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media/image15.jpg" ContentType="image/jpg"/>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media/image22.jpg" ContentType="image/jpg"/>
  <Override PartName="/ppt/media/image24.jpg" ContentType="image/jpg"/>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4"/>
  </p:sldMasterIdLst>
  <p:notesMasterIdLst>
    <p:notesMasterId r:id="rId48"/>
  </p:notesMasterIdLst>
  <p:sldIdLst>
    <p:sldId id="481" r:id="rId5"/>
    <p:sldId id="303" r:id="rId6"/>
    <p:sldId id="313" r:id="rId7"/>
    <p:sldId id="441" r:id="rId8"/>
    <p:sldId id="439" r:id="rId9"/>
    <p:sldId id="451" r:id="rId10"/>
    <p:sldId id="450" r:id="rId11"/>
    <p:sldId id="258" r:id="rId12"/>
    <p:sldId id="259" r:id="rId13"/>
    <p:sldId id="260" r:id="rId14"/>
    <p:sldId id="261" r:id="rId15"/>
    <p:sldId id="440" r:id="rId16"/>
    <p:sldId id="262" r:id="rId17"/>
    <p:sldId id="263" r:id="rId18"/>
    <p:sldId id="442" r:id="rId19"/>
    <p:sldId id="444" r:id="rId20"/>
    <p:sldId id="264" r:id="rId21"/>
    <p:sldId id="265" r:id="rId22"/>
    <p:sldId id="266" r:id="rId23"/>
    <p:sldId id="268" r:id="rId24"/>
    <p:sldId id="269" r:id="rId25"/>
    <p:sldId id="270" r:id="rId26"/>
    <p:sldId id="445" r:id="rId27"/>
    <p:sldId id="446" r:id="rId28"/>
    <p:sldId id="448" r:id="rId29"/>
    <p:sldId id="447" r:id="rId30"/>
    <p:sldId id="449" r:id="rId31"/>
    <p:sldId id="483" r:id="rId32"/>
    <p:sldId id="272" r:id="rId33"/>
    <p:sldId id="273" r:id="rId34"/>
    <p:sldId id="274" r:id="rId35"/>
    <p:sldId id="275" r:id="rId36"/>
    <p:sldId id="484" r:id="rId37"/>
    <p:sldId id="277" r:id="rId38"/>
    <p:sldId id="278" r:id="rId39"/>
    <p:sldId id="453" r:id="rId40"/>
    <p:sldId id="452" r:id="rId41"/>
    <p:sldId id="501" r:id="rId42"/>
    <p:sldId id="502" r:id="rId43"/>
    <p:sldId id="503" r:id="rId44"/>
    <p:sldId id="504" r:id="rId45"/>
    <p:sldId id="505" r:id="rId46"/>
    <p:sldId id="521"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19149F68-1000-5E43-87F2-7B29D2CCBFE5}">
          <p14:sldIdLst>
            <p14:sldId id="481"/>
          </p14:sldIdLst>
        </p14:section>
        <p14:section name="Default Section" id="{0D2D14DF-1FCD-2449-A3FD-3E634F6B1EB7}">
          <p14:sldIdLst>
            <p14:sldId id="303"/>
            <p14:sldId id="313"/>
            <p14:sldId id="441"/>
            <p14:sldId id="439"/>
            <p14:sldId id="451"/>
            <p14:sldId id="450"/>
            <p14:sldId id="258"/>
            <p14:sldId id="259"/>
            <p14:sldId id="260"/>
            <p14:sldId id="261"/>
            <p14:sldId id="440"/>
            <p14:sldId id="262"/>
            <p14:sldId id="263"/>
            <p14:sldId id="442"/>
            <p14:sldId id="444"/>
            <p14:sldId id="264"/>
            <p14:sldId id="265"/>
            <p14:sldId id="266"/>
            <p14:sldId id="268"/>
            <p14:sldId id="269"/>
            <p14:sldId id="270"/>
            <p14:sldId id="445"/>
            <p14:sldId id="446"/>
            <p14:sldId id="448"/>
            <p14:sldId id="447"/>
            <p14:sldId id="449"/>
            <p14:sldId id="483"/>
            <p14:sldId id="272"/>
            <p14:sldId id="273"/>
            <p14:sldId id="274"/>
            <p14:sldId id="275"/>
            <p14:sldId id="484"/>
            <p14:sldId id="277"/>
            <p14:sldId id="278"/>
            <p14:sldId id="453"/>
            <p14:sldId id="452"/>
            <p14:sldId id="501"/>
            <p14:sldId id="502"/>
            <p14:sldId id="503"/>
            <p14:sldId id="504"/>
            <p14:sldId id="505"/>
          </p14:sldIdLst>
        </p14:section>
        <p14:section name="Untitled Section" id="{2F6AD2C2-46A9-4BC4-94FF-3A698A8E8EFB}">
          <p14:sldIdLst>
            <p14:sldId id="52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682A9A0-5DA1-B585-224B-6964D283F8F2}" v="4" dt="2025-12-03T19:07:28.9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43"/>
    <p:restoredTop sz="79592" autoAdjust="0"/>
  </p:normalViewPr>
  <p:slideViewPr>
    <p:cSldViewPr snapToGrid="0">
      <p:cViewPr varScale="1">
        <p:scale>
          <a:sx n="96" d="100"/>
          <a:sy n="96" d="100"/>
        </p:scale>
        <p:origin x="197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usni Samara" userId="S::husnisamara@midocean.edu.km::da87f59a-6d7b-41f5-941f-efd14f894eb3" providerId="AD" clId="Web-{C682A9A0-5DA1-B585-224B-6964D283F8F2}"/>
    <pc:docChg chg="delSection">
      <pc:chgData name="Husni Samara" userId="S::husnisamara@midocean.edu.km::da87f59a-6d7b-41f5-941f-efd14f894eb3" providerId="AD" clId="Web-{C682A9A0-5DA1-B585-224B-6964D283F8F2}" dt="2025-12-03T19:07:28.978" v="3"/>
      <pc:docMkLst>
        <pc:docMk/>
      </pc:docMkLst>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ata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EF759B-C05A-462A-9C90-31A2ECABF4A7}"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F9765F2-DDE7-47B7-83F0-73D952E6443B}">
      <dgm:prSet/>
      <dgm:spPr/>
      <dgm:t>
        <a:bodyPr/>
        <a:lstStyle/>
        <a:p>
          <a:r>
            <a:rPr lang="en-US" dirty="0">
              <a:latin typeface="Times New Roman" panose="02020603050405020304" pitchFamily="18" charset="0"/>
              <a:cs typeface="Times New Roman" panose="02020603050405020304" pitchFamily="18" charset="0"/>
            </a:rPr>
            <a:t>When deciding whether to accept a new project, we focus on cash flows because cash flows represent the benefits generated from accepting a capital-budgeting proposal. </a:t>
          </a:r>
        </a:p>
      </dgm:t>
    </dgm:pt>
    <dgm:pt modelId="{F066BFB0-C778-4CE6-B137-17102EE7AD7F}" type="parTrans" cxnId="{CB72D659-BC3D-4B98-A254-B471157EB1BE}">
      <dgm:prSet/>
      <dgm:spPr/>
      <dgm:t>
        <a:bodyPr/>
        <a:lstStyle/>
        <a:p>
          <a:endParaRPr lang="en-US">
            <a:latin typeface="Times New Roman" panose="02020603050405020304" pitchFamily="18" charset="0"/>
            <a:cs typeface="Times New Roman" panose="02020603050405020304" pitchFamily="18" charset="0"/>
          </a:endParaRPr>
        </a:p>
      </dgm:t>
    </dgm:pt>
    <dgm:pt modelId="{7C78BDF0-F962-415E-B78B-705A34A03D20}" type="sibTrans" cxnId="{CB72D659-BC3D-4B98-A254-B471157EB1BE}">
      <dgm:prSet/>
      <dgm:spPr/>
      <dgm:t>
        <a:bodyPr/>
        <a:lstStyle/>
        <a:p>
          <a:endParaRPr lang="en-US">
            <a:latin typeface="Times New Roman" panose="02020603050405020304" pitchFamily="18" charset="0"/>
            <a:cs typeface="Times New Roman" panose="02020603050405020304" pitchFamily="18" charset="0"/>
          </a:endParaRPr>
        </a:p>
      </dgm:t>
    </dgm:pt>
    <dgm:pt modelId="{4FEC7765-D13D-4A58-BA5E-F02616F2E3F2}">
      <dgm:prSet/>
      <dgm:spPr/>
      <dgm:t>
        <a:bodyPr/>
        <a:lstStyle/>
        <a:p>
          <a:r>
            <a:rPr lang="en-US">
              <a:latin typeface="Times New Roman" panose="02020603050405020304" pitchFamily="18" charset="0"/>
              <a:cs typeface="Times New Roman" panose="02020603050405020304" pitchFamily="18" charset="0"/>
            </a:rPr>
            <a:t>In this chapter we assume a given cash flow is generated by a project and work on determining whether that project should be accepted.</a:t>
          </a:r>
        </a:p>
      </dgm:t>
    </dgm:pt>
    <dgm:pt modelId="{D6A0AE30-CCF1-4538-8502-BC9BCFA322A4}" type="parTrans" cxnId="{292A6018-F990-474A-A46B-E32B4AB59D9F}">
      <dgm:prSet/>
      <dgm:spPr/>
      <dgm:t>
        <a:bodyPr/>
        <a:lstStyle/>
        <a:p>
          <a:endParaRPr lang="en-US">
            <a:latin typeface="Times New Roman" panose="02020603050405020304" pitchFamily="18" charset="0"/>
            <a:cs typeface="Times New Roman" panose="02020603050405020304" pitchFamily="18" charset="0"/>
          </a:endParaRPr>
        </a:p>
      </dgm:t>
    </dgm:pt>
    <dgm:pt modelId="{D1F2B8EE-CF0E-462F-AA5D-35F035E4C0CA}" type="sibTrans" cxnId="{292A6018-F990-474A-A46B-E32B4AB59D9F}">
      <dgm:prSet/>
      <dgm:spPr/>
      <dgm:t>
        <a:bodyPr/>
        <a:lstStyle/>
        <a:p>
          <a:endParaRPr lang="en-US">
            <a:latin typeface="Times New Roman" panose="02020603050405020304" pitchFamily="18" charset="0"/>
            <a:cs typeface="Times New Roman" panose="02020603050405020304" pitchFamily="18" charset="0"/>
          </a:endParaRPr>
        </a:p>
      </dgm:t>
    </dgm:pt>
    <dgm:pt modelId="{5866F2AC-0289-42D4-978D-3DE3F3721775}">
      <dgm:prSet/>
      <dgm:spPr/>
      <dgm:t>
        <a:bodyPr/>
        <a:lstStyle/>
        <a:p>
          <a:r>
            <a:rPr lang="en-US">
              <a:latin typeface="Times New Roman" panose="02020603050405020304" pitchFamily="18" charset="0"/>
              <a:cs typeface="Times New Roman" panose="02020603050405020304" pitchFamily="18" charset="0"/>
            </a:rPr>
            <a:t>We consider four commonly used criteria for determining the acceptability of investment proposals. The first one is the least sophisticated in that it does not incorporate the time value of money into its calculations; the other three do take it into account. </a:t>
          </a:r>
        </a:p>
      </dgm:t>
    </dgm:pt>
    <dgm:pt modelId="{E18EAEF5-595E-433A-9DAF-556C252FE42C}" type="parTrans" cxnId="{9D76FD7A-7F9D-43BD-BDF9-5ABCF53FD2DA}">
      <dgm:prSet/>
      <dgm:spPr/>
      <dgm:t>
        <a:bodyPr/>
        <a:lstStyle/>
        <a:p>
          <a:endParaRPr lang="en-US">
            <a:latin typeface="Times New Roman" panose="02020603050405020304" pitchFamily="18" charset="0"/>
            <a:cs typeface="Times New Roman" panose="02020603050405020304" pitchFamily="18" charset="0"/>
          </a:endParaRPr>
        </a:p>
      </dgm:t>
    </dgm:pt>
    <dgm:pt modelId="{F0D01386-5A88-469F-A917-0914AFA230B4}" type="sibTrans" cxnId="{9D76FD7A-7F9D-43BD-BDF9-5ABCF53FD2DA}">
      <dgm:prSet/>
      <dgm:spPr/>
      <dgm:t>
        <a:bodyPr/>
        <a:lstStyle/>
        <a:p>
          <a:endParaRPr lang="en-US">
            <a:latin typeface="Times New Roman" panose="02020603050405020304" pitchFamily="18" charset="0"/>
            <a:cs typeface="Times New Roman" panose="02020603050405020304" pitchFamily="18" charset="0"/>
          </a:endParaRPr>
        </a:p>
      </dgm:t>
    </dgm:pt>
    <dgm:pt modelId="{A0CA14F0-538C-4570-A2B9-7C5804C98D4D}">
      <dgm:prSet/>
      <dgm:spPr/>
      <dgm:t>
        <a:bodyPr/>
        <a:lstStyle/>
        <a:p>
          <a:r>
            <a:rPr lang="en-US" dirty="0">
              <a:latin typeface="Times New Roman" panose="02020603050405020304" pitchFamily="18" charset="0"/>
              <a:cs typeface="Times New Roman" panose="02020603050405020304" pitchFamily="18" charset="0"/>
            </a:rPr>
            <a:t>For the time being, the problem of incorporating risk into the capital-budgeting decision is ignored.</a:t>
          </a:r>
        </a:p>
      </dgm:t>
    </dgm:pt>
    <dgm:pt modelId="{B64C47B0-806D-4F04-800F-ABBD478417B6}" type="parTrans" cxnId="{062363C3-B23D-4425-A90D-E64A64DE9FD3}">
      <dgm:prSet/>
      <dgm:spPr/>
      <dgm:t>
        <a:bodyPr/>
        <a:lstStyle/>
        <a:p>
          <a:endParaRPr lang="en-US">
            <a:latin typeface="Times New Roman" panose="02020603050405020304" pitchFamily="18" charset="0"/>
            <a:cs typeface="Times New Roman" panose="02020603050405020304" pitchFamily="18" charset="0"/>
          </a:endParaRPr>
        </a:p>
      </dgm:t>
    </dgm:pt>
    <dgm:pt modelId="{53C91224-741C-42B0-8A86-688626732DDF}" type="sibTrans" cxnId="{062363C3-B23D-4425-A90D-E64A64DE9FD3}">
      <dgm:prSet/>
      <dgm:spPr/>
      <dgm:t>
        <a:bodyPr/>
        <a:lstStyle/>
        <a:p>
          <a:endParaRPr lang="en-US">
            <a:latin typeface="Times New Roman" panose="02020603050405020304" pitchFamily="18" charset="0"/>
            <a:cs typeface="Times New Roman" panose="02020603050405020304" pitchFamily="18" charset="0"/>
          </a:endParaRPr>
        </a:p>
      </dgm:t>
    </dgm:pt>
    <dgm:pt modelId="{6921470F-506B-4BC3-9CA0-E03A0FA90DCE}" type="pres">
      <dgm:prSet presAssocID="{26EF759B-C05A-462A-9C90-31A2ECABF4A7}" presName="root" presStyleCnt="0">
        <dgm:presLayoutVars>
          <dgm:dir/>
          <dgm:resizeHandles val="exact"/>
        </dgm:presLayoutVars>
      </dgm:prSet>
      <dgm:spPr/>
    </dgm:pt>
    <dgm:pt modelId="{23CD71D1-2701-4542-9006-DE7F217DB103}" type="pres">
      <dgm:prSet presAssocID="{EF9765F2-DDE7-47B7-83F0-73D952E6443B}" presName="compNode" presStyleCnt="0"/>
      <dgm:spPr/>
    </dgm:pt>
    <dgm:pt modelId="{CCDA35A6-28F3-4CA8-83CC-4FA998DF252E}" type="pres">
      <dgm:prSet presAssocID="{EF9765F2-DDE7-47B7-83F0-73D952E6443B}" presName="bgRect" presStyleLbl="bgShp" presStyleIdx="0" presStyleCnt="4"/>
      <dgm:spPr/>
    </dgm:pt>
    <dgm:pt modelId="{9E5EF4EA-64B6-459D-AD10-CB8B3DA2149F}" type="pres">
      <dgm:prSet presAssocID="{EF9765F2-DDE7-47B7-83F0-73D952E6443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487B3F8C-115C-4976-B78A-54DF4BF39B70}" type="pres">
      <dgm:prSet presAssocID="{EF9765F2-DDE7-47B7-83F0-73D952E6443B}" presName="spaceRect" presStyleCnt="0"/>
      <dgm:spPr/>
    </dgm:pt>
    <dgm:pt modelId="{8A782053-AE82-4CD6-BBD3-ACB037057C8A}" type="pres">
      <dgm:prSet presAssocID="{EF9765F2-DDE7-47B7-83F0-73D952E6443B}" presName="parTx" presStyleLbl="revTx" presStyleIdx="0" presStyleCnt="4">
        <dgm:presLayoutVars>
          <dgm:chMax val="0"/>
          <dgm:chPref val="0"/>
        </dgm:presLayoutVars>
      </dgm:prSet>
      <dgm:spPr/>
    </dgm:pt>
    <dgm:pt modelId="{76198E15-CB89-4230-BC87-B62C8B628703}" type="pres">
      <dgm:prSet presAssocID="{7C78BDF0-F962-415E-B78B-705A34A03D20}" presName="sibTrans" presStyleCnt="0"/>
      <dgm:spPr/>
    </dgm:pt>
    <dgm:pt modelId="{39667CF2-4A8D-4AEC-9D17-72835C818BF3}" type="pres">
      <dgm:prSet presAssocID="{4FEC7765-D13D-4A58-BA5E-F02616F2E3F2}" presName="compNode" presStyleCnt="0"/>
      <dgm:spPr/>
    </dgm:pt>
    <dgm:pt modelId="{BED221D1-7768-4A22-8294-67F0E530F33F}" type="pres">
      <dgm:prSet presAssocID="{4FEC7765-D13D-4A58-BA5E-F02616F2E3F2}" presName="bgRect" presStyleLbl="bgShp" presStyleIdx="1" presStyleCnt="4"/>
      <dgm:spPr/>
    </dgm:pt>
    <dgm:pt modelId="{8B476CF4-530A-4B3F-9633-2BAF1B3C296E}" type="pres">
      <dgm:prSet presAssocID="{4FEC7765-D13D-4A58-BA5E-F02616F2E3F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69702597-214A-4F1B-AE7D-B3197931C18F}" type="pres">
      <dgm:prSet presAssocID="{4FEC7765-D13D-4A58-BA5E-F02616F2E3F2}" presName="spaceRect" presStyleCnt="0"/>
      <dgm:spPr/>
    </dgm:pt>
    <dgm:pt modelId="{B1F2919D-4DFC-4ADB-8F75-6A5F81EDDE22}" type="pres">
      <dgm:prSet presAssocID="{4FEC7765-D13D-4A58-BA5E-F02616F2E3F2}" presName="parTx" presStyleLbl="revTx" presStyleIdx="1" presStyleCnt="4">
        <dgm:presLayoutVars>
          <dgm:chMax val="0"/>
          <dgm:chPref val="0"/>
        </dgm:presLayoutVars>
      </dgm:prSet>
      <dgm:spPr/>
    </dgm:pt>
    <dgm:pt modelId="{0BEE644F-6296-41DC-A110-25598103A5AA}" type="pres">
      <dgm:prSet presAssocID="{D1F2B8EE-CF0E-462F-AA5D-35F035E4C0CA}" presName="sibTrans" presStyleCnt="0"/>
      <dgm:spPr/>
    </dgm:pt>
    <dgm:pt modelId="{42B4BF61-2EFA-42DA-A5A8-C8A2690DA7A1}" type="pres">
      <dgm:prSet presAssocID="{5866F2AC-0289-42D4-978D-3DE3F3721775}" presName="compNode" presStyleCnt="0"/>
      <dgm:spPr/>
    </dgm:pt>
    <dgm:pt modelId="{9D7D80FE-27BC-44C8-89A0-3633616AD472}" type="pres">
      <dgm:prSet presAssocID="{5866F2AC-0289-42D4-978D-3DE3F3721775}" presName="bgRect" presStyleLbl="bgShp" presStyleIdx="2" presStyleCnt="4"/>
      <dgm:spPr/>
    </dgm:pt>
    <dgm:pt modelId="{71D0E158-FAA9-4F6D-B1AB-195220354017}" type="pres">
      <dgm:prSet presAssocID="{5866F2AC-0289-42D4-978D-3DE3F372177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Irritant"/>
        </a:ext>
      </dgm:extLst>
    </dgm:pt>
    <dgm:pt modelId="{FCAEA510-CEA7-47C7-8CA1-4B5ABB48B5E7}" type="pres">
      <dgm:prSet presAssocID="{5866F2AC-0289-42D4-978D-3DE3F3721775}" presName="spaceRect" presStyleCnt="0"/>
      <dgm:spPr/>
    </dgm:pt>
    <dgm:pt modelId="{90E044A3-5A77-44EB-812D-D9445E6D0D08}" type="pres">
      <dgm:prSet presAssocID="{5866F2AC-0289-42D4-978D-3DE3F3721775}" presName="parTx" presStyleLbl="revTx" presStyleIdx="2" presStyleCnt="4">
        <dgm:presLayoutVars>
          <dgm:chMax val="0"/>
          <dgm:chPref val="0"/>
        </dgm:presLayoutVars>
      </dgm:prSet>
      <dgm:spPr/>
    </dgm:pt>
    <dgm:pt modelId="{BB38ADC9-9081-4B45-AD26-DE3776349006}" type="pres">
      <dgm:prSet presAssocID="{F0D01386-5A88-469F-A917-0914AFA230B4}" presName="sibTrans" presStyleCnt="0"/>
      <dgm:spPr/>
    </dgm:pt>
    <dgm:pt modelId="{8F5BC8FC-3758-489B-94F1-839F16348664}" type="pres">
      <dgm:prSet presAssocID="{A0CA14F0-538C-4570-A2B9-7C5804C98D4D}" presName="compNode" presStyleCnt="0"/>
      <dgm:spPr/>
    </dgm:pt>
    <dgm:pt modelId="{315EE8DA-1555-495C-AD1F-BF6E7846BE8F}" type="pres">
      <dgm:prSet presAssocID="{A0CA14F0-538C-4570-A2B9-7C5804C98D4D}" presName="bgRect" presStyleLbl="bgShp" presStyleIdx="3" presStyleCnt="4"/>
      <dgm:spPr/>
    </dgm:pt>
    <dgm:pt modelId="{6D9E4F55-F08D-45DA-B92B-6964F004F768}" type="pres">
      <dgm:prSet presAssocID="{A0CA14F0-538C-4570-A2B9-7C5804C98D4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nk"/>
        </a:ext>
      </dgm:extLst>
    </dgm:pt>
    <dgm:pt modelId="{4021963B-F8F5-45C2-9643-73996F99EDC2}" type="pres">
      <dgm:prSet presAssocID="{A0CA14F0-538C-4570-A2B9-7C5804C98D4D}" presName="spaceRect" presStyleCnt="0"/>
      <dgm:spPr/>
    </dgm:pt>
    <dgm:pt modelId="{285984E5-44B0-4C0D-B12E-DF0947A326F2}" type="pres">
      <dgm:prSet presAssocID="{A0CA14F0-538C-4570-A2B9-7C5804C98D4D}" presName="parTx" presStyleLbl="revTx" presStyleIdx="3" presStyleCnt="4">
        <dgm:presLayoutVars>
          <dgm:chMax val="0"/>
          <dgm:chPref val="0"/>
        </dgm:presLayoutVars>
      </dgm:prSet>
      <dgm:spPr/>
    </dgm:pt>
  </dgm:ptLst>
  <dgm:cxnLst>
    <dgm:cxn modelId="{292A6018-F990-474A-A46B-E32B4AB59D9F}" srcId="{26EF759B-C05A-462A-9C90-31A2ECABF4A7}" destId="{4FEC7765-D13D-4A58-BA5E-F02616F2E3F2}" srcOrd="1" destOrd="0" parTransId="{D6A0AE30-CCF1-4538-8502-BC9BCFA322A4}" sibTransId="{D1F2B8EE-CF0E-462F-AA5D-35F035E4C0CA}"/>
    <dgm:cxn modelId="{46C50A19-D962-438C-9663-7DC85AC03AF9}" type="presOf" srcId="{EF9765F2-DDE7-47B7-83F0-73D952E6443B}" destId="{8A782053-AE82-4CD6-BBD3-ACB037057C8A}" srcOrd="0" destOrd="0" presId="urn:microsoft.com/office/officeart/2018/2/layout/IconVerticalSolidList"/>
    <dgm:cxn modelId="{E946AF1C-9958-400B-ACD1-D1A2A87C0D3A}" type="presOf" srcId="{5866F2AC-0289-42D4-978D-3DE3F3721775}" destId="{90E044A3-5A77-44EB-812D-D9445E6D0D08}" srcOrd="0" destOrd="0" presId="urn:microsoft.com/office/officeart/2018/2/layout/IconVerticalSolidList"/>
    <dgm:cxn modelId="{41A40653-615A-4CBE-9D53-3CA0AE043EF6}" type="presOf" srcId="{A0CA14F0-538C-4570-A2B9-7C5804C98D4D}" destId="{285984E5-44B0-4C0D-B12E-DF0947A326F2}" srcOrd="0" destOrd="0" presId="urn:microsoft.com/office/officeart/2018/2/layout/IconVerticalSolidList"/>
    <dgm:cxn modelId="{0D920356-0C01-49C0-AF9C-E9DCFDEF23FC}" type="presOf" srcId="{4FEC7765-D13D-4A58-BA5E-F02616F2E3F2}" destId="{B1F2919D-4DFC-4ADB-8F75-6A5F81EDDE22}" srcOrd="0" destOrd="0" presId="urn:microsoft.com/office/officeart/2018/2/layout/IconVerticalSolidList"/>
    <dgm:cxn modelId="{CB72D659-BC3D-4B98-A254-B471157EB1BE}" srcId="{26EF759B-C05A-462A-9C90-31A2ECABF4A7}" destId="{EF9765F2-DDE7-47B7-83F0-73D952E6443B}" srcOrd="0" destOrd="0" parTransId="{F066BFB0-C778-4CE6-B137-17102EE7AD7F}" sibTransId="{7C78BDF0-F962-415E-B78B-705A34A03D20}"/>
    <dgm:cxn modelId="{9D76FD7A-7F9D-43BD-BDF9-5ABCF53FD2DA}" srcId="{26EF759B-C05A-462A-9C90-31A2ECABF4A7}" destId="{5866F2AC-0289-42D4-978D-3DE3F3721775}" srcOrd="2" destOrd="0" parTransId="{E18EAEF5-595E-433A-9DAF-556C252FE42C}" sibTransId="{F0D01386-5A88-469F-A917-0914AFA230B4}"/>
    <dgm:cxn modelId="{47FB11B7-0FD5-4C99-BFB4-18E7B362BB3E}" type="presOf" srcId="{26EF759B-C05A-462A-9C90-31A2ECABF4A7}" destId="{6921470F-506B-4BC3-9CA0-E03A0FA90DCE}" srcOrd="0" destOrd="0" presId="urn:microsoft.com/office/officeart/2018/2/layout/IconVerticalSolidList"/>
    <dgm:cxn modelId="{062363C3-B23D-4425-A90D-E64A64DE9FD3}" srcId="{26EF759B-C05A-462A-9C90-31A2ECABF4A7}" destId="{A0CA14F0-538C-4570-A2B9-7C5804C98D4D}" srcOrd="3" destOrd="0" parTransId="{B64C47B0-806D-4F04-800F-ABBD478417B6}" sibTransId="{53C91224-741C-42B0-8A86-688626732DDF}"/>
    <dgm:cxn modelId="{0899B292-B973-478A-8899-0DBAEAA27324}" type="presParOf" srcId="{6921470F-506B-4BC3-9CA0-E03A0FA90DCE}" destId="{23CD71D1-2701-4542-9006-DE7F217DB103}" srcOrd="0" destOrd="0" presId="urn:microsoft.com/office/officeart/2018/2/layout/IconVerticalSolidList"/>
    <dgm:cxn modelId="{F1F9F9D2-AB41-4BF4-A4EC-7C768B451B77}" type="presParOf" srcId="{23CD71D1-2701-4542-9006-DE7F217DB103}" destId="{CCDA35A6-28F3-4CA8-83CC-4FA998DF252E}" srcOrd="0" destOrd="0" presId="urn:microsoft.com/office/officeart/2018/2/layout/IconVerticalSolidList"/>
    <dgm:cxn modelId="{F05B7C88-693F-46C8-8865-DFCE33A008E9}" type="presParOf" srcId="{23CD71D1-2701-4542-9006-DE7F217DB103}" destId="{9E5EF4EA-64B6-459D-AD10-CB8B3DA2149F}" srcOrd="1" destOrd="0" presId="urn:microsoft.com/office/officeart/2018/2/layout/IconVerticalSolidList"/>
    <dgm:cxn modelId="{53FCA745-DE1D-412D-802C-CE1881104A9B}" type="presParOf" srcId="{23CD71D1-2701-4542-9006-DE7F217DB103}" destId="{487B3F8C-115C-4976-B78A-54DF4BF39B70}" srcOrd="2" destOrd="0" presId="urn:microsoft.com/office/officeart/2018/2/layout/IconVerticalSolidList"/>
    <dgm:cxn modelId="{329832D2-D7C2-425C-A2D7-E4868DB499C2}" type="presParOf" srcId="{23CD71D1-2701-4542-9006-DE7F217DB103}" destId="{8A782053-AE82-4CD6-BBD3-ACB037057C8A}" srcOrd="3" destOrd="0" presId="urn:microsoft.com/office/officeart/2018/2/layout/IconVerticalSolidList"/>
    <dgm:cxn modelId="{354A0D70-5B22-471B-BC9A-D893CC0CF867}" type="presParOf" srcId="{6921470F-506B-4BC3-9CA0-E03A0FA90DCE}" destId="{76198E15-CB89-4230-BC87-B62C8B628703}" srcOrd="1" destOrd="0" presId="urn:microsoft.com/office/officeart/2018/2/layout/IconVerticalSolidList"/>
    <dgm:cxn modelId="{6F93C685-9DA8-4134-8CDF-019171F51EC4}" type="presParOf" srcId="{6921470F-506B-4BC3-9CA0-E03A0FA90DCE}" destId="{39667CF2-4A8D-4AEC-9D17-72835C818BF3}" srcOrd="2" destOrd="0" presId="urn:microsoft.com/office/officeart/2018/2/layout/IconVerticalSolidList"/>
    <dgm:cxn modelId="{987D6AD6-2C5A-4D67-A3F5-4F1628D9AD28}" type="presParOf" srcId="{39667CF2-4A8D-4AEC-9D17-72835C818BF3}" destId="{BED221D1-7768-4A22-8294-67F0E530F33F}" srcOrd="0" destOrd="0" presId="urn:microsoft.com/office/officeart/2018/2/layout/IconVerticalSolidList"/>
    <dgm:cxn modelId="{F4629F43-4A42-4656-B9E9-F91EF86D5A11}" type="presParOf" srcId="{39667CF2-4A8D-4AEC-9D17-72835C818BF3}" destId="{8B476CF4-530A-4B3F-9633-2BAF1B3C296E}" srcOrd="1" destOrd="0" presId="urn:microsoft.com/office/officeart/2018/2/layout/IconVerticalSolidList"/>
    <dgm:cxn modelId="{8E3C3EAD-AAE4-46A0-A7C1-4D2020C58D8B}" type="presParOf" srcId="{39667CF2-4A8D-4AEC-9D17-72835C818BF3}" destId="{69702597-214A-4F1B-AE7D-B3197931C18F}" srcOrd="2" destOrd="0" presId="urn:microsoft.com/office/officeart/2018/2/layout/IconVerticalSolidList"/>
    <dgm:cxn modelId="{5BEB9F97-F263-4A9B-AA2A-B6322348F3D3}" type="presParOf" srcId="{39667CF2-4A8D-4AEC-9D17-72835C818BF3}" destId="{B1F2919D-4DFC-4ADB-8F75-6A5F81EDDE22}" srcOrd="3" destOrd="0" presId="urn:microsoft.com/office/officeart/2018/2/layout/IconVerticalSolidList"/>
    <dgm:cxn modelId="{AB6A4E4A-12A8-484D-A1E3-3F48ED7B7F3D}" type="presParOf" srcId="{6921470F-506B-4BC3-9CA0-E03A0FA90DCE}" destId="{0BEE644F-6296-41DC-A110-25598103A5AA}" srcOrd="3" destOrd="0" presId="urn:microsoft.com/office/officeart/2018/2/layout/IconVerticalSolidList"/>
    <dgm:cxn modelId="{B45A334B-8FA0-4FDB-8BD0-ACF495BF3104}" type="presParOf" srcId="{6921470F-506B-4BC3-9CA0-E03A0FA90DCE}" destId="{42B4BF61-2EFA-42DA-A5A8-C8A2690DA7A1}" srcOrd="4" destOrd="0" presId="urn:microsoft.com/office/officeart/2018/2/layout/IconVerticalSolidList"/>
    <dgm:cxn modelId="{8FBCD8A1-7720-447B-8017-486000901535}" type="presParOf" srcId="{42B4BF61-2EFA-42DA-A5A8-C8A2690DA7A1}" destId="{9D7D80FE-27BC-44C8-89A0-3633616AD472}" srcOrd="0" destOrd="0" presId="urn:microsoft.com/office/officeart/2018/2/layout/IconVerticalSolidList"/>
    <dgm:cxn modelId="{51A9AEE8-CF5A-461A-8E1D-AB5587167917}" type="presParOf" srcId="{42B4BF61-2EFA-42DA-A5A8-C8A2690DA7A1}" destId="{71D0E158-FAA9-4F6D-B1AB-195220354017}" srcOrd="1" destOrd="0" presId="urn:microsoft.com/office/officeart/2018/2/layout/IconVerticalSolidList"/>
    <dgm:cxn modelId="{FD06DB95-B5CC-4484-8502-02531D75A35F}" type="presParOf" srcId="{42B4BF61-2EFA-42DA-A5A8-C8A2690DA7A1}" destId="{FCAEA510-CEA7-47C7-8CA1-4B5ABB48B5E7}" srcOrd="2" destOrd="0" presId="urn:microsoft.com/office/officeart/2018/2/layout/IconVerticalSolidList"/>
    <dgm:cxn modelId="{DB4C68CB-B0A6-4ACF-B988-FC2CEBAE7896}" type="presParOf" srcId="{42B4BF61-2EFA-42DA-A5A8-C8A2690DA7A1}" destId="{90E044A3-5A77-44EB-812D-D9445E6D0D08}" srcOrd="3" destOrd="0" presId="urn:microsoft.com/office/officeart/2018/2/layout/IconVerticalSolidList"/>
    <dgm:cxn modelId="{C31E6C3F-DFAD-4176-A1B6-F4B7C9BAF255}" type="presParOf" srcId="{6921470F-506B-4BC3-9CA0-E03A0FA90DCE}" destId="{BB38ADC9-9081-4B45-AD26-DE3776349006}" srcOrd="5" destOrd="0" presId="urn:microsoft.com/office/officeart/2018/2/layout/IconVerticalSolidList"/>
    <dgm:cxn modelId="{C7C36B50-2D13-4F6C-86D6-B1CC17DD8C95}" type="presParOf" srcId="{6921470F-506B-4BC3-9CA0-E03A0FA90DCE}" destId="{8F5BC8FC-3758-489B-94F1-839F16348664}" srcOrd="6" destOrd="0" presId="urn:microsoft.com/office/officeart/2018/2/layout/IconVerticalSolidList"/>
    <dgm:cxn modelId="{1869CF70-8A64-439D-8275-43521340680E}" type="presParOf" srcId="{8F5BC8FC-3758-489B-94F1-839F16348664}" destId="{315EE8DA-1555-495C-AD1F-BF6E7846BE8F}" srcOrd="0" destOrd="0" presId="urn:microsoft.com/office/officeart/2018/2/layout/IconVerticalSolidList"/>
    <dgm:cxn modelId="{B03C35BC-60C0-4279-A0CE-D045AC533125}" type="presParOf" srcId="{8F5BC8FC-3758-489B-94F1-839F16348664}" destId="{6D9E4F55-F08D-45DA-B92B-6964F004F768}" srcOrd="1" destOrd="0" presId="urn:microsoft.com/office/officeart/2018/2/layout/IconVerticalSolidList"/>
    <dgm:cxn modelId="{014060F3-7646-416B-BED6-FBA1E047C40A}" type="presParOf" srcId="{8F5BC8FC-3758-489B-94F1-839F16348664}" destId="{4021963B-F8F5-45C2-9643-73996F99EDC2}" srcOrd="2" destOrd="0" presId="urn:microsoft.com/office/officeart/2018/2/layout/IconVerticalSolidList"/>
    <dgm:cxn modelId="{9A0FA920-DEF4-411A-9528-45EA03675950}" type="presParOf" srcId="{8F5BC8FC-3758-489B-94F1-839F16348664}" destId="{285984E5-44B0-4C0D-B12E-DF0947A326F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B1B1841-8F26-40F7-AA22-A5C30D5F99DC}"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D688C37D-D04F-4B5E-A1FF-F54625575831}">
      <dgm:prSet/>
      <dgm:spPr/>
      <dgm:t>
        <a:bodyPr/>
        <a:lstStyle/>
        <a:p>
          <a:pPr algn="just"/>
          <a:r>
            <a:rPr lang="en-US" dirty="0">
              <a:solidFill>
                <a:schemeClr val="tx1"/>
              </a:solidFill>
            </a:rPr>
            <a:t>Second, it is easy to visualize, quickly understood, and easy to calculate. Third, the payback  period may make sense for the capital-constrained firm, that is, the firm that needs funds and is  having problems raising additional money. </a:t>
          </a:r>
        </a:p>
      </dgm:t>
    </dgm:pt>
    <dgm:pt modelId="{EB11E0A0-1EDA-4AAD-A15A-386A63846F71}" type="parTrans" cxnId="{9C4E1863-9E1D-46AD-A76E-D90252B06C18}">
      <dgm:prSet/>
      <dgm:spPr/>
      <dgm:t>
        <a:bodyPr/>
        <a:lstStyle/>
        <a:p>
          <a:pPr algn="just"/>
          <a:endParaRPr lang="en-US">
            <a:solidFill>
              <a:schemeClr val="tx1"/>
            </a:solidFill>
          </a:endParaRPr>
        </a:p>
      </dgm:t>
    </dgm:pt>
    <dgm:pt modelId="{A88D5E5E-8E6B-4421-8F87-66914A5C9181}" type="sibTrans" cxnId="{9C4E1863-9E1D-46AD-A76E-D90252B06C18}">
      <dgm:prSet/>
      <dgm:spPr/>
      <dgm:t>
        <a:bodyPr/>
        <a:lstStyle/>
        <a:p>
          <a:pPr algn="just"/>
          <a:endParaRPr lang="en-US">
            <a:solidFill>
              <a:schemeClr val="tx1"/>
            </a:solidFill>
          </a:endParaRPr>
        </a:p>
      </dgm:t>
    </dgm:pt>
    <dgm:pt modelId="{867204EF-407B-4D32-AD49-2CC3DC1B7511}">
      <dgm:prSet/>
      <dgm:spPr/>
      <dgm:t>
        <a:bodyPr/>
        <a:lstStyle/>
        <a:p>
          <a:pPr algn="just"/>
          <a:r>
            <a:rPr lang="en-US" dirty="0">
              <a:solidFill>
                <a:schemeClr val="tx1"/>
              </a:solidFill>
            </a:rPr>
            <a:t>These firms need cash flows early on to allow them  to continue in business and to take advantage of future investments.</a:t>
          </a:r>
        </a:p>
      </dgm:t>
    </dgm:pt>
    <dgm:pt modelId="{65FCCF74-4E9B-4E17-9257-5453364843D4}" type="parTrans" cxnId="{11E734C2-1C9A-4EA9-95DD-04DD162DE0FB}">
      <dgm:prSet/>
      <dgm:spPr/>
      <dgm:t>
        <a:bodyPr/>
        <a:lstStyle/>
        <a:p>
          <a:pPr algn="just"/>
          <a:endParaRPr lang="en-US">
            <a:solidFill>
              <a:schemeClr val="tx1"/>
            </a:solidFill>
          </a:endParaRPr>
        </a:p>
      </dgm:t>
    </dgm:pt>
    <dgm:pt modelId="{CEF95961-02C8-46F4-A5D9-96A9C0F35B5E}" type="sibTrans" cxnId="{11E734C2-1C9A-4EA9-95DD-04DD162DE0FB}">
      <dgm:prSet/>
      <dgm:spPr/>
      <dgm:t>
        <a:bodyPr/>
        <a:lstStyle/>
        <a:p>
          <a:pPr algn="just"/>
          <a:endParaRPr lang="en-US">
            <a:solidFill>
              <a:schemeClr val="tx1"/>
            </a:solidFill>
          </a:endParaRPr>
        </a:p>
      </dgm:t>
    </dgm:pt>
    <dgm:pt modelId="{DB2A30B1-B2D8-44AA-8D8C-BF42F967C465}">
      <dgm:prSet/>
      <dgm:spPr/>
      <dgm:t>
        <a:bodyPr/>
        <a:lstStyle/>
        <a:p>
          <a:pPr algn="just"/>
          <a:r>
            <a:rPr lang="en-US" dirty="0">
              <a:solidFill>
                <a:schemeClr val="tx1"/>
              </a:solidFill>
            </a:rPr>
            <a:t>Finally, although the payback period has serious deficiencies, it is often used as a rough  screening device to eliminate projects whose returns do not materialize until later years. </a:t>
          </a:r>
        </a:p>
      </dgm:t>
    </dgm:pt>
    <dgm:pt modelId="{B88AE97A-D7A8-450D-B160-5D61965B58A8}" type="parTrans" cxnId="{68FD2AE1-F79E-457C-8FE7-7A61AA3414E8}">
      <dgm:prSet/>
      <dgm:spPr/>
      <dgm:t>
        <a:bodyPr/>
        <a:lstStyle/>
        <a:p>
          <a:pPr algn="just"/>
          <a:endParaRPr lang="en-US">
            <a:solidFill>
              <a:schemeClr val="tx1"/>
            </a:solidFill>
          </a:endParaRPr>
        </a:p>
      </dgm:t>
    </dgm:pt>
    <dgm:pt modelId="{44773B24-E4DA-4E70-AF61-6DF16E6B5171}" type="sibTrans" cxnId="{68FD2AE1-F79E-457C-8FE7-7A61AA3414E8}">
      <dgm:prSet/>
      <dgm:spPr/>
      <dgm:t>
        <a:bodyPr/>
        <a:lstStyle/>
        <a:p>
          <a:pPr algn="just"/>
          <a:endParaRPr lang="en-US">
            <a:solidFill>
              <a:schemeClr val="tx1"/>
            </a:solidFill>
          </a:endParaRPr>
        </a:p>
      </dgm:t>
    </dgm:pt>
    <dgm:pt modelId="{E94C36F0-6ACA-4CAB-8E48-06B9F22A7879}">
      <dgm:prSet/>
      <dgm:spPr/>
      <dgm:t>
        <a:bodyPr/>
        <a:lstStyle/>
        <a:p>
          <a:pPr algn="just"/>
          <a:r>
            <a:rPr lang="en-US">
              <a:solidFill>
                <a:schemeClr val="tx1"/>
              </a:solidFill>
            </a:rPr>
            <a:t>This  method emphasizes the earliest returns, which in all likelihood are less uncertain, and provides  for the liquidity needs of the firm. </a:t>
          </a:r>
        </a:p>
      </dgm:t>
    </dgm:pt>
    <dgm:pt modelId="{6B90529E-D5BD-447B-A48D-ECC894BA5E9B}" type="parTrans" cxnId="{4FFCA47B-EA28-416A-AA20-D8D9E5C12CF1}">
      <dgm:prSet/>
      <dgm:spPr/>
      <dgm:t>
        <a:bodyPr/>
        <a:lstStyle/>
        <a:p>
          <a:pPr algn="just"/>
          <a:endParaRPr lang="en-US">
            <a:solidFill>
              <a:schemeClr val="tx1"/>
            </a:solidFill>
          </a:endParaRPr>
        </a:p>
      </dgm:t>
    </dgm:pt>
    <dgm:pt modelId="{7BF9B86A-54EA-49FC-89C8-BBA32136A3D8}" type="sibTrans" cxnId="{4FFCA47B-EA28-416A-AA20-D8D9E5C12CF1}">
      <dgm:prSet/>
      <dgm:spPr/>
      <dgm:t>
        <a:bodyPr/>
        <a:lstStyle/>
        <a:p>
          <a:pPr algn="just"/>
          <a:endParaRPr lang="en-US">
            <a:solidFill>
              <a:schemeClr val="tx1"/>
            </a:solidFill>
          </a:endParaRPr>
        </a:p>
      </dgm:t>
    </dgm:pt>
    <dgm:pt modelId="{5DF8054C-71B3-4285-BE81-D3A10257CC09}">
      <dgm:prSet/>
      <dgm:spPr/>
      <dgm:t>
        <a:bodyPr/>
        <a:lstStyle/>
        <a:p>
          <a:pPr algn="just"/>
          <a:r>
            <a:rPr lang="en-US" dirty="0">
              <a:solidFill>
                <a:schemeClr val="tx1"/>
              </a:solidFill>
            </a:rPr>
            <a:t>Although its advantages are certainly significant, its  disadvantages severely limit its value as a discriminating capital-budgeting criterion.</a:t>
          </a:r>
        </a:p>
      </dgm:t>
    </dgm:pt>
    <dgm:pt modelId="{E054C501-B420-422E-A4E6-06D79304A05F}" type="parTrans" cxnId="{62546AC2-49C2-49EA-8252-E67901919ADE}">
      <dgm:prSet/>
      <dgm:spPr/>
      <dgm:t>
        <a:bodyPr/>
        <a:lstStyle/>
        <a:p>
          <a:pPr algn="just"/>
          <a:endParaRPr lang="en-US">
            <a:solidFill>
              <a:schemeClr val="tx1"/>
            </a:solidFill>
          </a:endParaRPr>
        </a:p>
      </dgm:t>
    </dgm:pt>
    <dgm:pt modelId="{CEC441D6-6385-454F-9BC9-C15B8D3AF757}" type="sibTrans" cxnId="{62546AC2-49C2-49EA-8252-E67901919ADE}">
      <dgm:prSet/>
      <dgm:spPr/>
      <dgm:t>
        <a:bodyPr/>
        <a:lstStyle/>
        <a:p>
          <a:pPr algn="just"/>
          <a:endParaRPr lang="en-US">
            <a:solidFill>
              <a:schemeClr val="tx1"/>
            </a:solidFill>
          </a:endParaRPr>
        </a:p>
      </dgm:t>
    </dgm:pt>
    <dgm:pt modelId="{B11D3C55-2AAF-5047-8656-EC0F8403D583}" type="pres">
      <dgm:prSet presAssocID="{AB1B1841-8F26-40F7-AA22-A5C30D5F99DC}" presName="vert0" presStyleCnt="0">
        <dgm:presLayoutVars>
          <dgm:dir/>
          <dgm:animOne val="branch"/>
          <dgm:animLvl val="lvl"/>
        </dgm:presLayoutVars>
      </dgm:prSet>
      <dgm:spPr/>
    </dgm:pt>
    <dgm:pt modelId="{D35CE218-5BB0-7F40-9645-76BEC4976E42}" type="pres">
      <dgm:prSet presAssocID="{D688C37D-D04F-4B5E-A1FF-F54625575831}" presName="thickLine" presStyleLbl="alignNode1" presStyleIdx="0" presStyleCnt="5"/>
      <dgm:spPr/>
    </dgm:pt>
    <dgm:pt modelId="{03519FB8-8E9B-9D4C-BAFF-F79131DE1992}" type="pres">
      <dgm:prSet presAssocID="{D688C37D-D04F-4B5E-A1FF-F54625575831}" presName="horz1" presStyleCnt="0"/>
      <dgm:spPr/>
    </dgm:pt>
    <dgm:pt modelId="{E062F03E-15BE-DE4D-8566-0D860F0BA75B}" type="pres">
      <dgm:prSet presAssocID="{D688C37D-D04F-4B5E-A1FF-F54625575831}" presName="tx1" presStyleLbl="revTx" presStyleIdx="0" presStyleCnt="5"/>
      <dgm:spPr/>
    </dgm:pt>
    <dgm:pt modelId="{0A9136F6-9004-E649-9924-C2160A616687}" type="pres">
      <dgm:prSet presAssocID="{D688C37D-D04F-4B5E-A1FF-F54625575831}" presName="vert1" presStyleCnt="0"/>
      <dgm:spPr/>
    </dgm:pt>
    <dgm:pt modelId="{79A3C8A1-3945-984A-ACF2-30A1079BF98C}" type="pres">
      <dgm:prSet presAssocID="{867204EF-407B-4D32-AD49-2CC3DC1B7511}" presName="thickLine" presStyleLbl="alignNode1" presStyleIdx="1" presStyleCnt="5"/>
      <dgm:spPr/>
    </dgm:pt>
    <dgm:pt modelId="{19192603-65D7-2148-BCF2-DE91FD2FCC89}" type="pres">
      <dgm:prSet presAssocID="{867204EF-407B-4D32-AD49-2CC3DC1B7511}" presName="horz1" presStyleCnt="0"/>
      <dgm:spPr/>
    </dgm:pt>
    <dgm:pt modelId="{F4C76D5C-57BC-C74E-9EC0-B89AC62CB501}" type="pres">
      <dgm:prSet presAssocID="{867204EF-407B-4D32-AD49-2CC3DC1B7511}" presName="tx1" presStyleLbl="revTx" presStyleIdx="1" presStyleCnt="5"/>
      <dgm:spPr/>
    </dgm:pt>
    <dgm:pt modelId="{817762E3-5F51-AE40-8638-6EA09C214CDE}" type="pres">
      <dgm:prSet presAssocID="{867204EF-407B-4D32-AD49-2CC3DC1B7511}" presName="vert1" presStyleCnt="0"/>
      <dgm:spPr/>
    </dgm:pt>
    <dgm:pt modelId="{9A5CD50C-10F0-BC46-BCC1-F18342191201}" type="pres">
      <dgm:prSet presAssocID="{DB2A30B1-B2D8-44AA-8D8C-BF42F967C465}" presName="thickLine" presStyleLbl="alignNode1" presStyleIdx="2" presStyleCnt="5"/>
      <dgm:spPr/>
    </dgm:pt>
    <dgm:pt modelId="{EEA40BDB-9C92-3345-844E-10EAF333EBEB}" type="pres">
      <dgm:prSet presAssocID="{DB2A30B1-B2D8-44AA-8D8C-BF42F967C465}" presName="horz1" presStyleCnt="0"/>
      <dgm:spPr/>
    </dgm:pt>
    <dgm:pt modelId="{126FF02E-09C9-784C-B0BC-ACBF86941C30}" type="pres">
      <dgm:prSet presAssocID="{DB2A30B1-B2D8-44AA-8D8C-BF42F967C465}" presName="tx1" presStyleLbl="revTx" presStyleIdx="2" presStyleCnt="5"/>
      <dgm:spPr/>
    </dgm:pt>
    <dgm:pt modelId="{D944AEBD-6F5F-D44B-8E86-E716717C7FE1}" type="pres">
      <dgm:prSet presAssocID="{DB2A30B1-B2D8-44AA-8D8C-BF42F967C465}" presName="vert1" presStyleCnt="0"/>
      <dgm:spPr/>
    </dgm:pt>
    <dgm:pt modelId="{58D6F63D-3475-324C-BF3B-9E018FE90FB2}" type="pres">
      <dgm:prSet presAssocID="{E94C36F0-6ACA-4CAB-8E48-06B9F22A7879}" presName="thickLine" presStyleLbl="alignNode1" presStyleIdx="3" presStyleCnt="5"/>
      <dgm:spPr/>
    </dgm:pt>
    <dgm:pt modelId="{615A4D13-E0CE-6946-8590-D39DA8AD2C05}" type="pres">
      <dgm:prSet presAssocID="{E94C36F0-6ACA-4CAB-8E48-06B9F22A7879}" presName="horz1" presStyleCnt="0"/>
      <dgm:spPr/>
    </dgm:pt>
    <dgm:pt modelId="{DC1B9A0C-AD1D-2B4C-AD07-A1DF76981B0A}" type="pres">
      <dgm:prSet presAssocID="{E94C36F0-6ACA-4CAB-8E48-06B9F22A7879}" presName="tx1" presStyleLbl="revTx" presStyleIdx="3" presStyleCnt="5"/>
      <dgm:spPr/>
    </dgm:pt>
    <dgm:pt modelId="{FB79ED30-3A5C-5842-871F-4C5E9D7DDDA6}" type="pres">
      <dgm:prSet presAssocID="{E94C36F0-6ACA-4CAB-8E48-06B9F22A7879}" presName="vert1" presStyleCnt="0"/>
      <dgm:spPr/>
    </dgm:pt>
    <dgm:pt modelId="{A231BBB7-24C1-EE44-A0DE-0A9A78F4F3F3}" type="pres">
      <dgm:prSet presAssocID="{5DF8054C-71B3-4285-BE81-D3A10257CC09}" presName="thickLine" presStyleLbl="alignNode1" presStyleIdx="4" presStyleCnt="5"/>
      <dgm:spPr/>
    </dgm:pt>
    <dgm:pt modelId="{519A3F92-8BA1-EF4C-87EF-F52DA9E20D1D}" type="pres">
      <dgm:prSet presAssocID="{5DF8054C-71B3-4285-BE81-D3A10257CC09}" presName="horz1" presStyleCnt="0"/>
      <dgm:spPr/>
    </dgm:pt>
    <dgm:pt modelId="{E6C3DCE2-D348-2345-AEA9-55A7BA2267B1}" type="pres">
      <dgm:prSet presAssocID="{5DF8054C-71B3-4285-BE81-D3A10257CC09}" presName="tx1" presStyleLbl="revTx" presStyleIdx="4" presStyleCnt="5"/>
      <dgm:spPr/>
    </dgm:pt>
    <dgm:pt modelId="{A8C2DC5B-29F6-414E-A600-1EC8136B8D29}" type="pres">
      <dgm:prSet presAssocID="{5DF8054C-71B3-4285-BE81-D3A10257CC09}" presName="vert1" presStyleCnt="0"/>
      <dgm:spPr/>
    </dgm:pt>
  </dgm:ptLst>
  <dgm:cxnLst>
    <dgm:cxn modelId="{F3AA4109-ADFC-6947-9DF6-A3E8D2E19AE7}" type="presOf" srcId="{5DF8054C-71B3-4285-BE81-D3A10257CC09}" destId="{E6C3DCE2-D348-2345-AEA9-55A7BA2267B1}" srcOrd="0" destOrd="0" presId="urn:microsoft.com/office/officeart/2008/layout/LinedList"/>
    <dgm:cxn modelId="{250B352E-2C0F-C54A-9D95-919DAEF60C4A}" type="presOf" srcId="{DB2A30B1-B2D8-44AA-8D8C-BF42F967C465}" destId="{126FF02E-09C9-784C-B0BC-ACBF86941C30}" srcOrd="0" destOrd="0" presId="urn:microsoft.com/office/officeart/2008/layout/LinedList"/>
    <dgm:cxn modelId="{9C4E1863-9E1D-46AD-A76E-D90252B06C18}" srcId="{AB1B1841-8F26-40F7-AA22-A5C30D5F99DC}" destId="{D688C37D-D04F-4B5E-A1FF-F54625575831}" srcOrd="0" destOrd="0" parTransId="{EB11E0A0-1EDA-4AAD-A15A-386A63846F71}" sibTransId="{A88D5E5E-8E6B-4421-8F87-66914A5C9181}"/>
    <dgm:cxn modelId="{31015D67-94D2-2B48-BC04-EDE24FA7516D}" type="presOf" srcId="{867204EF-407B-4D32-AD49-2CC3DC1B7511}" destId="{F4C76D5C-57BC-C74E-9EC0-B89AC62CB501}" srcOrd="0" destOrd="0" presId="urn:microsoft.com/office/officeart/2008/layout/LinedList"/>
    <dgm:cxn modelId="{4FFCA47B-EA28-416A-AA20-D8D9E5C12CF1}" srcId="{AB1B1841-8F26-40F7-AA22-A5C30D5F99DC}" destId="{E94C36F0-6ACA-4CAB-8E48-06B9F22A7879}" srcOrd="3" destOrd="0" parTransId="{6B90529E-D5BD-447B-A48D-ECC894BA5E9B}" sibTransId="{7BF9B86A-54EA-49FC-89C8-BBA32136A3D8}"/>
    <dgm:cxn modelId="{F6CAED83-E0A7-F947-8CE9-114934D9B636}" type="presOf" srcId="{E94C36F0-6ACA-4CAB-8E48-06B9F22A7879}" destId="{DC1B9A0C-AD1D-2B4C-AD07-A1DF76981B0A}" srcOrd="0" destOrd="0" presId="urn:microsoft.com/office/officeart/2008/layout/LinedList"/>
    <dgm:cxn modelId="{1632639E-C87D-8C4C-A545-5E88341CF64E}" type="presOf" srcId="{AB1B1841-8F26-40F7-AA22-A5C30D5F99DC}" destId="{B11D3C55-2AAF-5047-8656-EC0F8403D583}" srcOrd="0" destOrd="0" presId="urn:microsoft.com/office/officeart/2008/layout/LinedList"/>
    <dgm:cxn modelId="{11E734C2-1C9A-4EA9-95DD-04DD162DE0FB}" srcId="{AB1B1841-8F26-40F7-AA22-A5C30D5F99DC}" destId="{867204EF-407B-4D32-AD49-2CC3DC1B7511}" srcOrd="1" destOrd="0" parTransId="{65FCCF74-4E9B-4E17-9257-5453364843D4}" sibTransId="{CEF95961-02C8-46F4-A5D9-96A9C0F35B5E}"/>
    <dgm:cxn modelId="{62546AC2-49C2-49EA-8252-E67901919ADE}" srcId="{AB1B1841-8F26-40F7-AA22-A5C30D5F99DC}" destId="{5DF8054C-71B3-4285-BE81-D3A10257CC09}" srcOrd="4" destOrd="0" parTransId="{E054C501-B420-422E-A4E6-06D79304A05F}" sibTransId="{CEC441D6-6385-454F-9BC9-C15B8D3AF757}"/>
    <dgm:cxn modelId="{68FD2AE1-F79E-457C-8FE7-7A61AA3414E8}" srcId="{AB1B1841-8F26-40F7-AA22-A5C30D5F99DC}" destId="{DB2A30B1-B2D8-44AA-8D8C-BF42F967C465}" srcOrd="2" destOrd="0" parTransId="{B88AE97A-D7A8-450D-B160-5D61965B58A8}" sibTransId="{44773B24-E4DA-4E70-AF61-6DF16E6B5171}"/>
    <dgm:cxn modelId="{888E5AE7-AF81-1347-B770-EEC36BDD986A}" type="presOf" srcId="{D688C37D-D04F-4B5E-A1FF-F54625575831}" destId="{E062F03E-15BE-DE4D-8566-0D860F0BA75B}" srcOrd="0" destOrd="0" presId="urn:microsoft.com/office/officeart/2008/layout/LinedList"/>
    <dgm:cxn modelId="{1D1818DE-068B-F641-9E11-908ED321C89E}" type="presParOf" srcId="{B11D3C55-2AAF-5047-8656-EC0F8403D583}" destId="{D35CE218-5BB0-7F40-9645-76BEC4976E42}" srcOrd="0" destOrd="0" presId="urn:microsoft.com/office/officeart/2008/layout/LinedList"/>
    <dgm:cxn modelId="{DA2A19D0-540E-7748-8FD1-D666756D070F}" type="presParOf" srcId="{B11D3C55-2AAF-5047-8656-EC0F8403D583}" destId="{03519FB8-8E9B-9D4C-BAFF-F79131DE1992}" srcOrd="1" destOrd="0" presId="urn:microsoft.com/office/officeart/2008/layout/LinedList"/>
    <dgm:cxn modelId="{3D0009AC-E0A1-A24B-A9C6-250EDB293C7C}" type="presParOf" srcId="{03519FB8-8E9B-9D4C-BAFF-F79131DE1992}" destId="{E062F03E-15BE-DE4D-8566-0D860F0BA75B}" srcOrd="0" destOrd="0" presId="urn:microsoft.com/office/officeart/2008/layout/LinedList"/>
    <dgm:cxn modelId="{585AF8D4-287F-DD43-B60F-9088AC764096}" type="presParOf" srcId="{03519FB8-8E9B-9D4C-BAFF-F79131DE1992}" destId="{0A9136F6-9004-E649-9924-C2160A616687}" srcOrd="1" destOrd="0" presId="urn:microsoft.com/office/officeart/2008/layout/LinedList"/>
    <dgm:cxn modelId="{D19AC461-981B-3343-B09B-582C850D7C3D}" type="presParOf" srcId="{B11D3C55-2AAF-5047-8656-EC0F8403D583}" destId="{79A3C8A1-3945-984A-ACF2-30A1079BF98C}" srcOrd="2" destOrd="0" presId="urn:microsoft.com/office/officeart/2008/layout/LinedList"/>
    <dgm:cxn modelId="{080C97CB-D92A-834D-8681-7C890BC4CE6B}" type="presParOf" srcId="{B11D3C55-2AAF-5047-8656-EC0F8403D583}" destId="{19192603-65D7-2148-BCF2-DE91FD2FCC89}" srcOrd="3" destOrd="0" presId="urn:microsoft.com/office/officeart/2008/layout/LinedList"/>
    <dgm:cxn modelId="{DE029EFC-1000-0B45-AA31-BA73825B2B07}" type="presParOf" srcId="{19192603-65D7-2148-BCF2-DE91FD2FCC89}" destId="{F4C76D5C-57BC-C74E-9EC0-B89AC62CB501}" srcOrd="0" destOrd="0" presId="urn:microsoft.com/office/officeart/2008/layout/LinedList"/>
    <dgm:cxn modelId="{9ABD2641-F8AE-3B43-B62B-B59790AB4EF8}" type="presParOf" srcId="{19192603-65D7-2148-BCF2-DE91FD2FCC89}" destId="{817762E3-5F51-AE40-8638-6EA09C214CDE}" srcOrd="1" destOrd="0" presId="urn:microsoft.com/office/officeart/2008/layout/LinedList"/>
    <dgm:cxn modelId="{E59D930E-C1EE-684F-B8D5-F80D19B6C745}" type="presParOf" srcId="{B11D3C55-2AAF-5047-8656-EC0F8403D583}" destId="{9A5CD50C-10F0-BC46-BCC1-F18342191201}" srcOrd="4" destOrd="0" presId="urn:microsoft.com/office/officeart/2008/layout/LinedList"/>
    <dgm:cxn modelId="{C5F1BD9E-FB6A-B941-9288-8C9BBA67F1B5}" type="presParOf" srcId="{B11D3C55-2AAF-5047-8656-EC0F8403D583}" destId="{EEA40BDB-9C92-3345-844E-10EAF333EBEB}" srcOrd="5" destOrd="0" presId="urn:microsoft.com/office/officeart/2008/layout/LinedList"/>
    <dgm:cxn modelId="{CCD38222-8DC4-D049-A3B5-34952DB10CBC}" type="presParOf" srcId="{EEA40BDB-9C92-3345-844E-10EAF333EBEB}" destId="{126FF02E-09C9-784C-B0BC-ACBF86941C30}" srcOrd="0" destOrd="0" presId="urn:microsoft.com/office/officeart/2008/layout/LinedList"/>
    <dgm:cxn modelId="{77552209-B35A-3349-8C13-24332FC39586}" type="presParOf" srcId="{EEA40BDB-9C92-3345-844E-10EAF333EBEB}" destId="{D944AEBD-6F5F-D44B-8E86-E716717C7FE1}" srcOrd="1" destOrd="0" presId="urn:microsoft.com/office/officeart/2008/layout/LinedList"/>
    <dgm:cxn modelId="{F77AFEBF-C611-144A-AE27-A9AD985B4BBF}" type="presParOf" srcId="{B11D3C55-2AAF-5047-8656-EC0F8403D583}" destId="{58D6F63D-3475-324C-BF3B-9E018FE90FB2}" srcOrd="6" destOrd="0" presId="urn:microsoft.com/office/officeart/2008/layout/LinedList"/>
    <dgm:cxn modelId="{F68DC78B-5595-824D-94A7-FDD5EAF4ABEF}" type="presParOf" srcId="{B11D3C55-2AAF-5047-8656-EC0F8403D583}" destId="{615A4D13-E0CE-6946-8590-D39DA8AD2C05}" srcOrd="7" destOrd="0" presId="urn:microsoft.com/office/officeart/2008/layout/LinedList"/>
    <dgm:cxn modelId="{1A8E4CD3-9746-2949-84B1-77CDB189D230}" type="presParOf" srcId="{615A4D13-E0CE-6946-8590-D39DA8AD2C05}" destId="{DC1B9A0C-AD1D-2B4C-AD07-A1DF76981B0A}" srcOrd="0" destOrd="0" presId="urn:microsoft.com/office/officeart/2008/layout/LinedList"/>
    <dgm:cxn modelId="{59DF7331-329D-F141-89B7-F7A82383F748}" type="presParOf" srcId="{615A4D13-E0CE-6946-8590-D39DA8AD2C05}" destId="{FB79ED30-3A5C-5842-871F-4C5E9D7DDDA6}" srcOrd="1" destOrd="0" presId="urn:microsoft.com/office/officeart/2008/layout/LinedList"/>
    <dgm:cxn modelId="{AC08408E-DAD2-C94F-9E5C-19DE5F97BD66}" type="presParOf" srcId="{B11D3C55-2AAF-5047-8656-EC0F8403D583}" destId="{A231BBB7-24C1-EE44-A0DE-0A9A78F4F3F3}" srcOrd="8" destOrd="0" presId="urn:microsoft.com/office/officeart/2008/layout/LinedList"/>
    <dgm:cxn modelId="{920B5A31-198C-3B48-ACFF-C1CF9AC7A518}" type="presParOf" srcId="{B11D3C55-2AAF-5047-8656-EC0F8403D583}" destId="{519A3F92-8BA1-EF4C-87EF-F52DA9E20D1D}" srcOrd="9" destOrd="0" presId="urn:microsoft.com/office/officeart/2008/layout/LinedList"/>
    <dgm:cxn modelId="{3CCAE197-D09C-054B-B0B0-CDF12D8C67D1}" type="presParOf" srcId="{519A3F92-8BA1-EF4C-87EF-F52DA9E20D1D}" destId="{E6C3DCE2-D348-2345-AEA9-55A7BA2267B1}" srcOrd="0" destOrd="0" presId="urn:microsoft.com/office/officeart/2008/layout/LinedList"/>
    <dgm:cxn modelId="{BB44A39F-16D7-E848-9D46-2BAEFEA29117}" type="presParOf" srcId="{519A3F92-8BA1-EF4C-87EF-F52DA9E20D1D}" destId="{A8C2DC5B-29F6-414E-A600-1EC8136B8D2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F5596B6-103D-4921-92FC-57A803BE747A}"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C4D5219-D9BF-4262-82BF-66CAA278C688}">
      <dgm:prSet/>
      <dgm:spPr/>
      <dgm:t>
        <a:bodyPr/>
        <a:lstStyle/>
        <a:p>
          <a:pPr>
            <a:lnSpc>
              <a:spcPct val="100000"/>
            </a:lnSpc>
          </a:pPr>
          <a:r>
            <a:rPr lang="en-US"/>
            <a:t>Ignoring the time value of money.</a:t>
          </a:r>
        </a:p>
      </dgm:t>
    </dgm:pt>
    <dgm:pt modelId="{D3812679-72FB-416D-923A-EC00D8D822F6}" type="parTrans" cxnId="{6E6E8A80-909B-4CDE-BCBF-8F916C6D6F85}">
      <dgm:prSet/>
      <dgm:spPr/>
      <dgm:t>
        <a:bodyPr/>
        <a:lstStyle/>
        <a:p>
          <a:endParaRPr lang="en-US"/>
        </a:p>
      </dgm:t>
    </dgm:pt>
    <dgm:pt modelId="{8A1B439B-ABF0-4CCB-B76C-C80B716D368E}" type="sibTrans" cxnId="{6E6E8A80-909B-4CDE-BCBF-8F916C6D6F85}">
      <dgm:prSet/>
      <dgm:spPr/>
      <dgm:t>
        <a:bodyPr/>
        <a:lstStyle/>
        <a:p>
          <a:endParaRPr lang="en-US"/>
        </a:p>
      </dgm:t>
    </dgm:pt>
    <dgm:pt modelId="{6BB85D39-8C65-4405-8A1C-D381994197E4}">
      <dgm:prSet/>
      <dgm:spPr/>
      <dgm:t>
        <a:bodyPr/>
        <a:lstStyle/>
        <a:p>
          <a:pPr>
            <a:lnSpc>
              <a:spcPct val="100000"/>
            </a:lnSpc>
          </a:pPr>
          <a:r>
            <a:rPr lang="en-US"/>
            <a:t>Ignoring any cash flow after the payback period.</a:t>
          </a:r>
        </a:p>
      </dgm:t>
    </dgm:pt>
    <dgm:pt modelId="{B9616328-CEDA-461C-9D41-2ECEEF67D9E1}" type="parTrans" cxnId="{57A151D0-6A0F-4CC1-803C-7EF7BAE56D59}">
      <dgm:prSet/>
      <dgm:spPr/>
      <dgm:t>
        <a:bodyPr/>
        <a:lstStyle/>
        <a:p>
          <a:endParaRPr lang="en-US"/>
        </a:p>
      </dgm:t>
    </dgm:pt>
    <dgm:pt modelId="{1C15A75F-7555-412C-875C-D0E7E011E2DD}" type="sibTrans" cxnId="{57A151D0-6A0F-4CC1-803C-7EF7BAE56D59}">
      <dgm:prSet/>
      <dgm:spPr/>
      <dgm:t>
        <a:bodyPr/>
        <a:lstStyle/>
        <a:p>
          <a:endParaRPr lang="en-US"/>
        </a:p>
      </dgm:t>
    </dgm:pt>
    <dgm:pt modelId="{596F052D-029E-41F4-A48A-2650A743F24A}" type="pres">
      <dgm:prSet presAssocID="{3F5596B6-103D-4921-92FC-57A803BE747A}" presName="root" presStyleCnt="0">
        <dgm:presLayoutVars>
          <dgm:dir/>
          <dgm:resizeHandles val="exact"/>
        </dgm:presLayoutVars>
      </dgm:prSet>
      <dgm:spPr/>
    </dgm:pt>
    <dgm:pt modelId="{B1D769C7-FAE5-4C60-9556-55D6BA9CAFC1}" type="pres">
      <dgm:prSet presAssocID="{4C4D5219-D9BF-4262-82BF-66CAA278C688}" presName="compNode" presStyleCnt="0"/>
      <dgm:spPr/>
    </dgm:pt>
    <dgm:pt modelId="{D7D0343D-78F0-4BF8-80EA-AE8526D6E576}" type="pres">
      <dgm:prSet presAssocID="{4C4D5219-D9BF-4262-82BF-66CAA278C688}" presName="bgRect" presStyleLbl="bgShp" presStyleIdx="0" presStyleCnt="2"/>
      <dgm:spPr/>
    </dgm:pt>
    <dgm:pt modelId="{C671CA43-D025-4B6A-A002-B1C9BE9A32FE}" type="pres">
      <dgm:prSet presAssocID="{4C4D5219-D9BF-4262-82BF-66CAA278C68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oney"/>
        </a:ext>
      </dgm:extLst>
    </dgm:pt>
    <dgm:pt modelId="{D07860DD-58E8-476D-8000-73EA2A4969D1}" type="pres">
      <dgm:prSet presAssocID="{4C4D5219-D9BF-4262-82BF-66CAA278C688}" presName="spaceRect" presStyleCnt="0"/>
      <dgm:spPr/>
    </dgm:pt>
    <dgm:pt modelId="{E64164EF-2387-4995-B046-0F4668084EA1}" type="pres">
      <dgm:prSet presAssocID="{4C4D5219-D9BF-4262-82BF-66CAA278C688}" presName="parTx" presStyleLbl="revTx" presStyleIdx="0" presStyleCnt="2">
        <dgm:presLayoutVars>
          <dgm:chMax val="0"/>
          <dgm:chPref val="0"/>
        </dgm:presLayoutVars>
      </dgm:prSet>
      <dgm:spPr/>
    </dgm:pt>
    <dgm:pt modelId="{6992B0CE-4D2B-4B47-B6BB-F00E5800D92B}" type="pres">
      <dgm:prSet presAssocID="{8A1B439B-ABF0-4CCB-B76C-C80B716D368E}" presName="sibTrans" presStyleCnt="0"/>
      <dgm:spPr/>
    </dgm:pt>
    <dgm:pt modelId="{F6B4B56C-AA6B-43DA-8864-5BC5451F1492}" type="pres">
      <dgm:prSet presAssocID="{6BB85D39-8C65-4405-8A1C-D381994197E4}" presName="compNode" presStyleCnt="0"/>
      <dgm:spPr/>
    </dgm:pt>
    <dgm:pt modelId="{9E1183E2-7F46-46E4-99A8-A9B259C4762B}" type="pres">
      <dgm:prSet presAssocID="{6BB85D39-8C65-4405-8A1C-D381994197E4}" presName="bgRect" presStyleLbl="bgShp" presStyleIdx="1" presStyleCnt="2"/>
      <dgm:spPr/>
    </dgm:pt>
    <dgm:pt modelId="{3FA5B6C2-B828-4175-B0BA-1A215766321D}" type="pres">
      <dgm:prSet presAssocID="{6BB85D39-8C65-4405-8A1C-D381994197E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llar"/>
        </a:ext>
      </dgm:extLst>
    </dgm:pt>
    <dgm:pt modelId="{D6561655-CE1E-4391-8FE2-5D283BD9D2D8}" type="pres">
      <dgm:prSet presAssocID="{6BB85D39-8C65-4405-8A1C-D381994197E4}" presName="spaceRect" presStyleCnt="0"/>
      <dgm:spPr/>
    </dgm:pt>
    <dgm:pt modelId="{997C79F2-68CE-4174-9DEE-3FD569974745}" type="pres">
      <dgm:prSet presAssocID="{6BB85D39-8C65-4405-8A1C-D381994197E4}" presName="parTx" presStyleLbl="revTx" presStyleIdx="1" presStyleCnt="2">
        <dgm:presLayoutVars>
          <dgm:chMax val="0"/>
          <dgm:chPref val="0"/>
        </dgm:presLayoutVars>
      </dgm:prSet>
      <dgm:spPr/>
    </dgm:pt>
  </dgm:ptLst>
  <dgm:cxnLst>
    <dgm:cxn modelId="{DBD4822D-0875-4FD0-A335-1C618EB33635}" type="presOf" srcId="{4C4D5219-D9BF-4262-82BF-66CAA278C688}" destId="{E64164EF-2387-4995-B046-0F4668084EA1}" srcOrd="0" destOrd="0" presId="urn:microsoft.com/office/officeart/2018/2/layout/IconVerticalSolidList"/>
    <dgm:cxn modelId="{6E6E8A80-909B-4CDE-BCBF-8F916C6D6F85}" srcId="{3F5596B6-103D-4921-92FC-57A803BE747A}" destId="{4C4D5219-D9BF-4262-82BF-66CAA278C688}" srcOrd="0" destOrd="0" parTransId="{D3812679-72FB-416D-923A-EC00D8D822F6}" sibTransId="{8A1B439B-ABF0-4CCB-B76C-C80B716D368E}"/>
    <dgm:cxn modelId="{DC3929BA-50F0-45E4-9156-445571D7970D}" type="presOf" srcId="{6BB85D39-8C65-4405-8A1C-D381994197E4}" destId="{997C79F2-68CE-4174-9DEE-3FD569974745}" srcOrd="0" destOrd="0" presId="urn:microsoft.com/office/officeart/2018/2/layout/IconVerticalSolidList"/>
    <dgm:cxn modelId="{57A151D0-6A0F-4CC1-803C-7EF7BAE56D59}" srcId="{3F5596B6-103D-4921-92FC-57A803BE747A}" destId="{6BB85D39-8C65-4405-8A1C-D381994197E4}" srcOrd="1" destOrd="0" parTransId="{B9616328-CEDA-461C-9D41-2ECEEF67D9E1}" sibTransId="{1C15A75F-7555-412C-875C-D0E7E011E2DD}"/>
    <dgm:cxn modelId="{8B2EEFF4-2525-4A5A-AD34-2EBFF03E9DD6}" type="presOf" srcId="{3F5596B6-103D-4921-92FC-57A803BE747A}" destId="{596F052D-029E-41F4-A48A-2650A743F24A}" srcOrd="0" destOrd="0" presId="urn:microsoft.com/office/officeart/2018/2/layout/IconVerticalSolidList"/>
    <dgm:cxn modelId="{5FA69BBF-B6C5-4C65-B212-C170A3E86610}" type="presParOf" srcId="{596F052D-029E-41F4-A48A-2650A743F24A}" destId="{B1D769C7-FAE5-4C60-9556-55D6BA9CAFC1}" srcOrd="0" destOrd="0" presId="urn:microsoft.com/office/officeart/2018/2/layout/IconVerticalSolidList"/>
    <dgm:cxn modelId="{BAEA1ADC-637F-4F0E-87D8-54F3A98CC3B6}" type="presParOf" srcId="{B1D769C7-FAE5-4C60-9556-55D6BA9CAFC1}" destId="{D7D0343D-78F0-4BF8-80EA-AE8526D6E576}" srcOrd="0" destOrd="0" presId="urn:microsoft.com/office/officeart/2018/2/layout/IconVerticalSolidList"/>
    <dgm:cxn modelId="{81D71606-BD40-4864-9C04-347028FC7B2B}" type="presParOf" srcId="{B1D769C7-FAE5-4C60-9556-55D6BA9CAFC1}" destId="{C671CA43-D025-4B6A-A002-B1C9BE9A32FE}" srcOrd="1" destOrd="0" presId="urn:microsoft.com/office/officeart/2018/2/layout/IconVerticalSolidList"/>
    <dgm:cxn modelId="{1D811117-53D9-4A6C-8E83-B0E0574CA6B2}" type="presParOf" srcId="{B1D769C7-FAE5-4C60-9556-55D6BA9CAFC1}" destId="{D07860DD-58E8-476D-8000-73EA2A4969D1}" srcOrd="2" destOrd="0" presId="urn:microsoft.com/office/officeart/2018/2/layout/IconVerticalSolidList"/>
    <dgm:cxn modelId="{1749E734-5F5D-43E6-9BB8-DF2DAE5559BA}" type="presParOf" srcId="{B1D769C7-FAE5-4C60-9556-55D6BA9CAFC1}" destId="{E64164EF-2387-4995-B046-0F4668084EA1}" srcOrd="3" destOrd="0" presId="urn:microsoft.com/office/officeart/2018/2/layout/IconVerticalSolidList"/>
    <dgm:cxn modelId="{9EE686F7-2E9C-4B34-8DC7-50B8CDF2FD27}" type="presParOf" srcId="{596F052D-029E-41F4-A48A-2650A743F24A}" destId="{6992B0CE-4D2B-4B47-B6BB-F00E5800D92B}" srcOrd="1" destOrd="0" presId="urn:microsoft.com/office/officeart/2018/2/layout/IconVerticalSolidList"/>
    <dgm:cxn modelId="{AB0ADB2A-E196-4431-BB24-72A8FFFFE689}" type="presParOf" srcId="{596F052D-029E-41F4-A48A-2650A743F24A}" destId="{F6B4B56C-AA6B-43DA-8864-5BC5451F1492}" srcOrd="2" destOrd="0" presId="urn:microsoft.com/office/officeart/2018/2/layout/IconVerticalSolidList"/>
    <dgm:cxn modelId="{8D91DA4B-9BB5-4AC9-B5F6-21592F22E677}" type="presParOf" srcId="{F6B4B56C-AA6B-43DA-8864-5BC5451F1492}" destId="{9E1183E2-7F46-46E4-99A8-A9B259C4762B}" srcOrd="0" destOrd="0" presId="urn:microsoft.com/office/officeart/2018/2/layout/IconVerticalSolidList"/>
    <dgm:cxn modelId="{DE970B21-7F1B-48D2-8876-7849A6CB0A4A}" type="presParOf" srcId="{F6B4B56C-AA6B-43DA-8864-5BC5451F1492}" destId="{3FA5B6C2-B828-4175-B0BA-1A215766321D}" srcOrd="1" destOrd="0" presId="urn:microsoft.com/office/officeart/2018/2/layout/IconVerticalSolidList"/>
    <dgm:cxn modelId="{645BA8D5-2428-4BCA-B009-8267C3FF8AC6}" type="presParOf" srcId="{F6B4B56C-AA6B-43DA-8864-5BC5451F1492}" destId="{D6561655-CE1E-4391-8FE2-5D283BD9D2D8}" srcOrd="2" destOrd="0" presId="urn:microsoft.com/office/officeart/2018/2/layout/IconVerticalSolidList"/>
    <dgm:cxn modelId="{C5AF20BA-9C9B-4EF4-BE2D-93349A781695}" type="presParOf" srcId="{F6B4B56C-AA6B-43DA-8864-5BC5451F1492}" destId="{997C79F2-68CE-4174-9DEE-3FD56997474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11C49C9-EE7F-4613-B24B-1C08473B507E}"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04EC2B66-FE50-415F-A1F6-471C1E3B0935}">
      <dgm:prSet/>
      <dgm:spPr/>
      <dgm:t>
        <a:bodyPr/>
        <a:lstStyle/>
        <a:p>
          <a:pPr algn="just"/>
          <a:r>
            <a:rPr lang="en-US" dirty="0"/>
            <a:t>To deal with the criticism that the payback period ignores the time value of  money, some firms use the discounted payback period approach.</a:t>
          </a:r>
        </a:p>
      </dgm:t>
    </dgm:pt>
    <dgm:pt modelId="{D0181F03-9C81-4D7F-930A-436FDD0DF4F4}" type="parTrans" cxnId="{8D12AD7B-3518-48F5-84BB-95FFF65E12F7}">
      <dgm:prSet/>
      <dgm:spPr/>
      <dgm:t>
        <a:bodyPr/>
        <a:lstStyle/>
        <a:p>
          <a:pPr algn="just"/>
          <a:endParaRPr lang="en-US"/>
        </a:p>
      </dgm:t>
    </dgm:pt>
    <dgm:pt modelId="{0B0E69F6-BB28-437F-BE63-0FACFD81785E}" type="sibTrans" cxnId="{8D12AD7B-3518-48F5-84BB-95FFF65E12F7}">
      <dgm:prSet/>
      <dgm:spPr/>
      <dgm:t>
        <a:bodyPr/>
        <a:lstStyle/>
        <a:p>
          <a:pPr algn="just"/>
          <a:endParaRPr lang="en-US"/>
        </a:p>
      </dgm:t>
    </dgm:pt>
    <dgm:pt modelId="{5CF24B73-6BF7-4EDE-B1E7-99A6077EB772}">
      <dgm:prSet/>
      <dgm:spPr/>
      <dgm:t>
        <a:bodyPr/>
        <a:lstStyle/>
        <a:p>
          <a:pPr algn="just"/>
          <a:r>
            <a:rPr lang="en-US" dirty="0"/>
            <a:t>The discounted payback period method is similar to the traditional payback  period except that it uses discounted free cash flows rather than actual  undiscounted free cash flows in calculating the payback period.</a:t>
          </a:r>
        </a:p>
      </dgm:t>
    </dgm:pt>
    <dgm:pt modelId="{A55C0146-8C93-49FA-AB78-686C6FED79C3}" type="parTrans" cxnId="{730E525D-E7DE-4C91-A826-91816E28411E}">
      <dgm:prSet/>
      <dgm:spPr/>
      <dgm:t>
        <a:bodyPr/>
        <a:lstStyle/>
        <a:p>
          <a:pPr algn="just"/>
          <a:endParaRPr lang="en-US"/>
        </a:p>
      </dgm:t>
    </dgm:pt>
    <dgm:pt modelId="{5278BD47-8CD3-49AE-9D50-5FF73E1EFF7A}" type="sibTrans" cxnId="{730E525D-E7DE-4C91-A826-91816E28411E}">
      <dgm:prSet/>
      <dgm:spPr/>
      <dgm:t>
        <a:bodyPr/>
        <a:lstStyle/>
        <a:p>
          <a:pPr algn="just"/>
          <a:endParaRPr lang="en-US"/>
        </a:p>
      </dgm:t>
    </dgm:pt>
    <dgm:pt modelId="{78D9D8DF-B679-4A11-940A-48424336B72B}">
      <dgm:prSet/>
      <dgm:spPr/>
      <dgm:t>
        <a:bodyPr/>
        <a:lstStyle/>
        <a:p>
          <a:pPr algn="just"/>
          <a:r>
            <a:rPr lang="en-US" dirty="0"/>
            <a:t>The discounted payback period is defined as the number of years it takes to  recapture a project’s initial outlay from the discounted free cash flows.</a:t>
          </a:r>
        </a:p>
      </dgm:t>
    </dgm:pt>
    <dgm:pt modelId="{F3D29AF2-9F28-4459-B4BE-C811A9676CD3}" type="parTrans" cxnId="{42B26A7C-143D-4A67-93B1-89D1BA9A6A02}">
      <dgm:prSet/>
      <dgm:spPr/>
      <dgm:t>
        <a:bodyPr/>
        <a:lstStyle/>
        <a:p>
          <a:pPr algn="just"/>
          <a:endParaRPr lang="en-US"/>
        </a:p>
      </dgm:t>
    </dgm:pt>
    <dgm:pt modelId="{680AFC64-0D86-4FEE-A0A1-205A2458E891}" type="sibTrans" cxnId="{42B26A7C-143D-4A67-93B1-89D1BA9A6A02}">
      <dgm:prSet/>
      <dgm:spPr/>
      <dgm:t>
        <a:bodyPr/>
        <a:lstStyle/>
        <a:p>
          <a:pPr algn="just"/>
          <a:endParaRPr lang="en-US"/>
        </a:p>
      </dgm:t>
    </dgm:pt>
    <dgm:pt modelId="{31642EF9-3450-1446-AEC2-AEE61487F995}" type="pres">
      <dgm:prSet presAssocID="{911C49C9-EE7F-4613-B24B-1C08473B507E}" presName="linear" presStyleCnt="0">
        <dgm:presLayoutVars>
          <dgm:animLvl val="lvl"/>
          <dgm:resizeHandles val="exact"/>
        </dgm:presLayoutVars>
      </dgm:prSet>
      <dgm:spPr/>
    </dgm:pt>
    <dgm:pt modelId="{E8619BE0-9BC5-2140-8142-5118C2FC36AF}" type="pres">
      <dgm:prSet presAssocID="{04EC2B66-FE50-415F-A1F6-471C1E3B0935}" presName="parentText" presStyleLbl="node1" presStyleIdx="0" presStyleCnt="3">
        <dgm:presLayoutVars>
          <dgm:chMax val="0"/>
          <dgm:bulletEnabled val="1"/>
        </dgm:presLayoutVars>
      </dgm:prSet>
      <dgm:spPr/>
    </dgm:pt>
    <dgm:pt modelId="{E1621626-025B-504F-8FA9-242F22D4355F}" type="pres">
      <dgm:prSet presAssocID="{0B0E69F6-BB28-437F-BE63-0FACFD81785E}" presName="spacer" presStyleCnt="0"/>
      <dgm:spPr/>
    </dgm:pt>
    <dgm:pt modelId="{D3C99D97-C368-3A43-9BC3-2C858C253F2E}" type="pres">
      <dgm:prSet presAssocID="{5CF24B73-6BF7-4EDE-B1E7-99A6077EB772}" presName="parentText" presStyleLbl="node1" presStyleIdx="1" presStyleCnt="3">
        <dgm:presLayoutVars>
          <dgm:chMax val="0"/>
          <dgm:bulletEnabled val="1"/>
        </dgm:presLayoutVars>
      </dgm:prSet>
      <dgm:spPr/>
    </dgm:pt>
    <dgm:pt modelId="{E547A410-C490-E84C-8FA7-EBEC2392A57D}" type="pres">
      <dgm:prSet presAssocID="{5278BD47-8CD3-49AE-9D50-5FF73E1EFF7A}" presName="spacer" presStyleCnt="0"/>
      <dgm:spPr/>
    </dgm:pt>
    <dgm:pt modelId="{76164ACA-F007-F741-80B1-705A8FC37F3B}" type="pres">
      <dgm:prSet presAssocID="{78D9D8DF-B679-4A11-940A-48424336B72B}" presName="parentText" presStyleLbl="node1" presStyleIdx="2" presStyleCnt="3">
        <dgm:presLayoutVars>
          <dgm:chMax val="0"/>
          <dgm:bulletEnabled val="1"/>
        </dgm:presLayoutVars>
      </dgm:prSet>
      <dgm:spPr/>
    </dgm:pt>
  </dgm:ptLst>
  <dgm:cxnLst>
    <dgm:cxn modelId="{34BFBE35-CE68-2F4F-8BA2-8A01B6978E4B}" type="presOf" srcId="{04EC2B66-FE50-415F-A1F6-471C1E3B0935}" destId="{E8619BE0-9BC5-2140-8142-5118C2FC36AF}" srcOrd="0" destOrd="0" presId="urn:microsoft.com/office/officeart/2005/8/layout/vList2"/>
    <dgm:cxn modelId="{730E525D-E7DE-4C91-A826-91816E28411E}" srcId="{911C49C9-EE7F-4613-B24B-1C08473B507E}" destId="{5CF24B73-6BF7-4EDE-B1E7-99A6077EB772}" srcOrd="1" destOrd="0" parTransId="{A55C0146-8C93-49FA-AB78-686C6FED79C3}" sibTransId="{5278BD47-8CD3-49AE-9D50-5FF73E1EFF7A}"/>
    <dgm:cxn modelId="{20D8134C-F099-5743-805B-6365523935BE}" type="presOf" srcId="{911C49C9-EE7F-4613-B24B-1C08473B507E}" destId="{31642EF9-3450-1446-AEC2-AEE61487F995}" srcOrd="0" destOrd="0" presId="urn:microsoft.com/office/officeart/2005/8/layout/vList2"/>
    <dgm:cxn modelId="{8D12AD7B-3518-48F5-84BB-95FFF65E12F7}" srcId="{911C49C9-EE7F-4613-B24B-1C08473B507E}" destId="{04EC2B66-FE50-415F-A1F6-471C1E3B0935}" srcOrd="0" destOrd="0" parTransId="{D0181F03-9C81-4D7F-930A-436FDD0DF4F4}" sibTransId="{0B0E69F6-BB28-437F-BE63-0FACFD81785E}"/>
    <dgm:cxn modelId="{42B26A7C-143D-4A67-93B1-89D1BA9A6A02}" srcId="{911C49C9-EE7F-4613-B24B-1C08473B507E}" destId="{78D9D8DF-B679-4A11-940A-48424336B72B}" srcOrd="2" destOrd="0" parTransId="{F3D29AF2-9F28-4459-B4BE-C811A9676CD3}" sibTransId="{680AFC64-0D86-4FEE-A0A1-205A2458E891}"/>
    <dgm:cxn modelId="{7A6E3691-D8F3-3A44-B23D-529EACC0D47D}" type="presOf" srcId="{5CF24B73-6BF7-4EDE-B1E7-99A6077EB772}" destId="{D3C99D97-C368-3A43-9BC3-2C858C253F2E}" srcOrd="0" destOrd="0" presId="urn:microsoft.com/office/officeart/2005/8/layout/vList2"/>
    <dgm:cxn modelId="{41CB29B6-93A7-0548-B42E-EA37BD471D1B}" type="presOf" srcId="{78D9D8DF-B679-4A11-940A-48424336B72B}" destId="{76164ACA-F007-F741-80B1-705A8FC37F3B}" srcOrd="0" destOrd="0" presId="urn:microsoft.com/office/officeart/2005/8/layout/vList2"/>
    <dgm:cxn modelId="{1AB5BA69-B585-3F42-9226-09936719F771}" type="presParOf" srcId="{31642EF9-3450-1446-AEC2-AEE61487F995}" destId="{E8619BE0-9BC5-2140-8142-5118C2FC36AF}" srcOrd="0" destOrd="0" presId="urn:microsoft.com/office/officeart/2005/8/layout/vList2"/>
    <dgm:cxn modelId="{C9AEC92A-B554-6F4D-85EA-888CA2704995}" type="presParOf" srcId="{31642EF9-3450-1446-AEC2-AEE61487F995}" destId="{E1621626-025B-504F-8FA9-242F22D4355F}" srcOrd="1" destOrd="0" presId="urn:microsoft.com/office/officeart/2005/8/layout/vList2"/>
    <dgm:cxn modelId="{9F33812E-396F-0C40-8317-F04878282F99}" type="presParOf" srcId="{31642EF9-3450-1446-AEC2-AEE61487F995}" destId="{D3C99D97-C368-3A43-9BC3-2C858C253F2E}" srcOrd="2" destOrd="0" presId="urn:microsoft.com/office/officeart/2005/8/layout/vList2"/>
    <dgm:cxn modelId="{73DA1766-ABA6-E74A-A729-624048D49DCE}" type="presParOf" srcId="{31642EF9-3450-1446-AEC2-AEE61487F995}" destId="{E547A410-C490-E84C-8FA7-EBEC2392A57D}" srcOrd="3" destOrd="0" presId="urn:microsoft.com/office/officeart/2005/8/layout/vList2"/>
    <dgm:cxn modelId="{5DD40C43-5A49-B840-98DB-232AF7FB2645}" type="presParOf" srcId="{31642EF9-3450-1446-AEC2-AEE61487F995}" destId="{76164ACA-F007-F741-80B1-705A8FC37F3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DA35A6-28F3-4CA8-83CC-4FA998DF252E}">
      <dsp:nvSpPr>
        <dsp:cNvPr id="0" name=""/>
        <dsp:cNvSpPr/>
      </dsp:nvSpPr>
      <dsp:spPr>
        <a:xfrm>
          <a:off x="0" y="1808"/>
          <a:ext cx="10515600" cy="9166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5EF4EA-64B6-459D-AD10-CB8B3DA2149F}">
      <dsp:nvSpPr>
        <dsp:cNvPr id="0" name=""/>
        <dsp:cNvSpPr/>
      </dsp:nvSpPr>
      <dsp:spPr>
        <a:xfrm>
          <a:off x="277275" y="208046"/>
          <a:ext cx="504136" cy="5041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A782053-AE82-4CD6-BBD3-ACB037057C8A}">
      <dsp:nvSpPr>
        <dsp:cNvPr id="0" name=""/>
        <dsp:cNvSpPr/>
      </dsp:nvSpPr>
      <dsp:spPr>
        <a:xfrm>
          <a:off x="1058686" y="180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cs typeface="Times New Roman" panose="02020603050405020304" pitchFamily="18" charset="0"/>
            </a:rPr>
            <a:t>When deciding whether to accept a new project, we focus on cash flows because cash flows represent the benefits generated from accepting a capital-budgeting proposal. </a:t>
          </a:r>
        </a:p>
      </dsp:txBody>
      <dsp:txXfrm>
        <a:off x="1058686" y="1808"/>
        <a:ext cx="9456913" cy="916611"/>
      </dsp:txXfrm>
    </dsp:sp>
    <dsp:sp modelId="{BED221D1-7768-4A22-8294-67F0E530F33F}">
      <dsp:nvSpPr>
        <dsp:cNvPr id="0" name=""/>
        <dsp:cNvSpPr/>
      </dsp:nvSpPr>
      <dsp:spPr>
        <a:xfrm>
          <a:off x="0" y="1147573"/>
          <a:ext cx="10515600" cy="9166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476CF4-530A-4B3F-9633-2BAF1B3C296E}">
      <dsp:nvSpPr>
        <dsp:cNvPr id="0" name=""/>
        <dsp:cNvSpPr/>
      </dsp:nvSpPr>
      <dsp:spPr>
        <a:xfrm>
          <a:off x="277275" y="1353811"/>
          <a:ext cx="504136" cy="50413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1F2919D-4DFC-4ADB-8F75-6A5F81EDDE22}">
      <dsp:nvSpPr>
        <dsp:cNvPr id="0" name=""/>
        <dsp:cNvSpPr/>
      </dsp:nvSpPr>
      <dsp:spPr>
        <a:xfrm>
          <a:off x="1058686" y="114757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In this chapter we assume a given cash flow is generated by a project and work on determining whether that project should be accepted.</a:t>
          </a:r>
        </a:p>
      </dsp:txBody>
      <dsp:txXfrm>
        <a:off x="1058686" y="1147573"/>
        <a:ext cx="9456913" cy="916611"/>
      </dsp:txXfrm>
    </dsp:sp>
    <dsp:sp modelId="{9D7D80FE-27BC-44C8-89A0-3633616AD472}">
      <dsp:nvSpPr>
        <dsp:cNvPr id="0" name=""/>
        <dsp:cNvSpPr/>
      </dsp:nvSpPr>
      <dsp:spPr>
        <a:xfrm>
          <a:off x="0" y="2293338"/>
          <a:ext cx="10515600" cy="9166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D0E158-FAA9-4F6D-B1AB-195220354017}">
      <dsp:nvSpPr>
        <dsp:cNvPr id="0" name=""/>
        <dsp:cNvSpPr/>
      </dsp:nvSpPr>
      <dsp:spPr>
        <a:xfrm>
          <a:off x="277275" y="2499576"/>
          <a:ext cx="504136" cy="50413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E044A3-5A77-44EB-812D-D9445E6D0D08}">
      <dsp:nvSpPr>
        <dsp:cNvPr id="0" name=""/>
        <dsp:cNvSpPr/>
      </dsp:nvSpPr>
      <dsp:spPr>
        <a:xfrm>
          <a:off x="1058686" y="229333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We consider four commonly used criteria for determining the acceptability of investment proposals. The first one is the least sophisticated in that it does not incorporate the time value of money into its calculations; the other three do take it into account. </a:t>
          </a:r>
        </a:p>
      </dsp:txBody>
      <dsp:txXfrm>
        <a:off x="1058686" y="2293338"/>
        <a:ext cx="9456913" cy="916611"/>
      </dsp:txXfrm>
    </dsp:sp>
    <dsp:sp modelId="{315EE8DA-1555-495C-AD1F-BF6E7846BE8F}">
      <dsp:nvSpPr>
        <dsp:cNvPr id="0" name=""/>
        <dsp:cNvSpPr/>
      </dsp:nvSpPr>
      <dsp:spPr>
        <a:xfrm>
          <a:off x="0" y="3439103"/>
          <a:ext cx="10515600" cy="91661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9E4F55-F08D-45DA-B92B-6964F004F768}">
      <dsp:nvSpPr>
        <dsp:cNvPr id="0" name=""/>
        <dsp:cNvSpPr/>
      </dsp:nvSpPr>
      <dsp:spPr>
        <a:xfrm>
          <a:off x="277275" y="3645341"/>
          <a:ext cx="504136" cy="50413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5984E5-44B0-4C0D-B12E-DF0947A326F2}">
      <dsp:nvSpPr>
        <dsp:cNvPr id="0" name=""/>
        <dsp:cNvSpPr/>
      </dsp:nvSpPr>
      <dsp:spPr>
        <a:xfrm>
          <a:off x="1058686" y="343910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cs typeface="Times New Roman" panose="02020603050405020304" pitchFamily="18" charset="0"/>
            </a:rPr>
            <a:t>For the time being, the problem of incorporating risk into the capital-budgeting decision is ignored.</a:t>
          </a:r>
        </a:p>
      </dsp:txBody>
      <dsp:txXfrm>
        <a:off x="1058686" y="3439103"/>
        <a:ext cx="9456913" cy="9166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5CE218-5BB0-7F40-9645-76BEC4976E42}">
      <dsp:nvSpPr>
        <dsp:cNvPr id="0" name=""/>
        <dsp:cNvSpPr/>
      </dsp:nvSpPr>
      <dsp:spPr>
        <a:xfrm>
          <a:off x="0" y="531"/>
          <a:ext cx="105156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62F03E-15BE-DE4D-8566-0D860F0BA75B}">
      <dsp:nvSpPr>
        <dsp:cNvPr id="0" name=""/>
        <dsp:cNvSpPr/>
      </dsp:nvSpPr>
      <dsp:spPr>
        <a:xfrm>
          <a:off x="0" y="53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just" defTabSz="755650">
            <a:lnSpc>
              <a:spcPct val="90000"/>
            </a:lnSpc>
            <a:spcBef>
              <a:spcPct val="0"/>
            </a:spcBef>
            <a:spcAft>
              <a:spcPct val="35000"/>
            </a:spcAft>
            <a:buNone/>
          </a:pPr>
          <a:r>
            <a:rPr lang="en-US" sz="1700" kern="1200" dirty="0">
              <a:solidFill>
                <a:schemeClr val="tx1"/>
              </a:solidFill>
            </a:rPr>
            <a:t>Second, it is easy to visualize, quickly understood, and easy to calculate. Third, the payback  period may make sense for the capital-constrained firm, that is, the firm that needs funds and is  having problems raising additional money. </a:t>
          </a:r>
        </a:p>
      </dsp:txBody>
      <dsp:txXfrm>
        <a:off x="0" y="531"/>
        <a:ext cx="10515600" cy="870055"/>
      </dsp:txXfrm>
    </dsp:sp>
    <dsp:sp modelId="{79A3C8A1-3945-984A-ACF2-30A1079BF98C}">
      <dsp:nvSpPr>
        <dsp:cNvPr id="0" name=""/>
        <dsp:cNvSpPr/>
      </dsp:nvSpPr>
      <dsp:spPr>
        <a:xfrm>
          <a:off x="0" y="870586"/>
          <a:ext cx="10515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C76D5C-57BC-C74E-9EC0-B89AC62CB501}">
      <dsp:nvSpPr>
        <dsp:cNvPr id="0" name=""/>
        <dsp:cNvSpPr/>
      </dsp:nvSpPr>
      <dsp:spPr>
        <a:xfrm>
          <a:off x="0" y="870586"/>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just" defTabSz="755650">
            <a:lnSpc>
              <a:spcPct val="90000"/>
            </a:lnSpc>
            <a:spcBef>
              <a:spcPct val="0"/>
            </a:spcBef>
            <a:spcAft>
              <a:spcPct val="35000"/>
            </a:spcAft>
            <a:buNone/>
          </a:pPr>
          <a:r>
            <a:rPr lang="en-US" sz="1700" kern="1200" dirty="0">
              <a:solidFill>
                <a:schemeClr val="tx1"/>
              </a:solidFill>
            </a:rPr>
            <a:t>These firms need cash flows early on to allow them  to continue in business and to take advantage of future investments.</a:t>
          </a:r>
        </a:p>
      </dsp:txBody>
      <dsp:txXfrm>
        <a:off x="0" y="870586"/>
        <a:ext cx="10515600" cy="870055"/>
      </dsp:txXfrm>
    </dsp:sp>
    <dsp:sp modelId="{9A5CD50C-10F0-BC46-BCC1-F18342191201}">
      <dsp:nvSpPr>
        <dsp:cNvPr id="0" name=""/>
        <dsp:cNvSpPr/>
      </dsp:nvSpPr>
      <dsp:spPr>
        <a:xfrm>
          <a:off x="0" y="1740641"/>
          <a:ext cx="10515600"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6FF02E-09C9-784C-B0BC-ACBF86941C30}">
      <dsp:nvSpPr>
        <dsp:cNvPr id="0" name=""/>
        <dsp:cNvSpPr/>
      </dsp:nvSpPr>
      <dsp:spPr>
        <a:xfrm>
          <a:off x="0" y="174064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just" defTabSz="755650">
            <a:lnSpc>
              <a:spcPct val="90000"/>
            </a:lnSpc>
            <a:spcBef>
              <a:spcPct val="0"/>
            </a:spcBef>
            <a:spcAft>
              <a:spcPct val="35000"/>
            </a:spcAft>
            <a:buNone/>
          </a:pPr>
          <a:r>
            <a:rPr lang="en-US" sz="1700" kern="1200" dirty="0">
              <a:solidFill>
                <a:schemeClr val="tx1"/>
              </a:solidFill>
            </a:rPr>
            <a:t>Finally, although the payback period has serious deficiencies, it is often used as a rough  screening device to eliminate projects whose returns do not materialize until later years. </a:t>
          </a:r>
        </a:p>
      </dsp:txBody>
      <dsp:txXfrm>
        <a:off x="0" y="1740641"/>
        <a:ext cx="10515600" cy="870055"/>
      </dsp:txXfrm>
    </dsp:sp>
    <dsp:sp modelId="{58D6F63D-3475-324C-BF3B-9E018FE90FB2}">
      <dsp:nvSpPr>
        <dsp:cNvPr id="0" name=""/>
        <dsp:cNvSpPr/>
      </dsp:nvSpPr>
      <dsp:spPr>
        <a:xfrm>
          <a:off x="0" y="2610696"/>
          <a:ext cx="105156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1B9A0C-AD1D-2B4C-AD07-A1DF76981B0A}">
      <dsp:nvSpPr>
        <dsp:cNvPr id="0" name=""/>
        <dsp:cNvSpPr/>
      </dsp:nvSpPr>
      <dsp:spPr>
        <a:xfrm>
          <a:off x="0" y="2610696"/>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just" defTabSz="755650">
            <a:lnSpc>
              <a:spcPct val="90000"/>
            </a:lnSpc>
            <a:spcBef>
              <a:spcPct val="0"/>
            </a:spcBef>
            <a:spcAft>
              <a:spcPct val="35000"/>
            </a:spcAft>
            <a:buNone/>
          </a:pPr>
          <a:r>
            <a:rPr lang="en-US" sz="1700" kern="1200">
              <a:solidFill>
                <a:schemeClr val="tx1"/>
              </a:solidFill>
            </a:rPr>
            <a:t>This  method emphasizes the earliest returns, which in all likelihood are less uncertain, and provides  for the liquidity needs of the firm. </a:t>
          </a:r>
        </a:p>
      </dsp:txBody>
      <dsp:txXfrm>
        <a:off x="0" y="2610696"/>
        <a:ext cx="10515600" cy="870055"/>
      </dsp:txXfrm>
    </dsp:sp>
    <dsp:sp modelId="{A231BBB7-24C1-EE44-A0DE-0A9A78F4F3F3}">
      <dsp:nvSpPr>
        <dsp:cNvPr id="0" name=""/>
        <dsp:cNvSpPr/>
      </dsp:nvSpPr>
      <dsp:spPr>
        <a:xfrm>
          <a:off x="0" y="3480751"/>
          <a:ext cx="1051560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C3DCE2-D348-2345-AEA9-55A7BA2267B1}">
      <dsp:nvSpPr>
        <dsp:cNvPr id="0" name=""/>
        <dsp:cNvSpPr/>
      </dsp:nvSpPr>
      <dsp:spPr>
        <a:xfrm>
          <a:off x="0" y="348075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just" defTabSz="755650">
            <a:lnSpc>
              <a:spcPct val="90000"/>
            </a:lnSpc>
            <a:spcBef>
              <a:spcPct val="0"/>
            </a:spcBef>
            <a:spcAft>
              <a:spcPct val="35000"/>
            </a:spcAft>
            <a:buNone/>
          </a:pPr>
          <a:r>
            <a:rPr lang="en-US" sz="1700" kern="1200" dirty="0">
              <a:solidFill>
                <a:schemeClr val="tx1"/>
              </a:solidFill>
            </a:rPr>
            <a:t>Although its advantages are certainly significant, its  disadvantages severely limit its value as a discriminating capital-budgeting criterion.</a:t>
          </a:r>
        </a:p>
      </dsp:txBody>
      <dsp:txXfrm>
        <a:off x="0" y="3480751"/>
        <a:ext cx="10515600" cy="8700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D0343D-78F0-4BF8-80EA-AE8526D6E576}">
      <dsp:nvSpPr>
        <dsp:cNvPr id="0" name=""/>
        <dsp:cNvSpPr/>
      </dsp:nvSpPr>
      <dsp:spPr>
        <a:xfrm>
          <a:off x="0" y="707092"/>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71CA43-D025-4B6A-A002-B1C9BE9A32FE}">
      <dsp:nvSpPr>
        <dsp:cNvPr id="0" name=""/>
        <dsp:cNvSpPr/>
      </dsp:nvSpPr>
      <dsp:spPr>
        <a:xfrm>
          <a:off x="394883" y="1000807"/>
          <a:ext cx="717970" cy="7179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4164EF-2387-4995-B046-0F4668084EA1}">
      <dsp:nvSpPr>
        <dsp:cNvPr id="0" name=""/>
        <dsp:cNvSpPr/>
      </dsp:nvSpPr>
      <dsp:spPr>
        <a:xfrm>
          <a:off x="1507738" y="707092"/>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100000"/>
            </a:lnSpc>
            <a:spcBef>
              <a:spcPct val="0"/>
            </a:spcBef>
            <a:spcAft>
              <a:spcPct val="35000"/>
            </a:spcAft>
            <a:buNone/>
          </a:pPr>
          <a:r>
            <a:rPr lang="en-US" sz="2500" kern="1200"/>
            <a:t>Ignoring the time value of money.</a:t>
          </a:r>
        </a:p>
      </dsp:txBody>
      <dsp:txXfrm>
        <a:off x="1507738" y="707092"/>
        <a:ext cx="9007861" cy="1305401"/>
      </dsp:txXfrm>
    </dsp:sp>
    <dsp:sp modelId="{9E1183E2-7F46-46E4-99A8-A9B259C4762B}">
      <dsp:nvSpPr>
        <dsp:cNvPr id="0" name=""/>
        <dsp:cNvSpPr/>
      </dsp:nvSpPr>
      <dsp:spPr>
        <a:xfrm>
          <a:off x="0" y="2338844"/>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A5B6C2-B828-4175-B0BA-1A215766321D}">
      <dsp:nvSpPr>
        <dsp:cNvPr id="0" name=""/>
        <dsp:cNvSpPr/>
      </dsp:nvSpPr>
      <dsp:spPr>
        <a:xfrm>
          <a:off x="394883" y="2632559"/>
          <a:ext cx="717970" cy="7179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7C79F2-68CE-4174-9DEE-3FD569974745}">
      <dsp:nvSpPr>
        <dsp:cNvPr id="0" name=""/>
        <dsp:cNvSpPr/>
      </dsp:nvSpPr>
      <dsp:spPr>
        <a:xfrm>
          <a:off x="1507738" y="2338844"/>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100000"/>
            </a:lnSpc>
            <a:spcBef>
              <a:spcPct val="0"/>
            </a:spcBef>
            <a:spcAft>
              <a:spcPct val="35000"/>
            </a:spcAft>
            <a:buNone/>
          </a:pPr>
          <a:r>
            <a:rPr lang="en-US" sz="2500" kern="1200"/>
            <a:t>Ignoring any cash flow after the payback period.</a:t>
          </a:r>
        </a:p>
      </dsp:txBody>
      <dsp:txXfrm>
        <a:off x="1507738" y="2338844"/>
        <a:ext cx="9007861" cy="130540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619BE0-9BC5-2140-8142-5118C2FC36AF}">
      <dsp:nvSpPr>
        <dsp:cNvPr id="0" name=""/>
        <dsp:cNvSpPr/>
      </dsp:nvSpPr>
      <dsp:spPr>
        <a:xfrm>
          <a:off x="0" y="89023"/>
          <a:ext cx="6666833" cy="1409118"/>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just" defTabSz="889000">
            <a:lnSpc>
              <a:spcPct val="90000"/>
            </a:lnSpc>
            <a:spcBef>
              <a:spcPct val="0"/>
            </a:spcBef>
            <a:spcAft>
              <a:spcPct val="35000"/>
            </a:spcAft>
            <a:buNone/>
          </a:pPr>
          <a:r>
            <a:rPr lang="en-US" sz="2000" kern="1200" dirty="0"/>
            <a:t>To deal with the criticism that the payback period ignores the time value of  money, some firms use the discounted payback period approach.</a:t>
          </a:r>
        </a:p>
      </dsp:txBody>
      <dsp:txXfrm>
        <a:off x="68787" y="157810"/>
        <a:ext cx="6529259" cy="1271544"/>
      </dsp:txXfrm>
    </dsp:sp>
    <dsp:sp modelId="{D3C99D97-C368-3A43-9BC3-2C858C253F2E}">
      <dsp:nvSpPr>
        <dsp:cNvPr id="0" name=""/>
        <dsp:cNvSpPr/>
      </dsp:nvSpPr>
      <dsp:spPr>
        <a:xfrm>
          <a:off x="0" y="1555742"/>
          <a:ext cx="6666833" cy="1409118"/>
        </a:xfrm>
        <a:prstGeom prst="round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just" defTabSz="889000">
            <a:lnSpc>
              <a:spcPct val="90000"/>
            </a:lnSpc>
            <a:spcBef>
              <a:spcPct val="0"/>
            </a:spcBef>
            <a:spcAft>
              <a:spcPct val="35000"/>
            </a:spcAft>
            <a:buNone/>
          </a:pPr>
          <a:r>
            <a:rPr lang="en-US" sz="2000" kern="1200" dirty="0"/>
            <a:t>The discounted payback period method is similar to the traditional payback  period except that it uses discounted free cash flows rather than actual  undiscounted free cash flows in calculating the payback period.</a:t>
          </a:r>
        </a:p>
      </dsp:txBody>
      <dsp:txXfrm>
        <a:off x="68787" y="1624529"/>
        <a:ext cx="6529259" cy="1271544"/>
      </dsp:txXfrm>
    </dsp:sp>
    <dsp:sp modelId="{76164ACA-F007-F741-80B1-705A8FC37F3B}">
      <dsp:nvSpPr>
        <dsp:cNvPr id="0" name=""/>
        <dsp:cNvSpPr/>
      </dsp:nvSpPr>
      <dsp:spPr>
        <a:xfrm>
          <a:off x="0" y="3022460"/>
          <a:ext cx="6666833" cy="1409118"/>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just" defTabSz="889000">
            <a:lnSpc>
              <a:spcPct val="90000"/>
            </a:lnSpc>
            <a:spcBef>
              <a:spcPct val="0"/>
            </a:spcBef>
            <a:spcAft>
              <a:spcPct val="35000"/>
            </a:spcAft>
            <a:buNone/>
          </a:pPr>
          <a:r>
            <a:rPr lang="en-US" sz="2000" kern="1200" dirty="0"/>
            <a:t>The discounted payback period is defined as the number of years it takes to  recapture a project’s initial outlay from the discounted free cash flows.</a:t>
          </a:r>
        </a:p>
      </dsp:txBody>
      <dsp:txXfrm>
        <a:off x="68787" y="3091247"/>
        <a:ext cx="6529259" cy="127154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734036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45380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36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1197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831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423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12/3/2025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3765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666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175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8190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5227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63927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7450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420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508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49878412"/>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6478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8344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748284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994400" y="637384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3B31209B-94DD-D6A9-D8C4-472F702F43D0}"/>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10600" y="266616"/>
            <a:ext cx="2954655" cy="1379622"/>
          </a:xfrm>
          <a:prstGeom prst="rect">
            <a:avLst/>
          </a:prstGeom>
        </p:spPr>
      </p:pic>
      <p:sp>
        <p:nvSpPr>
          <p:cNvPr id="8" name="TextBox 7">
            <a:extLst>
              <a:ext uri="{FF2B5EF4-FFF2-40B4-BE49-F238E27FC236}">
                <a16:creationId xmlns:a16="http://schemas.microsoft.com/office/drawing/2014/main" id="{F5321F73-3CDF-6104-CBBA-61183F7DF140}"/>
              </a:ext>
            </a:extLst>
          </p:cNvPr>
          <p:cNvSpPr txBox="1"/>
          <p:nvPr userDrawn="1"/>
        </p:nvSpPr>
        <p:spPr>
          <a:xfrm>
            <a:off x="8737600" y="6356350"/>
            <a:ext cx="2616200" cy="400110"/>
          </a:xfrm>
          <a:prstGeom prst="rect">
            <a:avLst/>
          </a:prstGeom>
          <a:noFill/>
        </p:spPr>
        <p:txBody>
          <a:bodyPr wrap="square" rtlCol="0">
            <a:spAutoFit/>
          </a:bodyPr>
          <a:lstStyle/>
          <a:p>
            <a:pPr algn="r"/>
            <a:r>
              <a:rPr lang="en-US" sz="2000" b="1" dirty="0"/>
              <a:t>www.midocean.ae</a:t>
            </a:r>
          </a:p>
        </p:txBody>
      </p:sp>
    </p:spTree>
    <p:extLst>
      <p:ext uri="{BB962C8B-B14F-4D97-AF65-F5344CB8AC3E}">
        <p14:creationId xmlns:p14="http://schemas.microsoft.com/office/powerpoint/2010/main" val="1687325900"/>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69" r:id="rId14"/>
    <p:sldLayoutId id="2147483691" r:id="rId15"/>
    <p:sldLayoutId id="214748369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96000" y="-360362"/>
            <a:ext cx="7782357" cy="660876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191551" y="-31509"/>
            <a:ext cx="7410450" cy="6279909"/>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2">
            <a:extLst>
              <a:ext uri="{FF2B5EF4-FFF2-40B4-BE49-F238E27FC236}">
                <a16:creationId xmlns:a16="http://schemas.microsoft.com/office/drawing/2014/main" id="{C3817045-6258-CC9B-7708-B3F1877C1A5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72219" y="369599"/>
            <a:ext cx="2470340" cy="1166001"/>
          </a:xfrm>
          <a:prstGeom prst="rect">
            <a:avLst/>
          </a:prstGeom>
        </p:spPr>
      </p:pic>
    </p:spTree>
    <p:extLst>
      <p:ext uri="{BB962C8B-B14F-4D97-AF65-F5344CB8AC3E}">
        <p14:creationId xmlns:p14="http://schemas.microsoft.com/office/powerpoint/2010/main" val="4092557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707886"/>
          </a:xfrm>
          <a:prstGeom prst="rect">
            <a:avLst/>
          </a:prstGeom>
          <a:noFill/>
        </p:spPr>
        <p:txBody>
          <a:bodyPr wrap="square" rtlCol="0">
            <a:spAutoFit/>
          </a:bodyPr>
          <a:lstStyle/>
          <a:p>
            <a:pPr algn="ctr"/>
            <a:r>
              <a:rPr lang="en-EG" sz="4000" b="1" dirty="0">
                <a:solidFill>
                  <a:schemeClr val="accent5">
                    <a:lumMod val="75000"/>
                  </a:schemeClr>
                </a:solidFill>
                <a:latin typeface="Times New Roman" panose="02020603050405020304" pitchFamily="18" charset="0"/>
                <a:cs typeface="Times New Roman" panose="02020603050405020304" pitchFamily="18" charset="0"/>
              </a:rPr>
              <a:t>Capital Budgeting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6</a:t>
            </a:r>
          </a:p>
        </p:txBody>
      </p:sp>
      <p:pic>
        <p:nvPicPr>
          <p:cNvPr id="3" name="Graphic 22">
            <a:extLst>
              <a:ext uri="{FF2B5EF4-FFF2-40B4-BE49-F238E27FC236}">
                <a16:creationId xmlns:a16="http://schemas.microsoft.com/office/drawing/2014/main" id="{9DAC7F6F-D7A7-BBD2-43B1-96016D2345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10485" y="205082"/>
            <a:ext cx="2470340" cy="1166001"/>
          </a:xfrm>
          <a:prstGeom prst="rect">
            <a:avLst/>
          </a:prstGeom>
        </p:spPr>
      </p:pic>
    </p:spTree>
    <p:extLst>
      <p:ext uri="{BB962C8B-B14F-4D97-AF65-F5344CB8AC3E}">
        <p14:creationId xmlns:p14="http://schemas.microsoft.com/office/powerpoint/2010/main" val="23233588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769989"/>
          </a:xfrm>
          <a:prstGeom prst="rect">
            <a:avLst/>
          </a:prstGeom>
          <a:noFill/>
        </p:spPr>
        <p:txBody>
          <a:bodyPr wrap="square" rtlCol="0">
            <a:spAutoFit/>
          </a:bodyPr>
          <a:lstStyle/>
          <a:p>
            <a:pPr algn="just"/>
            <a:r>
              <a:rPr lang="en-US" sz="2400" b="1" u="sng" dirty="0"/>
              <a:t>After reading this chapter, you should be able to:</a:t>
            </a:r>
          </a:p>
          <a:p>
            <a:pPr marL="914400" lvl="1" indent="-457200" algn="just">
              <a:lnSpc>
                <a:spcPct val="100000"/>
              </a:lnSpc>
              <a:buFont typeface="+mj-lt"/>
              <a:buAutoNum type="arabicPeriod"/>
            </a:pPr>
            <a:r>
              <a:rPr lang="en-US" dirty="0"/>
              <a:t>Discuss the difficulty encountered in finding profitable projects in competitive markets and the importance of the search.</a:t>
            </a:r>
          </a:p>
          <a:p>
            <a:pPr marL="914400" lvl="1" indent="-457200" algn="just">
              <a:lnSpc>
                <a:spcPct val="100000"/>
              </a:lnSpc>
              <a:buFont typeface="+mj-lt"/>
              <a:buAutoNum type="arabicPeriod"/>
            </a:pPr>
            <a:r>
              <a:rPr lang="en-US" dirty="0"/>
              <a:t>Determine whether a new project should be accepted or rejected using the payback period, the net present value, the profitability index, and the internal rate of return.</a:t>
            </a:r>
          </a:p>
          <a:p>
            <a:pPr marL="914400" lvl="1" indent="-457200" algn="just">
              <a:buFont typeface="+mj-lt"/>
              <a:buAutoNum type="arabicPeriod"/>
            </a:pPr>
            <a:r>
              <a:rPr lang="en-US" dirty="0"/>
              <a:t>Explain how the capital-budgeting decision process changes when a dollar limit is placed on the capital budget.</a:t>
            </a:r>
          </a:p>
          <a:p>
            <a:pPr algn="just"/>
            <a:endParaRPr lang="en-US" sz="24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4740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927C7-FD3E-7691-81B3-A3557AE8A5D9}"/>
              </a:ext>
            </a:extLst>
          </p:cNvPr>
          <p:cNvSpPr>
            <a:spLocks noGrp="1"/>
          </p:cNvSpPr>
          <p:nvPr>
            <p:ph type="title"/>
          </p:nvPr>
        </p:nvSpPr>
        <p:spPr>
          <a:xfrm>
            <a:off x="838200" y="365125"/>
            <a:ext cx="3822189" cy="1899912"/>
          </a:xfrm>
        </p:spPr>
        <p:txBody>
          <a:bodyPr>
            <a:normAutofit/>
          </a:bodyPr>
          <a:lstStyle/>
          <a:p>
            <a:r>
              <a:rPr lang="en-EG" sz="4000"/>
              <a:t>Capital Budgeting</a:t>
            </a:r>
          </a:p>
        </p:txBody>
      </p:sp>
      <p:sp>
        <p:nvSpPr>
          <p:cNvPr id="3" name="Content Placeholder 2">
            <a:extLst>
              <a:ext uri="{FF2B5EF4-FFF2-40B4-BE49-F238E27FC236}">
                <a16:creationId xmlns:a16="http://schemas.microsoft.com/office/drawing/2014/main" id="{CE7EC7C3-A021-A474-9A51-EEF5671F182D}"/>
              </a:ext>
            </a:extLst>
          </p:cNvPr>
          <p:cNvSpPr>
            <a:spLocks noGrp="1"/>
          </p:cNvSpPr>
          <p:nvPr>
            <p:ph idx="1"/>
          </p:nvPr>
        </p:nvSpPr>
        <p:spPr>
          <a:xfrm>
            <a:off x="362858" y="1901371"/>
            <a:ext cx="11226630" cy="4275592"/>
          </a:xfrm>
        </p:spPr>
        <p:txBody>
          <a:bodyPr>
            <a:normAutofit/>
          </a:bodyPr>
          <a:lstStyle/>
          <a:p>
            <a:r>
              <a:rPr lang="en-US" b="0" i="0" u="none" strike="noStrike" dirty="0">
                <a:effectLst/>
                <a:latin typeface="Times New Roman" panose="02020603050405020304" pitchFamily="18" charset="0"/>
                <a:cs typeface="Times New Roman" panose="02020603050405020304" pitchFamily="18" charset="0"/>
              </a:rPr>
              <a:t>Capital budgeting is the process a business undertakes to evaluate potential major projects or investments. Construction of a new plant or a big investment in an outside venture are examples of projects that would require capital budgeting before they are approved or rejected.</a:t>
            </a:r>
          </a:p>
          <a:p>
            <a:r>
              <a:rPr lang="en-US" b="0" i="0" u="none" strike="noStrike" dirty="0">
                <a:effectLst/>
                <a:latin typeface="Times New Roman" panose="02020603050405020304" pitchFamily="18" charset="0"/>
                <a:cs typeface="Times New Roman" panose="02020603050405020304" pitchFamily="18" charset="0"/>
              </a:rPr>
              <a:t>As part of capital budgeting, a company might assess a prospective project's lifetime cash inflows and outflows to determine whether the potential returns that would be generated meet a sufficient target benchmark. </a:t>
            </a:r>
          </a:p>
          <a:p>
            <a:r>
              <a:rPr lang="en-US" b="0" i="0" u="none" strike="noStrike" dirty="0">
                <a:effectLst/>
                <a:latin typeface="Times New Roman" panose="02020603050405020304" pitchFamily="18" charset="0"/>
                <a:cs typeface="Times New Roman" panose="02020603050405020304" pitchFamily="18" charset="0"/>
              </a:rPr>
              <a:t>The capital budgeting process is also known as </a:t>
            </a:r>
            <a:r>
              <a:rPr lang="en-US" b="1" i="0" u="none" strike="noStrike" dirty="0">
                <a:effectLst/>
                <a:latin typeface="Times New Roman" panose="02020603050405020304" pitchFamily="18" charset="0"/>
                <a:cs typeface="Times New Roman" panose="02020603050405020304" pitchFamily="18" charset="0"/>
              </a:rPr>
              <a:t>investment appraisal.</a:t>
            </a:r>
          </a:p>
          <a:p>
            <a:endParaRPr lang="en-EG"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DEA06EA5-0DDA-EA7C-C95F-3C9508640AB4}"/>
              </a:ext>
            </a:extLst>
          </p:cNvPr>
          <p:cNvSpPr>
            <a:spLocks noGrp="1"/>
          </p:cNvSpPr>
          <p:nvPr>
            <p:ph type="sldNum" sz="quarter" idx="12"/>
          </p:nvPr>
        </p:nvSpPr>
        <p:spPr/>
        <p:txBody>
          <a:bodyPr>
            <a:normAutofit/>
          </a:bodyPr>
          <a:lstStyle/>
          <a:p>
            <a:pPr>
              <a:spcAft>
                <a:spcPts val="600"/>
              </a:spcAft>
            </a:pPr>
            <a:fld id="{53D902E5-DA95-3648-96C4-3B61E2C1363D}" type="slidenum">
              <a:rPr lang="en-EG">
                <a:solidFill>
                  <a:srgbClr val="FFFFFF"/>
                </a:solidFill>
              </a:rPr>
              <a:pPr>
                <a:spcAft>
                  <a:spcPts val="600"/>
                </a:spcAft>
              </a:pPr>
              <a:t>4</a:t>
            </a:fld>
            <a:endParaRPr lang="en-EG">
              <a:solidFill>
                <a:srgbClr val="FFFFFF"/>
              </a:solidFill>
            </a:endParaRPr>
          </a:p>
        </p:txBody>
      </p:sp>
    </p:spTree>
    <p:extLst>
      <p:ext uri="{BB962C8B-B14F-4D97-AF65-F5344CB8AC3E}">
        <p14:creationId xmlns:p14="http://schemas.microsoft.com/office/powerpoint/2010/main" val="1962876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6ED80-99EC-4990-D721-2B2412F2AAF6}"/>
              </a:ext>
            </a:extLst>
          </p:cNvPr>
          <p:cNvSpPr>
            <a:spLocks noGrp="1"/>
          </p:cNvSpPr>
          <p:nvPr>
            <p:ph type="title"/>
          </p:nvPr>
        </p:nvSpPr>
        <p:spPr>
          <a:xfrm>
            <a:off x="231648" y="367510"/>
            <a:ext cx="10506456" cy="1014984"/>
          </a:xfrm>
        </p:spPr>
        <p:txBody>
          <a:bodyPr anchor="b">
            <a:normAutofit/>
          </a:bodyPr>
          <a:lstStyle/>
          <a:p>
            <a:r>
              <a:rPr lang="en-US" dirty="0"/>
              <a:t>Capital-Budgeting Decision Criteria</a:t>
            </a:r>
            <a:endParaRPr lang="en-EG" dirty="0"/>
          </a:p>
        </p:txBody>
      </p:sp>
      <p:graphicFrame>
        <p:nvGraphicFramePr>
          <p:cNvPr id="6" name="Content Placeholder 2">
            <a:extLst>
              <a:ext uri="{FF2B5EF4-FFF2-40B4-BE49-F238E27FC236}">
                <a16:creationId xmlns:a16="http://schemas.microsoft.com/office/drawing/2014/main" id="{16140869-8E03-AE43-12F6-A786A0CB2151}"/>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F2E6C41B-F1AC-3BB0-52C9-F5339C5618D2}"/>
              </a:ext>
            </a:extLst>
          </p:cNvPr>
          <p:cNvSpPr>
            <a:spLocks noGrp="1"/>
          </p:cNvSpPr>
          <p:nvPr>
            <p:ph type="sldNum" sz="quarter" idx="12"/>
          </p:nvPr>
        </p:nvSpPr>
        <p:spPr>
          <a:xfrm>
            <a:off x="8873254" y="6356350"/>
            <a:ext cx="2477498" cy="365125"/>
          </a:xfrm>
        </p:spPr>
        <p:txBody>
          <a:bodyPr>
            <a:normAutofit/>
          </a:bodyPr>
          <a:lstStyle/>
          <a:p>
            <a:pPr>
              <a:spcAft>
                <a:spcPts val="600"/>
              </a:spcAft>
            </a:pPr>
            <a:fld id="{53D902E5-DA95-3648-96C4-3B61E2C1363D}" type="slidenum">
              <a:rPr lang="en-EG">
                <a:solidFill>
                  <a:schemeClr val="tx1">
                    <a:lumMod val="50000"/>
                    <a:lumOff val="50000"/>
                  </a:schemeClr>
                </a:solidFill>
              </a:rPr>
              <a:pPr>
                <a:spcAft>
                  <a:spcPts val="600"/>
                </a:spcAft>
              </a:pPr>
              <a:t>5</a:t>
            </a:fld>
            <a:endParaRPr lang="en-EG">
              <a:solidFill>
                <a:schemeClr val="tx1">
                  <a:lumMod val="50000"/>
                  <a:lumOff val="50000"/>
                </a:schemeClr>
              </a:solidFill>
            </a:endParaRPr>
          </a:p>
        </p:txBody>
      </p:sp>
    </p:spTree>
    <p:extLst>
      <p:ext uri="{BB962C8B-B14F-4D97-AF65-F5344CB8AC3E}">
        <p14:creationId xmlns:p14="http://schemas.microsoft.com/office/powerpoint/2010/main" val="1569489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5A209-CE3C-A9E7-1A67-4AB93900122A}"/>
              </a:ext>
            </a:extLst>
          </p:cNvPr>
          <p:cNvSpPr>
            <a:spLocks noGrp="1"/>
          </p:cNvSpPr>
          <p:nvPr>
            <p:ph type="title"/>
          </p:nvPr>
        </p:nvSpPr>
        <p:spPr>
          <a:xfrm>
            <a:off x="640080" y="325369"/>
            <a:ext cx="4368602" cy="1956841"/>
          </a:xfrm>
        </p:spPr>
        <p:txBody>
          <a:bodyPr anchor="b">
            <a:normAutofit/>
          </a:bodyPr>
          <a:lstStyle/>
          <a:p>
            <a:r>
              <a:rPr lang="en-EG" sz="4600"/>
              <a:t>Capital Budgeting Techniques</a:t>
            </a:r>
          </a:p>
        </p:txBody>
      </p:sp>
      <p:sp>
        <p:nvSpPr>
          <p:cNvPr id="3" name="Content Placeholder 2">
            <a:extLst>
              <a:ext uri="{FF2B5EF4-FFF2-40B4-BE49-F238E27FC236}">
                <a16:creationId xmlns:a16="http://schemas.microsoft.com/office/drawing/2014/main" id="{3686D026-4DEF-29FC-45E4-8A04BA787609}"/>
              </a:ext>
            </a:extLst>
          </p:cNvPr>
          <p:cNvSpPr>
            <a:spLocks noGrp="1"/>
          </p:cNvSpPr>
          <p:nvPr>
            <p:ph idx="1"/>
          </p:nvPr>
        </p:nvSpPr>
        <p:spPr>
          <a:xfrm>
            <a:off x="640080" y="2872899"/>
            <a:ext cx="4243589" cy="3320668"/>
          </a:xfrm>
        </p:spPr>
        <p:txBody>
          <a:bodyPr>
            <a:normAutofit/>
          </a:bodyPr>
          <a:lstStyle/>
          <a:p>
            <a:pPr marL="457200" indent="-457200">
              <a:buFont typeface="+mj-lt"/>
              <a:buAutoNum type="arabicPeriod"/>
            </a:pPr>
            <a:r>
              <a:rPr lang="en-EG" sz="2200" dirty="0"/>
              <a:t>Payback Period</a:t>
            </a:r>
          </a:p>
          <a:p>
            <a:pPr marL="457200" indent="-457200">
              <a:buFont typeface="+mj-lt"/>
              <a:buAutoNum type="arabicPeriod"/>
            </a:pPr>
            <a:r>
              <a:rPr lang="en-EG" sz="2200" dirty="0"/>
              <a:t>Discounted Pay Back Period</a:t>
            </a:r>
          </a:p>
          <a:p>
            <a:pPr marL="457200" indent="-457200">
              <a:buFont typeface="+mj-lt"/>
              <a:buAutoNum type="arabicPeriod"/>
            </a:pPr>
            <a:r>
              <a:rPr lang="en-EG" sz="2200" dirty="0"/>
              <a:t>Net Present Value (NPV)</a:t>
            </a:r>
          </a:p>
          <a:p>
            <a:pPr marL="457200" indent="-457200">
              <a:buFont typeface="+mj-lt"/>
              <a:buAutoNum type="arabicPeriod"/>
            </a:pPr>
            <a:r>
              <a:rPr lang="en-EG" sz="2200" dirty="0"/>
              <a:t>Profitability Index ( PI)</a:t>
            </a:r>
          </a:p>
          <a:p>
            <a:pPr marL="457200" indent="-457200">
              <a:buFont typeface="+mj-lt"/>
              <a:buAutoNum type="arabicPeriod"/>
            </a:pPr>
            <a:r>
              <a:rPr lang="en-EG" sz="2200" dirty="0"/>
              <a:t>Internal rate of Return (IRR)</a:t>
            </a:r>
          </a:p>
        </p:txBody>
      </p:sp>
      <p:sp>
        <p:nvSpPr>
          <p:cNvPr id="4" name="Slide Number Placeholder 3">
            <a:extLst>
              <a:ext uri="{FF2B5EF4-FFF2-40B4-BE49-F238E27FC236}">
                <a16:creationId xmlns:a16="http://schemas.microsoft.com/office/drawing/2014/main" id="{F75454A6-35FC-CD1B-A4F8-007A0D426C00}"/>
              </a:ext>
            </a:extLst>
          </p:cNvPr>
          <p:cNvSpPr>
            <a:spLocks noGrp="1"/>
          </p:cNvSpPr>
          <p:nvPr>
            <p:ph type="sldNum" sz="quarter" idx="12"/>
          </p:nvPr>
        </p:nvSpPr>
        <p:spPr>
          <a:xfrm>
            <a:off x="10439400" y="6356350"/>
            <a:ext cx="914400" cy="365125"/>
          </a:xfrm>
        </p:spPr>
        <p:txBody>
          <a:bodyPr>
            <a:normAutofit/>
          </a:bodyPr>
          <a:lstStyle/>
          <a:p>
            <a:pPr>
              <a:spcAft>
                <a:spcPts val="600"/>
              </a:spcAft>
            </a:pPr>
            <a:fld id="{53D902E5-DA95-3648-96C4-3B61E2C1363D}" type="slidenum">
              <a:rPr lang="en-EG">
                <a:solidFill>
                  <a:srgbClr val="FFFFFF"/>
                </a:solidFill>
              </a:rPr>
              <a:pPr>
                <a:spcAft>
                  <a:spcPts val="600"/>
                </a:spcAft>
              </a:pPr>
              <a:t>6</a:t>
            </a:fld>
            <a:endParaRPr lang="en-EG">
              <a:solidFill>
                <a:srgbClr val="FFFFFF"/>
              </a:solidFill>
            </a:endParaRPr>
          </a:p>
        </p:txBody>
      </p:sp>
      <p:pic>
        <p:nvPicPr>
          <p:cNvPr id="6" name="Picture 5" descr="Graph on document with pen">
            <a:extLst>
              <a:ext uri="{FF2B5EF4-FFF2-40B4-BE49-F238E27FC236}">
                <a16:creationId xmlns:a16="http://schemas.microsoft.com/office/drawing/2014/main" id="{9A18AFBB-4170-B013-4538-5D95352E8A97}"/>
              </a:ext>
            </a:extLst>
          </p:cNvPr>
          <p:cNvPicPr>
            <a:picLocks noChangeAspect="1"/>
          </p:cNvPicPr>
          <p:nvPr/>
        </p:nvPicPr>
        <p:blipFill rotWithShape="1">
          <a:blip r:embed="rId2"/>
          <a:srcRect l="23385" r="9662" b="-1"/>
          <a:stretch/>
        </p:blipFill>
        <p:spPr>
          <a:xfrm>
            <a:off x="5311702" y="1626918"/>
            <a:ext cx="6878775" cy="4465123"/>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4229626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5D49ABF-53B0-0C1A-337A-B12469CF0DA3}"/>
              </a:ext>
            </a:extLst>
          </p:cNvPr>
          <p:cNvSpPr>
            <a:spLocks noGrp="1"/>
          </p:cNvSpPr>
          <p:nvPr>
            <p:ph type="title"/>
          </p:nvPr>
        </p:nvSpPr>
        <p:spPr>
          <a:xfrm>
            <a:off x="1524000" y="1293338"/>
            <a:ext cx="9144000" cy="3274592"/>
          </a:xfrm>
        </p:spPr>
        <p:txBody>
          <a:bodyPr vert="horz" lIns="91440" tIns="45720" rIns="91440" bIns="45720" rtlCol="0" anchor="ctr">
            <a:normAutofit/>
          </a:bodyPr>
          <a:lstStyle/>
          <a:p>
            <a:pPr algn="ctr"/>
            <a:r>
              <a:rPr lang="en-US" sz="7200" kern="1200" dirty="0">
                <a:solidFill>
                  <a:srgbClr val="00B0F0"/>
                </a:solidFill>
                <a:latin typeface="+mj-lt"/>
                <a:ea typeface="+mj-ea"/>
                <a:cs typeface="+mj-cs"/>
              </a:rPr>
              <a:t>Pay Back period</a:t>
            </a:r>
          </a:p>
        </p:txBody>
      </p:sp>
      <p:sp>
        <p:nvSpPr>
          <p:cNvPr id="4" name="Slide Number Placeholder 3">
            <a:extLst>
              <a:ext uri="{FF2B5EF4-FFF2-40B4-BE49-F238E27FC236}">
                <a16:creationId xmlns:a16="http://schemas.microsoft.com/office/drawing/2014/main" id="{6F96ECFA-2F17-2039-3D77-9FA99B661C77}"/>
              </a:ext>
            </a:extLst>
          </p:cNvPr>
          <p:cNvSpPr>
            <a:spLocks noGrp="1"/>
          </p:cNvSpPr>
          <p:nvPr>
            <p:ph type="sldNum" sz="quarter" idx="12"/>
          </p:nvPr>
        </p:nvSpPr>
        <p:spPr>
          <a:xfrm>
            <a:off x="8610600" y="649224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7</a:t>
            </a:fld>
            <a:endParaRPr lang="en-US"/>
          </a:p>
        </p:txBody>
      </p:sp>
    </p:spTree>
    <p:extLst>
      <p:ext uri="{BB962C8B-B14F-4D97-AF65-F5344CB8AC3E}">
        <p14:creationId xmlns:p14="http://schemas.microsoft.com/office/powerpoint/2010/main" val="2665243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62532" y="609981"/>
            <a:ext cx="3350260" cy="696595"/>
          </a:xfrm>
          <a:prstGeom prst="rect">
            <a:avLst/>
          </a:prstGeom>
        </p:spPr>
        <p:txBody>
          <a:bodyPr vert="horz" wrap="square" lIns="0" tIns="13335" rIns="0" bIns="0" rtlCol="0">
            <a:spAutoFit/>
          </a:bodyPr>
          <a:lstStyle/>
          <a:p>
            <a:pPr marL="12700">
              <a:lnSpc>
                <a:spcPct val="100000"/>
              </a:lnSpc>
              <a:spcBef>
                <a:spcPts val="105"/>
              </a:spcBef>
            </a:pPr>
            <a:r>
              <a:rPr lang="en-US" sz="4400" spc="-60">
                <a:latin typeface="Calibri Light"/>
                <a:cs typeface="Calibri Light"/>
              </a:rPr>
              <a:t>Payback</a:t>
            </a:r>
            <a:r>
              <a:rPr lang="en-US" sz="4400" spc="-150">
                <a:latin typeface="Calibri Light"/>
                <a:cs typeface="Calibri Light"/>
              </a:rPr>
              <a:t> </a:t>
            </a:r>
            <a:r>
              <a:rPr lang="en-US" sz="4400" spc="-45">
                <a:latin typeface="Calibri Light"/>
                <a:cs typeface="Calibri Light"/>
              </a:rPr>
              <a:t>Period</a:t>
            </a:r>
            <a:endParaRPr lang="en-US" sz="4400">
              <a:latin typeface="Calibri Light"/>
              <a:cs typeface="Calibri Light"/>
            </a:endParaRPr>
          </a:p>
        </p:txBody>
      </p:sp>
      <p:sp>
        <p:nvSpPr>
          <p:cNvPr id="5" name="object 5"/>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8</a:t>
            </a:fld>
            <a:endParaRPr lang="en-EG" dirty="0"/>
          </a:p>
        </p:txBody>
      </p:sp>
      <p:sp>
        <p:nvSpPr>
          <p:cNvPr id="3" name="object 3"/>
          <p:cNvSpPr txBox="1"/>
          <p:nvPr/>
        </p:nvSpPr>
        <p:spPr>
          <a:xfrm>
            <a:off x="870000" y="1654555"/>
            <a:ext cx="10382885" cy="4068486"/>
          </a:xfrm>
          <a:prstGeom prst="rect">
            <a:avLst/>
          </a:prstGeom>
        </p:spPr>
        <p:txBody>
          <a:bodyPr vert="horz" wrap="square" lIns="0" tIns="12700" rIns="0" bIns="0" rtlCol="0">
            <a:spAutoFit/>
          </a:bodyPr>
          <a:lstStyle/>
          <a:p>
            <a:pPr marL="241300" indent="-228600" algn="just">
              <a:lnSpc>
                <a:spcPts val="2450"/>
              </a:lnSpc>
              <a:spcBef>
                <a:spcPts val="100"/>
              </a:spcBef>
              <a:buFont typeface="Arial MT"/>
              <a:buChar char="•"/>
              <a:tabLst>
                <a:tab pos="241300" algn="l"/>
              </a:tabLst>
            </a:pPr>
            <a:r>
              <a:rPr lang="en-US" sz="2400" dirty="0">
                <a:latin typeface="Calibri"/>
                <a:cs typeface="Calibri"/>
              </a:rPr>
              <a:t>When </a:t>
            </a:r>
            <a:r>
              <a:rPr lang="en-US" sz="2400" spc="-5" dirty="0">
                <a:latin typeface="Calibri"/>
                <a:cs typeface="Calibri"/>
              </a:rPr>
              <a:t>deciding</a:t>
            </a:r>
            <a:r>
              <a:rPr lang="en-US" sz="2400" spc="285" dirty="0">
                <a:latin typeface="Calibri"/>
                <a:cs typeface="Calibri"/>
              </a:rPr>
              <a:t> </a:t>
            </a:r>
            <a:r>
              <a:rPr lang="en-US" sz="2400" spc="-5" dirty="0">
                <a:latin typeface="Calibri"/>
                <a:cs typeface="Calibri"/>
              </a:rPr>
              <a:t>whether</a:t>
            </a:r>
            <a:r>
              <a:rPr lang="en-US" sz="2400" spc="295" dirty="0">
                <a:latin typeface="Calibri"/>
                <a:cs typeface="Calibri"/>
              </a:rPr>
              <a:t> </a:t>
            </a:r>
            <a:r>
              <a:rPr lang="en-US" sz="2400" spc="-15" dirty="0">
                <a:latin typeface="Calibri"/>
                <a:cs typeface="Calibri"/>
              </a:rPr>
              <a:t>to</a:t>
            </a:r>
            <a:r>
              <a:rPr lang="en-US" sz="2400" spc="270" dirty="0">
                <a:latin typeface="Calibri"/>
                <a:cs typeface="Calibri"/>
              </a:rPr>
              <a:t> </a:t>
            </a:r>
            <a:r>
              <a:rPr lang="en-US" sz="2400" spc="-5" dirty="0">
                <a:latin typeface="Calibri"/>
                <a:cs typeface="Calibri"/>
              </a:rPr>
              <a:t>accept</a:t>
            </a:r>
            <a:r>
              <a:rPr lang="en-US" sz="2400" spc="285" dirty="0">
                <a:latin typeface="Calibri"/>
                <a:cs typeface="Calibri"/>
              </a:rPr>
              <a:t> </a:t>
            </a:r>
            <a:r>
              <a:rPr lang="en-US" sz="2400" dirty="0">
                <a:latin typeface="Calibri"/>
                <a:cs typeface="Calibri"/>
              </a:rPr>
              <a:t>a</a:t>
            </a:r>
            <a:r>
              <a:rPr lang="en-US" sz="2400" spc="290" dirty="0">
                <a:latin typeface="Calibri"/>
                <a:cs typeface="Calibri"/>
              </a:rPr>
              <a:t> </a:t>
            </a:r>
            <a:r>
              <a:rPr lang="en-US" sz="2400" spc="-5" dirty="0">
                <a:latin typeface="Calibri"/>
                <a:cs typeface="Calibri"/>
              </a:rPr>
              <a:t>new</a:t>
            </a:r>
            <a:r>
              <a:rPr lang="en-US" sz="2400" spc="260" dirty="0">
                <a:latin typeface="Calibri"/>
                <a:cs typeface="Calibri"/>
              </a:rPr>
              <a:t> </a:t>
            </a:r>
            <a:r>
              <a:rPr lang="en-US" sz="2400" spc="-10" dirty="0">
                <a:latin typeface="Calibri"/>
                <a:cs typeface="Calibri"/>
              </a:rPr>
              <a:t>project,</a:t>
            </a:r>
            <a:r>
              <a:rPr lang="en-US" sz="2400" spc="285" dirty="0">
                <a:latin typeface="Calibri"/>
                <a:cs typeface="Calibri"/>
              </a:rPr>
              <a:t> </a:t>
            </a:r>
            <a:r>
              <a:rPr lang="en-US" sz="2400" spc="-15" dirty="0">
                <a:latin typeface="Calibri"/>
                <a:cs typeface="Calibri"/>
              </a:rPr>
              <a:t>we</a:t>
            </a:r>
            <a:r>
              <a:rPr lang="en-US" sz="2400" spc="275" dirty="0">
                <a:latin typeface="Calibri"/>
                <a:cs typeface="Calibri"/>
              </a:rPr>
              <a:t> </a:t>
            </a:r>
            <a:r>
              <a:rPr lang="en-US" sz="2400" spc="-15" dirty="0">
                <a:latin typeface="Calibri"/>
                <a:cs typeface="Calibri"/>
              </a:rPr>
              <a:t>focus</a:t>
            </a:r>
            <a:r>
              <a:rPr lang="en-US" sz="2400" spc="285" dirty="0">
                <a:latin typeface="Calibri"/>
                <a:cs typeface="Calibri"/>
              </a:rPr>
              <a:t> </a:t>
            </a:r>
            <a:r>
              <a:rPr lang="en-US" sz="2400" spc="-10" dirty="0">
                <a:latin typeface="Calibri"/>
                <a:cs typeface="Calibri"/>
              </a:rPr>
              <a:t>on</a:t>
            </a:r>
            <a:r>
              <a:rPr lang="en-US" sz="2400" dirty="0">
                <a:latin typeface="Calibri"/>
                <a:cs typeface="Calibri"/>
              </a:rPr>
              <a:t> </a:t>
            </a:r>
            <a:r>
              <a:rPr lang="en-US" sz="2400" spc="-5" dirty="0">
                <a:latin typeface="Calibri"/>
                <a:cs typeface="Calibri"/>
              </a:rPr>
              <a:t>cash</a:t>
            </a:r>
            <a:r>
              <a:rPr lang="en-US" sz="2400" spc="80" dirty="0">
                <a:latin typeface="Calibri"/>
                <a:cs typeface="Calibri"/>
              </a:rPr>
              <a:t> </a:t>
            </a:r>
            <a:r>
              <a:rPr lang="en-US" sz="2400" spc="-15" dirty="0">
                <a:latin typeface="Calibri"/>
                <a:cs typeface="Calibri"/>
              </a:rPr>
              <a:t>flows</a:t>
            </a:r>
            <a:r>
              <a:rPr lang="en-US" sz="2400" spc="85" dirty="0">
                <a:latin typeface="Calibri"/>
                <a:cs typeface="Calibri"/>
              </a:rPr>
              <a:t> </a:t>
            </a:r>
            <a:r>
              <a:rPr lang="en-US" sz="2400" spc="-5" dirty="0">
                <a:latin typeface="Calibri"/>
                <a:cs typeface="Calibri"/>
              </a:rPr>
              <a:t>because</a:t>
            </a:r>
            <a:r>
              <a:rPr lang="en-US" sz="2400" spc="90" dirty="0">
                <a:latin typeface="Calibri"/>
                <a:cs typeface="Calibri"/>
              </a:rPr>
              <a:t> </a:t>
            </a:r>
            <a:r>
              <a:rPr lang="en-US" sz="2400" spc="-5" dirty="0">
                <a:latin typeface="Calibri"/>
                <a:cs typeface="Calibri"/>
              </a:rPr>
              <a:t>cash</a:t>
            </a:r>
            <a:r>
              <a:rPr lang="en-US" sz="2400" spc="95" dirty="0">
                <a:latin typeface="Calibri"/>
                <a:cs typeface="Calibri"/>
              </a:rPr>
              <a:t> </a:t>
            </a:r>
            <a:r>
              <a:rPr lang="en-US" sz="2400" spc="-15" dirty="0">
                <a:latin typeface="Calibri"/>
                <a:cs typeface="Calibri"/>
              </a:rPr>
              <a:t>flows</a:t>
            </a:r>
            <a:r>
              <a:rPr lang="en-US" sz="2400" spc="95" dirty="0">
                <a:latin typeface="Calibri"/>
                <a:cs typeface="Calibri"/>
              </a:rPr>
              <a:t> </a:t>
            </a:r>
            <a:r>
              <a:rPr lang="en-US" sz="2400" spc="-10" dirty="0">
                <a:latin typeface="Calibri"/>
                <a:cs typeface="Calibri"/>
              </a:rPr>
              <a:t>represent</a:t>
            </a:r>
            <a:r>
              <a:rPr lang="en-US" sz="2400" spc="95" dirty="0">
                <a:latin typeface="Calibri"/>
                <a:cs typeface="Calibri"/>
              </a:rPr>
              <a:t> </a:t>
            </a:r>
            <a:r>
              <a:rPr lang="en-US" sz="2400" dirty="0">
                <a:latin typeface="Calibri"/>
                <a:cs typeface="Calibri"/>
              </a:rPr>
              <a:t>the</a:t>
            </a:r>
            <a:r>
              <a:rPr lang="en-US" sz="2400" spc="100" dirty="0">
                <a:latin typeface="Calibri"/>
                <a:cs typeface="Calibri"/>
              </a:rPr>
              <a:t> </a:t>
            </a:r>
            <a:r>
              <a:rPr lang="en-US" sz="2400" spc="-10" dirty="0">
                <a:latin typeface="Calibri"/>
                <a:cs typeface="Calibri"/>
              </a:rPr>
              <a:t>benefits</a:t>
            </a:r>
            <a:r>
              <a:rPr lang="en-US" sz="2400" spc="100" dirty="0">
                <a:latin typeface="Calibri"/>
                <a:cs typeface="Calibri"/>
              </a:rPr>
              <a:t> </a:t>
            </a:r>
            <a:r>
              <a:rPr lang="en-US" sz="2400" spc="-15" dirty="0">
                <a:latin typeface="Calibri"/>
                <a:cs typeface="Calibri"/>
              </a:rPr>
              <a:t>generated</a:t>
            </a:r>
            <a:r>
              <a:rPr lang="en-US" sz="2400" spc="100" dirty="0">
                <a:latin typeface="Calibri"/>
                <a:cs typeface="Calibri"/>
              </a:rPr>
              <a:t> </a:t>
            </a:r>
            <a:r>
              <a:rPr lang="en-US" sz="2400" spc="-15" dirty="0">
                <a:latin typeface="Calibri"/>
                <a:cs typeface="Calibri"/>
              </a:rPr>
              <a:t>from</a:t>
            </a:r>
            <a:r>
              <a:rPr lang="en-US" sz="2400" spc="80" dirty="0">
                <a:latin typeface="Calibri"/>
                <a:cs typeface="Calibri"/>
              </a:rPr>
              <a:t> </a:t>
            </a:r>
            <a:r>
              <a:rPr lang="en-US" sz="2400" spc="-5" dirty="0">
                <a:latin typeface="Calibri"/>
                <a:cs typeface="Calibri"/>
              </a:rPr>
              <a:t>accepting</a:t>
            </a:r>
            <a:r>
              <a:rPr lang="en-US" sz="2400" spc="85" dirty="0">
                <a:latin typeface="Calibri"/>
                <a:cs typeface="Calibri"/>
              </a:rPr>
              <a:t> </a:t>
            </a:r>
            <a:r>
              <a:rPr lang="en-US" sz="2400" dirty="0">
                <a:latin typeface="Calibri"/>
                <a:cs typeface="Calibri"/>
              </a:rPr>
              <a:t>a </a:t>
            </a:r>
            <a:r>
              <a:rPr lang="en-US" sz="2400" spc="-525" dirty="0">
                <a:latin typeface="Calibri"/>
                <a:cs typeface="Calibri"/>
              </a:rPr>
              <a:t> </a:t>
            </a:r>
            <a:r>
              <a:rPr lang="en-US" sz="2400" spc="-10" dirty="0">
                <a:latin typeface="Calibri"/>
                <a:cs typeface="Calibri"/>
              </a:rPr>
              <a:t>capital-budgeting</a:t>
            </a:r>
            <a:r>
              <a:rPr lang="en-US" sz="2400" spc="-25" dirty="0">
                <a:latin typeface="Calibri"/>
                <a:cs typeface="Calibri"/>
              </a:rPr>
              <a:t> </a:t>
            </a:r>
            <a:r>
              <a:rPr lang="en-US" sz="2400" spc="-10" dirty="0">
                <a:latin typeface="Calibri"/>
                <a:cs typeface="Calibri"/>
              </a:rPr>
              <a:t>proposal.</a:t>
            </a:r>
            <a:endParaRPr lang="en-US" sz="2400" dirty="0">
              <a:latin typeface="Calibri"/>
              <a:cs typeface="Calibri"/>
            </a:endParaRPr>
          </a:p>
          <a:p>
            <a:pPr marL="241300" indent="-228600" algn="just">
              <a:lnSpc>
                <a:spcPts val="2450"/>
              </a:lnSpc>
              <a:spcBef>
                <a:spcPts val="135"/>
              </a:spcBef>
              <a:buFont typeface="Arial MT"/>
              <a:buChar char="•"/>
              <a:tabLst>
                <a:tab pos="241300" algn="l"/>
              </a:tabLst>
            </a:pPr>
            <a:r>
              <a:rPr lang="en-US" sz="2400" spc="-5" dirty="0">
                <a:latin typeface="Calibri"/>
                <a:cs typeface="Calibri"/>
              </a:rPr>
              <a:t>In</a:t>
            </a:r>
            <a:r>
              <a:rPr lang="en-US" sz="2400" spc="-10" dirty="0">
                <a:latin typeface="Calibri"/>
                <a:cs typeface="Calibri"/>
              </a:rPr>
              <a:t> </a:t>
            </a:r>
            <a:r>
              <a:rPr lang="en-US" sz="2400" spc="-5" dirty="0">
                <a:latin typeface="Calibri"/>
                <a:cs typeface="Calibri"/>
              </a:rPr>
              <a:t>this chapter </a:t>
            </a:r>
            <a:r>
              <a:rPr lang="en-US" sz="2400" spc="-15" dirty="0">
                <a:latin typeface="Calibri"/>
                <a:cs typeface="Calibri"/>
              </a:rPr>
              <a:t>we</a:t>
            </a:r>
            <a:r>
              <a:rPr lang="en-US" sz="2400" dirty="0">
                <a:latin typeface="Calibri"/>
                <a:cs typeface="Calibri"/>
              </a:rPr>
              <a:t> assume</a:t>
            </a:r>
            <a:r>
              <a:rPr lang="en-US" sz="2400" spc="-5" dirty="0">
                <a:latin typeface="Calibri"/>
                <a:cs typeface="Calibri"/>
              </a:rPr>
              <a:t> </a:t>
            </a:r>
            <a:r>
              <a:rPr lang="en-US" sz="2400" dirty="0">
                <a:latin typeface="Calibri"/>
                <a:cs typeface="Calibri"/>
              </a:rPr>
              <a:t>a </a:t>
            </a:r>
            <a:r>
              <a:rPr lang="en-US" sz="2400" spc="-10" dirty="0">
                <a:latin typeface="Calibri"/>
                <a:cs typeface="Calibri"/>
              </a:rPr>
              <a:t>given</a:t>
            </a:r>
            <a:r>
              <a:rPr lang="en-US" sz="2400" spc="-5" dirty="0">
                <a:latin typeface="Calibri"/>
                <a:cs typeface="Calibri"/>
              </a:rPr>
              <a:t> cash</a:t>
            </a:r>
            <a:r>
              <a:rPr lang="en-US" sz="2400" spc="5" dirty="0">
                <a:latin typeface="Calibri"/>
                <a:cs typeface="Calibri"/>
              </a:rPr>
              <a:t> </a:t>
            </a:r>
            <a:r>
              <a:rPr lang="en-US" sz="2400" spc="-10" dirty="0">
                <a:latin typeface="Calibri"/>
                <a:cs typeface="Calibri"/>
              </a:rPr>
              <a:t>flow</a:t>
            </a:r>
            <a:r>
              <a:rPr lang="en-US" sz="2400" spc="5" dirty="0">
                <a:latin typeface="Calibri"/>
                <a:cs typeface="Calibri"/>
              </a:rPr>
              <a:t> </a:t>
            </a:r>
            <a:r>
              <a:rPr lang="en-US" sz="2400" dirty="0">
                <a:latin typeface="Calibri"/>
                <a:cs typeface="Calibri"/>
              </a:rPr>
              <a:t>is</a:t>
            </a:r>
            <a:r>
              <a:rPr lang="en-US" sz="2400" spc="5" dirty="0">
                <a:latin typeface="Calibri"/>
                <a:cs typeface="Calibri"/>
              </a:rPr>
              <a:t> </a:t>
            </a:r>
            <a:r>
              <a:rPr lang="en-US" sz="2400" spc="-15" dirty="0">
                <a:latin typeface="Calibri"/>
                <a:cs typeface="Calibri"/>
              </a:rPr>
              <a:t>generated</a:t>
            </a:r>
            <a:r>
              <a:rPr lang="en-US" sz="2400" spc="10" dirty="0">
                <a:latin typeface="Calibri"/>
                <a:cs typeface="Calibri"/>
              </a:rPr>
              <a:t> </a:t>
            </a:r>
            <a:r>
              <a:rPr lang="en-US" sz="2400" spc="-10" dirty="0">
                <a:latin typeface="Calibri"/>
                <a:cs typeface="Calibri"/>
              </a:rPr>
              <a:t>by</a:t>
            </a:r>
            <a:r>
              <a:rPr lang="en-US" sz="2400" dirty="0">
                <a:latin typeface="Calibri"/>
                <a:cs typeface="Calibri"/>
              </a:rPr>
              <a:t> a</a:t>
            </a:r>
            <a:r>
              <a:rPr lang="en-US" sz="2400" spc="-15" dirty="0">
                <a:latin typeface="Calibri"/>
                <a:cs typeface="Calibri"/>
              </a:rPr>
              <a:t> </a:t>
            </a:r>
            <a:r>
              <a:rPr lang="en-US" sz="2400" spc="-10" dirty="0">
                <a:latin typeface="Calibri"/>
                <a:cs typeface="Calibri"/>
              </a:rPr>
              <a:t>project</a:t>
            </a:r>
            <a:r>
              <a:rPr lang="en-US" sz="2400" spc="5" dirty="0">
                <a:latin typeface="Calibri"/>
                <a:cs typeface="Calibri"/>
              </a:rPr>
              <a:t> </a:t>
            </a:r>
            <a:r>
              <a:rPr lang="en-US" sz="2400" dirty="0">
                <a:latin typeface="Calibri"/>
                <a:cs typeface="Calibri"/>
              </a:rPr>
              <a:t>and</a:t>
            </a:r>
            <a:r>
              <a:rPr lang="en-US" sz="2400" spc="-10" dirty="0">
                <a:latin typeface="Calibri"/>
                <a:cs typeface="Calibri"/>
              </a:rPr>
              <a:t> work</a:t>
            </a:r>
            <a:r>
              <a:rPr lang="en-US" sz="2400" spc="10" dirty="0">
                <a:latin typeface="Calibri"/>
                <a:cs typeface="Calibri"/>
              </a:rPr>
              <a:t> </a:t>
            </a:r>
            <a:r>
              <a:rPr lang="en-US" sz="2400" spc="-10" dirty="0">
                <a:latin typeface="Calibri"/>
                <a:cs typeface="Calibri"/>
              </a:rPr>
              <a:t>on</a:t>
            </a:r>
            <a:endParaRPr lang="en-US" sz="2400" dirty="0">
              <a:latin typeface="Calibri"/>
              <a:cs typeface="Calibri"/>
            </a:endParaRPr>
          </a:p>
          <a:p>
            <a:pPr marL="241300" algn="just">
              <a:lnSpc>
                <a:spcPts val="2014"/>
              </a:lnSpc>
              <a:tabLst>
                <a:tab pos="1962150" algn="l"/>
                <a:tab pos="3216275" algn="l"/>
                <a:tab pos="3929379" algn="l"/>
                <a:tab pos="5013325" algn="l"/>
                <a:tab pos="6048375" algn="l"/>
                <a:tab pos="6566534" algn="l"/>
                <a:tab pos="7974965" algn="l"/>
                <a:tab pos="8593455" algn="l"/>
                <a:tab pos="9853930" algn="l"/>
              </a:tabLst>
            </a:pPr>
            <a:r>
              <a:rPr lang="en-US" sz="2400" spc="-5" dirty="0">
                <a:latin typeface="Calibri"/>
                <a:cs typeface="Calibri"/>
              </a:rPr>
              <a:t>determining	whether	</a:t>
            </a:r>
            <a:r>
              <a:rPr lang="en-US" sz="2400" spc="-10" dirty="0">
                <a:latin typeface="Calibri"/>
                <a:cs typeface="Calibri"/>
              </a:rPr>
              <a:t>that	project	</a:t>
            </a:r>
            <a:r>
              <a:rPr lang="en-US" sz="2400" spc="-5" dirty="0">
                <a:latin typeface="Calibri"/>
                <a:cs typeface="Calibri"/>
              </a:rPr>
              <a:t>should	be	accepted.	</a:t>
            </a:r>
            <a:r>
              <a:rPr lang="en-US" sz="2400" spc="-45" dirty="0">
                <a:latin typeface="Calibri"/>
                <a:cs typeface="Calibri"/>
              </a:rPr>
              <a:t>We	</a:t>
            </a:r>
            <a:r>
              <a:rPr lang="en-US" sz="2400" spc="-5" dirty="0">
                <a:latin typeface="Calibri"/>
                <a:cs typeface="Calibri"/>
              </a:rPr>
              <a:t>consider	</a:t>
            </a:r>
            <a:r>
              <a:rPr lang="en-US" sz="2400" spc="-20" dirty="0">
                <a:latin typeface="Calibri"/>
                <a:cs typeface="Calibri"/>
              </a:rPr>
              <a:t>four</a:t>
            </a:r>
            <a:endParaRPr lang="en-US" sz="2400" dirty="0">
              <a:latin typeface="Calibri"/>
              <a:cs typeface="Calibri"/>
            </a:endParaRPr>
          </a:p>
          <a:p>
            <a:pPr marL="241300" marR="5080" algn="just">
              <a:lnSpc>
                <a:spcPct val="70000"/>
              </a:lnSpc>
              <a:spcBef>
                <a:spcPts val="430"/>
              </a:spcBef>
              <a:tabLst>
                <a:tab pos="1776095" algn="l"/>
                <a:tab pos="2600325" algn="l"/>
                <a:tab pos="3713479" algn="l"/>
                <a:tab pos="4300220" algn="l"/>
                <a:tab pos="6049645" algn="l"/>
                <a:tab pos="6696075" algn="l"/>
                <a:tab pos="8498840" algn="l"/>
                <a:tab pos="8985250" algn="l"/>
              </a:tabLst>
            </a:pPr>
            <a:r>
              <a:rPr lang="en-US" sz="2400" spc="-20" dirty="0">
                <a:latin typeface="Calibri"/>
                <a:cs typeface="Calibri"/>
              </a:rPr>
              <a:t>c</a:t>
            </a:r>
            <a:r>
              <a:rPr lang="en-US" sz="2400" spc="-5" dirty="0">
                <a:latin typeface="Calibri"/>
                <a:cs typeface="Calibri"/>
              </a:rPr>
              <a:t>ommonl</a:t>
            </a:r>
            <a:r>
              <a:rPr lang="en-US" sz="2400" dirty="0">
                <a:latin typeface="Calibri"/>
                <a:cs typeface="Calibri"/>
              </a:rPr>
              <a:t>y	</a:t>
            </a:r>
            <a:r>
              <a:rPr lang="en-US" sz="2400" spc="-5" dirty="0">
                <a:latin typeface="Calibri"/>
                <a:cs typeface="Calibri"/>
              </a:rPr>
              <a:t>use</a:t>
            </a:r>
            <a:r>
              <a:rPr lang="en-US" sz="2400" dirty="0">
                <a:latin typeface="Calibri"/>
                <a:cs typeface="Calibri"/>
              </a:rPr>
              <a:t>d	cr</a:t>
            </a:r>
            <a:r>
              <a:rPr lang="en-US" sz="2400" spc="5" dirty="0">
                <a:latin typeface="Calibri"/>
                <a:cs typeface="Calibri"/>
              </a:rPr>
              <a:t>i</a:t>
            </a:r>
            <a:r>
              <a:rPr lang="en-US" sz="2400" spc="-25" dirty="0">
                <a:latin typeface="Calibri"/>
                <a:cs typeface="Calibri"/>
              </a:rPr>
              <a:t>t</a:t>
            </a:r>
            <a:r>
              <a:rPr lang="en-US" sz="2400" dirty="0">
                <a:latin typeface="Calibri"/>
                <a:cs typeface="Calibri"/>
              </a:rPr>
              <a:t>eria	</a:t>
            </a:r>
            <a:r>
              <a:rPr lang="en-US" sz="2400" spc="-50" dirty="0">
                <a:latin typeface="Calibri"/>
                <a:cs typeface="Calibri"/>
              </a:rPr>
              <a:t>f</a:t>
            </a:r>
            <a:r>
              <a:rPr lang="en-US" sz="2400" spc="-5" dirty="0">
                <a:latin typeface="Calibri"/>
                <a:cs typeface="Calibri"/>
              </a:rPr>
              <a:t>o</a:t>
            </a:r>
            <a:r>
              <a:rPr lang="en-US" sz="2400" dirty="0">
                <a:latin typeface="Calibri"/>
                <a:cs typeface="Calibri"/>
              </a:rPr>
              <a:t>r	</a:t>
            </a:r>
            <a:r>
              <a:rPr lang="en-US" sz="2400" spc="-5" dirty="0">
                <a:latin typeface="Calibri"/>
                <a:cs typeface="Calibri"/>
              </a:rPr>
              <a:t>d</a:t>
            </a:r>
            <a:r>
              <a:rPr lang="en-US" sz="2400" spc="-10" dirty="0">
                <a:latin typeface="Calibri"/>
                <a:cs typeface="Calibri"/>
              </a:rPr>
              <a:t>e</a:t>
            </a:r>
            <a:r>
              <a:rPr lang="en-US" sz="2400" spc="-25" dirty="0">
                <a:latin typeface="Calibri"/>
                <a:cs typeface="Calibri"/>
              </a:rPr>
              <a:t>t</a:t>
            </a:r>
            <a:r>
              <a:rPr lang="en-US" sz="2400" dirty="0">
                <a:latin typeface="Calibri"/>
                <a:cs typeface="Calibri"/>
              </a:rPr>
              <a:t>er</a:t>
            </a:r>
            <a:r>
              <a:rPr lang="en-US" sz="2400" spc="5" dirty="0">
                <a:latin typeface="Calibri"/>
                <a:cs typeface="Calibri"/>
              </a:rPr>
              <a:t>m</a:t>
            </a:r>
            <a:r>
              <a:rPr lang="en-US" sz="2400" dirty="0">
                <a:latin typeface="Calibri"/>
                <a:cs typeface="Calibri"/>
              </a:rPr>
              <a:t>ining	t</a:t>
            </a:r>
            <a:r>
              <a:rPr lang="en-US" sz="2400" spc="-15" dirty="0">
                <a:latin typeface="Calibri"/>
                <a:cs typeface="Calibri"/>
              </a:rPr>
              <a:t>h</a:t>
            </a:r>
            <a:r>
              <a:rPr lang="en-US" sz="2400" dirty="0">
                <a:latin typeface="Calibri"/>
                <a:cs typeface="Calibri"/>
              </a:rPr>
              <a:t>e	acc</a:t>
            </a:r>
            <a:r>
              <a:rPr lang="en-US" sz="2400" spc="5" dirty="0">
                <a:latin typeface="Calibri"/>
                <a:cs typeface="Calibri"/>
              </a:rPr>
              <a:t>e</a:t>
            </a:r>
            <a:r>
              <a:rPr lang="en-US" sz="2400" spc="-25" dirty="0">
                <a:latin typeface="Calibri"/>
                <a:cs typeface="Calibri"/>
              </a:rPr>
              <a:t>pt</a:t>
            </a:r>
            <a:r>
              <a:rPr lang="en-US" sz="2400" dirty="0">
                <a:latin typeface="Calibri"/>
                <a:cs typeface="Calibri"/>
              </a:rPr>
              <a:t>a</a:t>
            </a:r>
            <a:r>
              <a:rPr lang="en-US" sz="2400" spc="-10" dirty="0">
                <a:latin typeface="Calibri"/>
                <a:cs typeface="Calibri"/>
              </a:rPr>
              <a:t>b</a:t>
            </a:r>
            <a:r>
              <a:rPr lang="en-US" sz="2400" dirty="0">
                <a:latin typeface="Calibri"/>
                <a:cs typeface="Calibri"/>
              </a:rPr>
              <a:t>ility	</a:t>
            </a:r>
            <a:r>
              <a:rPr lang="en-US" sz="2400" spc="-10" dirty="0">
                <a:latin typeface="Calibri"/>
                <a:cs typeface="Calibri"/>
              </a:rPr>
              <a:t>o</a:t>
            </a:r>
            <a:r>
              <a:rPr lang="en-US" sz="2400" dirty="0">
                <a:latin typeface="Calibri"/>
                <a:cs typeface="Calibri"/>
              </a:rPr>
              <a:t>f	i</a:t>
            </a:r>
            <a:r>
              <a:rPr lang="en-US" sz="2400" spc="-35" dirty="0">
                <a:latin typeface="Calibri"/>
                <a:cs typeface="Calibri"/>
              </a:rPr>
              <a:t>n</a:t>
            </a:r>
            <a:r>
              <a:rPr lang="en-US" sz="2400" spc="-30" dirty="0">
                <a:latin typeface="Calibri"/>
                <a:cs typeface="Calibri"/>
              </a:rPr>
              <a:t>v</a:t>
            </a:r>
            <a:r>
              <a:rPr lang="en-US" sz="2400" dirty="0">
                <a:latin typeface="Calibri"/>
                <a:cs typeface="Calibri"/>
              </a:rPr>
              <a:t>e</a:t>
            </a:r>
            <a:r>
              <a:rPr lang="en-US" sz="2400" spc="-25" dirty="0">
                <a:latin typeface="Calibri"/>
                <a:cs typeface="Calibri"/>
              </a:rPr>
              <a:t>s</a:t>
            </a:r>
            <a:r>
              <a:rPr lang="en-US" sz="2400" dirty="0">
                <a:latin typeface="Calibri"/>
                <a:cs typeface="Calibri"/>
              </a:rPr>
              <a:t>tme</a:t>
            </a:r>
            <a:r>
              <a:rPr lang="en-US" sz="2400" spc="-30" dirty="0">
                <a:latin typeface="Calibri"/>
                <a:cs typeface="Calibri"/>
              </a:rPr>
              <a:t>n</a:t>
            </a:r>
            <a:r>
              <a:rPr lang="en-US" sz="2400" dirty="0">
                <a:latin typeface="Calibri"/>
                <a:cs typeface="Calibri"/>
              </a:rPr>
              <a:t>t  </a:t>
            </a:r>
            <a:r>
              <a:rPr lang="en-US" sz="2400" spc="-10" dirty="0">
                <a:latin typeface="Calibri"/>
                <a:cs typeface="Calibri"/>
              </a:rPr>
              <a:t>proposals.</a:t>
            </a:r>
            <a:endParaRPr lang="en-US" sz="2400" dirty="0">
              <a:latin typeface="Calibri"/>
              <a:cs typeface="Calibri"/>
            </a:endParaRPr>
          </a:p>
          <a:p>
            <a:pPr algn="just">
              <a:lnSpc>
                <a:spcPct val="100000"/>
              </a:lnSpc>
            </a:pPr>
            <a:endParaRPr lang="en-US" sz="2400" dirty="0">
              <a:latin typeface="Calibri"/>
              <a:cs typeface="Calibri"/>
            </a:endParaRPr>
          </a:p>
          <a:p>
            <a:pPr algn="just">
              <a:lnSpc>
                <a:spcPct val="100000"/>
              </a:lnSpc>
              <a:spcBef>
                <a:spcPts val="15"/>
              </a:spcBef>
            </a:pPr>
            <a:endParaRPr lang="en-US" sz="3350" dirty="0">
              <a:latin typeface="Calibri"/>
              <a:cs typeface="Calibri"/>
            </a:endParaRPr>
          </a:p>
          <a:p>
            <a:pPr marL="241300" marR="6350" indent="-228600" algn="just">
              <a:lnSpc>
                <a:spcPct val="70000"/>
              </a:lnSpc>
              <a:buFont typeface="Arial MT"/>
              <a:buChar char="•"/>
              <a:tabLst>
                <a:tab pos="241300" algn="l"/>
              </a:tabLst>
            </a:pPr>
            <a:r>
              <a:rPr lang="en-US" sz="2400" spc="-5" dirty="0">
                <a:latin typeface="Calibri"/>
                <a:cs typeface="Calibri"/>
              </a:rPr>
              <a:t>The </a:t>
            </a:r>
            <a:r>
              <a:rPr lang="en-US" sz="2400" spc="-15" dirty="0">
                <a:latin typeface="Calibri"/>
                <a:cs typeface="Calibri"/>
              </a:rPr>
              <a:t>first </a:t>
            </a:r>
            <a:r>
              <a:rPr lang="en-US" sz="2400" spc="-5" dirty="0">
                <a:latin typeface="Calibri"/>
                <a:cs typeface="Calibri"/>
              </a:rPr>
              <a:t>one </a:t>
            </a:r>
            <a:r>
              <a:rPr lang="en-US" sz="2400" dirty="0">
                <a:latin typeface="Calibri"/>
                <a:cs typeface="Calibri"/>
              </a:rPr>
              <a:t>is the </a:t>
            </a:r>
            <a:r>
              <a:rPr lang="en-US" sz="2400" spc="-5" dirty="0">
                <a:latin typeface="Calibri"/>
                <a:cs typeface="Calibri"/>
              </a:rPr>
              <a:t>least </a:t>
            </a:r>
            <a:r>
              <a:rPr lang="en-US" sz="2400" spc="-15" dirty="0">
                <a:latin typeface="Calibri"/>
                <a:cs typeface="Calibri"/>
              </a:rPr>
              <a:t>sophisticated </a:t>
            </a:r>
            <a:r>
              <a:rPr lang="en-US" sz="2400" dirty="0">
                <a:latin typeface="Calibri"/>
                <a:cs typeface="Calibri"/>
              </a:rPr>
              <a:t>in </a:t>
            </a:r>
            <a:r>
              <a:rPr lang="en-US" sz="2400" spc="-10" dirty="0">
                <a:latin typeface="Calibri"/>
                <a:cs typeface="Calibri"/>
              </a:rPr>
              <a:t>that </a:t>
            </a:r>
            <a:r>
              <a:rPr lang="en-US" sz="2400" dirty="0">
                <a:latin typeface="Calibri"/>
                <a:cs typeface="Calibri"/>
              </a:rPr>
              <a:t>it </a:t>
            </a:r>
            <a:r>
              <a:rPr lang="en-US" sz="2400" spc="-5" dirty="0">
                <a:latin typeface="Calibri"/>
                <a:cs typeface="Calibri"/>
              </a:rPr>
              <a:t>does not </a:t>
            </a:r>
            <a:r>
              <a:rPr lang="en-US" sz="2400" spc="-15" dirty="0">
                <a:latin typeface="Calibri"/>
                <a:cs typeface="Calibri"/>
              </a:rPr>
              <a:t>incorporate </a:t>
            </a:r>
            <a:r>
              <a:rPr lang="en-US" sz="2400" dirty="0">
                <a:latin typeface="Calibri"/>
                <a:cs typeface="Calibri"/>
              </a:rPr>
              <a:t>the time </a:t>
            </a:r>
            <a:r>
              <a:rPr lang="en-US" sz="2400" spc="5" dirty="0">
                <a:latin typeface="Calibri"/>
                <a:cs typeface="Calibri"/>
              </a:rPr>
              <a:t> </a:t>
            </a:r>
            <a:r>
              <a:rPr lang="en-US" sz="2400" spc="-10" dirty="0">
                <a:latin typeface="Calibri"/>
                <a:cs typeface="Calibri"/>
              </a:rPr>
              <a:t>value </a:t>
            </a:r>
            <a:r>
              <a:rPr lang="en-US" sz="2400" spc="-5" dirty="0">
                <a:latin typeface="Calibri"/>
                <a:cs typeface="Calibri"/>
              </a:rPr>
              <a:t>of money </a:t>
            </a:r>
            <a:r>
              <a:rPr lang="en-US" sz="2400" spc="-15" dirty="0">
                <a:latin typeface="Calibri"/>
                <a:cs typeface="Calibri"/>
              </a:rPr>
              <a:t>into </a:t>
            </a:r>
            <a:r>
              <a:rPr lang="en-US" sz="2400" dirty="0">
                <a:latin typeface="Calibri"/>
                <a:cs typeface="Calibri"/>
              </a:rPr>
              <a:t>its </a:t>
            </a:r>
            <a:r>
              <a:rPr lang="en-US" sz="2400" spc="-5" dirty="0">
                <a:latin typeface="Calibri"/>
                <a:cs typeface="Calibri"/>
              </a:rPr>
              <a:t>calculations; </a:t>
            </a:r>
            <a:r>
              <a:rPr lang="en-US" sz="2400" dirty="0">
                <a:latin typeface="Calibri"/>
                <a:cs typeface="Calibri"/>
              </a:rPr>
              <a:t>the </a:t>
            </a:r>
            <a:r>
              <a:rPr lang="en-US" sz="2400" spc="-5" dirty="0">
                <a:latin typeface="Calibri"/>
                <a:cs typeface="Calibri"/>
              </a:rPr>
              <a:t>other </a:t>
            </a:r>
            <a:r>
              <a:rPr lang="en-US" sz="2400" spc="-15" dirty="0">
                <a:latin typeface="Calibri"/>
                <a:cs typeface="Calibri"/>
              </a:rPr>
              <a:t>three </a:t>
            </a:r>
            <a:r>
              <a:rPr lang="en-US" sz="2400" spc="-5" dirty="0">
                <a:latin typeface="Calibri"/>
                <a:cs typeface="Calibri"/>
              </a:rPr>
              <a:t>do </a:t>
            </a:r>
            <a:r>
              <a:rPr lang="en-US" sz="2400" spc="-30" dirty="0">
                <a:latin typeface="Calibri"/>
                <a:cs typeface="Calibri"/>
              </a:rPr>
              <a:t>take </a:t>
            </a:r>
            <a:r>
              <a:rPr lang="en-US" sz="2400" dirty="0">
                <a:latin typeface="Calibri"/>
                <a:cs typeface="Calibri"/>
              </a:rPr>
              <a:t>it </a:t>
            </a:r>
            <a:r>
              <a:rPr lang="en-US" sz="2400" spc="-15" dirty="0">
                <a:latin typeface="Calibri"/>
                <a:cs typeface="Calibri"/>
              </a:rPr>
              <a:t>into account. For </a:t>
            </a:r>
            <a:r>
              <a:rPr lang="en-US" sz="2400" spc="-10" dirty="0">
                <a:latin typeface="Calibri"/>
                <a:cs typeface="Calibri"/>
              </a:rPr>
              <a:t> </a:t>
            </a:r>
            <a:r>
              <a:rPr lang="en-US" sz="2400" spc="-5" dirty="0">
                <a:latin typeface="Calibri"/>
                <a:cs typeface="Calibri"/>
              </a:rPr>
              <a:t>the</a:t>
            </a:r>
            <a:r>
              <a:rPr lang="en-US" sz="2400" dirty="0">
                <a:latin typeface="Calibri"/>
                <a:cs typeface="Calibri"/>
              </a:rPr>
              <a:t> time</a:t>
            </a:r>
            <a:r>
              <a:rPr lang="en-US" sz="2400" spc="5" dirty="0">
                <a:latin typeface="Calibri"/>
                <a:cs typeface="Calibri"/>
              </a:rPr>
              <a:t> </a:t>
            </a:r>
            <a:r>
              <a:rPr lang="en-US" sz="2400" dirty="0">
                <a:latin typeface="Calibri"/>
                <a:cs typeface="Calibri"/>
              </a:rPr>
              <a:t>being,</a:t>
            </a:r>
            <a:r>
              <a:rPr lang="en-US" sz="2400" spc="5" dirty="0">
                <a:latin typeface="Calibri"/>
                <a:cs typeface="Calibri"/>
              </a:rPr>
              <a:t> </a:t>
            </a:r>
            <a:r>
              <a:rPr lang="en-US" sz="2400" spc="-5" dirty="0">
                <a:latin typeface="Calibri"/>
                <a:cs typeface="Calibri"/>
              </a:rPr>
              <a:t>the</a:t>
            </a:r>
            <a:r>
              <a:rPr lang="en-US" sz="2400" dirty="0">
                <a:latin typeface="Calibri"/>
                <a:cs typeface="Calibri"/>
              </a:rPr>
              <a:t> </a:t>
            </a:r>
            <a:r>
              <a:rPr lang="en-US" sz="2400" spc="-10" dirty="0">
                <a:latin typeface="Calibri"/>
                <a:cs typeface="Calibri"/>
              </a:rPr>
              <a:t>problem</a:t>
            </a:r>
            <a:r>
              <a:rPr lang="en-US" sz="2400" spc="-5" dirty="0">
                <a:latin typeface="Calibri"/>
                <a:cs typeface="Calibri"/>
              </a:rPr>
              <a:t> of</a:t>
            </a:r>
            <a:r>
              <a:rPr lang="en-US" sz="2400" dirty="0">
                <a:latin typeface="Calibri"/>
                <a:cs typeface="Calibri"/>
              </a:rPr>
              <a:t> </a:t>
            </a:r>
            <a:r>
              <a:rPr lang="en-US" sz="2400" spc="-10" dirty="0">
                <a:latin typeface="Calibri"/>
                <a:cs typeface="Calibri"/>
              </a:rPr>
              <a:t>incorporating</a:t>
            </a:r>
            <a:r>
              <a:rPr lang="en-US" sz="2400" spc="-5" dirty="0">
                <a:latin typeface="Calibri"/>
                <a:cs typeface="Calibri"/>
              </a:rPr>
              <a:t> </a:t>
            </a:r>
            <a:r>
              <a:rPr lang="en-US" sz="2400" dirty="0">
                <a:latin typeface="Calibri"/>
                <a:cs typeface="Calibri"/>
              </a:rPr>
              <a:t>risk</a:t>
            </a:r>
            <a:r>
              <a:rPr lang="en-US" sz="2400" spc="5" dirty="0">
                <a:latin typeface="Calibri"/>
                <a:cs typeface="Calibri"/>
              </a:rPr>
              <a:t> </a:t>
            </a:r>
            <a:r>
              <a:rPr lang="en-US" sz="2400" spc="-15" dirty="0">
                <a:latin typeface="Calibri"/>
                <a:cs typeface="Calibri"/>
              </a:rPr>
              <a:t>into</a:t>
            </a:r>
            <a:r>
              <a:rPr lang="en-US" sz="2400" spc="-10" dirty="0">
                <a:latin typeface="Calibri"/>
                <a:cs typeface="Calibri"/>
              </a:rPr>
              <a:t> </a:t>
            </a:r>
            <a:r>
              <a:rPr lang="en-US" sz="2400" spc="-5" dirty="0">
                <a:latin typeface="Calibri"/>
                <a:cs typeface="Calibri"/>
              </a:rPr>
              <a:t>the</a:t>
            </a:r>
            <a:r>
              <a:rPr lang="en-US" sz="2400" dirty="0">
                <a:latin typeface="Calibri"/>
                <a:cs typeface="Calibri"/>
              </a:rPr>
              <a:t> </a:t>
            </a:r>
            <a:r>
              <a:rPr lang="en-US" sz="2400" spc="-10" dirty="0">
                <a:latin typeface="Calibri"/>
                <a:cs typeface="Calibri"/>
              </a:rPr>
              <a:t>capital-budgeting </a:t>
            </a:r>
            <a:r>
              <a:rPr lang="en-US" sz="2400" spc="-5" dirty="0">
                <a:latin typeface="Calibri"/>
                <a:cs typeface="Calibri"/>
              </a:rPr>
              <a:t> decision </a:t>
            </a:r>
            <a:r>
              <a:rPr lang="en-US" sz="2400" dirty="0">
                <a:latin typeface="Calibri"/>
                <a:cs typeface="Calibri"/>
              </a:rPr>
              <a:t>is</a:t>
            </a:r>
            <a:r>
              <a:rPr lang="en-US" sz="2400" spc="-20" dirty="0">
                <a:latin typeface="Calibri"/>
                <a:cs typeface="Calibri"/>
              </a:rPr>
              <a:t> </a:t>
            </a:r>
            <a:r>
              <a:rPr lang="en-US" sz="2400" spc="-10" dirty="0">
                <a:latin typeface="Calibri"/>
                <a:cs typeface="Calibri"/>
              </a:rPr>
              <a:t>ignored.</a:t>
            </a:r>
            <a:endParaRPr lang="en-US" sz="2400" dirty="0">
              <a:latin typeface="Calibri"/>
              <a:cs typeface="Calibri"/>
            </a:endParaRPr>
          </a:p>
        </p:txBody>
      </p:sp>
      <p:pic>
        <p:nvPicPr>
          <p:cNvPr id="4" name="object 4"/>
          <p:cNvPicPr/>
          <p:nvPr/>
        </p:nvPicPr>
        <p:blipFill>
          <a:blip r:embed="rId2" cstate="print"/>
          <a:stretch>
            <a:fillRect/>
          </a:stretch>
        </p:blipFill>
        <p:spPr>
          <a:xfrm>
            <a:off x="2881757" y="3652659"/>
            <a:ext cx="7176643" cy="805548"/>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62532" y="609981"/>
            <a:ext cx="3350260" cy="696595"/>
          </a:xfrm>
          <a:prstGeom prst="rect">
            <a:avLst/>
          </a:prstGeom>
        </p:spPr>
        <p:txBody>
          <a:bodyPr vert="horz" wrap="square" lIns="0" tIns="13335" rIns="0" bIns="0" rtlCol="0">
            <a:spAutoFit/>
          </a:bodyPr>
          <a:lstStyle/>
          <a:p>
            <a:pPr marL="12700">
              <a:lnSpc>
                <a:spcPct val="100000"/>
              </a:lnSpc>
              <a:spcBef>
                <a:spcPts val="105"/>
              </a:spcBef>
            </a:pPr>
            <a:r>
              <a:rPr sz="4400" spc="-60" dirty="0">
                <a:latin typeface="Calibri Light"/>
                <a:cs typeface="Calibri Light"/>
              </a:rPr>
              <a:t>Payback</a:t>
            </a:r>
            <a:r>
              <a:rPr sz="4400" spc="-150" dirty="0">
                <a:latin typeface="Calibri Light"/>
                <a:cs typeface="Calibri Light"/>
              </a:rPr>
              <a:t> </a:t>
            </a:r>
            <a:r>
              <a:rPr sz="4400" spc="-45" dirty="0">
                <a:latin typeface="Calibri Light"/>
                <a:cs typeface="Calibri Light"/>
              </a:rPr>
              <a:t>Period</a:t>
            </a:r>
            <a:endParaRPr sz="4400">
              <a:latin typeface="Calibri Light"/>
              <a:cs typeface="Calibri Light"/>
            </a:endParaRPr>
          </a:p>
        </p:txBody>
      </p:sp>
      <p:sp>
        <p:nvSpPr>
          <p:cNvPr id="5" name="object 5"/>
          <p:cNvSpPr txBox="1">
            <a:spLocks noGrp="1"/>
          </p:cNvSpPr>
          <p:nvPr>
            <p:ph type="sldNum" sz="quarter" idx="12"/>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9</a:t>
            </a:fld>
            <a:endParaRPr dirty="0"/>
          </a:p>
        </p:txBody>
      </p:sp>
      <p:sp>
        <p:nvSpPr>
          <p:cNvPr id="3" name="object 3"/>
          <p:cNvSpPr txBox="1"/>
          <p:nvPr/>
        </p:nvSpPr>
        <p:spPr>
          <a:xfrm>
            <a:off x="870000" y="2068448"/>
            <a:ext cx="10380980" cy="1604645"/>
          </a:xfrm>
          <a:prstGeom prst="rect">
            <a:avLst/>
          </a:prstGeom>
        </p:spPr>
        <p:txBody>
          <a:bodyPr vert="horz" wrap="square" lIns="0" tIns="54610" rIns="0" bIns="0" rtlCol="0">
            <a:spAutoFit/>
          </a:bodyPr>
          <a:lstStyle/>
          <a:p>
            <a:pPr marL="241300" marR="5080" indent="-228600" algn="just">
              <a:lnSpc>
                <a:spcPct val="90000"/>
              </a:lnSpc>
              <a:spcBef>
                <a:spcPts val="430"/>
              </a:spcBef>
              <a:buFont typeface="Arial MT"/>
              <a:buChar char="•"/>
              <a:tabLst>
                <a:tab pos="241300" algn="l"/>
              </a:tabLst>
            </a:pPr>
            <a:r>
              <a:rPr sz="2800" spc="-20" dirty="0">
                <a:latin typeface="Calibri"/>
                <a:cs typeface="Calibri"/>
              </a:rPr>
              <a:t>For </a:t>
            </a:r>
            <a:r>
              <a:rPr sz="2800" spc="-15" dirty="0">
                <a:latin typeface="Calibri"/>
                <a:cs typeface="Calibri"/>
              </a:rPr>
              <a:t>example, </a:t>
            </a:r>
            <a:r>
              <a:rPr sz="2800" spc="-10" dirty="0">
                <a:latin typeface="Calibri"/>
                <a:cs typeface="Calibri"/>
              </a:rPr>
              <a:t>if </a:t>
            </a:r>
            <a:r>
              <a:rPr sz="2800" spc="-5" dirty="0">
                <a:latin typeface="Calibri"/>
                <a:cs typeface="Calibri"/>
              </a:rPr>
              <a:t>a </a:t>
            </a:r>
            <a:r>
              <a:rPr sz="2800" spc="-40" dirty="0">
                <a:latin typeface="Calibri"/>
                <a:cs typeface="Calibri"/>
              </a:rPr>
              <a:t>firm’s </a:t>
            </a:r>
            <a:r>
              <a:rPr sz="2800" spc="-10" dirty="0">
                <a:latin typeface="Calibri"/>
                <a:cs typeface="Calibri"/>
              </a:rPr>
              <a:t>maximum </a:t>
            </a:r>
            <a:r>
              <a:rPr sz="2800" spc="-15" dirty="0">
                <a:latin typeface="Calibri"/>
                <a:cs typeface="Calibri"/>
              </a:rPr>
              <a:t>desired </a:t>
            </a:r>
            <a:r>
              <a:rPr sz="2800" spc="-10" dirty="0">
                <a:latin typeface="Calibri"/>
                <a:cs typeface="Calibri"/>
              </a:rPr>
              <a:t>payback period is </a:t>
            </a:r>
            <a:r>
              <a:rPr sz="2800" spc="-5" dirty="0">
                <a:latin typeface="Calibri"/>
                <a:cs typeface="Calibri"/>
              </a:rPr>
              <a:t>3 </a:t>
            </a:r>
            <a:r>
              <a:rPr sz="2800" spc="-20" dirty="0">
                <a:latin typeface="Calibri"/>
                <a:cs typeface="Calibri"/>
              </a:rPr>
              <a:t>years, </a:t>
            </a:r>
            <a:r>
              <a:rPr sz="2800" spc="-15" dirty="0">
                <a:latin typeface="Calibri"/>
                <a:cs typeface="Calibri"/>
              </a:rPr>
              <a:t> </a:t>
            </a:r>
            <a:r>
              <a:rPr sz="2800" spc="-5" dirty="0">
                <a:latin typeface="Calibri"/>
                <a:cs typeface="Calibri"/>
              </a:rPr>
              <a:t>and an </a:t>
            </a:r>
            <a:r>
              <a:rPr sz="2800" spc="-15" dirty="0">
                <a:latin typeface="Calibri"/>
                <a:cs typeface="Calibri"/>
              </a:rPr>
              <a:t>investment proposal requires </a:t>
            </a:r>
            <a:r>
              <a:rPr sz="2800" spc="-5" dirty="0">
                <a:latin typeface="Calibri"/>
                <a:cs typeface="Calibri"/>
              </a:rPr>
              <a:t>an initial cash </a:t>
            </a:r>
            <a:r>
              <a:rPr sz="2800" spc="-15" dirty="0">
                <a:latin typeface="Calibri"/>
                <a:cs typeface="Calibri"/>
              </a:rPr>
              <a:t>outlay </a:t>
            </a:r>
            <a:r>
              <a:rPr sz="2800" spc="-5" dirty="0">
                <a:latin typeface="Calibri"/>
                <a:cs typeface="Calibri"/>
              </a:rPr>
              <a:t>of </a:t>
            </a:r>
            <a:r>
              <a:rPr sz="2800" dirty="0">
                <a:latin typeface="Calibri"/>
                <a:cs typeface="Calibri"/>
              </a:rPr>
              <a:t>$10,000 </a:t>
            </a:r>
            <a:r>
              <a:rPr sz="2800" spc="5" dirty="0">
                <a:latin typeface="Calibri"/>
                <a:cs typeface="Calibri"/>
              </a:rPr>
              <a:t> </a:t>
            </a:r>
            <a:r>
              <a:rPr sz="2800" spc="-5" dirty="0">
                <a:latin typeface="Calibri"/>
                <a:cs typeface="Calibri"/>
              </a:rPr>
              <a:t>and yields the </a:t>
            </a:r>
            <a:r>
              <a:rPr sz="2800" spc="-15" dirty="0">
                <a:latin typeface="Calibri"/>
                <a:cs typeface="Calibri"/>
              </a:rPr>
              <a:t>following </a:t>
            </a:r>
            <a:r>
              <a:rPr sz="2800" spc="-10" dirty="0">
                <a:latin typeface="Calibri"/>
                <a:cs typeface="Calibri"/>
              </a:rPr>
              <a:t>set </a:t>
            </a:r>
            <a:r>
              <a:rPr sz="2800" dirty="0">
                <a:latin typeface="Calibri"/>
                <a:cs typeface="Calibri"/>
              </a:rPr>
              <a:t>of </a:t>
            </a:r>
            <a:r>
              <a:rPr sz="2800" spc="-5" dirty="0">
                <a:latin typeface="Calibri"/>
                <a:cs typeface="Calibri"/>
              </a:rPr>
              <a:t>annual cash </a:t>
            </a:r>
            <a:r>
              <a:rPr sz="2800" spc="-10" dirty="0">
                <a:latin typeface="Calibri"/>
                <a:cs typeface="Calibri"/>
              </a:rPr>
              <a:t>flows, what </a:t>
            </a:r>
            <a:r>
              <a:rPr sz="2800" dirty="0">
                <a:latin typeface="Calibri"/>
                <a:cs typeface="Calibri"/>
              </a:rPr>
              <a:t>is </a:t>
            </a:r>
            <a:r>
              <a:rPr sz="2800" spc="-5" dirty="0">
                <a:latin typeface="Calibri"/>
                <a:cs typeface="Calibri"/>
              </a:rPr>
              <a:t>its </a:t>
            </a:r>
            <a:r>
              <a:rPr sz="2800" spc="-10" dirty="0">
                <a:latin typeface="Calibri"/>
                <a:cs typeface="Calibri"/>
              </a:rPr>
              <a:t>payback </a:t>
            </a:r>
            <a:r>
              <a:rPr sz="2800" spc="-5" dirty="0">
                <a:latin typeface="Calibri"/>
                <a:cs typeface="Calibri"/>
              </a:rPr>
              <a:t> </a:t>
            </a:r>
            <a:r>
              <a:rPr sz="2800" spc="-10" dirty="0">
                <a:latin typeface="Calibri"/>
                <a:cs typeface="Calibri"/>
              </a:rPr>
              <a:t>period?</a:t>
            </a:r>
            <a:r>
              <a:rPr sz="2800" spc="25" dirty="0">
                <a:latin typeface="Calibri"/>
                <a:cs typeface="Calibri"/>
              </a:rPr>
              <a:t> </a:t>
            </a:r>
            <a:r>
              <a:rPr sz="2800" spc="-10" dirty="0">
                <a:latin typeface="Calibri"/>
                <a:cs typeface="Calibri"/>
              </a:rPr>
              <a:t>Should</a:t>
            </a:r>
            <a:r>
              <a:rPr sz="2800" spc="35" dirty="0">
                <a:latin typeface="Calibri"/>
                <a:cs typeface="Calibri"/>
              </a:rPr>
              <a:t> </a:t>
            </a:r>
            <a:r>
              <a:rPr sz="2800" spc="-5" dirty="0">
                <a:latin typeface="Calibri"/>
                <a:cs typeface="Calibri"/>
              </a:rPr>
              <a:t>the</a:t>
            </a:r>
            <a:r>
              <a:rPr sz="2800" spc="10" dirty="0">
                <a:latin typeface="Calibri"/>
                <a:cs typeface="Calibri"/>
              </a:rPr>
              <a:t> </a:t>
            </a:r>
            <a:r>
              <a:rPr sz="2800" spc="-15" dirty="0">
                <a:latin typeface="Calibri"/>
                <a:cs typeface="Calibri"/>
              </a:rPr>
              <a:t>project</a:t>
            </a:r>
            <a:r>
              <a:rPr sz="2800" spc="35" dirty="0">
                <a:latin typeface="Calibri"/>
                <a:cs typeface="Calibri"/>
              </a:rPr>
              <a:t> </a:t>
            </a:r>
            <a:r>
              <a:rPr sz="2800" spc="-5" dirty="0">
                <a:latin typeface="Calibri"/>
                <a:cs typeface="Calibri"/>
              </a:rPr>
              <a:t>be</a:t>
            </a:r>
            <a:r>
              <a:rPr sz="2800" dirty="0">
                <a:latin typeface="Calibri"/>
                <a:cs typeface="Calibri"/>
              </a:rPr>
              <a:t> </a:t>
            </a:r>
            <a:r>
              <a:rPr sz="2800" spc="-10" dirty="0">
                <a:latin typeface="Calibri"/>
                <a:cs typeface="Calibri"/>
              </a:rPr>
              <a:t>accepted?</a:t>
            </a:r>
            <a:endParaRPr sz="2800" dirty="0">
              <a:latin typeface="Calibri"/>
              <a:cs typeface="Calibri"/>
            </a:endParaRPr>
          </a:p>
        </p:txBody>
      </p:sp>
      <p:pic>
        <p:nvPicPr>
          <p:cNvPr id="4" name="object 4"/>
          <p:cNvPicPr/>
          <p:nvPr/>
        </p:nvPicPr>
        <p:blipFill>
          <a:blip r:embed="rId2" cstate="print"/>
          <a:stretch>
            <a:fillRect/>
          </a:stretch>
        </p:blipFill>
        <p:spPr>
          <a:xfrm>
            <a:off x="2915666" y="3916375"/>
            <a:ext cx="6745858" cy="2191131"/>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62532" y="609981"/>
            <a:ext cx="3350260" cy="696595"/>
          </a:xfrm>
          <a:prstGeom prst="rect">
            <a:avLst/>
          </a:prstGeom>
        </p:spPr>
        <p:txBody>
          <a:bodyPr vert="horz" wrap="square" lIns="0" tIns="13335" rIns="0" bIns="0" rtlCol="0">
            <a:spAutoFit/>
          </a:bodyPr>
          <a:lstStyle/>
          <a:p>
            <a:pPr marL="12700">
              <a:lnSpc>
                <a:spcPct val="100000"/>
              </a:lnSpc>
              <a:spcBef>
                <a:spcPts val="105"/>
              </a:spcBef>
            </a:pPr>
            <a:r>
              <a:rPr sz="4400" spc="-60" dirty="0">
                <a:latin typeface="Calibri Light"/>
                <a:cs typeface="Calibri Light"/>
              </a:rPr>
              <a:t>Payback</a:t>
            </a:r>
            <a:r>
              <a:rPr sz="4400" spc="-150" dirty="0">
                <a:latin typeface="Calibri Light"/>
                <a:cs typeface="Calibri Light"/>
              </a:rPr>
              <a:t> </a:t>
            </a:r>
            <a:r>
              <a:rPr sz="4400" spc="-45" dirty="0">
                <a:latin typeface="Calibri Light"/>
                <a:cs typeface="Calibri Light"/>
              </a:rPr>
              <a:t>Period</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10</a:t>
            </a:fld>
            <a:endParaRPr dirty="0"/>
          </a:p>
        </p:txBody>
      </p:sp>
      <p:sp>
        <p:nvSpPr>
          <p:cNvPr id="3" name="object 3"/>
          <p:cNvSpPr txBox="1"/>
          <p:nvPr/>
        </p:nvSpPr>
        <p:spPr>
          <a:xfrm>
            <a:off x="870000" y="2034920"/>
            <a:ext cx="10380980" cy="3687804"/>
          </a:xfrm>
          <a:prstGeom prst="rect">
            <a:avLst/>
          </a:prstGeom>
        </p:spPr>
        <p:txBody>
          <a:bodyPr vert="horz" wrap="square" lIns="0" tIns="97155" rIns="0" bIns="0" rtlCol="0">
            <a:spAutoFit/>
          </a:bodyPr>
          <a:lstStyle/>
          <a:p>
            <a:pPr marL="241300" marR="5080" indent="-228600" algn="just">
              <a:lnSpc>
                <a:spcPct val="80000"/>
              </a:lnSpc>
              <a:spcBef>
                <a:spcPts val="765"/>
              </a:spcBef>
              <a:buFont typeface="Arial MT"/>
              <a:buChar char="•"/>
              <a:tabLst>
                <a:tab pos="241300" algn="l"/>
              </a:tabLst>
            </a:pPr>
            <a:r>
              <a:rPr sz="2800" spc="-5" dirty="0">
                <a:latin typeface="Calibri"/>
                <a:cs typeface="Calibri"/>
              </a:rPr>
              <a:t>In </a:t>
            </a:r>
            <a:r>
              <a:rPr sz="2800" spc="-10" dirty="0">
                <a:latin typeface="Calibri"/>
                <a:cs typeface="Calibri"/>
              </a:rPr>
              <a:t>this </a:t>
            </a:r>
            <a:r>
              <a:rPr sz="2800" spc="-5" dirty="0">
                <a:latin typeface="Calibri"/>
                <a:cs typeface="Calibri"/>
              </a:rPr>
              <a:t>case, </a:t>
            </a:r>
            <a:r>
              <a:rPr sz="2800" spc="-15" dirty="0">
                <a:latin typeface="Calibri"/>
                <a:cs typeface="Calibri"/>
              </a:rPr>
              <a:t>after </a:t>
            </a:r>
            <a:r>
              <a:rPr sz="2800" spc="-5" dirty="0">
                <a:latin typeface="Calibri"/>
                <a:cs typeface="Calibri"/>
              </a:rPr>
              <a:t>3 </a:t>
            </a:r>
            <a:r>
              <a:rPr sz="2800" spc="-25" dirty="0">
                <a:latin typeface="Calibri"/>
                <a:cs typeface="Calibri"/>
              </a:rPr>
              <a:t>years </a:t>
            </a:r>
            <a:r>
              <a:rPr sz="2800" spc="-5" dirty="0">
                <a:latin typeface="Calibri"/>
                <a:cs typeface="Calibri"/>
              </a:rPr>
              <a:t>the </a:t>
            </a:r>
            <a:r>
              <a:rPr sz="2800" spc="-10" dirty="0">
                <a:latin typeface="Calibri"/>
                <a:cs typeface="Calibri"/>
              </a:rPr>
              <a:t>firm </a:t>
            </a:r>
            <a:r>
              <a:rPr sz="2800" spc="-5" dirty="0">
                <a:latin typeface="Calibri"/>
                <a:cs typeface="Calibri"/>
              </a:rPr>
              <a:t>will </a:t>
            </a:r>
            <a:r>
              <a:rPr sz="2800" spc="-25" dirty="0">
                <a:latin typeface="Calibri"/>
                <a:cs typeface="Calibri"/>
              </a:rPr>
              <a:t>have </a:t>
            </a:r>
            <a:r>
              <a:rPr sz="2800" spc="-15" dirty="0">
                <a:latin typeface="Calibri"/>
                <a:cs typeface="Calibri"/>
              </a:rPr>
              <a:t>recaptured </a:t>
            </a:r>
            <a:r>
              <a:rPr sz="2800" dirty="0">
                <a:latin typeface="Calibri"/>
                <a:cs typeface="Calibri"/>
              </a:rPr>
              <a:t>$9,000 on </a:t>
            </a:r>
            <a:r>
              <a:rPr sz="2800" spc="-5" dirty="0">
                <a:latin typeface="Calibri"/>
                <a:cs typeface="Calibri"/>
              </a:rPr>
              <a:t>an </a:t>
            </a:r>
            <a:r>
              <a:rPr sz="2800" dirty="0">
                <a:latin typeface="Calibri"/>
                <a:cs typeface="Calibri"/>
              </a:rPr>
              <a:t> </a:t>
            </a:r>
            <a:r>
              <a:rPr sz="2800" spc="-5" dirty="0">
                <a:latin typeface="Calibri"/>
                <a:cs typeface="Calibri"/>
              </a:rPr>
              <a:t>initial </a:t>
            </a:r>
            <a:r>
              <a:rPr sz="2800" spc="-20" dirty="0">
                <a:latin typeface="Calibri"/>
                <a:cs typeface="Calibri"/>
              </a:rPr>
              <a:t>investment </a:t>
            </a:r>
            <a:r>
              <a:rPr sz="2800" spc="-5" dirty="0">
                <a:latin typeface="Calibri"/>
                <a:cs typeface="Calibri"/>
              </a:rPr>
              <a:t>of $10,000, </a:t>
            </a:r>
            <a:r>
              <a:rPr sz="2800" spc="-10" dirty="0">
                <a:latin typeface="Calibri"/>
                <a:cs typeface="Calibri"/>
              </a:rPr>
              <a:t>leaving </a:t>
            </a:r>
            <a:r>
              <a:rPr sz="2800" dirty="0">
                <a:latin typeface="Calibri"/>
                <a:cs typeface="Calibri"/>
              </a:rPr>
              <a:t>$1,000 </a:t>
            </a:r>
            <a:r>
              <a:rPr sz="2800" spc="-5" dirty="0">
                <a:latin typeface="Calibri"/>
                <a:cs typeface="Calibri"/>
              </a:rPr>
              <a:t>of the initial </a:t>
            </a:r>
            <a:r>
              <a:rPr sz="2800" spc="-15" dirty="0">
                <a:latin typeface="Calibri"/>
                <a:cs typeface="Calibri"/>
              </a:rPr>
              <a:t>investment </a:t>
            </a:r>
            <a:r>
              <a:rPr sz="2800" spc="-10" dirty="0">
                <a:latin typeface="Calibri"/>
                <a:cs typeface="Calibri"/>
              </a:rPr>
              <a:t> </a:t>
            </a:r>
            <a:r>
              <a:rPr sz="2800" spc="-15" dirty="0">
                <a:latin typeface="Calibri"/>
                <a:cs typeface="Calibri"/>
              </a:rPr>
              <a:t>to </a:t>
            </a:r>
            <a:r>
              <a:rPr sz="2800" spc="-5" dirty="0">
                <a:latin typeface="Calibri"/>
                <a:cs typeface="Calibri"/>
              </a:rPr>
              <a:t>be </a:t>
            </a:r>
            <a:r>
              <a:rPr sz="2800" spc="-10" dirty="0">
                <a:latin typeface="Calibri"/>
                <a:cs typeface="Calibri"/>
              </a:rPr>
              <a:t>recouped. During </a:t>
            </a:r>
            <a:r>
              <a:rPr sz="2800" spc="-5" dirty="0">
                <a:latin typeface="Calibri"/>
                <a:cs typeface="Calibri"/>
              </a:rPr>
              <a:t>the </a:t>
            </a:r>
            <a:r>
              <a:rPr sz="2800" spc="-15" dirty="0">
                <a:latin typeface="Calibri"/>
                <a:cs typeface="Calibri"/>
              </a:rPr>
              <a:t>fourth year </a:t>
            </a:r>
            <a:r>
              <a:rPr sz="2800" dirty="0">
                <a:latin typeface="Calibri"/>
                <a:cs typeface="Calibri"/>
              </a:rPr>
              <a:t>$3,000 </a:t>
            </a:r>
            <a:r>
              <a:rPr sz="2800" spc="-5" dirty="0">
                <a:latin typeface="Calibri"/>
                <a:cs typeface="Calibri"/>
              </a:rPr>
              <a:t>will be </a:t>
            </a:r>
            <a:r>
              <a:rPr sz="2800" spc="-10" dirty="0">
                <a:latin typeface="Calibri"/>
                <a:cs typeface="Calibri"/>
              </a:rPr>
              <a:t>returned </a:t>
            </a:r>
            <a:r>
              <a:rPr sz="2800" spc="-15" dirty="0">
                <a:latin typeface="Calibri"/>
                <a:cs typeface="Calibri"/>
              </a:rPr>
              <a:t>from </a:t>
            </a:r>
            <a:r>
              <a:rPr sz="2800" spc="-10" dirty="0">
                <a:latin typeface="Calibri"/>
                <a:cs typeface="Calibri"/>
              </a:rPr>
              <a:t> </a:t>
            </a:r>
            <a:r>
              <a:rPr sz="2800" spc="-5" dirty="0">
                <a:latin typeface="Calibri"/>
                <a:cs typeface="Calibri"/>
              </a:rPr>
              <a:t>this </a:t>
            </a:r>
            <a:r>
              <a:rPr sz="2800" spc="-15" dirty="0">
                <a:latin typeface="Calibri"/>
                <a:cs typeface="Calibri"/>
              </a:rPr>
              <a:t>investment, </a:t>
            </a:r>
            <a:r>
              <a:rPr sz="2800" spc="-5" dirty="0">
                <a:latin typeface="Calibri"/>
                <a:cs typeface="Calibri"/>
              </a:rPr>
              <a:t>and, assuming </a:t>
            </a:r>
            <a:r>
              <a:rPr sz="2800" spc="-10" dirty="0">
                <a:latin typeface="Calibri"/>
                <a:cs typeface="Calibri"/>
              </a:rPr>
              <a:t>it </a:t>
            </a:r>
            <a:r>
              <a:rPr sz="2800" spc="-5" dirty="0">
                <a:latin typeface="Calibri"/>
                <a:cs typeface="Calibri"/>
              </a:rPr>
              <a:t>will </a:t>
            </a:r>
            <a:r>
              <a:rPr sz="2800" spc="-10" dirty="0">
                <a:latin typeface="Calibri"/>
                <a:cs typeface="Calibri"/>
              </a:rPr>
              <a:t>flow </a:t>
            </a:r>
            <a:r>
              <a:rPr sz="2800" spc="-20" dirty="0">
                <a:latin typeface="Calibri"/>
                <a:cs typeface="Calibri"/>
              </a:rPr>
              <a:t>into </a:t>
            </a:r>
            <a:r>
              <a:rPr sz="2800" spc="-5" dirty="0">
                <a:latin typeface="Calibri"/>
                <a:cs typeface="Calibri"/>
              </a:rPr>
              <a:t>the </a:t>
            </a:r>
            <a:r>
              <a:rPr sz="2800" spc="-10" dirty="0">
                <a:latin typeface="Calibri"/>
                <a:cs typeface="Calibri"/>
              </a:rPr>
              <a:t>firm </a:t>
            </a:r>
            <a:r>
              <a:rPr sz="2800" spc="-15" dirty="0">
                <a:latin typeface="Calibri"/>
                <a:cs typeface="Calibri"/>
              </a:rPr>
              <a:t>at </a:t>
            </a:r>
            <a:r>
              <a:rPr sz="2800" spc="-5" dirty="0">
                <a:latin typeface="Calibri"/>
                <a:cs typeface="Calibri"/>
              </a:rPr>
              <a:t>a </a:t>
            </a:r>
            <a:r>
              <a:rPr sz="2800" spc="-20" dirty="0">
                <a:latin typeface="Calibri"/>
                <a:cs typeface="Calibri"/>
              </a:rPr>
              <a:t>constant </a:t>
            </a:r>
            <a:r>
              <a:rPr sz="2800" spc="-15" dirty="0">
                <a:latin typeface="Calibri"/>
                <a:cs typeface="Calibri"/>
              </a:rPr>
              <a:t> </a:t>
            </a:r>
            <a:r>
              <a:rPr sz="2800" spc="-35" dirty="0">
                <a:latin typeface="Calibri"/>
                <a:cs typeface="Calibri"/>
              </a:rPr>
              <a:t>rate </a:t>
            </a:r>
            <a:r>
              <a:rPr sz="2800" spc="-15" dirty="0">
                <a:latin typeface="Calibri"/>
                <a:cs typeface="Calibri"/>
              </a:rPr>
              <a:t>over </a:t>
            </a:r>
            <a:r>
              <a:rPr sz="2800" spc="-10" dirty="0">
                <a:latin typeface="Calibri"/>
                <a:cs typeface="Calibri"/>
              </a:rPr>
              <a:t>the </a:t>
            </a:r>
            <a:r>
              <a:rPr sz="2800" spc="-60" dirty="0">
                <a:latin typeface="Calibri"/>
                <a:cs typeface="Calibri"/>
              </a:rPr>
              <a:t>year, </a:t>
            </a:r>
            <a:r>
              <a:rPr sz="2800" spc="-10" dirty="0">
                <a:latin typeface="Calibri"/>
                <a:cs typeface="Calibri"/>
              </a:rPr>
              <a:t>it </a:t>
            </a:r>
            <a:r>
              <a:rPr sz="2800" spc="-5" dirty="0">
                <a:latin typeface="Calibri"/>
                <a:cs typeface="Calibri"/>
              </a:rPr>
              <a:t>will </a:t>
            </a:r>
            <a:r>
              <a:rPr sz="2800" spc="-35" dirty="0">
                <a:latin typeface="Calibri"/>
                <a:cs typeface="Calibri"/>
              </a:rPr>
              <a:t>take </a:t>
            </a:r>
            <a:r>
              <a:rPr sz="2800" spc="-10" dirty="0">
                <a:latin typeface="Calibri"/>
                <a:cs typeface="Calibri"/>
              </a:rPr>
              <a:t>one-third </a:t>
            </a:r>
            <a:r>
              <a:rPr sz="2800" spc="-5" dirty="0">
                <a:latin typeface="Calibri"/>
                <a:cs typeface="Calibri"/>
              </a:rPr>
              <a:t>of the </a:t>
            </a:r>
            <a:r>
              <a:rPr sz="2800" spc="-15" dirty="0">
                <a:latin typeface="Calibri"/>
                <a:cs typeface="Calibri"/>
              </a:rPr>
              <a:t>year </a:t>
            </a:r>
            <a:r>
              <a:rPr sz="2800" dirty="0">
                <a:latin typeface="Calibri"/>
                <a:cs typeface="Calibri"/>
              </a:rPr>
              <a:t>($1,000/$3,000) </a:t>
            </a:r>
            <a:r>
              <a:rPr sz="2800" spc="-30" dirty="0">
                <a:latin typeface="Calibri"/>
                <a:cs typeface="Calibri"/>
              </a:rPr>
              <a:t>to </a:t>
            </a:r>
            <a:r>
              <a:rPr sz="2800" spc="-25" dirty="0">
                <a:latin typeface="Calibri"/>
                <a:cs typeface="Calibri"/>
              </a:rPr>
              <a:t> </a:t>
            </a:r>
            <a:r>
              <a:rPr sz="2800" spc="-20" dirty="0">
                <a:latin typeface="Calibri"/>
                <a:cs typeface="Calibri"/>
              </a:rPr>
              <a:t>recapture</a:t>
            </a:r>
            <a:r>
              <a:rPr sz="2800" spc="10" dirty="0">
                <a:latin typeface="Calibri"/>
                <a:cs typeface="Calibri"/>
              </a:rPr>
              <a:t> </a:t>
            </a:r>
            <a:r>
              <a:rPr sz="2800" spc="-5" dirty="0">
                <a:latin typeface="Calibri"/>
                <a:cs typeface="Calibri"/>
              </a:rPr>
              <a:t>the</a:t>
            </a:r>
            <a:r>
              <a:rPr sz="2800" spc="5" dirty="0">
                <a:latin typeface="Calibri"/>
                <a:cs typeface="Calibri"/>
              </a:rPr>
              <a:t> </a:t>
            </a:r>
            <a:r>
              <a:rPr sz="2800" spc="-15" dirty="0">
                <a:latin typeface="Calibri"/>
                <a:cs typeface="Calibri"/>
              </a:rPr>
              <a:t>remaining</a:t>
            </a:r>
            <a:r>
              <a:rPr sz="2800" spc="15" dirty="0">
                <a:latin typeface="Calibri"/>
                <a:cs typeface="Calibri"/>
              </a:rPr>
              <a:t> </a:t>
            </a:r>
            <a:r>
              <a:rPr sz="2800" spc="-5" dirty="0">
                <a:latin typeface="Calibri"/>
                <a:cs typeface="Calibri"/>
              </a:rPr>
              <a:t>$1,000.</a:t>
            </a:r>
            <a:endParaRPr sz="2800" dirty="0">
              <a:latin typeface="Calibri"/>
              <a:cs typeface="Calibri"/>
            </a:endParaRPr>
          </a:p>
          <a:p>
            <a:pPr marL="241300" marR="5080" indent="-228600" algn="just">
              <a:lnSpc>
                <a:spcPts val="2690"/>
              </a:lnSpc>
              <a:spcBef>
                <a:spcPts val="975"/>
              </a:spcBef>
              <a:buFont typeface="Arial MT"/>
              <a:buChar char="•"/>
              <a:tabLst>
                <a:tab pos="241300" algn="l"/>
              </a:tabLst>
            </a:pPr>
            <a:r>
              <a:rPr sz="2800" spc="-5" dirty="0">
                <a:latin typeface="Calibri"/>
                <a:cs typeface="Calibri"/>
              </a:rPr>
              <a:t>Thus, the </a:t>
            </a:r>
            <a:r>
              <a:rPr sz="2800" spc="-15" dirty="0">
                <a:latin typeface="Calibri"/>
                <a:cs typeface="Calibri"/>
              </a:rPr>
              <a:t>payback </a:t>
            </a:r>
            <a:r>
              <a:rPr sz="2800" spc="-10" dirty="0">
                <a:latin typeface="Calibri"/>
                <a:cs typeface="Calibri"/>
              </a:rPr>
              <a:t>period </a:t>
            </a:r>
            <a:r>
              <a:rPr sz="2800" dirty="0">
                <a:latin typeface="Calibri"/>
                <a:cs typeface="Calibri"/>
              </a:rPr>
              <a:t>on </a:t>
            </a:r>
            <a:r>
              <a:rPr sz="2800" spc="-5" dirty="0">
                <a:latin typeface="Calibri"/>
                <a:cs typeface="Calibri"/>
              </a:rPr>
              <a:t>this </a:t>
            </a:r>
            <a:r>
              <a:rPr sz="2800" spc="-15" dirty="0">
                <a:latin typeface="Calibri"/>
                <a:cs typeface="Calibri"/>
              </a:rPr>
              <a:t>project </a:t>
            </a:r>
            <a:r>
              <a:rPr sz="2800" spc="-10" dirty="0">
                <a:latin typeface="Calibri"/>
                <a:cs typeface="Calibri"/>
              </a:rPr>
              <a:t>is </a:t>
            </a:r>
            <a:r>
              <a:rPr sz="2800" dirty="0">
                <a:latin typeface="Calibri"/>
                <a:cs typeface="Calibri"/>
              </a:rPr>
              <a:t>3½ </a:t>
            </a:r>
            <a:r>
              <a:rPr sz="2800" spc="-20" dirty="0">
                <a:latin typeface="Calibri"/>
                <a:cs typeface="Calibri"/>
              </a:rPr>
              <a:t>years, </a:t>
            </a:r>
            <a:r>
              <a:rPr sz="2800" spc="-5" dirty="0">
                <a:latin typeface="Calibri"/>
                <a:cs typeface="Calibri"/>
              </a:rPr>
              <a:t>which </a:t>
            </a:r>
            <a:r>
              <a:rPr sz="2800" dirty="0">
                <a:latin typeface="Calibri"/>
                <a:cs typeface="Calibri"/>
              </a:rPr>
              <a:t>is </a:t>
            </a:r>
            <a:r>
              <a:rPr sz="2800" spc="-15" dirty="0">
                <a:latin typeface="Calibri"/>
                <a:cs typeface="Calibri"/>
              </a:rPr>
              <a:t>more </a:t>
            </a:r>
            <a:r>
              <a:rPr sz="2800" spc="-10" dirty="0">
                <a:latin typeface="Calibri"/>
                <a:cs typeface="Calibri"/>
              </a:rPr>
              <a:t> </a:t>
            </a:r>
            <a:r>
              <a:rPr sz="2800" spc="-5" dirty="0">
                <a:latin typeface="Calibri"/>
                <a:cs typeface="Calibri"/>
              </a:rPr>
              <a:t>than the </a:t>
            </a:r>
            <a:r>
              <a:rPr sz="2800" spc="-15" dirty="0">
                <a:latin typeface="Calibri"/>
                <a:cs typeface="Calibri"/>
              </a:rPr>
              <a:t>desired payback </a:t>
            </a:r>
            <a:r>
              <a:rPr sz="2800" spc="-10" dirty="0">
                <a:latin typeface="Calibri"/>
                <a:cs typeface="Calibri"/>
              </a:rPr>
              <a:t>period. </a:t>
            </a:r>
            <a:r>
              <a:rPr sz="2800" spc="-5" dirty="0">
                <a:latin typeface="Calibri"/>
                <a:cs typeface="Calibri"/>
              </a:rPr>
              <a:t>Using the </a:t>
            </a:r>
            <a:r>
              <a:rPr sz="2800" spc="-10" dirty="0">
                <a:latin typeface="Calibri"/>
                <a:cs typeface="Calibri"/>
              </a:rPr>
              <a:t>payback period criterion, </a:t>
            </a:r>
            <a:r>
              <a:rPr sz="2800" spc="-5" dirty="0">
                <a:latin typeface="Calibri"/>
                <a:cs typeface="Calibri"/>
              </a:rPr>
              <a:t> the</a:t>
            </a:r>
            <a:r>
              <a:rPr sz="2800" spc="315" dirty="0">
                <a:latin typeface="Calibri"/>
                <a:cs typeface="Calibri"/>
              </a:rPr>
              <a:t> </a:t>
            </a:r>
            <a:r>
              <a:rPr sz="2800" spc="-5" dirty="0">
                <a:latin typeface="Calibri"/>
                <a:cs typeface="Calibri"/>
              </a:rPr>
              <a:t>firm</a:t>
            </a:r>
            <a:r>
              <a:rPr sz="2800" spc="325" dirty="0">
                <a:latin typeface="Calibri"/>
                <a:cs typeface="Calibri"/>
              </a:rPr>
              <a:t> </a:t>
            </a:r>
            <a:r>
              <a:rPr sz="2800" spc="-10" dirty="0">
                <a:latin typeface="Calibri"/>
                <a:cs typeface="Calibri"/>
              </a:rPr>
              <a:t>would</a:t>
            </a:r>
            <a:r>
              <a:rPr sz="2800" spc="320" dirty="0">
                <a:latin typeface="Calibri"/>
                <a:cs typeface="Calibri"/>
              </a:rPr>
              <a:t> </a:t>
            </a:r>
            <a:r>
              <a:rPr sz="2800" spc="-10" dirty="0">
                <a:latin typeface="Calibri"/>
                <a:cs typeface="Calibri"/>
              </a:rPr>
              <a:t>reject</a:t>
            </a:r>
            <a:r>
              <a:rPr sz="2800" spc="330" dirty="0">
                <a:latin typeface="Calibri"/>
                <a:cs typeface="Calibri"/>
              </a:rPr>
              <a:t> </a:t>
            </a:r>
            <a:r>
              <a:rPr sz="2800" spc="-5" dirty="0">
                <a:latin typeface="Calibri"/>
                <a:cs typeface="Calibri"/>
              </a:rPr>
              <a:t>this</a:t>
            </a:r>
            <a:r>
              <a:rPr sz="2800" spc="330" dirty="0">
                <a:latin typeface="Calibri"/>
                <a:cs typeface="Calibri"/>
              </a:rPr>
              <a:t> </a:t>
            </a:r>
            <a:r>
              <a:rPr sz="2800" spc="-15" dirty="0">
                <a:latin typeface="Calibri"/>
                <a:cs typeface="Calibri"/>
              </a:rPr>
              <a:t>project</a:t>
            </a:r>
            <a:r>
              <a:rPr sz="2800" spc="335" dirty="0">
                <a:latin typeface="Calibri"/>
                <a:cs typeface="Calibri"/>
              </a:rPr>
              <a:t> </a:t>
            </a:r>
            <a:r>
              <a:rPr sz="2800" spc="-5" dirty="0">
                <a:latin typeface="Calibri"/>
                <a:cs typeface="Calibri"/>
              </a:rPr>
              <a:t>without</a:t>
            </a:r>
            <a:r>
              <a:rPr sz="2800" spc="315" dirty="0">
                <a:latin typeface="Calibri"/>
                <a:cs typeface="Calibri"/>
              </a:rPr>
              <a:t> </a:t>
            </a:r>
            <a:r>
              <a:rPr sz="2800" spc="-15" dirty="0">
                <a:latin typeface="Calibri"/>
                <a:cs typeface="Calibri"/>
              </a:rPr>
              <a:t>even</a:t>
            </a:r>
            <a:r>
              <a:rPr sz="2800" spc="320" dirty="0">
                <a:latin typeface="Calibri"/>
                <a:cs typeface="Calibri"/>
              </a:rPr>
              <a:t> </a:t>
            </a:r>
            <a:r>
              <a:rPr sz="2800" spc="-10" dirty="0">
                <a:latin typeface="Calibri"/>
                <a:cs typeface="Calibri"/>
              </a:rPr>
              <a:t>considering</a:t>
            </a:r>
            <a:r>
              <a:rPr sz="2800" spc="335" dirty="0">
                <a:latin typeface="Calibri"/>
                <a:cs typeface="Calibri"/>
              </a:rPr>
              <a:t> </a:t>
            </a:r>
            <a:r>
              <a:rPr sz="2800" spc="-5" dirty="0">
                <a:latin typeface="Calibri"/>
                <a:cs typeface="Calibri"/>
              </a:rPr>
              <a:t>the</a:t>
            </a:r>
            <a:endParaRPr sz="2800" dirty="0">
              <a:latin typeface="Calibri"/>
              <a:cs typeface="Calibri"/>
            </a:endParaRPr>
          </a:p>
          <a:p>
            <a:pPr marL="241300" algn="just">
              <a:lnSpc>
                <a:spcPts val="2710"/>
              </a:lnSpc>
            </a:pPr>
            <a:r>
              <a:rPr sz="2800" spc="-10" dirty="0">
                <a:latin typeface="Calibri"/>
                <a:cs typeface="Calibri"/>
              </a:rPr>
              <a:t>$9,000</a:t>
            </a:r>
            <a:r>
              <a:rPr sz="2800" spc="35" dirty="0">
                <a:latin typeface="Calibri"/>
                <a:cs typeface="Calibri"/>
              </a:rPr>
              <a:t> </a:t>
            </a:r>
            <a:r>
              <a:rPr sz="2800" spc="-10" dirty="0">
                <a:latin typeface="Calibri"/>
                <a:cs typeface="Calibri"/>
              </a:rPr>
              <a:t>cash</a:t>
            </a:r>
            <a:r>
              <a:rPr sz="2800" spc="5" dirty="0">
                <a:latin typeface="Calibri"/>
                <a:cs typeface="Calibri"/>
              </a:rPr>
              <a:t> </a:t>
            </a:r>
            <a:r>
              <a:rPr sz="2800" spc="-10" dirty="0">
                <a:latin typeface="Calibri"/>
                <a:cs typeface="Calibri"/>
              </a:rPr>
              <a:t>flow</a:t>
            </a:r>
            <a:r>
              <a:rPr sz="2800" dirty="0">
                <a:latin typeface="Calibri"/>
                <a:cs typeface="Calibri"/>
              </a:rPr>
              <a:t> </a:t>
            </a:r>
            <a:r>
              <a:rPr sz="2800" spc="-10" dirty="0">
                <a:latin typeface="Calibri"/>
                <a:cs typeface="Calibri"/>
              </a:rPr>
              <a:t>in</a:t>
            </a:r>
            <a:r>
              <a:rPr sz="2800" spc="5" dirty="0">
                <a:latin typeface="Calibri"/>
                <a:cs typeface="Calibri"/>
              </a:rPr>
              <a:t> </a:t>
            </a:r>
            <a:r>
              <a:rPr sz="2800" spc="-15" dirty="0">
                <a:latin typeface="Calibri"/>
                <a:cs typeface="Calibri"/>
              </a:rPr>
              <a:t>year</a:t>
            </a:r>
            <a:r>
              <a:rPr sz="2800" spc="-10" dirty="0">
                <a:latin typeface="Calibri"/>
                <a:cs typeface="Calibri"/>
              </a:rPr>
              <a:t> </a:t>
            </a:r>
            <a:r>
              <a:rPr sz="2800" spc="-5" dirty="0">
                <a:latin typeface="Calibri"/>
                <a:cs typeface="Calibri"/>
              </a:rPr>
              <a:t>5.</a:t>
            </a:r>
            <a:endParaRPr sz="2800" dirty="0">
              <a:latin typeface="Calibri"/>
              <a:cs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62532" y="609981"/>
            <a:ext cx="3350260" cy="696595"/>
          </a:xfrm>
          <a:prstGeom prst="rect">
            <a:avLst/>
          </a:prstGeom>
        </p:spPr>
        <p:txBody>
          <a:bodyPr vert="horz" wrap="square" lIns="0" tIns="13335" rIns="0" bIns="0" rtlCol="0">
            <a:spAutoFit/>
          </a:bodyPr>
          <a:lstStyle/>
          <a:p>
            <a:pPr marL="12700">
              <a:lnSpc>
                <a:spcPct val="100000"/>
              </a:lnSpc>
              <a:spcBef>
                <a:spcPts val="105"/>
              </a:spcBef>
            </a:pPr>
            <a:r>
              <a:rPr sz="4400" spc="-60" dirty="0">
                <a:latin typeface="Calibri Light"/>
                <a:cs typeface="Calibri Light"/>
              </a:rPr>
              <a:t>Payback</a:t>
            </a:r>
            <a:r>
              <a:rPr sz="4400" spc="-150" dirty="0">
                <a:latin typeface="Calibri Light"/>
                <a:cs typeface="Calibri Light"/>
              </a:rPr>
              <a:t> </a:t>
            </a:r>
            <a:r>
              <a:rPr sz="4400" spc="-45" dirty="0">
                <a:latin typeface="Calibri Light"/>
                <a:cs typeface="Calibri Light"/>
              </a:rPr>
              <a:t>Period</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11</a:t>
            </a:fld>
            <a:endParaRPr dirty="0"/>
          </a:p>
        </p:txBody>
      </p:sp>
      <p:sp>
        <p:nvSpPr>
          <p:cNvPr id="3" name="object 3"/>
          <p:cNvSpPr txBox="1"/>
          <p:nvPr/>
        </p:nvSpPr>
        <p:spPr>
          <a:xfrm>
            <a:off x="904875" y="1575307"/>
            <a:ext cx="10382250" cy="4049827"/>
          </a:xfrm>
          <a:prstGeom prst="rect">
            <a:avLst/>
          </a:prstGeom>
        </p:spPr>
        <p:txBody>
          <a:bodyPr vert="horz" wrap="square" lIns="0" tIns="43180" rIns="0" bIns="0" rtlCol="0">
            <a:spAutoFit/>
          </a:bodyPr>
          <a:lstStyle/>
          <a:p>
            <a:pPr marL="241300" marR="5080" indent="-228600" algn="just">
              <a:lnSpc>
                <a:spcPct val="90000"/>
              </a:lnSpc>
              <a:spcBef>
                <a:spcPts val="340"/>
              </a:spcBef>
              <a:buFont typeface="Arial MT"/>
              <a:buChar char="•"/>
              <a:tabLst>
                <a:tab pos="241300" algn="l"/>
              </a:tabLst>
            </a:pPr>
            <a:r>
              <a:rPr sz="2000" dirty="0">
                <a:latin typeface="Calibri"/>
                <a:cs typeface="Calibri"/>
              </a:rPr>
              <a:t>Although the </a:t>
            </a:r>
            <a:r>
              <a:rPr sz="2000" spc="-5" dirty="0">
                <a:latin typeface="Calibri"/>
                <a:cs typeface="Calibri"/>
              </a:rPr>
              <a:t>payback period is used </a:t>
            </a:r>
            <a:r>
              <a:rPr sz="2000" spc="-20" dirty="0">
                <a:latin typeface="Calibri"/>
                <a:cs typeface="Calibri"/>
              </a:rPr>
              <a:t>frequently, </a:t>
            </a:r>
            <a:r>
              <a:rPr sz="2000" spc="-5" dirty="0">
                <a:latin typeface="Calibri"/>
                <a:cs typeface="Calibri"/>
              </a:rPr>
              <a:t>it does </a:t>
            </a:r>
            <a:r>
              <a:rPr sz="2000" spc="-20" dirty="0">
                <a:latin typeface="Calibri"/>
                <a:cs typeface="Calibri"/>
              </a:rPr>
              <a:t>have </a:t>
            </a:r>
            <a:r>
              <a:rPr sz="2000" spc="-5" dirty="0">
                <a:latin typeface="Calibri"/>
                <a:cs typeface="Calibri"/>
              </a:rPr>
              <a:t>some </a:t>
            </a:r>
            <a:r>
              <a:rPr sz="2000" spc="-10" dirty="0">
                <a:latin typeface="Calibri"/>
                <a:cs typeface="Calibri"/>
              </a:rPr>
              <a:t>rather </a:t>
            </a:r>
            <a:r>
              <a:rPr sz="2000" spc="-5" dirty="0">
                <a:latin typeface="Calibri"/>
                <a:cs typeface="Calibri"/>
              </a:rPr>
              <a:t>obvious </a:t>
            </a:r>
            <a:r>
              <a:rPr sz="2000" spc="-15" dirty="0">
                <a:latin typeface="Calibri"/>
                <a:cs typeface="Calibri"/>
              </a:rPr>
              <a:t>drawbacks </a:t>
            </a:r>
            <a:r>
              <a:rPr sz="2000" spc="-5" dirty="0">
                <a:latin typeface="Calibri"/>
                <a:cs typeface="Calibri"/>
              </a:rPr>
              <a:t>that </a:t>
            </a:r>
            <a:r>
              <a:rPr sz="2000" dirty="0">
                <a:latin typeface="Calibri"/>
                <a:cs typeface="Calibri"/>
              </a:rPr>
              <a:t> </a:t>
            </a:r>
            <a:r>
              <a:rPr sz="2000" spc="-10" dirty="0">
                <a:latin typeface="Calibri"/>
                <a:cs typeface="Calibri"/>
              </a:rPr>
              <a:t>are best demonstrated through </a:t>
            </a:r>
            <a:r>
              <a:rPr sz="2000" dirty="0">
                <a:latin typeface="Calibri"/>
                <a:cs typeface="Calibri"/>
              </a:rPr>
              <a:t>the </a:t>
            </a:r>
            <a:r>
              <a:rPr sz="2000" spc="-5" dirty="0">
                <a:latin typeface="Calibri"/>
                <a:cs typeface="Calibri"/>
              </a:rPr>
              <a:t>use </a:t>
            </a:r>
            <a:r>
              <a:rPr sz="2000" dirty="0">
                <a:latin typeface="Calibri"/>
                <a:cs typeface="Calibri"/>
              </a:rPr>
              <a:t>of </a:t>
            </a:r>
            <a:r>
              <a:rPr sz="2000" spc="-5" dirty="0">
                <a:latin typeface="Calibri"/>
                <a:cs typeface="Calibri"/>
              </a:rPr>
              <a:t>an </a:t>
            </a:r>
            <a:r>
              <a:rPr sz="2000" spc="-15" dirty="0">
                <a:latin typeface="Calibri"/>
                <a:cs typeface="Calibri"/>
              </a:rPr>
              <a:t>example. </a:t>
            </a:r>
            <a:endParaRPr lang="en-US" sz="2000" spc="-15" dirty="0">
              <a:latin typeface="Calibri"/>
              <a:cs typeface="Calibri"/>
            </a:endParaRPr>
          </a:p>
          <a:p>
            <a:pPr marL="241300" marR="5080" indent="-228600" algn="just">
              <a:lnSpc>
                <a:spcPct val="90000"/>
              </a:lnSpc>
              <a:spcBef>
                <a:spcPts val="340"/>
              </a:spcBef>
              <a:buFont typeface="Arial MT"/>
              <a:buChar char="•"/>
              <a:tabLst>
                <a:tab pos="241300" algn="l"/>
              </a:tabLst>
            </a:pPr>
            <a:r>
              <a:rPr sz="2000" spc="-5" dirty="0">
                <a:latin typeface="Calibri"/>
                <a:cs typeface="Calibri"/>
              </a:rPr>
              <a:t>Consider </a:t>
            </a:r>
            <a:r>
              <a:rPr sz="2000" spc="-10" dirty="0">
                <a:latin typeface="Calibri"/>
                <a:cs typeface="Calibri"/>
              </a:rPr>
              <a:t>two investment projects, </a:t>
            </a:r>
            <a:r>
              <a:rPr sz="2000" dirty="0">
                <a:latin typeface="Calibri"/>
                <a:cs typeface="Calibri"/>
              </a:rPr>
              <a:t>A and </a:t>
            </a:r>
            <a:r>
              <a:rPr sz="2000" spc="-40" dirty="0">
                <a:latin typeface="Calibri"/>
                <a:cs typeface="Calibri"/>
              </a:rPr>
              <a:t>B, </a:t>
            </a:r>
            <a:r>
              <a:rPr sz="2000" spc="-35" dirty="0">
                <a:latin typeface="Calibri"/>
                <a:cs typeface="Calibri"/>
              </a:rPr>
              <a:t> </a:t>
            </a:r>
            <a:r>
              <a:rPr sz="2000" dirty="0">
                <a:latin typeface="Calibri"/>
                <a:cs typeface="Calibri"/>
              </a:rPr>
              <a:t>which </a:t>
            </a:r>
            <a:r>
              <a:rPr sz="2000" spc="-15" dirty="0">
                <a:latin typeface="Calibri"/>
                <a:cs typeface="Calibri"/>
              </a:rPr>
              <a:t>involve </a:t>
            </a:r>
            <a:r>
              <a:rPr sz="2000" dirty="0">
                <a:latin typeface="Calibri"/>
                <a:cs typeface="Calibri"/>
              </a:rPr>
              <a:t>an </a:t>
            </a:r>
            <a:r>
              <a:rPr sz="2000" spc="-5" dirty="0">
                <a:latin typeface="Calibri"/>
                <a:cs typeface="Calibri"/>
              </a:rPr>
              <a:t>initial cash </a:t>
            </a:r>
            <a:r>
              <a:rPr sz="2000" spc="-10" dirty="0">
                <a:latin typeface="Calibri"/>
                <a:cs typeface="Calibri"/>
              </a:rPr>
              <a:t>outlay </a:t>
            </a:r>
            <a:r>
              <a:rPr sz="2000" spc="-5" dirty="0">
                <a:latin typeface="Calibri"/>
                <a:cs typeface="Calibri"/>
              </a:rPr>
              <a:t>of $10,000 each and </a:t>
            </a:r>
            <a:r>
              <a:rPr sz="2000" spc="-10" dirty="0">
                <a:latin typeface="Calibri"/>
                <a:cs typeface="Calibri"/>
              </a:rPr>
              <a:t>produce </a:t>
            </a:r>
            <a:r>
              <a:rPr sz="2000" dirty="0">
                <a:latin typeface="Calibri"/>
                <a:cs typeface="Calibri"/>
              </a:rPr>
              <a:t>the </a:t>
            </a:r>
            <a:r>
              <a:rPr sz="2000" spc="-5" dirty="0">
                <a:latin typeface="Calibri"/>
                <a:cs typeface="Calibri"/>
              </a:rPr>
              <a:t>annual cash </a:t>
            </a:r>
            <a:r>
              <a:rPr sz="2000" spc="-10" dirty="0">
                <a:latin typeface="Calibri"/>
                <a:cs typeface="Calibri"/>
              </a:rPr>
              <a:t>flows </a:t>
            </a:r>
            <a:r>
              <a:rPr sz="2000" spc="-5" dirty="0">
                <a:latin typeface="Calibri"/>
                <a:cs typeface="Calibri"/>
              </a:rPr>
              <a:t>shown in </a:t>
            </a:r>
            <a:r>
              <a:rPr sz="2000" dirty="0">
                <a:latin typeface="Calibri"/>
                <a:cs typeface="Calibri"/>
              </a:rPr>
              <a:t> </a:t>
            </a:r>
            <a:r>
              <a:rPr sz="2000" spc="-35" dirty="0">
                <a:latin typeface="Calibri"/>
                <a:cs typeface="Calibri"/>
              </a:rPr>
              <a:t>Table</a:t>
            </a:r>
            <a:r>
              <a:rPr sz="2000" spc="-5" dirty="0">
                <a:latin typeface="Calibri"/>
                <a:cs typeface="Calibri"/>
              </a:rPr>
              <a:t> </a:t>
            </a:r>
            <a:r>
              <a:rPr sz="2000" dirty="0">
                <a:latin typeface="Calibri"/>
                <a:cs typeface="Calibri"/>
              </a:rPr>
              <a:t>-1.</a:t>
            </a:r>
          </a:p>
          <a:p>
            <a:pPr marL="241300" marR="5080" indent="-228600" algn="just">
              <a:lnSpc>
                <a:spcPct val="90000"/>
              </a:lnSpc>
              <a:spcBef>
                <a:spcPts val="1000"/>
              </a:spcBef>
              <a:buFont typeface="Arial MT"/>
              <a:buChar char="•"/>
              <a:tabLst>
                <a:tab pos="241300" algn="l"/>
              </a:tabLst>
            </a:pPr>
            <a:r>
              <a:rPr sz="2000" dirty="0">
                <a:latin typeface="Calibri"/>
                <a:cs typeface="Calibri"/>
              </a:rPr>
              <a:t>Both </a:t>
            </a:r>
            <a:r>
              <a:rPr sz="2000" spc="-10" dirty="0">
                <a:latin typeface="Calibri"/>
                <a:cs typeface="Calibri"/>
              </a:rPr>
              <a:t>projects </a:t>
            </a:r>
            <a:r>
              <a:rPr sz="2000" spc="-20" dirty="0">
                <a:latin typeface="Calibri"/>
                <a:cs typeface="Calibri"/>
              </a:rPr>
              <a:t>have </a:t>
            </a:r>
            <a:r>
              <a:rPr sz="2000" dirty="0">
                <a:latin typeface="Calibri"/>
                <a:cs typeface="Calibri"/>
              </a:rPr>
              <a:t>a </a:t>
            </a:r>
            <a:r>
              <a:rPr sz="2000" spc="-5" dirty="0">
                <a:latin typeface="Calibri"/>
                <a:cs typeface="Calibri"/>
              </a:rPr>
              <a:t>payback period of </a:t>
            </a:r>
            <a:r>
              <a:rPr sz="2000" dirty="0">
                <a:latin typeface="Calibri"/>
                <a:cs typeface="Calibri"/>
              </a:rPr>
              <a:t>2 </a:t>
            </a:r>
            <a:r>
              <a:rPr sz="2000" spc="-10" dirty="0">
                <a:latin typeface="Calibri"/>
                <a:cs typeface="Calibri"/>
              </a:rPr>
              <a:t>years; therefore, </a:t>
            </a:r>
            <a:r>
              <a:rPr sz="2000" spc="-5" dirty="0">
                <a:latin typeface="Calibri"/>
                <a:cs typeface="Calibri"/>
              </a:rPr>
              <a:t>in </a:t>
            </a:r>
            <a:r>
              <a:rPr sz="2000" spc="-10" dirty="0">
                <a:latin typeface="Calibri"/>
                <a:cs typeface="Calibri"/>
              </a:rPr>
              <a:t>terms </a:t>
            </a:r>
            <a:r>
              <a:rPr sz="2000" spc="-5" dirty="0">
                <a:latin typeface="Calibri"/>
                <a:cs typeface="Calibri"/>
              </a:rPr>
              <a:t>of </a:t>
            </a:r>
            <a:r>
              <a:rPr sz="2000" dirty="0">
                <a:latin typeface="Calibri"/>
                <a:cs typeface="Calibri"/>
              </a:rPr>
              <a:t>the </a:t>
            </a:r>
            <a:r>
              <a:rPr sz="2000" spc="-5" dirty="0">
                <a:latin typeface="Calibri"/>
                <a:cs typeface="Calibri"/>
              </a:rPr>
              <a:t>payback criterion both </a:t>
            </a:r>
            <a:r>
              <a:rPr sz="2000" dirty="0">
                <a:latin typeface="Calibri"/>
                <a:cs typeface="Calibri"/>
              </a:rPr>
              <a:t> </a:t>
            </a:r>
            <a:r>
              <a:rPr sz="2000" spc="-10" dirty="0">
                <a:latin typeface="Calibri"/>
                <a:cs typeface="Calibri"/>
              </a:rPr>
              <a:t>are </a:t>
            </a:r>
            <a:r>
              <a:rPr sz="2000" dirty="0">
                <a:latin typeface="Calibri"/>
                <a:cs typeface="Calibri"/>
              </a:rPr>
              <a:t>equally </a:t>
            </a:r>
            <a:r>
              <a:rPr sz="2000" spc="-5" dirty="0">
                <a:latin typeface="Calibri"/>
                <a:cs typeface="Calibri"/>
              </a:rPr>
              <a:t>acceptable. </a:t>
            </a:r>
            <a:r>
              <a:rPr sz="2000" spc="-35" dirty="0">
                <a:latin typeface="Calibri"/>
                <a:cs typeface="Calibri"/>
              </a:rPr>
              <a:t>However, </a:t>
            </a:r>
            <a:r>
              <a:rPr sz="2000" spc="-5" dirty="0">
                <a:latin typeface="Calibri"/>
                <a:cs typeface="Calibri"/>
              </a:rPr>
              <a:t>if </a:t>
            </a:r>
            <a:r>
              <a:rPr sz="2000" spc="-10" dirty="0">
                <a:latin typeface="Calibri"/>
                <a:cs typeface="Calibri"/>
              </a:rPr>
              <a:t>we </a:t>
            </a:r>
            <a:r>
              <a:rPr sz="2000" spc="-5" dirty="0">
                <a:latin typeface="Calibri"/>
                <a:cs typeface="Calibri"/>
              </a:rPr>
              <a:t>had our choice, it is </a:t>
            </a:r>
            <a:r>
              <a:rPr sz="2000" dirty="0">
                <a:latin typeface="Calibri"/>
                <a:cs typeface="Calibri"/>
              </a:rPr>
              <a:t>clear </a:t>
            </a:r>
            <a:r>
              <a:rPr sz="2000" spc="-10" dirty="0">
                <a:latin typeface="Calibri"/>
                <a:cs typeface="Calibri"/>
              </a:rPr>
              <a:t>we would </a:t>
            </a:r>
            <a:r>
              <a:rPr sz="2000" spc="-5" dirty="0">
                <a:latin typeface="Calibri"/>
                <a:cs typeface="Calibri"/>
              </a:rPr>
              <a:t>select </a:t>
            </a:r>
            <a:r>
              <a:rPr sz="2000" dirty="0">
                <a:latin typeface="Calibri"/>
                <a:cs typeface="Calibri"/>
              </a:rPr>
              <a:t>A </a:t>
            </a:r>
            <a:r>
              <a:rPr sz="2000" spc="-15" dirty="0">
                <a:latin typeface="Calibri"/>
                <a:cs typeface="Calibri"/>
              </a:rPr>
              <a:t>over </a:t>
            </a:r>
            <a:r>
              <a:rPr sz="2000" spc="-10" dirty="0">
                <a:latin typeface="Calibri"/>
                <a:cs typeface="Calibri"/>
              </a:rPr>
              <a:t>B, </a:t>
            </a:r>
            <a:r>
              <a:rPr sz="2000" spc="-20" dirty="0">
                <a:latin typeface="Calibri"/>
                <a:cs typeface="Calibri"/>
              </a:rPr>
              <a:t>for </a:t>
            </a:r>
            <a:r>
              <a:rPr sz="2000" spc="-30" dirty="0">
                <a:latin typeface="Calibri"/>
                <a:cs typeface="Calibri"/>
              </a:rPr>
              <a:t>at </a:t>
            </a:r>
            <a:r>
              <a:rPr sz="2000" spc="-25" dirty="0">
                <a:latin typeface="Calibri"/>
                <a:cs typeface="Calibri"/>
              </a:rPr>
              <a:t> </a:t>
            </a:r>
            <a:r>
              <a:rPr sz="2000" spc="-5" dirty="0">
                <a:latin typeface="Calibri"/>
                <a:cs typeface="Calibri"/>
              </a:rPr>
              <a:t>least </a:t>
            </a:r>
            <a:r>
              <a:rPr sz="2000" spc="-10" dirty="0">
                <a:latin typeface="Calibri"/>
                <a:cs typeface="Calibri"/>
              </a:rPr>
              <a:t>two </a:t>
            </a:r>
            <a:r>
              <a:rPr sz="2000" spc="-5" dirty="0">
                <a:latin typeface="Calibri"/>
                <a:cs typeface="Calibri"/>
              </a:rPr>
              <a:t>reasons. </a:t>
            </a:r>
            <a:endParaRPr lang="en-US" sz="2000" spc="-5" dirty="0">
              <a:latin typeface="Calibri"/>
              <a:cs typeface="Calibri"/>
            </a:endParaRPr>
          </a:p>
          <a:p>
            <a:pPr marL="241300" marR="5080" indent="-228600" algn="just">
              <a:lnSpc>
                <a:spcPct val="90000"/>
              </a:lnSpc>
              <a:spcBef>
                <a:spcPts val="1000"/>
              </a:spcBef>
              <a:buFont typeface="Arial MT"/>
              <a:buChar char="•"/>
              <a:tabLst>
                <a:tab pos="241300" algn="l"/>
              </a:tabLst>
            </a:pPr>
            <a:r>
              <a:rPr sz="2000" spc="-15" dirty="0">
                <a:latin typeface="Calibri"/>
                <a:cs typeface="Calibri"/>
              </a:rPr>
              <a:t>First, regardless </a:t>
            </a:r>
            <a:r>
              <a:rPr sz="2000" spc="-5" dirty="0">
                <a:latin typeface="Calibri"/>
                <a:cs typeface="Calibri"/>
              </a:rPr>
              <a:t>of </a:t>
            </a:r>
            <a:r>
              <a:rPr sz="2000" spc="-15" dirty="0">
                <a:latin typeface="Calibri"/>
                <a:cs typeface="Calibri"/>
              </a:rPr>
              <a:t>what </a:t>
            </a:r>
            <a:r>
              <a:rPr sz="2000" spc="-5" dirty="0">
                <a:latin typeface="Calibri"/>
                <a:cs typeface="Calibri"/>
              </a:rPr>
              <a:t>happens </a:t>
            </a:r>
            <a:r>
              <a:rPr sz="2000" spc="-10" dirty="0">
                <a:latin typeface="Calibri"/>
                <a:cs typeface="Calibri"/>
              </a:rPr>
              <a:t>after </a:t>
            </a:r>
            <a:r>
              <a:rPr sz="2000" dirty="0">
                <a:latin typeface="Calibri"/>
                <a:cs typeface="Calibri"/>
              </a:rPr>
              <a:t>the </a:t>
            </a:r>
            <a:r>
              <a:rPr sz="2000" spc="-5" dirty="0">
                <a:latin typeface="Calibri"/>
                <a:cs typeface="Calibri"/>
              </a:rPr>
              <a:t>payback period, </a:t>
            </a:r>
            <a:r>
              <a:rPr sz="2000" spc="-10" dirty="0">
                <a:latin typeface="Calibri"/>
                <a:cs typeface="Calibri"/>
              </a:rPr>
              <a:t>project </a:t>
            </a:r>
            <a:r>
              <a:rPr sz="2000" dirty="0">
                <a:latin typeface="Calibri"/>
                <a:cs typeface="Calibri"/>
              </a:rPr>
              <a:t>A </a:t>
            </a:r>
            <a:r>
              <a:rPr sz="2000" spc="-5" dirty="0">
                <a:latin typeface="Calibri"/>
                <a:cs typeface="Calibri"/>
              </a:rPr>
              <a:t>returns </a:t>
            </a:r>
            <a:r>
              <a:rPr sz="2000" dirty="0">
                <a:latin typeface="Calibri"/>
                <a:cs typeface="Calibri"/>
              </a:rPr>
              <a:t> </a:t>
            </a:r>
            <a:r>
              <a:rPr sz="2000" spc="-10" dirty="0">
                <a:latin typeface="Calibri"/>
                <a:cs typeface="Calibri"/>
              </a:rPr>
              <a:t>more</a:t>
            </a:r>
            <a:r>
              <a:rPr sz="2000" spc="290" dirty="0">
                <a:latin typeface="Calibri"/>
                <a:cs typeface="Calibri"/>
              </a:rPr>
              <a:t> </a:t>
            </a:r>
            <a:r>
              <a:rPr sz="2000" spc="-5" dirty="0">
                <a:latin typeface="Calibri"/>
                <a:cs typeface="Calibri"/>
              </a:rPr>
              <a:t>of</a:t>
            </a:r>
            <a:r>
              <a:rPr sz="2000" spc="295" dirty="0">
                <a:latin typeface="Calibri"/>
                <a:cs typeface="Calibri"/>
              </a:rPr>
              <a:t> </a:t>
            </a:r>
            <a:r>
              <a:rPr sz="2000" spc="-5" dirty="0">
                <a:latin typeface="Calibri"/>
                <a:cs typeface="Calibri"/>
              </a:rPr>
              <a:t>our</a:t>
            </a:r>
            <a:r>
              <a:rPr sz="2000" spc="295" dirty="0">
                <a:latin typeface="Calibri"/>
                <a:cs typeface="Calibri"/>
              </a:rPr>
              <a:t> </a:t>
            </a:r>
            <a:r>
              <a:rPr sz="2000" dirty="0">
                <a:latin typeface="Calibri"/>
                <a:cs typeface="Calibri"/>
              </a:rPr>
              <a:t>initial</a:t>
            </a:r>
            <a:r>
              <a:rPr sz="2000" spc="285" dirty="0">
                <a:latin typeface="Calibri"/>
                <a:cs typeface="Calibri"/>
              </a:rPr>
              <a:t> </a:t>
            </a:r>
            <a:r>
              <a:rPr sz="2000" spc="-10" dirty="0">
                <a:latin typeface="Calibri"/>
                <a:cs typeface="Calibri"/>
              </a:rPr>
              <a:t>investment</a:t>
            </a:r>
            <a:r>
              <a:rPr sz="2000" spc="295" dirty="0">
                <a:latin typeface="Calibri"/>
                <a:cs typeface="Calibri"/>
              </a:rPr>
              <a:t> </a:t>
            </a:r>
            <a:r>
              <a:rPr sz="2000" spc="-15" dirty="0">
                <a:latin typeface="Calibri"/>
                <a:cs typeface="Calibri"/>
              </a:rPr>
              <a:t>to</a:t>
            </a:r>
            <a:r>
              <a:rPr sz="2000" spc="300" dirty="0">
                <a:latin typeface="Calibri"/>
                <a:cs typeface="Calibri"/>
              </a:rPr>
              <a:t> </a:t>
            </a:r>
            <a:r>
              <a:rPr sz="2000" dirty="0">
                <a:latin typeface="Calibri"/>
                <a:cs typeface="Calibri"/>
              </a:rPr>
              <a:t>us</a:t>
            </a:r>
            <a:r>
              <a:rPr sz="2000" spc="290" dirty="0">
                <a:latin typeface="Calibri"/>
                <a:cs typeface="Calibri"/>
              </a:rPr>
              <a:t> </a:t>
            </a:r>
            <a:r>
              <a:rPr sz="2000" spc="-15" dirty="0">
                <a:latin typeface="Calibri"/>
                <a:cs typeface="Calibri"/>
              </a:rPr>
              <a:t>faster</a:t>
            </a:r>
            <a:r>
              <a:rPr sz="2000" spc="305" dirty="0">
                <a:latin typeface="Calibri"/>
                <a:cs typeface="Calibri"/>
              </a:rPr>
              <a:t> </a:t>
            </a:r>
            <a:r>
              <a:rPr sz="2000" dirty="0">
                <a:latin typeface="Calibri"/>
                <a:cs typeface="Calibri"/>
              </a:rPr>
              <a:t>within</a:t>
            </a:r>
            <a:r>
              <a:rPr sz="2000" spc="295" dirty="0">
                <a:latin typeface="Calibri"/>
                <a:cs typeface="Calibri"/>
              </a:rPr>
              <a:t> </a:t>
            </a:r>
            <a:r>
              <a:rPr sz="2000" dirty="0">
                <a:latin typeface="Calibri"/>
                <a:cs typeface="Calibri"/>
              </a:rPr>
              <a:t>the</a:t>
            </a:r>
            <a:r>
              <a:rPr sz="2000" spc="295" dirty="0">
                <a:latin typeface="Calibri"/>
                <a:cs typeface="Calibri"/>
              </a:rPr>
              <a:t> </a:t>
            </a:r>
            <a:r>
              <a:rPr sz="2000" spc="-10" dirty="0">
                <a:latin typeface="Calibri"/>
                <a:cs typeface="Calibri"/>
              </a:rPr>
              <a:t>payback</a:t>
            </a:r>
            <a:r>
              <a:rPr sz="2000" spc="305" dirty="0">
                <a:latin typeface="Calibri"/>
                <a:cs typeface="Calibri"/>
              </a:rPr>
              <a:t> </a:t>
            </a:r>
            <a:r>
              <a:rPr sz="2000" spc="-5" dirty="0">
                <a:latin typeface="Calibri"/>
                <a:cs typeface="Calibri"/>
              </a:rPr>
              <a:t>period</a:t>
            </a:r>
            <a:r>
              <a:rPr sz="2000" spc="300" dirty="0">
                <a:latin typeface="Calibri"/>
                <a:cs typeface="Calibri"/>
              </a:rPr>
              <a:t> </a:t>
            </a:r>
            <a:r>
              <a:rPr sz="2000" spc="-5" dirty="0">
                <a:latin typeface="Calibri"/>
                <a:cs typeface="Calibri"/>
              </a:rPr>
              <a:t>($6,000</a:t>
            </a:r>
            <a:r>
              <a:rPr sz="2000" spc="290" dirty="0">
                <a:latin typeface="Calibri"/>
                <a:cs typeface="Calibri"/>
              </a:rPr>
              <a:t> </a:t>
            </a:r>
            <a:r>
              <a:rPr sz="2000" spc="-5" dirty="0">
                <a:latin typeface="Calibri"/>
                <a:cs typeface="Calibri"/>
              </a:rPr>
              <a:t>in</a:t>
            </a:r>
            <a:r>
              <a:rPr sz="2000" spc="285" dirty="0">
                <a:latin typeface="Calibri"/>
                <a:cs typeface="Calibri"/>
              </a:rPr>
              <a:t> </a:t>
            </a:r>
            <a:r>
              <a:rPr sz="2000" spc="-5" dirty="0">
                <a:latin typeface="Calibri"/>
                <a:cs typeface="Calibri"/>
              </a:rPr>
              <a:t>year</a:t>
            </a:r>
            <a:r>
              <a:rPr sz="2000" spc="290" dirty="0">
                <a:latin typeface="Calibri"/>
                <a:cs typeface="Calibri"/>
              </a:rPr>
              <a:t> </a:t>
            </a:r>
            <a:r>
              <a:rPr sz="2000" dirty="0">
                <a:latin typeface="Calibri"/>
                <a:cs typeface="Calibri"/>
              </a:rPr>
              <a:t>1</a:t>
            </a:r>
            <a:r>
              <a:rPr sz="2000" spc="295" dirty="0">
                <a:latin typeface="Calibri"/>
                <a:cs typeface="Calibri"/>
              </a:rPr>
              <a:t> </a:t>
            </a:r>
            <a:r>
              <a:rPr sz="2000" spc="-15" dirty="0">
                <a:latin typeface="Calibri"/>
                <a:cs typeface="Calibri"/>
              </a:rPr>
              <a:t>versus</a:t>
            </a:r>
            <a:endParaRPr sz="2000" dirty="0">
              <a:latin typeface="Calibri"/>
              <a:cs typeface="Calibri"/>
            </a:endParaRPr>
          </a:p>
          <a:p>
            <a:pPr marL="241300">
              <a:lnSpc>
                <a:spcPts val="2160"/>
              </a:lnSpc>
            </a:pPr>
            <a:r>
              <a:rPr sz="2000" dirty="0">
                <a:latin typeface="Calibri"/>
                <a:cs typeface="Calibri"/>
              </a:rPr>
              <a:t>$5,000).</a:t>
            </a:r>
          </a:p>
          <a:p>
            <a:pPr marL="241300" marR="5080" indent="-228600" algn="just">
              <a:lnSpc>
                <a:spcPts val="2160"/>
              </a:lnSpc>
              <a:spcBef>
                <a:spcPts val="1040"/>
              </a:spcBef>
              <a:buFont typeface="Arial MT"/>
              <a:buChar char="•"/>
              <a:tabLst>
                <a:tab pos="299720" algn="l"/>
              </a:tabLst>
            </a:pPr>
            <a:r>
              <a:rPr dirty="0"/>
              <a:t>	</a:t>
            </a:r>
            <a:r>
              <a:rPr sz="2000" spc="-5" dirty="0">
                <a:latin typeface="Calibri"/>
                <a:cs typeface="Calibri"/>
              </a:rPr>
              <a:t>Thus, because there is </a:t>
            </a:r>
            <a:r>
              <a:rPr sz="2000" dirty="0">
                <a:latin typeface="Calibri"/>
                <a:cs typeface="Calibri"/>
              </a:rPr>
              <a:t>a time </a:t>
            </a:r>
            <a:r>
              <a:rPr sz="2000" spc="-5" dirty="0">
                <a:latin typeface="Calibri"/>
                <a:cs typeface="Calibri"/>
              </a:rPr>
              <a:t>value of </a:t>
            </a:r>
            <a:r>
              <a:rPr sz="2000" spc="-30" dirty="0">
                <a:latin typeface="Calibri"/>
                <a:cs typeface="Calibri"/>
              </a:rPr>
              <a:t>money, </a:t>
            </a:r>
            <a:r>
              <a:rPr sz="2000" spc="-5" dirty="0">
                <a:latin typeface="Calibri"/>
                <a:cs typeface="Calibri"/>
              </a:rPr>
              <a:t>the cash </a:t>
            </a:r>
            <a:r>
              <a:rPr sz="2000" spc="-15" dirty="0">
                <a:latin typeface="Calibri"/>
                <a:cs typeface="Calibri"/>
              </a:rPr>
              <a:t>flows </a:t>
            </a:r>
            <a:r>
              <a:rPr sz="2000" spc="-5" dirty="0">
                <a:latin typeface="Calibri"/>
                <a:cs typeface="Calibri"/>
              </a:rPr>
              <a:t>occurring within </a:t>
            </a:r>
            <a:r>
              <a:rPr sz="2000" dirty="0">
                <a:latin typeface="Calibri"/>
                <a:cs typeface="Calibri"/>
              </a:rPr>
              <a:t>the </a:t>
            </a:r>
            <a:r>
              <a:rPr sz="2000" spc="-10" dirty="0">
                <a:latin typeface="Calibri"/>
                <a:cs typeface="Calibri"/>
              </a:rPr>
              <a:t>payback </a:t>
            </a:r>
            <a:r>
              <a:rPr sz="2000" spc="-5" dirty="0">
                <a:latin typeface="Calibri"/>
                <a:cs typeface="Calibri"/>
              </a:rPr>
              <a:t>period </a:t>
            </a:r>
            <a:r>
              <a:rPr sz="2000" dirty="0">
                <a:latin typeface="Calibri"/>
                <a:cs typeface="Calibri"/>
              </a:rPr>
              <a:t> </a:t>
            </a:r>
            <a:r>
              <a:rPr sz="2000" spc="-5" dirty="0">
                <a:latin typeface="Calibri"/>
                <a:cs typeface="Calibri"/>
              </a:rPr>
              <a:t>should</a:t>
            </a:r>
            <a:r>
              <a:rPr sz="2000" dirty="0">
                <a:latin typeface="Calibri"/>
                <a:cs typeface="Calibri"/>
              </a:rPr>
              <a:t> </a:t>
            </a:r>
            <a:r>
              <a:rPr sz="2000" spc="-5" dirty="0">
                <a:latin typeface="Calibri"/>
                <a:cs typeface="Calibri"/>
              </a:rPr>
              <a:t>not</a:t>
            </a:r>
            <a:r>
              <a:rPr sz="2000" dirty="0">
                <a:latin typeface="Calibri"/>
                <a:cs typeface="Calibri"/>
              </a:rPr>
              <a:t> be </a:t>
            </a:r>
            <a:r>
              <a:rPr sz="2000" spc="-10" dirty="0">
                <a:latin typeface="Calibri"/>
                <a:cs typeface="Calibri"/>
              </a:rPr>
              <a:t>weighted</a:t>
            </a:r>
            <a:r>
              <a:rPr sz="2000" spc="-5" dirty="0">
                <a:latin typeface="Calibri"/>
                <a:cs typeface="Calibri"/>
              </a:rPr>
              <a:t> </a:t>
            </a:r>
            <a:r>
              <a:rPr sz="2000" spc="-25" dirty="0">
                <a:latin typeface="Calibri"/>
                <a:cs typeface="Calibri"/>
              </a:rPr>
              <a:t>equally,</a:t>
            </a:r>
            <a:r>
              <a:rPr sz="2000" spc="-20" dirty="0">
                <a:latin typeface="Calibri"/>
                <a:cs typeface="Calibri"/>
              </a:rPr>
              <a:t> </a:t>
            </a:r>
            <a:r>
              <a:rPr sz="2000" dirty="0">
                <a:latin typeface="Calibri"/>
                <a:cs typeface="Calibri"/>
              </a:rPr>
              <a:t>as</a:t>
            </a:r>
            <a:r>
              <a:rPr sz="2000" spc="5" dirty="0">
                <a:latin typeface="Calibri"/>
                <a:cs typeface="Calibri"/>
              </a:rPr>
              <a:t> </a:t>
            </a:r>
            <a:r>
              <a:rPr sz="2000" spc="-10" dirty="0">
                <a:latin typeface="Calibri"/>
                <a:cs typeface="Calibri"/>
              </a:rPr>
              <a:t>they</a:t>
            </a:r>
            <a:r>
              <a:rPr sz="2000" spc="-5" dirty="0">
                <a:latin typeface="Calibri"/>
                <a:cs typeface="Calibri"/>
              </a:rPr>
              <a:t> </a:t>
            </a:r>
            <a:r>
              <a:rPr sz="2000" spc="-10" dirty="0">
                <a:latin typeface="Calibri"/>
                <a:cs typeface="Calibri"/>
              </a:rPr>
              <a:t>are.</a:t>
            </a:r>
            <a:r>
              <a:rPr sz="2000" spc="-5" dirty="0">
                <a:latin typeface="Calibri"/>
                <a:cs typeface="Calibri"/>
              </a:rPr>
              <a:t> In</a:t>
            </a:r>
            <a:r>
              <a:rPr sz="2000" dirty="0">
                <a:latin typeface="Calibri"/>
                <a:cs typeface="Calibri"/>
              </a:rPr>
              <a:t> </a:t>
            </a:r>
            <a:r>
              <a:rPr sz="2000" spc="-5" dirty="0">
                <a:latin typeface="Calibri"/>
                <a:cs typeface="Calibri"/>
              </a:rPr>
              <a:t>addition,</a:t>
            </a:r>
            <a:r>
              <a:rPr sz="2000" dirty="0">
                <a:latin typeface="Calibri"/>
                <a:cs typeface="Calibri"/>
              </a:rPr>
              <a:t> all</a:t>
            </a:r>
            <a:r>
              <a:rPr sz="2000" spc="5" dirty="0">
                <a:latin typeface="Calibri"/>
                <a:cs typeface="Calibri"/>
              </a:rPr>
              <a:t> </a:t>
            </a:r>
            <a:r>
              <a:rPr sz="2000" spc="-5" dirty="0">
                <a:latin typeface="Calibri"/>
                <a:cs typeface="Calibri"/>
              </a:rPr>
              <a:t>cash</a:t>
            </a:r>
            <a:r>
              <a:rPr sz="2000" dirty="0">
                <a:latin typeface="Calibri"/>
                <a:cs typeface="Calibri"/>
              </a:rPr>
              <a:t> </a:t>
            </a:r>
            <a:r>
              <a:rPr sz="2000" spc="-10" dirty="0">
                <a:latin typeface="Calibri"/>
                <a:cs typeface="Calibri"/>
              </a:rPr>
              <a:t>flows</a:t>
            </a:r>
            <a:r>
              <a:rPr sz="2000" spc="-5" dirty="0">
                <a:latin typeface="Calibri"/>
                <a:cs typeface="Calibri"/>
              </a:rPr>
              <a:t> that</a:t>
            </a:r>
            <a:r>
              <a:rPr sz="2000" dirty="0">
                <a:latin typeface="Calibri"/>
                <a:cs typeface="Calibri"/>
              </a:rPr>
              <a:t> </a:t>
            </a:r>
            <a:r>
              <a:rPr sz="2000" spc="-5" dirty="0">
                <a:latin typeface="Calibri"/>
                <a:cs typeface="Calibri"/>
              </a:rPr>
              <a:t>occur</a:t>
            </a:r>
            <a:r>
              <a:rPr sz="2000" spc="440" dirty="0">
                <a:latin typeface="Calibri"/>
                <a:cs typeface="Calibri"/>
              </a:rPr>
              <a:t> </a:t>
            </a:r>
            <a:r>
              <a:rPr sz="2000" spc="-10" dirty="0">
                <a:latin typeface="Calibri"/>
                <a:cs typeface="Calibri"/>
              </a:rPr>
              <a:t>after</a:t>
            </a:r>
            <a:r>
              <a:rPr sz="2000" spc="430" dirty="0">
                <a:latin typeface="Calibri"/>
                <a:cs typeface="Calibri"/>
              </a:rPr>
              <a:t> </a:t>
            </a:r>
            <a:r>
              <a:rPr sz="2000" dirty="0">
                <a:latin typeface="Calibri"/>
                <a:cs typeface="Calibri"/>
              </a:rPr>
              <a:t>the </a:t>
            </a:r>
            <a:r>
              <a:rPr sz="2000" spc="5" dirty="0">
                <a:latin typeface="Calibri"/>
                <a:cs typeface="Calibri"/>
              </a:rPr>
              <a:t> </a:t>
            </a:r>
            <a:r>
              <a:rPr sz="2000" spc="-5" dirty="0">
                <a:latin typeface="Calibri"/>
                <a:cs typeface="Calibri"/>
              </a:rPr>
              <a:t>payback</a:t>
            </a:r>
            <a:r>
              <a:rPr sz="2000" spc="-15" dirty="0">
                <a:latin typeface="Calibri"/>
                <a:cs typeface="Calibri"/>
              </a:rPr>
              <a:t> </a:t>
            </a:r>
            <a:r>
              <a:rPr sz="2000" spc="-5" dirty="0">
                <a:latin typeface="Calibri"/>
                <a:cs typeface="Calibri"/>
              </a:rPr>
              <a:t>period</a:t>
            </a:r>
            <a:r>
              <a:rPr sz="2000" spc="5" dirty="0">
                <a:latin typeface="Calibri"/>
                <a:cs typeface="Calibri"/>
              </a:rPr>
              <a:t> </a:t>
            </a:r>
            <a:r>
              <a:rPr sz="2000" spc="-10" dirty="0">
                <a:latin typeface="Calibri"/>
                <a:cs typeface="Calibri"/>
              </a:rPr>
              <a:t>are</a:t>
            </a:r>
            <a:r>
              <a:rPr sz="2000" spc="5" dirty="0">
                <a:latin typeface="Calibri"/>
                <a:cs typeface="Calibri"/>
              </a:rPr>
              <a:t> </a:t>
            </a:r>
            <a:r>
              <a:rPr sz="2000" spc="-5" dirty="0">
                <a:latin typeface="Calibri"/>
                <a:cs typeface="Calibri"/>
              </a:rPr>
              <a:t>ignored.</a:t>
            </a:r>
            <a:r>
              <a:rPr sz="2000" spc="-25" dirty="0">
                <a:latin typeface="Calibri"/>
                <a:cs typeface="Calibri"/>
              </a:rPr>
              <a:t> </a:t>
            </a:r>
            <a:endParaRPr lang="en-US" sz="2000" spc="-25" dirty="0">
              <a:latin typeface="Calibri"/>
              <a:cs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lIns="91440" tIns="45720" rIns="91440" bIns="45720" rtlCol="0" anchor="ctr">
            <a:normAutofit/>
          </a:bodyPr>
          <a:lstStyle/>
          <a:p>
            <a:pPr marL="12700"/>
            <a:r>
              <a:rPr lang="en-US" sz="5400" kern="1200" spc="-60" dirty="0">
                <a:solidFill>
                  <a:schemeClr val="accent1">
                    <a:lumMod val="75000"/>
                  </a:schemeClr>
                </a:solidFill>
                <a:latin typeface="+mj-lt"/>
                <a:ea typeface="+mj-ea"/>
                <a:cs typeface="+mj-cs"/>
              </a:rPr>
              <a:t>Payback</a:t>
            </a:r>
            <a:r>
              <a:rPr lang="en-US" sz="5400" kern="1200" spc="-150" dirty="0">
                <a:solidFill>
                  <a:schemeClr val="accent1">
                    <a:lumMod val="75000"/>
                  </a:schemeClr>
                </a:solidFill>
                <a:latin typeface="+mj-lt"/>
                <a:ea typeface="+mj-ea"/>
                <a:cs typeface="+mj-cs"/>
              </a:rPr>
              <a:t> </a:t>
            </a:r>
            <a:r>
              <a:rPr lang="en-US" sz="5400" kern="1200" spc="-45" dirty="0">
                <a:solidFill>
                  <a:schemeClr val="accent1">
                    <a:lumMod val="75000"/>
                  </a:schemeClr>
                </a:solidFill>
                <a:latin typeface="+mj-lt"/>
                <a:ea typeface="+mj-ea"/>
                <a:cs typeface="+mj-cs"/>
              </a:rPr>
              <a:t>Period</a:t>
            </a:r>
            <a:endParaRPr lang="en-US" sz="5400" kern="1200" dirty="0">
              <a:solidFill>
                <a:schemeClr val="accent1">
                  <a:lumMod val="75000"/>
                </a:schemeClr>
              </a:solidFill>
              <a:latin typeface="+mj-lt"/>
              <a:ea typeface="+mj-ea"/>
              <a:cs typeface="+mj-cs"/>
            </a:endParaRPr>
          </a:p>
        </p:txBody>
      </p:sp>
      <p:sp>
        <p:nvSpPr>
          <p:cNvPr id="4" name="object 4"/>
          <p:cNvSpPr txBox="1">
            <a:spLocks noGrp="1"/>
          </p:cNvSpPr>
          <p:nvPr>
            <p:ph type="sldNum" sz="quarter" idx="12"/>
          </p:nvPr>
        </p:nvSpPr>
        <p:spPr>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mtClean="0">
                <a:solidFill>
                  <a:schemeClr val="tx1">
                    <a:tint val="75000"/>
                  </a:schemeClr>
                </a:solidFill>
                <a:latin typeface="+mn-lt"/>
                <a:cs typeface="+mn-cs"/>
              </a:rPr>
              <a:pPr algn="r">
                <a:spcAft>
                  <a:spcPts val="600"/>
                </a:spcAft>
              </a:pPr>
              <a:t>12</a:t>
            </a:fld>
            <a:endParaRPr lang="en-US">
              <a:solidFill>
                <a:schemeClr val="tx1">
                  <a:tint val="75000"/>
                </a:schemeClr>
              </a:solidFill>
              <a:latin typeface="+mn-lt"/>
              <a:cs typeface="+mn-cs"/>
            </a:endParaRPr>
          </a:p>
        </p:txBody>
      </p:sp>
      <p:sp>
        <p:nvSpPr>
          <p:cNvPr id="3" name="object 3"/>
          <p:cNvSpPr txBox="1"/>
          <p:nvPr/>
        </p:nvSpPr>
        <p:spPr>
          <a:xfrm>
            <a:off x="838200" y="1929384"/>
            <a:ext cx="10515600" cy="4251960"/>
          </a:xfrm>
          <a:prstGeom prst="rect">
            <a:avLst/>
          </a:prstGeom>
        </p:spPr>
        <p:txBody>
          <a:bodyPr vert="horz" lIns="91440" tIns="45720" rIns="91440" bIns="45720" rtlCol="0">
            <a:normAutofit/>
          </a:bodyPr>
          <a:lstStyle/>
          <a:p>
            <a:pPr marL="241300" marR="5080" indent="-228600" algn="just">
              <a:lnSpc>
                <a:spcPct val="90000"/>
              </a:lnSpc>
              <a:spcBef>
                <a:spcPts val="1040"/>
              </a:spcBef>
              <a:buFont typeface="Arial" panose="020B0604020202020204" pitchFamily="34" charset="0"/>
              <a:buChar char="•"/>
              <a:tabLst>
                <a:tab pos="299720" algn="l"/>
              </a:tabLst>
            </a:pPr>
            <a:r>
              <a:rPr lang="en-US" sz="2200" spc="-5" dirty="0"/>
              <a:t>This</a:t>
            </a:r>
            <a:r>
              <a:rPr lang="en-US" sz="2200" dirty="0"/>
              <a:t> </a:t>
            </a:r>
            <a:r>
              <a:rPr lang="en-US" sz="2200" spc="-10" dirty="0"/>
              <a:t>violates</a:t>
            </a:r>
            <a:r>
              <a:rPr lang="en-US" sz="2200" spc="30" dirty="0"/>
              <a:t> </a:t>
            </a:r>
            <a:r>
              <a:rPr lang="en-US" sz="2200" dirty="0"/>
              <a:t>the</a:t>
            </a:r>
            <a:r>
              <a:rPr lang="en-US" sz="2200" spc="10" dirty="0"/>
              <a:t> </a:t>
            </a:r>
            <a:r>
              <a:rPr lang="en-US" sz="2200" spc="-5" dirty="0"/>
              <a:t>principle</a:t>
            </a:r>
            <a:r>
              <a:rPr lang="en-US" sz="2200" spc="5" dirty="0"/>
              <a:t> </a:t>
            </a:r>
            <a:r>
              <a:rPr lang="en-US" sz="2200" spc="-5" dirty="0"/>
              <a:t>that</a:t>
            </a:r>
            <a:r>
              <a:rPr lang="en-US" sz="2200" spc="5" dirty="0"/>
              <a:t> </a:t>
            </a:r>
            <a:r>
              <a:rPr lang="en-US" sz="2200" spc="-20" dirty="0"/>
              <a:t>investors</a:t>
            </a:r>
            <a:r>
              <a:rPr lang="en-US" sz="2200" spc="40" dirty="0"/>
              <a:t> </a:t>
            </a:r>
            <a:r>
              <a:rPr lang="en-US" sz="2200" spc="-10" dirty="0"/>
              <a:t>desire</a:t>
            </a:r>
            <a:r>
              <a:rPr lang="en-US" sz="2200" spc="20" dirty="0"/>
              <a:t> </a:t>
            </a:r>
            <a:r>
              <a:rPr lang="en-US" sz="2200" spc="-10" dirty="0"/>
              <a:t>more</a:t>
            </a:r>
            <a:r>
              <a:rPr lang="en-US" sz="2200" dirty="0"/>
              <a:t> </a:t>
            </a:r>
            <a:r>
              <a:rPr lang="en-US" sz="2200" spc="-5" dirty="0"/>
              <a:t>in</a:t>
            </a:r>
            <a:r>
              <a:rPr lang="en-US" sz="2200" dirty="0"/>
              <a:t> the</a:t>
            </a:r>
            <a:r>
              <a:rPr lang="en-US" sz="2200" spc="10" dirty="0"/>
              <a:t> </a:t>
            </a:r>
            <a:r>
              <a:rPr lang="en-US" sz="2200" spc="-25" dirty="0"/>
              <a:t>way</a:t>
            </a:r>
            <a:r>
              <a:rPr lang="en-US" sz="2200" spc="-15" dirty="0"/>
              <a:t> </a:t>
            </a:r>
            <a:r>
              <a:rPr lang="en-US" sz="2200" dirty="0"/>
              <a:t>o f </a:t>
            </a:r>
            <a:r>
              <a:rPr lang="en-US" sz="2200" spc="-5" dirty="0"/>
              <a:t>benefits </a:t>
            </a:r>
            <a:r>
              <a:rPr lang="en-US" sz="2200" spc="-10" dirty="0"/>
              <a:t>rather </a:t>
            </a:r>
            <a:r>
              <a:rPr lang="en-US" sz="2200" dirty="0"/>
              <a:t>than </a:t>
            </a:r>
            <a:r>
              <a:rPr lang="en-US" sz="2200" spc="-5" dirty="0"/>
              <a:t>less—a principle that is </a:t>
            </a:r>
            <a:r>
              <a:rPr lang="en-US" sz="2200" spc="-10" dirty="0"/>
              <a:t>difficult </a:t>
            </a:r>
            <a:r>
              <a:rPr lang="en-US" sz="2200" spc="-15" dirty="0"/>
              <a:t>to </a:t>
            </a:r>
            <a:r>
              <a:rPr lang="en-US" sz="2200" spc="-45" dirty="0"/>
              <a:t>deny,</a:t>
            </a:r>
            <a:r>
              <a:rPr lang="en-US" sz="2200" spc="360" dirty="0"/>
              <a:t> </a:t>
            </a:r>
            <a:r>
              <a:rPr lang="en-US" sz="2200" dirty="0"/>
              <a:t>especially when </a:t>
            </a:r>
            <a:r>
              <a:rPr lang="en-US" sz="2200" spc="-10" dirty="0"/>
              <a:t>we </a:t>
            </a:r>
            <a:r>
              <a:rPr lang="en-US" sz="2200" spc="-15" dirty="0"/>
              <a:t>are </a:t>
            </a:r>
            <a:r>
              <a:rPr lang="en-US" sz="2200" spc="-5" dirty="0"/>
              <a:t>talking </a:t>
            </a:r>
            <a:r>
              <a:rPr lang="en-US" sz="2200" dirty="0"/>
              <a:t> about </a:t>
            </a:r>
            <a:r>
              <a:rPr lang="en-US" sz="2200" spc="-30" dirty="0"/>
              <a:t>money.</a:t>
            </a:r>
            <a:r>
              <a:rPr lang="en-US" sz="2200" spc="390" dirty="0"/>
              <a:t> </a:t>
            </a:r>
          </a:p>
          <a:p>
            <a:pPr marL="241300" marR="5080" indent="-228600" algn="just">
              <a:lnSpc>
                <a:spcPct val="90000"/>
              </a:lnSpc>
              <a:spcBef>
                <a:spcPts val="1040"/>
              </a:spcBef>
              <a:buFont typeface="Arial" panose="020B0604020202020204" pitchFamily="34" charset="0"/>
              <a:buChar char="•"/>
              <a:tabLst>
                <a:tab pos="299720" algn="l"/>
              </a:tabLst>
            </a:pPr>
            <a:r>
              <a:rPr lang="en-US" sz="2200" spc="-25" dirty="0"/>
              <a:t>Finally,</a:t>
            </a:r>
            <a:r>
              <a:rPr lang="en-US" sz="2200" spc="400" dirty="0"/>
              <a:t> </a:t>
            </a:r>
            <a:r>
              <a:rPr lang="en-US" sz="2200" dirty="0"/>
              <a:t>the </a:t>
            </a:r>
            <a:r>
              <a:rPr lang="en-US" sz="2200" spc="-5" dirty="0"/>
              <a:t>choice </a:t>
            </a:r>
            <a:r>
              <a:rPr lang="en-US" sz="2200" dirty="0"/>
              <a:t>of the </a:t>
            </a:r>
            <a:r>
              <a:rPr lang="en-US" sz="2200" spc="-5" dirty="0"/>
              <a:t>maximum desired payback period is </a:t>
            </a:r>
            <a:r>
              <a:rPr lang="en-US" sz="2200" spc="-15" dirty="0"/>
              <a:t>arbitrary. </a:t>
            </a:r>
          </a:p>
          <a:p>
            <a:pPr marL="241300" marR="5080" indent="-228600" algn="just">
              <a:lnSpc>
                <a:spcPct val="90000"/>
              </a:lnSpc>
              <a:spcBef>
                <a:spcPts val="1040"/>
              </a:spcBef>
              <a:buFont typeface="Arial" panose="020B0604020202020204" pitchFamily="34" charset="0"/>
              <a:buChar char="•"/>
              <a:tabLst>
                <a:tab pos="299720" algn="l"/>
              </a:tabLst>
            </a:pPr>
            <a:r>
              <a:rPr lang="en-US" sz="2200" spc="-10" dirty="0"/>
              <a:t>That </a:t>
            </a:r>
            <a:r>
              <a:rPr lang="en-US" sz="2200" spc="-5" dirty="0"/>
              <a:t>is, </a:t>
            </a:r>
            <a:r>
              <a:rPr lang="en-US" sz="2200" dirty="0"/>
              <a:t> </a:t>
            </a:r>
            <a:r>
              <a:rPr lang="en-US" sz="2200" spc="-5" dirty="0"/>
              <a:t>there</a:t>
            </a:r>
            <a:r>
              <a:rPr lang="en-US" sz="2200" spc="95" dirty="0"/>
              <a:t> </a:t>
            </a:r>
            <a:r>
              <a:rPr lang="en-US" sz="2200" dirty="0"/>
              <a:t>is</a:t>
            </a:r>
            <a:r>
              <a:rPr lang="en-US" sz="2200" spc="100" dirty="0"/>
              <a:t> </a:t>
            </a:r>
            <a:r>
              <a:rPr lang="en-US" sz="2200" dirty="0"/>
              <a:t>no</a:t>
            </a:r>
            <a:r>
              <a:rPr lang="en-US" sz="2200" spc="105" dirty="0"/>
              <a:t> </a:t>
            </a:r>
            <a:r>
              <a:rPr lang="en-US" sz="2200" spc="-10" dirty="0"/>
              <a:t>good</a:t>
            </a:r>
            <a:r>
              <a:rPr lang="en-US" sz="2200" spc="105" dirty="0"/>
              <a:t> </a:t>
            </a:r>
            <a:r>
              <a:rPr lang="en-US" sz="2200" spc="-5" dirty="0"/>
              <a:t>reason</a:t>
            </a:r>
            <a:r>
              <a:rPr lang="en-US" sz="2200" spc="90" dirty="0"/>
              <a:t> </a:t>
            </a:r>
            <a:r>
              <a:rPr lang="en-US" sz="2200" spc="-20" dirty="0"/>
              <a:t>why</a:t>
            </a:r>
            <a:r>
              <a:rPr lang="en-US" sz="2200" spc="95" dirty="0"/>
              <a:t> </a:t>
            </a:r>
            <a:r>
              <a:rPr lang="en-US" sz="2200" dirty="0"/>
              <a:t>the</a:t>
            </a:r>
            <a:r>
              <a:rPr lang="en-US" sz="2200" spc="105" dirty="0"/>
              <a:t> </a:t>
            </a:r>
            <a:r>
              <a:rPr lang="en-US" sz="2200" spc="-5" dirty="0"/>
              <a:t>firm</a:t>
            </a:r>
            <a:r>
              <a:rPr lang="en-US" sz="2200" spc="114" dirty="0"/>
              <a:t> </a:t>
            </a:r>
            <a:r>
              <a:rPr lang="en-US" sz="2200" spc="-5" dirty="0"/>
              <a:t>should</a:t>
            </a:r>
            <a:r>
              <a:rPr lang="en-US" sz="2200" spc="100" dirty="0"/>
              <a:t> </a:t>
            </a:r>
            <a:r>
              <a:rPr lang="en-US" sz="2200" dirty="0"/>
              <a:t>accept</a:t>
            </a:r>
            <a:r>
              <a:rPr lang="en-US" sz="2200" spc="105" dirty="0"/>
              <a:t> </a:t>
            </a:r>
            <a:r>
              <a:rPr lang="en-US" sz="2200" spc="-10" dirty="0"/>
              <a:t>projects</a:t>
            </a:r>
            <a:r>
              <a:rPr lang="en-US" sz="2200" spc="110" dirty="0"/>
              <a:t> </a:t>
            </a:r>
            <a:r>
              <a:rPr lang="en-US" sz="2200" spc="-5" dirty="0"/>
              <a:t>that</a:t>
            </a:r>
            <a:r>
              <a:rPr lang="en-US" sz="2200" spc="105" dirty="0"/>
              <a:t> </a:t>
            </a:r>
            <a:r>
              <a:rPr lang="en-US" sz="2200" spc="-15" dirty="0"/>
              <a:t>have</a:t>
            </a:r>
            <a:r>
              <a:rPr lang="en-US" sz="2200" spc="95" dirty="0"/>
              <a:t> </a:t>
            </a:r>
            <a:r>
              <a:rPr lang="en-US" sz="2200" spc="-5" dirty="0"/>
              <a:t>payback</a:t>
            </a:r>
            <a:r>
              <a:rPr lang="en-US" sz="2200" spc="100" dirty="0"/>
              <a:t> </a:t>
            </a:r>
            <a:r>
              <a:rPr lang="en-US" sz="2200" spc="-5" dirty="0"/>
              <a:t>periods</a:t>
            </a:r>
            <a:r>
              <a:rPr lang="en-US" sz="2200" spc="110" dirty="0"/>
              <a:t> </a:t>
            </a:r>
            <a:r>
              <a:rPr lang="en-US" sz="2200" dirty="0"/>
              <a:t>less</a:t>
            </a:r>
            <a:r>
              <a:rPr lang="en-US" sz="2200" spc="100" dirty="0"/>
              <a:t> </a:t>
            </a:r>
            <a:r>
              <a:rPr lang="en-US" sz="2200" dirty="0"/>
              <a:t>than </a:t>
            </a:r>
            <a:r>
              <a:rPr lang="en-US" sz="2200" spc="-440" dirty="0"/>
              <a:t> </a:t>
            </a:r>
            <a:r>
              <a:rPr lang="en-US" sz="2200" spc="-5" dirty="0"/>
              <a:t>or</a:t>
            </a:r>
            <a:r>
              <a:rPr lang="en-US" sz="2200" spc="-20" dirty="0"/>
              <a:t> </a:t>
            </a:r>
            <a:r>
              <a:rPr lang="en-US" sz="2200" dirty="0"/>
              <a:t>equal </a:t>
            </a:r>
            <a:r>
              <a:rPr lang="en-US" sz="2200" spc="-15" dirty="0"/>
              <a:t>to</a:t>
            </a:r>
            <a:r>
              <a:rPr lang="en-US" sz="2200" spc="5" dirty="0"/>
              <a:t> </a:t>
            </a:r>
            <a:r>
              <a:rPr lang="en-US" sz="2200" dirty="0"/>
              <a:t>3</a:t>
            </a:r>
            <a:r>
              <a:rPr lang="en-US" sz="2200" spc="-20" dirty="0"/>
              <a:t> </a:t>
            </a:r>
            <a:r>
              <a:rPr lang="en-US" sz="2200" spc="-15" dirty="0"/>
              <a:t>years</a:t>
            </a:r>
            <a:r>
              <a:rPr lang="en-US" sz="2200" spc="10" dirty="0"/>
              <a:t> </a:t>
            </a:r>
            <a:r>
              <a:rPr lang="en-US" sz="2200" spc="-10" dirty="0"/>
              <a:t>rather</a:t>
            </a:r>
            <a:r>
              <a:rPr lang="en-US" sz="2200" dirty="0"/>
              <a:t> than</a:t>
            </a:r>
            <a:r>
              <a:rPr lang="en-US" sz="2200" spc="-5" dirty="0"/>
              <a:t> </a:t>
            </a:r>
            <a:r>
              <a:rPr lang="en-US" sz="2200" dirty="0"/>
              <a:t>4</a:t>
            </a:r>
            <a:r>
              <a:rPr lang="en-US" sz="2200" spc="-5" dirty="0"/>
              <a:t> </a:t>
            </a:r>
            <a:r>
              <a:rPr lang="en-US" sz="2200" spc="-15" dirty="0"/>
              <a:t>years.</a:t>
            </a:r>
          </a:p>
          <a:p>
            <a:pPr marL="241300" marR="5080" indent="-228600" algn="just">
              <a:lnSpc>
                <a:spcPct val="90000"/>
              </a:lnSpc>
              <a:spcBef>
                <a:spcPts val="1040"/>
              </a:spcBef>
              <a:buFont typeface="Arial" panose="020B0604020202020204" pitchFamily="34" charset="0"/>
              <a:buChar char="•"/>
              <a:tabLst>
                <a:tab pos="299720" algn="l"/>
              </a:tabLst>
            </a:pPr>
            <a:r>
              <a:rPr lang="en-US" sz="2200" spc="-5" dirty="0"/>
              <a:t>Although </a:t>
            </a:r>
            <a:r>
              <a:rPr lang="en-US" sz="2200" dirty="0"/>
              <a:t>these </a:t>
            </a:r>
            <a:r>
              <a:rPr lang="en-US" sz="2200" spc="-10" dirty="0"/>
              <a:t>deficiencies </a:t>
            </a:r>
            <a:r>
              <a:rPr lang="en-US" sz="2200" spc="-5" dirty="0"/>
              <a:t>limit the</a:t>
            </a:r>
            <a:r>
              <a:rPr lang="en-US" sz="2200" dirty="0"/>
              <a:t> </a:t>
            </a:r>
            <a:r>
              <a:rPr lang="en-US" sz="2200" spc="-10" dirty="0"/>
              <a:t>value </a:t>
            </a:r>
            <a:r>
              <a:rPr lang="en-US" sz="2200" spc="-5" dirty="0"/>
              <a:t>of the </a:t>
            </a:r>
            <a:r>
              <a:rPr lang="en-US" sz="2200" spc="-10" dirty="0"/>
              <a:t>payback </a:t>
            </a:r>
            <a:r>
              <a:rPr lang="en-US" sz="2200" spc="-5" dirty="0"/>
              <a:t>period as a </a:t>
            </a:r>
            <a:r>
              <a:rPr lang="en-US" sz="2200" spc="-10" dirty="0"/>
              <a:t>tool </a:t>
            </a:r>
            <a:r>
              <a:rPr lang="en-US" sz="2200" spc="-20" dirty="0"/>
              <a:t>for</a:t>
            </a:r>
            <a:r>
              <a:rPr lang="en-US" sz="2200" spc="-15" dirty="0"/>
              <a:t> investment </a:t>
            </a:r>
            <a:r>
              <a:rPr lang="en-US" sz="2200" spc="-10" dirty="0"/>
              <a:t> evaluation, </a:t>
            </a:r>
            <a:r>
              <a:rPr lang="en-US" sz="2200" spc="-5" dirty="0"/>
              <a:t>the </a:t>
            </a:r>
            <a:r>
              <a:rPr lang="en-US" sz="2200" spc="-10" dirty="0"/>
              <a:t>payback </a:t>
            </a:r>
            <a:r>
              <a:rPr lang="en-US" sz="2200" spc="-5" dirty="0"/>
              <a:t>period </a:t>
            </a:r>
            <a:r>
              <a:rPr lang="en-US" sz="2200" spc="-10" dirty="0"/>
              <a:t>has </a:t>
            </a:r>
            <a:r>
              <a:rPr lang="en-US" sz="2200" spc="-15" dirty="0"/>
              <a:t>several </a:t>
            </a:r>
            <a:r>
              <a:rPr lang="en-US" sz="2200" spc="-10" dirty="0"/>
              <a:t>positive </a:t>
            </a:r>
            <a:r>
              <a:rPr lang="en-US" sz="2200" spc="-15" dirty="0"/>
              <a:t>features. </a:t>
            </a:r>
          </a:p>
          <a:p>
            <a:pPr marL="241300" marR="5080" indent="-228600" algn="just">
              <a:lnSpc>
                <a:spcPct val="90000"/>
              </a:lnSpc>
              <a:spcBef>
                <a:spcPts val="1040"/>
              </a:spcBef>
              <a:buFont typeface="Arial" panose="020B0604020202020204" pitchFamily="34" charset="0"/>
              <a:buChar char="•"/>
              <a:tabLst>
                <a:tab pos="299720" algn="l"/>
              </a:tabLst>
            </a:pPr>
            <a:r>
              <a:rPr lang="en-US" sz="2200" spc="-15" dirty="0"/>
              <a:t>First, </a:t>
            </a:r>
            <a:r>
              <a:rPr lang="en-US" sz="2200" dirty="0"/>
              <a:t>it </a:t>
            </a:r>
            <a:r>
              <a:rPr lang="en-US" sz="2200" spc="-10" dirty="0"/>
              <a:t>deals </a:t>
            </a:r>
            <a:r>
              <a:rPr lang="en-US" sz="2200" spc="-5" dirty="0"/>
              <a:t>with </a:t>
            </a:r>
            <a:r>
              <a:rPr lang="en-US" sz="2200" spc="-10" dirty="0"/>
              <a:t>cash flows, </a:t>
            </a:r>
            <a:r>
              <a:rPr lang="en-US" sz="2200" spc="10" dirty="0"/>
              <a:t>as </a:t>
            </a:r>
            <a:r>
              <a:rPr lang="en-US" sz="2200" spc="15" dirty="0"/>
              <a:t> </a:t>
            </a:r>
            <a:r>
              <a:rPr lang="en-US" sz="2200" spc="-5" dirty="0"/>
              <a:t>opposed</a:t>
            </a:r>
            <a:r>
              <a:rPr lang="en-US" sz="2200" dirty="0"/>
              <a:t> </a:t>
            </a:r>
            <a:r>
              <a:rPr lang="en-US" sz="2200" spc="-20" dirty="0"/>
              <a:t>to</a:t>
            </a:r>
            <a:r>
              <a:rPr lang="en-US" sz="2200" spc="-15" dirty="0"/>
              <a:t> </a:t>
            </a:r>
            <a:r>
              <a:rPr lang="en-US" sz="2200" spc="-10" dirty="0"/>
              <a:t>accounting</a:t>
            </a:r>
            <a:r>
              <a:rPr lang="en-US" sz="2200" spc="-5" dirty="0"/>
              <a:t> </a:t>
            </a:r>
            <a:r>
              <a:rPr lang="en-US" sz="2200" spc="-10" dirty="0"/>
              <a:t>profits,</a:t>
            </a:r>
            <a:r>
              <a:rPr lang="en-US" sz="2200" spc="-5" dirty="0"/>
              <a:t> and</a:t>
            </a:r>
            <a:r>
              <a:rPr lang="en-US" sz="2200" dirty="0"/>
              <a:t> </a:t>
            </a:r>
            <a:r>
              <a:rPr lang="en-US" sz="2200" spc="-20" dirty="0"/>
              <a:t>therefore</a:t>
            </a:r>
            <a:r>
              <a:rPr lang="en-US" sz="2200" spc="-15" dirty="0"/>
              <a:t> focuses</a:t>
            </a:r>
            <a:r>
              <a:rPr lang="en-US" sz="2200" spc="-10" dirty="0"/>
              <a:t> </a:t>
            </a:r>
            <a:r>
              <a:rPr lang="en-US" sz="2200" dirty="0"/>
              <a:t>on</a:t>
            </a:r>
            <a:r>
              <a:rPr lang="en-US" sz="2200" spc="5" dirty="0"/>
              <a:t> </a:t>
            </a:r>
            <a:r>
              <a:rPr lang="en-US" sz="2200" spc="-5" dirty="0"/>
              <a:t>the</a:t>
            </a:r>
            <a:r>
              <a:rPr lang="en-US" sz="2200" dirty="0"/>
              <a:t> </a:t>
            </a:r>
            <a:r>
              <a:rPr lang="en-US" sz="2200" spc="-5" dirty="0"/>
              <a:t>true</a:t>
            </a:r>
            <a:r>
              <a:rPr lang="en-US" sz="2200" dirty="0"/>
              <a:t> </a:t>
            </a:r>
            <a:r>
              <a:rPr lang="en-US" sz="2200" spc="-5" dirty="0"/>
              <a:t>timing</a:t>
            </a:r>
            <a:r>
              <a:rPr lang="en-US" sz="2200" dirty="0"/>
              <a:t> of</a:t>
            </a:r>
            <a:r>
              <a:rPr lang="en-US" sz="2200" spc="495" dirty="0"/>
              <a:t> </a:t>
            </a:r>
            <a:r>
              <a:rPr lang="en-US" sz="2200" spc="-5" dirty="0"/>
              <a:t>the</a:t>
            </a:r>
            <a:r>
              <a:rPr lang="en-US" sz="2200" spc="484" dirty="0"/>
              <a:t> </a:t>
            </a:r>
            <a:r>
              <a:rPr lang="en-US" sz="2200" spc="-15" dirty="0"/>
              <a:t>project’s </a:t>
            </a:r>
            <a:r>
              <a:rPr lang="en-US" sz="2200" spc="-10" dirty="0"/>
              <a:t> benefits</a:t>
            </a:r>
            <a:r>
              <a:rPr lang="en-US" sz="2200" spc="25" dirty="0"/>
              <a:t> </a:t>
            </a:r>
            <a:r>
              <a:rPr lang="en-US" sz="2200" spc="-5" dirty="0"/>
              <a:t>and</a:t>
            </a:r>
            <a:r>
              <a:rPr lang="en-US" sz="2200" dirty="0"/>
              <a:t> </a:t>
            </a:r>
            <a:r>
              <a:rPr lang="en-US" sz="2200" spc="-10" dirty="0"/>
              <a:t>costs,</a:t>
            </a:r>
            <a:r>
              <a:rPr lang="en-US" sz="2200" spc="10" dirty="0"/>
              <a:t> </a:t>
            </a:r>
            <a:r>
              <a:rPr lang="en-US" sz="2200" spc="-15" dirty="0"/>
              <a:t>even</a:t>
            </a:r>
            <a:r>
              <a:rPr lang="en-US" sz="2200" spc="15" dirty="0"/>
              <a:t> </a:t>
            </a:r>
            <a:r>
              <a:rPr lang="en-US" sz="2200" spc="-5" dirty="0"/>
              <a:t>though</a:t>
            </a:r>
            <a:r>
              <a:rPr lang="en-US" sz="2200" spc="5" dirty="0"/>
              <a:t> </a:t>
            </a:r>
            <a:r>
              <a:rPr lang="en-US" sz="2200" spc="-5" dirty="0"/>
              <a:t>it</a:t>
            </a:r>
            <a:r>
              <a:rPr lang="en-US" sz="2200" spc="-10" dirty="0"/>
              <a:t> does</a:t>
            </a:r>
            <a:r>
              <a:rPr lang="en-US" sz="2200" spc="20" dirty="0"/>
              <a:t> </a:t>
            </a:r>
            <a:r>
              <a:rPr lang="en-US" sz="2200" spc="-10" dirty="0"/>
              <a:t>not</a:t>
            </a:r>
            <a:r>
              <a:rPr lang="en-US" sz="2200" spc="10" dirty="0"/>
              <a:t> </a:t>
            </a:r>
            <a:r>
              <a:rPr lang="en-US" sz="2200" spc="-5" dirty="0"/>
              <a:t>adjust</a:t>
            </a:r>
            <a:r>
              <a:rPr lang="en-US" sz="2200" spc="-15" dirty="0"/>
              <a:t> </a:t>
            </a:r>
            <a:r>
              <a:rPr lang="en-US" sz="2200" spc="-5" dirty="0"/>
              <a:t>the</a:t>
            </a:r>
            <a:r>
              <a:rPr lang="en-US" sz="2200" spc="15" dirty="0"/>
              <a:t> </a:t>
            </a:r>
            <a:r>
              <a:rPr lang="en-US" sz="2200" spc="-10" dirty="0"/>
              <a:t>cash</a:t>
            </a:r>
            <a:r>
              <a:rPr lang="en-US" sz="2200" dirty="0"/>
              <a:t> </a:t>
            </a:r>
            <a:r>
              <a:rPr lang="en-US" sz="2200" spc="-15" dirty="0"/>
              <a:t>flows</a:t>
            </a:r>
            <a:r>
              <a:rPr lang="en-US" sz="2200" spc="10" dirty="0"/>
              <a:t> </a:t>
            </a:r>
            <a:r>
              <a:rPr lang="en-US" sz="2200" spc="-20" dirty="0"/>
              <a:t>for</a:t>
            </a:r>
            <a:r>
              <a:rPr lang="en-US" sz="2200" spc="15" dirty="0"/>
              <a:t> </a:t>
            </a:r>
            <a:r>
              <a:rPr lang="en-US" sz="2200" spc="-5" dirty="0"/>
              <a:t>the</a:t>
            </a:r>
            <a:r>
              <a:rPr lang="en-US" sz="2200" dirty="0"/>
              <a:t> </a:t>
            </a:r>
            <a:r>
              <a:rPr lang="en-US" sz="2200" spc="-5" dirty="0"/>
              <a:t>time</a:t>
            </a:r>
            <a:r>
              <a:rPr lang="en-US" sz="2200" spc="35" dirty="0"/>
              <a:t> </a:t>
            </a:r>
            <a:r>
              <a:rPr lang="en-US" sz="2200" spc="-10" dirty="0"/>
              <a:t>value</a:t>
            </a:r>
            <a:r>
              <a:rPr lang="en-US" sz="2200" dirty="0"/>
              <a:t> of</a:t>
            </a:r>
            <a:r>
              <a:rPr lang="en-US" sz="2200" spc="5" dirty="0"/>
              <a:t> </a:t>
            </a:r>
            <a:r>
              <a:rPr lang="en-US" sz="2200" spc="-30" dirty="0"/>
              <a:t>money.</a:t>
            </a:r>
            <a:endParaRPr lang="en-US" sz="2200" dirty="0"/>
          </a:p>
          <a:p>
            <a:pPr marL="241300" marR="5080" indent="-228600" algn="just">
              <a:lnSpc>
                <a:spcPct val="90000"/>
              </a:lnSpc>
              <a:spcBef>
                <a:spcPts val="1040"/>
              </a:spcBef>
              <a:buFont typeface="Arial" panose="020B0604020202020204" pitchFamily="34" charset="0"/>
              <a:buChar char="•"/>
              <a:tabLst>
                <a:tab pos="299720" algn="l"/>
              </a:tabLst>
            </a:pPr>
            <a:endParaRPr lang="en-US" sz="2200" dirty="0"/>
          </a:p>
        </p:txBody>
      </p:sp>
    </p:spTree>
    <p:extLst>
      <p:ext uri="{BB962C8B-B14F-4D97-AF65-F5344CB8AC3E}">
        <p14:creationId xmlns:p14="http://schemas.microsoft.com/office/powerpoint/2010/main" val="20686177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lIns="91440" tIns="45720" rIns="91440" bIns="45720" rtlCol="0" anchor="ctr">
            <a:normAutofit/>
          </a:bodyPr>
          <a:lstStyle/>
          <a:p>
            <a:pPr marL="12700" algn="ctr"/>
            <a:r>
              <a:rPr lang="en-US" sz="5400" kern="1200" spc="-60" dirty="0">
                <a:latin typeface="+mj-lt"/>
                <a:ea typeface="+mj-ea"/>
                <a:cs typeface="+mj-cs"/>
              </a:rPr>
              <a:t>Payback</a:t>
            </a:r>
            <a:r>
              <a:rPr lang="en-US" sz="5400" kern="1200" spc="-150" dirty="0">
                <a:latin typeface="+mj-lt"/>
                <a:ea typeface="+mj-ea"/>
                <a:cs typeface="+mj-cs"/>
              </a:rPr>
              <a:t> </a:t>
            </a:r>
            <a:r>
              <a:rPr lang="en-US" sz="5400" kern="1200" spc="-45" dirty="0">
                <a:latin typeface="+mj-lt"/>
                <a:ea typeface="+mj-ea"/>
                <a:cs typeface="+mj-cs"/>
              </a:rPr>
              <a:t>Period</a:t>
            </a:r>
            <a:endParaRPr lang="en-US" sz="5400" kern="1200" dirty="0">
              <a:latin typeface="+mj-lt"/>
              <a:ea typeface="+mj-ea"/>
              <a:cs typeface="+mj-cs"/>
            </a:endParaRPr>
          </a:p>
        </p:txBody>
      </p:sp>
      <p:sp>
        <p:nvSpPr>
          <p:cNvPr id="4" name="object 4"/>
          <p:cNvSpPr txBox="1">
            <a:spLocks noGrp="1"/>
          </p:cNvSpPr>
          <p:nvPr>
            <p:ph type="sldNum" sz="quarter" idx="12"/>
          </p:nvPr>
        </p:nvSpPr>
        <p:spPr>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mtClean="0">
                <a:solidFill>
                  <a:schemeClr val="tx1">
                    <a:tint val="75000"/>
                  </a:schemeClr>
                </a:solidFill>
                <a:latin typeface="+mn-lt"/>
                <a:cs typeface="+mn-cs"/>
              </a:rPr>
              <a:pPr algn="r">
                <a:spcAft>
                  <a:spcPts val="600"/>
                </a:spcAft>
              </a:pPr>
              <a:t>13</a:t>
            </a:fld>
            <a:endParaRPr lang="en-US">
              <a:solidFill>
                <a:schemeClr val="tx1">
                  <a:tint val="75000"/>
                </a:schemeClr>
              </a:solidFill>
              <a:latin typeface="+mn-lt"/>
              <a:cs typeface="+mn-cs"/>
            </a:endParaRPr>
          </a:p>
        </p:txBody>
      </p:sp>
      <p:graphicFrame>
        <p:nvGraphicFramePr>
          <p:cNvPr id="5" name="object 3">
            <a:extLst>
              <a:ext uri="{FF2B5EF4-FFF2-40B4-BE49-F238E27FC236}">
                <a16:creationId xmlns:a16="http://schemas.microsoft.com/office/drawing/2014/main" id="{03397925-2517-5BA0-6D31-5C1A6F06BF54}"/>
              </a:ext>
            </a:extLst>
          </p:cNvPr>
          <p:cNvGraphicFramePr>
            <a:graphicFrameLocks noGrp="1"/>
          </p:cNvGraphicFramePr>
          <p:nvPr>
            <p:ph idx="1"/>
            <p:extLst>
              <p:ext uri="{D42A27DB-BD31-4B8C-83A1-F6EECF244321}">
                <p14:modId xmlns:p14="http://schemas.microsoft.com/office/powerpoint/2010/main" val="2315769005"/>
              </p:ext>
            </p:extLst>
          </p:nvPr>
        </p:nvGraphicFramePr>
        <p:xfrm>
          <a:off x="838200" y="1852129"/>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3335" rIns="0" bIns="0" rtlCol="0">
            <a:spAutoFit/>
          </a:bodyPr>
          <a:lstStyle/>
          <a:p>
            <a:pPr marL="12700">
              <a:lnSpc>
                <a:spcPct val="100000"/>
              </a:lnSpc>
              <a:spcBef>
                <a:spcPts val="105"/>
              </a:spcBef>
            </a:pPr>
            <a:r>
              <a:rPr sz="4400" spc="-60" dirty="0">
                <a:latin typeface="Calibri Light"/>
                <a:cs typeface="Calibri Light"/>
              </a:rPr>
              <a:t>Payback</a:t>
            </a:r>
            <a:r>
              <a:rPr sz="4400" spc="-150" dirty="0">
                <a:latin typeface="Calibri Light"/>
                <a:cs typeface="Calibri Light"/>
              </a:rPr>
              <a:t> </a:t>
            </a:r>
            <a:r>
              <a:rPr sz="4400" spc="-45" dirty="0">
                <a:latin typeface="Calibri Light"/>
                <a:cs typeface="Calibri Light"/>
              </a:rPr>
              <a:t>Period</a:t>
            </a:r>
            <a:r>
              <a:rPr lang="en-US" sz="4400" spc="-45" dirty="0">
                <a:latin typeface="Calibri Light"/>
                <a:cs typeface="Calibri Light"/>
              </a:rPr>
              <a:t> – Example 1</a:t>
            </a:r>
            <a:endParaRPr sz="4400" dirty="0">
              <a:latin typeface="Calibri Light"/>
              <a:cs typeface="Calibri Light"/>
            </a:endParaRPr>
          </a:p>
        </p:txBody>
      </p:sp>
      <p:sp>
        <p:nvSpPr>
          <p:cNvPr id="5" name="Content Placeholder 4">
            <a:extLst>
              <a:ext uri="{FF2B5EF4-FFF2-40B4-BE49-F238E27FC236}">
                <a16:creationId xmlns:a16="http://schemas.microsoft.com/office/drawing/2014/main" id="{D913EEEE-8C61-8C6B-7A30-560332D27BB3}"/>
              </a:ext>
            </a:extLst>
          </p:cNvPr>
          <p:cNvSpPr>
            <a:spLocks noGrp="1"/>
          </p:cNvSpPr>
          <p:nvPr>
            <p:ph idx="1"/>
          </p:nvPr>
        </p:nvSpPr>
        <p:spPr/>
        <p:txBody>
          <a:bodyPr/>
          <a:lstStyle/>
          <a:p>
            <a:endParaRPr lang="en-EG"/>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14</a:t>
            </a:fld>
            <a:endParaRPr dirty="0"/>
          </a:p>
        </p:txBody>
      </p:sp>
      <p:pic>
        <p:nvPicPr>
          <p:cNvPr id="3" name="object 3"/>
          <p:cNvPicPr/>
          <p:nvPr/>
        </p:nvPicPr>
        <p:blipFill>
          <a:blip r:embed="rId2" cstate="print"/>
          <a:stretch>
            <a:fillRect/>
          </a:stretch>
        </p:blipFill>
        <p:spPr>
          <a:xfrm>
            <a:off x="638352" y="1613166"/>
            <a:ext cx="10524236" cy="3976751"/>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62532" y="612992"/>
            <a:ext cx="7326466" cy="690574"/>
          </a:xfrm>
          <a:prstGeom prst="rect">
            <a:avLst/>
          </a:prstGeom>
        </p:spPr>
        <p:txBody>
          <a:bodyPr vert="horz" wrap="square" lIns="0" tIns="13335" rIns="0" bIns="0" rtlCol="0">
            <a:spAutoFit/>
          </a:bodyPr>
          <a:lstStyle/>
          <a:p>
            <a:pPr marL="12700">
              <a:lnSpc>
                <a:spcPct val="100000"/>
              </a:lnSpc>
              <a:spcBef>
                <a:spcPts val="105"/>
              </a:spcBef>
            </a:pPr>
            <a:r>
              <a:rPr sz="4400" spc="-60" dirty="0">
                <a:latin typeface="Calibri Light"/>
                <a:cs typeface="Calibri Light"/>
              </a:rPr>
              <a:t>Payback</a:t>
            </a:r>
            <a:r>
              <a:rPr sz="4400" spc="-150" dirty="0">
                <a:latin typeface="Calibri Light"/>
                <a:cs typeface="Calibri Light"/>
              </a:rPr>
              <a:t> </a:t>
            </a:r>
            <a:r>
              <a:rPr sz="4400" spc="-45" dirty="0">
                <a:latin typeface="Calibri Light"/>
                <a:cs typeface="Calibri Light"/>
              </a:rPr>
              <a:t>Period</a:t>
            </a:r>
            <a:r>
              <a:rPr lang="en-US" sz="4400" spc="-45" dirty="0">
                <a:latin typeface="Calibri Light"/>
                <a:cs typeface="Calibri Light"/>
              </a:rPr>
              <a:t> – Example 2</a:t>
            </a:r>
            <a:endParaRPr sz="4400" dirty="0">
              <a:latin typeface="Calibri Light"/>
              <a:cs typeface="Calibri Light"/>
            </a:endParaRPr>
          </a:p>
        </p:txBody>
      </p:sp>
      <p:sp>
        <p:nvSpPr>
          <p:cNvPr id="5" name="object 5"/>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15</a:t>
            </a:fld>
            <a:endParaRPr dirty="0"/>
          </a:p>
        </p:txBody>
      </p:sp>
      <p:sp>
        <p:nvSpPr>
          <p:cNvPr id="3" name="object 3"/>
          <p:cNvSpPr txBox="1"/>
          <p:nvPr/>
        </p:nvSpPr>
        <p:spPr>
          <a:xfrm>
            <a:off x="870000" y="2068448"/>
            <a:ext cx="10380980" cy="1604645"/>
          </a:xfrm>
          <a:prstGeom prst="rect">
            <a:avLst/>
          </a:prstGeom>
        </p:spPr>
        <p:txBody>
          <a:bodyPr vert="horz" wrap="square" lIns="0" tIns="54610" rIns="0" bIns="0" rtlCol="0">
            <a:spAutoFit/>
          </a:bodyPr>
          <a:lstStyle/>
          <a:p>
            <a:pPr marL="241300" marR="5080" indent="-228600" algn="just">
              <a:lnSpc>
                <a:spcPct val="90000"/>
              </a:lnSpc>
              <a:spcBef>
                <a:spcPts val="430"/>
              </a:spcBef>
              <a:buFont typeface="Arial MT"/>
              <a:buChar char="•"/>
              <a:tabLst>
                <a:tab pos="241300" algn="l"/>
              </a:tabLst>
            </a:pPr>
            <a:r>
              <a:rPr sz="2800" spc="-20" dirty="0">
                <a:latin typeface="Calibri"/>
                <a:cs typeface="Calibri"/>
              </a:rPr>
              <a:t>For </a:t>
            </a:r>
            <a:r>
              <a:rPr sz="2800" spc="-15" dirty="0">
                <a:latin typeface="Calibri"/>
                <a:cs typeface="Calibri"/>
              </a:rPr>
              <a:t>example, </a:t>
            </a:r>
            <a:r>
              <a:rPr sz="2800" spc="-10" dirty="0">
                <a:latin typeface="Calibri"/>
                <a:cs typeface="Calibri"/>
              </a:rPr>
              <a:t>if </a:t>
            </a:r>
            <a:r>
              <a:rPr sz="2800" spc="-5" dirty="0">
                <a:latin typeface="Calibri"/>
                <a:cs typeface="Calibri"/>
              </a:rPr>
              <a:t>a </a:t>
            </a:r>
            <a:r>
              <a:rPr sz="2800" spc="-40" dirty="0">
                <a:latin typeface="Calibri"/>
                <a:cs typeface="Calibri"/>
              </a:rPr>
              <a:t>firm’s </a:t>
            </a:r>
            <a:r>
              <a:rPr sz="2800" spc="-10" dirty="0">
                <a:latin typeface="Calibri"/>
                <a:cs typeface="Calibri"/>
              </a:rPr>
              <a:t>maximum </a:t>
            </a:r>
            <a:r>
              <a:rPr sz="2800" spc="-15" dirty="0">
                <a:latin typeface="Calibri"/>
                <a:cs typeface="Calibri"/>
              </a:rPr>
              <a:t>desired </a:t>
            </a:r>
            <a:r>
              <a:rPr sz="2800" spc="-10" dirty="0">
                <a:latin typeface="Calibri"/>
                <a:cs typeface="Calibri"/>
              </a:rPr>
              <a:t>payback period is </a:t>
            </a:r>
            <a:r>
              <a:rPr sz="2800" spc="-5" dirty="0">
                <a:latin typeface="Calibri"/>
                <a:cs typeface="Calibri"/>
              </a:rPr>
              <a:t>3 </a:t>
            </a:r>
            <a:r>
              <a:rPr sz="2800" spc="-20" dirty="0">
                <a:latin typeface="Calibri"/>
                <a:cs typeface="Calibri"/>
              </a:rPr>
              <a:t>years, </a:t>
            </a:r>
            <a:r>
              <a:rPr sz="2800" spc="-15" dirty="0">
                <a:latin typeface="Calibri"/>
                <a:cs typeface="Calibri"/>
              </a:rPr>
              <a:t> </a:t>
            </a:r>
            <a:r>
              <a:rPr sz="2800" spc="-5" dirty="0">
                <a:latin typeface="Calibri"/>
                <a:cs typeface="Calibri"/>
              </a:rPr>
              <a:t>and an </a:t>
            </a:r>
            <a:r>
              <a:rPr sz="2800" spc="-15" dirty="0">
                <a:latin typeface="Calibri"/>
                <a:cs typeface="Calibri"/>
              </a:rPr>
              <a:t>investment proposal requires </a:t>
            </a:r>
            <a:r>
              <a:rPr sz="2800" spc="-5" dirty="0">
                <a:latin typeface="Calibri"/>
                <a:cs typeface="Calibri"/>
              </a:rPr>
              <a:t>an initial cash </a:t>
            </a:r>
            <a:r>
              <a:rPr sz="2800" spc="-15" dirty="0">
                <a:latin typeface="Calibri"/>
                <a:cs typeface="Calibri"/>
              </a:rPr>
              <a:t>outlay </a:t>
            </a:r>
            <a:r>
              <a:rPr sz="2800" spc="-5" dirty="0">
                <a:latin typeface="Calibri"/>
                <a:cs typeface="Calibri"/>
              </a:rPr>
              <a:t>of </a:t>
            </a:r>
            <a:r>
              <a:rPr sz="2800" dirty="0">
                <a:latin typeface="Calibri"/>
                <a:cs typeface="Calibri"/>
              </a:rPr>
              <a:t>$10,000 </a:t>
            </a:r>
            <a:r>
              <a:rPr sz="2800" spc="5" dirty="0">
                <a:latin typeface="Calibri"/>
                <a:cs typeface="Calibri"/>
              </a:rPr>
              <a:t> </a:t>
            </a:r>
            <a:r>
              <a:rPr sz="2800" spc="-5" dirty="0">
                <a:latin typeface="Calibri"/>
                <a:cs typeface="Calibri"/>
              </a:rPr>
              <a:t>and yields the </a:t>
            </a:r>
            <a:r>
              <a:rPr sz="2800" spc="-15" dirty="0">
                <a:latin typeface="Calibri"/>
                <a:cs typeface="Calibri"/>
              </a:rPr>
              <a:t>following </a:t>
            </a:r>
            <a:r>
              <a:rPr sz="2800" spc="-10" dirty="0">
                <a:latin typeface="Calibri"/>
                <a:cs typeface="Calibri"/>
              </a:rPr>
              <a:t>set </a:t>
            </a:r>
            <a:r>
              <a:rPr sz="2800" dirty="0">
                <a:latin typeface="Calibri"/>
                <a:cs typeface="Calibri"/>
              </a:rPr>
              <a:t>of </a:t>
            </a:r>
            <a:r>
              <a:rPr sz="2800" spc="-5" dirty="0">
                <a:latin typeface="Calibri"/>
                <a:cs typeface="Calibri"/>
              </a:rPr>
              <a:t>annual cash </a:t>
            </a:r>
            <a:r>
              <a:rPr sz="2800" spc="-10" dirty="0">
                <a:latin typeface="Calibri"/>
                <a:cs typeface="Calibri"/>
              </a:rPr>
              <a:t>flows, what </a:t>
            </a:r>
            <a:r>
              <a:rPr sz="2800" dirty="0">
                <a:latin typeface="Calibri"/>
                <a:cs typeface="Calibri"/>
              </a:rPr>
              <a:t>is </a:t>
            </a:r>
            <a:r>
              <a:rPr sz="2800" spc="-5" dirty="0">
                <a:latin typeface="Calibri"/>
                <a:cs typeface="Calibri"/>
              </a:rPr>
              <a:t>its </a:t>
            </a:r>
            <a:r>
              <a:rPr sz="2800" spc="-10" dirty="0">
                <a:latin typeface="Calibri"/>
                <a:cs typeface="Calibri"/>
              </a:rPr>
              <a:t>payback </a:t>
            </a:r>
            <a:r>
              <a:rPr sz="2800" spc="-5" dirty="0">
                <a:latin typeface="Calibri"/>
                <a:cs typeface="Calibri"/>
              </a:rPr>
              <a:t> </a:t>
            </a:r>
            <a:r>
              <a:rPr sz="2800" spc="-10" dirty="0">
                <a:latin typeface="Calibri"/>
                <a:cs typeface="Calibri"/>
              </a:rPr>
              <a:t>period?</a:t>
            </a:r>
            <a:r>
              <a:rPr sz="2800" spc="25" dirty="0">
                <a:latin typeface="Calibri"/>
                <a:cs typeface="Calibri"/>
              </a:rPr>
              <a:t> </a:t>
            </a:r>
            <a:r>
              <a:rPr sz="2800" spc="-10" dirty="0">
                <a:latin typeface="Calibri"/>
                <a:cs typeface="Calibri"/>
              </a:rPr>
              <a:t>Should</a:t>
            </a:r>
            <a:r>
              <a:rPr sz="2800" spc="35" dirty="0">
                <a:latin typeface="Calibri"/>
                <a:cs typeface="Calibri"/>
              </a:rPr>
              <a:t> </a:t>
            </a:r>
            <a:r>
              <a:rPr sz="2800" spc="-5" dirty="0">
                <a:latin typeface="Calibri"/>
                <a:cs typeface="Calibri"/>
              </a:rPr>
              <a:t>the</a:t>
            </a:r>
            <a:r>
              <a:rPr sz="2800" spc="10" dirty="0">
                <a:latin typeface="Calibri"/>
                <a:cs typeface="Calibri"/>
              </a:rPr>
              <a:t> </a:t>
            </a:r>
            <a:r>
              <a:rPr sz="2800" spc="-15" dirty="0">
                <a:latin typeface="Calibri"/>
                <a:cs typeface="Calibri"/>
              </a:rPr>
              <a:t>project</a:t>
            </a:r>
            <a:r>
              <a:rPr sz="2800" spc="35" dirty="0">
                <a:latin typeface="Calibri"/>
                <a:cs typeface="Calibri"/>
              </a:rPr>
              <a:t> </a:t>
            </a:r>
            <a:r>
              <a:rPr sz="2800" spc="-5" dirty="0">
                <a:latin typeface="Calibri"/>
                <a:cs typeface="Calibri"/>
              </a:rPr>
              <a:t>be</a:t>
            </a:r>
            <a:r>
              <a:rPr sz="2800" dirty="0">
                <a:latin typeface="Calibri"/>
                <a:cs typeface="Calibri"/>
              </a:rPr>
              <a:t> </a:t>
            </a:r>
            <a:r>
              <a:rPr sz="2800" spc="-10" dirty="0">
                <a:latin typeface="Calibri"/>
                <a:cs typeface="Calibri"/>
              </a:rPr>
              <a:t>accepted?</a:t>
            </a:r>
            <a:endParaRPr sz="2800" dirty="0">
              <a:latin typeface="Calibri"/>
              <a:cs typeface="Calibri"/>
            </a:endParaRPr>
          </a:p>
        </p:txBody>
      </p:sp>
      <p:pic>
        <p:nvPicPr>
          <p:cNvPr id="4" name="object 4"/>
          <p:cNvPicPr/>
          <p:nvPr/>
        </p:nvPicPr>
        <p:blipFill>
          <a:blip r:embed="rId2" cstate="print"/>
          <a:stretch>
            <a:fillRect/>
          </a:stretch>
        </p:blipFill>
        <p:spPr>
          <a:xfrm>
            <a:off x="2915666" y="3916375"/>
            <a:ext cx="6745858" cy="2191131"/>
          </a:xfrm>
          <a:prstGeom prst="rect">
            <a:avLst/>
          </a:prstGeom>
        </p:spPr>
      </p:pic>
    </p:spTree>
    <p:extLst>
      <p:ext uri="{BB962C8B-B14F-4D97-AF65-F5344CB8AC3E}">
        <p14:creationId xmlns:p14="http://schemas.microsoft.com/office/powerpoint/2010/main" val="8220497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9D797-CECC-EAC7-AA59-947D2BEF7705}"/>
              </a:ext>
            </a:extLst>
          </p:cNvPr>
          <p:cNvSpPr>
            <a:spLocks noGrp="1"/>
          </p:cNvSpPr>
          <p:nvPr>
            <p:ph type="title"/>
          </p:nvPr>
        </p:nvSpPr>
        <p:spPr/>
        <p:txBody>
          <a:bodyPr/>
          <a:lstStyle/>
          <a:p>
            <a:r>
              <a:rPr lang="en-EG" dirty="0"/>
              <a:t>Major Drawbacks</a:t>
            </a:r>
          </a:p>
        </p:txBody>
      </p:sp>
      <p:graphicFrame>
        <p:nvGraphicFramePr>
          <p:cNvPr id="12" name="Content Placeholder 2">
            <a:extLst>
              <a:ext uri="{FF2B5EF4-FFF2-40B4-BE49-F238E27FC236}">
                <a16:creationId xmlns:a16="http://schemas.microsoft.com/office/drawing/2014/main" id="{BD1ED13B-5204-7890-117C-5FF006CF5E95}"/>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412EE3C1-4349-2752-CDED-9AA781DCD878}"/>
              </a:ext>
            </a:extLst>
          </p:cNvPr>
          <p:cNvSpPr>
            <a:spLocks noGrp="1"/>
          </p:cNvSpPr>
          <p:nvPr>
            <p:ph type="sldNum" sz="quarter" idx="12"/>
          </p:nvPr>
        </p:nvSpPr>
        <p:spPr/>
        <p:txBody>
          <a:bodyPr/>
          <a:lstStyle/>
          <a:p>
            <a:fld id="{53D902E5-DA95-3648-96C4-3B61E2C1363D}" type="slidenum">
              <a:rPr lang="en-EG" smtClean="0"/>
              <a:t>16</a:t>
            </a:fld>
            <a:endParaRPr lang="en-EG"/>
          </a:p>
        </p:txBody>
      </p:sp>
    </p:spTree>
    <p:extLst>
      <p:ext uri="{BB962C8B-B14F-4D97-AF65-F5344CB8AC3E}">
        <p14:creationId xmlns:p14="http://schemas.microsoft.com/office/powerpoint/2010/main" val="31080174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86478" y="1683756"/>
            <a:ext cx="3115265" cy="2396359"/>
          </a:xfrm>
          <a:prstGeom prst="rect">
            <a:avLst/>
          </a:prstGeom>
        </p:spPr>
        <p:txBody>
          <a:bodyPr vert="horz" lIns="91440" tIns="45720" rIns="91440" bIns="45720" rtlCol="0" anchor="b">
            <a:normAutofit/>
          </a:bodyPr>
          <a:lstStyle/>
          <a:p>
            <a:pPr marL="12700" algn="r"/>
            <a:r>
              <a:rPr lang="en-US" sz="4000" kern="1200" spc="-50" dirty="0">
                <a:latin typeface="+mj-lt"/>
                <a:ea typeface="+mj-ea"/>
                <a:cs typeface="+mj-cs"/>
              </a:rPr>
              <a:t>Discounted</a:t>
            </a:r>
            <a:r>
              <a:rPr lang="en-US" sz="4000" kern="1200" spc="-110" dirty="0">
                <a:latin typeface="+mj-lt"/>
                <a:ea typeface="+mj-ea"/>
                <a:cs typeface="+mj-cs"/>
              </a:rPr>
              <a:t> </a:t>
            </a:r>
            <a:r>
              <a:rPr lang="en-US" sz="4000" kern="1200" spc="-60" dirty="0">
                <a:latin typeface="+mj-lt"/>
                <a:ea typeface="+mj-ea"/>
                <a:cs typeface="+mj-cs"/>
              </a:rPr>
              <a:t>Payback</a:t>
            </a:r>
            <a:r>
              <a:rPr lang="en-US" sz="4000" kern="1200" spc="-100" dirty="0">
                <a:latin typeface="+mj-lt"/>
                <a:ea typeface="+mj-ea"/>
                <a:cs typeface="+mj-cs"/>
              </a:rPr>
              <a:t> </a:t>
            </a:r>
            <a:r>
              <a:rPr lang="en-US" sz="4000" kern="1200" spc="-45" dirty="0">
                <a:latin typeface="+mj-lt"/>
                <a:ea typeface="+mj-ea"/>
                <a:cs typeface="+mj-cs"/>
              </a:rPr>
              <a:t>Period</a:t>
            </a:r>
            <a:endParaRPr lang="en-US" sz="4000" kern="1200" dirty="0">
              <a:latin typeface="+mj-lt"/>
              <a:ea typeface="+mj-ea"/>
              <a:cs typeface="+mj-cs"/>
            </a:endParaRPr>
          </a:p>
        </p:txBody>
      </p:sp>
      <p:sp>
        <p:nvSpPr>
          <p:cNvPr id="4" name="object 4"/>
          <p:cNvSpPr txBox="1">
            <a:spLocks noGrp="1"/>
          </p:cNvSpPr>
          <p:nvPr>
            <p:ph type="sldNum" sz="quarter" idx="12"/>
          </p:nvPr>
        </p:nvSpPr>
        <p:spPr>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z="1100">
                <a:solidFill>
                  <a:schemeClr val="tx1">
                    <a:lumMod val="50000"/>
                    <a:lumOff val="50000"/>
                  </a:schemeClr>
                </a:solidFill>
                <a:latin typeface="+mn-lt"/>
                <a:cs typeface="+mn-cs"/>
              </a:rPr>
              <a:pPr algn="r">
                <a:spcAft>
                  <a:spcPts val="600"/>
                </a:spcAft>
              </a:pPr>
              <a:t>17</a:t>
            </a:fld>
            <a:endParaRPr lang="en-US" sz="1100">
              <a:solidFill>
                <a:schemeClr val="tx1">
                  <a:lumMod val="50000"/>
                  <a:lumOff val="50000"/>
                </a:schemeClr>
              </a:solidFill>
              <a:latin typeface="+mn-lt"/>
              <a:cs typeface="+mn-cs"/>
            </a:endParaRPr>
          </a:p>
        </p:txBody>
      </p:sp>
      <p:graphicFrame>
        <p:nvGraphicFramePr>
          <p:cNvPr id="6" name="object 3">
            <a:extLst>
              <a:ext uri="{FF2B5EF4-FFF2-40B4-BE49-F238E27FC236}">
                <a16:creationId xmlns:a16="http://schemas.microsoft.com/office/drawing/2014/main" id="{2A25BBF8-BAA5-19C1-1C55-AA9079F70C01}"/>
              </a:ext>
            </a:extLst>
          </p:cNvPr>
          <p:cNvGraphicFramePr/>
          <p:nvPr>
            <p:extLst>
              <p:ext uri="{D42A27DB-BD31-4B8C-83A1-F6EECF244321}">
                <p14:modId xmlns:p14="http://schemas.microsoft.com/office/powerpoint/2010/main" val="3511602280"/>
              </p:ext>
            </p:extLst>
          </p:nvPr>
        </p:nvGraphicFramePr>
        <p:xfrm>
          <a:off x="4905052" y="1683756"/>
          <a:ext cx="6666833" cy="4520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5948045" cy="696595"/>
          </a:xfrm>
          <a:prstGeom prst="rect">
            <a:avLst/>
          </a:prstGeom>
        </p:spPr>
        <p:txBody>
          <a:bodyPr vert="horz" wrap="square" lIns="0" tIns="13335" rIns="0" bIns="0" rtlCol="0">
            <a:spAutoFit/>
          </a:bodyPr>
          <a:lstStyle/>
          <a:p>
            <a:pPr marL="12700">
              <a:lnSpc>
                <a:spcPct val="100000"/>
              </a:lnSpc>
              <a:spcBef>
                <a:spcPts val="105"/>
              </a:spcBef>
            </a:pPr>
            <a:r>
              <a:rPr sz="4400" spc="-50" dirty="0">
                <a:latin typeface="Calibri Light"/>
                <a:cs typeface="Calibri Light"/>
              </a:rPr>
              <a:t>Discounted</a:t>
            </a:r>
            <a:r>
              <a:rPr sz="4400" spc="-110" dirty="0">
                <a:latin typeface="Calibri Light"/>
                <a:cs typeface="Calibri Light"/>
              </a:rPr>
              <a:t> </a:t>
            </a:r>
            <a:r>
              <a:rPr sz="4400" spc="-60" dirty="0">
                <a:latin typeface="Calibri Light"/>
                <a:cs typeface="Calibri Light"/>
              </a:rPr>
              <a:t>Payback</a:t>
            </a:r>
            <a:r>
              <a:rPr sz="4400" spc="-100" dirty="0">
                <a:latin typeface="Calibri Light"/>
                <a:cs typeface="Calibri Light"/>
              </a:rPr>
              <a:t> </a:t>
            </a:r>
            <a:r>
              <a:rPr sz="4400" spc="-45" dirty="0">
                <a:latin typeface="Calibri Light"/>
                <a:cs typeface="Calibri Light"/>
              </a:rPr>
              <a:t>Period</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18</a:t>
            </a:fld>
            <a:endParaRPr dirty="0"/>
          </a:p>
        </p:txBody>
      </p:sp>
      <p:pic>
        <p:nvPicPr>
          <p:cNvPr id="3" name="object 3"/>
          <p:cNvPicPr/>
          <p:nvPr/>
        </p:nvPicPr>
        <p:blipFill>
          <a:blip r:embed="rId2" cstate="print"/>
          <a:stretch>
            <a:fillRect/>
          </a:stretch>
        </p:blipFill>
        <p:spPr>
          <a:xfrm>
            <a:off x="845388" y="1932304"/>
            <a:ext cx="10558780" cy="3347085"/>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41248" y="548640"/>
            <a:ext cx="3600860" cy="5431536"/>
          </a:xfrm>
          <a:prstGeom prst="rect">
            <a:avLst/>
          </a:prstGeom>
        </p:spPr>
        <p:txBody>
          <a:bodyPr vert="horz" lIns="91440" tIns="45720" rIns="91440" bIns="45720" rtlCol="0" anchor="ctr">
            <a:normAutofit/>
          </a:bodyPr>
          <a:lstStyle/>
          <a:p>
            <a:pPr marL="12700" algn="ctr"/>
            <a:r>
              <a:rPr lang="en-US" sz="5400" kern="1200" spc="-50" dirty="0">
                <a:solidFill>
                  <a:schemeClr val="accent1">
                    <a:lumMod val="75000"/>
                  </a:schemeClr>
                </a:solidFill>
                <a:latin typeface="+mj-lt"/>
                <a:ea typeface="+mj-ea"/>
                <a:cs typeface="+mj-cs"/>
              </a:rPr>
              <a:t>Discounted</a:t>
            </a:r>
            <a:r>
              <a:rPr lang="en-US" sz="5400" kern="1200" spc="-110" dirty="0">
                <a:solidFill>
                  <a:schemeClr val="accent1">
                    <a:lumMod val="75000"/>
                  </a:schemeClr>
                </a:solidFill>
                <a:latin typeface="+mj-lt"/>
                <a:ea typeface="+mj-ea"/>
                <a:cs typeface="+mj-cs"/>
              </a:rPr>
              <a:t> </a:t>
            </a:r>
            <a:r>
              <a:rPr lang="en-US" sz="5400" kern="1200" spc="-60" dirty="0">
                <a:solidFill>
                  <a:schemeClr val="accent1">
                    <a:lumMod val="75000"/>
                  </a:schemeClr>
                </a:solidFill>
                <a:latin typeface="+mj-lt"/>
                <a:ea typeface="+mj-ea"/>
                <a:cs typeface="+mj-cs"/>
              </a:rPr>
              <a:t>Payback</a:t>
            </a:r>
            <a:r>
              <a:rPr lang="en-US" sz="5400" kern="1200" spc="-100" dirty="0">
                <a:solidFill>
                  <a:schemeClr val="accent1">
                    <a:lumMod val="75000"/>
                  </a:schemeClr>
                </a:solidFill>
                <a:latin typeface="+mj-lt"/>
                <a:ea typeface="+mj-ea"/>
                <a:cs typeface="+mj-cs"/>
              </a:rPr>
              <a:t> </a:t>
            </a:r>
            <a:r>
              <a:rPr lang="en-US" sz="5400" kern="1200" spc="-45" dirty="0">
                <a:solidFill>
                  <a:schemeClr val="accent1">
                    <a:lumMod val="75000"/>
                  </a:schemeClr>
                </a:solidFill>
                <a:latin typeface="+mj-lt"/>
                <a:ea typeface="+mj-ea"/>
                <a:cs typeface="+mj-cs"/>
              </a:rPr>
              <a:t>Period</a:t>
            </a:r>
            <a:br>
              <a:rPr lang="en-US" sz="5400" kern="1200" spc="-45" dirty="0">
                <a:solidFill>
                  <a:schemeClr val="accent1">
                    <a:lumMod val="75000"/>
                  </a:schemeClr>
                </a:solidFill>
                <a:latin typeface="+mj-lt"/>
                <a:ea typeface="+mj-ea"/>
                <a:cs typeface="+mj-cs"/>
              </a:rPr>
            </a:br>
            <a:r>
              <a:rPr lang="en-US" sz="5400" kern="1200" spc="-45" dirty="0">
                <a:solidFill>
                  <a:schemeClr val="accent1">
                    <a:lumMod val="75000"/>
                  </a:schemeClr>
                </a:solidFill>
                <a:latin typeface="+mj-lt"/>
                <a:ea typeface="+mj-ea"/>
                <a:cs typeface="+mj-cs"/>
              </a:rPr>
              <a:t>“ Decision Rule”</a:t>
            </a:r>
            <a:endParaRPr lang="en-US" sz="5400" kern="1200" dirty="0">
              <a:solidFill>
                <a:schemeClr val="accent1">
                  <a:lumMod val="75000"/>
                </a:schemeClr>
              </a:solidFill>
              <a:latin typeface="+mj-lt"/>
              <a:ea typeface="+mj-ea"/>
              <a:cs typeface="+mj-cs"/>
            </a:endParaRPr>
          </a:p>
        </p:txBody>
      </p:sp>
      <p:sp>
        <p:nvSpPr>
          <p:cNvPr id="4" name="object 4"/>
          <p:cNvSpPr txBox="1">
            <a:spLocks noGrp="1"/>
          </p:cNvSpPr>
          <p:nvPr>
            <p:ph type="sldNum" sz="quarter" idx="12"/>
          </p:nvPr>
        </p:nvSpPr>
        <p:spPr>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mtClean="0">
                <a:solidFill>
                  <a:schemeClr val="tx1">
                    <a:tint val="75000"/>
                  </a:schemeClr>
                </a:solidFill>
                <a:latin typeface="+mn-lt"/>
                <a:cs typeface="+mn-cs"/>
              </a:rPr>
              <a:pPr algn="r">
                <a:spcAft>
                  <a:spcPts val="600"/>
                </a:spcAft>
              </a:pPr>
              <a:t>19</a:t>
            </a:fld>
            <a:endParaRPr lang="en-US">
              <a:solidFill>
                <a:schemeClr val="tx1">
                  <a:tint val="75000"/>
                </a:schemeClr>
              </a:solidFill>
              <a:latin typeface="+mn-lt"/>
              <a:cs typeface="+mn-cs"/>
            </a:endParaRPr>
          </a:p>
        </p:txBody>
      </p:sp>
      <p:sp>
        <p:nvSpPr>
          <p:cNvPr id="3" name="object 3"/>
          <p:cNvSpPr txBox="1"/>
          <p:nvPr/>
        </p:nvSpPr>
        <p:spPr>
          <a:xfrm>
            <a:off x="5126418" y="552091"/>
            <a:ext cx="6224335" cy="5431536"/>
          </a:xfrm>
          <a:prstGeom prst="rect">
            <a:avLst/>
          </a:prstGeom>
        </p:spPr>
        <p:txBody>
          <a:bodyPr vert="horz" lIns="91440" tIns="45720" rIns="91440" bIns="45720" rtlCol="0" anchor="ctr">
            <a:normAutofit/>
          </a:bodyPr>
          <a:lstStyle/>
          <a:p>
            <a:pPr marL="241300" marR="5080" indent="-228600" algn="just">
              <a:lnSpc>
                <a:spcPct val="90000"/>
              </a:lnSpc>
              <a:spcBef>
                <a:spcPts val="480"/>
              </a:spcBef>
              <a:buFont typeface="Arial" panose="020B0604020202020204" pitchFamily="34" charset="0"/>
              <a:buChar char="•"/>
              <a:tabLst>
                <a:tab pos="241300" algn="l"/>
              </a:tabLst>
            </a:pPr>
            <a:r>
              <a:rPr lang="en-US" sz="2200" spc="-10" dirty="0"/>
              <a:t>The</a:t>
            </a:r>
            <a:r>
              <a:rPr lang="en-US" sz="2200" dirty="0"/>
              <a:t> </a:t>
            </a:r>
            <a:r>
              <a:rPr lang="en-US" sz="2200" spc="-10" dirty="0"/>
              <a:t>accept/reject</a:t>
            </a:r>
            <a:r>
              <a:rPr lang="en-US" sz="2200" spc="25" dirty="0"/>
              <a:t> </a:t>
            </a:r>
            <a:r>
              <a:rPr lang="en-US" sz="2200" spc="-10" dirty="0"/>
              <a:t>criterion</a:t>
            </a:r>
            <a:r>
              <a:rPr lang="en-US" sz="2200" spc="10" dirty="0"/>
              <a:t> </a:t>
            </a:r>
            <a:r>
              <a:rPr lang="en-US" sz="2200" spc="-5" dirty="0"/>
              <a:t>then</a:t>
            </a:r>
            <a:r>
              <a:rPr lang="en-US" sz="2200" spc="5" dirty="0"/>
              <a:t> </a:t>
            </a:r>
            <a:r>
              <a:rPr lang="en-US" sz="2200" spc="-10" dirty="0"/>
              <a:t>becomes</a:t>
            </a:r>
            <a:r>
              <a:rPr lang="en-US" sz="2200" spc="25" dirty="0"/>
              <a:t> </a:t>
            </a:r>
            <a:r>
              <a:rPr lang="en-US" sz="2200" spc="-5" dirty="0"/>
              <a:t>whether</a:t>
            </a:r>
            <a:r>
              <a:rPr lang="en-US" sz="2200" spc="10" dirty="0"/>
              <a:t> </a:t>
            </a:r>
            <a:r>
              <a:rPr lang="en-US" sz="2200" spc="-5" dirty="0"/>
              <a:t>the</a:t>
            </a:r>
            <a:r>
              <a:rPr lang="en-US" sz="2200" spc="10" dirty="0"/>
              <a:t> </a:t>
            </a:r>
            <a:r>
              <a:rPr lang="en-US" sz="2200" spc="-20" dirty="0"/>
              <a:t>project’s </a:t>
            </a:r>
            <a:r>
              <a:rPr lang="en-US" sz="2200" spc="-620" dirty="0"/>
              <a:t> </a:t>
            </a:r>
            <a:r>
              <a:rPr lang="en-US" sz="2200" spc="-15" dirty="0"/>
              <a:t>discounted</a:t>
            </a:r>
            <a:r>
              <a:rPr lang="en-US" sz="2200" spc="45" dirty="0"/>
              <a:t> </a:t>
            </a:r>
            <a:r>
              <a:rPr lang="en-US" sz="2200" spc="-15" dirty="0"/>
              <a:t>payback</a:t>
            </a:r>
            <a:r>
              <a:rPr lang="en-US" sz="2200" spc="15" dirty="0"/>
              <a:t> </a:t>
            </a:r>
            <a:r>
              <a:rPr lang="en-US" sz="2200" spc="-10" dirty="0"/>
              <a:t>period</a:t>
            </a:r>
            <a:r>
              <a:rPr lang="en-US" sz="2200" spc="5" dirty="0"/>
              <a:t> </a:t>
            </a:r>
            <a:r>
              <a:rPr lang="en-US" sz="2200" spc="-5" dirty="0"/>
              <a:t>is</a:t>
            </a:r>
            <a:r>
              <a:rPr lang="en-US" sz="2200" spc="5" dirty="0"/>
              <a:t> </a:t>
            </a:r>
            <a:r>
              <a:rPr lang="en-US" sz="2200" spc="-5" dirty="0"/>
              <a:t>less</a:t>
            </a:r>
            <a:r>
              <a:rPr lang="en-US" sz="2200" spc="20" dirty="0"/>
              <a:t> </a:t>
            </a:r>
            <a:r>
              <a:rPr lang="en-US" sz="2200" spc="-5" dirty="0"/>
              <a:t>than</a:t>
            </a:r>
            <a:r>
              <a:rPr lang="en-US" sz="2200" spc="5" dirty="0"/>
              <a:t> </a:t>
            </a:r>
            <a:r>
              <a:rPr lang="en-US" sz="2200" spc="-5" dirty="0"/>
              <a:t>or equal</a:t>
            </a:r>
            <a:r>
              <a:rPr lang="en-US" sz="2200" spc="20" dirty="0"/>
              <a:t> </a:t>
            </a:r>
            <a:r>
              <a:rPr lang="en-US" sz="2200" spc="-20" dirty="0"/>
              <a:t>to</a:t>
            </a:r>
            <a:r>
              <a:rPr lang="en-US" sz="2200" spc="-5" dirty="0"/>
              <a:t> </a:t>
            </a:r>
            <a:r>
              <a:rPr lang="en-US" sz="2200" spc="-10" dirty="0"/>
              <a:t>the</a:t>
            </a:r>
            <a:r>
              <a:rPr lang="en-US" sz="2200" spc="15" dirty="0"/>
              <a:t> </a:t>
            </a:r>
            <a:r>
              <a:rPr lang="en-US" sz="2200" spc="-35" dirty="0"/>
              <a:t>firm’s </a:t>
            </a:r>
            <a:r>
              <a:rPr lang="en-US" sz="2200" spc="-30" dirty="0"/>
              <a:t> </a:t>
            </a:r>
            <a:r>
              <a:rPr lang="en-US" sz="2200" spc="-10" dirty="0"/>
              <a:t>maximum</a:t>
            </a:r>
            <a:r>
              <a:rPr lang="en-US" sz="2200" spc="15" dirty="0"/>
              <a:t> </a:t>
            </a:r>
            <a:r>
              <a:rPr lang="en-US" sz="2200" spc="-15" dirty="0"/>
              <a:t>desired</a:t>
            </a:r>
            <a:r>
              <a:rPr lang="en-US" sz="2200" spc="15" dirty="0"/>
              <a:t> </a:t>
            </a:r>
            <a:r>
              <a:rPr lang="en-US" sz="2200" spc="-15" dirty="0"/>
              <a:t>discounted</a:t>
            </a:r>
            <a:r>
              <a:rPr lang="en-US" sz="2200" spc="40" dirty="0"/>
              <a:t> </a:t>
            </a:r>
            <a:r>
              <a:rPr lang="en-US" sz="2200" spc="-15" dirty="0"/>
              <a:t>payback</a:t>
            </a:r>
            <a:r>
              <a:rPr lang="en-US" sz="2200" spc="15" dirty="0"/>
              <a:t> </a:t>
            </a:r>
            <a:r>
              <a:rPr lang="en-US" sz="2200" spc="-10" dirty="0"/>
              <a:t>period.</a:t>
            </a:r>
            <a:endParaRPr lang="en-US" sz="22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1590261"/>
            <a:ext cx="12191999" cy="4677442"/>
          </a:xfrm>
          <a:prstGeom prst="rect">
            <a:avLst/>
          </a:prstGeom>
        </p:spPr>
      </p:pic>
      <p:sp>
        <p:nvSpPr>
          <p:cNvPr id="3" name="object 3"/>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20</a:t>
            </a:fld>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5948045" cy="696595"/>
          </a:xfrm>
          <a:prstGeom prst="rect">
            <a:avLst/>
          </a:prstGeom>
        </p:spPr>
        <p:txBody>
          <a:bodyPr vert="horz" wrap="square" lIns="0" tIns="13335" rIns="0" bIns="0" rtlCol="0">
            <a:spAutoFit/>
          </a:bodyPr>
          <a:lstStyle/>
          <a:p>
            <a:pPr marL="12700">
              <a:lnSpc>
                <a:spcPct val="100000"/>
              </a:lnSpc>
              <a:spcBef>
                <a:spcPts val="105"/>
              </a:spcBef>
            </a:pPr>
            <a:r>
              <a:rPr sz="4400" spc="-50" dirty="0">
                <a:latin typeface="Calibri Light"/>
                <a:cs typeface="Calibri Light"/>
              </a:rPr>
              <a:t>Discounted</a:t>
            </a:r>
            <a:r>
              <a:rPr sz="4400" spc="-110" dirty="0">
                <a:latin typeface="Calibri Light"/>
                <a:cs typeface="Calibri Light"/>
              </a:rPr>
              <a:t> </a:t>
            </a:r>
            <a:r>
              <a:rPr sz="4400" spc="-60" dirty="0">
                <a:latin typeface="Calibri Light"/>
                <a:cs typeface="Calibri Light"/>
              </a:rPr>
              <a:t>Payback</a:t>
            </a:r>
            <a:r>
              <a:rPr sz="4400" spc="-100" dirty="0">
                <a:latin typeface="Calibri Light"/>
                <a:cs typeface="Calibri Light"/>
              </a:rPr>
              <a:t> </a:t>
            </a:r>
            <a:r>
              <a:rPr sz="4400" spc="-45" dirty="0">
                <a:latin typeface="Calibri Light"/>
                <a:cs typeface="Calibri Light"/>
              </a:rPr>
              <a:t>Period</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21</a:t>
            </a:fld>
            <a:endParaRPr dirty="0"/>
          </a:p>
        </p:txBody>
      </p:sp>
      <p:sp>
        <p:nvSpPr>
          <p:cNvPr id="3" name="object 3"/>
          <p:cNvSpPr txBox="1"/>
          <p:nvPr/>
        </p:nvSpPr>
        <p:spPr>
          <a:xfrm>
            <a:off x="833729" y="1909318"/>
            <a:ext cx="10373360" cy="3305136"/>
          </a:xfrm>
          <a:prstGeom prst="rect">
            <a:avLst/>
          </a:prstGeom>
        </p:spPr>
        <p:txBody>
          <a:bodyPr vert="horz" wrap="square" lIns="0" tIns="104775" rIns="0" bIns="0" rtlCol="0">
            <a:spAutoFit/>
          </a:bodyPr>
          <a:lstStyle/>
          <a:p>
            <a:pPr marL="241300" marR="5080" indent="-228600" algn="just">
              <a:lnSpc>
                <a:spcPct val="70000"/>
              </a:lnSpc>
              <a:spcBef>
                <a:spcPts val="825"/>
              </a:spcBef>
              <a:buFont typeface="Arial MT"/>
              <a:buChar char="•"/>
              <a:tabLst>
                <a:tab pos="241300" algn="l"/>
              </a:tabLst>
            </a:pPr>
            <a:r>
              <a:rPr sz="2000" spc="-5" dirty="0">
                <a:latin typeface="Calibri"/>
                <a:cs typeface="Calibri"/>
              </a:rPr>
              <a:t>If </a:t>
            </a:r>
            <a:r>
              <a:rPr sz="2000" spc="-10" dirty="0">
                <a:latin typeface="Calibri"/>
                <a:cs typeface="Calibri"/>
              </a:rPr>
              <a:t>project </a:t>
            </a:r>
            <a:r>
              <a:rPr sz="2000" spc="-65" dirty="0">
                <a:latin typeface="Calibri"/>
                <a:cs typeface="Calibri"/>
              </a:rPr>
              <a:t>A’s </a:t>
            </a:r>
            <a:r>
              <a:rPr sz="2000" spc="-10" dirty="0">
                <a:latin typeface="Calibri"/>
                <a:cs typeface="Calibri"/>
              </a:rPr>
              <a:t>discounted payback </a:t>
            </a:r>
            <a:r>
              <a:rPr sz="2000" spc="-5" dirty="0">
                <a:latin typeface="Calibri"/>
                <a:cs typeface="Calibri"/>
              </a:rPr>
              <a:t>period </a:t>
            </a:r>
            <a:r>
              <a:rPr sz="2000" spc="-10" dirty="0">
                <a:latin typeface="Calibri"/>
                <a:cs typeface="Calibri"/>
              </a:rPr>
              <a:t>was </a:t>
            </a:r>
            <a:r>
              <a:rPr sz="2000" dirty="0">
                <a:latin typeface="Calibri"/>
                <a:cs typeface="Calibri"/>
              </a:rPr>
              <a:t>less than the </a:t>
            </a:r>
            <a:r>
              <a:rPr sz="2000" spc="-25" dirty="0">
                <a:latin typeface="Calibri"/>
                <a:cs typeface="Calibri"/>
              </a:rPr>
              <a:t>firm’s </a:t>
            </a:r>
            <a:r>
              <a:rPr sz="2000" spc="-5" dirty="0">
                <a:latin typeface="Calibri"/>
                <a:cs typeface="Calibri"/>
              </a:rPr>
              <a:t>maximum desired </a:t>
            </a:r>
            <a:r>
              <a:rPr sz="2000" spc="-10" dirty="0">
                <a:latin typeface="Calibri"/>
                <a:cs typeface="Calibri"/>
              </a:rPr>
              <a:t>discounted </a:t>
            </a:r>
            <a:r>
              <a:rPr sz="2000" spc="-5" dirty="0">
                <a:latin typeface="Calibri"/>
                <a:cs typeface="Calibri"/>
              </a:rPr>
              <a:t> </a:t>
            </a:r>
            <a:r>
              <a:rPr sz="2000" spc="-10" dirty="0">
                <a:latin typeface="Calibri"/>
                <a:cs typeface="Calibri"/>
              </a:rPr>
              <a:t>payback</a:t>
            </a:r>
            <a:r>
              <a:rPr sz="2000" spc="-5" dirty="0">
                <a:latin typeface="Calibri"/>
                <a:cs typeface="Calibri"/>
              </a:rPr>
              <a:t> period,</a:t>
            </a:r>
            <a:r>
              <a:rPr sz="2000" dirty="0">
                <a:latin typeface="Calibri"/>
                <a:cs typeface="Calibri"/>
              </a:rPr>
              <a:t> then</a:t>
            </a:r>
            <a:r>
              <a:rPr sz="2000" spc="5" dirty="0">
                <a:latin typeface="Calibri"/>
                <a:cs typeface="Calibri"/>
              </a:rPr>
              <a:t> </a:t>
            </a:r>
            <a:r>
              <a:rPr sz="2000" spc="-10" dirty="0">
                <a:latin typeface="Calibri"/>
                <a:cs typeface="Calibri"/>
              </a:rPr>
              <a:t>project</a:t>
            </a:r>
            <a:r>
              <a:rPr sz="2000" spc="-5" dirty="0">
                <a:latin typeface="Calibri"/>
                <a:cs typeface="Calibri"/>
              </a:rPr>
              <a:t> </a:t>
            </a:r>
            <a:r>
              <a:rPr sz="2000" dirty="0">
                <a:latin typeface="Calibri"/>
                <a:cs typeface="Calibri"/>
              </a:rPr>
              <a:t>A</a:t>
            </a:r>
            <a:r>
              <a:rPr sz="2000" spc="5" dirty="0">
                <a:latin typeface="Calibri"/>
                <a:cs typeface="Calibri"/>
              </a:rPr>
              <a:t> </a:t>
            </a:r>
            <a:r>
              <a:rPr sz="2000" spc="-10" dirty="0">
                <a:latin typeface="Calibri"/>
                <a:cs typeface="Calibri"/>
              </a:rPr>
              <a:t>would</a:t>
            </a:r>
            <a:r>
              <a:rPr sz="2000" spc="-5" dirty="0">
                <a:latin typeface="Calibri"/>
                <a:cs typeface="Calibri"/>
              </a:rPr>
              <a:t> be</a:t>
            </a:r>
            <a:r>
              <a:rPr sz="2000" dirty="0">
                <a:latin typeface="Calibri"/>
                <a:cs typeface="Calibri"/>
              </a:rPr>
              <a:t> </a:t>
            </a:r>
            <a:r>
              <a:rPr sz="2000" spc="-5" dirty="0">
                <a:latin typeface="Calibri"/>
                <a:cs typeface="Calibri"/>
              </a:rPr>
              <a:t>accepted.</a:t>
            </a:r>
            <a:r>
              <a:rPr sz="2000" dirty="0">
                <a:latin typeface="Calibri"/>
                <a:cs typeface="Calibri"/>
              </a:rPr>
              <a:t> </a:t>
            </a:r>
            <a:r>
              <a:rPr sz="2000" spc="-10" dirty="0">
                <a:latin typeface="Calibri"/>
                <a:cs typeface="Calibri"/>
              </a:rPr>
              <a:t>Project</a:t>
            </a:r>
            <a:r>
              <a:rPr sz="2000" spc="-5" dirty="0">
                <a:latin typeface="Calibri"/>
                <a:cs typeface="Calibri"/>
              </a:rPr>
              <a:t> </a:t>
            </a:r>
            <a:r>
              <a:rPr sz="2000" spc="-20" dirty="0">
                <a:latin typeface="Calibri"/>
                <a:cs typeface="Calibri"/>
              </a:rPr>
              <a:t>B,</a:t>
            </a:r>
            <a:r>
              <a:rPr sz="2000" spc="-15" dirty="0">
                <a:latin typeface="Calibri"/>
                <a:cs typeface="Calibri"/>
              </a:rPr>
              <a:t> </a:t>
            </a:r>
            <a:r>
              <a:rPr sz="2000" spc="-35" dirty="0">
                <a:latin typeface="Calibri"/>
                <a:cs typeface="Calibri"/>
              </a:rPr>
              <a:t>however,</a:t>
            </a:r>
            <a:r>
              <a:rPr sz="2000" spc="-30" dirty="0">
                <a:latin typeface="Calibri"/>
                <a:cs typeface="Calibri"/>
              </a:rPr>
              <a:t> </a:t>
            </a:r>
            <a:r>
              <a:rPr sz="2000" spc="-5" dirty="0">
                <a:latin typeface="Calibri"/>
                <a:cs typeface="Calibri"/>
              </a:rPr>
              <a:t>does</a:t>
            </a:r>
            <a:r>
              <a:rPr sz="2000" dirty="0">
                <a:latin typeface="Calibri"/>
                <a:cs typeface="Calibri"/>
              </a:rPr>
              <a:t> </a:t>
            </a:r>
            <a:r>
              <a:rPr sz="2000" spc="-5" dirty="0">
                <a:latin typeface="Calibri"/>
                <a:cs typeface="Calibri"/>
              </a:rPr>
              <a:t>not</a:t>
            </a:r>
            <a:r>
              <a:rPr sz="2000" spc="440" dirty="0">
                <a:latin typeface="Calibri"/>
                <a:cs typeface="Calibri"/>
              </a:rPr>
              <a:t> </a:t>
            </a:r>
            <a:r>
              <a:rPr sz="2000" spc="-20" dirty="0">
                <a:latin typeface="Calibri"/>
                <a:cs typeface="Calibri"/>
              </a:rPr>
              <a:t>have</a:t>
            </a:r>
            <a:r>
              <a:rPr sz="2000" spc="409" dirty="0">
                <a:latin typeface="Calibri"/>
                <a:cs typeface="Calibri"/>
              </a:rPr>
              <a:t> </a:t>
            </a:r>
            <a:r>
              <a:rPr sz="2000" dirty="0">
                <a:latin typeface="Calibri"/>
                <a:cs typeface="Calibri"/>
              </a:rPr>
              <a:t>a </a:t>
            </a:r>
            <a:r>
              <a:rPr sz="2000" spc="5" dirty="0">
                <a:latin typeface="Calibri"/>
                <a:cs typeface="Calibri"/>
              </a:rPr>
              <a:t> </a:t>
            </a:r>
            <a:r>
              <a:rPr sz="2000" spc="-10" dirty="0">
                <a:latin typeface="Calibri"/>
                <a:cs typeface="Calibri"/>
              </a:rPr>
              <a:t>discounted payback </a:t>
            </a:r>
            <a:r>
              <a:rPr sz="2000" spc="-5" dirty="0">
                <a:latin typeface="Calibri"/>
                <a:cs typeface="Calibri"/>
              </a:rPr>
              <a:t>period because it </a:t>
            </a:r>
            <a:r>
              <a:rPr sz="2000" spc="-10" dirty="0">
                <a:latin typeface="Calibri"/>
                <a:cs typeface="Calibri"/>
              </a:rPr>
              <a:t>never </a:t>
            </a:r>
            <a:r>
              <a:rPr sz="2000" spc="-5" dirty="0">
                <a:latin typeface="Calibri"/>
                <a:cs typeface="Calibri"/>
              </a:rPr>
              <a:t>fully </a:t>
            </a:r>
            <a:r>
              <a:rPr sz="2000" spc="-15" dirty="0">
                <a:latin typeface="Calibri"/>
                <a:cs typeface="Calibri"/>
              </a:rPr>
              <a:t>recovers </a:t>
            </a:r>
            <a:r>
              <a:rPr sz="2000" dirty="0">
                <a:latin typeface="Calibri"/>
                <a:cs typeface="Calibri"/>
              </a:rPr>
              <a:t>the </a:t>
            </a:r>
            <a:r>
              <a:rPr sz="2000" spc="-15" dirty="0">
                <a:latin typeface="Calibri"/>
                <a:cs typeface="Calibri"/>
              </a:rPr>
              <a:t>project’s </a:t>
            </a:r>
            <a:r>
              <a:rPr sz="2000" dirty="0">
                <a:latin typeface="Calibri"/>
                <a:cs typeface="Calibri"/>
              </a:rPr>
              <a:t>initial </a:t>
            </a:r>
            <a:r>
              <a:rPr sz="2000" spc="-5" dirty="0">
                <a:latin typeface="Calibri"/>
                <a:cs typeface="Calibri"/>
              </a:rPr>
              <a:t>cash </a:t>
            </a:r>
            <a:r>
              <a:rPr sz="2000" spc="-10" dirty="0">
                <a:latin typeface="Calibri"/>
                <a:cs typeface="Calibri"/>
              </a:rPr>
              <a:t>outlay </a:t>
            </a:r>
            <a:r>
              <a:rPr sz="2000" spc="-5" dirty="0">
                <a:latin typeface="Calibri"/>
                <a:cs typeface="Calibri"/>
              </a:rPr>
              <a:t>and thus </a:t>
            </a:r>
            <a:r>
              <a:rPr sz="2000" dirty="0">
                <a:latin typeface="Calibri"/>
                <a:cs typeface="Calibri"/>
              </a:rPr>
              <a:t> </a:t>
            </a:r>
            <a:r>
              <a:rPr sz="2000" spc="-5" dirty="0">
                <a:latin typeface="Calibri"/>
                <a:cs typeface="Calibri"/>
              </a:rPr>
              <a:t>should</a:t>
            </a:r>
            <a:r>
              <a:rPr sz="2000" spc="-15" dirty="0">
                <a:latin typeface="Calibri"/>
                <a:cs typeface="Calibri"/>
              </a:rPr>
              <a:t> </a:t>
            </a:r>
            <a:r>
              <a:rPr sz="2000" dirty="0">
                <a:latin typeface="Calibri"/>
                <a:cs typeface="Calibri"/>
              </a:rPr>
              <a:t>be</a:t>
            </a:r>
            <a:r>
              <a:rPr sz="2000" spc="-10" dirty="0">
                <a:latin typeface="Calibri"/>
                <a:cs typeface="Calibri"/>
              </a:rPr>
              <a:t> </a:t>
            </a:r>
            <a:r>
              <a:rPr sz="2000" spc="-5" dirty="0">
                <a:latin typeface="Calibri"/>
                <a:cs typeface="Calibri"/>
              </a:rPr>
              <a:t>rejected.</a:t>
            </a:r>
            <a:endParaRPr sz="2000" dirty="0">
              <a:latin typeface="Calibri"/>
              <a:cs typeface="Calibri"/>
            </a:endParaRPr>
          </a:p>
          <a:p>
            <a:pPr marL="241300" marR="5080" indent="-228600" algn="just">
              <a:lnSpc>
                <a:spcPct val="70000"/>
              </a:lnSpc>
              <a:spcBef>
                <a:spcPts val="994"/>
              </a:spcBef>
              <a:buFont typeface="Arial MT"/>
              <a:buChar char="•"/>
              <a:tabLst>
                <a:tab pos="299720" algn="l"/>
              </a:tabLst>
            </a:pPr>
            <a:r>
              <a:rPr dirty="0"/>
              <a:t>	</a:t>
            </a:r>
            <a:r>
              <a:rPr sz="2000" spc="-5" dirty="0">
                <a:latin typeface="Calibri"/>
                <a:cs typeface="Calibri"/>
              </a:rPr>
              <a:t>The </a:t>
            </a:r>
            <a:r>
              <a:rPr sz="2000" dirty="0">
                <a:latin typeface="Calibri"/>
                <a:cs typeface="Calibri"/>
              </a:rPr>
              <a:t>major </a:t>
            </a:r>
            <a:r>
              <a:rPr sz="2000" spc="-10" dirty="0">
                <a:latin typeface="Calibri"/>
                <a:cs typeface="Calibri"/>
              </a:rPr>
              <a:t>problem </a:t>
            </a:r>
            <a:r>
              <a:rPr sz="2000" dirty="0">
                <a:latin typeface="Calibri"/>
                <a:cs typeface="Calibri"/>
              </a:rPr>
              <a:t>with </a:t>
            </a:r>
            <a:r>
              <a:rPr sz="2000" spc="-5" dirty="0">
                <a:latin typeface="Calibri"/>
                <a:cs typeface="Calibri"/>
              </a:rPr>
              <a:t>the </a:t>
            </a:r>
            <a:r>
              <a:rPr sz="2000" spc="-10" dirty="0">
                <a:latin typeface="Calibri"/>
                <a:cs typeface="Calibri"/>
              </a:rPr>
              <a:t>discounted payback </a:t>
            </a:r>
            <a:r>
              <a:rPr sz="2000" spc="-5" dirty="0">
                <a:latin typeface="Calibri"/>
                <a:cs typeface="Calibri"/>
              </a:rPr>
              <a:t>period comes in </a:t>
            </a:r>
            <a:r>
              <a:rPr sz="2000" spc="-10" dirty="0">
                <a:latin typeface="Calibri"/>
                <a:cs typeface="Calibri"/>
              </a:rPr>
              <a:t>setting </a:t>
            </a:r>
            <a:r>
              <a:rPr sz="2000" dirty="0">
                <a:latin typeface="Calibri"/>
                <a:cs typeface="Calibri"/>
              </a:rPr>
              <a:t>the </a:t>
            </a:r>
            <a:r>
              <a:rPr sz="2000" spc="-25" dirty="0">
                <a:latin typeface="Calibri"/>
                <a:cs typeface="Calibri"/>
              </a:rPr>
              <a:t>firm’s </a:t>
            </a:r>
            <a:r>
              <a:rPr sz="2000" spc="-5" dirty="0">
                <a:latin typeface="Calibri"/>
                <a:cs typeface="Calibri"/>
              </a:rPr>
              <a:t>maximum </a:t>
            </a:r>
            <a:r>
              <a:rPr sz="2000" dirty="0">
                <a:latin typeface="Calibri"/>
                <a:cs typeface="Calibri"/>
              </a:rPr>
              <a:t> </a:t>
            </a:r>
            <a:r>
              <a:rPr sz="2000" spc="-10" dirty="0">
                <a:latin typeface="Calibri"/>
                <a:cs typeface="Calibri"/>
              </a:rPr>
              <a:t>desired discounted payback </a:t>
            </a:r>
            <a:r>
              <a:rPr sz="2000" spc="-5" dirty="0">
                <a:latin typeface="Calibri"/>
                <a:cs typeface="Calibri"/>
              </a:rPr>
              <a:t>period. This is </a:t>
            </a:r>
            <a:r>
              <a:rPr sz="2000" dirty="0">
                <a:latin typeface="Calibri"/>
                <a:cs typeface="Calibri"/>
              </a:rPr>
              <a:t>an </a:t>
            </a:r>
            <a:r>
              <a:rPr sz="2000" spc="-5" dirty="0">
                <a:latin typeface="Calibri"/>
                <a:cs typeface="Calibri"/>
              </a:rPr>
              <a:t>arbitrary </a:t>
            </a:r>
            <a:r>
              <a:rPr sz="2000" dirty="0">
                <a:latin typeface="Calibri"/>
                <a:cs typeface="Calibri"/>
              </a:rPr>
              <a:t>decision </a:t>
            </a:r>
            <a:r>
              <a:rPr sz="2000" spc="-5" dirty="0">
                <a:latin typeface="Calibri"/>
                <a:cs typeface="Calibri"/>
              </a:rPr>
              <a:t>that </a:t>
            </a:r>
            <a:r>
              <a:rPr sz="2000" spc="-15" dirty="0">
                <a:latin typeface="Calibri"/>
                <a:cs typeface="Calibri"/>
              </a:rPr>
              <a:t>affects </a:t>
            </a:r>
            <a:r>
              <a:rPr sz="2000" dirty="0">
                <a:latin typeface="Calibri"/>
                <a:cs typeface="Calibri"/>
              </a:rPr>
              <a:t>which </a:t>
            </a:r>
            <a:r>
              <a:rPr sz="2000" spc="-10" dirty="0">
                <a:latin typeface="Calibri"/>
                <a:cs typeface="Calibri"/>
              </a:rPr>
              <a:t>projects are </a:t>
            </a:r>
            <a:r>
              <a:rPr sz="2000" spc="-5" dirty="0">
                <a:latin typeface="Calibri"/>
                <a:cs typeface="Calibri"/>
              </a:rPr>
              <a:t> accepted</a:t>
            </a:r>
            <a:r>
              <a:rPr sz="2000" spc="5" dirty="0">
                <a:latin typeface="Calibri"/>
                <a:cs typeface="Calibri"/>
              </a:rPr>
              <a:t> </a:t>
            </a:r>
            <a:r>
              <a:rPr sz="2000" dirty="0">
                <a:latin typeface="Calibri"/>
                <a:cs typeface="Calibri"/>
              </a:rPr>
              <a:t>and</a:t>
            </a:r>
            <a:r>
              <a:rPr sz="2000" spc="-15" dirty="0">
                <a:latin typeface="Calibri"/>
                <a:cs typeface="Calibri"/>
              </a:rPr>
              <a:t> </a:t>
            </a:r>
            <a:r>
              <a:rPr sz="2000" dirty="0">
                <a:latin typeface="Calibri"/>
                <a:cs typeface="Calibri"/>
              </a:rPr>
              <a:t>which</a:t>
            </a:r>
            <a:r>
              <a:rPr sz="2000" spc="-5" dirty="0">
                <a:latin typeface="Calibri"/>
                <a:cs typeface="Calibri"/>
              </a:rPr>
              <a:t> ones</a:t>
            </a:r>
            <a:r>
              <a:rPr sz="2000" dirty="0">
                <a:latin typeface="Calibri"/>
                <a:cs typeface="Calibri"/>
              </a:rPr>
              <a:t> </a:t>
            </a:r>
            <a:r>
              <a:rPr sz="2000" spc="-10" dirty="0">
                <a:latin typeface="Calibri"/>
                <a:cs typeface="Calibri"/>
              </a:rPr>
              <a:t>are</a:t>
            </a:r>
            <a:r>
              <a:rPr sz="2000" dirty="0">
                <a:latin typeface="Calibri"/>
                <a:cs typeface="Calibri"/>
              </a:rPr>
              <a:t> </a:t>
            </a:r>
            <a:r>
              <a:rPr sz="2000" spc="-10" dirty="0">
                <a:latin typeface="Calibri"/>
                <a:cs typeface="Calibri"/>
              </a:rPr>
              <a:t>rejected.</a:t>
            </a:r>
            <a:endParaRPr sz="2000" dirty="0">
              <a:latin typeface="Calibri"/>
              <a:cs typeface="Calibri"/>
            </a:endParaRPr>
          </a:p>
          <a:p>
            <a:pPr marL="241300" marR="5080" indent="-228600" algn="just">
              <a:lnSpc>
                <a:spcPct val="70000"/>
              </a:lnSpc>
              <a:spcBef>
                <a:spcPts val="1010"/>
              </a:spcBef>
              <a:buFont typeface="Arial MT"/>
              <a:buChar char="•"/>
              <a:tabLst>
                <a:tab pos="299720" algn="l"/>
              </a:tabLst>
            </a:pPr>
            <a:r>
              <a:rPr dirty="0"/>
              <a:t>	</a:t>
            </a:r>
            <a:r>
              <a:rPr sz="2000" spc="-5" dirty="0">
                <a:latin typeface="Calibri"/>
                <a:cs typeface="Calibri"/>
              </a:rPr>
              <a:t>In addition, cash </a:t>
            </a:r>
            <a:r>
              <a:rPr sz="2000" spc="-10" dirty="0">
                <a:latin typeface="Calibri"/>
                <a:cs typeface="Calibri"/>
              </a:rPr>
              <a:t>flows </a:t>
            </a:r>
            <a:r>
              <a:rPr sz="2000" spc="-5" dirty="0">
                <a:latin typeface="Calibri"/>
                <a:cs typeface="Calibri"/>
              </a:rPr>
              <a:t>that occur </a:t>
            </a:r>
            <a:r>
              <a:rPr sz="2000" spc="-10" dirty="0">
                <a:latin typeface="Calibri"/>
                <a:cs typeface="Calibri"/>
              </a:rPr>
              <a:t>after </a:t>
            </a:r>
            <a:r>
              <a:rPr sz="2000" spc="5" dirty="0">
                <a:latin typeface="Calibri"/>
                <a:cs typeface="Calibri"/>
              </a:rPr>
              <a:t>the </a:t>
            </a:r>
            <a:r>
              <a:rPr sz="2000" spc="-10" dirty="0">
                <a:latin typeface="Calibri"/>
                <a:cs typeface="Calibri"/>
              </a:rPr>
              <a:t>discounted payback </a:t>
            </a:r>
            <a:r>
              <a:rPr sz="2000" spc="-5" dirty="0">
                <a:latin typeface="Calibri"/>
                <a:cs typeface="Calibri"/>
              </a:rPr>
              <a:t>period </a:t>
            </a:r>
            <a:r>
              <a:rPr sz="2000" spc="-10" dirty="0">
                <a:latin typeface="Calibri"/>
                <a:cs typeface="Calibri"/>
              </a:rPr>
              <a:t>are </a:t>
            </a:r>
            <a:r>
              <a:rPr sz="2000" spc="-5" dirty="0">
                <a:latin typeface="Calibri"/>
                <a:cs typeface="Calibri"/>
              </a:rPr>
              <a:t>not included in </a:t>
            </a:r>
            <a:r>
              <a:rPr sz="2000" dirty="0">
                <a:latin typeface="Calibri"/>
                <a:cs typeface="Calibri"/>
              </a:rPr>
              <a:t>the </a:t>
            </a:r>
            <a:r>
              <a:rPr sz="2000" spc="5" dirty="0">
                <a:latin typeface="Calibri"/>
                <a:cs typeface="Calibri"/>
              </a:rPr>
              <a:t> </a:t>
            </a:r>
            <a:r>
              <a:rPr sz="2000" spc="-5" dirty="0">
                <a:latin typeface="Calibri"/>
                <a:cs typeface="Calibri"/>
              </a:rPr>
              <a:t>analysis. Thus, </a:t>
            </a:r>
            <a:r>
              <a:rPr sz="2000" dirty="0">
                <a:latin typeface="Calibri"/>
                <a:cs typeface="Calibri"/>
              </a:rPr>
              <a:t>although the </a:t>
            </a:r>
            <a:r>
              <a:rPr sz="2000" spc="-10" dirty="0">
                <a:latin typeface="Calibri"/>
                <a:cs typeface="Calibri"/>
              </a:rPr>
              <a:t>discounted </a:t>
            </a:r>
            <a:r>
              <a:rPr sz="2000" spc="-5" dirty="0">
                <a:latin typeface="Calibri"/>
                <a:cs typeface="Calibri"/>
              </a:rPr>
              <a:t>payback period is superior </a:t>
            </a:r>
            <a:r>
              <a:rPr sz="2000" spc="-15" dirty="0">
                <a:latin typeface="Calibri"/>
                <a:cs typeface="Calibri"/>
              </a:rPr>
              <a:t>to </a:t>
            </a:r>
            <a:r>
              <a:rPr sz="2000" dirty="0">
                <a:latin typeface="Calibri"/>
                <a:cs typeface="Calibri"/>
              </a:rPr>
              <a:t>the </a:t>
            </a:r>
            <a:r>
              <a:rPr sz="2000" spc="-5" dirty="0">
                <a:latin typeface="Calibri"/>
                <a:cs typeface="Calibri"/>
              </a:rPr>
              <a:t>traditional payback </a:t>
            </a:r>
            <a:r>
              <a:rPr sz="2000" dirty="0">
                <a:latin typeface="Calibri"/>
                <a:cs typeface="Calibri"/>
              </a:rPr>
              <a:t> </a:t>
            </a:r>
            <a:r>
              <a:rPr sz="2000" spc="-5" dirty="0">
                <a:latin typeface="Calibri"/>
                <a:cs typeface="Calibri"/>
              </a:rPr>
              <a:t>period, in that it accounts </a:t>
            </a:r>
            <a:r>
              <a:rPr sz="2000" spc="-20" dirty="0">
                <a:latin typeface="Calibri"/>
                <a:cs typeface="Calibri"/>
              </a:rPr>
              <a:t>for </a:t>
            </a:r>
            <a:r>
              <a:rPr sz="2000" dirty="0">
                <a:latin typeface="Calibri"/>
                <a:cs typeface="Calibri"/>
              </a:rPr>
              <a:t>the </a:t>
            </a:r>
            <a:r>
              <a:rPr sz="2000" spc="-5" dirty="0">
                <a:latin typeface="Calibri"/>
                <a:cs typeface="Calibri"/>
              </a:rPr>
              <a:t>time </a:t>
            </a:r>
            <a:r>
              <a:rPr sz="2000" spc="-10" dirty="0">
                <a:latin typeface="Calibri"/>
                <a:cs typeface="Calibri"/>
              </a:rPr>
              <a:t>value </a:t>
            </a:r>
            <a:r>
              <a:rPr sz="2000" dirty="0">
                <a:latin typeface="Calibri"/>
                <a:cs typeface="Calibri"/>
              </a:rPr>
              <a:t>of </a:t>
            </a:r>
            <a:r>
              <a:rPr sz="2000" spc="-10" dirty="0">
                <a:latin typeface="Calibri"/>
                <a:cs typeface="Calibri"/>
              </a:rPr>
              <a:t>money </a:t>
            </a:r>
            <a:r>
              <a:rPr sz="2000" spc="-5" dirty="0">
                <a:latin typeface="Calibri"/>
                <a:cs typeface="Calibri"/>
              </a:rPr>
              <a:t>in </a:t>
            </a:r>
            <a:r>
              <a:rPr sz="2000" dirty="0">
                <a:latin typeface="Calibri"/>
                <a:cs typeface="Calibri"/>
              </a:rPr>
              <a:t>its </a:t>
            </a:r>
            <a:r>
              <a:rPr sz="2000" spc="-5" dirty="0">
                <a:latin typeface="Calibri"/>
                <a:cs typeface="Calibri"/>
              </a:rPr>
              <a:t>calculations, </a:t>
            </a:r>
            <a:r>
              <a:rPr sz="2000" dirty="0">
                <a:latin typeface="Calibri"/>
                <a:cs typeface="Calibri"/>
              </a:rPr>
              <a:t>its </a:t>
            </a:r>
            <a:r>
              <a:rPr sz="2000" spc="-5" dirty="0">
                <a:latin typeface="Calibri"/>
                <a:cs typeface="Calibri"/>
              </a:rPr>
              <a:t>use is limited </a:t>
            </a:r>
            <a:r>
              <a:rPr sz="2000" spc="-10" dirty="0">
                <a:latin typeface="Calibri"/>
                <a:cs typeface="Calibri"/>
              </a:rPr>
              <a:t>by the </a:t>
            </a:r>
            <a:r>
              <a:rPr sz="2000" spc="-5" dirty="0">
                <a:latin typeface="Calibri"/>
                <a:cs typeface="Calibri"/>
              </a:rPr>
              <a:t> arbitrariness</a:t>
            </a:r>
            <a:r>
              <a:rPr sz="2000" spc="25" dirty="0">
                <a:latin typeface="Calibri"/>
                <a:cs typeface="Calibri"/>
              </a:rPr>
              <a:t> </a:t>
            </a:r>
            <a:r>
              <a:rPr sz="2000" spc="-5" dirty="0">
                <a:latin typeface="Calibri"/>
                <a:cs typeface="Calibri"/>
              </a:rPr>
              <a:t>of</a:t>
            </a:r>
            <a:r>
              <a:rPr sz="2000" spc="-10" dirty="0">
                <a:latin typeface="Calibri"/>
                <a:cs typeface="Calibri"/>
              </a:rPr>
              <a:t> </a:t>
            </a:r>
            <a:r>
              <a:rPr sz="2000" dirty="0">
                <a:latin typeface="Calibri"/>
                <a:cs typeface="Calibri"/>
              </a:rPr>
              <a:t>the</a:t>
            </a:r>
            <a:r>
              <a:rPr sz="2000" spc="5" dirty="0">
                <a:latin typeface="Calibri"/>
                <a:cs typeface="Calibri"/>
              </a:rPr>
              <a:t> </a:t>
            </a:r>
            <a:r>
              <a:rPr sz="2000" spc="-10" dirty="0">
                <a:latin typeface="Calibri"/>
                <a:cs typeface="Calibri"/>
              </a:rPr>
              <a:t>process</a:t>
            </a:r>
            <a:r>
              <a:rPr sz="2000" spc="20" dirty="0">
                <a:latin typeface="Calibri"/>
                <a:cs typeface="Calibri"/>
              </a:rPr>
              <a:t> </a:t>
            </a:r>
            <a:r>
              <a:rPr sz="2000" spc="-5" dirty="0">
                <a:latin typeface="Calibri"/>
                <a:cs typeface="Calibri"/>
              </a:rPr>
              <a:t>used </a:t>
            </a:r>
            <a:r>
              <a:rPr sz="2000" spc="-15" dirty="0">
                <a:latin typeface="Calibri"/>
                <a:cs typeface="Calibri"/>
              </a:rPr>
              <a:t>to</a:t>
            </a:r>
            <a:r>
              <a:rPr sz="2000" dirty="0">
                <a:latin typeface="Calibri"/>
                <a:cs typeface="Calibri"/>
              </a:rPr>
              <a:t> </a:t>
            </a:r>
            <a:r>
              <a:rPr sz="2000" spc="-5" dirty="0">
                <a:latin typeface="Calibri"/>
                <a:cs typeface="Calibri"/>
              </a:rPr>
              <a:t>select</a:t>
            </a:r>
            <a:r>
              <a:rPr sz="2000" spc="20" dirty="0">
                <a:latin typeface="Calibri"/>
                <a:cs typeface="Calibri"/>
              </a:rPr>
              <a:t> </a:t>
            </a:r>
            <a:r>
              <a:rPr sz="2000" dirty="0">
                <a:latin typeface="Calibri"/>
                <a:cs typeface="Calibri"/>
              </a:rPr>
              <a:t>the</a:t>
            </a:r>
            <a:r>
              <a:rPr sz="2000" spc="10" dirty="0">
                <a:latin typeface="Calibri"/>
                <a:cs typeface="Calibri"/>
              </a:rPr>
              <a:t> </a:t>
            </a:r>
            <a:r>
              <a:rPr sz="2000" spc="-5" dirty="0">
                <a:latin typeface="Calibri"/>
                <a:cs typeface="Calibri"/>
              </a:rPr>
              <a:t>maximum</a:t>
            </a:r>
            <a:r>
              <a:rPr sz="2000" spc="5" dirty="0">
                <a:latin typeface="Calibri"/>
                <a:cs typeface="Calibri"/>
              </a:rPr>
              <a:t> </a:t>
            </a:r>
            <a:r>
              <a:rPr sz="2000" spc="-10" dirty="0">
                <a:latin typeface="Calibri"/>
                <a:cs typeface="Calibri"/>
              </a:rPr>
              <a:t>desired</a:t>
            </a:r>
            <a:r>
              <a:rPr sz="2000" spc="5" dirty="0">
                <a:latin typeface="Calibri"/>
                <a:cs typeface="Calibri"/>
              </a:rPr>
              <a:t> </a:t>
            </a:r>
            <a:r>
              <a:rPr sz="2000" spc="-5" dirty="0">
                <a:latin typeface="Calibri"/>
                <a:cs typeface="Calibri"/>
              </a:rPr>
              <a:t>payback</a:t>
            </a:r>
            <a:r>
              <a:rPr sz="2000" spc="-15" dirty="0">
                <a:latin typeface="Calibri"/>
                <a:cs typeface="Calibri"/>
              </a:rPr>
              <a:t> </a:t>
            </a:r>
            <a:r>
              <a:rPr sz="2000" spc="-5" dirty="0">
                <a:latin typeface="Calibri"/>
                <a:cs typeface="Calibri"/>
              </a:rPr>
              <a:t>period.</a:t>
            </a:r>
            <a:endParaRPr sz="2000" dirty="0">
              <a:latin typeface="Calibri"/>
              <a:cs typeface="Calibri"/>
            </a:endParaRPr>
          </a:p>
          <a:p>
            <a:pPr marL="241300" marR="7620" indent="-228600" algn="just">
              <a:lnSpc>
                <a:spcPct val="70000"/>
              </a:lnSpc>
              <a:spcBef>
                <a:spcPts val="994"/>
              </a:spcBef>
              <a:buFont typeface="Arial MT"/>
              <a:buChar char="•"/>
              <a:tabLst>
                <a:tab pos="241300" algn="l"/>
              </a:tabLst>
            </a:pPr>
            <a:r>
              <a:rPr sz="2000" spc="-30" dirty="0">
                <a:latin typeface="Calibri"/>
                <a:cs typeface="Calibri"/>
              </a:rPr>
              <a:t>Moreover,</a:t>
            </a:r>
            <a:r>
              <a:rPr sz="2000" spc="-25" dirty="0">
                <a:latin typeface="Calibri"/>
                <a:cs typeface="Calibri"/>
              </a:rPr>
              <a:t> </a:t>
            </a:r>
            <a:r>
              <a:rPr sz="2000" dirty="0">
                <a:latin typeface="Calibri"/>
                <a:cs typeface="Calibri"/>
              </a:rPr>
              <a:t>as </a:t>
            </a:r>
            <a:r>
              <a:rPr sz="2000" spc="-10" dirty="0">
                <a:latin typeface="Calibri"/>
                <a:cs typeface="Calibri"/>
              </a:rPr>
              <a:t>we </a:t>
            </a:r>
            <a:r>
              <a:rPr sz="2000" spc="-5" dirty="0">
                <a:latin typeface="Calibri"/>
                <a:cs typeface="Calibri"/>
              </a:rPr>
              <a:t>will soon see, </a:t>
            </a:r>
            <a:r>
              <a:rPr sz="2000" dirty="0">
                <a:latin typeface="Calibri"/>
                <a:cs typeface="Calibri"/>
              </a:rPr>
              <a:t>the </a:t>
            </a:r>
            <a:r>
              <a:rPr sz="2000" spc="-5" dirty="0">
                <a:latin typeface="Calibri"/>
                <a:cs typeface="Calibri"/>
              </a:rPr>
              <a:t>net </a:t>
            </a:r>
            <a:r>
              <a:rPr sz="2000" spc="-10" dirty="0">
                <a:latin typeface="Calibri"/>
                <a:cs typeface="Calibri"/>
              </a:rPr>
              <a:t>present</a:t>
            </a:r>
            <a:r>
              <a:rPr sz="2000" spc="430" dirty="0">
                <a:latin typeface="Calibri"/>
                <a:cs typeface="Calibri"/>
              </a:rPr>
              <a:t> </a:t>
            </a:r>
            <a:r>
              <a:rPr sz="2000" spc="-5" dirty="0">
                <a:latin typeface="Calibri"/>
                <a:cs typeface="Calibri"/>
              </a:rPr>
              <a:t>value criterion is theoretically superior </a:t>
            </a:r>
            <a:r>
              <a:rPr sz="2000" dirty="0">
                <a:latin typeface="Calibri"/>
                <a:cs typeface="Calibri"/>
              </a:rPr>
              <a:t>and </a:t>
            </a:r>
            <a:r>
              <a:rPr sz="2000" spc="-10" dirty="0">
                <a:latin typeface="Calibri"/>
                <a:cs typeface="Calibri"/>
              </a:rPr>
              <a:t>no </a:t>
            </a:r>
            <a:r>
              <a:rPr sz="2000" spc="-5" dirty="0">
                <a:latin typeface="Calibri"/>
                <a:cs typeface="Calibri"/>
              </a:rPr>
              <a:t> </a:t>
            </a:r>
            <a:r>
              <a:rPr sz="2000" spc="-10" dirty="0">
                <a:latin typeface="Calibri"/>
                <a:cs typeface="Calibri"/>
              </a:rPr>
              <a:t>more</a:t>
            </a:r>
            <a:r>
              <a:rPr sz="2000" spc="-5" dirty="0">
                <a:latin typeface="Calibri"/>
                <a:cs typeface="Calibri"/>
              </a:rPr>
              <a:t> </a:t>
            </a:r>
            <a:r>
              <a:rPr sz="2000" spc="-10" dirty="0">
                <a:latin typeface="Calibri"/>
                <a:cs typeface="Calibri"/>
              </a:rPr>
              <a:t>difficult</a:t>
            </a:r>
            <a:r>
              <a:rPr sz="2000" spc="5" dirty="0">
                <a:latin typeface="Calibri"/>
                <a:cs typeface="Calibri"/>
              </a:rPr>
              <a:t> </a:t>
            </a:r>
            <a:r>
              <a:rPr sz="2000" spc="-15" dirty="0">
                <a:latin typeface="Calibri"/>
                <a:cs typeface="Calibri"/>
              </a:rPr>
              <a:t>to</a:t>
            </a:r>
            <a:r>
              <a:rPr sz="2000" dirty="0">
                <a:latin typeface="Calibri"/>
                <a:cs typeface="Calibri"/>
              </a:rPr>
              <a:t> </a:t>
            </a:r>
            <a:r>
              <a:rPr sz="2000" spc="-5" dirty="0">
                <a:latin typeface="Calibri"/>
                <a:cs typeface="Calibri"/>
              </a:rPr>
              <a:t>calculate.</a:t>
            </a:r>
            <a:endParaRPr sz="2000" dirty="0">
              <a:latin typeface="Calibri"/>
              <a:cs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1577009"/>
            <a:ext cx="12191998" cy="4306202"/>
          </a:xfrm>
          <a:prstGeom prst="rect">
            <a:avLst/>
          </a:prstGeom>
        </p:spPr>
      </p:pic>
      <p:sp>
        <p:nvSpPr>
          <p:cNvPr id="3" name="object 3"/>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22</a:t>
            </a:fld>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8494B2F-96AA-D4F5-0F9D-5FCCE1DC901B}"/>
              </a:ext>
            </a:extLst>
          </p:cNvPr>
          <p:cNvSpPr>
            <a:spLocks noGrp="1"/>
          </p:cNvSpPr>
          <p:nvPr>
            <p:ph type="title"/>
          </p:nvPr>
        </p:nvSpPr>
        <p:spPr>
          <a:xfrm>
            <a:off x="1056582" y="1791192"/>
            <a:ext cx="4304167" cy="2387600"/>
          </a:xfrm>
        </p:spPr>
        <p:txBody>
          <a:bodyPr vert="horz" lIns="91440" tIns="45720" rIns="91440" bIns="45720" rtlCol="0" anchor="t">
            <a:normAutofit fontScale="90000"/>
          </a:bodyPr>
          <a:lstStyle/>
          <a:p>
            <a:r>
              <a:rPr lang="en-US" u="sng" kern="1200" dirty="0">
                <a:latin typeface="+mj-lt"/>
                <a:ea typeface="+mj-ea"/>
                <a:cs typeface="+mj-cs"/>
              </a:rPr>
              <a:t>Concept Check</a:t>
            </a:r>
            <a:br>
              <a:rPr lang="en-US" u="sng" kern="1200" dirty="0">
                <a:latin typeface="+mj-lt"/>
                <a:ea typeface="+mj-ea"/>
                <a:cs typeface="+mj-cs"/>
              </a:rPr>
            </a:br>
            <a:r>
              <a:rPr lang="en-US" u="sng" kern="1200" dirty="0">
                <a:latin typeface="+mj-lt"/>
                <a:ea typeface="+mj-ea"/>
                <a:cs typeface="+mj-cs"/>
              </a:rPr>
              <a:t>Calculate </a:t>
            </a:r>
            <a:br>
              <a:rPr lang="en-US" sz="5400" kern="1200" dirty="0">
                <a:latin typeface="+mj-lt"/>
                <a:ea typeface="+mj-ea"/>
                <a:cs typeface="+mj-cs"/>
              </a:rPr>
            </a:br>
            <a:br>
              <a:rPr lang="en-US" sz="5400" kern="1200" dirty="0">
                <a:latin typeface="+mj-lt"/>
                <a:ea typeface="+mj-ea"/>
                <a:cs typeface="+mj-cs"/>
              </a:rPr>
            </a:br>
            <a:r>
              <a:rPr lang="en-US" sz="3600" kern="1200" dirty="0">
                <a:latin typeface="+mj-lt"/>
                <a:ea typeface="+mj-ea"/>
                <a:cs typeface="+mj-cs"/>
              </a:rPr>
              <a:t>1- Pay Back Period</a:t>
            </a:r>
            <a:br>
              <a:rPr lang="en-US" sz="3600" kern="1200" dirty="0">
                <a:latin typeface="+mj-lt"/>
                <a:ea typeface="+mj-ea"/>
                <a:cs typeface="+mj-cs"/>
              </a:rPr>
            </a:br>
            <a:r>
              <a:rPr lang="en-US" sz="3600" kern="1200" dirty="0">
                <a:latin typeface="+mj-lt"/>
                <a:ea typeface="+mj-ea"/>
                <a:cs typeface="+mj-cs"/>
              </a:rPr>
              <a:t>2- Discounted Payback period if the discount rate is 7%</a:t>
            </a:r>
            <a:endParaRPr lang="en-US" sz="5400" kern="1200" dirty="0">
              <a:latin typeface="+mj-lt"/>
              <a:ea typeface="+mj-ea"/>
              <a:cs typeface="+mj-cs"/>
            </a:endParaRPr>
          </a:p>
        </p:txBody>
      </p:sp>
      <p:graphicFrame>
        <p:nvGraphicFramePr>
          <p:cNvPr id="5" name="Content Placeholder 4">
            <a:extLst>
              <a:ext uri="{FF2B5EF4-FFF2-40B4-BE49-F238E27FC236}">
                <a16:creationId xmlns:a16="http://schemas.microsoft.com/office/drawing/2014/main" id="{6A3B7110-CDBE-BC2B-CB04-076C7DFF9239}"/>
              </a:ext>
            </a:extLst>
          </p:cNvPr>
          <p:cNvGraphicFramePr>
            <a:graphicFrameLocks noGrp="1"/>
          </p:cNvGraphicFramePr>
          <p:nvPr>
            <p:ph idx="1"/>
            <p:extLst>
              <p:ext uri="{D42A27DB-BD31-4B8C-83A1-F6EECF244321}">
                <p14:modId xmlns:p14="http://schemas.microsoft.com/office/powerpoint/2010/main" val="147541660"/>
              </p:ext>
            </p:extLst>
          </p:nvPr>
        </p:nvGraphicFramePr>
        <p:xfrm>
          <a:off x="6554103" y="1604618"/>
          <a:ext cx="4462046" cy="4260208"/>
        </p:xfrm>
        <a:graphic>
          <a:graphicData uri="http://schemas.openxmlformats.org/drawingml/2006/table">
            <a:tbl>
              <a:tblPr firstRow="1" bandRow="1">
                <a:solidFill>
                  <a:schemeClr val="tx1">
                    <a:lumMod val="75000"/>
                    <a:lumOff val="25000"/>
                  </a:schemeClr>
                </a:solidFill>
                <a:tableStyleId>{5C22544A-7EE6-4342-B048-85BDC9FD1C3A}</a:tableStyleId>
              </a:tblPr>
              <a:tblGrid>
                <a:gridCol w="2231023">
                  <a:extLst>
                    <a:ext uri="{9D8B030D-6E8A-4147-A177-3AD203B41FA5}">
                      <a16:colId xmlns:a16="http://schemas.microsoft.com/office/drawing/2014/main" val="3015334414"/>
                    </a:ext>
                  </a:extLst>
                </a:gridCol>
                <a:gridCol w="2231023">
                  <a:extLst>
                    <a:ext uri="{9D8B030D-6E8A-4147-A177-3AD203B41FA5}">
                      <a16:colId xmlns:a16="http://schemas.microsoft.com/office/drawing/2014/main" val="3353021832"/>
                    </a:ext>
                  </a:extLst>
                </a:gridCol>
              </a:tblGrid>
              <a:tr h="509804">
                <a:tc>
                  <a:txBody>
                    <a:bodyPr/>
                    <a:lstStyle/>
                    <a:p>
                      <a:pPr algn="l" fontAlgn="b"/>
                      <a:r>
                        <a:rPr lang="en-US" sz="1600" b="0" u="none" strike="noStrike" cap="none" spc="0" dirty="0">
                          <a:solidFill>
                            <a:schemeClr val="bg1"/>
                          </a:solidFill>
                          <a:effectLst/>
                        </a:rPr>
                        <a:t>Year</a:t>
                      </a:r>
                      <a:endParaRPr lang="en-US" sz="1600" b="0" i="0" u="none" strike="noStrike" cap="none" spc="0" dirty="0">
                        <a:solidFill>
                          <a:schemeClr val="bg1"/>
                        </a:solidFill>
                        <a:effectLst/>
                        <a:latin typeface="Calibri" panose="020F0502020204030204" pitchFamily="34" charset="0"/>
                      </a:endParaRPr>
                    </a:p>
                  </a:txBody>
                  <a:tcPr marL="187646" marR="15036" marT="144343" marB="144343" anchor="ctr">
                    <a:lnL w="19050" cap="flat" cmpd="sng" algn="ctr">
                      <a:solidFill>
                        <a:schemeClr val="tx1"/>
                      </a:solidFill>
                      <a:prstDash val="solid"/>
                    </a:lnL>
                    <a:lnR w="12700" cmpd="sng">
                      <a:noFill/>
                    </a:lnR>
                    <a:lnT w="19050" cap="flat" cmpd="sng" algn="ctr">
                      <a:solidFill>
                        <a:schemeClr val="tx1"/>
                      </a:solidFill>
                      <a:prstDash val="solid"/>
                    </a:lnT>
                    <a:lnB w="38100" cmpd="sng">
                      <a:noFill/>
                    </a:lnB>
                    <a:solidFill>
                      <a:schemeClr val="tx1"/>
                    </a:solidFill>
                  </a:tcPr>
                </a:tc>
                <a:tc>
                  <a:txBody>
                    <a:bodyPr/>
                    <a:lstStyle/>
                    <a:p>
                      <a:pPr algn="l" fontAlgn="b"/>
                      <a:r>
                        <a:rPr lang="en-US" sz="1600" b="0" u="none" strike="noStrike" cap="none" spc="0">
                          <a:solidFill>
                            <a:schemeClr val="bg1"/>
                          </a:solidFill>
                          <a:effectLst/>
                        </a:rPr>
                        <a:t>Cash Flow</a:t>
                      </a:r>
                      <a:endParaRPr lang="en-US" sz="1600" b="0" i="0" u="none" strike="noStrike" cap="none" spc="0">
                        <a:solidFill>
                          <a:schemeClr val="bg1"/>
                        </a:solidFill>
                        <a:effectLst/>
                        <a:latin typeface="Calibri" panose="020F0502020204030204" pitchFamily="34" charset="0"/>
                      </a:endParaRPr>
                    </a:p>
                  </a:txBody>
                  <a:tcPr marL="187646" marR="15036" marT="144343" marB="144343" anchor="ctr">
                    <a:lnL w="12700" cmpd="sng">
                      <a:noFill/>
                    </a:lnL>
                    <a:lnR w="12700" cmpd="sng">
                      <a:noFill/>
                    </a:lnR>
                    <a:lnT w="19050" cap="flat" cmpd="sng" algn="ctr">
                      <a:solidFill>
                        <a:schemeClr val="tx1"/>
                      </a:solidFill>
                      <a:prstDash val="solid"/>
                    </a:lnT>
                    <a:lnB w="38100" cmpd="sng">
                      <a:noFill/>
                    </a:lnB>
                    <a:solidFill>
                      <a:schemeClr val="tx1"/>
                    </a:solidFill>
                  </a:tcPr>
                </a:tc>
                <a:extLst>
                  <a:ext uri="{0D108BD9-81ED-4DB2-BD59-A6C34878D82A}">
                    <a16:rowId xmlns:a16="http://schemas.microsoft.com/office/drawing/2014/main" val="635326381"/>
                  </a:ext>
                </a:extLst>
              </a:tr>
              <a:tr h="509804">
                <a:tc>
                  <a:txBody>
                    <a:bodyPr/>
                    <a:lstStyle/>
                    <a:p>
                      <a:pPr algn="ctr" fontAlgn="b"/>
                      <a:r>
                        <a:rPr lang="en-EG" sz="1600" u="none" strike="noStrike" cap="none" spc="0" dirty="0">
                          <a:solidFill>
                            <a:schemeClr val="bg1"/>
                          </a:solidFill>
                          <a:effectLst/>
                        </a:rPr>
                        <a:t>0</a:t>
                      </a:r>
                      <a:endParaRPr lang="en-EG" sz="1600" b="0" i="0" u="none" strike="noStrike" cap="none" spc="0" dirty="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38100" cmpd="sng">
                      <a:noFill/>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1600" u="none" strike="noStrike" cap="none" spc="0" dirty="0">
                          <a:solidFill>
                            <a:schemeClr val="bg1"/>
                          </a:solidFill>
                          <a:effectLst/>
                        </a:rPr>
                        <a:t>80,000</a:t>
                      </a:r>
                      <a:endParaRPr lang="en-EG" sz="16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38100" cmpd="sng">
                      <a:noFill/>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530380760"/>
                  </a:ext>
                </a:extLst>
              </a:tr>
              <a:tr h="509804">
                <a:tc>
                  <a:txBody>
                    <a:bodyPr/>
                    <a:lstStyle/>
                    <a:p>
                      <a:pPr algn="ctr" fontAlgn="b"/>
                      <a:r>
                        <a:rPr lang="en-EG" sz="1600" u="none" strike="noStrike" cap="none" spc="0">
                          <a:solidFill>
                            <a:schemeClr val="bg1"/>
                          </a:solidFill>
                          <a:effectLst/>
                        </a:rPr>
                        <a:t>1</a:t>
                      </a:r>
                      <a:endParaRPr lang="en-EG" sz="16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1600" u="none" strike="noStrike" cap="none" spc="0" dirty="0">
                          <a:solidFill>
                            <a:schemeClr val="bg1"/>
                          </a:solidFill>
                          <a:effectLst/>
                        </a:rPr>
                        <a:t>30,000</a:t>
                      </a:r>
                      <a:endParaRPr lang="en-EG" sz="16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1807627212"/>
                  </a:ext>
                </a:extLst>
              </a:tr>
              <a:tr h="509804">
                <a:tc>
                  <a:txBody>
                    <a:bodyPr/>
                    <a:lstStyle/>
                    <a:p>
                      <a:pPr algn="ctr" fontAlgn="b"/>
                      <a:r>
                        <a:rPr lang="en-EG" sz="1600" u="none" strike="noStrike" cap="none" spc="0">
                          <a:solidFill>
                            <a:schemeClr val="bg1"/>
                          </a:solidFill>
                          <a:effectLst/>
                        </a:rPr>
                        <a:t>2</a:t>
                      </a:r>
                      <a:endParaRPr lang="en-EG" sz="16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1600" u="none" strike="noStrike" cap="none" spc="0" dirty="0">
                          <a:solidFill>
                            <a:schemeClr val="bg1"/>
                          </a:solidFill>
                          <a:effectLst/>
                        </a:rPr>
                        <a:t>20,000</a:t>
                      </a:r>
                      <a:endParaRPr lang="en-EG" sz="16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1195557096"/>
                  </a:ext>
                </a:extLst>
              </a:tr>
              <a:tr h="509804">
                <a:tc>
                  <a:txBody>
                    <a:bodyPr/>
                    <a:lstStyle/>
                    <a:p>
                      <a:pPr algn="ctr" fontAlgn="b"/>
                      <a:r>
                        <a:rPr lang="en-EG" sz="1600" u="none" strike="noStrike" cap="none" spc="0">
                          <a:solidFill>
                            <a:schemeClr val="bg1"/>
                          </a:solidFill>
                          <a:effectLst/>
                        </a:rPr>
                        <a:t>3</a:t>
                      </a:r>
                      <a:endParaRPr lang="en-EG" sz="16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1600" u="none" strike="noStrike" cap="none" spc="0" dirty="0">
                          <a:solidFill>
                            <a:schemeClr val="bg1"/>
                          </a:solidFill>
                          <a:effectLst/>
                        </a:rPr>
                        <a:t>25,000</a:t>
                      </a:r>
                      <a:endParaRPr lang="en-EG" sz="16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260840288"/>
                  </a:ext>
                </a:extLst>
              </a:tr>
              <a:tr h="509804">
                <a:tc>
                  <a:txBody>
                    <a:bodyPr/>
                    <a:lstStyle/>
                    <a:p>
                      <a:pPr algn="ctr" fontAlgn="b"/>
                      <a:r>
                        <a:rPr lang="en-EG" sz="1600" u="none" strike="noStrike" cap="none" spc="0">
                          <a:solidFill>
                            <a:schemeClr val="bg1"/>
                          </a:solidFill>
                          <a:effectLst/>
                        </a:rPr>
                        <a:t>4</a:t>
                      </a:r>
                      <a:endParaRPr lang="en-EG" sz="16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1600" u="none" strike="noStrike" cap="none" spc="0" dirty="0">
                          <a:solidFill>
                            <a:schemeClr val="bg1"/>
                          </a:solidFill>
                          <a:effectLst/>
                        </a:rPr>
                        <a:t>20,000</a:t>
                      </a:r>
                      <a:endParaRPr lang="en-EG" sz="16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2907074174"/>
                  </a:ext>
                </a:extLst>
              </a:tr>
              <a:tr h="509804">
                <a:tc>
                  <a:txBody>
                    <a:bodyPr/>
                    <a:lstStyle/>
                    <a:p>
                      <a:pPr algn="ctr" fontAlgn="b"/>
                      <a:r>
                        <a:rPr lang="en-EG" sz="1600" u="none" strike="noStrike" cap="none" spc="0">
                          <a:solidFill>
                            <a:schemeClr val="bg1"/>
                          </a:solidFill>
                          <a:effectLst/>
                        </a:rPr>
                        <a:t>5</a:t>
                      </a:r>
                      <a:endParaRPr lang="en-EG" sz="16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1600" u="none" strike="noStrike" cap="none" spc="0" dirty="0">
                          <a:solidFill>
                            <a:schemeClr val="bg1"/>
                          </a:solidFill>
                          <a:effectLst/>
                        </a:rPr>
                        <a:t>15,000</a:t>
                      </a:r>
                      <a:endParaRPr lang="en-EG" sz="16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175351064"/>
                  </a:ext>
                </a:extLst>
              </a:tr>
              <a:tr h="509804">
                <a:tc>
                  <a:txBody>
                    <a:bodyPr/>
                    <a:lstStyle/>
                    <a:p>
                      <a:pPr algn="ctr" fontAlgn="b"/>
                      <a:r>
                        <a:rPr lang="en-EG" sz="1600" u="none" strike="noStrike" cap="none" spc="0">
                          <a:solidFill>
                            <a:schemeClr val="bg1"/>
                          </a:solidFill>
                          <a:effectLst/>
                        </a:rPr>
                        <a:t>6</a:t>
                      </a:r>
                      <a:endParaRPr lang="en-EG" sz="16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38100" cap="flat" cmpd="sng" algn="ctr">
                      <a:noFill/>
                      <a:prstDash val="solid"/>
                    </a:lnB>
                    <a:solidFill>
                      <a:schemeClr val="tx1">
                        <a:lumMod val="75000"/>
                        <a:lumOff val="25000"/>
                      </a:schemeClr>
                    </a:solidFill>
                  </a:tcPr>
                </a:tc>
                <a:tc>
                  <a:txBody>
                    <a:bodyPr/>
                    <a:lstStyle/>
                    <a:p>
                      <a:pPr algn="ctr" fontAlgn="b"/>
                      <a:r>
                        <a:rPr lang="en-EG" sz="1600" u="none" strike="noStrike" cap="none" spc="0" dirty="0">
                          <a:solidFill>
                            <a:schemeClr val="bg1"/>
                          </a:solidFill>
                          <a:effectLst/>
                        </a:rPr>
                        <a:t>15,000</a:t>
                      </a:r>
                      <a:endParaRPr lang="en-EG" sz="16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38100" cap="flat" cmpd="sng" algn="ctr">
                      <a:noFill/>
                      <a:prstDash val="solid"/>
                    </a:lnB>
                    <a:solidFill>
                      <a:schemeClr val="tx1">
                        <a:lumMod val="75000"/>
                        <a:lumOff val="25000"/>
                      </a:schemeClr>
                    </a:solidFill>
                  </a:tcPr>
                </a:tc>
                <a:extLst>
                  <a:ext uri="{0D108BD9-81ED-4DB2-BD59-A6C34878D82A}">
                    <a16:rowId xmlns:a16="http://schemas.microsoft.com/office/drawing/2014/main" val="1983354312"/>
                  </a:ext>
                </a:extLst>
              </a:tr>
            </a:tbl>
          </a:graphicData>
        </a:graphic>
      </p:graphicFrame>
      <p:sp>
        <p:nvSpPr>
          <p:cNvPr id="2" name="Slide Number Placeholder 1">
            <a:extLst>
              <a:ext uri="{FF2B5EF4-FFF2-40B4-BE49-F238E27FC236}">
                <a16:creationId xmlns:a16="http://schemas.microsoft.com/office/drawing/2014/main" id="{41AC83E7-FE75-7E41-EE6B-5AA49689C5E2}"/>
              </a:ext>
            </a:extLst>
          </p:cNvPr>
          <p:cNvSpPr>
            <a:spLocks noGrp="1"/>
          </p:cNvSpPr>
          <p:nvPr>
            <p:ph type="sldNum" sz="quarter" idx="12"/>
          </p:nvPr>
        </p:nvSpPr>
        <p:spPr>
          <a:xfrm>
            <a:off x="8610600" y="6492240"/>
            <a:ext cx="1871749"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23</a:t>
            </a:fld>
            <a:endParaRPr lang="en-US"/>
          </a:p>
        </p:txBody>
      </p:sp>
    </p:spTree>
    <p:extLst>
      <p:ext uri="{BB962C8B-B14F-4D97-AF65-F5344CB8AC3E}">
        <p14:creationId xmlns:p14="http://schemas.microsoft.com/office/powerpoint/2010/main" val="10772822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BA0AD-BED2-C0CA-0D4E-B0657D7A018B}"/>
              </a:ext>
            </a:extLst>
          </p:cNvPr>
          <p:cNvSpPr>
            <a:spLocks noGrp="1"/>
          </p:cNvSpPr>
          <p:nvPr>
            <p:ph type="title"/>
          </p:nvPr>
        </p:nvSpPr>
        <p:spPr>
          <a:xfrm>
            <a:off x="816934" y="2010594"/>
            <a:ext cx="2840182" cy="2371148"/>
          </a:xfrm>
        </p:spPr>
        <p:txBody>
          <a:bodyPr vert="horz" lIns="91440" tIns="45720" rIns="91440" bIns="45720" rtlCol="0" anchor="ctr">
            <a:normAutofit/>
          </a:bodyPr>
          <a:lstStyle/>
          <a:p>
            <a:r>
              <a:rPr lang="en-US" sz="3200" kern="1200" dirty="0">
                <a:latin typeface="+mj-lt"/>
                <a:ea typeface="+mj-ea"/>
                <a:cs typeface="+mj-cs"/>
              </a:rPr>
              <a:t>Payback Period</a:t>
            </a:r>
          </a:p>
        </p:txBody>
      </p:sp>
      <p:graphicFrame>
        <p:nvGraphicFramePr>
          <p:cNvPr id="5" name="Content Placeholder 4">
            <a:extLst>
              <a:ext uri="{FF2B5EF4-FFF2-40B4-BE49-F238E27FC236}">
                <a16:creationId xmlns:a16="http://schemas.microsoft.com/office/drawing/2014/main" id="{0539937A-C2A0-CEDF-61EA-74061D51278C}"/>
              </a:ext>
            </a:extLst>
          </p:cNvPr>
          <p:cNvGraphicFramePr>
            <a:graphicFrameLocks noGrp="1"/>
          </p:cNvGraphicFramePr>
          <p:nvPr>
            <p:ph idx="1"/>
            <p:extLst>
              <p:ext uri="{D42A27DB-BD31-4B8C-83A1-F6EECF244321}">
                <p14:modId xmlns:p14="http://schemas.microsoft.com/office/powerpoint/2010/main" val="3677371830"/>
              </p:ext>
            </p:extLst>
          </p:nvPr>
        </p:nvGraphicFramePr>
        <p:xfrm>
          <a:off x="4036111" y="1554480"/>
          <a:ext cx="6365321" cy="4457606"/>
        </p:xfrm>
        <a:graphic>
          <a:graphicData uri="http://schemas.openxmlformats.org/drawingml/2006/table">
            <a:tbl>
              <a:tblPr firstRow="1" bandRow="1">
                <a:tableStyleId>{3B4B98B0-60AC-42C2-AFA5-B58CD77FA1E5}</a:tableStyleId>
              </a:tblPr>
              <a:tblGrid>
                <a:gridCol w="964867">
                  <a:extLst>
                    <a:ext uri="{9D8B030D-6E8A-4147-A177-3AD203B41FA5}">
                      <a16:colId xmlns:a16="http://schemas.microsoft.com/office/drawing/2014/main" val="3568863929"/>
                    </a:ext>
                  </a:extLst>
                </a:gridCol>
                <a:gridCol w="1946172">
                  <a:extLst>
                    <a:ext uri="{9D8B030D-6E8A-4147-A177-3AD203B41FA5}">
                      <a16:colId xmlns:a16="http://schemas.microsoft.com/office/drawing/2014/main" val="4230621561"/>
                    </a:ext>
                  </a:extLst>
                </a:gridCol>
                <a:gridCol w="3454282">
                  <a:extLst>
                    <a:ext uri="{9D8B030D-6E8A-4147-A177-3AD203B41FA5}">
                      <a16:colId xmlns:a16="http://schemas.microsoft.com/office/drawing/2014/main" val="121819410"/>
                    </a:ext>
                  </a:extLst>
                </a:gridCol>
              </a:tblGrid>
              <a:tr h="418847">
                <a:tc>
                  <a:txBody>
                    <a:bodyPr/>
                    <a:lstStyle/>
                    <a:p>
                      <a:pPr algn="ctr" fontAlgn="b"/>
                      <a:r>
                        <a:rPr lang="en-US" sz="2200" u="none" strike="noStrike" dirty="0">
                          <a:solidFill>
                            <a:schemeClr val="tx1"/>
                          </a:solidFill>
                          <a:effectLst/>
                        </a:rPr>
                        <a:t>Year</a:t>
                      </a:r>
                      <a:endParaRPr lang="en-US" sz="2200" b="0" i="0" u="none" strike="noStrike" dirty="0">
                        <a:solidFill>
                          <a:schemeClr val="tx1"/>
                        </a:solidFill>
                        <a:effectLst/>
                        <a:latin typeface="Calibri" panose="020F0502020204030204" pitchFamily="34" charset="0"/>
                      </a:endParaRPr>
                    </a:p>
                  </a:txBody>
                  <a:tcPr marL="17423" marR="17423" marT="17423" marB="0" anchor="b"/>
                </a:tc>
                <a:tc>
                  <a:txBody>
                    <a:bodyPr/>
                    <a:lstStyle/>
                    <a:p>
                      <a:pPr algn="ctr" fontAlgn="b"/>
                      <a:r>
                        <a:rPr lang="en-US" sz="2200" u="none" strike="noStrike" dirty="0">
                          <a:solidFill>
                            <a:schemeClr val="tx1"/>
                          </a:solidFill>
                          <a:effectLst/>
                        </a:rPr>
                        <a:t>Cash Flow</a:t>
                      </a:r>
                      <a:endParaRPr lang="en-US" sz="2200" b="0" i="0" u="none" strike="noStrike" dirty="0">
                        <a:solidFill>
                          <a:schemeClr val="tx1"/>
                        </a:solidFill>
                        <a:effectLst/>
                        <a:latin typeface="Calibri" panose="020F0502020204030204" pitchFamily="34" charset="0"/>
                      </a:endParaRPr>
                    </a:p>
                  </a:txBody>
                  <a:tcPr marL="17423" marR="17423" marT="17423" marB="0" anchor="b"/>
                </a:tc>
                <a:tc>
                  <a:txBody>
                    <a:bodyPr/>
                    <a:lstStyle/>
                    <a:p>
                      <a:pPr algn="ctr" fontAlgn="b"/>
                      <a:r>
                        <a:rPr lang="en-US" sz="2200" u="none" strike="noStrike">
                          <a:solidFill>
                            <a:schemeClr val="tx1"/>
                          </a:solidFill>
                          <a:effectLst/>
                        </a:rPr>
                        <a:t>Cumulative Cash Flow</a:t>
                      </a:r>
                      <a:endParaRPr lang="en-US" sz="2200" b="0" i="0" u="none" strike="noStrike">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2119875896"/>
                  </a:ext>
                </a:extLst>
              </a:tr>
              <a:tr h="418847">
                <a:tc>
                  <a:txBody>
                    <a:bodyPr/>
                    <a:lstStyle/>
                    <a:p>
                      <a:pPr algn="ctr" fontAlgn="b"/>
                      <a:r>
                        <a:rPr lang="en-EG" sz="2200" u="none" strike="noStrike">
                          <a:solidFill>
                            <a:schemeClr val="tx1"/>
                          </a:solidFill>
                          <a:effectLst/>
                        </a:rPr>
                        <a:t>0</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tx1"/>
                          </a:solidFill>
                          <a:effectLst/>
                        </a:rPr>
                        <a:t>80,000</a:t>
                      </a:r>
                      <a:endParaRPr lang="en-EG" sz="2200" b="0" i="0" u="none" strike="noStrike" dirty="0">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tx1"/>
                          </a:solidFill>
                          <a:effectLst/>
                        </a:rPr>
                        <a:t>-80,000</a:t>
                      </a:r>
                      <a:endParaRPr lang="en-EG" sz="2200" b="0" i="0" u="none" strike="noStrike">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89468713"/>
                  </a:ext>
                </a:extLst>
              </a:tr>
              <a:tr h="418847">
                <a:tc>
                  <a:txBody>
                    <a:bodyPr/>
                    <a:lstStyle/>
                    <a:p>
                      <a:pPr algn="ctr" fontAlgn="b"/>
                      <a:r>
                        <a:rPr lang="en-EG" sz="2200" u="none" strike="noStrike">
                          <a:solidFill>
                            <a:schemeClr val="tx1"/>
                          </a:solidFill>
                          <a:effectLst/>
                        </a:rPr>
                        <a:t>1</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tx1"/>
                          </a:solidFill>
                          <a:effectLst/>
                        </a:rPr>
                        <a:t>30,000</a:t>
                      </a:r>
                      <a:endParaRPr lang="en-EG" sz="2200" b="0" i="0" u="none" strike="noStrike" dirty="0">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tx1"/>
                          </a:solidFill>
                          <a:effectLst/>
                        </a:rPr>
                        <a:t>-50,000</a:t>
                      </a:r>
                      <a:endParaRPr lang="en-EG" sz="2200" b="0" i="0" u="none" strike="noStrike">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4145739231"/>
                  </a:ext>
                </a:extLst>
              </a:tr>
              <a:tr h="418847">
                <a:tc>
                  <a:txBody>
                    <a:bodyPr/>
                    <a:lstStyle/>
                    <a:p>
                      <a:pPr algn="ctr" fontAlgn="b"/>
                      <a:r>
                        <a:rPr lang="en-EG" sz="2200" u="none" strike="noStrike">
                          <a:solidFill>
                            <a:schemeClr val="tx1"/>
                          </a:solidFill>
                          <a:effectLst/>
                        </a:rPr>
                        <a:t>2</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tx1"/>
                          </a:solidFill>
                          <a:effectLst/>
                        </a:rPr>
                        <a:t>20,000</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tx1"/>
                          </a:solidFill>
                          <a:effectLst/>
                        </a:rPr>
                        <a:t>-30,000</a:t>
                      </a:r>
                      <a:endParaRPr lang="en-EG" sz="2200" b="0" i="0" u="none" strike="noStrike" dirty="0">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3675949276"/>
                  </a:ext>
                </a:extLst>
              </a:tr>
              <a:tr h="418847">
                <a:tc>
                  <a:txBody>
                    <a:bodyPr/>
                    <a:lstStyle/>
                    <a:p>
                      <a:pPr algn="ctr" fontAlgn="b"/>
                      <a:r>
                        <a:rPr lang="en-EG" sz="2200" u="none" strike="noStrike">
                          <a:solidFill>
                            <a:schemeClr val="tx1"/>
                          </a:solidFill>
                          <a:effectLst/>
                        </a:rPr>
                        <a:t>3</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tx1"/>
                          </a:solidFill>
                          <a:effectLst/>
                        </a:rPr>
                        <a:t>25,000</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tx1"/>
                          </a:solidFill>
                          <a:effectLst/>
                        </a:rPr>
                        <a:t>-5,000</a:t>
                      </a:r>
                      <a:endParaRPr lang="en-EG" sz="2200" b="0" i="0" u="none" strike="noStrike">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2461457008"/>
                  </a:ext>
                </a:extLst>
              </a:tr>
              <a:tr h="418847">
                <a:tc>
                  <a:txBody>
                    <a:bodyPr/>
                    <a:lstStyle/>
                    <a:p>
                      <a:pPr algn="ctr" fontAlgn="b"/>
                      <a:r>
                        <a:rPr lang="en-EG" sz="2200" u="none" strike="noStrike">
                          <a:solidFill>
                            <a:schemeClr val="tx1"/>
                          </a:solidFill>
                          <a:effectLst/>
                        </a:rPr>
                        <a:t>4</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tx1"/>
                          </a:solidFill>
                          <a:effectLst/>
                        </a:rPr>
                        <a:t>20,000</a:t>
                      </a:r>
                      <a:endParaRPr lang="en-EG" sz="2200" b="0" i="0" u="none" strike="noStrike" dirty="0">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tx1"/>
                          </a:solidFill>
                          <a:effectLst/>
                        </a:rPr>
                        <a:t>15,000</a:t>
                      </a:r>
                      <a:endParaRPr lang="en-EG" sz="2200" b="0" i="0" u="none" strike="noStrike" dirty="0">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1462888245"/>
                  </a:ext>
                </a:extLst>
              </a:tr>
              <a:tr h="418847">
                <a:tc>
                  <a:txBody>
                    <a:bodyPr/>
                    <a:lstStyle/>
                    <a:p>
                      <a:pPr algn="ctr" fontAlgn="b"/>
                      <a:r>
                        <a:rPr lang="en-EG" sz="2200" u="none" strike="noStrike">
                          <a:solidFill>
                            <a:schemeClr val="tx1"/>
                          </a:solidFill>
                          <a:effectLst/>
                        </a:rPr>
                        <a:t>5</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tx1"/>
                          </a:solidFill>
                          <a:effectLst/>
                        </a:rPr>
                        <a:t>15,000</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tx1"/>
                          </a:solidFill>
                          <a:effectLst/>
                        </a:rPr>
                        <a:t>30,000</a:t>
                      </a:r>
                      <a:endParaRPr lang="en-EG" sz="2200" b="0" i="0" u="none" strike="noStrike" dirty="0">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2029024381"/>
                  </a:ext>
                </a:extLst>
              </a:tr>
              <a:tr h="418847">
                <a:tc>
                  <a:txBody>
                    <a:bodyPr/>
                    <a:lstStyle/>
                    <a:p>
                      <a:pPr algn="ctr" fontAlgn="b"/>
                      <a:r>
                        <a:rPr lang="en-EG" sz="2200" u="none" strike="noStrike">
                          <a:solidFill>
                            <a:schemeClr val="tx1"/>
                          </a:solidFill>
                          <a:effectLst/>
                        </a:rPr>
                        <a:t>6</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tx1"/>
                          </a:solidFill>
                          <a:effectLst/>
                        </a:rPr>
                        <a:t>15,000</a:t>
                      </a:r>
                      <a:endParaRPr lang="en-EG"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tx1"/>
                          </a:solidFill>
                          <a:effectLst/>
                        </a:rPr>
                        <a:t>45,000</a:t>
                      </a:r>
                      <a:endParaRPr lang="en-EG" sz="2200" b="0" i="0" u="none" strike="noStrike" dirty="0">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534673564"/>
                  </a:ext>
                </a:extLst>
              </a:tr>
              <a:tr h="418847">
                <a:tc>
                  <a:txBody>
                    <a:bodyPr/>
                    <a:lstStyle/>
                    <a:p>
                      <a:pPr algn="ctr" fontAlgn="b"/>
                      <a:r>
                        <a:rPr lang="en-EG" sz="2200" u="none" strike="noStrike" dirty="0">
                          <a:solidFill>
                            <a:schemeClr val="tx1"/>
                          </a:solidFill>
                          <a:effectLst/>
                        </a:rPr>
                        <a:t>3 years </a:t>
                      </a:r>
                      <a:endParaRPr lang="en-EG" sz="2200" b="0" i="0" u="none" strike="noStrike" dirty="0">
                        <a:solidFill>
                          <a:schemeClr val="tx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tx1"/>
                          </a:solidFill>
                          <a:effectLst/>
                        </a:rPr>
                        <a:t>0.25 * 12 months</a:t>
                      </a:r>
                      <a:endParaRPr lang="en-EG" sz="2200" b="0" i="0" u="none" strike="noStrike" dirty="0">
                        <a:solidFill>
                          <a:schemeClr val="tx1"/>
                        </a:solidFill>
                        <a:effectLst/>
                        <a:latin typeface="Calibri" panose="020F0502020204030204" pitchFamily="34" charset="0"/>
                      </a:endParaRPr>
                    </a:p>
                  </a:txBody>
                  <a:tcPr marL="17423" marR="17423" marT="17423" marB="0" anchor="b"/>
                </a:tc>
                <a:tc>
                  <a:txBody>
                    <a:bodyPr/>
                    <a:lstStyle/>
                    <a:p>
                      <a:pPr algn="ctr" fontAlgn="b"/>
                      <a:endParaRPr lang="en-EG" sz="2200" b="0" i="0" u="none" strike="noStrike" dirty="0">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2134728815"/>
                  </a:ext>
                </a:extLst>
              </a:tr>
              <a:tr h="418847">
                <a:tc>
                  <a:txBody>
                    <a:bodyPr/>
                    <a:lstStyle/>
                    <a:p>
                      <a:pPr algn="ctr" fontAlgn="b"/>
                      <a:r>
                        <a:rPr lang="en-US" sz="2200" u="none" strike="noStrike">
                          <a:solidFill>
                            <a:schemeClr val="tx1"/>
                          </a:solidFill>
                          <a:effectLst/>
                        </a:rPr>
                        <a:t>3 Years</a:t>
                      </a:r>
                      <a:endParaRPr lang="en-US"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r>
                        <a:rPr lang="en-US" sz="2200" u="none" strike="noStrike">
                          <a:solidFill>
                            <a:schemeClr val="tx1"/>
                          </a:solidFill>
                          <a:effectLst/>
                        </a:rPr>
                        <a:t>3 Months</a:t>
                      </a:r>
                      <a:endParaRPr lang="en-US" sz="2200" b="0" i="0" u="none" strike="noStrike">
                        <a:solidFill>
                          <a:schemeClr val="tx1"/>
                        </a:solidFill>
                        <a:effectLst/>
                        <a:latin typeface="Calibri" panose="020F0502020204030204" pitchFamily="34" charset="0"/>
                      </a:endParaRPr>
                    </a:p>
                  </a:txBody>
                  <a:tcPr marL="17423" marR="17423" marT="17423" marB="0" anchor="b"/>
                </a:tc>
                <a:tc>
                  <a:txBody>
                    <a:bodyPr/>
                    <a:lstStyle/>
                    <a:p>
                      <a:pPr algn="ctr" fontAlgn="b"/>
                      <a:endParaRPr lang="en-EG" sz="2200" b="0" i="0" u="none" strike="noStrike" dirty="0">
                        <a:solidFill>
                          <a:schemeClr val="tx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2902811411"/>
                  </a:ext>
                </a:extLst>
              </a:tr>
            </a:tbl>
          </a:graphicData>
        </a:graphic>
      </p:graphicFrame>
      <p:sp>
        <p:nvSpPr>
          <p:cNvPr id="4" name="Slide Number Placeholder 3">
            <a:extLst>
              <a:ext uri="{FF2B5EF4-FFF2-40B4-BE49-F238E27FC236}">
                <a16:creationId xmlns:a16="http://schemas.microsoft.com/office/drawing/2014/main" id="{4880CDD7-71F0-99B3-49B2-01453A56D503}"/>
              </a:ext>
            </a:extLst>
          </p:cNvPr>
          <p:cNvSpPr>
            <a:spLocks noGrp="1"/>
          </p:cNvSpPr>
          <p:nvPr>
            <p:ph type="sldNum" sz="quarter" idx="12"/>
          </p:nvPr>
        </p:nvSpPr>
        <p:spPr>
          <a:xfrm>
            <a:off x="10926476" y="6356350"/>
            <a:ext cx="625443" cy="365125"/>
          </a:xfrm>
          <a:noFill/>
        </p:spPr>
        <p:txBody>
          <a:bodyPr vert="horz" lIns="91440" tIns="45720" rIns="91440" bIns="45720" rtlCol="0" anchor="ctr">
            <a:normAutofit/>
          </a:bodyPr>
          <a:lstStyle/>
          <a:p>
            <a:pPr algn="l">
              <a:spcAft>
                <a:spcPts val="600"/>
              </a:spcAft>
            </a:pPr>
            <a:fld id="{53D902E5-DA95-3648-96C4-3B61E2C1363D}" type="slidenum">
              <a:rPr lang="en-US" smtClean="0">
                <a:solidFill>
                  <a:schemeClr val="tx1"/>
                </a:solidFill>
              </a:rPr>
              <a:pPr algn="l">
                <a:spcAft>
                  <a:spcPts val="600"/>
                </a:spcAft>
              </a:pPr>
              <a:t>24</a:t>
            </a:fld>
            <a:endParaRPr lang="en-US">
              <a:solidFill>
                <a:schemeClr val="tx1"/>
              </a:solidFill>
            </a:endParaRPr>
          </a:p>
        </p:txBody>
      </p:sp>
    </p:spTree>
    <p:extLst>
      <p:ext uri="{BB962C8B-B14F-4D97-AF65-F5344CB8AC3E}">
        <p14:creationId xmlns:p14="http://schemas.microsoft.com/office/powerpoint/2010/main" val="41937603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BED01-8BF6-ECB1-5EFB-93DCC666D640}"/>
              </a:ext>
            </a:extLst>
          </p:cNvPr>
          <p:cNvSpPr>
            <a:spLocks noGrp="1"/>
          </p:cNvSpPr>
          <p:nvPr>
            <p:ph type="title"/>
          </p:nvPr>
        </p:nvSpPr>
        <p:spPr>
          <a:xfrm>
            <a:off x="1046746" y="586822"/>
            <a:ext cx="3560252" cy="1645920"/>
          </a:xfrm>
        </p:spPr>
        <p:txBody>
          <a:bodyPr vert="horz" lIns="91440" tIns="45720" rIns="91440" bIns="45720" rtlCol="0" anchor="ctr">
            <a:normAutofit/>
          </a:bodyPr>
          <a:lstStyle/>
          <a:p>
            <a:r>
              <a:rPr lang="en-US" sz="3200" kern="1200" dirty="0">
                <a:latin typeface="+mj-lt"/>
                <a:ea typeface="+mj-ea"/>
                <a:cs typeface="+mj-cs"/>
              </a:rPr>
              <a:t>Discounted Payback Period</a:t>
            </a:r>
          </a:p>
        </p:txBody>
      </p:sp>
      <p:graphicFrame>
        <p:nvGraphicFramePr>
          <p:cNvPr id="5" name="Content Placeholder 4">
            <a:extLst>
              <a:ext uri="{FF2B5EF4-FFF2-40B4-BE49-F238E27FC236}">
                <a16:creationId xmlns:a16="http://schemas.microsoft.com/office/drawing/2014/main" id="{2AFA59B2-B209-A963-E1A5-70783204F5A5}"/>
              </a:ext>
            </a:extLst>
          </p:cNvPr>
          <p:cNvGraphicFramePr>
            <a:graphicFrameLocks noGrp="1"/>
          </p:cNvGraphicFramePr>
          <p:nvPr>
            <p:ph idx="1"/>
          </p:nvPr>
        </p:nvGraphicFramePr>
        <p:xfrm>
          <a:off x="867491" y="2734056"/>
          <a:ext cx="10545411" cy="3483864"/>
        </p:xfrm>
        <a:graphic>
          <a:graphicData uri="http://schemas.openxmlformats.org/drawingml/2006/table">
            <a:tbl>
              <a:tblPr firstRow="1" bandRow="1"/>
              <a:tblGrid>
                <a:gridCol w="1208787">
                  <a:extLst>
                    <a:ext uri="{9D8B030D-6E8A-4147-A177-3AD203B41FA5}">
                      <a16:colId xmlns:a16="http://schemas.microsoft.com/office/drawing/2014/main" val="2895770909"/>
                    </a:ext>
                  </a:extLst>
                </a:gridCol>
                <a:gridCol w="2103825">
                  <a:extLst>
                    <a:ext uri="{9D8B030D-6E8A-4147-A177-3AD203B41FA5}">
                      <a16:colId xmlns:a16="http://schemas.microsoft.com/office/drawing/2014/main" val="4257600810"/>
                    </a:ext>
                  </a:extLst>
                </a:gridCol>
                <a:gridCol w="4128576">
                  <a:extLst>
                    <a:ext uri="{9D8B030D-6E8A-4147-A177-3AD203B41FA5}">
                      <a16:colId xmlns:a16="http://schemas.microsoft.com/office/drawing/2014/main" val="1901042259"/>
                    </a:ext>
                  </a:extLst>
                </a:gridCol>
                <a:gridCol w="3104223">
                  <a:extLst>
                    <a:ext uri="{9D8B030D-6E8A-4147-A177-3AD203B41FA5}">
                      <a16:colId xmlns:a16="http://schemas.microsoft.com/office/drawing/2014/main" val="825345507"/>
                    </a:ext>
                  </a:extLst>
                </a:gridCol>
              </a:tblGrid>
              <a:tr h="435483">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Year</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dirty="0">
                          <a:solidFill>
                            <a:schemeClr val="tx1"/>
                          </a:solidFill>
                          <a:effectLst/>
                          <a:latin typeface="Calibri" panose="020F0502020204030204" pitchFamily="34" charset="0"/>
                        </a:rPr>
                        <a:t>Cash Flow</a:t>
                      </a:r>
                      <a:endParaRPr lang="en-US" sz="3700" b="0" i="0" u="none" strike="noStrike" dirty="0">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dirty="0">
                          <a:solidFill>
                            <a:schemeClr val="tx1"/>
                          </a:solidFill>
                          <a:effectLst/>
                          <a:latin typeface="Calibri" panose="020F0502020204030204" pitchFamily="34" charset="0"/>
                        </a:rPr>
                        <a:t>Discount Factor (1/ (1+r)^t)</a:t>
                      </a:r>
                      <a:endParaRPr lang="en-US" sz="3700" b="0" i="0" u="none" strike="noStrike" dirty="0">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Discounted Cash Flow</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3080531"/>
                  </a:ext>
                </a:extLst>
              </a:tr>
              <a:tr h="435483">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80,000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1.0000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80000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74502428"/>
                  </a:ext>
                </a:extLst>
              </a:tr>
              <a:tr h="435483">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1</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30,000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0.9346</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28037</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3853783"/>
                  </a:ext>
                </a:extLst>
              </a:tr>
              <a:tr h="435483">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2</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20,000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0.8734</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17469</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95328389"/>
                  </a:ext>
                </a:extLst>
              </a:tr>
              <a:tr h="435483">
                <a:tc>
                  <a:txBody>
                    <a:bodyPr/>
                    <a:lstStyle/>
                    <a:p>
                      <a:pPr algn="ctr" fontAlgn="ctr">
                        <a:spcBef>
                          <a:spcPts val="0"/>
                        </a:spcBef>
                        <a:spcAft>
                          <a:spcPts val="0"/>
                        </a:spcAft>
                      </a:pPr>
                      <a:r>
                        <a:rPr lang="en-US" sz="2500" b="0" i="0" u="none" strike="noStrike" dirty="0">
                          <a:solidFill>
                            <a:schemeClr val="tx1"/>
                          </a:solidFill>
                          <a:effectLst/>
                          <a:highlight>
                            <a:srgbClr val="FFFF00"/>
                          </a:highlight>
                          <a:latin typeface="Calibri" panose="020F0502020204030204" pitchFamily="34" charset="0"/>
                        </a:rPr>
                        <a:t>3</a:t>
                      </a:r>
                      <a:endParaRPr lang="en-US" sz="3700" b="0" i="0" u="none" strike="noStrike" dirty="0">
                        <a:solidFill>
                          <a:schemeClr val="tx1"/>
                        </a:solidFill>
                        <a:effectLst/>
                        <a:highlight>
                          <a:srgbClr val="FFFF00"/>
                        </a:highligh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25,000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0.8163</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20407</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79909162"/>
                  </a:ext>
                </a:extLst>
              </a:tr>
              <a:tr h="435483">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4</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20,000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0.7629</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dirty="0">
                          <a:solidFill>
                            <a:schemeClr val="tx1"/>
                          </a:solidFill>
                          <a:effectLst/>
                          <a:highlight>
                            <a:srgbClr val="FFFF00"/>
                          </a:highlight>
                          <a:latin typeface="Calibri" panose="020F0502020204030204" pitchFamily="34" charset="0"/>
                        </a:rPr>
                        <a:t>15258</a:t>
                      </a:r>
                      <a:endParaRPr lang="en-US" sz="3700" b="0" i="0" u="none" strike="noStrike" dirty="0">
                        <a:solidFill>
                          <a:schemeClr val="tx1"/>
                        </a:solidFill>
                        <a:effectLst/>
                        <a:highlight>
                          <a:srgbClr val="FFFF00"/>
                        </a:highligh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87450916"/>
                  </a:ext>
                </a:extLst>
              </a:tr>
              <a:tr h="435483">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5</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15,000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0.7130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10695</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87067076"/>
                  </a:ext>
                </a:extLst>
              </a:tr>
              <a:tr h="435483">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6</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15,000</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tx1"/>
                          </a:solidFill>
                          <a:effectLst/>
                          <a:latin typeface="Calibri" panose="020F0502020204030204" pitchFamily="34" charset="0"/>
                        </a:rPr>
                        <a:t>0.6663</a:t>
                      </a:r>
                      <a:endParaRPr lang="en-US" sz="3700" b="0" i="0" u="none" strike="noStrike">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dirty="0">
                          <a:solidFill>
                            <a:schemeClr val="tx1"/>
                          </a:solidFill>
                          <a:effectLst/>
                          <a:latin typeface="Calibri" panose="020F0502020204030204" pitchFamily="34" charset="0"/>
                        </a:rPr>
                        <a:t>9995</a:t>
                      </a:r>
                      <a:endParaRPr lang="en-US" sz="3700" b="0" i="0" u="none" strike="noStrike" dirty="0">
                        <a:solidFill>
                          <a:schemeClr val="tx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8818198"/>
                  </a:ext>
                </a:extLst>
              </a:tr>
            </a:tbl>
          </a:graphicData>
        </a:graphic>
      </p:graphicFrame>
      <p:sp>
        <p:nvSpPr>
          <p:cNvPr id="4" name="Slide Number Placeholder 3">
            <a:extLst>
              <a:ext uri="{FF2B5EF4-FFF2-40B4-BE49-F238E27FC236}">
                <a16:creationId xmlns:a16="http://schemas.microsoft.com/office/drawing/2014/main" id="{EE13C216-6529-6940-B812-23D4EE74F62D}"/>
              </a:ext>
            </a:extLst>
          </p:cNvPr>
          <p:cNvSpPr>
            <a:spLocks noGrp="1"/>
          </p:cNvSpPr>
          <p:nvPr>
            <p:ph type="sldNum" sz="quarter" idx="12"/>
          </p:nvPr>
        </p:nvSpPr>
        <p:spPr/>
        <p:txBody>
          <a:bodyPr vert="horz" lIns="91440" tIns="45720" rIns="91440" bIns="45720" rtlCol="0" anchor="ctr">
            <a:normAutofit/>
          </a:bodyPr>
          <a:lstStyle/>
          <a:p>
            <a:pPr>
              <a:spcAft>
                <a:spcPts val="600"/>
              </a:spcAft>
            </a:pPr>
            <a:fld id="{53D902E5-DA95-3648-96C4-3B61E2C1363D}" type="slidenum">
              <a:rPr lang="en-US">
                <a:solidFill>
                  <a:schemeClr val="tx1">
                    <a:lumMod val="50000"/>
                    <a:lumOff val="50000"/>
                  </a:schemeClr>
                </a:solidFill>
              </a:rPr>
              <a:pPr>
                <a:spcAft>
                  <a:spcPts val="600"/>
                </a:spcAft>
              </a:pPr>
              <a:t>25</a:t>
            </a:fld>
            <a:endParaRPr lang="en-US">
              <a:solidFill>
                <a:schemeClr val="tx1">
                  <a:lumMod val="50000"/>
                  <a:lumOff val="50000"/>
                </a:schemeClr>
              </a:solidFill>
            </a:endParaRPr>
          </a:p>
        </p:txBody>
      </p:sp>
      <p:sp>
        <p:nvSpPr>
          <p:cNvPr id="6" name="TextBox 5">
            <a:extLst>
              <a:ext uri="{FF2B5EF4-FFF2-40B4-BE49-F238E27FC236}">
                <a16:creationId xmlns:a16="http://schemas.microsoft.com/office/drawing/2014/main" id="{4A071CFE-D742-E2B9-8D5D-92837D727FC4}"/>
              </a:ext>
            </a:extLst>
          </p:cNvPr>
          <p:cNvSpPr txBox="1"/>
          <p:nvPr/>
        </p:nvSpPr>
        <p:spPr>
          <a:xfrm>
            <a:off x="5351164" y="586822"/>
            <a:ext cx="6002636" cy="1645920"/>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dirty="0"/>
              <a:t>Step 1: get the discounted cash flow</a:t>
            </a:r>
          </a:p>
        </p:txBody>
      </p:sp>
    </p:spTree>
    <p:extLst>
      <p:ext uri="{BB962C8B-B14F-4D97-AF65-F5344CB8AC3E}">
        <p14:creationId xmlns:p14="http://schemas.microsoft.com/office/powerpoint/2010/main" val="16387907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BED01-8BF6-ECB1-5EFB-93DCC666D640}"/>
              </a:ext>
            </a:extLst>
          </p:cNvPr>
          <p:cNvSpPr>
            <a:spLocks noGrp="1"/>
          </p:cNvSpPr>
          <p:nvPr>
            <p:ph type="title"/>
          </p:nvPr>
        </p:nvSpPr>
        <p:spPr>
          <a:xfrm>
            <a:off x="838200" y="245434"/>
            <a:ext cx="2840182" cy="2371148"/>
          </a:xfrm>
        </p:spPr>
        <p:txBody>
          <a:bodyPr vert="horz" lIns="91440" tIns="45720" rIns="91440" bIns="45720" rtlCol="0" anchor="ctr">
            <a:normAutofit/>
          </a:bodyPr>
          <a:lstStyle/>
          <a:p>
            <a:r>
              <a:rPr lang="en-US" sz="3200" kern="1200">
                <a:latin typeface="+mj-lt"/>
                <a:ea typeface="+mj-ea"/>
                <a:cs typeface="+mj-cs"/>
              </a:rPr>
              <a:t>Discounted Payback Period</a:t>
            </a:r>
          </a:p>
        </p:txBody>
      </p:sp>
      <p:graphicFrame>
        <p:nvGraphicFramePr>
          <p:cNvPr id="5" name="Content Placeholder 4">
            <a:extLst>
              <a:ext uri="{FF2B5EF4-FFF2-40B4-BE49-F238E27FC236}">
                <a16:creationId xmlns:a16="http://schemas.microsoft.com/office/drawing/2014/main" id="{2AFA59B2-B209-A963-E1A5-70783204F5A5}"/>
              </a:ext>
            </a:extLst>
          </p:cNvPr>
          <p:cNvGraphicFramePr>
            <a:graphicFrameLocks noGrp="1"/>
          </p:cNvGraphicFramePr>
          <p:nvPr>
            <p:ph idx="1"/>
          </p:nvPr>
        </p:nvGraphicFramePr>
        <p:xfrm>
          <a:off x="4207933" y="1431008"/>
          <a:ext cx="7347539" cy="3996962"/>
        </p:xfrm>
        <a:graphic>
          <a:graphicData uri="http://schemas.openxmlformats.org/drawingml/2006/table">
            <a:tbl>
              <a:tblPr/>
              <a:tblGrid>
                <a:gridCol w="806874">
                  <a:extLst>
                    <a:ext uri="{9D8B030D-6E8A-4147-A177-3AD203B41FA5}">
                      <a16:colId xmlns:a16="http://schemas.microsoft.com/office/drawing/2014/main" val="2895770909"/>
                    </a:ext>
                  </a:extLst>
                </a:gridCol>
                <a:gridCol w="1106068">
                  <a:extLst>
                    <a:ext uri="{9D8B030D-6E8A-4147-A177-3AD203B41FA5}">
                      <a16:colId xmlns:a16="http://schemas.microsoft.com/office/drawing/2014/main" val="4257600810"/>
                    </a:ext>
                  </a:extLst>
                </a:gridCol>
                <a:gridCol w="2170563">
                  <a:extLst>
                    <a:ext uri="{9D8B030D-6E8A-4147-A177-3AD203B41FA5}">
                      <a16:colId xmlns:a16="http://schemas.microsoft.com/office/drawing/2014/main" val="1901042259"/>
                    </a:ext>
                  </a:extLst>
                </a:gridCol>
                <a:gridCol w="1632018">
                  <a:extLst>
                    <a:ext uri="{9D8B030D-6E8A-4147-A177-3AD203B41FA5}">
                      <a16:colId xmlns:a16="http://schemas.microsoft.com/office/drawing/2014/main" val="825345507"/>
                    </a:ext>
                  </a:extLst>
                </a:gridCol>
                <a:gridCol w="1632016">
                  <a:extLst>
                    <a:ext uri="{9D8B030D-6E8A-4147-A177-3AD203B41FA5}">
                      <a16:colId xmlns:a16="http://schemas.microsoft.com/office/drawing/2014/main" val="3320969863"/>
                    </a:ext>
                  </a:extLst>
                </a:gridCol>
              </a:tblGrid>
              <a:tr h="817079">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Year</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Cash Flow</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Discount Factor (1/ (1+r)^t)</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Discounted Cash Flow</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Cumulative DCF</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3080531"/>
                  </a:ext>
                </a:extLst>
              </a:tr>
              <a:tr h="454269">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80,000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1.0000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80000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-80000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74502428"/>
                  </a:ext>
                </a:extLst>
              </a:tr>
              <a:tr h="454269">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1</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dirty="0">
                          <a:solidFill>
                            <a:schemeClr val="tx1"/>
                          </a:solidFill>
                          <a:effectLst/>
                          <a:latin typeface="Calibri" panose="020F0502020204030204" pitchFamily="34" charset="0"/>
                        </a:rPr>
                        <a:t>30,000</a:t>
                      </a:r>
                      <a:endParaRPr lang="en-US" sz="3600" b="0" i="0" u="none" strike="noStrike" dirty="0">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0.9346</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28037</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-51963</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3853783"/>
                  </a:ext>
                </a:extLst>
              </a:tr>
              <a:tr h="454269">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2</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20,000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0.8734</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17469</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-34494</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95328389"/>
                  </a:ext>
                </a:extLst>
              </a:tr>
              <a:tr h="454269">
                <a:tc>
                  <a:txBody>
                    <a:bodyPr/>
                    <a:lstStyle/>
                    <a:p>
                      <a:pPr algn="ctr" fontAlgn="ctr">
                        <a:spcBef>
                          <a:spcPts val="0"/>
                        </a:spcBef>
                        <a:spcAft>
                          <a:spcPts val="0"/>
                        </a:spcAft>
                      </a:pPr>
                      <a:r>
                        <a:rPr lang="en-US" sz="2400" b="0" i="0" u="none" strike="noStrike" dirty="0">
                          <a:solidFill>
                            <a:schemeClr val="tx1"/>
                          </a:solidFill>
                          <a:effectLst/>
                          <a:highlight>
                            <a:srgbClr val="FFFF00"/>
                          </a:highlight>
                          <a:latin typeface="Calibri" panose="020F0502020204030204" pitchFamily="34" charset="0"/>
                        </a:rPr>
                        <a:t>3</a:t>
                      </a:r>
                      <a:endParaRPr lang="en-US" sz="3600" b="0" i="0" u="none" strike="noStrike" dirty="0">
                        <a:solidFill>
                          <a:schemeClr val="tx1"/>
                        </a:solidFill>
                        <a:effectLst/>
                        <a:highlight>
                          <a:srgbClr val="FFFF00"/>
                        </a:highligh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25,000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0.8163</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20407</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dirty="0">
                          <a:solidFill>
                            <a:schemeClr val="tx1"/>
                          </a:solidFill>
                          <a:effectLst/>
                          <a:highlight>
                            <a:srgbClr val="FF0000"/>
                          </a:highlight>
                          <a:latin typeface="Calibri" panose="020F0502020204030204" pitchFamily="34" charset="0"/>
                        </a:rPr>
                        <a:t>-</a:t>
                      </a:r>
                      <a:r>
                        <a:rPr lang="en-US" sz="2400" b="0" i="0" u="none" strike="noStrike" dirty="0">
                          <a:solidFill>
                            <a:schemeClr val="tx1"/>
                          </a:solidFill>
                          <a:effectLst/>
                          <a:highlight>
                            <a:srgbClr val="FFFF00"/>
                          </a:highlight>
                          <a:latin typeface="Calibri" panose="020F0502020204030204" pitchFamily="34" charset="0"/>
                        </a:rPr>
                        <a:t>14086</a:t>
                      </a:r>
                      <a:endParaRPr lang="en-US" sz="3600" b="0" i="0" u="none" strike="noStrike" dirty="0">
                        <a:solidFill>
                          <a:schemeClr val="tx1"/>
                        </a:solidFill>
                        <a:effectLst/>
                        <a:highlight>
                          <a:srgbClr val="FFFF00"/>
                        </a:highligh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79909162"/>
                  </a:ext>
                </a:extLst>
              </a:tr>
              <a:tr h="454269">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4</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20,000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0.7629</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dirty="0">
                          <a:solidFill>
                            <a:schemeClr val="tx1"/>
                          </a:solidFill>
                          <a:effectLst/>
                          <a:highlight>
                            <a:srgbClr val="FFFF00"/>
                          </a:highlight>
                          <a:latin typeface="Calibri" panose="020F0502020204030204" pitchFamily="34" charset="0"/>
                        </a:rPr>
                        <a:t>15258</a:t>
                      </a:r>
                      <a:endParaRPr lang="en-US" sz="3600" b="0" i="0" u="none" strike="noStrike" dirty="0">
                        <a:solidFill>
                          <a:schemeClr val="tx1"/>
                        </a:solidFill>
                        <a:effectLst/>
                        <a:highlight>
                          <a:srgbClr val="FFFF00"/>
                        </a:highligh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1172</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87450916"/>
                  </a:ext>
                </a:extLst>
              </a:tr>
              <a:tr h="454269">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5</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15,000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0.7130</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10695</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11866</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87067076"/>
                  </a:ext>
                </a:extLst>
              </a:tr>
              <a:tr h="454269">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6</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dirty="0">
                          <a:solidFill>
                            <a:schemeClr val="tx1"/>
                          </a:solidFill>
                          <a:effectLst/>
                          <a:latin typeface="Calibri" panose="020F0502020204030204" pitchFamily="34" charset="0"/>
                        </a:rPr>
                        <a:t>15,000</a:t>
                      </a:r>
                      <a:endParaRPr lang="en-US" sz="3600" b="0" i="0" u="none" strike="noStrike" dirty="0">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0.6663</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tx1"/>
                          </a:solidFill>
                          <a:effectLst/>
                          <a:latin typeface="Calibri" panose="020F0502020204030204" pitchFamily="34" charset="0"/>
                        </a:rPr>
                        <a:t>9995</a:t>
                      </a:r>
                      <a:endParaRPr lang="en-US" sz="3600" b="0" i="0" u="none" strike="noStrike">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dirty="0">
                          <a:solidFill>
                            <a:schemeClr val="tx1"/>
                          </a:solidFill>
                          <a:effectLst/>
                          <a:latin typeface="Calibri" panose="020F0502020204030204" pitchFamily="34" charset="0"/>
                        </a:rPr>
                        <a:t>21861</a:t>
                      </a:r>
                      <a:endParaRPr lang="en-US" sz="3600" b="0" i="0" u="none" strike="noStrike" dirty="0">
                        <a:solidFill>
                          <a:schemeClr val="tx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8818198"/>
                  </a:ext>
                </a:extLst>
              </a:tr>
            </a:tbl>
          </a:graphicData>
        </a:graphic>
      </p:graphicFrame>
      <p:sp>
        <p:nvSpPr>
          <p:cNvPr id="4" name="Slide Number Placeholder 3">
            <a:extLst>
              <a:ext uri="{FF2B5EF4-FFF2-40B4-BE49-F238E27FC236}">
                <a16:creationId xmlns:a16="http://schemas.microsoft.com/office/drawing/2014/main" id="{EE13C216-6529-6940-B812-23D4EE74F62D}"/>
              </a:ext>
            </a:extLst>
          </p:cNvPr>
          <p:cNvSpPr>
            <a:spLocks noGrp="1"/>
          </p:cNvSpPr>
          <p:nvPr>
            <p:ph type="sldNum" sz="quarter" idx="12"/>
          </p:nvPr>
        </p:nvSpPr>
        <p:spPr>
          <a:xfrm>
            <a:off x="10926476" y="6356350"/>
            <a:ext cx="625443" cy="365125"/>
          </a:xfrm>
          <a:noFill/>
        </p:spPr>
        <p:txBody>
          <a:bodyPr vert="horz" lIns="91440" tIns="45720" rIns="91440" bIns="45720" rtlCol="0" anchor="ctr">
            <a:normAutofit/>
          </a:bodyPr>
          <a:lstStyle/>
          <a:p>
            <a:pPr algn="l">
              <a:spcAft>
                <a:spcPts val="600"/>
              </a:spcAft>
            </a:pPr>
            <a:fld id="{53D902E5-DA95-3648-96C4-3B61E2C1363D}" type="slidenum">
              <a:rPr lang="en-US" smtClean="0">
                <a:solidFill>
                  <a:schemeClr val="tx1"/>
                </a:solidFill>
              </a:rPr>
              <a:pPr algn="l">
                <a:spcAft>
                  <a:spcPts val="600"/>
                </a:spcAft>
              </a:pPr>
              <a:t>26</a:t>
            </a:fld>
            <a:endParaRPr lang="en-US">
              <a:solidFill>
                <a:schemeClr val="tx1"/>
              </a:solidFill>
            </a:endParaRPr>
          </a:p>
        </p:txBody>
      </p:sp>
      <p:sp>
        <p:nvSpPr>
          <p:cNvPr id="6" name="TextBox 5">
            <a:extLst>
              <a:ext uri="{FF2B5EF4-FFF2-40B4-BE49-F238E27FC236}">
                <a16:creationId xmlns:a16="http://schemas.microsoft.com/office/drawing/2014/main" id="{4A071CFE-D742-E2B9-8D5D-92837D727FC4}"/>
              </a:ext>
            </a:extLst>
          </p:cNvPr>
          <p:cNvSpPr txBox="1"/>
          <p:nvPr/>
        </p:nvSpPr>
        <p:spPr>
          <a:xfrm>
            <a:off x="638174" y="3831771"/>
            <a:ext cx="2801711" cy="646331"/>
          </a:xfrm>
          <a:prstGeom prst="rect">
            <a:avLst/>
          </a:prstGeom>
          <a:noFill/>
        </p:spPr>
        <p:txBody>
          <a:bodyPr wrap="square" rtlCol="0">
            <a:spAutoFit/>
          </a:bodyPr>
          <a:lstStyle/>
          <a:p>
            <a:r>
              <a:rPr lang="en-EG" dirty="0"/>
              <a:t>3 years + (0.923 x 12) = 3 years and 11 months</a:t>
            </a:r>
          </a:p>
        </p:txBody>
      </p:sp>
      <p:cxnSp>
        <p:nvCxnSpPr>
          <p:cNvPr id="8" name="Straight Connector 7">
            <a:extLst>
              <a:ext uri="{FF2B5EF4-FFF2-40B4-BE49-F238E27FC236}">
                <a16:creationId xmlns:a16="http://schemas.microsoft.com/office/drawing/2014/main" id="{F626D01F-62BB-F6D1-D328-BD34B4A58B6A}"/>
              </a:ext>
            </a:extLst>
          </p:cNvPr>
          <p:cNvCxnSpPr/>
          <p:nvPr/>
        </p:nvCxnSpPr>
        <p:spPr>
          <a:xfrm>
            <a:off x="5507915" y="1051560"/>
            <a:ext cx="0" cy="4754880"/>
          </a:xfrm>
          <a:prstGeom prst="line">
            <a:avLst/>
          </a:prstGeom>
        </p:spPr>
        <p:style>
          <a:lnRef idx="3">
            <a:schemeClr val="accent2"/>
          </a:lnRef>
          <a:fillRef idx="0">
            <a:schemeClr val="accent2"/>
          </a:fillRef>
          <a:effectRef idx="2">
            <a:schemeClr val="accent2"/>
          </a:effectRef>
          <a:fontRef idx="minor">
            <a:schemeClr val="tx1"/>
          </a:fontRef>
        </p:style>
      </p:cxnSp>
      <p:cxnSp>
        <p:nvCxnSpPr>
          <p:cNvPr id="9" name="Straight Connector 8">
            <a:extLst>
              <a:ext uri="{FF2B5EF4-FFF2-40B4-BE49-F238E27FC236}">
                <a16:creationId xmlns:a16="http://schemas.microsoft.com/office/drawing/2014/main" id="{3EE23ECD-66AD-37FA-0310-761CFE127CDE}"/>
              </a:ext>
            </a:extLst>
          </p:cNvPr>
          <p:cNvCxnSpPr/>
          <p:nvPr/>
        </p:nvCxnSpPr>
        <p:spPr>
          <a:xfrm>
            <a:off x="7177143" y="1051560"/>
            <a:ext cx="0" cy="4754880"/>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753983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5AB8C9E-CB5D-0737-B9EB-0943145C07DC}"/>
              </a:ext>
            </a:extLst>
          </p:cNvPr>
          <p:cNvSpPr>
            <a:spLocks noGrp="1"/>
          </p:cNvSpPr>
          <p:nvPr>
            <p:ph type="title"/>
          </p:nvPr>
        </p:nvSpPr>
        <p:spPr>
          <a:xfrm>
            <a:off x="1524000" y="1293338"/>
            <a:ext cx="9144000" cy="3274592"/>
          </a:xfrm>
        </p:spPr>
        <p:txBody>
          <a:bodyPr vert="horz" lIns="91440" tIns="45720" rIns="91440" bIns="45720" rtlCol="0" anchor="ctr">
            <a:normAutofit/>
          </a:bodyPr>
          <a:lstStyle/>
          <a:p>
            <a:pPr algn="ctr"/>
            <a:r>
              <a:rPr lang="en-US" sz="7200" kern="1200" dirty="0">
                <a:solidFill>
                  <a:srgbClr val="00B0F0"/>
                </a:solidFill>
                <a:latin typeface="+mj-lt"/>
                <a:ea typeface="+mj-ea"/>
                <a:cs typeface="+mj-cs"/>
              </a:rPr>
              <a:t>Net Present Value - NPV</a:t>
            </a:r>
          </a:p>
        </p:txBody>
      </p:sp>
      <p:sp>
        <p:nvSpPr>
          <p:cNvPr id="4" name="Slide Number Placeholder 3">
            <a:extLst>
              <a:ext uri="{FF2B5EF4-FFF2-40B4-BE49-F238E27FC236}">
                <a16:creationId xmlns:a16="http://schemas.microsoft.com/office/drawing/2014/main" id="{D6C47CD1-BCC0-8B9B-E630-E2B788581D64}"/>
              </a:ext>
            </a:extLst>
          </p:cNvPr>
          <p:cNvSpPr>
            <a:spLocks noGrp="1"/>
          </p:cNvSpPr>
          <p:nvPr>
            <p:ph type="sldNum" sz="quarter" idx="12"/>
          </p:nvPr>
        </p:nvSpPr>
        <p:spPr>
          <a:xfrm>
            <a:off x="8610600" y="649224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27</a:t>
            </a:fld>
            <a:endParaRPr lang="en-US"/>
          </a:p>
        </p:txBody>
      </p:sp>
    </p:spTree>
    <p:extLst>
      <p:ext uri="{BB962C8B-B14F-4D97-AF65-F5344CB8AC3E}">
        <p14:creationId xmlns:p14="http://schemas.microsoft.com/office/powerpoint/2010/main" val="42742965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6187440" cy="696595"/>
          </a:xfrm>
          <a:prstGeom prst="rect">
            <a:avLst/>
          </a:prstGeom>
        </p:spPr>
        <p:txBody>
          <a:bodyPr vert="horz" wrap="square" lIns="0" tIns="13335" rIns="0" bIns="0" rtlCol="0">
            <a:spAutoFit/>
          </a:bodyPr>
          <a:lstStyle/>
          <a:p>
            <a:pPr marL="12700">
              <a:lnSpc>
                <a:spcPct val="100000"/>
              </a:lnSpc>
              <a:spcBef>
                <a:spcPts val="105"/>
              </a:spcBef>
            </a:pPr>
            <a:r>
              <a:rPr sz="4400" spc="-20" dirty="0">
                <a:latin typeface="Calibri Light"/>
                <a:cs typeface="Calibri Light"/>
              </a:rPr>
              <a:t>The</a:t>
            </a:r>
            <a:r>
              <a:rPr sz="4400" spc="-95" dirty="0">
                <a:latin typeface="Calibri Light"/>
                <a:cs typeface="Calibri Light"/>
              </a:rPr>
              <a:t> </a:t>
            </a:r>
            <a:r>
              <a:rPr sz="4400" spc="-30" dirty="0">
                <a:latin typeface="Calibri Light"/>
                <a:cs typeface="Calibri Light"/>
              </a:rPr>
              <a:t>net</a:t>
            </a:r>
            <a:r>
              <a:rPr sz="4400" spc="-80" dirty="0">
                <a:latin typeface="Calibri Light"/>
                <a:cs typeface="Calibri Light"/>
              </a:rPr>
              <a:t> </a:t>
            </a:r>
            <a:r>
              <a:rPr sz="4400" spc="-50" dirty="0">
                <a:latin typeface="Calibri Light"/>
                <a:cs typeface="Calibri Light"/>
              </a:rPr>
              <a:t>present</a:t>
            </a:r>
            <a:r>
              <a:rPr sz="4400" spc="-85" dirty="0">
                <a:latin typeface="Calibri Light"/>
                <a:cs typeface="Calibri Light"/>
              </a:rPr>
              <a:t> </a:t>
            </a:r>
            <a:r>
              <a:rPr sz="4400" spc="-35" dirty="0">
                <a:latin typeface="Calibri Light"/>
                <a:cs typeface="Calibri Light"/>
              </a:rPr>
              <a:t>value</a:t>
            </a:r>
            <a:r>
              <a:rPr sz="4400" spc="-110" dirty="0">
                <a:latin typeface="Calibri Light"/>
                <a:cs typeface="Calibri Light"/>
              </a:rPr>
              <a:t> </a:t>
            </a:r>
            <a:r>
              <a:rPr sz="4400" spc="-40" dirty="0">
                <a:latin typeface="Calibri Light"/>
                <a:cs typeface="Calibri Light"/>
              </a:rPr>
              <a:t>(NPV)</a:t>
            </a:r>
            <a:endParaRPr sz="4400">
              <a:latin typeface="Calibri Light"/>
              <a:cs typeface="Calibri Light"/>
            </a:endParaRPr>
          </a:p>
        </p:txBody>
      </p:sp>
      <p:sp>
        <p:nvSpPr>
          <p:cNvPr id="6" name="object 6"/>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28</a:t>
            </a:fld>
            <a:endParaRPr dirty="0"/>
          </a:p>
        </p:txBody>
      </p:sp>
      <p:sp>
        <p:nvSpPr>
          <p:cNvPr id="3" name="object 3"/>
          <p:cNvSpPr txBox="1"/>
          <p:nvPr/>
        </p:nvSpPr>
        <p:spPr>
          <a:xfrm>
            <a:off x="833729" y="1909318"/>
            <a:ext cx="10371455" cy="765979"/>
          </a:xfrm>
          <a:prstGeom prst="rect">
            <a:avLst/>
          </a:prstGeom>
        </p:spPr>
        <p:txBody>
          <a:bodyPr vert="horz" wrap="square" lIns="0" tIns="104775" rIns="0" bIns="0" rtlCol="0">
            <a:spAutoFit/>
          </a:bodyPr>
          <a:lstStyle/>
          <a:p>
            <a:pPr marL="241300" marR="5080" indent="-228600" algn="just">
              <a:lnSpc>
                <a:spcPct val="70000"/>
              </a:lnSpc>
              <a:spcBef>
                <a:spcPts val="825"/>
              </a:spcBef>
              <a:buFont typeface="Arial MT"/>
              <a:buChar char="•"/>
              <a:tabLst>
                <a:tab pos="241300" algn="l"/>
              </a:tabLst>
            </a:pPr>
            <a:r>
              <a:rPr sz="2000" spc="-5" dirty="0">
                <a:latin typeface="Calibri"/>
                <a:cs typeface="Calibri"/>
              </a:rPr>
              <a:t>The net </a:t>
            </a:r>
            <a:r>
              <a:rPr sz="2000" spc="-10" dirty="0">
                <a:latin typeface="Calibri"/>
                <a:cs typeface="Calibri"/>
              </a:rPr>
              <a:t>present </a:t>
            </a:r>
            <a:r>
              <a:rPr sz="2000" spc="-5" dirty="0">
                <a:latin typeface="Calibri"/>
                <a:cs typeface="Calibri"/>
              </a:rPr>
              <a:t>value (NPV) of </a:t>
            </a:r>
            <a:r>
              <a:rPr sz="2000" dirty="0">
                <a:latin typeface="Calibri"/>
                <a:cs typeface="Calibri"/>
              </a:rPr>
              <a:t>an </a:t>
            </a:r>
            <a:r>
              <a:rPr sz="2000" spc="-10" dirty="0">
                <a:latin typeface="Calibri"/>
                <a:cs typeface="Calibri"/>
              </a:rPr>
              <a:t>investment proposal </a:t>
            </a:r>
            <a:r>
              <a:rPr sz="2000" spc="-5" dirty="0">
                <a:latin typeface="Calibri"/>
                <a:cs typeface="Calibri"/>
              </a:rPr>
              <a:t>is </a:t>
            </a:r>
            <a:r>
              <a:rPr sz="2000" dirty="0">
                <a:latin typeface="Calibri"/>
                <a:cs typeface="Calibri"/>
              </a:rPr>
              <a:t>equal </a:t>
            </a:r>
            <a:r>
              <a:rPr sz="2000" spc="-15" dirty="0">
                <a:latin typeface="Calibri"/>
                <a:cs typeface="Calibri"/>
              </a:rPr>
              <a:t>to </a:t>
            </a:r>
            <a:r>
              <a:rPr sz="2000" dirty="0">
                <a:latin typeface="Calibri"/>
                <a:cs typeface="Calibri"/>
              </a:rPr>
              <a:t>the </a:t>
            </a:r>
            <a:r>
              <a:rPr sz="2000" spc="-10" dirty="0">
                <a:latin typeface="Calibri"/>
                <a:cs typeface="Calibri"/>
              </a:rPr>
              <a:t>present </a:t>
            </a:r>
            <a:r>
              <a:rPr sz="2000" spc="-5" dirty="0">
                <a:latin typeface="Calibri"/>
                <a:cs typeface="Calibri"/>
              </a:rPr>
              <a:t>value of </a:t>
            </a:r>
            <a:r>
              <a:rPr sz="2000" dirty="0">
                <a:latin typeface="Calibri"/>
                <a:cs typeface="Calibri"/>
              </a:rPr>
              <a:t>its annual </a:t>
            </a:r>
            <a:r>
              <a:rPr sz="2000" spc="5" dirty="0">
                <a:latin typeface="Calibri"/>
                <a:cs typeface="Calibri"/>
              </a:rPr>
              <a:t> </a:t>
            </a:r>
            <a:r>
              <a:rPr sz="2000" spc="-10" dirty="0">
                <a:latin typeface="Calibri"/>
                <a:cs typeface="Calibri"/>
              </a:rPr>
              <a:t>free </a:t>
            </a:r>
            <a:r>
              <a:rPr sz="2000" spc="-5" dirty="0">
                <a:latin typeface="Calibri"/>
                <a:cs typeface="Calibri"/>
              </a:rPr>
              <a:t>cash </a:t>
            </a:r>
            <a:r>
              <a:rPr sz="2000" spc="-15" dirty="0">
                <a:latin typeface="Calibri"/>
                <a:cs typeface="Calibri"/>
              </a:rPr>
              <a:t>flows </a:t>
            </a:r>
            <a:r>
              <a:rPr sz="2000" dirty="0">
                <a:latin typeface="Calibri"/>
                <a:cs typeface="Calibri"/>
              </a:rPr>
              <a:t>less the </a:t>
            </a:r>
            <a:r>
              <a:rPr sz="2000" spc="-15" dirty="0">
                <a:latin typeface="Calibri"/>
                <a:cs typeface="Calibri"/>
              </a:rPr>
              <a:t>investment’s </a:t>
            </a:r>
            <a:r>
              <a:rPr sz="2000" dirty="0">
                <a:latin typeface="Calibri"/>
                <a:cs typeface="Calibri"/>
              </a:rPr>
              <a:t>initial </a:t>
            </a:r>
            <a:r>
              <a:rPr sz="2000" spc="-30" dirty="0">
                <a:latin typeface="Calibri"/>
                <a:cs typeface="Calibri"/>
              </a:rPr>
              <a:t>outlay. </a:t>
            </a:r>
            <a:r>
              <a:rPr sz="2000" spc="-5" dirty="0">
                <a:latin typeface="Calibri"/>
                <a:cs typeface="Calibri"/>
              </a:rPr>
              <a:t>The </a:t>
            </a:r>
            <a:r>
              <a:rPr sz="2000" spc="-10" dirty="0">
                <a:latin typeface="Calibri"/>
                <a:cs typeface="Calibri"/>
              </a:rPr>
              <a:t>net present </a:t>
            </a:r>
            <a:r>
              <a:rPr sz="2000" spc="-5" dirty="0">
                <a:latin typeface="Calibri"/>
                <a:cs typeface="Calibri"/>
              </a:rPr>
              <a:t>value </a:t>
            </a:r>
            <a:r>
              <a:rPr sz="2000" spc="-10" dirty="0">
                <a:latin typeface="Calibri"/>
                <a:cs typeface="Calibri"/>
              </a:rPr>
              <a:t>can </a:t>
            </a:r>
            <a:r>
              <a:rPr sz="2000" dirty="0">
                <a:latin typeface="Calibri"/>
                <a:cs typeface="Calibri"/>
              </a:rPr>
              <a:t>be </a:t>
            </a:r>
            <a:r>
              <a:rPr sz="2000" spc="-10" dirty="0">
                <a:latin typeface="Calibri"/>
                <a:cs typeface="Calibri"/>
              </a:rPr>
              <a:t>expressed </a:t>
            </a:r>
            <a:r>
              <a:rPr sz="2000" dirty="0">
                <a:latin typeface="Calibri"/>
                <a:cs typeface="Calibri"/>
              </a:rPr>
              <a:t>as </a:t>
            </a:r>
            <a:r>
              <a:rPr sz="2000" spc="5" dirty="0">
                <a:latin typeface="Calibri"/>
                <a:cs typeface="Calibri"/>
              </a:rPr>
              <a:t> </a:t>
            </a:r>
            <a:r>
              <a:rPr sz="2000" spc="-15" dirty="0">
                <a:latin typeface="Calibri"/>
                <a:cs typeface="Calibri"/>
              </a:rPr>
              <a:t>follows:</a:t>
            </a:r>
            <a:endParaRPr sz="2000" dirty="0">
              <a:latin typeface="Calibri"/>
              <a:cs typeface="Calibri"/>
            </a:endParaRPr>
          </a:p>
        </p:txBody>
      </p:sp>
      <p:sp>
        <p:nvSpPr>
          <p:cNvPr id="4" name="object 4"/>
          <p:cNvSpPr txBox="1"/>
          <p:nvPr/>
        </p:nvSpPr>
        <p:spPr>
          <a:xfrm>
            <a:off x="833729" y="4038727"/>
            <a:ext cx="10370820" cy="1565910"/>
          </a:xfrm>
          <a:prstGeom prst="rect">
            <a:avLst/>
          </a:prstGeom>
        </p:spPr>
        <p:txBody>
          <a:bodyPr vert="horz" wrap="square" lIns="0" tIns="104139" rIns="0" bIns="0" rtlCol="0">
            <a:spAutoFit/>
          </a:bodyPr>
          <a:lstStyle/>
          <a:p>
            <a:pPr marL="241300" marR="5080" indent="-228600">
              <a:lnSpc>
                <a:spcPct val="70100"/>
              </a:lnSpc>
              <a:spcBef>
                <a:spcPts val="819"/>
              </a:spcBef>
              <a:buFont typeface="Arial MT"/>
              <a:buChar char="•"/>
              <a:tabLst>
                <a:tab pos="240665" algn="l"/>
                <a:tab pos="241300" algn="l"/>
              </a:tabLst>
            </a:pPr>
            <a:r>
              <a:rPr sz="2000" spc="-5" dirty="0">
                <a:latin typeface="Calibri"/>
                <a:cs typeface="Calibri"/>
              </a:rPr>
              <a:t>where</a:t>
            </a:r>
            <a:r>
              <a:rPr sz="2000" spc="385" dirty="0">
                <a:latin typeface="Calibri"/>
                <a:cs typeface="Calibri"/>
              </a:rPr>
              <a:t> </a:t>
            </a:r>
            <a:r>
              <a:rPr sz="2000" spc="-10" dirty="0">
                <a:latin typeface="Calibri"/>
                <a:cs typeface="Calibri"/>
              </a:rPr>
              <a:t>FCFt</a:t>
            </a:r>
            <a:r>
              <a:rPr sz="2000" spc="395" dirty="0">
                <a:latin typeface="Calibri"/>
                <a:cs typeface="Calibri"/>
              </a:rPr>
              <a:t> </a:t>
            </a:r>
            <a:r>
              <a:rPr sz="2000" dirty="0">
                <a:latin typeface="Calibri"/>
                <a:cs typeface="Calibri"/>
              </a:rPr>
              <a:t>=</a:t>
            </a:r>
            <a:r>
              <a:rPr sz="2000" spc="380" dirty="0">
                <a:latin typeface="Calibri"/>
                <a:cs typeface="Calibri"/>
              </a:rPr>
              <a:t> </a:t>
            </a:r>
            <a:r>
              <a:rPr sz="2000" dirty="0">
                <a:latin typeface="Calibri"/>
                <a:cs typeface="Calibri"/>
              </a:rPr>
              <a:t>the</a:t>
            </a:r>
            <a:r>
              <a:rPr sz="2000" spc="395" dirty="0">
                <a:latin typeface="Calibri"/>
                <a:cs typeface="Calibri"/>
              </a:rPr>
              <a:t> </a:t>
            </a:r>
            <a:r>
              <a:rPr sz="2000" dirty="0">
                <a:latin typeface="Calibri"/>
                <a:cs typeface="Calibri"/>
              </a:rPr>
              <a:t>annual</a:t>
            </a:r>
            <a:r>
              <a:rPr sz="2000" spc="385" dirty="0">
                <a:latin typeface="Calibri"/>
                <a:cs typeface="Calibri"/>
              </a:rPr>
              <a:t> </a:t>
            </a:r>
            <a:r>
              <a:rPr sz="2000" spc="-10" dirty="0">
                <a:latin typeface="Calibri"/>
                <a:cs typeface="Calibri"/>
              </a:rPr>
              <a:t>free</a:t>
            </a:r>
            <a:r>
              <a:rPr sz="2000" spc="385" dirty="0">
                <a:latin typeface="Calibri"/>
                <a:cs typeface="Calibri"/>
              </a:rPr>
              <a:t> </a:t>
            </a:r>
            <a:r>
              <a:rPr sz="2000" spc="-5" dirty="0">
                <a:latin typeface="Calibri"/>
                <a:cs typeface="Calibri"/>
              </a:rPr>
              <a:t>cash</a:t>
            </a:r>
            <a:r>
              <a:rPr sz="2000" spc="390" dirty="0">
                <a:latin typeface="Calibri"/>
                <a:cs typeface="Calibri"/>
              </a:rPr>
              <a:t> </a:t>
            </a:r>
            <a:r>
              <a:rPr sz="2000" spc="-10" dirty="0">
                <a:latin typeface="Calibri"/>
                <a:cs typeface="Calibri"/>
              </a:rPr>
              <a:t>flow</a:t>
            </a:r>
            <a:r>
              <a:rPr sz="2000" spc="380" dirty="0">
                <a:latin typeface="Calibri"/>
                <a:cs typeface="Calibri"/>
              </a:rPr>
              <a:t> </a:t>
            </a:r>
            <a:r>
              <a:rPr sz="2000" spc="-5" dirty="0">
                <a:latin typeface="Calibri"/>
                <a:cs typeface="Calibri"/>
              </a:rPr>
              <a:t>in</a:t>
            </a:r>
            <a:r>
              <a:rPr sz="2000" spc="380" dirty="0">
                <a:latin typeface="Calibri"/>
                <a:cs typeface="Calibri"/>
              </a:rPr>
              <a:t> </a:t>
            </a:r>
            <a:r>
              <a:rPr sz="2000" spc="-5" dirty="0">
                <a:latin typeface="Calibri"/>
                <a:cs typeface="Calibri"/>
              </a:rPr>
              <a:t>time</a:t>
            </a:r>
            <a:r>
              <a:rPr sz="2000" spc="395" dirty="0">
                <a:latin typeface="Calibri"/>
                <a:cs typeface="Calibri"/>
              </a:rPr>
              <a:t> </a:t>
            </a:r>
            <a:r>
              <a:rPr sz="2000" spc="-5" dirty="0">
                <a:latin typeface="Calibri"/>
                <a:cs typeface="Calibri"/>
              </a:rPr>
              <a:t>period</a:t>
            </a:r>
            <a:r>
              <a:rPr sz="2000" spc="395" dirty="0">
                <a:latin typeface="Calibri"/>
                <a:cs typeface="Calibri"/>
              </a:rPr>
              <a:t> </a:t>
            </a:r>
            <a:r>
              <a:rPr sz="2000" dirty="0">
                <a:latin typeface="Calibri"/>
                <a:cs typeface="Calibri"/>
              </a:rPr>
              <a:t>t</a:t>
            </a:r>
            <a:r>
              <a:rPr sz="2000" spc="375" dirty="0">
                <a:latin typeface="Calibri"/>
                <a:cs typeface="Calibri"/>
              </a:rPr>
              <a:t> </a:t>
            </a:r>
            <a:r>
              <a:rPr sz="2000" dirty="0">
                <a:latin typeface="Calibri"/>
                <a:cs typeface="Calibri"/>
              </a:rPr>
              <a:t>(this</a:t>
            </a:r>
            <a:r>
              <a:rPr sz="2000" spc="385" dirty="0">
                <a:latin typeface="Calibri"/>
                <a:cs typeface="Calibri"/>
              </a:rPr>
              <a:t> </a:t>
            </a:r>
            <a:r>
              <a:rPr sz="2000" spc="-5" dirty="0">
                <a:latin typeface="Calibri"/>
                <a:cs typeface="Calibri"/>
              </a:rPr>
              <a:t>can</a:t>
            </a:r>
            <a:r>
              <a:rPr sz="2000" spc="380" dirty="0">
                <a:latin typeface="Calibri"/>
                <a:cs typeface="Calibri"/>
              </a:rPr>
              <a:t> </a:t>
            </a:r>
            <a:r>
              <a:rPr sz="2000" spc="-25" dirty="0">
                <a:latin typeface="Calibri"/>
                <a:cs typeface="Calibri"/>
              </a:rPr>
              <a:t>take</a:t>
            </a:r>
            <a:r>
              <a:rPr sz="2000" spc="395" dirty="0">
                <a:latin typeface="Calibri"/>
                <a:cs typeface="Calibri"/>
              </a:rPr>
              <a:t> </a:t>
            </a:r>
            <a:r>
              <a:rPr sz="2000" spc="-5" dirty="0">
                <a:latin typeface="Calibri"/>
                <a:cs typeface="Calibri"/>
              </a:rPr>
              <a:t>on</a:t>
            </a:r>
            <a:r>
              <a:rPr sz="2000" spc="380" dirty="0">
                <a:latin typeface="Calibri"/>
                <a:cs typeface="Calibri"/>
              </a:rPr>
              <a:t> </a:t>
            </a:r>
            <a:r>
              <a:rPr sz="2000" dirty="0">
                <a:latin typeface="Calibri"/>
                <a:cs typeface="Calibri"/>
              </a:rPr>
              <a:t>either</a:t>
            </a:r>
            <a:r>
              <a:rPr sz="2000" spc="390" dirty="0">
                <a:latin typeface="Calibri"/>
                <a:cs typeface="Calibri"/>
              </a:rPr>
              <a:t> </a:t>
            </a:r>
            <a:r>
              <a:rPr sz="2000" spc="-10" dirty="0">
                <a:latin typeface="Calibri"/>
                <a:cs typeface="Calibri"/>
              </a:rPr>
              <a:t>positive</a:t>
            </a:r>
            <a:r>
              <a:rPr sz="2000" spc="395" dirty="0">
                <a:latin typeface="Calibri"/>
                <a:cs typeface="Calibri"/>
              </a:rPr>
              <a:t> </a:t>
            </a:r>
            <a:r>
              <a:rPr sz="2000" spc="-5" dirty="0">
                <a:latin typeface="Calibri"/>
                <a:cs typeface="Calibri"/>
              </a:rPr>
              <a:t>or </a:t>
            </a:r>
            <a:r>
              <a:rPr sz="2000" spc="-434" dirty="0">
                <a:latin typeface="Calibri"/>
                <a:cs typeface="Calibri"/>
              </a:rPr>
              <a:t> </a:t>
            </a:r>
            <a:r>
              <a:rPr sz="2000" spc="-15" dirty="0">
                <a:latin typeface="Calibri"/>
                <a:cs typeface="Calibri"/>
              </a:rPr>
              <a:t>negative</a:t>
            </a:r>
            <a:r>
              <a:rPr sz="2000" spc="10" dirty="0">
                <a:latin typeface="Calibri"/>
                <a:cs typeface="Calibri"/>
              </a:rPr>
              <a:t> </a:t>
            </a:r>
            <a:r>
              <a:rPr sz="2000" spc="-5" dirty="0">
                <a:latin typeface="Calibri"/>
                <a:cs typeface="Calibri"/>
              </a:rPr>
              <a:t>values)</a:t>
            </a:r>
            <a:endParaRPr sz="2000" dirty="0">
              <a:latin typeface="Calibri"/>
              <a:cs typeface="Calibri"/>
            </a:endParaRPr>
          </a:p>
          <a:p>
            <a:pPr marL="241300" indent="-228600">
              <a:lnSpc>
                <a:spcPct val="100000"/>
              </a:lnSpc>
              <a:spcBef>
                <a:spcPts val="275"/>
              </a:spcBef>
              <a:buFont typeface="Arial MT"/>
              <a:buChar char="•"/>
              <a:tabLst>
                <a:tab pos="240665" algn="l"/>
                <a:tab pos="241300" algn="l"/>
              </a:tabLst>
            </a:pPr>
            <a:r>
              <a:rPr sz="2000" dirty="0">
                <a:latin typeface="Calibri"/>
                <a:cs typeface="Calibri"/>
              </a:rPr>
              <a:t>k =</a:t>
            </a:r>
            <a:r>
              <a:rPr sz="2000" spc="-5" dirty="0">
                <a:latin typeface="Calibri"/>
                <a:cs typeface="Calibri"/>
              </a:rPr>
              <a:t> </a:t>
            </a:r>
            <a:r>
              <a:rPr sz="2000" dirty="0">
                <a:latin typeface="Calibri"/>
                <a:cs typeface="Calibri"/>
              </a:rPr>
              <a:t>the</a:t>
            </a:r>
            <a:r>
              <a:rPr sz="2000" spc="5" dirty="0">
                <a:latin typeface="Calibri"/>
                <a:cs typeface="Calibri"/>
              </a:rPr>
              <a:t> </a:t>
            </a:r>
            <a:r>
              <a:rPr sz="2000" spc="-25" dirty="0">
                <a:latin typeface="Calibri"/>
                <a:cs typeface="Calibri"/>
              </a:rPr>
              <a:t>firm’s</a:t>
            </a:r>
            <a:r>
              <a:rPr sz="2000" spc="20" dirty="0">
                <a:latin typeface="Calibri"/>
                <a:cs typeface="Calibri"/>
              </a:rPr>
              <a:t> </a:t>
            </a:r>
            <a:r>
              <a:rPr sz="2000" spc="-10" dirty="0">
                <a:latin typeface="Calibri"/>
                <a:cs typeface="Calibri"/>
              </a:rPr>
              <a:t>required</a:t>
            </a:r>
            <a:r>
              <a:rPr sz="2000" spc="-5" dirty="0">
                <a:latin typeface="Calibri"/>
                <a:cs typeface="Calibri"/>
              </a:rPr>
              <a:t> </a:t>
            </a:r>
            <a:r>
              <a:rPr sz="2000" spc="-25" dirty="0">
                <a:latin typeface="Calibri"/>
                <a:cs typeface="Calibri"/>
              </a:rPr>
              <a:t>rate</a:t>
            </a:r>
            <a:r>
              <a:rPr sz="2000" spc="15" dirty="0">
                <a:latin typeface="Calibri"/>
                <a:cs typeface="Calibri"/>
              </a:rPr>
              <a:t> </a:t>
            </a:r>
            <a:r>
              <a:rPr sz="2000" spc="-5" dirty="0">
                <a:latin typeface="Calibri"/>
                <a:cs typeface="Calibri"/>
              </a:rPr>
              <a:t>of </a:t>
            </a:r>
            <a:r>
              <a:rPr sz="2000" spc="-10" dirty="0">
                <a:latin typeface="Calibri"/>
                <a:cs typeface="Calibri"/>
              </a:rPr>
              <a:t>return</a:t>
            </a:r>
            <a:r>
              <a:rPr sz="2000" spc="10" dirty="0">
                <a:latin typeface="Calibri"/>
                <a:cs typeface="Calibri"/>
              </a:rPr>
              <a:t> </a:t>
            </a:r>
            <a:r>
              <a:rPr sz="2000" spc="-5" dirty="0">
                <a:latin typeface="Calibri"/>
                <a:cs typeface="Calibri"/>
              </a:rPr>
              <a:t>or</a:t>
            </a:r>
            <a:r>
              <a:rPr sz="2000" spc="-15" dirty="0">
                <a:latin typeface="Calibri"/>
                <a:cs typeface="Calibri"/>
              </a:rPr>
              <a:t> </a:t>
            </a:r>
            <a:r>
              <a:rPr sz="2000" spc="-10" dirty="0">
                <a:latin typeface="Calibri"/>
                <a:cs typeface="Calibri"/>
              </a:rPr>
              <a:t>cost</a:t>
            </a:r>
            <a:r>
              <a:rPr sz="2000" spc="10" dirty="0">
                <a:latin typeface="Calibri"/>
                <a:cs typeface="Calibri"/>
              </a:rPr>
              <a:t> </a:t>
            </a:r>
            <a:r>
              <a:rPr sz="2000" spc="-5" dirty="0">
                <a:latin typeface="Calibri"/>
                <a:cs typeface="Calibri"/>
              </a:rPr>
              <a:t>of</a:t>
            </a:r>
            <a:r>
              <a:rPr sz="2000" spc="-10" dirty="0">
                <a:latin typeface="Calibri"/>
                <a:cs typeface="Calibri"/>
              </a:rPr>
              <a:t> </a:t>
            </a:r>
            <a:r>
              <a:rPr sz="2000" spc="-5" dirty="0">
                <a:latin typeface="Calibri"/>
                <a:cs typeface="Calibri"/>
              </a:rPr>
              <a:t>capital1</a:t>
            </a:r>
            <a:endParaRPr sz="2000" dirty="0">
              <a:latin typeface="Calibri"/>
              <a:cs typeface="Calibri"/>
            </a:endParaRPr>
          </a:p>
          <a:p>
            <a:pPr marL="297180" indent="-285115">
              <a:lnSpc>
                <a:spcPct val="100000"/>
              </a:lnSpc>
              <a:spcBef>
                <a:spcPts val="275"/>
              </a:spcBef>
              <a:buFont typeface="Arial MT"/>
              <a:buChar char="•"/>
              <a:tabLst>
                <a:tab pos="297180" algn="l"/>
                <a:tab pos="297815" algn="l"/>
              </a:tabLst>
            </a:pPr>
            <a:r>
              <a:rPr sz="2000" spc="-5" dirty="0">
                <a:latin typeface="Calibri"/>
                <a:cs typeface="Calibri"/>
              </a:rPr>
              <a:t>IO</a:t>
            </a:r>
            <a:r>
              <a:rPr sz="2000" spc="-10" dirty="0">
                <a:latin typeface="Calibri"/>
                <a:cs typeface="Calibri"/>
              </a:rPr>
              <a:t> </a:t>
            </a:r>
            <a:r>
              <a:rPr sz="2000" dirty="0">
                <a:latin typeface="Calibri"/>
                <a:cs typeface="Calibri"/>
              </a:rPr>
              <a:t>=</a:t>
            </a:r>
            <a:r>
              <a:rPr sz="2000" spc="-5" dirty="0">
                <a:latin typeface="Calibri"/>
                <a:cs typeface="Calibri"/>
              </a:rPr>
              <a:t> </a:t>
            </a:r>
            <a:r>
              <a:rPr sz="2000" dirty="0">
                <a:latin typeface="Calibri"/>
                <a:cs typeface="Calibri"/>
              </a:rPr>
              <a:t>the</a:t>
            </a:r>
            <a:r>
              <a:rPr sz="2000" spc="-15" dirty="0">
                <a:latin typeface="Calibri"/>
                <a:cs typeface="Calibri"/>
              </a:rPr>
              <a:t> </a:t>
            </a:r>
            <a:r>
              <a:rPr sz="2000" spc="-5" dirty="0">
                <a:latin typeface="Calibri"/>
                <a:cs typeface="Calibri"/>
              </a:rPr>
              <a:t>initial</a:t>
            </a:r>
            <a:r>
              <a:rPr sz="2000" spc="20" dirty="0">
                <a:latin typeface="Calibri"/>
                <a:cs typeface="Calibri"/>
              </a:rPr>
              <a:t> </a:t>
            </a:r>
            <a:r>
              <a:rPr sz="2000" spc="-5" dirty="0">
                <a:latin typeface="Calibri"/>
                <a:cs typeface="Calibri"/>
              </a:rPr>
              <a:t>cash</a:t>
            </a:r>
            <a:r>
              <a:rPr sz="2000" spc="-15" dirty="0">
                <a:latin typeface="Calibri"/>
                <a:cs typeface="Calibri"/>
              </a:rPr>
              <a:t> </a:t>
            </a:r>
            <a:r>
              <a:rPr sz="2000" spc="-10" dirty="0">
                <a:latin typeface="Calibri"/>
                <a:cs typeface="Calibri"/>
              </a:rPr>
              <a:t>outlay</a:t>
            </a:r>
            <a:endParaRPr sz="2000" dirty="0">
              <a:latin typeface="Calibri"/>
              <a:cs typeface="Calibri"/>
            </a:endParaRPr>
          </a:p>
          <a:p>
            <a:pPr marL="297180" indent="-285115">
              <a:lnSpc>
                <a:spcPct val="100000"/>
              </a:lnSpc>
              <a:spcBef>
                <a:spcPts val="290"/>
              </a:spcBef>
              <a:buFont typeface="Arial MT"/>
              <a:buChar char="•"/>
              <a:tabLst>
                <a:tab pos="297180" algn="l"/>
                <a:tab pos="297815" algn="l"/>
              </a:tabLst>
            </a:pPr>
            <a:r>
              <a:rPr sz="2000" dirty="0">
                <a:latin typeface="Calibri"/>
                <a:cs typeface="Calibri"/>
              </a:rPr>
              <a:t>n</a:t>
            </a:r>
            <a:r>
              <a:rPr sz="2000" spc="-15" dirty="0">
                <a:latin typeface="Calibri"/>
                <a:cs typeface="Calibri"/>
              </a:rPr>
              <a:t> </a:t>
            </a:r>
            <a:r>
              <a:rPr sz="2000" dirty="0">
                <a:latin typeface="Calibri"/>
                <a:cs typeface="Calibri"/>
              </a:rPr>
              <a:t>=</a:t>
            </a:r>
            <a:r>
              <a:rPr sz="2000" spc="-5" dirty="0">
                <a:latin typeface="Calibri"/>
                <a:cs typeface="Calibri"/>
              </a:rPr>
              <a:t> </a:t>
            </a:r>
            <a:r>
              <a:rPr sz="2000" dirty="0">
                <a:latin typeface="Calibri"/>
                <a:cs typeface="Calibri"/>
              </a:rPr>
              <a:t>the </a:t>
            </a:r>
            <a:r>
              <a:rPr sz="2000" spc="-15" dirty="0">
                <a:latin typeface="Calibri"/>
                <a:cs typeface="Calibri"/>
              </a:rPr>
              <a:t>project’s </a:t>
            </a:r>
            <a:r>
              <a:rPr sz="2000" spc="-10" dirty="0">
                <a:latin typeface="Calibri"/>
                <a:cs typeface="Calibri"/>
              </a:rPr>
              <a:t>expected</a:t>
            </a:r>
            <a:r>
              <a:rPr sz="2000" dirty="0">
                <a:latin typeface="Calibri"/>
                <a:cs typeface="Calibri"/>
              </a:rPr>
              <a:t> </a:t>
            </a:r>
            <a:r>
              <a:rPr sz="2000" spc="-15" dirty="0">
                <a:latin typeface="Calibri"/>
                <a:cs typeface="Calibri"/>
              </a:rPr>
              <a:t>life</a:t>
            </a:r>
            <a:endParaRPr sz="2000" dirty="0">
              <a:latin typeface="Calibri"/>
              <a:cs typeface="Calibri"/>
            </a:endParaRPr>
          </a:p>
        </p:txBody>
      </p:sp>
      <p:pic>
        <p:nvPicPr>
          <p:cNvPr id="5" name="object 5"/>
          <p:cNvPicPr/>
          <p:nvPr/>
        </p:nvPicPr>
        <p:blipFill>
          <a:blip r:embed="rId2" cstate="print"/>
          <a:stretch>
            <a:fillRect/>
          </a:stretch>
        </p:blipFill>
        <p:spPr>
          <a:xfrm>
            <a:off x="1604517" y="2794977"/>
            <a:ext cx="8643620" cy="122495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6187440" cy="696595"/>
          </a:xfrm>
          <a:prstGeom prst="rect">
            <a:avLst/>
          </a:prstGeom>
        </p:spPr>
        <p:txBody>
          <a:bodyPr vert="horz" wrap="square" lIns="0" tIns="13335" rIns="0" bIns="0" rtlCol="0">
            <a:spAutoFit/>
          </a:bodyPr>
          <a:lstStyle/>
          <a:p>
            <a:pPr marL="12700">
              <a:lnSpc>
                <a:spcPct val="100000"/>
              </a:lnSpc>
              <a:spcBef>
                <a:spcPts val="105"/>
              </a:spcBef>
            </a:pPr>
            <a:r>
              <a:rPr sz="4400" spc="-20" dirty="0">
                <a:latin typeface="Calibri Light"/>
                <a:cs typeface="Calibri Light"/>
              </a:rPr>
              <a:t>The</a:t>
            </a:r>
            <a:r>
              <a:rPr sz="4400" spc="-95" dirty="0">
                <a:latin typeface="Calibri Light"/>
                <a:cs typeface="Calibri Light"/>
              </a:rPr>
              <a:t> </a:t>
            </a:r>
            <a:r>
              <a:rPr sz="4400" spc="-30" dirty="0">
                <a:latin typeface="Calibri Light"/>
                <a:cs typeface="Calibri Light"/>
              </a:rPr>
              <a:t>net</a:t>
            </a:r>
            <a:r>
              <a:rPr sz="4400" spc="-80" dirty="0">
                <a:latin typeface="Calibri Light"/>
                <a:cs typeface="Calibri Light"/>
              </a:rPr>
              <a:t> </a:t>
            </a:r>
            <a:r>
              <a:rPr sz="4400" spc="-50" dirty="0">
                <a:latin typeface="Calibri Light"/>
                <a:cs typeface="Calibri Light"/>
              </a:rPr>
              <a:t>present</a:t>
            </a:r>
            <a:r>
              <a:rPr sz="4400" spc="-85" dirty="0">
                <a:latin typeface="Calibri Light"/>
                <a:cs typeface="Calibri Light"/>
              </a:rPr>
              <a:t> </a:t>
            </a:r>
            <a:r>
              <a:rPr sz="4400" spc="-35" dirty="0">
                <a:latin typeface="Calibri Light"/>
                <a:cs typeface="Calibri Light"/>
              </a:rPr>
              <a:t>value</a:t>
            </a:r>
            <a:r>
              <a:rPr sz="4400" spc="-110" dirty="0">
                <a:latin typeface="Calibri Light"/>
                <a:cs typeface="Calibri Light"/>
              </a:rPr>
              <a:t> </a:t>
            </a:r>
            <a:r>
              <a:rPr sz="4400" spc="-40" dirty="0">
                <a:latin typeface="Calibri Light"/>
                <a:cs typeface="Calibri Light"/>
              </a:rPr>
              <a:t>(NPV)</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29</a:t>
            </a:fld>
            <a:endParaRPr dirty="0"/>
          </a:p>
        </p:txBody>
      </p:sp>
      <p:sp>
        <p:nvSpPr>
          <p:cNvPr id="3" name="object 3"/>
          <p:cNvSpPr txBox="1"/>
          <p:nvPr/>
        </p:nvSpPr>
        <p:spPr>
          <a:xfrm>
            <a:off x="833729" y="1938273"/>
            <a:ext cx="10373360" cy="3395345"/>
          </a:xfrm>
          <a:prstGeom prst="rect">
            <a:avLst/>
          </a:prstGeom>
        </p:spPr>
        <p:txBody>
          <a:bodyPr vert="horz" wrap="square" lIns="0" tIns="54610" rIns="0" bIns="0" rtlCol="0">
            <a:spAutoFit/>
          </a:bodyPr>
          <a:lstStyle/>
          <a:p>
            <a:pPr marL="241300" marR="5080" indent="-228600" algn="just">
              <a:lnSpc>
                <a:spcPct val="90000"/>
              </a:lnSpc>
              <a:spcBef>
                <a:spcPts val="430"/>
              </a:spcBef>
              <a:buFont typeface="Arial MT"/>
              <a:buChar char="•"/>
              <a:tabLst>
                <a:tab pos="241300" algn="l"/>
              </a:tabLst>
            </a:pPr>
            <a:r>
              <a:rPr sz="2800" spc="-5" dirty="0">
                <a:latin typeface="Calibri"/>
                <a:cs typeface="Calibri"/>
              </a:rPr>
              <a:t>If </a:t>
            </a:r>
            <a:r>
              <a:rPr sz="2800" spc="-20" dirty="0">
                <a:latin typeface="Calibri"/>
                <a:cs typeface="Calibri"/>
              </a:rPr>
              <a:t>any</a:t>
            </a:r>
            <a:r>
              <a:rPr sz="2800" spc="-15" dirty="0">
                <a:latin typeface="Calibri"/>
                <a:cs typeface="Calibri"/>
              </a:rPr>
              <a:t> </a:t>
            </a:r>
            <a:r>
              <a:rPr sz="2800" spc="-5" dirty="0">
                <a:latin typeface="Calibri"/>
                <a:cs typeface="Calibri"/>
              </a:rPr>
              <a:t>of </a:t>
            </a:r>
            <a:r>
              <a:rPr sz="2800" spc="-10" dirty="0">
                <a:latin typeface="Calibri"/>
                <a:cs typeface="Calibri"/>
              </a:rPr>
              <a:t>the </a:t>
            </a:r>
            <a:r>
              <a:rPr sz="2800" spc="-15" dirty="0">
                <a:latin typeface="Calibri"/>
                <a:cs typeface="Calibri"/>
              </a:rPr>
              <a:t>future</a:t>
            </a:r>
            <a:r>
              <a:rPr sz="2800" spc="-10" dirty="0">
                <a:latin typeface="Calibri"/>
                <a:cs typeface="Calibri"/>
              </a:rPr>
              <a:t> </a:t>
            </a:r>
            <a:r>
              <a:rPr sz="2800" spc="-15" dirty="0">
                <a:latin typeface="Calibri"/>
                <a:cs typeface="Calibri"/>
              </a:rPr>
              <a:t>free</a:t>
            </a:r>
            <a:r>
              <a:rPr sz="2800" spc="-10" dirty="0">
                <a:latin typeface="Calibri"/>
                <a:cs typeface="Calibri"/>
              </a:rPr>
              <a:t> </a:t>
            </a:r>
            <a:r>
              <a:rPr sz="2800" spc="-15" dirty="0">
                <a:latin typeface="Calibri"/>
                <a:cs typeface="Calibri"/>
              </a:rPr>
              <a:t>cash</a:t>
            </a:r>
            <a:r>
              <a:rPr sz="2800" spc="-10" dirty="0">
                <a:latin typeface="Calibri"/>
                <a:cs typeface="Calibri"/>
              </a:rPr>
              <a:t> </a:t>
            </a:r>
            <a:r>
              <a:rPr sz="2800" spc="-15" dirty="0">
                <a:latin typeface="Calibri"/>
                <a:cs typeface="Calibri"/>
              </a:rPr>
              <a:t>flows</a:t>
            </a:r>
            <a:r>
              <a:rPr sz="2800" spc="-10" dirty="0">
                <a:latin typeface="Calibri"/>
                <a:cs typeface="Calibri"/>
              </a:rPr>
              <a:t> </a:t>
            </a:r>
            <a:r>
              <a:rPr sz="2800" spc="-20" dirty="0">
                <a:latin typeface="Calibri"/>
                <a:cs typeface="Calibri"/>
              </a:rPr>
              <a:t>(FCFs)</a:t>
            </a:r>
            <a:r>
              <a:rPr sz="2800" spc="-15" dirty="0">
                <a:latin typeface="Calibri"/>
                <a:cs typeface="Calibri"/>
              </a:rPr>
              <a:t> </a:t>
            </a:r>
            <a:r>
              <a:rPr sz="2800" spc="-20" dirty="0">
                <a:latin typeface="Calibri"/>
                <a:cs typeface="Calibri"/>
              </a:rPr>
              <a:t>are</a:t>
            </a:r>
            <a:r>
              <a:rPr sz="2800" spc="590" dirty="0">
                <a:latin typeface="Calibri"/>
                <a:cs typeface="Calibri"/>
              </a:rPr>
              <a:t> </a:t>
            </a:r>
            <a:r>
              <a:rPr sz="2800" spc="-10" dirty="0">
                <a:latin typeface="Calibri"/>
                <a:cs typeface="Calibri"/>
              </a:rPr>
              <a:t>cash outflows </a:t>
            </a:r>
            <a:r>
              <a:rPr sz="2800" spc="-20" dirty="0">
                <a:latin typeface="Calibri"/>
                <a:cs typeface="Calibri"/>
              </a:rPr>
              <a:t>rather </a:t>
            </a:r>
            <a:r>
              <a:rPr sz="2800" spc="-15" dirty="0">
                <a:latin typeface="Calibri"/>
                <a:cs typeface="Calibri"/>
              </a:rPr>
              <a:t> </a:t>
            </a:r>
            <a:r>
              <a:rPr sz="2800" spc="-5" dirty="0">
                <a:latin typeface="Calibri"/>
                <a:cs typeface="Calibri"/>
              </a:rPr>
              <a:t>than </a:t>
            </a:r>
            <a:r>
              <a:rPr sz="2800" spc="-15" dirty="0">
                <a:latin typeface="Calibri"/>
                <a:cs typeface="Calibri"/>
              </a:rPr>
              <a:t>inflows, </a:t>
            </a:r>
            <a:r>
              <a:rPr sz="2800" spc="-25" dirty="0">
                <a:latin typeface="Calibri"/>
                <a:cs typeface="Calibri"/>
              </a:rPr>
              <a:t>say for </a:t>
            </a:r>
            <a:r>
              <a:rPr sz="2800" spc="-20" dirty="0">
                <a:latin typeface="Calibri"/>
                <a:cs typeface="Calibri"/>
              </a:rPr>
              <a:t>example </a:t>
            </a:r>
            <a:r>
              <a:rPr sz="2800" spc="-10" dirty="0">
                <a:latin typeface="Calibri"/>
                <a:cs typeface="Calibri"/>
              </a:rPr>
              <a:t>that </a:t>
            </a:r>
            <a:r>
              <a:rPr sz="2800" spc="-15" dirty="0">
                <a:latin typeface="Calibri"/>
                <a:cs typeface="Calibri"/>
              </a:rPr>
              <a:t>there </a:t>
            </a:r>
            <a:r>
              <a:rPr sz="2800" dirty="0">
                <a:latin typeface="Calibri"/>
                <a:cs typeface="Calibri"/>
              </a:rPr>
              <a:t>is </a:t>
            </a:r>
            <a:r>
              <a:rPr sz="2800" spc="-5" dirty="0">
                <a:latin typeface="Calibri"/>
                <a:cs typeface="Calibri"/>
              </a:rPr>
              <a:t>another </a:t>
            </a:r>
            <a:r>
              <a:rPr sz="2800" spc="-15" dirty="0">
                <a:latin typeface="Calibri"/>
                <a:cs typeface="Calibri"/>
              </a:rPr>
              <a:t>large </a:t>
            </a:r>
            <a:r>
              <a:rPr sz="2800" spc="-20" dirty="0">
                <a:latin typeface="Calibri"/>
                <a:cs typeface="Calibri"/>
              </a:rPr>
              <a:t>investment </a:t>
            </a:r>
            <a:r>
              <a:rPr sz="2800" spc="10" dirty="0">
                <a:latin typeface="Calibri"/>
                <a:cs typeface="Calibri"/>
              </a:rPr>
              <a:t>in </a:t>
            </a:r>
            <a:r>
              <a:rPr sz="2800" spc="-620" dirty="0">
                <a:latin typeface="Calibri"/>
                <a:cs typeface="Calibri"/>
              </a:rPr>
              <a:t> </a:t>
            </a:r>
            <a:r>
              <a:rPr sz="2800" spc="-15" dirty="0">
                <a:latin typeface="Calibri"/>
                <a:cs typeface="Calibri"/>
              </a:rPr>
              <a:t>year </a:t>
            </a:r>
            <a:r>
              <a:rPr sz="2800" spc="-5" dirty="0">
                <a:latin typeface="Calibri"/>
                <a:cs typeface="Calibri"/>
              </a:rPr>
              <a:t>2 </a:t>
            </a:r>
            <a:r>
              <a:rPr sz="2800" spc="-10" dirty="0">
                <a:latin typeface="Calibri"/>
                <a:cs typeface="Calibri"/>
              </a:rPr>
              <a:t>that results </a:t>
            </a:r>
            <a:r>
              <a:rPr sz="2800" dirty="0">
                <a:latin typeface="Calibri"/>
                <a:cs typeface="Calibri"/>
              </a:rPr>
              <a:t>in </a:t>
            </a:r>
            <a:r>
              <a:rPr sz="2800" spc="-5" dirty="0">
                <a:latin typeface="Calibri"/>
                <a:cs typeface="Calibri"/>
              </a:rPr>
              <a:t>the </a:t>
            </a:r>
            <a:r>
              <a:rPr sz="2800" spc="-10" dirty="0">
                <a:latin typeface="Calibri"/>
                <a:cs typeface="Calibri"/>
              </a:rPr>
              <a:t>FCF2 </a:t>
            </a:r>
            <a:r>
              <a:rPr sz="2800" spc="-5" dirty="0">
                <a:latin typeface="Calibri"/>
                <a:cs typeface="Calibri"/>
              </a:rPr>
              <a:t>being </a:t>
            </a:r>
            <a:r>
              <a:rPr sz="2800" spc="-15" dirty="0">
                <a:latin typeface="Calibri"/>
                <a:cs typeface="Calibri"/>
              </a:rPr>
              <a:t>negative, </a:t>
            </a:r>
            <a:r>
              <a:rPr sz="2800" spc="-5" dirty="0">
                <a:latin typeface="Calibri"/>
                <a:cs typeface="Calibri"/>
              </a:rPr>
              <a:t>then the </a:t>
            </a:r>
            <a:r>
              <a:rPr sz="2800" spc="-10" dirty="0">
                <a:latin typeface="Calibri"/>
                <a:cs typeface="Calibri"/>
              </a:rPr>
              <a:t>FCF2 would </a:t>
            </a:r>
            <a:r>
              <a:rPr sz="2800" spc="-5" dirty="0">
                <a:latin typeface="Calibri"/>
                <a:cs typeface="Calibri"/>
              </a:rPr>
              <a:t> </a:t>
            </a:r>
            <a:r>
              <a:rPr sz="2800" spc="-35" dirty="0">
                <a:latin typeface="Calibri"/>
                <a:cs typeface="Calibri"/>
              </a:rPr>
              <a:t>take</a:t>
            </a:r>
            <a:r>
              <a:rPr sz="2800" spc="-30" dirty="0">
                <a:latin typeface="Calibri"/>
                <a:cs typeface="Calibri"/>
              </a:rPr>
              <a:t> </a:t>
            </a:r>
            <a:r>
              <a:rPr sz="2800" spc="-5" dirty="0">
                <a:latin typeface="Calibri"/>
                <a:cs typeface="Calibri"/>
              </a:rPr>
              <a:t>on a </a:t>
            </a:r>
            <a:r>
              <a:rPr sz="2800" spc="-20" dirty="0">
                <a:latin typeface="Calibri"/>
                <a:cs typeface="Calibri"/>
              </a:rPr>
              <a:t>negative</a:t>
            </a:r>
            <a:r>
              <a:rPr sz="2800" spc="-15" dirty="0">
                <a:latin typeface="Calibri"/>
                <a:cs typeface="Calibri"/>
              </a:rPr>
              <a:t> </a:t>
            </a:r>
            <a:r>
              <a:rPr sz="2800" spc="-10" dirty="0">
                <a:latin typeface="Calibri"/>
                <a:cs typeface="Calibri"/>
              </a:rPr>
              <a:t>sign </a:t>
            </a:r>
            <a:r>
              <a:rPr sz="2800" spc="-5" dirty="0">
                <a:latin typeface="Calibri"/>
                <a:cs typeface="Calibri"/>
              </a:rPr>
              <a:t>when </a:t>
            </a:r>
            <a:r>
              <a:rPr sz="2800" spc="-10" dirty="0">
                <a:latin typeface="Calibri"/>
                <a:cs typeface="Calibri"/>
              </a:rPr>
              <a:t>calculating </a:t>
            </a:r>
            <a:r>
              <a:rPr sz="2800" spc="-5" dirty="0">
                <a:latin typeface="Calibri"/>
                <a:cs typeface="Calibri"/>
              </a:rPr>
              <a:t>the </a:t>
            </a:r>
            <a:r>
              <a:rPr sz="2800" spc="-15" dirty="0">
                <a:latin typeface="Calibri"/>
                <a:cs typeface="Calibri"/>
              </a:rPr>
              <a:t>project’s</a:t>
            </a:r>
            <a:r>
              <a:rPr sz="2800" spc="-10" dirty="0">
                <a:latin typeface="Calibri"/>
                <a:cs typeface="Calibri"/>
              </a:rPr>
              <a:t> </a:t>
            </a:r>
            <a:r>
              <a:rPr sz="2800" spc="-15" dirty="0">
                <a:latin typeface="Calibri"/>
                <a:cs typeface="Calibri"/>
              </a:rPr>
              <a:t>net present </a:t>
            </a:r>
            <a:r>
              <a:rPr sz="2800" spc="-10" dirty="0">
                <a:latin typeface="Calibri"/>
                <a:cs typeface="Calibri"/>
              </a:rPr>
              <a:t> value.</a:t>
            </a:r>
            <a:endParaRPr sz="2800" dirty="0">
              <a:latin typeface="Calibri"/>
              <a:cs typeface="Calibri"/>
            </a:endParaRPr>
          </a:p>
          <a:p>
            <a:pPr marL="241300" marR="6985" indent="-228600" algn="just">
              <a:lnSpc>
                <a:spcPts val="3020"/>
              </a:lnSpc>
              <a:spcBef>
                <a:spcPts val="1060"/>
              </a:spcBef>
              <a:buFont typeface="Arial MT"/>
              <a:buChar char="•"/>
              <a:tabLst>
                <a:tab pos="241300" algn="l"/>
              </a:tabLst>
            </a:pPr>
            <a:r>
              <a:rPr sz="2800" spc="-5" dirty="0">
                <a:latin typeface="Calibri"/>
                <a:cs typeface="Calibri"/>
              </a:rPr>
              <a:t>In</a:t>
            </a:r>
            <a:r>
              <a:rPr sz="2800" dirty="0">
                <a:latin typeface="Calibri"/>
                <a:cs typeface="Calibri"/>
              </a:rPr>
              <a:t> </a:t>
            </a:r>
            <a:r>
              <a:rPr sz="2800" spc="-25" dirty="0">
                <a:latin typeface="Calibri"/>
                <a:cs typeface="Calibri"/>
              </a:rPr>
              <a:t>effect,</a:t>
            </a:r>
            <a:r>
              <a:rPr sz="2800" spc="-20" dirty="0">
                <a:latin typeface="Calibri"/>
                <a:cs typeface="Calibri"/>
              </a:rPr>
              <a:t> </a:t>
            </a:r>
            <a:r>
              <a:rPr sz="2800" spc="-5" dirty="0">
                <a:latin typeface="Calibri"/>
                <a:cs typeface="Calibri"/>
              </a:rPr>
              <a:t>the</a:t>
            </a:r>
            <a:r>
              <a:rPr sz="2800" dirty="0">
                <a:latin typeface="Calibri"/>
                <a:cs typeface="Calibri"/>
              </a:rPr>
              <a:t> </a:t>
            </a:r>
            <a:r>
              <a:rPr sz="2800" spc="-10" dirty="0">
                <a:latin typeface="Calibri"/>
                <a:cs typeface="Calibri"/>
              </a:rPr>
              <a:t>NPV</a:t>
            </a:r>
            <a:r>
              <a:rPr sz="2800" spc="-5" dirty="0">
                <a:latin typeface="Calibri"/>
                <a:cs typeface="Calibri"/>
              </a:rPr>
              <a:t> </a:t>
            </a:r>
            <a:r>
              <a:rPr sz="2800" spc="-10" dirty="0">
                <a:latin typeface="Calibri"/>
                <a:cs typeface="Calibri"/>
              </a:rPr>
              <a:t>can</a:t>
            </a:r>
            <a:r>
              <a:rPr sz="2800" spc="-5" dirty="0">
                <a:latin typeface="Calibri"/>
                <a:cs typeface="Calibri"/>
              </a:rPr>
              <a:t> be</a:t>
            </a:r>
            <a:r>
              <a:rPr sz="2800" dirty="0">
                <a:latin typeface="Calibri"/>
                <a:cs typeface="Calibri"/>
              </a:rPr>
              <a:t> </a:t>
            </a:r>
            <a:r>
              <a:rPr sz="2800" spc="-10" dirty="0">
                <a:latin typeface="Calibri"/>
                <a:cs typeface="Calibri"/>
              </a:rPr>
              <a:t>thought</a:t>
            </a:r>
            <a:r>
              <a:rPr sz="2800" spc="-5" dirty="0">
                <a:latin typeface="Calibri"/>
                <a:cs typeface="Calibri"/>
              </a:rPr>
              <a:t> of</a:t>
            </a:r>
            <a:r>
              <a:rPr sz="2800" dirty="0">
                <a:latin typeface="Calibri"/>
                <a:cs typeface="Calibri"/>
              </a:rPr>
              <a:t> </a:t>
            </a:r>
            <a:r>
              <a:rPr sz="2800" spc="-5" dirty="0">
                <a:latin typeface="Calibri"/>
                <a:cs typeface="Calibri"/>
              </a:rPr>
              <a:t>as</a:t>
            </a:r>
            <a:r>
              <a:rPr sz="2800" dirty="0">
                <a:latin typeface="Calibri"/>
                <a:cs typeface="Calibri"/>
              </a:rPr>
              <a:t> </a:t>
            </a:r>
            <a:r>
              <a:rPr sz="2800" spc="-5" dirty="0">
                <a:latin typeface="Calibri"/>
                <a:cs typeface="Calibri"/>
              </a:rPr>
              <a:t>the</a:t>
            </a:r>
            <a:r>
              <a:rPr sz="2800" dirty="0">
                <a:latin typeface="Calibri"/>
                <a:cs typeface="Calibri"/>
              </a:rPr>
              <a:t> </a:t>
            </a:r>
            <a:r>
              <a:rPr sz="2800" spc="-15" dirty="0">
                <a:latin typeface="Calibri"/>
                <a:cs typeface="Calibri"/>
              </a:rPr>
              <a:t>present</a:t>
            </a:r>
            <a:r>
              <a:rPr sz="2800" spc="-10" dirty="0">
                <a:latin typeface="Calibri"/>
                <a:cs typeface="Calibri"/>
              </a:rPr>
              <a:t> value</a:t>
            </a:r>
            <a:r>
              <a:rPr sz="2800" spc="-5" dirty="0">
                <a:latin typeface="Calibri"/>
                <a:cs typeface="Calibri"/>
              </a:rPr>
              <a:t> of</a:t>
            </a:r>
            <a:r>
              <a:rPr sz="2800" dirty="0">
                <a:latin typeface="Calibri"/>
                <a:cs typeface="Calibri"/>
              </a:rPr>
              <a:t> </a:t>
            </a:r>
            <a:r>
              <a:rPr sz="2800" spc="-5" dirty="0">
                <a:latin typeface="Calibri"/>
                <a:cs typeface="Calibri"/>
              </a:rPr>
              <a:t>the </a:t>
            </a:r>
            <a:r>
              <a:rPr sz="2800" spc="-620" dirty="0">
                <a:latin typeface="Calibri"/>
                <a:cs typeface="Calibri"/>
              </a:rPr>
              <a:t> </a:t>
            </a:r>
            <a:r>
              <a:rPr sz="2800" spc="-15" dirty="0">
                <a:latin typeface="Calibri"/>
                <a:cs typeface="Calibri"/>
              </a:rPr>
              <a:t>benefits</a:t>
            </a:r>
            <a:r>
              <a:rPr sz="2800" spc="30" dirty="0">
                <a:latin typeface="Calibri"/>
                <a:cs typeface="Calibri"/>
              </a:rPr>
              <a:t> </a:t>
            </a:r>
            <a:r>
              <a:rPr sz="2800" spc="-10" dirty="0">
                <a:latin typeface="Calibri"/>
                <a:cs typeface="Calibri"/>
              </a:rPr>
              <a:t>minus</a:t>
            </a:r>
            <a:r>
              <a:rPr sz="2800" spc="30" dirty="0">
                <a:latin typeface="Calibri"/>
                <a:cs typeface="Calibri"/>
              </a:rPr>
              <a:t> </a:t>
            </a:r>
            <a:r>
              <a:rPr sz="2800" spc="-5" dirty="0">
                <a:latin typeface="Calibri"/>
                <a:cs typeface="Calibri"/>
              </a:rPr>
              <a:t>the</a:t>
            </a:r>
            <a:r>
              <a:rPr sz="2800" spc="10" dirty="0">
                <a:latin typeface="Calibri"/>
                <a:cs typeface="Calibri"/>
              </a:rPr>
              <a:t> </a:t>
            </a:r>
            <a:r>
              <a:rPr sz="2800" spc="-15" dirty="0">
                <a:latin typeface="Calibri"/>
                <a:cs typeface="Calibri"/>
              </a:rPr>
              <a:t>present</a:t>
            </a:r>
            <a:r>
              <a:rPr sz="2800" spc="25" dirty="0">
                <a:latin typeface="Calibri"/>
                <a:cs typeface="Calibri"/>
              </a:rPr>
              <a:t> </a:t>
            </a:r>
            <a:r>
              <a:rPr sz="2800" spc="-10" dirty="0">
                <a:latin typeface="Calibri"/>
                <a:cs typeface="Calibri"/>
              </a:rPr>
              <a:t>value</a:t>
            </a:r>
            <a:r>
              <a:rPr sz="2800" dirty="0">
                <a:latin typeface="Calibri"/>
                <a:cs typeface="Calibri"/>
              </a:rPr>
              <a:t> </a:t>
            </a:r>
            <a:r>
              <a:rPr sz="2800" spc="-5" dirty="0">
                <a:latin typeface="Calibri"/>
                <a:cs typeface="Calibri"/>
              </a:rPr>
              <a:t>of</a:t>
            </a:r>
            <a:r>
              <a:rPr sz="2800" dirty="0">
                <a:latin typeface="Calibri"/>
                <a:cs typeface="Calibri"/>
              </a:rPr>
              <a:t> </a:t>
            </a:r>
            <a:r>
              <a:rPr sz="2800" spc="-5" dirty="0">
                <a:latin typeface="Calibri"/>
                <a:cs typeface="Calibri"/>
              </a:rPr>
              <a:t>the</a:t>
            </a:r>
            <a:r>
              <a:rPr sz="2800" spc="10" dirty="0">
                <a:latin typeface="Calibri"/>
                <a:cs typeface="Calibri"/>
              </a:rPr>
              <a:t> </a:t>
            </a:r>
            <a:r>
              <a:rPr sz="2800" spc="-15" dirty="0">
                <a:latin typeface="Calibri"/>
                <a:cs typeface="Calibri"/>
              </a:rPr>
              <a:t>costs,</a:t>
            </a:r>
            <a:endParaRPr sz="2800" dirty="0">
              <a:latin typeface="Calibri"/>
              <a:cs typeface="Calibri"/>
            </a:endParaRPr>
          </a:p>
          <a:p>
            <a:pPr marL="241300" indent="-228600">
              <a:lnSpc>
                <a:spcPct val="100000"/>
              </a:lnSpc>
              <a:spcBef>
                <a:spcPts val="620"/>
              </a:spcBef>
              <a:buFont typeface="Arial MT"/>
              <a:buChar char="•"/>
              <a:tabLst>
                <a:tab pos="241300" algn="l"/>
              </a:tabLst>
            </a:pPr>
            <a:r>
              <a:rPr sz="2800" spc="-15" dirty="0">
                <a:latin typeface="Calibri"/>
                <a:cs typeface="Calibri"/>
              </a:rPr>
              <a:t>NPV</a:t>
            </a:r>
            <a:r>
              <a:rPr sz="2800" spc="15" dirty="0">
                <a:latin typeface="Calibri"/>
                <a:cs typeface="Calibri"/>
              </a:rPr>
              <a:t> </a:t>
            </a:r>
            <a:r>
              <a:rPr sz="2800" spc="-5" dirty="0">
                <a:latin typeface="Calibri"/>
                <a:cs typeface="Calibri"/>
              </a:rPr>
              <a:t>=</a:t>
            </a:r>
            <a:r>
              <a:rPr sz="2800" spc="5" dirty="0">
                <a:latin typeface="Calibri"/>
                <a:cs typeface="Calibri"/>
              </a:rPr>
              <a:t> </a:t>
            </a:r>
            <a:r>
              <a:rPr sz="2800" spc="-15" dirty="0">
                <a:latin typeface="Calibri"/>
                <a:cs typeface="Calibri"/>
              </a:rPr>
              <a:t>PV</a:t>
            </a:r>
            <a:r>
              <a:rPr sz="2800" spc="5" dirty="0">
                <a:latin typeface="Calibri"/>
                <a:cs typeface="Calibri"/>
              </a:rPr>
              <a:t> </a:t>
            </a:r>
            <a:r>
              <a:rPr sz="2800" spc="-15" dirty="0">
                <a:latin typeface="Calibri"/>
                <a:cs typeface="Calibri"/>
              </a:rPr>
              <a:t>benefits</a:t>
            </a:r>
            <a:r>
              <a:rPr sz="2800" spc="35" dirty="0">
                <a:latin typeface="Calibri"/>
                <a:cs typeface="Calibri"/>
              </a:rPr>
              <a:t> </a:t>
            </a:r>
            <a:r>
              <a:rPr sz="2800" spc="-5" dirty="0">
                <a:latin typeface="Calibri"/>
                <a:cs typeface="Calibri"/>
              </a:rPr>
              <a:t>–</a:t>
            </a:r>
            <a:r>
              <a:rPr sz="2800" spc="5" dirty="0">
                <a:latin typeface="Calibri"/>
                <a:cs typeface="Calibri"/>
              </a:rPr>
              <a:t> </a:t>
            </a:r>
            <a:r>
              <a:rPr sz="2800" spc="-15" dirty="0">
                <a:latin typeface="Calibri"/>
                <a:cs typeface="Calibri"/>
              </a:rPr>
              <a:t>PV</a:t>
            </a:r>
            <a:r>
              <a:rPr sz="2800" spc="5" dirty="0">
                <a:latin typeface="Calibri"/>
                <a:cs typeface="Calibri"/>
              </a:rPr>
              <a:t> </a:t>
            </a:r>
            <a:r>
              <a:rPr sz="2800" spc="-15" dirty="0">
                <a:latin typeface="Calibri"/>
                <a:cs typeface="Calibri"/>
              </a:rPr>
              <a:t>costs</a:t>
            </a:r>
            <a:endParaRPr sz="2800" dirty="0">
              <a:latin typeface="Calibri"/>
              <a:cs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6187440" cy="696595"/>
          </a:xfrm>
          <a:prstGeom prst="rect">
            <a:avLst/>
          </a:prstGeom>
        </p:spPr>
        <p:txBody>
          <a:bodyPr vert="horz" wrap="square" lIns="0" tIns="13335" rIns="0" bIns="0" rtlCol="0">
            <a:spAutoFit/>
          </a:bodyPr>
          <a:lstStyle/>
          <a:p>
            <a:pPr marL="12700">
              <a:lnSpc>
                <a:spcPct val="100000"/>
              </a:lnSpc>
              <a:spcBef>
                <a:spcPts val="105"/>
              </a:spcBef>
            </a:pPr>
            <a:r>
              <a:rPr sz="4400" spc="-20" dirty="0">
                <a:latin typeface="Calibri Light"/>
                <a:cs typeface="Calibri Light"/>
              </a:rPr>
              <a:t>The</a:t>
            </a:r>
            <a:r>
              <a:rPr sz="4400" spc="-95" dirty="0">
                <a:latin typeface="Calibri Light"/>
                <a:cs typeface="Calibri Light"/>
              </a:rPr>
              <a:t> </a:t>
            </a:r>
            <a:r>
              <a:rPr sz="4400" spc="-30" dirty="0">
                <a:latin typeface="Calibri Light"/>
                <a:cs typeface="Calibri Light"/>
              </a:rPr>
              <a:t>net</a:t>
            </a:r>
            <a:r>
              <a:rPr sz="4400" spc="-80" dirty="0">
                <a:latin typeface="Calibri Light"/>
                <a:cs typeface="Calibri Light"/>
              </a:rPr>
              <a:t> </a:t>
            </a:r>
            <a:r>
              <a:rPr sz="4400" spc="-50" dirty="0">
                <a:latin typeface="Calibri Light"/>
                <a:cs typeface="Calibri Light"/>
              </a:rPr>
              <a:t>present</a:t>
            </a:r>
            <a:r>
              <a:rPr sz="4400" spc="-85" dirty="0">
                <a:latin typeface="Calibri Light"/>
                <a:cs typeface="Calibri Light"/>
              </a:rPr>
              <a:t> </a:t>
            </a:r>
            <a:r>
              <a:rPr sz="4400" spc="-35" dirty="0">
                <a:latin typeface="Calibri Light"/>
                <a:cs typeface="Calibri Light"/>
              </a:rPr>
              <a:t>value</a:t>
            </a:r>
            <a:r>
              <a:rPr sz="4400" spc="-110" dirty="0">
                <a:latin typeface="Calibri Light"/>
                <a:cs typeface="Calibri Light"/>
              </a:rPr>
              <a:t> </a:t>
            </a:r>
            <a:r>
              <a:rPr sz="4400" spc="-40" dirty="0">
                <a:latin typeface="Calibri Light"/>
                <a:cs typeface="Calibri Light"/>
              </a:rPr>
              <a:t>(NPV)</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30</a:t>
            </a:fld>
            <a:endParaRPr dirty="0"/>
          </a:p>
        </p:txBody>
      </p:sp>
      <p:sp>
        <p:nvSpPr>
          <p:cNvPr id="3" name="object 3"/>
          <p:cNvSpPr txBox="1"/>
          <p:nvPr/>
        </p:nvSpPr>
        <p:spPr>
          <a:xfrm>
            <a:off x="833729" y="1909318"/>
            <a:ext cx="10372090" cy="3484879"/>
          </a:xfrm>
          <a:prstGeom prst="rect">
            <a:avLst/>
          </a:prstGeom>
        </p:spPr>
        <p:txBody>
          <a:bodyPr vert="horz" wrap="square" lIns="0" tIns="104775" rIns="0" bIns="0" rtlCol="0">
            <a:spAutoFit/>
          </a:bodyPr>
          <a:lstStyle/>
          <a:p>
            <a:pPr marL="241300" marR="5715" indent="-228600" algn="just">
              <a:lnSpc>
                <a:spcPct val="70000"/>
              </a:lnSpc>
              <a:spcBef>
                <a:spcPts val="825"/>
              </a:spcBef>
              <a:buFont typeface="Arial MT"/>
              <a:buChar char="•"/>
              <a:tabLst>
                <a:tab pos="241300" algn="l"/>
              </a:tabLst>
            </a:pPr>
            <a:r>
              <a:rPr sz="2000" dirty="0">
                <a:latin typeface="Calibri"/>
                <a:cs typeface="Calibri"/>
              </a:rPr>
              <a:t>A </a:t>
            </a:r>
            <a:r>
              <a:rPr sz="2000" spc="-15" dirty="0">
                <a:latin typeface="Calibri"/>
                <a:cs typeface="Calibri"/>
              </a:rPr>
              <a:t>project’s </a:t>
            </a:r>
            <a:r>
              <a:rPr sz="2000" spc="-5" dirty="0">
                <a:latin typeface="Calibri"/>
                <a:cs typeface="Calibri"/>
              </a:rPr>
              <a:t>NPV measures </a:t>
            </a:r>
            <a:r>
              <a:rPr sz="2000" dirty="0">
                <a:latin typeface="Calibri"/>
                <a:cs typeface="Calibri"/>
              </a:rPr>
              <a:t>the </a:t>
            </a:r>
            <a:r>
              <a:rPr sz="2000" spc="-5" dirty="0">
                <a:latin typeface="Calibri"/>
                <a:cs typeface="Calibri"/>
              </a:rPr>
              <a:t>net value of </a:t>
            </a:r>
            <a:r>
              <a:rPr sz="2000" dirty="0">
                <a:latin typeface="Calibri"/>
                <a:cs typeface="Calibri"/>
              </a:rPr>
              <a:t>the </a:t>
            </a:r>
            <a:r>
              <a:rPr sz="2000" spc="-10" dirty="0">
                <a:latin typeface="Calibri"/>
                <a:cs typeface="Calibri"/>
              </a:rPr>
              <a:t>investment proposal </a:t>
            </a:r>
            <a:r>
              <a:rPr sz="2000" spc="-5" dirty="0">
                <a:latin typeface="Calibri"/>
                <a:cs typeface="Calibri"/>
              </a:rPr>
              <a:t>in </a:t>
            </a:r>
            <a:r>
              <a:rPr sz="2000" spc="-10" dirty="0">
                <a:latin typeface="Calibri"/>
                <a:cs typeface="Calibri"/>
              </a:rPr>
              <a:t>terms </a:t>
            </a:r>
            <a:r>
              <a:rPr sz="2000" spc="-5" dirty="0">
                <a:latin typeface="Calibri"/>
                <a:cs typeface="Calibri"/>
              </a:rPr>
              <a:t>of </a:t>
            </a:r>
            <a:r>
              <a:rPr sz="2000" spc="-20" dirty="0">
                <a:latin typeface="Calibri"/>
                <a:cs typeface="Calibri"/>
              </a:rPr>
              <a:t>today’s </a:t>
            </a:r>
            <a:r>
              <a:rPr sz="2000" spc="-5" dirty="0">
                <a:latin typeface="Calibri"/>
                <a:cs typeface="Calibri"/>
              </a:rPr>
              <a:t>dollars. </a:t>
            </a:r>
            <a:r>
              <a:rPr sz="2000" dirty="0">
                <a:latin typeface="Calibri"/>
                <a:cs typeface="Calibri"/>
              </a:rPr>
              <a:t> Because all cash </a:t>
            </a:r>
            <a:r>
              <a:rPr sz="2000" spc="-10" dirty="0">
                <a:latin typeface="Calibri"/>
                <a:cs typeface="Calibri"/>
              </a:rPr>
              <a:t>flows are discounted </a:t>
            </a:r>
            <a:r>
              <a:rPr sz="2000" dirty="0">
                <a:latin typeface="Calibri"/>
                <a:cs typeface="Calibri"/>
              </a:rPr>
              <a:t>back </a:t>
            </a:r>
            <a:r>
              <a:rPr sz="2000" spc="-15" dirty="0">
                <a:latin typeface="Calibri"/>
                <a:cs typeface="Calibri"/>
              </a:rPr>
              <a:t>to </a:t>
            </a:r>
            <a:r>
              <a:rPr sz="2000" dirty="0">
                <a:latin typeface="Calibri"/>
                <a:cs typeface="Calibri"/>
              </a:rPr>
              <a:t>the </a:t>
            </a:r>
            <a:r>
              <a:rPr sz="2000" spc="-10" dirty="0">
                <a:latin typeface="Calibri"/>
                <a:cs typeface="Calibri"/>
              </a:rPr>
              <a:t>present, </a:t>
            </a:r>
            <a:r>
              <a:rPr sz="2000" spc="-5" dirty="0">
                <a:latin typeface="Calibri"/>
                <a:cs typeface="Calibri"/>
              </a:rPr>
              <a:t>comparing the </a:t>
            </a:r>
            <a:r>
              <a:rPr sz="2000" spc="-10" dirty="0">
                <a:latin typeface="Calibri"/>
                <a:cs typeface="Calibri"/>
              </a:rPr>
              <a:t>difference </a:t>
            </a:r>
            <a:r>
              <a:rPr sz="2000" spc="-5" dirty="0">
                <a:latin typeface="Calibri"/>
                <a:cs typeface="Calibri"/>
              </a:rPr>
              <a:t>between </a:t>
            </a:r>
            <a:r>
              <a:rPr sz="2000" dirty="0">
                <a:latin typeface="Calibri"/>
                <a:cs typeface="Calibri"/>
              </a:rPr>
              <a:t>the </a:t>
            </a:r>
            <a:r>
              <a:rPr sz="2000" spc="5" dirty="0">
                <a:latin typeface="Calibri"/>
                <a:cs typeface="Calibri"/>
              </a:rPr>
              <a:t> </a:t>
            </a:r>
            <a:r>
              <a:rPr sz="2000" spc="-10" dirty="0">
                <a:latin typeface="Calibri"/>
                <a:cs typeface="Calibri"/>
              </a:rPr>
              <a:t>present </a:t>
            </a:r>
            <a:r>
              <a:rPr sz="2000" spc="-5" dirty="0">
                <a:latin typeface="Calibri"/>
                <a:cs typeface="Calibri"/>
              </a:rPr>
              <a:t>value of </a:t>
            </a:r>
            <a:r>
              <a:rPr sz="2000" dirty="0">
                <a:latin typeface="Calibri"/>
                <a:cs typeface="Calibri"/>
              </a:rPr>
              <a:t>the annual </a:t>
            </a:r>
            <a:r>
              <a:rPr sz="2000" spc="-5" dirty="0">
                <a:latin typeface="Calibri"/>
                <a:cs typeface="Calibri"/>
              </a:rPr>
              <a:t>cash </a:t>
            </a:r>
            <a:r>
              <a:rPr sz="2000" spc="-10" dirty="0">
                <a:latin typeface="Calibri"/>
                <a:cs typeface="Calibri"/>
              </a:rPr>
              <a:t>flows </a:t>
            </a:r>
            <a:r>
              <a:rPr sz="2000" dirty="0">
                <a:latin typeface="Calibri"/>
                <a:cs typeface="Calibri"/>
              </a:rPr>
              <a:t>and the </a:t>
            </a:r>
            <a:r>
              <a:rPr sz="2000" spc="-10" dirty="0">
                <a:latin typeface="Calibri"/>
                <a:cs typeface="Calibri"/>
              </a:rPr>
              <a:t>investment outlay </a:t>
            </a:r>
            <a:r>
              <a:rPr sz="2000" spc="-15" dirty="0">
                <a:latin typeface="Calibri"/>
                <a:cs typeface="Calibri"/>
              </a:rPr>
              <a:t>recognizes </a:t>
            </a:r>
            <a:r>
              <a:rPr sz="2000" dirty="0">
                <a:latin typeface="Calibri"/>
                <a:cs typeface="Calibri"/>
              </a:rPr>
              <a:t>the time </a:t>
            </a:r>
            <a:r>
              <a:rPr sz="2000" spc="-5" dirty="0">
                <a:latin typeface="Calibri"/>
                <a:cs typeface="Calibri"/>
              </a:rPr>
              <a:t>value of </a:t>
            </a:r>
            <a:r>
              <a:rPr sz="2000" dirty="0">
                <a:latin typeface="Calibri"/>
                <a:cs typeface="Calibri"/>
              </a:rPr>
              <a:t> </a:t>
            </a:r>
            <a:r>
              <a:rPr sz="2000" spc="-25" dirty="0">
                <a:latin typeface="Calibri"/>
                <a:cs typeface="Calibri"/>
              </a:rPr>
              <a:t>money.</a:t>
            </a:r>
            <a:endParaRPr sz="2000" dirty="0">
              <a:latin typeface="Calibri"/>
              <a:cs typeface="Calibri"/>
            </a:endParaRPr>
          </a:p>
          <a:p>
            <a:pPr marL="299085" indent="-287020" algn="just">
              <a:lnSpc>
                <a:spcPts val="2039"/>
              </a:lnSpc>
              <a:spcBef>
                <a:spcPts val="275"/>
              </a:spcBef>
              <a:buFont typeface="Arial MT"/>
              <a:buChar char="•"/>
              <a:tabLst>
                <a:tab pos="299720" algn="l"/>
              </a:tabLst>
            </a:pPr>
            <a:r>
              <a:rPr sz="2000" spc="-5" dirty="0">
                <a:latin typeface="Calibri"/>
                <a:cs typeface="Calibri"/>
              </a:rPr>
              <a:t>The</a:t>
            </a:r>
            <a:r>
              <a:rPr sz="2000" spc="565" dirty="0">
                <a:latin typeface="Calibri"/>
                <a:cs typeface="Calibri"/>
              </a:rPr>
              <a:t> </a:t>
            </a:r>
            <a:r>
              <a:rPr sz="2000" spc="-10" dirty="0">
                <a:latin typeface="Calibri"/>
                <a:cs typeface="Calibri"/>
              </a:rPr>
              <a:t>difference</a:t>
            </a:r>
            <a:r>
              <a:rPr sz="2000" spc="570" dirty="0">
                <a:latin typeface="Calibri"/>
                <a:cs typeface="Calibri"/>
              </a:rPr>
              <a:t> </a:t>
            </a:r>
            <a:r>
              <a:rPr sz="2000" spc="-5" dirty="0">
                <a:latin typeface="Calibri"/>
                <a:cs typeface="Calibri"/>
              </a:rPr>
              <a:t>between</a:t>
            </a:r>
            <a:r>
              <a:rPr sz="2000" spc="570" dirty="0">
                <a:latin typeface="Calibri"/>
                <a:cs typeface="Calibri"/>
              </a:rPr>
              <a:t> </a:t>
            </a:r>
            <a:r>
              <a:rPr sz="2000" spc="-5" dirty="0">
                <a:latin typeface="Calibri"/>
                <a:cs typeface="Calibri"/>
              </a:rPr>
              <a:t>the</a:t>
            </a:r>
            <a:r>
              <a:rPr sz="2000" spc="570" dirty="0">
                <a:latin typeface="Calibri"/>
                <a:cs typeface="Calibri"/>
              </a:rPr>
              <a:t> </a:t>
            </a:r>
            <a:r>
              <a:rPr sz="2000" spc="-10" dirty="0">
                <a:latin typeface="Calibri"/>
                <a:cs typeface="Calibri"/>
              </a:rPr>
              <a:t>present</a:t>
            </a:r>
            <a:r>
              <a:rPr sz="2000" spc="565" dirty="0">
                <a:latin typeface="Calibri"/>
                <a:cs typeface="Calibri"/>
              </a:rPr>
              <a:t> </a:t>
            </a:r>
            <a:r>
              <a:rPr sz="2000" spc="-5" dirty="0">
                <a:latin typeface="Calibri"/>
                <a:cs typeface="Calibri"/>
              </a:rPr>
              <a:t>value</a:t>
            </a:r>
            <a:r>
              <a:rPr sz="2000" spc="570" dirty="0">
                <a:latin typeface="Calibri"/>
                <a:cs typeface="Calibri"/>
              </a:rPr>
              <a:t> </a:t>
            </a:r>
            <a:r>
              <a:rPr sz="2000" dirty="0">
                <a:latin typeface="Calibri"/>
                <a:cs typeface="Calibri"/>
              </a:rPr>
              <a:t>of</a:t>
            </a:r>
            <a:r>
              <a:rPr sz="2000" spc="575" dirty="0">
                <a:latin typeface="Calibri"/>
                <a:cs typeface="Calibri"/>
              </a:rPr>
              <a:t> </a:t>
            </a:r>
            <a:r>
              <a:rPr sz="2000" spc="-5" dirty="0">
                <a:latin typeface="Calibri"/>
                <a:cs typeface="Calibri"/>
              </a:rPr>
              <a:t>the</a:t>
            </a:r>
            <a:r>
              <a:rPr sz="2000" spc="570" dirty="0">
                <a:latin typeface="Calibri"/>
                <a:cs typeface="Calibri"/>
              </a:rPr>
              <a:t> </a:t>
            </a:r>
            <a:r>
              <a:rPr sz="2000" spc="-5" dirty="0">
                <a:latin typeface="Calibri"/>
                <a:cs typeface="Calibri"/>
              </a:rPr>
              <a:t>annual</a:t>
            </a:r>
            <a:r>
              <a:rPr sz="2000" spc="570" dirty="0">
                <a:latin typeface="Calibri"/>
                <a:cs typeface="Calibri"/>
              </a:rPr>
              <a:t> </a:t>
            </a:r>
            <a:r>
              <a:rPr sz="2000" dirty="0">
                <a:latin typeface="Calibri"/>
                <a:cs typeface="Calibri"/>
              </a:rPr>
              <a:t>cash</a:t>
            </a:r>
            <a:r>
              <a:rPr sz="2000" spc="570" dirty="0">
                <a:latin typeface="Calibri"/>
                <a:cs typeface="Calibri"/>
              </a:rPr>
              <a:t> </a:t>
            </a:r>
            <a:r>
              <a:rPr sz="2000" spc="-15" dirty="0">
                <a:latin typeface="Calibri"/>
                <a:cs typeface="Calibri"/>
              </a:rPr>
              <a:t>flows</a:t>
            </a:r>
            <a:r>
              <a:rPr sz="2000" spc="565" dirty="0">
                <a:latin typeface="Calibri"/>
                <a:cs typeface="Calibri"/>
              </a:rPr>
              <a:t> </a:t>
            </a:r>
            <a:r>
              <a:rPr sz="2000" dirty="0">
                <a:latin typeface="Calibri"/>
                <a:cs typeface="Calibri"/>
              </a:rPr>
              <a:t>and</a:t>
            </a:r>
            <a:r>
              <a:rPr sz="2000" spc="560" dirty="0">
                <a:latin typeface="Calibri"/>
                <a:cs typeface="Calibri"/>
              </a:rPr>
              <a:t> </a:t>
            </a:r>
            <a:r>
              <a:rPr sz="2000" dirty="0">
                <a:latin typeface="Calibri"/>
                <a:cs typeface="Calibri"/>
              </a:rPr>
              <a:t>the</a:t>
            </a:r>
            <a:r>
              <a:rPr sz="2000" spc="575" dirty="0">
                <a:latin typeface="Calibri"/>
                <a:cs typeface="Calibri"/>
              </a:rPr>
              <a:t> </a:t>
            </a:r>
            <a:r>
              <a:rPr sz="2000" spc="-5" dirty="0">
                <a:latin typeface="Calibri"/>
                <a:cs typeface="Calibri"/>
              </a:rPr>
              <a:t>initial</a:t>
            </a:r>
            <a:r>
              <a:rPr sz="2000" spc="570" dirty="0">
                <a:latin typeface="Calibri"/>
                <a:cs typeface="Calibri"/>
              </a:rPr>
              <a:t> </a:t>
            </a:r>
            <a:r>
              <a:rPr sz="2000" spc="-10" dirty="0">
                <a:latin typeface="Calibri"/>
                <a:cs typeface="Calibri"/>
              </a:rPr>
              <a:t>outlay</a:t>
            </a:r>
            <a:endParaRPr sz="2000" dirty="0">
              <a:latin typeface="Calibri"/>
              <a:cs typeface="Calibri"/>
            </a:endParaRPr>
          </a:p>
          <a:p>
            <a:pPr marL="241300" algn="just">
              <a:lnSpc>
                <a:spcPts val="2039"/>
              </a:lnSpc>
            </a:pPr>
            <a:r>
              <a:rPr sz="2000" spc="-5" dirty="0">
                <a:latin typeface="Calibri"/>
                <a:cs typeface="Calibri"/>
              </a:rPr>
              <a:t>determines</a:t>
            </a:r>
            <a:r>
              <a:rPr sz="2000" spc="20" dirty="0">
                <a:latin typeface="Calibri"/>
                <a:cs typeface="Calibri"/>
              </a:rPr>
              <a:t> </a:t>
            </a:r>
            <a:r>
              <a:rPr sz="2000" dirty="0">
                <a:latin typeface="Calibri"/>
                <a:cs typeface="Calibri"/>
              </a:rPr>
              <a:t>the</a:t>
            </a:r>
            <a:r>
              <a:rPr sz="2000" spc="5" dirty="0">
                <a:latin typeface="Calibri"/>
                <a:cs typeface="Calibri"/>
              </a:rPr>
              <a:t> </a:t>
            </a:r>
            <a:r>
              <a:rPr sz="2000" spc="-5" dirty="0">
                <a:latin typeface="Calibri"/>
                <a:cs typeface="Calibri"/>
              </a:rPr>
              <a:t>net value</a:t>
            </a:r>
            <a:r>
              <a:rPr sz="2000" dirty="0">
                <a:latin typeface="Calibri"/>
                <a:cs typeface="Calibri"/>
              </a:rPr>
              <a:t> </a:t>
            </a:r>
            <a:r>
              <a:rPr sz="2000" spc="-5" dirty="0">
                <a:latin typeface="Calibri"/>
                <a:cs typeface="Calibri"/>
              </a:rPr>
              <a:t>of</a:t>
            </a:r>
            <a:r>
              <a:rPr sz="2000" spc="-10" dirty="0">
                <a:latin typeface="Calibri"/>
                <a:cs typeface="Calibri"/>
              </a:rPr>
              <a:t> </a:t>
            </a:r>
            <a:r>
              <a:rPr sz="2000" dirty="0">
                <a:latin typeface="Calibri"/>
                <a:cs typeface="Calibri"/>
              </a:rPr>
              <a:t>the</a:t>
            </a:r>
            <a:r>
              <a:rPr sz="2000" spc="-10" dirty="0">
                <a:latin typeface="Calibri"/>
                <a:cs typeface="Calibri"/>
              </a:rPr>
              <a:t> </a:t>
            </a:r>
            <a:r>
              <a:rPr sz="2000" spc="-15" dirty="0">
                <a:latin typeface="Calibri"/>
                <a:cs typeface="Calibri"/>
              </a:rPr>
              <a:t>investment</a:t>
            </a:r>
            <a:r>
              <a:rPr sz="2000" spc="40" dirty="0">
                <a:latin typeface="Calibri"/>
                <a:cs typeface="Calibri"/>
              </a:rPr>
              <a:t> </a:t>
            </a:r>
            <a:r>
              <a:rPr sz="2000" spc="-10" dirty="0">
                <a:latin typeface="Calibri"/>
                <a:cs typeface="Calibri"/>
              </a:rPr>
              <a:t>proposal.</a:t>
            </a:r>
            <a:endParaRPr sz="2000" dirty="0">
              <a:latin typeface="Calibri"/>
              <a:cs typeface="Calibri"/>
            </a:endParaRPr>
          </a:p>
          <a:p>
            <a:pPr marL="241300" marR="5080" indent="-228600" algn="just">
              <a:lnSpc>
                <a:spcPct val="70000"/>
              </a:lnSpc>
              <a:spcBef>
                <a:spcPts val="1010"/>
              </a:spcBef>
              <a:buFont typeface="Arial MT"/>
              <a:buChar char="•"/>
              <a:tabLst>
                <a:tab pos="241300" algn="l"/>
              </a:tabLst>
            </a:pPr>
            <a:r>
              <a:rPr sz="2000" spc="-10" dirty="0">
                <a:latin typeface="Calibri"/>
                <a:cs typeface="Calibri"/>
              </a:rPr>
              <a:t>Whenever </a:t>
            </a:r>
            <a:r>
              <a:rPr sz="2000" dirty="0">
                <a:latin typeface="Calibri"/>
                <a:cs typeface="Calibri"/>
              </a:rPr>
              <a:t>the </a:t>
            </a:r>
            <a:r>
              <a:rPr sz="2000" spc="-15" dirty="0">
                <a:latin typeface="Calibri"/>
                <a:cs typeface="Calibri"/>
              </a:rPr>
              <a:t>project’s </a:t>
            </a:r>
            <a:r>
              <a:rPr sz="2000" spc="-5" dirty="0">
                <a:latin typeface="Calibri"/>
                <a:cs typeface="Calibri"/>
              </a:rPr>
              <a:t>NPV is </a:t>
            </a:r>
            <a:r>
              <a:rPr sz="2000" spc="-10" dirty="0">
                <a:latin typeface="Calibri"/>
                <a:cs typeface="Calibri"/>
              </a:rPr>
              <a:t>greater </a:t>
            </a:r>
            <a:r>
              <a:rPr sz="2000" dirty="0">
                <a:latin typeface="Calibri"/>
                <a:cs typeface="Calibri"/>
              </a:rPr>
              <a:t>than </a:t>
            </a:r>
            <a:r>
              <a:rPr sz="2000" spc="-5" dirty="0">
                <a:latin typeface="Calibri"/>
                <a:cs typeface="Calibri"/>
              </a:rPr>
              <a:t>or equal </a:t>
            </a:r>
            <a:r>
              <a:rPr sz="2000" spc="-15" dirty="0">
                <a:latin typeface="Calibri"/>
                <a:cs typeface="Calibri"/>
              </a:rPr>
              <a:t>to </a:t>
            </a:r>
            <a:r>
              <a:rPr sz="2000" spc="-30" dirty="0">
                <a:latin typeface="Calibri"/>
                <a:cs typeface="Calibri"/>
              </a:rPr>
              <a:t>zero, </a:t>
            </a:r>
            <a:r>
              <a:rPr sz="2000" spc="-10" dirty="0">
                <a:latin typeface="Calibri"/>
                <a:cs typeface="Calibri"/>
              </a:rPr>
              <a:t>we </a:t>
            </a:r>
            <a:r>
              <a:rPr sz="2000" spc="-5" dirty="0">
                <a:latin typeface="Calibri"/>
                <a:cs typeface="Calibri"/>
              </a:rPr>
              <a:t>will </a:t>
            </a:r>
            <a:r>
              <a:rPr sz="2000" dirty="0">
                <a:latin typeface="Calibri"/>
                <a:cs typeface="Calibri"/>
              </a:rPr>
              <a:t>accept the </a:t>
            </a:r>
            <a:r>
              <a:rPr sz="2000" spc="-10" dirty="0">
                <a:latin typeface="Calibri"/>
                <a:cs typeface="Calibri"/>
              </a:rPr>
              <a:t>project; </a:t>
            </a:r>
            <a:r>
              <a:rPr sz="2000" spc="-5" dirty="0">
                <a:latin typeface="Calibri"/>
                <a:cs typeface="Calibri"/>
              </a:rPr>
              <a:t>whenever </a:t>
            </a:r>
            <a:r>
              <a:rPr sz="2000" dirty="0">
                <a:latin typeface="Calibri"/>
                <a:cs typeface="Calibri"/>
              </a:rPr>
              <a:t> the </a:t>
            </a:r>
            <a:r>
              <a:rPr sz="2000" spc="-5" dirty="0">
                <a:latin typeface="Calibri"/>
                <a:cs typeface="Calibri"/>
              </a:rPr>
              <a:t>NPV is </a:t>
            </a:r>
            <a:r>
              <a:rPr sz="2000" spc="-10" dirty="0">
                <a:latin typeface="Calibri"/>
                <a:cs typeface="Calibri"/>
              </a:rPr>
              <a:t>negative, we </a:t>
            </a:r>
            <a:r>
              <a:rPr sz="2000" spc="-5" dirty="0">
                <a:latin typeface="Calibri"/>
                <a:cs typeface="Calibri"/>
              </a:rPr>
              <a:t>will reject </a:t>
            </a:r>
            <a:r>
              <a:rPr sz="2000" dirty="0">
                <a:latin typeface="Calibri"/>
                <a:cs typeface="Calibri"/>
              </a:rPr>
              <a:t>the </a:t>
            </a:r>
            <a:r>
              <a:rPr sz="2000" spc="-10" dirty="0">
                <a:latin typeface="Calibri"/>
                <a:cs typeface="Calibri"/>
              </a:rPr>
              <a:t>project. </a:t>
            </a:r>
            <a:r>
              <a:rPr sz="2000" spc="-5" dirty="0">
                <a:latin typeface="Calibri"/>
                <a:cs typeface="Calibri"/>
              </a:rPr>
              <a:t>If </a:t>
            </a:r>
            <a:r>
              <a:rPr sz="2000" dirty="0">
                <a:latin typeface="Calibri"/>
                <a:cs typeface="Calibri"/>
              </a:rPr>
              <a:t>the </a:t>
            </a:r>
            <a:r>
              <a:rPr sz="2000" spc="-15" dirty="0">
                <a:latin typeface="Calibri"/>
                <a:cs typeface="Calibri"/>
              </a:rPr>
              <a:t>project’s </a:t>
            </a:r>
            <a:r>
              <a:rPr sz="2000" spc="-5" dirty="0">
                <a:latin typeface="Calibri"/>
                <a:cs typeface="Calibri"/>
              </a:rPr>
              <a:t>NPV is </a:t>
            </a:r>
            <a:r>
              <a:rPr sz="2000" spc="-30" dirty="0">
                <a:latin typeface="Calibri"/>
                <a:cs typeface="Calibri"/>
              </a:rPr>
              <a:t>zero, </a:t>
            </a:r>
            <a:r>
              <a:rPr sz="2000" dirty="0">
                <a:latin typeface="Calibri"/>
                <a:cs typeface="Calibri"/>
              </a:rPr>
              <a:t>then </a:t>
            </a:r>
            <a:r>
              <a:rPr sz="2000" spc="-5" dirty="0">
                <a:latin typeface="Calibri"/>
                <a:cs typeface="Calibri"/>
              </a:rPr>
              <a:t>it returns </a:t>
            </a:r>
            <a:r>
              <a:rPr sz="2000" dirty="0">
                <a:latin typeface="Calibri"/>
                <a:cs typeface="Calibri"/>
              </a:rPr>
              <a:t>the </a:t>
            </a:r>
            <a:r>
              <a:rPr sz="2000" spc="5" dirty="0">
                <a:latin typeface="Calibri"/>
                <a:cs typeface="Calibri"/>
              </a:rPr>
              <a:t> </a:t>
            </a:r>
            <a:r>
              <a:rPr sz="2000" spc="-10" dirty="0">
                <a:latin typeface="Calibri"/>
                <a:cs typeface="Calibri"/>
              </a:rPr>
              <a:t>required </a:t>
            </a:r>
            <a:r>
              <a:rPr sz="2000" spc="-25" dirty="0">
                <a:latin typeface="Calibri"/>
                <a:cs typeface="Calibri"/>
              </a:rPr>
              <a:t>rate </a:t>
            </a:r>
            <a:r>
              <a:rPr sz="2000" spc="-5" dirty="0">
                <a:latin typeface="Calibri"/>
                <a:cs typeface="Calibri"/>
              </a:rPr>
              <a:t>of </a:t>
            </a:r>
            <a:r>
              <a:rPr sz="2000" spc="-10" dirty="0">
                <a:latin typeface="Calibri"/>
                <a:cs typeface="Calibri"/>
              </a:rPr>
              <a:t>return </a:t>
            </a:r>
            <a:r>
              <a:rPr sz="2000" spc="-5" dirty="0">
                <a:latin typeface="Calibri"/>
                <a:cs typeface="Calibri"/>
              </a:rPr>
              <a:t>and should </a:t>
            </a:r>
            <a:r>
              <a:rPr sz="2000" dirty="0">
                <a:latin typeface="Calibri"/>
                <a:cs typeface="Calibri"/>
              </a:rPr>
              <a:t>be </a:t>
            </a:r>
            <a:r>
              <a:rPr sz="2000" spc="-5" dirty="0">
                <a:latin typeface="Calibri"/>
                <a:cs typeface="Calibri"/>
              </a:rPr>
              <a:t>accepted. This accept/reject criterion is </a:t>
            </a:r>
            <a:r>
              <a:rPr sz="2000" spc="-10" dirty="0">
                <a:latin typeface="Calibri"/>
                <a:cs typeface="Calibri"/>
              </a:rPr>
              <a:t>represented </a:t>
            </a:r>
            <a:r>
              <a:rPr sz="2000" spc="10" dirty="0">
                <a:latin typeface="Calibri"/>
                <a:cs typeface="Calibri"/>
              </a:rPr>
              <a:t>as </a:t>
            </a:r>
            <a:r>
              <a:rPr sz="2000" spc="15" dirty="0">
                <a:latin typeface="Calibri"/>
                <a:cs typeface="Calibri"/>
              </a:rPr>
              <a:t> </a:t>
            </a:r>
            <a:r>
              <a:rPr sz="2000" spc="-15" dirty="0">
                <a:latin typeface="Calibri"/>
                <a:cs typeface="Calibri"/>
              </a:rPr>
              <a:t>follows:</a:t>
            </a:r>
            <a:endParaRPr sz="2000" dirty="0">
              <a:latin typeface="Calibri"/>
              <a:cs typeface="Calibri"/>
            </a:endParaRPr>
          </a:p>
          <a:p>
            <a:pPr marL="1155700" lvl="1" indent="-229235">
              <a:lnSpc>
                <a:spcPct val="100000"/>
              </a:lnSpc>
              <a:buFont typeface="Arial MT"/>
              <a:buChar char="•"/>
              <a:tabLst>
                <a:tab pos="1155065" algn="l"/>
                <a:tab pos="1156335" algn="l"/>
              </a:tabLst>
            </a:pPr>
            <a:r>
              <a:rPr sz="1400" spc="-5" dirty="0">
                <a:latin typeface="Calibri"/>
                <a:cs typeface="Calibri"/>
              </a:rPr>
              <a:t>NPV</a:t>
            </a:r>
            <a:r>
              <a:rPr sz="1400" spc="-10" dirty="0">
                <a:latin typeface="Calibri"/>
                <a:cs typeface="Calibri"/>
              </a:rPr>
              <a:t> more</a:t>
            </a:r>
            <a:r>
              <a:rPr sz="1400" spc="-30" dirty="0">
                <a:latin typeface="Calibri"/>
                <a:cs typeface="Calibri"/>
              </a:rPr>
              <a:t> </a:t>
            </a:r>
            <a:r>
              <a:rPr sz="1400" spc="-5" dirty="0">
                <a:latin typeface="Calibri"/>
                <a:cs typeface="Calibri"/>
              </a:rPr>
              <a:t>than</a:t>
            </a:r>
            <a:r>
              <a:rPr sz="1400" dirty="0">
                <a:latin typeface="Calibri"/>
                <a:cs typeface="Calibri"/>
              </a:rPr>
              <a:t> </a:t>
            </a:r>
            <a:r>
              <a:rPr sz="1400" spc="-5" dirty="0">
                <a:latin typeface="Calibri"/>
                <a:cs typeface="Calibri"/>
              </a:rPr>
              <a:t>0: accept</a:t>
            </a:r>
            <a:endParaRPr sz="1400" dirty="0">
              <a:latin typeface="Calibri"/>
              <a:cs typeface="Calibri"/>
            </a:endParaRPr>
          </a:p>
          <a:p>
            <a:pPr marL="1195070" lvl="1" indent="-268605">
              <a:lnSpc>
                <a:spcPct val="100000"/>
              </a:lnSpc>
              <a:buFont typeface="Arial MT"/>
              <a:buChar char="•"/>
              <a:tabLst>
                <a:tab pos="1195070" algn="l"/>
                <a:tab pos="1195705" algn="l"/>
              </a:tabLst>
            </a:pPr>
            <a:r>
              <a:rPr sz="1400" spc="-5" dirty="0">
                <a:latin typeface="Calibri"/>
                <a:cs typeface="Calibri"/>
              </a:rPr>
              <a:t>NPV</a:t>
            </a:r>
            <a:r>
              <a:rPr sz="1400" spc="-10" dirty="0">
                <a:latin typeface="Calibri"/>
                <a:cs typeface="Calibri"/>
              </a:rPr>
              <a:t> </a:t>
            </a:r>
            <a:r>
              <a:rPr sz="1400" dirty="0">
                <a:latin typeface="Calibri"/>
                <a:cs typeface="Calibri"/>
              </a:rPr>
              <a:t>les</a:t>
            </a:r>
            <a:r>
              <a:rPr sz="1400" spc="-10" dirty="0">
                <a:latin typeface="Calibri"/>
                <a:cs typeface="Calibri"/>
              </a:rPr>
              <a:t> </a:t>
            </a:r>
            <a:r>
              <a:rPr sz="1400" spc="-5" dirty="0">
                <a:latin typeface="Calibri"/>
                <a:cs typeface="Calibri"/>
              </a:rPr>
              <a:t>than</a:t>
            </a:r>
            <a:r>
              <a:rPr sz="1400" dirty="0">
                <a:latin typeface="Calibri"/>
                <a:cs typeface="Calibri"/>
              </a:rPr>
              <a:t> </a:t>
            </a:r>
            <a:r>
              <a:rPr sz="1400" spc="-5" dirty="0">
                <a:latin typeface="Calibri"/>
                <a:cs typeface="Calibri"/>
              </a:rPr>
              <a:t>0:</a:t>
            </a:r>
            <a:r>
              <a:rPr sz="1400" spc="-15" dirty="0">
                <a:latin typeface="Calibri"/>
                <a:cs typeface="Calibri"/>
              </a:rPr>
              <a:t> </a:t>
            </a:r>
            <a:r>
              <a:rPr sz="1400" spc="-10" dirty="0">
                <a:latin typeface="Calibri"/>
                <a:cs typeface="Calibri"/>
              </a:rPr>
              <a:t>reject</a:t>
            </a:r>
            <a:endParaRPr sz="1400" dirty="0">
              <a:latin typeface="Calibri"/>
              <a:cs typeface="Calibri"/>
            </a:endParaRPr>
          </a:p>
          <a:p>
            <a:pPr marL="241300" marR="5080" indent="-228600" algn="just">
              <a:lnSpc>
                <a:spcPct val="70000"/>
              </a:lnSpc>
              <a:spcBef>
                <a:spcPts val="985"/>
              </a:spcBef>
              <a:buFont typeface="Arial MT"/>
              <a:buChar char="•"/>
              <a:tabLst>
                <a:tab pos="299720" algn="l"/>
              </a:tabLst>
            </a:pPr>
            <a:r>
              <a:rPr dirty="0"/>
              <a:t>	</a:t>
            </a:r>
            <a:r>
              <a:rPr sz="2000" spc="-15" dirty="0">
                <a:latin typeface="Calibri"/>
                <a:cs typeface="Calibri"/>
              </a:rPr>
              <a:t>Realize, </a:t>
            </a:r>
            <a:r>
              <a:rPr sz="2000" spc="-35" dirty="0">
                <a:latin typeface="Calibri"/>
                <a:cs typeface="Calibri"/>
              </a:rPr>
              <a:t>however, </a:t>
            </a:r>
            <a:r>
              <a:rPr sz="2000" spc="-5" dirty="0">
                <a:latin typeface="Calibri"/>
                <a:cs typeface="Calibri"/>
              </a:rPr>
              <a:t>that </a:t>
            </a:r>
            <a:r>
              <a:rPr sz="2000" dirty="0">
                <a:latin typeface="Calibri"/>
                <a:cs typeface="Calibri"/>
              </a:rPr>
              <a:t>the </a:t>
            </a:r>
            <a:r>
              <a:rPr sz="2000" spc="-10" dirty="0">
                <a:latin typeface="Calibri"/>
                <a:cs typeface="Calibri"/>
              </a:rPr>
              <a:t>worth </a:t>
            </a:r>
            <a:r>
              <a:rPr sz="2000" spc="-5" dirty="0">
                <a:latin typeface="Calibri"/>
                <a:cs typeface="Calibri"/>
              </a:rPr>
              <a:t>of </a:t>
            </a:r>
            <a:r>
              <a:rPr sz="2000" dirty="0">
                <a:latin typeface="Calibri"/>
                <a:cs typeface="Calibri"/>
              </a:rPr>
              <a:t>the </a:t>
            </a:r>
            <a:r>
              <a:rPr sz="2000" spc="-5" dirty="0">
                <a:latin typeface="Calibri"/>
                <a:cs typeface="Calibri"/>
              </a:rPr>
              <a:t>NPV calculation is </a:t>
            </a:r>
            <a:r>
              <a:rPr sz="2000" dirty="0">
                <a:latin typeface="Calibri"/>
                <a:cs typeface="Calibri"/>
              </a:rPr>
              <a:t>a </a:t>
            </a:r>
            <a:r>
              <a:rPr sz="2000" spc="-5" dirty="0">
                <a:latin typeface="Calibri"/>
                <a:cs typeface="Calibri"/>
              </a:rPr>
              <a:t>function of the accuracy of </a:t>
            </a:r>
            <a:r>
              <a:rPr sz="2000" dirty="0">
                <a:latin typeface="Calibri"/>
                <a:cs typeface="Calibri"/>
              </a:rPr>
              <a:t>the cash- </a:t>
            </a:r>
            <a:r>
              <a:rPr sz="2000" spc="5" dirty="0">
                <a:latin typeface="Calibri"/>
                <a:cs typeface="Calibri"/>
              </a:rPr>
              <a:t> </a:t>
            </a:r>
            <a:r>
              <a:rPr sz="2000" spc="-10" dirty="0">
                <a:latin typeface="Calibri"/>
                <a:cs typeface="Calibri"/>
              </a:rPr>
              <a:t>flow</a:t>
            </a:r>
            <a:r>
              <a:rPr sz="2000" spc="-5" dirty="0">
                <a:latin typeface="Calibri"/>
                <a:cs typeface="Calibri"/>
              </a:rPr>
              <a:t> predictions</a:t>
            </a:r>
            <a:endParaRPr sz="2000" dirty="0">
              <a:latin typeface="Calibri"/>
              <a:cs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6187440" cy="696595"/>
          </a:xfrm>
          <a:prstGeom prst="rect">
            <a:avLst/>
          </a:prstGeom>
        </p:spPr>
        <p:txBody>
          <a:bodyPr vert="horz" wrap="square" lIns="0" tIns="13335" rIns="0" bIns="0" rtlCol="0">
            <a:spAutoFit/>
          </a:bodyPr>
          <a:lstStyle/>
          <a:p>
            <a:pPr marL="12700">
              <a:lnSpc>
                <a:spcPct val="100000"/>
              </a:lnSpc>
              <a:spcBef>
                <a:spcPts val="105"/>
              </a:spcBef>
            </a:pPr>
            <a:r>
              <a:rPr sz="4400" spc="-20" dirty="0">
                <a:latin typeface="Calibri Light"/>
                <a:cs typeface="Calibri Light"/>
              </a:rPr>
              <a:t>The</a:t>
            </a:r>
            <a:r>
              <a:rPr sz="4400" spc="-95" dirty="0">
                <a:latin typeface="Calibri Light"/>
                <a:cs typeface="Calibri Light"/>
              </a:rPr>
              <a:t> </a:t>
            </a:r>
            <a:r>
              <a:rPr sz="4400" spc="-30" dirty="0">
                <a:latin typeface="Calibri Light"/>
                <a:cs typeface="Calibri Light"/>
              </a:rPr>
              <a:t>net</a:t>
            </a:r>
            <a:r>
              <a:rPr sz="4400" spc="-80" dirty="0">
                <a:latin typeface="Calibri Light"/>
                <a:cs typeface="Calibri Light"/>
              </a:rPr>
              <a:t> </a:t>
            </a:r>
            <a:r>
              <a:rPr sz="4400" spc="-50" dirty="0">
                <a:latin typeface="Calibri Light"/>
                <a:cs typeface="Calibri Light"/>
              </a:rPr>
              <a:t>present</a:t>
            </a:r>
            <a:r>
              <a:rPr sz="4400" spc="-85" dirty="0">
                <a:latin typeface="Calibri Light"/>
                <a:cs typeface="Calibri Light"/>
              </a:rPr>
              <a:t> </a:t>
            </a:r>
            <a:r>
              <a:rPr sz="4400" spc="-35" dirty="0">
                <a:latin typeface="Calibri Light"/>
                <a:cs typeface="Calibri Light"/>
              </a:rPr>
              <a:t>value</a:t>
            </a:r>
            <a:r>
              <a:rPr sz="4400" spc="-110" dirty="0">
                <a:latin typeface="Calibri Light"/>
                <a:cs typeface="Calibri Light"/>
              </a:rPr>
              <a:t> </a:t>
            </a:r>
            <a:r>
              <a:rPr sz="4400" spc="-40" dirty="0">
                <a:latin typeface="Calibri Light"/>
                <a:cs typeface="Calibri Light"/>
              </a:rPr>
              <a:t>(NPV)</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31</a:t>
            </a:fld>
            <a:endParaRPr dirty="0"/>
          </a:p>
        </p:txBody>
      </p:sp>
      <p:sp>
        <p:nvSpPr>
          <p:cNvPr id="3" name="object 3"/>
          <p:cNvSpPr txBox="1"/>
          <p:nvPr/>
        </p:nvSpPr>
        <p:spPr>
          <a:xfrm>
            <a:off x="833729" y="1910842"/>
            <a:ext cx="10373360" cy="3530600"/>
          </a:xfrm>
          <a:prstGeom prst="rect">
            <a:avLst/>
          </a:prstGeom>
        </p:spPr>
        <p:txBody>
          <a:bodyPr vert="horz" wrap="square" lIns="0" tIns="92075" rIns="0" bIns="0" rtlCol="0">
            <a:spAutoFit/>
          </a:bodyPr>
          <a:lstStyle/>
          <a:p>
            <a:pPr marL="241300" marR="5080" indent="-228600" algn="just">
              <a:lnSpc>
                <a:spcPct val="80000"/>
              </a:lnSpc>
              <a:spcBef>
                <a:spcPts val="725"/>
              </a:spcBef>
              <a:buFont typeface="Arial MT"/>
              <a:buChar char="•"/>
              <a:tabLst>
                <a:tab pos="241300" algn="l"/>
              </a:tabLst>
            </a:pPr>
            <a:r>
              <a:rPr sz="2600" spc="-5" dirty="0">
                <a:latin typeface="Calibri"/>
                <a:cs typeface="Calibri"/>
              </a:rPr>
              <a:t>ski-Doo </a:t>
            </a:r>
            <a:r>
              <a:rPr sz="2600" dirty="0">
                <a:latin typeface="Calibri"/>
                <a:cs typeface="Calibri"/>
              </a:rPr>
              <a:t>is </a:t>
            </a:r>
            <a:r>
              <a:rPr sz="2600" spc="-5" dirty="0">
                <a:latin typeface="Calibri"/>
                <a:cs typeface="Calibri"/>
              </a:rPr>
              <a:t>considering new machinery that </a:t>
            </a:r>
            <a:r>
              <a:rPr sz="2600" spc="-10" dirty="0">
                <a:latin typeface="Calibri"/>
                <a:cs typeface="Calibri"/>
              </a:rPr>
              <a:t>would reduce </a:t>
            </a:r>
            <a:r>
              <a:rPr sz="2600" spc="-5" dirty="0">
                <a:latin typeface="Calibri"/>
                <a:cs typeface="Calibri"/>
              </a:rPr>
              <a:t>manufacturing </a:t>
            </a:r>
            <a:r>
              <a:rPr sz="2600" dirty="0">
                <a:latin typeface="Calibri"/>
                <a:cs typeface="Calibri"/>
              </a:rPr>
              <a:t> </a:t>
            </a:r>
            <a:r>
              <a:rPr sz="2600" spc="-15" dirty="0">
                <a:latin typeface="Calibri"/>
                <a:cs typeface="Calibri"/>
              </a:rPr>
              <a:t>costs </a:t>
            </a:r>
            <a:r>
              <a:rPr sz="2600" spc="-10" dirty="0">
                <a:latin typeface="Calibri"/>
                <a:cs typeface="Calibri"/>
              </a:rPr>
              <a:t>associated </a:t>
            </a:r>
            <a:r>
              <a:rPr sz="2600" dirty="0">
                <a:latin typeface="Calibri"/>
                <a:cs typeface="Calibri"/>
              </a:rPr>
              <a:t>with </a:t>
            </a:r>
            <a:r>
              <a:rPr sz="2600" spc="-5" dirty="0">
                <a:latin typeface="Calibri"/>
                <a:cs typeface="Calibri"/>
              </a:rPr>
              <a:t>its </a:t>
            </a:r>
            <a:r>
              <a:rPr sz="2600" dirty="0">
                <a:latin typeface="Calibri"/>
                <a:cs typeface="Calibri"/>
              </a:rPr>
              <a:t>Mach Z </a:t>
            </a:r>
            <a:r>
              <a:rPr sz="2600" spc="-5" dirty="0">
                <a:latin typeface="Calibri"/>
                <a:cs typeface="Calibri"/>
              </a:rPr>
              <a:t>snowmobile </a:t>
            </a:r>
            <a:r>
              <a:rPr sz="2600" spc="-25" dirty="0">
                <a:latin typeface="Calibri"/>
                <a:cs typeface="Calibri"/>
              </a:rPr>
              <a:t>for </a:t>
            </a:r>
            <a:r>
              <a:rPr sz="2600" dirty="0">
                <a:latin typeface="Calibri"/>
                <a:cs typeface="Calibri"/>
              </a:rPr>
              <a:t>which the </a:t>
            </a:r>
            <a:r>
              <a:rPr sz="2600" spc="-15" dirty="0">
                <a:latin typeface="Calibri"/>
                <a:cs typeface="Calibri"/>
              </a:rPr>
              <a:t>free </a:t>
            </a:r>
            <a:r>
              <a:rPr sz="2600" spc="-10" dirty="0">
                <a:latin typeface="Calibri"/>
                <a:cs typeface="Calibri"/>
              </a:rPr>
              <a:t>cash </a:t>
            </a:r>
            <a:r>
              <a:rPr sz="2600" spc="-15" dirty="0">
                <a:latin typeface="Calibri"/>
                <a:cs typeface="Calibri"/>
              </a:rPr>
              <a:t>flows </a:t>
            </a:r>
            <a:r>
              <a:rPr sz="2600" spc="-10" dirty="0">
                <a:latin typeface="Calibri"/>
                <a:cs typeface="Calibri"/>
              </a:rPr>
              <a:t> are</a:t>
            </a:r>
            <a:r>
              <a:rPr sz="2600" spc="-5" dirty="0">
                <a:latin typeface="Calibri"/>
                <a:cs typeface="Calibri"/>
              </a:rPr>
              <a:t> shown </a:t>
            </a:r>
            <a:r>
              <a:rPr sz="2600" dirty="0">
                <a:latin typeface="Calibri"/>
                <a:cs typeface="Calibri"/>
              </a:rPr>
              <a:t>in</a:t>
            </a:r>
            <a:r>
              <a:rPr sz="2600" spc="5" dirty="0">
                <a:latin typeface="Calibri"/>
                <a:cs typeface="Calibri"/>
              </a:rPr>
              <a:t> </a:t>
            </a:r>
            <a:r>
              <a:rPr sz="2600" spc="-45" dirty="0">
                <a:latin typeface="Calibri"/>
                <a:cs typeface="Calibri"/>
              </a:rPr>
              <a:t>Table</a:t>
            </a:r>
            <a:r>
              <a:rPr sz="2600" spc="-40" dirty="0">
                <a:latin typeface="Calibri"/>
                <a:cs typeface="Calibri"/>
              </a:rPr>
              <a:t> </a:t>
            </a:r>
            <a:r>
              <a:rPr sz="2600" spc="-5" dirty="0">
                <a:latin typeface="Calibri"/>
                <a:cs typeface="Calibri"/>
              </a:rPr>
              <a:t>10-3.</a:t>
            </a:r>
            <a:r>
              <a:rPr sz="2600" dirty="0">
                <a:latin typeface="Calibri"/>
                <a:cs typeface="Calibri"/>
              </a:rPr>
              <a:t> If</a:t>
            </a:r>
            <a:r>
              <a:rPr sz="2600" spc="5" dirty="0">
                <a:latin typeface="Calibri"/>
                <a:cs typeface="Calibri"/>
              </a:rPr>
              <a:t> </a:t>
            </a:r>
            <a:r>
              <a:rPr sz="2600" spc="-10" dirty="0">
                <a:latin typeface="Calibri"/>
                <a:cs typeface="Calibri"/>
              </a:rPr>
              <a:t>the</a:t>
            </a:r>
            <a:r>
              <a:rPr sz="2600" spc="-5" dirty="0">
                <a:latin typeface="Calibri"/>
                <a:cs typeface="Calibri"/>
              </a:rPr>
              <a:t> firm</a:t>
            </a:r>
            <a:r>
              <a:rPr sz="2600" dirty="0">
                <a:latin typeface="Calibri"/>
                <a:cs typeface="Calibri"/>
              </a:rPr>
              <a:t> </a:t>
            </a:r>
            <a:r>
              <a:rPr sz="2600" spc="-5" dirty="0">
                <a:latin typeface="Calibri"/>
                <a:cs typeface="Calibri"/>
              </a:rPr>
              <a:t>has</a:t>
            </a:r>
            <a:r>
              <a:rPr sz="2600" dirty="0">
                <a:latin typeface="Calibri"/>
                <a:cs typeface="Calibri"/>
              </a:rPr>
              <a:t> a</a:t>
            </a:r>
            <a:r>
              <a:rPr sz="2600" spc="5" dirty="0">
                <a:latin typeface="Calibri"/>
                <a:cs typeface="Calibri"/>
              </a:rPr>
              <a:t> </a:t>
            </a:r>
            <a:r>
              <a:rPr sz="2600" dirty="0">
                <a:latin typeface="Calibri"/>
                <a:cs typeface="Calibri"/>
              </a:rPr>
              <a:t>12</a:t>
            </a:r>
            <a:r>
              <a:rPr sz="2600" spc="5" dirty="0">
                <a:latin typeface="Calibri"/>
                <a:cs typeface="Calibri"/>
              </a:rPr>
              <a:t> </a:t>
            </a:r>
            <a:r>
              <a:rPr sz="2600" spc="-15" dirty="0">
                <a:latin typeface="Calibri"/>
                <a:cs typeface="Calibri"/>
              </a:rPr>
              <a:t>percent</a:t>
            </a:r>
            <a:r>
              <a:rPr sz="2600" spc="-10" dirty="0">
                <a:latin typeface="Calibri"/>
                <a:cs typeface="Calibri"/>
              </a:rPr>
              <a:t> </a:t>
            </a:r>
            <a:r>
              <a:rPr sz="2600" spc="-15" dirty="0">
                <a:latin typeface="Calibri"/>
                <a:cs typeface="Calibri"/>
              </a:rPr>
              <a:t>required</a:t>
            </a:r>
            <a:r>
              <a:rPr sz="2600" spc="555" dirty="0">
                <a:latin typeface="Calibri"/>
                <a:cs typeface="Calibri"/>
              </a:rPr>
              <a:t> </a:t>
            </a:r>
            <a:r>
              <a:rPr sz="2600" spc="-25" dirty="0">
                <a:latin typeface="Calibri"/>
                <a:cs typeface="Calibri"/>
              </a:rPr>
              <a:t>rate</a:t>
            </a:r>
            <a:r>
              <a:rPr sz="2600" spc="540" dirty="0">
                <a:latin typeface="Calibri"/>
                <a:cs typeface="Calibri"/>
              </a:rPr>
              <a:t> </a:t>
            </a:r>
            <a:r>
              <a:rPr sz="2600" spc="-10" dirty="0">
                <a:latin typeface="Calibri"/>
                <a:cs typeface="Calibri"/>
              </a:rPr>
              <a:t>of </a:t>
            </a:r>
            <a:r>
              <a:rPr sz="2600" spc="-575" dirty="0">
                <a:latin typeface="Calibri"/>
                <a:cs typeface="Calibri"/>
              </a:rPr>
              <a:t> </a:t>
            </a:r>
            <a:r>
              <a:rPr sz="2600" spc="-5" dirty="0">
                <a:latin typeface="Calibri"/>
                <a:cs typeface="Calibri"/>
              </a:rPr>
              <a:t>return, </a:t>
            </a:r>
            <a:r>
              <a:rPr sz="2600" spc="-10" dirty="0">
                <a:latin typeface="Calibri"/>
                <a:cs typeface="Calibri"/>
              </a:rPr>
              <a:t>what </a:t>
            </a:r>
            <a:r>
              <a:rPr sz="2600" dirty="0">
                <a:latin typeface="Calibri"/>
                <a:cs typeface="Calibri"/>
              </a:rPr>
              <a:t>is </a:t>
            </a:r>
            <a:r>
              <a:rPr sz="2600" spc="-5" dirty="0">
                <a:latin typeface="Calibri"/>
                <a:cs typeface="Calibri"/>
              </a:rPr>
              <a:t>the </a:t>
            </a:r>
            <a:r>
              <a:rPr sz="2600" spc="-10" dirty="0">
                <a:latin typeface="Calibri"/>
                <a:cs typeface="Calibri"/>
              </a:rPr>
              <a:t>NPV </a:t>
            </a:r>
            <a:r>
              <a:rPr sz="2600" spc="-5" dirty="0">
                <a:latin typeface="Calibri"/>
                <a:cs typeface="Calibri"/>
              </a:rPr>
              <a:t>of the </a:t>
            </a:r>
            <a:r>
              <a:rPr sz="2600" spc="-10" dirty="0">
                <a:latin typeface="Calibri"/>
                <a:cs typeface="Calibri"/>
              </a:rPr>
              <a:t>project? </a:t>
            </a:r>
            <a:r>
              <a:rPr sz="2600" spc="-5" dirty="0">
                <a:latin typeface="Calibri"/>
                <a:cs typeface="Calibri"/>
              </a:rPr>
              <a:t>Should the </a:t>
            </a:r>
            <a:r>
              <a:rPr sz="2600" spc="-15" dirty="0">
                <a:latin typeface="Calibri"/>
                <a:cs typeface="Calibri"/>
              </a:rPr>
              <a:t>company </a:t>
            </a:r>
            <a:r>
              <a:rPr sz="2600" spc="-5" dirty="0">
                <a:latin typeface="Calibri"/>
                <a:cs typeface="Calibri"/>
              </a:rPr>
              <a:t>accept the </a:t>
            </a:r>
            <a:r>
              <a:rPr sz="2600" dirty="0">
                <a:latin typeface="Calibri"/>
                <a:cs typeface="Calibri"/>
              </a:rPr>
              <a:t> </a:t>
            </a:r>
            <a:r>
              <a:rPr sz="2600" spc="-10" dirty="0">
                <a:latin typeface="Calibri"/>
                <a:cs typeface="Calibri"/>
              </a:rPr>
              <a:t>project?</a:t>
            </a:r>
            <a:endParaRPr sz="2600" dirty="0">
              <a:latin typeface="Calibri"/>
              <a:cs typeface="Calibri"/>
            </a:endParaRPr>
          </a:p>
          <a:p>
            <a:pPr marL="241300" indent="-228600">
              <a:lnSpc>
                <a:spcPct val="100000"/>
              </a:lnSpc>
              <a:spcBef>
                <a:spcPts val="375"/>
              </a:spcBef>
              <a:buFont typeface="Arial MT"/>
              <a:buChar char="•"/>
              <a:tabLst>
                <a:tab pos="241300" algn="l"/>
              </a:tabLst>
            </a:pPr>
            <a:r>
              <a:rPr sz="2600" b="1" spc="-10" dirty="0">
                <a:latin typeface="Calibri"/>
                <a:cs typeface="Calibri"/>
              </a:rPr>
              <a:t>STEP</a:t>
            </a:r>
            <a:r>
              <a:rPr sz="2600" b="1" spc="-30" dirty="0">
                <a:latin typeface="Calibri"/>
                <a:cs typeface="Calibri"/>
              </a:rPr>
              <a:t> </a:t>
            </a:r>
            <a:r>
              <a:rPr sz="2600" b="1" dirty="0">
                <a:latin typeface="Calibri"/>
                <a:cs typeface="Calibri"/>
              </a:rPr>
              <a:t>1:</a:t>
            </a:r>
            <a:r>
              <a:rPr sz="2600" b="1" spc="-20" dirty="0">
                <a:latin typeface="Calibri"/>
                <a:cs typeface="Calibri"/>
              </a:rPr>
              <a:t> </a:t>
            </a:r>
            <a:r>
              <a:rPr sz="2600" b="1" spc="-25" dirty="0">
                <a:latin typeface="Calibri"/>
                <a:cs typeface="Calibri"/>
              </a:rPr>
              <a:t>FORMULATE</a:t>
            </a:r>
            <a:r>
              <a:rPr sz="2600" b="1" spc="-45" dirty="0">
                <a:latin typeface="Calibri"/>
                <a:cs typeface="Calibri"/>
              </a:rPr>
              <a:t> </a:t>
            </a:r>
            <a:r>
              <a:rPr sz="2600" b="1" dirty="0">
                <a:latin typeface="Calibri"/>
                <a:cs typeface="Calibri"/>
              </a:rPr>
              <a:t>A</a:t>
            </a:r>
            <a:r>
              <a:rPr sz="2600" b="1" spc="-15" dirty="0">
                <a:latin typeface="Calibri"/>
                <a:cs typeface="Calibri"/>
              </a:rPr>
              <a:t> </a:t>
            </a:r>
            <a:r>
              <a:rPr sz="2600" b="1" spc="-5" dirty="0">
                <a:latin typeface="Calibri"/>
                <a:cs typeface="Calibri"/>
              </a:rPr>
              <a:t>SOLUTION</a:t>
            </a:r>
            <a:r>
              <a:rPr sz="2600" b="1" spc="-40" dirty="0">
                <a:latin typeface="Calibri"/>
                <a:cs typeface="Calibri"/>
              </a:rPr>
              <a:t> STRATEGY</a:t>
            </a:r>
            <a:endParaRPr sz="2600" dirty="0">
              <a:latin typeface="Calibri"/>
              <a:cs typeface="Calibri"/>
            </a:endParaRPr>
          </a:p>
          <a:p>
            <a:pPr marL="241300" marR="5080" indent="-228600" algn="just">
              <a:lnSpc>
                <a:spcPct val="80000"/>
              </a:lnSpc>
              <a:spcBef>
                <a:spcPts val="1010"/>
              </a:spcBef>
              <a:buFont typeface="Arial MT"/>
              <a:buChar char="•"/>
              <a:tabLst>
                <a:tab pos="241300" algn="l"/>
              </a:tabLst>
            </a:pPr>
            <a:r>
              <a:rPr sz="2600" spc="-5" dirty="0">
                <a:latin typeface="Calibri"/>
                <a:cs typeface="Calibri"/>
              </a:rPr>
              <a:t>The </a:t>
            </a:r>
            <a:r>
              <a:rPr sz="2600" spc="-10" dirty="0">
                <a:latin typeface="Calibri"/>
                <a:cs typeface="Calibri"/>
              </a:rPr>
              <a:t>net</a:t>
            </a:r>
            <a:r>
              <a:rPr sz="2600" spc="-5" dirty="0">
                <a:latin typeface="Calibri"/>
                <a:cs typeface="Calibri"/>
              </a:rPr>
              <a:t> </a:t>
            </a:r>
            <a:r>
              <a:rPr sz="2600" spc="-15" dirty="0">
                <a:latin typeface="Calibri"/>
                <a:cs typeface="Calibri"/>
              </a:rPr>
              <a:t>present</a:t>
            </a:r>
            <a:r>
              <a:rPr sz="2600" spc="-10" dirty="0">
                <a:latin typeface="Calibri"/>
                <a:cs typeface="Calibri"/>
              </a:rPr>
              <a:t> value</a:t>
            </a:r>
            <a:r>
              <a:rPr sz="2600" spc="-5" dirty="0">
                <a:latin typeface="Calibri"/>
                <a:cs typeface="Calibri"/>
              </a:rPr>
              <a:t> </a:t>
            </a:r>
            <a:r>
              <a:rPr sz="2600" spc="-10" dirty="0">
                <a:latin typeface="Calibri"/>
                <a:cs typeface="Calibri"/>
              </a:rPr>
              <a:t>(NPV)</a:t>
            </a:r>
            <a:r>
              <a:rPr sz="2600" spc="-5" dirty="0">
                <a:latin typeface="Calibri"/>
                <a:cs typeface="Calibri"/>
              </a:rPr>
              <a:t> of </a:t>
            </a:r>
            <a:r>
              <a:rPr sz="2600" dirty="0">
                <a:latin typeface="Calibri"/>
                <a:cs typeface="Calibri"/>
              </a:rPr>
              <a:t>an </a:t>
            </a:r>
            <a:r>
              <a:rPr sz="2600" spc="-20" dirty="0">
                <a:latin typeface="Calibri"/>
                <a:cs typeface="Calibri"/>
              </a:rPr>
              <a:t>investment</a:t>
            </a:r>
            <a:r>
              <a:rPr sz="2600" spc="-15" dirty="0">
                <a:latin typeface="Calibri"/>
                <a:cs typeface="Calibri"/>
              </a:rPr>
              <a:t> </a:t>
            </a:r>
            <a:r>
              <a:rPr sz="2600" spc="-10" dirty="0">
                <a:latin typeface="Calibri"/>
                <a:cs typeface="Calibri"/>
              </a:rPr>
              <a:t>proposal</a:t>
            </a:r>
            <a:r>
              <a:rPr sz="2600" spc="-5" dirty="0">
                <a:latin typeface="Calibri"/>
                <a:cs typeface="Calibri"/>
              </a:rPr>
              <a:t> </a:t>
            </a:r>
            <a:r>
              <a:rPr sz="2600" dirty="0">
                <a:latin typeface="Calibri"/>
                <a:cs typeface="Calibri"/>
              </a:rPr>
              <a:t>is </a:t>
            </a:r>
            <a:r>
              <a:rPr sz="2600" spc="-5" dirty="0">
                <a:latin typeface="Calibri"/>
                <a:cs typeface="Calibri"/>
              </a:rPr>
              <a:t>equal</a:t>
            </a:r>
            <a:r>
              <a:rPr sz="2600" dirty="0">
                <a:latin typeface="Calibri"/>
                <a:cs typeface="Calibri"/>
              </a:rPr>
              <a:t> </a:t>
            </a:r>
            <a:r>
              <a:rPr sz="2600" spc="-10" dirty="0">
                <a:latin typeface="Calibri"/>
                <a:cs typeface="Calibri"/>
              </a:rPr>
              <a:t>to</a:t>
            </a:r>
            <a:r>
              <a:rPr sz="2600" spc="-5" dirty="0">
                <a:latin typeface="Calibri"/>
                <a:cs typeface="Calibri"/>
              </a:rPr>
              <a:t> </a:t>
            </a:r>
            <a:r>
              <a:rPr sz="2600" dirty="0">
                <a:latin typeface="Calibri"/>
                <a:cs typeface="Calibri"/>
              </a:rPr>
              <a:t>the </a:t>
            </a:r>
            <a:r>
              <a:rPr sz="2600" spc="5" dirty="0">
                <a:latin typeface="Calibri"/>
                <a:cs typeface="Calibri"/>
              </a:rPr>
              <a:t> </a:t>
            </a:r>
            <a:r>
              <a:rPr sz="2600" spc="-15" dirty="0">
                <a:latin typeface="Calibri"/>
                <a:cs typeface="Calibri"/>
              </a:rPr>
              <a:t>present</a:t>
            </a:r>
            <a:r>
              <a:rPr sz="2600" spc="-10" dirty="0">
                <a:latin typeface="Calibri"/>
                <a:cs typeface="Calibri"/>
              </a:rPr>
              <a:t> value</a:t>
            </a:r>
            <a:r>
              <a:rPr sz="2600" spc="-5" dirty="0">
                <a:latin typeface="Calibri"/>
                <a:cs typeface="Calibri"/>
              </a:rPr>
              <a:t> of</a:t>
            </a:r>
            <a:r>
              <a:rPr sz="2600" dirty="0">
                <a:latin typeface="Calibri"/>
                <a:cs typeface="Calibri"/>
              </a:rPr>
              <a:t> its</a:t>
            </a:r>
            <a:r>
              <a:rPr sz="2600" spc="5" dirty="0">
                <a:latin typeface="Calibri"/>
                <a:cs typeface="Calibri"/>
              </a:rPr>
              <a:t> </a:t>
            </a:r>
            <a:r>
              <a:rPr sz="2600" spc="-5" dirty="0">
                <a:latin typeface="Calibri"/>
                <a:cs typeface="Calibri"/>
              </a:rPr>
              <a:t>annual</a:t>
            </a:r>
            <a:r>
              <a:rPr sz="2600" dirty="0">
                <a:latin typeface="Calibri"/>
                <a:cs typeface="Calibri"/>
              </a:rPr>
              <a:t> </a:t>
            </a:r>
            <a:r>
              <a:rPr sz="2600" spc="-15" dirty="0">
                <a:latin typeface="Calibri"/>
                <a:cs typeface="Calibri"/>
              </a:rPr>
              <a:t>free</a:t>
            </a:r>
            <a:r>
              <a:rPr sz="2600" spc="-10" dirty="0">
                <a:latin typeface="Calibri"/>
                <a:cs typeface="Calibri"/>
              </a:rPr>
              <a:t> cash</a:t>
            </a:r>
            <a:r>
              <a:rPr sz="2600" spc="-5" dirty="0">
                <a:latin typeface="Calibri"/>
                <a:cs typeface="Calibri"/>
              </a:rPr>
              <a:t> </a:t>
            </a:r>
            <a:r>
              <a:rPr sz="2600" spc="-15" dirty="0">
                <a:latin typeface="Calibri"/>
                <a:cs typeface="Calibri"/>
              </a:rPr>
              <a:t>flows</a:t>
            </a:r>
            <a:r>
              <a:rPr sz="2600" spc="-10" dirty="0">
                <a:latin typeface="Calibri"/>
                <a:cs typeface="Calibri"/>
              </a:rPr>
              <a:t> </a:t>
            </a:r>
            <a:r>
              <a:rPr sz="2600" spc="-5" dirty="0">
                <a:latin typeface="Calibri"/>
                <a:cs typeface="Calibri"/>
              </a:rPr>
              <a:t>less</a:t>
            </a:r>
            <a:r>
              <a:rPr sz="2600" dirty="0">
                <a:latin typeface="Calibri"/>
                <a:cs typeface="Calibri"/>
              </a:rPr>
              <a:t> the</a:t>
            </a:r>
            <a:r>
              <a:rPr sz="2600" spc="5" dirty="0">
                <a:latin typeface="Calibri"/>
                <a:cs typeface="Calibri"/>
              </a:rPr>
              <a:t> </a:t>
            </a:r>
            <a:r>
              <a:rPr sz="2600" spc="-20" dirty="0">
                <a:latin typeface="Calibri"/>
                <a:cs typeface="Calibri"/>
              </a:rPr>
              <a:t>investment’s</a:t>
            </a:r>
            <a:r>
              <a:rPr sz="2600" spc="-15" dirty="0">
                <a:latin typeface="Calibri"/>
                <a:cs typeface="Calibri"/>
              </a:rPr>
              <a:t> </a:t>
            </a:r>
            <a:r>
              <a:rPr sz="2600" spc="-5" dirty="0">
                <a:latin typeface="Calibri"/>
                <a:cs typeface="Calibri"/>
              </a:rPr>
              <a:t>initial </a:t>
            </a:r>
            <a:r>
              <a:rPr sz="2600" spc="-575" dirty="0">
                <a:latin typeface="Calibri"/>
                <a:cs typeface="Calibri"/>
              </a:rPr>
              <a:t> </a:t>
            </a:r>
            <a:r>
              <a:rPr sz="2600" spc="-35" dirty="0">
                <a:latin typeface="Calibri"/>
                <a:cs typeface="Calibri"/>
              </a:rPr>
              <a:t>outlay. </a:t>
            </a:r>
            <a:r>
              <a:rPr sz="2600" spc="-10" dirty="0">
                <a:latin typeface="Calibri"/>
                <a:cs typeface="Calibri"/>
              </a:rPr>
              <a:t>Given </a:t>
            </a:r>
            <a:r>
              <a:rPr sz="2600" spc="-5" dirty="0">
                <a:latin typeface="Calibri"/>
                <a:cs typeface="Calibri"/>
              </a:rPr>
              <a:t>the </a:t>
            </a:r>
            <a:r>
              <a:rPr sz="2600" spc="-20" dirty="0">
                <a:latin typeface="Calibri"/>
                <a:cs typeface="Calibri"/>
              </a:rPr>
              <a:t>company’s </a:t>
            </a:r>
            <a:r>
              <a:rPr sz="2600" spc="-15" dirty="0">
                <a:latin typeface="Calibri"/>
                <a:cs typeface="Calibri"/>
              </a:rPr>
              <a:t>free </a:t>
            </a:r>
            <a:r>
              <a:rPr sz="2600" spc="-5" dirty="0">
                <a:latin typeface="Calibri"/>
                <a:cs typeface="Calibri"/>
              </a:rPr>
              <a:t>cash </a:t>
            </a:r>
            <a:r>
              <a:rPr sz="2600" spc="-15" dirty="0">
                <a:latin typeface="Calibri"/>
                <a:cs typeface="Calibri"/>
              </a:rPr>
              <a:t>flows </a:t>
            </a:r>
            <a:r>
              <a:rPr sz="2600" spc="-10" dirty="0">
                <a:latin typeface="Calibri"/>
                <a:cs typeface="Calibri"/>
              </a:rPr>
              <a:t>information, </a:t>
            </a:r>
            <a:r>
              <a:rPr sz="2600" dirty="0">
                <a:latin typeface="Calibri"/>
                <a:cs typeface="Calibri"/>
              </a:rPr>
              <a:t>the </a:t>
            </a:r>
            <a:r>
              <a:rPr sz="2600" spc="-10" dirty="0">
                <a:latin typeface="Calibri"/>
                <a:cs typeface="Calibri"/>
              </a:rPr>
              <a:t>NPV can </a:t>
            </a:r>
            <a:r>
              <a:rPr sz="2600" spc="-15" dirty="0">
                <a:latin typeface="Calibri"/>
                <a:cs typeface="Calibri"/>
              </a:rPr>
              <a:t>be </a:t>
            </a:r>
            <a:r>
              <a:rPr sz="2600" spc="-10" dirty="0">
                <a:latin typeface="Calibri"/>
                <a:cs typeface="Calibri"/>
              </a:rPr>
              <a:t> calculated</a:t>
            </a:r>
            <a:r>
              <a:rPr sz="2600" spc="-30" dirty="0">
                <a:latin typeface="Calibri"/>
                <a:cs typeface="Calibri"/>
              </a:rPr>
              <a:t> </a:t>
            </a:r>
            <a:r>
              <a:rPr sz="2600" dirty="0">
                <a:latin typeface="Calibri"/>
                <a:cs typeface="Calibri"/>
              </a:rPr>
              <a:t>as: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267909" y="2023110"/>
            <a:ext cx="2469624" cy="2846070"/>
          </a:xfrm>
          <a:prstGeom prst="rect">
            <a:avLst/>
          </a:prstGeom>
        </p:spPr>
        <p:txBody>
          <a:bodyPr vert="horz" lIns="91440" tIns="45720" rIns="91440" bIns="45720" rtlCol="0" anchor="ctr">
            <a:normAutofit/>
          </a:bodyPr>
          <a:lstStyle/>
          <a:p>
            <a:pPr marL="12700" algn="ctr"/>
            <a:r>
              <a:rPr lang="en-US" sz="3700" kern="1200" spc="-20">
                <a:solidFill>
                  <a:srgbClr val="00B0F0"/>
                </a:solidFill>
                <a:latin typeface="+mj-lt"/>
                <a:ea typeface="+mj-ea"/>
                <a:cs typeface="+mj-cs"/>
              </a:rPr>
              <a:t>The</a:t>
            </a:r>
            <a:r>
              <a:rPr lang="en-US" sz="3700" kern="1200" spc="-95">
                <a:solidFill>
                  <a:srgbClr val="00B0F0"/>
                </a:solidFill>
                <a:latin typeface="+mj-lt"/>
                <a:ea typeface="+mj-ea"/>
                <a:cs typeface="+mj-cs"/>
              </a:rPr>
              <a:t> </a:t>
            </a:r>
            <a:r>
              <a:rPr lang="en-US" sz="3700" kern="1200" spc="-30">
                <a:solidFill>
                  <a:srgbClr val="00B0F0"/>
                </a:solidFill>
                <a:latin typeface="+mj-lt"/>
                <a:ea typeface="+mj-ea"/>
                <a:cs typeface="+mj-cs"/>
              </a:rPr>
              <a:t>net</a:t>
            </a:r>
            <a:r>
              <a:rPr lang="en-US" sz="3700" kern="1200" spc="-80">
                <a:solidFill>
                  <a:srgbClr val="00B0F0"/>
                </a:solidFill>
                <a:latin typeface="+mj-lt"/>
                <a:ea typeface="+mj-ea"/>
                <a:cs typeface="+mj-cs"/>
              </a:rPr>
              <a:t> </a:t>
            </a:r>
            <a:r>
              <a:rPr lang="en-US" sz="3700" kern="1200" spc="-50">
                <a:solidFill>
                  <a:srgbClr val="00B0F0"/>
                </a:solidFill>
                <a:latin typeface="+mj-lt"/>
                <a:ea typeface="+mj-ea"/>
                <a:cs typeface="+mj-cs"/>
              </a:rPr>
              <a:t>present</a:t>
            </a:r>
            <a:r>
              <a:rPr lang="en-US" sz="3700" kern="1200" spc="-85">
                <a:solidFill>
                  <a:srgbClr val="00B0F0"/>
                </a:solidFill>
                <a:latin typeface="+mj-lt"/>
                <a:ea typeface="+mj-ea"/>
                <a:cs typeface="+mj-cs"/>
              </a:rPr>
              <a:t> </a:t>
            </a:r>
            <a:r>
              <a:rPr lang="en-US" sz="3700" kern="1200" spc="-35">
                <a:solidFill>
                  <a:srgbClr val="00B0F0"/>
                </a:solidFill>
                <a:latin typeface="+mj-lt"/>
                <a:ea typeface="+mj-ea"/>
                <a:cs typeface="+mj-cs"/>
              </a:rPr>
              <a:t>value</a:t>
            </a:r>
            <a:r>
              <a:rPr lang="en-US" sz="3700" kern="1200" spc="-110">
                <a:solidFill>
                  <a:srgbClr val="00B0F0"/>
                </a:solidFill>
                <a:latin typeface="+mj-lt"/>
                <a:ea typeface="+mj-ea"/>
                <a:cs typeface="+mj-cs"/>
              </a:rPr>
              <a:t> </a:t>
            </a:r>
            <a:r>
              <a:rPr lang="en-US" sz="3700" kern="1200" spc="-40">
                <a:solidFill>
                  <a:srgbClr val="00B0F0"/>
                </a:solidFill>
                <a:latin typeface="+mj-lt"/>
                <a:ea typeface="+mj-ea"/>
                <a:cs typeface="+mj-cs"/>
              </a:rPr>
              <a:t>(NPV)</a:t>
            </a:r>
            <a:endParaRPr lang="en-US" sz="3700" kern="1200">
              <a:solidFill>
                <a:srgbClr val="00B0F0"/>
              </a:solidFill>
              <a:latin typeface="+mj-lt"/>
              <a:ea typeface="+mj-ea"/>
              <a:cs typeface="+mj-cs"/>
            </a:endParaRPr>
          </a:p>
        </p:txBody>
      </p:sp>
      <p:sp>
        <p:nvSpPr>
          <p:cNvPr id="4" name="object 4"/>
          <p:cNvSpPr txBox="1">
            <a:spLocks noGrp="1"/>
          </p:cNvSpPr>
          <p:nvPr>
            <p:ph type="sldNum" sz="quarter" idx="12"/>
          </p:nvPr>
        </p:nvSpPr>
        <p:spPr>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mtClean="0">
                <a:solidFill>
                  <a:schemeClr val="tx1">
                    <a:tint val="75000"/>
                  </a:schemeClr>
                </a:solidFill>
                <a:latin typeface="+mn-lt"/>
                <a:cs typeface="+mn-cs"/>
              </a:rPr>
              <a:pPr algn="r">
                <a:spcAft>
                  <a:spcPts val="600"/>
                </a:spcAft>
              </a:pPr>
              <a:t>32</a:t>
            </a:fld>
            <a:endParaRPr lang="en-US">
              <a:solidFill>
                <a:schemeClr val="tx1">
                  <a:tint val="75000"/>
                </a:schemeClr>
              </a:solidFill>
              <a:latin typeface="+mn-lt"/>
              <a:cs typeface="+mn-cs"/>
            </a:endParaRPr>
          </a:p>
        </p:txBody>
      </p:sp>
      <p:pic>
        <p:nvPicPr>
          <p:cNvPr id="3" name="object 3"/>
          <p:cNvPicPr/>
          <p:nvPr/>
        </p:nvPicPr>
        <p:blipFill>
          <a:blip r:embed="rId2" cstate="print"/>
          <a:stretch>
            <a:fillRect/>
          </a:stretch>
        </p:blipFill>
        <p:spPr>
          <a:xfrm>
            <a:off x="762625" y="858525"/>
            <a:ext cx="7173529" cy="5211906"/>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93662" y="386930"/>
            <a:ext cx="10066122" cy="1298448"/>
          </a:xfrm>
          <a:prstGeom prst="rect">
            <a:avLst/>
          </a:prstGeom>
        </p:spPr>
        <p:txBody>
          <a:bodyPr vert="horz" lIns="91440" tIns="45720" rIns="91440" bIns="45720" rtlCol="0" anchor="b">
            <a:normAutofit/>
          </a:bodyPr>
          <a:lstStyle/>
          <a:p>
            <a:pPr marL="12700"/>
            <a:r>
              <a:rPr lang="en-US" sz="4800" b="1" kern="1200" spc="-10" dirty="0">
                <a:latin typeface="+mj-lt"/>
                <a:ea typeface="+mj-ea"/>
                <a:cs typeface="+mj-cs"/>
              </a:rPr>
              <a:t>STEP</a:t>
            </a:r>
            <a:r>
              <a:rPr lang="en-US" sz="4800" b="1" kern="1200" spc="-30" dirty="0">
                <a:latin typeface="+mj-lt"/>
                <a:ea typeface="+mj-ea"/>
                <a:cs typeface="+mj-cs"/>
              </a:rPr>
              <a:t> </a:t>
            </a:r>
            <a:r>
              <a:rPr lang="en-US" sz="4800" b="1" kern="1200" dirty="0">
                <a:latin typeface="+mj-lt"/>
                <a:ea typeface="+mj-ea"/>
                <a:cs typeface="+mj-cs"/>
              </a:rPr>
              <a:t>2:</a:t>
            </a:r>
            <a:r>
              <a:rPr lang="en-US" sz="4800" b="1" kern="1200" spc="-15" dirty="0">
                <a:latin typeface="+mj-lt"/>
                <a:ea typeface="+mj-ea"/>
                <a:cs typeface="+mj-cs"/>
              </a:rPr>
              <a:t> </a:t>
            </a:r>
            <a:r>
              <a:rPr lang="en-US" sz="4800" b="1" kern="1200" spc="-5" dirty="0">
                <a:latin typeface="+mj-lt"/>
                <a:ea typeface="+mj-ea"/>
                <a:cs typeface="+mj-cs"/>
              </a:rPr>
              <a:t>CRUNCH</a:t>
            </a:r>
            <a:r>
              <a:rPr lang="en-US" sz="4800" b="1" kern="1200" spc="-15" dirty="0">
                <a:latin typeface="+mj-lt"/>
                <a:ea typeface="+mj-ea"/>
                <a:cs typeface="+mj-cs"/>
              </a:rPr>
              <a:t> </a:t>
            </a:r>
            <a:r>
              <a:rPr lang="en-US" sz="4800" b="1" kern="1200" spc="-5" dirty="0">
                <a:latin typeface="+mj-lt"/>
                <a:ea typeface="+mj-ea"/>
                <a:cs typeface="+mj-cs"/>
              </a:rPr>
              <a:t>THE</a:t>
            </a:r>
            <a:r>
              <a:rPr lang="en-US" sz="4800" b="1" kern="1200" spc="-20" dirty="0">
                <a:latin typeface="+mj-lt"/>
                <a:ea typeface="+mj-ea"/>
                <a:cs typeface="+mj-cs"/>
              </a:rPr>
              <a:t> </a:t>
            </a:r>
            <a:r>
              <a:rPr lang="en-US" sz="4800" b="1" kern="1200" spc="-15" dirty="0">
                <a:latin typeface="+mj-lt"/>
                <a:ea typeface="+mj-ea"/>
                <a:cs typeface="+mj-cs"/>
              </a:rPr>
              <a:t>NUMBERS</a:t>
            </a:r>
            <a:endParaRPr lang="en-US" sz="4800" b="1" kern="1200" dirty="0">
              <a:latin typeface="+mj-lt"/>
              <a:ea typeface="+mj-ea"/>
              <a:cs typeface="+mj-cs"/>
            </a:endParaRPr>
          </a:p>
        </p:txBody>
      </p:sp>
      <p:sp>
        <p:nvSpPr>
          <p:cNvPr id="5" name="object 5"/>
          <p:cNvSpPr txBox="1">
            <a:spLocks noGrp="1"/>
          </p:cNvSpPr>
          <p:nvPr>
            <p:ph type="sldNum" sz="quarter" idx="12"/>
          </p:nvPr>
        </p:nvSpPr>
        <p:spPr>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mtClean="0">
                <a:solidFill>
                  <a:schemeClr val="tx1">
                    <a:tint val="75000"/>
                  </a:schemeClr>
                </a:solidFill>
                <a:latin typeface="+mn-lt"/>
                <a:cs typeface="+mn-cs"/>
              </a:rPr>
              <a:pPr algn="r">
                <a:spcAft>
                  <a:spcPts val="600"/>
                </a:spcAft>
              </a:pPr>
              <a:t>33</a:t>
            </a:fld>
            <a:endParaRPr lang="en-US">
              <a:solidFill>
                <a:schemeClr val="tx1">
                  <a:tint val="75000"/>
                </a:schemeClr>
              </a:solidFill>
              <a:latin typeface="+mn-lt"/>
              <a:cs typeface="+mn-cs"/>
            </a:endParaRPr>
          </a:p>
        </p:txBody>
      </p:sp>
      <p:sp>
        <p:nvSpPr>
          <p:cNvPr id="3" name="object 3"/>
          <p:cNvSpPr txBox="1"/>
          <p:nvPr/>
        </p:nvSpPr>
        <p:spPr>
          <a:xfrm>
            <a:off x="793661" y="2599509"/>
            <a:ext cx="4530898" cy="3639450"/>
          </a:xfrm>
          <a:prstGeom prst="rect">
            <a:avLst/>
          </a:prstGeom>
        </p:spPr>
        <p:txBody>
          <a:bodyPr vert="horz" lIns="91440" tIns="45720" rIns="91440" bIns="45720" rtlCol="0" anchor="ctr">
            <a:normAutofit/>
          </a:bodyPr>
          <a:lstStyle/>
          <a:p>
            <a:pPr marL="241300" marR="5080" indent="-228600" algn="just">
              <a:lnSpc>
                <a:spcPct val="90000"/>
              </a:lnSpc>
              <a:spcBef>
                <a:spcPts val="430"/>
              </a:spcBef>
              <a:buFont typeface="Arial" panose="020B0604020202020204" pitchFamily="34" charset="0"/>
              <a:buChar char="•"/>
              <a:tabLst>
                <a:tab pos="241300" algn="l"/>
              </a:tabLst>
            </a:pPr>
            <a:r>
              <a:rPr lang="en-US" sz="2800" spc="-5" dirty="0"/>
              <a:t>If the </a:t>
            </a:r>
            <a:r>
              <a:rPr lang="en-US" sz="2800" spc="-10" dirty="0"/>
              <a:t>firm has </a:t>
            </a:r>
            <a:r>
              <a:rPr lang="en-US" sz="2800" spc="-5" dirty="0"/>
              <a:t>a </a:t>
            </a:r>
            <a:r>
              <a:rPr lang="en-US" sz="2800" dirty="0"/>
              <a:t>12 </a:t>
            </a:r>
            <a:r>
              <a:rPr lang="en-US" sz="2800" spc="-15" dirty="0"/>
              <a:t>percent required </a:t>
            </a:r>
            <a:r>
              <a:rPr lang="en-US" sz="2800" spc="-35" dirty="0"/>
              <a:t>rate </a:t>
            </a:r>
            <a:r>
              <a:rPr lang="en-US" sz="2800" spc="-5" dirty="0"/>
              <a:t>of </a:t>
            </a:r>
            <a:r>
              <a:rPr lang="en-US" sz="2800" spc="-15" dirty="0"/>
              <a:t>return, </a:t>
            </a:r>
            <a:r>
              <a:rPr lang="en-US" sz="2800" spc="-5" dirty="0"/>
              <a:t>the </a:t>
            </a:r>
            <a:r>
              <a:rPr lang="en-US" sz="2800" spc="-20" dirty="0"/>
              <a:t>present </a:t>
            </a:r>
            <a:r>
              <a:rPr lang="en-US" sz="2800" spc="-10" dirty="0"/>
              <a:t>value </a:t>
            </a:r>
            <a:r>
              <a:rPr lang="en-US" sz="2800" spc="-5" dirty="0"/>
              <a:t> of</a:t>
            </a:r>
            <a:r>
              <a:rPr lang="en-US" sz="2800" dirty="0"/>
              <a:t> </a:t>
            </a:r>
            <a:r>
              <a:rPr lang="en-US" sz="2800" spc="-5" dirty="0"/>
              <a:t>the</a:t>
            </a:r>
            <a:r>
              <a:rPr lang="en-US" sz="2800" dirty="0"/>
              <a:t> </a:t>
            </a:r>
            <a:r>
              <a:rPr lang="en-US" sz="2800" spc="-15" dirty="0"/>
              <a:t>free</a:t>
            </a:r>
            <a:r>
              <a:rPr lang="en-US" sz="2800" spc="-10" dirty="0"/>
              <a:t> cash</a:t>
            </a:r>
            <a:r>
              <a:rPr lang="en-US" sz="2800" spc="-5" dirty="0"/>
              <a:t> flow</a:t>
            </a:r>
            <a:r>
              <a:rPr lang="en-US" sz="2800" dirty="0"/>
              <a:t> </a:t>
            </a:r>
            <a:r>
              <a:rPr lang="en-US" sz="2800" spc="-10" dirty="0"/>
              <a:t>is</a:t>
            </a:r>
            <a:r>
              <a:rPr lang="en-US" sz="2800" spc="-5" dirty="0"/>
              <a:t> </a:t>
            </a:r>
            <a:r>
              <a:rPr lang="en-US" sz="2800" dirty="0"/>
              <a:t>$47,675,</a:t>
            </a:r>
            <a:r>
              <a:rPr lang="en-US" sz="2800" spc="5" dirty="0"/>
              <a:t> </a:t>
            </a:r>
            <a:r>
              <a:rPr lang="en-US" sz="2800" spc="-5" dirty="0"/>
              <a:t>as</a:t>
            </a:r>
            <a:r>
              <a:rPr lang="en-US" sz="2800" dirty="0"/>
              <a:t> </a:t>
            </a:r>
            <a:r>
              <a:rPr lang="en-US" sz="2800" spc="-10" dirty="0"/>
              <a:t>calculated</a:t>
            </a:r>
            <a:r>
              <a:rPr lang="en-US" sz="2800" spc="-5" dirty="0"/>
              <a:t> </a:t>
            </a:r>
            <a:r>
              <a:rPr lang="en-US" sz="2800" spc="-10" dirty="0"/>
              <a:t>in</a:t>
            </a:r>
            <a:r>
              <a:rPr lang="en-US" sz="2800" spc="-5" dirty="0"/>
              <a:t> </a:t>
            </a:r>
            <a:r>
              <a:rPr lang="en-US" sz="2800" spc="-45" dirty="0"/>
              <a:t>Table</a:t>
            </a:r>
            <a:r>
              <a:rPr lang="en-US" sz="2800" spc="-40" dirty="0"/>
              <a:t> </a:t>
            </a:r>
            <a:r>
              <a:rPr lang="en-US" sz="2800" dirty="0"/>
              <a:t>10-4. </a:t>
            </a:r>
            <a:r>
              <a:rPr lang="en-US" sz="2800" spc="5" dirty="0"/>
              <a:t> </a:t>
            </a:r>
            <a:r>
              <a:rPr lang="en-US" sz="2800" spc="-15" dirty="0"/>
              <a:t>Subtracting</a:t>
            </a:r>
            <a:r>
              <a:rPr lang="en-US" sz="2800" spc="45" dirty="0"/>
              <a:t> </a:t>
            </a:r>
            <a:r>
              <a:rPr lang="en-US" sz="2800" spc="-5" dirty="0"/>
              <a:t>the</a:t>
            </a:r>
            <a:r>
              <a:rPr lang="en-US" sz="2800" spc="10" dirty="0"/>
              <a:t> </a:t>
            </a:r>
            <a:r>
              <a:rPr lang="en-US" sz="2800" spc="-10" dirty="0"/>
              <a:t>$40,000</a:t>
            </a:r>
            <a:r>
              <a:rPr lang="en-US" sz="2800" spc="60" dirty="0"/>
              <a:t> </a:t>
            </a:r>
            <a:r>
              <a:rPr lang="en-US" sz="2800" spc="-5" dirty="0"/>
              <a:t>initial</a:t>
            </a:r>
            <a:r>
              <a:rPr lang="en-US" sz="2800" spc="15" dirty="0"/>
              <a:t> </a:t>
            </a:r>
            <a:r>
              <a:rPr lang="en-US" sz="2800" spc="-15" dirty="0"/>
              <a:t>outlay</a:t>
            </a:r>
            <a:r>
              <a:rPr lang="en-US" sz="2800" spc="-5" dirty="0"/>
              <a:t> </a:t>
            </a:r>
            <a:r>
              <a:rPr lang="en-US" sz="2800" spc="-15" dirty="0"/>
              <a:t>leaves</a:t>
            </a:r>
            <a:r>
              <a:rPr lang="en-US" sz="2800" spc="-5" dirty="0"/>
              <a:t> an</a:t>
            </a:r>
            <a:r>
              <a:rPr lang="en-US" sz="2800" dirty="0"/>
              <a:t> </a:t>
            </a:r>
            <a:r>
              <a:rPr lang="en-US" sz="2800" spc="-15" dirty="0"/>
              <a:t>NPV</a:t>
            </a:r>
            <a:r>
              <a:rPr lang="en-US" sz="2800" spc="35" dirty="0"/>
              <a:t> </a:t>
            </a:r>
            <a:r>
              <a:rPr lang="en-US" sz="2800" spc="-5" dirty="0"/>
              <a:t>of</a:t>
            </a:r>
            <a:r>
              <a:rPr lang="en-US" sz="2800" spc="-15" dirty="0"/>
              <a:t> </a:t>
            </a:r>
            <a:r>
              <a:rPr lang="en-US" sz="2800" spc="-10" dirty="0"/>
              <a:t>$7,675.</a:t>
            </a:r>
            <a:endParaRPr lang="en-US" sz="2800" dirty="0"/>
          </a:p>
        </p:txBody>
      </p:sp>
      <p:pic>
        <p:nvPicPr>
          <p:cNvPr id="4" name="object 4"/>
          <p:cNvPicPr/>
          <p:nvPr/>
        </p:nvPicPr>
        <p:blipFill>
          <a:blip r:embed="rId2" cstate="print"/>
          <a:stretch>
            <a:fillRect/>
          </a:stretch>
        </p:blipFill>
        <p:spPr>
          <a:xfrm>
            <a:off x="5936593" y="2484255"/>
            <a:ext cx="5100155" cy="3714244"/>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7150734" cy="696595"/>
          </a:xfrm>
          <a:prstGeom prst="rect">
            <a:avLst/>
          </a:prstGeom>
        </p:spPr>
        <p:txBody>
          <a:bodyPr vert="horz" wrap="square" lIns="0" tIns="13335" rIns="0" bIns="0" rtlCol="0">
            <a:spAutoFit/>
          </a:bodyPr>
          <a:lstStyle/>
          <a:p>
            <a:pPr marL="12700">
              <a:lnSpc>
                <a:spcPct val="100000"/>
              </a:lnSpc>
              <a:spcBef>
                <a:spcPts val="105"/>
              </a:spcBef>
            </a:pPr>
            <a:r>
              <a:rPr sz="4400" spc="-10" dirty="0">
                <a:latin typeface="Calibri Light"/>
                <a:cs typeface="Calibri Light"/>
              </a:rPr>
              <a:t>STEP</a:t>
            </a:r>
            <a:r>
              <a:rPr sz="4400" spc="-20" dirty="0">
                <a:latin typeface="Calibri Light"/>
                <a:cs typeface="Calibri Light"/>
              </a:rPr>
              <a:t> </a:t>
            </a:r>
            <a:r>
              <a:rPr sz="4400" dirty="0">
                <a:latin typeface="Calibri Light"/>
                <a:cs typeface="Calibri Light"/>
              </a:rPr>
              <a:t>3:</a:t>
            </a:r>
            <a:r>
              <a:rPr sz="4400" spc="-5" dirty="0">
                <a:latin typeface="Calibri Light"/>
                <a:cs typeface="Calibri Light"/>
              </a:rPr>
              <a:t> </a:t>
            </a:r>
            <a:r>
              <a:rPr sz="4400" spc="-60" dirty="0">
                <a:latin typeface="Calibri Light"/>
                <a:cs typeface="Calibri Light"/>
              </a:rPr>
              <a:t>ANALYZE</a:t>
            </a:r>
            <a:r>
              <a:rPr sz="4400" spc="-25" dirty="0">
                <a:latin typeface="Calibri Light"/>
                <a:cs typeface="Calibri Light"/>
              </a:rPr>
              <a:t> </a:t>
            </a:r>
            <a:r>
              <a:rPr sz="4400" spc="-35" dirty="0">
                <a:latin typeface="Calibri Light"/>
                <a:cs typeface="Calibri Light"/>
              </a:rPr>
              <a:t>YOUR</a:t>
            </a:r>
            <a:r>
              <a:rPr sz="4400" spc="-10" dirty="0">
                <a:latin typeface="Calibri Light"/>
                <a:cs typeface="Calibri Light"/>
              </a:rPr>
              <a:t> </a:t>
            </a:r>
            <a:r>
              <a:rPr sz="4400" spc="-65" dirty="0">
                <a:latin typeface="Calibri Light"/>
                <a:cs typeface="Calibri Light"/>
              </a:rPr>
              <a:t>RESULTS</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34</a:t>
            </a:fld>
            <a:endParaRPr dirty="0"/>
          </a:p>
        </p:txBody>
      </p:sp>
      <p:sp>
        <p:nvSpPr>
          <p:cNvPr id="3" name="object 3"/>
          <p:cNvSpPr txBox="1"/>
          <p:nvPr/>
        </p:nvSpPr>
        <p:spPr>
          <a:xfrm>
            <a:off x="833729" y="1938273"/>
            <a:ext cx="10372725" cy="2116455"/>
          </a:xfrm>
          <a:prstGeom prst="rect">
            <a:avLst/>
          </a:prstGeom>
        </p:spPr>
        <p:txBody>
          <a:bodyPr vert="horz" wrap="square" lIns="0" tIns="60960" rIns="0" bIns="0" rtlCol="0">
            <a:spAutoFit/>
          </a:bodyPr>
          <a:lstStyle/>
          <a:p>
            <a:pPr marL="241300" marR="5080" indent="-228600" algn="just">
              <a:lnSpc>
                <a:spcPts val="3020"/>
              </a:lnSpc>
              <a:spcBef>
                <a:spcPts val="480"/>
              </a:spcBef>
              <a:buFont typeface="Arial MT"/>
              <a:buChar char="•"/>
              <a:tabLst>
                <a:tab pos="241300" algn="l"/>
              </a:tabLst>
            </a:pPr>
            <a:r>
              <a:rPr sz="2800" spc="-10" dirty="0">
                <a:latin typeface="Calibri"/>
                <a:cs typeface="Calibri"/>
              </a:rPr>
              <a:t>The NPV tells </a:t>
            </a:r>
            <a:r>
              <a:rPr sz="2800" dirty="0">
                <a:latin typeface="Calibri"/>
                <a:cs typeface="Calibri"/>
              </a:rPr>
              <a:t>us </a:t>
            </a:r>
            <a:r>
              <a:rPr sz="2800" spc="-10" dirty="0">
                <a:latin typeface="Calibri"/>
                <a:cs typeface="Calibri"/>
              </a:rPr>
              <a:t>how </a:t>
            </a:r>
            <a:r>
              <a:rPr sz="2800" spc="-5" dirty="0">
                <a:latin typeface="Calibri"/>
                <a:cs typeface="Calibri"/>
              </a:rPr>
              <a:t>much </a:t>
            </a:r>
            <a:r>
              <a:rPr sz="2800" spc="-10" dirty="0">
                <a:latin typeface="Calibri"/>
                <a:cs typeface="Calibri"/>
              </a:rPr>
              <a:t>value is </a:t>
            </a:r>
            <a:r>
              <a:rPr sz="2800" spc="-15" dirty="0">
                <a:latin typeface="Calibri"/>
                <a:cs typeface="Calibri"/>
              </a:rPr>
              <a:t>created </a:t>
            </a:r>
            <a:r>
              <a:rPr sz="2800" spc="-10" dirty="0">
                <a:latin typeface="Calibri"/>
                <a:cs typeface="Calibri"/>
              </a:rPr>
              <a:t>if </a:t>
            </a:r>
            <a:r>
              <a:rPr sz="2800" spc="-5" dirty="0">
                <a:latin typeface="Calibri"/>
                <a:cs typeface="Calibri"/>
              </a:rPr>
              <a:t>the </a:t>
            </a:r>
            <a:r>
              <a:rPr sz="2800" spc="-15" dirty="0">
                <a:latin typeface="Calibri"/>
                <a:cs typeface="Calibri"/>
              </a:rPr>
              <a:t>project </a:t>
            </a:r>
            <a:r>
              <a:rPr sz="2800" spc="-10" dirty="0">
                <a:latin typeface="Calibri"/>
                <a:cs typeface="Calibri"/>
              </a:rPr>
              <a:t>is accepted, </a:t>
            </a:r>
            <a:r>
              <a:rPr sz="2800" spc="-5" dirty="0">
                <a:latin typeface="Calibri"/>
                <a:cs typeface="Calibri"/>
              </a:rPr>
              <a:t> and </a:t>
            </a:r>
            <a:r>
              <a:rPr sz="2800" spc="-10" dirty="0">
                <a:latin typeface="Calibri"/>
                <a:cs typeface="Calibri"/>
              </a:rPr>
              <a:t>if </a:t>
            </a:r>
            <a:r>
              <a:rPr sz="2800" spc="-5" dirty="0">
                <a:latin typeface="Calibri"/>
                <a:cs typeface="Calibri"/>
              </a:rPr>
              <a:t>the </a:t>
            </a:r>
            <a:r>
              <a:rPr sz="2800" spc="-10" dirty="0">
                <a:latin typeface="Calibri"/>
                <a:cs typeface="Calibri"/>
              </a:rPr>
              <a:t>NPV </a:t>
            </a:r>
            <a:r>
              <a:rPr sz="2800" dirty="0">
                <a:latin typeface="Calibri"/>
                <a:cs typeface="Calibri"/>
              </a:rPr>
              <a:t>is </a:t>
            </a:r>
            <a:r>
              <a:rPr sz="2800" spc="-10" dirty="0">
                <a:latin typeface="Calibri"/>
                <a:cs typeface="Calibri"/>
              </a:rPr>
              <a:t>positive, value is </a:t>
            </a:r>
            <a:r>
              <a:rPr sz="2800" spc="-15" dirty="0">
                <a:latin typeface="Calibri"/>
                <a:cs typeface="Calibri"/>
              </a:rPr>
              <a:t>created; </a:t>
            </a:r>
            <a:r>
              <a:rPr sz="2800" spc="-10" dirty="0">
                <a:latin typeface="Calibri"/>
                <a:cs typeface="Calibri"/>
              </a:rPr>
              <a:t>if </a:t>
            </a:r>
            <a:r>
              <a:rPr sz="2800" spc="-5" dirty="0">
                <a:latin typeface="Calibri"/>
                <a:cs typeface="Calibri"/>
              </a:rPr>
              <a:t>the </a:t>
            </a:r>
            <a:r>
              <a:rPr sz="2800" spc="-10" dirty="0">
                <a:latin typeface="Calibri"/>
                <a:cs typeface="Calibri"/>
              </a:rPr>
              <a:t>NPV </a:t>
            </a:r>
            <a:r>
              <a:rPr sz="2800" dirty="0">
                <a:latin typeface="Calibri"/>
                <a:cs typeface="Calibri"/>
              </a:rPr>
              <a:t>is </a:t>
            </a:r>
            <a:r>
              <a:rPr sz="2800" spc="-20" dirty="0">
                <a:latin typeface="Calibri"/>
                <a:cs typeface="Calibri"/>
              </a:rPr>
              <a:t>negative, </a:t>
            </a:r>
            <a:r>
              <a:rPr sz="2800" spc="-5" dirty="0">
                <a:latin typeface="Calibri"/>
                <a:cs typeface="Calibri"/>
              </a:rPr>
              <a:t>the </a:t>
            </a:r>
            <a:r>
              <a:rPr sz="2800" dirty="0">
                <a:latin typeface="Calibri"/>
                <a:cs typeface="Calibri"/>
              </a:rPr>
              <a:t> </a:t>
            </a:r>
            <a:r>
              <a:rPr sz="2800" spc="-15" dirty="0">
                <a:latin typeface="Calibri"/>
                <a:cs typeface="Calibri"/>
              </a:rPr>
              <a:t>project</a:t>
            </a:r>
            <a:r>
              <a:rPr sz="2800" spc="20" dirty="0">
                <a:latin typeface="Calibri"/>
                <a:cs typeface="Calibri"/>
              </a:rPr>
              <a:t> </a:t>
            </a:r>
            <a:r>
              <a:rPr sz="2800" spc="-25" dirty="0">
                <a:latin typeface="Calibri"/>
                <a:cs typeface="Calibri"/>
              </a:rPr>
              <a:t>destroys</a:t>
            </a:r>
            <a:r>
              <a:rPr sz="2800" spc="40" dirty="0">
                <a:latin typeface="Calibri"/>
                <a:cs typeface="Calibri"/>
              </a:rPr>
              <a:t> </a:t>
            </a:r>
            <a:r>
              <a:rPr sz="2800" spc="-10" dirty="0">
                <a:latin typeface="Calibri"/>
                <a:cs typeface="Calibri"/>
              </a:rPr>
              <a:t>value.</a:t>
            </a:r>
            <a:endParaRPr sz="2800" dirty="0">
              <a:latin typeface="Calibri"/>
              <a:cs typeface="Calibri"/>
            </a:endParaRPr>
          </a:p>
          <a:p>
            <a:pPr marL="241300" marR="5080" indent="-228600" algn="just">
              <a:lnSpc>
                <a:spcPts val="3020"/>
              </a:lnSpc>
              <a:spcBef>
                <a:spcPts val="1019"/>
              </a:spcBef>
              <a:buFont typeface="Arial MT"/>
              <a:buChar char="•"/>
              <a:tabLst>
                <a:tab pos="241300" algn="l"/>
              </a:tabLst>
            </a:pPr>
            <a:r>
              <a:rPr sz="2800" spc="-5" dirty="0">
                <a:latin typeface="Calibri"/>
                <a:cs typeface="Calibri"/>
              </a:rPr>
              <a:t>In this case </a:t>
            </a:r>
            <a:r>
              <a:rPr sz="2800" spc="-10" dirty="0">
                <a:latin typeface="Calibri"/>
                <a:cs typeface="Calibri"/>
              </a:rPr>
              <a:t>because </a:t>
            </a:r>
            <a:r>
              <a:rPr sz="2800" spc="-5" dirty="0">
                <a:latin typeface="Calibri"/>
                <a:cs typeface="Calibri"/>
              </a:rPr>
              <a:t>this </a:t>
            </a:r>
            <a:r>
              <a:rPr sz="2800" spc="-10" dirty="0">
                <a:latin typeface="Calibri"/>
                <a:cs typeface="Calibri"/>
              </a:rPr>
              <a:t>value </a:t>
            </a:r>
            <a:r>
              <a:rPr sz="2800" dirty="0">
                <a:latin typeface="Calibri"/>
                <a:cs typeface="Calibri"/>
              </a:rPr>
              <a:t>is </a:t>
            </a:r>
            <a:r>
              <a:rPr sz="2800" spc="-15" dirty="0">
                <a:latin typeface="Calibri"/>
                <a:cs typeface="Calibri"/>
              </a:rPr>
              <a:t>greater </a:t>
            </a:r>
            <a:r>
              <a:rPr sz="2800" spc="-5" dirty="0">
                <a:latin typeface="Calibri"/>
                <a:cs typeface="Calibri"/>
              </a:rPr>
              <a:t>than </a:t>
            </a:r>
            <a:r>
              <a:rPr sz="2800" spc="-40" dirty="0">
                <a:latin typeface="Calibri"/>
                <a:cs typeface="Calibri"/>
              </a:rPr>
              <a:t>zero, </a:t>
            </a:r>
            <a:r>
              <a:rPr sz="2800" spc="-5" dirty="0">
                <a:latin typeface="Calibri"/>
                <a:cs typeface="Calibri"/>
              </a:rPr>
              <a:t>this </a:t>
            </a:r>
            <a:r>
              <a:rPr sz="2800" spc="-15" dirty="0">
                <a:latin typeface="Calibri"/>
                <a:cs typeface="Calibri"/>
              </a:rPr>
              <a:t>project creates </a:t>
            </a:r>
            <a:r>
              <a:rPr sz="2800" spc="-620" dirty="0">
                <a:latin typeface="Calibri"/>
                <a:cs typeface="Calibri"/>
              </a:rPr>
              <a:t> </a:t>
            </a:r>
            <a:r>
              <a:rPr sz="2800" spc="-10" dirty="0">
                <a:latin typeface="Calibri"/>
                <a:cs typeface="Calibri"/>
              </a:rPr>
              <a:t>value </a:t>
            </a:r>
            <a:r>
              <a:rPr sz="2800" spc="-5" dirty="0">
                <a:latin typeface="Calibri"/>
                <a:cs typeface="Calibri"/>
              </a:rPr>
              <a:t>and</a:t>
            </a:r>
            <a:r>
              <a:rPr sz="2800" spc="5" dirty="0">
                <a:latin typeface="Calibri"/>
                <a:cs typeface="Calibri"/>
              </a:rPr>
              <a:t> </a:t>
            </a:r>
            <a:r>
              <a:rPr sz="2800" spc="-10" dirty="0">
                <a:latin typeface="Calibri"/>
                <a:cs typeface="Calibri"/>
              </a:rPr>
              <a:t>should</a:t>
            </a:r>
            <a:r>
              <a:rPr sz="2800" spc="45" dirty="0">
                <a:latin typeface="Calibri"/>
                <a:cs typeface="Calibri"/>
              </a:rPr>
              <a:t> </a:t>
            </a:r>
            <a:r>
              <a:rPr sz="2800" spc="-5" dirty="0">
                <a:latin typeface="Calibri"/>
                <a:cs typeface="Calibri"/>
              </a:rPr>
              <a:t>be</a:t>
            </a:r>
            <a:r>
              <a:rPr sz="2800" spc="15" dirty="0">
                <a:latin typeface="Calibri"/>
                <a:cs typeface="Calibri"/>
              </a:rPr>
              <a:t> </a:t>
            </a:r>
            <a:r>
              <a:rPr sz="2800" spc="-10" dirty="0">
                <a:latin typeface="Calibri"/>
                <a:cs typeface="Calibri"/>
              </a:rPr>
              <a:t>accepted</a:t>
            </a:r>
            <a:endParaRPr sz="2800" dirty="0">
              <a:latin typeface="Calibri"/>
              <a:cs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6187440" cy="696595"/>
          </a:xfrm>
          <a:prstGeom prst="rect">
            <a:avLst/>
          </a:prstGeom>
        </p:spPr>
        <p:txBody>
          <a:bodyPr vert="horz" wrap="square" lIns="0" tIns="13335" rIns="0" bIns="0" rtlCol="0">
            <a:spAutoFit/>
          </a:bodyPr>
          <a:lstStyle/>
          <a:p>
            <a:pPr marL="12700">
              <a:lnSpc>
                <a:spcPct val="100000"/>
              </a:lnSpc>
              <a:spcBef>
                <a:spcPts val="105"/>
              </a:spcBef>
            </a:pPr>
            <a:r>
              <a:rPr sz="4400" spc="-20" dirty="0">
                <a:latin typeface="Calibri Light"/>
                <a:cs typeface="Calibri Light"/>
              </a:rPr>
              <a:t>The</a:t>
            </a:r>
            <a:r>
              <a:rPr sz="4400" spc="-95" dirty="0">
                <a:latin typeface="Calibri Light"/>
                <a:cs typeface="Calibri Light"/>
              </a:rPr>
              <a:t> </a:t>
            </a:r>
            <a:r>
              <a:rPr sz="4400" spc="-30" dirty="0">
                <a:latin typeface="Calibri Light"/>
                <a:cs typeface="Calibri Light"/>
              </a:rPr>
              <a:t>net</a:t>
            </a:r>
            <a:r>
              <a:rPr sz="4400" spc="-80" dirty="0">
                <a:latin typeface="Calibri Light"/>
                <a:cs typeface="Calibri Light"/>
              </a:rPr>
              <a:t> </a:t>
            </a:r>
            <a:r>
              <a:rPr sz="4400" spc="-50" dirty="0">
                <a:latin typeface="Calibri Light"/>
                <a:cs typeface="Calibri Light"/>
              </a:rPr>
              <a:t>present</a:t>
            </a:r>
            <a:r>
              <a:rPr sz="4400" spc="-85" dirty="0">
                <a:latin typeface="Calibri Light"/>
                <a:cs typeface="Calibri Light"/>
              </a:rPr>
              <a:t> </a:t>
            </a:r>
            <a:r>
              <a:rPr sz="4400" spc="-35" dirty="0">
                <a:latin typeface="Calibri Light"/>
                <a:cs typeface="Calibri Light"/>
              </a:rPr>
              <a:t>value</a:t>
            </a:r>
            <a:r>
              <a:rPr sz="4400" spc="-110" dirty="0">
                <a:latin typeface="Calibri Light"/>
                <a:cs typeface="Calibri Light"/>
              </a:rPr>
              <a:t> </a:t>
            </a:r>
            <a:r>
              <a:rPr sz="4400" spc="-40" dirty="0">
                <a:latin typeface="Calibri Light"/>
                <a:cs typeface="Calibri Light"/>
              </a:rPr>
              <a:t>(NPV)</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35</a:t>
            </a:fld>
            <a:endParaRPr dirty="0"/>
          </a:p>
        </p:txBody>
      </p:sp>
      <p:sp>
        <p:nvSpPr>
          <p:cNvPr id="3" name="object 3"/>
          <p:cNvSpPr txBox="1"/>
          <p:nvPr/>
        </p:nvSpPr>
        <p:spPr>
          <a:xfrm>
            <a:off x="833729" y="1901698"/>
            <a:ext cx="10372725" cy="3875741"/>
          </a:xfrm>
          <a:prstGeom prst="rect">
            <a:avLst/>
          </a:prstGeom>
        </p:spPr>
        <p:txBody>
          <a:bodyPr vert="horz" wrap="square" lIns="0" tIns="112395" rIns="0" bIns="0" rtlCol="0">
            <a:spAutoFit/>
          </a:bodyPr>
          <a:lstStyle/>
          <a:p>
            <a:pPr marL="241300" marR="5715" indent="-228600" algn="just">
              <a:lnSpc>
                <a:spcPct val="70000"/>
              </a:lnSpc>
              <a:spcBef>
                <a:spcPts val="885"/>
              </a:spcBef>
              <a:buFont typeface="Arial MT"/>
              <a:buChar char="•"/>
              <a:tabLst>
                <a:tab pos="241300" algn="l"/>
              </a:tabLst>
            </a:pPr>
            <a:r>
              <a:rPr sz="2400" spc="-10" dirty="0">
                <a:latin typeface="Calibri"/>
                <a:cs typeface="Calibri"/>
              </a:rPr>
              <a:t>The</a:t>
            </a:r>
            <a:r>
              <a:rPr sz="2400" spc="-5" dirty="0">
                <a:latin typeface="Calibri"/>
                <a:cs typeface="Calibri"/>
              </a:rPr>
              <a:t> </a:t>
            </a:r>
            <a:r>
              <a:rPr sz="2400" spc="-10" dirty="0">
                <a:latin typeface="Calibri"/>
                <a:cs typeface="Calibri"/>
              </a:rPr>
              <a:t>NPV</a:t>
            </a:r>
            <a:r>
              <a:rPr sz="2400" spc="-5" dirty="0">
                <a:latin typeface="Calibri"/>
                <a:cs typeface="Calibri"/>
              </a:rPr>
              <a:t> criterion</a:t>
            </a:r>
            <a:r>
              <a:rPr sz="2400" dirty="0">
                <a:latin typeface="Calibri"/>
                <a:cs typeface="Calibri"/>
              </a:rPr>
              <a:t> </a:t>
            </a:r>
            <a:r>
              <a:rPr sz="2400" spc="-5" dirty="0">
                <a:latin typeface="Calibri"/>
                <a:cs typeface="Calibri"/>
              </a:rPr>
              <a:t>is</a:t>
            </a:r>
            <a:r>
              <a:rPr sz="2400" dirty="0">
                <a:latin typeface="Calibri"/>
                <a:cs typeface="Calibri"/>
              </a:rPr>
              <a:t> </a:t>
            </a:r>
            <a:r>
              <a:rPr sz="2400" spc="-5" dirty="0">
                <a:latin typeface="Calibri"/>
                <a:cs typeface="Calibri"/>
              </a:rPr>
              <a:t>the</a:t>
            </a:r>
            <a:r>
              <a:rPr sz="2400" dirty="0">
                <a:latin typeface="Calibri"/>
                <a:cs typeface="Calibri"/>
              </a:rPr>
              <a:t> </a:t>
            </a:r>
            <a:r>
              <a:rPr sz="2400" spc="-10" dirty="0">
                <a:latin typeface="Calibri"/>
                <a:cs typeface="Calibri"/>
              </a:rPr>
              <a:t>capital-budgeting</a:t>
            </a:r>
            <a:r>
              <a:rPr sz="2400" spc="-5" dirty="0">
                <a:latin typeface="Calibri"/>
                <a:cs typeface="Calibri"/>
              </a:rPr>
              <a:t> decision</a:t>
            </a:r>
            <a:r>
              <a:rPr sz="2400" dirty="0">
                <a:latin typeface="Calibri"/>
                <a:cs typeface="Calibri"/>
              </a:rPr>
              <a:t> </a:t>
            </a:r>
            <a:r>
              <a:rPr sz="2400" spc="-10" dirty="0">
                <a:latin typeface="Calibri"/>
                <a:cs typeface="Calibri"/>
              </a:rPr>
              <a:t>tool</a:t>
            </a:r>
            <a:r>
              <a:rPr sz="2400" spc="-5" dirty="0">
                <a:latin typeface="Calibri"/>
                <a:cs typeface="Calibri"/>
              </a:rPr>
              <a:t> </a:t>
            </a:r>
            <a:r>
              <a:rPr sz="2400" spc="-10" dirty="0">
                <a:latin typeface="Calibri"/>
                <a:cs typeface="Calibri"/>
              </a:rPr>
              <a:t>we</a:t>
            </a:r>
            <a:r>
              <a:rPr sz="2400" spc="-5" dirty="0">
                <a:latin typeface="Calibri"/>
                <a:cs typeface="Calibri"/>
              </a:rPr>
              <a:t> find</a:t>
            </a:r>
            <a:r>
              <a:rPr sz="2400" dirty="0">
                <a:latin typeface="Calibri"/>
                <a:cs typeface="Calibri"/>
              </a:rPr>
              <a:t> </a:t>
            </a:r>
            <a:r>
              <a:rPr sz="2400" spc="-10" dirty="0">
                <a:latin typeface="Calibri"/>
                <a:cs typeface="Calibri"/>
              </a:rPr>
              <a:t>most</a:t>
            </a:r>
            <a:r>
              <a:rPr sz="2400" spc="475" dirty="0">
                <a:latin typeface="Calibri"/>
                <a:cs typeface="Calibri"/>
              </a:rPr>
              <a:t> </a:t>
            </a:r>
            <a:r>
              <a:rPr sz="2400" spc="-20" dirty="0">
                <a:latin typeface="Calibri"/>
                <a:cs typeface="Calibri"/>
              </a:rPr>
              <a:t>favorable</a:t>
            </a:r>
            <a:r>
              <a:rPr sz="2400" spc="455" dirty="0">
                <a:latin typeface="Calibri"/>
                <a:cs typeface="Calibri"/>
              </a:rPr>
              <a:t> </a:t>
            </a:r>
            <a:r>
              <a:rPr sz="2400" spc="-20" dirty="0">
                <a:latin typeface="Calibri"/>
                <a:cs typeface="Calibri"/>
              </a:rPr>
              <a:t>for </a:t>
            </a:r>
            <a:r>
              <a:rPr sz="2400" spc="-15" dirty="0">
                <a:latin typeface="Calibri"/>
                <a:cs typeface="Calibri"/>
              </a:rPr>
              <a:t> several </a:t>
            </a:r>
            <a:r>
              <a:rPr sz="2400" spc="-5" dirty="0">
                <a:latin typeface="Calibri"/>
                <a:cs typeface="Calibri"/>
              </a:rPr>
              <a:t>reasons. </a:t>
            </a:r>
            <a:r>
              <a:rPr sz="2400" spc="-20" dirty="0">
                <a:latin typeface="Calibri"/>
                <a:cs typeface="Calibri"/>
              </a:rPr>
              <a:t>First </a:t>
            </a:r>
            <a:r>
              <a:rPr sz="2400" dirty="0">
                <a:latin typeface="Calibri"/>
                <a:cs typeface="Calibri"/>
              </a:rPr>
              <a:t>of </a:t>
            </a:r>
            <a:r>
              <a:rPr sz="2400" spc="-5" dirty="0">
                <a:latin typeface="Calibri"/>
                <a:cs typeface="Calibri"/>
              </a:rPr>
              <a:t>all, it deals with </a:t>
            </a:r>
            <a:r>
              <a:rPr sz="2400" spc="-10" dirty="0">
                <a:latin typeface="Calibri"/>
                <a:cs typeface="Calibri"/>
              </a:rPr>
              <a:t>free cash flows </a:t>
            </a:r>
            <a:r>
              <a:rPr sz="2400" spc="-15" dirty="0">
                <a:latin typeface="Calibri"/>
                <a:cs typeface="Calibri"/>
              </a:rPr>
              <a:t>rather </a:t>
            </a:r>
            <a:r>
              <a:rPr sz="2400" spc="-5" dirty="0">
                <a:latin typeface="Calibri"/>
                <a:cs typeface="Calibri"/>
              </a:rPr>
              <a:t>than </a:t>
            </a:r>
            <a:r>
              <a:rPr sz="2400" spc="-10" dirty="0">
                <a:latin typeface="Calibri"/>
                <a:cs typeface="Calibri"/>
              </a:rPr>
              <a:t>accounting profits. In </a:t>
            </a:r>
            <a:r>
              <a:rPr sz="2400" spc="-5" dirty="0">
                <a:latin typeface="Calibri"/>
                <a:cs typeface="Calibri"/>
              </a:rPr>
              <a:t> this</a:t>
            </a:r>
            <a:r>
              <a:rPr sz="2400" spc="-10" dirty="0">
                <a:latin typeface="Calibri"/>
                <a:cs typeface="Calibri"/>
              </a:rPr>
              <a:t> </a:t>
            </a:r>
            <a:r>
              <a:rPr sz="2400" spc="-20" dirty="0">
                <a:latin typeface="Calibri"/>
                <a:cs typeface="Calibri"/>
              </a:rPr>
              <a:t>regard </a:t>
            </a:r>
            <a:r>
              <a:rPr sz="2400" spc="-5" dirty="0">
                <a:latin typeface="Calibri"/>
                <a:cs typeface="Calibri"/>
              </a:rPr>
              <a:t>it</a:t>
            </a:r>
            <a:r>
              <a:rPr sz="2400" dirty="0">
                <a:latin typeface="Calibri"/>
                <a:cs typeface="Calibri"/>
              </a:rPr>
              <a:t> </a:t>
            </a:r>
            <a:r>
              <a:rPr sz="2400" spc="-5" dirty="0">
                <a:latin typeface="Calibri"/>
                <a:cs typeface="Calibri"/>
              </a:rPr>
              <a:t>is</a:t>
            </a:r>
            <a:r>
              <a:rPr sz="2400" dirty="0">
                <a:latin typeface="Calibri"/>
                <a:cs typeface="Calibri"/>
              </a:rPr>
              <a:t> </a:t>
            </a:r>
            <a:r>
              <a:rPr sz="2400" spc="-10" dirty="0">
                <a:latin typeface="Calibri"/>
                <a:cs typeface="Calibri"/>
              </a:rPr>
              <a:t>sensitive</a:t>
            </a:r>
            <a:r>
              <a:rPr sz="2400" spc="10" dirty="0">
                <a:latin typeface="Calibri"/>
                <a:cs typeface="Calibri"/>
              </a:rPr>
              <a:t> </a:t>
            </a:r>
            <a:r>
              <a:rPr sz="2400" spc="-20" dirty="0">
                <a:latin typeface="Calibri"/>
                <a:cs typeface="Calibri"/>
              </a:rPr>
              <a:t>to</a:t>
            </a:r>
            <a:r>
              <a:rPr sz="2400" spc="10" dirty="0">
                <a:latin typeface="Calibri"/>
                <a:cs typeface="Calibri"/>
              </a:rPr>
              <a:t> </a:t>
            </a:r>
            <a:r>
              <a:rPr sz="2400" spc="-5" dirty="0">
                <a:latin typeface="Calibri"/>
                <a:cs typeface="Calibri"/>
              </a:rPr>
              <a:t>the</a:t>
            </a:r>
            <a:r>
              <a:rPr sz="2400" spc="15" dirty="0">
                <a:latin typeface="Calibri"/>
                <a:cs typeface="Calibri"/>
              </a:rPr>
              <a:t> </a:t>
            </a:r>
            <a:r>
              <a:rPr sz="2400" spc="-5" dirty="0">
                <a:latin typeface="Calibri"/>
                <a:cs typeface="Calibri"/>
              </a:rPr>
              <a:t>true</a:t>
            </a:r>
            <a:r>
              <a:rPr sz="2400" spc="5" dirty="0">
                <a:latin typeface="Calibri"/>
                <a:cs typeface="Calibri"/>
              </a:rPr>
              <a:t> </a:t>
            </a:r>
            <a:r>
              <a:rPr sz="2400" spc="-5" dirty="0">
                <a:latin typeface="Calibri"/>
                <a:cs typeface="Calibri"/>
              </a:rPr>
              <a:t>timing</a:t>
            </a:r>
            <a:r>
              <a:rPr sz="2400" spc="15" dirty="0">
                <a:latin typeface="Calibri"/>
                <a:cs typeface="Calibri"/>
              </a:rPr>
              <a:t> </a:t>
            </a:r>
            <a:r>
              <a:rPr sz="2400" dirty="0">
                <a:latin typeface="Calibri"/>
                <a:cs typeface="Calibri"/>
              </a:rPr>
              <a:t>of</a:t>
            </a:r>
            <a:r>
              <a:rPr sz="2400" spc="10" dirty="0">
                <a:latin typeface="Calibri"/>
                <a:cs typeface="Calibri"/>
              </a:rPr>
              <a:t> </a:t>
            </a:r>
            <a:r>
              <a:rPr sz="2400" spc="-5" dirty="0">
                <a:latin typeface="Calibri"/>
                <a:cs typeface="Calibri"/>
              </a:rPr>
              <a:t>the</a:t>
            </a:r>
            <a:r>
              <a:rPr sz="2400" dirty="0">
                <a:latin typeface="Calibri"/>
                <a:cs typeface="Calibri"/>
              </a:rPr>
              <a:t> </a:t>
            </a:r>
            <a:r>
              <a:rPr sz="2400" spc="-10" dirty="0">
                <a:latin typeface="Calibri"/>
                <a:cs typeface="Calibri"/>
              </a:rPr>
              <a:t>benefits</a:t>
            </a:r>
            <a:r>
              <a:rPr sz="2400" spc="40" dirty="0">
                <a:latin typeface="Calibri"/>
                <a:cs typeface="Calibri"/>
              </a:rPr>
              <a:t> </a:t>
            </a:r>
            <a:r>
              <a:rPr sz="2400" spc="-5" dirty="0">
                <a:latin typeface="Calibri"/>
                <a:cs typeface="Calibri"/>
              </a:rPr>
              <a:t>resulting</a:t>
            </a:r>
            <a:r>
              <a:rPr sz="2400" spc="-10" dirty="0">
                <a:latin typeface="Calibri"/>
                <a:cs typeface="Calibri"/>
              </a:rPr>
              <a:t> </a:t>
            </a:r>
            <a:r>
              <a:rPr sz="2400" spc="-15" dirty="0">
                <a:latin typeface="Calibri"/>
                <a:cs typeface="Calibri"/>
              </a:rPr>
              <a:t>from</a:t>
            </a:r>
            <a:r>
              <a:rPr sz="2400" spc="5" dirty="0">
                <a:latin typeface="Calibri"/>
                <a:cs typeface="Calibri"/>
              </a:rPr>
              <a:t> </a:t>
            </a:r>
            <a:r>
              <a:rPr sz="2400" spc="-5" dirty="0">
                <a:latin typeface="Calibri"/>
                <a:cs typeface="Calibri"/>
              </a:rPr>
              <a:t>the</a:t>
            </a:r>
            <a:r>
              <a:rPr sz="2400" spc="15" dirty="0">
                <a:latin typeface="Calibri"/>
                <a:cs typeface="Calibri"/>
              </a:rPr>
              <a:t> </a:t>
            </a:r>
            <a:r>
              <a:rPr sz="2400" spc="-10" dirty="0">
                <a:latin typeface="Calibri"/>
                <a:cs typeface="Calibri"/>
              </a:rPr>
              <a:t>project.</a:t>
            </a:r>
            <a:endParaRPr sz="2400" dirty="0">
              <a:latin typeface="Calibri"/>
              <a:cs typeface="Calibri"/>
            </a:endParaRPr>
          </a:p>
          <a:p>
            <a:pPr marL="241300" marR="7620" indent="-228600" algn="just">
              <a:lnSpc>
                <a:spcPct val="70100"/>
              </a:lnSpc>
              <a:spcBef>
                <a:spcPts val="994"/>
              </a:spcBef>
              <a:buFont typeface="Arial MT"/>
              <a:buChar char="•"/>
              <a:tabLst>
                <a:tab pos="304165" algn="l"/>
              </a:tabLst>
            </a:pPr>
            <a:r>
              <a:rPr sz="2000" dirty="0"/>
              <a:t>	</a:t>
            </a:r>
            <a:r>
              <a:rPr sz="2400" spc="-30" dirty="0">
                <a:latin typeface="Calibri"/>
                <a:cs typeface="Calibri"/>
              </a:rPr>
              <a:t>Moreover,</a:t>
            </a:r>
            <a:r>
              <a:rPr sz="2400" spc="-25" dirty="0">
                <a:latin typeface="Calibri"/>
                <a:cs typeface="Calibri"/>
              </a:rPr>
              <a:t> </a:t>
            </a:r>
            <a:r>
              <a:rPr sz="2400" spc="-10" dirty="0">
                <a:latin typeface="Calibri"/>
                <a:cs typeface="Calibri"/>
              </a:rPr>
              <a:t>recognizing </a:t>
            </a:r>
            <a:r>
              <a:rPr sz="2400" spc="-5" dirty="0">
                <a:latin typeface="Calibri"/>
                <a:cs typeface="Calibri"/>
              </a:rPr>
              <a:t>the time </a:t>
            </a:r>
            <a:r>
              <a:rPr sz="2400" spc="-10" dirty="0">
                <a:latin typeface="Calibri"/>
                <a:cs typeface="Calibri"/>
              </a:rPr>
              <a:t>value</a:t>
            </a:r>
            <a:r>
              <a:rPr sz="2400" spc="-5" dirty="0">
                <a:latin typeface="Calibri"/>
                <a:cs typeface="Calibri"/>
              </a:rPr>
              <a:t> </a:t>
            </a:r>
            <a:r>
              <a:rPr sz="2400" dirty="0">
                <a:latin typeface="Calibri"/>
                <a:cs typeface="Calibri"/>
              </a:rPr>
              <a:t>of </a:t>
            </a:r>
            <a:r>
              <a:rPr sz="2400" spc="-5" dirty="0">
                <a:latin typeface="Calibri"/>
                <a:cs typeface="Calibri"/>
              </a:rPr>
              <a:t>money </a:t>
            </a:r>
            <a:r>
              <a:rPr sz="2400" spc="-10" dirty="0">
                <a:latin typeface="Calibri"/>
                <a:cs typeface="Calibri"/>
              </a:rPr>
              <a:t>allows </a:t>
            </a:r>
            <a:r>
              <a:rPr sz="2400" spc="-5" dirty="0">
                <a:latin typeface="Calibri"/>
                <a:cs typeface="Calibri"/>
              </a:rPr>
              <a:t>the </a:t>
            </a:r>
            <a:r>
              <a:rPr sz="2400" spc="-10" dirty="0">
                <a:latin typeface="Calibri"/>
                <a:cs typeface="Calibri"/>
              </a:rPr>
              <a:t>benefits</a:t>
            </a:r>
            <a:r>
              <a:rPr sz="2400" spc="-5" dirty="0">
                <a:latin typeface="Calibri"/>
                <a:cs typeface="Calibri"/>
              </a:rPr>
              <a:t> and </a:t>
            </a:r>
            <a:r>
              <a:rPr sz="2400" spc="-10" dirty="0">
                <a:latin typeface="Calibri"/>
                <a:cs typeface="Calibri"/>
              </a:rPr>
              <a:t>costs </a:t>
            </a:r>
            <a:r>
              <a:rPr sz="2400" spc="-20" dirty="0">
                <a:latin typeface="Calibri"/>
                <a:cs typeface="Calibri"/>
              </a:rPr>
              <a:t>to</a:t>
            </a:r>
            <a:r>
              <a:rPr sz="2400" spc="-15" dirty="0">
                <a:latin typeface="Calibri"/>
                <a:cs typeface="Calibri"/>
              </a:rPr>
              <a:t> </a:t>
            </a:r>
            <a:r>
              <a:rPr sz="2400" spc="-10" dirty="0">
                <a:latin typeface="Calibri"/>
                <a:cs typeface="Calibri"/>
              </a:rPr>
              <a:t>be </a:t>
            </a:r>
            <a:r>
              <a:rPr sz="2400" spc="-5" dirty="0">
                <a:latin typeface="Calibri"/>
                <a:cs typeface="Calibri"/>
              </a:rPr>
              <a:t> </a:t>
            </a:r>
            <a:r>
              <a:rPr sz="2400" spc="-10" dirty="0">
                <a:latin typeface="Calibri"/>
                <a:cs typeface="Calibri"/>
              </a:rPr>
              <a:t>compared</a:t>
            </a:r>
            <a:r>
              <a:rPr sz="2400" spc="-5" dirty="0">
                <a:latin typeface="Calibri"/>
                <a:cs typeface="Calibri"/>
              </a:rPr>
              <a:t> in</a:t>
            </a:r>
            <a:r>
              <a:rPr sz="2400" spc="-10" dirty="0">
                <a:latin typeface="Calibri"/>
                <a:cs typeface="Calibri"/>
              </a:rPr>
              <a:t> </a:t>
            </a:r>
            <a:r>
              <a:rPr sz="2400" spc="-5" dirty="0">
                <a:latin typeface="Calibri"/>
                <a:cs typeface="Calibri"/>
              </a:rPr>
              <a:t>a </a:t>
            </a:r>
            <a:r>
              <a:rPr sz="2400" spc="-10" dirty="0">
                <a:latin typeface="Calibri"/>
                <a:cs typeface="Calibri"/>
              </a:rPr>
              <a:t>logical</a:t>
            </a:r>
            <a:r>
              <a:rPr sz="2400" spc="-5" dirty="0">
                <a:latin typeface="Calibri"/>
                <a:cs typeface="Calibri"/>
              </a:rPr>
              <a:t> </a:t>
            </a:r>
            <a:r>
              <a:rPr sz="2400" spc="-35" dirty="0">
                <a:latin typeface="Calibri"/>
                <a:cs typeface="Calibri"/>
              </a:rPr>
              <a:t>manner.</a:t>
            </a:r>
            <a:endParaRPr sz="2400" dirty="0">
              <a:latin typeface="Calibri"/>
              <a:cs typeface="Calibri"/>
            </a:endParaRPr>
          </a:p>
          <a:p>
            <a:pPr marL="241300" marR="5080" indent="-228600" algn="just">
              <a:lnSpc>
                <a:spcPct val="70000"/>
              </a:lnSpc>
              <a:spcBef>
                <a:spcPts val="994"/>
              </a:spcBef>
              <a:buFont typeface="Arial MT"/>
              <a:buChar char="•"/>
              <a:tabLst>
                <a:tab pos="241300" algn="l"/>
              </a:tabLst>
            </a:pPr>
            <a:r>
              <a:rPr sz="2400" spc="-25" dirty="0">
                <a:latin typeface="Calibri"/>
                <a:cs typeface="Calibri"/>
              </a:rPr>
              <a:t>Finally, </a:t>
            </a:r>
            <a:r>
              <a:rPr sz="2400" spc="-10" dirty="0">
                <a:latin typeface="Calibri"/>
                <a:cs typeface="Calibri"/>
              </a:rPr>
              <a:t>because </a:t>
            </a:r>
            <a:r>
              <a:rPr sz="2400" spc="-15" dirty="0">
                <a:latin typeface="Calibri"/>
                <a:cs typeface="Calibri"/>
              </a:rPr>
              <a:t>projects </a:t>
            </a:r>
            <a:r>
              <a:rPr sz="2400" spc="-10" dirty="0">
                <a:latin typeface="Calibri"/>
                <a:cs typeface="Calibri"/>
              </a:rPr>
              <a:t>are accepted </a:t>
            </a:r>
            <a:r>
              <a:rPr sz="2400" spc="-5" dirty="0">
                <a:latin typeface="Calibri"/>
                <a:cs typeface="Calibri"/>
              </a:rPr>
              <a:t>only if a </a:t>
            </a:r>
            <a:r>
              <a:rPr sz="2400" spc="-10" dirty="0">
                <a:latin typeface="Calibri"/>
                <a:cs typeface="Calibri"/>
              </a:rPr>
              <a:t>positive NPV </a:t>
            </a:r>
            <a:r>
              <a:rPr sz="2400" spc="-5" dirty="0">
                <a:latin typeface="Calibri"/>
                <a:cs typeface="Calibri"/>
              </a:rPr>
              <a:t>is </a:t>
            </a:r>
            <a:r>
              <a:rPr sz="2400" spc="-10" dirty="0">
                <a:latin typeface="Calibri"/>
                <a:cs typeface="Calibri"/>
              </a:rPr>
              <a:t>associated </a:t>
            </a:r>
            <a:r>
              <a:rPr sz="2400" spc="-5" dirty="0">
                <a:latin typeface="Calibri"/>
                <a:cs typeface="Calibri"/>
              </a:rPr>
              <a:t>with them, </a:t>
            </a:r>
            <a:r>
              <a:rPr sz="2400" dirty="0">
                <a:latin typeface="Calibri"/>
                <a:cs typeface="Calibri"/>
              </a:rPr>
              <a:t>the </a:t>
            </a:r>
            <a:r>
              <a:rPr sz="2400" spc="5" dirty="0">
                <a:latin typeface="Calibri"/>
                <a:cs typeface="Calibri"/>
              </a:rPr>
              <a:t> </a:t>
            </a:r>
            <a:r>
              <a:rPr sz="2400" spc="-10" dirty="0">
                <a:latin typeface="Calibri"/>
                <a:cs typeface="Calibri"/>
              </a:rPr>
              <a:t>acceptance </a:t>
            </a:r>
            <a:r>
              <a:rPr sz="2400" spc="5" dirty="0">
                <a:latin typeface="Calibri"/>
                <a:cs typeface="Calibri"/>
              </a:rPr>
              <a:t>of </a:t>
            </a:r>
            <a:r>
              <a:rPr sz="2400" spc="-5" dirty="0">
                <a:latin typeface="Calibri"/>
                <a:cs typeface="Calibri"/>
              </a:rPr>
              <a:t>a </a:t>
            </a:r>
            <a:r>
              <a:rPr sz="2400" spc="-15" dirty="0">
                <a:latin typeface="Calibri"/>
                <a:cs typeface="Calibri"/>
              </a:rPr>
              <a:t>project </a:t>
            </a:r>
            <a:r>
              <a:rPr sz="2400" spc="-5" dirty="0">
                <a:latin typeface="Calibri"/>
                <a:cs typeface="Calibri"/>
              </a:rPr>
              <a:t>using this </a:t>
            </a:r>
            <a:r>
              <a:rPr sz="2400" spc="-10" dirty="0">
                <a:latin typeface="Calibri"/>
                <a:cs typeface="Calibri"/>
              </a:rPr>
              <a:t>criterion </a:t>
            </a:r>
            <a:r>
              <a:rPr sz="2400" spc="-5" dirty="0">
                <a:latin typeface="Calibri"/>
                <a:cs typeface="Calibri"/>
              </a:rPr>
              <a:t>will </a:t>
            </a:r>
            <a:r>
              <a:rPr sz="2400" spc="-10" dirty="0">
                <a:latin typeface="Calibri"/>
                <a:cs typeface="Calibri"/>
              </a:rPr>
              <a:t>increase </a:t>
            </a:r>
            <a:r>
              <a:rPr sz="2400" spc="-5" dirty="0">
                <a:latin typeface="Calibri"/>
                <a:cs typeface="Calibri"/>
              </a:rPr>
              <a:t>the </a:t>
            </a:r>
            <a:r>
              <a:rPr sz="2400" spc="-10" dirty="0">
                <a:latin typeface="Calibri"/>
                <a:cs typeface="Calibri"/>
              </a:rPr>
              <a:t>value </a:t>
            </a:r>
            <a:r>
              <a:rPr sz="2400" dirty="0">
                <a:latin typeface="Calibri"/>
                <a:cs typeface="Calibri"/>
              </a:rPr>
              <a:t>of </a:t>
            </a:r>
            <a:r>
              <a:rPr sz="2400" spc="-5" dirty="0">
                <a:latin typeface="Calibri"/>
                <a:cs typeface="Calibri"/>
              </a:rPr>
              <a:t>the </a:t>
            </a:r>
            <a:r>
              <a:rPr sz="2400" spc="-10" dirty="0">
                <a:latin typeface="Calibri"/>
                <a:cs typeface="Calibri"/>
              </a:rPr>
              <a:t>firm, </a:t>
            </a:r>
            <a:r>
              <a:rPr sz="2400" spc="-5" dirty="0">
                <a:latin typeface="Calibri"/>
                <a:cs typeface="Calibri"/>
              </a:rPr>
              <a:t>which is </a:t>
            </a:r>
            <a:r>
              <a:rPr sz="2400" dirty="0">
                <a:latin typeface="Calibri"/>
                <a:cs typeface="Calibri"/>
              </a:rPr>
              <a:t> </a:t>
            </a:r>
            <a:r>
              <a:rPr sz="2400" spc="-15" dirty="0">
                <a:latin typeface="Calibri"/>
                <a:cs typeface="Calibri"/>
              </a:rPr>
              <a:t>consistent </a:t>
            </a:r>
            <a:r>
              <a:rPr sz="2400" spc="-5" dirty="0">
                <a:latin typeface="Calibri"/>
                <a:cs typeface="Calibri"/>
              </a:rPr>
              <a:t>with the </a:t>
            </a:r>
            <a:r>
              <a:rPr sz="2400" spc="-10" dirty="0">
                <a:latin typeface="Calibri"/>
                <a:cs typeface="Calibri"/>
              </a:rPr>
              <a:t>goal </a:t>
            </a:r>
            <a:r>
              <a:rPr sz="2400" dirty="0">
                <a:latin typeface="Calibri"/>
                <a:cs typeface="Calibri"/>
              </a:rPr>
              <a:t>of </a:t>
            </a:r>
            <a:r>
              <a:rPr sz="2400" spc="-10" dirty="0">
                <a:latin typeface="Calibri"/>
                <a:cs typeface="Calibri"/>
              </a:rPr>
              <a:t>maximizing </a:t>
            </a:r>
            <a:r>
              <a:rPr sz="2400" spc="-5" dirty="0">
                <a:latin typeface="Calibri"/>
                <a:cs typeface="Calibri"/>
              </a:rPr>
              <a:t>the </a:t>
            </a:r>
            <a:r>
              <a:rPr sz="2400" spc="-10" dirty="0">
                <a:latin typeface="Calibri"/>
                <a:cs typeface="Calibri"/>
              </a:rPr>
              <a:t>shareholders’ wealth. </a:t>
            </a:r>
            <a:r>
              <a:rPr sz="2400" spc="-5" dirty="0">
                <a:latin typeface="Calibri"/>
                <a:cs typeface="Calibri"/>
              </a:rPr>
              <a:t>The </a:t>
            </a:r>
            <a:r>
              <a:rPr sz="2400" spc="-15" dirty="0">
                <a:latin typeface="Calibri"/>
                <a:cs typeface="Calibri"/>
              </a:rPr>
              <a:t>disadvantage </a:t>
            </a:r>
            <a:r>
              <a:rPr sz="2400" dirty="0">
                <a:latin typeface="Calibri"/>
                <a:cs typeface="Calibri"/>
              </a:rPr>
              <a:t>of </a:t>
            </a:r>
            <a:r>
              <a:rPr sz="2400" spc="-5" dirty="0">
                <a:latin typeface="Calibri"/>
                <a:cs typeface="Calibri"/>
              </a:rPr>
              <a:t>the </a:t>
            </a:r>
            <a:r>
              <a:rPr sz="2400" dirty="0">
                <a:latin typeface="Calibri"/>
                <a:cs typeface="Calibri"/>
              </a:rPr>
              <a:t> </a:t>
            </a:r>
            <a:r>
              <a:rPr sz="2400" spc="-10" dirty="0">
                <a:latin typeface="Calibri"/>
                <a:cs typeface="Calibri"/>
              </a:rPr>
              <a:t>NPV method stems </a:t>
            </a:r>
            <a:r>
              <a:rPr sz="2400" spc="-15" dirty="0">
                <a:latin typeface="Calibri"/>
                <a:cs typeface="Calibri"/>
              </a:rPr>
              <a:t>from </a:t>
            </a:r>
            <a:r>
              <a:rPr sz="2400" spc="-5" dirty="0">
                <a:latin typeface="Calibri"/>
                <a:cs typeface="Calibri"/>
              </a:rPr>
              <a:t>the </a:t>
            </a:r>
            <a:r>
              <a:rPr sz="2400" dirty="0">
                <a:latin typeface="Calibri"/>
                <a:cs typeface="Calibri"/>
              </a:rPr>
              <a:t>need </a:t>
            </a:r>
            <a:r>
              <a:rPr sz="2400" spc="-20" dirty="0">
                <a:latin typeface="Calibri"/>
                <a:cs typeface="Calibri"/>
              </a:rPr>
              <a:t>for </a:t>
            </a:r>
            <a:r>
              <a:rPr sz="2400" spc="-10" dirty="0">
                <a:latin typeface="Calibri"/>
                <a:cs typeface="Calibri"/>
              </a:rPr>
              <a:t>detailed, </a:t>
            </a:r>
            <a:r>
              <a:rPr sz="2400" spc="-5" dirty="0">
                <a:latin typeface="Calibri"/>
                <a:cs typeface="Calibri"/>
              </a:rPr>
              <a:t>long-term </a:t>
            </a:r>
            <a:r>
              <a:rPr sz="2400" spc="-20" dirty="0">
                <a:latin typeface="Calibri"/>
                <a:cs typeface="Calibri"/>
              </a:rPr>
              <a:t>forecasts </a:t>
            </a:r>
            <a:r>
              <a:rPr sz="2400" spc="-5" dirty="0">
                <a:latin typeface="Calibri"/>
                <a:cs typeface="Calibri"/>
              </a:rPr>
              <a:t>of the </a:t>
            </a:r>
            <a:r>
              <a:rPr sz="2400" spc="-10" dirty="0">
                <a:latin typeface="Calibri"/>
                <a:cs typeface="Calibri"/>
              </a:rPr>
              <a:t>free cash flows </a:t>
            </a:r>
            <a:r>
              <a:rPr sz="2400" spc="-5" dirty="0">
                <a:latin typeface="Calibri"/>
                <a:cs typeface="Calibri"/>
              </a:rPr>
              <a:t> accruing</a:t>
            </a:r>
            <a:r>
              <a:rPr sz="2400" spc="-10" dirty="0">
                <a:latin typeface="Calibri"/>
                <a:cs typeface="Calibri"/>
              </a:rPr>
              <a:t> </a:t>
            </a:r>
            <a:r>
              <a:rPr sz="2400" spc="-15" dirty="0">
                <a:latin typeface="Calibri"/>
                <a:cs typeface="Calibri"/>
              </a:rPr>
              <a:t>from</a:t>
            </a:r>
            <a:r>
              <a:rPr sz="2400" spc="5" dirty="0">
                <a:latin typeface="Calibri"/>
                <a:cs typeface="Calibri"/>
              </a:rPr>
              <a:t> </a:t>
            </a:r>
            <a:r>
              <a:rPr sz="2400" spc="-5" dirty="0">
                <a:latin typeface="Calibri"/>
                <a:cs typeface="Calibri"/>
              </a:rPr>
              <a:t>the</a:t>
            </a:r>
            <a:r>
              <a:rPr sz="2400" spc="10" dirty="0">
                <a:latin typeface="Calibri"/>
                <a:cs typeface="Calibri"/>
              </a:rPr>
              <a:t> </a:t>
            </a:r>
            <a:r>
              <a:rPr sz="2400" spc="-20" dirty="0">
                <a:latin typeface="Calibri"/>
                <a:cs typeface="Calibri"/>
              </a:rPr>
              <a:t>project’s</a:t>
            </a:r>
            <a:r>
              <a:rPr sz="2400" spc="5" dirty="0">
                <a:latin typeface="Calibri"/>
                <a:cs typeface="Calibri"/>
              </a:rPr>
              <a:t> </a:t>
            </a:r>
            <a:r>
              <a:rPr sz="2400" spc="-10" dirty="0">
                <a:latin typeface="Calibri"/>
                <a:cs typeface="Calibri"/>
              </a:rPr>
              <a:t>acceptance.</a:t>
            </a:r>
            <a:endParaRPr sz="2400" dirty="0">
              <a:latin typeface="Calibri"/>
              <a:cs typeface="Calibri"/>
            </a:endParaRPr>
          </a:p>
          <a:p>
            <a:pPr marL="241300" marR="6985" indent="-228600" algn="just">
              <a:lnSpc>
                <a:spcPct val="70000"/>
              </a:lnSpc>
              <a:spcBef>
                <a:spcPts val="1010"/>
              </a:spcBef>
              <a:buFont typeface="Arial MT"/>
              <a:buChar char="•"/>
              <a:tabLst>
                <a:tab pos="241300" algn="l"/>
              </a:tabLst>
            </a:pPr>
            <a:r>
              <a:rPr sz="2400" spc="-10" dirty="0">
                <a:latin typeface="Calibri"/>
                <a:cs typeface="Calibri"/>
              </a:rPr>
              <a:t>Despite </a:t>
            </a:r>
            <a:r>
              <a:rPr sz="2400" spc="-5" dirty="0">
                <a:latin typeface="Calibri"/>
                <a:cs typeface="Calibri"/>
              </a:rPr>
              <a:t>this </a:t>
            </a:r>
            <a:r>
              <a:rPr sz="2400" spc="-15" dirty="0">
                <a:latin typeface="Calibri"/>
                <a:cs typeface="Calibri"/>
              </a:rPr>
              <a:t>drawback, </a:t>
            </a:r>
            <a:r>
              <a:rPr sz="2400" spc="-5" dirty="0">
                <a:latin typeface="Calibri"/>
                <a:cs typeface="Calibri"/>
              </a:rPr>
              <a:t>the </a:t>
            </a:r>
            <a:r>
              <a:rPr sz="2400" spc="-10" dirty="0">
                <a:latin typeface="Calibri"/>
                <a:cs typeface="Calibri"/>
              </a:rPr>
              <a:t>NPV </a:t>
            </a:r>
            <a:r>
              <a:rPr sz="2400" spc="-5" dirty="0">
                <a:latin typeface="Calibri"/>
                <a:cs typeface="Calibri"/>
              </a:rPr>
              <a:t>is the most </a:t>
            </a:r>
            <a:r>
              <a:rPr sz="2400" spc="-10" dirty="0">
                <a:latin typeface="Calibri"/>
                <a:cs typeface="Calibri"/>
              </a:rPr>
              <a:t>theoretically correct criterion that we </a:t>
            </a:r>
            <a:r>
              <a:rPr sz="2400" spc="-5" dirty="0">
                <a:latin typeface="Calibri"/>
                <a:cs typeface="Calibri"/>
              </a:rPr>
              <a:t>will </a:t>
            </a:r>
            <a:r>
              <a:rPr sz="2400" dirty="0">
                <a:latin typeface="Calibri"/>
                <a:cs typeface="Calibri"/>
              </a:rPr>
              <a:t> </a:t>
            </a:r>
            <a:r>
              <a:rPr sz="2400" spc="-15" dirty="0">
                <a:latin typeface="Calibri"/>
                <a:cs typeface="Calibri"/>
              </a:rPr>
              <a:t>examine.</a:t>
            </a:r>
            <a:endParaRPr sz="2400" dirty="0">
              <a:latin typeface="Calibri"/>
              <a:cs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8494B2F-96AA-D4F5-0F9D-5FCCE1DC901B}"/>
              </a:ext>
            </a:extLst>
          </p:cNvPr>
          <p:cNvSpPr>
            <a:spLocks noGrp="1"/>
          </p:cNvSpPr>
          <p:nvPr>
            <p:ph type="title"/>
          </p:nvPr>
        </p:nvSpPr>
        <p:spPr>
          <a:xfrm>
            <a:off x="623944" y="1172584"/>
            <a:ext cx="5346550" cy="3006208"/>
          </a:xfrm>
        </p:spPr>
        <p:txBody>
          <a:bodyPr vert="horz" lIns="91440" tIns="45720" rIns="91440" bIns="45720" rtlCol="0" anchor="t">
            <a:normAutofit fontScale="90000"/>
          </a:bodyPr>
          <a:lstStyle/>
          <a:p>
            <a:pPr algn="ctr"/>
            <a:r>
              <a:rPr lang="en-US" u="sng" kern="1200" dirty="0">
                <a:latin typeface="+mj-lt"/>
                <a:ea typeface="+mj-ea"/>
                <a:cs typeface="+mj-cs"/>
              </a:rPr>
              <a:t>Concept Check</a:t>
            </a:r>
            <a:br>
              <a:rPr lang="en-US" u="sng" kern="1200" dirty="0">
                <a:latin typeface="+mj-lt"/>
                <a:ea typeface="+mj-ea"/>
                <a:cs typeface="+mj-cs"/>
              </a:rPr>
            </a:br>
            <a:r>
              <a:rPr lang="en-US" u="sng" kern="1200" dirty="0">
                <a:latin typeface="+mj-lt"/>
                <a:ea typeface="+mj-ea"/>
                <a:cs typeface="+mj-cs"/>
              </a:rPr>
              <a:t>Calculate </a:t>
            </a:r>
            <a:br>
              <a:rPr lang="en-US" sz="5400" kern="1200" dirty="0">
                <a:latin typeface="+mj-lt"/>
                <a:ea typeface="+mj-ea"/>
                <a:cs typeface="+mj-cs"/>
              </a:rPr>
            </a:br>
            <a:br>
              <a:rPr lang="en-US" sz="5400" kern="1200" dirty="0">
                <a:latin typeface="+mj-lt"/>
                <a:ea typeface="+mj-ea"/>
                <a:cs typeface="+mj-cs"/>
              </a:rPr>
            </a:br>
            <a:r>
              <a:rPr lang="en-US" sz="3600" kern="1200" dirty="0">
                <a:latin typeface="+mj-lt"/>
                <a:ea typeface="+mj-ea"/>
                <a:cs typeface="+mj-cs"/>
              </a:rPr>
              <a:t>1- NPV if discount rate is 7 %</a:t>
            </a:r>
            <a:endParaRPr lang="en-US" sz="5400" kern="1200" dirty="0">
              <a:latin typeface="+mj-lt"/>
              <a:ea typeface="+mj-ea"/>
              <a:cs typeface="+mj-cs"/>
            </a:endParaRPr>
          </a:p>
        </p:txBody>
      </p:sp>
      <p:graphicFrame>
        <p:nvGraphicFramePr>
          <p:cNvPr id="5" name="Content Placeholder 4">
            <a:extLst>
              <a:ext uri="{FF2B5EF4-FFF2-40B4-BE49-F238E27FC236}">
                <a16:creationId xmlns:a16="http://schemas.microsoft.com/office/drawing/2014/main" id="{6A3B7110-CDBE-BC2B-CB04-076C7DFF9239}"/>
              </a:ext>
            </a:extLst>
          </p:cNvPr>
          <p:cNvGraphicFramePr>
            <a:graphicFrameLocks noGrp="1"/>
          </p:cNvGraphicFramePr>
          <p:nvPr>
            <p:ph idx="1"/>
            <p:extLst>
              <p:ext uri="{D42A27DB-BD31-4B8C-83A1-F6EECF244321}">
                <p14:modId xmlns:p14="http://schemas.microsoft.com/office/powerpoint/2010/main" val="2828389020"/>
              </p:ext>
            </p:extLst>
          </p:nvPr>
        </p:nvGraphicFramePr>
        <p:xfrm>
          <a:off x="6472722" y="1591366"/>
          <a:ext cx="4462046" cy="4260208"/>
        </p:xfrm>
        <a:graphic>
          <a:graphicData uri="http://schemas.openxmlformats.org/drawingml/2006/table">
            <a:tbl>
              <a:tblPr firstRow="1" bandRow="1">
                <a:solidFill>
                  <a:schemeClr val="tx1">
                    <a:lumMod val="75000"/>
                    <a:lumOff val="25000"/>
                  </a:schemeClr>
                </a:solidFill>
                <a:tableStyleId>{5C22544A-7EE6-4342-B048-85BDC9FD1C3A}</a:tableStyleId>
              </a:tblPr>
              <a:tblGrid>
                <a:gridCol w="2231023">
                  <a:extLst>
                    <a:ext uri="{9D8B030D-6E8A-4147-A177-3AD203B41FA5}">
                      <a16:colId xmlns:a16="http://schemas.microsoft.com/office/drawing/2014/main" val="3015334414"/>
                    </a:ext>
                  </a:extLst>
                </a:gridCol>
                <a:gridCol w="2231023">
                  <a:extLst>
                    <a:ext uri="{9D8B030D-6E8A-4147-A177-3AD203B41FA5}">
                      <a16:colId xmlns:a16="http://schemas.microsoft.com/office/drawing/2014/main" val="3353021832"/>
                    </a:ext>
                  </a:extLst>
                </a:gridCol>
              </a:tblGrid>
              <a:tr h="465078">
                <a:tc>
                  <a:txBody>
                    <a:bodyPr/>
                    <a:lstStyle/>
                    <a:p>
                      <a:pPr algn="l" fontAlgn="b"/>
                      <a:r>
                        <a:rPr lang="en-US" sz="1600" b="0" u="none" strike="noStrike" cap="none" spc="0">
                          <a:solidFill>
                            <a:schemeClr val="bg1"/>
                          </a:solidFill>
                          <a:effectLst/>
                        </a:rPr>
                        <a:t>Year</a:t>
                      </a:r>
                      <a:endParaRPr lang="en-US" sz="1600" b="0" i="0" u="none" strike="noStrike" cap="none" spc="0">
                        <a:solidFill>
                          <a:schemeClr val="bg1"/>
                        </a:solidFill>
                        <a:effectLst/>
                        <a:latin typeface="Calibri" panose="020F0502020204030204" pitchFamily="34" charset="0"/>
                      </a:endParaRPr>
                    </a:p>
                  </a:txBody>
                  <a:tcPr marL="187646" marR="15036" marT="144343" marB="144343" anchor="ctr">
                    <a:lnL w="19050" cap="flat" cmpd="sng" algn="ctr">
                      <a:solidFill>
                        <a:schemeClr val="tx1"/>
                      </a:solidFill>
                      <a:prstDash val="solid"/>
                    </a:lnL>
                    <a:lnR w="12700" cmpd="sng">
                      <a:noFill/>
                    </a:lnR>
                    <a:lnT w="19050" cap="flat" cmpd="sng" algn="ctr">
                      <a:solidFill>
                        <a:schemeClr val="tx1"/>
                      </a:solidFill>
                      <a:prstDash val="solid"/>
                    </a:lnT>
                    <a:lnB w="38100" cmpd="sng">
                      <a:noFill/>
                    </a:lnB>
                    <a:solidFill>
                      <a:schemeClr val="tx1"/>
                    </a:solidFill>
                  </a:tcPr>
                </a:tc>
                <a:tc>
                  <a:txBody>
                    <a:bodyPr/>
                    <a:lstStyle/>
                    <a:p>
                      <a:pPr algn="l" fontAlgn="b"/>
                      <a:r>
                        <a:rPr lang="en-US" sz="1600" b="0" u="none" strike="noStrike" cap="none" spc="0">
                          <a:solidFill>
                            <a:schemeClr val="bg1"/>
                          </a:solidFill>
                          <a:effectLst/>
                        </a:rPr>
                        <a:t>Cash Flow</a:t>
                      </a:r>
                      <a:endParaRPr lang="en-US" sz="1600" b="0" i="0" u="none" strike="noStrike" cap="none" spc="0">
                        <a:solidFill>
                          <a:schemeClr val="bg1"/>
                        </a:solidFill>
                        <a:effectLst/>
                        <a:latin typeface="Calibri" panose="020F0502020204030204" pitchFamily="34" charset="0"/>
                      </a:endParaRPr>
                    </a:p>
                  </a:txBody>
                  <a:tcPr marL="187646" marR="15036" marT="144343" marB="144343" anchor="ctr">
                    <a:lnL w="12700" cmpd="sng">
                      <a:noFill/>
                    </a:lnL>
                    <a:lnR w="12700" cmpd="sng">
                      <a:noFill/>
                    </a:lnR>
                    <a:lnT w="19050" cap="flat" cmpd="sng" algn="ctr">
                      <a:solidFill>
                        <a:schemeClr val="tx1"/>
                      </a:solidFill>
                      <a:prstDash val="solid"/>
                    </a:lnT>
                    <a:lnB w="38100" cmpd="sng">
                      <a:noFill/>
                    </a:lnB>
                    <a:solidFill>
                      <a:schemeClr val="tx1"/>
                    </a:solidFill>
                  </a:tcPr>
                </a:tc>
                <a:extLst>
                  <a:ext uri="{0D108BD9-81ED-4DB2-BD59-A6C34878D82A}">
                    <a16:rowId xmlns:a16="http://schemas.microsoft.com/office/drawing/2014/main" val="635326381"/>
                  </a:ext>
                </a:extLst>
              </a:tr>
              <a:tr h="465078">
                <a:tc>
                  <a:txBody>
                    <a:bodyPr/>
                    <a:lstStyle/>
                    <a:p>
                      <a:pPr algn="ctr" fontAlgn="b"/>
                      <a:r>
                        <a:rPr lang="en-EG" sz="1600" u="none" strike="noStrike" cap="none" spc="0" dirty="0">
                          <a:solidFill>
                            <a:schemeClr val="bg1"/>
                          </a:solidFill>
                          <a:effectLst/>
                        </a:rPr>
                        <a:t>0</a:t>
                      </a:r>
                      <a:endParaRPr lang="en-EG" sz="1600" b="0" i="0" u="none" strike="noStrike" cap="none" spc="0" dirty="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38100" cmpd="sng">
                      <a:noFill/>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1600" u="none" strike="noStrike" cap="none" spc="0" dirty="0">
                          <a:solidFill>
                            <a:schemeClr val="bg1"/>
                          </a:solidFill>
                          <a:effectLst/>
                        </a:rPr>
                        <a:t>80,000</a:t>
                      </a:r>
                      <a:endParaRPr lang="en-EG" sz="16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38100" cmpd="sng">
                      <a:noFill/>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530380760"/>
                  </a:ext>
                </a:extLst>
              </a:tr>
              <a:tr h="465078">
                <a:tc>
                  <a:txBody>
                    <a:bodyPr/>
                    <a:lstStyle/>
                    <a:p>
                      <a:pPr algn="ctr" fontAlgn="b"/>
                      <a:r>
                        <a:rPr lang="en-EG" sz="1600" u="none" strike="noStrike" cap="none" spc="0">
                          <a:solidFill>
                            <a:schemeClr val="bg1"/>
                          </a:solidFill>
                          <a:effectLst/>
                        </a:rPr>
                        <a:t>1</a:t>
                      </a:r>
                      <a:endParaRPr lang="en-EG" sz="16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1600" u="none" strike="noStrike" cap="none" spc="0" dirty="0">
                          <a:solidFill>
                            <a:schemeClr val="bg1"/>
                          </a:solidFill>
                          <a:effectLst/>
                        </a:rPr>
                        <a:t>30,000</a:t>
                      </a:r>
                      <a:endParaRPr lang="en-EG" sz="16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1807627212"/>
                  </a:ext>
                </a:extLst>
              </a:tr>
              <a:tr h="465078">
                <a:tc>
                  <a:txBody>
                    <a:bodyPr/>
                    <a:lstStyle/>
                    <a:p>
                      <a:pPr algn="ctr" fontAlgn="b"/>
                      <a:r>
                        <a:rPr lang="en-EG" sz="1600" u="none" strike="noStrike" cap="none" spc="0">
                          <a:solidFill>
                            <a:schemeClr val="bg1"/>
                          </a:solidFill>
                          <a:effectLst/>
                        </a:rPr>
                        <a:t>2</a:t>
                      </a:r>
                      <a:endParaRPr lang="en-EG" sz="16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1600" u="none" strike="noStrike" cap="none" spc="0" dirty="0">
                          <a:solidFill>
                            <a:schemeClr val="bg1"/>
                          </a:solidFill>
                          <a:effectLst/>
                        </a:rPr>
                        <a:t>20,000</a:t>
                      </a:r>
                      <a:endParaRPr lang="en-EG" sz="16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1195557096"/>
                  </a:ext>
                </a:extLst>
              </a:tr>
              <a:tr h="465078">
                <a:tc>
                  <a:txBody>
                    <a:bodyPr/>
                    <a:lstStyle/>
                    <a:p>
                      <a:pPr algn="ctr" fontAlgn="b"/>
                      <a:r>
                        <a:rPr lang="en-EG" sz="1600" u="none" strike="noStrike" cap="none" spc="0">
                          <a:solidFill>
                            <a:schemeClr val="bg1"/>
                          </a:solidFill>
                          <a:effectLst/>
                        </a:rPr>
                        <a:t>3</a:t>
                      </a:r>
                      <a:endParaRPr lang="en-EG" sz="16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1600" u="none" strike="noStrike" cap="none" spc="0" dirty="0">
                          <a:solidFill>
                            <a:schemeClr val="bg1"/>
                          </a:solidFill>
                          <a:effectLst/>
                        </a:rPr>
                        <a:t>25,000</a:t>
                      </a:r>
                      <a:endParaRPr lang="en-EG" sz="16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260840288"/>
                  </a:ext>
                </a:extLst>
              </a:tr>
              <a:tr h="465078">
                <a:tc>
                  <a:txBody>
                    <a:bodyPr/>
                    <a:lstStyle/>
                    <a:p>
                      <a:pPr algn="ctr" fontAlgn="b"/>
                      <a:r>
                        <a:rPr lang="en-EG" sz="1600" u="none" strike="noStrike" cap="none" spc="0">
                          <a:solidFill>
                            <a:schemeClr val="bg1"/>
                          </a:solidFill>
                          <a:effectLst/>
                        </a:rPr>
                        <a:t>4</a:t>
                      </a:r>
                      <a:endParaRPr lang="en-EG" sz="16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1600" u="none" strike="noStrike" cap="none" spc="0" dirty="0">
                          <a:solidFill>
                            <a:schemeClr val="bg1"/>
                          </a:solidFill>
                          <a:effectLst/>
                        </a:rPr>
                        <a:t>20,000</a:t>
                      </a:r>
                      <a:endParaRPr lang="en-EG" sz="16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2907074174"/>
                  </a:ext>
                </a:extLst>
              </a:tr>
              <a:tr h="465078">
                <a:tc>
                  <a:txBody>
                    <a:bodyPr/>
                    <a:lstStyle/>
                    <a:p>
                      <a:pPr algn="ctr" fontAlgn="b"/>
                      <a:r>
                        <a:rPr lang="en-EG" sz="1600" u="none" strike="noStrike" cap="none" spc="0">
                          <a:solidFill>
                            <a:schemeClr val="bg1"/>
                          </a:solidFill>
                          <a:effectLst/>
                        </a:rPr>
                        <a:t>5</a:t>
                      </a:r>
                      <a:endParaRPr lang="en-EG" sz="16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1600" u="none" strike="noStrike" cap="none" spc="0" dirty="0">
                          <a:solidFill>
                            <a:schemeClr val="bg1"/>
                          </a:solidFill>
                          <a:effectLst/>
                        </a:rPr>
                        <a:t>15,000</a:t>
                      </a:r>
                      <a:endParaRPr lang="en-EG" sz="16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175351064"/>
                  </a:ext>
                </a:extLst>
              </a:tr>
              <a:tr h="465078">
                <a:tc>
                  <a:txBody>
                    <a:bodyPr/>
                    <a:lstStyle/>
                    <a:p>
                      <a:pPr algn="ctr" fontAlgn="b"/>
                      <a:r>
                        <a:rPr lang="en-EG" sz="1600" u="none" strike="noStrike" cap="none" spc="0">
                          <a:solidFill>
                            <a:schemeClr val="bg1"/>
                          </a:solidFill>
                          <a:effectLst/>
                        </a:rPr>
                        <a:t>6</a:t>
                      </a:r>
                      <a:endParaRPr lang="en-EG" sz="16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38100" cap="flat" cmpd="sng" algn="ctr">
                      <a:noFill/>
                      <a:prstDash val="solid"/>
                    </a:lnB>
                    <a:solidFill>
                      <a:schemeClr val="tx1">
                        <a:lumMod val="75000"/>
                        <a:lumOff val="25000"/>
                      </a:schemeClr>
                    </a:solidFill>
                  </a:tcPr>
                </a:tc>
                <a:tc>
                  <a:txBody>
                    <a:bodyPr/>
                    <a:lstStyle/>
                    <a:p>
                      <a:pPr algn="ctr" fontAlgn="b"/>
                      <a:r>
                        <a:rPr lang="en-EG" sz="1600" u="none" strike="noStrike" cap="none" spc="0" dirty="0">
                          <a:solidFill>
                            <a:schemeClr val="bg1"/>
                          </a:solidFill>
                          <a:effectLst/>
                        </a:rPr>
                        <a:t>15,000</a:t>
                      </a:r>
                      <a:endParaRPr lang="en-EG" sz="16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38100" cap="flat" cmpd="sng" algn="ctr">
                      <a:noFill/>
                      <a:prstDash val="solid"/>
                    </a:lnB>
                    <a:solidFill>
                      <a:schemeClr val="tx1">
                        <a:lumMod val="75000"/>
                        <a:lumOff val="25000"/>
                      </a:schemeClr>
                    </a:solidFill>
                  </a:tcPr>
                </a:tc>
                <a:extLst>
                  <a:ext uri="{0D108BD9-81ED-4DB2-BD59-A6C34878D82A}">
                    <a16:rowId xmlns:a16="http://schemas.microsoft.com/office/drawing/2014/main" val="1983354312"/>
                  </a:ext>
                </a:extLst>
              </a:tr>
            </a:tbl>
          </a:graphicData>
        </a:graphic>
      </p:graphicFrame>
      <p:sp>
        <p:nvSpPr>
          <p:cNvPr id="2" name="Slide Number Placeholder 1">
            <a:extLst>
              <a:ext uri="{FF2B5EF4-FFF2-40B4-BE49-F238E27FC236}">
                <a16:creationId xmlns:a16="http://schemas.microsoft.com/office/drawing/2014/main" id="{41AC83E7-FE75-7E41-EE6B-5AA49689C5E2}"/>
              </a:ext>
            </a:extLst>
          </p:cNvPr>
          <p:cNvSpPr>
            <a:spLocks noGrp="1"/>
          </p:cNvSpPr>
          <p:nvPr>
            <p:ph type="sldNum" sz="quarter" idx="12"/>
          </p:nvPr>
        </p:nvSpPr>
        <p:spPr>
          <a:xfrm>
            <a:off x="8610600" y="6492240"/>
            <a:ext cx="1871749"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36</a:t>
            </a:fld>
            <a:endParaRPr lang="en-US"/>
          </a:p>
        </p:txBody>
      </p:sp>
    </p:spTree>
    <p:extLst>
      <p:ext uri="{BB962C8B-B14F-4D97-AF65-F5344CB8AC3E}">
        <p14:creationId xmlns:p14="http://schemas.microsoft.com/office/powerpoint/2010/main" val="42021046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CAF9C-A9BE-98A6-A3D2-8632847FF957}"/>
              </a:ext>
            </a:extLst>
          </p:cNvPr>
          <p:cNvSpPr>
            <a:spLocks noGrp="1"/>
          </p:cNvSpPr>
          <p:nvPr>
            <p:ph type="title"/>
          </p:nvPr>
        </p:nvSpPr>
        <p:spPr/>
        <p:txBody>
          <a:bodyPr/>
          <a:lstStyle/>
          <a:p>
            <a:r>
              <a:rPr lang="en-EG"/>
              <a:t>Concept Check</a:t>
            </a:r>
            <a:endParaRPr lang="en-EG" dirty="0"/>
          </a:p>
        </p:txBody>
      </p:sp>
      <p:graphicFrame>
        <p:nvGraphicFramePr>
          <p:cNvPr id="5" name="Content Placeholder 4">
            <a:extLst>
              <a:ext uri="{FF2B5EF4-FFF2-40B4-BE49-F238E27FC236}">
                <a16:creationId xmlns:a16="http://schemas.microsoft.com/office/drawing/2014/main" id="{B59747AD-F36D-7D42-F9F7-B1F5B80C3FEE}"/>
              </a:ext>
            </a:extLst>
          </p:cNvPr>
          <p:cNvGraphicFramePr>
            <a:graphicFrameLocks noGrp="1"/>
          </p:cNvGraphicFramePr>
          <p:nvPr>
            <p:ph idx="1"/>
          </p:nvPr>
        </p:nvGraphicFramePr>
        <p:xfrm>
          <a:off x="1714499" y="1690688"/>
          <a:ext cx="8806480" cy="2389040"/>
        </p:xfrm>
        <a:graphic>
          <a:graphicData uri="http://schemas.openxmlformats.org/drawingml/2006/table">
            <a:tbl>
              <a:tblPr>
                <a:tableStyleId>{5C22544A-7EE6-4342-B048-85BDC9FD1C3A}</a:tableStyleId>
              </a:tblPr>
              <a:tblGrid>
                <a:gridCol w="746096">
                  <a:extLst>
                    <a:ext uri="{9D8B030D-6E8A-4147-A177-3AD203B41FA5}">
                      <a16:colId xmlns:a16="http://schemas.microsoft.com/office/drawing/2014/main" val="2650539314"/>
                    </a:ext>
                  </a:extLst>
                </a:gridCol>
                <a:gridCol w="1453930">
                  <a:extLst>
                    <a:ext uri="{9D8B030D-6E8A-4147-A177-3AD203B41FA5}">
                      <a16:colId xmlns:a16="http://schemas.microsoft.com/office/drawing/2014/main" val="3566839233"/>
                    </a:ext>
                  </a:extLst>
                </a:gridCol>
                <a:gridCol w="3673087">
                  <a:extLst>
                    <a:ext uri="{9D8B030D-6E8A-4147-A177-3AD203B41FA5}">
                      <a16:colId xmlns:a16="http://schemas.microsoft.com/office/drawing/2014/main" val="316830744"/>
                    </a:ext>
                  </a:extLst>
                </a:gridCol>
                <a:gridCol w="2933367">
                  <a:extLst>
                    <a:ext uri="{9D8B030D-6E8A-4147-A177-3AD203B41FA5}">
                      <a16:colId xmlns:a16="http://schemas.microsoft.com/office/drawing/2014/main" val="4113952979"/>
                    </a:ext>
                  </a:extLst>
                </a:gridCol>
              </a:tblGrid>
              <a:tr h="298630">
                <a:tc>
                  <a:txBody>
                    <a:bodyPr/>
                    <a:lstStyle/>
                    <a:p>
                      <a:pPr algn="ctr" fontAlgn="ctr"/>
                      <a:r>
                        <a:rPr lang="en-US" sz="1200" u="none" strike="noStrike">
                          <a:effectLst/>
                        </a:rPr>
                        <a:t>Year</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200" u="none" strike="noStrike">
                          <a:effectLst/>
                        </a:rPr>
                        <a:t>Cash Flow</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200" u="none" strike="noStrike">
                          <a:effectLst/>
                        </a:rPr>
                        <a:t>Discount Factor (1/ (1+r)^t)</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200" u="none" strike="noStrike">
                          <a:effectLst/>
                        </a:rPr>
                        <a:t>Discounted Cash Flow</a:t>
                      </a:r>
                      <a:endParaRPr lang="en-US"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907330222"/>
                  </a:ext>
                </a:extLst>
              </a:tr>
              <a:tr h="298630">
                <a:tc>
                  <a:txBody>
                    <a:bodyPr/>
                    <a:lstStyle/>
                    <a:p>
                      <a:pPr algn="ctr" fontAlgn="ctr"/>
                      <a:r>
                        <a:rPr lang="en-EG" sz="1200" u="none" strike="noStrike">
                          <a:effectLst/>
                        </a:rPr>
                        <a:t>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80,000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-80000</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96020330"/>
                  </a:ext>
                </a:extLst>
              </a:tr>
              <a:tr h="298630">
                <a:tc>
                  <a:txBody>
                    <a:bodyPr/>
                    <a:lstStyle/>
                    <a:p>
                      <a:pPr algn="ctr" fontAlgn="ctr"/>
                      <a:r>
                        <a:rPr lang="en-EG" sz="1200" u="none" strike="noStrike">
                          <a:effectLst/>
                        </a:rPr>
                        <a:t>1</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30,000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0.9346</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28037</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88374698"/>
                  </a:ext>
                </a:extLst>
              </a:tr>
              <a:tr h="298630">
                <a:tc>
                  <a:txBody>
                    <a:bodyPr/>
                    <a:lstStyle/>
                    <a:p>
                      <a:pPr algn="ctr" fontAlgn="ctr"/>
                      <a:r>
                        <a:rPr lang="en-EG" sz="1200" u="none" strike="noStrike">
                          <a:effectLst/>
                        </a:rPr>
                        <a:t>2</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0.8734</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17469</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491328098"/>
                  </a:ext>
                </a:extLst>
              </a:tr>
              <a:tr h="298630">
                <a:tc>
                  <a:txBody>
                    <a:bodyPr/>
                    <a:lstStyle/>
                    <a:p>
                      <a:pPr algn="ctr" fontAlgn="ctr"/>
                      <a:r>
                        <a:rPr lang="en-EG" sz="1200" u="none" strike="noStrike">
                          <a:effectLst/>
                        </a:rPr>
                        <a:t>3</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25,000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0.8163</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20407</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988629198"/>
                  </a:ext>
                </a:extLst>
              </a:tr>
              <a:tr h="298630">
                <a:tc>
                  <a:txBody>
                    <a:bodyPr/>
                    <a:lstStyle/>
                    <a:p>
                      <a:pPr algn="ctr" fontAlgn="ctr"/>
                      <a:r>
                        <a:rPr lang="en-EG" sz="1200" u="none" strike="noStrike">
                          <a:effectLst/>
                        </a:rPr>
                        <a:t>4</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0.7629</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15258</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030190651"/>
                  </a:ext>
                </a:extLst>
              </a:tr>
              <a:tr h="298630">
                <a:tc>
                  <a:txBody>
                    <a:bodyPr/>
                    <a:lstStyle/>
                    <a:p>
                      <a:pPr algn="ctr" fontAlgn="ctr"/>
                      <a:r>
                        <a:rPr lang="en-EG" sz="1200" u="none" strike="noStrike">
                          <a:effectLst/>
                        </a:rPr>
                        <a:t>5</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15,000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0.7130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10695</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247855306"/>
                  </a:ext>
                </a:extLst>
              </a:tr>
              <a:tr h="298630">
                <a:tc>
                  <a:txBody>
                    <a:bodyPr/>
                    <a:lstStyle/>
                    <a:p>
                      <a:pPr algn="ctr" fontAlgn="ctr"/>
                      <a:r>
                        <a:rPr lang="en-EG" sz="1200" u="none" strike="noStrike">
                          <a:effectLst/>
                        </a:rPr>
                        <a:t>6</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15,000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0.6663</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dirty="0">
                          <a:effectLst/>
                        </a:rPr>
                        <a:t>9995</a:t>
                      </a:r>
                      <a:endParaRPr lang="en-EG" sz="12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665243684"/>
                  </a:ext>
                </a:extLst>
              </a:tr>
            </a:tbl>
          </a:graphicData>
        </a:graphic>
      </p:graphicFrame>
      <p:sp>
        <p:nvSpPr>
          <p:cNvPr id="4" name="Slide Number Placeholder 3">
            <a:extLst>
              <a:ext uri="{FF2B5EF4-FFF2-40B4-BE49-F238E27FC236}">
                <a16:creationId xmlns:a16="http://schemas.microsoft.com/office/drawing/2014/main" id="{8FE526FD-231C-7790-E762-4E08D5D4DB21}"/>
              </a:ext>
            </a:extLst>
          </p:cNvPr>
          <p:cNvSpPr>
            <a:spLocks noGrp="1"/>
          </p:cNvSpPr>
          <p:nvPr>
            <p:ph type="sldNum" sz="quarter" idx="12"/>
          </p:nvPr>
        </p:nvSpPr>
        <p:spPr/>
        <p:txBody>
          <a:bodyPr/>
          <a:lstStyle/>
          <a:p>
            <a:fld id="{53D902E5-DA95-3648-96C4-3B61E2C1363D}" type="slidenum">
              <a:rPr lang="en-EG" smtClean="0"/>
              <a:t>37</a:t>
            </a:fld>
            <a:endParaRPr lang="en-EG"/>
          </a:p>
        </p:txBody>
      </p:sp>
      <p:sp>
        <p:nvSpPr>
          <p:cNvPr id="6" name="Right Brace 5">
            <a:extLst>
              <a:ext uri="{FF2B5EF4-FFF2-40B4-BE49-F238E27FC236}">
                <a16:creationId xmlns:a16="http://schemas.microsoft.com/office/drawing/2014/main" id="{B75CC88A-9E6A-9048-A166-EB693B65A8E2}"/>
              </a:ext>
            </a:extLst>
          </p:cNvPr>
          <p:cNvSpPr/>
          <p:nvPr/>
        </p:nvSpPr>
        <p:spPr>
          <a:xfrm>
            <a:off x="10639313" y="2366682"/>
            <a:ext cx="64546" cy="1775012"/>
          </a:xfrm>
          <a:prstGeom prst="rightBrace">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en-EG"/>
          </a:p>
        </p:txBody>
      </p:sp>
      <p:sp>
        <p:nvSpPr>
          <p:cNvPr id="7" name="TextBox 6">
            <a:extLst>
              <a:ext uri="{FF2B5EF4-FFF2-40B4-BE49-F238E27FC236}">
                <a16:creationId xmlns:a16="http://schemas.microsoft.com/office/drawing/2014/main" id="{EFDE2889-19BC-B6E8-BE29-C96CFC23B71A}"/>
              </a:ext>
            </a:extLst>
          </p:cNvPr>
          <p:cNvSpPr txBox="1"/>
          <p:nvPr/>
        </p:nvSpPr>
        <p:spPr>
          <a:xfrm>
            <a:off x="11048104" y="2528047"/>
            <a:ext cx="1000461" cy="646331"/>
          </a:xfrm>
          <a:prstGeom prst="rect">
            <a:avLst/>
          </a:prstGeom>
          <a:noFill/>
        </p:spPr>
        <p:txBody>
          <a:bodyPr wrap="square" rtlCol="0">
            <a:spAutoFit/>
          </a:bodyPr>
          <a:lstStyle/>
          <a:p>
            <a:r>
              <a:rPr lang="en-EG">
                <a:solidFill>
                  <a:schemeClr val="bg1"/>
                </a:solidFill>
              </a:rPr>
              <a:t>Cash Inflows</a:t>
            </a:r>
            <a:endParaRPr lang="en-EG" dirty="0">
              <a:solidFill>
                <a:schemeClr val="bg1"/>
              </a:solidFill>
            </a:endParaRPr>
          </a:p>
        </p:txBody>
      </p:sp>
      <p:sp>
        <p:nvSpPr>
          <p:cNvPr id="8" name="TextBox 7">
            <a:extLst>
              <a:ext uri="{FF2B5EF4-FFF2-40B4-BE49-F238E27FC236}">
                <a16:creationId xmlns:a16="http://schemas.microsoft.com/office/drawing/2014/main" id="{3D37CA0C-56FB-9664-E6B3-AC43D85A609C}"/>
              </a:ext>
            </a:extLst>
          </p:cNvPr>
          <p:cNvSpPr txBox="1"/>
          <p:nvPr/>
        </p:nvSpPr>
        <p:spPr>
          <a:xfrm>
            <a:off x="10547873" y="1905024"/>
            <a:ext cx="1500692" cy="369332"/>
          </a:xfrm>
          <a:prstGeom prst="rect">
            <a:avLst/>
          </a:prstGeom>
          <a:noFill/>
        </p:spPr>
        <p:txBody>
          <a:bodyPr wrap="square" rtlCol="0">
            <a:spAutoFit/>
          </a:bodyPr>
          <a:lstStyle/>
          <a:p>
            <a:r>
              <a:rPr lang="en-EG" dirty="0">
                <a:solidFill>
                  <a:schemeClr val="bg1"/>
                </a:solidFill>
              </a:rPr>
              <a:t>Cash outflows</a:t>
            </a:r>
          </a:p>
        </p:txBody>
      </p:sp>
      <p:cxnSp>
        <p:nvCxnSpPr>
          <p:cNvPr id="10" name="Straight Arrow Connector 9">
            <a:extLst>
              <a:ext uri="{FF2B5EF4-FFF2-40B4-BE49-F238E27FC236}">
                <a16:creationId xmlns:a16="http://schemas.microsoft.com/office/drawing/2014/main" id="{22C4CD59-8E0A-A338-AB03-F68015E6BEC1}"/>
              </a:ext>
            </a:extLst>
          </p:cNvPr>
          <p:cNvCxnSpPr/>
          <p:nvPr/>
        </p:nvCxnSpPr>
        <p:spPr>
          <a:xfrm flipH="1">
            <a:off x="9423699" y="2097741"/>
            <a:ext cx="1097280" cy="96819"/>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11" name="TextBox 10">
            <a:extLst>
              <a:ext uri="{FF2B5EF4-FFF2-40B4-BE49-F238E27FC236}">
                <a16:creationId xmlns:a16="http://schemas.microsoft.com/office/drawing/2014/main" id="{A2F825F5-B0B6-17A2-B41D-EE588C851086}"/>
              </a:ext>
            </a:extLst>
          </p:cNvPr>
          <p:cNvSpPr txBox="1"/>
          <p:nvPr/>
        </p:nvSpPr>
        <p:spPr>
          <a:xfrm>
            <a:off x="1897380" y="4797911"/>
            <a:ext cx="8806480" cy="923330"/>
          </a:xfrm>
          <a:prstGeom prst="rect">
            <a:avLst/>
          </a:prstGeom>
          <a:noFill/>
        </p:spPr>
        <p:txBody>
          <a:bodyPr wrap="square" rtlCol="0">
            <a:spAutoFit/>
          </a:bodyPr>
          <a:lstStyle/>
          <a:p>
            <a:r>
              <a:rPr lang="en-EG" dirty="0"/>
              <a:t>NPV = Sum of all discount CASHINFLOWS – intial cash outflows</a:t>
            </a:r>
          </a:p>
          <a:p>
            <a:r>
              <a:rPr lang="en-EG" dirty="0"/>
              <a:t>         = 101,861 – 80,000</a:t>
            </a:r>
          </a:p>
          <a:p>
            <a:r>
              <a:rPr lang="en-EG" dirty="0"/>
              <a:t>         = 21,861</a:t>
            </a:r>
          </a:p>
        </p:txBody>
      </p:sp>
    </p:spTree>
    <p:extLst>
      <p:ext uri="{BB962C8B-B14F-4D97-AF65-F5344CB8AC3E}">
        <p14:creationId xmlns:p14="http://schemas.microsoft.com/office/powerpoint/2010/main" val="27516871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71BE5-5937-EDFF-719C-F088D162BE9A}"/>
              </a:ext>
            </a:extLst>
          </p:cNvPr>
          <p:cNvSpPr>
            <a:spLocks noGrp="1"/>
          </p:cNvSpPr>
          <p:nvPr>
            <p:ph type="title"/>
          </p:nvPr>
        </p:nvSpPr>
        <p:spPr/>
        <p:txBody>
          <a:bodyPr/>
          <a:lstStyle/>
          <a:p>
            <a:r>
              <a:rPr lang="en-US" dirty="0"/>
              <a:t>Question</a:t>
            </a:r>
          </a:p>
        </p:txBody>
      </p:sp>
      <p:graphicFrame>
        <p:nvGraphicFramePr>
          <p:cNvPr id="5" name="Content Placeholder 4">
            <a:extLst>
              <a:ext uri="{FF2B5EF4-FFF2-40B4-BE49-F238E27FC236}">
                <a16:creationId xmlns:a16="http://schemas.microsoft.com/office/drawing/2014/main" id="{D57AE081-0624-94C0-85E1-5A5C9B22FD78}"/>
              </a:ext>
            </a:extLst>
          </p:cNvPr>
          <p:cNvGraphicFramePr>
            <a:graphicFrameLocks noGrp="1"/>
          </p:cNvGraphicFramePr>
          <p:nvPr>
            <p:ph idx="1"/>
          </p:nvPr>
        </p:nvGraphicFramePr>
        <p:xfrm>
          <a:off x="1108952" y="1690688"/>
          <a:ext cx="8822988" cy="4629168"/>
        </p:xfrm>
        <a:graphic>
          <a:graphicData uri="http://schemas.openxmlformats.org/drawingml/2006/table">
            <a:tbl>
              <a:tblPr>
                <a:tableStyleId>{5C22544A-7EE6-4342-B048-85BDC9FD1C3A}</a:tableStyleId>
              </a:tblPr>
              <a:tblGrid>
                <a:gridCol w="1238314">
                  <a:extLst>
                    <a:ext uri="{9D8B030D-6E8A-4147-A177-3AD203B41FA5}">
                      <a16:colId xmlns:a16="http://schemas.microsoft.com/office/drawing/2014/main" val="2279317802"/>
                    </a:ext>
                  </a:extLst>
                </a:gridCol>
                <a:gridCol w="2554023">
                  <a:extLst>
                    <a:ext uri="{9D8B030D-6E8A-4147-A177-3AD203B41FA5}">
                      <a16:colId xmlns:a16="http://schemas.microsoft.com/office/drawing/2014/main" val="1652903018"/>
                    </a:ext>
                  </a:extLst>
                </a:gridCol>
                <a:gridCol w="2554023">
                  <a:extLst>
                    <a:ext uri="{9D8B030D-6E8A-4147-A177-3AD203B41FA5}">
                      <a16:colId xmlns:a16="http://schemas.microsoft.com/office/drawing/2014/main" val="3141892196"/>
                    </a:ext>
                  </a:extLst>
                </a:gridCol>
                <a:gridCol w="1238314">
                  <a:extLst>
                    <a:ext uri="{9D8B030D-6E8A-4147-A177-3AD203B41FA5}">
                      <a16:colId xmlns:a16="http://schemas.microsoft.com/office/drawing/2014/main" val="3962082424"/>
                    </a:ext>
                  </a:extLst>
                </a:gridCol>
                <a:gridCol w="1238314">
                  <a:extLst>
                    <a:ext uri="{9D8B030D-6E8A-4147-A177-3AD203B41FA5}">
                      <a16:colId xmlns:a16="http://schemas.microsoft.com/office/drawing/2014/main" val="1129273578"/>
                    </a:ext>
                  </a:extLst>
                </a:gridCol>
              </a:tblGrid>
              <a:tr h="344172">
                <a:tc>
                  <a:txBody>
                    <a:bodyPr/>
                    <a:lstStyle/>
                    <a:p>
                      <a:pPr algn="l" fontAlgn="b"/>
                      <a:r>
                        <a:rPr lang="en-US" sz="2000" u="none" strike="noStrike">
                          <a:effectLst/>
                        </a:rPr>
                        <a:t>Year </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Cash Flow - Project A</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dirty="0">
                          <a:effectLst/>
                        </a:rPr>
                        <a:t>Cash Flow - Project B</a:t>
                      </a:r>
                      <a:endParaRPr lang="en-US"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628112881"/>
                  </a:ext>
                </a:extLst>
              </a:tr>
              <a:tr h="344172">
                <a:tc>
                  <a:txBody>
                    <a:bodyPr/>
                    <a:lstStyle/>
                    <a:p>
                      <a:pPr algn="r" fontAlgn="b"/>
                      <a:r>
                        <a:rPr lang="en-US" sz="2000" u="none" strike="noStrike">
                          <a:effectLst/>
                        </a:rPr>
                        <a:t>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dirty="0">
                          <a:effectLst/>
                        </a:rPr>
                        <a:t>100,000</a:t>
                      </a:r>
                      <a:endParaRPr lang="en-US"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85018717"/>
                  </a:ext>
                </a:extLst>
              </a:tr>
              <a:tr h="344172">
                <a:tc>
                  <a:txBody>
                    <a:bodyPr/>
                    <a:lstStyle/>
                    <a:p>
                      <a:pPr algn="r" fontAlgn="b"/>
                      <a:r>
                        <a:rPr lang="en-US" sz="2000" u="none" strike="noStrike">
                          <a:effectLst/>
                        </a:rPr>
                        <a:t>1</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60,000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51159852"/>
                  </a:ext>
                </a:extLst>
              </a:tr>
              <a:tr h="344172">
                <a:tc>
                  <a:txBody>
                    <a:bodyPr/>
                    <a:lstStyle/>
                    <a:p>
                      <a:pPr algn="r" fontAlgn="b"/>
                      <a:r>
                        <a:rPr lang="en-US" sz="2000" u="none" strike="noStrike">
                          <a:effectLst/>
                        </a:rPr>
                        <a:t>2</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068863385"/>
                  </a:ext>
                </a:extLst>
              </a:tr>
              <a:tr h="344172">
                <a:tc>
                  <a:txBody>
                    <a:bodyPr/>
                    <a:lstStyle/>
                    <a:p>
                      <a:pPr algn="r" fontAlgn="b"/>
                      <a:r>
                        <a:rPr lang="en-US" sz="2000" u="none" strike="noStrike">
                          <a:effectLst/>
                        </a:rPr>
                        <a:t>3</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26461147"/>
                  </a:ext>
                </a:extLst>
              </a:tr>
              <a:tr h="344172">
                <a:tc>
                  <a:txBody>
                    <a:bodyPr/>
                    <a:lstStyle/>
                    <a:p>
                      <a:pPr algn="r" fontAlgn="b"/>
                      <a:r>
                        <a:rPr lang="en-US" sz="2000" u="none" strike="noStrike">
                          <a:effectLst/>
                        </a:rPr>
                        <a:t>4</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70,000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34027983"/>
                  </a:ext>
                </a:extLst>
              </a:tr>
              <a:tr h="344172">
                <a:tc>
                  <a:txBody>
                    <a:bodyPr/>
                    <a:lstStyle/>
                    <a:p>
                      <a:pPr algn="r" fontAlgn="b"/>
                      <a:r>
                        <a:rPr lang="en-US" sz="2000" u="none" strike="noStrike">
                          <a:effectLst/>
                        </a:rPr>
                        <a:t>5</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94172859"/>
                  </a:ext>
                </a:extLst>
              </a:tr>
              <a:tr h="344172">
                <a:tc>
                  <a:txBody>
                    <a:bodyPr/>
                    <a:lstStyle/>
                    <a:p>
                      <a:pPr algn="r" fontAlgn="b"/>
                      <a:r>
                        <a:rPr lang="en-US" sz="2000" u="none" strike="noStrike">
                          <a:effectLst/>
                        </a:rPr>
                        <a:t>6</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15,000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012229277"/>
                  </a:ext>
                </a:extLst>
              </a:tr>
              <a:tr h="344172">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619655760"/>
                  </a:ext>
                </a:extLst>
              </a:tr>
              <a:tr h="960812">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gridSpan="4">
                  <a:txBody>
                    <a:bodyPr/>
                    <a:lstStyle/>
                    <a:p>
                      <a:pPr algn="ctr" fontAlgn="b"/>
                      <a:r>
                        <a:rPr lang="en-US" sz="2000" u="none" strike="noStrike" dirty="0">
                          <a:effectLst/>
                        </a:rPr>
                        <a:t>The Company has 2 projects and you are required to perform an investment appraisal to both project using payback period, discounted payback period, and NPV to help the company select the optimal project given that the company required payback period is 4 years and the discount rate is 8 %</a:t>
                      </a:r>
                      <a:endParaRPr lang="en-US" sz="2000" b="0" i="0" u="none" strike="noStrike" dirty="0">
                        <a:solidFill>
                          <a:srgbClr val="000000"/>
                        </a:solidFill>
                        <a:effectLst/>
                        <a:latin typeface="Calibri" panose="020F0502020204030204" pitchFamily="34" charset="0"/>
                      </a:endParaRPr>
                    </a:p>
                  </a:txBody>
                  <a:tcPr marL="7620" marR="7620" marT="7620" marB="0" anchor="b"/>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282817261"/>
                  </a:ext>
                </a:extLst>
              </a:tr>
            </a:tbl>
          </a:graphicData>
        </a:graphic>
      </p:graphicFrame>
      <p:sp>
        <p:nvSpPr>
          <p:cNvPr id="4" name="Slide Number Placeholder 3">
            <a:extLst>
              <a:ext uri="{FF2B5EF4-FFF2-40B4-BE49-F238E27FC236}">
                <a16:creationId xmlns:a16="http://schemas.microsoft.com/office/drawing/2014/main" id="{1435B7B4-4943-D9CB-AB00-174E2391619E}"/>
              </a:ext>
            </a:extLst>
          </p:cNvPr>
          <p:cNvSpPr>
            <a:spLocks noGrp="1"/>
          </p:cNvSpPr>
          <p:nvPr>
            <p:ph type="sldNum" sz="quarter" idx="12"/>
          </p:nvPr>
        </p:nvSpPr>
        <p:spPr/>
        <p:txBody>
          <a:bodyPr/>
          <a:lstStyle/>
          <a:p>
            <a:fld id="{53D902E5-DA95-3648-96C4-3B61E2C1363D}" type="slidenum">
              <a:rPr lang="en-EG" smtClean="0"/>
              <a:t>38</a:t>
            </a:fld>
            <a:endParaRPr lang="en-EG"/>
          </a:p>
        </p:txBody>
      </p:sp>
    </p:spTree>
    <p:extLst>
      <p:ext uri="{BB962C8B-B14F-4D97-AF65-F5344CB8AC3E}">
        <p14:creationId xmlns:p14="http://schemas.microsoft.com/office/powerpoint/2010/main" val="27285357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06289D5E-C0A6-38B6-05EB-F2860F3F7038}"/>
              </a:ext>
            </a:extLst>
          </p:cNvPr>
          <p:cNvGraphicFramePr>
            <a:graphicFrameLocks noGrp="1"/>
          </p:cNvGraphicFramePr>
          <p:nvPr>
            <p:ph idx="1"/>
            <p:extLst>
              <p:ext uri="{D42A27DB-BD31-4B8C-83A1-F6EECF244321}">
                <p14:modId xmlns:p14="http://schemas.microsoft.com/office/powerpoint/2010/main" val="3428247833"/>
              </p:ext>
            </p:extLst>
          </p:nvPr>
        </p:nvGraphicFramePr>
        <p:xfrm>
          <a:off x="1254868" y="1868557"/>
          <a:ext cx="9367737" cy="4036131"/>
        </p:xfrm>
        <a:graphic>
          <a:graphicData uri="http://schemas.openxmlformats.org/drawingml/2006/table">
            <a:tbl>
              <a:tblPr>
                <a:tableStyleId>{D7AC3CCA-C797-4891-BE02-D94E43425B78}</a:tableStyleId>
              </a:tblPr>
              <a:tblGrid>
                <a:gridCol w="861402">
                  <a:extLst>
                    <a:ext uri="{9D8B030D-6E8A-4147-A177-3AD203B41FA5}">
                      <a16:colId xmlns:a16="http://schemas.microsoft.com/office/drawing/2014/main" val="1379787953"/>
                    </a:ext>
                  </a:extLst>
                </a:gridCol>
                <a:gridCol w="1776639">
                  <a:extLst>
                    <a:ext uri="{9D8B030D-6E8A-4147-A177-3AD203B41FA5}">
                      <a16:colId xmlns:a16="http://schemas.microsoft.com/office/drawing/2014/main" val="3597206764"/>
                    </a:ext>
                  </a:extLst>
                </a:gridCol>
                <a:gridCol w="2220800">
                  <a:extLst>
                    <a:ext uri="{9D8B030D-6E8A-4147-A177-3AD203B41FA5}">
                      <a16:colId xmlns:a16="http://schemas.microsoft.com/office/drawing/2014/main" val="2706669786"/>
                    </a:ext>
                  </a:extLst>
                </a:gridCol>
                <a:gridCol w="1076751">
                  <a:extLst>
                    <a:ext uri="{9D8B030D-6E8A-4147-A177-3AD203B41FA5}">
                      <a16:colId xmlns:a16="http://schemas.microsoft.com/office/drawing/2014/main" val="3689264969"/>
                    </a:ext>
                  </a:extLst>
                </a:gridCol>
                <a:gridCol w="1121616">
                  <a:extLst>
                    <a:ext uri="{9D8B030D-6E8A-4147-A177-3AD203B41FA5}">
                      <a16:colId xmlns:a16="http://schemas.microsoft.com/office/drawing/2014/main" val="2481674180"/>
                    </a:ext>
                  </a:extLst>
                </a:gridCol>
                <a:gridCol w="2310529">
                  <a:extLst>
                    <a:ext uri="{9D8B030D-6E8A-4147-A177-3AD203B41FA5}">
                      <a16:colId xmlns:a16="http://schemas.microsoft.com/office/drawing/2014/main" val="2801335395"/>
                    </a:ext>
                  </a:extLst>
                </a:gridCol>
              </a:tblGrid>
              <a:tr h="366921">
                <a:tc gridSpan="6">
                  <a:txBody>
                    <a:bodyPr/>
                    <a:lstStyle/>
                    <a:p>
                      <a:pPr algn="ctr" fontAlgn="b"/>
                      <a:r>
                        <a:rPr lang="en-US" sz="1600" u="none" strike="noStrike" dirty="0">
                          <a:effectLst/>
                        </a:rPr>
                        <a:t>Payback Period</a:t>
                      </a:r>
                      <a:endParaRPr lang="en-US" sz="1600" b="0" i="0" u="none" strike="noStrike" dirty="0">
                        <a:solidFill>
                          <a:srgbClr val="000000"/>
                        </a:solidFill>
                        <a:effectLst/>
                        <a:latin typeface="Calibri" panose="020F0502020204030204" pitchFamily="34" charset="0"/>
                      </a:endParaRPr>
                    </a:p>
                  </a:txBody>
                  <a:tcPr marL="7620" marR="7620" marT="7620" marB="0" anchor="ctr"/>
                </a:tc>
                <a:tc hMerge="1">
                  <a:txBody>
                    <a:bodyPr/>
                    <a:lstStyle/>
                    <a:p>
                      <a:endParaRPr lang="en-US"/>
                    </a:p>
                  </a:txBody>
                  <a:tcPr/>
                </a:tc>
                <a:tc hMerge="1">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tc hMerge="1">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tc hMerge="1">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tc hMerge="1">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925734266"/>
                  </a:ext>
                </a:extLst>
              </a:tr>
              <a:tr h="366921">
                <a:tc>
                  <a:txBody>
                    <a:bodyPr/>
                    <a:lstStyle/>
                    <a:p>
                      <a:pPr algn="ctr" fontAlgn="b"/>
                      <a:r>
                        <a:rPr lang="en-US" sz="1600" u="none" strike="noStrike">
                          <a:effectLst/>
                        </a:rPr>
                        <a:t>Project A</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Project B</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642930622"/>
                  </a:ext>
                </a:extLst>
              </a:tr>
              <a:tr h="366921">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655638611"/>
                  </a:ext>
                </a:extLst>
              </a:tr>
              <a:tr h="366921">
                <a:tc>
                  <a:txBody>
                    <a:bodyPr/>
                    <a:lstStyle/>
                    <a:p>
                      <a:pPr algn="ctr" fontAlgn="b"/>
                      <a:r>
                        <a:rPr lang="en-US" sz="1600" u="none" strike="noStrike">
                          <a:effectLst/>
                        </a:rPr>
                        <a:t>Year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Cash Flow</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Cumulative Cash Flow</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Year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Cash Flow</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Cumulative Cash Flow</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231815088"/>
                  </a:ext>
                </a:extLst>
              </a:tr>
              <a:tr h="366921">
                <a:tc>
                  <a:txBody>
                    <a:bodyPr/>
                    <a:lstStyle/>
                    <a:p>
                      <a:pPr algn="ctr" fontAlgn="b"/>
                      <a:r>
                        <a:rPr lang="en-US" sz="1600" u="none" strike="noStrike">
                          <a:effectLst/>
                        </a:rPr>
                        <a:t>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491212463"/>
                  </a:ext>
                </a:extLst>
              </a:tr>
              <a:tr h="366921">
                <a:tc>
                  <a:txBody>
                    <a:bodyPr/>
                    <a:lstStyle/>
                    <a:p>
                      <a:pPr algn="ctr" fontAlgn="b"/>
                      <a:r>
                        <a:rPr lang="en-US" sz="1600" u="none" strike="noStrike">
                          <a:effectLst/>
                        </a:rPr>
                        <a:t>1</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30,000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60,000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4237625185"/>
                  </a:ext>
                </a:extLst>
              </a:tr>
              <a:tr h="366921">
                <a:tc>
                  <a:txBody>
                    <a:bodyPr/>
                    <a:lstStyle/>
                    <a:p>
                      <a:pPr algn="ctr" fontAlgn="b"/>
                      <a:r>
                        <a:rPr lang="en-US" sz="1600" u="none" strike="noStrike">
                          <a:effectLst/>
                        </a:rPr>
                        <a:t>2</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20,000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2</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40,000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4183087694"/>
                  </a:ext>
                </a:extLst>
              </a:tr>
              <a:tr h="366921">
                <a:tc>
                  <a:txBody>
                    <a:bodyPr/>
                    <a:lstStyle/>
                    <a:p>
                      <a:pPr algn="ctr" fontAlgn="b"/>
                      <a:r>
                        <a:rPr lang="en-US" sz="1600" u="none" strike="noStrike">
                          <a:effectLst/>
                        </a:rPr>
                        <a:t>3</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3</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20,000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09196105"/>
                  </a:ext>
                </a:extLst>
              </a:tr>
              <a:tr h="366921">
                <a:tc>
                  <a:txBody>
                    <a:bodyPr/>
                    <a:lstStyle/>
                    <a:p>
                      <a:pPr algn="ctr" fontAlgn="b"/>
                      <a:r>
                        <a:rPr lang="en-US" sz="1600" u="none" strike="noStrike">
                          <a:effectLst/>
                        </a:rPr>
                        <a:t>4</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70,000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4</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828270704"/>
                  </a:ext>
                </a:extLst>
              </a:tr>
              <a:tr h="366921">
                <a:tc>
                  <a:txBody>
                    <a:bodyPr/>
                    <a:lstStyle/>
                    <a:p>
                      <a:pPr algn="ctr" fontAlgn="b"/>
                      <a:r>
                        <a:rPr lang="en-US" sz="1600" u="none" strike="noStrike">
                          <a:effectLst/>
                        </a:rPr>
                        <a:t>5</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30,000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5</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71817090"/>
                  </a:ext>
                </a:extLst>
              </a:tr>
              <a:tr h="366921">
                <a:tc>
                  <a:txBody>
                    <a:bodyPr/>
                    <a:lstStyle/>
                    <a:p>
                      <a:pPr algn="ctr" fontAlgn="b"/>
                      <a:r>
                        <a:rPr lang="en-US" sz="1600" u="none" strike="noStrike">
                          <a:effectLst/>
                        </a:rPr>
                        <a:t>6</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6</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15,000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880218337"/>
                  </a:ext>
                </a:extLst>
              </a:tr>
            </a:tbl>
          </a:graphicData>
        </a:graphic>
      </p:graphicFrame>
      <p:sp>
        <p:nvSpPr>
          <p:cNvPr id="4" name="Slide Number Placeholder 3">
            <a:extLst>
              <a:ext uri="{FF2B5EF4-FFF2-40B4-BE49-F238E27FC236}">
                <a16:creationId xmlns:a16="http://schemas.microsoft.com/office/drawing/2014/main" id="{E31AF1B4-7972-E4BA-8FA3-873728BBDEAE}"/>
              </a:ext>
            </a:extLst>
          </p:cNvPr>
          <p:cNvSpPr>
            <a:spLocks noGrp="1"/>
          </p:cNvSpPr>
          <p:nvPr>
            <p:ph type="sldNum" sz="quarter" idx="12"/>
          </p:nvPr>
        </p:nvSpPr>
        <p:spPr/>
        <p:txBody>
          <a:bodyPr/>
          <a:lstStyle/>
          <a:p>
            <a:fld id="{53D902E5-DA95-3648-96C4-3B61E2C1363D}" type="slidenum">
              <a:rPr lang="en-EG" smtClean="0"/>
              <a:t>39</a:t>
            </a:fld>
            <a:endParaRPr lang="en-EG"/>
          </a:p>
        </p:txBody>
      </p:sp>
    </p:spTree>
    <p:extLst>
      <p:ext uri="{BB962C8B-B14F-4D97-AF65-F5344CB8AC3E}">
        <p14:creationId xmlns:p14="http://schemas.microsoft.com/office/powerpoint/2010/main" val="8937129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A2E38-F3D4-4EB1-BD7D-58B82A0902C2}"/>
              </a:ext>
            </a:extLst>
          </p:cNvPr>
          <p:cNvSpPr>
            <a:spLocks noGrp="1"/>
          </p:cNvSpPr>
          <p:nvPr>
            <p:ph type="title"/>
          </p:nvPr>
        </p:nvSpPr>
        <p:spPr/>
        <p:txBody>
          <a:bodyPr/>
          <a:lstStyle/>
          <a:p>
            <a:r>
              <a:rPr lang="en-US" dirty="0"/>
              <a:t>Pay Back Period</a:t>
            </a:r>
          </a:p>
        </p:txBody>
      </p:sp>
      <p:graphicFrame>
        <p:nvGraphicFramePr>
          <p:cNvPr id="5" name="Content Placeholder 4">
            <a:extLst>
              <a:ext uri="{FF2B5EF4-FFF2-40B4-BE49-F238E27FC236}">
                <a16:creationId xmlns:a16="http://schemas.microsoft.com/office/drawing/2014/main" id="{63AC766E-E3EE-8559-A201-186210E7022A}"/>
              </a:ext>
            </a:extLst>
          </p:cNvPr>
          <p:cNvGraphicFramePr>
            <a:graphicFrameLocks noGrp="1"/>
          </p:cNvGraphicFramePr>
          <p:nvPr>
            <p:ph idx="1"/>
          </p:nvPr>
        </p:nvGraphicFramePr>
        <p:xfrm>
          <a:off x="1093240" y="1422327"/>
          <a:ext cx="9649838" cy="4678680"/>
        </p:xfrm>
        <a:graphic>
          <a:graphicData uri="http://schemas.openxmlformats.org/drawingml/2006/table">
            <a:tbl>
              <a:tblPr>
                <a:tableStyleId>{5C22544A-7EE6-4342-B048-85BDC9FD1C3A}</a:tableStyleId>
              </a:tblPr>
              <a:tblGrid>
                <a:gridCol w="887342">
                  <a:extLst>
                    <a:ext uri="{9D8B030D-6E8A-4147-A177-3AD203B41FA5}">
                      <a16:colId xmlns:a16="http://schemas.microsoft.com/office/drawing/2014/main" val="1152749208"/>
                    </a:ext>
                  </a:extLst>
                </a:gridCol>
                <a:gridCol w="1830141">
                  <a:extLst>
                    <a:ext uri="{9D8B030D-6E8A-4147-A177-3AD203B41FA5}">
                      <a16:colId xmlns:a16="http://schemas.microsoft.com/office/drawing/2014/main" val="1312408839"/>
                    </a:ext>
                  </a:extLst>
                </a:gridCol>
                <a:gridCol w="2287677">
                  <a:extLst>
                    <a:ext uri="{9D8B030D-6E8A-4147-A177-3AD203B41FA5}">
                      <a16:colId xmlns:a16="http://schemas.microsoft.com/office/drawing/2014/main" val="3132469490"/>
                    </a:ext>
                  </a:extLst>
                </a:gridCol>
                <a:gridCol w="1109177">
                  <a:extLst>
                    <a:ext uri="{9D8B030D-6E8A-4147-A177-3AD203B41FA5}">
                      <a16:colId xmlns:a16="http://schemas.microsoft.com/office/drawing/2014/main" val="1413217583"/>
                    </a:ext>
                  </a:extLst>
                </a:gridCol>
                <a:gridCol w="1155392">
                  <a:extLst>
                    <a:ext uri="{9D8B030D-6E8A-4147-A177-3AD203B41FA5}">
                      <a16:colId xmlns:a16="http://schemas.microsoft.com/office/drawing/2014/main" val="3898570868"/>
                    </a:ext>
                  </a:extLst>
                </a:gridCol>
                <a:gridCol w="2380109">
                  <a:extLst>
                    <a:ext uri="{9D8B030D-6E8A-4147-A177-3AD203B41FA5}">
                      <a16:colId xmlns:a16="http://schemas.microsoft.com/office/drawing/2014/main" val="3613672473"/>
                    </a:ext>
                  </a:extLst>
                </a:gridCol>
              </a:tblGrid>
              <a:tr h="289833">
                <a:tc gridSpan="2">
                  <a:txBody>
                    <a:bodyPr/>
                    <a:lstStyle/>
                    <a:p>
                      <a:pPr algn="l" fontAlgn="b"/>
                      <a:r>
                        <a:rPr lang="en-US" sz="2000" u="none" strike="noStrike">
                          <a:effectLst/>
                        </a:rPr>
                        <a:t>Payback Period</a:t>
                      </a:r>
                      <a:endParaRPr lang="en-US" sz="2000" b="0" i="0" u="none" strike="noStrike">
                        <a:solidFill>
                          <a:srgbClr val="000000"/>
                        </a:solidFill>
                        <a:effectLst/>
                        <a:latin typeface="Calibri" panose="020F0502020204030204" pitchFamily="34" charset="0"/>
                      </a:endParaRPr>
                    </a:p>
                  </a:txBody>
                  <a:tcPr marL="7620" marR="7620" marT="7620" marB="0" anchor="b"/>
                </a:tc>
                <a:tc hMerge="1">
                  <a:txBody>
                    <a:bodyPr/>
                    <a:lstStyle/>
                    <a:p>
                      <a:endParaRPr lang="en-US"/>
                    </a:p>
                  </a:txBody>
                  <a:tcPr/>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131142031"/>
                  </a:ext>
                </a:extLst>
              </a:tr>
              <a:tr h="572596">
                <a:tc>
                  <a:txBody>
                    <a:bodyPr/>
                    <a:lstStyle/>
                    <a:p>
                      <a:pPr algn="l" fontAlgn="b"/>
                      <a:r>
                        <a:rPr lang="en-US" sz="2000" u="none" strike="noStrike">
                          <a:effectLst/>
                        </a:rPr>
                        <a:t>Project A</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Project B</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558360679"/>
                  </a:ext>
                </a:extLst>
              </a:tr>
              <a:tr h="289833">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045622084"/>
                  </a:ext>
                </a:extLst>
              </a:tr>
              <a:tr h="289833">
                <a:tc>
                  <a:txBody>
                    <a:bodyPr/>
                    <a:lstStyle/>
                    <a:p>
                      <a:pPr algn="l" fontAlgn="b"/>
                      <a:r>
                        <a:rPr lang="en-US" sz="2000" u="none" strike="noStrike">
                          <a:effectLst/>
                        </a:rPr>
                        <a:t>Year</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Cash Flow</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Cumulative Cash Flow</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Year</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Cash Flow</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Cumulative Cash Flow</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747265643"/>
                  </a:ext>
                </a:extLst>
              </a:tr>
              <a:tr h="289833">
                <a:tc>
                  <a:txBody>
                    <a:bodyPr/>
                    <a:lstStyle/>
                    <a:p>
                      <a:pPr algn="r" fontAlgn="b"/>
                      <a:r>
                        <a:rPr lang="en-US" sz="2000" u="none" strike="noStrike">
                          <a:effectLst/>
                        </a:rPr>
                        <a:t>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4837243"/>
                  </a:ext>
                </a:extLst>
              </a:tr>
              <a:tr h="289833">
                <a:tc>
                  <a:txBody>
                    <a:bodyPr/>
                    <a:lstStyle/>
                    <a:p>
                      <a:pPr algn="r" fontAlgn="b"/>
                      <a:r>
                        <a:rPr lang="en-US" sz="2000" u="none" strike="noStrike">
                          <a:effectLst/>
                        </a:rPr>
                        <a:t>1</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-70,000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60,000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-40,000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73564749"/>
                  </a:ext>
                </a:extLst>
              </a:tr>
              <a:tr h="289833">
                <a:tc>
                  <a:txBody>
                    <a:bodyPr/>
                    <a:lstStyle/>
                    <a:p>
                      <a:pPr algn="r" fontAlgn="b"/>
                      <a:r>
                        <a:rPr lang="en-US" sz="2000" u="none" strike="noStrike">
                          <a:effectLst/>
                        </a:rPr>
                        <a:t>2</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-50,000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873017357"/>
                  </a:ext>
                </a:extLst>
              </a:tr>
              <a:tr h="289833">
                <a:tc>
                  <a:txBody>
                    <a:bodyPr/>
                    <a:lstStyle/>
                    <a:p>
                      <a:pPr algn="r" fontAlgn="b"/>
                      <a:r>
                        <a:rPr lang="en-US" sz="2000" u="none" strike="noStrike">
                          <a:effectLst/>
                        </a:rPr>
                        <a:t>3</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20,000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407645664"/>
                  </a:ext>
                </a:extLst>
              </a:tr>
              <a:tr h="289833">
                <a:tc>
                  <a:txBody>
                    <a:bodyPr/>
                    <a:lstStyle/>
                    <a:p>
                      <a:pPr algn="r" fontAlgn="b"/>
                      <a:r>
                        <a:rPr lang="en-US" sz="2000" u="none" strike="noStrike">
                          <a:effectLst/>
                        </a:rPr>
                        <a:t>4</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70,000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382540706"/>
                  </a:ext>
                </a:extLst>
              </a:tr>
              <a:tr h="289833">
                <a:tc>
                  <a:txBody>
                    <a:bodyPr/>
                    <a:lstStyle/>
                    <a:p>
                      <a:pPr algn="r" fontAlgn="b"/>
                      <a:r>
                        <a:rPr lang="en-US" sz="2000" u="none" strike="noStrike">
                          <a:effectLst/>
                        </a:rPr>
                        <a:t>5</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60,000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5</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40,000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10859205"/>
                  </a:ext>
                </a:extLst>
              </a:tr>
              <a:tr h="289833">
                <a:tc>
                  <a:txBody>
                    <a:bodyPr/>
                    <a:lstStyle/>
                    <a:p>
                      <a:pPr algn="r" fontAlgn="b"/>
                      <a:r>
                        <a:rPr lang="en-US" sz="2000" u="none" strike="noStrike">
                          <a:effectLst/>
                        </a:rPr>
                        <a:t>6</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dirty="0">
                          <a:effectLst/>
                        </a:rPr>
                        <a:t>10,000</a:t>
                      </a:r>
                      <a:endParaRPr lang="en-US"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70,000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6</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15,000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55,000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880642264"/>
                  </a:ext>
                </a:extLst>
              </a:tr>
              <a:tr h="289833">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900017378"/>
                  </a:ext>
                </a:extLst>
              </a:tr>
              <a:tr h="289833">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2 YEARS</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778636037"/>
                  </a:ext>
                </a:extLst>
              </a:tr>
              <a:tr h="289833">
                <a:tc>
                  <a:txBody>
                    <a:bodyPr/>
                    <a:lstStyle/>
                    <a:p>
                      <a:pPr algn="l" fontAlgn="b"/>
                      <a:r>
                        <a:rPr lang="en-US" sz="2000" u="none" strike="noStrike">
                          <a:effectLst/>
                        </a:rPr>
                        <a:t>3 YEARS</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6.857142857</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829704949"/>
                  </a:ext>
                </a:extLst>
              </a:tr>
            </a:tbl>
          </a:graphicData>
        </a:graphic>
      </p:graphicFrame>
      <p:sp>
        <p:nvSpPr>
          <p:cNvPr id="4" name="Slide Number Placeholder 3">
            <a:extLst>
              <a:ext uri="{FF2B5EF4-FFF2-40B4-BE49-F238E27FC236}">
                <a16:creationId xmlns:a16="http://schemas.microsoft.com/office/drawing/2014/main" id="{A21E6470-12C5-833D-8A08-333D6C53D7C6}"/>
              </a:ext>
            </a:extLst>
          </p:cNvPr>
          <p:cNvSpPr>
            <a:spLocks noGrp="1"/>
          </p:cNvSpPr>
          <p:nvPr>
            <p:ph type="sldNum" sz="quarter" idx="12"/>
          </p:nvPr>
        </p:nvSpPr>
        <p:spPr/>
        <p:txBody>
          <a:bodyPr/>
          <a:lstStyle/>
          <a:p>
            <a:fld id="{53D902E5-DA95-3648-96C4-3B61E2C1363D}" type="slidenum">
              <a:rPr lang="en-EG" smtClean="0"/>
              <a:t>40</a:t>
            </a:fld>
            <a:endParaRPr lang="en-EG"/>
          </a:p>
        </p:txBody>
      </p:sp>
    </p:spTree>
    <p:extLst>
      <p:ext uri="{BB962C8B-B14F-4D97-AF65-F5344CB8AC3E}">
        <p14:creationId xmlns:p14="http://schemas.microsoft.com/office/powerpoint/2010/main" val="15087889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90AF2-9694-C2A1-F92A-CAAD2E9069C6}"/>
              </a:ext>
            </a:extLst>
          </p:cNvPr>
          <p:cNvSpPr>
            <a:spLocks noGrp="1"/>
          </p:cNvSpPr>
          <p:nvPr>
            <p:ph type="title"/>
          </p:nvPr>
        </p:nvSpPr>
        <p:spPr/>
        <p:txBody>
          <a:bodyPr>
            <a:normAutofit fontScale="90000"/>
          </a:bodyPr>
          <a:lstStyle/>
          <a:p>
            <a:r>
              <a:rPr lang="en-US" dirty="0"/>
              <a:t>Discounted Pay Back Period &amp; NPV</a:t>
            </a:r>
            <a:br>
              <a:rPr lang="en-US" dirty="0"/>
            </a:br>
            <a:endParaRPr lang="en-US" dirty="0"/>
          </a:p>
        </p:txBody>
      </p:sp>
      <p:graphicFrame>
        <p:nvGraphicFramePr>
          <p:cNvPr id="5" name="Content Placeholder 4">
            <a:extLst>
              <a:ext uri="{FF2B5EF4-FFF2-40B4-BE49-F238E27FC236}">
                <a16:creationId xmlns:a16="http://schemas.microsoft.com/office/drawing/2014/main" id="{9C8F783C-307F-5F26-CE6A-C8D0F7EC3EDC}"/>
              </a:ext>
            </a:extLst>
          </p:cNvPr>
          <p:cNvGraphicFramePr>
            <a:graphicFrameLocks noGrp="1"/>
          </p:cNvGraphicFramePr>
          <p:nvPr>
            <p:ph idx="1"/>
            <p:extLst>
              <p:ext uri="{D42A27DB-BD31-4B8C-83A1-F6EECF244321}">
                <p14:modId xmlns:p14="http://schemas.microsoft.com/office/powerpoint/2010/main" val="810628973"/>
              </p:ext>
            </p:extLst>
          </p:nvPr>
        </p:nvGraphicFramePr>
        <p:xfrm>
          <a:off x="838200" y="1603722"/>
          <a:ext cx="10515601" cy="4770120"/>
        </p:xfrm>
        <a:graphic>
          <a:graphicData uri="http://schemas.openxmlformats.org/drawingml/2006/table">
            <a:tbl>
              <a:tblPr>
                <a:tableStyleId>{5C22544A-7EE6-4342-B048-85BDC9FD1C3A}</a:tableStyleId>
              </a:tblPr>
              <a:tblGrid>
                <a:gridCol w="807923">
                  <a:extLst>
                    <a:ext uri="{9D8B030D-6E8A-4147-A177-3AD203B41FA5}">
                      <a16:colId xmlns:a16="http://schemas.microsoft.com/office/drawing/2014/main" val="2222017909"/>
                    </a:ext>
                  </a:extLst>
                </a:gridCol>
                <a:gridCol w="807923">
                  <a:extLst>
                    <a:ext uri="{9D8B030D-6E8A-4147-A177-3AD203B41FA5}">
                      <a16:colId xmlns:a16="http://schemas.microsoft.com/office/drawing/2014/main" val="2846198388"/>
                    </a:ext>
                  </a:extLst>
                </a:gridCol>
                <a:gridCol w="1262377">
                  <a:extLst>
                    <a:ext uri="{9D8B030D-6E8A-4147-A177-3AD203B41FA5}">
                      <a16:colId xmlns:a16="http://schemas.microsoft.com/office/drawing/2014/main" val="4234025810"/>
                    </a:ext>
                  </a:extLst>
                </a:gridCol>
                <a:gridCol w="1009901">
                  <a:extLst>
                    <a:ext uri="{9D8B030D-6E8A-4147-A177-3AD203B41FA5}">
                      <a16:colId xmlns:a16="http://schemas.microsoft.com/office/drawing/2014/main" val="4269157185"/>
                    </a:ext>
                  </a:extLst>
                </a:gridCol>
                <a:gridCol w="1577972">
                  <a:extLst>
                    <a:ext uri="{9D8B030D-6E8A-4147-A177-3AD203B41FA5}">
                      <a16:colId xmlns:a16="http://schemas.microsoft.com/office/drawing/2014/main" val="3920530119"/>
                    </a:ext>
                  </a:extLst>
                </a:gridCol>
                <a:gridCol w="1009901">
                  <a:extLst>
                    <a:ext uri="{9D8B030D-6E8A-4147-A177-3AD203B41FA5}">
                      <a16:colId xmlns:a16="http://schemas.microsoft.com/office/drawing/2014/main" val="3158740240"/>
                    </a:ext>
                  </a:extLst>
                </a:gridCol>
                <a:gridCol w="1009901">
                  <a:extLst>
                    <a:ext uri="{9D8B030D-6E8A-4147-A177-3AD203B41FA5}">
                      <a16:colId xmlns:a16="http://schemas.microsoft.com/office/drawing/2014/main" val="3703156782"/>
                    </a:ext>
                  </a:extLst>
                </a:gridCol>
                <a:gridCol w="1009901">
                  <a:extLst>
                    <a:ext uri="{9D8B030D-6E8A-4147-A177-3AD203B41FA5}">
                      <a16:colId xmlns:a16="http://schemas.microsoft.com/office/drawing/2014/main" val="895103415"/>
                    </a:ext>
                  </a:extLst>
                </a:gridCol>
                <a:gridCol w="1009901">
                  <a:extLst>
                    <a:ext uri="{9D8B030D-6E8A-4147-A177-3AD203B41FA5}">
                      <a16:colId xmlns:a16="http://schemas.microsoft.com/office/drawing/2014/main" val="2975180118"/>
                    </a:ext>
                  </a:extLst>
                </a:gridCol>
                <a:gridCol w="1009901">
                  <a:extLst>
                    <a:ext uri="{9D8B030D-6E8A-4147-A177-3AD203B41FA5}">
                      <a16:colId xmlns:a16="http://schemas.microsoft.com/office/drawing/2014/main" val="3614081706"/>
                    </a:ext>
                  </a:extLst>
                </a:gridCol>
              </a:tblGrid>
              <a:tr h="253918">
                <a:tc gridSpan="3">
                  <a:txBody>
                    <a:bodyPr/>
                    <a:lstStyle/>
                    <a:p>
                      <a:pPr algn="l" fontAlgn="b"/>
                      <a:r>
                        <a:rPr lang="en-US" sz="1800" u="none" strike="noStrike">
                          <a:effectLst/>
                        </a:rPr>
                        <a:t>Discounted Payback Period</a:t>
                      </a:r>
                      <a:endParaRPr lang="en-US" sz="1800" b="0" i="0" u="none" strike="noStrike">
                        <a:solidFill>
                          <a:srgbClr val="000000"/>
                        </a:solidFill>
                        <a:effectLst/>
                        <a:latin typeface="Calibri" panose="020F0502020204030204" pitchFamily="34" charset="0"/>
                      </a:endParaRPr>
                    </a:p>
                  </a:txBody>
                  <a:tcPr marL="7620" marR="7620" marT="7620" marB="0" anchor="b"/>
                </a:tc>
                <a:tc hMerge="1">
                  <a:txBody>
                    <a:bodyPr/>
                    <a:lstStyle/>
                    <a:p>
                      <a:endParaRPr lang="en-US"/>
                    </a:p>
                  </a:txBody>
                  <a:tcPr/>
                </a:tc>
                <a:tc hMerge="1">
                  <a:txBody>
                    <a:bodyPr/>
                    <a:lstStyle/>
                    <a:p>
                      <a:endParaRPr lang="en-US"/>
                    </a:p>
                  </a:txBody>
                  <a:tcPr/>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48569464"/>
                  </a:ext>
                </a:extLst>
              </a:tr>
              <a:tr h="500973">
                <a:tc>
                  <a:txBody>
                    <a:bodyPr/>
                    <a:lstStyle/>
                    <a:p>
                      <a:pPr algn="l" fontAlgn="b"/>
                      <a:r>
                        <a:rPr lang="en-US" sz="1800" u="none" strike="noStrike">
                          <a:effectLst/>
                        </a:rPr>
                        <a:t>Project A</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Project B</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622160794"/>
                  </a:ext>
                </a:extLst>
              </a:tr>
              <a:tr h="253918">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046535822"/>
                  </a:ext>
                </a:extLst>
              </a:tr>
              <a:tr h="500973">
                <a:tc>
                  <a:txBody>
                    <a:bodyPr/>
                    <a:lstStyle/>
                    <a:p>
                      <a:pPr algn="l" fontAlgn="b"/>
                      <a:r>
                        <a:rPr lang="en-US" sz="1800" u="none" strike="noStrike">
                          <a:effectLst/>
                        </a:rPr>
                        <a:t>Year</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Cash Flow</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Discount Factor</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DCF</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Cumulative DCF</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Year</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Cash Flow</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Discount Factor</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DCF</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Cumulative DCF</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733510053"/>
                  </a:ext>
                </a:extLst>
              </a:tr>
              <a:tr h="253918">
                <a:tc>
                  <a:txBody>
                    <a:bodyPr/>
                    <a:lstStyle/>
                    <a:p>
                      <a:pPr algn="r" fontAlgn="b"/>
                      <a:r>
                        <a:rPr lang="en-US" sz="1800" u="none" strike="noStrike">
                          <a:effectLst/>
                        </a:rPr>
                        <a:t>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836057460"/>
                  </a:ext>
                </a:extLst>
              </a:tr>
              <a:tr h="253918">
                <a:tc>
                  <a:txBody>
                    <a:bodyPr/>
                    <a:lstStyle/>
                    <a:p>
                      <a:pPr algn="r" fontAlgn="b"/>
                      <a:r>
                        <a:rPr lang="en-US" sz="1800" u="none" strike="noStrike">
                          <a:effectLst/>
                        </a:rPr>
                        <a:t>1</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30,000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0.9259</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27,778</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-72,222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60,000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0.93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55,556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-44,444</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658800"/>
                  </a:ext>
                </a:extLst>
              </a:tr>
              <a:tr h="253918">
                <a:tc>
                  <a:txBody>
                    <a:bodyPr/>
                    <a:lstStyle/>
                    <a:p>
                      <a:pPr algn="r" fontAlgn="b"/>
                      <a:r>
                        <a:rPr lang="en-US" sz="1800" u="none" strike="noStrike">
                          <a:effectLst/>
                        </a:rPr>
                        <a:t>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0.8573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17,147</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-55,075</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40,000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0.86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34,294</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-10,151</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990489273"/>
                  </a:ext>
                </a:extLst>
              </a:tr>
              <a:tr h="253918">
                <a:tc>
                  <a:txBody>
                    <a:bodyPr/>
                    <a:lstStyle/>
                    <a:p>
                      <a:pPr algn="r" fontAlgn="b"/>
                      <a:r>
                        <a:rPr lang="en-US" sz="1800" u="none" strike="noStrike">
                          <a:effectLst/>
                        </a:rPr>
                        <a:t>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0.7938</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7,938</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-47,137</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0.79</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15,877</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5,726</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344899549"/>
                  </a:ext>
                </a:extLst>
              </a:tr>
              <a:tr h="253918">
                <a:tc>
                  <a:txBody>
                    <a:bodyPr/>
                    <a:lstStyle/>
                    <a:p>
                      <a:pPr algn="r" fontAlgn="b"/>
                      <a:r>
                        <a:rPr lang="en-US" sz="1800" u="none" strike="noStrike">
                          <a:effectLst/>
                        </a:rPr>
                        <a:t>4</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70,000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0.7350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51,452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4,315</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4</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0.74</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7,350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13,076</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57572994"/>
                  </a:ext>
                </a:extLst>
              </a:tr>
              <a:tr h="253918">
                <a:tc>
                  <a:txBody>
                    <a:bodyPr/>
                    <a:lstStyle/>
                    <a:p>
                      <a:pPr algn="r" fontAlgn="b"/>
                      <a:r>
                        <a:rPr lang="en-US" sz="1800" u="none" strike="noStrike">
                          <a:effectLst/>
                        </a:rPr>
                        <a:t>5</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30,000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0.6806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20,417</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24,732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5</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0.68</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6,806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19,882</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650845176"/>
                  </a:ext>
                </a:extLst>
              </a:tr>
              <a:tr h="253918">
                <a:tc>
                  <a:txBody>
                    <a:bodyPr/>
                    <a:lstStyle/>
                    <a:p>
                      <a:pPr algn="r" fontAlgn="b"/>
                      <a:r>
                        <a:rPr lang="en-US" sz="1800" u="none" strike="noStrike">
                          <a:effectLst/>
                        </a:rPr>
                        <a:t>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0.6302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6,302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31,034</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15,000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0.63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9,453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29,334</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850101471"/>
                  </a:ext>
                </a:extLst>
              </a:tr>
              <a:tr h="500973">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b="0" i="0" u="none" strike="noStrike" dirty="0">
                          <a:solidFill>
                            <a:srgbClr val="000000"/>
                          </a:solidFill>
                          <a:effectLst/>
                          <a:latin typeface="Calibri" panose="020F0502020204030204" pitchFamily="34" charset="0"/>
                        </a:rPr>
                        <a:t>NPV</a:t>
                      </a:r>
                    </a:p>
                    <a:p>
                      <a:pPr algn="l" fontAlgn="b"/>
                      <a:endParaRPr lang="en-US" sz="18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dirty="0">
                          <a:effectLst/>
                        </a:rPr>
                        <a:t>31,034</a:t>
                      </a:r>
                      <a:endParaRPr lang="en-US" sz="18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b="0" i="0" u="none" strike="noStrike" dirty="0">
                          <a:solidFill>
                            <a:srgbClr val="000000"/>
                          </a:solidFill>
                          <a:effectLst/>
                          <a:latin typeface="Calibri" panose="020F0502020204030204" pitchFamily="34" charset="0"/>
                        </a:rPr>
                        <a:t>NPV</a:t>
                      </a:r>
                    </a:p>
                  </a:txBody>
                  <a:tcPr marL="7620" marR="7620" marT="7620" marB="0" anchor="b"/>
                </a:tc>
                <a:tc>
                  <a:txBody>
                    <a:bodyPr/>
                    <a:lstStyle/>
                    <a:p>
                      <a:pPr algn="r" fontAlgn="b"/>
                      <a:r>
                        <a:rPr lang="en-US" sz="1800" u="none" strike="noStrike" dirty="0">
                          <a:effectLst/>
                        </a:rPr>
                        <a:t>29,334</a:t>
                      </a:r>
                      <a:endParaRPr lang="en-US" sz="18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69255199"/>
                  </a:ext>
                </a:extLst>
              </a:tr>
              <a:tr h="253918">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2 YEARS</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689304133"/>
                  </a:ext>
                </a:extLst>
              </a:tr>
              <a:tr h="253918">
                <a:tc>
                  <a:txBody>
                    <a:bodyPr/>
                    <a:lstStyle/>
                    <a:p>
                      <a:pPr algn="l" fontAlgn="b"/>
                      <a:r>
                        <a:rPr lang="en-US" sz="1800" u="none" strike="noStrike">
                          <a:effectLst/>
                        </a:rPr>
                        <a:t>3 YEARS</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8.08065</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177954728"/>
                  </a:ext>
                </a:extLst>
              </a:tr>
            </a:tbl>
          </a:graphicData>
        </a:graphic>
      </p:graphicFrame>
      <p:sp>
        <p:nvSpPr>
          <p:cNvPr id="4" name="Slide Number Placeholder 3">
            <a:extLst>
              <a:ext uri="{FF2B5EF4-FFF2-40B4-BE49-F238E27FC236}">
                <a16:creationId xmlns:a16="http://schemas.microsoft.com/office/drawing/2014/main" id="{F8CA264B-03DD-A5D8-8014-4F99A1D277D2}"/>
              </a:ext>
            </a:extLst>
          </p:cNvPr>
          <p:cNvSpPr>
            <a:spLocks noGrp="1"/>
          </p:cNvSpPr>
          <p:nvPr>
            <p:ph type="sldNum" sz="quarter" idx="12"/>
          </p:nvPr>
        </p:nvSpPr>
        <p:spPr/>
        <p:txBody>
          <a:bodyPr/>
          <a:lstStyle/>
          <a:p>
            <a:fld id="{53D902E5-DA95-3648-96C4-3B61E2C1363D}" type="slidenum">
              <a:rPr lang="en-EG" smtClean="0"/>
              <a:t>41</a:t>
            </a:fld>
            <a:endParaRPr lang="en-EG"/>
          </a:p>
        </p:txBody>
      </p:sp>
    </p:spTree>
    <p:extLst>
      <p:ext uri="{BB962C8B-B14F-4D97-AF65-F5344CB8AC3E}">
        <p14:creationId xmlns:p14="http://schemas.microsoft.com/office/powerpoint/2010/main" val="39717106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F397E-A6A8-08F8-ED60-AD385A858983}"/>
              </a:ext>
            </a:extLst>
          </p:cNvPr>
          <p:cNvSpPr>
            <a:spLocks noGrp="1"/>
          </p:cNvSpPr>
          <p:nvPr>
            <p:ph type="title"/>
          </p:nvPr>
        </p:nvSpPr>
        <p:spPr/>
        <p:txBody>
          <a:bodyPr/>
          <a:lstStyle/>
          <a:p>
            <a:r>
              <a:rPr lang="en-US" dirty="0"/>
              <a:t>Conclusion</a:t>
            </a:r>
          </a:p>
        </p:txBody>
      </p:sp>
      <p:graphicFrame>
        <p:nvGraphicFramePr>
          <p:cNvPr id="5" name="Content Placeholder 4">
            <a:extLst>
              <a:ext uri="{FF2B5EF4-FFF2-40B4-BE49-F238E27FC236}">
                <a16:creationId xmlns:a16="http://schemas.microsoft.com/office/drawing/2014/main" id="{E711CFFE-D265-75A2-5188-77B4EA48E9E2}"/>
              </a:ext>
            </a:extLst>
          </p:cNvPr>
          <p:cNvGraphicFramePr>
            <a:graphicFrameLocks noGrp="1"/>
          </p:cNvGraphicFramePr>
          <p:nvPr>
            <p:ph idx="1"/>
          </p:nvPr>
        </p:nvGraphicFramePr>
        <p:xfrm>
          <a:off x="1188396" y="1496312"/>
          <a:ext cx="9815208" cy="4153712"/>
        </p:xfrm>
        <a:graphic>
          <a:graphicData uri="http://schemas.openxmlformats.org/drawingml/2006/table">
            <a:tbl>
              <a:tblPr>
                <a:tableStyleId>{7DF18680-E054-41AD-8BC1-D1AEF772440D}</a:tableStyleId>
              </a:tblPr>
              <a:tblGrid>
                <a:gridCol w="3414408">
                  <a:extLst>
                    <a:ext uri="{9D8B030D-6E8A-4147-A177-3AD203B41FA5}">
                      <a16:colId xmlns:a16="http://schemas.microsoft.com/office/drawing/2014/main" val="4221515429"/>
                    </a:ext>
                  </a:extLst>
                </a:gridCol>
                <a:gridCol w="3589507">
                  <a:extLst>
                    <a:ext uri="{9D8B030D-6E8A-4147-A177-3AD203B41FA5}">
                      <a16:colId xmlns:a16="http://schemas.microsoft.com/office/drawing/2014/main" val="3845179185"/>
                    </a:ext>
                  </a:extLst>
                </a:gridCol>
                <a:gridCol w="2811293">
                  <a:extLst>
                    <a:ext uri="{9D8B030D-6E8A-4147-A177-3AD203B41FA5}">
                      <a16:colId xmlns:a16="http://schemas.microsoft.com/office/drawing/2014/main" val="2040133202"/>
                    </a:ext>
                  </a:extLst>
                </a:gridCol>
              </a:tblGrid>
              <a:tr h="852044">
                <a:tc>
                  <a:txBody>
                    <a:bodyPr/>
                    <a:lstStyle/>
                    <a:p>
                      <a:pPr algn="ctr" fontAlgn="b"/>
                      <a:endParaRPr lang="en-US" sz="32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a:effectLst/>
                        </a:rPr>
                        <a:t>Project A</a:t>
                      </a:r>
                      <a:endParaRPr lang="en-US" sz="3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a:effectLst/>
                        </a:rPr>
                        <a:t>Project B</a:t>
                      </a:r>
                      <a:endParaRPr lang="en-US" sz="3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936282780"/>
                  </a:ext>
                </a:extLst>
              </a:tr>
              <a:tr h="852044">
                <a:tc>
                  <a:txBody>
                    <a:bodyPr/>
                    <a:lstStyle/>
                    <a:p>
                      <a:pPr algn="ctr" fontAlgn="b"/>
                      <a:r>
                        <a:rPr lang="en-US" sz="3200" u="none" strike="noStrike">
                          <a:effectLst/>
                        </a:rPr>
                        <a:t>Pay Back Period</a:t>
                      </a:r>
                      <a:endParaRPr lang="en-US" sz="3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a:effectLst/>
                        </a:rPr>
                        <a:t>3 Years &amp; 6 months</a:t>
                      </a:r>
                      <a:endParaRPr lang="en-US" sz="3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a:effectLst/>
                        </a:rPr>
                        <a:t>2 years</a:t>
                      </a:r>
                      <a:endParaRPr lang="en-US" sz="3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944255498"/>
                  </a:ext>
                </a:extLst>
              </a:tr>
              <a:tr h="1597580">
                <a:tc>
                  <a:txBody>
                    <a:bodyPr/>
                    <a:lstStyle/>
                    <a:p>
                      <a:pPr algn="ctr" fontAlgn="b"/>
                      <a:r>
                        <a:rPr lang="en-US" sz="3200" u="none" strike="noStrike">
                          <a:effectLst/>
                        </a:rPr>
                        <a:t>Discounted Payback Period</a:t>
                      </a:r>
                      <a:endParaRPr lang="en-US" sz="3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a:effectLst/>
                        </a:rPr>
                        <a:t>3 years &amp; 8 monthd</a:t>
                      </a:r>
                      <a:endParaRPr lang="en-US" sz="3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dirty="0">
                          <a:effectLst/>
                        </a:rPr>
                        <a:t>2 years &amp; 7 months</a:t>
                      </a:r>
                      <a:endParaRPr lang="en-US" sz="32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471117991"/>
                  </a:ext>
                </a:extLst>
              </a:tr>
              <a:tr h="852044">
                <a:tc>
                  <a:txBody>
                    <a:bodyPr/>
                    <a:lstStyle/>
                    <a:p>
                      <a:pPr algn="ctr" fontAlgn="b"/>
                      <a:r>
                        <a:rPr lang="en-US" sz="3200" u="none" strike="noStrike" dirty="0">
                          <a:effectLst/>
                        </a:rPr>
                        <a:t>NPV</a:t>
                      </a:r>
                      <a:endParaRPr lang="en-US" sz="32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dirty="0">
                          <a:effectLst/>
                        </a:rPr>
                        <a:t>31,034</a:t>
                      </a:r>
                      <a:endParaRPr lang="en-US" sz="32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dirty="0">
                          <a:effectLst/>
                        </a:rPr>
                        <a:t>29,334</a:t>
                      </a:r>
                      <a:endParaRPr lang="en-US" sz="32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223749912"/>
                  </a:ext>
                </a:extLst>
              </a:tr>
            </a:tbl>
          </a:graphicData>
        </a:graphic>
      </p:graphicFrame>
      <p:sp>
        <p:nvSpPr>
          <p:cNvPr id="4" name="Slide Number Placeholder 3">
            <a:extLst>
              <a:ext uri="{FF2B5EF4-FFF2-40B4-BE49-F238E27FC236}">
                <a16:creationId xmlns:a16="http://schemas.microsoft.com/office/drawing/2014/main" id="{CB3342D7-34F6-9A5E-2609-2B12999D257B}"/>
              </a:ext>
            </a:extLst>
          </p:cNvPr>
          <p:cNvSpPr>
            <a:spLocks noGrp="1"/>
          </p:cNvSpPr>
          <p:nvPr>
            <p:ph type="sldNum" sz="quarter" idx="12"/>
          </p:nvPr>
        </p:nvSpPr>
        <p:spPr/>
        <p:txBody>
          <a:bodyPr/>
          <a:lstStyle/>
          <a:p>
            <a:fld id="{53D902E5-DA95-3648-96C4-3B61E2C1363D}" type="slidenum">
              <a:rPr lang="en-EG" smtClean="0"/>
              <a:t>42</a:t>
            </a:fld>
            <a:endParaRPr lang="en-EG"/>
          </a:p>
        </p:txBody>
      </p:sp>
    </p:spTree>
    <p:extLst>
      <p:ext uri="{BB962C8B-B14F-4D97-AF65-F5344CB8AC3E}">
        <p14:creationId xmlns:p14="http://schemas.microsoft.com/office/powerpoint/2010/main" val="10201794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08754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287585D-45B9-4A70-AE4D-8DC157E0FC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E4F09E8-43D0-43BC-9F0D-B54D625ABAD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7224FBE3-4C7E-4F7F-9F28-734F7931E27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660</TotalTime>
  <Words>2991</Words>
  <Application>Microsoft Office PowerPoint</Application>
  <PresentationFormat>Widescreen</PresentationFormat>
  <Paragraphs>554</Paragraphs>
  <Slides>43</Slides>
  <Notes>3</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2013 - 2022 Theme</vt:lpstr>
      <vt:lpstr>PowerPoint Presentation</vt:lpstr>
      <vt:lpstr>PowerPoint Presentation</vt:lpstr>
      <vt:lpstr>PowerPoint Presentation</vt:lpstr>
      <vt:lpstr>Capital Budgeting</vt:lpstr>
      <vt:lpstr>Capital-Budgeting Decision Criteria</vt:lpstr>
      <vt:lpstr>Capital Budgeting Techniques</vt:lpstr>
      <vt:lpstr>Pay Back period</vt:lpstr>
      <vt:lpstr>Payback Period</vt:lpstr>
      <vt:lpstr>Payback Period</vt:lpstr>
      <vt:lpstr>Payback Period</vt:lpstr>
      <vt:lpstr>Payback Period</vt:lpstr>
      <vt:lpstr>Payback Period</vt:lpstr>
      <vt:lpstr>Payback Period</vt:lpstr>
      <vt:lpstr>Payback Period – Example 1</vt:lpstr>
      <vt:lpstr>Payback Period – Example 2</vt:lpstr>
      <vt:lpstr>Major Drawbacks</vt:lpstr>
      <vt:lpstr>Discounted Payback Period</vt:lpstr>
      <vt:lpstr>Discounted Payback Period</vt:lpstr>
      <vt:lpstr>Discounted Payback Period “ Decision Rule”</vt:lpstr>
      <vt:lpstr>PowerPoint Presentation</vt:lpstr>
      <vt:lpstr>Discounted Payback Period</vt:lpstr>
      <vt:lpstr>PowerPoint Presentation</vt:lpstr>
      <vt:lpstr>Concept Check Calculate   1- Pay Back Period 2- Discounted Payback period if the discount rate is 7%</vt:lpstr>
      <vt:lpstr>Payback Period</vt:lpstr>
      <vt:lpstr>Discounted Payback Period</vt:lpstr>
      <vt:lpstr>Discounted Payback Period</vt:lpstr>
      <vt:lpstr>Net Present Value - NPV</vt:lpstr>
      <vt:lpstr>The net present value (NPV)</vt:lpstr>
      <vt:lpstr>The net present value (NPV)</vt:lpstr>
      <vt:lpstr>The net present value (NPV)</vt:lpstr>
      <vt:lpstr>The net present value (NPV)</vt:lpstr>
      <vt:lpstr>The net present value (NPV)</vt:lpstr>
      <vt:lpstr>STEP 2: CRUNCH THE NUMBERS</vt:lpstr>
      <vt:lpstr>STEP 3: ANALYZE YOUR RESULTS</vt:lpstr>
      <vt:lpstr>The net present value (NPV)</vt:lpstr>
      <vt:lpstr>Concept Check Calculate   1- NPV if discount rate is 7 %</vt:lpstr>
      <vt:lpstr>Concept Check</vt:lpstr>
      <vt:lpstr>Question</vt:lpstr>
      <vt:lpstr>PowerPoint Presentation</vt:lpstr>
      <vt:lpstr>Pay Back Period</vt:lpstr>
      <vt:lpstr>Discounted Pay Back Period &amp; NPV </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cp:lastModifiedBy>
  <cp:revision>52</cp:revision>
  <dcterms:created xsi:type="dcterms:W3CDTF">2023-04-29T09:08:23Z</dcterms:created>
  <dcterms:modified xsi:type="dcterms:W3CDTF">2025-12-03T19:07:30Z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