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303" r:id="rId6"/>
    <p:sldId id="271" r:id="rId7"/>
    <p:sldId id="487" r:id="rId8"/>
    <p:sldId id="568" r:id="rId9"/>
    <p:sldId id="548" r:id="rId10"/>
    <p:sldId id="569" r:id="rId11"/>
    <p:sldId id="490" r:id="rId12"/>
    <p:sldId id="491" r:id="rId13"/>
    <p:sldId id="306" r:id="rId14"/>
    <p:sldId id="504" r:id="rId15"/>
    <p:sldId id="570" r:id="rId16"/>
    <p:sldId id="571" r:id="rId17"/>
    <p:sldId id="572" r:id="rId18"/>
    <p:sldId id="529" r:id="rId19"/>
    <p:sldId id="522" r:id="rId20"/>
    <p:sldId id="573" r:id="rId21"/>
    <p:sldId id="574" r:id="rId22"/>
    <p:sldId id="575" r:id="rId23"/>
    <p:sldId id="576" r:id="rId24"/>
    <p:sldId id="567" r:id="rId25"/>
    <p:sldId id="489" r:id="rId26"/>
    <p:sldId id="551" r:id="rId27"/>
    <p:sldId id="577" r:id="rId28"/>
    <p:sldId id="578" r:id="rId29"/>
    <p:sldId id="549" r:id="rId30"/>
    <p:sldId id="579" r:id="rId31"/>
    <p:sldId id="580" r:id="rId32"/>
    <p:sldId id="581" r:id="rId33"/>
    <p:sldId id="582" r:id="rId34"/>
    <p:sldId id="583" r:id="rId35"/>
    <p:sldId id="584" r:id="rId36"/>
    <p:sldId id="585" r:id="rId37"/>
    <p:sldId id="586" r:id="rId38"/>
    <p:sldId id="587" r:id="rId39"/>
    <p:sldId id="589" r:id="rId40"/>
    <p:sldId id="590" r:id="rId41"/>
    <p:sldId id="591" r:id="rId42"/>
    <p:sldId id="592" r:id="rId43"/>
    <p:sldId id="593" r:id="rId44"/>
    <p:sldId id="594" r:id="rId45"/>
    <p:sldId id="596" r:id="rId46"/>
    <p:sldId id="588" r:id="rId47"/>
    <p:sldId id="256"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7"/>
            <p14:sldId id="568"/>
            <p14:sldId id="548"/>
            <p14:sldId id="569"/>
            <p14:sldId id="490"/>
            <p14:sldId id="491"/>
            <p14:sldId id="306"/>
            <p14:sldId id="504"/>
            <p14:sldId id="570"/>
            <p14:sldId id="571"/>
            <p14:sldId id="572"/>
            <p14:sldId id="529"/>
            <p14:sldId id="522"/>
            <p14:sldId id="573"/>
            <p14:sldId id="574"/>
            <p14:sldId id="575"/>
            <p14:sldId id="576"/>
            <p14:sldId id="567"/>
            <p14:sldId id="489"/>
            <p14:sldId id="551"/>
            <p14:sldId id="577"/>
            <p14:sldId id="578"/>
            <p14:sldId id="549"/>
            <p14:sldId id="579"/>
            <p14:sldId id="580"/>
            <p14:sldId id="581"/>
            <p14:sldId id="582"/>
            <p14:sldId id="583"/>
            <p14:sldId id="584"/>
            <p14:sldId id="585"/>
            <p14:sldId id="586"/>
            <p14:sldId id="587"/>
            <p14:sldId id="589"/>
            <p14:sldId id="590"/>
            <p14:sldId id="591"/>
            <p14:sldId id="592"/>
            <p14:sldId id="593"/>
            <p14:sldId id="594"/>
            <p14:sldId id="596"/>
            <p14:sldId id="588"/>
            <p14:sldId id="25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852F4A"/>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78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EDD4C16-2C65-4D58-9B1E-F3284198E916}" type="doc">
      <dgm:prSet loTypeId="urn:microsoft.com/office/officeart/2005/8/layout/hProcess11" loCatId="process" qsTypeId="urn:microsoft.com/office/officeart/2005/8/quickstyle/simple1" qsCatId="simple" csTypeId="urn:microsoft.com/office/officeart/2005/8/colors/accent1_2" csCatId="accent1" phldr="1"/>
      <dgm:spPr/>
    </dgm:pt>
    <dgm:pt modelId="{FF955C06-DC7F-4E41-8E6F-DD4D40FD8554}">
      <dgm:prSet phldrT="[Text]"/>
      <dgm:spPr/>
      <dgm:t>
        <a:bodyPr/>
        <a:lstStyle/>
        <a:p>
          <a:pPr>
            <a:lnSpc>
              <a:spcPct val="150000"/>
            </a:lnSpc>
          </a:pPr>
          <a:r>
            <a:rPr lang="ar-EG" dirty="0">
              <a:latin typeface="Alexandria" pitchFamily="2" charset="-78"/>
              <a:cs typeface="Alexandria" pitchFamily="2" charset="-78"/>
            </a:rPr>
            <a:t>نقطة الانطلاق</a:t>
          </a:r>
          <a:br>
            <a:rPr lang="ar-EG" dirty="0">
              <a:latin typeface="Alexandria" pitchFamily="2" charset="-78"/>
              <a:cs typeface="Alexandria" pitchFamily="2" charset="-78"/>
            </a:rPr>
          </a:br>
          <a:r>
            <a:rPr lang="ar-EG" dirty="0">
              <a:solidFill>
                <a:srgbClr val="00AEEF"/>
              </a:solidFill>
              <a:latin typeface="Alexandria" pitchFamily="2" charset="-78"/>
              <a:cs typeface="Alexandria" pitchFamily="2" charset="-78"/>
            </a:rPr>
            <a:t>(الإشكالية القانونية)</a:t>
          </a:r>
          <a:endParaRPr lang="en-US" dirty="0">
            <a:solidFill>
              <a:srgbClr val="00AEEF"/>
            </a:solidFill>
            <a:latin typeface="Alexandria" pitchFamily="2" charset="-78"/>
            <a:cs typeface="Alexandria" pitchFamily="2" charset="-78"/>
          </a:endParaRPr>
        </a:p>
      </dgm:t>
    </dgm:pt>
    <dgm:pt modelId="{489E5AB3-D39A-4162-84CD-7BBD56269E33}" type="parTrans" cxnId="{8D02D1E5-F681-41DF-A5E0-9D7D14F129CF}">
      <dgm:prSet/>
      <dgm:spPr/>
      <dgm:t>
        <a:bodyPr/>
        <a:lstStyle/>
        <a:p>
          <a:endParaRPr lang="en-US"/>
        </a:p>
      </dgm:t>
    </dgm:pt>
    <dgm:pt modelId="{5CBC7E55-FAA6-43D3-A892-DB63E3AB1F08}" type="sibTrans" cxnId="{8D02D1E5-F681-41DF-A5E0-9D7D14F129CF}">
      <dgm:prSet/>
      <dgm:spPr/>
      <dgm:t>
        <a:bodyPr/>
        <a:lstStyle/>
        <a:p>
          <a:endParaRPr lang="en-US"/>
        </a:p>
      </dgm:t>
    </dgm:pt>
    <dgm:pt modelId="{1CB43956-CFE7-48DE-81AB-63FEF33E605F}">
      <dgm:prSet phldrT="[Text]"/>
      <dgm:spPr/>
      <dgm:t>
        <a:bodyPr/>
        <a:lstStyle/>
        <a:p>
          <a:pPr>
            <a:lnSpc>
              <a:spcPct val="150000"/>
            </a:lnSpc>
          </a:pPr>
          <a:r>
            <a:rPr lang="ar-EG" dirty="0">
              <a:latin typeface="Alexandria" pitchFamily="2" charset="-78"/>
              <a:cs typeface="Alexandria" pitchFamily="2" charset="-78"/>
            </a:rPr>
            <a:t>المنهجية القانونية </a:t>
          </a:r>
          <a:br>
            <a:rPr lang="ar-EG" dirty="0">
              <a:latin typeface="Alexandria" pitchFamily="2" charset="-78"/>
              <a:cs typeface="Alexandria" pitchFamily="2" charset="-78"/>
            </a:rPr>
          </a:br>
          <a:r>
            <a:rPr lang="ar-EG" dirty="0">
              <a:solidFill>
                <a:srgbClr val="00AEEF"/>
              </a:solidFill>
              <a:latin typeface="Alexandria" pitchFamily="2" charset="-78"/>
              <a:cs typeface="Alexandria" pitchFamily="2" charset="-78"/>
            </a:rPr>
            <a:t>(الطريق المتبع بين نقطتي الانطلاق والوصول)</a:t>
          </a:r>
          <a:endParaRPr lang="en-US" dirty="0">
            <a:solidFill>
              <a:srgbClr val="00AEEF"/>
            </a:solidFill>
            <a:latin typeface="Alexandria" pitchFamily="2" charset="-78"/>
            <a:cs typeface="Alexandria" pitchFamily="2" charset="-78"/>
          </a:endParaRPr>
        </a:p>
      </dgm:t>
    </dgm:pt>
    <dgm:pt modelId="{9161CA35-469D-4340-AB62-CCA6161808A3}" type="parTrans" cxnId="{1B9AC977-C2A9-42E9-BD1E-0F5E50C4F565}">
      <dgm:prSet/>
      <dgm:spPr/>
      <dgm:t>
        <a:bodyPr/>
        <a:lstStyle/>
        <a:p>
          <a:endParaRPr lang="en-US"/>
        </a:p>
      </dgm:t>
    </dgm:pt>
    <dgm:pt modelId="{0AC8B231-7E6E-4C8A-A769-63F821FE493B}" type="sibTrans" cxnId="{1B9AC977-C2A9-42E9-BD1E-0F5E50C4F565}">
      <dgm:prSet/>
      <dgm:spPr/>
      <dgm:t>
        <a:bodyPr/>
        <a:lstStyle/>
        <a:p>
          <a:endParaRPr lang="en-US"/>
        </a:p>
      </dgm:t>
    </dgm:pt>
    <dgm:pt modelId="{2CC627F1-937D-4E2F-8307-5C91B29E08BC}">
      <dgm:prSet phldrT="[Text]"/>
      <dgm:spPr/>
      <dgm:t>
        <a:bodyPr/>
        <a:lstStyle/>
        <a:p>
          <a:pPr>
            <a:lnSpc>
              <a:spcPct val="150000"/>
            </a:lnSpc>
          </a:pPr>
          <a:r>
            <a:rPr lang="ar-EG" dirty="0">
              <a:latin typeface="Alexandria" pitchFamily="2" charset="-78"/>
              <a:cs typeface="Alexandria" pitchFamily="2" charset="-78"/>
            </a:rPr>
            <a:t>نقطة الوصول </a:t>
          </a:r>
          <a:br>
            <a:rPr lang="ar-EG" dirty="0">
              <a:latin typeface="Alexandria" pitchFamily="2" charset="-78"/>
              <a:cs typeface="Alexandria" pitchFamily="2" charset="-78"/>
            </a:rPr>
          </a:br>
          <a:r>
            <a:rPr lang="ar-EG" dirty="0">
              <a:solidFill>
                <a:srgbClr val="00AEEF"/>
              </a:solidFill>
              <a:latin typeface="Alexandria" pitchFamily="2" charset="-78"/>
              <a:cs typeface="Alexandria" pitchFamily="2" charset="-78"/>
            </a:rPr>
            <a:t>(حل الإشكالية القانونية)</a:t>
          </a:r>
          <a:endParaRPr lang="en-US" dirty="0">
            <a:solidFill>
              <a:srgbClr val="00AEEF"/>
            </a:solidFill>
            <a:latin typeface="Alexandria" pitchFamily="2" charset="-78"/>
            <a:cs typeface="Alexandria" pitchFamily="2" charset="-78"/>
          </a:endParaRPr>
        </a:p>
      </dgm:t>
    </dgm:pt>
    <dgm:pt modelId="{EDE54B7F-A032-4187-8653-592F76D7A8B5}" type="parTrans" cxnId="{B95C32C7-4113-42D3-87D8-4FD2B9A83296}">
      <dgm:prSet/>
      <dgm:spPr/>
      <dgm:t>
        <a:bodyPr/>
        <a:lstStyle/>
        <a:p>
          <a:endParaRPr lang="en-US"/>
        </a:p>
      </dgm:t>
    </dgm:pt>
    <dgm:pt modelId="{73F83360-E069-4C0B-BCEA-8BC240D30278}" type="sibTrans" cxnId="{B95C32C7-4113-42D3-87D8-4FD2B9A83296}">
      <dgm:prSet/>
      <dgm:spPr/>
      <dgm:t>
        <a:bodyPr/>
        <a:lstStyle/>
        <a:p>
          <a:endParaRPr lang="en-US"/>
        </a:p>
      </dgm:t>
    </dgm:pt>
    <dgm:pt modelId="{140F44AE-C0A4-4EA0-BDA1-A35736D105E5}" type="pres">
      <dgm:prSet presAssocID="{9EDD4C16-2C65-4D58-9B1E-F3284198E916}" presName="Name0" presStyleCnt="0">
        <dgm:presLayoutVars>
          <dgm:dir/>
          <dgm:resizeHandles val="exact"/>
        </dgm:presLayoutVars>
      </dgm:prSet>
      <dgm:spPr/>
    </dgm:pt>
    <dgm:pt modelId="{D4C849DB-C2BE-4B4C-8D1C-4C42FA4260C9}" type="pres">
      <dgm:prSet presAssocID="{9EDD4C16-2C65-4D58-9B1E-F3284198E916}" presName="arrow" presStyleLbl="bgShp" presStyleIdx="0" presStyleCnt="1"/>
      <dgm:spPr/>
    </dgm:pt>
    <dgm:pt modelId="{947F779F-B326-434A-9F2E-669888731A7F}" type="pres">
      <dgm:prSet presAssocID="{9EDD4C16-2C65-4D58-9B1E-F3284198E916}" presName="points" presStyleCnt="0"/>
      <dgm:spPr/>
    </dgm:pt>
    <dgm:pt modelId="{40ECEE8D-CE29-48F7-9550-AA242FDA2FF0}" type="pres">
      <dgm:prSet presAssocID="{FF955C06-DC7F-4E41-8E6F-DD4D40FD8554}" presName="compositeA" presStyleCnt="0"/>
      <dgm:spPr/>
    </dgm:pt>
    <dgm:pt modelId="{77B7BFE6-28F9-4781-878D-F857E28D951C}" type="pres">
      <dgm:prSet presAssocID="{FF955C06-DC7F-4E41-8E6F-DD4D40FD8554}" presName="textA" presStyleLbl="revTx" presStyleIdx="0" presStyleCnt="3">
        <dgm:presLayoutVars>
          <dgm:bulletEnabled val="1"/>
        </dgm:presLayoutVars>
      </dgm:prSet>
      <dgm:spPr/>
    </dgm:pt>
    <dgm:pt modelId="{A9035AD6-699E-4E87-9292-690398D26A0F}" type="pres">
      <dgm:prSet presAssocID="{FF955C06-DC7F-4E41-8E6F-DD4D40FD8554}" presName="circleA" presStyleLbl="node1" presStyleIdx="0" presStyleCnt="3"/>
      <dgm:spPr/>
    </dgm:pt>
    <dgm:pt modelId="{910057E2-C460-461C-AA73-478413E561E1}" type="pres">
      <dgm:prSet presAssocID="{FF955C06-DC7F-4E41-8E6F-DD4D40FD8554}" presName="spaceA" presStyleCnt="0"/>
      <dgm:spPr/>
    </dgm:pt>
    <dgm:pt modelId="{7D02FAD5-0121-4374-886C-0B362F1605C4}" type="pres">
      <dgm:prSet presAssocID="{5CBC7E55-FAA6-43D3-A892-DB63E3AB1F08}" presName="space" presStyleCnt="0"/>
      <dgm:spPr/>
    </dgm:pt>
    <dgm:pt modelId="{CBA8D8E5-228F-463C-82A3-A691A7780F12}" type="pres">
      <dgm:prSet presAssocID="{1CB43956-CFE7-48DE-81AB-63FEF33E605F}" presName="compositeB" presStyleCnt="0"/>
      <dgm:spPr/>
    </dgm:pt>
    <dgm:pt modelId="{E4025768-CA5D-4F29-AF3E-C4AC30045F7B}" type="pres">
      <dgm:prSet presAssocID="{1CB43956-CFE7-48DE-81AB-63FEF33E605F}" presName="textB" presStyleLbl="revTx" presStyleIdx="1" presStyleCnt="3">
        <dgm:presLayoutVars>
          <dgm:bulletEnabled val="1"/>
        </dgm:presLayoutVars>
      </dgm:prSet>
      <dgm:spPr/>
    </dgm:pt>
    <dgm:pt modelId="{C62ECD6E-095E-488C-8464-03E120B0F30B}" type="pres">
      <dgm:prSet presAssocID="{1CB43956-CFE7-48DE-81AB-63FEF33E605F}" presName="circleB" presStyleLbl="node1" presStyleIdx="1" presStyleCnt="3" custLinFactNeighborX="32935" custLinFactNeighborY="915"/>
      <dgm:spPr/>
    </dgm:pt>
    <dgm:pt modelId="{8F896D92-686D-4DE6-9746-C9D5AB312813}" type="pres">
      <dgm:prSet presAssocID="{1CB43956-CFE7-48DE-81AB-63FEF33E605F}" presName="spaceB" presStyleCnt="0"/>
      <dgm:spPr/>
    </dgm:pt>
    <dgm:pt modelId="{26A0015B-1466-4FA5-B7FA-ABC208E1E3E6}" type="pres">
      <dgm:prSet presAssocID="{0AC8B231-7E6E-4C8A-A769-63F821FE493B}" presName="space" presStyleCnt="0"/>
      <dgm:spPr/>
    </dgm:pt>
    <dgm:pt modelId="{9E9D24FF-06A5-4CB8-B415-8CCD1142DCBF}" type="pres">
      <dgm:prSet presAssocID="{2CC627F1-937D-4E2F-8307-5C91B29E08BC}" presName="compositeA" presStyleCnt="0"/>
      <dgm:spPr/>
    </dgm:pt>
    <dgm:pt modelId="{7BD99675-E9E6-4211-985F-94CC41AAD776}" type="pres">
      <dgm:prSet presAssocID="{2CC627F1-937D-4E2F-8307-5C91B29E08BC}" presName="textA" presStyleLbl="revTx" presStyleIdx="2" presStyleCnt="3">
        <dgm:presLayoutVars>
          <dgm:bulletEnabled val="1"/>
        </dgm:presLayoutVars>
      </dgm:prSet>
      <dgm:spPr/>
    </dgm:pt>
    <dgm:pt modelId="{ABA3CBDF-F170-4348-B052-983A76A52065}" type="pres">
      <dgm:prSet presAssocID="{2CC627F1-937D-4E2F-8307-5C91B29E08BC}" presName="circleA" presStyleLbl="node1" presStyleIdx="2" presStyleCnt="3"/>
      <dgm:spPr/>
    </dgm:pt>
    <dgm:pt modelId="{8FBAF99F-8C24-4BDD-AF27-FA71B58318B6}" type="pres">
      <dgm:prSet presAssocID="{2CC627F1-937D-4E2F-8307-5C91B29E08BC}" presName="spaceA" presStyleCnt="0"/>
      <dgm:spPr/>
    </dgm:pt>
  </dgm:ptLst>
  <dgm:cxnLst>
    <dgm:cxn modelId="{7DAED46F-7D03-48F8-A29E-FA1CABE5CBDD}" type="presOf" srcId="{9EDD4C16-2C65-4D58-9B1E-F3284198E916}" destId="{140F44AE-C0A4-4EA0-BDA1-A35736D105E5}" srcOrd="0" destOrd="0" presId="urn:microsoft.com/office/officeart/2005/8/layout/hProcess11"/>
    <dgm:cxn modelId="{1B9AC977-C2A9-42E9-BD1E-0F5E50C4F565}" srcId="{9EDD4C16-2C65-4D58-9B1E-F3284198E916}" destId="{1CB43956-CFE7-48DE-81AB-63FEF33E605F}" srcOrd="1" destOrd="0" parTransId="{9161CA35-469D-4340-AB62-CCA6161808A3}" sibTransId="{0AC8B231-7E6E-4C8A-A769-63F821FE493B}"/>
    <dgm:cxn modelId="{B95C32C7-4113-42D3-87D8-4FD2B9A83296}" srcId="{9EDD4C16-2C65-4D58-9B1E-F3284198E916}" destId="{2CC627F1-937D-4E2F-8307-5C91B29E08BC}" srcOrd="2" destOrd="0" parTransId="{EDE54B7F-A032-4187-8653-592F76D7A8B5}" sibTransId="{73F83360-E069-4C0B-BCEA-8BC240D30278}"/>
    <dgm:cxn modelId="{217E76E4-2242-483B-82A0-B3C7C0BB1CFC}" type="presOf" srcId="{1CB43956-CFE7-48DE-81AB-63FEF33E605F}" destId="{E4025768-CA5D-4F29-AF3E-C4AC30045F7B}" srcOrd="0" destOrd="0" presId="urn:microsoft.com/office/officeart/2005/8/layout/hProcess11"/>
    <dgm:cxn modelId="{25FB9CE4-31A9-4E69-BEBB-8B4C0CD93801}" type="presOf" srcId="{FF955C06-DC7F-4E41-8E6F-DD4D40FD8554}" destId="{77B7BFE6-28F9-4781-878D-F857E28D951C}" srcOrd="0" destOrd="0" presId="urn:microsoft.com/office/officeart/2005/8/layout/hProcess11"/>
    <dgm:cxn modelId="{8D02D1E5-F681-41DF-A5E0-9D7D14F129CF}" srcId="{9EDD4C16-2C65-4D58-9B1E-F3284198E916}" destId="{FF955C06-DC7F-4E41-8E6F-DD4D40FD8554}" srcOrd="0" destOrd="0" parTransId="{489E5AB3-D39A-4162-84CD-7BBD56269E33}" sibTransId="{5CBC7E55-FAA6-43D3-A892-DB63E3AB1F08}"/>
    <dgm:cxn modelId="{5C5C2BF5-043D-4709-9B78-700A0C544CF8}" type="presOf" srcId="{2CC627F1-937D-4E2F-8307-5C91B29E08BC}" destId="{7BD99675-E9E6-4211-985F-94CC41AAD776}" srcOrd="0" destOrd="0" presId="urn:microsoft.com/office/officeart/2005/8/layout/hProcess11"/>
    <dgm:cxn modelId="{4D103BD2-C1ED-4941-9FF7-431A26A05B63}" type="presParOf" srcId="{140F44AE-C0A4-4EA0-BDA1-A35736D105E5}" destId="{D4C849DB-C2BE-4B4C-8D1C-4C42FA4260C9}" srcOrd="0" destOrd="0" presId="urn:microsoft.com/office/officeart/2005/8/layout/hProcess11"/>
    <dgm:cxn modelId="{1BD25D4B-A02E-40C2-A5C8-866ADED57043}" type="presParOf" srcId="{140F44AE-C0A4-4EA0-BDA1-A35736D105E5}" destId="{947F779F-B326-434A-9F2E-669888731A7F}" srcOrd="1" destOrd="0" presId="urn:microsoft.com/office/officeart/2005/8/layout/hProcess11"/>
    <dgm:cxn modelId="{8110B2FF-1FB6-40A8-ACCF-C51C50B1315C}" type="presParOf" srcId="{947F779F-B326-434A-9F2E-669888731A7F}" destId="{40ECEE8D-CE29-48F7-9550-AA242FDA2FF0}" srcOrd="0" destOrd="0" presId="urn:microsoft.com/office/officeart/2005/8/layout/hProcess11"/>
    <dgm:cxn modelId="{65FFAAE9-7B18-4FBF-9545-47B522961E50}" type="presParOf" srcId="{40ECEE8D-CE29-48F7-9550-AA242FDA2FF0}" destId="{77B7BFE6-28F9-4781-878D-F857E28D951C}" srcOrd="0" destOrd="0" presId="urn:microsoft.com/office/officeart/2005/8/layout/hProcess11"/>
    <dgm:cxn modelId="{1993763A-7972-4955-BF64-A2E1927F668D}" type="presParOf" srcId="{40ECEE8D-CE29-48F7-9550-AA242FDA2FF0}" destId="{A9035AD6-699E-4E87-9292-690398D26A0F}" srcOrd="1" destOrd="0" presId="urn:microsoft.com/office/officeart/2005/8/layout/hProcess11"/>
    <dgm:cxn modelId="{ACBD40D1-735D-4FDA-861A-43D9E19BF825}" type="presParOf" srcId="{40ECEE8D-CE29-48F7-9550-AA242FDA2FF0}" destId="{910057E2-C460-461C-AA73-478413E561E1}" srcOrd="2" destOrd="0" presId="urn:microsoft.com/office/officeart/2005/8/layout/hProcess11"/>
    <dgm:cxn modelId="{446E923A-E36B-4CD2-B47E-A9A34BEF1B59}" type="presParOf" srcId="{947F779F-B326-434A-9F2E-669888731A7F}" destId="{7D02FAD5-0121-4374-886C-0B362F1605C4}" srcOrd="1" destOrd="0" presId="urn:microsoft.com/office/officeart/2005/8/layout/hProcess11"/>
    <dgm:cxn modelId="{5C19DB87-3611-4DB6-B4EC-E4D1E45AF882}" type="presParOf" srcId="{947F779F-B326-434A-9F2E-669888731A7F}" destId="{CBA8D8E5-228F-463C-82A3-A691A7780F12}" srcOrd="2" destOrd="0" presId="urn:microsoft.com/office/officeart/2005/8/layout/hProcess11"/>
    <dgm:cxn modelId="{BA3E2F56-A0DD-485C-8ABA-FEE445846427}" type="presParOf" srcId="{CBA8D8E5-228F-463C-82A3-A691A7780F12}" destId="{E4025768-CA5D-4F29-AF3E-C4AC30045F7B}" srcOrd="0" destOrd="0" presId="urn:microsoft.com/office/officeart/2005/8/layout/hProcess11"/>
    <dgm:cxn modelId="{891CA26C-90B9-4D0C-8117-F40216854092}" type="presParOf" srcId="{CBA8D8E5-228F-463C-82A3-A691A7780F12}" destId="{C62ECD6E-095E-488C-8464-03E120B0F30B}" srcOrd="1" destOrd="0" presId="urn:microsoft.com/office/officeart/2005/8/layout/hProcess11"/>
    <dgm:cxn modelId="{736C4C0A-2196-412F-BF90-6E2096843AD4}" type="presParOf" srcId="{CBA8D8E5-228F-463C-82A3-A691A7780F12}" destId="{8F896D92-686D-4DE6-9746-C9D5AB312813}" srcOrd="2" destOrd="0" presId="urn:microsoft.com/office/officeart/2005/8/layout/hProcess11"/>
    <dgm:cxn modelId="{96B0DC96-4A8E-46A1-96A4-36CAEC1CE294}" type="presParOf" srcId="{947F779F-B326-434A-9F2E-669888731A7F}" destId="{26A0015B-1466-4FA5-B7FA-ABC208E1E3E6}" srcOrd="3" destOrd="0" presId="urn:microsoft.com/office/officeart/2005/8/layout/hProcess11"/>
    <dgm:cxn modelId="{E751FED5-C047-4D0F-8426-AE5762F209B9}" type="presParOf" srcId="{947F779F-B326-434A-9F2E-669888731A7F}" destId="{9E9D24FF-06A5-4CB8-B415-8CCD1142DCBF}" srcOrd="4" destOrd="0" presId="urn:microsoft.com/office/officeart/2005/8/layout/hProcess11"/>
    <dgm:cxn modelId="{7F310EAB-D822-43AC-8384-E2D8421461DB}" type="presParOf" srcId="{9E9D24FF-06A5-4CB8-B415-8CCD1142DCBF}" destId="{7BD99675-E9E6-4211-985F-94CC41AAD776}" srcOrd="0" destOrd="0" presId="urn:microsoft.com/office/officeart/2005/8/layout/hProcess11"/>
    <dgm:cxn modelId="{5CFECED0-4207-4037-AD8B-7B48302088EE}" type="presParOf" srcId="{9E9D24FF-06A5-4CB8-B415-8CCD1142DCBF}" destId="{ABA3CBDF-F170-4348-B052-983A76A52065}" srcOrd="1" destOrd="0" presId="urn:microsoft.com/office/officeart/2005/8/layout/hProcess11"/>
    <dgm:cxn modelId="{5DBE9FD4-46CF-4FAF-8DF8-22BA5E015DFD}" type="presParOf" srcId="{9E9D24FF-06A5-4CB8-B415-8CCD1142DCBF}" destId="{8FBAF99F-8C24-4BDD-AF27-FA71B58318B6}" srcOrd="2" destOrd="0" presId="urn:microsoft.com/office/officeart/2005/8/layout/hProcess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849DB-C2BE-4B4C-8D1C-4C42FA4260C9}">
      <dsp:nvSpPr>
        <dsp:cNvPr id="0" name=""/>
        <dsp:cNvSpPr/>
      </dsp:nvSpPr>
      <dsp:spPr>
        <a:xfrm>
          <a:off x="0" y="1462121"/>
          <a:ext cx="10409676" cy="1949495"/>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B7BFE6-28F9-4781-878D-F857E28D951C}">
      <dsp:nvSpPr>
        <dsp:cNvPr id="0" name=""/>
        <dsp:cNvSpPr/>
      </dsp:nvSpPr>
      <dsp:spPr>
        <a:xfrm>
          <a:off x="4574" y="0"/>
          <a:ext cx="3019212" cy="19494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b" anchorCtr="0">
          <a:noAutofit/>
        </a:bodyPr>
        <a:lstStyle/>
        <a:p>
          <a:pPr marL="0" lvl="0" indent="0" algn="ctr" defTabSz="800100">
            <a:lnSpc>
              <a:spcPct val="150000"/>
            </a:lnSpc>
            <a:spcBef>
              <a:spcPct val="0"/>
            </a:spcBef>
            <a:spcAft>
              <a:spcPct val="35000"/>
            </a:spcAft>
            <a:buNone/>
          </a:pPr>
          <a:r>
            <a:rPr lang="ar-EG" sz="1800" kern="1200" dirty="0">
              <a:latin typeface="Alexandria" pitchFamily="2" charset="-78"/>
              <a:cs typeface="Alexandria" pitchFamily="2" charset="-78"/>
            </a:rPr>
            <a:t>نقطة الانطلاق</a:t>
          </a:r>
          <a:br>
            <a:rPr lang="ar-EG" sz="1800" kern="1200" dirty="0">
              <a:latin typeface="Alexandria" pitchFamily="2" charset="-78"/>
              <a:cs typeface="Alexandria" pitchFamily="2" charset="-78"/>
            </a:rPr>
          </a:br>
          <a:r>
            <a:rPr lang="ar-EG" sz="1800" kern="1200" dirty="0">
              <a:solidFill>
                <a:srgbClr val="00AEEF"/>
              </a:solidFill>
              <a:latin typeface="Alexandria" pitchFamily="2" charset="-78"/>
              <a:cs typeface="Alexandria" pitchFamily="2" charset="-78"/>
            </a:rPr>
            <a:t>(الإشكالية القانونية)</a:t>
          </a:r>
          <a:endParaRPr lang="en-US" sz="1800" kern="1200" dirty="0">
            <a:solidFill>
              <a:srgbClr val="00AEEF"/>
            </a:solidFill>
            <a:latin typeface="Alexandria" pitchFamily="2" charset="-78"/>
            <a:cs typeface="Alexandria" pitchFamily="2" charset="-78"/>
          </a:endParaRPr>
        </a:p>
      </dsp:txBody>
      <dsp:txXfrm>
        <a:off x="4574" y="0"/>
        <a:ext cx="3019212" cy="1949495"/>
      </dsp:txXfrm>
    </dsp:sp>
    <dsp:sp modelId="{A9035AD6-699E-4E87-9292-690398D26A0F}">
      <dsp:nvSpPr>
        <dsp:cNvPr id="0" name=""/>
        <dsp:cNvSpPr/>
      </dsp:nvSpPr>
      <dsp:spPr>
        <a:xfrm>
          <a:off x="1270493" y="2193182"/>
          <a:ext cx="487373" cy="48737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025768-CA5D-4F29-AF3E-C4AC30045F7B}">
      <dsp:nvSpPr>
        <dsp:cNvPr id="0" name=""/>
        <dsp:cNvSpPr/>
      </dsp:nvSpPr>
      <dsp:spPr>
        <a:xfrm>
          <a:off x="3174747" y="2924242"/>
          <a:ext cx="3019212" cy="19494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t" anchorCtr="0">
          <a:noAutofit/>
        </a:bodyPr>
        <a:lstStyle/>
        <a:p>
          <a:pPr marL="0" lvl="0" indent="0" algn="ctr" defTabSz="800100">
            <a:lnSpc>
              <a:spcPct val="150000"/>
            </a:lnSpc>
            <a:spcBef>
              <a:spcPct val="0"/>
            </a:spcBef>
            <a:spcAft>
              <a:spcPct val="35000"/>
            </a:spcAft>
            <a:buNone/>
          </a:pPr>
          <a:r>
            <a:rPr lang="ar-EG" sz="1800" kern="1200" dirty="0">
              <a:latin typeface="Alexandria" pitchFamily="2" charset="-78"/>
              <a:cs typeface="Alexandria" pitchFamily="2" charset="-78"/>
            </a:rPr>
            <a:t>المنهجية القانونية </a:t>
          </a:r>
          <a:br>
            <a:rPr lang="ar-EG" sz="1800" kern="1200" dirty="0">
              <a:latin typeface="Alexandria" pitchFamily="2" charset="-78"/>
              <a:cs typeface="Alexandria" pitchFamily="2" charset="-78"/>
            </a:rPr>
          </a:br>
          <a:r>
            <a:rPr lang="ar-EG" sz="1800" kern="1200" dirty="0">
              <a:solidFill>
                <a:srgbClr val="00AEEF"/>
              </a:solidFill>
              <a:latin typeface="Alexandria" pitchFamily="2" charset="-78"/>
              <a:cs typeface="Alexandria" pitchFamily="2" charset="-78"/>
            </a:rPr>
            <a:t>(الطريق المتبع بين نقطتي الانطلاق والوصول)</a:t>
          </a:r>
          <a:endParaRPr lang="en-US" sz="1800" kern="1200" dirty="0">
            <a:solidFill>
              <a:srgbClr val="00AEEF"/>
            </a:solidFill>
            <a:latin typeface="Alexandria" pitchFamily="2" charset="-78"/>
            <a:cs typeface="Alexandria" pitchFamily="2" charset="-78"/>
          </a:endParaRPr>
        </a:p>
      </dsp:txBody>
      <dsp:txXfrm>
        <a:off x="3174747" y="2924242"/>
        <a:ext cx="3019212" cy="1949495"/>
      </dsp:txXfrm>
    </dsp:sp>
    <dsp:sp modelId="{C62ECD6E-095E-488C-8464-03E120B0F30B}">
      <dsp:nvSpPr>
        <dsp:cNvPr id="0" name=""/>
        <dsp:cNvSpPr/>
      </dsp:nvSpPr>
      <dsp:spPr>
        <a:xfrm>
          <a:off x="4601183" y="2197641"/>
          <a:ext cx="487373" cy="48737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BD99675-E9E6-4211-985F-94CC41AAD776}">
      <dsp:nvSpPr>
        <dsp:cNvPr id="0" name=""/>
        <dsp:cNvSpPr/>
      </dsp:nvSpPr>
      <dsp:spPr>
        <a:xfrm>
          <a:off x="6344921" y="0"/>
          <a:ext cx="3019212" cy="19494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b" anchorCtr="0">
          <a:noAutofit/>
        </a:bodyPr>
        <a:lstStyle/>
        <a:p>
          <a:pPr marL="0" lvl="0" indent="0" algn="ctr" defTabSz="800100">
            <a:lnSpc>
              <a:spcPct val="150000"/>
            </a:lnSpc>
            <a:spcBef>
              <a:spcPct val="0"/>
            </a:spcBef>
            <a:spcAft>
              <a:spcPct val="35000"/>
            </a:spcAft>
            <a:buNone/>
          </a:pPr>
          <a:r>
            <a:rPr lang="ar-EG" sz="1800" kern="1200" dirty="0">
              <a:latin typeface="Alexandria" pitchFamily="2" charset="-78"/>
              <a:cs typeface="Alexandria" pitchFamily="2" charset="-78"/>
            </a:rPr>
            <a:t>نقطة الوصول </a:t>
          </a:r>
          <a:br>
            <a:rPr lang="ar-EG" sz="1800" kern="1200" dirty="0">
              <a:latin typeface="Alexandria" pitchFamily="2" charset="-78"/>
              <a:cs typeface="Alexandria" pitchFamily="2" charset="-78"/>
            </a:rPr>
          </a:br>
          <a:r>
            <a:rPr lang="ar-EG" sz="1800" kern="1200" dirty="0">
              <a:solidFill>
                <a:srgbClr val="00AEEF"/>
              </a:solidFill>
              <a:latin typeface="Alexandria" pitchFamily="2" charset="-78"/>
              <a:cs typeface="Alexandria" pitchFamily="2" charset="-78"/>
            </a:rPr>
            <a:t>(حل الإشكالية القانونية)</a:t>
          </a:r>
          <a:endParaRPr lang="en-US" sz="1800" kern="1200" dirty="0">
            <a:solidFill>
              <a:srgbClr val="00AEEF"/>
            </a:solidFill>
            <a:latin typeface="Alexandria" pitchFamily="2" charset="-78"/>
            <a:cs typeface="Alexandria" pitchFamily="2" charset="-78"/>
          </a:endParaRPr>
        </a:p>
      </dsp:txBody>
      <dsp:txXfrm>
        <a:off x="6344921" y="0"/>
        <a:ext cx="3019212" cy="1949495"/>
      </dsp:txXfrm>
    </dsp:sp>
    <dsp:sp modelId="{ABA3CBDF-F170-4348-B052-983A76A52065}">
      <dsp:nvSpPr>
        <dsp:cNvPr id="0" name=""/>
        <dsp:cNvSpPr/>
      </dsp:nvSpPr>
      <dsp:spPr>
        <a:xfrm>
          <a:off x="7610840" y="2193182"/>
          <a:ext cx="487373" cy="48737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91CCC-E926-10B1-5E92-3A8097F7B2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CB97A8-EF02-0284-EA75-A532E0719F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BB5629-5EFD-181B-1FDA-491C94EA583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AFC91B9-BD0B-A467-310E-1C13376B46FC}"/>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758246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F52C3D-3F13-17BF-201E-6D6777B196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DC72EE-92A5-2E9D-CBA9-E2854009C3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1E6EF4-ED30-42B7-7FB0-3C770BB2CC7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31B2EF8-1808-FDC7-DE0F-A4C55ACCBF46}"/>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302453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1C07B-A287-4B7D-429E-4C5FE8DD6E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8FF4F7-5DE0-3528-62F4-B28A592BF0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4BBE5D-E9B2-AD08-C3CB-AF5ECFD77FC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DB61EF7-7CCD-CBA1-15B5-B23353901D17}"/>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3457997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7.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65994" y="3560661"/>
            <a:ext cx="5216525" cy="398780"/>
          </a:xfrm>
          <a:prstGeom prst="rect">
            <a:avLst/>
          </a:prstGeom>
          <a:noFill/>
        </p:spPr>
        <p:txBody>
          <a:bodyPr wrap="square" rtlCol="0">
            <a:spAutoFit/>
          </a:bodyPr>
          <a:lstStyle/>
          <a:p>
            <a:r>
              <a:rPr lang="en-US" sz="2000" dirty="0">
                <a:latin typeface="Alexandria" charset="0"/>
                <a:cs typeface="Alexandria" charset="0"/>
              </a:rPr>
              <a:t>Prepared by: Nourallah Elkolaly</a:t>
            </a:r>
          </a:p>
        </p:txBody>
      </p:sp>
      <p:sp>
        <p:nvSpPr>
          <p:cNvPr id="31" name="TextBox 30"/>
          <p:cNvSpPr txBox="1"/>
          <p:nvPr/>
        </p:nvSpPr>
        <p:spPr>
          <a:xfrm>
            <a:off x="187287" y="2200300"/>
            <a:ext cx="6485888" cy="1312154"/>
          </a:xfrm>
          <a:prstGeom prst="rect">
            <a:avLst/>
          </a:prstGeom>
          <a:noFill/>
        </p:spPr>
        <p:txBody>
          <a:bodyPr wrap="square" rtlCol="0">
            <a:spAutoFit/>
          </a:bodyPr>
          <a:lstStyle/>
          <a:p>
            <a:pPr>
              <a:lnSpc>
                <a:spcPct val="150000"/>
              </a:lnSpc>
            </a:pPr>
            <a:r>
              <a:rPr lang="ar-EG" sz="2800" b="1" dirty="0">
                <a:solidFill>
                  <a:srgbClr val="00B0F0"/>
                </a:solidFill>
                <a:latin typeface="Alexandria" charset="0"/>
                <a:cs typeface="Alexandria" charset="0"/>
              </a:rPr>
              <a:t>أساليب البحث العلمي القانوني</a:t>
            </a:r>
            <a:br>
              <a:rPr lang="ar-EG" sz="2800" b="1" dirty="0">
                <a:solidFill>
                  <a:srgbClr val="00B0F0"/>
                </a:solidFill>
                <a:latin typeface="Alexandria" charset="0"/>
                <a:cs typeface="Alexandria" charset="0"/>
              </a:rPr>
            </a:br>
            <a:r>
              <a:rPr lang="en-US" sz="2800" b="1" dirty="0">
                <a:solidFill>
                  <a:srgbClr val="00B0F0"/>
                </a:solidFill>
                <a:latin typeface="Alexandria" charset="0"/>
                <a:cs typeface="Alexandria" charset="0"/>
              </a:rPr>
              <a:t>Research Methods for Law</a:t>
            </a:r>
          </a:p>
        </p:txBody>
      </p:sp>
      <p:sp>
        <p:nvSpPr>
          <p:cNvPr id="34" name="Rectangle: Rounded Corners 33"/>
          <p:cNvSpPr/>
          <p:nvPr/>
        </p:nvSpPr>
        <p:spPr>
          <a:xfrm>
            <a:off x="0" y="5833929"/>
            <a:ext cx="4470239"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a:solidFill>
                  <a:schemeClr val="bg1"/>
                </a:solidFill>
                <a:latin typeface="Alexandria" charset="0"/>
                <a:cs typeface="Alexandria" charset="0"/>
              </a:rPr>
              <a:t>2</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40796F3C-D76C-3FB6-64B2-A3A2ACD822CB}"/>
              </a:ext>
            </a:extLst>
          </p:cNvPr>
          <p:cNvSpPr txBox="1"/>
          <p:nvPr/>
        </p:nvSpPr>
        <p:spPr>
          <a:xfrm>
            <a:off x="155642" y="5107021"/>
            <a:ext cx="1994171" cy="646331"/>
          </a:xfrm>
          <a:prstGeom prst="rect">
            <a:avLst/>
          </a:prstGeom>
          <a:noFill/>
        </p:spPr>
        <p:txBody>
          <a:bodyPr wrap="square" rtlCol="0">
            <a:spAutoFit/>
          </a:bodyPr>
          <a:lstStyle/>
          <a:p>
            <a:r>
              <a:rPr lang="en-US" sz="3600" b="1" dirty="0"/>
              <a:t>RML001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038927" y="3398552"/>
            <a:ext cx="6970929" cy="501932"/>
          </a:xfrm>
          <a:prstGeom prst="rect">
            <a:avLst/>
          </a:prstGeom>
          <a:noFill/>
        </p:spPr>
        <p:txBody>
          <a:bodyPr wrap="square" rtlCol="0">
            <a:spAutoFit/>
          </a:bodyPr>
          <a:lstStyle/>
          <a:p>
            <a:pPr algn="ctr" rtl="1">
              <a:lnSpc>
                <a:spcPct val="150000"/>
              </a:lnSpc>
            </a:pPr>
            <a:r>
              <a:rPr lang="ar-EG" sz="2000" b="1" dirty="0">
                <a:solidFill>
                  <a:srgbClr val="00AEEF"/>
                </a:solidFill>
                <a:latin typeface="Alexandria" charset="0"/>
                <a:cs typeface="Alexandria" charset="0"/>
              </a:rPr>
              <a:t>مناهج البحث العلمي وتطبيقاتها على البحث القانوني </a:t>
            </a:r>
            <a:endParaRPr lang="en-US" sz="2000" b="1" dirty="0">
              <a:solidFill>
                <a:srgbClr val="00AEEF"/>
              </a:solidFill>
              <a:latin typeface="Alexandria" charset="0"/>
              <a:cs typeface="Alexandria" charset="0"/>
            </a:endParaRPr>
          </a:p>
        </p:txBody>
      </p:sp>
      <p:sp>
        <p:nvSpPr>
          <p:cNvPr id="10" name="Rectangle: Rounded Corners 9"/>
          <p:cNvSpPr/>
          <p:nvPr/>
        </p:nvSpPr>
        <p:spPr>
          <a:xfrm>
            <a:off x="6384737" y="4232260"/>
            <a:ext cx="416977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EG" sz="2800" b="1" dirty="0">
                <a:solidFill>
                  <a:schemeClr val="tx1"/>
                </a:solidFill>
                <a:latin typeface="Alexandria" charset="0"/>
                <a:cs typeface="Alexandria" charset="0"/>
              </a:rPr>
              <a:t>2</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1572866" cy="584775"/>
          </a:xfrm>
          <a:prstGeom prst="rect">
            <a:avLst/>
          </a:prstGeom>
          <a:noFill/>
        </p:spPr>
        <p:txBody>
          <a:bodyPr wrap="none" rtlCol="0">
            <a:spAutoFit/>
          </a:bodyPr>
          <a:lstStyle/>
          <a:p>
            <a:r>
              <a:rPr lang="en-US" sz="3200" b="1" dirty="0"/>
              <a:t>RML001</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Nourallah Elkolaly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76398" y="1065584"/>
            <a:ext cx="9936480" cy="4610100"/>
          </a:xfrm>
        </p:spPr>
      </p:pic>
      <p:sp>
        <p:nvSpPr>
          <p:cNvPr id="11" name="Rectangle 10"/>
          <p:cNvSpPr/>
          <p:nvPr/>
        </p:nvSpPr>
        <p:spPr>
          <a:xfrm>
            <a:off x="4990006" y="104960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466928" y="4832328"/>
            <a:ext cx="5415362" cy="1528047"/>
          </a:xfrm>
          <a:prstGeom prst="rect">
            <a:avLst/>
          </a:prstGeom>
          <a:noFill/>
        </p:spPr>
        <p:txBody>
          <a:bodyPr wrap="square">
            <a:spAutoFit/>
          </a:bodyPr>
          <a:lstStyle/>
          <a:p>
            <a:pPr algn="r" rtl="1">
              <a:lnSpc>
                <a:spcPct val="150000"/>
              </a:lnSpc>
            </a:pPr>
            <a:r>
              <a:rPr lang="ar-EG" sz="1600" b="1" dirty="0">
                <a:solidFill>
                  <a:srgbClr val="00AEEF"/>
                </a:solidFill>
                <a:latin typeface="Alexandria" charset="0"/>
                <a:cs typeface="Alexandria" charset="0"/>
              </a:rPr>
              <a:t>مناهج البحث العلمي وتطبيقاتها على البحث القانوني</a:t>
            </a:r>
            <a:endParaRPr lang="en-US" sz="1600" b="1" dirty="0">
              <a:solidFill>
                <a:srgbClr val="00AEEF"/>
              </a:solidFill>
              <a:latin typeface="Alexandria" charset="0"/>
              <a:cs typeface="Alexandria" charset="0"/>
            </a:endParaRPr>
          </a:p>
          <a:p>
            <a:pPr marL="285750" indent="-285750" algn="r" rtl="1">
              <a:lnSpc>
                <a:spcPct val="150000"/>
              </a:lnSpc>
              <a:buFont typeface="Wingdings" panose="05000000000000000000" pitchFamily="2" charset="2"/>
              <a:buChar char="q"/>
            </a:pPr>
            <a:r>
              <a:rPr lang="ar-EG" sz="1600" dirty="0">
                <a:latin typeface="Alexandria" charset="0"/>
                <a:cs typeface="Alexandria" charset="0"/>
              </a:rPr>
              <a:t>ماهية مناهج البحث العلمي </a:t>
            </a:r>
            <a:endParaRPr lang="en-US" sz="1600" dirty="0">
              <a:latin typeface="Alexandria" charset="0"/>
              <a:cs typeface="Alexandria" charset="0"/>
            </a:endParaRPr>
          </a:p>
          <a:p>
            <a:pPr marL="285750" indent="-285750" algn="r" rtl="1">
              <a:lnSpc>
                <a:spcPct val="150000"/>
              </a:lnSpc>
              <a:buFont typeface="Wingdings" panose="05000000000000000000" pitchFamily="2" charset="2"/>
              <a:buChar char="q"/>
            </a:pPr>
            <a:r>
              <a:rPr lang="ar-EG" sz="1600" dirty="0">
                <a:latin typeface="Alexandria" charset="0"/>
                <a:cs typeface="Alexandria" charset="0"/>
              </a:rPr>
              <a:t>إمكانية تطبيق المنهج العلمي على البحث القانوني</a:t>
            </a:r>
          </a:p>
          <a:p>
            <a:pPr marL="285750" indent="-285750" algn="r" rtl="1">
              <a:lnSpc>
                <a:spcPct val="150000"/>
              </a:lnSpc>
              <a:buFont typeface="Wingdings" panose="05000000000000000000" pitchFamily="2" charset="2"/>
              <a:buChar char="q"/>
            </a:pPr>
            <a:r>
              <a:rPr lang="ar-EG" sz="1600" dirty="0">
                <a:latin typeface="Alexandria" charset="0"/>
                <a:cs typeface="Alexandria" charset="0"/>
              </a:rPr>
              <a:t>أنواع مناهج البحث القانوني</a:t>
            </a:r>
            <a:endParaRPr lang="en-US" sz="1600" dirty="0">
              <a:latin typeface="Alexandria" charset="0"/>
              <a:cs typeface="Alexandria" charset="0"/>
            </a:endParaRPr>
          </a:p>
        </p:txBody>
      </p:sp>
      <p:sp>
        <p:nvSpPr>
          <p:cNvPr id="41" name="TextBox 40"/>
          <p:cNvSpPr txBox="1"/>
          <p:nvPr/>
        </p:nvSpPr>
        <p:spPr>
          <a:xfrm>
            <a:off x="6301339" y="1259391"/>
            <a:ext cx="2917786"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محاور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139341" y="111987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141408" y="1305557"/>
            <a:ext cx="942618"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5FAB83-6E27-BF92-8A37-57DFFF09D9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C4291F-E153-6779-D130-CCE3968DF45E}"/>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7EA18BD4-50A7-4175-7747-887D8C94EE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163C4EF-1E7D-E3CD-71A4-A724B4362ECD}"/>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0258609-015E-0D34-9CBF-62AAF361F636}"/>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371CDB2-C16F-F25E-3241-405A0FF6DB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5F52832-8463-9F39-681D-3B0B49D6EAFE}"/>
              </a:ext>
            </a:extLst>
          </p:cNvPr>
          <p:cNvSpPr txBox="1"/>
          <p:nvPr/>
        </p:nvSpPr>
        <p:spPr>
          <a:xfrm>
            <a:off x="5048655" y="2355234"/>
            <a:ext cx="6194701" cy="2953950"/>
          </a:xfrm>
          <a:prstGeom prst="rect">
            <a:avLst/>
          </a:prstGeom>
          <a:noFill/>
        </p:spPr>
        <p:txBody>
          <a:bodyPr wrap="square" rtlCol="0">
            <a:spAutoFit/>
          </a:bodyPr>
          <a:lstStyle/>
          <a:p>
            <a:pPr algn="just" rtl="1">
              <a:lnSpc>
                <a:spcPct val="150000"/>
              </a:lnSpc>
            </a:pPr>
            <a:r>
              <a:rPr lang="ar-EG" dirty="0">
                <a:latin typeface="Alexandria" charset="0"/>
                <a:cs typeface="Alexandria" charset="0"/>
              </a:rPr>
              <a:t>تناولنا في المحاضرة السابقة مضمون البحث العلمي وأنواعه، حيث قمنا بتعريف البحث العلمي كعملية منظمة</a:t>
            </a:r>
          </a:p>
          <a:p>
            <a:pPr algn="just" rtl="1">
              <a:lnSpc>
                <a:spcPct val="150000"/>
              </a:lnSpc>
            </a:pPr>
            <a:r>
              <a:rPr lang="ar-EG" dirty="0">
                <a:latin typeface="Alexandria" charset="0"/>
                <a:cs typeface="Alexandria" charset="0"/>
              </a:rPr>
              <a:t> </a:t>
            </a:r>
          </a:p>
          <a:p>
            <a:pPr algn="just" rtl="1">
              <a:lnSpc>
                <a:spcPct val="150000"/>
              </a:lnSpc>
            </a:pPr>
            <a:r>
              <a:rPr lang="ar-EG" dirty="0">
                <a:latin typeface="Alexandria" charset="0"/>
                <a:cs typeface="Alexandria" charset="0"/>
              </a:rPr>
              <a:t>ثم استعرضنا خصائصه، وتحدثنا عن أهميته في تطوير المعرفة وخدمة المجتمع.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كما ناقشنا الأنواع المختلفة للبحوث العلمية.</a:t>
            </a:r>
            <a:endParaRPr lang="ar-EG" sz="2000" dirty="0">
              <a:solidFill>
                <a:schemeClr val="tx1"/>
              </a:solidFill>
              <a:latin typeface="Alexandria" charset="0"/>
              <a:cs typeface="Alexandria" charset="0"/>
            </a:endParaRPr>
          </a:p>
        </p:txBody>
      </p:sp>
      <p:sp>
        <p:nvSpPr>
          <p:cNvPr id="2" name="TextBox 1">
            <a:extLst>
              <a:ext uri="{FF2B5EF4-FFF2-40B4-BE49-F238E27FC236}">
                <a16:creationId xmlns:a16="http://schemas.microsoft.com/office/drawing/2014/main" id="{3FA4BFEB-F3D6-C5DF-4989-BC37C57BA14C}"/>
              </a:ext>
            </a:extLst>
          </p:cNvPr>
          <p:cNvSpPr txBox="1"/>
          <p:nvPr/>
        </p:nvSpPr>
        <p:spPr>
          <a:xfrm>
            <a:off x="3054485" y="1001949"/>
            <a:ext cx="5729591" cy="461665"/>
          </a:xfrm>
          <a:prstGeom prst="rect">
            <a:avLst/>
          </a:prstGeom>
          <a:noFill/>
        </p:spPr>
        <p:txBody>
          <a:bodyPr wrap="square" rtlCol="0">
            <a:spAutoFit/>
          </a:bodyPr>
          <a:lstStyle/>
          <a:p>
            <a:pPr algn="r" rtl="1"/>
            <a:r>
              <a:rPr lang="ar-EG" sz="2400" dirty="0">
                <a:solidFill>
                  <a:srgbClr val="00B0F0"/>
                </a:solidFill>
                <a:latin typeface="Alexandria" pitchFamily="2" charset="-78"/>
                <a:cs typeface="Alexandria" pitchFamily="2" charset="-78"/>
              </a:rPr>
              <a:t>أهم ما تناولناه في المحاضرة السابقة</a:t>
            </a:r>
            <a:endParaRPr lang="en-US" sz="2400" dirty="0">
              <a:solidFill>
                <a:srgbClr val="00B0F0"/>
              </a:solidFill>
              <a:latin typeface="Alexandria" pitchFamily="2" charset="-78"/>
              <a:cs typeface="Alexandria" pitchFamily="2" charset="-78"/>
            </a:endParaRPr>
          </a:p>
        </p:txBody>
      </p:sp>
      <p:pic>
        <p:nvPicPr>
          <p:cNvPr id="4" name="Picture 3" descr="A close-up of a magnifying glass&#10;&#10;Description automatically generated">
            <a:extLst>
              <a:ext uri="{FF2B5EF4-FFF2-40B4-BE49-F238E27FC236}">
                <a16:creationId xmlns:a16="http://schemas.microsoft.com/office/drawing/2014/main" id="{9FCABEE6-159F-9D5E-B38C-AB4AE948EE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83874" y="2363820"/>
            <a:ext cx="2661731" cy="2661731"/>
          </a:xfrm>
          <a:prstGeom prst="rect">
            <a:avLst/>
          </a:prstGeom>
        </p:spPr>
      </p:pic>
    </p:spTree>
    <p:extLst>
      <p:ext uri="{BB962C8B-B14F-4D97-AF65-F5344CB8AC3E}">
        <p14:creationId xmlns:p14="http://schemas.microsoft.com/office/powerpoint/2010/main" val="3621374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88AF23-9C0F-0141-5FA5-0FA9832562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E90A4C-A248-10C3-A4BB-1169A8B1A111}"/>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34BFC657-E828-CE7B-545C-7213DB7A259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8576C36-B668-A259-E4AB-FA29922E57F0}"/>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38CE1EE-20E2-6F43-2154-81155D0DB72A}"/>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69466F3-ED9B-7B76-83A3-FF1DC5C502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E7F19E4-2839-E071-8B5C-A10F3B276C76}"/>
              </a:ext>
            </a:extLst>
          </p:cNvPr>
          <p:cNvSpPr txBox="1"/>
          <p:nvPr/>
        </p:nvSpPr>
        <p:spPr>
          <a:xfrm>
            <a:off x="3336589" y="2092586"/>
            <a:ext cx="7926224" cy="3369449"/>
          </a:xfrm>
          <a:prstGeom prst="rect">
            <a:avLst/>
          </a:prstGeom>
          <a:noFill/>
        </p:spPr>
        <p:txBody>
          <a:bodyPr wrap="square" rtlCol="0">
            <a:spAutoFit/>
          </a:bodyPr>
          <a:lstStyle/>
          <a:p>
            <a:pPr algn="just" rtl="1">
              <a:lnSpc>
                <a:spcPct val="150000"/>
              </a:lnSpc>
            </a:pPr>
            <a:r>
              <a:rPr lang="ar-EG" dirty="0">
                <a:latin typeface="Alexandria" charset="0"/>
                <a:cs typeface="Alexandria" charset="0"/>
              </a:rPr>
              <a:t>بعد ذلك، انتقلنا إلى البحث القانوني، حيث عرفناه كنوع متخصص من البحوث يهدف إلى دراسة القضايا القانونية وتحليلها لتحسين فهم التشريعات وتطبيقها.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تطرقنا إلى أهمية البحث القانوني لكل من الباحثين والمشرعين والقضاة والمحامين ورجال الإدارة،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وميزنا بين أنواع البحوث القانونية المختلفة، كما تحدثنا عن صفات الباحث القانوني فليس كل من كتب بحثاً يستحق لقب باحث.</a:t>
            </a:r>
            <a:endParaRPr lang="ar-EG" sz="2000" dirty="0">
              <a:solidFill>
                <a:schemeClr val="tx1"/>
              </a:solidFill>
              <a:latin typeface="Alexandria" charset="0"/>
              <a:cs typeface="Alexandria" charset="0"/>
            </a:endParaRPr>
          </a:p>
        </p:txBody>
      </p:sp>
      <p:sp>
        <p:nvSpPr>
          <p:cNvPr id="2" name="TextBox 1">
            <a:extLst>
              <a:ext uri="{FF2B5EF4-FFF2-40B4-BE49-F238E27FC236}">
                <a16:creationId xmlns:a16="http://schemas.microsoft.com/office/drawing/2014/main" id="{EAA8EACA-B2E6-5E49-BB5A-76C863505751}"/>
              </a:ext>
            </a:extLst>
          </p:cNvPr>
          <p:cNvSpPr txBox="1"/>
          <p:nvPr/>
        </p:nvSpPr>
        <p:spPr>
          <a:xfrm>
            <a:off x="3054485" y="1001949"/>
            <a:ext cx="5729591" cy="461665"/>
          </a:xfrm>
          <a:prstGeom prst="rect">
            <a:avLst/>
          </a:prstGeom>
          <a:noFill/>
        </p:spPr>
        <p:txBody>
          <a:bodyPr wrap="square" rtlCol="0">
            <a:spAutoFit/>
          </a:bodyPr>
          <a:lstStyle/>
          <a:p>
            <a:pPr algn="r" rtl="1"/>
            <a:r>
              <a:rPr lang="ar-EG" sz="2400" dirty="0">
                <a:solidFill>
                  <a:srgbClr val="00B0F0"/>
                </a:solidFill>
                <a:latin typeface="Alexandria" pitchFamily="2" charset="-78"/>
                <a:cs typeface="Alexandria" pitchFamily="2" charset="-78"/>
              </a:rPr>
              <a:t>أهم ما تناولناه في المحاضرة السابقة</a:t>
            </a:r>
            <a:endParaRPr lang="en-US" sz="2400" dirty="0">
              <a:solidFill>
                <a:srgbClr val="00B0F0"/>
              </a:solidFill>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5A6E9EBB-64F3-7B7D-04F6-4D3E7B67343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225684" y="2782108"/>
            <a:ext cx="1877439" cy="1877439"/>
          </a:xfrm>
          <a:prstGeom prst="rect">
            <a:avLst/>
          </a:prstGeom>
        </p:spPr>
      </p:pic>
    </p:spTree>
    <p:extLst>
      <p:ext uri="{BB962C8B-B14F-4D97-AF65-F5344CB8AC3E}">
        <p14:creationId xmlns:p14="http://schemas.microsoft.com/office/powerpoint/2010/main" val="29812964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BA9E13-79BA-1942-FFAD-5BE01995CE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4CDC42-1FBA-B454-EF9A-0A34E767B374}"/>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4EB65118-6F93-5E48-B1BE-61386DA0497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4C140E3-337C-4CFF-4052-C51135F4E7A9}"/>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EEB22C-FFDD-9107-AC6C-8F5170CCA0CE}"/>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F37C3D0-11EA-0171-4FA3-FD0324942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064DFA-03EF-32A4-7CDD-1800993B6B9C}"/>
              </a:ext>
            </a:extLst>
          </p:cNvPr>
          <p:cNvSpPr txBox="1"/>
          <p:nvPr/>
        </p:nvSpPr>
        <p:spPr>
          <a:xfrm>
            <a:off x="723089" y="2157298"/>
            <a:ext cx="10636999" cy="3005375"/>
          </a:xfrm>
          <a:prstGeom prst="rect">
            <a:avLst/>
          </a:prstGeom>
          <a:noFill/>
        </p:spPr>
        <p:txBody>
          <a:bodyPr wrap="square" rtlCol="0">
            <a:spAutoFit/>
          </a:bodyPr>
          <a:lstStyle/>
          <a:p>
            <a:pPr algn="r" rtl="1">
              <a:lnSpc>
                <a:spcPct val="150000"/>
              </a:lnSpc>
            </a:pPr>
            <a:r>
              <a:rPr lang="ar-EG" sz="1600" dirty="0">
                <a:latin typeface="Alexandria" charset="0"/>
                <a:cs typeface="Alexandria" charset="0"/>
              </a:rPr>
              <a:t>المنهجية القانونية تبدأ بتحديد مشكلة بحثية قانونية تتطلب حلاً، حيث يسعى الباحث للوصول إلى نتائج واضحة من خلال استخدام أدوات البحث المناسبة. </a:t>
            </a:r>
          </a:p>
          <a:p>
            <a:pPr algn="r" rtl="1">
              <a:lnSpc>
                <a:spcPct val="150000"/>
              </a:lnSpc>
            </a:pPr>
            <a:r>
              <a:rPr lang="ar-EG" sz="1600" dirty="0">
                <a:latin typeface="Alexandria" charset="0"/>
                <a:cs typeface="Alexandria" charset="0"/>
              </a:rPr>
              <a:t>تشمل الأدوات التقليدية النصوص القانونية، الفقه، وأحكام القضاء، بالإضافة إلى الأدوات الميدانية مثل الاستبيانات والمقابلات إن استدعى ذلك طبيعة البحث.</a:t>
            </a:r>
          </a:p>
          <a:p>
            <a:pPr algn="r" rtl="1">
              <a:lnSpc>
                <a:spcPct val="150000"/>
              </a:lnSpc>
            </a:pPr>
            <a:r>
              <a:rPr lang="ar-EG" sz="1600" dirty="0">
                <a:latin typeface="Alexandria" charset="0"/>
                <a:cs typeface="Alexandria" charset="0"/>
              </a:rPr>
              <a:t> يتم جمع المعلومات من المكتبات التقليدية والإلكترونية للوصول إلى مصادر متنوعة وموثوقة لحل المشكلة البحثية.</a:t>
            </a:r>
          </a:p>
          <a:p>
            <a:pPr algn="r" rtl="1">
              <a:lnSpc>
                <a:spcPct val="150000"/>
              </a:lnSpc>
            </a:pPr>
            <a:endParaRPr lang="ar-EG" sz="1600" dirty="0">
              <a:latin typeface="Alexandria" charset="0"/>
              <a:cs typeface="Alexandria" charset="0"/>
            </a:endParaRPr>
          </a:p>
          <a:p>
            <a:pPr algn="r" rtl="1">
              <a:lnSpc>
                <a:spcPct val="150000"/>
              </a:lnSpc>
            </a:pPr>
            <a:r>
              <a:rPr lang="ar-EG" sz="1600" dirty="0">
                <a:latin typeface="Alexandria" charset="0"/>
                <a:cs typeface="Alexandria" charset="0"/>
              </a:rPr>
              <a:t>يتبع الباحث أساليب علمية متنوعة كالمناهج الاستقرائية، الاستنباطية، المقارنة، والتاريخية،والوصفية حيث يعتمد اختيار المنهج المناسب على طبيعة المشكلة القانونية المطروحة.</a:t>
            </a:r>
            <a:endParaRPr lang="ar-EG" dirty="0">
              <a:solidFill>
                <a:schemeClr val="tx1"/>
              </a:solidFill>
              <a:latin typeface="Alexandria" charset="0"/>
              <a:cs typeface="Alexandria" charset="0"/>
            </a:endParaRPr>
          </a:p>
        </p:txBody>
      </p:sp>
      <p:sp>
        <p:nvSpPr>
          <p:cNvPr id="2" name="TextBox 1">
            <a:extLst>
              <a:ext uri="{FF2B5EF4-FFF2-40B4-BE49-F238E27FC236}">
                <a16:creationId xmlns:a16="http://schemas.microsoft.com/office/drawing/2014/main" id="{8648353C-B3FA-5814-256F-9063EACBC370}"/>
              </a:ext>
            </a:extLst>
          </p:cNvPr>
          <p:cNvSpPr txBox="1"/>
          <p:nvPr/>
        </p:nvSpPr>
        <p:spPr>
          <a:xfrm>
            <a:off x="1466387" y="739822"/>
            <a:ext cx="9647927" cy="501932"/>
          </a:xfrm>
          <a:prstGeom prst="rect">
            <a:avLst/>
          </a:prstGeom>
          <a:noFill/>
        </p:spPr>
        <p:txBody>
          <a:bodyPr wrap="square" rtlCol="0">
            <a:spAutoFit/>
          </a:bodyPr>
          <a:lstStyle/>
          <a:p>
            <a:pPr algn="ctr" rtl="1">
              <a:lnSpc>
                <a:spcPct val="150000"/>
              </a:lnSpc>
            </a:pPr>
            <a:r>
              <a:rPr lang="ar-EG" sz="2000" b="1" dirty="0">
                <a:solidFill>
                  <a:srgbClr val="00AEEF"/>
                </a:solidFill>
                <a:latin typeface="Alexandria" charset="0"/>
                <a:cs typeface="Alexandria" charset="0"/>
              </a:rPr>
              <a:t>مناهج البحث العلمي و تطبيقاتها على البحث القانوني</a:t>
            </a:r>
            <a:endParaRPr lang="ar-EG" sz="1600" dirty="0">
              <a:latin typeface="Alexandria" charset="0"/>
              <a:cs typeface="Alexandria" charset="0"/>
            </a:endParaRPr>
          </a:p>
        </p:txBody>
      </p:sp>
    </p:spTree>
    <p:extLst>
      <p:ext uri="{BB962C8B-B14F-4D97-AF65-F5344CB8AC3E}">
        <p14:creationId xmlns:p14="http://schemas.microsoft.com/office/powerpoint/2010/main" val="3117053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8EA098-392B-E703-5992-EFF42CB4F8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3DB149-81FA-D652-6941-DC9830083503}"/>
              </a:ext>
            </a:extLst>
          </p:cNvPr>
          <p:cNvSpPr/>
          <p:nvPr/>
        </p:nvSpPr>
        <p:spPr>
          <a:xfrm>
            <a:off x="632549" y="1742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A8A613C2-8381-EA4F-598B-E2988EA136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F918B72-067C-0320-6E63-9CF19F152F84}"/>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3D88F7D-1CAA-7626-96F5-58A3447E3D15}"/>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51533886-5316-91A0-E2AE-3A56D6CA5C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3" name="Diagram 2">
            <a:extLst>
              <a:ext uri="{FF2B5EF4-FFF2-40B4-BE49-F238E27FC236}">
                <a16:creationId xmlns:a16="http://schemas.microsoft.com/office/drawing/2014/main" id="{D38F84D5-3655-4D64-6E72-E96177211B24}"/>
              </a:ext>
            </a:extLst>
          </p:cNvPr>
          <p:cNvGraphicFramePr/>
          <p:nvPr>
            <p:extLst>
              <p:ext uri="{D42A27DB-BD31-4B8C-83A1-F6EECF244321}">
                <p14:modId xmlns:p14="http://schemas.microsoft.com/office/powerpoint/2010/main" val="1640477599"/>
              </p:ext>
            </p:extLst>
          </p:nvPr>
        </p:nvGraphicFramePr>
        <p:xfrm>
          <a:off x="913320" y="1293600"/>
          <a:ext cx="10409676" cy="48737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831718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92598B-EFEC-FB24-883D-2F0C6E68AF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83B65F-5A42-CF3F-578D-024C2F01D049}"/>
              </a:ext>
            </a:extLst>
          </p:cNvPr>
          <p:cNvSpPr/>
          <p:nvPr/>
        </p:nvSpPr>
        <p:spPr>
          <a:xfrm>
            <a:off x="864188" y="173532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6FC63317-2FF4-A779-C91E-97B9157680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9A5442E-CDC5-E291-63C3-C03627B3215C}"/>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167F433-A75D-53AB-1F19-54690717603D}"/>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807F0D85-246A-7D54-7451-4A66EBFB4B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C4BBFAAD-FF48-D350-25CA-C73D68B66AC3}"/>
              </a:ext>
            </a:extLst>
          </p:cNvPr>
          <p:cNvSpPr txBox="1"/>
          <p:nvPr/>
        </p:nvSpPr>
        <p:spPr>
          <a:xfrm>
            <a:off x="6459166" y="2240562"/>
            <a:ext cx="4973845" cy="2965492"/>
          </a:xfrm>
          <a:prstGeom prst="rect">
            <a:avLst/>
          </a:prstGeom>
          <a:noFill/>
        </p:spPr>
        <p:txBody>
          <a:bodyPr wrap="square">
            <a:spAutoFit/>
          </a:bodyPr>
          <a:lstStyle/>
          <a:p>
            <a:pPr algn="just" rtl="1">
              <a:lnSpc>
                <a:spcPct val="200000"/>
              </a:lnSpc>
            </a:pPr>
            <a:r>
              <a:rPr lang="ar-EG" sz="2400" dirty="0">
                <a:solidFill>
                  <a:srgbClr val="00AEEF"/>
                </a:solidFill>
                <a:latin typeface="Alexandria" charset="0"/>
                <a:cs typeface="Alexandria" charset="0"/>
              </a:rPr>
              <a:t>المنهجية القانونية :</a:t>
            </a:r>
          </a:p>
          <a:p>
            <a:pPr algn="just" rtl="1">
              <a:lnSpc>
                <a:spcPct val="200000"/>
              </a:lnSpc>
            </a:pPr>
            <a:r>
              <a:rPr lang="ar-EG" dirty="0">
                <a:solidFill>
                  <a:schemeClr val="tx1"/>
                </a:solidFill>
                <a:latin typeface="Alexandria" charset="0"/>
                <a:cs typeface="Alexandria" charset="0"/>
              </a:rPr>
              <a:t>عبارة عن الطرق والأساليب والموجهات العلمية والتقنية لعلم القانون التي تمكن القانوني من تحديد مادة البحث، وكيفية البحث ، وكيفية التحليل، وكيف العرض والمناقشة.</a:t>
            </a:r>
          </a:p>
        </p:txBody>
      </p:sp>
      <p:pic>
        <p:nvPicPr>
          <p:cNvPr id="3" name="Picture 2" descr="A close-up of a legal research form&#10;&#10;Description automatically generated">
            <a:extLst>
              <a:ext uri="{FF2B5EF4-FFF2-40B4-BE49-F238E27FC236}">
                <a16:creationId xmlns:a16="http://schemas.microsoft.com/office/drawing/2014/main" id="{FA3D28DA-FAE8-261D-2DDD-3BE8225FF1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6456" y="2547734"/>
            <a:ext cx="4109048" cy="2734385"/>
          </a:xfrm>
          <a:prstGeom prst="rect">
            <a:avLst/>
          </a:prstGeom>
        </p:spPr>
      </p:pic>
    </p:spTree>
    <p:extLst>
      <p:ext uri="{BB962C8B-B14F-4D97-AF65-F5344CB8AC3E}">
        <p14:creationId xmlns:p14="http://schemas.microsoft.com/office/powerpoint/2010/main" val="1756474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77344-AAF2-C207-C51E-DE0F82D506A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CB42A2F-4A4C-DFBA-051F-1234632796DB}"/>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6538" b="16538"/>
          <a:stretch/>
        </p:blipFill>
        <p:spPr>
          <a:xfrm>
            <a:off x="2808" y="0"/>
            <a:ext cx="5547685" cy="5573488"/>
          </a:xfrm>
        </p:spPr>
      </p:pic>
      <p:sp>
        <p:nvSpPr>
          <p:cNvPr id="2" name="Right Triangle 1">
            <a:extLst>
              <a:ext uri="{FF2B5EF4-FFF2-40B4-BE49-F238E27FC236}">
                <a16:creationId xmlns:a16="http://schemas.microsoft.com/office/drawing/2014/main" id="{DDB7647B-9F14-09FB-E0AA-C21004643F8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2945144-4C26-A19C-85FE-1C7AB682457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B5DE949-48E2-1124-2E09-69FCF38BA610}"/>
              </a:ext>
            </a:extLst>
          </p:cNvPr>
          <p:cNvSpPr txBox="1"/>
          <p:nvPr/>
        </p:nvSpPr>
        <p:spPr>
          <a:xfrm>
            <a:off x="3470285" y="1411031"/>
            <a:ext cx="9647927" cy="501932"/>
          </a:xfrm>
          <a:prstGeom prst="rect">
            <a:avLst/>
          </a:prstGeom>
          <a:noFill/>
        </p:spPr>
        <p:txBody>
          <a:bodyPr wrap="square" rtlCol="0">
            <a:spAutoFit/>
          </a:bodyPr>
          <a:lstStyle/>
          <a:p>
            <a:pPr algn="ctr" rtl="1">
              <a:lnSpc>
                <a:spcPct val="150000"/>
              </a:lnSpc>
            </a:pPr>
            <a:r>
              <a:rPr lang="ar-EG" sz="2000" b="1" dirty="0">
                <a:solidFill>
                  <a:srgbClr val="00AEEF"/>
                </a:solidFill>
                <a:latin typeface="Alexandria" charset="0"/>
                <a:cs typeface="Alexandria" charset="0"/>
              </a:rPr>
              <a:t>مناهج البحث العلمي و تطبيقاتها على البحث القانوني</a:t>
            </a:r>
            <a:endParaRPr lang="ar-EG" sz="1600" dirty="0">
              <a:latin typeface="Alexandria" charset="0"/>
              <a:cs typeface="Alexandria" charset="0"/>
            </a:endParaRPr>
          </a:p>
        </p:txBody>
      </p:sp>
      <p:sp>
        <p:nvSpPr>
          <p:cNvPr id="32" name="Rectangle 31">
            <a:extLst>
              <a:ext uri="{FF2B5EF4-FFF2-40B4-BE49-F238E27FC236}">
                <a16:creationId xmlns:a16="http://schemas.microsoft.com/office/drawing/2014/main" id="{F9DD8BF7-02BC-9091-C8BE-F837C5C2837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61D8AD31-F4EF-14D2-ADC0-9B627CCB8ADB}"/>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DD8153FF-939F-6F05-F6DE-E888F11F2BE8}"/>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FF46CFBD-E7DE-D5F1-9561-4044B3D09B9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E776E5B-ED6F-299A-5117-36F70AE65663}"/>
              </a:ext>
            </a:extLst>
          </p:cNvPr>
          <p:cNvSpPr txBox="1"/>
          <p:nvPr/>
        </p:nvSpPr>
        <p:spPr>
          <a:xfrm>
            <a:off x="2739031" y="2550550"/>
            <a:ext cx="9452969" cy="4200445"/>
          </a:xfrm>
          <a:prstGeom prst="rect">
            <a:avLst/>
          </a:prstGeom>
          <a:noFill/>
        </p:spPr>
        <p:txBody>
          <a:bodyPr wrap="square" rtlCol="0">
            <a:spAutoFit/>
          </a:bodyPr>
          <a:lstStyle/>
          <a:p>
            <a:pPr algn="just" rtl="1">
              <a:lnSpc>
                <a:spcPct val="150000"/>
              </a:lnSpc>
            </a:pPr>
            <a:r>
              <a:rPr lang="ar-EG" dirty="0">
                <a:latin typeface="Alexandria" charset="0"/>
                <a:cs typeface="Alexandria" charset="0"/>
              </a:rPr>
              <a:t>رغم أن البحث العلمي والبحث القانوني يشتركان في السعي نحو التنقيب والاستكشاف للوصول إلى الحقيقة والعدالة، إلا أن عملية البحث لا تُجرى بشكل عشوائي، بل تتبع مجموعة من الآليات والأساليب التي يعتمد عليها الباحث لتحقيق أهداف بحثه، وهذه الآليات تُعرف بـ"مناهج البحث."</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وبالرغم من تنوع مناهج البحث العلمي، فإننا نركز على المناهج القانونية، حيث يعتمد البحث القانوني على تطبيق مناهج البحث العلمي.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لذلك، سنتناول دراسة مناهج البحث العلمي بشكل عام، ومدى قابليتها للتطبيق في المجال القانوني بشكل خاص.</a:t>
            </a:r>
          </a:p>
        </p:txBody>
      </p:sp>
    </p:spTree>
    <p:extLst>
      <p:ext uri="{BB962C8B-B14F-4D97-AF65-F5344CB8AC3E}">
        <p14:creationId xmlns:p14="http://schemas.microsoft.com/office/powerpoint/2010/main" val="42650414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14399" y="1456046"/>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5367" b="15367"/>
          <a:stretch/>
        </p:blipFill>
        <p:spPr>
          <a:xfrm>
            <a:off x="6066817" y="1449422"/>
            <a:ext cx="4962146" cy="2577830"/>
          </a:xfrm>
        </p:spPr>
      </p:pic>
      <p:sp>
        <p:nvSpPr>
          <p:cNvPr id="6" name="Rectangle 5"/>
          <p:cNvSpPr/>
          <p:nvPr/>
        </p:nvSpPr>
        <p:spPr>
          <a:xfrm>
            <a:off x="1313234" y="3252290"/>
            <a:ext cx="4275969" cy="2743380"/>
          </a:xfrm>
          <a:prstGeom prst="rect">
            <a:avLst/>
          </a:prstGeom>
        </p:spPr>
        <p:txBody>
          <a:bodyPr wrap="square">
            <a:spAutoFit/>
          </a:bodyPr>
          <a:lstStyle/>
          <a:p>
            <a:pPr marL="285750" indent="-285750" algn="r" rtl="1">
              <a:lnSpc>
                <a:spcPct val="150000"/>
              </a:lnSpc>
              <a:buFont typeface="Wingdings" panose="05000000000000000000" pitchFamily="2" charset="2"/>
              <a:buChar char="q"/>
            </a:pPr>
            <a:r>
              <a:rPr lang="ar-EG" dirty="0">
                <a:latin typeface="Alexandria" charset="0"/>
                <a:cs typeface="Alexandria" charset="0"/>
              </a:rPr>
              <a:t>المقصود بالمنهج العلمي وعلم المناهج.</a:t>
            </a:r>
          </a:p>
          <a:p>
            <a:pPr algn="r" rtl="1">
              <a:lnSpc>
                <a:spcPct val="150000"/>
              </a:lnSpc>
            </a:pPr>
            <a:endParaRPr lang="ar-EG" dirty="0">
              <a:latin typeface="Alexandria" charset="0"/>
              <a:cs typeface="Alexandria" charset="0"/>
            </a:endParaRPr>
          </a:p>
          <a:p>
            <a:pPr marL="285750" indent="-285750" algn="r" rtl="1">
              <a:lnSpc>
                <a:spcPct val="150000"/>
              </a:lnSpc>
              <a:buFont typeface="Wingdings" panose="05000000000000000000" pitchFamily="2" charset="2"/>
              <a:buChar char="q"/>
            </a:pPr>
            <a:r>
              <a:rPr lang="ar-EG" dirty="0">
                <a:latin typeface="Alexandria" charset="0"/>
                <a:cs typeface="Alexandria" charset="0"/>
              </a:rPr>
              <a:t>ضوابط اختيار المنهج العلمي.</a:t>
            </a:r>
          </a:p>
          <a:p>
            <a:pPr algn="r" rtl="1">
              <a:lnSpc>
                <a:spcPct val="150000"/>
              </a:lnSpc>
            </a:pPr>
            <a:endParaRPr lang="ar-EG" sz="1600" dirty="0">
              <a:latin typeface="Alexandria" charset="0"/>
              <a:cs typeface="Alexandria" charset="0"/>
            </a:endParaRPr>
          </a:p>
          <a:p>
            <a:pPr marL="285750" indent="-285750" algn="r" rtl="1">
              <a:lnSpc>
                <a:spcPct val="150000"/>
              </a:lnSpc>
              <a:buFont typeface="Wingdings" panose="05000000000000000000" pitchFamily="2" charset="2"/>
              <a:buChar char="q"/>
            </a:pPr>
            <a:endParaRPr lang="ar-EG" dirty="0">
              <a:latin typeface="Alexandria" charset="0"/>
              <a:cs typeface="Alexandria" charset="0"/>
            </a:endParaRPr>
          </a:p>
          <a:p>
            <a:pPr algn="r" rtl="1">
              <a:lnSpc>
                <a:spcPct val="120000"/>
              </a:lnSpc>
            </a:pPr>
            <a:endParaRPr lang="en-US" sz="1200" dirty="0">
              <a:latin typeface="Alexandria" charset="0"/>
              <a:cs typeface="Alexandria" charset="0"/>
            </a:endParaRPr>
          </a:p>
        </p:txBody>
      </p:sp>
      <p:sp>
        <p:nvSpPr>
          <p:cNvPr id="7" name="Rectangle 6"/>
          <p:cNvSpPr/>
          <p:nvPr/>
        </p:nvSpPr>
        <p:spPr>
          <a:xfrm>
            <a:off x="1310806" y="2022099"/>
            <a:ext cx="4747323" cy="501932"/>
          </a:xfrm>
          <a:prstGeom prst="rect">
            <a:avLst/>
          </a:prstGeom>
        </p:spPr>
        <p:txBody>
          <a:bodyPr wrap="square">
            <a:spAutoFit/>
          </a:bodyPr>
          <a:lstStyle/>
          <a:p>
            <a:pPr algn="ctr" rtl="1">
              <a:lnSpc>
                <a:spcPct val="150000"/>
              </a:lnSpc>
            </a:pPr>
            <a:r>
              <a:rPr lang="ar-EG" sz="2000" b="1" dirty="0">
                <a:latin typeface="Alexandria" charset="0"/>
                <a:cs typeface="Alexandria" charset="0"/>
              </a:rPr>
              <a:t>ماهية مناهج البحث العلمي </a:t>
            </a:r>
            <a:endParaRPr lang="en-US" sz="2000" b="1" dirty="0">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ar-EG" sz="3600" b="1" dirty="0">
                <a:solidFill>
                  <a:schemeClr val="bg1"/>
                </a:solidFill>
                <a:latin typeface="Alexandria" charset="0"/>
                <a:cs typeface="Alexandria" charset="0"/>
              </a:rPr>
              <a:t>2</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22B33B-F70C-75F3-8A84-8139FA2F67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56D3B1-EDDC-9DE6-4FC3-96A9254DC16A}"/>
              </a:ext>
            </a:extLst>
          </p:cNvPr>
          <p:cNvSpPr/>
          <p:nvPr/>
        </p:nvSpPr>
        <p:spPr>
          <a:xfrm>
            <a:off x="821543" y="17163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CB5B070B-1EA5-856F-337B-63CBFA4C8A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02C71B-A0CD-2489-A250-94E8AE538604}"/>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D927858-DB44-422F-75A1-F50C2A5EE237}"/>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00BF5D0-581F-CBB6-ADFA-3FCA578EE8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F50BBF7-988B-285A-ECD6-B2DC0606D456}"/>
              </a:ext>
            </a:extLst>
          </p:cNvPr>
          <p:cNvSpPr txBox="1"/>
          <p:nvPr/>
        </p:nvSpPr>
        <p:spPr>
          <a:xfrm>
            <a:off x="2198914" y="1045029"/>
            <a:ext cx="8109857" cy="461665"/>
          </a:xfrm>
          <a:prstGeom prst="rect">
            <a:avLst/>
          </a:prstGeom>
          <a:noFill/>
        </p:spPr>
        <p:txBody>
          <a:bodyPr wrap="square" rtlCol="0">
            <a:spAutoFit/>
          </a:bodyPr>
          <a:lstStyle/>
          <a:p>
            <a:pPr algn="ctr"/>
            <a:r>
              <a:rPr lang="ar-EG" sz="2400" dirty="0">
                <a:solidFill>
                  <a:srgbClr val="00AEEF"/>
                </a:solidFill>
                <a:latin typeface="Alexandria Black" pitchFamily="2" charset="-78"/>
                <a:cs typeface="Alexandria Black" pitchFamily="2" charset="-78"/>
              </a:rPr>
              <a:t>المقصود بالمنهج العلمي</a:t>
            </a:r>
            <a:endParaRPr lang="en-US" sz="2400" dirty="0">
              <a:solidFill>
                <a:srgbClr val="00AEEF"/>
              </a:solidFill>
              <a:latin typeface="Alexandria Black" pitchFamily="2" charset="-78"/>
              <a:cs typeface="Alexandria Black" pitchFamily="2" charset="-78"/>
            </a:endParaRPr>
          </a:p>
        </p:txBody>
      </p:sp>
      <p:sp>
        <p:nvSpPr>
          <p:cNvPr id="9" name="TextBox 8">
            <a:extLst>
              <a:ext uri="{FF2B5EF4-FFF2-40B4-BE49-F238E27FC236}">
                <a16:creationId xmlns:a16="http://schemas.microsoft.com/office/drawing/2014/main" id="{191D7E53-A05F-5695-584C-74D2607021D6}"/>
              </a:ext>
            </a:extLst>
          </p:cNvPr>
          <p:cNvSpPr txBox="1"/>
          <p:nvPr/>
        </p:nvSpPr>
        <p:spPr>
          <a:xfrm>
            <a:off x="933855" y="2214896"/>
            <a:ext cx="10425505" cy="3641253"/>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يُعد المنهج جزءاً أساسياً من عناصر البحث العلمي، حيث يقوم بدور الإطار الذي يوجه الباحث في سعيه لاكتشاف الحقيقة وتحقيق العدالة من خلال التحليل والتفكير المنهجي. </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فالمنهج هو الوسيلة التي يعتمد عليها الباحث للوصول إلى هدفه، إذ يبدأ من تحديد المشكلة البحثية التي تتطلب حلاً وينتهي بإيجاد الحل المناسب لها. </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2000" b="1" dirty="0">
                <a:latin typeface="Alexandria" pitchFamily="2" charset="-78"/>
                <a:cs typeface="Alexandria" pitchFamily="2" charset="-78"/>
              </a:rPr>
              <a:t>وقد وصف بعض الفقهاء المنهج بأنه الأسلوب المنظم الذي يتبعه العقل الإنساني في دراسة موضوع أو مشكلة، بهدف الوصول إلى حلول فعّالة أو تحديد المبادئ التي تحكم الظواهر والقضايا</a:t>
            </a:r>
            <a:r>
              <a:rPr lang="ar-EG"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809382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E784BB-B3B8-A497-A7C6-611DC8DEA1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FB6021-2AD1-408A-961C-6E6C0EC0E949}"/>
              </a:ext>
            </a:extLst>
          </p:cNvPr>
          <p:cNvSpPr/>
          <p:nvPr/>
        </p:nvSpPr>
        <p:spPr>
          <a:xfrm>
            <a:off x="821543" y="17163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0D7592E0-1833-8F85-B023-F01B2978626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506E1D-02AE-2DB5-A745-08C478EE0446}"/>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8B446E3-F129-2CC4-88A2-9E50927CCDC2}"/>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CD2BB0E-F5AB-11E7-1C37-1D6F866B12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5F17062-8ED3-B40A-C20D-03532168BE6A}"/>
              </a:ext>
            </a:extLst>
          </p:cNvPr>
          <p:cNvSpPr txBox="1"/>
          <p:nvPr/>
        </p:nvSpPr>
        <p:spPr>
          <a:xfrm>
            <a:off x="2198914" y="1045029"/>
            <a:ext cx="8109857" cy="461665"/>
          </a:xfrm>
          <a:prstGeom prst="rect">
            <a:avLst/>
          </a:prstGeom>
          <a:noFill/>
        </p:spPr>
        <p:txBody>
          <a:bodyPr wrap="square" rtlCol="0">
            <a:spAutoFit/>
          </a:bodyPr>
          <a:lstStyle/>
          <a:p>
            <a:pPr algn="ctr"/>
            <a:r>
              <a:rPr lang="ar-EG" sz="2400" dirty="0">
                <a:solidFill>
                  <a:srgbClr val="00AEEF"/>
                </a:solidFill>
                <a:latin typeface="Alexandria Black" pitchFamily="2" charset="-78"/>
                <a:cs typeface="Alexandria Black" pitchFamily="2" charset="-78"/>
              </a:rPr>
              <a:t>المقصود بعلم المناهج</a:t>
            </a:r>
            <a:endParaRPr lang="en-US" sz="2400" dirty="0">
              <a:solidFill>
                <a:srgbClr val="00AEEF"/>
              </a:solidFill>
              <a:latin typeface="Alexandria Black" pitchFamily="2" charset="-78"/>
              <a:cs typeface="Alexandria Black" pitchFamily="2" charset="-78"/>
            </a:endParaRPr>
          </a:p>
        </p:txBody>
      </p:sp>
      <p:sp>
        <p:nvSpPr>
          <p:cNvPr id="9" name="TextBox 8">
            <a:extLst>
              <a:ext uri="{FF2B5EF4-FFF2-40B4-BE49-F238E27FC236}">
                <a16:creationId xmlns:a16="http://schemas.microsoft.com/office/drawing/2014/main" id="{7DB64E9F-484A-E999-11AE-DDCF407AEA2E}"/>
              </a:ext>
            </a:extLst>
          </p:cNvPr>
          <p:cNvSpPr txBox="1"/>
          <p:nvPr/>
        </p:nvSpPr>
        <p:spPr>
          <a:xfrm>
            <a:off x="1867711" y="2224623"/>
            <a:ext cx="9355461" cy="3369449"/>
          </a:xfrm>
          <a:prstGeom prst="rect">
            <a:avLst/>
          </a:prstGeom>
          <a:noFill/>
        </p:spPr>
        <p:txBody>
          <a:bodyPr wrap="square" rtlCol="0">
            <a:spAutoFit/>
          </a:bodyPr>
          <a:lstStyle/>
          <a:p>
            <a:pPr algn="just" rtl="1">
              <a:lnSpc>
                <a:spcPct val="150000"/>
              </a:lnSpc>
            </a:pPr>
            <a:r>
              <a:rPr lang="ar-EG" dirty="0">
                <a:latin typeface="Alexandria" pitchFamily="2" charset="-78"/>
                <a:cs typeface="Alexandria" pitchFamily="2" charset="-78"/>
              </a:rPr>
              <a:t>إذا كان المنهج يُعتبر الطريق الذي يُسهم في اكتشاف الحقيقة وتحقيق العدالة، فإن العلم الذي يختص بدراسة الأساليب والطرق التي يستخدمها الباحثون لتحليل المشكلات والوصول إلى حلول يُعرف بـ"علم المناهج". </a:t>
            </a:r>
          </a:p>
          <a:p>
            <a:pPr algn="just" rtl="1">
              <a:lnSpc>
                <a:spcPct val="150000"/>
              </a:lnSpc>
            </a:pPr>
            <a:endParaRPr lang="ar-EG" dirty="0">
              <a:latin typeface="Alexandria" pitchFamily="2" charset="-78"/>
              <a:cs typeface="Alexandria" pitchFamily="2" charset="-78"/>
            </a:endParaRPr>
          </a:p>
          <a:p>
            <a:pPr algn="just" rtl="1">
              <a:lnSpc>
                <a:spcPct val="150000"/>
              </a:lnSpc>
            </a:pPr>
            <a:r>
              <a:rPr lang="ar-EG" dirty="0">
                <a:latin typeface="Alexandria" pitchFamily="2" charset="-78"/>
                <a:cs typeface="Alexandria" pitchFamily="2" charset="-78"/>
              </a:rPr>
              <a:t>أي أنه العلم الذي يوضح كيفية اختيار واستخدام الأساليب الملائمة لتحليل المشكلات، والبحث في كيفية الوصول إلى الحلول المناسبة للمسائل المطروحة، بهدف تحقيق أهداف البحث العلمي.</a:t>
            </a:r>
          </a:p>
          <a:p>
            <a:pPr algn="just" rtl="1">
              <a:lnSpc>
                <a:spcPct val="150000"/>
              </a:lnSpc>
            </a:pP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2947659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EB39F0-4E69-E649-97D2-75F3B778DE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BC85A9-5021-4595-45D2-E649023E9A65}"/>
              </a:ext>
            </a:extLst>
          </p:cNvPr>
          <p:cNvSpPr/>
          <p:nvPr/>
        </p:nvSpPr>
        <p:spPr>
          <a:xfrm>
            <a:off x="821543" y="17163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BC5AEBF8-374B-A51A-E75F-07AA7A4FBE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1C775D0-2064-E5D8-920D-072CD2C2F82C}"/>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F8DAE80-D4D4-0654-8510-59648348E946}"/>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E91B662-B5F9-6EF5-84A1-1CF5811999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25B590E-CB3F-F4FB-2502-29B2823B07E0}"/>
              </a:ext>
            </a:extLst>
          </p:cNvPr>
          <p:cNvSpPr txBox="1"/>
          <p:nvPr/>
        </p:nvSpPr>
        <p:spPr>
          <a:xfrm>
            <a:off x="2198914" y="1045029"/>
            <a:ext cx="8109857" cy="461665"/>
          </a:xfrm>
          <a:prstGeom prst="rect">
            <a:avLst/>
          </a:prstGeom>
          <a:noFill/>
        </p:spPr>
        <p:txBody>
          <a:bodyPr wrap="square" rtlCol="0">
            <a:spAutoFit/>
          </a:bodyPr>
          <a:lstStyle/>
          <a:p>
            <a:pPr algn="ctr"/>
            <a:r>
              <a:rPr lang="ar-EG" sz="2400" dirty="0">
                <a:solidFill>
                  <a:srgbClr val="00AEEF"/>
                </a:solidFill>
                <a:latin typeface="Alexandria Black" pitchFamily="2" charset="-78"/>
                <a:cs typeface="Alexandria Black" pitchFamily="2" charset="-78"/>
              </a:rPr>
              <a:t>اختيار المنهج العلمي</a:t>
            </a:r>
            <a:endParaRPr lang="en-US" sz="2400" dirty="0">
              <a:solidFill>
                <a:srgbClr val="00AEEF"/>
              </a:solidFill>
              <a:latin typeface="Alexandria Black" pitchFamily="2" charset="-78"/>
              <a:cs typeface="Alexandria Black" pitchFamily="2" charset="-78"/>
            </a:endParaRPr>
          </a:p>
        </p:txBody>
      </p:sp>
      <p:sp>
        <p:nvSpPr>
          <p:cNvPr id="9" name="TextBox 8">
            <a:extLst>
              <a:ext uri="{FF2B5EF4-FFF2-40B4-BE49-F238E27FC236}">
                <a16:creationId xmlns:a16="http://schemas.microsoft.com/office/drawing/2014/main" id="{0ED438B6-389C-FC60-CE0C-B1D9C2626A94}"/>
              </a:ext>
            </a:extLst>
          </p:cNvPr>
          <p:cNvSpPr txBox="1"/>
          <p:nvPr/>
        </p:nvSpPr>
        <p:spPr>
          <a:xfrm>
            <a:off x="1264597" y="2224623"/>
            <a:ext cx="9958576" cy="3369449"/>
          </a:xfrm>
          <a:prstGeom prst="rect">
            <a:avLst/>
          </a:prstGeom>
          <a:noFill/>
        </p:spPr>
        <p:txBody>
          <a:bodyPr wrap="square" rtlCol="0">
            <a:spAutoFit/>
          </a:bodyPr>
          <a:lstStyle/>
          <a:p>
            <a:pPr algn="just" rtl="1">
              <a:lnSpc>
                <a:spcPct val="150000"/>
              </a:lnSpc>
            </a:pPr>
            <a:r>
              <a:rPr lang="ar-EG" dirty="0">
                <a:latin typeface="Alexandria" pitchFamily="2" charset="-78"/>
                <a:cs typeface="Alexandria" pitchFamily="2" charset="-78"/>
              </a:rPr>
              <a:t>تتعدد المناهج العلمية بتعدد المجالات، حيث تختلف العلوم الطبيعية عن العلوم الإنسانية في المناهج المستخدمة لمعالجتها، ولكل منهج قواعده ومزاياه الخاصة </a:t>
            </a:r>
          </a:p>
          <a:p>
            <a:pPr algn="just" rtl="1">
              <a:lnSpc>
                <a:spcPct val="150000"/>
              </a:lnSpc>
            </a:pPr>
            <a:endParaRPr lang="ar-EG" dirty="0">
              <a:latin typeface="Alexandria" pitchFamily="2" charset="-78"/>
              <a:cs typeface="Alexandria" pitchFamily="2" charset="-78"/>
            </a:endParaRPr>
          </a:p>
          <a:p>
            <a:pPr algn="just" rtl="1">
              <a:lnSpc>
                <a:spcPct val="150000"/>
              </a:lnSpc>
            </a:pPr>
            <a:r>
              <a:rPr lang="ar-EG" dirty="0">
                <a:latin typeface="Alexandria" pitchFamily="2" charset="-78"/>
                <a:cs typeface="Alexandria" pitchFamily="2" charset="-78"/>
              </a:rPr>
              <a:t>إن اختيار المنهج المناسب يسهل على الباحث عملية جمع المعلومات وتصنيفها وتحليلها وتفسيرها بشكل منهجي، مما يوفر الوقت ويضمن صياغة محكمة للبحث. </a:t>
            </a:r>
          </a:p>
          <a:p>
            <a:pPr algn="just" rtl="1">
              <a:lnSpc>
                <a:spcPct val="150000"/>
              </a:lnSpc>
            </a:pPr>
            <a:endParaRPr lang="ar-EG" dirty="0">
              <a:latin typeface="Alexandria" pitchFamily="2" charset="-78"/>
              <a:cs typeface="Alexandria" pitchFamily="2" charset="-78"/>
            </a:endParaRPr>
          </a:p>
          <a:p>
            <a:pPr algn="just" rtl="1">
              <a:lnSpc>
                <a:spcPct val="150000"/>
              </a:lnSpc>
            </a:pPr>
            <a:r>
              <a:rPr lang="ar-EG" dirty="0">
                <a:latin typeface="Alexandria" pitchFamily="2" charset="-78"/>
                <a:cs typeface="Alexandria" pitchFamily="2" charset="-78"/>
              </a:rPr>
              <a:t>كما أن دقة النتائج وموثوقيتها تعتمد على صحة اختيار المنهج، مما يزيد من القيمة العلمية للبحث.</a:t>
            </a:r>
          </a:p>
        </p:txBody>
      </p:sp>
    </p:spTree>
    <p:extLst>
      <p:ext uri="{BB962C8B-B14F-4D97-AF65-F5344CB8AC3E}">
        <p14:creationId xmlns:p14="http://schemas.microsoft.com/office/powerpoint/2010/main" val="990024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895DE-0D92-A701-5BF5-F08DB8C9AD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C828A2-30FC-D3F6-E9B8-7CB1CB0547C0}"/>
              </a:ext>
            </a:extLst>
          </p:cNvPr>
          <p:cNvSpPr/>
          <p:nvPr/>
        </p:nvSpPr>
        <p:spPr>
          <a:xfrm>
            <a:off x="821543" y="17163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1A3D0919-80E0-D9EB-FDD7-505BE2342D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891899-6B11-40C0-A7D9-B74A3F9A0793}"/>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94A460B-37F0-E0D1-9EBC-10D1B62BA84C}"/>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1BF668A-1C8F-AB0A-B6BB-01C5B2D26C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99DD495-7415-9B8D-EBD3-05E83AC4AEB3}"/>
              </a:ext>
            </a:extLst>
          </p:cNvPr>
          <p:cNvSpPr txBox="1"/>
          <p:nvPr/>
        </p:nvSpPr>
        <p:spPr>
          <a:xfrm>
            <a:off x="2198914" y="1045029"/>
            <a:ext cx="8109857" cy="461665"/>
          </a:xfrm>
          <a:prstGeom prst="rect">
            <a:avLst/>
          </a:prstGeom>
          <a:noFill/>
        </p:spPr>
        <p:txBody>
          <a:bodyPr wrap="square" rtlCol="0">
            <a:spAutoFit/>
          </a:bodyPr>
          <a:lstStyle/>
          <a:p>
            <a:pPr algn="ctr"/>
            <a:r>
              <a:rPr lang="ar-EG" sz="2400" dirty="0">
                <a:solidFill>
                  <a:srgbClr val="00AEEF"/>
                </a:solidFill>
                <a:latin typeface="Alexandria Black" pitchFamily="2" charset="-78"/>
                <a:cs typeface="Alexandria Black" pitchFamily="2" charset="-78"/>
              </a:rPr>
              <a:t>ضوابط اختيار المنهج العلمي</a:t>
            </a:r>
            <a:endParaRPr lang="en-US" sz="2400" dirty="0">
              <a:solidFill>
                <a:srgbClr val="00AEEF"/>
              </a:solidFill>
              <a:latin typeface="Alexandria Black" pitchFamily="2" charset="-78"/>
              <a:cs typeface="Alexandria Black" pitchFamily="2" charset="-78"/>
            </a:endParaRPr>
          </a:p>
        </p:txBody>
      </p:sp>
      <p:sp>
        <p:nvSpPr>
          <p:cNvPr id="9" name="TextBox 8">
            <a:extLst>
              <a:ext uri="{FF2B5EF4-FFF2-40B4-BE49-F238E27FC236}">
                <a16:creationId xmlns:a16="http://schemas.microsoft.com/office/drawing/2014/main" id="{72A4BD4C-8ED0-2601-8EDF-5048800BD152}"/>
              </a:ext>
            </a:extLst>
          </p:cNvPr>
          <p:cNvSpPr txBox="1"/>
          <p:nvPr/>
        </p:nvSpPr>
        <p:spPr>
          <a:xfrm>
            <a:off x="1245140" y="1981431"/>
            <a:ext cx="10301591" cy="3744038"/>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نظراً لأن المنهج هو الوسيلة للوصول إلى الحقيقة والعدالة، فمن المهم اختيار المنهج المناسب لموضوع البحث بعناية، حيث يجب أن يكون مرتبطاً بجوهر الموضوع وجميع تفاصيله.</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 فإذا كان البحث يتناول أحداثاً تاريخية بحتة، فالمنهج التاريخي يكون الأنسب، وهكذا. </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ورغم صعوبة تحديد عدد المناهج المستخدمة في البحث، يُنصح بعدم الإفراط في استخدام عدة مناهج، إلا إذا دعت طبيعة الدراسة لذلك، كما يجب الالتزام بالمنهج المختار طوال فترة البحث، وتجنب التحول من منهج إلى آخر.</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ونود التأكيد على أن المنهج هو وسيلة لتحقيق الهدف وليس الهدف بحد ذاته، ولا يتم تفضيل منهج على آخر إلا وفق قدرته على حل المشكلة البحثية بدقة.</a:t>
            </a:r>
          </a:p>
        </p:txBody>
      </p:sp>
    </p:spTree>
    <p:extLst>
      <p:ext uri="{BB962C8B-B14F-4D97-AF65-F5344CB8AC3E}">
        <p14:creationId xmlns:p14="http://schemas.microsoft.com/office/powerpoint/2010/main" val="504101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9881A5-43AA-EE10-C1D6-D4D9826A07E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EA85F22-C2D3-E8B3-4CAC-15ABD6892EFF}"/>
              </a:ext>
            </a:extLst>
          </p:cNvPr>
          <p:cNvSpPr/>
          <p:nvPr/>
        </p:nvSpPr>
        <p:spPr>
          <a:xfrm>
            <a:off x="1163037"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C32F8A36-DCE6-FCA4-DD53-7B0D9B0F2590}"/>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6472" b="16472"/>
          <a:stretch/>
        </p:blipFill>
        <p:spPr>
          <a:xfrm>
            <a:off x="6096000" y="1397680"/>
            <a:ext cx="4962146" cy="2495550"/>
          </a:xfrm>
        </p:spPr>
      </p:pic>
      <p:sp>
        <p:nvSpPr>
          <p:cNvPr id="6" name="Rectangle 5">
            <a:extLst>
              <a:ext uri="{FF2B5EF4-FFF2-40B4-BE49-F238E27FC236}">
                <a16:creationId xmlns:a16="http://schemas.microsoft.com/office/drawing/2014/main" id="{F1964FC3-C38B-0857-5BBA-E0B97C64F92C}"/>
              </a:ext>
            </a:extLst>
          </p:cNvPr>
          <p:cNvSpPr/>
          <p:nvPr/>
        </p:nvSpPr>
        <p:spPr>
          <a:xfrm>
            <a:off x="1254566" y="2948648"/>
            <a:ext cx="4222539" cy="2266711"/>
          </a:xfrm>
          <a:prstGeom prst="rect">
            <a:avLst/>
          </a:prstGeom>
        </p:spPr>
        <p:txBody>
          <a:bodyPr wrap="square">
            <a:spAutoFit/>
          </a:bodyPr>
          <a:lstStyle/>
          <a:p>
            <a:pPr marL="285750" indent="-285750" algn="r" rtl="1">
              <a:lnSpc>
                <a:spcPct val="150000"/>
              </a:lnSpc>
              <a:buFont typeface="Wingdings" panose="05000000000000000000" pitchFamily="2" charset="2"/>
              <a:buChar char="q"/>
            </a:pPr>
            <a:r>
              <a:rPr lang="ar-EG" sz="1600" dirty="0">
                <a:latin typeface="Alexandria" charset="0"/>
                <a:cs typeface="Alexandria" charset="0"/>
              </a:rPr>
              <a:t>صعوبات تطبيق المنهج العلمي على الأبحاث في العلوم الإجتماعية عموماً</a:t>
            </a:r>
          </a:p>
          <a:p>
            <a:pPr algn="r" rtl="1">
              <a:lnSpc>
                <a:spcPct val="150000"/>
              </a:lnSpc>
            </a:pPr>
            <a:endParaRPr lang="ar-EG" sz="1600" dirty="0">
              <a:latin typeface="Alexandria" charset="0"/>
              <a:cs typeface="Alexandria" charset="0"/>
            </a:endParaRPr>
          </a:p>
          <a:p>
            <a:pPr marL="285750" indent="-285750" algn="r" rtl="1">
              <a:lnSpc>
                <a:spcPct val="150000"/>
              </a:lnSpc>
              <a:buFont typeface="Wingdings" panose="05000000000000000000" pitchFamily="2" charset="2"/>
              <a:buChar char="q"/>
            </a:pPr>
            <a:r>
              <a:rPr lang="ar-EG" sz="1600" dirty="0">
                <a:latin typeface="Alexandria" charset="0"/>
                <a:cs typeface="Alexandria" charset="0"/>
              </a:rPr>
              <a:t>خصوصية اختيار وتطبيق المنهج العلمي في البحث القانوني</a:t>
            </a:r>
          </a:p>
          <a:p>
            <a:pPr marL="285750" indent="-285750" algn="r" rtl="1">
              <a:lnSpc>
                <a:spcPct val="150000"/>
              </a:lnSpc>
              <a:buFont typeface="Wingdings" panose="05000000000000000000" pitchFamily="2" charset="2"/>
              <a:buChar char="q"/>
            </a:pPr>
            <a:endParaRPr lang="ar-EG" sz="1600" dirty="0">
              <a:latin typeface="Alexandria" charset="0"/>
              <a:cs typeface="Alexandria" charset="0"/>
            </a:endParaRPr>
          </a:p>
        </p:txBody>
      </p:sp>
      <p:sp>
        <p:nvSpPr>
          <p:cNvPr id="7" name="Rectangle 6">
            <a:extLst>
              <a:ext uri="{FF2B5EF4-FFF2-40B4-BE49-F238E27FC236}">
                <a16:creationId xmlns:a16="http://schemas.microsoft.com/office/drawing/2014/main" id="{4BB78329-E4F1-AC48-73D7-E89BE05C69AE}"/>
              </a:ext>
            </a:extLst>
          </p:cNvPr>
          <p:cNvSpPr/>
          <p:nvPr/>
        </p:nvSpPr>
        <p:spPr>
          <a:xfrm>
            <a:off x="1375425" y="1518114"/>
            <a:ext cx="4747323" cy="802014"/>
          </a:xfrm>
          <a:prstGeom prst="rect">
            <a:avLst/>
          </a:prstGeom>
        </p:spPr>
        <p:txBody>
          <a:bodyPr wrap="square">
            <a:spAutoFit/>
          </a:bodyPr>
          <a:lstStyle/>
          <a:p>
            <a:pPr algn="ctr" rtl="1">
              <a:lnSpc>
                <a:spcPct val="120000"/>
              </a:lnSpc>
            </a:pPr>
            <a:r>
              <a:rPr lang="ar-EG" sz="2000" b="1" dirty="0">
                <a:latin typeface="Alexandria" charset="0"/>
                <a:cs typeface="Alexandria" charset="0"/>
              </a:rPr>
              <a:t>إمكانية تطبيق المنهج العلمي على البحث القانوني</a:t>
            </a:r>
          </a:p>
        </p:txBody>
      </p:sp>
      <p:sp>
        <p:nvSpPr>
          <p:cNvPr id="18" name="Rectangle 17">
            <a:extLst>
              <a:ext uri="{FF2B5EF4-FFF2-40B4-BE49-F238E27FC236}">
                <a16:creationId xmlns:a16="http://schemas.microsoft.com/office/drawing/2014/main" id="{704B4B36-EB82-5C2A-4517-8D83B453DDF7}"/>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6864D480-5774-B943-73C2-70B286063A34}"/>
              </a:ext>
            </a:extLst>
          </p:cNvPr>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a:extLst>
              <a:ext uri="{FF2B5EF4-FFF2-40B4-BE49-F238E27FC236}">
                <a16:creationId xmlns:a16="http://schemas.microsoft.com/office/drawing/2014/main" id="{B641C6A5-4D2B-FAC9-D9B7-8FCD87301859}"/>
              </a:ext>
            </a:extLst>
          </p:cNvPr>
          <p:cNvSpPr txBox="1"/>
          <p:nvPr/>
        </p:nvSpPr>
        <p:spPr>
          <a:xfrm>
            <a:off x="5826569" y="3769896"/>
            <a:ext cx="819100" cy="645160"/>
          </a:xfrm>
          <a:prstGeom prst="rect">
            <a:avLst/>
          </a:prstGeom>
          <a:noFill/>
        </p:spPr>
        <p:txBody>
          <a:bodyPr wrap="square" rtlCol="0">
            <a:spAutoFit/>
          </a:bodyPr>
          <a:lstStyle/>
          <a:p>
            <a:pPr algn="ctr"/>
            <a:r>
              <a:rPr lang="ar-EG" sz="3600" b="1" dirty="0">
                <a:solidFill>
                  <a:schemeClr val="bg1"/>
                </a:solidFill>
                <a:latin typeface="Alexandria" charset="0"/>
                <a:cs typeface="Alexandria" charset="0"/>
              </a:rPr>
              <a:t>2</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9D911296-07D2-A4E7-1536-AF010CBF04B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B32EF3F-7A5C-BF05-BC3F-9BBFF14FAA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88599725"/>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17A81-6727-F6A1-89D0-80A18F74A1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CC29C6-1D1A-1249-73BC-28DC9511558A}"/>
              </a:ext>
            </a:extLst>
          </p:cNvPr>
          <p:cNvSpPr/>
          <p:nvPr/>
        </p:nvSpPr>
        <p:spPr>
          <a:xfrm>
            <a:off x="720098" y="187820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383B6576-A425-1367-4D8B-6D1DD1CB31D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1A630AE-13B6-B489-09DF-D27F82F165F9}"/>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4A8CAE2-560D-8943-6BD5-ABCA1F39EBF2}"/>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8C14924-E25C-DF0B-A48A-DEFCFBE30A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8989C2A-246A-2D70-1B44-6BD630F5A401}"/>
              </a:ext>
            </a:extLst>
          </p:cNvPr>
          <p:cNvSpPr txBox="1"/>
          <p:nvPr/>
        </p:nvSpPr>
        <p:spPr>
          <a:xfrm>
            <a:off x="1059157" y="2227704"/>
            <a:ext cx="10300902" cy="3369449"/>
          </a:xfrm>
          <a:prstGeom prst="rect">
            <a:avLst/>
          </a:prstGeom>
          <a:noFill/>
        </p:spPr>
        <p:txBody>
          <a:bodyPr wrap="square" rtlCol="0">
            <a:spAutoFit/>
          </a:bodyPr>
          <a:lstStyle/>
          <a:p>
            <a:pPr algn="just" rtl="1">
              <a:lnSpc>
                <a:spcPct val="150000"/>
              </a:lnSpc>
            </a:pPr>
            <a:r>
              <a:rPr lang="ar-EG" dirty="0">
                <a:latin typeface="Alexandria" charset="0"/>
                <a:cs typeface="Alexandria" charset="0"/>
              </a:rPr>
              <a:t>نتحدث الآن حول إمكانية تطبيق المنهج العلمي على العلوم الاجتماعية، بما في ذلك علم القانون.</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ويعود سبب بحثنا للأمور إلى الاختلاف الجذري بين مجالات البحث في كلا العلوم الطبيعية والعلوم الإنسانية (الاجتماعية)؛ حيث تركز العلوم الطبيعية على دراسة المواد والأشياء، ولكن تهتم العلوم الإنسانية والاجتماعية بدراسة الإنسان ذاته.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هذا الاختلاف يجعل من الصعب تطبيق نفس الأساليب المستخدمة في البحث عن الأشياء على الظواهر الاجتماعية التي تشمل الأفراد وتفاعلاتهم.</a:t>
            </a:r>
          </a:p>
        </p:txBody>
      </p:sp>
      <p:sp>
        <p:nvSpPr>
          <p:cNvPr id="2" name="TextBox 1">
            <a:extLst>
              <a:ext uri="{FF2B5EF4-FFF2-40B4-BE49-F238E27FC236}">
                <a16:creationId xmlns:a16="http://schemas.microsoft.com/office/drawing/2014/main" id="{14C6E265-AC0B-68D9-AB77-50DF02DE07D6}"/>
              </a:ext>
            </a:extLst>
          </p:cNvPr>
          <p:cNvSpPr txBox="1"/>
          <p:nvPr/>
        </p:nvSpPr>
        <p:spPr>
          <a:xfrm>
            <a:off x="2325373" y="1152033"/>
            <a:ext cx="9007350" cy="369332"/>
          </a:xfrm>
          <a:prstGeom prst="rect">
            <a:avLst/>
          </a:prstGeom>
          <a:noFill/>
        </p:spPr>
        <p:txBody>
          <a:bodyPr wrap="square" rtlCol="0">
            <a:spAutoFit/>
          </a:bodyPr>
          <a:lstStyle/>
          <a:p>
            <a:pPr algn="ctr"/>
            <a:r>
              <a:rPr lang="ar-EG" dirty="0">
                <a:solidFill>
                  <a:srgbClr val="00AEEF"/>
                </a:solidFill>
                <a:latin typeface="Alexandria Black" pitchFamily="2" charset="-78"/>
                <a:cs typeface="Alexandria Black" pitchFamily="2" charset="-78"/>
              </a:rPr>
              <a:t>صعوبات تطبيق المنهج العلمي على الأبحاث في العلوم الإجتماعية عموماً</a:t>
            </a:r>
          </a:p>
        </p:txBody>
      </p:sp>
    </p:spTree>
    <p:extLst>
      <p:ext uri="{BB962C8B-B14F-4D97-AF65-F5344CB8AC3E}">
        <p14:creationId xmlns:p14="http://schemas.microsoft.com/office/powerpoint/2010/main" val="2487499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B74448-D786-9597-BEEA-4B633CB4C5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A5F7C3-B901-A7F5-6653-45B1B48E822A}"/>
              </a:ext>
            </a:extLst>
          </p:cNvPr>
          <p:cNvSpPr/>
          <p:nvPr/>
        </p:nvSpPr>
        <p:spPr>
          <a:xfrm>
            <a:off x="729826" y="18392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57D3D372-81C4-8E2B-384B-079D2171047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3D95562-3E27-6A10-E6DE-E831A82F31A9}"/>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DB32A21-6318-1E79-72CE-B38D92F27A47}"/>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B92F2DC-FE85-F465-88C9-0BC5E1BDB3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2AD9024-A1B1-F41F-9AD5-4F5A5B8E74F4}"/>
              </a:ext>
            </a:extLst>
          </p:cNvPr>
          <p:cNvSpPr txBox="1"/>
          <p:nvPr/>
        </p:nvSpPr>
        <p:spPr>
          <a:xfrm>
            <a:off x="1107795" y="1877509"/>
            <a:ext cx="10300902" cy="4256999"/>
          </a:xfrm>
          <a:prstGeom prst="rect">
            <a:avLst/>
          </a:prstGeom>
          <a:noFill/>
        </p:spPr>
        <p:txBody>
          <a:bodyPr wrap="square" rtlCol="0">
            <a:spAutoFit/>
          </a:bodyPr>
          <a:lstStyle/>
          <a:p>
            <a:pPr algn="just" rtl="1">
              <a:lnSpc>
                <a:spcPct val="150000"/>
              </a:lnSpc>
            </a:pPr>
            <a:r>
              <a:rPr lang="ar-EG" sz="1400" dirty="0">
                <a:latin typeface="Alexandria" charset="0"/>
                <a:cs typeface="Alexandria" charset="0"/>
              </a:rPr>
              <a:t>سبب هذه الصعوبة يعود للباحث ويعود لطبيعة الموضوعات في الأبحاث في العلوم الاجتماعية عموماً.</a:t>
            </a:r>
          </a:p>
          <a:p>
            <a:pPr algn="just" rtl="1">
              <a:lnSpc>
                <a:spcPct val="150000"/>
              </a:lnSpc>
            </a:pPr>
            <a:endParaRPr lang="ar-EG" sz="1400" dirty="0">
              <a:latin typeface="Alexandria" charset="0"/>
              <a:cs typeface="Alexandria" charset="0"/>
            </a:endParaRPr>
          </a:p>
          <a:p>
            <a:pPr algn="just" rtl="1">
              <a:lnSpc>
                <a:spcPct val="150000"/>
              </a:lnSpc>
            </a:pPr>
            <a:r>
              <a:rPr lang="ar-EG" sz="1400" dirty="0">
                <a:latin typeface="Alexandria" charset="0"/>
                <a:cs typeface="Alexandria" charset="0"/>
              </a:rPr>
              <a:t>فالباحث هو جزء من الظاهرة الاجتماعية التي يدرسها أياً كانت، يتأثر ويتفاعل مع الواقع الاجتماعي الذي يشمل أبعاداً سياسية واقتصادية واجتماعية ودينية.</a:t>
            </a:r>
          </a:p>
          <a:p>
            <a:pPr algn="just" rtl="1">
              <a:lnSpc>
                <a:spcPct val="150000"/>
              </a:lnSpc>
            </a:pPr>
            <a:endParaRPr lang="ar-EG" sz="1400" dirty="0">
              <a:latin typeface="Alexandria" charset="0"/>
              <a:cs typeface="Alexandria" charset="0"/>
            </a:endParaRPr>
          </a:p>
          <a:p>
            <a:pPr algn="just" rtl="1">
              <a:lnSpc>
                <a:spcPct val="150000"/>
              </a:lnSpc>
            </a:pPr>
            <a:r>
              <a:rPr lang="ar-EG" sz="1400" dirty="0">
                <a:latin typeface="Alexandria" charset="0"/>
                <a:cs typeface="Alexandria" charset="0"/>
              </a:rPr>
              <a:t>تواجه العلوم الاجتماعية صعوبات عدة تتمثل في تغير وعدم استقرار الظواهر الاجتماعية، التي تتعلق بالأفراد والجماعات وتخضع لمتغيرات نفسية وثقافية واجتماعية وسياسية، مما يصعب التحكم بها.</a:t>
            </a:r>
          </a:p>
          <a:p>
            <a:pPr algn="just" rtl="1">
              <a:lnSpc>
                <a:spcPct val="150000"/>
              </a:lnSpc>
            </a:pPr>
            <a:endParaRPr lang="ar-EG" sz="1400" dirty="0">
              <a:latin typeface="Alexandria" charset="0"/>
              <a:cs typeface="Alexandria" charset="0"/>
            </a:endParaRPr>
          </a:p>
          <a:p>
            <a:pPr algn="just" rtl="1">
              <a:lnSpc>
                <a:spcPct val="150000"/>
              </a:lnSpc>
            </a:pPr>
            <a:r>
              <a:rPr lang="ar-EG" sz="1400" dirty="0">
                <a:latin typeface="Alexandria" charset="0"/>
                <a:cs typeface="Alexandria" charset="0"/>
              </a:rPr>
              <a:t> كما أن تطبيق قواعد الملاحظة والتجريب غير مناسبة لأن العديد من الظواهر ليست مادية، وسلوك الإنسان يختلف بين المجتمعات والأفراد، مما يزيد من تعقيد البحث. </a:t>
            </a:r>
          </a:p>
          <a:p>
            <a:pPr algn="just" rtl="1">
              <a:lnSpc>
                <a:spcPct val="150000"/>
              </a:lnSpc>
            </a:pPr>
            <a:endParaRPr lang="ar-EG" sz="1400" dirty="0">
              <a:latin typeface="Alexandria" charset="0"/>
              <a:cs typeface="Alexandria" charset="0"/>
            </a:endParaRPr>
          </a:p>
          <a:p>
            <a:pPr algn="just" rtl="1">
              <a:lnSpc>
                <a:spcPct val="150000"/>
              </a:lnSpc>
            </a:pPr>
            <a:r>
              <a:rPr lang="ar-EG" sz="1400" dirty="0">
                <a:latin typeface="Alexandria" charset="0"/>
                <a:cs typeface="Alexandria" charset="0"/>
              </a:rPr>
              <a:t>إضافةً إلى ذلك، فإن القوانين المستخلصة في العلوم الاجتماعية غالباً ما تكون غير دقيقة نتيجة للتغيرات المستمرة في المجتمعات، مما يعيق تطبيق المبادئ العلمية بشكل فعّال.</a:t>
            </a:r>
          </a:p>
        </p:txBody>
      </p:sp>
      <p:sp>
        <p:nvSpPr>
          <p:cNvPr id="2" name="TextBox 1">
            <a:extLst>
              <a:ext uri="{FF2B5EF4-FFF2-40B4-BE49-F238E27FC236}">
                <a16:creationId xmlns:a16="http://schemas.microsoft.com/office/drawing/2014/main" id="{1C990537-2BF7-B877-D13C-9D6944CFE8AC}"/>
              </a:ext>
            </a:extLst>
          </p:cNvPr>
          <p:cNvSpPr txBox="1"/>
          <p:nvPr/>
        </p:nvSpPr>
        <p:spPr>
          <a:xfrm>
            <a:off x="2325373" y="1152033"/>
            <a:ext cx="9007350" cy="369332"/>
          </a:xfrm>
          <a:prstGeom prst="rect">
            <a:avLst/>
          </a:prstGeom>
          <a:noFill/>
        </p:spPr>
        <p:txBody>
          <a:bodyPr wrap="square" rtlCol="0">
            <a:spAutoFit/>
          </a:bodyPr>
          <a:lstStyle/>
          <a:p>
            <a:pPr algn="ctr"/>
            <a:r>
              <a:rPr lang="ar-EG" dirty="0">
                <a:solidFill>
                  <a:srgbClr val="00AEEF"/>
                </a:solidFill>
                <a:latin typeface="Alexandria Black" pitchFamily="2" charset="-78"/>
                <a:cs typeface="Alexandria Black" pitchFamily="2" charset="-78"/>
              </a:rPr>
              <a:t>صعوبات تطبيق المنهج العلمي على الأبحاث في العلوم الإجتماعية عموماً</a:t>
            </a:r>
          </a:p>
        </p:txBody>
      </p:sp>
    </p:spTree>
    <p:extLst>
      <p:ext uri="{BB962C8B-B14F-4D97-AF65-F5344CB8AC3E}">
        <p14:creationId xmlns:p14="http://schemas.microsoft.com/office/powerpoint/2010/main" val="3215935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B0DD9C-6B96-B5F4-43F0-DBD830E4B9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B64B11-C50A-48DE-27ED-1740F7DF3F39}"/>
              </a:ext>
            </a:extLst>
          </p:cNvPr>
          <p:cNvSpPr/>
          <p:nvPr/>
        </p:nvSpPr>
        <p:spPr>
          <a:xfrm>
            <a:off x="836830" y="178092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dirty="0"/>
              <a:t>لا توجد عوائق تمنع الباحث من استخدام مناهج البحث العلمي في مجال البحث القانوني، لكن يتوجب مراعاة بعض القواعد الأساسية المرتبطة بالبحث القانوني.</a:t>
            </a:r>
          </a:p>
          <a:p>
            <a:r>
              <a:rPr lang="ar-EG" sz="1600" b="1" dirty="0"/>
              <a:t>أولاً: استخدام مناهج البحث العلمي في البحث القانوني:</a:t>
            </a:r>
            <a:endParaRPr lang="ar-EG" sz="1600" dirty="0"/>
          </a:p>
          <a:p>
            <a:r>
              <a:rPr lang="ar-EG" sz="1600" dirty="0"/>
              <a:t>من الواضح أنه يمكن توظيف مناهج البحث العلمي في الدراسات القانونية، حيث ساهم استخدام المناهج العلمية، وخاصة الاستقرائي والاستنباطي، في تطوير قواعد قانونية عامة ومجردة. وقد مكن ذلك القضاء من إصدار أحكام مستندة إلى قواعد الاستدلال المنطقي، والتي تتضمن مقدمتين واحدة صغرى وأخرى كبرى، وتؤدي إلى نتيجة، مما يحقق تلازمًا واتساقًا منطقيًا بين المقدمات والنتيجة.</a:t>
            </a:r>
          </a:p>
          <a:p>
            <a:r>
              <a:rPr lang="ar-EG" sz="1600" dirty="0"/>
              <a:t>كما يمكن الاعتماد على المنهج التجريبي في بعض المجالات القانونية، مثل القانون الإداري وقانون المرافعات وقانون العمل. في سياق قانون العمل، يمكن دراسة تأثير تطبيق نظام جديد للحوافز أو الإجازات على إنتاجية العمال.</a:t>
            </a:r>
          </a:p>
        </p:txBody>
      </p:sp>
      <p:sp>
        <p:nvSpPr>
          <p:cNvPr id="5" name="Rectangle 4">
            <a:extLst>
              <a:ext uri="{FF2B5EF4-FFF2-40B4-BE49-F238E27FC236}">
                <a16:creationId xmlns:a16="http://schemas.microsoft.com/office/drawing/2014/main" id="{43C14D0B-45DA-379B-2EBE-B7443F2E0B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4F962A-512C-8A6A-C5DA-51B7CB854EDC}"/>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AC9A97C-5FE9-4BB3-E562-E1EF6554CD8C}"/>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FDE27E2-BC72-2572-47C3-8A015BCB9B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BD63FC7-6EE1-0E28-85F9-0BBABBD19592}"/>
              </a:ext>
            </a:extLst>
          </p:cNvPr>
          <p:cNvSpPr txBox="1"/>
          <p:nvPr/>
        </p:nvSpPr>
        <p:spPr>
          <a:xfrm>
            <a:off x="2325373" y="1152033"/>
            <a:ext cx="9007350" cy="369332"/>
          </a:xfrm>
          <a:prstGeom prst="rect">
            <a:avLst/>
          </a:prstGeom>
          <a:noFill/>
        </p:spPr>
        <p:txBody>
          <a:bodyPr wrap="square" rtlCol="0">
            <a:spAutoFit/>
          </a:bodyPr>
          <a:lstStyle/>
          <a:p>
            <a:pPr algn="ctr"/>
            <a:r>
              <a:rPr lang="ar-EG" dirty="0">
                <a:solidFill>
                  <a:srgbClr val="00AEEF"/>
                </a:solidFill>
                <a:latin typeface="Alexandria Black" pitchFamily="2" charset="-78"/>
                <a:cs typeface="Alexandria Black" pitchFamily="2" charset="-78"/>
              </a:rPr>
              <a:t>تطبيق مناهج البحث العلمي على البحث القانوني</a:t>
            </a:r>
          </a:p>
        </p:txBody>
      </p:sp>
      <p:sp>
        <p:nvSpPr>
          <p:cNvPr id="3" name="TextBox 2">
            <a:extLst>
              <a:ext uri="{FF2B5EF4-FFF2-40B4-BE49-F238E27FC236}">
                <a16:creationId xmlns:a16="http://schemas.microsoft.com/office/drawing/2014/main" id="{10141C29-99E4-38F1-EBEE-ACCE0AAD4F2B}"/>
              </a:ext>
            </a:extLst>
          </p:cNvPr>
          <p:cNvSpPr txBox="1"/>
          <p:nvPr/>
        </p:nvSpPr>
        <p:spPr>
          <a:xfrm>
            <a:off x="1156433" y="2247160"/>
            <a:ext cx="10300902" cy="3374706"/>
          </a:xfrm>
          <a:prstGeom prst="rect">
            <a:avLst/>
          </a:prstGeom>
          <a:noFill/>
        </p:spPr>
        <p:txBody>
          <a:bodyPr wrap="square" rtlCol="0">
            <a:spAutoFit/>
          </a:bodyPr>
          <a:lstStyle/>
          <a:p>
            <a:pPr algn="just" rtl="1">
              <a:lnSpc>
                <a:spcPct val="150000"/>
              </a:lnSpc>
            </a:pPr>
            <a:r>
              <a:rPr lang="ar-EG" sz="1600" dirty="0">
                <a:latin typeface="Alexandria" charset="0"/>
                <a:cs typeface="Alexandria" charset="0"/>
              </a:rPr>
              <a:t>يمكن توظيف مناهج البحث العلمي في الدراسات القانونية، حيث ساهم استخدام المناهج العلمية، وخاصة الاستقرائي والاستنباطي، في تطوير قواعد قانونية عامة ومجردة.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وقد مكن ذلك القضاء من إصدار أحكام مستندة إلى قواعد الاستدلال المنطقي، والتي تتضمن مقدمتين واحدة صغرى وأخرى كبرى، وتؤدي إلى نتيجة، مما يحقق تلازماً واتساقاً منطقياً بين المقدمات والنتيجة.</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كما يمكن الاعتماد على المنهج التجريبي في بعض المجالات القانونية، مثل القانون الإداري وقانون المرافعات وقانون العمل، فعلى سبيل المثال في سياق قانون العمل، يمكن دراسة تأثير تطبيق نظام جديد للحوافز أو الإجازات على إنتاجية العمال.</a:t>
            </a:r>
          </a:p>
        </p:txBody>
      </p:sp>
    </p:spTree>
    <p:extLst>
      <p:ext uri="{BB962C8B-B14F-4D97-AF65-F5344CB8AC3E}">
        <p14:creationId xmlns:p14="http://schemas.microsoft.com/office/powerpoint/2010/main" val="1980017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E98C66-7DB9-6130-274B-B71EDDD99D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894E35-BDA2-C334-7993-2BF21F7ABD75}"/>
              </a:ext>
            </a:extLst>
          </p:cNvPr>
          <p:cNvSpPr/>
          <p:nvPr/>
        </p:nvSpPr>
        <p:spPr>
          <a:xfrm>
            <a:off x="836830" y="178092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dirty="0"/>
              <a:t>لا توجد عوائق تمنع الباحث من استخدام مناهج البحث العلمي في مجال البحث القانوني، لكن يتوجب مراعاة بعض القواعد الأساسية المرتبطة بالبحث القانوني.</a:t>
            </a:r>
          </a:p>
          <a:p>
            <a:r>
              <a:rPr lang="ar-EG" sz="1600" b="1" dirty="0"/>
              <a:t>أولاً: استخدام مناهج البحث العلمي في البحث القانوني:</a:t>
            </a:r>
            <a:endParaRPr lang="ar-EG" sz="1600" dirty="0"/>
          </a:p>
          <a:p>
            <a:r>
              <a:rPr lang="ar-EG" sz="1600" dirty="0"/>
              <a:t>من الواضح أنه يمكن توظيف مناهج البحث العلمي في الدراسات القانونية، حيث ساهم استخدام المناهج العلمية، وخاصة الاستقرائي والاستنباطي، في تطوير قواعد قانونية عامة ومجردة. وقد مكن ذلك القضاء من إصدار أحكام مستندة إلى قواعد الاستدلال المنطقي، والتي تتضمن مقدمتين واحدة صغرى وأخرى كبرى، وتؤدي إلى نتيجة، مما يحقق تلازمًا واتساقًا منطقيًا بين المقدمات والنتيجة.</a:t>
            </a:r>
          </a:p>
          <a:p>
            <a:r>
              <a:rPr lang="ar-EG" sz="1600" dirty="0"/>
              <a:t>كما يمكن الاعتماد على المنهج التجريبي في بعض المجالات القانونية، مثل القانون الإداري وقانون المرافعات وقانون العمل. في سياق قانون العمل، يمكن دراسة تأثير تطبيق نظام جديد للحوافز أو الإجازات على إنتاجية العمال.</a:t>
            </a:r>
          </a:p>
        </p:txBody>
      </p:sp>
      <p:sp>
        <p:nvSpPr>
          <p:cNvPr id="5" name="Rectangle 4">
            <a:extLst>
              <a:ext uri="{FF2B5EF4-FFF2-40B4-BE49-F238E27FC236}">
                <a16:creationId xmlns:a16="http://schemas.microsoft.com/office/drawing/2014/main" id="{6D1466B1-FEAC-7E9A-5DC2-12C3AC0B5AE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E666D6D-48F7-9F9E-B8DD-BDD05F70D686}"/>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9D0819B-7C74-D023-ECF6-68DB76F887E2}"/>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3FD2211-1D42-08B2-6B6E-09B9A2F0A0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8ED2FC7-C2BA-6E25-CCEF-15F532EB39EF}"/>
              </a:ext>
            </a:extLst>
          </p:cNvPr>
          <p:cNvSpPr txBox="1"/>
          <p:nvPr/>
        </p:nvSpPr>
        <p:spPr>
          <a:xfrm>
            <a:off x="2198913" y="1190944"/>
            <a:ext cx="9007350" cy="369332"/>
          </a:xfrm>
          <a:prstGeom prst="rect">
            <a:avLst/>
          </a:prstGeom>
          <a:noFill/>
        </p:spPr>
        <p:txBody>
          <a:bodyPr wrap="square" rtlCol="0">
            <a:spAutoFit/>
          </a:bodyPr>
          <a:lstStyle/>
          <a:p>
            <a:pPr algn="ctr"/>
            <a:r>
              <a:rPr lang="ar-EG" dirty="0">
                <a:solidFill>
                  <a:srgbClr val="00AEEF"/>
                </a:solidFill>
                <a:latin typeface="Alexandria Black" pitchFamily="2" charset="-78"/>
                <a:cs typeface="Alexandria Black" pitchFamily="2" charset="-78"/>
              </a:rPr>
              <a:t>قواعد أصوليه يجب مراعاتها عند تطبيق المنهجية في البحث القانوني</a:t>
            </a:r>
          </a:p>
        </p:txBody>
      </p:sp>
      <p:sp>
        <p:nvSpPr>
          <p:cNvPr id="3" name="TextBox 2">
            <a:extLst>
              <a:ext uri="{FF2B5EF4-FFF2-40B4-BE49-F238E27FC236}">
                <a16:creationId xmlns:a16="http://schemas.microsoft.com/office/drawing/2014/main" id="{B8CB5E59-D0EC-5EB9-C889-85EDE8EC37EB}"/>
              </a:ext>
            </a:extLst>
          </p:cNvPr>
          <p:cNvSpPr txBox="1"/>
          <p:nvPr/>
        </p:nvSpPr>
        <p:spPr>
          <a:xfrm>
            <a:off x="4990291" y="2247159"/>
            <a:ext cx="6447590" cy="3369449"/>
          </a:xfrm>
          <a:prstGeom prst="rect">
            <a:avLst/>
          </a:prstGeom>
          <a:noFill/>
        </p:spPr>
        <p:txBody>
          <a:bodyPr wrap="square" rtlCol="0">
            <a:spAutoFit/>
          </a:bodyPr>
          <a:lstStyle/>
          <a:p>
            <a:pPr algn="just" rtl="1">
              <a:lnSpc>
                <a:spcPct val="150000"/>
              </a:lnSpc>
            </a:pPr>
            <a:r>
              <a:rPr lang="ar-EG" dirty="0">
                <a:latin typeface="Alexandria" charset="0"/>
                <a:cs typeface="Alexandria" charset="0"/>
              </a:rPr>
              <a:t>من المعروف أن النصوص القانونية محدودة، في حين أن الوقائع لا حصر لها؛ وهذا يعني أن ما لا نهاية له لا يمكن ضبطه من خلال ما هو محدود.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لذلك يستعين الباحث في بحثه القانوني بمناهج متعددة ويستفيد من المنطق وطرق التحليل والتصنيف والتفكير، مع الأخذ في الاعتبار الضوابط التي يحددها القانون نفسه.</a:t>
            </a:r>
          </a:p>
          <a:p>
            <a:pPr algn="just" rtl="1">
              <a:lnSpc>
                <a:spcPct val="150000"/>
              </a:lnSpc>
            </a:pPr>
            <a:endParaRPr lang="ar-EG" dirty="0">
              <a:latin typeface="Alexandria" charset="0"/>
              <a:cs typeface="Alexandria" charset="0"/>
            </a:endParaRPr>
          </a:p>
        </p:txBody>
      </p:sp>
      <p:pic>
        <p:nvPicPr>
          <p:cNvPr id="4" name="Picture 3">
            <a:extLst>
              <a:ext uri="{FF2B5EF4-FFF2-40B4-BE49-F238E27FC236}">
                <a16:creationId xmlns:a16="http://schemas.microsoft.com/office/drawing/2014/main" id="{15146EBC-94D8-80D2-0698-5CCA21DD2BA7}"/>
              </a:ext>
            </a:extLst>
          </p:cNvPr>
          <p:cNvPicPr>
            <a:picLocks noChangeAspect="1"/>
          </p:cNvPicPr>
          <p:nvPr/>
        </p:nvPicPr>
        <p:blipFill>
          <a:blip r:embed="rId3"/>
          <a:stretch>
            <a:fillRect/>
          </a:stretch>
        </p:blipFill>
        <p:spPr>
          <a:xfrm>
            <a:off x="1217173" y="2741679"/>
            <a:ext cx="3400223" cy="2550167"/>
          </a:xfrm>
          <a:prstGeom prst="rect">
            <a:avLst/>
          </a:prstGeom>
        </p:spPr>
      </p:pic>
    </p:spTree>
    <p:extLst>
      <p:ext uri="{BB962C8B-B14F-4D97-AF65-F5344CB8AC3E}">
        <p14:creationId xmlns:p14="http://schemas.microsoft.com/office/powerpoint/2010/main" val="4191459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9CA64F-AFF4-78D9-A64B-2CE48DF6CF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B36B9D-3241-EBA7-56F0-BF50D4D97827}"/>
              </a:ext>
            </a:extLst>
          </p:cNvPr>
          <p:cNvSpPr/>
          <p:nvPr/>
        </p:nvSpPr>
        <p:spPr>
          <a:xfrm>
            <a:off x="836830" y="178092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sz="1600" dirty="0"/>
              <a:t>لا توجد عوائق تمنع الباحث من استخدام مناهج البحث العلمي في مجال البحث القانوني، لكن يتوجب مراعاة بعض القواعد الأساسية المرتبطة بالبحث القانوني.</a:t>
            </a:r>
          </a:p>
          <a:p>
            <a:r>
              <a:rPr lang="ar-EG" sz="1600" b="1" dirty="0"/>
              <a:t>أولاً: استخدام مناهج البحث العلمي في البحث القانوني:</a:t>
            </a:r>
            <a:endParaRPr lang="ar-EG" sz="1600" dirty="0"/>
          </a:p>
          <a:p>
            <a:r>
              <a:rPr lang="ar-EG" sz="1600" dirty="0"/>
              <a:t>من الواضح أنه يمكن توظيف مناهج البحث العلمي في الدراسات القانونية، حيث ساهم استخدام المناهج العلمية، وخاصة الاستقرائي والاستنباطي، في تطوير قواعد قانونية عامة ومجردة. وقد مكن ذلك القضاء من إصدار أحكام مستندة إلى قواعد الاستدلال المنطقي، والتي تتضمن مقدمتين واحدة صغرى وأخرى كبرى، وتؤدي إلى نتيجة، مما يحقق تلازمًا واتساقًا منطقيًا بين المقدمات والنتيجة.</a:t>
            </a:r>
          </a:p>
          <a:p>
            <a:r>
              <a:rPr lang="ar-EG" sz="1600" dirty="0"/>
              <a:t>كما يمكن الاعتماد على المنهج التجريبي في بعض المجالات القانونية، مثل القانون الإداري وقانون المرافعات وقانون العمل. في سياق قانون العمل، يمكن دراسة تأثير تطبيق نظام جديد للحوافز أو الإجازات على إنتاجية العمال.</a:t>
            </a:r>
          </a:p>
        </p:txBody>
      </p:sp>
      <p:sp>
        <p:nvSpPr>
          <p:cNvPr id="5" name="Rectangle 4">
            <a:extLst>
              <a:ext uri="{FF2B5EF4-FFF2-40B4-BE49-F238E27FC236}">
                <a16:creationId xmlns:a16="http://schemas.microsoft.com/office/drawing/2014/main" id="{DFB1DC63-3C1A-0E93-3774-37976150D51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23E36C8-88D1-3454-0880-11EA315E7DD3}"/>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B63F714-0FC9-7FDC-406D-BB586FB77361}"/>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DC496FC8-082F-81E7-A4DE-A6929803A8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1EBC10E-EB63-9551-B0B8-5BFB2B86D7F2}"/>
              </a:ext>
            </a:extLst>
          </p:cNvPr>
          <p:cNvSpPr txBox="1"/>
          <p:nvPr/>
        </p:nvSpPr>
        <p:spPr>
          <a:xfrm>
            <a:off x="2198913" y="1190944"/>
            <a:ext cx="9007350" cy="369332"/>
          </a:xfrm>
          <a:prstGeom prst="rect">
            <a:avLst/>
          </a:prstGeom>
          <a:noFill/>
        </p:spPr>
        <p:txBody>
          <a:bodyPr wrap="square" rtlCol="0">
            <a:spAutoFit/>
          </a:bodyPr>
          <a:lstStyle/>
          <a:p>
            <a:pPr algn="ctr"/>
            <a:r>
              <a:rPr lang="ar-EG" dirty="0">
                <a:solidFill>
                  <a:srgbClr val="00AEEF"/>
                </a:solidFill>
                <a:latin typeface="Alexandria Black" pitchFamily="2" charset="-78"/>
                <a:cs typeface="Alexandria Black" pitchFamily="2" charset="-78"/>
              </a:rPr>
              <a:t>قواعد أصوليه يجب مراعاتها عند تطبيق المنهجية في البحث القانوني</a:t>
            </a:r>
          </a:p>
        </p:txBody>
      </p:sp>
      <p:sp>
        <p:nvSpPr>
          <p:cNvPr id="3" name="TextBox 2">
            <a:extLst>
              <a:ext uri="{FF2B5EF4-FFF2-40B4-BE49-F238E27FC236}">
                <a16:creationId xmlns:a16="http://schemas.microsoft.com/office/drawing/2014/main" id="{E0F11C3F-9159-5CF1-F125-ADC54964B22C}"/>
              </a:ext>
            </a:extLst>
          </p:cNvPr>
          <p:cNvSpPr txBox="1"/>
          <p:nvPr/>
        </p:nvSpPr>
        <p:spPr>
          <a:xfrm>
            <a:off x="914400" y="2072062"/>
            <a:ext cx="10591573" cy="3374706"/>
          </a:xfrm>
          <a:prstGeom prst="rect">
            <a:avLst/>
          </a:prstGeom>
          <a:noFill/>
        </p:spPr>
        <p:txBody>
          <a:bodyPr wrap="square" rtlCol="0">
            <a:spAutoFit/>
          </a:bodyPr>
          <a:lstStyle/>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توجد العديد من الضوابط التي يفرضها القانون وتفرضها طبيعة الدراسات القانونية عند تحديد المنهجية المتبعة في البحث القانوني منها:</a:t>
            </a:r>
          </a:p>
          <a:p>
            <a:pPr algn="just" rtl="1">
              <a:lnSpc>
                <a:spcPct val="150000"/>
              </a:lnSpc>
            </a:pPr>
            <a:endParaRPr lang="ar-EG" sz="1600" dirty="0">
              <a:latin typeface="Alexandria" charset="0"/>
              <a:cs typeface="Alexandria" charset="0"/>
            </a:endParaRPr>
          </a:p>
          <a:p>
            <a:pPr marL="285750" indent="-285750" algn="just" rtl="1">
              <a:lnSpc>
                <a:spcPct val="150000"/>
              </a:lnSpc>
              <a:buFont typeface="Wingdings" panose="05000000000000000000" pitchFamily="2" charset="2"/>
              <a:buChar char="q"/>
            </a:pPr>
            <a:r>
              <a:rPr lang="ar-EG" sz="1600" dirty="0">
                <a:latin typeface="Alexandria" charset="0"/>
                <a:cs typeface="Alexandria" charset="0"/>
              </a:rPr>
              <a:t>قاعدة تدرج التشريعات (دستور - قانون - لائحة).</a:t>
            </a:r>
          </a:p>
          <a:p>
            <a:pPr marL="285750" indent="-285750" algn="just" rtl="1">
              <a:lnSpc>
                <a:spcPct val="150000"/>
              </a:lnSpc>
              <a:buFont typeface="Wingdings" panose="05000000000000000000" pitchFamily="2" charset="2"/>
              <a:buChar char="q"/>
            </a:pPr>
            <a:r>
              <a:rPr lang="ar-EG" sz="1600" dirty="0">
                <a:latin typeface="Alexandria" charset="0"/>
                <a:cs typeface="Alexandria" charset="0"/>
              </a:rPr>
              <a:t>قاعدة تدرج مصادر القاعدة القانونية، التي تشمل التشريع، العرف، الشريعة الإسلامية، والقانون الطبيعي وقواعد العدالة.</a:t>
            </a:r>
          </a:p>
          <a:p>
            <a:pPr marL="285750" indent="-285750" algn="just" rtl="1">
              <a:lnSpc>
                <a:spcPct val="150000"/>
              </a:lnSpc>
              <a:buFont typeface="Wingdings" panose="05000000000000000000" pitchFamily="2" charset="2"/>
              <a:buChar char="q"/>
            </a:pPr>
            <a:r>
              <a:rPr lang="ar-EG" sz="1600" dirty="0">
                <a:latin typeface="Alexandria" charset="0"/>
                <a:cs typeface="Alexandria" charset="0"/>
              </a:rPr>
              <a:t>قاعدة عدم جواز القياس في حالات التجريم.</a:t>
            </a:r>
          </a:p>
          <a:p>
            <a:pPr marL="285750" indent="-285750" algn="just" rtl="1">
              <a:lnSpc>
                <a:spcPct val="150000"/>
              </a:lnSpc>
              <a:buFont typeface="Wingdings" panose="05000000000000000000" pitchFamily="2" charset="2"/>
              <a:buChar char="q"/>
            </a:pPr>
            <a:r>
              <a:rPr lang="ar-EG" sz="1600" dirty="0">
                <a:latin typeface="Alexandria" charset="0"/>
                <a:cs typeface="Alexandria" charset="0"/>
              </a:rPr>
              <a:t>الالتزام بقواعد التفسير الداخلية أولاً، ثم الانتقال إلى قواعد التفسير الخارجية</a:t>
            </a:r>
          </a:p>
        </p:txBody>
      </p:sp>
    </p:spTree>
    <p:extLst>
      <p:ext uri="{BB962C8B-B14F-4D97-AF65-F5344CB8AC3E}">
        <p14:creationId xmlns:p14="http://schemas.microsoft.com/office/powerpoint/2010/main" val="2849057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1C9C29-B0FE-DCA7-55A0-0627DCA2D2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131B484-15C0-CA17-CA46-4299A347216D}"/>
              </a:ext>
            </a:extLst>
          </p:cNvPr>
          <p:cNvSpPr/>
          <p:nvPr/>
        </p:nvSpPr>
        <p:spPr>
          <a:xfrm>
            <a:off x="865762" y="1407408"/>
            <a:ext cx="5223683" cy="46042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17EE1F0B-77D2-5ABA-91C4-9896C0E307B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248" b="12248"/>
          <a:stretch/>
        </p:blipFill>
        <p:spPr>
          <a:xfrm>
            <a:off x="6096000" y="1397680"/>
            <a:ext cx="4962146" cy="2495550"/>
          </a:xfrm>
        </p:spPr>
      </p:pic>
      <p:sp>
        <p:nvSpPr>
          <p:cNvPr id="6" name="Rectangle 5">
            <a:extLst>
              <a:ext uri="{FF2B5EF4-FFF2-40B4-BE49-F238E27FC236}">
                <a16:creationId xmlns:a16="http://schemas.microsoft.com/office/drawing/2014/main" id="{1196AA17-66BD-8FD2-F1CD-55C82550E236}"/>
              </a:ext>
            </a:extLst>
          </p:cNvPr>
          <p:cNvSpPr/>
          <p:nvPr/>
        </p:nvSpPr>
        <p:spPr>
          <a:xfrm>
            <a:off x="1254566" y="1985610"/>
            <a:ext cx="4222539" cy="3744038"/>
          </a:xfrm>
          <a:prstGeom prst="rect">
            <a:avLst/>
          </a:prstGeom>
        </p:spPr>
        <p:txBody>
          <a:bodyPr wrap="square">
            <a:spAutoFit/>
          </a:bodyPr>
          <a:lstStyle/>
          <a:p>
            <a:pPr marL="285750" indent="-285750" algn="r" rtl="1">
              <a:lnSpc>
                <a:spcPct val="150000"/>
              </a:lnSpc>
              <a:buFont typeface="Wingdings" panose="05000000000000000000" pitchFamily="2" charset="2"/>
              <a:buChar char="q"/>
            </a:pPr>
            <a:r>
              <a:rPr lang="ar-EG" sz="1600" dirty="0">
                <a:latin typeface="Alexandria" charset="0"/>
                <a:cs typeface="Alexandria" charset="0"/>
              </a:rPr>
              <a:t>أولاً: المناهج العقلية</a:t>
            </a:r>
          </a:p>
          <a:p>
            <a:pPr marL="285750" indent="-285750" algn="r" rtl="1">
              <a:lnSpc>
                <a:spcPct val="150000"/>
              </a:lnSpc>
              <a:buFont typeface="Wingdings" panose="05000000000000000000" pitchFamily="2" charset="2"/>
              <a:buChar char="ü"/>
            </a:pPr>
            <a:r>
              <a:rPr lang="ar-EG" sz="1600" dirty="0">
                <a:latin typeface="Alexandria" charset="0"/>
                <a:cs typeface="Alexandria" charset="0"/>
              </a:rPr>
              <a:t>المنهج الاستقرائي (التأصيلي)</a:t>
            </a:r>
          </a:p>
          <a:p>
            <a:pPr marL="285750" indent="-285750" algn="r" rtl="1">
              <a:lnSpc>
                <a:spcPct val="150000"/>
              </a:lnSpc>
              <a:buFont typeface="Wingdings" panose="05000000000000000000" pitchFamily="2" charset="2"/>
              <a:buChar char="ü"/>
            </a:pPr>
            <a:r>
              <a:rPr lang="ar-EG" sz="1600" dirty="0">
                <a:latin typeface="Alexandria" charset="0"/>
                <a:cs typeface="Alexandria" charset="0"/>
              </a:rPr>
              <a:t>المنهج الاستنباطي (التحليلي)</a:t>
            </a:r>
          </a:p>
          <a:p>
            <a:pPr marL="285750" indent="-285750" algn="r" rtl="1">
              <a:lnSpc>
                <a:spcPct val="150000"/>
              </a:lnSpc>
              <a:buFont typeface="Wingdings" panose="05000000000000000000" pitchFamily="2" charset="2"/>
              <a:buChar char="ü"/>
            </a:pPr>
            <a:r>
              <a:rPr lang="ar-EG" sz="1600" dirty="0">
                <a:latin typeface="Alexandria" charset="0"/>
                <a:cs typeface="Alexandria" charset="0"/>
              </a:rPr>
              <a:t>العلاقة بين المنهج الاستقرائي والمنهج الاستنباطي</a:t>
            </a:r>
          </a:p>
          <a:p>
            <a:pPr algn="r" rtl="1">
              <a:lnSpc>
                <a:spcPct val="150000"/>
              </a:lnSpc>
            </a:pPr>
            <a:endParaRPr lang="ar-EG" sz="1600" dirty="0">
              <a:latin typeface="Alexandria" charset="0"/>
              <a:cs typeface="Alexandria" charset="0"/>
            </a:endParaRPr>
          </a:p>
          <a:p>
            <a:pPr marL="285750" indent="-285750" algn="r" rtl="1">
              <a:lnSpc>
                <a:spcPct val="150000"/>
              </a:lnSpc>
              <a:buFont typeface="Wingdings" panose="05000000000000000000" pitchFamily="2" charset="2"/>
              <a:buChar char="q"/>
            </a:pPr>
            <a:r>
              <a:rPr lang="ar-EG" sz="1600" dirty="0">
                <a:latin typeface="Alexandria" charset="0"/>
                <a:cs typeface="Alexandria" charset="0"/>
              </a:rPr>
              <a:t>ثانياً: المناهج الإجرائية</a:t>
            </a:r>
          </a:p>
          <a:p>
            <a:pPr marL="285750" indent="-285750" algn="r" rtl="1">
              <a:lnSpc>
                <a:spcPct val="150000"/>
              </a:lnSpc>
              <a:buFont typeface="Wingdings" panose="05000000000000000000" pitchFamily="2" charset="2"/>
              <a:buChar char="ü"/>
            </a:pPr>
            <a:r>
              <a:rPr lang="ar-EG" sz="1600" dirty="0">
                <a:latin typeface="Alexandria" charset="0"/>
                <a:cs typeface="Alexandria" charset="0"/>
              </a:rPr>
              <a:t>المنهج المقارن</a:t>
            </a:r>
          </a:p>
          <a:p>
            <a:pPr marL="285750" indent="-285750" algn="r" rtl="1">
              <a:lnSpc>
                <a:spcPct val="150000"/>
              </a:lnSpc>
              <a:buFont typeface="Wingdings" panose="05000000000000000000" pitchFamily="2" charset="2"/>
              <a:buChar char="ü"/>
            </a:pPr>
            <a:r>
              <a:rPr lang="ar-EG" sz="1600" dirty="0">
                <a:latin typeface="Alexandria" charset="0"/>
                <a:cs typeface="Alexandria" charset="0"/>
              </a:rPr>
              <a:t>المنهج التاريخي</a:t>
            </a:r>
          </a:p>
          <a:p>
            <a:pPr marL="285750" indent="-285750" algn="r" rtl="1">
              <a:lnSpc>
                <a:spcPct val="150000"/>
              </a:lnSpc>
              <a:buFont typeface="Wingdings" panose="05000000000000000000" pitchFamily="2" charset="2"/>
              <a:buChar char="ü"/>
            </a:pPr>
            <a:r>
              <a:rPr lang="ar-EG" sz="1600" dirty="0">
                <a:latin typeface="Alexandria" charset="0"/>
                <a:cs typeface="Alexandria" charset="0"/>
              </a:rPr>
              <a:t>المنهج الوصفي</a:t>
            </a:r>
          </a:p>
        </p:txBody>
      </p:sp>
      <p:sp>
        <p:nvSpPr>
          <p:cNvPr id="7" name="Rectangle 6">
            <a:extLst>
              <a:ext uri="{FF2B5EF4-FFF2-40B4-BE49-F238E27FC236}">
                <a16:creationId xmlns:a16="http://schemas.microsoft.com/office/drawing/2014/main" id="{8EBD232F-3DA6-66F9-65F0-79A6BEDEE9A0}"/>
              </a:ext>
            </a:extLst>
          </p:cNvPr>
          <p:cNvSpPr/>
          <p:nvPr/>
        </p:nvSpPr>
        <p:spPr>
          <a:xfrm>
            <a:off x="1317059" y="1469475"/>
            <a:ext cx="4747323" cy="432683"/>
          </a:xfrm>
          <a:prstGeom prst="rect">
            <a:avLst/>
          </a:prstGeom>
        </p:spPr>
        <p:txBody>
          <a:bodyPr wrap="square">
            <a:spAutoFit/>
          </a:bodyPr>
          <a:lstStyle/>
          <a:p>
            <a:pPr algn="ctr" rtl="1">
              <a:lnSpc>
                <a:spcPct val="120000"/>
              </a:lnSpc>
            </a:pPr>
            <a:r>
              <a:rPr lang="ar-EG" sz="2000" b="1" dirty="0">
                <a:latin typeface="Alexandria" charset="0"/>
                <a:cs typeface="Alexandria" charset="0"/>
              </a:rPr>
              <a:t>أنواع مناهج البحث القانوني</a:t>
            </a:r>
            <a:endParaRPr lang="en-US" sz="2000" b="1" dirty="0">
              <a:latin typeface="Alexandria" charset="0"/>
              <a:cs typeface="Alexandria" charset="0"/>
            </a:endParaRPr>
          </a:p>
        </p:txBody>
      </p:sp>
      <p:sp>
        <p:nvSpPr>
          <p:cNvPr id="18" name="Rectangle 17">
            <a:extLst>
              <a:ext uri="{FF2B5EF4-FFF2-40B4-BE49-F238E27FC236}">
                <a16:creationId xmlns:a16="http://schemas.microsoft.com/office/drawing/2014/main" id="{ECFF2D3B-5189-B2FF-6AEF-614D223EC0B8}"/>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E773B759-FDEB-42E9-E6F9-B9BED7E9FBAD}"/>
              </a:ext>
            </a:extLst>
          </p:cNvPr>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a:extLst>
              <a:ext uri="{FF2B5EF4-FFF2-40B4-BE49-F238E27FC236}">
                <a16:creationId xmlns:a16="http://schemas.microsoft.com/office/drawing/2014/main" id="{E412E4F3-358F-7C41-915D-AA29E8BBF38B}"/>
              </a:ext>
            </a:extLst>
          </p:cNvPr>
          <p:cNvSpPr txBox="1"/>
          <p:nvPr/>
        </p:nvSpPr>
        <p:spPr>
          <a:xfrm>
            <a:off x="5826569" y="3769896"/>
            <a:ext cx="819100" cy="645160"/>
          </a:xfrm>
          <a:prstGeom prst="rect">
            <a:avLst/>
          </a:prstGeom>
          <a:noFill/>
        </p:spPr>
        <p:txBody>
          <a:bodyPr wrap="square" rtlCol="0">
            <a:spAutoFit/>
          </a:bodyPr>
          <a:lstStyle/>
          <a:p>
            <a:pPr algn="ctr"/>
            <a:r>
              <a:rPr lang="ar-EG" sz="3600" b="1" dirty="0">
                <a:solidFill>
                  <a:schemeClr val="bg1"/>
                </a:solidFill>
                <a:latin typeface="Alexandria" charset="0"/>
                <a:cs typeface="Alexandria" charset="0"/>
              </a:rPr>
              <a:t>2</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B3A2056F-9584-1F29-55B2-BD89D069FD2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B6E1BD5-3763-D96B-72C6-A471F7FE5C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37438104"/>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CC1465-EE09-DD06-424F-235A12F75FA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8F0F621-7932-E5BD-7F14-5800B57B2D2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84" b="24884"/>
          <a:stretch/>
        </p:blipFill>
        <p:spPr>
          <a:xfrm>
            <a:off x="2808" y="0"/>
            <a:ext cx="5547685" cy="5573488"/>
          </a:xfrm>
        </p:spPr>
      </p:pic>
      <p:sp>
        <p:nvSpPr>
          <p:cNvPr id="2" name="Right Triangle 1">
            <a:extLst>
              <a:ext uri="{FF2B5EF4-FFF2-40B4-BE49-F238E27FC236}">
                <a16:creationId xmlns:a16="http://schemas.microsoft.com/office/drawing/2014/main" id="{25CAD219-E264-C745-FB54-5AD522AA285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8FD50A8F-01E5-77D3-4DF3-993F6C76D7D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5150BF55-F322-0B1F-034E-855EE38AC65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601E6DB-3BDE-8866-27A9-05630B3DAC3B}"/>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CD79B931-F848-181C-34B2-34A8B871068C}"/>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A65D76C6-9160-6C07-EDAD-1ECF90327B3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CBAE0BC7-7073-CB31-8E12-1195910E131C}"/>
              </a:ext>
            </a:extLst>
          </p:cNvPr>
          <p:cNvSpPr txBox="1"/>
          <p:nvPr/>
        </p:nvSpPr>
        <p:spPr>
          <a:xfrm>
            <a:off x="2752929" y="2611388"/>
            <a:ext cx="9328826" cy="4246612"/>
          </a:xfrm>
          <a:prstGeom prst="rect">
            <a:avLst/>
          </a:prstGeom>
          <a:noFill/>
        </p:spPr>
        <p:txBody>
          <a:bodyPr wrap="square" rtlCol="0">
            <a:spAutoFit/>
          </a:bodyPr>
          <a:lstStyle/>
          <a:p>
            <a:pPr algn="r" rtl="1">
              <a:lnSpc>
                <a:spcPct val="150000"/>
              </a:lnSpc>
            </a:pPr>
            <a:r>
              <a:rPr lang="ar-EG" dirty="0">
                <a:latin typeface="Alexandria" charset="0"/>
                <a:cs typeface="Alexandria" charset="0"/>
              </a:rPr>
              <a:t>تتعدد تقسيمات الفقهاء لمناهج البحث القانوني وأنواعها، لكننا مع وجهة النظر التي تصنفها إلى مناهج عقلية وأخرى إجرائية.</a:t>
            </a:r>
          </a:p>
          <a:p>
            <a:pPr algn="r" rtl="1">
              <a:lnSpc>
                <a:spcPct val="150000"/>
              </a:lnSpc>
            </a:pPr>
            <a:endParaRPr lang="ar-EG" dirty="0">
              <a:latin typeface="Alexandria" charset="0"/>
              <a:cs typeface="Alexandria" charset="0"/>
            </a:endParaRPr>
          </a:p>
          <a:p>
            <a:pPr algn="r" rtl="1">
              <a:lnSpc>
                <a:spcPct val="150000"/>
              </a:lnSpc>
            </a:pPr>
            <a:r>
              <a:rPr lang="ar-EG" dirty="0">
                <a:solidFill>
                  <a:srgbClr val="00AEEF"/>
                </a:solidFill>
                <a:latin typeface="Alexandria" charset="0"/>
                <a:cs typeface="Alexandria" charset="0"/>
              </a:rPr>
              <a:t>المناهج العقلية:</a:t>
            </a:r>
          </a:p>
          <a:p>
            <a:pPr algn="r" rtl="1">
              <a:lnSpc>
                <a:spcPct val="150000"/>
              </a:lnSpc>
            </a:pPr>
            <a:r>
              <a:rPr lang="ar-EG" dirty="0">
                <a:latin typeface="Alexandria" charset="0"/>
                <a:cs typeface="Alexandria" charset="0"/>
              </a:rPr>
              <a:t>هي التي تعتمد على العمليات العقلية، فهي تعتمد بشكل أساسي على العمليات الذهنية والتفكير العقلي لتحليل المعلومات واستنتاج النتائج، فهي تعتمد على الاستنباط والاستقراء للوصول إلى المعرفة، مع التركيز على دور العقل في معالجة البيانات وتنظيم الأفكار.</a:t>
            </a:r>
          </a:p>
          <a:p>
            <a:pPr algn="r" rtl="1">
              <a:lnSpc>
                <a:spcPct val="150000"/>
              </a:lnSpc>
            </a:pPr>
            <a:endParaRPr lang="ar-EG" sz="2000" dirty="0">
              <a:latin typeface="Alexandria" charset="0"/>
              <a:cs typeface="Alexandria" charset="0"/>
            </a:endParaRPr>
          </a:p>
          <a:p>
            <a:pPr algn="r" rtl="1">
              <a:lnSpc>
                <a:spcPct val="150000"/>
              </a:lnSpc>
            </a:pPr>
            <a:r>
              <a:rPr lang="ar-EG" dirty="0">
                <a:latin typeface="Alexandria" charset="0"/>
                <a:cs typeface="Alexandria" charset="0"/>
              </a:rPr>
              <a:t>سندرس المنهج الاستنباطي والمنهج الاستقرائي باعتبارهما من المناهج العقلية ثم نرى العلاقة بينهما.</a:t>
            </a:r>
          </a:p>
        </p:txBody>
      </p:sp>
      <p:sp>
        <p:nvSpPr>
          <p:cNvPr id="4" name="TextBox 3">
            <a:extLst>
              <a:ext uri="{FF2B5EF4-FFF2-40B4-BE49-F238E27FC236}">
                <a16:creationId xmlns:a16="http://schemas.microsoft.com/office/drawing/2014/main" id="{114BE619-4255-461A-342F-FF5CA1AFC73A}"/>
              </a:ext>
            </a:extLst>
          </p:cNvPr>
          <p:cNvSpPr txBox="1"/>
          <p:nvPr/>
        </p:nvSpPr>
        <p:spPr>
          <a:xfrm>
            <a:off x="2198913" y="1190944"/>
            <a:ext cx="9007350" cy="369332"/>
          </a:xfrm>
          <a:prstGeom prst="rect">
            <a:avLst/>
          </a:prstGeom>
          <a:noFill/>
        </p:spPr>
        <p:txBody>
          <a:bodyPr wrap="square" rtlCol="0">
            <a:spAutoFit/>
          </a:bodyPr>
          <a:lstStyle/>
          <a:p>
            <a:pPr algn="ctr"/>
            <a:r>
              <a:rPr lang="ar-EG" dirty="0">
                <a:solidFill>
                  <a:srgbClr val="00AEEF"/>
                </a:solidFill>
                <a:latin typeface="Alexandria Black" pitchFamily="2" charset="-78"/>
                <a:cs typeface="Alexandria Black" pitchFamily="2" charset="-78"/>
              </a:rPr>
              <a:t>مناهج البحث العلمي القانوني </a:t>
            </a:r>
          </a:p>
        </p:txBody>
      </p:sp>
    </p:spTree>
    <p:extLst>
      <p:ext uri="{BB962C8B-B14F-4D97-AF65-F5344CB8AC3E}">
        <p14:creationId xmlns:p14="http://schemas.microsoft.com/office/powerpoint/2010/main" val="12997446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9471AF-CEAC-7678-51B6-A7142B07CA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487226-6CD1-9144-24F3-DC39309F07B4}"/>
              </a:ext>
            </a:extLst>
          </p:cNvPr>
          <p:cNvSpPr/>
          <p:nvPr/>
        </p:nvSpPr>
        <p:spPr>
          <a:xfrm>
            <a:off x="671460" y="19657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1AEC2632-6BD8-B102-E3DD-24F44029DB2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C5EB910-A7B5-82F3-03F3-205F58720022}"/>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0E91485-DA3A-528C-6B10-B4180CD59EFB}"/>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93D1304-55E1-352A-C8A8-D2F19FB2CA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CEC222C-9199-059C-0BE3-37BDD11CE7FD}"/>
              </a:ext>
            </a:extLst>
          </p:cNvPr>
          <p:cNvSpPr txBox="1"/>
          <p:nvPr/>
        </p:nvSpPr>
        <p:spPr>
          <a:xfrm>
            <a:off x="1136747" y="2302283"/>
            <a:ext cx="9952558" cy="3415679"/>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المنهج الاستقرائي:</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 هو نهج يعتمد فيه الباحث على دراسة مجموعة من الظواهر المتشابهة المرتبطة بموضوع محدد، وتحليل هذه الظواهر للبحث عن أسباب التشابه بينها، ومن ثم استخلاص قاعدة عامة تنظمها. </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في هذا السياق، ينتقل الباحث من الخاص (أي دراسة الحالة المحددة) إلى العام (إيجاد القاعدة الشاملة)، أو من الجزء (الظاهرة) إلى الكل (القاعدة العامة)، استناداً إلى مبدأ أن ما ينطبق على الجزء ينطبق أيضاً على الكل، ولذلك يُعرف الاستقراء بأنه استدلال تصاعدي.</a:t>
            </a:r>
            <a:endParaRPr lang="ar-EG" b="1" u="sng" dirty="0">
              <a:solidFill>
                <a:srgbClr val="00B0F0"/>
              </a:solidFill>
              <a:latin typeface="Alexandria" charset="0"/>
              <a:cs typeface="Alexandria" charset="0"/>
            </a:endParaRPr>
          </a:p>
        </p:txBody>
      </p:sp>
      <p:sp>
        <p:nvSpPr>
          <p:cNvPr id="3" name="TextBox 2">
            <a:extLst>
              <a:ext uri="{FF2B5EF4-FFF2-40B4-BE49-F238E27FC236}">
                <a16:creationId xmlns:a16="http://schemas.microsoft.com/office/drawing/2014/main" id="{4F867829-53BF-2C24-34B9-3E842C5A88DB}"/>
              </a:ext>
            </a:extLst>
          </p:cNvPr>
          <p:cNvSpPr txBox="1"/>
          <p:nvPr/>
        </p:nvSpPr>
        <p:spPr>
          <a:xfrm>
            <a:off x="2149811" y="1344038"/>
            <a:ext cx="9319099" cy="461665"/>
          </a:xfrm>
          <a:prstGeom prst="rect">
            <a:avLst/>
          </a:prstGeom>
          <a:noFill/>
        </p:spPr>
        <p:txBody>
          <a:bodyPr wrap="square" rtlCol="0">
            <a:spAutoFit/>
          </a:bodyPr>
          <a:lstStyle/>
          <a:p>
            <a:pPr algn="ctr"/>
            <a:r>
              <a:rPr lang="ar-EG" sz="2400" dirty="0">
                <a:solidFill>
                  <a:srgbClr val="00AEEF"/>
                </a:solidFill>
                <a:latin typeface="Alexandria Black" pitchFamily="2" charset="-78"/>
                <a:cs typeface="Alexandria Black" pitchFamily="2" charset="-78"/>
              </a:rPr>
              <a:t>المنهج الاستقرائي</a:t>
            </a:r>
            <a:endParaRPr lang="en-US" sz="2400" dirty="0">
              <a:solidFill>
                <a:srgbClr val="00AEEF"/>
              </a:solidFill>
              <a:latin typeface="Alexandria Black" pitchFamily="2" charset="-78"/>
              <a:cs typeface="Alexandria Black" pitchFamily="2" charset="-78"/>
            </a:endParaRPr>
          </a:p>
        </p:txBody>
      </p:sp>
    </p:spTree>
    <p:extLst>
      <p:ext uri="{BB962C8B-B14F-4D97-AF65-F5344CB8AC3E}">
        <p14:creationId xmlns:p14="http://schemas.microsoft.com/office/powerpoint/2010/main" val="191888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7FDAFA-B8DE-E7C8-BE99-194FBFCD51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6AEFD6-E52D-83B7-602B-C29522644A2D}"/>
              </a:ext>
            </a:extLst>
          </p:cNvPr>
          <p:cNvSpPr/>
          <p:nvPr/>
        </p:nvSpPr>
        <p:spPr>
          <a:xfrm>
            <a:off x="671460" y="19657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12A0C9EC-758C-76AF-26FF-65D79F27340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69FECD-5059-E5F0-9A28-E1FEC2477877}"/>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05557A-8DE7-B213-1B76-86B1C5C3CCF7}"/>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0F1A6D4-3137-6467-601E-A3D424C0C0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7AED7CE-61A1-FE0F-16DE-89D86F700AAC}"/>
              </a:ext>
            </a:extLst>
          </p:cNvPr>
          <p:cNvSpPr txBox="1"/>
          <p:nvPr/>
        </p:nvSpPr>
        <p:spPr>
          <a:xfrm>
            <a:off x="4503905" y="2555202"/>
            <a:ext cx="6672948" cy="2954014"/>
          </a:xfrm>
          <a:prstGeom prst="rect">
            <a:avLst/>
          </a:prstGeom>
          <a:noFill/>
        </p:spPr>
        <p:txBody>
          <a:bodyPr wrap="square" rtlCol="0">
            <a:spAutoFit/>
          </a:bodyPr>
          <a:lstStyle/>
          <a:p>
            <a:pPr algn="just" rtl="1">
              <a:lnSpc>
                <a:spcPct val="150000"/>
              </a:lnSpc>
            </a:pPr>
            <a:r>
              <a:rPr lang="ar-EG" dirty="0">
                <a:latin typeface="Alexandria" charset="0"/>
                <a:cs typeface="Alexandria" charset="0"/>
              </a:rPr>
              <a:t>يعتبر المنهج الاستقرائي مناسباً بشكل خاص للعلوم الطبيعية، ومن أمثلة تطبيقه ما لاحظه نيوتن عند سقوط التفاحة، حيث استنتج من هذه الواقعة قانون الجاذبية الأرضية، إذ لوحظ أن الأجسام تسقط دائماً نحو الأرض عند إلقائها للأعلى.</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 كما تسعى الدراسات الاستقرائية عادة إلى الإجابة عن الأسئلة التقليدية مثل: من، ماذا، متى، كيف، أين، ولماذا.</a:t>
            </a:r>
            <a:endParaRPr lang="ar-EG" sz="1600" b="1" u="sng" dirty="0">
              <a:latin typeface="Alexandria" charset="0"/>
              <a:cs typeface="Alexandria" charset="0"/>
            </a:endParaRPr>
          </a:p>
        </p:txBody>
      </p:sp>
      <p:sp>
        <p:nvSpPr>
          <p:cNvPr id="3" name="TextBox 2">
            <a:extLst>
              <a:ext uri="{FF2B5EF4-FFF2-40B4-BE49-F238E27FC236}">
                <a16:creationId xmlns:a16="http://schemas.microsoft.com/office/drawing/2014/main" id="{F903206C-EAF5-EB5F-DF7D-55358F3A615F}"/>
              </a:ext>
            </a:extLst>
          </p:cNvPr>
          <p:cNvSpPr txBox="1"/>
          <p:nvPr/>
        </p:nvSpPr>
        <p:spPr>
          <a:xfrm>
            <a:off x="2149811" y="1344038"/>
            <a:ext cx="9319099" cy="461665"/>
          </a:xfrm>
          <a:prstGeom prst="rect">
            <a:avLst/>
          </a:prstGeom>
          <a:noFill/>
        </p:spPr>
        <p:txBody>
          <a:bodyPr wrap="square" rtlCol="0">
            <a:spAutoFit/>
          </a:bodyPr>
          <a:lstStyle/>
          <a:p>
            <a:pPr algn="ctr"/>
            <a:r>
              <a:rPr lang="ar-EG" sz="2400" dirty="0">
                <a:solidFill>
                  <a:srgbClr val="00AEEF"/>
                </a:solidFill>
                <a:latin typeface="Alexandria Black" pitchFamily="2" charset="-78"/>
                <a:cs typeface="Alexandria Black" pitchFamily="2" charset="-78"/>
              </a:rPr>
              <a:t>المنهج الاستقرائي</a:t>
            </a:r>
            <a:endParaRPr lang="en-US" sz="2400" dirty="0">
              <a:solidFill>
                <a:srgbClr val="00AEEF"/>
              </a:solidFill>
              <a:latin typeface="Alexandria Black" pitchFamily="2" charset="-78"/>
              <a:cs typeface="Alexandria Black" pitchFamily="2" charset="-78"/>
            </a:endParaRPr>
          </a:p>
        </p:txBody>
      </p:sp>
      <p:pic>
        <p:nvPicPr>
          <p:cNvPr id="1028" name="Picture 4" descr="This may contain: a woman holding an apple standing next to a tree with apples on it and the words,">
            <a:extLst>
              <a:ext uri="{FF2B5EF4-FFF2-40B4-BE49-F238E27FC236}">
                <a16:creationId xmlns:a16="http://schemas.microsoft.com/office/drawing/2014/main" id="{D1D78C70-0FED-1D64-EE02-314E38E764D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283" t="14180" r="11196" b="16246"/>
          <a:stretch/>
        </p:blipFill>
        <p:spPr bwMode="auto">
          <a:xfrm>
            <a:off x="865760" y="2558374"/>
            <a:ext cx="3608963" cy="37451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279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316D3E-0196-9568-B04C-937B8D32CA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4481CB-144E-516E-00E6-0882097C45F9}"/>
              </a:ext>
            </a:extLst>
          </p:cNvPr>
          <p:cNvSpPr/>
          <p:nvPr/>
        </p:nvSpPr>
        <p:spPr>
          <a:xfrm>
            <a:off x="661732" y="199493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83E205DF-1685-F43A-1E0A-152065EC92D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926E420-2F04-7D40-7A13-9F43EAC91587}"/>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D287376-6BFD-EF3A-ED50-2FC5CB68534C}"/>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2B84AC8-7E5C-9E39-BE49-B96350DA29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217C002-1760-205F-5851-EBF091E0B0D8}"/>
              </a:ext>
            </a:extLst>
          </p:cNvPr>
          <p:cNvSpPr txBox="1"/>
          <p:nvPr/>
        </p:nvSpPr>
        <p:spPr>
          <a:xfrm>
            <a:off x="1136747" y="2302283"/>
            <a:ext cx="9952558" cy="3784947"/>
          </a:xfrm>
          <a:prstGeom prst="rect">
            <a:avLst/>
          </a:prstGeom>
          <a:noFill/>
        </p:spPr>
        <p:txBody>
          <a:bodyPr wrap="square" rtlCol="0">
            <a:spAutoFit/>
          </a:bodyPr>
          <a:lstStyle/>
          <a:p>
            <a:pPr algn="just" rtl="1">
              <a:lnSpc>
                <a:spcPct val="150000"/>
              </a:lnSpc>
            </a:pPr>
            <a:r>
              <a:rPr lang="ar-EG" sz="1800" b="1" u="sng" dirty="0">
                <a:latin typeface="Alexandria" charset="0"/>
                <a:cs typeface="Alexandria" charset="0"/>
              </a:rPr>
              <a:t>يُطلق على المنهج الاستقرائي في المجال القانوني اسم "المنهج التأصيلي"</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للمنهج الاستقرائي تطبيقات في العلوم الإنسانية لا سيما في القانون، وخاصة في مجال القانون الجنائي؛ حيث يُستخدم هذا المنهج في دراسة العديد من الظواهر، مثل الجرائم؛ فيقوم الباحث بجمع بيانات عن حالات مختلفة من السلوك الإجرامي، وتحليل الظروف والعوامل المشتركة التي تؤدي إلى ارتكابه، ومن خلال ملاحظة هذه الحالات؛ يستنتج الباحث قواعد أو أنماط عامة تساعد في فهم أسباب الجريمة وتطوير سياسات للحد منها، وتصور العقوبات المناسبة لها.</a:t>
            </a:r>
          </a:p>
          <a:p>
            <a:pPr algn="r" rtl="1">
              <a:lnSpc>
                <a:spcPct val="150000"/>
              </a:lnSpc>
            </a:pPr>
            <a:endParaRPr lang="ar-EG" dirty="0">
              <a:latin typeface="Alexandria" charset="0"/>
              <a:cs typeface="Alexandria" charset="0"/>
            </a:endParaRPr>
          </a:p>
          <a:p>
            <a:pPr algn="r" rtl="1">
              <a:lnSpc>
                <a:spcPct val="150000"/>
              </a:lnSpc>
            </a:pPr>
            <a:endParaRPr lang="ar-EG" dirty="0">
              <a:latin typeface="Alexandria" charset="0"/>
              <a:cs typeface="Alexandria" charset="0"/>
            </a:endParaRPr>
          </a:p>
        </p:txBody>
      </p:sp>
      <p:sp>
        <p:nvSpPr>
          <p:cNvPr id="3" name="TextBox 2">
            <a:extLst>
              <a:ext uri="{FF2B5EF4-FFF2-40B4-BE49-F238E27FC236}">
                <a16:creationId xmlns:a16="http://schemas.microsoft.com/office/drawing/2014/main" id="{31DBE59F-70D9-B793-A51D-58A96BAE8380}"/>
              </a:ext>
            </a:extLst>
          </p:cNvPr>
          <p:cNvSpPr txBox="1"/>
          <p:nvPr/>
        </p:nvSpPr>
        <p:spPr>
          <a:xfrm>
            <a:off x="2149811" y="1344038"/>
            <a:ext cx="9319099" cy="523220"/>
          </a:xfrm>
          <a:prstGeom prst="rect">
            <a:avLst/>
          </a:prstGeom>
          <a:noFill/>
        </p:spPr>
        <p:txBody>
          <a:bodyPr wrap="square" rtlCol="0">
            <a:spAutoFit/>
          </a:bodyPr>
          <a:lstStyle/>
          <a:p>
            <a:pPr algn="ctr"/>
            <a:r>
              <a:rPr lang="ar-EG" sz="2000" dirty="0">
                <a:solidFill>
                  <a:srgbClr val="00AEEF"/>
                </a:solidFill>
                <a:latin typeface="Alexandria Black" pitchFamily="2" charset="-78"/>
                <a:cs typeface="Alexandria Black" pitchFamily="2" charset="-78"/>
              </a:rPr>
              <a:t>المنهج الاستقرائي في البحث القانوني </a:t>
            </a:r>
            <a:r>
              <a:rPr lang="ar-EG" sz="2800" dirty="0">
                <a:solidFill>
                  <a:srgbClr val="00AEEF"/>
                </a:solidFill>
                <a:latin typeface="Alexandria Black" pitchFamily="2" charset="-78"/>
                <a:cs typeface="Alexandria Black" pitchFamily="2" charset="-78"/>
              </a:rPr>
              <a:t>(المنهج التأصيلي)</a:t>
            </a:r>
            <a:endParaRPr lang="en-US" sz="2000" dirty="0">
              <a:solidFill>
                <a:srgbClr val="00AEEF"/>
              </a:solidFill>
              <a:latin typeface="Alexandria Black" pitchFamily="2" charset="-78"/>
              <a:cs typeface="Alexandria Black" pitchFamily="2" charset="-78"/>
            </a:endParaRPr>
          </a:p>
        </p:txBody>
      </p:sp>
    </p:spTree>
    <p:extLst>
      <p:ext uri="{BB962C8B-B14F-4D97-AF65-F5344CB8AC3E}">
        <p14:creationId xmlns:p14="http://schemas.microsoft.com/office/powerpoint/2010/main" val="2770822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294DC4-98DE-C961-BB1B-42AAD3961B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41A4BD-5EAC-C22B-6BDD-59950118588E}"/>
              </a:ext>
            </a:extLst>
          </p:cNvPr>
          <p:cNvSpPr/>
          <p:nvPr/>
        </p:nvSpPr>
        <p:spPr>
          <a:xfrm>
            <a:off x="700643" y="164473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6A4F8AD9-CEF9-86E3-3020-0059563EC7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3CA1106-DEC4-0D98-5550-8F4CAF820593}"/>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A75BA8C-427E-13ED-3ACA-C98EBA6BB7FF}"/>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9958B76-B616-A1DA-7E3B-54E319851C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2A7777E-C501-CE7F-38DA-B8BB7EF8DC68}"/>
              </a:ext>
            </a:extLst>
          </p:cNvPr>
          <p:cNvSpPr txBox="1"/>
          <p:nvPr/>
        </p:nvSpPr>
        <p:spPr>
          <a:xfrm>
            <a:off x="1029975" y="2324978"/>
            <a:ext cx="10300902" cy="3005375"/>
          </a:xfrm>
          <a:prstGeom prst="rect">
            <a:avLst/>
          </a:prstGeom>
          <a:noFill/>
        </p:spPr>
        <p:txBody>
          <a:bodyPr wrap="square" rtlCol="0">
            <a:spAutoFit/>
          </a:bodyPr>
          <a:lstStyle/>
          <a:p>
            <a:pPr algn="r" rtl="1">
              <a:lnSpc>
                <a:spcPct val="150000"/>
              </a:lnSpc>
            </a:pPr>
            <a:r>
              <a:rPr lang="ar-EG" sz="1600" dirty="0">
                <a:latin typeface="Alexandria" charset="0"/>
                <a:cs typeface="Alexandria" charset="0"/>
              </a:rPr>
              <a:t>يُستخدم المنهج الاستقرائي (التأصيلي) في المجال القانوني عندما يكون موضوع البحث غير منظم تشريعياً، أو في حال كان منظماً ولكن له تطبيقات متنوعة، بمعنى آخر، أن توجد قواعد قانونية تحكم الموضوع، لكن الحالات التي يُطبق فيها القانون قد تختلف من حيث الظروف أو التفاصيل، مما يؤدي إلى تباين في تفسير أو تنفيذ هذه القواعد حسب كل حالة.</a:t>
            </a:r>
          </a:p>
          <a:p>
            <a:pPr algn="r" rtl="1">
              <a:lnSpc>
                <a:spcPct val="150000"/>
              </a:lnSpc>
            </a:pPr>
            <a:endParaRPr lang="ar-EG" sz="1600" dirty="0">
              <a:latin typeface="Alexandria" charset="0"/>
              <a:cs typeface="Alexandria" charset="0"/>
            </a:endParaRPr>
          </a:p>
          <a:p>
            <a:pPr algn="r" rtl="1">
              <a:lnSpc>
                <a:spcPct val="150000"/>
              </a:lnSpc>
            </a:pPr>
            <a:r>
              <a:rPr lang="ar-EG" sz="1600" dirty="0">
                <a:latin typeface="Alexandria" charset="0"/>
                <a:cs typeface="Alexandria" charset="0"/>
              </a:rPr>
              <a:t>ففي هذه الحالة يساعد المنهج الاستقرائي (التأصيلي) في وضع نظرية عامة تشمل ذلك أو اقتراح نصوص جديدة أكثر وضوحاً وشمولاً، حيث يمكنه تحديد الثغرات في القوانين الحالية والتأكد من أنها تتناسب مع التطبيقات المتنوعة للظاهرة، مما يسهل تفسيرها وتنفيذها في حالات مختلفة.</a:t>
            </a:r>
          </a:p>
        </p:txBody>
      </p:sp>
    </p:spTree>
    <p:extLst>
      <p:ext uri="{BB962C8B-B14F-4D97-AF65-F5344CB8AC3E}">
        <p14:creationId xmlns:p14="http://schemas.microsoft.com/office/powerpoint/2010/main" val="3743935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D00A1-9929-D2A4-575A-0F43816025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15392F-B19F-FF48-C30D-322ACE99FA20}"/>
              </a:ext>
            </a:extLst>
          </p:cNvPr>
          <p:cNvSpPr/>
          <p:nvPr/>
        </p:nvSpPr>
        <p:spPr>
          <a:xfrm>
            <a:off x="729826" y="184901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1A6CC899-0735-55D3-D999-C9DDF95940E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F3D5BB-75B0-2881-6C70-ACEA717ED90C}"/>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BB4E63B-F7B8-28FD-634A-720384A84879}"/>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DFABCF0-1F73-D07F-F668-F46C1B41CF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0DBAFCF-964D-58F9-A80F-1A607A7E6F83}"/>
              </a:ext>
            </a:extLst>
          </p:cNvPr>
          <p:cNvSpPr txBox="1"/>
          <p:nvPr/>
        </p:nvSpPr>
        <p:spPr>
          <a:xfrm>
            <a:off x="1253478" y="2331465"/>
            <a:ext cx="9952558" cy="3374706"/>
          </a:xfrm>
          <a:prstGeom prst="rect">
            <a:avLst/>
          </a:prstGeom>
          <a:noFill/>
        </p:spPr>
        <p:txBody>
          <a:bodyPr wrap="square" rtlCol="0">
            <a:spAutoFit/>
          </a:bodyPr>
          <a:lstStyle/>
          <a:p>
            <a:pPr algn="r" rtl="1">
              <a:lnSpc>
                <a:spcPct val="150000"/>
              </a:lnSpc>
            </a:pPr>
            <a:r>
              <a:rPr lang="ar-EG" sz="1600" dirty="0">
                <a:latin typeface="Alexandria" charset="0"/>
                <a:cs typeface="Alexandria" charset="0"/>
              </a:rPr>
              <a:t>يبدأ الباحث في حال اتباع المنهج الاستنباطي من العام إلى الخاص، أو من الكل إلى الجزء، أي ينطلق من القواعد العامة للوصول إلى قواعد خاصة أو جزئية. </a:t>
            </a:r>
          </a:p>
          <a:p>
            <a:pPr algn="r" rtl="1">
              <a:lnSpc>
                <a:spcPct val="150000"/>
              </a:lnSpc>
            </a:pPr>
            <a:r>
              <a:rPr lang="ar-EG" sz="1600" dirty="0">
                <a:latin typeface="Alexandria" charset="0"/>
                <a:cs typeface="Alexandria" charset="0"/>
              </a:rPr>
              <a:t>بناءً على ذلك، يعتمد الباحث على القواعد العامة المسبقة، ويختار منها ما ينطبق على الظاهرة موضوع البحث، ولذلك يُعرف الاستنباط بأنه "استدلال تنازلي".</a:t>
            </a:r>
          </a:p>
          <a:p>
            <a:pPr algn="r" rtl="1">
              <a:lnSpc>
                <a:spcPct val="150000"/>
              </a:lnSpc>
            </a:pPr>
            <a:endParaRPr lang="ar-EG" sz="1600" dirty="0">
              <a:latin typeface="Alexandria" charset="0"/>
              <a:cs typeface="Alexandria" charset="0"/>
            </a:endParaRPr>
          </a:p>
          <a:p>
            <a:pPr algn="r" rtl="1">
              <a:lnSpc>
                <a:spcPct val="150000"/>
              </a:lnSpc>
            </a:pPr>
            <a:r>
              <a:rPr lang="ar-EG" sz="1600" dirty="0">
                <a:latin typeface="Alexandria" charset="0"/>
                <a:cs typeface="Alexandria" charset="0"/>
              </a:rPr>
              <a:t> يتم في المنهج الاستنباطي استخدام القواعد العامة لاشتقاق نتائج جديدة، فهذا النوع من المنهجية يساعد في بناء معرفة علمية دقيقة، تعتمد على المنطق والتسلسل العقلي، مما يعزز الفهم العميق للظواهر المدروسة، حيث يبدأ الباحث من قضايا أو مبادئ مسلّم بها ليصل إلى قضايا أخرى تُشتق منها بالضرورة.</a:t>
            </a:r>
          </a:p>
          <a:p>
            <a:pPr algn="r" rtl="1">
              <a:lnSpc>
                <a:spcPct val="150000"/>
              </a:lnSpc>
            </a:pPr>
            <a:endParaRPr lang="ar-EG" sz="1600" dirty="0">
              <a:latin typeface="Alexandria" charset="0"/>
              <a:cs typeface="Alexandria" charset="0"/>
            </a:endParaRPr>
          </a:p>
        </p:txBody>
      </p:sp>
      <p:sp>
        <p:nvSpPr>
          <p:cNvPr id="3" name="TextBox 2">
            <a:extLst>
              <a:ext uri="{FF2B5EF4-FFF2-40B4-BE49-F238E27FC236}">
                <a16:creationId xmlns:a16="http://schemas.microsoft.com/office/drawing/2014/main" id="{0C25D286-4D49-3732-3DAA-D2CF51080D0D}"/>
              </a:ext>
            </a:extLst>
          </p:cNvPr>
          <p:cNvSpPr txBox="1"/>
          <p:nvPr/>
        </p:nvSpPr>
        <p:spPr>
          <a:xfrm>
            <a:off x="1643973" y="1042481"/>
            <a:ext cx="9319099" cy="461665"/>
          </a:xfrm>
          <a:prstGeom prst="rect">
            <a:avLst/>
          </a:prstGeom>
          <a:noFill/>
        </p:spPr>
        <p:txBody>
          <a:bodyPr wrap="square" rtlCol="0">
            <a:spAutoFit/>
          </a:bodyPr>
          <a:lstStyle/>
          <a:p>
            <a:pPr algn="ctr"/>
            <a:r>
              <a:rPr lang="ar-EG" sz="2400" dirty="0">
                <a:solidFill>
                  <a:srgbClr val="00AEEF"/>
                </a:solidFill>
                <a:latin typeface="Alexandria Black" pitchFamily="2" charset="-78"/>
                <a:cs typeface="Alexandria Black" pitchFamily="2" charset="-78"/>
              </a:rPr>
              <a:t>المنهج الاستنباطي</a:t>
            </a:r>
            <a:endParaRPr lang="en-US" sz="2400" dirty="0">
              <a:solidFill>
                <a:srgbClr val="00AEEF"/>
              </a:solidFill>
              <a:latin typeface="Alexandria Black" pitchFamily="2" charset="-78"/>
              <a:cs typeface="Alexandria Black" pitchFamily="2" charset="-78"/>
            </a:endParaRPr>
          </a:p>
        </p:txBody>
      </p:sp>
    </p:spTree>
    <p:extLst>
      <p:ext uri="{BB962C8B-B14F-4D97-AF65-F5344CB8AC3E}">
        <p14:creationId xmlns:p14="http://schemas.microsoft.com/office/powerpoint/2010/main" val="11107813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43BE36-27EE-D845-E2B4-7E53C2BA43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62DD2E-F9E0-00D5-A148-95AFA9BC2866}"/>
              </a:ext>
            </a:extLst>
          </p:cNvPr>
          <p:cNvSpPr/>
          <p:nvPr/>
        </p:nvSpPr>
        <p:spPr>
          <a:xfrm>
            <a:off x="729826" y="184901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EG" sz="1600" b="1" u="sng">
                <a:latin typeface="Alexandria" charset="0"/>
                <a:cs typeface="Alexandria" charset="0"/>
              </a:rPr>
              <a:t>يُطلق على المنهج الاستقرائي في المجال القانوني اسم "المنهج التأصيلي."</a:t>
            </a:r>
            <a:endParaRPr lang="ar-EG" sz="1600" b="1" u="sng" dirty="0">
              <a:latin typeface="Alexandria" charset="0"/>
              <a:cs typeface="Alexandria" charset="0"/>
            </a:endParaRPr>
          </a:p>
        </p:txBody>
      </p:sp>
      <p:sp>
        <p:nvSpPr>
          <p:cNvPr id="5" name="Rectangle 4">
            <a:extLst>
              <a:ext uri="{FF2B5EF4-FFF2-40B4-BE49-F238E27FC236}">
                <a16:creationId xmlns:a16="http://schemas.microsoft.com/office/drawing/2014/main" id="{376F8A72-D183-1DA0-5437-D4055FC6051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9008658-D7D1-926C-E325-2F7A107538EC}"/>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B53BC9C-F7EE-3CC5-F366-3BFAB1321F1A}"/>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FB6FA3D-97DF-ADAE-24CA-E951E2A34A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D2489D3-E4E9-C5D5-32F6-A0ACF08CA69B}"/>
              </a:ext>
            </a:extLst>
          </p:cNvPr>
          <p:cNvSpPr txBox="1"/>
          <p:nvPr/>
        </p:nvSpPr>
        <p:spPr>
          <a:xfrm>
            <a:off x="1272934" y="2506563"/>
            <a:ext cx="9952558" cy="2953950"/>
          </a:xfrm>
          <a:prstGeom prst="rect">
            <a:avLst/>
          </a:prstGeom>
          <a:noFill/>
        </p:spPr>
        <p:txBody>
          <a:bodyPr wrap="square" rtlCol="0">
            <a:spAutoFit/>
          </a:bodyPr>
          <a:lstStyle/>
          <a:p>
            <a:pPr algn="just" rtl="1">
              <a:lnSpc>
                <a:spcPct val="150000"/>
              </a:lnSpc>
            </a:pPr>
            <a:r>
              <a:rPr lang="ar-EG" b="1" u="sng" dirty="0">
                <a:latin typeface="Alexandria" charset="0"/>
                <a:cs typeface="Alexandria" charset="0"/>
              </a:rPr>
              <a:t>يُطلق على المنهج الاستنباطي في المجال القانوني اسم "المنهج التحليلي"</a:t>
            </a:r>
          </a:p>
          <a:p>
            <a:pPr algn="just" rtl="1">
              <a:lnSpc>
                <a:spcPct val="150000"/>
              </a:lnSpc>
            </a:pPr>
            <a:endParaRPr lang="ar-EG" b="1" u="sng" dirty="0">
              <a:latin typeface="Alexandria" charset="0"/>
              <a:cs typeface="Alexandria" charset="0"/>
            </a:endParaRPr>
          </a:p>
          <a:p>
            <a:pPr algn="just" rtl="1">
              <a:lnSpc>
                <a:spcPct val="150000"/>
              </a:lnSpc>
            </a:pPr>
            <a:r>
              <a:rPr lang="ar-EG" dirty="0">
                <a:latin typeface="Alexandria" charset="0"/>
                <a:cs typeface="Alexandria" charset="0"/>
              </a:rPr>
              <a:t>يجد المنهج الاستنباطي (التحليلي) مجالاً واسعاً للتطبيق في العلوم الإنسانية، لا سيما القانون، حيث يُعرف أيضاً بـ"المنهج التحليلي"، ويُستخدم بكثرة في دراسة بعض الظواهر الإجرامية المعاصرة، وذلك عن طريق تطبيق القواعد والمبادئ القانونية العامة على سلوكيات إجرامية محددة قد تكون جديدة أو لم يكن لها نصوص قانونية واضحة من قبل.</a:t>
            </a:r>
          </a:p>
          <a:p>
            <a:pPr algn="just" rtl="1">
              <a:lnSpc>
                <a:spcPct val="150000"/>
              </a:lnSpc>
            </a:pPr>
            <a:endParaRPr lang="ar-EG" dirty="0">
              <a:latin typeface="Alexandria" charset="0"/>
              <a:cs typeface="Alexandria" charset="0"/>
            </a:endParaRPr>
          </a:p>
        </p:txBody>
      </p:sp>
      <p:sp>
        <p:nvSpPr>
          <p:cNvPr id="3" name="TextBox 2">
            <a:extLst>
              <a:ext uri="{FF2B5EF4-FFF2-40B4-BE49-F238E27FC236}">
                <a16:creationId xmlns:a16="http://schemas.microsoft.com/office/drawing/2014/main" id="{C2B2C632-8BDC-80D9-8947-CC98C7AA1CB8}"/>
              </a:ext>
            </a:extLst>
          </p:cNvPr>
          <p:cNvSpPr txBox="1"/>
          <p:nvPr/>
        </p:nvSpPr>
        <p:spPr>
          <a:xfrm>
            <a:off x="2042806" y="1168940"/>
            <a:ext cx="9319099" cy="523220"/>
          </a:xfrm>
          <a:prstGeom prst="rect">
            <a:avLst/>
          </a:prstGeom>
          <a:noFill/>
        </p:spPr>
        <p:txBody>
          <a:bodyPr wrap="square" rtlCol="0">
            <a:spAutoFit/>
          </a:bodyPr>
          <a:lstStyle/>
          <a:p>
            <a:pPr algn="ctr"/>
            <a:r>
              <a:rPr lang="ar-EG" sz="2000" dirty="0">
                <a:solidFill>
                  <a:srgbClr val="00AEEF"/>
                </a:solidFill>
                <a:latin typeface="Alexandria Black" pitchFamily="2" charset="-78"/>
                <a:cs typeface="Alexandria Black" pitchFamily="2" charset="-78"/>
              </a:rPr>
              <a:t>المنهج الاستنباطي في البحث القانوني </a:t>
            </a:r>
            <a:r>
              <a:rPr lang="ar-EG" sz="2800" dirty="0">
                <a:solidFill>
                  <a:srgbClr val="00AEEF"/>
                </a:solidFill>
                <a:latin typeface="Alexandria Black" pitchFamily="2" charset="-78"/>
                <a:cs typeface="Alexandria Black" pitchFamily="2" charset="-78"/>
              </a:rPr>
              <a:t>(المنهج التحليلي)</a:t>
            </a:r>
            <a:endParaRPr lang="en-US" sz="2400" dirty="0">
              <a:solidFill>
                <a:srgbClr val="00AEEF"/>
              </a:solidFill>
              <a:latin typeface="Alexandria Black" pitchFamily="2" charset="-78"/>
              <a:cs typeface="Alexandria Black" pitchFamily="2" charset="-78"/>
            </a:endParaRPr>
          </a:p>
        </p:txBody>
      </p:sp>
    </p:spTree>
    <p:extLst>
      <p:ext uri="{BB962C8B-B14F-4D97-AF65-F5344CB8AC3E}">
        <p14:creationId xmlns:p14="http://schemas.microsoft.com/office/powerpoint/2010/main" val="13520783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BBE03D-CCD2-27F9-9AF8-EF790EF1F7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C26B81-ACB7-630B-CC5C-49044426DFE7}"/>
              </a:ext>
            </a:extLst>
          </p:cNvPr>
          <p:cNvSpPr/>
          <p:nvPr/>
        </p:nvSpPr>
        <p:spPr>
          <a:xfrm>
            <a:off x="729826" y="184901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72DAB620-51B4-3866-C39A-1FC47402EFE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62731BE-7644-30B9-F952-964609BA8963}"/>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0803F6E-F4A4-4826-25EA-8E486ACB6619}"/>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7361A75C-1A4C-E6C4-2B8A-5BF0356F3F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6BFEE2F-75D4-F50B-4120-33FE81CF756C}"/>
              </a:ext>
            </a:extLst>
          </p:cNvPr>
          <p:cNvSpPr txBox="1"/>
          <p:nvPr/>
        </p:nvSpPr>
        <p:spPr>
          <a:xfrm>
            <a:off x="1282662" y="2175823"/>
            <a:ext cx="9952558" cy="3744038"/>
          </a:xfrm>
          <a:prstGeom prst="rect">
            <a:avLst/>
          </a:prstGeom>
          <a:noFill/>
        </p:spPr>
        <p:txBody>
          <a:bodyPr wrap="square" rtlCol="0">
            <a:spAutoFit/>
          </a:bodyPr>
          <a:lstStyle/>
          <a:p>
            <a:pPr algn="just" rtl="1">
              <a:lnSpc>
                <a:spcPct val="150000"/>
              </a:lnSpc>
            </a:pPr>
            <a:r>
              <a:rPr lang="ar-EG" sz="1600" dirty="0">
                <a:latin typeface="Alexandria" charset="0"/>
                <a:cs typeface="Alexandria" charset="0"/>
              </a:rPr>
              <a:t>في المجال التشريعي: بناءً على النظرية العامة للالتزامات، تتطلب العقود المسماة أركاناً رئيسية، مثل التراضي والمحل والسبب (والشكل في العقود الشكلية)؛ فإذا واجه الواقع العملي نوعاً جديدًا من العقود غير المسماة، يُطبق المنهج الاستنباطي (التحليلي) لمعرفة مدى ملاءمة القواعد العامة لهذا النوع.</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في المجال القضائي: يُستخدم المنهج الاستنباطي (التحليلي) في إصدار الأحكام القانونية من خلال القياس، والذي يتكون من:</a:t>
            </a:r>
          </a:p>
          <a:p>
            <a:pPr algn="just" rtl="1">
              <a:lnSpc>
                <a:spcPct val="150000"/>
              </a:lnSpc>
            </a:pPr>
            <a:r>
              <a:rPr lang="ar-EG" sz="1600" dirty="0">
                <a:latin typeface="Alexandria" charset="0"/>
                <a:cs typeface="Alexandria" charset="0"/>
              </a:rPr>
              <a:t>المقدمة الكبرى: القاعدة القانونية العامة.</a:t>
            </a:r>
          </a:p>
          <a:p>
            <a:pPr algn="just" rtl="1">
              <a:lnSpc>
                <a:spcPct val="150000"/>
              </a:lnSpc>
            </a:pPr>
            <a:r>
              <a:rPr lang="ar-EG" sz="1600" dirty="0">
                <a:latin typeface="Alexandria" charset="0"/>
                <a:cs typeface="Alexandria" charset="0"/>
              </a:rPr>
              <a:t>المقدمة الصغرى: الوقائع التي تنطبق عليها القاعدة.</a:t>
            </a:r>
          </a:p>
          <a:p>
            <a:pPr algn="just" rtl="1">
              <a:lnSpc>
                <a:spcPct val="150000"/>
              </a:lnSpc>
            </a:pPr>
            <a:r>
              <a:rPr lang="ar-EG" sz="1600" dirty="0">
                <a:latin typeface="Alexandria" charset="0"/>
                <a:cs typeface="Alexandria" charset="0"/>
              </a:rPr>
              <a:t>النتيجة: منطوق الحكم.</a:t>
            </a:r>
          </a:p>
          <a:p>
            <a:pPr algn="just" rtl="1">
              <a:lnSpc>
                <a:spcPct val="150000"/>
              </a:lnSpc>
            </a:pPr>
            <a:endParaRPr lang="ar-EG" sz="1600" dirty="0">
              <a:latin typeface="Alexandria" charset="0"/>
              <a:cs typeface="Alexandria" charset="0"/>
            </a:endParaRPr>
          </a:p>
        </p:txBody>
      </p:sp>
      <p:sp>
        <p:nvSpPr>
          <p:cNvPr id="3" name="TextBox 2">
            <a:extLst>
              <a:ext uri="{FF2B5EF4-FFF2-40B4-BE49-F238E27FC236}">
                <a16:creationId xmlns:a16="http://schemas.microsoft.com/office/drawing/2014/main" id="{7981B9C8-592D-DCB8-CB91-AAB1242A224D}"/>
              </a:ext>
            </a:extLst>
          </p:cNvPr>
          <p:cNvSpPr txBox="1"/>
          <p:nvPr/>
        </p:nvSpPr>
        <p:spPr>
          <a:xfrm>
            <a:off x="2042806" y="1168940"/>
            <a:ext cx="9319099" cy="523220"/>
          </a:xfrm>
          <a:prstGeom prst="rect">
            <a:avLst/>
          </a:prstGeom>
          <a:noFill/>
        </p:spPr>
        <p:txBody>
          <a:bodyPr wrap="square" rtlCol="0">
            <a:spAutoFit/>
          </a:bodyPr>
          <a:lstStyle/>
          <a:p>
            <a:pPr algn="ctr"/>
            <a:r>
              <a:rPr lang="ar-EG" sz="2000" dirty="0">
                <a:solidFill>
                  <a:srgbClr val="00AEEF"/>
                </a:solidFill>
                <a:latin typeface="Alexandria Black" pitchFamily="2" charset="-78"/>
                <a:cs typeface="Alexandria Black" pitchFamily="2" charset="-78"/>
              </a:rPr>
              <a:t>المنهج الاستنباطي في البحث القانوني </a:t>
            </a:r>
            <a:r>
              <a:rPr lang="ar-EG" sz="2800" dirty="0">
                <a:solidFill>
                  <a:srgbClr val="00AEEF"/>
                </a:solidFill>
                <a:latin typeface="Alexandria Black" pitchFamily="2" charset="-78"/>
                <a:cs typeface="Alexandria Black" pitchFamily="2" charset="-78"/>
              </a:rPr>
              <a:t>(المنهج التحليلي)</a:t>
            </a:r>
            <a:endParaRPr lang="en-US" sz="2400" dirty="0">
              <a:solidFill>
                <a:srgbClr val="00AEEF"/>
              </a:solidFill>
              <a:latin typeface="Alexandria Black" pitchFamily="2" charset="-78"/>
              <a:cs typeface="Alexandria Black" pitchFamily="2" charset="-78"/>
            </a:endParaRPr>
          </a:p>
        </p:txBody>
      </p:sp>
    </p:spTree>
    <p:extLst>
      <p:ext uri="{BB962C8B-B14F-4D97-AF65-F5344CB8AC3E}">
        <p14:creationId xmlns:p14="http://schemas.microsoft.com/office/powerpoint/2010/main" val="463468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746C-F982-CDE3-3599-FDF781FB0A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4C5A6D-4524-CF45-157C-C8052D69F11B}"/>
              </a:ext>
            </a:extLst>
          </p:cNvPr>
          <p:cNvSpPr/>
          <p:nvPr/>
        </p:nvSpPr>
        <p:spPr>
          <a:xfrm>
            <a:off x="729826" y="184901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DCA7147C-82E2-2926-AD1B-D3BC48E1BD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3E1129B-0E98-AFD2-48ED-4C79962E4431}"/>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379A153-367C-675C-33F4-29C3EE8E3F32}"/>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341CBCD-563E-7625-4C3A-036B371ED1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2B6CEEE-ED99-017E-795A-F784CE2BFEA5}"/>
              </a:ext>
            </a:extLst>
          </p:cNvPr>
          <p:cNvSpPr txBox="1"/>
          <p:nvPr/>
        </p:nvSpPr>
        <p:spPr>
          <a:xfrm>
            <a:off x="5058383" y="2302282"/>
            <a:ext cx="6215747" cy="3369449"/>
          </a:xfrm>
          <a:prstGeom prst="rect">
            <a:avLst/>
          </a:prstGeom>
          <a:noFill/>
        </p:spPr>
        <p:txBody>
          <a:bodyPr wrap="square" rtlCol="0">
            <a:spAutoFit/>
          </a:bodyPr>
          <a:lstStyle/>
          <a:p>
            <a:pPr algn="just" rtl="1">
              <a:lnSpc>
                <a:spcPct val="150000"/>
              </a:lnSpc>
            </a:pPr>
            <a:r>
              <a:rPr lang="ar-EG" dirty="0">
                <a:latin typeface="Alexandria" charset="0"/>
                <a:cs typeface="Alexandria" charset="0"/>
              </a:rPr>
              <a:t>رغم اختلاف طريقة التفكير وطريقة البحث في المنهجين الاستقرائي (التأصيلي) والاستنباطي (التحليلي)؛ إلا أن بينهما علاقة وثيقة.</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فمن الممكن استخدام المنهجين معاً في بحث واحد، حيث يؤدي كل منهما دوراً مكملاً للآخر، بل يمكن أن يبدأ أحدهما حيث ينتهي الآخر، بما يعزز من قوة البحث سواء كان في التحليل أو التأصيل.</a:t>
            </a:r>
          </a:p>
        </p:txBody>
      </p:sp>
      <p:sp>
        <p:nvSpPr>
          <p:cNvPr id="3" name="TextBox 2">
            <a:extLst>
              <a:ext uri="{FF2B5EF4-FFF2-40B4-BE49-F238E27FC236}">
                <a16:creationId xmlns:a16="http://schemas.microsoft.com/office/drawing/2014/main" id="{A9D1E7B5-6E55-F669-BAD8-6A1C5D60BC3D}"/>
              </a:ext>
            </a:extLst>
          </p:cNvPr>
          <p:cNvSpPr txBox="1"/>
          <p:nvPr/>
        </p:nvSpPr>
        <p:spPr>
          <a:xfrm>
            <a:off x="1887165" y="1188396"/>
            <a:ext cx="9319099" cy="400110"/>
          </a:xfrm>
          <a:prstGeom prst="rect">
            <a:avLst/>
          </a:prstGeom>
          <a:noFill/>
        </p:spPr>
        <p:txBody>
          <a:bodyPr wrap="square" rtlCol="0">
            <a:spAutoFit/>
          </a:bodyPr>
          <a:lstStyle/>
          <a:p>
            <a:pPr algn="ctr"/>
            <a:r>
              <a:rPr lang="ar-EG" sz="2000" dirty="0">
                <a:solidFill>
                  <a:srgbClr val="00AEEF"/>
                </a:solidFill>
                <a:latin typeface="Alexandria Black" pitchFamily="2" charset="-78"/>
                <a:cs typeface="Alexandria Black" pitchFamily="2" charset="-78"/>
              </a:rPr>
              <a:t>العلاقة بين المنهج الاستقرائي والمنهج الاستنباطي</a:t>
            </a:r>
          </a:p>
        </p:txBody>
      </p:sp>
      <p:pic>
        <p:nvPicPr>
          <p:cNvPr id="3076" name="Picture 4" descr="This may contain: a magnifying glass sitting on top of an open book with a question mark">
            <a:extLst>
              <a:ext uri="{FF2B5EF4-FFF2-40B4-BE49-F238E27FC236}">
                <a16:creationId xmlns:a16="http://schemas.microsoft.com/office/drawing/2014/main" id="{DC2D245A-2AFD-88D1-3365-9FEF1CC686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2564" y="2429079"/>
            <a:ext cx="3172432" cy="3172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4701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1BF49-BBC0-C311-5DE4-EF8F0A8AEC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0B6D72-8DE9-AC2B-2899-FC1E5065F4DE}"/>
              </a:ext>
            </a:extLst>
          </p:cNvPr>
          <p:cNvSpPr/>
          <p:nvPr/>
        </p:nvSpPr>
        <p:spPr>
          <a:xfrm>
            <a:off x="729826" y="184901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FC96CF54-2EF5-3FA2-B678-84FD78718EA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4DE605F-DAA1-BE23-0DD9-04AD88F8F0C9}"/>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08A9179-77D2-05E3-820A-5F98ABD5B2B6}"/>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57070C0-95E9-570C-47B0-69FBE5A4C5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135C688-5373-AACD-4699-2E6D49443DED}"/>
              </a:ext>
            </a:extLst>
          </p:cNvPr>
          <p:cNvSpPr txBox="1"/>
          <p:nvPr/>
        </p:nvSpPr>
        <p:spPr>
          <a:xfrm>
            <a:off x="1887165" y="1188396"/>
            <a:ext cx="9319099" cy="400110"/>
          </a:xfrm>
          <a:prstGeom prst="rect">
            <a:avLst/>
          </a:prstGeom>
          <a:noFill/>
        </p:spPr>
        <p:txBody>
          <a:bodyPr wrap="square" rtlCol="0">
            <a:spAutoFit/>
          </a:bodyPr>
          <a:lstStyle/>
          <a:p>
            <a:pPr algn="ctr"/>
            <a:r>
              <a:rPr lang="ar-EG" sz="2000" dirty="0">
                <a:solidFill>
                  <a:srgbClr val="00AEEF"/>
                </a:solidFill>
                <a:latin typeface="Alexandria Black" pitchFamily="2" charset="-78"/>
                <a:cs typeface="Alexandria Black" pitchFamily="2" charset="-78"/>
              </a:rPr>
              <a:t>العلاقة بين المنهج الاستقرائي والمنهج الاستنباطي</a:t>
            </a:r>
          </a:p>
        </p:txBody>
      </p:sp>
      <p:sp>
        <p:nvSpPr>
          <p:cNvPr id="11" name="TextBox 10">
            <a:extLst>
              <a:ext uri="{FF2B5EF4-FFF2-40B4-BE49-F238E27FC236}">
                <a16:creationId xmlns:a16="http://schemas.microsoft.com/office/drawing/2014/main" id="{B11897A1-1AD4-0EAD-22AB-561C0F6AC1F2}"/>
              </a:ext>
            </a:extLst>
          </p:cNvPr>
          <p:cNvSpPr txBox="1"/>
          <p:nvPr/>
        </p:nvSpPr>
        <p:spPr>
          <a:xfrm>
            <a:off x="972766" y="2049363"/>
            <a:ext cx="10320820" cy="3933834"/>
          </a:xfrm>
          <a:prstGeom prst="rect">
            <a:avLst/>
          </a:prstGeom>
          <a:noFill/>
        </p:spPr>
        <p:txBody>
          <a:bodyPr wrap="square" rtlCol="0">
            <a:spAutoFit/>
          </a:bodyPr>
          <a:lstStyle/>
          <a:p>
            <a:pPr algn="just" rtl="1">
              <a:lnSpc>
                <a:spcPct val="150000"/>
              </a:lnSpc>
            </a:pPr>
            <a:r>
              <a:rPr lang="ar-EG" sz="1400" dirty="0">
                <a:latin typeface="Alexandria" charset="0"/>
                <a:cs typeface="Alexandria" charset="0"/>
              </a:rPr>
              <a:t>فعلى سبيل المثال: عند دراسة الجرائم السيبرانية</a:t>
            </a:r>
          </a:p>
          <a:p>
            <a:pPr algn="just" rtl="1">
              <a:lnSpc>
                <a:spcPct val="150000"/>
              </a:lnSpc>
            </a:pPr>
            <a:endParaRPr lang="ar-EG" sz="1400" dirty="0">
              <a:latin typeface="Alexandria" charset="0"/>
              <a:cs typeface="Alexandria" charset="0"/>
            </a:endParaRPr>
          </a:p>
          <a:p>
            <a:pPr algn="just" rtl="1">
              <a:lnSpc>
                <a:spcPct val="150000"/>
              </a:lnSpc>
            </a:pPr>
            <a:r>
              <a:rPr lang="ar-EG" sz="1400" dirty="0">
                <a:latin typeface="Alexandria" charset="0"/>
                <a:cs typeface="Alexandria" charset="0"/>
              </a:rPr>
              <a:t>المرحلة الاستقرائية (التأصيلية): يبدأ الباحث بجمع البيانات حول حالات وقضايا الجرائم السيبرانية والسلوك الإجرامي فيها، مع تحليل الأنماط السائدة من خلال الوقائع والتجارب العملية؛ حيث يساهم هذا الأسلوب في بناء قاعدة معرفية حول طبيعة هذه الجرائم وتأثيرها على المجتمع، مما يساهم في تكوين نظرية عامة وصورة شاملة للظاهرة الإجرامية.</a:t>
            </a:r>
          </a:p>
          <a:p>
            <a:pPr algn="just" rtl="1">
              <a:lnSpc>
                <a:spcPct val="150000"/>
              </a:lnSpc>
            </a:pPr>
            <a:endParaRPr lang="ar-EG" sz="1400" dirty="0">
              <a:latin typeface="Alexandria" charset="0"/>
              <a:cs typeface="Alexandria" charset="0"/>
            </a:endParaRPr>
          </a:p>
          <a:p>
            <a:pPr algn="just" rtl="1">
              <a:lnSpc>
                <a:spcPct val="150000"/>
              </a:lnSpc>
            </a:pPr>
            <a:r>
              <a:rPr lang="ar-EG" sz="1400" dirty="0">
                <a:latin typeface="Alexandria" charset="0"/>
                <a:cs typeface="Alexandria" charset="0"/>
              </a:rPr>
              <a:t>المرحلة الاستنباطية (التحليلية): بعد جمع المعلومات وتأصيل الظاهرة، ينتقل الباحث لاستخدام المنهج الاستنباطي لتطبيق القواعد القانونية العامة الموجودة بالفعل والمعمول بها وتحليل مدى قابليتها للتطبيق على هذه الجرائم المستجدة، مثل قواعد المسؤولية الجنائية أو الحماية العامة للبيانات الشخصية، ليُحدد كيف يمكن تطبيقها على وقائع الجرائم السيبرانية ، أو لاقتراح تعديلات تشريعية تتناسب مع طبيعة هذه الجرائم.</a:t>
            </a:r>
          </a:p>
          <a:p>
            <a:pPr algn="just" rtl="1">
              <a:lnSpc>
                <a:spcPct val="150000"/>
              </a:lnSpc>
            </a:pPr>
            <a:endParaRPr lang="ar-EG" sz="1400" dirty="0">
              <a:latin typeface="Alexandria" charset="0"/>
              <a:cs typeface="Alexandria" charset="0"/>
            </a:endParaRPr>
          </a:p>
          <a:p>
            <a:pPr algn="just" rtl="1">
              <a:lnSpc>
                <a:spcPct val="150000"/>
              </a:lnSpc>
            </a:pPr>
            <a:r>
              <a:rPr lang="ar-EG" sz="1400" dirty="0">
                <a:latin typeface="Alexandria" charset="0"/>
                <a:cs typeface="Alexandria" charset="0"/>
              </a:rPr>
              <a:t>هذا التكامل بين التأصيل والتحليل يُعزز البحث.</a:t>
            </a:r>
          </a:p>
        </p:txBody>
      </p:sp>
    </p:spTree>
    <p:extLst>
      <p:ext uri="{BB962C8B-B14F-4D97-AF65-F5344CB8AC3E}">
        <p14:creationId xmlns:p14="http://schemas.microsoft.com/office/powerpoint/2010/main" val="1728538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8DA8DC-AD54-172E-17A6-A859ACBAB0C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B35D477-1630-1479-D961-741013067C70}"/>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84" b="24884"/>
          <a:stretch/>
        </p:blipFill>
        <p:spPr>
          <a:xfrm>
            <a:off x="2808" y="0"/>
            <a:ext cx="5547685" cy="5573488"/>
          </a:xfrm>
        </p:spPr>
      </p:pic>
      <p:sp>
        <p:nvSpPr>
          <p:cNvPr id="2" name="Right Triangle 1">
            <a:extLst>
              <a:ext uri="{FF2B5EF4-FFF2-40B4-BE49-F238E27FC236}">
                <a16:creationId xmlns:a16="http://schemas.microsoft.com/office/drawing/2014/main" id="{1FB9505F-70F1-48D6-AF3C-63DB0D5AE25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E88255B9-6238-C25B-DF8B-906F6FDDD6C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114063F-9DE4-DB8C-AF25-10D28452E26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DA0D935-00A6-AF27-43F4-EA01DA3149B5}"/>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FBE44F66-EA11-211B-9A73-AFEFEC41ED23}"/>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AFBA321-11FF-1562-64E3-3B55D0103D1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ADB08DFE-1948-4D22-A181-701F107EBC22}"/>
              </a:ext>
            </a:extLst>
          </p:cNvPr>
          <p:cNvSpPr txBox="1"/>
          <p:nvPr/>
        </p:nvSpPr>
        <p:spPr>
          <a:xfrm>
            <a:off x="2801565" y="1405158"/>
            <a:ext cx="9192641" cy="5077608"/>
          </a:xfrm>
          <a:prstGeom prst="rect">
            <a:avLst/>
          </a:prstGeom>
          <a:noFill/>
        </p:spPr>
        <p:txBody>
          <a:bodyPr wrap="square" rtlCol="0">
            <a:spAutoFit/>
          </a:bodyPr>
          <a:lstStyle/>
          <a:p>
            <a:pPr algn="r" rtl="1">
              <a:lnSpc>
                <a:spcPct val="150000"/>
              </a:lnSpc>
            </a:pPr>
            <a:endParaRPr lang="ar-EG" sz="1600" dirty="0">
              <a:latin typeface="Alexandria" charset="0"/>
              <a:cs typeface="Alexandria" charset="0"/>
            </a:endParaRPr>
          </a:p>
          <a:p>
            <a:pPr algn="r" rtl="1">
              <a:lnSpc>
                <a:spcPct val="150000"/>
              </a:lnSpc>
            </a:pPr>
            <a:r>
              <a:rPr lang="ar-EG" sz="2400" dirty="0">
                <a:solidFill>
                  <a:srgbClr val="00AEEF"/>
                </a:solidFill>
                <a:latin typeface="Alexandria" charset="0"/>
                <a:cs typeface="Alexandria" charset="0"/>
              </a:rPr>
              <a:t>المناهج الإجرائية:</a:t>
            </a:r>
          </a:p>
          <a:p>
            <a:pPr algn="r" rtl="1">
              <a:lnSpc>
                <a:spcPct val="150000"/>
              </a:lnSpc>
            </a:pPr>
            <a:endParaRPr lang="ar-EG" sz="1600" dirty="0">
              <a:solidFill>
                <a:srgbClr val="00AEEF"/>
              </a:solidFill>
              <a:latin typeface="Alexandria" charset="0"/>
              <a:cs typeface="Alexandria" charset="0"/>
            </a:endParaRPr>
          </a:p>
          <a:p>
            <a:pPr algn="just" rtl="1">
              <a:lnSpc>
                <a:spcPct val="150000"/>
              </a:lnSpc>
            </a:pPr>
            <a:r>
              <a:rPr lang="ar-EG" dirty="0">
                <a:latin typeface="Alexandria" charset="0"/>
                <a:cs typeface="Alexandria" charset="0"/>
              </a:rPr>
              <a:t>سُمّيت المناهج الإجرائية بهذا الاسم لأنها تعتمد على خطوات عملية واضحة وإجراءات منهجية يمكن للباحث اتباعها للوصول إلى نتائج محددة.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هذا النوع من المناهج يركّز على خطوات وأدوات تطبيقية تساعد الباحث في تحليل الموضوع، وتوجيهه عمليًا نحو جمع المعلومات وتنظيمها ومقارنتها أو وصفها.</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سندرس المنهج الوصفي والمنهج التاريخي والمنهج المقارن باعتبارهما من المناهج الإجرائية، وسندرس المنهج المقارن بمزيد من التفصيل باعتباره من أكثر المناهج المستخدمة في الأبحاث القانونية.</a:t>
            </a:r>
          </a:p>
        </p:txBody>
      </p:sp>
      <p:sp>
        <p:nvSpPr>
          <p:cNvPr id="4" name="TextBox 3">
            <a:extLst>
              <a:ext uri="{FF2B5EF4-FFF2-40B4-BE49-F238E27FC236}">
                <a16:creationId xmlns:a16="http://schemas.microsoft.com/office/drawing/2014/main" id="{9FB4B845-BD56-9368-78CC-2D64CA5A4FF9}"/>
              </a:ext>
            </a:extLst>
          </p:cNvPr>
          <p:cNvSpPr txBox="1"/>
          <p:nvPr/>
        </p:nvSpPr>
        <p:spPr>
          <a:xfrm>
            <a:off x="3054947" y="986663"/>
            <a:ext cx="9007350" cy="523220"/>
          </a:xfrm>
          <a:prstGeom prst="rect">
            <a:avLst/>
          </a:prstGeom>
          <a:noFill/>
        </p:spPr>
        <p:txBody>
          <a:bodyPr wrap="square" rtlCol="0">
            <a:spAutoFit/>
          </a:bodyPr>
          <a:lstStyle/>
          <a:p>
            <a:pPr algn="ctr"/>
            <a:r>
              <a:rPr lang="ar-EG" sz="2800" dirty="0">
                <a:solidFill>
                  <a:srgbClr val="00AEEF"/>
                </a:solidFill>
                <a:latin typeface="Alexandria Black" pitchFamily="2" charset="-78"/>
                <a:cs typeface="Alexandria Black" pitchFamily="2" charset="-78"/>
              </a:rPr>
              <a:t>مناهج البحث العلمي القانوني </a:t>
            </a:r>
          </a:p>
        </p:txBody>
      </p:sp>
    </p:spTree>
    <p:extLst>
      <p:ext uri="{BB962C8B-B14F-4D97-AF65-F5344CB8AC3E}">
        <p14:creationId xmlns:p14="http://schemas.microsoft.com/office/powerpoint/2010/main" val="16840138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A5A4FE-8D94-9E1A-0A49-B4C16865B5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6650C2-8F25-7DED-177B-64B4596DA7F7}"/>
              </a:ext>
            </a:extLst>
          </p:cNvPr>
          <p:cNvSpPr/>
          <p:nvPr/>
        </p:nvSpPr>
        <p:spPr>
          <a:xfrm>
            <a:off x="729826" y="184901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10CB9100-11FF-C63A-6067-D2FE0C9BF3C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65567D1-B4E2-9FC5-C634-8044C91004BF}"/>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F045564-BE61-584E-5EB6-32BF4B0AD399}"/>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004F3C8-F64F-2186-F08A-91F2CE46D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6A50B57-86E5-46F6-0A2D-6A747543173D}"/>
              </a:ext>
            </a:extLst>
          </p:cNvPr>
          <p:cNvSpPr txBox="1"/>
          <p:nvPr/>
        </p:nvSpPr>
        <p:spPr>
          <a:xfrm>
            <a:off x="1253478" y="2331465"/>
            <a:ext cx="9952558" cy="3369449"/>
          </a:xfrm>
          <a:prstGeom prst="rect">
            <a:avLst/>
          </a:prstGeom>
          <a:noFill/>
        </p:spPr>
        <p:txBody>
          <a:bodyPr wrap="square" rtlCol="0">
            <a:spAutoFit/>
          </a:bodyPr>
          <a:lstStyle/>
          <a:p>
            <a:pPr algn="just" rtl="1">
              <a:lnSpc>
                <a:spcPct val="150000"/>
              </a:lnSpc>
            </a:pPr>
            <a:r>
              <a:rPr lang="ar-EG" dirty="0">
                <a:latin typeface="Alexandria" charset="0"/>
                <a:cs typeface="Alexandria" charset="0"/>
              </a:rPr>
              <a:t>المنهج الوصفي هو ذلك الأسلوب الذي يسعى إلى جمع الحقائق والمعلومات حول ظاهرة معينة كما توجد في الواقع، ثم تحليلها ومقارنتها وتفسيرها للوصول إلى وصف علمي شامل.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ويهدف هذا المنهج إلى تقديم رؤية دقيقة ومتكاملة للموضوع وأبعاده وخصائصه وعلاقته بغيره، معتمداً على البيانات والمعلومات التي يجمعها الباحث باستخدام أدوات البحث.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يتميز هذا المنهج بقدرته على إعطاء صورة واضحة عن الواقع كما هو، مما يجعله مفيداً لفهم الظواهر والموضوعات والإشكاليات وتحديد العلاقات بينها بشكل موضوعي.</a:t>
            </a:r>
          </a:p>
        </p:txBody>
      </p:sp>
      <p:sp>
        <p:nvSpPr>
          <p:cNvPr id="3" name="TextBox 2">
            <a:extLst>
              <a:ext uri="{FF2B5EF4-FFF2-40B4-BE49-F238E27FC236}">
                <a16:creationId xmlns:a16="http://schemas.microsoft.com/office/drawing/2014/main" id="{0D6FA5F6-16B8-C0C8-A309-5079EE952725}"/>
              </a:ext>
            </a:extLst>
          </p:cNvPr>
          <p:cNvSpPr txBox="1"/>
          <p:nvPr/>
        </p:nvSpPr>
        <p:spPr>
          <a:xfrm>
            <a:off x="1643973" y="1042481"/>
            <a:ext cx="9319099" cy="461665"/>
          </a:xfrm>
          <a:prstGeom prst="rect">
            <a:avLst/>
          </a:prstGeom>
          <a:noFill/>
        </p:spPr>
        <p:txBody>
          <a:bodyPr wrap="square" rtlCol="0">
            <a:spAutoFit/>
          </a:bodyPr>
          <a:lstStyle/>
          <a:p>
            <a:pPr algn="ctr"/>
            <a:r>
              <a:rPr lang="ar-EG" sz="2400" dirty="0">
                <a:solidFill>
                  <a:srgbClr val="00AEEF"/>
                </a:solidFill>
                <a:latin typeface="Alexandria Black" pitchFamily="2" charset="-78"/>
                <a:cs typeface="Alexandria Black" pitchFamily="2" charset="-78"/>
              </a:rPr>
              <a:t>المنهج الوصفي</a:t>
            </a:r>
            <a:endParaRPr lang="en-US" sz="2400" dirty="0">
              <a:solidFill>
                <a:srgbClr val="00AEEF"/>
              </a:solidFill>
              <a:latin typeface="Alexandria Black" pitchFamily="2" charset="-78"/>
              <a:cs typeface="Alexandria Black" pitchFamily="2" charset="-78"/>
            </a:endParaRPr>
          </a:p>
        </p:txBody>
      </p:sp>
    </p:spTree>
    <p:extLst>
      <p:ext uri="{BB962C8B-B14F-4D97-AF65-F5344CB8AC3E}">
        <p14:creationId xmlns:p14="http://schemas.microsoft.com/office/powerpoint/2010/main" val="2898028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197E61-E564-840B-9D73-D635C9B222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9E085C-BB75-447B-4788-38623EE60F1D}"/>
              </a:ext>
            </a:extLst>
          </p:cNvPr>
          <p:cNvSpPr/>
          <p:nvPr/>
        </p:nvSpPr>
        <p:spPr>
          <a:xfrm>
            <a:off x="729826" y="184901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F375DBFD-D548-6F86-1928-681BC4E8780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1AFC99C-C08C-8A08-01F6-E3CC05BA7F79}"/>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9966156-D590-31CB-DB96-DD1037523069}"/>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323F083-E8F2-649F-B0BE-CD8D6239A8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FDE1561-2609-89E4-EB38-3405F1CB55F9}"/>
              </a:ext>
            </a:extLst>
          </p:cNvPr>
          <p:cNvSpPr txBox="1"/>
          <p:nvPr/>
        </p:nvSpPr>
        <p:spPr>
          <a:xfrm>
            <a:off x="1175656" y="2331465"/>
            <a:ext cx="9952558" cy="3138616"/>
          </a:xfrm>
          <a:prstGeom prst="rect">
            <a:avLst/>
          </a:prstGeom>
          <a:noFill/>
        </p:spPr>
        <p:txBody>
          <a:bodyPr wrap="square" rtlCol="0">
            <a:spAutoFit/>
          </a:bodyPr>
          <a:lstStyle/>
          <a:p>
            <a:pPr algn="just" rtl="1">
              <a:lnSpc>
                <a:spcPct val="150000"/>
              </a:lnSpc>
            </a:pPr>
            <a:r>
              <a:rPr lang="ar-EG" dirty="0">
                <a:solidFill>
                  <a:srgbClr val="00AEEF"/>
                </a:solidFill>
                <a:latin typeface="Alexandria" charset="0"/>
                <a:cs typeface="Alexandria" charset="0"/>
              </a:rPr>
              <a:t>دراسة الحالة: </a:t>
            </a:r>
            <a:r>
              <a:rPr lang="ar-EG" sz="1600" dirty="0">
                <a:latin typeface="Alexandria" charset="0"/>
                <a:cs typeface="Alexandria" charset="0"/>
              </a:rPr>
              <a:t>يتناول الباحث مشكلة معينة عبر دراسة عميقة وتحليل دقيق، لاستخلاص نتائج قد تنطبق على حالات مشابهة.</a:t>
            </a:r>
          </a:p>
          <a:p>
            <a:pPr algn="just" rtl="1">
              <a:lnSpc>
                <a:spcPct val="150000"/>
              </a:lnSpc>
            </a:pPr>
            <a:endParaRPr lang="ar-EG" sz="1600" dirty="0">
              <a:latin typeface="Alexandria" charset="0"/>
              <a:cs typeface="Alexandria" charset="0"/>
            </a:endParaRPr>
          </a:p>
          <a:p>
            <a:pPr algn="just" rtl="1">
              <a:lnSpc>
                <a:spcPct val="150000"/>
              </a:lnSpc>
            </a:pPr>
            <a:r>
              <a:rPr lang="ar-EG" dirty="0">
                <a:solidFill>
                  <a:srgbClr val="00AEEF"/>
                </a:solidFill>
                <a:latin typeface="Alexandria" charset="0"/>
                <a:cs typeface="Alexandria" charset="0"/>
              </a:rPr>
              <a:t>الدراسة المسحية: </a:t>
            </a:r>
            <a:r>
              <a:rPr lang="ar-EG" sz="1600" dirty="0">
                <a:latin typeface="Alexandria" charset="0"/>
                <a:cs typeface="Alexandria" charset="0"/>
              </a:rPr>
              <a:t>تعتمد على دراسة ظاهرة حالية ضمن مجتمع محدد، بهدف وصف الوضع القائم ووضع خطة للتحسين والتطوير، تُستخدم هذه الطريقة غالباً في القطاعات الحكومية، كوزارات التخطيط والإحصاء، لدراسة قضايا مثل حجم الأسرة ومعدلات الهجرة وهكذا.</a:t>
            </a:r>
          </a:p>
          <a:p>
            <a:pPr algn="just" rtl="1">
              <a:lnSpc>
                <a:spcPct val="150000"/>
              </a:lnSpc>
            </a:pPr>
            <a:endParaRPr lang="ar-EG" sz="1600" dirty="0">
              <a:latin typeface="Alexandria" charset="0"/>
              <a:cs typeface="Alexandria" charset="0"/>
            </a:endParaRPr>
          </a:p>
          <a:p>
            <a:pPr algn="just" rtl="1">
              <a:lnSpc>
                <a:spcPct val="150000"/>
              </a:lnSpc>
            </a:pPr>
            <a:r>
              <a:rPr lang="ar-EG" dirty="0">
                <a:solidFill>
                  <a:srgbClr val="00AEEF"/>
                </a:solidFill>
                <a:latin typeface="Alexandria" charset="0"/>
                <a:cs typeface="Alexandria" charset="0"/>
              </a:rPr>
              <a:t>دراسة الرأي العام: </a:t>
            </a:r>
            <a:r>
              <a:rPr lang="ar-EG" sz="1600" dirty="0">
                <a:latin typeface="Alexandria" charset="0"/>
                <a:cs typeface="Alexandria" charset="0"/>
              </a:rPr>
              <a:t>يستطلع الباحث آراء شريحة من المواطنين حول قضية معينة، ويبني عليها في بحثه.</a:t>
            </a:r>
          </a:p>
        </p:txBody>
      </p:sp>
      <p:sp>
        <p:nvSpPr>
          <p:cNvPr id="3" name="TextBox 2">
            <a:extLst>
              <a:ext uri="{FF2B5EF4-FFF2-40B4-BE49-F238E27FC236}">
                <a16:creationId xmlns:a16="http://schemas.microsoft.com/office/drawing/2014/main" id="{2D088086-023D-39A6-F51D-4B87A5BE89B0}"/>
              </a:ext>
            </a:extLst>
          </p:cNvPr>
          <p:cNvSpPr txBox="1"/>
          <p:nvPr/>
        </p:nvSpPr>
        <p:spPr>
          <a:xfrm>
            <a:off x="1643973" y="1042481"/>
            <a:ext cx="9319099" cy="461665"/>
          </a:xfrm>
          <a:prstGeom prst="rect">
            <a:avLst/>
          </a:prstGeom>
          <a:noFill/>
        </p:spPr>
        <p:txBody>
          <a:bodyPr wrap="square" rtlCol="0">
            <a:spAutoFit/>
          </a:bodyPr>
          <a:lstStyle/>
          <a:p>
            <a:pPr algn="ctr"/>
            <a:r>
              <a:rPr lang="ar-EG" sz="2400" dirty="0">
                <a:solidFill>
                  <a:srgbClr val="00AEEF"/>
                </a:solidFill>
                <a:latin typeface="Alexandria Black" pitchFamily="2" charset="-78"/>
                <a:cs typeface="Alexandria Black" pitchFamily="2" charset="-78"/>
              </a:rPr>
              <a:t>صور المنهج الوصفي </a:t>
            </a:r>
            <a:endParaRPr lang="en-US" sz="2400" dirty="0">
              <a:solidFill>
                <a:srgbClr val="00AEEF"/>
              </a:solidFill>
              <a:latin typeface="Alexandria Black" pitchFamily="2" charset="-78"/>
              <a:cs typeface="Alexandria Black" pitchFamily="2" charset="-78"/>
            </a:endParaRPr>
          </a:p>
        </p:txBody>
      </p:sp>
    </p:spTree>
    <p:extLst>
      <p:ext uri="{BB962C8B-B14F-4D97-AF65-F5344CB8AC3E}">
        <p14:creationId xmlns:p14="http://schemas.microsoft.com/office/powerpoint/2010/main" val="3199656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8099C1-80B3-8847-AE42-1EC29BDA3B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51E817C-1068-D868-95AC-5E62EFD42915}"/>
              </a:ext>
            </a:extLst>
          </p:cNvPr>
          <p:cNvSpPr/>
          <p:nvPr/>
        </p:nvSpPr>
        <p:spPr>
          <a:xfrm>
            <a:off x="729826" y="184901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B5D2BD55-9B50-6070-1441-FC4C6B57A6C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11554DE-7C13-B195-04EC-CF4535472435}"/>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D5E7CC8-9CA5-4E09-EBEA-FAED0FD26CBC}"/>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0772C28-13EE-AB9A-EFBD-7C4CAD095F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8CBAB09E-BA97-75AF-02E1-1D92580E50C5}"/>
              </a:ext>
            </a:extLst>
          </p:cNvPr>
          <p:cNvSpPr txBox="1"/>
          <p:nvPr/>
        </p:nvSpPr>
        <p:spPr>
          <a:xfrm>
            <a:off x="875490" y="2059089"/>
            <a:ext cx="10515372" cy="4113370"/>
          </a:xfrm>
          <a:prstGeom prst="rect">
            <a:avLst/>
          </a:prstGeom>
          <a:noFill/>
        </p:spPr>
        <p:txBody>
          <a:bodyPr wrap="square" rtlCol="0">
            <a:spAutoFit/>
          </a:bodyPr>
          <a:lstStyle/>
          <a:p>
            <a:pPr algn="just" rtl="1">
              <a:lnSpc>
                <a:spcPct val="150000"/>
              </a:lnSpc>
            </a:pPr>
            <a:r>
              <a:rPr lang="ar-EG" sz="1600" dirty="0">
                <a:latin typeface="Alexandria" charset="0"/>
                <a:cs typeface="Alexandria" charset="0"/>
              </a:rPr>
              <a:t>يستخدم المنهج الوصفي في الأبحاث القانونية من خلال استعراض النصوص التشريعية والأحكام القضائية والآراء الفقهية المرتبطة بموضوع الدراسة، متبوعاً بتأصيل وتحليل تلك العناصر.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ويهدف البحث القانوني وفقاً لهذا المنهج أيضاً إلى استطلاع الرأي العام في قضايا معينة، وتناولها في البحث.</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فمثلاً دراسة قانون حماية المستهلك وفقاً للمنهج الوصفي، يقوم فيه الباحث بجمع النصوص القانونية الخاصة بحماية المستهلك، بالإضافة إلى تحليل الأحكام القضائية التي تتناول قضايا حقوق المستهلكين، ويعرض آراء الفقهاء حول هذا الموضوع.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من خلال هذا التحليل الوصفي، يستطيع الباحث توضيح مدى فاعلية القانون الحالي، وتقديم اقتراحات لتحسينه بناءً على واقع الحال.</a:t>
            </a:r>
          </a:p>
        </p:txBody>
      </p:sp>
      <p:sp>
        <p:nvSpPr>
          <p:cNvPr id="3" name="TextBox 2">
            <a:extLst>
              <a:ext uri="{FF2B5EF4-FFF2-40B4-BE49-F238E27FC236}">
                <a16:creationId xmlns:a16="http://schemas.microsoft.com/office/drawing/2014/main" id="{31C8F673-2E76-BF05-7258-24C345291E93}"/>
              </a:ext>
            </a:extLst>
          </p:cNvPr>
          <p:cNvSpPr txBox="1"/>
          <p:nvPr/>
        </p:nvSpPr>
        <p:spPr>
          <a:xfrm>
            <a:off x="1643973" y="1042481"/>
            <a:ext cx="9319099" cy="461665"/>
          </a:xfrm>
          <a:prstGeom prst="rect">
            <a:avLst/>
          </a:prstGeom>
          <a:noFill/>
        </p:spPr>
        <p:txBody>
          <a:bodyPr wrap="square" rtlCol="0">
            <a:spAutoFit/>
          </a:bodyPr>
          <a:lstStyle/>
          <a:p>
            <a:pPr algn="ctr"/>
            <a:r>
              <a:rPr lang="ar-EG" sz="2400" dirty="0">
                <a:solidFill>
                  <a:srgbClr val="00AEEF"/>
                </a:solidFill>
                <a:latin typeface="Alexandria Black" pitchFamily="2" charset="-78"/>
                <a:cs typeface="Alexandria Black" pitchFamily="2" charset="-78"/>
              </a:rPr>
              <a:t>المنهج الوصفي في البحث القانوني</a:t>
            </a:r>
            <a:endParaRPr lang="en-US" sz="2400" dirty="0">
              <a:solidFill>
                <a:srgbClr val="00AEEF"/>
              </a:solidFill>
              <a:latin typeface="Alexandria Black" pitchFamily="2" charset="-78"/>
              <a:cs typeface="Alexandria Black" pitchFamily="2" charset="-78"/>
            </a:endParaRPr>
          </a:p>
        </p:txBody>
      </p:sp>
    </p:spTree>
    <p:extLst>
      <p:ext uri="{BB962C8B-B14F-4D97-AF65-F5344CB8AC3E}">
        <p14:creationId xmlns:p14="http://schemas.microsoft.com/office/powerpoint/2010/main" val="2768915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81B15B-CA24-3600-9566-FA1355343F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463A4E-17B5-951B-A0D4-D65F3A853979}"/>
              </a:ext>
            </a:extLst>
          </p:cNvPr>
          <p:cNvSpPr/>
          <p:nvPr/>
        </p:nvSpPr>
        <p:spPr>
          <a:xfrm>
            <a:off x="729826" y="184901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99AAB068-ED2C-4752-4C33-C9A9725AB0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892F198-813D-0F9A-C102-60121FA39C82}"/>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0D49D01-1407-FF7B-64D9-75CE6BF4218A}"/>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755B2CF-53E7-7446-77F4-AE32F36B69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47143A7-E982-60E7-9582-3DAD394DC2CA}"/>
              </a:ext>
            </a:extLst>
          </p:cNvPr>
          <p:cNvSpPr txBox="1"/>
          <p:nvPr/>
        </p:nvSpPr>
        <p:spPr>
          <a:xfrm>
            <a:off x="982493" y="2078546"/>
            <a:ext cx="10350002" cy="3784947"/>
          </a:xfrm>
          <a:prstGeom prst="rect">
            <a:avLst/>
          </a:prstGeom>
          <a:noFill/>
        </p:spPr>
        <p:txBody>
          <a:bodyPr wrap="square" rtlCol="0">
            <a:spAutoFit/>
          </a:bodyPr>
          <a:lstStyle/>
          <a:p>
            <a:pPr algn="just" rtl="1">
              <a:lnSpc>
                <a:spcPct val="150000"/>
              </a:lnSpc>
            </a:pPr>
            <a:r>
              <a:rPr lang="ar-EG" dirty="0">
                <a:latin typeface="Alexandria" charset="0"/>
                <a:cs typeface="Alexandria" charset="0"/>
              </a:rPr>
              <a:t>يسميه بعض الفقهاء بالمنهج الوثائقي.</a:t>
            </a:r>
          </a:p>
          <a:p>
            <a:pPr algn="just" rtl="1">
              <a:lnSpc>
                <a:spcPct val="150000"/>
              </a:lnSpc>
            </a:pPr>
            <a:r>
              <a:rPr lang="ar-EG" dirty="0">
                <a:latin typeface="Alexandria" charset="0"/>
                <a:cs typeface="Alexandria" charset="0"/>
              </a:rPr>
              <a:t>ويكثر استخدام هذا المنهج من قبل علماء التاريخ، لكن لا يوجد ما يمنع من استخدامه في مختلف المجالات الأكاديمية.</a:t>
            </a:r>
          </a:p>
          <a:p>
            <a:pPr algn="just" rtl="1">
              <a:lnSpc>
                <a:spcPct val="150000"/>
              </a:lnSpc>
            </a:pPr>
            <a:r>
              <a:rPr lang="ar-EG" dirty="0">
                <a:latin typeface="Alexandria" charset="0"/>
                <a:cs typeface="Alexandria" charset="0"/>
              </a:rPr>
              <a:t>وتتعدد تعريفات المنهج التاريخي؛ فبعض الفقهاء يعرفونه بأنه المنهج الذي يسعى لكشف الحقائق التاريخية من خلال تحليل وتركيب الأحداث والوقائع الموثقة، وتقديم تفسيرات علمية على شكل نظريات وقوانين عامة وثابتة نسبياً.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بينما يعرفه آخرون بأنه "الطريقة التاريخية التي تركز على تحليل وتفسير الحوادث التاريخية كأداة لفهم المشكلات المعاصرة والتنبؤ بالمستقبل"</a:t>
            </a:r>
          </a:p>
        </p:txBody>
      </p:sp>
      <p:sp>
        <p:nvSpPr>
          <p:cNvPr id="3" name="TextBox 2">
            <a:extLst>
              <a:ext uri="{FF2B5EF4-FFF2-40B4-BE49-F238E27FC236}">
                <a16:creationId xmlns:a16="http://schemas.microsoft.com/office/drawing/2014/main" id="{62AFC5F0-F042-EA61-11C1-A9218D38DF8A}"/>
              </a:ext>
            </a:extLst>
          </p:cNvPr>
          <p:cNvSpPr txBox="1"/>
          <p:nvPr/>
        </p:nvSpPr>
        <p:spPr>
          <a:xfrm>
            <a:off x="1643973" y="1042481"/>
            <a:ext cx="9319099" cy="461665"/>
          </a:xfrm>
          <a:prstGeom prst="rect">
            <a:avLst/>
          </a:prstGeom>
          <a:noFill/>
        </p:spPr>
        <p:txBody>
          <a:bodyPr wrap="square" rtlCol="0">
            <a:spAutoFit/>
          </a:bodyPr>
          <a:lstStyle/>
          <a:p>
            <a:pPr algn="ctr"/>
            <a:r>
              <a:rPr lang="ar-EG" sz="2400" dirty="0">
                <a:solidFill>
                  <a:srgbClr val="00AEEF"/>
                </a:solidFill>
                <a:latin typeface="Alexandria Black" pitchFamily="2" charset="-78"/>
                <a:cs typeface="Alexandria Black" pitchFamily="2" charset="-78"/>
              </a:rPr>
              <a:t>المنهج التاريخي</a:t>
            </a:r>
            <a:endParaRPr lang="en-US" sz="2400" dirty="0">
              <a:solidFill>
                <a:srgbClr val="00AEEF"/>
              </a:solidFill>
              <a:latin typeface="Alexandria Black" pitchFamily="2" charset="-78"/>
              <a:cs typeface="Alexandria Black" pitchFamily="2" charset="-78"/>
            </a:endParaRPr>
          </a:p>
        </p:txBody>
      </p:sp>
    </p:spTree>
    <p:extLst>
      <p:ext uri="{BB962C8B-B14F-4D97-AF65-F5344CB8AC3E}">
        <p14:creationId xmlns:p14="http://schemas.microsoft.com/office/powerpoint/2010/main" val="2017823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8F12C1-E8BC-4CCF-EEC8-8C86247646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53C54B-00BF-E786-611A-C955EAD0D785}"/>
              </a:ext>
            </a:extLst>
          </p:cNvPr>
          <p:cNvSpPr/>
          <p:nvPr/>
        </p:nvSpPr>
        <p:spPr>
          <a:xfrm>
            <a:off x="729826" y="184901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051E9096-4562-CBCD-E065-45138F1C8DF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F3D8B2-6482-D14A-40BF-E5DFC52FE291}"/>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9614573-2A25-59B0-E724-9418F83CDFF0}"/>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DC42C64-5483-0EC3-CC37-071424A046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082AE72-79F8-FD3D-8115-DB8BE3702D37}"/>
              </a:ext>
            </a:extLst>
          </p:cNvPr>
          <p:cNvSpPr txBox="1"/>
          <p:nvPr/>
        </p:nvSpPr>
        <p:spPr>
          <a:xfrm>
            <a:off x="992221" y="2117456"/>
            <a:ext cx="10350002" cy="3744038"/>
          </a:xfrm>
          <a:prstGeom prst="rect">
            <a:avLst/>
          </a:prstGeom>
          <a:noFill/>
        </p:spPr>
        <p:txBody>
          <a:bodyPr wrap="square" rtlCol="0">
            <a:spAutoFit/>
          </a:bodyPr>
          <a:lstStyle/>
          <a:p>
            <a:pPr algn="just" rtl="1">
              <a:lnSpc>
                <a:spcPct val="150000"/>
              </a:lnSpc>
            </a:pPr>
            <a:r>
              <a:rPr lang="ar-EG" sz="1600" dirty="0">
                <a:latin typeface="Alexandria" charset="0"/>
                <a:cs typeface="Alexandria" charset="0"/>
              </a:rPr>
              <a:t>يتمتع المنهج التاريخي بأهمية كبيرة في الدراسات القانونية، ويمكن تطبيقه بطرق متعددة على النحو التالي:</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استخدامه كمنهج أساسي: يُستخدم المنهج التاريخي لدراسة الظواهر أو الإشكاليات القانونية، خاصة عندما يتعلق البحث بتاريخ النظم الاجتماعية والقانونية.</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استخدامه كمنهج مساعد: يمكن أن يُعتمد على المنهج التاريخي كوسيلة ثانوية لعرض الموضوعات التي تمتد جذورها إلى الماضي، فيقوم الباحث بعرض التطور التاريخي لهذه الموضوعات للاستفادة منها في سياق بحثه.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كما يستخدم المنهج التاريخي للتمييز بين النظم القانونية فمنها النظم التاريخية التي انتهى العمل ومنها ما تم تطويره ومنها النظم التي كانت ومازالت مستمرة.</a:t>
            </a:r>
          </a:p>
        </p:txBody>
      </p:sp>
      <p:sp>
        <p:nvSpPr>
          <p:cNvPr id="3" name="TextBox 2">
            <a:extLst>
              <a:ext uri="{FF2B5EF4-FFF2-40B4-BE49-F238E27FC236}">
                <a16:creationId xmlns:a16="http://schemas.microsoft.com/office/drawing/2014/main" id="{C94D7D8D-4D44-F4A4-2E3B-EF947AF058BE}"/>
              </a:ext>
            </a:extLst>
          </p:cNvPr>
          <p:cNvSpPr txBox="1"/>
          <p:nvPr/>
        </p:nvSpPr>
        <p:spPr>
          <a:xfrm>
            <a:off x="1643973" y="1042481"/>
            <a:ext cx="9319099" cy="461665"/>
          </a:xfrm>
          <a:prstGeom prst="rect">
            <a:avLst/>
          </a:prstGeom>
          <a:noFill/>
        </p:spPr>
        <p:txBody>
          <a:bodyPr wrap="square" rtlCol="0">
            <a:spAutoFit/>
          </a:bodyPr>
          <a:lstStyle/>
          <a:p>
            <a:pPr algn="ctr"/>
            <a:r>
              <a:rPr lang="ar-EG" sz="2400" dirty="0">
                <a:solidFill>
                  <a:srgbClr val="00AEEF"/>
                </a:solidFill>
                <a:latin typeface="Alexandria Black" pitchFamily="2" charset="-78"/>
                <a:cs typeface="Alexandria Black" pitchFamily="2" charset="-78"/>
              </a:rPr>
              <a:t>المنهج التاريخي في البحث القانوني</a:t>
            </a:r>
            <a:endParaRPr lang="en-US" sz="2400" dirty="0">
              <a:solidFill>
                <a:srgbClr val="00AEEF"/>
              </a:solidFill>
              <a:latin typeface="Alexandria Black" pitchFamily="2" charset="-78"/>
              <a:cs typeface="Alexandria Black" pitchFamily="2" charset="-78"/>
            </a:endParaRPr>
          </a:p>
        </p:txBody>
      </p:sp>
    </p:spTree>
    <p:extLst>
      <p:ext uri="{BB962C8B-B14F-4D97-AF65-F5344CB8AC3E}">
        <p14:creationId xmlns:p14="http://schemas.microsoft.com/office/powerpoint/2010/main" val="2292179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2CE970-7C53-BDC2-5048-D3341ED95E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5D8CC3-634D-51CC-E941-BF65808B74E8}"/>
              </a:ext>
            </a:extLst>
          </p:cNvPr>
          <p:cNvSpPr/>
          <p:nvPr/>
        </p:nvSpPr>
        <p:spPr>
          <a:xfrm>
            <a:off x="827103" y="184901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1600"/>
              <a:t>يُعتبر المنهج المقارن من أكثر المناهج استخدامًا في مجال الدراسات القانونية، وذلك بسبب تشابه التشريعات في الدول المختلفة والتأثير المتبادل بينها، بالإضافة إلى كيفية تطبيق القضاء وتفسير الفقه لهذه النصوص.</a:t>
            </a:r>
            <a:endParaRPr lang="en-US" sz="1600" dirty="0">
              <a:solidFill>
                <a:schemeClr val="tx1"/>
              </a:solidFill>
            </a:endParaRPr>
          </a:p>
        </p:txBody>
      </p:sp>
      <p:sp>
        <p:nvSpPr>
          <p:cNvPr id="5" name="Rectangle 4">
            <a:extLst>
              <a:ext uri="{FF2B5EF4-FFF2-40B4-BE49-F238E27FC236}">
                <a16:creationId xmlns:a16="http://schemas.microsoft.com/office/drawing/2014/main" id="{1F73C3EF-F405-F65B-4092-D55EEDA28A9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898D03B-12BC-6745-E5DA-49C4F9EA427E}"/>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6BABBC8-6AFE-D8FD-6459-947CC8BB7925}"/>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4661A36-E4A3-E4C3-ABBC-A7BFCE5285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1E7D721-433E-7898-7A38-487F669E6FCC}"/>
              </a:ext>
            </a:extLst>
          </p:cNvPr>
          <p:cNvSpPr txBox="1"/>
          <p:nvPr/>
        </p:nvSpPr>
        <p:spPr>
          <a:xfrm>
            <a:off x="1643973" y="1042481"/>
            <a:ext cx="9319099" cy="461665"/>
          </a:xfrm>
          <a:prstGeom prst="rect">
            <a:avLst/>
          </a:prstGeom>
          <a:noFill/>
        </p:spPr>
        <p:txBody>
          <a:bodyPr wrap="square" rtlCol="0">
            <a:spAutoFit/>
          </a:bodyPr>
          <a:lstStyle/>
          <a:p>
            <a:pPr algn="ctr"/>
            <a:r>
              <a:rPr lang="ar-EG" sz="2400" dirty="0">
                <a:solidFill>
                  <a:srgbClr val="00AEEF"/>
                </a:solidFill>
                <a:latin typeface="Alexandria Black" pitchFamily="2" charset="-78"/>
                <a:cs typeface="Alexandria Black" pitchFamily="2" charset="-78"/>
              </a:rPr>
              <a:t>المنهج المقارن في البحث القانوني</a:t>
            </a:r>
            <a:endParaRPr lang="en-US" sz="2400" dirty="0">
              <a:solidFill>
                <a:srgbClr val="00AEEF"/>
              </a:solidFill>
              <a:latin typeface="Alexandria Black" pitchFamily="2" charset="-78"/>
              <a:cs typeface="Alexandria Black" pitchFamily="2" charset="-78"/>
            </a:endParaRPr>
          </a:p>
        </p:txBody>
      </p:sp>
      <p:sp>
        <p:nvSpPr>
          <p:cNvPr id="2" name="TextBox 1">
            <a:extLst>
              <a:ext uri="{FF2B5EF4-FFF2-40B4-BE49-F238E27FC236}">
                <a16:creationId xmlns:a16="http://schemas.microsoft.com/office/drawing/2014/main" id="{262CBD42-6F47-DB0C-7173-4CE5D53AA25C}"/>
              </a:ext>
            </a:extLst>
          </p:cNvPr>
          <p:cNvSpPr txBox="1"/>
          <p:nvPr/>
        </p:nvSpPr>
        <p:spPr>
          <a:xfrm>
            <a:off x="992221" y="2117456"/>
            <a:ext cx="10350002" cy="3374706"/>
          </a:xfrm>
          <a:prstGeom prst="rect">
            <a:avLst/>
          </a:prstGeom>
          <a:noFill/>
        </p:spPr>
        <p:txBody>
          <a:bodyPr wrap="square" rtlCol="0">
            <a:spAutoFit/>
          </a:bodyPr>
          <a:lstStyle/>
          <a:p>
            <a:pPr algn="just" rtl="1">
              <a:lnSpc>
                <a:spcPct val="150000"/>
              </a:lnSpc>
            </a:pPr>
            <a:r>
              <a:rPr lang="ar-EG" sz="1600" dirty="0">
                <a:latin typeface="Alexandria" charset="0"/>
                <a:cs typeface="Alexandria" charset="0"/>
              </a:rPr>
              <a:t>يُعتبر المنهج المقارن من أكثر المناهج استخداماً في مجال الدراسات القانونية، وذلك بسبب تشابه التشريعات في الدول المختلفة والتأثير المتبادل بينها، بالإضافة إلى كيفية تطبيق القضاء وتفسير الفقه لهذه النصوص.</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المنهج المقارن هو دراسة الباحث لظاهرة أو إشكالية معينة في قانونه الوطني، ومقارنتها مع نظام قانوني أجنبي آخر أو أكثر، ويهدف هذا المنهج إلى التعرف على أوجه الشبه والاختلاف بين الأنظمة، وتفسير أسباب هذه الاتفاقات أو الاختلافات، مما يساعد في الوصول إلى أفضل القواعد التي تحكم الظاهرة أو الإشكالية التي يدرسها الباحث. </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 يمكّن المنهج المقارن الباحث من دراسة الموضوع بعمق ودقة، مما يجعل له استخدامات واسعة في الدراسات الإنسانية عموماً والقانونية خصوصاً.</a:t>
            </a:r>
          </a:p>
        </p:txBody>
      </p:sp>
    </p:spTree>
    <p:extLst>
      <p:ext uri="{BB962C8B-B14F-4D97-AF65-F5344CB8AC3E}">
        <p14:creationId xmlns:p14="http://schemas.microsoft.com/office/powerpoint/2010/main" val="584744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C7727B-B7CC-6CF9-DF53-E21DAE8C84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624B42-0E4B-46D5-4AFD-391790F89049}"/>
              </a:ext>
            </a:extLst>
          </p:cNvPr>
          <p:cNvSpPr/>
          <p:nvPr/>
        </p:nvSpPr>
        <p:spPr>
          <a:xfrm>
            <a:off x="827103" y="184901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1600" dirty="0"/>
              <a:t>يُعتبر المنهج المقارن من أكثر المناهج استخدامًا في مجال الدراسات القانونية، وذلك بسبب تشابه التشريعات في الدول المختلفة والتأثير المتبادل بينها، بالإضافة إلى كيفية تطبيق القضاء وتفسير الفقه لهذه النصوص.</a:t>
            </a:r>
            <a:endParaRPr lang="en-US" sz="1600" dirty="0">
              <a:solidFill>
                <a:schemeClr val="tx1"/>
              </a:solidFill>
            </a:endParaRPr>
          </a:p>
        </p:txBody>
      </p:sp>
      <p:sp>
        <p:nvSpPr>
          <p:cNvPr id="5" name="Rectangle 4">
            <a:extLst>
              <a:ext uri="{FF2B5EF4-FFF2-40B4-BE49-F238E27FC236}">
                <a16:creationId xmlns:a16="http://schemas.microsoft.com/office/drawing/2014/main" id="{0B7669BD-7AE0-050B-1E23-BA04AE9290A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7731F3-EF9F-2B27-B84E-236994F69E6D}"/>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21A9CFE-59C0-4A17-5633-8CA0179A2B49}"/>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CC3CD0F-305F-28B1-6531-0D6BC4F632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C31EB68-89CA-8375-3BEC-5A9F61EBCD31}"/>
              </a:ext>
            </a:extLst>
          </p:cNvPr>
          <p:cNvSpPr txBox="1"/>
          <p:nvPr/>
        </p:nvSpPr>
        <p:spPr>
          <a:xfrm>
            <a:off x="1643973" y="1042481"/>
            <a:ext cx="9319099" cy="461665"/>
          </a:xfrm>
          <a:prstGeom prst="rect">
            <a:avLst/>
          </a:prstGeom>
          <a:noFill/>
        </p:spPr>
        <p:txBody>
          <a:bodyPr wrap="square" rtlCol="0">
            <a:spAutoFit/>
          </a:bodyPr>
          <a:lstStyle/>
          <a:p>
            <a:pPr algn="ctr"/>
            <a:r>
              <a:rPr lang="ar-EG" sz="2400" dirty="0">
                <a:solidFill>
                  <a:srgbClr val="00AEEF"/>
                </a:solidFill>
                <a:latin typeface="Alexandria Black" pitchFamily="2" charset="-78"/>
                <a:cs typeface="Alexandria Black" pitchFamily="2" charset="-78"/>
              </a:rPr>
              <a:t>أساليب المقارنة</a:t>
            </a:r>
            <a:endParaRPr lang="en-US" sz="2400" dirty="0">
              <a:solidFill>
                <a:srgbClr val="00AEEF"/>
              </a:solidFill>
              <a:latin typeface="Alexandria Black" pitchFamily="2" charset="-78"/>
              <a:cs typeface="Alexandria Black" pitchFamily="2" charset="-78"/>
            </a:endParaRPr>
          </a:p>
        </p:txBody>
      </p:sp>
      <p:sp>
        <p:nvSpPr>
          <p:cNvPr id="2" name="TextBox 1">
            <a:extLst>
              <a:ext uri="{FF2B5EF4-FFF2-40B4-BE49-F238E27FC236}">
                <a16:creationId xmlns:a16="http://schemas.microsoft.com/office/drawing/2014/main" id="{9F62FA42-D0FB-8285-D524-235C7C73CE10}"/>
              </a:ext>
            </a:extLst>
          </p:cNvPr>
          <p:cNvSpPr txBox="1"/>
          <p:nvPr/>
        </p:nvSpPr>
        <p:spPr>
          <a:xfrm>
            <a:off x="1147864" y="2321737"/>
            <a:ext cx="10350002" cy="3467039"/>
          </a:xfrm>
          <a:prstGeom prst="rect">
            <a:avLst/>
          </a:prstGeom>
          <a:noFill/>
        </p:spPr>
        <p:txBody>
          <a:bodyPr wrap="square" rtlCol="0">
            <a:spAutoFit/>
          </a:bodyPr>
          <a:lstStyle/>
          <a:p>
            <a:pPr algn="just" rtl="1">
              <a:lnSpc>
                <a:spcPct val="150000"/>
              </a:lnSpc>
            </a:pPr>
            <a:r>
              <a:rPr lang="ar-EG" sz="1600" dirty="0">
                <a:latin typeface="Alexandria" charset="0"/>
                <a:cs typeface="Alexandria" charset="0"/>
              </a:rPr>
              <a:t>يستخدم الباحث عند اتباعه المنهج المقارن إما المقارنة الرأسية أو المقارنة الأفقية.</a:t>
            </a:r>
          </a:p>
          <a:p>
            <a:pPr algn="just" rtl="1">
              <a:lnSpc>
                <a:spcPct val="150000"/>
              </a:lnSpc>
            </a:pPr>
            <a:endParaRPr lang="ar-EG" sz="1600" dirty="0">
              <a:latin typeface="Alexandria" charset="0"/>
              <a:cs typeface="Alexandria" charset="0"/>
            </a:endParaRPr>
          </a:p>
          <a:p>
            <a:pPr algn="just" rtl="1">
              <a:lnSpc>
                <a:spcPct val="150000"/>
              </a:lnSpc>
            </a:pPr>
            <a:r>
              <a:rPr lang="ar-EG" sz="2000" dirty="0">
                <a:solidFill>
                  <a:srgbClr val="00AEEF"/>
                </a:solidFill>
                <a:latin typeface="Alexandria" charset="0"/>
                <a:cs typeface="Alexandria" charset="0"/>
              </a:rPr>
              <a:t>أسلوب المقارنة الرأسية (الكلية):</a:t>
            </a:r>
          </a:p>
          <a:p>
            <a:pPr algn="just" rtl="1">
              <a:lnSpc>
                <a:spcPct val="150000"/>
              </a:lnSpc>
            </a:pPr>
            <a:r>
              <a:rPr lang="ar-EG" sz="1600" dirty="0">
                <a:latin typeface="Alexandria" charset="0"/>
                <a:cs typeface="Alexandria" charset="0"/>
              </a:rPr>
              <a:t>في هذا الأسلوب، يقوم الباحث بتحديد موضوع البحث والقوانين التي سيتم مقارنتها مع قانونه الوطني، ثم يُجري </a:t>
            </a:r>
            <a:r>
              <a:rPr lang="ar-EG" sz="1600" b="1" dirty="0">
                <a:latin typeface="Alexandria" charset="0"/>
                <a:cs typeface="Alexandria" charset="0"/>
              </a:rPr>
              <a:t>مقارنة مفصلة لكل نظام قانوني على حدة</a:t>
            </a:r>
            <a:r>
              <a:rPr lang="ar-EG" sz="1600" dirty="0">
                <a:latin typeface="Alexandria" charset="0"/>
                <a:cs typeface="Alexandria" charset="0"/>
              </a:rPr>
              <a:t>.</a:t>
            </a:r>
          </a:p>
          <a:p>
            <a:pPr algn="just"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من الجدير بالذكر أن هذه الدراسة المقارنة، وفقًا لهذا الأسلوب، تُعتبر وصفًا للنظم القانونية المعنية ("منهج وصفي") دون تحليل مفصل لأوجه الاتفاق أو الاختلاف بين هذه النظم، أو تفسير أسباب ذلك. </a:t>
            </a:r>
          </a:p>
          <a:p>
            <a:pPr algn="just" rtl="1">
              <a:lnSpc>
                <a:spcPct val="150000"/>
              </a:lnSpc>
            </a:pPr>
            <a:r>
              <a:rPr lang="ar-EG" sz="1600" dirty="0">
                <a:latin typeface="Alexandria" charset="0"/>
                <a:cs typeface="Alexandria" charset="0"/>
              </a:rPr>
              <a:t>في كثير من الأحيان، يترك الباحث هذه المهمة لفطنة القارئ، أو قد يقدم خلاصة توضح بعض الجوانب الأساسية.</a:t>
            </a:r>
          </a:p>
        </p:txBody>
      </p:sp>
    </p:spTree>
    <p:extLst>
      <p:ext uri="{BB962C8B-B14F-4D97-AF65-F5344CB8AC3E}">
        <p14:creationId xmlns:p14="http://schemas.microsoft.com/office/powerpoint/2010/main" val="1871961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5B5E68-E539-3E8D-0DC0-FD1EF7C330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6E7409-3164-5411-52D0-B4D550900A9D}"/>
              </a:ext>
            </a:extLst>
          </p:cNvPr>
          <p:cNvSpPr/>
          <p:nvPr/>
        </p:nvSpPr>
        <p:spPr>
          <a:xfrm>
            <a:off x="544749" y="1849017"/>
            <a:ext cx="11095074" cy="47074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1600" dirty="0"/>
              <a:t>يُعتبر المنهج المقارن من أكثر المناهج استخدامًا في مجال الدراسات القانونية، وذلك بسبب تشابه التشريعات في الدول المختلفة والتأثير المتبادل بينها، بالإضافة إلى كيفية تطبيق القضاء وتفسير الفقه لهذه النصوص.</a:t>
            </a:r>
            <a:endParaRPr lang="en-US" sz="1600" dirty="0">
              <a:solidFill>
                <a:schemeClr val="tx1"/>
              </a:solidFill>
            </a:endParaRPr>
          </a:p>
        </p:txBody>
      </p:sp>
      <p:sp>
        <p:nvSpPr>
          <p:cNvPr id="5" name="Rectangle 4">
            <a:extLst>
              <a:ext uri="{FF2B5EF4-FFF2-40B4-BE49-F238E27FC236}">
                <a16:creationId xmlns:a16="http://schemas.microsoft.com/office/drawing/2014/main" id="{A593FFE4-B95B-4337-EC46-0DDE7AE172A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58206B-3408-8828-E24B-F6D39E4DE1DD}"/>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FAE33C8-8F7E-ACB0-0B5D-B0E3532CB35F}"/>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443D9A2-C2EA-C8D2-C21D-CD82609C96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640AE64-A79F-1811-8D9D-33EEDE576F05}"/>
              </a:ext>
            </a:extLst>
          </p:cNvPr>
          <p:cNvSpPr txBox="1"/>
          <p:nvPr/>
        </p:nvSpPr>
        <p:spPr>
          <a:xfrm>
            <a:off x="1643973" y="1042481"/>
            <a:ext cx="9319099" cy="461665"/>
          </a:xfrm>
          <a:prstGeom prst="rect">
            <a:avLst/>
          </a:prstGeom>
          <a:noFill/>
        </p:spPr>
        <p:txBody>
          <a:bodyPr wrap="square" rtlCol="0">
            <a:spAutoFit/>
          </a:bodyPr>
          <a:lstStyle/>
          <a:p>
            <a:pPr algn="ctr"/>
            <a:r>
              <a:rPr lang="ar-EG" sz="2400" dirty="0">
                <a:solidFill>
                  <a:srgbClr val="00AEEF"/>
                </a:solidFill>
                <a:latin typeface="Alexandria Black" pitchFamily="2" charset="-78"/>
                <a:cs typeface="Alexandria Black" pitchFamily="2" charset="-78"/>
              </a:rPr>
              <a:t>أساليب المقارنة</a:t>
            </a:r>
            <a:endParaRPr lang="en-US" sz="2400" dirty="0">
              <a:solidFill>
                <a:srgbClr val="00AEEF"/>
              </a:solidFill>
              <a:latin typeface="Alexandria Black" pitchFamily="2" charset="-78"/>
              <a:cs typeface="Alexandria Black" pitchFamily="2" charset="-78"/>
            </a:endParaRPr>
          </a:p>
        </p:txBody>
      </p:sp>
      <p:sp>
        <p:nvSpPr>
          <p:cNvPr id="2" name="TextBox 1">
            <a:extLst>
              <a:ext uri="{FF2B5EF4-FFF2-40B4-BE49-F238E27FC236}">
                <a16:creationId xmlns:a16="http://schemas.microsoft.com/office/drawing/2014/main" id="{6358F0FB-31CD-C544-B56C-66D310D4B9E1}"/>
              </a:ext>
            </a:extLst>
          </p:cNvPr>
          <p:cNvSpPr txBox="1"/>
          <p:nvPr/>
        </p:nvSpPr>
        <p:spPr>
          <a:xfrm>
            <a:off x="924128" y="1961814"/>
            <a:ext cx="10544555" cy="4441665"/>
          </a:xfrm>
          <a:prstGeom prst="rect">
            <a:avLst/>
          </a:prstGeom>
          <a:noFill/>
        </p:spPr>
        <p:txBody>
          <a:bodyPr wrap="square" rtlCol="0">
            <a:spAutoFit/>
          </a:bodyPr>
          <a:lstStyle/>
          <a:p>
            <a:pPr algn="just" rtl="1">
              <a:lnSpc>
                <a:spcPct val="150000"/>
              </a:lnSpc>
            </a:pPr>
            <a:r>
              <a:rPr lang="ar-EG" dirty="0">
                <a:solidFill>
                  <a:srgbClr val="00AEEF"/>
                </a:solidFill>
                <a:latin typeface="Alexandria" charset="0"/>
                <a:cs typeface="Alexandria" charset="0"/>
              </a:rPr>
              <a:t>أسلوب المقارنة الأفقية (الجزئية)</a:t>
            </a:r>
          </a:p>
          <a:p>
            <a:pPr algn="just" rtl="1">
              <a:lnSpc>
                <a:spcPct val="150000"/>
              </a:lnSpc>
            </a:pPr>
            <a:r>
              <a:rPr lang="ar-EG" sz="1400" dirty="0">
                <a:latin typeface="Alexandria" charset="0"/>
                <a:cs typeface="Alexandria" charset="0"/>
              </a:rPr>
              <a:t>في أسلوب المقارنة الأفقية، </a:t>
            </a:r>
            <a:r>
              <a:rPr lang="ar-EG" sz="1400" b="1" dirty="0">
                <a:latin typeface="Alexandria" charset="0"/>
                <a:cs typeface="Alexandria" charset="0"/>
              </a:rPr>
              <a:t>يقوم الباحث بدراسة كل جزء من أجزاء البحث في القوانين المعنية بشكل متزامن</a:t>
            </a:r>
            <a:r>
              <a:rPr lang="ar-EG" sz="1400" dirty="0">
                <a:latin typeface="Alexandria" charset="0"/>
                <a:cs typeface="Alexandria" charset="0"/>
              </a:rPr>
              <a:t>، فيحدد موضوع البحث ثم يتناول التنظيم القانوني لكل جزء من البحث في كل القوانين التي يجري المقارنة بينها ويربط بينها في كل جزئية من أجزاء البحث.</a:t>
            </a:r>
          </a:p>
          <a:p>
            <a:pPr algn="just" rtl="1">
              <a:lnSpc>
                <a:spcPct val="150000"/>
              </a:lnSpc>
            </a:pPr>
            <a:r>
              <a:rPr lang="ar-EG" sz="1600" b="1" u="sng" dirty="0">
                <a:latin typeface="Alexandria" charset="0"/>
                <a:cs typeface="Alexandria" charset="0"/>
              </a:rPr>
              <a:t>ويُفضل هذا الأسلوب في المنهج المقارن حيث:</a:t>
            </a:r>
          </a:p>
          <a:p>
            <a:pPr algn="just" rtl="1">
              <a:lnSpc>
                <a:spcPct val="150000"/>
              </a:lnSpc>
            </a:pPr>
            <a:endParaRPr lang="ar-EG" sz="1600" b="1" u="sng" dirty="0">
              <a:latin typeface="Alexandria" charset="0"/>
              <a:cs typeface="Alexandria" charset="0"/>
            </a:endParaRPr>
          </a:p>
          <a:p>
            <a:pPr algn="just" rtl="1">
              <a:lnSpc>
                <a:spcPct val="150000"/>
              </a:lnSpc>
            </a:pPr>
            <a:r>
              <a:rPr lang="ar-EG" sz="1400" dirty="0">
                <a:latin typeface="Alexandria" charset="0"/>
                <a:cs typeface="Alexandria" charset="0"/>
              </a:rPr>
              <a:t>يتيح الأسلوب الأفقى للباحث عرض جزئيات الموضوع في القوانين المعنية بشكل متزامن، مما يسهل عليه إبراز أوجه الشبه والاختلاف، وبالتالي التأثير على النتائج المستخلصة، على عكس أسلوب المقارنة الرأسي، الذي يعالج كل قانون بشكل منفصل، مما يجعل البحث غير متصل إلا من خلال عنوان الموضوع فقط.</a:t>
            </a:r>
          </a:p>
          <a:p>
            <a:pPr algn="just" rtl="1">
              <a:lnSpc>
                <a:spcPct val="150000"/>
              </a:lnSpc>
            </a:pPr>
            <a:endParaRPr lang="ar-EG" sz="1400" dirty="0">
              <a:latin typeface="Alexandria" charset="0"/>
              <a:cs typeface="Alexandria" charset="0"/>
            </a:endParaRPr>
          </a:p>
          <a:p>
            <a:pPr algn="just" rtl="1">
              <a:lnSpc>
                <a:spcPct val="150000"/>
              </a:lnSpc>
            </a:pPr>
            <a:r>
              <a:rPr lang="ar-EG" sz="1400" dirty="0">
                <a:latin typeface="Alexandria" charset="0"/>
                <a:cs typeface="Alexandria" charset="0"/>
              </a:rPr>
              <a:t>كما أن أسلوب المقارنة الأفقية يساعد في تجنب التكرار، حيث تكون المقارنة عادة بين تشريعات متقاربة، مما يعني وجود أحكام مشتركة كثيرة بينها، في حن قد يتطلب الأسلوب الرأسي من الباحث استعراض الموضوع في كل قانون داخل المقارنة مما يؤدي إلى تكرار المعلومات.</a:t>
            </a:r>
          </a:p>
        </p:txBody>
      </p:sp>
    </p:spTree>
    <p:extLst>
      <p:ext uri="{BB962C8B-B14F-4D97-AF65-F5344CB8AC3E}">
        <p14:creationId xmlns:p14="http://schemas.microsoft.com/office/powerpoint/2010/main" val="34665407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E8A57-4306-AB91-ACEB-FE73C32CD0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66CDAB-B0CB-EDAE-106F-2F5DFD9DDEC1}"/>
              </a:ext>
            </a:extLst>
          </p:cNvPr>
          <p:cNvSpPr/>
          <p:nvPr/>
        </p:nvSpPr>
        <p:spPr>
          <a:xfrm>
            <a:off x="817123" y="1751741"/>
            <a:ext cx="10851883" cy="4746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1600"/>
              <a:t>يُعتبر المنهج المقارن من أكثر المناهج استخدامًا في مجال الدراسات القانونية، وذلك بسبب تشابه التشريعات في الدول المختلفة والتأثير المتبادل بينها، بالإضافة إلى كيفية تطبيق القضاء وتفسير الفقه لهذه النصوص.</a:t>
            </a:r>
            <a:endParaRPr lang="en-US" sz="1600" dirty="0">
              <a:solidFill>
                <a:schemeClr val="tx1"/>
              </a:solidFill>
            </a:endParaRPr>
          </a:p>
        </p:txBody>
      </p:sp>
      <p:sp>
        <p:nvSpPr>
          <p:cNvPr id="5" name="Rectangle 4">
            <a:extLst>
              <a:ext uri="{FF2B5EF4-FFF2-40B4-BE49-F238E27FC236}">
                <a16:creationId xmlns:a16="http://schemas.microsoft.com/office/drawing/2014/main" id="{1A2D601C-6950-7511-7562-08DA5C6C335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DF38DB5-33C8-7E2D-7421-8A87D991A5D0}"/>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8EB5062-03E5-36A0-4854-A8CDF1013B3A}"/>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E3BA387-1C70-8AF6-8130-BAC1AE073A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CC0A3C4-D500-B9F3-1B5C-2E53DD81A892}"/>
              </a:ext>
            </a:extLst>
          </p:cNvPr>
          <p:cNvSpPr txBox="1"/>
          <p:nvPr/>
        </p:nvSpPr>
        <p:spPr>
          <a:xfrm>
            <a:off x="1643973" y="1042481"/>
            <a:ext cx="9319099" cy="461665"/>
          </a:xfrm>
          <a:prstGeom prst="rect">
            <a:avLst/>
          </a:prstGeom>
          <a:noFill/>
        </p:spPr>
        <p:txBody>
          <a:bodyPr wrap="square" rtlCol="0">
            <a:spAutoFit/>
          </a:bodyPr>
          <a:lstStyle/>
          <a:p>
            <a:pPr algn="ctr"/>
            <a:r>
              <a:rPr lang="ar-EG" sz="2400" dirty="0">
                <a:solidFill>
                  <a:srgbClr val="00AEEF"/>
                </a:solidFill>
                <a:latin typeface="Alexandria Black" pitchFamily="2" charset="-78"/>
                <a:cs typeface="Alexandria Black" pitchFamily="2" charset="-78"/>
              </a:rPr>
              <a:t>أصول يجب اتباعها في المقارنة</a:t>
            </a:r>
            <a:endParaRPr lang="en-US" sz="2400" dirty="0">
              <a:solidFill>
                <a:srgbClr val="00AEEF"/>
              </a:solidFill>
              <a:latin typeface="Alexandria Black" pitchFamily="2" charset="-78"/>
              <a:cs typeface="Alexandria Black" pitchFamily="2" charset="-78"/>
            </a:endParaRPr>
          </a:p>
        </p:txBody>
      </p:sp>
      <p:sp>
        <p:nvSpPr>
          <p:cNvPr id="2" name="TextBox 1">
            <a:extLst>
              <a:ext uri="{FF2B5EF4-FFF2-40B4-BE49-F238E27FC236}">
                <a16:creationId xmlns:a16="http://schemas.microsoft.com/office/drawing/2014/main" id="{0A0280F5-C1B3-2A4D-3656-370E863F566C}"/>
              </a:ext>
            </a:extLst>
          </p:cNvPr>
          <p:cNvSpPr txBox="1"/>
          <p:nvPr/>
        </p:nvSpPr>
        <p:spPr>
          <a:xfrm>
            <a:off x="1079770" y="1981269"/>
            <a:ext cx="10350002" cy="4349332"/>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dirty="0">
                <a:latin typeface="Alexandria" charset="0"/>
                <a:cs typeface="Alexandria" charset="0"/>
              </a:rPr>
              <a:t>يجب على الباحث تحديد القوانين التي سيتم مقارنتها منذ البداية، ومن المهم مراعاة النقاط التالية:</a:t>
            </a:r>
          </a:p>
          <a:p>
            <a:pPr algn="just" rtl="1">
              <a:lnSpc>
                <a:spcPct val="150000"/>
              </a:lnSpc>
            </a:pPr>
            <a:endParaRPr lang="ar-EG" sz="1400" dirty="0">
              <a:latin typeface="Alexandria" charset="0"/>
              <a:cs typeface="Alexandria" charset="0"/>
            </a:endParaRPr>
          </a:p>
          <a:p>
            <a:pPr marL="285750" indent="-285750" algn="just" rtl="1">
              <a:lnSpc>
                <a:spcPct val="150000"/>
              </a:lnSpc>
              <a:buFont typeface="Wingdings" panose="05000000000000000000" pitchFamily="2" charset="2"/>
              <a:buChar char="ü"/>
            </a:pPr>
            <a:r>
              <a:rPr lang="ar-EG" sz="1400" dirty="0">
                <a:latin typeface="Alexandria" charset="0"/>
                <a:cs typeface="Alexandria" charset="0"/>
              </a:rPr>
              <a:t>عدم الحياد عن القوانين المحددة: إذا اختار الباحث مقارنة قانونه، على سبيل المثال مع القانون المصري والقانون الإيطالي، يتعين عليه الالتزام بمقارنة قانونه الوطني مع هذين القانونين خلال البحث، ولا يُسمح له بالانتقال إلى قانون آخر لم يُذكر من قبل.</a:t>
            </a:r>
          </a:p>
          <a:p>
            <a:pPr marL="285750" indent="-285750" algn="just" rtl="1">
              <a:lnSpc>
                <a:spcPct val="150000"/>
              </a:lnSpc>
              <a:buFont typeface="Wingdings" panose="05000000000000000000" pitchFamily="2" charset="2"/>
              <a:buChar char="ü"/>
            </a:pPr>
            <a:endParaRPr lang="ar-EG" sz="1400" dirty="0">
              <a:latin typeface="Alexandria" charset="0"/>
              <a:cs typeface="Alexandria" charset="0"/>
            </a:endParaRPr>
          </a:p>
          <a:p>
            <a:pPr marL="285750" indent="-285750" algn="just" rtl="1">
              <a:lnSpc>
                <a:spcPct val="150000"/>
              </a:lnSpc>
              <a:buFont typeface="Wingdings" panose="05000000000000000000" pitchFamily="2" charset="2"/>
              <a:buChar char="ü"/>
            </a:pPr>
            <a:r>
              <a:rPr lang="ar-EG" sz="1400" dirty="0">
                <a:latin typeface="Alexandria" charset="0"/>
                <a:cs typeface="Alexandria" charset="0"/>
              </a:rPr>
              <a:t>عدم الإكثار من القوانين: ينبغي تجنب إدراج عدد كبير من القوانين في المقارنة، حيث إن اتساع نطاق المقارنة يزيد من تعقيدها، سواء من حيث المراجع أو اللغة؛ فيُفضل أن يختار الباحث نموذجاً واحداً من كل نظام قانوني</a:t>
            </a:r>
          </a:p>
          <a:p>
            <a:pPr marL="285750" indent="-285750" algn="just" rtl="1">
              <a:lnSpc>
                <a:spcPct val="150000"/>
              </a:lnSpc>
              <a:buFont typeface="Wingdings" panose="05000000000000000000" pitchFamily="2" charset="2"/>
              <a:buChar char="ü"/>
            </a:pPr>
            <a:endParaRPr lang="ar-EG" sz="1400" dirty="0">
              <a:latin typeface="Alexandria" charset="0"/>
              <a:cs typeface="Alexandria" charset="0"/>
            </a:endParaRPr>
          </a:p>
          <a:p>
            <a:pPr marL="285750" indent="-285750" algn="just" rtl="1">
              <a:lnSpc>
                <a:spcPct val="150000"/>
              </a:lnSpc>
              <a:buFont typeface="Wingdings" panose="05000000000000000000" pitchFamily="2" charset="2"/>
              <a:buChar char="ü"/>
            </a:pPr>
            <a:r>
              <a:rPr lang="ar-EG" sz="1400" dirty="0">
                <a:latin typeface="Alexandria" charset="0"/>
                <a:cs typeface="Alexandria" charset="0"/>
              </a:rPr>
              <a:t>من الأفضل أن تكون القوانين محل المقارنة أكثر تقدماً في معالجة الموضوع من القانون الوطني للباحث: مما يجعل الدراسة أكثر إفادة للمشرع في سياق الإصلاح التشريعي.</a:t>
            </a:r>
          </a:p>
          <a:p>
            <a:pPr marL="285750" indent="-285750" algn="just" rtl="1">
              <a:lnSpc>
                <a:spcPct val="150000"/>
              </a:lnSpc>
              <a:buFont typeface="Wingdings" panose="05000000000000000000" pitchFamily="2" charset="2"/>
              <a:buChar char="ü"/>
            </a:pPr>
            <a:endParaRPr lang="ar-EG" sz="1400" dirty="0">
              <a:latin typeface="Alexandria" charset="0"/>
              <a:cs typeface="Alexandria" charset="0"/>
            </a:endParaRPr>
          </a:p>
          <a:p>
            <a:pPr marL="285750" indent="-285750" algn="just" rtl="1">
              <a:lnSpc>
                <a:spcPct val="150000"/>
              </a:lnSpc>
              <a:buFont typeface="Wingdings" panose="05000000000000000000" pitchFamily="2" charset="2"/>
              <a:buChar char="ü"/>
            </a:pPr>
            <a:r>
              <a:rPr lang="ar-EG" sz="1400" dirty="0">
                <a:latin typeface="Alexandria" charset="0"/>
                <a:cs typeface="Alexandria" charset="0"/>
              </a:rPr>
              <a:t>اختلاف الأنظمة القانونية: يجب أن تنتمي القوانين محل المقارنة إلى نظم قانونية مختلفة، مثل النظم اللاتينية والأنجلوسكسونية والشريعة الإسلامية.</a:t>
            </a:r>
          </a:p>
        </p:txBody>
      </p:sp>
    </p:spTree>
    <p:extLst>
      <p:ext uri="{BB962C8B-B14F-4D97-AF65-F5344CB8AC3E}">
        <p14:creationId xmlns:p14="http://schemas.microsoft.com/office/powerpoint/2010/main" val="2110275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F94E2B-2ECA-AB6C-E0DA-2ED1FF176B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CBCBD6-54D6-A643-77F0-96206633C318}"/>
              </a:ext>
            </a:extLst>
          </p:cNvPr>
          <p:cNvSpPr/>
          <p:nvPr/>
        </p:nvSpPr>
        <p:spPr>
          <a:xfrm>
            <a:off x="476655" y="1732285"/>
            <a:ext cx="11182623" cy="49895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1600"/>
              <a:t>يُعتبر المنهج المقارن من أكثر المناهج استخدامًا في مجال الدراسات القانونية، وذلك بسبب تشابه التشريعات في الدول المختلفة والتأثير المتبادل بينها، بالإضافة إلى كيفية تطبيق القضاء وتفسير الفقه لهذه النصوص.</a:t>
            </a:r>
            <a:endParaRPr lang="en-US" sz="1600" dirty="0">
              <a:solidFill>
                <a:schemeClr val="tx1"/>
              </a:solidFill>
            </a:endParaRPr>
          </a:p>
        </p:txBody>
      </p:sp>
      <p:sp>
        <p:nvSpPr>
          <p:cNvPr id="5" name="Rectangle 4">
            <a:extLst>
              <a:ext uri="{FF2B5EF4-FFF2-40B4-BE49-F238E27FC236}">
                <a16:creationId xmlns:a16="http://schemas.microsoft.com/office/drawing/2014/main" id="{58768684-5B4C-B252-9CBB-211389F0996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3896AB9-49D8-765F-E4F3-5F0A434159C3}"/>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6D52AA8-592B-CED1-D56E-BE59DB319D6D}"/>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8D527A7D-991B-A902-2AE3-9040C91AE0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EF40D17-3106-E0C1-2791-08974D0747B8}"/>
              </a:ext>
            </a:extLst>
          </p:cNvPr>
          <p:cNvSpPr txBox="1"/>
          <p:nvPr/>
        </p:nvSpPr>
        <p:spPr>
          <a:xfrm>
            <a:off x="1643973" y="1042481"/>
            <a:ext cx="9319099" cy="461665"/>
          </a:xfrm>
          <a:prstGeom prst="rect">
            <a:avLst/>
          </a:prstGeom>
          <a:noFill/>
        </p:spPr>
        <p:txBody>
          <a:bodyPr wrap="square" rtlCol="0">
            <a:spAutoFit/>
          </a:bodyPr>
          <a:lstStyle/>
          <a:p>
            <a:pPr algn="ctr"/>
            <a:r>
              <a:rPr lang="ar-EG" sz="2400" dirty="0">
                <a:solidFill>
                  <a:srgbClr val="00AEEF"/>
                </a:solidFill>
                <a:latin typeface="Alexandria Black" pitchFamily="2" charset="-78"/>
                <a:cs typeface="Alexandria Black" pitchFamily="2" charset="-78"/>
              </a:rPr>
              <a:t>أصول يجب اتباعها في المقارنة</a:t>
            </a:r>
            <a:endParaRPr lang="en-US" sz="2400" dirty="0">
              <a:solidFill>
                <a:srgbClr val="00AEEF"/>
              </a:solidFill>
              <a:latin typeface="Alexandria Black" pitchFamily="2" charset="-78"/>
              <a:cs typeface="Alexandria Black" pitchFamily="2" charset="-78"/>
            </a:endParaRPr>
          </a:p>
        </p:txBody>
      </p:sp>
      <p:sp>
        <p:nvSpPr>
          <p:cNvPr id="2" name="TextBox 1">
            <a:extLst>
              <a:ext uri="{FF2B5EF4-FFF2-40B4-BE49-F238E27FC236}">
                <a16:creationId xmlns:a16="http://schemas.microsoft.com/office/drawing/2014/main" id="{27335519-CDD1-64C7-6EA0-BE7A6BB2C2D1}"/>
              </a:ext>
            </a:extLst>
          </p:cNvPr>
          <p:cNvSpPr txBox="1"/>
          <p:nvPr/>
        </p:nvSpPr>
        <p:spPr>
          <a:xfrm>
            <a:off x="826851" y="2068818"/>
            <a:ext cx="10768291" cy="4482702"/>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EG" sz="1600" dirty="0">
                <a:latin typeface="Alexandria" charset="0"/>
                <a:cs typeface="Alexandria" charset="0"/>
              </a:rPr>
              <a:t>ينبغي على الباحث أن يكون على دراية بلغة القوانين التي يقارنها، لتجنب الاعتماد على عمل الآخرين دون الرجوع إلى المصادر الأصلية، مما يحمل في طياته مخاطر.</a:t>
            </a:r>
          </a:p>
          <a:p>
            <a:pPr algn="just" rtl="1">
              <a:lnSpc>
                <a:spcPct val="150000"/>
              </a:lnSpc>
            </a:pPr>
            <a:endParaRPr lang="ar-EG" sz="1600" dirty="0">
              <a:latin typeface="Alexandria" charset="0"/>
              <a:cs typeface="Alexandria" charset="0"/>
            </a:endParaRPr>
          </a:p>
          <a:p>
            <a:pPr marL="285750" indent="-285750" algn="just" rtl="1">
              <a:lnSpc>
                <a:spcPct val="150000"/>
              </a:lnSpc>
              <a:buFont typeface="Wingdings" panose="05000000000000000000" pitchFamily="2" charset="2"/>
              <a:buChar char="q"/>
            </a:pPr>
            <a:r>
              <a:rPr lang="ar-EG" sz="1600" dirty="0">
                <a:latin typeface="Alexandria" charset="0"/>
                <a:cs typeface="Alexandria" charset="0"/>
              </a:rPr>
              <a:t>من الضروري أن يكون لدى الباحث فهم عام للقانون الأجنبي، بما في ذلك قواعده الموضوعية والإجرائية، فمعرفة الإطار العام للنظام القانوني الأجنبي، مثل مصادر القاعدة القانونية الرسمية وغير الرسمية، تعزز فهم الباحث للمشكلة موضوع البحث.</a:t>
            </a:r>
          </a:p>
          <a:p>
            <a:pPr algn="just" rtl="1">
              <a:lnSpc>
                <a:spcPct val="150000"/>
              </a:lnSpc>
            </a:pPr>
            <a:endParaRPr lang="ar-EG" sz="1600" dirty="0">
              <a:latin typeface="Alexandria" charset="0"/>
              <a:cs typeface="Alexandria" charset="0"/>
            </a:endParaRPr>
          </a:p>
          <a:p>
            <a:pPr marL="285750" indent="-285750" algn="just" rtl="1">
              <a:lnSpc>
                <a:spcPct val="150000"/>
              </a:lnSpc>
              <a:buFont typeface="Wingdings" panose="05000000000000000000" pitchFamily="2" charset="2"/>
              <a:buChar char="q"/>
            </a:pPr>
            <a:r>
              <a:rPr lang="ar-EG" sz="1600" dirty="0">
                <a:latin typeface="Alexandria" charset="0"/>
                <a:cs typeface="Alexandria" charset="0"/>
              </a:rPr>
              <a:t>يجب على الباحث دراسة البيئة أو السياق الذي يُطبق فيه القانون الأجنبي، حيث لا يمكن فهم قانون مجتمع ما دون أخذ الظروف الاجتماعية والسياسية التي يعيش فيها هذا المجتمع بعين الاعتبار.</a:t>
            </a:r>
          </a:p>
          <a:p>
            <a:pPr marL="285750" indent="-285750" algn="just" rtl="1">
              <a:lnSpc>
                <a:spcPct val="150000"/>
              </a:lnSpc>
              <a:buFont typeface="Wingdings" panose="05000000000000000000" pitchFamily="2" charset="2"/>
              <a:buChar char="q"/>
            </a:pPr>
            <a:endParaRPr lang="ar-EG" sz="1600" dirty="0">
              <a:latin typeface="Alexandria" charset="0"/>
              <a:cs typeface="Alexandria" charset="0"/>
            </a:endParaRPr>
          </a:p>
          <a:p>
            <a:pPr marL="285750" indent="-285750" algn="just" rtl="1">
              <a:lnSpc>
                <a:spcPct val="150000"/>
              </a:lnSpc>
              <a:buFont typeface="Wingdings" panose="05000000000000000000" pitchFamily="2" charset="2"/>
              <a:buChar char="q"/>
            </a:pPr>
            <a:r>
              <a:rPr lang="ar-EG" sz="1600" dirty="0">
                <a:latin typeface="Alexandria" charset="0"/>
                <a:cs typeface="Alexandria" charset="0"/>
              </a:rPr>
              <a:t>يجب أن يتحلى الباحث بالحيادية والموضوعية، بحيث يكون كالقاضي الذي يسعى للوصول إلى الحقيقة، دون تحيز لنظام قانوني معين لأسباب شخصية أو انحيازات ذاتية.</a:t>
            </a:r>
            <a:endParaRPr lang="ar-EG" sz="1200" dirty="0">
              <a:latin typeface="Alexandria" charset="0"/>
              <a:cs typeface="Alexandria" charset="0"/>
            </a:endParaRPr>
          </a:p>
        </p:txBody>
      </p:sp>
    </p:spTree>
    <p:extLst>
      <p:ext uri="{BB962C8B-B14F-4D97-AF65-F5344CB8AC3E}">
        <p14:creationId xmlns:p14="http://schemas.microsoft.com/office/powerpoint/2010/main" val="638245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4C9F6E-D609-BAF3-C3FB-5D1C6E057F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357F99-9FA4-75A1-99F6-6BFBD7B552AF}"/>
              </a:ext>
            </a:extLst>
          </p:cNvPr>
          <p:cNvSpPr/>
          <p:nvPr/>
        </p:nvSpPr>
        <p:spPr>
          <a:xfrm>
            <a:off x="729826" y="184901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424DAECC-000D-21DF-5B19-80BDC2355B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AD34E1A-9E68-BDDF-0A0C-64CBE70E6348}"/>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BD87FC6-B9BB-63CE-3EA9-AFFA4C59B606}"/>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DB7935C8-1264-4F1C-EA12-7A202D30D6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057C6DF-CAAD-2FF3-7BE4-63A2C3888B39}"/>
              </a:ext>
            </a:extLst>
          </p:cNvPr>
          <p:cNvSpPr txBox="1"/>
          <p:nvPr/>
        </p:nvSpPr>
        <p:spPr>
          <a:xfrm>
            <a:off x="875490" y="2409284"/>
            <a:ext cx="10515372" cy="3369449"/>
          </a:xfrm>
          <a:prstGeom prst="rect">
            <a:avLst/>
          </a:prstGeom>
          <a:noFill/>
        </p:spPr>
        <p:txBody>
          <a:bodyPr wrap="square" rtlCol="0">
            <a:spAutoFit/>
          </a:bodyPr>
          <a:lstStyle/>
          <a:p>
            <a:pPr algn="just" rtl="1">
              <a:lnSpc>
                <a:spcPct val="150000"/>
              </a:lnSpc>
            </a:pPr>
            <a:r>
              <a:rPr lang="ar-EG" dirty="0">
                <a:latin typeface="Alexandria" charset="0"/>
                <a:cs typeface="Alexandria" charset="0"/>
              </a:rPr>
              <a:t>قمنا باستعراض مناهج البحث العلمي عموماً، والبحث القانوني خصوصاً، ونؤكد أنه لا توجد أفضلية مطلقة لمنهج على آخر، فكل منهج له مميزاته وعيوبه، وتحديد المنهج المناسب يعتمد بشكل كبير على موضوع الدراسة وأهدافها. </a:t>
            </a:r>
          </a:p>
          <a:p>
            <a:pPr algn="just"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بالإضافة إلى ذلك، تلعب قدرات الباحث دوراً هاماً في اختيار المنهج، حيث إن الباحث الذي يمتلك مهارات تحليلية قوية قد يفضل استخدام المناهج التحليلية، بينما قد يميل الآخرون إلى المناهج الوصفية لاستعراض الحقائق القانونية، لذلك، يجب على الباحثين أن يكونوا واعين لمتطلبات دراستهم وأن يختاروا المنهج الذي يعزز من قوة بحثهم ويحقق أهدافهم الأكاديمية بشكل فعّال.</a:t>
            </a:r>
          </a:p>
        </p:txBody>
      </p:sp>
    </p:spTree>
    <p:extLst>
      <p:ext uri="{BB962C8B-B14F-4D97-AF65-F5344CB8AC3E}">
        <p14:creationId xmlns:p14="http://schemas.microsoft.com/office/powerpoint/2010/main" val="947008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17610" y="1497714"/>
            <a:ext cx="8417320" cy="4072333"/>
          </a:xfrm>
          <a:prstGeom prst="rect">
            <a:avLst/>
          </a:prstGeom>
          <a:noFill/>
        </p:spPr>
        <p:txBody>
          <a:bodyPr wrap="square" rtlCol="0">
            <a:spAutoFit/>
          </a:bodyPr>
          <a:lstStyle/>
          <a:p>
            <a:pPr algn="r" rtl="1">
              <a:lnSpc>
                <a:spcPct val="150000"/>
              </a:lnSpc>
            </a:pPr>
            <a:r>
              <a:rPr lang="ar-EG" sz="2000" b="1" dirty="0">
                <a:solidFill>
                  <a:srgbClr val="00AEEF"/>
                </a:solidFill>
                <a:latin typeface="Alexandria" charset="0"/>
                <a:cs typeface="Alexandria" charset="0"/>
              </a:rPr>
              <a:t>المراجع</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جابر جاد نصار، أصول وفنون البحث العلمي، الطبعة الأولى، دار النهضة العربية بالقاهرة، 2022</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سقلاب فريدة، محاضرات في منهجية العلوم القانونية، جامعة عبدالرحمن ميره، بجايه – الجزائر، 2017- 2018</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محمد عادل عسكر، د/ أكمل يوسف السعيد، القواعد الأساسية لأصول البحث القانوني، مطبعة جامعة المنصوؤة، بدون تاريخ</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مصطفى البنداري أبو سعده، المنهجية القانونية بين القواعد النظرية والمهارات التطبيقية، دار النهضة العربية بالقاهرة، الطبعة الأولى، 2022 – 2023</a:t>
            </a:r>
          </a:p>
          <a:p>
            <a:pPr algn="r" rtl="1">
              <a:lnSpc>
                <a:spcPct val="150000"/>
              </a:lnSpc>
            </a:pPr>
            <a:endParaRPr lang="ar-EG" sz="1400" dirty="0">
              <a:solidFill>
                <a:srgbClr val="2D3956"/>
              </a:solidFill>
              <a:latin typeface="Alexandria" charset="0"/>
              <a:cs typeface="Alexandria" charset="0"/>
            </a:endParaRPr>
          </a:p>
          <a:p>
            <a:pPr marL="285750" indent="-285750">
              <a:lnSpc>
                <a:spcPct val="150000"/>
              </a:lnSpc>
              <a:buFont typeface="Wingdings" panose="05000000000000000000" pitchFamily="2" charset="2"/>
              <a:buChar char="§"/>
            </a:pPr>
            <a:r>
              <a:rPr lang="en-US" sz="1400" dirty="0">
                <a:solidFill>
                  <a:srgbClr val="2D3956"/>
                </a:solidFill>
                <a:latin typeface="Alexandria" charset="0"/>
                <a:cs typeface="Alexandria" charset="0"/>
              </a:rPr>
              <a:t>McConville, M., &amp; Chui, W. H. (2007). Research methods for law. In Edinburgh University Press eBooks.</a:t>
            </a:r>
          </a:p>
          <a:p>
            <a:pPr algn="r" rtl="1">
              <a:lnSpc>
                <a:spcPct val="150000"/>
              </a:lnSpc>
            </a:pPr>
            <a:endParaRPr lang="en-US" sz="14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http://schemas.openxmlformats.org/package/2006/metadata/core-properties"/>
    <ds:schemaRef ds:uri="http://purl.org/dc/elements/1.1/"/>
    <ds:schemaRef ds:uri="http://purl.org/dc/dcmitype/"/>
    <ds:schemaRef ds:uri="688354b5-287c-4cda-825e-1d7935aea40e"/>
    <ds:schemaRef ds:uri="aca13214-df29-4e3c-a050-857c0bf7bd8e"/>
    <ds:schemaRef ds:uri="http://schemas.microsoft.com/office/infopath/2007/PartnerControls"/>
    <ds:schemaRef ds:uri="http://schemas.microsoft.com/office/2006/metadata/properties"/>
    <ds:schemaRef ds:uri="http://www.w3.org/XML/1998/namespace"/>
    <ds:schemaRef ds:uri="http://purl.org/dc/term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6164</TotalTime>
  <Words>4363</Words>
  <Application>Microsoft Office PowerPoint</Application>
  <PresentationFormat>Widescreen</PresentationFormat>
  <Paragraphs>371</Paragraphs>
  <Slides>45</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Alexandria</vt:lpstr>
      <vt:lpstr>Alexandria Black</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Nourallah Elkolaly</cp:lastModifiedBy>
  <cp:revision>58</cp:revision>
  <dcterms:created xsi:type="dcterms:W3CDTF">2023-04-29T09:08:00Z</dcterms:created>
  <dcterms:modified xsi:type="dcterms:W3CDTF">2024-10-29T13:07:05Z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