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20.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7"/>
  </p:notesMasterIdLst>
  <p:sldIdLst>
    <p:sldId id="541" r:id="rId3"/>
    <p:sldId id="303" r:id="rId4"/>
    <p:sldId id="313" r:id="rId5"/>
    <p:sldId id="691" r:id="rId6"/>
    <p:sldId id="692" r:id="rId7"/>
    <p:sldId id="732" r:id="rId8"/>
    <p:sldId id="734" r:id="rId9"/>
    <p:sldId id="736" r:id="rId10"/>
    <p:sldId id="693" r:id="rId11"/>
    <p:sldId id="694" r:id="rId12"/>
    <p:sldId id="695" r:id="rId13"/>
    <p:sldId id="696" r:id="rId14"/>
    <p:sldId id="697" r:id="rId15"/>
    <p:sldId id="698" r:id="rId16"/>
    <p:sldId id="699" r:id="rId17"/>
    <p:sldId id="700" r:id="rId18"/>
    <p:sldId id="701" r:id="rId19"/>
    <p:sldId id="703" r:id="rId20"/>
    <p:sldId id="704" r:id="rId21"/>
    <p:sldId id="709" r:id="rId22"/>
    <p:sldId id="710" r:id="rId23"/>
    <p:sldId id="711" r:id="rId24"/>
    <p:sldId id="712" r:id="rId25"/>
    <p:sldId id="713" r:id="rId26"/>
    <p:sldId id="714" r:id="rId27"/>
    <p:sldId id="715" r:id="rId28"/>
    <p:sldId id="716" r:id="rId29"/>
    <p:sldId id="717" r:id="rId30"/>
    <p:sldId id="718" r:id="rId31"/>
    <p:sldId id="719" r:id="rId32"/>
    <p:sldId id="720" r:id="rId33"/>
    <p:sldId id="721" r:id="rId34"/>
    <p:sldId id="722" r:id="rId35"/>
    <p:sldId id="723" r:id="rId36"/>
    <p:sldId id="724" r:id="rId37"/>
    <p:sldId id="726" r:id="rId38"/>
    <p:sldId id="727" r:id="rId39"/>
    <p:sldId id="728" r:id="rId40"/>
    <p:sldId id="729" r:id="rId41"/>
    <p:sldId id="730" r:id="rId42"/>
    <p:sldId id="4616" r:id="rId43"/>
    <p:sldId id="566" r:id="rId44"/>
    <p:sldId id="499"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303"/>
            <p14:sldId id="313"/>
            <p14:sldId id="691"/>
            <p14:sldId id="692"/>
            <p14:sldId id="732"/>
            <p14:sldId id="734"/>
            <p14:sldId id="736"/>
            <p14:sldId id="693"/>
            <p14:sldId id="694"/>
            <p14:sldId id="695"/>
            <p14:sldId id="696"/>
            <p14:sldId id="697"/>
            <p14:sldId id="698"/>
            <p14:sldId id="699"/>
            <p14:sldId id="700"/>
            <p14:sldId id="701"/>
            <p14:sldId id="703"/>
            <p14:sldId id="704"/>
            <p14:sldId id="709"/>
            <p14:sldId id="710"/>
            <p14:sldId id="711"/>
            <p14:sldId id="712"/>
            <p14:sldId id="713"/>
            <p14:sldId id="714"/>
            <p14:sldId id="715"/>
            <p14:sldId id="716"/>
            <p14:sldId id="717"/>
            <p14:sldId id="718"/>
            <p14:sldId id="719"/>
            <p14:sldId id="720"/>
            <p14:sldId id="721"/>
            <p14:sldId id="722"/>
            <p14:sldId id="723"/>
            <p14:sldId id="724"/>
            <p14:sldId id="726"/>
            <p14:sldId id="727"/>
            <p14:sldId id="728"/>
            <p14:sldId id="729"/>
            <p14:sldId id="730"/>
            <p14:sldId id="4616"/>
            <p14:sldId id="566"/>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4472C4"/>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343" autoAdjust="0"/>
  </p:normalViewPr>
  <p:slideViewPr>
    <p:cSldViewPr snapToGrid="0">
      <p:cViewPr varScale="1">
        <p:scale>
          <a:sx n="63" d="100"/>
          <a:sy n="63" d="100"/>
        </p:scale>
        <p:origin x="76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customXml" Target="../customXml/item2.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customXml" Target="../customXml/item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569173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213347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9587505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2484967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6930578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063719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23454394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09105283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4393718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06763528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3351453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2216079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143047392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681670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870537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2845020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660983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49066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18749930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image" Target="../media/image3.png"/><Relationship Id="rId1" Type="http://schemas.openxmlformats.org/officeDocument/2006/relationships/slideLayout" Target="../slideLayouts/slideLayout17.xml"/><Relationship Id="rId4" Type="http://schemas.openxmlformats.org/officeDocument/2006/relationships/image" Target="../media/image7.wmf"/></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29267" y="2128122"/>
            <a:ext cx="7006253" cy="615553"/>
          </a:xfrm>
          <a:prstGeom prst="rect">
            <a:avLst/>
          </a:prstGeom>
          <a:noFill/>
        </p:spPr>
        <p:txBody>
          <a:bodyPr wrap="square" rtlCol="0">
            <a:spAutoFit/>
          </a:bodyPr>
          <a:lstStyle/>
          <a:p>
            <a:r>
              <a:rPr lang="en-US" sz="3400" b="1" dirty="0">
                <a:solidFill>
                  <a:srgbClr val="00B0F0"/>
                </a:solidFill>
                <a:latin typeface="Times New Roman" panose="02020603050405020304" pitchFamily="18" charset="0"/>
                <a:cs typeface="Times New Roman" panose="02020603050405020304" pitchFamily="18" charset="0"/>
              </a:rPr>
              <a:t>Procurement and 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9125" y="5752217"/>
            <a:ext cx="1968137"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7</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MGM 431</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03859" y="-298191"/>
            <a:ext cx="7860329"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185822" y="3429000"/>
            <a:ext cx="8234959"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Negotiation skills, practice and business benefits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185822" y="4092794"/>
            <a:ext cx="191017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7</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4185822" y="4798785"/>
            <a:ext cx="1839304" cy="523220"/>
          </a:xfrm>
          <a:prstGeom prst="rect">
            <a:avLst/>
          </a:prstGeom>
          <a:noFill/>
        </p:spPr>
        <p:txBody>
          <a:bodyPr wrap="square" rtlCol="0">
            <a:spAutoFit/>
          </a:bodyPr>
          <a:lstStyle/>
          <a:p>
            <a:pPr lvl="0"/>
            <a:r>
              <a:rPr lang="en-US" sz="2800" b="1" dirty="0">
                <a:latin typeface="Times New Roman"/>
                <a:ea typeface="Times New Roman"/>
                <a:cs typeface="Times New Roman"/>
                <a:sym typeface="Times New Roman"/>
              </a:rPr>
              <a:t>MGM 431</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9" y="0"/>
            <a:ext cx="4414541"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511663" y="4239620"/>
            <a:ext cx="5573486" cy="2814318"/>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82937" y="560175"/>
            <a:ext cx="4113898" cy="646331"/>
          </a:xfrm>
          <a:prstGeom prst="rect">
            <a:avLst/>
          </a:prstGeom>
          <a:noFill/>
        </p:spPr>
        <p:txBody>
          <a:bodyPr wrap="square" rtlCol="0">
            <a:spAutoFit/>
          </a:bodyPr>
          <a:lstStyle/>
          <a:p>
            <a:pPr lvl="0" algn="ctr"/>
            <a:r>
              <a:rPr lang="en-US" sz="3600" b="1" dirty="0">
                <a:solidFill>
                  <a:srgbClr val="00B0F0"/>
                </a:solidFill>
                <a:latin typeface="Times New Roman"/>
                <a:ea typeface="Times New Roman"/>
                <a:cs typeface="Times New Roman"/>
                <a:sym typeface="Times New Roman"/>
              </a:rPr>
              <a:t>     Course Agenda</a:t>
            </a:r>
            <a:endParaRPr lang="en-US" sz="36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2817128" y="1975948"/>
            <a:ext cx="9080230" cy="3108543"/>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Understand the meaning of negotiation.</a:t>
            </a: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Negotiation” as an executive tool-buyer perspective.</a:t>
            </a: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Understanding the different issues of negotiation.</a:t>
            </a: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Explaining </a:t>
            </a:r>
            <a:r>
              <a:rPr lang="en-US" altLang="en-US" sz="2800" dirty="0">
                <a:solidFill>
                  <a:prstClr val="black"/>
                </a:solidFill>
                <a:latin typeface="Times New Roman"/>
                <a:cs typeface="Times New Roman"/>
              </a:rPr>
              <a:t>the key negotiation vocabulary</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a:t>
            </a: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Describe the </a:t>
            </a:r>
            <a:r>
              <a:rPr lang="en-US" altLang="en-US" sz="2800" dirty="0">
                <a:solidFill>
                  <a:prstClr val="black"/>
                </a:solidFill>
                <a:latin typeface="Times New Roman"/>
                <a:cs typeface="Times New Roman"/>
              </a:rPr>
              <a:t>good and bad time for negotiation.</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The different steps in negotiation a contract.</a:t>
            </a: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lang="en-US" altLang="en-US" sz="2800" dirty="0">
                <a:solidFill>
                  <a:prstClr val="black"/>
                </a:solidFill>
                <a:latin typeface="Times New Roman"/>
                <a:cs typeface="Times New Roman"/>
              </a:rPr>
              <a:t>Discussing the strategic approach to negotiation.</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4" name="Graphic 21">
            <a:extLst>
              <a:ext uri="{FF2B5EF4-FFF2-40B4-BE49-F238E27FC236}">
                <a16:creationId xmlns:a16="http://schemas.microsoft.com/office/drawing/2014/main" id="{47126EBE-4742-15B7-8418-EA00C6EDD026}"/>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92217" y="188251"/>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1026"/>
          <p:cNvSpPr>
            <a:spLocks noGrp="1" noChangeArrowheads="1"/>
          </p:cNvSpPr>
          <p:nvPr>
            <p:ph type="title"/>
          </p:nvPr>
        </p:nvSpPr>
        <p:spPr>
          <a:xfrm>
            <a:off x="718260" y="123155"/>
            <a:ext cx="10515600" cy="945060"/>
          </a:xfrm>
        </p:spPr>
        <p:txBody>
          <a:bodyPr rtlCol="0">
            <a:normAutofit/>
          </a:bodyPr>
          <a:lstStyle/>
          <a:p>
            <a:pPr algn="ctr">
              <a:defRPr/>
            </a:pPr>
            <a:r>
              <a:rPr lang="en-US" sz="3600" b="1" dirty="0">
                <a:solidFill>
                  <a:srgbClr val="00B0F0"/>
                </a:solidFill>
              </a:rPr>
              <a:t>“Negotiation” Defined</a:t>
            </a:r>
          </a:p>
        </p:txBody>
      </p:sp>
      <p:sp>
        <p:nvSpPr>
          <p:cNvPr id="21507" name="Rectangle 1027"/>
          <p:cNvSpPr>
            <a:spLocks noGrp="1" noChangeArrowheads="1"/>
          </p:cNvSpPr>
          <p:nvPr>
            <p:ph type="body" idx="1"/>
          </p:nvPr>
        </p:nvSpPr>
        <p:spPr>
          <a:xfrm>
            <a:off x="386080" y="1854296"/>
            <a:ext cx="10967720" cy="4114800"/>
          </a:xfrm>
        </p:spPr>
        <p:txBody>
          <a:bodyPr>
            <a:noAutofit/>
          </a:bodyPr>
          <a:lstStyle/>
          <a:p>
            <a:pPr algn="just"/>
            <a:r>
              <a:rPr lang="en-US" altLang="en-US" dirty="0"/>
              <a:t>Negotiation is a process by which two or more parties, linked by mutual dependence but with some apparent conflict, seek to achieve a better outcome through a jointly agreed-upon.</a:t>
            </a:r>
          </a:p>
          <a:p>
            <a:pPr algn="just"/>
            <a:endParaRPr lang="en-US" altLang="en-US" dirty="0"/>
          </a:p>
          <a:p>
            <a:pPr algn="just"/>
            <a:r>
              <a:rPr lang="en-US" altLang="en-US" dirty="0"/>
              <a:t>Back-and-forth communication to reach an agreement, when some interests are shared and some are opposed.</a:t>
            </a:r>
          </a:p>
          <a:p>
            <a:pPr algn="just"/>
            <a:endParaRPr lang="en-US" altLang="en-US" dirty="0"/>
          </a:p>
          <a:p>
            <a:pPr algn="just"/>
            <a:endParaRPr lang="en-US" altLang="en-US" dirty="0"/>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7411F3A6-C2EF-9FD2-1191-303CFA10F8C5}"/>
              </a:ext>
            </a:extLst>
          </p:cNvPr>
          <p:cNvSpPr/>
          <p:nvPr/>
        </p:nvSpPr>
        <p:spPr>
          <a:xfrm>
            <a:off x="11521440" y="1155862"/>
            <a:ext cx="203033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A97A9822-F987-AC45-7179-B1BBD04C3AB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2113160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1026"/>
          <p:cNvSpPr>
            <a:spLocks noGrp="1" noChangeArrowheads="1"/>
          </p:cNvSpPr>
          <p:nvPr>
            <p:ph type="title"/>
          </p:nvPr>
        </p:nvSpPr>
        <p:spPr>
          <a:xfrm>
            <a:off x="1676400" y="248866"/>
            <a:ext cx="10515600" cy="835244"/>
          </a:xfrm>
        </p:spPr>
        <p:txBody>
          <a:bodyPr rtlCol="0">
            <a:noAutofit/>
          </a:bodyPr>
          <a:lstStyle/>
          <a:p>
            <a:pPr algn="ctr">
              <a:defRPr/>
            </a:pPr>
            <a:r>
              <a:rPr lang="en-US" sz="2800" b="1" dirty="0">
                <a:solidFill>
                  <a:srgbClr val="00B0F0"/>
                </a:solidFill>
              </a:rPr>
              <a:t>“NEGOTIATION” AS AN EXECUTIVE TOOL</a:t>
            </a: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E750FE39-78CB-2D37-9887-486BD9A09D20}"/>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30FB2B2A-F0CD-B189-C0F4-23E441C1159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graphicFrame>
        <p:nvGraphicFramePr>
          <p:cNvPr id="4" name="Object 2050">
            <a:extLst>
              <a:ext uri="{FF2B5EF4-FFF2-40B4-BE49-F238E27FC236}">
                <a16:creationId xmlns:a16="http://schemas.microsoft.com/office/drawing/2014/main" id="{5D478735-A24D-E572-1ED8-44060CB2CB0E}"/>
              </a:ext>
            </a:extLst>
          </p:cNvPr>
          <p:cNvGraphicFramePr>
            <a:graphicFrameLocks noChangeAspect="1"/>
          </p:cNvGraphicFramePr>
          <p:nvPr>
            <p:extLst>
              <p:ext uri="{D42A27DB-BD31-4B8C-83A1-F6EECF244321}">
                <p14:modId xmlns:p14="http://schemas.microsoft.com/office/powerpoint/2010/main" val="4124587919"/>
              </p:ext>
            </p:extLst>
          </p:nvPr>
        </p:nvGraphicFramePr>
        <p:xfrm>
          <a:off x="2133600" y="1942567"/>
          <a:ext cx="7848600" cy="4278312"/>
        </p:xfrm>
        <a:graphic>
          <a:graphicData uri="http://schemas.openxmlformats.org/presentationml/2006/ole">
            <mc:AlternateContent xmlns:mc="http://schemas.openxmlformats.org/markup-compatibility/2006">
              <mc:Choice xmlns:v="urn:schemas-microsoft-com:vml" Requires="v">
                <p:oleObj name="剪辑" r:id="rId3" imgW="4960800" imgH="2811240" progId="MS_ClipArt_Gallery.2">
                  <p:embed/>
                </p:oleObj>
              </mc:Choice>
              <mc:Fallback>
                <p:oleObj name="剪辑" r:id="rId3" imgW="4960800" imgH="2811240" progId="MS_ClipArt_Gallery.2">
                  <p:embed/>
                  <p:pic>
                    <p:nvPicPr>
                      <p:cNvPr id="1026" name="Object 2050">
                        <a:extLst>
                          <a:ext uri="{FF2B5EF4-FFF2-40B4-BE49-F238E27FC236}">
                            <a16:creationId xmlns:a16="http://schemas.microsoft.com/office/drawing/2014/main" id="{3E5BD3A7-CECE-E47D-4F0C-774531768E6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33600" y="1942567"/>
                        <a:ext cx="7848600" cy="42783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3902757827"/>
      </p:ext>
    </p:extLst>
  </p:cSld>
  <p:clrMapOvr>
    <a:masterClrMapping/>
  </p:clrMapOvr>
  <p:transition spd="slow">
    <p:strips/>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1026"/>
          <p:cNvSpPr>
            <a:spLocks noGrp="1" noChangeArrowheads="1"/>
          </p:cNvSpPr>
          <p:nvPr>
            <p:ph type="title"/>
          </p:nvPr>
        </p:nvSpPr>
        <p:spPr>
          <a:xfrm>
            <a:off x="1676400" y="352485"/>
            <a:ext cx="10515600" cy="835244"/>
          </a:xfrm>
        </p:spPr>
        <p:txBody>
          <a:bodyPr rtlCol="0">
            <a:noAutofit/>
          </a:bodyPr>
          <a:lstStyle/>
          <a:p>
            <a:pPr algn="ctr">
              <a:defRPr/>
            </a:pPr>
            <a:r>
              <a:rPr lang="en-US" sz="2800" b="1" dirty="0">
                <a:solidFill>
                  <a:srgbClr val="00B0F0"/>
                </a:solidFill>
              </a:rPr>
              <a:t>“NEGOTIATION” AS AN EXECUTIVE TOOL-BUYER PERSPECTIVE</a:t>
            </a: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91241763-4BF0-CE5B-DEAD-D611D239DC60}"/>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4AE9B760-6180-EFE9-A181-60DA04EDBE0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E93185E3-5B54-249C-F1DD-38C929CB46DF}"/>
              </a:ext>
            </a:extLst>
          </p:cNvPr>
          <p:cNvPicPr>
            <a:picLocks noChangeAspect="1"/>
          </p:cNvPicPr>
          <p:nvPr/>
        </p:nvPicPr>
        <p:blipFill>
          <a:blip r:embed="rId3"/>
          <a:stretch>
            <a:fillRect/>
          </a:stretch>
        </p:blipFill>
        <p:spPr>
          <a:xfrm>
            <a:off x="1016000" y="1816402"/>
            <a:ext cx="9519920" cy="4444369"/>
          </a:xfrm>
          <a:prstGeom prst="rect">
            <a:avLst/>
          </a:prstGeom>
        </p:spPr>
      </p:pic>
    </p:spTree>
    <p:extLst>
      <p:ext uri="{BB962C8B-B14F-4D97-AF65-F5344CB8AC3E}">
        <p14:creationId xmlns:p14="http://schemas.microsoft.com/office/powerpoint/2010/main" val="50093038"/>
      </p:ext>
    </p:extLst>
  </p:cSld>
  <p:clrMapOvr>
    <a:masterClrMapping/>
  </p:clrMapOvr>
  <p:transition spd="slow">
    <p:strips/>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1026"/>
          <p:cNvSpPr>
            <a:spLocks noGrp="1" noChangeArrowheads="1"/>
          </p:cNvSpPr>
          <p:nvPr>
            <p:ph type="title"/>
          </p:nvPr>
        </p:nvSpPr>
        <p:spPr>
          <a:xfrm>
            <a:off x="1010920" y="-10807"/>
            <a:ext cx="10515600" cy="835244"/>
          </a:xfrm>
        </p:spPr>
        <p:txBody>
          <a:bodyPr rtlCol="0">
            <a:noAutofit/>
          </a:bodyPr>
          <a:lstStyle/>
          <a:p>
            <a:pPr algn="ctr">
              <a:defRPr/>
            </a:pPr>
            <a:br>
              <a:rPr lang="en-US" sz="3600" b="1" dirty="0">
                <a:solidFill>
                  <a:srgbClr val="00B0F0"/>
                </a:solidFill>
              </a:rPr>
            </a:br>
            <a:r>
              <a:rPr lang="en-US" sz="3600" b="1" dirty="0">
                <a:solidFill>
                  <a:srgbClr val="00B0F0"/>
                </a:solidFill>
              </a:rPr>
              <a:t>Issues of Negotiation</a:t>
            </a:r>
          </a:p>
        </p:txBody>
      </p:sp>
      <p:sp>
        <p:nvSpPr>
          <p:cNvPr id="22531" name="Rectangle 1027"/>
          <p:cNvSpPr>
            <a:spLocks noGrp="1" noChangeArrowheads="1"/>
          </p:cNvSpPr>
          <p:nvPr>
            <p:ph type="body" idx="1"/>
          </p:nvPr>
        </p:nvSpPr>
        <p:spPr>
          <a:xfrm>
            <a:off x="365760" y="1514980"/>
            <a:ext cx="10988040" cy="4114800"/>
          </a:xfrm>
        </p:spPr>
        <p:txBody>
          <a:bodyPr>
            <a:noAutofit/>
          </a:bodyPr>
          <a:lstStyle/>
          <a:p>
            <a:pPr marL="0" marR="0" lvl="0" indent="0" algn="l" defTabSz="914400" rtl="0" eaLnBrk="1" fontAlgn="base" latinLnBrk="0" hangingPunct="1">
              <a:lnSpc>
                <a:spcPct val="80000"/>
              </a:lnSpc>
              <a:spcBef>
                <a:spcPct val="20000"/>
              </a:spcBef>
              <a:spcAft>
                <a:spcPct val="0"/>
              </a:spcAft>
              <a:buClr>
                <a:srgbClr val="336666"/>
              </a:buClr>
              <a:buSzPct val="89000"/>
              <a:buFont typeface="Wingdings" panose="05000000000000000000" pitchFamily="2" charset="2"/>
              <a:buChar char="®"/>
              <a:tabLst/>
              <a:defRPr/>
            </a:pPr>
            <a:r>
              <a:rPr kumimoji="0" lang="en-US" altLang="zh-CN"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rPr>
              <a:t>External Negotiation:</a:t>
            </a:r>
          </a:p>
          <a:p>
            <a:pPr marL="457200" marR="0" lvl="1" indent="0" algn="l" defTabSz="914400" rtl="0" eaLnBrk="1" fontAlgn="base" latinLnBrk="0" hangingPunct="1">
              <a:lnSpc>
                <a:spcPct val="80000"/>
              </a:lnSpc>
              <a:spcBef>
                <a:spcPct val="20000"/>
              </a:spcBef>
              <a:spcAft>
                <a:spcPct val="0"/>
              </a:spcAft>
              <a:buClr>
                <a:srgbClr val="97CDCC"/>
              </a:buClr>
              <a:buSzTx/>
              <a:buFont typeface="Wingdings" panose="05000000000000000000" pitchFamily="2" charset="2"/>
              <a:buChar char="®"/>
              <a:tabLst/>
              <a:defRPr/>
            </a:pPr>
            <a:r>
              <a:rPr kumimoji="0" lang="en-US" altLang="zh-CN" sz="2800" b="1"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Supplier agreements</a:t>
            </a:r>
          </a:p>
          <a:p>
            <a:pPr marL="457200" marR="0" lvl="1" indent="0" algn="l" defTabSz="914400" rtl="0" eaLnBrk="1" fontAlgn="base" latinLnBrk="0" hangingPunct="1">
              <a:lnSpc>
                <a:spcPct val="80000"/>
              </a:lnSpc>
              <a:spcBef>
                <a:spcPct val="20000"/>
              </a:spcBef>
              <a:spcAft>
                <a:spcPct val="0"/>
              </a:spcAft>
              <a:buClr>
                <a:srgbClr val="97CDCC"/>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Customer contracts</a:t>
            </a:r>
          </a:p>
          <a:p>
            <a:pPr marL="457200" marR="0" lvl="1" indent="0" algn="l" defTabSz="914400" rtl="0" eaLnBrk="1" fontAlgn="base" latinLnBrk="0" hangingPunct="1">
              <a:lnSpc>
                <a:spcPct val="80000"/>
              </a:lnSpc>
              <a:spcBef>
                <a:spcPct val="20000"/>
              </a:spcBef>
              <a:spcAft>
                <a:spcPct val="0"/>
              </a:spcAft>
              <a:buClr>
                <a:srgbClr val="97CDCC"/>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Purchase of property or equipment</a:t>
            </a:r>
          </a:p>
          <a:p>
            <a:pPr marL="0" marR="0" lvl="0" indent="0" algn="l" defTabSz="914400" rtl="0" eaLnBrk="1" fontAlgn="base" latinLnBrk="0" hangingPunct="1">
              <a:lnSpc>
                <a:spcPct val="80000"/>
              </a:lnSpc>
              <a:spcBef>
                <a:spcPct val="20000"/>
              </a:spcBef>
              <a:spcAft>
                <a:spcPct val="0"/>
              </a:spcAft>
              <a:buClr>
                <a:srgbClr val="336666"/>
              </a:buClr>
              <a:buSzPct val="89000"/>
              <a:buFont typeface="Wingdings" panose="05000000000000000000" pitchFamily="2" charset="2"/>
              <a:buChar char="®"/>
              <a:tabLst/>
              <a:defRPr/>
            </a:pPr>
            <a:endParaRPr kumimoji="0" lang="en-US" altLang="zh-CN" b="1" i="0" u="none" strike="noStrike" kern="1200" cap="none" spc="0" normalizeH="0" baseline="0" noProof="0" dirty="0">
              <a:ln>
                <a:noFill/>
              </a:ln>
              <a:solidFill>
                <a:srgbClr val="FF0000"/>
              </a:solidFill>
              <a:effectLst/>
              <a:uLnTx/>
              <a:uFillTx/>
              <a:latin typeface="+mj-lt"/>
              <a:ea typeface="宋体" panose="02010600030101010101" pitchFamily="2" charset="-122"/>
              <a:cs typeface="Arial" panose="020B0604020202020204" pitchFamily="34" charset="0"/>
            </a:endParaRPr>
          </a:p>
          <a:p>
            <a:pPr marL="0" marR="0" lvl="0" indent="0" algn="l" defTabSz="914400" rtl="0" eaLnBrk="1" fontAlgn="base" latinLnBrk="0" hangingPunct="1">
              <a:lnSpc>
                <a:spcPct val="80000"/>
              </a:lnSpc>
              <a:spcBef>
                <a:spcPct val="20000"/>
              </a:spcBef>
              <a:spcAft>
                <a:spcPct val="0"/>
              </a:spcAft>
              <a:buClr>
                <a:srgbClr val="336666"/>
              </a:buClr>
              <a:buSzPct val="89000"/>
              <a:buFont typeface="Wingdings" panose="05000000000000000000" pitchFamily="2" charset="2"/>
              <a:buChar char="®"/>
              <a:tabLst/>
              <a:defRPr/>
            </a:pPr>
            <a:r>
              <a:rPr kumimoji="0" lang="en-US" altLang="zh-CN"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rPr>
              <a:t>Internal Negotiation:</a:t>
            </a:r>
          </a:p>
          <a:p>
            <a:pPr marL="457200" marR="0" lvl="1" indent="0" algn="l" defTabSz="914400" rtl="0" eaLnBrk="1" fontAlgn="base" latinLnBrk="0" hangingPunct="1">
              <a:lnSpc>
                <a:spcPct val="80000"/>
              </a:lnSpc>
              <a:spcBef>
                <a:spcPct val="20000"/>
              </a:spcBef>
              <a:spcAft>
                <a:spcPct val="0"/>
              </a:spcAft>
              <a:buClr>
                <a:srgbClr val="97CDCC"/>
              </a:buClr>
              <a:buSzTx/>
              <a:buFont typeface="Wingdings" panose="05000000000000000000" pitchFamily="2" charset="2"/>
              <a:buChar char="®"/>
              <a:tabLst/>
              <a:defRPr/>
            </a:pPr>
            <a:r>
              <a:rPr kumimoji="0" lang="en-US" altLang="zh-CN" sz="2800" b="1"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Budgets, resource allocation</a:t>
            </a:r>
          </a:p>
          <a:p>
            <a:pPr marL="457200" marR="0" lvl="1" indent="0" algn="l" defTabSz="914400" rtl="0" eaLnBrk="1" fontAlgn="base" latinLnBrk="0" hangingPunct="1">
              <a:lnSpc>
                <a:spcPct val="80000"/>
              </a:lnSpc>
              <a:spcBef>
                <a:spcPct val="20000"/>
              </a:spcBef>
              <a:spcAft>
                <a:spcPct val="0"/>
              </a:spcAft>
              <a:buClr>
                <a:srgbClr val="97CDCC"/>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Work schedules</a:t>
            </a:r>
          </a:p>
          <a:p>
            <a:pPr marL="457200" marR="0" lvl="1" indent="0" algn="l" defTabSz="914400" rtl="0" eaLnBrk="1" fontAlgn="base" latinLnBrk="0" hangingPunct="1">
              <a:lnSpc>
                <a:spcPct val="80000"/>
              </a:lnSpc>
              <a:spcBef>
                <a:spcPct val="20000"/>
              </a:spcBef>
              <a:spcAft>
                <a:spcPct val="0"/>
              </a:spcAft>
              <a:buClr>
                <a:srgbClr val="97CDCC"/>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Work sharing on projects or reports</a:t>
            </a:r>
          </a:p>
          <a:p>
            <a:pPr marL="457200" marR="0" lvl="1" indent="0" algn="l" defTabSz="914400" rtl="0" eaLnBrk="1" fontAlgn="base" latinLnBrk="0" hangingPunct="1">
              <a:lnSpc>
                <a:spcPct val="80000"/>
              </a:lnSpc>
              <a:spcBef>
                <a:spcPct val="20000"/>
              </a:spcBef>
              <a:spcAft>
                <a:spcPct val="0"/>
              </a:spcAft>
              <a:buClr>
                <a:srgbClr val="97CDCC"/>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Decisions with conflicting priorities</a:t>
            </a:r>
          </a:p>
          <a:p>
            <a:pPr marL="457200" marR="0" lvl="1" indent="0" algn="l" defTabSz="914400" rtl="0" eaLnBrk="1" fontAlgn="base" latinLnBrk="0" hangingPunct="1">
              <a:lnSpc>
                <a:spcPct val="80000"/>
              </a:lnSpc>
              <a:spcBef>
                <a:spcPct val="20000"/>
              </a:spcBef>
              <a:spcAft>
                <a:spcPct val="0"/>
              </a:spcAft>
              <a:buClr>
                <a:srgbClr val="97CDCC"/>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Interpersonal problems and conflicts</a:t>
            </a: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CAC17F2D-A97F-15A3-746B-576E5D69B290}"/>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5684C2A0-499F-EBC6-426E-215CBAF85AC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41118301"/>
      </p:ext>
    </p:extLst>
  </p:cSld>
  <p:clrMapOvr>
    <a:masterClrMapping/>
  </p:clrMapOvr>
  <p:transition spd="slow">
    <p:strips/>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1026"/>
          <p:cNvSpPr>
            <a:spLocks noGrp="1" noChangeArrowheads="1"/>
          </p:cNvSpPr>
          <p:nvPr>
            <p:ph type="title"/>
          </p:nvPr>
        </p:nvSpPr>
        <p:spPr>
          <a:xfrm>
            <a:off x="720440" y="127655"/>
            <a:ext cx="10515600" cy="835244"/>
          </a:xfrm>
        </p:spPr>
        <p:txBody>
          <a:bodyPr rtlCol="0">
            <a:noAutofit/>
          </a:bodyPr>
          <a:lstStyle/>
          <a:p>
            <a:pPr algn="ctr">
              <a:defRPr/>
            </a:pPr>
            <a:r>
              <a:rPr lang="en-US" sz="2800" b="1" dirty="0">
                <a:solidFill>
                  <a:srgbClr val="00B0F0"/>
                </a:solidFill>
              </a:rPr>
              <a:t>Why are Negotiations</a:t>
            </a:r>
            <a:br>
              <a:rPr lang="en-US" sz="2800" b="1" dirty="0">
                <a:solidFill>
                  <a:srgbClr val="00B0F0"/>
                </a:solidFill>
              </a:rPr>
            </a:br>
            <a:r>
              <a:rPr lang="en-US" sz="2800" b="1" dirty="0">
                <a:solidFill>
                  <a:srgbClr val="00B0F0"/>
                </a:solidFill>
              </a:rPr>
              <a:t>Increasingly Important in Business?</a:t>
            </a:r>
          </a:p>
        </p:txBody>
      </p:sp>
      <p:sp>
        <p:nvSpPr>
          <p:cNvPr id="22531" name="Rectangle 1027"/>
          <p:cNvSpPr>
            <a:spLocks noGrp="1" noChangeArrowheads="1"/>
          </p:cNvSpPr>
          <p:nvPr>
            <p:ph type="body" idx="1"/>
          </p:nvPr>
        </p:nvSpPr>
        <p:spPr>
          <a:xfrm>
            <a:off x="252484" y="1566330"/>
            <a:ext cx="11553436" cy="4114800"/>
          </a:xfrm>
        </p:spPr>
        <p:txBody>
          <a:bodyPr>
            <a:noAutofit/>
          </a:bodyPr>
          <a:lstStyle/>
          <a:p>
            <a:pPr marL="0" marR="0" lvl="0" indent="0" algn="l" defTabSz="914400" rtl="0" eaLnBrk="1" fontAlgn="base" latinLnBrk="0" hangingPunct="1">
              <a:lnSpc>
                <a:spcPct val="50000"/>
              </a:lnSpc>
              <a:spcBef>
                <a:spcPct val="20000"/>
              </a:spcBef>
              <a:spcAft>
                <a:spcPct val="0"/>
              </a:spcAft>
              <a:buClr>
                <a:srgbClr val="336666"/>
              </a:buClr>
              <a:buSzPct val="89000"/>
              <a:buFont typeface="Symbol" panose="05050102010706020507" pitchFamily="18" charset="2"/>
              <a:buChar char="1"/>
              <a:tabLst/>
              <a:defRPr/>
            </a:pPr>
            <a:r>
              <a:rPr kumimoji="0" lang="en-US" altLang="zh-CN"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rPr>
              <a:t>-Structural changes in organizations </a:t>
            </a:r>
          </a:p>
          <a:p>
            <a:pPr marL="457200" marR="0" lvl="1" indent="0" algn="l" defTabSz="914400" rtl="0" eaLnBrk="1" fontAlgn="base" latinLnBrk="0" hangingPunct="1">
              <a:lnSpc>
                <a:spcPct val="90000"/>
              </a:lnSpc>
              <a:spcBef>
                <a:spcPct val="20000"/>
              </a:spcBef>
              <a:spcAft>
                <a:spcPct val="0"/>
              </a:spcAft>
              <a:buClr>
                <a:srgbClr val="97CDCC"/>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New authority relationship </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sym typeface="Symbol" panose="05050102010706020507" pitchFamily="18" charset="2"/>
              </a:rPr>
              <a:t></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broader range of relationships</a:t>
            </a:r>
          </a:p>
          <a:p>
            <a:pPr marL="457200" marR="0" lvl="1" indent="0" algn="l" defTabSz="914400" rtl="0" eaLnBrk="1" fontAlgn="base" latinLnBrk="0" hangingPunct="1">
              <a:lnSpc>
                <a:spcPct val="90000"/>
              </a:lnSpc>
              <a:spcBef>
                <a:spcPct val="20000"/>
              </a:spcBef>
              <a:spcAft>
                <a:spcPct val="0"/>
              </a:spcAft>
              <a:buClr>
                <a:srgbClr val="97CDCC"/>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Skills in negotiation, decision making, problem-solving important</a:t>
            </a:r>
          </a:p>
          <a:p>
            <a:pPr marL="0" marR="0" lvl="0" indent="0" algn="l" defTabSz="914400" rtl="0" eaLnBrk="1" fontAlgn="base" latinLnBrk="0" hangingPunct="1">
              <a:lnSpc>
                <a:spcPct val="90000"/>
              </a:lnSpc>
              <a:spcBef>
                <a:spcPct val="20000"/>
              </a:spcBef>
              <a:spcAft>
                <a:spcPct val="0"/>
              </a:spcAft>
              <a:buClr>
                <a:srgbClr val="336666"/>
              </a:buClr>
              <a:buSzPct val="89000"/>
              <a:buFont typeface="Symbol" panose="05050102010706020507" pitchFamily="18" charset="2"/>
              <a:buChar char="2"/>
              <a:tabLst/>
              <a:defRPr/>
            </a:pPr>
            <a:r>
              <a:rPr kumimoji="0" lang="en-US" altLang="zh-CN"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rPr>
              <a:t>-Increasing use of teams in organizations</a:t>
            </a:r>
          </a:p>
          <a:p>
            <a:pPr marL="0" marR="0" lvl="0" indent="0" algn="l" defTabSz="914400" rtl="0" eaLnBrk="1" fontAlgn="base" latinLnBrk="0" hangingPunct="1">
              <a:lnSpc>
                <a:spcPct val="90000"/>
              </a:lnSpc>
              <a:spcBef>
                <a:spcPct val="20000"/>
              </a:spcBef>
              <a:spcAft>
                <a:spcPct val="0"/>
              </a:spcAft>
              <a:buClr>
                <a:srgbClr val="336666"/>
              </a:buClr>
              <a:buSzPct val="89000"/>
              <a:buFont typeface="Symbol" panose="05050102010706020507" pitchFamily="18" charset="2"/>
              <a:buChar char="3"/>
              <a:tabLst/>
              <a:defRPr/>
            </a:pPr>
            <a:r>
              <a:rPr kumimoji="0" lang="en-US" altLang="zh-CN"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rPr>
              <a:t>-New relationships between organizations</a:t>
            </a:r>
          </a:p>
          <a:p>
            <a:pPr marL="457200" marR="0" lvl="1" indent="0" algn="l" defTabSz="914400" rtl="0" eaLnBrk="1" fontAlgn="base" latinLnBrk="0" hangingPunct="1">
              <a:lnSpc>
                <a:spcPct val="90000"/>
              </a:lnSpc>
              <a:spcBef>
                <a:spcPct val="5000"/>
              </a:spcBef>
              <a:spcAft>
                <a:spcPct val="0"/>
              </a:spcAft>
              <a:buClr>
                <a:srgbClr val="97CDCC"/>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Partnerships, alliances, old-new economy partners</a:t>
            </a:r>
          </a:p>
          <a:p>
            <a:pPr marL="0" marR="0" lvl="0" indent="0" algn="l" defTabSz="914400" rtl="0" eaLnBrk="1" fontAlgn="base" latinLnBrk="0" hangingPunct="1">
              <a:lnSpc>
                <a:spcPct val="90000"/>
              </a:lnSpc>
              <a:spcBef>
                <a:spcPct val="20000"/>
              </a:spcBef>
              <a:spcAft>
                <a:spcPct val="0"/>
              </a:spcAft>
              <a:buClr>
                <a:srgbClr val="336666"/>
              </a:buClr>
              <a:buSzPct val="89000"/>
              <a:buFont typeface="Symbol" panose="05050102010706020507" pitchFamily="18" charset="2"/>
              <a:buChar char="4"/>
              <a:tabLst/>
              <a:defRPr/>
            </a:pPr>
            <a:r>
              <a:rPr kumimoji="0" lang="en-US" altLang="zh-CN"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rPr>
              <a:t>-Globalization</a:t>
            </a:r>
          </a:p>
          <a:p>
            <a:pPr marL="457200" marR="0" lvl="1" indent="0" algn="l" defTabSz="914400" rtl="0" eaLnBrk="1" fontAlgn="base" latinLnBrk="0" hangingPunct="1">
              <a:lnSpc>
                <a:spcPct val="90000"/>
              </a:lnSpc>
              <a:spcBef>
                <a:spcPct val="5000"/>
              </a:spcBef>
              <a:spcAft>
                <a:spcPct val="0"/>
              </a:spcAft>
              <a:buClr>
                <a:srgbClr val="97CDCC"/>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Cross-cultural relationships</a:t>
            </a:r>
          </a:p>
          <a:p>
            <a:pPr marL="457200" marR="0" lvl="1" indent="0" algn="l" defTabSz="914400" rtl="0" eaLnBrk="1" fontAlgn="base" latinLnBrk="0" hangingPunct="1">
              <a:lnSpc>
                <a:spcPct val="90000"/>
              </a:lnSpc>
              <a:spcBef>
                <a:spcPct val="20000"/>
              </a:spcBef>
              <a:spcAft>
                <a:spcPct val="0"/>
              </a:spcAft>
              <a:buClr>
                <a:srgbClr val="97CDCC"/>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Relationships conducted through technology</a:t>
            </a:r>
          </a:p>
          <a:p>
            <a:pPr marL="0" marR="0" lvl="0" indent="0" algn="l" defTabSz="914400" rtl="0" eaLnBrk="1" fontAlgn="base" latinLnBrk="0" hangingPunct="1">
              <a:lnSpc>
                <a:spcPct val="90000"/>
              </a:lnSpc>
              <a:spcBef>
                <a:spcPct val="20000"/>
              </a:spcBef>
              <a:spcAft>
                <a:spcPct val="0"/>
              </a:spcAft>
              <a:buClr>
                <a:srgbClr val="336666"/>
              </a:buClr>
              <a:buSzPct val="89000"/>
              <a:buFont typeface="Symbol" panose="05050102010706020507" pitchFamily="18" charset="2"/>
              <a:buChar char="5"/>
              <a:tabLst/>
              <a:defRPr/>
            </a:pPr>
            <a:r>
              <a:rPr kumimoji="0" lang="en-US" altLang="zh-CN"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rPr>
              <a:t>-Technological advances</a:t>
            </a:r>
          </a:p>
          <a:p>
            <a:pPr marL="457200" marR="0" lvl="1" indent="0" algn="l" defTabSz="914400" rtl="0" eaLnBrk="1" fontAlgn="base" latinLnBrk="0" hangingPunct="1">
              <a:lnSpc>
                <a:spcPct val="90000"/>
              </a:lnSpc>
              <a:spcBef>
                <a:spcPct val="5000"/>
              </a:spcBef>
              <a:spcAft>
                <a:spcPct val="0"/>
              </a:spcAft>
              <a:buClr>
                <a:srgbClr val="97CDCC"/>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People more accessible; more people accessible</a:t>
            </a: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DC27E6D0-D3F8-81E5-F519-4EF9968C6CEC}"/>
              </a:ext>
            </a:extLst>
          </p:cNvPr>
          <p:cNvSpPr/>
          <p:nvPr/>
        </p:nvSpPr>
        <p:spPr>
          <a:xfrm>
            <a:off x="10935571" y="1155862"/>
            <a:ext cx="2616199"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B7982D3B-F7E2-8725-0504-03F3D7D881C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138479911"/>
      </p:ext>
    </p:extLst>
  </p:cSld>
  <p:clrMapOvr>
    <a:masterClrMapping/>
  </p:clrMapOvr>
  <p:transition spd="slow">
    <p:strips/>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1096305" y="-169701"/>
            <a:ext cx="10515600" cy="1325563"/>
          </a:xfrm>
        </p:spPr>
        <p:txBody>
          <a:bodyPr rtlCol="0">
            <a:normAutofit/>
          </a:bodyPr>
          <a:lstStyle/>
          <a:p>
            <a:pPr algn="ctr">
              <a:defRPr/>
            </a:pPr>
            <a:r>
              <a:rPr lang="en-US" sz="3200" b="1" dirty="0">
                <a:solidFill>
                  <a:srgbClr val="00B0F0"/>
                </a:solidFill>
              </a:rPr>
              <a:t>Key Negotiation Vocabulary</a:t>
            </a:r>
          </a:p>
        </p:txBody>
      </p:sp>
      <p:sp>
        <p:nvSpPr>
          <p:cNvPr id="24579" name="Rectangle 3"/>
          <p:cNvSpPr>
            <a:spLocks noGrp="1" noChangeArrowheads="1"/>
          </p:cNvSpPr>
          <p:nvPr>
            <p:ph idx="1"/>
          </p:nvPr>
        </p:nvSpPr>
        <p:spPr>
          <a:xfrm>
            <a:off x="294641" y="1219581"/>
            <a:ext cx="11317264" cy="4525963"/>
          </a:xfrm>
        </p:spPr>
        <p:txBody>
          <a:bodyPr>
            <a:noAutofit/>
          </a:bodyPr>
          <a:lstStyle/>
          <a:p>
            <a:pPr algn="just" eaLnBrk="1" hangingPunct="1"/>
            <a:r>
              <a:rPr lang="en-US" altLang="en-US" b="1" dirty="0">
                <a:solidFill>
                  <a:srgbClr val="00B0F0"/>
                </a:solidFill>
              </a:rPr>
              <a:t>Non-negotiable points</a:t>
            </a:r>
            <a:r>
              <a:rPr lang="en-US" altLang="en-US" dirty="0"/>
              <a:t>: These issues are necessary and cannot be subjected to negotiations (for example, providing more favorable financing than permitted by organization policy).</a:t>
            </a:r>
          </a:p>
          <a:p>
            <a:pPr algn="just" eaLnBrk="1" hangingPunct="1"/>
            <a:r>
              <a:rPr lang="en-US" altLang="en-US" dirty="0"/>
              <a:t> </a:t>
            </a:r>
            <a:r>
              <a:rPr lang="en-US" altLang="en-US" b="1" dirty="0">
                <a:solidFill>
                  <a:srgbClr val="00B0F0"/>
                </a:solidFill>
              </a:rPr>
              <a:t>Concession items</a:t>
            </a:r>
            <a:r>
              <a:rPr lang="en-US" altLang="en-US" dirty="0"/>
              <a:t>: These issues are relatively low in importance but may be considered by the Other party to be extremely valuable. Typically, providing these concessions to the other party may result in concessions from the other party.</a:t>
            </a:r>
          </a:p>
          <a:p>
            <a:pPr algn="just" eaLnBrk="1" hangingPunct="1"/>
            <a:r>
              <a:rPr lang="en-US" altLang="en-US" b="1" dirty="0">
                <a:solidFill>
                  <a:srgbClr val="00B0F0"/>
                </a:solidFill>
              </a:rPr>
              <a:t>Avoidance issues</a:t>
            </a:r>
            <a:r>
              <a:rPr lang="en-US" altLang="en-US" dirty="0"/>
              <a:t>: These are issues that the negotiator does not want to discuss during negotiations because they may represent weak points in the negotiator’s position.</a:t>
            </a:r>
          </a:p>
          <a:p>
            <a:pPr algn="just" eaLnBrk="1" hangingPunct="1"/>
            <a:r>
              <a:rPr lang="en-US" altLang="en-US" b="1" dirty="0">
                <a:solidFill>
                  <a:srgbClr val="00B0F0"/>
                </a:solidFill>
              </a:rPr>
              <a:t>Bargaining issues</a:t>
            </a:r>
            <a:r>
              <a:rPr lang="en-US" altLang="en-US" dirty="0"/>
              <a:t>: These are issues where the negotiator may be willing to engage in meaningful give-and-take to achieve a fair and reasonable price.</a:t>
            </a:r>
          </a:p>
          <a:p>
            <a:pPr algn="just" eaLnBrk="1" hangingPunct="1"/>
            <a:endParaRPr lang="en-US" altLang="en-US" dirty="0"/>
          </a:p>
          <a:p>
            <a:pPr algn="just" eaLnBrk="1" hangingPunct="1"/>
            <a:endParaRPr lang="en-US" altLang="en-US" dirty="0"/>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B3E33B01-C566-6ED0-95A9-DD297F0D724F}"/>
              </a:ext>
            </a:extLst>
          </p:cNvPr>
          <p:cNvSpPr/>
          <p:nvPr/>
        </p:nvSpPr>
        <p:spPr>
          <a:xfrm>
            <a:off x="11714480" y="1155862"/>
            <a:ext cx="16560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DC007827-7436-ACAA-F91F-D24B77A84DC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4065306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xfrm>
            <a:off x="911595" y="196419"/>
            <a:ext cx="10515600" cy="794935"/>
          </a:xfrm>
        </p:spPr>
        <p:txBody>
          <a:bodyPr>
            <a:normAutofit/>
          </a:bodyPr>
          <a:lstStyle/>
          <a:p>
            <a:pPr algn="ctr"/>
            <a:r>
              <a:rPr lang="en-US" sz="3200" b="1" dirty="0">
                <a:solidFill>
                  <a:srgbClr val="00B0F0"/>
                </a:solidFill>
              </a:rPr>
              <a:t>Key Negotiation Vocabulary</a:t>
            </a:r>
            <a:endParaRPr lang="en-US" altLang="en-US" sz="3200" b="1" dirty="0">
              <a:solidFill>
                <a:schemeClr val="accent1"/>
              </a:solidFill>
            </a:endParaRPr>
          </a:p>
        </p:txBody>
      </p:sp>
      <p:sp>
        <p:nvSpPr>
          <p:cNvPr id="25603" name="Content Placeholder 2"/>
          <p:cNvSpPr>
            <a:spLocks noGrp="1"/>
          </p:cNvSpPr>
          <p:nvPr>
            <p:ph idx="1"/>
          </p:nvPr>
        </p:nvSpPr>
        <p:spPr>
          <a:xfrm>
            <a:off x="254000" y="1621773"/>
            <a:ext cx="11521440" cy="4351338"/>
          </a:xfrm>
        </p:spPr>
        <p:txBody>
          <a:bodyPr>
            <a:noAutofit/>
          </a:bodyPr>
          <a:lstStyle/>
          <a:p>
            <a:pPr algn="just" eaLnBrk="1" hangingPunct="1"/>
            <a:r>
              <a:rPr lang="en-US" altLang="en-US" b="1" dirty="0">
                <a:solidFill>
                  <a:srgbClr val="00B0F0"/>
                </a:solidFill>
              </a:rPr>
              <a:t>Objective position</a:t>
            </a:r>
            <a:r>
              <a:rPr lang="en-US" altLang="en-US" dirty="0"/>
              <a:t>: This position represents the best estimate of a fair and reasonable price, which is the pre-negotiation objective.</a:t>
            </a:r>
          </a:p>
          <a:p>
            <a:pPr algn="just" eaLnBrk="1" hangingPunct="1"/>
            <a:r>
              <a:rPr lang="en-US" altLang="en-US" b="1" dirty="0">
                <a:solidFill>
                  <a:srgbClr val="00B0F0"/>
                </a:solidFill>
              </a:rPr>
              <a:t>Minimum position</a:t>
            </a:r>
            <a:r>
              <a:rPr lang="en-US" altLang="en-US" dirty="0"/>
              <a:t>: This position represents the lowest buyer value for a fair and reasonable price and highest seller value for a fair and reasonable price and should be usually be used by the buyer as the first counteroffer to an offer. Any lower price would represent an unreasonable price.</a:t>
            </a:r>
          </a:p>
          <a:p>
            <a:pPr algn="just" eaLnBrk="1" hangingPunct="1"/>
            <a:r>
              <a:rPr lang="en-US" altLang="en-US" b="1" dirty="0">
                <a:solidFill>
                  <a:srgbClr val="00B0F0"/>
                </a:solidFill>
              </a:rPr>
              <a:t>Maximum position</a:t>
            </a:r>
            <a:r>
              <a:rPr lang="en-US" altLang="en-US" dirty="0"/>
              <a:t>: This position represents the highest buyer price considered (by the buyer) to be fair and reasonable and lowest seller price considered (by the seller) to be fair and reasonable.  The buyer should base this on market research or cost analysis, subject to the availability of funds.</a:t>
            </a:r>
          </a:p>
          <a:p>
            <a:pPr algn="just" eaLnBrk="1" hangingPunct="1"/>
            <a:endParaRPr lang="en-US" altLang="en-US" dirty="0"/>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B5E89A07-488B-A8C5-F725-9315990DC031}"/>
              </a:ext>
            </a:extLst>
          </p:cNvPr>
          <p:cNvSpPr/>
          <p:nvPr/>
        </p:nvSpPr>
        <p:spPr>
          <a:xfrm>
            <a:off x="11830334" y="1155862"/>
            <a:ext cx="1721436"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4EBDCC19-7A3A-3810-FE9F-ACCECE88033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9501177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987112" y="263710"/>
            <a:ext cx="10515600" cy="562923"/>
          </a:xfrm>
        </p:spPr>
        <p:txBody>
          <a:bodyPr>
            <a:normAutofit/>
          </a:bodyPr>
          <a:lstStyle/>
          <a:p>
            <a:pPr algn="ctr"/>
            <a:r>
              <a:rPr lang="en-US" sz="3200" b="1" dirty="0">
                <a:solidFill>
                  <a:srgbClr val="00B0F0"/>
                </a:solidFill>
              </a:rPr>
              <a:t>Key Negotiation Vocabulary</a:t>
            </a:r>
            <a:endParaRPr lang="en-US" altLang="en-US" sz="3200" b="1" dirty="0">
              <a:solidFill>
                <a:schemeClr val="accent1"/>
              </a:solidFill>
            </a:endParaRPr>
          </a:p>
        </p:txBody>
      </p:sp>
      <p:sp>
        <p:nvSpPr>
          <p:cNvPr id="26627" name="Content Placeholder 2"/>
          <p:cNvSpPr>
            <a:spLocks noGrp="1"/>
          </p:cNvSpPr>
          <p:nvPr>
            <p:ph idx="1"/>
          </p:nvPr>
        </p:nvSpPr>
        <p:spPr>
          <a:xfrm>
            <a:off x="180431" y="1277740"/>
            <a:ext cx="11554369" cy="4525963"/>
          </a:xfrm>
        </p:spPr>
        <p:txBody>
          <a:bodyPr>
            <a:noAutofit/>
          </a:bodyPr>
          <a:lstStyle/>
          <a:p>
            <a:pPr algn="just" eaLnBrk="1" hangingPunct="1"/>
            <a:r>
              <a:rPr lang="en-US" altLang="en-US" sz="2700" b="1" dirty="0">
                <a:solidFill>
                  <a:srgbClr val="00B0F0"/>
                </a:solidFill>
              </a:rPr>
              <a:t>BATNA</a:t>
            </a:r>
            <a:r>
              <a:rPr lang="en-US" altLang="en-US" sz="2700" dirty="0"/>
              <a:t>:</a:t>
            </a:r>
            <a:r>
              <a:rPr lang="en-US" altLang="en-US" sz="2600" dirty="0"/>
              <a:t>  </a:t>
            </a:r>
            <a:r>
              <a:rPr lang="en-US" altLang="en-US" sz="2500" dirty="0"/>
              <a:t>The “Best Alternative to a Negotiated Agreement”.  This may be an alternative Buyer (for the seller) or an alternative Seller (for the buyer).  It may also be NO AGREEMENT AT ALL. </a:t>
            </a:r>
          </a:p>
          <a:p>
            <a:pPr algn="just" eaLnBrk="1" hangingPunct="1"/>
            <a:r>
              <a:rPr lang="en-US" altLang="en-US" sz="2700" b="1" dirty="0">
                <a:solidFill>
                  <a:srgbClr val="00B0F0"/>
                </a:solidFill>
              </a:rPr>
              <a:t>Walk-Out Price (WOP):  </a:t>
            </a:r>
            <a:r>
              <a:rPr lang="en-US" altLang="en-US" sz="2500" dirty="0"/>
              <a:t>This is sometimes called Reservation Price or Required Price (RP).  This is normally the Buyer’s maximum and the Seller’s minimum.  When a party cannot negotiate a more favorable price than its “WOP”, the negotiation is normally considered ineffective and the party which has reached its “WOP” should normally terminate the negotiation.</a:t>
            </a:r>
          </a:p>
          <a:p>
            <a:pPr algn="just" eaLnBrk="1" hangingPunct="1"/>
            <a:r>
              <a:rPr lang="en-US" altLang="en-US" sz="2700" b="1" dirty="0">
                <a:solidFill>
                  <a:srgbClr val="00B0F0"/>
                </a:solidFill>
              </a:rPr>
              <a:t>Zone of Potential Agreement (ZOPA):  </a:t>
            </a:r>
            <a:r>
              <a:rPr lang="en-US" altLang="en-US" sz="2500" dirty="0"/>
              <a:t>When there is an overlap between the Buyer’s maximum and the Seller’s minimum, there is a good chance the parties will be able to reach an agreement somewhere within this overlap or “ZOPA”.  When there is no overlap between the two, the negotiation cannot succeed unless one or both of the parties moves its “WOP”.  Empirical evidence shows that most negotiations end up somewhere in the original “ZOPA” and somewhere near the midpoint of the Seller’s Maximum and the Buyer’s Minimum (typically opening) price.</a:t>
            </a:r>
          </a:p>
        </p:txBody>
      </p:sp>
      <p:sp>
        <p:nvSpPr>
          <p:cNvPr id="5" name="TextBox 4">
            <a:extLst>
              <a:ext uri="{FF2B5EF4-FFF2-40B4-BE49-F238E27FC236}">
                <a16:creationId xmlns:a16="http://schemas.microsoft.com/office/drawing/2014/main" id="{75DD345E-3E3C-C8BD-7DE1-6E42EB52FC9F}"/>
              </a:ext>
            </a:extLst>
          </p:cNvPr>
          <p:cNvSpPr txBox="1"/>
          <p:nvPr/>
        </p:nvSpPr>
        <p:spPr>
          <a:xfrm>
            <a:off x="9488145"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1B69174E-4AE9-6181-BBE3-15FB9BF39CF4}"/>
              </a:ext>
            </a:extLst>
          </p:cNvPr>
          <p:cNvSpPr/>
          <p:nvPr/>
        </p:nvSpPr>
        <p:spPr>
          <a:xfrm>
            <a:off x="11880825" y="1155862"/>
            <a:ext cx="1550696" cy="54176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7E0471D7-7701-43B5-C152-2C412CAB9B3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2517649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1041400" y="218204"/>
            <a:ext cx="10515600" cy="603866"/>
          </a:xfrm>
        </p:spPr>
        <p:txBody>
          <a:bodyPr>
            <a:normAutofit/>
          </a:bodyPr>
          <a:lstStyle/>
          <a:p>
            <a:pPr algn="ctr" eaLnBrk="1" hangingPunct="1"/>
            <a:r>
              <a:rPr lang="en-US" altLang="en-US" sz="3200" b="1" dirty="0">
                <a:solidFill>
                  <a:srgbClr val="00B0F0"/>
                </a:solidFill>
              </a:rPr>
              <a:t>Buyer and Seller Success Factors</a:t>
            </a:r>
          </a:p>
        </p:txBody>
      </p:sp>
      <p:sp>
        <p:nvSpPr>
          <p:cNvPr id="5" name="TextBox 4">
            <a:extLst>
              <a:ext uri="{FF2B5EF4-FFF2-40B4-BE49-F238E27FC236}">
                <a16:creationId xmlns:a16="http://schemas.microsoft.com/office/drawing/2014/main" id="{75DD345E-3E3C-C8BD-7DE1-6E42EB52FC9F}"/>
              </a:ext>
            </a:extLst>
          </p:cNvPr>
          <p:cNvSpPr txBox="1"/>
          <p:nvPr/>
        </p:nvSpPr>
        <p:spPr>
          <a:xfrm>
            <a:off x="9427185" y="644328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F1D4F07D-0E8D-1C8B-22E1-4638E8A5A5EE}"/>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CFE7B6AB-A4F4-1BE9-9A35-5BF1F7E3E48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5">
            <a:extLst>
              <a:ext uri="{FF2B5EF4-FFF2-40B4-BE49-F238E27FC236}">
                <a16:creationId xmlns:a16="http://schemas.microsoft.com/office/drawing/2014/main" id="{D5478320-6BF4-A952-A794-921475E115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6869" y="1331091"/>
            <a:ext cx="10889759" cy="478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207563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1365225" y="298782"/>
            <a:ext cx="10515600" cy="562923"/>
          </a:xfrm>
        </p:spPr>
        <p:txBody>
          <a:bodyPr>
            <a:normAutofit fontScale="90000"/>
          </a:bodyPr>
          <a:lstStyle/>
          <a:p>
            <a:pPr algn="ctr" eaLnBrk="1" hangingPunct="1"/>
            <a:r>
              <a:rPr lang="en-US" altLang="en-US" sz="3200" b="1" dirty="0">
                <a:solidFill>
                  <a:srgbClr val="00B0F0"/>
                </a:solidFill>
              </a:rPr>
              <a:t>When Is It a </a:t>
            </a:r>
            <a:r>
              <a:rPr lang="en-US" altLang="en-US" sz="3200" b="1" dirty="0"/>
              <a:t>Good Time </a:t>
            </a:r>
            <a:r>
              <a:rPr lang="en-US" altLang="en-US" sz="3200" b="1" dirty="0">
                <a:solidFill>
                  <a:srgbClr val="00B0F0"/>
                </a:solidFill>
              </a:rPr>
              <a:t>to Negotiate??</a:t>
            </a:r>
            <a:br>
              <a:rPr lang="en-US" altLang="en-US" sz="3200" b="1" dirty="0">
                <a:solidFill>
                  <a:srgbClr val="00B0F0"/>
                </a:solidFill>
              </a:rPr>
            </a:br>
            <a:r>
              <a:rPr lang="en-US" altLang="en-US" sz="3200" b="1" dirty="0">
                <a:solidFill>
                  <a:srgbClr val="00B0F0"/>
                </a:solidFill>
              </a:rPr>
              <a:t>(Buyer’s Perspective)</a:t>
            </a:r>
          </a:p>
        </p:txBody>
      </p:sp>
      <p:sp>
        <p:nvSpPr>
          <p:cNvPr id="28675" name="Content Placeholder 2"/>
          <p:cNvSpPr>
            <a:spLocks noGrp="1"/>
          </p:cNvSpPr>
          <p:nvPr>
            <p:ph idx="1"/>
          </p:nvPr>
        </p:nvSpPr>
        <p:spPr>
          <a:xfrm>
            <a:off x="304800" y="1608350"/>
            <a:ext cx="11576025" cy="4525963"/>
          </a:xfrm>
        </p:spPr>
        <p:txBody>
          <a:bodyPr/>
          <a:lstStyle/>
          <a:p>
            <a:pPr eaLnBrk="1" hangingPunct="1"/>
            <a:r>
              <a:rPr lang="en-US" altLang="en-US" dirty="0"/>
              <a:t>When you are making a purchase for a new item.</a:t>
            </a:r>
          </a:p>
          <a:p>
            <a:pPr eaLnBrk="1" hangingPunct="1"/>
            <a:r>
              <a:rPr lang="en-US" altLang="en-US" dirty="0"/>
              <a:t>When the potential rewards in the long run are higher than accepting the original offer.</a:t>
            </a:r>
          </a:p>
          <a:p>
            <a:pPr eaLnBrk="1" hangingPunct="1"/>
            <a:r>
              <a:rPr lang="en-US" altLang="en-US" dirty="0"/>
              <a:t>When you have been giving or expect to give an ever-increasing amount of business to a supplier but are still getting the same high-volume price.</a:t>
            </a:r>
          </a:p>
          <a:p>
            <a:pPr eaLnBrk="1" hangingPunct="1"/>
            <a:r>
              <a:rPr lang="en-US" altLang="en-US" dirty="0"/>
              <a:t>When new untried suppliers are trying to obtain business and are giving you rather attractive bids and your existing supplier is performing very well.</a:t>
            </a: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EDE2116C-10F2-CC54-E7F7-029C3A4A3222}"/>
              </a:ext>
            </a:extLst>
          </p:cNvPr>
          <p:cNvSpPr/>
          <p:nvPr/>
        </p:nvSpPr>
        <p:spPr>
          <a:xfrm>
            <a:off x="11602720" y="1020024"/>
            <a:ext cx="1767840" cy="527260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A0123740-2635-A6CD-B2FC-596AAD9A323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80573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4"/>
          <p:cNvSpPr>
            <a:spLocks noGrp="1"/>
          </p:cNvSpPr>
          <p:nvPr>
            <p:ph type="title"/>
          </p:nvPr>
        </p:nvSpPr>
        <p:spPr>
          <a:xfrm>
            <a:off x="1149369" y="312332"/>
            <a:ext cx="10515600" cy="740344"/>
          </a:xfrm>
        </p:spPr>
        <p:txBody>
          <a:bodyPr>
            <a:normAutofit fontScale="90000"/>
          </a:bodyPr>
          <a:lstStyle/>
          <a:p>
            <a:pPr algn="ctr"/>
            <a:r>
              <a:rPr lang="en-US" altLang="en-US" sz="3200" b="1" dirty="0">
                <a:solidFill>
                  <a:srgbClr val="00B0F0"/>
                </a:solidFill>
              </a:rPr>
              <a:t>When Is It a </a:t>
            </a:r>
            <a:r>
              <a:rPr lang="en-US" altLang="en-US" sz="3200" b="1" dirty="0"/>
              <a:t>Good Time </a:t>
            </a:r>
            <a:r>
              <a:rPr lang="en-US" altLang="en-US" sz="3200" b="1" dirty="0">
                <a:solidFill>
                  <a:srgbClr val="00B0F0"/>
                </a:solidFill>
              </a:rPr>
              <a:t>to Negotiate??</a:t>
            </a:r>
            <a:br>
              <a:rPr lang="en-US" altLang="en-US" sz="3200" b="1" dirty="0">
                <a:solidFill>
                  <a:srgbClr val="00B0F0"/>
                </a:solidFill>
              </a:rPr>
            </a:br>
            <a:r>
              <a:rPr lang="en-US" altLang="en-US" sz="3200" b="1" dirty="0">
                <a:solidFill>
                  <a:srgbClr val="00B0F0"/>
                </a:solidFill>
              </a:rPr>
              <a:t>(Buyer’s Perspective)</a:t>
            </a:r>
            <a:endParaRPr lang="en-US" altLang="en-US" sz="3200" b="1" dirty="0">
              <a:solidFill>
                <a:schemeClr val="accent1"/>
              </a:solidFill>
            </a:endParaRPr>
          </a:p>
        </p:txBody>
      </p:sp>
      <p:sp>
        <p:nvSpPr>
          <p:cNvPr id="29699" name="Content Placeholder 5"/>
          <p:cNvSpPr>
            <a:spLocks noGrp="1"/>
          </p:cNvSpPr>
          <p:nvPr>
            <p:ph idx="1"/>
          </p:nvPr>
        </p:nvSpPr>
        <p:spPr>
          <a:xfrm>
            <a:off x="406401" y="1727201"/>
            <a:ext cx="10689230" cy="4525963"/>
          </a:xfrm>
        </p:spPr>
        <p:txBody>
          <a:bodyPr/>
          <a:lstStyle/>
          <a:p>
            <a:pPr eaLnBrk="1" hangingPunct="1"/>
            <a:r>
              <a:rPr lang="en-US" altLang="en-US" dirty="0"/>
              <a:t>When you are in no hurry to place an order but know you will need the material or service in the future.</a:t>
            </a:r>
          </a:p>
          <a:p>
            <a:pPr eaLnBrk="1" hangingPunct="1"/>
            <a:endParaRPr lang="en-US" altLang="en-US" dirty="0"/>
          </a:p>
          <a:p>
            <a:pPr eaLnBrk="1" hangingPunct="1"/>
            <a:r>
              <a:rPr lang="en-US" altLang="en-US" dirty="0"/>
              <a:t>When it is a buyers’ market and it has been over a year since you discussed your on-going purchases with an existing supplier.</a:t>
            </a:r>
          </a:p>
          <a:p>
            <a:pPr eaLnBrk="1" hangingPunct="1"/>
            <a:endParaRPr lang="en-US" altLang="en-US" dirty="0"/>
          </a:p>
          <a:p>
            <a:pPr eaLnBrk="1" hangingPunct="1"/>
            <a:r>
              <a:rPr lang="en-US" altLang="en-US" dirty="0"/>
              <a:t>When the news media reports that prices for the products/services you purchase are doing down but you have received no reduction from your supplier.</a:t>
            </a:r>
          </a:p>
        </p:txBody>
      </p:sp>
      <p:sp>
        <p:nvSpPr>
          <p:cNvPr id="5" name="TextBox 4">
            <a:extLst>
              <a:ext uri="{FF2B5EF4-FFF2-40B4-BE49-F238E27FC236}">
                <a16:creationId xmlns:a16="http://schemas.microsoft.com/office/drawing/2014/main" id="{75DD345E-3E3C-C8BD-7DE1-6E42EB52FC9F}"/>
              </a:ext>
            </a:extLst>
          </p:cNvPr>
          <p:cNvSpPr txBox="1"/>
          <p:nvPr/>
        </p:nvSpPr>
        <p:spPr>
          <a:xfrm>
            <a:off x="9284945" y="625316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2C533A9D-8EFD-10E2-828A-9FE2BE056AFC}"/>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F624CAC9-6756-A6D5-957A-D45FF795283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995180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2"/>
          <p:cNvSpPr>
            <a:spLocks noGrp="1" noChangeArrowheads="1"/>
          </p:cNvSpPr>
          <p:nvPr>
            <p:ph type="title"/>
          </p:nvPr>
        </p:nvSpPr>
        <p:spPr>
          <a:xfrm>
            <a:off x="1085224" y="147083"/>
            <a:ext cx="10515600" cy="945060"/>
          </a:xfrm>
        </p:spPr>
        <p:txBody>
          <a:bodyPr rtlCol="0">
            <a:normAutofit fontScale="90000"/>
          </a:bodyPr>
          <a:lstStyle/>
          <a:p>
            <a:pPr algn="ctr">
              <a:defRPr/>
            </a:pPr>
            <a:r>
              <a:rPr lang="en-US" altLang="en-US" sz="3200" b="1" dirty="0">
                <a:solidFill>
                  <a:srgbClr val="00B0F0"/>
                </a:solidFill>
              </a:rPr>
              <a:t>When Is It a </a:t>
            </a:r>
            <a:r>
              <a:rPr lang="en-US" altLang="en-US" sz="3200" b="1" dirty="0"/>
              <a:t>Good Time </a:t>
            </a:r>
            <a:r>
              <a:rPr lang="en-US" altLang="en-US" sz="3200" b="1" dirty="0">
                <a:solidFill>
                  <a:srgbClr val="00B0F0"/>
                </a:solidFill>
              </a:rPr>
              <a:t>to Negotiate??</a:t>
            </a:r>
            <a:br>
              <a:rPr lang="en-US" altLang="en-US" sz="3200" b="1" dirty="0">
                <a:solidFill>
                  <a:srgbClr val="00B0F0"/>
                </a:solidFill>
              </a:rPr>
            </a:br>
            <a:r>
              <a:rPr lang="en-US" altLang="en-US" sz="3200" b="1" dirty="0">
                <a:solidFill>
                  <a:srgbClr val="00B0F0"/>
                </a:solidFill>
              </a:rPr>
              <a:t>(Buyer’s Perspective)</a:t>
            </a:r>
            <a:endParaRPr lang="en-US" sz="3200" b="1" dirty="0">
              <a:solidFill>
                <a:schemeClr val="accent1"/>
              </a:solidFill>
            </a:endParaRPr>
          </a:p>
        </p:txBody>
      </p:sp>
      <p:sp>
        <p:nvSpPr>
          <p:cNvPr id="30723" name="Rectangle 3"/>
          <p:cNvSpPr>
            <a:spLocks noGrp="1" noChangeArrowheads="1"/>
          </p:cNvSpPr>
          <p:nvPr>
            <p:ph type="body" idx="1"/>
          </p:nvPr>
        </p:nvSpPr>
        <p:spPr>
          <a:xfrm>
            <a:off x="180432" y="1662847"/>
            <a:ext cx="11574688" cy="4693503"/>
          </a:xfrm>
        </p:spPr>
        <p:txBody>
          <a:bodyPr>
            <a:noAutofit/>
          </a:bodyPr>
          <a:lstStyle/>
          <a:p>
            <a:pPr algn="just" eaLnBrk="1" hangingPunct="1"/>
            <a:r>
              <a:rPr lang="en-US" altLang="en-US" dirty="0"/>
              <a:t>When you are well informed about the product, the company you are going to deal with, and know the state of the marketplace.</a:t>
            </a:r>
          </a:p>
          <a:p>
            <a:pPr algn="just" eaLnBrk="1" hangingPunct="1"/>
            <a:r>
              <a:rPr lang="en-US" altLang="en-US" dirty="0"/>
              <a:t>When the supplier is in a hurry to make an agreement with someone quickly.</a:t>
            </a:r>
          </a:p>
          <a:p>
            <a:pPr algn="just" eaLnBrk="1" hangingPunct="1"/>
            <a:r>
              <a:rPr lang="en-US" altLang="en-US" dirty="0"/>
              <a:t>When the supplier announces a general increase or a supplier tells you he must increase prices.</a:t>
            </a:r>
          </a:p>
          <a:p>
            <a:pPr algn="just" eaLnBrk="1" hangingPunct="1"/>
            <a:r>
              <a:rPr lang="en-US" altLang="en-US" dirty="0"/>
              <a:t>When you are trying out a new contract type or contracting procedure that may be unfamiliar to your suppliers.</a:t>
            </a: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FA7210FA-1145-7372-7E99-45FAE0FDD033}"/>
              </a:ext>
            </a:extLst>
          </p:cNvPr>
          <p:cNvSpPr/>
          <p:nvPr/>
        </p:nvSpPr>
        <p:spPr>
          <a:xfrm>
            <a:off x="11755119" y="1155862"/>
            <a:ext cx="159512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ABC1225E-224B-C1E4-9683-B8AF457A361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0910842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a:xfrm>
            <a:off x="631209" y="137477"/>
            <a:ext cx="10515600" cy="794935"/>
          </a:xfrm>
        </p:spPr>
        <p:txBody>
          <a:bodyPr>
            <a:normAutofit fontScale="90000"/>
          </a:bodyPr>
          <a:lstStyle/>
          <a:p>
            <a:pPr algn="ctr" eaLnBrk="1" hangingPunct="1"/>
            <a:r>
              <a:rPr lang="en-US" altLang="en-US" sz="3200" b="1" dirty="0">
                <a:solidFill>
                  <a:srgbClr val="00B0F0"/>
                </a:solidFill>
              </a:rPr>
              <a:t>When Is It a </a:t>
            </a:r>
            <a:r>
              <a:rPr lang="en-US" altLang="en-US" sz="3200" b="1" dirty="0"/>
              <a:t>Bad Time</a:t>
            </a:r>
            <a:r>
              <a:rPr lang="en-US" altLang="en-US" sz="3200" b="1" dirty="0">
                <a:solidFill>
                  <a:srgbClr val="00B0F0"/>
                </a:solidFill>
              </a:rPr>
              <a:t> to Negotiate??</a:t>
            </a:r>
            <a:br>
              <a:rPr lang="en-US" altLang="en-US" sz="3200" b="1" dirty="0">
                <a:solidFill>
                  <a:srgbClr val="00B0F0"/>
                </a:solidFill>
              </a:rPr>
            </a:br>
            <a:r>
              <a:rPr lang="en-US" altLang="en-US" sz="3200" b="1" dirty="0">
                <a:solidFill>
                  <a:srgbClr val="00B0F0"/>
                </a:solidFill>
              </a:rPr>
              <a:t>(Buyer’s Perspective)</a:t>
            </a:r>
          </a:p>
        </p:txBody>
      </p:sp>
      <p:sp>
        <p:nvSpPr>
          <p:cNvPr id="31747" name="Content Placeholder 2"/>
          <p:cNvSpPr>
            <a:spLocks noGrp="1"/>
          </p:cNvSpPr>
          <p:nvPr>
            <p:ph idx="1"/>
          </p:nvPr>
        </p:nvSpPr>
        <p:spPr>
          <a:xfrm>
            <a:off x="300402" y="1514286"/>
            <a:ext cx="11424238" cy="4978400"/>
          </a:xfrm>
        </p:spPr>
        <p:txBody>
          <a:bodyPr>
            <a:noAutofit/>
          </a:bodyPr>
          <a:lstStyle/>
          <a:p>
            <a:pPr eaLnBrk="1" hangingPunct="1"/>
            <a:r>
              <a:rPr lang="en-US" altLang="en-US" dirty="0"/>
              <a:t>When you need the product or service immediately.</a:t>
            </a:r>
          </a:p>
          <a:p>
            <a:pPr eaLnBrk="1" hangingPunct="1"/>
            <a:r>
              <a:rPr lang="en-US" altLang="en-US" dirty="0"/>
              <a:t>When you are in a hurry or have a limited amount of time to spend.</a:t>
            </a:r>
          </a:p>
          <a:p>
            <a:pPr eaLnBrk="1" hangingPunct="1"/>
            <a:r>
              <a:rPr lang="en-US" altLang="en-US" dirty="0"/>
              <a:t>When it is a seller's market and it has been over a year since you discussed your on-going purchases with an existing supplier.</a:t>
            </a:r>
          </a:p>
          <a:p>
            <a:pPr eaLnBrk="1" hangingPunct="1"/>
            <a:r>
              <a:rPr lang="en-US" altLang="en-US" dirty="0"/>
              <a:t>When the news media reports that prices are going up, but you have received no hint of any increase from your supplier.</a:t>
            </a:r>
          </a:p>
          <a:p>
            <a:pPr eaLnBrk="1" hangingPunct="1"/>
            <a:r>
              <a:rPr lang="en-US" altLang="en-US" dirty="0"/>
              <a:t>When you don’t have enough facts.</a:t>
            </a: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F0AA9F6C-6C65-BF71-0575-FF69528C0E79}"/>
              </a:ext>
            </a:extLst>
          </p:cNvPr>
          <p:cNvSpPr/>
          <p:nvPr/>
        </p:nvSpPr>
        <p:spPr>
          <a:xfrm>
            <a:off x="11612880" y="1155862"/>
            <a:ext cx="164592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2BBB1145-5DAF-116D-0A16-D750113636A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794856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81198" y="193329"/>
            <a:ext cx="10515600" cy="994400"/>
          </a:xfrm>
        </p:spPr>
        <p:txBody>
          <a:bodyPr rtlCol="0">
            <a:normAutofit/>
          </a:bodyPr>
          <a:lstStyle/>
          <a:p>
            <a:pPr algn="ctr">
              <a:defRPr/>
            </a:pPr>
            <a:r>
              <a:rPr lang="en-US" altLang="en-US" sz="2800" b="1" dirty="0">
                <a:solidFill>
                  <a:srgbClr val="00B0F0"/>
                </a:solidFill>
              </a:rPr>
              <a:t>When Is It a </a:t>
            </a:r>
            <a:r>
              <a:rPr lang="en-US" altLang="en-US" sz="2800" b="1" dirty="0"/>
              <a:t>Bad Time </a:t>
            </a:r>
            <a:r>
              <a:rPr lang="en-US" altLang="en-US" sz="2800" b="1" dirty="0">
                <a:solidFill>
                  <a:srgbClr val="00B0F0"/>
                </a:solidFill>
              </a:rPr>
              <a:t>to Negotiate??</a:t>
            </a:r>
            <a:br>
              <a:rPr lang="en-US" altLang="en-US" sz="2800" b="1" dirty="0">
                <a:solidFill>
                  <a:srgbClr val="00B0F0"/>
                </a:solidFill>
              </a:rPr>
            </a:br>
            <a:r>
              <a:rPr lang="en-US" altLang="en-US" sz="2800" b="1" dirty="0">
                <a:solidFill>
                  <a:srgbClr val="00B0F0"/>
                </a:solidFill>
              </a:rPr>
              <a:t>(Buyer’s Perspective)</a:t>
            </a:r>
            <a:endParaRPr lang="en-US" sz="2800" b="1" dirty="0">
              <a:solidFill>
                <a:schemeClr val="accent1"/>
              </a:solidFill>
              <a:ea typeface="DotumChe" panose="020B0609000101010101" pitchFamily="49" charset="-127"/>
            </a:endParaRPr>
          </a:p>
        </p:txBody>
      </p:sp>
      <p:sp>
        <p:nvSpPr>
          <p:cNvPr id="32771" name="Content Placeholder 2"/>
          <p:cNvSpPr>
            <a:spLocks noGrp="1"/>
          </p:cNvSpPr>
          <p:nvPr>
            <p:ph idx="1"/>
          </p:nvPr>
        </p:nvSpPr>
        <p:spPr>
          <a:xfrm>
            <a:off x="180431" y="1636712"/>
            <a:ext cx="11720827" cy="4902200"/>
          </a:xfrm>
        </p:spPr>
        <p:txBody>
          <a:bodyPr>
            <a:normAutofit/>
          </a:bodyPr>
          <a:lstStyle/>
          <a:p>
            <a:pPr algn="just" eaLnBrk="1" hangingPunct="1"/>
            <a:r>
              <a:rPr lang="en-US" altLang="en-US" dirty="0"/>
              <a:t>When you don’t know the product/service you are buying.</a:t>
            </a:r>
          </a:p>
          <a:p>
            <a:pPr algn="just" eaLnBrk="1" hangingPunct="1"/>
            <a:r>
              <a:rPr lang="en-US" altLang="en-US" dirty="0"/>
              <a:t>When you don’t know anything about the company you are going to deal with.</a:t>
            </a:r>
          </a:p>
          <a:p>
            <a:pPr algn="just" eaLnBrk="1" hangingPunct="1"/>
            <a:r>
              <a:rPr lang="en-US" altLang="en-US" dirty="0"/>
              <a:t>When you don’t know conditions in the marketplace.</a:t>
            </a:r>
          </a:p>
          <a:p>
            <a:pPr algn="just" eaLnBrk="1" hangingPunct="1"/>
            <a:r>
              <a:rPr lang="en-US" altLang="en-US" dirty="0"/>
              <a:t>When you are tired, under stress, or emotionally upset.</a:t>
            </a:r>
          </a:p>
          <a:p>
            <a:pPr algn="just" eaLnBrk="1" hangingPunct="1"/>
            <a:r>
              <a:rPr lang="en-US" altLang="en-US" dirty="0"/>
              <a:t>When you don’t know the limitations of authority of the people you are dealing with.</a:t>
            </a: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Slide Number Placeholder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6" name="Rectangle: Rounded Corners 5">
            <a:extLst>
              <a:ext uri="{FF2B5EF4-FFF2-40B4-BE49-F238E27FC236}">
                <a16:creationId xmlns:a16="http://schemas.microsoft.com/office/drawing/2014/main" id="{FBAFA081-FF85-515B-A922-718EE26D32F6}"/>
              </a:ext>
            </a:extLst>
          </p:cNvPr>
          <p:cNvSpPr/>
          <p:nvPr/>
        </p:nvSpPr>
        <p:spPr>
          <a:xfrm>
            <a:off x="11865431" y="1155862"/>
            <a:ext cx="1240969"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9908CB21-76FD-FDAD-D78E-C0EEC1FD232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9394043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a:xfrm>
            <a:off x="1143152" y="259670"/>
            <a:ext cx="10515600" cy="781287"/>
          </a:xfrm>
        </p:spPr>
        <p:txBody>
          <a:bodyPr>
            <a:normAutofit fontScale="90000"/>
          </a:bodyPr>
          <a:lstStyle/>
          <a:p>
            <a:pPr algn="ctr"/>
            <a:r>
              <a:rPr lang="en-US" altLang="en-US" sz="3200" b="1" dirty="0">
                <a:solidFill>
                  <a:srgbClr val="00B0F0"/>
                </a:solidFill>
              </a:rPr>
              <a:t>When Is It a </a:t>
            </a:r>
            <a:r>
              <a:rPr lang="en-US" altLang="en-US" sz="3200" b="1" dirty="0"/>
              <a:t>Bad Time </a:t>
            </a:r>
            <a:r>
              <a:rPr lang="en-US" altLang="en-US" sz="3200" b="1" dirty="0">
                <a:solidFill>
                  <a:srgbClr val="00B0F0"/>
                </a:solidFill>
              </a:rPr>
              <a:t>to Negotiate??</a:t>
            </a:r>
            <a:br>
              <a:rPr lang="en-US" altLang="en-US" sz="3200" b="1" dirty="0">
                <a:solidFill>
                  <a:srgbClr val="00B0F0"/>
                </a:solidFill>
              </a:rPr>
            </a:br>
            <a:r>
              <a:rPr lang="en-US" altLang="en-US" sz="3200" b="1" dirty="0">
                <a:solidFill>
                  <a:srgbClr val="00B0F0"/>
                </a:solidFill>
              </a:rPr>
              <a:t>(Buyer’s Perspective)</a:t>
            </a:r>
            <a:endParaRPr lang="en-US" altLang="en-US" sz="3000" b="1" dirty="0">
              <a:solidFill>
                <a:schemeClr val="accent1"/>
              </a:solidFill>
            </a:endParaRPr>
          </a:p>
        </p:txBody>
      </p:sp>
      <p:sp>
        <p:nvSpPr>
          <p:cNvPr id="34819" name="Content Placeholder 2"/>
          <p:cNvSpPr>
            <a:spLocks noGrp="1"/>
          </p:cNvSpPr>
          <p:nvPr>
            <p:ph idx="1"/>
          </p:nvPr>
        </p:nvSpPr>
        <p:spPr>
          <a:xfrm>
            <a:off x="180432" y="1668892"/>
            <a:ext cx="11173368" cy="4351338"/>
          </a:xfrm>
        </p:spPr>
        <p:txBody>
          <a:bodyPr/>
          <a:lstStyle/>
          <a:p>
            <a:pPr marL="514350" indent="-514350" algn="just">
              <a:buSzPct val="100000"/>
              <a:buFont typeface="Arial" panose="020B0604020202020204" pitchFamily="34" charset="0"/>
              <a:buAutoNum type="arabicPeriod"/>
            </a:pPr>
            <a:r>
              <a:rPr lang="en-US" altLang="en-US" dirty="0"/>
              <a:t>When you don’t know your own authority to make concessions.</a:t>
            </a:r>
          </a:p>
          <a:p>
            <a:pPr marL="514350" indent="-514350" algn="just">
              <a:buSzPct val="100000"/>
              <a:buFont typeface="Arial" panose="020B0604020202020204" pitchFamily="34" charset="0"/>
              <a:buAutoNum type="arabicPeriod"/>
            </a:pPr>
            <a:endParaRPr lang="en-US" altLang="en-US" dirty="0"/>
          </a:p>
          <a:p>
            <a:pPr marL="514350" indent="-514350" algn="just">
              <a:buSzPct val="100000"/>
              <a:buFont typeface="Arial" panose="020B0604020202020204" pitchFamily="34" charset="0"/>
              <a:buAutoNum type="arabicPeriod"/>
            </a:pPr>
            <a:r>
              <a:rPr lang="en-US" altLang="en-US" dirty="0"/>
              <a:t>When the supplier knows your business is failing, or that your company is near bankruptcy.</a:t>
            </a:r>
          </a:p>
          <a:p>
            <a:pPr marL="514350" indent="-514350" algn="just">
              <a:buSzPct val="100000"/>
              <a:buFont typeface="Arial" panose="020B0604020202020204" pitchFamily="34" charset="0"/>
              <a:buAutoNum type="arabicPeriod"/>
            </a:pPr>
            <a:endParaRPr lang="en-US" altLang="en-US" dirty="0"/>
          </a:p>
          <a:p>
            <a:pPr marL="514350" indent="-514350" algn="just">
              <a:buSzPct val="100000"/>
              <a:buFont typeface="Arial" panose="020B0604020202020204" pitchFamily="34" charset="0"/>
              <a:buAutoNum type="arabicPeriod"/>
            </a:pPr>
            <a:r>
              <a:rPr lang="en-US" altLang="en-US" dirty="0"/>
              <a:t>When you have not received adequate education and training on negotiation strategy, tactics, and procedures.</a:t>
            </a:r>
          </a:p>
        </p:txBody>
      </p:sp>
      <p:sp>
        <p:nvSpPr>
          <p:cNvPr id="5" name="TextBox 4">
            <a:extLst>
              <a:ext uri="{FF2B5EF4-FFF2-40B4-BE49-F238E27FC236}">
                <a16:creationId xmlns:a16="http://schemas.microsoft.com/office/drawing/2014/main" id="{75DD345E-3E3C-C8BD-7DE1-6E42EB52FC9F}"/>
              </a:ext>
            </a:extLst>
          </p:cNvPr>
          <p:cNvSpPr txBox="1"/>
          <p:nvPr/>
        </p:nvSpPr>
        <p:spPr>
          <a:xfrm>
            <a:off x="9251562" y="619822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917C9E53-4A51-F5C9-950F-19E9044AF756}"/>
              </a:ext>
            </a:extLst>
          </p:cNvPr>
          <p:cNvSpPr/>
          <p:nvPr/>
        </p:nvSpPr>
        <p:spPr>
          <a:xfrm>
            <a:off x="11475872" y="1155863"/>
            <a:ext cx="2075898" cy="471661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F9918767-C6BE-E793-E910-AA8CD2F05F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041459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8301" y="186646"/>
            <a:ext cx="10515600" cy="876821"/>
          </a:xfrm>
        </p:spPr>
        <p:txBody>
          <a:bodyPr rtlCol="0">
            <a:noAutofit/>
          </a:bodyPr>
          <a:lstStyle/>
          <a:p>
            <a:pPr algn="ctr">
              <a:defRPr/>
            </a:pPr>
            <a:r>
              <a:rPr lang="en-US" sz="2800" b="1" dirty="0">
                <a:solidFill>
                  <a:srgbClr val="00B0F0"/>
                </a:solidFill>
              </a:rPr>
              <a:t>When is Negotiation Needed?(Buyer’s Perspective)</a:t>
            </a:r>
          </a:p>
        </p:txBody>
      </p:sp>
      <p:sp>
        <p:nvSpPr>
          <p:cNvPr id="35843" name="Content Placeholder 2"/>
          <p:cNvSpPr>
            <a:spLocks noGrp="1"/>
          </p:cNvSpPr>
          <p:nvPr>
            <p:ph idx="1"/>
          </p:nvPr>
        </p:nvSpPr>
        <p:spPr>
          <a:xfrm>
            <a:off x="231787" y="1561821"/>
            <a:ext cx="11960213" cy="4330700"/>
          </a:xfrm>
        </p:spPr>
        <p:txBody>
          <a:bodyPr>
            <a:noAutofit/>
          </a:bodyPr>
          <a:lstStyle/>
          <a:p>
            <a:pPr eaLnBrk="1" hangingPunct="1"/>
            <a:r>
              <a:rPr lang="en-US" altLang="en-US" sz="2700" dirty="0"/>
              <a:t>The lowest quotation appears to be unreasonable as to price.</a:t>
            </a:r>
          </a:p>
          <a:p>
            <a:pPr eaLnBrk="1" hangingPunct="1"/>
            <a:r>
              <a:rPr lang="en-US" altLang="en-US" sz="2700" dirty="0"/>
              <a:t>The buyer is contracting a large number of items at one time.</a:t>
            </a:r>
          </a:p>
          <a:p>
            <a:pPr eaLnBrk="1" hangingPunct="1"/>
            <a:r>
              <a:rPr lang="en-US" altLang="en-US" sz="2700" dirty="0"/>
              <a:t>The item/service has a high mark-up or profit factor.</a:t>
            </a:r>
          </a:p>
          <a:p>
            <a:pPr eaLnBrk="1" hangingPunct="1"/>
            <a:r>
              <a:rPr lang="en-US" altLang="en-US" sz="2700" dirty="0"/>
              <a:t>The buyer does a large volume of business with the supplier.</a:t>
            </a:r>
          </a:p>
          <a:p>
            <a:pPr eaLnBrk="1" hangingPunct="1"/>
            <a:r>
              <a:rPr lang="en-US" altLang="en-US" sz="2700" dirty="0"/>
              <a:t>There are alternative ways of furnishing the product or service.</a:t>
            </a:r>
          </a:p>
          <a:p>
            <a:pPr eaLnBrk="1" hangingPunct="1"/>
            <a:r>
              <a:rPr lang="en-US" altLang="en-US" sz="2700" dirty="0"/>
              <a:t>The low bidder has taken exception to the specifications or delivery conditions.</a:t>
            </a:r>
          </a:p>
          <a:p>
            <a:pPr eaLnBrk="1" hangingPunct="1"/>
            <a:r>
              <a:rPr lang="en-US" altLang="en-US" sz="2700" dirty="0"/>
              <a:t>There are agreement terms and conditions that buyer and supplier cannot agree to.</a:t>
            </a:r>
          </a:p>
          <a:p>
            <a:pPr eaLnBrk="1" hangingPunct="1"/>
            <a:r>
              <a:rPr lang="en-US" altLang="en-US" sz="2700" dirty="0"/>
              <a:t>The quotation can be made more advantageous to the buyer through negotiation.</a:t>
            </a:r>
          </a:p>
          <a:p>
            <a:pPr eaLnBrk="1" hangingPunct="1"/>
            <a:r>
              <a:rPr lang="en-US" altLang="en-US" sz="2700" dirty="0"/>
              <a:t>The delivery time needs to be improved.			</a:t>
            </a: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Slide Number Placeholder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6" name="Rectangle: Rounded Corners 5">
            <a:extLst>
              <a:ext uri="{FF2B5EF4-FFF2-40B4-BE49-F238E27FC236}">
                <a16:creationId xmlns:a16="http://schemas.microsoft.com/office/drawing/2014/main" id="{D86DE092-FD87-485B-ADAB-68E4EDCA80B8}"/>
              </a:ext>
            </a:extLst>
          </p:cNvPr>
          <p:cNvSpPr/>
          <p:nvPr/>
        </p:nvSpPr>
        <p:spPr>
          <a:xfrm>
            <a:off x="11880825" y="1155862"/>
            <a:ext cx="1327175"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5C705F9F-9DAF-6580-6395-6A3DAFFD7D1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491274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913909" y="282299"/>
            <a:ext cx="10515600" cy="809844"/>
          </a:xfrm>
        </p:spPr>
        <p:txBody>
          <a:bodyPr>
            <a:normAutofit fontScale="90000"/>
          </a:bodyPr>
          <a:lstStyle/>
          <a:p>
            <a:pPr algn="ctr" eaLnBrk="1" hangingPunct="1"/>
            <a:r>
              <a:rPr lang="en-US" altLang="en-US" sz="3200" b="1" dirty="0">
                <a:solidFill>
                  <a:srgbClr val="00B0F0"/>
                </a:solidFill>
              </a:rPr>
              <a:t>When is Negotiation Needed?</a:t>
            </a:r>
            <a:br>
              <a:rPr lang="en-US" altLang="en-US" sz="3200" b="1" dirty="0">
                <a:solidFill>
                  <a:srgbClr val="00B0F0"/>
                </a:solidFill>
              </a:rPr>
            </a:br>
            <a:r>
              <a:rPr lang="en-US" altLang="en-US" sz="3200" b="1" dirty="0">
                <a:solidFill>
                  <a:srgbClr val="00B0F0"/>
                </a:solidFill>
              </a:rPr>
              <a:t>(Buyer’s Perspective)</a:t>
            </a:r>
          </a:p>
        </p:txBody>
      </p:sp>
      <p:sp>
        <p:nvSpPr>
          <p:cNvPr id="38915" name="Rectangle 3"/>
          <p:cNvSpPr>
            <a:spLocks noGrp="1" noChangeArrowheads="1"/>
          </p:cNvSpPr>
          <p:nvPr>
            <p:ph type="body" idx="1"/>
          </p:nvPr>
        </p:nvSpPr>
        <p:spPr>
          <a:xfrm>
            <a:off x="416560" y="1676400"/>
            <a:ext cx="10774603" cy="4114800"/>
          </a:xfrm>
        </p:spPr>
        <p:txBody>
          <a:bodyPr>
            <a:noAutofit/>
          </a:bodyPr>
          <a:lstStyle/>
          <a:p>
            <a:pPr marL="0" marR="0" lvl="0" indent="0" algn="r" defTabSz="914400" rtl="1" eaLnBrk="1" fontAlgn="base" latinLnBrk="0" hangingPunct="1">
              <a:lnSpc>
                <a:spcPct val="100000"/>
              </a:lnSpc>
              <a:spcBef>
                <a:spcPct val="20000"/>
              </a:spcBef>
              <a:spcAft>
                <a:spcPct val="0"/>
              </a:spcAft>
              <a:buClr>
                <a:srgbClr val="336666"/>
              </a:buClr>
              <a:buSzPct val="89000"/>
              <a:buFont typeface="Wingdings" panose="05000000000000000000" pitchFamily="2" charset="2"/>
              <a:buNone/>
              <a:tabLst/>
              <a:defRPr/>
            </a:pPr>
            <a:endParaRPr kumimoji="0" lang="zh-CN" altLang="zh-CN" sz="36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Arial" panose="020B0604020202020204" pitchFamily="34" charset="0"/>
            </a:endParaRPr>
          </a:p>
          <a:p>
            <a:pPr marL="0" marR="0" lvl="0" indent="0" algn="r" defTabSz="914400" rtl="1" eaLnBrk="1" fontAlgn="base" latinLnBrk="0" hangingPunct="1">
              <a:lnSpc>
                <a:spcPct val="100000"/>
              </a:lnSpc>
              <a:spcBef>
                <a:spcPct val="20000"/>
              </a:spcBef>
              <a:spcAft>
                <a:spcPct val="0"/>
              </a:spcAft>
              <a:buClr>
                <a:srgbClr val="336666"/>
              </a:buClr>
              <a:buSzPct val="89000"/>
              <a:buFont typeface="Wingdings" panose="05000000000000000000" pitchFamily="2" charset="2"/>
              <a:buNone/>
              <a:tabLst/>
              <a:defRPr/>
            </a:pPr>
            <a:endParaRPr kumimoji="0" lang="zh-CN" altLang="zh-CN" sz="36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Arial" panose="020B0604020202020204" pitchFamily="34" charset="0"/>
            </a:endParaRPr>
          </a:p>
          <a:p>
            <a:pPr marL="0" marR="0" lvl="0" indent="0" algn="ctr" defTabSz="914400" rtl="1" eaLnBrk="1" fontAlgn="base" latinLnBrk="0" hangingPunct="1">
              <a:lnSpc>
                <a:spcPct val="100000"/>
              </a:lnSpc>
              <a:spcBef>
                <a:spcPct val="20000"/>
              </a:spcBef>
              <a:spcAft>
                <a:spcPct val="0"/>
              </a:spcAft>
              <a:buClr>
                <a:srgbClr val="336666"/>
              </a:buClr>
              <a:buSzPct val="89000"/>
              <a:buFont typeface="Wingdings" panose="05000000000000000000" pitchFamily="2" charset="2"/>
              <a:buNone/>
              <a:tabLst/>
              <a:defRPr/>
            </a:pPr>
            <a:r>
              <a:rPr kumimoji="0" lang="en-US" altLang="zh-CN" sz="36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Arial" panose="020B0604020202020204" pitchFamily="34" charset="0"/>
              </a:rPr>
              <a:t>Whenever the Buyer (and Supplier) wish to arrive at a “QUALITY CONTRACT”</a:t>
            </a:r>
            <a:r>
              <a:rPr kumimoji="0" lang="en-US" altLang="zh-CN" sz="36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Arial" panose="020B0604020202020204" pitchFamily="34" charset="0"/>
              </a:rPr>
              <a:t>.</a:t>
            </a:r>
            <a:endParaRPr kumimoji="0" lang="zh-CN" altLang="en-US" sz="36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Arial" panose="020B0604020202020204" pitchFamily="34" charset="0"/>
            </a:endParaRPr>
          </a:p>
          <a:p>
            <a:pPr marL="0" marR="0" lvl="0" indent="0" algn="ctr" defTabSz="914400" rtl="1" eaLnBrk="1" fontAlgn="base" latinLnBrk="0" hangingPunct="1">
              <a:lnSpc>
                <a:spcPct val="100000"/>
              </a:lnSpc>
              <a:spcBef>
                <a:spcPct val="20000"/>
              </a:spcBef>
              <a:spcAft>
                <a:spcPct val="0"/>
              </a:spcAft>
              <a:buClr>
                <a:srgbClr val="336666"/>
              </a:buClr>
              <a:buSzPct val="89000"/>
              <a:buFont typeface="Wingdings" panose="05000000000000000000" pitchFamily="2" charset="2"/>
              <a:buNone/>
              <a:tabLst/>
              <a:defRPr/>
            </a:pPr>
            <a:r>
              <a:rPr kumimoji="0" lang="zh-CN" altLang="zh-CN" sz="36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Arial" panose="020B0604020202020204" pitchFamily="34" charset="0"/>
              </a:rPr>
              <a:t>	</a:t>
            </a:r>
            <a:endParaRPr kumimoji="0" lang="zh-CN" altLang="zh-CN" sz="20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Arial" panose="020B0604020202020204" pitchFamily="34" charset="0"/>
            </a:endParaRPr>
          </a:p>
        </p:txBody>
      </p:sp>
      <p:sp>
        <p:nvSpPr>
          <p:cNvPr id="5" name="TextBox 4">
            <a:extLst>
              <a:ext uri="{FF2B5EF4-FFF2-40B4-BE49-F238E27FC236}">
                <a16:creationId xmlns:a16="http://schemas.microsoft.com/office/drawing/2014/main" id="{75DD345E-3E3C-C8BD-7DE1-6E42EB52FC9F}"/>
              </a:ext>
            </a:extLst>
          </p:cNvPr>
          <p:cNvSpPr txBox="1"/>
          <p:nvPr/>
        </p:nvSpPr>
        <p:spPr>
          <a:xfrm>
            <a:off x="9152865" y="61974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523C5018-EA3F-1E73-E94C-1FD531BCFA65}"/>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7668A5DB-8C5D-CCEB-3DE7-070FE94BFE1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973049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1676400" y="233877"/>
            <a:ext cx="10515600" cy="767639"/>
          </a:xfrm>
        </p:spPr>
        <p:txBody>
          <a:bodyPr>
            <a:normAutofit/>
          </a:bodyPr>
          <a:lstStyle/>
          <a:p>
            <a:pPr algn="ctr" eaLnBrk="1" hangingPunct="1"/>
            <a:r>
              <a:rPr lang="en-US" altLang="en-US" sz="3200" b="1" dirty="0">
                <a:solidFill>
                  <a:srgbClr val="00B0F0"/>
                </a:solidFill>
              </a:rPr>
              <a:t>When is “Negotiation” Or “Bargaining "Used?</a:t>
            </a:r>
          </a:p>
        </p:txBody>
      </p:sp>
      <p:sp>
        <p:nvSpPr>
          <p:cNvPr id="39939" name="Rectangle 3"/>
          <p:cNvSpPr>
            <a:spLocks noGrp="1" noChangeArrowheads="1"/>
          </p:cNvSpPr>
          <p:nvPr>
            <p:ph type="body" idx="1"/>
          </p:nvPr>
        </p:nvSpPr>
        <p:spPr>
          <a:xfrm>
            <a:off x="311175" y="1839912"/>
            <a:ext cx="11149305" cy="4699000"/>
          </a:xfrm>
        </p:spPr>
        <p:txBody>
          <a:bodyPr>
            <a:normAutofit/>
          </a:bodyPr>
          <a:lstStyle/>
          <a:p>
            <a:pPr>
              <a:spcBef>
                <a:spcPct val="20000"/>
              </a:spcBef>
              <a:buClr>
                <a:schemeClr val="tx2"/>
              </a:buClr>
              <a:buSzPct val="89000"/>
              <a:buNone/>
            </a:pPr>
            <a:r>
              <a:rPr lang="zh-CN" altLang="en-US" sz="3600" b="1" dirty="0">
                <a:ea typeface="宋体" panose="02010600030101010101" pitchFamily="2" charset="-122"/>
              </a:rPr>
              <a:t> 	</a:t>
            </a:r>
            <a:r>
              <a:rPr lang="zh-CN" altLang="en-US" sz="3600" b="1" dirty="0">
                <a:solidFill>
                  <a:srgbClr val="FF0000"/>
                </a:solidFill>
                <a:ea typeface="宋体" panose="02010600030101010101" pitchFamily="2" charset="-122"/>
              </a:rPr>
              <a:t> </a:t>
            </a:r>
            <a:r>
              <a:rPr lang="en-US" altLang="zh-CN" sz="3600" b="1" dirty="0">
                <a:solidFill>
                  <a:srgbClr val="00B0F0"/>
                </a:solidFill>
                <a:ea typeface="宋体" panose="02010600030101010101" pitchFamily="2" charset="-122"/>
              </a:rPr>
              <a:t>BARGAINING?</a:t>
            </a:r>
            <a:endParaRPr lang="zh-CN" altLang="en-US" sz="2000" b="1" dirty="0">
              <a:solidFill>
                <a:srgbClr val="00B0F0"/>
              </a:solidFill>
              <a:ea typeface="宋体" panose="02010600030101010101" pitchFamily="2" charset="-122"/>
            </a:endParaRPr>
          </a:p>
          <a:p>
            <a:pPr lvl="1">
              <a:spcBef>
                <a:spcPct val="20000"/>
              </a:spcBef>
              <a:buClr>
                <a:schemeClr val="accent1"/>
              </a:buClr>
              <a:buNone/>
            </a:pPr>
            <a:r>
              <a:rPr lang="en-US" altLang="zh-CN" sz="2800" b="1" dirty="0">
                <a:ea typeface="宋体" panose="02010600030101010101" pitchFamily="2" charset="-122"/>
              </a:rPr>
              <a:t> An “informal” process, often involving “Haggling” over price.</a:t>
            </a:r>
          </a:p>
          <a:p>
            <a:pPr lvl="1">
              <a:spcBef>
                <a:spcPct val="20000"/>
              </a:spcBef>
              <a:buClr>
                <a:schemeClr val="accent1"/>
              </a:buClr>
              <a:buNone/>
            </a:pPr>
            <a:endParaRPr lang="en-US" altLang="zh-CN" sz="2000" b="1" dirty="0">
              <a:ea typeface="宋体" panose="02010600030101010101" pitchFamily="2" charset="-122"/>
            </a:endParaRPr>
          </a:p>
          <a:p>
            <a:pPr lvl="1">
              <a:spcBef>
                <a:spcPct val="20000"/>
              </a:spcBef>
              <a:buClr>
                <a:schemeClr val="accent1"/>
              </a:buClr>
              <a:buNone/>
            </a:pPr>
            <a:endParaRPr lang="en-US" altLang="zh-CN" sz="2000" b="1" dirty="0">
              <a:ea typeface="宋体" panose="02010600030101010101" pitchFamily="2" charset="-122"/>
            </a:endParaRPr>
          </a:p>
          <a:p>
            <a:pPr lvl="1">
              <a:spcBef>
                <a:spcPct val="20000"/>
              </a:spcBef>
              <a:buClr>
                <a:schemeClr val="accent1"/>
              </a:buClr>
              <a:buNone/>
            </a:pPr>
            <a:r>
              <a:rPr lang="en-US" altLang="zh-CN" sz="3600" b="1" dirty="0">
                <a:solidFill>
                  <a:srgbClr val="00B0F0"/>
                </a:solidFill>
                <a:ea typeface="宋体" panose="02010600030101010101" pitchFamily="2" charset="-122"/>
              </a:rPr>
              <a:t>NEGOTIATION?</a:t>
            </a:r>
            <a:r>
              <a:rPr lang="en-US" altLang="zh-CN" sz="2000" b="1" dirty="0">
                <a:solidFill>
                  <a:srgbClr val="FF0000"/>
                </a:solidFill>
                <a:ea typeface="宋体" panose="02010600030101010101" pitchFamily="2" charset="-122"/>
              </a:rPr>
              <a:t> </a:t>
            </a:r>
            <a:r>
              <a:rPr lang="zh-CN" altLang="en-US" sz="2000" b="1" dirty="0">
                <a:solidFill>
                  <a:srgbClr val="FF0000"/>
                </a:solidFill>
                <a:ea typeface="宋体" panose="02010600030101010101" pitchFamily="2" charset="-122"/>
              </a:rPr>
              <a:t> </a:t>
            </a:r>
            <a:r>
              <a:rPr lang="zh-CN" altLang="zh-CN" sz="2000" b="1" dirty="0">
                <a:solidFill>
                  <a:srgbClr val="FF0000"/>
                </a:solidFill>
                <a:ea typeface="宋体" panose="02010600030101010101" pitchFamily="2" charset="-122"/>
              </a:rPr>
              <a:t>	</a:t>
            </a:r>
            <a:endParaRPr lang="zh-CN" altLang="en-US" sz="2000" b="1" dirty="0">
              <a:solidFill>
                <a:srgbClr val="FF0000"/>
              </a:solidFill>
              <a:ea typeface="宋体" panose="02010600030101010101" pitchFamily="2" charset="-122"/>
            </a:endParaRPr>
          </a:p>
          <a:p>
            <a:pPr lvl="1">
              <a:spcBef>
                <a:spcPct val="20000"/>
              </a:spcBef>
              <a:buClr>
                <a:schemeClr val="accent1"/>
              </a:buClr>
              <a:buNone/>
            </a:pPr>
            <a:r>
              <a:rPr lang="en-US" altLang="zh-CN" sz="2800" b="1" dirty="0">
                <a:ea typeface="宋体" panose="02010600030101010101" pitchFamily="2" charset="-122"/>
              </a:rPr>
              <a:t>More “formal” process that occurs when parties are trying to find  </a:t>
            </a:r>
          </a:p>
          <a:p>
            <a:pPr lvl="1">
              <a:spcBef>
                <a:spcPct val="20000"/>
              </a:spcBef>
              <a:buClr>
                <a:schemeClr val="accent1"/>
              </a:buClr>
              <a:buNone/>
            </a:pPr>
            <a:r>
              <a:rPr lang="en-US" altLang="zh-CN" sz="2800" b="1" dirty="0">
                <a:ea typeface="宋体" panose="02010600030101010101" pitchFamily="2" charset="-122"/>
              </a:rPr>
              <a:t>A mutually acceptable solution to a complex conflict.</a:t>
            </a: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663A25AC-5C3B-06A1-1D52-C8509DB2EECD}"/>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E9A1020A-8996-9F39-8535-5B35C9F096E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48712525"/>
      </p:ext>
    </p:extLst>
  </p:cSld>
  <p:clrMapOvr>
    <a:masterClrMapping/>
  </p:clrMapOvr>
  <p:transition spd="slow">
    <p:strips/>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1203012" y="160172"/>
            <a:ext cx="10515600" cy="911444"/>
          </a:xfrm>
        </p:spPr>
        <p:txBody>
          <a:bodyPr>
            <a:normAutofit/>
          </a:bodyPr>
          <a:lstStyle/>
          <a:p>
            <a:pPr algn="ctr" eaLnBrk="1" hangingPunct="1"/>
            <a:r>
              <a:rPr lang="en-US" altLang="en-US" sz="2800" b="1" dirty="0">
                <a:solidFill>
                  <a:srgbClr val="00B0F0"/>
                </a:solidFill>
              </a:rPr>
              <a:t>Characteristics of a “Negotiation "Situation</a:t>
            </a:r>
          </a:p>
        </p:txBody>
      </p:sp>
      <p:sp>
        <p:nvSpPr>
          <p:cNvPr id="40963" name="Rectangle 3"/>
          <p:cNvSpPr>
            <a:spLocks noGrp="1" noChangeArrowheads="1"/>
          </p:cNvSpPr>
          <p:nvPr>
            <p:ph type="body" idx="1"/>
          </p:nvPr>
        </p:nvSpPr>
        <p:spPr>
          <a:xfrm>
            <a:off x="365760" y="1774588"/>
            <a:ext cx="10988040" cy="3556000"/>
          </a:xfrm>
        </p:spPr>
        <p:txBody>
          <a:bodyPr>
            <a:noAutofit/>
          </a:bodyPr>
          <a:lstStyle/>
          <a:p>
            <a:pPr algn="just" eaLnBrk="1" hangingPunct="1"/>
            <a:r>
              <a:rPr lang="en-US" altLang="en-US" dirty="0"/>
              <a:t>Intrapersonal, Interpersonal, Intragroup, or Intergroup process</a:t>
            </a:r>
          </a:p>
          <a:p>
            <a:pPr algn="just" eaLnBrk="1" hangingPunct="1"/>
            <a:r>
              <a:rPr lang="en-US" altLang="en-US" dirty="0"/>
              <a:t>Conflict of Interest between two or more parties</a:t>
            </a:r>
          </a:p>
          <a:p>
            <a:pPr algn="just" eaLnBrk="1" hangingPunct="1"/>
            <a:r>
              <a:rPr lang="en-US" altLang="en-US" dirty="0"/>
              <a:t>Parties negotiate because they think they can use some form of  influence to get a better deal than by simply taking what the other side offers</a:t>
            </a:r>
          </a:p>
          <a:p>
            <a:pPr algn="just" eaLnBrk="1" hangingPunct="1"/>
            <a:r>
              <a:rPr lang="en-US" altLang="en-US" dirty="0"/>
              <a:t>Parties prefer to search for agreement rather than “fight”</a:t>
            </a:r>
          </a:p>
          <a:p>
            <a:pPr algn="just" eaLnBrk="1" hangingPunct="1"/>
            <a:r>
              <a:rPr lang="en-US" altLang="en-US" dirty="0"/>
              <a:t>When we negotiate, WE EXPECT GIVE AND TAKE!</a:t>
            </a:r>
          </a:p>
          <a:p>
            <a:pPr algn="just" eaLnBrk="1" hangingPunct="1"/>
            <a:r>
              <a:rPr lang="en-US" altLang="en-US" dirty="0"/>
              <a:t>Tangibles (price) v. Intangibles (Need to look “good”, desire to “book” more business, save “face”, setting precedent for future, etc.)			</a:t>
            </a:r>
          </a:p>
        </p:txBody>
      </p:sp>
      <p:sp>
        <p:nvSpPr>
          <p:cNvPr id="6" name="TextBox 5">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5EC5A064-A62C-7CAC-95F2-F5684FD0CFEF}"/>
              </a:ext>
            </a:extLst>
          </p:cNvPr>
          <p:cNvSpPr/>
          <p:nvPr/>
        </p:nvSpPr>
        <p:spPr>
          <a:xfrm>
            <a:off x="11353801" y="1103475"/>
            <a:ext cx="20472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3271E258-32EA-4E14-50E9-878675D8857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72173641"/>
      </p:ext>
    </p:extLst>
  </p:cSld>
  <p:clrMapOvr>
    <a:masterClrMapping/>
  </p:clrMapOvr>
  <p:transition spd="slow">
    <p:strips/>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a:xfrm>
            <a:off x="1676400" y="227053"/>
            <a:ext cx="10515600" cy="781287"/>
          </a:xfrm>
        </p:spPr>
        <p:txBody>
          <a:bodyPr>
            <a:normAutofit fontScale="90000"/>
          </a:bodyPr>
          <a:lstStyle/>
          <a:p>
            <a:pPr algn="ctr" eaLnBrk="1" hangingPunct="1"/>
            <a:r>
              <a:rPr lang="en-US" altLang="en-US" sz="3200" b="1" dirty="0">
                <a:solidFill>
                  <a:srgbClr val="00B0F0"/>
                </a:solidFill>
              </a:rPr>
              <a:t>What Issues Are Negotiated?</a:t>
            </a:r>
            <a:br>
              <a:rPr lang="en-US" altLang="en-US" sz="3200" b="1" dirty="0">
                <a:solidFill>
                  <a:srgbClr val="00B0F0"/>
                </a:solidFill>
              </a:rPr>
            </a:br>
            <a:r>
              <a:rPr lang="en-US" altLang="en-US" sz="3200" b="1" dirty="0">
                <a:solidFill>
                  <a:srgbClr val="00B0F0"/>
                </a:solidFill>
              </a:rPr>
              <a:t>Intangibles may be as or more important than tangibles</a:t>
            </a: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6" name="Rectangle: Rounded Corners 5">
            <a:extLst>
              <a:ext uri="{FF2B5EF4-FFF2-40B4-BE49-F238E27FC236}">
                <a16:creationId xmlns:a16="http://schemas.microsoft.com/office/drawing/2014/main" id="{13F988D7-58B4-7D9A-374A-D32A73FDB597}"/>
              </a:ext>
            </a:extLst>
          </p:cNvPr>
          <p:cNvSpPr/>
          <p:nvPr/>
        </p:nvSpPr>
        <p:spPr>
          <a:xfrm>
            <a:off x="11880826" y="1331662"/>
            <a:ext cx="1398294"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640404C1-64BC-8F85-EDAF-BB1EEC2F8C6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Rectangle 3">
            <a:extLst>
              <a:ext uri="{FF2B5EF4-FFF2-40B4-BE49-F238E27FC236}">
                <a16:creationId xmlns:a16="http://schemas.microsoft.com/office/drawing/2014/main" id="{6AD40BEF-4701-C8C2-8CF6-B44B7AA39146}"/>
              </a:ext>
            </a:extLst>
          </p:cNvPr>
          <p:cNvSpPr>
            <a:spLocks noChangeArrowheads="1"/>
          </p:cNvSpPr>
          <p:nvPr/>
        </p:nvSpPr>
        <p:spPr bwMode="auto">
          <a:xfrm>
            <a:off x="78831" y="1578936"/>
            <a:ext cx="5333047" cy="431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marL="342900" indent="-342900"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spcBef>
                <a:spcPct val="20000"/>
              </a:spcBef>
              <a:spcAft>
                <a:spcPct val="0"/>
              </a:spcAft>
              <a:buClr>
                <a:srgbClr val="336666"/>
              </a:buClr>
              <a:buSzPct val="89000"/>
              <a:buFont typeface="Wingdings" panose="05000000000000000000" pitchFamily="2" charset="2"/>
              <a:buChar char="®"/>
            </a:pPr>
            <a:r>
              <a:rPr lang="en-US" altLang="zh-CN" sz="2800" b="1" dirty="0">
                <a:solidFill>
                  <a:srgbClr val="FF0000"/>
                </a:solidFill>
                <a:latin typeface="+mj-lt"/>
                <a:ea typeface="宋体" panose="02010600030101010101" pitchFamily="2" charset="-122"/>
              </a:rPr>
              <a:t>Division of tangibles </a:t>
            </a:r>
          </a:p>
          <a:p>
            <a:pPr marL="0" indent="0" eaLnBrk="1" fontAlgn="base" hangingPunct="1">
              <a:spcBef>
                <a:spcPct val="20000"/>
              </a:spcBef>
              <a:spcAft>
                <a:spcPct val="0"/>
              </a:spcAft>
              <a:buClr>
                <a:srgbClr val="336666"/>
              </a:buClr>
              <a:buSzPct val="89000"/>
            </a:pPr>
            <a:endParaRPr lang="en-US" altLang="zh-CN" sz="2800" b="1" dirty="0">
              <a:solidFill>
                <a:srgbClr val="FF0000"/>
              </a:solidFill>
              <a:latin typeface="+mj-lt"/>
              <a:ea typeface="宋体" panose="02010600030101010101" pitchFamily="2" charset="-122"/>
            </a:endParaRPr>
          </a:p>
          <a:p>
            <a:pPr eaLnBrk="1" fontAlgn="base" hangingPunct="1">
              <a:spcBef>
                <a:spcPct val="20000"/>
              </a:spcBef>
              <a:spcAft>
                <a:spcPct val="0"/>
              </a:spcAft>
              <a:buClr>
                <a:srgbClr val="97CDCC"/>
              </a:buClr>
              <a:buFont typeface="Wingdings" panose="05000000000000000000" pitchFamily="2" charset="2"/>
              <a:buChar char="®"/>
            </a:pPr>
            <a:r>
              <a:rPr lang="en-US" altLang="zh-CN" sz="2700" b="1" dirty="0">
                <a:solidFill>
                  <a:srgbClr val="000000"/>
                </a:solidFill>
                <a:latin typeface="+mj-lt"/>
                <a:ea typeface="宋体" panose="02010600030101010101" pitchFamily="2" charset="-122"/>
              </a:rPr>
              <a:t>The substance of the deal</a:t>
            </a:r>
          </a:p>
          <a:p>
            <a:pPr lvl="1" eaLnBrk="1" fontAlgn="base" hangingPunct="1">
              <a:spcBef>
                <a:spcPct val="20000"/>
              </a:spcBef>
              <a:spcAft>
                <a:spcPct val="0"/>
              </a:spcAft>
              <a:buClr>
                <a:srgbClr val="99CC00"/>
              </a:buClr>
              <a:buFont typeface="Wingdings" panose="05000000000000000000" pitchFamily="2" charset="2"/>
              <a:buChar char="®"/>
            </a:pPr>
            <a:r>
              <a:rPr lang="en-US" altLang="zh-CN" sz="2700" b="1" dirty="0">
                <a:solidFill>
                  <a:srgbClr val="000000"/>
                </a:solidFill>
                <a:latin typeface="+mj-lt"/>
                <a:ea typeface="宋体" panose="02010600030101010101" pitchFamily="2" charset="-122"/>
              </a:rPr>
              <a:t>Rate / price / volume</a:t>
            </a:r>
          </a:p>
          <a:p>
            <a:pPr lvl="1" eaLnBrk="1" fontAlgn="base" hangingPunct="1">
              <a:spcBef>
                <a:spcPct val="20000"/>
              </a:spcBef>
              <a:spcAft>
                <a:spcPct val="0"/>
              </a:spcAft>
              <a:buClr>
                <a:srgbClr val="99CC00"/>
              </a:buClr>
              <a:buFont typeface="Wingdings" panose="05000000000000000000" pitchFamily="2" charset="2"/>
              <a:buChar char="®"/>
            </a:pPr>
            <a:r>
              <a:rPr lang="en-US" altLang="zh-CN" sz="2700" b="1" dirty="0">
                <a:solidFill>
                  <a:srgbClr val="000000"/>
                </a:solidFill>
                <a:latin typeface="+mj-lt"/>
                <a:ea typeface="宋体" panose="02010600030101010101" pitchFamily="2" charset="-122"/>
              </a:rPr>
              <a:t>Terms: Delivery date, etc.</a:t>
            </a:r>
          </a:p>
          <a:p>
            <a:pPr lvl="1" eaLnBrk="1" fontAlgn="base" hangingPunct="1">
              <a:spcBef>
                <a:spcPct val="20000"/>
              </a:spcBef>
              <a:spcAft>
                <a:spcPct val="0"/>
              </a:spcAft>
              <a:buClr>
                <a:srgbClr val="99CC00"/>
              </a:buClr>
              <a:buFont typeface="Wingdings" panose="05000000000000000000" pitchFamily="2" charset="2"/>
              <a:buChar char="®"/>
            </a:pPr>
            <a:r>
              <a:rPr lang="en-US" altLang="zh-CN" sz="2700" b="1" dirty="0">
                <a:solidFill>
                  <a:srgbClr val="000000"/>
                </a:solidFill>
                <a:latin typeface="+mj-lt"/>
                <a:ea typeface="宋体" panose="02010600030101010101" pitchFamily="2" charset="-122"/>
              </a:rPr>
              <a:t>Features / quality</a:t>
            </a:r>
          </a:p>
          <a:p>
            <a:pPr lvl="1" eaLnBrk="1" fontAlgn="base" hangingPunct="1">
              <a:spcBef>
                <a:spcPct val="20000"/>
              </a:spcBef>
              <a:spcAft>
                <a:spcPct val="0"/>
              </a:spcAft>
              <a:buClr>
                <a:srgbClr val="99CC00"/>
              </a:buClr>
              <a:buFont typeface="Wingdings" panose="05000000000000000000" pitchFamily="2" charset="2"/>
              <a:buChar char="®"/>
            </a:pPr>
            <a:r>
              <a:rPr lang="en-US" altLang="zh-CN" sz="2700" b="1" dirty="0">
                <a:solidFill>
                  <a:srgbClr val="000000"/>
                </a:solidFill>
                <a:latin typeface="+mj-lt"/>
                <a:ea typeface="宋体" panose="02010600030101010101" pitchFamily="2" charset="-122"/>
              </a:rPr>
              <a:t>Wording of agreements</a:t>
            </a:r>
          </a:p>
          <a:p>
            <a:pPr lvl="1" eaLnBrk="1" fontAlgn="base" hangingPunct="1">
              <a:spcBef>
                <a:spcPct val="20000"/>
              </a:spcBef>
              <a:spcAft>
                <a:spcPct val="0"/>
              </a:spcAft>
              <a:buClr>
                <a:srgbClr val="99CC00"/>
              </a:buClr>
              <a:buFont typeface="Wingdings" panose="05000000000000000000" pitchFamily="2" charset="2"/>
              <a:buChar char="®"/>
            </a:pPr>
            <a:r>
              <a:rPr lang="en-US" altLang="zh-CN" sz="2700" b="1" dirty="0">
                <a:solidFill>
                  <a:srgbClr val="000000"/>
                </a:solidFill>
                <a:latin typeface="+mj-lt"/>
                <a:ea typeface="宋体" panose="02010600030101010101" pitchFamily="2" charset="-122"/>
              </a:rPr>
              <a:t>Specific settlements</a:t>
            </a:r>
          </a:p>
        </p:txBody>
      </p:sp>
      <p:sp>
        <p:nvSpPr>
          <p:cNvPr id="8" name="Rectangle 4">
            <a:extLst>
              <a:ext uri="{FF2B5EF4-FFF2-40B4-BE49-F238E27FC236}">
                <a16:creationId xmlns:a16="http://schemas.microsoft.com/office/drawing/2014/main" id="{E053400F-0584-9DFC-D488-D198120F4351}"/>
              </a:ext>
            </a:extLst>
          </p:cNvPr>
          <p:cNvSpPr>
            <a:spLocks noChangeArrowheads="1"/>
          </p:cNvSpPr>
          <p:nvPr/>
        </p:nvSpPr>
        <p:spPr bwMode="auto">
          <a:xfrm>
            <a:off x="4429760" y="1527314"/>
            <a:ext cx="8849360" cy="431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marL="342900" indent="-342900"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spcBef>
                <a:spcPct val="20000"/>
              </a:spcBef>
              <a:spcAft>
                <a:spcPct val="0"/>
              </a:spcAft>
              <a:buClr>
                <a:srgbClr val="336666"/>
              </a:buClr>
              <a:buSzPct val="89000"/>
              <a:buFont typeface="Wingdings" panose="05000000000000000000" pitchFamily="2" charset="2"/>
              <a:buChar char="®"/>
            </a:pPr>
            <a:r>
              <a:rPr lang="en-US" altLang="zh-CN" sz="2800" b="1" dirty="0">
                <a:solidFill>
                  <a:srgbClr val="FF0000"/>
                </a:solidFill>
                <a:latin typeface="+mj-lt"/>
                <a:ea typeface="宋体" panose="02010600030101010101" pitchFamily="2" charset="-122"/>
              </a:rPr>
              <a:t>Resolutions of intangibles</a:t>
            </a:r>
          </a:p>
          <a:p>
            <a:pPr marL="0" indent="0" eaLnBrk="1" fontAlgn="base" hangingPunct="1">
              <a:spcBef>
                <a:spcPct val="20000"/>
              </a:spcBef>
              <a:spcAft>
                <a:spcPct val="0"/>
              </a:spcAft>
              <a:buClr>
                <a:srgbClr val="336666"/>
              </a:buClr>
              <a:buSzPct val="89000"/>
            </a:pPr>
            <a:endParaRPr lang="en-US" altLang="zh-CN" sz="2800" b="1" dirty="0">
              <a:solidFill>
                <a:srgbClr val="FF0000"/>
              </a:solidFill>
              <a:latin typeface="+mj-lt"/>
              <a:ea typeface="宋体" panose="02010600030101010101" pitchFamily="2" charset="-122"/>
            </a:endParaRPr>
          </a:p>
          <a:p>
            <a:pPr eaLnBrk="1" fontAlgn="base" hangingPunct="1">
              <a:spcBef>
                <a:spcPct val="20000"/>
              </a:spcBef>
              <a:spcAft>
                <a:spcPct val="0"/>
              </a:spcAft>
              <a:buClr>
                <a:srgbClr val="97CDCC"/>
              </a:buClr>
              <a:buFont typeface="Wingdings" panose="05000000000000000000" pitchFamily="2" charset="2"/>
              <a:buChar char="®"/>
            </a:pPr>
            <a:r>
              <a:rPr lang="en-US" altLang="zh-CN" sz="2700" b="1" dirty="0">
                <a:solidFill>
                  <a:srgbClr val="000000"/>
                </a:solidFill>
                <a:latin typeface="+mj-lt"/>
                <a:ea typeface="宋体" panose="02010600030101010101" pitchFamily="2" charset="-122"/>
              </a:rPr>
              <a:t>Emotional / psychological factors</a:t>
            </a:r>
          </a:p>
          <a:p>
            <a:pPr lvl="1" eaLnBrk="1" fontAlgn="base" hangingPunct="1">
              <a:spcBef>
                <a:spcPct val="20000"/>
              </a:spcBef>
              <a:spcAft>
                <a:spcPct val="0"/>
              </a:spcAft>
              <a:buClr>
                <a:srgbClr val="99CC00"/>
              </a:buClr>
              <a:buFont typeface="Wingdings" panose="05000000000000000000" pitchFamily="2" charset="2"/>
              <a:buChar char="®"/>
            </a:pPr>
            <a:r>
              <a:rPr lang="en-US" altLang="zh-CN" sz="2700" b="1" dirty="0">
                <a:solidFill>
                  <a:srgbClr val="000000"/>
                </a:solidFill>
                <a:latin typeface="+mj-lt"/>
                <a:ea typeface="宋体" panose="02010600030101010101" pitchFamily="2" charset="-122"/>
              </a:rPr>
              <a:t>“Winning”</a:t>
            </a:r>
          </a:p>
          <a:p>
            <a:pPr lvl="1" eaLnBrk="1" fontAlgn="base" hangingPunct="1">
              <a:spcBef>
                <a:spcPct val="20000"/>
              </a:spcBef>
              <a:spcAft>
                <a:spcPct val="0"/>
              </a:spcAft>
              <a:buClr>
                <a:srgbClr val="99CC00"/>
              </a:buClr>
              <a:buFont typeface="Wingdings" panose="05000000000000000000" pitchFamily="2" charset="2"/>
              <a:buChar char="®"/>
            </a:pPr>
            <a:r>
              <a:rPr lang="en-US" altLang="zh-CN" sz="2700" b="1" dirty="0">
                <a:solidFill>
                  <a:srgbClr val="000000"/>
                </a:solidFill>
                <a:latin typeface="+mj-lt"/>
                <a:ea typeface="宋体" panose="02010600030101010101" pitchFamily="2" charset="-122"/>
              </a:rPr>
              <a:t>Beating the other person</a:t>
            </a:r>
          </a:p>
          <a:p>
            <a:pPr lvl="1" eaLnBrk="1" fontAlgn="base" hangingPunct="1">
              <a:spcBef>
                <a:spcPct val="20000"/>
              </a:spcBef>
              <a:spcAft>
                <a:spcPct val="0"/>
              </a:spcAft>
              <a:buClr>
                <a:srgbClr val="99CC00"/>
              </a:buClr>
              <a:buFont typeface="Wingdings" panose="05000000000000000000" pitchFamily="2" charset="2"/>
              <a:buChar char="®"/>
            </a:pPr>
            <a:r>
              <a:rPr lang="en-US" altLang="zh-CN" sz="2700" b="1" dirty="0">
                <a:solidFill>
                  <a:srgbClr val="000000"/>
                </a:solidFill>
                <a:latin typeface="+mj-lt"/>
                <a:ea typeface="宋体" panose="02010600030101010101" pitchFamily="2" charset="-122"/>
              </a:rPr>
              <a:t>Standing by principles</a:t>
            </a:r>
          </a:p>
          <a:p>
            <a:pPr lvl="1" eaLnBrk="1" fontAlgn="base" hangingPunct="1">
              <a:spcBef>
                <a:spcPct val="20000"/>
              </a:spcBef>
              <a:spcAft>
                <a:spcPct val="0"/>
              </a:spcAft>
              <a:buClr>
                <a:srgbClr val="99CC00"/>
              </a:buClr>
              <a:buFont typeface="Wingdings" panose="05000000000000000000" pitchFamily="2" charset="2"/>
              <a:buChar char="®"/>
            </a:pPr>
            <a:r>
              <a:rPr lang="en-US" altLang="zh-CN" sz="2700" b="1" dirty="0">
                <a:solidFill>
                  <a:srgbClr val="000000"/>
                </a:solidFill>
                <a:latin typeface="+mj-lt"/>
                <a:ea typeface="宋体" panose="02010600030101010101" pitchFamily="2" charset="-122"/>
              </a:rPr>
              <a:t>Maintaining precedent</a:t>
            </a:r>
          </a:p>
          <a:p>
            <a:pPr lvl="1" eaLnBrk="1" fontAlgn="base" hangingPunct="1">
              <a:spcBef>
                <a:spcPct val="20000"/>
              </a:spcBef>
              <a:spcAft>
                <a:spcPct val="0"/>
              </a:spcAft>
              <a:buClr>
                <a:srgbClr val="99CC00"/>
              </a:buClr>
              <a:buFont typeface="Wingdings" panose="05000000000000000000" pitchFamily="2" charset="2"/>
              <a:buChar char="®"/>
            </a:pPr>
            <a:r>
              <a:rPr lang="en-US" altLang="zh-CN" sz="2700" b="1" dirty="0">
                <a:solidFill>
                  <a:srgbClr val="000000"/>
                </a:solidFill>
                <a:latin typeface="+mj-lt"/>
                <a:ea typeface="宋体" panose="02010600030101010101" pitchFamily="2" charset="-122"/>
              </a:rPr>
              <a:t>Saving face, looking good to my constituency</a:t>
            </a:r>
          </a:p>
          <a:p>
            <a:pPr lvl="1" eaLnBrk="1" fontAlgn="base" hangingPunct="1">
              <a:spcBef>
                <a:spcPct val="20000"/>
              </a:spcBef>
              <a:spcAft>
                <a:spcPct val="0"/>
              </a:spcAft>
              <a:buClr>
                <a:srgbClr val="99CC00"/>
              </a:buClr>
              <a:buFont typeface="Wingdings" panose="05000000000000000000" pitchFamily="2" charset="2"/>
              <a:buChar char="®"/>
            </a:pPr>
            <a:r>
              <a:rPr lang="en-US" altLang="zh-CN" sz="2700" b="1" dirty="0">
                <a:solidFill>
                  <a:srgbClr val="000000"/>
                </a:solidFill>
                <a:latin typeface="+mj-lt"/>
                <a:ea typeface="宋体" panose="02010600030101010101" pitchFamily="2" charset="-122"/>
              </a:rPr>
              <a:t>Being fair</a:t>
            </a:r>
          </a:p>
        </p:txBody>
      </p:sp>
    </p:spTree>
    <p:extLst>
      <p:ext uri="{BB962C8B-B14F-4D97-AF65-F5344CB8AC3E}">
        <p14:creationId xmlns:p14="http://schemas.microsoft.com/office/powerpoint/2010/main" val="4222060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1981200" y="198438"/>
            <a:ext cx="8229600" cy="907031"/>
          </a:xfrm>
        </p:spPr>
        <p:txBody>
          <a:bodyPr>
            <a:normAutofit/>
          </a:bodyPr>
          <a:lstStyle/>
          <a:p>
            <a:pPr algn="ctr" eaLnBrk="1" hangingPunct="1"/>
            <a:r>
              <a:rPr lang="en-US" altLang="en-US" sz="2800" b="1" dirty="0">
                <a:solidFill>
                  <a:srgbClr val="00B0F0"/>
                </a:solidFill>
              </a:rPr>
              <a:t>Steps in Negotiating  Contract</a:t>
            </a:r>
            <a:br>
              <a:rPr lang="en-US" altLang="en-US" sz="2800" b="1" dirty="0">
                <a:solidFill>
                  <a:srgbClr val="00B0F0"/>
                </a:solidFill>
              </a:rPr>
            </a:br>
            <a:r>
              <a:rPr lang="en-US" altLang="en-US" sz="2800" b="1" dirty="0">
                <a:solidFill>
                  <a:srgbClr val="00B0F0"/>
                </a:solidFill>
              </a:rPr>
              <a:t>( Buyer's Perspective )</a:t>
            </a:r>
          </a:p>
        </p:txBody>
      </p:sp>
      <p:sp>
        <p:nvSpPr>
          <p:cNvPr id="43011" name="Rectangle 3"/>
          <p:cNvSpPr>
            <a:spLocks noGrp="1" noChangeArrowheads="1"/>
          </p:cNvSpPr>
          <p:nvPr>
            <p:ph type="body" idx="1"/>
          </p:nvPr>
        </p:nvSpPr>
        <p:spPr>
          <a:xfrm>
            <a:off x="558800" y="1976930"/>
            <a:ext cx="10607040" cy="4114800"/>
          </a:xfrm>
        </p:spPr>
        <p:txBody>
          <a:bodyPr>
            <a:normAutofit/>
          </a:bodyPr>
          <a:lstStyle/>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Char char="®"/>
              <a:tabLst/>
              <a:defRPr/>
            </a:pPr>
            <a:r>
              <a:rPr kumimoji="0" lang="en-US" altLang="zh-CN" sz="30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Planning/Preparation</a:t>
            </a:r>
            <a:r>
              <a:rPr kumimoji="0" lang="zh-CN" altLang="en-US" sz="30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p>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Char char="®"/>
              <a:tabLst/>
              <a:defRPr/>
            </a:pPr>
            <a:r>
              <a:rPr kumimoji="0" lang="en-US" altLang="zh-CN" sz="30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Organization</a:t>
            </a:r>
            <a:endParaRPr kumimoji="0" lang="zh-CN" altLang="en-US" sz="30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Char char="®"/>
              <a:tabLst/>
              <a:defRPr/>
            </a:pPr>
            <a:r>
              <a:rPr kumimoji="0" lang="en-US" altLang="zh-CN" sz="30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Fact-finding</a:t>
            </a:r>
            <a:endParaRPr kumimoji="0" lang="zh-CN" altLang="en-US" sz="30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Char char="®"/>
              <a:tabLst/>
              <a:defRPr/>
            </a:pPr>
            <a:r>
              <a:rPr kumimoji="0" lang="en-US" altLang="zh-CN" sz="30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Objectives</a:t>
            </a:r>
            <a:endParaRPr kumimoji="0" lang="zh-CN" altLang="en-US" sz="30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Char char="®"/>
              <a:tabLst/>
              <a:defRPr/>
            </a:pPr>
            <a:r>
              <a:rPr kumimoji="0" lang="en-US" altLang="zh-CN" sz="30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Pre-Negotiation Review</a:t>
            </a:r>
            <a:endParaRPr kumimoji="0" lang="zh-CN" altLang="en-US" sz="30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Char char="®"/>
              <a:tabLst/>
              <a:defRPr/>
            </a:pPr>
            <a:r>
              <a:rPr kumimoji="0" lang="en-US" altLang="zh-CN" sz="30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Negotiation Conference(s)</a:t>
            </a:r>
            <a:endParaRPr kumimoji="0" lang="zh-CN" altLang="en-US" sz="30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Char char="®"/>
              <a:tabLst/>
              <a:defRPr/>
            </a:pPr>
            <a:r>
              <a:rPr kumimoji="0" lang="en-US" altLang="zh-CN" sz="30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Documentation</a:t>
            </a:r>
            <a:endParaRPr kumimoji="0" lang="zh-CN" altLang="en-US" sz="30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8372A27C-EF6A-02D0-8482-4EA208DE4B44}"/>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1B5BDE8D-679B-BAA1-A0F4-5004CF67BDE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207698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2"/>
          <p:cNvSpPr>
            <a:spLocks noGrp="1" noChangeArrowheads="1"/>
          </p:cNvSpPr>
          <p:nvPr>
            <p:ph type="title"/>
          </p:nvPr>
        </p:nvSpPr>
        <p:spPr>
          <a:xfrm>
            <a:off x="838200" y="136525"/>
            <a:ext cx="10515600" cy="1019860"/>
          </a:xfrm>
        </p:spPr>
        <p:txBody>
          <a:bodyPr rtlCol="0">
            <a:noAutofit/>
          </a:bodyPr>
          <a:lstStyle/>
          <a:p>
            <a:pPr algn="ctr">
              <a:defRPr/>
            </a:pPr>
            <a:r>
              <a:rPr lang="en-US" sz="2800" b="1" dirty="0">
                <a:solidFill>
                  <a:srgbClr val="00B0F0"/>
                </a:solidFill>
              </a:rPr>
              <a:t>Steps in Negotiating a Contract</a:t>
            </a:r>
            <a:br>
              <a:rPr lang="en-US" sz="2800" b="1" dirty="0">
                <a:solidFill>
                  <a:srgbClr val="00B0F0"/>
                </a:solidFill>
              </a:rPr>
            </a:br>
            <a:r>
              <a:rPr lang="en-US" sz="2800" b="1" dirty="0">
                <a:solidFill>
                  <a:srgbClr val="00B0F0"/>
                </a:solidFill>
              </a:rPr>
              <a:t>(Buyer’s Perspective)</a:t>
            </a:r>
            <a:br>
              <a:rPr lang="en-US" sz="2800" b="1" dirty="0">
                <a:solidFill>
                  <a:srgbClr val="00B0F0"/>
                </a:solidFill>
              </a:rPr>
            </a:br>
            <a:r>
              <a:rPr lang="en-US" sz="2800" b="1" dirty="0">
                <a:solidFill>
                  <a:srgbClr val="00B0F0"/>
                </a:solidFill>
              </a:rPr>
              <a:t>Planning/Preparation</a:t>
            </a:r>
          </a:p>
        </p:txBody>
      </p:sp>
      <p:sp>
        <p:nvSpPr>
          <p:cNvPr id="44035" name="Rectangle 3"/>
          <p:cNvSpPr>
            <a:spLocks noGrp="1" noChangeArrowheads="1"/>
          </p:cNvSpPr>
          <p:nvPr>
            <p:ph type="body" idx="1"/>
          </p:nvPr>
        </p:nvSpPr>
        <p:spPr>
          <a:xfrm>
            <a:off x="180431" y="1740119"/>
            <a:ext cx="11737249" cy="4648200"/>
          </a:xfrm>
        </p:spPr>
        <p:txBody>
          <a:bodyPr/>
          <a:lstStyle/>
          <a:p>
            <a:pPr eaLnBrk="1" hangingPunct="1"/>
            <a:r>
              <a:rPr lang="en-US" altLang="en-US" dirty="0"/>
              <a:t>The </a:t>
            </a:r>
            <a:r>
              <a:rPr lang="en-US" altLang="en-US" b="1" dirty="0"/>
              <a:t>first step </a:t>
            </a:r>
            <a:r>
              <a:rPr lang="en-US" altLang="en-US" dirty="0"/>
              <a:t>of planning or preparation is probably the most important.</a:t>
            </a:r>
          </a:p>
          <a:p>
            <a:pPr eaLnBrk="1" hangingPunct="1"/>
            <a:endParaRPr lang="en-US" altLang="en-US" dirty="0"/>
          </a:p>
          <a:p>
            <a:pPr eaLnBrk="1" hangingPunct="1"/>
            <a:r>
              <a:rPr lang="en-US" altLang="en-US" dirty="0"/>
              <a:t>Includes the processes of price and cost analysis, the development of the buyer’s preliminary negotiation position(s) based upon those analyses and planning the strategy and tactics for the impending negotiation conference(s). </a:t>
            </a:r>
          </a:p>
          <a:p>
            <a:pPr eaLnBrk="1" hangingPunct="1"/>
            <a:endParaRPr lang="en-US" altLang="en-US" dirty="0"/>
          </a:p>
          <a:p>
            <a:pPr eaLnBrk="1" hangingPunct="1"/>
            <a:r>
              <a:rPr lang="en-US" altLang="en-US" dirty="0"/>
              <a:t>One important product of this step is the agenda for negotiation,</a:t>
            </a:r>
          </a:p>
        </p:txBody>
      </p:sp>
      <p:sp>
        <p:nvSpPr>
          <p:cNvPr id="5" name="TextBox 4">
            <a:extLst>
              <a:ext uri="{FF2B5EF4-FFF2-40B4-BE49-F238E27FC236}">
                <a16:creationId xmlns:a16="http://schemas.microsoft.com/office/drawing/2014/main" id="{75DD345E-3E3C-C8BD-7DE1-6E42EB52FC9F}"/>
              </a:ext>
            </a:extLst>
          </p:cNvPr>
          <p:cNvSpPr txBox="1"/>
          <p:nvPr/>
        </p:nvSpPr>
        <p:spPr>
          <a:xfrm>
            <a:off x="9193505" y="618826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8F9CDAF8-2E9E-4005-FAD0-ADD566003D5F}"/>
              </a:ext>
            </a:extLst>
          </p:cNvPr>
          <p:cNvSpPr/>
          <p:nvPr/>
        </p:nvSpPr>
        <p:spPr>
          <a:xfrm>
            <a:off x="11704320" y="1155862"/>
            <a:ext cx="15036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175C3BFE-C9C4-B765-771B-D8B95607A6D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1933543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2"/>
          <p:cNvSpPr>
            <a:spLocks noGrp="1" noChangeArrowheads="1"/>
          </p:cNvSpPr>
          <p:nvPr>
            <p:ph type="title"/>
          </p:nvPr>
        </p:nvSpPr>
        <p:spPr>
          <a:xfrm>
            <a:off x="1676400" y="32559"/>
            <a:ext cx="8610600" cy="893360"/>
          </a:xfrm>
        </p:spPr>
        <p:txBody>
          <a:bodyPr>
            <a:normAutofit fontScale="90000"/>
          </a:bodyPr>
          <a:lstStyle/>
          <a:p>
            <a:pPr algn="ctr" eaLnBrk="1" hangingPunct="1"/>
            <a:br>
              <a:rPr lang="en-US" altLang="en-US" sz="3200" b="1" dirty="0">
                <a:solidFill>
                  <a:srgbClr val="00B0F0"/>
                </a:solidFill>
              </a:rPr>
            </a:br>
            <a:br>
              <a:rPr lang="en-US" altLang="en-US" sz="3200" b="1" dirty="0">
                <a:solidFill>
                  <a:srgbClr val="00B0F0"/>
                </a:solidFill>
              </a:rPr>
            </a:br>
            <a:r>
              <a:rPr lang="en-US" altLang="en-US" sz="3200" b="1" dirty="0">
                <a:solidFill>
                  <a:srgbClr val="00B0F0"/>
                </a:solidFill>
              </a:rPr>
              <a:t>Steps in Negotiating a Contract</a:t>
            </a:r>
            <a:br>
              <a:rPr lang="en-US" altLang="en-US" sz="3200" b="1" dirty="0">
                <a:solidFill>
                  <a:srgbClr val="00B0F0"/>
                </a:solidFill>
              </a:rPr>
            </a:br>
            <a:r>
              <a:rPr lang="en-US" altLang="en-US" sz="3200" b="1" dirty="0">
                <a:solidFill>
                  <a:srgbClr val="00B0F0"/>
                </a:solidFill>
              </a:rPr>
              <a:t>(Buyer’s Perspective)</a:t>
            </a:r>
            <a:br>
              <a:rPr lang="en-US" altLang="en-US" sz="3200" b="1" dirty="0">
                <a:solidFill>
                  <a:srgbClr val="00B0F0"/>
                </a:solidFill>
              </a:rPr>
            </a:br>
            <a:r>
              <a:rPr lang="en-US" altLang="en-US" sz="3200" b="1" dirty="0">
                <a:solidFill>
                  <a:srgbClr val="00B0F0"/>
                </a:solidFill>
              </a:rPr>
              <a:t>Organization</a:t>
            </a:r>
            <a:br>
              <a:rPr lang="en-US" altLang="en-US" sz="3200" b="1" dirty="0">
                <a:solidFill>
                  <a:srgbClr val="00B0F0"/>
                </a:solidFill>
              </a:rPr>
            </a:br>
            <a:endParaRPr lang="en-US" altLang="en-US" sz="3200" b="1" dirty="0">
              <a:solidFill>
                <a:srgbClr val="00B0F0"/>
              </a:solidFill>
            </a:endParaRPr>
          </a:p>
        </p:txBody>
      </p:sp>
      <p:sp>
        <p:nvSpPr>
          <p:cNvPr id="3077" name="Rectangle 3"/>
          <p:cNvSpPr>
            <a:spLocks noGrp="1" noChangeArrowheads="1"/>
          </p:cNvSpPr>
          <p:nvPr>
            <p:ph type="body" idx="1"/>
          </p:nvPr>
        </p:nvSpPr>
        <p:spPr>
          <a:xfrm>
            <a:off x="254000" y="1811258"/>
            <a:ext cx="11226800" cy="3263900"/>
          </a:xfrm>
        </p:spPr>
        <p:txBody>
          <a:bodyPr>
            <a:noAutofit/>
          </a:bodyPr>
          <a:lstStyle/>
          <a:p>
            <a:pPr algn="just" eaLnBrk="1" hangingPunct="1">
              <a:lnSpc>
                <a:spcPct val="90000"/>
              </a:lnSpc>
            </a:pPr>
            <a:r>
              <a:rPr lang="en-US" altLang="en-US" dirty="0"/>
              <a:t>The </a:t>
            </a:r>
            <a:r>
              <a:rPr lang="en-US" altLang="en-US" b="1" dirty="0"/>
              <a:t>second step </a:t>
            </a:r>
            <a:r>
              <a:rPr lang="en-US" altLang="en-US" dirty="0"/>
              <a:t>is organizing the buyer’s team and establishing the ground rules to be followed by the various members of the team.</a:t>
            </a:r>
          </a:p>
          <a:p>
            <a:pPr algn="just" eaLnBrk="1" hangingPunct="1">
              <a:lnSpc>
                <a:spcPct val="90000"/>
              </a:lnSpc>
            </a:pPr>
            <a:endParaRPr lang="en-US" altLang="en-US" dirty="0"/>
          </a:p>
          <a:p>
            <a:pPr algn="just" eaLnBrk="1" hangingPunct="1">
              <a:lnSpc>
                <a:spcPct val="90000"/>
              </a:lnSpc>
            </a:pPr>
            <a:r>
              <a:rPr lang="en-US" altLang="en-US" dirty="0"/>
              <a:t>The buyer will generally want his technical representative and his cost person to attend the more complex negotiation sessions.</a:t>
            </a:r>
          </a:p>
          <a:p>
            <a:pPr algn="just" eaLnBrk="1" hangingPunct="1">
              <a:lnSpc>
                <a:spcPct val="90000"/>
              </a:lnSpc>
            </a:pPr>
            <a:endParaRPr lang="en-US" altLang="en-US" dirty="0"/>
          </a:p>
        </p:txBody>
      </p:sp>
      <p:sp>
        <p:nvSpPr>
          <p:cNvPr id="8" name="TextBox 7">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Slide Number Placeholder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4" name="Rectangle: Rounded Corners 3">
            <a:extLst>
              <a:ext uri="{FF2B5EF4-FFF2-40B4-BE49-F238E27FC236}">
                <a16:creationId xmlns:a16="http://schemas.microsoft.com/office/drawing/2014/main" id="{84EF37BB-C321-DDB4-F655-2DF312C249D1}"/>
              </a:ext>
            </a:extLst>
          </p:cNvPr>
          <p:cNvSpPr/>
          <p:nvPr/>
        </p:nvSpPr>
        <p:spPr>
          <a:xfrm>
            <a:off x="11623040" y="1155862"/>
            <a:ext cx="16662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202F1D57-3081-930B-2CB0-CA82F6777D1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699515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xfrm>
            <a:off x="2098040" y="272733"/>
            <a:ext cx="8610600" cy="879712"/>
          </a:xfrm>
        </p:spPr>
        <p:txBody>
          <a:bodyPr>
            <a:noAutofit/>
          </a:bodyPr>
          <a:lstStyle/>
          <a:p>
            <a:pPr algn="ctr" eaLnBrk="1" hangingPunct="1"/>
            <a:r>
              <a:rPr lang="en-US" altLang="en-US" sz="2800" b="1" dirty="0">
                <a:solidFill>
                  <a:srgbClr val="00B0F0"/>
                </a:solidFill>
              </a:rPr>
              <a:t>Steps in Negotiating a Contract</a:t>
            </a:r>
            <a:br>
              <a:rPr lang="en-US" altLang="en-US" sz="2800" b="1" dirty="0">
                <a:solidFill>
                  <a:srgbClr val="00B0F0"/>
                </a:solidFill>
              </a:rPr>
            </a:br>
            <a:r>
              <a:rPr lang="en-US" altLang="en-US" sz="2800" b="1" dirty="0">
                <a:solidFill>
                  <a:srgbClr val="00B0F0"/>
                </a:solidFill>
              </a:rPr>
              <a:t>(Buyer’s Perspective)</a:t>
            </a:r>
            <a:br>
              <a:rPr lang="en-US" altLang="en-US" sz="2800" b="1" dirty="0">
                <a:solidFill>
                  <a:srgbClr val="00B0F0"/>
                </a:solidFill>
              </a:rPr>
            </a:br>
            <a:r>
              <a:rPr lang="en-US" altLang="en-US" sz="2800" b="1" dirty="0">
                <a:solidFill>
                  <a:srgbClr val="00B0F0"/>
                </a:solidFill>
              </a:rPr>
              <a:t>Fact-Finding</a:t>
            </a:r>
          </a:p>
        </p:txBody>
      </p:sp>
      <p:sp>
        <p:nvSpPr>
          <p:cNvPr id="46083" name="Rectangle 3"/>
          <p:cNvSpPr>
            <a:spLocks noGrp="1" noChangeArrowheads="1"/>
          </p:cNvSpPr>
          <p:nvPr>
            <p:ph type="body" idx="1"/>
          </p:nvPr>
        </p:nvSpPr>
        <p:spPr>
          <a:xfrm>
            <a:off x="335280" y="1550876"/>
            <a:ext cx="11519420" cy="4559300"/>
          </a:xfrm>
        </p:spPr>
        <p:txBody>
          <a:bodyPr>
            <a:normAutofit/>
          </a:bodyPr>
          <a:lstStyle/>
          <a:p>
            <a:pPr>
              <a:spcBef>
                <a:spcPct val="20000"/>
              </a:spcBef>
              <a:buClr>
                <a:schemeClr val="tx2"/>
              </a:buClr>
              <a:buSzPct val="89000"/>
              <a:buFont typeface="Wingdings" panose="05000000000000000000" pitchFamily="2" charset="2"/>
              <a:buChar char="®"/>
            </a:pPr>
            <a:r>
              <a:rPr lang="en-US" altLang="zh-CN" b="1" dirty="0">
                <a:solidFill>
                  <a:srgbClr val="00B0F0"/>
                </a:solidFill>
                <a:ea typeface="宋体" panose="02010600030101010101" pitchFamily="2" charset="-122"/>
              </a:rPr>
              <a:t>Can be done in two major ways.</a:t>
            </a:r>
            <a:r>
              <a:rPr lang="zh-CN" altLang="en-US" b="1" dirty="0">
                <a:solidFill>
                  <a:srgbClr val="00B0F0"/>
                </a:solidFill>
                <a:ea typeface="宋体" panose="02010600030101010101" pitchFamily="2" charset="-122"/>
              </a:rPr>
              <a:t> </a:t>
            </a:r>
            <a:endParaRPr lang="en-US" altLang="zh-CN" b="1" dirty="0">
              <a:solidFill>
                <a:srgbClr val="00B0F0"/>
              </a:solidFill>
              <a:ea typeface="宋体" panose="02010600030101010101" pitchFamily="2" charset="-122"/>
            </a:endParaRPr>
          </a:p>
          <a:p>
            <a:pPr marL="0" indent="0">
              <a:spcBef>
                <a:spcPct val="20000"/>
              </a:spcBef>
              <a:buClr>
                <a:schemeClr val="tx2"/>
              </a:buClr>
              <a:buSzPct val="89000"/>
              <a:buNone/>
            </a:pPr>
            <a:endParaRPr lang="zh-CN" altLang="en-US" b="1" dirty="0">
              <a:solidFill>
                <a:srgbClr val="0070C0"/>
              </a:solidFill>
              <a:ea typeface="宋体" panose="02010600030101010101" pitchFamily="2" charset="-122"/>
            </a:endParaRPr>
          </a:p>
          <a:p>
            <a:pPr>
              <a:spcBef>
                <a:spcPct val="20000"/>
              </a:spcBef>
              <a:buClr>
                <a:schemeClr val="tx2"/>
              </a:buClr>
              <a:buSzPct val="89000"/>
              <a:buNone/>
            </a:pPr>
            <a:r>
              <a:rPr lang="en-US" altLang="zh-CN" b="1" dirty="0">
                <a:ea typeface="宋体" panose="02010600030101010101" pitchFamily="2" charset="-122"/>
              </a:rPr>
              <a:t>1.</a:t>
            </a:r>
            <a:r>
              <a:rPr lang="en-US" altLang="zh-CN" dirty="0">
                <a:ea typeface="宋体" panose="02010600030101010101" pitchFamily="2" charset="-122"/>
              </a:rPr>
              <a:t>The best way is to go over the proposal with the supplier team in advance of the negotiation conference in order to understand their problems and approaches and to know where to look in greater depth.  Such preliminary discussions are not meant to end in an agreement on anything, since such agreements should be reserved to the negotiation conference.  </a:t>
            </a:r>
          </a:p>
          <a:p>
            <a:pPr>
              <a:spcBef>
                <a:spcPct val="20000"/>
              </a:spcBef>
              <a:buClr>
                <a:schemeClr val="tx2"/>
              </a:buClr>
              <a:buSzPct val="89000"/>
              <a:buNone/>
            </a:pPr>
            <a:endParaRPr lang="en-US" altLang="zh-CN" dirty="0">
              <a:ea typeface="宋体" panose="02010600030101010101" pitchFamily="2" charset="-122"/>
            </a:endParaRPr>
          </a:p>
          <a:p>
            <a:pPr>
              <a:spcBef>
                <a:spcPct val="20000"/>
              </a:spcBef>
              <a:buClr>
                <a:schemeClr val="tx2"/>
              </a:buClr>
              <a:buSzPct val="89000"/>
              <a:buNone/>
            </a:pPr>
            <a:r>
              <a:rPr lang="en-US" altLang="zh-CN" b="1" dirty="0">
                <a:ea typeface="宋体" panose="02010600030101010101" pitchFamily="2" charset="-122"/>
              </a:rPr>
              <a:t>2.</a:t>
            </a:r>
            <a:r>
              <a:rPr lang="en-US" altLang="zh-CN" dirty="0">
                <a:ea typeface="宋体" panose="02010600030101010101" pitchFamily="2" charset="-122"/>
              </a:rPr>
              <a:t>The other way is to use the first part of the negotiation conference for</a:t>
            </a:r>
          </a:p>
          <a:p>
            <a:pPr>
              <a:spcBef>
                <a:spcPct val="20000"/>
              </a:spcBef>
              <a:buClr>
                <a:schemeClr val="tx2"/>
              </a:buClr>
              <a:buSzPct val="89000"/>
              <a:buNone/>
            </a:pPr>
            <a:r>
              <a:rPr lang="en-US" altLang="zh-CN" dirty="0">
                <a:ea typeface="宋体" panose="02010600030101010101" pitchFamily="2" charset="-122"/>
              </a:rPr>
              <a:t>   fact-finding, essentially making the negotiation a two-stage affair.</a:t>
            </a:r>
            <a:endParaRPr lang="zh-CN" altLang="en-US" dirty="0">
              <a:ea typeface="宋体" panose="02010600030101010101" pitchFamily="2" charset="-122"/>
            </a:endParaRPr>
          </a:p>
        </p:txBody>
      </p:sp>
      <p:sp>
        <p:nvSpPr>
          <p:cNvPr id="5" name="TextBox 4">
            <a:extLst>
              <a:ext uri="{FF2B5EF4-FFF2-40B4-BE49-F238E27FC236}">
                <a16:creationId xmlns:a16="http://schemas.microsoft.com/office/drawing/2014/main" id="{75DD345E-3E3C-C8BD-7DE1-6E42EB52FC9F}"/>
              </a:ext>
            </a:extLst>
          </p:cNvPr>
          <p:cNvSpPr txBox="1"/>
          <p:nvPr/>
        </p:nvSpPr>
        <p:spPr>
          <a:xfrm>
            <a:off x="9238500" y="618515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BB1A859B-17EA-0ECF-39BD-9AE293C3EE26}"/>
              </a:ext>
            </a:extLst>
          </p:cNvPr>
          <p:cNvSpPr/>
          <p:nvPr/>
        </p:nvSpPr>
        <p:spPr>
          <a:xfrm>
            <a:off x="11694160" y="1155862"/>
            <a:ext cx="14528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26E690A1-F4BA-3F08-3315-B97B79A3803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716343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1915463" y="79526"/>
            <a:ext cx="8534400" cy="931461"/>
          </a:xfrm>
        </p:spPr>
        <p:txBody>
          <a:bodyPr>
            <a:noAutofit/>
          </a:bodyPr>
          <a:lstStyle/>
          <a:p>
            <a:pPr algn="ctr" eaLnBrk="1" hangingPunct="1"/>
            <a:br>
              <a:rPr lang="en-US" altLang="en-US" sz="2800" b="1" dirty="0">
                <a:solidFill>
                  <a:srgbClr val="00B0F0"/>
                </a:solidFill>
              </a:rPr>
            </a:br>
            <a:r>
              <a:rPr lang="en-US" altLang="en-US" sz="2800" b="1" dirty="0">
                <a:solidFill>
                  <a:srgbClr val="00B0F0"/>
                </a:solidFill>
              </a:rPr>
              <a:t>Steps in Negotiating a Contract</a:t>
            </a:r>
            <a:br>
              <a:rPr lang="en-US" altLang="en-US" sz="2800" b="1" dirty="0">
                <a:solidFill>
                  <a:srgbClr val="00B0F0"/>
                </a:solidFill>
              </a:rPr>
            </a:br>
            <a:r>
              <a:rPr lang="en-US" altLang="en-US" sz="2800" b="1" dirty="0">
                <a:solidFill>
                  <a:srgbClr val="00B0F0"/>
                </a:solidFill>
              </a:rPr>
              <a:t>(Buyer’s Perspective)</a:t>
            </a:r>
            <a:br>
              <a:rPr lang="en-US" altLang="en-US" sz="2800" b="1" dirty="0">
                <a:solidFill>
                  <a:srgbClr val="00B0F0"/>
                </a:solidFill>
              </a:rPr>
            </a:br>
            <a:r>
              <a:rPr lang="en-US" altLang="en-US" sz="2800" b="1" dirty="0">
                <a:solidFill>
                  <a:srgbClr val="00B0F0"/>
                </a:solidFill>
              </a:rPr>
              <a:t>Objectives</a:t>
            </a:r>
          </a:p>
        </p:txBody>
      </p:sp>
      <p:sp>
        <p:nvSpPr>
          <p:cNvPr id="47107" name="Rectangle 3"/>
          <p:cNvSpPr>
            <a:spLocks noGrp="1" noChangeArrowheads="1"/>
          </p:cNvSpPr>
          <p:nvPr>
            <p:ph type="body" idx="1"/>
          </p:nvPr>
        </p:nvSpPr>
        <p:spPr>
          <a:xfrm>
            <a:off x="90215" y="1644431"/>
            <a:ext cx="12011569" cy="4648200"/>
          </a:xfrm>
        </p:spPr>
        <p:txBody>
          <a:bodyPr>
            <a:normAutofit/>
          </a:bodyPr>
          <a:lstStyle/>
          <a:p>
            <a:pPr eaLnBrk="1" hangingPunct="1"/>
            <a:r>
              <a:rPr lang="en-US" altLang="en-US" dirty="0"/>
              <a:t>After the facts are known and the issues relating to those facts are resolved, the buyer team must identify those issues which still remain and formulate positions on those issues.</a:t>
            </a:r>
          </a:p>
          <a:p>
            <a:pPr eaLnBrk="1" hangingPunct="1"/>
            <a:endParaRPr lang="en-US" altLang="en-US" dirty="0"/>
          </a:p>
          <a:p>
            <a:pPr eaLnBrk="1" hangingPunct="1"/>
            <a:r>
              <a:rPr lang="en-US" altLang="en-US" dirty="0"/>
              <a:t>The buyer is reevaluating his/her position prepared in the planning step. </a:t>
            </a:r>
          </a:p>
          <a:p>
            <a:pPr eaLnBrk="1" hangingPunct="1"/>
            <a:endParaRPr lang="en-US" altLang="en-US" dirty="0"/>
          </a:p>
          <a:p>
            <a:pPr eaLnBrk="1" hangingPunct="1"/>
            <a:r>
              <a:rPr lang="en-US" altLang="en-US" dirty="0"/>
              <a:t>The buyer should think of a range of positions, all the way from the maximum price he/she is willing to pay to the rock bottom position he/she would like to pay assuming everything goes right in the negotiation.  Somewhere in the middle would be what the buyer really expects to pay (target or objective position).</a:t>
            </a:r>
          </a:p>
        </p:txBody>
      </p:sp>
      <p:sp>
        <p:nvSpPr>
          <p:cNvPr id="5" name="TextBox 4">
            <a:extLst>
              <a:ext uri="{FF2B5EF4-FFF2-40B4-BE49-F238E27FC236}">
                <a16:creationId xmlns:a16="http://schemas.microsoft.com/office/drawing/2014/main" id="{75DD345E-3E3C-C8BD-7DE1-6E42EB52FC9F}"/>
              </a:ext>
            </a:extLst>
          </p:cNvPr>
          <p:cNvSpPr txBox="1"/>
          <p:nvPr/>
        </p:nvSpPr>
        <p:spPr>
          <a:xfrm>
            <a:off x="9254465" y="621834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D9FEF8E5-0597-935A-57A8-2977D7AF7184}"/>
              </a:ext>
            </a:extLst>
          </p:cNvPr>
          <p:cNvSpPr/>
          <p:nvPr/>
        </p:nvSpPr>
        <p:spPr>
          <a:xfrm>
            <a:off x="12110719" y="1155862"/>
            <a:ext cx="123952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0907B971-AD05-A992-D55E-0AB80F42FB1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6106499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1714500" y="339252"/>
            <a:ext cx="8763000" cy="1104900"/>
          </a:xfrm>
        </p:spPr>
        <p:txBody>
          <a:bodyPr>
            <a:noAutofit/>
          </a:bodyPr>
          <a:lstStyle/>
          <a:p>
            <a:pPr algn="ctr" eaLnBrk="1" hangingPunct="1"/>
            <a:r>
              <a:rPr lang="en-US" altLang="en-US" sz="2800" b="1" dirty="0">
                <a:solidFill>
                  <a:srgbClr val="00B0F0"/>
                </a:solidFill>
              </a:rPr>
              <a:t>Steps in Negotiating a Contract</a:t>
            </a:r>
            <a:br>
              <a:rPr lang="en-US" altLang="en-US" sz="2800" b="1" dirty="0">
                <a:solidFill>
                  <a:srgbClr val="00B0F0"/>
                </a:solidFill>
              </a:rPr>
            </a:br>
            <a:r>
              <a:rPr lang="en-US" altLang="en-US" sz="2800" b="1" dirty="0">
                <a:solidFill>
                  <a:srgbClr val="00B0F0"/>
                </a:solidFill>
              </a:rPr>
              <a:t>(Buyer’s Perspective)</a:t>
            </a:r>
            <a:br>
              <a:rPr lang="en-US" altLang="en-US" sz="2800" b="1" dirty="0">
                <a:solidFill>
                  <a:srgbClr val="00B0F0"/>
                </a:solidFill>
              </a:rPr>
            </a:br>
            <a:r>
              <a:rPr lang="en-US" altLang="en-US" sz="2800" b="1" dirty="0">
                <a:solidFill>
                  <a:srgbClr val="00B0F0"/>
                </a:solidFill>
              </a:rPr>
              <a:t>Pre-negotiation Review</a:t>
            </a:r>
            <a:br>
              <a:rPr lang="en-US" altLang="en-US" sz="2800" b="1" dirty="0">
                <a:solidFill>
                  <a:srgbClr val="00B0F0"/>
                </a:solidFill>
              </a:rPr>
            </a:br>
            <a:endParaRPr lang="en-US" altLang="en-US" sz="2800" b="1" dirty="0">
              <a:solidFill>
                <a:srgbClr val="00B0F0"/>
              </a:solidFill>
            </a:endParaRPr>
          </a:p>
        </p:txBody>
      </p:sp>
      <p:sp>
        <p:nvSpPr>
          <p:cNvPr id="49155" name="Rectangle 3"/>
          <p:cNvSpPr>
            <a:spLocks noGrp="1" noChangeArrowheads="1"/>
          </p:cNvSpPr>
          <p:nvPr>
            <p:ph type="body" idx="1"/>
          </p:nvPr>
        </p:nvSpPr>
        <p:spPr>
          <a:xfrm>
            <a:off x="264160" y="1889548"/>
            <a:ext cx="11399519" cy="4114800"/>
          </a:xfrm>
        </p:spPr>
        <p:txBody>
          <a:bodyPr/>
          <a:lstStyle/>
          <a:p>
            <a:pPr algn="just" eaLnBrk="1" hangingPunct="1"/>
            <a:r>
              <a:rPr lang="en-US" altLang="en-US" dirty="0"/>
              <a:t>Most buyers have to seek higher level approval for their negotiation positions. </a:t>
            </a:r>
          </a:p>
          <a:p>
            <a:pPr algn="just" eaLnBrk="1" hangingPunct="1"/>
            <a:endParaRPr lang="en-US" altLang="en-US" dirty="0"/>
          </a:p>
          <a:p>
            <a:pPr algn="just" eaLnBrk="1" hangingPunct="1"/>
            <a:r>
              <a:rPr lang="en-US" altLang="en-US" dirty="0"/>
              <a:t>This higher-level approval will require him/her to document the basis for his positions, including the documentation of the price and/or cost analysis performed.</a:t>
            </a:r>
          </a:p>
        </p:txBody>
      </p:sp>
      <p:sp>
        <p:nvSpPr>
          <p:cNvPr id="5" name="TextBox 4">
            <a:extLst>
              <a:ext uri="{FF2B5EF4-FFF2-40B4-BE49-F238E27FC236}">
                <a16:creationId xmlns:a16="http://schemas.microsoft.com/office/drawing/2014/main" id="{75DD345E-3E3C-C8BD-7DE1-6E42EB52FC9F}"/>
              </a:ext>
            </a:extLst>
          </p:cNvPr>
          <p:cNvSpPr txBox="1"/>
          <p:nvPr/>
        </p:nvSpPr>
        <p:spPr>
          <a:xfrm>
            <a:off x="9254465" y="644457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804BD473-B5AF-9C34-2701-7BF90ADC9A03}"/>
              </a:ext>
            </a:extLst>
          </p:cNvPr>
          <p:cNvSpPr/>
          <p:nvPr/>
        </p:nvSpPr>
        <p:spPr>
          <a:xfrm>
            <a:off x="11663679" y="1155862"/>
            <a:ext cx="1534069"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63E43913-EA66-D138-341E-CC8F5250C49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606157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2"/>
          <p:cNvSpPr>
            <a:spLocks noGrp="1" noChangeArrowheads="1"/>
          </p:cNvSpPr>
          <p:nvPr>
            <p:ph type="title"/>
          </p:nvPr>
        </p:nvSpPr>
        <p:spPr>
          <a:xfrm>
            <a:off x="2020947" y="273941"/>
            <a:ext cx="8305800" cy="1104900"/>
          </a:xfrm>
        </p:spPr>
        <p:txBody>
          <a:bodyPr rtlCol="0">
            <a:noAutofit/>
          </a:bodyPr>
          <a:lstStyle/>
          <a:p>
            <a:pPr algn="ctr">
              <a:defRPr/>
            </a:pPr>
            <a:r>
              <a:rPr lang="en-US" sz="2800" b="1" dirty="0">
                <a:solidFill>
                  <a:srgbClr val="00B0F0"/>
                </a:solidFill>
              </a:rPr>
              <a:t>Steps in Negotiating a Contract</a:t>
            </a:r>
            <a:br>
              <a:rPr lang="en-US" sz="2800" b="1" dirty="0">
                <a:solidFill>
                  <a:srgbClr val="00B0F0"/>
                </a:solidFill>
              </a:rPr>
            </a:br>
            <a:r>
              <a:rPr lang="en-US" sz="2800" b="1" dirty="0">
                <a:solidFill>
                  <a:srgbClr val="00B0F0"/>
                </a:solidFill>
              </a:rPr>
              <a:t>(Buyer’s Perspective)</a:t>
            </a:r>
            <a:br>
              <a:rPr lang="en-US" sz="2800" b="1" dirty="0">
                <a:solidFill>
                  <a:srgbClr val="00B0F0"/>
                </a:solidFill>
              </a:rPr>
            </a:br>
            <a:r>
              <a:rPr lang="en-US" sz="2800" b="1" dirty="0">
                <a:solidFill>
                  <a:srgbClr val="00B0F0"/>
                </a:solidFill>
              </a:rPr>
              <a:t>Negotiation Conferences</a:t>
            </a:r>
            <a:br>
              <a:rPr lang="en-US" sz="2800" b="1" dirty="0">
                <a:solidFill>
                  <a:srgbClr val="00B0F0"/>
                </a:solidFill>
              </a:rPr>
            </a:br>
            <a:endParaRPr lang="en-US" sz="2800" b="1" dirty="0">
              <a:solidFill>
                <a:srgbClr val="00B0F0"/>
              </a:solidFill>
            </a:endParaRPr>
          </a:p>
        </p:txBody>
      </p:sp>
      <p:sp>
        <p:nvSpPr>
          <p:cNvPr id="51203" name="Rectangle 3"/>
          <p:cNvSpPr>
            <a:spLocks noGrp="1" noChangeArrowheads="1"/>
          </p:cNvSpPr>
          <p:nvPr>
            <p:ph type="body" idx="1"/>
          </p:nvPr>
        </p:nvSpPr>
        <p:spPr>
          <a:xfrm>
            <a:off x="180431" y="1767873"/>
            <a:ext cx="11483249" cy="4648200"/>
          </a:xfrm>
        </p:spPr>
        <p:txBody>
          <a:bodyPr/>
          <a:lstStyle/>
          <a:p>
            <a:pPr algn="just" eaLnBrk="1" hangingPunct="1"/>
            <a:r>
              <a:rPr lang="en-US" altLang="en-US" dirty="0"/>
              <a:t>In the negotiation conference(s), the buyer team brings to the “table” its planned strategy and tactics as well as its plan for achieving its cost and profit positions.</a:t>
            </a:r>
          </a:p>
          <a:p>
            <a:pPr algn="just" eaLnBrk="1" hangingPunct="1"/>
            <a:endParaRPr lang="en-US" altLang="en-US" dirty="0"/>
          </a:p>
          <a:p>
            <a:pPr algn="just" eaLnBrk="1" hangingPunct="1"/>
            <a:r>
              <a:rPr lang="en-US" altLang="en-US" dirty="0"/>
              <a:t>This lecture covers this process in some detail and from different perspectives.</a:t>
            </a: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a:xfrm>
            <a:off x="8623300" y="6193094"/>
            <a:ext cx="27432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48139622-7E41-0A02-031F-17EE7F39C03D}"/>
              </a:ext>
            </a:extLst>
          </p:cNvPr>
          <p:cNvSpPr/>
          <p:nvPr/>
        </p:nvSpPr>
        <p:spPr>
          <a:xfrm>
            <a:off x="11663680" y="1155862"/>
            <a:ext cx="16560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710A79B8-950B-AAA3-BD4F-052EC69AEAD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314284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2"/>
          <p:cNvSpPr>
            <a:spLocks noGrp="1" noChangeArrowheads="1"/>
          </p:cNvSpPr>
          <p:nvPr>
            <p:ph type="title"/>
          </p:nvPr>
        </p:nvSpPr>
        <p:spPr>
          <a:xfrm>
            <a:off x="838200" y="216539"/>
            <a:ext cx="10515600" cy="1325563"/>
          </a:xfrm>
        </p:spPr>
        <p:txBody>
          <a:bodyPr rtlCol="0">
            <a:noAutofit/>
          </a:bodyPr>
          <a:lstStyle/>
          <a:p>
            <a:pPr algn="ctr">
              <a:defRPr/>
            </a:pPr>
            <a:r>
              <a:rPr lang="en-US" sz="2800" b="1" dirty="0">
                <a:solidFill>
                  <a:srgbClr val="00B0F0"/>
                </a:solidFill>
              </a:rPr>
              <a:t>Steps in Negotiating a Contract</a:t>
            </a:r>
            <a:br>
              <a:rPr lang="en-US" sz="2800" b="1" dirty="0">
                <a:solidFill>
                  <a:srgbClr val="00B0F0"/>
                </a:solidFill>
              </a:rPr>
            </a:br>
            <a:r>
              <a:rPr lang="en-US" sz="2800" b="1" dirty="0">
                <a:solidFill>
                  <a:srgbClr val="00B0F0"/>
                </a:solidFill>
              </a:rPr>
              <a:t>(Buyer’s Perspective)</a:t>
            </a:r>
            <a:br>
              <a:rPr lang="en-US" sz="2800" b="1" dirty="0">
                <a:solidFill>
                  <a:srgbClr val="00B0F0"/>
                </a:solidFill>
              </a:rPr>
            </a:br>
            <a:r>
              <a:rPr lang="en-US" sz="2800" b="1" dirty="0">
                <a:solidFill>
                  <a:srgbClr val="00B0F0"/>
                </a:solidFill>
              </a:rPr>
              <a:t>Documentation</a:t>
            </a:r>
            <a:br>
              <a:rPr lang="en-US" sz="2800" b="1" dirty="0">
                <a:solidFill>
                  <a:srgbClr val="00B0F0"/>
                </a:solidFill>
              </a:rPr>
            </a:br>
            <a:endParaRPr lang="en-US" sz="2800" b="1" dirty="0">
              <a:solidFill>
                <a:srgbClr val="00B0F0"/>
              </a:solidFill>
            </a:endParaRPr>
          </a:p>
        </p:txBody>
      </p:sp>
      <p:sp>
        <p:nvSpPr>
          <p:cNvPr id="52227" name="Rectangle 3"/>
          <p:cNvSpPr>
            <a:spLocks noGrp="1" noChangeArrowheads="1"/>
          </p:cNvSpPr>
          <p:nvPr>
            <p:ph type="body" idx="1"/>
          </p:nvPr>
        </p:nvSpPr>
        <p:spPr>
          <a:xfrm>
            <a:off x="180431" y="1890932"/>
            <a:ext cx="11280049" cy="4750529"/>
          </a:xfrm>
        </p:spPr>
        <p:txBody>
          <a:bodyPr/>
          <a:lstStyle/>
          <a:p>
            <a:pPr algn="just" eaLnBrk="1" hangingPunct="1"/>
            <a:r>
              <a:rPr lang="en-US" altLang="en-US" dirty="0"/>
              <a:t>The buyer prepares a negotiation memorandum.</a:t>
            </a:r>
          </a:p>
          <a:p>
            <a:pPr algn="just" eaLnBrk="1" hangingPunct="1"/>
            <a:endParaRPr lang="en-US" altLang="en-US" dirty="0"/>
          </a:p>
          <a:p>
            <a:pPr algn="just" eaLnBrk="1" hangingPunct="1"/>
            <a:r>
              <a:rPr lang="en-US" altLang="en-US" dirty="0"/>
              <a:t>The negotiation memorandum tells the story of the negotiation and justifies the final price and other final agreements to management.</a:t>
            </a: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981EC58D-20D9-11DD-F11F-4C1136EFF3D3}"/>
              </a:ext>
            </a:extLst>
          </p:cNvPr>
          <p:cNvSpPr/>
          <p:nvPr/>
        </p:nvSpPr>
        <p:spPr>
          <a:xfrm>
            <a:off x="11569766" y="1155862"/>
            <a:ext cx="1526474"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F1E18ECD-7188-9BEB-DAE7-B80F56FC02A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6549305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2"/>
          <p:cNvSpPr>
            <a:spLocks noGrp="1" noChangeArrowheads="1"/>
          </p:cNvSpPr>
          <p:nvPr>
            <p:ph type="title"/>
          </p:nvPr>
        </p:nvSpPr>
        <p:spPr>
          <a:xfrm>
            <a:off x="1905000" y="301976"/>
            <a:ext cx="8382000" cy="1104900"/>
          </a:xfrm>
        </p:spPr>
        <p:txBody>
          <a:bodyPr rtlCol="0">
            <a:noAutofit/>
          </a:bodyPr>
          <a:lstStyle/>
          <a:p>
            <a:pPr algn="ctr">
              <a:defRPr/>
            </a:pPr>
            <a:r>
              <a:rPr lang="en-US" sz="2800" b="1" dirty="0">
                <a:solidFill>
                  <a:srgbClr val="00B0F0"/>
                </a:solidFill>
              </a:rPr>
              <a:t>Recommended Format for </a:t>
            </a:r>
            <a:br>
              <a:rPr lang="en-US" sz="2800" b="1" dirty="0">
                <a:solidFill>
                  <a:srgbClr val="00B0F0"/>
                </a:solidFill>
              </a:rPr>
            </a:br>
            <a:r>
              <a:rPr lang="en-US" sz="2800" b="1" dirty="0">
                <a:solidFill>
                  <a:srgbClr val="00B0F0"/>
                </a:solidFill>
              </a:rPr>
              <a:t>Negotiation Memorandum</a:t>
            </a:r>
            <a:br>
              <a:rPr lang="en-US" sz="2800" b="1" dirty="0">
                <a:solidFill>
                  <a:srgbClr val="00B0F0"/>
                </a:solidFill>
              </a:rPr>
            </a:br>
            <a:endParaRPr lang="en-US" sz="2800" b="1" dirty="0">
              <a:solidFill>
                <a:srgbClr val="00B0F0"/>
              </a:solidFill>
            </a:endParaRPr>
          </a:p>
        </p:txBody>
      </p:sp>
      <p:sp>
        <p:nvSpPr>
          <p:cNvPr id="53251" name="Rectangle 3"/>
          <p:cNvSpPr>
            <a:spLocks noGrp="1" noChangeArrowheads="1"/>
          </p:cNvSpPr>
          <p:nvPr>
            <p:ph type="body" idx="1"/>
          </p:nvPr>
        </p:nvSpPr>
        <p:spPr>
          <a:xfrm>
            <a:off x="233679" y="1844486"/>
            <a:ext cx="11511281" cy="4648200"/>
          </a:xfrm>
        </p:spPr>
        <p:txBody>
          <a:bodyPr>
            <a:noAutofit/>
          </a:bodyPr>
          <a:lstStyle/>
          <a:p>
            <a:pPr algn="just" eaLnBrk="1" hangingPunct="1"/>
            <a:r>
              <a:rPr lang="en-US" altLang="en-US" sz="2700" dirty="0"/>
              <a:t>Summary comparisons reflecting the cost and profit/fee elements according to the in-house estimate, according to the supplier's cost proposal, as a result of the buyer’s pre-negotiation cost and price analysis, and as a result of negotiation.</a:t>
            </a:r>
          </a:p>
          <a:p>
            <a:pPr algn="just" eaLnBrk="1" hangingPunct="1"/>
            <a:r>
              <a:rPr lang="en-US" altLang="en-US" sz="2700" dirty="0"/>
              <a:t>Discussion of reasons for differences between pre-negotiation and final negotiated positions on all issues negotiated.</a:t>
            </a:r>
          </a:p>
          <a:p>
            <a:pPr algn="just" eaLnBrk="1" hangingPunct="1"/>
            <a:r>
              <a:rPr lang="en-US" altLang="en-US" sz="2700" dirty="0"/>
              <a:t>Identification of final cost data and the degree to which the data was relied upon.</a:t>
            </a:r>
          </a:p>
          <a:p>
            <a:pPr algn="just" eaLnBrk="1" hangingPunct="1"/>
            <a:r>
              <a:rPr lang="en-US" altLang="en-US" sz="2700" dirty="0"/>
              <a:t>Identification of supplemental information and data obtained during negotiation and evaluation of the information/data which shows how the information/data supports the price and other terms negotiated.</a:t>
            </a:r>
          </a:p>
          <a:p>
            <a:pPr algn="just" eaLnBrk="1" hangingPunct="1"/>
            <a:r>
              <a:rPr lang="en-US" altLang="en-US" sz="2700" dirty="0"/>
              <a:t>Attachments should include all documents submitted and used during the negotiation.</a:t>
            </a: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8F1459C9-31BD-E510-A938-CF6902F7E365}"/>
              </a:ext>
            </a:extLst>
          </p:cNvPr>
          <p:cNvSpPr/>
          <p:nvPr/>
        </p:nvSpPr>
        <p:spPr>
          <a:xfrm>
            <a:off x="11744960" y="1155862"/>
            <a:ext cx="138176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7AF5138A-ED76-9F0B-B421-B3CBF351669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066496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xfrm>
            <a:off x="769962" y="248508"/>
            <a:ext cx="10515600" cy="631162"/>
          </a:xfrm>
        </p:spPr>
        <p:txBody>
          <a:bodyPr>
            <a:normAutofit/>
          </a:bodyPr>
          <a:lstStyle/>
          <a:p>
            <a:pPr algn="ctr" eaLnBrk="1" hangingPunct="1"/>
            <a:r>
              <a:rPr lang="en-US" altLang="en-US" sz="3000" b="1" dirty="0">
                <a:solidFill>
                  <a:srgbClr val="00B0F0"/>
                </a:solidFill>
              </a:rPr>
              <a:t>The Two Major Negotiation Strategies</a:t>
            </a: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32712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09B45785-22B7-9F17-D4F5-AF901C561257}"/>
              </a:ext>
            </a:extLst>
          </p:cNvPr>
          <p:cNvSpPr/>
          <p:nvPr/>
        </p:nvSpPr>
        <p:spPr>
          <a:xfrm>
            <a:off x="11501121" y="1155869"/>
            <a:ext cx="17170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87B73B45-7578-1729-B6D2-BB839802831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5">
            <a:extLst>
              <a:ext uri="{FF2B5EF4-FFF2-40B4-BE49-F238E27FC236}">
                <a16:creationId xmlns:a16="http://schemas.microsoft.com/office/drawing/2014/main" id="{283D12C1-A82F-E9D4-03B8-D8D0E0B77E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1175" y="1214224"/>
            <a:ext cx="11042625" cy="5136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425543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1608301" y="365447"/>
            <a:ext cx="10515600" cy="726696"/>
          </a:xfrm>
        </p:spPr>
        <p:txBody>
          <a:bodyPr>
            <a:noAutofit/>
          </a:bodyPr>
          <a:lstStyle/>
          <a:p>
            <a:pPr algn="ctr" eaLnBrk="1" hangingPunct="1"/>
            <a:r>
              <a:rPr lang="en-US" altLang="en-US" sz="2800" b="1" dirty="0">
                <a:solidFill>
                  <a:srgbClr val="00B0F0"/>
                </a:solidFill>
              </a:rPr>
              <a:t>Goals-The Objectives That Drive a Negotiation Strategy</a:t>
            </a:r>
            <a:br>
              <a:rPr lang="en-US" altLang="en-US" sz="2800" b="1" dirty="0">
                <a:solidFill>
                  <a:srgbClr val="00B0F0"/>
                </a:solidFill>
              </a:rPr>
            </a:br>
            <a:endParaRPr lang="en-US" altLang="en-US" sz="2800" b="1" dirty="0">
              <a:solidFill>
                <a:srgbClr val="00B0F0"/>
              </a:solidFill>
            </a:endParaRPr>
          </a:p>
        </p:txBody>
      </p:sp>
      <p:sp>
        <p:nvSpPr>
          <p:cNvPr id="29700" name="Rectangle 3"/>
          <p:cNvSpPr>
            <a:spLocks noGrp="1" noChangeArrowheads="1"/>
          </p:cNvSpPr>
          <p:nvPr>
            <p:ph type="body" idx="1"/>
          </p:nvPr>
        </p:nvSpPr>
        <p:spPr>
          <a:xfrm>
            <a:off x="240055" y="1508125"/>
            <a:ext cx="10579737" cy="5349875"/>
          </a:xfrm>
        </p:spPr>
        <p:txBody>
          <a:bodyPr rtlCol="0">
            <a:normAutofit/>
          </a:bodyPr>
          <a:lstStyle/>
          <a:p>
            <a:pPr>
              <a:spcBef>
                <a:spcPct val="20000"/>
              </a:spcBef>
              <a:buClr>
                <a:schemeClr val="tx2"/>
              </a:buClr>
              <a:buSzPct val="89000"/>
              <a:buFont typeface="Wingdings" panose="05000000000000000000" pitchFamily="2" charset="2"/>
              <a:buChar char="®"/>
            </a:pPr>
            <a:r>
              <a:rPr lang="zh-CN" altLang="en-US" sz="2400" b="1" dirty="0">
                <a:ea typeface="宋体" panose="02010600030101010101" pitchFamily="2" charset="-122"/>
              </a:rPr>
              <a:t> </a:t>
            </a:r>
            <a:r>
              <a:rPr lang="en-US" altLang="zh-CN" b="1" dirty="0">
                <a:ea typeface="宋体" panose="02010600030101010101" pitchFamily="2" charset="-122"/>
              </a:rPr>
              <a:t>Simultaneous Development of Goals &amp; Frames.</a:t>
            </a:r>
          </a:p>
          <a:p>
            <a:pPr>
              <a:spcBef>
                <a:spcPct val="20000"/>
              </a:spcBef>
              <a:buClr>
                <a:schemeClr val="tx2"/>
              </a:buClr>
              <a:buSzPct val="89000"/>
            </a:pPr>
            <a:endParaRPr lang="en-US" altLang="zh-CN" b="1" dirty="0">
              <a:ea typeface="宋体" panose="02010600030101010101" pitchFamily="2" charset="-122"/>
            </a:endParaRPr>
          </a:p>
          <a:p>
            <a:pPr>
              <a:spcBef>
                <a:spcPct val="20000"/>
              </a:spcBef>
              <a:buClr>
                <a:schemeClr val="tx2"/>
              </a:buClr>
              <a:buSzPct val="89000"/>
              <a:buFont typeface="Wingdings" panose="05000000000000000000" pitchFamily="2" charset="2"/>
              <a:buChar char="®"/>
            </a:pPr>
            <a:r>
              <a:rPr lang="en-US" altLang="zh-CN" b="1" dirty="0">
                <a:ea typeface="宋体" panose="02010600030101010101" pitchFamily="2" charset="-122"/>
              </a:rPr>
              <a:t> </a:t>
            </a:r>
            <a:r>
              <a:rPr lang="en-US" altLang="zh-CN" b="1" dirty="0">
                <a:solidFill>
                  <a:srgbClr val="00B0F0"/>
                </a:solidFill>
                <a:ea typeface="宋体" panose="02010600030101010101" pitchFamily="2" charset="-122"/>
              </a:rPr>
              <a:t>Direct Effects of Goals on Choice of  Strategy</a:t>
            </a:r>
          </a:p>
          <a:p>
            <a:pPr lvl="1">
              <a:spcBef>
                <a:spcPct val="20000"/>
              </a:spcBef>
              <a:buClr>
                <a:schemeClr val="accent1"/>
              </a:buClr>
              <a:buFont typeface="Wingdings" panose="05000000000000000000" pitchFamily="2" charset="2"/>
              <a:buChar char="®"/>
            </a:pPr>
            <a:r>
              <a:rPr lang="en-US" altLang="zh-CN" sz="2800" dirty="0">
                <a:ea typeface="宋体" panose="02010600030101010101" pitchFamily="2" charset="-122"/>
              </a:rPr>
              <a:t>Wishes are not goals </a:t>
            </a:r>
            <a:endParaRPr lang="zh-CN" altLang="en-US" sz="2800" dirty="0">
              <a:ea typeface="宋体" panose="02010600030101010101" pitchFamily="2" charset="-122"/>
            </a:endParaRPr>
          </a:p>
          <a:p>
            <a:pPr lvl="1">
              <a:spcBef>
                <a:spcPct val="20000"/>
              </a:spcBef>
              <a:buClr>
                <a:schemeClr val="accent1"/>
              </a:buClr>
              <a:buFont typeface="Wingdings" panose="05000000000000000000" pitchFamily="2" charset="2"/>
              <a:buChar char="®"/>
            </a:pPr>
            <a:r>
              <a:rPr lang="en-US" altLang="zh-CN" sz="2800" dirty="0">
                <a:ea typeface="宋体" panose="02010600030101010101" pitchFamily="2" charset="-122"/>
              </a:rPr>
              <a:t>Our goals are often linked to other’s goals</a:t>
            </a:r>
            <a:endParaRPr lang="zh-CN" altLang="en-US" sz="2800" dirty="0">
              <a:ea typeface="宋体" panose="02010600030101010101" pitchFamily="2" charset="-122"/>
            </a:endParaRPr>
          </a:p>
          <a:p>
            <a:pPr lvl="1">
              <a:spcBef>
                <a:spcPct val="20000"/>
              </a:spcBef>
              <a:buClr>
                <a:schemeClr val="accent1"/>
              </a:buClr>
              <a:buFont typeface="Wingdings" panose="05000000000000000000" pitchFamily="2" charset="2"/>
              <a:buChar char="®"/>
            </a:pPr>
            <a:r>
              <a:rPr lang="en-US" altLang="zh-CN" sz="2800" dirty="0">
                <a:ea typeface="宋体" panose="02010600030101010101" pitchFamily="2" charset="-122"/>
              </a:rPr>
              <a:t>There are limits/boundaries to what goals can be</a:t>
            </a:r>
          </a:p>
          <a:p>
            <a:pPr lvl="1">
              <a:spcBef>
                <a:spcPct val="20000"/>
              </a:spcBef>
              <a:buClr>
                <a:schemeClr val="accent1"/>
              </a:buClr>
              <a:buFont typeface="Wingdings" panose="05000000000000000000" pitchFamily="2" charset="2"/>
              <a:buChar char="®"/>
            </a:pPr>
            <a:r>
              <a:rPr lang="en-US" altLang="zh-CN" sz="2800" dirty="0">
                <a:ea typeface="宋体" panose="02010600030101010101" pitchFamily="2" charset="-122"/>
              </a:rPr>
              <a:t>Effective goals must be specific</a:t>
            </a:r>
            <a:endParaRPr lang="zh-CN" altLang="en-US" sz="2800" dirty="0">
              <a:ea typeface="宋体" panose="02010600030101010101" pitchFamily="2" charset="-122"/>
            </a:endParaRPr>
          </a:p>
        </p:txBody>
      </p:sp>
      <p:sp>
        <p:nvSpPr>
          <p:cNvPr id="5" name="TextBox 4">
            <a:extLst>
              <a:ext uri="{FF2B5EF4-FFF2-40B4-BE49-F238E27FC236}">
                <a16:creationId xmlns:a16="http://schemas.microsoft.com/office/drawing/2014/main" id="{75DD345E-3E3C-C8BD-7DE1-6E42EB52FC9F}"/>
              </a:ext>
            </a:extLst>
          </p:cNvPr>
          <p:cNvSpPr txBox="1"/>
          <p:nvPr/>
        </p:nvSpPr>
        <p:spPr>
          <a:xfrm>
            <a:off x="9335745"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C696F338-B5FE-B314-C14B-ED04CA7F6033}"/>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8F98F2D9-C90E-A87B-ED4C-734EC0E0FD1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197009" cy="1076343"/>
          </a:xfrm>
          <a:prstGeom prst="rect">
            <a:avLst/>
          </a:prstGeom>
        </p:spPr>
      </p:pic>
    </p:spTree>
    <p:extLst>
      <p:ext uri="{BB962C8B-B14F-4D97-AF65-F5344CB8AC3E}">
        <p14:creationId xmlns:p14="http://schemas.microsoft.com/office/powerpoint/2010/main" val="269734310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4"/>
          <p:cNvSpPr>
            <a:spLocks noGrp="1" noChangeArrowheads="1"/>
          </p:cNvSpPr>
          <p:nvPr>
            <p:ph type="title"/>
          </p:nvPr>
        </p:nvSpPr>
        <p:spPr>
          <a:xfrm>
            <a:off x="1676400" y="342767"/>
            <a:ext cx="10515600" cy="876821"/>
          </a:xfrm>
        </p:spPr>
        <p:txBody>
          <a:bodyPr>
            <a:normAutofit fontScale="90000"/>
          </a:bodyPr>
          <a:lstStyle/>
          <a:p>
            <a:pPr algn="ctr" eaLnBrk="1" hangingPunct="1"/>
            <a:r>
              <a:rPr lang="en-US" altLang="en-US" sz="3200" b="1" dirty="0">
                <a:solidFill>
                  <a:srgbClr val="00B0F0"/>
                </a:solidFill>
              </a:rPr>
              <a:t>Strategy-The Overall Plan To Achieve One’s Goals</a:t>
            </a:r>
            <a:br>
              <a:rPr lang="en-US" altLang="en-US" sz="3200" b="1" dirty="0">
                <a:solidFill>
                  <a:srgbClr val="00B0F0"/>
                </a:solidFill>
              </a:rPr>
            </a:br>
            <a:endParaRPr lang="en-US" altLang="en-US" sz="3200" b="1" dirty="0">
              <a:solidFill>
                <a:srgbClr val="00B0F0"/>
              </a:solidFill>
            </a:endParaRPr>
          </a:p>
        </p:txBody>
      </p:sp>
      <p:sp>
        <p:nvSpPr>
          <p:cNvPr id="6" name="TextBox 5">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Slide Number Placeholder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4" name="Rectangle: Rounded Corners 3">
            <a:extLst>
              <a:ext uri="{FF2B5EF4-FFF2-40B4-BE49-F238E27FC236}">
                <a16:creationId xmlns:a16="http://schemas.microsoft.com/office/drawing/2014/main" id="{19445963-1F64-F662-703E-660CAFDFB0F8}"/>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2A09FB2C-2E4A-7167-1BB4-6A3D15F4BCD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5CD24E5D-6E59-E430-3A36-236CE613C4CB}"/>
              </a:ext>
            </a:extLst>
          </p:cNvPr>
          <p:cNvSpPr txBox="1"/>
          <p:nvPr/>
        </p:nvSpPr>
        <p:spPr>
          <a:xfrm>
            <a:off x="447040" y="1621054"/>
            <a:ext cx="11043920" cy="4142673"/>
          </a:xfrm>
          <a:prstGeom prst="rect">
            <a:avLst/>
          </a:prstGeom>
          <a:noFill/>
        </p:spPr>
        <p:txBody>
          <a:bodyPr wrap="square">
            <a:spAutoFit/>
          </a:bodyPr>
          <a:lstStyle/>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Char char="®"/>
              <a:tabLst/>
              <a:defRPr/>
            </a:pPr>
            <a:r>
              <a:rPr kumimoji="0" lang="en-US" altLang="zh-CN" sz="2800"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rPr>
              <a:t>Strategic Options--Vehicles for Achieving Goals.</a:t>
            </a:r>
          </a:p>
          <a:p>
            <a:pPr marL="0" marR="0" lvl="0" indent="0" algn="l" defTabSz="914400" rtl="0" eaLnBrk="1" fontAlgn="base" latinLnBrk="0" hangingPunct="1">
              <a:lnSpc>
                <a:spcPct val="100000"/>
              </a:lnSpc>
              <a:spcBef>
                <a:spcPct val="20000"/>
              </a:spcBef>
              <a:spcAft>
                <a:spcPct val="0"/>
              </a:spcAft>
              <a:buClr>
                <a:srgbClr val="336666"/>
              </a:buClr>
              <a:buSzPct val="89000"/>
              <a:buFontTx/>
              <a:buNone/>
              <a:tabLst/>
              <a:defRPr/>
            </a:pPr>
            <a:endParaRPr kumimoji="0" lang="en-US" altLang="zh-CN" sz="2800"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endParaRPr>
          </a:p>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Char char="®"/>
              <a:tabLst/>
              <a:defRPr/>
            </a:pPr>
            <a:r>
              <a:rPr kumimoji="0" lang="en-US" altLang="zh-CN" sz="2800"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rPr>
              <a:t>Alternative Situational Strategies</a:t>
            </a:r>
          </a:p>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AutoNum type="arabicPeriod"/>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Avoidance:  The No engagement Strategy</a:t>
            </a:r>
          </a:p>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AutoNum type="arabicPeriod"/>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Competition/Dominance/Forcing (Win-Lose)</a:t>
            </a:r>
          </a:p>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AutoNum type="arabicPeriod"/>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Collaboration/Integrating (Win-Win)</a:t>
            </a:r>
          </a:p>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AutoNum type="arabicPeriod"/>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Compromising </a:t>
            </a:r>
          </a:p>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AutoNum type="arabicPeriod"/>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Accommodation/Obliging</a:t>
            </a:r>
          </a:p>
        </p:txBody>
      </p:sp>
    </p:spTree>
    <p:extLst>
      <p:ext uri="{BB962C8B-B14F-4D97-AF65-F5344CB8AC3E}">
        <p14:creationId xmlns:p14="http://schemas.microsoft.com/office/powerpoint/2010/main" val="165797158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ChangeArrowheads="1"/>
          </p:cNvSpPr>
          <p:nvPr>
            <p:ph type="title"/>
          </p:nvPr>
        </p:nvSpPr>
        <p:spPr>
          <a:xfrm>
            <a:off x="838200" y="-37927"/>
            <a:ext cx="10515600" cy="1151873"/>
          </a:xfrm>
        </p:spPr>
        <p:txBody>
          <a:bodyPr rtlCol="0">
            <a:normAutofit/>
          </a:bodyPr>
          <a:lstStyle/>
          <a:p>
            <a:pPr algn="ctr">
              <a:defRPr/>
            </a:pPr>
            <a:r>
              <a:rPr lang="en-US" sz="3200" b="1" dirty="0">
                <a:solidFill>
                  <a:srgbClr val="00B0F0"/>
                </a:solidFill>
              </a:rPr>
              <a:t>Negotiation Goals &amp; Strategy</a:t>
            </a: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17921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9899CA7C-3E26-53FF-E8ED-E4CE630E9EA8}"/>
              </a:ext>
            </a:extLst>
          </p:cNvPr>
          <p:cNvSpPr/>
          <p:nvPr/>
        </p:nvSpPr>
        <p:spPr>
          <a:xfrm>
            <a:off x="11353800" y="1042447"/>
            <a:ext cx="177292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E9114CB7-6D53-B4A1-A150-DC89F06367F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 Placeholder 3">
            <a:extLst>
              <a:ext uri="{FF2B5EF4-FFF2-40B4-BE49-F238E27FC236}">
                <a16:creationId xmlns:a16="http://schemas.microsoft.com/office/drawing/2014/main" id="{196EB1B5-871A-6E9E-42B1-B3E88908DBDB}"/>
              </a:ext>
            </a:extLst>
          </p:cNvPr>
          <p:cNvSpPr>
            <a:spLocks noGrp="1" noChangeArrowheads="1"/>
          </p:cNvSpPr>
          <p:nvPr>
            <p:ph type="body" idx="1"/>
          </p:nvPr>
        </p:nvSpPr>
        <p:spPr bwMode="auto">
          <a:xfrm>
            <a:off x="178582" y="1555750"/>
            <a:ext cx="11175218"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noAutofit/>
          </a:bodyPr>
          <a:lstStyle>
            <a:lvl1pPr marL="342900" indent="-342900"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rtl="0" eaLnBrk="1" hangingPunct="1">
              <a:lnSpc>
                <a:spcPct val="90000"/>
              </a:lnSpc>
              <a:spcBef>
                <a:spcPct val="20000"/>
              </a:spcBef>
              <a:buClr>
                <a:schemeClr val="tx2"/>
              </a:buClr>
              <a:buSzPct val="89000"/>
              <a:buFont typeface="Wingdings" panose="05000000000000000000" pitchFamily="2" charset="2"/>
              <a:buChar char="®"/>
            </a:pPr>
            <a:r>
              <a:rPr lang="en-US" altLang="zh-CN" b="1" dirty="0">
                <a:solidFill>
                  <a:srgbClr val="00B0F0"/>
                </a:solidFill>
                <a:latin typeface="+mj-lt"/>
                <a:ea typeface="宋体" panose="02010600030101010101" pitchFamily="2" charset="-122"/>
              </a:rPr>
              <a:t>Negotiation Goals</a:t>
            </a:r>
          </a:p>
          <a:p>
            <a:pPr marL="0" indent="0" algn="l" rtl="0" eaLnBrk="1" hangingPunct="1">
              <a:lnSpc>
                <a:spcPct val="90000"/>
              </a:lnSpc>
              <a:spcBef>
                <a:spcPct val="20000"/>
              </a:spcBef>
              <a:buClr>
                <a:schemeClr val="tx2"/>
              </a:buClr>
              <a:buSzPct val="89000"/>
              <a:buNone/>
            </a:pPr>
            <a:endParaRPr lang="en-US" altLang="zh-CN" b="1" dirty="0">
              <a:solidFill>
                <a:srgbClr val="FC0128"/>
              </a:solidFill>
              <a:latin typeface="+mj-lt"/>
              <a:ea typeface="宋体" panose="02010600030101010101" pitchFamily="2" charset="-122"/>
            </a:endParaRPr>
          </a:p>
          <a:p>
            <a:pPr lvl="1" algn="l" rtl="0" eaLnBrk="1" hangingPunct="1">
              <a:lnSpc>
                <a:spcPct val="90000"/>
              </a:lnSpc>
              <a:spcBef>
                <a:spcPct val="20000"/>
              </a:spcBef>
              <a:buClr>
                <a:schemeClr val="accent1"/>
              </a:buClr>
              <a:buFont typeface="Wingdings" panose="05000000000000000000" pitchFamily="2" charset="2"/>
              <a:buChar char="®"/>
            </a:pPr>
            <a:r>
              <a:rPr lang="en-US" altLang="zh-CN" sz="2800" dirty="0">
                <a:latin typeface="+mj-lt"/>
                <a:ea typeface="宋体" panose="02010600030101010101" pitchFamily="2" charset="-122"/>
              </a:rPr>
              <a:t>Short-term or long-term</a:t>
            </a:r>
          </a:p>
          <a:p>
            <a:pPr lvl="1" algn="l" rtl="0" eaLnBrk="1" hangingPunct="1">
              <a:lnSpc>
                <a:spcPct val="90000"/>
              </a:lnSpc>
              <a:spcBef>
                <a:spcPct val="20000"/>
              </a:spcBef>
              <a:buClr>
                <a:schemeClr val="accent1"/>
              </a:buClr>
              <a:buFont typeface="Wingdings" panose="05000000000000000000" pitchFamily="2" charset="2"/>
              <a:buChar char="®"/>
            </a:pPr>
            <a:r>
              <a:rPr lang="en-US" altLang="zh-CN" sz="2800" dirty="0">
                <a:latin typeface="+mj-lt"/>
                <a:ea typeface="宋体" panose="02010600030101010101" pitchFamily="2" charset="-122"/>
              </a:rPr>
              <a:t>Tangible or intangible issues</a:t>
            </a:r>
          </a:p>
          <a:p>
            <a:pPr lvl="1" algn="l" rtl="0" eaLnBrk="1" hangingPunct="1">
              <a:lnSpc>
                <a:spcPct val="90000"/>
              </a:lnSpc>
              <a:spcBef>
                <a:spcPct val="20000"/>
              </a:spcBef>
              <a:buClr>
                <a:schemeClr val="accent1"/>
              </a:buClr>
              <a:buFont typeface="Wingdings" panose="05000000000000000000" pitchFamily="2" charset="2"/>
              <a:buChar char="®"/>
            </a:pPr>
            <a:r>
              <a:rPr lang="en-US" altLang="zh-CN" sz="2800" dirty="0">
                <a:latin typeface="+mj-lt"/>
                <a:ea typeface="宋体" panose="02010600030101010101" pitchFamily="2" charset="-122"/>
              </a:rPr>
              <a:t>Compatible or incompatible</a:t>
            </a:r>
          </a:p>
          <a:p>
            <a:pPr algn="l" rtl="0" eaLnBrk="1" hangingPunct="1">
              <a:lnSpc>
                <a:spcPct val="90000"/>
              </a:lnSpc>
              <a:spcBef>
                <a:spcPct val="20000"/>
              </a:spcBef>
              <a:buClr>
                <a:schemeClr val="tx2"/>
              </a:buClr>
              <a:buSzPct val="89000"/>
              <a:buFont typeface="Wingdings" panose="05000000000000000000" pitchFamily="2" charset="2"/>
              <a:buChar char="®"/>
            </a:pPr>
            <a:endParaRPr lang="en-US" altLang="zh-CN" dirty="0">
              <a:latin typeface="+mj-lt"/>
              <a:ea typeface="宋体" panose="02010600030101010101" pitchFamily="2" charset="-122"/>
            </a:endParaRPr>
          </a:p>
          <a:p>
            <a:pPr marL="0" indent="0" algn="l" rtl="0" eaLnBrk="1" hangingPunct="1">
              <a:lnSpc>
                <a:spcPct val="90000"/>
              </a:lnSpc>
              <a:spcBef>
                <a:spcPct val="20000"/>
              </a:spcBef>
              <a:buClr>
                <a:schemeClr val="tx2"/>
              </a:buClr>
              <a:buSzPct val="89000"/>
              <a:buNone/>
            </a:pPr>
            <a:endParaRPr lang="en-US" altLang="zh-CN" dirty="0">
              <a:latin typeface="+mj-lt"/>
              <a:ea typeface="宋体" panose="02010600030101010101" pitchFamily="2" charset="-122"/>
            </a:endParaRPr>
          </a:p>
          <a:p>
            <a:pPr marL="0" indent="0" algn="l" rtl="0" eaLnBrk="1" hangingPunct="1">
              <a:lnSpc>
                <a:spcPct val="90000"/>
              </a:lnSpc>
              <a:spcBef>
                <a:spcPct val="20000"/>
              </a:spcBef>
              <a:buClr>
                <a:schemeClr val="tx2"/>
              </a:buClr>
              <a:buSzPct val="89000"/>
              <a:buNone/>
            </a:pPr>
            <a:r>
              <a:rPr lang="en-US" altLang="zh-CN" dirty="0">
                <a:latin typeface="+mj-lt"/>
                <a:ea typeface="宋体" panose="02010600030101010101" pitchFamily="2" charset="-122"/>
              </a:rPr>
              <a:t>                                                                     </a:t>
            </a:r>
          </a:p>
        </p:txBody>
      </p:sp>
      <p:sp>
        <p:nvSpPr>
          <p:cNvPr id="7" name="Rectangle 4">
            <a:extLst>
              <a:ext uri="{FF2B5EF4-FFF2-40B4-BE49-F238E27FC236}">
                <a16:creationId xmlns:a16="http://schemas.microsoft.com/office/drawing/2014/main" id="{6A864CD6-E96D-41E4-F0C6-F863E9805F0D}"/>
              </a:ext>
            </a:extLst>
          </p:cNvPr>
          <p:cNvSpPr>
            <a:spLocks noChangeArrowheads="1"/>
          </p:cNvSpPr>
          <p:nvPr/>
        </p:nvSpPr>
        <p:spPr bwMode="auto">
          <a:xfrm>
            <a:off x="5700993" y="1721742"/>
            <a:ext cx="5455920" cy="355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marL="342900" indent="-342900"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rtl="0" eaLnBrk="1" hangingPunct="1">
              <a:lnSpc>
                <a:spcPct val="80000"/>
              </a:lnSpc>
              <a:spcBef>
                <a:spcPct val="20000"/>
              </a:spcBef>
              <a:buClr>
                <a:schemeClr val="tx2"/>
              </a:buClr>
              <a:buSzPct val="89000"/>
              <a:buFont typeface="Symbol" panose="05050102010706020507" pitchFamily="18" charset="2"/>
              <a:buNone/>
            </a:pPr>
            <a:r>
              <a:rPr lang="en-US" altLang="zh-CN" sz="2800" b="1" dirty="0">
                <a:solidFill>
                  <a:srgbClr val="00B0F0"/>
                </a:solidFill>
                <a:latin typeface="+mj-lt"/>
                <a:ea typeface="宋体" panose="02010600030101010101" pitchFamily="2" charset="-122"/>
              </a:rPr>
              <a:t>Negotiation Strategy</a:t>
            </a:r>
          </a:p>
          <a:p>
            <a:pPr algn="l" rtl="0" eaLnBrk="1" hangingPunct="1">
              <a:lnSpc>
                <a:spcPct val="80000"/>
              </a:lnSpc>
              <a:spcBef>
                <a:spcPct val="20000"/>
              </a:spcBef>
              <a:buClr>
                <a:schemeClr val="tx2"/>
              </a:buClr>
              <a:buSzPct val="89000"/>
              <a:buFont typeface="Symbol" panose="05050102010706020507" pitchFamily="18" charset="2"/>
              <a:buNone/>
            </a:pPr>
            <a:endParaRPr lang="en-US" altLang="zh-CN" sz="2800" b="1" u="sng" dirty="0">
              <a:solidFill>
                <a:srgbClr val="FF0000"/>
              </a:solidFill>
              <a:latin typeface="+mj-lt"/>
              <a:ea typeface="宋体" panose="02010600030101010101" pitchFamily="2" charset="-122"/>
            </a:endParaRPr>
          </a:p>
          <a:p>
            <a:pPr lvl="1" algn="l" rtl="0" eaLnBrk="1" hangingPunct="1">
              <a:lnSpc>
                <a:spcPct val="80000"/>
              </a:lnSpc>
              <a:spcBef>
                <a:spcPct val="20000"/>
              </a:spcBef>
              <a:buClr>
                <a:schemeClr val="accent1"/>
              </a:buClr>
              <a:buFont typeface="Wingdings" panose="05000000000000000000" pitchFamily="2" charset="2"/>
              <a:buChar char="®"/>
            </a:pPr>
            <a:r>
              <a:rPr lang="en-US" altLang="zh-CN" sz="2800" u="sng" dirty="0">
                <a:latin typeface="+mj-lt"/>
                <a:ea typeface="宋体" panose="02010600030101010101" pitchFamily="2" charset="-122"/>
              </a:rPr>
              <a:t>Be Collaborative</a:t>
            </a:r>
            <a:endParaRPr lang="en-US" altLang="zh-CN" sz="2800" dirty="0">
              <a:latin typeface="+mj-lt"/>
              <a:ea typeface="宋体" panose="02010600030101010101" pitchFamily="2" charset="-122"/>
            </a:endParaRPr>
          </a:p>
          <a:p>
            <a:pPr lvl="2" algn="l" rtl="0" eaLnBrk="1" hangingPunct="1">
              <a:lnSpc>
                <a:spcPct val="80000"/>
              </a:lnSpc>
              <a:spcBef>
                <a:spcPct val="20000"/>
              </a:spcBef>
              <a:buClr>
                <a:schemeClr val="hlink"/>
              </a:buClr>
              <a:buFont typeface="Wingdings" panose="05000000000000000000" pitchFamily="2" charset="2"/>
              <a:buChar char="®"/>
            </a:pPr>
            <a:r>
              <a:rPr lang="en-US" altLang="zh-CN" sz="2800" dirty="0">
                <a:latin typeface="+mj-lt"/>
                <a:ea typeface="宋体" panose="02010600030101010101" pitchFamily="2" charset="-122"/>
              </a:rPr>
              <a:t>Long-term goals</a:t>
            </a:r>
          </a:p>
          <a:p>
            <a:pPr lvl="2" algn="l" rtl="0" eaLnBrk="1" hangingPunct="1">
              <a:lnSpc>
                <a:spcPct val="90000"/>
              </a:lnSpc>
              <a:spcBef>
                <a:spcPct val="20000"/>
              </a:spcBef>
              <a:buClr>
                <a:schemeClr val="hlink"/>
              </a:buClr>
              <a:buFont typeface="Wingdings" panose="05000000000000000000" pitchFamily="2" charset="2"/>
              <a:buChar char="®"/>
            </a:pPr>
            <a:r>
              <a:rPr lang="en-US" altLang="zh-CN" sz="2800" dirty="0">
                <a:latin typeface="+mj-lt"/>
                <a:ea typeface="宋体" panose="02010600030101010101" pitchFamily="2" charset="-122"/>
              </a:rPr>
              <a:t>Tangibles &amp; intangibles</a:t>
            </a:r>
          </a:p>
          <a:p>
            <a:pPr lvl="2" algn="l" rtl="0" eaLnBrk="1" hangingPunct="1">
              <a:lnSpc>
                <a:spcPct val="90000"/>
              </a:lnSpc>
              <a:spcBef>
                <a:spcPct val="20000"/>
              </a:spcBef>
              <a:buClr>
                <a:schemeClr val="hlink"/>
              </a:buClr>
              <a:buFont typeface="Wingdings" panose="05000000000000000000" pitchFamily="2" charset="2"/>
              <a:buChar char="®"/>
            </a:pPr>
            <a:r>
              <a:rPr lang="en-US" altLang="zh-CN" sz="2800" dirty="0">
                <a:latin typeface="+mj-lt"/>
                <a:ea typeface="宋体" panose="02010600030101010101" pitchFamily="2" charset="-122"/>
              </a:rPr>
              <a:t>Some compatibility of goals</a:t>
            </a:r>
          </a:p>
          <a:p>
            <a:pPr marL="685800" marR="0" lvl="1" indent="-228600" algn="l" defTabSz="914400" rtl="0" eaLnBrk="1" fontAlgn="auto" latinLnBrk="0" hangingPunct="1">
              <a:lnSpc>
                <a:spcPct val="80000"/>
              </a:lnSpc>
              <a:spcBef>
                <a:spcPct val="20000"/>
              </a:spcBef>
              <a:spcAft>
                <a:spcPts val="0"/>
              </a:spcAft>
              <a:buClr>
                <a:srgbClr val="4472C4"/>
              </a:buClr>
              <a:buSzTx/>
              <a:buFont typeface="Wingdings" panose="05000000000000000000" pitchFamily="2" charset="2"/>
              <a:buChar char="®"/>
              <a:tabLst/>
              <a:defRPr/>
            </a:pPr>
            <a:r>
              <a:rPr kumimoji="0" lang="en-US" altLang="zh-CN" sz="2800" b="0" i="0" u="sng" strike="noStrike" kern="1200" cap="none" spc="0" normalizeH="0" baseline="0" noProof="0" dirty="0">
                <a:ln>
                  <a:noFill/>
                </a:ln>
                <a:solidFill>
                  <a:prstClr val="black"/>
                </a:solidFill>
                <a:effectLst/>
                <a:uLnTx/>
                <a:uFillTx/>
                <a:latin typeface="Times New Roman"/>
                <a:ea typeface="宋体" panose="02010600030101010101" pitchFamily="2" charset="-122"/>
                <a:cs typeface="Times New Roman"/>
              </a:rPr>
              <a:t>Be Competitive</a:t>
            </a:r>
            <a:endParaRPr kumimoji="0" lang="en-US" altLang="zh-CN" sz="2800" b="0" i="0" u="none" strike="noStrike" kern="1200" cap="none" spc="0" normalizeH="0" baseline="0" noProof="0" dirty="0">
              <a:ln>
                <a:noFill/>
              </a:ln>
              <a:solidFill>
                <a:prstClr val="black"/>
              </a:solidFill>
              <a:effectLst/>
              <a:uLnTx/>
              <a:uFillTx/>
              <a:latin typeface="Times New Roman"/>
              <a:ea typeface="宋体" panose="02010600030101010101" pitchFamily="2" charset="-122"/>
              <a:cs typeface="Times New Roman"/>
            </a:endParaRPr>
          </a:p>
          <a:p>
            <a:pPr marL="1143000" marR="0" lvl="2" indent="-228600" algn="l" defTabSz="914400" rtl="0" eaLnBrk="1" fontAlgn="auto" latinLnBrk="0" hangingPunct="1">
              <a:lnSpc>
                <a:spcPct val="80000"/>
              </a:lnSpc>
              <a:spcBef>
                <a:spcPct val="20000"/>
              </a:spcBef>
              <a:spcAft>
                <a:spcPts val="0"/>
              </a:spcAft>
              <a:buClr>
                <a:srgbClr val="0563C1"/>
              </a:buClr>
              <a:buSzTx/>
              <a:buFont typeface="Wingdings" panose="05000000000000000000" pitchFamily="2" charset="2"/>
              <a:buChar char="®"/>
              <a:tabLst/>
              <a:defRPr/>
            </a:pPr>
            <a:r>
              <a:rPr kumimoji="0" lang="en-US" altLang="zh-CN" sz="2800" b="0" i="0" u="none" strike="noStrike" kern="1200" cap="none" spc="0" normalizeH="0" baseline="0" noProof="0" dirty="0">
                <a:ln>
                  <a:noFill/>
                </a:ln>
                <a:solidFill>
                  <a:prstClr val="black"/>
                </a:solidFill>
                <a:effectLst/>
                <a:uLnTx/>
                <a:uFillTx/>
                <a:latin typeface="Times New Roman"/>
                <a:ea typeface="宋体" panose="02010600030101010101" pitchFamily="2" charset="-122"/>
                <a:cs typeface="Times New Roman"/>
              </a:rPr>
              <a:t>Short-term deal</a:t>
            </a:r>
          </a:p>
          <a:p>
            <a:pPr marL="1143000" marR="0" lvl="2" indent="-228600" algn="l" defTabSz="914400" rtl="0" eaLnBrk="1" fontAlgn="auto" latinLnBrk="0" hangingPunct="1">
              <a:lnSpc>
                <a:spcPct val="90000"/>
              </a:lnSpc>
              <a:spcBef>
                <a:spcPct val="20000"/>
              </a:spcBef>
              <a:spcAft>
                <a:spcPts val="0"/>
              </a:spcAft>
              <a:buClr>
                <a:srgbClr val="0563C1"/>
              </a:buClr>
              <a:buSzTx/>
              <a:buFont typeface="Wingdings" panose="05000000000000000000" pitchFamily="2" charset="2"/>
              <a:buChar char="®"/>
              <a:tabLst/>
              <a:defRPr/>
            </a:pPr>
            <a:r>
              <a:rPr kumimoji="0" lang="en-US" altLang="zh-CN" sz="2800" b="0" i="0" u="none" strike="noStrike" kern="1200" cap="none" spc="0" normalizeH="0" baseline="0" noProof="0" dirty="0">
                <a:ln>
                  <a:noFill/>
                </a:ln>
                <a:solidFill>
                  <a:prstClr val="black"/>
                </a:solidFill>
                <a:effectLst/>
                <a:uLnTx/>
                <a:uFillTx/>
                <a:latin typeface="Times New Roman"/>
                <a:ea typeface="宋体" panose="02010600030101010101" pitchFamily="2" charset="-122"/>
                <a:cs typeface="Times New Roman"/>
              </a:rPr>
              <a:t>Emphasis on tangibles</a:t>
            </a:r>
          </a:p>
          <a:p>
            <a:pPr marL="1143000" marR="0" lvl="2" indent="-228600" algn="l" defTabSz="914400" rtl="0" eaLnBrk="1" fontAlgn="auto" latinLnBrk="0" hangingPunct="1">
              <a:lnSpc>
                <a:spcPct val="90000"/>
              </a:lnSpc>
              <a:spcBef>
                <a:spcPct val="20000"/>
              </a:spcBef>
              <a:spcAft>
                <a:spcPts val="0"/>
              </a:spcAft>
              <a:buClr>
                <a:srgbClr val="0563C1"/>
              </a:buClr>
              <a:buSzTx/>
              <a:buFont typeface="Wingdings" panose="05000000000000000000" pitchFamily="2" charset="2"/>
              <a:buChar char="®"/>
              <a:tabLst/>
              <a:defRPr/>
            </a:pPr>
            <a:r>
              <a:rPr kumimoji="0" lang="en-US" altLang="zh-CN" sz="2800" b="0" i="0" u="none" strike="noStrike" kern="1200" cap="none" spc="0" normalizeH="0" baseline="0" noProof="0" dirty="0">
                <a:ln>
                  <a:noFill/>
                </a:ln>
                <a:solidFill>
                  <a:prstClr val="black"/>
                </a:solidFill>
                <a:effectLst/>
                <a:uLnTx/>
                <a:uFillTx/>
                <a:latin typeface="Times New Roman"/>
                <a:ea typeface="宋体" panose="02010600030101010101" pitchFamily="2" charset="-122"/>
                <a:cs typeface="Times New Roman"/>
              </a:rPr>
              <a:t>Zero-sum game </a:t>
            </a:r>
            <a:r>
              <a:rPr lang="en-US" altLang="zh-CN" sz="2800" dirty="0">
                <a:latin typeface="+mj-lt"/>
                <a:ea typeface="宋体" panose="02010600030101010101" pitchFamily="2" charset="-122"/>
              </a:rPr>
              <a:t>	</a:t>
            </a:r>
          </a:p>
        </p:txBody>
      </p:sp>
    </p:spTree>
    <p:extLst>
      <p:ext uri="{BB962C8B-B14F-4D97-AF65-F5344CB8AC3E}">
        <p14:creationId xmlns:p14="http://schemas.microsoft.com/office/powerpoint/2010/main" val="131660378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ChangeArrowheads="1"/>
          </p:cNvSpPr>
          <p:nvPr>
            <p:ph type="title"/>
          </p:nvPr>
        </p:nvSpPr>
        <p:spPr>
          <a:xfrm>
            <a:off x="1333001" y="132318"/>
            <a:ext cx="10515600" cy="1325563"/>
          </a:xfrm>
        </p:spPr>
        <p:txBody>
          <a:bodyPr rtlCol="0">
            <a:normAutofit/>
          </a:bodyPr>
          <a:lstStyle/>
          <a:p>
            <a:pPr algn="ctr">
              <a:defRPr/>
            </a:pPr>
            <a:r>
              <a:rPr lang="en-US" sz="2800" b="1" dirty="0">
                <a:solidFill>
                  <a:srgbClr val="00B0F0"/>
                </a:solidFill>
              </a:rPr>
              <a:t>Strategic Approach to Negotiation:</a:t>
            </a:r>
            <a:br>
              <a:rPr lang="en-US" sz="2800" b="1" dirty="0">
                <a:solidFill>
                  <a:srgbClr val="00B0F0"/>
                </a:solidFill>
              </a:rPr>
            </a:br>
            <a:r>
              <a:rPr lang="en-US" sz="2800" b="1" dirty="0">
                <a:solidFill>
                  <a:srgbClr val="00B0F0"/>
                </a:solidFill>
              </a:rPr>
              <a:t>PLANNING</a:t>
            </a:r>
            <a:br>
              <a:rPr lang="en-US" sz="2800" b="1" dirty="0">
                <a:solidFill>
                  <a:srgbClr val="00B0F0"/>
                </a:solidFill>
              </a:rPr>
            </a:br>
            <a:endParaRPr lang="en-US" sz="2800" b="1" dirty="0">
              <a:solidFill>
                <a:srgbClr val="00B0F0"/>
              </a:solidFill>
            </a:endParaRPr>
          </a:p>
        </p:txBody>
      </p:sp>
      <p:sp>
        <p:nvSpPr>
          <p:cNvPr id="6" name="TextBox 5">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4" name="Rectangle: Rounded Corners 3">
            <a:extLst>
              <a:ext uri="{FF2B5EF4-FFF2-40B4-BE49-F238E27FC236}">
                <a16:creationId xmlns:a16="http://schemas.microsoft.com/office/drawing/2014/main" id="{4AE6D7EA-E85F-6C05-38F4-8CDBB85961D7}"/>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41F16EBE-A7A2-D8E9-8853-A30130DD7E3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203D4D76-0ACE-FFBC-AB62-1DA5C4B8BBF2}"/>
              </a:ext>
            </a:extLst>
          </p:cNvPr>
          <p:cNvSpPr txBox="1"/>
          <p:nvPr/>
        </p:nvSpPr>
        <p:spPr>
          <a:xfrm>
            <a:off x="375920" y="1591574"/>
            <a:ext cx="10637520" cy="3625608"/>
          </a:xfrm>
          <a:prstGeom prst="rect">
            <a:avLst/>
          </a:prstGeom>
          <a:noFill/>
        </p:spPr>
        <p:txBody>
          <a:bodyPr wrap="square">
            <a:spAutoFit/>
          </a:bodyPr>
          <a:lstStyle/>
          <a:p>
            <a:pPr algn="l" rtl="0" eaLnBrk="1" hangingPunct="1">
              <a:spcBef>
                <a:spcPct val="20000"/>
              </a:spcBef>
              <a:buClr>
                <a:schemeClr val="tx2"/>
              </a:buClr>
              <a:buSzPct val="89000"/>
              <a:buFont typeface="Wingdings" panose="05000000000000000000" pitchFamily="2" charset="2"/>
              <a:buChar char="®"/>
            </a:pPr>
            <a:r>
              <a:rPr lang="zh-CN" altLang="en-US" sz="2800" b="1" dirty="0">
                <a:ea typeface="宋体" panose="02010600030101010101" pitchFamily="2" charset="-122"/>
              </a:rPr>
              <a:t> </a:t>
            </a:r>
            <a:r>
              <a:rPr lang="en-US" altLang="zh-CN" sz="2800" b="1" dirty="0">
                <a:solidFill>
                  <a:srgbClr val="00B0F0"/>
                </a:solidFill>
                <a:ea typeface="宋体" panose="02010600030101010101" pitchFamily="2" charset="-122"/>
              </a:rPr>
              <a:t>The Need for Planning--Do your “homework”!</a:t>
            </a:r>
            <a:endParaRPr lang="zh-CN" altLang="en-US" sz="2800" b="1" dirty="0">
              <a:solidFill>
                <a:srgbClr val="00B0F0"/>
              </a:solidFill>
              <a:ea typeface="宋体" panose="02010600030101010101" pitchFamily="2" charset="-122"/>
            </a:endParaRPr>
          </a:p>
          <a:p>
            <a:pPr lvl="1" algn="l" rtl="0" eaLnBrk="1" hangingPunct="1">
              <a:spcBef>
                <a:spcPct val="20000"/>
              </a:spcBef>
              <a:buClr>
                <a:schemeClr val="accent1"/>
              </a:buClr>
              <a:buFont typeface="Wingdings" panose="05000000000000000000" pitchFamily="2" charset="2"/>
              <a:buChar char="®"/>
            </a:pPr>
            <a:r>
              <a:rPr lang="zh-CN" altLang="zh-CN" sz="2800" b="1" dirty="0">
                <a:ea typeface="宋体" panose="02010600030101010101" pitchFamily="2" charset="-122"/>
              </a:rPr>
              <a:t> </a:t>
            </a:r>
            <a:r>
              <a:rPr lang="en-US" altLang="zh-CN" sz="2800" dirty="0">
                <a:latin typeface="+mj-lt"/>
                <a:ea typeface="宋体" panose="02010600030101010101" pitchFamily="2" charset="-122"/>
              </a:rPr>
              <a:t>Defining the Issues</a:t>
            </a:r>
            <a:endParaRPr lang="zh-CN" altLang="en-US" sz="2800" dirty="0">
              <a:latin typeface="+mj-lt"/>
              <a:ea typeface="宋体" panose="02010600030101010101" pitchFamily="2" charset="-122"/>
            </a:endParaRPr>
          </a:p>
          <a:p>
            <a:pPr lvl="1" algn="l" rtl="0" eaLnBrk="1" hangingPunct="1">
              <a:spcBef>
                <a:spcPct val="20000"/>
              </a:spcBef>
              <a:buClr>
                <a:schemeClr val="accent1"/>
              </a:buClr>
              <a:buFont typeface="Wingdings" panose="05000000000000000000" pitchFamily="2" charset="2"/>
              <a:buChar char="®"/>
            </a:pPr>
            <a:r>
              <a:rPr lang="en-US" altLang="zh-CN" sz="2800" dirty="0">
                <a:latin typeface="+mj-lt"/>
                <a:ea typeface="宋体" panose="02010600030101010101" pitchFamily="2" charset="-122"/>
              </a:rPr>
              <a:t>Assembling Issues &amp; Defining the Bargaining Mix</a:t>
            </a:r>
            <a:endParaRPr lang="zh-CN" altLang="en-US" sz="2800" dirty="0">
              <a:latin typeface="+mj-lt"/>
              <a:ea typeface="宋体" panose="02010600030101010101" pitchFamily="2" charset="-122"/>
            </a:endParaRPr>
          </a:p>
          <a:p>
            <a:pPr lvl="1" algn="l" rtl="0" eaLnBrk="1" hangingPunct="1">
              <a:spcBef>
                <a:spcPct val="20000"/>
              </a:spcBef>
              <a:buClr>
                <a:schemeClr val="accent1"/>
              </a:buClr>
              <a:buFont typeface="Wingdings" panose="05000000000000000000" pitchFamily="2" charset="2"/>
              <a:buChar char="®"/>
            </a:pPr>
            <a:r>
              <a:rPr lang="en-US" altLang="zh-CN" sz="2800" dirty="0">
                <a:latin typeface="+mj-lt"/>
                <a:ea typeface="宋体" panose="02010600030101010101" pitchFamily="2" charset="-122"/>
              </a:rPr>
              <a:t>Defining your Interests--Why do we “want” it?</a:t>
            </a:r>
            <a:endParaRPr lang="zh-CN" altLang="en-US" sz="2800" dirty="0">
              <a:latin typeface="+mj-lt"/>
              <a:ea typeface="宋体" panose="02010600030101010101" pitchFamily="2" charset="-122"/>
            </a:endParaRPr>
          </a:p>
          <a:p>
            <a:pPr lvl="1" algn="l" rtl="0" eaLnBrk="1" hangingPunct="1">
              <a:spcBef>
                <a:spcPct val="20000"/>
              </a:spcBef>
              <a:buClr>
                <a:schemeClr val="accent1"/>
              </a:buClr>
              <a:buFont typeface="Wingdings" panose="05000000000000000000" pitchFamily="2" charset="2"/>
              <a:buChar char="®"/>
            </a:pPr>
            <a:r>
              <a:rPr lang="en-US" altLang="zh-CN" sz="2800" dirty="0">
                <a:latin typeface="+mj-lt"/>
                <a:ea typeface="宋体" panose="02010600030101010101" pitchFamily="2" charset="-122"/>
              </a:rPr>
              <a:t>Consulting with Others</a:t>
            </a:r>
            <a:endParaRPr lang="zh-CN" altLang="en-US" sz="2800" dirty="0">
              <a:latin typeface="+mj-lt"/>
              <a:ea typeface="宋体" panose="02010600030101010101" pitchFamily="2" charset="-122"/>
            </a:endParaRPr>
          </a:p>
          <a:p>
            <a:pPr lvl="2" algn="l" rtl="0" eaLnBrk="1" hangingPunct="1">
              <a:spcBef>
                <a:spcPct val="20000"/>
              </a:spcBef>
              <a:buClr>
                <a:schemeClr val="hlink"/>
              </a:buClr>
              <a:buFont typeface="Wingdings" panose="05000000000000000000" pitchFamily="2" charset="2"/>
              <a:buChar char="®"/>
            </a:pPr>
            <a:r>
              <a:rPr lang="en-US" altLang="zh-CN" sz="2800" dirty="0">
                <a:latin typeface="+mj-lt"/>
                <a:ea typeface="宋体" panose="02010600030101010101" pitchFamily="2" charset="-122"/>
              </a:rPr>
              <a:t>Constituencies</a:t>
            </a:r>
            <a:endParaRPr lang="zh-CN" altLang="en-US" sz="2800" dirty="0">
              <a:latin typeface="+mj-lt"/>
              <a:ea typeface="宋体" panose="02010600030101010101" pitchFamily="2" charset="-122"/>
            </a:endParaRPr>
          </a:p>
          <a:p>
            <a:pPr lvl="2" algn="l" rtl="0" eaLnBrk="1" hangingPunct="1">
              <a:spcBef>
                <a:spcPct val="20000"/>
              </a:spcBef>
              <a:buClr>
                <a:schemeClr val="hlink"/>
              </a:buClr>
              <a:buFont typeface="Wingdings" panose="05000000000000000000" pitchFamily="2" charset="2"/>
              <a:buChar char="®"/>
            </a:pPr>
            <a:r>
              <a:rPr lang="en-US" altLang="zh-CN" sz="2800" dirty="0">
                <a:latin typeface="+mj-lt"/>
                <a:ea typeface="宋体" panose="02010600030101010101" pitchFamily="2" charset="-122"/>
              </a:rPr>
              <a:t>Other side</a:t>
            </a:r>
            <a:endParaRPr lang="en-US" sz="2800" dirty="0">
              <a:latin typeface="+mj-lt"/>
            </a:endParaRPr>
          </a:p>
        </p:txBody>
      </p:sp>
    </p:spTree>
    <p:extLst>
      <p:ext uri="{BB962C8B-B14F-4D97-AF65-F5344CB8AC3E}">
        <p14:creationId xmlns:p14="http://schemas.microsoft.com/office/powerpoint/2010/main" val="1408116924"/>
      </p:ext>
    </p:extLst>
  </p:cSld>
  <p:clrMapOvr>
    <a:masterClrMapping/>
  </p:clrMapOvr>
  <p:transition spd="slow">
    <p:strips/>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ChangeArrowheads="1"/>
          </p:cNvSpPr>
          <p:nvPr>
            <p:ph type="title"/>
          </p:nvPr>
        </p:nvSpPr>
        <p:spPr>
          <a:xfrm>
            <a:off x="1051560" y="400430"/>
            <a:ext cx="10515600" cy="726696"/>
          </a:xfrm>
        </p:spPr>
        <p:txBody>
          <a:bodyPr rtlCol="0">
            <a:normAutofit fontScale="90000"/>
          </a:bodyPr>
          <a:lstStyle/>
          <a:p>
            <a:pPr algn="ctr">
              <a:defRPr/>
            </a:pPr>
            <a:r>
              <a:rPr lang="en-US" sz="3200" b="1" dirty="0">
                <a:solidFill>
                  <a:srgbClr val="00B0F0"/>
                </a:solidFill>
              </a:rPr>
              <a:t>Strategic Approach to Negotiation:</a:t>
            </a:r>
            <a:br>
              <a:rPr lang="en-US" sz="3200" b="1" dirty="0">
                <a:solidFill>
                  <a:srgbClr val="00B0F0"/>
                </a:solidFill>
              </a:rPr>
            </a:br>
            <a:r>
              <a:rPr lang="en-US" sz="3200" b="1" dirty="0">
                <a:solidFill>
                  <a:srgbClr val="00B0F0"/>
                </a:solidFill>
              </a:rPr>
              <a:t>PLANNING</a:t>
            </a:r>
            <a:br>
              <a:rPr lang="en-US" sz="3200" b="1" dirty="0">
                <a:solidFill>
                  <a:srgbClr val="00B0F0"/>
                </a:solidFill>
              </a:rPr>
            </a:br>
            <a:endParaRPr lang="en-US" sz="3200" b="1" dirty="0">
              <a:solidFill>
                <a:srgbClr val="00B0F0"/>
              </a:solidFill>
            </a:endParaRPr>
          </a:p>
        </p:txBody>
      </p:sp>
      <p:sp>
        <p:nvSpPr>
          <p:cNvPr id="6" name="TextBox 5">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4" name="Rectangle: Rounded Corners 3">
            <a:extLst>
              <a:ext uri="{FF2B5EF4-FFF2-40B4-BE49-F238E27FC236}">
                <a16:creationId xmlns:a16="http://schemas.microsoft.com/office/drawing/2014/main" id="{6FCAF19A-5709-00ED-3624-CD5BABF697ED}"/>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7A55798A-669E-63E4-EDD1-8D39AA3E374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CEDC4E6-665F-496D-9DE6-DFC32A59A9C2}"/>
              </a:ext>
            </a:extLst>
          </p:cNvPr>
          <p:cNvSpPr txBox="1"/>
          <p:nvPr/>
        </p:nvSpPr>
        <p:spPr>
          <a:xfrm>
            <a:off x="296286" y="1626856"/>
            <a:ext cx="10808593" cy="3625608"/>
          </a:xfrm>
          <a:prstGeom prst="rect">
            <a:avLst/>
          </a:prstGeom>
          <a:noFill/>
        </p:spPr>
        <p:txBody>
          <a:bodyPr wrap="square">
            <a:spAutoFit/>
          </a:bodyPr>
          <a:lstStyle/>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Char char="®"/>
              <a:tabLst/>
              <a:defRPr/>
            </a:pPr>
            <a:r>
              <a:rPr kumimoji="0" lang="zh-CN" altLang="en-US" sz="2800" b="1"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rPr>
              <a:t>The Need for Planning--Do your “homework”!</a:t>
            </a:r>
            <a:endParaRPr kumimoji="0" lang="zh-CN" altLang="zh-CN" sz="2800"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endParaRPr>
          </a:p>
          <a:p>
            <a:pPr marL="457200" marR="0" lvl="1" indent="0" algn="l" defTabSz="914400" rtl="0" eaLnBrk="1" fontAlgn="base" latinLnBrk="0" hangingPunct="1">
              <a:lnSpc>
                <a:spcPct val="100000"/>
              </a:lnSpc>
              <a:spcBef>
                <a:spcPct val="20000"/>
              </a:spcBef>
              <a:spcAft>
                <a:spcPct val="0"/>
              </a:spcAft>
              <a:buClr>
                <a:srgbClr val="97CDCC"/>
              </a:buClr>
              <a:buSzTx/>
              <a:buFont typeface="Wingdings" panose="05000000000000000000" pitchFamily="2" charset="2"/>
              <a:buChar char="®"/>
              <a:tabLst/>
              <a:defRPr/>
            </a:pPr>
            <a:r>
              <a:rPr kumimoji="0" lang="zh-CN" altLang="zh-CN" sz="2800" b="1"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Assessing the Other’s Priorities</a:t>
            </a:r>
            <a:endParaRPr kumimoji="0" lang="zh-CN" altLang="en-US"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457200" marR="0" lvl="1" indent="0" algn="l" defTabSz="914400" rtl="0" eaLnBrk="1" fontAlgn="base" latinLnBrk="0" hangingPunct="1">
              <a:lnSpc>
                <a:spcPct val="100000"/>
              </a:lnSpc>
              <a:spcBef>
                <a:spcPct val="20000"/>
              </a:spcBef>
              <a:spcAft>
                <a:spcPct val="0"/>
              </a:spcAft>
              <a:buClr>
                <a:srgbClr val="97CDCC"/>
              </a:buClr>
              <a:buSzTx/>
              <a:buFont typeface="Wingdings" panose="05000000000000000000" pitchFamily="2" charset="2"/>
              <a:buChar char="®"/>
              <a:tabLst/>
              <a:defRPr/>
            </a:pPr>
            <a:r>
              <a:rPr kumimoji="0" lang="zh-CN"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Knowing your Limits</a:t>
            </a:r>
            <a:endParaRPr kumimoji="0" lang="zh-CN" altLang="en-US"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457200" marR="0" lvl="1" indent="0" algn="l" defTabSz="914400" rtl="0" eaLnBrk="1" fontAlgn="base" latinLnBrk="0" hangingPunct="1">
              <a:lnSpc>
                <a:spcPct val="100000"/>
              </a:lnSpc>
              <a:spcBef>
                <a:spcPct val="20000"/>
              </a:spcBef>
              <a:spcAft>
                <a:spcPct val="0"/>
              </a:spcAft>
              <a:buClr>
                <a:srgbClr val="97CDCC"/>
              </a:buClr>
              <a:buSzTx/>
              <a:buFont typeface="Wingdings" panose="05000000000000000000" pitchFamily="2" charset="2"/>
              <a:buChar char="®"/>
              <a:tabLst/>
              <a:defRPr/>
            </a:pPr>
            <a:r>
              <a:rPr kumimoji="0" lang="zh-CN" altLang="zh-CN" sz="2800" b="1"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rPr>
              <a:t>Setting Targets </a:t>
            </a:r>
            <a:endParaRPr kumimoji="0" lang="zh-CN" altLang="en-US" sz="2800"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endParaRPr>
          </a:p>
          <a:p>
            <a:pPr marL="914400" marR="0" lvl="2" indent="0" algn="l" defTabSz="914400" rtl="0" eaLnBrk="1" fontAlgn="base" latinLnBrk="0" hangingPunct="1">
              <a:lnSpc>
                <a:spcPct val="100000"/>
              </a:lnSpc>
              <a:spcBef>
                <a:spcPct val="20000"/>
              </a:spcBef>
              <a:spcAft>
                <a:spcPct val="0"/>
              </a:spcAft>
              <a:buClr>
                <a:srgbClr val="99CC00"/>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Where to start--Optimistic, Realistic, or Pessimistic</a:t>
            </a:r>
            <a:endParaRPr kumimoji="0" lang="zh-CN" altLang="en-US"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914400" marR="0" lvl="2" indent="0" algn="l" defTabSz="914400" rtl="0" eaLnBrk="1" fontAlgn="base" latinLnBrk="0" hangingPunct="1">
              <a:lnSpc>
                <a:spcPct val="100000"/>
              </a:lnSpc>
              <a:spcBef>
                <a:spcPct val="20000"/>
              </a:spcBef>
              <a:spcAft>
                <a:spcPct val="0"/>
              </a:spcAft>
              <a:buClr>
                <a:srgbClr val="99CC00"/>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Anticipation of “Packaging” among Issues/Objectives</a:t>
            </a:r>
            <a:endParaRPr kumimoji="0" lang="zh-CN" altLang="en-US"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914400" marR="0" lvl="2" indent="0" algn="l" defTabSz="914400" rtl="0" eaLnBrk="1" fontAlgn="base" latinLnBrk="0" hangingPunct="1">
              <a:lnSpc>
                <a:spcPct val="100000"/>
              </a:lnSpc>
              <a:spcBef>
                <a:spcPct val="20000"/>
              </a:spcBef>
              <a:spcAft>
                <a:spcPct val="0"/>
              </a:spcAft>
              <a:buClr>
                <a:srgbClr val="99CC00"/>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Understanding of Trade-Offs and “Throwaways”</a:t>
            </a:r>
            <a:endParaRPr lang="en-US" sz="2800" dirty="0">
              <a:latin typeface="+mj-lt"/>
            </a:endParaRPr>
          </a:p>
        </p:txBody>
      </p:sp>
    </p:spTree>
    <p:extLst>
      <p:ext uri="{BB962C8B-B14F-4D97-AF65-F5344CB8AC3E}">
        <p14:creationId xmlns:p14="http://schemas.microsoft.com/office/powerpoint/2010/main" val="3693088438"/>
      </p:ext>
    </p:extLst>
  </p:cSld>
  <p:clrMapOvr>
    <a:masterClrMapping/>
  </p:clrMapOvr>
  <p:transition spd="slow">
    <p:strips/>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1"/>
          <p:cNvSpPr>
            <a:spLocks noGrp="1"/>
          </p:cNvSpPr>
          <p:nvPr>
            <p:ph type="title"/>
          </p:nvPr>
        </p:nvSpPr>
        <p:spPr>
          <a:xfrm>
            <a:off x="1066981" y="635289"/>
            <a:ext cx="10515600" cy="617514"/>
          </a:xfrm>
        </p:spPr>
        <p:txBody>
          <a:bodyPr>
            <a:noAutofit/>
          </a:bodyPr>
          <a:lstStyle/>
          <a:p>
            <a:pPr algn="ctr" eaLnBrk="1" hangingPunct="1"/>
            <a:r>
              <a:rPr lang="en-US" altLang="en-US" sz="2800" b="1" dirty="0">
                <a:solidFill>
                  <a:srgbClr val="00B0F0"/>
                </a:solidFill>
              </a:rPr>
              <a:t>Strategic Approach to Negotiation:</a:t>
            </a:r>
            <a:br>
              <a:rPr lang="en-US" altLang="en-US" sz="2800" b="1" dirty="0">
                <a:solidFill>
                  <a:srgbClr val="00B0F0"/>
                </a:solidFill>
              </a:rPr>
            </a:br>
            <a:r>
              <a:rPr lang="en-US" altLang="en-US" sz="2800" b="1" dirty="0">
                <a:solidFill>
                  <a:srgbClr val="00B0F0"/>
                </a:solidFill>
              </a:rPr>
              <a:t>PLANNING</a:t>
            </a:r>
            <a:br>
              <a:rPr lang="en-US" altLang="en-US" sz="2800" b="1" dirty="0">
                <a:solidFill>
                  <a:srgbClr val="00B0F0"/>
                </a:solidFill>
              </a:rPr>
            </a:br>
            <a:endParaRPr lang="en-US" altLang="en-US" sz="2800" b="1" dirty="0">
              <a:solidFill>
                <a:srgbClr val="00B0F0"/>
              </a:solidFill>
            </a:endParaRPr>
          </a:p>
        </p:txBody>
      </p:sp>
      <p:sp>
        <p:nvSpPr>
          <p:cNvPr id="61443" name="Content Placeholder 2"/>
          <p:cNvSpPr>
            <a:spLocks noGrp="1"/>
          </p:cNvSpPr>
          <p:nvPr>
            <p:ph idx="1"/>
          </p:nvPr>
        </p:nvSpPr>
        <p:spPr>
          <a:xfrm>
            <a:off x="547746" y="1642110"/>
            <a:ext cx="10515599" cy="3573780"/>
          </a:xfrm>
        </p:spPr>
        <p:txBody>
          <a:bodyPr>
            <a:noAutofit/>
          </a:bodyPr>
          <a:lstStyle/>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Char char="®"/>
              <a:tabLst/>
              <a:defRPr/>
            </a:pPr>
            <a:r>
              <a:rPr kumimoji="0" lang="zh-CN" altLang="en-US" b="1"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rPr>
              <a:t>The Need for Planning--Do your “homework”!</a:t>
            </a:r>
            <a:endParaRPr kumimoji="0" lang="zh-CN" altLang="zh-CN"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endParaRPr>
          </a:p>
          <a:p>
            <a:pPr marL="457200" marR="0" lvl="1" indent="0" algn="l" defTabSz="914400" rtl="0" eaLnBrk="1" fontAlgn="base" latinLnBrk="0" hangingPunct="1">
              <a:lnSpc>
                <a:spcPct val="100000"/>
              </a:lnSpc>
              <a:spcBef>
                <a:spcPct val="20000"/>
              </a:spcBef>
              <a:spcAft>
                <a:spcPct val="0"/>
              </a:spcAft>
              <a:buClr>
                <a:srgbClr val="97CDCC"/>
              </a:buClr>
              <a:buSzTx/>
              <a:buFont typeface="Wingdings" panose="05000000000000000000" pitchFamily="2" charset="2"/>
              <a:buChar char="®"/>
              <a:tabLst/>
              <a:defRPr/>
            </a:pPr>
            <a:r>
              <a:rPr kumimoji="0" lang="zh-CN"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Developing Supporting Argument--Research</a:t>
            </a:r>
            <a:endParaRPr kumimoji="0" lang="zh-CN" altLang="en-US"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457200" marR="0" lvl="1" indent="0" algn="l" defTabSz="914400" rtl="0" eaLnBrk="1" fontAlgn="base" latinLnBrk="0" hangingPunct="1">
              <a:lnSpc>
                <a:spcPct val="100000"/>
              </a:lnSpc>
              <a:spcBef>
                <a:spcPct val="20000"/>
              </a:spcBef>
              <a:spcAft>
                <a:spcPct val="0"/>
              </a:spcAft>
              <a:buClr>
                <a:srgbClr val="97CDCC"/>
              </a:buClr>
              <a:buSzTx/>
              <a:buFont typeface="Wingdings" panose="05000000000000000000" pitchFamily="2" charset="2"/>
              <a:buChar char="®"/>
              <a:tabLst/>
              <a:defRPr/>
            </a:pPr>
            <a:r>
              <a:rPr kumimoji="0" lang="zh-CN"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Analyzing the Other Party </a:t>
            </a:r>
            <a:endParaRPr kumimoji="0" lang="zh-CN" altLang="en-US"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914400" marR="0" lvl="2" indent="0" algn="l" defTabSz="914400" rtl="0" eaLnBrk="1" fontAlgn="base" latinLnBrk="0" hangingPunct="1">
              <a:lnSpc>
                <a:spcPct val="100000"/>
              </a:lnSpc>
              <a:spcBef>
                <a:spcPct val="20000"/>
              </a:spcBef>
              <a:spcAft>
                <a:spcPct val="0"/>
              </a:spcAft>
              <a:buClr>
                <a:srgbClr val="99CC00"/>
              </a:buClr>
              <a:buSzTx/>
              <a:buFont typeface="Wingdings" panose="05000000000000000000" pitchFamily="2" charset="2"/>
              <a:buNone/>
              <a:tabLst/>
              <a:defRPr/>
            </a:pPr>
            <a:r>
              <a:rPr kumimoji="0" lang="zh-CN"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Resources, Interests, Needs</a:t>
            </a:r>
            <a:endParaRPr kumimoji="0" lang="zh-CN" altLang="en-US"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914400" marR="0" lvl="2" indent="0" algn="l" defTabSz="914400" rtl="0" eaLnBrk="1" fontAlgn="base" latinLnBrk="0" hangingPunct="1">
              <a:lnSpc>
                <a:spcPct val="100000"/>
              </a:lnSpc>
              <a:spcBef>
                <a:spcPct val="20000"/>
              </a:spcBef>
              <a:spcAft>
                <a:spcPct val="0"/>
              </a:spcAft>
              <a:buClr>
                <a:srgbClr val="99CC00"/>
              </a:buClr>
              <a:buSzTx/>
              <a:buFont typeface="Wingdings" panose="05000000000000000000" pitchFamily="2" charset="2"/>
              <a:buNone/>
              <a:tabLst/>
              <a:defRPr/>
            </a:pPr>
            <a:r>
              <a:rPr kumimoji="0" lang="zh-CN"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Objectives</a:t>
            </a:r>
            <a:endParaRPr kumimoji="0" lang="zh-CN" altLang="en-US"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914400" marR="0" lvl="2" indent="0" algn="l" defTabSz="914400" rtl="0" eaLnBrk="1" fontAlgn="base" latinLnBrk="0" hangingPunct="1">
              <a:lnSpc>
                <a:spcPct val="100000"/>
              </a:lnSpc>
              <a:spcBef>
                <a:spcPct val="20000"/>
              </a:spcBef>
              <a:spcAft>
                <a:spcPct val="0"/>
              </a:spcAft>
              <a:buClr>
                <a:srgbClr val="99CC00"/>
              </a:buClr>
              <a:buSzTx/>
              <a:buFont typeface="Wingdings" panose="05000000000000000000" pitchFamily="2" charset="2"/>
              <a:buNone/>
              <a:tabLst/>
              <a:defRPr/>
            </a:pPr>
            <a:r>
              <a:rPr kumimoji="0" lang="zh-CN"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Reputation &amp; Style</a:t>
            </a:r>
            <a:endParaRPr kumimoji="0" lang="zh-CN" altLang="en-US"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914400" marR="0" lvl="2" indent="0" algn="l" defTabSz="914400" rtl="0" eaLnBrk="1" fontAlgn="base" latinLnBrk="0" hangingPunct="1">
              <a:lnSpc>
                <a:spcPct val="100000"/>
              </a:lnSpc>
              <a:spcBef>
                <a:spcPct val="20000"/>
              </a:spcBef>
              <a:spcAft>
                <a:spcPct val="0"/>
              </a:spcAft>
              <a:buClr>
                <a:srgbClr val="99CC00"/>
              </a:buClr>
              <a:buSzTx/>
              <a:buFont typeface="Wingdings" panose="05000000000000000000" pitchFamily="2" charset="2"/>
              <a:buNone/>
              <a:tabLst/>
              <a:defRPr/>
            </a:pPr>
            <a:r>
              <a:rPr kumimoji="0" lang="zh-CN"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Other Party’s Alternatives</a:t>
            </a:r>
            <a:endParaRPr kumimoji="0" lang="zh-CN" altLang="en-US"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914400" marR="0" lvl="2" indent="0" algn="l" defTabSz="914400" rtl="0" eaLnBrk="1" fontAlgn="base" latinLnBrk="0" hangingPunct="1">
              <a:lnSpc>
                <a:spcPct val="100000"/>
              </a:lnSpc>
              <a:spcBef>
                <a:spcPct val="20000"/>
              </a:spcBef>
              <a:spcAft>
                <a:spcPct val="0"/>
              </a:spcAft>
              <a:buClr>
                <a:srgbClr val="99CC00"/>
              </a:buClr>
              <a:buSzTx/>
              <a:buFont typeface="Wingdings" panose="05000000000000000000" pitchFamily="2" charset="2"/>
              <a:buNone/>
              <a:tabLst/>
              <a:defRPr/>
            </a:pPr>
            <a:r>
              <a:rPr kumimoji="0" lang="zh-CN"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Other Party’s Authority</a:t>
            </a:r>
            <a:endParaRPr kumimoji="0" lang="zh-CN" altLang="en-US"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914400" marR="0" lvl="2" indent="0" algn="l" defTabSz="914400" rtl="0" eaLnBrk="1" fontAlgn="base" latinLnBrk="0" hangingPunct="1">
              <a:lnSpc>
                <a:spcPct val="100000"/>
              </a:lnSpc>
              <a:spcBef>
                <a:spcPct val="20000"/>
              </a:spcBef>
              <a:spcAft>
                <a:spcPct val="0"/>
              </a:spcAft>
              <a:buClr>
                <a:srgbClr val="99CC00"/>
              </a:buClr>
              <a:buSzTx/>
              <a:buFont typeface="Wingdings" panose="05000000000000000000" pitchFamily="2" charset="2"/>
              <a:buNone/>
              <a:tabLst/>
              <a:defRPr/>
            </a:pPr>
            <a:r>
              <a:rPr kumimoji="0" lang="zh-CN"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Other Party’s Strategy &amp; Tactics</a:t>
            </a:r>
            <a:endParaRPr kumimoji="0" lang="zh-CN" altLang="en-US"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a:xfrm>
            <a:off x="8610600" y="6127561"/>
            <a:ext cx="27432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FFD44507-544C-E06F-4FFD-EDD79AB9AC3B}"/>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3BC1844E-E990-33FB-91E6-BFBF3E57996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88574117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2"/>
          <p:cNvSpPr>
            <a:spLocks noGrp="1" noChangeArrowheads="1"/>
          </p:cNvSpPr>
          <p:nvPr>
            <p:ph type="title"/>
          </p:nvPr>
        </p:nvSpPr>
        <p:spPr>
          <a:xfrm>
            <a:off x="1261432" y="310856"/>
            <a:ext cx="10515600" cy="781287"/>
          </a:xfrm>
        </p:spPr>
        <p:txBody>
          <a:bodyPr rtlCol="0">
            <a:normAutofit fontScale="90000"/>
          </a:bodyPr>
          <a:lstStyle/>
          <a:p>
            <a:pPr algn="ctr">
              <a:defRPr/>
            </a:pPr>
            <a:r>
              <a:rPr lang="en-US" sz="3200" b="1" dirty="0">
                <a:solidFill>
                  <a:srgbClr val="00B0F0"/>
                </a:solidFill>
              </a:rPr>
              <a:t>Strategic Approach to Negotiation:</a:t>
            </a:r>
            <a:br>
              <a:rPr lang="en-US" sz="3200" b="1" dirty="0">
                <a:solidFill>
                  <a:srgbClr val="00B0F0"/>
                </a:solidFill>
              </a:rPr>
            </a:br>
            <a:r>
              <a:rPr lang="en-US" sz="3200" b="1" dirty="0">
                <a:solidFill>
                  <a:srgbClr val="00B0F0"/>
                </a:solidFill>
              </a:rPr>
              <a:t>PLANNING</a:t>
            </a:r>
          </a:p>
        </p:txBody>
      </p:sp>
      <p:sp>
        <p:nvSpPr>
          <p:cNvPr id="62467" name="Rectangle 3"/>
          <p:cNvSpPr>
            <a:spLocks noGrp="1" noChangeArrowheads="1"/>
          </p:cNvSpPr>
          <p:nvPr>
            <p:ph type="body" idx="1"/>
          </p:nvPr>
        </p:nvSpPr>
        <p:spPr>
          <a:xfrm>
            <a:off x="406400" y="1866900"/>
            <a:ext cx="10947400" cy="4114800"/>
          </a:xfrm>
        </p:spPr>
        <p:txBody>
          <a:bodyPr/>
          <a:lstStyle/>
          <a:p>
            <a:pPr marL="514350" indent="-514350" algn="just">
              <a:buSzPct val="100000"/>
              <a:buFont typeface="Arial" panose="020B0604020202020204" pitchFamily="34" charset="0"/>
              <a:buAutoNum type="arabicPeriod"/>
            </a:pPr>
            <a:r>
              <a:rPr lang="en-US" altLang="en-US" dirty="0"/>
              <a:t>Step 1: Brainstorm your alternatives</a:t>
            </a:r>
          </a:p>
          <a:p>
            <a:pPr marL="514350" indent="-514350" algn="just">
              <a:buSzPct val="100000"/>
              <a:buFont typeface="Arial" panose="020B0604020202020204" pitchFamily="34" charset="0"/>
              <a:buAutoNum type="arabicPeriod"/>
            </a:pPr>
            <a:r>
              <a:rPr lang="en-US" altLang="en-US" dirty="0"/>
              <a:t>Step 2: Find your Best Alternative to Negotiated Agreement </a:t>
            </a:r>
            <a:r>
              <a:rPr lang="en-US" altLang="en-US" b="1" dirty="0">
                <a:solidFill>
                  <a:srgbClr val="00B0F0"/>
                </a:solidFill>
              </a:rPr>
              <a:t>(BATNA)</a:t>
            </a:r>
          </a:p>
          <a:p>
            <a:pPr marL="514350" indent="-514350" algn="just">
              <a:buSzPct val="100000"/>
              <a:buFont typeface="Arial" panose="020B0604020202020204" pitchFamily="34" charset="0"/>
              <a:buAutoNum type="arabicPeriod"/>
            </a:pPr>
            <a:r>
              <a:rPr lang="en-US" altLang="en-US" dirty="0"/>
              <a:t>Step 3: Try to improve your </a:t>
            </a:r>
            <a:r>
              <a:rPr lang="en-US" altLang="en-US" b="1" dirty="0">
                <a:solidFill>
                  <a:srgbClr val="00B0F0"/>
                </a:solidFill>
              </a:rPr>
              <a:t>BATNA</a:t>
            </a:r>
          </a:p>
          <a:p>
            <a:pPr marL="514350" indent="-514350" algn="just">
              <a:buSzPct val="100000"/>
              <a:buFont typeface="Arial" panose="020B0604020202020204" pitchFamily="34" charset="0"/>
              <a:buAutoNum type="arabicPeriod"/>
            </a:pPr>
            <a:r>
              <a:rPr lang="en-US" altLang="en-US" dirty="0"/>
              <a:t>Step 4: Determine your Walk-out-Price </a:t>
            </a:r>
            <a:r>
              <a:rPr lang="en-US" altLang="en-US" b="1" dirty="0">
                <a:solidFill>
                  <a:srgbClr val="00B0F0"/>
                </a:solidFill>
              </a:rPr>
              <a:t>(W-o-P)</a:t>
            </a:r>
            <a:r>
              <a:rPr lang="en-US" altLang="en-US" b="1" dirty="0"/>
              <a:t> </a:t>
            </a:r>
            <a:r>
              <a:rPr lang="en-US" altLang="en-US" dirty="0"/>
              <a:t>Sometimes referred to as Required or Reservation Price </a:t>
            </a:r>
            <a:r>
              <a:rPr lang="en-US" altLang="en-US" b="1" dirty="0">
                <a:solidFill>
                  <a:srgbClr val="00B0F0"/>
                </a:solidFill>
              </a:rPr>
              <a:t>(RP)</a:t>
            </a:r>
          </a:p>
          <a:p>
            <a:pPr marL="514350" indent="-514350" algn="just">
              <a:buSzPct val="100000"/>
              <a:buFont typeface="Arial" panose="020B0604020202020204" pitchFamily="34" charset="0"/>
              <a:buAutoNum type="arabicPeriod"/>
            </a:pPr>
            <a:r>
              <a:rPr lang="en-US" altLang="en-US" dirty="0"/>
              <a:t>Step 5: Simulate step 1 to 4 from the other’s perspective</a:t>
            </a:r>
          </a:p>
          <a:p>
            <a:pPr marL="514350" indent="-514350" algn="just">
              <a:buSzPct val="100000"/>
              <a:buFont typeface="Arial" panose="020B0604020202020204" pitchFamily="34" charset="0"/>
              <a:buAutoNum type="arabicPeriod"/>
            </a:pPr>
            <a:r>
              <a:rPr lang="en-US" altLang="en-US" dirty="0"/>
              <a:t>Step 6: Calculate Zone of Possible Agreement </a:t>
            </a:r>
            <a:r>
              <a:rPr lang="en-US" altLang="en-US" b="1" dirty="0">
                <a:solidFill>
                  <a:srgbClr val="00B0F0"/>
                </a:solidFill>
              </a:rPr>
              <a:t>(ZOPA)</a:t>
            </a: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0872E471-EEB8-CE46-C810-EA147AB6D7C6}"/>
              </a:ext>
            </a:extLst>
          </p:cNvPr>
          <p:cNvSpPr/>
          <p:nvPr/>
        </p:nvSpPr>
        <p:spPr>
          <a:xfrm>
            <a:off x="11551920" y="1155862"/>
            <a:ext cx="169672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85CBF2A7-A048-AFB7-0194-338D5219A86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4548386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D65B1C-FD0F-747C-E50C-8D625870C4D3}"/>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EA79091-3CDF-4D5D-7C15-0B9B71426140}"/>
              </a:ext>
            </a:extLst>
          </p:cNvPr>
          <p:cNvSpPr/>
          <p:nvPr/>
        </p:nvSpPr>
        <p:spPr>
          <a:xfrm>
            <a:off x="8508514" y="1057688"/>
            <a:ext cx="3551406" cy="521263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EDD0C3B-58DF-39AA-1C20-9AB7B4B9E126}"/>
              </a:ext>
            </a:extLst>
          </p:cNvPr>
          <p:cNvSpPr/>
          <p:nvPr/>
        </p:nvSpPr>
        <p:spPr>
          <a:xfrm>
            <a:off x="609600" y="1503680"/>
            <a:ext cx="11125200" cy="45778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defTabSz="457200">
              <a:lnSpc>
                <a:spcPct val="90000"/>
              </a:lnSpc>
              <a:spcAft>
                <a:spcPts val="600"/>
              </a:spcAft>
              <a:buClrTx/>
              <a:buSzPct val="150000"/>
            </a:pPr>
            <a:r>
              <a:rPr lang="en-US" sz="2800" b="1" dirty="0">
                <a:solidFill>
                  <a:srgbClr val="00B0F0"/>
                </a:solidFill>
                <a:latin typeface="Times New Roman" panose="02020603050405020304" pitchFamily="18" charset="0"/>
                <a:cs typeface="Times New Roman" panose="02020603050405020304" pitchFamily="18" charset="0"/>
              </a:rPr>
              <a:t>BATNA</a:t>
            </a:r>
            <a:r>
              <a:rPr lang="en-US" sz="2800" dirty="0">
                <a:solidFill>
                  <a:prstClr val="black"/>
                </a:solidFill>
                <a:latin typeface="Times New Roman" panose="02020603050405020304" pitchFamily="18" charset="0"/>
                <a:cs typeface="Times New Roman" panose="02020603050405020304" pitchFamily="18" charset="0"/>
              </a:rPr>
              <a:t>: What you will do if the negotiation fails.</a:t>
            </a:r>
          </a:p>
          <a:p>
            <a:pPr lvl="0" algn="just" defTabSz="457200">
              <a:lnSpc>
                <a:spcPct val="90000"/>
              </a:lnSpc>
              <a:spcAft>
                <a:spcPts val="600"/>
              </a:spcAft>
              <a:buClrTx/>
              <a:buSzPct val="150000"/>
            </a:pPr>
            <a:r>
              <a:rPr lang="en-US" sz="2800" dirty="0">
                <a:solidFill>
                  <a:prstClr val="black"/>
                </a:solidFill>
                <a:latin typeface="Times New Roman" panose="02020603050405020304" pitchFamily="18" charset="0"/>
                <a:cs typeface="Times New Roman" panose="02020603050405020304" pitchFamily="18" charset="0"/>
              </a:rPr>
              <a:t>               It’s the alternative with which you compare any potential deal.</a:t>
            </a:r>
          </a:p>
          <a:p>
            <a:pPr lvl="0" algn="just" defTabSz="457200">
              <a:lnSpc>
                <a:spcPct val="90000"/>
              </a:lnSpc>
              <a:spcAft>
                <a:spcPts val="600"/>
              </a:spcAft>
              <a:buClrTx/>
              <a:buSzPct val="150000"/>
            </a:pPr>
            <a:endParaRPr lang="en-US" sz="2800" dirty="0">
              <a:solidFill>
                <a:prstClr val="black"/>
              </a:solidFill>
              <a:latin typeface="Times New Roman" panose="02020603050405020304" pitchFamily="18" charset="0"/>
              <a:cs typeface="Times New Roman" panose="02020603050405020304" pitchFamily="18" charset="0"/>
            </a:endParaRPr>
          </a:p>
          <a:p>
            <a:pPr lvl="0" algn="just" defTabSz="457200">
              <a:lnSpc>
                <a:spcPct val="90000"/>
              </a:lnSpc>
              <a:spcAft>
                <a:spcPts val="600"/>
              </a:spcAft>
              <a:buClrTx/>
              <a:buSzPct val="150000"/>
            </a:pPr>
            <a:endParaRPr lang="en-US" sz="2800" dirty="0">
              <a:solidFill>
                <a:prstClr val="black"/>
              </a:solidFill>
              <a:latin typeface="Times New Roman" panose="02020603050405020304" pitchFamily="18" charset="0"/>
              <a:cs typeface="Times New Roman" panose="02020603050405020304" pitchFamily="18" charset="0"/>
            </a:endParaRPr>
          </a:p>
          <a:p>
            <a:pPr lvl="0" algn="just" defTabSz="457200">
              <a:lnSpc>
                <a:spcPct val="90000"/>
              </a:lnSpc>
              <a:spcAft>
                <a:spcPts val="600"/>
              </a:spcAft>
              <a:buClrTx/>
              <a:buSzPct val="150000"/>
            </a:pPr>
            <a:r>
              <a:rPr lang="en-US" sz="2800" dirty="0">
                <a:solidFill>
                  <a:prstClr val="black"/>
                </a:solidFill>
                <a:latin typeface="Times New Roman" panose="02020603050405020304" pitchFamily="18" charset="0"/>
                <a:cs typeface="Times New Roman" panose="02020603050405020304" pitchFamily="18" charset="0"/>
              </a:rPr>
              <a:t> </a:t>
            </a:r>
            <a:r>
              <a:rPr lang="en-US" sz="2800" b="1" dirty="0">
                <a:solidFill>
                  <a:prstClr val="black"/>
                </a:solidFill>
                <a:latin typeface="Times New Roman" panose="02020603050405020304" pitchFamily="18" charset="0"/>
                <a:cs typeface="Times New Roman" panose="02020603050405020304" pitchFamily="18" charset="0"/>
              </a:rPr>
              <a:t>When developing your </a:t>
            </a:r>
            <a:r>
              <a:rPr lang="en-US" sz="2800" b="1" dirty="0">
                <a:solidFill>
                  <a:srgbClr val="00B0F0"/>
                </a:solidFill>
                <a:latin typeface="Times New Roman" panose="02020603050405020304" pitchFamily="18" charset="0"/>
                <a:cs typeface="Times New Roman" panose="02020603050405020304" pitchFamily="18" charset="0"/>
              </a:rPr>
              <a:t>BATNA</a:t>
            </a:r>
            <a:r>
              <a:rPr lang="en-US" sz="2800" dirty="0">
                <a:solidFill>
                  <a:prstClr val="black"/>
                </a:solidFill>
                <a:latin typeface="Times New Roman" panose="02020603050405020304" pitchFamily="18" charset="0"/>
                <a:cs typeface="Times New Roman" panose="02020603050405020304" pitchFamily="18" charset="0"/>
              </a:rPr>
              <a:t>:</a:t>
            </a:r>
          </a:p>
          <a:p>
            <a:pPr lvl="0" algn="just" defTabSz="457200">
              <a:lnSpc>
                <a:spcPct val="90000"/>
              </a:lnSpc>
              <a:spcAft>
                <a:spcPts val="600"/>
              </a:spcAft>
              <a:buClrTx/>
              <a:buSzPct val="150000"/>
            </a:pPr>
            <a:endParaRPr lang="en-US" sz="2800" dirty="0">
              <a:solidFill>
                <a:prstClr val="black"/>
              </a:solidFill>
              <a:latin typeface="Times New Roman" panose="02020603050405020304" pitchFamily="18" charset="0"/>
              <a:cs typeface="Times New Roman" panose="02020603050405020304" pitchFamily="18" charset="0"/>
            </a:endParaRPr>
          </a:p>
          <a:p>
            <a:pPr marL="457200" lvl="0" indent="-457200" algn="just" defTabSz="457200">
              <a:lnSpc>
                <a:spcPct val="90000"/>
              </a:lnSpc>
              <a:spcAft>
                <a:spcPts val="600"/>
              </a:spcAft>
              <a:buClrTx/>
              <a:buSzPct val="150000"/>
              <a:buFont typeface="Arial" panose="020B0604020202020204" pitchFamily="34" charset="0"/>
              <a:buChar char="•"/>
            </a:pPr>
            <a:r>
              <a:rPr lang="en-US" sz="2800" dirty="0">
                <a:solidFill>
                  <a:prstClr val="black"/>
                </a:solidFill>
                <a:latin typeface="Times New Roman" panose="02020603050405020304" pitchFamily="18" charset="0"/>
                <a:cs typeface="Times New Roman" panose="02020603050405020304" pitchFamily="18" charset="0"/>
              </a:rPr>
              <a:t> Invent a wide range of alternatives.</a:t>
            </a:r>
          </a:p>
          <a:p>
            <a:pPr marL="457200" lvl="0" indent="-457200" algn="just" defTabSz="457200">
              <a:lnSpc>
                <a:spcPct val="90000"/>
              </a:lnSpc>
              <a:spcAft>
                <a:spcPts val="600"/>
              </a:spcAft>
              <a:buClrTx/>
              <a:buSzPct val="150000"/>
              <a:buFont typeface="Arial" panose="020B0604020202020204" pitchFamily="34" charset="0"/>
              <a:buChar char="•"/>
            </a:pPr>
            <a:r>
              <a:rPr lang="en-US" sz="2800" dirty="0">
                <a:solidFill>
                  <a:prstClr val="black"/>
                </a:solidFill>
                <a:latin typeface="Times New Roman" panose="02020603050405020304" pitchFamily="18" charset="0"/>
                <a:cs typeface="Times New Roman" panose="02020603050405020304" pitchFamily="18" charset="0"/>
              </a:rPr>
              <a:t> Improve on some of the most promising ones.</a:t>
            </a:r>
          </a:p>
          <a:p>
            <a:pPr marL="457200" lvl="0" indent="-457200" algn="just" defTabSz="457200">
              <a:lnSpc>
                <a:spcPct val="90000"/>
              </a:lnSpc>
              <a:spcAft>
                <a:spcPts val="600"/>
              </a:spcAft>
              <a:buClrTx/>
              <a:buSzPct val="150000"/>
              <a:buFont typeface="Arial" panose="020B0604020202020204" pitchFamily="34" charset="0"/>
              <a:buChar char="•"/>
            </a:pPr>
            <a:r>
              <a:rPr lang="en-US" sz="2800" dirty="0">
                <a:solidFill>
                  <a:prstClr val="black"/>
                </a:solidFill>
                <a:latin typeface="Times New Roman" panose="02020603050405020304" pitchFamily="18" charset="0"/>
                <a:cs typeface="Times New Roman" panose="02020603050405020304" pitchFamily="18" charset="0"/>
              </a:rPr>
              <a:t> Select, tentatively, the best alternative.</a:t>
            </a:r>
          </a:p>
          <a:p>
            <a:pPr marL="457200" lvl="0" indent="-457200" algn="just" defTabSz="457200">
              <a:lnSpc>
                <a:spcPct val="90000"/>
              </a:lnSpc>
              <a:spcAft>
                <a:spcPts val="600"/>
              </a:spcAft>
              <a:buClrTx/>
              <a:buSzPct val="150000"/>
              <a:buFont typeface="Arial" panose="020B0604020202020204" pitchFamily="34" charset="0"/>
              <a:buChar char="•"/>
            </a:pPr>
            <a:r>
              <a:rPr lang="en-US" sz="2800" dirty="0">
                <a:solidFill>
                  <a:prstClr val="black"/>
                </a:solidFill>
                <a:latin typeface="Times New Roman" panose="02020603050405020304" pitchFamily="18" charset="0"/>
                <a:cs typeface="Times New Roman" panose="02020603050405020304" pitchFamily="18" charset="0"/>
              </a:rPr>
              <a:t> Consider the other side’s BATNA</a:t>
            </a:r>
          </a:p>
        </p:txBody>
      </p:sp>
      <p:sp>
        <p:nvSpPr>
          <p:cNvPr id="2" name="TextBox 1">
            <a:extLst>
              <a:ext uri="{FF2B5EF4-FFF2-40B4-BE49-F238E27FC236}">
                <a16:creationId xmlns:a16="http://schemas.microsoft.com/office/drawing/2014/main" id="{EF4D2495-FC10-71AE-3A78-0DA6BCD5575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F513FC1A-3366-4021-7822-FE91F400445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C8E1842-7DBA-BC92-D76F-EEF088807217}"/>
              </a:ext>
            </a:extLst>
          </p:cNvPr>
          <p:cNvSpPr/>
          <p:nvPr/>
        </p:nvSpPr>
        <p:spPr>
          <a:xfrm>
            <a:off x="4205193" y="222516"/>
            <a:ext cx="3781613"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Develop your BATNA</a:t>
            </a:r>
          </a:p>
        </p:txBody>
      </p:sp>
      <p:sp>
        <p:nvSpPr>
          <p:cNvPr id="4" name="Slide Number Placeholder 3">
            <a:extLst>
              <a:ext uri="{FF2B5EF4-FFF2-40B4-BE49-F238E27FC236}">
                <a16:creationId xmlns:a16="http://schemas.microsoft.com/office/drawing/2014/main" id="{76813289-F09E-23FE-8DE1-2A479246A437}"/>
              </a:ext>
            </a:extLst>
          </p:cNvPr>
          <p:cNvSpPr>
            <a:spLocks noGrp="1"/>
          </p:cNvSpPr>
          <p:nvPr>
            <p:ph type="sldNum" sz="quarter" idx="12"/>
          </p:nvPr>
        </p:nvSpPr>
        <p:spPr/>
        <p:txBody>
          <a:bodyPr/>
          <a:lstStyle/>
          <a:p>
            <a:fld id="{F7542ADD-394E-41F3-B704-951748884AEE}" type="slidenum">
              <a:rPr lang="en-US" smtClean="0"/>
              <a:t>41</a:t>
            </a:fld>
            <a:endParaRPr lang="en-US"/>
          </a:p>
        </p:txBody>
      </p:sp>
    </p:spTree>
    <p:extLst>
      <p:ext uri="{BB962C8B-B14F-4D97-AF65-F5344CB8AC3E}">
        <p14:creationId xmlns:p14="http://schemas.microsoft.com/office/powerpoint/2010/main" val="172126270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0" y="59789"/>
            <a:ext cx="3362960"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5124281" flipV="1">
            <a:off x="-1805009" y="4954220"/>
            <a:ext cx="5573486" cy="2476677"/>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52828" y="849472"/>
            <a:ext cx="591290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346960" y="2601544"/>
            <a:ext cx="10397465" cy="3108543"/>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Understand the meaning of negotiation.</a:t>
            </a: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Negotiation” as an executive tool-buyer perspective.</a:t>
            </a: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Understanding the different issues of negotiation.</a:t>
            </a: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Explaining the key negotiation vocabulary.</a:t>
            </a: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Describe the good and bad time for negotiation.</a:t>
            </a: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The different steps in negotiation a contract.</a:t>
            </a: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Discussing the strategic approach to negotiation.</a:t>
            </a: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6968983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42753"/>
            <a:ext cx="4128422" cy="52062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99441" y="1534160"/>
            <a:ext cx="11281384" cy="45895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tabLst/>
              <a:defRPr/>
            </a:pPr>
            <a:r>
              <a:rPr kumimoji="0" lang="en-US" sz="2800" b="0" i="0" u="none" strike="noStrike" kern="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Times New Roman" panose="02020603050405020304"/>
              </a:rPr>
              <a:t>  </a:t>
            </a:r>
            <a:endParaRPr kumimoji="0" lang="en-US" sz="2800" b="1" i="0" u="none" strike="noStrike" kern="0" cap="none" spc="0" normalizeH="0" baseline="0" noProof="0" dirty="0">
              <a:ln>
                <a:noFill/>
              </a:ln>
              <a:solidFill>
                <a:srgbClr val="00B0F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8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Lysons, K., &amp; Farrington, B. (2020). </a:t>
            </a:r>
            <a:r>
              <a:rPr kumimoji="0" lang="en-US" sz="2800" b="0" i="1"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Procurement and supply chain management</a:t>
            </a:r>
            <a:r>
              <a:rPr kumimoji="0" lang="en-US" sz="28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 Pearson UK.</a:t>
            </a: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Chopra, S., &amp; Meindl, P. (2016). Global Edition. Pearson Education Limited.</a:t>
            </a:r>
            <a:endParaRPr kumimoji="0" lang="en-US" sz="2800" b="0" i="0" u="none" strike="noStrike" kern="0" cap="none" spc="0" normalizeH="0" baseline="0" noProof="0" dirty="0">
              <a:ln>
                <a:noFill/>
              </a:ln>
              <a:solidFill>
                <a:srgbClr val="4472C4"/>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Morris, P. W., &amp; Pinto, J. K. (Eds.). (2007). The Wiley guide to project technology, supply chain, and procurement management (Vol. 4). John Wiley &amp; Sons.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Schwalbe, K. (2015). Information technology project management. Cengage Learning.</a:t>
            </a: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Supply Chain Council</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panose="020B0604020202020204"/>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568240" y="325309"/>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43</a:t>
            </a:fld>
            <a:endParaRPr lang="en-US"/>
          </a:p>
        </p:txBody>
      </p:sp>
    </p:spTree>
    <p:extLst>
      <p:ext uri="{BB962C8B-B14F-4D97-AF65-F5344CB8AC3E}">
        <p14:creationId xmlns:p14="http://schemas.microsoft.com/office/powerpoint/2010/main" val="289652441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538557" y="2953796"/>
            <a:ext cx="3801492" cy="156036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58b19c4885be3b53856de850f34a0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093e9f81a36d33ee390eb4494ef00a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A0C4524-4C30-4694-9432-21D882CEEE82}"/>
</file>

<file path=customXml/itemProps2.xml><?xml version="1.0" encoding="utf-8"?>
<ds:datastoreItem xmlns:ds="http://schemas.openxmlformats.org/officeDocument/2006/customXml" ds:itemID="{A860E95F-4598-4F89-98DC-D744D124771F}"/>
</file>

<file path=customXml/itemProps3.xml><?xml version="1.0" encoding="utf-8"?>
<ds:datastoreItem xmlns:ds="http://schemas.openxmlformats.org/officeDocument/2006/customXml" ds:itemID="{F6BC9C19-7B5B-48B4-B3A1-E13E59A09D87}"/>
</file>

<file path=docProps/app.xml><?xml version="1.0" encoding="utf-8"?>
<Properties xmlns="http://schemas.openxmlformats.org/officeDocument/2006/extended-properties" xmlns:vt="http://schemas.openxmlformats.org/officeDocument/2006/docPropsVTypes">
  <TotalTime>10417</TotalTime>
  <Words>3155</Words>
  <Application>Microsoft Office PowerPoint</Application>
  <PresentationFormat>Widescreen</PresentationFormat>
  <Paragraphs>376</Paragraphs>
  <Slides>44</Slides>
  <Notes>4</Notes>
  <HiddenSlides>0</HiddenSlides>
  <MMClips>0</MMClips>
  <ScaleCrop>false</ScaleCrop>
  <HeadingPairs>
    <vt:vector size="8" baseType="variant">
      <vt:variant>
        <vt:lpstr>Fonts Used</vt:lpstr>
      </vt:variant>
      <vt:variant>
        <vt:i4>8</vt:i4>
      </vt:variant>
      <vt:variant>
        <vt:lpstr>Theme</vt:lpstr>
      </vt:variant>
      <vt:variant>
        <vt:i4>2</vt:i4>
      </vt:variant>
      <vt:variant>
        <vt:lpstr>Embedded OLE Servers</vt:lpstr>
      </vt:variant>
      <vt:variant>
        <vt:i4>1</vt:i4>
      </vt:variant>
      <vt:variant>
        <vt:lpstr>Slide Titles</vt:lpstr>
      </vt:variant>
      <vt:variant>
        <vt:i4>44</vt:i4>
      </vt:variant>
    </vt:vector>
  </HeadingPairs>
  <TitlesOfParts>
    <vt:vector size="55" baseType="lpstr">
      <vt:lpstr>DotumChe</vt:lpstr>
      <vt:lpstr>宋体</vt:lpstr>
      <vt:lpstr>Arial</vt:lpstr>
      <vt:lpstr>Calibri</vt:lpstr>
      <vt:lpstr>Calibri Light</vt:lpstr>
      <vt:lpstr>Symbol</vt:lpstr>
      <vt:lpstr>Times New Roman</vt:lpstr>
      <vt:lpstr>Wingdings</vt:lpstr>
      <vt:lpstr>Office Theme</vt:lpstr>
      <vt:lpstr>1_Office Theme</vt:lpstr>
      <vt:lpstr>剪辑</vt:lpstr>
      <vt:lpstr>PowerPoint Presentation</vt:lpstr>
      <vt:lpstr>PowerPoint Presentation</vt:lpstr>
      <vt:lpstr>PowerPoint Presentation</vt:lpstr>
      <vt:lpstr>“Negotiation” Defined</vt:lpstr>
      <vt:lpstr>“NEGOTIATION” AS AN EXECUTIVE TOOL</vt:lpstr>
      <vt:lpstr>“NEGOTIATION” AS AN EXECUTIVE TOOL-BUYER PERSPECTIVE</vt:lpstr>
      <vt:lpstr> Issues of Negotiation</vt:lpstr>
      <vt:lpstr>Why are Negotiations Increasingly Important in Business?</vt:lpstr>
      <vt:lpstr>Key Negotiation Vocabulary</vt:lpstr>
      <vt:lpstr>Key Negotiation Vocabulary</vt:lpstr>
      <vt:lpstr>Key Negotiation Vocabulary</vt:lpstr>
      <vt:lpstr>Buyer and Seller Success Factors</vt:lpstr>
      <vt:lpstr>When Is It a Good Time to Negotiate?? (Buyer’s Perspective)</vt:lpstr>
      <vt:lpstr>When Is It a Good Time to Negotiate?? (Buyer’s Perspective)</vt:lpstr>
      <vt:lpstr>When Is It a Good Time to Negotiate?? (Buyer’s Perspective)</vt:lpstr>
      <vt:lpstr>When Is It a Bad Time to Negotiate?? (Buyer’s Perspective)</vt:lpstr>
      <vt:lpstr>When Is It a Bad Time to Negotiate?? (Buyer’s Perspective)</vt:lpstr>
      <vt:lpstr>When Is It a Bad Time to Negotiate?? (Buyer’s Perspective)</vt:lpstr>
      <vt:lpstr>When is Negotiation Needed?(Buyer’s Perspective)</vt:lpstr>
      <vt:lpstr>When is Negotiation Needed? (Buyer’s Perspective)</vt:lpstr>
      <vt:lpstr>When is “Negotiation” Or “Bargaining "Used?</vt:lpstr>
      <vt:lpstr>Characteristics of a “Negotiation "Situation</vt:lpstr>
      <vt:lpstr>What Issues Are Negotiated? Intangibles may be as or more important than tangibles</vt:lpstr>
      <vt:lpstr>Steps in Negotiating  Contract ( Buyer's Perspective )</vt:lpstr>
      <vt:lpstr>Steps in Negotiating a Contract (Buyer’s Perspective) Planning/Preparation</vt:lpstr>
      <vt:lpstr>  Steps in Negotiating a Contract (Buyer’s Perspective) Organization </vt:lpstr>
      <vt:lpstr>Steps in Negotiating a Contract (Buyer’s Perspective) Fact-Finding</vt:lpstr>
      <vt:lpstr> Steps in Negotiating a Contract (Buyer’s Perspective) Objectives</vt:lpstr>
      <vt:lpstr>Steps in Negotiating a Contract (Buyer’s Perspective) Pre-negotiation Review </vt:lpstr>
      <vt:lpstr>Steps in Negotiating a Contract (Buyer’s Perspective) Negotiation Conferences </vt:lpstr>
      <vt:lpstr>Steps in Negotiating a Contract (Buyer’s Perspective) Documentation </vt:lpstr>
      <vt:lpstr>Recommended Format for  Negotiation Memorandum </vt:lpstr>
      <vt:lpstr>The Two Major Negotiation Strategies</vt:lpstr>
      <vt:lpstr>Goals-The Objectives That Drive a Negotiation Strategy </vt:lpstr>
      <vt:lpstr>Strategy-The Overall Plan To Achieve One’s Goals </vt:lpstr>
      <vt:lpstr>Negotiation Goals &amp; Strategy</vt:lpstr>
      <vt:lpstr>Strategic Approach to Negotiation: PLANNING </vt:lpstr>
      <vt:lpstr>Strategic Approach to Negotiation: PLANNING </vt:lpstr>
      <vt:lpstr>Strategic Approach to Negotiation: PLANNING </vt:lpstr>
      <vt:lpstr>Strategic Approach to Negotiation: PLANNING</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220</cp:revision>
  <dcterms:created xsi:type="dcterms:W3CDTF">2023-04-29T09:08:23Z</dcterms:created>
  <dcterms:modified xsi:type="dcterms:W3CDTF">2025-07-29T18:56:26Z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