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9.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8.xml" ContentType="application/vnd.openxmlformats-officedocument.presentationml.slide+xml"/>
  <Override PartName="/ppt/slides/slide37.xml" ContentType="application/vnd.openxmlformats-officedocument.presentationml.slide+xml"/>
  <Override PartName="/ppt/slides/slide35.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4.xml" ContentType="application/vnd.openxmlformats-officedocument.presentationml.slide+xml"/>
  <Override PartName="/ppt/slides/slide36.xml" ContentType="application/vnd.openxmlformats-officedocument.presentationml.slide+xml"/>
  <Override PartName="/ppt/slides/slide33.xml" ContentType="application/vnd.openxmlformats-officedocument.presentationml.slide+xml"/>
  <Override PartName="/ppt/slideMasters/slideMaster1.xml" ContentType="application/vnd.openxmlformats-officedocument.presentationml.slideMaster+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ink/ink1.xml" ContentType="application/inkml+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303" r:id="rId3"/>
    <p:sldId id="481" r:id="rId4"/>
    <p:sldId id="574" r:id="rId5"/>
    <p:sldId id="578" r:id="rId6"/>
    <p:sldId id="577" r:id="rId7"/>
    <p:sldId id="575" r:id="rId8"/>
    <p:sldId id="625" r:id="rId9"/>
    <p:sldId id="482" r:id="rId10"/>
    <p:sldId id="579" r:id="rId11"/>
    <p:sldId id="628" r:id="rId12"/>
    <p:sldId id="632" r:id="rId13"/>
    <p:sldId id="530" r:id="rId14"/>
    <p:sldId id="633" r:id="rId15"/>
    <p:sldId id="636" r:id="rId16"/>
    <p:sldId id="631" r:id="rId17"/>
    <p:sldId id="629" r:id="rId18"/>
    <p:sldId id="630" r:id="rId19"/>
    <p:sldId id="637" r:id="rId20"/>
    <p:sldId id="638" r:id="rId21"/>
    <p:sldId id="639" r:id="rId22"/>
    <p:sldId id="647" r:id="rId23"/>
    <p:sldId id="640" r:id="rId24"/>
    <p:sldId id="581" r:id="rId25"/>
    <p:sldId id="626" r:id="rId26"/>
    <p:sldId id="627" r:id="rId27"/>
    <p:sldId id="642" r:id="rId28"/>
    <p:sldId id="643" r:id="rId29"/>
    <p:sldId id="601" r:id="rId30"/>
    <p:sldId id="648" r:id="rId31"/>
    <p:sldId id="657" r:id="rId32"/>
    <p:sldId id="644" r:id="rId33"/>
    <p:sldId id="656" r:id="rId34"/>
    <p:sldId id="649" r:id="rId35"/>
    <p:sldId id="654" r:id="rId36"/>
    <p:sldId id="646" r:id="rId37"/>
    <p:sldId id="650" r:id="rId38"/>
    <p:sldId id="655" r:id="rId39"/>
    <p:sldId id="651" r:id="rId40"/>
    <p:sldId id="652" r:id="rId41"/>
    <p:sldId id="653" r:id="rId42"/>
    <p:sldId id="502" r:id="rId43"/>
    <p:sldId id="485" r:id="rId44"/>
    <p:sldId id="50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74"/>
            <p14:sldId id="578"/>
            <p14:sldId id="577"/>
            <p14:sldId id="575"/>
            <p14:sldId id="625"/>
            <p14:sldId id="482"/>
            <p14:sldId id="579"/>
            <p14:sldId id="628"/>
            <p14:sldId id="632"/>
            <p14:sldId id="530"/>
            <p14:sldId id="633"/>
            <p14:sldId id="636"/>
            <p14:sldId id="631"/>
            <p14:sldId id="629"/>
            <p14:sldId id="630"/>
            <p14:sldId id="637"/>
            <p14:sldId id="638"/>
            <p14:sldId id="639"/>
            <p14:sldId id="647"/>
            <p14:sldId id="640"/>
            <p14:sldId id="581"/>
            <p14:sldId id="626"/>
            <p14:sldId id="627"/>
            <p14:sldId id="642"/>
            <p14:sldId id="643"/>
            <p14:sldId id="601"/>
            <p14:sldId id="648"/>
            <p14:sldId id="657"/>
            <p14:sldId id="644"/>
            <p14:sldId id="656"/>
            <p14:sldId id="649"/>
            <p14:sldId id="654"/>
            <p14:sldId id="646"/>
            <p14:sldId id="650"/>
            <p14:sldId id="655"/>
            <p14:sldId id="651"/>
            <p14:sldId id="652"/>
            <p14:sldId id="653"/>
            <p14:sldId id="502"/>
            <p14:sldId id="485"/>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F9DE"/>
    <a:srgbClr val="2A71B0"/>
    <a:srgbClr val="444E99"/>
    <a:srgbClr val="C4027D"/>
    <a:srgbClr val="EA621F"/>
    <a:srgbClr val="FDC60B"/>
    <a:srgbClr val="267C65"/>
    <a:srgbClr val="F28E1C"/>
    <a:srgbClr val="008F5A"/>
    <a:srgbClr val="2A71A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738" autoAdjust="0"/>
  </p:normalViewPr>
  <p:slideViewPr>
    <p:cSldViewPr snapToGrid="0">
      <p:cViewPr varScale="1">
        <p:scale>
          <a:sx n="70" d="100"/>
          <a:sy n="70" d="100"/>
        </p:scale>
        <p:origin x="660" y="54"/>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7T09:01:01.131"/>
    </inkml:context>
    <inkml:brush xml:id="br0">
      <inkml:brushProperty name="width" value="0.05292" units="cm"/>
      <inkml:brushProperty name="height" value="0.05292" units="cm"/>
      <inkml:brushProperty name="color" value="#FF0000"/>
    </inkml:brush>
  </inkml:definitions>
  <inkml:trace contextRef="#ctx0" brushRef="#br0">31353 223 0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2024-10-28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76405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2024-10-28</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2024-10-28</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2024-10-28</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2024-10-28</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2024-10-28</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2024-10-28</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2024-10-28</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2024-10-28</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2024-10-28</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2024-10-28</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2024-10-28</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2024-10-28</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0.jp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Layout" Target="../slideLayouts/slideLayout15.xml"/><Relationship Id="rId4" Type="http://schemas.openxmlformats.org/officeDocument/2006/relationships/image" Target="../media/image12.jp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g"/><Relationship Id="rId1" Type="http://schemas.openxmlformats.org/officeDocument/2006/relationships/slideLayout" Target="../slideLayouts/slideLayout15.xml"/><Relationship Id="rId5" Type="http://schemas.openxmlformats.org/officeDocument/2006/relationships/image" Target="../media/image10.jp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g"/><Relationship Id="rId1" Type="http://schemas.openxmlformats.org/officeDocument/2006/relationships/slideLayout" Target="../slideLayouts/slideLayout15.xml"/><Relationship Id="rId4" Type="http://schemas.openxmlformats.org/officeDocument/2006/relationships/image" Target="../media/image17.jpg"/></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2.jp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3.jp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25.jpg"/><Relationship Id="rId4" Type="http://schemas.openxmlformats.org/officeDocument/2006/relationships/image" Target="../media/image24.jpg"/></Relationships>
</file>

<file path=ppt/slides/_rels/slide1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29.png"/><Relationship Id="rId4" Type="http://schemas.openxmlformats.org/officeDocument/2006/relationships/image" Target="../media/image28.jpe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1.jp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2.jpe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3.jp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4.jpe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5.jp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36.jpeg"/><Relationship Id="rId4" Type="http://schemas.openxmlformats.org/officeDocument/2006/relationships/image" Target="../media/image33.jp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38.jpg"/><Relationship Id="rId4" Type="http://schemas.openxmlformats.org/officeDocument/2006/relationships/image" Target="../media/image37.jpe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0.jpeg"/><Relationship Id="rId4" Type="http://schemas.openxmlformats.org/officeDocument/2006/relationships/image" Target="../media/image39.jpe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2.png"/><Relationship Id="rId4" Type="http://schemas.openxmlformats.org/officeDocument/2006/relationships/image" Target="../media/image41.jpeg"/></Relationships>
</file>

<file path=ppt/slides/_rels/slide29.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5.jp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7.jpg"/><Relationship Id="rId4" Type="http://schemas.openxmlformats.org/officeDocument/2006/relationships/image" Target="../media/image46.jp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7.jpg"/><Relationship Id="rId4" Type="http://schemas.openxmlformats.org/officeDocument/2006/relationships/image" Target="../media/image48.jp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9.jp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3.jp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7.jp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50.jp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7.jp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52.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50.jp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54.jpg"/></Relationships>
</file>

<file path=ppt/slides/_rels/slide42.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2.emf"/></Relationships>
</file>

<file path=ppt/slides/_rels/slide44.xml.rels><?xml version="1.0" encoding="UTF-8" standalone="yes"?>
<Relationships xmlns="http://schemas.openxmlformats.org/package/2006/relationships"><Relationship Id="rId3" Type="http://schemas.openxmlformats.org/officeDocument/2006/relationships/hyperlink" Target="https://dl.acm.org/doi/proceedings/10.1145/3298689" TargetMode="External"/><Relationship Id="rId2" Type="http://schemas.openxmlformats.org/officeDocument/2006/relationships/image" Target="../media/image55.png"/><Relationship Id="rId1" Type="http://schemas.openxmlformats.org/officeDocument/2006/relationships/slideLayout" Target="../slideLayouts/slideLayout1.xml"/><Relationship Id="rId4" Type="http://schemas.openxmlformats.org/officeDocument/2006/relationships/hyperlink" Target="https://doi.org/10.1145/3298689.3347022"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57.png"/><Relationship Id="rId7" Type="http://schemas.openxmlformats.org/officeDocument/2006/relationships/image" Target="../media/image7.svg"/><Relationship Id="rId2" Type="http://schemas.openxmlformats.org/officeDocument/2006/relationships/image" Target="../media/image56.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591583"/>
            <a:ext cx="6728088" cy="954107"/>
          </a:xfrm>
          <a:prstGeom prst="rect">
            <a:avLst/>
          </a:prstGeom>
          <a:noFill/>
        </p:spPr>
        <p:txBody>
          <a:bodyPr wrap="square" rtlCol="0">
            <a:spAutoFit/>
          </a:bodyPr>
          <a:lstStyle/>
          <a:p>
            <a:r>
              <a:rPr lang="ar-SA" sz="2400" b="1" dirty="0">
                <a:solidFill>
                  <a:srgbClr val="00B0F0"/>
                </a:solidFill>
                <a:latin typeface="Alexandria ExtraBold" pitchFamily="2" charset="-78"/>
                <a:cs typeface="Alexandria ExtraBold" pitchFamily="2" charset="-78"/>
              </a:rPr>
              <a:t>الإعلان الصحفي والتسويق </a:t>
            </a:r>
            <a:r>
              <a:rPr lang="ar-SA" sz="2400" b="1" dirty="0" smtClean="0">
                <a:solidFill>
                  <a:srgbClr val="00B0F0"/>
                </a:solidFill>
                <a:latin typeface="Alexandria ExtraBold" pitchFamily="2" charset="-78"/>
                <a:cs typeface="Alexandria ExtraBold" pitchFamily="2" charset="-78"/>
              </a:rPr>
              <a:t>الرقمي</a:t>
            </a:r>
          </a:p>
          <a:p>
            <a:endParaRPr lang="en-US" sz="1400" b="1" dirty="0">
              <a:solidFill>
                <a:srgbClr val="00B0F0"/>
              </a:solidFill>
              <a:latin typeface="Times New Roman" panose="02020603050405020304" pitchFamily="18" charset="0"/>
              <a:cs typeface="Times New Roman" panose="02020603050405020304" pitchFamily="18" charset="0"/>
            </a:endParaRPr>
          </a:p>
          <a:p>
            <a:r>
              <a:rPr lang="en-US" b="1" dirty="0" smtClean="0">
                <a:solidFill>
                  <a:srgbClr val="C00000"/>
                </a:solidFill>
                <a:latin typeface="Alexandria ExtraBold" pitchFamily="2" charset="-78"/>
                <a:ea typeface="Calibri" panose="020F0502020204030204" pitchFamily="34" charset="0"/>
                <a:cs typeface="Alexandria ExtraBold" pitchFamily="2" charset="-78"/>
              </a:rPr>
              <a:t>Journalism Advertising </a:t>
            </a:r>
            <a:r>
              <a:rPr lang="en-US" b="1" dirty="0">
                <a:solidFill>
                  <a:srgbClr val="C00000"/>
                </a:solidFill>
                <a:latin typeface="Alexandria ExtraBold" pitchFamily="2" charset="-78"/>
                <a:ea typeface="Calibri" panose="020F0502020204030204" pitchFamily="34" charset="0"/>
                <a:cs typeface="Alexandria ExtraBold" pitchFamily="2" charset="-78"/>
              </a:rPr>
              <a:t>and </a:t>
            </a:r>
            <a:r>
              <a:rPr lang="en-US" b="1" smtClean="0">
                <a:solidFill>
                  <a:srgbClr val="C00000"/>
                </a:solidFill>
                <a:latin typeface="Alexandria ExtraBold" pitchFamily="2" charset="-78"/>
                <a:ea typeface="Calibri" panose="020F0502020204030204" pitchFamily="34" charset="0"/>
                <a:cs typeface="Alexandria ExtraBold" pitchFamily="2" charset="-78"/>
              </a:rPr>
              <a:t>Digital Marketing</a:t>
            </a:r>
            <a:endParaRPr lang="ar-EG"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6</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8" y="5104240"/>
            <a:ext cx="3726537" cy="677108"/>
          </a:xfrm>
          <a:prstGeom prst="rect">
            <a:avLst/>
          </a:prstGeom>
          <a:noFill/>
        </p:spPr>
        <p:txBody>
          <a:bodyPr wrap="square" rtlCol="0">
            <a:spAutoFit/>
          </a:bodyPr>
          <a:lstStyle/>
          <a:p>
            <a:r>
              <a:rPr lang="en-US" b="1" dirty="0" smtClean="0"/>
              <a:t>DGM233</a:t>
            </a:r>
            <a:endParaRPr lang="en-US" dirty="0"/>
          </a:p>
          <a:p>
            <a:r>
              <a:rPr lang="ar-SA" sz="2000" dirty="0" smtClean="0">
                <a:latin typeface="Times New Roman" panose="02020603050405020304" pitchFamily="18" charset="0"/>
                <a:cs typeface="Times New Roman" panose="02020603050405020304" pitchFamily="18" charset="0"/>
              </a:rPr>
              <a:t>الإعلان الصحفي والتسويق الرقمي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10908" y="2823579"/>
            <a:ext cx="4817498" cy="1261884"/>
          </a:xfrm>
          <a:prstGeom prst="rect">
            <a:avLst/>
          </a:prstGeom>
          <a:noFill/>
        </p:spPr>
        <p:txBody>
          <a:bodyPr wrap="square" rtlCol="0">
            <a:spAutoFit/>
          </a:bodyPr>
          <a:lstStyle/>
          <a:p>
            <a:pPr algn="ctr" rtl="1"/>
            <a:r>
              <a:rPr lang="ar-SA" sz="4400" b="1" dirty="0" smtClean="0">
                <a:solidFill>
                  <a:srgbClr val="00B0F0"/>
                </a:solidFill>
                <a:latin typeface="Times New Roman" panose="02020603050405020304" pitchFamily="18" charset="0"/>
                <a:cs typeface="Times New Roman" panose="02020603050405020304" pitchFamily="18" charset="0"/>
              </a:rPr>
              <a:t>عناصر الرسالة الإعلانية</a:t>
            </a:r>
          </a:p>
          <a:p>
            <a:pPr marL="279400" algn="ctr" rtl="1"/>
            <a:r>
              <a:rPr lang="ar-SA" sz="3200" b="1" dirty="0" smtClean="0">
                <a:solidFill>
                  <a:srgbClr val="00B0F0"/>
                </a:solidFill>
                <a:latin typeface="Times New Roman" panose="02020603050405020304" pitchFamily="18" charset="0"/>
                <a:cs typeface="Times New Roman" panose="02020603050405020304" pitchFamily="18" charset="0"/>
              </a:rPr>
              <a:t>الألوان والفيديو </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57861" cy="707886"/>
          </a:xfrm>
          <a:prstGeom prst="rect">
            <a:avLst/>
          </a:prstGeom>
          <a:noFill/>
        </p:spPr>
        <p:txBody>
          <a:bodyPr wrap="none" rtlCol="0">
            <a:spAutoFit/>
          </a:bodyPr>
          <a:lstStyle/>
          <a:p>
            <a:r>
              <a:rPr lang="en-US" sz="2000" b="1" dirty="0"/>
              <a:t>DGM </a:t>
            </a:r>
            <a:r>
              <a:rPr lang="en-US" sz="2000" b="1" dirty="0" smtClean="0"/>
              <a:t>223</a:t>
            </a:r>
            <a:endParaRPr lang="en-US" sz="2000" dirty="0"/>
          </a:p>
          <a:p>
            <a:r>
              <a:rPr lang="ar-SA" sz="2000" dirty="0" smtClean="0">
                <a:latin typeface="Times New Roman" panose="02020603050405020304" pitchFamily="18" charset="0"/>
                <a:cs typeface="Times New Roman" panose="02020603050405020304" pitchFamily="18" charset="0"/>
              </a:rPr>
              <a:t>الإعلان </a:t>
            </a:r>
            <a:r>
              <a:rPr lang="ar-SA" sz="2000" dirty="0">
                <a:latin typeface="Times New Roman" panose="02020603050405020304" pitchFamily="18" charset="0"/>
                <a:cs typeface="Times New Roman" panose="02020603050405020304" pitchFamily="18" charset="0"/>
              </a:rPr>
              <a:t>الصحفي والتسويق </a:t>
            </a:r>
            <a:r>
              <a:rPr lang="ar-SA" sz="2000" dirty="0" smtClean="0">
                <a:latin typeface="Times New Roman" panose="02020603050405020304" pitchFamily="18" charset="0"/>
                <a:cs typeface="Times New Roman" panose="02020603050405020304" pitchFamily="18" charset="0"/>
              </a:rPr>
              <a:t>الرقمي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985327" y="2713703"/>
            <a:ext cx="3040984" cy="252197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2" y="2315497"/>
            <a:ext cx="3259332" cy="262640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6045650" cy="5122924"/>
          </a:xfrm>
        </p:spPr>
      </p:pic>
      <p:sp>
        <p:nvSpPr>
          <p:cNvPr id="11" name="Rectangle 10">
            <a:extLst>
              <a:ext uri="{FF2B5EF4-FFF2-40B4-BE49-F238E27FC236}">
                <a16:creationId xmlns:a16="http://schemas.microsoft.com/office/drawing/2014/main" id="{5A075604-73CD-4507-8013-424F369DFDEB}"/>
              </a:ext>
            </a:extLst>
          </p:cNvPr>
          <p:cNvSpPr/>
          <p:nvPr/>
        </p:nvSpPr>
        <p:spPr>
          <a:xfrm>
            <a:off x="7045236" y="323880"/>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05587" y="341022"/>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6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6178061" y="2065581"/>
            <a:ext cx="5112469" cy="4213829"/>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buFont typeface="Wingdings" panose="05000000000000000000" pitchFamily="2" charset="2"/>
              <a:buChar char="ü"/>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تمهيد</a:t>
            </a:r>
            <a:endPar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indent="-342900" algn="r" rtl="1">
              <a:buFont typeface="Wingdings" panose="05000000000000000000" pitchFamily="2" charset="2"/>
              <a:buChar char="ü"/>
            </a:pPr>
            <a:r>
              <a:rPr lang="ar-SA" b="1" dirty="0" smtClean="0">
                <a:solidFill>
                  <a:srgbClr val="002060"/>
                </a:solidFill>
                <a:latin typeface="Alexandria ExtraBold" pitchFamily="2" charset="-78"/>
                <a:ea typeface="Calibri" panose="020F0502020204030204" pitchFamily="34" charset="0"/>
                <a:cs typeface="Alexandria ExtraBold" pitchFamily="2" charset="-78"/>
              </a:rPr>
              <a:t>عناصر الرسالة الإعلانية </a:t>
            </a:r>
          </a:p>
          <a:p>
            <a:pPr algn="r" rtl="1">
              <a:lnSpc>
                <a:spcPct val="150000"/>
              </a:lnSpc>
            </a:pPr>
            <a:r>
              <a:rPr lang="ar-SA" sz="2000" b="1" dirty="0">
                <a:solidFill>
                  <a:srgbClr val="002060"/>
                </a:solidFill>
                <a:latin typeface="Alexandria ExtraBold" pitchFamily="2" charset="-78"/>
                <a:ea typeface="Calibri" panose="020F0502020204030204" pitchFamily="34" charset="0"/>
                <a:cs typeface="Alexandria ExtraBold" pitchFamily="2" charset="-78"/>
              </a:rPr>
              <a:t> </a:t>
            </a:r>
            <a:r>
              <a:rPr lang="ar-SA" sz="2000" b="1" dirty="0" smtClean="0">
                <a:solidFill>
                  <a:srgbClr val="002060"/>
                </a:solidFill>
                <a:latin typeface="Alexandria ExtraBold" pitchFamily="2" charset="-78"/>
                <a:ea typeface="Calibri" panose="020F0502020204030204" pitchFamily="34" charset="0"/>
                <a:cs typeface="Alexandria ExtraBold" pitchFamily="2" charset="-78"/>
              </a:rPr>
              <a:t>    3- </a:t>
            </a: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العناصر البصرية " الجرافيكية "</a:t>
            </a:r>
          </a:p>
          <a:p>
            <a:pPr marL="914400" indent="-231775" algn="r" rtl="1">
              <a:lnSpc>
                <a:spcPct val="150000"/>
              </a:lnSpc>
              <a:buFont typeface="Wingdings" panose="05000000000000000000" pitchFamily="2" charset="2"/>
              <a:buChar char="§"/>
              <a:tabLst>
                <a:tab pos="968375" algn="l"/>
              </a:tabLst>
            </a:pPr>
            <a:r>
              <a:rPr lang="ar-SA" sz="1600" b="1" dirty="0" smtClean="0">
                <a:solidFill>
                  <a:srgbClr val="C00000"/>
                </a:solidFill>
                <a:latin typeface="Alexandria ExtraBold" pitchFamily="2" charset="-78"/>
                <a:ea typeface="Calibri" panose="020F0502020204030204" pitchFamily="34" charset="0"/>
                <a:cs typeface="Alexandria ExtraBold" pitchFamily="2" charset="-78"/>
              </a:rPr>
              <a:t>الألوان في الإعلان الصحفي</a:t>
            </a:r>
            <a:endParaRPr lang="ar-SA" sz="1600" b="1" dirty="0">
              <a:solidFill>
                <a:srgbClr val="C00000"/>
              </a:solidFill>
              <a:latin typeface="Alexandria ExtraBold" pitchFamily="2" charset="-78"/>
              <a:ea typeface="Calibri" panose="020F0502020204030204" pitchFamily="34" charset="0"/>
              <a:cs typeface="Alexandria ExtraBold" pitchFamily="2" charset="-78"/>
            </a:endParaRPr>
          </a:p>
          <a:p>
            <a:pPr marL="914400" indent="-231775" algn="r" rtl="1">
              <a:lnSpc>
                <a:spcPct val="150000"/>
              </a:lnSpc>
              <a:buFont typeface="Wingdings" panose="05000000000000000000" pitchFamily="2" charset="2"/>
              <a:buChar char="§"/>
              <a:tabLst>
                <a:tab pos="968375" algn="l"/>
              </a:tabLst>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نظرية الألوان </a:t>
            </a:r>
            <a:r>
              <a:rPr lang="ar-SA" sz="1600" b="1" dirty="0">
                <a:solidFill>
                  <a:srgbClr val="002060"/>
                </a:solidFill>
                <a:latin typeface="Alexandria ExtraBold" pitchFamily="2" charset="-78"/>
                <a:ea typeface="Calibri" panose="020F0502020204030204" pitchFamily="34" charset="0"/>
                <a:cs typeface="Alexandria ExtraBold" pitchFamily="2" charset="-78"/>
              </a:rPr>
              <a:t>وعجلة الألوان</a:t>
            </a:r>
          </a:p>
          <a:p>
            <a:pPr marL="914400" indent="-231775" algn="r" rtl="1">
              <a:lnSpc>
                <a:spcPct val="150000"/>
              </a:lnSpc>
              <a:buFont typeface="Wingdings" panose="05000000000000000000" pitchFamily="2" charset="2"/>
              <a:buChar char="§"/>
              <a:tabLst>
                <a:tab pos="968375" algn="l"/>
              </a:tabLst>
            </a:pPr>
            <a:r>
              <a:rPr lang="ar-SA" sz="1600" b="1" dirty="0">
                <a:solidFill>
                  <a:srgbClr val="002060"/>
                </a:solidFill>
                <a:latin typeface="Alexandria ExtraBold" pitchFamily="2" charset="-78"/>
                <a:ea typeface="Calibri" panose="020F0502020204030204" pitchFamily="34" charset="0"/>
                <a:cs typeface="Alexandria ExtraBold" pitchFamily="2" charset="-78"/>
              </a:rPr>
              <a:t> الأهداف الوظيفية للألوان </a:t>
            </a:r>
            <a:endParaRPr lang="ar-SA" sz="1600" b="1" dirty="0" smtClean="0">
              <a:solidFill>
                <a:srgbClr val="002060"/>
              </a:solidFill>
              <a:latin typeface="Alexandria ExtraBold" pitchFamily="2" charset="-78"/>
              <a:ea typeface="Calibri" panose="020F0502020204030204" pitchFamily="34" charset="0"/>
              <a:cs typeface="Alexandria ExtraBold" pitchFamily="2" charset="-78"/>
            </a:endParaRPr>
          </a:p>
          <a:p>
            <a:pPr marL="914400" indent="-231775" algn="r" rtl="1">
              <a:lnSpc>
                <a:spcPct val="150000"/>
              </a:lnSpc>
              <a:buFont typeface="Wingdings" panose="05000000000000000000" pitchFamily="2" charset="2"/>
              <a:buChar char="§"/>
              <a:tabLst>
                <a:tab pos="968375" algn="l"/>
              </a:tabLst>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دلالات استخدام الألوان</a:t>
            </a:r>
            <a:endParaRPr lang="ar-SA" sz="1600" b="1" dirty="0">
              <a:solidFill>
                <a:srgbClr val="002060"/>
              </a:solidFill>
              <a:latin typeface="Alexandria ExtraBold" pitchFamily="2" charset="-78"/>
              <a:ea typeface="Calibri" panose="020F0502020204030204" pitchFamily="34" charset="0"/>
              <a:cs typeface="Alexandria ExtraBold" pitchFamily="2" charset="-78"/>
            </a:endParaRPr>
          </a:p>
          <a:p>
            <a:pPr marL="914400" indent="-231775" algn="r" rtl="1">
              <a:lnSpc>
                <a:spcPct val="150000"/>
              </a:lnSpc>
              <a:buFont typeface="Wingdings" panose="05000000000000000000" pitchFamily="2" charset="2"/>
              <a:buChar char="§"/>
              <a:tabLst>
                <a:tab pos="968375" algn="l"/>
              </a:tabLst>
            </a:pPr>
            <a:r>
              <a:rPr lang="ar-SA" sz="1600" b="1" dirty="0">
                <a:solidFill>
                  <a:srgbClr val="C00000"/>
                </a:solidFill>
                <a:latin typeface="Alexandria ExtraBold" pitchFamily="2" charset="-78"/>
                <a:ea typeface="Calibri" panose="020F0502020204030204" pitchFamily="34" charset="0"/>
                <a:cs typeface="Alexandria ExtraBold" pitchFamily="2" charset="-78"/>
              </a:rPr>
              <a:t>الفيديو </a:t>
            </a:r>
            <a:r>
              <a:rPr lang="ar-SA" sz="1600" b="1">
                <a:solidFill>
                  <a:srgbClr val="C00000"/>
                </a:solidFill>
                <a:latin typeface="Alexandria ExtraBold" pitchFamily="2" charset="-78"/>
                <a:ea typeface="Calibri" panose="020F0502020204030204" pitchFamily="34" charset="0"/>
                <a:cs typeface="Alexandria ExtraBold" pitchFamily="2" charset="-78"/>
              </a:rPr>
              <a:t>في </a:t>
            </a:r>
            <a:r>
              <a:rPr lang="ar-SA" sz="1600" b="1" smtClean="0">
                <a:solidFill>
                  <a:srgbClr val="C00000"/>
                </a:solidFill>
                <a:latin typeface="Alexandria ExtraBold" pitchFamily="2" charset="-78"/>
                <a:ea typeface="Calibri" panose="020F0502020204030204" pitchFamily="34" charset="0"/>
                <a:cs typeface="Alexandria ExtraBold" pitchFamily="2" charset="-78"/>
              </a:rPr>
              <a:t>الإعلان الصحفي</a:t>
            </a:r>
            <a:endParaRPr lang="ar-SA" sz="1600" b="1" dirty="0" smtClean="0">
              <a:solidFill>
                <a:srgbClr val="C00000"/>
              </a:solidFill>
              <a:latin typeface="Alexandria ExtraBold" pitchFamily="2" charset="-78"/>
              <a:ea typeface="Calibri" panose="020F0502020204030204" pitchFamily="34" charset="0"/>
              <a:cs typeface="Alexandria ExtraBold" pitchFamily="2" charset="-78"/>
            </a:endParaRPr>
          </a:p>
          <a:p>
            <a:pPr marL="914400" indent="-231775" algn="r" rtl="1">
              <a:lnSpc>
                <a:spcPct val="150000"/>
              </a:lnSpc>
              <a:buFont typeface="Wingdings" panose="05000000000000000000" pitchFamily="2" charset="2"/>
              <a:buChar char="§"/>
              <a:tabLst>
                <a:tab pos="968375" algn="l"/>
              </a:tabLst>
            </a:pPr>
            <a:r>
              <a:rPr lang="ar-SA" sz="1600" b="1" dirty="0">
                <a:solidFill>
                  <a:srgbClr val="002060"/>
                </a:solidFill>
                <a:latin typeface="Alexandria ExtraBold" pitchFamily="2" charset="-78"/>
                <a:ea typeface="Calibri" panose="020F0502020204030204" pitchFamily="34" charset="0"/>
                <a:cs typeface="Alexandria ExtraBold" pitchFamily="2" charset="-78"/>
              </a:rPr>
              <a:t>مراحل إنتاج إعلان الفيديو</a:t>
            </a:r>
          </a:p>
          <a:p>
            <a:pPr marL="342900" indent="-342900" algn="r" rtl="1">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20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sz="20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373586"/>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smtClean="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14976" y="1601121"/>
            <a:ext cx="9135316" cy="4591463"/>
          </a:xfrm>
          <a:prstGeom prst="roundRect">
            <a:avLst>
              <a:gd name="adj" fmla="val 6140"/>
            </a:avLst>
          </a:prstGeom>
          <a:solidFill>
            <a:srgbClr val="FAFFFB"/>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5709" t="1791" r="5970" b="7463"/>
          <a:stretch/>
        </p:blipFill>
        <p:spPr>
          <a:xfrm>
            <a:off x="1473958" y="2174342"/>
            <a:ext cx="8652681" cy="3985755"/>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7194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46936" t="61720" r="27419" b="3225"/>
          <a:stretch/>
        </p:blipFill>
        <p:spPr>
          <a:xfrm>
            <a:off x="0" y="5271233"/>
            <a:ext cx="1592826" cy="1578077"/>
          </a:xfrm>
          <a:prstGeom prst="rect">
            <a:avLst/>
          </a:prstGeom>
        </p:spPr>
      </p:pic>
      <p:sp>
        <p:nvSpPr>
          <p:cNvPr id="14" name="Rectangle 13"/>
          <p:cNvSpPr/>
          <p:nvPr/>
        </p:nvSpPr>
        <p:spPr>
          <a:xfrm>
            <a:off x="8065826" y="1708934"/>
            <a:ext cx="2214393" cy="646331"/>
          </a:xfrm>
          <a:prstGeom prst="rect">
            <a:avLst/>
          </a:prstGeom>
          <a:solidFill>
            <a:schemeClr val="accent6">
              <a:lumMod val="20000"/>
              <a:lumOff val="80000"/>
            </a:schemeClr>
          </a:solidFill>
          <a:ln>
            <a:solidFill>
              <a:schemeClr val="accent6">
                <a:lumMod val="20000"/>
                <a:lumOff val="80000"/>
              </a:schemeClr>
            </a:solidFill>
          </a:ln>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العناصر البصرية في الإعلان </a:t>
            </a:r>
          </a:p>
          <a:p>
            <a:pPr algn="r">
              <a:lnSpc>
                <a:spcPct val="150000"/>
              </a:lnSpc>
            </a:pPr>
            <a:r>
              <a:rPr lang="ar-SA" sz="1200" dirty="0" smtClean="0">
                <a:solidFill>
                  <a:srgbClr val="0070C0"/>
                </a:solidFill>
                <a:latin typeface="Alexandria SemiBold" pitchFamily="2" charset="-78"/>
                <a:cs typeface="Alexandria SemiBold" pitchFamily="2" charset="-78"/>
              </a:rPr>
              <a:t>1- الصور الفوتوغرافية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491278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20530" y="1507257"/>
            <a:ext cx="8897679" cy="4591463"/>
          </a:xfrm>
          <a:prstGeom prst="roundRect">
            <a:avLst>
              <a:gd name="adj" fmla="val 6140"/>
            </a:avLst>
          </a:prstGeom>
          <a:solidFill>
            <a:srgbClr val="FAFFFB"/>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3247" t="-199" r="3172" b="4078"/>
          <a:stretch/>
        </p:blipFill>
        <p:spPr>
          <a:xfrm>
            <a:off x="2129052" y="1753876"/>
            <a:ext cx="8625384" cy="4266903"/>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70247" y="1090060"/>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4" name="Picture 13"/>
          <p:cNvPicPr>
            <a:picLocks noChangeAspect="1"/>
          </p:cNvPicPr>
          <p:nvPr/>
        </p:nvPicPr>
        <p:blipFill rotWithShape="1">
          <a:blip r:embed="rId4">
            <a:extLst>
              <a:ext uri="{28A0092B-C50C-407E-A947-70E740481C1C}">
                <a14:useLocalDpi xmlns:a14="http://schemas.microsoft.com/office/drawing/2010/main" val="0"/>
              </a:ext>
            </a:extLst>
          </a:blip>
          <a:srcRect l="76210" b="71183"/>
          <a:stretch/>
        </p:blipFill>
        <p:spPr>
          <a:xfrm>
            <a:off x="-1" y="2811914"/>
            <a:ext cx="2020531" cy="1976284"/>
          </a:xfrm>
          <a:prstGeom prst="rect">
            <a:avLst/>
          </a:prstGeom>
        </p:spPr>
      </p:pic>
    </p:spTree>
    <p:extLst>
      <p:ext uri="{BB962C8B-B14F-4D97-AF65-F5344CB8AC3E}">
        <p14:creationId xmlns:p14="http://schemas.microsoft.com/office/powerpoint/2010/main" val="5852487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38232" y="1539802"/>
            <a:ext cx="9075761" cy="4702132"/>
          </a:xfrm>
          <a:prstGeom prst="roundRect">
            <a:avLst>
              <a:gd name="adj" fmla="val 6140"/>
            </a:avLst>
          </a:prstGeom>
          <a:solidFill>
            <a:srgbClr val="171717"/>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l="4477" t="5970" r="7761" b="-299"/>
          <a:stretch/>
        </p:blipFill>
        <p:spPr>
          <a:xfrm>
            <a:off x="2456597" y="1938085"/>
            <a:ext cx="8598090" cy="4176514"/>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47451" y="856907"/>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2600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0370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763221"/>
            <a:ext cx="2135874" cy="277777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Picture 12"/>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l="77298" t="56559"/>
          <a:stretch/>
        </p:blipFill>
        <p:spPr>
          <a:xfrm>
            <a:off x="9905659" y="1628091"/>
            <a:ext cx="1202762" cy="982639"/>
          </a:xfrm>
          <a:prstGeom prst="rect">
            <a:avLst/>
          </a:prstGeom>
        </p:spPr>
      </p:pic>
    </p:spTree>
    <p:extLst>
      <p:ext uri="{BB962C8B-B14F-4D97-AF65-F5344CB8AC3E}">
        <p14:creationId xmlns:p14="http://schemas.microsoft.com/office/powerpoint/2010/main" val="2968670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34954" y="1629187"/>
            <a:ext cx="9028413" cy="4591463"/>
          </a:xfrm>
          <a:prstGeom prst="roundRect">
            <a:avLst>
              <a:gd name="adj" fmla="val 6140"/>
            </a:avLst>
          </a:prstGeom>
          <a:solidFill>
            <a:srgbClr val="FEFEFE"/>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2">
            <a:extLst>
              <a:ext uri="{28A0092B-C50C-407E-A947-70E740481C1C}">
                <a14:useLocalDpi xmlns:a14="http://schemas.microsoft.com/office/drawing/2010/main" val="0"/>
              </a:ext>
            </a:extLst>
          </a:blip>
          <a:srcRect l="3918" t="4777" r="10335" b="9453"/>
          <a:stretch/>
        </p:blipFill>
        <p:spPr>
          <a:xfrm>
            <a:off x="1705970" y="1761719"/>
            <a:ext cx="8502555" cy="4405493"/>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85596"/>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41346596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43149" y="1722659"/>
            <a:ext cx="8534118" cy="4591463"/>
          </a:xfrm>
          <a:prstGeom prst="roundRect">
            <a:avLst>
              <a:gd name="adj" fmla="val 6140"/>
            </a:avLst>
          </a:prstGeom>
          <a:solidFill>
            <a:srgbClr val="F3F3F3"/>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1119" t="1592" r="1157" b="2685"/>
          <a:stretch/>
        </p:blipFill>
        <p:spPr>
          <a:xfrm>
            <a:off x="2343149" y="2157261"/>
            <a:ext cx="8534117" cy="4096310"/>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89181" y="807134"/>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21921" y="107231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89121" y="1314267"/>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3" name="Picture 2"/>
          <p:cNvPicPr>
            <a:picLocks noChangeAspect="1"/>
          </p:cNvPicPr>
          <p:nvPr/>
        </p:nvPicPr>
        <p:blipFill rotWithShape="1">
          <a:blip r:embed="rId4">
            <a:clrChange>
              <a:clrFrom>
                <a:srgbClr val="000000"/>
              </a:clrFrom>
              <a:clrTo>
                <a:srgbClr val="000000">
                  <a:alpha val="0"/>
                </a:srgbClr>
              </a:clrTo>
            </a:clrChange>
            <a:extLst>
              <a:ext uri="{28A0092B-C50C-407E-A947-70E740481C1C}">
                <a14:useLocalDpi xmlns:a14="http://schemas.microsoft.com/office/drawing/2010/main" val="0"/>
              </a:ext>
            </a:extLst>
          </a:blip>
          <a:srcRect l="69790" t="34304" r="3897" b="11226"/>
          <a:stretch/>
        </p:blipFill>
        <p:spPr>
          <a:xfrm>
            <a:off x="191069" y="2157261"/>
            <a:ext cx="2006221" cy="2745183"/>
          </a:xfrm>
          <a:prstGeom prst="rect">
            <a:avLst/>
          </a:prstGeom>
        </p:spPr>
      </p:pic>
      <p:pic>
        <p:nvPicPr>
          <p:cNvPr id="12" name="Picture 11"/>
          <p:cNvPicPr>
            <a:picLocks noChangeAspect="1"/>
          </p:cNvPicPr>
          <p:nvPr/>
        </p:nvPicPr>
        <p:blipFill rotWithShape="1">
          <a:blip r:embed="rId4">
            <a:clrChange>
              <a:clrFrom>
                <a:srgbClr val="000000"/>
              </a:clrFrom>
              <a:clrTo>
                <a:srgbClr val="000000">
                  <a:alpha val="0"/>
                </a:srgbClr>
              </a:clrTo>
            </a:clrChange>
            <a:extLst>
              <a:ext uri="{28A0092B-C50C-407E-A947-70E740481C1C}">
                <a14:useLocalDpi xmlns:a14="http://schemas.microsoft.com/office/drawing/2010/main" val="0"/>
              </a:ext>
            </a:extLst>
          </a:blip>
          <a:srcRect r="63437" b="56667"/>
          <a:stretch/>
        </p:blipFill>
        <p:spPr>
          <a:xfrm>
            <a:off x="48803" y="5290185"/>
            <a:ext cx="2300735" cy="1533823"/>
          </a:xfrm>
          <a:prstGeom prst="rect">
            <a:avLst/>
          </a:prstGeom>
        </p:spPr>
      </p:pic>
    </p:spTree>
    <p:extLst>
      <p:ext uri="{BB962C8B-B14F-4D97-AF65-F5344CB8AC3E}">
        <p14:creationId xmlns:p14="http://schemas.microsoft.com/office/powerpoint/2010/main" val="17043531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3123164" y="2183642"/>
            <a:ext cx="8149888" cy="3987116"/>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2748618" y="168081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960176" y="2297995"/>
            <a:ext cx="8217339" cy="3831818"/>
          </a:xfrm>
          <a:prstGeom prst="rect">
            <a:avLst/>
          </a:prstGeom>
          <a:noFill/>
        </p:spPr>
        <p:txBody>
          <a:bodyPr wrap="square">
            <a:spAutoFit/>
          </a:bodyPr>
          <a:lstStyle/>
          <a:p>
            <a:pPr algn="r" rtl="1">
              <a:lnSpc>
                <a:spcPct val="150000"/>
              </a:lnSpc>
            </a:pPr>
            <a:r>
              <a:rPr lang="ar-SA" dirty="0" smtClean="0">
                <a:solidFill>
                  <a:srgbClr val="000000"/>
                </a:solidFill>
                <a:latin typeface="Alexandria SemiBold" pitchFamily="2" charset="-78"/>
                <a:cs typeface="Alexandria SemiBold" pitchFamily="2" charset="-78"/>
              </a:rPr>
              <a:t>    تلعب الألوان دورًا </a:t>
            </a:r>
            <a:r>
              <a:rPr lang="ar-SA" dirty="0">
                <a:solidFill>
                  <a:srgbClr val="000000"/>
                </a:solidFill>
                <a:latin typeface="Alexandria SemiBold" pitchFamily="2" charset="-78"/>
                <a:cs typeface="Alexandria SemiBold" pitchFamily="2" charset="-78"/>
              </a:rPr>
              <a:t>حيويًا في الإعلان الرقمي، حيث </a:t>
            </a:r>
            <a:r>
              <a:rPr lang="ar-SA" dirty="0" smtClean="0">
                <a:solidFill>
                  <a:srgbClr val="000000"/>
                </a:solidFill>
                <a:latin typeface="Alexandria SemiBold" pitchFamily="2" charset="-78"/>
                <a:cs typeface="Alexandria SemiBold" pitchFamily="2" charset="-78"/>
              </a:rPr>
              <a:t>تعتبر من العناصر  البصرية (الجرافيكية) للإعلان، وتؤثر </a:t>
            </a:r>
            <a:r>
              <a:rPr lang="ar-SA" dirty="0">
                <a:solidFill>
                  <a:srgbClr val="000000"/>
                </a:solidFill>
                <a:latin typeface="Alexandria SemiBold" pitchFamily="2" charset="-78"/>
                <a:cs typeface="Alexandria SemiBold" pitchFamily="2" charset="-78"/>
              </a:rPr>
              <a:t>بشكل كبير على إدراك الجمهور وسلوكهم. فالألوان هي ظواهر بصرية تنشأ من تفاعل الضوء مع </a:t>
            </a:r>
            <a:r>
              <a:rPr lang="ar-SA" dirty="0" smtClean="0">
                <a:solidFill>
                  <a:srgbClr val="000000"/>
                </a:solidFill>
                <a:latin typeface="Alexandria SemiBold" pitchFamily="2" charset="-78"/>
                <a:cs typeface="Alexandria SemiBold" pitchFamily="2" charset="-78"/>
              </a:rPr>
              <a:t>الأجسام، وتتكون </a:t>
            </a:r>
            <a:r>
              <a:rPr lang="ar-SA" dirty="0">
                <a:solidFill>
                  <a:srgbClr val="000000"/>
                </a:solidFill>
                <a:latin typeface="Alexandria SemiBold" pitchFamily="2" charset="-78"/>
                <a:cs typeface="Alexandria SemiBold" pitchFamily="2" charset="-78"/>
              </a:rPr>
              <a:t>الألوان من تدرجات مختلفة، </a:t>
            </a:r>
            <a:r>
              <a:rPr lang="ar-SA" dirty="0" smtClean="0">
                <a:solidFill>
                  <a:srgbClr val="000000"/>
                </a:solidFill>
                <a:latin typeface="Alexandria SemiBold" pitchFamily="2" charset="-78"/>
                <a:cs typeface="Alexandria SemiBold" pitchFamily="2" charset="-78"/>
              </a:rPr>
              <a:t>وتُصنف </a:t>
            </a:r>
            <a:r>
              <a:rPr lang="ar-SA" dirty="0">
                <a:solidFill>
                  <a:srgbClr val="000000"/>
                </a:solidFill>
                <a:latin typeface="Alexandria SemiBold" pitchFamily="2" charset="-78"/>
                <a:cs typeface="Alexandria SemiBold" pitchFamily="2" charset="-78"/>
              </a:rPr>
              <a:t>إلى ثلاثة ألوان أساسية (الأحمر، الأزرق، الأصفر) وألوان ثانوية (التي تُنتج عن مزج الألوان الأساسية</a:t>
            </a:r>
            <a:r>
              <a:rPr lang="ar-SA" dirty="0" smtClean="0">
                <a:solidFill>
                  <a:srgbClr val="000000"/>
                </a:solidFill>
                <a:latin typeface="Alexandria SemiBold" pitchFamily="2" charset="-78"/>
                <a:cs typeface="Alexandria SemiBold" pitchFamily="2" charset="-78"/>
              </a:rPr>
              <a:t>). </a:t>
            </a:r>
          </a:p>
          <a:p>
            <a:pPr algn="r" rtl="1">
              <a:lnSpc>
                <a:spcPct val="150000"/>
              </a:lnSpc>
            </a:pPr>
            <a:r>
              <a:rPr lang="ar-SA" dirty="0">
                <a:solidFill>
                  <a:srgbClr val="0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   فالمستخدم يدرك الألوان في الطبيعة، كما ينفعل بالألوان فيحب أحد الألوان ويكره لوناً آخر، وينعكس انفعاله في الألوان على الأشياء التي يقتنيها، فالاستخدام الوظيفي للألوان في الإعلان </a:t>
            </a:r>
            <a:r>
              <a:rPr lang="ar-SA" dirty="0">
                <a:solidFill>
                  <a:srgbClr val="000000"/>
                </a:solidFill>
                <a:latin typeface="Alexandria SemiBold" pitchFamily="2" charset="-78"/>
                <a:cs typeface="Alexandria SemiBold" pitchFamily="2" charset="-78"/>
              </a:rPr>
              <a:t>ي</a:t>
            </a:r>
            <a:r>
              <a:rPr lang="ar-SA" dirty="0" smtClean="0">
                <a:solidFill>
                  <a:srgbClr val="000000"/>
                </a:solidFill>
                <a:latin typeface="Alexandria SemiBold" pitchFamily="2" charset="-78"/>
                <a:cs typeface="Alexandria SemiBold" pitchFamily="2" charset="-78"/>
              </a:rPr>
              <a:t>عمل على جذب انتباه </a:t>
            </a:r>
            <a:r>
              <a:rPr lang="ar-SA" dirty="0">
                <a:solidFill>
                  <a:srgbClr val="000000"/>
                </a:solidFill>
                <a:latin typeface="Alexandria SemiBold" pitchFamily="2" charset="-78"/>
                <a:cs typeface="Alexandria SemiBold" pitchFamily="2" charset="-78"/>
              </a:rPr>
              <a:t>الجمهور </a:t>
            </a:r>
            <a:r>
              <a:rPr lang="ar-SA" dirty="0" smtClean="0">
                <a:solidFill>
                  <a:srgbClr val="000000"/>
                </a:solidFill>
                <a:latin typeface="Alexandria SemiBold" pitchFamily="2" charset="-78"/>
                <a:cs typeface="Alexandria SemiBold" pitchFamily="2" charset="-78"/>
              </a:rPr>
              <a:t> المستهدف أو إداركه </a:t>
            </a:r>
            <a:r>
              <a:rPr lang="ar-SA" dirty="0">
                <a:solidFill>
                  <a:srgbClr val="000000"/>
                </a:solidFill>
                <a:latin typeface="Alexandria SemiBold" pitchFamily="2" charset="-78"/>
                <a:cs typeface="Alexandria SemiBold" pitchFamily="2" charset="-78"/>
              </a:rPr>
              <a:t>للإعلان </a:t>
            </a:r>
            <a:r>
              <a:rPr lang="ar-SA" dirty="0" smtClean="0">
                <a:solidFill>
                  <a:srgbClr val="000000"/>
                </a:solidFill>
                <a:latin typeface="Alexandria SemiBold" pitchFamily="2" charset="-78"/>
                <a:cs typeface="Alexandria SemiBold" pitchFamily="2" charset="-78"/>
              </a:rPr>
              <a:t>بشكل غير مقصود.</a:t>
            </a:r>
            <a:r>
              <a:rPr lang="ar-SA" dirty="0"/>
              <a:t> </a:t>
            </a:r>
            <a:endParaRPr lang="ar-SA"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572725" y="1216274"/>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762266" y="1688798"/>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839896" y="189001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960878"/>
            <a:ext cx="3076670" cy="2355042"/>
          </a:xfrm>
          <a:prstGeom prst="rect">
            <a:avLst/>
          </a:prstGeom>
        </p:spPr>
      </p:pic>
    </p:spTree>
    <p:extLst>
      <p:ext uri="{BB962C8B-B14F-4D97-AF65-F5344CB8AC3E}">
        <p14:creationId xmlns:p14="http://schemas.microsoft.com/office/powerpoint/2010/main" val="15598249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969921" y="1985963"/>
            <a:ext cx="8508821" cy="435062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2522476" y="154960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070746" y="2105856"/>
            <a:ext cx="8262985" cy="4247317"/>
          </a:xfrm>
          <a:prstGeom prst="rect">
            <a:avLst/>
          </a:prstGeom>
          <a:noFill/>
        </p:spPr>
        <p:txBody>
          <a:bodyPr wrap="square">
            <a:spAutoFit/>
          </a:bodyPr>
          <a:lstStyle/>
          <a:p>
            <a:pPr algn="r" rtl="1">
              <a:lnSpc>
                <a:spcPct val="150000"/>
              </a:lnSpc>
            </a:pPr>
            <a:r>
              <a:rPr lang="ar-SA" dirty="0">
                <a:solidFill>
                  <a:srgbClr val="000000"/>
                </a:solidFill>
                <a:latin typeface="Alexandria SemiBold" pitchFamily="2" charset="-78"/>
                <a:cs typeface="Alexandria SemiBold" pitchFamily="2" charset="-78"/>
              </a:rPr>
              <a:t>   الألوان في الإعلان ليست مجرد عنصر جمالي، بل هي أداة </a:t>
            </a:r>
            <a:r>
              <a:rPr lang="ar-SA" dirty="0" smtClean="0">
                <a:solidFill>
                  <a:srgbClr val="000000"/>
                </a:solidFill>
                <a:latin typeface="Alexandria SemiBold" pitchFamily="2" charset="-78"/>
                <a:cs typeface="Alexandria SemiBold" pitchFamily="2" charset="-78"/>
              </a:rPr>
              <a:t>استراتيجية    </a:t>
            </a:r>
            <a:r>
              <a:rPr lang="ar-SA" dirty="0">
                <a:solidFill>
                  <a:srgbClr val="000000"/>
                </a:solidFill>
                <a:latin typeface="Alexandria SemiBold" pitchFamily="2" charset="-78"/>
                <a:cs typeface="Alexandria SemiBold" pitchFamily="2" charset="-78"/>
              </a:rPr>
              <a:t>يمكن أن تعزز من فعالية </a:t>
            </a:r>
            <a:r>
              <a:rPr lang="ar-SA" dirty="0" smtClean="0">
                <a:solidFill>
                  <a:srgbClr val="000000"/>
                </a:solidFill>
                <a:latin typeface="Alexandria SemiBold" pitchFamily="2" charset="-78"/>
                <a:cs typeface="Alexandria SemiBold" pitchFamily="2" charset="-78"/>
              </a:rPr>
              <a:t>الإعلان وتتمثل </a:t>
            </a:r>
            <a:r>
              <a:rPr lang="ar-SA" dirty="0">
                <a:solidFill>
                  <a:srgbClr val="000000"/>
                </a:solidFill>
                <a:latin typeface="Alexandria SemiBold" pitchFamily="2" charset="-78"/>
                <a:cs typeface="Alexandria SemiBold" pitchFamily="2" charset="-78"/>
              </a:rPr>
              <a:t>أهمية الألوان في الإعلانات الرقمية فيما يلي</a:t>
            </a:r>
            <a:r>
              <a:rPr lang="ar-SA" dirty="0" smtClean="0">
                <a:solidFill>
                  <a:srgbClr val="000000"/>
                </a:solidFill>
                <a:latin typeface="Alexandria SemiBold" pitchFamily="2" charset="-78"/>
                <a:cs typeface="Alexandria SemiBold" pitchFamily="2" charset="-78"/>
              </a:rPr>
              <a:t>:</a:t>
            </a:r>
          </a:p>
          <a:p>
            <a:pPr marL="342900" indent="-342900" algn="r" rtl="1">
              <a:lnSpc>
                <a:spcPct val="150000"/>
              </a:lnSpc>
              <a:buFont typeface="+mj-lt"/>
              <a:buAutoNum type="arabicPeriod"/>
            </a:pPr>
            <a:r>
              <a:rPr lang="ar-SA" b="1" dirty="0" smtClean="0">
                <a:solidFill>
                  <a:srgbClr val="C00000"/>
                </a:solidFill>
                <a:latin typeface="Alexandria SemiBold" pitchFamily="2" charset="-78"/>
                <a:cs typeface="Alexandria SemiBold" pitchFamily="2" charset="-78"/>
              </a:rPr>
              <a:t>جذب الانتباه</a:t>
            </a:r>
            <a:r>
              <a:rPr lang="ar-SA" dirty="0" smtClean="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تساعد الألوان </a:t>
            </a:r>
            <a:r>
              <a:rPr lang="ar-SA" dirty="0">
                <a:latin typeface="Alexandria SemiBold" pitchFamily="2" charset="-78"/>
                <a:cs typeface="Alexandria SemiBold" pitchFamily="2" charset="-78"/>
              </a:rPr>
              <a:t>في جذب انتباه الجمهور، مما يجعل الإعلان أكثر </a:t>
            </a:r>
            <a:r>
              <a:rPr lang="ar-SA" dirty="0" smtClean="0">
                <a:latin typeface="Alexandria SemiBold" pitchFamily="2" charset="-78"/>
                <a:cs typeface="Alexandria SemiBold" pitchFamily="2" charset="-78"/>
              </a:rPr>
              <a:t>وضوحًا.</a:t>
            </a:r>
          </a:p>
          <a:p>
            <a:pPr marL="342900" indent="-342900" algn="r" rtl="1">
              <a:lnSpc>
                <a:spcPct val="150000"/>
              </a:lnSpc>
              <a:buFont typeface="+mj-lt"/>
              <a:buAutoNum type="arabicPeriod"/>
            </a:pPr>
            <a:r>
              <a:rPr lang="ar-SA" b="1" dirty="0">
                <a:solidFill>
                  <a:srgbClr val="C00000"/>
                </a:solidFill>
                <a:latin typeface="Alexandria SemiBold" pitchFamily="2" charset="-78"/>
                <a:cs typeface="Alexandria SemiBold" pitchFamily="2" charset="-78"/>
              </a:rPr>
              <a:t>إيصال </a:t>
            </a:r>
            <a:r>
              <a:rPr lang="ar-SA" b="1" dirty="0" smtClean="0">
                <a:solidFill>
                  <a:srgbClr val="C00000"/>
                </a:solidFill>
                <a:latin typeface="Alexandria SemiBold" pitchFamily="2" charset="-78"/>
                <a:cs typeface="Alexandria SemiBold" pitchFamily="2" charset="-78"/>
              </a:rPr>
              <a:t>الرسالة: </a:t>
            </a:r>
            <a:r>
              <a:rPr lang="ar-SA" dirty="0">
                <a:latin typeface="Alexandria SemiBold" pitchFamily="2" charset="-78"/>
                <a:cs typeface="Alexandria SemiBold" pitchFamily="2" charset="-78"/>
              </a:rPr>
              <a:t>تساعد الألوان في تمييز المعلومات وتسهيل </a:t>
            </a:r>
            <a:r>
              <a:rPr lang="ar-SA" dirty="0" smtClean="0">
                <a:latin typeface="Alexandria SemiBold" pitchFamily="2" charset="-78"/>
                <a:cs typeface="Alexandria SemiBold" pitchFamily="2" charset="-78"/>
              </a:rPr>
              <a:t>الفهم. فالألوان تُستخدك كوسيلة </a:t>
            </a:r>
            <a:r>
              <a:rPr lang="ar-SA" dirty="0">
                <a:latin typeface="Alexandria SemiBold" pitchFamily="2" charset="-78"/>
                <a:cs typeface="Alexandria SemiBold" pitchFamily="2" charset="-78"/>
              </a:rPr>
              <a:t>للتعبير عن الأفكار مما يسهل التواصل غير </a:t>
            </a:r>
            <a:r>
              <a:rPr lang="ar-SA" dirty="0" smtClean="0">
                <a:latin typeface="Alexandria SemiBold" pitchFamily="2" charset="-78"/>
                <a:cs typeface="Alexandria SemiBold" pitchFamily="2" charset="-78"/>
              </a:rPr>
              <a:t>اللفظي. فكل لون </a:t>
            </a:r>
            <a:r>
              <a:rPr lang="ar-SA" dirty="0">
                <a:latin typeface="Alexandria SemiBold" pitchFamily="2" charset="-78"/>
                <a:cs typeface="Alexandria SemiBold" pitchFamily="2" charset="-78"/>
              </a:rPr>
              <a:t>يحمل دلالة معينة تعزز من الرسالة المراد إيصالها. على سبيل المثال</a:t>
            </a:r>
            <a:r>
              <a:rPr lang="ar-SA" dirty="0" smtClean="0">
                <a:latin typeface="Alexandria SemiBold" pitchFamily="2" charset="-78"/>
                <a:cs typeface="Alexandria SemiBold" pitchFamily="2" charset="-78"/>
              </a:rPr>
              <a:t>، اللون </a:t>
            </a:r>
            <a:r>
              <a:rPr lang="ar-SA" dirty="0">
                <a:latin typeface="Alexandria SemiBold" pitchFamily="2" charset="-78"/>
                <a:cs typeface="Alexandria SemiBold" pitchFamily="2" charset="-78"/>
              </a:rPr>
              <a:t>الأخضر يرتبط </a:t>
            </a:r>
            <a:r>
              <a:rPr lang="ar-SA" dirty="0" smtClean="0">
                <a:latin typeface="Alexandria SemiBold" pitchFamily="2" charset="-78"/>
                <a:cs typeface="Alexandria SemiBold" pitchFamily="2" charset="-78"/>
              </a:rPr>
              <a:t>بالاستدامة أو الصحة، </a:t>
            </a:r>
            <a:r>
              <a:rPr lang="ar-SA" dirty="0">
                <a:latin typeface="Alexandria SemiBold" pitchFamily="2" charset="-78"/>
                <a:cs typeface="Alexandria SemiBold" pitchFamily="2" charset="-78"/>
              </a:rPr>
              <a:t>بينما الأحمر قد يثير </a:t>
            </a:r>
            <a:r>
              <a:rPr lang="ar-SA" dirty="0" smtClean="0">
                <a:latin typeface="Alexandria SemiBold" pitchFamily="2" charset="-78"/>
                <a:cs typeface="Alexandria SemiBold" pitchFamily="2" charset="-78"/>
              </a:rPr>
              <a:t>الحماس.</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572725" y="1216274"/>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522476" y="1571241"/>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584538" y="1786106"/>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98" y="2536487"/>
            <a:ext cx="2925735" cy="3746477"/>
          </a:xfrm>
          <a:prstGeom prst="rect">
            <a:avLst/>
          </a:prstGeom>
        </p:spPr>
      </p:pic>
    </p:spTree>
    <p:extLst>
      <p:ext uri="{BB962C8B-B14F-4D97-AF65-F5344CB8AC3E}">
        <p14:creationId xmlns:p14="http://schemas.microsoft.com/office/powerpoint/2010/main" val="28016847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3166281" y="2114493"/>
            <a:ext cx="7881777" cy="4178137"/>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2906129" y="156349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070746" y="2130931"/>
            <a:ext cx="7874757" cy="4247317"/>
          </a:xfrm>
          <a:prstGeom prst="rect">
            <a:avLst/>
          </a:prstGeom>
          <a:noFill/>
        </p:spPr>
        <p:txBody>
          <a:bodyPr wrap="square">
            <a:spAutoFit/>
          </a:bodyPr>
          <a:lstStyle/>
          <a:p>
            <a:pPr algn="r" rtl="1">
              <a:lnSpc>
                <a:spcPct val="150000"/>
              </a:lnSpc>
            </a:pPr>
            <a:r>
              <a:rPr lang="ar-SA" u="sng" dirty="0" smtClean="0">
                <a:solidFill>
                  <a:srgbClr val="000000"/>
                </a:solidFill>
                <a:latin typeface="Alexandria SemiBold" pitchFamily="2" charset="-78"/>
                <a:cs typeface="Alexandria SemiBold" pitchFamily="2" charset="-78"/>
              </a:rPr>
              <a:t>أهمية </a:t>
            </a:r>
            <a:r>
              <a:rPr lang="ar-SA" u="sng" dirty="0">
                <a:solidFill>
                  <a:srgbClr val="000000"/>
                </a:solidFill>
                <a:latin typeface="Alexandria SemiBold" pitchFamily="2" charset="-78"/>
                <a:cs typeface="Alexandria SemiBold" pitchFamily="2" charset="-78"/>
              </a:rPr>
              <a:t>الألوان في الإعلانات الرقمية </a:t>
            </a:r>
            <a:r>
              <a:rPr lang="ar-SA" dirty="0">
                <a:solidFill>
                  <a:srgbClr val="000000"/>
                </a:solidFill>
                <a:latin typeface="Alexandria SemiBold" pitchFamily="2" charset="-78"/>
                <a:cs typeface="Alexandria SemiBold" pitchFamily="2" charset="-78"/>
              </a:rPr>
              <a:t>فيما يلي</a:t>
            </a:r>
            <a:r>
              <a:rPr lang="ar-SA" dirty="0" smtClean="0">
                <a:solidFill>
                  <a:srgbClr val="000000"/>
                </a:solidFill>
                <a:latin typeface="Alexandria SemiBold" pitchFamily="2" charset="-78"/>
                <a:cs typeface="Alexandria SemiBold" pitchFamily="2" charset="-78"/>
              </a:rPr>
              <a:t>:</a:t>
            </a:r>
          </a:p>
          <a:p>
            <a:pPr marL="342900" indent="-342900" algn="r" rtl="1">
              <a:lnSpc>
                <a:spcPct val="150000"/>
              </a:lnSpc>
              <a:buFont typeface="+mj-lt"/>
              <a:buAutoNum type="arabicPeriod" startAt="3"/>
            </a:pPr>
            <a:r>
              <a:rPr lang="ar-SA" b="1" dirty="0">
                <a:solidFill>
                  <a:srgbClr val="C00000"/>
                </a:solidFill>
                <a:latin typeface="Alexandria SemiBold" pitchFamily="2" charset="-78"/>
                <a:cs typeface="Alexandria SemiBold" pitchFamily="2" charset="-78"/>
              </a:rPr>
              <a:t>بناء الهوية البصرية: </a:t>
            </a:r>
            <a:r>
              <a:rPr lang="ar-SA" dirty="0">
                <a:latin typeface="Alexandria SemiBold" pitchFamily="2" charset="-78"/>
                <a:cs typeface="Alexandria SemiBold" pitchFamily="2" charset="-78"/>
              </a:rPr>
              <a:t>الألوان تعزز من هوية العلامة التجارية، مما يساعد </a:t>
            </a:r>
            <a:r>
              <a:rPr lang="ar-SA" dirty="0" smtClean="0">
                <a:latin typeface="Alexandria SemiBold" pitchFamily="2" charset="-78"/>
                <a:cs typeface="Alexandria SemiBold" pitchFamily="2" charset="-78"/>
              </a:rPr>
              <a:t>في </a:t>
            </a:r>
            <a:r>
              <a:rPr lang="ar-SA" dirty="0">
                <a:latin typeface="Alexandria SemiBold" pitchFamily="2" charset="-78"/>
                <a:cs typeface="Alexandria SemiBold" pitchFamily="2" charset="-78"/>
              </a:rPr>
              <a:t>تمييزها عن المنافسين وزيادة التعرف عليها</a:t>
            </a:r>
            <a:r>
              <a:rPr lang="ar-SA" dirty="0" smtClean="0">
                <a:latin typeface="Alexandria SemiBold" pitchFamily="2" charset="-78"/>
                <a:cs typeface="Alexandria SemiBold" pitchFamily="2" charset="-78"/>
              </a:rPr>
              <a:t>.</a:t>
            </a:r>
            <a:endParaRPr lang="ar-SA" b="1" dirty="0" smtClean="0">
              <a:solidFill>
                <a:srgbClr val="C00000"/>
              </a:solidFill>
              <a:latin typeface="Alexandria SemiBold" pitchFamily="2" charset="-78"/>
              <a:cs typeface="Alexandria SemiBold" pitchFamily="2" charset="-78"/>
            </a:endParaRPr>
          </a:p>
          <a:p>
            <a:pPr marL="342900" indent="-342900" algn="r" rtl="1">
              <a:lnSpc>
                <a:spcPct val="150000"/>
              </a:lnSpc>
              <a:buFont typeface="+mj-lt"/>
              <a:buAutoNum type="arabicPeriod" startAt="3"/>
            </a:pPr>
            <a:r>
              <a:rPr lang="ar-SA" b="1" dirty="0" smtClean="0">
                <a:solidFill>
                  <a:srgbClr val="C00000"/>
                </a:solidFill>
                <a:latin typeface="Alexandria SemiBold" pitchFamily="2" charset="-78"/>
                <a:cs typeface="Alexandria SemiBold" pitchFamily="2" charset="-78"/>
              </a:rPr>
              <a:t>تحفيز السلوك: </a:t>
            </a:r>
            <a:r>
              <a:rPr lang="ar-SA" dirty="0" smtClean="0">
                <a:latin typeface="Alexandria SemiBold" pitchFamily="2" charset="-78"/>
                <a:cs typeface="Alexandria SemiBold" pitchFamily="2" charset="-78"/>
              </a:rPr>
              <a:t>الألوان </a:t>
            </a:r>
            <a:r>
              <a:rPr lang="ar-SA" dirty="0">
                <a:latin typeface="Alexandria SemiBold" pitchFamily="2" charset="-78"/>
                <a:cs typeface="Alexandria SemiBold" pitchFamily="2" charset="-78"/>
              </a:rPr>
              <a:t>يمكن أن تحفز على اتخاذ إجراءات معينة، مثل الشراء أو التسجيل، من خلال استخدام أزرار ملونة </a:t>
            </a:r>
            <a:r>
              <a:rPr lang="ar-SA" dirty="0" smtClean="0">
                <a:latin typeface="Alexandria SemiBold" pitchFamily="2" charset="-78"/>
                <a:cs typeface="Alexandria SemiBold" pitchFamily="2" charset="-78"/>
              </a:rPr>
              <a:t>جذابة.</a:t>
            </a:r>
          </a:p>
          <a:p>
            <a:pPr marL="342900" indent="-342900" algn="r" rtl="1">
              <a:lnSpc>
                <a:spcPct val="150000"/>
              </a:lnSpc>
              <a:buFont typeface="+mj-lt"/>
              <a:buAutoNum type="arabicPeriod" startAt="3"/>
            </a:pPr>
            <a:r>
              <a:rPr lang="ar-SA" b="1" dirty="0" smtClean="0">
                <a:solidFill>
                  <a:srgbClr val="C00000"/>
                </a:solidFill>
                <a:latin typeface="Alexandria SemiBold" pitchFamily="2" charset="-78"/>
                <a:cs typeface="Alexandria SemiBold" pitchFamily="2" charset="-78"/>
              </a:rPr>
              <a:t>تحسين </a:t>
            </a:r>
            <a:r>
              <a:rPr lang="ar-SA" b="1" dirty="0">
                <a:solidFill>
                  <a:srgbClr val="C00000"/>
                </a:solidFill>
                <a:latin typeface="Alexandria SemiBold" pitchFamily="2" charset="-78"/>
                <a:cs typeface="Alexandria SemiBold" pitchFamily="2" charset="-78"/>
              </a:rPr>
              <a:t>التجربة </a:t>
            </a:r>
            <a:r>
              <a:rPr lang="ar-SA" b="1" dirty="0" smtClean="0">
                <a:solidFill>
                  <a:srgbClr val="C00000"/>
                </a:solidFill>
                <a:latin typeface="Alexandria SemiBold" pitchFamily="2" charset="-78"/>
                <a:cs typeface="Alexandria SemiBold" pitchFamily="2" charset="-78"/>
              </a:rPr>
              <a:t>البصرية: </a:t>
            </a:r>
            <a:r>
              <a:rPr lang="ar-SA" dirty="0" smtClean="0">
                <a:latin typeface="Alexandria SemiBold" pitchFamily="2" charset="-78"/>
                <a:cs typeface="Alexandria SemiBold" pitchFamily="2" charset="-78"/>
              </a:rPr>
              <a:t>استخدام </a:t>
            </a:r>
            <a:r>
              <a:rPr lang="ar-SA" dirty="0">
                <a:latin typeface="Alexandria SemiBold" pitchFamily="2" charset="-78"/>
                <a:cs typeface="Alexandria SemiBold" pitchFamily="2" charset="-78"/>
              </a:rPr>
              <a:t>الألوان بشكل جيد يساعد في خلق تجربة بصرية ممتعة تسهل التفاعل مع </a:t>
            </a:r>
            <a:r>
              <a:rPr lang="ar-SA" dirty="0" smtClean="0">
                <a:latin typeface="Alexandria SemiBold" pitchFamily="2" charset="-78"/>
                <a:cs typeface="Alexandria SemiBold" pitchFamily="2" charset="-78"/>
              </a:rPr>
              <a:t>المحتوى.</a:t>
            </a:r>
          </a:p>
          <a:p>
            <a:pPr marL="342900" indent="-342900" algn="r" rtl="1">
              <a:lnSpc>
                <a:spcPct val="150000"/>
              </a:lnSpc>
              <a:buFont typeface="+mj-lt"/>
              <a:buAutoNum type="arabicPeriod" startAt="3"/>
            </a:pPr>
            <a:r>
              <a:rPr lang="ar-SA" b="1" dirty="0" smtClean="0">
                <a:solidFill>
                  <a:srgbClr val="C00000"/>
                </a:solidFill>
                <a:latin typeface="Alexandria SemiBold" pitchFamily="2" charset="-78"/>
                <a:cs typeface="Alexandria SemiBold" pitchFamily="2" charset="-78"/>
              </a:rPr>
              <a:t>إثارة المشاعر: </a:t>
            </a:r>
            <a:r>
              <a:rPr lang="ar-SA" dirty="0" smtClean="0">
                <a:latin typeface="Alexandria SemiBold" pitchFamily="2" charset="-78"/>
                <a:cs typeface="Alexandria SemiBold" pitchFamily="2" charset="-78"/>
              </a:rPr>
              <a:t>الألوان </a:t>
            </a:r>
            <a:r>
              <a:rPr lang="ar-SA" dirty="0">
                <a:latin typeface="Alexandria SemiBold" pitchFamily="2" charset="-78"/>
                <a:cs typeface="Alexandria SemiBold" pitchFamily="2" charset="-78"/>
              </a:rPr>
              <a:t>تؤثر على </a:t>
            </a:r>
            <a:r>
              <a:rPr lang="ar-SA" dirty="0" smtClean="0">
                <a:latin typeface="Alexandria SemiBold" pitchFamily="2" charset="-78"/>
                <a:cs typeface="Alexandria SemiBold" pitchFamily="2" charset="-78"/>
              </a:rPr>
              <a:t>الحالة </a:t>
            </a:r>
            <a:r>
              <a:rPr lang="ar-SA" dirty="0">
                <a:latin typeface="Alexandria SemiBold" pitchFamily="2" charset="-78"/>
                <a:cs typeface="Alexandria SemiBold" pitchFamily="2" charset="-78"/>
              </a:rPr>
              <a:t>المزاجية </a:t>
            </a:r>
            <a:r>
              <a:rPr lang="ar-SA" dirty="0" smtClean="0">
                <a:latin typeface="Alexandria SemiBold" pitchFamily="2" charset="-78"/>
                <a:cs typeface="Alexandria SemiBold" pitchFamily="2" charset="-78"/>
              </a:rPr>
              <a:t>ومشاعر المستهلك، </a:t>
            </a:r>
            <a:r>
              <a:rPr lang="ar-SA" dirty="0">
                <a:latin typeface="Alexandria SemiBold" pitchFamily="2" charset="-78"/>
                <a:cs typeface="Alexandria SemiBold" pitchFamily="2" charset="-78"/>
              </a:rPr>
              <a:t>وبالتالي يمكن أن تؤدي إلى استجابة إيجابية أو سلبية تجاه </a:t>
            </a:r>
            <a:r>
              <a:rPr lang="ar-SA" dirty="0" smtClean="0">
                <a:latin typeface="Alexandria SemiBold" pitchFamily="2" charset="-78"/>
                <a:cs typeface="Alexandria SemiBold" pitchFamily="2" charset="-78"/>
              </a:rPr>
              <a:t>الإعلان، مثل </a:t>
            </a:r>
            <a:r>
              <a:rPr lang="ar-SA" dirty="0">
                <a:latin typeface="Alexandria SemiBold" pitchFamily="2" charset="-78"/>
                <a:cs typeface="Alexandria SemiBold" pitchFamily="2" charset="-78"/>
              </a:rPr>
              <a:t>الشعور بالراحة أو </a:t>
            </a:r>
            <a:r>
              <a:rPr lang="ar-SA" dirty="0" smtClean="0">
                <a:latin typeface="Alexandria SemiBold" pitchFamily="2" charset="-78"/>
                <a:cs typeface="Alexandria SemiBold" pitchFamily="2" charset="-78"/>
              </a:rPr>
              <a:t>الحماس.</a:t>
            </a:r>
            <a:endParaRPr lang="ar-SA" dirty="0">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572725" y="1216274"/>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906129" y="1585135"/>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68191" y="1800000"/>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658" y="2605074"/>
            <a:ext cx="3115003" cy="3002233"/>
          </a:xfrm>
          <a:prstGeom prst="rect">
            <a:avLst/>
          </a:prstGeom>
        </p:spPr>
      </p:pic>
    </p:spTree>
    <p:extLst>
      <p:ext uri="{BB962C8B-B14F-4D97-AF65-F5344CB8AC3E}">
        <p14:creationId xmlns:p14="http://schemas.microsoft.com/office/powerpoint/2010/main" val="216772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66532" y="1962289"/>
            <a:ext cx="7858748" cy="40569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345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466532" y="2187435"/>
            <a:ext cx="7806939" cy="3831818"/>
          </a:xfrm>
          <a:prstGeom prst="rect">
            <a:avLst/>
          </a:prstGeom>
          <a:noFill/>
        </p:spPr>
        <p:txBody>
          <a:bodyPr wrap="square" rtlCol="0">
            <a:spAutoFit/>
          </a:bodyPr>
          <a:lstStyle/>
          <a:p>
            <a:pPr marL="53975" algn="r" rtl="1">
              <a:lnSpc>
                <a:spcPct val="150000"/>
              </a:lnSpc>
            </a:pPr>
            <a:r>
              <a:rPr lang="ar-SA" dirty="0" smtClean="0">
                <a:latin typeface="Alexandria SemiBold" pitchFamily="2" charset="-78"/>
                <a:cs typeface="Alexandria SemiBold" pitchFamily="2" charset="-78"/>
              </a:rPr>
              <a:t>   </a:t>
            </a:r>
            <a:r>
              <a:rPr lang="ar-SA" dirty="0" smtClean="0">
                <a:solidFill>
                  <a:srgbClr val="C00000"/>
                </a:solidFill>
                <a:latin typeface="Alexandria SemiBold" pitchFamily="2" charset="-78"/>
                <a:cs typeface="Alexandria SemiBold" pitchFamily="2" charset="-78"/>
              </a:rPr>
              <a:t>نظرية </a:t>
            </a:r>
            <a:r>
              <a:rPr lang="ar-SA" dirty="0">
                <a:solidFill>
                  <a:srgbClr val="C00000"/>
                </a:solidFill>
                <a:latin typeface="Alexandria SemiBold" pitchFamily="2" charset="-78"/>
                <a:cs typeface="Alexandria SemiBold" pitchFamily="2" charset="-78"/>
              </a:rPr>
              <a:t>الألوان </a:t>
            </a:r>
            <a:r>
              <a:rPr lang="ar-SA" dirty="0">
                <a:latin typeface="Alexandria SemiBold" pitchFamily="2" charset="-78"/>
                <a:cs typeface="Alexandria SemiBold" pitchFamily="2" charset="-78"/>
              </a:rPr>
              <a:t>هي علم وفن استخدام الألوان. </a:t>
            </a:r>
            <a:r>
              <a:rPr lang="ar-SA" dirty="0" smtClean="0">
                <a:latin typeface="Alexandria SemiBold" pitchFamily="2" charset="-78"/>
                <a:cs typeface="Alexandria SemiBold" pitchFamily="2" charset="-78"/>
              </a:rPr>
              <a:t>نظرية </a:t>
            </a:r>
            <a:r>
              <a:rPr lang="ar-SA" dirty="0">
                <a:latin typeface="Alexandria SemiBold" pitchFamily="2" charset="-78"/>
                <a:cs typeface="Alexandria SemiBold" pitchFamily="2" charset="-78"/>
              </a:rPr>
              <a:t>الألوان هي مجموعة من المبادئ التي </a:t>
            </a:r>
            <a:r>
              <a:rPr lang="ar-SA" dirty="0" smtClean="0">
                <a:latin typeface="Alexandria SemiBold" pitchFamily="2" charset="-78"/>
                <a:cs typeface="Alexandria SemiBold" pitchFamily="2" charset="-78"/>
              </a:rPr>
              <a:t>توضح </a:t>
            </a:r>
            <a:r>
              <a:rPr lang="ar-SA" dirty="0">
                <a:latin typeface="Alexandria SemiBold" pitchFamily="2" charset="-78"/>
                <a:cs typeface="Alexandria SemiBold" pitchFamily="2" charset="-78"/>
              </a:rPr>
              <a:t>كيفية تفاعل الألوان مع بعضها، وكيفية استخدامها بشكل فعال في التصميم </a:t>
            </a:r>
            <a:r>
              <a:rPr lang="ar-SA" dirty="0" smtClean="0">
                <a:latin typeface="Alexandria SemiBold" pitchFamily="2" charset="-78"/>
                <a:cs typeface="Alexandria SemiBold" pitchFamily="2" charset="-78"/>
              </a:rPr>
              <a:t>. وتوفر نظرية الألوان </a:t>
            </a:r>
            <a:r>
              <a:rPr lang="ar-SA" dirty="0">
                <a:latin typeface="Alexandria SemiBold" pitchFamily="2" charset="-78"/>
                <a:cs typeface="Alexandria SemiBold" pitchFamily="2" charset="-78"/>
              </a:rPr>
              <a:t>إطارًا لفهم الألوان وعلاقاتها وتأثيراتها.</a:t>
            </a:r>
          </a:p>
          <a:p>
            <a:pPr marL="53975" algn="r" rtl="1">
              <a:lnSpc>
                <a:spcPct val="150000"/>
              </a:lnSpc>
            </a:pPr>
            <a:r>
              <a:rPr lang="ar-SA" dirty="0" smtClean="0">
                <a:latin typeface="Alexandria SemiBold" pitchFamily="2" charset="-78"/>
                <a:cs typeface="Alexandria SemiBold" pitchFamily="2" charset="-78"/>
              </a:rPr>
              <a:t>   </a:t>
            </a:r>
            <a:r>
              <a:rPr lang="ar-SA" dirty="0" smtClean="0">
                <a:solidFill>
                  <a:srgbClr val="C00000"/>
                </a:solidFill>
                <a:latin typeface="Alexandria SemiBold" pitchFamily="2" charset="-78"/>
                <a:cs typeface="Alexandria SemiBold" pitchFamily="2" charset="-78"/>
              </a:rPr>
              <a:t>عجلة </a:t>
            </a:r>
            <a:r>
              <a:rPr lang="ar-SA" dirty="0">
                <a:solidFill>
                  <a:srgbClr val="C00000"/>
                </a:solidFill>
                <a:latin typeface="Alexandria SemiBold" pitchFamily="2" charset="-78"/>
                <a:cs typeface="Alexandria SemiBold" pitchFamily="2" charset="-78"/>
              </a:rPr>
              <a:t>الألوان </a:t>
            </a:r>
            <a:r>
              <a:rPr lang="ar-SA" dirty="0">
                <a:latin typeface="Alexandria SemiBold" pitchFamily="2" charset="-78"/>
                <a:cs typeface="Alexandria SemiBold" pitchFamily="2" charset="-78"/>
              </a:rPr>
              <a:t>هي أداة بصرية تُستخدم لفهم العلاقات بين </a:t>
            </a:r>
            <a:r>
              <a:rPr lang="ar-SA" dirty="0" smtClean="0">
                <a:latin typeface="Alexandria SemiBold" pitchFamily="2" charset="-78"/>
                <a:cs typeface="Alexandria SemiBold" pitchFamily="2" charset="-78"/>
              </a:rPr>
              <a:t>الألوان، وتتكون من </a:t>
            </a:r>
            <a:r>
              <a:rPr lang="ar-SA" dirty="0">
                <a:latin typeface="Alexandria SemiBold" pitchFamily="2" charset="-78"/>
                <a:cs typeface="Alexandria SemiBold" pitchFamily="2" charset="-78"/>
              </a:rPr>
              <a:t>الألوان الأساسية والثانوية والثالثية، </a:t>
            </a:r>
            <a:r>
              <a:rPr lang="ar-SA" dirty="0" smtClean="0">
                <a:latin typeface="Alexandria SemiBold" pitchFamily="2" charset="-78"/>
                <a:cs typeface="Alexandria SemiBold" pitchFamily="2" charset="-78"/>
              </a:rPr>
              <a:t>وتُساعد في </a:t>
            </a:r>
            <a:r>
              <a:rPr lang="ar-SA" dirty="0">
                <a:latin typeface="Alexandria SemiBold" pitchFamily="2" charset="-78"/>
                <a:cs typeface="Alexandria SemiBold" pitchFamily="2" charset="-78"/>
              </a:rPr>
              <a:t>اختيار الألوان المتناسقة </a:t>
            </a:r>
            <a:r>
              <a:rPr lang="ar-SA" dirty="0" smtClean="0">
                <a:latin typeface="Alexandria SemiBold" pitchFamily="2" charset="-78"/>
                <a:cs typeface="Alexandria SemiBold" pitchFamily="2" charset="-78"/>
              </a:rPr>
              <a:t>والمُناسبة </a:t>
            </a:r>
            <a:r>
              <a:rPr lang="ar-SA" dirty="0">
                <a:latin typeface="Alexandria SemiBold" pitchFamily="2" charset="-78"/>
                <a:cs typeface="Alexandria SemiBold" pitchFamily="2" charset="-78"/>
              </a:rPr>
              <a:t>لتحقيق تأثيرات معينة. على سبيل المثال، يمكن اختيار الألوان التي تعكس مشاعر معينة بناءً على موضعها في العجلة</a:t>
            </a:r>
            <a:r>
              <a:rPr lang="ar-SA" dirty="0" smtClean="0">
                <a:latin typeface="Alexandria SemiBold" pitchFamily="2" charset="-78"/>
                <a:cs typeface="Alexandria SemiBold" pitchFamily="2" charset="-78"/>
              </a:rPr>
              <a: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4077106" y="1399369"/>
            <a:ext cx="3900488"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نظرية الألوان </a:t>
            </a:r>
            <a:r>
              <a:rPr lang="en-US" b="1" dirty="0" smtClean="0">
                <a:solidFill>
                  <a:srgbClr val="002060"/>
                </a:solidFill>
                <a:latin typeface="Alexandria Black" pitchFamily="2" charset="-78"/>
                <a:cs typeface="Alexandria Black" pitchFamily="2" charset="-78"/>
              </a:rPr>
              <a:t>The Color Theory</a:t>
            </a:r>
            <a:endParaRPr lang="ar-SA" b="1" dirty="0">
              <a:solidFill>
                <a:srgbClr val="002060"/>
              </a:solidFill>
              <a:latin typeface="Alexandria Black" pitchFamily="2" charset="-78"/>
              <a:cs typeface="Alexandria Black" pitchFamily="2" charset="-78"/>
            </a:endParaRPr>
          </a:p>
        </p:txBody>
      </p:sp>
      <p:sp>
        <p:nvSpPr>
          <p:cNvPr id="12" name="Freeform 2"/>
          <p:cNvSpPr/>
          <p:nvPr/>
        </p:nvSpPr>
        <p:spPr>
          <a:xfrm>
            <a:off x="232175" y="2634526"/>
            <a:ext cx="3066143" cy="2628102"/>
          </a:xfrm>
          <a:custGeom>
            <a:avLst/>
            <a:gdLst/>
            <a:ahLst/>
            <a:cxnLst/>
            <a:rect l="l" t="t" r="r" b="b"/>
            <a:pathLst>
              <a:path w="5789194" h="5789194">
                <a:moveTo>
                  <a:pt x="0" y="0"/>
                </a:moveTo>
                <a:lnTo>
                  <a:pt x="5789195" y="0"/>
                </a:lnTo>
                <a:lnTo>
                  <a:pt x="5789195" y="5789194"/>
                </a:lnTo>
                <a:lnTo>
                  <a:pt x="0" y="5789194"/>
                </a:lnTo>
                <a:lnTo>
                  <a:pt x="0" y="0"/>
                </a:lnTo>
                <a:close/>
              </a:path>
            </a:pathLst>
          </a:custGeom>
          <a:blipFill>
            <a:blip r:embed="rId4"/>
            <a:stretch>
              <a:fillRect/>
            </a:stretch>
          </a:blipFill>
        </p:spPr>
      </p:sp>
      <p:sp>
        <p:nvSpPr>
          <p:cNvPr id="13" name="TextBox 12">
            <a:extLst>
              <a:ext uri="{FF2B5EF4-FFF2-40B4-BE49-F238E27FC236}">
                <a16:creationId xmlns:a16="http://schemas.microsoft.com/office/drawing/2014/main" id="{F9A80F9F-74DB-1D57-04E8-E20E92A09B0A}"/>
              </a:ext>
            </a:extLst>
          </p:cNvPr>
          <p:cNvSpPr txBox="1"/>
          <p:nvPr/>
        </p:nvSpPr>
        <p:spPr>
          <a:xfrm>
            <a:off x="273009" y="5303402"/>
            <a:ext cx="2551498" cy="923330"/>
          </a:xfrm>
          <a:prstGeom prst="rect">
            <a:avLst/>
          </a:prstGeom>
          <a:solidFill>
            <a:schemeClr val="accent6">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عجلة الألوان</a:t>
            </a:r>
          </a:p>
          <a:p>
            <a:pPr algn="ctr" rtl="1">
              <a:lnSpc>
                <a:spcPct val="150000"/>
              </a:lnSpc>
            </a:pPr>
            <a:r>
              <a:rPr lang="ar-SA" b="1" dirty="0" smtClean="0">
                <a:latin typeface="Alexandria Black" pitchFamily="2" charset="-78"/>
                <a:cs typeface="Alexandria Black" pitchFamily="2" charset="-78"/>
              </a:rPr>
              <a:t> </a:t>
            </a:r>
            <a:r>
              <a:rPr lang="en-US" b="1" dirty="0" smtClean="0">
                <a:solidFill>
                  <a:srgbClr val="002060"/>
                </a:solidFill>
                <a:latin typeface="Alexandria Black" pitchFamily="2" charset="-78"/>
                <a:cs typeface="Alexandria Black" pitchFamily="2" charset="-78"/>
              </a:rPr>
              <a:t>The Color Wheel</a:t>
            </a:r>
            <a:endParaRPr lang="ar-SA" b="1" dirty="0">
              <a:solidFill>
                <a:srgbClr val="002060"/>
              </a:solidFill>
              <a:latin typeface="Alexandria Black" pitchFamily="2" charset="-78"/>
              <a:cs typeface="Alexandria Black" pitchFamily="2" charset="-78"/>
            </a:endParaRPr>
          </a:p>
        </p:txBody>
      </p:sp>
    </p:spTree>
    <p:extLst>
      <p:ext uri="{BB962C8B-B14F-4D97-AF65-F5344CB8AC3E}">
        <p14:creationId xmlns:p14="http://schemas.microsoft.com/office/powerpoint/2010/main" val="40423039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66532" y="2055371"/>
            <a:ext cx="7942996" cy="43057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2228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33204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40537" y="15324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321820" y="2384472"/>
            <a:ext cx="7964879" cy="4062651"/>
          </a:xfrm>
          <a:prstGeom prst="rect">
            <a:avLst/>
          </a:prstGeom>
          <a:noFill/>
        </p:spPr>
        <p:txBody>
          <a:bodyPr wrap="square" rtlCol="0">
            <a:spAutoFit/>
          </a:bodyPr>
          <a:lstStyle/>
          <a:p>
            <a:pPr marL="342900"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الألوان الأساسية</a:t>
            </a:r>
            <a:r>
              <a:rPr lang="ar-SA" dirty="0" smtClean="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وهي الأحمر والأزرق والأصفر، وهي ألوان التي </a:t>
            </a:r>
            <a:r>
              <a:rPr lang="ar-SA" sz="1700" dirty="0">
                <a:latin typeface="Alexandria SemiBold" pitchFamily="2" charset="-78"/>
                <a:cs typeface="Alexandria SemiBold" pitchFamily="2" charset="-78"/>
              </a:rPr>
              <a:t>لا يمكن إنتاجها من ألوان أخرى. </a:t>
            </a:r>
            <a:r>
              <a:rPr lang="ar-SA" sz="1700" dirty="0" smtClean="0">
                <a:latin typeface="Alexandria SemiBold" pitchFamily="2" charset="-78"/>
                <a:cs typeface="Alexandria SemiBold" pitchFamily="2" charset="-78"/>
              </a:rPr>
              <a:t>وتُعتبر </a:t>
            </a:r>
            <a:r>
              <a:rPr lang="ar-SA" sz="1700" dirty="0">
                <a:latin typeface="Alexandria SemiBold" pitchFamily="2" charset="-78"/>
                <a:cs typeface="Alexandria SemiBold" pitchFamily="2" charset="-78"/>
              </a:rPr>
              <a:t>أساسًا لإنشاء الألوان الأخرى.</a:t>
            </a:r>
          </a:p>
          <a:p>
            <a:pPr marL="342900"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الألوان الثانوية</a:t>
            </a:r>
            <a:r>
              <a:rPr lang="ar-SA" dirty="0" smtClean="0">
                <a:latin typeface="Alexandria SemiBold" pitchFamily="2" charset="-78"/>
                <a:cs typeface="Alexandria SemiBold" pitchFamily="2" charset="-78"/>
              </a:rPr>
              <a:t>: </a:t>
            </a:r>
            <a:r>
              <a:rPr lang="ar-SA" sz="1700" dirty="0">
                <a:latin typeface="Alexandria SemiBold" pitchFamily="2" charset="-78"/>
                <a:cs typeface="Alexandria SemiBold" pitchFamily="2" charset="-78"/>
              </a:rPr>
              <a:t>تُنتج الألوان الثانوية من مزج الألوان الأساسية: </a:t>
            </a:r>
          </a:p>
          <a:p>
            <a:pPr marL="1487488" lvl="1" indent="-285750" algn="r" rtl="1">
              <a:lnSpc>
                <a:spcPct val="150000"/>
              </a:lnSpc>
              <a:buFont typeface="Arial" panose="020B0604020202020204" pitchFamily="34" charset="0"/>
              <a:buChar char="•"/>
            </a:pPr>
            <a:r>
              <a:rPr lang="ar-SA" sz="1600" dirty="0">
                <a:solidFill>
                  <a:srgbClr val="008F5A"/>
                </a:solidFill>
                <a:latin typeface="Alexandria SemiBold" pitchFamily="2" charset="-78"/>
                <a:cs typeface="Alexandria SemiBold" pitchFamily="2" charset="-78"/>
              </a:rPr>
              <a:t>الأخضر</a:t>
            </a:r>
            <a:r>
              <a:rPr lang="ar-SA" sz="1600" dirty="0">
                <a:latin typeface="Alexandria SemiBold" pitchFamily="2" charset="-78"/>
                <a:cs typeface="Alexandria SemiBold" pitchFamily="2" charset="-78"/>
              </a:rPr>
              <a:t> (الأصفر + الأزرق)</a:t>
            </a:r>
          </a:p>
          <a:p>
            <a:pPr marL="1487488" lvl="1" indent="-285750" algn="r" rtl="1">
              <a:lnSpc>
                <a:spcPct val="150000"/>
              </a:lnSpc>
              <a:buFont typeface="Arial" panose="020B0604020202020204" pitchFamily="34" charset="0"/>
              <a:buChar char="•"/>
            </a:pPr>
            <a:r>
              <a:rPr lang="ar-SA" sz="1600" dirty="0">
                <a:solidFill>
                  <a:srgbClr val="F28E1C"/>
                </a:solidFill>
                <a:latin typeface="Alexandria SemiBold" pitchFamily="2" charset="-78"/>
                <a:cs typeface="Alexandria SemiBold" pitchFamily="2" charset="-78"/>
              </a:rPr>
              <a:t>البرتقالي</a:t>
            </a:r>
            <a:r>
              <a:rPr lang="ar-SA" sz="1600" dirty="0">
                <a:latin typeface="Alexandria SemiBold" pitchFamily="2" charset="-78"/>
                <a:cs typeface="Alexandria SemiBold" pitchFamily="2" charset="-78"/>
              </a:rPr>
              <a:t> (الأحمر + الأصفر)</a:t>
            </a:r>
          </a:p>
          <a:p>
            <a:pPr marL="1487488" lvl="1" indent="-285750" algn="r" rtl="1">
              <a:lnSpc>
                <a:spcPct val="150000"/>
              </a:lnSpc>
              <a:buFont typeface="Arial" panose="020B0604020202020204" pitchFamily="34" charset="0"/>
              <a:buChar char="•"/>
            </a:pPr>
            <a:r>
              <a:rPr lang="ar-SA" sz="1600" dirty="0">
                <a:solidFill>
                  <a:srgbClr val="6D398B"/>
                </a:solidFill>
                <a:latin typeface="Alexandria SemiBold" pitchFamily="2" charset="-78"/>
                <a:cs typeface="Alexandria SemiBold" pitchFamily="2" charset="-78"/>
              </a:rPr>
              <a:t>البنفسجي</a:t>
            </a:r>
            <a:r>
              <a:rPr lang="ar-SA" sz="1600" dirty="0">
                <a:latin typeface="Alexandria SemiBold" pitchFamily="2" charset="-78"/>
                <a:cs typeface="Alexandria SemiBold" pitchFamily="2" charset="-78"/>
              </a:rPr>
              <a:t> (الأحمر + الأزرق)</a:t>
            </a:r>
          </a:p>
          <a:p>
            <a:pPr marL="342900" indent="-342900" algn="r" rtl="1">
              <a:lnSpc>
                <a:spcPct val="150000"/>
              </a:lnSpc>
              <a:buFont typeface="+mj-lt"/>
              <a:buAutoNum type="arabicPeriod" startAt="3"/>
            </a:pPr>
            <a:r>
              <a:rPr lang="ar-SA" dirty="0" smtClean="0">
                <a:solidFill>
                  <a:srgbClr val="C00000"/>
                </a:solidFill>
                <a:latin typeface="Alexandria SemiBold" pitchFamily="2" charset="-78"/>
                <a:cs typeface="Alexandria SemiBold" pitchFamily="2" charset="-78"/>
              </a:rPr>
              <a:t>الألوان الثالثية: </a:t>
            </a:r>
            <a:r>
              <a:rPr lang="ar-SA" sz="1700" dirty="0">
                <a:latin typeface="Alexandria SemiBold" pitchFamily="2" charset="-78"/>
                <a:cs typeface="Alexandria SemiBold" pitchFamily="2" charset="-78"/>
              </a:rPr>
              <a:t>وهي ألون تُنتج من مزج لون أساسي مع لون ثانوي، مثل: </a:t>
            </a:r>
          </a:p>
          <a:p>
            <a:pPr lvl="1" algn="r" rtl="1">
              <a:lnSpc>
                <a:spcPct val="150000"/>
              </a:lnSpc>
            </a:pPr>
            <a:r>
              <a:rPr lang="ar-SA" sz="1700" dirty="0">
                <a:latin typeface="Alexandria SemiBold" pitchFamily="2" charset="-78"/>
                <a:cs typeface="Alexandria SemiBold" pitchFamily="2" charset="-78"/>
              </a:rPr>
              <a:t>الأصفر-البرتقالي / </a:t>
            </a:r>
            <a:r>
              <a:rPr lang="ar-SA" sz="1700" dirty="0" smtClean="0">
                <a:latin typeface="Alexandria SemiBold" pitchFamily="2" charset="-78"/>
                <a:cs typeface="Alexandria SemiBold" pitchFamily="2" charset="-78"/>
              </a:rPr>
              <a:t>الأزرق-الأخضر </a:t>
            </a:r>
            <a:r>
              <a:rPr lang="ar-SA" sz="1700" dirty="0">
                <a:latin typeface="Alexandria SemiBold" pitchFamily="2" charset="-78"/>
                <a:cs typeface="Alexandria SemiBold" pitchFamily="2" charset="-78"/>
              </a:rPr>
              <a:t>.</a:t>
            </a:r>
          </a:p>
          <a:p>
            <a:pPr marL="231775" lvl="1" algn="r" rtl="1">
              <a:lnSpc>
                <a:spcPct val="150000"/>
              </a:lnSpc>
            </a:pPr>
            <a:r>
              <a:rPr lang="ar-SA" sz="1600" dirty="0" smtClean="0">
                <a:solidFill>
                  <a:srgbClr val="0070C0"/>
                </a:solidFill>
                <a:latin typeface="Alexandria SemiBold" pitchFamily="2" charset="-78"/>
                <a:cs typeface="Alexandria SemiBold" pitchFamily="2" charset="-78"/>
              </a:rPr>
              <a:t>وتلعب الألوان الثالثية دورًا </a:t>
            </a:r>
            <a:r>
              <a:rPr lang="ar-SA" sz="1600" dirty="0">
                <a:solidFill>
                  <a:srgbClr val="0070C0"/>
                </a:solidFill>
                <a:latin typeface="Alexandria SemiBold" pitchFamily="2" charset="-78"/>
                <a:cs typeface="Alexandria SemiBold" pitchFamily="2" charset="-78"/>
              </a:rPr>
              <a:t>مهمًا في تعزيز الجمالية والتنوع في التصميم، كما </a:t>
            </a:r>
            <a:r>
              <a:rPr lang="ar-SA" sz="1600" dirty="0" smtClean="0">
                <a:solidFill>
                  <a:srgbClr val="0070C0"/>
                </a:solidFill>
                <a:latin typeface="Alexandria SemiBold" pitchFamily="2" charset="-78"/>
                <a:cs typeface="Alexandria SemiBold" pitchFamily="2" charset="-78"/>
              </a:rPr>
              <a:t>تُضيف </a:t>
            </a:r>
            <a:r>
              <a:rPr lang="ar-SA" sz="1600" dirty="0">
                <a:solidFill>
                  <a:srgbClr val="0070C0"/>
                </a:solidFill>
                <a:latin typeface="Alexandria SemiBold" pitchFamily="2" charset="-78"/>
                <a:cs typeface="Alexandria SemiBold" pitchFamily="2" charset="-78"/>
              </a:rPr>
              <a:t>عمقًا </a:t>
            </a:r>
            <a:r>
              <a:rPr lang="ar-SA" sz="1600" dirty="0" smtClean="0">
                <a:solidFill>
                  <a:srgbClr val="0070C0"/>
                </a:solidFill>
                <a:latin typeface="Alexandria SemiBold" pitchFamily="2" charset="-78"/>
                <a:cs typeface="Alexandria SemiBold" pitchFamily="2" charset="-78"/>
              </a:rPr>
              <a:t>في التصميم من </a:t>
            </a:r>
            <a:r>
              <a:rPr lang="ar-SA" sz="1600" dirty="0">
                <a:solidFill>
                  <a:srgbClr val="0070C0"/>
                </a:solidFill>
                <a:latin typeface="Alexandria SemiBold" pitchFamily="2" charset="-78"/>
                <a:cs typeface="Alexandria SemiBold" pitchFamily="2" charset="-78"/>
              </a:rPr>
              <a:t>خلال </a:t>
            </a:r>
            <a:r>
              <a:rPr lang="ar-SA" sz="1600" dirty="0" smtClean="0">
                <a:solidFill>
                  <a:srgbClr val="0070C0"/>
                </a:solidFill>
                <a:latin typeface="Alexandria SemiBold" pitchFamily="2" charset="-78"/>
                <a:cs typeface="Alexandria SemiBold" pitchFamily="2" charset="-78"/>
              </a:rPr>
              <a:t>تحقيق التناغم </a:t>
            </a:r>
            <a:r>
              <a:rPr lang="ar-SA" sz="1600" dirty="0">
                <a:solidFill>
                  <a:srgbClr val="0070C0"/>
                </a:solidFill>
                <a:latin typeface="Alexandria SemiBold" pitchFamily="2" charset="-78"/>
                <a:cs typeface="Alexandria SemiBold" pitchFamily="2" charset="-78"/>
              </a:rPr>
              <a:t>في استخدام الألوان.</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90643" y="1468526"/>
            <a:ext cx="3900488"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نظرية الألوان </a:t>
            </a:r>
            <a:r>
              <a:rPr lang="en-US" b="1" dirty="0" smtClean="0">
                <a:solidFill>
                  <a:srgbClr val="002060"/>
                </a:solidFill>
                <a:latin typeface="Alexandria Black" pitchFamily="2" charset="-78"/>
                <a:cs typeface="Alexandria Black" pitchFamily="2" charset="-78"/>
              </a:rPr>
              <a:t>The Color Theory</a:t>
            </a:r>
            <a:endParaRPr lang="ar-SA" b="1" dirty="0">
              <a:solidFill>
                <a:srgbClr val="002060"/>
              </a:solidFill>
              <a:latin typeface="Alexandria Black" pitchFamily="2" charset="-78"/>
              <a:cs typeface="Alexandria Black"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02687" y="5569356"/>
            <a:ext cx="2551498" cy="923330"/>
          </a:xfrm>
          <a:prstGeom prst="rect">
            <a:avLst/>
          </a:prstGeom>
          <a:solidFill>
            <a:schemeClr val="accent6">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عجلة الألوان</a:t>
            </a:r>
          </a:p>
          <a:p>
            <a:pPr algn="ctr" rtl="1">
              <a:lnSpc>
                <a:spcPct val="150000"/>
              </a:lnSpc>
            </a:pPr>
            <a:r>
              <a:rPr lang="ar-SA" b="1" dirty="0" smtClean="0">
                <a:latin typeface="Alexandria Black" pitchFamily="2" charset="-78"/>
                <a:cs typeface="Alexandria Black" pitchFamily="2" charset="-78"/>
              </a:rPr>
              <a:t> </a:t>
            </a:r>
            <a:r>
              <a:rPr lang="en-US" b="1" dirty="0" smtClean="0">
                <a:solidFill>
                  <a:srgbClr val="002060"/>
                </a:solidFill>
                <a:latin typeface="Alexandria Black" pitchFamily="2" charset="-78"/>
                <a:cs typeface="Alexandria Black" pitchFamily="2" charset="-78"/>
              </a:rPr>
              <a:t>The Color Wheel</a:t>
            </a:r>
            <a:endParaRPr lang="ar-SA" b="1" dirty="0">
              <a:solidFill>
                <a:srgbClr val="002060"/>
              </a:solidFill>
              <a:latin typeface="Alexandria Black" pitchFamily="2" charset="-78"/>
              <a:cs typeface="Alexandria Black" pitchFamily="2" charset="-78"/>
            </a:endParaRPr>
          </a:p>
        </p:txBody>
      </p:sp>
      <p:pic>
        <p:nvPicPr>
          <p:cNvPr id="8" name="Picture 7"/>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5391" t="8958" r="48438" b="10416"/>
          <a:stretch/>
        </p:blipFill>
        <p:spPr>
          <a:xfrm>
            <a:off x="0" y="2485483"/>
            <a:ext cx="3387427" cy="3068344"/>
          </a:xfrm>
          <a:prstGeom prst="rect">
            <a:avLst/>
          </a:prstGeom>
        </p:spPr>
      </p:pic>
      <p:sp>
        <p:nvSpPr>
          <p:cNvPr id="30" name="TextBox 15"/>
          <p:cNvSpPr txBox="1"/>
          <p:nvPr/>
        </p:nvSpPr>
        <p:spPr>
          <a:xfrm>
            <a:off x="2099412" y="2698147"/>
            <a:ext cx="479647" cy="430340"/>
          </a:xfrm>
          <a:prstGeom prst="rect">
            <a:avLst/>
          </a:prstGeom>
        </p:spPr>
        <p:txBody>
          <a:bodyPr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endParaRPr lang="en-US" sz="2967" b="1" dirty="0">
              <a:solidFill>
                <a:srgbClr val="000000"/>
              </a:solidFill>
              <a:latin typeface="Glacial Indifference Bold"/>
              <a:ea typeface="Glacial Indifference Bold"/>
              <a:cs typeface="Glacial Indifference Bold"/>
              <a:sym typeface="Glacial Indifference Bold"/>
            </a:endParaRPr>
          </a:p>
        </p:txBody>
      </p:sp>
      <p:sp>
        <p:nvSpPr>
          <p:cNvPr id="31" name="TextBox 15"/>
          <p:cNvSpPr txBox="1"/>
          <p:nvPr/>
        </p:nvSpPr>
        <p:spPr>
          <a:xfrm>
            <a:off x="2842174" y="3817563"/>
            <a:ext cx="479647" cy="430340"/>
          </a:xfrm>
          <a:prstGeom prst="rect">
            <a:avLst/>
          </a:prstGeom>
        </p:spPr>
        <p:txBody>
          <a:bodyPr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p>
        </p:txBody>
      </p:sp>
      <p:sp>
        <p:nvSpPr>
          <p:cNvPr id="32" name="TextBox 15"/>
          <p:cNvSpPr txBox="1"/>
          <p:nvPr/>
        </p:nvSpPr>
        <p:spPr>
          <a:xfrm flipH="1">
            <a:off x="2089174" y="4926802"/>
            <a:ext cx="579986" cy="423193"/>
          </a:xfrm>
          <a:prstGeom prst="rect">
            <a:avLst/>
          </a:prstGeom>
        </p:spPr>
        <p:txBody>
          <a:bodyPr wrap="square"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p>
        </p:txBody>
      </p:sp>
      <p:sp>
        <p:nvSpPr>
          <p:cNvPr id="33" name="TextBox 15"/>
          <p:cNvSpPr txBox="1"/>
          <p:nvPr/>
        </p:nvSpPr>
        <p:spPr>
          <a:xfrm flipH="1">
            <a:off x="736391" y="4926801"/>
            <a:ext cx="579986" cy="423193"/>
          </a:xfrm>
          <a:prstGeom prst="rect">
            <a:avLst/>
          </a:prstGeom>
        </p:spPr>
        <p:txBody>
          <a:bodyPr wrap="square"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p>
        </p:txBody>
      </p:sp>
      <p:sp>
        <p:nvSpPr>
          <p:cNvPr id="34" name="TextBox 15"/>
          <p:cNvSpPr txBox="1"/>
          <p:nvPr/>
        </p:nvSpPr>
        <p:spPr>
          <a:xfrm flipH="1">
            <a:off x="0" y="3824710"/>
            <a:ext cx="579986" cy="423193"/>
          </a:xfrm>
          <a:prstGeom prst="rect">
            <a:avLst/>
          </a:prstGeom>
        </p:spPr>
        <p:txBody>
          <a:bodyPr wrap="square"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p>
        </p:txBody>
      </p:sp>
      <p:sp>
        <p:nvSpPr>
          <p:cNvPr id="35" name="TextBox 15"/>
          <p:cNvSpPr txBox="1"/>
          <p:nvPr/>
        </p:nvSpPr>
        <p:spPr>
          <a:xfrm flipH="1">
            <a:off x="631334" y="2705294"/>
            <a:ext cx="579986" cy="423193"/>
          </a:xfrm>
          <a:prstGeom prst="rect">
            <a:avLst/>
          </a:prstGeom>
        </p:spPr>
        <p:txBody>
          <a:bodyPr wrap="square"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p>
        </p:txBody>
      </p:sp>
      <p:sp>
        <p:nvSpPr>
          <p:cNvPr id="55" name="TextBox 54">
            <a:extLst>
              <a:ext uri="{FF2B5EF4-FFF2-40B4-BE49-F238E27FC236}">
                <a16:creationId xmlns:a16="http://schemas.microsoft.com/office/drawing/2014/main" id="{F9A80F9F-74DB-1D57-04E8-E20E92A09B0A}"/>
              </a:ext>
            </a:extLst>
          </p:cNvPr>
          <p:cNvSpPr txBox="1"/>
          <p:nvPr/>
        </p:nvSpPr>
        <p:spPr>
          <a:xfrm>
            <a:off x="8161361" y="2049975"/>
            <a:ext cx="2988860" cy="461665"/>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sz="1600" dirty="0" smtClean="0">
                <a:latin typeface="Alexandria Black" pitchFamily="2" charset="-78"/>
                <a:cs typeface="Alexandria Black" pitchFamily="2" charset="-78"/>
              </a:rPr>
              <a:t>وتتكون عجلة الألوان من:</a:t>
            </a:r>
          </a:p>
        </p:txBody>
      </p:sp>
      <p:grpSp>
        <p:nvGrpSpPr>
          <p:cNvPr id="2" name="Group 1"/>
          <p:cNvGrpSpPr/>
          <p:nvPr/>
        </p:nvGrpSpPr>
        <p:grpSpPr>
          <a:xfrm>
            <a:off x="4651845" y="5203258"/>
            <a:ext cx="2766828" cy="375360"/>
            <a:chOff x="5496724" y="431774"/>
            <a:chExt cx="2766828" cy="375360"/>
          </a:xfrm>
        </p:grpSpPr>
        <p:sp>
          <p:nvSpPr>
            <p:cNvPr id="56" name="Freeform 23"/>
            <p:cNvSpPr/>
            <p:nvPr/>
          </p:nvSpPr>
          <p:spPr>
            <a:xfrm>
              <a:off x="7891131" y="455615"/>
              <a:ext cx="372421" cy="351519"/>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CBB26"/>
            </a:solidFill>
          </p:spPr>
        </p:sp>
        <p:sp>
          <p:nvSpPr>
            <p:cNvPr id="57" name="Freeform 23"/>
            <p:cNvSpPr/>
            <p:nvPr/>
          </p:nvSpPr>
          <p:spPr>
            <a:xfrm>
              <a:off x="7403115" y="431776"/>
              <a:ext cx="372421" cy="351519"/>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C60B"/>
            </a:solidFill>
          </p:spPr>
        </p:sp>
        <p:sp>
          <p:nvSpPr>
            <p:cNvPr id="58" name="Freeform 23"/>
            <p:cNvSpPr/>
            <p:nvPr/>
          </p:nvSpPr>
          <p:spPr>
            <a:xfrm>
              <a:off x="6914312" y="443508"/>
              <a:ext cx="372421" cy="351519"/>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A621F"/>
            </a:solidFill>
          </p:spPr>
        </p:sp>
        <p:sp>
          <p:nvSpPr>
            <p:cNvPr id="59" name="Freeform 23"/>
            <p:cNvSpPr/>
            <p:nvPr/>
          </p:nvSpPr>
          <p:spPr>
            <a:xfrm>
              <a:off x="6458056" y="431775"/>
              <a:ext cx="372421" cy="351519"/>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4027D"/>
            </a:solidFill>
          </p:spPr>
        </p:sp>
        <p:sp>
          <p:nvSpPr>
            <p:cNvPr id="60" name="Freeform 23"/>
            <p:cNvSpPr/>
            <p:nvPr/>
          </p:nvSpPr>
          <p:spPr>
            <a:xfrm>
              <a:off x="5985527" y="431774"/>
              <a:ext cx="372421" cy="351519"/>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444E99"/>
            </a:solidFill>
          </p:spPr>
        </p:sp>
        <p:sp>
          <p:nvSpPr>
            <p:cNvPr id="61" name="Freeform 23"/>
            <p:cNvSpPr/>
            <p:nvPr/>
          </p:nvSpPr>
          <p:spPr>
            <a:xfrm>
              <a:off x="5496724" y="447562"/>
              <a:ext cx="372421" cy="351519"/>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71B0"/>
            </a:solidFill>
          </p:spPr>
        </p:sp>
      </p:grpSp>
    </p:spTree>
    <p:extLst>
      <p:ext uri="{BB962C8B-B14F-4D97-AF65-F5344CB8AC3E}">
        <p14:creationId xmlns:p14="http://schemas.microsoft.com/office/powerpoint/2010/main" val="31304787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93141" y="2055371"/>
            <a:ext cx="10557081" cy="4237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60178" y="14030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93141" y="152593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74677" y="17126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213445" y="2202837"/>
            <a:ext cx="5272388" cy="553998"/>
          </a:xfrm>
          <a:prstGeom prst="rect">
            <a:avLst/>
          </a:prstGeom>
          <a:solidFill>
            <a:schemeClr val="bg2">
              <a:lumMod val="90000"/>
            </a:schemeClr>
          </a:solidFill>
        </p:spPr>
        <p:txBody>
          <a:bodyPr wrap="square" rtlCol="0">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الألوان التكاملية </a:t>
            </a:r>
            <a:r>
              <a:rPr lang="en-US" sz="2000" dirty="0" smtClean="0">
                <a:latin typeface="Alexandria SemiBold" pitchFamily="2" charset="-78"/>
                <a:cs typeface="Alexandria SemiBold" pitchFamily="2" charset="-78"/>
              </a:rPr>
              <a:t>Complementary Colors </a:t>
            </a:r>
            <a:endParaRPr lang="ar-SA" sz="2000"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946171" y="1529685"/>
            <a:ext cx="3900488"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نظرية الألوان </a:t>
            </a:r>
            <a:r>
              <a:rPr lang="en-US" b="1" dirty="0" smtClean="0">
                <a:solidFill>
                  <a:srgbClr val="002060"/>
                </a:solidFill>
                <a:latin typeface="Alexandria Black" pitchFamily="2" charset="-78"/>
                <a:cs typeface="Alexandria Black" pitchFamily="2" charset="-78"/>
              </a:rPr>
              <a:t>The Color Theory</a:t>
            </a:r>
            <a:endParaRPr lang="ar-SA" b="1" dirty="0">
              <a:solidFill>
                <a:srgbClr val="002060"/>
              </a:solidFill>
              <a:latin typeface="Alexandria Black" pitchFamily="2" charset="-78"/>
              <a:cs typeface="Alexandria Black" pitchFamily="2" charset="-78"/>
            </a:endParaRPr>
          </a:p>
        </p:txBody>
      </p:sp>
      <p:sp>
        <p:nvSpPr>
          <p:cNvPr id="89" name="TextBox 88">
            <a:extLst>
              <a:ext uri="{FF2B5EF4-FFF2-40B4-BE49-F238E27FC236}">
                <a16:creationId xmlns:a16="http://schemas.microsoft.com/office/drawing/2014/main" id="{050976E4-0CF2-BA00-34CA-2F9419409B9E}"/>
              </a:ext>
            </a:extLst>
          </p:cNvPr>
          <p:cNvSpPr txBox="1"/>
          <p:nvPr/>
        </p:nvSpPr>
        <p:spPr>
          <a:xfrm>
            <a:off x="7190987" y="2835814"/>
            <a:ext cx="3824676" cy="3416320"/>
          </a:xfrm>
          <a:prstGeom prst="rect">
            <a:avLst/>
          </a:prstGeom>
          <a:solidFill>
            <a:schemeClr val="bg1">
              <a:lumMod val="95000"/>
            </a:schemeClr>
          </a:solidFill>
          <a:ln w="38100">
            <a:noFill/>
          </a:ln>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وهي أزواج </a:t>
            </a:r>
            <a:r>
              <a:rPr lang="ar-SA" dirty="0">
                <a:latin typeface="Alexandria SemiBold" pitchFamily="2" charset="-78"/>
                <a:cs typeface="Alexandria SemiBold" pitchFamily="2" charset="-78"/>
              </a:rPr>
              <a:t>من الألوان التي تتباين مع بعضها البعض أكثر من أي لون </a:t>
            </a:r>
            <a:r>
              <a:rPr lang="ar-SA" dirty="0" smtClean="0">
                <a:latin typeface="Alexandria SemiBold" pitchFamily="2" charset="-78"/>
                <a:cs typeface="Alexandria SemiBold" pitchFamily="2" charset="-78"/>
              </a:rPr>
              <a:t>آخر، وتقع </a:t>
            </a:r>
            <a:r>
              <a:rPr lang="ar-SA" dirty="0">
                <a:latin typeface="Alexandria SemiBold" pitchFamily="2" charset="-78"/>
                <a:cs typeface="Alexandria SemiBold" pitchFamily="2" charset="-78"/>
              </a:rPr>
              <a:t>على جوانب متقابلة من عجلة الألوان (مثل الأزرق </a:t>
            </a:r>
            <a:r>
              <a:rPr lang="ar-SA" dirty="0" smtClean="0">
                <a:latin typeface="Alexandria SemiBold" pitchFamily="2" charset="-78"/>
                <a:cs typeface="Alexandria SemiBold" pitchFamily="2" charset="-78"/>
              </a:rPr>
              <a:t>والبرتقالي). وتستخدم </a:t>
            </a:r>
            <a:r>
              <a:rPr lang="ar-SA" dirty="0">
                <a:latin typeface="Alexandria SemiBold" pitchFamily="2" charset="-78"/>
                <a:cs typeface="Alexandria SemiBold" pitchFamily="2" charset="-78"/>
              </a:rPr>
              <a:t>لتحقيق </a:t>
            </a:r>
            <a:r>
              <a:rPr lang="ar-SA" dirty="0">
                <a:solidFill>
                  <a:srgbClr val="E32322"/>
                </a:solidFill>
                <a:latin typeface="Alexandria SemiBold" pitchFamily="2" charset="-78"/>
                <a:cs typeface="Alexandria SemiBold" pitchFamily="2" charset="-78"/>
              </a:rPr>
              <a:t>تباين</a:t>
            </a:r>
            <a:r>
              <a:rPr lang="ar-SA" dirty="0">
                <a:latin typeface="Alexandria SemiBold" pitchFamily="2" charset="-78"/>
                <a:cs typeface="Alexandria SemiBold" pitchFamily="2" charset="-78"/>
              </a:rPr>
              <a:t> </a:t>
            </a:r>
            <a:r>
              <a:rPr lang="ar-SA" dirty="0">
                <a:solidFill>
                  <a:srgbClr val="008F5A"/>
                </a:solidFill>
                <a:latin typeface="Alexandria SemiBold" pitchFamily="2" charset="-78"/>
                <a:cs typeface="Alexandria SemiBold" pitchFamily="2" charset="-78"/>
              </a:rPr>
              <a:t>بصري</a:t>
            </a:r>
            <a:r>
              <a:rPr lang="ar-SA" dirty="0">
                <a:latin typeface="Alexandria SemiBold" pitchFamily="2" charset="-78"/>
                <a:cs typeface="Alexandria SemiBold" pitchFamily="2" charset="-78"/>
              </a:rPr>
              <a:t> قوي يساعد في جذب </a:t>
            </a:r>
            <a:r>
              <a:rPr lang="ar-SA" dirty="0" smtClean="0">
                <a:latin typeface="Alexandria SemiBold" pitchFamily="2" charset="-78"/>
                <a:cs typeface="Alexandria SemiBold" pitchFamily="2" charset="-78"/>
              </a:rPr>
              <a:t>الانتباه</a:t>
            </a:r>
            <a:r>
              <a:rPr lang="ar-SA" dirty="0">
                <a:latin typeface="Alexandria SemiBold" pitchFamily="2" charset="-78"/>
                <a:cs typeface="Alexandria SemiBold" pitchFamily="2" charset="-78"/>
              </a:rPr>
              <a:t>، كما تضيف إحساسًا </a:t>
            </a:r>
            <a:r>
              <a:rPr lang="ar-SA" dirty="0">
                <a:solidFill>
                  <a:srgbClr val="F28E1C"/>
                </a:solidFill>
                <a:latin typeface="Alexandria SemiBold" pitchFamily="2" charset="-78"/>
                <a:cs typeface="Alexandria SemiBold" pitchFamily="2" charset="-78"/>
              </a:rPr>
              <a:t>بالحركة</a:t>
            </a:r>
            <a:r>
              <a:rPr lang="ar-SA" dirty="0">
                <a:latin typeface="Alexandria SemiBold" pitchFamily="2" charset="-78"/>
                <a:cs typeface="Alexandria SemiBold" pitchFamily="2" charset="-78"/>
              </a:rPr>
              <a:t> </a:t>
            </a:r>
            <a:r>
              <a:rPr lang="ar-SA" dirty="0" smtClean="0">
                <a:solidFill>
                  <a:srgbClr val="2A71AF"/>
                </a:solidFill>
                <a:latin typeface="Alexandria SemiBold" pitchFamily="2" charset="-78"/>
                <a:cs typeface="Alexandria SemiBold" pitchFamily="2" charset="-78"/>
              </a:rPr>
              <a:t>والحيوية</a:t>
            </a:r>
            <a:r>
              <a:rPr lang="ar-SA" dirty="0" smtClean="0">
                <a:latin typeface="Alexandria SemiBold" pitchFamily="2" charset="-78"/>
                <a:cs typeface="Alexandria SemiBold" pitchFamily="2" charset="-78"/>
              </a:rPr>
              <a:t> في الإعلان.</a:t>
            </a:r>
            <a:endParaRPr lang="ar-SA" dirty="0">
              <a:latin typeface="Alexandria SemiBold" pitchFamily="2" charset="-78"/>
              <a:cs typeface="Alexandria SemiBold" pitchFamily="2" charset="-78"/>
            </a:endParaRPr>
          </a:p>
        </p:txBody>
      </p:sp>
      <p:grpSp>
        <p:nvGrpSpPr>
          <p:cNvPr id="3" name="Group 2"/>
          <p:cNvGrpSpPr/>
          <p:nvPr/>
        </p:nvGrpSpPr>
        <p:grpSpPr>
          <a:xfrm>
            <a:off x="672015" y="2837495"/>
            <a:ext cx="6386009" cy="3333294"/>
            <a:chOff x="1157791" y="2837495"/>
            <a:chExt cx="6059607" cy="3333294"/>
          </a:xfrm>
        </p:grpSpPr>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9962" t="38274" r="70632" b="9456"/>
            <a:stretch/>
          </p:blipFill>
          <p:spPr>
            <a:xfrm>
              <a:off x="1157791" y="2837495"/>
              <a:ext cx="2019869" cy="3321861"/>
            </a:xfrm>
            <a:prstGeom prst="rect">
              <a:avLst/>
            </a:prstGeom>
          </p:spPr>
        </p:pic>
        <p:pic>
          <p:nvPicPr>
            <p:cNvPr id="90" name="Picture 89"/>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40212" t="39401" r="39729" b="9455"/>
            <a:stretch/>
          </p:blipFill>
          <p:spPr>
            <a:xfrm>
              <a:off x="3177660" y="2857791"/>
              <a:ext cx="2019869" cy="3282113"/>
            </a:xfrm>
            <a:prstGeom prst="rect">
              <a:avLst/>
            </a:prstGeom>
          </p:spPr>
        </p:pic>
        <p:pic>
          <p:nvPicPr>
            <p:cNvPr id="91" name="Picture 9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1040" t="39401" r="10000" b="9455"/>
            <a:stretch/>
          </p:blipFill>
          <p:spPr>
            <a:xfrm>
              <a:off x="5153228" y="2857791"/>
              <a:ext cx="2064170" cy="3312998"/>
            </a:xfrm>
            <a:prstGeom prst="rect">
              <a:avLst/>
            </a:prstGeom>
          </p:spPr>
        </p:pic>
      </p:grpSp>
    </p:spTree>
    <p:extLst>
      <p:ext uri="{BB962C8B-B14F-4D97-AF65-F5344CB8AC3E}">
        <p14:creationId xmlns:p14="http://schemas.microsoft.com/office/powerpoint/2010/main" val="5074710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6979" y="2055371"/>
            <a:ext cx="10413244" cy="4237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76905" y="13922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09868" y="1515098"/>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91404" y="170183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02041" y="2202084"/>
            <a:ext cx="4564166" cy="553998"/>
          </a:xfrm>
          <a:prstGeom prst="rect">
            <a:avLst/>
          </a:prstGeom>
          <a:solidFill>
            <a:schemeClr val="bg2">
              <a:lumMod val="90000"/>
            </a:schemeClr>
          </a:solidFill>
        </p:spPr>
        <p:txBody>
          <a:bodyPr wrap="square" rtlCol="0">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الألوان المماثلة </a:t>
            </a:r>
            <a:r>
              <a:rPr lang="en-US" sz="2000" b="1" dirty="0" smtClean="0">
                <a:solidFill>
                  <a:srgbClr val="000000"/>
                </a:solidFill>
                <a:latin typeface="League Spartan"/>
                <a:ea typeface="League Spartan"/>
                <a:cs typeface="League Spartan"/>
                <a:sym typeface="League Spartan"/>
              </a:rPr>
              <a:t>Analogous </a:t>
            </a:r>
            <a:r>
              <a:rPr lang="en-US" sz="2000" dirty="0" smtClean="0">
                <a:latin typeface="Alexandria SemiBold" pitchFamily="2" charset="-78"/>
                <a:cs typeface="Alexandria SemiBold" pitchFamily="2" charset="-78"/>
              </a:rPr>
              <a:t>Colors </a:t>
            </a:r>
            <a:endParaRPr lang="ar-SA" sz="2000"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806446" y="1537473"/>
            <a:ext cx="3900488"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نظرية الألوان </a:t>
            </a:r>
            <a:r>
              <a:rPr lang="en-US" b="1" dirty="0" smtClean="0">
                <a:solidFill>
                  <a:srgbClr val="002060"/>
                </a:solidFill>
                <a:latin typeface="Alexandria Black" pitchFamily="2" charset="-78"/>
                <a:cs typeface="Alexandria Black" pitchFamily="2" charset="-78"/>
              </a:rPr>
              <a:t>The Color Theory</a:t>
            </a:r>
            <a:endParaRPr lang="ar-SA" b="1" dirty="0">
              <a:solidFill>
                <a:srgbClr val="002060"/>
              </a:solidFill>
              <a:latin typeface="Alexandria Black" pitchFamily="2" charset="-78"/>
              <a:cs typeface="Alexandria Black" pitchFamily="2" charset="-78"/>
            </a:endParaRPr>
          </a:p>
        </p:txBody>
      </p:sp>
      <p:sp>
        <p:nvSpPr>
          <p:cNvPr id="89" name="TextBox 88">
            <a:extLst>
              <a:ext uri="{FF2B5EF4-FFF2-40B4-BE49-F238E27FC236}">
                <a16:creationId xmlns:a16="http://schemas.microsoft.com/office/drawing/2014/main" id="{050976E4-0CF2-BA00-34CA-2F9419409B9E}"/>
              </a:ext>
            </a:extLst>
          </p:cNvPr>
          <p:cNvSpPr txBox="1"/>
          <p:nvPr/>
        </p:nvSpPr>
        <p:spPr>
          <a:xfrm>
            <a:off x="7656180" y="2853862"/>
            <a:ext cx="3281957" cy="3416320"/>
          </a:xfrm>
          <a:prstGeom prst="rect">
            <a:avLst/>
          </a:prstGeom>
          <a:solidFill>
            <a:schemeClr val="bg1">
              <a:lumMod val="95000"/>
            </a:schemeClr>
          </a:solidFill>
          <a:ln w="38100">
            <a:noFill/>
          </a:ln>
        </p:spPr>
        <p:txBody>
          <a:bodyPr wrap="square" rtlCol="0">
            <a:spAutoFit/>
          </a:bodyPr>
          <a:lstStyle/>
          <a:p>
            <a:pPr algn="r" rtl="1">
              <a:lnSpc>
                <a:spcPct val="150000"/>
              </a:lnSpc>
            </a:pPr>
            <a:r>
              <a:rPr lang="ar-SA" dirty="0">
                <a:latin typeface="Alexandria SemiBold" pitchFamily="2" charset="-78"/>
                <a:cs typeface="Alexandria SemiBold" pitchFamily="2" charset="-78"/>
              </a:rPr>
              <a:t>ا</a:t>
            </a:r>
            <a:r>
              <a:rPr lang="ar-SA" dirty="0" smtClean="0">
                <a:latin typeface="Alexandria SemiBold" pitchFamily="2" charset="-78"/>
                <a:cs typeface="Alexandria SemiBold" pitchFamily="2" charset="-78"/>
              </a:rPr>
              <a:t>لألوان المماثلة أو المتشابهة </a:t>
            </a:r>
            <a:r>
              <a:rPr lang="ar-SA" dirty="0">
                <a:latin typeface="Alexandria SemiBold" pitchFamily="2" charset="-78"/>
                <a:cs typeface="Alexandria SemiBold" pitchFamily="2" charset="-78"/>
              </a:rPr>
              <a:t>هي ثلاثة ألوان أو أكثر متجاورة </a:t>
            </a:r>
            <a:r>
              <a:rPr lang="ar-SA" dirty="0" smtClean="0">
                <a:latin typeface="Alexandria SemiBold" pitchFamily="2" charset="-78"/>
                <a:cs typeface="Alexandria SemiBold" pitchFamily="2" charset="-78"/>
              </a:rPr>
              <a:t>في </a:t>
            </a:r>
            <a:r>
              <a:rPr lang="ar-SA" dirty="0">
                <a:latin typeface="Alexandria SemiBold" pitchFamily="2" charset="-78"/>
                <a:cs typeface="Alexandria SemiBold" pitchFamily="2" charset="-78"/>
              </a:rPr>
              <a:t>عجلة الألوان</a:t>
            </a:r>
            <a:r>
              <a:rPr lang="ar-SA" dirty="0" smtClean="0">
                <a:latin typeface="Alexandria SemiBold" pitchFamily="2" charset="-78"/>
                <a:cs typeface="Alexandria SemiBold" pitchFamily="2" charset="-78"/>
              </a:rPr>
              <a:t>. وتبدو </a:t>
            </a:r>
            <a:r>
              <a:rPr lang="ar-SA" dirty="0">
                <a:latin typeface="Alexandria SemiBold" pitchFamily="2" charset="-78"/>
                <a:cs typeface="Alexandria SemiBold" pitchFamily="2" charset="-78"/>
              </a:rPr>
              <a:t>متشابهة جدًا وعند النظر إليها معًا يكون لها مظهر </a:t>
            </a:r>
            <a:r>
              <a:rPr lang="ar-SA" dirty="0" smtClean="0">
                <a:latin typeface="Alexandria SemiBold" pitchFamily="2" charset="-78"/>
                <a:cs typeface="Alexandria SemiBold" pitchFamily="2" charset="-78"/>
              </a:rPr>
              <a:t>جميل، لذا تُستخدم </a:t>
            </a:r>
            <a:r>
              <a:rPr lang="ar-SA" dirty="0">
                <a:latin typeface="Alexandria SemiBold" pitchFamily="2" charset="-78"/>
                <a:cs typeface="Alexandria SemiBold" pitchFamily="2" charset="-78"/>
              </a:rPr>
              <a:t>معًا </a:t>
            </a:r>
            <a:r>
              <a:rPr lang="ar-SA" dirty="0" smtClean="0">
                <a:solidFill>
                  <a:srgbClr val="0696BB"/>
                </a:solidFill>
                <a:latin typeface="Alexandria SemiBold" pitchFamily="2" charset="-78"/>
                <a:cs typeface="Alexandria SemiBold" pitchFamily="2" charset="-78"/>
              </a:rPr>
              <a:t>لخلق</a:t>
            </a:r>
            <a:r>
              <a:rPr lang="ar-SA" dirty="0" smtClean="0">
                <a:latin typeface="Alexandria SemiBold" pitchFamily="2" charset="-78"/>
                <a:cs typeface="Alexandria SemiBold" pitchFamily="2" charset="-78"/>
              </a:rPr>
              <a:t> </a:t>
            </a:r>
            <a:r>
              <a:rPr lang="ar-SA" dirty="0">
                <a:solidFill>
                  <a:srgbClr val="028D5A"/>
                </a:solidFill>
                <a:latin typeface="Alexandria SemiBold" pitchFamily="2" charset="-78"/>
                <a:cs typeface="Alexandria SemiBold" pitchFamily="2" charset="-78"/>
              </a:rPr>
              <a:t>تناغم </a:t>
            </a:r>
            <a:r>
              <a:rPr lang="ar-SA" dirty="0" smtClean="0">
                <a:solidFill>
                  <a:srgbClr val="8DBB25"/>
                </a:solidFill>
                <a:latin typeface="Alexandria SemiBold" pitchFamily="2" charset="-78"/>
                <a:cs typeface="Alexandria SemiBold" pitchFamily="2" charset="-78"/>
              </a:rPr>
              <a:t>بصري</a:t>
            </a:r>
            <a:r>
              <a:rPr lang="ar-SA" dirty="0" smtClean="0">
                <a:latin typeface="Alexandria SemiBold" pitchFamily="2" charset="-78"/>
                <a:cs typeface="Alexandria SemiBold" pitchFamily="2" charset="-78"/>
              </a:rPr>
              <a:t> في </a:t>
            </a:r>
            <a:r>
              <a:rPr lang="ar-SA" dirty="0">
                <a:latin typeface="Alexandria SemiBold" pitchFamily="2" charset="-78"/>
                <a:cs typeface="Alexandria SemiBold" pitchFamily="2" charset="-78"/>
              </a:rPr>
              <a:t>التصميم </a:t>
            </a:r>
            <a:r>
              <a:rPr lang="en-US" dirty="0" smtClean="0">
                <a:latin typeface="Alexandria SemiBold" pitchFamily="2" charset="-78"/>
                <a:cs typeface="Alexandria SemiBold" pitchFamily="2" charset="-78"/>
              </a:rPr>
              <a:t>.</a:t>
            </a:r>
            <a:endParaRPr lang="ar-SA" dirty="0" smtClean="0">
              <a:latin typeface="Alexandria SemiBold" pitchFamily="2" charset="-78"/>
              <a:cs typeface="Alexandria SemiBold" pitchFamily="2" charset="-78"/>
            </a:endParaRPr>
          </a:p>
        </p:txBody>
      </p:sp>
      <p:grpSp>
        <p:nvGrpSpPr>
          <p:cNvPr id="8" name="Group 7"/>
          <p:cNvGrpSpPr/>
          <p:nvPr/>
        </p:nvGrpSpPr>
        <p:grpSpPr>
          <a:xfrm>
            <a:off x="883420" y="2869831"/>
            <a:ext cx="6663762" cy="3330433"/>
            <a:chOff x="113874" y="2671734"/>
            <a:chExt cx="7178953" cy="3425590"/>
          </a:xfrm>
        </p:grpSpPr>
        <p:pic>
          <p:nvPicPr>
            <p:cNvPr id="3" name="Picture 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9291" t="39204" r="70067" b="10846"/>
            <a:stretch/>
          </p:blipFill>
          <p:spPr>
            <a:xfrm>
              <a:off x="113874" y="2671734"/>
              <a:ext cx="2516732" cy="3425589"/>
            </a:xfrm>
            <a:prstGeom prst="rect">
              <a:avLst/>
            </a:prstGeom>
          </p:spPr>
        </p:pic>
        <p:pic>
          <p:nvPicPr>
            <p:cNvPr id="15" name="Picture 14"/>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0965" t="39204" r="10113" b="10846"/>
            <a:stretch/>
          </p:blipFill>
          <p:spPr>
            <a:xfrm>
              <a:off x="4985922" y="2671734"/>
              <a:ext cx="2306905" cy="3425589"/>
            </a:xfrm>
            <a:prstGeom prst="rect">
              <a:avLst/>
            </a:prstGeom>
          </p:spPr>
        </p:pic>
        <p:pic>
          <p:nvPicPr>
            <p:cNvPr id="16" name="Picture 15"/>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9760" t="39412" r="39481" b="10638"/>
            <a:stretch/>
          </p:blipFill>
          <p:spPr>
            <a:xfrm>
              <a:off x="2454903" y="2671735"/>
              <a:ext cx="2531019" cy="3425589"/>
            </a:xfrm>
            <a:prstGeom prst="rect">
              <a:avLst/>
            </a:prstGeom>
          </p:spPr>
        </p:pic>
      </p:grpSp>
      <p:pic>
        <p:nvPicPr>
          <p:cNvPr id="13" name="Picture 12"/>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13242" t="29792" r="73398" b="35833"/>
          <a:stretch/>
        </p:blipFill>
        <p:spPr>
          <a:xfrm>
            <a:off x="55874" y="5727257"/>
            <a:ext cx="750223" cy="1085850"/>
          </a:xfrm>
          <a:prstGeom prst="rect">
            <a:avLst/>
          </a:prstGeom>
        </p:spPr>
      </p:pic>
    </p:spTree>
    <p:extLst>
      <p:ext uri="{BB962C8B-B14F-4D97-AF65-F5344CB8AC3E}">
        <p14:creationId xmlns:p14="http://schemas.microsoft.com/office/powerpoint/2010/main" val="39232735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t="4999" b="4791"/>
          <a:stretch/>
        </p:blipFill>
        <p:spPr>
          <a:xfrm>
            <a:off x="13647" y="2919239"/>
            <a:ext cx="3386725" cy="2636534"/>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3466532" y="2044177"/>
            <a:ext cx="7858748" cy="40569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607926" y="14138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4088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22425" y="169620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452533" y="2187435"/>
            <a:ext cx="7806939" cy="3831818"/>
          </a:xfrm>
          <a:prstGeom prst="rect">
            <a:avLst/>
          </a:prstGeom>
          <a:noFill/>
        </p:spPr>
        <p:txBody>
          <a:bodyPr wrap="square" rtlCol="0">
            <a:spAutoFit/>
          </a:bodyPr>
          <a:lstStyle/>
          <a:p>
            <a:pPr marL="53975" algn="r" rtl="1">
              <a:lnSpc>
                <a:spcPct val="150000"/>
              </a:lnSpc>
            </a:pPr>
            <a:r>
              <a:rPr lang="ar-SA" dirty="0" smtClean="0">
                <a:latin typeface="Alexandria SemiBold" pitchFamily="2" charset="-78"/>
                <a:cs typeface="Alexandria SemiBold" pitchFamily="2" charset="-78"/>
              </a:rPr>
              <a:t>تمثل استخدام الألوان في الإعلان طاقة فنية هائلة تتيح لمصمم الإعلان فرصة للتعبير عن أفكاره بالعديد من الأساليب المتنوعة والجذابة، والاستفادة منها في جذب انتباه المستخدمين.</a:t>
            </a:r>
          </a:p>
          <a:p>
            <a:pPr marL="53975" algn="r" rtl="1">
              <a:lnSpc>
                <a:spcPct val="150000"/>
              </a:lnSpc>
            </a:pPr>
            <a:r>
              <a:rPr lang="ar-SA" dirty="0" smtClean="0">
                <a:latin typeface="Alexandria SemiBold" pitchFamily="2" charset="-78"/>
                <a:cs typeface="Alexandria SemiBold" pitchFamily="2" charset="-78"/>
              </a:rPr>
              <a:t> </a:t>
            </a:r>
            <a:r>
              <a:rPr lang="ar-SA" dirty="0" smtClean="0">
                <a:solidFill>
                  <a:srgbClr val="C00000"/>
                </a:solidFill>
                <a:latin typeface="Alexandria SemiBold" pitchFamily="2" charset="-78"/>
                <a:cs typeface="Alexandria SemiBold" pitchFamily="2" charset="-78"/>
              </a:rPr>
              <a:t>أهداف استخدام الألوان في الإعلان:</a:t>
            </a:r>
          </a:p>
          <a:p>
            <a:pPr marL="396875" indent="-342900" algn="r" rtl="1">
              <a:lnSpc>
                <a:spcPct val="150000"/>
              </a:lnSpc>
              <a:buClr>
                <a:srgbClr val="C00000"/>
              </a:buClr>
              <a:buFont typeface="+mj-lt"/>
              <a:buAutoNum type="arabicPeriod"/>
            </a:pPr>
            <a:r>
              <a:rPr lang="ar-SA" dirty="0" smtClean="0">
                <a:latin typeface="Alexandria SemiBold" pitchFamily="2" charset="-78"/>
                <a:cs typeface="Alexandria SemiBold" pitchFamily="2" charset="-78"/>
              </a:rPr>
              <a:t>خلق انطباع قوي وسريع للإعلان.</a:t>
            </a:r>
          </a:p>
          <a:p>
            <a:pPr marL="396875" indent="-342900" algn="r" rtl="1">
              <a:lnSpc>
                <a:spcPct val="150000"/>
              </a:lnSpc>
              <a:buClr>
                <a:srgbClr val="C00000"/>
              </a:buClr>
              <a:buFont typeface="+mj-lt"/>
              <a:buAutoNum type="arabicPeriod"/>
            </a:pPr>
            <a:r>
              <a:rPr lang="ar-SA" dirty="0" smtClean="0">
                <a:latin typeface="Alexandria SemiBold" pitchFamily="2" charset="-78"/>
                <a:cs typeface="Alexandria SemiBold" pitchFamily="2" charset="-78"/>
              </a:rPr>
              <a:t>وصول الإعلان إلى الحد الأقصى من الرؤية نتيجة لتأثيره على العصب البصري.</a:t>
            </a:r>
          </a:p>
          <a:p>
            <a:pPr marL="396875" indent="-342900" algn="r" rtl="1">
              <a:lnSpc>
                <a:spcPct val="150000"/>
              </a:lnSpc>
              <a:buClr>
                <a:srgbClr val="C00000"/>
              </a:buClr>
              <a:buFont typeface="+mj-lt"/>
              <a:buAutoNum type="arabicPeriod"/>
            </a:pPr>
            <a:r>
              <a:rPr lang="ar-SA" dirty="0" smtClean="0">
                <a:latin typeface="Alexandria SemiBold" pitchFamily="2" charset="-78"/>
                <a:cs typeface="Alexandria SemiBold" pitchFamily="2" charset="-78"/>
              </a:rPr>
              <a:t>زيادة جذب الانتباه إلى الإعلان ككل عن طريق مجموعة من التأثيرات اللونية التي تتفاعل في الشكل العام للإعلان.</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4093919" y="1468472"/>
            <a:ext cx="4681591"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 </a:t>
            </a:r>
            <a:r>
              <a:rPr lang="ar-SA" b="1" dirty="0">
                <a:latin typeface="Alexandria Black" pitchFamily="2" charset="-78"/>
                <a:cs typeface="Alexandria Black" pitchFamily="2" charset="-78"/>
              </a:rPr>
              <a:t>الأهداف </a:t>
            </a:r>
            <a:r>
              <a:rPr lang="ar-SA" b="1" dirty="0" smtClean="0">
                <a:latin typeface="Alexandria Black" pitchFamily="2" charset="-78"/>
                <a:cs typeface="Alexandria Black" pitchFamily="2" charset="-78"/>
              </a:rPr>
              <a:t>الوظيفية للألوان </a:t>
            </a:r>
            <a:r>
              <a:rPr lang="ar-SA" b="1" dirty="0">
                <a:latin typeface="Alexandria Black" pitchFamily="2" charset="-78"/>
                <a:cs typeface="Alexandria Black" pitchFamily="2" charset="-78"/>
              </a:rPr>
              <a:t>في </a:t>
            </a:r>
            <a:r>
              <a:rPr lang="ar-SA" b="1" dirty="0" smtClean="0">
                <a:latin typeface="Alexandria Black" pitchFamily="2" charset="-78"/>
                <a:cs typeface="Alexandria Black" pitchFamily="2" charset="-78"/>
              </a:rPr>
              <a:t>الإعلان</a:t>
            </a:r>
            <a:endParaRPr lang="ar-SA" b="1" dirty="0">
              <a:latin typeface="Alexandria Black" pitchFamily="2" charset="-78"/>
              <a:cs typeface="Alexandria Black" pitchFamily="2" charset="-78"/>
            </a:endParaRPr>
          </a:p>
        </p:txBody>
      </p:sp>
    </p:spTree>
    <p:extLst>
      <p:ext uri="{BB962C8B-B14F-4D97-AF65-F5344CB8AC3E}">
        <p14:creationId xmlns:p14="http://schemas.microsoft.com/office/powerpoint/2010/main" val="30367778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61918" y="1962289"/>
            <a:ext cx="7763361" cy="41792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716961" y="1345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849924" y="1399952"/>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31460" y="16276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561919" y="2136247"/>
            <a:ext cx="7765444" cy="3831818"/>
          </a:xfrm>
          <a:prstGeom prst="rect">
            <a:avLst/>
          </a:prstGeom>
          <a:noFill/>
        </p:spPr>
        <p:txBody>
          <a:bodyPr wrap="square" rtlCol="0">
            <a:spAutoFit/>
          </a:bodyPr>
          <a:lstStyle/>
          <a:p>
            <a:pPr marL="396875" indent="-342900" algn="r" rtl="1">
              <a:lnSpc>
                <a:spcPct val="150000"/>
              </a:lnSpc>
              <a:buClr>
                <a:srgbClr val="C00000"/>
              </a:buClr>
              <a:buFont typeface="+mj-lt"/>
              <a:buAutoNum type="arabicPeriod" startAt="4"/>
            </a:pPr>
            <a:r>
              <a:rPr lang="ar-SA" dirty="0" smtClean="0">
                <a:latin typeface="Alexandria SemiBold" pitchFamily="2" charset="-78"/>
                <a:cs typeface="Alexandria SemiBold" pitchFamily="2" charset="-78"/>
              </a:rPr>
              <a:t>جذب الانتباه إلى جزء معين في الإعلان كالعنوان أو اسم المنتج            أو صورة السلعة أو العلامة التجارية، مما يؤكد على أهمية هذا العنصر  في الرسالة الإعلانية.</a:t>
            </a:r>
          </a:p>
          <a:p>
            <a:pPr marL="396875" indent="-342900" algn="r" rtl="1">
              <a:lnSpc>
                <a:spcPct val="150000"/>
              </a:lnSpc>
              <a:buClr>
                <a:srgbClr val="C00000"/>
              </a:buClr>
              <a:buFont typeface="+mj-lt"/>
              <a:buAutoNum type="arabicPeriod" startAt="4"/>
            </a:pPr>
            <a:r>
              <a:rPr lang="ar-SA" dirty="0" smtClean="0">
                <a:latin typeface="Alexandria SemiBold" pitchFamily="2" charset="-78"/>
                <a:cs typeface="Alexandria SemiBold" pitchFamily="2" charset="-78"/>
              </a:rPr>
              <a:t>إظهار السلع والأشخاص والمناظر بشكلها </a:t>
            </a:r>
            <a:r>
              <a:rPr lang="ar-SA" dirty="0">
                <a:latin typeface="Alexandria SemiBold" pitchFamily="2" charset="-78"/>
                <a:cs typeface="Alexandria SemiBold" pitchFamily="2" charset="-78"/>
              </a:rPr>
              <a:t>الطبيعي؛ مما يُضيف ميزة الواقعية </a:t>
            </a:r>
            <a:r>
              <a:rPr lang="ar-SA" dirty="0" smtClean="0">
                <a:latin typeface="Alexandria SemiBold" pitchFamily="2" charset="-78"/>
                <a:cs typeface="Alexandria SemiBold" pitchFamily="2" charset="-78"/>
              </a:rPr>
              <a:t>عليها.</a:t>
            </a:r>
          </a:p>
          <a:p>
            <a:pPr marL="396875" indent="-342900" algn="r" rtl="1">
              <a:lnSpc>
                <a:spcPct val="150000"/>
              </a:lnSpc>
              <a:buClr>
                <a:srgbClr val="C00000"/>
              </a:buClr>
              <a:buFont typeface="+mj-lt"/>
              <a:buAutoNum type="arabicPeriod" startAt="4"/>
            </a:pPr>
            <a:r>
              <a:rPr lang="ar-SA" dirty="0" smtClean="0">
                <a:latin typeface="Alexandria SemiBold" pitchFamily="2" charset="-78"/>
                <a:cs typeface="Alexandria SemiBold" pitchFamily="2" charset="-78"/>
              </a:rPr>
              <a:t> إثارة الاهتمام بمضمون الرسالة الإعلانية، وخلق الجو المناسب للسلعة الذي يؤدي إلى إحداث التأثيرات السيكولوجية المطلوبة.</a:t>
            </a:r>
          </a:p>
          <a:p>
            <a:pPr marL="396875" indent="-342900" algn="r" rtl="1">
              <a:lnSpc>
                <a:spcPct val="150000"/>
              </a:lnSpc>
              <a:buClr>
                <a:srgbClr val="C00000"/>
              </a:buClr>
              <a:buFont typeface="+mj-lt"/>
              <a:buAutoNum type="arabicPeriod" startAt="4"/>
            </a:pPr>
            <a:r>
              <a:rPr lang="ar-SA" dirty="0" smtClean="0">
                <a:latin typeface="Alexandria SemiBold" pitchFamily="2" charset="-78"/>
                <a:cs typeface="Alexandria SemiBold" pitchFamily="2" charset="-78"/>
              </a:rPr>
              <a:t>إمداد المُعلن بلغة إضافية يسهل بها مخاطبة المستهلك والتأثير عليه.</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4177863" y="1420475"/>
            <a:ext cx="4618235"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 </a:t>
            </a:r>
            <a:r>
              <a:rPr lang="ar-SA" b="1" dirty="0">
                <a:latin typeface="Alexandria Black" pitchFamily="2" charset="-78"/>
                <a:cs typeface="Alexandria Black" pitchFamily="2" charset="-78"/>
              </a:rPr>
              <a:t>الأهداف الوظيفية </a:t>
            </a:r>
            <a:r>
              <a:rPr lang="ar-SA" b="1" dirty="0" smtClean="0">
                <a:latin typeface="Alexandria Black" pitchFamily="2" charset="-78"/>
                <a:cs typeface="Alexandria Black" pitchFamily="2" charset="-78"/>
              </a:rPr>
              <a:t>للألوان </a:t>
            </a:r>
            <a:r>
              <a:rPr lang="ar-SA" b="1" dirty="0">
                <a:latin typeface="Alexandria Black" pitchFamily="2" charset="-78"/>
                <a:cs typeface="Alexandria Black" pitchFamily="2" charset="-78"/>
              </a:rPr>
              <a:t>في </a:t>
            </a:r>
            <a:r>
              <a:rPr lang="ar-SA" b="1" dirty="0" smtClean="0">
                <a:latin typeface="Alexandria Black" pitchFamily="2" charset="-78"/>
                <a:cs typeface="Alexandria Black" pitchFamily="2" charset="-78"/>
              </a:rPr>
              <a:t>الإعلان</a:t>
            </a:r>
            <a:endParaRPr lang="ar-SA" b="1" dirty="0">
              <a:latin typeface="Alexandria Black" pitchFamily="2" charset="-78"/>
              <a:cs typeface="Alexandria Black" pitchFamily="2" charset="-78"/>
            </a:endParaRPr>
          </a:p>
        </p:txBody>
      </p:sp>
      <p:pic>
        <p:nvPicPr>
          <p:cNvPr id="13" name="Picture 12"/>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0" y="2673533"/>
            <a:ext cx="3498610" cy="3154061"/>
          </a:xfrm>
          <a:prstGeom prst="rect">
            <a:avLst/>
          </a:prstGeom>
        </p:spPr>
      </p:pic>
    </p:spTree>
    <p:extLst>
      <p:ext uri="{BB962C8B-B14F-4D97-AF65-F5344CB8AC3E}">
        <p14:creationId xmlns:p14="http://schemas.microsoft.com/office/powerpoint/2010/main" val="1347823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15838" y="1962289"/>
            <a:ext cx="8612054" cy="43303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15838" y="13496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76097" y="1431560"/>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57633" y="165923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79427" y="2463182"/>
            <a:ext cx="8952931" cy="2585323"/>
          </a:xfrm>
          <a:prstGeom prst="rect">
            <a:avLst/>
          </a:prstGeom>
          <a:noFill/>
        </p:spPr>
        <p:txBody>
          <a:bodyPr wrap="square" rtlCol="0">
            <a:spAutoFit/>
          </a:bodyPr>
          <a:lstStyle/>
          <a:p>
            <a:pPr marL="396875" indent="-342900" algn="r" rtl="1">
              <a:lnSpc>
                <a:spcPct val="150000"/>
              </a:lnSpc>
              <a:buClr>
                <a:srgbClr val="C00000"/>
              </a:buClr>
              <a:buFont typeface="+mj-lt"/>
              <a:buAutoNum type="arabicPeriod" startAt="8"/>
            </a:pPr>
            <a:r>
              <a:rPr lang="ar-SA" dirty="0" smtClean="0">
                <a:latin typeface="Alexandria SemiBold" pitchFamily="2" charset="-78"/>
                <a:cs typeface="Alexandria SemiBold" pitchFamily="2" charset="-78"/>
              </a:rPr>
              <a:t>تساعد الألوان في إظهار الأوتار البيعية الخاصة بالسلعة؛ لخلق </a:t>
            </a:r>
            <a:r>
              <a:rPr lang="ar-SA" dirty="0">
                <a:latin typeface="Alexandria SemiBold" pitchFamily="2" charset="-78"/>
                <a:cs typeface="Alexandria SemiBold" pitchFamily="2" charset="-78"/>
              </a:rPr>
              <a:t>الارتباط القوى للعلامة التجارية في ذهن المستهلك، وبالتالي تزيد من اقناعه بالسلعة.</a:t>
            </a:r>
            <a:endParaRPr lang="ar-SA" dirty="0" smtClean="0">
              <a:latin typeface="Alexandria SemiBold" pitchFamily="2" charset="-78"/>
              <a:cs typeface="Alexandria SemiBold" pitchFamily="2" charset="-78"/>
            </a:endParaRPr>
          </a:p>
          <a:p>
            <a:pPr marL="396875" indent="-342900" algn="r" rtl="1">
              <a:lnSpc>
                <a:spcPct val="150000"/>
              </a:lnSpc>
              <a:buClr>
                <a:srgbClr val="C00000"/>
              </a:buClr>
              <a:buFont typeface="+mj-lt"/>
              <a:buAutoNum type="arabicPeriod" startAt="8"/>
            </a:pPr>
            <a:r>
              <a:rPr lang="ar-SA" dirty="0" smtClean="0">
                <a:latin typeface="Alexandria SemiBold" pitchFamily="2" charset="-78"/>
                <a:cs typeface="Alexandria SemiBold" pitchFamily="2" charset="-78"/>
              </a:rPr>
              <a:t>بعض السلع تتطلب ضرورة استخدام الألوان بطريقة خاصة لتحقق أهدافها التسويقية والبيعية مثل المجوهرات والساعات ومستحضرات </a:t>
            </a:r>
            <a:r>
              <a:rPr lang="ar-SA" dirty="0" smtClean="0">
                <a:latin typeface="Alexandria SemiBold" pitchFamily="2" charset="-78"/>
                <a:cs typeface="Alexandria SemiBold" pitchFamily="2" charset="-78"/>
              </a:rPr>
              <a:t>التجميل.</a:t>
            </a:r>
          </a:p>
          <a:p>
            <a:pPr marL="396875" indent="-342900" algn="r" rtl="1">
              <a:lnSpc>
                <a:spcPct val="150000"/>
              </a:lnSpc>
              <a:buClr>
                <a:srgbClr val="C00000"/>
              </a:buClr>
              <a:buFont typeface="+mj-lt"/>
              <a:buAutoNum type="arabicPeriod" startAt="8"/>
            </a:pPr>
            <a:r>
              <a:rPr lang="ar-SA" dirty="0" smtClean="0">
                <a:latin typeface="Alexandria SemiBold" pitchFamily="2" charset="-78"/>
                <a:cs typeface="Alexandria SemiBold" pitchFamily="2" charset="-78"/>
              </a:rPr>
              <a:t>تنقل </a:t>
            </a:r>
            <a:r>
              <a:rPr lang="ar-SA" dirty="0" smtClean="0">
                <a:latin typeface="Alexandria SemiBold" pitchFamily="2" charset="-78"/>
                <a:cs typeface="Alexandria SemiBold" pitchFamily="2" charset="-78"/>
              </a:rPr>
              <a:t>الألوان بعض </a:t>
            </a:r>
            <a:r>
              <a:rPr lang="ar-SA" dirty="0">
                <a:latin typeface="Alexandria SemiBold" pitchFamily="2" charset="-78"/>
                <a:cs typeface="Alexandria SemiBold" pitchFamily="2" charset="-78"/>
              </a:rPr>
              <a:t>الرسائل التي تتسم بنوع من الاحترام والوقار مثل إعلانات البنوك.</a:t>
            </a:r>
            <a:r>
              <a:rPr lang="ar-SA" dirty="0">
                <a:latin typeface="Alexandria SemiBold" pitchFamily="2" charset="-78"/>
                <a:cs typeface="Alexandria SemiBold" pitchFamily="2" charset="-78"/>
              </a:rPr>
              <a:t> </a:t>
            </a:r>
            <a:endParaRPr lang="ar-SA"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4447592" y="1414804"/>
            <a:ext cx="4614521"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 </a:t>
            </a:r>
            <a:r>
              <a:rPr lang="ar-SA" b="1" dirty="0">
                <a:latin typeface="Alexandria Black" pitchFamily="2" charset="-78"/>
                <a:cs typeface="Alexandria Black" pitchFamily="2" charset="-78"/>
              </a:rPr>
              <a:t>الأهداف الوظيفية </a:t>
            </a:r>
            <a:r>
              <a:rPr lang="ar-SA" b="1" dirty="0" smtClean="0">
                <a:latin typeface="Alexandria Black" pitchFamily="2" charset="-78"/>
                <a:cs typeface="Alexandria Black" pitchFamily="2" charset="-78"/>
              </a:rPr>
              <a:t>للألوان </a:t>
            </a:r>
            <a:r>
              <a:rPr lang="ar-SA" b="1" dirty="0">
                <a:latin typeface="Alexandria Black" pitchFamily="2" charset="-78"/>
                <a:cs typeface="Alexandria Black" pitchFamily="2" charset="-78"/>
              </a:rPr>
              <a:t>في </a:t>
            </a:r>
            <a:r>
              <a:rPr lang="ar-SA" b="1" dirty="0" smtClean="0">
                <a:latin typeface="Alexandria Black" pitchFamily="2" charset="-78"/>
                <a:cs typeface="Alexandria Black" pitchFamily="2" charset="-78"/>
              </a:rPr>
              <a:t>الإعلان</a:t>
            </a:r>
            <a:endParaRPr lang="ar-SA" b="1" dirty="0">
              <a:latin typeface="Alexandria Black" pitchFamily="2" charset="-78"/>
              <a:cs typeface="Alexandria Black" pitchFamily="2" charset="-78"/>
            </a:endParaRPr>
          </a:p>
        </p:txBody>
      </p:sp>
      <p:sp>
        <p:nvSpPr>
          <p:cNvPr id="11" name="Rectangle 10"/>
          <p:cNvSpPr/>
          <p:nvPr/>
        </p:nvSpPr>
        <p:spPr>
          <a:xfrm>
            <a:off x="7554463" y="2026769"/>
            <a:ext cx="3579826" cy="419987"/>
          </a:xfrm>
          <a:prstGeom prst="rect">
            <a:avLst/>
          </a:prstGeom>
        </p:spPr>
        <p:txBody>
          <a:bodyPr wrap="none">
            <a:spAutoFit/>
          </a:bodyPr>
          <a:lstStyle/>
          <a:p>
            <a:pPr marL="53975" algn="r" rtl="1">
              <a:lnSpc>
                <a:spcPct val="150000"/>
              </a:lnSpc>
            </a:pPr>
            <a:r>
              <a:rPr lang="ar-SA" sz="1600" u="sng" dirty="0">
                <a:solidFill>
                  <a:srgbClr val="C00000"/>
                </a:solidFill>
                <a:latin typeface="Alexandria SemiBold" pitchFamily="2" charset="-78"/>
                <a:cs typeface="Alexandria SemiBold" pitchFamily="2" charset="-78"/>
              </a:rPr>
              <a:t>أهداف استخدام الألوان في الإعلان:</a:t>
            </a:r>
          </a:p>
        </p:txBody>
      </p:sp>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1417" y="2515618"/>
            <a:ext cx="2453653" cy="2403120"/>
          </a:xfrm>
          <a:prstGeom prst="rect">
            <a:avLst/>
          </a:prstGeom>
        </p:spPr>
      </p:pic>
      <p:sp>
        <p:nvSpPr>
          <p:cNvPr id="2" name="Rectangle 1"/>
          <p:cNvSpPr/>
          <p:nvPr/>
        </p:nvSpPr>
        <p:spPr>
          <a:xfrm>
            <a:off x="4262343" y="4698701"/>
            <a:ext cx="5850423" cy="1477328"/>
          </a:xfrm>
          <a:prstGeom prst="rect">
            <a:avLst/>
          </a:prstGeom>
          <a:solidFill>
            <a:schemeClr val="accent5">
              <a:lumMod val="20000"/>
              <a:lumOff val="80000"/>
            </a:schemeClr>
          </a:solidFill>
        </p:spPr>
        <p:txBody>
          <a:bodyPr wrap="square">
            <a:spAutoFit/>
          </a:bodyPr>
          <a:lstStyle/>
          <a:p>
            <a:pPr marL="231775" indent="-231775" algn="r" rtl="1">
              <a:lnSpc>
                <a:spcPct val="150000"/>
              </a:lnSpc>
              <a:buFont typeface="+mj-lt"/>
              <a:buAutoNum type="arabicPeriod"/>
            </a:pPr>
            <a:r>
              <a:rPr lang="ar-SA" sz="1200" dirty="0">
                <a:solidFill>
                  <a:srgbClr val="002060"/>
                </a:solidFill>
                <a:latin typeface="Alexandria SemiBold" pitchFamily="2" charset="-78"/>
                <a:cs typeface="Alexandria SemiBold" pitchFamily="2" charset="-78"/>
              </a:rPr>
              <a:t>فاللون الأزرق: يعكس الثقة </a:t>
            </a:r>
            <a:r>
              <a:rPr lang="ar-SA" sz="1200" dirty="0" smtClean="0">
                <a:solidFill>
                  <a:srgbClr val="002060"/>
                </a:solidFill>
                <a:latin typeface="Alexandria SemiBold" pitchFamily="2" charset="-78"/>
                <a:cs typeface="Alexandria SemiBold" pitchFamily="2" charset="-78"/>
              </a:rPr>
              <a:t>والمصداقية</a:t>
            </a:r>
            <a:r>
              <a:rPr lang="ar-SA" sz="1200" dirty="0">
                <a:solidFill>
                  <a:srgbClr val="002060"/>
                </a:solidFill>
                <a:latin typeface="Alexandria SemiBold" pitchFamily="2" charset="-78"/>
                <a:cs typeface="Alexandria SemiBold" pitchFamily="2" charset="-78"/>
              </a:rPr>
              <a:t>، ويعتبر خيارًا شائعًا في القطاع المالي.</a:t>
            </a:r>
          </a:p>
          <a:p>
            <a:pPr marL="231775" indent="-231775" algn="r" rtl="1">
              <a:lnSpc>
                <a:spcPct val="150000"/>
              </a:lnSpc>
              <a:buFont typeface="+mj-lt"/>
              <a:buAutoNum type="arabicPeriod"/>
            </a:pPr>
            <a:r>
              <a:rPr lang="ar-SA" sz="1200" dirty="0">
                <a:solidFill>
                  <a:srgbClr val="002060"/>
                </a:solidFill>
                <a:latin typeface="Alexandria SemiBold" pitchFamily="2" charset="-78"/>
                <a:cs typeface="Alexandria SemiBold" pitchFamily="2" charset="-78"/>
              </a:rPr>
              <a:t>الرمادي: يرمز إلى الاحترافية والاستقرار، مما يضفي شعورًا بالجدية.</a:t>
            </a:r>
          </a:p>
          <a:p>
            <a:pPr marL="231775" indent="-231775" algn="r" rtl="1">
              <a:lnSpc>
                <a:spcPct val="150000"/>
              </a:lnSpc>
              <a:buFont typeface="+mj-lt"/>
              <a:buAutoNum type="arabicPeriod"/>
            </a:pPr>
            <a:r>
              <a:rPr lang="ar-SA" sz="1200" dirty="0">
                <a:solidFill>
                  <a:srgbClr val="002060"/>
                </a:solidFill>
                <a:latin typeface="Alexandria SemiBold" pitchFamily="2" charset="-78"/>
                <a:cs typeface="Alexandria SemiBold" pitchFamily="2" charset="-78"/>
              </a:rPr>
              <a:t>الأخضر: يدل على النمو والازدهار، وقد يرمز أيضًا إلى الأمان المالي.</a:t>
            </a:r>
          </a:p>
          <a:p>
            <a:pPr marL="231775" indent="-231775" algn="r" rtl="1">
              <a:lnSpc>
                <a:spcPct val="150000"/>
              </a:lnSpc>
              <a:buFont typeface="+mj-lt"/>
              <a:buAutoNum type="arabicPeriod"/>
            </a:pPr>
            <a:r>
              <a:rPr lang="ar-SA" sz="1200" dirty="0">
                <a:solidFill>
                  <a:srgbClr val="002060"/>
                </a:solidFill>
                <a:latin typeface="Alexandria SemiBold" pitchFamily="2" charset="-78"/>
                <a:cs typeface="Alexandria SemiBold" pitchFamily="2" charset="-78"/>
              </a:rPr>
              <a:t>الأسود: يعكس القوة والأناقة، ويعطي انطباعًا بالاحترافية.</a:t>
            </a:r>
          </a:p>
          <a:p>
            <a:pPr marL="231775" indent="-231775" algn="r" rtl="1">
              <a:lnSpc>
                <a:spcPct val="150000"/>
              </a:lnSpc>
              <a:buFont typeface="+mj-lt"/>
              <a:buAutoNum type="arabicPeriod"/>
            </a:pPr>
            <a:r>
              <a:rPr lang="ar-SA" sz="1200" dirty="0">
                <a:solidFill>
                  <a:srgbClr val="002060"/>
                </a:solidFill>
                <a:latin typeface="Alexandria SemiBold" pitchFamily="2" charset="-78"/>
                <a:cs typeface="Alexandria SemiBold" pitchFamily="2" charset="-78"/>
              </a:rPr>
              <a:t>الأبيض: يرمز إلى النقاء والشفافية، مما يعزز من مصداقية المؤسسة</a:t>
            </a:r>
            <a:r>
              <a:rPr lang="ar-SA" sz="1200" dirty="0">
                <a:solidFill>
                  <a:srgbClr val="002060"/>
                </a:solidFill>
              </a:rPr>
              <a:t>.</a:t>
            </a:r>
            <a:endParaRPr lang="ar-SA" sz="1200" dirty="0">
              <a:solidFill>
                <a:srgbClr val="002060"/>
              </a:solidFill>
            </a:endParaRPr>
          </a:p>
        </p:txBody>
      </p:sp>
      <p:pic>
        <p:nvPicPr>
          <p:cNvPr id="1026" name="Picture 2" descr="https://salogos.org/wp-content/uploads/2021/12/%D8%A8%D9%86%D9%83-%D8%A7%D9%84%D8%B1%D9%8A%D8%A7%D8%B6-%D8%A7%D9%84%D8%AC%D8%AF%D9%8A%D8%AF.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015" y="4988351"/>
            <a:ext cx="4178736" cy="1252876"/>
          </a:xfrm>
          <a:prstGeom prst="rect">
            <a:avLst/>
          </a:prstGeom>
          <a:solidFill>
            <a:schemeClr val="bg1"/>
          </a:solidFill>
        </p:spPr>
      </p:pic>
      <p:cxnSp>
        <p:nvCxnSpPr>
          <p:cNvPr id="8" name="Curved Connector 7"/>
          <p:cNvCxnSpPr/>
          <p:nvPr/>
        </p:nvCxnSpPr>
        <p:spPr>
          <a:xfrm rot="5400000">
            <a:off x="10061413" y="4970091"/>
            <a:ext cx="526124" cy="423419"/>
          </a:xfrm>
          <a:prstGeom prst="curvedConnector3">
            <a:avLst>
              <a:gd name="adj1" fmla="val 83722"/>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62995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61063" y="1962289"/>
            <a:ext cx="8964218" cy="4258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48370" y="12684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480180" y="1394229"/>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48030" y="1613318"/>
            <a:ext cx="958859" cy="946911"/>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15405" y="2024495"/>
            <a:ext cx="9130352" cy="4224233"/>
          </a:xfrm>
          <a:prstGeom prst="rect">
            <a:avLst/>
          </a:prstGeom>
          <a:noFill/>
        </p:spPr>
        <p:txBody>
          <a:bodyPr wrap="square" rtlCol="0">
            <a:spAutoFit/>
          </a:bodyPr>
          <a:lstStyle/>
          <a:p>
            <a:pPr marL="53975" algn="r" rtl="1">
              <a:lnSpc>
                <a:spcPct val="150000"/>
              </a:lnSpc>
              <a:buClr>
                <a:srgbClr val="C00000"/>
              </a:buClr>
            </a:pPr>
            <a:r>
              <a:rPr lang="ar-SA" dirty="0" smtClean="0">
                <a:latin typeface="Alexandria SemiBold" pitchFamily="2" charset="-78"/>
                <a:cs typeface="Alexandria SemiBold" pitchFamily="2" charset="-78"/>
              </a:rPr>
              <a:t> يؤدي استخدام الألوان في الإعلان إلى إحداث نوعين من الاتصال الإعلاني هما: </a:t>
            </a:r>
            <a:r>
              <a:rPr lang="ar-SA" dirty="0">
                <a:latin typeface="Alexandria SemiBold" pitchFamily="2" charset="-78"/>
                <a:cs typeface="Alexandria SemiBold" pitchFamily="2" charset="-78"/>
              </a:rPr>
              <a:t>الاتصال الحرفي أو الواقعي والاتصال الرمزي. </a:t>
            </a:r>
          </a:p>
          <a:p>
            <a:pPr marL="396875" indent="-342900" algn="r" rtl="1">
              <a:lnSpc>
                <a:spcPct val="150000"/>
              </a:lnSpc>
              <a:buClr>
                <a:srgbClr val="C00000"/>
              </a:buClr>
              <a:buFont typeface="+mj-lt"/>
              <a:buAutoNum type="arabicPeriod"/>
            </a:pPr>
            <a:r>
              <a:rPr lang="ar-SA" dirty="0" smtClean="0">
                <a:solidFill>
                  <a:srgbClr val="C00000"/>
                </a:solidFill>
                <a:latin typeface="Alexandria SemiBold" pitchFamily="2" charset="-78"/>
                <a:cs typeface="Alexandria SemiBold" pitchFamily="2" charset="-78"/>
              </a:rPr>
              <a:t>الاتصال الحرفي أو الواقعي:</a:t>
            </a:r>
            <a:r>
              <a:rPr lang="en-US" dirty="0" smtClean="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يعتمد على استخدام </a:t>
            </a:r>
            <a:r>
              <a:rPr lang="ar-SA" dirty="0">
                <a:latin typeface="Alexandria SemiBold" pitchFamily="2" charset="-78"/>
                <a:cs typeface="Alexandria SemiBold" pitchFamily="2" charset="-78"/>
              </a:rPr>
              <a:t>الألوان بشكل مباشر لتوصيل المعلومات أو الرسائل بطريقة واضحة وسهلة </a:t>
            </a:r>
            <a:r>
              <a:rPr lang="ar-SA" dirty="0" smtClean="0">
                <a:latin typeface="Alexandria SemiBold" pitchFamily="2" charset="-78"/>
                <a:cs typeface="Alexandria SemiBold" pitchFamily="2" charset="-78"/>
              </a:rPr>
              <a:t>الفهم. فيتم استخدام الألوان في التصوير التام والدقيق للسلعة المعلن عنها بحيث تظهر بشكلها الحقيقي.</a:t>
            </a:r>
          </a:p>
          <a:p>
            <a:pPr marL="53975" algn="r" rtl="1">
              <a:lnSpc>
                <a:spcPct val="150000"/>
              </a:lnSpc>
              <a:buClr>
                <a:srgbClr val="C00000"/>
              </a:buClr>
            </a:pPr>
            <a:r>
              <a:rPr lang="ar-SA" dirty="0" smtClean="0">
                <a:latin typeface="Alexandria SemiBold" pitchFamily="2" charset="-78"/>
                <a:cs typeface="Alexandria SemiBold" pitchFamily="2" charset="-78"/>
              </a:rPr>
              <a:t> </a:t>
            </a:r>
            <a:r>
              <a:rPr lang="ar-SA" dirty="0" smtClean="0">
                <a:solidFill>
                  <a:schemeClr val="accent2">
                    <a:lumMod val="50000"/>
                  </a:schemeClr>
                </a:solidFill>
                <a:latin typeface="Alexandria SemiBold" pitchFamily="2" charset="-78"/>
                <a:cs typeface="Alexandria SemiBold" pitchFamily="2" charset="-78"/>
              </a:rPr>
              <a:t>ويهدف الاتصال الحرفي إلى تحقيق </a:t>
            </a:r>
            <a:r>
              <a:rPr lang="ar-SA" dirty="0" smtClean="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a:p>
            <a:pPr marL="574675" lvl="1" indent="-287338"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الواقعية: </a:t>
            </a:r>
            <a:r>
              <a:rPr lang="ar-SA" sz="1700" dirty="0" smtClean="0">
                <a:latin typeface="Alexandria SemiBold" pitchFamily="2" charset="-78"/>
                <a:cs typeface="Alexandria SemiBold" pitchFamily="2" charset="-78"/>
              </a:rPr>
              <a:t>تستخدم </a:t>
            </a:r>
            <a:r>
              <a:rPr lang="ar-SA" sz="1700" dirty="0">
                <a:latin typeface="Alexandria SemiBold" pitchFamily="2" charset="-78"/>
                <a:cs typeface="Alexandria SemiBold" pitchFamily="2" charset="-78"/>
              </a:rPr>
              <a:t>الألوان </a:t>
            </a:r>
            <a:r>
              <a:rPr lang="ar-SA" sz="1700" dirty="0" smtClean="0">
                <a:latin typeface="Alexandria SemiBold" pitchFamily="2" charset="-78"/>
                <a:cs typeface="Alexandria SemiBold" pitchFamily="2" charset="-78"/>
              </a:rPr>
              <a:t>في العرض الواقعي والدقيق للسلعة المعلن عنها. </a:t>
            </a:r>
          </a:p>
          <a:p>
            <a:pPr marL="574675" lvl="1" indent="-287338"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تنظيم </a:t>
            </a:r>
            <a:r>
              <a:rPr lang="ar-SA" dirty="0">
                <a:solidFill>
                  <a:schemeClr val="accent1"/>
                </a:solidFill>
                <a:latin typeface="Alexandria SemiBold" pitchFamily="2" charset="-78"/>
                <a:cs typeface="Alexandria SemiBold" pitchFamily="2" charset="-78"/>
              </a:rPr>
              <a:t>المعلومات</a:t>
            </a:r>
            <a:r>
              <a:rPr lang="ar-SA" dirty="0">
                <a:latin typeface="Alexandria SemiBold" pitchFamily="2" charset="-78"/>
                <a:cs typeface="Alexandria SemiBold" pitchFamily="2" charset="-78"/>
              </a:rPr>
              <a:t>: </a:t>
            </a:r>
            <a:r>
              <a:rPr lang="ar-SA" sz="1700" dirty="0">
                <a:latin typeface="Alexandria SemiBold" pitchFamily="2" charset="-78"/>
                <a:cs typeface="Alexandria SemiBold" pitchFamily="2" charset="-78"/>
              </a:rPr>
              <a:t>تساعد الألوان في تنظيم المحتوى، مما يسهل على </a:t>
            </a:r>
            <a:r>
              <a:rPr lang="ar-SA" sz="1700" dirty="0" smtClean="0">
                <a:latin typeface="Alexandria SemiBold" pitchFamily="2" charset="-78"/>
                <a:cs typeface="Alexandria SemiBold" pitchFamily="2" charset="-78"/>
              </a:rPr>
              <a:t>المستخدمين التعرف على شكل السلعة والعلامة التجارية وتمييزها عن السلع المنافسة، بما يحقق </a:t>
            </a:r>
            <a:r>
              <a:rPr lang="ar-SA" sz="1700" dirty="0">
                <a:latin typeface="Alexandria SemiBold" pitchFamily="2" charset="-78"/>
                <a:cs typeface="Alexandria SemiBold" pitchFamily="2" charset="-78"/>
              </a:rPr>
              <a:t>فهم الرسالة بشكل أسرع</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820676" y="1394229"/>
            <a:ext cx="563810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 فعالية استخدام الألوان </a:t>
            </a:r>
            <a:r>
              <a:rPr lang="ar-SA" b="1" dirty="0">
                <a:latin typeface="Alexandria Black" pitchFamily="2" charset="-78"/>
                <a:cs typeface="Alexandria Black" pitchFamily="2" charset="-78"/>
              </a:rPr>
              <a:t>في </a:t>
            </a:r>
            <a:r>
              <a:rPr lang="ar-SA" b="1" dirty="0" smtClean="0">
                <a:latin typeface="Alexandria Black" pitchFamily="2" charset="-78"/>
                <a:cs typeface="Alexandria Black" pitchFamily="2" charset="-78"/>
              </a:rPr>
              <a:t>الاتصال الإعلاني</a:t>
            </a:r>
            <a:endParaRPr lang="ar-SA" b="1" dirty="0">
              <a:latin typeface="Alexandria Black" pitchFamily="2" charset="-78"/>
              <a:cs typeface="Alexandria Black" pitchFamily="2" charset="-78"/>
            </a:endParaRP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542774"/>
            <a:ext cx="2361063" cy="3444492"/>
          </a:xfrm>
          <a:prstGeom prst="rect">
            <a:avLst/>
          </a:prstGeom>
        </p:spPr>
      </p:pic>
    </p:spTree>
    <p:extLst>
      <p:ext uri="{BB962C8B-B14F-4D97-AF65-F5344CB8AC3E}">
        <p14:creationId xmlns:p14="http://schemas.microsoft.com/office/powerpoint/2010/main" val="33911669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21458" y="2002755"/>
            <a:ext cx="8369147" cy="42898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40731" y="141480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873694" y="1469450"/>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55230" y="1697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978104" y="2084239"/>
            <a:ext cx="8337391" cy="4247317"/>
          </a:xfrm>
          <a:prstGeom prst="rect">
            <a:avLst/>
          </a:prstGeom>
          <a:noFill/>
        </p:spPr>
        <p:txBody>
          <a:bodyPr wrap="square" rtlCol="0">
            <a:spAutoFit/>
          </a:bodyPr>
          <a:lstStyle/>
          <a:p>
            <a:pPr marL="396875" indent="-342900" algn="r" rtl="1">
              <a:lnSpc>
                <a:spcPct val="150000"/>
              </a:lnSpc>
              <a:buClr>
                <a:srgbClr val="C00000"/>
              </a:buClr>
              <a:buFont typeface="+mj-lt"/>
              <a:buAutoNum type="arabicPeriod" startAt="2"/>
            </a:pPr>
            <a:r>
              <a:rPr lang="ar-SA" dirty="0">
                <a:solidFill>
                  <a:srgbClr val="C00000"/>
                </a:solidFill>
                <a:latin typeface="Alexandria SemiBold" pitchFamily="2" charset="-78"/>
                <a:cs typeface="Alexandria SemiBold" pitchFamily="2" charset="-78"/>
              </a:rPr>
              <a:t>الاتصال </a:t>
            </a:r>
            <a:r>
              <a:rPr lang="ar-SA" dirty="0" smtClean="0">
                <a:solidFill>
                  <a:srgbClr val="C00000"/>
                </a:solidFill>
                <a:latin typeface="Alexandria SemiBold" pitchFamily="2" charset="-78"/>
                <a:cs typeface="Alexandria SemiBold" pitchFamily="2" charset="-78"/>
              </a:rPr>
              <a:t>الرمزي</a:t>
            </a:r>
            <a:r>
              <a:rPr lang="ar-SA" dirty="0" smtClean="0">
                <a:latin typeface="Alexandria SemiBold" pitchFamily="2" charset="-78"/>
                <a:cs typeface="Alexandria SemiBold" pitchFamily="2" charset="-78"/>
              </a:rPr>
              <a:t>: يعتمد على استخدام </a:t>
            </a:r>
            <a:r>
              <a:rPr lang="ar-SA" dirty="0">
                <a:latin typeface="Alexandria SemiBold" pitchFamily="2" charset="-78"/>
                <a:cs typeface="Alexandria SemiBold" pitchFamily="2" charset="-78"/>
              </a:rPr>
              <a:t>الألوان لنقل معانٍ أو مشاعر غير مباشرة، حيث تحمل الألوان دلالات ثقافية </a:t>
            </a:r>
            <a:r>
              <a:rPr lang="ar-SA" dirty="0" smtClean="0">
                <a:latin typeface="Alexandria SemiBold" pitchFamily="2" charset="-78"/>
                <a:cs typeface="Alexandria SemiBold" pitchFamily="2" charset="-78"/>
              </a:rPr>
              <a:t>وعاطفية.                                  </a:t>
            </a:r>
            <a:r>
              <a:rPr lang="ar-SA" dirty="0" smtClean="0">
                <a:solidFill>
                  <a:schemeClr val="accent2">
                    <a:lumMod val="50000"/>
                  </a:schemeClr>
                </a:solidFill>
                <a:latin typeface="Alexandria SemiBold" pitchFamily="2" charset="-78"/>
                <a:cs typeface="Alexandria SemiBold" pitchFamily="2" charset="-78"/>
              </a:rPr>
              <a:t>يهدف الاتصال الرمزي إلى تحقيق:</a:t>
            </a:r>
            <a:endParaRPr lang="ar-SA" dirty="0">
              <a:solidFill>
                <a:schemeClr val="accent2">
                  <a:lumMod val="50000"/>
                </a:schemeClr>
              </a:solidFill>
              <a:latin typeface="Alexandria SemiBold" pitchFamily="2" charset="-78"/>
              <a:cs typeface="Alexandria SemiBold" pitchFamily="2" charset="-78"/>
            </a:endParaRPr>
          </a:p>
          <a:p>
            <a:pPr marL="396875" lvl="1" indent="-219075"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تحفيز المشاعر: </a:t>
            </a:r>
            <a:r>
              <a:rPr lang="ar-SA" dirty="0">
                <a:latin typeface="Alexandria SemiBold" pitchFamily="2" charset="-78"/>
                <a:cs typeface="Alexandria SemiBold" pitchFamily="2" charset="-78"/>
              </a:rPr>
              <a:t>يمكن للألوان أن تثير مشاعر </a:t>
            </a:r>
            <a:r>
              <a:rPr lang="ar-SA" dirty="0" smtClean="0">
                <a:latin typeface="Alexandria SemiBold" pitchFamily="2" charset="-78"/>
                <a:cs typeface="Alexandria SemiBold" pitchFamily="2" charset="-78"/>
              </a:rPr>
              <a:t>معينة للجمهور لنقل الرسالة الإعلانية؛ </a:t>
            </a:r>
            <a:r>
              <a:rPr lang="ar-SA" dirty="0">
                <a:latin typeface="Alexandria SemiBold" pitchFamily="2" charset="-78"/>
                <a:cs typeface="Alexandria SemiBold" pitchFamily="2" charset="-78"/>
              </a:rPr>
              <a:t>مثل استخدام اللون الأخضر للتعبير عن </a:t>
            </a:r>
            <a:r>
              <a:rPr lang="ar-SA" dirty="0" smtClean="0">
                <a:latin typeface="Alexandria SemiBold" pitchFamily="2" charset="-78"/>
                <a:cs typeface="Alexandria SemiBold" pitchFamily="2" charset="-78"/>
              </a:rPr>
              <a:t>الراحة أو الصحة.</a:t>
            </a:r>
            <a:endParaRPr lang="ar-SA" dirty="0">
              <a:latin typeface="Alexandria SemiBold" pitchFamily="2" charset="-78"/>
              <a:cs typeface="Alexandria SemiBold" pitchFamily="2" charset="-78"/>
            </a:endParaRPr>
          </a:p>
          <a:p>
            <a:pPr marL="396875" lvl="1" indent="-219075"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الرمزية الثقافية</a:t>
            </a:r>
            <a:r>
              <a:rPr lang="ar-SA" dirty="0">
                <a:latin typeface="Alexandria SemiBold" pitchFamily="2" charset="-78"/>
                <a:cs typeface="Alexandria SemiBold" pitchFamily="2" charset="-78"/>
              </a:rPr>
              <a:t>: تحمل الألوان معانٍ تختلف باختلاف الثقافات. على سبيل المثال، </a:t>
            </a:r>
            <a:r>
              <a:rPr lang="ar-SA" dirty="0" smtClean="0">
                <a:latin typeface="Alexandria SemiBold" pitchFamily="2" charset="-78"/>
                <a:cs typeface="Alexandria SemiBold" pitchFamily="2" charset="-78"/>
              </a:rPr>
              <a:t>اللون الأبيض </a:t>
            </a:r>
            <a:r>
              <a:rPr lang="ar-SA" dirty="0">
                <a:latin typeface="Alexandria SemiBold" pitchFamily="2" charset="-78"/>
                <a:cs typeface="Alexandria SemiBold" pitchFamily="2" charset="-78"/>
              </a:rPr>
              <a:t>يرمز إلى النقاء في بعض الثقافات، بينما قد يرمز إلى الحزن في ثقافات أخرى.</a:t>
            </a:r>
          </a:p>
          <a:p>
            <a:pPr marL="396875" lvl="1" indent="-219075"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بناء الهوية: </a:t>
            </a:r>
            <a:r>
              <a:rPr lang="ar-SA" dirty="0">
                <a:latin typeface="Alexandria SemiBold" pitchFamily="2" charset="-78"/>
                <a:cs typeface="Alexandria SemiBold" pitchFamily="2" charset="-78"/>
              </a:rPr>
              <a:t>تلعب الألوان دورًا في بناء هوية العلامة التجارية، حيث يتم استخدام ألوان معينة لتعكس قيم العلامة التجارية وتوجهاتها</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226724" y="1443213"/>
            <a:ext cx="563810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 فعالية استخدام الألوان </a:t>
            </a:r>
            <a:r>
              <a:rPr lang="ar-SA" b="1" dirty="0">
                <a:latin typeface="Alexandria Black" pitchFamily="2" charset="-78"/>
                <a:cs typeface="Alexandria Black" pitchFamily="2" charset="-78"/>
              </a:rPr>
              <a:t>في </a:t>
            </a:r>
            <a:r>
              <a:rPr lang="ar-SA" b="1" dirty="0" smtClean="0">
                <a:latin typeface="Alexandria Black" pitchFamily="2" charset="-78"/>
                <a:cs typeface="Alexandria Black" pitchFamily="2" charset="-78"/>
              </a:rPr>
              <a:t>الاتصال الإعلاني</a:t>
            </a:r>
            <a:endParaRPr lang="ar-SA" b="1" dirty="0">
              <a:latin typeface="Alexandria Black" pitchFamily="2" charset="-78"/>
              <a:cs typeface="Alexandria Black" pitchFamily="2" charset="-78"/>
            </a:endParaRP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662288"/>
            <a:ext cx="2896568" cy="3145312"/>
          </a:xfrm>
          <a:prstGeom prst="rect">
            <a:avLst/>
          </a:prstGeom>
        </p:spPr>
      </p:pic>
    </p:spTree>
    <p:extLst>
      <p:ext uri="{BB962C8B-B14F-4D97-AF65-F5344CB8AC3E}">
        <p14:creationId xmlns:p14="http://schemas.microsoft.com/office/powerpoint/2010/main" val="7424577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21458" y="2002756"/>
            <a:ext cx="8369147" cy="3974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40731" y="141480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873694" y="1469450"/>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55230" y="1697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014530" y="2463182"/>
            <a:ext cx="8135691" cy="3670236"/>
          </a:xfrm>
          <a:prstGeom prst="rect">
            <a:avLst/>
          </a:prstGeom>
          <a:noFill/>
        </p:spPr>
        <p:txBody>
          <a:bodyPr wrap="square" rtlCol="0">
            <a:spAutoFit/>
          </a:bodyPr>
          <a:lstStyle/>
          <a:p>
            <a:pPr marL="53975" algn="r" rtl="1">
              <a:lnSpc>
                <a:spcPct val="150000"/>
              </a:lnSpc>
              <a:buClr>
                <a:srgbClr val="C00000"/>
              </a:buClr>
            </a:pPr>
            <a:r>
              <a:rPr lang="ar-SA" dirty="0">
                <a:latin typeface="Alexandria SemiBold" pitchFamily="2" charset="-78"/>
                <a:cs typeface="Alexandria SemiBold" pitchFamily="2" charset="-78"/>
              </a:rPr>
              <a:t>الألوان تلعب دورًا </a:t>
            </a:r>
            <a:r>
              <a:rPr lang="ar-SA" dirty="0" smtClean="0">
                <a:latin typeface="Alexandria SemiBold" pitchFamily="2" charset="-78"/>
                <a:cs typeface="Alexandria SemiBold" pitchFamily="2" charset="-78"/>
              </a:rPr>
              <a:t>مُهمًا </a:t>
            </a:r>
            <a:r>
              <a:rPr lang="ar-SA" dirty="0">
                <a:latin typeface="Alexandria SemiBold" pitchFamily="2" charset="-78"/>
                <a:cs typeface="Alexandria SemiBold" pitchFamily="2" charset="-78"/>
              </a:rPr>
              <a:t>في تشكيل مشاعر وسلوك </a:t>
            </a:r>
            <a:r>
              <a:rPr lang="ar-SA" dirty="0" smtClean="0">
                <a:latin typeface="Alexandria SemiBold" pitchFamily="2" charset="-78"/>
                <a:cs typeface="Alexandria SemiBold" pitchFamily="2" charset="-78"/>
              </a:rPr>
              <a:t>المستهلكين؛ فالألوان تؤثر </a:t>
            </a:r>
            <a:r>
              <a:rPr lang="ar-SA" dirty="0">
                <a:latin typeface="Alexandria SemiBold" pitchFamily="2" charset="-78"/>
                <a:cs typeface="Alexandria SemiBold" pitchFamily="2" charset="-78"/>
              </a:rPr>
              <a:t>على قرارات الشراء من خلال خلق انطباعات معينة. على سبيل المثال، استخدام اللون الأحمر في العروض الترويجية أو خصومات لجذب الانتباه، مما يزيد من التفاعل معها وتحفيز المستهلك على الشراء</a:t>
            </a:r>
            <a:r>
              <a:rPr lang="ar-SA" dirty="0" smtClean="0">
                <a:latin typeface="Alexandria SemiBold" pitchFamily="2" charset="-78"/>
                <a:cs typeface="Alexandria SemiBold" pitchFamily="2" charset="-78"/>
              </a:rPr>
              <a:t>.</a:t>
            </a:r>
          </a:p>
          <a:p>
            <a:pPr marL="53975" algn="r" rtl="1">
              <a:lnSpc>
                <a:spcPct val="150000"/>
              </a:lnSpc>
              <a:buClr>
                <a:srgbClr val="C00000"/>
              </a:buClr>
            </a:pPr>
            <a:endParaRPr lang="ar-SA" sz="500" dirty="0" smtClean="0">
              <a:latin typeface="Alexandria SemiBold" pitchFamily="2" charset="-78"/>
              <a:cs typeface="Alexandria SemiBold" pitchFamily="2" charset="-78"/>
            </a:endParaRPr>
          </a:p>
          <a:p>
            <a:pPr marL="53975" algn="r" rtl="1">
              <a:lnSpc>
                <a:spcPct val="150000"/>
              </a:lnSpc>
              <a:buClr>
                <a:srgbClr val="C00000"/>
              </a:buClr>
            </a:pPr>
            <a:r>
              <a:rPr lang="ar-SA" dirty="0" smtClean="0">
                <a:latin typeface="Alexandria SemiBold" pitchFamily="2" charset="-78"/>
                <a:cs typeface="Alexandria SemiBold" pitchFamily="2" charset="-78"/>
              </a:rPr>
              <a:t>  فتأثير الألوان </a:t>
            </a:r>
            <a:r>
              <a:rPr lang="ar-SA" dirty="0">
                <a:latin typeface="Alexandria SemiBold" pitchFamily="2" charset="-78"/>
                <a:cs typeface="Alexandria SemiBold" pitchFamily="2" charset="-78"/>
              </a:rPr>
              <a:t>على استجابة الجمهور وقرارات الشراء هو تأثير قوي ومباشر، حيث تساهم في خلق تجربة بصرية مريحة وجذابة، مما يزيد من الوقت الذي يقضيه المستهلك في استعراض المنتج أو الإعلان، وبالتالي يزيد من احتمالية الشراء.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226724" y="1443213"/>
            <a:ext cx="288747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 التأثير النفسي للألوان </a:t>
            </a:r>
            <a:endParaRPr lang="ar-SA" b="1" dirty="0">
              <a:latin typeface="Alexandria Black" pitchFamily="2" charset="-78"/>
              <a:cs typeface="Alexandria Black" pitchFamily="2" charset="-78"/>
            </a:endParaRPr>
          </a:p>
        </p:txBody>
      </p:sp>
      <p:sp>
        <p:nvSpPr>
          <p:cNvPr id="2" name="Rectangle 1"/>
          <p:cNvSpPr/>
          <p:nvPr/>
        </p:nvSpPr>
        <p:spPr>
          <a:xfrm>
            <a:off x="5773004" y="2175738"/>
            <a:ext cx="5517602" cy="369332"/>
          </a:xfrm>
          <a:prstGeom prst="rect">
            <a:avLst/>
          </a:prstGeom>
        </p:spPr>
        <p:txBody>
          <a:bodyPr wrap="square">
            <a:spAutoFit/>
          </a:bodyPr>
          <a:lstStyle/>
          <a:p>
            <a:r>
              <a:rPr lang="ar-SA" dirty="0">
                <a:solidFill>
                  <a:srgbClr val="C00000"/>
                </a:solidFill>
                <a:latin typeface="Alexandria SemiBold" pitchFamily="2" charset="-78"/>
                <a:cs typeface="Alexandria SemiBold" pitchFamily="2" charset="-78"/>
              </a:rPr>
              <a:t>كيف تؤثر الألوان على مشاعر وسلوك </a:t>
            </a:r>
            <a:r>
              <a:rPr lang="ar-SA" dirty="0" smtClean="0">
                <a:solidFill>
                  <a:srgbClr val="C00000"/>
                </a:solidFill>
                <a:latin typeface="Alexandria SemiBold" pitchFamily="2" charset="-78"/>
                <a:cs typeface="Alexandria SemiBold" pitchFamily="2" charset="-78"/>
              </a:rPr>
              <a:t>المستهلك؟</a:t>
            </a:r>
            <a:endParaRPr lang="ar-SA" dirty="0">
              <a:solidFill>
                <a:srgbClr val="C00000"/>
              </a:solidFill>
              <a:latin typeface="Alexandria SemiBold" pitchFamily="2" charset="-78"/>
              <a:cs typeface="Alexandria SemiBold" pitchFamily="2" charset="-78"/>
            </a:endParaRPr>
          </a:p>
        </p:txBody>
      </p:sp>
      <p:pic>
        <p:nvPicPr>
          <p:cNvPr id="8" name="Picture 7"/>
          <p:cNvPicPr>
            <a:picLocks noChangeAspect="1"/>
          </p:cNvPicPr>
          <p:nvPr/>
        </p:nvPicPr>
        <p:blipFill rotWithShape="1">
          <a:blip r:embed="rId4">
            <a:extLst>
              <a:ext uri="{28A0092B-C50C-407E-A947-70E740481C1C}">
                <a14:useLocalDpi xmlns:a14="http://schemas.microsoft.com/office/drawing/2010/main" val="0"/>
              </a:ext>
            </a:extLst>
          </a:blip>
          <a:srcRect r="4774" b="13525"/>
          <a:stretch/>
        </p:blipFill>
        <p:spPr>
          <a:xfrm>
            <a:off x="0" y="3138785"/>
            <a:ext cx="2874146" cy="1979125"/>
          </a:xfrm>
          <a:prstGeom prst="rect">
            <a:avLst/>
          </a:prstGeom>
        </p:spPr>
      </p:pic>
    </p:spTree>
    <p:extLst>
      <p:ext uri="{BB962C8B-B14F-4D97-AF65-F5344CB8AC3E}">
        <p14:creationId xmlns:p14="http://schemas.microsoft.com/office/powerpoint/2010/main" val="417665638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20373" y="2002756"/>
            <a:ext cx="8393371" cy="4271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40731" y="141480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873694" y="1469450"/>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55230" y="1697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620373" y="2427537"/>
            <a:ext cx="8320232" cy="3831818"/>
          </a:xfrm>
          <a:prstGeom prst="rect">
            <a:avLst/>
          </a:prstGeom>
          <a:noFill/>
        </p:spPr>
        <p:txBody>
          <a:bodyPr wrap="square" rtlCol="0">
            <a:spAutoFit/>
          </a:bodyPr>
          <a:lstStyle/>
          <a:p>
            <a:pPr marL="53975" algn="r" rtl="1">
              <a:lnSpc>
                <a:spcPct val="150000"/>
              </a:lnSpc>
              <a:buClr>
                <a:srgbClr val="C00000"/>
              </a:buClr>
            </a:pPr>
            <a:r>
              <a:rPr lang="ar-SA" dirty="0" smtClean="0">
                <a:solidFill>
                  <a:schemeClr val="accent2">
                    <a:lumMod val="50000"/>
                  </a:schemeClr>
                </a:solidFill>
                <a:latin typeface="Alexandria SemiBold" pitchFamily="2" charset="-78"/>
                <a:cs typeface="Alexandria SemiBold" pitchFamily="2" charset="-78"/>
              </a:rPr>
              <a:t>وفيما يلي عرض دلالات استخدام الألوان:</a:t>
            </a:r>
            <a:endParaRPr lang="ar-SA" dirty="0">
              <a:solidFill>
                <a:schemeClr val="accent2">
                  <a:lumMod val="50000"/>
                </a:schemeClr>
              </a:solidFill>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Ø"/>
            </a:pPr>
            <a:r>
              <a:rPr lang="ar-SA" dirty="0">
                <a:solidFill>
                  <a:srgbClr val="C00000"/>
                </a:solidFill>
                <a:latin typeface="Alexandria SemiBold" pitchFamily="2" charset="-78"/>
                <a:cs typeface="Alexandria SemiBold" pitchFamily="2" charset="-78"/>
              </a:rPr>
              <a:t>اللون </a:t>
            </a:r>
            <a:r>
              <a:rPr lang="ar-SA" dirty="0" smtClean="0">
                <a:solidFill>
                  <a:srgbClr val="C00000"/>
                </a:solidFill>
                <a:latin typeface="Alexandria SemiBold" pitchFamily="2" charset="-78"/>
                <a:cs typeface="Alexandria SemiBold" pitchFamily="2" charset="-78"/>
              </a:rPr>
              <a:t>الأحمر : </a:t>
            </a:r>
            <a:r>
              <a:rPr lang="ar-SA" dirty="0" smtClean="0">
                <a:latin typeface="Alexandria SemiBold" pitchFamily="2" charset="-78"/>
                <a:cs typeface="Alexandria SemiBold" pitchFamily="2" charset="-78"/>
              </a:rPr>
              <a:t>يدل على التحفيز والطاقة. ويُستخدم </a:t>
            </a:r>
            <a:r>
              <a:rPr lang="ar-SA" dirty="0">
                <a:latin typeface="Alexandria SemiBold" pitchFamily="2" charset="-78"/>
                <a:cs typeface="Alexandria SemiBold" pitchFamily="2" charset="-78"/>
              </a:rPr>
              <a:t>في العروض الترويجية والمبيعات، مثل مطاعم الوجبات السريعة.</a:t>
            </a:r>
          </a:p>
          <a:p>
            <a:pPr marL="285750" indent="-285750" algn="r" rtl="1">
              <a:lnSpc>
                <a:spcPct val="150000"/>
              </a:lnSpc>
              <a:buFont typeface="Wingdings" panose="05000000000000000000" pitchFamily="2" charset="2"/>
              <a:buChar char="Ø"/>
            </a:pPr>
            <a:r>
              <a:rPr lang="ar-SA" dirty="0">
                <a:solidFill>
                  <a:srgbClr val="002060"/>
                </a:solidFill>
                <a:latin typeface="Alexandria SemiBold" pitchFamily="2" charset="-78"/>
                <a:cs typeface="Alexandria SemiBold" pitchFamily="2" charset="-78"/>
              </a:rPr>
              <a:t>اللون</a:t>
            </a:r>
            <a:r>
              <a:rPr lang="ar-SA" dirty="0" smtClean="0">
                <a:solidFill>
                  <a:srgbClr val="002060"/>
                </a:solidFill>
                <a:latin typeface="Alexandria SemiBold" pitchFamily="2" charset="-78"/>
                <a:cs typeface="Alexandria SemiBold" pitchFamily="2" charset="-78"/>
              </a:rPr>
              <a:t> الأزرق: </a:t>
            </a:r>
            <a:r>
              <a:rPr lang="ar-SA" dirty="0" smtClean="0">
                <a:latin typeface="Alexandria SemiBold" pitchFamily="2" charset="-78"/>
                <a:cs typeface="Alexandria SemiBold" pitchFamily="2" charset="-78"/>
              </a:rPr>
              <a:t>يدل على الثقة والهدوء. </a:t>
            </a:r>
            <a:r>
              <a:rPr lang="ar-SA" dirty="0">
                <a:latin typeface="Alexandria SemiBold" pitchFamily="2" charset="-78"/>
                <a:cs typeface="Alexandria SemiBold" pitchFamily="2" charset="-78"/>
              </a:rPr>
              <a:t>ويُستخدم في </a:t>
            </a:r>
            <a:r>
              <a:rPr lang="ar-SA" dirty="0" smtClean="0">
                <a:latin typeface="Alexandria SemiBold" pitchFamily="2" charset="-78"/>
                <a:cs typeface="Alexandria SemiBold" pitchFamily="2" charset="-78"/>
              </a:rPr>
              <a:t>الشركات </a:t>
            </a:r>
            <a:r>
              <a:rPr lang="ar-SA" dirty="0">
                <a:latin typeface="Alexandria SemiBold" pitchFamily="2" charset="-78"/>
                <a:cs typeface="Alexandria SemiBold" pitchFamily="2" charset="-78"/>
              </a:rPr>
              <a:t>المالية والتقنية، مثل البنوك وشركات البرمجيات.</a:t>
            </a:r>
          </a:p>
          <a:p>
            <a:pPr marL="285750" indent="-285750" algn="r" rtl="1">
              <a:lnSpc>
                <a:spcPct val="150000"/>
              </a:lnSpc>
              <a:buFont typeface="Wingdings" panose="05000000000000000000" pitchFamily="2" charset="2"/>
              <a:buChar char="Ø"/>
            </a:pPr>
            <a:r>
              <a:rPr lang="ar-SA" dirty="0">
                <a:solidFill>
                  <a:srgbClr val="008F5A"/>
                </a:solidFill>
                <a:latin typeface="Alexandria SemiBold" pitchFamily="2" charset="-78"/>
                <a:cs typeface="Alexandria SemiBold" pitchFamily="2" charset="-78"/>
              </a:rPr>
              <a:t>اللون </a:t>
            </a:r>
            <a:r>
              <a:rPr lang="ar-SA" dirty="0" smtClean="0">
                <a:solidFill>
                  <a:srgbClr val="008F5A"/>
                </a:solidFill>
                <a:latin typeface="Alexandria SemiBold" pitchFamily="2" charset="-78"/>
                <a:cs typeface="Alexandria SemiBold" pitchFamily="2" charset="-78"/>
              </a:rPr>
              <a:t>الأخضر: </a:t>
            </a:r>
            <a:r>
              <a:rPr lang="ar-SA" dirty="0" smtClean="0">
                <a:latin typeface="Alexandria SemiBold" pitchFamily="2" charset="-78"/>
                <a:cs typeface="Alexandria SemiBold" pitchFamily="2" charset="-78"/>
              </a:rPr>
              <a:t>يدل على الطبيعة، والصحة</a:t>
            </a:r>
            <a:r>
              <a:rPr lang="ar-SA" dirty="0">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 ويُستخدم </a:t>
            </a:r>
            <a:r>
              <a:rPr lang="ar-SA" dirty="0">
                <a:latin typeface="Alexandria SemiBold" pitchFamily="2" charset="-78"/>
                <a:cs typeface="Alexandria SemiBold" pitchFamily="2" charset="-78"/>
              </a:rPr>
              <a:t>في المنتجات </a:t>
            </a:r>
            <a:r>
              <a:rPr lang="ar-SA" dirty="0" smtClean="0">
                <a:latin typeface="Alexandria SemiBold" pitchFamily="2" charset="-78"/>
                <a:cs typeface="Alexandria SemiBold" pitchFamily="2" charset="-78"/>
              </a:rPr>
              <a:t>الطبيعية   </a:t>
            </a:r>
            <a:r>
              <a:rPr lang="ar-SA" dirty="0">
                <a:latin typeface="Alexandria SemiBold" pitchFamily="2" charset="-78"/>
                <a:cs typeface="Alexandria SemiBold" pitchFamily="2" charset="-78"/>
              </a:rPr>
              <a:t>أو الصحية، مثل العلامات التجارية الغذائية</a:t>
            </a:r>
            <a:r>
              <a:rPr lang="ar-SA" dirty="0" smtClean="0">
                <a:latin typeface="Alexandria SemiBold" pitchFamily="2" charset="-78"/>
                <a:cs typeface="Alexandria SemiBold" pitchFamily="2" charset="-78"/>
              </a:rPr>
              <a:t>.</a:t>
            </a:r>
          </a:p>
          <a:p>
            <a:pPr marL="285750" indent="-285750" algn="r" rtl="1">
              <a:lnSpc>
                <a:spcPct val="150000"/>
              </a:lnSpc>
              <a:buFont typeface="Wingdings" panose="05000000000000000000" pitchFamily="2" charset="2"/>
              <a:buChar char="Ø"/>
            </a:pPr>
            <a:r>
              <a:rPr lang="ar-SA" dirty="0" smtClean="0">
                <a:solidFill>
                  <a:schemeClr val="accent2">
                    <a:lumMod val="50000"/>
                  </a:schemeClr>
                </a:solidFill>
                <a:latin typeface="Alexandria SemiBold" pitchFamily="2" charset="-78"/>
                <a:cs typeface="Alexandria SemiBold" pitchFamily="2" charset="-78"/>
              </a:rPr>
              <a:t>اللون البني: </a:t>
            </a:r>
            <a:r>
              <a:rPr lang="ar-SA" dirty="0">
                <a:latin typeface="Alexandria SemiBold" pitchFamily="2" charset="-78"/>
                <a:cs typeface="Alexandria SemiBold" pitchFamily="2" charset="-78"/>
              </a:rPr>
              <a:t>يدل على الاستقرار </a:t>
            </a:r>
            <a:r>
              <a:rPr lang="ar-SA" dirty="0" smtClean="0">
                <a:latin typeface="Alexandria SemiBold" pitchFamily="2" charset="-78"/>
                <a:cs typeface="Alexandria SemiBold" pitchFamily="2" charset="-78"/>
              </a:rPr>
              <a:t>والأصالة لأنه يرمز إلى الأرض </a:t>
            </a:r>
            <a:r>
              <a:rPr lang="ar-SA" dirty="0">
                <a:latin typeface="Alexandria SemiBold" pitchFamily="2" charset="-78"/>
                <a:cs typeface="Alexandria SemiBold" pitchFamily="2" charset="-78"/>
              </a:rPr>
              <a:t>والطبيعة، مما يمنح إحساسًا </a:t>
            </a:r>
            <a:r>
              <a:rPr lang="ar-SA" dirty="0" smtClean="0">
                <a:latin typeface="Alexandria SemiBold" pitchFamily="2" charset="-78"/>
                <a:cs typeface="Alexandria SemiBold" pitchFamily="2" charset="-78"/>
              </a:rPr>
              <a:t>بالثبات، ويستخدم في إعلانات العطور .</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172132" y="1443213"/>
            <a:ext cx="288747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 التأثير النفسي للألوان </a:t>
            </a:r>
            <a:endParaRPr lang="ar-SA" b="1" dirty="0">
              <a:latin typeface="Alexandria Black" pitchFamily="2" charset="-78"/>
              <a:cs typeface="Alexandria Black" pitchFamily="2" charset="-78"/>
            </a:endParaRPr>
          </a:p>
        </p:txBody>
      </p:sp>
      <p:sp>
        <p:nvSpPr>
          <p:cNvPr id="2" name="Rectangle 1"/>
          <p:cNvSpPr/>
          <p:nvPr/>
        </p:nvSpPr>
        <p:spPr>
          <a:xfrm>
            <a:off x="5363570" y="2123374"/>
            <a:ext cx="5459105" cy="369332"/>
          </a:xfrm>
          <a:prstGeom prst="rect">
            <a:avLst/>
          </a:prstGeom>
        </p:spPr>
        <p:txBody>
          <a:bodyPr wrap="square">
            <a:spAutoFit/>
          </a:bodyPr>
          <a:lstStyle/>
          <a:p>
            <a:pPr algn="r" rtl="1"/>
            <a:r>
              <a:rPr lang="ar-SA" dirty="0">
                <a:solidFill>
                  <a:srgbClr val="C00000"/>
                </a:solidFill>
                <a:latin typeface="Alexandria SemiBold" pitchFamily="2" charset="-78"/>
                <a:cs typeface="Alexandria SemiBold" pitchFamily="2" charset="-78"/>
              </a:rPr>
              <a:t>كيف تؤثر الألوان على مشاعر وسلوك </a:t>
            </a:r>
            <a:r>
              <a:rPr lang="ar-SA" dirty="0" smtClean="0">
                <a:solidFill>
                  <a:srgbClr val="C00000"/>
                </a:solidFill>
                <a:latin typeface="Alexandria SemiBold" pitchFamily="2" charset="-78"/>
                <a:cs typeface="Alexandria SemiBold" pitchFamily="2" charset="-78"/>
              </a:rPr>
              <a:t>المستهلك؟</a:t>
            </a:r>
            <a:endParaRPr lang="ar-SA" dirty="0">
              <a:solidFill>
                <a:srgbClr val="C00000"/>
              </a:solidFill>
              <a:latin typeface="Alexandria SemiBold" pitchFamily="2" charset="-78"/>
              <a:cs typeface="Alexandria SemiBold" pitchFamily="2" charset="-78"/>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672171"/>
            <a:ext cx="2634017" cy="3059890"/>
          </a:xfrm>
          <a:prstGeom prst="rect">
            <a:avLst/>
          </a:prstGeom>
        </p:spPr>
      </p:pic>
    </p:spTree>
    <p:extLst>
      <p:ext uri="{BB962C8B-B14F-4D97-AF65-F5344CB8AC3E}">
        <p14:creationId xmlns:p14="http://schemas.microsoft.com/office/powerpoint/2010/main" val="3234826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30151" y="2005691"/>
            <a:ext cx="8588309" cy="41085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40731" y="141480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873694" y="1469450"/>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55230" y="1697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630151" y="2273025"/>
            <a:ext cx="8369146" cy="3831818"/>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Ø"/>
            </a:pPr>
            <a:r>
              <a:rPr lang="ar-SA" dirty="0" smtClean="0">
                <a:solidFill>
                  <a:srgbClr val="F28E1C"/>
                </a:solidFill>
                <a:latin typeface="Alexandria SemiBold" pitchFamily="2" charset="-78"/>
                <a:cs typeface="Alexandria SemiBold" pitchFamily="2" charset="-78"/>
              </a:rPr>
              <a:t>اللون البرتقالي: </a:t>
            </a:r>
            <a:r>
              <a:rPr lang="ar-SA" dirty="0" smtClean="0">
                <a:latin typeface="Alexandria SemiBold" pitchFamily="2" charset="-78"/>
                <a:cs typeface="Alexandria SemiBold" pitchFamily="2" charset="-78"/>
              </a:rPr>
              <a:t>يدل على الحيوية والطاقة، والحماس. ويُستخدم لجذب جمهور الشباب، مثل منتجات الأطفال كالألعاب أو ومطاعم الوجبات السريعة لتحفيز الشهية.</a:t>
            </a:r>
          </a:p>
          <a:p>
            <a:pPr marL="285750" indent="-285750" algn="r" rtl="1">
              <a:lnSpc>
                <a:spcPct val="150000"/>
              </a:lnSpc>
              <a:buFont typeface="Wingdings" panose="05000000000000000000" pitchFamily="2" charset="2"/>
              <a:buChar char="Ø"/>
            </a:pPr>
            <a:r>
              <a:rPr lang="ar-SA" dirty="0" smtClean="0">
                <a:solidFill>
                  <a:srgbClr val="7030A0"/>
                </a:solidFill>
                <a:latin typeface="Alexandria SemiBold" pitchFamily="2" charset="-78"/>
                <a:cs typeface="Alexandria SemiBold" pitchFamily="2" charset="-78"/>
              </a:rPr>
              <a:t>اللون البنفسجي: </a:t>
            </a:r>
            <a:r>
              <a:rPr lang="ar-SA" dirty="0" smtClean="0">
                <a:latin typeface="Alexandria SemiBold" pitchFamily="2" charset="-78"/>
                <a:cs typeface="Alexandria SemiBold" pitchFamily="2" charset="-78"/>
              </a:rPr>
              <a:t>يدل على الفخامة</a:t>
            </a:r>
            <a:r>
              <a:rPr lang="ar-SA" dirty="0">
                <a:latin typeface="Alexandria SemiBold" pitchFamily="2" charset="-78"/>
                <a:cs typeface="Alexandria SemiBold" pitchFamily="2" charset="-78"/>
              </a:rPr>
              <a:t>، الغموض، والإبداع</a:t>
            </a:r>
            <a:r>
              <a:rPr lang="ar-SA" dirty="0" smtClean="0">
                <a:latin typeface="Alexandria SemiBold" pitchFamily="2" charset="-78"/>
                <a:cs typeface="Alexandria SemiBold" pitchFamily="2" charset="-78"/>
              </a:rPr>
              <a:t>. ويُستخدم </a:t>
            </a:r>
            <a:r>
              <a:rPr lang="ar-SA" dirty="0">
                <a:latin typeface="Alexandria SemiBold" pitchFamily="2" charset="-78"/>
                <a:cs typeface="Alexandria SemiBold" pitchFamily="2" charset="-78"/>
              </a:rPr>
              <a:t>في العلامات </a:t>
            </a:r>
            <a:r>
              <a:rPr lang="ar-SA" dirty="0" smtClean="0">
                <a:latin typeface="Alexandria SemiBold" pitchFamily="2" charset="-78"/>
                <a:cs typeface="Alexandria SemiBold" pitchFamily="2" charset="-78"/>
              </a:rPr>
              <a:t>في مجالات </a:t>
            </a:r>
            <a:r>
              <a:rPr lang="ar-SA" dirty="0">
                <a:latin typeface="Alexandria SemiBold" pitchFamily="2" charset="-78"/>
                <a:cs typeface="Alexandria SemiBold" pitchFamily="2" charset="-78"/>
              </a:rPr>
              <a:t>الجمال والعناية بالبشرة.</a:t>
            </a:r>
          </a:p>
          <a:p>
            <a:pPr marL="285750" indent="-285750" algn="r" rtl="1">
              <a:lnSpc>
                <a:spcPct val="150000"/>
              </a:lnSpc>
              <a:buFont typeface="Wingdings" panose="05000000000000000000" pitchFamily="2" charset="2"/>
              <a:buChar char="Ø"/>
            </a:pPr>
            <a:r>
              <a:rPr lang="ar-SA" dirty="0" smtClean="0">
                <a:latin typeface="Alexandria SemiBold" pitchFamily="2" charset="-78"/>
                <a:cs typeface="Alexandria SemiBold" pitchFamily="2" charset="-78"/>
              </a:rPr>
              <a:t>اللون الأسود: يدل على القوة والأناقة. ويُستخدم </a:t>
            </a:r>
            <a:r>
              <a:rPr lang="ar-SA" dirty="0">
                <a:latin typeface="Alexandria SemiBold" pitchFamily="2" charset="-78"/>
                <a:cs typeface="Alexandria SemiBold" pitchFamily="2" charset="-78"/>
              </a:rPr>
              <a:t>في العلامات التجارية الفاخرة، مثل الموضة والمجوهرات.</a:t>
            </a:r>
          </a:p>
          <a:p>
            <a:pPr marL="285750" indent="-285750" algn="r" rtl="1">
              <a:lnSpc>
                <a:spcPct val="150000"/>
              </a:lnSpc>
              <a:buFont typeface="Wingdings" panose="05000000000000000000" pitchFamily="2" charset="2"/>
              <a:buChar char="Ø"/>
            </a:pPr>
            <a:r>
              <a:rPr lang="ar-SA" dirty="0" smtClean="0">
                <a:latin typeface="Alexandria SemiBold" pitchFamily="2" charset="-78"/>
                <a:cs typeface="Alexandria SemiBold" pitchFamily="2" charset="-78"/>
              </a:rPr>
              <a:t>اللون الأبيض:  يدل </a:t>
            </a:r>
            <a:r>
              <a:rPr lang="ar-SA" dirty="0">
                <a:latin typeface="Alexandria SemiBold" pitchFamily="2" charset="-78"/>
                <a:cs typeface="Alexandria SemiBold" pitchFamily="2" charset="-78"/>
              </a:rPr>
              <a:t>على </a:t>
            </a:r>
            <a:r>
              <a:rPr lang="ar-SA" dirty="0" smtClean="0">
                <a:latin typeface="Alexandria SemiBold" pitchFamily="2" charset="-78"/>
                <a:cs typeface="Alexandria SemiBold" pitchFamily="2" charset="-78"/>
              </a:rPr>
              <a:t>النقاء والبساطة والنظافة. ويُستخدم </a:t>
            </a:r>
            <a:r>
              <a:rPr lang="ar-SA" dirty="0">
                <a:latin typeface="Alexandria SemiBold" pitchFamily="2" charset="-78"/>
                <a:cs typeface="Alexandria SemiBold" pitchFamily="2" charset="-78"/>
              </a:rPr>
              <a:t>في العلامات التجارية التي تركز على الجودة والنظافة، مثل منتجات العناية الشخصية</a:t>
            </a:r>
            <a:r>
              <a:rPr lang="ar-SA" dirty="0"/>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172132" y="1443213"/>
            <a:ext cx="288747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 التأثير النفسي للألوان </a:t>
            </a:r>
            <a:endParaRPr lang="ar-SA" b="1" dirty="0">
              <a:latin typeface="Alexandria Black" pitchFamily="2" charset="-78"/>
              <a:cs typeface="Alexandria Black" pitchFamily="2" charset="-78"/>
            </a:endParaRPr>
          </a:p>
        </p:txBody>
      </p:sp>
      <p:sp>
        <p:nvSpPr>
          <p:cNvPr id="3" name="Rectangle 2"/>
          <p:cNvSpPr/>
          <p:nvPr/>
        </p:nvSpPr>
        <p:spPr>
          <a:xfrm>
            <a:off x="9091358" y="5296627"/>
            <a:ext cx="1549607" cy="338554"/>
          </a:xfrm>
          <a:prstGeom prst="rect">
            <a:avLst/>
          </a:prstGeom>
          <a:solidFill>
            <a:schemeClr val="tx1"/>
          </a:solidFill>
        </p:spPr>
        <p:txBody>
          <a:bodyPr wrap="square">
            <a:spAutoFit/>
          </a:bodyPr>
          <a:lstStyle/>
          <a:p>
            <a:pPr algn="r"/>
            <a:r>
              <a:rPr lang="ar-SA" sz="1600" dirty="0">
                <a:solidFill>
                  <a:schemeClr val="bg1"/>
                </a:solidFill>
                <a:latin typeface="Alexandria SemiBold" pitchFamily="2" charset="-78"/>
                <a:cs typeface="Alexandria SemiBold" pitchFamily="2" charset="-78"/>
              </a:rPr>
              <a:t>اللون الأبيض: </a:t>
            </a:r>
            <a:endParaRPr lang="ar-SA" sz="1600" dirty="0">
              <a:solidFill>
                <a:schemeClr val="bg1"/>
              </a:solidFill>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297" y="2643418"/>
            <a:ext cx="2630151" cy="3130746"/>
          </a:xfrm>
          <a:prstGeom prst="rect">
            <a:avLst/>
          </a:prstGeom>
        </p:spPr>
      </p:pic>
      <p:sp>
        <p:nvSpPr>
          <p:cNvPr id="8" name="Rectangle 7"/>
          <p:cNvSpPr/>
          <p:nvPr/>
        </p:nvSpPr>
        <p:spPr>
          <a:xfrm>
            <a:off x="8401663" y="1928282"/>
            <a:ext cx="2816797" cy="461024"/>
          </a:xfrm>
          <a:prstGeom prst="rect">
            <a:avLst/>
          </a:prstGeom>
        </p:spPr>
        <p:txBody>
          <a:bodyPr wrap="none">
            <a:spAutoFit/>
          </a:bodyPr>
          <a:lstStyle/>
          <a:p>
            <a:pPr marL="53975" algn="r" rtl="1">
              <a:lnSpc>
                <a:spcPct val="150000"/>
              </a:lnSpc>
              <a:buClr>
                <a:srgbClr val="C00000"/>
              </a:buClr>
            </a:pPr>
            <a:r>
              <a:rPr lang="ar-SA" dirty="0" smtClean="0">
                <a:solidFill>
                  <a:schemeClr val="accent2">
                    <a:lumMod val="50000"/>
                  </a:schemeClr>
                </a:solidFill>
                <a:latin typeface="Alexandria SemiBold" pitchFamily="2" charset="-78"/>
                <a:cs typeface="Alexandria SemiBold" pitchFamily="2" charset="-78"/>
              </a:rPr>
              <a:t> </a:t>
            </a:r>
            <a:r>
              <a:rPr lang="ar-SA" dirty="0">
                <a:solidFill>
                  <a:schemeClr val="accent2">
                    <a:lumMod val="50000"/>
                  </a:schemeClr>
                </a:solidFill>
                <a:latin typeface="Alexandria SemiBold" pitchFamily="2" charset="-78"/>
                <a:cs typeface="Alexandria SemiBold" pitchFamily="2" charset="-78"/>
              </a:rPr>
              <a:t>دلالات استخدام الألوان:</a:t>
            </a:r>
          </a:p>
        </p:txBody>
      </p:sp>
    </p:spTree>
    <p:extLst>
      <p:ext uri="{BB962C8B-B14F-4D97-AF65-F5344CB8AC3E}">
        <p14:creationId xmlns:p14="http://schemas.microsoft.com/office/powerpoint/2010/main" val="12714712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71570" y="1798341"/>
            <a:ext cx="8105696" cy="39337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56672" y="2078841"/>
            <a:ext cx="7950951" cy="3624069"/>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اختيار </a:t>
            </a:r>
            <a:r>
              <a:rPr lang="ar-SA" dirty="0">
                <a:latin typeface="Alexandria SemiBold" pitchFamily="2" charset="-78"/>
                <a:cs typeface="Alexandria SemiBold" pitchFamily="2" charset="-78"/>
              </a:rPr>
              <a:t>الألوان للإعلانات عملية حساسة، وهناك العديد من الأخطاء الشائعة التي </a:t>
            </a:r>
            <a:r>
              <a:rPr lang="ar-SA" dirty="0" smtClean="0">
                <a:latin typeface="Alexandria SemiBold" pitchFamily="2" charset="-78"/>
                <a:cs typeface="Alexandria SemiBold" pitchFamily="2" charset="-78"/>
              </a:rPr>
              <a:t>تؤثر </a:t>
            </a:r>
            <a:r>
              <a:rPr lang="ar-SA" dirty="0">
                <a:latin typeface="Alexandria SemiBold" pitchFamily="2" charset="-78"/>
                <a:cs typeface="Alexandria SemiBold" pitchFamily="2" charset="-78"/>
              </a:rPr>
              <a:t>سلبًا على فعالية </a:t>
            </a:r>
            <a:r>
              <a:rPr lang="ar-SA" dirty="0" smtClean="0">
                <a:latin typeface="Alexandria SemiBold" pitchFamily="2" charset="-78"/>
                <a:cs typeface="Alexandria SemiBold" pitchFamily="2" charset="-78"/>
              </a:rPr>
              <a:t>الإعلان، تتمثل في:</a:t>
            </a:r>
          </a:p>
          <a:p>
            <a:pPr algn="r" rtl="1">
              <a:lnSpc>
                <a:spcPct val="150000"/>
              </a:lnSpc>
            </a:pPr>
            <a:endParaRPr lang="ar-SA" sz="5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عدم فهم دلالات </a:t>
            </a:r>
            <a:r>
              <a:rPr lang="ar-SA" dirty="0" smtClean="0">
                <a:solidFill>
                  <a:schemeClr val="accent1"/>
                </a:solidFill>
                <a:latin typeface="Alexandria SemiBold" pitchFamily="2" charset="-78"/>
                <a:cs typeface="Alexandria SemiBold" pitchFamily="2" charset="-78"/>
              </a:rPr>
              <a:t>الألوان: </a:t>
            </a:r>
            <a:r>
              <a:rPr lang="ar-SA" dirty="0">
                <a:latin typeface="Alexandria SemiBold" pitchFamily="2" charset="-78"/>
                <a:cs typeface="Alexandria SemiBold" pitchFamily="2" charset="-78"/>
              </a:rPr>
              <a:t>يعني استخدام </a:t>
            </a:r>
            <a:r>
              <a:rPr lang="ar-SA" dirty="0">
                <a:latin typeface="Alexandria SemiBold" pitchFamily="2" charset="-78"/>
                <a:cs typeface="Alexandria SemiBold" pitchFamily="2" charset="-78"/>
              </a:rPr>
              <a:t>ألوان لا تتماشى مع الرسالة أو القيم التي تمثلها العلامة التجارية. على سبيل المثال، استخدام اللون الأحمر في سياق </a:t>
            </a:r>
            <a:r>
              <a:rPr lang="ar-SA" dirty="0" smtClean="0">
                <a:latin typeface="Alexandria SemiBold" pitchFamily="2" charset="-78"/>
                <a:cs typeface="Alexandria SemiBold" pitchFamily="2" charset="-78"/>
              </a:rPr>
              <a:t>يُشير </a:t>
            </a:r>
            <a:r>
              <a:rPr lang="ar-SA" dirty="0">
                <a:latin typeface="Alexandria SemiBold" pitchFamily="2" charset="-78"/>
                <a:cs typeface="Alexandria SemiBold" pitchFamily="2" charset="-78"/>
              </a:rPr>
              <a:t>إلى </a:t>
            </a:r>
            <a:r>
              <a:rPr lang="ar-SA" dirty="0" smtClean="0">
                <a:latin typeface="Alexandria SemiBold" pitchFamily="2" charset="-78"/>
                <a:cs typeface="Alexandria SemiBold" pitchFamily="2" charset="-78"/>
              </a:rPr>
              <a:t>الهدوء.</a:t>
            </a:r>
          </a:p>
          <a:p>
            <a:pPr marL="342900"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عدم التناسق: </a:t>
            </a:r>
            <a:r>
              <a:rPr lang="ar-SA" dirty="0" smtClean="0">
                <a:latin typeface="Alexandria SemiBold" pitchFamily="2" charset="-78"/>
                <a:cs typeface="Alexandria SemiBold" pitchFamily="2" charset="-78"/>
              </a:rPr>
              <a:t>اختيار </a:t>
            </a:r>
            <a:r>
              <a:rPr lang="ar-SA" dirty="0">
                <a:latin typeface="Alexandria SemiBold" pitchFamily="2" charset="-78"/>
                <a:cs typeface="Alexandria SemiBold" pitchFamily="2" charset="-78"/>
              </a:rPr>
              <a:t>ألوان لا تتناغم مع </a:t>
            </a:r>
            <a:r>
              <a:rPr lang="ar-SA" dirty="0" smtClean="0">
                <a:latin typeface="Alexandria SemiBold" pitchFamily="2" charset="-78"/>
                <a:cs typeface="Alexandria SemiBold" pitchFamily="2" charset="-78"/>
              </a:rPr>
              <a:t>بعضها، </a:t>
            </a:r>
            <a:r>
              <a:rPr lang="ar-SA" dirty="0">
                <a:latin typeface="Alexandria SemiBold" pitchFamily="2" charset="-78"/>
                <a:cs typeface="Alexandria SemiBold" pitchFamily="2" charset="-78"/>
              </a:rPr>
              <a:t>مما يؤدي إلى تصميم غير جذاب أو فوضوي. </a:t>
            </a:r>
            <a:r>
              <a:rPr lang="ar-SA" dirty="0" smtClean="0">
                <a:latin typeface="Alexandria SemiBold" pitchFamily="2" charset="-78"/>
                <a:cs typeface="Alexandria SemiBold" pitchFamily="2" charset="-78"/>
              </a:rPr>
              <a:t>فالتنسيق </a:t>
            </a:r>
            <a:r>
              <a:rPr lang="ar-SA" dirty="0">
                <a:latin typeface="Alexandria SemiBold" pitchFamily="2" charset="-78"/>
                <a:cs typeface="Alexandria SemiBold" pitchFamily="2" charset="-78"/>
              </a:rPr>
              <a:t>الجيد بين الألوان يعزز من جاذبية </a:t>
            </a:r>
            <a:r>
              <a:rPr lang="ar-SA" dirty="0" smtClean="0">
                <a:latin typeface="Alexandria SemiBold" pitchFamily="2" charset="-78"/>
                <a:cs typeface="Alexandria SemiBold" pitchFamily="2" charset="-78"/>
              </a:rPr>
              <a:t>الإعلان.</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990684" y="1264141"/>
            <a:ext cx="416074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a:latin typeface="Alexandria Black" pitchFamily="2" charset="-78"/>
                <a:cs typeface="Alexandria Black" pitchFamily="2" charset="-78"/>
              </a:rPr>
              <a:t>الأخطاء الشائعة في اختيار </a:t>
            </a:r>
            <a:r>
              <a:rPr lang="ar-SA" b="1" dirty="0" smtClean="0">
                <a:latin typeface="Alexandria Black" pitchFamily="2" charset="-78"/>
                <a:cs typeface="Alexandria Black" pitchFamily="2" charset="-78"/>
              </a:rPr>
              <a:t>الألوان</a:t>
            </a:r>
            <a:endParaRPr lang="ar-SA" b="1" dirty="0">
              <a:latin typeface="Alexandria Black" pitchFamily="2" charset="-78"/>
              <a:cs typeface="Alexandria Black" pitchFamily="2" charset="-78"/>
            </a:endParaRPr>
          </a:p>
        </p:txBody>
      </p:sp>
      <p:pic>
        <p:nvPicPr>
          <p:cNvPr id="12" name="Picture 11"/>
          <p:cNvPicPr>
            <a:picLocks noChangeAspect="1"/>
          </p:cNvPicPr>
          <p:nvPr/>
        </p:nvPicPr>
        <p:blipFill rotWithShape="1">
          <a:blip r:embed="rId4">
            <a:extLst>
              <a:ext uri="{28A0092B-C50C-407E-A947-70E740481C1C}">
                <a14:useLocalDpi xmlns:a14="http://schemas.microsoft.com/office/drawing/2010/main" val="0"/>
              </a:ext>
            </a:extLst>
          </a:blip>
          <a:srcRect l="6646" t="50939" r="44047" b="17297"/>
          <a:stretch/>
        </p:blipFill>
        <p:spPr>
          <a:xfrm>
            <a:off x="177091" y="2757073"/>
            <a:ext cx="2524836" cy="2524611"/>
          </a:xfrm>
          <a:prstGeom prst="rect">
            <a:avLst/>
          </a:prstGeom>
        </p:spPr>
      </p:pic>
    </p:spTree>
    <p:extLst>
      <p:ext uri="{BB962C8B-B14F-4D97-AF65-F5344CB8AC3E}">
        <p14:creationId xmlns:p14="http://schemas.microsoft.com/office/powerpoint/2010/main" val="36447589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71570" y="1798341"/>
            <a:ext cx="8105696" cy="42508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56672" y="2078841"/>
            <a:ext cx="7950951" cy="3970318"/>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الإفراط </a:t>
            </a:r>
            <a:r>
              <a:rPr lang="ar-SA" dirty="0">
                <a:solidFill>
                  <a:schemeClr val="accent1"/>
                </a:solidFill>
                <a:latin typeface="Alexandria SemiBold" pitchFamily="2" charset="-78"/>
                <a:cs typeface="Alexandria SemiBold" pitchFamily="2" charset="-78"/>
              </a:rPr>
              <a:t>في استخدام </a:t>
            </a:r>
            <a:r>
              <a:rPr lang="ar-SA" dirty="0" smtClean="0">
                <a:solidFill>
                  <a:schemeClr val="accent1"/>
                </a:solidFill>
                <a:latin typeface="Alexandria SemiBold" pitchFamily="2" charset="-78"/>
                <a:cs typeface="Alexandria SemiBold" pitchFamily="2" charset="-78"/>
              </a:rPr>
              <a:t>الألوان: </a:t>
            </a:r>
            <a:r>
              <a:rPr lang="ar-SA" dirty="0" smtClean="0">
                <a:latin typeface="Alexandria SemiBold" pitchFamily="2" charset="-78"/>
                <a:cs typeface="Alexandria SemiBold" pitchFamily="2" charset="-78"/>
              </a:rPr>
              <a:t>استخدام </a:t>
            </a:r>
            <a:r>
              <a:rPr lang="ar-SA" dirty="0">
                <a:latin typeface="Alexandria SemiBold" pitchFamily="2" charset="-78"/>
                <a:cs typeface="Alexandria SemiBold" pitchFamily="2" charset="-78"/>
              </a:rPr>
              <a:t>عدد كبير من الألوان في </a:t>
            </a:r>
            <a:r>
              <a:rPr lang="ar-SA" dirty="0" smtClean="0">
                <a:latin typeface="Alexandria SemiBold" pitchFamily="2" charset="-78"/>
                <a:cs typeface="Alexandria SemiBold" pitchFamily="2" charset="-78"/>
              </a:rPr>
              <a:t>التصميم الواحد يؤدي </a:t>
            </a:r>
            <a:r>
              <a:rPr lang="ar-SA" dirty="0">
                <a:latin typeface="Alexandria SemiBold" pitchFamily="2" charset="-78"/>
                <a:cs typeface="Alexandria SemiBold" pitchFamily="2" charset="-78"/>
              </a:rPr>
              <a:t>إلى تشتيت </a:t>
            </a:r>
            <a:r>
              <a:rPr lang="ar-SA" dirty="0" smtClean="0">
                <a:latin typeface="Alexandria SemiBold" pitchFamily="2" charset="-78"/>
                <a:cs typeface="Alexandria SemiBold" pitchFamily="2" charset="-78"/>
              </a:rPr>
              <a:t>انتباه الجمهور، لذلك </a:t>
            </a:r>
            <a:r>
              <a:rPr lang="ar-SA" dirty="0">
                <a:latin typeface="Alexandria SemiBold" pitchFamily="2" charset="-78"/>
                <a:cs typeface="Alexandria SemiBold" pitchFamily="2" charset="-78"/>
              </a:rPr>
              <a:t>يُفضل تقليل عدد </a:t>
            </a:r>
            <a:r>
              <a:rPr lang="ar-SA" dirty="0" smtClean="0">
                <a:latin typeface="Alexandria SemiBold" pitchFamily="2" charset="-78"/>
                <a:cs typeface="Alexandria SemiBold" pitchFamily="2" charset="-78"/>
              </a:rPr>
              <a:t>الألوان في الإعلان إلى </a:t>
            </a:r>
            <a:r>
              <a:rPr lang="ar-SA" sz="2400" dirty="0">
                <a:solidFill>
                  <a:srgbClr val="C00000"/>
                </a:solidFill>
                <a:latin typeface="Alexandria SemiBold" pitchFamily="2" charset="-78"/>
                <a:cs typeface="Alexandria SemiBold" pitchFamily="2" charset="-78"/>
              </a:rPr>
              <a:t>2-4</a:t>
            </a:r>
            <a:r>
              <a:rPr lang="ar-SA" dirty="0">
                <a:solidFill>
                  <a:srgbClr val="C0000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ألوان </a:t>
            </a:r>
            <a:r>
              <a:rPr lang="ar-SA" dirty="0" smtClean="0">
                <a:latin typeface="Alexandria SemiBold" pitchFamily="2" charset="-78"/>
                <a:cs typeface="Alexandria SemiBold" pitchFamily="2" charset="-78"/>
              </a:rPr>
              <a:t>فقط.</a:t>
            </a:r>
          </a:p>
          <a:p>
            <a:pPr marL="342900" indent="-342900"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عدم </a:t>
            </a:r>
            <a:r>
              <a:rPr lang="ar-SA" dirty="0">
                <a:solidFill>
                  <a:schemeClr val="accent1"/>
                </a:solidFill>
                <a:latin typeface="Alexandria SemiBold" pitchFamily="2" charset="-78"/>
                <a:cs typeface="Alexandria SemiBold" pitchFamily="2" charset="-78"/>
              </a:rPr>
              <a:t>مراعاة الجمهور </a:t>
            </a:r>
            <a:r>
              <a:rPr lang="ar-SA" dirty="0" smtClean="0">
                <a:solidFill>
                  <a:schemeClr val="accent1"/>
                </a:solidFill>
                <a:latin typeface="Alexandria SemiBold" pitchFamily="2" charset="-78"/>
                <a:cs typeface="Alexandria SemiBold" pitchFamily="2" charset="-78"/>
              </a:rPr>
              <a:t>المستهدف: </a:t>
            </a:r>
            <a:r>
              <a:rPr lang="ar-SA" dirty="0" smtClean="0">
                <a:latin typeface="Alexandria SemiBold" pitchFamily="2" charset="-78"/>
                <a:cs typeface="Alexandria SemiBold" pitchFamily="2" charset="-78"/>
              </a:rPr>
              <a:t>تجاهل </a:t>
            </a:r>
            <a:r>
              <a:rPr lang="ar-SA" dirty="0">
                <a:latin typeface="Alexandria SemiBold" pitchFamily="2" charset="-78"/>
                <a:cs typeface="Alexandria SemiBold" pitchFamily="2" charset="-78"/>
              </a:rPr>
              <a:t>الفروق الثقافية أو التفضيلات الشخصية لجمهور معين. </a:t>
            </a:r>
            <a:r>
              <a:rPr lang="ar-SA" dirty="0" smtClean="0">
                <a:latin typeface="Alexandria SemiBold" pitchFamily="2" charset="-78"/>
                <a:cs typeface="Alexandria SemiBold" pitchFamily="2" charset="-78"/>
              </a:rPr>
              <a:t>فالألوان تحمل </a:t>
            </a:r>
            <a:r>
              <a:rPr lang="ar-SA" dirty="0">
                <a:latin typeface="Alexandria SemiBold" pitchFamily="2" charset="-78"/>
                <a:cs typeface="Alexandria SemiBold" pitchFamily="2" charset="-78"/>
              </a:rPr>
              <a:t>دلالات مختلفة في ثقافات مختلفة</a:t>
            </a:r>
            <a:r>
              <a:rPr lang="en-US" dirty="0" smtClean="0">
                <a:latin typeface="Alexandria SemiBold" pitchFamily="2" charset="-78"/>
                <a:cs typeface="Alexandria SemiBold" pitchFamily="2" charset="-78"/>
              </a:rPr>
              <a:t>.</a:t>
            </a:r>
          </a:p>
          <a:p>
            <a:pPr marL="342900" indent="-342900"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عدم التباين: </a:t>
            </a:r>
            <a:r>
              <a:rPr lang="ar-SA" dirty="0" smtClean="0">
                <a:latin typeface="Alexandria SemiBold" pitchFamily="2" charset="-78"/>
                <a:cs typeface="Alexandria SemiBold" pitchFamily="2" charset="-78"/>
              </a:rPr>
              <a:t>عدم تحقيق </a:t>
            </a:r>
            <a:r>
              <a:rPr lang="ar-SA" dirty="0">
                <a:latin typeface="Alexandria SemiBold" pitchFamily="2" charset="-78"/>
                <a:cs typeface="Alexandria SemiBold" pitchFamily="2" charset="-78"/>
              </a:rPr>
              <a:t>التباين </a:t>
            </a:r>
            <a:r>
              <a:rPr lang="ar-SA" dirty="0" smtClean="0">
                <a:latin typeface="Alexandria SemiBold" pitchFamily="2" charset="-78"/>
                <a:cs typeface="Alexandria SemiBold" pitchFamily="2" charset="-78"/>
              </a:rPr>
              <a:t>بين </a:t>
            </a:r>
            <a:r>
              <a:rPr lang="ar-SA" dirty="0">
                <a:latin typeface="Alexandria SemiBold" pitchFamily="2" charset="-78"/>
                <a:cs typeface="Alexandria SemiBold" pitchFamily="2" charset="-78"/>
              </a:rPr>
              <a:t>لون النص والخلفية في الإعلان يجعل المحتوى صعب </a:t>
            </a:r>
            <a:r>
              <a:rPr lang="ar-SA" dirty="0" smtClean="0">
                <a:latin typeface="Alexandria SemiBold" pitchFamily="2" charset="-78"/>
                <a:cs typeface="Alexandria SemiBold" pitchFamily="2" charset="-78"/>
              </a:rPr>
              <a:t>القراءة لأنه يرهق عين المستخدم، لذا يجب أن </a:t>
            </a:r>
            <a:r>
              <a:rPr lang="ar-SA" dirty="0">
                <a:latin typeface="Alexandria SemiBold" pitchFamily="2" charset="-78"/>
                <a:cs typeface="Alexandria SemiBold" pitchFamily="2" charset="-78"/>
              </a:rPr>
              <a:t>تكون الألوان متباينة لتحسين وضوح </a:t>
            </a:r>
            <a:r>
              <a:rPr lang="ar-SA" dirty="0" smtClean="0">
                <a:latin typeface="Alexandria SemiBold" pitchFamily="2" charset="-78"/>
                <a:cs typeface="Alexandria SemiBold" pitchFamily="2" charset="-78"/>
              </a:rPr>
              <a:t>النص.</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990684" y="1264141"/>
            <a:ext cx="416074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a:latin typeface="Alexandria Black" pitchFamily="2" charset="-78"/>
                <a:cs typeface="Alexandria Black" pitchFamily="2" charset="-78"/>
              </a:rPr>
              <a:t>الأخطاء الشائعة في اختيار </a:t>
            </a:r>
            <a:r>
              <a:rPr lang="ar-SA" b="1" dirty="0" smtClean="0">
                <a:latin typeface="Alexandria Black" pitchFamily="2" charset="-78"/>
                <a:cs typeface="Alexandria Black" pitchFamily="2" charset="-78"/>
              </a:rPr>
              <a:t>الألوان</a:t>
            </a:r>
            <a:endParaRPr lang="ar-SA" b="1" dirty="0">
              <a:latin typeface="Alexandria Black" pitchFamily="2" charset="-78"/>
              <a:cs typeface="Alexandria Black" pitchFamily="2" charset="-78"/>
            </a:endParaRPr>
          </a:p>
        </p:txBody>
      </p:sp>
      <p:pic>
        <p:nvPicPr>
          <p:cNvPr id="11" name="Picture 10"/>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23561" y="2176456"/>
            <a:ext cx="2562168" cy="1958816"/>
          </a:xfrm>
          <a:prstGeom prst="rect">
            <a:avLst/>
          </a:prstGeom>
        </p:spPr>
      </p:pic>
      <p:pic>
        <p:nvPicPr>
          <p:cNvPr id="2" name="Picture 1"/>
          <p:cNvPicPr>
            <a:picLocks noChangeAspect="1"/>
          </p:cNvPicPr>
          <p:nvPr/>
        </p:nvPicPr>
        <p:blipFill rotWithShape="1">
          <a:blip r:embed="rId5">
            <a:extLst>
              <a:ext uri="{28A0092B-C50C-407E-A947-70E740481C1C}">
                <a14:useLocalDpi xmlns:a14="http://schemas.microsoft.com/office/drawing/2010/main" val="0"/>
              </a:ext>
            </a:extLst>
          </a:blip>
          <a:srcRect t="3384" b="6667"/>
          <a:stretch/>
        </p:blipFill>
        <p:spPr>
          <a:xfrm>
            <a:off x="115462" y="4135272"/>
            <a:ext cx="2578366" cy="2941648"/>
          </a:xfrm>
          <a:prstGeom prst="rect">
            <a:avLst/>
          </a:prstGeom>
        </p:spPr>
      </p:pic>
    </p:spTree>
    <p:extLst>
      <p:ext uri="{BB962C8B-B14F-4D97-AF65-F5344CB8AC3E}">
        <p14:creationId xmlns:p14="http://schemas.microsoft.com/office/powerpoint/2010/main" val="15272210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71570" y="1866580"/>
            <a:ext cx="8105696" cy="41191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56672" y="2078841"/>
            <a:ext cx="7950951" cy="3831818"/>
          </a:xfrm>
          <a:prstGeom prst="rect">
            <a:avLst/>
          </a:prstGeom>
          <a:noFill/>
        </p:spPr>
        <p:txBody>
          <a:bodyPr wrap="square" rtlCol="0">
            <a:spAutoFit/>
          </a:bodyPr>
          <a:lstStyle/>
          <a:p>
            <a:pPr marL="342900" indent="-342900" algn="r" rtl="1">
              <a:lnSpc>
                <a:spcPct val="150000"/>
              </a:lnSpc>
              <a:buFont typeface="+mj-lt"/>
              <a:buAutoNum type="arabicPeriod" startAt="6"/>
            </a:pPr>
            <a:r>
              <a:rPr lang="ar-SA" dirty="0" smtClean="0">
                <a:solidFill>
                  <a:schemeClr val="accent1"/>
                </a:solidFill>
                <a:latin typeface="Alexandria SemiBold" pitchFamily="2" charset="-78"/>
                <a:cs typeface="Alexandria SemiBold" pitchFamily="2" charset="-78"/>
              </a:rPr>
              <a:t>تغيير </a:t>
            </a:r>
            <a:r>
              <a:rPr lang="ar-SA" dirty="0">
                <a:solidFill>
                  <a:schemeClr val="accent1"/>
                </a:solidFill>
                <a:latin typeface="Alexandria SemiBold" pitchFamily="2" charset="-78"/>
                <a:cs typeface="Alexandria SemiBold" pitchFamily="2" charset="-78"/>
              </a:rPr>
              <a:t>الألوان بشكل </a:t>
            </a:r>
            <a:r>
              <a:rPr lang="ar-SA" dirty="0" smtClean="0">
                <a:solidFill>
                  <a:schemeClr val="accent1"/>
                </a:solidFill>
                <a:latin typeface="Alexandria SemiBold" pitchFamily="2" charset="-78"/>
                <a:cs typeface="Alexandria SemiBold" pitchFamily="2" charset="-78"/>
              </a:rPr>
              <a:t>مفاجئ: </a:t>
            </a:r>
            <a:r>
              <a:rPr lang="ar-SA" dirty="0" smtClean="0">
                <a:latin typeface="Alexandria SemiBold" pitchFamily="2" charset="-78"/>
                <a:cs typeface="Alexandria SemiBold" pitchFamily="2" charset="-78"/>
              </a:rPr>
              <a:t>تغيير </a:t>
            </a:r>
            <a:r>
              <a:rPr lang="ar-SA" dirty="0">
                <a:latin typeface="Alexandria SemiBold" pitchFamily="2" charset="-78"/>
                <a:cs typeface="Alexandria SemiBold" pitchFamily="2" charset="-78"/>
              </a:rPr>
              <a:t>الألوان بشكل مفاجئ أو جذري قد يؤدي إلى إرباك الجمهور. يجب أن تكون التغيرات مدروسة وتتم بشكل </a:t>
            </a:r>
            <a:r>
              <a:rPr lang="ar-SA" dirty="0" smtClean="0">
                <a:latin typeface="Alexandria SemiBold" pitchFamily="2" charset="-78"/>
                <a:cs typeface="Alexandria SemiBold" pitchFamily="2" charset="-78"/>
              </a:rPr>
              <a:t>تدريجي.</a:t>
            </a:r>
          </a:p>
          <a:p>
            <a:pPr marL="342900" indent="-342900" algn="r" rtl="1">
              <a:lnSpc>
                <a:spcPct val="150000"/>
              </a:lnSpc>
              <a:buFont typeface="+mj-lt"/>
              <a:buAutoNum type="arabicPeriod" startAt="6"/>
            </a:pPr>
            <a:r>
              <a:rPr lang="ar-SA" dirty="0">
                <a:solidFill>
                  <a:schemeClr val="accent1"/>
                </a:solidFill>
                <a:latin typeface="Alexandria SemiBold" pitchFamily="2" charset="-78"/>
                <a:cs typeface="Alexandria SemiBold" pitchFamily="2" charset="-78"/>
              </a:rPr>
              <a:t>الإفراط في استخدام الألوان </a:t>
            </a:r>
            <a:r>
              <a:rPr lang="ar-SA" dirty="0" smtClean="0">
                <a:solidFill>
                  <a:schemeClr val="accent1"/>
                </a:solidFill>
                <a:latin typeface="Alexandria SemiBold" pitchFamily="2" charset="-78"/>
                <a:cs typeface="Alexandria SemiBold" pitchFamily="2" charset="-78"/>
              </a:rPr>
              <a:t>الزاهية: </a:t>
            </a:r>
            <a:r>
              <a:rPr lang="ar-SA" dirty="0" smtClean="0">
                <a:latin typeface="Alexandria SemiBold" pitchFamily="2" charset="-78"/>
                <a:cs typeface="Alexandria SemiBold" pitchFamily="2" charset="-78"/>
              </a:rPr>
              <a:t>استخدام </a:t>
            </a:r>
            <a:r>
              <a:rPr lang="ar-SA" dirty="0">
                <a:latin typeface="Alexandria SemiBold" pitchFamily="2" charset="-78"/>
                <a:cs typeface="Alexandria SemiBold" pitchFamily="2" charset="-78"/>
              </a:rPr>
              <a:t>ألوان زاهية بشكل مفرط </a:t>
            </a:r>
            <a:r>
              <a:rPr lang="ar-SA" dirty="0" smtClean="0">
                <a:latin typeface="Alexandria SemiBold" pitchFamily="2" charset="-78"/>
                <a:cs typeface="Alexandria SemiBold" pitchFamily="2" charset="-78"/>
              </a:rPr>
              <a:t>يسبب </a:t>
            </a:r>
            <a:r>
              <a:rPr lang="ar-SA" dirty="0">
                <a:latin typeface="Alexandria SemiBold" pitchFamily="2" charset="-78"/>
                <a:cs typeface="Alexandria SemiBold" pitchFamily="2" charset="-78"/>
              </a:rPr>
              <a:t>إزعاجًا للمستخدمين. يجب أن تكون الألوان جذابة ولكن ليست </a:t>
            </a:r>
            <a:r>
              <a:rPr lang="ar-SA" dirty="0" smtClean="0">
                <a:latin typeface="Alexandria SemiBold" pitchFamily="2" charset="-78"/>
                <a:cs typeface="Alexandria SemiBold" pitchFamily="2" charset="-78"/>
              </a:rPr>
              <a:t>مزعجة.</a:t>
            </a:r>
          </a:p>
          <a:p>
            <a:pPr algn="r" rtl="1">
              <a:lnSpc>
                <a:spcPct val="150000"/>
              </a:lnSpc>
            </a:pPr>
            <a:r>
              <a:rPr lang="ar-SA" dirty="0" smtClean="0">
                <a:latin typeface="Alexandria SemiBold" pitchFamily="2" charset="-78"/>
                <a:cs typeface="Alexandria SemiBold" pitchFamily="2" charset="-78"/>
              </a:rPr>
              <a:t>    تجنب </a:t>
            </a:r>
            <a:r>
              <a:rPr lang="ar-SA" dirty="0">
                <a:latin typeface="Alexandria SemiBold" pitchFamily="2" charset="-78"/>
                <a:cs typeface="Alexandria SemiBold" pitchFamily="2" charset="-78"/>
              </a:rPr>
              <a:t>هذه الأخطاء </a:t>
            </a:r>
            <a:r>
              <a:rPr lang="ar-SA" dirty="0" smtClean="0">
                <a:latin typeface="Alexandria SemiBold" pitchFamily="2" charset="-78"/>
                <a:cs typeface="Alexandria SemiBold" pitchFamily="2" charset="-78"/>
              </a:rPr>
              <a:t>سيعزز </a:t>
            </a:r>
            <a:r>
              <a:rPr lang="ar-SA" dirty="0">
                <a:latin typeface="Alexandria SemiBold" pitchFamily="2" charset="-78"/>
                <a:cs typeface="Alexandria SemiBold" pitchFamily="2" charset="-78"/>
              </a:rPr>
              <a:t>من فعالية الإعلانات ويزيد من تفاعل الجمهور. من الضروري أن يتم اختيار الألوان بعناية مع مراعاة الرسالة المراد إيصالها والجمهور </a:t>
            </a:r>
            <a:r>
              <a:rPr lang="ar-SA" dirty="0" smtClean="0">
                <a:latin typeface="Alexandria SemiBold" pitchFamily="2" charset="-78"/>
                <a:cs typeface="Alexandria SemiBold" pitchFamily="2" charset="-78"/>
              </a:rPr>
              <a:t>المستهدف. </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990684" y="1264141"/>
            <a:ext cx="416074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a:latin typeface="Alexandria Black" pitchFamily="2" charset="-78"/>
                <a:cs typeface="Alexandria Black" pitchFamily="2" charset="-78"/>
              </a:rPr>
              <a:t>الأخطاء الشائعة في اختيار </a:t>
            </a:r>
            <a:r>
              <a:rPr lang="ar-SA" b="1" dirty="0" smtClean="0">
                <a:latin typeface="Alexandria Black" pitchFamily="2" charset="-78"/>
                <a:cs typeface="Alexandria Black" pitchFamily="2" charset="-78"/>
              </a:rPr>
              <a:t>الألوان</a:t>
            </a:r>
            <a:endParaRPr lang="ar-SA" b="1" dirty="0">
              <a:latin typeface="Alexandria Black" pitchFamily="2" charset="-78"/>
              <a:cs typeface="Alexandria Black" pitchFamily="2" charset="-78"/>
            </a:endParaRP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198037"/>
            <a:ext cx="2701927" cy="2552001"/>
          </a:xfrm>
          <a:prstGeom prst="rect">
            <a:avLst/>
          </a:prstGeom>
        </p:spPr>
      </p:pic>
      <p:pic>
        <p:nvPicPr>
          <p:cNvPr id="9" name="Picture 8"/>
          <p:cNvPicPr>
            <a:picLocks noChangeAspect="1"/>
          </p:cNvPicPr>
          <p:nvPr/>
        </p:nvPicPr>
        <p:blipFill rotWithShape="1">
          <a:blip r:embed="rId5">
            <a:extLst>
              <a:ext uri="{28A0092B-C50C-407E-A947-70E740481C1C}">
                <a14:useLocalDpi xmlns:a14="http://schemas.microsoft.com/office/drawing/2010/main" val="0"/>
              </a:ext>
            </a:extLst>
          </a:blip>
          <a:srcRect l="57111" t="40280" r="6272" b="9651"/>
          <a:stretch/>
        </p:blipFill>
        <p:spPr>
          <a:xfrm>
            <a:off x="16735" y="4806101"/>
            <a:ext cx="2685192" cy="2051899"/>
          </a:xfrm>
          <a:prstGeom prst="rect">
            <a:avLst/>
          </a:prstGeom>
        </p:spPr>
      </p:pic>
    </p:spTree>
    <p:extLst>
      <p:ext uri="{BB962C8B-B14F-4D97-AF65-F5344CB8AC3E}">
        <p14:creationId xmlns:p14="http://schemas.microsoft.com/office/powerpoint/2010/main" val="429427625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82890" y="1866580"/>
            <a:ext cx="9594376" cy="4426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6228" y="1947667"/>
            <a:ext cx="6959639" cy="2169825"/>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كوكاكولا   </a:t>
            </a:r>
            <a:r>
              <a:rPr lang="en-US" dirty="0" smtClean="0">
                <a:solidFill>
                  <a:srgbClr val="C00000"/>
                </a:solidFill>
                <a:latin typeface="Alexandria SemiBold" pitchFamily="2" charset="-78"/>
                <a:cs typeface="Alexandria SemiBold" pitchFamily="2" charset="-78"/>
              </a:rPr>
              <a:t>Coca-Cola</a:t>
            </a:r>
            <a:r>
              <a:rPr lang="ar-SA" dirty="0" smtClean="0">
                <a:solidFill>
                  <a:srgbClr val="C00000"/>
                </a:solidFill>
                <a:latin typeface="Alexandria SemiBold" pitchFamily="2" charset="-78"/>
                <a:cs typeface="Alexandria SemiBold" pitchFamily="2" charset="-78"/>
              </a:rPr>
              <a:t> </a:t>
            </a:r>
          </a:p>
          <a:p>
            <a:pPr algn="r" rtl="1">
              <a:lnSpc>
                <a:spcPct val="150000"/>
              </a:lnSpc>
            </a:pPr>
            <a:r>
              <a:rPr lang="ar-SA" dirty="0">
                <a:solidFill>
                  <a:schemeClr val="accent5">
                    <a:lumMod val="75000"/>
                  </a:schemeClr>
                </a:solidFill>
                <a:latin typeface="Alexandria SemiBold" pitchFamily="2" charset="-78"/>
                <a:cs typeface="Alexandria SemiBold" pitchFamily="2" charset="-78"/>
              </a:rPr>
              <a:t>الألوان المستخدمة: </a:t>
            </a:r>
            <a:r>
              <a:rPr lang="ar-SA" dirty="0">
                <a:latin typeface="Alexandria SemiBold" pitchFamily="2" charset="-78"/>
                <a:cs typeface="Alexandria SemiBold" pitchFamily="2" charset="-78"/>
              </a:rPr>
              <a:t>الأحمر والأبيض.</a:t>
            </a:r>
          </a:p>
          <a:p>
            <a:pPr algn="r" rtl="1">
              <a:lnSpc>
                <a:spcPct val="150000"/>
              </a:lnSpc>
            </a:pPr>
            <a:r>
              <a:rPr lang="ar-SA" dirty="0">
                <a:solidFill>
                  <a:schemeClr val="accent5">
                    <a:lumMod val="75000"/>
                  </a:schemeClr>
                </a:solidFill>
                <a:latin typeface="Alexandria SemiBold" pitchFamily="2" charset="-78"/>
                <a:cs typeface="Alexandria SemiBold" pitchFamily="2" charset="-78"/>
              </a:rPr>
              <a:t>الفعالية: </a:t>
            </a:r>
            <a:r>
              <a:rPr lang="ar-SA" sz="1700" dirty="0">
                <a:latin typeface="Alexandria SemiBold" pitchFamily="2" charset="-78"/>
                <a:cs typeface="Alexandria SemiBold" pitchFamily="2" charset="-78"/>
              </a:rPr>
              <a:t>اللون الأحمر يعكس الحماس والطاقة، </a:t>
            </a:r>
            <a:r>
              <a:rPr lang="ar-SA" sz="1700" dirty="0" smtClean="0">
                <a:latin typeface="Alexandria SemiBold" pitchFamily="2" charset="-78"/>
                <a:cs typeface="Alexandria SemiBold" pitchFamily="2" charset="-78"/>
              </a:rPr>
              <a:t>بينما اللون  </a:t>
            </a:r>
            <a:r>
              <a:rPr lang="ar-SA" sz="1700" dirty="0">
                <a:latin typeface="Alexandria SemiBold" pitchFamily="2" charset="-78"/>
                <a:cs typeface="Alexandria SemiBold" pitchFamily="2" charset="-78"/>
              </a:rPr>
              <a:t>الأبيض </a:t>
            </a:r>
            <a:r>
              <a:rPr lang="ar-SA" sz="1700" dirty="0" smtClean="0">
                <a:latin typeface="Alexandria SemiBold" pitchFamily="2" charset="-78"/>
                <a:cs typeface="Alexandria SemiBold" pitchFamily="2" charset="-78"/>
              </a:rPr>
              <a:t>يُضيف </a:t>
            </a:r>
            <a:r>
              <a:rPr lang="ar-SA" sz="1700" dirty="0">
                <a:latin typeface="Alexandria SemiBold" pitchFamily="2" charset="-78"/>
                <a:cs typeface="Alexandria SemiBold" pitchFamily="2" charset="-78"/>
              </a:rPr>
              <a:t>شعورًا بالنقاء. هذه الألوان ساعدت كوكاكولا على بناء هوية قوية وسهلة التعرف </a:t>
            </a:r>
            <a:r>
              <a:rPr lang="ar-SA" sz="1700" dirty="0" smtClean="0">
                <a:latin typeface="Alexandria SemiBold" pitchFamily="2" charset="-78"/>
                <a:cs typeface="Alexandria SemiBold" pitchFamily="2" charset="-78"/>
              </a:rPr>
              <a:t>عليها.</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990684" y="1264141"/>
            <a:ext cx="5673132"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دراسة حالة لإعلانات استخدمت الألوان بفعالية</a:t>
            </a:r>
            <a:endParaRPr lang="ar-SA" b="1" dirty="0">
              <a:latin typeface="Alexandria Black" pitchFamily="2" charset="-78"/>
              <a:cs typeface="Alexandria Black" pitchFamily="2" charset="-78"/>
            </a:endParaRP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t="18230" b="29016"/>
          <a:stretch/>
        </p:blipFill>
        <p:spPr>
          <a:xfrm>
            <a:off x="8764980" y="2188732"/>
            <a:ext cx="1994335" cy="1515996"/>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4" name="TextBox 13">
            <a:extLst>
              <a:ext uri="{FF2B5EF4-FFF2-40B4-BE49-F238E27FC236}">
                <a16:creationId xmlns:a16="http://schemas.microsoft.com/office/drawing/2014/main" id="{050976E4-0CF2-BA00-34CA-2F9419409B9E}"/>
              </a:ext>
            </a:extLst>
          </p:cNvPr>
          <p:cNvSpPr txBox="1"/>
          <p:nvPr/>
        </p:nvSpPr>
        <p:spPr>
          <a:xfrm>
            <a:off x="1586227" y="4131393"/>
            <a:ext cx="7077589" cy="2123658"/>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ماكدونالدز   </a:t>
            </a:r>
            <a:r>
              <a:rPr lang="ar-SA" dirty="0" smtClean="0">
                <a:latin typeface="Alexandria SemiBold" pitchFamily="2" charset="-78"/>
                <a:cs typeface="Alexandria SemiBold" pitchFamily="2" charset="-78"/>
              </a:rPr>
              <a:t> </a:t>
            </a:r>
            <a:r>
              <a:rPr lang="en-US" dirty="0" smtClean="0">
                <a:solidFill>
                  <a:srgbClr val="C00000"/>
                </a:solidFill>
                <a:latin typeface="Alexandria SemiBold" pitchFamily="2" charset="-78"/>
                <a:cs typeface="Alexandria SemiBold" pitchFamily="2" charset="-78"/>
              </a:rPr>
              <a:t>McDonald’s</a:t>
            </a:r>
            <a:r>
              <a:rPr lang="ar-SA" dirty="0" smtClean="0">
                <a:solidFill>
                  <a:srgbClr val="C00000"/>
                </a:solidFill>
                <a:latin typeface="Alexandria SemiBold" pitchFamily="2" charset="-78"/>
                <a:cs typeface="Alexandria SemiBold" pitchFamily="2" charset="-78"/>
              </a:rPr>
              <a:t> </a:t>
            </a:r>
          </a:p>
          <a:p>
            <a:pPr algn="r" rtl="1">
              <a:lnSpc>
                <a:spcPct val="150000"/>
              </a:lnSpc>
            </a:pPr>
            <a:r>
              <a:rPr lang="ar-SA" dirty="0">
                <a:solidFill>
                  <a:schemeClr val="accent5">
                    <a:lumMod val="75000"/>
                  </a:schemeClr>
                </a:solidFill>
                <a:latin typeface="Alexandria SemiBold" pitchFamily="2" charset="-78"/>
                <a:cs typeface="Alexandria SemiBold" pitchFamily="2" charset="-78"/>
              </a:rPr>
              <a:t>الألوان المستخدمة: </a:t>
            </a:r>
            <a:r>
              <a:rPr lang="ar-SA" dirty="0">
                <a:latin typeface="Alexandria SemiBold" pitchFamily="2" charset="-78"/>
                <a:cs typeface="Alexandria SemiBold" pitchFamily="2" charset="-78"/>
              </a:rPr>
              <a:t>الأحمر </a:t>
            </a:r>
            <a:r>
              <a:rPr lang="ar-SA" dirty="0" smtClean="0">
                <a:latin typeface="Alexandria SemiBold" pitchFamily="2" charset="-78"/>
                <a:cs typeface="Alexandria SemiBold" pitchFamily="2" charset="-78"/>
              </a:rPr>
              <a:t>والأصفر.</a:t>
            </a:r>
            <a:endParaRPr lang="ar-SA" dirty="0">
              <a:latin typeface="Alexandria SemiBold" pitchFamily="2" charset="-78"/>
              <a:cs typeface="Alexandria SemiBold" pitchFamily="2" charset="-78"/>
            </a:endParaRPr>
          </a:p>
          <a:p>
            <a:pPr algn="r" rtl="1">
              <a:lnSpc>
                <a:spcPct val="150000"/>
              </a:lnSpc>
            </a:pPr>
            <a:r>
              <a:rPr lang="ar-SA" dirty="0">
                <a:solidFill>
                  <a:schemeClr val="accent5">
                    <a:lumMod val="75000"/>
                  </a:schemeClr>
                </a:solidFill>
                <a:latin typeface="Alexandria SemiBold" pitchFamily="2" charset="-78"/>
                <a:cs typeface="Alexandria SemiBold" pitchFamily="2" charset="-78"/>
              </a:rPr>
              <a:t>الفعالية: </a:t>
            </a:r>
            <a:r>
              <a:rPr lang="ar-SA" sz="1700" dirty="0" smtClean="0">
                <a:latin typeface="Alexandria SemiBold" pitchFamily="2" charset="-78"/>
                <a:cs typeface="Alexandria SemiBold" pitchFamily="2" charset="-78"/>
              </a:rPr>
              <a:t>اللون الأحمر </a:t>
            </a:r>
            <a:r>
              <a:rPr lang="ar-SA" sz="1700" dirty="0">
                <a:latin typeface="Alexandria SemiBold" pitchFamily="2" charset="-78"/>
                <a:cs typeface="Alexandria SemiBold" pitchFamily="2" charset="-78"/>
              </a:rPr>
              <a:t>يجذب الانتباه ويثير الشهية، بينما الأصفر يبعث على الفرح والمرح. هذا الجمع يعزز من قدرة ماكدونالدز على جذب العائلات والأطفال، مما يجعلها وجهة </a:t>
            </a:r>
            <a:r>
              <a:rPr lang="ar-SA" sz="1700" dirty="0" smtClean="0">
                <a:latin typeface="Alexandria SemiBold" pitchFamily="2" charset="-78"/>
                <a:cs typeface="Alexandria SemiBold" pitchFamily="2" charset="-78"/>
              </a:rPr>
              <a:t>مُفضلة </a:t>
            </a:r>
            <a:r>
              <a:rPr lang="ar-SA" sz="1700" dirty="0">
                <a:latin typeface="Alexandria SemiBold" pitchFamily="2" charset="-78"/>
                <a:cs typeface="Alexandria SemiBold" pitchFamily="2" charset="-78"/>
              </a:rPr>
              <a:t>لتناول الطعام</a:t>
            </a:r>
            <a:r>
              <a:rPr lang="ar-SA" sz="1700" dirty="0" smtClean="0">
                <a:latin typeface="Alexandria SemiBold" pitchFamily="2" charset="-78"/>
                <a:cs typeface="Alexandria SemiBold" pitchFamily="2" charset="-78"/>
              </a:rPr>
              <a:t>.</a:t>
            </a:r>
            <a:endParaRPr lang="ar-SA" sz="1700" dirty="0">
              <a:latin typeface="Alexandria SemiBold" pitchFamily="2" charset="-78"/>
              <a:cs typeface="Alexandria SemiBold" pitchFamily="2" charset="-78"/>
            </a:endParaRPr>
          </a:p>
        </p:txBody>
      </p:sp>
      <p:pic>
        <p:nvPicPr>
          <p:cNvPr id="3" name="Picture 2"/>
          <p:cNvPicPr>
            <a:picLocks noChangeAspect="1"/>
          </p:cNvPicPr>
          <p:nvPr/>
        </p:nvPicPr>
        <p:blipFill rotWithShape="1">
          <a:blip r:embed="rId5">
            <a:extLst>
              <a:ext uri="{28A0092B-C50C-407E-A947-70E740481C1C}">
                <a14:useLocalDpi xmlns:a14="http://schemas.microsoft.com/office/drawing/2010/main" val="0"/>
              </a:ext>
            </a:extLst>
          </a:blip>
          <a:srcRect l="27644" t="62212" r="46824" b="5875"/>
          <a:stretch/>
        </p:blipFill>
        <p:spPr>
          <a:xfrm>
            <a:off x="8860988" y="4388615"/>
            <a:ext cx="1864331" cy="1613048"/>
          </a:xfrm>
          <a:prstGeom prst="rect">
            <a:avLst/>
          </a:prstGeom>
        </p:spPr>
      </p:pic>
    </p:spTree>
    <p:extLst>
      <p:ext uri="{BB962C8B-B14F-4D97-AF65-F5344CB8AC3E}">
        <p14:creationId xmlns:p14="http://schemas.microsoft.com/office/powerpoint/2010/main" val="9812757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82890" y="1866580"/>
            <a:ext cx="9594376" cy="43606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82890" y="1906723"/>
            <a:ext cx="7262978" cy="2123658"/>
          </a:xfrm>
          <a:prstGeom prst="rect">
            <a:avLst/>
          </a:prstGeom>
          <a:noFill/>
        </p:spPr>
        <p:txBody>
          <a:bodyPr wrap="square" rtlCol="0">
            <a:spAutoFit/>
          </a:bodyPr>
          <a:lstStyle/>
          <a:p>
            <a:pPr algn="r" rtl="1">
              <a:lnSpc>
                <a:spcPct val="150000"/>
              </a:lnSpc>
            </a:pPr>
            <a:r>
              <a:rPr lang="ar-SA" dirty="0" smtClean="0">
                <a:solidFill>
                  <a:srgbClr val="267C65"/>
                </a:solidFill>
                <a:latin typeface="Alexandria SemiBold" pitchFamily="2" charset="-78"/>
                <a:cs typeface="Alexandria SemiBold" pitchFamily="2" charset="-78"/>
              </a:rPr>
              <a:t>ستاربكس   </a:t>
            </a:r>
            <a:r>
              <a:rPr lang="en-US" dirty="0" smtClean="0">
                <a:solidFill>
                  <a:srgbClr val="267C65"/>
                </a:solidFill>
                <a:latin typeface="Alexandria SemiBold" pitchFamily="2" charset="-78"/>
                <a:cs typeface="Alexandria SemiBold" pitchFamily="2" charset="-78"/>
              </a:rPr>
              <a:t>Starbucks</a:t>
            </a:r>
            <a:r>
              <a:rPr lang="ar-SA" dirty="0" smtClean="0">
                <a:solidFill>
                  <a:srgbClr val="267C65"/>
                </a:solidFill>
                <a:latin typeface="Alexandria SemiBold" pitchFamily="2" charset="-78"/>
                <a:cs typeface="Alexandria SemiBold" pitchFamily="2" charset="-78"/>
              </a:rPr>
              <a:t> </a:t>
            </a:r>
          </a:p>
          <a:p>
            <a:pPr algn="r" rtl="1">
              <a:lnSpc>
                <a:spcPct val="150000"/>
              </a:lnSpc>
            </a:pPr>
            <a:r>
              <a:rPr lang="ar-SA" dirty="0">
                <a:solidFill>
                  <a:schemeClr val="accent5">
                    <a:lumMod val="75000"/>
                  </a:schemeClr>
                </a:solidFill>
                <a:latin typeface="Alexandria SemiBold" pitchFamily="2" charset="-78"/>
                <a:cs typeface="Alexandria SemiBold" pitchFamily="2" charset="-78"/>
              </a:rPr>
              <a:t>الألوان المستخدمة: </a:t>
            </a:r>
            <a:r>
              <a:rPr lang="ar-SA" dirty="0">
                <a:latin typeface="Alexandria SemiBold" pitchFamily="2" charset="-78"/>
                <a:cs typeface="Alexandria SemiBold" pitchFamily="2" charset="-78"/>
              </a:rPr>
              <a:t>الأخضر والأسود</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algn="r" rtl="1">
              <a:lnSpc>
                <a:spcPct val="150000"/>
              </a:lnSpc>
            </a:pPr>
            <a:r>
              <a:rPr lang="ar-SA" dirty="0">
                <a:solidFill>
                  <a:schemeClr val="accent5">
                    <a:lumMod val="75000"/>
                  </a:schemeClr>
                </a:solidFill>
                <a:latin typeface="Alexandria SemiBold" pitchFamily="2" charset="-78"/>
                <a:cs typeface="Alexandria SemiBold" pitchFamily="2" charset="-78"/>
              </a:rPr>
              <a:t>الفعالية: </a:t>
            </a:r>
            <a:r>
              <a:rPr lang="ar-SA" sz="1700" dirty="0" smtClean="0">
                <a:latin typeface="Alexandria SemiBold" pitchFamily="2" charset="-78"/>
                <a:cs typeface="Alexandria SemiBold" pitchFamily="2" charset="-78"/>
              </a:rPr>
              <a:t>اللون الأخضر </a:t>
            </a:r>
            <a:r>
              <a:rPr lang="ar-SA" sz="1700" dirty="0">
                <a:latin typeface="Alexandria SemiBold" pitchFamily="2" charset="-78"/>
                <a:cs typeface="Alexandria SemiBold" pitchFamily="2" charset="-78"/>
              </a:rPr>
              <a:t>يعكس الاستدامة والطبيعة، وهو يتماشى مع رؤية ستاربكس في تقديم قهوة عالية الجودة. </a:t>
            </a:r>
            <a:r>
              <a:rPr lang="ar-SA" sz="1700" dirty="0" smtClean="0">
                <a:latin typeface="Alexandria SemiBold" pitchFamily="2" charset="-78"/>
                <a:cs typeface="Alexandria SemiBold" pitchFamily="2" charset="-78"/>
              </a:rPr>
              <a:t>واللون </a:t>
            </a:r>
            <a:r>
              <a:rPr lang="ar-SA" sz="1700" dirty="0">
                <a:latin typeface="Alexandria SemiBold" pitchFamily="2" charset="-78"/>
                <a:cs typeface="Alexandria SemiBold" pitchFamily="2" charset="-78"/>
              </a:rPr>
              <a:t>الأسود </a:t>
            </a:r>
            <a:r>
              <a:rPr lang="ar-SA" sz="1700" dirty="0" smtClean="0">
                <a:latin typeface="Alexandria SemiBold" pitchFamily="2" charset="-78"/>
                <a:cs typeface="Alexandria SemiBold" pitchFamily="2" charset="-78"/>
              </a:rPr>
              <a:t>يُضيف </a:t>
            </a:r>
            <a:r>
              <a:rPr lang="ar-SA" sz="1700" dirty="0">
                <a:latin typeface="Alexandria SemiBold" pitchFamily="2" charset="-78"/>
                <a:cs typeface="Alexandria SemiBold" pitchFamily="2" charset="-78"/>
              </a:rPr>
              <a:t>لمسة من الأناقة والاحترافية، مما يعزز من هوية العلامة التجارية</a:t>
            </a:r>
            <a:r>
              <a:rPr lang="ar-SA" sz="1700" dirty="0" smtClean="0">
                <a:latin typeface="Alexandria SemiBold" pitchFamily="2" charset="-78"/>
                <a:cs typeface="Alexandria SemiBold" pitchFamily="2" charset="-78"/>
              </a:rPr>
              <a:t>.</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990684" y="1264141"/>
            <a:ext cx="567313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دراسة حالة لإعلانات استخدمت الألوان بفعالية</a:t>
            </a:r>
            <a:endParaRPr lang="ar-SA" b="1" dirty="0">
              <a:latin typeface="Alexandria Black" pitchFamily="2" charset="-78"/>
              <a:cs typeface="Alexandria Black" pitchFamily="2" charset="-78"/>
            </a:endParaRPr>
          </a:p>
        </p:txBody>
      </p:sp>
      <p:sp>
        <p:nvSpPr>
          <p:cNvPr id="14" name="TextBox 13">
            <a:extLst>
              <a:ext uri="{FF2B5EF4-FFF2-40B4-BE49-F238E27FC236}">
                <a16:creationId xmlns:a16="http://schemas.microsoft.com/office/drawing/2014/main" id="{050976E4-0CF2-BA00-34CA-2F9419409B9E}"/>
              </a:ext>
            </a:extLst>
          </p:cNvPr>
          <p:cNvSpPr txBox="1"/>
          <p:nvPr/>
        </p:nvSpPr>
        <p:spPr>
          <a:xfrm>
            <a:off x="1282891" y="4057393"/>
            <a:ext cx="7380926" cy="2169825"/>
          </a:xfrm>
          <a:prstGeom prst="rect">
            <a:avLst/>
          </a:prstGeom>
          <a:noFill/>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نايك   </a:t>
            </a:r>
            <a:r>
              <a:rPr lang="en-US" sz="2000" dirty="0" smtClean="0">
                <a:latin typeface="Alexandria SemiBold" pitchFamily="2" charset="-78"/>
                <a:cs typeface="Alexandria SemiBold" pitchFamily="2" charset="-78"/>
              </a:rPr>
              <a:t>Nike</a:t>
            </a:r>
            <a:endParaRPr lang="en-US" sz="2000" dirty="0">
              <a:latin typeface="Alexandria SemiBold" pitchFamily="2" charset="-78"/>
              <a:cs typeface="Alexandria SemiBold" pitchFamily="2" charset="-78"/>
            </a:endParaRPr>
          </a:p>
          <a:p>
            <a:pPr algn="r" rtl="1">
              <a:lnSpc>
                <a:spcPct val="150000"/>
              </a:lnSpc>
            </a:pPr>
            <a:r>
              <a:rPr lang="ar-SA" dirty="0" smtClean="0">
                <a:solidFill>
                  <a:schemeClr val="accent5">
                    <a:lumMod val="75000"/>
                  </a:schemeClr>
                </a:solidFill>
                <a:latin typeface="Alexandria SemiBold" pitchFamily="2" charset="-78"/>
                <a:cs typeface="Alexandria SemiBold" pitchFamily="2" charset="-78"/>
              </a:rPr>
              <a:t>الألوان </a:t>
            </a:r>
            <a:r>
              <a:rPr lang="ar-SA" dirty="0">
                <a:solidFill>
                  <a:schemeClr val="accent5">
                    <a:lumMod val="75000"/>
                  </a:schemeClr>
                </a:solidFill>
                <a:latin typeface="Alexandria SemiBold" pitchFamily="2" charset="-78"/>
                <a:cs typeface="Alexandria SemiBold" pitchFamily="2" charset="-78"/>
              </a:rPr>
              <a:t>المستخدمة: </a:t>
            </a:r>
            <a:r>
              <a:rPr lang="ar-SA" dirty="0">
                <a:latin typeface="Alexandria SemiBold" pitchFamily="2" charset="-78"/>
                <a:cs typeface="Alexandria SemiBold" pitchFamily="2" charset="-78"/>
              </a:rPr>
              <a:t>الأسود </a:t>
            </a:r>
            <a:r>
              <a:rPr lang="ar-SA" dirty="0" smtClean="0">
                <a:latin typeface="Alexandria SemiBold" pitchFamily="2" charset="-78"/>
                <a:cs typeface="Alexandria SemiBold" pitchFamily="2" charset="-78"/>
              </a:rPr>
              <a:t>والأبيض.</a:t>
            </a:r>
          </a:p>
          <a:p>
            <a:pPr algn="r" rtl="1">
              <a:lnSpc>
                <a:spcPct val="150000"/>
              </a:lnSpc>
            </a:pPr>
            <a:r>
              <a:rPr lang="ar-SA" dirty="0" smtClean="0">
                <a:solidFill>
                  <a:schemeClr val="accent5">
                    <a:lumMod val="75000"/>
                  </a:schemeClr>
                </a:solidFill>
                <a:latin typeface="Alexandria SemiBold" pitchFamily="2" charset="-78"/>
                <a:cs typeface="Alexandria SemiBold" pitchFamily="2" charset="-78"/>
              </a:rPr>
              <a:t>الفعالية</a:t>
            </a:r>
            <a:r>
              <a:rPr lang="ar-SA" dirty="0">
                <a:solidFill>
                  <a:schemeClr val="accent5">
                    <a:lumMod val="75000"/>
                  </a:schemeClr>
                </a:solidFill>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الألوان </a:t>
            </a:r>
            <a:r>
              <a:rPr lang="ar-SA" sz="1700" dirty="0">
                <a:latin typeface="Alexandria SemiBold" pitchFamily="2" charset="-78"/>
                <a:cs typeface="Alexandria SemiBold" pitchFamily="2" charset="-78"/>
              </a:rPr>
              <a:t>الكلاسيكية تعكس القوة والاحترافية، بينما لمسات الألوان الزاهية تضيف حيوية وتثير الحماس. هذه الاستراتيجية </a:t>
            </a:r>
            <a:r>
              <a:rPr lang="ar-SA" sz="1700" dirty="0" smtClean="0">
                <a:latin typeface="Alexandria SemiBold" pitchFamily="2" charset="-78"/>
                <a:cs typeface="Alexandria SemiBold" pitchFamily="2" charset="-78"/>
              </a:rPr>
              <a:t>تعزز </a:t>
            </a:r>
            <a:r>
              <a:rPr lang="ar-SA" sz="1700" dirty="0">
                <a:latin typeface="Alexandria SemiBold" pitchFamily="2" charset="-78"/>
                <a:cs typeface="Alexandria SemiBold" pitchFamily="2" charset="-78"/>
              </a:rPr>
              <a:t>من جاذبية العلامة لجمهور الرياضة.</a:t>
            </a:r>
          </a:p>
        </p:txBody>
      </p:sp>
      <p:pic>
        <p:nvPicPr>
          <p:cNvPr id="8" name="Picture 7"/>
          <p:cNvPicPr>
            <a:picLocks noChangeAspect="1"/>
          </p:cNvPicPr>
          <p:nvPr/>
        </p:nvPicPr>
        <p:blipFill rotWithShape="1">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l="47109"/>
          <a:stretch/>
        </p:blipFill>
        <p:spPr>
          <a:xfrm>
            <a:off x="8719401" y="2048100"/>
            <a:ext cx="1809077" cy="1800210"/>
          </a:xfrm>
          <a:prstGeom prst="rect">
            <a:avLst/>
          </a:prstGeom>
        </p:spPr>
      </p:pic>
      <p:pic>
        <p:nvPicPr>
          <p:cNvPr id="9" name="Picture 8"/>
          <p:cNvPicPr>
            <a:picLocks noChangeAspect="1"/>
          </p:cNvPicPr>
          <p:nvPr/>
        </p:nvPicPr>
        <p:blipFill>
          <a:blip r:embed="rId5"/>
          <a:stretch>
            <a:fillRect/>
          </a:stretch>
        </p:blipFill>
        <p:spPr>
          <a:xfrm>
            <a:off x="8719401" y="4490113"/>
            <a:ext cx="2035490" cy="133748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057585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3714751" y="1871663"/>
            <a:ext cx="7540438" cy="4420968"/>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313364" y="123645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4430157" y="1275740"/>
            <a:ext cx="1915909" cy="584775"/>
          </a:xfrm>
          <a:prstGeom prst="rect">
            <a:avLst/>
          </a:prstGeom>
          <a:noFill/>
        </p:spPr>
        <p:txBody>
          <a:bodyPr wrap="none" rtlCol="0">
            <a:spAutoFit/>
          </a:bodyPr>
          <a:lstStyle/>
          <a:p>
            <a:pPr algn="r"/>
            <a:r>
              <a:rPr lang="ar-SA" sz="3200" b="1" dirty="0" smtClean="0">
                <a:solidFill>
                  <a:srgbClr val="C00000"/>
                </a:solidFill>
                <a:latin typeface="Times New Roman" panose="02020603050405020304" pitchFamily="18" charset="0"/>
                <a:cs typeface="Times New Roman" panose="02020603050405020304" pitchFamily="18" charset="0"/>
              </a:rPr>
              <a:t>إعلان الفيديو</a:t>
            </a:r>
            <a:endParaRPr lang="en-US" sz="3200" b="1" dirty="0">
              <a:solidFill>
                <a:srgbClr val="C0000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313364" y="1258094"/>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418290" y="1472959"/>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01043" y="2046126"/>
            <a:ext cx="7367854" cy="4408899"/>
          </a:xfrm>
          <a:prstGeom prst="rect">
            <a:avLst/>
          </a:prstGeom>
          <a:noFill/>
        </p:spPr>
        <p:txBody>
          <a:bodyPr wrap="square">
            <a:spAutoFit/>
          </a:bodyPr>
          <a:lstStyle/>
          <a:p>
            <a:pPr algn="r" rtl="1">
              <a:lnSpc>
                <a:spcPct val="150000"/>
              </a:lnSpc>
            </a:pPr>
            <a:r>
              <a:rPr lang="ar-SA" dirty="0">
                <a:solidFill>
                  <a:srgbClr val="000000"/>
                </a:solidFill>
                <a:latin typeface="Alexandria SemiBold" pitchFamily="2" charset="-78"/>
                <a:cs typeface="Alexandria SemiBold" pitchFamily="2" charset="-78"/>
              </a:rPr>
              <a:t> إعلان الفيديو هو شكل من أشكال الإعلان الرقمي الذي يستخدم محتوى مرئي وصوتي لنقل رسالة تسويقية أو ترويجية. يتم عرض هذه الإعلانات عادةً على منصات الإنترنت، بما </a:t>
            </a:r>
            <a:r>
              <a:rPr lang="ar-SA" dirty="0" smtClean="0">
                <a:solidFill>
                  <a:srgbClr val="000000"/>
                </a:solidFill>
                <a:latin typeface="Alexandria SemiBold" pitchFamily="2" charset="-78"/>
                <a:cs typeface="Alexandria SemiBold" pitchFamily="2" charset="-78"/>
              </a:rPr>
              <a:t>في ذلك </a:t>
            </a:r>
            <a:r>
              <a:rPr lang="ar-SA" dirty="0">
                <a:solidFill>
                  <a:srgbClr val="000000"/>
                </a:solidFill>
                <a:latin typeface="Alexandria SemiBold" pitchFamily="2" charset="-78"/>
                <a:cs typeface="Alexandria SemiBold" pitchFamily="2" charset="-78"/>
              </a:rPr>
              <a:t>المواقع الإخبارية، حيث يمكن أن تصل إلى جمهور واسع ومتعدد الاهتمامات.</a:t>
            </a:r>
          </a:p>
          <a:p>
            <a:pPr algn="r" rtl="1">
              <a:lnSpc>
                <a:spcPct val="150000"/>
              </a:lnSpc>
            </a:pPr>
            <a:r>
              <a:rPr lang="ar-SA" dirty="0" smtClean="0">
                <a:solidFill>
                  <a:srgbClr val="000000"/>
                </a:solidFill>
                <a:latin typeface="Alexandria SemiBold" pitchFamily="2" charset="-78"/>
                <a:cs typeface="Alexandria SemiBold" pitchFamily="2" charset="-78"/>
              </a:rPr>
              <a:t>   وتعتبر </a:t>
            </a:r>
            <a:r>
              <a:rPr lang="ar-SA" dirty="0">
                <a:solidFill>
                  <a:srgbClr val="000000"/>
                </a:solidFill>
                <a:latin typeface="Alexandria SemiBold" pitchFamily="2" charset="-78"/>
                <a:cs typeface="Alexandria SemiBold" pitchFamily="2" charset="-78"/>
              </a:rPr>
              <a:t>المواقع الإخبارية من أكثر الوجهات زيارة على الإنترنت، مما يجعلها منصة مثالية لإعلانات الفيديو. </a:t>
            </a:r>
            <a:r>
              <a:rPr lang="ar-SA" dirty="0" smtClean="0">
                <a:solidFill>
                  <a:srgbClr val="000000"/>
                </a:solidFill>
                <a:latin typeface="Alexandria SemiBold" pitchFamily="2" charset="-78"/>
                <a:cs typeface="Alexandria SemiBold" pitchFamily="2" charset="-78"/>
              </a:rPr>
              <a:t>إذ تُمثل </a:t>
            </a:r>
            <a:r>
              <a:rPr lang="ar-SA" dirty="0">
                <a:solidFill>
                  <a:srgbClr val="000000"/>
                </a:solidFill>
                <a:latin typeface="Alexandria SemiBold" pitchFamily="2" charset="-78"/>
                <a:cs typeface="Alexandria SemiBold" pitchFamily="2" charset="-78"/>
              </a:rPr>
              <a:t>هذه الإعلانات مصدرًا مهمًا </a:t>
            </a:r>
            <a:r>
              <a:rPr lang="ar-SA" dirty="0" smtClean="0">
                <a:solidFill>
                  <a:srgbClr val="000000"/>
                </a:solidFill>
                <a:latin typeface="Alexandria SemiBold" pitchFamily="2" charset="-78"/>
                <a:cs typeface="Alexandria SemiBold" pitchFamily="2" charset="-78"/>
              </a:rPr>
              <a:t>لإيرادات الصحف الرقمية، بالإضافة إلى أنها  </a:t>
            </a:r>
            <a:r>
              <a:rPr lang="ar-SA" dirty="0">
                <a:solidFill>
                  <a:srgbClr val="000000"/>
                </a:solidFill>
                <a:latin typeface="Alexandria SemiBold" pitchFamily="2" charset="-78"/>
                <a:cs typeface="Alexandria SemiBold" pitchFamily="2" charset="-78"/>
              </a:rPr>
              <a:t>تساعد في جذب انتباه المستخدمين وتعزيز التفاعل. </a:t>
            </a:r>
            <a:r>
              <a:rPr lang="ar-SA" dirty="0" smtClean="0">
                <a:solidFill>
                  <a:srgbClr val="000000"/>
                </a:solidFill>
                <a:latin typeface="Alexandria SemiBold" pitchFamily="2" charset="-78"/>
                <a:cs typeface="Alexandria SemiBold" pitchFamily="2" charset="-78"/>
              </a:rPr>
              <a:t>وتشير نتائج الدراسات </a:t>
            </a:r>
            <a:r>
              <a:rPr lang="ar-SA" dirty="0">
                <a:solidFill>
                  <a:srgbClr val="000000"/>
                </a:solidFill>
                <a:latin typeface="Alexandria SemiBold" pitchFamily="2" charset="-78"/>
                <a:cs typeface="Alexandria SemiBold" pitchFamily="2" charset="-78"/>
              </a:rPr>
              <a:t>إلى أن </a:t>
            </a:r>
            <a:r>
              <a:rPr lang="ar-SA" dirty="0" smtClean="0">
                <a:solidFill>
                  <a:srgbClr val="000000"/>
                </a:solidFill>
                <a:latin typeface="Alexandria SemiBold" pitchFamily="2" charset="-78"/>
                <a:cs typeface="Alexandria SemiBold" pitchFamily="2" charset="-78"/>
              </a:rPr>
              <a:t>المحتوى الإعلاني </a:t>
            </a:r>
            <a:r>
              <a:rPr lang="ar-SA" dirty="0">
                <a:solidFill>
                  <a:srgbClr val="000000"/>
                </a:solidFill>
                <a:latin typeface="Alexandria SemiBold" pitchFamily="2" charset="-78"/>
                <a:cs typeface="Alexandria SemiBold" pitchFamily="2" charset="-78"/>
              </a:rPr>
              <a:t>المرئي الجذاب يزيد من معدلات التفاعل بشكل كبير </a:t>
            </a:r>
            <a:r>
              <a:rPr lang="ar-SA" dirty="0" smtClean="0">
                <a:solidFill>
                  <a:srgbClr val="000000"/>
                </a:solidFill>
                <a:latin typeface="Alexandria SemiBold" pitchFamily="2" charset="-78"/>
                <a:cs typeface="Alexandria SemiBold" pitchFamily="2" charset="-78"/>
              </a:rPr>
              <a:t>مقارنة الإعلانات </a:t>
            </a:r>
            <a:r>
              <a:rPr lang="ar-SA" dirty="0">
                <a:solidFill>
                  <a:srgbClr val="000000"/>
                </a:solidFill>
                <a:latin typeface="Alexandria SemiBold" pitchFamily="2" charset="-78"/>
                <a:cs typeface="Alexandria SemiBold" pitchFamily="2" charset="-78"/>
              </a:rPr>
              <a:t>بالنصوص التقليدية</a:t>
            </a:r>
            <a:r>
              <a:rPr lang="ar-SA" dirty="0" smtClean="0">
                <a:solidFill>
                  <a:srgbClr val="000000"/>
                </a:solidFill>
                <a:latin typeface="Alexandria SemiBold" pitchFamily="2" charset="-78"/>
                <a:cs typeface="Alexandria SemiBold" pitchFamily="2" charset="-78"/>
              </a:rPr>
              <a:t>.</a:t>
            </a:r>
            <a:endParaRPr lang="ar-SA" dirty="0">
              <a:solidFill>
                <a:srgbClr val="000000"/>
              </a:solidFill>
              <a:latin typeface="Alexandria SemiBold" pitchFamily="2" charset="-78"/>
              <a:cs typeface="Alexandria SemiBold" pitchFamily="2" charset="-78"/>
            </a:endParaRPr>
          </a:p>
        </p:txBody>
      </p:sp>
      <p:pic>
        <p:nvPicPr>
          <p:cNvPr id="12" name="Picture 11"/>
          <p:cNvPicPr>
            <a:picLocks noChangeAspect="1"/>
          </p:cNvPicPr>
          <p:nvPr/>
        </p:nvPicPr>
        <p:blipFill rotWithShape="1">
          <a:blip r:embed="rId3">
            <a:extLst>
              <a:ext uri="{28A0092B-C50C-407E-A947-70E740481C1C}">
                <a14:useLocalDpi xmlns:a14="http://schemas.microsoft.com/office/drawing/2010/main" val="0"/>
              </a:ext>
            </a:extLst>
          </a:blip>
          <a:srcRect l="59890" b="50196"/>
          <a:stretch/>
        </p:blipFill>
        <p:spPr>
          <a:xfrm>
            <a:off x="0" y="2743199"/>
            <a:ext cx="3675007" cy="2987365"/>
          </a:xfrm>
          <a:prstGeom prst="rect">
            <a:avLst/>
          </a:prstGeom>
        </p:spPr>
      </p:pic>
    </p:spTree>
    <p:extLst>
      <p:ext uri="{BB962C8B-B14F-4D97-AF65-F5344CB8AC3E}">
        <p14:creationId xmlns:p14="http://schemas.microsoft.com/office/powerpoint/2010/main" val="357077372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42370" y="1911814"/>
            <a:ext cx="8133466" cy="4380817"/>
          </a:xfrm>
          <a:prstGeom prst="roundRect">
            <a:avLst>
              <a:gd name="adj" fmla="val 6140"/>
            </a:avLst>
          </a:prstGeom>
          <a:solidFill>
            <a:srgbClr val="FEF9DE"/>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l="4520" t="11525" r="3785" b="1921"/>
          <a:stretch/>
        </p:blipFill>
        <p:spPr>
          <a:xfrm>
            <a:off x="2598069" y="2014868"/>
            <a:ext cx="7770299" cy="4168359"/>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1698353" y="113065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845586" y="1233377"/>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03393" y="14334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3145113" y="1356571"/>
            <a:ext cx="3370787"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مراحل إنتاج إعلانات الفيديو</a:t>
            </a:r>
          </a:p>
        </p:txBody>
      </p:sp>
      <p:pic>
        <p:nvPicPr>
          <p:cNvPr id="14" name="Picture 13"/>
          <p:cNvPicPr>
            <a:picLocks noChangeAspect="1"/>
          </p:cNvPicPr>
          <p:nvPr/>
        </p:nvPicPr>
        <p:blipFill rotWithShape="1">
          <a:blip r:embed="rId5">
            <a:extLst>
              <a:ext uri="{28A0092B-C50C-407E-A947-70E740481C1C}">
                <a14:useLocalDpi xmlns:a14="http://schemas.microsoft.com/office/drawing/2010/main" val="0"/>
              </a:ext>
            </a:extLst>
          </a:blip>
          <a:srcRect l="68390" t="1582" r="1102" b="58418"/>
          <a:stretch/>
        </p:blipFill>
        <p:spPr>
          <a:xfrm>
            <a:off x="26867" y="3244078"/>
            <a:ext cx="2389112" cy="1760174"/>
          </a:xfrm>
          <a:prstGeom prst="rect">
            <a:avLst/>
          </a:prstGeom>
        </p:spPr>
      </p:pic>
    </p:spTree>
    <p:extLst>
      <p:ext uri="{BB962C8B-B14F-4D97-AF65-F5344CB8AC3E}">
        <p14:creationId xmlns:p14="http://schemas.microsoft.com/office/powerpoint/2010/main" val="18809266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91361" y="1911814"/>
            <a:ext cx="9084580" cy="43808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86904" y="113065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34137" y="1233377"/>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91944" y="14334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91361" y="2045315"/>
            <a:ext cx="9027050" cy="4247317"/>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 أولاً: مرحلة التخطيط والإعداد: </a:t>
            </a:r>
            <a:r>
              <a:rPr lang="ar-SA" dirty="0" smtClean="0">
                <a:latin typeface="Alexandria SemiBold" pitchFamily="2" charset="-78"/>
                <a:cs typeface="Alexandria SemiBold" pitchFamily="2" charset="-78"/>
              </a:rPr>
              <a:t>ويطلق عليها مرحلة جمع المعلومات، وهناك </a:t>
            </a:r>
            <a:r>
              <a:rPr lang="ar-SA" dirty="0">
                <a:latin typeface="Alexandria SemiBold" pitchFamily="2" charset="-78"/>
                <a:cs typeface="Alexandria SemiBold" pitchFamily="2" charset="-78"/>
              </a:rPr>
              <a:t>عدة نقاط يجب </a:t>
            </a:r>
            <a:r>
              <a:rPr lang="ar-SA" dirty="0" smtClean="0">
                <a:latin typeface="Alexandria SemiBold" pitchFamily="2" charset="-78"/>
                <a:cs typeface="Alexandria SemiBold" pitchFamily="2" charset="-78"/>
              </a:rPr>
              <a:t>على الكاتب تحديدها بدقة </a:t>
            </a:r>
            <a:r>
              <a:rPr lang="ar-SA" dirty="0">
                <a:latin typeface="Alexandria SemiBold" pitchFamily="2" charset="-78"/>
                <a:cs typeface="Alexandria SemiBold" pitchFamily="2" charset="-78"/>
              </a:rPr>
              <a:t>قبل البدء في كتابة نص الإعلان هي</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marL="463550" indent="-28575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الجمهور المستهدف</a:t>
            </a:r>
            <a:r>
              <a:rPr lang="ar-SA" dirty="0" smtClean="0">
                <a:latin typeface="Alexandria SemiBold" pitchFamily="2" charset="-78"/>
                <a:cs typeface="Alexandria SemiBold" pitchFamily="2" charset="-78"/>
              </a:rPr>
              <a:t>: حدد الجمهور المستهدف بدقة، ويجب أن تتعرف على</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مشاكله </a:t>
            </a:r>
            <a:r>
              <a:rPr lang="ar-SA" dirty="0">
                <a:latin typeface="Alexandria SemiBold" pitchFamily="2" charset="-78"/>
                <a:cs typeface="Alexandria SemiBold" pitchFamily="2" charset="-78"/>
              </a:rPr>
              <a:t>واحتياجاته وتستطيع أن تقدم له الحل من خلال إعلان </a:t>
            </a:r>
            <a:r>
              <a:rPr lang="ar-SA" dirty="0" smtClean="0">
                <a:latin typeface="Alexandria SemiBold" pitchFamily="2" charset="-78"/>
                <a:cs typeface="Alexandria SemiBold" pitchFamily="2" charset="-78"/>
              </a:rPr>
              <a:t>منتجك.</a:t>
            </a:r>
            <a:endParaRPr lang="ar-SA" dirty="0">
              <a:latin typeface="Alexandria SemiBold" pitchFamily="2" charset="-78"/>
              <a:cs typeface="Alexandria SemiBold" pitchFamily="2" charset="-78"/>
            </a:endParaRPr>
          </a:p>
          <a:p>
            <a:pPr marL="463550" indent="-28575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حدد الفائدة التي ستعود على المستخدم: </a:t>
            </a:r>
            <a:r>
              <a:rPr lang="ar-SA" dirty="0" smtClean="0">
                <a:latin typeface="Alexandria SemiBold" pitchFamily="2" charset="-78"/>
                <a:cs typeface="Alexandria SemiBold" pitchFamily="2" charset="-78"/>
              </a:rPr>
              <a:t>هل </a:t>
            </a:r>
            <a:r>
              <a:rPr lang="ar-SA" dirty="0">
                <a:latin typeface="Alexandria SemiBold" pitchFamily="2" charset="-78"/>
                <a:cs typeface="Alexandria SemiBold" pitchFamily="2" charset="-78"/>
              </a:rPr>
              <a:t>مثلا ستقدم له حل لمشكلته من خلال منتجك</a:t>
            </a:r>
            <a:r>
              <a:rPr lang="ar-SA" dirty="0" smtClean="0">
                <a:latin typeface="Alexandria SemiBold" pitchFamily="2" charset="-78"/>
                <a:cs typeface="Alexandria SemiBold" pitchFamily="2" charset="-78"/>
              </a:rPr>
              <a:t>؟</a:t>
            </a:r>
          </a:p>
          <a:p>
            <a:pPr marL="463550" indent="-28575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حدد الهدف من الإعلان: </a:t>
            </a:r>
            <a:r>
              <a:rPr lang="ar-SA" dirty="0">
                <a:latin typeface="Alexandria SemiBold" pitchFamily="2" charset="-78"/>
                <a:cs typeface="Alexandria SemiBold" pitchFamily="2" charset="-78"/>
              </a:rPr>
              <a:t>هل الهدف زيادة المبيعات أم زيادة الوعي بمنتجك أم زيادة عدد متابعينك أم زيادة الوعي بعلامتك التجارية؟.</a:t>
            </a:r>
          </a:p>
          <a:p>
            <a:pPr marL="463550" indent="-233363"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الفعل الذي تريد أن يأخذه المستخدم بعد إنتهاء الإعلان</a:t>
            </a:r>
            <a:r>
              <a:rPr lang="ar-SA" dirty="0">
                <a:latin typeface="Alexandria SemiBold" pitchFamily="2" charset="-78"/>
                <a:cs typeface="Alexandria SemiBold" pitchFamily="2" charset="-78"/>
              </a:rPr>
              <a:t>: هذا الفعل يمكن أن يكون شراء المنتج أو الاشتراك بالخدمة أو زيارة لموقعك أو تنزيل تطبيق</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2649168" y="1294579"/>
            <a:ext cx="3370787"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مراحل إنتاج إعلانات الفيديو</a:t>
            </a:r>
          </a:p>
        </p:txBody>
      </p:sp>
      <p:pic>
        <p:nvPicPr>
          <p:cNvPr id="3" name="Picture 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15028" t="10396" r="15312" b="10961"/>
          <a:stretch/>
        </p:blipFill>
        <p:spPr>
          <a:xfrm>
            <a:off x="0" y="3829392"/>
            <a:ext cx="3130658" cy="3028608"/>
          </a:xfrm>
          <a:prstGeom prst="rect">
            <a:avLst/>
          </a:prstGeom>
        </p:spPr>
      </p:pic>
      <p:pic>
        <p:nvPicPr>
          <p:cNvPr id="11" name="Picture 10"/>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78182" t="9402" r="3317" b="57709"/>
          <a:stretch/>
        </p:blipFill>
        <p:spPr>
          <a:xfrm>
            <a:off x="1668918" y="2374145"/>
            <a:ext cx="1320058" cy="1453470"/>
          </a:xfrm>
          <a:prstGeom prst="rect">
            <a:avLst/>
          </a:prstGeom>
        </p:spPr>
      </p:pic>
    </p:spTree>
    <p:extLst>
      <p:ext uri="{BB962C8B-B14F-4D97-AF65-F5344CB8AC3E}">
        <p14:creationId xmlns:p14="http://schemas.microsoft.com/office/powerpoint/2010/main" val="13055704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36993" y="1979051"/>
            <a:ext cx="7820179" cy="3889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25383" y="11846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55151" y="1262069"/>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10371" y="148971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372974" y="2138326"/>
            <a:ext cx="7529183" cy="3670236"/>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    </a:t>
            </a:r>
            <a:r>
              <a:rPr lang="ar-SA" u="sng" dirty="0" smtClean="0">
                <a:solidFill>
                  <a:srgbClr val="C00000"/>
                </a:solidFill>
                <a:latin typeface="Alexandria SemiBold" pitchFamily="2" charset="-78"/>
                <a:cs typeface="Alexandria SemiBold" pitchFamily="2" charset="-78"/>
              </a:rPr>
              <a:t>أولاً: مرحلة التخطيط والإعداد: </a:t>
            </a:r>
          </a:p>
          <a:p>
            <a:pPr marL="231775" algn="r" rtl="1">
              <a:lnSpc>
                <a:spcPct val="150000"/>
              </a:lnSpc>
            </a:pPr>
            <a:endParaRPr lang="ar-SA" sz="900" dirty="0" smtClean="0">
              <a:solidFill>
                <a:schemeClr val="accent1"/>
              </a:solidFill>
              <a:latin typeface="Alexandria SemiBold" pitchFamily="2" charset="-78"/>
              <a:cs typeface="Alexandria SemiBold" pitchFamily="2" charset="-78"/>
            </a:endParaRPr>
          </a:p>
          <a:p>
            <a:pPr marL="574675" indent="-342900" algn="r" rtl="1">
              <a:lnSpc>
                <a:spcPct val="150000"/>
              </a:lnSpc>
              <a:buFont typeface="+mj-lt"/>
              <a:buAutoNum type="arabicPeriod" startAt="5"/>
            </a:pPr>
            <a:r>
              <a:rPr lang="ar-SA" dirty="0" smtClean="0">
                <a:solidFill>
                  <a:schemeClr val="accent1"/>
                </a:solidFill>
                <a:latin typeface="Alexandria SemiBold" pitchFamily="2" charset="-78"/>
                <a:cs typeface="Alexandria SemiBold" pitchFamily="2" charset="-78"/>
              </a:rPr>
              <a:t>حدد المشاعر: </a:t>
            </a:r>
            <a:r>
              <a:rPr lang="ar-SA" dirty="0">
                <a:latin typeface="Alexandria SemiBold" pitchFamily="2" charset="-78"/>
                <a:cs typeface="Alexandria SemiBold" pitchFamily="2" charset="-78"/>
              </a:rPr>
              <a:t>ما المشاعر التي ترغب في نقلها </a:t>
            </a:r>
            <a:r>
              <a:rPr lang="ar-SA" dirty="0" smtClean="0">
                <a:latin typeface="Alexandria SemiBold" pitchFamily="2" charset="-78"/>
                <a:cs typeface="Alexandria SemiBold" pitchFamily="2" charset="-78"/>
              </a:rPr>
              <a:t>للمستخدم </a:t>
            </a:r>
            <a:r>
              <a:rPr lang="ar-SA" dirty="0">
                <a:latin typeface="Alexandria SemiBold" pitchFamily="2" charset="-78"/>
                <a:cs typeface="Alexandria SemiBold" pitchFamily="2" charset="-78"/>
              </a:rPr>
              <a:t>عندما يشاهد </a:t>
            </a:r>
            <a:r>
              <a:rPr lang="ar-SA" dirty="0" smtClean="0">
                <a:latin typeface="Alexandria SemiBold" pitchFamily="2" charset="-78"/>
                <a:cs typeface="Alexandria SemiBold" pitchFamily="2" charset="-78"/>
              </a:rPr>
              <a:t>الإعلان؟. تلك </a:t>
            </a:r>
            <a:r>
              <a:rPr lang="ar-SA" dirty="0">
                <a:latin typeface="Alexandria SemiBold" pitchFamily="2" charset="-78"/>
                <a:cs typeface="Alexandria SemiBold" pitchFamily="2" charset="-78"/>
              </a:rPr>
              <a:t>المشاعر يمكن أن تكون فخر</a:t>
            </a:r>
            <a:r>
              <a:rPr lang="ar-SA" dirty="0" smtClean="0">
                <a:latin typeface="Alexandria SemiBold" pitchFamily="2" charset="-78"/>
                <a:cs typeface="Alexandria SemiBold" pitchFamily="2" charset="-78"/>
              </a:rPr>
              <a:t>، أو </a:t>
            </a:r>
            <a:r>
              <a:rPr lang="ar-SA" dirty="0">
                <a:latin typeface="Alexandria SemiBold" pitchFamily="2" charset="-78"/>
                <a:cs typeface="Alexandria SemiBold" pitchFamily="2" charset="-78"/>
              </a:rPr>
              <a:t>سعادة، </a:t>
            </a:r>
            <a:r>
              <a:rPr lang="ar-SA" dirty="0" smtClean="0">
                <a:latin typeface="Alexandria SemiBold" pitchFamily="2" charset="-78"/>
                <a:cs typeface="Alexandria SemiBold" pitchFamily="2" charset="-78"/>
              </a:rPr>
              <a:t>أو إعجاب</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أو خوف</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إلخ. </a:t>
            </a:r>
          </a:p>
          <a:p>
            <a:pPr marL="231775"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على سبيل المثال: براند </a:t>
            </a:r>
            <a:r>
              <a:rPr lang="ar-SA" dirty="0">
                <a:latin typeface="Alexandria SemiBold" pitchFamily="2" charset="-78"/>
                <a:cs typeface="Alexandria SemiBold" pitchFamily="2" charset="-78"/>
              </a:rPr>
              <a:t>كوكا كولا </a:t>
            </a:r>
            <a:r>
              <a:rPr lang="en-US" sz="2000" dirty="0">
                <a:solidFill>
                  <a:srgbClr val="C00000"/>
                </a:solidFill>
                <a:latin typeface="Alexandria SemiBold" pitchFamily="2" charset="-78"/>
                <a:cs typeface="Alexandria SemiBold" pitchFamily="2" charset="-78"/>
              </a:rPr>
              <a:t>Coca-Cola</a:t>
            </a:r>
            <a:r>
              <a:rPr lang="ar-SA" dirty="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دائمًا </a:t>
            </a:r>
            <a:r>
              <a:rPr lang="ar-SA" dirty="0">
                <a:latin typeface="Alexandria SemiBold" pitchFamily="2" charset="-78"/>
                <a:cs typeface="Alexandria SemiBold" pitchFamily="2" charset="-78"/>
              </a:rPr>
              <a:t>تنقل مشاعر السعادة. ف</a:t>
            </a:r>
            <a:r>
              <a:rPr lang="ar-SA" dirty="0" smtClean="0">
                <a:latin typeface="Alexandria SemiBold" pitchFamily="2" charset="-78"/>
                <a:cs typeface="Alexandria SemiBold" pitchFamily="2" charset="-78"/>
              </a:rPr>
              <a:t>تحديد المشاعر يؤثر </a:t>
            </a:r>
            <a:r>
              <a:rPr lang="ar-SA" dirty="0">
                <a:latin typeface="Alexandria SemiBold" pitchFamily="2" charset="-78"/>
                <a:cs typeface="Alexandria SemiBold" pitchFamily="2" charset="-78"/>
              </a:rPr>
              <a:t>على </a:t>
            </a:r>
            <a:r>
              <a:rPr lang="ar-SA" dirty="0" smtClean="0">
                <a:latin typeface="Alexandria SemiBold" pitchFamily="2" charset="-78"/>
                <a:cs typeface="Alexandria SemiBold" pitchFamily="2" charset="-78"/>
              </a:rPr>
              <a:t>اختيار كلمات الإعلان والموسيقى </a:t>
            </a:r>
            <a:r>
              <a:rPr lang="ar-SA" dirty="0">
                <a:latin typeface="Alexandria SemiBold" pitchFamily="2" charset="-78"/>
                <a:cs typeface="Alexandria SemiBold" pitchFamily="2" charset="-78"/>
              </a:rPr>
              <a:t>والصور </a:t>
            </a:r>
            <a:r>
              <a:rPr lang="ar-SA" dirty="0" smtClean="0">
                <a:latin typeface="Alexandria SemiBold" pitchFamily="2" charset="-78"/>
                <a:cs typeface="Alexandria SemiBold" pitchFamily="2" charset="-78"/>
              </a:rPr>
              <a:t>والمَشاهِد </a:t>
            </a:r>
            <a:r>
              <a:rPr lang="ar-SA" dirty="0">
                <a:latin typeface="Alexandria SemiBold" pitchFamily="2" charset="-78"/>
                <a:cs typeface="Alexandria SemiBold" pitchFamily="2" charset="-78"/>
              </a:rPr>
              <a:t>وطريقة كلام </a:t>
            </a:r>
            <a:r>
              <a:rPr lang="ar-SA" dirty="0" smtClean="0">
                <a:latin typeface="Alexandria SemiBold" pitchFamily="2" charset="-78"/>
                <a:cs typeface="Alexandria SemiBold" pitchFamily="2" charset="-78"/>
              </a:rPr>
              <a:t>المُعلق </a:t>
            </a:r>
            <a:r>
              <a:rPr lang="ar-SA" dirty="0">
                <a:latin typeface="Alexandria SemiBold" pitchFamily="2" charset="-78"/>
                <a:cs typeface="Alexandria SemiBold" pitchFamily="2" charset="-78"/>
              </a:rPr>
              <a:t>الصوتي أو </a:t>
            </a:r>
            <a:r>
              <a:rPr lang="ar-SA" dirty="0" smtClean="0">
                <a:latin typeface="Alexandria SemiBold" pitchFamily="2" charset="-78"/>
                <a:cs typeface="Alexandria SemiBold" pitchFamily="2" charset="-78"/>
              </a:rPr>
              <a:t>الممثل.</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3282374" y="1384677"/>
            <a:ext cx="339808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مراحل إنتاج إعلانات الفيديو</a:t>
            </a:r>
          </a:p>
        </p:txBody>
      </p:sp>
      <p:pic>
        <p:nvPicPr>
          <p:cNvPr id="2" name="Picture 1"/>
          <p:cNvPicPr>
            <a:picLocks noChangeAspect="1"/>
          </p:cNvPicPr>
          <p:nvPr/>
        </p:nvPicPr>
        <p:blipFill rotWithShape="1">
          <a:blip r:embed="rId4">
            <a:clrChange>
              <a:clrFrom>
                <a:srgbClr val="FAFFFB"/>
              </a:clrFrom>
              <a:clrTo>
                <a:srgbClr val="FAFFFB">
                  <a:alpha val="0"/>
                </a:srgbClr>
              </a:clrTo>
            </a:clrChange>
            <a:extLst>
              <a:ext uri="{28A0092B-C50C-407E-A947-70E740481C1C}">
                <a14:useLocalDpi xmlns:a14="http://schemas.microsoft.com/office/drawing/2010/main" val="0"/>
              </a:ext>
            </a:extLst>
          </a:blip>
          <a:srcRect l="77537" t="62353" r="3383" b="4705"/>
          <a:stretch/>
        </p:blipFill>
        <p:spPr>
          <a:xfrm>
            <a:off x="0" y="2359403"/>
            <a:ext cx="3613573" cy="3509134"/>
          </a:xfrm>
          <a:prstGeom prst="rect">
            <a:avLst/>
          </a:prstGeom>
        </p:spPr>
      </p:pic>
      <p:pic>
        <p:nvPicPr>
          <p:cNvPr id="13" name="Picture 12"/>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78182" t="9402" r="3317" b="57709"/>
          <a:stretch/>
        </p:blipFill>
        <p:spPr>
          <a:xfrm>
            <a:off x="10784926" y="2586147"/>
            <a:ext cx="1259959" cy="1387297"/>
          </a:xfrm>
          <a:prstGeom prst="rect">
            <a:avLst/>
          </a:prstGeom>
        </p:spPr>
      </p:pic>
    </p:spTree>
    <p:extLst>
      <p:ext uri="{BB962C8B-B14F-4D97-AF65-F5344CB8AC3E}">
        <p14:creationId xmlns:p14="http://schemas.microsoft.com/office/powerpoint/2010/main" val="18491169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7471" y="1621773"/>
            <a:ext cx="9831505" cy="4670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76772" y="9634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477471" y="1025630"/>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477471" y="125277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77471" y="1684408"/>
            <a:ext cx="9912187" cy="4616648"/>
          </a:xfrm>
          <a:prstGeom prst="rect">
            <a:avLst/>
          </a:prstGeom>
          <a:noFill/>
        </p:spPr>
        <p:txBody>
          <a:bodyPr wrap="square" rtlCol="0">
            <a:spAutoFit/>
          </a:bodyPr>
          <a:lstStyle/>
          <a:p>
            <a:pPr algn="r" rtl="1">
              <a:lnSpc>
                <a:spcPct val="150000"/>
              </a:lnSpc>
            </a:pPr>
            <a:r>
              <a:rPr lang="ar-SA" sz="1600" dirty="0" smtClean="0">
                <a:solidFill>
                  <a:srgbClr val="C00000"/>
                </a:solidFill>
                <a:latin typeface="Alexandria SemiBold" pitchFamily="2" charset="-78"/>
                <a:cs typeface="Alexandria SemiBold" pitchFamily="2" charset="-78"/>
              </a:rPr>
              <a:t>    </a:t>
            </a:r>
            <a:r>
              <a:rPr lang="ar-SA" sz="1600" u="sng" dirty="0" smtClean="0">
                <a:solidFill>
                  <a:srgbClr val="C00000"/>
                </a:solidFill>
                <a:latin typeface="Alexandria SemiBold" pitchFamily="2" charset="-78"/>
                <a:cs typeface="Alexandria SemiBold" pitchFamily="2" charset="-78"/>
              </a:rPr>
              <a:t>أولاً: مرحلة التخطيط والإعداد: </a:t>
            </a:r>
          </a:p>
          <a:p>
            <a:pPr marL="574675" indent="-342900" algn="r" rtl="1">
              <a:lnSpc>
                <a:spcPct val="150000"/>
              </a:lnSpc>
              <a:buFont typeface="+mj-lt"/>
              <a:buAutoNum type="arabicPeriod" startAt="6"/>
            </a:pPr>
            <a:r>
              <a:rPr lang="ar-SA" dirty="0" smtClean="0">
                <a:solidFill>
                  <a:schemeClr val="accent1"/>
                </a:solidFill>
                <a:latin typeface="Alexandria SemiBold" pitchFamily="2" charset="-78"/>
                <a:cs typeface="Alexandria SemiBold" pitchFamily="2" charset="-78"/>
              </a:rPr>
              <a:t>تحديد </a:t>
            </a:r>
            <a:r>
              <a:rPr lang="ar-SA" dirty="0">
                <a:solidFill>
                  <a:schemeClr val="accent1"/>
                </a:solidFill>
                <a:latin typeface="Alexandria SemiBold" pitchFamily="2" charset="-78"/>
                <a:cs typeface="Alexandria SemiBold" pitchFamily="2" charset="-78"/>
              </a:rPr>
              <a:t>الشخصيات: </a:t>
            </a:r>
            <a:r>
              <a:rPr lang="ar-SA" dirty="0" smtClean="0">
                <a:solidFill>
                  <a:schemeClr val="accent1"/>
                </a:solidFill>
                <a:latin typeface="Alexandria SemiBold" pitchFamily="2" charset="-78"/>
                <a:cs typeface="Alexandria SemiBold" pitchFamily="2" charset="-78"/>
              </a:rPr>
              <a:t>يجب </a:t>
            </a:r>
            <a:r>
              <a:rPr lang="ar-SA" dirty="0" smtClean="0">
                <a:latin typeface="Alexandria SemiBold" pitchFamily="2" charset="-78"/>
                <a:cs typeface="Alexandria SemiBold" pitchFamily="2" charset="-78"/>
              </a:rPr>
              <a:t>تحديد </a:t>
            </a:r>
            <a:r>
              <a:rPr lang="ar-SA" dirty="0">
                <a:latin typeface="Alexandria SemiBold" pitchFamily="2" charset="-78"/>
                <a:cs typeface="Alexandria SemiBold" pitchFamily="2" charset="-78"/>
              </a:rPr>
              <a:t>الشخصيات الرئيسية </a:t>
            </a:r>
            <a:r>
              <a:rPr lang="ar-SA" dirty="0" smtClean="0">
                <a:latin typeface="Alexandria SemiBold" pitchFamily="2" charset="-78"/>
                <a:cs typeface="Alexandria SemiBold" pitchFamily="2" charset="-78"/>
              </a:rPr>
              <a:t>والثانوية التي </a:t>
            </a:r>
            <a:r>
              <a:rPr lang="ar-SA" dirty="0">
                <a:latin typeface="Alexandria SemiBold" pitchFamily="2" charset="-78"/>
                <a:cs typeface="Alexandria SemiBold" pitchFamily="2" charset="-78"/>
              </a:rPr>
              <a:t>تساهم في نقل الرسالة بشكل فعال</a:t>
            </a:r>
            <a:r>
              <a:rPr lang="ar-SA" dirty="0" smtClean="0">
                <a:latin typeface="Alexandria SemiBold" pitchFamily="2" charset="-78"/>
                <a:cs typeface="Alexandria SemiBold" pitchFamily="2" charset="-78"/>
              </a:rPr>
              <a:t>. </a:t>
            </a:r>
          </a:p>
          <a:p>
            <a:pPr marL="231775" algn="r" rtl="1">
              <a:lnSpc>
                <a:spcPct val="150000"/>
              </a:lnSpc>
            </a:pPr>
            <a:r>
              <a:rPr lang="ar-SA" dirty="0" smtClean="0">
                <a:solidFill>
                  <a:srgbClr val="002060"/>
                </a:solidFill>
                <a:latin typeface="Alexandria SemiBold" pitchFamily="2" charset="-78"/>
                <a:cs typeface="Alexandria SemiBold" pitchFamily="2" charset="-78"/>
              </a:rPr>
              <a:t>وهناك محموعة من المعايير يجب مراعاتها عند اختيار </a:t>
            </a:r>
            <a:r>
              <a:rPr lang="ar-SA" dirty="0">
                <a:solidFill>
                  <a:srgbClr val="002060"/>
                </a:solidFill>
                <a:latin typeface="Alexandria SemiBold" pitchFamily="2" charset="-78"/>
                <a:cs typeface="Alexandria SemiBold" pitchFamily="2" charset="-78"/>
              </a:rPr>
              <a:t>الشخصيات: </a:t>
            </a:r>
          </a:p>
          <a:p>
            <a:pPr marL="627063" indent="-231775" algn="r" rtl="1">
              <a:lnSpc>
                <a:spcPct val="150000"/>
              </a:lnSpc>
              <a:buFont typeface="Wingdings" panose="05000000000000000000" pitchFamily="2" charset="2"/>
              <a:buChar char="§"/>
              <a:tabLst>
                <a:tab pos="682625" algn="l"/>
              </a:tabLst>
            </a:pPr>
            <a:r>
              <a:rPr lang="ar-SA" dirty="0">
                <a:solidFill>
                  <a:schemeClr val="accent2">
                    <a:lumMod val="50000"/>
                  </a:schemeClr>
                </a:solidFill>
                <a:latin typeface="Alexandria SemiBold" pitchFamily="2" charset="-78"/>
                <a:cs typeface="Alexandria SemiBold" pitchFamily="2" charset="-78"/>
              </a:rPr>
              <a:t>التوافق مع الرسالة: </a:t>
            </a:r>
            <a:r>
              <a:rPr lang="ar-SA" dirty="0">
                <a:latin typeface="Alexandria SemiBold" pitchFamily="2" charset="-78"/>
                <a:cs typeface="Alexandria SemiBold" pitchFamily="2" charset="-78"/>
              </a:rPr>
              <a:t>يجب أن تعكس الشخصيات قيم العلامة التجارية وتتناسب مع الرسالة العامة للإعلان.</a:t>
            </a:r>
          </a:p>
          <a:p>
            <a:pPr marL="627063" indent="-231775" algn="r" rtl="1">
              <a:lnSpc>
                <a:spcPct val="150000"/>
              </a:lnSpc>
              <a:buFont typeface="Wingdings" panose="05000000000000000000" pitchFamily="2" charset="2"/>
              <a:buChar char="§"/>
              <a:tabLst>
                <a:tab pos="682625" algn="l"/>
              </a:tabLst>
            </a:pPr>
            <a:r>
              <a:rPr lang="ar-SA" dirty="0">
                <a:solidFill>
                  <a:schemeClr val="accent2">
                    <a:lumMod val="50000"/>
                  </a:schemeClr>
                </a:solidFill>
                <a:latin typeface="Alexandria SemiBold" pitchFamily="2" charset="-78"/>
                <a:cs typeface="Alexandria SemiBold" pitchFamily="2" charset="-78"/>
              </a:rPr>
              <a:t>التنوع: </a:t>
            </a:r>
            <a:r>
              <a:rPr lang="ar-SA" dirty="0">
                <a:latin typeface="Alexandria SemiBold" pitchFamily="2" charset="-78"/>
                <a:cs typeface="Alexandria SemiBold" pitchFamily="2" charset="-78"/>
              </a:rPr>
              <a:t>اختيار شخصيات متنوعة يساعد في جذب جمهور أكبر ويعكس شمولية المنتج.</a:t>
            </a:r>
          </a:p>
          <a:p>
            <a:pPr marL="627063" indent="-231775" algn="r" rtl="1">
              <a:lnSpc>
                <a:spcPct val="150000"/>
              </a:lnSpc>
              <a:buFont typeface="Wingdings" panose="05000000000000000000" pitchFamily="2" charset="2"/>
              <a:buChar char="§"/>
              <a:tabLst>
                <a:tab pos="682625" algn="l"/>
              </a:tabLst>
            </a:pPr>
            <a:r>
              <a:rPr lang="ar-SA" dirty="0">
                <a:solidFill>
                  <a:schemeClr val="accent2">
                    <a:lumMod val="50000"/>
                  </a:schemeClr>
                </a:solidFill>
                <a:latin typeface="Alexandria SemiBold" pitchFamily="2" charset="-78"/>
                <a:cs typeface="Alexandria SemiBold" pitchFamily="2" charset="-78"/>
              </a:rPr>
              <a:t>الوضوح: </a:t>
            </a:r>
            <a:r>
              <a:rPr lang="ar-SA" dirty="0">
                <a:latin typeface="Alexandria SemiBold" pitchFamily="2" charset="-78"/>
                <a:cs typeface="Alexandria SemiBold" pitchFamily="2" charset="-78"/>
              </a:rPr>
              <a:t>يجب أن تكون الشخصيات واضحة في أدوارها وتأثيرها على </a:t>
            </a:r>
            <a:r>
              <a:rPr lang="ar-SA" dirty="0" smtClean="0">
                <a:latin typeface="Alexandria SemiBold" pitchFamily="2" charset="-78"/>
                <a:cs typeface="Alexandria SemiBold" pitchFamily="2" charset="-78"/>
              </a:rPr>
              <a:t>الرسالة.</a:t>
            </a:r>
          </a:p>
          <a:p>
            <a:pPr marL="627063" indent="-231775" algn="r" rtl="1">
              <a:lnSpc>
                <a:spcPct val="150000"/>
              </a:lnSpc>
              <a:buFont typeface="Wingdings" panose="05000000000000000000" pitchFamily="2" charset="2"/>
              <a:buChar char="§"/>
              <a:tabLst>
                <a:tab pos="682625" algn="l"/>
              </a:tabLst>
            </a:pPr>
            <a:r>
              <a:rPr lang="ar-SA" dirty="0">
                <a:solidFill>
                  <a:schemeClr val="accent2">
                    <a:lumMod val="50000"/>
                  </a:schemeClr>
                </a:solidFill>
                <a:latin typeface="Alexandria SemiBold" pitchFamily="2" charset="-78"/>
                <a:cs typeface="Alexandria SemiBold" pitchFamily="2" charset="-78"/>
              </a:rPr>
              <a:t>الثقة والمصداقية: </a:t>
            </a:r>
            <a:r>
              <a:rPr lang="ar-SA" dirty="0" smtClean="0">
                <a:latin typeface="Alexandria SemiBold" pitchFamily="2" charset="-78"/>
                <a:cs typeface="Alexandria SemiBold" pitchFamily="2" charset="-78"/>
              </a:rPr>
              <a:t>يجب </a:t>
            </a:r>
            <a:r>
              <a:rPr lang="ar-SA" dirty="0">
                <a:latin typeface="Alexandria SemiBold" pitchFamily="2" charset="-78"/>
                <a:cs typeface="Alexandria SemiBold" pitchFamily="2" charset="-78"/>
              </a:rPr>
              <a:t>أن </a:t>
            </a:r>
            <a:r>
              <a:rPr lang="ar-SA" dirty="0" smtClean="0">
                <a:latin typeface="Alexandria SemiBold" pitchFamily="2" charset="-78"/>
                <a:cs typeface="Alexandria SemiBold" pitchFamily="2" charset="-78"/>
              </a:rPr>
              <a:t>تتمتع الشخصيات التي تقدم الإعلان بالمصداقية لدي الجمهور، وأن تكون شخصيات </a:t>
            </a:r>
            <a:r>
              <a:rPr lang="ar-SA" dirty="0">
                <a:latin typeface="Alexandria SemiBold" pitchFamily="2" charset="-78"/>
                <a:cs typeface="Alexandria SemiBold" pitchFamily="2" charset="-78"/>
              </a:rPr>
              <a:t>قوية </a:t>
            </a:r>
            <a:r>
              <a:rPr lang="ar-SA" dirty="0" smtClean="0">
                <a:latin typeface="Alexandria SemiBold" pitchFamily="2" charset="-78"/>
                <a:cs typeface="Alexandria SemiBold" pitchFamily="2" charset="-78"/>
              </a:rPr>
              <a:t>وجذابة، كما ينبغي أن يتسم أداؤهم بالحضور </a:t>
            </a:r>
            <a:r>
              <a:rPr lang="ar-SA" dirty="0">
                <a:latin typeface="Alexandria SemiBold" pitchFamily="2" charset="-78"/>
                <a:cs typeface="Alexandria SemiBold" pitchFamily="2" charset="-78"/>
              </a:rPr>
              <a:t>الإيجابي والطاقة الإيجابية لجذب </a:t>
            </a:r>
            <a:r>
              <a:rPr lang="ar-SA" dirty="0" smtClean="0">
                <a:latin typeface="Alexandria SemiBold" pitchFamily="2" charset="-78"/>
                <a:cs typeface="Alexandria SemiBold" pitchFamily="2" charset="-78"/>
              </a:rPr>
              <a:t>الجمهور المستهدف.</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2694877" y="1070517"/>
            <a:ext cx="339808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مراحل إنتاج إعلانات الفيديو</a:t>
            </a:r>
          </a:p>
        </p:txBody>
      </p:sp>
      <p:pic>
        <p:nvPicPr>
          <p:cNvPr id="3" name="Picture 2"/>
          <p:cNvPicPr>
            <a:picLocks noChangeAspect="1"/>
          </p:cNvPicPr>
          <p:nvPr/>
        </p:nvPicPr>
        <p:blipFill rotWithShape="1">
          <a:blip r:embed="rId4">
            <a:clrChange>
              <a:clrFrom>
                <a:srgbClr val="FFFFF6"/>
              </a:clrFrom>
              <a:clrTo>
                <a:srgbClr val="FFFFF6">
                  <a:alpha val="0"/>
                </a:srgbClr>
              </a:clrTo>
            </a:clrChange>
            <a:extLst>
              <a:ext uri="{28A0092B-C50C-407E-A947-70E740481C1C}">
                <a14:useLocalDpi xmlns:a14="http://schemas.microsoft.com/office/drawing/2010/main" val="0"/>
              </a:ext>
            </a:extLst>
          </a:blip>
          <a:srcRect t="49552" r="62040"/>
          <a:stretch/>
        </p:blipFill>
        <p:spPr>
          <a:xfrm>
            <a:off x="0" y="2238737"/>
            <a:ext cx="2127574" cy="2120603"/>
          </a:xfrm>
          <a:prstGeom prst="rect">
            <a:avLst/>
          </a:prstGeom>
        </p:spPr>
      </p:pic>
    </p:spTree>
    <p:extLst>
      <p:ext uri="{BB962C8B-B14F-4D97-AF65-F5344CB8AC3E}">
        <p14:creationId xmlns:p14="http://schemas.microsoft.com/office/powerpoint/2010/main" val="35520318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83391" y="1707603"/>
            <a:ext cx="9338696" cy="4585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88650" y="10032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35883" y="1105992"/>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93690" y="13060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33266" y="1707604"/>
            <a:ext cx="9374107" cy="4662815"/>
          </a:xfrm>
          <a:prstGeom prst="rect">
            <a:avLst/>
          </a:prstGeom>
          <a:noFill/>
        </p:spPr>
        <p:txBody>
          <a:bodyPr wrap="square" rtlCol="0">
            <a:spAutoFit/>
          </a:bodyPr>
          <a:lstStyle/>
          <a:p>
            <a:pPr marL="395288" indent="-341313" algn="r" rtl="1">
              <a:lnSpc>
                <a:spcPct val="150000"/>
              </a:lnSpc>
              <a:buFont typeface="Wingdings" panose="05000000000000000000" pitchFamily="2" charset="2"/>
              <a:buChar char="q"/>
            </a:pPr>
            <a:r>
              <a:rPr lang="ar-SA" dirty="0" smtClean="0">
                <a:solidFill>
                  <a:srgbClr val="7030A0"/>
                </a:solidFill>
                <a:latin typeface="Alexandria SemiBold" pitchFamily="2" charset="-78"/>
                <a:cs typeface="Alexandria SemiBold" pitchFamily="2" charset="-78"/>
              </a:rPr>
              <a:t>الشخصيات </a:t>
            </a:r>
            <a:r>
              <a:rPr lang="ar-SA" dirty="0">
                <a:solidFill>
                  <a:srgbClr val="7030A0"/>
                </a:solidFill>
                <a:latin typeface="Alexandria SemiBold" pitchFamily="2" charset="-78"/>
                <a:cs typeface="Alexandria SemiBold" pitchFamily="2" charset="-78"/>
              </a:rPr>
              <a:t>الرئيسية: </a:t>
            </a:r>
            <a:r>
              <a:rPr lang="ar-SA" dirty="0">
                <a:latin typeface="Alexandria SemiBold" pitchFamily="2" charset="-78"/>
                <a:cs typeface="Alexandria SemiBold" pitchFamily="2" charset="-78"/>
              </a:rPr>
              <a:t>وهي الشخصية التي تدور حولها القصة، وقد تكون:</a:t>
            </a:r>
          </a:p>
          <a:p>
            <a:pPr marL="574675" indent="-342900" algn="r" rtl="1">
              <a:lnSpc>
                <a:spcPct val="150000"/>
              </a:lnSpc>
              <a:buFont typeface="+mj-lt"/>
              <a:buAutoNum type="arabicPeriod"/>
            </a:pPr>
            <a:r>
              <a:rPr lang="ar-SA" dirty="0">
                <a:solidFill>
                  <a:schemeClr val="accent2">
                    <a:lumMod val="50000"/>
                  </a:schemeClr>
                </a:solidFill>
                <a:latin typeface="Alexandria SemiBold" pitchFamily="2" charset="-78"/>
                <a:cs typeface="Alexandria SemiBold" pitchFamily="2" charset="-78"/>
              </a:rPr>
              <a:t>الخبير أو المؤثر</a:t>
            </a:r>
            <a:r>
              <a:rPr lang="ar-SA" dirty="0">
                <a:latin typeface="Alexandria SemiBold" pitchFamily="2" charset="-78"/>
                <a:cs typeface="Alexandria SemiBold" pitchFamily="2" charset="-78"/>
              </a:rPr>
              <a:t>: شخصية موثوقة مثل خبير أو شخصية مشهورة تقدم المعلومات   أو الشهادات عن المنتج.</a:t>
            </a:r>
          </a:p>
          <a:p>
            <a:pPr marL="574675" indent="-342900" algn="r" rtl="1">
              <a:lnSpc>
                <a:spcPct val="150000"/>
              </a:lnSpc>
              <a:buFont typeface="+mj-lt"/>
              <a:buAutoNum type="arabicPeriod"/>
            </a:pPr>
            <a:r>
              <a:rPr lang="ar-SA" dirty="0">
                <a:solidFill>
                  <a:schemeClr val="accent2">
                    <a:lumMod val="50000"/>
                  </a:schemeClr>
                </a:solidFill>
                <a:latin typeface="Alexandria SemiBold" pitchFamily="2" charset="-78"/>
                <a:cs typeface="Alexandria SemiBold" pitchFamily="2" charset="-78"/>
              </a:rPr>
              <a:t>المستهلك / العميل: </a:t>
            </a:r>
            <a:r>
              <a:rPr lang="ar-SA" dirty="0">
                <a:latin typeface="Alexandria SemiBold" pitchFamily="2" charset="-78"/>
                <a:cs typeface="Alexandria SemiBold" pitchFamily="2" charset="-78"/>
              </a:rPr>
              <a:t>وهو شخصية تمثل الجمهور الذي سيستخدم المنتج</a:t>
            </a:r>
            <a:r>
              <a:rPr lang="ar-SA" dirty="0" smtClean="0">
                <a:latin typeface="Alexandria SemiBold" pitchFamily="2" charset="-78"/>
                <a:cs typeface="Alexandria SemiBold" pitchFamily="2" charset="-78"/>
              </a:rPr>
              <a:t>.</a:t>
            </a:r>
            <a:endParaRPr lang="ar-SA" dirty="0" smtClean="0">
              <a:solidFill>
                <a:srgbClr val="7030A0"/>
              </a:solidFill>
              <a:latin typeface="Alexandria SemiBold" pitchFamily="2" charset="-78"/>
              <a:cs typeface="Alexandria SemiBold" pitchFamily="2" charset="-78"/>
            </a:endParaRPr>
          </a:p>
          <a:p>
            <a:pPr marL="342900" indent="-342900" algn="r" rtl="1">
              <a:lnSpc>
                <a:spcPct val="150000"/>
              </a:lnSpc>
              <a:buFont typeface="Wingdings" panose="05000000000000000000" pitchFamily="2" charset="2"/>
              <a:buChar char="q"/>
            </a:pPr>
            <a:r>
              <a:rPr lang="ar-SA" dirty="0" smtClean="0">
                <a:solidFill>
                  <a:srgbClr val="7030A0"/>
                </a:solidFill>
                <a:latin typeface="Alexandria SemiBold" pitchFamily="2" charset="-78"/>
                <a:cs typeface="Alexandria SemiBold" pitchFamily="2" charset="-78"/>
              </a:rPr>
              <a:t>الشخصيات </a:t>
            </a:r>
            <a:r>
              <a:rPr lang="ar-SA" dirty="0">
                <a:solidFill>
                  <a:srgbClr val="7030A0"/>
                </a:solidFill>
                <a:latin typeface="Alexandria SemiBold" pitchFamily="2" charset="-78"/>
                <a:cs typeface="Alexandria SemiBold" pitchFamily="2" charset="-78"/>
              </a:rPr>
              <a:t>الثانوية: </a:t>
            </a:r>
            <a:r>
              <a:rPr lang="ar-SA" dirty="0" smtClean="0">
                <a:latin typeface="Alexandria SemiBold" pitchFamily="2" charset="-78"/>
                <a:cs typeface="Alexandria SemiBold" pitchFamily="2" charset="-78"/>
              </a:rPr>
              <a:t>وهي شخصيات تُدعم البطل، </a:t>
            </a:r>
            <a:r>
              <a:rPr lang="ar-SA" dirty="0">
                <a:latin typeface="Alexandria SemiBold" pitchFamily="2" charset="-78"/>
                <a:cs typeface="Alexandria SemiBold" pitchFamily="2" charset="-78"/>
              </a:rPr>
              <a:t>وقد </a:t>
            </a:r>
            <a:r>
              <a:rPr lang="ar-SA" dirty="0" smtClean="0">
                <a:latin typeface="Alexandria SemiBold" pitchFamily="2" charset="-78"/>
                <a:cs typeface="Alexandria SemiBold" pitchFamily="2" charset="-78"/>
              </a:rPr>
              <a:t>تكون:</a:t>
            </a:r>
          </a:p>
          <a:p>
            <a:pPr marL="574675" indent="-342900" algn="r" rtl="1">
              <a:lnSpc>
                <a:spcPct val="150000"/>
              </a:lnSpc>
              <a:buFont typeface="+mj-lt"/>
              <a:buAutoNum type="arabicPeriod"/>
            </a:pPr>
            <a:r>
              <a:rPr lang="ar-SA" dirty="0">
                <a:solidFill>
                  <a:schemeClr val="accent2">
                    <a:lumMod val="50000"/>
                  </a:schemeClr>
                </a:solidFill>
                <a:latin typeface="Alexandria SemiBold" pitchFamily="2" charset="-78"/>
                <a:cs typeface="Alexandria SemiBold" pitchFamily="2" charset="-78"/>
              </a:rPr>
              <a:t>الأصدقاء أو العائلة</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ل</a:t>
            </a:r>
            <a:r>
              <a:rPr lang="ar-SA" dirty="0" smtClean="0">
                <a:latin typeface="Alexandria SemiBold" pitchFamily="2" charset="-78"/>
                <a:cs typeface="Alexandria SemiBold" pitchFamily="2" charset="-78"/>
              </a:rPr>
              <a:t>تُظهر كيفية تأثير المنتج على العلاقات الاجتماعية.</a:t>
            </a:r>
          </a:p>
          <a:p>
            <a:pPr marL="574675" indent="-342900" algn="r" rtl="1">
              <a:lnSpc>
                <a:spcPct val="150000"/>
              </a:lnSpc>
              <a:buFont typeface="+mj-lt"/>
              <a:buAutoNum type="arabicPeriod"/>
            </a:pPr>
            <a:r>
              <a:rPr lang="ar-SA" dirty="0" smtClean="0">
                <a:solidFill>
                  <a:schemeClr val="accent2">
                    <a:lumMod val="50000"/>
                  </a:schemeClr>
                </a:solidFill>
                <a:latin typeface="Alexandria SemiBold" pitchFamily="2" charset="-78"/>
                <a:cs typeface="Alexandria SemiBold" pitchFamily="2" charset="-78"/>
              </a:rPr>
              <a:t>المنافسون:</a:t>
            </a:r>
            <a:r>
              <a:rPr lang="ar-SA" dirty="0" smtClean="0">
                <a:latin typeface="Alexandria SemiBold" pitchFamily="2" charset="-78"/>
                <a:cs typeface="Alexandria SemiBold" pitchFamily="2" charset="-78"/>
              </a:rPr>
              <a:t> قد </a:t>
            </a:r>
            <a:r>
              <a:rPr lang="ar-SA" dirty="0">
                <a:latin typeface="Alexandria SemiBold" pitchFamily="2" charset="-78"/>
                <a:cs typeface="Alexandria SemiBold" pitchFamily="2" charset="-78"/>
              </a:rPr>
              <a:t>تظهر شخصيات تمثل </a:t>
            </a:r>
            <a:r>
              <a:rPr lang="ar-SA" dirty="0" smtClean="0">
                <a:latin typeface="Alexandria SemiBold" pitchFamily="2" charset="-78"/>
                <a:cs typeface="Alexandria SemiBold" pitchFamily="2" charset="-78"/>
              </a:rPr>
              <a:t>المنافسين لتسليط </a:t>
            </a:r>
            <a:r>
              <a:rPr lang="ar-SA" dirty="0">
                <a:latin typeface="Alexandria SemiBold" pitchFamily="2" charset="-78"/>
                <a:cs typeface="Alexandria SemiBold" pitchFamily="2" charset="-78"/>
              </a:rPr>
              <a:t>الضوء على ميزات المنتج الخاص بك.</a:t>
            </a:r>
          </a:p>
          <a:p>
            <a:pPr marL="574675" indent="-342900" algn="r" rtl="1">
              <a:lnSpc>
                <a:spcPct val="150000"/>
              </a:lnSpc>
              <a:buFont typeface="+mj-lt"/>
              <a:buAutoNum type="arabicPeriod"/>
            </a:pPr>
            <a:r>
              <a:rPr lang="ar-SA" dirty="0">
                <a:solidFill>
                  <a:schemeClr val="accent2">
                    <a:lumMod val="50000"/>
                  </a:schemeClr>
                </a:solidFill>
                <a:latin typeface="Alexandria SemiBold" pitchFamily="2" charset="-78"/>
                <a:cs typeface="Alexandria SemiBold" pitchFamily="2" charset="-78"/>
              </a:rPr>
              <a:t>الشخصيات الطريفة أو الكوميدية </a:t>
            </a:r>
            <a:r>
              <a:rPr lang="ar-SA" dirty="0" smtClean="0">
                <a:latin typeface="Alexandria SemiBold" pitchFamily="2" charset="-78"/>
                <a:cs typeface="Alexandria SemiBold" pitchFamily="2" charset="-78"/>
              </a:rPr>
              <a:t>لتُضفي </a:t>
            </a:r>
            <a:r>
              <a:rPr lang="ar-SA" dirty="0">
                <a:latin typeface="Alexandria SemiBold" pitchFamily="2" charset="-78"/>
                <a:cs typeface="Alexandria SemiBold" pitchFamily="2" charset="-78"/>
              </a:rPr>
              <a:t>طابعًا مرحًا على </a:t>
            </a:r>
            <a:r>
              <a:rPr lang="ar-SA" dirty="0" smtClean="0">
                <a:latin typeface="Alexandria SemiBold" pitchFamily="2" charset="-78"/>
                <a:cs typeface="Alexandria SemiBold" pitchFamily="2" charset="-78"/>
              </a:rPr>
              <a:t>الإعلان.</a:t>
            </a:r>
          </a:p>
          <a:p>
            <a:pPr marL="574675" indent="-342900" algn="r" rtl="1">
              <a:lnSpc>
                <a:spcPct val="150000"/>
              </a:lnSpc>
              <a:buFont typeface="+mj-lt"/>
              <a:buAutoNum type="arabicPeriod"/>
            </a:pPr>
            <a:r>
              <a:rPr lang="ar-SA" dirty="0" smtClean="0">
                <a:solidFill>
                  <a:schemeClr val="accent2">
                    <a:lumMod val="50000"/>
                  </a:schemeClr>
                </a:solidFill>
                <a:latin typeface="Alexandria SemiBold" pitchFamily="2" charset="-78"/>
                <a:cs typeface="Alexandria SemiBold" pitchFamily="2" charset="-78"/>
              </a:rPr>
              <a:t>الشخصيات </a:t>
            </a:r>
            <a:r>
              <a:rPr lang="ar-SA" dirty="0">
                <a:solidFill>
                  <a:schemeClr val="accent2">
                    <a:lumMod val="50000"/>
                  </a:schemeClr>
                </a:solidFill>
                <a:latin typeface="Alexandria SemiBold" pitchFamily="2" charset="-78"/>
                <a:cs typeface="Alexandria SemiBold" pitchFamily="2" charset="-78"/>
              </a:rPr>
              <a:t>العادية: </a:t>
            </a:r>
            <a:r>
              <a:rPr lang="ar-SA" dirty="0" smtClean="0">
                <a:latin typeface="Alexandria SemiBold" pitchFamily="2" charset="-78"/>
                <a:cs typeface="Alexandria SemiBold" pitchFamily="2" charset="-78"/>
              </a:rPr>
              <a:t>وهم أشخاص </a:t>
            </a:r>
            <a:r>
              <a:rPr lang="ar-SA" dirty="0">
                <a:latin typeface="Alexandria SemiBold" pitchFamily="2" charset="-78"/>
                <a:cs typeface="Alexandria SemiBold" pitchFamily="2" charset="-78"/>
              </a:rPr>
              <a:t>يمثلون فئات مختلفة من الجمهور، </a:t>
            </a:r>
            <a:r>
              <a:rPr lang="ar-SA" dirty="0" smtClean="0">
                <a:latin typeface="Alexandria SemiBold" pitchFamily="2" charset="-78"/>
                <a:cs typeface="Alexandria SemiBold" pitchFamily="2" charset="-78"/>
              </a:rPr>
              <a:t>مما   </a:t>
            </a:r>
            <a:r>
              <a:rPr lang="ar-SA" dirty="0">
                <a:latin typeface="Alexandria SemiBold" pitchFamily="2" charset="-78"/>
                <a:cs typeface="Alexandria SemiBold" pitchFamily="2" charset="-78"/>
              </a:rPr>
              <a:t>يعكس تنوع الاستخدامات والفوائد</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2858455" y="1144260"/>
            <a:ext cx="339808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مراحل إنتاج إعلانات الفيديو</a:t>
            </a:r>
          </a:p>
        </p:txBody>
      </p:sp>
      <p:pic>
        <p:nvPicPr>
          <p:cNvPr id="11" name="Picture 10"/>
          <p:cNvPicPr>
            <a:picLocks noChangeAspect="1"/>
          </p:cNvPicPr>
          <p:nvPr/>
        </p:nvPicPr>
        <p:blipFill rotWithShape="1">
          <a:blip r:embed="rId4">
            <a:clrChange>
              <a:clrFrom>
                <a:srgbClr val="FAFFFB"/>
              </a:clrFrom>
              <a:clrTo>
                <a:srgbClr val="FAFFFB">
                  <a:alpha val="0"/>
                </a:srgbClr>
              </a:clrTo>
            </a:clrChange>
            <a:extLst>
              <a:ext uri="{28A0092B-C50C-407E-A947-70E740481C1C}">
                <a14:useLocalDpi xmlns:a14="http://schemas.microsoft.com/office/drawing/2010/main" val="0"/>
              </a:ext>
            </a:extLst>
          </a:blip>
          <a:srcRect l="5184" t="44509" r="69669" b="14118"/>
          <a:stretch/>
        </p:blipFill>
        <p:spPr>
          <a:xfrm>
            <a:off x="0" y="2931458"/>
            <a:ext cx="2285377" cy="2582238"/>
          </a:xfrm>
          <a:prstGeom prst="rect">
            <a:avLst/>
          </a:prstGeom>
        </p:spPr>
      </p:pic>
    </p:spTree>
    <p:extLst>
      <p:ext uri="{BB962C8B-B14F-4D97-AF65-F5344CB8AC3E}">
        <p14:creationId xmlns:p14="http://schemas.microsoft.com/office/powerpoint/2010/main" val="17381571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72745" y="1979739"/>
            <a:ext cx="9424489" cy="4302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32397" y="1248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61595" y="1329577"/>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662325" y="156118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72744" y="2035045"/>
            <a:ext cx="9303468" cy="4247317"/>
          </a:xfrm>
          <a:prstGeom prst="rect">
            <a:avLst/>
          </a:prstGeom>
          <a:noFill/>
        </p:spPr>
        <p:txBody>
          <a:bodyPr wrap="square" rtlCol="0">
            <a:spAutoFit/>
          </a:bodyPr>
          <a:lstStyle/>
          <a:p>
            <a:pPr marL="342900" indent="-342900" algn="r" rtl="1">
              <a:lnSpc>
                <a:spcPct val="150000"/>
              </a:lnSpc>
              <a:buFont typeface="+mj-lt"/>
              <a:buAutoNum type="arabicPeriod" startAt="7"/>
            </a:pPr>
            <a:r>
              <a:rPr lang="ar-SA" dirty="0" smtClean="0">
                <a:solidFill>
                  <a:schemeClr val="accent1"/>
                </a:solidFill>
                <a:latin typeface="Alexandria SemiBold" pitchFamily="2" charset="-78"/>
                <a:cs typeface="Alexandria SemiBold" pitchFamily="2" charset="-78"/>
              </a:rPr>
              <a:t>تحديد مدة الإعلان: </a:t>
            </a:r>
            <a:r>
              <a:rPr lang="ar-SA" b="1" dirty="0">
                <a:latin typeface="Alexandria SemiBold" pitchFamily="2" charset="-78"/>
                <a:cs typeface="Alexandria SemiBold" pitchFamily="2" charset="-78"/>
              </a:rPr>
              <a:t>تنقسم إعلانات </a:t>
            </a:r>
            <a:r>
              <a:rPr lang="ar-SA" b="1" dirty="0" smtClean="0">
                <a:latin typeface="Alexandria SemiBold" pitchFamily="2" charset="-78"/>
                <a:cs typeface="Alexandria SemiBold" pitchFamily="2" charset="-78"/>
              </a:rPr>
              <a:t>الفيديو وفقاً للطول الزمني للإعلان </a:t>
            </a:r>
            <a:r>
              <a:rPr lang="ar-SA" b="1" dirty="0">
                <a:latin typeface="Alexandria SemiBold" pitchFamily="2" charset="-78"/>
                <a:cs typeface="Alexandria SemiBold" pitchFamily="2" charset="-78"/>
              </a:rPr>
              <a:t>إلى:</a:t>
            </a:r>
            <a:endParaRPr lang="en-US" b="1" dirty="0">
              <a:latin typeface="Alexandria SemiBold" pitchFamily="2" charset="-78"/>
              <a:cs typeface="Alexandria SemiBold" pitchFamily="2" charset="-78"/>
            </a:endParaRPr>
          </a:p>
          <a:p>
            <a:pPr marL="342900" indent="-342900" algn="r" rtl="1">
              <a:lnSpc>
                <a:spcPct val="150000"/>
              </a:lnSpc>
              <a:buAutoNum type="arabicParenBoth"/>
            </a:pPr>
            <a:r>
              <a:rPr lang="ar-SA" dirty="0" smtClean="0">
                <a:solidFill>
                  <a:srgbClr val="C00000"/>
                </a:solidFill>
                <a:latin typeface="Alexandria SemiBold" pitchFamily="2" charset="-78"/>
                <a:cs typeface="Alexandria SemiBold" pitchFamily="2" charset="-78"/>
              </a:rPr>
              <a:t>إعلانات </a:t>
            </a:r>
            <a:r>
              <a:rPr lang="ar-SA" dirty="0">
                <a:solidFill>
                  <a:srgbClr val="C00000"/>
                </a:solidFill>
                <a:latin typeface="Alexandria SemiBold" pitchFamily="2" charset="-78"/>
                <a:cs typeface="Alexandria SemiBold" pitchFamily="2" charset="-78"/>
              </a:rPr>
              <a:t>الفيديو القصيرة (</a:t>
            </a:r>
            <a:r>
              <a:rPr lang="en-US" dirty="0">
                <a:solidFill>
                  <a:srgbClr val="C00000"/>
                </a:solidFill>
                <a:latin typeface="Alexandria SemiBold" pitchFamily="2" charset="-78"/>
                <a:cs typeface="Alexandria SemiBold" pitchFamily="2" charset="-78"/>
              </a:rPr>
              <a:t>Short Ads</a:t>
            </a:r>
            <a:r>
              <a:rPr lang="ar-SA" dirty="0" smtClean="0">
                <a:solidFill>
                  <a:srgbClr val="C00000"/>
                </a:solidFill>
                <a:latin typeface="Alexandria SemiBold" pitchFamily="2" charset="-78"/>
                <a:cs typeface="Alexandria SemiBold" pitchFamily="2" charset="-78"/>
              </a:rPr>
              <a:t>)</a:t>
            </a:r>
            <a:r>
              <a:rPr lang="ar-SA" dirty="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وهي إعلانات </a:t>
            </a:r>
            <a:r>
              <a:rPr lang="ar-SA" dirty="0">
                <a:latin typeface="Alexandria SemiBold" pitchFamily="2" charset="-78"/>
                <a:cs typeface="Alexandria SemiBold" pitchFamily="2" charset="-78"/>
              </a:rPr>
              <a:t>تتراوح مدتها بين 6 إلى 15 </a:t>
            </a:r>
            <a:r>
              <a:rPr lang="ar-SA" dirty="0" smtClean="0">
                <a:latin typeface="Alexandria SemiBold" pitchFamily="2" charset="-78"/>
                <a:cs typeface="Alexandria SemiBold" pitchFamily="2" charset="-78"/>
              </a:rPr>
              <a:t>ثانية.</a:t>
            </a:r>
          </a:p>
          <a:p>
            <a:pPr marL="342900" indent="-342900" algn="r" rtl="1">
              <a:lnSpc>
                <a:spcPct val="150000"/>
              </a:lnSpc>
              <a:buAutoNum type="arabicParenBoth"/>
            </a:pPr>
            <a:r>
              <a:rPr lang="ar-SA" dirty="0">
                <a:solidFill>
                  <a:srgbClr val="C00000"/>
                </a:solidFill>
                <a:latin typeface="Alexandria SemiBold" pitchFamily="2" charset="-78"/>
                <a:cs typeface="Alexandria SemiBold" pitchFamily="2" charset="-78"/>
              </a:rPr>
              <a:t>إعلانات الفيديو المتوسطة (</a:t>
            </a:r>
            <a:r>
              <a:rPr lang="en-US" dirty="0">
                <a:solidFill>
                  <a:srgbClr val="C00000"/>
                </a:solidFill>
                <a:latin typeface="Alexandria SemiBold" pitchFamily="2" charset="-78"/>
                <a:cs typeface="Alexandria SemiBold" pitchFamily="2" charset="-78"/>
              </a:rPr>
              <a:t>Mid-Roll Ads</a:t>
            </a:r>
            <a:r>
              <a:rPr lang="ar-SA" dirty="0">
                <a:solidFill>
                  <a:srgbClr val="C0000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تُعرض أثناء تشغيل الفيديو الرئيسي، وعادة ما تكون مدتها بين 15 إلى 30 ثانية. </a:t>
            </a:r>
          </a:p>
          <a:p>
            <a:pPr marL="342900" indent="-342900" algn="r" rtl="1">
              <a:lnSpc>
                <a:spcPct val="150000"/>
              </a:lnSpc>
              <a:buAutoNum type="arabicParenBoth"/>
            </a:pPr>
            <a:r>
              <a:rPr lang="ar-SA" dirty="0">
                <a:solidFill>
                  <a:srgbClr val="C00000"/>
                </a:solidFill>
                <a:latin typeface="Alexandria SemiBold" pitchFamily="2" charset="-78"/>
                <a:cs typeface="Alexandria SemiBold" pitchFamily="2" charset="-78"/>
              </a:rPr>
              <a:t>إعلانات الفيديو الطويلة (</a:t>
            </a:r>
            <a:r>
              <a:rPr lang="en-US" dirty="0">
                <a:solidFill>
                  <a:srgbClr val="C00000"/>
                </a:solidFill>
                <a:latin typeface="Alexandria SemiBold" pitchFamily="2" charset="-78"/>
                <a:cs typeface="Alexandria SemiBold" pitchFamily="2" charset="-78"/>
              </a:rPr>
              <a:t>Long-Form Ads</a:t>
            </a:r>
            <a:r>
              <a:rPr lang="ar-SA" dirty="0">
                <a:solidFill>
                  <a:srgbClr val="C0000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إعلانات تتجاوز مدتها 30 </a:t>
            </a:r>
            <a:r>
              <a:rPr lang="ar-SA" dirty="0" smtClean="0">
                <a:latin typeface="Alexandria SemiBold" pitchFamily="2" charset="-78"/>
                <a:cs typeface="Alexandria SemiBold" pitchFamily="2" charset="-78"/>
              </a:rPr>
              <a:t>ثانية، </a:t>
            </a:r>
            <a:r>
              <a:rPr lang="ar-SA" dirty="0">
                <a:latin typeface="Alexandria SemiBold" pitchFamily="2" charset="-78"/>
                <a:cs typeface="Alexandria SemiBold" pitchFamily="2" charset="-78"/>
              </a:rPr>
              <a:t>ويمكن أن تصل إلى عدة دقائق. مثال: فيديوهات توضيحية عن المنتجات أو قصص العلامات </a:t>
            </a:r>
            <a:r>
              <a:rPr lang="ar-SA" dirty="0" smtClean="0">
                <a:latin typeface="Alexandria SemiBold" pitchFamily="2" charset="-78"/>
                <a:cs typeface="Alexandria SemiBold" pitchFamily="2" charset="-78"/>
              </a:rPr>
              <a:t>التجارية.</a:t>
            </a:r>
          </a:p>
          <a:p>
            <a:pPr marL="342900" indent="-342900" algn="r" rtl="1">
              <a:lnSpc>
                <a:spcPct val="150000"/>
              </a:lnSpc>
              <a:buAutoNum type="arabicParenBoth"/>
            </a:pPr>
            <a:r>
              <a:rPr lang="ar-SA" dirty="0">
                <a:solidFill>
                  <a:srgbClr val="C00000"/>
                </a:solidFill>
                <a:latin typeface="Alexandria SemiBold" pitchFamily="2" charset="-78"/>
                <a:cs typeface="Alexandria SemiBold" pitchFamily="2" charset="-78"/>
              </a:rPr>
              <a:t>إعلانات الفيديو التفاعلية (</a:t>
            </a:r>
            <a:r>
              <a:rPr lang="en-US" dirty="0">
                <a:solidFill>
                  <a:srgbClr val="C00000"/>
                </a:solidFill>
                <a:latin typeface="Alexandria SemiBold" pitchFamily="2" charset="-78"/>
                <a:cs typeface="Alexandria SemiBold" pitchFamily="2" charset="-78"/>
              </a:rPr>
              <a:t>Interactive Ads</a:t>
            </a:r>
            <a:r>
              <a:rPr lang="ar-SA" dirty="0">
                <a:solidFill>
                  <a:srgbClr val="C0000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إعلانات تتيح للمستخدمين </a:t>
            </a:r>
            <a:r>
              <a:rPr lang="ar-SA" dirty="0" smtClean="0">
                <a:latin typeface="Alexandria SemiBold" pitchFamily="2" charset="-78"/>
                <a:cs typeface="Alexandria SemiBold" pitchFamily="2" charset="-78"/>
              </a:rPr>
              <a:t>التفاعل    </a:t>
            </a:r>
            <a:r>
              <a:rPr lang="ar-SA" dirty="0">
                <a:latin typeface="Alexandria SemiBold" pitchFamily="2" charset="-78"/>
                <a:cs typeface="Alexandria SemiBold" pitchFamily="2" charset="-78"/>
              </a:rPr>
              <a:t>معها من خلال النقر أو المشاركة</a:t>
            </a:r>
            <a:r>
              <a:rPr lang="ar-SA" dirty="0" smtClean="0">
                <a:latin typeface="Alexandria SemiBold" pitchFamily="2" charset="-78"/>
                <a:cs typeface="Alexandria SemiBold" pitchFamily="2" charset="-78"/>
              </a:rPr>
              <a:t>.</a:t>
            </a:r>
          </a:p>
          <a:p>
            <a:pPr algn="r" rtl="1">
              <a:lnSpc>
                <a:spcPct val="150000"/>
              </a:lnSpc>
            </a:pPr>
            <a:r>
              <a:rPr lang="ar-SA" dirty="0" smtClean="0">
                <a:latin typeface="Alexandria SemiBold" pitchFamily="2" charset="-78"/>
                <a:cs typeface="Alexandria SemiBold" pitchFamily="2" charset="-78"/>
              </a:rPr>
              <a:t>      </a:t>
            </a:r>
            <a:r>
              <a:rPr lang="ar-SA" dirty="0" smtClean="0">
                <a:solidFill>
                  <a:srgbClr val="002060"/>
                </a:solidFill>
                <a:latin typeface="Alexandria SemiBold" pitchFamily="2" charset="-78"/>
                <a:cs typeface="Alexandria SemiBold" pitchFamily="2" charset="-78"/>
              </a:rPr>
              <a:t>وتعد </a:t>
            </a:r>
            <a:r>
              <a:rPr lang="ar-SA" smtClean="0">
                <a:solidFill>
                  <a:srgbClr val="002060"/>
                </a:solidFill>
                <a:latin typeface="Alexandria SemiBold" pitchFamily="2" charset="-78"/>
                <a:cs typeface="Alexandria SemiBold" pitchFamily="2" charset="-78"/>
              </a:rPr>
              <a:t>المدة المثالية </a:t>
            </a:r>
            <a:r>
              <a:rPr lang="ar-SA" dirty="0" smtClean="0">
                <a:solidFill>
                  <a:srgbClr val="002060"/>
                </a:solidFill>
                <a:latin typeface="Alexandria SemiBold" pitchFamily="2" charset="-78"/>
                <a:cs typeface="Alexandria SemiBold" pitchFamily="2" charset="-78"/>
              </a:rPr>
              <a:t>لإعلان الفيديو هي 30 </a:t>
            </a:r>
            <a:r>
              <a:rPr lang="ar-SA" dirty="0">
                <a:solidFill>
                  <a:srgbClr val="002060"/>
                </a:solidFill>
                <a:latin typeface="Alexandria SemiBold" pitchFamily="2" charset="-78"/>
                <a:cs typeface="Alexandria SemiBold" pitchFamily="2" charset="-78"/>
              </a:rPr>
              <a:t>ثانيه.</a:t>
            </a:r>
            <a:endParaRPr lang="en-US" dirty="0">
              <a:solidFill>
                <a:srgbClr val="002060"/>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5565" t="57848" r="37702" b="1076"/>
          <a:stretch/>
        </p:blipFill>
        <p:spPr>
          <a:xfrm>
            <a:off x="0" y="2539824"/>
            <a:ext cx="2178424" cy="2126380"/>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873365" y="1408607"/>
            <a:ext cx="339808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مراحل إنتاج إعلانات الفيديو</a:t>
            </a:r>
          </a:p>
        </p:txBody>
      </p:sp>
    </p:spTree>
    <p:extLst>
      <p:ext uri="{BB962C8B-B14F-4D97-AF65-F5344CB8AC3E}">
        <p14:creationId xmlns:p14="http://schemas.microsoft.com/office/powerpoint/2010/main" val="17455275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0101" y="1703977"/>
            <a:ext cx="10882664" cy="4360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47237" y="80976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0100" y="91739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80100" y="11415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80100" y="1848063"/>
            <a:ext cx="10828876" cy="4247317"/>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ثانياً: مرحلة كتابة السيناريو أو كتابة النص </a:t>
            </a:r>
            <a:r>
              <a:rPr lang="en-US" dirty="0" smtClean="0">
                <a:solidFill>
                  <a:srgbClr val="C00000"/>
                </a:solidFill>
                <a:latin typeface="Alexandria SemiBold" pitchFamily="2" charset="-78"/>
                <a:cs typeface="Alexandria SemiBold" pitchFamily="2" charset="-78"/>
              </a:rPr>
              <a:t>Script</a:t>
            </a:r>
            <a:r>
              <a:rPr lang="ar-SA" dirty="0" smtClean="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يتم كتابة سكريبت الإعلان قبل </a:t>
            </a:r>
            <a:r>
              <a:rPr lang="ar-SA" dirty="0" smtClean="0">
                <a:latin typeface="Alexandria SemiBold" pitchFamily="2" charset="-78"/>
                <a:cs typeface="Alexandria SemiBold" pitchFamily="2" charset="-78"/>
              </a:rPr>
              <a:t>تسجيله </a:t>
            </a:r>
            <a:r>
              <a:rPr lang="ar-SA" dirty="0" smtClean="0">
                <a:latin typeface="Alexandria SemiBold" pitchFamily="2" charset="-78"/>
                <a:cs typeface="Alexandria SemiBold" pitchFamily="2" charset="-78"/>
              </a:rPr>
              <a:t>ك</a:t>
            </a:r>
            <a:r>
              <a:rPr lang="ar-SA" dirty="0" smtClean="0">
                <a:latin typeface="Alexandria SemiBold" pitchFamily="2" charset="-78"/>
                <a:cs typeface="Alexandria SemiBold" pitchFamily="2" charset="-78"/>
              </a:rPr>
              <a:t>هيكل أساسي للإعلان</a:t>
            </a:r>
            <a:r>
              <a:rPr lang="ar-SA"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ويتضمن </a:t>
            </a:r>
            <a:r>
              <a:rPr lang="ar-SA" dirty="0" smtClean="0">
                <a:latin typeface="Alexandria SemiBold" pitchFamily="2" charset="-78"/>
                <a:cs typeface="Alexandria SemiBold" pitchFamily="2" charset="-78"/>
              </a:rPr>
              <a:t>النص </a:t>
            </a:r>
            <a:r>
              <a:rPr lang="ar-SA" dirty="0" smtClean="0">
                <a:latin typeface="Alexandria SemiBold" pitchFamily="2" charset="-78"/>
                <a:cs typeface="Alexandria SemiBold" pitchFamily="2" charset="-78"/>
              </a:rPr>
              <a:t>والمشهد المرئي </a:t>
            </a:r>
            <a:r>
              <a:rPr lang="ar-SA" dirty="0" smtClean="0">
                <a:latin typeface="Alexandria SemiBold" pitchFamily="2" charset="-78"/>
                <a:cs typeface="Alexandria SemiBold" pitchFamily="2" charset="-78"/>
              </a:rPr>
              <a:t>وإرشادات </a:t>
            </a:r>
            <a:r>
              <a:rPr lang="ar-SA" dirty="0" smtClean="0">
                <a:latin typeface="Alexandria SemiBold" pitchFamily="2" charset="-78"/>
                <a:cs typeface="Alexandria SemiBold" pitchFamily="2" charset="-78"/>
              </a:rPr>
              <a:t>للفريق الذي </a:t>
            </a:r>
            <a:r>
              <a:rPr lang="ar-SA" dirty="0" smtClean="0">
                <a:latin typeface="Alexandria SemiBold" pitchFamily="2" charset="-78"/>
                <a:cs typeface="Alexandria SemiBold" pitchFamily="2" charset="-78"/>
              </a:rPr>
              <a:t>يُشارك </a:t>
            </a:r>
            <a:r>
              <a:rPr lang="ar-SA" dirty="0" smtClean="0">
                <a:latin typeface="Alexandria SemiBold" pitchFamily="2" charset="-78"/>
                <a:cs typeface="Alexandria SemiBold" pitchFamily="2" charset="-78"/>
              </a:rPr>
              <a:t>في </a:t>
            </a:r>
            <a:r>
              <a:rPr lang="ar-SA" dirty="0" smtClean="0">
                <a:latin typeface="Alexandria SemiBold" pitchFamily="2" charset="-78"/>
                <a:cs typeface="Alexandria SemiBold" pitchFamily="2" charset="-78"/>
              </a:rPr>
              <a:t>إنتاج </a:t>
            </a:r>
            <a:r>
              <a:rPr lang="ar-SA" dirty="0" smtClean="0">
                <a:latin typeface="Alexandria SemiBold" pitchFamily="2" charset="-78"/>
                <a:cs typeface="Alexandria SemiBold" pitchFamily="2" charset="-78"/>
              </a:rPr>
              <a:t>الفيديو.</a:t>
            </a:r>
            <a:r>
              <a:rPr lang="ar-SA" dirty="0" smtClean="0">
                <a:solidFill>
                  <a:srgbClr val="0070C0"/>
                </a:solidFill>
                <a:latin typeface="Alexandria SemiBold" pitchFamily="2" charset="-78"/>
                <a:cs typeface="Alexandria SemiBold" pitchFamily="2" charset="-78"/>
              </a:rPr>
              <a:t> </a:t>
            </a:r>
            <a:r>
              <a:rPr lang="ar-SA" dirty="0" smtClean="0">
                <a:solidFill>
                  <a:srgbClr val="0070C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ويتم </a:t>
            </a:r>
            <a:r>
              <a:rPr lang="ar-SA" dirty="0" smtClean="0">
                <a:latin typeface="Alexandria SemiBold" pitchFamily="2" charset="-78"/>
                <a:cs typeface="Alexandria SemiBold" pitchFamily="2" charset="-78"/>
              </a:rPr>
              <a:t>تقسيمه إلى جزئين أساسيين هما:</a:t>
            </a:r>
          </a:p>
          <a:p>
            <a:pPr marL="463550" indent="-28575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الحوار</a:t>
            </a:r>
            <a:r>
              <a:rPr lang="en-US" dirty="0" smtClean="0">
                <a:solidFill>
                  <a:schemeClr val="accent1"/>
                </a:solidFill>
                <a:latin typeface="Alexandria SemiBold" pitchFamily="2" charset="-78"/>
                <a:cs typeface="Alexandria SemiBold" pitchFamily="2" charset="-78"/>
              </a:rPr>
              <a:t>Audio </a:t>
            </a:r>
            <a:r>
              <a:rPr lang="ar-SA" dirty="0" smtClean="0">
                <a:solidFill>
                  <a:schemeClr val="accent1"/>
                </a:solidFill>
                <a:latin typeface="Alexandria SemiBold" pitchFamily="2" charset="-78"/>
                <a:cs typeface="Alexandria SemiBold" pitchFamily="2" charset="-78"/>
              </a:rPr>
              <a:t> : </a:t>
            </a:r>
            <a:r>
              <a:rPr lang="ar-SA" dirty="0" smtClean="0">
                <a:latin typeface="Alexandria SemiBold" pitchFamily="2" charset="-78"/>
                <a:cs typeface="Alexandria SemiBold" pitchFamily="2" charset="-78"/>
              </a:rPr>
              <a:t>وهو الجزء السماعي </a:t>
            </a:r>
            <a:r>
              <a:rPr lang="ar-SA" dirty="0" smtClean="0">
                <a:latin typeface="Alexandria SemiBold" pitchFamily="2" charset="-78"/>
                <a:cs typeface="Alexandria SemiBold" pitchFamily="2" charset="-78"/>
              </a:rPr>
              <a:t>من السيناريو </a:t>
            </a:r>
            <a:r>
              <a:rPr lang="ar-SA" dirty="0" smtClean="0">
                <a:latin typeface="Alexandria SemiBold" pitchFamily="2" charset="-78"/>
                <a:cs typeface="Alexandria SemiBold" pitchFamily="2" charset="-78"/>
              </a:rPr>
              <a:t>حيث يتضمن الحوار الذي سيقال. يمكنك أيضا إضافة ملاحظات حول طريقة الكلام مثل استخدام اللهجة العامية إذا لزم الأمر، كما يجب تحديد نوع </a:t>
            </a:r>
            <a:r>
              <a:rPr lang="ar-SA" dirty="0">
                <a:latin typeface="Alexandria SemiBold" pitchFamily="2" charset="-78"/>
                <a:cs typeface="Alexandria SemiBold" pitchFamily="2" charset="-78"/>
              </a:rPr>
              <a:t>الموسيقى </a:t>
            </a:r>
            <a:r>
              <a:rPr lang="ar-SA" dirty="0" smtClean="0">
                <a:latin typeface="Alexandria SemiBold" pitchFamily="2" charset="-78"/>
                <a:cs typeface="Alexandria SemiBold" pitchFamily="2" charset="-78"/>
              </a:rPr>
              <a:t>والتأثيرات الصوتية التي ستستخدم. من الضروري مراعاة </a:t>
            </a:r>
            <a:r>
              <a:rPr lang="ar-SA" dirty="0">
                <a:latin typeface="Alexandria SemiBold" pitchFamily="2" charset="-78"/>
                <a:cs typeface="Alexandria SemiBold" pitchFamily="2" charset="-78"/>
              </a:rPr>
              <a:t>التوافق بين مدة الإعلان والنص؛ </a:t>
            </a:r>
            <a:r>
              <a:rPr lang="ar-SA" dirty="0" smtClean="0">
                <a:latin typeface="Alexandria SemiBold" pitchFamily="2" charset="-78"/>
                <a:cs typeface="Alexandria SemiBold" pitchFamily="2" charset="-78"/>
              </a:rPr>
              <a:t>حيث يتراوح </a:t>
            </a:r>
            <a:r>
              <a:rPr lang="ar-SA" dirty="0">
                <a:latin typeface="Alexandria SemiBold" pitchFamily="2" charset="-78"/>
                <a:cs typeface="Alexandria SemiBold" pitchFamily="2" charset="-78"/>
              </a:rPr>
              <a:t>عدد الكلمات في الدقيقة الواحدة من 125 ل 150 </a:t>
            </a:r>
            <a:r>
              <a:rPr lang="ar-SA" dirty="0" smtClean="0">
                <a:latin typeface="Alexandria SemiBold" pitchFamily="2" charset="-78"/>
                <a:cs typeface="Alexandria SemiBold" pitchFamily="2" charset="-78"/>
              </a:rPr>
              <a:t>كلمة. ويُفضل </a:t>
            </a:r>
            <a:r>
              <a:rPr lang="ar-SA" dirty="0">
                <a:latin typeface="Alexandria SemiBold" pitchFamily="2" charset="-78"/>
                <a:cs typeface="Alexandria SemiBold" pitchFamily="2" charset="-78"/>
              </a:rPr>
              <a:t>كتابة السيناريو على هيئة </a:t>
            </a:r>
            <a:r>
              <a:rPr lang="ar-SA" dirty="0" smtClean="0">
                <a:latin typeface="Alexandria SemiBold" pitchFamily="2" charset="-78"/>
                <a:cs typeface="Alexandria SemiBold" pitchFamily="2" charset="-78"/>
              </a:rPr>
              <a:t>قصة؛ </a:t>
            </a:r>
            <a:r>
              <a:rPr lang="ar-SA" dirty="0">
                <a:latin typeface="Alexandria SemiBold" pitchFamily="2" charset="-78"/>
                <a:cs typeface="Alexandria SemiBold" pitchFamily="2" charset="-78"/>
              </a:rPr>
              <a:t>لأن </a:t>
            </a:r>
            <a:r>
              <a:rPr lang="ar-SA" dirty="0" smtClean="0">
                <a:latin typeface="Alexandria SemiBold" pitchFamily="2" charset="-78"/>
                <a:cs typeface="Alexandria SemiBold" pitchFamily="2" charset="-78"/>
              </a:rPr>
              <a:t>معدل تذكر القصص يكون أعلى من </a:t>
            </a:r>
            <a:r>
              <a:rPr lang="ar-SA" dirty="0">
                <a:latin typeface="Alexandria SemiBold" pitchFamily="2" charset="-78"/>
                <a:cs typeface="Alexandria SemiBold" pitchFamily="2" charset="-78"/>
              </a:rPr>
              <a:t>الحقائق </a:t>
            </a:r>
            <a:r>
              <a:rPr lang="ar-SA" dirty="0" smtClean="0">
                <a:latin typeface="Alexandria SemiBold" pitchFamily="2" charset="-78"/>
                <a:cs typeface="Alexandria SemiBold" pitchFamily="2" charset="-78"/>
              </a:rPr>
              <a:t>المجردة.</a:t>
            </a:r>
            <a:endParaRPr lang="ar-SA" dirty="0">
              <a:latin typeface="Alexandria SemiBold" pitchFamily="2" charset="-78"/>
              <a:cs typeface="Alexandria SemiBold" pitchFamily="2" charset="-78"/>
            </a:endParaRPr>
          </a:p>
          <a:p>
            <a:pPr marL="463550" indent="-28575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المشهد التصويري </a:t>
            </a:r>
            <a:r>
              <a:rPr lang="en-US" dirty="0" smtClean="0">
                <a:solidFill>
                  <a:schemeClr val="accent1"/>
                </a:solidFill>
                <a:latin typeface="Alexandria SemiBold" pitchFamily="2" charset="-78"/>
                <a:cs typeface="Alexandria SemiBold" pitchFamily="2" charset="-78"/>
              </a:rPr>
              <a:t>Video</a:t>
            </a:r>
            <a:r>
              <a:rPr lang="ar-SA" dirty="0" smtClean="0">
                <a:solidFill>
                  <a:schemeClr val="accent1"/>
                </a:solidFill>
                <a:latin typeface="Alexandria SemiBold" pitchFamily="2" charset="-78"/>
                <a:cs typeface="Alexandria SemiBold" pitchFamily="2" charset="-78"/>
              </a:rPr>
              <a:t> : </a:t>
            </a:r>
            <a:r>
              <a:rPr lang="ar-SA" dirty="0">
                <a:latin typeface="Alexandria SemiBold" pitchFamily="2" charset="-78"/>
                <a:cs typeface="Alexandria SemiBold" pitchFamily="2" charset="-78"/>
              </a:rPr>
              <a:t>وهو الجزء المرئي من السيناريو، حيث يتم وصف كل مشهد كما يتخيله الكاتب، سواء كان المشهد عبارة عن صورة، أشكال متحركة، أو تمثيل بواسطة أشخاص حقيقيين</a:t>
            </a:r>
            <a:r>
              <a:rPr lang="en-US" dirty="0" smtClean="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801850" y="1226260"/>
            <a:ext cx="3409404"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مراحل إنتاج إعلانات الفيديو</a:t>
            </a:r>
          </a:p>
        </p:txBody>
      </p:sp>
      <p:pic>
        <p:nvPicPr>
          <p:cNvPr id="12" name="Picture 1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2299" t="8818" r="74960" b="49246"/>
          <a:stretch/>
        </p:blipFill>
        <p:spPr>
          <a:xfrm>
            <a:off x="10831420" y="3411938"/>
            <a:ext cx="1358287" cy="1405721"/>
          </a:xfrm>
          <a:prstGeom prst="rect">
            <a:avLst/>
          </a:prstGeom>
        </p:spPr>
      </p:pic>
    </p:spTree>
    <p:extLst>
      <p:ext uri="{BB962C8B-B14F-4D97-AF65-F5344CB8AC3E}">
        <p14:creationId xmlns:p14="http://schemas.microsoft.com/office/powerpoint/2010/main" val="24647487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4435" y="1842759"/>
            <a:ext cx="10973873" cy="4449871"/>
          </a:xfrm>
          <a:prstGeom prst="roundRect">
            <a:avLst>
              <a:gd name="adj" fmla="val 6140"/>
            </a:avLst>
          </a:prstGeom>
          <a:solidFill>
            <a:schemeClr val="bg1">
              <a:lumMod val="9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25384"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72617"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30424"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7795" y="1882242"/>
            <a:ext cx="10740789" cy="2169825"/>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ولكن بشكل عام </a:t>
            </a:r>
            <a:r>
              <a:rPr lang="ar-SA" dirty="0" smtClean="0">
                <a:latin typeface="Alexandria SemiBold" pitchFamily="2" charset="-78"/>
                <a:cs typeface="Alexandria SemiBold" pitchFamily="2" charset="-78"/>
              </a:rPr>
              <a:t>يتكون </a:t>
            </a:r>
            <a:r>
              <a:rPr lang="ar-SA" dirty="0">
                <a:latin typeface="Alexandria SemiBold" pitchFamily="2" charset="-78"/>
                <a:cs typeface="Alexandria SemiBold" pitchFamily="2" charset="-78"/>
              </a:rPr>
              <a:t>النص </a:t>
            </a:r>
            <a:r>
              <a:rPr lang="en-US" dirty="0" smtClean="0">
                <a:latin typeface="Alexandria SemiBold" pitchFamily="2" charset="-78"/>
                <a:cs typeface="Alexandria SemiBold" pitchFamily="2" charset="-78"/>
              </a:rPr>
              <a:t>Script</a:t>
            </a:r>
            <a:r>
              <a:rPr lang="ar-SA" dirty="0" smtClean="0">
                <a:latin typeface="Alexandria SemiBold" pitchFamily="2" charset="-78"/>
                <a:cs typeface="Alexandria SemiBold" pitchFamily="2" charset="-78"/>
              </a:rPr>
              <a:t> من </a:t>
            </a:r>
            <a:r>
              <a:rPr lang="ar-SA" dirty="0">
                <a:latin typeface="Alexandria SemiBold" pitchFamily="2" charset="-78"/>
                <a:cs typeface="Alexandria SemiBold" pitchFamily="2" charset="-78"/>
              </a:rPr>
              <a:t>العناصر التالية:</a:t>
            </a:r>
          </a:p>
          <a:p>
            <a:pPr marL="342900" indent="-342900" algn="r" rtl="1">
              <a:lnSpc>
                <a:spcPct val="150000"/>
              </a:lnSpc>
              <a:buFont typeface="+mj-lt"/>
              <a:buAutoNum type="arabicPeriod"/>
            </a:pPr>
            <a:r>
              <a:rPr lang="ar-SA" dirty="0" smtClean="0">
                <a:solidFill>
                  <a:schemeClr val="accent2">
                    <a:lumMod val="50000"/>
                  </a:schemeClr>
                </a:solidFill>
                <a:latin typeface="Alexandria SemiBold" pitchFamily="2" charset="-78"/>
                <a:cs typeface="Alexandria SemiBold" pitchFamily="2" charset="-78"/>
              </a:rPr>
              <a:t>العنوان:</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يجب </a:t>
            </a:r>
            <a:r>
              <a:rPr lang="ar-SA" dirty="0">
                <a:latin typeface="Alexandria SemiBold" pitchFamily="2" charset="-78"/>
                <a:cs typeface="Alexandria SemiBold" pitchFamily="2" charset="-78"/>
              </a:rPr>
              <a:t>أن يكون مغريًا وجذابًا، </a:t>
            </a:r>
            <a:r>
              <a:rPr lang="ar-SA" dirty="0" smtClean="0">
                <a:latin typeface="Alexandria SemiBold" pitchFamily="2" charset="-78"/>
                <a:cs typeface="Alexandria SemiBold" pitchFamily="2" charset="-78"/>
              </a:rPr>
              <a:t>ويوضح </a:t>
            </a:r>
            <a:r>
              <a:rPr lang="ar-SA" dirty="0">
                <a:latin typeface="Alexandria SemiBold" pitchFamily="2" charset="-78"/>
                <a:cs typeface="Alexandria SemiBold" pitchFamily="2" charset="-78"/>
              </a:rPr>
              <a:t>فكرة الإعلان بشكل مختصر</a:t>
            </a:r>
            <a:r>
              <a:rPr lang="ar-SA" dirty="0" smtClean="0">
                <a:latin typeface="Alexandria SemiBold" pitchFamily="2" charset="-78"/>
                <a:cs typeface="Alexandria SemiBold" pitchFamily="2" charset="-78"/>
              </a:rPr>
              <a:t>.</a:t>
            </a:r>
            <a:endParaRPr lang="ar-SA" dirty="0" smtClean="0">
              <a:solidFill>
                <a:schemeClr val="accent2">
                  <a:lumMod val="50000"/>
                </a:schemeClr>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smtClean="0">
                <a:solidFill>
                  <a:schemeClr val="accent2">
                    <a:lumMod val="50000"/>
                  </a:schemeClr>
                </a:solidFill>
                <a:latin typeface="Alexandria SemiBold" pitchFamily="2" charset="-78"/>
                <a:cs typeface="Alexandria SemiBold" pitchFamily="2" charset="-78"/>
              </a:rPr>
              <a:t>المقدمة</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ت</a:t>
            </a:r>
            <a:r>
              <a:rPr lang="ar-SA" dirty="0" smtClean="0">
                <a:latin typeface="Alexandria SemiBold" pitchFamily="2" charset="-78"/>
                <a:cs typeface="Alexandria SemiBold" pitchFamily="2" charset="-78"/>
              </a:rPr>
              <a:t>جذب </a:t>
            </a:r>
            <a:r>
              <a:rPr lang="ar-SA" dirty="0">
                <a:latin typeface="Alexandria SemiBold" pitchFamily="2" charset="-78"/>
                <a:cs typeface="Alexandria SemiBold" pitchFamily="2" charset="-78"/>
              </a:rPr>
              <a:t>انتباه المستخدم في الثواني الأولى، </a:t>
            </a:r>
            <a:r>
              <a:rPr lang="ar-SA" dirty="0" smtClean="0">
                <a:latin typeface="Alexandria SemiBold" pitchFamily="2" charset="-78"/>
                <a:cs typeface="Alexandria SemiBold" pitchFamily="2" charset="-78"/>
              </a:rPr>
              <a:t>وتقدم </a:t>
            </a:r>
            <a:r>
              <a:rPr lang="ar-SA" dirty="0">
                <a:latin typeface="Alexandria SemiBold" pitchFamily="2" charset="-78"/>
                <a:cs typeface="Alexandria SemiBold" pitchFamily="2" charset="-78"/>
              </a:rPr>
              <a:t>المشكلة أو الحاجة التي </a:t>
            </a:r>
            <a:r>
              <a:rPr lang="ar-SA" dirty="0" smtClean="0">
                <a:latin typeface="Alexandria SemiBold" pitchFamily="2" charset="-78"/>
                <a:cs typeface="Alexandria SemiBold" pitchFamily="2" charset="-78"/>
              </a:rPr>
              <a:t>يُلبيها المنتج.</a:t>
            </a:r>
          </a:p>
          <a:p>
            <a:pPr marL="342900" indent="-342900" algn="r" rtl="1">
              <a:lnSpc>
                <a:spcPct val="150000"/>
              </a:lnSpc>
              <a:buFont typeface="+mj-lt"/>
              <a:buAutoNum type="arabicPeriod"/>
            </a:pPr>
            <a:r>
              <a:rPr lang="ar-SA" dirty="0" smtClean="0">
                <a:solidFill>
                  <a:schemeClr val="accent2">
                    <a:lumMod val="50000"/>
                  </a:schemeClr>
                </a:solidFill>
                <a:latin typeface="Alexandria SemiBold" pitchFamily="2" charset="-78"/>
                <a:cs typeface="Alexandria SemiBold" pitchFamily="2" charset="-78"/>
              </a:rPr>
              <a:t>الجسم: </a:t>
            </a:r>
            <a:r>
              <a:rPr lang="ar-SA" dirty="0" smtClean="0">
                <a:latin typeface="Alexandria SemiBold" pitchFamily="2" charset="-78"/>
                <a:cs typeface="Alexandria SemiBold" pitchFamily="2" charset="-78"/>
              </a:rPr>
              <a:t>ويتضمن: </a:t>
            </a:r>
          </a:p>
          <a:p>
            <a:pPr marL="342900" indent="-342900" algn="r" rtl="1">
              <a:lnSpc>
                <a:spcPct val="150000"/>
              </a:lnSpc>
              <a:buFont typeface="+mj-lt"/>
              <a:buAutoNum type="arabicPeriod"/>
            </a:pP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3275672" y="1286202"/>
            <a:ext cx="339808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مراحل إنتاج إعلانات الفيديو</a:t>
            </a:r>
          </a:p>
        </p:txBody>
      </p:sp>
      <p:sp>
        <p:nvSpPr>
          <p:cNvPr id="2" name="Rectangle 1"/>
          <p:cNvSpPr/>
          <p:nvPr/>
        </p:nvSpPr>
        <p:spPr>
          <a:xfrm>
            <a:off x="627796" y="3232042"/>
            <a:ext cx="8475261" cy="2215991"/>
          </a:xfrm>
          <a:prstGeom prst="rect">
            <a:avLst/>
          </a:prstGeom>
          <a:solidFill>
            <a:schemeClr val="accent6">
              <a:lumMod val="20000"/>
              <a:lumOff val="80000"/>
            </a:schemeClr>
          </a:solidFill>
        </p:spPr>
        <p:txBody>
          <a:bodyPr wrap="square">
            <a:spAutoFit/>
          </a:bodyPr>
          <a:lstStyle/>
          <a:p>
            <a:pPr marL="231775" indent="-231775" algn="r" rtl="1">
              <a:lnSpc>
                <a:spcPct val="150000"/>
              </a:lnSpc>
              <a:buFont typeface="Wingdings" panose="05000000000000000000" pitchFamily="2" charset="2"/>
              <a:buChar char="§"/>
            </a:pPr>
            <a:r>
              <a:rPr lang="ar-SA" sz="1600" dirty="0">
                <a:solidFill>
                  <a:schemeClr val="accent2">
                    <a:lumMod val="50000"/>
                  </a:schemeClr>
                </a:solidFill>
                <a:latin typeface="Alexandria SemiBold" pitchFamily="2" charset="-78"/>
                <a:cs typeface="Alexandria SemiBold" pitchFamily="2" charset="-78"/>
              </a:rPr>
              <a:t>عرض المنتج والتعريف </a:t>
            </a:r>
            <a:r>
              <a:rPr lang="ar-SA" sz="1600" dirty="0" smtClean="0">
                <a:solidFill>
                  <a:schemeClr val="accent2">
                    <a:lumMod val="50000"/>
                  </a:schemeClr>
                </a:solidFill>
                <a:latin typeface="Alexandria SemiBold" pitchFamily="2" charset="-78"/>
                <a:cs typeface="Alexandria SemiBold" pitchFamily="2" charset="-78"/>
              </a:rPr>
              <a:t>به: </a:t>
            </a:r>
            <a:r>
              <a:rPr lang="ar-SA" sz="1400" dirty="0" smtClean="0">
                <a:latin typeface="Alexandria SemiBold" pitchFamily="2" charset="-78"/>
                <a:cs typeface="Alexandria SemiBold" pitchFamily="2" charset="-78"/>
              </a:rPr>
              <a:t>شرح </a:t>
            </a:r>
            <a:r>
              <a:rPr lang="ar-SA" sz="1400" dirty="0">
                <a:latin typeface="Alexandria SemiBold" pitchFamily="2" charset="-78"/>
                <a:cs typeface="Alexandria SemiBold" pitchFamily="2" charset="-78"/>
              </a:rPr>
              <a:t>ما هو المنتج أو الخدمة، وما الذي </a:t>
            </a:r>
            <a:r>
              <a:rPr lang="ar-SA" sz="1400" dirty="0" smtClean="0">
                <a:latin typeface="Alexandria SemiBold" pitchFamily="2" charset="-78"/>
                <a:cs typeface="Alexandria SemiBold" pitchFamily="2" charset="-78"/>
              </a:rPr>
              <a:t>يميزه؟، </a:t>
            </a:r>
            <a:r>
              <a:rPr lang="ar-SA" sz="1400" dirty="0">
                <a:latin typeface="Alexandria SemiBold" pitchFamily="2" charset="-78"/>
                <a:cs typeface="Alexandria SemiBold" pitchFamily="2" charset="-78"/>
              </a:rPr>
              <a:t>واستخدام صور أو مقاطع توضيحية لعرض المنتج بشكل جذاب.</a:t>
            </a:r>
          </a:p>
          <a:p>
            <a:pPr marL="231775" indent="-231775" algn="r" rtl="1">
              <a:lnSpc>
                <a:spcPct val="150000"/>
              </a:lnSpc>
              <a:buFont typeface="Wingdings" panose="05000000000000000000" pitchFamily="2" charset="2"/>
              <a:buChar char="§"/>
            </a:pPr>
            <a:r>
              <a:rPr lang="ar-SA" sz="1600" dirty="0">
                <a:solidFill>
                  <a:schemeClr val="accent2">
                    <a:lumMod val="50000"/>
                  </a:schemeClr>
                </a:solidFill>
                <a:latin typeface="Alexandria SemiBold" pitchFamily="2" charset="-78"/>
                <a:cs typeface="Alexandria SemiBold" pitchFamily="2" charset="-78"/>
              </a:rPr>
              <a:t>الفوائد</a:t>
            </a:r>
            <a:r>
              <a:rPr lang="ar-SA" sz="1600" dirty="0">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 </a:t>
            </a:r>
            <a:r>
              <a:rPr lang="ar-SA" sz="1400" dirty="0">
                <a:latin typeface="Alexandria SemiBold" pitchFamily="2" charset="-78"/>
                <a:cs typeface="Alexandria SemiBold" pitchFamily="2" charset="-78"/>
              </a:rPr>
              <a:t>توضيح الفوائد الرئيسية للمنتج </a:t>
            </a:r>
            <a:r>
              <a:rPr lang="ar-SA" sz="1400" dirty="0" smtClean="0">
                <a:latin typeface="Alexandria SemiBold" pitchFamily="2" charset="-78"/>
                <a:cs typeface="Alexandria SemiBold" pitchFamily="2" charset="-78"/>
              </a:rPr>
              <a:t>بدلاً من المواصفات، وكيف </a:t>
            </a:r>
            <a:r>
              <a:rPr lang="ar-SA" sz="1400" dirty="0">
                <a:latin typeface="Alexandria SemiBold" pitchFamily="2" charset="-78"/>
                <a:cs typeface="Alexandria SemiBold" pitchFamily="2" charset="-78"/>
              </a:rPr>
              <a:t>يمكن أن يحل المنتج مشكلة .</a:t>
            </a:r>
          </a:p>
          <a:p>
            <a:pPr marL="231775" indent="-231775" algn="r" rtl="1">
              <a:lnSpc>
                <a:spcPct val="150000"/>
              </a:lnSpc>
              <a:buFont typeface="Wingdings" panose="05000000000000000000" pitchFamily="2" charset="2"/>
              <a:buChar char="§"/>
            </a:pPr>
            <a:r>
              <a:rPr lang="ar-SA" sz="1600" dirty="0">
                <a:solidFill>
                  <a:schemeClr val="accent2">
                    <a:lumMod val="50000"/>
                  </a:schemeClr>
                </a:solidFill>
                <a:latin typeface="Alexandria SemiBold" pitchFamily="2" charset="-78"/>
                <a:cs typeface="Alexandria SemiBold" pitchFamily="2" charset="-78"/>
              </a:rPr>
              <a:t>شهادات</a:t>
            </a:r>
            <a:r>
              <a:rPr lang="ar-SA" sz="1600" dirty="0">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 </a:t>
            </a:r>
            <a:r>
              <a:rPr lang="ar-SA" sz="1400" dirty="0" smtClean="0">
                <a:latin typeface="Alexandria SemiBold" pitchFamily="2" charset="-78"/>
                <a:cs typeface="Alexandria SemiBold" pitchFamily="2" charset="-78"/>
              </a:rPr>
              <a:t>يتضمن </a:t>
            </a:r>
            <a:r>
              <a:rPr lang="ar-SA" sz="1400" dirty="0">
                <a:latin typeface="Alexandria SemiBold" pitchFamily="2" charset="-78"/>
                <a:cs typeface="Alexandria SemiBold" pitchFamily="2" charset="-78"/>
              </a:rPr>
              <a:t>تجارب مستخدمين آخرين أو آراء خبراء لتعزيز </a:t>
            </a:r>
            <a:r>
              <a:rPr lang="ar-SA" sz="1400" dirty="0" smtClean="0">
                <a:latin typeface="Alexandria SemiBold" pitchFamily="2" charset="-78"/>
                <a:cs typeface="Alexandria SemiBold" pitchFamily="2" charset="-78"/>
              </a:rPr>
              <a:t>الثقة.</a:t>
            </a:r>
            <a:endParaRPr lang="ar-SA" sz="1400" dirty="0">
              <a:latin typeface="Alexandria SemiBold" pitchFamily="2" charset="-78"/>
              <a:cs typeface="Alexandria SemiBold" pitchFamily="2" charset="-78"/>
            </a:endParaRPr>
          </a:p>
          <a:p>
            <a:pPr marL="231775" indent="-231775" algn="r" rtl="1">
              <a:lnSpc>
                <a:spcPct val="150000"/>
              </a:lnSpc>
              <a:buFont typeface="Wingdings" panose="05000000000000000000" pitchFamily="2" charset="2"/>
              <a:buChar char="§"/>
            </a:pPr>
            <a:r>
              <a:rPr lang="ar-SA" sz="1600" dirty="0">
                <a:solidFill>
                  <a:schemeClr val="accent2">
                    <a:lumMod val="50000"/>
                  </a:schemeClr>
                </a:solidFill>
                <a:latin typeface="Alexandria SemiBold" pitchFamily="2" charset="-78"/>
                <a:cs typeface="Alexandria SemiBold" pitchFamily="2" charset="-78"/>
              </a:rPr>
              <a:t>دعوة إلى العمل:</a:t>
            </a:r>
            <a:r>
              <a:rPr lang="ar-SA" sz="1600" dirty="0">
                <a:latin typeface="Alexandria SemiBold" pitchFamily="2" charset="-78"/>
                <a:cs typeface="Alexandria SemiBold" pitchFamily="2" charset="-78"/>
              </a:rPr>
              <a:t> </a:t>
            </a:r>
            <a:r>
              <a:rPr lang="ar-SA" sz="1400" dirty="0">
                <a:latin typeface="Alexandria SemiBold" pitchFamily="2" charset="-78"/>
                <a:cs typeface="Alexandria SemiBold" pitchFamily="2" charset="-78"/>
              </a:rPr>
              <a:t>إرشاد المشاهد إلى الخطوة التالية، مثل زيارة الموقع </a:t>
            </a:r>
            <a:r>
              <a:rPr lang="ar-SA" sz="1400" dirty="0" smtClean="0">
                <a:latin typeface="Alexandria SemiBold" pitchFamily="2" charset="-78"/>
                <a:cs typeface="Alexandria SemiBold" pitchFamily="2" charset="-78"/>
              </a:rPr>
              <a:t>الإلكتروني </a:t>
            </a:r>
            <a:r>
              <a:rPr lang="ar-SA" sz="1400" dirty="0">
                <a:latin typeface="Alexandria SemiBold" pitchFamily="2" charset="-78"/>
                <a:cs typeface="Alexandria SemiBold" pitchFamily="2" charset="-78"/>
              </a:rPr>
              <a:t>أو التسجيل أو الشراء.</a:t>
            </a:r>
            <a:endParaRPr lang="ar-SA" sz="1400" b="1" dirty="0">
              <a:latin typeface="Alexandria SemiBold" pitchFamily="2" charset="-78"/>
              <a:cs typeface="Alexandria SemiBold" pitchFamily="2" charset="-78"/>
            </a:endParaRPr>
          </a:p>
        </p:txBody>
      </p:sp>
      <p:sp>
        <p:nvSpPr>
          <p:cNvPr id="3" name="Rectangle 2"/>
          <p:cNvSpPr/>
          <p:nvPr/>
        </p:nvSpPr>
        <p:spPr>
          <a:xfrm>
            <a:off x="627796" y="5431350"/>
            <a:ext cx="10740789" cy="876522"/>
          </a:xfrm>
          <a:prstGeom prst="rect">
            <a:avLst/>
          </a:prstGeom>
        </p:spPr>
        <p:txBody>
          <a:bodyPr wrap="square">
            <a:spAutoFit/>
          </a:bodyPr>
          <a:lstStyle/>
          <a:p>
            <a:pPr marL="395288" indent="-341313" algn="r" rtl="1">
              <a:lnSpc>
                <a:spcPct val="150000"/>
              </a:lnSpc>
              <a:buFont typeface="+mj-lt"/>
              <a:buAutoNum type="arabicPeriod" startAt="4"/>
            </a:pPr>
            <a:r>
              <a:rPr lang="ar-SA" dirty="0">
                <a:solidFill>
                  <a:schemeClr val="accent2">
                    <a:lumMod val="50000"/>
                  </a:schemeClr>
                </a:solidFill>
                <a:latin typeface="Alexandria SemiBold" pitchFamily="2" charset="-78"/>
                <a:cs typeface="Alexandria SemiBold" pitchFamily="2" charset="-78"/>
              </a:rPr>
              <a:t>الخاتمة: </a:t>
            </a:r>
            <a:r>
              <a:rPr lang="ar-SA" dirty="0">
                <a:latin typeface="Alexandria SemiBold" pitchFamily="2" charset="-78"/>
                <a:cs typeface="Alexandria SemiBold" pitchFamily="2" charset="-78"/>
              </a:rPr>
              <a:t>إنهاء الإعلان بعبارة مؤثرة أو ذكر الشعار الخاص بالشركة، أو </a:t>
            </a:r>
            <a:r>
              <a:rPr lang="ar-SA" dirty="0" smtClean="0">
                <a:latin typeface="Alexandria SemiBold" pitchFamily="2" charset="-78"/>
                <a:cs typeface="Alexandria SemiBold" pitchFamily="2" charset="-78"/>
              </a:rPr>
              <a:t>التذكير بفائدة </a:t>
            </a:r>
            <a:r>
              <a:rPr lang="ar-SA" dirty="0">
                <a:latin typeface="Alexandria SemiBold" pitchFamily="2" charset="-78"/>
                <a:cs typeface="Alexandria SemiBold" pitchFamily="2" charset="-78"/>
              </a:rPr>
              <a:t>المنتج </a:t>
            </a:r>
            <a:r>
              <a:rPr lang="ar-SA" dirty="0" smtClean="0">
                <a:latin typeface="Alexandria SemiBold" pitchFamily="2" charset="-78"/>
                <a:cs typeface="Alexandria SemiBold" pitchFamily="2" charset="-78"/>
              </a:rPr>
              <a:t>أو الخدمة.</a:t>
            </a:r>
            <a:endParaRPr lang="ar-SA" dirty="0">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78182" t="9402" r="3317" b="57709"/>
          <a:stretch/>
        </p:blipFill>
        <p:spPr>
          <a:xfrm>
            <a:off x="10413242" y="3472821"/>
            <a:ext cx="1778758" cy="1958529"/>
          </a:xfrm>
          <a:prstGeom prst="rect">
            <a:avLst/>
          </a:prstGeom>
        </p:spPr>
      </p:pic>
    </p:spTree>
    <p:extLst>
      <p:ext uri="{BB962C8B-B14F-4D97-AF65-F5344CB8AC3E}">
        <p14:creationId xmlns:p14="http://schemas.microsoft.com/office/powerpoint/2010/main" val="28182023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18" name="Rectangle: Rounded Corners 24">
            <a:extLst>
              <a:ext uri="{FF2B5EF4-FFF2-40B4-BE49-F238E27FC236}">
                <a16:creationId xmlns:a16="http://schemas.microsoft.com/office/drawing/2014/main" id="{2BC869EB-5623-4AA1-9123-4AF9DF916049}"/>
              </a:ext>
            </a:extLst>
          </p:cNvPr>
          <p:cNvSpPr/>
          <p:nvPr/>
        </p:nvSpPr>
        <p:spPr>
          <a:xfrm>
            <a:off x="342348" y="1741761"/>
            <a:ext cx="5884393" cy="4950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a:extLst>
              <a:ext uri="{FF2B5EF4-FFF2-40B4-BE49-F238E27FC236}">
                <a16:creationId xmlns:a16="http://schemas.microsoft.com/office/drawing/2014/main" id="{050976E4-0CF2-BA00-34CA-2F9419409B9E}"/>
              </a:ext>
            </a:extLst>
          </p:cNvPr>
          <p:cNvSpPr txBox="1"/>
          <p:nvPr/>
        </p:nvSpPr>
        <p:spPr>
          <a:xfrm>
            <a:off x="218364" y="2287455"/>
            <a:ext cx="5791068" cy="4370427"/>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
            </a:pPr>
            <a:r>
              <a:rPr lang="ar-SA" sz="1600" dirty="0">
                <a:solidFill>
                  <a:schemeClr val="accent1"/>
                </a:solidFill>
                <a:latin typeface="Alexandria SemiBold" pitchFamily="2" charset="-78"/>
                <a:cs typeface="Alexandria SemiBold" pitchFamily="2" charset="-78"/>
              </a:rPr>
              <a:t>العنوان: </a:t>
            </a:r>
            <a:r>
              <a:rPr lang="ar-SA" sz="1400" dirty="0">
                <a:latin typeface="Alexandria SemiBold" pitchFamily="2" charset="-78"/>
                <a:cs typeface="Alexandria SemiBold" pitchFamily="2" charset="-78"/>
              </a:rPr>
              <a:t>"منتج</a:t>
            </a:r>
            <a:r>
              <a:rPr lang="en-US" sz="1400" dirty="0">
                <a:latin typeface="Alexandria SemiBold" pitchFamily="2" charset="-78"/>
                <a:cs typeface="Alexandria SemiBold" pitchFamily="2" charset="-78"/>
              </a:rPr>
              <a:t> </a:t>
            </a:r>
            <a:r>
              <a:rPr lang="en-US" sz="1400" dirty="0">
                <a:solidFill>
                  <a:srgbClr val="FF0000"/>
                </a:solidFill>
                <a:latin typeface="Alexandria SemiBold" pitchFamily="2" charset="-78"/>
                <a:cs typeface="Alexandria SemiBold" pitchFamily="2" charset="-78"/>
              </a:rPr>
              <a:t>XYZ</a:t>
            </a:r>
            <a:r>
              <a:rPr lang="en-US" sz="1400" dirty="0">
                <a:latin typeface="Alexandria SemiBold" pitchFamily="2" charset="-78"/>
                <a:cs typeface="Alexandria SemiBold" pitchFamily="2" charset="-78"/>
              </a:rPr>
              <a:t> - </a:t>
            </a:r>
            <a:r>
              <a:rPr lang="ar-SA" sz="1400" dirty="0">
                <a:latin typeface="Alexandria SemiBold" pitchFamily="2" charset="-78"/>
                <a:cs typeface="Alexandria SemiBold" pitchFamily="2" charset="-78"/>
              </a:rPr>
              <a:t>الحل الأمثل لك</a:t>
            </a:r>
            <a:r>
              <a:rPr lang="en-US" sz="1400" dirty="0">
                <a:latin typeface="Alexandria SemiBold" pitchFamily="2" charset="-78"/>
                <a:cs typeface="Alexandria SemiBold" pitchFamily="2" charset="-78"/>
              </a:rPr>
              <a:t>"</a:t>
            </a:r>
          </a:p>
          <a:p>
            <a:pPr marL="285750" indent="-285750" algn="r" rtl="1">
              <a:lnSpc>
                <a:spcPct val="150000"/>
              </a:lnSpc>
              <a:buFont typeface="Wingdings" panose="05000000000000000000" pitchFamily="2" charset="2"/>
              <a:buChar char="§"/>
            </a:pPr>
            <a:r>
              <a:rPr lang="ar-SA" sz="1600" dirty="0" smtClean="0">
                <a:solidFill>
                  <a:schemeClr val="accent1"/>
                </a:solidFill>
                <a:latin typeface="Alexandria SemiBold" pitchFamily="2" charset="-78"/>
                <a:cs typeface="Alexandria SemiBold" pitchFamily="2" charset="-78"/>
              </a:rPr>
              <a:t>المقدمة</a:t>
            </a:r>
            <a:r>
              <a:rPr lang="ar-SA" sz="1600" dirty="0">
                <a:solidFill>
                  <a:schemeClr val="accent1"/>
                </a:solidFill>
                <a:latin typeface="Alexandria SemiBold" pitchFamily="2" charset="-78"/>
                <a:cs typeface="Alexandria SemiBold" pitchFamily="2" charset="-78"/>
              </a:rPr>
              <a:t>: </a:t>
            </a:r>
            <a:r>
              <a:rPr lang="ar-SA" sz="1400" dirty="0" smtClean="0">
                <a:latin typeface="Alexandria SemiBold" pitchFamily="2" charset="-78"/>
                <a:cs typeface="Alexandria SemiBold" pitchFamily="2" charset="-78"/>
              </a:rPr>
              <a:t>هل </a:t>
            </a:r>
            <a:r>
              <a:rPr lang="ar-SA" sz="1400" dirty="0">
                <a:latin typeface="Alexandria SemiBold" pitchFamily="2" charset="-78"/>
                <a:cs typeface="Alexandria SemiBold" pitchFamily="2" charset="-78"/>
              </a:rPr>
              <a:t>سئمت من المنتجات التي لا تلبي </a:t>
            </a:r>
            <a:r>
              <a:rPr lang="ar-SA" sz="1400" dirty="0" smtClean="0">
                <a:latin typeface="Alexandria SemiBold" pitchFamily="2" charset="-78"/>
                <a:cs typeface="Alexandria SemiBold" pitchFamily="2" charset="-78"/>
              </a:rPr>
              <a:t>احتياجاتك؟</a:t>
            </a:r>
            <a:endParaRPr lang="ar-SA" dirty="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
            </a:pPr>
            <a:r>
              <a:rPr lang="ar-SA" sz="1600" dirty="0" smtClean="0">
                <a:solidFill>
                  <a:schemeClr val="accent1"/>
                </a:solidFill>
                <a:latin typeface="Alexandria SemiBold" pitchFamily="2" charset="-78"/>
                <a:cs typeface="Alexandria SemiBold" pitchFamily="2" charset="-78"/>
              </a:rPr>
              <a:t>الرسالة </a:t>
            </a:r>
            <a:r>
              <a:rPr lang="ar-SA" sz="1600" dirty="0">
                <a:solidFill>
                  <a:schemeClr val="accent1"/>
                </a:solidFill>
                <a:latin typeface="Alexandria SemiBold" pitchFamily="2" charset="-78"/>
                <a:cs typeface="Alexandria SemiBold" pitchFamily="2" charset="-78"/>
              </a:rPr>
              <a:t>الرئيسية</a:t>
            </a:r>
            <a:r>
              <a:rPr lang="en-US" dirty="0">
                <a:latin typeface="Alexandria SemiBold" pitchFamily="2" charset="-78"/>
                <a:cs typeface="Alexandria SemiBold" pitchFamily="2" charset="-78"/>
              </a:rPr>
              <a:t>: </a:t>
            </a:r>
            <a:r>
              <a:rPr lang="ar-SA" sz="1400" dirty="0">
                <a:latin typeface="Alexandria SemiBold" pitchFamily="2" charset="-78"/>
                <a:cs typeface="Alexandria SemiBold" pitchFamily="2" charset="-78"/>
              </a:rPr>
              <a:t>مع منتج</a:t>
            </a:r>
            <a:r>
              <a:rPr lang="en-US" sz="1400" dirty="0">
                <a:latin typeface="Alexandria SemiBold" pitchFamily="2" charset="-78"/>
                <a:cs typeface="Alexandria SemiBold" pitchFamily="2" charset="-78"/>
              </a:rPr>
              <a:t> XYZ</a:t>
            </a:r>
            <a:r>
              <a:rPr lang="ar-SA" sz="1400" dirty="0">
                <a:latin typeface="Alexandria SemiBold" pitchFamily="2" charset="-78"/>
                <a:cs typeface="Alexandria SemiBold" pitchFamily="2" charset="-78"/>
              </a:rPr>
              <a:t>، ستحصل على الجودة والأداء الذي تستحقه</a:t>
            </a:r>
            <a:r>
              <a:rPr lang="en-US" sz="1400" dirty="0">
                <a:latin typeface="Alexandria SemiBold" pitchFamily="2" charset="-78"/>
                <a:cs typeface="Alexandria SemiBold" pitchFamily="2" charset="-78"/>
              </a:rPr>
              <a:t>."</a:t>
            </a:r>
            <a:endParaRPr lang="ar-SA" sz="1400" dirty="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
            </a:pPr>
            <a:r>
              <a:rPr lang="ar-SA" sz="1600" dirty="0" smtClean="0">
                <a:solidFill>
                  <a:schemeClr val="accent1"/>
                </a:solidFill>
                <a:latin typeface="Alexandria SemiBold" pitchFamily="2" charset="-78"/>
                <a:cs typeface="Alexandria SemiBold" pitchFamily="2" charset="-78"/>
              </a:rPr>
              <a:t>الحوار</a:t>
            </a:r>
            <a:r>
              <a:rPr lang="en-US" sz="1600" dirty="0" smtClean="0">
                <a:solidFill>
                  <a:schemeClr val="accent1"/>
                </a:solidFill>
                <a:latin typeface="Alexandria SemiBold" pitchFamily="2" charset="-78"/>
                <a:cs typeface="Alexandria SemiBold" pitchFamily="2" charset="-78"/>
              </a:rPr>
              <a:t>: </a:t>
            </a:r>
          </a:p>
          <a:p>
            <a:pPr algn="r" rtl="1">
              <a:lnSpc>
                <a:spcPct val="150000"/>
              </a:lnSpc>
            </a:pPr>
            <a:r>
              <a:rPr lang="ar-SA" sz="1600" dirty="0" smtClean="0">
                <a:latin typeface="Alexandria SemiBold" pitchFamily="2" charset="-78"/>
                <a:cs typeface="Alexandria SemiBold" pitchFamily="2" charset="-78"/>
              </a:rPr>
              <a:t>الشخصية 1</a:t>
            </a:r>
            <a:r>
              <a:rPr lang="en-US" sz="1600" dirty="0" smtClean="0">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 </a:t>
            </a:r>
            <a:r>
              <a:rPr lang="ar-SA" sz="1400" dirty="0" smtClean="0">
                <a:latin typeface="Alexandria SemiBold" pitchFamily="2" charset="-78"/>
                <a:cs typeface="Alexandria SemiBold" pitchFamily="2" charset="-78"/>
              </a:rPr>
              <a:t>لقد </a:t>
            </a:r>
            <a:r>
              <a:rPr lang="ar-SA" sz="1400" dirty="0">
                <a:latin typeface="Alexandria SemiBold" pitchFamily="2" charset="-78"/>
                <a:cs typeface="Alexandria SemiBold" pitchFamily="2" charset="-78"/>
              </a:rPr>
              <a:t>جربت الكثير من المنتجات، لكن</a:t>
            </a:r>
            <a:r>
              <a:rPr lang="en-US" sz="1400" dirty="0">
                <a:latin typeface="Alexandria SemiBold" pitchFamily="2" charset="-78"/>
                <a:cs typeface="Alexandria SemiBold" pitchFamily="2" charset="-78"/>
              </a:rPr>
              <a:t> XYZ </a:t>
            </a:r>
            <a:r>
              <a:rPr lang="ar-SA" sz="1400" dirty="0">
                <a:latin typeface="Alexandria SemiBold" pitchFamily="2" charset="-78"/>
                <a:cs typeface="Alexandria SemiBold" pitchFamily="2" charset="-78"/>
              </a:rPr>
              <a:t>هو </a:t>
            </a:r>
            <a:r>
              <a:rPr lang="ar-SA" sz="1400" dirty="0" smtClean="0">
                <a:latin typeface="Alexandria SemiBold" pitchFamily="2" charset="-78"/>
                <a:cs typeface="Alexandria SemiBold" pitchFamily="2" charset="-78"/>
              </a:rPr>
              <a:t>الأفضل </a:t>
            </a:r>
            <a:r>
              <a:rPr lang="ar-SA" sz="1600" dirty="0" smtClean="0">
                <a:latin typeface="Alexandria SemiBold" pitchFamily="2" charset="-78"/>
                <a:cs typeface="Alexandria SemiBold" pitchFamily="2" charset="-78"/>
              </a:rPr>
              <a:t>الشخصية 2</a:t>
            </a:r>
            <a:r>
              <a:rPr lang="en-US" sz="1600" dirty="0" smtClean="0">
                <a:latin typeface="Alexandria SemiBold" pitchFamily="2" charset="-78"/>
                <a:cs typeface="Alexandria SemiBold" pitchFamily="2" charset="-78"/>
              </a:rPr>
              <a:t> : </a:t>
            </a:r>
            <a:r>
              <a:rPr lang="ar-SA" sz="1400" dirty="0">
                <a:latin typeface="Alexandria SemiBold" pitchFamily="2" charset="-78"/>
                <a:cs typeface="Alexandria SemiBold" pitchFamily="2" charset="-78"/>
              </a:rPr>
              <a:t>كيف يمكنني الحصول عليه؟</a:t>
            </a:r>
            <a:r>
              <a:rPr lang="en-US" sz="1400" dirty="0">
                <a:latin typeface="Alexandria SemiBold" pitchFamily="2" charset="-78"/>
                <a:cs typeface="Alexandria SemiBold" pitchFamily="2" charset="-78"/>
              </a:rPr>
              <a:t>"</a:t>
            </a:r>
          </a:p>
          <a:p>
            <a:pPr marL="231775" indent="-231775" algn="r" rtl="1">
              <a:lnSpc>
                <a:spcPct val="150000"/>
              </a:lnSpc>
              <a:buFont typeface="Wingdings" panose="05000000000000000000" pitchFamily="2" charset="2"/>
              <a:buChar char="§"/>
            </a:pPr>
            <a:r>
              <a:rPr lang="ar-SA" sz="1600" dirty="0" smtClean="0">
                <a:solidFill>
                  <a:schemeClr val="accent1"/>
                </a:solidFill>
                <a:latin typeface="Alexandria SemiBold" pitchFamily="2" charset="-78"/>
                <a:cs typeface="Alexandria SemiBold" pitchFamily="2" charset="-78"/>
              </a:rPr>
              <a:t>المشاهد</a:t>
            </a:r>
            <a:r>
              <a:rPr lang="en-US" sz="1600" dirty="0">
                <a:solidFill>
                  <a:schemeClr val="accent1"/>
                </a:solidFill>
                <a:latin typeface="Alexandria SemiBold" pitchFamily="2" charset="-78"/>
                <a:cs typeface="Alexandria SemiBold" pitchFamily="2" charset="-78"/>
              </a:rPr>
              <a:t>: </a:t>
            </a:r>
          </a:p>
          <a:p>
            <a:pPr algn="r" rtl="1">
              <a:lnSpc>
                <a:spcPct val="150000"/>
              </a:lnSpc>
            </a:pPr>
            <a:r>
              <a:rPr lang="ar-SA" sz="1400" dirty="0" smtClean="0">
                <a:latin typeface="Alexandria SemiBold" pitchFamily="2" charset="-78"/>
                <a:cs typeface="Alexandria SemiBold" pitchFamily="2" charset="-78"/>
              </a:rPr>
              <a:t>مشهد </a:t>
            </a:r>
            <a:r>
              <a:rPr lang="ar-SA" sz="1400" dirty="0">
                <a:latin typeface="Alexandria SemiBold" pitchFamily="2" charset="-78"/>
                <a:cs typeface="Alexandria SemiBold" pitchFamily="2" charset="-78"/>
              </a:rPr>
              <a:t>لشخص يستخدم المنتج في المنزل</a:t>
            </a:r>
            <a:r>
              <a:rPr lang="en-US" sz="1400" dirty="0">
                <a:latin typeface="Alexandria SemiBold" pitchFamily="2" charset="-78"/>
                <a:cs typeface="Alexandria SemiBold" pitchFamily="2" charset="-78"/>
              </a:rPr>
              <a:t>.</a:t>
            </a:r>
          </a:p>
          <a:p>
            <a:pPr algn="r" rtl="1">
              <a:lnSpc>
                <a:spcPct val="150000"/>
              </a:lnSpc>
            </a:pPr>
            <a:r>
              <a:rPr lang="ar-SA" sz="1400" dirty="0" smtClean="0">
                <a:latin typeface="Alexandria SemiBold" pitchFamily="2" charset="-78"/>
                <a:cs typeface="Alexandria SemiBold" pitchFamily="2" charset="-78"/>
              </a:rPr>
              <a:t>مشهد </a:t>
            </a:r>
            <a:r>
              <a:rPr lang="ar-SA" sz="1400" dirty="0">
                <a:latin typeface="Alexandria SemiBold" pitchFamily="2" charset="-78"/>
                <a:cs typeface="Alexandria SemiBold" pitchFamily="2" charset="-78"/>
              </a:rPr>
              <a:t>للمنتج وهو يُعرض في المتجر</a:t>
            </a:r>
            <a:r>
              <a:rPr lang="en-US" dirty="0">
                <a:latin typeface="Alexandria SemiBold" pitchFamily="2" charset="-78"/>
                <a:cs typeface="Alexandria SemiBold" pitchFamily="2" charset="-78"/>
              </a:rPr>
              <a:t>.</a:t>
            </a:r>
          </a:p>
          <a:p>
            <a:pPr marL="285750" indent="-285750" algn="r" rtl="1">
              <a:buFont typeface="Wingdings" panose="05000000000000000000" pitchFamily="2" charset="2"/>
              <a:buChar char="§"/>
            </a:pPr>
            <a:r>
              <a:rPr lang="ar-SA" sz="1600" dirty="0" smtClean="0">
                <a:solidFill>
                  <a:schemeClr val="accent1"/>
                </a:solidFill>
                <a:latin typeface="Alexandria SemiBold" pitchFamily="2" charset="-78"/>
                <a:cs typeface="Alexandria SemiBold" pitchFamily="2" charset="-78"/>
              </a:rPr>
              <a:t>الخاتمة</a:t>
            </a:r>
            <a:r>
              <a:rPr lang="ar-SA" dirty="0">
                <a:latin typeface="Alexandria SemiBold" pitchFamily="2" charset="-78"/>
                <a:cs typeface="Alexandria SemiBold" pitchFamily="2" charset="-78"/>
              </a:rPr>
              <a:t>: </a:t>
            </a:r>
            <a:r>
              <a:rPr lang="ar-SA" sz="1400" dirty="0">
                <a:latin typeface="Alexandria SemiBold" pitchFamily="2" charset="-78"/>
                <a:cs typeface="Alexandria SemiBold" pitchFamily="2" charset="-78"/>
              </a:rPr>
              <a:t>اطلبه الآن عبر موقعنا </a:t>
            </a:r>
            <a:r>
              <a:rPr lang="ar-SA" sz="1400" dirty="0" smtClean="0">
                <a:latin typeface="Alexandria SemiBold" pitchFamily="2" charset="-78"/>
                <a:cs typeface="Alexandria SemiBold" pitchFamily="2" charset="-78"/>
              </a:rPr>
              <a:t>الإلكتروني </a:t>
            </a:r>
            <a:r>
              <a:rPr lang="en-US" sz="1400" dirty="0" smtClean="0">
                <a:latin typeface="Alexandria SemiBold" pitchFamily="2" charset="-78"/>
                <a:cs typeface="Alexandria SemiBold" pitchFamily="2" charset="-78"/>
              </a:rPr>
              <a:t>www.xyzproduct.com </a:t>
            </a:r>
            <a:endParaRPr lang="ar-SA" sz="1400" dirty="0">
              <a:latin typeface="Alexandria SemiBold" pitchFamily="2" charset="-78"/>
              <a:cs typeface="Alexandria SemiBold"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305266" y="1703977"/>
            <a:ext cx="5057497" cy="4360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47237" y="80976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0100" y="91739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80100" y="11415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305266" y="1785064"/>
            <a:ext cx="4854988" cy="4074192"/>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نماذج كتابة السيناريو أو كتابة النص </a:t>
            </a:r>
            <a:r>
              <a:rPr lang="en-US" dirty="0" smtClean="0">
                <a:solidFill>
                  <a:srgbClr val="C00000"/>
                </a:solidFill>
                <a:latin typeface="Alexandria SemiBold" pitchFamily="2" charset="-78"/>
                <a:cs typeface="Alexandria SemiBold" pitchFamily="2" charset="-78"/>
              </a:rPr>
              <a:t>Script</a:t>
            </a:r>
            <a:r>
              <a:rPr lang="ar-SA" dirty="0" smtClean="0">
                <a:solidFill>
                  <a:srgbClr val="C00000"/>
                </a:solidFill>
                <a:latin typeface="Alexandria SemiBold" pitchFamily="2" charset="-78"/>
                <a:cs typeface="Alexandria SemiBold" pitchFamily="2" charset="-78"/>
              </a:rPr>
              <a:t>: </a:t>
            </a:r>
            <a:endParaRPr lang="ar-SA" dirty="0" smtClean="0">
              <a:solidFill>
                <a:srgbClr val="C00000"/>
              </a:solidFill>
              <a:latin typeface="Alexandria SemiBold" pitchFamily="2" charset="-78"/>
              <a:cs typeface="Alexandria SemiBold" pitchFamily="2" charset="-78"/>
            </a:endParaRPr>
          </a:p>
          <a:p>
            <a:pPr algn="r" rtl="1">
              <a:lnSpc>
                <a:spcPct val="150000"/>
              </a:lnSpc>
            </a:pPr>
            <a:endParaRPr lang="ar-SA" sz="500" dirty="0">
              <a:solidFill>
                <a:srgbClr val="C00000"/>
              </a:solidFill>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q"/>
            </a:pPr>
            <a:r>
              <a:rPr lang="ar-SA" dirty="0" smtClean="0">
                <a:solidFill>
                  <a:schemeClr val="accent1"/>
                </a:solidFill>
                <a:latin typeface="Alexandria SemiBold" pitchFamily="2" charset="-78"/>
                <a:cs typeface="Alexandria SemiBold" pitchFamily="2" charset="-78"/>
              </a:rPr>
              <a:t>النموذج </a:t>
            </a:r>
            <a:r>
              <a:rPr lang="ar-SA" dirty="0" smtClean="0">
                <a:solidFill>
                  <a:schemeClr val="accent1"/>
                </a:solidFill>
                <a:latin typeface="Alexandria SemiBold" pitchFamily="2" charset="-78"/>
                <a:cs typeface="Alexandria SemiBold" pitchFamily="2" charset="-78"/>
              </a:rPr>
              <a:t>الأول: </a:t>
            </a:r>
            <a:r>
              <a:rPr lang="ar-SA" dirty="0" smtClean="0">
                <a:latin typeface="Alexandria SemiBold" pitchFamily="2" charset="-78"/>
                <a:cs typeface="Alexandria SemiBold" pitchFamily="2" charset="-78"/>
              </a:rPr>
              <a:t>يتم عمل جدول مُكون من عمودين أحدهم للحوار والآخر للمشهد التصويري، ويمكن أيضا إضافة عمود ثالث اختياري للملاحظات حول الكاميرا، الحركة، المؤثرات الصوتية، والموسيقى الخلفية.</a:t>
            </a:r>
            <a:endParaRPr lang="en-US" dirty="0" smtClean="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q"/>
            </a:pPr>
            <a:r>
              <a:rPr lang="ar-SA" dirty="0">
                <a:solidFill>
                  <a:schemeClr val="accent1"/>
                </a:solidFill>
                <a:latin typeface="Alexandria SemiBold" pitchFamily="2" charset="-78"/>
                <a:cs typeface="Alexandria SemiBold" pitchFamily="2" charset="-78"/>
              </a:rPr>
              <a:t>النموذج الثاني: </a:t>
            </a:r>
            <a:r>
              <a:rPr lang="ar-SA" dirty="0" smtClean="0">
                <a:latin typeface="Alexandria SemiBold" pitchFamily="2" charset="-78"/>
                <a:cs typeface="Alexandria SemiBold" pitchFamily="2" charset="-78"/>
              </a:rPr>
              <a:t>يتم كتابة </a:t>
            </a:r>
            <a:r>
              <a:rPr lang="ar-SA" dirty="0">
                <a:latin typeface="Alexandria SemiBold" pitchFamily="2" charset="-78"/>
                <a:cs typeface="Alexandria SemiBold" pitchFamily="2" charset="-78"/>
              </a:rPr>
              <a:t>النص في جمل أسفل </a:t>
            </a:r>
            <a:r>
              <a:rPr lang="ar-SA" dirty="0" smtClean="0">
                <a:latin typeface="Alexandria SemiBold" pitchFamily="2" charset="-78"/>
                <a:cs typeface="Alexandria SemiBold" pitchFamily="2" charset="-78"/>
              </a:rPr>
              <a:t>بعضها، وبين </a:t>
            </a:r>
            <a:r>
              <a:rPr lang="ar-SA" dirty="0">
                <a:latin typeface="Alexandria SemiBold" pitchFamily="2" charset="-78"/>
                <a:cs typeface="Alexandria SemiBold" pitchFamily="2" charset="-78"/>
              </a:rPr>
              <a:t>قوسين </a:t>
            </a:r>
            <a:r>
              <a:rPr lang="ar-SA" dirty="0" smtClean="0">
                <a:latin typeface="Alexandria SemiBold" pitchFamily="2" charset="-78"/>
                <a:cs typeface="Alexandria SemiBold" pitchFamily="2" charset="-78"/>
              </a:rPr>
              <a:t>يتم وضع </a:t>
            </a:r>
            <a:r>
              <a:rPr lang="ar-SA" dirty="0">
                <a:latin typeface="Alexandria SemiBold" pitchFamily="2" charset="-78"/>
                <a:cs typeface="Alexandria SemiBold" pitchFamily="2" charset="-78"/>
              </a:rPr>
              <a:t>وصف </a:t>
            </a:r>
            <a:r>
              <a:rPr lang="ar-SA" dirty="0" smtClean="0">
                <a:latin typeface="Alexandria SemiBold" pitchFamily="2" charset="-78"/>
                <a:cs typeface="Alexandria SemiBold" pitchFamily="2" charset="-78"/>
              </a:rPr>
              <a:t>المشهد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801850" y="1226260"/>
            <a:ext cx="3409404"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مراحل إنتاج إعلانات الفيديو</a:t>
            </a:r>
          </a:p>
        </p:txBody>
      </p:sp>
      <p:sp>
        <p:nvSpPr>
          <p:cNvPr id="19" name="TextBox 18">
            <a:extLst>
              <a:ext uri="{FF2B5EF4-FFF2-40B4-BE49-F238E27FC236}">
                <a16:creationId xmlns:a16="http://schemas.microsoft.com/office/drawing/2014/main" id="{F9A80F9F-74DB-1D57-04E8-E20E92A09B0A}"/>
              </a:ext>
            </a:extLst>
          </p:cNvPr>
          <p:cNvSpPr txBox="1"/>
          <p:nvPr/>
        </p:nvSpPr>
        <p:spPr>
          <a:xfrm>
            <a:off x="2247255" y="1878482"/>
            <a:ext cx="3814638" cy="507831"/>
          </a:xfrm>
          <a:prstGeom prst="rect">
            <a:avLst/>
          </a:prstGeom>
          <a:no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مثال: لعناصر نص إعلان الفيديو</a:t>
            </a:r>
          </a:p>
        </p:txBody>
      </p:sp>
    </p:spTree>
    <p:extLst>
      <p:ext uri="{BB962C8B-B14F-4D97-AF65-F5344CB8AC3E}">
        <p14:creationId xmlns:p14="http://schemas.microsoft.com/office/powerpoint/2010/main" val="39102008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11" name="Rectangle: Rounded Corners 24">
            <a:extLst>
              <a:ext uri="{FF2B5EF4-FFF2-40B4-BE49-F238E27FC236}">
                <a16:creationId xmlns:a16="http://schemas.microsoft.com/office/drawing/2014/main" id="{2BC869EB-5623-4AA1-9123-4AF9DF916049}"/>
              </a:ext>
            </a:extLst>
          </p:cNvPr>
          <p:cNvSpPr/>
          <p:nvPr/>
        </p:nvSpPr>
        <p:spPr>
          <a:xfrm>
            <a:off x="322568" y="1842759"/>
            <a:ext cx="5650173" cy="44498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p:cNvPicPr>
            <a:picLocks noChangeAspect="1"/>
          </p:cNvPicPr>
          <p:nvPr/>
        </p:nvPicPr>
        <p:blipFill rotWithShape="1">
          <a:blip r:embed="rId3"/>
          <a:srcRect l="1980" r="2754"/>
          <a:stretch/>
        </p:blipFill>
        <p:spPr>
          <a:xfrm>
            <a:off x="532262" y="1884308"/>
            <a:ext cx="5254389" cy="4359596"/>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6084585" y="1842760"/>
            <a:ext cx="5372309" cy="44498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25384"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72617"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30424"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3275672" y="1286202"/>
            <a:ext cx="5370787"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نماذج كتابة سيناريو "سكريبت" إعلان الفيديو</a:t>
            </a:r>
          </a:p>
        </p:txBody>
      </p:sp>
      <p:pic>
        <p:nvPicPr>
          <p:cNvPr id="9" name="Picture 8"/>
          <p:cNvPicPr>
            <a:picLocks noChangeAspect="1"/>
          </p:cNvPicPr>
          <p:nvPr/>
        </p:nvPicPr>
        <p:blipFill rotWithShape="1">
          <a:blip r:embed="rId5"/>
          <a:srcRect r="4944"/>
          <a:stretch/>
        </p:blipFill>
        <p:spPr>
          <a:xfrm>
            <a:off x="6262006" y="1930085"/>
            <a:ext cx="5033524" cy="4275222"/>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6594797" y="1930085"/>
            <a:ext cx="1173707" cy="346249"/>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sz="1100" b="1" dirty="0" smtClean="0">
                <a:latin typeface="Alexandria Black" pitchFamily="2" charset="-78"/>
                <a:cs typeface="Alexandria Black" pitchFamily="2" charset="-78"/>
              </a:rPr>
              <a:t>النموذج الأول</a:t>
            </a:r>
          </a:p>
        </p:txBody>
      </p:sp>
      <p:sp>
        <p:nvSpPr>
          <p:cNvPr id="14" name="TextBox 13">
            <a:extLst>
              <a:ext uri="{FF2B5EF4-FFF2-40B4-BE49-F238E27FC236}">
                <a16:creationId xmlns:a16="http://schemas.microsoft.com/office/drawing/2014/main" id="{F9A80F9F-74DB-1D57-04E8-E20E92A09B0A}"/>
              </a:ext>
            </a:extLst>
          </p:cNvPr>
          <p:cNvSpPr txBox="1"/>
          <p:nvPr/>
        </p:nvSpPr>
        <p:spPr>
          <a:xfrm>
            <a:off x="474455" y="2028956"/>
            <a:ext cx="1215662" cy="346249"/>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sz="1100" b="1" dirty="0" smtClean="0">
                <a:latin typeface="Alexandria Black" pitchFamily="2" charset="-78"/>
                <a:cs typeface="Alexandria Black" pitchFamily="2" charset="-78"/>
              </a:rPr>
              <a:t>النموذج الثاني</a:t>
            </a:r>
          </a:p>
        </p:txBody>
      </p:sp>
    </p:spTree>
    <p:extLst>
      <p:ext uri="{BB962C8B-B14F-4D97-AF65-F5344CB8AC3E}">
        <p14:creationId xmlns:p14="http://schemas.microsoft.com/office/powerpoint/2010/main" val="31180751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pic>
        <p:nvPicPr>
          <p:cNvPr id="11" name="Picture 10"/>
          <p:cNvPicPr>
            <a:picLocks noChangeAspect="1"/>
          </p:cNvPicPr>
          <p:nvPr/>
        </p:nvPicPr>
        <p:blipFill>
          <a:blip r:embed="rId3">
            <a:clrChange>
              <a:clrFrom>
                <a:srgbClr val="000000">
                  <a:alpha val="0"/>
                </a:srgbClr>
              </a:clrFrom>
              <a:clrTo>
                <a:srgbClr val="000000">
                  <a:alpha val="0"/>
                </a:srgbClr>
              </a:clrTo>
            </a:clrChange>
            <a:extLst>
              <a:ext uri="{28A0092B-C50C-407E-A947-70E740481C1C}">
                <a14:useLocalDpi xmlns:a14="http://schemas.microsoft.com/office/drawing/2010/main" val="0"/>
              </a:ext>
            </a:extLst>
          </a:blip>
          <a:stretch>
            <a:fillRect/>
          </a:stretch>
        </p:blipFill>
        <p:spPr>
          <a:xfrm rot="5400000">
            <a:off x="-3032461" y="2453942"/>
            <a:ext cx="8018402" cy="2403368"/>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2044498" y="1842759"/>
            <a:ext cx="9119371" cy="4449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37230" y="10783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84463" y="1181039"/>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42270" y="138109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78424" y="1946715"/>
            <a:ext cx="8843864" cy="4247317"/>
          </a:xfrm>
          <a:prstGeom prst="rect">
            <a:avLst/>
          </a:prstGeom>
          <a:noFill/>
        </p:spPr>
        <p:txBody>
          <a:bodyPr wrap="square" rtlCol="0">
            <a:spAutoFit/>
          </a:bodyPr>
          <a:lstStyle/>
          <a:p>
            <a:pPr marL="174625" indent="-174625" algn="r" rtl="1">
              <a:lnSpc>
                <a:spcPct val="150000"/>
              </a:lnSpc>
            </a:pPr>
            <a:r>
              <a:rPr lang="ar-SA" dirty="0" smtClean="0">
                <a:solidFill>
                  <a:srgbClr val="C00000"/>
                </a:solidFill>
                <a:latin typeface="Alexandria SemiBold" pitchFamily="2" charset="-78"/>
                <a:cs typeface="Alexandria SemiBold" pitchFamily="2" charset="-78"/>
              </a:rPr>
              <a:t>ثالثاً</a:t>
            </a:r>
            <a:r>
              <a:rPr lang="ar-SA" dirty="0">
                <a:solidFill>
                  <a:srgbClr val="C00000"/>
                </a:solidFill>
                <a:latin typeface="Alexandria SemiBold" pitchFamily="2" charset="-78"/>
                <a:cs typeface="Alexandria SemiBold" pitchFamily="2" charset="-78"/>
              </a:rPr>
              <a:t>: </a:t>
            </a:r>
            <a:r>
              <a:rPr lang="ar-SA" dirty="0" smtClean="0">
                <a:solidFill>
                  <a:srgbClr val="C00000"/>
                </a:solidFill>
                <a:latin typeface="Alexandria SemiBold" pitchFamily="2" charset="-78"/>
                <a:cs typeface="Alexandria SemiBold" pitchFamily="2" charset="-78"/>
              </a:rPr>
              <a:t>مرحلة المراجعة </a:t>
            </a:r>
            <a:r>
              <a:rPr lang="ar-SA" dirty="0">
                <a:solidFill>
                  <a:srgbClr val="C00000"/>
                </a:solidFill>
                <a:latin typeface="Alexandria SemiBold" pitchFamily="2" charset="-78"/>
                <a:cs typeface="Alexandria SemiBold" pitchFamily="2" charset="-78"/>
              </a:rPr>
              <a:t>وتحرير النص: </a:t>
            </a:r>
            <a:r>
              <a:rPr lang="ar-SA" dirty="0">
                <a:latin typeface="Alexandria SemiBold" pitchFamily="2" charset="-78"/>
                <a:cs typeface="Alexandria SemiBold" pitchFamily="2" charset="-78"/>
              </a:rPr>
              <a:t>بعد كتابة </a:t>
            </a:r>
            <a:r>
              <a:rPr lang="ar-SA" dirty="0" smtClean="0">
                <a:latin typeface="Alexandria SemiBold" pitchFamily="2" charset="-78"/>
                <a:cs typeface="Alexandria SemiBold" pitchFamily="2" charset="-78"/>
              </a:rPr>
              <a:t>سكريبت الإعلان، يجب على الكاتب:</a:t>
            </a:r>
          </a:p>
          <a:p>
            <a:pPr marL="511175" indent="-282575" algn="r" rtl="1">
              <a:lnSpc>
                <a:spcPct val="150000"/>
              </a:lnSpc>
              <a:buFont typeface="Wingdings" panose="05000000000000000000" pitchFamily="2" charset="2"/>
              <a:buChar char="§"/>
              <a:tabLst>
                <a:tab pos="403225" algn="l"/>
              </a:tabLst>
            </a:pPr>
            <a:r>
              <a:rPr lang="ar-SA" dirty="0" smtClean="0">
                <a:latin typeface="Alexandria SemiBold" pitchFamily="2" charset="-78"/>
                <a:cs typeface="Alexandria SemiBold" pitchFamily="2" charset="-78"/>
              </a:rPr>
              <a:t>مراجعة </a:t>
            </a:r>
            <a:r>
              <a:rPr lang="ar-SA" dirty="0">
                <a:latin typeface="Alexandria SemiBold" pitchFamily="2" charset="-78"/>
                <a:cs typeface="Alexandria SemiBold" pitchFamily="2" charset="-78"/>
              </a:rPr>
              <a:t>النص لغوياً </a:t>
            </a:r>
            <a:r>
              <a:rPr lang="ar-SA" dirty="0" smtClean="0">
                <a:latin typeface="Alexandria SemiBold" pitchFamily="2" charset="-78"/>
                <a:cs typeface="Alexandria SemiBold" pitchFamily="2" charset="-78"/>
              </a:rPr>
              <a:t>وقراءته </a:t>
            </a:r>
            <a:r>
              <a:rPr lang="ar-SA" dirty="0">
                <a:latin typeface="Alexandria SemiBold" pitchFamily="2" charset="-78"/>
                <a:cs typeface="Alexandria SemiBold" pitchFamily="2" charset="-78"/>
              </a:rPr>
              <a:t>بصوت عالٍ للتأكد من أنه يبدو طبيعياً وسلساً عند التحدث به. والتأكد من تماسك وتسلسل الفقرات</a:t>
            </a:r>
            <a:r>
              <a:rPr lang="ar-SA" dirty="0" smtClean="0">
                <a:latin typeface="Alexandria SemiBold" pitchFamily="2" charset="-78"/>
                <a:cs typeface="Alexandria SemiBold" pitchFamily="2" charset="-78"/>
              </a:rPr>
              <a:t>، وتجنب </a:t>
            </a:r>
            <a:r>
              <a:rPr lang="ar-SA" dirty="0">
                <a:latin typeface="Alexandria SemiBold" pitchFamily="2" charset="-78"/>
                <a:cs typeface="Alexandria SemiBold" pitchFamily="2" charset="-78"/>
              </a:rPr>
              <a:t>أي نوع من </a:t>
            </a:r>
            <a:r>
              <a:rPr lang="ar-SA" dirty="0" smtClean="0">
                <a:latin typeface="Alexandria SemiBold" pitchFamily="2" charset="-78"/>
                <a:cs typeface="Alexandria SemiBold" pitchFamily="2" charset="-78"/>
              </a:rPr>
              <a:t>الاستطراد،</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وإجراء </a:t>
            </a:r>
            <a:r>
              <a:rPr lang="ar-SA" dirty="0">
                <a:latin typeface="Alexandria SemiBold" pitchFamily="2" charset="-78"/>
                <a:cs typeface="Alexandria SemiBold" pitchFamily="2" charset="-78"/>
              </a:rPr>
              <a:t>التعديلات اللازمة لتحسين النص وضمان وضوح </a:t>
            </a:r>
            <a:r>
              <a:rPr lang="ar-SA" dirty="0" smtClean="0">
                <a:latin typeface="Alexandria SemiBold" pitchFamily="2" charset="-78"/>
                <a:cs typeface="Alexandria SemiBold" pitchFamily="2" charset="-78"/>
              </a:rPr>
              <a:t>الرسالة.</a:t>
            </a:r>
            <a:r>
              <a:rPr lang="ar-SA" dirty="0">
                <a:latin typeface="Alexandria SemiBold" pitchFamily="2" charset="-78"/>
                <a:cs typeface="Alexandria SemiBold" pitchFamily="2" charset="-78"/>
              </a:rPr>
              <a:t> </a:t>
            </a:r>
            <a:endParaRPr lang="ar-SA" dirty="0" smtClean="0">
              <a:latin typeface="Alexandria SemiBold" pitchFamily="2" charset="-78"/>
              <a:cs typeface="Alexandria SemiBold" pitchFamily="2" charset="-78"/>
            </a:endParaRPr>
          </a:p>
          <a:p>
            <a:pPr marL="511175" indent="-282575" algn="r" rtl="1">
              <a:lnSpc>
                <a:spcPct val="150000"/>
              </a:lnSpc>
              <a:buFont typeface="Wingdings" panose="05000000000000000000" pitchFamily="2" charset="2"/>
              <a:buChar char="§"/>
              <a:tabLst>
                <a:tab pos="403225" algn="l"/>
              </a:tabLst>
            </a:pPr>
            <a:r>
              <a:rPr lang="ar-SA" dirty="0" smtClean="0">
                <a:latin typeface="Alexandria SemiBold" pitchFamily="2" charset="-78"/>
                <a:cs typeface="Alexandria SemiBold" pitchFamily="2" charset="-78"/>
              </a:rPr>
              <a:t>ضبط </a:t>
            </a:r>
            <a:r>
              <a:rPr lang="ar-SA" dirty="0">
                <a:latin typeface="Alexandria SemiBold" pitchFamily="2" charset="-78"/>
                <a:cs typeface="Alexandria SemiBold" pitchFamily="2" charset="-78"/>
              </a:rPr>
              <a:t>مستويات الصوت </a:t>
            </a:r>
            <a:r>
              <a:rPr lang="ar-SA" dirty="0" smtClean="0">
                <a:latin typeface="Alexandria SemiBold" pitchFamily="2" charset="-78"/>
                <a:cs typeface="Alexandria SemiBold" pitchFamily="2" charset="-78"/>
              </a:rPr>
              <a:t>واختيار الموسيقى والمؤثرات الصوتية التي </a:t>
            </a:r>
            <a:r>
              <a:rPr lang="ar-SA" dirty="0">
                <a:latin typeface="Alexandria SemiBold" pitchFamily="2" charset="-78"/>
                <a:cs typeface="Alexandria SemiBold" pitchFamily="2" charset="-78"/>
              </a:rPr>
              <a:t>تتناسب </a:t>
            </a:r>
            <a:r>
              <a:rPr lang="ar-SA" dirty="0" smtClean="0">
                <a:latin typeface="Alexandria SemiBold" pitchFamily="2" charset="-78"/>
                <a:cs typeface="Alexandria SemiBold" pitchFamily="2" charset="-78"/>
              </a:rPr>
              <a:t>مع رسالة الإعلان.</a:t>
            </a:r>
            <a:endParaRPr lang="ar-SA" dirty="0">
              <a:latin typeface="Alexandria SemiBold" pitchFamily="2" charset="-78"/>
              <a:cs typeface="Alexandria SemiBold" pitchFamily="2" charset="-78"/>
            </a:endParaRPr>
          </a:p>
          <a:p>
            <a:pPr algn="r" rtl="1">
              <a:lnSpc>
                <a:spcPct val="150000"/>
              </a:lnSpc>
            </a:pPr>
            <a:r>
              <a:rPr lang="ar-SA" dirty="0" smtClean="0">
                <a:solidFill>
                  <a:srgbClr val="C00000"/>
                </a:solidFill>
                <a:latin typeface="Alexandria SemiBold" pitchFamily="2" charset="-78"/>
                <a:cs typeface="Alexandria SemiBold" pitchFamily="2" charset="-78"/>
              </a:rPr>
              <a:t>رابعاً: مرحلة التسجيل والتصوير:</a:t>
            </a:r>
            <a:endParaRPr lang="ar-SA" dirty="0">
              <a:solidFill>
                <a:srgbClr val="C00000"/>
              </a:solidFill>
              <a:latin typeface="Alexandria SemiBold" pitchFamily="2" charset="-78"/>
              <a:cs typeface="Alexandria SemiBold" pitchFamily="2" charset="-78"/>
            </a:endParaRPr>
          </a:p>
          <a:p>
            <a:pPr marL="457200" indent="-285750"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تنفيذ المشاهد</a:t>
            </a:r>
            <a:r>
              <a:rPr lang="ar-SA" dirty="0" smtClean="0">
                <a:latin typeface="Alexandria SemiBold" pitchFamily="2" charset="-78"/>
                <a:cs typeface="Alexandria SemiBold" pitchFamily="2" charset="-78"/>
              </a:rPr>
              <a:t>: تصوير المشاهد وفقاً </a:t>
            </a:r>
            <a:r>
              <a:rPr lang="ar-SA" dirty="0">
                <a:latin typeface="Alexandria SemiBold" pitchFamily="2" charset="-78"/>
                <a:cs typeface="Alexandria SemiBold" pitchFamily="2" charset="-78"/>
              </a:rPr>
              <a:t>للسيناريو المحدد؛ فيجب الإلتزام </a:t>
            </a:r>
            <a:r>
              <a:rPr lang="ar-SA" dirty="0" smtClean="0">
                <a:latin typeface="Alexandria SemiBold" pitchFamily="2" charset="-78"/>
                <a:cs typeface="Alexandria SemiBold" pitchFamily="2" charset="-78"/>
              </a:rPr>
              <a:t>بالنص    </a:t>
            </a:r>
            <a:r>
              <a:rPr lang="ar-SA" dirty="0">
                <a:latin typeface="Alexandria SemiBold" pitchFamily="2" charset="-78"/>
                <a:cs typeface="Alexandria SemiBold" pitchFamily="2" charset="-78"/>
              </a:rPr>
              <a:t>بدون تعديلات جوهرية لأن التعديلات المفاجئة </a:t>
            </a:r>
            <a:r>
              <a:rPr lang="ar-SA" dirty="0" smtClean="0">
                <a:latin typeface="Alexandria SemiBold" pitchFamily="2" charset="-78"/>
                <a:cs typeface="Alexandria SemiBold" pitchFamily="2" charset="-78"/>
              </a:rPr>
              <a:t>غالباً </a:t>
            </a:r>
            <a:r>
              <a:rPr lang="ar-SA" dirty="0">
                <a:latin typeface="Alexandria SemiBold" pitchFamily="2" charset="-78"/>
                <a:cs typeface="Alexandria SemiBold" pitchFamily="2" charset="-78"/>
              </a:rPr>
              <a:t>لن تكون في صالحك</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marL="457200" indent="-285750"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مراقبة الجودة: التأكد من جودة التصوير خلال العملية وتسجيل أي </a:t>
            </a:r>
            <a:r>
              <a:rPr lang="ar-SA" dirty="0" smtClean="0">
                <a:latin typeface="Alexandria SemiBold" pitchFamily="2" charset="-78"/>
                <a:cs typeface="Alexandria SemiBold" pitchFamily="2" charset="-78"/>
              </a:rPr>
              <a:t>ملاحظات.</a:t>
            </a:r>
            <a:endParaRPr lang="ar-SA" dirty="0" smtClean="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2599494" y="1272081"/>
            <a:ext cx="339808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مراحل إنتاج إعلانات الفيديو</a:t>
            </a:r>
          </a:p>
        </p:txBody>
      </p:sp>
      <p:pic>
        <p:nvPicPr>
          <p:cNvPr id="13" name="Picture 12"/>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2299" t="8818" r="74960" b="49246"/>
          <a:stretch/>
        </p:blipFill>
        <p:spPr>
          <a:xfrm>
            <a:off x="229112" y="2504479"/>
            <a:ext cx="1495256" cy="2107192"/>
          </a:xfrm>
          <a:prstGeom prst="rect">
            <a:avLst/>
          </a:prstGeom>
        </p:spPr>
      </p:pic>
    </p:spTree>
    <p:extLst>
      <p:ext uri="{BB962C8B-B14F-4D97-AF65-F5344CB8AC3E}">
        <p14:creationId xmlns:p14="http://schemas.microsoft.com/office/powerpoint/2010/main" val="4957533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92623" y="1845026"/>
            <a:ext cx="9681883" cy="42987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25384"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72617"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30424"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27094" y="1945170"/>
            <a:ext cx="9452436" cy="4247317"/>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خامساً: مرحلة المونتاج: </a:t>
            </a:r>
            <a:r>
              <a:rPr lang="ar-SA" dirty="0" smtClean="0">
                <a:latin typeface="Alexandria SemiBold" pitchFamily="2" charset="-78"/>
                <a:cs typeface="Alexandria SemiBold" pitchFamily="2" charset="-78"/>
              </a:rPr>
              <a:t>بعد التصوير تبدأ مرحلة المونتاج ويتم فيها:</a:t>
            </a:r>
            <a:endParaRPr lang="ar-SA" dirty="0">
              <a:latin typeface="Alexandria SemiBold" pitchFamily="2" charset="-78"/>
              <a:cs typeface="Alexandria SemiBold" pitchFamily="2" charset="-78"/>
            </a:endParaRPr>
          </a:p>
          <a:p>
            <a:pPr marL="463550" indent="-231775"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تحرير الفيديو: </a:t>
            </a:r>
            <a:r>
              <a:rPr lang="ar-SA" dirty="0" smtClean="0">
                <a:latin typeface="Alexandria SemiBold" pitchFamily="2" charset="-78"/>
                <a:cs typeface="Alexandria SemiBold" pitchFamily="2" charset="-78"/>
              </a:rPr>
              <a:t>أي دمج اللقطات وحذف المشاهد الغير مرغوب فيها وإضافة المؤثرات الخاصة </a:t>
            </a:r>
            <a:r>
              <a:rPr lang="ar-SA" dirty="0">
                <a:latin typeface="Alexandria SemiBold" pitchFamily="2" charset="-78"/>
                <a:cs typeface="Alexandria SemiBold" pitchFamily="2" charset="-78"/>
              </a:rPr>
              <a:t>والموسيقى.</a:t>
            </a:r>
          </a:p>
          <a:p>
            <a:pPr marL="463550" indent="-231775"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تنسيق الصوت: إضافة التعليقات الصوتية، ضبط مستويات الصوت</a:t>
            </a:r>
            <a:r>
              <a:rPr lang="ar-SA" dirty="0" smtClean="0">
                <a:latin typeface="Alexandria SemiBold" pitchFamily="2" charset="-78"/>
                <a:cs typeface="Alexandria SemiBold" pitchFamily="2" charset="-78"/>
              </a:rPr>
              <a:t>.</a:t>
            </a:r>
          </a:p>
          <a:p>
            <a:pPr marL="463550" indent="-231775"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من أبرز برامج المونتاج: </a:t>
            </a:r>
            <a:r>
              <a:rPr lang="en-US" sz="1900" b="1" dirty="0" smtClean="0"/>
              <a:t>Final </a:t>
            </a:r>
            <a:r>
              <a:rPr lang="en-US" sz="1900" b="1" dirty="0"/>
              <a:t>Cut Pro</a:t>
            </a:r>
            <a:r>
              <a:rPr lang="en-US" sz="1900" b="1" dirty="0" smtClean="0"/>
              <a:t>, </a:t>
            </a:r>
            <a:r>
              <a:rPr lang="en-US" sz="1900" b="1" dirty="0"/>
              <a:t>Adobe Premiere Pro </a:t>
            </a:r>
            <a:r>
              <a:rPr lang="en-US" sz="1900" b="1" dirty="0" smtClean="0"/>
              <a:t>, </a:t>
            </a:r>
            <a:r>
              <a:rPr lang="en-US" sz="1900" b="1" dirty="0" err="1" smtClean="0"/>
              <a:t>Canva</a:t>
            </a:r>
            <a:r>
              <a:rPr lang="en-US" sz="1900" b="1" dirty="0" smtClean="0"/>
              <a:t> </a:t>
            </a:r>
            <a:r>
              <a:rPr lang="en-US" sz="1900" b="1" dirty="0"/>
              <a:t>Video </a:t>
            </a:r>
            <a:r>
              <a:rPr lang="en-US" sz="1900" b="1" dirty="0" smtClean="0"/>
              <a:t>Editor</a:t>
            </a:r>
            <a:endParaRPr lang="ar-SA" sz="1900" dirty="0">
              <a:latin typeface="Alexandria SemiBold" pitchFamily="2" charset="-78"/>
              <a:cs typeface="Alexandria SemiBold" pitchFamily="2" charset="-78"/>
            </a:endParaRPr>
          </a:p>
          <a:p>
            <a:pPr algn="r" rtl="1">
              <a:lnSpc>
                <a:spcPct val="150000"/>
              </a:lnSpc>
            </a:pPr>
            <a:r>
              <a:rPr lang="ar-SA" dirty="0" smtClean="0">
                <a:solidFill>
                  <a:srgbClr val="C00000"/>
                </a:solidFill>
                <a:latin typeface="Alexandria SemiBold" pitchFamily="2" charset="-78"/>
                <a:cs typeface="Alexandria SemiBold" pitchFamily="2" charset="-78"/>
              </a:rPr>
              <a:t>سادساً: مرحلة النشر والتوزيع: </a:t>
            </a:r>
            <a:r>
              <a:rPr lang="ar-SA" dirty="0" smtClean="0">
                <a:latin typeface="Alexandria SemiBold" pitchFamily="2" charset="-78"/>
                <a:cs typeface="Alexandria SemiBold" pitchFamily="2" charset="-78"/>
              </a:rPr>
              <a:t>اختيار مواقع </a:t>
            </a:r>
            <a:r>
              <a:rPr lang="ar-SA" dirty="0">
                <a:latin typeface="Alexandria SemiBold" pitchFamily="2" charset="-78"/>
                <a:cs typeface="Alexandria SemiBold" pitchFamily="2" charset="-78"/>
              </a:rPr>
              <a:t>الصحف</a:t>
            </a:r>
            <a:r>
              <a:rPr lang="ar-SA" dirty="0" smtClean="0">
                <a:latin typeface="Alexandria SemiBold" pitchFamily="2" charset="-78"/>
                <a:cs typeface="Alexandria SemiBold" pitchFamily="2" charset="-78"/>
              </a:rPr>
              <a:t> ومنصات </a:t>
            </a:r>
            <a:r>
              <a:rPr lang="ar-SA" dirty="0">
                <a:latin typeface="Alexandria SemiBold" pitchFamily="2" charset="-78"/>
                <a:cs typeface="Alexandria SemiBold" pitchFamily="2" charset="-78"/>
              </a:rPr>
              <a:t>التواصل </a:t>
            </a:r>
            <a:r>
              <a:rPr lang="ar-SA" dirty="0" smtClean="0">
                <a:latin typeface="Alexandria SemiBold" pitchFamily="2" charset="-78"/>
                <a:cs typeface="Alexandria SemiBold" pitchFamily="2" charset="-78"/>
              </a:rPr>
              <a:t>الاجتماعي المناسبة </a:t>
            </a:r>
            <a:r>
              <a:rPr lang="ar-SA" dirty="0">
                <a:latin typeface="Alexandria SemiBold" pitchFamily="2" charset="-78"/>
                <a:cs typeface="Alexandria SemiBold" pitchFamily="2" charset="-78"/>
              </a:rPr>
              <a:t>لنشر </a:t>
            </a:r>
            <a:r>
              <a:rPr lang="ar-SA" dirty="0" smtClean="0">
                <a:latin typeface="Alexandria SemiBold" pitchFamily="2" charset="-78"/>
                <a:cs typeface="Alexandria SemiBold" pitchFamily="2" charset="-78"/>
              </a:rPr>
              <a:t>الإعلان.</a:t>
            </a:r>
          </a:p>
          <a:p>
            <a:pPr algn="r" rtl="1">
              <a:lnSpc>
                <a:spcPct val="150000"/>
              </a:lnSpc>
            </a:pPr>
            <a:r>
              <a:rPr lang="ar-SA" dirty="0" smtClean="0">
                <a:solidFill>
                  <a:srgbClr val="C00000"/>
                </a:solidFill>
                <a:latin typeface="Alexandria SemiBold" pitchFamily="2" charset="-78"/>
                <a:cs typeface="Alexandria SemiBold" pitchFamily="2" charset="-78"/>
              </a:rPr>
              <a:t>سابعاً: التقييم والتحليل</a:t>
            </a:r>
          </a:p>
          <a:p>
            <a:pPr marL="395288" indent="-220663"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مراجعة </a:t>
            </a:r>
            <a:r>
              <a:rPr lang="ar-SA" dirty="0">
                <a:latin typeface="Alexandria SemiBold" pitchFamily="2" charset="-78"/>
                <a:cs typeface="Alexandria SemiBold" pitchFamily="2" charset="-78"/>
              </a:rPr>
              <a:t>الأداء: </a:t>
            </a:r>
            <a:r>
              <a:rPr lang="ar-SA" dirty="0" smtClean="0">
                <a:latin typeface="Alexandria SemiBold" pitchFamily="2" charset="-78"/>
                <a:cs typeface="Alexandria SemiBold" pitchFamily="2" charset="-78"/>
              </a:rPr>
              <a:t>من خلال تحليل </a:t>
            </a:r>
            <a:r>
              <a:rPr lang="ar-SA" dirty="0">
                <a:latin typeface="Alexandria SemiBold" pitchFamily="2" charset="-78"/>
                <a:cs typeface="Alexandria SemiBold" pitchFamily="2" charset="-78"/>
              </a:rPr>
              <a:t>النتائج باستخدام مقاييس مثل عدد </a:t>
            </a:r>
            <a:r>
              <a:rPr lang="ar-SA" dirty="0" smtClean="0">
                <a:latin typeface="Alexandria SemiBold" pitchFamily="2" charset="-78"/>
                <a:cs typeface="Alexandria SemiBold" pitchFamily="2" charset="-78"/>
              </a:rPr>
              <a:t>المشاهدات والتفاعل وحجم المبيعات. إضافة إلى جمع التعليقات وآراء الجمهور لتحسين الأداء.  </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3275672" y="1286202"/>
            <a:ext cx="339808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مراحل إنتاج إعلانات الفيديو</a:t>
            </a:r>
          </a:p>
        </p:txBody>
      </p:sp>
      <p:pic>
        <p:nvPicPr>
          <p:cNvPr id="12" name="Picture 11"/>
          <p:cNvPicPr>
            <a:picLocks noChangeAspect="1"/>
          </p:cNvPicPr>
          <p:nvPr/>
        </p:nvPicPr>
        <p:blipFill rotWithShape="1">
          <a:blip r:embed="rId4">
            <a:clrChange>
              <a:clrFrom>
                <a:srgbClr val="FFFFF6"/>
              </a:clrFrom>
              <a:clrTo>
                <a:srgbClr val="FFFFF6">
                  <a:alpha val="0"/>
                </a:srgbClr>
              </a:clrTo>
            </a:clrChange>
            <a:extLst>
              <a:ext uri="{28A0092B-C50C-407E-A947-70E740481C1C}">
                <a14:useLocalDpi xmlns:a14="http://schemas.microsoft.com/office/drawing/2010/main" val="0"/>
              </a:ext>
            </a:extLst>
          </a:blip>
          <a:srcRect r="51194" b="57865"/>
          <a:stretch/>
        </p:blipFill>
        <p:spPr>
          <a:xfrm>
            <a:off x="-634971" y="2992524"/>
            <a:ext cx="2975215" cy="2078467"/>
          </a:xfrm>
          <a:prstGeom prst="rect">
            <a:avLst/>
          </a:prstGeom>
        </p:spPr>
      </p:pic>
    </p:spTree>
    <p:extLst>
      <p:ext uri="{BB962C8B-B14F-4D97-AF65-F5344CB8AC3E}">
        <p14:creationId xmlns:p14="http://schemas.microsoft.com/office/powerpoint/2010/main" val="351866844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511863" y="1187356"/>
            <a:ext cx="4338107" cy="494049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8565" y="1296537"/>
            <a:ext cx="9876563" cy="483130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55728" y="628321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764275" y="1731770"/>
            <a:ext cx="9580728" cy="4396075"/>
          </a:xfrm>
          <a:prstGeom prst="rect">
            <a:avLst/>
          </a:prstGeom>
          <a:noFill/>
        </p:spPr>
        <p:txBody>
          <a:bodyPr wrap="square" rtlCol="0">
            <a:spAutoFit/>
          </a:bodyPr>
          <a:lstStyle/>
          <a:p>
            <a:pPr lvl="0" algn="justLow" rtl="1">
              <a:lnSpc>
                <a:spcPct val="150000"/>
              </a:lnSpc>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b="1" dirty="0" smtClean="0">
                <a:solidFill>
                  <a:srgbClr val="C00000"/>
                </a:solidFill>
                <a:latin typeface="Alexandria SemiBold" pitchFamily="2" charset="-78"/>
                <a:ea typeface="Calibri" panose="020F0502020204030204" pitchFamily="34" charset="0"/>
                <a:cs typeface="Alexandria SemiBold" pitchFamily="2" charset="-78"/>
              </a:rPr>
              <a:t>أن</a:t>
            </a:r>
            <a:r>
              <a:rPr lang="ar-SA" b="1" dirty="0" smtClean="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b="1" dirty="0" smtClean="0">
                <a:latin typeface="Alexandria SemiBold" pitchFamily="2" charset="-78"/>
                <a:ea typeface="Calibri" panose="020F0502020204030204" pitchFamily="34" charset="0"/>
                <a:cs typeface="Alexandria SemiBold" pitchFamily="2" charset="-78"/>
              </a:rPr>
              <a:t>    تُعد الألوان وإعلان الفيديو من العناصر </a:t>
            </a:r>
            <a:r>
              <a:rPr lang="ar-SA" b="1" dirty="0">
                <a:latin typeface="Alexandria SemiBold" pitchFamily="2" charset="-78"/>
                <a:ea typeface="Calibri" panose="020F0502020204030204" pitchFamily="34" charset="0"/>
                <a:cs typeface="Alexandria SemiBold" pitchFamily="2" charset="-78"/>
              </a:rPr>
              <a:t>البصرية أو المرئية التي يستخدمها المُعلن لجذب انتباه الجمهور وتعزيز فعالية الرسالة </a:t>
            </a:r>
            <a:r>
              <a:rPr lang="ar-SA" b="1" dirty="0" smtClean="0">
                <a:latin typeface="Alexandria SemiBold" pitchFamily="2" charset="-78"/>
                <a:ea typeface="Calibri" panose="020F0502020204030204" pitchFamily="34" charset="0"/>
                <a:cs typeface="Alexandria SemiBold" pitchFamily="2" charset="-78"/>
              </a:rPr>
              <a:t>الإعلانية. وتلعب </a:t>
            </a:r>
            <a:r>
              <a:rPr lang="ar-SA" b="1" dirty="0">
                <a:latin typeface="Alexandria SemiBold" pitchFamily="2" charset="-78"/>
                <a:ea typeface="Calibri" panose="020F0502020204030204" pitchFamily="34" charset="0"/>
                <a:cs typeface="Alexandria SemiBold" pitchFamily="2" charset="-78"/>
              </a:rPr>
              <a:t>الألوان دورًا حاسمًا في تصميم الإعلانات، حيث تؤثر بشكل كبير على كيفية استقبال الجمهور للرسالة. </a:t>
            </a:r>
            <a:endParaRPr lang="ar-SA" b="1" dirty="0" smtClean="0">
              <a:latin typeface="Alexandria SemiBold" pitchFamily="2" charset="-78"/>
              <a:ea typeface="Calibri" panose="020F0502020204030204" pitchFamily="34" charset="0"/>
              <a:cs typeface="Alexandria SemiBold" pitchFamily="2" charset="-78"/>
            </a:endParaRPr>
          </a:p>
          <a:p>
            <a:pPr algn="r" rtl="1">
              <a:lnSpc>
                <a:spcPct val="150000"/>
              </a:lnSpc>
            </a:pPr>
            <a:r>
              <a:rPr lang="ar-SA" b="1" dirty="0">
                <a:latin typeface="Alexandria SemiBold" pitchFamily="2" charset="-78"/>
                <a:ea typeface="Calibri" panose="020F0502020204030204" pitchFamily="34" charset="0"/>
                <a:cs typeface="Alexandria SemiBold" pitchFamily="2" charset="-78"/>
              </a:rPr>
              <a:t> </a:t>
            </a:r>
            <a:r>
              <a:rPr lang="ar-SA" b="1" dirty="0" smtClean="0">
                <a:latin typeface="Alexandria SemiBold" pitchFamily="2" charset="-78"/>
                <a:ea typeface="Calibri" panose="020F0502020204030204" pitchFamily="34" charset="0"/>
                <a:cs typeface="Alexandria SemiBold" pitchFamily="2" charset="-78"/>
              </a:rPr>
              <a:t>  الألوان </a:t>
            </a:r>
            <a:r>
              <a:rPr lang="ar-SA" b="1" dirty="0">
                <a:latin typeface="Alexandria SemiBold" pitchFamily="2" charset="-78"/>
                <a:ea typeface="Calibri" panose="020F0502020204030204" pitchFamily="34" charset="0"/>
                <a:cs typeface="Alexandria SemiBold" pitchFamily="2" charset="-78"/>
              </a:rPr>
              <a:t>ليست مجرد </a:t>
            </a:r>
            <a:r>
              <a:rPr lang="ar-SA" b="1" dirty="0" smtClean="0">
                <a:latin typeface="Alexandria SemiBold" pitchFamily="2" charset="-78"/>
                <a:ea typeface="Calibri" panose="020F0502020204030204" pitchFamily="34" charset="0"/>
                <a:cs typeface="Alexandria SemiBold" pitchFamily="2" charset="-78"/>
              </a:rPr>
              <a:t>عنصر جمالي؛ </a:t>
            </a:r>
            <a:r>
              <a:rPr lang="ar-SA" b="1" dirty="0">
                <a:latin typeface="Alexandria SemiBold" pitchFamily="2" charset="-78"/>
                <a:ea typeface="Calibri" panose="020F0502020204030204" pitchFamily="34" charset="0"/>
                <a:cs typeface="Alexandria SemiBold" pitchFamily="2" charset="-78"/>
              </a:rPr>
              <a:t>بل هي أدوات نفسية يمكن أن تؤثر على مشاعر وسلوكيات المستهلكين. على سبيل المثال، قد تعكس الألوان الدافئة مثل الأحمر والأصفر الطاقة والحماس، بينما تعبر الألوان الباردة مثل الأزرق والأخضر عن الهدوء </a:t>
            </a:r>
            <a:r>
              <a:rPr lang="ar-SA" b="1" dirty="0" smtClean="0">
                <a:latin typeface="Alexandria SemiBold" pitchFamily="2" charset="-78"/>
                <a:ea typeface="Calibri" panose="020F0502020204030204" pitchFamily="34" charset="0"/>
                <a:cs typeface="Alexandria SemiBold" pitchFamily="2" charset="-78"/>
              </a:rPr>
              <a:t>والثقة. كما يجب على المُصمم أن يفهم جيدًا تأثير الألوان </a:t>
            </a:r>
            <a:r>
              <a:rPr lang="ar-SA" b="1" dirty="0">
                <a:latin typeface="Alexandria SemiBold" pitchFamily="2" charset="-78"/>
                <a:ea typeface="Calibri" panose="020F0502020204030204" pitchFamily="34" charset="0"/>
                <a:cs typeface="Alexandria SemiBold" pitchFamily="2" charset="-78"/>
              </a:rPr>
              <a:t>النفسي </a:t>
            </a:r>
            <a:r>
              <a:rPr lang="ar-SA" b="1" dirty="0" smtClean="0">
                <a:latin typeface="Alexandria SemiBold" pitchFamily="2" charset="-78"/>
                <a:ea typeface="Calibri" panose="020F0502020204030204" pitchFamily="34" charset="0"/>
                <a:cs typeface="Alexandria SemiBold" pitchFamily="2" charset="-78"/>
              </a:rPr>
              <a:t>والثقافي من </a:t>
            </a:r>
            <a:r>
              <a:rPr lang="ar-SA" b="1" dirty="0">
                <a:latin typeface="Alexandria SemiBold" pitchFamily="2" charset="-78"/>
                <a:ea typeface="Calibri" panose="020F0502020204030204" pitchFamily="34" charset="0"/>
                <a:cs typeface="Alexandria SemiBold" pitchFamily="2" charset="-78"/>
              </a:rPr>
              <a:t>خلال </a:t>
            </a:r>
            <a:r>
              <a:rPr lang="ar-SA" b="1" dirty="0" smtClean="0">
                <a:latin typeface="Alexandria SemiBold" pitchFamily="2" charset="-78"/>
                <a:ea typeface="Calibri" panose="020F0502020204030204" pitchFamily="34" charset="0"/>
                <a:cs typeface="Alexandria SemiBold" pitchFamily="2" charset="-78"/>
              </a:rPr>
              <a:t>معرفة دلالات الألوان في الثقافات المختلفة؛ فاللون </a:t>
            </a:r>
            <a:r>
              <a:rPr lang="ar-SA" b="1" dirty="0">
                <a:latin typeface="Alexandria SemiBold" pitchFamily="2" charset="-78"/>
                <a:ea typeface="Calibri" panose="020F0502020204030204" pitchFamily="34" charset="0"/>
                <a:cs typeface="Alexandria SemiBold" pitchFamily="2" charset="-78"/>
              </a:rPr>
              <a:t>الأحمر في الأسواق الأسيوية يستخدم للتعبير عن الحظ، بينما يكون له دلالة مختلفة في الأسواق العربية</a:t>
            </a:r>
            <a:r>
              <a:rPr lang="ar-SA" b="1" dirty="0" smtClean="0">
                <a:latin typeface="Alexandria SemiBold" pitchFamily="2" charset="-78"/>
                <a:ea typeface="Calibri" panose="020F0502020204030204" pitchFamily="34" charset="0"/>
                <a:cs typeface="Alexandria SemiBold" pitchFamily="2" charset="-78"/>
              </a:rPr>
              <a:t>.</a:t>
            </a:r>
            <a:endParaRPr lang="en-US" b="1" dirty="0">
              <a:latin typeface="Alexandria SemiBold" pitchFamily="2" charset="-78"/>
              <a:ea typeface="Calibri" panose="020F0502020204030204" pitchFamily="34" charset="0"/>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2285166" y="1140301"/>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51812588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518639" y="1491426"/>
            <a:ext cx="3440093" cy="43823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41696" y="1611087"/>
            <a:ext cx="9707547" cy="41988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1050877" y="1835901"/>
            <a:ext cx="9491617" cy="3831818"/>
          </a:xfrm>
          <a:prstGeom prst="rect">
            <a:avLst/>
          </a:prstGeom>
          <a:noFill/>
        </p:spPr>
        <p:txBody>
          <a:bodyPr wrap="square" rtlCol="0">
            <a:spAutoFit/>
          </a:bodyPr>
          <a:lstStyle/>
          <a:p>
            <a:pPr algn="r" rtl="1">
              <a:lnSpc>
                <a:spcPct val="150000"/>
              </a:lnSpc>
            </a:pPr>
            <a:r>
              <a:rPr lang="ar-SA" b="1" dirty="0" smtClean="0">
                <a:latin typeface="Alexandria SemiBold" pitchFamily="2" charset="-78"/>
                <a:ea typeface="Calibri" panose="020F0502020204030204" pitchFamily="34" charset="0"/>
                <a:cs typeface="Alexandria SemiBold" pitchFamily="2" charset="-78"/>
              </a:rPr>
              <a:t>   </a:t>
            </a:r>
            <a:r>
              <a:rPr lang="ar-SA" dirty="0">
                <a:latin typeface="Alexandria SemiBold" pitchFamily="2" charset="-78"/>
                <a:cs typeface="Alexandria SemiBold" pitchFamily="2" charset="-78"/>
              </a:rPr>
              <a:t>تعتبر إعلانات الفيديو الرقمية أداة قوية في عالم التسويق الحديث، حيث تتيح للمعلنين الوصول إلى جمهور واسع بطريقة جذابة </a:t>
            </a:r>
            <a:r>
              <a:rPr lang="ar-SA" dirty="0" smtClean="0">
                <a:latin typeface="Alexandria SemiBold" pitchFamily="2" charset="-78"/>
                <a:cs typeface="Alexandria SemiBold" pitchFamily="2" charset="-78"/>
              </a:rPr>
              <a:t>وفعالة. فمن </a:t>
            </a:r>
            <a:r>
              <a:rPr lang="ar-SA" dirty="0">
                <a:latin typeface="Alexandria SemiBold" pitchFamily="2" charset="-78"/>
                <a:cs typeface="Alexandria SemiBold" pitchFamily="2" charset="-78"/>
              </a:rPr>
              <a:t>خلال دمج العناصر المرئية والصوتية، يمكن لإعلانات الفيديو أن </a:t>
            </a:r>
            <a:r>
              <a:rPr lang="ar-SA" dirty="0" smtClean="0">
                <a:latin typeface="Alexandria SemiBold" pitchFamily="2" charset="-78"/>
                <a:cs typeface="Alexandria SemiBold" pitchFamily="2" charset="-78"/>
              </a:rPr>
              <a:t>تخلق </a:t>
            </a:r>
            <a:r>
              <a:rPr lang="ar-SA" dirty="0">
                <a:latin typeface="Alexandria SemiBold" pitchFamily="2" charset="-78"/>
                <a:cs typeface="Alexandria SemiBold" pitchFamily="2" charset="-78"/>
              </a:rPr>
              <a:t>تجربة غامرة </a:t>
            </a:r>
            <a:r>
              <a:rPr lang="ar-SA" dirty="0" smtClean="0">
                <a:latin typeface="Alexandria SemiBold" pitchFamily="2" charset="-78"/>
                <a:cs typeface="Alexandria SemiBold" pitchFamily="2" charset="-78"/>
              </a:rPr>
              <a:t>للمستخدمين، </a:t>
            </a:r>
            <a:r>
              <a:rPr lang="ar-SA" dirty="0">
                <a:latin typeface="Alexandria SemiBold" pitchFamily="2" charset="-78"/>
                <a:cs typeface="Alexandria SemiBold" pitchFamily="2" charset="-78"/>
              </a:rPr>
              <a:t>مما يعزز من فرص التفاعل والاهتمام بالمنتجات أو الخدمات المعلن عنها.</a:t>
            </a:r>
          </a:p>
          <a:p>
            <a:pPr algn="r" rtl="1">
              <a:lnSpc>
                <a:spcPct val="150000"/>
              </a:lnSpc>
            </a:pPr>
            <a:r>
              <a:rPr lang="ar-SA" dirty="0" smtClean="0">
                <a:latin typeface="Alexandria SemiBold" pitchFamily="2" charset="-78"/>
                <a:cs typeface="Alexandria SemiBold" pitchFamily="2" charset="-78"/>
              </a:rPr>
              <a:t>    عند </a:t>
            </a:r>
            <a:r>
              <a:rPr lang="ar-SA" dirty="0">
                <a:latin typeface="Alexandria SemiBold" pitchFamily="2" charset="-78"/>
                <a:cs typeface="Alexandria SemiBold" pitchFamily="2" charset="-78"/>
              </a:rPr>
              <a:t>تصميم إعلانات الفيديو، يجب مراعاة اختيار الألوان بعناية لتتناسب مع هوية العلامة التجارية والرسالة المراد </a:t>
            </a:r>
            <a:r>
              <a:rPr lang="ar-SA" dirty="0" smtClean="0">
                <a:latin typeface="Alexandria SemiBold" pitchFamily="2" charset="-78"/>
                <a:cs typeface="Alexandria SemiBold" pitchFamily="2" charset="-78"/>
              </a:rPr>
              <a:t>توصيلها؛ مما يعزز </a:t>
            </a:r>
            <a:r>
              <a:rPr lang="ar-SA" dirty="0">
                <a:latin typeface="Alexandria SemiBold" pitchFamily="2" charset="-78"/>
                <a:cs typeface="Alexandria SemiBold" pitchFamily="2" charset="-78"/>
              </a:rPr>
              <a:t>من فعالية الإعلان ويزيد من معدلات </a:t>
            </a:r>
            <a:r>
              <a:rPr lang="ar-SA" dirty="0" smtClean="0">
                <a:latin typeface="Alexandria SemiBold" pitchFamily="2" charset="-78"/>
                <a:cs typeface="Alexandria SemiBold" pitchFamily="2" charset="-78"/>
              </a:rPr>
              <a:t>التفاعل</a:t>
            </a:r>
            <a:r>
              <a:rPr lang="ar-SA" dirty="0">
                <a:latin typeface="Alexandria SemiBold" pitchFamily="2" charset="-78"/>
                <a:cs typeface="Alexandria SemiBold" pitchFamily="2" charset="-78"/>
              </a:rPr>
              <a:t>.</a:t>
            </a:r>
          </a:p>
          <a:p>
            <a:pPr algn="r" rtl="1">
              <a:lnSpc>
                <a:spcPct val="150000"/>
              </a:lnSpc>
            </a:pPr>
            <a:r>
              <a:rPr lang="ar-SA" dirty="0" smtClean="0">
                <a:latin typeface="Alexandria SemiBold" pitchFamily="2" charset="-78"/>
                <a:cs typeface="Alexandria SemiBold" pitchFamily="2" charset="-78"/>
              </a:rPr>
              <a:t>    في </a:t>
            </a:r>
            <a:r>
              <a:rPr lang="ar-SA" dirty="0">
                <a:latin typeface="Alexandria SemiBold" pitchFamily="2" charset="-78"/>
                <a:cs typeface="Alexandria SemiBold" pitchFamily="2" charset="-78"/>
              </a:rPr>
              <a:t>الختام، إن </a:t>
            </a:r>
            <a:r>
              <a:rPr lang="ar-SA" dirty="0" smtClean="0">
                <a:latin typeface="Alexandria SemiBold" pitchFamily="2" charset="-78"/>
                <a:cs typeface="Alexandria SemiBold" pitchFamily="2" charset="-78"/>
              </a:rPr>
              <a:t>استخدام إعلانات </a:t>
            </a:r>
            <a:r>
              <a:rPr lang="ar-SA" dirty="0">
                <a:latin typeface="Alexandria SemiBold" pitchFamily="2" charset="-78"/>
                <a:cs typeface="Alexandria SemiBold" pitchFamily="2" charset="-78"/>
              </a:rPr>
              <a:t>الفيديو الرقمية </a:t>
            </a:r>
            <a:r>
              <a:rPr lang="ar-SA" dirty="0" smtClean="0">
                <a:latin typeface="Alexandria SemiBold" pitchFamily="2" charset="-78"/>
                <a:cs typeface="Alexandria SemiBold" pitchFamily="2" charset="-78"/>
              </a:rPr>
              <a:t>والألوان </a:t>
            </a:r>
            <a:r>
              <a:rPr lang="ar-SA" dirty="0">
                <a:latin typeface="Alexandria SemiBold" pitchFamily="2" charset="-78"/>
                <a:cs typeface="Alexandria SemiBold" pitchFamily="2" charset="-78"/>
              </a:rPr>
              <a:t>بشكل </a:t>
            </a:r>
            <a:r>
              <a:rPr lang="ar-SA" dirty="0" smtClean="0">
                <a:latin typeface="Alexandria SemiBold" pitchFamily="2" charset="-78"/>
                <a:cs typeface="Alexandria SemiBold" pitchFamily="2" charset="-78"/>
              </a:rPr>
              <a:t>استراتيجي هادف </a:t>
            </a:r>
            <a:r>
              <a:rPr lang="ar-SA" dirty="0">
                <a:latin typeface="Alexandria SemiBold" pitchFamily="2" charset="-78"/>
                <a:cs typeface="Alexandria SemiBold" pitchFamily="2" charset="-78"/>
              </a:rPr>
              <a:t>يؤدي </a:t>
            </a:r>
            <a:r>
              <a:rPr lang="ar-SA" dirty="0" smtClean="0">
                <a:latin typeface="Alexandria SemiBold" pitchFamily="2" charset="-78"/>
                <a:cs typeface="Alexandria SemiBold" pitchFamily="2" charset="-78"/>
              </a:rPr>
              <a:t>إلى تحقيق </a:t>
            </a:r>
            <a:r>
              <a:rPr lang="ar-SA" dirty="0">
                <a:latin typeface="Alexandria SemiBold" pitchFamily="2" charset="-78"/>
                <a:cs typeface="Alexandria SemiBold" pitchFamily="2" charset="-78"/>
              </a:rPr>
              <a:t>نتائج إيجابية ملموسة في الحملات التسويقية.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p14:cNvContentPartPr/>
              <p14:nvPr/>
            </p14:nvContentPartPr>
            <p14:xfrm>
              <a:off x="11287080" y="80280"/>
              <a:ext cx="360" cy="360"/>
            </p14:xfrm>
          </p:contentPart>
        </mc:Choice>
        <mc:Fallback xmlns="">
          <p:pic>
            <p:nvPicPr>
              <p:cNvPr id="2" name="Ink 1"/>
              <p:cNvPicPr/>
              <p:nvPr/>
            </p:nvPicPr>
            <p:blipFill>
              <a:blip r:embed="rId4"/>
              <a:stretch>
                <a:fillRect/>
              </a:stretch>
            </p:blipFill>
            <p:spPr>
              <a:xfrm>
                <a:off x="11277720" y="70920"/>
                <a:ext cx="19080" cy="19080"/>
              </a:xfrm>
              <a:prstGeom prst="rect">
                <a:avLst/>
              </a:prstGeom>
            </p:spPr>
          </p:pic>
        </mc:Fallback>
      </mc:AlternateContent>
      <p:sp>
        <p:nvSpPr>
          <p:cNvPr id="12" name="TextBox 11">
            <a:extLst>
              <a:ext uri="{FF2B5EF4-FFF2-40B4-BE49-F238E27FC236}">
                <a16:creationId xmlns:a16="http://schemas.microsoft.com/office/drawing/2014/main" id="{F9A80F9F-74DB-1D57-04E8-E20E92A09B0A}"/>
              </a:ext>
            </a:extLst>
          </p:cNvPr>
          <p:cNvSpPr txBox="1"/>
          <p:nvPr/>
        </p:nvSpPr>
        <p:spPr>
          <a:xfrm>
            <a:off x="4784667" y="571916"/>
            <a:ext cx="2207143" cy="830997"/>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142" y="1064519"/>
            <a:ext cx="10407822" cy="505175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kumimoji="0" lang="en-US" sz="3200" b="1" i="0" u="none" strike="noStrike" kern="1200" cap="none" spc="0" normalizeH="0" baseline="0" noProof="0" dirty="0">
              <a:ln>
                <a:noFill/>
              </a:ln>
              <a:solidFill>
                <a:srgbClr val="002060"/>
              </a:solidFill>
              <a:effectLst/>
              <a:uLnTx/>
              <a:uFillTx/>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1171319" y="1653442"/>
            <a:ext cx="10041467" cy="4511491"/>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روبن لاندا ، الإعلان والتصميم: ابتكار الأفكار الإبداعية في وسائل الإعلام، ترجمة: صفية مختار ، المملكة المتحدة: مؤسسة هنداوي، 2017)</a:t>
            </a:r>
            <a:endParaRPr lang="en-US" sz="16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ريم عمر شريتح، الإعلان الإلكتروني... مفاهيم واستراتيجيات معاصرة ، كتاب إلكتروني ، </a:t>
            </a:r>
            <a:r>
              <a:rPr lang="en-US" sz="1600" dirty="0">
                <a:latin typeface="Alexandria SemiBold" pitchFamily="2" charset="-78"/>
                <a:cs typeface="Alexandria SemiBold" pitchFamily="2" charset="-78"/>
              </a:rPr>
              <a:t>Google Commerce LTD.</a:t>
            </a:r>
            <a:r>
              <a:rPr lang="ar-SA" sz="1600" dirty="0">
                <a:latin typeface="Alexandria SemiBold" pitchFamily="2" charset="-78"/>
                <a:cs typeface="Alexandria SemiBold" pitchFamily="2" charset="-78"/>
              </a:rPr>
              <a:t> ، 2017) .</a:t>
            </a:r>
          </a:p>
          <a:p>
            <a:pPr marL="342900" lvl="0" indent="-342900" algn="r" rtl="1">
              <a:lnSpc>
                <a:spcPct val="150000"/>
              </a:lnSpc>
              <a:buFont typeface="+mj-lt"/>
              <a:buAutoNum type="arabicPeriod"/>
            </a:pPr>
            <a:r>
              <a:rPr lang="ar-SA" sz="1600" dirty="0" smtClean="0">
                <a:latin typeface="Alexandria SemiBold" pitchFamily="2" charset="-78"/>
                <a:cs typeface="Alexandria SemiBold" pitchFamily="2" charset="-78"/>
              </a:rPr>
              <a:t>صفوت </a:t>
            </a:r>
            <a:r>
              <a:rPr lang="ar-SA" sz="1600" dirty="0">
                <a:latin typeface="Alexandria SemiBold" pitchFamily="2" charset="-78"/>
                <a:cs typeface="Alexandria SemiBold" pitchFamily="2" charset="-78"/>
              </a:rPr>
              <a:t>العالم ، فن الإعلان الصحفي، ( القاهرة: دار النهضة العربية ، 2009</a:t>
            </a:r>
            <a:r>
              <a:rPr lang="ar-SA" sz="1600" dirty="0" smtClean="0">
                <a:latin typeface="Alexandria SemiBold" pitchFamily="2" charset="-78"/>
                <a:cs typeface="Alexandria SemiBold" pitchFamily="2" charset="-78"/>
              </a:rPr>
              <a:t>) .</a:t>
            </a:r>
            <a:endParaRPr lang="en-US" sz="1600" dirty="0">
              <a:latin typeface="Alexandria SemiBold" pitchFamily="2" charset="-78"/>
              <a:cs typeface="Alexandria SemiBold" pitchFamily="2" charset="-78"/>
            </a:endParaRPr>
          </a:p>
          <a:p>
            <a:pPr marL="342900" indent="-342900" algn="r" rtl="1">
              <a:lnSpc>
                <a:spcPct val="150000"/>
              </a:lnSpc>
              <a:spcAft>
                <a:spcPts val="800"/>
              </a:spcAft>
              <a:buFont typeface="+mj-lt"/>
              <a:buAutoNum type="arabicPeriod"/>
              <a:defRPr/>
            </a:pPr>
            <a:r>
              <a:rPr lang="ar-SA" sz="1600" dirty="0">
                <a:latin typeface="Alexandria SemiBold" pitchFamily="2" charset="-78"/>
                <a:cs typeface="Alexandria SemiBold" pitchFamily="2" charset="-78"/>
              </a:rPr>
              <a:t>علي فلاح الزغبي وعبدالعزيز مصطفى أبو نبعه، هندسة الإعلان الفعال: مدخل صناعة الإعلان، (العين: دار الكتاب الجامعي ، 2014</a:t>
            </a:r>
            <a:r>
              <a:rPr lang="ar-SA" sz="1600" dirty="0" smtClean="0">
                <a:latin typeface="Alexandria SemiBold" pitchFamily="2" charset="-78"/>
                <a:cs typeface="Alexandria SemiBold" pitchFamily="2" charset="-78"/>
              </a:rPr>
              <a:t>) .</a:t>
            </a:r>
          </a:p>
          <a:p>
            <a:pPr marL="342900" indent="-342900">
              <a:buFont typeface="+mj-lt"/>
              <a:buAutoNum type="arabicPeriod" startAt="5"/>
            </a:pPr>
            <a:r>
              <a:rPr lang="en-US" b="1" dirty="0" err="1" smtClean="0"/>
              <a:t>Shaunak</a:t>
            </a:r>
            <a:r>
              <a:rPr lang="en-US" b="1" dirty="0" smtClean="0"/>
              <a:t> Mishra, Manisha </a:t>
            </a:r>
            <a:r>
              <a:rPr lang="en-US" b="1" dirty="0" err="1" smtClean="0"/>
              <a:t>Verma</a:t>
            </a:r>
            <a:r>
              <a:rPr lang="en-US" b="1" dirty="0" smtClean="0"/>
              <a:t> and </a:t>
            </a:r>
            <a:r>
              <a:rPr lang="en-US" b="1" dirty="0" err="1" smtClean="0"/>
              <a:t>Jelena</a:t>
            </a:r>
            <a:r>
              <a:rPr lang="en-US" b="1" dirty="0" smtClean="0"/>
              <a:t> </a:t>
            </a:r>
            <a:r>
              <a:rPr lang="en-US" b="1" dirty="0" err="1" smtClean="0"/>
              <a:t>Gligorijevic</a:t>
            </a:r>
            <a:r>
              <a:rPr lang="en-US" b="1" dirty="0" smtClean="0"/>
              <a:t>, “</a:t>
            </a:r>
            <a:r>
              <a:rPr lang="en-US" b="1" dirty="0"/>
              <a:t>Guiding creative design in online </a:t>
            </a:r>
            <a:r>
              <a:rPr lang="en-US" b="1" dirty="0" smtClean="0"/>
              <a:t>advertising”, </a:t>
            </a:r>
            <a:r>
              <a:rPr lang="en-US" u="sng" dirty="0">
                <a:hlinkClick r:id="rId3"/>
              </a:rPr>
              <a:t>Proceedings of the 13th ACM Conference on Recommender </a:t>
            </a:r>
            <a:r>
              <a:rPr lang="en-US" u="sng" dirty="0" smtClean="0">
                <a:hlinkClick r:id="rId3"/>
              </a:rPr>
              <a:t>Systems</a:t>
            </a:r>
            <a:r>
              <a:rPr lang="en-US" u="sng" dirty="0" smtClean="0"/>
              <a:t>, </a:t>
            </a:r>
            <a:r>
              <a:rPr lang="en-US" dirty="0" smtClean="0"/>
              <a:t>pp.</a:t>
            </a:r>
            <a:r>
              <a:rPr lang="en-US" dirty="0"/>
              <a:t> 418 - </a:t>
            </a:r>
            <a:r>
              <a:rPr lang="en-US" dirty="0" smtClean="0"/>
              <a:t>422. DOI: </a:t>
            </a:r>
            <a:r>
              <a:rPr lang="en-US" u="sng" dirty="0" smtClean="0">
                <a:hlinkClick r:id="rId4"/>
              </a:rPr>
              <a:t>https</a:t>
            </a:r>
            <a:r>
              <a:rPr lang="en-US" u="sng" dirty="0">
                <a:hlinkClick r:id="rId4"/>
              </a:rPr>
              <a:t>://doi.org/10.1145/3298689.3347022</a:t>
            </a:r>
            <a:endParaRPr lang="en-US" dirty="0"/>
          </a:p>
          <a:p>
            <a:pPr marL="342900" lvl="0" indent="-342900">
              <a:buFont typeface="+mj-lt"/>
              <a:buAutoNum type="arabicPeriod" startAt="5"/>
            </a:pPr>
            <a:r>
              <a:rPr lang="en-US" b="1" dirty="0" smtClean="0"/>
              <a:t>Jonathan </a:t>
            </a:r>
            <a:r>
              <a:rPr lang="en-US" b="1" dirty="0"/>
              <a:t>Hardy, “Sponsored Editorial Content in Digital Journalism: Mapping the Merging of Media and Marketing”, Digital Journalism, Vol. 9, No. 7, 2021, pp 865-886, DOI: </a:t>
            </a:r>
            <a:r>
              <a:rPr lang="en-US" u="sng" dirty="0" smtClean="0"/>
              <a:t>10.1080/21670811.2021.1957970</a:t>
            </a:r>
          </a:p>
        </p:txBody>
      </p:sp>
      <p:sp>
        <p:nvSpPr>
          <p:cNvPr id="3" name="Rectangle 2"/>
          <p:cNvSpPr/>
          <p:nvPr/>
        </p:nvSpPr>
        <p:spPr>
          <a:xfrm>
            <a:off x="4463504" y="965470"/>
            <a:ext cx="3044423" cy="739690"/>
          </a:xfrm>
          <a:prstGeom prst="rect">
            <a:avLst/>
          </a:prstGeom>
        </p:spPr>
        <p:txBody>
          <a:bodyPr wrap="none">
            <a:spAutoFit/>
          </a:bodyPr>
          <a:lstStyle/>
          <a:p>
            <a:pPr marL="342900" lvl="0" indent="-342900" algn="ctr" rtl="1">
              <a:lnSpc>
                <a:spcPct val="150000"/>
              </a:lnSpc>
              <a:spcAft>
                <a:spcPts val="800"/>
              </a:spcAft>
              <a:buFont typeface="Wingdings" panose="05000000000000000000" pitchFamily="2" charset="2"/>
              <a:buChar char="Ø"/>
              <a:defRPr/>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p>
        </p:txBody>
      </p:sp>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B6BBDCD-6D2C-4B16-AFDD-081543F53046}"/>
</file>

<file path=customXml/itemProps2.xml><?xml version="1.0" encoding="utf-8"?>
<ds:datastoreItem xmlns:ds="http://schemas.openxmlformats.org/officeDocument/2006/customXml" ds:itemID="{1A439DAC-2A5A-4DDF-B757-A52185B98D83}"/>
</file>

<file path=customXml/itemProps3.xml><?xml version="1.0" encoding="utf-8"?>
<ds:datastoreItem xmlns:ds="http://schemas.openxmlformats.org/officeDocument/2006/customXml" ds:itemID="{00329EDE-6443-4624-A84C-EE89C37BF03D}"/>
</file>

<file path=docProps/app.xml><?xml version="1.0" encoding="utf-8"?>
<Properties xmlns="http://schemas.openxmlformats.org/officeDocument/2006/extended-properties" xmlns:vt="http://schemas.openxmlformats.org/officeDocument/2006/docPropsVTypes">
  <TotalTime>37132</TotalTime>
  <Words>3507</Words>
  <Application>Microsoft Office PowerPoint</Application>
  <PresentationFormat>Widescreen</PresentationFormat>
  <Paragraphs>380</Paragraphs>
  <Slides>45</Slides>
  <Notes>3</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45</vt:i4>
      </vt:variant>
    </vt:vector>
  </HeadingPairs>
  <TitlesOfParts>
    <vt:vector size="59" baseType="lpstr">
      <vt:lpstr>Adobe Arabic</vt:lpstr>
      <vt:lpstr>Adobe Caslon Pro</vt:lpstr>
      <vt:lpstr>Alexandria Black</vt:lpstr>
      <vt:lpstr>Alexandria ExtraBold</vt:lpstr>
      <vt:lpstr>Alexandria SemiBold</vt:lpstr>
      <vt:lpstr>Arial</vt:lpstr>
      <vt:lpstr>Calibri</vt:lpstr>
      <vt:lpstr>Calibri Light</vt:lpstr>
      <vt:lpstr>Glacial Indifference Bold</vt:lpstr>
      <vt:lpstr>League Spartan</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1815</cp:revision>
  <dcterms:created xsi:type="dcterms:W3CDTF">2023-04-29T09:08:23Z</dcterms:created>
  <dcterms:modified xsi:type="dcterms:W3CDTF">2024-10-28T13:17:50Z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