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515" r:id="rId2"/>
    <p:sldId id="653" r:id="rId3"/>
    <p:sldId id="507" r:id="rId4"/>
    <p:sldId id="516" r:id="rId5"/>
    <p:sldId id="693" r:id="rId6"/>
    <p:sldId id="682" r:id="rId7"/>
    <p:sldId id="694" r:id="rId8"/>
    <p:sldId id="685" r:id="rId9"/>
    <p:sldId id="695" r:id="rId10"/>
    <p:sldId id="686" r:id="rId11"/>
    <p:sldId id="696" r:id="rId12"/>
    <p:sldId id="698" r:id="rId13"/>
    <p:sldId id="697" r:id="rId14"/>
    <p:sldId id="688" r:id="rId15"/>
    <p:sldId id="659" r:id="rId16"/>
    <p:sldId id="687" r:id="rId17"/>
    <p:sldId id="542" r:id="rId18"/>
    <p:sldId id="679" r:id="rId19"/>
    <p:sldId id="674" r:id="rId20"/>
    <p:sldId id="675" r:id="rId21"/>
    <p:sldId id="269" r:id="rId22"/>
    <p:sldId id="690" r:id="rId23"/>
    <p:sldId id="700" r:id="rId24"/>
    <p:sldId id="668" r:id="rId25"/>
    <p:sldId id="692" r:id="rId26"/>
    <p:sldId id="482" r:id="rId27"/>
    <p:sldId id="655" r:id="rId28"/>
    <p:sldId id="654" r:id="rId29"/>
  </p:sldIdLst>
  <p:sldSz cx="12192000" cy="6858000"/>
  <p:notesSz cx="6858000" cy="9144000"/>
  <p:defaultTextStyle>
    <a:defPPr>
      <a:defRPr lang="ar-J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34" autoAdjust="0"/>
    <p:restoredTop sz="94660"/>
  </p:normalViewPr>
  <p:slideViewPr>
    <p:cSldViewPr snapToGrid="0">
      <p:cViewPr varScale="1">
        <p:scale>
          <a:sx n="92" d="100"/>
          <a:sy n="92" d="100"/>
        </p:scale>
        <p:origin x="53" y="77"/>
      </p:cViewPr>
      <p:guideLst/>
    </p:cSldViewPr>
  </p:slideViewPr>
  <p:notesTextViewPr>
    <p:cViewPr>
      <p:scale>
        <a:sx n="1" d="1"/>
        <a:sy n="1" d="1"/>
      </p:scale>
      <p:origin x="0" y="0"/>
    </p:cViewPr>
  </p:notesTextViewPr>
  <p:sorterViewPr>
    <p:cViewPr>
      <p:scale>
        <a:sx n="100" d="100"/>
        <a:sy n="100" d="100"/>
      </p:scale>
      <p:origin x="0" y="-6019"/>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JO"/>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9CBE7961-B0C0-43D5-8150-F4B7717528CD}" type="datetimeFigureOut">
              <a:rPr lang="ar-JO" smtClean="0"/>
              <a:t>11/04/1445</a:t>
            </a:fld>
            <a:endParaRPr lang="ar-JO"/>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JO"/>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JO"/>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JO"/>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F33C1C7F-4BBD-4F53-B03D-7231494A3442}" type="slidenum">
              <a:rPr lang="ar-JO" smtClean="0"/>
              <a:t>‹#›</a:t>
            </a:fld>
            <a:endParaRPr lang="ar-JO"/>
          </a:p>
        </p:txBody>
      </p:sp>
    </p:spTree>
    <p:extLst>
      <p:ext uri="{BB962C8B-B14F-4D97-AF65-F5344CB8AC3E}">
        <p14:creationId xmlns:p14="http://schemas.microsoft.com/office/powerpoint/2010/main" val="20874109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87473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670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1C794226-DCFC-4059-B351-D1AEFFD67F25}" type="slidenum">
              <a:rPr lang="en-US" smtClean="0"/>
              <a:t>28</a:t>
            </a:fld>
            <a:endParaRPr lang="en-US" dirty="0"/>
          </a:p>
        </p:txBody>
      </p:sp>
    </p:spTree>
    <p:extLst>
      <p:ext uri="{BB962C8B-B14F-4D97-AF65-F5344CB8AC3E}">
        <p14:creationId xmlns:p14="http://schemas.microsoft.com/office/powerpoint/2010/main" val="1730573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287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66375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1395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8122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31583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28313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49056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7843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5378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6786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545612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77633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9029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3593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02218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48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1"/>
            <a:ext cx="12192000" cy="419379"/>
          </a:xfrm>
          <a:prstGeom prst="rect">
            <a:avLst/>
          </a:prstGeom>
        </p:spPr>
        <p:txBody>
          <a:bodyPr anchor="ctr"/>
          <a:lstStyle>
            <a:lvl1pPr marL="0" marR="0" indent="0" algn="ctr" defTabSz="914400" rtl="0" eaLnBrk="1" fontAlgn="auto" latinLnBrk="1" hangingPunct="1">
              <a:lnSpc>
                <a:spcPct val="90000"/>
              </a:lnSpc>
              <a:spcBef>
                <a:spcPts val="1000"/>
              </a:spcBef>
              <a:spcAft>
                <a:spcPts val="0"/>
              </a:spcAft>
              <a:buClrTx/>
              <a:buSzTx/>
              <a:buFontTx/>
              <a:buNone/>
              <a:tabLst/>
              <a:defRPr sz="2400" b="0">
                <a:solidFill>
                  <a:schemeClr val="tx1">
                    <a:lumMod val="65000"/>
                    <a:lumOff val="35000"/>
                  </a:schemeClr>
                </a:solidFill>
              </a:defRPr>
            </a:lvl1pPr>
          </a:lstStyle>
          <a:p>
            <a:pPr marL="0" marR="0" lvl="0" indent="0" algn="ctr" defTabSz="914400" rtl="0" eaLnBrk="1" fontAlgn="auto" latinLnBrk="1" hangingPunct="1">
              <a:lnSpc>
                <a:spcPct val="90000"/>
              </a:lnSpc>
              <a:spcBef>
                <a:spcPts val="100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3175936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38167630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911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5" r:id="rId14"/>
    <p:sldLayoutId id="2147483676" r:id="rId15"/>
    <p:sldLayoutId id="2147483679" r:id="rId16"/>
    <p:sldLayoutId id="214748370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jp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4.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3.png"/><Relationship Id="rId5" Type="http://schemas.microsoft.com/office/2007/relationships/hdphoto" Target="../media/hdphoto1.wdp"/><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4.sv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13.png"/><Relationship Id="rId5" Type="http://schemas.openxmlformats.org/officeDocument/2006/relationships/image" Target="../media/image4.png"/><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554197" y="-172354"/>
            <a:ext cx="6736926" cy="6858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7" y="3794396"/>
            <a:ext cx="2758556" cy="461665"/>
          </a:xfrm>
          <a:prstGeom prst="rect">
            <a:avLst/>
          </a:prstGeom>
          <a:noFill/>
        </p:spPr>
        <p:txBody>
          <a:bodyPr wrap="square" rtlCol="0">
            <a:spAutoFit/>
          </a:bodyPr>
          <a:lstStyle/>
          <a:p>
            <a:pPr lvl="0">
              <a:buClrTx/>
              <a:defRPr/>
            </a:pPr>
            <a:r>
              <a:rPr lang="ar-JO" sz="2400" b="1" kern="1200" dirty="0">
                <a:solidFill>
                  <a:prstClr val="white"/>
                </a:solidFill>
                <a:latin typeface="Times New Roman" panose="02020603050405020304" pitchFamily="18" charset="0"/>
                <a:ea typeface="+mn-ea"/>
                <a:cs typeface="Times New Roman" panose="02020603050405020304" pitchFamily="18" charset="0"/>
              </a:rPr>
              <a:t>ريادة الأعمال والابتكار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79376" y="2253649"/>
            <a:ext cx="4099840" cy="1323439"/>
          </a:xfrm>
          <a:prstGeom prst="rect">
            <a:avLst/>
          </a:prstGeom>
          <a:noFill/>
        </p:spPr>
        <p:txBody>
          <a:bodyPr wrap="none" rtlCol="0">
            <a:spAutoFit/>
          </a:bodyPr>
          <a:lstStyle/>
          <a:p>
            <a:pPr lvl="0">
              <a:buClrTx/>
              <a:defRPr/>
            </a:pPr>
            <a:r>
              <a:rPr lang="en-US" sz="4000" b="1" kern="1200" dirty="0">
                <a:solidFill>
                  <a:srgbClr val="00B0F0"/>
                </a:solidFill>
                <a:latin typeface="Times New Roman" panose="02020603050405020304" pitchFamily="18" charset="0"/>
                <a:ea typeface="+mn-ea"/>
                <a:cs typeface="Times New Roman" panose="02020603050405020304" pitchFamily="18" charset="0"/>
              </a:rPr>
              <a:t>Entrepreneurship</a:t>
            </a:r>
          </a:p>
          <a:p>
            <a:pPr lvl="0">
              <a:buClrTx/>
              <a:defRPr/>
            </a:pPr>
            <a:r>
              <a:rPr lang="en-US" sz="4000" b="1" kern="1200" dirty="0">
                <a:solidFill>
                  <a:srgbClr val="00B0F0"/>
                </a:solidFill>
                <a:latin typeface="Times New Roman" panose="02020603050405020304" pitchFamily="18" charset="0"/>
                <a:ea typeface="+mn-ea"/>
                <a:cs typeface="Times New Roman" panose="02020603050405020304" pitchFamily="18" charset="0"/>
              </a:rPr>
              <a:t>and Innovation</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5582945" y="-76920"/>
            <a:ext cx="6609055" cy="6593215"/>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EA687B6-2620-40CA-B72B-287E249DA520}"/>
              </a:ext>
            </a:extLst>
          </p:cNvPr>
          <p:cNvSpPr/>
          <p:nvPr/>
        </p:nvSpPr>
        <p:spPr>
          <a:xfrm>
            <a:off x="88603" y="4473369"/>
            <a:ext cx="5474576" cy="461665"/>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solidFill>
                  <a:schemeClr val="bg1"/>
                </a:solidFill>
                <a:effectLst/>
                <a:uLnTx/>
                <a:uFillTx/>
                <a:latin typeface="Tajawal Medium"/>
                <a:ea typeface="Tajawal Medium"/>
                <a:cs typeface="Tajawal Medium"/>
                <a:sym typeface="Tajawal Medium"/>
              </a:rPr>
              <a:t>Prepared by </a:t>
            </a:r>
            <a:r>
              <a:rPr kumimoji="0" lang="en-GB" sz="2400" b="1" i="0" u="none" strike="noStrike" kern="0" cap="none" spc="0" normalizeH="0" baseline="0" noProof="0" dirty="0">
                <a:ln>
                  <a:noFill/>
                </a:ln>
                <a:solidFill>
                  <a:schemeClr val="bg1"/>
                </a:solidFill>
                <a:effectLst/>
                <a:uLnTx/>
                <a:uFillTx/>
                <a:latin typeface="Tajawal Medium"/>
                <a:ea typeface="Tajawal Medium"/>
                <a:cs typeface="Tajawal Medium"/>
                <a:sym typeface="Tajawal Medium"/>
              </a:rPr>
              <a:t>Dr.Warda Mahmoud Kloub </a:t>
            </a:r>
            <a:endParaRPr kumimoji="0" lang="en-GB" sz="1800" b="1" i="0" u="none" strike="noStrike" kern="0" cap="none" spc="0" normalizeH="0" baseline="0" noProof="0" dirty="0">
              <a:ln>
                <a:noFill/>
              </a:ln>
              <a:solidFill>
                <a:schemeClr val="bg1"/>
              </a:solidFill>
              <a:effectLst/>
              <a:uLnTx/>
              <a:uFillTx/>
            </a:endParaRPr>
          </a:p>
        </p:txBody>
      </p:sp>
      <p:sp>
        <p:nvSpPr>
          <p:cNvPr id="12" name="Google Shape;110;p1">
            <a:extLst>
              <a:ext uri="{FF2B5EF4-FFF2-40B4-BE49-F238E27FC236}">
                <a16:creationId xmlns:a16="http://schemas.microsoft.com/office/drawing/2014/main" id="{47857509-E50B-4B09-80FB-055DBAF7DE4F}"/>
              </a:ext>
            </a:extLst>
          </p:cNvPr>
          <p:cNvSpPr/>
          <p:nvPr/>
        </p:nvSpPr>
        <p:spPr>
          <a:xfrm>
            <a:off x="587987" y="6000379"/>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400" b="1">
                <a:solidFill>
                  <a:srgbClr val="2D3956"/>
                </a:solidFill>
                <a:latin typeface="Tajawal Medium"/>
                <a:ea typeface="Tajawal Medium"/>
                <a:cs typeface="Tajawal Medium"/>
                <a:sym typeface="Tajawal Medium"/>
              </a:rPr>
              <a:t>LDR 725</a:t>
            </a:r>
            <a:endParaRPr lang="en-US" sz="2400" b="1" dirty="0">
              <a:solidFill>
                <a:srgbClr val="2D3956"/>
              </a:solidFill>
              <a:latin typeface="Tajawal Medium"/>
              <a:ea typeface="Tajawal Medium"/>
              <a:cs typeface="Tajawal Medium"/>
              <a:sym typeface="Tajawal Medium"/>
            </a:endParaRPr>
          </a:p>
        </p:txBody>
      </p:sp>
      <p:sp>
        <p:nvSpPr>
          <p:cNvPr id="13" name="Google Shape;110;p1">
            <a:extLst>
              <a:ext uri="{FF2B5EF4-FFF2-40B4-BE49-F238E27FC236}">
                <a16:creationId xmlns:a16="http://schemas.microsoft.com/office/drawing/2014/main" id="{1485C054-4263-4338-A210-8A1804994357}"/>
              </a:ext>
            </a:extLst>
          </p:cNvPr>
          <p:cNvSpPr/>
          <p:nvPr/>
        </p:nvSpPr>
        <p:spPr>
          <a:xfrm>
            <a:off x="562376" y="5187208"/>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800" b="1" dirty="0">
                <a:solidFill>
                  <a:srgbClr val="2D3956"/>
                </a:solidFill>
                <a:latin typeface="Tajawal Medium"/>
                <a:ea typeface="Tajawal Medium"/>
                <a:cs typeface="Tajawal Medium"/>
                <a:sym typeface="Tajawal Medium"/>
              </a:rPr>
              <a:t>Lecture 4</a:t>
            </a:r>
            <a:endParaRPr lang="en-US" dirty="0"/>
          </a:p>
        </p:txBody>
      </p:sp>
      <p:sp>
        <p:nvSpPr>
          <p:cNvPr id="17" name="TextBox 16">
            <a:extLst>
              <a:ext uri="{FF2B5EF4-FFF2-40B4-BE49-F238E27FC236}">
                <a16:creationId xmlns:a16="http://schemas.microsoft.com/office/drawing/2014/main" id="{E766F6C3-FA2D-4877-8DEB-3619E4B6295F}"/>
              </a:ext>
            </a:extLst>
          </p:cNvPr>
          <p:cNvSpPr txBox="1"/>
          <p:nvPr/>
        </p:nvSpPr>
        <p:spPr>
          <a:xfrm>
            <a:off x="7614560" y="60649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25839799"/>
      </p:ext>
    </p:extLst>
  </p:cSld>
  <p:clrMapOvr>
    <a:masterClrMapping/>
  </p:clrMapOvr>
  <mc:AlternateContent xmlns:mc="http://schemas.openxmlformats.org/markup-compatibility/2006" xmlns:p14="http://schemas.microsoft.com/office/powerpoint/2010/main">
    <mc:Choice Requires="p14">
      <p:transition spd="slow" p14:dur="800" advTm="34419">
        <p:circle/>
      </p:transition>
    </mc:Choice>
    <mc:Fallback xmlns="">
      <p:transition spd="slow" advTm="34419">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A1FA4F7-5093-B43F-7160-E407386F60AB}"/>
              </a:ext>
            </a:extLst>
          </p:cNvPr>
          <p:cNvSpPr>
            <a:spLocks noGrp="1"/>
          </p:cNvSpPr>
          <p:nvPr>
            <p:ph type="pic" sz="quarter" idx="10"/>
          </p:nvPr>
        </p:nvSpPr>
        <p:spPr>
          <a:xfrm>
            <a:off x="205274" y="93306"/>
            <a:ext cx="6826250" cy="6858000"/>
          </a:xfrm>
          <a:prstGeom prst="ellipse">
            <a:avLst/>
          </a:prstGeom>
          <a:ln/>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6" name="Hexagon 5">
            <a:extLst>
              <a:ext uri="{FF2B5EF4-FFF2-40B4-BE49-F238E27FC236}">
                <a16:creationId xmlns:a16="http://schemas.microsoft.com/office/drawing/2014/main" id="{B2D40193-BC8F-8BE6-85B0-CA54D619CC8C}"/>
              </a:ext>
            </a:extLst>
          </p:cNvPr>
          <p:cNvSpPr/>
          <p:nvPr/>
        </p:nvSpPr>
        <p:spPr>
          <a:xfrm>
            <a:off x="8085589" y="3228391"/>
            <a:ext cx="3307381" cy="587829"/>
          </a:xfrm>
          <a:prstGeom prst="hexagon">
            <a:avLst/>
          </a:prstGeom>
          <a:solidFill>
            <a:srgbClr val="00B0F0"/>
          </a:solid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ar-JO" altLang="ko-KR" sz="2400" b="1" dirty="0">
                <a:solidFill>
                  <a:srgbClr val="333333"/>
                </a:solidFill>
                <a:latin typeface="Arial" panose="020B0604020202020204" pitchFamily="34" charset="0"/>
                <a:cs typeface="Simplified Arabic" panose="02020603050405020304" pitchFamily="18" charset="-78"/>
              </a:rPr>
              <a:t>مراجعة للمحاضرة السابقة</a:t>
            </a:r>
            <a:endParaRPr kumimoji="0" lang="ko-KR" altLang="en-US" sz="2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7" name="Oval 6">
            <a:extLst>
              <a:ext uri="{FF2B5EF4-FFF2-40B4-BE49-F238E27FC236}">
                <a16:creationId xmlns:a16="http://schemas.microsoft.com/office/drawing/2014/main" id="{EB5DEFF4-F4A2-84CA-5F58-D68984CCAE65}"/>
              </a:ext>
            </a:extLst>
          </p:cNvPr>
          <p:cNvSpPr/>
          <p:nvPr/>
        </p:nvSpPr>
        <p:spPr>
          <a:xfrm>
            <a:off x="929840" y="451397"/>
            <a:ext cx="6609055" cy="6593215"/>
          </a:xfrm>
          <a:prstGeom prst="ellipse">
            <a:avLst/>
          </a:prstGeom>
          <a:blipFill>
            <a:blip r:embed="rId2"/>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pic>
        <p:nvPicPr>
          <p:cNvPr id="8" name="Picture 7">
            <a:extLst>
              <a:ext uri="{FF2B5EF4-FFF2-40B4-BE49-F238E27FC236}">
                <a16:creationId xmlns:a16="http://schemas.microsoft.com/office/drawing/2014/main" id="{4F5EED91-A24F-8F64-DACE-BEEE388E89B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09430" y="-79757"/>
            <a:ext cx="2773532" cy="1106124"/>
          </a:xfrm>
          <a:prstGeom prst="rect">
            <a:avLst/>
          </a:prstGeom>
        </p:spPr>
      </p:pic>
    </p:spTree>
    <p:extLst>
      <p:ext uri="{BB962C8B-B14F-4D97-AF65-F5344CB8AC3E}">
        <p14:creationId xmlns:p14="http://schemas.microsoft.com/office/powerpoint/2010/main" val="863071844"/>
      </p:ext>
    </p:extLst>
  </p:cSld>
  <p:clrMapOvr>
    <a:masterClrMapping/>
  </p:clrMapOvr>
  <mc:AlternateContent xmlns:mc="http://schemas.openxmlformats.org/markup-compatibility/2006" xmlns:p14="http://schemas.microsoft.com/office/powerpoint/2010/main">
    <mc:Choice Requires="p14">
      <p:transition spd="slow" p14:dur="2000" advTm="197367"/>
    </mc:Choice>
    <mc:Fallback xmlns="">
      <p:transition spd="slow" advTm="19736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951328" cy="4767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245663" cy="9094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3</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800" b="1" i="0" u="none" strike="noStrike" kern="0" cap="none" spc="0" normalizeH="0" baseline="0" noProof="0" dirty="0">
                <a:ln>
                  <a:noFill/>
                </a:ln>
                <a:solidFill>
                  <a:prstClr val="white"/>
                </a:solidFill>
                <a:effectLst/>
                <a:uLnTx/>
                <a:uFillTx/>
                <a:latin typeface="Bahnschrift SemiBold SemiConden" pitchFamily="34" charset="0"/>
                <a:ea typeface="Calibri"/>
                <a:cs typeface="Calibri"/>
                <a:sym typeface="Calibri"/>
              </a:rPr>
              <a:t>Master of Educational Leadership</a:t>
            </a:r>
            <a:endParaRPr kumimoji="0" lang="ar-JO" sz="2800" b="1" i="0" u="none" strike="noStrike" kern="0" cap="none" spc="0" normalizeH="0" baseline="0" noProof="0" dirty="0">
              <a:ln>
                <a:noFill/>
              </a:ln>
              <a:solidFill>
                <a:prstClr val="white"/>
              </a:solidFill>
              <a:effectLst/>
              <a:uLnTx/>
              <a:uFillTx/>
              <a:latin typeface="Bahnschrift SemiBold SemiConden" pitchFamily="34" charset="0"/>
              <a:ea typeface="Calibri"/>
              <a:cs typeface="Calibri"/>
              <a:sym typeface="Calibri"/>
            </a:endParaRPr>
          </a:p>
        </p:txBody>
      </p:sp>
      <p:graphicFrame>
        <p:nvGraphicFramePr>
          <p:cNvPr id="13" name="Table 12">
            <a:extLst>
              <a:ext uri="{FF2B5EF4-FFF2-40B4-BE49-F238E27FC236}">
                <a16:creationId xmlns:a16="http://schemas.microsoft.com/office/drawing/2014/main" id="{CED2F609-DB51-4F21-B496-75769D481379}"/>
              </a:ext>
            </a:extLst>
          </p:cNvPr>
          <p:cNvGraphicFramePr>
            <a:graphicFrameLocks noGrp="1"/>
          </p:cNvGraphicFramePr>
          <p:nvPr>
            <p:extLst>
              <p:ext uri="{D42A27DB-BD31-4B8C-83A1-F6EECF244321}">
                <p14:modId xmlns:p14="http://schemas.microsoft.com/office/powerpoint/2010/main" val="3921419438"/>
              </p:ext>
            </p:extLst>
          </p:nvPr>
        </p:nvGraphicFramePr>
        <p:xfrm>
          <a:off x="2044243" y="1961533"/>
          <a:ext cx="8175957" cy="4322890"/>
        </p:xfrm>
        <a:graphic>
          <a:graphicData uri="http://schemas.openxmlformats.org/drawingml/2006/table">
            <a:tbl>
              <a:tblPr rtl="1" firstRow="1" firstCol="1" bandRow="1">
                <a:tableStyleId>{7DF18680-E054-41AD-8BC1-D1AEF772440D}</a:tableStyleId>
              </a:tblPr>
              <a:tblGrid>
                <a:gridCol w="1657225">
                  <a:extLst>
                    <a:ext uri="{9D8B030D-6E8A-4147-A177-3AD203B41FA5}">
                      <a16:colId xmlns:a16="http://schemas.microsoft.com/office/drawing/2014/main" val="4142590085"/>
                    </a:ext>
                  </a:extLst>
                </a:gridCol>
                <a:gridCol w="6518732">
                  <a:extLst>
                    <a:ext uri="{9D8B030D-6E8A-4147-A177-3AD203B41FA5}">
                      <a16:colId xmlns:a16="http://schemas.microsoft.com/office/drawing/2014/main" val="1720857320"/>
                    </a:ext>
                  </a:extLst>
                </a:gridCol>
              </a:tblGrid>
              <a:tr h="368319">
                <a:tc>
                  <a:txBody>
                    <a:bodyPr/>
                    <a:lstStyle/>
                    <a:p>
                      <a:pPr algn="ctr" rtl="1">
                        <a:lnSpc>
                          <a:spcPct val="115000"/>
                        </a:lnSpc>
                        <a:spcAft>
                          <a:spcPts val="0"/>
                        </a:spcAft>
                      </a:pPr>
                      <a:r>
                        <a:rPr lang="ar-SA" sz="2400" b="1">
                          <a:solidFill>
                            <a:schemeClr val="tx1"/>
                          </a:solidFill>
                          <a:effectLst/>
                        </a:rPr>
                        <a:t>المحاضرة</a:t>
                      </a:r>
                      <a:endParaRPr lang="en-US" sz="2400" b="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tc>
                  <a:txBody>
                    <a:bodyPr/>
                    <a:lstStyle/>
                    <a:p>
                      <a:pPr algn="ctr" rtl="1">
                        <a:lnSpc>
                          <a:spcPct val="115000"/>
                        </a:lnSpc>
                        <a:spcAft>
                          <a:spcPts val="0"/>
                        </a:spcAft>
                      </a:pPr>
                      <a:r>
                        <a:rPr lang="ar-SA" sz="2400" b="1" dirty="0">
                          <a:solidFill>
                            <a:schemeClr val="tx1"/>
                          </a:solidFill>
                          <a:effectLst/>
                        </a:rPr>
                        <a:t>الموضوع</a:t>
                      </a:r>
                      <a:endParaRPr lang="en-US" sz="24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500588114"/>
                  </a:ext>
                </a:extLst>
              </a:tr>
              <a:tr h="376706">
                <a:tc>
                  <a:txBody>
                    <a:bodyPr/>
                    <a:lstStyle/>
                    <a:p>
                      <a:pPr marL="0" lvl="0" indent="0" algn="ctr" rtl="1">
                        <a:lnSpc>
                          <a:spcPct val="115000"/>
                        </a:lnSpc>
                        <a:spcAft>
                          <a:spcPts val="0"/>
                        </a:spcAft>
                        <a:buFont typeface="Arial" panose="020B0604020202020204" pitchFamily="34" charset="0"/>
                        <a:buNone/>
                      </a:pPr>
                      <a:r>
                        <a:rPr lang="en-US" sz="2400" b="1" dirty="0">
                          <a:solidFill>
                            <a:schemeClr val="tx1"/>
                          </a:solidFill>
                          <a:effectLst/>
                        </a:rPr>
                        <a:t>1</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marL="457200" algn="ctr" rtl="1">
                        <a:lnSpc>
                          <a:spcPct val="115000"/>
                        </a:lnSpc>
                        <a:spcAft>
                          <a:spcPts val="0"/>
                        </a:spcAft>
                      </a:pPr>
                      <a:r>
                        <a:rPr lang="ar-JO" sz="2400" b="1" dirty="0">
                          <a:effectLst/>
                        </a:rPr>
                        <a:t>مفهوم الإبداع والابتكار</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extLst>
                  <a:ext uri="{0D108BD9-81ED-4DB2-BD59-A6C34878D82A}">
                    <a16:rowId xmlns:a16="http://schemas.microsoft.com/office/drawing/2014/main" val="4193065782"/>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tx1"/>
                          </a:solidFill>
                          <a:effectLst/>
                        </a:rPr>
                        <a:t>2</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dirty="0">
                          <a:solidFill>
                            <a:schemeClr val="tx1"/>
                          </a:solidFill>
                          <a:effectLst/>
                        </a:rPr>
                        <a:t>نظريات الإبداع والابتكار </a:t>
                      </a:r>
                      <a:endParaRPr lang="en-US" sz="24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2680995862"/>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tx1"/>
                          </a:solidFill>
                          <a:effectLst/>
                        </a:rPr>
                        <a:t>3</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dirty="0">
                          <a:solidFill>
                            <a:schemeClr val="tx1"/>
                          </a:solidFill>
                          <a:effectLst/>
                        </a:rPr>
                        <a:t>مهارات القائد المبدع والمبتكر</a:t>
                      </a:r>
                      <a:endParaRPr lang="en-US" sz="24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3128572437"/>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bg1"/>
                          </a:solidFill>
                          <a:effectLst/>
                        </a:rPr>
                        <a:t>4</a:t>
                      </a:r>
                      <a:r>
                        <a:rPr lang="ar-JO" sz="2400" b="1" dirty="0">
                          <a:solidFill>
                            <a:schemeClr val="bg1"/>
                          </a:solidFill>
                          <a:effectLst/>
                        </a:rPr>
                        <a:t> </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dirty="0">
                          <a:solidFill>
                            <a:schemeClr val="bg1"/>
                          </a:solidFill>
                          <a:effectLst/>
                        </a:rPr>
                        <a:t>الإدراك والتفكير الإبداعي</a:t>
                      </a:r>
                      <a:endParaRPr lang="en-US"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233782406"/>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5</a:t>
                      </a:r>
                    </a:p>
                  </a:txBody>
                  <a:tcPr marL="68580" marR="68580" marT="0" marB="0">
                    <a:solidFill>
                      <a:srgbClr val="00B0F0"/>
                    </a:solidFill>
                  </a:tcPr>
                </a:tc>
                <a:tc>
                  <a:txBody>
                    <a:bodyPr/>
                    <a:lstStyle/>
                    <a:p>
                      <a:pPr algn="ctr" rtl="1">
                        <a:lnSpc>
                          <a:spcPct val="115000"/>
                        </a:lnSpc>
                        <a:spcAft>
                          <a:spcPts val="0"/>
                        </a:spcAft>
                      </a:pPr>
                      <a:r>
                        <a:rPr lang="ar-JO" sz="2400" b="1" dirty="0">
                          <a:effectLst/>
                        </a:rPr>
                        <a:t>الكفاءة الإبداعية وحاضنات الأعمال</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2773087247"/>
                  </a:ext>
                </a:extLst>
              </a:tr>
              <a:tr h="376706">
                <a:tc>
                  <a:txBody>
                    <a:bodyPr/>
                    <a:lstStyle/>
                    <a:p>
                      <a:pPr marL="0" lvl="0" indent="0" algn="ctr" rtl="1">
                        <a:lnSpc>
                          <a:spcPct val="115000"/>
                        </a:lnSpc>
                        <a:spcAft>
                          <a:spcPts val="800"/>
                        </a:spcAft>
                        <a:buFont typeface="Arial" panose="020B0604020202020204" pitchFamily="34" charset="0"/>
                        <a:buNone/>
                        <a:tabLst>
                          <a:tab pos="38735" algn="l"/>
                        </a:tabLst>
                      </a:pPr>
                      <a:r>
                        <a:rPr lang="en-US" sz="2400" b="1" dirty="0">
                          <a:solidFill>
                            <a:schemeClr val="tx1"/>
                          </a:solidFill>
                          <a:effectLst/>
                        </a:rPr>
                        <a:t>6</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tabLst>
                          <a:tab pos="38735" algn="l"/>
                        </a:tabLst>
                      </a:pPr>
                      <a:r>
                        <a:rPr lang="ar-JO" sz="2400" b="1" dirty="0">
                          <a:effectLst/>
                        </a:rPr>
                        <a:t>الإنتاجية الإبداعية وتحقيق الميزة التنافسية</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320083870"/>
                  </a:ext>
                </a:extLst>
              </a:tr>
              <a:tr h="376706">
                <a:tc>
                  <a:txBody>
                    <a:bodyPr/>
                    <a:lstStyle/>
                    <a:p>
                      <a:pPr marL="0" lvl="0" indent="0" algn="ctr" rtl="1">
                        <a:lnSpc>
                          <a:spcPct val="115000"/>
                        </a:lnSpc>
                        <a:spcAft>
                          <a:spcPts val="0"/>
                        </a:spcAft>
                        <a:buFont typeface="Arial" panose="020B0604020202020204" pitchFamily="34" charset="0"/>
                        <a:buNone/>
                        <a:tabLst>
                          <a:tab pos="38735" algn="l"/>
                        </a:tabLst>
                      </a:pPr>
                      <a:r>
                        <a:rPr lang="ar-JO" sz="2400" b="1" dirty="0">
                          <a:solidFill>
                            <a:schemeClr val="tx1"/>
                          </a:solidFill>
                          <a:effectLst/>
                        </a:rPr>
                        <a:t> </a:t>
                      </a:r>
                      <a:r>
                        <a:rPr lang="en-US" sz="2400" b="1" dirty="0">
                          <a:solidFill>
                            <a:schemeClr val="tx1"/>
                          </a:solidFill>
                          <a:effectLst/>
                        </a:rPr>
                        <a:t>7</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marL="457200" algn="ctr" rtl="1">
                        <a:lnSpc>
                          <a:spcPct val="115000"/>
                        </a:lnSpc>
                        <a:spcAft>
                          <a:spcPts val="0"/>
                        </a:spcAft>
                        <a:tabLst>
                          <a:tab pos="38735" algn="l"/>
                        </a:tabLst>
                      </a:pPr>
                      <a:r>
                        <a:rPr lang="ar-JO" sz="2400" b="1" dirty="0">
                          <a:effectLst/>
                        </a:rPr>
                        <a:t>التفكير الناقد ومهاراته</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rgbClr val="00B0F0"/>
                    </a:solidFill>
                  </a:tcPr>
                </a:tc>
                <a:extLst>
                  <a:ext uri="{0D108BD9-81ED-4DB2-BD59-A6C34878D82A}">
                    <a16:rowId xmlns:a16="http://schemas.microsoft.com/office/drawing/2014/main" val="701815540"/>
                  </a:ext>
                </a:extLst>
              </a:tr>
              <a:tr h="376706">
                <a:tc>
                  <a:txBody>
                    <a:bodyPr/>
                    <a:lstStyle/>
                    <a:p>
                      <a:pPr marL="0" lvl="0" indent="0" algn="ctr" rtl="1">
                        <a:lnSpc>
                          <a:spcPct val="115000"/>
                        </a:lnSpc>
                        <a:spcAft>
                          <a:spcPts val="800"/>
                        </a:spcAft>
                        <a:buFont typeface="Arial" panose="020B0604020202020204" pitchFamily="34" charset="0"/>
                        <a:buNone/>
                      </a:pPr>
                      <a:r>
                        <a:rPr lang="ar-JO" sz="2400" b="1" dirty="0">
                          <a:solidFill>
                            <a:schemeClr val="tx1"/>
                          </a:solidFill>
                          <a:effectLst/>
                        </a:rPr>
                        <a:t> </a:t>
                      </a:r>
                      <a:r>
                        <a:rPr lang="en-US" sz="2400" b="1" dirty="0">
                          <a:solidFill>
                            <a:schemeClr val="tx1"/>
                          </a:solidFill>
                          <a:effectLst/>
                        </a:rPr>
                        <a:t>8</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a:effectLst/>
                        </a:rPr>
                        <a:t>التفكير المنطقي وخطواته</a:t>
                      </a:r>
                      <a:endParaRPr lang="en-US" sz="2400" b="1">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2614882977"/>
                  </a:ext>
                </a:extLst>
              </a:tr>
              <a:tr h="376706">
                <a:tc>
                  <a:txBody>
                    <a:bodyPr/>
                    <a:lstStyle/>
                    <a:p>
                      <a:pPr marL="0" lvl="0" indent="0" algn="ctr" rtl="1">
                        <a:lnSpc>
                          <a:spcPct val="115000"/>
                        </a:lnSpc>
                        <a:spcAft>
                          <a:spcPts val="800"/>
                        </a:spcAft>
                        <a:buFont typeface="Arial" panose="020B0604020202020204" pitchFamily="34" charset="0"/>
                        <a:buNone/>
                      </a:pPr>
                      <a:r>
                        <a:rPr lang="ar-SA" sz="2400" b="1" dirty="0">
                          <a:solidFill>
                            <a:schemeClr val="tx1"/>
                          </a:solidFill>
                          <a:effectLst/>
                        </a:rPr>
                        <a:t> </a:t>
                      </a:r>
                      <a:r>
                        <a:rPr lang="en-US" sz="2400" b="1" dirty="0">
                          <a:solidFill>
                            <a:schemeClr val="tx1"/>
                          </a:solidFill>
                          <a:effectLst/>
                        </a:rPr>
                        <a:t>9</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SA" sz="2400" b="1">
                          <a:effectLst/>
                        </a:rPr>
                        <a:t>أدوار القادة في تعزيز الإبداع والابتكار</a:t>
                      </a:r>
                      <a:endParaRPr lang="en-US" sz="2400" b="1">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706987609"/>
                  </a:ext>
                </a:extLst>
              </a:tr>
              <a:tr h="376706">
                <a:tc>
                  <a:txBody>
                    <a:bodyPr/>
                    <a:lstStyle/>
                    <a:p>
                      <a:pPr marL="0" lvl="0" indent="0" algn="ctr" rtl="1">
                        <a:lnSpc>
                          <a:spcPct val="115000"/>
                        </a:lnSpc>
                        <a:spcAft>
                          <a:spcPts val="800"/>
                        </a:spcAft>
                        <a:buFont typeface="Arial" panose="020B0604020202020204" pitchFamily="34" charset="0"/>
                        <a:buNone/>
                      </a:pPr>
                      <a:r>
                        <a:rPr lang="ar-JO" sz="2400" b="1" dirty="0">
                          <a:solidFill>
                            <a:schemeClr val="tx1"/>
                          </a:solidFill>
                          <a:effectLst/>
                        </a:rPr>
                        <a:t> </a:t>
                      </a:r>
                      <a:r>
                        <a:rPr lang="en-US" sz="2400" b="1" dirty="0">
                          <a:solidFill>
                            <a:schemeClr val="tx1"/>
                          </a:solidFill>
                          <a:effectLst/>
                        </a:rPr>
                        <a:t>10</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dirty="0">
                          <a:effectLst/>
                        </a:rPr>
                        <a:t>تنظيم وتنسيق الإبداع التكنولوجي</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013956008"/>
                  </a:ext>
                </a:extLst>
              </a:tr>
            </a:tbl>
          </a:graphicData>
        </a:graphic>
      </p:graphicFrame>
      <p:sp>
        <p:nvSpPr>
          <p:cNvPr id="7" name="Rectangle 6">
            <a:extLst>
              <a:ext uri="{FF2B5EF4-FFF2-40B4-BE49-F238E27FC236}">
                <a16:creationId xmlns:a16="http://schemas.microsoft.com/office/drawing/2014/main" id="{E30080BF-4148-4C65-88AB-1E3FAFEF81EF}"/>
              </a:ext>
            </a:extLst>
          </p:cNvPr>
          <p:cNvSpPr/>
          <p:nvPr/>
        </p:nvSpPr>
        <p:spPr>
          <a:xfrm>
            <a:off x="2927648" y="1107120"/>
            <a:ext cx="7292552"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prstClr val="white"/>
                </a:solidFill>
                <a:effectLst/>
                <a:uLnTx/>
                <a:uFillTx/>
                <a:latin typeface="Simplified Arabic" pitchFamily="18" charset="-78"/>
                <a:ea typeface="Tajawal Medium"/>
                <a:cs typeface="Simplified Arabic" pitchFamily="18" charset="-78"/>
                <a:sym typeface="Tajawal Medium"/>
              </a:rPr>
              <a:t>الموضوعات التي سيتم دراستها في مساق ريادة الأعمال والابتكار </a:t>
            </a:r>
          </a:p>
        </p:txBody>
      </p:sp>
    </p:spTree>
    <p:extLst>
      <p:ext uri="{BB962C8B-B14F-4D97-AF65-F5344CB8AC3E}">
        <p14:creationId xmlns:p14="http://schemas.microsoft.com/office/powerpoint/2010/main" val="3146025355"/>
      </p:ext>
    </p:extLst>
  </p:cSld>
  <p:clrMapOvr>
    <a:masterClrMapping/>
  </p:clrMapOvr>
  <mc:AlternateContent xmlns:mc="http://schemas.openxmlformats.org/markup-compatibility/2006" xmlns:p14="http://schemas.microsoft.com/office/powerpoint/2010/main">
    <mc:Choice Requires="p14">
      <p:transition spd="slow" p14:dur="800" advTm="32266">
        <p:circle/>
      </p:transition>
    </mc:Choice>
    <mc:Fallback xmlns="">
      <p:transition spd="slow" advTm="32266">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903287" y="523841"/>
            <a:ext cx="10734675" cy="5524500"/>
          </a:xfrm>
          <a:prstGeom prst="rect">
            <a:avLst/>
          </a:prstGeom>
          <a:solidFill>
            <a:schemeClr val="lt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03286" y="553250"/>
            <a:ext cx="3509515" cy="161995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899" y="626429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a:extLst>
              <a:ext uri="{FF2B5EF4-FFF2-40B4-BE49-F238E27FC236}">
                <a16:creationId xmlns:a16="http://schemas.microsoft.com/office/drawing/2014/main" id="{FE389A4F-3AC8-4145-B10A-BF0D29A269E1}"/>
              </a:ext>
            </a:extLst>
          </p:cNvPr>
          <p:cNvSpPr/>
          <p:nvPr/>
        </p:nvSpPr>
        <p:spPr>
          <a:xfrm>
            <a:off x="4531179" y="692544"/>
            <a:ext cx="6237514" cy="5324535"/>
          </a:xfrm>
          <a:prstGeom prst="rect">
            <a:avLst/>
          </a:prstGeom>
        </p:spPr>
        <p:txBody>
          <a:bodyPr wrap="square">
            <a:spAutoFit/>
          </a:bodyPr>
          <a:lstStyle/>
          <a:p>
            <a:pPr algn="r"/>
            <a:r>
              <a:rPr lang="ar-JO" sz="2000" b="1" u="sng" dirty="0">
                <a:solidFill>
                  <a:schemeClr val="tx1"/>
                </a:solidFill>
                <a:latin typeface="Simplified Arabic" pitchFamily="18" charset="-78"/>
                <a:cs typeface="Simplified Arabic" pitchFamily="18" charset="-78"/>
              </a:rPr>
              <a:t>في هذه المحاضرة سنتحدث عن:</a:t>
            </a:r>
            <a:endParaRPr lang="en-GB" sz="2000" b="1" u="sng" dirty="0">
              <a:solidFill>
                <a:schemeClr val="tx1"/>
              </a:solidFill>
              <a:latin typeface="Simplified Arabic" pitchFamily="18" charset="-78"/>
              <a:cs typeface="Simplified Arabic" pitchFamily="18" charset="-78"/>
            </a:endParaRPr>
          </a:p>
          <a:p>
            <a:pPr algn="r"/>
            <a:endParaRPr lang="ar-JO" sz="2000" u="sng" dirty="0">
              <a:solidFill>
                <a:schemeClr val="tx1"/>
              </a:solidFill>
              <a:latin typeface="Simplified Arabic" pitchFamily="18" charset="-78"/>
              <a:cs typeface="Simplified Arabic" pitchFamily="18" charset="-78"/>
            </a:endParaRPr>
          </a:p>
          <a:p>
            <a:pPr algn="r"/>
            <a:r>
              <a:rPr lang="ar-JO" sz="2000" dirty="0">
                <a:latin typeface="Simplified Arabic" pitchFamily="18" charset="-78"/>
                <a:cs typeface="Simplified Arabic" pitchFamily="18" charset="-78"/>
              </a:rPr>
              <a:t>التفكير(المفهوم- الركائز الثلاث المؤثرة في التفكير)</a:t>
            </a:r>
          </a:p>
          <a:p>
            <a:pPr algn="r" rtl="1"/>
            <a:r>
              <a:rPr lang="ar-JO" sz="2000" dirty="0">
                <a:solidFill>
                  <a:srgbClr val="2C2F34"/>
                </a:solidFill>
                <a:latin typeface="Almarai"/>
              </a:rPr>
              <a:t>أنواع التفكير:</a:t>
            </a:r>
          </a:p>
          <a:p>
            <a:pPr algn="r" rtl="1"/>
            <a:r>
              <a:rPr lang="ar-JO" sz="2000" dirty="0">
                <a:solidFill>
                  <a:srgbClr val="2C2F34"/>
                </a:solidFill>
                <a:latin typeface="Almarai"/>
              </a:rPr>
              <a:t>التفكير التحليلي.</a:t>
            </a:r>
          </a:p>
          <a:p>
            <a:pPr algn="r" rtl="1"/>
            <a:r>
              <a:rPr lang="ar-JO" sz="2000" dirty="0">
                <a:solidFill>
                  <a:srgbClr val="2C2F34"/>
                </a:solidFill>
                <a:latin typeface="Almarai"/>
              </a:rPr>
              <a:t>التفكير المنطقي. </a:t>
            </a:r>
          </a:p>
          <a:p>
            <a:pPr algn="r" rtl="1"/>
            <a:r>
              <a:rPr lang="ar-JO" sz="2000" dirty="0">
                <a:solidFill>
                  <a:srgbClr val="2C2F34"/>
                </a:solidFill>
                <a:latin typeface="Almarai"/>
              </a:rPr>
              <a:t>التفكير التبايني، والتفكير التقاربي. </a:t>
            </a:r>
          </a:p>
          <a:p>
            <a:pPr algn="r" rtl="1"/>
            <a:r>
              <a:rPr lang="ar-JO" sz="2000" dirty="0">
                <a:solidFill>
                  <a:srgbClr val="2C2F34"/>
                </a:solidFill>
                <a:latin typeface="Almarai"/>
              </a:rPr>
              <a:t>التفكير (الجانبي والرأسي) </a:t>
            </a:r>
          </a:p>
          <a:p>
            <a:pPr algn="r" rtl="1"/>
            <a:r>
              <a:rPr lang="ar-JO" sz="2000" dirty="0">
                <a:solidFill>
                  <a:srgbClr val="2C2F34"/>
                </a:solidFill>
                <a:latin typeface="Almarai"/>
              </a:rPr>
              <a:t>إدراك الإدراك.</a:t>
            </a:r>
          </a:p>
          <a:p>
            <a:pPr algn="r" rtl="1"/>
            <a:r>
              <a:rPr lang="ar-JO" sz="2000" dirty="0">
                <a:solidFill>
                  <a:srgbClr val="2C2F34"/>
                </a:solidFill>
                <a:latin typeface="Almarai"/>
              </a:rPr>
              <a:t>التفكير الناقد / النقدي. </a:t>
            </a:r>
          </a:p>
          <a:p>
            <a:pPr algn="r" rtl="1"/>
            <a:r>
              <a:rPr lang="ar-JO" sz="2000" dirty="0">
                <a:solidFill>
                  <a:srgbClr val="2C2F34"/>
                </a:solidFill>
                <a:latin typeface="Almarai"/>
              </a:rPr>
              <a:t>معايير ومميزات وأسئلة التفكير الناقد/ النقدي</a:t>
            </a:r>
          </a:p>
          <a:p>
            <a:pPr algn="r"/>
            <a:r>
              <a:rPr lang="ar-JO" sz="2000" dirty="0">
                <a:latin typeface="Simplified Arabic" pitchFamily="18" charset="-78"/>
                <a:cs typeface="Simplified Arabic" pitchFamily="18" charset="-78"/>
              </a:rPr>
              <a:t>الابداع (مكونات الإبداع وركائزه)</a:t>
            </a:r>
          </a:p>
          <a:p>
            <a:pPr algn="r"/>
            <a:r>
              <a:rPr lang="ar-JO" sz="2000" dirty="0">
                <a:latin typeface="Simplified Arabic" pitchFamily="18" charset="-78"/>
                <a:cs typeface="Simplified Arabic" pitchFamily="18" charset="-78"/>
              </a:rPr>
              <a:t> </a:t>
            </a:r>
            <a:r>
              <a:rPr lang="ar-JO" sz="2000" dirty="0">
                <a:solidFill>
                  <a:srgbClr val="2C2F34"/>
                </a:solidFill>
                <a:latin typeface="Almarai"/>
              </a:rPr>
              <a:t>التفكير الإبداعي. </a:t>
            </a:r>
          </a:p>
          <a:p>
            <a:pPr algn="r"/>
            <a:r>
              <a:rPr lang="ar-JO" sz="2000" dirty="0">
                <a:solidFill>
                  <a:srgbClr val="000000"/>
                </a:solidFill>
                <a:latin typeface="Cairo"/>
              </a:rPr>
              <a:t>مهارات التفكير الإبداعي</a:t>
            </a:r>
            <a:endParaRPr lang="en-GB" sz="2000" dirty="0">
              <a:solidFill>
                <a:srgbClr val="000000"/>
              </a:solidFill>
              <a:latin typeface="Cairo"/>
            </a:endParaRPr>
          </a:p>
          <a:p>
            <a:pPr algn="r"/>
            <a:r>
              <a:rPr lang="ar-JO" sz="2000" dirty="0">
                <a:latin typeface="Simplified Arabic" pitchFamily="18" charset="-78"/>
                <a:cs typeface="Simplified Arabic" pitchFamily="18" charset="-78"/>
              </a:rPr>
              <a:t>العوامل التي تساعد على التفكير الإبداعي والنقدي</a:t>
            </a:r>
          </a:p>
          <a:p>
            <a:pPr algn="r"/>
            <a:r>
              <a:rPr lang="ar-JO" sz="2000" dirty="0">
                <a:latin typeface="Simplified Arabic" pitchFamily="18" charset="-78"/>
                <a:cs typeface="Simplified Arabic" pitchFamily="18" charset="-78"/>
              </a:rPr>
              <a:t>معيقات التفكير الإبداعي والنقدي</a:t>
            </a:r>
          </a:p>
          <a:p>
            <a:pPr algn="r"/>
            <a:endParaRPr lang="ar-JO" sz="2000" b="1" dirty="0">
              <a:solidFill>
                <a:schemeClr val="tx1"/>
              </a:solidFill>
              <a:latin typeface="Simplified Arabic" pitchFamily="18" charset="-78"/>
              <a:cs typeface="Simplified Arabic" pitchFamily="18" charset="-78"/>
            </a:endParaRPr>
          </a:p>
        </p:txBody>
      </p:sp>
      <p:sp>
        <p:nvSpPr>
          <p:cNvPr id="9" name="Google Shape;106;p1">
            <a:extLst>
              <a:ext uri="{FF2B5EF4-FFF2-40B4-BE49-F238E27FC236}">
                <a16:creationId xmlns:a16="http://schemas.microsoft.com/office/drawing/2014/main" id="{03BA4395-D5B3-4A68-A305-5FE123F509F6}"/>
              </a:ext>
            </a:extLst>
          </p:cNvPr>
          <p:cNvSpPr/>
          <p:nvPr/>
        </p:nvSpPr>
        <p:spPr>
          <a:xfrm rot="10800000" flipH="1">
            <a:off x="10667713" y="475951"/>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chemeClr val="tx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 name="Google Shape;113;p1">
            <a:extLst>
              <a:ext uri="{FF2B5EF4-FFF2-40B4-BE49-F238E27FC236}">
                <a16:creationId xmlns:a16="http://schemas.microsoft.com/office/drawing/2014/main" id="{38865B71-686D-4101-AC59-728850A169E5}"/>
              </a:ext>
            </a:extLst>
          </p:cNvPr>
          <p:cNvSpPr/>
          <p:nvPr/>
        </p:nvSpPr>
        <p:spPr>
          <a:xfrm>
            <a:off x="903286" y="2276872"/>
            <a:ext cx="2024361" cy="3875138"/>
          </a:xfrm>
          <a:prstGeom prst="rtTriangle">
            <a:avLst/>
          </a:prstGeom>
          <a:solidFill>
            <a:schemeClr val="tx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Tree>
    <p:custDataLst>
      <p:tags r:id="rId1"/>
    </p:custDataLst>
    <p:extLst>
      <p:ext uri="{BB962C8B-B14F-4D97-AF65-F5344CB8AC3E}">
        <p14:creationId xmlns:p14="http://schemas.microsoft.com/office/powerpoint/2010/main" val="2256357441"/>
      </p:ext>
    </p:extLst>
  </p:cSld>
  <p:clrMapOvr>
    <a:masterClrMapping/>
  </p:clrMapOvr>
  <mc:AlternateContent xmlns:mc="http://schemas.openxmlformats.org/markup-compatibility/2006" xmlns:p14="http://schemas.microsoft.com/office/powerpoint/2010/main">
    <mc:Choice Requires="p14">
      <p:transition spd="slow" p14:dur="3400" advTm="54696">
        <p14:reveal/>
      </p:transition>
    </mc:Choice>
    <mc:Fallback xmlns="">
      <p:transition spd="slow" advTm="5469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360238" y="103657"/>
            <a:ext cx="2383737"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التفكير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a:solidFill>
                  <a:prstClr val="white"/>
                </a:solidFill>
                <a:latin typeface="Times New Roman" panose="02020603050405020304" pitchFamily="18" charset="0"/>
                <a:ea typeface="+mn-ea"/>
                <a:cs typeface="Times New Roman" panose="02020603050405020304" pitchFamily="18" charset="0"/>
              </a:rPr>
              <a:t>Lecture 4</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227490"/>
            <a:ext cx="11445814" cy="4863896"/>
          </a:xfrm>
          <a:prstGeom prst="rect">
            <a:avLst/>
          </a:prstGeom>
          <a:noFill/>
        </p:spPr>
        <p:txBody>
          <a:bodyPr wrap="square" rtlCol="0">
            <a:spAutoFit/>
          </a:bodyPr>
          <a:lstStyle/>
          <a:p>
            <a:pPr algn="justLow" rtl="1">
              <a:lnSpc>
                <a:spcPct val="150000"/>
              </a:lnSpc>
            </a:pPr>
            <a:r>
              <a:rPr lang="ar-JO" sz="1900" b="1" dirty="0"/>
              <a:t>مقدمة:</a:t>
            </a:r>
          </a:p>
          <a:p>
            <a:pPr algn="justLow" rtl="1">
              <a:lnSpc>
                <a:spcPct val="150000"/>
              </a:lnSpc>
            </a:pPr>
            <a:r>
              <a:rPr lang="ar-JO" sz="1900" dirty="0"/>
              <a:t>يعد التفكير من أرقى السمات التي يتميز بها الإنسان الذي كرمه االله سبحانه وتعالى عن بـاقي الكائنـات الحية ، حيث حث االله عز جلّ على التفكير لقوله تعالى : </a:t>
            </a:r>
            <a:r>
              <a:rPr lang="ar-JO" sz="1900" b="1" i="0" dirty="0">
                <a:solidFill>
                  <a:srgbClr val="00B0F0"/>
                </a:solidFill>
                <a:effectLst/>
                <a:latin typeface="Traditional Arabic" panose="02020603050405020304" pitchFamily="18" charset="-78"/>
              </a:rPr>
              <a:t>{إِنَّ فِي خَلْقِ السَّمَاوَاتِ وَالْأَرْضِ وَاخْتِلَافِ اللَّيْلِ وَالنَّهَارِ لَآَيَاتٍ لِأُولِي الْأَلْبَابِ (190) الَّذِينَ يَذْكُرُونَ اللَّهَ قِيَامًا وَقُعُودًا وَعَلَى جُنُوبِهِمْ وَيَتَفَكَّرُونَ فِي خَلْقِ السَّمَاوَاتِ وَالْأَرْضِ رَبَّنَا مَا خَلَقْتَ هَذَا بَاطِلًا سُبْحَانَكَ فَقِنَا عَذَابَ النَّارِ (191)}. </a:t>
            </a:r>
            <a:r>
              <a:rPr lang="ar-JO" sz="1900" dirty="0"/>
              <a:t>ولقد خلق الله الإنسان وميّزه عن الكائنات الحية الأخرى بنعم عديدة، والتي منها نعمة التفكيـر، وليس من شك أن لكل فرد أسلوبه الخاص فـي التفكيـر, والذي يتأثر بنمط تنشئته, و دافعيته, و قدراته, ومستواه التعليمي, وغيرها من الخصائص والسمات التـي تميـزه عـن غيره.</a:t>
            </a:r>
            <a:r>
              <a:rPr lang="ar-JO" sz="1900" dirty="0">
                <a:solidFill>
                  <a:srgbClr val="00B0F0"/>
                </a:solidFill>
              </a:rPr>
              <a:t> </a:t>
            </a:r>
            <a:r>
              <a:rPr lang="ar-JO" sz="1900" dirty="0"/>
              <a:t>والتفكير أو الفكر نعمة إلهية وهبها الله سبحانه وتعالى لبني البشر دون غيرهم من مخلوقاته و ميزه بالعقل عن باقي الكائنات، وحثه على التفكير والتدبّر بالكون. </a:t>
            </a:r>
          </a:p>
          <a:p>
            <a:pPr algn="justLow" rtl="1">
              <a:lnSpc>
                <a:spcPct val="150000"/>
              </a:lnSpc>
            </a:pPr>
            <a:r>
              <a:rPr lang="ar-JO" sz="1900" dirty="0"/>
              <a:t>ويعد التفكير من الظواهر النمائية التي تتطور عبر مراحل العمر المختلفة كما هو أحد المواضيع التي تختلف فيه الآراء وتعدد الأبعاد مما تعكس تعقد العقل البشري وتعقد عملياته، فالتقدم الحضاري الذي نلمسه في مختلف جوانب حياتنا المعاصرة، إنما يعود إلى تطور نتائج تفكيـر أجيـال متعاقبة من الجنس البشري. ولقد أشار العديد من علماء النفس مثل شيرز </a:t>
            </a:r>
            <a:r>
              <a:rPr lang="en-GB" sz="1900" dirty="0"/>
              <a:t>Sheerer </a:t>
            </a:r>
            <a:r>
              <a:rPr lang="ar-JO" sz="1900" dirty="0"/>
              <a:t> و جولد شتاين </a:t>
            </a:r>
            <a:r>
              <a:rPr lang="en-GB" sz="1900" dirty="0"/>
              <a:t> </a:t>
            </a:r>
            <a:r>
              <a:rPr lang="en-GB" sz="1900" dirty="0" err="1"/>
              <a:t>Goldstien</a:t>
            </a:r>
            <a:r>
              <a:rPr lang="en-GB" sz="1900" dirty="0"/>
              <a:t> </a:t>
            </a:r>
            <a:r>
              <a:rPr lang="ar-JO" sz="1900" dirty="0"/>
              <a:t>إلـى أن تفكيـر الإنسـان متنوع وعريض الحدود والأبعاد .</a:t>
            </a:r>
            <a:endParaRPr lang="en-US" sz="1900" i="1"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96023082"/>
      </p:ext>
    </p:extLst>
  </p:cSld>
  <p:clrMapOvr>
    <a:masterClrMapping/>
  </p:clrMapOvr>
  <mc:AlternateContent xmlns:mc="http://schemas.openxmlformats.org/markup-compatibility/2006" xmlns:p14="http://schemas.microsoft.com/office/powerpoint/2010/main">
    <mc:Choice Requires="p14">
      <p:transition spd="med" p14:dur="700" advTm="163971">
        <p:fade/>
      </p:transition>
    </mc:Choice>
    <mc:Fallback xmlns="">
      <p:transition spd="med" advTm="163971">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7714" y="113265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904131" y="276721"/>
            <a:ext cx="2383737"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مفهوم التفكير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a:solidFill>
                  <a:prstClr val="white"/>
                </a:solidFill>
                <a:latin typeface="Times New Roman" panose="02020603050405020304" pitchFamily="18" charset="0"/>
                <a:ea typeface="+mn-ea"/>
                <a:cs typeface="Times New Roman" panose="02020603050405020304" pitchFamily="18" charset="0"/>
              </a:rPr>
              <a:t>Lecture 4</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EC551515-829A-FFA7-6804-9F533A09DC52}"/>
              </a:ext>
            </a:extLst>
          </p:cNvPr>
          <p:cNvSpPr txBox="1"/>
          <p:nvPr/>
        </p:nvSpPr>
        <p:spPr>
          <a:xfrm>
            <a:off x="217714" y="1199716"/>
            <a:ext cx="11756571" cy="5463034"/>
          </a:xfrm>
          <a:prstGeom prst="rect">
            <a:avLst/>
          </a:prstGeom>
          <a:noFill/>
        </p:spPr>
        <p:txBody>
          <a:bodyPr wrap="square">
            <a:spAutoFit/>
          </a:bodyPr>
          <a:lstStyle/>
          <a:p>
            <a:pPr algn="r" rtl="1" fontAlgn="base"/>
            <a:r>
              <a:rPr lang="ar-JO" i="0" dirty="0">
                <a:solidFill>
                  <a:srgbClr val="1C1C1C"/>
                </a:solidFill>
                <a:effectLst/>
                <a:latin typeface="Raleway"/>
              </a:rPr>
              <a:t>التفكير هو كل نشاط ذهني أو عقلي يختلف عن الإحساس ، والإدراك الحسي أو يتجاوز الاثنين إلى الأفكـار المجردة . </a:t>
            </a:r>
            <a:r>
              <a:rPr lang="ar-JO" sz="1400" i="0" dirty="0">
                <a:solidFill>
                  <a:srgbClr val="1C1C1C"/>
                </a:solidFill>
                <a:effectLst/>
                <a:latin typeface="Raleway"/>
              </a:rPr>
              <a:t>(خيري ، 2012 ، ص 99 ) </a:t>
            </a:r>
            <a:r>
              <a:rPr lang="ar-JO" i="0" dirty="0">
                <a:solidFill>
                  <a:srgbClr val="1C1C1C"/>
                </a:solidFill>
                <a:effectLst/>
                <a:latin typeface="Raleway"/>
              </a:rPr>
              <a:t>.</a:t>
            </a:r>
          </a:p>
          <a:p>
            <a:pPr algn="r" rtl="1" fontAlgn="base"/>
            <a:r>
              <a:rPr lang="ar-JO" i="0" dirty="0">
                <a:solidFill>
                  <a:srgbClr val="1C1C1C"/>
                </a:solidFill>
                <a:effectLst/>
                <a:latin typeface="Raleway"/>
              </a:rPr>
              <a:t>وهو البحث عن المعنى سواء أكان هذا المعنى موجودا بالفعل ونحاول العثور عليه والكشف عنه،  أو استخلاص المعنى من أمور لا يبدو فيها المعنى ظاهرًا .</a:t>
            </a:r>
          </a:p>
          <a:p>
            <a:pPr algn="r" rtl="1" fontAlgn="base"/>
            <a:r>
              <a:rPr lang="ar-JO" dirty="0"/>
              <a:t>وتعرف موسوعة علم النفس التفكير بأنه : هو عمليات معرفية معقدة ( مثل حل المشكلات ) ، وأقل تعقيدًا ( كالاستعاب والتطبيق والاسـتدلال ) ، وعمليات توحيد وتحكم فوق معرفية ومعرفة خاصة بمحتوى المادة أو الموضوع ، واستعدادات وعوامـل شخصـية ( اتجاهات ، موضوعية ، ميول ) .</a:t>
            </a:r>
          </a:p>
          <a:p>
            <a:pPr algn="r" rtl="1" fontAlgn="base"/>
            <a:r>
              <a:rPr lang="ar-JO" dirty="0"/>
              <a:t> فالتفكير </a:t>
            </a:r>
            <a:r>
              <a:rPr lang="ar-JO" b="1" dirty="0"/>
              <a:t>هو الوظيفة الذهنية التي يصنع بها الفرد المعنى مستخلصًا إياه من الخبرة . </a:t>
            </a:r>
          </a:p>
          <a:p>
            <a:pPr algn="r" rtl="1" fontAlgn="base"/>
            <a:endParaRPr lang="ar-JO" b="1" i="0" dirty="0">
              <a:solidFill>
                <a:srgbClr val="1C1C1C"/>
              </a:solidFill>
              <a:effectLst/>
              <a:latin typeface="Raleway"/>
            </a:endParaRPr>
          </a:p>
          <a:p>
            <a:pPr algn="r" rtl="1" fontAlgn="base"/>
            <a:r>
              <a:rPr lang="ar-JO" i="0" dirty="0">
                <a:solidFill>
                  <a:srgbClr val="1C1C1C"/>
                </a:solidFill>
                <a:effectLst/>
                <a:latin typeface="Raleway"/>
              </a:rPr>
              <a:t>يرى </a:t>
            </a:r>
            <a:r>
              <a:rPr lang="en-GB" i="0" dirty="0">
                <a:solidFill>
                  <a:srgbClr val="1C1C1C"/>
                </a:solidFill>
                <a:effectLst/>
                <a:latin typeface="Raleway"/>
              </a:rPr>
              <a:t>Debono </a:t>
            </a:r>
            <a:r>
              <a:rPr lang="ar-JO" i="0" dirty="0">
                <a:solidFill>
                  <a:srgbClr val="1C1C1C"/>
                </a:solidFill>
                <a:effectLst/>
                <a:latin typeface="Raleway"/>
              </a:rPr>
              <a:t> أن التفكير هو:  العملية التي يمارس الذكاء من خلالها نشاطه على الخبـرة ، أي القدرة على استخدام الذكاء الموروث وإخراجه إلى الواقع .</a:t>
            </a:r>
          </a:p>
          <a:p>
            <a:pPr algn="r" rtl="1" fontAlgn="base"/>
            <a:r>
              <a:rPr lang="ar-JO" i="0" dirty="0">
                <a:solidFill>
                  <a:srgbClr val="1C1C1C"/>
                </a:solidFill>
                <a:effectLst/>
                <a:latin typeface="Raleway"/>
              </a:rPr>
              <a:t> و يرى </a:t>
            </a:r>
            <a:r>
              <a:rPr lang="en-GB" i="0" dirty="0">
                <a:solidFill>
                  <a:srgbClr val="1C1C1C"/>
                </a:solidFill>
                <a:effectLst/>
                <a:latin typeface="Raleway"/>
              </a:rPr>
              <a:t>Costa </a:t>
            </a:r>
            <a:r>
              <a:rPr lang="ar-JO" i="0" dirty="0">
                <a:solidFill>
                  <a:srgbClr val="1C1C1C"/>
                </a:solidFill>
                <a:effectLst/>
                <a:latin typeface="Raleway"/>
              </a:rPr>
              <a:t> بأنه:  المعالجة العقلية للمدخلات الحسية، وبالتالي قيام الفرد من خلال هذه المعالجة بادراك الأمور والحكم عليها والتعليل وإصدار الأحكام، وحل المشكلات . </a:t>
            </a:r>
          </a:p>
          <a:p>
            <a:pPr algn="r" rtl="1" fontAlgn="base"/>
            <a:r>
              <a:rPr lang="ar-JO" i="0" dirty="0">
                <a:solidFill>
                  <a:srgbClr val="1C1C1C"/>
                </a:solidFill>
                <a:effectLst/>
                <a:latin typeface="Raleway"/>
              </a:rPr>
              <a:t>ويرى البعض أن الفكر هو الذي يقود التقدم "فلا يمكن لمجتمع أن ينهض ما لم يتقدم الفكر لديه ويكن في وسعه توفير الأسس المنهجية لذلك". والتفكير مهارة يمكن تحسينها من خلال التدريب والممارسة ، ومهارة التفكير لا تختلف عن أي مهارة أخرى، ويمكن تحسينها وتطويرها.</a:t>
            </a:r>
            <a:endParaRPr lang="ar-JO" i="0" dirty="0">
              <a:solidFill>
                <a:srgbClr val="817757"/>
              </a:solidFill>
              <a:effectLst/>
              <a:latin typeface="Raleway"/>
            </a:endParaRPr>
          </a:p>
          <a:p>
            <a:pPr marL="1905" indent="-1905" algn="r" rtl="1">
              <a:spcAft>
                <a:spcPts val="555"/>
              </a:spcAft>
            </a:pPr>
            <a:r>
              <a:rPr lang="ar-JO" i="0" dirty="0">
                <a:solidFill>
                  <a:srgbClr val="1C1C1C"/>
                </a:solidFill>
                <a:effectLst/>
                <a:latin typeface="Raleway"/>
              </a:rPr>
              <a:t> </a:t>
            </a:r>
            <a:r>
              <a:rPr lang="ar-SA" b="1" dirty="0">
                <a:solidFill>
                  <a:srgbClr val="00B0F0"/>
                </a:solidFill>
                <a:effectLst/>
                <a:latin typeface="Times New Roman" panose="02020603050405020304" pitchFamily="18" charset="0"/>
                <a:ea typeface="Times New Roman" panose="02020603050405020304" pitchFamily="18" charset="0"/>
              </a:rPr>
              <a:t>الركائز الثلاث المؤثرة في التفكير:</a:t>
            </a:r>
            <a:endParaRPr lang="en-US" b="1" dirty="0">
              <a:solidFill>
                <a:srgbClr val="00B0F0"/>
              </a:solidFill>
              <a:effectLst/>
              <a:latin typeface="Times New Roman" panose="02020603050405020304" pitchFamily="18" charset="0"/>
              <a:ea typeface="Times New Roman" panose="02020603050405020304" pitchFamily="18" charset="0"/>
            </a:endParaRPr>
          </a:p>
          <a:p>
            <a:pPr marL="1905" indent="-1905" algn="r" rtl="1">
              <a:spcAft>
                <a:spcPts val="555"/>
              </a:spcAft>
            </a:pPr>
            <a:r>
              <a:rPr lang="ar-SA" dirty="0">
                <a:solidFill>
                  <a:srgbClr val="000000"/>
                </a:solidFill>
                <a:effectLst/>
                <a:latin typeface="Times New Roman" panose="02020603050405020304" pitchFamily="18" charset="0"/>
                <a:ea typeface="Times New Roman" panose="02020603050405020304" pitchFamily="18" charset="0"/>
              </a:rPr>
              <a:t>هناك الكثير من العوامل التي تؤثر في طريقة تفكيرنا وطريقة تناولنا للموضوعات وآلية تعاملنا مع المشكلات، ويمكن تحديد ثلاث ركائز تؤثر في التفكير:</a:t>
            </a:r>
            <a:endParaRPr lang="en-US" dirty="0">
              <a:solidFill>
                <a:srgbClr val="000000"/>
              </a:solidFill>
              <a:effectLst/>
              <a:latin typeface="Times New Roman" panose="02020603050405020304" pitchFamily="18" charset="0"/>
              <a:ea typeface="Times New Roman" panose="02020603050405020304" pitchFamily="18" charset="0"/>
            </a:endParaRPr>
          </a:p>
          <a:p>
            <a:pPr marL="342900" lvl="0" indent="-342900" algn="r" rtl="1">
              <a:spcAft>
                <a:spcPts val="555"/>
              </a:spcAft>
              <a:buSzPts val="1000"/>
              <a:buFont typeface="Symbol" panose="05050102010706020507" pitchFamily="18" charset="2"/>
              <a:buChar char=""/>
              <a:tabLst>
                <a:tab pos="457200" algn="l"/>
              </a:tabLst>
            </a:pPr>
            <a:r>
              <a:rPr lang="ar-SA" dirty="0">
                <a:solidFill>
                  <a:srgbClr val="000000"/>
                </a:solidFill>
                <a:effectLst/>
                <a:latin typeface="Times New Roman" panose="02020603050405020304" pitchFamily="18" charset="0"/>
                <a:ea typeface="Times New Roman" panose="02020603050405020304" pitchFamily="18" charset="0"/>
              </a:rPr>
              <a:t>الصورة: نعتمد بشكل كبير في حياتنا على الصورة في عملية التذكر </a:t>
            </a:r>
            <a:r>
              <a:rPr lang="ar-JO" dirty="0">
                <a:solidFill>
                  <a:srgbClr val="000000"/>
                </a:solidFill>
                <a:effectLst/>
                <a:latin typeface="Times New Roman" panose="02020603050405020304" pitchFamily="18" charset="0"/>
                <a:ea typeface="Times New Roman" panose="02020603050405020304" pitchFamily="18" charset="0"/>
              </a:rPr>
              <a:t>، </a:t>
            </a:r>
            <a:r>
              <a:rPr lang="ar-SA" dirty="0">
                <a:solidFill>
                  <a:srgbClr val="000000"/>
                </a:solidFill>
                <a:effectLst/>
                <a:latin typeface="Times New Roman" panose="02020603050405020304" pitchFamily="18" charset="0"/>
                <a:ea typeface="Times New Roman" panose="02020603050405020304" pitchFamily="18" charset="0"/>
              </a:rPr>
              <a:t>وهذا ما يجعلنا نتذكر بشكل أفضل</a:t>
            </a:r>
            <a:r>
              <a:rPr lang="en-US" dirty="0">
                <a:solidFill>
                  <a:srgbClr val="000000"/>
                </a:solidFill>
                <a:effectLst/>
                <a:latin typeface="Simplified Arabic" panose="02020603050405020304" pitchFamily="18" charset="-78"/>
                <a:ea typeface="Times New Roman" panose="02020603050405020304" pitchFamily="18" charset="0"/>
              </a:rPr>
              <a:t> .</a:t>
            </a:r>
            <a:endParaRPr lang="en-US" dirty="0">
              <a:solidFill>
                <a:srgbClr val="000000"/>
              </a:solidFill>
              <a:effectLst/>
              <a:latin typeface="Times New Roman" panose="02020603050405020304" pitchFamily="18" charset="0"/>
              <a:ea typeface="Times New Roman" panose="02020603050405020304" pitchFamily="18" charset="0"/>
            </a:endParaRPr>
          </a:p>
          <a:p>
            <a:pPr marL="342900" lvl="0" indent="-342900" algn="r" rtl="1">
              <a:spcAft>
                <a:spcPts val="555"/>
              </a:spcAft>
              <a:buSzPts val="1000"/>
              <a:buFont typeface="Symbol" panose="05050102010706020507" pitchFamily="18" charset="2"/>
              <a:buChar char=""/>
              <a:tabLst>
                <a:tab pos="457200" algn="l"/>
              </a:tabLst>
            </a:pPr>
            <a:r>
              <a:rPr lang="ar-SA" dirty="0">
                <a:solidFill>
                  <a:srgbClr val="000000"/>
                </a:solidFill>
                <a:effectLst/>
                <a:latin typeface="Times New Roman" panose="02020603050405020304" pitchFamily="18" charset="0"/>
                <a:ea typeface="Times New Roman" panose="02020603050405020304" pitchFamily="18" charset="0"/>
              </a:rPr>
              <a:t>فصا المخ الأيمن والأيسر </a:t>
            </a:r>
            <a:r>
              <a:rPr lang="ar-JO" dirty="0">
                <a:solidFill>
                  <a:srgbClr val="000000"/>
                </a:solidFill>
                <a:latin typeface="Times New Roman" panose="02020603050405020304" pitchFamily="18" charset="0"/>
                <a:ea typeface="Times New Roman" panose="02020603050405020304" pitchFamily="18" charset="0"/>
              </a:rPr>
              <a:t>:</a:t>
            </a:r>
            <a:r>
              <a:rPr lang="ar-SA" dirty="0">
                <a:solidFill>
                  <a:srgbClr val="000000"/>
                </a:solidFill>
                <a:effectLst/>
                <a:latin typeface="Times New Roman" panose="02020603050405020304" pitchFamily="18" charset="0"/>
                <a:ea typeface="Times New Roman" panose="02020603050405020304" pitchFamily="18" charset="0"/>
              </a:rPr>
              <a:t> هناك </a:t>
            </a:r>
            <a:r>
              <a:rPr lang="ar-JO" dirty="0">
                <a:solidFill>
                  <a:srgbClr val="000000"/>
                </a:solidFill>
                <a:effectLst/>
                <a:latin typeface="Times New Roman" panose="02020603050405020304" pitchFamily="18" charset="0"/>
                <a:ea typeface="Times New Roman" panose="02020603050405020304" pitchFamily="18" charset="0"/>
              </a:rPr>
              <a:t>قسم</a:t>
            </a:r>
            <a:r>
              <a:rPr lang="ar-SA" dirty="0">
                <a:solidFill>
                  <a:srgbClr val="000000"/>
                </a:solidFill>
                <a:effectLst/>
                <a:latin typeface="Times New Roman" panose="02020603050405020304" pitchFamily="18" charset="0"/>
                <a:ea typeface="Times New Roman" panose="02020603050405020304" pitchFamily="18" charset="0"/>
              </a:rPr>
              <a:t>ين للمخ كل </a:t>
            </a:r>
            <a:r>
              <a:rPr lang="ar-JO" dirty="0">
                <a:solidFill>
                  <a:srgbClr val="000000"/>
                </a:solidFill>
                <a:effectLst/>
                <a:latin typeface="Times New Roman" panose="02020603050405020304" pitchFamily="18" charset="0"/>
                <a:ea typeface="Times New Roman" panose="02020603050405020304" pitchFamily="18" charset="0"/>
              </a:rPr>
              <a:t>قسم</a:t>
            </a:r>
            <a:r>
              <a:rPr lang="ar-SA" dirty="0">
                <a:solidFill>
                  <a:srgbClr val="000000"/>
                </a:solidFill>
                <a:effectLst/>
                <a:latin typeface="Times New Roman" panose="02020603050405020304" pitchFamily="18" charset="0"/>
                <a:ea typeface="Times New Roman" panose="02020603050405020304" pitchFamily="18" charset="0"/>
              </a:rPr>
              <a:t> له مهام وتأثير </a:t>
            </a:r>
            <a:r>
              <a:rPr lang="ar-JO" dirty="0">
                <a:solidFill>
                  <a:srgbClr val="000000"/>
                </a:solidFill>
                <a:effectLst/>
                <a:latin typeface="Times New Roman" panose="02020603050405020304" pitchFamily="18" charset="0"/>
                <a:ea typeface="Times New Roman" panose="02020603050405020304" pitchFamily="18" charset="0"/>
              </a:rPr>
              <a:t>مختلف </a:t>
            </a:r>
            <a:r>
              <a:rPr lang="ar-SA" dirty="0">
                <a:solidFill>
                  <a:srgbClr val="000000"/>
                </a:solidFill>
                <a:effectLst/>
                <a:latin typeface="Times New Roman" panose="02020603050405020304" pitchFamily="18" charset="0"/>
                <a:ea typeface="Times New Roman" panose="02020603050405020304" pitchFamily="18" charset="0"/>
              </a:rPr>
              <a:t>في عملية التفكير، </a:t>
            </a:r>
            <a:r>
              <a:rPr lang="ar-JO" dirty="0">
                <a:solidFill>
                  <a:srgbClr val="000000"/>
                </a:solidFill>
                <a:effectLst/>
                <a:latin typeface="Times New Roman" panose="02020603050405020304" pitchFamily="18" charset="0"/>
                <a:ea typeface="Times New Roman" panose="02020603050405020304" pitchFamily="18" charset="0"/>
              </a:rPr>
              <a:t>ف</a:t>
            </a:r>
            <a:r>
              <a:rPr lang="ar-SA" dirty="0">
                <a:solidFill>
                  <a:srgbClr val="000000"/>
                </a:solidFill>
                <a:effectLst/>
                <a:latin typeface="Times New Roman" panose="02020603050405020304" pitchFamily="18" charset="0"/>
                <a:ea typeface="Times New Roman" panose="02020603050405020304" pitchFamily="18" charset="0"/>
              </a:rPr>
              <a:t>الأيمن يميل إلى التخيل والإبتكار </a:t>
            </a:r>
            <a:r>
              <a:rPr lang="ar-JO" dirty="0">
                <a:solidFill>
                  <a:srgbClr val="000000"/>
                </a:solidFill>
                <a:effectLst/>
                <a:latin typeface="Times New Roman" panose="02020603050405020304" pitchFamily="18" charset="0"/>
                <a:ea typeface="Times New Roman" panose="02020603050405020304" pitchFamily="18" charset="0"/>
              </a:rPr>
              <a:t>و</a:t>
            </a:r>
            <a:r>
              <a:rPr lang="ar-SA" dirty="0">
                <a:solidFill>
                  <a:srgbClr val="000000"/>
                </a:solidFill>
                <a:effectLst/>
                <a:latin typeface="Times New Roman" panose="02020603050405020304" pitchFamily="18" charset="0"/>
                <a:ea typeface="Times New Roman" panose="02020603050405020304" pitchFamily="18" charset="0"/>
              </a:rPr>
              <a:t>الأيسر يركز على المنطق</a:t>
            </a:r>
            <a:r>
              <a:rPr lang="ar-JO" dirty="0">
                <a:solidFill>
                  <a:srgbClr val="000000"/>
                </a:solidFill>
                <a:effectLst/>
                <a:latin typeface="Times New Roman" panose="02020603050405020304" pitchFamily="18" charset="0"/>
                <a:ea typeface="Times New Roman" panose="02020603050405020304" pitchFamily="18" charset="0"/>
              </a:rPr>
              <a:t> </a:t>
            </a:r>
            <a:r>
              <a:rPr lang="ar-SA" dirty="0">
                <a:solidFill>
                  <a:srgbClr val="000000"/>
                </a:solidFill>
                <a:effectLst/>
                <a:latin typeface="Times New Roman" panose="02020603050405020304" pitchFamily="18" charset="0"/>
                <a:ea typeface="Times New Roman" panose="02020603050405020304" pitchFamily="18" charset="0"/>
              </a:rPr>
              <a:t>والأرقام</a:t>
            </a:r>
            <a:r>
              <a:rPr lang="en-US" dirty="0">
                <a:solidFill>
                  <a:srgbClr val="000000"/>
                </a:solidFill>
                <a:effectLst/>
                <a:latin typeface="Simplified Arabic" panose="02020603050405020304" pitchFamily="18" charset="-78"/>
                <a:ea typeface="Times New Roman" panose="02020603050405020304" pitchFamily="18" charset="0"/>
              </a:rPr>
              <a:t>.</a:t>
            </a:r>
            <a:endParaRPr lang="en-US" dirty="0">
              <a:solidFill>
                <a:srgbClr val="000000"/>
              </a:solidFill>
              <a:effectLst/>
              <a:latin typeface="Times New Roman" panose="02020603050405020304" pitchFamily="18" charset="0"/>
              <a:ea typeface="Times New Roman" panose="02020603050405020304" pitchFamily="18" charset="0"/>
            </a:endParaRPr>
          </a:p>
          <a:p>
            <a:pPr marL="342900" lvl="0" indent="-342900" algn="r" rtl="1">
              <a:spcAft>
                <a:spcPts val="555"/>
              </a:spcAft>
              <a:buSzPts val="1000"/>
              <a:buFont typeface="Symbol" panose="05050102010706020507" pitchFamily="18" charset="2"/>
              <a:buChar char=""/>
              <a:tabLst>
                <a:tab pos="457200" algn="l"/>
              </a:tabLst>
            </a:pPr>
            <a:r>
              <a:rPr lang="ar-SA" dirty="0">
                <a:solidFill>
                  <a:srgbClr val="000000"/>
                </a:solidFill>
                <a:effectLst/>
                <a:latin typeface="Times New Roman" panose="02020603050405020304" pitchFamily="18" charset="0"/>
                <a:ea typeface="Times New Roman" panose="02020603050405020304" pitchFamily="18" charset="0"/>
              </a:rPr>
              <a:t>خلايا المخ والروابط : يحتوى المخ على ملايين الخلايا والروابط التي تؤثر بشكل كبير في عملية التفكير</a:t>
            </a:r>
            <a:r>
              <a:rPr lang="en-US" dirty="0">
                <a:solidFill>
                  <a:srgbClr val="000000"/>
                </a:solidFill>
                <a:effectLst/>
                <a:latin typeface="Simplified Arabic" panose="02020603050405020304" pitchFamily="18" charset="-78"/>
                <a:ea typeface="Times New Roman" panose="02020603050405020304" pitchFamily="18" charset="0"/>
              </a:rPr>
              <a:t>.</a:t>
            </a:r>
            <a:endParaRPr lang="en-US" dirty="0">
              <a:solidFill>
                <a:srgbClr val="000000"/>
              </a:solidFill>
              <a:effectLst/>
              <a:latin typeface="Times New Roman" panose="02020603050405020304" pitchFamily="18" charset="0"/>
              <a:ea typeface="Times New Roman" panose="02020603050405020304" pitchFamily="18" charset="0"/>
            </a:endParaRPr>
          </a:p>
          <a:p>
            <a:pPr algn="r" rtl="1" fontAlgn="base"/>
            <a:endParaRPr lang="ar-JO" i="0" dirty="0">
              <a:solidFill>
                <a:srgbClr val="817757"/>
              </a:solidFill>
              <a:effectLst/>
              <a:latin typeface="Raleway"/>
            </a:endParaRPr>
          </a:p>
        </p:txBody>
      </p:sp>
    </p:spTree>
    <p:extLst>
      <p:ext uri="{BB962C8B-B14F-4D97-AF65-F5344CB8AC3E}">
        <p14:creationId xmlns:p14="http://schemas.microsoft.com/office/powerpoint/2010/main" val="1490364563"/>
      </p:ext>
    </p:extLst>
  </p:cSld>
  <p:clrMapOvr>
    <a:masterClrMapping/>
  </p:clrMapOvr>
  <mc:AlternateContent xmlns:mc="http://schemas.openxmlformats.org/markup-compatibility/2006" xmlns:p14="http://schemas.microsoft.com/office/powerpoint/2010/main">
    <mc:Choice Requires="p14">
      <p:transition spd="med" p14:dur="700" advTm="155586">
        <p:fade/>
      </p:transition>
    </mc:Choice>
    <mc:Fallback xmlns="">
      <p:transition spd="med" advTm="155586">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904131" y="276721"/>
            <a:ext cx="2383737"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أنواع التفكير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a:solidFill>
                  <a:prstClr val="white"/>
                </a:solidFill>
                <a:latin typeface="Times New Roman" panose="02020603050405020304" pitchFamily="18" charset="0"/>
                <a:ea typeface="+mn-ea"/>
                <a:cs typeface="Times New Roman" panose="02020603050405020304" pitchFamily="18" charset="0"/>
              </a:rPr>
              <a:t>Lecture 4</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718958" y="1391120"/>
            <a:ext cx="7071609" cy="4916731"/>
          </a:xfrm>
          <a:prstGeom prst="rect">
            <a:avLst/>
          </a:prstGeom>
          <a:noFill/>
        </p:spPr>
        <p:txBody>
          <a:bodyPr wrap="square" rtlCol="0">
            <a:spAutoFit/>
          </a:bodyPr>
          <a:lstStyle/>
          <a:p>
            <a:pPr algn="just" rtl="1"/>
            <a:r>
              <a:rPr lang="ar-JO" sz="1900" b="0" i="0" dirty="0">
                <a:solidFill>
                  <a:srgbClr val="2C2F34"/>
                </a:solidFill>
                <a:effectLst/>
                <a:latin typeface="Almarai"/>
              </a:rPr>
              <a:t>أنواع التفكير هي الأنماط المختلفة التي يُمكن للأفراد استخدامها للتفكير بطريقة معيّنة، وتشمل </a:t>
            </a:r>
            <a:r>
              <a:rPr lang="ar-JO" sz="1900" b="1" i="0" dirty="0">
                <a:solidFill>
                  <a:srgbClr val="2C2F34"/>
                </a:solidFill>
                <a:effectLst/>
                <a:latin typeface="Almarai"/>
              </a:rPr>
              <a:t>التفكير التحليلي</a:t>
            </a:r>
            <a:r>
              <a:rPr lang="ar-JO" sz="1900" b="0" i="0" dirty="0">
                <a:solidFill>
                  <a:srgbClr val="2C2F34"/>
                </a:solidFill>
                <a:effectLst/>
                <a:latin typeface="Almarai"/>
              </a:rPr>
              <a:t>، و</a:t>
            </a:r>
            <a:r>
              <a:rPr lang="ar-JO" sz="1900" b="1" i="0" dirty="0">
                <a:solidFill>
                  <a:srgbClr val="2C2F34"/>
                </a:solidFill>
                <a:effectLst/>
                <a:latin typeface="Almarai"/>
              </a:rPr>
              <a:t>التفكير الناقد</a:t>
            </a:r>
            <a:r>
              <a:rPr lang="ar-JO" sz="1900" b="0" i="0" dirty="0">
                <a:solidFill>
                  <a:srgbClr val="2C2F34"/>
                </a:solidFill>
                <a:effectLst/>
                <a:latin typeface="Almarai"/>
              </a:rPr>
              <a:t>، و</a:t>
            </a:r>
            <a:r>
              <a:rPr lang="ar-JO" sz="1900" b="1" i="0" dirty="0">
                <a:solidFill>
                  <a:srgbClr val="2C2F34"/>
                </a:solidFill>
                <a:effectLst/>
                <a:latin typeface="Almarai"/>
              </a:rPr>
              <a:t>التفكير الإبداعي</a:t>
            </a:r>
            <a:r>
              <a:rPr lang="ar-JO" sz="1900" b="0" i="0" dirty="0">
                <a:solidFill>
                  <a:srgbClr val="2C2F34"/>
                </a:solidFill>
                <a:effectLst/>
                <a:latin typeface="Almarai"/>
              </a:rPr>
              <a:t>، و</a:t>
            </a:r>
            <a:r>
              <a:rPr lang="ar-JO" sz="1900" b="1" i="0" dirty="0">
                <a:solidFill>
                  <a:srgbClr val="2C2F34"/>
                </a:solidFill>
                <a:effectLst/>
                <a:latin typeface="Almarai"/>
              </a:rPr>
              <a:t>التفكير المنطقي</a:t>
            </a:r>
            <a:r>
              <a:rPr lang="ar-JO" sz="1900" b="0" i="0" dirty="0">
                <a:solidFill>
                  <a:srgbClr val="2C2F34"/>
                </a:solidFill>
                <a:effectLst/>
                <a:latin typeface="Almarai"/>
              </a:rPr>
              <a:t>، و</a:t>
            </a:r>
            <a:r>
              <a:rPr lang="ar-JO" sz="1900" b="1" i="0" dirty="0">
                <a:solidFill>
                  <a:srgbClr val="2C2F34"/>
                </a:solidFill>
                <a:effectLst/>
                <a:latin typeface="Almarai"/>
              </a:rPr>
              <a:t>التفكير التبايني</a:t>
            </a:r>
            <a:r>
              <a:rPr lang="ar-JO" sz="1900" b="0" i="0" dirty="0">
                <a:solidFill>
                  <a:srgbClr val="2C2F34"/>
                </a:solidFill>
                <a:effectLst/>
                <a:latin typeface="Almarai"/>
              </a:rPr>
              <a:t>، و</a:t>
            </a:r>
            <a:r>
              <a:rPr lang="ar-JO" sz="1900" b="1" i="0" dirty="0">
                <a:solidFill>
                  <a:srgbClr val="2C2F34"/>
                </a:solidFill>
                <a:effectLst/>
                <a:latin typeface="Almarai"/>
              </a:rPr>
              <a:t>التفكير التقاربي</a:t>
            </a:r>
            <a:r>
              <a:rPr lang="ar-JO" sz="1900" b="0" i="0" dirty="0">
                <a:solidFill>
                  <a:srgbClr val="2C2F34"/>
                </a:solidFill>
                <a:effectLst/>
                <a:latin typeface="Almarai"/>
              </a:rPr>
              <a:t>، و</a:t>
            </a:r>
            <a:r>
              <a:rPr lang="ar-JO" sz="1900" b="1" i="0" dirty="0">
                <a:solidFill>
                  <a:srgbClr val="2C2F34"/>
                </a:solidFill>
                <a:effectLst/>
                <a:latin typeface="Almarai"/>
              </a:rPr>
              <a:t>التفكير الجانبي</a:t>
            </a:r>
            <a:r>
              <a:rPr lang="ar-JO" sz="1900" b="0" i="0" dirty="0">
                <a:solidFill>
                  <a:srgbClr val="2C2F34"/>
                </a:solidFill>
                <a:effectLst/>
                <a:latin typeface="Almarai"/>
              </a:rPr>
              <a:t>، و</a:t>
            </a:r>
            <a:r>
              <a:rPr lang="ar-JO" sz="1900" b="1" i="0" dirty="0">
                <a:solidFill>
                  <a:srgbClr val="2C2F34"/>
                </a:solidFill>
                <a:effectLst/>
                <a:latin typeface="Almarai"/>
              </a:rPr>
              <a:t>إدراك الإدراك</a:t>
            </a:r>
            <a:r>
              <a:rPr lang="ar-JO" sz="1900" b="0" i="0" dirty="0">
                <a:solidFill>
                  <a:srgbClr val="2C2F34"/>
                </a:solidFill>
                <a:effectLst/>
                <a:latin typeface="Almarai"/>
              </a:rPr>
              <a:t>.</a:t>
            </a:r>
          </a:p>
          <a:p>
            <a:pPr algn="just" rtl="1">
              <a:lnSpc>
                <a:spcPct val="150000"/>
              </a:lnSpc>
            </a:pPr>
            <a:r>
              <a:rPr lang="ar-SA" sz="1900" b="1" i="0" dirty="0">
                <a:effectLst/>
                <a:latin typeface="Times New Roman" panose="02020603050405020304" pitchFamily="18" charset="0"/>
                <a:ea typeface="Times New Roman" panose="02020603050405020304" pitchFamily="18" charset="0"/>
              </a:rPr>
              <a:t>التفكير التحليلي (</a:t>
            </a:r>
            <a:r>
              <a:rPr lang="en-GB" sz="1900" b="1" i="0" dirty="0">
                <a:effectLst/>
                <a:latin typeface="Times New Roman" panose="02020603050405020304" pitchFamily="18" charset="0"/>
                <a:ea typeface="Times New Roman" panose="02020603050405020304" pitchFamily="18" charset="0"/>
              </a:rPr>
              <a:t>Analytical thinking)</a:t>
            </a:r>
          </a:p>
          <a:p>
            <a:pPr algn="just" rtl="1"/>
            <a:r>
              <a:rPr lang="ar-SA" sz="1900" i="0" dirty="0">
                <a:effectLst/>
                <a:latin typeface="Times New Roman" panose="02020603050405020304" pitchFamily="18" charset="0"/>
                <a:ea typeface="Times New Roman" panose="02020603050405020304" pitchFamily="18" charset="0"/>
              </a:rPr>
              <a:t>التفكير التحليلي هو نوع من أنواع التفكير، </a:t>
            </a:r>
            <a:r>
              <a:rPr lang="ar-JO" sz="1900" i="0" dirty="0">
                <a:effectLst/>
                <a:latin typeface="Times New Roman" panose="02020603050405020304" pitchFamily="18" charset="0"/>
                <a:ea typeface="Times New Roman" panose="02020603050405020304" pitchFamily="18" charset="0"/>
              </a:rPr>
              <a:t>يتم </a:t>
            </a:r>
            <a:r>
              <a:rPr lang="ar-SA" sz="1900" i="0" dirty="0">
                <a:effectLst/>
                <a:latin typeface="Times New Roman" panose="02020603050405020304" pitchFamily="18" charset="0"/>
                <a:ea typeface="Times New Roman" panose="02020603050405020304" pitchFamily="18" charset="0"/>
              </a:rPr>
              <a:t>في</a:t>
            </a:r>
            <a:r>
              <a:rPr lang="ar-JO" sz="1900" i="0" dirty="0">
                <a:effectLst/>
                <a:latin typeface="Times New Roman" panose="02020603050405020304" pitchFamily="18" charset="0"/>
                <a:ea typeface="Times New Roman" panose="02020603050405020304" pitchFamily="18" charset="0"/>
              </a:rPr>
              <a:t>ه</a:t>
            </a:r>
            <a:r>
              <a:rPr lang="ar-SA" sz="1900" i="0" dirty="0">
                <a:effectLst/>
                <a:latin typeface="Times New Roman" panose="02020603050405020304" pitchFamily="18" charset="0"/>
                <a:ea typeface="Times New Roman" panose="02020603050405020304" pitchFamily="18" charset="0"/>
              </a:rPr>
              <a:t> تحديد ووصف المشكلة، ثم تحليل عناصرها أو أجزاء منها لإيجاد حل مناسب لها بشكل منهجي</a:t>
            </a:r>
            <a:r>
              <a:rPr lang="ar-JO" sz="1900" dirty="0">
                <a:latin typeface="Times New Roman" panose="02020603050405020304" pitchFamily="18" charset="0"/>
                <a:ea typeface="Times New Roman" panose="02020603050405020304" pitchFamily="18" charset="0"/>
              </a:rPr>
              <a:t>، ف</a:t>
            </a:r>
            <a:r>
              <a:rPr lang="ar-SA" sz="1900" i="0" dirty="0">
                <a:effectLst/>
                <a:latin typeface="Times New Roman" panose="02020603050405020304" pitchFamily="18" charset="0"/>
                <a:ea typeface="Times New Roman" panose="02020603050405020304" pitchFamily="18" charset="0"/>
              </a:rPr>
              <a:t>التفكير التحليلي هو دراسة عناصر أو أجزاء مشكلة بهدف إيجاد حل مناسب لها. </a:t>
            </a:r>
            <a:r>
              <a:rPr lang="ar-JO" sz="1900" i="0" dirty="0">
                <a:effectLst/>
                <a:latin typeface="Times New Roman" panose="02020603050405020304" pitchFamily="18" charset="0"/>
                <a:ea typeface="Times New Roman" panose="02020603050405020304" pitchFamily="18" charset="0"/>
              </a:rPr>
              <a:t>و</a:t>
            </a:r>
            <a:r>
              <a:rPr lang="ar-SA" sz="1900" i="0" dirty="0">
                <a:effectLst/>
                <a:latin typeface="Times New Roman" panose="02020603050405020304" pitchFamily="18" charset="0"/>
                <a:ea typeface="Times New Roman" panose="02020603050405020304" pitchFamily="18" charset="0"/>
              </a:rPr>
              <a:t>يعتمد التفكير التحليلي على فحص ما هو معروف عن المشكلات التي نواجهها باتباع عدة خطوات أو مهارات، مثل:</a:t>
            </a:r>
            <a:r>
              <a:rPr lang="en-GB" sz="1900" i="0" dirty="0">
                <a:effectLst/>
                <a:latin typeface="Times New Roman" panose="02020603050405020304" pitchFamily="18" charset="0"/>
                <a:ea typeface="Times New Roman" panose="02020603050405020304" pitchFamily="18" charset="0"/>
              </a:rPr>
              <a:t> </a:t>
            </a:r>
            <a:r>
              <a:rPr lang="ar-SA" sz="1900" i="0" dirty="0">
                <a:effectLst/>
                <a:latin typeface="Times New Roman" panose="02020603050405020304" pitchFamily="18" charset="0"/>
                <a:ea typeface="Times New Roman" panose="02020603050405020304" pitchFamily="18" charset="0"/>
              </a:rPr>
              <a:t>الاهتمام بالتفاصيل (الملاحظة)</a:t>
            </a:r>
            <a:r>
              <a:rPr lang="en-GB" sz="1900" i="0" dirty="0">
                <a:effectLst/>
                <a:latin typeface="Times New Roman" panose="02020603050405020304" pitchFamily="18" charset="0"/>
                <a:ea typeface="Times New Roman" panose="02020603050405020304" pitchFamily="18" charset="0"/>
              </a:rPr>
              <a:t> -  </a:t>
            </a:r>
            <a:r>
              <a:rPr lang="ar-SA" sz="1900" i="0" dirty="0">
                <a:effectLst/>
                <a:latin typeface="Times New Roman" panose="02020603050405020304" pitchFamily="18" charset="0"/>
                <a:ea typeface="Times New Roman" panose="02020603050405020304" pitchFamily="18" charset="0"/>
              </a:rPr>
              <a:t>طرح الأسئلة</a:t>
            </a:r>
            <a:r>
              <a:rPr lang="en-GB" sz="1900" i="0" dirty="0">
                <a:effectLst/>
                <a:latin typeface="Times New Roman" panose="02020603050405020304" pitchFamily="18" charset="0"/>
                <a:ea typeface="Times New Roman" panose="02020603050405020304" pitchFamily="18" charset="0"/>
              </a:rPr>
              <a:t> </a:t>
            </a:r>
            <a:r>
              <a:rPr lang="ar-SA" sz="1900" i="0" dirty="0">
                <a:effectLst/>
                <a:latin typeface="Times New Roman" panose="02020603050405020304" pitchFamily="18" charset="0"/>
                <a:ea typeface="Times New Roman" panose="02020603050405020304" pitchFamily="18" charset="0"/>
              </a:rPr>
              <a:t>(التساؤل)</a:t>
            </a:r>
            <a:r>
              <a:rPr lang="en-GB" sz="1900" i="0" dirty="0">
                <a:effectLst/>
                <a:latin typeface="Times New Roman" panose="02020603050405020304" pitchFamily="18" charset="0"/>
                <a:ea typeface="Times New Roman" panose="02020603050405020304" pitchFamily="18" charset="0"/>
              </a:rPr>
              <a:t> </a:t>
            </a:r>
            <a:r>
              <a:rPr lang="ar-SA" sz="1900" i="0" dirty="0">
                <a:effectLst/>
                <a:latin typeface="Times New Roman" panose="02020603050405020304" pitchFamily="18" charset="0"/>
                <a:ea typeface="Times New Roman" panose="02020603050405020304" pitchFamily="18" charset="0"/>
              </a:rPr>
              <a:t>التصنيف والتنظيم</a:t>
            </a:r>
            <a:r>
              <a:rPr lang="en-GB" sz="1900" i="0" dirty="0">
                <a:effectLst/>
                <a:latin typeface="Times New Roman" panose="02020603050405020304" pitchFamily="18" charset="0"/>
                <a:ea typeface="Times New Roman" panose="02020603050405020304" pitchFamily="18" charset="0"/>
              </a:rPr>
              <a:t> - </a:t>
            </a:r>
            <a:r>
              <a:rPr lang="ar-SA" sz="1900" i="0" dirty="0">
                <a:effectLst/>
                <a:latin typeface="Times New Roman" panose="02020603050405020304" pitchFamily="18" charset="0"/>
                <a:ea typeface="Times New Roman" panose="02020603050405020304" pitchFamily="18" charset="0"/>
              </a:rPr>
              <a:t>صياغة الفرضيّات</a:t>
            </a:r>
            <a:r>
              <a:rPr lang="en-GB" sz="1900" i="0" dirty="0">
                <a:effectLst/>
                <a:latin typeface="Times New Roman" panose="02020603050405020304" pitchFamily="18" charset="0"/>
                <a:ea typeface="Times New Roman" panose="02020603050405020304" pitchFamily="18" charset="0"/>
              </a:rPr>
              <a:t> </a:t>
            </a:r>
            <a:r>
              <a:rPr lang="ar-SA" sz="1900" i="0" dirty="0">
                <a:effectLst/>
                <a:latin typeface="Times New Roman" panose="02020603050405020304" pitchFamily="18" charset="0"/>
                <a:ea typeface="Times New Roman" panose="02020603050405020304" pitchFamily="18" charset="0"/>
              </a:rPr>
              <a:t>(الافتراض)</a:t>
            </a:r>
            <a:r>
              <a:rPr lang="en-GB" sz="1900" i="0" dirty="0">
                <a:effectLst/>
                <a:latin typeface="Times New Roman" panose="02020603050405020304" pitchFamily="18" charset="0"/>
                <a:ea typeface="Times New Roman" panose="02020603050405020304" pitchFamily="18" charset="0"/>
              </a:rPr>
              <a:t>- </a:t>
            </a:r>
            <a:r>
              <a:rPr lang="ar-SA" sz="1900" i="0" dirty="0">
                <a:effectLst/>
                <a:latin typeface="Times New Roman" panose="02020603050405020304" pitchFamily="18" charset="0"/>
                <a:ea typeface="Times New Roman" panose="02020603050405020304" pitchFamily="18" charset="0"/>
              </a:rPr>
              <a:t>الاستقصاء </a:t>
            </a:r>
            <a:r>
              <a:rPr lang="en-GB" sz="1900" dirty="0">
                <a:latin typeface="Times New Roman" panose="02020603050405020304" pitchFamily="18" charset="0"/>
                <a:ea typeface="Times New Roman" panose="02020603050405020304" pitchFamily="18" charset="0"/>
              </a:rPr>
              <a:t>.</a:t>
            </a:r>
            <a:endParaRPr lang="ar-SA" sz="1900" i="0" dirty="0">
              <a:effectLst/>
              <a:latin typeface="Times New Roman" panose="02020603050405020304" pitchFamily="18" charset="0"/>
              <a:ea typeface="Times New Roman" panose="02020603050405020304" pitchFamily="18" charset="0"/>
            </a:endParaRPr>
          </a:p>
          <a:p>
            <a:pPr algn="just" rtl="1"/>
            <a:r>
              <a:rPr lang="ar-SA" sz="1900" i="0" dirty="0">
                <a:effectLst/>
                <a:latin typeface="Times New Roman" panose="02020603050405020304" pitchFamily="18" charset="0"/>
                <a:ea typeface="Times New Roman" panose="02020603050405020304" pitchFamily="18" charset="0"/>
              </a:rPr>
              <a:t>مهارات التفكير التحليلي هي مجموعة من المهارات الأساسية التي تُساعدنا على تحليل مشكلة مّا، وتفكيك عناصرها أو مكوناتها، ثم إظهار العلاقات بينهم. </a:t>
            </a:r>
            <a:r>
              <a:rPr lang="ar-JO" sz="1900" i="0" dirty="0">
                <a:effectLst/>
                <a:latin typeface="Times New Roman" panose="02020603050405020304" pitchFamily="18" charset="0"/>
                <a:ea typeface="Times New Roman" panose="02020603050405020304" pitchFamily="18" charset="0"/>
              </a:rPr>
              <a:t>ف</a:t>
            </a:r>
            <a:r>
              <a:rPr lang="ar-JO" sz="1900" dirty="0">
                <a:latin typeface="Times New Roman" panose="02020603050405020304" pitchFamily="18" charset="0"/>
                <a:ea typeface="Times New Roman" panose="02020603050405020304" pitchFamily="18" charset="0"/>
              </a:rPr>
              <a:t>إذا </a:t>
            </a:r>
            <a:r>
              <a:rPr lang="ar-SA" sz="1900" i="0" dirty="0">
                <a:effectLst/>
                <a:latin typeface="Times New Roman" panose="02020603050405020304" pitchFamily="18" charset="0"/>
                <a:ea typeface="Times New Roman" panose="02020603050405020304" pitchFamily="18" charset="0"/>
              </a:rPr>
              <a:t>كنت تريد أن تمتلك التفكير التحليلي، فيجب أن تكون على دراية بمهارات التفكير التحليلي المختلفة، بما في ذلك: التفكير في التفاصيل، وطرح أسئلة واضحة وذكية، وتصنيف وتنظيم المعلومات التي تمّ الحصول عليها وفقًا لنوعها وأهميتها، وافتراض الحلول للمشكلات التي نواجهها، والتحقق من التفاصيل كلها	  </a:t>
            </a:r>
            <a:endParaRPr lang="en-US" sz="1900" i="1"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EFAB778-E771-33B9-626C-9A8EBD01DA92}"/>
              </a:ext>
            </a:extLst>
          </p:cNvPr>
          <p:cNvSpPr txBox="1"/>
          <p:nvPr/>
        </p:nvSpPr>
        <p:spPr>
          <a:xfrm>
            <a:off x="417762" y="6488668"/>
            <a:ext cx="3174546" cy="369332"/>
          </a:xfrm>
          <a:prstGeom prst="rect">
            <a:avLst/>
          </a:prstGeom>
          <a:noFill/>
        </p:spPr>
        <p:txBody>
          <a:bodyPr wrap="square">
            <a:spAutoFit/>
          </a:bodyPr>
          <a:lstStyle/>
          <a:p>
            <a:r>
              <a:rPr lang="en-GB" dirty="0">
                <a:solidFill>
                  <a:schemeClr val="bg1"/>
                </a:solidFill>
              </a:rPr>
              <a:t>https://www.elgouzi.com</a:t>
            </a:r>
            <a:endParaRPr lang="ar-JO" dirty="0">
              <a:solidFill>
                <a:schemeClr val="bg1"/>
              </a:solidFill>
            </a:endParaRPr>
          </a:p>
        </p:txBody>
      </p:sp>
      <p:pic>
        <p:nvPicPr>
          <p:cNvPr id="4" name="Picture 3">
            <a:extLst>
              <a:ext uri="{FF2B5EF4-FFF2-40B4-BE49-F238E27FC236}">
                <a16:creationId xmlns:a16="http://schemas.microsoft.com/office/drawing/2014/main" id="{B21D21D5-3110-2178-B50C-B265E8469269}"/>
              </a:ext>
            </a:extLst>
          </p:cNvPr>
          <p:cNvPicPr>
            <a:picLocks noChangeAspect="1"/>
          </p:cNvPicPr>
          <p:nvPr/>
        </p:nvPicPr>
        <p:blipFill>
          <a:blip r:embed="rId3"/>
          <a:stretch>
            <a:fillRect/>
          </a:stretch>
        </p:blipFill>
        <p:spPr>
          <a:xfrm>
            <a:off x="320450" y="1236482"/>
            <a:ext cx="4477657" cy="5292502"/>
          </a:xfrm>
          <a:prstGeom prst="ellipse">
            <a:avLst/>
          </a:prstGeom>
          <a:ln>
            <a:noFill/>
          </a:ln>
          <a:effectLst>
            <a:softEdge rad="112500"/>
          </a:effectLst>
        </p:spPr>
      </p:pic>
    </p:spTree>
    <p:extLst>
      <p:ext uri="{BB962C8B-B14F-4D97-AF65-F5344CB8AC3E}">
        <p14:creationId xmlns:p14="http://schemas.microsoft.com/office/powerpoint/2010/main" val="2963031792"/>
      </p:ext>
    </p:extLst>
  </p:cSld>
  <p:clrMapOvr>
    <a:masterClrMapping/>
  </p:clrMapOvr>
  <mc:AlternateContent xmlns:mc="http://schemas.openxmlformats.org/markup-compatibility/2006" xmlns:p14="http://schemas.microsoft.com/office/powerpoint/2010/main">
    <mc:Choice Requires="p14">
      <p:transition spd="med" p14:dur="700" advTm="122604">
        <p:fade/>
      </p:transition>
    </mc:Choice>
    <mc:Fallback xmlns="">
      <p:transition spd="med" advTm="122604">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904131" y="276721"/>
            <a:ext cx="2383737" cy="523220"/>
          </a:xfrm>
          <a:prstGeom prst="rect">
            <a:avLst/>
          </a:prstGeom>
          <a:noFill/>
        </p:spPr>
        <p:txBody>
          <a:bodyPr wrap="square" rtlCol="0">
            <a:spAutoFit/>
          </a:bodyPr>
          <a:lstStyle/>
          <a:p>
            <a:pPr lvl="0">
              <a:buClrTx/>
            </a:pPr>
            <a:r>
              <a:rPr lang="ar-JO" sz="2800" b="1" kern="1200">
                <a:solidFill>
                  <a:prstClr val="white"/>
                </a:solidFill>
                <a:latin typeface="Times New Roman" panose="02020603050405020304" pitchFamily="18" charset="0"/>
                <a:ea typeface="+mn-ea"/>
                <a:cs typeface="Times New Roman" panose="02020603050405020304" pitchFamily="18" charset="0"/>
              </a:rPr>
              <a:t>أنواع التفكير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a:solidFill>
                  <a:prstClr val="white"/>
                </a:solidFill>
                <a:latin typeface="Times New Roman" panose="02020603050405020304" pitchFamily="18" charset="0"/>
                <a:ea typeface="+mn-ea"/>
                <a:cs typeface="Times New Roman" panose="02020603050405020304" pitchFamily="18" charset="0"/>
              </a:rPr>
              <a:t>Lecture 4</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1926" y="1453180"/>
            <a:ext cx="11559814" cy="4770537"/>
          </a:xfrm>
          <a:prstGeom prst="rect">
            <a:avLst/>
          </a:prstGeom>
          <a:noFill/>
        </p:spPr>
        <p:txBody>
          <a:bodyPr wrap="square" rtlCol="0">
            <a:spAutoFit/>
          </a:bodyPr>
          <a:lstStyle/>
          <a:p>
            <a:pPr algn="r" rtl="1"/>
            <a:r>
              <a:rPr lang="ar-SA" sz="1900" b="1" i="0" dirty="0">
                <a:effectLst/>
                <a:latin typeface="Times New Roman" panose="02020603050405020304" pitchFamily="18" charset="0"/>
                <a:ea typeface="Times New Roman" panose="02020603050405020304" pitchFamily="18" charset="0"/>
              </a:rPr>
              <a:t>  التفكير المنطقي </a:t>
            </a:r>
            <a:r>
              <a:rPr lang="en-GB" sz="1900" b="1" i="0" dirty="0">
                <a:effectLst/>
                <a:latin typeface="Times New Roman" panose="02020603050405020304" pitchFamily="18" charset="0"/>
                <a:ea typeface="Times New Roman" panose="02020603050405020304" pitchFamily="18" charset="0"/>
              </a:rPr>
              <a:t>Logical Thinking</a:t>
            </a:r>
          </a:p>
          <a:p>
            <a:pPr algn="justLow" rtl="1"/>
            <a:r>
              <a:rPr lang="ar-SA" sz="1900" b="1" i="0" dirty="0">
                <a:effectLst/>
                <a:latin typeface="Times New Roman" panose="02020603050405020304" pitchFamily="18" charset="0"/>
                <a:ea typeface="Times New Roman" panose="02020603050405020304" pitchFamily="18" charset="0"/>
              </a:rPr>
              <a:t>المنطق</a:t>
            </a:r>
            <a:r>
              <a:rPr lang="ar-SA" sz="1900" i="0" dirty="0">
                <a:effectLst/>
                <a:latin typeface="Times New Roman" panose="02020603050405020304" pitchFamily="18" charset="0"/>
                <a:ea typeface="Times New Roman" panose="02020603050405020304" pitchFamily="18" charset="0"/>
              </a:rPr>
              <a:t> علم يهدف إلى تجنّب الأخطاء في التفكير وجعل التفكير واضحًا وفعالًا. </a:t>
            </a:r>
            <a:r>
              <a:rPr lang="ar-JO" sz="1900" i="0" dirty="0">
                <a:effectLst/>
                <a:latin typeface="Times New Roman" panose="02020603050405020304" pitchFamily="18" charset="0"/>
                <a:ea typeface="Times New Roman" panose="02020603050405020304" pitchFamily="18" charset="0"/>
              </a:rPr>
              <a:t>و</a:t>
            </a:r>
            <a:r>
              <a:rPr lang="ar-SA" sz="1900" i="0" dirty="0">
                <a:effectLst/>
                <a:latin typeface="Times New Roman" panose="02020603050405020304" pitchFamily="18" charset="0"/>
                <a:ea typeface="Times New Roman" panose="02020603050405020304" pitchFamily="18" charset="0"/>
              </a:rPr>
              <a:t>يعتمد على استخدام القواعد والمبادئ الصحيحة لتحليل الأفكار والمعلومات واستخلاص النتائج بشكل صحيح</a:t>
            </a:r>
            <a:r>
              <a:rPr lang="ar-JO" sz="1900" i="0" dirty="0">
                <a:effectLst/>
                <a:latin typeface="Times New Roman" panose="02020603050405020304" pitchFamily="18" charset="0"/>
                <a:ea typeface="Times New Roman" panose="02020603050405020304" pitchFamily="18" charset="0"/>
              </a:rPr>
              <a:t>،</a:t>
            </a:r>
            <a:r>
              <a:rPr lang="ar-SA" sz="1900" i="0" dirty="0">
                <a:effectLst/>
                <a:latin typeface="Times New Roman" panose="02020603050405020304" pitchFamily="18" charset="0"/>
                <a:ea typeface="Times New Roman" panose="02020603050405020304" pitchFamily="18" charset="0"/>
              </a:rPr>
              <a:t> </a:t>
            </a:r>
            <a:r>
              <a:rPr lang="ar-JO" sz="1900" i="0" dirty="0">
                <a:effectLst/>
                <a:latin typeface="Times New Roman" panose="02020603050405020304" pitchFamily="18" charset="0"/>
                <a:ea typeface="Times New Roman" panose="02020603050405020304" pitchFamily="18" charset="0"/>
              </a:rPr>
              <a:t>و</a:t>
            </a:r>
            <a:r>
              <a:rPr lang="ar-SA" sz="1900" i="0" dirty="0">
                <a:effectLst/>
                <a:latin typeface="Times New Roman" panose="02020603050405020304" pitchFamily="18" charset="0"/>
                <a:ea typeface="Times New Roman" panose="02020603050405020304" pitchFamily="18" charset="0"/>
              </a:rPr>
              <a:t>يُمكن للفرد تحسين تفكيره وتنمية قدراته العقلية الشاملة.</a:t>
            </a:r>
          </a:p>
          <a:p>
            <a:pPr algn="justLow" rtl="1"/>
            <a:r>
              <a:rPr lang="ar-JO" sz="1900" b="1" dirty="0">
                <a:latin typeface="Times New Roman" panose="02020603050405020304" pitchFamily="18" charset="0"/>
                <a:ea typeface="Times New Roman" panose="02020603050405020304" pitchFamily="18" charset="0"/>
              </a:rPr>
              <a:t>ا</a:t>
            </a:r>
            <a:r>
              <a:rPr lang="ar-SA" sz="1900" b="1" i="0" dirty="0">
                <a:effectLst/>
                <a:latin typeface="Times New Roman" panose="02020603050405020304" pitchFamily="18" charset="0"/>
                <a:ea typeface="Times New Roman" panose="02020603050405020304" pitchFamily="18" charset="0"/>
              </a:rPr>
              <a:t>لتفكير المنطقي </a:t>
            </a:r>
            <a:r>
              <a:rPr lang="ar-SA" sz="1900" i="0" dirty="0">
                <a:effectLst/>
                <a:latin typeface="Times New Roman" panose="02020603050405020304" pitchFamily="18" charset="0"/>
                <a:ea typeface="Times New Roman" panose="02020603050405020304" pitchFamily="18" charset="0"/>
              </a:rPr>
              <a:t>هو نوع من أنواع التفكير ويعتمد على أسس منطقية، بما في ذلك: الاستنتاج، والاستقراء، والحجج، والأدلة، من أجل إصدار الأحكام، واتخاذ القرارات أو حل المشكلات بطريقة فعالة وأفضل. </a:t>
            </a:r>
            <a:r>
              <a:rPr lang="ar-JO" sz="1900" i="0" dirty="0">
                <a:effectLst/>
                <a:latin typeface="Times New Roman" panose="02020603050405020304" pitchFamily="18" charset="0"/>
                <a:ea typeface="Times New Roman" panose="02020603050405020304" pitchFamily="18" charset="0"/>
              </a:rPr>
              <a:t>كما </a:t>
            </a:r>
            <a:r>
              <a:rPr lang="ar-SA" sz="1900" i="0" dirty="0">
                <a:effectLst/>
                <a:latin typeface="Times New Roman" panose="02020603050405020304" pitchFamily="18" charset="0"/>
                <a:ea typeface="Times New Roman" panose="02020603050405020304" pitchFamily="18" charset="0"/>
              </a:rPr>
              <a:t>عرَف التفكير المنطقيّ بأنّه </a:t>
            </a:r>
            <a:r>
              <a:rPr lang="ar-JO" sz="1900" i="0" dirty="0">
                <a:effectLst/>
                <a:latin typeface="Times New Roman" panose="02020603050405020304" pitchFamily="18" charset="0"/>
                <a:ea typeface="Times New Roman" panose="02020603050405020304" pitchFamily="18" charset="0"/>
              </a:rPr>
              <a:t>: </a:t>
            </a:r>
            <a:r>
              <a:rPr lang="ar-SA" sz="1900" i="0" dirty="0">
                <a:effectLst/>
                <a:latin typeface="Times New Roman" panose="02020603050405020304" pitchFamily="18" charset="0"/>
                <a:ea typeface="Times New Roman" panose="02020603050405020304" pitchFamily="18" charset="0"/>
              </a:rPr>
              <a:t>الانتقال من بيان ذي صلة إلى آخر أو من فكرة محدّدة ذات صلة إلى فكرة أخرى، </a:t>
            </a:r>
            <a:r>
              <a:rPr lang="ar-SA" sz="1900" i="0" dirty="0">
                <a:solidFill>
                  <a:srgbClr val="00B0F0"/>
                </a:solidFill>
                <a:effectLst/>
                <a:latin typeface="Times New Roman" panose="02020603050405020304" pitchFamily="18" charset="0"/>
                <a:ea typeface="Times New Roman" panose="02020603050405020304" pitchFamily="18" charset="0"/>
              </a:rPr>
              <a:t>حيث تسمى العبارات الأولى بالتفكير المنطقيّ بالسوابق والعبارات اللاحقة باللواحق</a:t>
            </a:r>
            <a:r>
              <a:rPr lang="ar-JO" sz="1900" i="0" dirty="0">
                <a:solidFill>
                  <a:srgbClr val="00B0F0"/>
                </a:solidFill>
                <a:effectLst/>
                <a:latin typeface="Times New Roman" panose="02020603050405020304" pitchFamily="18" charset="0"/>
                <a:ea typeface="Times New Roman" panose="02020603050405020304" pitchFamily="18" charset="0"/>
              </a:rPr>
              <a:t>.</a:t>
            </a:r>
            <a:endParaRPr lang="ar-SA" sz="1900" i="0" dirty="0">
              <a:solidFill>
                <a:srgbClr val="00B0F0"/>
              </a:solidFill>
              <a:effectLst/>
              <a:latin typeface="Times New Roman" panose="02020603050405020304" pitchFamily="18" charset="0"/>
              <a:ea typeface="Times New Roman" panose="02020603050405020304" pitchFamily="18" charset="0"/>
            </a:endParaRPr>
          </a:p>
          <a:p>
            <a:pPr algn="justLow" rtl="1"/>
            <a:r>
              <a:rPr lang="ar-JO" sz="1900" b="0" i="0" dirty="0">
                <a:solidFill>
                  <a:srgbClr val="333333"/>
                </a:solidFill>
                <a:effectLst/>
                <a:latin typeface="DroidArabicKufi-Regular"/>
              </a:rPr>
              <a:t>هناك </a:t>
            </a:r>
            <a:r>
              <a:rPr lang="ar-JO" sz="1900" b="1" i="0" dirty="0">
                <a:solidFill>
                  <a:srgbClr val="333333"/>
                </a:solidFill>
                <a:effectLst/>
                <a:latin typeface="DroidArabicKufi-Regular"/>
              </a:rPr>
              <a:t>أنواع للتفكير المنطقي</a:t>
            </a:r>
            <a:r>
              <a:rPr lang="ar-JO" sz="1900" b="0" i="0" dirty="0">
                <a:solidFill>
                  <a:srgbClr val="333333"/>
                </a:solidFill>
                <a:effectLst/>
                <a:latin typeface="DroidArabicKufi-Regular"/>
              </a:rPr>
              <a:t>، ومنها:</a:t>
            </a:r>
          </a:p>
          <a:p>
            <a:pPr algn="justLow" rtl="1"/>
            <a:r>
              <a:rPr lang="ar-JO" sz="1900" b="1" i="0" dirty="0">
                <a:solidFill>
                  <a:srgbClr val="333333"/>
                </a:solidFill>
                <a:effectLst/>
                <a:latin typeface="DroidArabicKufi-Regular"/>
              </a:rPr>
              <a:t>الاستدلال بالاستنتاج</a:t>
            </a:r>
            <a:r>
              <a:rPr lang="ar-JO" sz="1900" b="0" i="0" dirty="0">
                <a:solidFill>
                  <a:srgbClr val="333333"/>
                </a:solidFill>
                <a:effectLst/>
                <a:latin typeface="DroidArabicKufi-Regular"/>
              </a:rPr>
              <a:t>: هو الاستنتاج بالمضمون، فالتفكير المنطقي يبدأ بالاستنتاج بالتفكير المنطقيّ الاستنتاجيّ، من خلال تأكيد قاعدة عامة، ثمّ ينتهي باستدلال محدّد ومضمون، أي أنّه ينتقل من القاعدة العامة إلى التطبيق المحدّد، فمثلاً إذا كانت الحقائق الأصلية صحيحة، فلا بدّ أن يكون الاستنتاج صحيحاً. </a:t>
            </a:r>
          </a:p>
          <a:p>
            <a:pPr algn="justLow" rtl="1"/>
            <a:r>
              <a:rPr lang="ar-JO" sz="1900" b="1" i="0" dirty="0">
                <a:solidFill>
                  <a:srgbClr val="333333"/>
                </a:solidFill>
                <a:effectLst/>
                <a:latin typeface="DroidArabicKufi-Regular"/>
              </a:rPr>
              <a:t>الاستدلال الاستقرائي</a:t>
            </a:r>
            <a:r>
              <a:rPr lang="ar-JO" sz="1900" b="0" i="0" dirty="0">
                <a:solidFill>
                  <a:srgbClr val="333333"/>
                </a:solidFill>
                <a:effectLst/>
                <a:latin typeface="DroidArabicKufi-Regular"/>
              </a:rPr>
              <a:t>: يبدأ الاستدلال الاستقرائيّ بملاحظات دقيقة ومحدّدة، حتى ينتهي باستنتاج عام، حيث يكون هذا الاستنتاج مبنيّ على أدلّة متراكمة، فالاستنتاجات التي تمّ التوصّل إليها ليس بالضرورة أن تكون منطقية، وإنّما في الأسلوب الاستقرائي يتم إجراء الكثير من البحوث العلميّة، وجمع الأدلّة، وأنماط البحث، وتشكيل نظرية لشرح ما يتم اكتشافه. </a:t>
            </a:r>
          </a:p>
          <a:p>
            <a:pPr algn="justLow" rtl="1"/>
            <a:r>
              <a:rPr lang="ar-JO" sz="1900" b="1" i="0" dirty="0">
                <a:solidFill>
                  <a:srgbClr val="333333"/>
                </a:solidFill>
                <a:effectLst/>
                <a:latin typeface="DroidArabicKufi-Regular"/>
              </a:rPr>
              <a:t>الاستدلال العقلي: </a:t>
            </a:r>
            <a:r>
              <a:rPr lang="ar-JO" sz="1900" b="0" i="0" dirty="0">
                <a:solidFill>
                  <a:srgbClr val="333333"/>
                </a:solidFill>
                <a:effectLst/>
                <a:latin typeface="DroidArabicKufi-Regular"/>
              </a:rPr>
              <a:t>وهذا النوع من التفكير المنطقيّ يكون محاولة لتجربة الحظ، حيث يبدأ بمجموعة غير مكتملة من الملاحظات، وينتهي بتفسير قريب للمجموعة، ويفيد أيضاً هذا النوع في صنع القرار اليوميّ، في ظلّ وجود المعلومات غير المكتملة.</a:t>
            </a:r>
            <a:br>
              <a:rPr lang="ar-JO" sz="1900" dirty="0"/>
            </a:br>
            <a:endParaRPr lang="ar-SA" sz="1900" i="0"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EFAB778-E771-33B9-626C-9A8EBD01DA92}"/>
              </a:ext>
            </a:extLst>
          </p:cNvPr>
          <p:cNvSpPr txBox="1"/>
          <p:nvPr/>
        </p:nvSpPr>
        <p:spPr>
          <a:xfrm>
            <a:off x="380259" y="6069108"/>
            <a:ext cx="3174546" cy="369332"/>
          </a:xfrm>
          <a:prstGeom prst="rect">
            <a:avLst/>
          </a:prstGeom>
          <a:noFill/>
        </p:spPr>
        <p:txBody>
          <a:bodyPr wrap="square">
            <a:spAutoFit/>
          </a:bodyPr>
          <a:lstStyle/>
          <a:p>
            <a:r>
              <a:rPr lang="en-GB" dirty="0"/>
              <a:t>https://www.elgouzi.com</a:t>
            </a:r>
            <a:endParaRPr lang="ar-JO" dirty="0"/>
          </a:p>
        </p:txBody>
      </p:sp>
    </p:spTree>
    <p:extLst>
      <p:ext uri="{BB962C8B-B14F-4D97-AF65-F5344CB8AC3E}">
        <p14:creationId xmlns:p14="http://schemas.microsoft.com/office/powerpoint/2010/main" val="1375793441"/>
      </p:ext>
    </p:extLst>
  </p:cSld>
  <p:clrMapOvr>
    <a:masterClrMapping/>
  </p:clrMapOvr>
  <mc:AlternateContent xmlns:mc="http://schemas.openxmlformats.org/markup-compatibility/2006" xmlns:p14="http://schemas.microsoft.com/office/powerpoint/2010/main">
    <mc:Choice Requires="p14">
      <p:transition spd="med" p14:dur="700" advTm="169980">
        <p:fade/>
      </p:transition>
    </mc:Choice>
    <mc:Fallback xmlns="">
      <p:transition spd="med" advTm="16998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904131" y="276721"/>
            <a:ext cx="2383737" cy="523220"/>
          </a:xfrm>
          <a:prstGeom prst="rect">
            <a:avLst/>
          </a:prstGeom>
          <a:noFill/>
        </p:spPr>
        <p:txBody>
          <a:bodyPr wrap="square" rtlCol="0">
            <a:spAutoFit/>
          </a:bodyPr>
          <a:lstStyle/>
          <a:p>
            <a:pPr lvl="0">
              <a:buClrTx/>
            </a:pPr>
            <a:r>
              <a:rPr lang="ar-JO" sz="2800" b="1" kern="1200">
                <a:solidFill>
                  <a:prstClr val="white"/>
                </a:solidFill>
                <a:latin typeface="Times New Roman" panose="02020603050405020304" pitchFamily="18" charset="0"/>
                <a:ea typeface="+mn-ea"/>
                <a:cs typeface="Times New Roman" panose="02020603050405020304" pitchFamily="18" charset="0"/>
              </a:rPr>
              <a:t>أنواع التفكير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a:solidFill>
                  <a:prstClr val="white"/>
                </a:solidFill>
                <a:latin typeface="Times New Roman" panose="02020603050405020304" pitchFamily="18" charset="0"/>
                <a:ea typeface="+mn-ea"/>
                <a:cs typeface="Times New Roman" panose="02020603050405020304" pitchFamily="18" charset="0"/>
              </a:rPr>
              <a:t>Lecture 4</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16092" y="1356322"/>
            <a:ext cx="11559814" cy="4478149"/>
          </a:xfrm>
          <a:prstGeom prst="rect">
            <a:avLst/>
          </a:prstGeom>
          <a:noFill/>
        </p:spPr>
        <p:txBody>
          <a:bodyPr wrap="square" rtlCol="0">
            <a:spAutoFit/>
          </a:bodyPr>
          <a:lstStyle/>
          <a:p>
            <a:pPr algn="r" rtl="1"/>
            <a:r>
              <a:rPr lang="ar-SA" sz="1900" b="1" i="0" dirty="0">
                <a:effectLst/>
                <a:latin typeface="Times New Roman" panose="02020603050405020304" pitchFamily="18" charset="0"/>
                <a:ea typeface="Times New Roman" panose="02020603050405020304" pitchFamily="18" charset="0"/>
              </a:rPr>
              <a:t>  </a:t>
            </a:r>
            <a:endParaRPr lang="ar-SA" sz="1900" i="0" dirty="0">
              <a:effectLst/>
              <a:latin typeface="Times New Roman" panose="02020603050405020304" pitchFamily="18" charset="0"/>
              <a:ea typeface="Times New Roman" panose="02020603050405020304" pitchFamily="18" charset="0"/>
            </a:endParaRPr>
          </a:p>
          <a:p>
            <a:pPr algn="justLow" rtl="1"/>
            <a:r>
              <a:rPr lang="ar-SA" sz="1900" b="1" i="0" dirty="0">
                <a:effectLst/>
                <a:latin typeface="Times New Roman" panose="02020603050405020304" pitchFamily="18" charset="0"/>
                <a:ea typeface="Times New Roman" panose="02020603050405020304" pitchFamily="18" charset="0"/>
              </a:rPr>
              <a:t>التفكير التبايني </a:t>
            </a:r>
            <a:r>
              <a:rPr lang="en-GB" sz="1900" b="1" i="0" dirty="0">
                <a:effectLst/>
                <a:latin typeface="Times New Roman" panose="02020603050405020304" pitchFamily="18" charset="0"/>
                <a:ea typeface="Times New Roman" panose="02020603050405020304" pitchFamily="18" charset="0"/>
              </a:rPr>
              <a:t>Divergent thinking</a:t>
            </a:r>
          </a:p>
          <a:p>
            <a:pPr algn="justLow" rtl="1"/>
            <a:r>
              <a:rPr lang="ar-SA" sz="1900" i="0" dirty="0">
                <a:effectLst/>
                <a:latin typeface="Times New Roman" panose="02020603050405020304" pitchFamily="18" charset="0"/>
                <a:ea typeface="Times New Roman" panose="02020603050405020304" pitchFamily="18" charset="0"/>
              </a:rPr>
              <a:t>التفكير التبايني هو نوع من أنواع التفكير، يُستخدم من أجل إيجاد أفكار متنوعة </a:t>
            </a:r>
            <a:r>
              <a:rPr lang="ar-JO" sz="1900" dirty="0">
                <a:latin typeface="Times New Roman" panose="02020603050405020304" pitchFamily="18" charset="0"/>
                <a:ea typeface="Times New Roman" panose="02020603050405020304" pitchFamily="18" charset="0"/>
              </a:rPr>
              <a:t>وحلول منطقية</a:t>
            </a:r>
            <a:r>
              <a:rPr lang="ar-SA" sz="1900" i="0" dirty="0">
                <a:effectLst/>
                <a:latin typeface="Times New Roman" panose="02020603050405020304" pitchFamily="18" charset="0"/>
                <a:ea typeface="Times New Roman" panose="02020603050405020304" pitchFamily="18" charset="0"/>
              </a:rPr>
              <a:t> </a:t>
            </a:r>
            <a:r>
              <a:rPr lang="ar-JO" sz="1900" i="0" dirty="0">
                <a:effectLst/>
                <a:latin typeface="Times New Roman" panose="02020603050405020304" pitchFamily="18" charset="0"/>
                <a:ea typeface="Times New Roman" panose="02020603050405020304" pitchFamily="18" charset="0"/>
              </a:rPr>
              <a:t>لل</a:t>
            </a:r>
            <a:r>
              <a:rPr lang="ar-SA" sz="1900" i="0" dirty="0">
                <a:effectLst/>
                <a:latin typeface="Times New Roman" panose="02020603050405020304" pitchFamily="18" charset="0"/>
                <a:ea typeface="Times New Roman" panose="02020603050405020304" pitchFamily="18" charset="0"/>
              </a:rPr>
              <a:t>تغلب على مشكلة مّا وإيجاد حل لها.</a:t>
            </a:r>
            <a:r>
              <a:rPr lang="ar-JO" sz="1900" i="0" dirty="0">
                <a:effectLst/>
                <a:latin typeface="Times New Roman" panose="02020603050405020304" pitchFamily="18" charset="0"/>
                <a:ea typeface="Times New Roman" panose="02020603050405020304" pitchFamily="18" charset="0"/>
              </a:rPr>
              <a:t> و</a:t>
            </a:r>
            <a:r>
              <a:rPr lang="ar-SA" sz="1900" i="0" dirty="0">
                <a:effectLst/>
                <a:latin typeface="Times New Roman" panose="02020603050405020304" pitchFamily="18" charset="0"/>
                <a:ea typeface="Times New Roman" panose="02020603050405020304" pitchFamily="18" charset="0"/>
              </a:rPr>
              <a:t>يتميز التفكير التبايني </a:t>
            </a:r>
            <a:r>
              <a:rPr lang="ar-JO" sz="1900" dirty="0">
                <a:latin typeface="Times New Roman" panose="02020603050405020304" pitchFamily="18" charset="0"/>
                <a:ea typeface="Times New Roman" panose="02020603050405020304" pitchFamily="18" charset="0"/>
              </a:rPr>
              <a:t>بأنه حر </a:t>
            </a:r>
            <a:r>
              <a:rPr lang="ar-SA" sz="1900" i="0" dirty="0">
                <a:effectLst/>
                <a:latin typeface="Times New Roman" panose="02020603050405020304" pitchFamily="18" charset="0"/>
                <a:ea typeface="Times New Roman" panose="02020603050405020304" pitchFamily="18" charset="0"/>
              </a:rPr>
              <a:t>وغير مقيد بأيّة شروط، ما يجعل الأفكار تتدفق </a:t>
            </a:r>
            <a:r>
              <a:rPr lang="ar-JO" sz="1900" i="0" dirty="0">
                <a:effectLst/>
                <a:latin typeface="Times New Roman" panose="02020603050405020304" pitchFamily="18" charset="0"/>
                <a:ea typeface="Times New Roman" panose="02020603050405020304" pitchFamily="18" charset="0"/>
              </a:rPr>
              <a:t>بشكل انسيابي ل</a:t>
            </a:r>
            <a:r>
              <a:rPr lang="ar-SA" sz="1900" i="0" dirty="0">
                <a:effectLst/>
                <a:latin typeface="Times New Roman" panose="02020603050405020304" pitchFamily="18" charset="0"/>
                <a:ea typeface="Times New Roman" panose="02020603050405020304" pitchFamily="18" charset="0"/>
              </a:rPr>
              <a:t>إنتاج أفكار عد</a:t>
            </a:r>
            <a:r>
              <a:rPr lang="ar-JO" sz="1900" i="0" dirty="0">
                <a:effectLst/>
                <a:latin typeface="Times New Roman" panose="02020603050405020304" pitchFamily="18" charset="0"/>
                <a:ea typeface="Times New Roman" panose="02020603050405020304" pitchFamily="18" charset="0"/>
              </a:rPr>
              <a:t>يد</a:t>
            </a:r>
            <a:r>
              <a:rPr lang="ar-SA" sz="1900" i="0" dirty="0">
                <a:effectLst/>
                <a:latin typeface="Times New Roman" panose="02020603050405020304" pitchFamily="18" charset="0"/>
                <a:ea typeface="Times New Roman" panose="02020603050405020304" pitchFamily="18" charset="0"/>
              </a:rPr>
              <a:t>ة.</a:t>
            </a:r>
            <a:r>
              <a:rPr lang="ar-JO" sz="1900" i="0" dirty="0">
                <a:effectLst/>
                <a:latin typeface="Times New Roman" panose="02020603050405020304" pitchFamily="18" charset="0"/>
                <a:ea typeface="Times New Roman" panose="02020603050405020304" pitchFamily="18" charset="0"/>
              </a:rPr>
              <a:t> كما أن </a:t>
            </a:r>
            <a:r>
              <a:rPr lang="ar-SA" sz="1900" i="0" dirty="0">
                <a:effectLst/>
                <a:latin typeface="Times New Roman" panose="02020603050405020304" pitchFamily="18" charset="0"/>
                <a:ea typeface="Times New Roman" panose="02020603050405020304" pitchFamily="18" charset="0"/>
              </a:rPr>
              <a:t>التفكير التبايني </a:t>
            </a:r>
            <a:r>
              <a:rPr lang="ar-JO" sz="1900" i="0" dirty="0">
                <a:effectLst/>
                <a:latin typeface="Times New Roman" panose="02020603050405020304" pitchFamily="18" charset="0"/>
                <a:ea typeface="Times New Roman" panose="02020603050405020304" pitchFamily="18" charset="0"/>
              </a:rPr>
              <a:t>يعد </a:t>
            </a:r>
            <a:r>
              <a:rPr lang="ar-SA" sz="1900" i="0" dirty="0">
                <a:effectLst/>
                <a:latin typeface="Times New Roman" panose="02020603050405020304" pitchFamily="18" charset="0"/>
                <a:ea typeface="Times New Roman" panose="02020603050405020304" pitchFamily="18" charset="0"/>
              </a:rPr>
              <a:t>تفكيرًا عفويّ</a:t>
            </a:r>
            <a:r>
              <a:rPr lang="ar-JO" sz="1900" i="0" dirty="0">
                <a:effectLst/>
                <a:latin typeface="Times New Roman" panose="02020603050405020304" pitchFamily="18" charset="0"/>
                <a:ea typeface="Times New Roman" panose="02020603050405020304" pitchFamily="18" charset="0"/>
              </a:rPr>
              <a:t>ً</a:t>
            </a:r>
            <a:r>
              <a:rPr lang="ar-SA" sz="1900" i="0" dirty="0">
                <a:effectLst/>
                <a:latin typeface="Times New Roman" panose="02020603050405020304" pitchFamily="18" charset="0"/>
                <a:ea typeface="Times New Roman" panose="02020603050405020304" pitchFamily="18" charset="0"/>
              </a:rPr>
              <a:t>ا وسلس</a:t>
            </a:r>
            <a:r>
              <a:rPr lang="ar-JO" sz="1900" i="0" dirty="0">
                <a:effectLst/>
                <a:latin typeface="Times New Roman" panose="02020603050405020304" pitchFamily="18" charset="0"/>
                <a:ea typeface="Times New Roman" panose="02020603050405020304" pitchFamily="18" charset="0"/>
              </a:rPr>
              <a:t>ً</a:t>
            </a:r>
            <a:r>
              <a:rPr lang="ar-SA" sz="1900" i="0" dirty="0">
                <a:effectLst/>
                <a:latin typeface="Times New Roman" panose="02020603050405020304" pitchFamily="18" charset="0"/>
                <a:ea typeface="Times New Roman" panose="02020603050405020304" pitchFamily="18" charset="0"/>
              </a:rPr>
              <a:t>ا وعشوائي</a:t>
            </a:r>
            <a:r>
              <a:rPr lang="ar-JO" sz="1900" i="0" dirty="0">
                <a:effectLst/>
                <a:latin typeface="Times New Roman" panose="02020603050405020304" pitchFamily="18" charset="0"/>
                <a:ea typeface="Times New Roman" panose="02020603050405020304" pitchFamily="18" charset="0"/>
              </a:rPr>
              <a:t>ً</a:t>
            </a:r>
            <a:r>
              <a:rPr lang="ar-SA" sz="1900" i="0" dirty="0">
                <a:effectLst/>
                <a:latin typeface="Times New Roman" panose="02020603050405020304" pitchFamily="18" charset="0"/>
                <a:ea typeface="Times New Roman" panose="02020603050405020304" pitchFamily="18" charset="0"/>
              </a:rPr>
              <a:t>ا وغير منظم</a:t>
            </a:r>
            <a:r>
              <a:rPr lang="ar-JO" sz="1900" i="0" dirty="0">
                <a:effectLst/>
                <a:latin typeface="Times New Roman" panose="02020603050405020304" pitchFamily="18" charset="0"/>
                <a:ea typeface="Times New Roman" panose="02020603050405020304" pitchFamily="18" charset="0"/>
              </a:rPr>
              <a:t>ًا</a:t>
            </a:r>
            <a:r>
              <a:rPr lang="ar-SA" sz="1900" i="0" dirty="0">
                <a:effectLst/>
                <a:latin typeface="Times New Roman" panose="02020603050405020304" pitchFamily="18" charset="0"/>
                <a:ea typeface="Times New Roman" panose="02020603050405020304" pitchFamily="18" charset="0"/>
              </a:rPr>
              <a:t>. </a:t>
            </a:r>
            <a:r>
              <a:rPr lang="ar-JO" sz="1900" i="0" dirty="0">
                <a:effectLst/>
                <a:latin typeface="Times New Roman" panose="02020603050405020304" pitchFamily="18" charset="0"/>
                <a:ea typeface="Times New Roman" panose="02020603050405020304" pitchFamily="18" charset="0"/>
              </a:rPr>
              <a:t>و</a:t>
            </a:r>
            <a:r>
              <a:rPr lang="ar-SA" sz="1900" i="0" dirty="0">
                <a:effectLst/>
                <a:latin typeface="Times New Roman" panose="02020603050405020304" pitchFamily="18" charset="0"/>
                <a:ea typeface="Times New Roman" panose="02020603050405020304" pitchFamily="18" charset="0"/>
              </a:rPr>
              <a:t>أول من صاغ مصطلح التفكير التبايني هو عالم النفس جيلفورد.</a:t>
            </a:r>
            <a:r>
              <a:rPr lang="ar-JO" sz="1900" i="0" dirty="0">
                <a:effectLst/>
                <a:latin typeface="Times New Roman" panose="02020603050405020304" pitchFamily="18" charset="0"/>
                <a:ea typeface="Times New Roman" panose="02020603050405020304" pitchFamily="18" charset="0"/>
              </a:rPr>
              <a:t> </a:t>
            </a:r>
          </a:p>
          <a:p>
            <a:pPr algn="justLow" rtl="1"/>
            <a:endParaRPr lang="ar-JO" sz="1900" i="0" dirty="0">
              <a:effectLst/>
              <a:latin typeface="Times New Roman" panose="02020603050405020304" pitchFamily="18" charset="0"/>
              <a:ea typeface="Times New Roman" panose="02020603050405020304" pitchFamily="18" charset="0"/>
            </a:endParaRPr>
          </a:p>
          <a:p>
            <a:pPr algn="justLow" rtl="1"/>
            <a:r>
              <a:rPr lang="ar-SA" sz="1900" i="0" dirty="0">
                <a:effectLst/>
                <a:latin typeface="Times New Roman" panose="02020603050405020304" pitchFamily="18" charset="0"/>
                <a:ea typeface="Times New Roman" panose="02020603050405020304" pitchFamily="18" charset="0"/>
              </a:rPr>
              <a:t>عند استخدام التفكير التبايني، يُمكن للشخص أن يُفكّر خارج الصندوق ويبتكر أفكارًا جديدة وغير تقليدية.</a:t>
            </a:r>
            <a:r>
              <a:rPr lang="ar-JO" sz="1900" i="0" dirty="0">
                <a:effectLst/>
                <a:latin typeface="Times New Roman" panose="02020603050405020304" pitchFamily="18" charset="0"/>
                <a:ea typeface="Times New Roman" panose="02020603050405020304" pitchFamily="18" charset="0"/>
              </a:rPr>
              <a:t> من الأمثلة على ذلك </a:t>
            </a:r>
            <a:r>
              <a:rPr lang="ar-SA" sz="1900" i="0" dirty="0">
                <a:effectLst/>
                <a:latin typeface="Times New Roman" panose="02020603050405020304" pitchFamily="18" charset="0"/>
                <a:ea typeface="Times New Roman" panose="02020603050405020304" pitchFamily="18" charset="0"/>
              </a:rPr>
              <a:t> قبعات التفكير الست لإدوارد دي بونو (</a:t>
            </a:r>
            <a:r>
              <a:rPr lang="en-GB" sz="1900" i="0" dirty="0">
                <a:effectLst/>
                <a:latin typeface="Times New Roman" panose="02020603050405020304" pitchFamily="18" charset="0"/>
                <a:ea typeface="Times New Roman" panose="02020603050405020304" pitchFamily="18" charset="0"/>
              </a:rPr>
              <a:t>Six Thinking Hats) </a:t>
            </a:r>
            <a:r>
              <a:rPr lang="ar-JO" sz="1900" i="0" dirty="0">
                <a:effectLst/>
                <a:latin typeface="Times New Roman" panose="02020603050405020304" pitchFamily="18" charset="0"/>
                <a:ea typeface="Times New Roman" panose="02020603050405020304" pitchFamily="18" charset="0"/>
              </a:rPr>
              <a:t>) ال</a:t>
            </a:r>
            <a:r>
              <a:rPr lang="ar-SA" sz="1900" i="0" dirty="0">
                <a:effectLst/>
                <a:latin typeface="Times New Roman" panose="02020603050405020304" pitchFamily="18" charset="0"/>
                <a:ea typeface="Times New Roman" panose="02020603050405020304" pitchFamily="18" charset="0"/>
              </a:rPr>
              <a:t>مصممة لتوليد أفكار غزيرة بتب</a:t>
            </a:r>
            <a:r>
              <a:rPr lang="ar-JO" sz="1900" i="0" dirty="0">
                <a:effectLst/>
                <a:latin typeface="Times New Roman" panose="02020603050405020304" pitchFamily="18" charset="0"/>
                <a:ea typeface="Times New Roman" panose="02020603050405020304" pitchFamily="18" charset="0"/>
              </a:rPr>
              <a:t>ن</a:t>
            </a:r>
            <a:r>
              <a:rPr lang="ar-SA" sz="1900" i="0" dirty="0">
                <a:effectLst/>
                <a:latin typeface="Times New Roman" panose="02020603050405020304" pitchFamily="18" charset="0"/>
                <a:ea typeface="Times New Roman" panose="02020603050405020304" pitchFamily="18" charset="0"/>
              </a:rPr>
              <a:t>ي عدّة أنماط من التفكير في كل مرّة.</a:t>
            </a:r>
          </a:p>
          <a:p>
            <a:pPr algn="justLow" rtl="1"/>
            <a:endParaRPr lang="ar-SA" sz="1900" i="0" dirty="0">
              <a:effectLst/>
              <a:latin typeface="Times New Roman" panose="02020603050405020304" pitchFamily="18" charset="0"/>
              <a:ea typeface="Times New Roman" panose="02020603050405020304" pitchFamily="18" charset="0"/>
            </a:endParaRPr>
          </a:p>
          <a:p>
            <a:pPr algn="justLow" rtl="1"/>
            <a:r>
              <a:rPr lang="ar-SA" sz="1900" i="0" dirty="0">
                <a:effectLst/>
                <a:latin typeface="Times New Roman" panose="02020603050405020304" pitchFamily="18" charset="0"/>
                <a:ea typeface="Times New Roman" panose="02020603050405020304" pitchFamily="18" charset="0"/>
              </a:rPr>
              <a:t>يهدف التفكير التبايني إلى </a:t>
            </a:r>
            <a:r>
              <a:rPr lang="ar-JO" sz="1900" i="0" dirty="0">
                <a:effectLst/>
                <a:latin typeface="Times New Roman" panose="02020603050405020304" pitchFamily="18" charset="0"/>
                <a:ea typeface="Times New Roman" panose="02020603050405020304" pitchFamily="18" charset="0"/>
              </a:rPr>
              <a:t>إيجاد</a:t>
            </a:r>
            <a:r>
              <a:rPr lang="ar-SA" sz="1900" i="0" dirty="0">
                <a:effectLst/>
                <a:latin typeface="Times New Roman" panose="02020603050405020304" pitchFamily="18" charset="0"/>
                <a:ea typeface="Times New Roman" panose="02020603050405020304" pitchFamily="18" charset="0"/>
              </a:rPr>
              <a:t> أفكار كثيرة حول موضوع معين في مدّة زمنية قصيرة.</a:t>
            </a:r>
            <a:r>
              <a:rPr lang="ar-JO" sz="1900" i="0" dirty="0">
                <a:effectLst/>
                <a:latin typeface="Times New Roman" panose="02020603050405020304" pitchFamily="18" charset="0"/>
                <a:ea typeface="Times New Roman" panose="02020603050405020304" pitchFamily="18" charset="0"/>
              </a:rPr>
              <a:t> </a:t>
            </a:r>
            <a:r>
              <a:rPr lang="ar-SA" sz="1900" i="0" dirty="0">
                <a:effectLst/>
                <a:latin typeface="Times New Roman" panose="02020603050405020304" pitchFamily="18" charset="0"/>
                <a:ea typeface="Times New Roman" panose="02020603050405020304" pitchFamily="18" charset="0"/>
              </a:rPr>
              <a:t>يتطلب التفكير التبايني تفكيك الموضوع إلى مكوناته المختلفة بهدف التعرف إلى جوانب الموضوع المختلفة.</a:t>
            </a:r>
            <a:r>
              <a:rPr lang="ar-JO" sz="1900" i="0" dirty="0">
                <a:effectLst/>
                <a:latin typeface="Times New Roman" panose="02020603050405020304" pitchFamily="18" charset="0"/>
                <a:ea typeface="Times New Roman" panose="02020603050405020304" pitchFamily="18" charset="0"/>
              </a:rPr>
              <a:t> </a:t>
            </a:r>
            <a:r>
              <a:rPr lang="ar-JO" sz="1900" dirty="0">
                <a:latin typeface="Times New Roman" panose="02020603050405020304" pitchFamily="18" charset="0"/>
                <a:ea typeface="Times New Roman" panose="02020603050405020304" pitchFamily="18" charset="0"/>
              </a:rPr>
              <a:t>و</a:t>
            </a:r>
            <a:r>
              <a:rPr lang="ar-SA" sz="1900" i="0" dirty="0">
                <a:effectLst/>
                <a:latin typeface="Times New Roman" panose="02020603050405020304" pitchFamily="18" charset="0"/>
                <a:ea typeface="Times New Roman" panose="02020603050405020304" pitchFamily="18" charset="0"/>
              </a:rPr>
              <a:t>بعد التفكير التبايني، ننظم الأفكار والمعلومات المحصل ع</a:t>
            </a:r>
            <a:r>
              <a:rPr lang="ar-JO" sz="1900" i="0" dirty="0">
                <a:effectLst/>
                <a:latin typeface="Times New Roman" panose="02020603050405020304" pitchFamily="18" charset="0"/>
                <a:ea typeface="Times New Roman" panose="02020603050405020304" pitchFamily="18" charset="0"/>
              </a:rPr>
              <a:t>ل</a:t>
            </a:r>
            <a:r>
              <a:rPr lang="ar-SA" sz="1900" i="0" dirty="0">
                <a:effectLst/>
                <a:latin typeface="Times New Roman" panose="02020603050405020304" pitchFamily="18" charset="0"/>
                <a:ea typeface="Times New Roman" panose="02020603050405020304" pitchFamily="18" charset="0"/>
              </a:rPr>
              <a:t>يها باستخدام التفكير التقاربي، أي وضع الأفكار المختلفة معًا بطريقة منظمة ومنسقة.</a:t>
            </a:r>
          </a:p>
          <a:p>
            <a:pPr algn="justLow" rtl="1"/>
            <a:r>
              <a:rPr lang="ar-SA" sz="1900" b="1" i="0" dirty="0">
                <a:effectLst/>
                <a:latin typeface="Times New Roman" panose="02020603050405020304" pitchFamily="18" charset="0"/>
                <a:ea typeface="Times New Roman" panose="02020603050405020304" pitchFamily="18" charset="0"/>
              </a:rPr>
              <a:t>ما هي تقنيات التفكير التبايني؟</a:t>
            </a:r>
          </a:p>
          <a:p>
            <a:pPr algn="justLow" rtl="1"/>
            <a:r>
              <a:rPr lang="ar-SA" sz="1900" i="0" dirty="0">
                <a:effectLst/>
                <a:latin typeface="Times New Roman" panose="02020603050405020304" pitchFamily="18" charset="0"/>
                <a:ea typeface="Times New Roman" panose="02020603050405020304" pitchFamily="18" charset="0"/>
              </a:rPr>
              <a:t>هناك عدّة تقنيات للتفكير الذهني، بما في ذلك: العصف الذهني والخرائط الذهنية وكسر الحواجز (مخالفة بعض الأفكار في التقاليد والعادات) والكتابة الحرة (الكتابة من غير الاهتمام </a:t>
            </a:r>
            <a:r>
              <a:rPr lang="ar-JO" sz="1900" i="0" dirty="0">
                <a:effectLst/>
                <a:latin typeface="Times New Roman" panose="02020603050405020304" pitchFamily="18" charset="0"/>
                <a:ea typeface="Times New Roman" panose="02020603050405020304" pitchFamily="18" charset="0"/>
              </a:rPr>
              <a:t>بالقواعد</a:t>
            </a:r>
            <a:r>
              <a:rPr lang="ar-SA" sz="1900" i="0" dirty="0">
                <a:effectLst/>
                <a:latin typeface="Times New Roman" panose="02020603050405020304" pitchFamily="18" charset="0"/>
                <a:ea typeface="Times New Roman" panose="02020603050405020304" pitchFamily="18" charset="0"/>
              </a:rPr>
              <a:t>) وتدوين الخواطر </a:t>
            </a:r>
            <a:r>
              <a:rPr lang="ar-JO" sz="1900" i="0" dirty="0">
                <a:effectLst/>
                <a:latin typeface="Times New Roman" panose="02020603050405020304" pitchFamily="18" charset="0"/>
                <a:ea typeface="Times New Roman" panose="02020603050405020304" pitchFamily="18" charset="0"/>
              </a:rPr>
              <a:t>و</a:t>
            </a:r>
            <a:r>
              <a:rPr lang="ar-SA" sz="1900" i="0" dirty="0">
                <a:effectLst/>
                <a:latin typeface="Times New Roman" panose="02020603050405020304" pitchFamily="18" charset="0"/>
                <a:ea typeface="Times New Roman" panose="02020603050405020304" pitchFamily="18" charset="0"/>
              </a:rPr>
              <a:t>الأفكار </a:t>
            </a:r>
            <a:r>
              <a:rPr lang="ar-JO" sz="1900" i="0" dirty="0">
                <a:effectLst/>
                <a:latin typeface="Times New Roman" panose="02020603050405020304" pitchFamily="18" charset="0"/>
                <a:ea typeface="Times New Roman" panose="02020603050405020304" pitchFamily="18" charset="0"/>
              </a:rPr>
              <a:t>.</a:t>
            </a:r>
            <a:endParaRPr lang="en-US" sz="1900" i="1"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EFAB778-E771-33B9-626C-9A8EBD01DA92}"/>
              </a:ext>
            </a:extLst>
          </p:cNvPr>
          <p:cNvSpPr txBox="1"/>
          <p:nvPr/>
        </p:nvSpPr>
        <p:spPr>
          <a:xfrm>
            <a:off x="380259" y="6069108"/>
            <a:ext cx="3174546" cy="369332"/>
          </a:xfrm>
          <a:prstGeom prst="rect">
            <a:avLst/>
          </a:prstGeom>
          <a:noFill/>
        </p:spPr>
        <p:txBody>
          <a:bodyPr wrap="square">
            <a:spAutoFit/>
          </a:bodyPr>
          <a:lstStyle/>
          <a:p>
            <a:r>
              <a:rPr lang="en-GB" dirty="0"/>
              <a:t>https://www.elgouzi.com</a:t>
            </a:r>
            <a:endParaRPr lang="ar-JO" dirty="0"/>
          </a:p>
        </p:txBody>
      </p:sp>
    </p:spTree>
    <p:extLst>
      <p:ext uri="{BB962C8B-B14F-4D97-AF65-F5344CB8AC3E}">
        <p14:creationId xmlns:p14="http://schemas.microsoft.com/office/powerpoint/2010/main" val="1412948008"/>
      </p:ext>
    </p:extLst>
  </p:cSld>
  <p:clrMapOvr>
    <a:masterClrMapping/>
  </p:clrMapOvr>
  <mc:AlternateContent xmlns:mc="http://schemas.openxmlformats.org/markup-compatibility/2006" xmlns:p14="http://schemas.microsoft.com/office/powerpoint/2010/main">
    <mc:Choice Requires="p14">
      <p:transition spd="med" p14:dur="700" advTm="175601">
        <p:fade/>
      </p:transition>
    </mc:Choice>
    <mc:Fallback xmlns="">
      <p:transition spd="med" advTm="175601">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904131" y="276721"/>
            <a:ext cx="2383737"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أنواع التفكير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a:solidFill>
                  <a:prstClr val="white"/>
                </a:solidFill>
                <a:latin typeface="Times New Roman" panose="02020603050405020304" pitchFamily="18" charset="0"/>
                <a:ea typeface="+mn-ea"/>
                <a:cs typeface="Times New Roman" panose="02020603050405020304" pitchFamily="18" charset="0"/>
              </a:rPr>
              <a:t>Lecture 4</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09077" y="1226145"/>
            <a:ext cx="11559814" cy="5078313"/>
          </a:xfrm>
          <a:prstGeom prst="rect">
            <a:avLst/>
          </a:prstGeom>
          <a:noFill/>
        </p:spPr>
        <p:txBody>
          <a:bodyPr wrap="square" rtlCol="0">
            <a:spAutoFit/>
          </a:bodyPr>
          <a:lstStyle/>
          <a:p>
            <a:pPr algn="justLow" rtl="1"/>
            <a:r>
              <a:rPr lang="ar-SA" b="1" i="0" dirty="0">
                <a:effectLst/>
                <a:latin typeface="Times New Roman" panose="02020603050405020304" pitchFamily="18" charset="0"/>
                <a:ea typeface="Times New Roman" panose="02020603050405020304" pitchFamily="18" charset="0"/>
              </a:rPr>
              <a:t>التفكير التقاربي </a:t>
            </a:r>
            <a:r>
              <a:rPr lang="en-GB" b="1" i="0" dirty="0">
                <a:effectLst/>
                <a:latin typeface="Times New Roman" panose="02020603050405020304" pitchFamily="18" charset="0"/>
                <a:ea typeface="Times New Roman" panose="02020603050405020304" pitchFamily="18" charset="0"/>
              </a:rPr>
              <a:t>Convergent thinking</a:t>
            </a:r>
          </a:p>
          <a:p>
            <a:pPr algn="justLow" rtl="1"/>
            <a:r>
              <a:rPr lang="ar-SA" i="0" dirty="0">
                <a:effectLst/>
                <a:latin typeface="Times New Roman" panose="02020603050405020304" pitchFamily="18" charset="0"/>
                <a:ea typeface="Times New Roman" panose="02020603050405020304" pitchFamily="18" charset="0"/>
              </a:rPr>
              <a:t>التفكير التقاربي هو نوع من أنواع التفكير</a:t>
            </a:r>
            <a:r>
              <a:rPr lang="ar-JO" b="0" i="0" dirty="0">
                <a:solidFill>
                  <a:srgbClr val="2C2F34"/>
                </a:solidFill>
                <a:effectLst/>
                <a:latin typeface="Noto Sans Kufi Arabic"/>
              </a:rPr>
              <a:t> يرتبط بالتحليل والحكم واتخاذ القرار،</a:t>
            </a:r>
            <a:r>
              <a:rPr lang="ar-SA" i="0" dirty="0">
                <a:effectLst/>
                <a:latin typeface="Times New Roman" panose="02020603050405020304" pitchFamily="18" charset="0"/>
                <a:ea typeface="Times New Roman" panose="02020603050405020304" pitchFamily="18" charset="0"/>
              </a:rPr>
              <a:t> يُشير إلى العملية التي يتم فيها اختيار الحل الأكثر منطقية من أجل حل المشكلات.</a:t>
            </a:r>
            <a:r>
              <a:rPr lang="ar-JO" i="0" dirty="0">
                <a:effectLst/>
                <a:latin typeface="Times New Roman" panose="02020603050405020304" pitchFamily="18" charset="0"/>
                <a:ea typeface="Times New Roman" panose="02020603050405020304" pitchFamily="18" charset="0"/>
              </a:rPr>
              <a:t>و</a:t>
            </a:r>
            <a:r>
              <a:rPr lang="ar-SA" i="0" dirty="0">
                <a:effectLst/>
                <a:latin typeface="Times New Roman" panose="02020603050405020304" pitchFamily="18" charset="0"/>
                <a:ea typeface="Times New Roman" panose="02020603050405020304" pitchFamily="18" charset="0"/>
              </a:rPr>
              <a:t>هو نوع من أنواع التفكير ابتكره العالم النفسي جيلفورد.</a:t>
            </a:r>
            <a:r>
              <a:rPr lang="ar-JO" i="0" dirty="0">
                <a:effectLst/>
                <a:latin typeface="Times New Roman" panose="02020603050405020304" pitchFamily="18" charset="0"/>
                <a:ea typeface="Times New Roman" panose="02020603050405020304" pitchFamily="18" charset="0"/>
              </a:rPr>
              <a:t> و</a:t>
            </a:r>
            <a:r>
              <a:rPr lang="ar-SA" i="0" dirty="0">
                <a:effectLst/>
                <a:latin typeface="Times New Roman" panose="02020603050405020304" pitchFamily="18" charset="0"/>
                <a:ea typeface="Times New Roman" panose="02020603050405020304" pitchFamily="18" charset="0"/>
              </a:rPr>
              <a:t>يُعدّ التفكير التقاربي عمومًا عملية تحليلية</a:t>
            </a:r>
            <a:r>
              <a:rPr lang="ar-JO" i="0" dirty="0">
                <a:effectLst/>
                <a:latin typeface="Times New Roman" panose="02020603050405020304" pitchFamily="18" charset="0"/>
                <a:ea typeface="Times New Roman" panose="02020603050405020304" pitchFamily="18" charset="0"/>
              </a:rPr>
              <a:t>،</a:t>
            </a:r>
            <a:r>
              <a:rPr lang="ar-SA" i="0" dirty="0">
                <a:effectLst/>
                <a:latin typeface="Times New Roman" panose="02020603050405020304" pitchFamily="18" charset="0"/>
                <a:ea typeface="Times New Roman" panose="02020603050405020304" pitchFamily="18" charset="0"/>
              </a:rPr>
              <a:t> تستخدم لحل المشكلات التي تتطلب الوصول إلى حل صحيح ومحدد.</a:t>
            </a:r>
            <a:r>
              <a:rPr lang="ar-JO" i="0" dirty="0">
                <a:effectLst/>
                <a:latin typeface="Times New Roman" panose="02020603050405020304" pitchFamily="18" charset="0"/>
                <a:ea typeface="Times New Roman" panose="02020603050405020304" pitchFamily="18" charset="0"/>
              </a:rPr>
              <a:t> </a:t>
            </a:r>
          </a:p>
          <a:p>
            <a:pPr algn="justLow" rtl="1"/>
            <a:endParaRPr lang="ar-JO" i="0" dirty="0">
              <a:effectLst/>
              <a:latin typeface="Times New Roman" panose="02020603050405020304" pitchFamily="18" charset="0"/>
              <a:ea typeface="Times New Roman" panose="02020603050405020304" pitchFamily="18" charset="0"/>
            </a:endParaRPr>
          </a:p>
          <a:p>
            <a:pPr algn="justLow" rtl="1"/>
            <a:r>
              <a:rPr lang="ar-JO" i="0" dirty="0">
                <a:effectLst/>
                <a:latin typeface="Times New Roman" panose="02020603050405020304" pitchFamily="18" charset="0"/>
                <a:ea typeface="Times New Roman" panose="02020603050405020304" pitchFamily="18" charset="0"/>
              </a:rPr>
              <a:t>إن هذا النوع من التفكير من وجهة نظر جلفورد يقتصر على إعطاء أفضل إجابة للسؤال من بين إجابات معروفة، لذلك فان هذا النوع من التفكير يكون صالحًا في الحالات التي يكون فيها الجواب معروفا ولا يحتاج الفرد سوى قدرة على استرجاع المعلومات المخزنة في ذاكرته ،واختيار الإجابة الملائمة من بينها لذلك عدّه جيلفورد مساويًا للذكاء التقليدي في خلوه من الإبداع ، وهذا يعني أن التفكير التقاربي لا يذهب إلى ما هو أبعد من إطار المحتوى المعرفي؛ فهو تفكير مرتبط بحدود إطار المحتوى المعرفي المتوافر.</a:t>
            </a:r>
          </a:p>
          <a:p>
            <a:pPr algn="justLow" rtl="1"/>
            <a:r>
              <a:rPr lang="ar-JO" i="0" dirty="0">
                <a:effectLst/>
                <a:latin typeface="Times New Roman" panose="02020603050405020304" pitchFamily="18" charset="0"/>
                <a:ea typeface="Times New Roman" panose="02020603050405020304" pitchFamily="18" charset="0"/>
              </a:rPr>
              <a:t>و</a:t>
            </a:r>
            <a:r>
              <a:rPr lang="ar-SA" i="0" dirty="0">
                <a:effectLst/>
                <a:latin typeface="Times New Roman" panose="02020603050405020304" pitchFamily="18" charset="0"/>
                <a:ea typeface="Times New Roman" panose="02020603050405020304" pitchFamily="18" charset="0"/>
              </a:rPr>
              <a:t>يُستخدم التفكير التقاربي عمومًا في المهام الرياضية والعلمية والتقنية والمهنية التي تتطلب حلولًا محددة وصحيحة.أغلب الناس يسمون التفكير التقاربي ب: </a:t>
            </a:r>
            <a:r>
              <a:rPr lang="ar-SA" b="1" i="0" dirty="0">
                <a:effectLst/>
                <a:latin typeface="Times New Roman" panose="02020603050405020304" pitchFamily="18" charset="0"/>
                <a:ea typeface="Times New Roman" panose="02020603050405020304" pitchFamily="18" charset="0"/>
              </a:rPr>
              <a:t>الحس السليم</a:t>
            </a:r>
            <a:r>
              <a:rPr lang="ar-SA" i="0" dirty="0">
                <a:effectLst/>
                <a:latin typeface="Times New Roman" panose="02020603050405020304" pitchFamily="18" charset="0"/>
                <a:ea typeface="Times New Roman" panose="02020603050405020304" pitchFamily="18" charset="0"/>
              </a:rPr>
              <a:t>.</a:t>
            </a:r>
            <a:r>
              <a:rPr lang="ar-JO" i="0" dirty="0">
                <a:effectLst/>
                <a:latin typeface="Times New Roman" panose="02020603050405020304" pitchFamily="18" charset="0"/>
                <a:ea typeface="Times New Roman" panose="02020603050405020304" pitchFamily="18" charset="0"/>
              </a:rPr>
              <a:t> و</a:t>
            </a:r>
            <a:r>
              <a:rPr lang="ar-SA" i="0" dirty="0">
                <a:effectLst/>
                <a:latin typeface="Times New Roman" panose="02020603050405020304" pitchFamily="18" charset="0"/>
                <a:ea typeface="Times New Roman" panose="02020603050405020304" pitchFamily="18" charset="0"/>
              </a:rPr>
              <a:t>يهدف التفكير التقاربي إلى التوصّل إلى إجابة واحدة ومتينة لمشكلة معيّنة، ويتميز بالتركيز على السرعة والدقّة والمنطق.</a:t>
            </a:r>
            <a:r>
              <a:rPr lang="ar-JO" i="0" dirty="0">
                <a:effectLst/>
                <a:latin typeface="Times New Roman" panose="02020603050405020304" pitchFamily="18" charset="0"/>
                <a:ea typeface="Times New Roman" panose="02020603050405020304" pitchFamily="18" charset="0"/>
              </a:rPr>
              <a:t> و</a:t>
            </a:r>
            <a:r>
              <a:rPr lang="ar-SA" i="0" dirty="0">
                <a:effectLst/>
                <a:latin typeface="Times New Roman" panose="02020603050405020304" pitchFamily="18" charset="0"/>
                <a:ea typeface="Times New Roman" panose="02020603050405020304" pitchFamily="18" charset="0"/>
              </a:rPr>
              <a:t>يعتمد التفكير التقاربي على استخدام التقنيات السابقة واستعمال المعلومات المتاحة بهدف التوصّل إلى الحل الأمثل. </a:t>
            </a:r>
            <a:endParaRPr lang="ar-JO" i="0" dirty="0">
              <a:effectLst/>
              <a:latin typeface="Times New Roman" panose="02020603050405020304" pitchFamily="18" charset="0"/>
              <a:ea typeface="Times New Roman" panose="02020603050405020304" pitchFamily="18" charset="0"/>
            </a:endParaRPr>
          </a:p>
          <a:p>
            <a:pPr algn="justLow" rtl="1"/>
            <a:r>
              <a:rPr lang="ar-SA" i="0" dirty="0">
                <a:effectLst/>
                <a:latin typeface="Times New Roman" panose="02020603050405020304" pitchFamily="18" charset="0"/>
                <a:ea typeface="Times New Roman" panose="02020603050405020304" pitchFamily="18" charset="0"/>
              </a:rPr>
              <a:t>يختلف التفكير التقاربي عن التفكير التبايني الذي يركز على إنتاج العديد من الأفكار المختلفة وغير التقليدية لحل المشكلات.</a:t>
            </a:r>
            <a:r>
              <a:rPr lang="ar-JO" i="0" dirty="0">
                <a:effectLst/>
                <a:latin typeface="Times New Roman" panose="02020603050405020304" pitchFamily="18" charset="0"/>
                <a:ea typeface="Times New Roman" panose="02020603050405020304" pitchFamily="18" charset="0"/>
              </a:rPr>
              <a:t> </a:t>
            </a:r>
            <a:r>
              <a:rPr lang="ar-JO" dirty="0">
                <a:latin typeface="Times New Roman" panose="02020603050405020304" pitchFamily="18" charset="0"/>
                <a:ea typeface="Times New Roman" panose="02020603050405020304" pitchFamily="18" charset="0"/>
              </a:rPr>
              <a:t>و</a:t>
            </a:r>
            <a:r>
              <a:rPr lang="ar-SA" i="0" dirty="0">
                <a:effectLst/>
                <a:latin typeface="Times New Roman" panose="02020603050405020304" pitchFamily="18" charset="0"/>
                <a:ea typeface="Times New Roman" panose="02020603050405020304" pitchFamily="18" charset="0"/>
              </a:rPr>
              <a:t>تتميز الإجابات التي يتم استنتاجها عبر التفكير التقاربي بالصحة والدقّة العالية، ولا يوجد فيها مجال للغموض أو الاختلاف. ومع ذلك، قد يكون التفكير التقاربي غير فعّال في حلّ المشكلات التي تتطلب حلولًا مبتكرة وغير تقليدية، حيث يتطلب ذلك استخدام التفكير التبايني.</a:t>
            </a:r>
            <a:r>
              <a:rPr lang="ar-JO" i="0" dirty="0">
                <a:effectLst/>
                <a:latin typeface="Times New Roman" panose="02020603050405020304" pitchFamily="18" charset="0"/>
                <a:ea typeface="Times New Roman" panose="02020603050405020304" pitchFamily="18" charset="0"/>
              </a:rPr>
              <a:t> </a:t>
            </a:r>
          </a:p>
          <a:p>
            <a:pPr algn="justLow" rtl="1"/>
            <a:r>
              <a:rPr lang="ar-SA" i="0" dirty="0">
                <a:effectLst/>
                <a:latin typeface="Times New Roman" panose="02020603050405020304" pitchFamily="18" charset="0"/>
                <a:ea typeface="Times New Roman" panose="02020603050405020304" pitchFamily="18" charset="0"/>
              </a:rPr>
              <a:t>هناك عدّة تقنيات يُمكن استخدامها في التفكير التبايني، بما في ذلك: التفكير الإبداعي، والكتابة الحرة، واستراتيجية العصف الذهني في بداية عمليّة حل المشكلات لتوليد حلول ممكنة يمكن تقييمها لاحقًا.</a:t>
            </a:r>
            <a:r>
              <a:rPr lang="ar-JO" i="0" dirty="0">
                <a:effectLst/>
                <a:latin typeface="Times New Roman" panose="02020603050405020304" pitchFamily="18" charset="0"/>
                <a:ea typeface="Times New Roman" panose="02020603050405020304" pitchFamily="18" charset="0"/>
              </a:rPr>
              <a:t>و</a:t>
            </a:r>
            <a:r>
              <a:rPr lang="ar-SA" i="0" dirty="0">
                <a:effectLst/>
                <a:latin typeface="Times New Roman" panose="02020603050405020304" pitchFamily="18" charset="0"/>
                <a:ea typeface="Times New Roman" panose="02020603050405020304" pitchFamily="18" charset="0"/>
              </a:rPr>
              <a:t>عند توليد عدد كافٍ من الأفكار، يُمكن استخدام التفكير التقاربي من أجل تقييم الحلول والبحث عن أفضل إجابة ممكنة</a:t>
            </a:r>
            <a:r>
              <a:rPr lang="ar-JO" i="0" dirty="0">
                <a:effectLst/>
                <a:latin typeface="Times New Roman" panose="02020603050405020304" pitchFamily="18" charset="0"/>
                <a:ea typeface="Times New Roman" panose="02020603050405020304" pitchFamily="18" charset="0"/>
              </a:rPr>
              <a:t>.</a:t>
            </a:r>
            <a:endParaRPr lang="ar-SA" i="0" dirty="0">
              <a:effectLst/>
              <a:latin typeface="Times New Roman" panose="02020603050405020304" pitchFamily="18" charset="0"/>
              <a:ea typeface="Times New Roman" panose="02020603050405020304" pitchFamily="18" charset="0"/>
            </a:endParaRPr>
          </a:p>
          <a:p>
            <a:pPr algn="justLow" rtl="1"/>
            <a:endParaRPr lang="ar-SA" i="0"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EFAB778-E771-33B9-626C-9A8EBD01DA92}"/>
              </a:ext>
            </a:extLst>
          </p:cNvPr>
          <p:cNvSpPr txBox="1"/>
          <p:nvPr/>
        </p:nvSpPr>
        <p:spPr>
          <a:xfrm>
            <a:off x="323109" y="6401801"/>
            <a:ext cx="3174546" cy="369332"/>
          </a:xfrm>
          <a:prstGeom prst="rect">
            <a:avLst/>
          </a:prstGeom>
          <a:noFill/>
        </p:spPr>
        <p:txBody>
          <a:bodyPr wrap="square">
            <a:spAutoFit/>
          </a:bodyPr>
          <a:lstStyle/>
          <a:p>
            <a:r>
              <a:rPr lang="en-GB" dirty="0">
                <a:solidFill>
                  <a:srgbClr val="FF0000"/>
                </a:solidFill>
              </a:rPr>
              <a:t>https://www.elgouzi.com</a:t>
            </a:r>
            <a:endParaRPr lang="ar-JO" dirty="0">
              <a:solidFill>
                <a:srgbClr val="FF0000"/>
              </a:solidFill>
            </a:endParaRPr>
          </a:p>
        </p:txBody>
      </p:sp>
    </p:spTree>
    <p:extLst>
      <p:ext uri="{BB962C8B-B14F-4D97-AF65-F5344CB8AC3E}">
        <p14:creationId xmlns:p14="http://schemas.microsoft.com/office/powerpoint/2010/main" val="3539858465"/>
      </p:ext>
    </p:extLst>
  </p:cSld>
  <p:clrMapOvr>
    <a:masterClrMapping/>
  </p:clrMapOvr>
  <mc:AlternateContent xmlns:mc="http://schemas.openxmlformats.org/markup-compatibility/2006" xmlns:p14="http://schemas.microsoft.com/office/powerpoint/2010/main">
    <mc:Choice Requires="p14">
      <p:transition spd="med" p14:dur="700" advTm="214609">
        <p:fade/>
      </p:transition>
    </mc:Choice>
    <mc:Fallback xmlns="">
      <p:transition spd="med" advTm="214609">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904131" y="276721"/>
            <a:ext cx="2383737"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أنواع التفكير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a:solidFill>
                  <a:prstClr val="white"/>
                </a:solidFill>
                <a:latin typeface="Times New Roman" panose="02020603050405020304" pitchFamily="18" charset="0"/>
                <a:ea typeface="+mn-ea"/>
                <a:cs typeface="Times New Roman" panose="02020603050405020304" pitchFamily="18" charset="0"/>
              </a:rPr>
              <a:t>Lecture 4</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09077" y="1226145"/>
            <a:ext cx="11559814" cy="5324535"/>
          </a:xfrm>
          <a:prstGeom prst="rect">
            <a:avLst/>
          </a:prstGeom>
          <a:noFill/>
        </p:spPr>
        <p:txBody>
          <a:bodyPr wrap="square" rtlCol="0">
            <a:spAutoFit/>
          </a:bodyPr>
          <a:lstStyle/>
          <a:p>
            <a:pPr algn="justLow" rtl="1"/>
            <a:endParaRPr lang="ar-SA" sz="2000" i="0" dirty="0">
              <a:effectLst/>
              <a:latin typeface="Times New Roman" panose="02020603050405020304" pitchFamily="18" charset="0"/>
              <a:ea typeface="Times New Roman" panose="02020603050405020304" pitchFamily="18" charset="0"/>
            </a:endParaRPr>
          </a:p>
          <a:p>
            <a:pPr algn="justLow" rtl="1"/>
            <a:r>
              <a:rPr lang="ar-SA" sz="2000" b="1" i="0" dirty="0">
                <a:effectLst/>
                <a:latin typeface="Times New Roman" panose="02020603050405020304" pitchFamily="18" charset="0"/>
                <a:ea typeface="Times New Roman" panose="02020603050405020304" pitchFamily="18" charset="0"/>
              </a:rPr>
              <a:t>إدراك الإدراك (</a:t>
            </a:r>
            <a:r>
              <a:rPr lang="en-GB" sz="2000" b="1" i="0" dirty="0">
                <a:effectLst/>
                <a:latin typeface="Times New Roman" panose="02020603050405020304" pitchFamily="18" charset="0"/>
                <a:ea typeface="Times New Roman" panose="02020603050405020304" pitchFamily="18" charset="0"/>
              </a:rPr>
              <a:t>Metacognition)</a:t>
            </a:r>
            <a:endParaRPr lang="ar-JO" sz="2000" b="1" i="0" dirty="0">
              <a:effectLst/>
              <a:latin typeface="Times New Roman" panose="02020603050405020304" pitchFamily="18" charset="0"/>
              <a:ea typeface="Times New Roman" panose="02020603050405020304" pitchFamily="18" charset="0"/>
            </a:endParaRPr>
          </a:p>
          <a:p>
            <a:pPr algn="justLow" rtl="1"/>
            <a:endParaRPr lang="en-GB" sz="2000" b="1" i="0" dirty="0">
              <a:effectLst/>
              <a:latin typeface="Times New Roman" panose="02020603050405020304" pitchFamily="18" charset="0"/>
              <a:ea typeface="Times New Roman" panose="02020603050405020304" pitchFamily="18" charset="0"/>
            </a:endParaRPr>
          </a:p>
          <a:p>
            <a:pPr algn="justLow" rtl="1"/>
            <a:r>
              <a:rPr lang="ar-JO" sz="2000" b="1" u="sng" dirty="0"/>
              <a:t>الإدراك</a:t>
            </a:r>
            <a:r>
              <a:rPr lang="ar-JO" sz="2000" dirty="0"/>
              <a:t>: يطلق مصطلح الإدراك بشكل عام على العمليات العقلية المتضمنة في اكتساب المعرفة والفهم، فا</a:t>
            </a:r>
            <a:r>
              <a:rPr lang="ar-JO" sz="2000" i="0" dirty="0">
                <a:solidFill>
                  <a:srgbClr val="292B2C"/>
                </a:solidFill>
                <a:effectLst/>
                <a:latin typeface="GE"/>
              </a:rPr>
              <a:t>لإدراك هو العملية العقلية التي يتم من خلالها تفسير وتأويل المثيرات وصياغتها على نحو يمكن فهمها، ومن ثم الخروج بتصوّر أو حكم أو قرار. </a:t>
            </a:r>
            <a:r>
              <a:rPr lang="ar-JO" sz="2000" dirty="0"/>
              <a:t>وتشمل عملية الإدراك عمليات التفكير، والمعرفة، والتذكّر، والحكم، وحل المشكلات، كما وتشمل عملية الإدراك على كل من اللغة، والخيال، والإدراك، والتخطيط، وعلاوة على ذلك فإنّ عملية الإدراك تشمل جميع عمليات الوعي واللاوعي التي يمكن من خلالها جمع العلوم والمعرفة ومن هنا أهم ما يميز الإدراك بأنه حالة أو تجربة معرفة على خلاف تجربة الشعور أو الرغبة. </a:t>
            </a:r>
          </a:p>
          <a:p>
            <a:pPr algn="justLow" rtl="1"/>
            <a:endParaRPr lang="ar-JO" sz="2000" dirty="0"/>
          </a:p>
          <a:p>
            <a:pPr algn="justLow" rtl="1"/>
            <a:r>
              <a:rPr lang="ar-JO" sz="2000" dirty="0"/>
              <a:t>إن جوهر الإدراك هو الحكم والقدرة على التمييز بين الكائنات المختلفة والتمييز بين مفهوم وآخر. ویرى علماء النفس أن الإدراك ھو ذلك السلوك الذى یستخدم فیھ الإنسان خبراته السابقة وحاجاتھ الحالیة فى تفسیر المؤثرات البیئیة ، فالفرد یسمع صوت ما ثم بعدھا یدرك ھل ھو صوت سیارة أو صوت جرس المدرسة، فنحن إذن فى عملیة الإدراك نقوم بتفسیر الإحساسات وتحدید الشىء الذى یصدر منھ الإحساس ونعطیه معنا ونطلق علیه اسما معینا أو صفة ، فالإدراك ھو الوسیلة التى یتصل بھا ویتواصل بھا الإنسان مع العالم الخارجي . فالإدراك أساس لكثیر من العملیات العقلیة العلیا كالتفكیر والاستدلال والابتكار والإبداع، فھو عملیة معقدة حیث تتداخل فیھا الذاكرة والتعلم والتصور والعلاقات الرمزیة لتحول الإحساس إلى إدراك.</a:t>
            </a:r>
            <a:endParaRPr lang="ar-JO" sz="2000" b="1" i="1" dirty="0">
              <a:effectLst/>
              <a:latin typeface="Times New Roman" panose="02020603050405020304" pitchFamily="18" charset="0"/>
              <a:ea typeface="Times New Roman" panose="02020603050405020304" pitchFamily="18" charset="0"/>
            </a:endParaRPr>
          </a:p>
          <a:p>
            <a:pPr algn="justLow" rtl="1"/>
            <a:endParaRPr lang="en-US" sz="2000" i="1" dirty="0">
              <a:effectLst/>
              <a:latin typeface="Times New Roman" panose="02020603050405020304" pitchFamily="18" charset="0"/>
              <a:ea typeface="Times New Roman" panose="02020603050405020304" pitchFamily="18" charset="0"/>
            </a:endParaRPr>
          </a:p>
          <a:p>
            <a:pPr algn="justLow" rtl="1"/>
            <a:r>
              <a:rPr lang="ar-SA" sz="2000" i="0" dirty="0">
                <a:effectLst/>
                <a:latin typeface="Times New Roman" panose="02020603050405020304" pitchFamily="18" charset="0"/>
                <a:ea typeface="Times New Roman" panose="02020603050405020304" pitchFamily="18" charset="0"/>
              </a:rPr>
              <a:t>	  </a:t>
            </a:r>
            <a:endParaRPr lang="en-US" sz="2000" i="1"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EFAB778-E771-33B9-626C-9A8EBD01DA92}"/>
              </a:ext>
            </a:extLst>
          </p:cNvPr>
          <p:cNvSpPr txBox="1"/>
          <p:nvPr/>
        </p:nvSpPr>
        <p:spPr>
          <a:xfrm>
            <a:off x="323109" y="6401801"/>
            <a:ext cx="3174546" cy="369332"/>
          </a:xfrm>
          <a:prstGeom prst="rect">
            <a:avLst/>
          </a:prstGeom>
          <a:noFill/>
        </p:spPr>
        <p:txBody>
          <a:bodyPr wrap="square">
            <a:spAutoFit/>
          </a:bodyPr>
          <a:lstStyle/>
          <a:p>
            <a:r>
              <a:rPr lang="en-GB" dirty="0">
                <a:solidFill>
                  <a:srgbClr val="FF0000"/>
                </a:solidFill>
              </a:rPr>
              <a:t>https://www.elgouzi.com</a:t>
            </a:r>
            <a:endParaRPr lang="ar-JO" dirty="0">
              <a:solidFill>
                <a:srgbClr val="FF0000"/>
              </a:solidFill>
            </a:endParaRPr>
          </a:p>
        </p:txBody>
      </p:sp>
    </p:spTree>
    <p:extLst>
      <p:ext uri="{BB962C8B-B14F-4D97-AF65-F5344CB8AC3E}">
        <p14:creationId xmlns:p14="http://schemas.microsoft.com/office/powerpoint/2010/main" val="1311103905"/>
      </p:ext>
    </p:extLst>
  </p:cSld>
  <p:clrMapOvr>
    <a:masterClrMapping/>
  </p:clrMapOvr>
  <mc:AlternateContent xmlns:mc="http://schemas.openxmlformats.org/markup-compatibility/2006" xmlns:p14="http://schemas.microsoft.com/office/powerpoint/2010/main">
    <mc:Choice Requires="p14">
      <p:transition spd="med" p14:dur="700" advTm="134616">
        <p:fade/>
      </p:transition>
    </mc:Choice>
    <mc:Fallback xmlns="">
      <p:transition spd="med" advTm="134616">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904131" y="276721"/>
            <a:ext cx="2383737"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مراحل الإدراك</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a:solidFill>
                  <a:prstClr val="white"/>
                </a:solidFill>
                <a:latin typeface="Times New Roman" panose="02020603050405020304" pitchFamily="18" charset="0"/>
                <a:ea typeface="+mn-ea"/>
                <a:cs typeface="Times New Roman" panose="02020603050405020304" pitchFamily="18" charset="0"/>
              </a:rPr>
              <a:t>Lecture 4</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09077" y="1226145"/>
            <a:ext cx="11559814" cy="5078313"/>
          </a:xfrm>
          <a:prstGeom prst="rect">
            <a:avLst/>
          </a:prstGeom>
          <a:noFill/>
        </p:spPr>
        <p:txBody>
          <a:bodyPr wrap="square" rtlCol="0">
            <a:spAutoFit/>
          </a:bodyPr>
          <a:lstStyle/>
          <a:p>
            <a:pPr algn="justLow" rtl="1"/>
            <a:r>
              <a:rPr lang="ar-JO" b="1" dirty="0"/>
              <a:t>مراحل الإدراك</a:t>
            </a:r>
            <a:r>
              <a:rPr lang="ar-JO" dirty="0"/>
              <a:t>: </a:t>
            </a:r>
          </a:p>
          <a:p>
            <a:pPr algn="justLow" rtl="1"/>
            <a:r>
              <a:rPr lang="ar-JO" sz="1600" dirty="0"/>
              <a:t>- مرحلة المستوى الطبیعي (المؤثرات)</a:t>
            </a:r>
          </a:p>
          <a:p>
            <a:pPr algn="justLow" rtl="1"/>
            <a:r>
              <a:rPr lang="ar-JO" sz="1600" dirty="0"/>
              <a:t>- مرحلة المستوى العصبي (الاستقبال)</a:t>
            </a:r>
          </a:p>
          <a:p>
            <a:pPr algn="justLow" rtl="1"/>
            <a:r>
              <a:rPr lang="ar-JO" sz="1600" dirty="0"/>
              <a:t>- مرحلة المستوى العقلي والنفسي (المعاني والرموز والدلالات).</a:t>
            </a:r>
          </a:p>
          <a:p>
            <a:pPr algn="justLow" rtl="1"/>
            <a:endParaRPr lang="ar-JO" sz="1600" dirty="0"/>
          </a:p>
          <a:p>
            <a:pPr algn="justLow" rtl="1"/>
            <a:r>
              <a:rPr lang="ar-JO" b="1" dirty="0"/>
              <a:t>العوامل المؤثرة على الإدراك</a:t>
            </a:r>
            <a:r>
              <a:rPr lang="ar-JO" dirty="0"/>
              <a:t>: </a:t>
            </a:r>
            <a:r>
              <a:rPr lang="ar-JO" sz="1600" dirty="0"/>
              <a:t>تتأثر عملیة الإدراك بمجموعة من العوامل منھا: </a:t>
            </a:r>
          </a:p>
          <a:p>
            <a:pPr algn="justLow" rtl="1"/>
            <a:r>
              <a:rPr lang="ar-JO" sz="1600" b="1" u="sng" dirty="0"/>
              <a:t>العوامل الخارجیة</a:t>
            </a:r>
            <a:r>
              <a:rPr lang="ar-JO" sz="1600" dirty="0"/>
              <a:t>: وتتعلق بالخصائص التي تتمیز بھا موضوعات العالم الخارجي ، أي تلك العوامل المستقلة عن تفكیر الإنسان وعن اتجاھاته ومیوله ، ومن ھذه العوامل : </a:t>
            </a:r>
          </a:p>
          <a:p>
            <a:pPr algn="justLow" rtl="1"/>
            <a:r>
              <a:rPr lang="ar-JO" sz="1600" dirty="0"/>
              <a:t>- قوة المنبه  -عامل التشابه  -عامل التقارب - عامل الإغلاق أو سد الثغرات -عامل الاتصال الأشیاء التى یمكن أن تقع على خط مستقیم أو منحنى منتظم مترابط فى صیغة واحدة تساعد على الإدراك.</a:t>
            </a:r>
          </a:p>
          <a:p>
            <a:pPr algn="justLow" rtl="1"/>
            <a:r>
              <a:rPr lang="ar-JO" sz="1600" dirty="0"/>
              <a:t> </a:t>
            </a:r>
          </a:p>
          <a:p>
            <a:pPr algn="justLow" rtl="1"/>
            <a:r>
              <a:rPr lang="ar-JO" sz="1600" b="1" u="sng" dirty="0"/>
              <a:t>العوامل الذاتیة أو الشخصیة : </a:t>
            </a:r>
            <a:r>
              <a:rPr lang="ar-JO" sz="1600" dirty="0"/>
              <a:t>وتتعلق بالفرد نفسه ومنھا: </a:t>
            </a:r>
          </a:p>
          <a:p>
            <a:pPr algn="justLow" rtl="1"/>
            <a:r>
              <a:rPr lang="ar-JO" sz="1600" dirty="0"/>
              <a:t>-الخبرة الماضیة : وھي كل ما لدى الإنسان من تجارب وخبرات ماضیة، فالإنسان یدرك بسھولة الأشیاء التى سبق وان عرفھا و ألِف علیھا. </a:t>
            </a:r>
          </a:p>
          <a:p>
            <a:pPr algn="justLow" rtl="1"/>
            <a:r>
              <a:rPr lang="ar-JO" sz="1600" dirty="0"/>
              <a:t>- عامل التوقع: نحن نمیل فى الغالب إلى إدراك الأشیاء كما نتوقع أن تكون علیھا لا كما ھى فى ذاتھا. </a:t>
            </a:r>
          </a:p>
          <a:p>
            <a:pPr algn="justLow" rtl="1"/>
            <a:r>
              <a:rPr lang="ar-JO" sz="1600" dirty="0"/>
              <a:t>-ثقافة الفرد واتجاھاته: تؤثر فیما یدركه من موضوعات العالم الخارجي وھذا الاختلاف فى مضامین الإدراك ناجم أساسا من اتجاھات وأسالیب تنشئة اجتماعیة وقیم ثقافیة معینة.</a:t>
            </a:r>
          </a:p>
          <a:p>
            <a:pPr algn="justLow" rtl="1"/>
            <a:r>
              <a:rPr lang="ar-JO" sz="1600" dirty="0"/>
              <a:t>-الحالة النفسیة للفرد: مثل القلق أو الغضب أو الانفعال الشدید یعرقل عملیة الإدراك بحیث لاتتم بشكل طبیعي نظرا لتشتت أفكار الفرد وعدم تركیزه على صفات الموضوع المدرك. </a:t>
            </a:r>
          </a:p>
          <a:p>
            <a:pPr algn="justLow" rtl="1"/>
            <a:r>
              <a:rPr lang="ar-JO" sz="1600" dirty="0"/>
              <a:t>-الحالة الجسمیة : فإدراكنا للعالم الخارجي وما فیه من مواضیع یتأثر بحالتنا الجسمیة. </a:t>
            </a:r>
          </a:p>
          <a:p>
            <a:pPr algn="justLow" rtl="1"/>
            <a:r>
              <a:rPr lang="ar-JO" sz="1600" dirty="0"/>
              <a:t>-الإسقاط : ھو من الحیل الدفاعیة اللاشعوریة التى یستعین بھا أنا الفرد للحفاظ على توازنه النفسي ، وبالتالي فھي تؤثر فى ادراكاتنا على المواقف أو الأشخاص أو الأفكار .</a:t>
            </a:r>
          </a:p>
          <a:p>
            <a:pPr algn="justLow" rtl="1"/>
            <a:r>
              <a:rPr lang="ar-JO" sz="1600" dirty="0"/>
              <a:t>-الأدویة والعقاقير: تناول الإنسان لبعض الأدویة مثل المھدئات أو المنومات أو مضادات الاكتئاب نتیجة لمرض ما ، أو لإدمانه على العقاقير یؤثر على عملیة إدراكه لمختلف الموضوعات وبنسب مختلفة حسب درجة الاستخدام أوالإدمان .</a:t>
            </a:r>
            <a:endParaRPr lang="en-US" sz="1600" i="1" dirty="0">
              <a:effectLst/>
              <a:latin typeface="Times New Roman" panose="02020603050405020304" pitchFamily="18" charset="0"/>
              <a:ea typeface="Times New Roman" panose="02020603050405020304" pitchFamily="18" charset="0"/>
            </a:endParaRPr>
          </a:p>
          <a:p>
            <a:pPr algn="justLow" rtl="1"/>
            <a:r>
              <a:rPr lang="ar-SA" sz="1600" i="0" dirty="0">
                <a:effectLst/>
                <a:latin typeface="Times New Roman" panose="02020603050405020304" pitchFamily="18" charset="0"/>
                <a:ea typeface="Times New Roman" panose="02020603050405020304" pitchFamily="18" charset="0"/>
              </a:rPr>
              <a:t>	  </a:t>
            </a:r>
            <a:endParaRPr lang="en-US" sz="1600" i="1"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EFAB778-E771-33B9-626C-9A8EBD01DA92}"/>
              </a:ext>
            </a:extLst>
          </p:cNvPr>
          <p:cNvSpPr txBox="1"/>
          <p:nvPr/>
        </p:nvSpPr>
        <p:spPr>
          <a:xfrm>
            <a:off x="323109" y="6401801"/>
            <a:ext cx="3174546" cy="369332"/>
          </a:xfrm>
          <a:prstGeom prst="rect">
            <a:avLst/>
          </a:prstGeom>
          <a:noFill/>
        </p:spPr>
        <p:txBody>
          <a:bodyPr wrap="square">
            <a:spAutoFit/>
          </a:bodyPr>
          <a:lstStyle/>
          <a:p>
            <a:r>
              <a:rPr lang="en-GB" dirty="0">
                <a:solidFill>
                  <a:srgbClr val="FF0000"/>
                </a:solidFill>
              </a:rPr>
              <a:t>https://www.elgouzi.com</a:t>
            </a:r>
            <a:endParaRPr lang="ar-JO" dirty="0">
              <a:solidFill>
                <a:srgbClr val="FF0000"/>
              </a:solidFill>
            </a:endParaRPr>
          </a:p>
        </p:txBody>
      </p:sp>
    </p:spTree>
    <p:extLst>
      <p:ext uri="{BB962C8B-B14F-4D97-AF65-F5344CB8AC3E}">
        <p14:creationId xmlns:p14="http://schemas.microsoft.com/office/powerpoint/2010/main" val="1179630757"/>
      </p:ext>
    </p:extLst>
  </p:cSld>
  <p:clrMapOvr>
    <a:masterClrMapping/>
  </p:clrMapOvr>
  <mc:AlternateContent xmlns:mc="http://schemas.openxmlformats.org/markup-compatibility/2006" xmlns:p14="http://schemas.microsoft.com/office/powerpoint/2010/main">
    <mc:Choice Requires="p14">
      <p:transition spd="med" p14:dur="700" advTm="291593">
        <p:fade/>
      </p:transition>
    </mc:Choice>
    <mc:Fallback xmlns="">
      <p:transition spd="med" advTm="291593">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904131" y="276721"/>
            <a:ext cx="2383737"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أنواع التفكير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a:solidFill>
                  <a:prstClr val="white"/>
                </a:solidFill>
                <a:latin typeface="Times New Roman" panose="02020603050405020304" pitchFamily="18" charset="0"/>
                <a:ea typeface="+mn-ea"/>
                <a:cs typeface="Times New Roman" panose="02020603050405020304" pitchFamily="18" charset="0"/>
              </a:rPr>
              <a:t>Lecture 4</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09077" y="1226145"/>
            <a:ext cx="11559814" cy="4616648"/>
          </a:xfrm>
          <a:prstGeom prst="rect">
            <a:avLst/>
          </a:prstGeom>
          <a:noFill/>
        </p:spPr>
        <p:txBody>
          <a:bodyPr wrap="square" rtlCol="0">
            <a:spAutoFit/>
          </a:bodyPr>
          <a:lstStyle/>
          <a:p>
            <a:pPr algn="justLow" rtl="1"/>
            <a:endParaRPr lang="ar-SA" sz="2100" i="0" dirty="0">
              <a:effectLst/>
              <a:latin typeface="Times New Roman" panose="02020603050405020304" pitchFamily="18" charset="0"/>
              <a:ea typeface="Times New Roman" panose="02020603050405020304" pitchFamily="18" charset="0"/>
            </a:endParaRPr>
          </a:p>
          <a:p>
            <a:pPr algn="justLow" rtl="1"/>
            <a:endParaRPr lang="ar-SA" sz="2100" i="0" dirty="0">
              <a:effectLst/>
              <a:latin typeface="Times New Roman" panose="02020603050405020304" pitchFamily="18" charset="0"/>
              <a:ea typeface="Times New Roman" panose="02020603050405020304" pitchFamily="18" charset="0"/>
            </a:endParaRPr>
          </a:p>
          <a:p>
            <a:pPr algn="justLow" rtl="1"/>
            <a:r>
              <a:rPr lang="ar-SA" sz="2100" b="1" i="0" dirty="0">
                <a:effectLst/>
                <a:latin typeface="Times New Roman" panose="02020603050405020304" pitchFamily="18" charset="0"/>
                <a:ea typeface="Times New Roman" panose="02020603050405020304" pitchFamily="18" charset="0"/>
              </a:rPr>
              <a:t>إدراك الإدراك (</a:t>
            </a:r>
            <a:r>
              <a:rPr lang="en-GB" sz="2100" b="1" i="0" dirty="0">
                <a:effectLst/>
                <a:latin typeface="Times New Roman" panose="02020603050405020304" pitchFamily="18" charset="0"/>
                <a:ea typeface="Times New Roman" panose="02020603050405020304" pitchFamily="18" charset="0"/>
              </a:rPr>
              <a:t>Metacognition)</a:t>
            </a:r>
          </a:p>
          <a:p>
            <a:pPr algn="justLow" rtl="1"/>
            <a:r>
              <a:rPr lang="ar-JO" sz="2100" dirty="0"/>
              <a:t>يطلق مصطلح الإدراك على العمليات العقلية المتضمنة في اكتساب المعرفة والفهم، بينما </a:t>
            </a:r>
            <a:r>
              <a:rPr lang="ar-SA" sz="2100" i="0" dirty="0">
                <a:effectLst/>
                <a:latin typeface="Times New Roman" panose="02020603050405020304" pitchFamily="18" charset="0"/>
                <a:ea typeface="Times New Roman" panose="02020603050405020304" pitchFamily="18" charset="0"/>
              </a:rPr>
              <a:t>إدراك الإدراك (</a:t>
            </a:r>
            <a:r>
              <a:rPr lang="en-GB" sz="2100" i="0" dirty="0">
                <a:effectLst/>
                <a:latin typeface="Times New Roman" panose="02020603050405020304" pitchFamily="18" charset="0"/>
                <a:ea typeface="Times New Roman" panose="02020603050405020304" pitchFamily="18" charset="0"/>
              </a:rPr>
              <a:t>Metacognition) </a:t>
            </a:r>
            <a:r>
              <a:rPr lang="ar-SA" sz="2100" i="0" dirty="0">
                <a:effectLst/>
                <a:latin typeface="Times New Roman" panose="02020603050405020304" pitchFamily="18" charset="0"/>
                <a:ea typeface="Times New Roman" panose="02020603050405020304" pitchFamily="18" charset="0"/>
              </a:rPr>
              <a:t>هو عمليّة فكريّة تتضمن التفكير في عملية التفكير وعملية التعلّم الخاصة بالفرد، والتعرّف إلى نِقَاط قوته وضعفه. </a:t>
            </a:r>
            <a:endParaRPr lang="ar-JO" sz="2100" i="0" dirty="0">
              <a:effectLst/>
              <a:latin typeface="Times New Roman" panose="02020603050405020304" pitchFamily="18" charset="0"/>
              <a:ea typeface="Times New Roman" panose="02020603050405020304" pitchFamily="18" charset="0"/>
            </a:endParaRPr>
          </a:p>
          <a:p>
            <a:pPr algn="justLow" rtl="1"/>
            <a:endParaRPr lang="ar-JO" sz="2100" i="0" dirty="0">
              <a:effectLst/>
              <a:latin typeface="Times New Roman" panose="02020603050405020304" pitchFamily="18" charset="0"/>
              <a:ea typeface="Times New Roman" panose="02020603050405020304" pitchFamily="18" charset="0"/>
            </a:endParaRPr>
          </a:p>
          <a:p>
            <a:pPr algn="justLow" rtl="1"/>
            <a:r>
              <a:rPr lang="ar-SA" sz="2100" i="0" dirty="0">
                <a:effectLst/>
                <a:latin typeface="Times New Roman" panose="02020603050405020304" pitchFamily="18" charset="0"/>
                <a:ea typeface="Times New Roman" panose="02020603050405020304" pitchFamily="18" charset="0"/>
              </a:rPr>
              <a:t>ويتضمن هذا النوع من التفكير الذاتي القدرة على التحليل والتقييم للعمليات الذهنية التي يستخدمها الفرد للتعلّم وحل المشكلات، وبذلك تنظيم وتعديل هذه العمليات حسب الحاجة.</a:t>
            </a:r>
            <a:r>
              <a:rPr lang="en-GB" sz="2100" i="0" dirty="0">
                <a:effectLst/>
                <a:latin typeface="Times New Roman" panose="02020603050405020304" pitchFamily="18" charset="0"/>
                <a:ea typeface="Times New Roman" panose="02020603050405020304" pitchFamily="18" charset="0"/>
              </a:rPr>
              <a:t> </a:t>
            </a:r>
            <a:r>
              <a:rPr lang="ar-SA" sz="2100" i="0" dirty="0">
                <a:effectLst/>
                <a:latin typeface="Times New Roman" panose="02020603050405020304" pitchFamily="18" charset="0"/>
                <a:ea typeface="Times New Roman" panose="02020603050405020304" pitchFamily="18" charset="0"/>
              </a:rPr>
              <a:t>أول من استعمل مصطلح </a:t>
            </a:r>
            <a:r>
              <a:rPr lang="en-GB" sz="2100" i="0" dirty="0">
                <a:effectLst/>
                <a:latin typeface="Times New Roman" panose="02020603050405020304" pitchFamily="18" charset="0"/>
                <a:ea typeface="Times New Roman" panose="02020603050405020304" pitchFamily="18" charset="0"/>
              </a:rPr>
              <a:t>Metacognition </a:t>
            </a:r>
            <a:r>
              <a:rPr lang="ar-JO" sz="2100" i="0" dirty="0">
                <a:effectLst/>
                <a:latin typeface="Times New Roman" panose="02020603050405020304" pitchFamily="18" charset="0"/>
                <a:ea typeface="Times New Roman" panose="02020603050405020304" pitchFamily="18" charset="0"/>
              </a:rPr>
              <a:t> </a:t>
            </a:r>
            <a:r>
              <a:rPr lang="ar-SA" sz="2100" i="0" dirty="0">
                <a:effectLst/>
                <a:latin typeface="Times New Roman" panose="02020603050405020304" pitchFamily="18" charset="0"/>
                <a:ea typeface="Times New Roman" panose="02020603050405020304" pitchFamily="18" charset="0"/>
              </a:rPr>
              <a:t>هو جون فلافِل </a:t>
            </a:r>
            <a:r>
              <a:rPr lang="en-GB" sz="2100" i="0" dirty="0">
                <a:effectLst/>
                <a:latin typeface="Times New Roman" panose="02020603050405020304" pitchFamily="18" charset="0"/>
                <a:ea typeface="Times New Roman" panose="02020603050405020304" pitchFamily="18" charset="0"/>
              </a:rPr>
              <a:t>John H. Flavell). </a:t>
            </a:r>
            <a:r>
              <a:rPr lang="ar-JO" sz="2100" i="0" dirty="0">
                <a:effectLst/>
                <a:latin typeface="Times New Roman" panose="02020603050405020304" pitchFamily="18" charset="0"/>
                <a:ea typeface="Times New Roman" panose="02020603050405020304" pitchFamily="18" charset="0"/>
              </a:rPr>
              <a:t> ) </a:t>
            </a:r>
          </a:p>
          <a:p>
            <a:pPr algn="justLow" rtl="1"/>
            <a:r>
              <a:rPr lang="ar-JO" sz="2100" i="0" dirty="0">
                <a:effectLst/>
                <a:latin typeface="Times New Roman" panose="02020603050405020304" pitchFamily="18" charset="0"/>
                <a:ea typeface="Times New Roman" panose="02020603050405020304" pitchFamily="18" charset="0"/>
              </a:rPr>
              <a:t>و</a:t>
            </a:r>
            <a:r>
              <a:rPr lang="ar-SA" sz="2100" i="0" dirty="0">
                <a:effectLst/>
                <a:latin typeface="Times New Roman" panose="02020603050405020304" pitchFamily="18" charset="0"/>
                <a:ea typeface="Times New Roman" panose="02020603050405020304" pitchFamily="18" charset="0"/>
              </a:rPr>
              <a:t>هو أن تعرف أنّك تعرف عندما تعرف، وتعرف أنّك لا تعرف عندما لا تعرف، بعبارة بسيطة هي مراقبة النفس والتصرّف عندما تجد مشكلة أو تحديًّا في عملية التعلّم والبحث عن تجاوزها.</a:t>
            </a:r>
            <a:endParaRPr lang="ar-JO" sz="2100" i="0" dirty="0">
              <a:effectLst/>
              <a:latin typeface="Times New Roman" panose="02020603050405020304" pitchFamily="18" charset="0"/>
              <a:ea typeface="Times New Roman" panose="02020603050405020304" pitchFamily="18" charset="0"/>
            </a:endParaRPr>
          </a:p>
          <a:p>
            <a:pPr algn="justLow" rtl="1"/>
            <a:endParaRPr lang="ar-JO" sz="2100" dirty="0">
              <a:latin typeface="Times New Roman" panose="02020603050405020304" pitchFamily="18" charset="0"/>
              <a:ea typeface="Times New Roman" panose="02020603050405020304" pitchFamily="18" charset="0"/>
            </a:endParaRPr>
          </a:p>
          <a:p>
            <a:pPr algn="justLow" rtl="1"/>
            <a:r>
              <a:rPr lang="ar-SA" sz="2100" i="0" dirty="0">
                <a:effectLst/>
                <a:latin typeface="Times New Roman" panose="02020603050405020304" pitchFamily="18" charset="0"/>
                <a:ea typeface="Times New Roman" panose="02020603050405020304" pitchFamily="18" charset="0"/>
              </a:rPr>
              <a:t>خلاصة القول، يتضمن إدراك الإدراك معرفة تقدمك في العملية التعليمية</a:t>
            </a:r>
            <a:r>
              <a:rPr lang="ar-JO" sz="2100" i="0" dirty="0">
                <a:effectLst/>
                <a:latin typeface="Times New Roman" panose="02020603050405020304" pitchFamily="18" charset="0"/>
                <a:ea typeface="Times New Roman" panose="02020603050405020304" pitchFamily="18" charset="0"/>
              </a:rPr>
              <a:t>،</a:t>
            </a:r>
            <a:r>
              <a:rPr lang="ar-SA" sz="2100" i="0" dirty="0">
                <a:effectLst/>
                <a:latin typeface="Times New Roman" panose="02020603050405020304" pitchFamily="18" charset="0"/>
                <a:ea typeface="Times New Roman" panose="02020603050405020304" pitchFamily="18" charset="0"/>
              </a:rPr>
              <a:t> والتعرّف إلى نِقَاط قوتك ونقاط ضعفك والأمور التي تحتاج إلى مزيد من التركيز والتحسين</a:t>
            </a:r>
            <a:r>
              <a:rPr lang="ar-JO" sz="2100" i="0" dirty="0">
                <a:effectLst/>
                <a:latin typeface="Times New Roman" panose="02020603050405020304" pitchFamily="18" charset="0"/>
                <a:ea typeface="Times New Roman" panose="02020603050405020304" pitchFamily="18" charset="0"/>
              </a:rPr>
              <a:t> فيها</a:t>
            </a:r>
            <a:r>
              <a:rPr lang="ar-SA" sz="2100" i="0" dirty="0">
                <a:effectLst/>
                <a:latin typeface="Times New Roman" panose="02020603050405020304" pitchFamily="18" charset="0"/>
                <a:ea typeface="Times New Roman" panose="02020603050405020304" pitchFamily="18" charset="0"/>
              </a:rPr>
              <a:t>.</a:t>
            </a:r>
          </a:p>
          <a:p>
            <a:pPr algn="justLow" rtl="1"/>
            <a:r>
              <a:rPr lang="ar-SA" sz="2100" i="0" dirty="0">
                <a:effectLst/>
                <a:latin typeface="Times New Roman" panose="02020603050405020304" pitchFamily="18" charset="0"/>
                <a:ea typeface="Times New Roman" panose="02020603050405020304" pitchFamily="18" charset="0"/>
              </a:rPr>
              <a:t>	  </a:t>
            </a:r>
            <a:endParaRPr lang="en-US" sz="2100" i="1"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EFAB778-E771-33B9-626C-9A8EBD01DA92}"/>
              </a:ext>
            </a:extLst>
          </p:cNvPr>
          <p:cNvSpPr txBox="1"/>
          <p:nvPr/>
        </p:nvSpPr>
        <p:spPr>
          <a:xfrm>
            <a:off x="323109" y="6401801"/>
            <a:ext cx="3174546" cy="369332"/>
          </a:xfrm>
          <a:prstGeom prst="rect">
            <a:avLst/>
          </a:prstGeom>
          <a:noFill/>
        </p:spPr>
        <p:txBody>
          <a:bodyPr wrap="square">
            <a:spAutoFit/>
          </a:bodyPr>
          <a:lstStyle/>
          <a:p>
            <a:r>
              <a:rPr lang="en-GB" dirty="0">
                <a:solidFill>
                  <a:srgbClr val="FF0000"/>
                </a:solidFill>
              </a:rPr>
              <a:t>https://www.elgouzi.com</a:t>
            </a:r>
            <a:endParaRPr lang="ar-JO" dirty="0">
              <a:solidFill>
                <a:srgbClr val="FF0000"/>
              </a:solidFill>
            </a:endParaRPr>
          </a:p>
        </p:txBody>
      </p:sp>
    </p:spTree>
    <p:extLst>
      <p:ext uri="{BB962C8B-B14F-4D97-AF65-F5344CB8AC3E}">
        <p14:creationId xmlns:p14="http://schemas.microsoft.com/office/powerpoint/2010/main" val="681312455"/>
      </p:ext>
    </p:extLst>
  </p:cSld>
  <p:clrMapOvr>
    <a:masterClrMapping/>
  </p:clrMapOvr>
  <mc:AlternateContent xmlns:mc="http://schemas.openxmlformats.org/markup-compatibility/2006" xmlns:p14="http://schemas.microsoft.com/office/powerpoint/2010/main">
    <mc:Choice Requires="p14">
      <p:transition spd="med" p14:dur="700" advTm="106940">
        <p:fade/>
      </p:transition>
    </mc:Choice>
    <mc:Fallback xmlns="">
      <p:transition spd="med" advTm="10694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799941"/>
            <a:ext cx="11756571" cy="5675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904131" y="276721"/>
            <a:ext cx="2383737" cy="523220"/>
          </a:xfrm>
          <a:prstGeom prst="rect">
            <a:avLst/>
          </a:prstGeom>
          <a:noFill/>
        </p:spPr>
        <p:txBody>
          <a:bodyPr wrap="square" rtlCol="0">
            <a:spAutoFit/>
          </a:bodyPr>
          <a:lstStyle/>
          <a:p>
            <a:pPr lvl="0">
              <a:buClrTx/>
            </a:pPr>
            <a:r>
              <a:rPr lang="ar-JO" sz="2800" b="1" kern="1200">
                <a:solidFill>
                  <a:prstClr val="white"/>
                </a:solidFill>
                <a:latin typeface="Times New Roman" panose="02020603050405020304" pitchFamily="18" charset="0"/>
                <a:ea typeface="+mn-ea"/>
                <a:cs typeface="Times New Roman" panose="02020603050405020304" pitchFamily="18" charset="0"/>
              </a:rPr>
              <a:t>أنواع التفكير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157438"/>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247300"/>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4</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1926" y="619323"/>
            <a:ext cx="11559814" cy="5964710"/>
          </a:xfrm>
          <a:prstGeom prst="rect">
            <a:avLst/>
          </a:prstGeom>
          <a:noFill/>
        </p:spPr>
        <p:txBody>
          <a:bodyPr wrap="square" rtlCol="0">
            <a:spAutoFit/>
          </a:bodyPr>
          <a:lstStyle/>
          <a:p>
            <a:pPr algn="justLow" rtl="1"/>
            <a:endParaRPr lang="ar-SA" sz="1600" i="0" dirty="0">
              <a:effectLst/>
              <a:latin typeface="Times New Roman" panose="02020603050405020304" pitchFamily="18" charset="0"/>
              <a:ea typeface="Times New Roman" panose="02020603050405020304" pitchFamily="18" charset="0"/>
            </a:endParaRPr>
          </a:p>
          <a:p>
            <a:pPr algn="justLow" rtl="1"/>
            <a:r>
              <a:rPr lang="ar-SA" b="1" i="0" dirty="0">
                <a:effectLst/>
                <a:latin typeface="Times New Roman" panose="02020603050405020304" pitchFamily="18" charset="0"/>
                <a:ea typeface="Times New Roman" panose="02020603050405020304" pitchFamily="18" charset="0"/>
              </a:rPr>
              <a:t>التفكير الجانبي (</a:t>
            </a:r>
            <a:r>
              <a:rPr lang="en-GB" b="1" i="0" dirty="0">
                <a:effectLst/>
                <a:latin typeface="Times New Roman" panose="02020603050405020304" pitchFamily="18" charset="0"/>
                <a:ea typeface="Times New Roman" panose="02020603050405020304" pitchFamily="18" charset="0"/>
              </a:rPr>
              <a:t>Lateral thinking)</a:t>
            </a:r>
          </a:p>
          <a:p>
            <a:pPr algn="justLow" rtl="1"/>
            <a:r>
              <a:rPr lang="ar-SA" i="0" dirty="0">
                <a:effectLst/>
                <a:latin typeface="Times New Roman" panose="02020603050405020304" pitchFamily="18" charset="0"/>
                <a:ea typeface="Times New Roman" panose="02020603050405020304" pitchFamily="18" charset="0"/>
              </a:rPr>
              <a:t>التفكير الجانبي هو مصطلح اقترحه إدوارد دي بونو عام 1967 </a:t>
            </a:r>
            <a:r>
              <a:rPr lang="ar-JO" i="0" dirty="0">
                <a:effectLst/>
                <a:latin typeface="Times New Roman" panose="02020603050405020304" pitchFamily="18" charset="0"/>
                <a:ea typeface="Times New Roman" panose="02020603050405020304" pitchFamily="18" charset="0"/>
              </a:rPr>
              <a:t>و</a:t>
            </a:r>
            <a:r>
              <a:rPr lang="ar-SA" i="0" dirty="0">
                <a:effectLst/>
                <a:latin typeface="Times New Roman" panose="02020603050405020304" pitchFamily="18" charset="0"/>
                <a:ea typeface="Times New Roman" panose="02020603050405020304" pitchFamily="18" charset="0"/>
              </a:rPr>
              <a:t>هو نوع من أنواع التفكير يهدف إلى حل المشكلات بطريقة مختلفة و</a:t>
            </a:r>
            <a:r>
              <a:rPr lang="ar-JO" i="0" dirty="0">
                <a:effectLst/>
                <a:latin typeface="Times New Roman" panose="02020603050405020304" pitchFamily="18" charset="0"/>
                <a:ea typeface="Times New Roman" panose="02020603050405020304" pitchFamily="18" charset="0"/>
              </a:rPr>
              <a:t>جديدة</a:t>
            </a:r>
            <a:r>
              <a:rPr lang="ar-SA" i="0" dirty="0">
                <a:effectLst/>
                <a:latin typeface="Times New Roman" panose="02020603050405020304" pitchFamily="18" charset="0"/>
                <a:ea typeface="Times New Roman" panose="02020603050405020304" pitchFamily="18" charset="0"/>
              </a:rPr>
              <a:t> وعدم استعمال الطرق المعروفة والتقليدية، التفكير الجانبي</a:t>
            </a:r>
            <a:r>
              <a:rPr lang="ar-JO" i="0" dirty="0">
                <a:effectLst/>
                <a:latin typeface="Times New Roman" panose="02020603050405020304" pitchFamily="18" charset="0"/>
                <a:ea typeface="Times New Roman" panose="02020603050405020304" pitchFamily="18" charset="0"/>
              </a:rPr>
              <a:t>، ويشمل </a:t>
            </a:r>
            <a:r>
              <a:rPr lang="ar-SA" i="0" dirty="0">
                <a:effectLst/>
                <a:latin typeface="Times New Roman" panose="02020603050405020304" pitchFamily="18" charset="0"/>
                <a:ea typeface="Times New Roman" panose="02020603050405020304" pitchFamily="18" charset="0"/>
              </a:rPr>
              <a:t>القدرة على حل المشكلات باستخدام طرق وأساليب غير تقليدية وغير معتادة، والتي تتجاوز مبادئ التفكير المنطقي الاعتيادية.</a:t>
            </a:r>
          </a:p>
          <a:p>
            <a:pPr algn="justLow" rtl="1"/>
            <a:r>
              <a:rPr lang="ar-JO" i="0" dirty="0">
                <a:effectLst/>
                <a:latin typeface="Times New Roman" panose="02020603050405020304" pitchFamily="18" charset="0"/>
                <a:ea typeface="Times New Roman" panose="02020603050405020304" pitchFamily="18" charset="0"/>
              </a:rPr>
              <a:t>ي</a:t>
            </a:r>
            <a:r>
              <a:rPr lang="ar-SA" i="0" dirty="0">
                <a:effectLst/>
                <a:latin typeface="Times New Roman" panose="02020603050405020304" pitchFamily="18" charset="0"/>
                <a:ea typeface="Times New Roman" panose="02020603050405020304" pitchFamily="18" charset="0"/>
              </a:rPr>
              <a:t>ُمكن استخدام التفكير الجانبي مع التفكير المنطقي للحصول على حلول فعالة للمشكلات</a:t>
            </a:r>
            <a:r>
              <a:rPr lang="ar-JO" i="0" dirty="0">
                <a:effectLst/>
                <a:latin typeface="Times New Roman" panose="02020603050405020304" pitchFamily="18" charset="0"/>
                <a:ea typeface="Times New Roman" panose="02020603050405020304" pitchFamily="18" charset="0"/>
              </a:rPr>
              <a:t> حيث </a:t>
            </a:r>
            <a:r>
              <a:rPr lang="ar-SA" i="0" dirty="0">
                <a:effectLst/>
                <a:latin typeface="Times New Roman" panose="02020603050405020304" pitchFamily="18" charset="0"/>
                <a:ea typeface="Times New Roman" panose="02020603050405020304" pitchFamily="18" charset="0"/>
              </a:rPr>
              <a:t> يساعد على توليد الأفكار الجديدة والمبتكرة، في حين يساعد التفكير المنطقي على تقييم وتحليل هذه الأفكار وتحويلها إلى حلول عملية وفعالة.</a:t>
            </a:r>
            <a:endParaRPr lang="ar-JO" i="0" dirty="0">
              <a:effectLst/>
              <a:latin typeface="Times New Roman" panose="02020603050405020304" pitchFamily="18" charset="0"/>
              <a:ea typeface="Times New Roman" panose="02020603050405020304" pitchFamily="18" charset="0"/>
            </a:endParaRPr>
          </a:p>
          <a:p>
            <a:pPr algn="justLow" rtl="1"/>
            <a:endParaRPr lang="ar-JO" i="0" dirty="0">
              <a:effectLst/>
              <a:latin typeface="Times New Roman" panose="02020603050405020304" pitchFamily="18" charset="0"/>
              <a:ea typeface="Times New Roman" panose="02020603050405020304" pitchFamily="18" charset="0"/>
            </a:endParaRPr>
          </a:p>
          <a:p>
            <a:pPr algn="justLow" rtl="1"/>
            <a:r>
              <a:rPr lang="ar-JO" dirty="0"/>
              <a:t>و</a:t>
            </a:r>
            <a:r>
              <a:rPr lang="ar-SA" dirty="0">
                <a:solidFill>
                  <a:srgbClr val="000000"/>
                </a:solidFill>
                <a:effectLst/>
                <a:latin typeface="Times New Roman" panose="02020603050405020304" pitchFamily="18" charset="0"/>
                <a:ea typeface="Times New Roman" panose="02020603050405020304" pitchFamily="18" charset="0"/>
              </a:rPr>
              <a:t>يقول ادوارد دي بونو : أن التفكير الرأسي هو البدء </a:t>
            </a:r>
            <a:r>
              <a:rPr lang="ar-JO" dirty="0">
                <a:solidFill>
                  <a:srgbClr val="000000"/>
                </a:solidFill>
                <a:effectLst/>
                <a:latin typeface="Times New Roman" panose="02020603050405020304" pitchFamily="18" charset="0"/>
                <a:ea typeface="Times New Roman" panose="02020603050405020304" pitchFamily="18" charset="0"/>
              </a:rPr>
              <a:t>بر</a:t>
            </a:r>
            <a:r>
              <a:rPr lang="ar-SA" dirty="0">
                <a:solidFill>
                  <a:srgbClr val="000000"/>
                </a:solidFill>
                <a:effectLst/>
                <a:latin typeface="Times New Roman" panose="02020603050405020304" pitchFamily="18" charset="0"/>
                <a:ea typeface="Times New Roman" panose="02020603050405020304" pitchFamily="18" charset="0"/>
              </a:rPr>
              <a:t>أي أو مفهوم أو اقتراح معين ثم مواصل</a:t>
            </a:r>
            <a:r>
              <a:rPr lang="ar-JO" dirty="0">
                <a:solidFill>
                  <a:srgbClr val="000000"/>
                </a:solidFill>
                <a:effectLst/>
                <a:latin typeface="Times New Roman" panose="02020603050405020304" pitchFamily="18" charset="0"/>
                <a:ea typeface="Times New Roman" panose="02020603050405020304" pitchFamily="18" charset="0"/>
              </a:rPr>
              <a:t>ة</a:t>
            </a:r>
            <a:r>
              <a:rPr lang="ar-SA" dirty="0">
                <a:solidFill>
                  <a:srgbClr val="000000"/>
                </a:solidFill>
                <a:effectLst/>
                <a:latin typeface="Times New Roman" panose="02020603050405020304" pitchFamily="18" charset="0"/>
                <a:ea typeface="Times New Roman" panose="02020603050405020304" pitchFamily="18" charset="0"/>
              </a:rPr>
              <a:t> التفكير في هذا</a:t>
            </a:r>
            <a:r>
              <a:rPr lang="ar-JO" dirty="0">
                <a:solidFill>
                  <a:srgbClr val="000000"/>
                </a:solidFill>
                <a:latin typeface="Times New Roman" panose="02020603050405020304" pitchFamily="18" charset="0"/>
                <a:ea typeface="Times New Roman" panose="02020603050405020304" pitchFamily="18" charset="0"/>
              </a:rPr>
              <a:t> </a:t>
            </a:r>
            <a:r>
              <a:rPr lang="ar-SA" dirty="0">
                <a:solidFill>
                  <a:srgbClr val="000000"/>
                </a:solidFill>
                <a:effectLst/>
                <a:latin typeface="Times New Roman" panose="02020603050405020304" pitchFamily="18" charset="0"/>
                <a:ea typeface="Times New Roman" panose="02020603050405020304" pitchFamily="18" charset="0"/>
              </a:rPr>
              <a:t>الرأي حتى يتم الوصول إلى حل.</a:t>
            </a:r>
            <a:endParaRPr lang="ar-JO" dirty="0">
              <a:solidFill>
                <a:srgbClr val="000000"/>
              </a:solidFill>
              <a:effectLst/>
              <a:latin typeface="Times New Roman" panose="02020603050405020304" pitchFamily="18" charset="0"/>
              <a:ea typeface="Times New Roman" panose="02020603050405020304" pitchFamily="18" charset="0"/>
            </a:endParaRPr>
          </a:p>
          <a:p>
            <a:pPr algn="justLow" rtl="1"/>
            <a:r>
              <a:rPr lang="ar-SA" dirty="0">
                <a:solidFill>
                  <a:srgbClr val="000000"/>
                </a:solidFill>
                <a:effectLst/>
                <a:latin typeface="Times New Roman" panose="02020603050405020304" pitchFamily="18" charset="0"/>
                <a:ea typeface="Times New Roman" panose="02020603050405020304" pitchFamily="18" charset="0"/>
              </a:rPr>
              <a:t>أما التفكير الجانبي ( الأفقي ) فهو البحث عن بدائل وطرق واقتراحات وآراء كثيرة قبل اتخاذ القرار </a:t>
            </a:r>
            <a:r>
              <a:rPr lang="ar-JO" dirty="0">
                <a:solidFill>
                  <a:srgbClr val="000000"/>
                </a:solidFill>
                <a:effectLst/>
                <a:latin typeface="Times New Roman" panose="02020603050405020304" pitchFamily="18" charset="0"/>
                <a:ea typeface="Times New Roman" panose="02020603050405020304" pitchFamily="18" charset="0"/>
              </a:rPr>
              <a:t>. </a:t>
            </a:r>
            <a:r>
              <a:rPr lang="ar-SA" dirty="0">
                <a:solidFill>
                  <a:srgbClr val="000000"/>
                </a:solidFill>
                <a:effectLst/>
                <a:latin typeface="Times New Roman" panose="02020603050405020304" pitchFamily="18" charset="0"/>
                <a:ea typeface="Times New Roman" panose="02020603050405020304" pitchFamily="18" charset="0"/>
              </a:rPr>
              <a:t>إن التفكير الجانبي ( الأفقي ) يساعد على الاطلاع على عدد كبير من الأفكار الغريبة والجديدة والتي يمكن من خلالها أن تنبت وتبزغ الفكرة ا</a:t>
            </a:r>
            <a:r>
              <a:rPr lang="ar-JO" dirty="0">
                <a:solidFill>
                  <a:srgbClr val="000000"/>
                </a:solidFill>
                <a:effectLst/>
                <a:latin typeface="Times New Roman" panose="02020603050405020304" pitchFamily="18" charset="0"/>
                <a:ea typeface="Times New Roman" panose="02020603050405020304" pitchFamily="18" charset="0"/>
              </a:rPr>
              <a:t>لجديدة</a:t>
            </a:r>
            <a:r>
              <a:rPr lang="ar-SA" dirty="0">
                <a:solidFill>
                  <a:srgbClr val="000000"/>
                </a:solidFill>
                <a:effectLst/>
                <a:latin typeface="Times New Roman" panose="02020603050405020304" pitchFamily="18" charset="0"/>
                <a:ea typeface="Times New Roman" panose="02020603050405020304" pitchFamily="18" charset="0"/>
              </a:rPr>
              <a:t>.</a:t>
            </a:r>
            <a:endParaRPr lang="en-US" sz="1600" dirty="0">
              <a:solidFill>
                <a:srgbClr val="000000"/>
              </a:solidFill>
              <a:effectLst/>
              <a:latin typeface="Times New Roman" panose="02020603050405020304" pitchFamily="18" charset="0"/>
              <a:ea typeface="Times New Roman" panose="02020603050405020304" pitchFamily="18" charset="0"/>
            </a:endParaRPr>
          </a:p>
          <a:p>
            <a:pPr marL="1905" indent="-1905" algn="r" rtl="1">
              <a:lnSpc>
                <a:spcPct val="110000"/>
              </a:lnSpc>
              <a:spcAft>
                <a:spcPts val="555"/>
              </a:spcAft>
            </a:pPr>
            <a:r>
              <a:rPr lang="ar-SA" sz="1600" b="1" dirty="0">
                <a:solidFill>
                  <a:srgbClr val="00B0F0"/>
                </a:solidFill>
                <a:effectLst/>
                <a:latin typeface="Times New Roman" panose="02020603050405020304" pitchFamily="18" charset="0"/>
                <a:ea typeface="Times New Roman" panose="02020603050405020304" pitchFamily="18" charset="0"/>
              </a:rPr>
              <a:t>صفات التفكير الرأسي:</a:t>
            </a:r>
            <a:endParaRPr lang="en-US" sz="1600" dirty="0">
              <a:solidFill>
                <a:srgbClr val="00B0F0"/>
              </a:solidFill>
              <a:effectLst/>
              <a:latin typeface="Times New Roman" panose="02020603050405020304" pitchFamily="18" charset="0"/>
              <a:ea typeface="Times New Roman" panose="02020603050405020304" pitchFamily="18" charset="0"/>
            </a:endParaRPr>
          </a:p>
          <a:p>
            <a:pPr marL="342900" lvl="0" indent="-342900" algn="r" rtl="1">
              <a:spcAft>
                <a:spcPts val="555"/>
              </a:spcAft>
              <a:buSzPts val="1000"/>
              <a:buFont typeface="Symbol" panose="05050102010706020507" pitchFamily="18" charset="2"/>
              <a:buChar char=""/>
              <a:tabLst>
                <a:tab pos="457200" algn="l"/>
              </a:tabLst>
            </a:pPr>
            <a:r>
              <a:rPr lang="ar-SA" sz="1600" b="1" dirty="0">
                <a:solidFill>
                  <a:srgbClr val="000000"/>
                </a:solidFill>
                <a:effectLst/>
                <a:latin typeface="Times New Roman" panose="02020603050405020304" pitchFamily="18" charset="0"/>
                <a:ea typeface="Times New Roman" panose="02020603050405020304" pitchFamily="18" charset="0"/>
              </a:rPr>
              <a:t>ينتقي الحل المطلوب ويكتفي بذلك</a:t>
            </a:r>
            <a:endParaRPr lang="en-US" sz="1600" dirty="0">
              <a:solidFill>
                <a:srgbClr val="000000"/>
              </a:solidFill>
              <a:effectLst/>
              <a:latin typeface="Times New Roman" panose="02020603050405020304" pitchFamily="18" charset="0"/>
              <a:ea typeface="Times New Roman" panose="02020603050405020304" pitchFamily="18" charset="0"/>
            </a:endParaRPr>
          </a:p>
          <a:p>
            <a:pPr marL="342900" lvl="0" indent="-342900" algn="r" rtl="1">
              <a:spcAft>
                <a:spcPts val="555"/>
              </a:spcAft>
              <a:buSzPts val="1000"/>
              <a:buFont typeface="Symbol" panose="05050102010706020507" pitchFamily="18" charset="2"/>
              <a:buChar char=""/>
              <a:tabLst>
                <a:tab pos="457200" algn="l"/>
              </a:tabLst>
            </a:pPr>
            <a:r>
              <a:rPr lang="ar-SA" sz="1600" b="1" dirty="0">
                <a:solidFill>
                  <a:srgbClr val="000000"/>
                </a:solidFill>
                <a:effectLst/>
                <a:latin typeface="Times New Roman" panose="02020603050405020304" pitchFamily="18" charset="0"/>
                <a:ea typeface="Times New Roman" panose="02020603050405020304" pitchFamily="18" charset="0"/>
              </a:rPr>
              <a:t>يسير في اتجاه واحد محدد</a:t>
            </a:r>
            <a:r>
              <a:rPr lang="en-US" sz="1600" b="1" dirty="0">
                <a:solidFill>
                  <a:srgbClr val="000000"/>
                </a:solidFill>
                <a:effectLst/>
                <a:latin typeface="Simplified Arabic" panose="02020603050405020304" pitchFamily="18" charset="-78"/>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مواصل</a:t>
            </a:r>
            <a:r>
              <a:rPr lang="ar-JO" sz="1600" dirty="0">
                <a:solidFill>
                  <a:srgbClr val="000000"/>
                </a:solidFill>
                <a:effectLst/>
                <a:latin typeface="Times New Roman" panose="02020603050405020304" pitchFamily="18" charset="0"/>
                <a:ea typeface="Times New Roman" panose="02020603050405020304" pitchFamily="18" charset="0"/>
              </a:rPr>
              <a:t>ة</a:t>
            </a:r>
            <a:r>
              <a:rPr lang="ar-SA" sz="1600" dirty="0">
                <a:solidFill>
                  <a:srgbClr val="000000"/>
                </a:solidFill>
                <a:effectLst/>
                <a:latin typeface="Times New Roman" panose="02020603050405020304" pitchFamily="18" charset="0"/>
                <a:ea typeface="Times New Roman" panose="02020603050405020304" pitchFamily="18" charset="0"/>
              </a:rPr>
              <a:t> التفكير </a:t>
            </a:r>
            <a:r>
              <a:rPr lang="en-US" sz="1600" b="1" dirty="0">
                <a:solidFill>
                  <a:srgbClr val="000000"/>
                </a:solidFill>
                <a:effectLst/>
                <a:latin typeface="Simplified Arabic" panose="02020603050405020304" pitchFamily="18" charset="-78"/>
                <a:ea typeface="Times New Roman" panose="02020603050405020304" pitchFamily="18" charset="0"/>
              </a:rPr>
              <a:t>(</a:t>
            </a:r>
            <a:endParaRPr lang="en-US" sz="1600" dirty="0">
              <a:solidFill>
                <a:srgbClr val="000000"/>
              </a:solidFill>
              <a:effectLst/>
              <a:latin typeface="Times New Roman" panose="02020603050405020304" pitchFamily="18" charset="0"/>
              <a:ea typeface="Times New Roman" panose="02020603050405020304" pitchFamily="18" charset="0"/>
            </a:endParaRPr>
          </a:p>
          <a:p>
            <a:pPr marL="342900" lvl="0" indent="-342900" algn="r" rtl="1">
              <a:spcAft>
                <a:spcPts val="555"/>
              </a:spcAft>
              <a:buSzPts val="1000"/>
              <a:buFont typeface="Symbol" panose="05050102010706020507" pitchFamily="18" charset="2"/>
              <a:buChar char=""/>
              <a:tabLst>
                <a:tab pos="457200" algn="l"/>
              </a:tabLst>
            </a:pPr>
            <a:r>
              <a:rPr lang="ar-SA" sz="1600" b="1" dirty="0">
                <a:solidFill>
                  <a:srgbClr val="000000"/>
                </a:solidFill>
                <a:effectLst/>
                <a:latin typeface="Times New Roman" panose="02020603050405020304" pitchFamily="18" charset="0"/>
                <a:ea typeface="Times New Roman" panose="02020603050405020304" pitchFamily="18" charset="0"/>
              </a:rPr>
              <a:t>تحليلي</a:t>
            </a:r>
            <a:endParaRPr lang="en-US" sz="1600" dirty="0">
              <a:solidFill>
                <a:srgbClr val="000000"/>
              </a:solidFill>
              <a:effectLst/>
              <a:latin typeface="Times New Roman" panose="02020603050405020304" pitchFamily="18" charset="0"/>
              <a:ea typeface="Times New Roman" panose="02020603050405020304" pitchFamily="18" charset="0"/>
            </a:endParaRPr>
          </a:p>
          <a:p>
            <a:pPr marL="342900" lvl="0" indent="-342900" algn="r" rtl="1">
              <a:spcAft>
                <a:spcPts val="555"/>
              </a:spcAft>
              <a:buSzPts val="1000"/>
              <a:buFont typeface="Symbol" panose="05050102010706020507" pitchFamily="18" charset="2"/>
              <a:buChar char=""/>
              <a:tabLst>
                <a:tab pos="457200" algn="l"/>
              </a:tabLst>
            </a:pPr>
            <a:r>
              <a:rPr lang="ar-SA" sz="1600" b="1" dirty="0">
                <a:solidFill>
                  <a:srgbClr val="000000"/>
                </a:solidFill>
                <a:effectLst/>
                <a:latin typeface="Times New Roman" panose="02020603050405020304" pitchFamily="18" charset="0"/>
                <a:ea typeface="Times New Roman" panose="02020603050405020304" pitchFamily="18" charset="0"/>
              </a:rPr>
              <a:t>يسير في خطوات متتابعة</a:t>
            </a:r>
            <a:endParaRPr lang="en-US" sz="1600" dirty="0">
              <a:solidFill>
                <a:srgbClr val="000000"/>
              </a:solidFill>
              <a:effectLst/>
              <a:latin typeface="Times New Roman" panose="02020603050405020304" pitchFamily="18" charset="0"/>
              <a:ea typeface="Times New Roman" panose="02020603050405020304" pitchFamily="18" charset="0"/>
            </a:endParaRPr>
          </a:p>
          <a:p>
            <a:pPr marL="342900" lvl="0" indent="-342900" algn="r" rtl="1">
              <a:spcAft>
                <a:spcPts val="555"/>
              </a:spcAft>
              <a:buSzPts val="1000"/>
              <a:buFont typeface="Symbol" panose="05050102010706020507" pitchFamily="18" charset="2"/>
              <a:buChar char=""/>
              <a:tabLst>
                <a:tab pos="457200" algn="l"/>
              </a:tabLst>
            </a:pPr>
            <a:r>
              <a:rPr lang="ar-SA" sz="1600" b="1" dirty="0">
                <a:solidFill>
                  <a:srgbClr val="000000"/>
                </a:solidFill>
                <a:effectLst/>
                <a:latin typeface="Times New Roman" panose="02020603050405020304" pitchFamily="18" charset="0"/>
                <a:ea typeface="Times New Roman" panose="02020603050405020304" pitchFamily="18" charset="0"/>
              </a:rPr>
              <a:t>يعتمد على صحة أي خطوة يسير فيها أي لا مجال للخطأ المتسلسل</a:t>
            </a:r>
            <a:endParaRPr lang="en-US" sz="1600" dirty="0">
              <a:solidFill>
                <a:srgbClr val="000000"/>
              </a:solidFill>
              <a:effectLst/>
              <a:latin typeface="Times New Roman" panose="02020603050405020304" pitchFamily="18" charset="0"/>
              <a:ea typeface="Times New Roman" panose="02020603050405020304" pitchFamily="18" charset="0"/>
            </a:endParaRPr>
          </a:p>
          <a:p>
            <a:pPr marL="342900" lvl="0" indent="-342900" algn="r" rtl="1">
              <a:spcAft>
                <a:spcPts val="555"/>
              </a:spcAft>
              <a:buSzPts val="1000"/>
              <a:buFont typeface="Symbol" panose="05050102010706020507" pitchFamily="18" charset="2"/>
              <a:buChar char=""/>
              <a:tabLst>
                <a:tab pos="457200" algn="l"/>
              </a:tabLst>
            </a:pPr>
            <a:r>
              <a:rPr lang="ar-SA" sz="1600" b="1" dirty="0">
                <a:solidFill>
                  <a:srgbClr val="000000"/>
                </a:solidFill>
                <a:effectLst/>
                <a:latin typeface="Times New Roman" panose="02020603050405020304" pitchFamily="18" charset="0"/>
                <a:ea typeface="Times New Roman" panose="02020603050405020304" pitchFamily="18" charset="0"/>
              </a:rPr>
              <a:t>يعتمد فقط على الشيء الذي له علاقة وينبذ غيره</a:t>
            </a:r>
            <a:endParaRPr lang="en-US" sz="1600" dirty="0">
              <a:solidFill>
                <a:srgbClr val="000000"/>
              </a:solidFill>
              <a:effectLst/>
              <a:latin typeface="Times New Roman" panose="02020603050405020304" pitchFamily="18" charset="0"/>
              <a:ea typeface="Times New Roman" panose="02020603050405020304" pitchFamily="18" charset="0"/>
            </a:endParaRPr>
          </a:p>
          <a:p>
            <a:pPr marL="342900" lvl="0" indent="-342900" algn="r" rtl="1">
              <a:spcAft>
                <a:spcPts val="555"/>
              </a:spcAft>
              <a:buSzPts val="1000"/>
              <a:buFont typeface="Symbol" panose="05050102010706020507" pitchFamily="18" charset="2"/>
              <a:buChar char=""/>
              <a:tabLst>
                <a:tab pos="457200" algn="l"/>
              </a:tabLst>
            </a:pPr>
            <a:r>
              <a:rPr lang="ar-SA" sz="1600" b="1" dirty="0">
                <a:solidFill>
                  <a:srgbClr val="000000"/>
                </a:solidFill>
                <a:effectLst/>
                <a:latin typeface="Times New Roman" panose="02020603050405020304" pitchFamily="18" charset="0"/>
                <a:ea typeface="Times New Roman" panose="02020603050405020304" pitchFamily="18" charset="0"/>
              </a:rPr>
              <a:t>يتخذ المسار الواضح أو المألوف</a:t>
            </a:r>
            <a:endParaRPr lang="en-US" sz="1600" dirty="0">
              <a:solidFill>
                <a:srgbClr val="000000"/>
              </a:solidFill>
              <a:effectLst/>
              <a:latin typeface="Times New Roman" panose="02020603050405020304" pitchFamily="18" charset="0"/>
              <a:ea typeface="Times New Roman" panose="02020603050405020304" pitchFamily="18" charset="0"/>
            </a:endParaRPr>
          </a:p>
          <a:p>
            <a:pPr algn="justLow" rtl="1"/>
            <a:r>
              <a:rPr lang="ar-SA" sz="1600" i="0" dirty="0">
                <a:effectLst/>
                <a:latin typeface="Times New Roman" panose="02020603050405020304" pitchFamily="18" charset="0"/>
                <a:ea typeface="Times New Roman" panose="02020603050405020304" pitchFamily="18" charset="0"/>
              </a:rPr>
              <a:t>	  </a:t>
            </a:r>
            <a:endParaRPr lang="en-US" sz="1600" i="1"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77470" y="-325182"/>
            <a:ext cx="2383737" cy="1125123"/>
          </a:xfrm>
          <a:prstGeom prst="rect">
            <a:avLst/>
          </a:prstGeom>
        </p:spPr>
      </p:pic>
      <p:sp>
        <p:nvSpPr>
          <p:cNvPr id="9" name="TextBox 8">
            <a:extLst>
              <a:ext uri="{FF2B5EF4-FFF2-40B4-BE49-F238E27FC236}">
                <a16:creationId xmlns:a16="http://schemas.microsoft.com/office/drawing/2014/main" id="{4EFAB778-E771-33B9-626C-9A8EBD01DA92}"/>
              </a:ext>
            </a:extLst>
          </p:cNvPr>
          <p:cNvSpPr txBox="1"/>
          <p:nvPr/>
        </p:nvSpPr>
        <p:spPr>
          <a:xfrm>
            <a:off x="202879" y="6529967"/>
            <a:ext cx="3174546" cy="307777"/>
          </a:xfrm>
          <a:prstGeom prst="rect">
            <a:avLst/>
          </a:prstGeom>
          <a:noFill/>
        </p:spPr>
        <p:txBody>
          <a:bodyPr wrap="square">
            <a:spAutoFit/>
          </a:bodyPr>
          <a:lstStyle/>
          <a:p>
            <a:r>
              <a:rPr lang="en-GB" sz="1400" dirty="0">
                <a:solidFill>
                  <a:schemeClr val="bg1"/>
                </a:solidFill>
              </a:rPr>
              <a:t>https://www.elgouzi.com</a:t>
            </a:r>
            <a:endParaRPr lang="ar-JO" sz="1400" dirty="0">
              <a:solidFill>
                <a:schemeClr val="bg1"/>
              </a:solidFill>
            </a:endParaRPr>
          </a:p>
        </p:txBody>
      </p:sp>
      <p:sp>
        <p:nvSpPr>
          <p:cNvPr id="4" name="TextBox 3">
            <a:extLst>
              <a:ext uri="{FF2B5EF4-FFF2-40B4-BE49-F238E27FC236}">
                <a16:creationId xmlns:a16="http://schemas.microsoft.com/office/drawing/2014/main" id="{6DCFBF56-7E1F-9AFA-4C5D-495D139EC32B}"/>
              </a:ext>
            </a:extLst>
          </p:cNvPr>
          <p:cNvSpPr txBox="1"/>
          <p:nvPr/>
        </p:nvSpPr>
        <p:spPr>
          <a:xfrm>
            <a:off x="889000" y="3748201"/>
            <a:ext cx="4033156" cy="2555315"/>
          </a:xfrm>
          <a:prstGeom prst="rect">
            <a:avLst/>
          </a:prstGeom>
          <a:noFill/>
        </p:spPr>
        <p:txBody>
          <a:bodyPr wrap="square">
            <a:spAutoFit/>
          </a:bodyPr>
          <a:lstStyle/>
          <a:p>
            <a:pPr marL="1905" indent="-1905" algn="r" rtl="1">
              <a:lnSpc>
                <a:spcPct val="110000"/>
              </a:lnSpc>
              <a:spcAft>
                <a:spcPts val="555"/>
              </a:spcAft>
            </a:pPr>
            <a:r>
              <a:rPr lang="ar-SA" sz="1600" b="1"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rPr>
              <a:t>صفات التفكير الجانبي</a:t>
            </a:r>
            <a:r>
              <a:rPr lang="ar-SA" sz="1600" b="1" dirty="0">
                <a:solidFill>
                  <a:srgbClr val="00B0F0"/>
                </a:solidFill>
                <a:effectLst/>
                <a:latin typeface="Times New Roman" panose="02020603050405020304" pitchFamily="18" charset="0"/>
                <a:ea typeface="Times New Roman" panose="02020603050405020304" pitchFamily="18" charset="0"/>
              </a:rPr>
              <a:t> ( الأفقي ) </a:t>
            </a:r>
            <a:r>
              <a:rPr lang="ar-SA" sz="1600" b="1"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rPr>
              <a:t>:</a:t>
            </a:r>
            <a:endParaRPr lang="en-US" sz="1600" b="1" dirty="0">
              <a:solidFill>
                <a:srgbClr val="00B0F0"/>
              </a:solidFill>
              <a:effectLst/>
              <a:latin typeface="Times New Roman" panose="02020603050405020304" pitchFamily="18" charset="0"/>
              <a:ea typeface="Times New Roman" panose="02020603050405020304" pitchFamily="18" charset="0"/>
            </a:endParaRPr>
          </a:p>
          <a:p>
            <a:pPr marL="342900" lvl="0" indent="-342900" algn="r" rtl="1">
              <a:lnSpc>
                <a:spcPct val="110000"/>
              </a:lnSpc>
              <a:spcAft>
                <a:spcPts val="555"/>
              </a:spcAft>
              <a:buSzPts val="1000"/>
              <a:buFont typeface="Symbol" panose="05050102010706020507" pitchFamily="18" charset="2"/>
              <a:buChar char=""/>
              <a:tabLst>
                <a:tab pos="457200" algn="l"/>
              </a:tabLst>
            </a:pPr>
            <a:r>
              <a:rPr lang="ar-SA" sz="14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يبتكر أكبر قدر ممكن من الحلول والبدائل</a:t>
            </a:r>
            <a:endParaRPr lang="en-US" sz="1400" dirty="0">
              <a:solidFill>
                <a:srgbClr val="000000"/>
              </a:solidFill>
              <a:effectLst/>
              <a:latin typeface="Times New Roman" panose="02020603050405020304" pitchFamily="18" charset="0"/>
              <a:ea typeface="Times New Roman" panose="02020603050405020304" pitchFamily="18" charset="0"/>
            </a:endParaRPr>
          </a:p>
          <a:p>
            <a:pPr marL="342900" lvl="0" indent="-342900" algn="r" rtl="1">
              <a:lnSpc>
                <a:spcPct val="110000"/>
              </a:lnSpc>
              <a:spcAft>
                <a:spcPts val="555"/>
              </a:spcAft>
              <a:buSzPts val="1000"/>
              <a:buFont typeface="Symbol" panose="05050102010706020507" pitchFamily="18" charset="2"/>
              <a:buChar char=""/>
              <a:tabLst>
                <a:tab pos="457200" algn="l"/>
              </a:tabLst>
            </a:pPr>
            <a:r>
              <a:rPr lang="ar-SA" sz="14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ينظر إلى أكثر من جهة</a:t>
            </a:r>
            <a:r>
              <a:rPr lang="ar-JO" sz="14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1400" dirty="0">
                <a:solidFill>
                  <a:srgbClr val="000000"/>
                </a:solidFill>
                <a:effectLst/>
                <a:latin typeface="Times New Roman" panose="02020603050405020304" pitchFamily="18" charset="0"/>
                <a:ea typeface="Times New Roman" panose="02020603050405020304" pitchFamily="18" charset="0"/>
              </a:rPr>
              <a:t>عدد كبير من الأفكار </a:t>
            </a:r>
            <a:r>
              <a:rPr lang="ar-JO" sz="14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a:t>
            </a:r>
            <a:endParaRPr lang="en-US" sz="1400" dirty="0">
              <a:solidFill>
                <a:srgbClr val="000000"/>
              </a:solidFill>
              <a:effectLst/>
              <a:latin typeface="Times New Roman" panose="02020603050405020304" pitchFamily="18" charset="0"/>
              <a:ea typeface="Times New Roman" panose="02020603050405020304" pitchFamily="18" charset="0"/>
            </a:endParaRPr>
          </a:p>
          <a:p>
            <a:pPr marL="342900" lvl="0" indent="-342900" algn="r" rtl="1">
              <a:lnSpc>
                <a:spcPct val="110000"/>
              </a:lnSpc>
              <a:spcAft>
                <a:spcPts val="555"/>
              </a:spcAft>
              <a:buSzPts val="1000"/>
              <a:buFont typeface="Symbol" panose="05050102010706020507" pitchFamily="18" charset="2"/>
              <a:buChar char=""/>
              <a:tabLst>
                <a:tab pos="457200" algn="l"/>
              </a:tabLst>
            </a:pPr>
            <a:r>
              <a:rPr lang="ar-SA" sz="14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ابتكاري</a:t>
            </a:r>
            <a:endParaRPr lang="en-US" sz="1400" dirty="0">
              <a:solidFill>
                <a:srgbClr val="000000"/>
              </a:solidFill>
              <a:effectLst/>
              <a:latin typeface="Times New Roman" panose="02020603050405020304" pitchFamily="18" charset="0"/>
              <a:ea typeface="Times New Roman" panose="02020603050405020304" pitchFamily="18" charset="0"/>
            </a:endParaRPr>
          </a:p>
          <a:p>
            <a:pPr marL="342900" lvl="0" indent="-342900" algn="r" rtl="1">
              <a:lnSpc>
                <a:spcPct val="110000"/>
              </a:lnSpc>
              <a:spcAft>
                <a:spcPts val="555"/>
              </a:spcAft>
              <a:buSzPts val="1000"/>
              <a:buFont typeface="Symbol" panose="05050102010706020507" pitchFamily="18" charset="2"/>
              <a:buChar char=""/>
              <a:tabLst>
                <a:tab pos="457200" algn="l"/>
              </a:tabLst>
            </a:pPr>
            <a:r>
              <a:rPr lang="ar-SA" sz="14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يقفز من خطوة إلى أخرى</a:t>
            </a:r>
            <a:endParaRPr lang="en-US" sz="1400" dirty="0">
              <a:solidFill>
                <a:srgbClr val="000000"/>
              </a:solidFill>
              <a:effectLst/>
              <a:latin typeface="Times New Roman" panose="02020603050405020304" pitchFamily="18" charset="0"/>
              <a:ea typeface="Times New Roman" panose="02020603050405020304" pitchFamily="18" charset="0"/>
            </a:endParaRPr>
          </a:p>
          <a:p>
            <a:pPr marL="342900" lvl="0" indent="-342900" algn="r" rtl="1">
              <a:lnSpc>
                <a:spcPct val="110000"/>
              </a:lnSpc>
              <a:spcAft>
                <a:spcPts val="555"/>
              </a:spcAft>
              <a:buSzPts val="1000"/>
              <a:buFont typeface="Symbol" panose="05050102010706020507" pitchFamily="18" charset="2"/>
              <a:buChar char=""/>
              <a:tabLst>
                <a:tab pos="457200" algn="l"/>
              </a:tabLst>
            </a:pPr>
            <a:r>
              <a:rPr lang="ar-SA" sz="14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قد </a:t>
            </a:r>
            <a:r>
              <a:rPr lang="ar-JO" sz="14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يخطئ </a:t>
            </a:r>
            <a:r>
              <a:rPr lang="ar-SA" sz="14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في مرحلة أو خطوة</a:t>
            </a:r>
            <a:r>
              <a:rPr lang="ar-JO" sz="14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معينة</a:t>
            </a:r>
            <a:endParaRPr lang="en-US" sz="1400" dirty="0">
              <a:solidFill>
                <a:srgbClr val="000000"/>
              </a:solidFill>
              <a:effectLst/>
              <a:latin typeface="Times New Roman" panose="02020603050405020304" pitchFamily="18" charset="0"/>
              <a:ea typeface="Times New Roman" panose="02020603050405020304" pitchFamily="18" charset="0"/>
            </a:endParaRPr>
          </a:p>
          <a:p>
            <a:pPr marL="342900" lvl="0" indent="-342900" algn="r" rtl="1">
              <a:lnSpc>
                <a:spcPct val="110000"/>
              </a:lnSpc>
              <a:spcAft>
                <a:spcPts val="555"/>
              </a:spcAft>
              <a:buSzPts val="1000"/>
              <a:buFont typeface="Symbol" panose="05050102010706020507" pitchFamily="18" charset="2"/>
              <a:buChar char=""/>
              <a:tabLst>
                <a:tab pos="457200" algn="l"/>
              </a:tabLst>
            </a:pPr>
            <a:r>
              <a:rPr lang="ar-JO" sz="14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يتعامل مع جميع</a:t>
            </a:r>
            <a:r>
              <a:rPr lang="ar-SA" sz="14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المعلومات المتاحة</a:t>
            </a:r>
            <a:endParaRPr lang="ar-JO" sz="14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endParaRPr>
          </a:p>
          <a:p>
            <a:pPr marL="342900" indent="-342900" algn="r" rtl="1">
              <a:lnSpc>
                <a:spcPct val="110000"/>
              </a:lnSpc>
              <a:spcAft>
                <a:spcPts val="555"/>
              </a:spcAft>
              <a:buSzPts val="1000"/>
              <a:buFont typeface="Symbol" panose="05050102010706020507" pitchFamily="18" charset="2"/>
              <a:buChar char=""/>
              <a:tabLst>
                <a:tab pos="457200" algn="l"/>
              </a:tabLst>
              <a:defRPr/>
            </a:pPr>
            <a:r>
              <a:rPr kumimoji="0" lang="ar-SA" sz="14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لا يعتمد على المسار الواضح</a:t>
            </a:r>
            <a:endParaRPr kumimoji="0" lang="en-US" sz="1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p:txBody>
      </p:sp>
      <p:sp>
        <p:nvSpPr>
          <p:cNvPr id="11" name="TextBox 10">
            <a:extLst>
              <a:ext uri="{FF2B5EF4-FFF2-40B4-BE49-F238E27FC236}">
                <a16:creationId xmlns:a16="http://schemas.microsoft.com/office/drawing/2014/main" id="{641C8914-2C9D-71F3-54F2-C77E2D51DF02}"/>
              </a:ext>
            </a:extLst>
          </p:cNvPr>
          <p:cNvSpPr txBox="1"/>
          <p:nvPr/>
        </p:nvSpPr>
        <p:spPr>
          <a:xfrm>
            <a:off x="9677470" y="6540361"/>
            <a:ext cx="2805145" cy="307777"/>
          </a:xfrm>
          <a:prstGeom prst="rect">
            <a:avLst/>
          </a:prstGeom>
          <a:noFill/>
        </p:spPr>
        <p:txBody>
          <a:bodyPr wrap="square">
            <a:spAutoFit/>
          </a:bodyPr>
          <a:lstStyle/>
          <a:p>
            <a:r>
              <a:rPr lang="ar-JO" sz="1400" dirty="0">
                <a:solidFill>
                  <a:schemeClr val="bg1"/>
                </a:solidFill>
              </a:rPr>
              <a:t>( حبيب مجدي 1996، ، ص 17 ) </a:t>
            </a:r>
          </a:p>
        </p:txBody>
      </p:sp>
    </p:spTree>
    <p:extLst>
      <p:ext uri="{BB962C8B-B14F-4D97-AF65-F5344CB8AC3E}">
        <p14:creationId xmlns:p14="http://schemas.microsoft.com/office/powerpoint/2010/main" val="1385212979"/>
      </p:ext>
    </p:extLst>
  </p:cSld>
  <p:clrMapOvr>
    <a:masterClrMapping/>
  </p:clrMapOvr>
  <mc:AlternateContent xmlns:mc="http://schemas.openxmlformats.org/markup-compatibility/2006" xmlns:p14="http://schemas.microsoft.com/office/powerpoint/2010/main">
    <mc:Choice Requires="p14">
      <p:transition spd="med" p14:dur="700" advTm="235100">
        <p:fade/>
      </p:transition>
    </mc:Choice>
    <mc:Fallback xmlns="">
      <p:transition spd="med" advTm="2351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904131" y="276721"/>
            <a:ext cx="2383737"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أنواع التفكير</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a:solidFill>
                  <a:prstClr val="white"/>
                </a:solidFill>
                <a:latin typeface="Times New Roman" panose="02020603050405020304" pitchFamily="18" charset="0"/>
                <a:ea typeface="+mn-ea"/>
                <a:cs typeface="Times New Roman" panose="02020603050405020304" pitchFamily="18" charset="0"/>
              </a:rPr>
              <a:t>Lecture 4</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0D7DA09D-B0B5-998E-5C9A-5ACFB4256E8C}"/>
              </a:ext>
            </a:extLst>
          </p:cNvPr>
          <p:cNvSpPr txBox="1"/>
          <p:nvPr/>
        </p:nvSpPr>
        <p:spPr>
          <a:xfrm>
            <a:off x="369055" y="1160793"/>
            <a:ext cx="11522311" cy="5443734"/>
          </a:xfrm>
          <a:prstGeom prst="rect">
            <a:avLst/>
          </a:prstGeom>
          <a:noFill/>
        </p:spPr>
        <p:txBody>
          <a:bodyPr wrap="square">
            <a:spAutoFit/>
          </a:bodyPr>
          <a:lstStyle/>
          <a:p>
            <a:pPr algn="justLow" rtl="1">
              <a:lnSpc>
                <a:spcPct val="150000"/>
              </a:lnSpc>
            </a:pPr>
            <a:r>
              <a:rPr lang="ar-JO" b="1" i="0" dirty="0">
                <a:solidFill>
                  <a:srgbClr val="2C2F34"/>
                </a:solidFill>
                <a:effectLst/>
                <a:latin typeface="Almarai"/>
              </a:rPr>
              <a:t>التفكير الإبداعي </a:t>
            </a:r>
            <a:r>
              <a:rPr lang="en-GB" b="1" i="0" dirty="0">
                <a:solidFill>
                  <a:srgbClr val="2C2F34"/>
                </a:solidFill>
                <a:effectLst/>
                <a:latin typeface="Almarai"/>
              </a:rPr>
              <a:t> Creative thinking</a:t>
            </a:r>
            <a:endParaRPr lang="ar-JO" dirty="0">
              <a:solidFill>
                <a:srgbClr val="00B0F0"/>
              </a:solidFill>
            </a:endParaRPr>
          </a:p>
          <a:p>
            <a:pPr algn="justLow" rtl="1">
              <a:lnSpc>
                <a:spcPct val="150000"/>
              </a:lnSpc>
            </a:pPr>
            <a:r>
              <a:rPr lang="ar-JO" dirty="0">
                <a:solidFill>
                  <a:srgbClr val="00B0F0"/>
                </a:solidFill>
              </a:rPr>
              <a:t>الإبداع هو </a:t>
            </a:r>
            <a:r>
              <a:rPr lang="ar-JO" dirty="0"/>
              <a:t>مزيج من القدرات والاستعدادات والخصائص الشخصية الأصيلة والمفيدة للفرد أو المؤسسة أو المجتمع.</a:t>
            </a:r>
            <a:br>
              <a:rPr lang="ar-JO" dirty="0"/>
            </a:br>
            <a:r>
              <a:rPr lang="ar-JO" dirty="0"/>
              <a:t>وهو عبارة عن خاصية ذهنية تمكن الفرد من التفكير بطرق غير تقليدية أو كما هو معروف (التفكير خارج الصندوق) لإنتاج الأفكار الأصيلة.</a:t>
            </a:r>
          </a:p>
          <a:p>
            <a:pPr algn="justLow" rtl="1">
              <a:lnSpc>
                <a:spcPct val="150000"/>
              </a:lnSpc>
            </a:pPr>
            <a:r>
              <a:rPr lang="ar-JO" b="1" dirty="0">
                <a:solidFill>
                  <a:srgbClr val="00B0F0"/>
                </a:solidFill>
              </a:rPr>
              <a:t>مكونات الإبداع </a:t>
            </a:r>
            <a:r>
              <a:rPr lang="ar-JO" dirty="0"/>
              <a:t>: ويرى ماكينون ( </a:t>
            </a:r>
            <a:r>
              <a:rPr lang="en-GB" dirty="0"/>
              <a:t>Mackinnon </a:t>
            </a:r>
            <a:r>
              <a:rPr lang="ar-JO" dirty="0"/>
              <a:t> ) أن الإبداع يعد ظاهرة متعددة الوجوه أكثر من اعتباره مفهومـا نظريا محدد التعريف (روشكا ، 1989 ) . </a:t>
            </a:r>
          </a:p>
          <a:p>
            <a:pPr algn="justLow" rtl="1">
              <a:lnSpc>
                <a:spcPct val="150000"/>
              </a:lnSpc>
            </a:pPr>
            <a:r>
              <a:rPr lang="ar-JO" dirty="0"/>
              <a:t>ويضـيف ماكينون أنه لا يمكن توضيح مفهوم الإبداع إلا من خلال الإحاطة الشاملة بالجوانب الأربع الآتية : </a:t>
            </a:r>
          </a:p>
          <a:p>
            <a:pPr algn="justLow" rtl="1">
              <a:lnSpc>
                <a:spcPct val="150000"/>
              </a:lnSpc>
            </a:pPr>
            <a:r>
              <a:rPr lang="ar-JO" dirty="0"/>
              <a:t>-الشخص المبدع </a:t>
            </a:r>
            <a:r>
              <a:rPr lang="en-GB" dirty="0"/>
              <a:t>Person Creative </a:t>
            </a:r>
            <a:r>
              <a:rPr lang="ar-JO" dirty="0"/>
              <a:t> من حيث خصائصه المعرفية والتطورية.</a:t>
            </a:r>
          </a:p>
          <a:p>
            <a:pPr algn="justLow" rtl="1">
              <a:lnSpc>
                <a:spcPct val="150000"/>
              </a:lnSpc>
            </a:pPr>
            <a:r>
              <a:rPr lang="ar-JO" dirty="0"/>
              <a:t> -الإنتاجية الإبداعية </a:t>
            </a:r>
            <a:r>
              <a:rPr lang="en-GB" dirty="0"/>
              <a:t>product Creative </a:t>
            </a:r>
            <a:r>
              <a:rPr lang="ar-JO" dirty="0"/>
              <a:t> أي أن الإبداع هو ظهور الإنتاج الجديد من خلال التفاعل بين الفرد وما يواجهه من خبرات. </a:t>
            </a:r>
          </a:p>
          <a:p>
            <a:pPr algn="justLow" rtl="1">
              <a:lnSpc>
                <a:spcPct val="150000"/>
              </a:lnSpc>
            </a:pPr>
            <a:r>
              <a:rPr lang="ar-JO" dirty="0"/>
              <a:t>-العملية الإبداعية </a:t>
            </a:r>
            <a:r>
              <a:rPr lang="en-GB" dirty="0"/>
              <a:t>Process Creative </a:t>
            </a:r>
            <a:r>
              <a:rPr lang="ar-JO" dirty="0"/>
              <a:t> ومراحلها وأنماط التفكير ومعالجة المعلومات . </a:t>
            </a:r>
          </a:p>
          <a:p>
            <a:pPr algn="justLow" rtl="1">
              <a:lnSpc>
                <a:spcPct val="150000"/>
              </a:lnSpc>
            </a:pPr>
            <a:r>
              <a:rPr lang="ar-JO" dirty="0"/>
              <a:t>-الموقف الإبداعي </a:t>
            </a:r>
            <a:r>
              <a:rPr lang="en-GB" dirty="0"/>
              <a:t>Press Creative </a:t>
            </a:r>
            <a:r>
              <a:rPr lang="ar-JO" dirty="0"/>
              <a:t> يقصد به مجموعة الظروف والمواقف المختلفة التي توفرها البيئـة للفـرد المتعلم والتي تسهل الأداء الإبداعي لديه . </a:t>
            </a:r>
          </a:p>
          <a:p>
            <a:pPr algn="justLow" rtl="1">
              <a:lnSpc>
                <a:spcPct val="150000"/>
              </a:lnSpc>
            </a:pPr>
            <a:r>
              <a:rPr lang="ar-JO" b="1" dirty="0">
                <a:solidFill>
                  <a:srgbClr val="00B0F0"/>
                </a:solidFill>
              </a:rPr>
              <a:t>ركائز التفوق والابداع </a:t>
            </a:r>
            <a:r>
              <a:rPr lang="ar-JO" dirty="0"/>
              <a:t>: يحدد بيتر و وترمان </a:t>
            </a:r>
            <a:r>
              <a:rPr lang="en-GB" dirty="0"/>
              <a:t> </a:t>
            </a:r>
            <a:r>
              <a:rPr lang="en-GB" dirty="0" err="1"/>
              <a:t>Watrman</a:t>
            </a:r>
            <a:r>
              <a:rPr lang="en-GB" dirty="0"/>
              <a:t> &amp; Petter </a:t>
            </a:r>
            <a:r>
              <a:rPr lang="ar-JO" dirty="0"/>
              <a:t>ركائز للتفوق و الإبداع وهي :  التعريف بالقيم التنظيمية و تعميقها  - التركيز على الأداء  - تشجيع روح الاستقلالية و المغامرة و الإبداع  - معاملة العاملين بكرامة و إنسانية  - تبسيط الإجراءات الإدارية  - خلق بيئة تنظيمية تتسم بالمرونة . (حمادات ، 2008 )</a:t>
            </a:r>
            <a:endParaRPr lang="en-US" i="1" dirty="0">
              <a:effectLst/>
              <a:latin typeface="Times New Roman" panose="02020603050405020304" pitchFamily="18" charset="0"/>
              <a:ea typeface="Times New Roman" panose="02020603050405020304" pitchFamily="18" charset="0"/>
            </a:endParaRPr>
          </a:p>
          <a:p>
            <a:pPr algn="justLow" rtl="1">
              <a:lnSpc>
                <a:spcPct val="150000"/>
              </a:lnSpc>
            </a:pPr>
            <a:r>
              <a:rPr lang="ar-JO" dirty="0"/>
              <a:t> </a:t>
            </a:r>
            <a:endParaRPr lang="en-US" i="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2233529"/>
      </p:ext>
    </p:extLst>
  </p:cSld>
  <p:clrMapOvr>
    <a:masterClrMapping/>
  </p:clrMapOvr>
  <mc:AlternateContent xmlns:mc="http://schemas.openxmlformats.org/markup-compatibility/2006" xmlns:p14="http://schemas.microsoft.com/office/powerpoint/2010/main">
    <mc:Choice Requires="p14">
      <p:transition spd="med" p14:dur="700" advTm="124610">
        <p:fade/>
      </p:transition>
    </mc:Choice>
    <mc:Fallback xmlns="">
      <p:transition spd="med" advTm="12461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904131" y="276721"/>
            <a:ext cx="2383737"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أنواع التفكير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a:solidFill>
                  <a:prstClr val="white"/>
                </a:solidFill>
                <a:latin typeface="Times New Roman" panose="02020603050405020304" pitchFamily="18" charset="0"/>
                <a:ea typeface="+mn-ea"/>
                <a:cs typeface="Times New Roman" panose="02020603050405020304" pitchFamily="18" charset="0"/>
              </a:rPr>
              <a:t>Lecture 4</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1926" y="1192779"/>
            <a:ext cx="11575274" cy="5909310"/>
          </a:xfrm>
          <a:prstGeom prst="rect">
            <a:avLst/>
          </a:prstGeom>
          <a:noFill/>
        </p:spPr>
        <p:txBody>
          <a:bodyPr wrap="square" rtlCol="0">
            <a:spAutoFit/>
          </a:bodyPr>
          <a:lstStyle/>
          <a:p>
            <a:pPr algn="r"/>
            <a:endParaRPr lang="en-GB" dirty="0">
              <a:solidFill>
                <a:srgbClr val="2C2F34"/>
              </a:solidFill>
              <a:latin typeface="Almarai"/>
            </a:endParaRPr>
          </a:p>
          <a:p>
            <a:pPr algn="r"/>
            <a:r>
              <a:rPr lang="ar-JO" b="1" i="0" dirty="0">
                <a:solidFill>
                  <a:srgbClr val="2C2F34"/>
                </a:solidFill>
                <a:effectLst/>
                <a:latin typeface="Almarai"/>
              </a:rPr>
              <a:t>التفكير الإبداعي </a:t>
            </a:r>
            <a:r>
              <a:rPr lang="en-GB" b="1" i="0" dirty="0">
                <a:solidFill>
                  <a:srgbClr val="2C2F34"/>
                </a:solidFill>
                <a:effectLst/>
                <a:latin typeface="Almarai"/>
              </a:rPr>
              <a:t> Creative thinking</a:t>
            </a:r>
          </a:p>
          <a:p>
            <a:pPr algn="r" rtl="1"/>
            <a:endParaRPr lang="ar-JO" b="1" i="0" dirty="0">
              <a:solidFill>
                <a:srgbClr val="2C2F34"/>
              </a:solidFill>
              <a:effectLst/>
              <a:latin typeface="Almarai"/>
            </a:endParaRPr>
          </a:p>
          <a:p>
            <a:pPr algn="r" rtl="1"/>
            <a:r>
              <a:rPr lang="ar-JO" b="1" i="0" dirty="0">
                <a:solidFill>
                  <a:srgbClr val="2C2F34"/>
                </a:solidFill>
                <a:effectLst/>
                <a:latin typeface="Almarai"/>
              </a:rPr>
              <a:t>التفكير الإبداعي : </a:t>
            </a:r>
            <a:r>
              <a:rPr lang="ar-JO" i="0" dirty="0">
                <a:solidFill>
                  <a:srgbClr val="2C2F34"/>
                </a:solidFill>
                <a:effectLst/>
                <a:latin typeface="Almarai"/>
              </a:rPr>
              <a:t>هو</a:t>
            </a:r>
            <a:r>
              <a:rPr lang="ar-JO" b="1" i="0" dirty="0">
                <a:solidFill>
                  <a:srgbClr val="2C2F34"/>
                </a:solidFill>
                <a:effectLst/>
                <a:latin typeface="Almarai"/>
              </a:rPr>
              <a:t> </a:t>
            </a:r>
            <a:r>
              <a:rPr lang="ar-JO" b="0" i="0" dirty="0">
                <a:solidFill>
                  <a:srgbClr val="2C2F34"/>
                </a:solidFill>
                <a:effectLst/>
                <a:latin typeface="Almarai"/>
              </a:rPr>
              <a:t>نشاط فكري يتجلى فيه القدرة على التفكير بطرق مبتكرة عوضا عن تقليد الآخرين. بمعنى آخر، الانخراط في تفكير غير مألوف من أجل حل مشكلة أو اتخاذ قرار. </a:t>
            </a:r>
          </a:p>
          <a:p>
            <a:pPr algn="r" rtl="1"/>
            <a:r>
              <a:rPr lang="ar-JO" b="0" i="0" dirty="0">
                <a:solidFill>
                  <a:srgbClr val="404346"/>
                </a:solidFill>
                <a:effectLst/>
                <a:latin typeface="shatha"/>
              </a:rPr>
              <a:t>كما عرف التفكير الإبداعي على أنه ذلك النمط الخارج عن المألوف من طرق التفكير المختلفة ، التي يستخدم فيها الشخص بعض من القدرات الخاصة ، </a:t>
            </a:r>
          </a:p>
          <a:p>
            <a:pPr algn="r" rtl="1"/>
            <a:r>
              <a:rPr lang="ar-JO" b="0" i="0" dirty="0">
                <a:solidFill>
                  <a:srgbClr val="404346"/>
                </a:solidFill>
                <a:effectLst/>
                <a:latin typeface="shatha"/>
              </a:rPr>
              <a:t>والطرق غير المألوفة لحل المواقف و المشكلات المختلفة ، وابتكار الأفكار والأشياء والطرق.ويعتبر التفكير الإبداعي من أهم المهارات المطلوب استخدامها في العديد من مظاهر الحياة ، والكثير من شاغلي المناصب المختلفة يجب عليهم إستخدام التفكير الإبداعي في مجالات عملهم المختلفة ، حيث لم يعد هنالك مكان للتفكير النمطي التقليدي بعد الآن.</a:t>
            </a:r>
          </a:p>
          <a:p>
            <a:pPr algn="r" rtl="1"/>
            <a:endParaRPr lang="ar-JO" b="0" i="0" dirty="0">
              <a:solidFill>
                <a:srgbClr val="404346"/>
              </a:solidFill>
              <a:effectLst/>
              <a:latin typeface="shatha"/>
            </a:endParaRPr>
          </a:p>
          <a:p>
            <a:pPr algn="justLow" rtl="1"/>
            <a:r>
              <a:rPr lang="ar-JO" dirty="0">
                <a:solidFill>
                  <a:srgbClr val="404346"/>
                </a:solidFill>
                <a:latin typeface="shatha"/>
              </a:rPr>
              <a:t>إن </a:t>
            </a:r>
            <a:r>
              <a:rPr lang="ar-JO" b="1" i="0" dirty="0">
                <a:solidFill>
                  <a:srgbClr val="2C2F34"/>
                </a:solidFill>
                <a:effectLst/>
                <a:latin typeface="Almarai"/>
              </a:rPr>
              <a:t>التفكير الإبداعي </a:t>
            </a:r>
            <a:r>
              <a:rPr lang="ar-JO" dirty="0"/>
              <a:t>" ظاهرة معقدة ومتعددة الوجوه أكثر من كونها مفهوما نظريا محدد التعريف ، وهو الوحدة المتكاملة لمجموعة العوامل الذاتية و الموضوعية التي تقود الى تحقيق إنتاج جديد و أصيل وذي قيمة من قبل الفرد أو الجماعة ، كما أنه النشاط أو العملية الذهنية التي تقود إلى إنتاج يتصـف بالجـدة و الأصـالة و القيمة" </a:t>
            </a:r>
            <a:r>
              <a:rPr lang="ar-JO" sz="1400" dirty="0"/>
              <a:t>(العتوم و اخرون ، 2009 ، ص 132 ) </a:t>
            </a:r>
            <a:r>
              <a:rPr lang="ar-JO" dirty="0"/>
              <a:t>.</a:t>
            </a:r>
          </a:p>
          <a:p>
            <a:pPr algn="justLow" rtl="1"/>
            <a:r>
              <a:rPr lang="ar-JO" dirty="0"/>
              <a:t>إن التفكير الإبداعي نشاط عقلي مركب وهادف توجهـه إرادة  قوية في البحث عن حلول أو التوصل إلى نواتج أصلية لم تكن معروفة من قبل، ويتميـز بالشـمولية والتعقيـد ، ويتجسد في أساليب إدارية حديثة ، تساهم بشكل فعال في إنتاج كل ما هو جديد دون تكرار ( الأصالة ) ، والتنوع وتغيير في الأفكار حسب متطلبات الموقف ( المرونة ) ، و حل المشاكل الإدارية والتنظيمية و إدراك طبيعتها التي تحول دون وصول المنظمة إلى تنمية شاملة على كافـة مستوياتها التنظيمية </a:t>
            </a:r>
            <a:r>
              <a:rPr lang="ar-JO" b="1" dirty="0"/>
              <a:t>. </a:t>
            </a:r>
            <a:endParaRPr lang="en-US" b="1" i="1" dirty="0">
              <a:effectLst/>
              <a:latin typeface="Times New Roman" panose="02020603050405020304" pitchFamily="18" charset="0"/>
              <a:ea typeface="Times New Roman" panose="02020603050405020304" pitchFamily="18" charset="0"/>
            </a:endParaRPr>
          </a:p>
          <a:p>
            <a:pPr algn="r" rtl="1">
              <a:buFont typeface="Arial" panose="020B0604020202020204" pitchFamily="34" charset="0"/>
              <a:buChar char="•"/>
            </a:pPr>
            <a:endParaRPr lang="ar-JO" b="0" i="0" dirty="0">
              <a:solidFill>
                <a:srgbClr val="404346"/>
              </a:solidFill>
              <a:effectLst/>
              <a:latin typeface="shatha"/>
            </a:endParaRPr>
          </a:p>
          <a:p>
            <a:pPr algn="r" rtl="1">
              <a:buFont typeface="Arial" panose="020B0604020202020204" pitchFamily="34" charset="0"/>
              <a:buChar char="•"/>
            </a:pPr>
            <a:endParaRPr lang="ar-JO" b="0" i="0" dirty="0">
              <a:solidFill>
                <a:srgbClr val="404346"/>
              </a:solidFill>
              <a:effectLst/>
              <a:latin typeface="shatha"/>
            </a:endParaRPr>
          </a:p>
          <a:p>
            <a:pPr algn="r"/>
            <a:endParaRPr lang="ar-JO" b="0" i="0" dirty="0">
              <a:solidFill>
                <a:srgbClr val="2C2F34"/>
              </a:solidFill>
              <a:effectLst/>
              <a:latin typeface="Almarai"/>
            </a:endParaRPr>
          </a:p>
          <a:p>
            <a:pPr algn="r"/>
            <a:endParaRPr lang="en-US" i="1"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EFAB778-E771-33B9-626C-9A8EBD01DA92}"/>
              </a:ext>
            </a:extLst>
          </p:cNvPr>
          <p:cNvSpPr txBox="1"/>
          <p:nvPr/>
        </p:nvSpPr>
        <p:spPr>
          <a:xfrm>
            <a:off x="380259" y="6069108"/>
            <a:ext cx="3174546" cy="369332"/>
          </a:xfrm>
          <a:prstGeom prst="rect">
            <a:avLst/>
          </a:prstGeom>
          <a:noFill/>
        </p:spPr>
        <p:txBody>
          <a:bodyPr wrap="square">
            <a:spAutoFit/>
          </a:bodyPr>
          <a:lstStyle/>
          <a:p>
            <a:r>
              <a:rPr lang="en-GB" dirty="0"/>
              <a:t>https://www.elgouzi.com</a:t>
            </a:r>
            <a:endParaRPr lang="ar-JO" dirty="0"/>
          </a:p>
        </p:txBody>
      </p:sp>
    </p:spTree>
    <p:extLst>
      <p:ext uri="{BB962C8B-B14F-4D97-AF65-F5344CB8AC3E}">
        <p14:creationId xmlns:p14="http://schemas.microsoft.com/office/powerpoint/2010/main" val="3636783773"/>
      </p:ext>
    </p:extLst>
  </p:cSld>
  <p:clrMapOvr>
    <a:masterClrMapping/>
  </p:clrMapOvr>
  <mc:AlternateContent xmlns:mc="http://schemas.openxmlformats.org/markup-compatibility/2006" xmlns:p14="http://schemas.microsoft.com/office/powerpoint/2010/main">
    <mc:Choice Requires="p14">
      <p:transition spd="med" p14:dur="700" advTm="189596">
        <p:fade/>
      </p:transition>
    </mc:Choice>
    <mc:Fallback xmlns="">
      <p:transition spd="med" advTm="189596">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4</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25366" y="1817572"/>
            <a:ext cx="11341268" cy="4001095"/>
          </a:xfrm>
          <a:prstGeom prst="rect">
            <a:avLst/>
          </a:prstGeom>
          <a:noFill/>
        </p:spPr>
        <p:txBody>
          <a:bodyPr wrap="square" rtlCol="0">
            <a:spAutoFit/>
          </a:bodyPr>
          <a:lstStyle/>
          <a:p>
            <a:pPr algn="justLow" rtl="1"/>
            <a:r>
              <a:rPr lang="ar-JO" sz="2000" dirty="0"/>
              <a:t>إن التفكير الإبداعي وسيلة فعالة لتقليص الفجوة الحضارية فالتقدم الكبير والسريع في هذا العصر يتطلب هذا النوع من التفكيـر، مما أدى إلى تناول العديد من المفكرين و الباحثين لموضوع التفكير الإبداعي ، </a:t>
            </a:r>
            <a:r>
              <a:rPr lang="ar-JO" sz="2000" dirty="0">
                <a:effectLst/>
                <a:latin typeface="Times New Roman" panose="02020603050405020304" pitchFamily="18" charset="0"/>
                <a:ea typeface="Times New Roman" panose="02020603050405020304" pitchFamily="18" charset="0"/>
              </a:rPr>
              <a:t>وكما تحدثنا سابقا بأن </a:t>
            </a:r>
            <a:r>
              <a:rPr lang="ar-SA" sz="2000" dirty="0">
                <a:effectLst/>
                <a:latin typeface="Times New Roman" panose="02020603050405020304" pitchFamily="18" charset="0"/>
                <a:ea typeface="Times New Roman" panose="02020603050405020304" pitchFamily="18" charset="0"/>
              </a:rPr>
              <a:t>القائد المبدع </a:t>
            </a:r>
            <a:r>
              <a:rPr lang="ar-JO" sz="2000" dirty="0">
                <a:effectLst/>
                <a:latin typeface="Times New Roman" panose="02020603050405020304" pitchFamily="18" charset="0"/>
                <a:ea typeface="Times New Roman" panose="02020603050405020304" pitchFamily="18" charset="0"/>
              </a:rPr>
              <a:t>يتفوق </a:t>
            </a:r>
            <a:r>
              <a:rPr lang="ar-SA" sz="2000" dirty="0">
                <a:effectLst/>
                <a:latin typeface="Times New Roman" panose="02020603050405020304" pitchFamily="18" charset="0"/>
                <a:ea typeface="Times New Roman" panose="02020603050405020304" pitchFamily="18" charset="0"/>
              </a:rPr>
              <a:t>على القائد الناجح ذلك أن القائد الثاني يهتم بتنفيذ أهداف المؤسسة فيؤدي واجباته بدقة وأمانة وسرعة، ويحقق النتائج المطلوبة منه، بيد أن القائد الإبداعي أو المبدع هو الذي يهتم بتطوير المؤسسة فيبتكر لها أهداف جديدة أو يطور من وسائلها وأساليبها ويكون تفكيره متسم بالأصالة والطلاقة والمرونة فلا يتعامل مع الأساليب التقليدية وإنما  يبتكر أساليب غير مسبوقة. </a:t>
            </a:r>
            <a:r>
              <a:rPr lang="ar-JO" sz="2000" dirty="0"/>
              <a:t>وقد أشار روجرز في كتابه " نحو نظرية في الإبداع " إلى أهمية التفكير الإبداعي والفرد المبدع حيث يقول : " إن التكيف الإبداعي هو الاحتمال الوحيد الذي يمكن الإنسان من أن يصبح متمشيا مع التغير المتعدد الجوانب فـي العـالم الذي نعيش فيه" </a:t>
            </a:r>
            <a:r>
              <a:rPr lang="ar-JO" sz="1400" dirty="0"/>
              <a:t>(الكناني ، 2005 ، ص 15 ).</a:t>
            </a:r>
          </a:p>
          <a:p>
            <a:pPr algn="justLow" rtl="1"/>
            <a:endParaRPr lang="en-US" sz="1400" dirty="0">
              <a:effectLst/>
              <a:latin typeface="Times New Roman" panose="02020603050405020304" pitchFamily="18" charset="0"/>
              <a:ea typeface="Times New Roman" panose="02020603050405020304" pitchFamily="18" charset="0"/>
            </a:endParaRPr>
          </a:p>
          <a:p>
            <a:pPr algn="justLow" rtl="1"/>
            <a:r>
              <a:rPr lang="ar-JO" sz="2000" i="0" dirty="0">
                <a:solidFill>
                  <a:srgbClr val="000000"/>
                </a:solidFill>
                <a:effectLst/>
                <a:latin typeface="Droid Arabic Kufi"/>
              </a:rPr>
              <a:t>إن تطوير مهارات التفكير الإبداعي مفيد في كل مجالات العمل من اجل التوصل الى الحلول للمشاكل اليومية التي تنشأ، والإبداع أمر في غاية الأهمية للتوصل الى مخارج وحلول لأي عوائق تعتري العمل. وما أحوجنا في عصرنا اليوم وما أحدثته التكنولوجيا من تطور في التفكير الإبداعي في التعليم. فلم يعد هدف المقررات والمناهج المدرسية تلقين الطلاب والتلاميذ المعلومات بأسلوب مجرد ومحفوظ كما كان شائعاً في الفترات التعليمية القديمة، بل أصبح التعليم يطمح إلى تنمية المهارات والأفكار المختلفة لدى التلاميذ حتى تعود عليهم بالنفع والفائدة ، لذا يتطلب منا قدرة فائقة وجهود كبيرة تبذل من اجل تنمية عقول الأفراد وتدريبهم على كيفية التفكير والإبداع والإنتاج .</a:t>
            </a:r>
            <a:endParaRPr lang="en-US" sz="2000" i="1"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2A0140F0-C502-1BB4-9213-DC38D998EE77}"/>
              </a:ext>
            </a:extLst>
          </p:cNvPr>
          <p:cNvSpPr txBox="1"/>
          <p:nvPr/>
        </p:nvSpPr>
        <p:spPr>
          <a:xfrm>
            <a:off x="5053694" y="1341857"/>
            <a:ext cx="6368142" cy="369332"/>
          </a:xfrm>
          <a:prstGeom prst="rect">
            <a:avLst/>
          </a:prstGeom>
          <a:noFill/>
        </p:spPr>
        <p:txBody>
          <a:bodyPr wrap="square">
            <a:spAutoFit/>
          </a:bodyPr>
          <a:lstStyle/>
          <a:p>
            <a:pPr algn="r"/>
            <a:r>
              <a:rPr lang="ar-JO" b="1" i="0" dirty="0">
                <a:solidFill>
                  <a:srgbClr val="2C2F34"/>
                </a:solidFill>
                <a:effectLst/>
                <a:latin typeface="Almarai"/>
              </a:rPr>
              <a:t>التفكير الإبداعي </a:t>
            </a:r>
            <a:r>
              <a:rPr lang="en-GB" b="1" i="0" dirty="0">
                <a:solidFill>
                  <a:srgbClr val="2C2F34"/>
                </a:solidFill>
                <a:effectLst/>
                <a:latin typeface="Almarai"/>
              </a:rPr>
              <a:t> Creative thinking</a:t>
            </a:r>
          </a:p>
        </p:txBody>
      </p:sp>
      <p:sp>
        <p:nvSpPr>
          <p:cNvPr id="12" name="TextBox 11">
            <a:extLst>
              <a:ext uri="{FF2B5EF4-FFF2-40B4-BE49-F238E27FC236}">
                <a16:creationId xmlns:a16="http://schemas.microsoft.com/office/drawing/2014/main" id="{ED45A31E-0C48-C952-B1B2-4D62134F183F}"/>
              </a:ext>
            </a:extLst>
          </p:cNvPr>
          <p:cNvSpPr txBox="1"/>
          <p:nvPr/>
        </p:nvSpPr>
        <p:spPr>
          <a:xfrm>
            <a:off x="4694465" y="242405"/>
            <a:ext cx="636814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أنواع التفكير</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52125263"/>
      </p:ext>
    </p:extLst>
  </p:cSld>
  <p:clrMapOvr>
    <a:masterClrMapping/>
  </p:clrMapOvr>
  <mc:AlternateContent xmlns:mc="http://schemas.openxmlformats.org/markup-compatibility/2006" xmlns:p14="http://schemas.microsoft.com/office/powerpoint/2010/main">
    <mc:Choice Requires="p14">
      <p:transition spd="med" p14:dur="700" advTm="167894">
        <p:fade/>
      </p:transition>
    </mc:Choice>
    <mc:Fallback xmlns="">
      <p:transition spd="med" advTm="167894">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351566" y="382554"/>
            <a:ext cx="3744568"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مهارات التفكير الإبداعي</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a:solidFill>
                  <a:prstClr val="white"/>
                </a:solidFill>
                <a:latin typeface="Times New Roman" panose="02020603050405020304" pitchFamily="18" charset="0"/>
                <a:ea typeface="+mn-ea"/>
                <a:cs typeface="Times New Roman" panose="02020603050405020304" pitchFamily="18" charset="0"/>
              </a:rPr>
              <a:t>Lecture 4</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1926" y="1262552"/>
            <a:ext cx="11559814" cy="5078313"/>
          </a:xfrm>
          <a:prstGeom prst="rect">
            <a:avLst/>
          </a:prstGeom>
          <a:noFill/>
        </p:spPr>
        <p:txBody>
          <a:bodyPr wrap="square" rtlCol="0">
            <a:spAutoFit/>
          </a:bodyPr>
          <a:lstStyle/>
          <a:p>
            <a:pPr algn="r"/>
            <a:r>
              <a:rPr lang="ar-JO" b="0" i="0" dirty="0">
                <a:solidFill>
                  <a:srgbClr val="222222"/>
                </a:solidFill>
                <a:effectLst/>
                <a:latin typeface="Cairo"/>
              </a:rPr>
              <a:t> </a:t>
            </a:r>
            <a:r>
              <a:rPr lang="ar-JO" b="1" i="0" dirty="0">
                <a:solidFill>
                  <a:srgbClr val="000000"/>
                </a:solidFill>
                <a:effectLst/>
                <a:latin typeface="Cairo"/>
              </a:rPr>
              <a:t>1- التفكير التحليلي:</a:t>
            </a:r>
          </a:p>
          <a:p>
            <a:pPr algn="r"/>
            <a:r>
              <a:rPr lang="ar-JO" b="0" i="0" dirty="0">
                <a:solidFill>
                  <a:srgbClr val="222222"/>
                </a:solidFill>
                <a:effectLst/>
                <a:latin typeface="Cairo"/>
              </a:rPr>
              <a:t>قبل أن تبدأ بالتفكير بشكل إبداعي في أمر أو قضية ما، عليك أولاً أن تفهمها. ويتطلّب ذلك القدرة على تمحيص جميع جوانب المشكلة بعناية لفهم ما تعنيه كل جزئية. سواءً كنت أمام نصّ، مجموعة من البيانات، مخطط منهج دراسي، أو معادلة علمية، عليك دومًا أن تبدأ بتحليلها قبل الشروع في التفكير في حل إبداعي لها.</a:t>
            </a:r>
          </a:p>
          <a:p>
            <a:pPr algn="r"/>
            <a:r>
              <a:rPr lang="ar-JO" b="1" i="0" dirty="0">
                <a:solidFill>
                  <a:srgbClr val="000000"/>
                </a:solidFill>
                <a:effectLst/>
                <a:latin typeface="Cairo"/>
              </a:rPr>
              <a:t>2- الانفتاح:</a:t>
            </a:r>
          </a:p>
          <a:p>
            <a:pPr algn="r"/>
            <a:r>
              <a:rPr lang="ar-JO" b="0" i="0" dirty="0">
                <a:solidFill>
                  <a:srgbClr val="222222"/>
                </a:solidFill>
                <a:effectLst/>
                <a:latin typeface="Cairo"/>
              </a:rPr>
              <a:t>تنطوي العملية الإبداعية على التفكير في أمور لم يأخذها أحد بعين الاعتبار من قبل. وهنا لا بدّ لك من أن تضع جانبًا أي افتراضات أو تحيّزات تمتلكها، وتنظر للأمور من حولك بطريقة جديدة تمامًا. وهكذا فالتطرق لمشكلة ما بعقل منفتح، سيتيح لك الفرصة للتفكير بشكل إبداعي.</a:t>
            </a:r>
          </a:p>
          <a:p>
            <a:pPr algn="r"/>
            <a:r>
              <a:rPr lang="ar-JO" b="1" i="0" dirty="0">
                <a:solidFill>
                  <a:srgbClr val="000000"/>
                </a:solidFill>
                <a:effectLst/>
                <a:latin typeface="Cairo"/>
              </a:rPr>
              <a:t>3- حل المشكلات:</a:t>
            </a:r>
          </a:p>
          <a:p>
            <a:pPr algn="r"/>
            <a:r>
              <a:rPr lang="ar-JO" b="0" i="0" dirty="0">
                <a:solidFill>
                  <a:srgbClr val="222222"/>
                </a:solidFill>
                <a:effectLst/>
                <a:latin typeface="Cairo"/>
              </a:rPr>
              <a:t>لا يبحث أرباب العمل عن الأشخاص التقليدين الذين </a:t>
            </a:r>
            <a:r>
              <a:rPr lang="ar-SA" dirty="0">
                <a:effectLst/>
                <a:latin typeface="Times New Roman" panose="02020603050405020304" pitchFamily="18" charset="0"/>
                <a:ea typeface="Times New Roman" panose="02020603050405020304" pitchFamily="18" charset="0"/>
              </a:rPr>
              <a:t>يهتم</a:t>
            </a:r>
            <a:r>
              <a:rPr lang="ar-JO" dirty="0">
                <a:effectLst/>
                <a:latin typeface="Times New Roman" panose="02020603050405020304" pitchFamily="18" charset="0"/>
                <a:ea typeface="Times New Roman" panose="02020603050405020304" pitchFamily="18" charset="0"/>
              </a:rPr>
              <a:t>ون</a:t>
            </a:r>
            <a:r>
              <a:rPr lang="ar-SA" dirty="0">
                <a:effectLst/>
                <a:latin typeface="Times New Roman" panose="02020603050405020304" pitchFamily="18" charset="0"/>
                <a:ea typeface="Times New Roman" panose="02020603050405020304" pitchFamily="18" charset="0"/>
              </a:rPr>
              <a:t> بتنفيذ أهداف المؤسسة</a:t>
            </a:r>
            <a:r>
              <a:rPr lang="ar-JO" dirty="0">
                <a:effectLst/>
                <a:latin typeface="Times New Roman" panose="02020603050405020304" pitchFamily="18" charset="0"/>
                <a:ea typeface="Times New Roman" panose="02020603050405020304" pitchFamily="18" charset="0"/>
              </a:rPr>
              <a:t> وانجاز الأعمال المطلوبة منهم فقط</a:t>
            </a:r>
            <a:r>
              <a:rPr lang="ar-SA" dirty="0">
                <a:effectLst/>
                <a:latin typeface="Times New Roman" panose="02020603050405020304" pitchFamily="18" charset="0"/>
                <a:ea typeface="Times New Roman" panose="02020603050405020304" pitchFamily="18" charset="0"/>
              </a:rPr>
              <a:t> </a:t>
            </a:r>
            <a:r>
              <a:rPr lang="ar-JO" b="0" i="0" dirty="0">
                <a:solidFill>
                  <a:srgbClr val="222222"/>
                </a:solidFill>
                <a:effectLst/>
                <a:latin typeface="Cairo"/>
              </a:rPr>
              <a:t>. بل إنهم يرغبون في توظيف أشخاص مبدعين قادرين على حلّ المشكلات المرتبطة بالعمل. لذا عند التقدم لأي وظيفة، لا بدّ من ذكر قدراتك الإبداعية، وتوضّح كيف ساهمت قدراتك هذه سابقًا على حلّ القضايا والمشكلات السابقة التي واجهتها .</a:t>
            </a:r>
          </a:p>
          <a:p>
            <a:pPr algn="r"/>
            <a:r>
              <a:rPr lang="ar-JO" b="1" i="0" dirty="0">
                <a:solidFill>
                  <a:srgbClr val="000000"/>
                </a:solidFill>
                <a:effectLst/>
                <a:latin typeface="Cairo"/>
              </a:rPr>
              <a:t>4- التنظيم: </a:t>
            </a:r>
          </a:p>
          <a:p>
            <a:pPr algn="r"/>
            <a:r>
              <a:rPr lang="ar-JO" b="0" i="0" dirty="0">
                <a:solidFill>
                  <a:srgbClr val="222222"/>
                </a:solidFill>
                <a:effectLst/>
                <a:latin typeface="Cairo"/>
              </a:rPr>
              <a:t>بحيث  تكون قادرًا على هيكلة خطة عمل ذات أهداف ومواعيد نهائية واضحة أمر في غاية الأهمية. فالتنظيم يعدّ عاملاً مهمًا من عوامل التفكير الإبداعي. قد تجد نفسك فوضويًا بعض الشيء عند تجربة فكرة جديدة، لكنك تحتاج بعدها إلى ترتيب أفكارك وتنظيمها حتى يفهمها الآخرون ويتمكّنوا من السير وراء رؤيتك. </a:t>
            </a:r>
            <a:endParaRPr lang="ar-JO" b="1" i="0" dirty="0">
              <a:solidFill>
                <a:srgbClr val="000000"/>
              </a:solidFill>
              <a:effectLst/>
              <a:latin typeface="Cairo"/>
            </a:endParaRPr>
          </a:p>
          <a:p>
            <a:pPr algn="r"/>
            <a:r>
              <a:rPr lang="ar-JO" b="1" i="0" dirty="0">
                <a:solidFill>
                  <a:srgbClr val="000000"/>
                </a:solidFill>
                <a:effectLst/>
                <a:latin typeface="Cairo"/>
              </a:rPr>
              <a:t>5- التواصل:</a:t>
            </a:r>
          </a:p>
          <a:p>
            <a:pPr algn="r"/>
            <a:r>
              <a:rPr lang="ar-JO" b="0" i="0" dirty="0">
                <a:solidFill>
                  <a:srgbClr val="222222"/>
                </a:solidFill>
                <a:effectLst/>
                <a:latin typeface="Cairo"/>
              </a:rPr>
              <a:t>لن يقدّر أحد أفكارك الإبداعية أو الحلول الإبداعية التي أتيت بها إلاّ إذا امتلكت القدرة على إيصالها بفعالية للأشخاص الذين تعمل معهم أو أولئك المعنيين بهذه الحلول. لذا لابدّ لك من امتلاك مهارات تواصل فعالة وقويّة سواءً شفويًا أو كتابيًا لإيصال ألافكار الابداعية.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782135678"/>
      </p:ext>
    </p:extLst>
  </p:cSld>
  <p:clrMapOvr>
    <a:masterClrMapping/>
  </p:clrMapOvr>
  <mc:AlternateContent xmlns:mc="http://schemas.openxmlformats.org/markup-compatibility/2006" xmlns:p14="http://schemas.microsoft.com/office/powerpoint/2010/main">
    <mc:Choice Requires="p14">
      <p:transition spd="med" p14:dur="700" advTm="152118">
        <p:fade/>
      </p:transition>
    </mc:Choice>
    <mc:Fallback xmlns="">
      <p:transition spd="med" advTm="152118">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59579" y="381387"/>
            <a:ext cx="5320276"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أنواع التفكير: التفكير الناقد/  النقدي</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a:solidFill>
                  <a:prstClr val="white"/>
                </a:solidFill>
                <a:latin typeface="Times New Roman" panose="02020603050405020304" pitchFamily="18" charset="0"/>
                <a:ea typeface="+mn-ea"/>
                <a:cs typeface="Times New Roman" panose="02020603050405020304" pitchFamily="18" charset="0"/>
              </a:rPr>
              <a:t>Lecture 4</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1926" y="1461046"/>
            <a:ext cx="11518242" cy="4539704"/>
          </a:xfrm>
          <a:prstGeom prst="rect">
            <a:avLst/>
          </a:prstGeom>
          <a:noFill/>
        </p:spPr>
        <p:txBody>
          <a:bodyPr wrap="square" rtlCol="0">
            <a:spAutoFit/>
          </a:bodyPr>
          <a:lstStyle/>
          <a:p>
            <a:pPr algn="r"/>
            <a:r>
              <a:rPr lang="ar-JO" sz="1700" b="1" i="0" dirty="0">
                <a:solidFill>
                  <a:srgbClr val="2C2F34"/>
                </a:solidFill>
                <a:effectLst/>
                <a:latin typeface="Almarai"/>
              </a:rPr>
              <a:t> التفكير الناقد </a:t>
            </a:r>
            <a:r>
              <a:rPr lang="en-GB" sz="1700" b="1" i="0" dirty="0">
                <a:solidFill>
                  <a:srgbClr val="2C2F34"/>
                </a:solidFill>
                <a:effectLst/>
                <a:latin typeface="Almarai"/>
              </a:rPr>
              <a:t>Critical thinking</a:t>
            </a:r>
          </a:p>
          <a:p>
            <a:pPr algn="r"/>
            <a:r>
              <a:rPr lang="ar-JO" sz="1700" b="0" i="0" dirty="0">
                <a:solidFill>
                  <a:srgbClr val="2C2F34"/>
                </a:solidFill>
                <a:effectLst/>
                <a:latin typeface="Almarai"/>
              </a:rPr>
              <a:t>التفكير الناقد هو عملية فكرية يتم فيها تقييم وتحليل المعلومات الموجودة بطريقة منطقية ومستقلة. ويتضمن ذلك القدرة على تحليل الأدلة وتقييم صحتها وموثوقيتها والتفكير النقدي في الموضوعات المختلفة والبحث عن الحقائق الكامنة وراءها. إن التفكير النقدي هو مصطلح شامل يشير إلى استخدام قدراتنا الفكرية لجمع المعلومات والتحليل والتقييم والتطوير </a:t>
            </a:r>
            <a:r>
              <a:rPr lang="ar-JO" sz="1700" dirty="0">
                <a:solidFill>
                  <a:srgbClr val="2C2F34"/>
                </a:solidFill>
                <a:latin typeface="Almarai"/>
              </a:rPr>
              <a:t>لل</a:t>
            </a:r>
            <a:r>
              <a:rPr lang="ar-JO" sz="1700" b="0" i="0" dirty="0">
                <a:solidFill>
                  <a:srgbClr val="2C2F34"/>
                </a:solidFill>
                <a:effectLst/>
                <a:latin typeface="Almarai"/>
              </a:rPr>
              <a:t>بحث عن الحقيقة </a:t>
            </a:r>
            <a:r>
              <a:rPr lang="ar-JO" sz="1700" dirty="0">
                <a:solidFill>
                  <a:srgbClr val="2C2F34"/>
                </a:solidFill>
                <a:latin typeface="Almarai"/>
              </a:rPr>
              <a:t>المسندة </a:t>
            </a:r>
            <a:r>
              <a:rPr lang="ar-JO" sz="1700" b="0" i="0" dirty="0">
                <a:solidFill>
                  <a:srgbClr val="2C2F34"/>
                </a:solidFill>
                <a:effectLst/>
                <a:latin typeface="Almarai"/>
              </a:rPr>
              <a:t>بالأدلة الموضوعية ونتائج البحث العلمي .</a:t>
            </a:r>
          </a:p>
          <a:p>
            <a:pPr algn="r"/>
            <a:r>
              <a:rPr lang="ar-JO" sz="1700" b="0" i="0" dirty="0">
                <a:solidFill>
                  <a:srgbClr val="2C2F34"/>
                </a:solidFill>
                <a:effectLst/>
                <a:latin typeface="Almarai"/>
              </a:rPr>
              <a:t>ومن </a:t>
            </a:r>
            <a:r>
              <a:rPr lang="ar-JO" sz="1700" b="1" i="0" dirty="0">
                <a:solidFill>
                  <a:srgbClr val="2C2F34"/>
                </a:solidFill>
                <a:effectLst/>
                <a:latin typeface="Almarai"/>
              </a:rPr>
              <a:t>معايير التفكير الناقد </a:t>
            </a:r>
            <a:r>
              <a:rPr lang="ar-JO" sz="1700" b="0" i="0" dirty="0">
                <a:solidFill>
                  <a:srgbClr val="2C2F34"/>
                </a:solidFill>
                <a:effectLst/>
                <a:latin typeface="Almarai"/>
              </a:rPr>
              <a:t>: الوضوح والدِّقَّة والصِحّة والمطابقة والاتساق والمنطقية والشمولية (الإحاطة) والإنصاف.</a:t>
            </a:r>
            <a:endParaRPr lang="ar-JO" sz="1700" i="0" dirty="0">
              <a:effectLst/>
              <a:latin typeface="Times New Roman" panose="02020603050405020304" pitchFamily="18" charset="0"/>
              <a:ea typeface="Times New Roman" panose="02020603050405020304" pitchFamily="18" charset="0"/>
            </a:endParaRPr>
          </a:p>
          <a:p>
            <a:pPr algn="r"/>
            <a:r>
              <a:rPr lang="ar-SA" sz="1700" i="0" u="sng" dirty="0">
                <a:effectLst/>
                <a:latin typeface="Times New Roman" panose="02020603050405020304" pitchFamily="18" charset="0"/>
                <a:ea typeface="Times New Roman" panose="02020603050405020304" pitchFamily="18" charset="0"/>
              </a:rPr>
              <a:t>يتمتع </a:t>
            </a:r>
            <a:r>
              <a:rPr lang="ar-JO" sz="1700" i="0" u="sng" dirty="0">
                <a:effectLst/>
                <a:latin typeface="Times New Roman" panose="02020603050405020304" pitchFamily="18" charset="0"/>
                <a:ea typeface="Times New Roman" panose="02020603050405020304" pitchFamily="18" charset="0"/>
              </a:rPr>
              <a:t>المفكر</a:t>
            </a:r>
            <a:r>
              <a:rPr lang="ar-SA" sz="1700" i="0" u="sng" dirty="0">
                <a:effectLst/>
                <a:latin typeface="Times New Roman" panose="02020603050405020304" pitchFamily="18" charset="0"/>
                <a:ea typeface="Times New Roman" panose="02020603050405020304" pitchFamily="18" charset="0"/>
              </a:rPr>
              <a:t>الن</a:t>
            </a:r>
            <a:r>
              <a:rPr lang="ar-JO" sz="1700" i="0" u="sng" dirty="0">
                <a:effectLst/>
                <a:latin typeface="Times New Roman" panose="02020603050405020304" pitchFamily="18" charset="0"/>
                <a:ea typeface="Times New Roman" panose="02020603050405020304" pitchFamily="18" charset="0"/>
              </a:rPr>
              <a:t>اقد</a:t>
            </a:r>
            <a:r>
              <a:rPr lang="ar-SA" sz="1700" i="0" u="sng" dirty="0">
                <a:effectLst/>
                <a:latin typeface="Times New Roman" panose="02020603050405020304" pitchFamily="18" charset="0"/>
                <a:ea typeface="Times New Roman" panose="02020603050405020304" pitchFamily="18" charset="0"/>
              </a:rPr>
              <a:t> بالعديد من المُميّزات </a:t>
            </a:r>
            <a:r>
              <a:rPr lang="ar-JO" sz="1700" u="sng" dirty="0">
                <a:latin typeface="Times New Roman" panose="02020603050405020304" pitchFamily="18" charset="0"/>
                <a:ea typeface="Times New Roman" panose="02020603050405020304" pitchFamily="18" charset="0"/>
              </a:rPr>
              <a:t>منها </a:t>
            </a:r>
            <a:r>
              <a:rPr lang="ar-SA" sz="1700" i="0" u="sng" dirty="0">
                <a:effectLst/>
                <a:latin typeface="Times New Roman" panose="02020603050405020304" pitchFamily="18" charset="0"/>
                <a:ea typeface="Times New Roman" panose="02020603050405020304" pitchFamily="18" charset="0"/>
              </a:rPr>
              <a:t>ما يأتي:</a:t>
            </a:r>
          </a:p>
          <a:p>
            <a:pPr algn="justLow" rtl="1"/>
            <a:r>
              <a:rPr lang="ar-SA" sz="1700" b="1" i="0" dirty="0">
                <a:effectLst/>
                <a:latin typeface="Times New Roman" panose="02020603050405020304" pitchFamily="18" charset="0"/>
                <a:ea typeface="Times New Roman" panose="02020603050405020304" pitchFamily="18" charset="0"/>
              </a:rPr>
              <a:t>الفضول: </a:t>
            </a:r>
            <a:r>
              <a:rPr lang="ar-SA" sz="1700" i="0" dirty="0">
                <a:effectLst/>
                <a:latin typeface="Times New Roman" panose="02020603050405020304" pitchFamily="18" charset="0"/>
                <a:ea typeface="Times New Roman" panose="02020603050405020304" pitchFamily="18" charset="0"/>
              </a:rPr>
              <a:t>عادةً ما ينظر </a:t>
            </a:r>
            <a:r>
              <a:rPr lang="ar-JO" sz="1700" i="0" dirty="0">
                <a:effectLst/>
                <a:latin typeface="Times New Roman" panose="02020603050405020304" pitchFamily="18" charset="0"/>
                <a:ea typeface="Times New Roman" panose="02020603050405020304" pitchFamily="18" charset="0"/>
              </a:rPr>
              <a:t>المفكر</a:t>
            </a:r>
            <a:r>
              <a:rPr lang="ar-SA" sz="1700" i="0" dirty="0">
                <a:effectLst/>
                <a:latin typeface="Times New Roman" panose="02020603050405020304" pitchFamily="18" charset="0"/>
                <a:ea typeface="Times New Roman" panose="02020603050405020304" pitchFamily="18" charset="0"/>
              </a:rPr>
              <a:t> الن</a:t>
            </a:r>
            <a:r>
              <a:rPr lang="ar-JO" sz="1700" i="0" dirty="0">
                <a:effectLst/>
                <a:latin typeface="Times New Roman" panose="02020603050405020304" pitchFamily="18" charset="0"/>
                <a:ea typeface="Times New Roman" panose="02020603050405020304" pitchFamily="18" charset="0"/>
              </a:rPr>
              <a:t>اقد</a:t>
            </a:r>
            <a:r>
              <a:rPr lang="ar-SA" sz="1700" i="0" dirty="0">
                <a:effectLst/>
                <a:latin typeface="Times New Roman" panose="02020603050405020304" pitchFamily="18" charset="0"/>
                <a:ea typeface="Times New Roman" panose="02020603050405020304" pitchFamily="18" charset="0"/>
              </a:rPr>
              <a:t> بفضول إلى جميع الأشياء المُحيطة؛ بحثًا عن الحقائق واستقصائها بشكل مُستمر مع الشغف للحصول على معلومات موثوقة حولها.</a:t>
            </a:r>
          </a:p>
          <a:p>
            <a:pPr algn="justLow" rtl="1"/>
            <a:r>
              <a:rPr lang="ar-SA" sz="1700" b="1" i="0" dirty="0">
                <a:effectLst/>
                <a:latin typeface="Times New Roman" panose="02020603050405020304" pitchFamily="18" charset="0"/>
                <a:ea typeface="Times New Roman" panose="02020603050405020304" pitchFamily="18" charset="0"/>
              </a:rPr>
              <a:t>عدالة التقييم</a:t>
            </a:r>
            <a:r>
              <a:rPr lang="ar-SA" sz="1700" i="0" dirty="0">
                <a:effectLst/>
                <a:latin typeface="Times New Roman" panose="02020603050405020304" pitchFamily="18" charset="0"/>
                <a:ea typeface="Times New Roman" panose="02020603050405020304" pitchFamily="18" charset="0"/>
              </a:rPr>
              <a:t>: يتميّز المُفكّر الناقد بعدالته في تقييم أدلة الآخرين وآرائهم، كما أنه يعتني بإدراك طريقة التفكير التي يتمتع بها الآخرون أيضًا.</a:t>
            </a:r>
          </a:p>
          <a:p>
            <a:pPr algn="justLow" rtl="1"/>
            <a:r>
              <a:rPr lang="ar-SA" sz="1700" b="1" i="0" dirty="0">
                <a:effectLst/>
                <a:latin typeface="Times New Roman" panose="02020603050405020304" pitchFamily="18" charset="0"/>
                <a:ea typeface="Times New Roman" panose="02020603050405020304" pitchFamily="18" charset="0"/>
              </a:rPr>
              <a:t>الاعتماد على الأدلة: </a:t>
            </a:r>
            <a:r>
              <a:rPr lang="ar-SA" sz="1700" i="0" dirty="0">
                <a:effectLst/>
                <a:latin typeface="Times New Roman" panose="02020603050405020304" pitchFamily="18" charset="0"/>
                <a:ea typeface="Times New Roman" panose="02020603050405020304" pitchFamily="18" charset="0"/>
              </a:rPr>
              <a:t>يعتمد المُفكّر الناقد على الأدلّة مع العقل قبل إعطاء القرارات، كما أنه يستطيع صياغة جميع </a:t>
            </a:r>
            <a:r>
              <a:rPr lang="ar-JO" sz="1700" i="0" dirty="0">
                <a:effectLst/>
                <a:latin typeface="Times New Roman" panose="02020603050405020304" pitchFamily="18" charset="0"/>
                <a:ea typeface="Times New Roman" panose="02020603050405020304" pitchFamily="18" charset="0"/>
              </a:rPr>
              <a:t>ال</a:t>
            </a:r>
            <a:r>
              <a:rPr lang="ar-SA" sz="1700" i="0" dirty="0">
                <a:effectLst/>
                <a:latin typeface="Times New Roman" panose="02020603050405020304" pitchFamily="18" charset="0"/>
                <a:ea typeface="Times New Roman" panose="02020603050405020304" pitchFamily="18" charset="0"/>
              </a:rPr>
              <a:t>قرارات بالشكل الذي يتوافق مع الأدلة والعقل.</a:t>
            </a:r>
          </a:p>
          <a:p>
            <a:pPr algn="justLow" rtl="1"/>
            <a:r>
              <a:rPr lang="ar-SA" sz="1700" b="1" i="0" dirty="0">
                <a:effectLst/>
                <a:latin typeface="Times New Roman" panose="02020603050405020304" pitchFamily="18" charset="0"/>
                <a:ea typeface="Times New Roman" panose="02020603050405020304" pitchFamily="18" charset="0"/>
              </a:rPr>
              <a:t>التفكير المنهجي</a:t>
            </a:r>
            <a:r>
              <a:rPr lang="ar-SA" sz="1700" i="0" dirty="0">
                <a:effectLst/>
                <a:latin typeface="Times New Roman" panose="02020603050405020304" pitchFamily="18" charset="0"/>
                <a:ea typeface="Times New Roman" panose="02020603050405020304" pitchFamily="18" charset="0"/>
              </a:rPr>
              <a:t>: يعتني التفكير الناقد بمنهجية مُحدّدة عند النظر في المشكلة </a:t>
            </a:r>
            <a:r>
              <a:rPr lang="ar-JO" sz="1700" i="0" dirty="0">
                <a:effectLst/>
                <a:latin typeface="Times New Roman" panose="02020603050405020304" pitchFamily="18" charset="0"/>
                <a:ea typeface="Times New Roman" panose="02020603050405020304" pitchFamily="18" charset="0"/>
              </a:rPr>
              <a:t>و</a:t>
            </a:r>
            <a:r>
              <a:rPr lang="ar-SA" sz="1700" i="0" dirty="0">
                <a:effectLst/>
                <a:latin typeface="Times New Roman" panose="02020603050405020304" pitchFamily="18" charset="0"/>
                <a:ea typeface="Times New Roman" panose="02020603050405020304" pitchFamily="18" charset="0"/>
              </a:rPr>
              <a:t>جوانبها، إلى جانب التفكير المنهجي عند النظر في كلّ </a:t>
            </a:r>
            <a:r>
              <a:rPr lang="ar-JO" sz="1700" i="0" dirty="0">
                <a:effectLst/>
                <a:latin typeface="Times New Roman" panose="02020603050405020304" pitchFamily="18" charset="0"/>
                <a:ea typeface="Times New Roman" panose="02020603050405020304" pitchFamily="18" charset="0"/>
              </a:rPr>
              <a:t>عنصر</a:t>
            </a:r>
            <a:r>
              <a:rPr lang="ar-SA" sz="1700" i="0" dirty="0">
                <a:effectLst/>
                <a:latin typeface="Times New Roman" panose="02020603050405020304" pitchFamily="18" charset="0"/>
                <a:ea typeface="Times New Roman" panose="02020603050405020304" pitchFamily="18" charset="0"/>
              </a:rPr>
              <a:t> من عناصر المشكلة </a:t>
            </a:r>
            <a:r>
              <a:rPr lang="ar-JO" sz="1700" i="0" dirty="0">
                <a:effectLst/>
                <a:latin typeface="Times New Roman" panose="02020603050405020304" pitchFamily="18" charset="0"/>
                <a:ea typeface="Times New Roman" panose="02020603050405020304" pitchFamily="18" charset="0"/>
              </a:rPr>
              <a:t>.</a:t>
            </a:r>
            <a:endParaRPr lang="ar-SA" sz="1700" i="0" dirty="0">
              <a:effectLst/>
              <a:latin typeface="Times New Roman" panose="02020603050405020304" pitchFamily="18" charset="0"/>
              <a:ea typeface="Times New Roman" panose="02020603050405020304" pitchFamily="18" charset="0"/>
            </a:endParaRPr>
          </a:p>
          <a:p>
            <a:pPr algn="justLow" rtl="1"/>
            <a:r>
              <a:rPr lang="ar-SA" sz="1700" b="1" i="0" dirty="0">
                <a:effectLst/>
                <a:latin typeface="Times New Roman" panose="02020603050405020304" pitchFamily="18" charset="0"/>
                <a:ea typeface="Times New Roman" panose="02020603050405020304" pitchFamily="18" charset="0"/>
              </a:rPr>
              <a:t>الموضوعية: </a:t>
            </a:r>
            <a:r>
              <a:rPr lang="ar-SA" sz="1700" i="0" dirty="0">
                <a:effectLst/>
                <a:latin typeface="Times New Roman" panose="02020603050405020304" pitchFamily="18" charset="0"/>
                <a:ea typeface="Times New Roman" panose="02020603050405020304" pitchFamily="18" charset="0"/>
              </a:rPr>
              <a:t>ينظر </a:t>
            </a:r>
            <a:r>
              <a:rPr lang="ar-JO" sz="1700" i="0" dirty="0">
                <a:effectLst/>
                <a:latin typeface="Times New Roman" panose="02020603050405020304" pitchFamily="18" charset="0"/>
                <a:ea typeface="Times New Roman" panose="02020603050405020304" pitchFamily="18" charset="0"/>
              </a:rPr>
              <a:t>المفكر الناقد </a:t>
            </a:r>
            <a:r>
              <a:rPr lang="ar-SA" sz="1700" i="0" dirty="0">
                <a:effectLst/>
                <a:latin typeface="Times New Roman" panose="02020603050405020304" pitchFamily="18" charset="0"/>
                <a:ea typeface="Times New Roman" panose="02020603050405020304" pitchFamily="18" charset="0"/>
              </a:rPr>
              <a:t>إلى الآراء ووجهات النظر بعقل مُنفتح مع التزام الموضوعية في </a:t>
            </a:r>
            <a:r>
              <a:rPr lang="ar-JO" sz="1700" i="0" dirty="0">
                <a:effectLst/>
                <a:latin typeface="Times New Roman" panose="02020603050405020304" pitchFamily="18" charset="0"/>
                <a:ea typeface="Times New Roman" panose="02020603050405020304" pitchFamily="18" charset="0"/>
              </a:rPr>
              <a:t>ال</a:t>
            </a:r>
            <a:r>
              <a:rPr lang="ar-SA" sz="1700" i="0" dirty="0">
                <a:effectLst/>
                <a:latin typeface="Times New Roman" panose="02020603050405020304" pitchFamily="18" charset="0"/>
                <a:ea typeface="Times New Roman" panose="02020603050405020304" pitchFamily="18" charset="0"/>
              </a:rPr>
              <a:t>تقييم، وعادةً ما يقوم المُفكّر الناقد بتغيير مواقفه عندما تقوده الأدلة إلى ذلك. </a:t>
            </a:r>
          </a:p>
          <a:p>
            <a:pPr algn="justLow" rtl="1"/>
            <a:r>
              <a:rPr lang="ar-SA" sz="1700" b="1" i="0" dirty="0">
                <a:effectLst/>
                <a:latin typeface="Times New Roman" panose="02020603050405020304" pitchFamily="18" charset="0"/>
                <a:ea typeface="Times New Roman" panose="02020603050405020304" pitchFamily="18" charset="0"/>
              </a:rPr>
              <a:t>تطبيق المعايير: </a:t>
            </a:r>
            <a:r>
              <a:rPr lang="ar-SA" sz="1700" i="0" dirty="0">
                <a:effectLst/>
                <a:latin typeface="Times New Roman" panose="02020603050405020304" pitchFamily="18" charset="0"/>
                <a:ea typeface="Times New Roman" panose="02020603050405020304" pitchFamily="18" charset="0"/>
              </a:rPr>
              <a:t>يعتني التفكير الناقد بتطبيق المعايير المُختلفة للحكم على شيء ما بأنّه صحيح أو غير صحيح، مثل الاعتماد على الحقائق المُثبتة.</a:t>
            </a:r>
          </a:p>
          <a:p>
            <a:pPr algn="justLow" rtl="1"/>
            <a:r>
              <a:rPr lang="ar-SA" sz="1700" b="1" i="0" dirty="0">
                <a:effectLst/>
                <a:latin typeface="Times New Roman" panose="02020603050405020304" pitchFamily="18" charset="0"/>
                <a:ea typeface="Times New Roman" panose="02020603050405020304" pitchFamily="18" charset="0"/>
              </a:rPr>
              <a:t>الاعتماد على الحجج: </a:t>
            </a:r>
            <a:r>
              <a:rPr lang="ar-SA" sz="1700" i="0" dirty="0">
                <a:effectLst/>
                <a:latin typeface="Times New Roman" panose="02020603050405020304" pitchFamily="18" charset="0"/>
                <a:ea typeface="Times New Roman" panose="02020603050405020304" pitchFamily="18" charset="0"/>
              </a:rPr>
              <a:t>يعتمد ا</a:t>
            </a:r>
            <a:r>
              <a:rPr lang="ar-JO" sz="1700" i="0" dirty="0">
                <a:effectLst/>
                <a:latin typeface="Times New Roman" panose="02020603050405020304" pitchFamily="18" charset="0"/>
                <a:ea typeface="Times New Roman" panose="02020603050405020304" pitchFamily="18" charset="0"/>
              </a:rPr>
              <a:t>لمفك</a:t>
            </a:r>
            <a:r>
              <a:rPr lang="ar-SA" sz="1700" i="0" dirty="0">
                <a:effectLst/>
                <a:latin typeface="Times New Roman" panose="02020603050405020304" pitchFamily="18" charset="0"/>
                <a:ea typeface="Times New Roman" panose="02020603050405020304" pitchFamily="18" charset="0"/>
              </a:rPr>
              <a:t>ر الناقد على الحجج والبراهين التي تدعم الاقتراحات وتبيّن صحتها، وذلك مع تحديد الحجج المُناسبة وتقييمها، </a:t>
            </a:r>
            <a:r>
              <a:rPr lang="ar-JO" sz="1700" i="0" dirty="0">
                <a:effectLst/>
                <a:latin typeface="Times New Roman" panose="02020603050405020304" pitchFamily="18" charset="0"/>
                <a:ea typeface="Times New Roman" panose="02020603050405020304" pitchFamily="18" charset="0"/>
              </a:rPr>
              <a:t>بعد </a:t>
            </a:r>
            <a:r>
              <a:rPr lang="ar-SA" sz="1700" i="0" dirty="0">
                <a:effectLst/>
                <a:latin typeface="Times New Roman" panose="02020603050405020304" pitchFamily="18" charset="0"/>
                <a:ea typeface="Times New Roman" panose="02020603050405020304" pitchFamily="18" charset="0"/>
              </a:rPr>
              <a:t>بنائها على النحو الصحيح.</a:t>
            </a:r>
          </a:p>
          <a:p>
            <a:pPr algn="justLow" rtl="1"/>
            <a:r>
              <a:rPr lang="ar-SA" sz="1700" b="1" i="0" dirty="0">
                <a:effectLst/>
                <a:latin typeface="Times New Roman" panose="02020603050405020304" pitchFamily="18" charset="0"/>
                <a:ea typeface="Times New Roman" panose="02020603050405020304" pitchFamily="18" charset="0"/>
              </a:rPr>
              <a:t>التزام العلاقات المنطقية: </a:t>
            </a:r>
            <a:r>
              <a:rPr lang="ar-SA" sz="1700" i="0" dirty="0">
                <a:effectLst/>
                <a:latin typeface="Times New Roman" panose="02020603050405020304" pitchFamily="18" charset="0"/>
                <a:ea typeface="Times New Roman" panose="02020603050405020304" pitchFamily="18" charset="0"/>
              </a:rPr>
              <a:t>ينبغي على كافة الأفراد التزام </a:t>
            </a:r>
            <a:r>
              <a:rPr lang="ar-JO" sz="1700" i="0" dirty="0">
                <a:effectLst/>
                <a:latin typeface="Times New Roman" panose="02020603050405020304" pitchFamily="18" charset="0"/>
                <a:ea typeface="Times New Roman" panose="02020603050405020304" pitchFamily="18" charset="0"/>
              </a:rPr>
              <a:t>ب</a:t>
            </a:r>
            <a:r>
              <a:rPr lang="ar-SA" sz="1700" i="0" dirty="0">
                <a:effectLst/>
                <a:latin typeface="Times New Roman" panose="02020603050405020304" pitchFamily="18" charset="0"/>
                <a:ea typeface="Times New Roman" panose="02020603050405020304" pitchFamily="18" charset="0"/>
              </a:rPr>
              <a:t>العلاقات المنطقية؛ ليتمكّنوا من الوصول إلى النتيجة المُناسبة وضمان عدم الوقوع في المُغالطات.</a:t>
            </a:r>
          </a:p>
          <a:p>
            <a:pPr algn="justLow" rtl="1"/>
            <a:r>
              <a:rPr lang="ar-SA" sz="1700" b="1" i="0" dirty="0">
                <a:effectLst/>
                <a:latin typeface="Times New Roman" panose="02020603050405020304" pitchFamily="18" charset="0"/>
                <a:ea typeface="Times New Roman" panose="02020603050405020304" pitchFamily="18" charset="0"/>
              </a:rPr>
              <a:t>النظر من عدّة وجهات: </a:t>
            </a:r>
            <a:r>
              <a:rPr lang="ar-SA" sz="1700" i="0" dirty="0">
                <a:effectLst/>
                <a:latin typeface="Times New Roman" panose="02020603050405020304" pitchFamily="18" charset="0"/>
                <a:ea typeface="Times New Roman" panose="02020603050405020304" pitchFamily="18" charset="0"/>
              </a:rPr>
              <a:t>عادةً ما يهتم المُفكّر الناقد بفحص الأمر ذاته من عدّة وجهات نظر، وهو ما يُساعده على النظر إلى العالم بطريقة مُختلفة في كثير من الأحيان.</a:t>
            </a:r>
            <a:endParaRPr lang="en-US" sz="1700" i="1"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551459665"/>
      </p:ext>
    </p:extLst>
  </p:cSld>
  <p:clrMapOvr>
    <a:masterClrMapping/>
  </p:clrMapOvr>
  <mc:AlternateContent xmlns:mc="http://schemas.openxmlformats.org/markup-compatibility/2006" xmlns:p14="http://schemas.microsoft.com/office/powerpoint/2010/main">
    <mc:Choice Requires="p14">
      <p:transition spd="med" p14:dur="700" advTm="211063">
        <p:fade/>
      </p:transition>
    </mc:Choice>
    <mc:Fallback xmlns="">
      <p:transition spd="med" advTm="211063">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50741" y="423297"/>
            <a:ext cx="4190883"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أسئلة التفكير الناقد/  النقدي</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a:solidFill>
                  <a:prstClr val="white"/>
                </a:solidFill>
                <a:latin typeface="Times New Roman" panose="02020603050405020304" pitchFamily="18" charset="0"/>
                <a:ea typeface="+mn-ea"/>
                <a:cs typeface="Times New Roman" panose="02020603050405020304" pitchFamily="18" charset="0"/>
              </a:rPr>
              <a:t>Lecture 4</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1926" y="1453180"/>
            <a:ext cx="11559814" cy="4849148"/>
          </a:xfrm>
          <a:prstGeom prst="rect">
            <a:avLst/>
          </a:prstGeom>
          <a:noFill/>
        </p:spPr>
        <p:txBody>
          <a:bodyPr wrap="square" rtlCol="0">
            <a:spAutoFit/>
          </a:bodyPr>
          <a:lstStyle/>
          <a:p>
            <a:pPr algn="justLow" rtl="1">
              <a:lnSpc>
                <a:spcPct val="150000"/>
              </a:lnSpc>
            </a:pPr>
            <a:r>
              <a:rPr lang="ar-SA" sz="1600" i="0" dirty="0">
                <a:effectLst/>
                <a:latin typeface="Times New Roman" panose="02020603050405020304" pitchFamily="18" charset="0"/>
                <a:ea typeface="Times New Roman" panose="02020603050405020304" pitchFamily="18" charset="0"/>
              </a:rPr>
              <a:t>هناك </a:t>
            </a:r>
            <a:r>
              <a:rPr lang="ar-SA" sz="1600" i="0" u="sng" dirty="0">
                <a:effectLst/>
                <a:latin typeface="Times New Roman" panose="02020603050405020304" pitchFamily="18" charset="0"/>
                <a:ea typeface="Times New Roman" panose="02020603050405020304" pitchFamily="18" charset="0"/>
              </a:rPr>
              <a:t>ستة أنواع بارزة من الأسئلة للتفكير النقدي</a:t>
            </a:r>
            <a:r>
              <a:rPr lang="ar-SA" sz="1600" i="0" dirty="0">
                <a:effectLst/>
                <a:latin typeface="Times New Roman" panose="02020603050405020304" pitchFamily="18" charset="0"/>
                <a:ea typeface="Times New Roman" panose="02020603050405020304" pitchFamily="18" charset="0"/>
              </a:rPr>
              <a:t>، وهي الأسئلة الآتية:</a:t>
            </a:r>
          </a:p>
          <a:p>
            <a:pPr algn="justLow" rtl="1">
              <a:lnSpc>
                <a:spcPct val="150000"/>
              </a:lnSpc>
            </a:pPr>
            <a:r>
              <a:rPr lang="ar-SA" sz="1600" b="1" i="0" dirty="0">
                <a:effectLst/>
                <a:latin typeface="Times New Roman" panose="02020603050405020304" pitchFamily="18" charset="0"/>
                <a:ea typeface="Times New Roman" panose="02020603050405020304" pitchFamily="18" charset="0"/>
              </a:rPr>
              <a:t>الأسئلة الاستيضاحية</a:t>
            </a:r>
            <a:r>
              <a:rPr lang="ar-SA" sz="1600" i="0" dirty="0">
                <a:effectLst/>
                <a:latin typeface="Times New Roman" panose="02020603050405020304" pitchFamily="18" charset="0"/>
                <a:ea typeface="Times New Roman" panose="02020603050405020304" pitchFamily="18" charset="0"/>
              </a:rPr>
              <a:t>: تهدف الأسئلة الاستيضاحية إلى معرفة مقصود الآخرين من الكلام؛ ومنها السؤال عن ارتباط الأشياء المَقولة بالنقاش والاستفسار عن سبب قول بعض الكلمات ضمن سياق النقاش.</a:t>
            </a:r>
          </a:p>
          <a:p>
            <a:pPr algn="justLow" rtl="1">
              <a:lnSpc>
                <a:spcPct val="150000"/>
              </a:lnSpc>
            </a:pPr>
            <a:r>
              <a:rPr lang="ar-SA" sz="1600" b="1" i="0" dirty="0">
                <a:effectLst/>
                <a:latin typeface="Times New Roman" panose="02020603050405020304" pitchFamily="18" charset="0"/>
                <a:ea typeface="Times New Roman" panose="02020603050405020304" pitchFamily="18" charset="0"/>
              </a:rPr>
              <a:t>الأسئلة الباحثة عن الافتراضات</a:t>
            </a:r>
            <a:r>
              <a:rPr lang="ar-SA" sz="1600" i="0" dirty="0">
                <a:effectLst/>
                <a:latin typeface="Times New Roman" panose="02020603050405020304" pitchFamily="18" charset="0"/>
                <a:ea typeface="Times New Roman" panose="02020603050405020304" pitchFamily="18" charset="0"/>
              </a:rPr>
              <a:t>: تبحث هذه الأسئلة عن الفرضيات البديلة، بالإضافة إلى الاستفسار عن بعض تفاصيل الفرضيات الحالية لابتكار فرضيات جديدة، وكذلك تعتني هذه الأسئلة بطريقة التحقّق من الافتراضات.</a:t>
            </a:r>
          </a:p>
          <a:p>
            <a:pPr algn="justLow" rtl="1">
              <a:lnSpc>
                <a:spcPct val="150000"/>
              </a:lnSpc>
            </a:pPr>
            <a:r>
              <a:rPr lang="ar-SA" sz="1600" b="1" i="0" dirty="0">
                <a:effectLst/>
                <a:latin typeface="Times New Roman" panose="02020603050405020304" pitchFamily="18" charset="0"/>
                <a:ea typeface="Times New Roman" panose="02020603050405020304" pitchFamily="18" charset="0"/>
              </a:rPr>
              <a:t>الأسئلة حول وجهات النظر</a:t>
            </a:r>
            <a:r>
              <a:rPr lang="ar-SA" sz="1600" i="0" dirty="0">
                <a:effectLst/>
                <a:latin typeface="Times New Roman" panose="02020603050405020304" pitchFamily="18" charset="0"/>
                <a:ea typeface="Times New Roman" panose="02020603050405020304" pitchFamily="18" charset="0"/>
              </a:rPr>
              <a:t>: يبحث هذا النوع من الأسئلة في الطرق الجديدة للنظر في الأمور، مع السؤال عن مدى أفضلية هذه الطرق ونقاط القوة والضعف الكامنة فيها، بالإضافة إلى البحث في حججها.</a:t>
            </a:r>
          </a:p>
          <a:p>
            <a:pPr algn="justLow" rtl="1">
              <a:lnSpc>
                <a:spcPct val="150000"/>
              </a:lnSpc>
            </a:pPr>
            <a:r>
              <a:rPr lang="ar-SA" sz="1600" b="1" i="0" dirty="0">
                <a:effectLst/>
                <a:latin typeface="Times New Roman" panose="02020603050405020304" pitchFamily="18" charset="0"/>
                <a:ea typeface="Times New Roman" panose="02020603050405020304" pitchFamily="18" charset="0"/>
              </a:rPr>
              <a:t>الأسئلة المُستقصية للأدلة: </a:t>
            </a:r>
            <a:r>
              <a:rPr lang="ar-SA" sz="1600" i="0" dirty="0">
                <a:effectLst/>
                <a:latin typeface="Times New Roman" panose="02020603050405020304" pitchFamily="18" charset="0"/>
                <a:ea typeface="Times New Roman" panose="02020603050405020304" pitchFamily="18" charset="0"/>
              </a:rPr>
              <a:t>تعتني الأسئلة المُستقصية للأدلة بجمع الأدلة والأسباب المُحتملة؛ حتى يتمكّن الفرد من تفسير الفرضيات أو تحليلها؛ ومنها السؤال عن مدى تعلّق حدوث الشيء بالأسباب المُعيّنة ضمن الفرضية.</a:t>
            </a:r>
          </a:p>
          <a:p>
            <a:pPr algn="justLow" rtl="1">
              <a:lnSpc>
                <a:spcPct val="150000"/>
              </a:lnSpc>
            </a:pPr>
            <a:r>
              <a:rPr lang="ar-SA" sz="1600" b="1" i="0" dirty="0">
                <a:effectLst/>
                <a:latin typeface="Times New Roman" panose="02020603050405020304" pitchFamily="18" charset="0"/>
                <a:ea typeface="Times New Roman" panose="02020603050405020304" pitchFamily="18" charset="0"/>
              </a:rPr>
              <a:t>الأسئلة الباحثة في النتائج: </a:t>
            </a:r>
            <a:r>
              <a:rPr lang="ar-SA" sz="1600" i="0" dirty="0">
                <a:effectLst/>
                <a:latin typeface="Times New Roman" panose="02020603050405020304" pitchFamily="18" charset="0"/>
                <a:ea typeface="Times New Roman" panose="02020603050405020304" pitchFamily="18" charset="0"/>
              </a:rPr>
              <a:t>تبحث هذه الأسئلة في كلّ من الآثار والنتائج على حدٍّ سواء؛ ومنها السؤال عن العواقب المُترتبة على الفرضيات، والسؤال عن مدى ارتباط النتيجة بما تمّ تعلّمه سابقًا.</a:t>
            </a:r>
          </a:p>
          <a:p>
            <a:pPr algn="justLow" rtl="1">
              <a:lnSpc>
                <a:spcPct val="150000"/>
              </a:lnSpc>
            </a:pPr>
            <a:r>
              <a:rPr lang="ar-SA" sz="1600" b="1" i="0" dirty="0">
                <a:effectLst/>
                <a:latin typeface="Times New Roman" panose="02020603050405020304" pitchFamily="18" charset="0"/>
                <a:ea typeface="Times New Roman" panose="02020603050405020304" pitchFamily="18" charset="0"/>
              </a:rPr>
              <a:t>الأسئلة حول السؤال</a:t>
            </a:r>
            <a:r>
              <a:rPr lang="ar-SA" sz="1600" i="0" dirty="0">
                <a:effectLst/>
                <a:latin typeface="Times New Roman" panose="02020603050405020304" pitchFamily="18" charset="0"/>
                <a:ea typeface="Times New Roman" panose="02020603050405020304" pitchFamily="18" charset="0"/>
              </a:rPr>
              <a:t>: هناك العديد من الأسئلة التي تتعلّق بالسؤال نفسه؛ وأبرزها الاستفسار عن الهدف من السؤال، بالإضافة إلى السؤال عن سبب طرح الأسئلة المُختلفة أيضًا.</a:t>
            </a:r>
          </a:p>
          <a:p>
            <a:pPr algn="justLow" rtl="1">
              <a:lnSpc>
                <a:spcPct val="150000"/>
              </a:lnSpc>
            </a:pPr>
            <a:r>
              <a:rPr lang="ar-SA" sz="1600" i="0" dirty="0">
                <a:effectLst/>
                <a:latin typeface="Times New Roman" panose="02020603050405020304" pitchFamily="18" charset="0"/>
                <a:ea typeface="Times New Roman" panose="02020603050405020304" pitchFamily="18" charset="0"/>
              </a:rPr>
              <a:t> </a:t>
            </a:r>
            <a:endParaRPr lang="en-US" sz="1600" i="1"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578BEFE8-02AF-DF9E-60B6-246BD10109CD}"/>
              </a:ext>
            </a:extLst>
          </p:cNvPr>
          <p:cNvSpPr txBox="1"/>
          <p:nvPr/>
        </p:nvSpPr>
        <p:spPr>
          <a:xfrm>
            <a:off x="324239" y="6031434"/>
            <a:ext cx="6097554" cy="369332"/>
          </a:xfrm>
          <a:prstGeom prst="rect">
            <a:avLst/>
          </a:prstGeom>
          <a:noFill/>
        </p:spPr>
        <p:txBody>
          <a:bodyPr wrap="square">
            <a:spAutoFit/>
          </a:bodyPr>
          <a:lstStyle/>
          <a:p>
            <a:r>
              <a:rPr lang="en-GB" dirty="0"/>
              <a:t>https://misbar.com/qna/2021/11/30</a:t>
            </a:r>
            <a:endParaRPr lang="ar-JO" dirty="0"/>
          </a:p>
        </p:txBody>
      </p:sp>
    </p:spTree>
    <p:extLst>
      <p:ext uri="{BB962C8B-B14F-4D97-AF65-F5344CB8AC3E}">
        <p14:creationId xmlns:p14="http://schemas.microsoft.com/office/powerpoint/2010/main" val="2547822648"/>
      </p:ext>
    </p:extLst>
  </p:cSld>
  <p:clrMapOvr>
    <a:masterClrMapping/>
  </p:clrMapOvr>
  <mc:AlternateContent xmlns:mc="http://schemas.openxmlformats.org/markup-compatibility/2006" xmlns:p14="http://schemas.microsoft.com/office/powerpoint/2010/main">
    <mc:Choice Requires="p14">
      <p:transition spd="med" p14:dur="700" advTm="115612">
        <p:fade/>
      </p:transition>
    </mc:Choice>
    <mc:Fallback xmlns="">
      <p:transition spd="med" advTm="115612">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98421" y="315276"/>
            <a:ext cx="4163758" cy="471510"/>
          </a:xfrm>
        </p:spPr>
        <p:txBody>
          <a:bodyPr>
            <a:normAutofit/>
          </a:bodyPr>
          <a:lstStyle/>
          <a:p>
            <a:pPr algn="ctr"/>
            <a:r>
              <a:rPr lang="ar-JO" sz="2400" b="1" dirty="0">
                <a:solidFill>
                  <a:schemeClr val="bg1"/>
                </a:solidFill>
              </a:rPr>
              <a:t>مهارات ومراحل التفكير الناقد</a:t>
            </a:r>
            <a:endParaRPr lang="en-GB" sz="2400" b="1" dirty="0">
              <a:solidFill>
                <a:schemeClr val="bg1"/>
              </a:solidFill>
            </a:endParaRPr>
          </a:p>
        </p:txBody>
      </p:sp>
      <p:pic>
        <p:nvPicPr>
          <p:cNvPr id="3074" name="Picture 2"/>
          <p:cNvPicPr>
            <a:picLocks noChangeAspect="1" noChangeArrowheads="1"/>
          </p:cNvPicPr>
          <p:nvPr/>
        </p:nvPicPr>
        <p:blipFill>
          <a:blip r:embed="rId2"/>
          <a:srcRect/>
          <a:stretch>
            <a:fillRect/>
          </a:stretch>
        </p:blipFill>
        <p:spPr bwMode="auto">
          <a:xfrm>
            <a:off x="4759778" y="1022541"/>
            <a:ext cx="7364186" cy="1214446"/>
          </a:xfrm>
          <a:prstGeom prst="rect">
            <a:avLst/>
          </a:prstGeom>
          <a:noFill/>
          <a:ln w="9525">
            <a:noFill/>
            <a:miter lim="800000"/>
            <a:headEnd/>
            <a:tailEnd/>
          </a:ln>
          <a:effectLst/>
        </p:spPr>
      </p:pic>
      <p:pic>
        <p:nvPicPr>
          <p:cNvPr id="3075" name="Picture 3"/>
          <p:cNvPicPr>
            <a:picLocks noChangeAspect="1" noChangeArrowheads="1"/>
          </p:cNvPicPr>
          <p:nvPr/>
        </p:nvPicPr>
        <p:blipFill>
          <a:blip r:embed="rId3"/>
          <a:srcRect/>
          <a:stretch>
            <a:fillRect/>
          </a:stretch>
        </p:blipFill>
        <p:spPr bwMode="auto">
          <a:xfrm>
            <a:off x="4759778" y="2171672"/>
            <a:ext cx="7364185" cy="4472038"/>
          </a:xfrm>
          <a:prstGeom prst="rect">
            <a:avLst/>
          </a:prstGeom>
          <a:noFill/>
          <a:ln w="9525">
            <a:noFill/>
            <a:miter lim="800000"/>
            <a:headEnd/>
            <a:tailEnd/>
          </a:ln>
          <a:effectLst/>
        </p:spPr>
      </p:pic>
      <p:pic>
        <p:nvPicPr>
          <p:cNvPr id="3" name="Picture 2">
            <a:extLst>
              <a:ext uri="{FF2B5EF4-FFF2-40B4-BE49-F238E27FC236}">
                <a16:creationId xmlns:a16="http://schemas.microsoft.com/office/drawing/2014/main" id="{2D76B45B-4051-D808-7013-BE5E1D37B7C9}"/>
              </a:ext>
            </a:extLst>
          </p:cNvPr>
          <p:cNvPicPr>
            <a:picLocks noChangeAspect="1" noChangeArrowheads="1"/>
          </p:cNvPicPr>
          <p:nvPr/>
        </p:nvPicPr>
        <p:blipFill>
          <a:blip r:embed="rId4"/>
          <a:srcRect/>
          <a:stretch>
            <a:fillRect/>
          </a:stretch>
        </p:blipFill>
        <p:spPr bwMode="auto">
          <a:xfrm>
            <a:off x="68036" y="1022542"/>
            <a:ext cx="4691741" cy="5621168"/>
          </a:xfrm>
          <a:prstGeom prst="rect">
            <a:avLst/>
          </a:prstGeom>
          <a:noFill/>
          <a:ln w="9525">
            <a:noFill/>
            <a:miter lim="800000"/>
            <a:headEnd/>
            <a:tailEnd/>
          </a:ln>
          <a:effectLst/>
        </p:spPr>
      </p:pic>
      <p:pic>
        <p:nvPicPr>
          <p:cNvPr id="5" name="Picture 4">
            <a:extLst>
              <a:ext uri="{FF2B5EF4-FFF2-40B4-BE49-F238E27FC236}">
                <a16:creationId xmlns:a16="http://schemas.microsoft.com/office/drawing/2014/main" id="{F63B8A42-B67F-5412-7B06-AFA61255DC8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17794" y="-111023"/>
            <a:ext cx="2383737" cy="89780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3805"/>
    </mc:Choice>
    <mc:Fallback xmlns="">
      <p:transition spd="slow" advTm="20380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976007" y="346014"/>
            <a:ext cx="4849585"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خصائص التفكير الناقد والتفكير الإبداعي</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a:solidFill>
                  <a:prstClr val="white"/>
                </a:solidFill>
                <a:latin typeface="Times New Roman" panose="02020603050405020304" pitchFamily="18" charset="0"/>
                <a:ea typeface="+mn-ea"/>
                <a:cs typeface="Times New Roman" panose="02020603050405020304" pitchFamily="18" charset="0"/>
              </a:rPr>
              <a:t>Lecture 4</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61836" y="1843072"/>
            <a:ext cx="5678238" cy="3477875"/>
          </a:xfrm>
          <a:prstGeom prst="rect">
            <a:avLst/>
          </a:prstGeom>
          <a:noFill/>
        </p:spPr>
        <p:txBody>
          <a:bodyPr wrap="square" rtlCol="0">
            <a:spAutoFit/>
          </a:bodyPr>
          <a:lstStyle/>
          <a:p>
            <a:pPr algn="ctr" rtl="1"/>
            <a:r>
              <a:rPr lang="ar-JO" sz="2200" b="1" dirty="0"/>
              <a:t>خصائص التفكير الإبداعي :</a:t>
            </a:r>
          </a:p>
          <a:p>
            <a:pPr algn="justLow" rtl="1"/>
            <a:r>
              <a:rPr lang="ar-JO" sz="2200" dirty="0"/>
              <a:t>– أنه أصيل يندر وجوده و يقل تكراره في سياقات مختلفة . </a:t>
            </a:r>
          </a:p>
          <a:p>
            <a:pPr algn="justLow" rtl="1"/>
            <a:r>
              <a:rPr lang="ar-JO" sz="2200" dirty="0"/>
              <a:t>– يتصف بالمرونة والاستقلالية والضبط الذاتي . </a:t>
            </a:r>
          </a:p>
          <a:p>
            <a:pPr algn="justLow" rtl="1"/>
            <a:r>
              <a:rPr lang="ar-JO" sz="2200" dirty="0"/>
              <a:t> – يعكس الاهتمامات المتنوعة ويسعى نحو التقصي </a:t>
            </a:r>
          </a:p>
          <a:p>
            <a:pPr algn="justLow" rtl="1"/>
            <a:r>
              <a:rPr lang="ar-JO" sz="2200" dirty="0"/>
              <a:t>والاستكشاف .</a:t>
            </a:r>
          </a:p>
          <a:p>
            <a:pPr algn="justLow" rtl="1"/>
            <a:r>
              <a:rPr lang="ar-JO" sz="2200" dirty="0"/>
              <a:t>  – يتضمن عمليات عقلية عليا من التفكير . </a:t>
            </a:r>
          </a:p>
          <a:p>
            <a:pPr algn="justLow" rtl="1"/>
            <a:r>
              <a:rPr lang="ar-JO" sz="2200" dirty="0"/>
              <a:t>– التنوع والقدرة على معالجة مجموعة كبيرة من الأفكار .</a:t>
            </a:r>
          </a:p>
          <a:p>
            <a:pPr algn="justLow" rtl="1"/>
            <a:r>
              <a:rPr lang="ar-JO" sz="2200" dirty="0"/>
              <a:t>– التلقائية والدافعية الذاتية . </a:t>
            </a:r>
          </a:p>
          <a:p>
            <a:pPr algn="justLow" rtl="1"/>
            <a:r>
              <a:rPr lang="ar-JO" sz="2200" dirty="0"/>
              <a:t>– يستند إلى أدلة وبراهين.</a:t>
            </a:r>
          </a:p>
          <a:p>
            <a:pPr algn="justLow" rtl="1"/>
            <a:r>
              <a:rPr lang="ar-JO" sz="2200" dirty="0"/>
              <a:t> - يعكس قدرة المبدع على صياغة الفرضيات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7" name="TextBox 6">
            <a:extLst>
              <a:ext uri="{FF2B5EF4-FFF2-40B4-BE49-F238E27FC236}">
                <a16:creationId xmlns:a16="http://schemas.microsoft.com/office/drawing/2014/main" id="{9A00CE97-144E-E7B9-7CB9-1BBB8B031146}"/>
              </a:ext>
            </a:extLst>
          </p:cNvPr>
          <p:cNvSpPr txBox="1"/>
          <p:nvPr/>
        </p:nvSpPr>
        <p:spPr>
          <a:xfrm>
            <a:off x="33683" y="6485328"/>
            <a:ext cx="2891901" cy="369332"/>
          </a:xfrm>
          <a:prstGeom prst="rect">
            <a:avLst/>
          </a:prstGeom>
          <a:noFill/>
        </p:spPr>
        <p:txBody>
          <a:bodyPr wrap="square">
            <a:spAutoFit/>
          </a:bodyPr>
          <a:lstStyle/>
          <a:p>
            <a:r>
              <a:rPr lang="ar-JO" dirty="0">
                <a:solidFill>
                  <a:srgbClr val="00B0F0"/>
                </a:solidFill>
              </a:rPr>
              <a:t>( أسامة محمد خيري ، ص 111 ) </a:t>
            </a:r>
          </a:p>
        </p:txBody>
      </p:sp>
      <p:sp>
        <p:nvSpPr>
          <p:cNvPr id="10" name="TextBox 9">
            <a:extLst>
              <a:ext uri="{FF2B5EF4-FFF2-40B4-BE49-F238E27FC236}">
                <a16:creationId xmlns:a16="http://schemas.microsoft.com/office/drawing/2014/main" id="{C5A6212C-3136-0AC3-F78C-8843D6A53790}"/>
              </a:ext>
            </a:extLst>
          </p:cNvPr>
          <p:cNvSpPr txBox="1"/>
          <p:nvPr/>
        </p:nvSpPr>
        <p:spPr>
          <a:xfrm>
            <a:off x="417762" y="1513927"/>
            <a:ext cx="5678238" cy="4493538"/>
          </a:xfrm>
          <a:prstGeom prst="rect">
            <a:avLst/>
          </a:prstGeom>
          <a:noFill/>
        </p:spPr>
        <p:txBody>
          <a:bodyPr wrap="square">
            <a:spAutoFit/>
          </a:bodyPr>
          <a:lstStyle/>
          <a:p>
            <a:pPr algn="ctr"/>
            <a:r>
              <a:rPr lang="ar-JO" sz="2200" b="1" i="0" dirty="0">
                <a:solidFill>
                  <a:srgbClr val="333333"/>
                </a:solidFill>
                <a:effectLst/>
                <a:latin typeface="DroidArabicKufi-Regular"/>
              </a:rPr>
              <a:t>خصائص التفكير الناقد:</a:t>
            </a:r>
          </a:p>
          <a:p>
            <a:pPr algn="r" rtl="1"/>
            <a:r>
              <a:rPr lang="ar-JO" sz="2200" b="0" i="0" dirty="0">
                <a:solidFill>
                  <a:srgbClr val="333333"/>
                </a:solidFill>
                <a:effectLst/>
                <a:latin typeface="DroidArabicKufi-Regular"/>
              </a:rPr>
              <a:t>- جمع عدد من المعلومات باستمرار للبناء عليها في معرفة جوانب المشكلة والإلمام بها. </a:t>
            </a:r>
          </a:p>
          <a:p>
            <a:pPr algn="r" rtl="1"/>
            <a:r>
              <a:rPr lang="ar-JO" sz="2200" b="0" i="0" dirty="0">
                <a:solidFill>
                  <a:srgbClr val="333333"/>
                </a:solidFill>
                <a:effectLst/>
                <a:latin typeface="DroidArabicKufi-Regular"/>
              </a:rPr>
              <a:t>- الاستمرارية في عملية البحث عن المعلومات وأسبابها للوصول إلى بدائل كافية.</a:t>
            </a:r>
          </a:p>
          <a:p>
            <a:pPr algn="r" rtl="1"/>
            <a:r>
              <a:rPr lang="ar-JO" sz="2200" dirty="0">
                <a:solidFill>
                  <a:srgbClr val="333333"/>
                </a:solidFill>
                <a:latin typeface="DroidArabicKufi-Regular"/>
              </a:rPr>
              <a:t>- </a:t>
            </a:r>
            <a:r>
              <a:rPr lang="ar-JO" sz="2200" b="0" i="0" dirty="0">
                <a:solidFill>
                  <a:srgbClr val="333333"/>
                </a:solidFill>
                <a:effectLst/>
                <a:latin typeface="DroidArabicKufi-Regular"/>
              </a:rPr>
              <a:t> إعطاء الأهمية لجميع جوانب الموقف أو المشكلة من دون الاهتمام بجانب معين على حساب آخر، وذلك لتسهيل فهمها بشكل أوضح. </a:t>
            </a:r>
          </a:p>
          <a:p>
            <a:pPr algn="r" rtl="1"/>
            <a:r>
              <a:rPr lang="ar-JO" sz="2200" dirty="0">
                <a:solidFill>
                  <a:srgbClr val="333333"/>
                </a:solidFill>
                <a:latin typeface="DroidArabicKufi-Regular"/>
              </a:rPr>
              <a:t>- </a:t>
            </a:r>
            <a:r>
              <a:rPr lang="ar-JO" sz="2200" b="0" i="0" dirty="0">
                <a:solidFill>
                  <a:srgbClr val="333333"/>
                </a:solidFill>
                <a:effectLst/>
                <a:latin typeface="DroidArabicKufi-Regular"/>
              </a:rPr>
              <a:t>الاعتماد على الحقائق والمعرفة الشاملة بكل المعلومات التي يدور حولها الموضوع. </a:t>
            </a:r>
          </a:p>
          <a:p>
            <a:pPr algn="r" rtl="1"/>
            <a:r>
              <a:rPr lang="ar-JO" sz="2200" dirty="0">
                <a:solidFill>
                  <a:srgbClr val="333333"/>
                </a:solidFill>
                <a:latin typeface="DroidArabicKufi-Regular"/>
              </a:rPr>
              <a:t>- </a:t>
            </a:r>
            <a:r>
              <a:rPr lang="ar-JO" sz="2200" b="0" i="0" dirty="0">
                <a:solidFill>
                  <a:srgbClr val="333333"/>
                </a:solidFill>
                <a:effectLst/>
                <a:latin typeface="DroidArabicKufi-Regular"/>
              </a:rPr>
              <a:t>اتصافه بالتفكير المنطقي للوصول للحقائق والمعرفة المراد الوصول إليها.</a:t>
            </a:r>
            <a:br>
              <a:rPr lang="ar-JO" sz="2200" dirty="0"/>
            </a:br>
            <a:endParaRPr lang="ar-JO" sz="2200" dirty="0"/>
          </a:p>
        </p:txBody>
      </p:sp>
    </p:spTree>
    <p:extLst>
      <p:ext uri="{BB962C8B-B14F-4D97-AF65-F5344CB8AC3E}">
        <p14:creationId xmlns:p14="http://schemas.microsoft.com/office/powerpoint/2010/main" val="3735806990"/>
      </p:ext>
    </p:extLst>
  </p:cSld>
  <p:clrMapOvr>
    <a:masterClrMapping/>
  </p:clrMapOvr>
  <mc:AlternateContent xmlns:mc="http://schemas.openxmlformats.org/markup-compatibility/2006" xmlns:p14="http://schemas.microsoft.com/office/powerpoint/2010/main">
    <mc:Choice Requires="p14">
      <p:transition spd="med" p14:dur="700" advTm="99827">
        <p:fade/>
      </p:transition>
    </mc:Choice>
    <mc:Fallback xmlns="">
      <p:transition spd="med" advTm="99827">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7714" y="951895"/>
            <a:ext cx="11756571" cy="54954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976007" y="346014"/>
            <a:ext cx="5012871"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مقارنة بين التفكير الناقد والتفكير الإبداعي</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a:solidFill>
                  <a:prstClr val="white"/>
                </a:solidFill>
                <a:latin typeface="Times New Roman" panose="02020603050405020304" pitchFamily="18" charset="0"/>
                <a:ea typeface="+mn-ea"/>
                <a:cs typeface="Times New Roman" panose="02020603050405020304" pitchFamily="18" charset="0"/>
              </a:rPr>
              <a:t>Lecture 4</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06564" y="-151868"/>
            <a:ext cx="2383737" cy="1125123"/>
          </a:xfrm>
          <a:prstGeom prst="rect">
            <a:avLst/>
          </a:prstGeom>
        </p:spPr>
      </p:pic>
      <p:sp>
        <p:nvSpPr>
          <p:cNvPr id="8" name="TextBox 7">
            <a:extLst>
              <a:ext uri="{FF2B5EF4-FFF2-40B4-BE49-F238E27FC236}">
                <a16:creationId xmlns:a16="http://schemas.microsoft.com/office/drawing/2014/main" id="{6EC85335-8C08-02D1-98D9-28A04FE22D5B}"/>
              </a:ext>
            </a:extLst>
          </p:cNvPr>
          <p:cNvSpPr txBox="1"/>
          <p:nvPr/>
        </p:nvSpPr>
        <p:spPr>
          <a:xfrm>
            <a:off x="3265714" y="1104214"/>
            <a:ext cx="8433874" cy="5355312"/>
          </a:xfrm>
          <a:prstGeom prst="rect">
            <a:avLst/>
          </a:prstGeom>
          <a:noFill/>
        </p:spPr>
        <p:txBody>
          <a:bodyPr wrap="square">
            <a:spAutoFit/>
          </a:bodyPr>
          <a:lstStyle/>
          <a:p>
            <a:pPr algn="r"/>
            <a:r>
              <a:rPr lang="ar-JO" b="1" dirty="0">
                <a:solidFill>
                  <a:srgbClr val="00B0F0"/>
                </a:solidFill>
              </a:rPr>
              <a:t>الفرق بين التفكير الإبداعي والتفكير الناقد من حيث التعريف </a:t>
            </a:r>
            <a:r>
              <a:rPr lang="ar-JO" dirty="0"/>
              <a:t>: يُقصد بالتفكير الإبداعي، التفكير بأفكار جديدة لم يسبق لأحد أن فكر بها مسبقًا، فنقول إن الفكرة الابداعية فكرة خارج الصندوق، نقصد بها أنها فكرة إبداعية جديدة، ومن سمات الفكر الإبداعي أنه لا يهتم بالعوائق أو الحدود التي تحد هذه الفكرة، ويعتمد أساسًا على خيال الشخص، لأن الأفكار الإبداعية تقوم على مبدأ تخيل الأفكار الجديدة مع عدم الاهتمام بالحدود التي تمنع حدوثها، أيضًا يتسم التفكير الإبداعي بكونه غير انتقائي وحر .</a:t>
            </a:r>
          </a:p>
          <a:p>
            <a:pPr algn="r"/>
            <a:r>
              <a:rPr lang="ar-JO" dirty="0"/>
              <a:t>التفكير الناقد، لا يستند إلى توليد أفكار جديدة خارج الصندوق، بل يمكن اعتباره تفكيرًا تحليليًا، حيث يمكن تحليل جميع الأفكار المنطقية المطروحة والاختيار من بينها على أسس منطقية وواقعية، وبالتالي فهو انتقائي، حيث يكون الشخص به ملزمًا باتخاذ بعض الخيارات في الحسبان دون الأخذ بخيارات أخرى. </a:t>
            </a:r>
          </a:p>
          <a:p>
            <a:pPr algn="r"/>
            <a:r>
              <a:rPr lang="ar-JO" b="1" dirty="0">
                <a:solidFill>
                  <a:srgbClr val="00B0F0"/>
                </a:solidFill>
              </a:rPr>
              <a:t>الفرق بين التفكير الإبداعي والتفكير الناقد من حيث الصفات</a:t>
            </a:r>
            <a:r>
              <a:rPr lang="ar-JO" dirty="0"/>
              <a:t>: تشمل خصائص المفكر الناقد الحكم على الأشياء والانتقائية والتحليل المنطقي لها، فهو موضوعي، يختار أفضل خيار منطقي من بين عدة خيارات منطقية أخرى متاحة، أما المفكر المبدع فمهمته إيجاد أفكار جديدة لم يفكر بها أحد قبله، ساعيًا إلى إيجاد عدة إجابات لمشكلة ما بدلاً من إجابة واحدة أو حل واحد فقط، حيث يوظف مهاراته في استكشاف الأشياء الجديدة والتوصل إلى جميع الاحتمالات الممكنة.</a:t>
            </a:r>
          </a:p>
          <a:p>
            <a:pPr algn="r"/>
            <a:r>
              <a:rPr lang="ar-JO" b="1" dirty="0">
                <a:solidFill>
                  <a:srgbClr val="00B0F0"/>
                </a:solidFill>
              </a:rPr>
              <a:t>الفرق بين التفكير الإبداعي والتفكير الناقد من حيث جزء الدماغ المستخدم</a:t>
            </a:r>
            <a:r>
              <a:rPr lang="ar-JO" b="1" dirty="0"/>
              <a:t>: </a:t>
            </a:r>
            <a:r>
              <a:rPr lang="ar-JO" dirty="0"/>
              <a:t>التفكير الناقد منظم، يمكن تصويره بالمشي من أ إلى ب إلى ج، في خط مستقيم، فعندما تفكر بشكل نقدي، فأنت تستخدم الجزء الأيسر من الدماغ، أما المفكر المبدع، فيستخدم الجانب الأيمن من الدماغ، ولا يعالج المعلومات بطريقة خطية، كما يتطلب التفكير الناقد جهدًا عقليًا كبيرًا وتركيزًا عاليًا أيضًا، أما التفكير الإبداعي، فيمكن أن يحدث بدون جهد. جوهرالتفكير الإبداعي يكمن في توليده للأفكار، أما جوهر التفكير الناقد فهو تحليل الأفكار.التفكير الناقد انتقائي، لكن التفكير الإبداعي ليس انتقائيًا.</a:t>
            </a:r>
          </a:p>
        </p:txBody>
      </p:sp>
      <p:sp>
        <p:nvSpPr>
          <p:cNvPr id="13" name="TextBox 12">
            <a:extLst>
              <a:ext uri="{FF2B5EF4-FFF2-40B4-BE49-F238E27FC236}">
                <a16:creationId xmlns:a16="http://schemas.microsoft.com/office/drawing/2014/main" id="{2EC02F09-6918-F837-29B2-814D5693EE8C}"/>
              </a:ext>
            </a:extLst>
          </p:cNvPr>
          <p:cNvSpPr txBox="1"/>
          <p:nvPr/>
        </p:nvSpPr>
        <p:spPr>
          <a:xfrm>
            <a:off x="1360238" y="6447306"/>
            <a:ext cx="2909683" cy="369332"/>
          </a:xfrm>
          <a:prstGeom prst="rect">
            <a:avLst/>
          </a:prstGeom>
          <a:noFill/>
        </p:spPr>
        <p:txBody>
          <a:bodyPr wrap="square">
            <a:spAutoFit/>
          </a:bodyPr>
          <a:lstStyle/>
          <a:p>
            <a:r>
              <a:rPr lang="en-GB" dirty="0">
                <a:solidFill>
                  <a:schemeClr val="bg1"/>
                </a:solidFill>
              </a:rPr>
              <a:t>https://eijaby.com/e</a:t>
            </a:r>
            <a:endParaRPr lang="ar-JO" dirty="0">
              <a:solidFill>
                <a:schemeClr val="bg1"/>
              </a:solidFill>
            </a:endParaRPr>
          </a:p>
        </p:txBody>
      </p:sp>
      <p:graphicFrame>
        <p:nvGraphicFramePr>
          <p:cNvPr id="14" name="Table 13">
            <a:extLst>
              <a:ext uri="{FF2B5EF4-FFF2-40B4-BE49-F238E27FC236}">
                <a16:creationId xmlns:a16="http://schemas.microsoft.com/office/drawing/2014/main" id="{34368ADC-E7E2-EC6C-3025-71071CE895B4}"/>
              </a:ext>
            </a:extLst>
          </p:cNvPr>
          <p:cNvGraphicFramePr>
            <a:graphicFrameLocks noGrp="1"/>
          </p:cNvGraphicFramePr>
          <p:nvPr>
            <p:extLst>
              <p:ext uri="{D42A27DB-BD31-4B8C-83A1-F6EECF244321}">
                <p14:modId xmlns:p14="http://schemas.microsoft.com/office/powerpoint/2010/main" val="2587636686"/>
              </p:ext>
            </p:extLst>
          </p:nvPr>
        </p:nvGraphicFramePr>
        <p:xfrm>
          <a:off x="346898" y="1209091"/>
          <a:ext cx="3000460" cy="5120640"/>
        </p:xfrm>
        <a:graphic>
          <a:graphicData uri="http://schemas.openxmlformats.org/drawingml/2006/table">
            <a:tbl>
              <a:tblPr/>
              <a:tblGrid>
                <a:gridCol w="1500230">
                  <a:extLst>
                    <a:ext uri="{9D8B030D-6E8A-4147-A177-3AD203B41FA5}">
                      <a16:colId xmlns:a16="http://schemas.microsoft.com/office/drawing/2014/main" val="997251046"/>
                    </a:ext>
                  </a:extLst>
                </a:gridCol>
                <a:gridCol w="1500230">
                  <a:extLst>
                    <a:ext uri="{9D8B030D-6E8A-4147-A177-3AD203B41FA5}">
                      <a16:colId xmlns:a16="http://schemas.microsoft.com/office/drawing/2014/main" val="669883468"/>
                    </a:ext>
                  </a:extLst>
                </a:gridCol>
              </a:tblGrid>
              <a:tr h="0">
                <a:tc>
                  <a:txBody>
                    <a:bodyPr/>
                    <a:lstStyle/>
                    <a:p>
                      <a:pPr algn="ctr"/>
                      <a:r>
                        <a:rPr lang="ar-JO" sz="1400" b="0" dirty="0">
                          <a:solidFill>
                            <a:srgbClr val="00B0F0"/>
                          </a:solidFill>
                          <a:effectLst/>
                        </a:rPr>
                        <a:t>التفكير الناقد</a:t>
                      </a:r>
                    </a:p>
                  </a:txBody>
                  <a:tcPr anchor="ctr">
                    <a:lnL w="7620" cap="flat" cmpd="dbl" algn="ctr">
                      <a:solidFill>
                        <a:srgbClr val="D9D9D9"/>
                      </a:solidFill>
                      <a:prstDash val="solid"/>
                      <a:round/>
                      <a:headEnd type="none" w="med" len="med"/>
                      <a:tailEnd type="none" w="med" len="med"/>
                    </a:lnL>
                    <a:lnR w="7620" cap="flat" cmpd="dbl" algn="ctr">
                      <a:solidFill>
                        <a:srgbClr val="D9D9D9"/>
                      </a:solidFill>
                      <a:prstDash val="solid"/>
                      <a:round/>
                      <a:headEnd type="none" w="med" len="med"/>
                      <a:tailEnd type="none" w="med" len="med"/>
                    </a:lnR>
                    <a:lnT w="7620" cap="flat" cmpd="dbl" algn="ctr">
                      <a:solidFill>
                        <a:srgbClr val="D9D9D9"/>
                      </a:solidFill>
                      <a:prstDash val="solid"/>
                      <a:round/>
                      <a:headEnd type="none" w="med" len="med"/>
                      <a:tailEnd type="none" w="med" len="med"/>
                    </a:lnT>
                    <a:lnB w="7620" cap="flat" cmpd="dbl" algn="ctr">
                      <a:solidFill>
                        <a:srgbClr val="D9D9D9"/>
                      </a:solidFill>
                      <a:prstDash val="solid"/>
                      <a:round/>
                      <a:headEnd type="none" w="med" len="med"/>
                      <a:tailEnd type="none" w="med" len="med"/>
                    </a:lnB>
                    <a:solidFill>
                      <a:srgbClr val="FAFAFA"/>
                    </a:solidFill>
                  </a:tcPr>
                </a:tc>
                <a:tc>
                  <a:txBody>
                    <a:bodyPr/>
                    <a:lstStyle/>
                    <a:p>
                      <a:pPr algn="ctr"/>
                      <a:r>
                        <a:rPr lang="ar-JO" sz="1400" b="0" dirty="0">
                          <a:solidFill>
                            <a:srgbClr val="00B0F0"/>
                          </a:solidFill>
                          <a:effectLst/>
                        </a:rPr>
                        <a:t>التفكير الإبداعي </a:t>
                      </a:r>
                    </a:p>
                  </a:txBody>
                  <a:tcPr anchor="ctr">
                    <a:lnL w="7620" cap="flat" cmpd="dbl" algn="ctr">
                      <a:solidFill>
                        <a:srgbClr val="D9D9D9"/>
                      </a:solidFill>
                      <a:prstDash val="solid"/>
                      <a:round/>
                      <a:headEnd type="none" w="med" len="med"/>
                      <a:tailEnd type="none" w="med" len="med"/>
                    </a:lnL>
                    <a:lnR w="7620" cap="flat" cmpd="dbl" algn="ctr">
                      <a:solidFill>
                        <a:srgbClr val="D9D9D9"/>
                      </a:solidFill>
                      <a:prstDash val="solid"/>
                      <a:round/>
                      <a:headEnd type="none" w="med" len="med"/>
                      <a:tailEnd type="none" w="med" len="med"/>
                    </a:lnR>
                    <a:lnT w="7620" cap="flat" cmpd="dbl" algn="ctr">
                      <a:solidFill>
                        <a:srgbClr val="D9D9D9"/>
                      </a:solidFill>
                      <a:prstDash val="solid"/>
                      <a:round/>
                      <a:headEnd type="none" w="med" len="med"/>
                      <a:tailEnd type="none" w="med" len="med"/>
                    </a:lnT>
                    <a:lnB w="7620" cap="flat" cmpd="dbl" algn="ctr">
                      <a:solidFill>
                        <a:srgbClr val="D9D9D9"/>
                      </a:solidFill>
                      <a:prstDash val="solid"/>
                      <a:round/>
                      <a:headEnd type="none" w="med" len="med"/>
                      <a:tailEnd type="none" w="med" len="med"/>
                    </a:lnB>
                    <a:solidFill>
                      <a:srgbClr val="FAFAFA"/>
                    </a:solidFill>
                  </a:tcPr>
                </a:tc>
                <a:extLst>
                  <a:ext uri="{0D108BD9-81ED-4DB2-BD59-A6C34878D82A}">
                    <a16:rowId xmlns:a16="http://schemas.microsoft.com/office/drawing/2014/main" val="3448839626"/>
                  </a:ext>
                </a:extLst>
              </a:tr>
              <a:tr h="0">
                <a:tc>
                  <a:txBody>
                    <a:bodyPr/>
                    <a:lstStyle/>
                    <a:p>
                      <a:pPr algn="ctr"/>
                      <a:r>
                        <a:rPr lang="ar-JO" sz="1400" b="0" dirty="0">
                          <a:solidFill>
                            <a:srgbClr val="000000"/>
                          </a:solidFill>
                          <a:effectLst/>
                        </a:rPr>
                        <a:t>تفكير متقارب انتقائي </a:t>
                      </a:r>
                      <a:endParaRPr lang="ar-JO" sz="1400" b="0" dirty="0">
                        <a:effectLst/>
                      </a:endParaRPr>
                    </a:p>
                  </a:txBody>
                  <a:tcPr anchor="ctr">
                    <a:lnL w="7620" cap="flat" cmpd="dbl" algn="ctr">
                      <a:solidFill>
                        <a:srgbClr val="D9D9D9"/>
                      </a:solidFill>
                      <a:prstDash val="solid"/>
                      <a:round/>
                      <a:headEnd type="none" w="med" len="med"/>
                      <a:tailEnd type="none" w="med" len="med"/>
                    </a:lnL>
                    <a:lnR w="7620" cap="flat" cmpd="dbl" algn="ctr">
                      <a:solidFill>
                        <a:srgbClr val="D9D9D9"/>
                      </a:solidFill>
                      <a:prstDash val="solid"/>
                      <a:round/>
                      <a:headEnd type="none" w="med" len="med"/>
                      <a:tailEnd type="none" w="med" len="med"/>
                    </a:lnR>
                    <a:lnT w="7620" cap="flat" cmpd="dbl" algn="ctr">
                      <a:solidFill>
                        <a:srgbClr val="D9D9D9"/>
                      </a:solidFill>
                      <a:prstDash val="solid"/>
                      <a:round/>
                      <a:headEnd type="none" w="med" len="med"/>
                      <a:tailEnd type="none" w="med" len="med"/>
                    </a:lnT>
                    <a:lnB w="7620" cap="flat" cmpd="dbl" algn="ctr">
                      <a:solidFill>
                        <a:srgbClr val="D9D9D9"/>
                      </a:solidFill>
                      <a:prstDash val="solid"/>
                      <a:round/>
                      <a:headEnd type="none" w="med" len="med"/>
                      <a:tailEnd type="none" w="med" len="med"/>
                    </a:lnB>
                    <a:solidFill>
                      <a:srgbClr val="FAFAFA"/>
                    </a:solidFill>
                  </a:tcPr>
                </a:tc>
                <a:tc>
                  <a:txBody>
                    <a:bodyPr/>
                    <a:lstStyle/>
                    <a:p>
                      <a:pPr algn="ctr"/>
                      <a:r>
                        <a:rPr lang="ar-JO" sz="1400" b="0" dirty="0">
                          <a:solidFill>
                            <a:srgbClr val="000000"/>
                          </a:solidFill>
                          <a:effectLst/>
                        </a:rPr>
                        <a:t>تفکیر متباعد  غير انتقائي</a:t>
                      </a:r>
                      <a:endParaRPr lang="ar-JO" sz="1400" b="0" dirty="0">
                        <a:effectLst/>
                      </a:endParaRPr>
                    </a:p>
                  </a:txBody>
                  <a:tcPr anchor="ctr">
                    <a:lnL w="7620" cap="flat" cmpd="dbl" algn="ctr">
                      <a:solidFill>
                        <a:srgbClr val="D9D9D9"/>
                      </a:solidFill>
                      <a:prstDash val="solid"/>
                      <a:round/>
                      <a:headEnd type="none" w="med" len="med"/>
                      <a:tailEnd type="none" w="med" len="med"/>
                    </a:lnL>
                    <a:lnR w="7620" cap="flat" cmpd="dbl" algn="ctr">
                      <a:solidFill>
                        <a:srgbClr val="D9D9D9"/>
                      </a:solidFill>
                      <a:prstDash val="solid"/>
                      <a:round/>
                      <a:headEnd type="none" w="med" len="med"/>
                      <a:tailEnd type="none" w="med" len="med"/>
                    </a:lnR>
                    <a:lnT w="7620" cap="flat" cmpd="dbl" algn="ctr">
                      <a:solidFill>
                        <a:srgbClr val="D9D9D9"/>
                      </a:solidFill>
                      <a:prstDash val="solid"/>
                      <a:round/>
                      <a:headEnd type="none" w="med" len="med"/>
                      <a:tailEnd type="none" w="med" len="med"/>
                    </a:lnT>
                    <a:lnB w="7620" cap="flat" cmpd="dbl" algn="ctr">
                      <a:solidFill>
                        <a:srgbClr val="D9D9D9"/>
                      </a:solidFill>
                      <a:prstDash val="solid"/>
                      <a:round/>
                      <a:headEnd type="none" w="med" len="med"/>
                      <a:tailEnd type="none" w="med" len="med"/>
                    </a:lnB>
                    <a:solidFill>
                      <a:srgbClr val="FAFAFA"/>
                    </a:solidFill>
                  </a:tcPr>
                </a:tc>
                <a:extLst>
                  <a:ext uri="{0D108BD9-81ED-4DB2-BD59-A6C34878D82A}">
                    <a16:rowId xmlns:a16="http://schemas.microsoft.com/office/drawing/2014/main" val="4081170236"/>
                  </a:ext>
                </a:extLst>
              </a:tr>
              <a:tr h="0">
                <a:tc>
                  <a:txBody>
                    <a:bodyPr/>
                    <a:lstStyle/>
                    <a:p>
                      <a:pPr algn="ctr"/>
                      <a:r>
                        <a:rPr lang="ar-JO" sz="1400" b="0" dirty="0">
                          <a:solidFill>
                            <a:srgbClr val="000000"/>
                          </a:solidFill>
                          <a:effectLst/>
                        </a:rPr>
                        <a:t>تفكير ملائم للمواقف السائدة وتابع لها </a:t>
                      </a:r>
                      <a:endParaRPr lang="ar-JO" sz="1400" b="0" dirty="0">
                        <a:effectLst/>
                      </a:endParaRPr>
                    </a:p>
                  </a:txBody>
                  <a:tcPr anchor="ctr">
                    <a:lnL w="7620" cap="flat" cmpd="dbl" algn="ctr">
                      <a:solidFill>
                        <a:srgbClr val="D9D9D9"/>
                      </a:solidFill>
                      <a:prstDash val="solid"/>
                      <a:round/>
                      <a:headEnd type="none" w="med" len="med"/>
                      <a:tailEnd type="none" w="med" len="med"/>
                    </a:lnL>
                    <a:lnR w="7620" cap="flat" cmpd="dbl" algn="ctr">
                      <a:solidFill>
                        <a:srgbClr val="D9D9D9"/>
                      </a:solidFill>
                      <a:prstDash val="solid"/>
                      <a:round/>
                      <a:headEnd type="none" w="med" len="med"/>
                      <a:tailEnd type="none" w="med" len="med"/>
                    </a:lnR>
                    <a:lnT w="7620" cap="flat" cmpd="dbl" algn="ctr">
                      <a:solidFill>
                        <a:srgbClr val="D9D9D9"/>
                      </a:solidFill>
                      <a:prstDash val="solid"/>
                      <a:round/>
                      <a:headEnd type="none" w="med" len="med"/>
                      <a:tailEnd type="none" w="med" len="med"/>
                    </a:lnT>
                    <a:lnB w="7620" cap="flat" cmpd="dbl" algn="ctr">
                      <a:solidFill>
                        <a:srgbClr val="D9D9D9"/>
                      </a:solidFill>
                      <a:prstDash val="solid"/>
                      <a:round/>
                      <a:headEnd type="none" w="med" len="med"/>
                      <a:tailEnd type="none" w="med" len="med"/>
                    </a:lnB>
                    <a:solidFill>
                      <a:srgbClr val="FAFAFA"/>
                    </a:solidFill>
                  </a:tcPr>
                </a:tc>
                <a:tc>
                  <a:txBody>
                    <a:bodyPr/>
                    <a:lstStyle/>
                    <a:p>
                      <a:pPr algn="ctr"/>
                      <a:r>
                        <a:rPr lang="ar-JO" sz="1400" b="0" dirty="0">
                          <a:solidFill>
                            <a:srgbClr val="000000"/>
                          </a:solidFill>
                          <a:effectLst/>
                        </a:rPr>
                        <a:t>تفكير مستقل بذاته عن المواقف الموجودة </a:t>
                      </a:r>
                      <a:endParaRPr lang="ar-JO" sz="1400" b="0" dirty="0">
                        <a:effectLst/>
                      </a:endParaRPr>
                    </a:p>
                  </a:txBody>
                  <a:tcPr anchor="ctr">
                    <a:lnL w="7620" cap="flat" cmpd="dbl" algn="ctr">
                      <a:solidFill>
                        <a:srgbClr val="D9D9D9"/>
                      </a:solidFill>
                      <a:prstDash val="solid"/>
                      <a:round/>
                      <a:headEnd type="none" w="med" len="med"/>
                      <a:tailEnd type="none" w="med" len="med"/>
                    </a:lnL>
                    <a:lnR w="7620" cap="flat" cmpd="dbl" algn="ctr">
                      <a:solidFill>
                        <a:srgbClr val="D9D9D9"/>
                      </a:solidFill>
                      <a:prstDash val="solid"/>
                      <a:round/>
                      <a:headEnd type="none" w="med" len="med"/>
                      <a:tailEnd type="none" w="med" len="med"/>
                    </a:lnR>
                    <a:lnT w="7620" cap="flat" cmpd="dbl" algn="ctr">
                      <a:solidFill>
                        <a:srgbClr val="D9D9D9"/>
                      </a:solidFill>
                      <a:prstDash val="solid"/>
                      <a:round/>
                      <a:headEnd type="none" w="med" len="med"/>
                      <a:tailEnd type="none" w="med" len="med"/>
                    </a:lnT>
                    <a:lnB w="7620" cap="flat" cmpd="dbl" algn="ctr">
                      <a:solidFill>
                        <a:srgbClr val="D9D9D9"/>
                      </a:solidFill>
                      <a:prstDash val="solid"/>
                      <a:round/>
                      <a:headEnd type="none" w="med" len="med"/>
                      <a:tailEnd type="none" w="med" len="med"/>
                    </a:lnB>
                    <a:solidFill>
                      <a:srgbClr val="FAFAFA"/>
                    </a:solidFill>
                  </a:tcPr>
                </a:tc>
                <a:extLst>
                  <a:ext uri="{0D108BD9-81ED-4DB2-BD59-A6C34878D82A}">
                    <a16:rowId xmlns:a16="http://schemas.microsoft.com/office/drawing/2014/main" val="3650866637"/>
                  </a:ext>
                </a:extLst>
              </a:tr>
              <a:tr h="0">
                <a:tc>
                  <a:txBody>
                    <a:bodyPr/>
                    <a:lstStyle/>
                    <a:p>
                      <a:pPr algn="ctr"/>
                      <a:r>
                        <a:rPr lang="ar-JO" sz="1400" b="0" dirty="0">
                          <a:solidFill>
                            <a:srgbClr val="000000"/>
                          </a:solidFill>
                          <a:effectLst/>
                        </a:rPr>
                        <a:t>ينطلق من المسلمات الموجودة ويقبلها كمنطلق</a:t>
                      </a:r>
                      <a:endParaRPr lang="ar-JO" sz="1400" b="0" dirty="0">
                        <a:effectLst/>
                      </a:endParaRPr>
                    </a:p>
                  </a:txBody>
                  <a:tcPr anchor="ctr">
                    <a:lnL w="7620" cap="flat" cmpd="dbl" algn="ctr">
                      <a:solidFill>
                        <a:srgbClr val="D9D9D9"/>
                      </a:solidFill>
                      <a:prstDash val="solid"/>
                      <a:round/>
                      <a:headEnd type="none" w="med" len="med"/>
                      <a:tailEnd type="none" w="med" len="med"/>
                    </a:lnL>
                    <a:lnR w="7620" cap="flat" cmpd="dbl" algn="ctr">
                      <a:solidFill>
                        <a:srgbClr val="D9D9D9"/>
                      </a:solidFill>
                      <a:prstDash val="solid"/>
                      <a:round/>
                      <a:headEnd type="none" w="med" len="med"/>
                      <a:tailEnd type="none" w="med" len="med"/>
                    </a:lnR>
                    <a:lnT w="7620" cap="flat" cmpd="dbl" algn="ctr">
                      <a:solidFill>
                        <a:srgbClr val="D9D9D9"/>
                      </a:solidFill>
                      <a:prstDash val="solid"/>
                      <a:round/>
                      <a:headEnd type="none" w="med" len="med"/>
                      <a:tailEnd type="none" w="med" len="med"/>
                    </a:lnT>
                    <a:lnB w="7620" cap="flat" cmpd="dbl" algn="ctr">
                      <a:solidFill>
                        <a:srgbClr val="D9D9D9"/>
                      </a:solidFill>
                      <a:prstDash val="solid"/>
                      <a:round/>
                      <a:headEnd type="none" w="med" len="med"/>
                      <a:tailEnd type="none" w="med" len="med"/>
                    </a:lnB>
                    <a:solidFill>
                      <a:srgbClr val="FAFAFA"/>
                    </a:solidFill>
                  </a:tcPr>
                </a:tc>
                <a:tc>
                  <a:txBody>
                    <a:bodyPr/>
                    <a:lstStyle/>
                    <a:p>
                      <a:pPr algn="ctr"/>
                      <a:r>
                        <a:rPr lang="ar-JO" sz="1400" b="0" dirty="0">
                          <a:solidFill>
                            <a:srgbClr val="000000"/>
                          </a:solidFill>
                          <a:effectLst/>
                        </a:rPr>
                        <a:t>يضع مسلماته ومبادئه ويبني منطقه </a:t>
                      </a:r>
                      <a:endParaRPr lang="ar-JO" sz="1400" b="0" dirty="0">
                        <a:effectLst/>
                      </a:endParaRPr>
                    </a:p>
                  </a:txBody>
                  <a:tcPr anchor="ctr">
                    <a:lnL w="7620" cap="flat" cmpd="dbl" algn="ctr">
                      <a:solidFill>
                        <a:srgbClr val="D9D9D9"/>
                      </a:solidFill>
                      <a:prstDash val="solid"/>
                      <a:round/>
                      <a:headEnd type="none" w="med" len="med"/>
                      <a:tailEnd type="none" w="med" len="med"/>
                    </a:lnL>
                    <a:lnR w="7620" cap="flat" cmpd="dbl" algn="ctr">
                      <a:solidFill>
                        <a:srgbClr val="D9D9D9"/>
                      </a:solidFill>
                      <a:prstDash val="solid"/>
                      <a:round/>
                      <a:headEnd type="none" w="med" len="med"/>
                      <a:tailEnd type="none" w="med" len="med"/>
                    </a:lnR>
                    <a:lnT w="7620" cap="flat" cmpd="dbl" algn="ctr">
                      <a:solidFill>
                        <a:srgbClr val="D9D9D9"/>
                      </a:solidFill>
                      <a:prstDash val="solid"/>
                      <a:round/>
                      <a:headEnd type="none" w="med" len="med"/>
                      <a:tailEnd type="none" w="med" len="med"/>
                    </a:lnT>
                    <a:lnB w="7620" cap="flat" cmpd="dbl" algn="ctr">
                      <a:solidFill>
                        <a:srgbClr val="D9D9D9"/>
                      </a:solidFill>
                      <a:prstDash val="solid"/>
                      <a:round/>
                      <a:headEnd type="none" w="med" len="med"/>
                      <a:tailEnd type="none" w="med" len="med"/>
                    </a:lnB>
                    <a:solidFill>
                      <a:srgbClr val="FAFAFA"/>
                    </a:solidFill>
                  </a:tcPr>
                </a:tc>
                <a:extLst>
                  <a:ext uri="{0D108BD9-81ED-4DB2-BD59-A6C34878D82A}">
                    <a16:rowId xmlns:a16="http://schemas.microsoft.com/office/drawing/2014/main" val="601150527"/>
                  </a:ext>
                </a:extLst>
              </a:tr>
              <a:tr h="0">
                <a:tc>
                  <a:txBody>
                    <a:bodyPr/>
                    <a:lstStyle/>
                    <a:p>
                      <a:pPr algn="ctr"/>
                      <a:r>
                        <a:rPr lang="ar-JO" sz="1400" b="0" dirty="0">
                          <a:solidFill>
                            <a:srgbClr val="000000"/>
                          </a:solidFill>
                          <a:effectLst/>
                        </a:rPr>
                        <a:t>يتابع النظام المنطقي السائد</a:t>
                      </a:r>
                      <a:endParaRPr lang="ar-JO" sz="1400" b="0" dirty="0">
                        <a:effectLst/>
                      </a:endParaRPr>
                    </a:p>
                  </a:txBody>
                  <a:tcPr anchor="ctr">
                    <a:lnL w="7620" cap="flat" cmpd="dbl" algn="ctr">
                      <a:solidFill>
                        <a:srgbClr val="D9D9D9"/>
                      </a:solidFill>
                      <a:prstDash val="solid"/>
                      <a:round/>
                      <a:headEnd type="none" w="med" len="med"/>
                      <a:tailEnd type="none" w="med" len="med"/>
                    </a:lnL>
                    <a:lnR w="7620" cap="flat" cmpd="dbl" algn="ctr">
                      <a:solidFill>
                        <a:srgbClr val="D9D9D9"/>
                      </a:solidFill>
                      <a:prstDash val="solid"/>
                      <a:round/>
                      <a:headEnd type="none" w="med" len="med"/>
                      <a:tailEnd type="none" w="med" len="med"/>
                    </a:lnR>
                    <a:lnT w="7620" cap="flat" cmpd="dbl" algn="ctr">
                      <a:solidFill>
                        <a:srgbClr val="D9D9D9"/>
                      </a:solidFill>
                      <a:prstDash val="solid"/>
                      <a:round/>
                      <a:headEnd type="none" w="med" len="med"/>
                      <a:tailEnd type="none" w="med" len="med"/>
                    </a:lnT>
                    <a:lnB w="7620" cap="flat" cmpd="dbl" algn="ctr">
                      <a:solidFill>
                        <a:srgbClr val="D9D9D9"/>
                      </a:solidFill>
                      <a:prstDash val="solid"/>
                      <a:round/>
                      <a:headEnd type="none" w="med" len="med"/>
                      <a:tailEnd type="none" w="med" len="med"/>
                    </a:lnB>
                    <a:solidFill>
                      <a:srgbClr val="FAFAFA"/>
                    </a:solidFill>
                  </a:tcPr>
                </a:tc>
                <a:tc>
                  <a:txBody>
                    <a:bodyPr/>
                    <a:lstStyle/>
                    <a:p>
                      <a:pPr algn="ctr"/>
                      <a:r>
                        <a:rPr lang="ar-JO" sz="1400" b="0" dirty="0">
                          <a:solidFill>
                            <a:srgbClr val="000000"/>
                          </a:solidFill>
                          <a:effectLst/>
                        </a:rPr>
                        <a:t>لا يتقيد بالقواعد المنطقية </a:t>
                      </a:r>
                      <a:endParaRPr lang="ar-JO" sz="1400" b="0" dirty="0">
                        <a:effectLst/>
                      </a:endParaRPr>
                    </a:p>
                  </a:txBody>
                  <a:tcPr anchor="ctr">
                    <a:lnL w="7620" cap="flat" cmpd="dbl" algn="ctr">
                      <a:solidFill>
                        <a:srgbClr val="D9D9D9"/>
                      </a:solidFill>
                      <a:prstDash val="solid"/>
                      <a:round/>
                      <a:headEnd type="none" w="med" len="med"/>
                      <a:tailEnd type="none" w="med" len="med"/>
                    </a:lnL>
                    <a:lnR w="7620" cap="flat" cmpd="dbl" algn="ctr">
                      <a:solidFill>
                        <a:srgbClr val="D9D9D9"/>
                      </a:solidFill>
                      <a:prstDash val="solid"/>
                      <a:round/>
                      <a:headEnd type="none" w="med" len="med"/>
                      <a:tailEnd type="none" w="med" len="med"/>
                    </a:lnR>
                    <a:lnT w="7620" cap="flat" cmpd="dbl" algn="ctr">
                      <a:solidFill>
                        <a:srgbClr val="D9D9D9"/>
                      </a:solidFill>
                      <a:prstDash val="solid"/>
                      <a:round/>
                      <a:headEnd type="none" w="med" len="med"/>
                      <a:tailEnd type="none" w="med" len="med"/>
                    </a:lnT>
                    <a:lnB w="7620" cap="flat" cmpd="dbl" algn="ctr">
                      <a:solidFill>
                        <a:srgbClr val="D9D9D9"/>
                      </a:solidFill>
                      <a:prstDash val="solid"/>
                      <a:round/>
                      <a:headEnd type="none" w="med" len="med"/>
                      <a:tailEnd type="none" w="med" len="med"/>
                    </a:lnB>
                    <a:solidFill>
                      <a:srgbClr val="FAFAFA"/>
                    </a:solidFill>
                  </a:tcPr>
                </a:tc>
                <a:extLst>
                  <a:ext uri="{0D108BD9-81ED-4DB2-BD59-A6C34878D82A}">
                    <a16:rowId xmlns:a16="http://schemas.microsoft.com/office/drawing/2014/main" val="1562734688"/>
                  </a:ext>
                </a:extLst>
              </a:tr>
              <a:tr h="0">
                <a:tc>
                  <a:txBody>
                    <a:bodyPr/>
                    <a:lstStyle/>
                    <a:p>
                      <a:pPr algn="ctr"/>
                      <a:r>
                        <a:rPr lang="ar-JO" sz="1400" b="0" dirty="0">
                          <a:solidFill>
                            <a:srgbClr val="000000"/>
                          </a:solidFill>
                          <a:effectLst/>
                        </a:rPr>
                        <a:t>يمكن ان يختار حلا مما هو موجود بعد فحصه</a:t>
                      </a:r>
                    </a:p>
                    <a:p>
                      <a:pPr algn="ctr"/>
                      <a:r>
                        <a:rPr lang="ar-JO" sz="1400" b="0" dirty="0"/>
                        <a:t>جوهر التفكير الناقد فهو تحليل الأفكار</a:t>
                      </a:r>
                      <a:endParaRPr lang="ar-JO" sz="1400" b="0" dirty="0">
                        <a:effectLst/>
                      </a:endParaRPr>
                    </a:p>
                  </a:txBody>
                  <a:tcPr anchor="ctr">
                    <a:lnL w="7620" cap="flat" cmpd="dbl" algn="ctr">
                      <a:solidFill>
                        <a:srgbClr val="D9D9D9"/>
                      </a:solidFill>
                      <a:prstDash val="solid"/>
                      <a:round/>
                      <a:headEnd type="none" w="med" len="med"/>
                      <a:tailEnd type="none" w="med" len="med"/>
                    </a:lnL>
                    <a:lnR w="7620" cap="flat" cmpd="dbl" algn="ctr">
                      <a:solidFill>
                        <a:srgbClr val="D9D9D9"/>
                      </a:solidFill>
                      <a:prstDash val="solid"/>
                      <a:round/>
                      <a:headEnd type="none" w="med" len="med"/>
                      <a:tailEnd type="none" w="med" len="med"/>
                    </a:lnR>
                    <a:lnT w="7620" cap="flat" cmpd="dbl" algn="ctr">
                      <a:solidFill>
                        <a:srgbClr val="D9D9D9"/>
                      </a:solidFill>
                      <a:prstDash val="solid"/>
                      <a:round/>
                      <a:headEnd type="none" w="med" len="med"/>
                      <a:tailEnd type="none" w="med" len="med"/>
                    </a:lnT>
                    <a:lnB w="7620" cap="flat" cmpd="dbl" algn="ctr">
                      <a:solidFill>
                        <a:srgbClr val="D9D9D9"/>
                      </a:solidFill>
                      <a:prstDash val="solid"/>
                      <a:round/>
                      <a:headEnd type="none" w="med" len="med"/>
                      <a:tailEnd type="none" w="med" len="med"/>
                    </a:lnB>
                    <a:solidFill>
                      <a:srgbClr val="FAFAFA"/>
                    </a:solidFill>
                  </a:tcPr>
                </a:tc>
                <a:tc>
                  <a:txBody>
                    <a:bodyPr/>
                    <a:lstStyle/>
                    <a:p>
                      <a:pPr algn="ctr"/>
                      <a:r>
                        <a:rPr lang="ar-JO" sz="1400" b="0" dirty="0">
                          <a:solidFill>
                            <a:srgbClr val="000000"/>
                          </a:solidFill>
                          <a:effectLst/>
                        </a:rPr>
                        <a:t>يبدع حلولا جديدة</a:t>
                      </a:r>
                    </a:p>
                    <a:p>
                      <a:pPr algn="ctr"/>
                      <a:r>
                        <a:rPr lang="ar-JO" sz="1400" b="0" dirty="0"/>
                        <a:t>جوهرالتفكير الإبداعي يكمن في توليده للأفكار</a:t>
                      </a:r>
                      <a:endParaRPr lang="ar-JO" sz="1400" b="0" dirty="0">
                        <a:effectLst/>
                      </a:endParaRPr>
                    </a:p>
                  </a:txBody>
                  <a:tcPr anchor="ctr">
                    <a:lnL w="7620" cap="flat" cmpd="dbl" algn="ctr">
                      <a:solidFill>
                        <a:srgbClr val="D9D9D9"/>
                      </a:solidFill>
                      <a:prstDash val="solid"/>
                      <a:round/>
                      <a:headEnd type="none" w="med" len="med"/>
                      <a:tailEnd type="none" w="med" len="med"/>
                    </a:lnL>
                    <a:lnR w="7620" cap="flat" cmpd="dbl" algn="ctr">
                      <a:solidFill>
                        <a:srgbClr val="D9D9D9"/>
                      </a:solidFill>
                      <a:prstDash val="solid"/>
                      <a:round/>
                      <a:headEnd type="none" w="med" len="med"/>
                      <a:tailEnd type="none" w="med" len="med"/>
                    </a:lnR>
                    <a:lnT w="7620" cap="flat" cmpd="dbl" algn="ctr">
                      <a:solidFill>
                        <a:srgbClr val="D9D9D9"/>
                      </a:solidFill>
                      <a:prstDash val="solid"/>
                      <a:round/>
                      <a:headEnd type="none" w="med" len="med"/>
                      <a:tailEnd type="none" w="med" len="med"/>
                    </a:lnT>
                    <a:lnB w="7620" cap="flat" cmpd="dbl" algn="ctr">
                      <a:solidFill>
                        <a:srgbClr val="D9D9D9"/>
                      </a:solidFill>
                      <a:prstDash val="solid"/>
                      <a:round/>
                      <a:headEnd type="none" w="med" len="med"/>
                      <a:tailEnd type="none" w="med" len="med"/>
                    </a:lnB>
                    <a:solidFill>
                      <a:srgbClr val="FAFAFA"/>
                    </a:solidFill>
                  </a:tcPr>
                </a:tc>
                <a:extLst>
                  <a:ext uri="{0D108BD9-81ED-4DB2-BD59-A6C34878D82A}">
                    <a16:rowId xmlns:a16="http://schemas.microsoft.com/office/drawing/2014/main" val="1541824254"/>
                  </a:ext>
                </a:extLst>
              </a:tr>
              <a:tr h="0">
                <a:tc>
                  <a:txBody>
                    <a:bodyPr/>
                    <a:lstStyle/>
                    <a:p>
                      <a:pPr algn="ctr"/>
                      <a:r>
                        <a:rPr lang="ar-JO" sz="1400" b="0" dirty="0">
                          <a:solidFill>
                            <a:srgbClr val="000000"/>
                          </a:solidFill>
                          <a:effectLst/>
                        </a:rPr>
                        <a:t>يشير غالبا إلى الحلول المعروفة مسبقا</a:t>
                      </a:r>
                    </a:p>
                    <a:p>
                      <a:pPr algn="ctr"/>
                      <a:r>
                        <a:rPr lang="ar-JO" sz="1400" b="0" dirty="0"/>
                        <a:t>تستخدم الجزء الأيسر من الدماغ</a:t>
                      </a:r>
                      <a:endParaRPr lang="ar-JO" sz="1400" b="0" dirty="0">
                        <a:solidFill>
                          <a:srgbClr val="000000"/>
                        </a:solidFill>
                        <a:effectLst/>
                      </a:endParaRPr>
                    </a:p>
                    <a:p>
                      <a:pPr algn="ctr"/>
                      <a:endParaRPr lang="ar-JO" sz="1400" b="0" dirty="0">
                        <a:effectLst/>
                      </a:endParaRPr>
                    </a:p>
                  </a:txBody>
                  <a:tcPr anchor="ctr">
                    <a:lnL w="7620" cap="flat" cmpd="dbl" algn="ctr">
                      <a:solidFill>
                        <a:srgbClr val="D9D9D9"/>
                      </a:solidFill>
                      <a:prstDash val="solid"/>
                      <a:round/>
                      <a:headEnd type="none" w="med" len="med"/>
                      <a:tailEnd type="none" w="med" len="med"/>
                    </a:lnL>
                    <a:lnR w="7620" cap="flat" cmpd="dbl" algn="ctr">
                      <a:solidFill>
                        <a:srgbClr val="D9D9D9"/>
                      </a:solidFill>
                      <a:prstDash val="solid"/>
                      <a:round/>
                      <a:headEnd type="none" w="med" len="med"/>
                      <a:tailEnd type="none" w="med" len="med"/>
                    </a:lnR>
                    <a:lnT w="7620" cap="flat" cmpd="dbl" algn="ctr">
                      <a:solidFill>
                        <a:srgbClr val="D9D9D9"/>
                      </a:solidFill>
                      <a:prstDash val="solid"/>
                      <a:round/>
                      <a:headEnd type="none" w="med" len="med"/>
                      <a:tailEnd type="none" w="med" len="med"/>
                    </a:lnT>
                    <a:lnB w="7620" cap="flat" cmpd="dbl" algn="ctr">
                      <a:solidFill>
                        <a:srgbClr val="D9D9D9"/>
                      </a:solidFill>
                      <a:prstDash val="solid"/>
                      <a:round/>
                      <a:headEnd type="none" w="med" len="med"/>
                      <a:tailEnd type="none" w="med" len="med"/>
                    </a:lnB>
                    <a:solidFill>
                      <a:srgbClr val="FAFAFA"/>
                    </a:solidFill>
                  </a:tcPr>
                </a:tc>
                <a:tc>
                  <a:txBody>
                    <a:bodyPr/>
                    <a:lstStyle/>
                    <a:p>
                      <a:pPr algn="ctr"/>
                      <a:r>
                        <a:rPr lang="ar-JO" sz="1400" b="0" dirty="0">
                          <a:solidFill>
                            <a:srgbClr val="000000"/>
                          </a:solidFill>
                          <a:effectLst/>
                        </a:rPr>
                        <a:t>يبحث عن حلول مبتكرة حتى و إن كان هنالك حل موجود </a:t>
                      </a:r>
                    </a:p>
                    <a:p>
                      <a:pPr algn="ctr"/>
                      <a:endParaRPr lang="ar-JO" sz="1400" b="0" dirty="0">
                        <a:solidFill>
                          <a:srgbClr val="000000"/>
                        </a:solidFill>
                        <a:effectLst/>
                      </a:endParaRPr>
                    </a:p>
                    <a:p>
                      <a:pPr algn="ctr"/>
                      <a:r>
                        <a:rPr lang="ar-JO" sz="1400" b="0" dirty="0"/>
                        <a:t>فيستخدم الجانب الأيمن من الدماغ</a:t>
                      </a:r>
                      <a:endParaRPr lang="ar-JO" sz="1400" b="0" dirty="0">
                        <a:solidFill>
                          <a:srgbClr val="000000"/>
                        </a:solidFill>
                        <a:effectLst/>
                      </a:endParaRPr>
                    </a:p>
                    <a:p>
                      <a:pPr algn="ctr"/>
                      <a:endParaRPr lang="ar-JO" sz="1400" b="0" dirty="0">
                        <a:effectLst/>
                      </a:endParaRPr>
                    </a:p>
                  </a:txBody>
                  <a:tcPr anchor="ctr">
                    <a:lnL w="7620" cap="flat" cmpd="dbl" algn="ctr">
                      <a:solidFill>
                        <a:srgbClr val="D9D9D9"/>
                      </a:solidFill>
                      <a:prstDash val="solid"/>
                      <a:round/>
                      <a:headEnd type="none" w="med" len="med"/>
                      <a:tailEnd type="none" w="med" len="med"/>
                    </a:lnL>
                    <a:lnR w="7620" cap="flat" cmpd="dbl" algn="ctr">
                      <a:solidFill>
                        <a:srgbClr val="D9D9D9"/>
                      </a:solidFill>
                      <a:prstDash val="solid"/>
                      <a:round/>
                      <a:headEnd type="none" w="med" len="med"/>
                      <a:tailEnd type="none" w="med" len="med"/>
                    </a:lnR>
                    <a:lnT w="7620" cap="flat" cmpd="dbl" algn="ctr">
                      <a:solidFill>
                        <a:srgbClr val="D9D9D9"/>
                      </a:solidFill>
                      <a:prstDash val="solid"/>
                      <a:round/>
                      <a:headEnd type="none" w="med" len="med"/>
                      <a:tailEnd type="none" w="med" len="med"/>
                    </a:lnT>
                    <a:lnB w="7620" cap="flat" cmpd="dbl" algn="ctr">
                      <a:solidFill>
                        <a:srgbClr val="D9D9D9"/>
                      </a:solidFill>
                      <a:prstDash val="solid"/>
                      <a:round/>
                      <a:headEnd type="none" w="med" len="med"/>
                      <a:tailEnd type="none" w="med" len="med"/>
                    </a:lnB>
                    <a:solidFill>
                      <a:srgbClr val="FAFAFA"/>
                    </a:solidFill>
                  </a:tcPr>
                </a:tc>
                <a:extLst>
                  <a:ext uri="{0D108BD9-81ED-4DB2-BD59-A6C34878D82A}">
                    <a16:rowId xmlns:a16="http://schemas.microsoft.com/office/drawing/2014/main" val="2395145939"/>
                  </a:ext>
                </a:extLst>
              </a:tr>
            </a:tbl>
          </a:graphicData>
        </a:graphic>
      </p:graphicFrame>
    </p:spTree>
    <p:extLst>
      <p:ext uri="{BB962C8B-B14F-4D97-AF65-F5344CB8AC3E}">
        <p14:creationId xmlns:p14="http://schemas.microsoft.com/office/powerpoint/2010/main" val="1895580754"/>
      </p:ext>
    </p:extLst>
  </p:cSld>
  <p:clrMapOvr>
    <a:masterClrMapping/>
  </p:clrMapOvr>
  <mc:AlternateContent xmlns:mc="http://schemas.openxmlformats.org/markup-compatibility/2006" xmlns:p14="http://schemas.microsoft.com/office/powerpoint/2010/main">
    <mc:Choice Requires="p14">
      <p:transition spd="med" p14:dur="700" advTm="283146">
        <p:fade/>
      </p:transition>
    </mc:Choice>
    <mc:Fallback xmlns="">
      <p:transition spd="med" advTm="283146">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036490"/>
            <a:ext cx="11756571" cy="56010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33007" y="276721"/>
            <a:ext cx="6547757" cy="523220"/>
          </a:xfrm>
          <a:prstGeom prst="rect">
            <a:avLst/>
          </a:prstGeom>
          <a:noFill/>
        </p:spPr>
        <p:txBody>
          <a:bodyPr wrap="square" rtlCol="0">
            <a:spAutoFit/>
          </a:bodyPr>
          <a:lstStyle/>
          <a:p>
            <a:pPr lvl="0">
              <a:buClrTx/>
            </a:pPr>
            <a:r>
              <a:rPr lang="ar-JO" sz="2800" b="1" dirty="0">
                <a:solidFill>
                  <a:srgbClr val="00B0F0"/>
                </a:solidFill>
              </a:rPr>
              <a:t>العوامل التي تساعد على التفكير الإبداعي والنقدي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a:solidFill>
                  <a:prstClr val="white"/>
                </a:solidFill>
                <a:latin typeface="Times New Roman" panose="02020603050405020304" pitchFamily="18" charset="0"/>
                <a:ea typeface="+mn-ea"/>
                <a:cs typeface="Times New Roman" panose="02020603050405020304" pitchFamily="18" charset="0"/>
              </a:rPr>
              <a:t>Lecture 4</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3503" y="1092217"/>
            <a:ext cx="11688148" cy="5538824"/>
          </a:xfrm>
          <a:prstGeom prst="rect">
            <a:avLst/>
          </a:prstGeom>
          <a:noFill/>
        </p:spPr>
        <p:txBody>
          <a:bodyPr wrap="square" rtlCol="0">
            <a:spAutoFit/>
          </a:bodyPr>
          <a:lstStyle/>
          <a:p>
            <a:pPr algn="justLow" rtl="1">
              <a:lnSpc>
                <a:spcPct val="150000"/>
              </a:lnSpc>
            </a:pPr>
            <a:r>
              <a:rPr lang="ar-JO" sz="1700" b="1" dirty="0">
                <a:solidFill>
                  <a:srgbClr val="00B0F0"/>
                </a:solidFill>
              </a:rPr>
              <a:t>العوامل التي تساعد على التفكير الإبداعي </a:t>
            </a:r>
            <a:r>
              <a:rPr lang="ar-JO" sz="1700" dirty="0"/>
              <a:t>: يرى جيلفورد وغيره من علماء النفس بأن هناك عوامل تساعد على الإبداع عند تنميتها مثل: </a:t>
            </a:r>
          </a:p>
          <a:p>
            <a:pPr algn="justLow" rtl="1">
              <a:lnSpc>
                <a:spcPct val="150000"/>
              </a:lnSpc>
            </a:pPr>
            <a:r>
              <a:rPr lang="ar-JO" sz="1700" b="1" dirty="0"/>
              <a:t>- عوامل الطلاقة </a:t>
            </a:r>
            <a:r>
              <a:rPr lang="ar-JO" sz="1700" dirty="0"/>
              <a:t>: وتتضمن كلاً من الطلاقة الفكرية وتتعلق بنسبة توليد كمية من الأفكار، والطلاقة الترابطيـة المتعلقة بإكمال العلاقات وإعطاء التماثل أو التناقض . </a:t>
            </a:r>
          </a:p>
          <a:p>
            <a:pPr algn="justLow" rtl="1">
              <a:lnSpc>
                <a:spcPct val="150000"/>
              </a:lnSpc>
            </a:pPr>
            <a:r>
              <a:rPr lang="ar-JO" sz="1700" b="1" dirty="0"/>
              <a:t>- عوامل المرونة </a:t>
            </a:r>
            <a:r>
              <a:rPr lang="ar-JO" sz="1700" dirty="0"/>
              <a:t>: وبشكل خاص المرونة العفوية التي توحي بمدى مرونة التفكير، وكذلك المرونة التكيفيـة التي توحي بمدى قدرة الفرد على إجراء التغييرات المناسبة . </a:t>
            </a:r>
          </a:p>
          <a:p>
            <a:pPr algn="justLow" rtl="1">
              <a:lnSpc>
                <a:spcPct val="150000"/>
              </a:lnSpc>
            </a:pPr>
            <a:r>
              <a:rPr lang="ar-JO" sz="1700" b="1" dirty="0"/>
              <a:t>- عوامل التوسيع/ التوسع </a:t>
            </a:r>
            <a:r>
              <a:rPr lang="ar-JO" sz="1700" dirty="0"/>
              <a:t>: والتي تقيس قدرات الفرد على التوسع في الموضوع وبنائه .</a:t>
            </a:r>
          </a:p>
          <a:p>
            <a:pPr algn="justLow" rtl="1">
              <a:lnSpc>
                <a:spcPct val="150000"/>
              </a:lnSpc>
            </a:pPr>
            <a:r>
              <a:rPr lang="ar-JO" sz="1700" b="1" dirty="0"/>
              <a:t>- عوامل الكم والكيف </a:t>
            </a:r>
            <a:r>
              <a:rPr lang="ar-JO" sz="1700" dirty="0"/>
              <a:t>: أي أن الشخص الذي ينتج عددا من الأفكار يكون أقدر على إنتاج عدد أكبر مـن الأفكـار الجيدة . </a:t>
            </a:r>
          </a:p>
          <a:p>
            <a:pPr algn="justLow" rtl="1">
              <a:lnSpc>
                <a:spcPct val="150000"/>
              </a:lnSpc>
            </a:pPr>
            <a:r>
              <a:rPr lang="ar-JO" sz="1700" b="1" dirty="0"/>
              <a:t>- سياق الإبداع </a:t>
            </a:r>
            <a:r>
              <a:rPr lang="ar-JO" sz="1700" dirty="0"/>
              <a:t>: رغم إمكانية وقوع مثل هذا الاحتمال إلا أن الشخص ذاته لا يكون مبدعًا وبنفس الدرجـة فـي جميع الميادين . </a:t>
            </a:r>
          </a:p>
          <a:p>
            <a:pPr algn="justLow" rtl="1">
              <a:lnSpc>
                <a:spcPct val="150000"/>
              </a:lnSpc>
            </a:pPr>
            <a:r>
              <a:rPr lang="ar-JO" sz="1700" b="1" dirty="0"/>
              <a:t>- الإدراك والذاكرة </a:t>
            </a:r>
            <a:r>
              <a:rPr lang="ar-JO" sz="1700" dirty="0"/>
              <a:t>: فالأولى تتعلق بالقدرة على اكتشاف وتمييز وإدراك المعلومات وصورها المختلفة ، وأما الثانية فإنها تتعلق بتثبيت المعلومات وحفظها .</a:t>
            </a:r>
          </a:p>
          <a:p>
            <a:pPr algn="justLow" rtl="1">
              <a:lnSpc>
                <a:spcPct val="150000"/>
              </a:lnSpc>
            </a:pPr>
            <a:r>
              <a:rPr lang="ar-JO" sz="1700" u="sng" dirty="0"/>
              <a:t>كما أن هناك بعض العوامل الأخرى التي تساعد في التفكير مثل:</a:t>
            </a:r>
            <a:r>
              <a:rPr lang="ar-JO" sz="1700" dirty="0"/>
              <a:t> </a:t>
            </a:r>
          </a:p>
          <a:p>
            <a:pPr algn="justLow" rtl="1">
              <a:lnSpc>
                <a:spcPct val="150000"/>
              </a:lnSpc>
            </a:pPr>
            <a:r>
              <a:rPr lang="ar-JO" sz="1700" b="1" dirty="0"/>
              <a:t>الصفات الشخصية للفرد</a:t>
            </a:r>
            <a:r>
              <a:rPr lang="ar-JO" sz="1700" dirty="0"/>
              <a:t>: مثل المرونة المبادرة والحساسية والدافعية والمزاجية والاستقلالية. </a:t>
            </a:r>
          </a:p>
          <a:p>
            <a:pPr algn="justLow" rtl="1">
              <a:lnSpc>
                <a:spcPct val="150000"/>
              </a:lnSpc>
            </a:pPr>
            <a:r>
              <a:rPr lang="ar-JO" sz="1700" b="1" dirty="0"/>
              <a:t>المحاكاة</a:t>
            </a:r>
            <a:r>
              <a:rPr lang="ar-JO" sz="1700" dirty="0"/>
              <a:t> : وهو عامل سلبي لأن تقليد الآخرين تحد من قدرة الفرد على الإبداع بينما الاستقلالية عـن الآخـرين وعدم الاكتراث بآرائهم يسهم في تطوير السلوك الإبداعي . </a:t>
            </a:r>
          </a:p>
          <a:p>
            <a:pPr algn="justLow" rtl="1">
              <a:lnSpc>
                <a:spcPct val="150000"/>
              </a:lnSpc>
            </a:pPr>
            <a:r>
              <a:rPr lang="ar-JO" sz="1700" b="1" dirty="0"/>
              <a:t>الرقابة وطرق التنشئة الاجتماعية القاسية </a:t>
            </a:r>
            <a:r>
              <a:rPr lang="ar-JO" sz="1700" dirty="0"/>
              <a:t>: والتي تحد من قدرات الأفراد على التفكير الإبداعي حيث النقـد والسـخرية والتسلط والقمع يحد من قدرتهم على التعبير عن أفكارهم بعكس غيرهم ممن لديهم الفرص لأن يعيشوا في أسرة تشـجع الاستقلالية والمرونة وحرية التعبير. </a:t>
            </a:r>
          </a:p>
          <a:p>
            <a:pPr algn="justLow" rtl="1">
              <a:lnSpc>
                <a:spcPct val="150000"/>
              </a:lnSpc>
            </a:pPr>
            <a:r>
              <a:rPr lang="ar-JO" sz="1700" b="1" dirty="0"/>
              <a:t>أساليب التربية والتعليم </a:t>
            </a:r>
            <a:r>
              <a:rPr lang="ar-JO" sz="1700" dirty="0"/>
              <a:t>: إن أساليب التعليم التي تعتمد على التلقين وحشو أدمغة الطلبة بالمعلومات لا تفسح أمـام الطلبة لأن يقدموا أفكارهم الإبداعية، بينما الأساليب التربوية غير المقيـدة تفسـح للطلبة فرصة التفكير الحر والإبداعي. </a:t>
            </a:r>
            <a:endParaRPr lang="en-US" sz="1700" i="1"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3283" y="-206908"/>
            <a:ext cx="2383737" cy="1125123"/>
          </a:xfrm>
          <a:prstGeom prst="rect">
            <a:avLst/>
          </a:prstGeom>
        </p:spPr>
      </p:pic>
      <p:sp>
        <p:nvSpPr>
          <p:cNvPr id="9" name="TextBox 8">
            <a:extLst>
              <a:ext uri="{FF2B5EF4-FFF2-40B4-BE49-F238E27FC236}">
                <a16:creationId xmlns:a16="http://schemas.microsoft.com/office/drawing/2014/main" id="{DC54ED74-A2E8-3FCC-2386-4E574364E95D}"/>
              </a:ext>
            </a:extLst>
          </p:cNvPr>
          <p:cNvSpPr txBox="1"/>
          <p:nvPr/>
        </p:nvSpPr>
        <p:spPr>
          <a:xfrm>
            <a:off x="350480" y="6545728"/>
            <a:ext cx="2809681" cy="307777"/>
          </a:xfrm>
          <a:prstGeom prst="rect">
            <a:avLst/>
          </a:prstGeom>
          <a:noFill/>
        </p:spPr>
        <p:txBody>
          <a:bodyPr wrap="square">
            <a:spAutoFit/>
          </a:bodyPr>
          <a:lstStyle/>
          <a:p>
            <a:r>
              <a:rPr lang="ar-JO" sz="1400" dirty="0">
                <a:solidFill>
                  <a:schemeClr val="bg1"/>
                </a:solidFill>
              </a:rPr>
              <a:t>( سعيد عبد العزيز ،2009، ص 89 ) . </a:t>
            </a:r>
          </a:p>
        </p:txBody>
      </p:sp>
    </p:spTree>
    <p:extLst>
      <p:ext uri="{BB962C8B-B14F-4D97-AF65-F5344CB8AC3E}">
        <p14:creationId xmlns:p14="http://schemas.microsoft.com/office/powerpoint/2010/main" val="581839118"/>
      </p:ext>
    </p:extLst>
  </p:cSld>
  <p:clrMapOvr>
    <a:masterClrMapping/>
  </p:clrMapOvr>
  <mc:AlternateContent xmlns:mc="http://schemas.openxmlformats.org/markup-compatibility/2006" xmlns:p14="http://schemas.microsoft.com/office/powerpoint/2010/main">
    <mc:Choice Requires="p14">
      <p:transition spd="med" p14:dur="700" advTm="179949">
        <p:fade/>
      </p:transition>
    </mc:Choice>
    <mc:Fallback xmlns="">
      <p:transition spd="med" advTm="179949">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Hexagon 4">
            <a:extLst>
              <a:ext uri="{FF2B5EF4-FFF2-40B4-BE49-F238E27FC236}">
                <a16:creationId xmlns:a16="http://schemas.microsoft.com/office/drawing/2014/main" id="{58C4FC34-2EEA-471D-888E-981A404D3FD3}"/>
              </a:ext>
            </a:extLst>
          </p:cNvPr>
          <p:cNvSpPr/>
          <p:nvPr/>
        </p:nvSpPr>
        <p:spPr>
          <a:xfrm>
            <a:off x="2810264" y="3847460"/>
            <a:ext cx="6363672" cy="669828"/>
          </a:xfrm>
          <a:prstGeom prst="hexagon">
            <a:avLst>
              <a:gd name="adj" fmla="val 38143"/>
              <a:gd name="vf" fmla="val 115470"/>
            </a:avLst>
          </a:prstGeom>
          <a:solidFill>
            <a:schemeClr val="accent3">
              <a:lumMod val="60000"/>
              <a:lumOff val="40000"/>
            </a:schemeClr>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ko-KR" altLang="en-US"/>
          </a:p>
        </p:txBody>
      </p:sp>
      <p:sp>
        <p:nvSpPr>
          <p:cNvPr id="123" name="Hexagon 11">
            <a:extLst>
              <a:ext uri="{FF2B5EF4-FFF2-40B4-BE49-F238E27FC236}">
                <a16:creationId xmlns:a16="http://schemas.microsoft.com/office/drawing/2014/main" id="{72F3D612-71F8-4E3C-8C5B-EF071796D85C}"/>
              </a:ext>
            </a:extLst>
          </p:cNvPr>
          <p:cNvSpPr/>
          <p:nvPr/>
        </p:nvSpPr>
        <p:spPr>
          <a:xfrm>
            <a:off x="6342326" y="4550237"/>
            <a:ext cx="5256000" cy="548715"/>
          </a:xfrm>
          <a:prstGeom prst="hexagon">
            <a:avLst>
              <a:gd name="adj" fmla="val 38143"/>
              <a:gd name="vf" fmla="val 115470"/>
            </a:avLst>
          </a:prstGeom>
          <a:solidFill>
            <a:schemeClr val="accent1">
              <a:lumMod val="60000"/>
              <a:lumOff val="40000"/>
            </a:schemeClr>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prstTxWarp prst="textNoShape">
              <a:avLst/>
            </a:prstTxWarp>
          </a:bodyPr>
          <a:lstStyle/>
          <a:p>
            <a:r>
              <a:rPr lang="ar-JO" b="1" dirty="0"/>
              <a:t>التعذر بندرة الموارد والإمكانات المادية والمالية والفنية</a:t>
            </a:r>
            <a:endParaRPr lang="ko-KR" altLang="en-US" b="1" dirty="0"/>
          </a:p>
        </p:txBody>
      </p:sp>
      <p:sp>
        <p:nvSpPr>
          <p:cNvPr id="128" name="Hexagon 17">
            <a:extLst>
              <a:ext uri="{FF2B5EF4-FFF2-40B4-BE49-F238E27FC236}">
                <a16:creationId xmlns:a16="http://schemas.microsoft.com/office/drawing/2014/main" id="{A2087CB4-3B35-4378-B25F-E5C2783F86BD}"/>
              </a:ext>
            </a:extLst>
          </p:cNvPr>
          <p:cNvSpPr/>
          <p:nvPr/>
        </p:nvSpPr>
        <p:spPr>
          <a:xfrm>
            <a:off x="6516000" y="5240870"/>
            <a:ext cx="5416394" cy="573107"/>
          </a:xfrm>
          <a:prstGeom prst="hexagon">
            <a:avLst>
              <a:gd name="adj" fmla="val 38143"/>
              <a:gd name="vf" fmla="val 115470"/>
            </a:avLst>
          </a:prstGeom>
          <a:solidFill>
            <a:schemeClr val="accent6">
              <a:lumMod val="60000"/>
              <a:lumOff val="40000"/>
            </a:schemeClr>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prstTxWarp prst="textNoShape">
              <a:avLst/>
            </a:prstTxWarp>
          </a:bodyPr>
          <a:lstStyle/>
          <a:p>
            <a:r>
              <a:rPr lang="ar-JO" b="1" dirty="0"/>
              <a:t>الاعتقاد بأن الإبداع مسؤولية أفراد معينين في المؤسسة</a:t>
            </a:r>
            <a:endParaRPr lang="ko-KR" altLang="en-US" b="1" dirty="0"/>
          </a:p>
        </p:txBody>
      </p:sp>
      <p:sp>
        <p:nvSpPr>
          <p:cNvPr id="133" name="Hexagon 23">
            <a:extLst>
              <a:ext uri="{FF2B5EF4-FFF2-40B4-BE49-F238E27FC236}">
                <a16:creationId xmlns:a16="http://schemas.microsoft.com/office/drawing/2014/main" id="{00109F55-C30C-420D-A02C-90F7AEC6B10C}"/>
              </a:ext>
            </a:extLst>
          </p:cNvPr>
          <p:cNvSpPr/>
          <p:nvPr/>
        </p:nvSpPr>
        <p:spPr>
          <a:xfrm flipH="1">
            <a:off x="6260556" y="6000750"/>
            <a:ext cx="5812672" cy="715332"/>
          </a:xfrm>
          <a:prstGeom prst="hexagon">
            <a:avLst>
              <a:gd name="adj" fmla="val 38143"/>
              <a:gd name="vf" fmla="val 115470"/>
            </a:avLst>
          </a:prstGeom>
          <a:solidFill>
            <a:schemeClr val="accent4">
              <a:lumMod val="60000"/>
              <a:lumOff val="40000"/>
            </a:schemeClr>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prstTxWarp prst="textNoShape">
              <a:avLst/>
            </a:prstTxWarp>
          </a:bodyPr>
          <a:lstStyle/>
          <a:p>
            <a:pPr algn="r"/>
            <a:r>
              <a:rPr lang="ar-JO" b="1" dirty="0"/>
              <a:t>الظروف الاقتصادية، ومركزية الإدارة وعدم تفويض المهام .</a:t>
            </a:r>
            <a:endParaRPr lang="ko-KR" altLang="en-US" b="1" dirty="0"/>
          </a:p>
        </p:txBody>
      </p:sp>
      <p:sp>
        <p:nvSpPr>
          <p:cNvPr id="138" name="Hexagon 29">
            <a:extLst>
              <a:ext uri="{FF2B5EF4-FFF2-40B4-BE49-F238E27FC236}">
                <a16:creationId xmlns:a16="http://schemas.microsoft.com/office/drawing/2014/main" id="{05287BE6-F228-4E34-8072-96194D5D05DF}"/>
              </a:ext>
            </a:extLst>
          </p:cNvPr>
          <p:cNvSpPr/>
          <p:nvPr/>
        </p:nvSpPr>
        <p:spPr>
          <a:xfrm flipH="1">
            <a:off x="-1799" y="4502032"/>
            <a:ext cx="6238164" cy="1044000"/>
          </a:xfrm>
          <a:prstGeom prst="hexagon">
            <a:avLst>
              <a:gd name="adj" fmla="val 38143"/>
              <a:gd name="vf" fmla="val 115470"/>
            </a:avLst>
          </a:prstGeom>
          <a:solidFill>
            <a:schemeClr val="accent2">
              <a:lumMod val="60000"/>
              <a:lumOff val="40000"/>
            </a:schemeClr>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prstTxWarp prst="textNoShape">
              <a:avLst/>
            </a:prstTxWarp>
          </a:bodyPr>
          <a:lstStyle/>
          <a:p>
            <a:pPr algn="r"/>
            <a:r>
              <a:rPr lang="ar-JO" b="1" dirty="0"/>
              <a:t>اختلاف القيم الاجتماعية السائدة، ورفض التفكير بغير المألوف لاحتمالية تعارضه مع القيم الاجتماعية السائدة.</a:t>
            </a:r>
            <a:endParaRPr lang="ko-KR" altLang="en-US" b="1" dirty="0"/>
          </a:p>
        </p:txBody>
      </p:sp>
      <p:sp>
        <p:nvSpPr>
          <p:cNvPr id="143" name="Hexagon 35">
            <a:extLst>
              <a:ext uri="{FF2B5EF4-FFF2-40B4-BE49-F238E27FC236}">
                <a16:creationId xmlns:a16="http://schemas.microsoft.com/office/drawing/2014/main" id="{81B4A2E9-FF55-47D1-94DC-310194032D6A}"/>
              </a:ext>
            </a:extLst>
          </p:cNvPr>
          <p:cNvSpPr/>
          <p:nvPr/>
        </p:nvSpPr>
        <p:spPr>
          <a:xfrm flipH="1">
            <a:off x="-54780" y="5546032"/>
            <a:ext cx="6344125" cy="1094743"/>
          </a:xfrm>
          <a:prstGeom prst="hexagon">
            <a:avLst>
              <a:gd name="adj" fmla="val 38143"/>
              <a:gd name="vf" fmla="val 115470"/>
            </a:avLst>
          </a:prstGeom>
          <a:solidFill>
            <a:schemeClr val="accent5">
              <a:lumMod val="60000"/>
              <a:lumOff val="40000"/>
            </a:schemeClr>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prstTxWarp prst="textNoShape">
              <a:avLst/>
            </a:prstTxWarp>
          </a:bodyPr>
          <a:lstStyle/>
          <a:p>
            <a:pPr algn="r"/>
            <a:r>
              <a:rPr lang="ar-JO" b="1" dirty="0"/>
              <a:t>سوء المناخ التنظيمي، ونظام الاتصال وهذا يتعلق بالعلاقات داخل الجهاز القيادي، ونمط الإشراف، وأسس الترقية والتقييم والحوافز.</a:t>
            </a:r>
            <a:endParaRPr lang="ko-KR" altLang="en-US" b="1" dirty="0"/>
          </a:p>
        </p:txBody>
      </p:sp>
      <p:sp>
        <p:nvSpPr>
          <p:cNvPr id="41" name="Rectangle 40"/>
          <p:cNvSpPr/>
          <p:nvPr/>
        </p:nvSpPr>
        <p:spPr>
          <a:xfrm>
            <a:off x="2916472" y="3997708"/>
            <a:ext cx="6025704" cy="369332"/>
          </a:xfrm>
          <a:prstGeom prst="rect">
            <a:avLst/>
          </a:prstGeom>
        </p:spPr>
        <p:txBody>
          <a:bodyPr wrap="square">
            <a:spAutoFit/>
          </a:bodyPr>
          <a:lstStyle/>
          <a:p>
            <a:pPr algn="r"/>
            <a:r>
              <a:rPr lang="ar-JO" b="1" dirty="0"/>
              <a:t>الاعتقاد بأن الإبداع صفة وراثية، ولا يمكن اكتساب مهارات التفكير الإبداعي</a:t>
            </a:r>
            <a:endParaRPr lang="en-US" b="1" dirty="0"/>
          </a:p>
        </p:txBody>
      </p:sp>
      <p:sp>
        <p:nvSpPr>
          <p:cNvPr id="3" name="TextBox 2">
            <a:extLst>
              <a:ext uri="{FF2B5EF4-FFF2-40B4-BE49-F238E27FC236}">
                <a16:creationId xmlns:a16="http://schemas.microsoft.com/office/drawing/2014/main" id="{E0A3D285-0EDD-DCB3-3B5C-0C06E36C35C8}"/>
              </a:ext>
            </a:extLst>
          </p:cNvPr>
          <p:cNvSpPr txBox="1"/>
          <p:nvPr/>
        </p:nvSpPr>
        <p:spPr>
          <a:xfrm>
            <a:off x="47146" y="6550223"/>
            <a:ext cx="6094638" cy="307777"/>
          </a:xfrm>
          <a:prstGeom prst="rect">
            <a:avLst/>
          </a:prstGeom>
          <a:noFill/>
        </p:spPr>
        <p:txBody>
          <a:bodyPr wrap="square">
            <a:spAutoFit/>
          </a:bodyPr>
          <a:lstStyle/>
          <a:p>
            <a:r>
              <a:rPr lang="ar-JO" sz="1400" dirty="0">
                <a:solidFill>
                  <a:schemeClr val="bg1"/>
                </a:solidFill>
              </a:rPr>
              <a:t>.( أسامة محمد خيري ، 2012 ، ص 135 136- )</a:t>
            </a:r>
          </a:p>
        </p:txBody>
      </p:sp>
      <p:sp>
        <p:nvSpPr>
          <p:cNvPr id="5" name="TextBox 4">
            <a:extLst>
              <a:ext uri="{FF2B5EF4-FFF2-40B4-BE49-F238E27FC236}">
                <a16:creationId xmlns:a16="http://schemas.microsoft.com/office/drawing/2014/main" id="{FE9F506E-6861-7033-64D9-4021D901A046}"/>
              </a:ext>
            </a:extLst>
          </p:cNvPr>
          <p:cNvSpPr txBox="1"/>
          <p:nvPr/>
        </p:nvSpPr>
        <p:spPr>
          <a:xfrm>
            <a:off x="47146" y="416060"/>
            <a:ext cx="11904359" cy="3556486"/>
          </a:xfrm>
          <a:prstGeom prst="rect">
            <a:avLst/>
          </a:prstGeom>
          <a:noFill/>
        </p:spPr>
        <p:txBody>
          <a:bodyPr wrap="square" rtlCol="0">
            <a:spAutoFit/>
          </a:bodyPr>
          <a:lstStyle/>
          <a:p>
            <a:pPr algn="justLow" rtl="1">
              <a:lnSpc>
                <a:spcPct val="150000"/>
              </a:lnSpc>
            </a:pPr>
            <a:r>
              <a:rPr lang="ar-JO" sz="1600" b="1" dirty="0">
                <a:solidFill>
                  <a:schemeClr val="bg1"/>
                </a:solidFill>
              </a:rPr>
              <a:t>- </a:t>
            </a:r>
            <a:r>
              <a:rPr lang="ar-JO" sz="2000" b="1" dirty="0">
                <a:solidFill>
                  <a:schemeClr val="bg1"/>
                </a:solidFill>
              </a:rPr>
              <a:t>معوقات التفكير الإبداعي </a:t>
            </a:r>
            <a:r>
              <a:rPr lang="ar-JO" sz="1600" dirty="0">
                <a:solidFill>
                  <a:schemeClr val="bg1"/>
                </a:solidFill>
              </a:rPr>
              <a:t>: </a:t>
            </a:r>
          </a:p>
          <a:p>
            <a:pPr algn="justLow" rtl="1">
              <a:lnSpc>
                <a:spcPct val="150000"/>
              </a:lnSpc>
            </a:pPr>
            <a:r>
              <a:rPr lang="ar-JO" sz="1600" dirty="0">
                <a:solidFill>
                  <a:schemeClr val="bg1"/>
                </a:solidFill>
              </a:rPr>
              <a:t>- الاختيار المقيد : الأفراد الذين يقومون بمهام محددة و مقيدة بشروط معينة أقل إبداعًا من الأشخاص الذين يقومون باختيار المهام و بالكيفية المناسبة .</a:t>
            </a:r>
          </a:p>
          <a:p>
            <a:pPr algn="justLow" rtl="1">
              <a:lnSpc>
                <a:spcPct val="150000"/>
              </a:lnSpc>
            </a:pPr>
            <a:r>
              <a:rPr lang="ar-JO" sz="1600" dirty="0">
                <a:solidFill>
                  <a:schemeClr val="bg1"/>
                </a:solidFill>
              </a:rPr>
              <a:t> - المراقبة والإشراف : الأفراد الذين يشعرون أنهم موضع مراقبة أقل إبداعًا من الأفراد الذين لا يشعرون بذلك .</a:t>
            </a:r>
          </a:p>
          <a:p>
            <a:pPr algn="justLow" rtl="1">
              <a:lnSpc>
                <a:spcPct val="150000"/>
              </a:lnSpc>
            </a:pPr>
            <a:r>
              <a:rPr lang="ar-JO" sz="1600" dirty="0">
                <a:solidFill>
                  <a:schemeClr val="bg1"/>
                </a:solidFill>
              </a:rPr>
              <a:t> - المنافسة : الأفراد الذين يشعرون بتهديد مباشر و منافسة لهم من الآخرين أقل إبداعًا من الأفراد الذين لا يعيرون اهتمامًا لذلك . </a:t>
            </a:r>
          </a:p>
          <a:p>
            <a:pPr algn="justLow" rtl="1">
              <a:lnSpc>
                <a:spcPct val="150000"/>
              </a:lnSpc>
            </a:pPr>
            <a:r>
              <a:rPr lang="ar-JO" sz="1600" dirty="0">
                <a:solidFill>
                  <a:schemeClr val="bg1"/>
                </a:solidFill>
              </a:rPr>
              <a:t>- التقويم المتوقع : الأفراد الذين يركزون على كيفية تقويم إنتاجهم يكون مستوى إبداعهم أدنى من الأفراد الـذين لا يعيرون اهتمامًا لذلك </a:t>
            </a:r>
          </a:p>
          <a:p>
            <a:pPr algn="justLow" rtl="1">
              <a:lnSpc>
                <a:spcPct val="150000"/>
              </a:lnSpc>
            </a:pPr>
            <a:r>
              <a:rPr lang="ar-JO" sz="1600" dirty="0">
                <a:solidFill>
                  <a:schemeClr val="bg1"/>
                </a:solidFill>
              </a:rPr>
              <a:t>- عوامل اجتماعية : كالفقر وتردي الأوضاع الصحية ، وبعض الممارسات السائدة في المجتمع كالتسلط  وكبت الحريات وضعف الإمكانيات المادية. </a:t>
            </a:r>
          </a:p>
          <a:p>
            <a:pPr algn="justLow" rtl="1">
              <a:lnSpc>
                <a:spcPct val="150000"/>
              </a:lnSpc>
            </a:pPr>
            <a:r>
              <a:rPr lang="ar-JO" sz="1600" dirty="0">
                <a:solidFill>
                  <a:schemeClr val="bg1"/>
                </a:solidFill>
              </a:rPr>
              <a:t>- اتجاهات الإدارة والمعلمين : تعتبر الإدارة التسلطية عقبة أمام الطلبة المبدعين، وكذلك عدم تقبل بعض المعلمين الخروج عن المألوف، وتكليف الطالب بمهام احتمالية فشلها عالية .</a:t>
            </a:r>
          </a:p>
          <a:p>
            <a:pPr algn="justLow" rtl="1">
              <a:lnSpc>
                <a:spcPct val="150000"/>
              </a:lnSpc>
            </a:pPr>
            <a:r>
              <a:rPr lang="ar-JO" sz="2000" b="1" i="0" dirty="0">
                <a:solidFill>
                  <a:schemeClr val="bg1"/>
                </a:solidFill>
                <a:effectLst/>
                <a:latin typeface="Almarai"/>
              </a:rPr>
              <a:t>معوقات التفكير الناقد</a:t>
            </a:r>
            <a:r>
              <a:rPr lang="ar-JO" sz="1600" b="0" i="0" dirty="0">
                <a:solidFill>
                  <a:schemeClr val="bg1"/>
                </a:solidFill>
                <a:effectLst/>
                <a:latin typeface="Almarai"/>
              </a:rPr>
              <a:t>: الأنانية، والتفكير الجمعي، والتأثر الاجتماعي، والتحيزات الشخصية، والقلق، والتحيز، والتجارب السابقة.</a:t>
            </a:r>
            <a:endParaRPr lang="en-GB" sz="1600" b="0" i="0" dirty="0">
              <a:solidFill>
                <a:schemeClr val="bg1"/>
              </a:solidFill>
              <a:effectLst/>
              <a:latin typeface="Almarai"/>
            </a:endParaRPr>
          </a:p>
          <a:p>
            <a:pPr algn="justLow" rtl="1">
              <a:lnSpc>
                <a:spcPct val="150000"/>
              </a:lnSpc>
            </a:pPr>
            <a:r>
              <a:rPr lang="ar-JO" sz="1600" dirty="0">
                <a:solidFill>
                  <a:schemeClr val="bg1"/>
                </a:solidFill>
              </a:rPr>
              <a:t> </a:t>
            </a:r>
            <a:endParaRPr lang="en-US" sz="1600" i="1" dirty="0">
              <a:solidFill>
                <a:schemeClr val="bg1"/>
              </a:solidFill>
              <a:effectLst/>
              <a:latin typeface="Times New Roman" panose="02020603050405020304" pitchFamily="18" charset="0"/>
              <a:ea typeface="Times New Roman" panose="02020603050405020304" pitchFamily="18" charset="0"/>
            </a:endParaRPr>
          </a:p>
        </p:txBody>
      </p:sp>
      <p:sp>
        <p:nvSpPr>
          <p:cNvPr id="10" name="TextBox 9">
            <a:extLst>
              <a:ext uri="{FF2B5EF4-FFF2-40B4-BE49-F238E27FC236}">
                <a16:creationId xmlns:a16="http://schemas.microsoft.com/office/drawing/2014/main" id="{9C24582A-9C7A-5903-73B0-69997B3E69E8}"/>
              </a:ext>
            </a:extLst>
          </p:cNvPr>
          <p:cNvSpPr txBox="1"/>
          <p:nvPr/>
        </p:nvSpPr>
        <p:spPr>
          <a:xfrm>
            <a:off x="4067867" y="154280"/>
            <a:ext cx="3722914" cy="461665"/>
          </a:xfrm>
          <a:prstGeom prst="rect">
            <a:avLst/>
          </a:prstGeom>
          <a:noFill/>
        </p:spPr>
        <p:txBody>
          <a:bodyPr wrap="square">
            <a:spAutoFit/>
          </a:bodyPr>
          <a:lstStyle/>
          <a:p>
            <a:r>
              <a:rPr lang="ar-JO" sz="2400" b="1" dirty="0">
                <a:solidFill>
                  <a:schemeClr val="bg1"/>
                </a:solidFill>
              </a:rPr>
              <a:t>معوقات التفكير الإبداعي والناقد </a:t>
            </a:r>
            <a:endParaRPr lang="ar-JO" sz="2400" dirty="0"/>
          </a:p>
        </p:txBody>
      </p:sp>
      <p:pic>
        <p:nvPicPr>
          <p:cNvPr id="11" name="Picture 10">
            <a:extLst>
              <a:ext uri="{FF2B5EF4-FFF2-40B4-BE49-F238E27FC236}">
                <a16:creationId xmlns:a16="http://schemas.microsoft.com/office/drawing/2014/main" id="{B4895204-8237-B0D6-9E66-F7378E40DC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53918" y="0"/>
            <a:ext cx="2383737" cy="900872"/>
          </a:xfrm>
          <a:prstGeom prst="rect">
            <a:avLst/>
          </a:prstGeom>
        </p:spPr>
      </p:pic>
    </p:spTree>
    <p:extLst>
      <p:ext uri="{BB962C8B-B14F-4D97-AF65-F5344CB8AC3E}">
        <p14:creationId xmlns:p14="http://schemas.microsoft.com/office/powerpoint/2010/main" val="2783252853"/>
      </p:ext>
    </p:extLst>
  </p:cSld>
  <p:clrMapOvr>
    <a:masterClrMapping/>
  </p:clrMapOvr>
  <mc:AlternateContent xmlns:mc="http://schemas.openxmlformats.org/markup-compatibility/2006" xmlns:p14="http://schemas.microsoft.com/office/powerpoint/2010/main">
    <mc:Choice Requires="p14">
      <p:transition spd="slow" p14:dur="2000" advTm="189687"/>
    </mc:Choice>
    <mc:Fallback xmlns="">
      <p:transition spd="slow" advTm="18968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10697" y="11644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91870"/>
            <a:ext cx="10534688" cy="4855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D454EFAD-DF36-1A8A-127D-13E7B667EC09}"/>
              </a:ext>
            </a:extLst>
          </p:cNvPr>
          <p:cNvSpPr txBox="1"/>
          <p:nvPr/>
        </p:nvSpPr>
        <p:spPr>
          <a:xfrm>
            <a:off x="4934033" y="1529233"/>
            <a:ext cx="6524542" cy="430887"/>
          </a:xfrm>
          <a:prstGeom prst="rect">
            <a:avLst/>
          </a:prstGeom>
          <a:noFill/>
        </p:spPr>
        <p:txBody>
          <a:bodyPr wrap="square" rtlCol="0">
            <a:spAutoFit/>
          </a:bodyPr>
          <a:lstStyle/>
          <a:p>
            <a:pPr indent="503555" algn="just" rtl="1">
              <a:lnSpc>
                <a:spcPts val="2400"/>
              </a:lnSpc>
              <a:spcBef>
                <a:spcPts val="600"/>
              </a:spcBef>
              <a:spcAft>
                <a:spcPts val="0"/>
              </a:spcAft>
            </a:pPr>
            <a:r>
              <a:rPr lang="ar-SA" sz="2800" b="1" dirty="0">
                <a:effectLst/>
                <a:latin typeface="Times New Roman" panose="02020603050405020304" pitchFamily="18" charset="0"/>
                <a:ea typeface="Times New Roman" panose="02020603050405020304" pitchFamily="18" charset="0"/>
                <a:cs typeface="Simplified Arabic" panose="02020603050405020304" pitchFamily="18" charset="-78"/>
              </a:rPr>
              <a:t>خاتمــــــة:</a:t>
            </a:r>
            <a:endParaRPr lang="en-US" sz="28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sp>
        <p:nvSpPr>
          <p:cNvPr id="8" name="TextBox 7">
            <a:extLst>
              <a:ext uri="{FF2B5EF4-FFF2-40B4-BE49-F238E27FC236}">
                <a16:creationId xmlns:a16="http://schemas.microsoft.com/office/drawing/2014/main" id="{65F3BE86-969D-2133-2C0D-27177C5502B7}"/>
              </a:ext>
            </a:extLst>
          </p:cNvPr>
          <p:cNvSpPr txBox="1"/>
          <p:nvPr/>
        </p:nvSpPr>
        <p:spPr>
          <a:xfrm>
            <a:off x="1522181" y="2423914"/>
            <a:ext cx="9852449" cy="2677656"/>
          </a:xfrm>
          <a:prstGeom prst="rect">
            <a:avLst/>
          </a:prstGeom>
          <a:noFill/>
        </p:spPr>
        <p:txBody>
          <a:bodyPr wrap="square">
            <a:spAutoFit/>
          </a:bodyPr>
          <a:lstStyle/>
          <a:p>
            <a:pPr algn="just" rtl="1"/>
            <a:r>
              <a:rPr lang="ar-JO" sz="2800" dirty="0"/>
              <a:t>     يعد كل من التفكير الناقد والتفكير الإبداعي من أسلحة المؤسسات المعاصرة في مواجهـة التحـديات المرتبطة بالعولمة والمنافسة والجودة... لذا يجب لفت أنظار القائمين على إدارة منظمات اليوم إلى أهمية هذا المدخل والدور الذي يمكن أن يلعبه في تحقيق التطوّر من جوانبه المختلفة، سواء ما تعلّق بالموارد البشرية مـن خـلال إطـلاق إبداعاتها وتطوير مهاراتها، أو ما يتعلق بالجانب المادي كزيادة الربحية والإنتاجية وتحسين جودتها. </a:t>
            </a:r>
          </a:p>
        </p:txBody>
      </p:sp>
    </p:spTree>
    <p:extLst>
      <p:ext uri="{BB962C8B-B14F-4D97-AF65-F5344CB8AC3E}">
        <p14:creationId xmlns:p14="http://schemas.microsoft.com/office/powerpoint/2010/main" val="2257820946"/>
      </p:ext>
    </p:extLst>
  </p:cSld>
  <p:clrMapOvr>
    <a:masterClrMapping/>
  </p:clrMapOvr>
  <mc:AlternateContent xmlns:mc="http://schemas.openxmlformats.org/markup-compatibility/2006" xmlns:p14="http://schemas.microsoft.com/office/powerpoint/2010/main">
    <mc:Choice Requires="p14">
      <p:transition spd="slow" p14:dur="2000" advTm="51521"/>
    </mc:Choice>
    <mc:Fallback xmlns="">
      <p:transition spd="slow" advTm="5152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BEBA8EAE-BF5A-486C-A8C5-ECC9F3942E4B}">
                <a14:imgProps xmlns:a14="http://schemas.microsoft.com/office/drawing/2010/main">
                  <a14:imgLayer r:embed="rId5">
                    <a14:imgEffect>
                      <a14:artisticPhotocopy/>
                    </a14:imgEffect>
                  </a14:imgLayer>
                </a14:imgProps>
              </a:ext>
              <a:ext uri="{28A0092B-C50C-407E-A947-70E740481C1C}">
                <a14:useLocalDpi xmlns:a14="http://schemas.microsoft.com/office/drawing/2010/main" val="0"/>
              </a:ext>
            </a:extLst>
          </a:blip>
          <a:srcRect/>
          <a:stretch/>
        </p:blipFill>
        <p:spPr>
          <a:xfrm>
            <a:off x="9578322" y="165259"/>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4187800" y="63307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70F1FE5C-AE6F-A664-4CF6-FD420F844C37}"/>
              </a:ext>
            </a:extLst>
          </p:cNvPr>
          <p:cNvSpPr/>
          <p:nvPr/>
        </p:nvSpPr>
        <p:spPr>
          <a:xfrm>
            <a:off x="8822767" y="2020504"/>
            <a:ext cx="4747323" cy="765915"/>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lang="ar-JO" sz="4000" b="1" dirty="0">
                <a:solidFill>
                  <a:schemeClr val="bg1">
                    <a:lumMod val="85000"/>
                  </a:schemeClr>
                </a:solidFill>
              </a:rPr>
              <a:t>ملخص المحاضرة</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6" name="Graphic 5">
            <a:extLst>
              <a:ext uri="{FF2B5EF4-FFF2-40B4-BE49-F238E27FC236}">
                <a16:creationId xmlns:a16="http://schemas.microsoft.com/office/drawing/2014/main" id="{AFD2EA54-D1A6-05C2-1F4D-050E00BB155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738105" y="6389660"/>
            <a:ext cx="2279266" cy="384052"/>
          </a:xfrm>
          <a:prstGeom prst="rect">
            <a:avLst/>
          </a:prstGeom>
        </p:spPr>
      </p:pic>
    </p:spTree>
    <p:extLst>
      <p:ext uri="{BB962C8B-B14F-4D97-AF65-F5344CB8AC3E}">
        <p14:creationId xmlns:p14="http://schemas.microsoft.com/office/powerpoint/2010/main" val="2619272476"/>
      </p:ext>
    </p:extLst>
  </p:cSld>
  <p:clrMapOvr>
    <a:masterClrMapping/>
  </p:clrMapOvr>
  <mc:AlternateContent xmlns:mc="http://schemas.openxmlformats.org/markup-compatibility/2006" xmlns:p14="http://schemas.microsoft.com/office/powerpoint/2010/main">
    <mc:Choice Requires="p14">
      <p:transition spd="slow" p14:dur="2000" advTm="249077"/>
    </mc:Choice>
    <mc:Fallback xmlns="">
      <p:transition spd="slow" advTm="24907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950B61AA-85B7-6C29-4D96-FDAF527B12FC}"/>
              </a:ext>
            </a:extLst>
          </p:cNvPr>
          <p:cNvPicPr>
            <a:picLocks noGrp="1" noChangeAspect="1"/>
          </p:cNvPicPr>
          <p:nvPr>
            <p:ph type="pic" idx="12"/>
          </p:nvPr>
        </p:nvPicPr>
        <p:blipFill>
          <a:blip r:embed="rId3">
            <a:extLst>
              <a:ext uri="{BEBA8EAE-BF5A-486C-A8C5-ECC9F3942E4B}">
                <a14:imgProps xmlns:a14="http://schemas.microsoft.com/office/drawing/2010/main">
                  <a14:imgLayer r:embed="rId4">
                    <a14:imgEffect>
                      <a14:brightnessContrast bright="-40000" contrast="-40000"/>
                    </a14:imgEffect>
                  </a14:imgLayer>
                </a14:imgProps>
              </a:ext>
            </a:extLst>
          </a:blip>
          <a:srcRect t="4878" b="4878"/>
          <a:stretch>
            <a:fillRect/>
          </a:stretch>
        </p:blipFill>
        <p:spPr>
          <a:prstGeom prst="rect">
            <a:avLst/>
          </a:prstGeom>
        </p:spPr>
      </p:pic>
      <p:pic>
        <p:nvPicPr>
          <p:cNvPr id="10" name="Picture 9">
            <a:extLst>
              <a:ext uri="{FF2B5EF4-FFF2-40B4-BE49-F238E27FC236}">
                <a16:creationId xmlns:a16="http://schemas.microsoft.com/office/drawing/2014/main" id="{EEF796EE-AC5B-4C0B-2AD7-EED7EAF1D7D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12" name="TextBox 11">
            <a:extLst>
              <a:ext uri="{FF2B5EF4-FFF2-40B4-BE49-F238E27FC236}">
                <a16:creationId xmlns:a16="http://schemas.microsoft.com/office/drawing/2014/main" id="{14A1231D-EEB2-6C21-896F-0ECF4C79651F}"/>
              </a:ext>
            </a:extLst>
          </p:cNvPr>
          <p:cNvSpPr txBox="1"/>
          <p:nvPr/>
        </p:nvSpPr>
        <p:spPr>
          <a:xfrm>
            <a:off x="9596596" y="5829379"/>
            <a:ext cx="2184719" cy="646331"/>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دمتم بحفظ الله ورعايته </a:t>
            </a:r>
          </a:p>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د. وردة أبو كلوب</a:t>
            </a: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3" name="TextBox 12">
            <a:extLst>
              <a:ext uri="{FF2B5EF4-FFF2-40B4-BE49-F238E27FC236}">
                <a16:creationId xmlns:a16="http://schemas.microsoft.com/office/drawing/2014/main" id="{D78BC72E-5EDF-5570-6462-9FBB6D97DAF1}"/>
              </a:ext>
            </a:extLst>
          </p:cNvPr>
          <p:cNvSpPr txBox="1"/>
          <p:nvPr/>
        </p:nvSpPr>
        <p:spPr>
          <a:xfrm>
            <a:off x="839755" y="621707"/>
            <a:ext cx="6663223" cy="8925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الموضوع القادم: الكفاءة الإبداعية وحاضنات الأعمال</a:t>
            </a:r>
          </a:p>
          <a:p>
            <a:pPr marL="0" marR="0" lvl="0" indent="0" algn="l" defTabSz="914400" rtl="0" eaLnBrk="1" fontAlgn="auto" latinLnBrk="0" hangingPunct="1">
              <a:lnSpc>
                <a:spcPct val="100000"/>
              </a:lnSpc>
              <a:spcBef>
                <a:spcPts val="0"/>
              </a:spcBef>
              <a:spcAft>
                <a:spcPts val="0"/>
              </a:spcAft>
              <a:buClrTx/>
              <a:buSzTx/>
              <a:buFont typeface="Arial"/>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14" name="Graphic 13">
            <a:extLst>
              <a:ext uri="{FF2B5EF4-FFF2-40B4-BE49-F238E27FC236}">
                <a16:creationId xmlns:a16="http://schemas.microsoft.com/office/drawing/2014/main" id="{A1611DA8-56C6-7708-949C-3EE7B7DB579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776080" y="3518715"/>
            <a:ext cx="2279266" cy="384052"/>
          </a:xfrm>
          <a:prstGeom prst="rect">
            <a:avLst/>
          </a:prstGeom>
        </p:spPr>
      </p:pic>
    </p:spTree>
    <p:extLst>
      <p:ext uri="{BB962C8B-B14F-4D97-AF65-F5344CB8AC3E}">
        <p14:creationId xmlns:p14="http://schemas.microsoft.com/office/powerpoint/2010/main" val="4078580324"/>
      </p:ext>
    </p:extLst>
  </p:cSld>
  <p:clrMapOvr>
    <a:masterClrMapping/>
  </p:clrMapOvr>
  <mc:AlternateContent xmlns:mc="http://schemas.openxmlformats.org/markup-compatibility/2006" xmlns:p14="http://schemas.microsoft.com/office/powerpoint/2010/main">
    <mc:Choice Requires="p14">
      <p:transition spd="slow" p14:dur="2000" advTm="41032"/>
    </mc:Choice>
    <mc:Fallback xmlns="">
      <p:transition spd="slow" advTm="41032"/>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4.3"/>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4029</TotalTime>
  <Words>5824</Words>
  <Application>Microsoft Office PowerPoint</Application>
  <PresentationFormat>Widescreen</PresentationFormat>
  <Paragraphs>357</Paragraphs>
  <Slides>28</Slides>
  <Notes>3</Notes>
  <HiddenSlides>0</HiddenSlides>
  <MMClips>0</MMClips>
  <ScaleCrop>false</ScaleCrop>
  <HeadingPairs>
    <vt:vector size="6" baseType="variant">
      <vt:variant>
        <vt:lpstr>Fonts Used</vt:lpstr>
      </vt:variant>
      <vt:variant>
        <vt:i4>17</vt:i4>
      </vt:variant>
      <vt:variant>
        <vt:lpstr>Theme</vt:lpstr>
      </vt:variant>
      <vt:variant>
        <vt:i4>1</vt:i4>
      </vt:variant>
      <vt:variant>
        <vt:lpstr>Slide Titles</vt:lpstr>
      </vt:variant>
      <vt:variant>
        <vt:i4>28</vt:i4>
      </vt:variant>
    </vt:vector>
  </HeadingPairs>
  <TitlesOfParts>
    <vt:vector size="46" baseType="lpstr">
      <vt:lpstr>Almarai</vt:lpstr>
      <vt:lpstr>Arial</vt:lpstr>
      <vt:lpstr>Bahnschrift SemiBold SemiConden</vt:lpstr>
      <vt:lpstr>Cairo</vt:lpstr>
      <vt:lpstr>Calibri</vt:lpstr>
      <vt:lpstr>Calibri Light</vt:lpstr>
      <vt:lpstr>Droid Arabic Kufi</vt:lpstr>
      <vt:lpstr>DroidArabicKufi-Regular</vt:lpstr>
      <vt:lpstr>GE</vt:lpstr>
      <vt:lpstr>Noto Sans Kufi Arabic</vt:lpstr>
      <vt:lpstr>Raleway</vt:lpstr>
      <vt:lpstr>shatha</vt:lpstr>
      <vt:lpstr>Simplified Arabic</vt:lpstr>
      <vt:lpstr>Symbol</vt:lpstr>
      <vt:lpstr>Tajawal Medium</vt:lpstr>
      <vt:lpstr>Times New Roman</vt:lpstr>
      <vt:lpstr>Traditional Arabic</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مهارات ومراحل التفكير الناقد</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ward kloub</dc:creator>
  <cp:lastModifiedBy>ward kloub</cp:lastModifiedBy>
  <cp:revision>164</cp:revision>
  <dcterms:created xsi:type="dcterms:W3CDTF">2023-10-13T06:05:23Z</dcterms:created>
  <dcterms:modified xsi:type="dcterms:W3CDTF">2023-10-25T20:54:09Z</dcterms:modified>
</cp:coreProperties>
</file>