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slides/slide19.xml" ContentType="application/vnd.openxmlformats-officedocument.presentationml.slide+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2.xml" ContentType="application/vnd.openxmlformats-officedocument.presentationml.slideLayout+xml"/>
  <Override PartName="/ppt/slideLayouts/slideLayout15.xml" ContentType="application/vnd.openxmlformats-officedocument.presentationml.slideLayout+xml"/>
  <Override PartName="/ppt/webextensions/webextension1.xml" ContentType="application/vnd.ms-office.webextension+xml"/>
  <Override PartName="/ppt/webextensions/webextension2.xml" ContentType="application/vnd.ms-office.webextension+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webextensions/taskpanes.xml" ContentType="application/vnd.ms-office.webextensiontaskpanes+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ustom.xml" ContentType="application/vnd.openxmlformats-officedocument.custom-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587" r:id="rId2"/>
    <p:sldId id="271" r:id="rId3"/>
    <p:sldId id="313" r:id="rId4"/>
    <p:sldId id="589" r:id="rId5"/>
    <p:sldId id="629" r:id="rId6"/>
    <p:sldId id="630" r:id="rId7"/>
    <p:sldId id="631" r:id="rId8"/>
    <p:sldId id="637" r:id="rId9"/>
    <p:sldId id="638" r:id="rId10"/>
    <p:sldId id="639" r:id="rId11"/>
    <p:sldId id="640" r:id="rId12"/>
    <p:sldId id="632" r:id="rId13"/>
    <p:sldId id="633" r:id="rId14"/>
    <p:sldId id="634" r:id="rId15"/>
    <p:sldId id="635" r:id="rId16"/>
    <p:sldId id="641" r:id="rId17"/>
    <p:sldId id="642" r:id="rId18"/>
    <p:sldId id="643" r:id="rId19"/>
    <p:sldId id="644" r:id="rId20"/>
    <p:sldId id="645" r:id="rId21"/>
    <p:sldId id="646" r:id="rId22"/>
    <p:sldId id="648" r:id="rId23"/>
    <p:sldId id="649" r:id="rId24"/>
    <p:sldId id="626" r:id="rId25"/>
    <p:sldId id="650" r:id="rId26"/>
    <p:sldId id="651" r:id="rId27"/>
    <p:sldId id="647" r:id="rId28"/>
    <p:sldId id="652" r:id="rId29"/>
    <p:sldId id="653" r:id="rId30"/>
    <p:sldId id="655" r:id="rId31"/>
    <p:sldId id="622" r:id="rId32"/>
    <p:sldId id="628" r:id="rId33"/>
    <p:sldId id="656" r:id="rId34"/>
    <p:sldId id="657" r:id="rId35"/>
    <p:sldId id="658" r:id="rId36"/>
    <p:sldId id="625" r:id="rId37"/>
    <p:sldId id="636" r:id="rId38"/>
    <p:sldId id="660"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7"/>
            <p14:sldId id="271"/>
            <p14:sldId id="313"/>
            <p14:sldId id="589"/>
            <p14:sldId id="629"/>
            <p14:sldId id="630"/>
            <p14:sldId id="631"/>
            <p14:sldId id="637"/>
            <p14:sldId id="638"/>
            <p14:sldId id="639"/>
            <p14:sldId id="640"/>
            <p14:sldId id="632"/>
            <p14:sldId id="633"/>
            <p14:sldId id="634"/>
            <p14:sldId id="635"/>
            <p14:sldId id="641"/>
            <p14:sldId id="642"/>
            <p14:sldId id="643"/>
            <p14:sldId id="644"/>
            <p14:sldId id="645"/>
            <p14:sldId id="646"/>
            <p14:sldId id="648"/>
            <p14:sldId id="649"/>
            <p14:sldId id="626"/>
            <p14:sldId id="650"/>
            <p14:sldId id="651"/>
            <p14:sldId id="647"/>
            <p14:sldId id="652"/>
            <p14:sldId id="653"/>
            <p14:sldId id="655"/>
            <p14:sldId id="622"/>
            <p14:sldId id="628"/>
            <p14:sldId id="656"/>
            <p14:sldId id="657"/>
            <p14:sldId id="658"/>
            <p14:sldId id="625"/>
            <p14:sldId id="636"/>
            <p14:sldId id="66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84"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FAFF"/>
    <a:srgbClr val="669BBC"/>
    <a:srgbClr val="E2E4E6"/>
    <a:srgbClr val="00B0F0"/>
    <a:srgbClr val="4472C4"/>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7" d="100"/>
          <a:sy n="57" d="100"/>
        </p:scale>
        <p:origin x="924" y="28"/>
      </p:cViewPr>
      <p:guideLst>
        <p:guide orient="horz" pos="2184"/>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5207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3.svg"/></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5.png"/><Relationship Id="rId1" Type="http://schemas.openxmlformats.org/officeDocument/2006/relationships/slideLayout" Target="../slideLayouts/slideLayout15.xml"/><Relationship Id="rId5" Type="http://schemas.openxmlformats.org/officeDocument/2006/relationships/image" Target="../media/image16.svg"/><Relationship Id="rId4" Type="http://schemas.openxmlformats.org/officeDocument/2006/relationships/image" Target="../media/image15.svg"/></Relationships>
</file>

<file path=ppt/slides/_rels/slide1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25.svg"/><Relationship Id="rId5" Type="http://schemas.openxmlformats.org/officeDocument/2006/relationships/image" Target="../media/image24.svg"/><Relationship Id="rId4" Type="http://schemas.openxmlformats.org/officeDocument/2006/relationships/image" Target="../media/image23.svg"/></Relationships>
</file>

<file path=ppt/slides/_rels/slide23.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5.png"/><Relationship Id="rId1" Type="http://schemas.openxmlformats.org/officeDocument/2006/relationships/slideLayout" Target="../slideLayouts/slideLayout15.xml"/><Relationship Id="rId4" Type="http://schemas.openxmlformats.org/officeDocument/2006/relationships/image" Target="../media/image27.svg"/></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0.svg"/><Relationship Id="rId7" Type="http://schemas.openxmlformats.org/officeDocument/2006/relationships/image" Target="../media/image34.png"/><Relationship Id="rId2" Type="http://schemas.openxmlformats.org/officeDocument/2006/relationships/image" Target="../media/image5.png"/><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32.svg"/><Relationship Id="rId4" Type="http://schemas.openxmlformats.org/officeDocument/2006/relationships/image" Target="../media/image31.sv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7" Type="http://schemas.openxmlformats.org/officeDocument/2006/relationships/image" Target="../media/image39.png"/><Relationship Id="rId2" Type="http://schemas.openxmlformats.org/officeDocument/2006/relationships/image" Target="../media/image5.png"/><Relationship Id="rId1" Type="http://schemas.openxmlformats.org/officeDocument/2006/relationships/slideLayout" Target="../slideLayouts/slideLayout17.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5.png"/><Relationship Id="rId1" Type="http://schemas.openxmlformats.org/officeDocument/2006/relationships/slideLayout" Target="../slideLayouts/slideLayout17.xml"/><Relationship Id="rId4" Type="http://schemas.openxmlformats.org/officeDocument/2006/relationships/image" Target="../media/image41.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jtuvgAkKGqM?feature=oembed" TargetMode="External"/><Relationship Id="rId4" Type="http://schemas.openxmlformats.org/officeDocument/2006/relationships/image" Target="../media/image42.jpe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CQ4irwe3ZDk?feature=oembed" TargetMode="External"/><Relationship Id="rId4" Type="http://schemas.openxmlformats.org/officeDocument/2006/relationships/image" Target="../media/image43.jpe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video" Target="https://www.youtube.com/embed/vheEnMjoWFQ?feature=oembed" TargetMode="External"/><Relationship Id="rId4" Type="http://schemas.openxmlformats.org/officeDocument/2006/relationships/image" Target="../media/image44.jpeg"/></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47.svg"/><Relationship Id="rId2" Type="http://schemas.openxmlformats.org/officeDocument/2006/relationships/image" Target="../media/image46.svg"/><Relationship Id="rId1" Type="http://schemas.openxmlformats.org/officeDocument/2006/relationships/slideLayout" Target="../slideLayouts/slideLayout15.xml"/><Relationship Id="rId4" Type="http://schemas.openxmlformats.org/officeDocument/2006/relationships/image" Target="../media/image48.svg"/></Relationships>
</file>

<file path=ppt/slides/_rels/slide39.xml.rels><?xml version="1.0" encoding="UTF-8" standalone="yes"?>
<Relationships xmlns="http://schemas.openxmlformats.org/package/2006/relationships"><Relationship Id="rId3" Type="http://schemas.openxmlformats.org/officeDocument/2006/relationships/image" Target="../media/image50.svg"/><Relationship Id="rId2" Type="http://schemas.openxmlformats.org/officeDocument/2006/relationships/image" Target="../media/image49.jpeg"/><Relationship Id="rId1" Type="http://schemas.openxmlformats.org/officeDocument/2006/relationships/slideLayout" Target="../slideLayouts/slideLayout16.xml"/><Relationship Id="rId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520996" y="2360751"/>
            <a:ext cx="5410218" cy="707886"/>
          </a:xfrm>
          <a:prstGeom prst="rect">
            <a:avLst/>
          </a:prstGeom>
          <a:noFill/>
        </p:spPr>
        <p:txBody>
          <a:bodyPr wrap="square" rtlCol="0">
            <a:spAutoFit/>
          </a:bodyPr>
          <a:lstStyle/>
          <a:p>
            <a:pPr algn="ctr"/>
            <a:r>
              <a:rPr lang="ar-EG" sz="4000" b="1" dirty="0">
                <a:solidFill>
                  <a:srgbClr val="00B0F0"/>
                </a:solidFill>
                <a:latin typeface="Alexandria" pitchFamily="2" charset="-78"/>
                <a:cs typeface="Alexandria" pitchFamily="2" charset="-78"/>
              </a:rPr>
              <a:t>الاتصالات التنظيمية </a:t>
            </a:r>
            <a:endParaRPr lang="en-US" sz="4000" b="1" dirty="0">
              <a:solidFill>
                <a:srgbClr val="00B0F0"/>
              </a:solidFill>
              <a:latin typeface="Alexandria" pitchFamily="2" charset="-78"/>
              <a:cs typeface="Alexandria" pitchFamily="2" charset="-78"/>
            </a:endParaRPr>
          </a:p>
        </p:txBody>
      </p:sp>
      <p:sp>
        <p:nvSpPr>
          <p:cNvPr id="34" name="Rectangle: Rounded Corners 33"/>
          <p:cNvSpPr/>
          <p:nvPr/>
        </p:nvSpPr>
        <p:spPr>
          <a:xfrm>
            <a:off x="280063" y="599508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a:t>
            </a:r>
            <a:r>
              <a:rPr lang="ar-EG" sz="2800" b="1" dirty="0">
                <a:solidFill>
                  <a:schemeClr val="bg1"/>
                </a:solidFill>
                <a:latin typeface="Times New Roman" panose="02020603050405020304" pitchFamily="18" charset="0"/>
                <a:cs typeface="Times New Roman" panose="02020603050405020304" pitchFamily="18" charset="0"/>
              </a:rPr>
              <a:t> 10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p:cNvSpPr txBox="1"/>
          <p:nvPr/>
        </p:nvSpPr>
        <p:spPr>
          <a:xfrm>
            <a:off x="194617" y="5104886"/>
            <a:ext cx="2097049" cy="707886"/>
          </a:xfrm>
          <a:prstGeom prst="rect">
            <a:avLst/>
          </a:prstGeom>
          <a:noFill/>
        </p:spPr>
        <p:txBody>
          <a:bodyPr wrap="none" rtlCol="0">
            <a:spAutoFit/>
          </a:bodyPr>
          <a:lstStyle/>
          <a:p>
            <a:r>
              <a:rPr lang="en-US" sz="2000" dirty="0" err="1">
                <a:latin typeface="Alexandria" pitchFamily="2" charset="-78"/>
                <a:cs typeface="Alexandria" pitchFamily="2" charset="-78"/>
              </a:rPr>
              <a:t>PRL</a:t>
            </a:r>
            <a:r>
              <a:rPr lang="en-US" sz="2000" dirty="0">
                <a:latin typeface="Alexandria" pitchFamily="2" charset="-78"/>
                <a:cs typeface="Alexandria" pitchFamily="2" charset="-78"/>
              </a:rPr>
              <a:t> 6</a:t>
            </a:r>
            <a:r>
              <a:rPr lang="ar-EG" sz="2000" dirty="0">
                <a:latin typeface="Alexandria" pitchFamily="2" charset="-78"/>
                <a:cs typeface="Alexandria" pitchFamily="2" charset="-78"/>
              </a:rPr>
              <a:t>15</a:t>
            </a:r>
            <a:endParaRPr lang="en-US" sz="2000" dirty="0">
              <a:latin typeface="Alexandria" pitchFamily="2" charset="-78"/>
              <a:cs typeface="Alexandria" pitchFamily="2" charset="-78"/>
            </a:endParaRPr>
          </a:p>
          <a:p>
            <a:r>
              <a:rPr lang="en-US" sz="2000" dirty="0">
                <a:latin typeface="Alexandria" pitchFamily="2" charset="-78"/>
                <a:cs typeface="Alexandria" pitchFamily="2" charset="-78"/>
              </a:rPr>
              <a:t>Public Relations</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Rounded Corners 1">
            <a:extLst>
              <a:ext uri="{FF2B5EF4-FFF2-40B4-BE49-F238E27FC236}">
                <a16:creationId xmlns:a16="http://schemas.microsoft.com/office/drawing/2014/main" id="{EC7F9209-65F2-7662-9C46-1D0D3A3D56B7}"/>
              </a:ext>
            </a:extLst>
          </p:cNvPr>
          <p:cNvSpPr/>
          <p:nvPr/>
        </p:nvSpPr>
        <p:spPr>
          <a:xfrm>
            <a:off x="723014" y="3789364"/>
            <a:ext cx="4922874" cy="119730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panose="02020603050405020304" pitchFamily="18" charset="0"/>
                <a:cs typeface="Alexandria"/>
              </a:rPr>
              <a:t>إعداد: د. هالة الألفي فوزي</a:t>
            </a:r>
          </a:p>
        </p:txBody>
      </p:sp>
    </p:spTree>
  </p:cSld>
  <p:clrMapOvr>
    <a:masterClrMapping/>
  </p:clrMapOvr>
  <mc:AlternateContent xmlns:mc="http://schemas.openxmlformats.org/markup-compatibility/2006" xmlns:p14="http://schemas.microsoft.com/office/powerpoint/2010/main">
    <mc:Choice Requires="p14">
      <p:transition spd="slow" p14:dur="2000" advTm="10596"/>
    </mc:Choice>
    <mc:Fallback xmlns="">
      <p:transition spd="slow" advTm="10596"/>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5851487" y="2676772"/>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41067" y="1920761"/>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41067" y="1786184"/>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6318783" y="646943"/>
            <a:ext cx="5692786" cy="1689180"/>
          </a:xfrm>
          <a:prstGeom prst="rect">
            <a:avLst/>
          </a:prstGeom>
          <a:noFill/>
        </p:spPr>
        <p:txBody>
          <a:bodyPr wrap="square" rtlCol="0">
            <a:spAutoFit/>
          </a:bodyPr>
          <a:lstStyle/>
          <a:p>
            <a:pPr algn="ctr">
              <a:lnSpc>
                <a:spcPct val="200000"/>
              </a:lnSpc>
            </a:pPr>
            <a:r>
              <a:rPr lang="ar-EG" sz="2800" b="1">
                <a:solidFill>
                  <a:srgbClr val="00B0F0"/>
                </a:solidFill>
                <a:latin typeface="Alexandria" pitchFamily="2" charset="-78"/>
                <a:cs typeface="Alexandria" pitchFamily="2" charset="-78"/>
              </a:rPr>
              <a:t>المحاضرة العاشرة: مستجدات الاتصال التنظيمي وأخلاقياته</a:t>
            </a: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ar-EG" sz="4800" b="1">
                <a:solidFill>
                  <a:schemeClr val="bg1"/>
                </a:solidFill>
                <a:latin typeface="Times New Roman" panose="02020603050405020304" pitchFamily="18" charset="0"/>
                <a:cs typeface="Times New Roman" panose="02020603050405020304" pitchFamily="18" charset="0"/>
              </a:rPr>
              <a:t>10</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7224"/>
    </mc:Choice>
    <mc:Fallback xmlns="">
      <p:transition spd="slow" advTm="72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111188" y="165997"/>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ar-EG" sz="4400" b="1">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69002" y="110811"/>
            <a:ext cx="2305141" cy="1076343"/>
          </a:xfrm>
          <a:prstGeom prst="rect">
            <a:avLst/>
          </a:prstGeom>
        </p:spPr>
      </p:pic>
      <p:grpSp>
        <p:nvGrpSpPr>
          <p:cNvPr id="3" name="Group 2">
            <a:extLst>
              <a:ext uri="{FF2B5EF4-FFF2-40B4-BE49-F238E27FC236}">
                <a16:creationId xmlns:a16="http://schemas.microsoft.com/office/drawing/2014/main" id="{923DE774-AB2A-6200-A701-933C828C9651}"/>
              </a:ext>
            </a:extLst>
          </p:cNvPr>
          <p:cNvGrpSpPr/>
          <p:nvPr/>
        </p:nvGrpSpPr>
        <p:grpSpPr>
          <a:xfrm>
            <a:off x="3437433" y="1696919"/>
            <a:ext cx="8443033" cy="4141441"/>
            <a:chOff x="518145" y="1663526"/>
            <a:chExt cx="8107710" cy="2547789"/>
          </a:xfrm>
        </p:grpSpPr>
        <p:sp>
          <p:nvSpPr>
            <p:cNvPr id="9" name="Text 3">
              <a:extLst>
                <a:ext uri="{FF2B5EF4-FFF2-40B4-BE49-F238E27FC236}">
                  <a16:creationId xmlns:a16="http://schemas.microsoft.com/office/drawing/2014/main" id="{0595408E-79C2-3AA6-B1D9-6DF3FE932FF3}"/>
                </a:ext>
              </a:extLst>
            </p:cNvPr>
            <p:cNvSpPr/>
            <p:nvPr/>
          </p:nvSpPr>
          <p:spPr>
            <a:xfrm>
              <a:off x="518145" y="1663526"/>
              <a:ext cx="81077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بنهاية هذه المحاضرة، يُتوقع أن يكون الطالب قادرًا على:</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0" name="Text 4">
              <a:extLst>
                <a:ext uri="{FF2B5EF4-FFF2-40B4-BE49-F238E27FC236}">
                  <a16:creationId xmlns:a16="http://schemas.microsoft.com/office/drawing/2014/main" id="{66AF1AB7-91DB-1A02-B3E6-5FB9E2A57C53}"/>
                </a:ext>
              </a:extLst>
            </p:cNvPr>
            <p:cNvSpPr/>
            <p:nvPr/>
          </p:nvSpPr>
          <p:spPr>
            <a:xfrm>
              <a:off x="8380647" y="2016472"/>
              <a:ext cx="245208"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01</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5">
              <a:extLst>
                <a:ext uri="{FF2B5EF4-FFF2-40B4-BE49-F238E27FC236}">
                  <a16:creationId xmlns:a16="http://schemas.microsoft.com/office/drawing/2014/main" id="{766523A9-2563-83C5-42FD-93F1F184030C}"/>
                </a:ext>
              </a:extLst>
            </p:cNvPr>
            <p:cNvSpPr/>
            <p:nvPr/>
          </p:nvSpPr>
          <p:spPr>
            <a:xfrm>
              <a:off x="4849681" y="2222375"/>
              <a:ext cx="3776174" cy="45719"/>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6">
              <a:extLst>
                <a:ext uri="{FF2B5EF4-FFF2-40B4-BE49-F238E27FC236}">
                  <a16:creationId xmlns:a16="http://schemas.microsoft.com/office/drawing/2014/main" id="{991E877F-B47A-0078-0B6A-5EB16DC545B8}"/>
                </a:ext>
              </a:extLst>
            </p:cNvPr>
            <p:cNvSpPr/>
            <p:nvPr/>
          </p:nvSpPr>
          <p:spPr>
            <a:xfrm>
              <a:off x="4849681" y="2315691"/>
              <a:ext cx="37761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التعريف والتمييز</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7">
              <a:extLst>
                <a:ext uri="{FF2B5EF4-FFF2-40B4-BE49-F238E27FC236}">
                  <a16:creationId xmlns:a16="http://schemas.microsoft.com/office/drawing/2014/main" id="{A8105BA0-0117-542D-644F-05925A0319D3}"/>
                </a:ext>
              </a:extLst>
            </p:cNvPr>
            <p:cNvSpPr/>
            <p:nvPr/>
          </p:nvSpPr>
          <p:spPr>
            <a:xfrm>
              <a:off x="4849681" y="2586112"/>
              <a:ext cx="377617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تعريف أخلاقيات الاتصال التنظيمي، والتمييز بين الاتصال الأخلاقي وغير الأخلاقي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8">
              <a:extLst>
                <a:ext uri="{FF2B5EF4-FFF2-40B4-BE49-F238E27FC236}">
                  <a16:creationId xmlns:a16="http://schemas.microsoft.com/office/drawing/2014/main" id="{60F6DBDE-DD67-26BF-C516-0B007D5A8D49}"/>
                </a:ext>
              </a:extLst>
            </p:cNvPr>
            <p:cNvSpPr/>
            <p:nvPr/>
          </p:nvSpPr>
          <p:spPr>
            <a:xfrm>
              <a:off x="4262051" y="2016472"/>
              <a:ext cx="245208"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02</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9">
              <a:extLst>
                <a:ext uri="{FF2B5EF4-FFF2-40B4-BE49-F238E27FC236}">
                  <a16:creationId xmlns:a16="http://schemas.microsoft.com/office/drawing/2014/main" id="{0D30E99E-C04C-759B-4B9C-DA8A70DAC8BC}"/>
                </a:ext>
              </a:extLst>
            </p:cNvPr>
            <p:cNvSpPr/>
            <p:nvPr/>
          </p:nvSpPr>
          <p:spPr>
            <a:xfrm>
              <a:off x="731086" y="2222375"/>
              <a:ext cx="3776174" cy="45719"/>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10">
              <a:extLst>
                <a:ext uri="{FF2B5EF4-FFF2-40B4-BE49-F238E27FC236}">
                  <a16:creationId xmlns:a16="http://schemas.microsoft.com/office/drawing/2014/main" id="{6BE6C1B7-1FC9-047E-A0C5-1D65B6F796BC}"/>
                </a:ext>
              </a:extLst>
            </p:cNvPr>
            <p:cNvSpPr/>
            <p:nvPr/>
          </p:nvSpPr>
          <p:spPr>
            <a:xfrm>
              <a:off x="731086" y="2315691"/>
              <a:ext cx="37761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التحليل والاكتشاف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1">
              <a:extLst>
                <a:ext uri="{FF2B5EF4-FFF2-40B4-BE49-F238E27FC236}">
                  <a16:creationId xmlns:a16="http://schemas.microsoft.com/office/drawing/2014/main" id="{06D2020B-1062-F2DB-C7A0-756742D10D24}"/>
                </a:ext>
              </a:extLst>
            </p:cNvPr>
            <p:cNvSpPr/>
            <p:nvPr/>
          </p:nvSpPr>
          <p:spPr>
            <a:xfrm>
              <a:off x="731086" y="2586112"/>
              <a:ext cx="3776174" cy="414486"/>
            </a:xfrm>
            <a:prstGeom prst="rect">
              <a:avLst/>
            </a:prstGeom>
            <a:noFill/>
            <a:ln/>
          </p:spPr>
          <p:txBody>
            <a:bodyPr wrap="square" lIns="0" tIns="0" rIns="0" bIns="0" rtlCol="0" anchor="t">
              <a:norm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تحليل المبادئ الأساسية، واكتشاف التضليل والتحيز في الرسائل المؤسسية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2">
              <a:extLst>
                <a:ext uri="{FF2B5EF4-FFF2-40B4-BE49-F238E27FC236}">
                  <a16:creationId xmlns:a16="http://schemas.microsoft.com/office/drawing/2014/main" id="{6D815A72-4716-D4D8-A45D-AAF05048CAC9}"/>
                </a:ext>
              </a:extLst>
            </p:cNvPr>
            <p:cNvSpPr/>
            <p:nvPr/>
          </p:nvSpPr>
          <p:spPr>
            <a:xfrm>
              <a:off x="8380647" y="3227189"/>
              <a:ext cx="245208"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03</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3">
              <a:extLst>
                <a:ext uri="{FF2B5EF4-FFF2-40B4-BE49-F238E27FC236}">
                  <a16:creationId xmlns:a16="http://schemas.microsoft.com/office/drawing/2014/main" id="{07C5E890-1BBA-5060-8209-52963A6EC01D}"/>
                </a:ext>
              </a:extLst>
            </p:cNvPr>
            <p:cNvSpPr/>
            <p:nvPr/>
          </p:nvSpPr>
          <p:spPr>
            <a:xfrm>
              <a:off x="4849681" y="3420144"/>
              <a:ext cx="3776174" cy="45719"/>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4">
              <a:extLst>
                <a:ext uri="{FF2B5EF4-FFF2-40B4-BE49-F238E27FC236}">
                  <a16:creationId xmlns:a16="http://schemas.microsoft.com/office/drawing/2014/main" id="{4229E962-F9BB-840A-4D05-142F2D5F6245}"/>
                </a:ext>
              </a:extLst>
            </p:cNvPr>
            <p:cNvSpPr/>
            <p:nvPr/>
          </p:nvSpPr>
          <p:spPr>
            <a:xfrm>
              <a:off x="4849681" y="3526408"/>
              <a:ext cx="37761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التقويم والمسؤولية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5">
              <a:extLst>
                <a:ext uri="{FF2B5EF4-FFF2-40B4-BE49-F238E27FC236}">
                  <a16:creationId xmlns:a16="http://schemas.microsoft.com/office/drawing/2014/main" id="{11BC04E8-7E0D-A738-A2E5-41F4833D0B17}"/>
                </a:ext>
              </a:extLst>
            </p:cNvPr>
            <p:cNvSpPr/>
            <p:nvPr/>
          </p:nvSpPr>
          <p:spPr>
            <a:xfrm>
              <a:off x="4849681" y="3796829"/>
              <a:ext cx="377617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تقويم الممارسات المرتبطة بالخصوصية، وتحليل المسؤولية الأخلاقية عند استخدام الذكاء الاصطناعي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6">
              <a:extLst>
                <a:ext uri="{FF2B5EF4-FFF2-40B4-BE49-F238E27FC236}">
                  <a16:creationId xmlns:a16="http://schemas.microsoft.com/office/drawing/2014/main" id="{E8C4C46D-C4B7-38CC-C79E-5D569ABF5D92}"/>
                </a:ext>
              </a:extLst>
            </p:cNvPr>
            <p:cNvSpPr/>
            <p:nvPr/>
          </p:nvSpPr>
          <p:spPr>
            <a:xfrm>
              <a:off x="4262051" y="3227189"/>
              <a:ext cx="245208" cy="161925"/>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15213F"/>
                  </a:solidFill>
                  <a:effectLst/>
                  <a:uLnTx/>
                  <a:uFillTx/>
                  <a:latin typeface="Alexandria" pitchFamily="2" charset="-78"/>
                  <a:ea typeface="Alexandria Light" pitchFamily="34" charset="-122"/>
                  <a:cs typeface="Alexandria" pitchFamily="2" charset="-78"/>
                </a:rPr>
                <a:t>04</a:t>
              </a:r>
              <a:endParaRPr kumimoji="0" lang="en-US"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Shape 17">
              <a:extLst>
                <a:ext uri="{FF2B5EF4-FFF2-40B4-BE49-F238E27FC236}">
                  <a16:creationId xmlns:a16="http://schemas.microsoft.com/office/drawing/2014/main" id="{5DDFE34E-D8EA-86E2-1A88-B7B06560FAA5}"/>
                </a:ext>
              </a:extLst>
            </p:cNvPr>
            <p:cNvSpPr/>
            <p:nvPr/>
          </p:nvSpPr>
          <p:spPr>
            <a:xfrm>
              <a:off x="731086" y="3420144"/>
              <a:ext cx="3776174" cy="45719"/>
            </a:xfrm>
            <a:prstGeom prst="rect">
              <a:avLst/>
            </a:prstGeom>
            <a:solidFill>
              <a:srgbClr val="476FD6"/>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4" name="Text 18">
              <a:extLst>
                <a:ext uri="{FF2B5EF4-FFF2-40B4-BE49-F238E27FC236}">
                  <a16:creationId xmlns:a16="http://schemas.microsoft.com/office/drawing/2014/main" id="{63C0DDCA-BF3F-A89E-D445-F01C853290BD}"/>
                </a:ext>
              </a:extLst>
            </p:cNvPr>
            <p:cNvSpPr/>
            <p:nvPr/>
          </p:nvSpPr>
          <p:spPr>
            <a:xfrm>
              <a:off x="731086" y="3526408"/>
              <a:ext cx="37761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القرار والتطبيق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19">
              <a:extLst>
                <a:ext uri="{FF2B5EF4-FFF2-40B4-BE49-F238E27FC236}">
                  <a16:creationId xmlns:a16="http://schemas.microsoft.com/office/drawing/2014/main" id="{F3E45C8B-CC5A-9AFC-B2EE-88925D98A6DB}"/>
                </a:ext>
              </a:extLst>
            </p:cNvPr>
            <p:cNvSpPr/>
            <p:nvPr/>
          </p:nvSpPr>
          <p:spPr>
            <a:xfrm>
              <a:off x="731086" y="3796829"/>
              <a:ext cx="377617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اتخاذ قرار أخلاقي في موقف اتصالي مؤسسي، وإعداد ميثاق مختصر للاتصال الأخلاقي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36512"/>
    </mc:Choice>
    <mc:Fallback xmlns="">
      <p:transition spd="slow" advTm="3651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45687" y="1685495"/>
            <a:ext cx="11753385"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مقدمة</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p:cNvSpPr txBox="1"/>
          <p:nvPr/>
        </p:nvSpPr>
        <p:spPr>
          <a:xfrm>
            <a:off x="718454" y="2042583"/>
            <a:ext cx="11012629" cy="3959482"/>
          </a:xfrm>
          <a:prstGeom prst="rect">
            <a:avLst/>
          </a:prstGeom>
          <a:noFill/>
        </p:spPr>
        <p:txBody>
          <a:bodyPr wrap="square" rtlCol="0">
            <a:spAutoFit/>
          </a:bodyPr>
          <a:lstStyle/>
          <a:p>
            <a:pPr algn="just" rtl="1">
              <a:lnSpc>
                <a:spcPct val="200000"/>
              </a:lnSpc>
            </a:pPr>
            <a:r>
              <a:rPr lang="ar-EG" sz="1600">
                <a:latin typeface="Alexandria" pitchFamily="2" charset="-78"/>
                <a:cs typeface="Alexandria" pitchFamily="2" charset="-78"/>
              </a:rPr>
              <a:t>مثّل الاتصال التنظيمي عصب الحياة داخل المؤسسات، إذ لا يقتصر دوره على نقل المعلومات، بل يمتد إلى تنسيق الجهود، وبناء العلاقات، وتعزيز الثقة بين الإدارة والعاملين والجمهور. </a:t>
            </a:r>
          </a:p>
          <a:p>
            <a:pPr algn="just" rtl="1">
              <a:lnSpc>
                <a:spcPct val="200000"/>
              </a:lnSpc>
            </a:pPr>
            <a:r>
              <a:rPr lang="ar-EG" sz="1600">
                <a:latin typeface="Alexandria" pitchFamily="2" charset="-78"/>
                <a:cs typeface="Alexandria" pitchFamily="2" charset="-78"/>
              </a:rPr>
              <a:t>ومن ثمّ، فإن جودة الاتصال ترتبط بمدى التزام المؤسسة بالمصداقية والوضوح والمسؤولية. ومع التوسع في استخدام المنصات الرقمية والذكاء الاصطناعي وتحليل البيانات، ظهرت تحديات أخلاقية جديدة تتعلق بالخصوصية، والسرية، والتحيز، ودقة المعلومات، وحدود الاعتماد على التقنيات الحديثة في إنتاج الرسائل واتخاذ القرارات الاتصالية.</a:t>
            </a:r>
          </a:p>
          <a:p>
            <a:pPr algn="just" rtl="1">
              <a:lnSpc>
                <a:spcPct val="200000"/>
              </a:lnSpc>
            </a:pPr>
            <a:r>
              <a:rPr lang="ar-EG" sz="1600">
                <a:latin typeface="Alexandria" pitchFamily="2" charset="-78"/>
                <a:cs typeface="Alexandria" pitchFamily="2" charset="-78"/>
              </a:rPr>
              <a:t>لذلك تتناول هذه المحاضرة أخلاقيات الاتصال التنظيمي، وأهم مبادئه، وأبرز مستجداته المعاصرة، بهدف تمكين الدارس من تحليل المواقف الاتصالية، واكتشاف الممارسات غير الأخلاقية، واقتراح بدائل مهنية تحقق أهداف المؤسسة وتحمي حقوق أصحاب المصلحة.</a:t>
            </a:r>
            <a:endParaRPr lang="ar-EG" sz="1600"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4282" y="1547044"/>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None/>
            </a:pPr>
            <a:r>
              <a:rPr lang="en-US"/>
              <a:t>مثّل الاتصال التنظيمي عصب الحياة داخل المؤسسات، إذ لا يقتصر دوره على نقل المعلومات، بل يمتد إلى تنسيق الجهود، وبناء العلاقات، وتعزيز الثقة بين الإدارة والعاملين والجمهور. ومن ثمّ، فإن جودة الاتصال ترتبط بمدى التزام المؤسسة بالمصداقية والوضوح والمسؤولية.</a:t>
            </a:r>
          </a:p>
          <a:p>
            <a:pPr>
              <a:buNone/>
            </a:pPr>
            <a:r>
              <a:rPr lang="en-US"/>
              <a:t>ومع التوسع في استخدام المنصات الرقمية والذكاء الاصطناعي وتحليل البيانات، ظهرت تحديات أخلاقية جديدة تتعلق بالخصوصية، والسرية، والتحيز، ودقة المعلومات، وحدود الاعتماد على التقنيات الحديثة في إنتاج الرسائل واتخاذ القرارات الاتصالية.</a:t>
            </a:r>
          </a:p>
          <a:p>
            <a:pPr>
              <a:buNone/>
            </a:pPr>
            <a:r>
              <a:rPr lang="en-US"/>
              <a:t>لذلك تتناول هذه المحاضرة أخلاقيات الاتصال التنظيمي، وأهم مبادئه، وأبرز مستجداته المعاصرة، بهدف تمكين الطلاب من تحليل المواقف الاتصالية، واكتشاف الممارسات غير الأخلاقية، واقتراح بدائل مهنية تحقق أهداف المؤسسة وتحمي حقوق أصحاب المصلحة.</a:t>
            </a:r>
          </a:p>
        </p:txBody>
      </p:sp>
      <p:sp>
        <p:nvSpPr>
          <p:cNvPr id="3" name="TextBox 2"/>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مفهوم أخلاقيات الاتصال التنظيمي</a:t>
            </a:r>
            <a:endParaRPr lang="ar-EG" sz="2400" b="1" dirty="0">
              <a:latin typeface="Alexandria" pitchFamily="2" charset="-78"/>
              <a:cs typeface="Alexandria" pitchFamily="2" charset="-78"/>
            </a:endParaRPr>
          </a:p>
        </p:txBody>
      </p:sp>
      <p:sp>
        <p:nvSpPr>
          <p:cNvPr id="5" name="Rectangle 4"/>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7">
            <a:extLst>
              <a:ext uri="{FF2B5EF4-FFF2-40B4-BE49-F238E27FC236}">
                <a16:creationId xmlns:a16="http://schemas.microsoft.com/office/drawing/2014/main" id="{82733B33-4DB1-58DA-F1DC-CD2F28147F5D}"/>
              </a:ext>
            </a:extLst>
          </p:cNvPr>
          <p:cNvPicPr>
            <a:picLocks noChangeAspect="1"/>
          </p:cNvPicPr>
          <p:nvPr/>
        </p:nvPicPr>
        <p:blipFill>
          <a:blip r:embed="rId3"/>
          <a:stretch>
            <a:fillRect/>
          </a:stretch>
        </p:blipFill>
        <p:spPr>
          <a:xfrm>
            <a:off x="357906" y="2084105"/>
            <a:ext cx="2347163" cy="3523793"/>
          </a:xfrm>
          <a:prstGeom prst="rect">
            <a:avLst/>
          </a:prstGeom>
        </p:spPr>
      </p:pic>
      <p:grpSp>
        <p:nvGrpSpPr>
          <p:cNvPr id="9" name="Group 8">
            <a:extLst>
              <a:ext uri="{FF2B5EF4-FFF2-40B4-BE49-F238E27FC236}">
                <a16:creationId xmlns:a16="http://schemas.microsoft.com/office/drawing/2014/main" id="{75EAF8AE-9146-9D17-8799-C54CDF5351FE}"/>
              </a:ext>
            </a:extLst>
          </p:cNvPr>
          <p:cNvGrpSpPr/>
          <p:nvPr/>
        </p:nvGrpSpPr>
        <p:grpSpPr>
          <a:xfrm>
            <a:off x="3111190" y="1871220"/>
            <a:ext cx="8185275" cy="2455454"/>
            <a:chOff x="3947145" y="2338462"/>
            <a:chExt cx="4678710" cy="1680567"/>
          </a:xfrm>
        </p:grpSpPr>
        <p:sp>
          <p:nvSpPr>
            <p:cNvPr id="11" name="Text 3"/>
            <p:cNvSpPr/>
            <p:nvPr/>
          </p:nvSpPr>
          <p:spPr>
            <a:xfrm>
              <a:off x="3947145" y="2484165"/>
              <a:ext cx="4484415"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أخلاقيات الاتصال التنظيمي هي منظومة القيم والمعايير والمبادئ التي تضبط إنتاج الرسائل المؤسسية وتبادلها، وتنظّم استخدام المعلومات، وتوجّه اتخاذ القرارات الاتصالية داخل المؤسسة وخارجها.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4"/>
            <p:cNvSpPr/>
            <p:nvPr/>
          </p:nvSpPr>
          <p:spPr>
            <a:xfrm>
              <a:off x="8611567" y="2338462"/>
              <a:ext cx="14288" cy="913135"/>
            </a:xfrm>
            <a:prstGeom prst="roundRect">
              <a:avLst>
                <a:gd name="adj" fmla="val 49998"/>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5"/>
            <p:cNvSpPr/>
            <p:nvPr/>
          </p:nvSpPr>
          <p:spPr>
            <a:xfrm>
              <a:off x="3947145" y="3397300"/>
              <a:ext cx="4678710"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وهي ليست مجرد قواعد رسمية، بل ثقافة مؤسسية تعكس التزام المؤسسة بالصدق والشفافية والعدالة في تعاملها مع جميع أصحاب المصلحة، سواء أكانوا موظفين أم عملاء أم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مجتمعًا.</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sz="1600" b="0" i="0" u="none" strike="noStrike" kern="0" cap="none" spc="0" normalizeH="0" baseline="0" noProof="0">
                  <a:ln>
                    <a:noFill/>
                  </a:ln>
                  <a:solidFill>
                    <a:prstClr val="black"/>
                  </a:solidFill>
                  <a:effectLst/>
                  <a:uLnTx/>
                  <a:uFillTx/>
                  <a:latin typeface="Alexandria" pitchFamily="2" charset="-78"/>
                  <a:cs typeface="Alexandria" pitchFamily="2" charset="-78"/>
                </a:rPr>
                <a:t>أخلاقيات الاتصال التنظيمي هي مجموعة الضوابط المهنية التي تضمن دقة الرسائل المؤسسية ووضوحها، وتحمي خصوصية الأفراد وسرية المعلومات، وتمنع التضليل أو التحيز أو إساءة استخدام السلطة الاتصالية داخل المؤسسة.</a:t>
              </a:r>
              <a:endParaRPr kumimoji="0" lang="ar-EG" sz="1600" b="0" i="0" u="none" strike="noStrike" kern="0" cap="none" spc="0" normalizeH="0" baseline="0" noProof="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lang="ar-EG" sz="1600" kern="0">
                  <a:solidFill>
                    <a:prstClr val="black"/>
                  </a:solidFill>
                  <a:latin typeface="Alexandria" pitchFamily="2" charset="-78"/>
                  <a:cs typeface="Alexandria" pitchFamily="2" charset="-78"/>
                </a:rPr>
                <a:t>و</a:t>
              </a:r>
              <a:r>
                <a:rPr kumimoji="0" lang="ar-SA" sz="1600" b="0" i="0" u="none" strike="noStrike" kern="0" cap="none" spc="0" normalizeH="0" baseline="0" noProof="0">
                  <a:ln>
                    <a:noFill/>
                  </a:ln>
                  <a:solidFill>
                    <a:prstClr val="black"/>
                  </a:solidFill>
                  <a:effectLst/>
                  <a:uLnTx/>
                  <a:uFillTx/>
                  <a:latin typeface="Alexandria" pitchFamily="2" charset="-78"/>
                  <a:cs typeface="Alexandria" pitchFamily="2" charset="-78"/>
                </a:rPr>
                <a:t>هي إطار قيمي يوجّه سلوك القائمين بالاتصال نحو تحقيق التوازن بين مصلحة المؤسسة وحقوق أصحاب المصلحة، من خلال الالتزام بالمساءلة والعدالة والاحترام والشفافية عند إعداد الرسائل ونشرها وتقييم آثارها.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619204527"/>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D9D938-644C-87AA-6AB8-B50906A8EE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AAC99C-69FF-29CD-E6AD-687AC11F9104}"/>
              </a:ext>
            </a:extLst>
          </p:cNvPr>
          <p:cNvSpPr/>
          <p:nvPr/>
        </p:nvSpPr>
        <p:spPr>
          <a:xfrm>
            <a:off x="345687" y="141296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59C4776-6A9E-B4C2-65BE-896387A21D3C}"/>
              </a:ext>
            </a:extLst>
          </p:cNvPr>
          <p:cNvSpPr txBox="1"/>
          <p:nvPr/>
        </p:nvSpPr>
        <p:spPr>
          <a:xfrm>
            <a:off x="3499257" y="649543"/>
            <a:ext cx="5960479" cy="461665"/>
          </a:xfrm>
          <a:prstGeom prst="rect">
            <a:avLst/>
          </a:prstGeom>
          <a:noFill/>
        </p:spPr>
        <p:txBody>
          <a:bodyPr wrap="square" rtlCol="0">
            <a:spAutoFit/>
          </a:bodyPr>
          <a:lstStyle/>
          <a:p>
            <a:pPr algn="ctr"/>
            <a:r>
              <a:rPr lang="ar-EG" sz="2400" b="1">
                <a:latin typeface="Alexandria" pitchFamily="2" charset="-78"/>
                <a:cs typeface="Alexandria" pitchFamily="2" charset="-78"/>
              </a:rPr>
              <a:t>الأخلاق والقانون والسياسة المؤسسية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F50F37D-22CC-CBD5-82A9-906D42DA9645}"/>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61851C-D4A3-4695-142E-3D74005D2E06}"/>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90B7AE3-4976-A8AD-049A-7F4C655D2F48}"/>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46911D3-3C5A-0E81-F405-2BC4D41988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55747201-EE4C-5BE5-1F06-2E7DCAE3CBC6}"/>
              </a:ext>
            </a:extLst>
          </p:cNvPr>
          <p:cNvGrpSpPr/>
          <p:nvPr/>
        </p:nvGrpSpPr>
        <p:grpSpPr>
          <a:xfrm>
            <a:off x="208009" y="1706138"/>
            <a:ext cx="11638304" cy="4522962"/>
            <a:chOff x="620405" y="1700288"/>
            <a:chExt cx="8099807" cy="2571377"/>
          </a:xfrm>
        </p:grpSpPr>
        <p:sp>
          <p:nvSpPr>
            <p:cNvPr id="4" name="Text 3">
              <a:extLst>
                <a:ext uri="{FF2B5EF4-FFF2-40B4-BE49-F238E27FC236}">
                  <a16:creationId xmlns:a16="http://schemas.microsoft.com/office/drawing/2014/main" id="{FCFA8A91-8117-81E1-65D5-827C19408730}"/>
                </a:ext>
              </a:extLst>
            </p:cNvPr>
            <p:cNvSpPr/>
            <p:nvPr/>
          </p:nvSpPr>
          <p:spPr>
            <a:xfrm>
              <a:off x="882869" y="1700288"/>
              <a:ext cx="7742985" cy="183282"/>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الالتزام بالقانون لا يعني بالضرورة التصرف بأخلاقية. هذه المنظومة الثلاثية متداخلة لكنها ليست متطابقة: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4">
              <a:extLst>
                <a:ext uri="{FF2B5EF4-FFF2-40B4-BE49-F238E27FC236}">
                  <a16:creationId xmlns:a16="http://schemas.microsoft.com/office/drawing/2014/main" id="{88997D50-32F0-1EB9-C27F-5F83B53EEE98}"/>
                </a:ext>
              </a:extLst>
            </p:cNvPr>
            <p:cNvSpPr/>
            <p:nvPr/>
          </p:nvSpPr>
          <p:spPr>
            <a:xfrm>
              <a:off x="1073509" y="2053233"/>
              <a:ext cx="7552346" cy="1554733"/>
            </a:xfrm>
            <a:prstGeom prst="roundRect">
              <a:avLst>
                <a:gd name="adj" fmla="val 3500"/>
              </a:avLst>
            </a:prstGeom>
            <a:noFill/>
            <a:ln w="4763">
              <a:solidFill>
                <a:srgbClr val="000000">
                  <a:alpha val="8000"/>
                </a:srgbClr>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Shape 5">
              <a:extLst>
                <a:ext uri="{FF2B5EF4-FFF2-40B4-BE49-F238E27FC236}">
                  <a16:creationId xmlns:a16="http://schemas.microsoft.com/office/drawing/2014/main" id="{F47CEEC8-2F10-F884-6890-3EAE1E36EEFE}"/>
                </a:ext>
              </a:extLst>
            </p:cNvPr>
            <p:cNvSpPr/>
            <p:nvPr/>
          </p:nvSpPr>
          <p:spPr>
            <a:xfrm>
              <a:off x="1073509" y="2432521"/>
              <a:ext cx="7552346" cy="45719"/>
            </a:xfrm>
            <a:prstGeom prst="rect">
              <a:avLst/>
            </a:prstGeom>
            <a:solidFill>
              <a:srgbClr val="000000">
                <a:alpha val="8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Shape 6">
              <a:extLst>
                <a:ext uri="{FF2B5EF4-FFF2-40B4-BE49-F238E27FC236}">
                  <a16:creationId xmlns:a16="http://schemas.microsoft.com/office/drawing/2014/main" id="{3EF474C8-3362-D3F8-7D1E-F5BF866CF320}"/>
                </a:ext>
              </a:extLst>
            </p:cNvPr>
            <p:cNvSpPr/>
            <p:nvPr/>
          </p:nvSpPr>
          <p:spPr>
            <a:xfrm>
              <a:off x="1073509" y="3016672"/>
              <a:ext cx="7552346" cy="45719"/>
            </a:xfrm>
            <a:prstGeom prst="rect">
              <a:avLst/>
            </a:prstGeom>
            <a:solidFill>
              <a:srgbClr val="000000">
                <a:alpha val="8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Shape 7">
              <a:extLst>
                <a:ext uri="{FF2B5EF4-FFF2-40B4-BE49-F238E27FC236}">
                  <a16:creationId xmlns:a16="http://schemas.microsoft.com/office/drawing/2014/main" id="{401C58CF-19CB-08EB-8235-A05CAFEDD8C9}"/>
                </a:ext>
              </a:extLst>
            </p:cNvPr>
            <p:cNvSpPr/>
            <p:nvPr/>
          </p:nvSpPr>
          <p:spPr>
            <a:xfrm>
              <a:off x="3157792" y="2053233"/>
              <a:ext cx="45719" cy="1554733"/>
            </a:xfrm>
            <a:prstGeom prst="rect">
              <a:avLst/>
            </a:prstGeom>
            <a:solidFill>
              <a:srgbClr val="000000">
                <a:alpha val="8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Shape 8">
              <a:extLst>
                <a:ext uri="{FF2B5EF4-FFF2-40B4-BE49-F238E27FC236}">
                  <a16:creationId xmlns:a16="http://schemas.microsoft.com/office/drawing/2014/main" id="{E2C8B880-3621-116C-80E1-8D061B7A9CE4}"/>
                </a:ext>
              </a:extLst>
            </p:cNvPr>
            <p:cNvSpPr/>
            <p:nvPr/>
          </p:nvSpPr>
          <p:spPr>
            <a:xfrm>
              <a:off x="5911113" y="2053233"/>
              <a:ext cx="45719" cy="1554733"/>
            </a:xfrm>
            <a:prstGeom prst="rect">
              <a:avLst/>
            </a:prstGeom>
            <a:solidFill>
              <a:srgbClr val="000000">
                <a:alpha val="8000"/>
              </a:srgbClr>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Shape 9">
              <a:extLst>
                <a:ext uri="{FF2B5EF4-FFF2-40B4-BE49-F238E27FC236}">
                  <a16:creationId xmlns:a16="http://schemas.microsoft.com/office/drawing/2014/main" id="{BE705F2A-6406-6165-7267-A2FFE6257AE7}"/>
                </a:ext>
              </a:extLst>
            </p:cNvPr>
            <p:cNvSpPr/>
            <p:nvPr/>
          </p:nvSpPr>
          <p:spPr>
            <a:xfrm>
              <a:off x="1030812" y="2057995"/>
              <a:ext cx="2164601" cy="374526"/>
            </a:xfrm>
            <a:custGeom>
              <a:avLst/>
              <a:gdLst/>
              <a:ahLst/>
              <a:cxnLst/>
              <a:rect l="l" t="t" r="r" b="b"/>
              <a:pathLst>
                <a:path w="2672358" h="374526">
                  <a:moveTo>
                    <a:pt x="45341" y="0"/>
                  </a:moveTo>
                  <a:lnTo>
                    <a:pt x="2672358" y="0"/>
                  </a:lnTo>
                  <a:lnTo>
                    <a:pt x="2672358" y="374526"/>
                  </a:lnTo>
                  <a:lnTo>
                    <a:pt x="0" y="374526"/>
                  </a:lnTo>
                  <a:lnTo>
                    <a:pt x="0" y="45341"/>
                  </a:lnTo>
                  <a:arcTo wR="45341" hR="45341" stAng="10800000" swAng="5400000"/>
                  <a:close/>
                </a:path>
              </a:pathLst>
            </a:cu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0">
              <a:extLst>
                <a:ext uri="{FF2B5EF4-FFF2-40B4-BE49-F238E27FC236}">
                  <a16:creationId xmlns:a16="http://schemas.microsoft.com/office/drawing/2014/main" id="{90615BA3-625F-4F36-DDF0-45A6C3C9A58A}"/>
                </a:ext>
              </a:extLst>
            </p:cNvPr>
            <p:cNvSpPr/>
            <p:nvPr/>
          </p:nvSpPr>
          <p:spPr>
            <a:xfrm>
              <a:off x="620405" y="2140446"/>
              <a:ext cx="2671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السلوك القانوني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11">
              <a:extLst>
                <a:ext uri="{FF2B5EF4-FFF2-40B4-BE49-F238E27FC236}">
                  <a16:creationId xmlns:a16="http://schemas.microsoft.com/office/drawing/2014/main" id="{33DEA863-B64B-E96A-1309-9FBBB5716518}"/>
                </a:ext>
              </a:extLst>
            </p:cNvPr>
            <p:cNvSpPr/>
            <p:nvPr/>
          </p:nvSpPr>
          <p:spPr>
            <a:xfrm>
              <a:off x="3384010" y="2057995"/>
              <a:ext cx="2564723" cy="374526"/>
            </a:xfrm>
            <a:prstGeom prst="rect">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2">
              <a:extLst>
                <a:ext uri="{FF2B5EF4-FFF2-40B4-BE49-F238E27FC236}">
                  <a16:creationId xmlns:a16="http://schemas.microsoft.com/office/drawing/2014/main" id="{6A13833D-8AAE-A31C-D6D0-15895A23F5A6}"/>
                </a:ext>
              </a:extLst>
            </p:cNvPr>
            <p:cNvSpPr/>
            <p:nvPr/>
          </p:nvSpPr>
          <p:spPr>
            <a:xfrm>
              <a:off x="3300526" y="2140446"/>
              <a:ext cx="2744947"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السلوك الأخلاقي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Shape 13">
              <a:extLst>
                <a:ext uri="{FF2B5EF4-FFF2-40B4-BE49-F238E27FC236}">
                  <a16:creationId xmlns:a16="http://schemas.microsoft.com/office/drawing/2014/main" id="{7A79A3EB-5B55-EC57-F389-6415AEF16454}"/>
                </a:ext>
              </a:extLst>
            </p:cNvPr>
            <p:cNvSpPr/>
            <p:nvPr/>
          </p:nvSpPr>
          <p:spPr>
            <a:xfrm>
              <a:off x="6131787" y="2057995"/>
              <a:ext cx="2489306" cy="374526"/>
            </a:xfrm>
            <a:custGeom>
              <a:avLst/>
              <a:gdLst/>
              <a:ahLst/>
              <a:cxnLst/>
              <a:rect l="l" t="t" r="r" b="b"/>
              <a:pathLst>
                <a:path w="2672358" h="374526">
                  <a:moveTo>
                    <a:pt x="0" y="0"/>
                  </a:moveTo>
                  <a:lnTo>
                    <a:pt x="2627017" y="0"/>
                  </a:lnTo>
                  <a:arcTo wR="45341" hR="45341" stAng="16200000" swAng="5400000"/>
                  <a:lnTo>
                    <a:pt x="2672358" y="374526"/>
                  </a:lnTo>
                  <a:lnTo>
                    <a:pt x="0" y="374526"/>
                  </a:lnTo>
                  <a:lnTo>
                    <a:pt x="0" y="0"/>
                  </a:lnTo>
                  <a:close/>
                </a:path>
              </a:pathLst>
            </a:cu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Text 14">
              <a:extLst>
                <a:ext uri="{FF2B5EF4-FFF2-40B4-BE49-F238E27FC236}">
                  <a16:creationId xmlns:a16="http://schemas.microsoft.com/office/drawing/2014/main" id="{50930593-92F4-7079-72B6-541DBA1370DA}"/>
                </a:ext>
              </a:extLst>
            </p:cNvPr>
            <p:cNvSpPr/>
            <p:nvPr/>
          </p:nvSpPr>
          <p:spPr>
            <a:xfrm>
              <a:off x="6048464" y="2140446"/>
              <a:ext cx="2671748" cy="207243"/>
            </a:xfrm>
            <a:prstGeom prst="rect">
              <a:avLst/>
            </a:prstGeom>
            <a:noFill/>
            <a:ln/>
          </p:spPr>
          <p:txBody>
            <a:bodyPr wrap="none" lIns="0" tIns="0" rIns="0" bIns="0" rtlCol="0" anchor="t"/>
            <a:lstStyle/>
            <a:p>
              <a:pPr marL="0" marR="0" lvl="0" indent="0" algn="ctr" defTabSz="914400" rtl="1" eaLnBrk="1" fontAlgn="auto" latinLnBrk="0" hangingPunct="1">
                <a:lnSpc>
                  <a:spcPct val="133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FFFFFF"/>
                  </a:solidFill>
                  <a:effectLst/>
                  <a:uLnTx/>
                  <a:uFillTx/>
                  <a:latin typeface="Alexandria" pitchFamily="2" charset="-78"/>
                  <a:ea typeface="Alexandria Bold" pitchFamily="34" charset="-122"/>
                  <a:cs typeface="Alexandria" pitchFamily="2" charset="-78"/>
                </a:rPr>
                <a:t>الالتزام بالسياسات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5">
              <a:extLst>
                <a:ext uri="{FF2B5EF4-FFF2-40B4-BE49-F238E27FC236}">
                  <a16:creationId xmlns:a16="http://schemas.microsoft.com/office/drawing/2014/main" id="{525CDD9D-D1A8-41EE-EC2C-6AF6CD6820E3}"/>
                </a:ext>
              </a:extLst>
            </p:cNvPr>
            <p:cNvSpPr/>
            <p:nvPr/>
          </p:nvSpPr>
          <p:spPr>
            <a:xfrm>
              <a:off x="1030813" y="2517353"/>
              <a:ext cx="203274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تجيزه التشريعات والأنظمة النافذة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6">
              <a:extLst>
                <a:ext uri="{FF2B5EF4-FFF2-40B4-BE49-F238E27FC236}">
                  <a16:creationId xmlns:a16="http://schemas.microsoft.com/office/drawing/2014/main" id="{AA6911F4-8476-EF18-39AB-DD77673BCBE8}"/>
                </a:ext>
              </a:extLst>
            </p:cNvPr>
            <p:cNvSpPr/>
            <p:nvPr/>
          </p:nvSpPr>
          <p:spPr>
            <a:xfrm>
              <a:off x="3497809" y="2517353"/>
              <a:ext cx="231906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يتوافق مع القيم الإنسانية والمسؤولية الاجتماعية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7">
              <a:extLst>
                <a:ext uri="{FF2B5EF4-FFF2-40B4-BE49-F238E27FC236}">
                  <a16:creationId xmlns:a16="http://schemas.microsoft.com/office/drawing/2014/main" id="{34E5F7A7-D825-3DD2-C2DF-0B0E87030FAC}"/>
                </a:ext>
              </a:extLst>
            </p:cNvPr>
            <p:cNvSpPr/>
            <p:nvPr/>
          </p:nvSpPr>
          <p:spPr>
            <a:xfrm>
              <a:off x="5819864" y="2517353"/>
              <a:ext cx="2671748"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تحدده لوائح المؤسسة الداخلية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8">
              <a:extLst>
                <a:ext uri="{FF2B5EF4-FFF2-40B4-BE49-F238E27FC236}">
                  <a16:creationId xmlns:a16="http://schemas.microsoft.com/office/drawing/2014/main" id="{B915EA27-1942-B413-B351-38F9578EAFFC}"/>
                </a:ext>
              </a:extLst>
            </p:cNvPr>
            <p:cNvSpPr/>
            <p:nvPr/>
          </p:nvSpPr>
          <p:spPr>
            <a:xfrm>
              <a:off x="1073509" y="3101504"/>
              <a:ext cx="1990044" cy="41924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Twemoji Mozilla" pitchFamily="34" charset="-122"/>
                  <a:cs typeface="Alexandria" pitchFamily="2" charset="-78"/>
                </a:rPr>
                <a:t>⚖</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نشر إعلان مضلل بصياغة قانونية دقيقة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Text 19">
              <a:extLst>
                <a:ext uri="{FF2B5EF4-FFF2-40B4-BE49-F238E27FC236}">
                  <a16:creationId xmlns:a16="http://schemas.microsoft.com/office/drawing/2014/main" id="{9BEF4FA2-4C5C-0EC6-9E2E-57C3861F314F}"/>
                </a:ext>
              </a:extLst>
            </p:cNvPr>
            <p:cNvSpPr/>
            <p:nvPr/>
          </p:nvSpPr>
          <p:spPr>
            <a:xfrm>
              <a:off x="3071926" y="3101504"/>
              <a:ext cx="2744947"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غير أخلاقي رغم مشروعيته القانونية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20">
              <a:extLst>
                <a:ext uri="{FF2B5EF4-FFF2-40B4-BE49-F238E27FC236}">
                  <a16:creationId xmlns:a16="http://schemas.microsoft.com/office/drawing/2014/main" id="{8105CEB3-FE7B-CE6F-9E33-486F9DC9DC63}"/>
                </a:ext>
              </a:extLst>
            </p:cNvPr>
            <p:cNvSpPr/>
            <p:nvPr/>
          </p:nvSpPr>
          <p:spPr>
            <a:xfrm>
              <a:off x="6245746" y="3101504"/>
              <a:ext cx="224586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قد تسمح السياسة ولا يسمح القانون أو العكس</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7" name="Shape 21">
              <a:extLst>
                <a:ext uri="{FF2B5EF4-FFF2-40B4-BE49-F238E27FC236}">
                  <a16:creationId xmlns:a16="http://schemas.microsoft.com/office/drawing/2014/main" id="{8CE7BD74-A29C-DEB5-B1C8-711B614D280C}"/>
                </a:ext>
              </a:extLst>
            </p:cNvPr>
            <p:cNvSpPr/>
            <p:nvPr/>
          </p:nvSpPr>
          <p:spPr>
            <a:xfrm>
              <a:off x="1073509" y="3753669"/>
              <a:ext cx="7552346" cy="517996"/>
            </a:xfrm>
            <a:prstGeom prst="roundRect">
              <a:avLst>
                <a:gd name="adj" fmla="val 10504"/>
              </a:avLst>
            </a:prstGeom>
            <a:solidFill>
              <a:srgbClr val="FCF2B5"/>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8" name="Image 0" descr="preencoded.png">
              <a:extLst>
                <a:ext uri="{FF2B5EF4-FFF2-40B4-BE49-F238E27FC236}">
                  <a16:creationId xmlns:a16="http://schemas.microsoft.com/office/drawing/2014/main" id="{5DB4F77A-A840-3511-1D90-97D39442CE3C}"/>
                </a:ext>
              </a:extLst>
            </p:cNvPr>
            <p:cNvPicPr>
              <a:picLocks noChangeAspect="1"/>
            </p:cNvPicPr>
            <p:nvPr/>
          </p:nvPicPr>
          <p:blipFill>
            <a:blip r:embed="rId3"/>
            <a:stretch>
              <a:fillRect/>
            </a:stretch>
          </p:blipFill>
          <p:spPr>
            <a:xfrm>
              <a:off x="1325544" y="3936534"/>
              <a:ext cx="161925" cy="129480"/>
            </a:xfrm>
            <a:prstGeom prst="rect">
              <a:avLst/>
            </a:prstGeom>
          </p:spPr>
        </p:pic>
        <p:sp>
          <p:nvSpPr>
            <p:cNvPr id="29" name="Text 22">
              <a:extLst>
                <a:ext uri="{FF2B5EF4-FFF2-40B4-BE49-F238E27FC236}">
                  <a16:creationId xmlns:a16="http://schemas.microsoft.com/office/drawing/2014/main" id="{493DB904-861E-0E96-0D0B-AF31202C66A4}"/>
                </a:ext>
              </a:extLst>
            </p:cNvPr>
            <p:cNvSpPr/>
            <p:nvPr/>
          </p:nvSpPr>
          <p:spPr>
            <a:xfrm>
              <a:off x="1030813" y="3915519"/>
              <a:ext cx="7465561"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السلوك قد يكون قانونيًا تمامًا لكنه غير أخلاقي. مسؤول العلاقات العامة ملزم بالمعيارين معًا.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439381726"/>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52C79-278A-86A6-7BD1-849F3278715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EC5106-4AF6-699F-14C5-12F666B45C54}"/>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0B9BAC2-AFE3-303F-83FE-6F2BFE3D445E}"/>
              </a:ext>
            </a:extLst>
          </p:cNvPr>
          <p:cNvSpPr txBox="1"/>
          <p:nvPr/>
        </p:nvSpPr>
        <p:spPr>
          <a:xfrm>
            <a:off x="3380095" y="259568"/>
            <a:ext cx="6079641" cy="830997"/>
          </a:xfrm>
          <a:prstGeom prst="rect">
            <a:avLst/>
          </a:prstGeom>
          <a:noFill/>
        </p:spPr>
        <p:txBody>
          <a:bodyPr wrap="square" rtlCol="0">
            <a:spAutoFit/>
          </a:bodyPr>
          <a:lstStyle/>
          <a:p>
            <a:pPr algn="ctr"/>
            <a:r>
              <a:rPr lang="ar-EG" sz="2400" b="1">
                <a:latin typeface="Alexandria" pitchFamily="2" charset="-78"/>
                <a:cs typeface="Alexandria" pitchFamily="2" charset="-78"/>
              </a:rPr>
              <a:t>المسؤولية الأخلاقية في العملية الاتصالية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89CD7AA-431A-8123-5802-0D19B3A9FA4A}"/>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74D50EA-1F69-DA25-74B4-2667646D6333}"/>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C2BF3BC-EC8B-8AE6-B2F0-D9B4F3EC7F36}"/>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E599B60-068E-997F-A0BD-1DBEE2A744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4" name="Group 23">
            <a:extLst>
              <a:ext uri="{FF2B5EF4-FFF2-40B4-BE49-F238E27FC236}">
                <a16:creationId xmlns:a16="http://schemas.microsoft.com/office/drawing/2014/main" id="{08B9160E-6BEC-567F-0A86-4534CA92702D}"/>
              </a:ext>
            </a:extLst>
          </p:cNvPr>
          <p:cNvGrpSpPr/>
          <p:nvPr/>
        </p:nvGrpSpPr>
        <p:grpSpPr>
          <a:xfrm>
            <a:off x="345689" y="1685495"/>
            <a:ext cx="11290996" cy="4391920"/>
            <a:chOff x="652388" y="1560761"/>
            <a:chExt cx="7973467" cy="2850356"/>
          </a:xfrm>
        </p:grpSpPr>
        <p:sp>
          <p:nvSpPr>
            <p:cNvPr id="2" name="Text 3"/>
            <p:cNvSpPr/>
            <p:nvPr/>
          </p:nvSpPr>
          <p:spPr>
            <a:xfrm>
              <a:off x="1253359" y="1560761"/>
              <a:ext cx="7372496" cy="275256"/>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لا تقتصر المسؤولية الأخلاقية على طرف واحد؛ بل هي مسؤولية مشتركة تتوزع على جميع أطراف العملية الاتصالية: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4636740" y="1913706"/>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4770983" y="2047949"/>
              <a:ext cx="37206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المرسل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4770983" y="2318370"/>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صياغة رسالة صادقة ودقيقة وكاملة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969579" y="1913706"/>
              <a:ext cx="3537681"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652388" y="2047949"/>
              <a:ext cx="37206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الإدارة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1253359" y="2318370"/>
              <a:ext cx="3119658" cy="253380"/>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وضع السياسات الاتصالية وتطبيقها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4636740" y="2789337"/>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4770983" y="2923580"/>
              <a:ext cx="37206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مسؤول العلاقات العامة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p:cNvSpPr/>
            <p:nvPr/>
          </p:nvSpPr>
          <p:spPr>
            <a:xfrm>
              <a:off x="4770983" y="3194000"/>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الموازنة بين مصلحة المؤسسة وحقوق 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969578" y="2789337"/>
              <a:ext cx="3537682"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652388" y="2923580"/>
              <a:ext cx="37206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الموظف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5"/>
            <p:cNvSpPr/>
            <p:nvPr/>
          </p:nvSpPr>
          <p:spPr>
            <a:xfrm>
              <a:off x="1087821" y="3245792"/>
              <a:ext cx="3285196" cy="155451"/>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الالتزام بالسرية وعدم نشر معلومات مضللة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Shape 16"/>
            <p:cNvSpPr/>
            <p:nvPr/>
          </p:nvSpPr>
          <p:spPr>
            <a:xfrm>
              <a:off x="4636740" y="3664967"/>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1" name="Text 17"/>
            <p:cNvSpPr/>
            <p:nvPr/>
          </p:nvSpPr>
          <p:spPr>
            <a:xfrm>
              <a:off x="4770983" y="3799210"/>
              <a:ext cx="37206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المنصة التقنية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Text 18"/>
            <p:cNvSpPr/>
            <p:nvPr/>
          </p:nvSpPr>
          <p:spPr>
            <a:xfrm>
              <a:off x="4770983" y="4069631"/>
              <a:ext cx="372062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ضمان الأمان وحماية البيانات وعدم التحيز الخوارزمي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Shape 19"/>
            <p:cNvSpPr/>
            <p:nvPr/>
          </p:nvSpPr>
          <p:spPr>
            <a:xfrm>
              <a:off x="969579" y="3664967"/>
              <a:ext cx="3537681" cy="746150"/>
            </a:xfrm>
            <a:prstGeom prst="roundRect">
              <a:avLst>
                <a:gd name="adj" fmla="val 7292"/>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6" name="Text 20"/>
            <p:cNvSpPr/>
            <p:nvPr/>
          </p:nvSpPr>
          <p:spPr>
            <a:xfrm>
              <a:off x="652388" y="3799210"/>
              <a:ext cx="37206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متلقي الرسالة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7" name="Text 21"/>
            <p:cNvSpPr/>
            <p:nvPr/>
          </p:nvSpPr>
          <p:spPr>
            <a:xfrm>
              <a:off x="969579" y="4069631"/>
              <a:ext cx="3403438"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التحقق قبل إعادة النشر وعدم المشاركة في التضليل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957806497"/>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4714E-7BA2-5928-7AC1-33CC6D8358D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3858C9-E253-A1D2-D5A9-A2E26CDFCF46}"/>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C6D88A-FAAF-CB61-DBC0-99AD6C32B0E0}"/>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أخلاقيات الاتصال الداخلي</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DC10F55-FDD0-1B22-2B9C-8D08271A352C}"/>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577B04-1535-7527-4D39-68E8F069E16D}"/>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F53D68E-3B88-3F1C-C5C9-2D299DB3AD0C}"/>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439B069B-0EF2-6475-8386-736AB037F6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4" name="Group 23">
            <a:extLst>
              <a:ext uri="{FF2B5EF4-FFF2-40B4-BE49-F238E27FC236}">
                <a16:creationId xmlns:a16="http://schemas.microsoft.com/office/drawing/2014/main" id="{75669FB5-E24C-DFDE-EBC9-64485215BB28}"/>
              </a:ext>
            </a:extLst>
          </p:cNvPr>
          <p:cNvGrpSpPr/>
          <p:nvPr/>
        </p:nvGrpSpPr>
        <p:grpSpPr>
          <a:xfrm>
            <a:off x="995065" y="1706137"/>
            <a:ext cx="10369140" cy="4248613"/>
            <a:chOff x="2758965" y="1172617"/>
            <a:chExt cx="5866889" cy="3593082"/>
          </a:xfrm>
        </p:grpSpPr>
        <p:sp>
          <p:nvSpPr>
            <p:cNvPr id="26" name="Text 3">
              <a:extLst>
                <a:ext uri="{FF2B5EF4-FFF2-40B4-BE49-F238E27FC236}">
                  <a16:creationId xmlns:a16="http://schemas.microsoft.com/office/drawing/2014/main" id="{E297D8F4-9EDB-C951-CCD1-B06C0E8351EF}"/>
                </a:ext>
              </a:extLst>
            </p:cNvPr>
            <p:cNvSpPr/>
            <p:nvPr/>
          </p:nvSpPr>
          <p:spPr>
            <a:xfrm>
              <a:off x="2758965" y="1172617"/>
              <a:ext cx="5866889"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يبدأ الاتصال الأخلاقي من الداخل؛ فكيف تتواصل المؤسسة مع موظفيها يعكس ثقافتها الحقيقية:</a:t>
              </a:r>
              <a:endParaRPr kumimoji="0" lang="ar-SA" sz="1600" b="0" i="0" u="none" strike="noStrike" kern="0" cap="none" spc="0" normalizeH="0" baseline="0" noProof="0" dirty="0">
                <a:ln>
                  <a:noFill/>
                </a:ln>
                <a:solidFill>
                  <a:prstClr val="black"/>
                </a:solidFill>
                <a:effectLst/>
                <a:uLnTx/>
                <a:uFillTx/>
              </a:endParaRPr>
            </a:p>
          </p:txBody>
        </p:sp>
        <p:pic>
          <p:nvPicPr>
            <p:cNvPr id="27" name="Image 0" descr="preencoded.png">
              <a:extLst>
                <a:ext uri="{FF2B5EF4-FFF2-40B4-BE49-F238E27FC236}">
                  <a16:creationId xmlns:a16="http://schemas.microsoft.com/office/drawing/2014/main" id="{D1BD3F2D-FA36-64B0-9BCD-FCD3971BA9E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90632" y="1510754"/>
              <a:ext cx="188193" cy="188193"/>
            </a:xfrm>
            <a:prstGeom prst="rect">
              <a:avLst/>
            </a:prstGeom>
          </p:spPr>
        </p:pic>
        <p:sp>
          <p:nvSpPr>
            <p:cNvPr id="28" name="Text 4">
              <a:extLst>
                <a:ext uri="{FF2B5EF4-FFF2-40B4-BE49-F238E27FC236}">
                  <a16:creationId xmlns:a16="http://schemas.microsoft.com/office/drawing/2014/main" id="{07E6471C-35D7-E8F6-F646-DFC35862A00D}"/>
                </a:ext>
              </a:extLst>
            </p:cNvPr>
            <p:cNvSpPr/>
            <p:nvPr/>
          </p:nvSpPr>
          <p:spPr>
            <a:xfrm>
              <a:off x="2943687" y="1506885"/>
              <a:ext cx="5274379"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احترام الموظفين</a:t>
              </a:r>
              <a:endParaRPr kumimoji="0" lang="ar-SA" sz="1600" b="0" i="0" u="none" strike="noStrike" kern="0" cap="none" spc="0" normalizeH="0" baseline="0" noProof="0" dirty="0">
                <a:ln>
                  <a:noFill/>
                </a:ln>
                <a:solidFill>
                  <a:prstClr val="black"/>
                </a:solidFill>
                <a:effectLst/>
                <a:uLnTx/>
                <a:uFillTx/>
              </a:endParaRPr>
            </a:p>
          </p:txBody>
        </p:sp>
        <p:sp>
          <p:nvSpPr>
            <p:cNvPr id="29" name="Text 5">
              <a:extLst>
                <a:ext uri="{FF2B5EF4-FFF2-40B4-BE49-F238E27FC236}">
                  <a16:creationId xmlns:a16="http://schemas.microsoft.com/office/drawing/2014/main" id="{D004DEF6-999D-365E-BD33-D97E7524C6BD}"/>
                </a:ext>
              </a:extLst>
            </p:cNvPr>
            <p:cNvSpPr/>
            <p:nvPr/>
          </p:nvSpPr>
          <p:spPr>
            <a:xfrm>
              <a:off x="2943687" y="1766590"/>
              <a:ext cx="5274379"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التواصل بلغة مهنية تحترم كرامة الإنسان بصرف النظر عن موقعه الوظيفي</a:t>
              </a:r>
              <a:endParaRPr kumimoji="0" lang="ar-SA" sz="1600" b="0" i="0" u="none" strike="noStrike" kern="0" cap="none" spc="0" normalizeH="0" baseline="0" noProof="0" dirty="0">
                <a:ln>
                  <a:noFill/>
                </a:ln>
                <a:solidFill>
                  <a:prstClr val="black"/>
                </a:solidFill>
                <a:effectLst/>
                <a:uLnTx/>
                <a:uFillTx/>
              </a:endParaRPr>
            </a:p>
          </p:txBody>
        </p:sp>
        <p:pic>
          <p:nvPicPr>
            <p:cNvPr id="30" name="Image 1" descr="preencoded.png">
              <a:extLst>
                <a:ext uri="{FF2B5EF4-FFF2-40B4-BE49-F238E27FC236}">
                  <a16:creationId xmlns:a16="http://schemas.microsoft.com/office/drawing/2014/main" id="{9E04B9E0-5C57-6E41-05CF-EBB09AB2543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90632" y="2211139"/>
              <a:ext cx="188193" cy="188193"/>
            </a:xfrm>
            <a:prstGeom prst="rect">
              <a:avLst/>
            </a:prstGeom>
          </p:spPr>
        </p:pic>
        <p:sp>
          <p:nvSpPr>
            <p:cNvPr id="31" name="Text 6">
              <a:extLst>
                <a:ext uri="{FF2B5EF4-FFF2-40B4-BE49-F238E27FC236}">
                  <a16:creationId xmlns:a16="http://schemas.microsoft.com/office/drawing/2014/main" id="{2B09C423-FA37-1405-5973-0E7434BA886B}"/>
                </a:ext>
              </a:extLst>
            </p:cNvPr>
            <p:cNvSpPr/>
            <p:nvPr/>
          </p:nvSpPr>
          <p:spPr>
            <a:xfrm>
              <a:off x="2943687" y="2207270"/>
              <a:ext cx="5274379"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العدالة في إتاحة المعلومات</a:t>
              </a:r>
              <a:endParaRPr kumimoji="0" lang="ar-SA" sz="1600" b="0" i="0" u="none" strike="noStrike" kern="0" cap="none" spc="0" normalizeH="0" baseline="0" noProof="0" dirty="0">
                <a:ln>
                  <a:noFill/>
                </a:ln>
                <a:solidFill>
                  <a:prstClr val="black"/>
                </a:solidFill>
                <a:effectLst/>
                <a:uLnTx/>
                <a:uFillTx/>
              </a:endParaRPr>
            </a:p>
          </p:txBody>
        </p:sp>
        <p:sp>
          <p:nvSpPr>
            <p:cNvPr id="32" name="Text 7">
              <a:extLst>
                <a:ext uri="{FF2B5EF4-FFF2-40B4-BE49-F238E27FC236}">
                  <a16:creationId xmlns:a16="http://schemas.microsoft.com/office/drawing/2014/main" id="{B138910E-90CD-E923-AF5A-89B1D62F8559}"/>
                </a:ext>
              </a:extLst>
            </p:cNvPr>
            <p:cNvSpPr/>
            <p:nvPr/>
          </p:nvSpPr>
          <p:spPr>
            <a:xfrm>
              <a:off x="2943687" y="2466975"/>
              <a:ext cx="5274379"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ضمان وصول المعلومات الضرورية لجميع المعنيين دون تمييز أو احتكار</a:t>
              </a:r>
              <a:endParaRPr kumimoji="0" lang="ar-SA" sz="1600" b="0" i="0" u="none" strike="noStrike" kern="0" cap="none" spc="0" normalizeH="0" baseline="0" noProof="0" dirty="0">
                <a:ln>
                  <a:noFill/>
                </a:ln>
                <a:solidFill>
                  <a:prstClr val="black"/>
                </a:solidFill>
                <a:effectLst/>
                <a:uLnTx/>
                <a:uFillTx/>
              </a:endParaRPr>
            </a:p>
          </p:txBody>
        </p:sp>
        <p:pic>
          <p:nvPicPr>
            <p:cNvPr id="33" name="Image 2" descr="preencoded.png">
              <a:extLst>
                <a:ext uri="{FF2B5EF4-FFF2-40B4-BE49-F238E27FC236}">
                  <a16:creationId xmlns:a16="http://schemas.microsoft.com/office/drawing/2014/main" id="{FA0A02C3-B303-4179-17BC-0F5338BA4C8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90632" y="2911525"/>
              <a:ext cx="188193" cy="188193"/>
            </a:xfrm>
            <a:prstGeom prst="rect">
              <a:avLst/>
            </a:prstGeom>
          </p:spPr>
        </p:pic>
        <p:sp>
          <p:nvSpPr>
            <p:cNvPr id="34" name="Text 8">
              <a:extLst>
                <a:ext uri="{FF2B5EF4-FFF2-40B4-BE49-F238E27FC236}">
                  <a16:creationId xmlns:a16="http://schemas.microsoft.com/office/drawing/2014/main" id="{D3C29B0A-3D7C-3E3E-3D7B-49D8EBD03577}"/>
                </a:ext>
              </a:extLst>
            </p:cNvPr>
            <p:cNvSpPr/>
            <p:nvPr/>
          </p:nvSpPr>
          <p:spPr>
            <a:xfrm>
              <a:off x="2943687" y="2907655"/>
              <a:ext cx="5274379"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تجنب الإشاعات وحماية البيانات</a:t>
              </a:r>
              <a:endParaRPr kumimoji="0" lang="ar-SA" sz="1600" b="0" i="0" u="none" strike="noStrike" kern="0" cap="none" spc="0" normalizeH="0" baseline="0" noProof="0" dirty="0">
                <a:ln>
                  <a:noFill/>
                </a:ln>
                <a:solidFill>
                  <a:prstClr val="black"/>
                </a:solidFill>
                <a:effectLst/>
                <a:uLnTx/>
                <a:uFillTx/>
              </a:endParaRPr>
            </a:p>
          </p:txBody>
        </p:sp>
        <p:sp>
          <p:nvSpPr>
            <p:cNvPr id="35" name="Text 9">
              <a:extLst>
                <a:ext uri="{FF2B5EF4-FFF2-40B4-BE49-F238E27FC236}">
                  <a16:creationId xmlns:a16="http://schemas.microsoft.com/office/drawing/2014/main" id="{86883CDC-AA4D-8B5F-D309-5276DA406336}"/>
                </a:ext>
              </a:extLst>
            </p:cNvPr>
            <p:cNvSpPr/>
            <p:nvPr/>
          </p:nvSpPr>
          <p:spPr>
            <a:xfrm>
              <a:off x="2943687" y="3167360"/>
              <a:ext cx="5274379"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وضع آليات رسمية للتواصل تمنع فراغ المعلومات الذي تملؤه الشائعات</a:t>
              </a:r>
              <a:endParaRPr kumimoji="0" lang="ar-SA" sz="1600" b="0" i="0" u="none" strike="noStrike" kern="0" cap="none" spc="0" normalizeH="0" baseline="0" noProof="0" dirty="0">
                <a:ln>
                  <a:noFill/>
                </a:ln>
                <a:solidFill>
                  <a:prstClr val="black"/>
                </a:solidFill>
                <a:effectLst/>
                <a:uLnTx/>
                <a:uFillTx/>
              </a:endParaRPr>
            </a:p>
          </p:txBody>
        </p:sp>
        <p:pic>
          <p:nvPicPr>
            <p:cNvPr id="36" name="Image 3" descr="preencoded.png">
              <a:extLst>
                <a:ext uri="{FF2B5EF4-FFF2-40B4-BE49-F238E27FC236}">
                  <a16:creationId xmlns:a16="http://schemas.microsoft.com/office/drawing/2014/main" id="{824825F7-7638-B24D-6D6B-2CE39020CB2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90632" y="3611910"/>
              <a:ext cx="188193" cy="188193"/>
            </a:xfrm>
            <a:prstGeom prst="rect">
              <a:avLst/>
            </a:prstGeom>
          </p:spPr>
        </p:pic>
        <p:sp>
          <p:nvSpPr>
            <p:cNvPr id="37" name="Text 10">
              <a:extLst>
                <a:ext uri="{FF2B5EF4-FFF2-40B4-BE49-F238E27FC236}">
                  <a16:creationId xmlns:a16="http://schemas.microsoft.com/office/drawing/2014/main" id="{FAF940AD-8A12-DFBC-BB26-4462089E5536}"/>
                </a:ext>
              </a:extLst>
            </p:cNvPr>
            <p:cNvSpPr/>
            <p:nvPr/>
          </p:nvSpPr>
          <p:spPr>
            <a:xfrm>
              <a:off x="2943687" y="3608040"/>
              <a:ext cx="5274379"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عدم استخدام الاتصال للتهديد</a:t>
              </a:r>
              <a:endParaRPr kumimoji="0" lang="ar-SA" sz="1600" b="0" i="0" u="none" strike="noStrike" kern="0" cap="none" spc="0" normalizeH="0" baseline="0" noProof="0" dirty="0">
                <a:ln>
                  <a:noFill/>
                </a:ln>
                <a:solidFill>
                  <a:prstClr val="black"/>
                </a:solidFill>
                <a:effectLst/>
                <a:uLnTx/>
                <a:uFillTx/>
              </a:endParaRPr>
            </a:p>
          </p:txBody>
        </p:sp>
        <p:sp>
          <p:nvSpPr>
            <p:cNvPr id="38" name="Text 11">
              <a:extLst>
                <a:ext uri="{FF2B5EF4-FFF2-40B4-BE49-F238E27FC236}">
                  <a16:creationId xmlns:a16="http://schemas.microsoft.com/office/drawing/2014/main" id="{AC035B7A-6836-AB6A-5CC0-904E259E650A}"/>
                </a:ext>
              </a:extLst>
            </p:cNvPr>
            <p:cNvSpPr/>
            <p:nvPr/>
          </p:nvSpPr>
          <p:spPr>
            <a:xfrm>
              <a:off x="2943687" y="3867745"/>
              <a:ext cx="5274379"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الاتصال الرسمي ليس أداة ضغط أو تخويف بل وسيلة تمكين</a:t>
              </a:r>
              <a:endParaRPr kumimoji="0" lang="ar-SA" sz="1600" b="0" i="0" u="none" strike="noStrike" kern="0" cap="none" spc="0" normalizeH="0" baseline="0" noProof="0" dirty="0">
                <a:ln>
                  <a:noFill/>
                </a:ln>
                <a:solidFill>
                  <a:prstClr val="black"/>
                </a:solidFill>
                <a:effectLst/>
                <a:uLnTx/>
                <a:uFillTx/>
              </a:endParaRPr>
            </a:p>
          </p:txBody>
        </p:sp>
        <p:pic>
          <p:nvPicPr>
            <p:cNvPr id="39" name="Image 4" descr="preencoded.png">
              <a:extLst>
                <a:ext uri="{FF2B5EF4-FFF2-40B4-BE49-F238E27FC236}">
                  <a16:creationId xmlns:a16="http://schemas.microsoft.com/office/drawing/2014/main" id="{EF1623CA-DDFF-BC13-C4D5-89DC1288613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90632" y="4312295"/>
              <a:ext cx="188193" cy="188193"/>
            </a:xfrm>
            <a:prstGeom prst="rect">
              <a:avLst/>
            </a:prstGeom>
          </p:spPr>
        </p:pic>
        <p:sp>
          <p:nvSpPr>
            <p:cNvPr id="40" name="Text 12">
              <a:extLst>
                <a:ext uri="{FF2B5EF4-FFF2-40B4-BE49-F238E27FC236}">
                  <a16:creationId xmlns:a16="http://schemas.microsoft.com/office/drawing/2014/main" id="{E1E3CB96-6609-CA9D-D55E-CB4BBFDED49D}"/>
                </a:ext>
              </a:extLst>
            </p:cNvPr>
            <p:cNvSpPr/>
            <p:nvPr/>
          </p:nvSpPr>
          <p:spPr>
            <a:xfrm>
              <a:off x="2943687" y="4308425"/>
              <a:ext cx="5274379"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إتاحة التغذية الراجعة</a:t>
              </a:r>
              <a:endParaRPr kumimoji="0" lang="ar-SA" sz="1600" b="0" i="0" u="none" strike="noStrike" kern="0" cap="none" spc="0" normalizeH="0" baseline="0" noProof="0" dirty="0">
                <a:ln>
                  <a:noFill/>
                </a:ln>
                <a:solidFill>
                  <a:prstClr val="black"/>
                </a:solidFill>
                <a:effectLst/>
                <a:uLnTx/>
                <a:uFillTx/>
              </a:endParaRPr>
            </a:p>
          </p:txBody>
        </p:sp>
        <p:sp>
          <p:nvSpPr>
            <p:cNvPr id="41" name="Text 13">
              <a:extLst>
                <a:ext uri="{FF2B5EF4-FFF2-40B4-BE49-F238E27FC236}">
                  <a16:creationId xmlns:a16="http://schemas.microsoft.com/office/drawing/2014/main" id="{11C2C6B3-8C2F-85B4-F594-59E5F9739FE8}"/>
                </a:ext>
              </a:extLst>
            </p:cNvPr>
            <p:cNvSpPr/>
            <p:nvPr/>
          </p:nvSpPr>
          <p:spPr>
            <a:xfrm>
              <a:off x="2943687" y="4568130"/>
              <a:ext cx="5274379"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تشجيع الموظفين على التعبير والمشاركة في تحسين بيئة العمل</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288723680"/>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24DE5-2E0A-E824-5A98-08AA28AAFEB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361F51-A440-E800-F22A-45F573868230}"/>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B2F4DC62-6581-FED3-3495-5EACCA4841F6}"/>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أخلاقيات الاتصال الخارجي</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0314C8F-608A-9592-ECE5-B3981500D686}"/>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3EAF8C6-C153-0095-C08D-FE3B0101F064}"/>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5A5D9CE-4A43-54EA-2E49-3CCCA3DE8C3A}"/>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D9E9D00-8C36-CBC6-3F93-0537DE2074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BA86187A-3DB6-BF88-5A0C-41E345C67C03}"/>
              </a:ext>
            </a:extLst>
          </p:cNvPr>
          <p:cNvGrpSpPr/>
          <p:nvPr/>
        </p:nvGrpSpPr>
        <p:grpSpPr>
          <a:xfrm>
            <a:off x="501805" y="1706137"/>
            <a:ext cx="11105162" cy="4170555"/>
            <a:chOff x="518145" y="1772320"/>
            <a:chExt cx="8107710" cy="2427312"/>
          </a:xfrm>
        </p:grpSpPr>
        <p:sp>
          <p:nvSpPr>
            <p:cNvPr id="2" name="Text 3"/>
            <p:cNvSpPr/>
            <p:nvPr/>
          </p:nvSpPr>
          <p:spPr>
            <a:xfrm>
              <a:off x="661913" y="1772320"/>
              <a:ext cx="7963942" cy="223466"/>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العلاقة مع الجمهور الخارجي تُبنى أو تُهدم بحسب مدى احترام المؤسسة لحقوقه الاتصالية: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6009605" y="2125266"/>
              <a:ext cx="2616250" cy="972443"/>
            </a:xfrm>
            <a:prstGeom prst="roundRect">
              <a:avLst>
                <a:gd name="adj" fmla="val 5595"/>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6153373" y="2269034"/>
              <a:ext cx="232871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الصدق في البيانات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6153373" y="2539454"/>
              <a:ext cx="2328714"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تقديم المعلومات كاملة وموثقة بعيدًا عن الانتقائية المضللة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3263875" y="2125266"/>
              <a:ext cx="2616250" cy="972443"/>
            </a:xfrm>
            <a:prstGeom prst="roundRect">
              <a:avLst>
                <a:gd name="adj" fmla="val 5595"/>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3407643" y="2269034"/>
              <a:ext cx="232871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احترام حق المعرفة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3407643" y="2539454"/>
              <a:ext cx="2328714"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الجمهور له الحق في فهم ما يؤثر عليه، ومسؤولية العلاقات العامة تسهيل ذلك</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518145" y="2125266"/>
              <a:ext cx="2616250" cy="972443"/>
            </a:xfrm>
            <a:prstGeom prst="roundRect">
              <a:avLst>
                <a:gd name="adj" fmla="val 5595"/>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661913" y="2269034"/>
              <a:ext cx="232871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وضوح الرسائل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p:cNvSpPr/>
            <p:nvPr/>
          </p:nvSpPr>
          <p:spPr>
            <a:xfrm>
              <a:off x="661913" y="2539454"/>
              <a:ext cx="2328714"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تجنب المصطلحات الملتبسة والصياغات التي تُوهم دون أن تكذب</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4636740" y="3227189"/>
              <a:ext cx="3989115" cy="972443"/>
            </a:xfrm>
            <a:prstGeom prst="roundRect">
              <a:avLst>
                <a:gd name="adj" fmla="val 5595"/>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4780508" y="3370957"/>
              <a:ext cx="370157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سرعة تصحيح الأخطاء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5"/>
            <p:cNvSpPr/>
            <p:nvPr/>
          </p:nvSpPr>
          <p:spPr>
            <a:xfrm>
              <a:off x="4780508" y="3641378"/>
              <a:ext cx="3701579"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الإقرار بالخطأ والتصحيح الفوري يُعزز المصداقية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أكثر من</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التستر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Shape 16"/>
            <p:cNvSpPr/>
            <p:nvPr/>
          </p:nvSpPr>
          <p:spPr>
            <a:xfrm>
              <a:off x="518145" y="3227189"/>
              <a:ext cx="3989115" cy="972443"/>
            </a:xfrm>
            <a:prstGeom prst="roundRect">
              <a:avLst>
                <a:gd name="adj" fmla="val 5595"/>
              </a:avLst>
            </a:prstGeom>
            <a:solidFill>
              <a:srgbClr val="FBFCFE"/>
            </a:solidFill>
            <a:ln w="14288">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2" name="Text 17"/>
            <p:cNvSpPr/>
            <p:nvPr/>
          </p:nvSpPr>
          <p:spPr>
            <a:xfrm>
              <a:off x="661913" y="3370957"/>
              <a:ext cx="370157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عدم استغلال ضعف 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8"/>
            <p:cNvSpPr/>
            <p:nvPr/>
          </p:nvSpPr>
          <p:spPr>
            <a:xfrm>
              <a:off x="661913" y="3641378"/>
              <a:ext cx="370157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تجنب توظيف الخوف أو الأزمات لتمرير رسائل لمصلحة المؤسسة على حساب 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081478059"/>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5487C-85E9-E57F-CF85-0B5598E31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C22027-19BB-5D20-3358-E092FCBA9C42}"/>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73ACA27-C96C-68D1-2605-37C07283EC79}"/>
              </a:ext>
            </a:extLst>
          </p:cNvPr>
          <p:cNvSpPr txBox="1"/>
          <p:nvPr/>
        </p:nvSpPr>
        <p:spPr>
          <a:xfrm>
            <a:off x="3233715" y="649543"/>
            <a:ext cx="6334031" cy="461665"/>
          </a:xfrm>
          <a:prstGeom prst="rect">
            <a:avLst/>
          </a:prstGeom>
          <a:noFill/>
        </p:spPr>
        <p:txBody>
          <a:bodyPr wrap="square" rtlCol="0">
            <a:spAutoFit/>
          </a:bodyPr>
          <a:lstStyle/>
          <a:p>
            <a:pPr algn="ctr"/>
            <a:r>
              <a:rPr lang="ar-EG" sz="2400" b="1">
                <a:latin typeface="Alexandria" pitchFamily="2" charset="-78"/>
                <a:cs typeface="Alexandria" pitchFamily="2" charset="-78"/>
              </a:rPr>
              <a:t>صور الاتصال غير الأخلاقي في المؤسسات</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9483B67-506F-841F-357C-E4F93E3EDD0C}"/>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6D0037E-E24A-DED4-4DB9-F9DF95F32FE1}"/>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A97C4F5-0865-101B-8741-9B7CDD9DB43D}"/>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72AF11F-5360-6B42-8F1B-5BEE2D4B36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0A3CE815-98C6-2C20-0238-21C53751D010}"/>
              </a:ext>
            </a:extLst>
          </p:cNvPr>
          <p:cNvGrpSpPr/>
          <p:nvPr/>
        </p:nvGrpSpPr>
        <p:grpSpPr>
          <a:xfrm>
            <a:off x="345688" y="1709877"/>
            <a:ext cx="11340790" cy="4498580"/>
            <a:chOff x="107734" y="1530028"/>
            <a:chExt cx="8518121" cy="2911896"/>
          </a:xfrm>
        </p:grpSpPr>
        <p:sp>
          <p:nvSpPr>
            <p:cNvPr id="2" name="Shape 3"/>
            <p:cNvSpPr/>
            <p:nvPr/>
          </p:nvSpPr>
          <p:spPr>
            <a:xfrm>
              <a:off x="4636740" y="1530028"/>
              <a:ext cx="3989115" cy="746150"/>
            </a:xfrm>
            <a:prstGeom prst="roundRect">
              <a:avLst>
                <a:gd name="adj" fmla="val 729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4"/>
            <p:cNvSpPr/>
            <p:nvPr/>
          </p:nvSpPr>
          <p:spPr>
            <a:xfrm>
              <a:off x="4770983" y="1664271"/>
              <a:ext cx="37206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إخفاء المعلومات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4770983" y="1934691"/>
              <a:ext cx="3720629"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حجب بيانات جوهرية يؤثر على قرارات 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Shape 6"/>
            <p:cNvSpPr/>
            <p:nvPr/>
          </p:nvSpPr>
          <p:spPr>
            <a:xfrm>
              <a:off x="107734" y="1530028"/>
              <a:ext cx="4399526" cy="746150"/>
            </a:xfrm>
            <a:prstGeom prst="roundRect">
              <a:avLst>
                <a:gd name="adj" fmla="val 7292"/>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1" name="Text 7"/>
            <p:cNvSpPr/>
            <p:nvPr/>
          </p:nvSpPr>
          <p:spPr>
            <a:xfrm>
              <a:off x="652388" y="1664271"/>
              <a:ext cx="37206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تحريف البيانات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652388" y="1934691"/>
              <a:ext cx="3720629"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تقديم أرقام أو إحصاءات مُنتزعة من سياقها لتوليد انطباع مزيف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Shape 9"/>
            <p:cNvSpPr/>
            <p:nvPr/>
          </p:nvSpPr>
          <p:spPr>
            <a:xfrm>
              <a:off x="4636740" y="2405658"/>
              <a:ext cx="3989115" cy="953393"/>
            </a:xfrm>
            <a:prstGeom prst="roundRect">
              <a:avLst>
                <a:gd name="adj" fmla="val 570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10"/>
            <p:cNvSpPr/>
            <p:nvPr/>
          </p:nvSpPr>
          <p:spPr>
            <a:xfrm>
              <a:off x="4770983" y="2539901"/>
              <a:ext cx="37206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التلاعب بالمشاعر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4770983" y="2810321"/>
              <a:ext cx="372062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استثمار الأزمات والمخاوف لدفع الجمهور نحو قرار يخدم المؤسسة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12"/>
            <p:cNvSpPr/>
            <p:nvPr/>
          </p:nvSpPr>
          <p:spPr>
            <a:xfrm>
              <a:off x="107734" y="2405658"/>
              <a:ext cx="4399526" cy="953393"/>
            </a:xfrm>
            <a:prstGeom prst="roundRect">
              <a:avLst>
                <a:gd name="adj" fmla="val 570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13"/>
            <p:cNvSpPr/>
            <p:nvPr/>
          </p:nvSpPr>
          <p:spPr>
            <a:xfrm>
              <a:off x="652388" y="2539901"/>
              <a:ext cx="37206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نشر معلومات غير مؤكدة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652388" y="2810321"/>
              <a:ext cx="3720629"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السرعة في النشر دون التحقق تُحدث أضرارًا بالغة يصعب إصلاحها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5"/>
            <p:cNvSpPr/>
            <p:nvPr/>
          </p:nvSpPr>
          <p:spPr>
            <a:xfrm>
              <a:off x="4636740" y="3488531"/>
              <a:ext cx="3989115" cy="953393"/>
            </a:xfrm>
            <a:prstGeom prst="roundRect">
              <a:avLst>
                <a:gd name="adj" fmla="val 570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Text 16"/>
            <p:cNvSpPr/>
            <p:nvPr/>
          </p:nvSpPr>
          <p:spPr>
            <a:xfrm>
              <a:off x="4770983" y="3622774"/>
              <a:ext cx="37206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التمييز والتشهير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1" name="Text 17"/>
            <p:cNvSpPr/>
            <p:nvPr/>
          </p:nvSpPr>
          <p:spPr>
            <a:xfrm>
              <a:off x="4770983" y="3893195"/>
              <a:ext cx="3720629"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توظيف الاتصال لاستهداف أفراد أو جماعات بصورة تمييزية أو مسيئة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2" name="Shape 18"/>
            <p:cNvSpPr/>
            <p:nvPr/>
          </p:nvSpPr>
          <p:spPr>
            <a:xfrm>
              <a:off x="107734" y="3488531"/>
              <a:ext cx="4399526" cy="953393"/>
            </a:xfrm>
            <a:prstGeom prst="roundRect">
              <a:avLst>
                <a:gd name="adj" fmla="val 5707"/>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4" name="Text 19"/>
            <p:cNvSpPr/>
            <p:nvPr/>
          </p:nvSpPr>
          <p:spPr>
            <a:xfrm>
              <a:off x="652388" y="3622774"/>
              <a:ext cx="3720629"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الادعاءات المبالغ فيها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20"/>
            <p:cNvSpPr/>
            <p:nvPr/>
          </p:nvSpPr>
          <p:spPr>
            <a:xfrm>
              <a:off x="652388" y="3893195"/>
              <a:ext cx="3720629"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وعود تسويقية أو مؤسسية لا تستند إلى واقع قابل للإثبات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498449142"/>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815AA5-99C1-3FEC-1736-008FB66428F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5E3F2F4-D8E2-D1F5-4FCF-0D27E5C99E51}"/>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2DF09C4-84E8-ED66-69F9-AB40B1D85422}"/>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الصمت التنظيمي والأخلاق</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6F5CDBE-F6F3-0C4A-3525-689FBCDCFC23}"/>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0A9E32D-C015-B41C-A4E1-725CC7783B31}"/>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6BFA8CA0-4961-73CD-2CA1-87A7C71A549C}"/>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7C7E014-FF53-C311-042C-F34DA78DBF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 3"/>
          <p:cNvSpPr/>
          <p:nvPr/>
        </p:nvSpPr>
        <p:spPr>
          <a:xfrm>
            <a:off x="2159875" y="1599306"/>
            <a:ext cx="9560057" cy="340929"/>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حين لا تُتيح المؤسسة بيئةً آمنة للتعبير، يصبح الصمت الموظفي ظاهرة منظمة ذات تكاليف أخلاقية باهظة:</a:t>
            </a:r>
            <a:endParaRPr kumimoji="0" lang="ar-SA" sz="1600" b="0" i="0" u="none" strike="noStrike" kern="0" cap="none" spc="0" normalizeH="0" baseline="0" noProof="0" dirty="0">
              <a:ln>
                <a:noFill/>
              </a:ln>
              <a:solidFill>
                <a:prstClr val="black"/>
              </a:solidFill>
              <a:effectLst/>
              <a:uLnTx/>
              <a:uFillTx/>
            </a:endParaRPr>
          </a:p>
        </p:txBody>
      </p:sp>
      <p:grpSp>
        <p:nvGrpSpPr>
          <p:cNvPr id="14" name="Group 13">
            <a:extLst>
              <a:ext uri="{FF2B5EF4-FFF2-40B4-BE49-F238E27FC236}">
                <a16:creationId xmlns:a16="http://schemas.microsoft.com/office/drawing/2014/main" id="{35BB0D5D-00D4-0A98-D308-54EE79F93C03}"/>
              </a:ext>
            </a:extLst>
          </p:cNvPr>
          <p:cNvGrpSpPr/>
          <p:nvPr/>
        </p:nvGrpSpPr>
        <p:grpSpPr>
          <a:xfrm>
            <a:off x="995064" y="5496166"/>
            <a:ext cx="10546022" cy="712291"/>
            <a:chOff x="4734744" y="3514576"/>
            <a:chExt cx="3895874" cy="712291"/>
          </a:xfrm>
        </p:grpSpPr>
        <p:sp>
          <p:nvSpPr>
            <p:cNvPr id="11" name="Shape 9"/>
            <p:cNvSpPr/>
            <p:nvPr/>
          </p:nvSpPr>
          <p:spPr>
            <a:xfrm>
              <a:off x="4734744" y="3514576"/>
              <a:ext cx="3895874" cy="712291"/>
            </a:xfrm>
            <a:prstGeom prst="roundRect">
              <a:avLst>
                <a:gd name="adj" fmla="val 7639"/>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2" name="Image 0" descr="preencoded.png"/>
            <p:cNvPicPr>
              <a:picLocks noChangeAspect="1"/>
            </p:cNvPicPr>
            <p:nvPr/>
          </p:nvPicPr>
          <p:blipFill>
            <a:blip r:embed="rId3"/>
            <a:stretch>
              <a:fillRect/>
            </a:stretch>
          </p:blipFill>
          <p:spPr>
            <a:xfrm>
              <a:off x="4864224" y="3710732"/>
              <a:ext cx="161925" cy="129480"/>
            </a:xfrm>
            <a:prstGeom prst="rect">
              <a:avLst/>
            </a:prstGeom>
          </p:spPr>
        </p:pic>
        <p:sp>
          <p:nvSpPr>
            <p:cNvPr id="13" name="Text 10"/>
            <p:cNvSpPr/>
            <p:nvPr/>
          </p:nvSpPr>
          <p:spPr>
            <a:xfrm>
              <a:off x="5155629" y="3663479"/>
              <a:ext cx="3345507"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حق الموظف في التعبير المسؤول ليس ترفًا تنظيميًا، بل ضرورة أخلاقية وتشغيلية.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5" name="Group 14">
            <a:extLst>
              <a:ext uri="{FF2B5EF4-FFF2-40B4-BE49-F238E27FC236}">
                <a16:creationId xmlns:a16="http://schemas.microsoft.com/office/drawing/2014/main" id="{7074D163-EDC2-5480-3B93-99BAE218DB91}"/>
              </a:ext>
            </a:extLst>
          </p:cNvPr>
          <p:cNvGrpSpPr/>
          <p:nvPr/>
        </p:nvGrpSpPr>
        <p:grpSpPr>
          <a:xfrm>
            <a:off x="1179882" y="2373007"/>
            <a:ext cx="4916118" cy="2438571"/>
            <a:chOff x="4734744" y="2081733"/>
            <a:chExt cx="3895874" cy="1287140"/>
          </a:xfrm>
        </p:grpSpPr>
        <p:sp>
          <p:nvSpPr>
            <p:cNvPr id="9" name="Text 7"/>
            <p:cNvSpPr/>
            <p:nvPr/>
          </p:nvSpPr>
          <p:spPr>
            <a:xfrm>
              <a:off x="4734744" y="2081733"/>
              <a:ext cx="389587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التداعيات الأخلاقية والتنظيمية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 8"/>
            <p:cNvSpPr/>
            <p:nvPr/>
          </p:nvSpPr>
          <p:spPr>
            <a:xfrm>
              <a:off x="4734744" y="2403946"/>
              <a:ext cx="3895874"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إخفاء الأخطاء وتراكمها حتى الانفجار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ضعف الابتكار والتحسين المستمر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استمرار الممارسات غير الأخلاقية دون رقابة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تآكل الانتماء الوظيفي تدريجيًا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6" name="Group 15">
            <a:extLst>
              <a:ext uri="{FF2B5EF4-FFF2-40B4-BE49-F238E27FC236}">
                <a16:creationId xmlns:a16="http://schemas.microsoft.com/office/drawing/2014/main" id="{8CC034A6-A8C2-C4C9-5846-67BABE174253}"/>
              </a:ext>
            </a:extLst>
          </p:cNvPr>
          <p:cNvGrpSpPr/>
          <p:nvPr/>
        </p:nvGrpSpPr>
        <p:grpSpPr>
          <a:xfrm>
            <a:off x="6930194" y="2194235"/>
            <a:ext cx="4446216" cy="3095007"/>
            <a:chOff x="1953779" y="1952254"/>
            <a:chExt cx="2553480" cy="1711226"/>
          </a:xfrm>
        </p:grpSpPr>
        <p:sp>
          <p:nvSpPr>
            <p:cNvPr id="8" name="Shape 4"/>
            <p:cNvSpPr/>
            <p:nvPr/>
          </p:nvSpPr>
          <p:spPr>
            <a:xfrm>
              <a:off x="1953779" y="1952254"/>
              <a:ext cx="2553480" cy="1711226"/>
            </a:xfrm>
            <a:prstGeom prst="roundRect">
              <a:avLst>
                <a:gd name="adj" fmla="val 3854"/>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Text 5"/>
            <p:cNvSpPr/>
            <p:nvPr/>
          </p:nvSpPr>
          <p:spPr>
            <a:xfrm>
              <a:off x="2033752" y="2081733"/>
              <a:ext cx="2344028"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أسباب الصمت التنظيمي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6"/>
            <p:cNvSpPr/>
            <p:nvPr/>
          </p:nvSpPr>
          <p:spPr>
            <a:xfrm>
              <a:off x="1953779" y="2403946"/>
              <a:ext cx="2424001"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الخوف من الانتقام أو الإقصاء</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غياب قنوات التظلم الرسمية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ثقافة «لا تتكلم» غير المعلنة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عدم الإيمان بجدوى التعبير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012370297"/>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F38A13-7E52-AF37-AA8E-0B7A9E50791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E7C754C-84A6-61C4-941B-3E0628DD4308}"/>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1D5BBE-9F0F-950E-EE4C-1DF6F9E4A126}"/>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الصدق في الاتصال التنظيمي</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D204B0B-665B-6301-96A5-6308373FDAF1}"/>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43B7EE4-FF3D-B75F-CDCE-CCFA89D6AAED}"/>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B001C03-2724-11A6-6569-C96B498A863C}"/>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111C0AC-EFBC-C6EA-5DC7-A123FE87D1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C63D64FE-F73A-E174-825E-D26B6DEF1B70}"/>
              </a:ext>
            </a:extLst>
          </p:cNvPr>
          <p:cNvGrpSpPr/>
          <p:nvPr/>
        </p:nvGrpSpPr>
        <p:grpSpPr>
          <a:xfrm>
            <a:off x="3356517" y="1940236"/>
            <a:ext cx="8243996" cy="4047969"/>
            <a:chOff x="3947145" y="1752749"/>
            <a:chExt cx="4678710" cy="2851993"/>
          </a:xfrm>
        </p:grpSpPr>
        <p:sp>
          <p:nvSpPr>
            <p:cNvPr id="4" name="Text 3">
              <a:extLst>
                <a:ext uri="{FF2B5EF4-FFF2-40B4-BE49-F238E27FC236}">
                  <a16:creationId xmlns:a16="http://schemas.microsoft.com/office/drawing/2014/main" id="{6E4A16B1-C10A-411D-0D9F-3FF265B12E21}"/>
                </a:ext>
              </a:extLst>
            </p:cNvPr>
            <p:cNvSpPr/>
            <p:nvPr/>
          </p:nvSpPr>
          <p:spPr>
            <a:xfrm>
              <a:off x="3947145" y="1752749"/>
              <a:ext cx="4678710"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الصدق في الاتصال المؤسسي أوسع من مجرد «عدم الكذب»؛ إنه التزام شامل يتجلى في: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4">
              <a:extLst>
                <a:ext uri="{FF2B5EF4-FFF2-40B4-BE49-F238E27FC236}">
                  <a16:creationId xmlns:a16="http://schemas.microsoft.com/office/drawing/2014/main" id="{CA5CE90B-4A73-C1E9-4FF4-E3610FA5E723}"/>
                </a:ext>
              </a:extLst>
            </p:cNvPr>
            <p:cNvSpPr/>
            <p:nvPr/>
          </p:nvSpPr>
          <p:spPr>
            <a:xfrm>
              <a:off x="8334449" y="2312938"/>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5">
              <a:extLst>
                <a:ext uri="{FF2B5EF4-FFF2-40B4-BE49-F238E27FC236}">
                  <a16:creationId xmlns:a16="http://schemas.microsoft.com/office/drawing/2014/main" id="{15798F21-0C60-F0BB-028E-31B94645BEA4}"/>
                </a:ext>
              </a:extLst>
            </p:cNvPr>
            <p:cNvSpPr/>
            <p:nvPr/>
          </p:nvSpPr>
          <p:spPr>
            <a:xfrm>
              <a:off x="3947145" y="2357438"/>
              <a:ext cx="42578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دقة المعلومات وسياقها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6">
              <a:extLst>
                <a:ext uri="{FF2B5EF4-FFF2-40B4-BE49-F238E27FC236}">
                  <a16:creationId xmlns:a16="http://schemas.microsoft.com/office/drawing/2014/main" id="{A4BC6D22-9E44-A711-33A3-CBC864FB98D6}"/>
                </a:ext>
              </a:extLst>
            </p:cNvPr>
            <p:cNvSpPr/>
            <p:nvPr/>
          </p:nvSpPr>
          <p:spPr>
            <a:xfrm>
              <a:off x="3947145" y="2627858"/>
              <a:ext cx="4257824"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تقديم الحقائق كاملة غير منتزعة من سياقها، مع تحديد درجة اليقين منها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7">
              <a:extLst>
                <a:ext uri="{FF2B5EF4-FFF2-40B4-BE49-F238E27FC236}">
                  <a16:creationId xmlns:a16="http://schemas.microsoft.com/office/drawing/2014/main" id="{3D1EB65D-3CCE-580B-EAD5-45AF3CCE2ED2}"/>
                </a:ext>
              </a:extLst>
            </p:cNvPr>
            <p:cNvSpPr/>
            <p:nvPr/>
          </p:nvSpPr>
          <p:spPr>
            <a:xfrm>
              <a:off x="8334449" y="3094137"/>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Text 8">
              <a:extLst>
                <a:ext uri="{FF2B5EF4-FFF2-40B4-BE49-F238E27FC236}">
                  <a16:creationId xmlns:a16="http://schemas.microsoft.com/office/drawing/2014/main" id="{F8B7DCCF-DB0A-6377-A15A-16100F70E474}"/>
                </a:ext>
              </a:extLst>
            </p:cNvPr>
            <p:cNvSpPr/>
            <p:nvPr/>
          </p:nvSpPr>
          <p:spPr>
            <a:xfrm>
              <a:off x="3947145" y="3138636"/>
              <a:ext cx="42578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عدم الاجتزاء المضلل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Text 9">
              <a:extLst>
                <a:ext uri="{FF2B5EF4-FFF2-40B4-BE49-F238E27FC236}">
                  <a16:creationId xmlns:a16="http://schemas.microsoft.com/office/drawing/2014/main" id="{49258FA8-DCD3-A17C-D5B4-762C2834274B}"/>
                </a:ext>
              </a:extLst>
            </p:cNvPr>
            <p:cNvSpPr/>
            <p:nvPr/>
          </p:nvSpPr>
          <p:spPr>
            <a:xfrm>
              <a:off x="3947145" y="3409057"/>
              <a:ext cx="4257824" cy="414486"/>
            </a:xfrm>
            <a:prstGeom prst="rect">
              <a:avLst/>
            </a:prstGeom>
            <a:noFill/>
            <a:ln/>
          </p:spPr>
          <p:txBody>
            <a:bodyPr wrap="square" lIns="0" tIns="0" rIns="0" bIns="0" rtlCol="0" anchor="t">
              <a:noAutofit/>
            </a:bodyPr>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إخفاء جزء من الحقيقة قد يكون بذاته كذبًا أخلاقيًا حتى لو كان المنشور صحيحًا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Shape 10">
              <a:extLst>
                <a:ext uri="{FF2B5EF4-FFF2-40B4-BE49-F238E27FC236}">
                  <a16:creationId xmlns:a16="http://schemas.microsoft.com/office/drawing/2014/main" id="{749D9116-7A29-F845-D999-88AB42E7F0E3}"/>
                </a:ext>
              </a:extLst>
            </p:cNvPr>
            <p:cNvSpPr/>
            <p:nvPr/>
          </p:nvSpPr>
          <p:spPr>
            <a:xfrm>
              <a:off x="8334449" y="4082579"/>
              <a:ext cx="291405" cy="291405"/>
            </a:xfrm>
            <a:prstGeom prst="roundRect">
              <a:avLst>
                <a:gd name="adj" fmla="val 18671"/>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6" name="Text 11">
              <a:extLst>
                <a:ext uri="{FF2B5EF4-FFF2-40B4-BE49-F238E27FC236}">
                  <a16:creationId xmlns:a16="http://schemas.microsoft.com/office/drawing/2014/main" id="{1DF6E22B-E4BC-6337-C680-7ECF8A2D6FCE}"/>
                </a:ext>
              </a:extLst>
            </p:cNvPr>
            <p:cNvSpPr/>
            <p:nvPr/>
          </p:nvSpPr>
          <p:spPr>
            <a:xfrm>
              <a:off x="3947145" y="4127078"/>
              <a:ext cx="425782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التحقق قبل النشر وتصحيح الخطأ</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Text 12">
              <a:extLst>
                <a:ext uri="{FF2B5EF4-FFF2-40B4-BE49-F238E27FC236}">
                  <a16:creationId xmlns:a16="http://schemas.microsoft.com/office/drawing/2014/main" id="{82938263-B047-D216-5178-11F0B5E1480B}"/>
                </a:ext>
              </a:extLst>
            </p:cNvPr>
            <p:cNvSpPr/>
            <p:nvPr/>
          </p:nvSpPr>
          <p:spPr>
            <a:xfrm>
              <a:off x="3947145" y="4397499"/>
              <a:ext cx="4257824"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الصادق يتحقق أولًا، ويُصحح بسرعة وشفافية عند الحاجة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pic>
        <p:nvPicPr>
          <p:cNvPr id="19" name="Picture 18">
            <a:extLst>
              <a:ext uri="{FF2B5EF4-FFF2-40B4-BE49-F238E27FC236}">
                <a16:creationId xmlns:a16="http://schemas.microsoft.com/office/drawing/2014/main" id="{D4047FB8-2A0D-AB1B-6981-C8ECA5438BDB}"/>
              </a:ext>
            </a:extLst>
          </p:cNvPr>
          <p:cNvPicPr>
            <a:picLocks noChangeAspect="1"/>
          </p:cNvPicPr>
          <p:nvPr/>
        </p:nvPicPr>
        <p:blipFill>
          <a:blip r:embed="rId3"/>
          <a:stretch>
            <a:fillRect/>
          </a:stretch>
        </p:blipFill>
        <p:spPr>
          <a:xfrm>
            <a:off x="578895" y="2881942"/>
            <a:ext cx="2920362" cy="2458706"/>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70267079"/>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9E463-DFBB-F7C2-1931-AB2F32D63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8BD7B6C-EF35-933E-A1C2-5845B3DAC825}"/>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p>
        </p:txBody>
      </p:sp>
      <p:sp>
        <p:nvSpPr>
          <p:cNvPr id="3" name="TextBox 2">
            <a:extLst>
              <a:ext uri="{FF2B5EF4-FFF2-40B4-BE49-F238E27FC236}">
                <a16:creationId xmlns:a16="http://schemas.microsoft.com/office/drawing/2014/main" id="{D5C6A288-4C6E-7F9F-B56A-BBCE38C50D53}"/>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الشفافية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37B03A3-FE84-0E9F-C6DD-7EEEE8EAD28D}"/>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CD1B8CE-EE93-7BA5-62BC-20D100C9D852}"/>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14F5AB-4C2A-954C-D190-D321D7030C76}"/>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2B20CF1D-8181-9B72-40F5-740D1BA129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8D62E771-984C-0C36-15C3-DB1BE0350551}"/>
              </a:ext>
            </a:extLst>
          </p:cNvPr>
          <p:cNvGrpSpPr/>
          <p:nvPr/>
        </p:nvGrpSpPr>
        <p:grpSpPr>
          <a:xfrm>
            <a:off x="-213159" y="1788397"/>
            <a:ext cx="12059472" cy="4103103"/>
            <a:chOff x="-249003" y="1487314"/>
            <a:chExt cx="8874858" cy="3041286"/>
          </a:xfrm>
        </p:grpSpPr>
        <p:sp>
          <p:nvSpPr>
            <p:cNvPr id="2" name="Text 3"/>
            <p:cNvSpPr/>
            <p:nvPr/>
          </p:nvSpPr>
          <p:spPr>
            <a:xfrm>
              <a:off x="60945" y="1487314"/>
              <a:ext cx="856491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الشفافية لا تعني الإفصاح عن كل شيء، بل الإفصاح المناسب في الوقت المناسب للجمهور المناسب:</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6740" y="1840260"/>
              <a:ext cx="3989115" cy="1153790"/>
            </a:xfrm>
            <a:prstGeom prst="rect">
              <a:avLst/>
            </a:prstGeom>
          </p:spPr>
        </p:pic>
        <p:sp>
          <p:nvSpPr>
            <p:cNvPr id="8" name="Text 4"/>
            <p:cNvSpPr/>
            <p:nvPr/>
          </p:nvSpPr>
          <p:spPr>
            <a:xfrm>
              <a:off x="3861385" y="1970277"/>
              <a:ext cx="370157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الإفصاح المناسب</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4780508" y="2351414"/>
              <a:ext cx="370157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تقديم المعلومات الجوهرية التي يحتاجها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الجمهور لاتخاذ</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قراراته</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204714" y="1840260"/>
              <a:ext cx="4273136" cy="1153790"/>
            </a:xfrm>
            <a:prstGeom prst="rect">
              <a:avLst/>
            </a:prstGeom>
          </p:spPr>
        </p:pic>
        <p:sp>
          <p:nvSpPr>
            <p:cNvPr id="12" name="Text 6"/>
            <p:cNvSpPr/>
            <p:nvPr/>
          </p:nvSpPr>
          <p:spPr>
            <a:xfrm>
              <a:off x="661913" y="1956529"/>
              <a:ext cx="2914237" cy="270386"/>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وضوح المصدر والمصالح</a:t>
              </a:r>
              <a:endParaRPr kumimoji="0" lang="ar-SA" sz="1600" b="0" i="0" u="none" strike="noStrike" kern="0" cap="none" spc="0" normalizeH="0" baseline="0" noProof="0" dirty="0">
                <a:ln>
                  <a:noFill/>
                </a:ln>
                <a:solidFill>
                  <a:prstClr val="black"/>
                </a:solidFill>
                <a:effectLst/>
                <a:uLnTx/>
                <a:uFillTx/>
              </a:endParaRPr>
            </a:p>
          </p:txBody>
        </p:sp>
        <p:sp>
          <p:nvSpPr>
            <p:cNvPr id="13" name="Text 7"/>
            <p:cNvSpPr/>
            <p:nvPr/>
          </p:nvSpPr>
          <p:spPr>
            <a:xfrm>
              <a:off x="626630" y="2319172"/>
              <a:ext cx="370157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توضيح هوية المرسل وأي مصالح تؤثر في موقفه</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636740" y="3123530"/>
              <a:ext cx="3989115" cy="1361033"/>
            </a:xfrm>
            <a:prstGeom prst="rect">
              <a:avLst/>
            </a:prstGeom>
          </p:spPr>
        </p:pic>
        <p:sp>
          <p:nvSpPr>
            <p:cNvPr id="15" name="Text 8"/>
            <p:cNvSpPr/>
            <p:nvPr/>
          </p:nvSpPr>
          <p:spPr>
            <a:xfrm>
              <a:off x="3851656" y="3235822"/>
              <a:ext cx="370157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توضيح حدود المعلومات</a:t>
              </a:r>
              <a:endParaRPr kumimoji="0" lang="ar-SA" sz="1600" b="0" i="0" u="none" strike="noStrike" kern="0" cap="none" spc="0" normalizeH="0" baseline="0" noProof="0" dirty="0">
                <a:ln>
                  <a:noFill/>
                </a:ln>
                <a:solidFill>
                  <a:prstClr val="black"/>
                </a:solidFill>
                <a:effectLst/>
                <a:uLnTx/>
                <a:uFillTx/>
              </a:endParaRPr>
            </a:p>
          </p:txBody>
        </p:sp>
        <p:sp>
          <p:nvSpPr>
            <p:cNvPr id="16" name="Text 9"/>
            <p:cNvSpPr/>
            <p:nvPr/>
          </p:nvSpPr>
          <p:spPr>
            <a:xfrm>
              <a:off x="4773239" y="3670326"/>
              <a:ext cx="3701579"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الإقرار صراحةً بما هو معلوم وما هو غير مؤكد</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4714" y="3167567"/>
              <a:ext cx="4302546" cy="1361033"/>
            </a:xfrm>
            <a:prstGeom prst="rect">
              <a:avLst/>
            </a:prstGeom>
          </p:spPr>
        </p:pic>
        <p:sp>
          <p:nvSpPr>
            <p:cNvPr id="19" name="Text 10"/>
            <p:cNvSpPr/>
            <p:nvPr/>
          </p:nvSpPr>
          <p:spPr>
            <a:xfrm>
              <a:off x="-249003" y="3227852"/>
              <a:ext cx="370157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رفض الغموض المتعمد</a:t>
              </a:r>
              <a:endParaRPr kumimoji="0" lang="ar-SA" sz="1600" b="0" i="0" u="none" strike="noStrike" kern="0" cap="none" spc="0" normalizeH="0" baseline="0" noProof="0" dirty="0">
                <a:ln>
                  <a:noFill/>
                </a:ln>
                <a:solidFill>
                  <a:prstClr val="black"/>
                </a:solidFill>
                <a:effectLst/>
                <a:uLnTx/>
                <a:uFillTx/>
              </a:endParaRPr>
            </a:p>
          </p:txBody>
        </p:sp>
        <p:sp>
          <p:nvSpPr>
            <p:cNvPr id="20" name="Text 11"/>
            <p:cNvSpPr/>
            <p:nvPr/>
          </p:nvSpPr>
          <p:spPr>
            <a:xfrm>
              <a:off x="554185" y="3749315"/>
              <a:ext cx="370157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الصياغات الملتبسة المقصودة لإخفاء الحقائق هي انتهاك صريح لمبدأ الشفافية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289059389"/>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334CB5-6FF8-1B94-7C08-0C4E1F9F0D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47E368D-1CCF-459B-33CE-E2A023F82360}"/>
              </a:ext>
            </a:extLst>
          </p:cNvPr>
          <p:cNvSpPr/>
          <p:nvPr/>
        </p:nvSpPr>
        <p:spPr>
          <a:xfrm>
            <a:off x="208009" y="1345306"/>
            <a:ext cx="11775983"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09DA512-4493-63B7-9A61-B4B35BA9588E}"/>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الدقة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35B6401-5588-D0B9-53AB-7FC2844AABD2}"/>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A051E70-6CD4-A318-BBB2-00D4F205D5F8}"/>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34C400C-307B-033C-61DA-5BF1D5E4D295}"/>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4DD1980-E280-5FCD-823F-21624B479A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F352E865-0E33-50B6-AA97-074B11395D88}"/>
              </a:ext>
            </a:extLst>
          </p:cNvPr>
          <p:cNvGrpSpPr/>
          <p:nvPr/>
        </p:nvGrpSpPr>
        <p:grpSpPr>
          <a:xfrm>
            <a:off x="379141" y="1833941"/>
            <a:ext cx="11604850" cy="4042752"/>
            <a:chOff x="518145" y="2068116"/>
            <a:chExt cx="8107710" cy="1835721"/>
          </a:xfrm>
        </p:grpSpPr>
        <p:sp>
          <p:nvSpPr>
            <p:cNvPr id="2" name="Text 3"/>
            <p:cNvSpPr/>
            <p:nvPr/>
          </p:nvSpPr>
          <p:spPr>
            <a:xfrm>
              <a:off x="537195" y="2068116"/>
              <a:ext cx="8088659"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الدقة ضمانة جودة الرسالة المؤسسية، وهي مسؤولية تقع على عاتق كل من يُنتج المحتوى أو يُراجعه:</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518145" y="2421062"/>
              <a:ext cx="8107710" cy="1482775"/>
            </a:xfrm>
            <a:prstGeom prst="roundRect">
              <a:avLst>
                <a:gd name="adj" fmla="val 3669"/>
              </a:avLst>
            </a:prstGeom>
            <a:solidFill>
              <a:srgbClr val="E9ECF2"/>
            </a:solidFill>
            <a:ln w="4763">
              <a:solidFill>
                <a:srgbClr val="CFD2D8"/>
              </a:solidFill>
              <a:prstDash val="soli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Shape 5"/>
            <p:cNvSpPr/>
            <p:nvPr/>
          </p:nvSpPr>
          <p:spPr>
            <a:xfrm>
              <a:off x="4572000" y="2425824"/>
              <a:ext cx="4049092" cy="736625"/>
            </a:xfrm>
            <a:custGeom>
              <a:avLst/>
              <a:gdLst/>
              <a:ahLst/>
              <a:cxnLst/>
              <a:rect l="l" t="t" r="r" b="b"/>
              <a:pathLst>
                <a:path w="4049092" h="736625">
                  <a:moveTo>
                    <a:pt x="45341" y="0"/>
                  </a:moveTo>
                  <a:lnTo>
                    <a:pt x="4049092" y="0"/>
                  </a:lnTo>
                  <a:lnTo>
                    <a:pt x="4049092" y="736625"/>
                  </a:lnTo>
                  <a:lnTo>
                    <a:pt x="0" y="736625"/>
                  </a:lnTo>
                  <a:lnTo>
                    <a:pt x="0" y="45341"/>
                  </a:lnTo>
                  <a:arcTo wR="45341" hR="45341" stAng="10800000" swAng="5400000"/>
                  <a:close/>
                </a:path>
              </a:pathLst>
            </a:cu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4701480" y="2555304"/>
              <a:ext cx="3790131"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التحقق من المصادر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7"/>
            <p:cNvSpPr/>
            <p:nvPr/>
          </p:nvSpPr>
          <p:spPr>
            <a:xfrm>
              <a:off x="4701480" y="2825725"/>
              <a:ext cx="3790131"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لا تُنشر معلومة دون التحقق من مصدرها الأصلي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Shape 8"/>
            <p:cNvSpPr/>
            <p:nvPr/>
          </p:nvSpPr>
          <p:spPr>
            <a:xfrm>
              <a:off x="522908" y="2425824"/>
              <a:ext cx="4049092" cy="736625"/>
            </a:xfrm>
            <a:custGeom>
              <a:avLst/>
              <a:gdLst/>
              <a:ahLst/>
              <a:cxnLst/>
              <a:rect l="l" t="t" r="r" b="b"/>
              <a:pathLst>
                <a:path w="4049092" h="736625">
                  <a:moveTo>
                    <a:pt x="0" y="0"/>
                  </a:moveTo>
                  <a:lnTo>
                    <a:pt x="4003751" y="0"/>
                  </a:lnTo>
                  <a:arcTo wR="45341" hR="45341" stAng="16200000" swAng="5400000"/>
                  <a:lnTo>
                    <a:pt x="4049092" y="736625"/>
                  </a:lnTo>
                  <a:lnTo>
                    <a:pt x="0" y="736625"/>
                  </a:lnTo>
                  <a:lnTo>
                    <a:pt x="0" y="0"/>
                  </a:lnTo>
                  <a:close/>
                </a:path>
              </a:pathLst>
            </a:cu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3" name="Shape 9"/>
            <p:cNvSpPr/>
            <p:nvPr/>
          </p:nvSpPr>
          <p:spPr>
            <a:xfrm>
              <a:off x="522908" y="2425824"/>
              <a:ext cx="14288" cy="736625"/>
            </a:xfrm>
            <a:prstGeom prst="roundRect">
              <a:avLst>
                <a:gd name="adj" fmla="val 4999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4" name="Text 10"/>
            <p:cNvSpPr/>
            <p:nvPr/>
          </p:nvSpPr>
          <p:spPr>
            <a:xfrm>
              <a:off x="652388" y="2555304"/>
              <a:ext cx="3790131"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مراجعة الأرقام والبيانات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652388" y="2825725"/>
              <a:ext cx="3790131"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الأخطاء الرقمية قد تُحدث أضرارًا كبيرة وتُفقد المصداقية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Shape 12"/>
            <p:cNvSpPr/>
            <p:nvPr/>
          </p:nvSpPr>
          <p:spPr>
            <a:xfrm>
              <a:off x="4572000" y="3162449"/>
              <a:ext cx="4049092" cy="736625"/>
            </a:xfrm>
            <a:custGeom>
              <a:avLst/>
              <a:gdLst/>
              <a:ahLst/>
              <a:cxnLst/>
              <a:rect l="l" t="t" r="r" b="b"/>
              <a:pathLst>
                <a:path w="4049092" h="736625">
                  <a:moveTo>
                    <a:pt x="0" y="0"/>
                  </a:moveTo>
                  <a:lnTo>
                    <a:pt x="4049092" y="0"/>
                  </a:lnTo>
                  <a:lnTo>
                    <a:pt x="4049092" y="736625"/>
                  </a:lnTo>
                  <a:lnTo>
                    <a:pt x="45341" y="736625"/>
                  </a:lnTo>
                  <a:arcTo wR="45341" hR="45341" stAng="5400000" swAng="5400000"/>
                  <a:lnTo>
                    <a:pt x="0" y="0"/>
                  </a:lnTo>
                  <a:close/>
                </a:path>
              </a:pathLst>
            </a:cu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4572000" y="3162449"/>
              <a:ext cx="4049092" cy="14288"/>
            </a:xfrm>
            <a:prstGeom prst="roundRect">
              <a:avLst>
                <a:gd name="adj" fmla="val 4999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4701480" y="3291929"/>
              <a:ext cx="3790131"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الفصل بين الرأي والحقيقة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15"/>
            <p:cNvSpPr/>
            <p:nvPr/>
          </p:nvSpPr>
          <p:spPr>
            <a:xfrm>
              <a:off x="4701480" y="3562350"/>
              <a:ext cx="3790131"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تقديم الرأي على أنه حقيقة هو تضليل غير مباشر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Shape 16"/>
            <p:cNvSpPr/>
            <p:nvPr/>
          </p:nvSpPr>
          <p:spPr>
            <a:xfrm>
              <a:off x="522908" y="3162449"/>
              <a:ext cx="4049092" cy="736625"/>
            </a:xfrm>
            <a:custGeom>
              <a:avLst/>
              <a:gdLst/>
              <a:ahLst/>
              <a:cxnLst/>
              <a:rect l="l" t="t" r="r" b="b"/>
              <a:pathLst>
                <a:path w="4049092" h="736625">
                  <a:moveTo>
                    <a:pt x="0" y="0"/>
                  </a:moveTo>
                  <a:lnTo>
                    <a:pt x="4049092" y="0"/>
                  </a:lnTo>
                  <a:lnTo>
                    <a:pt x="4049092" y="691284"/>
                  </a:lnTo>
                  <a:arcTo wR="45341" hR="45341" stAng="0" swAng="5400000"/>
                  <a:lnTo>
                    <a:pt x="0" y="736625"/>
                  </a:lnTo>
                  <a:lnTo>
                    <a:pt x="0" y="0"/>
                  </a:lnTo>
                  <a:close/>
                </a:path>
              </a:pathLst>
            </a:custGeom>
            <a:solidFill>
              <a:srgbClr val="E9ECF2"/>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1" name="Shape 17"/>
            <p:cNvSpPr/>
            <p:nvPr/>
          </p:nvSpPr>
          <p:spPr>
            <a:xfrm>
              <a:off x="522908" y="3162449"/>
              <a:ext cx="14288" cy="736625"/>
            </a:xfrm>
            <a:prstGeom prst="roundRect">
              <a:avLst>
                <a:gd name="adj" fmla="val 4999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2" name="Shape 18"/>
            <p:cNvSpPr/>
            <p:nvPr/>
          </p:nvSpPr>
          <p:spPr>
            <a:xfrm>
              <a:off x="522908" y="3162449"/>
              <a:ext cx="4049092" cy="14288"/>
            </a:xfrm>
            <a:prstGeom prst="roundRect">
              <a:avLst>
                <a:gd name="adj" fmla="val 49998"/>
              </a:avLst>
            </a:prstGeom>
            <a:solidFill>
              <a:srgbClr val="CFD2D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4" name="Text 19"/>
            <p:cNvSpPr/>
            <p:nvPr/>
          </p:nvSpPr>
          <p:spPr>
            <a:xfrm>
              <a:off x="652388" y="3291929"/>
              <a:ext cx="3790131"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تحديث المعلومات القديمة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6" name="Text 20"/>
            <p:cNvSpPr/>
            <p:nvPr/>
          </p:nvSpPr>
          <p:spPr>
            <a:xfrm>
              <a:off x="652388" y="3562350"/>
              <a:ext cx="3790131"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الاستمرار في نشر معلومات متقادمة دون تحديث إهمالٌ أخلاقي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2626770979"/>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26C07-6F7F-0EEE-02FE-34EBCAABC8D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2FA2489-6C89-0964-F484-0875244A635C}"/>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3DB01D8-14C2-6963-D1FD-65C45AD5C812}"/>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العدالة وعدم التحيز</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86D87AC-3F35-A853-A034-2CF59EEFEB73}"/>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F68C79-95DE-9FBD-305F-7DF56F10B9A7}"/>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A1821689-9705-4BFE-A118-1BF84F660E50}"/>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B223D18-8F0D-8A76-A209-E461A7D799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B4033E5E-1CC2-3541-CE82-BB18C65D3408}"/>
              </a:ext>
            </a:extLst>
          </p:cNvPr>
          <p:cNvGrpSpPr/>
          <p:nvPr/>
        </p:nvGrpSpPr>
        <p:grpSpPr>
          <a:xfrm>
            <a:off x="669073" y="1706138"/>
            <a:ext cx="11034519" cy="3568389"/>
            <a:chOff x="518145" y="2120503"/>
            <a:chExt cx="8107710" cy="1730871"/>
          </a:xfrm>
        </p:grpSpPr>
        <p:sp>
          <p:nvSpPr>
            <p:cNvPr id="2" name="Text 3"/>
            <p:cNvSpPr/>
            <p:nvPr/>
          </p:nvSpPr>
          <p:spPr>
            <a:xfrm>
              <a:off x="717331" y="2120503"/>
              <a:ext cx="7908524" cy="352946"/>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الاتصال العادل يضمن أن جميع الأطراف يُمثَّلون بإنصاف، وأن القرارات الاتصالية خالية من التمييز والتحيز:</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02005" y="2473449"/>
              <a:ext cx="323850" cy="323850"/>
            </a:xfrm>
            <a:prstGeom prst="rect">
              <a:avLst/>
            </a:prstGeom>
          </p:spPr>
        </p:pic>
        <p:sp>
          <p:nvSpPr>
            <p:cNvPr id="8" name="Text 4"/>
            <p:cNvSpPr/>
            <p:nvPr/>
          </p:nvSpPr>
          <p:spPr>
            <a:xfrm>
              <a:off x="6031260" y="2959224"/>
              <a:ext cx="259459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تمثيل الأطراف بإنصاف</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6031260" y="3229645"/>
              <a:ext cx="259459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إتاحة المجال لجميع وجهات النظر الجوهرية في الرسالة المؤسسية</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545485" y="2473449"/>
              <a:ext cx="323850" cy="323850"/>
            </a:xfrm>
            <a:prstGeom prst="rect">
              <a:avLst/>
            </a:prstGeom>
          </p:spPr>
        </p:pic>
        <p:sp>
          <p:nvSpPr>
            <p:cNvPr id="12" name="Text 6"/>
            <p:cNvSpPr/>
            <p:nvPr/>
          </p:nvSpPr>
          <p:spPr>
            <a:xfrm>
              <a:off x="3274740" y="2959224"/>
              <a:ext cx="259459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تجنب الصور النمطية والتمييز</a:t>
              </a:r>
              <a:endParaRPr kumimoji="0" lang="ar-SA" sz="1600" b="0" i="0" u="none" strike="noStrike" kern="0" cap="none" spc="0" normalizeH="0" baseline="0" noProof="0" dirty="0">
                <a:ln>
                  <a:noFill/>
                </a:ln>
                <a:solidFill>
                  <a:prstClr val="black"/>
                </a:solidFill>
                <a:effectLst/>
                <a:uLnTx/>
                <a:uFillTx/>
              </a:endParaRPr>
            </a:p>
          </p:txBody>
        </p:sp>
        <p:sp>
          <p:nvSpPr>
            <p:cNvPr id="13" name="Text 7"/>
            <p:cNvSpPr/>
            <p:nvPr/>
          </p:nvSpPr>
          <p:spPr>
            <a:xfrm>
              <a:off x="3274740" y="3229645"/>
              <a:ext cx="2594595"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الرسائل المؤسسية يجب أن تعكس احترامًا حقيقيًا للتنوع الإنساني</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2788965" y="2473449"/>
              <a:ext cx="323850" cy="323850"/>
            </a:xfrm>
            <a:prstGeom prst="rect">
              <a:avLst/>
            </a:prstGeom>
          </p:spPr>
        </p:pic>
        <p:sp>
          <p:nvSpPr>
            <p:cNvPr id="16" name="Text 8"/>
            <p:cNvSpPr/>
            <p:nvPr/>
          </p:nvSpPr>
          <p:spPr>
            <a:xfrm>
              <a:off x="518145" y="2959224"/>
              <a:ext cx="2594670"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الانتباه للتحيز الخوارزمي</a:t>
              </a:r>
              <a:endParaRPr kumimoji="0" lang="ar-SA" sz="1600" b="0" i="0" u="none" strike="noStrike" kern="0" cap="none" spc="0" normalizeH="0" baseline="0" noProof="0" dirty="0">
                <a:ln>
                  <a:noFill/>
                </a:ln>
                <a:solidFill>
                  <a:prstClr val="black"/>
                </a:solidFill>
                <a:effectLst/>
                <a:uLnTx/>
                <a:uFillTx/>
              </a:endParaRPr>
            </a:p>
          </p:txBody>
        </p:sp>
        <p:sp>
          <p:nvSpPr>
            <p:cNvPr id="17" name="Text 9"/>
            <p:cNvSpPr/>
            <p:nvPr/>
          </p:nvSpPr>
          <p:spPr>
            <a:xfrm>
              <a:off x="518145" y="3229645"/>
              <a:ext cx="2594670"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الأدوات الرقمية قد تُضخّم التحيزات الموجودة في البيانات التدريبية دون وعي المستخدم</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507258359"/>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FA33A-CF85-1F23-008D-B59F7FCB9D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F01B3A-415C-F33E-6B5C-3FC399A11F75}"/>
              </a:ext>
            </a:extLst>
          </p:cNvPr>
          <p:cNvSpPr/>
          <p:nvPr/>
        </p:nvSpPr>
        <p:spPr>
          <a:xfrm>
            <a:off x="208009" y="125335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E008BA-9C3B-0154-9366-689421018534}"/>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الخصوصية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EB7DC292-0041-A926-B11C-BDD1DCBC979B}"/>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3722C2-C56D-B782-A59D-F022F1E122AB}"/>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88977-CF87-C11A-830D-8C32306F6654}"/>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CD254542-96EF-5A2D-2DBB-42E1458BA1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3" name="Group 22">
            <a:extLst>
              <a:ext uri="{FF2B5EF4-FFF2-40B4-BE49-F238E27FC236}">
                <a16:creationId xmlns:a16="http://schemas.microsoft.com/office/drawing/2014/main" id="{62A25BBE-2B1D-8E04-5212-7AA122C00F95}"/>
              </a:ext>
            </a:extLst>
          </p:cNvPr>
          <p:cNvGrpSpPr/>
          <p:nvPr/>
        </p:nvGrpSpPr>
        <p:grpSpPr>
          <a:xfrm>
            <a:off x="1550020" y="1552230"/>
            <a:ext cx="9908244" cy="4536336"/>
            <a:chOff x="3947145" y="953542"/>
            <a:chExt cx="4678710" cy="3826222"/>
          </a:xfrm>
        </p:grpSpPr>
        <p:sp>
          <p:nvSpPr>
            <p:cNvPr id="2" name="Text 3"/>
            <p:cNvSpPr/>
            <p:nvPr/>
          </p:nvSpPr>
          <p:spPr>
            <a:xfrm>
              <a:off x="3947145" y="953542"/>
              <a:ext cx="4678710" cy="223911"/>
            </a:xfrm>
            <a:prstGeom prst="rect">
              <a:avLst/>
            </a:prstGeom>
            <a:noFill/>
            <a:ln/>
          </p:spPr>
          <p:txBody>
            <a:bodyPr wrap="none" lIns="0" tIns="0" rIns="0" bIns="0" rtlCol="0" anchor="t"/>
            <a:lstStyle/>
            <a:p>
              <a:pPr marL="0" marR="0" lvl="0" indent="0" algn="just" defTabSz="914400" rtl="1" eaLnBrk="1" fontAlgn="auto" latinLnBrk="0" hangingPunct="1">
                <a:lnSpc>
                  <a:spcPct val="11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احترام خصوصية الأفراد في الاتصال التنظيمي التزامٌ أخلاقي وقانوني في آن واحد:</a:t>
              </a:r>
              <a:endParaRPr kumimoji="0" lang="ar-SA" sz="1600" b="0" i="0" u="none" strike="noStrike" kern="0" cap="none" spc="0" normalizeH="0" baseline="0" noProof="0" dirty="0">
                <a:ln>
                  <a:noFill/>
                </a:ln>
                <a:solidFill>
                  <a:prstClr val="black"/>
                </a:solidFill>
                <a:effectLst/>
                <a:uLnTx/>
                <a:uFillTx/>
              </a:endParaRPr>
            </a:p>
          </p:txBody>
        </p:sp>
        <p:pic>
          <p:nvPicPr>
            <p:cNvPr id="4"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47145" y="1179016"/>
              <a:ext cx="4678710" cy="843260"/>
            </a:xfrm>
            <a:prstGeom prst="rect">
              <a:avLst/>
            </a:prstGeom>
          </p:spPr>
        </p:pic>
        <p:sp>
          <p:nvSpPr>
            <p:cNvPr id="8" name="Text 4"/>
            <p:cNvSpPr/>
            <p:nvPr/>
          </p:nvSpPr>
          <p:spPr>
            <a:xfrm>
              <a:off x="6227043" y="1253356"/>
              <a:ext cx="118988" cy="14875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1</a:t>
              </a:r>
              <a:endParaRPr kumimoji="0" lang="en-US" sz="1600" b="0" i="0" u="none" strike="noStrike" kern="0" cap="none" spc="0" normalizeH="0" baseline="0" noProof="0" dirty="0">
                <a:ln>
                  <a:noFill/>
                </a:ln>
                <a:solidFill>
                  <a:prstClr val="black"/>
                </a:solidFill>
                <a:effectLst/>
                <a:uLnTx/>
                <a:uFillTx/>
              </a:endParaRPr>
            </a:p>
          </p:txBody>
        </p:sp>
        <p:sp>
          <p:nvSpPr>
            <p:cNvPr id="9" name="Text 5"/>
            <p:cNvSpPr/>
            <p:nvPr/>
          </p:nvSpPr>
          <p:spPr>
            <a:xfrm>
              <a:off x="4060552" y="1575718"/>
              <a:ext cx="4451896" cy="147563"/>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جمع الحد الأدنى</a:t>
              </a:r>
              <a:endParaRPr kumimoji="0" lang="ar-SA" sz="1600" b="0" i="0" u="none" strike="noStrike" kern="0" cap="none" spc="0" normalizeH="0" baseline="0" noProof="0" dirty="0">
                <a:ln>
                  <a:noFill/>
                </a:ln>
                <a:solidFill>
                  <a:prstClr val="black"/>
                </a:solidFill>
                <a:effectLst/>
                <a:uLnTx/>
                <a:uFillTx/>
              </a:endParaRPr>
            </a:p>
          </p:txBody>
        </p:sp>
        <p:sp>
          <p:nvSpPr>
            <p:cNvPr id="11" name="Text 6"/>
            <p:cNvSpPr/>
            <p:nvPr/>
          </p:nvSpPr>
          <p:spPr>
            <a:xfrm>
              <a:off x="4060552" y="1768822"/>
              <a:ext cx="4451896" cy="140047"/>
            </a:xfrm>
            <a:prstGeom prst="rect">
              <a:avLst/>
            </a:prstGeom>
            <a:noFill/>
            <a:ln/>
          </p:spPr>
          <p:txBody>
            <a:bodyPr wrap="none" lIns="0" tIns="0" rIns="0" bIns="0" rtlCol="0" anchor="t"/>
            <a:lstStyle/>
            <a:p>
              <a:pPr marL="0" marR="0" lvl="0" indent="0" algn="just" defTabSz="914400" rtl="1" eaLnBrk="1" fontAlgn="auto" latinLnBrk="0" hangingPunct="1">
                <a:lnSpc>
                  <a:spcPct val="11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لا تجمع من البيانات إلا ما يخدم الغرض الاتصالي المحدد فعليًا</a:t>
              </a:r>
              <a:endParaRPr kumimoji="0" lang="ar-SA" sz="1600" b="0" i="0" u="none" strike="noStrike" kern="0" cap="none" spc="0" normalizeH="0" baseline="0" noProof="0" dirty="0">
                <a:ln>
                  <a:noFill/>
                </a:ln>
                <a:solidFill>
                  <a:prstClr val="black"/>
                </a:solidFill>
                <a:effectLst/>
                <a:uLnTx/>
                <a:uFillTx/>
              </a:endParaRPr>
            </a:p>
          </p:txBody>
        </p:sp>
        <p:pic>
          <p:nvPicPr>
            <p:cNvPr id="12"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47145" y="2098179"/>
              <a:ext cx="4678710" cy="843260"/>
            </a:xfrm>
            <a:prstGeom prst="rect">
              <a:avLst/>
            </a:prstGeom>
          </p:spPr>
        </p:pic>
        <p:sp>
          <p:nvSpPr>
            <p:cNvPr id="13" name="Text 7"/>
            <p:cNvSpPr/>
            <p:nvPr/>
          </p:nvSpPr>
          <p:spPr>
            <a:xfrm>
              <a:off x="6227043" y="2172519"/>
              <a:ext cx="118988" cy="14875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2</a:t>
              </a:r>
              <a:endParaRPr kumimoji="0" lang="en-US" sz="1600" b="0" i="0" u="none" strike="noStrike" kern="0" cap="none" spc="0" normalizeH="0" baseline="0" noProof="0" dirty="0">
                <a:ln>
                  <a:noFill/>
                </a:ln>
                <a:solidFill>
                  <a:prstClr val="black"/>
                </a:solidFill>
                <a:effectLst/>
                <a:uLnTx/>
                <a:uFillTx/>
              </a:endParaRPr>
            </a:p>
          </p:txBody>
        </p:sp>
        <p:sp>
          <p:nvSpPr>
            <p:cNvPr id="14" name="Text 8"/>
            <p:cNvSpPr/>
            <p:nvPr/>
          </p:nvSpPr>
          <p:spPr>
            <a:xfrm>
              <a:off x="4060552" y="2494880"/>
              <a:ext cx="4451896" cy="147563"/>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الموافقة المستنيرة</a:t>
              </a:r>
              <a:endParaRPr kumimoji="0" lang="ar-SA" sz="1600" b="0" i="0" u="none" strike="noStrike" kern="0" cap="none" spc="0" normalizeH="0" baseline="0" noProof="0" dirty="0">
                <a:ln>
                  <a:noFill/>
                </a:ln>
                <a:solidFill>
                  <a:prstClr val="black"/>
                </a:solidFill>
                <a:effectLst/>
                <a:uLnTx/>
                <a:uFillTx/>
              </a:endParaRPr>
            </a:p>
          </p:txBody>
        </p:sp>
        <p:sp>
          <p:nvSpPr>
            <p:cNvPr id="15" name="Text 9"/>
            <p:cNvSpPr/>
            <p:nvPr/>
          </p:nvSpPr>
          <p:spPr>
            <a:xfrm>
              <a:off x="4060552" y="2687985"/>
              <a:ext cx="4451896" cy="140047"/>
            </a:xfrm>
            <a:prstGeom prst="rect">
              <a:avLst/>
            </a:prstGeom>
            <a:noFill/>
            <a:ln/>
          </p:spPr>
          <p:txBody>
            <a:bodyPr wrap="none" lIns="0" tIns="0" rIns="0" bIns="0" rtlCol="0" anchor="t"/>
            <a:lstStyle/>
            <a:p>
              <a:pPr marL="0" marR="0" lvl="0" indent="0" algn="just" defTabSz="914400" rtl="1" eaLnBrk="1" fontAlgn="auto" latinLnBrk="0" hangingPunct="1">
                <a:lnSpc>
                  <a:spcPct val="11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الحصول على إذن صريح ومعلوم من صاحب البيانات قبل جمعها أو استخدامها</a:t>
              </a:r>
              <a:endParaRPr kumimoji="0" lang="ar-SA" sz="1600" b="0" i="0" u="none" strike="noStrike" kern="0" cap="none" spc="0" normalizeH="0" baseline="0" noProof="0" dirty="0">
                <a:ln>
                  <a:noFill/>
                </a:ln>
                <a:solidFill>
                  <a:prstClr val="black"/>
                </a:solidFill>
                <a:effectLst/>
                <a:uLnTx/>
                <a:uFillTx/>
              </a:endParaRPr>
            </a:p>
          </p:txBody>
        </p:sp>
        <p:pic>
          <p:nvPicPr>
            <p:cNvPr id="16"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47145" y="3017341"/>
              <a:ext cx="4678710" cy="843260"/>
            </a:xfrm>
            <a:prstGeom prst="rect">
              <a:avLst/>
            </a:prstGeom>
          </p:spPr>
        </p:pic>
        <p:sp>
          <p:nvSpPr>
            <p:cNvPr id="17" name="Text 10"/>
            <p:cNvSpPr/>
            <p:nvPr/>
          </p:nvSpPr>
          <p:spPr>
            <a:xfrm>
              <a:off x="6227043" y="3091681"/>
              <a:ext cx="118988" cy="14875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3</a:t>
              </a:r>
              <a:endParaRPr kumimoji="0" lang="en-US" sz="1600" b="0" i="0" u="none" strike="noStrike" kern="0" cap="none" spc="0" normalizeH="0" baseline="0" noProof="0" dirty="0">
                <a:ln>
                  <a:noFill/>
                </a:ln>
                <a:solidFill>
                  <a:prstClr val="black"/>
                </a:solidFill>
                <a:effectLst/>
                <a:uLnTx/>
                <a:uFillTx/>
              </a:endParaRPr>
            </a:p>
          </p:txBody>
        </p:sp>
        <p:sp>
          <p:nvSpPr>
            <p:cNvPr id="18" name="Text 11"/>
            <p:cNvSpPr/>
            <p:nvPr/>
          </p:nvSpPr>
          <p:spPr>
            <a:xfrm>
              <a:off x="4060552" y="3414043"/>
              <a:ext cx="4451896" cy="147563"/>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غرض الاستخدام</a:t>
              </a:r>
              <a:endParaRPr kumimoji="0" lang="ar-SA" sz="1600" b="0" i="0" u="none" strike="noStrike" kern="0" cap="none" spc="0" normalizeH="0" baseline="0" noProof="0" dirty="0">
                <a:ln>
                  <a:noFill/>
                </a:ln>
                <a:solidFill>
                  <a:prstClr val="black"/>
                </a:solidFill>
                <a:effectLst/>
                <a:uLnTx/>
                <a:uFillTx/>
              </a:endParaRPr>
            </a:p>
          </p:txBody>
        </p:sp>
        <p:sp>
          <p:nvSpPr>
            <p:cNvPr id="19" name="Text 12"/>
            <p:cNvSpPr/>
            <p:nvPr/>
          </p:nvSpPr>
          <p:spPr>
            <a:xfrm>
              <a:off x="4060552" y="3607147"/>
              <a:ext cx="4451896" cy="140047"/>
            </a:xfrm>
            <a:prstGeom prst="rect">
              <a:avLst/>
            </a:prstGeom>
            <a:noFill/>
            <a:ln/>
          </p:spPr>
          <p:txBody>
            <a:bodyPr wrap="none" lIns="0" tIns="0" rIns="0" bIns="0" rtlCol="0" anchor="t"/>
            <a:lstStyle/>
            <a:p>
              <a:pPr marL="0" marR="0" lvl="0" indent="0" algn="just" defTabSz="914400" rtl="1" eaLnBrk="1" fontAlgn="auto" latinLnBrk="0" hangingPunct="1">
                <a:lnSpc>
                  <a:spcPct val="11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البيانات المجموعة لغرض محدد لا تُستخدم لأغراض أخرى دون إذن جديد</a:t>
              </a:r>
              <a:endParaRPr kumimoji="0" lang="ar-SA" sz="1600" b="0" i="0" u="none" strike="noStrike" kern="0" cap="none" spc="0" normalizeH="0" baseline="0" noProof="0" dirty="0">
                <a:ln>
                  <a:noFill/>
                </a:ln>
                <a:solidFill>
                  <a:prstClr val="black"/>
                </a:solidFill>
                <a:effectLst/>
                <a:uLnTx/>
                <a:uFillTx/>
              </a:endParaRPr>
            </a:p>
          </p:txBody>
        </p:sp>
        <p:pic>
          <p:nvPicPr>
            <p:cNvPr id="20"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947145" y="3936504"/>
              <a:ext cx="4678710" cy="843260"/>
            </a:xfrm>
            <a:prstGeom prst="rect">
              <a:avLst/>
            </a:prstGeom>
          </p:spPr>
        </p:pic>
        <p:sp>
          <p:nvSpPr>
            <p:cNvPr id="21" name="Text 13"/>
            <p:cNvSpPr/>
            <p:nvPr/>
          </p:nvSpPr>
          <p:spPr>
            <a:xfrm>
              <a:off x="6227043" y="4010844"/>
              <a:ext cx="118988" cy="148754"/>
            </a:xfrm>
            <a:prstGeom prst="rect">
              <a:avLst/>
            </a:prstGeom>
            <a:noFill/>
            <a:ln/>
          </p:spPr>
          <p:txBody>
            <a:bodyPr wrap="none" lIns="0" tIns="0" rIns="0" bIns="0"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a:ln>
                    <a:noFill/>
                  </a:ln>
                  <a:solidFill>
                    <a:srgbClr val="FFFFFF"/>
                  </a:solidFill>
                  <a:effectLst/>
                  <a:uLnTx/>
                  <a:uFillTx/>
                  <a:latin typeface="Alexandria" pitchFamily="34" charset="0"/>
                  <a:ea typeface="Alexandria" pitchFamily="34" charset="-122"/>
                  <a:cs typeface="Alexandria" pitchFamily="34" charset="-120"/>
                </a:rPr>
                <a:t>4</a:t>
              </a:r>
              <a:endParaRPr kumimoji="0" lang="en-US" sz="1600" b="0" i="0" u="none" strike="noStrike" kern="0" cap="none" spc="0" normalizeH="0" baseline="0" noProof="0" dirty="0">
                <a:ln>
                  <a:noFill/>
                </a:ln>
                <a:solidFill>
                  <a:prstClr val="black"/>
                </a:solidFill>
                <a:effectLst/>
                <a:uLnTx/>
                <a:uFillTx/>
              </a:endParaRPr>
            </a:p>
          </p:txBody>
        </p:sp>
        <p:sp>
          <p:nvSpPr>
            <p:cNvPr id="22" name="Text 14"/>
            <p:cNvSpPr/>
            <p:nvPr/>
          </p:nvSpPr>
          <p:spPr>
            <a:xfrm>
              <a:off x="4060552" y="4333205"/>
              <a:ext cx="4451896" cy="147563"/>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منع المشاركة غير المصرح بها</a:t>
              </a:r>
              <a:endParaRPr kumimoji="0" lang="ar-SA" sz="1600" b="0" i="0" u="none" strike="noStrike" kern="0" cap="none" spc="0" normalizeH="0" baseline="0" noProof="0" dirty="0">
                <a:ln>
                  <a:noFill/>
                </a:ln>
                <a:solidFill>
                  <a:prstClr val="black"/>
                </a:solidFill>
                <a:effectLst/>
                <a:uLnTx/>
                <a:uFillTx/>
              </a:endParaRPr>
            </a:p>
          </p:txBody>
        </p:sp>
        <p:sp>
          <p:nvSpPr>
            <p:cNvPr id="24" name="Text 15"/>
            <p:cNvSpPr/>
            <p:nvPr/>
          </p:nvSpPr>
          <p:spPr>
            <a:xfrm>
              <a:off x="4060552" y="4526310"/>
              <a:ext cx="4451896" cy="140047"/>
            </a:xfrm>
            <a:prstGeom prst="rect">
              <a:avLst/>
            </a:prstGeom>
            <a:noFill/>
            <a:ln/>
          </p:spPr>
          <p:txBody>
            <a:bodyPr wrap="none" lIns="0" tIns="0" rIns="0" bIns="0" rtlCol="0" anchor="t"/>
            <a:lstStyle/>
            <a:p>
              <a:pPr marL="0" marR="0" lvl="0" indent="0" algn="just" defTabSz="914400" rtl="1" eaLnBrk="1" fontAlgn="auto" latinLnBrk="0" hangingPunct="1">
                <a:lnSpc>
                  <a:spcPct val="118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حماية البيانات من الوصول غير المصرح به داخليًا وخارجيًا</a:t>
              </a:r>
              <a:endParaRPr kumimoji="0" lang="ar-SA" sz="1600" b="0" i="0" u="none" strike="noStrike" kern="0" cap="none" spc="0" normalizeH="0" baseline="0" noProof="0" dirty="0">
                <a:ln>
                  <a:noFill/>
                </a:ln>
                <a:solidFill>
                  <a:prstClr val="black"/>
                </a:solidFill>
                <a:effectLst/>
                <a:uLnTx/>
                <a:uFillTx/>
              </a:endParaRPr>
            </a:p>
          </p:txBody>
        </p:sp>
      </p:grpSp>
      <p:pic>
        <p:nvPicPr>
          <p:cNvPr id="27" name="Picture 26">
            <a:extLst>
              <a:ext uri="{FF2B5EF4-FFF2-40B4-BE49-F238E27FC236}">
                <a16:creationId xmlns:a16="http://schemas.microsoft.com/office/drawing/2014/main" id="{EA92FA99-CD08-A386-66EB-69A4A83EAC63}"/>
              </a:ext>
            </a:extLst>
          </p:cNvPr>
          <p:cNvPicPr>
            <a:picLocks noChangeAspect="1"/>
          </p:cNvPicPr>
          <p:nvPr/>
        </p:nvPicPr>
        <p:blipFill>
          <a:blip r:embed="rId4"/>
          <a:stretch>
            <a:fillRect/>
          </a:stretch>
        </p:blipFill>
        <p:spPr>
          <a:xfrm>
            <a:off x="392301" y="1524512"/>
            <a:ext cx="3001908" cy="450019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752784189"/>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244AC2-3172-D828-3411-4E67DE04EE1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5C3A91-CB20-1447-8FAD-6051BE248D8A}"/>
              </a:ext>
            </a:extLst>
          </p:cNvPr>
          <p:cNvSpPr/>
          <p:nvPr/>
        </p:nvSpPr>
        <p:spPr>
          <a:xfrm>
            <a:off x="402939"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48E8354-10CD-4717-3162-36F0089C89F3}"/>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السرية: التمييز بين المفهومين</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5D5D9B8-525D-9184-98CE-1EF65D6A26B0}"/>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57F10A-B3A5-7DFC-6094-54E341AA1A53}"/>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B92F1DE-43B3-01F2-2D4F-ED4FC209E508}"/>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544D375E-9A82-A8D2-5E2B-213D36BB80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5" name="Group 14">
            <a:extLst>
              <a:ext uri="{FF2B5EF4-FFF2-40B4-BE49-F238E27FC236}">
                <a16:creationId xmlns:a16="http://schemas.microsoft.com/office/drawing/2014/main" id="{84CF3C13-C81D-93FB-AF3A-01090F75663D}"/>
              </a:ext>
            </a:extLst>
          </p:cNvPr>
          <p:cNvGrpSpPr/>
          <p:nvPr/>
        </p:nvGrpSpPr>
        <p:grpSpPr>
          <a:xfrm>
            <a:off x="995064" y="5690461"/>
            <a:ext cx="10362840" cy="517996"/>
            <a:chOff x="481831" y="3566368"/>
            <a:chExt cx="8144024" cy="517996"/>
          </a:xfrm>
        </p:grpSpPr>
        <p:sp>
          <p:nvSpPr>
            <p:cNvPr id="12" name="Shape 10"/>
            <p:cNvSpPr/>
            <p:nvPr/>
          </p:nvSpPr>
          <p:spPr>
            <a:xfrm>
              <a:off x="518145" y="3566368"/>
              <a:ext cx="8107710" cy="517996"/>
            </a:xfrm>
            <a:prstGeom prst="roundRect">
              <a:avLst>
                <a:gd name="adj" fmla="val 10504"/>
              </a:avLst>
            </a:prstGeom>
            <a:solidFill>
              <a:srgbClr val="D7DFF4"/>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3" name="Image 0" descr="preencoded.png"/>
            <p:cNvPicPr>
              <a:picLocks noChangeAspect="1"/>
            </p:cNvPicPr>
            <p:nvPr/>
          </p:nvPicPr>
          <p:blipFill>
            <a:blip r:embed="rId3"/>
            <a:stretch>
              <a:fillRect/>
            </a:stretch>
          </p:blipFill>
          <p:spPr>
            <a:xfrm>
              <a:off x="647626" y="3752999"/>
              <a:ext cx="161925" cy="129480"/>
            </a:xfrm>
            <a:prstGeom prst="rect">
              <a:avLst/>
            </a:prstGeom>
          </p:spPr>
        </p:pic>
        <p:sp>
          <p:nvSpPr>
            <p:cNvPr id="14" name="Text 11"/>
            <p:cNvSpPr/>
            <p:nvPr/>
          </p:nvSpPr>
          <p:spPr>
            <a:xfrm>
              <a:off x="481831" y="3728219"/>
              <a:ext cx="8014543" cy="207243"/>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انتهاك السرية يُعرّض المؤسسة للمساءلة القانونية وخسارة الثقة في آن واحد.</a:t>
              </a:r>
              <a:endParaRPr kumimoji="0" lang="ar-SA" sz="1600" b="0" i="0" u="none" strike="noStrike" kern="0" cap="none" spc="0" normalizeH="0" baseline="0" noProof="0" dirty="0">
                <a:ln>
                  <a:noFill/>
                </a:ln>
                <a:solidFill>
                  <a:prstClr val="black"/>
                </a:solidFill>
                <a:effectLst/>
                <a:uLnTx/>
                <a:uFillTx/>
              </a:endParaRPr>
            </a:p>
          </p:txBody>
        </p:sp>
      </p:grpSp>
      <p:grpSp>
        <p:nvGrpSpPr>
          <p:cNvPr id="17" name="Group 16">
            <a:extLst>
              <a:ext uri="{FF2B5EF4-FFF2-40B4-BE49-F238E27FC236}">
                <a16:creationId xmlns:a16="http://schemas.microsoft.com/office/drawing/2014/main" id="{193BEF7F-6074-DF4D-66E9-1FBADDB343D1}"/>
              </a:ext>
            </a:extLst>
          </p:cNvPr>
          <p:cNvGrpSpPr/>
          <p:nvPr/>
        </p:nvGrpSpPr>
        <p:grpSpPr>
          <a:xfrm>
            <a:off x="995063" y="1887513"/>
            <a:ext cx="4684677" cy="3118361"/>
            <a:chOff x="554385" y="1887513"/>
            <a:chExt cx="3952874" cy="1533153"/>
          </a:xfrm>
        </p:grpSpPr>
        <p:sp>
          <p:nvSpPr>
            <p:cNvPr id="2" name="Shape 3"/>
            <p:cNvSpPr/>
            <p:nvPr/>
          </p:nvSpPr>
          <p:spPr>
            <a:xfrm>
              <a:off x="732396" y="1887513"/>
              <a:ext cx="3774863" cy="1533153"/>
            </a:xfrm>
            <a:prstGeom prst="roundRect">
              <a:avLst>
                <a:gd name="adj" fmla="val 6084"/>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4" name="Text 4"/>
            <p:cNvSpPr/>
            <p:nvPr/>
          </p:nvSpPr>
          <p:spPr>
            <a:xfrm>
              <a:off x="554385" y="2016993"/>
              <a:ext cx="3823395"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الخصوصية Privacy</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6"/>
            <p:cNvSpPr/>
            <p:nvPr/>
          </p:nvSpPr>
          <p:spPr>
            <a:xfrm>
              <a:off x="1036792" y="2339205"/>
              <a:ext cx="3340988" cy="1036143"/>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تحمي الفرد من التدخل غير المرخص</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حق ذاتي يطالب به صاحب المعلومة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مثال: بيانات الصحة أو الحياة الشخصية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nvGrpSpPr>
          <p:cNvPr id="18" name="Group 17">
            <a:extLst>
              <a:ext uri="{FF2B5EF4-FFF2-40B4-BE49-F238E27FC236}">
                <a16:creationId xmlns:a16="http://schemas.microsoft.com/office/drawing/2014/main" id="{D310FC0E-E856-5ABE-6AC0-81B58E21AD98}"/>
              </a:ext>
            </a:extLst>
          </p:cNvPr>
          <p:cNvGrpSpPr/>
          <p:nvPr/>
        </p:nvGrpSpPr>
        <p:grpSpPr>
          <a:xfrm>
            <a:off x="6040489" y="2039230"/>
            <a:ext cx="5414304" cy="3047984"/>
            <a:chOff x="4277544" y="2016993"/>
            <a:chExt cx="4353074" cy="1358355"/>
          </a:xfrm>
        </p:grpSpPr>
        <p:sp>
          <p:nvSpPr>
            <p:cNvPr id="9" name="Text 8"/>
            <p:cNvSpPr/>
            <p:nvPr/>
          </p:nvSpPr>
          <p:spPr>
            <a:xfrm>
              <a:off x="4277544" y="2339206"/>
              <a:ext cx="435307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تتعلق بحماية </a:t>
              </a: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المعلومات المؤسسية</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الحساسة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nvGrpSpPr>
            <p:cNvPr id="16" name="Group 15">
              <a:extLst>
                <a:ext uri="{FF2B5EF4-FFF2-40B4-BE49-F238E27FC236}">
                  <a16:creationId xmlns:a16="http://schemas.microsoft.com/office/drawing/2014/main" id="{19A6A127-E990-05F0-1A5C-CDA85E7116AF}"/>
                </a:ext>
              </a:extLst>
            </p:cNvPr>
            <p:cNvGrpSpPr/>
            <p:nvPr/>
          </p:nvGrpSpPr>
          <p:grpSpPr>
            <a:xfrm>
              <a:off x="4734744" y="2016993"/>
              <a:ext cx="3895874" cy="1358355"/>
              <a:chOff x="4734744" y="2016993"/>
              <a:chExt cx="3895874" cy="1358355"/>
            </a:xfrm>
          </p:grpSpPr>
          <p:sp>
            <p:nvSpPr>
              <p:cNvPr id="11" name="Text 7"/>
              <p:cNvSpPr/>
              <p:nvPr/>
            </p:nvSpPr>
            <p:spPr>
              <a:xfrm>
                <a:off x="4734744" y="2016993"/>
                <a:ext cx="38958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السرية Confidentiality</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Text 9"/>
              <p:cNvSpPr/>
              <p:nvPr/>
            </p:nvSpPr>
            <p:spPr>
              <a:xfrm>
                <a:off x="4734744" y="2662982"/>
                <a:ext cx="3895874" cy="712366"/>
              </a:xfrm>
              <a:prstGeom prst="rect">
                <a:avLst/>
              </a:prstGeom>
              <a:noFill/>
              <a:ln/>
            </p:spPr>
            <p:txBody>
              <a:bodyPr wrap="square" lIns="0" tIns="0" rIns="0" bIns="0" rtlCol="0" anchor="t">
                <a:noAutofit/>
              </a:bodyPr>
              <a:lstStyle/>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تحمي المعلومات الإدارية وخطط المؤسسة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التزام وظيفي يُحدد نطاق الوصول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مثال: شكاوى الجمهور، المراسلات الداخلية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grpSp>
    </p:spTree>
    <p:extLst>
      <p:ext uri="{BB962C8B-B14F-4D97-AF65-F5344CB8AC3E}">
        <p14:creationId xmlns:p14="http://schemas.microsoft.com/office/powerpoint/2010/main" val="724352605"/>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BA68C4-A695-19A9-0931-53BB4705C0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DA7EF6-D77E-5A4E-5E2E-68164EA87253}"/>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9EAA27F-FF08-76F8-C539-F1A4B7541026}"/>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المساءلة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4CD9ECC-3C6B-4B7B-9C01-CEC871B382F9}"/>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A7C458-5EA0-06EC-5412-7FB557753232}"/>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A7FC3A-F1C2-5788-1C73-30875C9EA8E0}"/>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5F7F152-36C3-361E-DECC-1B8ECBDB32D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3D58A561-CA72-75E6-0B86-B07C5CADAA62}"/>
              </a:ext>
            </a:extLst>
          </p:cNvPr>
          <p:cNvGrpSpPr/>
          <p:nvPr/>
        </p:nvGrpSpPr>
        <p:grpSpPr>
          <a:xfrm>
            <a:off x="892098" y="1850074"/>
            <a:ext cx="10653924" cy="4182735"/>
            <a:chOff x="518145" y="1995041"/>
            <a:chExt cx="8107710" cy="1981795"/>
          </a:xfrm>
        </p:grpSpPr>
        <p:sp>
          <p:nvSpPr>
            <p:cNvPr id="2" name="Text 3"/>
            <p:cNvSpPr/>
            <p:nvPr/>
          </p:nvSpPr>
          <p:spPr>
            <a:xfrm>
              <a:off x="780393" y="1995041"/>
              <a:ext cx="7845462" cy="275257"/>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المساءلة هي الضمانة الأخلاقية التي تُحول المبادئ إلى ممارسات قابلة للرقابة والتقويم:</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83042" y="2352005"/>
              <a:ext cx="194295" cy="194295"/>
            </a:xfrm>
            <a:prstGeom prst="rect">
              <a:avLst/>
            </a:prstGeom>
          </p:spPr>
        </p:pic>
        <p:sp>
          <p:nvSpPr>
            <p:cNvPr id="8" name="Text 4"/>
            <p:cNvSpPr/>
            <p:nvPr/>
          </p:nvSpPr>
          <p:spPr>
            <a:xfrm>
              <a:off x="4652962" y="2347987"/>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تحديد المسؤول</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4652962" y="2618408"/>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كل رسالة مؤسسية يجب أن يكون لها مسؤول محدد باسمه وصلاحياته</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248224" y="2352005"/>
              <a:ext cx="194295" cy="194295"/>
            </a:xfrm>
            <a:prstGeom prst="rect">
              <a:avLst/>
            </a:prstGeom>
          </p:spPr>
        </p:pic>
        <p:sp>
          <p:nvSpPr>
            <p:cNvPr id="12" name="Text 6"/>
            <p:cNvSpPr/>
            <p:nvPr/>
          </p:nvSpPr>
          <p:spPr>
            <a:xfrm>
              <a:off x="518145" y="2347987"/>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توثيق القرار الاتصالي</a:t>
              </a:r>
              <a:endParaRPr kumimoji="0" lang="ar-SA" sz="1600" b="0" i="0" u="none" strike="noStrike" kern="0" cap="none" spc="0" normalizeH="0" baseline="0" noProof="0" dirty="0">
                <a:ln>
                  <a:noFill/>
                </a:ln>
                <a:solidFill>
                  <a:prstClr val="black"/>
                </a:solidFill>
                <a:effectLst/>
                <a:uLnTx/>
                <a:uFillTx/>
              </a:endParaRPr>
            </a:p>
          </p:txBody>
        </p:sp>
        <p:sp>
          <p:nvSpPr>
            <p:cNvPr id="13" name="Text 7"/>
            <p:cNvSpPr/>
            <p:nvPr/>
          </p:nvSpPr>
          <p:spPr>
            <a:xfrm>
              <a:off x="518145" y="2618408"/>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تسجيل مبررات القرار وإجراءات الموافقة يحمي المؤسسة مستقبلًا</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83042" y="3295948"/>
              <a:ext cx="194295" cy="194295"/>
            </a:xfrm>
            <a:prstGeom prst="rect">
              <a:avLst/>
            </a:prstGeom>
          </p:spPr>
        </p:pic>
        <p:sp>
          <p:nvSpPr>
            <p:cNvPr id="15" name="Text 8"/>
            <p:cNvSpPr/>
            <p:nvPr/>
          </p:nvSpPr>
          <p:spPr>
            <a:xfrm>
              <a:off x="4652962" y="3291929"/>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الاعتراف بالأخطاء وتصحيح الضرر</a:t>
              </a:r>
              <a:endParaRPr kumimoji="0" lang="ar-SA" sz="1600" b="0" i="0" u="none" strike="noStrike" kern="0" cap="none" spc="0" normalizeH="0" baseline="0" noProof="0" dirty="0">
                <a:ln>
                  <a:noFill/>
                </a:ln>
                <a:solidFill>
                  <a:prstClr val="black"/>
                </a:solidFill>
                <a:effectLst/>
                <a:uLnTx/>
                <a:uFillTx/>
              </a:endParaRPr>
            </a:p>
          </p:txBody>
        </p:sp>
        <p:sp>
          <p:nvSpPr>
            <p:cNvPr id="16" name="Text 9"/>
            <p:cNvSpPr/>
            <p:nvPr/>
          </p:nvSpPr>
          <p:spPr>
            <a:xfrm>
              <a:off x="4652962" y="3562350"/>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الاعتراف الفوري بالخطأ وإصلاح أثره يُقلص الضرر ويُعزز المصداقية</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248224" y="3295948"/>
              <a:ext cx="194295" cy="194295"/>
            </a:xfrm>
            <a:prstGeom prst="rect">
              <a:avLst/>
            </a:prstGeom>
          </p:spPr>
        </p:pic>
        <p:sp>
          <p:nvSpPr>
            <p:cNvPr id="19" name="Text 10"/>
            <p:cNvSpPr/>
            <p:nvPr/>
          </p:nvSpPr>
          <p:spPr>
            <a:xfrm>
              <a:off x="518145" y="3291929"/>
              <a:ext cx="3552006"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وجود آلية للشكاوى</a:t>
              </a:r>
              <a:endParaRPr kumimoji="0" lang="ar-SA" sz="1600" b="0" i="0" u="none" strike="noStrike" kern="0" cap="none" spc="0" normalizeH="0" baseline="0" noProof="0" dirty="0">
                <a:ln>
                  <a:noFill/>
                </a:ln>
                <a:solidFill>
                  <a:prstClr val="black"/>
                </a:solidFill>
                <a:effectLst/>
                <a:uLnTx/>
                <a:uFillTx/>
              </a:endParaRPr>
            </a:p>
          </p:txBody>
        </p:sp>
        <p:sp>
          <p:nvSpPr>
            <p:cNvPr id="20" name="Text 11"/>
            <p:cNvSpPr/>
            <p:nvPr/>
          </p:nvSpPr>
          <p:spPr>
            <a:xfrm>
              <a:off x="518145" y="3562350"/>
              <a:ext cx="3552006"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قناة رسمية وآمنة لتلقي التظلمات وإخضاعها لمتابعة حقيقية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2892194058"/>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96C83E-A765-3934-EA00-1BFFFC6AA5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C5A186B-6002-B1C7-2C45-6388824E39C4}"/>
              </a:ext>
            </a:extLst>
          </p:cNvPr>
          <p:cNvSpPr/>
          <p:nvPr/>
        </p:nvSpPr>
        <p:spPr>
          <a:xfrm>
            <a:off x="277405" y="1375845"/>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30FF272-EF29-765E-A582-13C60995F1D7}"/>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الاحترام والكرامة الإنسانية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C3BA0EE-3050-AFB5-298E-36923B26CE0D}"/>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D52A936-5090-E5CC-6C1A-EE8ED3E8DF33}"/>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85EC1EB-A3DE-15BD-6104-70DC3B768093}"/>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5E16EB5-C659-C0A8-978A-A32E8D6E43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20C44FE2-A2EC-A463-D11F-E8D7D55554B9}"/>
              </a:ext>
            </a:extLst>
          </p:cNvPr>
          <p:cNvGrpSpPr/>
          <p:nvPr/>
        </p:nvGrpSpPr>
        <p:grpSpPr>
          <a:xfrm>
            <a:off x="408730" y="1720069"/>
            <a:ext cx="11146031" cy="4502319"/>
            <a:chOff x="518145" y="2116038"/>
            <a:chExt cx="8107710" cy="1739875"/>
          </a:xfrm>
        </p:grpSpPr>
        <p:sp>
          <p:nvSpPr>
            <p:cNvPr id="2" name="Text 3"/>
            <p:cNvSpPr/>
            <p:nvPr/>
          </p:nvSpPr>
          <p:spPr>
            <a:xfrm>
              <a:off x="583323" y="2116038"/>
              <a:ext cx="8042531" cy="338435"/>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الاتصال التنظيمي الذي ينتهك كرامة الأفراد يُفضي إلى بيئة عمل مسمومة وسمعة مؤسسية متضررة: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6696075" y="2468984"/>
              <a:ext cx="1929780" cy="1386929"/>
            </a:xfrm>
            <a:prstGeom prst="roundRect">
              <a:avLst>
                <a:gd name="adj" fmla="val 3923"/>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6839843" y="2612752"/>
              <a:ext cx="164224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احترام التنوع</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6839843" y="2883173"/>
              <a:ext cx="1642244" cy="82897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الرسائل المؤسسية تعكس إدراكًا حقيقيًا للاختلافات الثقافية والدينية والاجتماعية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4636740" y="2468984"/>
              <a:ext cx="1929854" cy="1386929"/>
            </a:xfrm>
            <a:prstGeom prst="roundRect">
              <a:avLst>
                <a:gd name="adj" fmla="val 3923"/>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4780508" y="2612752"/>
              <a:ext cx="1642318" cy="38546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لغة مهنية خالية من الإهانة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4780508" y="3075905"/>
              <a:ext cx="1642318"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تجنب الألفاظ الجارحة والصياغات التي تُقلل من قيمة الأفراد أو الجماعات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2577480" y="2468984"/>
              <a:ext cx="1929780" cy="1386929"/>
            </a:xfrm>
            <a:prstGeom prst="roundRect">
              <a:avLst>
                <a:gd name="adj" fmla="val 3923"/>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2721248" y="2612752"/>
              <a:ext cx="164224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عدم استغلال الأفراد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p:cNvSpPr/>
            <p:nvPr/>
          </p:nvSpPr>
          <p:spPr>
            <a:xfrm>
              <a:off x="2721248" y="2883173"/>
              <a:ext cx="1642244" cy="82897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لا يجوز توظيف قصص الأشخاص أو مواقفهم لمصلحة المؤسسة دون موافقتهم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518145" y="2468984"/>
              <a:ext cx="1929854" cy="1386929"/>
            </a:xfrm>
            <a:prstGeom prst="roundRect">
              <a:avLst>
                <a:gd name="adj" fmla="val 3923"/>
              </a:avLst>
            </a:prstGeom>
            <a:solidFill>
              <a:srgbClr val="FBFCFE"/>
            </a:solidFill>
            <a:ln w="14288">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9" name="Text 14"/>
            <p:cNvSpPr/>
            <p:nvPr/>
          </p:nvSpPr>
          <p:spPr>
            <a:xfrm>
              <a:off x="661913" y="2612752"/>
              <a:ext cx="1642318" cy="38546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مراعاة الفئات الأكثر عرضة للضرر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5"/>
            <p:cNvSpPr/>
            <p:nvPr/>
          </p:nvSpPr>
          <p:spPr>
            <a:xfrm>
              <a:off x="661913" y="3075905"/>
              <a:ext cx="1642318" cy="62172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الأطفال وذوو الإعاقات والأقليات يستحقون حماية اتصالية مضاعفة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170131506"/>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3A6497-79D8-5B8D-E6D8-4EF0D2DAF8A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8B6A40-F83D-51DA-9685-26788955A95F}"/>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0FF9B3A-2B28-74FD-DF5B-9979A40C3DDF}"/>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مبدأ المنفعة وعدم الإضرار</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1C09E3E8-0974-353F-FC11-09CF7AEFBD19}"/>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CF08287-292E-CA45-1C79-C71B9EEE8C98}"/>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4584DF0-B36C-268E-CD36-DC55F2D3A0DF}"/>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0CDC891-26F4-605C-9532-AA2528C921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8" name="Group 7">
            <a:extLst>
              <a:ext uri="{FF2B5EF4-FFF2-40B4-BE49-F238E27FC236}">
                <a16:creationId xmlns:a16="http://schemas.microsoft.com/office/drawing/2014/main" id="{F8DDD89D-0ABB-595B-2134-65CAFC5E5C0B}"/>
              </a:ext>
            </a:extLst>
          </p:cNvPr>
          <p:cNvGrpSpPr/>
          <p:nvPr/>
        </p:nvGrpSpPr>
        <p:grpSpPr>
          <a:xfrm>
            <a:off x="682083" y="1526410"/>
            <a:ext cx="10827834" cy="4741831"/>
            <a:chOff x="3183958" y="810295"/>
            <a:chExt cx="5441897" cy="4360424"/>
          </a:xfrm>
        </p:grpSpPr>
        <p:sp>
          <p:nvSpPr>
            <p:cNvPr id="2" name="Text 3"/>
            <p:cNvSpPr/>
            <p:nvPr/>
          </p:nvSpPr>
          <p:spPr>
            <a:xfrm>
              <a:off x="3621103" y="810295"/>
              <a:ext cx="5004751" cy="155748"/>
            </a:xfrm>
            <a:prstGeom prst="rect">
              <a:avLst/>
            </a:prstGeom>
            <a:noFill/>
            <a:ln/>
          </p:spPr>
          <p:txBody>
            <a:bodyPr wrap="none" lIns="0" tIns="0" rIns="0" bIns="0" rtlCol="0" anchor="t"/>
            <a:lstStyle/>
            <a:p>
              <a:pPr marL="0" marR="0" lvl="0" indent="0" algn="r" defTabSz="914400" rtl="1" eaLnBrk="1" fontAlgn="auto" latinLnBrk="0" hangingPunct="1">
                <a:lnSpc>
                  <a:spcPct val="107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الرسالة المؤسسية الأخلاقية تسعى إلى تعظيم المنفعة وتقليل الضرر لجميع الأطراف المعنية:</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r:embed="rId3"/>
            <a:srcRect l="20024" r="20600"/>
            <a:stretch>
              <a:fillRect/>
            </a:stretch>
          </p:blipFill>
          <p:spPr>
            <a:xfrm>
              <a:off x="4632661" y="1393871"/>
              <a:ext cx="3102092" cy="2986156"/>
            </a:xfrm>
            <a:prstGeom prst="rect">
              <a:avLst/>
            </a:prstGeom>
            <a:ln>
              <a:noFill/>
            </a:ln>
            <a:effectLst>
              <a:outerShdw blurRad="292100" dist="139700" dir="2700000" algn="tl" rotWithShape="0">
                <a:srgbClr val="333333">
                  <a:alpha val="65000"/>
                </a:srgbClr>
              </a:outerShdw>
            </a:effectLst>
          </p:spPr>
        </p:pic>
        <p:sp>
          <p:nvSpPr>
            <p:cNvPr id="9" name="Text 4"/>
            <p:cNvSpPr/>
            <p:nvPr/>
          </p:nvSpPr>
          <p:spPr>
            <a:xfrm>
              <a:off x="3183958" y="4677742"/>
              <a:ext cx="5441897" cy="492977"/>
            </a:xfrm>
            <a:prstGeom prst="rect">
              <a:avLst/>
            </a:prstGeom>
            <a:noFill/>
            <a:ln/>
          </p:spPr>
          <p:txBody>
            <a:bodyPr wrap="none" lIns="0" tIns="0" rIns="0" bIns="0" rtlCol="0" anchor="t"/>
            <a:lstStyle/>
            <a:p>
              <a:pPr marL="0" marR="0" lvl="0" indent="0" algn="r" defTabSz="914400" rtl="1" eaLnBrk="1" fontAlgn="auto" latinLnBrk="0" hangingPunct="1">
                <a:lnSpc>
                  <a:spcPct val="107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يواجه مسؤول العلاقات العامة باستمرار توترات بين هذه المصالح المتنافسة، والقرار الأخلاقي يتطلب تقييمًا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منهجيًا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r" defTabSz="914400" rtl="1" eaLnBrk="1" fontAlgn="auto" latinLnBrk="0" hangingPunct="1">
                <a:lnSpc>
                  <a:spcPct val="107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شاملًا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لا مجرد اتباع التعليمات.</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4030432130"/>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74AA3-72A3-09C2-A65B-8160D95C2E2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681A9C-3B9A-E4C1-A0AE-4F613B452372}"/>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CCCF05-05FC-A2FC-5AD2-31A13E373E9C}"/>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تضارب المصالح في العلاقات العامة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32885397-1205-8F33-8E54-53E120D4C56C}"/>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5DAC40-4D95-43BB-8229-CDFDE1322BEE}"/>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DF04ED5-6C8D-69A1-93C6-E34DFCE02BDC}"/>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EDEC758-A8B8-F698-8381-A93D028578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2E38BDFE-7E68-B881-E353-A383C2457DC2}"/>
              </a:ext>
            </a:extLst>
          </p:cNvPr>
          <p:cNvGrpSpPr/>
          <p:nvPr/>
        </p:nvGrpSpPr>
        <p:grpSpPr>
          <a:xfrm>
            <a:off x="691377" y="1817675"/>
            <a:ext cx="10937116" cy="4390782"/>
            <a:chOff x="462186" y="1533376"/>
            <a:chExt cx="4734669" cy="3222650"/>
          </a:xfrm>
        </p:grpSpPr>
        <p:sp>
          <p:nvSpPr>
            <p:cNvPr id="2" name="Text 3"/>
            <p:cNvSpPr/>
            <p:nvPr/>
          </p:nvSpPr>
          <p:spPr>
            <a:xfrm>
              <a:off x="518145" y="1533376"/>
              <a:ext cx="4678710" cy="385763"/>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1" i="0" u="none" strike="noStrike" kern="0" cap="none" spc="0" normalizeH="0" baseline="0" noProof="0" dirty="0">
                  <a:ln>
                    <a:noFill/>
                  </a:ln>
                  <a:solidFill>
                    <a:srgbClr val="15213F"/>
                  </a:solidFill>
                  <a:effectLst/>
                  <a:uLnTx/>
                  <a:uFillTx/>
                  <a:latin typeface="Alexandria" pitchFamily="2" charset="-78"/>
                  <a:ea typeface="Alexandria Bold" pitchFamily="34" charset="-122"/>
                  <a:cs typeface="Alexandria" pitchFamily="2" charset="-78"/>
                </a:rPr>
                <a:t>تضارب المصالح</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هو الموقف الذي تتعارض فيه المصلحة الشخصية للقائم بالاتصال مع مصلحة المؤسسة أو جمهورها.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2916362" y="2051521"/>
              <a:ext cx="2280493" cy="1272927"/>
            </a:xfrm>
            <a:prstGeom prst="roundRect">
              <a:avLst>
                <a:gd name="adj" fmla="val 407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3044577" y="2179737"/>
              <a:ext cx="2024063" cy="367308"/>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الترويج لجهة ذات مصلحة شخصية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3044577" y="2617589"/>
              <a:ext cx="2024063" cy="578644"/>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الترويج لمنتج أو شريك تربط المسؤول به علاقة مالية دون الإفصاح عن ذلك</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518145" y="2051521"/>
              <a:ext cx="2280568" cy="1272927"/>
            </a:xfrm>
            <a:prstGeom prst="roundRect">
              <a:avLst>
                <a:gd name="adj" fmla="val 4074"/>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646361" y="2179737"/>
              <a:ext cx="2024137"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إخفاء الرعاية المدفوعة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646361" y="2433935"/>
              <a:ext cx="2024137" cy="578644"/>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تقديم المحتوى المموَّل على أنه محتوى تحريري مستقل — مخالفة أخلاقية وقانونية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518145" y="3442097"/>
              <a:ext cx="4678710" cy="703511"/>
            </a:xfrm>
            <a:prstGeom prst="roundRect">
              <a:avLst>
                <a:gd name="adj" fmla="val 737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646361" y="3570312"/>
              <a:ext cx="4422279" cy="18365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توظيف المعلومات الداخلية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p:cNvSpPr/>
            <p:nvPr/>
          </p:nvSpPr>
          <p:spPr>
            <a:xfrm>
              <a:off x="646361" y="3824511"/>
              <a:ext cx="4422279"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استخدام بيانات حساسة للمؤسسة لتحقيق منفعة شخصية تجارية أو مهنية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518145" y="4277990"/>
              <a:ext cx="4678710" cy="478036"/>
            </a:xfrm>
            <a:prstGeom prst="roundRect">
              <a:avLst>
                <a:gd name="adj" fmla="val 10848"/>
              </a:avLst>
            </a:prstGeom>
            <a:solidFill>
              <a:srgbClr val="D7DFF4"/>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8" name="Image 1" descr="preencoded.png"/>
            <p:cNvPicPr>
              <a:picLocks noChangeAspect="1"/>
            </p:cNvPicPr>
            <p:nvPr/>
          </p:nvPicPr>
          <p:blipFill>
            <a:blip r:embed="rId3"/>
            <a:stretch>
              <a:fillRect/>
            </a:stretch>
          </p:blipFill>
          <p:spPr>
            <a:xfrm>
              <a:off x="641598" y="4452789"/>
              <a:ext cx="154335" cy="123453"/>
            </a:xfrm>
            <a:prstGeom prst="rect">
              <a:avLst/>
            </a:prstGeom>
          </p:spPr>
        </p:pic>
        <p:sp>
          <p:nvSpPr>
            <p:cNvPr id="20" name="Text 14"/>
            <p:cNvSpPr/>
            <p:nvPr/>
          </p:nvSpPr>
          <p:spPr>
            <a:xfrm>
              <a:off x="462186" y="4426446"/>
              <a:ext cx="4611216" cy="192881"/>
            </a:xfrm>
            <a:prstGeom prst="rect">
              <a:avLst/>
            </a:prstGeom>
            <a:noFill/>
            <a:ln/>
          </p:spPr>
          <p:txBody>
            <a:bodyPr wrap="none" lIns="0" tIns="0" rIns="0" bIns="0" rtlCol="0" anchor="t"/>
            <a:lstStyle/>
            <a:p>
              <a:pPr marL="0" marR="0" lvl="0" indent="0" algn="just" defTabSz="914400" rtl="1" eaLnBrk="1" fontAlgn="auto" latinLnBrk="0" hangingPunct="1">
                <a:lnSpc>
                  <a:spcPct val="130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الحل: الإفصاح الاستباقي، والتنحي عن القرار عند وجود تضارب فعلي.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759426171"/>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48C024-DC59-CD3A-1F0F-019371D2FD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4E64795-A141-9EDD-F4C2-1860971C3C34}"/>
              </a:ext>
            </a:extLst>
          </p:cNvPr>
          <p:cNvSpPr/>
          <p:nvPr/>
        </p:nvSpPr>
        <p:spPr>
          <a:xfrm>
            <a:off x="255004" y="131484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8ACFDC-A77E-4D18-F82F-3B0929DFE372}"/>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نموذج اتخاذ القرار الأخلاقي</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8DE1DBBC-5C09-FE89-8940-4D981C3869C8}"/>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7C7EDF-B2BC-6A31-DE8B-52706B80793F}"/>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F6B1795-EBA9-313B-E17C-DBE2E29C1CE2}"/>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CB85F7F-5760-0A2F-A796-60F1A6A17C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AB12E794-688C-6092-8672-417DDBAA659D}"/>
              </a:ext>
            </a:extLst>
          </p:cNvPr>
          <p:cNvGrpSpPr/>
          <p:nvPr/>
        </p:nvGrpSpPr>
        <p:grpSpPr>
          <a:xfrm>
            <a:off x="713678" y="1829395"/>
            <a:ext cx="10923007" cy="4379062"/>
            <a:chOff x="647626" y="1321594"/>
            <a:chExt cx="7978229" cy="3199209"/>
          </a:xfrm>
        </p:grpSpPr>
        <p:sp>
          <p:nvSpPr>
            <p:cNvPr id="4" name="Text 3">
              <a:extLst>
                <a:ext uri="{FF2B5EF4-FFF2-40B4-BE49-F238E27FC236}">
                  <a16:creationId xmlns:a16="http://schemas.microsoft.com/office/drawing/2014/main" id="{8A94DC7C-33C7-A805-3D93-E8E7031919B2}"/>
                </a:ext>
              </a:extLst>
            </p:cNvPr>
            <p:cNvSpPr/>
            <p:nvPr/>
          </p:nvSpPr>
          <p:spPr>
            <a:xfrm>
              <a:off x="764627" y="1321594"/>
              <a:ext cx="7861227" cy="244449"/>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عند مواجهة موقف اتصالي ملتبس أخلاقيًا، اتبع هذا النموذج المنهجي المكوّن من ثماني خطوات: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Shape 4">
              <a:extLst>
                <a:ext uri="{FF2B5EF4-FFF2-40B4-BE49-F238E27FC236}">
                  <a16:creationId xmlns:a16="http://schemas.microsoft.com/office/drawing/2014/main" id="{778CF80E-E634-A3AC-CF2B-B441EA68078D}"/>
                </a:ext>
              </a:extLst>
            </p:cNvPr>
            <p:cNvSpPr/>
            <p:nvPr/>
          </p:nvSpPr>
          <p:spPr>
            <a:xfrm>
              <a:off x="4636815" y="1998390"/>
              <a:ext cx="3794745" cy="129480"/>
            </a:xfrm>
            <a:prstGeom prst="roundRect">
              <a:avLst>
                <a:gd name="adj" fmla="val 4202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9" name="Shape 5">
              <a:extLst>
                <a:ext uri="{FF2B5EF4-FFF2-40B4-BE49-F238E27FC236}">
                  <a16:creationId xmlns:a16="http://schemas.microsoft.com/office/drawing/2014/main" id="{B33D389D-4202-3513-81E2-A088F5270A8A}"/>
                </a:ext>
              </a:extLst>
            </p:cNvPr>
            <p:cNvSpPr/>
            <p:nvPr/>
          </p:nvSpPr>
          <p:spPr>
            <a:xfrm>
              <a:off x="8237265" y="1868835"/>
              <a:ext cx="388590" cy="388590"/>
            </a:xfrm>
            <a:prstGeom prst="ellipse">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1" name="Image 0" descr="preencoded.png">
              <a:extLst>
                <a:ext uri="{FF2B5EF4-FFF2-40B4-BE49-F238E27FC236}">
                  <a16:creationId xmlns:a16="http://schemas.microsoft.com/office/drawing/2014/main" id="{6616BE5D-D73E-DB08-AB61-322B1643C9FD}"/>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334449" y="1965945"/>
              <a:ext cx="194295" cy="194295"/>
            </a:xfrm>
            <a:prstGeom prst="rect">
              <a:avLst/>
            </a:prstGeom>
          </p:spPr>
        </p:pic>
        <p:sp>
          <p:nvSpPr>
            <p:cNvPr id="12" name="Text 6">
              <a:extLst>
                <a:ext uri="{FF2B5EF4-FFF2-40B4-BE49-F238E27FC236}">
                  <a16:creationId xmlns:a16="http://schemas.microsoft.com/office/drawing/2014/main" id="{CD172E6B-1D4D-842B-2B45-56E69EFDD708}"/>
                </a:ext>
              </a:extLst>
            </p:cNvPr>
            <p:cNvSpPr/>
            <p:nvPr/>
          </p:nvSpPr>
          <p:spPr>
            <a:xfrm>
              <a:off x="4766221" y="2386905"/>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تحديد المشكلة وجمع الحقائق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7">
              <a:extLst>
                <a:ext uri="{FF2B5EF4-FFF2-40B4-BE49-F238E27FC236}">
                  <a16:creationId xmlns:a16="http://schemas.microsoft.com/office/drawing/2014/main" id="{4AEAE733-B571-C283-B730-091E3F4CF341}"/>
                </a:ext>
              </a:extLst>
            </p:cNvPr>
            <p:cNvSpPr/>
            <p:nvPr/>
          </p:nvSpPr>
          <p:spPr>
            <a:xfrm>
              <a:off x="4766221" y="2657326"/>
              <a:ext cx="373015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القضية؟ ما المعلومات المتاحة؟ ما الذي يُجهل؟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8">
              <a:extLst>
                <a:ext uri="{FF2B5EF4-FFF2-40B4-BE49-F238E27FC236}">
                  <a16:creationId xmlns:a16="http://schemas.microsoft.com/office/drawing/2014/main" id="{D982289B-6840-91AE-7CD0-1F49BF0806FA}"/>
                </a:ext>
              </a:extLst>
            </p:cNvPr>
            <p:cNvSpPr/>
            <p:nvPr/>
          </p:nvSpPr>
          <p:spPr>
            <a:xfrm>
              <a:off x="953814" y="1804095"/>
              <a:ext cx="3359151" cy="161850"/>
            </a:xfrm>
            <a:prstGeom prst="roundRect">
              <a:avLst>
                <a:gd name="adj" fmla="val 4202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Shape 9">
              <a:extLst>
                <a:ext uri="{FF2B5EF4-FFF2-40B4-BE49-F238E27FC236}">
                  <a16:creationId xmlns:a16="http://schemas.microsoft.com/office/drawing/2014/main" id="{B6276B2E-A95A-DFC1-BE5A-ACEC29086F48}"/>
                </a:ext>
              </a:extLst>
            </p:cNvPr>
            <p:cNvSpPr/>
            <p:nvPr/>
          </p:nvSpPr>
          <p:spPr>
            <a:xfrm>
              <a:off x="4118670" y="1674540"/>
              <a:ext cx="388590" cy="388590"/>
            </a:xfrm>
            <a:prstGeom prst="ellipse">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16" name="Image 1" descr="preencoded.png">
              <a:extLst>
                <a:ext uri="{FF2B5EF4-FFF2-40B4-BE49-F238E27FC236}">
                  <a16:creationId xmlns:a16="http://schemas.microsoft.com/office/drawing/2014/main" id="{E410D656-185D-0C36-280F-A40009ACEC25}"/>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215854" y="1771650"/>
              <a:ext cx="194295" cy="194295"/>
            </a:xfrm>
            <a:prstGeom prst="rect">
              <a:avLst/>
            </a:prstGeom>
          </p:spPr>
        </p:pic>
        <p:sp>
          <p:nvSpPr>
            <p:cNvPr id="17" name="Text 10">
              <a:extLst>
                <a:ext uri="{FF2B5EF4-FFF2-40B4-BE49-F238E27FC236}">
                  <a16:creationId xmlns:a16="http://schemas.microsoft.com/office/drawing/2014/main" id="{8972E90B-3AEE-023B-24A2-A7DAD247F66E}"/>
                </a:ext>
              </a:extLst>
            </p:cNvPr>
            <p:cNvSpPr/>
            <p:nvPr/>
          </p:nvSpPr>
          <p:spPr>
            <a:xfrm>
              <a:off x="647626" y="2192610"/>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تحديد أصحاب المصلحة والبدائل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8" name="Text 11">
              <a:extLst>
                <a:ext uri="{FF2B5EF4-FFF2-40B4-BE49-F238E27FC236}">
                  <a16:creationId xmlns:a16="http://schemas.microsoft.com/office/drawing/2014/main" id="{19A3BC13-36E8-DB59-18E2-5D77AE8EAC9D}"/>
                </a:ext>
              </a:extLst>
            </p:cNvPr>
            <p:cNvSpPr/>
            <p:nvPr/>
          </p:nvSpPr>
          <p:spPr>
            <a:xfrm>
              <a:off x="647626" y="2463031"/>
              <a:ext cx="373015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من يتأثر بهذا القرار؟ ما الخيارات الممكنة أمامنا؟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9" name="Shape 12">
              <a:extLst>
                <a:ext uri="{FF2B5EF4-FFF2-40B4-BE49-F238E27FC236}">
                  <a16:creationId xmlns:a16="http://schemas.microsoft.com/office/drawing/2014/main" id="{F46163C1-5353-6D3B-0907-884F1FC3AA05}"/>
                </a:ext>
              </a:extLst>
            </p:cNvPr>
            <p:cNvSpPr/>
            <p:nvPr/>
          </p:nvSpPr>
          <p:spPr>
            <a:xfrm>
              <a:off x="4636815" y="3447380"/>
              <a:ext cx="3794745" cy="129480"/>
            </a:xfrm>
            <a:prstGeom prst="roundRect">
              <a:avLst>
                <a:gd name="adj" fmla="val 4202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0" name="Shape 13">
              <a:extLst>
                <a:ext uri="{FF2B5EF4-FFF2-40B4-BE49-F238E27FC236}">
                  <a16:creationId xmlns:a16="http://schemas.microsoft.com/office/drawing/2014/main" id="{B27AEB48-A7F9-7531-D60B-35C901859B53}"/>
                </a:ext>
              </a:extLst>
            </p:cNvPr>
            <p:cNvSpPr/>
            <p:nvPr/>
          </p:nvSpPr>
          <p:spPr>
            <a:xfrm>
              <a:off x="8237265" y="3317825"/>
              <a:ext cx="388590" cy="388590"/>
            </a:xfrm>
            <a:prstGeom prst="ellipse">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1" name="Image 2" descr="preencoded.png">
              <a:extLst>
                <a:ext uri="{FF2B5EF4-FFF2-40B4-BE49-F238E27FC236}">
                  <a16:creationId xmlns:a16="http://schemas.microsoft.com/office/drawing/2014/main" id="{1E782679-164F-1E39-49B0-9FBB90A6EA86}"/>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334449" y="3414936"/>
              <a:ext cx="194295" cy="194295"/>
            </a:xfrm>
            <a:prstGeom prst="rect">
              <a:avLst/>
            </a:prstGeom>
          </p:spPr>
        </p:pic>
        <p:sp>
          <p:nvSpPr>
            <p:cNvPr id="22" name="Text 14">
              <a:extLst>
                <a:ext uri="{FF2B5EF4-FFF2-40B4-BE49-F238E27FC236}">
                  <a16:creationId xmlns:a16="http://schemas.microsoft.com/office/drawing/2014/main" id="{EEBF3540-75C6-D81F-4B67-EE8117B73679}"/>
                </a:ext>
              </a:extLst>
            </p:cNvPr>
            <p:cNvSpPr/>
            <p:nvPr/>
          </p:nvSpPr>
          <p:spPr>
            <a:xfrm>
              <a:off x="4766221" y="3835896"/>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تقدير المنافع والأضرار ومراجعة القيم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3" name="Text 15">
              <a:extLst>
                <a:ext uri="{FF2B5EF4-FFF2-40B4-BE49-F238E27FC236}">
                  <a16:creationId xmlns:a16="http://schemas.microsoft.com/office/drawing/2014/main" id="{FFCE869B-53F6-EFB5-BA04-0A30239601CC}"/>
                </a:ext>
              </a:extLst>
            </p:cNvPr>
            <p:cNvSpPr/>
            <p:nvPr/>
          </p:nvSpPr>
          <p:spPr>
            <a:xfrm>
              <a:off x="4766221" y="4106317"/>
              <a:ext cx="373015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التكاليف والمكاسب لكل بديل؟ هل يتوافق مع القيم والقوانين؟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4" name="Shape 16">
              <a:extLst>
                <a:ext uri="{FF2B5EF4-FFF2-40B4-BE49-F238E27FC236}">
                  <a16:creationId xmlns:a16="http://schemas.microsoft.com/office/drawing/2014/main" id="{CE11A02F-324C-51F1-F1C6-6E49EF38F9E3}"/>
                </a:ext>
              </a:extLst>
            </p:cNvPr>
            <p:cNvSpPr/>
            <p:nvPr/>
          </p:nvSpPr>
          <p:spPr>
            <a:xfrm>
              <a:off x="953814" y="3253084"/>
              <a:ext cx="3359151" cy="161851"/>
            </a:xfrm>
            <a:prstGeom prst="roundRect">
              <a:avLst>
                <a:gd name="adj" fmla="val 42021"/>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26" name="Shape 17">
              <a:extLst>
                <a:ext uri="{FF2B5EF4-FFF2-40B4-BE49-F238E27FC236}">
                  <a16:creationId xmlns:a16="http://schemas.microsoft.com/office/drawing/2014/main" id="{A188C79C-D1FD-7C1F-1328-790C4640C137}"/>
                </a:ext>
              </a:extLst>
            </p:cNvPr>
            <p:cNvSpPr/>
            <p:nvPr/>
          </p:nvSpPr>
          <p:spPr>
            <a:xfrm>
              <a:off x="4118670" y="3123530"/>
              <a:ext cx="388590" cy="388590"/>
            </a:xfrm>
            <a:prstGeom prst="ellipse">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pic>
          <p:nvPicPr>
            <p:cNvPr id="27" name="Image 3" descr="preencoded.png">
              <a:extLst>
                <a:ext uri="{FF2B5EF4-FFF2-40B4-BE49-F238E27FC236}">
                  <a16:creationId xmlns:a16="http://schemas.microsoft.com/office/drawing/2014/main" id="{6524A849-3E25-5665-AA0D-8E623E67D53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215854" y="3220641"/>
              <a:ext cx="194295" cy="194295"/>
            </a:xfrm>
            <a:prstGeom prst="rect">
              <a:avLst/>
            </a:prstGeom>
          </p:spPr>
        </p:pic>
        <p:sp>
          <p:nvSpPr>
            <p:cNvPr id="28" name="Text 18">
              <a:extLst>
                <a:ext uri="{FF2B5EF4-FFF2-40B4-BE49-F238E27FC236}">
                  <a16:creationId xmlns:a16="http://schemas.microsoft.com/office/drawing/2014/main" id="{9983FB96-C274-B4AA-1B8C-9C80521FA4E2}"/>
                </a:ext>
              </a:extLst>
            </p:cNvPr>
            <p:cNvSpPr/>
            <p:nvPr/>
          </p:nvSpPr>
          <p:spPr>
            <a:xfrm>
              <a:off x="647626" y="3641601"/>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اتخاذ القرار وتقويم النتائج</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9" name="Text 19">
              <a:extLst>
                <a:ext uri="{FF2B5EF4-FFF2-40B4-BE49-F238E27FC236}">
                  <a16:creationId xmlns:a16="http://schemas.microsoft.com/office/drawing/2014/main" id="{5F814785-7ECD-B114-55AC-000F2BEF5E4B}"/>
                </a:ext>
              </a:extLst>
            </p:cNvPr>
            <p:cNvSpPr/>
            <p:nvPr/>
          </p:nvSpPr>
          <p:spPr>
            <a:xfrm>
              <a:off x="647626" y="3912022"/>
              <a:ext cx="373015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اختَر البديل الأفضل، نفّذه، ثم قيّم نتائجه لتحسين القرارات المستقبلية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875393278"/>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F4B8AE-9C53-7AA7-7FE8-8C1C5DBA64D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43E8E2-0907-CFB0-D6CD-28872AF4A33F}"/>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F01975-91A3-6111-E539-0BC5E6A02005}"/>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اختبار أخلاقي سريع قبل نشر الرسالة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0196FB80-394C-ACAC-BAED-96C1C8725D33}"/>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67FE3C-A1D0-3367-5955-194C45BEFC4C}"/>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37C0B38-B2CF-9D09-A9E9-BD58B24556AF}"/>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33069BCC-CC71-79D3-5205-F1D348299DD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1" name="Group 20">
            <a:extLst>
              <a:ext uri="{FF2B5EF4-FFF2-40B4-BE49-F238E27FC236}">
                <a16:creationId xmlns:a16="http://schemas.microsoft.com/office/drawing/2014/main" id="{E54A036C-E6FC-A982-BB1A-062C3F970F32}"/>
              </a:ext>
            </a:extLst>
          </p:cNvPr>
          <p:cNvGrpSpPr/>
          <p:nvPr/>
        </p:nvGrpSpPr>
        <p:grpSpPr>
          <a:xfrm>
            <a:off x="613317" y="1706137"/>
            <a:ext cx="11090275" cy="4304369"/>
            <a:chOff x="518145" y="1675954"/>
            <a:chExt cx="8107710" cy="2620044"/>
          </a:xfrm>
        </p:grpSpPr>
        <p:sp>
          <p:nvSpPr>
            <p:cNvPr id="2" name="Text 3"/>
            <p:cNvSpPr/>
            <p:nvPr/>
          </p:nvSpPr>
          <p:spPr>
            <a:xfrm>
              <a:off x="518145" y="1675954"/>
              <a:ext cx="8107710" cy="275256"/>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قبل أن ينشر مسؤول العلاقات العامة أي رسالة مؤسسية، يُنصح بالإجابة على هذه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الأسئلة ال</a:t>
              </a:r>
              <a:r>
                <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خمسة</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09605" y="2028899"/>
              <a:ext cx="2616250" cy="1165175"/>
            </a:xfrm>
            <a:prstGeom prst="rect">
              <a:avLst/>
            </a:prstGeom>
          </p:spPr>
        </p:pic>
        <p:sp>
          <p:nvSpPr>
            <p:cNvPr id="8" name="Text 4"/>
            <p:cNvSpPr/>
            <p:nvPr/>
          </p:nvSpPr>
          <p:spPr>
            <a:xfrm>
              <a:off x="6153373" y="2172667"/>
              <a:ext cx="2271564" cy="38546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هل المعلومات صحيحة ومؤكدة؟</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6153373" y="2635821"/>
              <a:ext cx="227156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إذا كنتَ غير متأكد، لا تنشر حتى تتحقق</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63875" y="2028899"/>
              <a:ext cx="2616250" cy="1165175"/>
            </a:xfrm>
            <a:prstGeom prst="rect">
              <a:avLst/>
            </a:prstGeom>
          </p:spPr>
        </p:pic>
        <p:sp>
          <p:nvSpPr>
            <p:cNvPr id="12" name="Text 6"/>
            <p:cNvSpPr/>
            <p:nvPr/>
          </p:nvSpPr>
          <p:spPr>
            <a:xfrm>
              <a:off x="3407643" y="2172667"/>
              <a:ext cx="2271564" cy="38546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هل الرسالة كاملة وغير مجتزأة؟</a:t>
              </a:r>
              <a:endParaRPr kumimoji="0" lang="ar-SA" sz="1600" b="0" i="0" u="none" strike="noStrike" kern="0" cap="none" spc="0" normalizeH="0" baseline="0" noProof="0" dirty="0">
                <a:ln>
                  <a:noFill/>
                </a:ln>
                <a:solidFill>
                  <a:prstClr val="black"/>
                </a:solidFill>
                <a:effectLst/>
                <a:uLnTx/>
                <a:uFillTx/>
              </a:endParaRPr>
            </a:p>
          </p:txBody>
        </p:sp>
        <p:sp>
          <p:nvSpPr>
            <p:cNvPr id="13" name="Text 7"/>
            <p:cNvSpPr/>
            <p:nvPr/>
          </p:nvSpPr>
          <p:spPr>
            <a:xfrm>
              <a:off x="3407643" y="2635821"/>
              <a:ext cx="227156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ما المعلومات التي لم تُذكر؟ هل يُغير غيابها المعنى؟</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8145" y="2028899"/>
              <a:ext cx="2616250" cy="1165175"/>
            </a:xfrm>
            <a:prstGeom prst="rect">
              <a:avLst/>
            </a:prstGeom>
          </p:spPr>
        </p:pic>
        <p:sp>
          <p:nvSpPr>
            <p:cNvPr id="15" name="Text 8"/>
            <p:cNvSpPr/>
            <p:nvPr/>
          </p:nvSpPr>
          <p:spPr>
            <a:xfrm>
              <a:off x="661913" y="2172667"/>
              <a:ext cx="2271564" cy="385465"/>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هل تحترم خصوصية الأشخاص؟</a:t>
              </a:r>
              <a:endParaRPr kumimoji="0" lang="ar-SA" sz="1600" b="0" i="0" u="none" strike="noStrike" kern="0" cap="none" spc="0" normalizeH="0" baseline="0" noProof="0" dirty="0">
                <a:ln>
                  <a:noFill/>
                </a:ln>
                <a:solidFill>
                  <a:prstClr val="black"/>
                </a:solidFill>
                <a:effectLst/>
                <a:uLnTx/>
                <a:uFillTx/>
              </a:endParaRPr>
            </a:p>
          </p:txBody>
        </p:sp>
        <p:sp>
          <p:nvSpPr>
            <p:cNvPr id="16" name="Text 9"/>
            <p:cNvSpPr/>
            <p:nvPr/>
          </p:nvSpPr>
          <p:spPr>
            <a:xfrm>
              <a:off x="661913" y="2635821"/>
              <a:ext cx="227156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هل تتضمن بيانات شخصية دون إذن؟</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6009605" y="3323555"/>
              <a:ext cx="2616250" cy="972443"/>
            </a:xfrm>
            <a:prstGeom prst="rect">
              <a:avLst/>
            </a:prstGeom>
          </p:spPr>
        </p:pic>
        <p:sp>
          <p:nvSpPr>
            <p:cNvPr id="18" name="Text 10"/>
            <p:cNvSpPr/>
            <p:nvPr/>
          </p:nvSpPr>
          <p:spPr>
            <a:xfrm>
              <a:off x="6153373" y="3467323"/>
              <a:ext cx="227156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من قد يتضرر منها؟</a:t>
              </a:r>
              <a:endParaRPr kumimoji="0" lang="ar-SA" sz="1600" b="0" i="0" u="none" strike="noStrike" kern="0" cap="none" spc="0" normalizeH="0" baseline="0" noProof="0" dirty="0">
                <a:ln>
                  <a:noFill/>
                </a:ln>
                <a:solidFill>
                  <a:prstClr val="black"/>
                </a:solidFill>
                <a:effectLst/>
                <a:uLnTx/>
                <a:uFillTx/>
              </a:endParaRPr>
            </a:p>
          </p:txBody>
        </p:sp>
        <p:sp>
          <p:nvSpPr>
            <p:cNvPr id="19" name="Text 11"/>
            <p:cNvSpPr/>
            <p:nvPr/>
          </p:nvSpPr>
          <p:spPr>
            <a:xfrm>
              <a:off x="6153373" y="3737744"/>
              <a:ext cx="227156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فكّر في أكثر الأطراف هشاشةً وضعفًا أمام هذه الرسالة</a:t>
              </a:r>
              <a:endParaRPr kumimoji="0" lang="ar-SA" sz="1600" b="0" i="0" u="none" strike="noStrike" kern="0" cap="none" spc="0" normalizeH="0" baseline="0" noProof="0" dirty="0">
                <a:ln>
                  <a:noFill/>
                </a:ln>
                <a:solidFill>
                  <a:prstClr val="black"/>
                </a:solidFill>
                <a:effectLst/>
                <a:uLnTx/>
                <a:uFillTx/>
              </a:endParaRPr>
            </a:p>
          </p:txBody>
        </p:sp>
        <p:pic>
          <p:nvPicPr>
            <p:cNvPr id="20" name="Image 4"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263875" y="3323555"/>
              <a:ext cx="2616250" cy="972443"/>
            </a:xfrm>
            <a:prstGeom prst="rect">
              <a:avLst/>
            </a:prstGeom>
          </p:spPr>
        </p:pic>
        <p:sp>
          <p:nvSpPr>
            <p:cNvPr id="22" name="Text 12"/>
            <p:cNvSpPr/>
            <p:nvPr/>
          </p:nvSpPr>
          <p:spPr>
            <a:xfrm>
              <a:off x="3407643" y="3467323"/>
              <a:ext cx="227156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34" charset="0"/>
                  <a:ea typeface="Alexandria" pitchFamily="34" charset="-122"/>
                  <a:cs typeface="Alexandria" pitchFamily="34" charset="-120"/>
                </a:rPr>
                <a:t>✔</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 هل يمكن </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الدفاع عن</a:t>
              </a:r>
              <a:r>
                <a:rPr kumimoji="0" lang="ar-EG"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الرسالة</a:t>
              </a:r>
              <a:r>
                <a:rPr kumimoji="0" lang="ar-SA" altLang="en-US" sz="1600" b="0" i="0" u="none" strike="noStrike" kern="0" cap="none" spc="0" normalizeH="0" baseline="0" noProof="0">
                  <a:ln>
                    <a:noFill/>
                  </a:ln>
                  <a:solidFill>
                    <a:srgbClr val="15213F"/>
                  </a:solidFill>
                  <a:effectLst/>
                  <a:uLnTx/>
                  <a:uFillTx/>
                  <a:latin typeface="Alexandria" pitchFamily="34" charset="0"/>
                  <a:ea typeface="Alexandria" pitchFamily="34" charset="-122"/>
                  <a:cs typeface="Alexandria" pitchFamily="34" charset="-120"/>
                </a:rPr>
                <a:t> </a:t>
              </a: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علنًا؟</a:t>
              </a:r>
              <a:endParaRPr kumimoji="0" lang="ar-SA" sz="1600" b="0" i="0" u="none" strike="noStrike" kern="0" cap="none" spc="0" normalizeH="0" baseline="0" noProof="0" dirty="0">
                <a:ln>
                  <a:noFill/>
                </a:ln>
                <a:solidFill>
                  <a:prstClr val="black"/>
                </a:solidFill>
                <a:effectLst/>
                <a:uLnTx/>
                <a:uFillTx/>
              </a:endParaRPr>
            </a:p>
          </p:txBody>
        </p:sp>
        <p:sp>
          <p:nvSpPr>
            <p:cNvPr id="23" name="Text 13"/>
            <p:cNvSpPr/>
            <p:nvPr/>
          </p:nvSpPr>
          <p:spPr>
            <a:xfrm>
              <a:off x="3407643" y="3737744"/>
              <a:ext cx="227156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لو نُشر قرار نشرها — هل ستكون فخورًا أم محرجًا؟</a:t>
              </a:r>
              <a:endParaRPr kumimoji="0" lang="ar-SA" sz="1600" b="0" i="0" u="none" strike="noStrike" kern="0" cap="none" spc="0" normalizeH="0" baseline="0" noProof="0" dirty="0">
                <a:ln>
                  <a:noFill/>
                </a:ln>
                <a:solidFill>
                  <a:prstClr val="black"/>
                </a:solidFill>
                <a:effectLst/>
                <a:uLnTx/>
                <a:uFillTx/>
              </a:endParaRPr>
            </a:p>
          </p:txBody>
        </p:sp>
      </p:grpSp>
      <p:sp>
        <p:nvSpPr>
          <p:cNvPr id="26" name="Speech Bubble: Rectangle with Corners Rounded 25">
            <a:extLst>
              <a:ext uri="{FF2B5EF4-FFF2-40B4-BE49-F238E27FC236}">
                <a16:creationId xmlns:a16="http://schemas.microsoft.com/office/drawing/2014/main" id="{A4160204-3E2B-8222-3FE6-5CCBBE8613B8}"/>
              </a:ext>
            </a:extLst>
          </p:cNvPr>
          <p:cNvSpPr/>
          <p:nvPr/>
        </p:nvSpPr>
        <p:spPr>
          <a:xfrm>
            <a:off x="892098" y="4412917"/>
            <a:ext cx="3477015" cy="1597589"/>
          </a:xfrm>
          <a:prstGeom prst="wedgeRoundRectCallou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a:solidFill>
                  <a:srgbClr val="FF0000"/>
                </a:solidFill>
              </a:rPr>
              <a:t>وقفة مع الذات</a:t>
            </a:r>
            <a:endParaRPr lang="en-US" sz="3200">
              <a:solidFill>
                <a:srgbClr val="FF0000"/>
              </a:solidFill>
            </a:endParaRPr>
          </a:p>
        </p:txBody>
      </p:sp>
      <p:cxnSp>
        <p:nvCxnSpPr>
          <p:cNvPr id="30" name="Connector: Elbow 29">
            <a:extLst>
              <a:ext uri="{FF2B5EF4-FFF2-40B4-BE49-F238E27FC236}">
                <a16:creationId xmlns:a16="http://schemas.microsoft.com/office/drawing/2014/main" id="{025638BC-4A46-BD47-87F1-35B27E6D4B4B}"/>
              </a:ext>
            </a:extLst>
          </p:cNvPr>
          <p:cNvCxnSpPr/>
          <p:nvPr/>
        </p:nvCxnSpPr>
        <p:spPr>
          <a:xfrm>
            <a:off x="3668517" y="5237301"/>
            <a:ext cx="1046967" cy="762274"/>
          </a:xfrm>
          <a:prstGeom prst="bentConnector3">
            <a:avLst/>
          </a:prstGeom>
          <a:ln>
            <a:tailEnd type="triangle"/>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5891172"/>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4834B2-9D76-9668-063B-8FD3C8D198F0}"/>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2EEF58FB-E8FF-6CBD-922D-37C421BA89D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F279B359-A205-E795-90A6-C31FF17B2CBC}"/>
              </a:ext>
            </a:extLst>
          </p:cNvPr>
          <p:cNvSpPr/>
          <p:nvPr/>
        </p:nvSpPr>
        <p:spPr>
          <a:xfrm>
            <a:off x="1377361" y="2328532"/>
            <a:ext cx="4222539" cy="2974597"/>
          </a:xfrm>
          <a:prstGeom prst="rect">
            <a:avLst/>
          </a:prstGeom>
        </p:spPr>
        <p:txBody>
          <a:bodyPr wrap="square">
            <a:spAutoFit/>
          </a:bodyPr>
          <a:lstStyle/>
          <a:p>
            <a:pPr algn="just" rtl="1">
              <a:lnSpc>
                <a:spcPct val="200000"/>
              </a:lnSpc>
            </a:pPr>
            <a:r>
              <a:rPr lang="ar-EG" sz="1600">
                <a:solidFill>
                  <a:srgbClr val="5B5F71"/>
                </a:solidFill>
                <a:latin typeface="Alexandria" pitchFamily="2" charset="-78"/>
                <a:ea typeface="Instrument Sans Medium" pitchFamily="34" charset="-122"/>
                <a:cs typeface="Alexandria" pitchFamily="2" charset="-78"/>
              </a:rPr>
              <a:t>يشهد مشهد العلاقات العامة والاتصال التنظيمي لعام 2026 تحولاً جذرياً من مجرد "استخدام التكنولوجيا" إلى "التكامل الكلي بين الذكاء الاصطناعي والأصالة البشرية". لم يعد الأمر يتعلق فقط بأدوات جديدة، بل بتغيير عميق في فلسفة التواصل.</a:t>
            </a:r>
          </a:p>
        </p:txBody>
      </p:sp>
      <p:sp>
        <p:nvSpPr>
          <p:cNvPr id="17" name="TextBox 16">
            <a:extLst>
              <a:ext uri="{FF2B5EF4-FFF2-40B4-BE49-F238E27FC236}">
                <a16:creationId xmlns:a16="http://schemas.microsoft.com/office/drawing/2014/main" id="{FD58500A-D9AF-E34B-6964-BB0A8D2A833D}"/>
              </a:ext>
            </a:extLst>
          </p:cNvPr>
          <p:cNvSpPr txBox="1"/>
          <p:nvPr/>
        </p:nvSpPr>
        <p:spPr>
          <a:xfrm>
            <a:off x="6769804" y="3815831"/>
            <a:ext cx="4682498" cy="1200329"/>
          </a:xfrm>
          <a:prstGeom prst="rect">
            <a:avLst/>
          </a:prstGeom>
          <a:noFill/>
        </p:spPr>
        <p:txBody>
          <a:bodyPr wrap="square" rtlCol="0">
            <a:spAutoFit/>
          </a:bodyPr>
          <a:lstStyle/>
          <a:p>
            <a:pPr algn="ctr"/>
            <a:r>
              <a:rPr lang="ar-EG" sz="2400" b="1">
                <a:solidFill>
                  <a:srgbClr val="00B0F0"/>
                </a:solidFill>
                <a:latin typeface="Alexandria" charset="0"/>
                <a:cs typeface="Alexandria" charset="0"/>
              </a:rPr>
              <a:t>مستحدثات الاتصالات التنظيمية وآليات الاستفادة منها في بيئة الأعمال</a:t>
            </a:r>
          </a:p>
        </p:txBody>
      </p:sp>
      <p:sp>
        <p:nvSpPr>
          <p:cNvPr id="18" name="Rectangle 17">
            <a:extLst>
              <a:ext uri="{FF2B5EF4-FFF2-40B4-BE49-F238E27FC236}">
                <a16:creationId xmlns:a16="http://schemas.microsoft.com/office/drawing/2014/main" id="{FB445960-A07D-4860-D5FB-F9E02A07E093}"/>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1095E4E0-4632-4C30-1960-0E3635ED2B0C}"/>
              </a:ext>
            </a:extLst>
          </p:cNvPr>
          <p:cNvSpPr txBox="1"/>
          <p:nvPr/>
        </p:nvSpPr>
        <p:spPr>
          <a:xfrm>
            <a:off x="5692422" y="349956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23" name="TextBox 22">
            <a:extLst>
              <a:ext uri="{FF2B5EF4-FFF2-40B4-BE49-F238E27FC236}">
                <a16:creationId xmlns:a16="http://schemas.microsoft.com/office/drawing/2014/main" id="{4F60DA6F-F272-6873-21E0-932DD2327418}"/>
              </a:ext>
            </a:extLst>
          </p:cNvPr>
          <p:cNvSpPr txBox="1"/>
          <p:nvPr/>
        </p:nvSpPr>
        <p:spPr>
          <a:xfrm>
            <a:off x="5826569" y="3769896"/>
            <a:ext cx="819100" cy="645160"/>
          </a:xfrm>
          <a:prstGeom prst="rect">
            <a:avLst/>
          </a:prstGeom>
          <a:noFill/>
        </p:spPr>
        <p:txBody>
          <a:bodyPr wrap="square" rtlCol="0">
            <a:spAutoFit/>
          </a:bodyPr>
          <a:lstStyle/>
          <a:p>
            <a:pPr algn="ctr"/>
            <a:r>
              <a:rPr lang="ar-EG" sz="3600" b="1">
                <a:solidFill>
                  <a:schemeClr val="bg1"/>
                </a:solidFill>
                <a:latin typeface="Alexandria" charset="0"/>
                <a:cs typeface="Alexandria" charset="0"/>
              </a:rPr>
              <a:t>10</a:t>
            </a:r>
            <a:endParaRPr lang="en-US" sz="3600" b="1">
              <a:solidFill>
                <a:schemeClr val="bg1"/>
              </a:solidFill>
              <a:latin typeface="Alexandria" charset="0"/>
              <a:cs typeface="Alexandria" charset="0"/>
            </a:endParaRPr>
          </a:p>
        </p:txBody>
      </p:sp>
      <p:sp>
        <p:nvSpPr>
          <p:cNvPr id="29" name="Rectangle 28">
            <a:extLst>
              <a:ext uri="{FF2B5EF4-FFF2-40B4-BE49-F238E27FC236}">
                <a16:creationId xmlns:a16="http://schemas.microsoft.com/office/drawing/2014/main" id="{1DEE5939-E23C-57D4-3E5E-930B5FACEA30}"/>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486102A-2520-745C-D9CF-E19C3975A2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 name="Picture 4">
            <a:extLst>
              <a:ext uri="{FF2B5EF4-FFF2-40B4-BE49-F238E27FC236}">
                <a16:creationId xmlns:a16="http://schemas.microsoft.com/office/drawing/2014/main" id="{4FE2F9EB-209F-7B19-4627-43326746F92C}"/>
              </a:ext>
            </a:extLst>
          </p:cNvPr>
          <p:cNvPicPr>
            <a:picLocks noChangeAspect="1"/>
          </p:cNvPicPr>
          <p:nvPr/>
        </p:nvPicPr>
        <p:blipFill>
          <a:blip r:embed="rId3"/>
          <a:stretch>
            <a:fillRect/>
          </a:stretch>
        </p:blipFill>
        <p:spPr>
          <a:xfrm>
            <a:off x="7422255" y="-148534"/>
            <a:ext cx="2502330" cy="3753494"/>
          </a:xfrm>
          <a:prstGeom prst="rect">
            <a:avLst/>
          </a:prstGeom>
        </p:spPr>
      </p:pic>
    </p:spTree>
    <p:extLst>
      <p:ext uri="{BB962C8B-B14F-4D97-AF65-F5344CB8AC3E}">
        <p14:creationId xmlns:p14="http://schemas.microsoft.com/office/powerpoint/2010/main" val="980821532"/>
      </p:ext>
    </p:extLst>
  </p:cSld>
  <p:clrMapOvr>
    <a:masterClrMapping/>
  </p:clrMapOvr>
  <p:transition spd="slow" advTm="50597">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6D0E6F-EFD6-3C18-1DC1-67F0070286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115284D-EB2A-EE3C-5274-6883C48F2832}"/>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5CAD428-A0C2-AEB1-FBC5-48AD320B936B}"/>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مفهوم مستجدات الاتصال التنظيمي</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C5536B7B-E4BE-A629-8B4B-59AE8FB47597}"/>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C42D13-7D73-F3EC-7885-11358CA85531}"/>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0B1D560-F35F-84F4-0F6F-5B182A7C67C8}"/>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CF493BB-41DD-A503-8975-C7A7E2440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9" name="Group 18">
            <a:extLst>
              <a:ext uri="{FF2B5EF4-FFF2-40B4-BE49-F238E27FC236}">
                <a16:creationId xmlns:a16="http://schemas.microsoft.com/office/drawing/2014/main" id="{E8F44756-3F56-B5B0-ACD1-74CCD3435261}"/>
              </a:ext>
            </a:extLst>
          </p:cNvPr>
          <p:cNvGrpSpPr/>
          <p:nvPr/>
        </p:nvGrpSpPr>
        <p:grpSpPr>
          <a:xfrm>
            <a:off x="602166" y="1706138"/>
            <a:ext cx="10998347" cy="4502319"/>
            <a:chOff x="3947145" y="1150665"/>
            <a:chExt cx="4678710" cy="3604393"/>
          </a:xfrm>
        </p:grpSpPr>
        <p:sp>
          <p:nvSpPr>
            <p:cNvPr id="2" name="Text 3"/>
            <p:cNvSpPr/>
            <p:nvPr/>
          </p:nvSpPr>
          <p:spPr>
            <a:xfrm>
              <a:off x="3947145" y="1150665"/>
              <a:ext cx="4678710" cy="3763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مستجدات الاتصال التنظيمي هي التحولات الجوهرية التي طرأت على ممارسة الاتصال المؤسسي في السنوات الأخيرة، والتي تمسّ:</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3947145" y="1655118"/>
              <a:ext cx="4678710" cy="689595"/>
            </a:xfrm>
            <a:prstGeom prst="roundRect">
              <a:avLst>
                <a:gd name="adj" fmla="val 739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4073351" y="1781324"/>
              <a:ext cx="4426297" cy="18067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الأدوات والقنوات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4073351" y="2030313"/>
              <a:ext cx="4426297" cy="188193"/>
            </a:xfrm>
            <a:prstGeom prst="rect">
              <a:avLst/>
            </a:prstGeom>
            <a:noFill/>
            <a:ln/>
          </p:spPr>
          <p:txBody>
            <a:bodyPr wrap="none" lIns="0" tIns="0" rIns="0" bIns="0" rtlCol="0" anchor="t"/>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تطبيقات المحادثة، منصات العمل الرقمي، أدوات الذكاء الاصطناعي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Shape 7"/>
            <p:cNvSpPr/>
            <p:nvPr/>
          </p:nvSpPr>
          <p:spPr>
            <a:xfrm>
              <a:off x="3947145" y="2458566"/>
              <a:ext cx="4678710" cy="689595"/>
            </a:xfrm>
            <a:prstGeom prst="roundRect">
              <a:avLst>
                <a:gd name="adj" fmla="val 739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2" name="Text 8"/>
            <p:cNvSpPr/>
            <p:nvPr/>
          </p:nvSpPr>
          <p:spPr>
            <a:xfrm>
              <a:off x="4073351" y="2584772"/>
              <a:ext cx="4426297" cy="18067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سرعة الاتصال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9"/>
            <p:cNvSpPr/>
            <p:nvPr/>
          </p:nvSpPr>
          <p:spPr>
            <a:xfrm>
              <a:off x="4073351" y="2833762"/>
              <a:ext cx="4426297" cy="188193"/>
            </a:xfrm>
            <a:prstGeom prst="rect">
              <a:avLst/>
            </a:prstGeom>
            <a:noFill/>
            <a:ln/>
          </p:spPr>
          <p:txBody>
            <a:bodyPr wrap="none" lIns="0" tIns="0" rIns="0" bIns="0" rtlCol="0" anchor="t"/>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الوقت الفعلي يُغيّر طبيعة الرسالة ومتطلبات الدقة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4" name="Shape 10"/>
            <p:cNvSpPr/>
            <p:nvPr/>
          </p:nvSpPr>
          <p:spPr>
            <a:xfrm>
              <a:off x="3947145" y="3262015"/>
              <a:ext cx="4678710" cy="689595"/>
            </a:xfrm>
            <a:prstGeom prst="roundRect">
              <a:avLst>
                <a:gd name="adj" fmla="val 739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5" name="Text 11"/>
            <p:cNvSpPr/>
            <p:nvPr/>
          </p:nvSpPr>
          <p:spPr>
            <a:xfrm>
              <a:off x="4073351" y="3388221"/>
              <a:ext cx="4426297" cy="18067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أدوار العاملين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6" name="Text 12"/>
            <p:cNvSpPr/>
            <p:nvPr/>
          </p:nvSpPr>
          <p:spPr>
            <a:xfrm>
              <a:off x="4073351" y="3637211"/>
              <a:ext cx="4426297" cy="188193"/>
            </a:xfrm>
            <a:prstGeom prst="rect">
              <a:avLst/>
            </a:prstGeom>
            <a:noFill/>
            <a:ln/>
          </p:spPr>
          <p:txBody>
            <a:bodyPr wrap="none" lIns="0" tIns="0" rIns="0" bIns="0" rtlCol="0" anchor="t"/>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توسّع دور الموظف كسفير رقمي للمؤسسة خارج أوقات العمل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7" name="Shape 13"/>
            <p:cNvSpPr/>
            <p:nvPr/>
          </p:nvSpPr>
          <p:spPr>
            <a:xfrm>
              <a:off x="3947145" y="4065463"/>
              <a:ext cx="4678710" cy="689595"/>
            </a:xfrm>
            <a:prstGeom prst="roundRect">
              <a:avLst>
                <a:gd name="adj" fmla="val 7397"/>
              </a:avLst>
            </a:prstGeom>
            <a:solidFill>
              <a:srgbClr val="E9ECF2"/>
            </a:solidFill>
            <a:ln w="4763">
              <a:solidFill>
                <a:srgbClr val="CFD2D8"/>
              </a:solidFill>
              <a:prstDash val="solid"/>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18" name="Text 14"/>
            <p:cNvSpPr/>
            <p:nvPr/>
          </p:nvSpPr>
          <p:spPr>
            <a:xfrm>
              <a:off x="4073351" y="4191670"/>
              <a:ext cx="4426297" cy="180677"/>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pitchFamily="34" charset="-122"/>
                  <a:cs typeface="Alexandria" pitchFamily="2" charset="-78"/>
                </a:rPr>
                <a:t>القضايا الأخلاقية المستجدة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20" name="Text 15"/>
            <p:cNvSpPr/>
            <p:nvPr/>
          </p:nvSpPr>
          <p:spPr>
            <a:xfrm>
              <a:off x="4073351" y="4440659"/>
              <a:ext cx="4426297" cy="188193"/>
            </a:xfrm>
            <a:prstGeom prst="rect">
              <a:avLst/>
            </a:prstGeom>
            <a:noFill/>
            <a:ln/>
          </p:spPr>
          <p:txBody>
            <a:bodyPr wrap="none" lIns="0" tIns="0" rIns="0" bIns="0" rtlCol="0" anchor="t"/>
            <a:lstStyle/>
            <a:p>
              <a:pPr marL="0" marR="0" lvl="0" indent="0" algn="just" defTabSz="914400" rtl="1" eaLnBrk="1" fontAlgn="auto" latinLnBrk="0" hangingPunct="1">
                <a:lnSpc>
                  <a:spcPct val="129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خصوصية البيانات، التزييف العميق، المراقبة الرقمية، التحيز الخوارزمي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624616265"/>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24EC65-9F93-BDE5-509A-C1B306FE33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77ABBB2-E102-7928-F4FC-5617D88B984C}"/>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D8CE444-0984-6DDE-3B0E-7353DB072955}"/>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الاتصال الهجين وبيئات العمل المرنة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6E5FB2C-3FC8-5B0E-AB7A-220272EF5CD7}"/>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17CEC59-599E-074B-5372-8A86762D163A}"/>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5918312-FBFA-1DE1-08A1-88D248E8B3C6}"/>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A8D626D8-E7E3-6C3A-3C77-8B9A08D363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5BD2F163-8577-06B2-5A1E-41FCB043EC0B}"/>
              </a:ext>
            </a:extLst>
          </p:cNvPr>
          <p:cNvGrpSpPr/>
          <p:nvPr/>
        </p:nvGrpSpPr>
        <p:grpSpPr>
          <a:xfrm>
            <a:off x="802888" y="1810904"/>
            <a:ext cx="10727047" cy="4065789"/>
            <a:chOff x="424904" y="2078534"/>
            <a:chExt cx="8205714" cy="1814884"/>
          </a:xfrm>
        </p:grpSpPr>
        <p:sp>
          <p:nvSpPr>
            <p:cNvPr id="2" name="Text 3"/>
            <p:cNvSpPr/>
            <p:nvPr/>
          </p:nvSpPr>
          <p:spPr>
            <a:xfrm>
              <a:off x="554385" y="2078534"/>
              <a:ext cx="8071470"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غيّرت جائحة كوفيد-19 وما تلاها نموذجَ العمل المؤسسي بصورة جذرية، وخلقت تحديات اتصالية غير مسبوقة: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424904" y="2431479"/>
              <a:ext cx="4082355" cy="1461939"/>
            </a:xfrm>
            <a:prstGeom prst="roundRect">
              <a:avLst>
                <a:gd name="adj" fmla="val 6380"/>
              </a:avLst>
            </a:prstGeom>
            <a:solidFill>
              <a:srgbClr val="3257B8"/>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554385" y="2560960"/>
              <a:ext cx="3823395"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التحديات الاتصالية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554385" y="2883173"/>
              <a:ext cx="3823395" cy="964927"/>
            </a:xfrm>
            <a:prstGeom prst="rect">
              <a:avLst/>
            </a:prstGeom>
            <a:noFill/>
            <a:ln/>
          </p:spPr>
          <p:txBody>
            <a:bodyPr wrap="square" lIns="0" tIns="0" rIns="0" bIns="0" rtlCol="0" anchor="t">
              <a:noAutofit/>
            </a:bodyPr>
            <a:lstStyle/>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صعوبة ضمان وصول المعلومات للجميع بالتساوي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المساواة بين العاملين عن بُعد والحاضرين</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الحفاظ على الانتماء التنظيمي عن بعد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خطر إقصاء غير المتصلين رقميًا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7"/>
            <p:cNvSpPr/>
            <p:nvPr/>
          </p:nvSpPr>
          <p:spPr>
            <a:xfrm>
              <a:off x="4734744" y="2560960"/>
              <a:ext cx="38958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الممارسات الأخلاقية المقترحة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8"/>
            <p:cNvSpPr/>
            <p:nvPr/>
          </p:nvSpPr>
          <p:spPr>
            <a:xfrm>
              <a:off x="4734744" y="2883173"/>
              <a:ext cx="3895874" cy="964927"/>
            </a:xfrm>
            <a:prstGeom prst="rect">
              <a:avLst/>
            </a:prstGeom>
            <a:noFill/>
            <a:ln/>
          </p:spPr>
          <p:txBody>
            <a:bodyPr wrap="square" lIns="0" tIns="0" rIns="0" bIns="0" rtlCol="0" anchor="t">
              <a:noAutofit/>
            </a:bodyPr>
            <a:lstStyle/>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توثيق جميع الاجتماعات والقرارات وإتاحتها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تصميم قنوات اتصال تضمن التضمين الكامل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تعديل سياسات التواصل لتراعي فروق التوقيت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قياس مستوى الانتماء بصورة دورية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56832152"/>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CFFE1B-3CC1-2B01-712A-E6849C2C84F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DD4D44-504B-BB2B-C726-425CB9EEC54D}"/>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1A2EB19-DE5B-8EE1-B2B9-842A6808B536}"/>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الاتصال الفوري وتطبيقات العمل</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3A69344-85D9-E40B-42E0-1523D83B8775}"/>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0B19D6-96BA-69EC-3B92-3213D9553483}"/>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7DCCD56-FE0B-68C6-E062-800A6813BA49}"/>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B1D3AB28-B57E-630B-C13F-8DAD243088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8" name="Group 17">
            <a:extLst>
              <a:ext uri="{FF2B5EF4-FFF2-40B4-BE49-F238E27FC236}">
                <a16:creationId xmlns:a16="http://schemas.microsoft.com/office/drawing/2014/main" id="{CFE4946B-046D-C266-8314-A90466D922B1}"/>
              </a:ext>
            </a:extLst>
          </p:cNvPr>
          <p:cNvGrpSpPr/>
          <p:nvPr/>
        </p:nvGrpSpPr>
        <p:grpSpPr>
          <a:xfrm>
            <a:off x="758283" y="1706138"/>
            <a:ext cx="10848684" cy="4237462"/>
            <a:chOff x="518145" y="1668661"/>
            <a:chExt cx="8107710" cy="2634555"/>
          </a:xfrm>
        </p:grpSpPr>
        <p:sp>
          <p:nvSpPr>
            <p:cNvPr id="2" name="Text 3"/>
            <p:cNvSpPr/>
            <p:nvPr/>
          </p:nvSpPr>
          <p:spPr>
            <a:xfrm>
              <a:off x="518145" y="1668661"/>
              <a:ext cx="8107710"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أصبحت تطبيقات المحادثة الفورية كـ Slack وMicrosoft Teams وWhatsApp Business عمودًا فقريًا للاتصال المؤسسي، لكنها تفتح أبوابًا أخلاقية معقدة:</a:t>
              </a:r>
              <a:endParaRPr kumimoji="0" lang="ar-SA" sz="1600" b="0" i="0" u="none" strike="noStrike" kern="0" cap="none" spc="0" normalizeH="0" baseline="0" noProof="0" dirty="0">
                <a:ln>
                  <a:noFill/>
                </a:ln>
                <a:solidFill>
                  <a:prstClr val="black"/>
                </a:solidFill>
                <a:effectLst/>
                <a:uLnTx/>
                <a:uFillTx/>
              </a:endParaRPr>
            </a:p>
          </p:txBody>
        </p:sp>
        <p:pic>
          <p:nvPicPr>
            <p:cNvPr id="4" name="Image 0"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6740" y="2228850"/>
              <a:ext cx="3989115" cy="972443"/>
            </a:xfrm>
            <a:prstGeom prst="rect">
              <a:avLst/>
            </a:prstGeom>
          </p:spPr>
        </p:pic>
        <p:sp>
          <p:nvSpPr>
            <p:cNvPr id="8" name="Text 4"/>
            <p:cNvSpPr/>
            <p:nvPr/>
          </p:nvSpPr>
          <p:spPr>
            <a:xfrm>
              <a:off x="4780508" y="2372618"/>
              <a:ext cx="36444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الحدود بين الحياة المهنية والشخصية</a:t>
              </a:r>
              <a:endParaRPr kumimoji="0" lang="ar-SA" sz="1600" b="0" i="0" u="none" strike="noStrike" kern="0" cap="none" spc="0" normalizeH="0" baseline="0" noProof="0" dirty="0">
                <a:ln>
                  <a:noFill/>
                </a:ln>
                <a:solidFill>
                  <a:prstClr val="black"/>
                </a:solidFill>
                <a:effectLst/>
                <a:uLnTx/>
                <a:uFillTx/>
              </a:endParaRPr>
            </a:p>
          </p:txBody>
        </p:sp>
        <p:sp>
          <p:nvSpPr>
            <p:cNvPr id="9" name="Text 5"/>
            <p:cNvSpPr/>
            <p:nvPr/>
          </p:nvSpPr>
          <p:spPr>
            <a:xfrm>
              <a:off x="4780508" y="2643039"/>
              <a:ext cx="364442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التوقعات الضمنية بالاستجابة الفورية تتعارض مع حق الفرد في الفصل بين عمله وحياته</a:t>
              </a:r>
              <a:endParaRPr kumimoji="0" lang="ar-SA" sz="16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8145" y="2228850"/>
              <a:ext cx="3989115" cy="972443"/>
            </a:xfrm>
            <a:prstGeom prst="rect">
              <a:avLst/>
            </a:prstGeom>
          </p:spPr>
        </p:pic>
        <p:sp>
          <p:nvSpPr>
            <p:cNvPr id="12" name="Text 6"/>
            <p:cNvSpPr/>
            <p:nvPr/>
          </p:nvSpPr>
          <p:spPr>
            <a:xfrm>
              <a:off x="661913" y="2372618"/>
              <a:ext cx="36444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ضغط التواجد الدائم</a:t>
              </a:r>
              <a:endParaRPr kumimoji="0" lang="ar-SA" sz="1600" b="0" i="0" u="none" strike="noStrike" kern="0" cap="none" spc="0" normalizeH="0" baseline="0" noProof="0" dirty="0">
                <a:ln>
                  <a:noFill/>
                </a:ln>
                <a:solidFill>
                  <a:prstClr val="black"/>
                </a:solidFill>
                <a:effectLst/>
                <a:uLnTx/>
                <a:uFillTx/>
              </a:endParaRPr>
            </a:p>
          </p:txBody>
        </p:sp>
        <p:sp>
          <p:nvSpPr>
            <p:cNvPr id="13" name="Text 7"/>
            <p:cNvSpPr/>
            <p:nvPr/>
          </p:nvSpPr>
          <p:spPr>
            <a:xfrm>
              <a:off x="661913" y="2643039"/>
              <a:ext cx="364442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ثقافة «الرد الفوري» قد تُنتج إجهادًا وظيفيًا وتُضعف جودة القرارات الاتصالية</a:t>
              </a:r>
              <a:endParaRPr kumimoji="0" lang="ar-SA" sz="16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636740" y="3330773"/>
              <a:ext cx="3989115" cy="972443"/>
            </a:xfrm>
            <a:prstGeom prst="rect">
              <a:avLst/>
            </a:prstGeom>
          </p:spPr>
        </p:pic>
        <p:sp>
          <p:nvSpPr>
            <p:cNvPr id="15" name="Text 8"/>
            <p:cNvSpPr/>
            <p:nvPr/>
          </p:nvSpPr>
          <p:spPr>
            <a:xfrm>
              <a:off x="4780508" y="3474541"/>
              <a:ext cx="36444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الرسائل خارج وقت العمل</a:t>
              </a:r>
              <a:endParaRPr kumimoji="0" lang="ar-SA" sz="1600" b="0" i="0" u="none" strike="noStrike" kern="0" cap="none" spc="0" normalizeH="0" baseline="0" noProof="0" dirty="0">
                <a:ln>
                  <a:noFill/>
                </a:ln>
                <a:solidFill>
                  <a:prstClr val="black"/>
                </a:solidFill>
                <a:effectLst/>
                <a:uLnTx/>
                <a:uFillTx/>
              </a:endParaRPr>
            </a:p>
          </p:txBody>
        </p:sp>
        <p:sp>
          <p:nvSpPr>
            <p:cNvPr id="16" name="Text 9"/>
            <p:cNvSpPr/>
            <p:nvPr/>
          </p:nvSpPr>
          <p:spPr>
            <a:xfrm>
              <a:off x="4780508" y="3744962"/>
              <a:ext cx="364442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عدة دول باتت تُشرّع «الحق في قطع الاتصال» خارج أوقات الدوام الرسمي</a:t>
              </a:r>
              <a:endParaRPr kumimoji="0" lang="ar-SA" sz="16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8145" y="3330773"/>
              <a:ext cx="3989115" cy="972443"/>
            </a:xfrm>
            <a:prstGeom prst="rect">
              <a:avLst/>
            </a:prstGeom>
          </p:spPr>
        </p:pic>
        <p:sp>
          <p:nvSpPr>
            <p:cNvPr id="19" name="Text 10"/>
            <p:cNvSpPr/>
            <p:nvPr/>
          </p:nvSpPr>
          <p:spPr>
            <a:xfrm>
              <a:off x="661913" y="3474541"/>
              <a:ext cx="3644429"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حفظ المحادثات والمراقبة</a:t>
              </a:r>
              <a:endParaRPr kumimoji="0" lang="ar-SA" sz="1600" b="0" i="0" u="none" strike="noStrike" kern="0" cap="none" spc="0" normalizeH="0" baseline="0" noProof="0" dirty="0">
                <a:ln>
                  <a:noFill/>
                </a:ln>
                <a:solidFill>
                  <a:prstClr val="black"/>
                </a:solidFill>
                <a:effectLst/>
                <a:uLnTx/>
                <a:uFillTx/>
              </a:endParaRPr>
            </a:p>
          </p:txBody>
        </p:sp>
        <p:sp>
          <p:nvSpPr>
            <p:cNvPr id="20" name="Text 11"/>
            <p:cNvSpPr/>
            <p:nvPr/>
          </p:nvSpPr>
          <p:spPr>
            <a:xfrm>
              <a:off x="661913" y="3744962"/>
              <a:ext cx="3644429"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من يملك المحادثات؟ هل يجوز للإدارة مطالعتها؟ — إشكالية خصوصية حقيقية</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4145368984"/>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49371-BAC2-47DA-6421-4A5B5DE1DA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93C342-F2F9-424E-1D74-DA35DCD7CA4D}"/>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65C15D1-9320-87EE-CD87-9D6156141A4F}"/>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الاتصال المعتمد على البيانات</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AAE015CA-D42F-C124-B84B-9898058A9C23}"/>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37A299A-6A13-2554-BBA2-8E2CB1E00A95}"/>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3B70639-0538-1F96-055D-31E1653A1D2F}"/>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9F99A3FB-3721-977D-D654-01F1F6CDFB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3A74A9C7-F59A-FE62-F5E9-41E2006F13BC}"/>
              </a:ext>
            </a:extLst>
          </p:cNvPr>
          <p:cNvGrpSpPr/>
          <p:nvPr/>
        </p:nvGrpSpPr>
        <p:grpSpPr>
          <a:xfrm>
            <a:off x="468351" y="1940235"/>
            <a:ext cx="11262732" cy="3791491"/>
            <a:chOff x="1032641" y="2078534"/>
            <a:chExt cx="7597977" cy="1769566"/>
          </a:xfrm>
        </p:grpSpPr>
        <p:sp>
          <p:nvSpPr>
            <p:cNvPr id="4" name="Text 3"/>
            <p:cNvSpPr/>
            <p:nvPr/>
          </p:nvSpPr>
          <p:spPr>
            <a:xfrm>
              <a:off x="1032641" y="2078534"/>
              <a:ext cx="7593214" cy="262645"/>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البيانات الضخمة منحت المؤسسات قدرة غير مسبوقة على فهم جمهورها وتخصيص رسائلها، لكن هذه القدرة </a:t>
              </a: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تحمل </a:t>
              </a:r>
              <a:endParaRPr kumimoji="0" lang="ar-EG"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endParaRPr>
            </a:p>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a:ln>
                    <a:noFill/>
                  </a:ln>
                  <a:solidFill>
                    <a:srgbClr val="15213F"/>
                  </a:solidFill>
                  <a:effectLst/>
                  <a:uLnTx/>
                  <a:uFillTx/>
                  <a:latin typeface="Alexandria" pitchFamily="2" charset="-78"/>
                  <a:ea typeface="Alexandria Medium" pitchFamily="34" charset="-122"/>
                  <a:cs typeface="Alexandria" pitchFamily="2" charset="-78"/>
                </a:rPr>
                <a:t>مسؤولية </a:t>
              </a: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مزدوجة: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8" name="Text 4"/>
            <p:cNvSpPr/>
            <p:nvPr/>
          </p:nvSpPr>
          <p:spPr>
            <a:xfrm>
              <a:off x="1245475" y="2560960"/>
              <a:ext cx="316854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الفرص الاتصالية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5"/>
            <p:cNvSpPr/>
            <p:nvPr/>
          </p:nvSpPr>
          <p:spPr>
            <a:xfrm>
              <a:off x="1245475" y="2883173"/>
              <a:ext cx="3168543" cy="964927"/>
            </a:xfrm>
            <a:prstGeom prst="rect">
              <a:avLst/>
            </a:prstGeom>
            <a:noFill/>
            <a:ln/>
          </p:spPr>
          <p:txBody>
            <a:bodyPr wrap="square" lIns="0" tIns="0" rIns="0" bIns="0" rtlCol="0" anchor="t">
              <a:noAutofit/>
            </a:bodyPr>
            <a:lstStyle/>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قياس تفاعل الجمهور بدقة عالية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تخصيص الرسائل حسب احتياجات فعلية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اكتشاف مشكلات الاتصال مبكرًا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التنبؤ باحتياجات الجمهور المستقبلية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1" name="Text 6"/>
            <p:cNvSpPr/>
            <p:nvPr/>
          </p:nvSpPr>
          <p:spPr>
            <a:xfrm>
              <a:off x="4734744" y="2560960"/>
              <a:ext cx="389587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المخاطر الأخلاقية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7"/>
            <p:cNvSpPr/>
            <p:nvPr/>
          </p:nvSpPr>
          <p:spPr>
            <a:xfrm>
              <a:off x="4734744" y="2883173"/>
              <a:ext cx="3895874" cy="964927"/>
            </a:xfrm>
            <a:prstGeom prst="rect">
              <a:avLst/>
            </a:prstGeom>
            <a:noFill/>
            <a:ln/>
          </p:spPr>
          <p:txBody>
            <a:bodyPr wrap="square" lIns="0" tIns="0" rIns="0" bIns="0" rtlCol="0" anchor="t">
              <a:noAutofit/>
            </a:bodyPr>
            <a:lstStyle/>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المراقبة المفرطة للموظفين والجمهور</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تحويل البيانات إلى أداة تلاعب وتحكم</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سوء تفسير البيانات وتكريس الانحيازات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just"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انتهاك الخصوصية دون وعي الأطراف</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3457914475"/>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D549C6-05C8-06FB-E7DA-A1C156E69F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E52A76-E0C8-6F49-A6F3-1AB0F71EC9A9}"/>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86FF7F-A63F-6D74-D88A-A28C4CC0505B}"/>
              </a:ext>
            </a:extLst>
          </p:cNvPr>
          <p:cNvSpPr txBox="1"/>
          <p:nvPr/>
        </p:nvSpPr>
        <p:spPr>
          <a:xfrm>
            <a:off x="3499257" y="334877"/>
            <a:ext cx="5761901" cy="830997"/>
          </a:xfrm>
          <a:prstGeom prst="rect">
            <a:avLst/>
          </a:prstGeom>
          <a:noFill/>
        </p:spPr>
        <p:txBody>
          <a:bodyPr wrap="square" rtlCol="0">
            <a:spAutoFit/>
          </a:bodyPr>
          <a:lstStyle/>
          <a:p>
            <a:pPr algn="ctr"/>
            <a:r>
              <a:rPr lang="ar-EG" sz="2400" b="1">
                <a:latin typeface="Alexandria" pitchFamily="2" charset="-78"/>
                <a:cs typeface="Alexandria" pitchFamily="2" charset="-78"/>
              </a:rPr>
              <a:t>الذكاء الاصطناعي التوليدي في الاتصال المؤسسي</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7E7C3815-AB78-C61C-E9A5-C5D10376F9EE}"/>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9F1BED-FEE7-7401-A302-6A6110F81EEE}"/>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E03496F9-C190-C0FE-A93B-F3175AC9E0C9}"/>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8B2E09A7-A018-FB50-5453-CCF17029D9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2" name="Group 1">
            <a:extLst>
              <a:ext uri="{FF2B5EF4-FFF2-40B4-BE49-F238E27FC236}">
                <a16:creationId xmlns:a16="http://schemas.microsoft.com/office/drawing/2014/main" id="{6C137A49-4D19-3CE5-CEFD-E9409D8CC771}"/>
              </a:ext>
            </a:extLst>
          </p:cNvPr>
          <p:cNvGrpSpPr/>
          <p:nvPr/>
        </p:nvGrpSpPr>
        <p:grpSpPr>
          <a:xfrm>
            <a:off x="2966224" y="1670922"/>
            <a:ext cx="8542221" cy="4495702"/>
            <a:chOff x="518145" y="1548259"/>
            <a:chExt cx="4678710" cy="3215283"/>
          </a:xfrm>
        </p:grpSpPr>
        <p:sp>
          <p:nvSpPr>
            <p:cNvPr id="4" name="Text 3">
              <a:extLst>
                <a:ext uri="{FF2B5EF4-FFF2-40B4-BE49-F238E27FC236}">
                  <a16:creationId xmlns:a16="http://schemas.microsoft.com/office/drawing/2014/main" id="{CA05C91E-0BCC-6B68-4906-65B704D22346}"/>
                </a:ext>
              </a:extLst>
            </p:cNvPr>
            <p:cNvSpPr/>
            <p:nvPr/>
          </p:nvSpPr>
          <p:spPr>
            <a:xfrm>
              <a:off x="518145" y="1548259"/>
              <a:ext cx="4678710" cy="39513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تُوظّف المؤسسات الذكاء الاصطناعي التوليدي في صميم ممارساتها الاتصالية على نحو متصاعد:</a:t>
              </a:r>
              <a:endParaRPr kumimoji="0" lang="ar-SA" sz="1600" b="0" i="0" u="none" strike="noStrike" kern="0" cap="none" spc="0" normalizeH="0" baseline="0" noProof="0" dirty="0">
                <a:ln>
                  <a:noFill/>
                </a:ln>
                <a:solidFill>
                  <a:prstClr val="black"/>
                </a:solidFill>
                <a:effectLst/>
                <a:uLnTx/>
                <a:uFillTx/>
              </a:endParaRPr>
            </a:p>
          </p:txBody>
        </p:sp>
        <p:pic>
          <p:nvPicPr>
            <p:cNvPr id="8" name="Image 1" descr="preencoded.png">
              <a:extLst>
                <a:ext uri="{FF2B5EF4-FFF2-40B4-BE49-F238E27FC236}">
                  <a16:creationId xmlns:a16="http://schemas.microsoft.com/office/drawing/2014/main" id="{D459F081-5FFF-A66A-2FA1-6ADAD7F241C2}"/>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4883125" y="2080096"/>
              <a:ext cx="313730" cy="313730"/>
            </a:xfrm>
            <a:prstGeom prst="rect">
              <a:avLst/>
            </a:prstGeom>
          </p:spPr>
        </p:pic>
        <p:sp>
          <p:nvSpPr>
            <p:cNvPr id="9" name="Text 4">
              <a:extLst>
                <a:ext uri="{FF2B5EF4-FFF2-40B4-BE49-F238E27FC236}">
                  <a16:creationId xmlns:a16="http://schemas.microsoft.com/office/drawing/2014/main" id="{E36E4077-4E9C-E847-77B8-2AEA698D6A52}"/>
                </a:ext>
              </a:extLst>
            </p:cNvPr>
            <p:cNvSpPr/>
            <p:nvPr/>
          </p:nvSpPr>
          <p:spPr>
            <a:xfrm>
              <a:off x="518145" y="2080096"/>
              <a:ext cx="4213027"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إعداد المسودات الاتصالية</a:t>
              </a:r>
              <a:endParaRPr kumimoji="0" lang="ar-SA" sz="1600" b="0" i="0" u="none" strike="noStrike" kern="0" cap="none" spc="0" normalizeH="0" baseline="0" noProof="0" dirty="0">
                <a:ln>
                  <a:noFill/>
                </a:ln>
                <a:solidFill>
                  <a:prstClr val="black"/>
                </a:solidFill>
                <a:effectLst/>
                <a:uLnTx/>
                <a:uFillTx/>
              </a:endParaRPr>
            </a:p>
          </p:txBody>
        </p:sp>
        <p:sp>
          <p:nvSpPr>
            <p:cNvPr id="11" name="Text 5">
              <a:extLst>
                <a:ext uri="{FF2B5EF4-FFF2-40B4-BE49-F238E27FC236}">
                  <a16:creationId xmlns:a16="http://schemas.microsoft.com/office/drawing/2014/main" id="{8D4B9F8E-1251-2A6C-E834-DB384E5D57CF}"/>
                </a:ext>
              </a:extLst>
            </p:cNvPr>
            <p:cNvSpPr/>
            <p:nvPr/>
          </p:nvSpPr>
          <p:spPr>
            <a:xfrm>
              <a:off x="518145" y="2339801"/>
              <a:ext cx="4213027"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صياغة بيانات صحفية، رسائل إلكترونية، وتقارير أولية بسرعة فائقة</a:t>
              </a:r>
              <a:endParaRPr kumimoji="0" lang="ar-SA" sz="1600" b="0" i="0" u="none" strike="noStrike" kern="0" cap="none" spc="0" normalizeH="0" baseline="0" noProof="0" dirty="0">
                <a:ln>
                  <a:noFill/>
                </a:ln>
                <a:solidFill>
                  <a:prstClr val="black"/>
                </a:solidFill>
                <a:effectLst/>
                <a:uLnTx/>
                <a:uFillTx/>
              </a:endParaRPr>
            </a:p>
          </p:txBody>
        </p:sp>
        <p:pic>
          <p:nvPicPr>
            <p:cNvPr id="12" name="Image 2" descr="preencoded.png">
              <a:extLst>
                <a:ext uri="{FF2B5EF4-FFF2-40B4-BE49-F238E27FC236}">
                  <a16:creationId xmlns:a16="http://schemas.microsoft.com/office/drawing/2014/main" id="{F00862E1-731A-161A-648A-02853F11BE02}"/>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83125" y="2780481"/>
              <a:ext cx="313730" cy="313730"/>
            </a:xfrm>
            <a:prstGeom prst="rect">
              <a:avLst/>
            </a:prstGeom>
          </p:spPr>
        </p:pic>
        <p:sp>
          <p:nvSpPr>
            <p:cNvPr id="13" name="Text 6">
              <a:extLst>
                <a:ext uri="{FF2B5EF4-FFF2-40B4-BE49-F238E27FC236}">
                  <a16:creationId xmlns:a16="http://schemas.microsoft.com/office/drawing/2014/main" id="{D59A37A6-ABC1-BABE-3BAB-6E5BBB3924F6}"/>
                </a:ext>
              </a:extLst>
            </p:cNvPr>
            <p:cNvSpPr/>
            <p:nvPr/>
          </p:nvSpPr>
          <p:spPr>
            <a:xfrm>
              <a:off x="518145" y="2780481"/>
              <a:ext cx="4213027"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تلخيص التقارير وتحليل الاستجابات</a:t>
              </a:r>
              <a:endParaRPr kumimoji="0" lang="ar-SA" sz="1600" b="0" i="0" u="none" strike="noStrike" kern="0" cap="none" spc="0" normalizeH="0" baseline="0" noProof="0" dirty="0">
                <a:ln>
                  <a:noFill/>
                </a:ln>
                <a:solidFill>
                  <a:prstClr val="black"/>
                </a:solidFill>
                <a:effectLst/>
                <a:uLnTx/>
                <a:uFillTx/>
              </a:endParaRPr>
            </a:p>
          </p:txBody>
        </p:sp>
        <p:sp>
          <p:nvSpPr>
            <p:cNvPr id="14" name="Text 7">
              <a:extLst>
                <a:ext uri="{FF2B5EF4-FFF2-40B4-BE49-F238E27FC236}">
                  <a16:creationId xmlns:a16="http://schemas.microsoft.com/office/drawing/2014/main" id="{5E3AE82E-BB79-30E5-45BA-71D0F6580E15}"/>
                </a:ext>
              </a:extLst>
            </p:cNvPr>
            <p:cNvSpPr/>
            <p:nvPr/>
          </p:nvSpPr>
          <p:spPr>
            <a:xfrm>
              <a:off x="518145" y="3040187"/>
              <a:ext cx="4213027"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استخلاص المؤشرات من كميات ضخمة من التغذية الراجعة والتقارير</a:t>
              </a:r>
              <a:endParaRPr kumimoji="0" lang="ar-SA" sz="1600" b="0" i="0" u="none" strike="noStrike" kern="0" cap="none" spc="0" normalizeH="0" baseline="0" noProof="0" dirty="0">
                <a:ln>
                  <a:noFill/>
                </a:ln>
                <a:solidFill>
                  <a:prstClr val="black"/>
                </a:solidFill>
                <a:effectLst/>
                <a:uLnTx/>
                <a:uFillTx/>
              </a:endParaRPr>
            </a:p>
          </p:txBody>
        </p:sp>
        <p:pic>
          <p:nvPicPr>
            <p:cNvPr id="15" name="Image 3" descr="preencoded.png">
              <a:extLst>
                <a:ext uri="{FF2B5EF4-FFF2-40B4-BE49-F238E27FC236}">
                  <a16:creationId xmlns:a16="http://schemas.microsoft.com/office/drawing/2014/main" id="{57E14E89-ADED-BC0A-FDE4-54C16AB3818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883125" y="3480867"/>
              <a:ext cx="313730" cy="313730"/>
            </a:xfrm>
            <a:prstGeom prst="rect">
              <a:avLst/>
            </a:prstGeom>
          </p:spPr>
        </p:pic>
        <p:sp>
          <p:nvSpPr>
            <p:cNvPr id="16" name="Text 8">
              <a:extLst>
                <a:ext uri="{FF2B5EF4-FFF2-40B4-BE49-F238E27FC236}">
                  <a16:creationId xmlns:a16="http://schemas.microsoft.com/office/drawing/2014/main" id="{31DCDE2A-237B-076A-2AF9-695E989E6281}"/>
                </a:ext>
              </a:extLst>
            </p:cNvPr>
            <p:cNvSpPr/>
            <p:nvPr/>
          </p:nvSpPr>
          <p:spPr>
            <a:xfrm>
              <a:off x="518145" y="3480867"/>
              <a:ext cx="4213027" cy="186779"/>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اقتراح المحتوى ودعم ردود الأزمات</a:t>
              </a:r>
              <a:endParaRPr kumimoji="0" lang="ar-SA" sz="1600" b="0" i="0" u="none" strike="noStrike" kern="0" cap="none" spc="0" normalizeH="0" baseline="0" noProof="0" dirty="0">
                <a:ln>
                  <a:noFill/>
                </a:ln>
                <a:solidFill>
                  <a:prstClr val="black"/>
                </a:solidFill>
                <a:effectLst/>
                <a:uLnTx/>
                <a:uFillTx/>
              </a:endParaRPr>
            </a:p>
          </p:txBody>
        </p:sp>
        <p:sp>
          <p:nvSpPr>
            <p:cNvPr id="17" name="Text 9">
              <a:extLst>
                <a:ext uri="{FF2B5EF4-FFF2-40B4-BE49-F238E27FC236}">
                  <a16:creationId xmlns:a16="http://schemas.microsoft.com/office/drawing/2014/main" id="{C73FAB9A-314A-687E-CA7E-44E1BA2278D4}"/>
                </a:ext>
              </a:extLst>
            </p:cNvPr>
            <p:cNvSpPr/>
            <p:nvPr/>
          </p:nvSpPr>
          <p:spPr>
            <a:xfrm>
              <a:off x="518145" y="3740572"/>
              <a:ext cx="4213027" cy="197569"/>
            </a:xfrm>
            <a:prstGeom prst="rect">
              <a:avLst/>
            </a:prstGeom>
            <a:noFill/>
            <a:ln/>
          </p:spPr>
          <p:txBody>
            <a:bodyPr wrap="none" lIns="0" tIns="0" rIns="0" bIns="0" rtlCol="0" anchor="t"/>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توليد خيارات للرسائل، أطر للاستجابة، وسيناريوهات إدارة الأزمات</a:t>
              </a:r>
              <a:endParaRPr kumimoji="0" lang="ar-SA" sz="1600" b="0" i="0" u="none" strike="noStrike" kern="0" cap="none" spc="0" normalizeH="0" baseline="0" noProof="0" dirty="0">
                <a:ln>
                  <a:noFill/>
                </a:ln>
                <a:solidFill>
                  <a:prstClr val="black"/>
                </a:solidFill>
                <a:effectLst/>
                <a:uLnTx/>
                <a:uFillTx/>
              </a:endParaRPr>
            </a:p>
          </p:txBody>
        </p:sp>
        <p:sp>
          <p:nvSpPr>
            <p:cNvPr id="18" name="Shape 10">
              <a:extLst>
                <a:ext uri="{FF2B5EF4-FFF2-40B4-BE49-F238E27FC236}">
                  <a16:creationId xmlns:a16="http://schemas.microsoft.com/office/drawing/2014/main" id="{2501BEFA-4F78-5B2C-E126-ACFD34EA920E}"/>
                </a:ext>
              </a:extLst>
            </p:cNvPr>
            <p:cNvSpPr/>
            <p:nvPr/>
          </p:nvSpPr>
          <p:spPr>
            <a:xfrm>
              <a:off x="518145" y="4074840"/>
              <a:ext cx="4678710" cy="688702"/>
            </a:xfrm>
            <a:prstGeom prst="roundRect">
              <a:avLst>
                <a:gd name="adj" fmla="val 7653"/>
              </a:avLst>
            </a:prstGeom>
            <a:solidFill>
              <a:srgbClr val="B6D6FC"/>
            </a:solidFill>
            <a:ln/>
          </p:spPr>
          <p:txBody>
            <a:bodyPr/>
            <a:lstStyle/>
            <a:p>
              <a:pPr marL="0" marR="0" lvl="0" indent="0" algn="just"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endParaRPr>
            </a:p>
          </p:txBody>
        </p:sp>
        <p:pic>
          <p:nvPicPr>
            <p:cNvPr id="19" name="Image 4" descr="preencoded.png">
              <a:extLst>
                <a:ext uri="{FF2B5EF4-FFF2-40B4-BE49-F238E27FC236}">
                  <a16:creationId xmlns:a16="http://schemas.microsoft.com/office/drawing/2014/main" id="{902B282A-5B80-C39C-A416-49C1E8739727}"/>
                </a:ext>
              </a:extLst>
            </p:cNvPr>
            <p:cNvPicPr>
              <a:picLocks noChangeAspect="1"/>
            </p:cNvPicPr>
            <p:nvPr/>
          </p:nvPicPr>
          <p:blipFill>
            <a:blip r:embed="rId6"/>
            <a:stretch>
              <a:fillRect/>
            </a:stretch>
          </p:blipFill>
          <p:spPr>
            <a:xfrm>
              <a:off x="643607" y="4255145"/>
              <a:ext cx="156865" cy="125462"/>
            </a:xfrm>
            <a:prstGeom prst="rect">
              <a:avLst/>
            </a:prstGeom>
          </p:spPr>
        </p:pic>
        <p:sp>
          <p:nvSpPr>
            <p:cNvPr id="20" name="Text 11">
              <a:extLst>
                <a:ext uri="{FF2B5EF4-FFF2-40B4-BE49-F238E27FC236}">
                  <a16:creationId xmlns:a16="http://schemas.microsoft.com/office/drawing/2014/main" id="{FD08D2C3-0B25-CC6C-01F1-A5C4F6320E1D}"/>
                </a:ext>
              </a:extLst>
            </p:cNvPr>
            <p:cNvSpPr/>
            <p:nvPr/>
          </p:nvSpPr>
          <p:spPr>
            <a:xfrm>
              <a:off x="925934" y="4227686"/>
              <a:ext cx="4145459" cy="395139"/>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1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000000"/>
                  </a:solidFill>
                  <a:effectLst/>
                  <a:uLnTx/>
                  <a:uFillTx/>
                  <a:latin typeface="Alexandria" pitchFamily="2" charset="-78"/>
                  <a:ea typeface="Alexandria Medium" pitchFamily="34" charset="-122"/>
                  <a:cs typeface="Alexandria" pitchFamily="2" charset="-78"/>
                </a:rPr>
                <a:t>التوليد الآلي يُسرّع العمل، لكنه لا يُعفي مسؤول العلاقات العامة من مسؤولية المراجعة النقدية للمحتوى.</a:t>
              </a:r>
              <a:endParaRPr kumimoji="0" lang="ar-SA" sz="1600" b="0" i="0" u="none" strike="noStrike" kern="0" cap="none" spc="0" normalizeH="0" baseline="0" noProof="0" dirty="0">
                <a:ln>
                  <a:noFill/>
                </a:ln>
                <a:solidFill>
                  <a:prstClr val="black"/>
                </a:solidFill>
                <a:effectLst/>
                <a:uLnTx/>
                <a:uFillTx/>
              </a:endParaRPr>
            </a:p>
          </p:txBody>
        </p:sp>
      </p:grpSp>
      <p:pic>
        <p:nvPicPr>
          <p:cNvPr id="22" name="Picture 21">
            <a:extLst>
              <a:ext uri="{FF2B5EF4-FFF2-40B4-BE49-F238E27FC236}">
                <a16:creationId xmlns:a16="http://schemas.microsoft.com/office/drawing/2014/main" id="{118F4977-B86B-10A5-F037-14EB31AAFA7E}"/>
              </a:ext>
            </a:extLst>
          </p:cNvPr>
          <p:cNvPicPr>
            <a:picLocks noChangeAspect="1"/>
          </p:cNvPicPr>
          <p:nvPr/>
        </p:nvPicPr>
        <p:blipFill>
          <a:blip r:embed="rId7"/>
          <a:stretch>
            <a:fillRect/>
          </a:stretch>
        </p:blipFill>
        <p:spPr>
          <a:xfrm>
            <a:off x="678724" y="2079505"/>
            <a:ext cx="1955347" cy="29330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44057277"/>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C1720C-16B6-277B-DBD5-5881F78306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DBFAD3B-C2C4-A707-0C63-E6FEE1AEBE81}"/>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C5119F7-93F1-8494-13F7-87B1F76D3103}"/>
              </a:ext>
            </a:extLst>
          </p:cNvPr>
          <p:cNvSpPr txBox="1"/>
          <p:nvPr/>
        </p:nvSpPr>
        <p:spPr>
          <a:xfrm>
            <a:off x="3290887" y="586176"/>
            <a:ext cx="6179592" cy="461665"/>
          </a:xfrm>
          <a:prstGeom prst="rect">
            <a:avLst/>
          </a:prstGeom>
          <a:noFill/>
        </p:spPr>
        <p:txBody>
          <a:bodyPr wrap="square" rtlCol="0">
            <a:spAutoFit/>
          </a:bodyPr>
          <a:lstStyle/>
          <a:p>
            <a:pPr algn="ctr"/>
            <a:r>
              <a:rPr lang="ar-EG" sz="2400" b="1">
                <a:latin typeface="Alexandria" pitchFamily="2" charset="-78"/>
                <a:cs typeface="Alexandria" pitchFamily="2" charset="-78"/>
              </a:rPr>
              <a:t>الأمن السيبراني بوصفه قضية اتصالية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43B00679-306D-B57E-C04D-1A5326EC5A08}"/>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AAACFA-EB88-68C3-9670-56C169A2042B}"/>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B0B0AAD3-3456-5325-B979-19903A2F7108}"/>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EE2077B2-E6C7-9F4E-532C-EF4989C797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1" name="Group 10">
            <a:extLst>
              <a:ext uri="{FF2B5EF4-FFF2-40B4-BE49-F238E27FC236}">
                <a16:creationId xmlns:a16="http://schemas.microsoft.com/office/drawing/2014/main" id="{1056F2D4-18C4-849F-161E-113607C3D35C}"/>
              </a:ext>
            </a:extLst>
          </p:cNvPr>
          <p:cNvGrpSpPr/>
          <p:nvPr/>
        </p:nvGrpSpPr>
        <p:grpSpPr>
          <a:xfrm>
            <a:off x="468351" y="1940235"/>
            <a:ext cx="11028251" cy="3958759"/>
            <a:chOff x="424903" y="2078534"/>
            <a:chExt cx="8205715" cy="1814884"/>
          </a:xfrm>
        </p:grpSpPr>
        <p:sp>
          <p:nvSpPr>
            <p:cNvPr id="2" name="Text 3"/>
            <p:cNvSpPr/>
            <p:nvPr/>
          </p:nvSpPr>
          <p:spPr>
            <a:xfrm>
              <a:off x="424903" y="2078534"/>
              <a:ext cx="8200951" cy="223464"/>
            </a:xfrm>
            <a:prstGeom prst="rect">
              <a:avLst/>
            </a:prstGeom>
            <a:noFill/>
            <a:ln/>
          </p:spPr>
          <p:txBody>
            <a:bodyPr wrap="none" lIns="0" tIns="0" rIns="0" bIns="0" rtlCol="0" anchor="t"/>
            <a:lstStyle/>
            <a:p>
              <a:pPr marL="0" marR="0" lvl="0" indent="0" algn="r"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لم يعد الأمن السيبراني حكرًا على أقسام تقنية المعلومات؛ فقد أصبح قضية اتصالية مركزية يتحمل مسؤولوها جزءًا من عبئها:</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Shape 4"/>
            <p:cNvSpPr/>
            <p:nvPr/>
          </p:nvSpPr>
          <p:spPr>
            <a:xfrm>
              <a:off x="424904" y="2431479"/>
              <a:ext cx="4082355" cy="1461939"/>
            </a:xfrm>
            <a:prstGeom prst="roundRect">
              <a:avLst>
                <a:gd name="adj" fmla="val 6380"/>
              </a:avLst>
            </a:prstGeom>
            <a:solidFill>
              <a:srgbClr val="3257B8"/>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600" b="0" i="0" u="none" strike="noStrike" kern="0" cap="none" spc="0" normalizeH="0" baseline="0" noProof="0">
                <a:ln>
                  <a:noFill/>
                </a:ln>
                <a:solidFill>
                  <a:prstClr val="black"/>
                </a:solidFill>
                <a:effectLst/>
                <a:uLnTx/>
                <a:uFillTx/>
                <a:latin typeface="Alexandria" pitchFamily="2" charset="-78"/>
                <a:cs typeface="Alexandria" pitchFamily="2" charset="-78"/>
              </a:endParaRPr>
            </a:p>
          </p:txBody>
        </p:sp>
        <p:sp>
          <p:nvSpPr>
            <p:cNvPr id="8" name="Text 5"/>
            <p:cNvSpPr/>
            <p:nvPr/>
          </p:nvSpPr>
          <p:spPr>
            <a:xfrm>
              <a:off x="554385" y="2560960"/>
              <a:ext cx="3823395"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pitchFamily="34" charset="-122"/>
                  <a:cs typeface="Alexandria" pitchFamily="2" charset="-78"/>
                </a:rPr>
                <a:t>تهديدات اتصالية سيبرانية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9" name="Text 6"/>
            <p:cNvSpPr/>
            <p:nvPr/>
          </p:nvSpPr>
          <p:spPr>
            <a:xfrm>
              <a:off x="554385" y="2883173"/>
              <a:ext cx="3823395"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رسائل التصيد الاحتيالي المؤسسية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الحسابات المزيفة المنتحلة هوية المؤسسة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تسريب المراسلات الداخلية الحساسة</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FFFFFF"/>
                  </a:solidFill>
                  <a:effectLst/>
                  <a:uLnTx/>
                  <a:uFillTx/>
                  <a:latin typeface="Alexandria" pitchFamily="2" charset="-78"/>
                  <a:ea typeface="Alexandria Medium" pitchFamily="34" charset="-122"/>
                  <a:cs typeface="Alexandria" pitchFamily="2" charset="-78"/>
                </a:rPr>
                <a:t>انتحال هوية المتحدث الرسمي</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2" name="Text 7"/>
            <p:cNvSpPr/>
            <p:nvPr/>
          </p:nvSpPr>
          <p:spPr>
            <a:xfrm>
              <a:off x="4734744" y="2560960"/>
              <a:ext cx="3895874" cy="192732"/>
            </a:xfrm>
            <a:prstGeom prst="rect">
              <a:avLst/>
            </a:prstGeom>
            <a:noFill/>
            <a:ln/>
          </p:spPr>
          <p:txBody>
            <a:bodyPr wrap="none" lIns="0" tIns="0" rIns="0" bIns="0" rtlCol="0" anchor="t"/>
            <a:lstStyle/>
            <a:p>
              <a:pPr marL="0" marR="0" lvl="0" indent="0" algn="r"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3257B8"/>
                  </a:solidFill>
                  <a:effectLst/>
                  <a:uLnTx/>
                  <a:uFillTx/>
                  <a:latin typeface="Alexandria" pitchFamily="2" charset="-78"/>
                  <a:ea typeface="Alexandria" pitchFamily="34" charset="-122"/>
                  <a:cs typeface="Alexandria" pitchFamily="2" charset="-78"/>
                </a:rPr>
                <a:t>الاستجابة الاتصالية للاختراق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sp>
          <p:nvSpPr>
            <p:cNvPr id="13" name="Text 8"/>
            <p:cNvSpPr/>
            <p:nvPr/>
          </p:nvSpPr>
          <p:spPr>
            <a:xfrm>
              <a:off x="4734744" y="2883173"/>
              <a:ext cx="3895874" cy="964927"/>
            </a:xfrm>
            <a:prstGeom prst="rect">
              <a:avLst/>
            </a:prstGeom>
            <a:noFill/>
            <a:ln/>
          </p:spPr>
          <p:txBody>
            <a:bodyPr wrap="square" lIns="0" tIns="0" rIns="0" bIns="0" rtlCol="0" anchor="t">
              <a:noAutofit/>
            </a:bodyPr>
            <a:lstStyle/>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خطة تواصل جاهزة لحالات الاختراق</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إبلاغ الأطراف المتضررة في أسرع وقت</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توعية العاملين بمخاطر التصيد والانتحال</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a:p>
              <a:pPr marL="203200" marR="0" lvl="0" indent="-203200" algn="r" defTabSz="914400" rtl="1" eaLnBrk="1" fontAlgn="auto" latinLnBrk="0" hangingPunct="1">
                <a:lnSpc>
                  <a:spcPct val="200000"/>
                </a:lnSpc>
                <a:spcBef>
                  <a:spcPts val="0"/>
                </a:spcBef>
                <a:spcAft>
                  <a:spcPts val="0"/>
                </a:spcAft>
                <a:buClrTx/>
                <a:buSzPct val="100000"/>
                <a:buFontTx/>
                <a:buChar char="•"/>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التنسيق مع فريق قانوني وتقني موحد</a:t>
              </a:r>
              <a:endParaRPr kumimoji="0" lang="ar-SA" sz="1600" b="0" i="0" u="none" strike="noStrike" kern="0" cap="none" spc="0" normalizeH="0" baseline="0" noProof="0" dirty="0">
                <a:ln>
                  <a:noFill/>
                </a:ln>
                <a:solidFill>
                  <a:prstClr val="black"/>
                </a:solidFill>
                <a:effectLst/>
                <a:uLnTx/>
                <a:uFillTx/>
                <a:latin typeface="Alexandria" pitchFamily="2" charset="-78"/>
                <a:cs typeface="Alexandria" pitchFamily="2" charset="-78"/>
              </a:endParaRPr>
            </a:p>
          </p:txBody>
        </p:sp>
      </p:grpSp>
    </p:spTree>
    <p:extLst>
      <p:ext uri="{BB962C8B-B14F-4D97-AF65-F5344CB8AC3E}">
        <p14:creationId xmlns:p14="http://schemas.microsoft.com/office/powerpoint/2010/main" val="140362827"/>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85B74-1E55-4EA9-CD7E-01B2A03B69B9}"/>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5915885B-103E-0540-588D-E13D5BB6F9D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AD84D3D-0B72-67FE-2F32-DB4E2E3138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1F692AE2-1DF2-E6E2-AF1E-0EB2820B23E2}"/>
              </a:ext>
            </a:extLst>
          </p:cNvPr>
          <p:cNvPicPr>
            <a:picLocks noChangeAspect="1"/>
          </p:cNvPicPr>
          <p:nvPr/>
        </p:nvPicPr>
        <p:blipFill>
          <a:blip r:embed="rId3"/>
          <a:stretch>
            <a:fillRect/>
          </a:stretch>
        </p:blipFill>
        <p:spPr>
          <a:xfrm>
            <a:off x="7619999" y="0"/>
            <a:ext cx="4572001" cy="6858000"/>
          </a:xfrm>
          <a:prstGeom prst="rect">
            <a:avLst/>
          </a:prstGeom>
        </p:spPr>
      </p:pic>
      <p:grpSp>
        <p:nvGrpSpPr>
          <p:cNvPr id="17" name="Group 16">
            <a:extLst>
              <a:ext uri="{FF2B5EF4-FFF2-40B4-BE49-F238E27FC236}">
                <a16:creationId xmlns:a16="http://schemas.microsoft.com/office/drawing/2014/main" id="{B6590C0F-E2E2-ADA7-EB40-2A793CD3577F}"/>
              </a:ext>
            </a:extLst>
          </p:cNvPr>
          <p:cNvGrpSpPr/>
          <p:nvPr/>
        </p:nvGrpSpPr>
        <p:grpSpPr>
          <a:xfrm>
            <a:off x="390293" y="680224"/>
            <a:ext cx="6920412" cy="6098250"/>
            <a:chOff x="793790" y="916900"/>
            <a:chExt cx="7556421" cy="6395800"/>
          </a:xfrm>
        </p:grpSpPr>
        <p:sp>
          <p:nvSpPr>
            <p:cNvPr id="3" name="Text 0"/>
            <p:cNvSpPr/>
            <p:nvPr/>
          </p:nvSpPr>
          <p:spPr>
            <a:xfrm>
              <a:off x="967145" y="916900"/>
              <a:ext cx="7383066" cy="589121"/>
            </a:xfrm>
            <a:prstGeom prst="rect">
              <a:avLst/>
            </a:prstGeom>
            <a:noFill/>
            <a:ln/>
          </p:spPr>
          <p:txBody>
            <a:bodyPr wrap="none" lIns="0" tIns="0" rIns="0" bIns="0" rtlCol="0" anchor="t"/>
            <a:lstStyle/>
            <a:p>
              <a:pPr marL="0" indent="0" algn="r" rtl="1">
                <a:lnSpc>
                  <a:spcPts val="4600"/>
                </a:lnSpc>
                <a:buNone/>
              </a:pPr>
              <a:r>
                <a:rPr lang="en-US" sz="2800" dirty="0">
                  <a:solidFill>
                    <a:srgbClr val="403CCF"/>
                  </a:solidFill>
                  <a:latin typeface="Alexandria" pitchFamily="34" charset="0"/>
                  <a:ea typeface="Alexandria" pitchFamily="34" charset="-122"/>
                  <a:cs typeface="Alexandria" pitchFamily="34" charset="-120"/>
                </a:rPr>
                <a:t>الوكلاء المستقلون في إدارة الأزمات</a:t>
              </a:r>
              <a:endParaRPr lang="en-US" sz="2800" dirty="0"/>
            </a:p>
          </p:txBody>
        </p:sp>
        <p:sp>
          <p:nvSpPr>
            <p:cNvPr id="4" name="Text 1"/>
            <p:cNvSpPr/>
            <p:nvPr/>
          </p:nvSpPr>
          <p:spPr>
            <a:xfrm>
              <a:off x="793790" y="1609604"/>
              <a:ext cx="7556421" cy="603409"/>
            </a:xfrm>
            <a:prstGeom prst="rect">
              <a:avLst/>
            </a:prstGeom>
            <a:noFill/>
            <a:ln/>
          </p:spPr>
          <p:txBody>
            <a:bodyPr wrap="square" lIns="0" tIns="0" rIns="0" bIns="0" rtlCol="0" anchor="t"/>
            <a:lstStyle/>
            <a:p>
              <a:pPr marL="0" indent="0" algn="just" rtl="1">
                <a:lnSpc>
                  <a:spcPts val="2350"/>
                </a:lnSpc>
                <a:buNone/>
              </a:pPr>
              <a:r>
                <a:rPr lang="en-US" sz="1450" dirty="0">
                  <a:solidFill>
                    <a:srgbClr val="49495A"/>
                  </a:solidFill>
                  <a:latin typeface="Alexandria" pitchFamily="34" charset="0"/>
                  <a:ea typeface="Alexandria" pitchFamily="34" charset="-122"/>
                  <a:cs typeface="Alexandria" pitchFamily="34" charset="-120"/>
                </a:rPr>
                <a:t>لن نعتمد فقط على أدوات "الاستماع الاجتماعي" (Social Listening) التي تنبهنا عند وقوع أزمة، بل سنرى انتشار "وكلاء الذكاء الاصطناعي" القادرين على اتخاذ إجراءات أولية مستقلة.</a:t>
              </a:r>
              <a:endParaRPr lang="en-US" sz="1450" dirty="0"/>
            </a:p>
          </p:txBody>
        </p:sp>
        <p:pic>
          <p:nvPicPr>
            <p:cNvPr id="5" name="Image 1" descr="preencoded.png"/>
            <p:cNvPicPr>
              <a:picLocks noChangeAspect="1"/>
            </p:cNvPicPr>
            <p:nvPr/>
          </p:nvPicPr>
          <p:blipFill>
            <a:blip r:embed="rId4"/>
            <a:stretch>
              <a:fillRect/>
            </a:stretch>
          </p:blipFill>
          <p:spPr>
            <a:xfrm>
              <a:off x="7407473" y="2604254"/>
              <a:ext cx="942737" cy="1131213"/>
            </a:xfrm>
            <a:prstGeom prst="rect">
              <a:avLst/>
            </a:prstGeom>
          </p:spPr>
        </p:pic>
        <p:sp>
          <p:nvSpPr>
            <p:cNvPr id="6" name="Text 2"/>
            <p:cNvSpPr/>
            <p:nvPr/>
          </p:nvSpPr>
          <p:spPr>
            <a:xfrm>
              <a:off x="4862155" y="2792730"/>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الكشف التلقائي</a:t>
              </a:r>
              <a:endParaRPr lang="en-US" sz="1850" dirty="0"/>
            </a:p>
          </p:txBody>
        </p:sp>
        <p:sp>
          <p:nvSpPr>
            <p:cNvPr id="7" name="Text 3"/>
            <p:cNvSpPr/>
            <p:nvPr/>
          </p:nvSpPr>
          <p:spPr>
            <a:xfrm>
              <a:off x="793790" y="3200519"/>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رصد الأزمات في الوقت الفعلي</a:t>
              </a:r>
              <a:endParaRPr lang="en-US" sz="1450" dirty="0"/>
            </a:p>
          </p:txBody>
        </p:sp>
        <p:pic>
          <p:nvPicPr>
            <p:cNvPr id="9" name="Image 2" descr="preencoded.png"/>
            <p:cNvPicPr>
              <a:picLocks noChangeAspect="1"/>
            </p:cNvPicPr>
            <p:nvPr/>
          </p:nvPicPr>
          <p:blipFill>
            <a:blip r:embed="rId5"/>
            <a:stretch>
              <a:fillRect/>
            </a:stretch>
          </p:blipFill>
          <p:spPr>
            <a:xfrm>
              <a:off x="7407473" y="3735467"/>
              <a:ext cx="942737" cy="1131213"/>
            </a:xfrm>
            <a:prstGeom prst="rect">
              <a:avLst/>
            </a:prstGeom>
          </p:spPr>
        </p:pic>
        <p:sp>
          <p:nvSpPr>
            <p:cNvPr id="10" name="Text 4"/>
            <p:cNvSpPr/>
            <p:nvPr/>
          </p:nvSpPr>
          <p:spPr>
            <a:xfrm>
              <a:off x="4862155" y="3923943"/>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الاستجابة الفورية</a:t>
              </a:r>
              <a:endParaRPr lang="en-US" sz="1850" dirty="0"/>
            </a:p>
          </p:txBody>
        </p:sp>
        <p:sp>
          <p:nvSpPr>
            <p:cNvPr id="11" name="Text 5"/>
            <p:cNvSpPr/>
            <p:nvPr/>
          </p:nvSpPr>
          <p:spPr>
            <a:xfrm>
              <a:off x="793790" y="4331732"/>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تجميد الإعلانات وحماية السمعة</a:t>
              </a:r>
              <a:endParaRPr lang="en-US" sz="1450" dirty="0"/>
            </a:p>
          </p:txBody>
        </p:sp>
        <p:pic>
          <p:nvPicPr>
            <p:cNvPr id="12" name="Image 3" descr="preencoded.png"/>
            <p:cNvPicPr>
              <a:picLocks noChangeAspect="1"/>
            </p:cNvPicPr>
            <p:nvPr/>
          </p:nvPicPr>
          <p:blipFill>
            <a:blip r:embed="rId6"/>
            <a:stretch>
              <a:fillRect/>
            </a:stretch>
          </p:blipFill>
          <p:spPr>
            <a:xfrm>
              <a:off x="7407473" y="4866680"/>
              <a:ext cx="942737" cy="1131213"/>
            </a:xfrm>
            <a:prstGeom prst="rect">
              <a:avLst/>
            </a:prstGeom>
          </p:spPr>
        </p:pic>
        <p:sp>
          <p:nvSpPr>
            <p:cNvPr id="13" name="Text 6"/>
            <p:cNvSpPr/>
            <p:nvPr/>
          </p:nvSpPr>
          <p:spPr>
            <a:xfrm>
              <a:off x="4862155" y="5055156"/>
              <a:ext cx="2356842" cy="294680"/>
            </a:xfrm>
            <a:prstGeom prst="rect">
              <a:avLst/>
            </a:prstGeom>
            <a:noFill/>
            <a:ln/>
          </p:spPr>
          <p:txBody>
            <a:bodyPr wrap="none" lIns="0" tIns="0" rIns="0" bIns="0" rtlCol="0" anchor="t"/>
            <a:lstStyle/>
            <a:p>
              <a:pPr marL="0" indent="0" algn="r" rtl="1">
                <a:lnSpc>
                  <a:spcPts val="2300"/>
                </a:lnSpc>
                <a:buNone/>
              </a:pPr>
              <a:r>
                <a:rPr lang="en-US" sz="1850" dirty="0">
                  <a:solidFill>
                    <a:srgbClr val="49495A"/>
                  </a:solidFill>
                  <a:latin typeface="Alexandria" pitchFamily="34" charset="0"/>
                  <a:ea typeface="Alexandria" pitchFamily="34" charset="-122"/>
                  <a:cs typeface="Alexandria" pitchFamily="34" charset="-120"/>
                </a:rPr>
                <a:t>صياغة الردود</a:t>
              </a:r>
              <a:endParaRPr lang="en-US" sz="1850" dirty="0"/>
            </a:p>
          </p:txBody>
        </p:sp>
        <p:sp>
          <p:nvSpPr>
            <p:cNvPr id="14" name="Text 7"/>
            <p:cNvSpPr/>
            <p:nvPr/>
          </p:nvSpPr>
          <p:spPr>
            <a:xfrm>
              <a:off x="793790" y="5462945"/>
              <a:ext cx="6425208" cy="301704"/>
            </a:xfrm>
            <a:prstGeom prst="rect">
              <a:avLst/>
            </a:prstGeom>
            <a:noFill/>
            <a:ln/>
          </p:spPr>
          <p:txBody>
            <a:bodyPr wrap="none" lIns="0" tIns="0" rIns="0" bIns="0" rtlCol="0" anchor="t"/>
            <a:lstStyle/>
            <a:p>
              <a:pPr marL="0" indent="0" algn="r" rtl="1">
                <a:lnSpc>
                  <a:spcPts val="2350"/>
                </a:lnSpc>
                <a:buNone/>
              </a:pPr>
              <a:r>
                <a:rPr lang="en-US" sz="1450" dirty="0">
                  <a:solidFill>
                    <a:srgbClr val="49495A"/>
                  </a:solidFill>
                  <a:latin typeface="Alexandria" pitchFamily="34" charset="0"/>
                  <a:ea typeface="Alexandria" pitchFamily="34" charset="-122"/>
                  <a:cs typeface="Alexandria" pitchFamily="34" charset="-120"/>
                </a:rPr>
                <a:t>مسودات أولية بنبرة العلامة</a:t>
              </a:r>
              <a:endParaRPr lang="en-US" sz="1450" dirty="0"/>
            </a:p>
          </p:txBody>
        </p:sp>
        <p:sp>
          <p:nvSpPr>
            <p:cNvPr id="15" name="Shape 8"/>
            <p:cNvSpPr/>
            <p:nvPr/>
          </p:nvSpPr>
          <p:spPr>
            <a:xfrm>
              <a:off x="793790" y="6209943"/>
              <a:ext cx="7556421" cy="1102757"/>
            </a:xfrm>
            <a:prstGeom prst="roundRect">
              <a:avLst>
                <a:gd name="adj" fmla="val 2565"/>
              </a:avLst>
            </a:prstGeom>
            <a:solidFill>
              <a:srgbClr val="C3C2F0"/>
            </a:solidFill>
            <a:ln/>
          </p:spPr>
          <p:txBody>
            <a:bodyPr/>
            <a:lstStyle/>
            <a:p>
              <a:endParaRPr lang="en-US"/>
            </a:p>
          </p:txBody>
        </p:sp>
        <p:pic>
          <p:nvPicPr>
            <p:cNvPr id="16" name="Image 4" descr="preencoded.png"/>
            <p:cNvPicPr>
              <a:picLocks noChangeAspect="1"/>
            </p:cNvPicPr>
            <p:nvPr/>
          </p:nvPicPr>
          <p:blipFill>
            <a:blip r:embed="rId7"/>
            <a:stretch>
              <a:fillRect/>
            </a:stretch>
          </p:blipFill>
          <p:spPr>
            <a:xfrm>
              <a:off x="982266" y="6493788"/>
              <a:ext cx="235625" cy="188476"/>
            </a:xfrm>
            <a:prstGeom prst="rect">
              <a:avLst/>
            </a:prstGeom>
          </p:spPr>
        </p:pic>
        <p:sp>
          <p:nvSpPr>
            <p:cNvPr id="18" name="Text 9"/>
            <p:cNvSpPr/>
            <p:nvPr/>
          </p:nvSpPr>
          <p:spPr>
            <a:xfrm>
              <a:off x="1406366" y="6445448"/>
              <a:ext cx="6755368" cy="603409"/>
            </a:xfrm>
            <a:prstGeom prst="rect">
              <a:avLst/>
            </a:prstGeom>
            <a:noFill/>
            <a:ln/>
          </p:spPr>
          <p:txBody>
            <a:bodyPr wrap="square" lIns="0" tIns="0" rIns="0" bIns="0" rtlCol="0" anchor="t"/>
            <a:lstStyle/>
            <a:p>
              <a:pPr marL="0" indent="0" algn="r" rtl="1">
                <a:lnSpc>
                  <a:spcPts val="2350"/>
                </a:lnSpc>
                <a:buNone/>
              </a:pPr>
              <a:r>
                <a:rPr lang="en-US" sz="1450" b="1" dirty="0">
                  <a:solidFill>
                    <a:srgbClr val="000000"/>
                  </a:solidFill>
                  <a:latin typeface="Alexandria" pitchFamily="34" charset="0"/>
                  <a:ea typeface="Alexandria" pitchFamily="34" charset="-122"/>
                  <a:cs typeface="Alexandria" pitchFamily="34" charset="-120"/>
                </a:rPr>
                <a:t>جدار حماية السمعة:</a:t>
              </a:r>
              <a:r>
                <a:rPr lang="en-US" sz="1450" dirty="0">
                  <a:solidFill>
                    <a:srgbClr val="000000"/>
                  </a:solidFill>
                  <a:latin typeface="Alexandria" pitchFamily="34" charset="0"/>
                  <a:ea typeface="Alexandria" pitchFamily="34" charset="-122"/>
                  <a:cs typeface="Alexandria" pitchFamily="34" charset="-120"/>
                </a:rPr>
                <a:t> أنظمة ذكاء اصطناعي تعمل على مدار الساعة لحماية سمعة المؤسسة واتخاذ قرارات سريعة في اللحظات الحرجة.</a:t>
              </a:r>
              <a:endParaRPr lang="en-US" sz="1450" dirty="0"/>
            </a:p>
          </p:txBody>
        </p:sp>
      </p:grpSp>
    </p:spTree>
    <p:extLst>
      <p:ext uri="{BB962C8B-B14F-4D97-AF65-F5344CB8AC3E}">
        <p14:creationId xmlns:p14="http://schemas.microsoft.com/office/powerpoint/2010/main" val="2825731472"/>
      </p:ext>
    </p:extLst>
  </p:cSld>
  <p:clrMapOvr>
    <a:masterClrMapping/>
  </p:clrMapOvr>
  <p:transition spd="slow" advTm="85047">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BD1F52-A8FE-54CD-34C6-2C9B67E374FE}"/>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1DAC89E-14E0-1414-6CF9-8A809A3D3066}"/>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78B6560-86C1-52F3-A35E-758BC5D96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01E00F0D-5FF3-4BFD-B291-B12FE6DE00B2}"/>
              </a:ext>
            </a:extLst>
          </p:cNvPr>
          <p:cNvPicPr>
            <a:picLocks noChangeAspect="1"/>
          </p:cNvPicPr>
          <p:nvPr/>
        </p:nvPicPr>
        <p:blipFill>
          <a:blip r:embed="rId3"/>
          <a:stretch>
            <a:fillRect/>
          </a:stretch>
        </p:blipFill>
        <p:spPr>
          <a:xfrm>
            <a:off x="0" y="1874206"/>
            <a:ext cx="3723969" cy="3719925"/>
          </a:xfrm>
          <a:prstGeom prst="ellipse">
            <a:avLst/>
          </a:prstGeom>
          <a:ln>
            <a:noFill/>
          </a:ln>
          <a:effectLst>
            <a:softEdge rad="112500"/>
          </a:effectLst>
        </p:spPr>
      </p:pic>
      <p:grpSp>
        <p:nvGrpSpPr>
          <p:cNvPr id="17" name="Group 16">
            <a:extLst>
              <a:ext uri="{FF2B5EF4-FFF2-40B4-BE49-F238E27FC236}">
                <a16:creationId xmlns:a16="http://schemas.microsoft.com/office/drawing/2014/main" id="{36F92041-12DC-0B90-3DA3-AF0CC2F590B9}"/>
              </a:ext>
            </a:extLst>
          </p:cNvPr>
          <p:cNvGrpSpPr/>
          <p:nvPr/>
        </p:nvGrpSpPr>
        <p:grpSpPr>
          <a:xfrm>
            <a:off x="4243718" y="455383"/>
            <a:ext cx="7643483" cy="5540834"/>
            <a:chOff x="6886575" y="804624"/>
            <a:chExt cx="6962656" cy="6516649"/>
          </a:xfrm>
        </p:grpSpPr>
        <p:sp>
          <p:nvSpPr>
            <p:cNvPr id="3" name="Text 0"/>
            <p:cNvSpPr/>
            <p:nvPr/>
          </p:nvSpPr>
          <p:spPr>
            <a:xfrm>
              <a:off x="6963966" y="804624"/>
              <a:ext cx="6877764" cy="616268"/>
            </a:xfrm>
            <a:prstGeom prst="rect">
              <a:avLst/>
            </a:prstGeom>
            <a:noFill/>
            <a:ln/>
          </p:spPr>
          <p:txBody>
            <a:bodyPr wrap="none" lIns="0" tIns="0" rIns="0" bIns="0" rtlCol="0" anchor="t"/>
            <a:lstStyle/>
            <a:p>
              <a:pPr marL="0" indent="0" algn="r" rtl="1">
                <a:lnSpc>
                  <a:spcPts val="4850"/>
                </a:lnSpc>
                <a:buNone/>
              </a:pPr>
              <a:r>
                <a:rPr lang="en-US" sz="2800" b="1" dirty="0">
                  <a:solidFill>
                    <a:srgbClr val="403CCF"/>
                  </a:solidFill>
                  <a:latin typeface="Alexandria" pitchFamily="34" charset="0"/>
                  <a:ea typeface="Alexandria" pitchFamily="34" charset="-122"/>
                  <a:cs typeface="Alexandria" pitchFamily="34" charset="-120"/>
                </a:rPr>
                <a:t>المهارات كعملة في بيئة العمل</a:t>
              </a:r>
              <a:endParaRPr lang="en-US" sz="2800" b="1" dirty="0"/>
            </a:p>
          </p:txBody>
        </p:sp>
        <p:sp>
          <p:nvSpPr>
            <p:cNvPr id="4" name="Text 1"/>
            <p:cNvSpPr/>
            <p:nvPr/>
          </p:nvSpPr>
          <p:spPr>
            <a:xfrm>
              <a:off x="6886575" y="1631633"/>
              <a:ext cx="6962656" cy="946190"/>
            </a:xfrm>
            <a:prstGeom prst="rect">
              <a:avLst/>
            </a:prstGeom>
            <a:noFill/>
            <a:ln/>
          </p:spPr>
          <p:txBody>
            <a:bodyPr wrap="square" lIns="0" tIns="0" rIns="0" bIns="0" rtlCol="0" anchor="t"/>
            <a:lstStyle/>
            <a:p>
              <a:pPr marL="0" indent="0" algn="just" rtl="1">
                <a:lnSpc>
                  <a:spcPts val="2450"/>
                </a:lnSpc>
                <a:buNone/>
              </a:pPr>
              <a:r>
                <a:rPr lang="en-US" sz="1550" dirty="0">
                  <a:solidFill>
                    <a:srgbClr val="49495A"/>
                  </a:solidFill>
                  <a:latin typeface="Alexandria" pitchFamily="34" charset="0"/>
                  <a:ea typeface="Alexandria" pitchFamily="34" charset="-122"/>
                  <a:cs typeface="Alexandria" pitchFamily="34" charset="-120"/>
                </a:rPr>
                <a:t>سينتقل الاتصال الداخلي من كونه وظيفة تكميلية إلى جزء من العمليات التشغيلية اليومية. رسائل الاتصال الداخلي لن تكون مجرد "أخبار"، بل ستوجه لتطوير المهارات بشكل استراتيجي.</a:t>
              </a:r>
              <a:endParaRPr lang="en-US" sz="1550" dirty="0"/>
            </a:p>
          </p:txBody>
        </p:sp>
        <p:sp>
          <p:nvSpPr>
            <p:cNvPr id="5" name="Text 2"/>
            <p:cNvSpPr/>
            <p:nvPr/>
          </p:nvSpPr>
          <p:spPr>
            <a:xfrm>
              <a:off x="13652063" y="2799636"/>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01</a:t>
              </a:r>
              <a:endParaRPr lang="en-US" sz="1550" dirty="0"/>
            </a:p>
          </p:txBody>
        </p:sp>
        <p:pic>
          <p:nvPicPr>
            <p:cNvPr id="6" name="Image 1" descr="preencoded.png"/>
            <p:cNvPicPr>
              <a:picLocks noChangeAspect="1"/>
            </p:cNvPicPr>
            <p:nvPr/>
          </p:nvPicPr>
          <p:blipFill>
            <a:blip r:embed="rId4"/>
            <a:stretch>
              <a:fillRect/>
            </a:stretch>
          </p:blipFill>
          <p:spPr>
            <a:xfrm>
              <a:off x="6886575" y="3111937"/>
              <a:ext cx="6962656" cy="22860"/>
            </a:xfrm>
            <a:prstGeom prst="rect">
              <a:avLst/>
            </a:prstGeom>
          </p:spPr>
        </p:pic>
        <p:sp>
          <p:nvSpPr>
            <p:cNvPr id="7" name="Text 3"/>
            <p:cNvSpPr/>
            <p:nvPr/>
          </p:nvSpPr>
          <p:spPr>
            <a:xfrm>
              <a:off x="11384280" y="3256240"/>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تحليل الفجوات</a:t>
              </a:r>
              <a:endParaRPr lang="en-US" sz="1900" dirty="0"/>
            </a:p>
          </p:txBody>
        </p:sp>
        <p:sp>
          <p:nvSpPr>
            <p:cNvPr id="9" name="Text 4"/>
            <p:cNvSpPr/>
            <p:nvPr/>
          </p:nvSpPr>
          <p:spPr>
            <a:xfrm>
              <a:off x="6886575" y="3761423"/>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الذكاء الاصطناعي يحدد نقاط الضعف في المهارات</a:t>
              </a:r>
              <a:endParaRPr lang="en-US" sz="1550" dirty="0"/>
            </a:p>
          </p:txBody>
        </p:sp>
        <p:sp>
          <p:nvSpPr>
            <p:cNvPr id="10" name="Text 5"/>
            <p:cNvSpPr/>
            <p:nvPr/>
          </p:nvSpPr>
          <p:spPr>
            <a:xfrm>
              <a:off x="13652063" y="4421862"/>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02</a:t>
              </a:r>
              <a:endParaRPr lang="en-US" sz="1550" dirty="0"/>
            </a:p>
          </p:txBody>
        </p:sp>
        <p:pic>
          <p:nvPicPr>
            <p:cNvPr id="11" name="Image 2" descr="preencoded.png"/>
            <p:cNvPicPr>
              <a:picLocks noChangeAspect="1"/>
            </p:cNvPicPr>
            <p:nvPr/>
          </p:nvPicPr>
          <p:blipFill>
            <a:blip r:embed="rId4"/>
            <a:stretch>
              <a:fillRect/>
            </a:stretch>
          </p:blipFill>
          <p:spPr>
            <a:xfrm>
              <a:off x="6886575" y="4712613"/>
              <a:ext cx="6962656" cy="22860"/>
            </a:xfrm>
            <a:prstGeom prst="rect">
              <a:avLst/>
            </a:prstGeom>
          </p:spPr>
        </p:pic>
        <p:sp>
          <p:nvSpPr>
            <p:cNvPr id="12" name="Text 6"/>
            <p:cNvSpPr/>
            <p:nvPr/>
          </p:nvSpPr>
          <p:spPr>
            <a:xfrm>
              <a:off x="11384280" y="4878467"/>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المحتوى المخصص</a:t>
              </a:r>
              <a:endParaRPr lang="en-US" sz="1900" dirty="0"/>
            </a:p>
          </p:txBody>
        </p:sp>
        <p:sp>
          <p:nvSpPr>
            <p:cNvPr id="13" name="Text 7"/>
            <p:cNvSpPr/>
            <p:nvPr/>
          </p:nvSpPr>
          <p:spPr>
            <a:xfrm>
              <a:off x="6886575" y="5383649"/>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اقتراح برامج تدريبية فردية لكل موظف</a:t>
              </a:r>
              <a:endParaRPr lang="en-US" sz="1550" dirty="0"/>
            </a:p>
          </p:txBody>
        </p:sp>
        <p:sp>
          <p:nvSpPr>
            <p:cNvPr id="14" name="Text 8"/>
            <p:cNvSpPr/>
            <p:nvPr/>
          </p:nvSpPr>
          <p:spPr>
            <a:xfrm>
              <a:off x="13652063" y="6044089"/>
              <a:ext cx="197168" cy="246459"/>
            </a:xfrm>
            <a:prstGeom prst="rect">
              <a:avLst/>
            </a:prstGeom>
            <a:noFill/>
            <a:ln/>
          </p:spPr>
          <p:txBody>
            <a:bodyPr wrap="none" lIns="0" tIns="0" rIns="0" bIns="0" rtlCol="0" anchor="t"/>
            <a:lstStyle/>
            <a:p>
              <a:pPr marL="0" indent="0" algn="l" rtl="1">
                <a:lnSpc>
                  <a:spcPts val="2450"/>
                </a:lnSpc>
                <a:buNone/>
              </a:pPr>
              <a:r>
                <a:rPr lang="en-US" sz="1550" dirty="0">
                  <a:solidFill>
                    <a:srgbClr val="49495A"/>
                  </a:solidFill>
                  <a:latin typeface="Alexandria Light" pitchFamily="34" charset="0"/>
                  <a:ea typeface="Alexandria Light" pitchFamily="34" charset="-122"/>
                  <a:cs typeface="Alexandria Light" pitchFamily="34" charset="-120"/>
                </a:rPr>
                <a:t>03</a:t>
              </a:r>
              <a:endParaRPr lang="en-US" sz="1550" dirty="0"/>
            </a:p>
          </p:txBody>
        </p:sp>
        <p:pic>
          <p:nvPicPr>
            <p:cNvPr id="15" name="Image 3" descr="preencoded.png"/>
            <p:cNvPicPr>
              <a:picLocks noChangeAspect="1"/>
            </p:cNvPicPr>
            <p:nvPr/>
          </p:nvPicPr>
          <p:blipFill>
            <a:blip r:embed="rId4"/>
            <a:stretch>
              <a:fillRect/>
            </a:stretch>
          </p:blipFill>
          <p:spPr>
            <a:xfrm>
              <a:off x="6886575" y="6315194"/>
              <a:ext cx="6962656" cy="22860"/>
            </a:xfrm>
            <a:prstGeom prst="rect">
              <a:avLst/>
            </a:prstGeom>
          </p:spPr>
        </p:pic>
        <p:sp>
          <p:nvSpPr>
            <p:cNvPr id="16" name="Text 9"/>
            <p:cNvSpPr/>
            <p:nvPr/>
          </p:nvSpPr>
          <p:spPr>
            <a:xfrm>
              <a:off x="11384280" y="6500693"/>
              <a:ext cx="2464951" cy="308015"/>
            </a:xfrm>
            <a:prstGeom prst="rect">
              <a:avLst/>
            </a:prstGeom>
            <a:noFill/>
            <a:ln/>
          </p:spPr>
          <p:txBody>
            <a:bodyPr wrap="none" lIns="0" tIns="0" rIns="0" bIns="0" rtlCol="0" anchor="t"/>
            <a:lstStyle/>
            <a:p>
              <a:pPr marL="0" indent="0" algn="r" rtl="1">
                <a:lnSpc>
                  <a:spcPts val="2400"/>
                </a:lnSpc>
                <a:buNone/>
              </a:pPr>
              <a:r>
                <a:rPr lang="en-US" sz="1900" dirty="0">
                  <a:solidFill>
                    <a:srgbClr val="49495A"/>
                  </a:solidFill>
                  <a:latin typeface="Alexandria" pitchFamily="34" charset="0"/>
                  <a:ea typeface="Alexandria" pitchFamily="34" charset="-122"/>
                  <a:cs typeface="Alexandria" pitchFamily="34" charset="-120"/>
                </a:rPr>
                <a:t>التكامل التشغيلي</a:t>
              </a:r>
              <a:endParaRPr lang="en-US" sz="1900" dirty="0"/>
            </a:p>
          </p:txBody>
        </p:sp>
        <p:sp>
          <p:nvSpPr>
            <p:cNvPr id="18" name="Text 10"/>
            <p:cNvSpPr/>
            <p:nvPr/>
          </p:nvSpPr>
          <p:spPr>
            <a:xfrm>
              <a:off x="6886575" y="7005876"/>
              <a:ext cx="6962656" cy="315397"/>
            </a:xfrm>
            <a:prstGeom prst="rect">
              <a:avLst/>
            </a:prstGeom>
            <a:noFill/>
            <a:ln/>
          </p:spPr>
          <p:txBody>
            <a:bodyPr wrap="none" lIns="0" tIns="0" rIns="0" bIns="0" rtlCol="0" anchor="t"/>
            <a:lstStyle/>
            <a:p>
              <a:pPr marL="0" indent="0" algn="r" rtl="1">
                <a:lnSpc>
                  <a:spcPts val="2450"/>
                </a:lnSpc>
                <a:buNone/>
              </a:pPr>
              <a:r>
                <a:rPr lang="en-US" sz="1550" dirty="0">
                  <a:solidFill>
                    <a:srgbClr val="49495A"/>
                  </a:solidFill>
                  <a:latin typeface="Alexandria" pitchFamily="34" charset="0"/>
                  <a:ea typeface="Alexandria" pitchFamily="34" charset="-122"/>
                  <a:cs typeface="Alexandria" pitchFamily="34" charset="-120"/>
                </a:rPr>
                <a:t>التعلم داخل مجرى العمل مباشرة</a:t>
              </a:r>
              <a:endParaRPr lang="en-US" sz="1550" dirty="0"/>
            </a:p>
          </p:txBody>
        </p:sp>
      </p:grpSp>
    </p:spTree>
    <p:extLst>
      <p:ext uri="{BB962C8B-B14F-4D97-AF65-F5344CB8AC3E}">
        <p14:creationId xmlns:p14="http://schemas.microsoft.com/office/powerpoint/2010/main" val="2674422500"/>
      </p:ext>
    </p:extLst>
  </p:cSld>
  <p:clrMapOvr>
    <a:masterClrMapping/>
  </p:clrMapOvr>
  <p:transition spd="slow" advTm="117862">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047E85-7FAC-BCF4-0B30-5B46210EE61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C7576F5-7F30-2511-1C14-35A83352CCD5}"/>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E4FBA1F-1C4B-3480-8827-B2ED11DB2304}"/>
              </a:ext>
            </a:extLst>
          </p:cNvPr>
          <p:cNvSpPr txBox="1"/>
          <p:nvPr/>
        </p:nvSpPr>
        <p:spPr>
          <a:xfrm>
            <a:off x="3048897" y="420711"/>
            <a:ext cx="6212261" cy="830997"/>
          </a:xfrm>
          <a:prstGeom prst="rect">
            <a:avLst/>
          </a:prstGeom>
          <a:noFill/>
        </p:spPr>
        <p:txBody>
          <a:bodyPr wrap="square" rtlCol="0">
            <a:spAutoFit/>
          </a:bodyPr>
          <a:lstStyle/>
          <a:p>
            <a:pPr algn="ctr"/>
            <a:r>
              <a:rPr lang="ar-EG" sz="2400" b="1">
                <a:latin typeface="Alexandria" pitchFamily="2" charset="-78"/>
                <a:cs typeface="Alexandria" pitchFamily="2" charset="-78"/>
              </a:rPr>
              <a:t>النشاط الأول</a:t>
            </a:r>
          </a:p>
          <a:p>
            <a:pPr algn="ctr"/>
            <a:r>
              <a:rPr lang="ar-EG" sz="2400" b="1">
                <a:latin typeface="Alexandria" pitchFamily="2" charset="-78"/>
                <a:cs typeface="Alexandria" pitchFamily="2" charset="-78"/>
              </a:rPr>
              <a:t> قرار أخلاقي تحت ضغط الأزمة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210BF88F-328E-4EEB-A854-7BE4CFEF9B76}"/>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16AA30D-1B4A-1792-526A-47CFCBF1A419}"/>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11D83F96-55DD-DF3E-9B27-40079DA9117D}"/>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651B0ABD-E65C-CBDC-126F-F671EEAE8BE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Online Media 1" title="Managing the Tylenol Crisis">
            <a:hlinkClick r:id="" action="ppaction://media"/>
            <a:extLst>
              <a:ext uri="{FF2B5EF4-FFF2-40B4-BE49-F238E27FC236}">
                <a16:creationId xmlns:a16="http://schemas.microsoft.com/office/drawing/2014/main" id="{5A31DE4A-E5C2-A62A-F1CD-1A50E8E8BD48}"/>
              </a:ext>
            </a:extLst>
          </p:cNvPr>
          <p:cNvPicPr>
            <a:picLocks noRot="1" noChangeAspect="1"/>
          </p:cNvPicPr>
          <p:nvPr>
            <a:videoFile r:link="rId1"/>
          </p:nvPr>
        </p:nvPicPr>
        <p:blipFill>
          <a:blip r:embed="rId4"/>
          <a:stretch>
            <a:fillRect/>
          </a:stretch>
        </p:blipFill>
        <p:spPr>
          <a:xfrm>
            <a:off x="347179" y="1591901"/>
            <a:ext cx="6304156" cy="4728117"/>
          </a:xfrm>
          <a:prstGeom prst="rect">
            <a:avLst/>
          </a:prstGeom>
        </p:spPr>
      </p:pic>
      <p:sp>
        <p:nvSpPr>
          <p:cNvPr id="4" name="TextBox 3">
            <a:extLst>
              <a:ext uri="{FF2B5EF4-FFF2-40B4-BE49-F238E27FC236}">
                <a16:creationId xmlns:a16="http://schemas.microsoft.com/office/drawing/2014/main" id="{E0503A26-A5CF-6AC0-CD17-18950400FE82}"/>
              </a:ext>
            </a:extLst>
          </p:cNvPr>
          <p:cNvSpPr txBox="1"/>
          <p:nvPr/>
        </p:nvSpPr>
        <p:spPr>
          <a:xfrm>
            <a:off x="7036420" y="1862254"/>
            <a:ext cx="4750419" cy="3744038"/>
          </a:xfrm>
          <a:prstGeom prst="rect">
            <a:avLst/>
          </a:prstGeom>
          <a:noFill/>
        </p:spPr>
        <p:txBody>
          <a:bodyPr wrap="square" rtlCol="0">
            <a:spAutoFit/>
          </a:bodyPr>
          <a:lstStyle/>
          <a:p>
            <a:pPr algn="just" rtl="1">
              <a:lnSpc>
                <a:spcPct val="150000"/>
              </a:lnSpc>
              <a:buNone/>
            </a:pPr>
            <a:r>
              <a:rPr lang="en-US" sz="1600" b="1">
                <a:latin typeface="Alexandria" pitchFamily="2" charset="-78"/>
                <a:cs typeface="Alexandria" pitchFamily="2" charset="-78"/>
              </a:rPr>
              <a:t>الحالة: أزمة تايلينول – Johnson &amp; Johnson</a:t>
            </a:r>
          </a:p>
          <a:p>
            <a:pPr algn="just" rtl="1">
              <a:lnSpc>
                <a:spcPct val="150000"/>
              </a:lnSpc>
              <a:buNone/>
            </a:pPr>
            <a:r>
              <a:rPr lang="en-US" sz="1600" b="1">
                <a:latin typeface="Alexandria" pitchFamily="2" charset="-78"/>
                <a:cs typeface="Alexandria" pitchFamily="2" charset="-78"/>
              </a:rPr>
              <a:t>فكرة النشاط:</a:t>
            </a:r>
            <a:br>
              <a:rPr lang="en-US" sz="1600">
                <a:latin typeface="Alexandria" pitchFamily="2" charset="-78"/>
                <a:cs typeface="Alexandria" pitchFamily="2" charset="-78"/>
              </a:rPr>
            </a:br>
            <a:r>
              <a:rPr lang="en-US" sz="1600">
                <a:latin typeface="Alexandria" pitchFamily="2" charset="-78"/>
                <a:cs typeface="Alexandria" pitchFamily="2" charset="-78"/>
              </a:rPr>
              <a:t>تعرض الشركة لأزمة خطيرة عام 1982 بعد وفاة عدد من الأشخاص نتيجة عبوات تايلينول جرى تسميمها بعد خروجها من المصنع. اختارت الشركة تحذير الجمهور وسحب المنتجات على نطاق واسع، ثم أعادت طرحها في عبوات أكثر أمانًا ومقاومة للعبث. أصبحت الحالة نموذجًا معروفًا للاستجابة التي قدّمت سلامة الجمهور على الخسارة المالية المباشرة.</a:t>
            </a:r>
          </a:p>
        </p:txBody>
      </p:sp>
    </p:spTree>
    <p:extLst>
      <p:ext uri="{BB962C8B-B14F-4D97-AF65-F5344CB8AC3E}">
        <p14:creationId xmlns:p14="http://schemas.microsoft.com/office/powerpoint/2010/main" val="3098949833"/>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733BF-C534-ADCF-2329-B1EDFE7406F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9115A2A-02EA-4D96-9298-09496303F6E3}"/>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862BEE0-062D-0C94-6B70-1DD7C31CA9B5}"/>
              </a:ext>
            </a:extLst>
          </p:cNvPr>
          <p:cNvSpPr txBox="1"/>
          <p:nvPr/>
        </p:nvSpPr>
        <p:spPr>
          <a:xfrm>
            <a:off x="3488106" y="213401"/>
            <a:ext cx="5761901" cy="830997"/>
          </a:xfrm>
          <a:prstGeom prst="rect">
            <a:avLst/>
          </a:prstGeom>
          <a:noFill/>
        </p:spPr>
        <p:txBody>
          <a:bodyPr wrap="square" rtlCol="0">
            <a:spAutoFit/>
          </a:bodyPr>
          <a:lstStyle/>
          <a:p>
            <a:pPr algn="ctr"/>
            <a:r>
              <a:rPr lang="ar-EG" sz="2400" b="1">
                <a:latin typeface="Alexandria" pitchFamily="2" charset="-78"/>
                <a:cs typeface="Alexandria" pitchFamily="2" charset="-78"/>
              </a:rPr>
              <a:t>النشاط الثاني</a:t>
            </a:r>
          </a:p>
          <a:p>
            <a:pPr algn="ctr"/>
            <a:r>
              <a:rPr lang="ar-EG" sz="2400" b="1">
                <a:latin typeface="Alexandria" pitchFamily="2" charset="-78"/>
                <a:cs typeface="Alexandria" pitchFamily="2" charset="-78"/>
              </a:rPr>
              <a:t> محاكمة أخلاقية لشركة فولكسفاغن</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BF5F59B3-84EF-D854-3A5D-05E359BE26C8}"/>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FE9873-1F61-1E9A-68CF-CCBE04D46672}"/>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086BD97-C16B-6C02-B5C5-4E96449B7DC0}"/>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7A405424-F5A5-7D71-D2E1-FD1509CF07D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32676BC-A3C4-9602-821F-27061B0B0C26}"/>
              </a:ext>
            </a:extLst>
          </p:cNvPr>
          <p:cNvSpPr txBox="1"/>
          <p:nvPr/>
        </p:nvSpPr>
        <p:spPr>
          <a:xfrm>
            <a:off x="5363738" y="1706137"/>
            <a:ext cx="6333892" cy="4482702"/>
          </a:xfrm>
          <a:prstGeom prst="rect">
            <a:avLst/>
          </a:prstGeom>
          <a:noFill/>
        </p:spPr>
        <p:txBody>
          <a:bodyPr wrap="square" rtlCol="0">
            <a:spAutoFit/>
          </a:bodyPr>
          <a:lstStyle/>
          <a:p>
            <a:pPr algn="just" rtl="1">
              <a:lnSpc>
                <a:spcPct val="150000"/>
              </a:lnSpc>
              <a:buNone/>
            </a:pPr>
            <a:r>
              <a:rPr lang="en-US" sz="1600" b="1">
                <a:latin typeface="Alexandria" pitchFamily="2" charset="-78"/>
                <a:cs typeface="Alexandria" pitchFamily="2" charset="-78"/>
              </a:rPr>
              <a:t>الحالة: فضيحة الانبعاثات – Volkswagen Dieselgate</a:t>
            </a:r>
          </a:p>
          <a:p>
            <a:pPr algn="just" rtl="1">
              <a:lnSpc>
                <a:spcPct val="150000"/>
              </a:lnSpc>
              <a:buNone/>
            </a:pPr>
            <a:r>
              <a:rPr lang="en-US" sz="1600" b="1">
                <a:latin typeface="Alexandria" pitchFamily="2" charset="-78"/>
                <a:cs typeface="Alexandria" pitchFamily="2" charset="-78"/>
              </a:rPr>
              <a:t>فكرة النشاط:</a:t>
            </a:r>
            <a:br>
              <a:rPr lang="en-US" sz="1600">
                <a:latin typeface="Alexandria" pitchFamily="2" charset="-78"/>
                <a:cs typeface="Alexandria" pitchFamily="2" charset="-78"/>
              </a:rPr>
            </a:br>
            <a:r>
              <a:rPr lang="en-US" sz="1600">
                <a:latin typeface="Alexandria" pitchFamily="2" charset="-78"/>
                <a:cs typeface="Alexandria" pitchFamily="2" charset="-78"/>
              </a:rPr>
              <a:t>استخدمت فولكسفاغن برمجيات تمكّن بعض سياراتها من اكتشاف اختبارات الانبعاثات وتغيير الأداء خلالها، بما جعل السيارات تبدو ملتزمة بالحدود القانونية أثناء الاختبار، بينما كانت انبعاثاتها الفعلية أعلى في الاستخدام الواقعي. ترتب على ذلك أضرار قانونية ومالية وبيئية، إلى جانب تراجع كبير في الثقة والمصداقية. </a:t>
            </a:r>
          </a:p>
          <a:p>
            <a:pPr algn="just" rtl="1">
              <a:lnSpc>
                <a:spcPct val="150000"/>
              </a:lnSpc>
              <a:buNone/>
            </a:pPr>
            <a:r>
              <a:rPr lang="en-US" sz="1600" b="1">
                <a:latin typeface="Alexandria" pitchFamily="2" charset="-78"/>
                <a:cs typeface="Alexandria" pitchFamily="2" charset="-78"/>
              </a:rPr>
              <a:t>الفيديو المقترح:</a:t>
            </a:r>
            <a:br>
              <a:rPr lang="en-US" sz="1600">
                <a:latin typeface="Alexandria" pitchFamily="2" charset="-78"/>
                <a:cs typeface="Alexandria" pitchFamily="2" charset="-78"/>
              </a:rPr>
            </a:br>
            <a:r>
              <a:rPr lang="en-US" sz="1600" b="1">
                <a:latin typeface="Alexandria" pitchFamily="2" charset="-78"/>
                <a:cs typeface="Alexandria" pitchFamily="2" charset="-78"/>
              </a:rPr>
              <a:t>Volkswagen’s Diesel Scandal, Explained – The Verge</a:t>
            </a:r>
            <a:br>
              <a:rPr lang="en-US" sz="1600">
                <a:latin typeface="Alexandria" pitchFamily="2" charset="-78"/>
                <a:cs typeface="Alexandria" pitchFamily="2" charset="-78"/>
              </a:rPr>
            </a:br>
            <a:r>
              <a:rPr lang="en-US" sz="1600">
                <a:latin typeface="Alexandria" pitchFamily="2" charset="-78"/>
                <a:cs typeface="Alexandria" pitchFamily="2" charset="-78"/>
              </a:rPr>
              <a:t>فيديو مختصر يشرح طبيعة برنامج التحايل وكيف جرى اكتشافه. </a:t>
            </a:r>
          </a:p>
          <a:p>
            <a:pPr algn="just" rtl="1">
              <a:lnSpc>
                <a:spcPct val="150000"/>
              </a:lnSpc>
              <a:buNone/>
            </a:pPr>
            <a:r>
              <a:rPr lang="en-US" sz="1600">
                <a:latin typeface="Alexandria" pitchFamily="2" charset="-78"/>
                <a:cs typeface="Alexandria" pitchFamily="2" charset="-78"/>
              </a:rPr>
              <a:t>فيديو إضافي قصير يعرض اعتذار المدير التنفيذي:</a:t>
            </a:r>
          </a:p>
          <a:p>
            <a:pPr algn="just" rtl="1">
              <a:lnSpc>
                <a:spcPct val="150000"/>
              </a:lnSpc>
              <a:buNone/>
            </a:pPr>
            <a:r>
              <a:rPr lang="en-US" sz="1600" b="1">
                <a:latin typeface="Alexandria" pitchFamily="2" charset="-78"/>
                <a:cs typeface="Alexandria" pitchFamily="2" charset="-78"/>
              </a:rPr>
              <a:t>Volkswagen CEO Apologizes for Emissions Scandal</a:t>
            </a:r>
            <a:r>
              <a:rPr lang="en-US" sz="1600">
                <a:latin typeface="Alexandria" pitchFamily="2" charset="-78"/>
                <a:cs typeface="Alexandria" pitchFamily="2" charset="-78"/>
              </a:rPr>
              <a:t>. </a:t>
            </a:r>
          </a:p>
        </p:txBody>
      </p:sp>
      <p:pic>
        <p:nvPicPr>
          <p:cNvPr id="4" name="Online Media 3" title="Volkswagen's diesel scandal, explained">
            <a:hlinkClick r:id="" action="ppaction://media"/>
            <a:extLst>
              <a:ext uri="{FF2B5EF4-FFF2-40B4-BE49-F238E27FC236}">
                <a16:creationId xmlns:a16="http://schemas.microsoft.com/office/drawing/2014/main" id="{EEA47C16-D272-9846-4E9A-75D3C7B7A9B3}"/>
              </a:ext>
            </a:extLst>
          </p:cNvPr>
          <p:cNvPicPr>
            <a:picLocks noRot="1" noChangeAspect="1"/>
          </p:cNvPicPr>
          <p:nvPr>
            <a:videoFile r:link="rId1"/>
          </p:nvPr>
        </p:nvPicPr>
        <p:blipFill>
          <a:blip r:embed="rId4"/>
          <a:stretch>
            <a:fillRect/>
          </a:stretch>
        </p:blipFill>
        <p:spPr>
          <a:xfrm>
            <a:off x="447659" y="2430966"/>
            <a:ext cx="4855222" cy="2743200"/>
          </a:xfrm>
          <a:prstGeom prst="rect">
            <a:avLst/>
          </a:prstGeom>
        </p:spPr>
      </p:pic>
    </p:spTree>
    <p:extLst>
      <p:ext uri="{BB962C8B-B14F-4D97-AF65-F5344CB8AC3E}">
        <p14:creationId xmlns:p14="http://schemas.microsoft.com/office/powerpoint/2010/main" val="1229623325"/>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EBCDA4-F098-85DC-E1FB-72FC5281B7A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3095C4-FD07-8527-BC5D-F95F85EB0D35}"/>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B372F38-0CE0-1721-F8CF-BC25042213D8}"/>
              </a:ext>
            </a:extLst>
          </p:cNvPr>
          <p:cNvSpPr txBox="1"/>
          <p:nvPr/>
        </p:nvSpPr>
        <p:spPr>
          <a:xfrm>
            <a:off x="3283889" y="268963"/>
            <a:ext cx="5761901" cy="830997"/>
          </a:xfrm>
          <a:prstGeom prst="rect">
            <a:avLst/>
          </a:prstGeom>
          <a:noFill/>
        </p:spPr>
        <p:txBody>
          <a:bodyPr wrap="square" rtlCol="0">
            <a:spAutoFit/>
          </a:bodyPr>
          <a:lstStyle/>
          <a:p>
            <a:pPr algn="ctr"/>
            <a:r>
              <a:rPr lang="ar-EG" sz="2400" b="1">
                <a:latin typeface="Alexandria" pitchFamily="2" charset="-78"/>
                <a:cs typeface="Alexandria" pitchFamily="2" charset="-78"/>
              </a:rPr>
              <a:t>النشاط الثالث</a:t>
            </a:r>
          </a:p>
          <a:p>
            <a:pPr algn="ctr"/>
            <a:r>
              <a:rPr lang="ar-EG" sz="2400" b="1">
                <a:latin typeface="Alexandria" pitchFamily="2" charset="-78"/>
                <a:cs typeface="Alexandria" pitchFamily="2" charset="-78"/>
              </a:rPr>
              <a:t> خريطة انهيار الثقة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924BEA97-28BE-CD0A-F84E-1541551322A9}"/>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325295-FD41-CDFD-C816-339A199C5221}"/>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CAE11CF-CED7-AEF3-093F-7F60525792A7}"/>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1EC75F6D-9F2E-C3DB-C8A2-0FE2C44843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E9260B2-B6E8-1BED-3273-A1817691C2B5}"/>
              </a:ext>
            </a:extLst>
          </p:cNvPr>
          <p:cNvSpPr txBox="1"/>
          <p:nvPr/>
        </p:nvSpPr>
        <p:spPr>
          <a:xfrm>
            <a:off x="5062654" y="1590652"/>
            <a:ext cx="6668429" cy="4852034"/>
          </a:xfrm>
          <a:prstGeom prst="rect">
            <a:avLst/>
          </a:prstGeom>
          <a:noFill/>
        </p:spPr>
        <p:txBody>
          <a:bodyPr wrap="square" rtlCol="0">
            <a:spAutoFit/>
          </a:bodyPr>
          <a:lstStyle/>
          <a:p>
            <a:pPr algn="just" rtl="1">
              <a:lnSpc>
                <a:spcPct val="150000"/>
              </a:lnSpc>
              <a:buNone/>
            </a:pPr>
            <a:r>
              <a:rPr lang="en-US" sz="1600" b="1">
                <a:latin typeface="Alexandria" pitchFamily="2" charset="-78"/>
                <a:cs typeface="Alexandria" pitchFamily="2" charset="-78"/>
              </a:rPr>
              <a:t>الحالة: الحسابات الوهمية في Wells Fargo</a:t>
            </a:r>
          </a:p>
          <a:p>
            <a:pPr algn="just" rtl="1">
              <a:lnSpc>
                <a:spcPct val="150000"/>
              </a:lnSpc>
              <a:buNone/>
            </a:pPr>
            <a:r>
              <a:rPr lang="en-US" sz="1600" b="1">
                <a:latin typeface="Alexandria" pitchFamily="2" charset="-78"/>
                <a:cs typeface="Alexandria" pitchFamily="2" charset="-78"/>
              </a:rPr>
              <a:t>فكرة النشاط:</a:t>
            </a:r>
            <a:endParaRPr lang="ar-EG" sz="1600" b="1">
              <a:latin typeface="Alexandria" pitchFamily="2" charset="-78"/>
              <a:cs typeface="Alexandria" pitchFamily="2" charset="-78"/>
            </a:endParaRPr>
          </a:p>
          <a:p>
            <a:pPr algn="just" rtl="1">
              <a:lnSpc>
                <a:spcPct val="150000"/>
              </a:lnSpc>
              <a:buNone/>
            </a:pPr>
            <a:r>
              <a:rPr lang="en-US" sz="1600">
                <a:latin typeface="Alexandria" pitchFamily="2" charset="-78"/>
                <a:cs typeface="Alexandria" pitchFamily="2" charset="-78"/>
              </a:rPr>
              <a:t>تعرض بنك Wells Fargo لفضيحة واسعة بعد قيام موظفين، تحت ضغط أهداف البيع، بفتح ملايين الحسابات غير المصرح بها للعملاء. كشفت الحالة كيف يمكن لنظام الحوافز والثقافة الإدارية والضغط على الموظفين أن يحوّل المشكلة من مخالفات فردية إلى خلل تنظيمي واسع. ورغم الإجراءات الإصلاحية والغرامات وتغيير القيادات، استمر أثر القضية سنوات وفرض الاحتياطي الفيدرالي قيودًا على نمو البنك حتى رُفعت بعد إصلاحات ممتدة. </a:t>
            </a:r>
          </a:p>
          <a:p>
            <a:pPr algn="just" rtl="1">
              <a:lnSpc>
                <a:spcPct val="150000"/>
              </a:lnSpc>
              <a:buNone/>
            </a:pPr>
            <a:r>
              <a:rPr lang="en-US" sz="1600" b="1">
                <a:latin typeface="Alexandria" pitchFamily="2" charset="-78"/>
                <a:cs typeface="Alexandria" pitchFamily="2" charset="-78"/>
              </a:rPr>
              <a:t>الفيديو المقترح:</a:t>
            </a:r>
            <a:endParaRPr lang="ar-EG" sz="1600">
              <a:latin typeface="Alexandria" pitchFamily="2" charset="-78"/>
              <a:cs typeface="Alexandria" pitchFamily="2" charset="-78"/>
            </a:endParaRPr>
          </a:p>
          <a:p>
            <a:pPr algn="just" rtl="1">
              <a:lnSpc>
                <a:spcPct val="150000"/>
              </a:lnSpc>
              <a:buNone/>
            </a:pPr>
            <a:r>
              <a:rPr lang="en-US" sz="1600" b="1">
                <a:latin typeface="Alexandria" pitchFamily="2" charset="-78"/>
                <a:cs typeface="Alexandria" pitchFamily="2" charset="-78"/>
              </a:rPr>
              <a:t>Two Million Fake Accounts: Sales Misconduct at Wells Fargo</a:t>
            </a:r>
            <a:br>
              <a:rPr lang="en-US" sz="1600">
                <a:latin typeface="Alexandria" pitchFamily="2" charset="-78"/>
                <a:cs typeface="Alexandria" pitchFamily="2" charset="-78"/>
              </a:rPr>
            </a:br>
            <a:r>
              <a:rPr lang="en-US" sz="1600">
                <a:latin typeface="Alexandria" pitchFamily="2" charset="-78"/>
                <a:cs typeface="Alexandria" pitchFamily="2" charset="-78"/>
              </a:rPr>
              <a:t>يتناول دور ثقافة المبيعات والقيادة والرقابة وإدارة المخاطر في حدوث الأزمة. </a:t>
            </a:r>
          </a:p>
        </p:txBody>
      </p:sp>
      <p:pic>
        <p:nvPicPr>
          <p:cNvPr id="4" name="Online Media 3" title="Two Million Fake Accounts: Sales Misconduct at Wells Fargo">
            <a:hlinkClick r:id="" action="ppaction://media"/>
            <a:extLst>
              <a:ext uri="{FF2B5EF4-FFF2-40B4-BE49-F238E27FC236}">
                <a16:creationId xmlns:a16="http://schemas.microsoft.com/office/drawing/2014/main" id="{EA31B885-FC0B-E74E-275D-FB5870C58259}"/>
              </a:ext>
            </a:extLst>
          </p:cNvPr>
          <p:cNvPicPr>
            <a:picLocks noRot="1" noChangeAspect="1"/>
          </p:cNvPicPr>
          <p:nvPr>
            <a:videoFile r:link="rId1"/>
          </p:nvPr>
        </p:nvPicPr>
        <p:blipFill>
          <a:blip r:embed="rId4"/>
          <a:stretch>
            <a:fillRect/>
          </a:stretch>
        </p:blipFill>
        <p:spPr>
          <a:xfrm>
            <a:off x="338034" y="2511874"/>
            <a:ext cx="4633074" cy="2617687"/>
          </a:xfrm>
          <a:prstGeom prst="rect">
            <a:avLst/>
          </a:prstGeom>
        </p:spPr>
      </p:pic>
    </p:spTree>
    <p:extLst>
      <p:ext uri="{BB962C8B-B14F-4D97-AF65-F5344CB8AC3E}">
        <p14:creationId xmlns:p14="http://schemas.microsoft.com/office/powerpoint/2010/main" val="839738177"/>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BB432-E4B4-8A00-20DF-6D4419B94B83}"/>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680F6D5C-FC9B-F142-C33A-CA5817CF2424}"/>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7F12A1F-C1BB-BAD7-4F03-7628F2339F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15" name="Group 14">
            <a:extLst>
              <a:ext uri="{FF2B5EF4-FFF2-40B4-BE49-F238E27FC236}">
                <a16:creationId xmlns:a16="http://schemas.microsoft.com/office/drawing/2014/main" id="{BE5A7967-57E5-7120-1C94-2C4FFCCD1384}"/>
              </a:ext>
            </a:extLst>
          </p:cNvPr>
          <p:cNvGrpSpPr/>
          <p:nvPr/>
        </p:nvGrpSpPr>
        <p:grpSpPr>
          <a:xfrm>
            <a:off x="490654" y="1059367"/>
            <a:ext cx="11520915" cy="5124026"/>
            <a:chOff x="441336" y="2046089"/>
            <a:chExt cx="13395275" cy="4137303"/>
          </a:xfrm>
        </p:grpSpPr>
        <p:sp>
          <p:nvSpPr>
            <p:cNvPr id="2" name="Text 0"/>
            <p:cNvSpPr/>
            <p:nvPr/>
          </p:nvSpPr>
          <p:spPr>
            <a:xfrm>
              <a:off x="8874800" y="2046089"/>
              <a:ext cx="4961811" cy="620078"/>
            </a:xfrm>
            <a:prstGeom prst="rect">
              <a:avLst/>
            </a:prstGeom>
            <a:noFill/>
            <a:ln/>
          </p:spPr>
          <p:txBody>
            <a:bodyPr wrap="none" lIns="0" tIns="0" rIns="0" bIns="0" rtlCol="0" anchor="t"/>
            <a:lstStyle/>
            <a:p>
              <a:pPr marL="0" indent="0" algn="r" rtl="1">
                <a:lnSpc>
                  <a:spcPts val="4850"/>
                </a:lnSpc>
                <a:buNone/>
              </a:pPr>
              <a:r>
                <a:rPr lang="en-US" sz="3900" dirty="0">
                  <a:solidFill>
                    <a:srgbClr val="403CCF"/>
                  </a:solidFill>
                  <a:latin typeface="Alexandria" pitchFamily="34" charset="0"/>
                  <a:ea typeface="Alexandria" pitchFamily="34" charset="-122"/>
                  <a:cs typeface="Alexandria" pitchFamily="34" charset="-120"/>
                </a:rPr>
                <a:t>التوصيات الختامية</a:t>
              </a:r>
              <a:endParaRPr lang="en-US" sz="3900" dirty="0"/>
            </a:p>
          </p:txBody>
        </p:sp>
        <p:sp>
          <p:nvSpPr>
            <p:cNvPr id="3" name="Shape 1"/>
            <p:cNvSpPr/>
            <p:nvPr/>
          </p:nvSpPr>
          <p:spPr>
            <a:xfrm>
              <a:off x="7414379" y="3063002"/>
              <a:ext cx="6422231" cy="1461016"/>
            </a:xfrm>
            <a:prstGeom prst="roundRect">
              <a:avLst>
                <a:gd name="adj" fmla="val 2038"/>
              </a:avLst>
            </a:prstGeom>
            <a:solidFill>
              <a:srgbClr val="403CCF"/>
            </a:solidFill>
            <a:ln/>
          </p:spPr>
          <p:txBody>
            <a:bodyPr/>
            <a:lstStyle/>
            <a:p>
              <a:endParaRPr lang="en-US"/>
            </a:p>
          </p:txBody>
        </p:sp>
        <p:sp>
          <p:nvSpPr>
            <p:cNvPr id="4" name="Text 2"/>
            <p:cNvSpPr/>
            <p:nvPr/>
          </p:nvSpPr>
          <p:spPr>
            <a:xfrm>
              <a:off x="11157347" y="326136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التعلم المستمر</a:t>
              </a:r>
              <a:endParaRPr lang="en-US" sz="1950" dirty="0"/>
            </a:p>
          </p:txBody>
        </p:sp>
        <p:sp>
          <p:nvSpPr>
            <p:cNvPr id="5" name="Text 3"/>
            <p:cNvSpPr/>
            <p:nvPr/>
          </p:nvSpPr>
          <p:spPr>
            <a:xfrm>
              <a:off x="7612737" y="3690580"/>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الاستمرار في دراسة وتطبيق النماذج والنظريات الحديثة في الاتصال التنظيمي</a:t>
              </a:r>
              <a:endParaRPr lang="en-US" sz="1550" dirty="0"/>
            </a:p>
          </p:txBody>
        </p:sp>
        <p:sp>
          <p:nvSpPr>
            <p:cNvPr id="6" name="Shape 4"/>
            <p:cNvSpPr/>
            <p:nvPr/>
          </p:nvSpPr>
          <p:spPr>
            <a:xfrm>
              <a:off x="441336" y="3063002"/>
              <a:ext cx="6774685" cy="1461016"/>
            </a:xfrm>
            <a:prstGeom prst="roundRect">
              <a:avLst>
                <a:gd name="adj" fmla="val 2038"/>
              </a:avLst>
            </a:prstGeom>
            <a:solidFill>
              <a:srgbClr val="403CCF"/>
            </a:solidFill>
            <a:ln/>
          </p:spPr>
          <p:txBody>
            <a:bodyPr/>
            <a:lstStyle/>
            <a:p>
              <a:endParaRPr lang="en-US"/>
            </a:p>
          </p:txBody>
        </p:sp>
        <p:sp>
          <p:nvSpPr>
            <p:cNvPr id="7" name="Text 5"/>
            <p:cNvSpPr/>
            <p:nvPr/>
          </p:nvSpPr>
          <p:spPr>
            <a:xfrm>
              <a:off x="4536758" y="3261360"/>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التكيف والمرونة</a:t>
              </a:r>
              <a:endParaRPr lang="en-US" sz="1950" dirty="0"/>
            </a:p>
          </p:txBody>
        </p:sp>
        <p:sp>
          <p:nvSpPr>
            <p:cNvPr id="9" name="Text 6"/>
            <p:cNvSpPr/>
            <p:nvPr/>
          </p:nvSpPr>
          <p:spPr>
            <a:xfrm>
              <a:off x="992148" y="3690580"/>
              <a:ext cx="6025515" cy="317540"/>
            </a:xfrm>
            <a:prstGeom prst="rect">
              <a:avLst/>
            </a:prstGeom>
            <a:noFill/>
            <a:ln/>
          </p:spPr>
          <p:txBody>
            <a:bodyPr wrap="non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القدرة على التكيف مع التغيرات والتحديات الجديدة في بيئة العمل</a:t>
              </a:r>
              <a:endParaRPr lang="en-US" sz="1550" dirty="0"/>
            </a:p>
          </p:txBody>
        </p:sp>
        <p:sp>
          <p:nvSpPr>
            <p:cNvPr id="10" name="Shape 7"/>
            <p:cNvSpPr/>
            <p:nvPr/>
          </p:nvSpPr>
          <p:spPr>
            <a:xfrm>
              <a:off x="7414379" y="4722376"/>
              <a:ext cx="6422231" cy="1461016"/>
            </a:xfrm>
            <a:prstGeom prst="roundRect">
              <a:avLst>
                <a:gd name="adj" fmla="val 2038"/>
              </a:avLst>
            </a:prstGeom>
            <a:solidFill>
              <a:srgbClr val="403CCF"/>
            </a:solidFill>
            <a:ln/>
          </p:spPr>
          <p:txBody>
            <a:bodyPr/>
            <a:lstStyle/>
            <a:p>
              <a:endParaRPr lang="en-US"/>
            </a:p>
          </p:txBody>
        </p:sp>
        <p:sp>
          <p:nvSpPr>
            <p:cNvPr id="11" name="Text 8"/>
            <p:cNvSpPr/>
            <p:nvPr/>
          </p:nvSpPr>
          <p:spPr>
            <a:xfrm>
              <a:off x="11157347"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الاستثمار في التدريب</a:t>
              </a:r>
              <a:endParaRPr lang="en-US" sz="1950" dirty="0"/>
            </a:p>
          </p:txBody>
        </p:sp>
        <p:sp>
          <p:nvSpPr>
            <p:cNvPr id="12" name="Text 9"/>
            <p:cNvSpPr/>
            <p:nvPr/>
          </p:nvSpPr>
          <p:spPr>
            <a:xfrm>
              <a:off x="7612737"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توفير برامج تدريبية مستمرة لتطوير مهارات الاتصال لدى جميع المستويات</a:t>
              </a:r>
              <a:endParaRPr lang="en-US" sz="1550" dirty="0"/>
            </a:p>
          </p:txBody>
        </p:sp>
        <p:sp>
          <p:nvSpPr>
            <p:cNvPr id="13" name="Shape 10"/>
            <p:cNvSpPr/>
            <p:nvPr/>
          </p:nvSpPr>
          <p:spPr>
            <a:xfrm>
              <a:off x="441336" y="4722376"/>
              <a:ext cx="6774685" cy="1461016"/>
            </a:xfrm>
            <a:prstGeom prst="roundRect">
              <a:avLst>
                <a:gd name="adj" fmla="val 2038"/>
              </a:avLst>
            </a:prstGeom>
            <a:solidFill>
              <a:srgbClr val="403CCF"/>
            </a:solidFill>
            <a:ln/>
          </p:spPr>
          <p:txBody>
            <a:bodyPr/>
            <a:lstStyle/>
            <a:p>
              <a:endParaRPr lang="en-US"/>
            </a:p>
          </p:txBody>
        </p:sp>
        <p:sp>
          <p:nvSpPr>
            <p:cNvPr id="14" name="Text 11"/>
            <p:cNvSpPr/>
            <p:nvPr/>
          </p:nvSpPr>
          <p:spPr>
            <a:xfrm>
              <a:off x="4536758" y="4920734"/>
              <a:ext cx="2480905" cy="310158"/>
            </a:xfrm>
            <a:prstGeom prst="rect">
              <a:avLst/>
            </a:prstGeom>
            <a:noFill/>
            <a:ln/>
          </p:spPr>
          <p:txBody>
            <a:bodyPr wrap="none" lIns="0" tIns="0" rIns="0" bIns="0" rtlCol="0" anchor="t"/>
            <a:lstStyle/>
            <a:p>
              <a:pPr marL="0" indent="0" algn="r" rtl="1">
                <a:lnSpc>
                  <a:spcPts val="2400"/>
                </a:lnSpc>
                <a:buNone/>
              </a:pPr>
              <a:r>
                <a:rPr lang="en-US" sz="1950" dirty="0">
                  <a:solidFill>
                    <a:srgbClr val="FFFFFF"/>
                  </a:solidFill>
                  <a:latin typeface="Alexandria" pitchFamily="34" charset="0"/>
                  <a:ea typeface="Alexandria" pitchFamily="34" charset="-122"/>
                  <a:cs typeface="Alexandria" pitchFamily="34" charset="-120"/>
                </a:rPr>
                <a:t>التقييم المنتظم</a:t>
              </a:r>
              <a:endParaRPr lang="en-US" sz="1950" dirty="0"/>
            </a:p>
          </p:txBody>
        </p:sp>
        <p:sp>
          <p:nvSpPr>
            <p:cNvPr id="16" name="Text 12"/>
            <p:cNvSpPr/>
            <p:nvPr/>
          </p:nvSpPr>
          <p:spPr>
            <a:xfrm>
              <a:off x="992148" y="5349954"/>
              <a:ext cx="6025515" cy="635079"/>
            </a:xfrm>
            <a:prstGeom prst="rect">
              <a:avLst/>
            </a:prstGeom>
            <a:noFill/>
            <a:ln/>
          </p:spPr>
          <p:txBody>
            <a:bodyPr wrap="square" lIns="0" tIns="0" rIns="0" bIns="0" rtlCol="0" anchor="t"/>
            <a:lstStyle/>
            <a:p>
              <a:pPr marL="0" indent="0" algn="r" rtl="1">
                <a:lnSpc>
                  <a:spcPts val="2500"/>
                </a:lnSpc>
                <a:buNone/>
              </a:pPr>
              <a:r>
                <a:rPr lang="en-US" sz="1550" dirty="0">
                  <a:solidFill>
                    <a:srgbClr val="FFFFFF"/>
                  </a:solidFill>
                  <a:latin typeface="Alexandria" pitchFamily="34" charset="0"/>
                  <a:ea typeface="Alexandria" pitchFamily="34" charset="-122"/>
                  <a:cs typeface="Alexandria" pitchFamily="34" charset="-120"/>
                </a:rPr>
                <a:t>إجراء تقييمات دورية لفاعلية الاتصال واتخاذ الإجراءات التصحيحية اللازمة</a:t>
              </a:r>
              <a:endParaRPr lang="en-US" sz="1550" dirty="0"/>
            </a:p>
          </p:txBody>
        </p:sp>
      </p:grpSp>
    </p:spTree>
    <p:extLst>
      <p:ext uri="{BB962C8B-B14F-4D97-AF65-F5344CB8AC3E}">
        <p14:creationId xmlns:p14="http://schemas.microsoft.com/office/powerpoint/2010/main" val="587190936"/>
      </p:ext>
    </p:extLst>
  </p:cSld>
  <p:clrMapOvr>
    <a:masterClrMapping/>
  </p:clrMapOvr>
  <p:transition spd="slow" advTm="163988">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9F13D5-6D41-F559-2FF6-53401CBB3F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4328C0-6955-20F7-7A31-0C6344166442}"/>
              </a:ext>
            </a:extLst>
          </p:cNvPr>
          <p:cNvSpPr/>
          <p:nvPr/>
        </p:nvSpPr>
        <p:spPr>
          <a:xfrm>
            <a:off x="345688" y="1345306"/>
            <a:ext cx="11638304" cy="51316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BB555EF-923F-A586-FEA2-A8BE0BE0014A}"/>
              </a:ext>
            </a:extLst>
          </p:cNvPr>
          <p:cNvSpPr txBox="1"/>
          <p:nvPr/>
        </p:nvSpPr>
        <p:spPr>
          <a:xfrm>
            <a:off x="3499257" y="649543"/>
            <a:ext cx="5761901" cy="461665"/>
          </a:xfrm>
          <a:prstGeom prst="rect">
            <a:avLst/>
          </a:prstGeom>
          <a:noFill/>
        </p:spPr>
        <p:txBody>
          <a:bodyPr wrap="square" rtlCol="0">
            <a:spAutoFit/>
          </a:bodyPr>
          <a:lstStyle/>
          <a:p>
            <a:pPr algn="ctr"/>
            <a:r>
              <a:rPr lang="ar-EG" sz="2400" b="1">
                <a:latin typeface="Alexandria" pitchFamily="2" charset="-78"/>
                <a:cs typeface="Alexandria" pitchFamily="2" charset="-78"/>
              </a:rPr>
              <a:t>خلاصة المحاضرة العاشرة</a:t>
            </a:r>
            <a:endParaRPr lang="ar-EG" sz="2400" b="1" dirty="0">
              <a:latin typeface="Alexandria" pitchFamily="2" charset="-78"/>
              <a:cs typeface="Alexandria" pitchFamily="2" charset="-78"/>
            </a:endParaRPr>
          </a:p>
        </p:txBody>
      </p:sp>
      <p:sp>
        <p:nvSpPr>
          <p:cNvPr id="5" name="Rectangle 4">
            <a:extLst>
              <a:ext uri="{FF2B5EF4-FFF2-40B4-BE49-F238E27FC236}">
                <a16:creationId xmlns:a16="http://schemas.microsoft.com/office/drawing/2014/main" id="{5DA6DFAD-6353-8E3F-C89B-B9C06BA05939}"/>
              </a:ext>
            </a:extLst>
          </p:cNvPr>
          <p:cNvSpPr/>
          <p:nvPr/>
        </p:nvSpPr>
        <p:spPr>
          <a:xfrm>
            <a:off x="995064" y="26896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21F1C87-F073-AC4E-2169-568EF64E5C3E}"/>
              </a:ext>
            </a:extLst>
          </p:cNvPr>
          <p:cNvSpPr txBox="1"/>
          <p:nvPr/>
        </p:nvSpPr>
        <p:spPr>
          <a:xfrm>
            <a:off x="1145585" y="38104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AA7F39-A3A3-BB9F-2EE3-0640FFF9C451}"/>
              </a:ext>
            </a:extLst>
          </p:cNvPr>
          <p:cNvSpPr txBox="1"/>
          <p:nvPr/>
        </p:nvSpPr>
        <p:spPr>
          <a:xfrm>
            <a:off x="1179882" y="628900"/>
            <a:ext cx="966228" cy="923330"/>
          </a:xfrm>
          <a:prstGeom prst="rect">
            <a:avLst/>
          </a:prstGeom>
          <a:noFill/>
        </p:spPr>
        <p:txBody>
          <a:bodyPr wrap="square" rtlCol="0">
            <a:spAutoFit/>
          </a:bodyPr>
          <a:lstStyle/>
          <a:p>
            <a:pPr algn="ctr"/>
            <a:r>
              <a:rPr lang="ar-EG" sz="5400" b="1" dirty="0">
                <a:solidFill>
                  <a:schemeClr val="bg1"/>
                </a:solidFill>
                <a:latin typeface="Times New Roman" panose="02020603050405020304" pitchFamily="18" charset="0"/>
                <a:cs typeface="Times New Roman" panose="02020603050405020304" pitchFamily="18" charset="0"/>
              </a:rPr>
              <a:t>10</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7" name="Graphic 21">
            <a:extLst>
              <a:ext uri="{FF2B5EF4-FFF2-40B4-BE49-F238E27FC236}">
                <a16:creationId xmlns:a16="http://schemas.microsoft.com/office/drawing/2014/main" id="{D674DD51-0518-E351-5D68-93488FC201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pSp>
        <p:nvGrpSpPr>
          <p:cNvPr id="17" name="Group 16">
            <a:extLst>
              <a:ext uri="{FF2B5EF4-FFF2-40B4-BE49-F238E27FC236}">
                <a16:creationId xmlns:a16="http://schemas.microsoft.com/office/drawing/2014/main" id="{F9598667-2A4A-F225-FC0D-459A254816CD}"/>
              </a:ext>
            </a:extLst>
          </p:cNvPr>
          <p:cNvGrpSpPr/>
          <p:nvPr/>
        </p:nvGrpSpPr>
        <p:grpSpPr>
          <a:xfrm>
            <a:off x="345688" y="1706137"/>
            <a:ext cx="11500624" cy="4502319"/>
            <a:chOff x="518145" y="1491630"/>
            <a:chExt cx="8107710" cy="2859211"/>
          </a:xfrm>
        </p:grpSpPr>
        <p:pic>
          <p:nvPicPr>
            <p:cNvPr id="2" name="Image 0" descr="preencoded.png"/>
            <p:cNvPicPr>
              <a:picLocks noChangeAspect="1"/>
            </p:cNvPicPr>
            <p:nvPr/>
          </p:nvPicPr>
          <p:blipFill>
            <a:blip r:embed="rId3"/>
            <a:stretch>
              <a:fillRect/>
            </a:stretch>
          </p:blipFill>
          <p:spPr>
            <a:xfrm>
              <a:off x="4636740" y="1685925"/>
              <a:ext cx="3989115" cy="714375"/>
            </a:xfrm>
            <a:prstGeom prst="rect">
              <a:avLst/>
            </a:prstGeom>
          </p:spPr>
        </p:pic>
        <p:sp>
          <p:nvSpPr>
            <p:cNvPr id="4" name="Text 3"/>
            <p:cNvSpPr/>
            <p:nvPr/>
          </p:nvSpPr>
          <p:spPr>
            <a:xfrm>
              <a:off x="4766221" y="2203996"/>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الأخلاق أساس الثقة التنظيمية</a:t>
              </a:r>
              <a:endParaRPr kumimoji="0" lang="ar-SA" sz="1600" b="0" i="0" u="none" strike="noStrike" kern="0" cap="none" spc="0" normalizeH="0" baseline="0" noProof="0" dirty="0">
                <a:ln>
                  <a:noFill/>
                </a:ln>
                <a:solidFill>
                  <a:prstClr val="black"/>
                </a:solidFill>
                <a:effectLst/>
                <a:uLnTx/>
                <a:uFillTx/>
              </a:endParaRPr>
            </a:p>
          </p:txBody>
        </p:sp>
        <p:sp>
          <p:nvSpPr>
            <p:cNvPr id="8" name="Text 4"/>
            <p:cNvSpPr/>
            <p:nvPr/>
          </p:nvSpPr>
          <p:spPr>
            <a:xfrm>
              <a:off x="4766221" y="2474416"/>
              <a:ext cx="373015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كل ممارسة اتصالية تُبنى أو تُهدم سمعةَ المؤسسة وثقة جمهورها</a:t>
              </a:r>
              <a:endParaRPr kumimoji="0" lang="ar-SA" sz="1600" b="0" i="0" u="none" strike="noStrike" kern="0" cap="none" spc="0" normalizeH="0" baseline="0" noProof="0" dirty="0">
                <a:ln>
                  <a:noFill/>
                </a:ln>
                <a:solidFill>
                  <a:prstClr val="black"/>
                </a:solidFill>
                <a:effectLst/>
                <a:uLnTx/>
                <a:uFillTx/>
              </a:endParaRPr>
            </a:p>
          </p:txBody>
        </p:sp>
        <p:pic>
          <p:nvPicPr>
            <p:cNvPr id="9" name="Image 1" descr="preencoded.png"/>
            <p:cNvPicPr>
              <a:picLocks noChangeAspect="1"/>
            </p:cNvPicPr>
            <p:nvPr/>
          </p:nvPicPr>
          <p:blipFill>
            <a:blip r:embed="rId3"/>
            <a:stretch>
              <a:fillRect/>
            </a:stretch>
          </p:blipFill>
          <p:spPr>
            <a:xfrm>
              <a:off x="518145" y="1491630"/>
              <a:ext cx="3989115" cy="714375"/>
            </a:xfrm>
            <a:prstGeom prst="rect">
              <a:avLst/>
            </a:prstGeom>
          </p:spPr>
        </p:pic>
        <p:sp>
          <p:nvSpPr>
            <p:cNvPr id="11" name="Text 5"/>
            <p:cNvSpPr/>
            <p:nvPr/>
          </p:nvSpPr>
          <p:spPr>
            <a:xfrm>
              <a:off x="647626" y="2009701"/>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التقنية لا تُلغي المسؤولية الإنسانية</a:t>
              </a:r>
              <a:endParaRPr kumimoji="0" lang="ar-SA" sz="1600" b="0" i="0" u="none" strike="noStrike" kern="0" cap="none" spc="0" normalizeH="0" baseline="0" noProof="0" dirty="0">
                <a:ln>
                  <a:noFill/>
                </a:ln>
                <a:solidFill>
                  <a:prstClr val="black"/>
                </a:solidFill>
                <a:effectLst/>
                <a:uLnTx/>
                <a:uFillTx/>
              </a:endParaRPr>
            </a:p>
          </p:txBody>
        </p:sp>
        <p:sp>
          <p:nvSpPr>
            <p:cNvPr id="12" name="Text 6"/>
            <p:cNvSpPr/>
            <p:nvPr/>
          </p:nvSpPr>
          <p:spPr>
            <a:xfrm>
              <a:off x="647626" y="2280121"/>
              <a:ext cx="373015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الذكاء الاصطناعي أداة والإنسان هو المسؤول الأخلاقي والقانوني النهائي</a:t>
              </a:r>
              <a:endParaRPr kumimoji="0" lang="ar-SA" sz="1600" b="0" i="0" u="none" strike="noStrike" kern="0" cap="none" spc="0" normalizeH="0" baseline="0" noProof="0" dirty="0">
                <a:ln>
                  <a:noFill/>
                </a:ln>
                <a:solidFill>
                  <a:prstClr val="black"/>
                </a:solidFill>
                <a:effectLst/>
                <a:uLnTx/>
                <a:uFillTx/>
              </a:endParaRPr>
            </a:p>
          </p:txBody>
        </p:sp>
        <p:pic>
          <p:nvPicPr>
            <p:cNvPr id="13" name="Image 2" descr="preencoded.png"/>
            <p:cNvPicPr>
              <a:picLocks noChangeAspect="1"/>
            </p:cNvPicPr>
            <p:nvPr/>
          </p:nvPicPr>
          <p:blipFill>
            <a:blip r:embed="rId3"/>
            <a:stretch>
              <a:fillRect/>
            </a:stretch>
          </p:blipFill>
          <p:spPr>
            <a:xfrm>
              <a:off x="4636740" y="3342159"/>
              <a:ext cx="3989115" cy="714375"/>
            </a:xfrm>
            <a:prstGeom prst="rect">
              <a:avLst/>
            </a:prstGeom>
          </p:spPr>
        </p:pic>
        <p:sp>
          <p:nvSpPr>
            <p:cNvPr id="14" name="Text 7"/>
            <p:cNvSpPr/>
            <p:nvPr/>
          </p:nvSpPr>
          <p:spPr>
            <a:xfrm>
              <a:off x="4766221" y="3860229"/>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السريع ليس بالضرورة صحيحًا</a:t>
              </a:r>
              <a:endParaRPr kumimoji="0" lang="ar-SA" sz="1600" b="0" i="0" u="none" strike="noStrike" kern="0" cap="none" spc="0" normalizeH="0" baseline="0" noProof="0" dirty="0">
                <a:ln>
                  <a:noFill/>
                </a:ln>
                <a:solidFill>
                  <a:prstClr val="black"/>
                </a:solidFill>
                <a:effectLst/>
                <a:uLnTx/>
                <a:uFillTx/>
              </a:endParaRPr>
            </a:p>
          </p:txBody>
        </p:sp>
        <p:sp>
          <p:nvSpPr>
            <p:cNvPr id="15" name="Text 8"/>
            <p:cNvSpPr/>
            <p:nvPr/>
          </p:nvSpPr>
          <p:spPr>
            <a:xfrm>
              <a:off x="4766221" y="4130650"/>
              <a:ext cx="3730154" cy="207243"/>
            </a:xfrm>
            <a:prstGeom prst="rect">
              <a:avLst/>
            </a:prstGeom>
            <a:noFill/>
            <a:ln/>
          </p:spPr>
          <p:txBody>
            <a:bodyPr wrap="none" lIns="0" tIns="0" rIns="0" bIns="0" rtlCol="0" anchor="t"/>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السرعة الرقمية تُضاعف أثر الخطأ؛ فالتحقق ليس خيارًا بل التزامًا</a:t>
              </a:r>
              <a:endParaRPr kumimoji="0" lang="ar-SA" sz="1600" b="0" i="0" u="none" strike="noStrike" kern="0" cap="none" spc="0" normalizeH="0" baseline="0" noProof="0" dirty="0">
                <a:ln>
                  <a:noFill/>
                </a:ln>
                <a:solidFill>
                  <a:prstClr val="black"/>
                </a:solidFill>
                <a:effectLst/>
                <a:uLnTx/>
                <a:uFillTx/>
              </a:endParaRPr>
            </a:p>
          </p:txBody>
        </p:sp>
        <p:pic>
          <p:nvPicPr>
            <p:cNvPr id="16" name="Image 3" descr="preencoded.png"/>
            <p:cNvPicPr>
              <a:picLocks noChangeAspect="1"/>
            </p:cNvPicPr>
            <p:nvPr/>
          </p:nvPicPr>
          <p:blipFill>
            <a:blip r:embed="rId3"/>
            <a:stretch>
              <a:fillRect/>
            </a:stretch>
          </p:blipFill>
          <p:spPr>
            <a:xfrm>
              <a:off x="518145" y="3147864"/>
              <a:ext cx="3989115" cy="714375"/>
            </a:xfrm>
            <a:prstGeom prst="rect">
              <a:avLst/>
            </a:prstGeom>
          </p:spPr>
        </p:pic>
        <p:sp>
          <p:nvSpPr>
            <p:cNvPr id="18" name="Text 9"/>
            <p:cNvSpPr/>
            <p:nvPr/>
          </p:nvSpPr>
          <p:spPr>
            <a:xfrm>
              <a:off x="647626" y="3665934"/>
              <a:ext cx="3730154" cy="192732"/>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الشفافية والخصوصية في توازن دقيق</a:t>
              </a:r>
              <a:endParaRPr kumimoji="0" lang="ar-SA" sz="1600" b="0" i="0" u="none" strike="noStrike" kern="0" cap="none" spc="0" normalizeH="0" baseline="0" noProof="0" dirty="0">
                <a:ln>
                  <a:noFill/>
                </a:ln>
                <a:solidFill>
                  <a:prstClr val="black"/>
                </a:solidFill>
                <a:effectLst/>
                <a:uLnTx/>
                <a:uFillTx/>
              </a:endParaRPr>
            </a:p>
          </p:txBody>
        </p:sp>
        <p:sp>
          <p:nvSpPr>
            <p:cNvPr id="19" name="Text 10"/>
            <p:cNvSpPr/>
            <p:nvPr/>
          </p:nvSpPr>
          <p:spPr>
            <a:xfrm>
              <a:off x="647626" y="3936355"/>
              <a:ext cx="3730154" cy="414486"/>
            </a:xfrm>
            <a:prstGeom prst="rect">
              <a:avLst/>
            </a:prstGeom>
            <a:noFill/>
            <a:ln/>
          </p:spPr>
          <p:txBody>
            <a:bodyPr wrap="square" lIns="0" tIns="0" rIns="0" bIns="0" rtlCol="0" anchor="t">
              <a:noAutofit/>
            </a:bodyPr>
            <a:lstStyle/>
            <a:p>
              <a:pPr marL="0" marR="0" lvl="0" indent="0" algn="just" defTabSz="914400" rtl="1" eaLnBrk="1" fontAlgn="auto" latinLnBrk="0" hangingPunct="1">
                <a:lnSpc>
                  <a:spcPct val="133000"/>
                </a:lnSpc>
                <a:spcBef>
                  <a:spcPts val="0"/>
                </a:spcBef>
                <a:spcAft>
                  <a:spcPts val="0"/>
                </a:spcAft>
                <a:buClrTx/>
                <a:buSzTx/>
                <a:buFontTx/>
                <a:buNone/>
                <a:tabLst/>
                <a:defRPr/>
              </a:pPr>
              <a:r>
                <a:rPr kumimoji="0" lang="ar-SA" altLang="en-US" sz="16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الإفصاح المفيد لا يعني الكشف عن كل شيء — الحكمة في التمييز بين الاثنين</a:t>
              </a:r>
              <a:endParaRPr kumimoji="0" lang="ar-SA" sz="16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1308649407"/>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7547E8-C397-F298-5232-166CE033134D}"/>
            </a:ext>
          </a:extLst>
        </p:cNvPr>
        <p:cNvGrpSpPr/>
        <p:nvPr/>
      </p:nvGrpSpPr>
      <p:grpSpPr>
        <a:xfrm>
          <a:off x="0" y="0"/>
          <a:ext cx="0" cy="0"/>
          <a:chOff x="0" y="0"/>
          <a:chExt cx="0" cy="0"/>
        </a:xfrm>
      </p:grpSpPr>
      <p:grpSp>
        <p:nvGrpSpPr>
          <p:cNvPr id="26" name="Group 25">
            <a:extLst>
              <a:ext uri="{FF2B5EF4-FFF2-40B4-BE49-F238E27FC236}">
                <a16:creationId xmlns:a16="http://schemas.microsoft.com/office/drawing/2014/main" id="{0D35DB36-3E98-FFC4-E63E-8ABE508CF0A1}"/>
              </a:ext>
            </a:extLst>
          </p:cNvPr>
          <p:cNvGrpSpPr/>
          <p:nvPr/>
        </p:nvGrpSpPr>
        <p:grpSpPr>
          <a:xfrm>
            <a:off x="345688" y="379141"/>
            <a:ext cx="11563814" cy="6222381"/>
            <a:chOff x="518145" y="604019"/>
            <a:chExt cx="8121998" cy="4170536"/>
          </a:xfrm>
        </p:grpSpPr>
        <p:sp>
          <p:nvSpPr>
            <p:cNvPr id="4" name="Text 2"/>
            <p:cNvSpPr/>
            <p:nvPr/>
          </p:nvSpPr>
          <p:spPr>
            <a:xfrm>
              <a:off x="518145" y="604019"/>
              <a:ext cx="8107710" cy="349374"/>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a:ln>
                    <a:noFill/>
                  </a:ln>
                  <a:solidFill>
                    <a:srgbClr val="3257B8"/>
                  </a:solidFill>
                  <a:effectLst/>
                  <a:uLnTx/>
                  <a:uFillTx/>
                  <a:latin typeface="Alexandria" pitchFamily="34" charset="0"/>
                  <a:ea typeface="Alexandria" pitchFamily="34" charset="-122"/>
                  <a:cs typeface="Alexandria" pitchFamily="34" charset="-120"/>
                </a:rPr>
                <a:t>المراجع العلمية</a:t>
              </a:r>
              <a:endParaRPr kumimoji="0" lang="ar-SA" sz="1400" b="0" i="0" u="none" strike="noStrike" kern="0" cap="none" spc="0" normalizeH="0" baseline="0" noProof="0" dirty="0">
                <a:ln>
                  <a:noFill/>
                </a:ln>
                <a:solidFill>
                  <a:prstClr val="black"/>
                </a:solidFill>
                <a:effectLst/>
                <a:uLnTx/>
                <a:uFillTx/>
              </a:endParaRPr>
            </a:p>
          </p:txBody>
        </p:sp>
        <p:pic>
          <p:nvPicPr>
            <p:cNvPr id="2" name="Image 0" descr="preencoded.png"/>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6011987" y="1098649"/>
              <a:ext cx="2628156" cy="1520279"/>
            </a:xfrm>
            <a:prstGeom prst="rect">
              <a:avLst/>
            </a:prstGeom>
          </p:spPr>
        </p:pic>
        <p:sp>
          <p:nvSpPr>
            <p:cNvPr id="8" name="Text 3"/>
            <p:cNvSpPr/>
            <p:nvPr/>
          </p:nvSpPr>
          <p:spPr>
            <a:xfrm>
              <a:off x="6011987" y="1112937"/>
              <a:ext cx="2467942" cy="17465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أخلاقيات الاتصال التنظيمي</a:t>
              </a:r>
              <a:endParaRPr kumimoji="0" lang="ar-SA" sz="1400" b="0" i="0" u="none" strike="noStrike" kern="0" cap="none" spc="0" normalizeH="0" baseline="0" noProof="0" dirty="0">
                <a:ln>
                  <a:noFill/>
                </a:ln>
                <a:solidFill>
                  <a:prstClr val="black"/>
                </a:solidFill>
                <a:effectLst/>
                <a:uLnTx/>
                <a:uFillTx/>
              </a:endParaRPr>
            </a:p>
          </p:txBody>
        </p:sp>
        <p:sp>
          <p:nvSpPr>
            <p:cNvPr id="9" name="Text 4"/>
            <p:cNvSpPr/>
            <p:nvPr/>
          </p:nvSpPr>
          <p:spPr>
            <a:xfrm>
              <a:off x="6011987" y="1351359"/>
              <a:ext cx="2467942" cy="716161"/>
            </a:xfrm>
            <a:prstGeom prst="rect">
              <a:avLst/>
            </a:prstGeom>
            <a:noFill/>
            <a:ln/>
          </p:spPr>
          <p:txBody>
            <a:bodyPr wrap="square" lIns="0" tIns="0" rIns="0" bIns="0" rtlCol="0" anchor="t">
              <a:noAutofit/>
            </a:bodyPr>
            <a:lstStyle/>
            <a:p>
              <a:pPr marL="0" marR="0" lvl="0" indent="0" algn="just" defTabSz="914400" eaLnBrk="1" fontAlgn="auto" latinLnBrk="0" hangingPunct="1">
                <a:lnSpc>
                  <a:spcPct val="127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Tompkins, E. V., &amp; Wanca-Thibault, M. (2023). </a:t>
              </a:r>
              <a:r>
                <a:rPr kumimoji="0" lang="en-US" sz="14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Organizational communication: Classic and contemporary readings</a:t>
              </a: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(3rd ed.). Waveland Press.</a:t>
              </a:r>
              <a:endParaRPr kumimoji="0" lang="en-US" sz="1400" b="0" i="0" u="none" strike="noStrike" kern="0" cap="none" spc="0" normalizeH="0" baseline="0" noProof="0" dirty="0">
                <a:ln>
                  <a:noFill/>
                </a:ln>
                <a:solidFill>
                  <a:prstClr val="black"/>
                </a:solidFill>
                <a:effectLst/>
                <a:uLnTx/>
                <a:uFillTx/>
              </a:endParaRPr>
            </a:p>
          </p:txBody>
        </p:sp>
        <p:pic>
          <p:nvPicPr>
            <p:cNvPr id="11" name="Image 1" descr="preencoded.png"/>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3265066" y="1098649"/>
              <a:ext cx="2628230" cy="1520279"/>
            </a:xfrm>
            <a:prstGeom prst="rect">
              <a:avLst/>
            </a:prstGeom>
          </p:spPr>
        </p:pic>
        <p:sp>
          <p:nvSpPr>
            <p:cNvPr id="12" name="Text 5"/>
            <p:cNvSpPr/>
            <p:nvPr/>
          </p:nvSpPr>
          <p:spPr>
            <a:xfrm>
              <a:off x="3265066" y="1112937"/>
              <a:ext cx="2468017" cy="17465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أخلاقيات العلاقات العامة</a:t>
              </a:r>
              <a:endParaRPr kumimoji="0" lang="ar-SA" sz="1400" b="0" i="0" u="none" strike="noStrike" kern="0" cap="none" spc="0" normalizeH="0" baseline="0" noProof="0" dirty="0">
                <a:ln>
                  <a:noFill/>
                </a:ln>
                <a:solidFill>
                  <a:prstClr val="black"/>
                </a:solidFill>
                <a:effectLst/>
                <a:uLnTx/>
                <a:uFillTx/>
              </a:endParaRPr>
            </a:p>
          </p:txBody>
        </p:sp>
        <p:sp>
          <p:nvSpPr>
            <p:cNvPr id="13" name="Text 6"/>
            <p:cNvSpPr/>
            <p:nvPr/>
          </p:nvSpPr>
          <p:spPr>
            <a:xfrm>
              <a:off x="3265066" y="1351359"/>
              <a:ext cx="2468017" cy="716161"/>
            </a:xfrm>
            <a:prstGeom prst="rect">
              <a:avLst/>
            </a:prstGeom>
            <a:noFill/>
            <a:ln/>
          </p:spPr>
          <p:txBody>
            <a:bodyPr wrap="square" lIns="0" tIns="0" rIns="0" bIns="0" rtlCol="0" anchor="t">
              <a:noAutofit/>
            </a:bodyPr>
            <a:lstStyle/>
            <a:p>
              <a:pPr marL="0" marR="0" lvl="0" indent="0" algn="just" defTabSz="914400" eaLnBrk="1" fontAlgn="auto" latinLnBrk="0" hangingPunct="1">
                <a:lnSpc>
                  <a:spcPct val="127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Bowen, S. A. (2020). Ethics and public relations. In C. Carroll (Ed.), </a:t>
              </a:r>
              <a:r>
                <a:rPr kumimoji="0" lang="en-US" sz="14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The SAGE encyclopedia of corporate reputation</a:t>
              </a: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(pp. 273–278). SAGE Publications.</a:t>
              </a:r>
              <a:endParaRPr kumimoji="0" lang="en-US" sz="1400" b="0" i="0" u="none" strike="noStrike" kern="0" cap="none" spc="0" normalizeH="0" baseline="0" noProof="0" dirty="0">
                <a:ln>
                  <a:noFill/>
                </a:ln>
                <a:solidFill>
                  <a:prstClr val="black"/>
                </a:solidFill>
                <a:effectLst/>
                <a:uLnTx/>
                <a:uFillTx/>
              </a:endParaRPr>
            </a:p>
          </p:txBody>
        </p:sp>
        <p:pic>
          <p:nvPicPr>
            <p:cNvPr id="14" name="Image 2" descr="preencoded.png"/>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518145" y="1098649"/>
              <a:ext cx="2628230" cy="1520279"/>
            </a:xfrm>
            <a:prstGeom prst="rect">
              <a:avLst/>
            </a:prstGeom>
          </p:spPr>
        </p:pic>
        <p:sp>
          <p:nvSpPr>
            <p:cNvPr id="15" name="Text 7"/>
            <p:cNvSpPr/>
            <p:nvPr/>
          </p:nvSpPr>
          <p:spPr>
            <a:xfrm>
              <a:off x="518145" y="1112937"/>
              <a:ext cx="2468017" cy="17465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الذكاء الاصطناعي والاتصال المؤسسي</a:t>
              </a:r>
              <a:endParaRPr kumimoji="0" lang="ar-SA" sz="1400" b="0" i="0" u="none" strike="noStrike" kern="0" cap="none" spc="0" normalizeH="0" baseline="0" noProof="0" dirty="0">
                <a:ln>
                  <a:noFill/>
                </a:ln>
                <a:solidFill>
                  <a:prstClr val="black"/>
                </a:solidFill>
                <a:effectLst/>
                <a:uLnTx/>
                <a:uFillTx/>
              </a:endParaRPr>
            </a:p>
          </p:txBody>
        </p:sp>
        <p:sp>
          <p:nvSpPr>
            <p:cNvPr id="16" name="Text 8"/>
            <p:cNvSpPr/>
            <p:nvPr/>
          </p:nvSpPr>
          <p:spPr>
            <a:xfrm>
              <a:off x="518145" y="1351359"/>
              <a:ext cx="2468017" cy="1253282"/>
            </a:xfrm>
            <a:prstGeom prst="rect">
              <a:avLst/>
            </a:prstGeom>
            <a:noFill/>
            <a:ln/>
          </p:spPr>
          <p:txBody>
            <a:bodyPr wrap="square" lIns="0" tIns="0" rIns="0" bIns="0" rtlCol="0" anchor="t">
              <a:noAutofit/>
            </a:bodyPr>
            <a:lstStyle/>
            <a:p>
              <a:pPr marL="0" marR="0" lvl="0" indent="0" algn="just" defTabSz="914400" eaLnBrk="1" fontAlgn="auto" latinLnBrk="0" hangingPunct="1">
                <a:lnSpc>
                  <a:spcPct val="127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Gregory, A., &amp; Halff, G. (2022). Understanding public relations in the 'sharing economy': Generative AI and communication ethics. </a:t>
              </a:r>
              <a:r>
                <a:rPr kumimoji="0" lang="en-US" sz="14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Public Relations Review, 48</a:t>
              </a: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(5), 102–115. https://doi.org/10.1016/j.pubrev.2022.102115</a:t>
              </a:r>
              <a:endParaRPr kumimoji="0" lang="en-US" sz="1400" b="0" i="0" u="none" strike="noStrike" kern="0" cap="none" spc="0" normalizeH="0" baseline="0" noProof="0" dirty="0">
                <a:ln>
                  <a:noFill/>
                </a:ln>
                <a:solidFill>
                  <a:prstClr val="black"/>
                </a:solidFill>
                <a:effectLst/>
                <a:uLnTx/>
                <a:uFillTx/>
              </a:endParaRPr>
            </a:p>
          </p:txBody>
        </p:sp>
        <p:pic>
          <p:nvPicPr>
            <p:cNvPr id="17" name="Image 3"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011987" y="2803103"/>
              <a:ext cx="2628156" cy="1341239"/>
            </a:xfrm>
            <a:prstGeom prst="rect">
              <a:avLst/>
            </a:prstGeom>
          </p:spPr>
        </p:pic>
        <p:sp>
          <p:nvSpPr>
            <p:cNvPr id="18" name="Text 9"/>
            <p:cNvSpPr/>
            <p:nvPr/>
          </p:nvSpPr>
          <p:spPr>
            <a:xfrm>
              <a:off x="6011987" y="2817391"/>
              <a:ext cx="2467942" cy="17465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الخصوصية الرقمية والبيانات</a:t>
              </a:r>
              <a:endParaRPr kumimoji="0" lang="ar-SA" sz="1400" b="0" i="0" u="none" strike="noStrike" kern="0" cap="none" spc="0" normalizeH="0" baseline="0" noProof="0" dirty="0">
                <a:ln>
                  <a:noFill/>
                </a:ln>
                <a:solidFill>
                  <a:prstClr val="black"/>
                </a:solidFill>
                <a:effectLst/>
                <a:uLnTx/>
                <a:uFillTx/>
              </a:endParaRPr>
            </a:p>
          </p:txBody>
        </p:sp>
        <p:sp>
          <p:nvSpPr>
            <p:cNvPr id="19" name="Text 10"/>
            <p:cNvSpPr/>
            <p:nvPr/>
          </p:nvSpPr>
          <p:spPr>
            <a:xfrm>
              <a:off x="6011987" y="3055813"/>
              <a:ext cx="2467942" cy="537121"/>
            </a:xfrm>
            <a:prstGeom prst="rect">
              <a:avLst/>
            </a:prstGeom>
            <a:noFill/>
            <a:ln/>
          </p:spPr>
          <p:txBody>
            <a:bodyPr wrap="square" lIns="0" tIns="0" rIns="0" bIns="0" rtlCol="0" anchor="t">
              <a:noAutofit/>
            </a:bodyPr>
            <a:lstStyle/>
            <a:p>
              <a:pPr marL="0" marR="0" lvl="0" indent="0" algn="just" defTabSz="914400" eaLnBrk="1" fontAlgn="auto" latinLnBrk="0" hangingPunct="1">
                <a:lnSpc>
                  <a:spcPct val="127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Nissenbaum, H. (2020). </a:t>
              </a:r>
              <a:r>
                <a:rPr kumimoji="0" lang="en-US" sz="14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Privacy in context: Technology, policy, and the integrity of social life</a:t>
              </a: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Stanford University Press.</a:t>
              </a:r>
              <a:endParaRPr kumimoji="0" lang="en-US" sz="1400" b="0" i="0" u="none" strike="noStrike" kern="0" cap="none" spc="0" normalizeH="0" baseline="0" noProof="0" dirty="0">
                <a:ln>
                  <a:noFill/>
                </a:ln>
                <a:solidFill>
                  <a:prstClr val="black"/>
                </a:solidFill>
                <a:effectLst/>
                <a:uLnTx/>
                <a:uFillTx/>
              </a:endParaRPr>
            </a:p>
          </p:txBody>
        </p:sp>
        <p:pic>
          <p:nvPicPr>
            <p:cNvPr id="20" name="Image 4"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265066" y="2803103"/>
              <a:ext cx="2628230" cy="1341239"/>
            </a:xfrm>
            <a:prstGeom prst="rect">
              <a:avLst/>
            </a:prstGeom>
          </p:spPr>
        </p:pic>
        <p:sp>
          <p:nvSpPr>
            <p:cNvPr id="21" name="Text 11"/>
            <p:cNvSpPr/>
            <p:nvPr/>
          </p:nvSpPr>
          <p:spPr>
            <a:xfrm>
              <a:off x="3265066" y="2817391"/>
              <a:ext cx="2468017" cy="17465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المعلومات المضللة والاتصال الرقمي</a:t>
              </a:r>
              <a:endParaRPr kumimoji="0" lang="ar-SA" sz="1400" b="0" i="0" u="none" strike="noStrike" kern="0" cap="none" spc="0" normalizeH="0" baseline="0" noProof="0" dirty="0">
                <a:ln>
                  <a:noFill/>
                </a:ln>
                <a:solidFill>
                  <a:prstClr val="black"/>
                </a:solidFill>
                <a:effectLst/>
                <a:uLnTx/>
                <a:uFillTx/>
              </a:endParaRPr>
            </a:p>
          </p:txBody>
        </p:sp>
        <p:sp>
          <p:nvSpPr>
            <p:cNvPr id="22" name="Text 12"/>
            <p:cNvSpPr/>
            <p:nvPr/>
          </p:nvSpPr>
          <p:spPr>
            <a:xfrm>
              <a:off x="3265066" y="3055813"/>
              <a:ext cx="2468017" cy="1074241"/>
            </a:xfrm>
            <a:prstGeom prst="rect">
              <a:avLst/>
            </a:prstGeom>
            <a:noFill/>
            <a:ln/>
          </p:spPr>
          <p:txBody>
            <a:bodyPr wrap="square" lIns="0" tIns="0" rIns="0" bIns="0" rtlCol="0" anchor="t">
              <a:noAutofit/>
            </a:bodyPr>
            <a:lstStyle/>
            <a:p>
              <a:pPr marL="0" marR="0" lvl="0" indent="0" algn="just" defTabSz="914400" eaLnBrk="1" fontAlgn="auto" latinLnBrk="0" hangingPunct="1">
                <a:lnSpc>
                  <a:spcPct val="127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Wardle, C., &amp; Derakhshan, H. (2017). </a:t>
              </a:r>
              <a:r>
                <a:rPr kumimoji="0" lang="en-US" sz="14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Information disorder: Toward an interdisciplinary framework for research and policymaking</a:t>
              </a: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Council of Europe. https://rm.coe.int/information-disorder-report-november-2017/1680764666</a:t>
              </a:r>
              <a:endParaRPr kumimoji="0" lang="en-US" sz="1400" b="0" i="0" u="none" strike="noStrike" kern="0" cap="none" spc="0" normalizeH="0" baseline="0" noProof="0" dirty="0">
                <a:ln>
                  <a:noFill/>
                </a:ln>
                <a:solidFill>
                  <a:prstClr val="black"/>
                </a:solidFill>
                <a:effectLst/>
                <a:uLnTx/>
                <a:uFillTx/>
              </a:endParaRPr>
            </a:p>
          </p:txBody>
        </p:sp>
        <p:pic>
          <p:nvPicPr>
            <p:cNvPr id="23" name="Image 5" descr="preencoded.png"/>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518145" y="2803103"/>
              <a:ext cx="2628230" cy="1341239"/>
            </a:xfrm>
            <a:prstGeom prst="rect">
              <a:avLst/>
            </a:prstGeom>
          </p:spPr>
        </p:pic>
        <p:sp>
          <p:nvSpPr>
            <p:cNvPr id="24" name="Text 13"/>
            <p:cNvSpPr/>
            <p:nvPr/>
          </p:nvSpPr>
          <p:spPr>
            <a:xfrm>
              <a:off x="518145" y="2817391"/>
              <a:ext cx="2468017" cy="17465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المواثيق المهنية في العلاقات العامة</a:t>
              </a:r>
              <a:endParaRPr kumimoji="0" lang="ar-SA" sz="1400" b="0" i="0" u="none" strike="noStrike" kern="0" cap="none" spc="0" normalizeH="0" baseline="0" noProof="0" dirty="0">
                <a:ln>
                  <a:noFill/>
                </a:ln>
                <a:solidFill>
                  <a:prstClr val="black"/>
                </a:solidFill>
                <a:effectLst/>
                <a:uLnTx/>
                <a:uFillTx/>
              </a:endParaRPr>
            </a:p>
          </p:txBody>
        </p:sp>
        <p:sp>
          <p:nvSpPr>
            <p:cNvPr id="27" name="Text 14"/>
            <p:cNvSpPr/>
            <p:nvPr/>
          </p:nvSpPr>
          <p:spPr>
            <a:xfrm>
              <a:off x="518145" y="3055813"/>
              <a:ext cx="2468017" cy="716161"/>
            </a:xfrm>
            <a:prstGeom prst="rect">
              <a:avLst/>
            </a:prstGeom>
            <a:noFill/>
            <a:ln/>
          </p:spPr>
          <p:txBody>
            <a:bodyPr wrap="square" lIns="0" tIns="0" rIns="0" bIns="0" rtlCol="0" anchor="t">
              <a:noAutofit/>
            </a:bodyPr>
            <a:lstStyle/>
            <a:p>
              <a:pPr marL="0" marR="0" lvl="0" indent="0" algn="just" defTabSz="914400" eaLnBrk="1" fontAlgn="auto" latinLnBrk="0" hangingPunct="1">
                <a:lnSpc>
                  <a:spcPct val="127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Public Relations Society of America. (2021). </a:t>
              </a:r>
              <a:r>
                <a:rPr kumimoji="0" lang="en-US" sz="14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PRSA member code of ethics</a:t>
              </a: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https://www.prsa.org/overview/about-prsa/code-of-ethics</a:t>
              </a:r>
              <a:endParaRPr kumimoji="0" lang="en-US" sz="1400" b="0" i="0" u="none" strike="noStrike" kern="0" cap="none" spc="0" normalizeH="0" baseline="0" noProof="0" dirty="0">
                <a:ln>
                  <a:noFill/>
                </a:ln>
                <a:solidFill>
                  <a:prstClr val="black"/>
                </a:solidFill>
                <a:effectLst/>
                <a:uLnTx/>
                <a:uFillTx/>
              </a:endParaRPr>
            </a:p>
          </p:txBody>
        </p:sp>
        <p:pic>
          <p:nvPicPr>
            <p:cNvPr id="28" name="Image 6" descr="preencoded.png"/>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18145" y="4328517"/>
              <a:ext cx="8121997" cy="446038"/>
            </a:xfrm>
            <a:prstGeom prst="rect">
              <a:avLst/>
            </a:prstGeom>
          </p:spPr>
        </p:pic>
        <p:sp>
          <p:nvSpPr>
            <p:cNvPr id="29" name="Text 15"/>
            <p:cNvSpPr/>
            <p:nvPr/>
          </p:nvSpPr>
          <p:spPr>
            <a:xfrm>
              <a:off x="518145" y="4342805"/>
              <a:ext cx="7961784" cy="174650"/>
            </a:xfrm>
            <a:prstGeom prst="rect">
              <a:avLst/>
            </a:prstGeom>
            <a:noFill/>
            <a:ln/>
          </p:spPr>
          <p:txBody>
            <a:bodyPr wrap="none" lIns="0" tIns="0" rIns="0" bIns="0" rtlCol="0" anchor="t"/>
            <a:lstStyle/>
            <a:p>
              <a:pPr marL="0" marR="0" lvl="0" indent="0" algn="just" defTabSz="914400" rtl="1" eaLnBrk="1" fontAlgn="auto" latinLnBrk="0" hangingPunct="1">
                <a:lnSpc>
                  <a:spcPct val="104000"/>
                </a:lnSpc>
                <a:spcBef>
                  <a:spcPts val="0"/>
                </a:spcBef>
                <a:spcAft>
                  <a:spcPts val="0"/>
                </a:spcAft>
                <a:buClrTx/>
                <a:buSzTx/>
                <a:buFontTx/>
                <a:buNone/>
                <a:tabLst/>
                <a:defRPr/>
              </a:pPr>
              <a:r>
                <a:rPr kumimoji="0" lang="ar-SA" altLang="en-US" sz="1400" b="0" i="0" u="none" strike="noStrike" kern="0" cap="none" spc="0" normalizeH="0" baseline="0" noProof="0" dirty="0">
                  <a:ln>
                    <a:noFill/>
                  </a:ln>
                  <a:solidFill>
                    <a:srgbClr val="15213F"/>
                  </a:solidFill>
                  <a:effectLst/>
                  <a:uLnTx/>
                  <a:uFillTx/>
                  <a:latin typeface="Alexandria" pitchFamily="34" charset="0"/>
                  <a:ea typeface="Alexandria" pitchFamily="34" charset="-122"/>
                  <a:cs typeface="Alexandria" pitchFamily="34" charset="-120"/>
                </a:rPr>
                <a:t>الاتصال التنظيمي المعاصر</a:t>
              </a:r>
              <a:endParaRPr kumimoji="0" lang="ar-SA" sz="1400" b="0" i="0" u="none" strike="noStrike" kern="0" cap="none" spc="0" normalizeH="0" baseline="0" noProof="0" dirty="0">
                <a:ln>
                  <a:noFill/>
                </a:ln>
                <a:solidFill>
                  <a:prstClr val="black"/>
                </a:solidFill>
                <a:effectLst/>
                <a:uLnTx/>
                <a:uFillTx/>
              </a:endParaRPr>
            </a:p>
          </p:txBody>
        </p:sp>
        <p:sp>
          <p:nvSpPr>
            <p:cNvPr id="30" name="Text 16"/>
            <p:cNvSpPr/>
            <p:nvPr/>
          </p:nvSpPr>
          <p:spPr>
            <a:xfrm>
              <a:off x="518145" y="4581227"/>
              <a:ext cx="7961784" cy="179040"/>
            </a:xfrm>
            <a:prstGeom prst="rect">
              <a:avLst/>
            </a:prstGeom>
            <a:noFill/>
            <a:ln/>
          </p:spPr>
          <p:txBody>
            <a:bodyPr wrap="none" lIns="0" tIns="0" rIns="0" bIns="0" rtlCol="0" anchor="t"/>
            <a:lstStyle/>
            <a:p>
              <a:pPr marL="0" marR="0" lvl="0" indent="0" algn="just" defTabSz="914400" eaLnBrk="1" fontAlgn="auto" latinLnBrk="0" hangingPunct="1">
                <a:lnSpc>
                  <a:spcPct val="127000"/>
                </a:lnSpc>
                <a:spcBef>
                  <a:spcPts val="0"/>
                </a:spcBef>
                <a:spcAft>
                  <a:spcPts val="0"/>
                </a:spcAft>
                <a:buClrTx/>
                <a:buSzTx/>
                <a:buFontTx/>
                <a:buNone/>
                <a:tabLst/>
                <a:defRPr/>
              </a:pP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Conrad, C., &amp; Poole, M. S. (2012). </a:t>
              </a:r>
              <a:r>
                <a:rPr kumimoji="0" lang="en-US" sz="1400" b="0" i="1"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Strategic organizational communication: In a global economy</a:t>
              </a:r>
              <a:r>
                <a:rPr kumimoji="0" lang="en-US" sz="1400" b="0" i="0" u="none" strike="noStrike" kern="0" cap="none" spc="0" normalizeH="0" baseline="0" noProof="0" dirty="0">
                  <a:ln>
                    <a:noFill/>
                  </a:ln>
                  <a:solidFill>
                    <a:srgbClr val="15213F"/>
                  </a:solidFill>
                  <a:effectLst/>
                  <a:uLnTx/>
                  <a:uFillTx/>
                  <a:latin typeface="Alexandria" pitchFamily="2" charset="-78"/>
                  <a:ea typeface="Alexandria Medium" pitchFamily="34" charset="-122"/>
                  <a:cs typeface="Alexandria" pitchFamily="2" charset="-78"/>
                </a:rPr>
                <a:t> (7th ed.). Wiley-Blackwell.</a:t>
              </a:r>
              <a:endParaRPr kumimoji="0" lang="en-US" sz="1400" b="0" i="0" u="none" strike="noStrike" kern="0" cap="none" spc="0" normalizeH="0" baseline="0" noProof="0" dirty="0">
                <a:ln>
                  <a:noFill/>
                </a:ln>
                <a:solidFill>
                  <a:prstClr val="black"/>
                </a:solidFill>
                <a:effectLst/>
                <a:uLnTx/>
                <a:uFillTx/>
              </a:endParaRPr>
            </a:p>
          </p:txBody>
        </p:sp>
      </p:grpSp>
    </p:spTree>
    <p:extLst>
      <p:ext uri="{BB962C8B-B14F-4D97-AF65-F5344CB8AC3E}">
        <p14:creationId xmlns:p14="http://schemas.microsoft.com/office/powerpoint/2010/main" val="3493188568"/>
      </p:ext>
    </p:extLst>
  </p:cSld>
  <p:clrMapOvr>
    <a:masterClrMapping/>
  </p:clrMapOvr>
  <mc:AlternateContent xmlns:mc="http://schemas.openxmlformats.org/markup-compatibility/2006" xmlns:p14="http://schemas.microsoft.com/office/powerpoint/2010/main">
    <mc:Choice Requires="p14">
      <p:transition p14:dur="10" advTm="104705"/>
    </mc:Choice>
    <mc:Fallback xmlns="">
      <p:transition advTm="10470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136545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997"/>
    </mc:Choice>
    <mc:Fallback xmlns="">
      <p:transition spd="slow" advTm="6997"/>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2" Type="http://schemas.microsoft.com/office/2011/relationships/webextension" Target="webextension2.xml"/><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350" row="1">
    <wetp:webextensionref xmlns:r="http://schemas.openxmlformats.org/officeDocument/2006/relationships" r:id="rId1"/>
  </wetp:taskpane>
  <wetp:taskpane dockstate="right" visibility="0" width="350" row="2">
    <wetp:webextensionref xmlns:r="http://schemas.openxmlformats.org/officeDocument/2006/relationships" r:id="rId2"/>
  </wetp:taskpane>
</wetp:taskpanes>
</file>

<file path=ppt/webextensions/webextension1.xml><?xml version="1.0" encoding="utf-8"?>
<we:webextension xmlns:we="http://schemas.microsoft.com/office/webextensions/webextension/2010/11" id="{B2E46F4D-7E3D-44E1-A064-42B57DC6AD13}">
  <we:reference id="wa200005566" version="3.0.0.1" store="en-US" storeType="OMEX"/>
  <we:alternateReferences>
    <we:reference id="wa200005566" version="3.0.0.1" store="wa200005566" storeType="OMEX"/>
  </we:alternateReferences>
  <we:properties/>
  <we:bindings/>
  <we:snapshot xmlns:r="http://schemas.openxmlformats.org/officeDocument/2006/relationships"/>
</we:webextension>
</file>

<file path=ppt/webextensions/webextension2.xml><?xml version="1.0" encoding="utf-8"?>
<we:webextension xmlns:we="http://schemas.microsoft.com/office/webextensions/webextension/2010/11" id="{04FF8A13-B031-4934-8F93-7ACC506EE24F}">
  <we:reference id="wa104379997" version="3.0.0.0" store="en-US" storeType="OMEX"/>
  <we:alternateReferences>
    <we:reference id="wa104379997" version="3.0.0.0" store="wa104379997"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EB9E717-9331-40D9-9F02-5E43ECD6729E}"/>
</file>

<file path=customXml/itemProps2.xml><?xml version="1.0" encoding="utf-8"?>
<ds:datastoreItem xmlns:ds="http://schemas.openxmlformats.org/officeDocument/2006/customXml" ds:itemID="{8EB30E2D-65A7-4B87-AF72-4B6E5967C50E}"/>
</file>

<file path=customXml/itemProps3.xml><?xml version="1.0" encoding="utf-8"?>
<ds:datastoreItem xmlns:ds="http://schemas.openxmlformats.org/officeDocument/2006/customXml" ds:itemID="{9B1FCF29-E544-4E1C-9C97-C6AAB1D7A7EF}"/>
</file>

<file path=docProps/app.xml><?xml version="1.0" encoding="utf-8"?>
<Properties xmlns="http://schemas.openxmlformats.org/officeDocument/2006/extended-properties" xmlns:vt="http://schemas.openxmlformats.org/officeDocument/2006/docPropsVTypes">
  <Template/>
  <TotalTime>1396</TotalTime>
  <Words>3160</Words>
  <Application>Microsoft Office PowerPoint</Application>
  <PresentationFormat>Widescreen</PresentationFormat>
  <Paragraphs>435</Paragraphs>
  <Slides>39</Slides>
  <Notes>2</Notes>
  <HiddenSlides>0</HiddenSlides>
  <MMClips>3</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Alexandria</vt:lpstr>
      <vt:lpstr>Alexandria Light</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53</cp:revision>
  <dcterms:created xsi:type="dcterms:W3CDTF">2023-04-29T09:08:00Z</dcterms:created>
  <dcterms:modified xsi:type="dcterms:W3CDTF">2026-08-06T12:56:42Z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