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679" r:id="rId5"/>
    <p:sldId id="680" r:id="rId6"/>
    <p:sldId id="559" r:id="rId7"/>
    <p:sldId id="498" r:id="rId8"/>
    <p:sldId id="296" r:id="rId9"/>
    <p:sldId id="641" r:id="rId10"/>
    <p:sldId id="642" r:id="rId11"/>
    <p:sldId id="643" r:id="rId12"/>
    <p:sldId id="644" r:id="rId13"/>
    <p:sldId id="634" r:id="rId14"/>
    <p:sldId id="672" r:id="rId15"/>
    <p:sldId id="635" r:id="rId16"/>
    <p:sldId id="636" r:id="rId17"/>
    <p:sldId id="637" r:id="rId18"/>
    <p:sldId id="638" r:id="rId19"/>
    <p:sldId id="673" r:id="rId20"/>
    <p:sldId id="639" r:id="rId21"/>
    <p:sldId id="640" r:id="rId22"/>
    <p:sldId id="645" r:id="rId23"/>
    <p:sldId id="646" r:id="rId24"/>
    <p:sldId id="647" r:id="rId25"/>
    <p:sldId id="648" r:id="rId26"/>
    <p:sldId id="649" r:id="rId27"/>
    <p:sldId id="650" r:id="rId28"/>
    <p:sldId id="651" r:id="rId29"/>
    <p:sldId id="652" r:id="rId30"/>
    <p:sldId id="653" r:id="rId31"/>
    <p:sldId id="654" r:id="rId32"/>
    <p:sldId id="655" r:id="rId33"/>
    <p:sldId id="656" r:id="rId34"/>
    <p:sldId id="657" r:id="rId35"/>
    <p:sldId id="658" r:id="rId36"/>
    <p:sldId id="659" r:id="rId37"/>
    <p:sldId id="660" r:id="rId38"/>
    <p:sldId id="674" r:id="rId39"/>
    <p:sldId id="661" r:id="rId40"/>
    <p:sldId id="676" r:id="rId41"/>
    <p:sldId id="675" r:id="rId42"/>
    <p:sldId id="662" r:id="rId43"/>
    <p:sldId id="677" r:id="rId44"/>
    <p:sldId id="668" r:id="rId45"/>
    <p:sldId id="669" r:id="rId46"/>
    <p:sldId id="671" r:id="rId47"/>
    <p:sldId id="67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79"/>
            <p14:sldId id="680"/>
            <p14:sldId id="559"/>
            <p14:sldId id="498"/>
            <p14:sldId id="296"/>
            <p14:sldId id="641"/>
            <p14:sldId id="642"/>
            <p14:sldId id="643"/>
            <p14:sldId id="644"/>
            <p14:sldId id="634"/>
            <p14:sldId id="672"/>
            <p14:sldId id="635"/>
            <p14:sldId id="636"/>
            <p14:sldId id="637"/>
            <p14:sldId id="638"/>
            <p14:sldId id="673"/>
            <p14:sldId id="639"/>
            <p14:sldId id="640"/>
            <p14:sldId id="645"/>
            <p14:sldId id="646"/>
            <p14:sldId id="647"/>
            <p14:sldId id="648"/>
            <p14:sldId id="649"/>
            <p14:sldId id="650"/>
            <p14:sldId id="651"/>
            <p14:sldId id="652"/>
            <p14:sldId id="653"/>
            <p14:sldId id="654"/>
            <p14:sldId id="655"/>
            <p14:sldId id="656"/>
            <p14:sldId id="657"/>
            <p14:sldId id="658"/>
            <p14:sldId id="659"/>
            <p14:sldId id="660"/>
            <p14:sldId id="674"/>
            <p14:sldId id="661"/>
            <p14:sldId id="676"/>
            <p14:sldId id="675"/>
            <p14:sldId id="662"/>
            <p14:sldId id="677"/>
            <p14:sldId id="668"/>
            <p14:sldId id="669"/>
            <p14:sldId id="671"/>
            <p14:sldId id="67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03E5F"/>
    <a:srgbClr val="800000"/>
    <a:srgbClr val="0000FF"/>
    <a:srgbClr val="852F4A"/>
    <a:srgbClr val="2D3956"/>
    <a:srgbClr val="000000"/>
    <a:srgbClr val="00AEEF"/>
    <a:srgbClr val="FFD200"/>
    <a:srgbClr val="F58221"/>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B5F466-3009-E53C-B678-229B48AC5187}" v="1" dt="2026-07-29T15:05:54.1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raaRefaat" userId="S::israa.refaat@midocean.edu.km::bef06586-6828-49df-ab5d-fd2b64f9837a" providerId="AD" clId="Web-{77B5F466-3009-E53C-B678-229B48AC5187}"/>
    <pc:docChg chg="sldOrd">
      <pc:chgData name="IsraaRefaat" userId="S::israa.refaat@midocean.edu.km::bef06586-6828-49df-ab5d-fd2b64f9837a" providerId="AD" clId="Web-{77B5F466-3009-E53C-B678-229B48AC5187}" dt="2026-07-29T15:05:54.190" v="0"/>
      <pc:docMkLst>
        <pc:docMk/>
      </pc:docMkLst>
      <pc:sldChg chg="ord">
        <pc:chgData name="IsraaRefaat" userId="S::israa.refaat@midocean.edu.km::bef06586-6828-49df-ab5d-fd2b64f9837a" providerId="AD" clId="Web-{77B5F466-3009-E53C-B678-229B48AC5187}" dt="2026-07-29T15:05:54.190" v="0"/>
        <pc:sldMkLst>
          <pc:docMk/>
          <pc:sldMk cId="1542696645" sldId="64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747221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2418698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972051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77943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en.wikipedia.org/wiki/ISO"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mrmcentral.com/4-risk-response-strategies-for-project-management-success/" TargetMode="External"/><Relationship Id="rId2" Type="http://schemas.openxmlformats.org/officeDocument/2006/relationships/hyperlink" Target="https://4squareviews.com/2013/08/09/5th-edition-pmbok-guide-chapter-11-risk-strategies/" TargetMode="External"/><Relationship Id="rId1" Type="http://schemas.openxmlformats.org/officeDocument/2006/relationships/slideLayout" Target="../slideLayouts/slideLayout2.xml"/><Relationship Id="rId6" Type="http://schemas.openxmlformats.org/officeDocument/2006/relationships/hyperlink" Target="https://www.thwink.org/sustain/glossary/CausalChain.htm" TargetMode="External"/><Relationship Id="rId5" Type="http://schemas.openxmlformats.org/officeDocument/2006/relationships/image" Target="../media/image13.png"/><Relationship Id="rId4" Type="http://schemas.openxmlformats.org/officeDocument/2006/relationships/hyperlink" Target="https://safetyculture.com/topics/risk-mitigation/"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jpeg"/><Relationship Id="rId1" Type="http://schemas.openxmlformats.org/officeDocument/2006/relationships/slideLayout" Target="../slideLayouts/slideLayout14.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0" name="TextBox 29"/>
          <p:cNvSpPr txBox="1"/>
          <p:nvPr/>
        </p:nvSpPr>
        <p:spPr>
          <a:xfrm>
            <a:off x="194617" y="3796500"/>
            <a:ext cx="5779733" cy="830997"/>
          </a:xfrm>
          <a:prstGeom prst="rect">
            <a:avLst/>
          </a:prstGeom>
          <a:noFill/>
        </p:spPr>
        <p:txBody>
          <a:bodyPr wrap="square" rtlCol="0">
            <a:spAutoFit/>
          </a:bodyPr>
          <a:lstStyle/>
          <a:p>
            <a:r>
              <a:rPr lang="en-US" sz="2800" dirty="0">
                <a:latin typeface="Alexandria" charset="0"/>
                <a:cs typeface="Alexandria" charset="0"/>
              </a:rPr>
              <a:t>Prepared by </a:t>
            </a:r>
            <a:r>
              <a:rPr lang="en-US" sz="2800" b="1" dirty="0">
                <a:latin typeface="Alexandria" charset="0"/>
                <a:cs typeface="Alexandria" charset="0"/>
              </a:rPr>
              <a:t>Dr</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Ayman</a:t>
            </a:r>
            <a:r>
              <a:rPr lang="en-US" sz="2800" b="1" dirty="0">
                <a:latin typeface="Times New Roman" panose="02020603050405020304" pitchFamily="18" charset="0"/>
                <a:cs typeface="Times New Roman" panose="02020603050405020304" pitchFamily="18" charset="0"/>
              </a:rPr>
              <a:t> Hassan </a:t>
            </a:r>
          </a:p>
          <a:p>
            <a:r>
              <a:rPr lang="en-US" sz="2000" dirty="0">
                <a:solidFill>
                  <a:prstClr val="black"/>
                </a:solidFill>
                <a:latin typeface="Alexandria" charset="0"/>
                <a:cs typeface="Alexandria" charset="0"/>
              </a:rPr>
              <a:t> </a:t>
            </a:r>
          </a:p>
        </p:txBody>
      </p:sp>
      <p:sp>
        <p:nvSpPr>
          <p:cNvPr id="31" name="TextBox 30"/>
          <p:cNvSpPr txBox="1"/>
          <p:nvPr/>
        </p:nvSpPr>
        <p:spPr>
          <a:xfrm>
            <a:off x="194617" y="1403497"/>
            <a:ext cx="4611299" cy="1938992"/>
          </a:xfrm>
          <a:prstGeom prst="rect">
            <a:avLst/>
          </a:prstGeom>
          <a:noFill/>
        </p:spPr>
        <p:txBody>
          <a:bodyPr wrap="square" rtlCol="0">
            <a:spAutoFit/>
          </a:bodyPr>
          <a:lstStyle/>
          <a:p>
            <a:r>
              <a:rPr lang="en-US" sz="4000" b="1" dirty="0">
                <a:solidFill>
                  <a:srgbClr val="00B0F0"/>
                </a:solidFill>
                <a:latin typeface="Alexandria" charset="0"/>
                <a:cs typeface="Alexandria" charset="0"/>
              </a:rPr>
              <a:t>Strategic And Operational Risk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prstClr val="white"/>
                </a:solidFill>
                <a:latin typeface="Alexandria" charset="0"/>
                <a:cs typeface="Alexandria" charset="0"/>
              </a:rPr>
              <a:t>Lecture 9</a:t>
            </a:r>
          </a:p>
        </p:txBody>
      </p:sp>
      <p:sp>
        <p:nvSpPr>
          <p:cNvPr id="46" name="TextBox 45"/>
          <p:cNvSpPr txBox="1"/>
          <p:nvPr/>
        </p:nvSpPr>
        <p:spPr>
          <a:xfrm>
            <a:off x="329269" y="4476333"/>
            <a:ext cx="4923215" cy="1323439"/>
          </a:xfrm>
          <a:prstGeom prst="rect">
            <a:avLst/>
          </a:prstGeom>
          <a:noFill/>
        </p:spPr>
        <p:txBody>
          <a:bodyPr wrap="square" rtlCol="0">
            <a:spAutoFit/>
          </a:bodyPr>
          <a:lstStyle/>
          <a:p>
            <a:pPr marL="0" lvl="1"/>
            <a:r>
              <a:rPr lang="en-US" sz="2800" b="1" dirty="0">
                <a:latin typeface="Alexandria"/>
              </a:rPr>
              <a:t>PMG </a:t>
            </a:r>
            <a:r>
              <a:rPr lang="ar-EG" sz="2800" b="1" dirty="0">
                <a:latin typeface="Alexandria"/>
              </a:rPr>
              <a:t>630</a:t>
            </a:r>
            <a:endParaRPr lang="ar-EG" sz="2000" b="1" dirty="0">
              <a:latin typeface="Alexandria"/>
            </a:endParaRPr>
          </a:p>
          <a:p>
            <a:pPr marL="0" lvl="1"/>
            <a:r>
              <a:rPr lang="en-US" sz="2600" b="1" dirty="0">
                <a:latin typeface="Alexandria"/>
              </a:rPr>
              <a:t> “Risk Monitoring, Reporting, and Review</a:t>
            </a:r>
            <a:r>
              <a:rPr lang="en-US" sz="2000" b="1" dirty="0">
                <a:latin typeface="Alexandria"/>
              </a:rPr>
              <a:t> “</a:t>
            </a:r>
            <a:endParaRPr lang="en-US" sz="2000" dirty="0">
              <a:solidFill>
                <a:prstClr val="black"/>
              </a:solidFill>
              <a:latin typeface="Alexandria"/>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413115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prstClr val="white"/>
              </a:solidFill>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9302"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Strategic And Operational Risk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prstClr val="black"/>
                </a:solidFill>
                <a:latin typeface="Alexandria" charset="0"/>
                <a:cs typeface="Alexandria" charset="0"/>
              </a:rPr>
              <a:t>Lecture 9</a:t>
            </a:r>
            <a:endParaRPr lang="en-US" sz="2800" b="1" dirty="0">
              <a:solidFill>
                <a:prstClr val="black"/>
              </a:solidFill>
              <a:latin typeface="Alexandria" charset="0"/>
              <a:cs typeface="Alexandria" charset="0"/>
            </a:endParaRPr>
          </a:p>
        </p:txBody>
      </p:sp>
      <p:sp>
        <p:nvSpPr>
          <p:cNvPr id="11" name="TextBox 10"/>
          <p:cNvSpPr txBox="1"/>
          <p:nvPr/>
        </p:nvSpPr>
        <p:spPr>
          <a:xfrm>
            <a:off x="6370224" y="4802552"/>
            <a:ext cx="4830168" cy="707886"/>
          </a:xfrm>
          <a:prstGeom prst="rect">
            <a:avLst/>
          </a:prstGeom>
          <a:noFill/>
        </p:spPr>
        <p:txBody>
          <a:bodyPr wrap="none" rtlCol="0">
            <a:spAutoFit/>
          </a:bodyPr>
          <a:lstStyle/>
          <a:p>
            <a:r>
              <a:rPr lang="en-US" sz="2000" dirty="0">
                <a:solidFill>
                  <a:prstClr val="black"/>
                </a:solidFill>
                <a:latin typeface="Alexandria" charset="0"/>
                <a:cs typeface="Alexandria" charset="0"/>
              </a:rPr>
              <a:t>PMG 630</a:t>
            </a:r>
          </a:p>
          <a:p>
            <a:r>
              <a:rPr lang="en-US" sz="2000" dirty="0">
                <a:solidFill>
                  <a:prstClr val="black"/>
                </a:solidFill>
                <a:latin typeface="Alexandria" charset="0"/>
                <a:cs typeface="Alexandria" charset="0"/>
              </a:rPr>
              <a:t> Risk Monitoring, Reporting, and Review </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Ayman</a:t>
            </a:r>
            <a:r>
              <a:rPr lang="en-US" sz="2800" b="1" dirty="0">
                <a:solidFill>
                  <a:srgbClr val="00B0F0"/>
                </a:solidFill>
                <a:latin typeface="Alexandria" charset="0"/>
                <a:cs typeface="Alexandria" charset="0"/>
              </a:rPr>
              <a:t> Hassan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14321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
        <p:nvSpPr>
          <p:cNvPr id="13" name="Rectangle: Rounded Corners 3">
            <a:extLst>
              <a:ext uri="{FF2B5EF4-FFF2-40B4-BE49-F238E27FC236}">
                <a16:creationId xmlns:a16="http://schemas.microsoft.com/office/drawing/2014/main" id="{FCDA150F-2CFB-43F4-8758-B75C8CC01876}"/>
              </a:ext>
            </a:extLst>
          </p:cNvPr>
          <p:cNvSpPr/>
          <p:nvPr/>
        </p:nvSpPr>
        <p:spPr>
          <a:xfrm>
            <a:off x="2623304" y="1096055"/>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84441" y="67806"/>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60225"/>
    </mc:Choice>
    <mc:Fallback xmlns="">
      <p:transition spd="slow" advTm="6022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67990"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a:t>
            </a:r>
            <a:r>
              <a:rPr lang="en-GB" sz="3000" b="1" kern="100" dirty="0">
                <a:latin typeface="Times New Roman" panose="02020603050405020304" pitchFamily="18" charset="0"/>
                <a:ea typeface="+mn-ea"/>
              </a:rPr>
              <a:t>8</a:t>
            </a:r>
            <a:r>
              <a:rPr lang="en-US" sz="3000" b="1" kern="100" dirty="0">
                <a:latin typeface="Times New Roman" panose="02020603050405020304" pitchFamily="18" charset="0"/>
                <a:ea typeface="+mn-ea"/>
              </a:rPr>
              <a:t>, </a:t>
            </a:r>
            <a:r>
              <a:rPr lang="en-US" sz="24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rPr>
              <a:t>The Content</a:t>
            </a:r>
            <a:endParaRPr lang="en-US" sz="3000" b="1" u="sng" kern="100" dirty="0">
              <a:solidFill>
                <a:srgbClr val="002060"/>
              </a:solidFill>
              <a:effectLst>
                <a:outerShdw blurRad="38100" dist="38100" dir="2700000" algn="tl">
                  <a:srgbClr val="000000">
                    <a:alpha val="43137"/>
                  </a:srgbClr>
                </a:outerShdw>
              </a:effectLst>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367990" y="1030393"/>
            <a:ext cx="11074582" cy="5632311"/>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000" b="1" kern="100" dirty="0">
                <a:solidFill>
                  <a:srgbClr val="203E5F"/>
                </a:solidFill>
                <a:cs typeface="+mj-cs"/>
              </a:rPr>
              <a:t>Summary of the previous lecture  </a:t>
            </a:r>
          </a:p>
          <a:p>
            <a:pPr marL="971550" indent="-514350">
              <a:lnSpc>
                <a:spcPct val="150000"/>
              </a:lnSpc>
              <a:buClr>
                <a:srgbClr val="852F4A"/>
              </a:buClr>
              <a:buSzPct val="90000"/>
              <a:buFont typeface="+mj-lt"/>
              <a:buAutoNum type="arabicPeriod"/>
            </a:pPr>
            <a:r>
              <a:rPr lang="en-US" sz="2000" b="1" kern="100" dirty="0">
                <a:solidFill>
                  <a:srgbClr val="203E5F"/>
                </a:solidFill>
                <a:cs typeface="+mj-cs"/>
              </a:rPr>
              <a:t>Introduction</a:t>
            </a:r>
          </a:p>
          <a:p>
            <a:pPr marL="971550" indent="-514350">
              <a:lnSpc>
                <a:spcPct val="150000"/>
              </a:lnSpc>
              <a:buClr>
                <a:srgbClr val="852F4A"/>
              </a:buClr>
              <a:buSzPct val="90000"/>
              <a:buFont typeface="+mj-lt"/>
              <a:buAutoNum type="arabicPeriod"/>
            </a:pPr>
            <a:r>
              <a:rPr lang="en-GB" sz="2000" b="1" dirty="0">
                <a:solidFill>
                  <a:srgbClr val="203E5F"/>
                </a:solidFill>
              </a:rPr>
              <a:t>Risk response strategies " treatment “</a:t>
            </a:r>
          </a:p>
          <a:p>
            <a:pPr marL="971550" indent="-514350">
              <a:lnSpc>
                <a:spcPct val="150000"/>
              </a:lnSpc>
              <a:buClr>
                <a:srgbClr val="852F4A"/>
              </a:buClr>
              <a:buSzPct val="90000"/>
              <a:buFont typeface="+mj-lt"/>
              <a:buAutoNum type="arabicPeriod"/>
            </a:pPr>
            <a:r>
              <a:rPr lang="en-GB" sz="2000" b="1" dirty="0">
                <a:solidFill>
                  <a:srgbClr val="203E5F"/>
                </a:solidFill>
              </a:rPr>
              <a:t>General Risk Strategies</a:t>
            </a:r>
          </a:p>
          <a:p>
            <a:pPr marL="971550" indent="-514350">
              <a:lnSpc>
                <a:spcPct val="150000"/>
              </a:lnSpc>
              <a:buClr>
                <a:srgbClr val="852F4A"/>
              </a:buClr>
              <a:buSzPct val="90000"/>
              <a:buFont typeface="+mj-lt"/>
              <a:buAutoNum type="arabicPeriod"/>
            </a:pPr>
            <a:r>
              <a:rPr lang="en-GB" sz="2000" b="1" dirty="0">
                <a:solidFill>
                  <a:srgbClr val="203E5F"/>
                </a:solidFill>
                <a:cs typeface="Alexandria" charset="0"/>
              </a:rPr>
              <a:t>Risk Monitoring, Reporting, and Review</a:t>
            </a:r>
          </a:p>
          <a:p>
            <a:pPr marL="971550" indent="-514350">
              <a:lnSpc>
                <a:spcPct val="150000"/>
              </a:lnSpc>
              <a:buClr>
                <a:srgbClr val="852F4A"/>
              </a:buClr>
              <a:buSzPct val="90000"/>
              <a:buFont typeface="+mj-lt"/>
              <a:buAutoNum type="arabicPeriod"/>
            </a:pPr>
            <a:r>
              <a:rPr lang="en-GB" sz="2000" b="1" dirty="0">
                <a:solidFill>
                  <a:srgbClr val="203E5F"/>
                </a:solidFill>
              </a:rPr>
              <a:t>Risk Monitoring Objectives</a:t>
            </a:r>
          </a:p>
          <a:p>
            <a:pPr marL="971550" indent="-514350">
              <a:lnSpc>
                <a:spcPct val="150000"/>
              </a:lnSpc>
              <a:buClr>
                <a:srgbClr val="852F4A"/>
              </a:buClr>
              <a:buSzPct val="90000"/>
              <a:buFont typeface="+mj-lt"/>
              <a:buAutoNum type="arabicPeriod"/>
            </a:pPr>
            <a:r>
              <a:rPr lang="en-US" sz="2000" b="1" dirty="0">
                <a:solidFill>
                  <a:srgbClr val="203E5F"/>
                </a:solidFill>
              </a:rPr>
              <a:t>Tracking : Risk Database</a:t>
            </a:r>
          </a:p>
          <a:p>
            <a:pPr marL="971550" indent="-514350">
              <a:lnSpc>
                <a:spcPct val="150000"/>
              </a:lnSpc>
              <a:buClr>
                <a:srgbClr val="852F4A"/>
              </a:buClr>
              <a:buSzPct val="90000"/>
              <a:buFont typeface="+mj-lt"/>
              <a:buAutoNum type="arabicPeriod"/>
            </a:pPr>
            <a:r>
              <a:rPr lang="en-US" sz="2000" b="1" dirty="0">
                <a:solidFill>
                  <a:srgbClr val="203E5F"/>
                </a:solidFill>
              </a:rPr>
              <a:t>What Is A risk register? </a:t>
            </a:r>
          </a:p>
          <a:p>
            <a:pPr marL="971550" indent="-514350">
              <a:lnSpc>
                <a:spcPct val="150000"/>
              </a:lnSpc>
              <a:buClr>
                <a:srgbClr val="852F4A"/>
              </a:buClr>
              <a:buSzPct val="90000"/>
              <a:buFont typeface="+mj-lt"/>
              <a:buAutoNum type="arabicPeriod"/>
            </a:pPr>
            <a:r>
              <a:rPr lang="en-US" sz="2000" b="1" dirty="0">
                <a:solidFill>
                  <a:srgbClr val="203E5F"/>
                </a:solidFill>
              </a:rPr>
              <a:t> Risk Review And Audit </a:t>
            </a:r>
          </a:p>
          <a:p>
            <a:pPr marL="971550" indent="-514350">
              <a:lnSpc>
                <a:spcPct val="150000"/>
              </a:lnSpc>
              <a:buClr>
                <a:srgbClr val="852F4A"/>
              </a:buClr>
              <a:buSzPct val="90000"/>
              <a:buFont typeface="+mj-lt"/>
              <a:buAutoNum type="arabicPeriod"/>
            </a:pPr>
            <a:r>
              <a:rPr lang="en-US" sz="2000" b="1" dirty="0">
                <a:solidFill>
                  <a:srgbClr val="203E5F"/>
                </a:solidFill>
              </a:rPr>
              <a:t>Performance Mentoring </a:t>
            </a:r>
          </a:p>
          <a:p>
            <a:pPr marL="971550" indent="-514350">
              <a:lnSpc>
                <a:spcPct val="150000"/>
              </a:lnSpc>
              <a:buClr>
                <a:srgbClr val="852F4A"/>
              </a:buClr>
              <a:buSzPct val="90000"/>
              <a:buFont typeface="+mj-lt"/>
              <a:buAutoNum type="arabicPeriod"/>
            </a:pPr>
            <a:r>
              <a:rPr lang="en-GB" sz="2000" b="1" dirty="0">
                <a:solidFill>
                  <a:srgbClr val="203E5F"/>
                </a:solidFill>
              </a:rPr>
              <a:t>Summary </a:t>
            </a:r>
          </a:p>
          <a:p>
            <a:pPr marL="971550" indent="-514350">
              <a:lnSpc>
                <a:spcPct val="150000"/>
              </a:lnSpc>
              <a:buClr>
                <a:srgbClr val="852F4A"/>
              </a:buClr>
              <a:buSzPct val="90000"/>
              <a:buFont typeface="+mj-lt"/>
              <a:buAutoNum type="arabicPeriod"/>
            </a:pPr>
            <a:r>
              <a:rPr lang="en-US" sz="2000" b="1" dirty="0">
                <a:solidFill>
                  <a:srgbClr val="203E5F"/>
                </a:solidFill>
              </a:rPr>
              <a:t>References &amp; Resources</a:t>
            </a:r>
          </a:p>
        </p:txBody>
      </p:sp>
      <p:sp>
        <p:nvSpPr>
          <p:cNvPr id="13"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40459"/>
    </mc:Choice>
    <mc:Fallback xmlns="">
      <p:transition spd="slow" advTm="24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1"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3" name="Rectangle 12"/>
          <p:cNvSpPr/>
          <p:nvPr/>
        </p:nvSpPr>
        <p:spPr>
          <a:xfrm>
            <a:off x="605930" y="1582353"/>
            <a:ext cx="10873648" cy="4227119"/>
          </a:xfrm>
          <a:prstGeom prst="rect">
            <a:avLst/>
          </a:prstGeom>
        </p:spPr>
        <p:txBody>
          <a:bodyPr wrap="square">
            <a:spAutoFit/>
          </a:bodyPr>
          <a:lstStyle/>
          <a:p>
            <a:pPr>
              <a:lnSpc>
                <a:spcPct val="150000"/>
              </a:lnSpc>
            </a:pPr>
            <a:r>
              <a:rPr lang="en-GB" sz="2400" b="1" dirty="0">
                <a:solidFill>
                  <a:srgbClr val="800000"/>
                </a:solidFill>
                <a:effectLst>
                  <a:outerShdw blurRad="38100" dist="38100" dir="2700000" algn="tl">
                    <a:srgbClr val="000000">
                      <a:alpha val="43137"/>
                    </a:srgbClr>
                  </a:outerShdw>
                </a:effectLst>
              </a:rPr>
              <a:t>Previously, </a:t>
            </a:r>
          </a:p>
          <a:p>
            <a:pPr>
              <a:lnSpc>
                <a:spcPct val="200000"/>
              </a:lnSpc>
            </a:pPr>
            <a:r>
              <a:rPr lang="en-GB" sz="2400" dirty="0"/>
              <a:t>we discussed the process of identifying risks, analysing their causes, and assessing their impact, and we discussed the four basic strategies for dealing with them, then we developed an action plan, and we identified who is responsible for approving and implementing it. In this section, it is important to discuss Risk Monitoring, Reporting, and Review</a:t>
            </a:r>
          </a:p>
        </p:txBody>
      </p:sp>
      <p:sp>
        <p:nvSpPr>
          <p:cNvPr id="15" name="Title 1"/>
          <p:cNvSpPr>
            <a:spLocks noGrp="1"/>
          </p:cNvSpPr>
          <p:nvPr>
            <p:ph type="title"/>
          </p:nvPr>
        </p:nvSpPr>
        <p:spPr>
          <a:xfrm>
            <a:off x="4169722" y="243976"/>
            <a:ext cx="3635566" cy="655264"/>
          </a:xfrm>
        </p:spPr>
        <p:txBody>
          <a:bodyPr>
            <a:normAutofit/>
          </a:bodyPr>
          <a:lstStyle/>
          <a:p>
            <a:pPr algn="ctr"/>
            <a:r>
              <a:rPr lang="en-US" sz="2800" b="1" u="sng" dirty="0">
                <a:solidFill>
                  <a:srgbClr val="C00000"/>
                </a:solidFill>
              </a:rPr>
              <a:t>Introduction </a:t>
            </a:r>
            <a:endParaRPr lang="en-US" sz="2800" b="1" dirty="0"/>
          </a:p>
        </p:txBody>
      </p:sp>
    </p:spTree>
    <p:extLst>
      <p:ext uri="{BB962C8B-B14F-4D97-AF65-F5344CB8AC3E}">
        <p14:creationId xmlns:p14="http://schemas.microsoft.com/office/powerpoint/2010/main" val="3600988184"/>
      </p:ext>
    </p:extLst>
  </p:cSld>
  <p:clrMapOvr>
    <a:masterClrMapping/>
  </p:clrMapOvr>
  <mc:AlternateContent xmlns:mc="http://schemas.openxmlformats.org/markup-compatibility/2006" xmlns:p14="http://schemas.microsoft.com/office/powerpoint/2010/main">
    <mc:Choice Requires="p14">
      <p:transition spd="slow" p14:dur="2000" advTm="117969"/>
    </mc:Choice>
    <mc:Fallback xmlns="">
      <p:transition spd="slow" advTm="11796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3473002" y="235887"/>
            <a:ext cx="6022674" cy="523220"/>
          </a:xfrm>
          <a:prstGeom prst="rect">
            <a:avLst/>
          </a:prstGeom>
        </p:spPr>
        <p:txBody>
          <a:bodyPr wrap="none">
            <a:spAutoFit/>
          </a:bodyPr>
          <a:lstStyle/>
          <a:p>
            <a:r>
              <a:rPr lang="en-GB" sz="2800" b="1" dirty="0">
                <a:solidFill>
                  <a:srgbClr val="800000"/>
                </a:solidFill>
              </a:rPr>
              <a:t>Risk response strategies " treatment "</a:t>
            </a:r>
          </a:p>
        </p:txBody>
      </p:sp>
      <p:sp>
        <p:nvSpPr>
          <p:cNvPr id="6" name="Rectangle 5"/>
          <p:cNvSpPr/>
          <p:nvPr/>
        </p:nvSpPr>
        <p:spPr>
          <a:xfrm>
            <a:off x="469084" y="1333770"/>
            <a:ext cx="10801171" cy="1754326"/>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Depending on the nature of a risk, project teams define an appropriate response strategy to it. </a:t>
            </a:r>
          </a:p>
          <a:p>
            <a:pPr marL="342900" indent="-342900">
              <a:lnSpc>
                <a:spcPct val="150000"/>
              </a:lnSpc>
              <a:buFont typeface="Wingdings" panose="05000000000000000000" pitchFamily="2" charset="2"/>
              <a:buChar char="ü"/>
            </a:pPr>
            <a:r>
              <a:rPr lang="en-GB" sz="2400" dirty="0"/>
              <a:t>There are four common risk response strategies:</a:t>
            </a:r>
          </a:p>
        </p:txBody>
      </p:sp>
      <p:pic>
        <p:nvPicPr>
          <p:cNvPr id="13" name="Picture 12"/>
          <p:cNvPicPr>
            <a:picLocks noChangeAspect="1"/>
          </p:cNvPicPr>
          <p:nvPr/>
        </p:nvPicPr>
        <p:blipFill>
          <a:blip r:embed="rId2"/>
          <a:stretch>
            <a:fillRect/>
          </a:stretch>
        </p:blipFill>
        <p:spPr>
          <a:xfrm>
            <a:off x="2820318" y="3312879"/>
            <a:ext cx="6675358" cy="3154022"/>
          </a:xfrm>
          <a:prstGeom prst="rect">
            <a:avLst/>
          </a:prstGeom>
        </p:spPr>
      </p:pic>
    </p:spTree>
    <p:extLst>
      <p:ext uri="{BB962C8B-B14F-4D97-AF65-F5344CB8AC3E}">
        <p14:creationId xmlns:p14="http://schemas.microsoft.com/office/powerpoint/2010/main" val="76249990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43956"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285661" y="315084"/>
            <a:ext cx="3812262" cy="523220"/>
          </a:xfrm>
          <a:prstGeom prst="rect">
            <a:avLst/>
          </a:prstGeom>
        </p:spPr>
        <p:txBody>
          <a:bodyPr wrap="none">
            <a:spAutoFit/>
          </a:bodyPr>
          <a:lstStyle/>
          <a:p>
            <a:r>
              <a:rPr lang="en-GB" sz="2800" b="1" dirty="0"/>
              <a:t>General Risk Strategies</a:t>
            </a:r>
          </a:p>
        </p:txBody>
      </p:sp>
      <p:sp>
        <p:nvSpPr>
          <p:cNvPr id="5" name="Rectangle 4"/>
          <p:cNvSpPr/>
          <p:nvPr/>
        </p:nvSpPr>
        <p:spPr>
          <a:xfrm>
            <a:off x="594910" y="1017347"/>
            <a:ext cx="11127035" cy="5262979"/>
          </a:xfrm>
          <a:prstGeom prst="rect">
            <a:avLst/>
          </a:prstGeom>
        </p:spPr>
        <p:txBody>
          <a:bodyPr wrap="square">
            <a:spAutoFit/>
          </a:bodyPr>
          <a:lstStyle/>
          <a:p>
            <a:pPr marL="342900" indent="-342900">
              <a:lnSpc>
                <a:spcPct val="200000"/>
              </a:lnSpc>
              <a:buFont typeface="Wingdings" panose="05000000000000000000" pitchFamily="2" charset="2"/>
              <a:buChar char="§"/>
            </a:pPr>
            <a:r>
              <a:rPr lang="en-GB" sz="2400" dirty="0"/>
              <a:t>There are four general strategies for dealing with risk, depending on whether they are negative risks (threats) or positive risks (opportunities).  </a:t>
            </a:r>
          </a:p>
          <a:p>
            <a:pPr marL="342900" indent="-342900">
              <a:lnSpc>
                <a:spcPct val="200000"/>
              </a:lnSpc>
              <a:buFont typeface="Wingdings" panose="05000000000000000000" pitchFamily="2" charset="2"/>
              <a:buChar char="§"/>
            </a:pPr>
            <a:r>
              <a:rPr lang="en-GB" sz="2400" dirty="0"/>
              <a:t>Which strategy to use depends on two factors:  the probability of the risk occurring and the impact that it would have on the project if it were to occur. </a:t>
            </a:r>
          </a:p>
          <a:p>
            <a:pPr marL="342900" indent="-342900">
              <a:lnSpc>
                <a:spcPct val="200000"/>
              </a:lnSpc>
              <a:buFont typeface="Wingdings" panose="05000000000000000000" pitchFamily="2" charset="2"/>
              <a:buChar char="§"/>
            </a:pPr>
            <a:r>
              <a:rPr lang="en-GB" sz="2400" dirty="0"/>
              <a:t> For the sake of simplicity, let’s categorize both the probability and impact of a risk into high and low categories.  </a:t>
            </a:r>
          </a:p>
          <a:p>
            <a:pPr marL="342900" indent="-342900">
              <a:lnSpc>
                <a:spcPct val="200000"/>
              </a:lnSpc>
              <a:buFont typeface="Wingdings" panose="05000000000000000000" pitchFamily="2" charset="2"/>
              <a:buChar char="§"/>
            </a:pPr>
            <a:r>
              <a:rPr lang="en-GB" sz="2400" dirty="0"/>
              <a:t>Then we have the following matrix for negative risks and positive risks</a:t>
            </a:r>
          </a:p>
        </p:txBody>
      </p:sp>
    </p:spTree>
    <p:extLst>
      <p:ext uri="{BB962C8B-B14F-4D97-AF65-F5344CB8AC3E}">
        <p14:creationId xmlns:p14="http://schemas.microsoft.com/office/powerpoint/2010/main" val="154269664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graphicFrame>
        <p:nvGraphicFramePr>
          <p:cNvPr id="7" name="Table 6"/>
          <p:cNvGraphicFramePr>
            <a:graphicFrameLocks noGrp="1"/>
          </p:cNvGraphicFramePr>
          <p:nvPr>
            <p:extLst>
              <p:ext uri="{D42A27DB-BD31-4B8C-83A1-F6EECF244321}">
                <p14:modId xmlns:p14="http://schemas.microsoft.com/office/powerpoint/2010/main" val="875886144"/>
              </p:ext>
            </p:extLst>
          </p:nvPr>
        </p:nvGraphicFramePr>
        <p:xfrm>
          <a:off x="528811" y="1325447"/>
          <a:ext cx="6046956" cy="4116885"/>
        </p:xfrm>
        <a:graphic>
          <a:graphicData uri="http://schemas.openxmlformats.org/drawingml/2006/table">
            <a:tbl>
              <a:tblPr firstRow="1" bandRow="1"/>
              <a:tblGrid>
                <a:gridCol w="2015652">
                  <a:extLst>
                    <a:ext uri="{9D8B030D-6E8A-4147-A177-3AD203B41FA5}">
                      <a16:colId xmlns:a16="http://schemas.microsoft.com/office/drawing/2014/main" val="4120547626"/>
                    </a:ext>
                  </a:extLst>
                </a:gridCol>
                <a:gridCol w="2015652">
                  <a:extLst>
                    <a:ext uri="{9D8B030D-6E8A-4147-A177-3AD203B41FA5}">
                      <a16:colId xmlns:a16="http://schemas.microsoft.com/office/drawing/2014/main" val="3377535065"/>
                    </a:ext>
                  </a:extLst>
                </a:gridCol>
                <a:gridCol w="2015652">
                  <a:extLst>
                    <a:ext uri="{9D8B030D-6E8A-4147-A177-3AD203B41FA5}">
                      <a16:colId xmlns:a16="http://schemas.microsoft.com/office/drawing/2014/main" val="2798903103"/>
                    </a:ext>
                  </a:extLst>
                </a:gridCol>
              </a:tblGrid>
              <a:tr h="1047469">
                <a:tc>
                  <a:txBody>
                    <a:bodyPr/>
                    <a:lstStyle/>
                    <a:p>
                      <a:pPr algn="ctr"/>
                      <a:r>
                        <a:rPr lang="en-GB" sz="2400" b="1" u="sng" dirty="0">
                          <a:solidFill>
                            <a:srgbClr val="800000"/>
                          </a:solidFill>
                        </a:rPr>
                        <a:t>Probability </a:t>
                      </a:r>
                    </a:p>
                  </a:txBody>
                  <a:tcPr anchor="ctr"/>
                </a:tc>
                <a:tc>
                  <a:txBody>
                    <a:bodyPr/>
                    <a:lstStyle/>
                    <a:p>
                      <a:pPr algn="ctr"/>
                      <a:r>
                        <a:rPr lang="en-GB" sz="2400" b="1" u="sng" dirty="0">
                          <a:solidFill>
                            <a:srgbClr val="800000"/>
                          </a:solidFill>
                        </a:rPr>
                        <a:t>Impact </a:t>
                      </a:r>
                    </a:p>
                  </a:txBody>
                  <a:tcPr anchor="ctr"/>
                </a:tc>
                <a:tc>
                  <a:txBody>
                    <a:bodyPr/>
                    <a:lstStyle/>
                    <a:p>
                      <a:pPr algn="ctr"/>
                      <a:r>
                        <a:rPr lang="en-GB" sz="2400" b="1" u="sng" dirty="0">
                          <a:solidFill>
                            <a:srgbClr val="800000"/>
                          </a:solidFill>
                        </a:rPr>
                        <a:t>Strategy </a:t>
                      </a:r>
                    </a:p>
                  </a:txBody>
                  <a:tcPr anchor="ctr"/>
                </a:tc>
                <a:extLst>
                  <a:ext uri="{0D108BD9-81ED-4DB2-BD59-A6C34878D82A}">
                    <a16:rowId xmlns:a16="http://schemas.microsoft.com/office/drawing/2014/main" val="2556679998"/>
                  </a:ext>
                </a:extLst>
              </a:tr>
              <a:tr h="772446">
                <a:tc>
                  <a:txBody>
                    <a:bodyPr/>
                    <a:lstStyle/>
                    <a:p>
                      <a:pPr algn="ctr"/>
                      <a:r>
                        <a:rPr lang="en-GB" sz="2400" b="1" dirty="0">
                          <a:solidFill>
                            <a:srgbClr val="002060"/>
                          </a:solidFill>
                          <a:latin typeface="Aharoni" panose="02010803020104030203" pitchFamily="2" charset="-79"/>
                          <a:cs typeface="Aharoni" panose="02010803020104030203" pitchFamily="2" charset="-79"/>
                        </a:rPr>
                        <a:t>L</a:t>
                      </a:r>
                    </a:p>
                  </a:txBody>
                  <a:tcPr anchor="ctr">
                    <a:solidFill>
                      <a:srgbClr val="FFFF00">
                        <a:alpha val="93000"/>
                      </a:srgbClr>
                    </a:solidFill>
                  </a:tcPr>
                </a:tc>
                <a:tc>
                  <a:txBody>
                    <a:bodyPr/>
                    <a:lstStyle/>
                    <a:p>
                      <a:pPr algn="ctr"/>
                      <a:r>
                        <a:rPr lang="en-GB" sz="2400" b="1" dirty="0">
                          <a:solidFill>
                            <a:srgbClr val="002060"/>
                          </a:solidFill>
                        </a:rPr>
                        <a:t>L</a:t>
                      </a:r>
                    </a:p>
                  </a:txBody>
                  <a:tcPr anchor="ctr">
                    <a:solidFill>
                      <a:srgbClr val="FFFF00">
                        <a:alpha val="93000"/>
                      </a:srgbClr>
                    </a:solidFill>
                  </a:tcPr>
                </a:tc>
                <a:tc>
                  <a:txBody>
                    <a:bodyPr/>
                    <a:lstStyle/>
                    <a:p>
                      <a:pPr algn="ctr"/>
                      <a:r>
                        <a:rPr lang="en-GB" sz="2400" b="1" u="sng" dirty="0">
                          <a:solidFill>
                            <a:srgbClr val="800000"/>
                          </a:solidFill>
                        </a:rPr>
                        <a:t>Accept </a:t>
                      </a:r>
                    </a:p>
                  </a:txBody>
                  <a:tcPr anchor="ctr"/>
                </a:tc>
                <a:extLst>
                  <a:ext uri="{0D108BD9-81ED-4DB2-BD59-A6C34878D82A}">
                    <a16:rowId xmlns:a16="http://schemas.microsoft.com/office/drawing/2014/main" val="1077413418"/>
                  </a:ext>
                </a:extLst>
              </a:tr>
              <a:tr h="772446">
                <a:tc>
                  <a:txBody>
                    <a:bodyPr/>
                    <a:lstStyle/>
                    <a:p>
                      <a:pPr algn="ctr"/>
                      <a:r>
                        <a:rPr lang="en-GB" sz="2400" b="1" dirty="0">
                          <a:solidFill>
                            <a:srgbClr val="002060"/>
                          </a:solidFill>
                        </a:rPr>
                        <a:t>H </a:t>
                      </a:r>
                    </a:p>
                  </a:txBody>
                  <a:tcPr anchor="ctr">
                    <a:solidFill>
                      <a:srgbClr val="FFFF00">
                        <a:alpha val="93000"/>
                      </a:srgbClr>
                    </a:solidFill>
                  </a:tcPr>
                </a:tc>
                <a:tc>
                  <a:txBody>
                    <a:bodyPr/>
                    <a:lstStyle/>
                    <a:p>
                      <a:pPr algn="ctr"/>
                      <a:r>
                        <a:rPr lang="en-GB" sz="2400" b="1" dirty="0">
                          <a:solidFill>
                            <a:srgbClr val="002060"/>
                          </a:solidFill>
                        </a:rPr>
                        <a:t>H</a:t>
                      </a:r>
                    </a:p>
                  </a:txBody>
                  <a:tcPr anchor="ctr">
                    <a:solidFill>
                      <a:srgbClr val="FFFF00">
                        <a:alpha val="93000"/>
                      </a:srgbClr>
                    </a:solidFill>
                  </a:tcPr>
                </a:tc>
                <a:tc>
                  <a:txBody>
                    <a:bodyPr/>
                    <a:lstStyle/>
                    <a:p>
                      <a:pPr algn="ctr"/>
                      <a:r>
                        <a:rPr lang="en-GB" sz="2400" b="1" u="sng" dirty="0">
                          <a:solidFill>
                            <a:srgbClr val="800000"/>
                          </a:solidFill>
                        </a:rPr>
                        <a:t>Avoid </a:t>
                      </a:r>
                    </a:p>
                  </a:txBody>
                  <a:tcPr anchor="ctr"/>
                </a:tc>
                <a:extLst>
                  <a:ext uri="{0D108BD9-81ED-4DB2-BD59-A6C34878D82A}">
                    <a16:rowId xmlns:a16="http://schemas.microsoft.com/office/drawing/2014/main" val="1317888009"/>
                  </a:ext>
                </a:extLst>
              </a:tr>
              <a:tr h="588254">
                <a:tc>
                  <a:txBody>
                    <a:bodyPr/>
                    <a:lstStyle/>
                    <a:p>
                      <a:pPr algn="ctr"/>
                      <a:r>
                        <a:rPr lang="en-GB" sz="2400" b="1" dirty="0">
                          <a:solidFill>
                            <a:srgbClr val="002060"/>
                          </a:solidFill>
                        </a:rPr>
                        <a:t>L</a:t>
                      </a:r>
                    </a:p>
                  </a:txBody>
                  <a:tcPr anchor="ctr">
                    <a:solidFill>
                      <a:srgbClr val="FFFF00">
                        <a:alpha val="93000"/>
                      </a:srgbClr>
                    </a:solidFill>
                  </a:tcPr>
                </a:tc>
                <a:tc>
                  <a:txBody>
                    <a:bodyPr/>
                    <a:lstStyle/>
                    <a:p>
                      <a:pPr algn="ctr"/>
                      <a:r>
                        <a:rPr lang="en-GB" sz="2400" b="1" dirty="0">
                          <a:solidFill>
                            <a:srgbClr val="002060"/>
                          </a:solidFill>
                        </a:rPr>
                        <a:t>H</a:t>
                      </a:r>
                    </a:p>
                  </a:txBody>
                  <a:tcPr anchor="ctr">
                    <a:solidFill>
                      <a:srgbClr val="FFFF00">
                        <a:alpha val="93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u="sng" dirty="0">
                          <a:solidFill>
                            <a:srgbClr val="800000"/>
                          </a:solidFill>
                        </a:rPr>
                        <a:t>Transfer</a:t>
                      </a:r>
                    </a:p>
                  </a:txBody>
                  <a:tcPr anchor="ctr"/>
                </a:tc>
                <a:extLst>
                  <a:ext uri="{0D108BD9-81ED-4DB2-BD59-A6C34878D82A}">
                    <a16:rowId xmlns:a16="http://schemas.microsoft.com/office/drawing/2014/main" val="2453056253"/>
                  </a:ext>
                </a:extLst>
              </a:tr>
              <a:tr h="93627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dirty="0">
                          <a:solidFill>
                            <a:srgbClr val="002060"/>
                          </a:solidFill>
                        </a:rPr>
                        <a:t>H</a:t>
                      </a:r>
                    </a:p>
                  </a:txBody>
                  <a:tcPr anchor="ctr">
                    <a:solidFill>
                      <a:srgbClr val="FFFF00">
                        <a:alpha val="93000"/>
                      </a:srgbClr>
                    </a:solidFill>
                  </a:tcPr>
                </a:tc>
                <a:tc>
                  <a:txBody>
                    <a:bodyPr/>
                    <a:lstStyle/>
                    <a:p>
                      <a:pPr algn="ctr"/>
                      <a:r>
                        <a:rPr lang="en-GB" sz="2400" b="1" dirty="0">
                          <a:solidFill>
                            <a:srgbClr val="002060"/>
                          </a:solidFill>
                        </a:rPr>
                        <a:t>L</a:t>
                      </a:r>
                    </a:p>
                  </a:txBody>
                  <a:tcPr anchor="ctr">
                    <a:solidFill>
                      <a:srgbClr val="FFFF00">
                        <a:alpha val="93000"/>
                      </a:srgb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2400" b="1" u="sng" dirty="0">
                          <a:solidFill>
                            <a:srgbClr val="800000"/>
                          </a:solidFill>
                        </a:rPr>
                        <a:t>Mitigate </a:t>
                      </a:r>
                    </a:p>
                    <a:p>
                      <a:pPr algn="ctr"/>
                      <a:endParaRPr lang="en-GB" sz="2400" b="1" u="sng" dirty="0">
                        <a:solidFill>
                          <a:srgbClr val="800000"/>
                        </a:solidFill>
                      </a:endParaRPr>
                    </a:p>
                  </a:txBody>
                  <a:tcPr anchor="ctr"/>
                </a:tc>
                <a:extLst>
                  <a:ext uri="{0D108BD9-81ED-4DB2-BD59-A6C34878D82A}">
                    <a16:rowId xmlns:a16="http://schemas.microsoft.com/office/drawing/2014/main" val="2969768755"/>
                  </a:ext>
                </a:extLst>
              </a:tr>
            </a:tbl>
          </a:graphicData>
        </a:graphic>
      </p:graphicFrame>
      <p:sp>
        <p:nvSpPr>
          <p:cNvPr id="13" name="Rectangle 12"/>
          <p:cNvSpPr/>
          <p:nvPr/>
        </p:nvSpPr>
        <p:spPr>
          <a:xfrm>
            <a:off x="4172409" y="322765"/>
            <a:ext cx="3704860" cy="523220"/>
          </a:xfrm>
          <a:prstGeom prst="rect">
            <a:avLst/>
          </a:prstGeom>
        </p:spPr>
        <p:txBody>
          <a:bodyPr wrap="none">
            <a:spAutoFit/>
          </a:bodyPr>
          <a:lstStyle/>
          <a:p>
            <a:r>
              <a:rPr lang="en-GB" sz="2800" b="1" dirty="0">
                <a:solidFill>
                  <a:srgbClr val="800000"/>
                </a:solidFill>
              </a:rPr>
              <a:t>Risk Strategies matrix </a:t>
            </a:r>
            <a:endParaRPr lang="en-GB" sz="2800" dirty="0">
              <a:solidFill>
                <a:srgbClr val="800000"/>
              </a:solidFill>
            </a:endParaRPr>
          </a:p>
        </p:txBody>
      </p:sp>
      <p:sp>
        <p:nvSpPr>
          <p:cNvPr id="15" name="Rectangle 14"/>
          <p:cNvSpPr/>
          <p:nvPr/>
        </p:nvSpPr>
        <p:spPr>
          <a:xfrm>
            <a:off x="1337606" y="5851046"/>
            <a:ext cx="1744388" cy="369332"/>
          </a:xfrm>
          <a:prstGeom prst="rect">
            <a:avLst/>
          </a:prstGeom>
        </p:spPr>
        <p:txBody>
          <a:bodyPr wrap="none">
            <a:spAutoFit/>
          </a:bodyPr>
          <a:lstStyle/>
          <a:p>
            <a:r>
              <a:rPr lang="en-GB" b="1" dirty="0" err="1">
                <a:latin typeface="Vladimir Script" panose="03050402040407070305" pitchFamily="66" charset="0"/>
              </a:rPr>
              <a:t>Dr.Ayman</a:t>
            </a:r>
            <a:r>
              <a:rPr lang="en-GB" b="1" dirty="0">
                <a:latin typeface="Vladimir Script" panose="03050402040407070305" pitchFamily="66" charset="0"/>
              </a:rPr>
              <a:t> Hassan </a:t>
            </a:r>
            <a:endParaRPr lang="en-GB" dirty="0">
              <a:latin typeface="Vladimir Script" panose="03050402040407070305" pitchFamily="66" charset="0"/>
            </a:endParaRPr>
          </a:p>
        </p:txBody>
      </p:sp>
      <p:pic>
        <p:nvPicPr>
          <p:cNvPr id="16" name="Picture 15"/>
          <p:cNvPicPr>
            <a:picLocks noChangeAspect="1"/>
          </p:cNvPicPr>
          <p:nvPr/>
        </p:nvPicPr>
        <p:blipFill>
          <a:blip r:embed="rId3"/>
          <a:stretch>
            <a:fillRect/>
          </a:stretch>
        </p:blipFill>
        <p:spPr>
          <a:xfrm>
            <a:off x="6698255" y="1242095"/>
            <a:ext cx="5182570" cy="4200237"/>
          </a:xfrm>
          <a:prstGeom prst="rect">
            <a:avLst/>
          </a:prstGeom>
        </p:spPr>
      </p:pic>
    </p:spTree>
    <p:extLst>
      <p:ext uri="{BB962C8B-B14F-4D97-AF65-F5344CB8AC3E}">
        <p14:creationId xmlns:p14="http://schemas.microsoft.com/office/powerpoint/2010/main" val="674355562"/>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97990"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5" name="Rectangle 4"/>
          <p:cNvSpPr/>
          <p:nvPr/>
        </p:nvSpPr>
        <p:spPr>
          <a:xfrm>
            <a:off x="572877" y="1358305"/>
            <a:ext cx="11226188" cy="4708981"/>
          </a:xfrm>
          <a:prstGeom prst="rect">
            <a:avLst/>
          </a:prstGeom>
        </p:spPr>
        <p:txBody>
          <a:bodyPr wrap="square">
            <a:spAutoFit/>
          </a:bodyPr>
          <a:lstStyle/>
          <a:p>
            <a:pPr algn="ctr">
              <a:lnSpc>
                <a:spcPct val="150000"/>
              </a:lnSpc>
            </a:pPr>
            <a:r>
              <a:rPr lang="en-GB" sz="2400" b="1" u="sng" dirty="0">
                <a:solidFill>
                  <a:srgbClr val="800000"/>
                </a:solidFill>
              </a:rPr>
              <a:t>1- Accept</a:t>
            </a:r>
          </a:p>
          <a:p>
            <a:pPr marL="285750" indent="-285750">
              <a:lnSpc>
                <a:spcPct val="150000"/>
              </a:lnSpc>
              <a:buFont typeface="Wingdings" panose="05000000000000000000" pitchFamily="2" charset="2"/>
              <a:buChar char="§"/>
            </a:pPr>
            <a:r>
              <a:rPr lang="en-GB" sz="2400" dirty="0"/>
              <a:t>As can be seen, if the risk is low in terms of probability and impact, you can simply </a:t>
            </a:r>
            <a:r>
              <a:rPr lang="en-GB" sz="2400" u="sng" dirty="0"/>
              <a:t>acce</a:t>
            </a:r>
            <a:r>
              <a:rPr lang="en-GB" sz="2400" dirty="0"/>
              <a:t>pt it.   </a:t>
            </a:r>
          </a:p>
          <a:p>
            <a:pPr marL="285750" indent="-285750">
              <a:buFont typeface="Arial" panose="020B0604020202020204" pitchFamily="34" charset="0"/>
              <a:buChar char="•"/>
            </a:pPr>
            <a:r>
              <a:rPr lang="en-GB" sz="2400" dirty="0"/>
              <a:t>Accepting a risk does not mean ignoring it:  risks in these categories that are accepted are put in a </a:t>
            </a:r>
            <a:r>
              <a:rPr lang="en-GB" sz="2400" u="sng" dirty="0"/>
              <a:t>watch list</a:t>
            </a:r>
            <a:r>
              <a:rPr lang="en-GB" sz="2400" dirty="0"/>
              <a:t>.   </a:t>
            </a:r>
          </a:p>
          <a:p>
            <a:pPr marL="285750" indent="-285750">
              <a:buFont typeface="Arial" panose="020B0604020202020204" pitchFamily="34" charset="0"/>
              <a:buChar char="•"/>
            </a:pPr>
            <a:r>
              <a:rPr lang="en-GB" sz="2400" dirty="0"/>
              <a:t>During the course of the project, this watch list should be reviewed to see if the probability and/or impact of the risk has increased.</a:t>
            </a:r>
          </a:p>
          <a:p>
            <a:pPr marL="285750" indent="-285750">
              <a:buFont typeface="Arial" panose="020B0604020202020204" pitchFamily="34" charset="0"/>
              <a:buChar char="•"/>
            </a:pPr>
            <a:r>
              <a:rPr lang="en-GB" sz="2400" dirty="0"/>
              <a:t>It means , after </a:t>
            </a:r>
            <a:r>
              <a:rPr lang="en-GB" sz="2400" dirty="0" err="1"/>
              <a:t>analyzing</a:t>
            </a:r>
            <a:r>
              <a:rPr lang="en-GB" sz="2400" dirty="0"/>
              <a:t> all the variables, you’ll inevitably decide to simply accept some risks. In certain cases, the potential impact may be so small that it’s negligible. </a:t>
            </a:r>
          </a:p>
          <a:p>
            <a:pPr marL="285750" indent="-285750">
              <a:buFont typeface="Arial" panose="020B0604020202020204" pitchFamily="34" charset="0"/>
              <a:buChar char="•"/>
            </a:pPr>
            <a:r>
              <a:rPr lang="en-GB" sz="2400" dirty="0"/>
              <a:t>In other cases, the risk may be so low that it doesn’t make sense to spend money trying to avoid or mitigate it.</a:t>
            </a:r>
          </a:p>
        </p:txBody>
      </p:sp>
    </p:spTree>
    <p:extLst>
      <p:ext uri="{BB962C8B-B14F-4D97-AF65-F5344CB8AC3E}">
        <p14:creationId xmlns:p14="http://schemas.microsoft.com/office/powerpoint/2010/main" val="409582298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3521575" y="268608"/>
            <a:ext cx="5659947" cy="523220"/>
          </a:xfrm>
          <a:prstGeom prst="rect">
            <a:avLst/>
          </a:prstGeom>
        </p:spPr>
        <p:txBody>
          <a:bodyPr wrap="none">
            <a:spAutoFit/>
          </a:bodyPr>
          <a:lstStyle/>
          <a:p>
            <a:r>
              <a:rPr lang="en-GB" sz="2800" b="1" dirty="0"/>
              <a:t>Example: Risk Acceptance Strategy</a:t>
            </a:r>
          </a:p>
        </p:txBody>
      </p:sp>
      <p:sp>
        <p:nvSpPr>
          <p:cNvPr id="6" name="Rectangle 5"/>
          <p:cNvSpPr/>
          <p:nvPr/>
        </p:nvSpPr>
        <p:spPr>
          <a:xfrm>
            <a:off x="528811" y="1050377"/>
            <a:ext cx="11352014" cy="5011949"/>
          </a:xfrm>
          <a:prstGeom prst="rect">
            <a:avLst/>
          </a:prstGeom>
        </p:spPr>
        <p:txBody>
          <a:bodyPr wrap="square">
            <a:spAutoFit/>
          </a:bodyPr>
          <a:lstStyle/>
          <a:p>
            <a:pPr marL="285750" indent="-285750">
              <a:lnSpc>
                <a:spcPct val="150000"/>
              </a:lnSpc>
              <a:buFont typeface="Arial" panose="020B0604020202020204" pitchFamily="34" charset="0"/>
              <a:buChar char="•"/>
            </a:pPr>
            <a:r>
              <a:rPr lang="en-GB" sz="2400" dirty="0"/>
              <a:t>Whatever the case, make sure your executive sponsors sign off on any risk acceptance. </a:t>
            </a:r>
          </a:p>
          <a:p>
            <a:pPr marL="285750" indent="-285750">
              <a:lnSpc>
                <a:spcPct val="150000"/>
              </a:lnSpc>
              <a:buFont typeface="Arial" panose="020B0604020202020204" pitchFamily="34" charset="0"/>
              <a:buChar char="•"/>
            </a:pPr>
            <a:r>
              <a:rPr lang="en-GB" sz="2400" dirty="0"/>
              <a:t>You want to make sure they know you anticipated the risks and considered strategies for avoidance, transfer, or mitigation before going down the acceptance route.</a:t>
            </a:r>
          </a:p>
          <a:p>
            <a:pPr marL="342900" indent="-342900">
              <a:lnSpc>
                <a:spcPct val="150000"/>
              </a:lnSpc>
              <a:buFont typeface="Arial" panose="020B0604020202020204" pitchFamily="34" charset="0"/>
              <a:buChar char="•"/>
            </a:pPr>
            <a:r>
              <a:rPr lang="en-GB" sz="2400" dirty="0">
                <a:solidFill>
                  <a:srgbClr val="3C4043"/>
                </a:solidFill>
              </a:rPr>
              <a:t>Airlines often overbook flights knowing that a certain number of people will cancel, but what if they don’t, some of those flights will inevitably end up with too many passengers on board—at which point airlines start offering incentives (such as flight credits) to entice people off the plane. </a:t>
            </a:r>
          </a:p>
          <a:p>
            <a:pPr marL="342900" indent="-342900">
              <a:lnSpc>
                <a:spcPct val="150000"/>
              </a:lnSpc>
              <a:buFont typeface="Arial" panose="020B0604020202020204" pitchFamily="34" charset="0"/>
              <a:buChar char="•"/>
            </a:pPr>
            <a:r>
              <a:rPr lang="en-GB" sz="2400" dirty="0">
                <a:solidFill>
                  <a:srgbClr val="3C4043"/>
                </a:solidFill>
              </a:rPr>
              <a:t>If that doesn’t work, airlines are forced to kick some people off the flight. They know that this will create unhappy customers, but they accept the risk. </a:t>
            </a:r>
          </a:p>
        </p:txBody>
      </p:sp>
    </p:spTree>
    <p:extLst>
      <p:ext uri="{BB962C8B-B14F-4D97-AF65-F5344CB8AC3E}">
        <p14:creationId xmlns:p14="http://schemas.microsoft.com/office/powerpoint/2010/main" val="5562219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3521575" y="268608"/>
            <a:ext cx="5659947" cy="523220"/>
          </a:xfrm>
          <a:prstGeom prst="rect">
            <a:avLst/>
          </a:prstGeom>
        </p:spPr>
        <p:txBody>
          <a:bodyPr wrap="none">
            <a:spAutoFit/>
          </a:bodyPr>
          <a:lstStyle/>
          <a:p>
            <a:r>
              <a:rPr lang="en-GB" sz="2800" b="1" dirty="0"/>
              <a:t>Example: Risk Acceptance Strategy</a:t>
            </a:r>
          </a:p>
        </p:txBody>
      </p:sp>
      <p:sp>
        <p:nvSpPr>
          <p:cNvPr id="6" name="Rectangle 5"/>
          <p:cNvSpPr/>
          <p:nvPr/>
        </p:nvSpPr>
        <p:spPr>
          <a:xfrm>
            <a:off x="528811" y="1050377"/>
            <a:ext cx="11352014" cy="439697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solidFill>
                  <a:srgbClr val="3C4043"/>
                </a:solidFill>
              </a:rPr>
              <a:t>Why do they accept the consequences? Airlines have done their math, and they know that in order to compete in a price-sensitive market, they need to fill their flights with as many passengers as possible. </a:t>
            </a:r>
          </a:p>
          <a:p>
            <a:pPr marL="342900" indent="-342900">
              <a:lnSpc>
                <a:spcPct val="150000"/>
              </a:lnSpc>
              <a:buFont typeface="Arial" panose="020B0604020202020204" pitchFamily="34" charset="0"/>
              <a:buChar char="•"/>
            </a:pPr>
            <a:r>
              <a:rPr lang="en-GB" sz="2400" dirty="0">
                <a:solidFill>
                  <a:srgbClr val="3C4043"/>
                </a:solidFill>
              </a:rPr>
              <a:t>If they don’t fill as many seats as possible, their profits will drop, and they won’t be able to offer those low fares we all love. In short, they can’t compete without overbooking, so they’re willing to accept the occasional angry tweet in exchange for overbooked flights.</a:t>
            </a:r>
            <a:endParaRPr lang="en-GB" sz="2400" dirty="0"/>
          </a:p>
          <a:p>
            <a:pPr marL="342900" indent="-342900">
              <a:lnSpc>
                <a:spcPct val="150000"/>
              </a:lnSpc>
              <a:buFont typeface="Arial" panose="020B0604020202020204" pitchFamily="34" charset="0"/>
              <a:buChar char="•"/>
            </a:pPr>
            <a:endParaRPr lang="en-GB" sz="2100" dirty="0"/>
          </a:p>
        </p:txBody>
      </p:sp>
    </p:spTree>
    <p:extLst>
      <p:ext uri="{BB962C8B-B14F-4D97-AF65-F5344CB8AC3E}">
        <p14:creationId xmlns:p14="http://schemas.microsoft.com/office/powerpoint/2010/main" val="134887995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2" name="Rectangle 1"/>
          <p:cNvSpPr/>
          <p:nvPr/>
        </p:nvSpPr>
        <p:spPr>
          <a:xfrm>
            <a:off x="572877" y="1003026"/>
            <a:ext cx="11171103" cy="5509200"/>
          </a:xfrm>
          <a:prstGeom prst="rect">
            <a:avLst/>
          </a:prstGeom>
        </p:spPr>
        <p:txBody>
          <a:bodyPr wrap="square">
            <a:spAutoFit/>
          </a:bodyPr>
          <a:lstStyle/>
          <a:p>
            <a:pPr algn="ctr"/>
            <a:r>
              <a:rPr lang="en-GB" sz="2800" b="1" u="sng" dirty="0">
                <a:solidFill>
                  <a:srgbClr val="800000"/>
                </a:solidFill>
              </a:rPr>
              <a:t>2- Avoiding</a:t>
            </a:r>
          </a:p>
          <a:p>
            <a:pPr marL="342900" indent="-342900">
              <a:lnSpc>
                <a:spcPct val="150000"/>
              </a:lnSpc>
              <a:buFont typeface="Arial" panose="020B0604020202020204" pitchFamily="34" charset="0"/>
              <a:buChar char="•"/>
            </a:pPr>
            <a:r>
              <a:rPr lang="en-GB" sz="2400" dirty="0"/>
              <a:t>Avoiding a risk means to completely eliminate it. </a:t>
            </a:r>
          </a:p>
          <a:p>
            <a:pPr marL="342900" indent="-342900">
              <a:lnSpc>
                <a:spcPct val="150000"/>
              </a:lnSpc>
              <a:buFont typeface="Arial" panose="020B0604020202020204" pitchFamily="34" charset="0"/>
              <a:buChar char="•"/>
            </a:pPr>
            <a:r>
              <a:rPr lang="en-GB" sz="2400" dirty="0"/>
              <a:t>Not all risks can be eliminated, and some can only be eliminated at great cost, so you’ll want to </a:t>
            </a:r>
            <a:r>
              <a:rPr lang="en-GB" sz="2400" dirty="0" err="1"/>
              <a:t>analyze</a:t>
            </a:r>
            <a:r>
              <a:rPr lang="en-GB" sz="2400" dirty="0"/>
              <a:t> the costs and benefits of eliminating a given risk. </a:t>
            </a:r>
          </a:p>
          <a:p>
            <a:pPr marL="342900" indent="-342900">
              <a:lnSpc>
                <a:spcPct val="150000"/>
              </a:lnSpc>
              <a:buFont typeface="Arial" panose="020B0604020202020204" pitchFamily="34" charset="0"/>
              <a:buChar char="•"/>
            </a:pPr>
            <a:r>
              <a:rPr lang="en-GB" sz="2400" dirty="0"/>
              <a:t>Only then can you decide whether it’s worth the time, money, and effort.</a:t>
            </a:r>
          </a:p>
          <a:p>
            <a:pPr marL="342900" indent="-342900">
              <a:lnSpc>
                <a:spcPct val="150000"/>
              </a:lnSpc>
              <a:buFont typeface="Arial" panose="020B0604020202020204" pitchFamily="34" charset="0"/>
              <a:buChar char="•"/>
            </a:pPr>
            <a:r>
              <a:rPr lang="en-GB" sz="2400" dirty="0"/>
              <a:t>On the opposite end of the scale, if the probability and impact are high, you should so all you can to avoid that risk.    </a:t>
            </a:r>
          </a:p>
          <a:p>
            <a:pPr marL="342900" indent="-342900">
              <a:lnSpc>
                <a:spcPct val="150000"/>
              </a:lnSpc>
              <a:buFont typeface="Arial" panose="020B0604020202020204" pitchFamily="34" charset="0"/>
              <a:buChar char="•"/>
            </a:pPr>
            <a:r>
              <a:rPr lang="en-GB" sz="2400" dirty="0"/>
              <a:t>Some ways of avoiding risk are by clarifying requirements so that the potentially high-risk portions of the scope are excluded, or if the risk is to the schedule, by extending the schedule.</a:t>
            </a:r>
          </a:p>
        </p:txBody>
      </p:sp>
    </p:spTree>
    <p:extLst>
      <p:ext uri="{BB962C8B-B14F-4D97-AF65-F5344CB8AC3E}">
        <p14:creationId xmlns:p14="http://schemas.microsoft.com/office/powerpoint/2010/main" val="3169171917"/>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95759" y="979537"/>
            <a:ext cx="11385065" cy="5632311"/>
          </a:xfrm>
          <a:prstGeom prst="rect">
            <a:avLst/>
          </a:prstGeom>
        </p:spPr>
        <p:txBody>
          <a:bodyPr wrap="square">
            <a:spAutoFit/>
          </a:bodyPr>
          <a:lstStyle/>
          <a:p>
            <a:pPr marL="342900" indent="-342900">
              <a:buFont typeface="Arial" panose="020B0604020202020204" pitchFamily="34" charset="0"/>
              <a:buChar char="•"/>
            </a:pPr>
            <a:r>
              <a:rPr lang="en-GB" sz="2400" dirty="0"/>
              <a:t>An electronics manufacturer is set to go with a new, cheaper supplier for a key component of a product they sell.</a:t>
            </a:r>
          </a:p>
          <a:p>
            <a:pPr marL="342900" indent="-342900">
              <a:buFont typeface="Arial" panose="020B0604020202020204" pitchFamily="34" charset="0"/>
              <a:buChar char="•"/>
            </a:pPr>
            <a:r>
              <a:rPr lang="en-GB" sz="2400" dirty="0"/>
              <a:t>There is no prior experience with the new supplier, so there is some concern that they may not deliver on time, potentially causing the company to lose money. This is a risk, and this risk can essentially be eliminated by going with the old (more expensive) supplier to meet the initial deadline, and reserving the cheaper supplier for future deadlines.</a:t>
            </a:r>
          </a:p>
          <a:p>
            <a:pPr marL="342900" indent="-342900">
              <a:buFont typeface="Arial" panose="020B0604020202020204" pitchFamily="34" charset="0"/>
              <a:buChar char="•"/>
            </a:pPr>
            <a:r>
              <a:rPr lang="en-GB" sz="2400" dirty="0"/>
              <a:t>This is something the project team should discuss with their managers and/or executive sponsors, and weigh the level of risk they are willing to accept.</a:t>
            </a:r>
          </a:p>
          <a:p>
            <a:pPr marL="342900" indent="-342900">
              <a:buFont typeface="Arial" panose="020B0604020202020204" pitchFamily="34" charset="0"/>
              <a:buChar char="•"/>
            </a:pPr>
            <a:r>
              <a:rPr lang="en-GB" sz="2400" dirty="0"/>
              <a:t>They may decide that going with the old supplier would destroy their profit margins because the new supplier is a retail giant that has negotiated very cheap prices.</a:t>
            </a:r>
          </a:p>
          <a:p>
            <a:pPr marL="342900" indent="-342900">
              <a:buFont typeface="Arial" panose="020B0604020202020204" pitchFamily="34" charset="0"/>
              <a:buChar char="•"/>
            </a:pPr>
            <a:r>
              <a:rPr lang="en-GB" sz="2400" dirty="0"/>
              <a:t>So… you either accept the cost with the old supplier, and avoid the risk of going with a supplier you have never dealt with before, even though their prices are lower than the old supplier.</a:t>
            </a:r>
          </a:p>
          <a:p>
            <a:pPr marL="342900" indent="-342900">
              <a:buFont typeface="Wingdings" panose="05000000000000000000" pitchFamily="2" charset="2"/>
              <a:buChar char="v"/>
            </a:pPr>
            <a:r>
              <a:rPr lang="en-GB" sz="2400" dirty="0"/>
              <a:t>What do you suggest?</a:t>
            </a:r>
          </a:p>
        </p:txBody>
      </p:sp>
      <p:sp>
        <p:nvSpPr>
          <p:cNvPr id="5" name="Rectangle 4"/>
          <p:cNvSpPr/>
          <p:nvPr/>
        </p:nvSpPr>
        <p:spPr>
          <a:xfrm>
            <a:off x="3034672" y="230719"/>
            <a:ext cx="5277407" cy="523220"/>
          </a:xfrm>
          <a:prstGeom prst="rect">
            <a:avLst/>
          </a:prstGeom>
        </p:spPr>
        <p:txBody>
          <a:bodyPr wrap="none">
            <a:spAutoFit/>
          </a:bodyPr>
          <a:lstStyle/>
          <a:p>
            <a:pPr lvl="0"/>
            <a:r>
              <a:rPr lang="en-GB" sz="2800" b="1" dirty="0">
                <a:solidFill>
                  <a:prstClr val="black"/>
                </a:solidFill>
              </a:rPr>
              <a:t>Example: Risk Avoiding Strategy</a:t>
            </a:r>
          </a:p>
        </p:txBody>
      </p:sp>
    </p:spTree>
    <p:extLst>
      <p:ext uri="{BB962C8B-B14F-4D97-AF65-F5344CB8AC3E}">
        <p14:creationId xmlns:p14="http://schemas.microsoft.com/office/powerpoint/2010/main" val="181337905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43956"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
        <p:nvSpPr>
          <p:cNvPr id="2" name="Rectangle 1"/>
          <p:cNvSpPr/>
          <p:nvPr/>
        </p:nvSpPr>
        <p:spPr>
          <a:xfrm>
            <a:off x="560070" y="1169994"/>
            <a:ext cx="11139843" cy="3785652"/>
          </a:xfrm>
          <a:prstGeom prst="rect">
            <a:avLst/>
          </a:prstGeom>
        </p:spPr>
        <p:txBody>
          <a:bodyPr wrap="square">
            <a:spAutoFit/>
          </a:bodyPr>
          <a:lstStyle/>
          <a:p>
            <a:pPr algn="ctr"/>
            <a:r>
              <a:rPr lang="en-GB" sz="2400" b="1" u="sng" dirty="0">
                <a:solidFill>
                  <a:srgbClr val="800000"/>
                </a:solidFill>
              </a:rPr>
              <a:t>3- Transfer</a:t>
            </a:r>
          </a:p>
          <a:p>
            <a:endParaRPr lang="en-GB" dirty="0"/>
          </a:p>
          <a:p>
            <a:pPr marL="342900" indent="-342900">
              <a:lnSpc>
                <a:spcPct val="150000"/>
              </a:lnSpc>
              <a:buFont typeface="Wingdings" panose="05000000000000000000" pitchFamily="2" charset="2"/>
              <a:buChar char="§"/>
            </a:pPr>
            <a:r>
              <a:rPr lang="en-GB" sz="2400" dirty="0"/>
              <a:t>Now, if the impact is high and the probability is low, you may want to transfer  the risk to a third party.</a:t>
            </a:r>
          </a:p>
          <a:p>
            <a:pPr marL="342900" indent="-342900">
              <a:lnSpc>
                <a:spcPct val="150000"/>
              </a:lnSpc>
              <a:buFont typeface="Arial" panose="020B0604020202020204" pitchFamily="34" charset="0"/>
              <a:buChar char="•"/>
            </a:pPr>
            <a:r>
              <a:rPr lang="en-GB" sz="2400" dirty="0"/>
              <a:t>It means  Transfer: These risk response strategies aim to transfer responsibility for a risk to a third party. </a:t>
            </a:r>
          </a:p>
          <a:p>
            <a:pPr marL="342900" indent="-342900">
              <a:lnSpc>
                <a:spcPct val="150000"/>
              </a:lnSpc>
              <a:buFont typeface="Arial" panose="020B0604020202020204" pitchFamily="34" charset="0"/>
              <a:buChar char="•"/>
            </a:pPr>
            <a:r>
              <a:rPr lang="en-GB" sz="2400" dirty="0"/>
              <a:t>This third party then bears the consequences of the risk occurring</a:t>
            </a:r>
          </a:p>
          <a:p>
            <a:endParaRPr lang="en-GB" dirty="0"/>
          </a:p>
        </p:txBody>
      </p:sp>
    </p:spTree>
    <p:extLst>
      <p:ext uri="{BB962C8B-B14F-4D97-AF65-F5344CB8AC3E}">
        <p14:creationId xmlns:p14="http://schemas.microsoft.com/office/powerpoint/2010/main" val="388719588"/>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1359" y="1271349"/>
            <a:ext cx="11307947" cy="279595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At the start of the Great Depression of the 1920s, Americans rushed the banks to withdraw their life savings because they knew their financial institutions were about to collapse., Since the banks didn’t have any kind of risk transference in place, only a handful of their customers could withdraw their money before the banks ran out of capital.</a:t>
            </a:r>
          </a:p>
        </p:txBody>
      </p:sp>
      <p:sp>
        <p:nvSpPr>
          <p:cNvPr id="5" name="Rectangle 4"/>
          <p:cNvSpPr/>
          <p:nvPr/>
        </p:nvSpPr>
        <p:spPr>
          <a:xfrm>
            <a:off x="3309894" y="290907"/>
            <a:ext cx="5240987" cy="523220"/>
          </a:xfrm>
          <a:prstGeom prst="rect">
            <a:avLst/>
          </a:prstGeom>
        </p:spPr>
        <p:txBody>
          <a:bodyPr wrap="none">
            <a:spAutoFit/>
          </a:bodyPr>
          <a:lstStyle/>
          <a:p>
            <a:pPr lvl="0"/>
            <a:r>
              <a:rPr lang="en-GB" sz="2800" b="1" dirty="0">
                <a:solidFill>
                  <a:prstClr val="black"/>
                </a:solidFill>
              </a:rPr>
              <a:t>Example: Risk Transfer Strategy</a:t>
            </a:r>
          </a:p>
        </p:txBody>
      </p:sp>
    </p:spTree>
    <p:extLst>
      <p:ext uri="{BB962C8B-B14F-4D97-AF65-F5344CB8AC3E}">
        <p14:creationId xmlns:p14="http://schemas.microsoft.com/office/powerpoint/2010/main" val="16695123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1359" y="1271349"/>
            <a:ext cx="11307947" cy="5011949"/>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Today, all respected U.S. banks are members of the Federal Deposit Insurance Corporation (FDIC), which insures each account up to $250,000. This transfer of risk allows customers to trust banks. In turn, that trust allows banks to earn people’s business and prosper.</a:t>
            </a:r>
          </a:p>
          <a:p>
            <a:pPr marL="342900" indent="-342900">
              <a:lnSpc>
                <a:spcPct val="150000"/>
              </a:lnSpc>
              <a:buFont typeface="Arial" panose="020B0604020202020204" pitchFamily="34" charset="0"/>
              <a:buChar char="•"/>
            </a:pPr>
            <a:r>
              <a:rPr lang="en-GB" sz="2400" dirty="0"/>
              <a:t>The banks pay to be members of the FDIC. By doing so they transfer the risk of losing their clients’ money to the FDIC, which is strong enough financially to avoid a repeat of 1929. </a:t>
            </a:r>
          </a:p>
          <a:p>
            <a:pPr marL="342900" indent="-342900">
              <a:lnSpc>
                <a:spcPct val="150000"/>
              </a:lnSpc>
              <a:buFont typeface="Arial" panose="020B0604020202020204" pitchFamily="34" charset="0"/>
              <a:buChar char="•"/>
            </a:pPr>
            <a:r>
              <a:rPr lang="en-GB" sz="2400" dirty="0"/>
              <a:t>If they didn’t do that, nobody would trust banks and their entire business model would fail.</a:t>
            </a:r>
          </a:p>
        </p:txBody>
      </p:sp>
      <p:sp>
        <p:nvSpPr>
          <p:cNvPr id="5" name="Rectangle 4"/>
          <p:cNvSpPr/>
          <p:nvPr/>
        </p:nvSpPr>
        <p:spPr>
          <a:xfrm>
            <a:off x="3309894" y="290907"/>
            <a:ext cx="5240987" cy="523220"/>
          </a:xfrm>
          <a:prstGeom prst="rect">
            <a:avLst/>
          </a:prstGeom>
        </p:spPr>
        <p:txBody>
          <a:bodyPr wrap="none">
            <a:spAutoFit/>
          </a:bodyPr>
          <a:lstStyle/>
          <a:p>
            <a:pPr lvl="0"/>
            <a:r>
              <a:rPr lang="en-GB" sz="2800" b="1" dirty="0">
                <a:solidFill>
                  <a:prstClr val="black"/>
                </a:solidFill>
              </a:rPr>
              <a:t>Example: Risk Transfer Strategy</a:t>
            </a:r>
          </a:p>
        </p:txBody>
      </p:sp>
    </p:spTree>
    <p:extLst>
      <p:ext uri="{BB962C8B-B14F-4D97-AF65-F5344CB8AC3E}">
        <p14:creationId xmlns:p14="http://schemas.microsoft.com/office/powerpoint/2010/main" val="423228907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61860" y="1056686"/>
            <a:ext cx="11414240" cy="4062651"/>
          </a:xfrm>
          <a:prstGeom prst="rect">
            <a:avLst/>
          </a:prstGeom>
        </p:spPr>
        <p:txBody>
          <a:bodyPr wrap="square">
            <a:spAutoFit/>
          </a:bodyPr>
          <a:lstStyle/>
          <a:p>
            <a:pPr algn="ctr">
              <a:lnSpc>
                <a:spcPct val="150000"/>
              </a:lnSpc>
            </a:pPr>
            <a:r>
              <a:rPr lang="en-GB" sz="2800" b="1" u="sng" dirty="0">
                <a:solidFill>
                  <a:srgbClr val="800000"/>
                </a:solidFill>
              </a:rPr>
              <a:t>4- Mitigate</a:t>
            </a:r>
          </a:p>
          <a:p>
            <a:pPr marL="342900" indent="-342900">
              <a:lnSpc>
                <a:spcPct val="150000"/>
              </a:lnSpc>
              <a:buFont typeface="Arial" panose="020B0604020202020204" pitchFamily="34" charset="0"/>
              <a:buChar char="•"/>
            </a:pPr>
            <a:r>
              <a:rPr lang="en-GB" sz="2400" dirty="0"/>
              <a:t>A fourth strategy occurs when either the impact or the probability is high, and that is to mitigate the risk by lowering the probability of it occurring, or reducing the impact on the project if it occurs. </a:t>
            </a:r>
          </a:p>
          <a:p>
            <a:pPr marL="342900" indent="-342900">
              <a:lnSpc>
                <a:spcPct val="150000"/>
              </a:lnSpc>
              <a:buFont typeface="Arial" panose="020B0604020202020204" pitchFamily="34" charset="0"/>
              <a:buChar char="•"/>
            </a:pPr>
            <a:r>
              <a:rPr lang="en-GB" sz="2400" dirty="0"/>
              <a:t>The most common strategy for handling risk is to reduce that risk to an acceptable level. Since completely eliminating risk is often impossible or too costly, risk-mitigation is a key strategy for most project managers.</a:t>
            </a:r>
          </a:p>
        </p:txBody>
      </p:sp>
      <p:sp>
        <p:nvSpPr>
          <p:cNvPr id="11" name="Rectangle 10"/>
          <p:cNvSpPr/>
          <p:nvPr/>
        </p:nvSpPr>
        <p:spPr>
          <a:xfrm>
            <a:off x="3132936" y="215899"/>
            <a:ext cx="6016199" cy="523220"/>
          </a:xfrm>
          <a:prstGeom prst="rect">
            <a:avLst/>
          </a:prstGeom>
        </p:spPr>
        <p:txBody>
          <a:bodyPr wrap="none">
            <a:spAutoFit/>
          </a:bodyPr>
          <a:lstStyle/>
          <a:p>
            <a:r>
              <a:rPr lang="en-GB" sz="2800" b="1" dirty="0">
                <a:solidFill>
                  <a:srgbClr val="333333"/>
                </a:solidFill>
                <a:cs typeface="+mj-cs"/>
              </a:rPr>
              <a:t>Strategies for negative risks or threats</a:t>
            </a:r>
            <a:endParaRPr lang="en-GB" sz="2800" b="1" dirty="0">
              <a:cs typeface="+mj-cs"/>
            </a:endParaRPr>
          </a:p>
        </p:txBody>
      </p:sp>
    </p:spTree>
    <p:extLst>
      <p:ext uri="{BB962C8B-B14F-4D97-AF65-F5344CB8AC3E}">
        <p14:creationId xmlns:p14="http://schemas.microsoft.com/office/powerpoint/2010/main" val="303322735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5" name="Rectangle 4"/>
          <p:cNvSpPr/>
          <p:nvPr/>
        </p:nvSpPr>
        <p:spPr>
          <a:xfrm>
            <a:off x="506777" y="1310074"/>
            <a:ext cx="11292288"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Risk mitigation is pre-emptive. </a:t>
            </a:r>
          </a:p>
          <a:p>
            <a:pPr marL="342900" indent="-342900">
              <a:lnSpc>
                <a:spcPct val="150000"/>
              </a:lnSpc>
              <a:buFont typeface="Arial" panose="020B0604020202020204" pitchFamily="34" charset="0"/>
              <a:buChar char="•"/>
            </a:pPr>
            <a:r>
              <a:rPr lang="en-GB" sz="2400" dirty="0"/>
              <a:t>A great example of this is when an organization practices regular and proper maintenance of its equipment. </a:t>
            </a:r>
          </a:p>
          <a:p>
            <a:pPr marL="342900" indent="-342900">
              <a:lnSpc>
                <a:spcPct val="150000"/>
              </a:lnSpc>
              <a:buFont typeface="Arial" panose="020B0604020202020204" pitchFamily="34" charset="0"/>
              <a:buChar char="•"/>
            </a:pPr>
            <a:r>
              <a:rPr lang="en-GB" sz="2400" dirty="0"/>
              <a:t>This way, there’s a smaller chance that their equipment breaks down. </a:t>
            </a:r>
          </a:p>
          <a:p>
            <a:pPr marL="342900" indent="-342900">
              <a:lnSpc>
                <a:spcPct val="150000"/>
              </a:lnSpc>
              <a:buFont typeface="Arial" panose="020B0604020202020204" pitchFamily="34" charset="0"/>
              <a:buChar char="•"/>
            </a:pPr>
            <a:r>
              <a:rPr lang="en-GB" sz="2400" dirty="0"/>
              <a:t>If the equipment breaks down for unavoidable reasons, regular maintenance can ensure that the damage isn’t too bad.</a:t>
            </a:r>
          </a:p>
          <a:p>
            <a:pPr marL="342900" indent="-342900">
              <a:lnSpc>
                <a:spcPct val="150000"/>
              </a:lnSpc>
              <a:buFont typeface="Arial" panose="020B0604020202020204" pitchFamily="34" charset="0"/>
              <a:buChar char="•"/>
            </a:pPr>
            <a:r>
              <a:rPr lang="en-GB" sz="2400" dirty="0"/>
              <a:t>It also makes sure that the repairs won’t be as costly compared to if the organization didn’t practice regular maintenance.</a:t>
            </a:r>
          </a:p>
        </p:txBody>
      </p:sp>
      <p:sp>
        <p:nvSpPr>
          <p:cNvPr id="11" name="Rectangle 10"/>
          <p:cNvSpPr/>
          <p:nvPr/>
        </p:nvSpPr>
        <p:spPr>
          <a:xfrm>
            <a:off x="3309894" y="290907"/>
            <a:ext cx="5503430" cy="523220"/>
          </a:xfrm>
          <a:prstGeom prst="rect">
            <a:avLst/>
          </a:prstGeom>
        </p:spPr>
        <p:txBody>
          <a:bodyPr wrap="none">
            <a:spAutoFit/>
          </a:bodyPr>
          <a:lstStyle/>
          <a:p>
            <a:pPr lvl="0"/>
            <a:r>
              <a:rPr lang="en-GB" sz="2800" b="1" dirty="0">
                <a:solidFill>
                  <a:prstClr val="black"/>
                </a:solidFill>
              </a:rPr>
              <a:t>Example: </a:t>
            </a:r>
            <a:r>
              <a:rPr lang="en-GB" sz="2800" b="1" dirty="0"/>
              <a:t>Risk mitigation </a:t>
            </a:r>
            <a:r>
              <a:rPr lang="en-GB" sz="2800" b="1" dirty="0">
                <a:solidFill>
                  <a:prstClr val="black"/>
                </a:solidFill>
              </a:rPr>
              <a:t>Strategy</a:t>
            </a:r>
          </a:p>
        </p:txBody>
      </p:sp>
    </p:spTree>
    <p:extLst>
      <p:ext uri="{BB962C8B-B14F-4D97-AF65-F5344CB8AC3E}">
        <p14:creationId xmlns:p14="http://schemas.microsoft.com/office/powerpoint/2010/main" val="207185288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3268944" y="268608"/>
            <a:ext cx="5654112" cy="523220"/>
          </a:xfrm>
          <a:prstGeom prst="rect">
            <a:avLst/>
          </a:prstGeom>
        </p:spPr>
        <p:txBody>
          <a:bodyPr wrap="none">
            <a:spAutoFit/>
          </a:bodyPr>
          <a:lstStyle/>
          <a:p>
            <a:r>
              <a:rPr lang="en-GB" sz="2800" b="1" dirty="0"/>
              <a:t>Why Is Risk Mitigation Important?</a:t>
            </a:r>
          </a:p>
        </p:txBody>
      </p:sp>
      <p:sp>
        <p:nvSpPr>
          <p:cNvPr id="5" name="Rectangle 4"/>
          <p:cNvSpPr/>
          <p:nvPr/>
        </p:nvSpPr>
        <p:spPr>
          <a:xfrm>
            <a:off x="550843" y="1144809"/>
            <a:ext cx="11149069" cy="5047536"/>
          </a:xfrm>
          <a:prstGeom prst="rect">
            <a:avLst/>
          </a:prstGeom>
        </p:spPr>
        <p:txBody>
          <a:bodyPr wrap="square">
            <a:spAutoFit/>
          </a:bodyPr>
          <a:lstStyle/>
          <a:p>
            <a:pPr marL="342900" indent="-342900">
              <a:buFont typeface="Arial" panose="020B0604020202020204" pitchFamily="34" charset="0"/>
              <a:buChar char="•"/>
            </a:pPr>
            <a:r>
              <a:rPr lang="en-GB" sz="2300" dirty="0"/>
              <a:t>Risk mitigation is the process of understanding certain risks and threats, accepting that they exist, and taking the appropriate measures to reduce their effects in case they happen. It is a part of the risk management process and is necessary to prepare an organization for any threats to its operations and processes.</a:t>
            </a:r>
          </a:p>
          <a:p>
            <a:endParaRPr lang="en-GB" sz="2300" dirty="0"/>
          </a:p>
          <a:p>
            <a:pPr marL="342900" indent="-342900">
              <a:buFont typeface="Arial" panose="020B0604020202020204" pitchFamily="34" charset="0"/>
              <a:buChar char="•"/>
            </a:pPr>
            <a:r>
              <a:rPr lang="en-GB" sz="2300" dirty="0"/>
              <a:t>Instead of eliminating threats, risk mitigation focuses on the unavoidable threats and reducing their impact. </a:t>
            </a:r>
          </a:p>
          <a:p>
            <a:pPr marL="342900" indent="-342900">
              <a:buFont typeface="Arial" panose="020B0604020202020204" pitchFamily="34" charset="0"/>
              <a:buChar char="•"/>
            </a:pPr>
            <a:r>
              <a:rPr lang="en-GB" sz="2300" dirty="0"/>
              <a:t>This can include natural disasters and other threats that may cause issues in production and other processes.</a:t>
            </a:r>
          </a:p>
          <a:p>
            <a:endParaRPr lang="en-GB" sz="2300" dirty="0"/>
          </a:p>
          <a:p>
            <a:pPr marL="342900" indent="-342900">
              <a:buFont typeface="Arial" panose="020B0604020202020204" pitchFamily="34" charset="0"/>
              <a:buChar char="•"/>
            </a:pPr>
            <a:r>
              <a:rPr lang="en-GB" sz="2300" dirty="0"/>
              <a:t>These are threats that cannot be eliminated and are completely out of the company’s control. </a:t>
            </a:r>
          </a:p>
          <a:p>
            <a:pPr marL="342900" indent="-342900">
              <a:buFont typeface="Arial" panose="020B0604020202020204" pitchFamily="34" charset="0"/>
              <a:buChar char="•"/>
            </a:pPr>
            <a:r>
              <a:rPr lang="en-GB" sz="2300" dirty="0"/>
              <a:t>Risk mitigation is there so that if these events occur, the company has the right measures to ensure that the damage the organization sustains is kept to the bare minimum.</a:t>
            </a:r>
          </a:p>
        </p:txBody>
      </p:sp>
    </p:spTree>
    <p:extLst>
      <p:ext uri="{BB962C8B-B14F-4D97-AF65-F5344CB8AC3E}">
        <p14:creationId xmlns:p14="http://schemas.microsoft.com/office/powerpoint/2010/main" val="1083120261"/>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82587" y="1008441"/>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335809" y="303758"/>
            <a:ext cx="3725700" cy="523220"/>
          </a:xfrm>
          <a:prstGeom prst="rect">
            <a:avLst/>
          </a:prstGeom>
        </p:spPr>
        <p:txBody>
          <a:bodyPr wrap="none">
            <a:spAutoFit/>
          </a:bodyPr>
          <a:lstStyle/>
          <a:p>
            <a:r>
              <a:rPr lang="en-GB" sz="2800" b="1" dirty="0"/>
              <a:t>Important clarification</a:t>
            </a:r>
            <a:endParaRPr lang="en-GB" sz="4000" b="1" dirty="0"/>
          </a:p>
        </p:txBody>
      </p:sp>
      <p:sp>
        <p:nvSpPr>
          <p:cNvPr id="5" name="Rectangle 4"/>
          <p:cNvSpPr/>
          <p:nvPr/>
        </p:nvSpPr>
        <p:spPr>
          <a:xfrm>
            <a:off x="480060" y="1238458"/>
            <a:ext cx="11400765" cy="5078313"/>
          </a:xfrm>
          <a:prstGeom prst="rect">
            <a:avLst/>
          </a:prstGeom>
        </p:spPr>
        <p:txBody>
          <a:bodyPr wrap="square">
            <a:spAutoFit/>
          </a:bodyPr>
          <a:lstStyle/>
          <a:p>
            <a:pPr algn="ctr">
              <a:lnSpc>
                <a:spcPct val="150000"/>
              </a:lnSpc>
            </a:pPr>
            <a:r>
              <a:rPr lang="en-GB" sz="2400" b="1" u="sng" dirty="0"/>
              <a:t>About techniques and tools</a:t>
            </a:r>
          </a:p>
          <a:p>
            <a:pPr algn="ctr">
              <a:lnSpc>
                <a:spcPct val="150000"/>
              </a:lnSpc>
            </a:pPr>
            <a:r>
              <a:rPr lang="en-GB" sz="2400" b="1" u="sng" dirty="0"/>
              <a:t>what is better qualitative or quantitative methods for risk analysis?</a:t>
            </a:r>
          </a:p>
          <a:p>
            <a:pPr marL="342900" indent="-342900">
              <a:lnSpc>
                <a:spcPct val="150000"/>
              </a:lnSpc>
              <a:buFont typeface="Arial" panose="020B0604020202020204" pitchFamily="34" charset="0"/>
              <a:buChar char="•"/>
            </a:pPr>
            <a:r>
              <a:rPr lang="en-GB" sz="2400" dirty="0"/>
              <a:t>Whether you employ qualitative or quantitative methods for risk analysis, the analysis itself should consider two main factors: probability and impact. </a:t>
            </a:r>
          </a:p>
          <a:p>
            <a:pPr marL="342900" indent="-342900">
              <a:lnSpc>
                <a:spcPct val="150000"/>
              </a:lnSpc>
              <a:buFont typeface="Arial" panose="020B0604020202020204" pitchFamily="34" charset="0"/>
              <a:buChar char="•"/>
            </a:pPr>
            <a:r>
              <a:rPr lang="en-GB" sz="2400" dirty="0"/>
              <a:t>Probability is the likelihood of an event occurring; impact is the operational, reputational, or financial damage of that event to your organization.</a:t>
            </a:r>
          </a:p>
          <a:p>
            <a:pPr marL="342900" indent="-342900">
              <a:lnSpc>
                <a:spcPct val="150000"/>
              </a:lnSpc>
              <a:buFont typeface="Arial" panose="020B0604020202020204" pitchFamily="34" charset="0"/>
              <a:buChar char="•"/>
            </a:pPr>
            <a:r>
              <a:rPr lang="en-GB" sz="2400" dirty="0"/>
              <a:t>Together, these two elements will help you determine the severity of each potential risk so that you can develop strategies for each in accordance with your security posture and risk tolerance.</a:t>
            </a:r>
          </a:p>
        </p:txBody>
      </p:sp>
    </p:spTree>
    <p:extLst>
      <p:ext uri="{BB962C8B-B14F-4D97-AF65-F5344CB8AC3E}">
        <p14:creationId xmlns:p14="http://schemas.microsoft.com/office/powerpoint/2010/main" val="3553376883"/>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2527425" y="3052247"/>
            <a:ext cx="7319632" cy="584775"/>
          </a:xfrm>
          <a:prstGeom prst="rect">
            <a:avLst/>
          </a:prstGeom>
        </p:spPr>
        <p:txBody>
          <a:bodyPr wrap="none">
            <a:spAutoFit/>
          </a:bodyPr>
          <a:lstStyle/>
          <a:p>
            <a:r>
              <a:rPr lang="en-GB" sz="3200" b="1" dirty="0">
                <a:solidFill>
                  <a:srgbClr val="800000"/>
                </a:solidFill>
                <a:cs typeface="Alexandria" charset="0"/>
              </a:rPr>
              <a:t>Risk Monitoring, Reporting, and Review</a:t>
            </a:r>
            <a:endParaRPr lang="en-GB" sz="3200" dirty="0">
              <a:solidFill>
                <a:srgbClr val="800000"/>
              </a:solidFill>
            </a:endParaRPr>
          </a:p>
        </p:txBody>
      </p:sp>
    </p:spTree>
    <p:extLst>
      <p:ext uri="{BB962C8B-B14F-4D97-AF65-F5344CB8AC3E}">
        <p14:creationId xmlns:p14="http://schemas.microsoft.com/office/powerpoint/2010/main" val="392654391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94911" y="1446996"/>
            <a:ext cx="11285914" cy="3416320"/>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After identifying and assessing risks and selecting response plans to address them, the next important function is to monitor, report and review risks, as shown in Figure 5.1.</a:t>
            </a:r>
          </a:p>
          <a:p>
            <a:pPr marL="342900" indent="-342900">
              <a:lnSpc>
                <a:spcPct val="150000"/>
              </a:lnSpc>
              <a:buFont typeface="Arial" panose="020B0604020202020204" pitchFamily="34" charset="0"/>
              <a:buChar char="•"/>
            </a:pPr>
            <a:r>
              <a:rPr lang="en-GB" sz="2400" dirty="0"/>
              <a:t>The purpose here is to monitor the implementation of risk response plans and procedures and to assess the effectiveness of current risk management processes.</a:t>
            </a:r>
          </a:p>
          <a:p>
            <a:pPr marL="342900" indent="-342900">
              <a:lnSpc>
                <a:spcPct val="150000"/>
              </a:lnSpc>
              <a:buFont typeface="Arial" panose="020B0604020202020204" pitchFamily="34" charset="0"/>
              <a:buChar char="•"/>
            </a:pPr>
            <a:r>
              <a:rPr lang="en-GB" sz="2400" dirty="0"/>
              <a:t>A key part of this function is to assess how current risk management plans and processes can be improved to respond to current and emerging environments.</a:t>
            </a:r>
          </a:p>
        </p:txBody>
      </p:sp>
      <p:sp>
        <p:nvSpPr>
          <p:cNvPr id="5" name="Rectangle 4"/>
          <p:cNvSpPr/>
          <p:nvPr/>
        </p:nvSpPr>
        <p:spPr>
          <a:xfrm>
            <a:off x="5047408" y="306515"/>
            <a:ext cx="2135456" cy="523220"/>
          </a:xfrm>
          <a:prstGeom prst="rect">
            <a:avLst/>
          </a:prstGeom>
        </p:spPr>
        <p:txBody>
          <a:bodyPr wrap="none">
            <a:spAutoFit/>
          </a:bodyPr>
          <a:lstStyle/>
          <a:p>
            <a:r>
              <a:rPr lang="en-GB" sz="2800" b="1" dirty="0">
                <a:solidFill>
                  <a:srgbClr val="800000"/>
                </a:solidFill>
              </a:rPr>
              <a:t>Introduction</a:t>
            </a:r>
          </a:p>
        </p:txBody>
      </p:sp>
    </p:spTree>
    <p:extLst>
      <p:ext uri="{BB962C8B-B14F-4D97-AF65-F5344CB8AC3E}">
        <p14:creationId xmlns:p14="http://schemas.microsoft.com/office/powerpoint/2010/main" val="158537459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484425" y="882574"/>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pic>
        <p:nvPicPr>
          <p:cNvPr id="5" name="Picture 4"/>
          <p:cNvPicPr>
            <a:picLocks noChangeAspect="1"/>
          </p:cNvPicPr>
          <p:nvPr/>
        </p:nvPicPr>
        <p:blipFill>
          <a:blip r:embed="rId2">
            <a:lum contrast="-20000"/>
          </a:blip>
          <a:stretch>
            <a:fillRect/>
          </a:stretch>
        </p:blipFill>
        <p:spPr>
          <a:xfrm>
            <a:off x="947603" y="1467304"/>
            <a:ext cx="5366401" cy="4212000"/>
          </a:xfrm>
          <a:prstGeom prst="rect">
            <a:avLst/>
          </a:prstGeom>
        </p:spPr>
      </p:pic>
      <p:pic>
        <p:nvPicPr>
          <p:cNvPr id="13" name="Picture 2" descr="https://cdn.ttgtmedia.com/rms/onlineimages/the_five_step_risk_management_process-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4004" y="1467304"/>
            <a:ext cx="5710363" cy="4212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732289" y="133281"/>
            <a:ext cx="2169120" cy="661207"/>
          </a:xfrm>
          <a:prstGeom prst="rect">
            <a:avLst/>
          </a:prstGeom>
        </p:spPr>
        <p:txBody>
          <a:bodyPr wrap="none">
            <a:spAutoFit/>
          </a:bodyPr>
          <a:lstStyle/>
          <a:p>
            <a:pPr marL="342900" indent="-342900">
              <a:lnSpc>
                <a:spcPct val="150000"/>
              </a:lnSpc>
              <a:buFont typeface="Arial" panose="020B0604020202020204" pitchFamily="34" charset="0"/>
              <a:buChar char="•"/>
            </a:pPr>
            <a:r>
              <a:rPr lang="en-GB" sz="2800" b="1" dirty="0"/>
              <a:t>Figure 5.1.</a:t>
            </a:r>
          </a:p>
        </p:txBody>
      </p:sp>
    </p:spTree>
    <p:extLst>
      <p:ext uri="{BB962C8B-B14F-4D97-AF65-F5344CB8AC3E}">
        <p14:creationId xmlns:p14="http://schemas.microsoft.com/office/powerpoint/2010/main" val="177846577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3874879" y="268608"/>
            <a:ext cx="4432624" cy="523220"/>
          </a:xfrm>
          <a:prstGeom prst="rect">
            <a:avLst/>
          </a:prstGeom>
        </p:spPr>
        <p:txBody>
          <a:bodyPr wrap="none">
            <a:spAutoFit/>
          </a:bodyPr>
          <a:lstStyle/>
          <a:p>
            <a:r>
              <a:rPr lang="en-GB" sz="2800" b="1" dirty="0">
                <a:solidFill>
                  <a:srgbClr val="3C4043"/>
                </a:solidFill>
              </a:rPr>
              <a:t>Risk Monitoring Objectives</a:t>
            </a:r>
            <a:endParaRPr lang="en-GB" sz="2800" b="1" dirty="0"/>
          </a:p>
        </p:txBody>
      </p:sp>
      <p:sp>
        <p:nvSpPr>
          <p:cNvPr id="5" name="Rectangle 4"/>
          <p:cNvSpPr/>
          <p:nvPr/>
        </p:nvSpPr>
        <p:spPr>
          <a:xfrm>
            <a:off x="528810" y="1576328"/>
            <a:ext cx="11307947" cy="4457952"/>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Determine whether identified operational risks (and their causal chain of events) are under control. </a:t>
            </a:r>
          </a:p>
          <a:p>
            <a:pPr marL="342900" indent="-342900">
              <a:lnSpc>
                <a:spcPct val="150000"/>
              </a:lnSpc>
              <a:buFont typeface="Arial" panose="020B0604020202020204" pitchFamily="34" charset="0"/>
              <a:buChar char="•"/>
            </a:pPr>
            <a:r>
              <a:rPr lang="en-GB" sz="2400" dirty="0"/>
              <a:t>This includes tracking identified risks and verifying that significant risks remain within acceptable risk levels.</a:t>
            </a:r>
          </a:p>
          <a:p>
            <a:pPr marL="342900" indent="-342900">
              <a:lnSpc>
                <a:spcPct val="150000"/>
              </a:lnSpc>
              <a:buFont typeface="Arial" panose="020B0604020202020204" pitchFamily="34" charset="0"/>
              <a:buChar char="•"/>
            </a:pPr>
            <a:r>
              <a:rPr lang="en-GB" sz="2400" dirty="0"/>
              <a:t>Evaluate the effectiveness of risk management, response plans, and procedures in addressing identified risks. </a:t>
            </a:r>
          </a:p>
          <a:p>
            <a:pPr marL="342900" indent="-342900">
              <a:lnSpc>
                <a:spcPct val="150000"/>
              </a:lnSpc>
              <a:buFont typeface="Arial" panose="020B0604020202020204" pitchFamily="34" charset="0"/>
              <a:buChar char="•"/>
            </a:pPr>
            <a:r>
              <a:rPr lang="en-GB" sz="2400" dirty="0"/>
              <a:t>This includes obtaining relevant information during the monitoring and review process to assess, control, and eliminate critical events.</a:t>
            </a:r>
          </a:p>
        </p:txBody>
      </p:sp>
    </p:spTree>
    <p:extLst>
      <p:ext uri="{BB962C8B-B14F-4D97-AF65-F5344CB8AC3E}">
        <p14:creationId xmlns:p14="http://schemas.microsoft.com/office/powerpoint/2010/main" val="3520622834"/>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28811" y="1338405"/>
            <a:ext cx="11171102" cy="397031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Evaluate the strength of risk controls over time as the system evolves.1 </a:t>
            </a:r>
          </a:p>
          <a:p>
            <a:pPr marL="342900" indent="-342900">
              <a:lnSpc>
                <a:spcPct val="150000"/>
              </a:lnSpc>
              <a:buFont typeface="Arial" panose="020B0604020202020204" pitchFamily="34" charset="0"/>
              <a:buChar char="•"/>
            </a:pPr>
            <a:r>
              <a:rPr lang="en-GB" sz="2400" dirty="0"/>
              <a:t>This also includes monitoring residual risks, identifying gaps and new risks, and eliminating invalid or outdated risks.</a:t>
            </a:r>
          </a:p>
          <a:p>
            <a:pPr>
              <a:lnSpc>
                <a:spcPct val="150000"/>
              </a:lnSpc>
            </a:pPr>
            <a:endParaRPr lang="en-GB" sz="2400" dirty="0"/>
          </a:p>
          <a:p>
            <a:pPr marL="342900" indent="-342900">
              <a:lnSpc>
                <a:spcPct val="150000"/>
              </a:lnSpc>
              <a:buFont typeface="Arial" panose="020B0604020202020204" pitchFamily="34" charset="0"/>
              <a:buChar char="•"/>
            </a:pPr>
            <a:r>
              <a:rPr lang="en-GB" sz="2400" dirty="0"/>
              <a:t>Track evolving system needs and requirements. </a:t>
            </a:r>
          </a:p>
          <a:p>
            <a:pPr marL="342900" indent="-342900">
              <a:lnSpc>
                <a:spcPct val="150000"/>
              </a:lnSpc>
              <a:buFont typeface="Arial" panose="020B0604020202020204" pitchFamily="34" charset="0"/>
              <a:buChar char="•"/>
            </a:pPr>
            <a:r>
              <a:rPr lang="en-GB" sz="2400" dirty="0"/>
              <a:t>Remember that new needs and requirements often bring with them new risks that need to be controlled.</a:t>
            </a:r>
          </a:p>
        </p:txBody>
      </p:sp>
      <p:sp>
        <p:nvSpPr>
          <p:cNvPr id="11" name="Rectangle 10"/>
          <p:cNvSpPr/>
          <p:nvPr/>
        </p:nvSpPr>
        <p:spPr>
          <a:xfrm>
            <a:off x="3874879" y="268608"/>
            <a:ext cx="4432624" cy="523220"/>
          </a:xfrm>
          <a:prstGeom prst="rect">
            <a:avLst/>
          </a:prstGeom>
        </p:spPr>
        <p:txBody>
          <a:bodyPr wrap="none">
            <a:spAutoFit/>
          </a:bodyPr>
          <a:lstStyle/>
          <a:p>
            <a:r>
              <a:rPr lang="en-GB" sz="2800" b="1" dirty="0">
                <a:solidFill>
                  <a:srgbClr val="3C4043"/>
                </a:solidFill>
              </a:rPr>
              <a:t>Risk Monitoring Objectives</a:t>
            </a:r>
            <a:endParaRPr lang="en-GB" sz="2800" b="1" dirty="0"/>
          </a:p>
        </p:txBody>
      </p:sp>
    </p:spTree>
    <p:extLst>
      <p:ext uri="{BB962C8B-B14F-4D97-AF65-F5344CB8AC3E}">
        <p14:creationId xmlns:p14="http://schemas.microsoft.com/office/powerpoint/2010/main" val="3486839085"/>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494708" y="1187039"/>
            <a:ext cx="11385065"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Monitoring and management of risks is one of the main elements in the risk treatment and risk management process. </a:t>
            </a:r>
          </a:p>
          <a:p>
            <a:pPr marL="342900" indent="-342900">
              <a:lnSpc>
                <a:spcPct val="150000"/>
              </a:lnSpc>
              <a:buFont typeface="Arial" panose="020B0604020202020204" pitchFamily="34" charset="0"/>
              <a:buChar char="•"/>
            </a:pPr>
            <a:r>
              <a:rPr lang="en-GB" sz="2400" dirty="0"/>
              <a:t>There is no one specific methodology or process that can be applied to monitor operational risks in all systems. </a:t>
            </a:r>
          </a:p>
          <a:p>
            <a:pPr marL="342900" indent="-342900">
              <a:lnSpc>
                <a:spcPct val="150000"/>
              </a:lnSpc>
              <a:buFont typeface="Arial" panose="020B0604020202020204" pitchFamily="34" charset="0"/>
              <a:buChar char="•"/>
            </a:pPr>
            <a:r>
              <a:rPr lang="en-GB" sz="2400" dirty="0"/>
              <a:t>For example, monitoring operational risks in a bank is different from monitoring operational risks in a production system. </a:t>
            </a:r>
          </a:p>
          <a:p>
            <a:pPr marL="342900" indent="-342900">
              <a:lnSpc>
                <a:spcPct val="150000"/>
              </a:lnSpc>
              <a:buFont typeface="Arial" panose="020B0604020202020204" pitchFamily="34" charset="0"/>
              <a:buChar char="•"/>
            </a:pPr>
            <a:r>
              <a:rPr lang="en-GB" sz="2400" dirty="0"/>
              <a:t>For a reliable monitoring process, comprehensive treatment and assessment of risk events are necessary. </a:t>
            </a:r>
          </a:p>
          <a:p>
            <a:pPr marL="342900" indent="-342900">
              <a:lnSpc>
                <a:spcPct val="150000"/>
              </a:lnSpc>
              <a:buFont typeface="Arial" panose="020B0604020202020204" pitchFamily="34" charset="0"/>
              <a:buChar char="•"/>
            </a:pPr>
            <a:r>
              <a:rPr lang="en-GB" sz="2400" dirty="0"/>
              <a:t>It is essential to have a clear set of definitions of the operational risk under monitor. </a:t>
            </a:r>
          </a:p>
        </p:txBody>
      </p:sp>
      <p:sp>
        <p:nvSpPr>
          <p:cNvPr id="5" name="Rectangle 4"/>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406325414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39827" y="1158993"/>
            <a:ext cx="11263880"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This includes identifying the appropriate risk indicators.</a:t>
            </a:r>
          </a:p>
          <a:p>
            <a:pPr marL="342900" indent="-342900">
              <a:lnSpc>
                <a:spcPct val="150000"/>
              </a:lnSpc>
              <a:buFont typeface="Arial" panose="020B0604020202020204" pitchFamily="34" charset="0"/>
              <a:buChar char="•"/>
            </a:pPr>
            <a:r>
              <a:rPr lang="en-GB" sz="2400" dirty="0"/>
              <a:t>The development of flexible methodology to accommodate any adjustment or changes in the system. </a:t>
            </a:r>
          </a:p>
          <a:p>
            <a:pPr marL="342900" indent="-342900">
              <a:lnSpc>
                <a:spcPct val="150000"/>
              </a:lnSpc>
              <a:buFont typeface="Arial" panose="020B0604020202020204" pitchFamily="34" charset="0"/>
              <a:buChar char="•"/>
            </a:pPr>
            <a:r>
              <a:rPr lang="en-GB" sz="2400" dirty="0"/>
              <a:t>It is naive to consider that the operation environment is always static, and therefore, operational risk can be controlled or avoided in the systems all at once. </a:t>
            </a:r>
          </a:p>
          <a:p>
            <a:pPr marL="342900" indent="-342900">
              <a:lnSpc>
                <a:spcPct val="150000"/>
              </a:lnSpc>
              <a:buFont typeface="Arial" panose="020B0604020202020204" pitchFamily="34" charset="0"/>
              <a:buChar char="•"/>
            </a:pPr>
            <a:r>
              <a:rPr lang="en-GB" sz="2400" dirty="0"/>
              <a:t>With increasing consumer demand and expectations resulting from advancing technologies, many systems are dealing with shifting dynamic environments. </a:t>
            </a:r>
          </a:p>
          <a:p>
            <a:pPr marL="342900" indent="-342900">
              <a:lnSpc>
                <a:spcPct val="150000"/>
              </a:lnSpc>
              <a:buFont typeface="Arial" panose="020B0604020202020204" pitchFamily="34" charset="0"/>
              <a:buChar char="•"/>
            </a:pPr>
            <a:r>
              <a:rPr lang="en-GB" sz="2400" dirty="0"/>
              <a:t>Therefore, it is necessary to adopt a flexible methodology to mitigate and control operational risk to the minimum.</a:t>
            </a:r>
          </a:p>
        </p:txBody>
      </p:sp>
      <p:sp>
        <p:nvSpPr>
          <p:cNvPr id="11" name="Rectangle 10"/>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3826139526"/>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83895" y="1113332"/>
            <a:ext cx="11193136"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Full appreciation of the surrounding environments where systems operate. </a:t>
            </a:r>
          </a:p>
          <a:p>
            <a:pPr marL="342900" indent="-342900">
              <a:lnSpc>
                <a:spcPct val="150000"/>
              </a:lnSpc>
              <a:buFont typeface="Arial" panose="020B0604020202020204" pitchFamily="34" charset="0"/>
              <a:buChar char="•"/>
            </a:pPr>
            <a:r>
              <a:rPr lang="en-GB" sz="2400" dirty="0"/>
              <a:t>It is essential to understand the nature of the operations’ environment. </a:t>
            </a:r>
          </a:p>
          <a:p>
            <a:pPr marL="342900" indent="-342900">
              <a:lnSpc>
                <a:spcPct val="150000"/>
              </a:lnSpc>
              <a:buFont typeface="Arial" panose="020B0604020202020204" pitchFamily="34" charset="0"/>
              <a:buChar char="•"/>
            </a:pPr>
            <a:r>
              <a:rPr lang="en-GB" sz="2400" dirty="0"/>
              <a:t>There are two types of environments: static and dynamic. </a:t>
            </a:r>
          </a:p>
          <a:p>
            <a:pPr marL="342900" indent="-342900">
              <a:lnSpc>
                <a:spcPct val="150000"/>
              </a:lnSpc>
              <a:buFont typeface="Arial" panose="020B0604020202020204" pitchFamily="34" charset="0"/>
              <a:buChar char="•"/>
            </a:pPr>
            <a:r>
              <a:rPr lang="en-GB" sz="2400" dirty="0"/>
              <a:t>In the static environment, the system is bounded apart from the environment, which means that there is no or minimal interaction between the system and the environment. </a:t>
            </a:r>
          </a:p>
          <a:p>
            <a:pPr marL="342900" indent="-342900">
              <a:lnSpc>
                <a:spcPct val="150000"/>
              </a:lnSpc>
              <a:buFont typeface="Arial" panose="020B0604020202020204" pitchFamily="34" charset="0"/>
              <a:buChar char="•"/>
            </a:pPr>
            <a:r>
              <a:rPr lang="en-GB" sz="2400" dirty="0"/>
              <a:t>In the dynamic environment, there is continuous interaction between the system and the environment. </a:t>
            </a:r>
          </a:p>
          <a:p>
            <a:pPr marL="342900" indent="-342900">
              <a:lnSpc>
                <a:spcPct val="150000"/>
              </a:lnSpc>
              <a:buFont typeface="Arial" panose="020B0604020202020204" pitchFamily="34" charset="0"/>
              <a:buChar char="•"/>
            </a:pPr>
            <a:r>
              <a:rPr lang="en-GB" sz="2400" dirty="0"/>
              <a:t>While it is relatively easy to monitor the operational risk in a static environment, it is a much more difficult task in a turbulent shifting environment.</a:t>
            </a:r>
          </a:p>
        </p:txBody>
      </p:sp>
      <p:sp>
        <p:nvSpPr>
          <p:cNvPr id="11" name="Rectangle 10"/>
          <p:cNvSpPr/>
          <p:nvPr/>
        </p:nvSpPr>
        <p:spPr>
          <a:xfrm>
            <a:off x="3708672" y="279650"/>
            <a:ext cx="5016117" cy="523220"/>
          </a:xfrm>
          <a:prstGeom prst="rect">
            <a:avLst/>
          </a:prstGeom>
        </p:spPr>
        <p:txBody>
          <a:bodyPr wrap="none">
            <a:spAutoFit/>
          </a:bodyPr>
          <a:lstStyle/>
          <a:p>
            <a:r>
              <a:rPr lang="en-GB" sz="2800" b="1" dirty="0"/>
              <a:t>Important points "monitoring"</a:t>
            </a:r>
          </a:p>
        </p:txBody>
      </p:sp>
    </p:spTree>
    <p:extLst>
      <p:ext uri="{BB962C8B-B14F-4D97-AF65-F5344CB8AC3E}">
        <p14:creationId xmlns:p14="http://schemas.microsoft.com/office/powerpoint/2010/main" val="862326817"/>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563131" y="1379295"/>
            <a:ext cx="11248220" cy="3970318"/>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 In general, the report should include the following parts.</a:t>
            </a:r>
          </a:p>
          <a:p>
            <a:pPr marL="342900" indent="-342900">
              <a:lnSpc>
                <a:spcPct val="150000"/>
              </a:lnSpc>
              <a:buFont typeface="Arial" panose="020B0604020202020204" pitchFamily="34" charset="0"/>
              <a:buChar char="•"/>
            </a:pPr>
            <a:r>
              <a:rPr lang="en-GB" sz="2400" dirty="0"/>
              <a:t>Description of the scope of the risk management plan  </a:t>
            </a:r>
          </a:p>
          <a:p>
            <a:pPr marL="342900" indent="-342900">
              <a:lnSpc>
                <a:spcPct val="150000"/>
              </a:lnSpc>
              <a:buFont typeface="Arial" panose="020B0604020202020204" pitchFamily="34" charset="0"/>
              <a:buChar char="•"/>
            </a:pPr>
            <a:r>
              <a:rPr lang="en-GB" sz="2400" dirty="0"/>
              <a:t>Risk identification and assessment </a:t>
            </a:r>
          </a:p>
          <a:p>
            <a:pPr marL="342900" indent="-342900">
              <a:lnSpc>
                <a:spcPct val="150000"/>
              </a:lnSpc>
              <a:buFont typeface="Arial" panose="020B0604020202020204" pitchFamily="34" charset="0"/>
              <a:buChar char="•"/>
            </a:pPr>
            <a:r>
              <a:rPr lang="en-GB" sz="2400" dirty="0"/>
              <a:t>Risk treatment, response, and action plan </a:t>
            </a:r>
          </a:p>
          <a:p>
            <a:pPr marL="342900" indent="-342900">
              <a:lnSpc>
                <a:spcPct val="150000"/>
              </a:lnSpc>
              <a:buFont typeface="Arial" panose="020B0604020202020204" pitchFamily="34" charset="0"/>
              <a:buChar char="•"/>
            </a:pPr>
            <a:r>
              <a:rPr lang="en-GB" sz="2400" dirty="0"/>
              <a:t>The risk management plan is essentially a compilation of the broader system’s risk profile or risk portfolio. </a:t>
            </a:r>
          </a:p>
          <a:p>
            <a:pPr>
              <a:lnSpc>
                <a:spcPct val="150000"/>
              </a:lnSpc>
            </a:pPr>
            <a:endParaRPr lang="en-GB" sz="2400" dirty="0"/>
          </a:p>
        </p:txBody>
      </p:sp>
      <p:sp>
        <p:nvSpPr>
          <p:cNvPr id="5" name="Rectangle 4"/>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1483312694"/>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537991" y="1212589"/>
            <a:ext cx="11116018" cy="452431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Note that the report should cover the 6 + 1 questions </a:t>
            </a:r>
          </a:p>
          <a:p>
            <a:pPr marL="342900" indent="-342900">
              <a:lnSpc>
                <a:spcPct val="150000"/>
              </a:lnSpc>
              <a:buFont typeface="Arial" panose="020B0604020202020204" pitchFamily="34" charset="0"/>
              <a:buChar char="•"/>
            </a:pPr>
            <a:r>
              <a:rPr lang="en-GB" sz="2400" dirty="0"/>
              <a:t>It defines the scope of the risks being tracked and quantifies or measures the risks in terms of their estimated likelihood and impacts. </a:t>
            </a:r>
          </a:p>
          <a:p>
            <a:pPr marL="342900" indent="-342900">
              <a:lnSpc>
                <a:spcPct val="150000"/>
              </a:lnSpc>
              <a:buFont typeface="Arial" panose="020B0604020202020204" pitchFamily="34" charset="0"/>
              <a:buChar char="•"/>
            </a:pPr>
            <a:r>
              <a:rPr lang="en-GB" sz="2400" dirty="0"/>
              <a:t>It should further describe established acceptable risk level (i.e., As Low as Reasonably Practicable [ALARP] and detail the treatment response plans and actions for each identified risks. </a:t>
            </a:r>
          </a:p>
          <a:p>
            <a:pPr marL="342900" indent="-342900">
              <a:lnSpc>
                <a:spcPct val="150000"/>
              </a:lnSpc>
              <a:buFont typeface="Arial" panose="020B0604020202020204" pitchFamily="34" charset="0"/>
              <a:buChar char="•"/>
            </a:pPr>
            <a:r>
              <a:rPr lang="en-GB" sz="2400" dirty="0"/>
              <a:t>Included in the plan are the processes established for detecting, tracking, and documenting risks, as well as persons responsible for each risk response and actions. </a:t>
            </a:r>
          </a:p>
        </p:txBody>
      </p:sp>
      <p:sp>
        <p:nvSpPr>
          <p:cNvPr id="11" name="Rectangle 10"/>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32476584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279928" y="941368"/>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2" name="Rectangle 1"/>
          <p:cNvSpPr/>
          <p:nvPr/>
        </p:nvSpPr>
        <p:spPr>
          <a:xfrm>
            <a:off x="495760" y="1198056"/>
            <a:ext cx="10939748" cy="5078313"/>
          </a:xfrm>
          <a:prstGeom prst="rect">
            <a:avLst/>
          </a:prstGeom>
        </p:spPr>
        <p:txBody>
          <a:bodyPr wrap="square">
            <a:spAutoFit/>
          </a:bodyPr>
          <a:lstStyle/>
          <a:p>
            <a:pPr marL="342900" indent="-342900">
              <a:lnSpc>
                <a:spcPct val="150000"/>
              </a:lnSpc>
              <a:buFont typeface="Arial" panose="020B0604020202020204" pitchFamily="34" charset="0"/>
              <a:buChar char="•"/>
            </a:pPr>
            <a:r>
              <a:rPr lang="en-GB" sz="2400" dirty="0"/>
              <a:t>The forms discussed in Chapter 3 can be used to document the particulars of the risk management plan for each part, subsystem, or process.</a:t>
            </a:r>
          </a:p>
          <a:p>
            <a:pPr marL="342900" indent="-342900">
              <a:lnSpc>
                <a:spcPct val="150000"/>
              </a:lnSpc>
              <a:buFont typeface="Arial" panose="020B0604020202020204" pitchFamily="34" charset="0"/>
              <a:buChar char="•"/>
            </a:pPr>
            <a:r>
              <a:rPr lang="en-GB" sz="2400" dirty="0"/>
              <a:t>The report can also include the risk matrix discussed </a:t>
            </a:r>
          </a:p>
          <a:p>
            <a:pPr marL="342900" indent="-342900">
              <a:lnSpc>
                <a:spcPct val="150000"/>
              </a:lnSpc>
              <a:buFont typeface="Arial" panose="020B0604020202020204" pitchFamily="34" charset="0"/>
              <a:buChar char="•"/>
            </a:pPr>
            <a:r>
              <a:rPr lang="en-GB" sz="2400" dirty="0"/>
              <a:t>It offers a good overview and summary of the comparative risks. </a:t>
            </a:r>
          </a:p>
          <a:p>
            <a:pPr marL="342900" indent="-342900">
              <a:lnSpc>
                <a:spcPct val="150000"/>
              </a:lnSpc>
              <a:buFont typeface="Arial" panose="020B0604020202020204" pitchFamily="34" charset="0"/>
              <a:buChar char="•"/>
            </a:pPr>
            <a:r>
              <a:rPr lang="en-GB" sz="2400" dirty="0"/>
              <a:t>The summary of the risk management plan should include a list of risks requiring immediate response, a list of risks requiring response in the near term, a list of risks for additional analysis and response, and a watch list of low-priority risk. </a:t>
            </a:r>
          </a:p>
          <a:p>
            <a:pPr marL="342900" indent="-342900">
              <a:lnSpc>
                <a:spcPct val="150000"/>
              </a:lnSpc>
              <a:buFont typeface="Arial" panose="020B0604020202020204" pitchFamily="34" charset="0"/>
              <a:buChar char="•"/>
            </a:pPr>
            <a:r>
              <a:rPr lang="en-GB" sz="2400" dirty="0"/>
              <a:t>The report should also highlight any developments and trends from the risk data and risk assessment including an analysis of new and emerging risks.</a:t>
            </a:r>
          </a:p>
        </p:txBody>
      </p:sp>
      <p:sp>
        <p:nvSpPr>
          <p:cNvPr id="11" name="Rectangle 10"/>
          <p:cNvSpPr/>
          <p:nvPr/>
        </p:nvSpPr>
        <p:spPr>
          <a:xfrm>
            <a:off x="3465311" y="273090"/>
            <a:ext cx="5261377" cy="523220"/>
          </a:xfrm>
          <a:prstGeom prst="rect">
            <a:avLst/>
          </a:prstGeom>
        </p:spPr>
        <p:txBody>
          <a:bodyPr wrap="none">
            <a:spAutoFit/>
          </a:bodyPr>
          <a:lstStyle/>
          <a:p>
            <a:r>
              <a:rPr lang="en-GB" sz="2800" b="1" dirty="0"/>
              <a:t>Baseline: Risk Management Plan</a:t>
            </a:r>
          </a:p>
        </p:txBody>
      </p:sp>
    </p:spTree>
    <p:extLst>
      <p:ext uri="{BB962C8B-B14F-4D97-AF65-F5344CB8AC3E}">
        <p14:creationId xmlns:p14="http://schemas.microsoft.com/office/powerpoint/2010/main" val="4284239619"/>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E4E46B7-98EE-45AE-BF06-FF589169DE07}"/>
              </a:ext>
            </a:extLst>
          </p:cNvPr>
          <p:cNvSpPr txBox="1"/>
          <p:nvPr/>
        </p:nvSpPr>
        <p:spPr>
          <a:xfrm>
            <a:off x="3808432" y="316983"/>
            <a:ext cx="4757618" cy="461665"/>
          </a:xfrm>
          <a:prstGeom prst="rect">
            <a:avLst/>
          </a:prstGeom>
          <a:noFill/>
        </p:spPr>
        <p:txBody>
          <a:bodyPr wrap="square">
            <a:spAutoFit/>
          </a:bodyPr>
          <a:lstStyle/>
          <a:p>
            <a:pPr algn="ctr"/>
            <a:r>
              <a:rPr lang="en-US" sz="2400" b="1" dirty="0"/>
              <a:t>Tracking : Risk Database</a:t>
            </a:r>
          </a:p>
        </p:txBody>
      </p:sp>
      <p:sp>
        <p:nvSpPr>
          <p:cNvPr id="13" name="TextBox 12">
            <a:extLst>
              <a:ext uri="{FF2B5EF4-FFF2-40B4-BE49-F238E27FC236}">
                <a16:creationId xmlns:a16="http://schemas.microsoft.com/office/drawing/2014/main" id="{17381FFC-5BB4-451F-A7FA-5ACD96B7D3DF}"/>
              </a:ext>
            </a:extLst>
          </p:cNvPr>
          <p:cNvSpPr txBox="1"/>
          <p:nvPr/>
        </p:nvSpPr>
        <p:spPr>
          <a:xfrm>
            <a:off x="593767" y="1169535"/>
            <a:ext cx="8942120" cy="5011949"/>
          </a:xfrm>
          <a:prstGeom prst="rect">
            <a:avLst/>
          </a:prstGeom>
          <a:noFill/>
        </p:spPr>
        <p:txBody>
          <a:bodyPr wrap="square">
            <a:spAutoFit/>
          </a:bodyPr>
          <a:lstStyle/>
          <a:p>
            <a:pPr>
              <a:lnSpc>
                <a:spcPct val="150000"/>
              </a:lnSpc>
            </a:pPr>
            <a:r>
              <a:rPr lang="en-US" sz="2400" dirty="0"/>
              <a:t>The most common database compiled for risk is what is known as the risk register or risk log. </a:t>
            </a:r>
          </a:p>
          <a:p>
            <a:pPr>
              <a:lnSpc>
                <a:spcPct val="150000"/>
              </a:lnSpc>
            </a:pPr>
            <a:r>
              <a:rPr lang="en-US" sz="2400" dirty="0"/>
              <a:t>The database and information requirements are extracted from the risk management plan. </a:t>
            </a:r>
          </a:p>
          <a:p>
            <a:pPr>
              <a:lnSpc>
                <a:spcPct val="150000"/>
              </a:lnSpc>
            </a:pPr>
            <a:r>
              <a:rPr lang="en-US" sz="2400" dirty="0"/>
              <a:t>It often replicates or digitizes the tabular forms in Chapter 3. Though, more importantly, the risk register tracks the actual occurrences of the risk events. </a:t>
            </a:r>
          </a:p>
          <a:p>
            <a:pPr>
              <a:lnSpc>
                <a:spcPct val="150000"/>
              </a:lnSpc>
            </a:pPr>
            <a:r>
              <a:rPr lang="en-US" sz="2400" dirty="0"/>
              <a:t>Further, the risk register can document conditions leading up to the risk event, the response and actions taken, as well as the actual outcomes. </a:t>
            </a:r>
            <a:endParaRPr lang="ar-EG" sz="2400" dirty="0"/>
          </a:p>
        </p:txBody>
      </p:sp>
      <p:pic>
        <p:nvPicPr>
          <p:cNvPr id="1026" name="Picture 2" descr="Free Risk Register Templates | Smartsheet">
            <a:extLst>
              <a:ext uri="{FF2B5EF4-FFF2-40B4-BE49-F238E27FC236}">
                <a16:creationId xmlns:a16="http://schemas.microsoft.com/office/drawing/2014/main" id="{60CC7290-4FFB-4278-A981-15EE8364F5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17132" y="1270051"/>
            <a:ext cx="2586181" cy="425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8212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81CF1605-629C-40FE-B9E7-CE786BF42BAD}"/>
              </a:ext>
            </a:extLst>
          </p:cNvPr>
          <p:cNvSpPr txBox="1"/>
          <p:nvPr/>
        </p:nvSpPr>
        <p:spPr>
          <a:xfrm>
            <a:off x="498764" y="1333770"/>
            <a:ext cx="11201149" cy="3903954"/>
          </a:xfrm>
          <a:prstGeom prst="rect">
            <a:avLst/>
          </a:prstGeom>
          <a:noFill/>
        </p:spPr>
        <p:txBody>
          <a:bodyPr wrap="square">
            <a:spAutoFit/>
          </a:bodyPr>
          <a:lstStyle/>
          <a:p>
            <a:pPr algn="l">
              <a:lnSpc>
                <a:spcPct val="150000"/>
              </a:lnSpc>
            </a:pPr>
            <a:r>
              <a:rPr lang="en-US" sz="2400" dirty="0"/>
              <a:t>It is a document used as a risk management tool and to fulfill regulatory compliance acting as a repository for all risks identified and includes additional information about each risk, e.g., nature of the risk, reference and owner, mitigation measures. It can be displayed as a scatterplot or as a table.</a:t>
            </a:r>
          </a:p>
          <a:p>
            <a:pPr algn="l">
              <a:lnSpc>
                <a:spcPct val="150000"/>
              </a:lnSpc>
            </a:pPr>
            <a:endParaRPr lang="en-US" sz="2400" dirty="0"/>
          </a:p>
          <a:p>
            <a:pPr algn="l">
              <a:lnSpc>
                <a:spcPct val="150000"/>
              </a:lnSpc>
            </a:pPr>
            <a:r>
              <a:rPr lang="en-US" sz="2400" dirty="0">
                <a:hlinkClick r:id="rId2" tooltip="ISO"/>
              </a:rPr>
              <a:t>ISO</a:t>
            </a:r>
            <a:r>
              <a:rPr lang="en-US" sz="2400" dirty="0"/>
              <a:t> 73:2009 Risk management—Vocabulary defines a risk register to be a "record of information about identified risks".</a:t>
            </a:r>
          </a:p>
        </p:txBody>
      </p:sp>
      <p:sp>
        <p:nvSpPr>
          <p:cNvPr id="13" name="TextBox 12">
            <a:extLst>
              <a:ext uri="{FF2B5EF4-FFF2-40B4-BE49-F238E27FC236}">
                <a16:creationId xmlns:a16="http://schemas.microsoft.com/office/drawing/2014/main" id="{BC9EB2C3-8A9D-4CEB-9B9F-821059B01BD3}"/>
              </a:ext>
            </a:extLst>
          </p:cNvPr>
          <p:cNvSpPr txBox="1"/>
          <p:nvPr/>
        </p:nvSpPr>
        <p:spPr>
          <a:xfrm>
            <a:off x="2856015" y="279650"/>
            <a:ext cx="6234544" cy="523220"/>
          </a:xfrm>
          <a:prstGeom prst="rect">
            <a:avLst/>
          </a:prstGeom>
          <a:noFill/>
        </p:spPr>
        <p:txBody>
          <a:bodyPr wrap="square">
            <a:spAutoFit/>
          </a:bodyPr>
          <a:lstStyle/>
          <a:p>
            <a:pPr algn="ctr"/>
            <a:r>
              <a:rPr lang="en-US" sz="2800" b="1" i="0" dirty="0">
                <a:solidFill>
                  <a:srgbClr val="202122"/>
                </a:solidFill>
                <a:effectLst/>
              </a:rPr>
              <a:t>What Is A risk register?  </a:t>
            </a:r>
            <a:endParaRPr lang="ar-EG" sz="2800" b="1" dirty="0"/>
          </a:p>
        </p:txBody>
      </p:sp>
    </p:spTree>
    <p:extLst>
      <p:ext uri="{BB962C8B-B14F-4D97-AF65-F5344CB8AC3E}">
        <p14:creationId xmlns:p14="http://schemas.microsoft.com/office/powerpoint/2010/main" val="149612736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37209443-0037-46D9-AE95-1F842ACAD830}"/>
              </a:ext>
            </a:extLst>
          </p:cNvPr>
          <p:cNvSpPr txBox="1"/>
          <p:nvPr/>
        </p:nvSpPr>
        <p:spPr>
          <a:xfrm>
            <a:off x="605642" y="1348359"/>
            <a:ext cx="11215189" cy="4457952"/>
          </a:xfrm>
          <a:prstGeom prst="rect">
            <a:avLst/>
          </a:prstGeom>
          <a:noFill/>
        </p:spPr>
        <p:txBody>
          <a:bodyPr wrap="square">
            <a:spAutoFit/>
          </a:bodyPr>
          <a:lstStyle/>
          <a:p>
            <a:pPr algn="l">
              <a:lnSpc>
                <a:spcPct val="150000"/>
              </a:lnSpc>
            </a:pPr>
            <a:r>
              <a:rPr lang="en-US" sz="2400" b="1" u="sng" dirty="0">
                <a:solidFill>
                  <a:srgbClr val="202122"/>
                </a:solidFill>
                <a:effectLst/>
              </a:rPr>
              <a:t>A typical risk register contains:</a:t>
            </a:r>
          </a:p>
          <a:p>
            <a:pPr algn="l">
              <a:lnSpc>
                <a:spcPct val="150000"/>
              </a:lnSpc>
              <a:buFont typeface="Arial" panose="020B0604020202020204" pitchFamily="34" charset="0"/>
              <a:buChar char="•"/>
            </a:pPr>
            <a:r>
              <a:rPr lang="en-US" sz="2400" b="0" dirty="0">
                <a:solidFill>
                  <a:srgbClr val="202122"/>
                </a:solidFill>
                <a:effectLst/>
              </a:rPr>
              <a:t>A risk category to group similar risks</a:t>
            </a:r>
          </a:p>
          <a:p>
            <a:pPr algn="l">
              <a:lnSpc>
                <a:spcPct val="150000"/>
              </a:lnSpc>
              <a:buFont typeface="Arial" panose="020B0604020202020204" pitchFamily="34" charset="0"/>
              <a:buChar char="•"/>
            </a:pPr>
            <a:r>
              <a:rPr lang="en-US" sz="2400" b="0" dirty="0">
                <a:solidFill>
                  <a:srgbClr val="202122"/>
                </a:solidFill>
                <a:effectLst/>
              </a:rPr>
              <a:t>The risk breakdown structure identification number</a:t>
            </a:r>
          </a:p>
          <a:p>
            <a:pPr algn="l">
              <a:lnSpc>
                <a:spcPct val="150000"/>
              </a:lnSpc>
              <a:buFont typeface="Arial" panose="020B0604020202020204" pitchFamily="34" charset="0"/>
              <a:buChar char="•"/>
            </a:pPr>
            <a:r>
              <a:rPr lang="en-US" sz="2400" b="0" dirty="0">
                <a:solidFill>
                  <a:srgbClr val="202122"/>
                </a:solidFill>
                <a:effectLst/>
              </a:rPr>
              <a:t>A brief description or name of the risk to make the risk easy to discuss</a:t>
            </a:r>
          </a:p>
          <a:p>
            <a:pPr algn="l">
              <a:lnSpc>
                <a:spcPct val="150000"/>
              </a:lnSpc>
              <a:buFont typeface="Arial" panose="020B0604020202020204" pitchFamily="34" charset="0"/>
              <a:buChar char="•"/>
            </a:pPr>
            <a:r>
              <a:rPr lang="en-US" sz="2400" b="0" dirty="0">
                <a:solidFill>
                  <a:srgbClr val="202122"/>
                </a:solidFill>
                <a:effectLst/>
              </a:rPr>
              <a:t>The impact (or consequence) if event actually occurs rated on an </a:t>
            </a:r>
            <a:r>
              <a:rPr lang="en-US" sz="2400" dirty="0">
                <a:solidFill>
                  <a:srgbClr val="202122"/>
                </a:solidFill>
              </a:rPr>
              <a:t>integer</a:t>
            </a:r>
            <a:r>
              <a:rPr lang="en-US" sz="2400" b="0" dirty="0">
                <a:solidFill>
                  <a:srgbClr val="202122"/>
                </a:solidFill>
                <a:effectLst/>
              </a:rPr>
              <a:t> scale</a:t>
            </a:r>
          </a:p>
          <a:p>
            <a:pPr algn="l">
              <a:lnSpc>
                <a:spcPct val="150000"/>
              </a:lnSpc>
              <a:buFont typeface="Arial" panose="020B0604020202020204" pitchFamily="34" charset="0"/>
              <a:buChar char="•"/>
            </a:pPr>
            <a:r>
              <a:rPr lang="en-US" sz="2400" b="0" dirty="0">
                <a:solidFill>
                  <a:srgbClr val="202122"/>
                </a:solidFill>
                <a:effectLst/>
              </a:rPr>
              <a:t>The </a:t>
            </a:r>
            <a:r>
              <a:rPr lang="en-US" sz="2400" dirty="0">
                <a:solidFill>
                  <a:srgbClr val="202122"/>
                </a:solidFill>
              </a:rPr>
              <a:t>probability</a:t>
            </a:r>
            <a:r>
              <a:rPr lang="en-US" sz="2400" b="0" dirty="0">
                <a:solidFill>
                  <a:srgbClr val="202122"/>
                </a:solidFill>
                <a:effectLst/>
              </a:rPr>
              <a:t> or </a:t>
            </a:r>
            <a:r>
              <a:rPr lang="en-US" sz="2400" dirty="0">
                <a:solidFill>
                  <a:srgbClr val="202122"/>
                </a:solidFill>
              </a:rPr>
              <a:t>likelihood</a:t>
            </a:r>
            <a:r>
              <a:rPr lang="en-US" sz="2400" b="0" dirty="0">
                <a:solidFill>
                  <a:srgbClr val="202122"/>
                </a:solidFill>
                <a:effectLst/>
              </a:rPr>
              <a:t> of its occurrence rated on an </a:t>
            </a:r>
            <a:r>
              <a:rPr lang="en-US" sz="2400" dirty="0">
                <a:solidFill>
                  <a:srgbClr val="202122"/>
                </a:solidFill>
              </a:rPr>
              <a:t>integer</a:t>
            </a:r>
            <a:r>
              <a:rPr lang="en-US" sz="2400" b="0" dirty="0">
                <a:solidFill>
                  <a:srgbClr val="202122"/>
                </a:solidFill>
                <a:effectLst/>
              </a:rPr>
              <a:t> scale</a:t>
            </a:r>
          </a:p>
          <a:p>
            <a:pPr algn="l">
              <a:lnSpc>
                <a:spcPct val="150000"/>
              </a:lnSpc>
              <a:buFont typeface="Arial" panose="020B0604020202020204" pitchFamily="34" charset="0"/>
              <a:buChar char="•"/>
            </a:pPr>
            <a:r>
              <a:rPr lang="en-US" sz="2400" b="0" dirty="0">
                <a:solidFill>
                  <a:srgbClr val="202122"/>
                </a:solidFill>
                <a:effectLst/>
              </a:rPr>
              <a:t>The Risk Score (or Risk Rating) is the multiplication of Probability and Impact and is often used to rank the risks.</a:t>
            </a:r>
          </a:p>
        </p:txBody>
      </p:sp>
      <p:sp>
        <p:nvSpPr>
          <p:cNvPr id="13" name="TextBox 12">
            <a:extLst>
              <a:ext uri="{FF2B5EF4-FFF2-40B4-BE49-F238E27FC236}">
                <a16:creationId xmlns:a16="http://schemas.microsoft.com/office/drawing/2014/main" id="{DE6E50B8-FA30-40B4-ABF1-A48FF973DA97}"/>
              </a:ext>
            </a:extLst>
          </p:cNvPr>
          <p:cNvSpPr txBox="1"/>
          <p:nvPr/>
        </p:nvSpPr>
        <p:spPr>
          <a:xfrm>
            <a:off x="3343894" y="265088"/>
            <a:ext cx="5182590" cy="523220"/>
          </a:xfrm>
          <a:prstGeom prst="rect">
            <a:avLst/>
          </a:prstGeom>
          <a:noFill/>
        </p:spPr>
        <p:txBody>
          <a:bodyPr wrap="square">
            <a:spAutoFit/>
          </a:bodyPr>
          <a:lstStyle/>
          <a:p>
            <a:pPr algn="ctr"/>
            <a:r>
              <a:rPr lang="en-US" sz="2800" b="1" i="0" dirty="0">
                <a:solidFill>
                  <a:srgbClr val="202122"/>
                </a:solidFill>
                <a:effectLst/>
              </a:rPr>
              <a:t>A risk register contains</a:t>
            </a:r>
          </a:p>
        </p:txBody>
      </p:sp>
    </p:spTree>
    <p:extLst>
      <p:ext uri="{BB962C8B-B14F-4D97-AF65-F5344CB8AC3E}">
        <p14:creationId xmlns:p14="http://schemas.microsoft.com/office/powerpoint/2010/main" val="2324780820"/>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37209443-0037-46D9-AE95-1F842ACAD830}"/>
              </a:ext>
            </a:extLst>
          </p:cNvPr>
          <p:cNvSpPr txBox="1"/>
          <p:nvPr/>
        </p:nvSpPr>
        <p:spPr>
          <a:xfrm>
            <a:off x="605642" y="1063353"/>
            <a:ext cx="11215189" cy="5011949"/>
          </a:xfrm>
          <a:prstGeom prst="rect">
            <a:avLst/>
          </a:prstGeom>
          <a:noFill/>
        </p:spPr>
        <p:txBody>
          <a:bodyPr wrap="square">
            <a:spAutoFit/>
          </a:bodyPr>
          <a:lstStyle/>
          <a:p>
            <a:pPr algn="l">
              <a:lnSpc>
                <a:spcPct val="150000"/>
              </a:lnSpc>
              <a:buFont typeface="Arial" panose="020B0604020202020204" pitchFamily="34" charset="0"/>
              <a:buChar char="•"/>
            </a:pPr>
            <a:r>
              <a:rPr lang="en-US" sz="2400" b="0" dirty="0">
                <a:solidFill>
                  <a:srgbClr val="202122"/>
                </a:solidFill>
                <a:effectLst/>
              </a:rPr>
              <a:t>Common mitigation steps (e.g. within IT projects) are Identify, Analyze, Plan Response, Monitor and Control.</a:t>
            </a:r>
          </a:p>
          <a:p>
            <a:pPr algn="l">
              <a:lnSpc>
                <a:spcPct val="150000"/>
              </a:lnSpc>
            </a:pPr>
            <a:r>
              <a:rPr lang="en-US" sz="2400" b="0" dirty="0">
                <a:solidFill>
                  <a:srgbClr val="202122"/>
                </a:solidFill>
                <a:effectLst/>
              </a:rPr>
              <a:t>The risk register is called "</a:t>
            </a:r>
            <a:r>
              <a:rPr lang="en-US" sz="2400" b="1" dirty="0">
                <a:solidFill>
                  <a:srgbClr val="202122"/>
                </a:solidFill>
                <a:effectLst/>
              </a:rPr>
              <a:t>qualitative</a:t>
            </a:r>
            <a:r>
              <a:rPr lang="en-US" sz="2400" b="0" dirty="0">
                <a:solidFill>
                  <a:srgbClr val="202122"/>
                </a:solidFill>
                <a:effectLst/>
              </a:rPr>
              <a:t> if the probabilities are estimated by ranking them, as "high" to "low" impact. It is called "</a:t>
            </a:r>
            <a:r>
              <a:rPr lang="en-US" sz="2400" b="1" dirty="0">
                <a:solidFill>
                  <a:srgbClr val="202122"/>
                </a:solidFill>
                <a:effectLst/>
              </a:rPr>
              <a:t>quantitative</a:t>
            </a:r>
            <a:r>
              <a:rPr lang="en-US" sz="2400" b="0" dirty="0">
                <a:solidFill>
                  <a:srgbClr val="202122"/>
                </a:solidFill>
                <a:effectLst/>
              </a:rPr>
              <a:t>" both the impact and the probability is put into numbers, e.g. a risk might have a "$1m" impact and a "50%" probability.</a:t>
            </a:r>
          </a:p>
          <a:p>
            <a:pPr algn="l">
              <a:lnSpc>
                <a:spcPct val="150000"/>
              </a:lnSpc>
            </a:pPr>
            <a:r>
              <a:rPr lang="en-US" sz="2400" b="0" dirty="0">
                <a:solidFill>
                  <a:srgbClr val="202122"/>
                </a:solidFill>
                <a:effectLst/>
              </a:rPr>
              <a:t>Contingent response - the actions to be taken should the risk event actually occur.</a:t>
            </a:r>
          </a:p>
          <a:p>
            <a:pPr algn="l">
              <a:lnSpc>
                <a:spcPct val="150000"/>
              </a:lnSpc>
            </a:pPr>
            <a:r>
              <a:rPr lang="en-US" sz="2400" b="0" dirty="0">
                <a:solidFill>
                  <a:srgbClr val="202122"/>
                </a:solidFill>
                <a:effectLst/>
              </a:rPr>
              <a:t>Contingency - the budget allocated to the contingent response</a:t>
            </a:r>
          </a:p>
          <a:p>
            <a:pPr algn="l">
              <a:lnSpc>
                <a:spcPct val="150000"/>
              </a:lnSpc>
            </a:pPr>
            <a:r>
              <a:rPr lang="en-US" sz="2400" b="0" dirty="0">
                <a:solidFill>
                  <a:srgbClr val="202122"/>
                </a:solidFill>
                <a:effectLst/>
              </a:rPr>
              <a:t>Trigger - an event that itself results in the risk event occurring (for example the risk event might be "flooding" and "heavy rainfall" the trigger)</a:t>
            </a:r>
          </a:p>
        </p:txBody>
      </p:sp>
      <p:sp>
        <p:nvSpPr>
          <p:cNvPr id="13" name="TextBox 12">
            <a:extLst>
              <a:ext uri="{FF2B5EF4-FFF2-40B4-BE49-F238E27FC236}">
                <a16:creationId xmlns:a16="http://schemas.microsoft.com/office/drawing/2014/main" id="{DE6E50B8-FA30-40B4-ABF1-A48FF973DA97}"/>
              </a:ext>
            </a:extLst>
          </p:cNvPr>
          <p:cNvSpPr txBox="1"/>
          <p:nvPr/>
        </p:nvSpPr>
        <p:spPr>
          <a:xfrm>
            <a:off x="3343894" y="265088"/>
            <a:ext cx="5182590" cy="523220"/>
          </a:xfrm>
          <a:prstGeom prst="rect">
            <a:avLst/>
          </a:prstGeom>
          <a:noFill/>
        </p:spPr>
        <p:txBody>
          <a:bodyPr wrap="square">
            <a:spAutoFit/>
          </a:bodyPr>
          <a:lstStyle/>
          <a:p>
            <a:pPr algn="ctr"/>
            <a:r>
              <a:rPr lang="en-US" sz="2800" b="1" i="0" dirty="0">
                <a:solidFill>
                  <a:srgbClr val="202122"/>
                </a:solidFill>
                <a:effectLst/>
              </a:rPr>
              <a:t>A risk register contains</a:t>
            </a:r>
          </a:p>
        </p:txBody>
      </p:sp>
    </p:spTree>
    <p:extLst>
      <p:ext uri="{BB962C8B-B14F-4D97-AF65-F5344CB8AC3E}">
        <p14:creationId xmlns:p14="http://schemas.microsoft.com/office/powerpoint/2010/main" val="13321178"/>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06B059D1-6578-44A3-BE83-2CC6335F6C4D}"/>
              </a:ext>
            </a:extLst>
          </p:cNvPr>
          <p:cNvSpPr txBox="1"/>
          <p:nvPr/>
        </p:nvSpPr>
        <p:spPr>
          <a:xfrm>
            <a:off x="492087" y="1122445"/>
            <a:ext cx="11328744" cy="4457952"/>
          </a:xfrm>
          <a:prstGeom prst="rect">
            <a:avLst/>
          </a:prstGeom>
          <a:noFill/>
        </p:spPr>
        <p:txBody>
          <a:bodyPr wrap="square">
            <a:spAutoFit/>
          </a:bodyPr>
          <a:lstStyle/>
          <a:p>
            <a:pPr>
              <a:lnSpc>
                <a:spcPct val="150000"/>
              </a:lnSpc>
            </a:pPr>
            <a:r>
              <a:rPr lang="en-US" sz="2400" dirty="0"/>
              <a:t>The risk review examines both intended and documented results of the risk response and action plans in dealing with identified risks. Included in the risk review is an evaluation of the residual risk against established risk levels. </a:t>
            </a:r>
          </a:p>
          <a:p>
            <a:pPr>
              <a:lnSpc>
                <a:spcPct val="150000"/>
              </a:lnSpc>
            </a:pPr>
            <a:r>
              <a:rPr lang="en-US" sz="2400" dirty="0"/>
              <a:t>Residual risk assessment considers both the risks as previously identified and the resulting risk from the response mechanisms and the control activities implemented. </a:t>
            </a:r>
          </a:p>
          <a:p>
            <a:pPr>
              <a:lnSpc>
                <a:spcPct val="150000"/>
              </a:lnSpc>
            </a:pPr>
            <a:r>
              <a:rPr lang="en-US" sz="2400" dirty="0"/>
              <a:t>The process evaluates the effectiveness, cost, and efficiency of the activities and its adequacy in providing reasonable assurance that the likelihood and impacts of the risk events are brought down to the established acceptable risk level (i.e., ALARP).</a:t>
            </a:r>
          </a:p>
        </p:txBody>
      </p:sp>
      <p:sp>
        <p:nvSpPr>
          <p:cNvPr id="13" name="TextBox 12">
            <a:extLst>
              <a:ext uri="{FF2B5EF4-FFF2-40B4-BE49-F238E27FC236}">
                <a16:creationId xmlns:a16="http://schemas.microsoft.com/office/drawing/2014/main" id="{042346F9-58F5-4A80-B16C-8AB321344581}"/>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548104481"/>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06B059D1-6578-44A3-BE83-2CC6335F6C4D}"/>
              </a:ext>
            </a:extLst>
          </p:cNvPr>
          <p:cNvSpPr txBox="1"/>
          <p:nvPr/>
        </p:nvSpPr>
        <p:spPr>
          <a:xfrm>
            <a:off x="492087" y="1122445"/>
            <a:ext cx="11328744" cy="334995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t>It is critical that the risk review evaluates the significant risks that fall outside of the acceptable risk levels. </a:t>
            </a:r>
          </a:p>
          <a:p>
            <a:pPr marL="342900" indent="-342900">
              <a:lnSpc>
                <a:spcPct val="150000"/>
              </a:lnSpc>
              <a:buFont typeface="Arial" panose="020B0604020202020204" pitchFamily="34" charset="0"/>
              <a:buChar char="•"/>
            </a:pPr>
            <a:r>
              <a:rPr lang="en-US" sz="2400" dirty="0"/>
              <a:t>This may happen due to changing systems and policies or changing conditions and environments. </a:t>
            </a:r>
          </a:p>
          <a:p>
            <a:pPr marL="342900" indent="-342900">
              <a:lnSpc>
                <a:spcPct val="150000"/>
              </a:lnSpc>
              <a:buFont typeface="Arial" panose="020B0604020202020204" pitchFamily="34" charset="0"/>
              <a:buChar char="•"/>
            </a:pPr>
            <a:r>
              <a:rPr lang="en-US" sz="2400" dirty="0"/>
              <a:t>These risks should be addressed with appropriate action plans to bring the risk within established levels. Risk treatment and response plans should be updated accordingly.</a:t>
            </a:r>
            <a:endParaRPr lang="ar-EG" sz="2400" dirty="0"/>
          </a:p>
        </p:txBody>
      </p:sp>
      <p:sp>
        <p:nvSpPr>
          <p:cNvPr id="15" name="TextBox 14">
            <a:extLst>
              <a:ext uri="{FF2B5EF4-FFF2-40B4-BE49-F238E27FC236}">
                <a16:creationId xmlns:a16="http://schemas.microsoft.com/office/drawing/2014/main" id="{042346F9-58F5-4A80-B16C-8AB321344581}"/>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27537273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3" name="TextBox 12">
            <a:extLst>
              <a:ext uri="{FF2B5EF4-FFF2-40B4-BE49-F238E27FC236}">
                <a16:creationId xmlns:a16="http://schemas.microsoft.com/office/drawing/2014/main" id="{57C7237B-9A98-46F1-B32F-692349A31A6C}"/>
              </a:ext>
            </a:extLst>
          </p:cNvPr>
          <p:cNvSpPr txBox="1"/>
          <p:nvPr/>
        </p:nvSpPr>
        <p:spPr>
          <a:xfrm>
            <a:off x="492087" y="1268415"/>
            <a:ext cx="11511226" cy="3349956"/>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dirty="0"/>
              <a:t>An important oversight role in confirming that management is monitoring and managing all known risks in accordance with established levels can be done through a risk audit. </a:t>
            </a:r>
          </a:p>
          <a:p>
            <a:pPr marL="342900" indent="-342900">
              <a:lnSpc>
                <a:spcPct val="150000"/>
              </a:lnSpc>
              <a:buFont typeface="Arial" panose="020B0604020202020204" pitchFamily="34" charset="0"/>
              <a:buChar char="•"/>
            </a:pPr>
            <a:r>
              <a:rPr lang="en-US" sz="2400" dirty="0"/>
              <a:t>When possible, the audit committee should consist of both internal and external members. </a:t>
            </a:r>
          </a:p>
          <a:p>
            <a:pPr marL="342900" indent="-342900">
              <a:lnSpc>
                <a:spcPct val="150000"/>
              </a:lnSpc>
              <a:buFont typeface="Arial" panose="020B0604020202020204" pitchFamily="34" charset="0"/>
              <a:buChar char="•"/>
            </a:pPr>
            <a:r>
              <a:rPr lang="en-US" sz="2400" dirty="0"/>
              <a:t>A risk audit is a more comprehensive evaluation of the entire risk management system and processes. </a:t>
            </a:r>
          </a:p>
          <a:p>
            <a:pPr marL="342900" indent="-342900">
              <a:lnSpc>
                <a:spcPct val="150000"/>
              </a:lnSpc>
              <a:buFont typeface="Arial" panose="020B0604020202020204" pitchFamily="34" charset="0"/>
              <a:buChar char="•"/>
            </a:pPr>
            <a:r>
              <a:rPr lang="en-US" sz="2400" dirty="0"/>
              <a:t>Thus it is conducted less often than risk reviews. </a:t>
            </a:r>
            <a:endParaRPr lang="ar-EG" sz="2400" dirty="0"/>
          </a:p>
        </p:txBody>
      </p:sp>
      <p:sp>
        <p:nvSpPr>
          <p:cNvPr id="11" name="TextBox 10">
            <a:extLst>
              <a:ext uri="{FF2B5EF4-FFF2-40B4-BE49-F238E27FC236}">
                <a16:creationId xmlns:a16="http://schemas.microsoft.com/office/drawing/2014/main" id="{9C3D513B-73EA-4EF8-B9FB-A41F38C4D1E0}"/>
              </a:ext>
            </a:extLst>
          </p:cNvPr>
          <p:cNvSpPr txBox="1"/>
          <p:nvPr/>
        </p:nvSpPr>
        <p:spPr>
          <a:xfrm>
            <a:off x="3534187" y="291371"/>
            <a:ext cx="4707286" cy="523220"/>
          </a:xfrm>
          <a:prstGeom prst="rect">
            <a:avLst/>
          </a:prstGeom>
          <a:noFill/>
        </p:spPr>
        <p:txBody>
          <a:bodyPr wrap="square">
            <a:spAutoFit/>
          </a:bodyPr>
          <a:lstStyle/>
          <a:p>
            <a:pPr algn="ctr"/>
            <a:r>
              <a:rPr lang="en-US" sz="2800" b="1" dirty="0"/>
              <a:t>Risk Review And Audit </a:t>
            </a:r>
          </a:p>
        </p:txBody>
      </p:sp>
    </p:spTree>
    <p:extLst>
      <p:ext uri="{BB962C8B-B14F-4D97-AF65-F5344CB8AC3E}">
        <p14:creationId xmlns:p14="http://schemas.microsoft.com/office/powerpoint/2010/main" val="1296295923"/>
      </p:ext>
    </p:extLst>
  </p:cSld>
  <p:clrMapOvr>
    <a:masterClrMapping/>
  </p:clrMapOvr>
  <mc:AlternateContent xmlns:mc="http://schemas.openxmlformats.org/markup-compatibility/2006" xmlns:p14="http://schemas.microsoft.com/office/powerpoint/2010/main">
    <mc:Choice Requires="p14">
      <p:transition spd="slow" p14:dur="2000" advTm="90689"/>
    </mc:Choice>
    <mc:Fallback xmlns="">
      <p:transition spd="slow" advTm="9068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66E0E42-8335-4375-B1AD-AA83C0CC1BAD}"/>
              </a:ext>
            </a:extLst>
          </p:cNvPr>
          <p:cNvSpPr txBox="1"/>
          <p:nvPr/>
        </p:nvSpPr>
        <p:spPr>
          <a:xfrm>
            <a:off x="492087" y="1154349"/>
            <a:ext cx="11388738" cy="4457952"/>
          </a:xfrm>
          <a:prstGeom prst="rect">
            <a:avLst/>
          </a:prstGeom>
          <a:noFill/>
        </p:spPr>
        <p:txBody>
          <a:bodyPr wrap="square">
            <a:spAutoFit/>
          </a:bodyPr>
          <a:lstStyle/>
          <a:p>
            <a:pPr>
              <a:lnSpc>
                <a:spcPct val="150000"/>
              </a:lnSpc>
            </a:pPr>
            <a:r>
              <a:rPr lang="en-US" sz="2400" dirty="0"/>
              <a:t>EFFECTIVE PERFORMANCE MONITORING To be effective, it is emphasized that the performance monitoring processes should be treated as an integrated component in the system. </a:t>
            </a:r>
          </a:p>
          <a:p>
            <a:pPr>
              <a:lnSpc>
                <a:spcPct val="150000"/>
              </a:lnSpc>
            </a:pPr>
            <a:endParaRPr lang="en-US" sz="2400" dirty="0"/>
          </a:p>
          <a:p>
            <a:pPr>
              <a:lnSpc>
                <a:spcPct val="150000"/>
              </a:lnSpc>
            </a:pPr>
            <a:r>
              <a:rPr lang="en-US" sz="2400" dirty="0"/>
              <a:t>There are two key elements in achieving an effective risk monitoring and review process.</a:t>
            </a:r>
          </a:p>
          <a:p>
            <a:pPr>
              <a:lnSpc>
                <a:spcPct val="150000"/>
              </a:lnSpc>
            </a:pPr>
            <a:endParaRPr lang="en-US" sz="2400" dirty="0"/>
          </a:p>
          <a:p>
            <a:pPr>
              <a:lnSpc>
                <a:spcPct val="150000"/>
              </a:lnSpc>
            </a:pPr>
            <a:r>
              <a:rPr lang="en-US" sz="2400" dirty="0"/>
              <a:t>First, clear communication channels between the members of the system increase the level of awareness with regards to the implementation of risk treatment and controls. </a:t>
            </a:r>
            <a:endParaRPr lang="ar-EG" sz="2400" dirty="0"/>
          </a:p>
        </p:txBody>
      </p:sp>
      <p:sp>
        <p:nvSpPr>
          <p:cNvPr id="13" name="TextBox 12">
            <a:extLst>
              <a:ext uri="{FF2B5EF4-FFF2-40B4-BE49-F238E27FC236}">
                <a16:creationId xmlns:a16="http://schemas.microsoft.com/office/drawing/2014/main" id="{B809E0FD-0403-4CFB-AF12-489F5390A98E}"/>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1294961621"/>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B66E0E42-8335-4375-B1AD-AA83C0CC1BAD}"/>
              </a:ext>
            </a:extLst>
          </p:cNvPr>
          <p:cNvSpPr txBox="1"/>
          <p:nvPr/>
        </p:nvSpPr>
        <p:spPr>
          <a:xfrm>
            <a:off x="492087" y="1166224"/>
            <a:ext cx="11388738" cy="3903954"/>
          </a:xfrm>
          <a:prstGeom prst="rect">
            <a:avLst/>
          </a:prstGeom>
          <a:noFill/>
        </p:spPr>
        <p:txBody>
          <a:bodyPr wrap="square">
            <a:spAutoFit/>
          </a:bodyPr>
          <a:lstStyle/>
          <a:p>
            <a:pPr>
              <a:lnSpc>
                <a:spcPct val="150000"/>
              </a:lnSpc>
            </a:pPr>
            <a:r>
              <a:rPr lang="en-US" sz="2400" dirty="0"/>
              <a:t>All stakeholders in the system must know specifically why particular risk controls or safeguards have been implemented. </a:t>
            </a:r>
          </a:p>
          <a:p>
            <a:pPr>
              <a:lnSpc>
                <a:spcPct val="150000"/>
              </a:lnSpc>
            </a:pPr>
            <a:r>
              <a:rPr lang="en-US" sz="2400" dirty="0"/>
              <a:t>Clear communication creates an environment where every member knows precisely his or her responsibilities toward addressing the risk. </a:t>
            </a:r>
          </a:p>
          <a:p>
            <a:pPr>
              <a:lnSpc>
                <a:spcPct val="150000"/>
              </a:lnSpc>
            </a:pPr>
            <a:r>
              <a:rPr lang="en-US" sz="2400" dirty="0"/>
              <a:t>Communication is important especially in large systems that have a high level of interaction, ambiguity, emergence, huge data collection, and complexity. </a:t>
            </a:r>
          </a:p>
          <a:p>
            <a:pPr>
              <a:lnSpc>
                <a:spcPct val="150000"/>
              </a:lnSpc>
            </a:pPr>
            <a:r>
              <a:rPr lang="en-US" sz="2400" dirty="0"/>
              <a:t>Second, it is necessary to establish a flexible monitoring process. </a:t>
            </a:r>
            <a:endParaRPr lang="ar-EG" sz="2400" dirty="0"/>
          </a:p>
        </p:txBody>
      </p:sp>
      <p:sp>
        <p:nvSpPr>
          <p:cNvPr id="15" name="TextBox 14">
            <a:extLst>
              <a:ext uri="{FF2B5EF4-FFF2-40B4-BE49-F238E27FC236}">
                <a16:creationId xmlns:a16="http://schemas.microsoft.com/office/drawing/2014/main" id="{A8611CE7-38EF-4A43-B81A-6D75E057D83E}"/>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3081694013"/>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11" name="TextBox 10">
            <a:extLst>
              <a:ext uri="{FF2B5EF4-FFF2-40B4-BE49-F238E27FC236}">
                <a16:creationId xmlns:a16="http://schemas.microsoft.com/office/drawing/2014/main" id="{9E30351A-A920-4A09-8B14-0C6A0FC56165}"/>
              </a:ext>
            </a:extLst>
          </p:cNvPr>
          <p:cNvSpPr txBox="1"/>
          <p:nvPr/>
        </p:nvSpPr>
        <p:spPr>
          <a:xfrm>
            <a:off x="570016" y="1403037"/>
            <a:ext cx="11310809" cy="3903954"/>
          </a:xfrm>
          <a:prstGeom prst="rect">
            <a:avLst/>
          </a:prstGeom>
          <a:noFill/>
        </p:spPr>
        <p:txBody>
          <a:bodyPr wrap="square">
            <a:spAutoFit/>
          </a:bodyPr>
          <a:lstStyle/>
          <a:p>
            <a:pPr>
              <a:lnSpc>
                <a:spcPct val="150000"/>
              </a:lnSpc>
            </a:pPr>
            <a:r>
              <a:rPr lang="en-US" sz="2400" dirty="0"/>
              <a:t>The design of risk monitoring procedures should be flexible so that they can adapt and respond in a cost-effective manner to threats arising from emergence, turbulent environments, uncertainty, and contextual issues of a dynamic nature. </a:t>
            </a:r>
          </a:p>
          <a:p>
            <a:pPr>
              <a:lnSpc>
                <a:spcPct val="150000"/>
              </a:lnSpc>
            </a:pPr>
            <a:r>
              <a:rPr lang="en-US" sz="2400" dirty="0"/>
              <a:t>Flexibility is the ability to add, adjust, or remove both physical components and functions. The level of flexibility should not cause the monitoring process to lose its identity; rather, it should provide an environment of trust where members of the system can share their proposed changes and strategies.</a:t>
            </a:r>
            <a:endParaRPr lang="ar-EG" sz="2400" dirty="0"/>
          </a:p>
        </p:txBody>
      </p:sp>
      <p:sp>
        <p:nvSpPr>
          <p:cNvPr id="13" name="TextBox 12">
            <a:extLst>
              <a:ext uri="{FF2B5EF4-FFF2-40B4-BE49-F238E27FC236}">
                <a16:creationId xmlns:a16="http://schemas.microsoft.com/office/drawing/2014/main" id="{CD191444-500E-491B-B48F-3B142DEAC6F6}"/>
              </a:ext>
            </a:extLst>
          </p:cNvPr>
          <p:cNvSpPr txBox="1"/>
          <p:nvPr/>
        </p:nvSpPr>
        <p:spPr>
          <a:xfrm>
            <a:off x="3135085" y="269483"/>
            <a:ext cx="5450773" cy="523220"/>
          </a:xfrm>
          <a:prstGeom prst="rect">
            <a:avLst/>
          </a:prstGeom>
          <a:noFill/>
        </p:spPr>
        <p:txBody>
          <a:bodyPr wrap="square">
            <a:spAutoFit/>
          </a:bodyPr>
          <a:lstStyle/>
          <a:p>
            <a:pPr algn="ctr"/>
            <a:r>
              <a:rPr lang="en-US" sz="2800" b="1" dirty="0"/>
              <a:t>Performance Mentoring </a:t>
            </a:r>
            <a:endParaRPr lang="ar-EG" sz="2800" b="1" dirty="0"/>
          </a:p>
        </p:txBody>
      </p:sp>
    </p:spTree>
    <p:extLst>
      <p:ext uri="{BB962C8B-B14F-4D97-AF65-F5344CB8AC3E}">
        <p14:creationId xmlns:p14="http://schemas.microsoft.com/office/powerpoint/2010/main" val="1161225172"/>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616943" y="1492641"/>
            <a:ext cx="10994833" cy="3349956"/>
          </a:xfrm>
          <a:prstGeom prst="rect">
            <a:avLst/>
          </a:prstGeom>
        </p:spPr>
        <p:txBody>
          <a:bodyPr wrap="square">
            <a:spAutoFit/>
          </a:bodyPr>
          <a:lstStyle/>
          <a:p>
            <a:pPr marL="342900" indent="-342900">
              <a:lnSpc>
                <a:spcPct val="150000"/>
              </a:lnSpc>
              <a:buFont typeface="Wingdings" panose="05000000000000000000" pitchFamily="2" charset="2"/>
              <a:buChar char="v"/>
            </a:pPr>
            <a:r>
              <a:rPr lang="en-GB" sz="2400" dirty="0"/>
              <a:t>Performance monitoring should be implemented to control and manage risks at established levels and to ensure the appropriateness and effectiveness of the risk treatment and response over time. </a:t>
            </a:r>
          </a:p>
          <a:p>
            <a:pPr>
              <a:lnSpc>
                <a:spcPct val="150000"/>
              </a:lnSpc>
            </a:pPr>
            <a:endParaRPr lang="en-GB" sz="2400" dirty="0"/>
          </a:p>
          <a:p>
            <a:pPr marL="342900" indent="-342900">
              <a:lnSpc>
                <a:spcPct val="150000"/>
              </a:lnSpc>
              <a:buFont typeface="Wingdings" panose="05000000000000000000" pitchFamily="2" charset="2"/>
              <a:buChar char="v"/>
            </a:pPr>
            <a:r>
              <a:rPr lang="en-GB" sz="2400" dirty="0"/>
              <a:t>These are done by using information from sources such as risk management plan and risk databases.</a:t>
            </a:r>
          </a:p>
        </p:txBody>
      </p:sp>
      <p:sp>
        <p:nvSpPr>
          <p:cNvPr id="5" name="Rectangle 4"/>
          <p:cNvSpPr/>
          <p:nvPr/>
        </p:nvSpPr>
        <p:spPr>
          <a:xfrm>
            <a:off x="4785767" y="258001"/>
            <a:ext cx="1792478" cy="523220"/>
          </a:xfrm>
          <a:prstGeom prst="rect">
            <a:avLst/>
          </a:prstGeom>
        </p:spPr>
        <p:txBody>
          <a:bodyPr wrap="none">
            <a:spAutoFit/>
          </a:bodyPr>
          <a:lstStyle/>
          <a:p>
            <a:r>
              <a:rPr lang="en-GB" sz="2800" b="1" dirty="0"/>
              <a:t>Summary </a:t>
            </a:r>
          </a:p>
        </p:txBody>
      </p:sp>
    </p:spTree>
    <p:extLst>
      <p:ext uri="{BB962C8B-B14F-4D97-AF65-F5344CB8AC3E}">
        <p14:creationId xmlns:p14="http://schemas.microsoft.com/office/powerpoint/2010/main" val="3888167686"/>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3C6C08-586D-4330-99FE-B330DB1480E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DFDEBEA-4CAE-4016-B126-B0FD4C75F80B}"/>
              </a:ext>
            </a:extLst>
          </p:cNvPr>
          <p:cNvSpPr/>
          <p:nvPr/>
        </p:nvSpPr>
        <p:spPr>
          <a:xfrm>
            <a:off x="371169" y="91769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14" name="Rectangle: Rounded Corners 3">
            <a:extLst>
              <a:ext uri="{FF2B5EF4-FFF2-40B4-BE49-F238E27FC236}">
                <a16:creationId xmlns:a16="http://schemas.microsoft.com/office/drawing/2014/main" id="{FCDA150F-2CFB-43F4-8758-B75C8CC01876}"/>
              </a:ext>
            </a:extLst>
          </p:cNvPr>
          <p:cNvSpPr/>
          <p:nvPr/>
        </p:nvSpPr>
        <p:spPr>
          <a:xfrm>
            <a:off x="10192441" y="46059"/>
            <a:ext cx="1507472" cy="836515"/>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000" b="1" dirty="0"/>
              <a:t>Chapter 5</a:t>
            </a:r>
            <a:endParaRPr lang="ar-EG" sz="2000" b="1" dirty="0"/>
          </a:p>
        </p:txBody>
      </p:sp>
      <p:sp>
        <p:nvSpPr>
          <p:cNvPr id="3" name="Rectangle 2"/>
          <p:cNvSpPr/>
          <p:nvPr/>
        </p:nvSpPr>
        <p:spPr>
          <a:xfrm>
            <a:off x="838200" y="1685681"/>
            <a:ext cx="6096000" cy="646331"/>
          </a:xfrm>
          <a:prstGeom prst="rect">
            <a:avLst/>
          </a:prstGeom>
        </p:spPr>
        <p:txBody>
          <a:bodyPr>
            <a:spAutoFit/>
          </a:bodyPr>
          <a:lstStyle/>
          <a:p>
            <a:r>
              <a:rPr lang="en-GB" dirty="0">
                <a:hlinkClick r:id="rId2"/>
              </a:rPr>
              <a:t>5th Edition PMBOK® Guide—Chapter 11: Risk Strategies | 4squareviews</a:t>
            </a:r>
            <a:endParaRPr lang="en-GB" dirty="0"/>
          </a:p>
        </p:txBody>
      </p:sp>
      <p:sp>
        <p:nvSpPr>
          <p:cNvPr id="5" name="Rectangle 4"/>
          <p:cNvSpPr/>
          <p:nvPr/>
        </p:nvSpPr>
        <p:spPr>
          <a:xfrm>
            <a:off x="838200" y="2627306"/>
            <a:ext cx="6096000" cy="646331"/>
          </a:xfrm>
          <a:prstGeom prst="rect">
            <a:avLst/>
          </a:prstGeom>
        </p:spPr>
        <p:txBody>
          <a:bodyPr>
            <a:spAutoFit/>
          </a:bodyPr>
          <a:lstStyle/>
          <a:p>
            <a:r>
              <a:rPr lang="en-GB" dirty="0">
                <a:hlinkClick r:id="rId3"/>
              </a:rPr>
              <a:t>4 Risk Response Strategies for Project Management Success | (mrmcentral.com)</a:t>
            </a:r>
            <a:endParaRPr lang="en-GB" dirty="0"/>
          </a:p>
        </p:txBody>
      </p:sp>
      <p:sp>
        <p:nvSpPr>
          <p:cNvPr id="6" name="Rectangle 5"/>
          <p:cNvSpPr/>
          <p:nvPr/>
        </p:nvSpPr>
        <p:spPr>
          <a:xfrm>
            <a:off x="838200" y="3787643"/>
            <a:ext cx="6061916" cy="369332"/>
          </a:xfrm>
          <a:prstGeom prst="rect">
            <a:avLst/>
          </a:prstGeom>
        </p:spPr>
        <p:txBody>
          <a:bodyPr wrap="none">
            <a:spAutoFit/>
          </a:bodyPr>
          <a:lstStyle/>
          <a:p>
            <a:r>
              <a:rPr lang="en-GB" dirty="0">
                <a:hlinkClick r:id="rId4"/>
              </a:rPr>
              <a:t>What is Risk Mitigation &amp; Why is it Important? | </a:t>
            </a:r>
            <a:r>
              <a:rPr lang="en-GB" dirty="0" err="1">
                <a:hlinkClick r:id="rId4"/>
              </a:rPr>
              <a:t>SafetyCulture</a:t>
            </a:r>
            <a:endParaRPr lang="en-GB" dirty="0"/>
          </a:p>
        </p:txBody>
      </p:sp>
      <p:pic>
        <p:nvPicPr>
          <p:cNvPr id="11" name="Picture 10">
            <a:extLst>
              <a:ext uri="{FF2B5EF4-FFF2-40B4-BE49-F238E27FC236}">
                <a16:creationId xmlns:a16="http://schemas.microsoft.com/office/drawing/2014/main" id="{1F3B2C98-25E7-469A-9244-26C231380069}"/>
              </a:ext>
            </a:extLst>
          </p:cNvPr>
          <p:cNvPicPr>
            <a:picLocks noChangeAspect="1"/>
          </p:cNvPicPr>
          <p:nvPr/>
        </p:nvPicPr>
        <p:blipFill>
          <a:blip r:embed="rId5"/>
          <a:stretch>
            <a:fillRect/>
          </a:stretch>
        </p:blipFill>
        <p:spPr>
          <a:xfrm>
            <a:off x="7900177" y="1413017"/>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822945" y="4333572"/>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6"/>
              </a:rPr>
              <a:t>Causal Chain - Tool/Concept/Definition (thwink.org)</a:t>
            </a:r>
            <a:endParaRPr lang="ar-EG" dirty="0"/>
          </a:p>
        </p:txBody>
      </p:sp>
      <p:sp>
        <p:nvSpPr>
          <p:cNvPr id="15" name="Title 1">
            <a:extLst>
              <a:ext uri="{FF2B5EF4-FFF2-40B4-BE49-F238E27FC236}">
                <a16:creationId xmlns:a16="http://schemas.microsoft.com/office/drawing/2014/main" id="{B32758B3-891C-4551-8966-FBF2903F557B}"/>
              </a:ext>
            </a:extLst>
          </p:cNvPr>
          <p:cNvSpPr txBox="1">
            <a:spLocks/>
          </p:cNvSpPr>
          <p:nvPr/>
        </p:nvSpPr>
        <p:spPr>
          <a:xfrm>
            <a:off x="2082090" y="258981"/>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2800" b="1" dirty="0">
                <a:latin typeface="+mn-lt"/>
              </a:rPr>
              <a:t>References &amp; Resources</a:t>
            </a:r>
          </a:p>
        </p:txBody>
      </p:sp>
    </p:spTree>
    <p:extLst>
      <p:ext uri="{BB962C8B-B14F-4D97-AF65-F5344CB8AC3E}">
        <p14:creationId xmlns:p14="http://schemas.microsoft.com/office/powerpoint/2010/main" val="4224849615"/>
      </p:ext>
    </p:extLst>
  </p:cSld>
  <p:clrMapOvr>
    <a:masterClrMapping/>
  </p:clrMapOvr>
  <mc:AlternateContent xmlns:mc="http://schemas.openxmlformats.org/markup-compatibility/2006" xmlns:p14="http://schemas.microsoft.com/office/powerpoint/2010/main">
    <mc:Choice Requires="p14">
      <p:transition spd="slow" p14:dur="2000" advTm="169186"/>
    </mc:Choice>
    <mc:Fallback xmlns="">
      <p:transition spd="slow" advTm="16918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469560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5C19A4B-F45F-4B5C-A8B2-5044BCB0DA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dcmitype/"/>
    <ds:schemaRef ds:uri="http://purl.org/dc/terms/"/>
    <ds:schemaRef ds:uri="49100919-8a76-4266-be0c-7dc583902cb4"/>
    <ds:schemaRef ds:uri="d13aca44-ef33-4cf4-9980-7f0b00e6eeb9"/>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8170</TotalTime>
  <Words>3304</Words>
  <Application>Microsoft Office PowerPoint</Application>
  <PresentationFormat>Widescreen</PresentationFormat>
  <Paragraphs>358</Paragraphs>
  <Slides>44</Slides>
  <Notes>3</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Introduction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cp:lastModifiedBy>
  <cp:revision>1213</cp:revision>
  <dcterms:created xsi:type="dcterms:W3CDTF">2023-04-29T09:08:00Z</dcterms:created>
  <dcterms:modified xsi:type="dcterms:W3CDTF">2026-07-29T15:05:54Z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