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svg" ContentType="image/svg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4.xml" ContentType="application/vnd.openxmlformats-officedocument.presentationml.notesSlide+xml"/>
  <Override PartName="/ppt/media/image19.jpg" ContentType="image/png"/>
  <Override PartName="/ppt/media/image24.jpg" ContentType="image/png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media/image30.jpg" ContentType="image/png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5"/>
  </p:notesMasterIdLst>
  <p:sldIdLst>
    <p:sldId id="480" r:id="rId5"/>
    <p:sldId id="303" r:id="rId6"/>
    <p:sldId id="271" r:id="rId7"/>
    <p:sldId id="313" r:id="rId8"/>
    <p:sldId id="276" r:id="rId9"/>
    <p:sldId id="256" r:id="rId10"/>
    <p:sldId id="496" r:id="rId11"/>
    <p:sldId id="497" r:id="rId12"/>
    <p:sldId id="498" r:id="rId13"/>
    <p:sldId id="499" r:id="rId14"/>
    <p:sldId id="1143" r:id="rId15"/>
    <p:sldId id="1097" r:id="rId16"/>
    <p:sldId id="1142" r:id="rId17"/>
    <p:sldId id="1102" r:id="rId18"/>
    <p:sldId id="1104" r:id="rId19"/>
    <p:sldId id="1105" r:id="rId20"/>
    <p:sldId id="1103" r:id="rId21"/>
    <p:sldId id="1106" r:id="rId22"/>
    <p:sldId id="1141" r:id="rId23"/>
    <p:sldId id="1107" r:id="rId24"/>
    <p:sldId id="1140" r:id="rId25"/>
    <p:sldId id="1108" r:id="rId26"/>
    <p:sldId id="1121" r:id="rId27"/>
    <p:sldId id="1122" r:id="rId28"/>
    <p:sldId id="1123" r:id="rId29"/>
    <p:sldId id="1124" r:id="rId30"/>
    <p:sldId id="1128" r:id="rId31"/>
    <p:sldId id="306" r:id="rId32"/>
    <p:sldId id="1134" r:id="rId33"/>
    <p:sldId id="1125" r:id="rId34"/>
    <p:sldId id="1127" r:id="rId35"/>
    <p:sldId id="1126" r:id="rId36"/>
    <p:sldId id="1129" r:id="rId37"/>
    <p:sldId id="1130" r:id="rId38"/>
    <p:sldId id="1144" r:id="rId39"/>
    <p:sldId id="1145" r:id="rId40"/>
    <p:sldId id="1131" r:id="rId41"/>
    <p:sldId id="1132" r:id="rId42"/>
    <p:sldId id="1133" r:id="rId43"/>
    <p:sldId id="349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271"/>
            <p14:sldId id="313"/>
            <p14:sldId id="276"/>
            <p14:sldId id="256"/>
            <p14:sldId id="496"/>
            <p14:sldId id="497"/>
            <p14:sldId id="498"/>
            <p14:sldId id="499"/>
            <p14:sldId id="1143"/>
            <p14:sldId id="1097"/>
            <p14:sldId id="1142"/>
            <p14:sldId id="1102"/>
            <p14:sldId id="1104"/>
            <p14:sldId id="1105"/>
            <p14:sldId id="1103"/>
            <p14:sldId id="1106"/>
            <p14:sldId id="1141"/>
            <p14:sldId id="1107"/>
            <p14:sldId id="1140"/>
            <p14:sldId id="1108"/>
            <p14:sldId id="1121"/>
            <p14:sldId id="1122"/>
            <p14:sldId id="1123"/>
            <p14:sldId id="1124"/>
            <p14:sldId id="1128"/>
            <p14:sldId id="306"/>
            <p14:sldId id="1134"/>
            <p14:sldId id="1125"/>
            <p14:sldId id="1127"/>
            <p14:sldId id="1126"/>
            <p14:sldId id="1129"/>
            <p14:sldId id="1130"/>
            <p14:sldId id="1144"/>
            <p14:sldId id="1145"/>
            <p14:sldId id="1131"/>
            <p14:sldId id="1132"/>
            <p14:sldId id="1133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3760" autoAdjust="0"/>
  </p:normalViewPr>
  <p:slideViewPr>
    <p:cSldViewPr snapToGrid="0">
      <p:cViewPr varScale="1">
        <p:scale>
          <a:sx n="96" d="100"/>
          <a:sy n="96" d="100"/>
        </p:scale>
        <p:origin x="1064" y="17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heme" Target="theme/theme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presProps" Target="pres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5/19/24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55707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5/19/24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5/19/24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5/19/24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5/19/24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5/19/24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5/19/24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5/19/24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5/19/24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5/19/24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5/19/24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5/19/24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reak Gah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図プレースホルダー 3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</p:spPr>
        <p:txBody>
          <a:bodyPr/>
          <a:lstStyle>
            <a:lvl1pPr marL="0" indent="0">
              <a:buNone/>
              <a:defRPr baseline="0"/>
            </a:lvl1pPr>
          </a:lstStyle>
          <a:p>
            <a:endParaRPr kumimoji="1" lang="ja-JP" altLang="en-US" dirty="0"/>
          </a:p>
        </p:txBody>
      </p:sp>
      <p:sp>
        <p:nvSpPr>
          <p:cNvPr id="6" name="テキスト プレースホルダー 5"/>
          <p:cNvSpPr>
            <a:spLocks noGrp="1"/>
          </p:cNvSpPr>
          <p:nvPr>
            <p:ph type="body" sz="quarter" idx="11" hasCustomPrompt="1"/>
          </p:nvPr>
        </p:nvSpPr>
        <p:spPr>
          <a:xfrm>
            <a:off x="832153" y="0"/>
            <a:ext cx="4267201" cy="6858000"/>
          </a:xfrm>
          <a:solidFill>
            <a:schemeClr val="accent1">
              <a:alpha val="7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7" name="テキスト プレースホルダー 5"/>
          <p:cNvSpPr>
            <a:spLocks noGrp="1"/>
          </p:cNvSpPr>
          <p:nvPr>
            <p:ph type="body" sz="quarter" idx="12" hasCustomPrompt="1"/>
          </p:nvPr>
        </p:nvSpPr>
        <p:spPr>
          <a:xfrm>
            <a:off x="1070110" y="1283566"/>
            <a:ext cx="3791285" cy="2898721"/>
          </a:xfrm>
          <a:noFill/>
        </p:spPr>
        <p:txBody>
          <a:bodyPr anchor="b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20001"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en-US" altLang="ja-JP" dirty="0"/>
              <a:t>0</a:t>
            </a:r>
            <a:endParaRPr kumimoji="1" lang="ja-JP" altLang="en-US" dirty="0"/>
          </a:p>
        </p:txBody>
      </p:sp>
      <p:sp>
        <p:nvSpPr>
          <p:cNvPr id="8" name="テキスト プレースホルダー 5"/>
          <p:cNvSpPr>
            <a:spLocks noGrp="1"/>
          </p:cNvSpPr>
          <p:nvPr>
            <p:ph type="body" sz="quarter" idx="13" hasCustomPrompt="1"/>
          </p:nvPr>
        </p:nvSpPr>
        <p:spPr>
          <a:xfrm>
            <a:off x="1092068" y="6238177"/>
            <a:ext cx="3791285" cy="807577"/>
          </a:xfrm>
          <a:noFill/>
        </p:spPr>
        <p:txBody>
          <a:bodyPr anchor="t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800"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en-US" altLang="ja-JP" dirty="0"/>
              <a:t>Section Name</a:t>
            </a:r>
            <a:endParaRPr kumimoji="1" lang="ja-JP" altLang="en-US" dirty="0"/>
          </a:p>
        </p:txBody>
      </p:sp>
      <p:sp>
        <p:nvSpPr>
          <p:cNvPr id="9" name="テキスト プレースホルダー 5"/>
          <p:cNvSpPr>
            <a:spLocks noGrp="1"/>
          </p:cNvSpPr>
          <p:nvPr>
            <p:ph type="body" sz="quarter" idx="24" hasCustomPrompt="1"/>
          </p:nvPr>
        </p:nvSpPr>
        <p:spPr>
          <a:xfrm>
            <a:off x="5963353" y="6425933"/>
            <a:ext cx="432000" cy="432067"/>
          </a:xfrm>
          <a:solidFill>
            <a:schemeClr val="accent1">
              <a:alpha val="7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10" name="テキスト プレースホルダー 5"/>
          <p:cNvSpPr>
            <a:spLocks noGrp="1"/>
          </p:cNvSpPr>
          <p:nvPr>
            <p:ph type="body" sz="quarter" idx="25" hasCustomPrompt="1"/>
          </p:nvPr>
        </p:nvSpPr>
        <p:spPr>
          <a:xfrm>
            <a:off x="5531353" y="5993867"/>
            <a:ext cx="432000" cy="432067"/>
          </a:xfrm>
          <a:solidFill>
            <a:schemeClr val="accent1">
              <a:alpha val="70000"/>
            </a:schemeClr>
          </a:solidFill>
        </p:spPr>
        <p:txBody>
          <a:bodyPr/>
          <a:lstStyle>
            <a:lvl1pPr marL="0" indent="0">
              <a:buFont typeface="Arial" panose="020B0604020202020204" pitchFamily="34" charset="0"/>
              <a:buNone/>
              <a:defRPr/>
            </a:lvl1pPr>
          </a:lstStyle>
          <a:p>
            <a:pPr lvl="0"/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11" name="テキスト プレースホルダー 5"/>
          <p:cNvSpPr>
            <a:spLocks noGrp="1"/>
          </p:cNvSpPr>
          <p:nvPr>
            <p:ph type="body" sz="quarter" idx="26" hasCustomPrompt="1"/>
          </p:nvPr>
        </p:nvSpPr>
        <p:spPr>
          <a:xfrm>
            <a:off x="5099353" y="5561800"/>
            <a:ext cx="432000" cy="432067"/>
          </a:xfrm>
          <a:solidFill>
            <a:schemeClr val="accent1">
              <a:alpha val="70000"/>
            </a:schemeClr>
          </a:solidFill>
        </p:spPr>
        <p:txBody>
          <a:bodyPr/>
          <a:lstStyle>
            <a:lvl1pPr marL="0" indent="0">
              <a:buFont typeface="Arial" panose="020B0604020202020204" pitchFamily="34" charset="0"/>
              <a:buNone/>
              <a:defRPr/>
            </a:lvl1pPr>
          </a:lstStyle>
          <a:p>
            <a:pPr lvl="0"/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sp>
        <p:nvSpPr>
          <p:cNvPr id="12" name="テキスト プレースホルダー 5"/>
          <p:cNvSpPr>
            <a:spLocks noGrp="1"/>
          </p:cNvSpPr>
          <p:nvPr>
            <p:ph type="body" sz="quarter" idx="27" hasCustomPrompt="1"/>
          </p:nvPr>
        </p:nvSpPr>
        <p:spPr>
          <a:xfrm>
            <a:off x="5099353" y="6425933"/>
            <a:ext cx="432000" cy="432067"/>
          </a:xfrm>
          <a:solidFill>
            <a:schemeClr val="accent1">
              <a:alpha val="70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kumimoji="1" lang="en-US" altLang="ja-JP" dirty="0"/>
              <a:t> </a:t>
            </a:r>
            <a:endParaRPr kumimoji="1" lang="ja-JP" altLang="en-US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B91828EF-A94E-4601-87F6-2772A6EE70CB}"/>
              </a:ext>
            </a:extLst>
          </p:cNvPr>
          <p:cNvPicPr/>
          <p:nvPr userDrawn="1"/>
        </p:nvPicPr>
        <p:blipFill rotWithShape="1">
          <a:blip r:embed="rId2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92" t="12805" r="8900" b="16083"/>
          <a:stretch/>
        </p:blipFill>
        <p:spPr>
          <a:xfrm>
            <a:off x="10810568" y="115888"/>
            <a:ext cx="1170506" cy="1014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21275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5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 animBg="1">
        <p:tmplLst>
          <p:tmpl>
            <p:tnLst>
              <p:par>
                <p:cTn presetID="22" presetClass="entr" presetSubtype="4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down)">
                      <p:cBhvr>
                        <p:cTn dur="500"/>
                        <p:tgtEl>
                          <p:spTgt spid="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9" grpId="0" animBg="1">
        <p:tmplLst>
          <p:tmpl>
            <p:tnLst>
              <p:par>
                <p:cTn presetID="2" presetClass="entr" presetSubtype="2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0" grpId="0" animBg="1">
        <p:tmplLst>
          <p:tmpl>
            <p:tnLst>
              <p:par>
                <p:cTn presetID="2" presetClass="entr" presetSubtype="6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1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1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1" grpId="0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1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1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2" grpId="0" animBg="1">
        <p:tmplLst>
          <p:tmpl>
            <p:tnLst>
              <p:par>
                <p:cTn presetID="2" presetClass="entr" presetSubtype="3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1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1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1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5/19/24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18.xml"/><Relationship Id="rId1" Type="http://schemas.openxmlformats.org/officeDocument/2006/relationships/tags" Target="../tags/tag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18.xml"/><Relationship Id="rId1" Type="http://schemas.openxmlformats.org/officeDocument/2006/relationships/tags" Target="../tags/tag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svg"/><Relationship Id="rId13" Type="http://schemas.openxmlformats.org/officeDocument/2006/relationships/image" Target="../media/image23.png"/><Relationship Id="rId3" Type="http://schemas.openxmlformats.org/officeDocument/2006/relationships/notesSlide" Target="../notesSlides/notesSlide4.xml"/><Relationship Id="rId7" Type="http://schemas.openxmlformats.org/officeDocument/2006/relationships/image" Target="../media/image17.png"/><Relationship Id="rId12" Type="http://schemas.openxmlformats.org/officeDocument/2006/relationships/image" Target="../media/image22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Relationship Id="rId6" Type="http://schemas.openxmlformats.org/officeDocument/2006/relationships/hyperlink" Target="https://www.rawpixel.com/image/1055223/technology-background-illustration" TargetMode="External"/><Relationship Id="rId11" Type="http://schemas.openxmlformats.org/officeDocument/2006/relationships/image" Target="../media/image21.png"/><Relationship Id="rId5" Type="http://schemas.openxmlformats.org/officeDocument/2006/relationships/image" Target="../media/image16.png"/><Relationship Id="rId15" Type="http://schemas.openxmlformats.org/officeDocument/2006/relationships/image" Target="../media/image25.png"/><Relationship Id="rId10" Type="http://schemas.openxmlformats.org/officeDocument/2006/relationships/image" Target="../media/image20.png"/><Relationship Id="rId4" Type="http://schemas.openxmlformats.org/officeDocument/2006/relationships/image" Target="../media/image7.png"/><Relationship Id="rId9" Type="http://schemas.openxmlformats.org/officeDocument/2006/relationships/image" Target="../media/image19.jpg"/><Relationship Id="rId14" Type="http://schemas.openxmlformats.org/officeDocument/2006/relationships/image" Target="../media/image24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Relationship Id="rId6" Type="http://schemas.openxmlformats.org/officeDocument/2006/relationships/image" Target="../media/image23.png"/><Relationship Id="rId5" Type="http://schemas.openxmlformats.org/officeDocument/2006/relationships/image" Target="../media/image20.png"/><Relationship Id="rId4" Type="http://schemas.openxmlformats.org/officeDocument/2006/relationships/image" Target="../media/image19.jp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svg"/><Relationship Id="rId3" Type="http://schemas.openxmlformats.org/officeDocument/2006/relationships/image" Target="../media/image7.png"/><Relationship Id="rId7" Type="http://schemas.openxmlformats.org/officeDocument/2006/relationships/image" Target="../media/image26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6" Type="http://schemas.openxmlformats.org/officeDocument/2006/relationships/image" Target="../media/image22.png"/><Relationship Id="rId5" Type="http://schemas.openxmlformats.org/officeDocument/2006/relationships/image" Target="../media/image24.jpg"/><Relationship Id="rId4" Type="http://schemas.openxmlformats.org/officeDocument/2006/relationships/image" Target="../media/image21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7.png"/><Relationship Id="rId7" Type="http://schemas.openxmlformats.org/officeDocument/2006/relationships/image" Target="../media/image28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Relationship Id="rId6" Type="http://schemas.openxmlformats.org/officeDocument/2006/relationships/image" Target="../media/image19.jpg"/><Relationship Id="rId5" Type="http://schemas.openxmlformats.org/officeDocument/2006/relationships/hyperlink" Target="https://www.rawpixel.com/image/1055223/technology-background-illustration" TargetMode="External"/><Relationship Id="rId10" Type="http://schemas.openxmlformats.org/officeDocument/2006/relationships/image" Target="../media/image31.png"/><Relationship Id="rId4" Type="http://schemas.openxmlformats.org/officeDocument/2006/relationships/image" Target="../media/image16.png"/><Relationship Id="rId9" Type="http://schemas.openxmlformats.org/officeDocument/2006/relationships/image" Target="../media/image30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29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Relationship Id="rId6" Type="http://schemas.openxmlformats.org/officeDocument/2006/relationships/image" Target="../media/image31.png"/><Relationship Id="rId5" Type="http://schemas.openxmlformats.org/officeDocument/2006/relationships/image" Target="../media/image28.png"/><Relationship Id="rId4" Type="http://schemas.openxmlformats.org/officeDocument/2006/relationships/image" Target="../media/image19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9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tm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9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42.png"/><Relationship Id="rId4" Type="http://schemas.openxmlformats.org/officeDocument/2006/relationships/image" Target="../media/image7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42.png"/><Relationship Id="rId4" Type="http://schemas.openxmlformats.org/officeDocument/2006/relationships/image" Target="../media/image7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slideLayout" Target="../slideLayouts/slideLayout17.xml"/><Relationship Id="rId7" Type="http://schemas.openxmlformats.org/officeDocument/2006/relationships/image" Target="../media/image46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45.svg"/><Relationship Id="rId5" Type="http://schemas.openxmlformats.org/officeDocument/2006/relationships/image" Target="../media/image44.png"/><Relationship Id="rId4" Type="http://schemas.openxmlformats.org/officeDocument/2006/relationships/image" Target="../media/image4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Ehab Mahmoud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3675558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Project Quality</a:t>
            </a:r>
            <a:b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</a:br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Management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794"/>
    </mc:Choice>
    <mc:Fallback xmlns="">
      <p:transition spd="slow" advTm="12794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07898" y="2785710"/>
            <a:ext cx="3675558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Project Quality</a:t>
            </a:r>
            <a:b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</a:br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Management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1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70224" y="4802552"/>
            <a:ext cx="394505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</a:rPr>
              <a:t>PMG354</a:t>
            </a:r>
            <a:r>
              <a:rPr lang="en-EG" sz="2000" dirty="0">
                <a:latin typeface="Alexandria" charset="0"/>
              </a:rPr>
              <a:t> 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Quality Fundamentals and Concepts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Ehab Mahmoud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302"/>
    </mc:Choice>
    <mc:Fallback xmlns="">
      <p:transition spd="slow" advTm="45302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/>
          <p:cNvSpPr/>
          <p:nvPr/>
        </p:nvSpPr>
        <p:spPr>
          <a:xfrm>
            <a:off x="1127760" y="4884389"/>
            <a:ext cx="4747323" cy="13677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dirty="0">
                <a:latin typeface="Alexandria" charset="0"/>
                <a:cs typeface="Alexandria" charset="0"/>
              </a:rPr>
              <a:t>At the end of this lecture, we expect to acquire a knowledge about the different meaning and concepts of quality to be considered when planning and executing projects in order to achieve the intended outcome. </a:t>
            </a:r>
          </a:p>
          <a:p>
            <a:pPr>
              <a:lnSpc>
                <a:spcPct val="120000"/>
              </a:lnSpc>
            </a:pPr>
            <a:endParaRPr lang="en-US" sz="1400" dirty="0">
              <a:latin typeface="Alexandria" charset="0"/>
              <a:cs typeface="Alexandria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301339" y="1259391"/>
            <a:ext cx="1745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Objectives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5071247" y="1139330"/>
            <a:ext cx="917148" cy="306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Alexandria" charset="0"/>
              </a:rPr>
              <a:t>Lecture</a:t>
            </a:r>
            <a:endParaRPr lang="en-US" sz="14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5005221" y="1354195"/>
            <a:ext cx="942618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6653"/>
    </mc:Choice>
    <mc:Fallback xmlns="">
      <p:transition spd="slow" advTm="966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11389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Contents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</a:rPr>
              <a:t>What does quality mean 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</a:rPr>
              <a:t>Quality grade &amp; Quality class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en-US" sz="2000" dirty="0">
                <a:solidFill>
                  <a:schemeClr val="tx1"/>
                </a:solidFill>
              </a:rPr>
              <a:t>Characteristics of quality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en-US" sz="2000" dirty="0">
                <a:solidFill>
                  <a:schemeClr val="tx1"/>
                </a:solidFill>
              </a:rPr>
              <a:t>Quality Cost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en-US" sz="2000" dirty="0">
                <a:solidFill>
                  <a:schemeClr val="tx1"/>
                </a:solidFill>
              </a:rPr>
              <a:t>Responsibility for quality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en-US" sz="2000" dirty="0">
                <a:solidFill>
                  <a:schemeClr val="tx1"/>
                </a:solidFill>
              </a:rPr>
              <a:t>Benefits of quality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en-US" sz="2000" dirty="0">
                <a:solidFill>
                  <a:schemeClr val="tx1"/>
                </a:solidFill>
              </a:rPr>
              <a:t>Management of quality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Evolution of quality-related thinking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Quality Assurance and Quality Control </a:t>
            </a:r>
            <a:endParaRPr lang="en-US" altLang="en-US" sz="2000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Alexandria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1308"/>
    </mc:Choice>
    <mc:Fallback xmlns="">
      <p:transition spd="slow" advTm="101308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45937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tx1"/>
                </a:solidFill>
              </a:rPr>
              <a:t>What does quality mean ?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  <a:latin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E9A5644B-5A35-6CD8-D5BF-04BDB1A618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70" b="5270"/>
          <a:stretch/>
        </p:blipFill>
        <p:spPr>
          <a:xfrm>
            <a:off x="7784168" y="1832325"/>
            <a:ext cx="2960914" cy="39732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F218AF2-1C69-3134-9044-37A6201B6D92}"/>
              </a:ext>
            </a:extLst>
          </p:cNvPr>
          <p:cNvSpPr txBox="1"/>
          <p:nvPr/>
        </p:nvSpPr>
        <p:spPr>
          <a:xfrm>
            <a:off x="1857959" y="2672757"/>
            <a:ext cx="4933951" cy="2292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buFontTx/>
              <a:buNone/>
            </a:pPr>
            <a:r>
              <a:rPr lang="en-US" altLang="en-US" sz="3600" dirty="0">
                <a:solidFill>
                  <a:schemeClr val="tx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“Quality is not an Act…</a:t>
            </a:r>
            <a:br>
              <a:rPr lang="en-US" altLang="en-US" sz="3600" dirty="0">
                <a:solidFill>
                  <a:schemeClr val="tx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altLang="en-US" sz="3600" dirty="0">
                <a:solidFill>
                  <a:schemeClr val="tx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it is a Habit.”</a:t>
            </a:r>
          </a:p>
          <a:p>
            <a:pPr algn="ctr">
              <a:lnSpc>
                <a:spcPct val="150000"/>
              </a:lnSpc>
              <a:buFontTx/>
              <a:buNone/>
            </a:pPr>
            <a:r>
              <a:rPr lang="en-US" altLang="en-US" sz="26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26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- Aristotle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7539"/>
    </mc:Choice>
    <mc:Fallback xmlns="">
      <p:transition advTm="87539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D176D2E0-3652-58A2-EFDA-4AE86743EFF8}"/>
              </a:ext>
            </a:extLst>
          </p:cNvPr>
          <p:cNvGrpSpPr/>
          <p:nvPr/>
        </p:nvGrpSpPr>
        <p:grpSpPr>
          <a:xfrm>
            <a:off x="2663732" y="3876845"/>
            <a:ext cx="6858000" cy="341103"/>
            <a:chOff x="2663732" y="3691645"/>
            <a:chExt cx="6858000" cy="341103"/>
          </a:xfrm>
        </p:grpSpPr>
        <p:sp>
          <p:nvSpPr>
            <p:cNvPr id="4" name="Freeform 36">
              <a:extLst>
                <a:ext uri="{FF2B5EF4-FFF2-40B4-BE49-F238E27FC236}">
                  <a16:creationId xmlns:a16="http://schemas.microsoft.com/office/drawing/2014/main" id="{944480FE-BB5B-1D9A-E74B-3822E7CFF54A}"/>
                </a:ext>
              </a:extLst>
            </p:cNvPr>
            <p:cNvSpPr/>
            <p:nvPr/>
          </p:nvSpPr>
          <p:spPr>
            <a:xfrm>
              <a:off x="2663732" y="3819980"/>
              <a:ext cx="6858000" cy="42216"/>
            </a:xfrm>
            <a:prstGeom prst="rect">
              <a:avLst/>
            </a:prstGeom>
            <a:solidFill>
              <a:srgbClr val="535353"/>
            </a:solidFill>
            <a:ln w="12700">
              <a:miter lim="400000"/>
            </a:ln>
          </p:spPr>
          <p:txBody>
            <a:bodyPr tIns="91439" bIns="91439" anchor="ctr"/>
            <a:lstStyle/>
            <a:p>
              <a:pPr algn="ctr" defTabSz="1828800">
                <a:defRPr sz="3600">
                  <a:solidFill>
                    <a:srgbClr val="FFFFFF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6" name="Freeform 189">
              <a:extLst>
                <a:ext uri="{FF2B5EF4-FFF2-40B4-BE49-F238E27FC236}">
                  <a16:creationId xmlns:a16="http://schemas.microsoft.com/office/drawing/2014/main" id="{279B890A-350B-0DFD-2918-1DA5F65A228A}"/>
                </a:ext>
              </a:extLst>
            </p:cNvPr>
            <p:cNvSpPr/>
            <p:nvPr/>
          </p:nvSpPr>
          <p:spPr>
            <a:xfrm rot="20250002">
              <a:off x="5940565" y="3691645"/>
              <a:ext cx="340955" cy="341103"/>
            </a:xfrm>
            <a:prstGeom prst="ellipse">
              <a:avLst/>
            </a:prstGeom>
            <a:gradFill>
              <a:gsLst>
                <a:gs pos="0">
                  <a:srgbClr val="8016EF"/>
                </a:gs>
                <a:gs pos="52282">
                  <a:srgbClr val="6761F7"/>
                </a:gs>
                <a:gs pos="100000">
                  <a:srgbClr val="4FACFE"/>
                </a:gs>
              </a:gsLst>
            </a:gradFill>
            <a:ln w="12700">
              <a:miter lim="400000"/>
            </a:ln>
          </p:spPr>
          <p:txBody>
            <a:bodyPr tIns="91439" bIns="91439" anchor="ctr"/>
            <a:lstStyle/>
            <a:p>
              <a:pPr algn="ctr" defTabSz="1828800">
                <a:defRPr sz="3600">
                  <a:solidFill>
                    <a:srgbClr val="FFFFFF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</p:grpSp>
      <p:sp>
        <p:nvSpPr>
          <p:cNvPr id="7" name="TextBox 6">
            <a:extLst>
              <a:ext uri="{FF2B5EF4-FFF2-40B4-BE49-F238E27FC236}">
                <a16:creationId xmlns:a16="http://schemas.microsoft.com/office/drawing/2014/main" id="{3D6D2D8C-8EE4-0B40-B79B-A3D6A9AD8267}"/>
              </a:ext>
            </a:extLst>
          </p:cNvPr>
          <p:cNvSpPr txBox="1"/>
          <p:nvPr/>
        </p:nvSpPr>
        <p:spPr>
          <a:xfrm>
            <a:off x="3441261" y="595786"/>
            <a:ext cx="4894026" cy="523220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+mj-lt"/>
                <a:sym typeface="Avenir Next Regular"/>
              </a:rPr>
              <a:t>Quality may be defined as :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EA933B52-24DF-24E6-0EE2-9A6766A7FAC6}"/>
              </a:ext>
            </a:extLst>
          </p:cNvPr>
          <p:cNvGrpSpPr/>
          <p:nvPr/>
        </p:nvGrpSpPr>
        <p:grpSpPr>
          <a:xfrm>
            <a:off x="6693411" y="1618849"/>
            <a:ext cx="3330265" cy="3751804"/>
            <a:chOff x="6693411" y="1433649"/>
            <a:chExt cx="3987377" cy="4651748"/>
          </a:xfrm>
        </p:grpSpPr>
        <p:sp>
          <p:nvSpPr>
            <p:cNvPr id="9" name="Freeform 76">
              <a:extLst>
                <a:ext uri="{FF2B5EF4-FFF2-40B4-BE49-F238E27FC236}">
                  <a16:creationId xmlns:a16="http://schemas.microsoft.com/office/drawing/2014/main" id="{5DD0197C-DD80-41A7-F554-F1F8301C6FC8}"/>
                </a:ext>
              </a:extLst>
            </p:cNvPr>
            <p:cNvSpPr/>
            <p:nvPr/>
          </p:nvSpPr>
          <p:spPr>
            <a:xfrm>
              <a:off x="7163631" y="1433649"/>
              <a:ext cx="3046938" cy="5768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532" y="0"/>
                  </a:moveTo>
                  <a:lnTo>
                    <a:pt x="0" y="21600"/>
                  </a:lnTo>
                  <a:lnTo>
                    <a:pt x="21600" y="21426"/>
                  </a:lnTo>
                  <a:lnTo>
                    <a:pt x="19325" y="0"/>
                  </a:lnTo>
                  <a:lnTo>
                    <a:pt x="2532" y="0"/>
                  </a:lnTo>
                  <a:close/>
                </a:path>
              </a:pathLst>
            </a:custGeom>
            <a:solidFill>
              <a:srgbClr val="416F2C"/>
            </a:solidFill>
            <a:ln w="12700">
              <a:miter lim="400000"/>
            </a:ln>
          </p:spPr>
          <p:txBody>
            <a:bodyPr tIns="91439" bIns="91439" anchor="ctr"/>
            <a:lstStyle/>
            <a:p>
              <a:pPr algn="ctr" defTabSz="1828800">
                <a:defRPr sz="36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10" name="Freeform 77">
              <a:extLst>
                <a:ext uri="{FF2B5EF4-FFF2-40B4-BE49-F238E27FC236}">
                  <a16:creationId xmlns:a16="http://schemas.microsoft.com/office/drawing/2014/main" id="{AEC9321C-0737-AF26-D51B-95190A875DC4}"/>
                </a:ext>
              </a:extLst>
            </p:cNvPr>
            <p:cNvSpPr/>
            <p:nvPr/>
          </p:nvSpPr>
          <p:spPr>
            <a:xfrm>
              <a:off x="6693411" y="1870159"/>
              <a:ext cx="3987377" cy="42152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057" y="0"/>
                  </a:moveTo>
                  <a:cubicBezTo>
                    <a:pt x="20909" y="0"/>
                    <a:pt x="21600" y="0"/>
                    <a:pt x="21600" y="0"/>
                  </a:cubicBezTo>
                  <a:lnTo>
                    <a:pt x="21600" y="21600"/>
                  </a:lnTo>
                  <a:cubicBezTo>
                    <a:pt x="21600" y="21600"/>
                    <a:pt x="20909" y="21600"/>
                    <a:pt x="20057" y="21600"/>
                  </a:cubicBezTo>
                  <a:lnTo>
                    <a:pt x="1543" y="21600"/>
                  </a:lnTo>
                  <a:cubicBezTo>
                    <a:pt x="691" y="21600"/>
                    <a:pt x="0" y="21600"/>
                    <a:pt x="0" y="21600"/>
                  </a:cubicBezTo>
                  <a:lnTo>
                    <a:pt x="0" y="0"/>
                  </a:lnTo>
                  <a:cubicBezTo>
                    <a:pt x="0" y="0"/>
                    <a:pt x="691" y="0"/>
                    <a:pt x="1543" y="0"/>
                  </a:cubicBezTo>
                  <a:close/>
                </a:path>
              </a:pathLst>
            </a:custGeom>
            <a:gradFill>
              <a:gsLst>
                <a:gs pos="22846">
                  <a:srgbClr val="FFFFFF"/>
                </a:gs>
                <a:gs pos="63322">
                  <a:srgbClr val="E6EAEB"/>
                </a:gs>
                <a:gs pos="99960">
                  <a:srgbClr val="CDD5D8"/>
                </a:gs>
              </a:gsLst>
              <a:lin ang="2089253"/>
            </a:gradFill>
            <a:ln w="12700">
              <a:miter lim="400000"/>
            </a:ln>
            <a:effectLst>
              <a:outerShdw blurRad="304800" dist="177800" dir="2315233" rotWithShape="0">
                <a:srgbClr val="000000">
                  <a:alpha val="38297"/>
                </a:srgbClr>
              </a:outerShdw>
            </a:effectLst>
          </p:spPr>
          <p:txBody>
            <a:bodyPr tIns="91439" bIns="91439" anchor="ctr"/>
            <a:lstStyle/>
            <a:p>
              <a:pPr algn="ctr" defTabSz="1828800">
                <a:defRPr sz="3600">
                  <a:solidFill>
                    <a:srgbClr val="FFFFFF"/>
                  </a:solidFill>
                  <a:latin typeface="Avenir Next Regular"/>
                  <a:ea typeface="Avenir Next Regular"/>
                  <a:cs typeface="Avenir Next Regular"/>
                  <a:sym typeface="Avenir Next Regular"/>
                </a:defRPr>
              </a:pPr>
              <a:endParaRPr/>
            </a:p>
          </p:txBody>
        </p:sp>
        <p:sp>
          <p:nvSpPr>
            <p:cNvPr id="11" name="Freeform 78">
              <a:extLst>
                <a:ext uri="{FF2B5EF4-FFF2-40B4-BE49-F238E27FC236}">
                  <a16:creationId xmlns:a16="http://schemas.microsoft.com/office/drawing/2014/main" id="{4C960FE1-6AE9-851A-CD08-6D3F178CB29E}"/>
                </a:ext>
              </a:extLst>
            </p:cNvPr>
            <p:cNvSpPr/>
            <p:nvPr/>
          </p:nvSpPr>
          <p:spPr>
            <a:xfrm>
              <a:off x="6731951" y="1908716"/>
              <a:ext cx="3910438" cy="41381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8" h="21600" extrusionOk="0">
                  <a:moveTo>
                    <a:pt x="1361" y="0"/>
                  </a:moveTo>
                  <a:lnTo>
                    <a:pt x="20239" y="0"/>
                  </a:lnTo>
                  <a:cubicBezTo>
                    <a:pt x="20990" y="1"/>
                    <a:pt x="21599" y="578"/>
                    <a:pt x="21598" y="1288"/>
                  </a:cubicBezTo>
                  <a:cubicBezTo>
                    <a:pt x="21598" y="1289"/>
                    <a:pt x="21598" y="1289"/>
                    <a:pt x="21598" y="1289"/>
                  </a:cubicBezTo>
                  <a:lnTo>
                    <a:pt x="21598" y="20313"/>
                  </a:lnTo>
                  <a:cubicBezTo>
                    <a:pt x="21598" y="21024"/>
                    <a:pt x="20989" y="21600"/>
                    <a:pt x="20237" y="21600"/>
                  </a:cubicBezTo>
                  <a:lnTo>
                    <a:pt x="1359" y="21600"/>
                  </a:lnTo>
                  <a:cubicBezTo>
                    <a:pt x="608" y="21599"/>
                    <a:pt x="0" y="21023"/>
                    <a:pt x="0" y="20313"/>
                  </a:cubicBezTo>
                  <a:lnTo>
                    <a:pt x="0" y="1289"/>
                  </a:lnTo>
                  <a:cubicBezTo>
                    <a:pt x="-1" y="578"/>
                    <a:pt x="607" y="1"/>
                    <a:pt x="1359" y="0"/>
                  </a:cubicBezTo>
                  <a:cubicBezTo>
                    <a:pt x="1360" y="0"/>
                    <a:pt x="1360" y="0"/>
                    <a:pt x="1361" y="0"/>
                  </a:cubicBezTo>
                  <a:close/>
                </a:path>
              </a:pathLst>
            </a:custGeom>
            <a:gradFill>
              <a:gsLst>
                <a:gs pos="22846">
                  <a:srgbClr val="FFFFFF"/>
                </a:gs>
                <a:gs pos="63322">
                  <a:srgbClr val="E6EAEB"/>
                </a:gs>
                <a:gs pos="99960">
                  <a:srgbClr val="CDD5D8"/>
                </a:gs>
              </a:gsLst>
              <a:lin ang="2089253"/>
            </a:gradFill>
            <a:ln w="12700">
              <a:miter lim="400000"/>
            </a:ln>
            <a:effectLst>
              <a:outerShdw blurRad="76200" dist="50800" dir="2315233" rotWithShape="0">
                <a:srgbClr val="000000">
                  <a:alpha val="28814"/>
                </a:srgbClr>
              </a:outerShdw>
            </a:effectLst>
          </p:spPr>
          <p:txBody>
            <a:bodyPr tIns="91439" bIns="91439" anchor="ctr"/>
            <a:lstStyle/>
            <a:p>
              <a:pPr algn="ctr" defTabSz="1828800">
                <a:defRPr sz="3600">
                  <a:solidFill>
                    <a:srgbClr val="FFFFFF"/>
                  </a:solidFill>
                  <a:latin typeface="Avenir Next Regular"/>
                  <a:ea typeface="Avenir Next Regular"/>
                  <a:cs typeface="Avenir Next Regular"/>
                  <a:sym typeface="Avenir Next Regular"/>
                </a:defRPr>
              </a:pPr>
              <a:endParaRPr/>
            </a:p>
          </p:txBody>
        </p:sp>
        <p:sp>
          <p:nvSpPr>
            <p:cNvPr id="12" name="Freeform 79">
              <a:extLst>
                <a:ext uri="{FF2B5EF4-FFF2-40B4-BE49-F238E27FC236}">
                  <a16:creationId xmlns:a16="http://schemas.microsoft.com/office/drawing/2014/main" id="{8993C1F2-4734-E442-51A3-D37DC373D680}"/>
                </a:ext>
              </a:extLst>
            </p:cNvPr>
            <p:cNvSpPr/>
            <p:nvPr/>
          </p:nvSpPr>
          <p:spPr>
            <a:xfrm>
              <a:off x="8156678" y="5895425"/>
              <a:ext cx="1060844" cy="1899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lnTo>
                    <a:pt x="21600" y="21600"/>
                  </a:lnTo>
                  <a:cubicBezTo>
                    <a:pt x="20783" y="8661"/>
                    <a:pt x="18594" y="5"/>
                    <a:pt x="16138" y="0"/>
                  </a:cubicBezTo>
                  <a:lnTo>
                    <a:pt x="5462" y="0"/>
                  </a:lnTo>
                  <a:cubicBezTo>
                    <a:pt x="3006" y="10"/>
                    <a:pt x="818" y="8664"/>
                    <a:pt x="0" y="21600"/>
                  </a:cubicBezTo>
                  <a:close/>
                </a:path>
              </a:pathLst>
            </a:custGeom>
            <a:solidFill>
              <a:srgbClr val="00B0F0"/>
            </a:solidFill>
            <a:ln w="12700">
              <a:miter lim="400000"/>
            </a:ln>
          </p:spPr>
          <p:txBody>
            <a:bodyPr tIns="91439" bIns="91439" anchor="ctr"/>
            <a:lstStyle/>
            <a:p>
              <a:pPr algn="ctr" defTabSz="1828800">
                <a:defRPr sz="3600">
                  <a:solidFill>
                    <a:srgbClr val="FFFFFF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13" name="Freeform 81">
              <a:extLst>
                <a:ext uri="{FF2B5EF4-FFF2-40B4-BE49-F238E27FC236}">
                  <a16:creationId xmlns:a16="http://schemas.microsoft.com/office/drawing/2014/main" id="{6601DC5E-D0CC-103C-116E-CDACA85DB6F0}"/>
                </a:ext>
              </a:extLst>
            </p:cNvPr>
            <p:cNvSpPr/>
            <p:nvPr/>
          </p:nvSpPr>
          <p:spPr>
            <a:xfrm>
              <a:off x="7502617" y="1433790"/>
              <a:ext cx="2368965" cy="12234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6569"/>
                  </a:lnTo>
                  <a:cubicBezTo>
                    <a:pt x="0" y="19348"/>
                    <a:pt x="1163" y="21600"/>
                    <a:pt x="2597" y="21600"/>
                  </a:cubicBezTo>
                  <a:cubicBezTo>
                    <a:pt x="2599" y="21600"/>
                    <a:pt x="2601" y="21600"/>
                    <a:pt x="2602" y="21600"/>
                  </a:cubicBezTo>
                  <a:lnTo>
                    <a:pt x="19003" y="21600"/>
                  </a:lnTo>
                  <a:cubicBezTo>
                    <a:pt x="20437" y="21600"/>
                    <a:pt x="21600" y="19348"/>
                    <a:pt x="21600" y="16569"/>
                  </a:cubicBezTo>
                  <a:lnTo>
                    <a:pt x="21600" y="0"/>
                  </a:lnTo>
                  <a:close/>
                </a:path>
              </a:pathLst>
            </a:custGeom>
            <a:solidFill>
              <a:srgbClr val="00B0F0"/>
            </a:solidFill>
            <a:ln w="12700">
              <a:miter lim="400000"/>
            </a:ln>
            <a:effectLst>
              <a:outerShdw blurRad="76200" dist="50800" dir="2315233" rotWithShape="0">
                <a:srgbClr val="000000">
                  <a:alpha val="28814"/>
                </a:srgbClr>
              </a:outerShdw>
            </a:effectLst>
          </p:spPr>
          <p:txBody>
            <a:bodyPr tIns="91439" bIns="91439" anchor="ctr"/>
            <a:lstStyle/>
            <a:p>
              <a:pPr algn="ctr" defTabSz="1828800">
                <a:defRPr sz="3600">
                  <a:solidFill>
                    <a:srgbClr val="FFFFFF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 dirty="0"/>
            </a:p>
          </p:txBody>
        </p:sp>
        <p:sp>
          <p:nvSpPr>
            <p:cNvPr id="14" name="Google Shape;48;p1">
              <a:extLst>
                <a:ext uri="{FF2B5EF4-FFF2-40B4-BE49-F238E27FC236}">
                  <a16:creationId xmlns:a16="http://schemas.microsoft.com/office/drawing/2014/main" id="{93AF3C6F-55E8-B7F5-3208-8EFE74D33F1F}"/>
                </a:ext>
              </a:extLst>
            </p:cNvPr>
            <p:cNvSpPr txBox="1"/>
            <p:nvPr/>
          </p:nvSpPr>
          <p:spPr>
            <a:xfrm>
              <a:off x="7007933" y="3057783"/>
              <a:ext cx="3348705" cy="2136871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91398" tIns="91398" rIns="91398" bIns="91398">
              <a:spAutoFit/>
            </a:bodyPr>
            <a:lstStyle>
              <a:lvl1pPr defTabSz="1828800">
                <a:defRPr sz="2200">
                  <a:solidFill>
                    <a:srgbClr val="535353"/>
                  </a:solidFill>
                  <a:latin typeface="Avenir Next Regular"/>
                  <a:ea typeface="Avenir Next Regular"/>
                  <a:cs typeface="Avenir Next Regular"/>
                  <a:sym typeface="Avenir Next Regular"/>
                </a:defRPr>
              </a:lvl1pPr>
            </a:lstStyle>
            <a:p>
              <a:pPr algn="ctr"/>
              <a:r>
                <a:rPr lang="en-US" sz="2000" dirty="0">
                  <a:solidFill>
                    <a:schemeClr val="tx1"/>
                  </a:solidFill>
                  <a:latin typeface="+mj-lt"/>
                </a:rPr>
                <a:t>“Conformance to customer requirements (including laws, rules, procedures, policies and standards).”</a:t>
              </a:r>
            </a:p>
          </p:txBody>
        </p:sp>
        <p:pic>
          <p:nvPicPr>
            <p:cNvPr id="15" name="Picture 14" descr="Icon&#10;&#10;Description automatically generated">
              <a:extLst>
                <a:ext uri="{FF2B5EF4-FFF2-40B4-BE49-F238E27FC236}">
                  <a16:creationId xmlns:a16="http://schemas.microsoft.com/office/drawing/2014/main" id="{88795B72-F895-7419-89B8-742242A3BCE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676554" y="5012730"/>
              <a:ext cx="822960" cy="822960"/>
            </a:xfrm>
            <a:prstGeom prst="rect">
              <a:avLst/>
            </a:prstGeom>
          </p:spPr>
        </p:pic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DE941F9D-2612-3907-38B5-5148F4844B46}"/>
              </a:ext>
            </a:extLst>
          </p:cNvPr>
          <p:cNvGrpSpPr/>
          <p:nvPr/>
        </p:nvGrpSpPr>
        <p:grpSpPr>
          <a:xfrm>
            <a:off x="1512690" y="1618850"/>
            <a:ext cx="3593171" cy="3751804"/>
            <a:chOff x="1512690" y="1433649"/>
            <a:chExt cx="3987378" cy="4651749"/>
          </a:xfrm>
        </p:grpSpPr>
        <p:sp>
          <p:nvSpPr>
            <p:cNvPr id="17" name="Freeform 38">
              <a:extLst>
                <a:ext uri="{FF2B5EF4-FFF2-40B4-BE49-F238E27FC236}">
                  <a16:creationId xmlns:a16="http://schemas.microsoft.com/office/drawing/2014/main" id="{E3718E9A-1149-86B8-810F-2AB139DEF205}"/>
                </a:ext>
              </a:extLst>
            </p:cNvPr>
            <p:cNvSpPr/>
            <p:nvPr/>
          </p:nvSpPr>
          <p:spPr>
            <a:xfrm>
              <a:off x="1982770" y="1433649"/>
              <a:ext cx="3047078" cy="5768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532" y="0"/>
                  </a:moveTo>
                  <a:lnTo>
                    <a:pt x="0" y="21600"/>
                  </a:lnTo>
                  <a:lnTo>
                    <a:pt x="21600" y="21426"/>
                  </a:lnTo>
                  <a:lnTo>
                    <a:pt x="19325" y="0"/>
                  </a:lnTo>
                  <a:lnTo>
                    <a:pt x="2532" y="0"/>
                  </a:lnTo>
                  <a:close/>
                </a:path>
              </a:pathLst>
            </a:custGeom>
            <a:solidFill>
              <a:srgbClr val="B05114"/>
            </a:solidFill>
            <a:ln w="12700">
              <a:miter lim="400000"/>
            </a:ln>
          </p:spPr>
          <p:txBody>
            <a:bodyPr tIns="91439" bIns="91439" anchor="ctr"/>
            <a:lstStyle/>
            <a:p>
              <a:pPr algn="ctr" defTabSz="1828800">
                <a:defRPr sz="3600">
                  <a:solidFill>
                    <a:srgbClr val="E4803B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19" name="Freeform 39">
              <a:extLst>
                <a:ext uri="{FF2B5EF4-FFF2-40B4-BE49-F238E27FC236}">
                  <a16:creationId xmlns:a16="http://schemas.microsoft.com/office/drawing/2014/main" id="{6DC169DB-9B34-B604-EC18-65BFC9F8795A}"/>
                </a:ext>
              </a:extLst>
            </p:cNvPr>
            <p:cNvSpPr/>
            <p:nvPr/>
          </p:nvSpPr>
          <p:spPr>
            <a:xfrm>
              <a:off x="1512690" y="1870159"/>
              <a:ext cx="3987378" cy="42152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057" y="0"/>
                  </a:moveTo>
                  <a:cubicBezTo>
                    <a:pt x="20909" y="0"/>
                    <a:pt x="21600" y="0"/>
                    <a:pt x="21600" y="0"/>
                  </a:cubicBezTo>
                  <a:lnTo>
                    <a:pt x="21600" y="21600"/>
                  </a:lnTo>
                  <a:cubicBezTo>
                    <a:pt x="21600" y="21600"/>
                    <a:pt x="20909" y="21600"/>
                    <a:pt x="20057" y="21600"/>
                  </a:cubicBezTo>
                  <a:lnTo>
                    <a:pt x="1543" y="21600"/>
                  </a:lnTo>
                  <a:cubicBezTo>
                    <a:pt x="691" y="21600"/>
                    <a:pt x="0" y="21600"/>
                    <a:pt x="0" y="21600"/>
                  </a:cubicBezTo>
                  <a:lnTo>
                    <a:pt x="0" y="0"/>
                  </a:lnTo>
                  <a:cubicBezTo>
                    <a:pt x="0" y="0"/>
                    <a:pt x="691" y="0"/>
                    <a:pt x="1543" y="0"/>
                  </a:cubicBezTo>
                  <a:close/>
                </a:path>
              </a:pathLst>
            </a:custGeom>
            <a:gradFill>
              <a:gsLst>
                <a:gs pos="22846">
                  <a:srgbClr val="FFFFFF"/>
                </a:gs>
                <a:gs pos="63322">
                  <a:srgbClr val="E6EAEB"/>
                </a:gs>
                <a:gs pos="99960">
                  <a:srgbClr val="CDD5D8"/>
                </a:gs>
              </a:gsLst>
              <a:lin ang="2089253"/>
            </a:gradFill>
            <a:ln w="12700">
              <a:miter lim="400000"/>
            </a:ln>
            <a:effectLst>
              <a:outerShdw blurRad="304800" dist="177800" dir="2315233" rotWithShape="0">
                <a:srgbClr val="000000">
                  <a:alpha val="38297"/>
                </a:srgbClr>
              </a:outerShdw>
            </a:effectLst>
          </p:spPr>
          <p:txBody>
            <a:bodyPr tIns="91439" bIns="91439" anchor="ctr"/>
            <a:lstStyle/>
            <a:p>
              <a:pPr algn="ctr" defTabSz="1828800">
                <a:defRPr sz="3600">
                  <a:solidFill>
                    <a:srgbClr val="FFFFFF"/>
                  </a:solidFill>
                  <a:latin typeface="Avenir Next Regular"/>
                  <a:ea typeface="Avenir Next Regular"/>
                  <a:cs typeface="Avenir Next Regular"/>
                  <a:sym typeface="Avenir Next Regular"/>
                </a:defRPr>
              </a:pPr>
              <a:endParaRPr/>
            </a:p>
          </p:txBody>
        </p:sp>
        <p:sp>
          <p:nvSpPr>
            <p:cNvPr id="20" name="Freeform 40">
              <a:extLst>
                <a:ext uri="{FF2B5EF4-FFF2-40B4-BE49-F238E27FC236}">
                  <a16:creationId xmlns:a16="http://schemas.microsoft.com/office/drawing/2014/main" id="{379A96A9-65C7-D711-24AF-94416092EB58}"/>
                </a:ext>
              </a:extLst>
            </p:cNvPr>
            <p:cNvSpPr/>
            <p:nvPr/>
          </p:nvSpPr>
          <p:spPr>
            <a:xfrm>
              <a:off x="1551090" y="1908716"/>
              <a:ext cx="3910437" cy="41382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239" y="0"/>
                  </a:moveTo>
                  <a:cubicBezTo>
                    <a:pt x="20991" y="0"/>
                    <a:pt x="21600" y="0"/>
                    <a:pt x="21600" y="0"/>
                  </a:cubicBezTo>
                  <a:lnTo>
                    <a:pt x="21600" y="21600"/>
                  </a:lnTo>
                  <a:cubicBezTo>
                    <a:pt x="21600" y="21600"/>
                    <a:pt x="20991" y="21600"/>
                    <a:pt x="20239" y="21600"/>
                  </a:cubicBezTo>
                  <a:lnTo>
                    <a:pt x="1361" y="21600"/>
                  </a:lnTo>
                  <a:cubicBezTo>
                    <a:pt x="609" y="21600"/>
                    <a:pt x="0" y="21600"/>
                    <a:pt x="0" y="21600"/>
                  </a:cubicBezTo>
                  <a:lnTo>
                    <a:pt x="0" y="0"/>
                  </a:lnTo>
                  <a:cubicBezTo>
                    <a:pt x="0" y="0"/>
                    <a:pt x="609" y="0"/>
                    <a:pt x="1361" y="0"/>
                  </a:cubicBezTo>
                  <a:close/>
                </a:path>
              </a:pathLst>
            </a:custGeom>
            <a:gradFill>
              <a:gsLst>
                <a:gs pos="22846">
                  <a:srgbClr val="FFFFFF"/>
                </a:gs>
                <a:gs pos="63322">
                  <a:srgbClr val="E6EAEB"/>
                </a:gs>
                <a:gs pos="99960">
                  <a:srgbClr val="CDD5D8"/>
                </a:gs>
              </a:gsLst>
              <a:lin ang="2089253"/>
            </a:gradFill>
            <a:ln w="12700">
              <a:miter lim="400000"/>
            </a:ln>
            <a:effectLst>
              <a:outerShdw blurRad="76200" dist="50800" dir="2315233" rotWithShape="0">
                <a:srgbClr val="000000">
                  <a:alpha val="28814"/>
                </a:srgbClr>
              </a:outerShdw>
            </a:effectLst>
          </p:spPr>
          <p:txBody>
            <a:bodyPr tIns="91439" bIns="91439" anchor="ctr"/>
            <a:lstStyle/>
            <a:p>
              <a:pPr algn="ctr" defTabSz="1828800">
                <a:defRPr sz="3600">
                  <a:solidFill>
                    <a:srgbClr val="FFFFFF"/>
                  </a:solidFill>
                  <a:latin typeface="Avenir Next Regular"/>
                  <a:ea typeface="Avenir Next Regular"/>
                  <a:cs typeface="Avenir Next Regular"/>
                  <a:sym typeface="Avenir Next Regular"/>
                </a:defRPr>
              </a:pPr>
              <a:endParaRPr/>
            </a:p>
          </p:txBody>
        </p:sp>
        <p:sp>
          <p:nvSpPr>
            <p:cNvPr id="21" name="Freeform 41">
              <a:extLst>
                <a:ext uri="{FF2B5EF4-FFF2-40B4-BE49-F238E27FC236}">
                  <a16:creationId xmlns:a16="http://schemas.microsoft.com/office/drawing/2014/main" id="{BFD58C1B-A272-90F8-5448-1FC618BDBFF2}"/>
                </a:ext>
              </a:extLst>
            </p:cNvPr>
            <p:cNvSpPr/>
            <p:nvPr/>
          </p:nvSpPr>
          <p:spPr>
            <a:xfrm>
              <a:off x="2975816" y="5895425"/>
              <a:ext cx="1060986" cy="1899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81" extrusionOk="0">
                  <a:moveTo>
                    <a:pt x="0" y="21581"/>
                  </a:moveTo>
                  <a:lnTo>
                    <a:pt x="21600" y="21581"/>
                  </a:lnTo>
                  <a:cubicBezTo>
                    <a:pt x="20782" y="8656"/>
                    <a:pt x="18595" y="10"/>
                    <a:pt x="16139" y="0"/>
                  </a:cubicBezTo>
                  <a:lnTo>
                    <a:pt x="5475" y="0"/>
                  </a:lnTo>
                  <a:cubicBezTo>
                    <a:pt x="3015" y="-19"/>
                    <a:pt x="820" y="8631"/>
                    <a:pt x="0" y="21581"/>
                  </a:cubicBezTo>
                  <a:close/>
                </a:path>
              </a:pathLst>
            </a:custGeom>
            <a:solidFill>
              <a:srgbClr val="FFC000"/>
            </a:solidFill>
            <a:ln w="12700">
              <a:miter lim="400000"/>
            </a:ln>
          </p:spPr>
          <p:txBody>
            <a:bodyPr tIns="91439" bIns="91439" anchor="ctr"/>
            <a:lstStyle/>
            <a:p>
              <a:pPr algn="ctr" defTabSz="1828800">
                <a:defRPr sz="3600">
                  <a:solidFill>
                    <a:srgbClr val="FFFFFF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22" name="Freeform 43">
              <a:extLst>
                <a:ext uri="{FF2B5EF4-FFF2-40B4-BE49-F238E27FC236}">
                  <a16:creationId xmlns:a16="http://schemas.microsoft.com/office/drawing/2014/main" id="{B162FA9C-8740-B9D7-18B8-8D880AF8D43C}"/>
                </a:ext>
              </a:extLst>
            </p:cNvPr>
            <p:cNvSpPr/>
            <p:nvPr/>
          </p:nvSpPr>
          <p:spPr>
            <a:xfrm>
              <a:off x="2321897" y="1433790"/>
              <a:ext cx="2368825" cy="12234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6569"/>
                  </a:lnTo>
                  <a:cubicBezTo>
                    <a:pt x="0" y="19348"/>
                    <a:pt x="1163" y="21600"/>
                    <a:pt x="2597" y="21600"/>
                  </a:cubicBezTo>
                  <a:lnTo>
                    <a:pt x="19004" y="21600"/>
                  </a:lnTo>
                  <a:cubicBezTo>
                    <a:pt x="20438" y="21599"/>
                    <a:pt x="21600" y="19347"/>
                    <a:pt x="21600" y="16569"/>
                  </a:cubicBezTo>
                  <a:lnTo>
                    <a:pt x="21600" y="0"/>
                  </a:lnTo>
                  <a:close/>
                </a:path>
              </a:pathLst>
            </a:custGeom>
            <a:solidFill>
              <a:srgbClr val="FFC000"/>
            </a:solidFill>
            <a:ln w="12700">
              <a:miter lim="400000"/>
            </a:ln>
            <a:effectLst>
              <a:outerShdw blurRad="76200" dist="50800" dir="2315233" rotWithShape="0">
                <a:srgbClr val="000000">
                  <a:alpha val="28814"/>
                </a:srgbClr>
              </a:outerShdw>
            </a:effectLst>
          </p:spPr>
          <p:txBody>
            <a:bodyPr tIns="91439" bIns="91439" anchor="ctr"/>
            <a:lstStyle/>
            <a:p>
              <a:pPr algn="ctr" defTabSz="1828800">
                <a:defRPr sz="3600">
                  <a:solidFill>
                    <a:srgbClr val="FFFFFF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26" name="Google Shape;48;p1">
              <a:extLst>
                <a:ext uri="{FF2B5EF4-FFF2-40B4-BE49-F238E27FC236}">
                  <a16:creationId xmlns:a16="http://schemas.microsoft.com/office/drawing/2014/main" id="{C76BD027-2565-E5E7-A7C0-B17CAEA07CD2}"/>
                </a:ext>
              </a:extLst>
            </p:cNvPr>
            <p:cNvSpPr txBox="1"/>
            <p:nvPr/>
          </p:nvSpPr>
          <p:spPr>
            <a:xfrm>
              <a:off x="1783030" y="2997504"/>
              <a:ext cx="3171916" cy="2060551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91398" tIns="91398" rIns="91398" bIns="91398">
              <a:spAutoFit/>
            </a:bodyPr>
            <a:lstStyle>
              <a:lvl1pPr defTabSz="1828800">
                <a:defRPr sz="2200">
                  <a:solidFill>
                    <a:srgbClr val="535353"/>
                  </a:solidFill>
                  <a:latin typeface="Avenir Next Regular"/>
                  <a:ea typeface="Avenir Next Regular"/>
                  <a:cs typeface="Avenir Next Regular"/>
                  <a:sym typeface="Avenir Next Regular"/>
                </a:defRPr>
              </a:lvl1pPr>
            </a:lstStyle>
            <a:p>
              <a:pPr algn="ctr"/>
              <a:r>
                <a:rPr lang="en-US" sz="2400" dirty="0">
                  <a:solidFill>
                    <a:schemeClr val="tx1"/>
                  </a:solidFill>
                  <a:latin typeface="+mj-lt"/>
                </a:rPr>
                <a:t>The degree to which a set of inherent characteristics fulfills requirements</a:t>
              </a:r>
            </a:p>
          </p:txBody>
        </p:sp>
        <p:pic>
          <p:nvPicPr>
            <p:cNvPr id="27" name="Picture 26" descr="Icon&#10;&#10;Description automatically generated">
              <a:extLst>
                <a:ext uri="{FF2B5EF4-FFF2-40B4-BE49-F238E27FC236}">
                  <a16:creationId xmlns:a16="http://schemas.microsoft.com/office/drawing/2014/main" id="{88C55C8D-DC53-B03C-1F77-0D098AEC88B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65009" y="5012730"/>
              <a:ext cx="822960" cy="822960"/>
            </a:xfrm>
            <a:prstGeom prst="rect">
              <a:avLst/>
            </a:prstGeom>
          </p:spPr>
        </p:pic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9812"/>
    </mc:Choice>
    <mc:Fallback xmlns="">
      <p:transition spd="slow" advTm="3698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6" presetClass="entr" presetSubtype="3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Oval 9">
            <a:extLst>
              <a:ext uri="{FF2B5EF4-FFF2-40B4-BE49-F238E27FC236}">
                <a16:creationId xmlns:a16="http://schemas.microsoft.com/office/drawing/2014/main" id="{FF1BE8FE-0F04-E98F-3FC4-96D4B921B815}"/>
              </a:ext>
            </a:extLst>
          </p:cNvPr>
          <p:cNvSpPr/>
          <p:nvPr/>
        </p:nvSpPr>
        <p:spPr>
          <a:xfrm>
            <a:off x="4401944" y="1988646"/>
            <a:ext cx="2943929" cy="2943929"/>
          </a:xfrm>
          <a:prstGeom prst="ellipse">
            <a:avLst/>
          </a:prstGeom>
          <a:gradFill>
            <a:gsLst>
              <a:gs pos="0">
                <a:srgbClr val="D8E0E5"/>
              </a:gs>
              <a:gs pos="100000">
                <a:srgbClr val="B0B3B8"/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05FCB20A-659D-B021-786E-3AB2FC96021A}"/>
              </a:ext>
            </a:extLst>
          </p:cNvPr>
          <p:cNvSpPr/>
          <p:nvPr/>
        </p:nvSpPr>
        <p:spPr>
          <a:xfrm>
            <a:off x="4649906" y="2236607"/>
            <a:ext cx="2448007" cy="2448007"/>
          </a:xfrm>
          <a:prstGeom prst="ellipse">
            <a:avLst/>
          </a:prstGeom>
          <a:gradFill>
            <a:gsLst>
              <a:gs pos="22846">
                <a:srgbClr val="FFFFFF"/>
              </a:gs>
              <a:gs pos="63322">
                <a:srgbClr val="E6EAEB"/>
              </a:gs>
              <a:gs pos="99960">
                <a:srgbClr val="CDD5D8"/>
              </a:gs>
            </a:gsLst>
            <a:lin ang="2089253"/>
          </a:gradFill>
          <a:ln w="12700">
            <a:miter lim="400000"/>
          </a:ln>
          <a:effectLst>
            <a:outerShdw blurRad="152400" dist="90035" dir="2315233" rotWithShape="0">
              <a:srgbClr val="000000">
                <a:alpha val="38297"/>
              </a:srgbClr>
            </a:outerShdw>
          </a:effectLst>
        </p:spPr>
        <p:txBody>
          <a:bodyPr lIns="45719" rIns="45719" anchor="ctr"/>
          <a:lstStyle/>
          <a:p>
            <a:pPr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2" name="Arc 4">
            <a:extLst>
              <a:ext uri="{FF2B5EF4-FFF2-40B4-BE49-F238E27FC236}">
                <a16:creationId xmlns:a16="http://schemas.microsoft.com/office/drawing/2014/main" id="{7757D3BC-6B11-C89E-A0FA-9B4A0A89B704}"/>
              </a:ext>
            </a:extLst>
          </p:cNvPr>
          <p:cNvSpPr/>
          <p:nvPr/>
        </p:nvSpPr>
        <p:spPr>
          <a:xfrm>
            <a:off x="6178189" y="1366787"/>
            <a:ext cx="1084839" cy="51009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8027" y="2634"/>
                  <a:pt x="15526" y="10133"/>
                  <a:pt x="21600" y="21600"/>
                </a:cubicBezTo>
              </a:path>
            </a:pathLst>
          </a:custGeom>
          <a:ln w="38100">
            <a:solidFill>
              <a:srgbClr val="A9E800"/>
            </a:solidFill>
            <a:miter/>
            <a:headEnd type="oval"/>
            <a:tailEnd type="oval"/>
          </a:ln>
          <a:effectLst>
            <a:outerShdw blurRad="50800" dist="38100" dir="2700000" rotWithShape="0">
              <a:srgbClr val="000000">
                <a:alpha val="40000"/>
              </a:srgbClr>
            </a:outerShdw>
          </a:effectLst>
        </p:spPr>
        <p:txBody>
          <a:bodyPr lIns="45719" rIns="45719" anchor="ctr"/>
          <a:lstStyle/>
          <a:p>
            <a:pPr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Arc 5">
            <a:extLst>
              <a:ext uri="{FF2B5EF4-FFF2-40B4-BE49-F238E27FC236}">
                <a16:creationId xmlns:a16="http://schemas.microsoft.com/office/drawing/2014/main" id="{391E3061-B465-8F9E-5DAF-CA562BA59B4D}"/>
              </a:ext>
            </a:extLst>
          </p:cNvPr>
          <p:cNvSpPr/>
          <p:nvPr/>
        </p:nvSpPr>
        <p:spPr>
          <a:xfrm>
            <a:off x="7260341" y="1879498"/>
            <a:ext cx="644215" cy="10454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0498" y="5730"/>
                  <a:pt x="18013" y="13245"/>
                  <a:pt x="21600" y="21600"/>
                </a:cubicBezTo>
              </a:path>
            </a:pathLst>
          </a:custGeom>
          <a:ln w="38100">
            <a:solidFill>
              <a:srgbClr val="0CB100"/>
            </a:solidFill>
            <a:miter/>
            <a:headEnd type="oval"/>
            <a:tailEnd type="oval"/>
          </a:ln>
          <a:effectLst>
            <a:outerShdw blurRad="50800" dist="38100" dir="2700000" rotWithShape="0">
              <a:srgbClr val="000000">
                <a:alpha val="40000"/>
              </a:srgbClr>
            </a:outerShdw>
          </a:effectLst>
        </p:spPr>
        <p:txBody>
          <a:bodyPr lIns="45719" rIns="45719" anchor="ctr"/>
          <a:lstStyle/>
          <a:p>
            <a:pPr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Arc 6">
            <a:extLst>
              <a:ext uri="{FF2B5EF4-FFF2-40B4-BE49-F238E27FC236}">
                <a16:creationId xmlns:a16="http://schemas.microsoft.com/office/drawing/2014/main" id="{0D690BA4-88E2-CCA1-4208-F46C9B396E24}"/>
              </a:ext>
            </a:extLst>
          </p:cNvPr>
          <p:cNvSpPr/>
          <p:nvPr/>
        </p:nvSpPr>
        <p:spPr>
          <a:xfrm>
            <a:off x="7882204" y="2930536"/>
            <a:ext cx="80598" cy="11144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6214" h="21600" extrusionOk="0">
                <a:moveTo>
                  <a:pt x="2404" y="0"/>
                </a:moveTo>
                <a:cubicBezTo>
                  <a:pt x="21600" y="7092"/>
                  <a:pt x="20770" y="14549"/>
                  <a:pt x="0" y="21600"/>
                </a:cubicBezTo>
              </a:path>
            </a:pathLst>
          </a:custGeom>
          <a:ln w="38100">
            <a:solidFill>
              <a:srgbClr val="70E7D8"/>
            </a:solidFill>
            <a:miter/>
            <a:headEnd type="oval"/>
            <a:tailEnd type="oval"/>
          </a:ln>
          <a:effectLst>
            <a:outerShdw blurRad="50800" dist="38100" dir="2700000" rotWithShape="0">
              <a:srgbClr val="000000">
                <a:alpha val="40000"/>
              </a:srgbClr>
            </a:outerShdw>
          </a:effectLst>
        </p:spPr>
        <p:txBody>
          <a:bodyPr lIns="45719" rIns="45719" anchor="ctr"/>
          <a:lstStyle/>
          <a:p>
            <a:pPr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5" name="Arc 7">
            <a:extLst>
              <a:ext uri="{FF2B5EF4-FFF2-40B4-BE49-F238E27FC236}">
                <a16:creationId xmlns:a16="http://schemas.microsoft.com/office/drawing/2014/main" id="{3ED8F748-6903-FDBE-1C18-5075F0109C1E}"/>
              </a:ext>
            </a:extLst>
          </p:cNvPr>
          <p:cNvSpPr/>
          <p:nvPr/>
        </p:nvSpPr>
        <p:spPr>
          <a:xfrm>
            <a:off x="7058707" y="4049405"/>
            <a:ext cx="826393" cy="11497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0"/>
                </a:moveTo>
                <a:cubicBezTo>
                  <a:pt x="18054" y="8766"/>
                  <a:pt x="10429" y="16391"/>
                  <a:pt x="0" y="21600"/>
                </a:cubicBezTo>
              </a:path>
            </a:pathLst>
          </a:custGeom>
          <a:ln w="38100">
            <a:solidFill>
              <a:srgbClr val="4FACFE"/>
            </a:solidFill>
            <a:miter/>
            <a:headEnd type="oval"/>
            <a:tailEnd type="oval"/>
          </a:ln>
          <a:effectLst>
            <a:outerShdw blurRad="50800" dist="38100" dir="2700000" rotWithShape="0">
              <a:srgbClr val="000000">
                <a:alpha val="40000"/>
              </a:srgbClr>
            </a:outerShdw>
          </a:effectLst>
        </p:spPr>
        <p:txBody>
          <a:bodyPr lIns="45719" rIns="45719" anchor="ctr"/>
          <a:lstStyle/>
          <a:p>
            <a:pPr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6" name="Arc 10">
            <a:extLst>
              <a:ext uri="{FF2B5EF4-FFF2-40B4-BE49-F238E27FC236}">
                <a16:creationId xmlns:a16="http://schemas.microsoft.com/office/drawing/2014/main" id="{5124BF80-6E86-0DD1-6CF3-7CAAF5921A2C}"/>
              </a:ext>
            </a:extLst>
          </p:cNvPr>
          <p:cNvSpPr/>
          <p:nvPr/>
        </p:nvSpPr>
        <p:spPr>
          <a:xfrm flipH="1">
            <a:off x="4508061" y="1362975"/>
            <a:ext cx="1084028" cy="4907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7985" y="2500"/>
                  <a:pt x="15480" y="9995"/>
                  <a:pt x="21600" y="21600"/>
                </a:cubicBezTo>
              </a:path>
            </a:pathLst>
          </a:custGeom>
          <a:ln w="38100">
            <a:solidFill>
              <a:srgbClr val="FF8A00"/>
            </a:solidFill>
            <a:miter/>
            <a:headEnd type="oval"/>
            <a:tailEnd type="oval"/>
          </a:ln>
          <a:effectLst>
            <a:outerShdw blurRad="50800" dist="38100" dir="2700000" rotWithShape="0">
              <a:srgbClr val="000000">
                <a:alpha val="40000"/>
              </a:srgbClr>
            </a:outerShdw>
          </a:effectLst>
        </p:spPr>
        <p:txBody>
          <a:bodyPr lIns="45719" rIns="45719" anchor="ctr"/>
          <a:lstStyle/>
          <a:p>
            <a:pPr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0" name="Arc 11">
            <a:extLst>
              <a:ext uri="{FF2B5EF4-FFF2-40B4-BE49-F238E27FC236}">
                <a16:creationId xmlns:a16="http://schemas.microsoft.com/office/drawing/2014/main" id="{5235B8A6-0312-1D63-AABE-24F1D1BDD6C2}"/>
              </a:ext>
            </a:extLst>
          </p:cNvPr>
          <p:cNvSpPr/>
          <p:nvPr/>
        </p:nvSpPr>
        <p:spPr>
          <a:xfrm flipH="1">
            <a:off x="3839355" y="1865920"/>
            <a:ext cx="660298" cy="10613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0523" y="5687"/>
                  <a:pt x="18050" y="13214"/>
                  <a:pt x="21600" y="21600"/>
                </a:cubicBezTo>
              </a:path>
            </a:pathLst>
          </a:custGeom>
          <a:ln w="38100">
            <a:solidFill>
              <a:srgbClr val="FF00A2"/>
            </a:solidFill>
            <a:miter/>
            <a:headEnd type="oval"/>
            <a:tailEnd type="oval"/>
          </a:ln>
          <a:effectLst>
            <a:outerShdw blurRad="50800" dist="38100" dir="2700000" rotWithShape="0">
              <a:srgbClr val="000000">
                <a:alpha val="40000"/>
              </a:srgbClr>
            </a:outerShdw>
          </a:effectLst>
        </p:spPr>
        <p:txBody>
          <a:bodyPr lIns="45719" rIns="45719" anchor="ctr"/>
          <a:lstStyle/>
          <a:p>
            <a:pPr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1" name="Arc 12">
            <a:extLst>
              <a:ext uri="{FF2B5EF4-FFF2-40B4-BE49-F238E27FC236}">
                <a16:creationId xmlns:a16="http://schemas.microsoft.com/office/drawing/2014/main" id="{E8F55C00-5975-6161-305D-39FE45BBEA5D}"/>
              </a:ext>
            </a:extLst>
          </p:cNvPr>
          <p:cNvSpPr/>
          <p:nvPr/>
        </p:nvSpPr>
        <p:spPr>
          <a:xfrm flipH="1">
            <a:off x="3781679" y="2926171"/>
            <a:ext cx="82538" cy="112317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6218" h="21600" extrusionOk="0">
                <a:moveTo>
                  <a:pt x="2632" y="0"/>
                </a:moveTo>
                <a:cubicBezTo>
                  <a:pt x="21600" y="7092"/>
                  <a:pt x="20691" y="14554"/>
                  <a:pt x="0" y="21600"/>
                </a:cubicBezTo>
              </a:path>
            </a:pathLst>
          </a:custGeom>
          <a:ln w="38100">
            <a:solidFill>
              <a:srgbClr val="B725BE"/>
            </a:solidFill>
            <a:miter/>
            <a:headEnd type="oval"/>
            <a:tailEnd type="oval"/>
          </a:ln>
          <a:effectLst>
            <a:outerShdw blurRad="50800" dist="38100" dir="2700000" rotWithShape="0">
              <a:srgbClr val="000000">
                <a:alpha val="40000"/>
              </a:srgbClr>
            </a:outerShdw>
          </a:effectLst>
        </p:spPr>
        <p:txBody>
          <a:bodyPr lIns="45719" rIns="45719" anchor="ctr"/>
          <a:lstStyle/>
          <a:p>
            <a:pPr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2" name="Arc 13">
            <a:extLst>
              <a:ext uri="{FF2B5EF4-FFF2-40B4-BE49-F238E27FC236}">
                <a16:creationId xmlns:a16="http://schemas.microsoft.com/office/drawing/2014/main" id="{45F9FB9D-0125-1F70-513F-596AABA9BA0D}"/>
              </a:ext>
            </a:extLst>
          </p:cNvPr>
          <p:cNvSpPr/>
          <p:nvPr/>
        </p:nvSpPr>
        <p:spPr>
          <a:xfrm flipH="1">
            <a:off x="3850116" y="4046720"/>
            <a:ext cx="817897" cy="114951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0"/>
                </a:moveTo>
                <a:cubicBezTo>
                  <a:pt x="18074" y="8742"/>
                  <a:pt x="10453" y="16364"/>
                  <a:pt x="0" y="21600"/>
                </a:cubicBezTo>
              </a:path>
            </a:pathLst>
          </a:custGeom>
          <a:ln w="38100">
            <a:solidFill>
              <a:srgbClr val="8016EF"/>
            </a:solidFill>
            <a:miter/>
            <a:headEnd type="oval"/>
            <a:tailEnd type="oval"/>
          </a:ln>
          <a:effectLst>
            <a:outerShdw blurRad="50800" dist="38100" dir="2700000" rotWithShape="0">
              <a:srgbClr val="000000">
                <a:alpha val="40000"/>
              </a:srgbClr>
            </a:outerShdw>
          </a:effectLst>
        </p:spPr>
        <p:txBody>
          <a:bodyPr lIns="45719" rIns="45719" anchor="ctr"/>
          <a:lstStyle/>
          <a:p>
            <a:pPr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4" name="Rounded Rectangle 14">
            <a:extLst>
              <a:ext uri="{FF2B5EF4-FFF2-40B4-BE49-F238E27FC236}">
                <a16:creationId xmlns:a16="http://schemas.microsoft.com/office/drawing/2014/main" id="{5FC85A7A-730D-D0C4-42EA-9C2F04C8C2AA}"/>
              </a:ext>
            </a:extLst>
          </p:cNvPr>
          <p:cNvSpPr/>
          <p:nvPr/>
        </p:nvSpPr>
        <p:spPr>
          <a:xfrm flipH="1">
            <a:off x="1049203" y="1437317"/>
            <a:ext cx="2999684" cy="791739"/>
          </a:xfrm>
          <a:prstGeom prst="roundRect">
            <a:avLst>
              <a:gd name="adj" fmla="val 50000"/>
            </a:avLst>
          </a:prstGeom>
          <a:gradFill>
            <a:gsLst>
              <a:gs pos="22846">
                <a:srgbClr val="FF3847"/>
              </a:gs>
              <a:gs pos="63342">
                <a:srgbClr val="FF7D25"/>
              </a:gs>
              <a:gs pos="100000">
                <a:srgbClr val="FFC203"/>
              </a:gs>
            </a:gsLst>
          </a:gra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25" name="Oval 15">
            <a:extLst>
              <a:ext uri="{FF2B5EF4-FFF2-40B4-BE49-F238E27FC236}">
                <a16:creationId xmlns:a16="http://schemas.microsoft.com/office/drawing/2014/main" id="{300F9107-E586-D539-4DAF-CFCD2EE6E2EB}"/>
              </a:ext>
            </a:extLst>
          </p:cNvPr>
          <p:cNvSpPr/>
          <p:nvPr/>
        </p:nvSpPr>
        <p:spPr>
          <a:xfrm flipH="1">
            <a:off x="3292451" y="1487499"/>
            <a:ext cx="702533" cy="702533"/>
          </a:xfrm>
          <a:prstGeom prst="ellipse">
            <a:avLst/>
          </a:prstGeom>
          <a:gradFill>
            <a:gsLst>
              <a:gs pos="39">
                <a:srgbClr val="CDD5D8"/>
              </a:gs>
              <a:gs pos="36677">
                <a:srgbClr val="E6EAEB"/>
              </a:gs>
              <a:gs pos="77153">
                <a:srgbClr val="FFFFFF"/>
              </a:gs>
            </a:gsLst>
            <a:lin ang="19605976"/>
          </a:gradFill>
          <a:ln w="12700">
            <a:miter lim="400000"/>
          </a:ln>
          <a:effectLst>
            <a:outerShdw blurRad="152400" dist="90035" dir="2315233" rotWithShape="0">
              <a:srgbClr val="000000">
                <a:alpha val="38297"/>
              </a:srgbClr>
            </a:outerShdw>
          </a:effectLst>
        </p:spPr>
        <p:txBody>
          <a:bodyPr lIns="45719" rIns="45719" anchor="ctr"/>
          <a:lstStyle/>
          <a:p>
            <a:pPr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6" name="Rounded Rectangle 19">
            <a:extLst>
              <a:ext uri="{FF2B5EF4-FFF2-40B4-BE49-F238E27FC236}">
                <a16:creationId xmlns:a16="http://schemas.microsoft.com/office/drawing/2014/main" id="{AB667E38-7E0F-44FA-23FA-181D013F099E}"/>
              </a:ext>
            </a:extLst>
          </p:cNvPr>
          <p:cNvSpPr/>
          <p:nvPr/>
        </p:nvSpPr>
        <p:spPr>
          <a:xfrm flipH="1">
            <a:off x="391864" y="2512298"/>
            <a:ext cx="2999684" cy="791739"/>
          </a:xfrm>
          <a:prstGeom prst="roundRect">
            <a:avLst>
              <a:gd name="adj" fmla="val 50000"/>
            </a:avLst>
          </a:prstGeom>
          <a:gradFill>
            <a:gsLst>
              <a:gs pos="2372">
                <a:srgbClr val="FF0040"/>
              </a:gs>
              <a:gs pos="37053">
                <a:srgbClr val="FF0071"/>
              </a:gs>
              <a:gs pos="99150">
                <a:srgbClr val="FF00A2"/>
              </a:gs>
            </a:gsLst>
          </a:gra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7" name="Oval 20">
            <a:extLst>
              <a:ext uri="{FF2B5EF4-FFF2-40B4-BE49-F238E27FC236}">
                <a16:creationId xmlns:a16="http://schemas.microsoft.com/office/drawing/2014/main" id="{7572AD62-B7DC-7AC2-1919-FBB9A52C3564}"/>
              </a:ext>
            </a:extLst>
          </p:cNvPr>
          <p:cNvSpPr/>
          <p:nvPr/>
        </p:nvSpPr>
        <p:spPr>
          <a:xfrm flipH="1">
            <a:off x="2635115" y="2562479"/>
            <a:ext cx="702533" cy="702533"/>
          </a:xfrm>
          <a:prstGeom prst="ellipse">
            <a:avLst/>
          </a:prstGeom>
          <a:gradFill>
            <a:gsLst>
              <a:gs pos="39">
                <a:srgbClr val="CDD5D8"/>
              </a:gs>
              <a:gs pos="36677">
                <a:srgbClr val="E6EAEB"/>
              </a:gs>
              <a:gs pos="77153">
                <a:srgbClr val="FFFFFF"/>
              </a:gs>
            </a:gsLst>
            <a:lin ang="19605976"/>
          </a:gradFill>
          <a:ln w="12700">
            <a:miter lim="400000"/>
          </a:ln>
          <a:effectLst>
            <a:outerShdw blurRad="152400" dist="90035" dir="2315233" rotWithShape="0">
              <a:srgbClr val="000000">
                <a:alpha val="38297"/>
              </a:srgbClr>
            </a:outerShdw>
          </a:effectLst>
        </p:spPr>
        <p:txBody>
          <a:bodyPr lIns="45719" rIns="45719" anchor="ctr"/>
          <a:lstStyle/>
          <a:p>
            <a:pPr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8" name="Rounded Rectangle 24">
            <a:extLst>
              <a:ext uri="{FF2B5EF4-FFF2-40B4-BE49-F238E27FC236}">
                <a16:creationId xmlns:a16="http://schemas.microsoft.com/office/drawing/2014/main" id="{56C57445-4C7C-9010-DE6A-E4C0C501580A}"/>
              </a:ext>
            </a:extLst>
          </p:cNvPr>
          <p:cNvSpPr/>
          <p:nvPr/>
        </p:nvSpPr>
        <p:spPr>
          <a:xfrm flipH="1">
            <a:off x="395047" y="3658120"/>
            <a:ext cx="2999683" cy="791739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8000C2"/>
              </a:gs>
              <a:gs pos="53467">
                <a:srgbClr val="B800C4"/>
              </a:gs>
              <a:gs pos="100000">
                <a:srgbClr val="F000C6"/>
              </a:gs>
            </a:gsLst>
          </a:gra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0" name="Oval 26">
            <a:extLst>
              <a:ext uri="{FF2B5EF4-FFF2-40B4-BE49-F238E27FC236}">
                <a16:creationId xmlns:a16="http://schemas.microsoft.com/office/drawing/2014/main" id="{E068193F-ADDA-459F-B7A3-6D6DCC11E516}"/>
              </a:ext>
            </a:extLst>
          </p:cNvPr>
          <p:cNvSpPr/>
          <p:nvPr/>
        </p:nvSpPr>
        <p:spPr>
          <a:xfrm flipH="1">
            <a:off x="2638295" y="3700603"/>
            <a:ext cx="702533" cy="702533"/>
          </a:xfrm>
          <a:prstGeom prst="ellipse">
            <a:avLst/>
          </a:prstGeom>
          <a:gradFill>
            <a:gsLst>
              <a:gs pos="39">
                <a:srgbClr val="CDD5D8"/>
              </a:gs>
              <a:gs pos="36677">
                <a:srgbClr val="E6EAEB"/>
              </a:gs>
              <a:gs pos="77153">
                <a:srgbClr val="FFFFFF"/>
              </a:gs>
            </a:gsLst>
            <a:lin ang="19605976"/>
          </a:gradFill>
          <a:ln w="12700">
            <a:miter lim="400000"/>
          </a:ln>
          <a:effectLst>
            <a:outerShdw blurRad="152400" dist="90035" dir="2315233" rotWithShape="0">
              <a:srgbClr val="000000">
                <a:alpha val="38297"/>
              </a:srgbClr>
            </a:outerShdw>
          </a:effectLst>
        </p:spPr>
        <p:txBody>
          <a:bodyPr lIns="45719" rIns="45719" anchor="ctr"/>
          <a:lstStyle/>
          <a:p>
            <a:pPr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1" name="Rounded Rectangle 30">
            <a:extLst>
              <a:ext uri="{FF2B5EF4-FFF2-40B4-BE49-F238E27FC236}">
                <a16:creationId xmlns:a16="http://schemas.microsoft.com/office/drawing/2014/main" id="{786F6DF7-0BFC-6E79-B749-06D2D7B99ADD}"/>
              </a:ext>
            </a:extLst>
          </p:cNvPr>
          <p:cNvSpPr/>
          <p:nvPr/>
        </p:nvSpPr>
        <p:spPr>
          <a:xfrm flipH="1">
            <a:off x="1222537" y="4760757"/>
            <a:ext cx="2999683" cy="791739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8016EF"/>
              </a:gs>
              <a:gs pos="52282">
                <a:srgbClr val="6761F7"/>
              </a:gs>
              <a:gs pos="100000">
                <a:srgbClr val="4FACFE"/>
              </a:gs>
            </a:gsLst>
          </a:gra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2" name="Oval 32">
            <a:extLst>
              <a:ext uri="{FF2B5EF4-FFF2-40B4-BE49-F238E27FC236}">
                <a16:creationId xmlns:a16="http://schemas.microsoft.com/office/drawing/2014/main" id="{1E8A5861-19BA-3D55-318E-59109BC5DF62}"/>
              </a:ext>
            </a:extLst>
          </p:cNvPr>
          <p:cNvSpPr/>
          <p:nvPr/>
        </p:nvSpPr>
        <p:spPr>
          <a:xfrm flipH="1">
            <a:off x="3465785" y="4810936"/>
            <a:ext cx="702533" cy="702533"/>
          </a:xfrm>
          <a:prstGeom prst="ellipse">
            <a:avLst/>
          </a:prstGeom>
          <a:gradFill>
            <a:gsLst>
              <a:gs pos="39">
                <a:srgbClr val="CDD5D8"/>
              </a:gs>
              <a:gs pos="36677">
                <a:srgbClr val="E6EAEB"/>
              </a:gs>
              <a:gs pos="77153">
                <a:srgbClr val="FFFFFF"/>
              </a:gs>
            </a:gsLst>
            <a:lin ang="19605976"/>
          </a:gradFill>
          <a:ln w="12700">
            <a:miter lim="400000"/>
          </a:ln>
          <a:effectLst>
            <a:outerShdw blurRad="152400" dist="90035" dir="2315233" rotWithShape="0">
              <a:srgbClr val="000000">
                <a:alpha val="38297"/>
              </a:srgbClr>
            </a:outerShdw>
          </a:effectLst>
        </p:spPr>
        <p:txBody>
          <a:bodyPr lIns="45719" rIns="45719" anchor="ctr"/>
          <a:lstStyle/>
          <a:p>
            <a:pPr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3" name="Rounded Rectangle 38">
            <a:extLst>
              <a:ext uri="{FF2B5EF4-FFF2-40B4-BE49-F238E27FC236}">
                <a16:creationId xmlns:a16="http://schemas.microsoft.com/office/drawing/2014/main" id="{9C972276-B5A7-2E6D-E427-17EAAE7FDCF4}"/>
              </a:ext>
            </a:extLst>
          </p:cNvPr>
          <p:cNvSpPr/>
          <p:nvPr/>
        </p:nvSpPr>
        <p:spPr>
          <a:xfrm>
            <a:off x="7703629" y="1436537"/>
            <a:ext cx="2999679" cy="791739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A9E800"/>
              </a:gs>
              <a:gs pos="47115">
                <a:srgbClr val="D4E600"/>
              </a:gs>
              <a:gs pos="100000">
                <a:srgbClr val="FFE500"/>
              </a:gs>
            </a:gsLst>
          </a:gra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4" name="Oval 39">
            <a:extLst>
              <a:ext uri="{FF2B5EF4-FFF2-40B4-BE49-F238E27FC236}">
                <a16:creationId xmlns:a16="http://schemas.microsoft.com/office/drawing/2014/main" id="{C458F927-B089-6D1A-D66E-8AE7A215BA6E}"/>
              </a:ext>
            </a:extLst>
          </p:cNvPr>
          <p:cNvSpPr/>
          <p:nvPr/>
        </p:nvSpPr>
        <p:spPr>
          <a:xfrm>
            <a:off x="7757528" y="1486719"/>
            <a:ext cx="702533" cy="702533"/>
          </a:xfrm>
          <a:prstGeom prst="ellipse">
            <a:avLst/>
          </a:prstGeom>
          <a:gradFill>
            <a:gsLst>
              <a:gs pos="22846">
                <a:srgbClr val="FFFFFF"/>
              </a:gs>
              <a:gs pos="63322">
                <a:srgbClr val="E6EAEB"/>
              </a:gs>
              <a:gs pos="99960">
                <a:srgbClr val="CDD5D8"/>
              </a:gs>
            </a:gsLst>
            <a:lin ang="2089253"/>
          </a:gradFill>
          <a:ln w="12700">
            <a:miter lim="400000"/>
          </a:ln>
          <a:effectLst>
            <a:outerShdw blurRad="152400" dist="90035" dir="2315233" rotWithShape="0">
              <a:srgbClr val="000000">
                <a:alpha val="38297"/>
              </a:srgbClr>
            </a:outerShdw>
          </a:effectLst>
        </p:spPr>
        <p:txBody>
          <a:bodyPr lIns="45719" rIns="45719" anchor="ctr"/>
          <a:lstStyle/>
          <a:p>
            <a:pPr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35" name="Rounded Rectangle 43">
            <a:extLst>
              <a:ext uri="{FF2B5EF4-FFF2-40B4-BE49-F238E27FC236}">
                <a16:creationId xmlns:a16="http://schemas.microsoft.com/office/drawing/2014/main" id="{26ED28B7-6CFA-7BD8-B9F5-C4EA78E9F972}"/>
              </a:ext>
            </a:extLst>
          </p:cNvPr>
          <p:cNvSpPr/>
          <p:nvPr/>
        </p:nvSpPr>
        <p:spPr>
          <a:xfrm>
            <a:off x="8343255" y="2511518"/>
            <a:ext cx="2999683" cy="791739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0CB100"/>
              </a:gs>
              <a:gs pos="46821">
                <a:srgbClr val="67CE02"/>
              </a:gs>
              <a:gs pos="99075">
                <a:srgbClr val="C3EA03"/>
              </a:gs>
            </a:gsLst>
          </a:gra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36" name="Oval 44">
            <a:extLst>
              <a:ext uri="{FF2B5EF4-FFF2-40B4-BE49-F238E27FC236}">
                <a16:creationId xmlns:a16="http://schemas.microsoft.com/office/drawing/2014/main" id="{D3E0B669-A708-B026-065B-23A69F34BCEC}"/>
              </a:ext>
            </a:extLst>
          </p:cNvPr>
          <p:cNvSpPr/>
          <p:nvPr/>
        </p:nvSpPr>
        <p:spPr>
          <a:xfrm>
            <a:off x="8397154" y="2561699"/>
            <a:ext cx="702533" cy="702533"/>
          </a:xfrm>
          <a:prstGeom prst="ellipse">
            <a:avLst/>
          </a:prstGeom>
          <a:gradFill>
            <a:gsLst>
              <a:gs pos="22846">
                <a:srgbClr val="FFFFFF"/>
              </a:gs>
              <a:gs pos="63322">
                <a:srgbClr val="E6EAEB"/>
              </a:gs>
              <a:gs pos="99960">
                <a:srgbClr val="CDD5D8"/>
              </a:gs>
            </a:gsLst>
            <a:lin ang="2089253"/>
          </a:gradFill>
          <a:ln w="12700">
            <a:miter lim="400000"/>
          </a:ln>
          <a:effectLst>
            <a:outerShdw blurRad="152400" dist="90035" dir="2315233" rotWithShape="0">
              <a:srgbClr val="000000">
                <a:alpha val="38297"/>
              </a:srgbClr>
            </a:outerShdw>
          </a:effectLst>
        </p:spPr>
        <p:txBody>
          <a:bodyPr lIns="45719" rIns="45719" anchor="ctr"/>
          <a:lstStyle/>
          <a:p>
            <a:pPr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7" name="Rounded Rectangle 48">
            <a:extLst>
              <a:ext uri="{FF2B5EF4-FFF2-40B4-BE49-F238E27FC236}">
                <a16:creationId xmlns:a16="http://schemas.microsoft.com/office/drawing/2014/main" id="{1F8BE8EA-AD62-62DB-F3CA-9E1CF1B22DB4}"/>
              </a:ext>
            </a:extLst>
          </p:cNvPr>
          <p:cNvSpPr/>
          <p:nvPr/>
        </p:nvSpPr>
        <p:spPr>
          <a:xfrm>
            <a:off x="8343254" y="3655221"/>
            <a:ext cx="3439332" cy="791739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00CF9B"/>
              </a:gs>
              <a:gs pos="52488">
                <a:srgbClr val="00E0CC"/>
              </a:gs>
              <a:gs pos="100000">
                <a:srgbClr val="00F2FE"/>
              </a:gs>
            </a:gsLst>
          </a:gra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8" name="Oval 50">
            <a:extLst>
              <a:ext uri="{FF2B5EF4-FFF2-40B4-BE49-F238E27FC236}">
                <a16:creationId xmlns:a16="http://schemas.microsoft.com/office/drawing/2014/main" id="{F6DF744B-4A2B-E098-D244-1DB988BE9CDA}"/>
              </a:ext>
            </a:extLst>
          </p:cNvPr>
          <p:cNvSpPr/>
          <p:nvPr/>
        </p:nvSpPr>
        <p:spPr>
          <a:xfrm>
            <a:off x="8385608" y="3699824"/>
            <a:ext cx="702533" cy="702533"/>
          </a:xfrm>
          <a:prstGeom prst="ellipse">
            <a:avLst/>
          </a:prstGeom>
          <a:gradFill>
            <a:gsLst>
              <a:gs pos="22846">
                <a:srgbClr val="FFFFFF"/>
              </a:gs>
              <a:gs pos="63322">
                <a:srgbClr val="E6EAEB"/>
              </a:gs>
              <a:gs pos="99960">
                <a:srgbClr val="CDD5D8"/>
              </a:gs>
            </a:gsLst>
            <a:lin ang="2089253"/>
          </a:gradFill>
          <a:ln w="12700">
            <a:miter lim="400000"/>
          </a:ln>
          <a:effectLst>
            <a:outerShdw blurRad="152400" dist="90035" dir="2315233" rotWithShape="0">
              <a:srgbClr val="000000">
                <a:alpha val="38297"/>
              </a:srgbClr>
            </a:outerShdw>
          </a:effectLst>
        </p:spPr>
        <p:txBody>
          <a:bodyPr lIns="45719" rIns="45719" anchor="ctr"/>
          <a:lstStyle/>
          <a:p>
            <a:pPr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9" name="Rounded Rectangle 54">
            <a:extLst>
              <a:ext uri="{FF2B5EF4-FFF2-40B4-BE49-F238E27FC236}">
                <a16:creationId xmlns:a16="http://schemas.microsoft.com/office/drawing/2014/main" id="{0586A454-B6C5-3039-C023-0C74905B7447}"/>
              </a:ext>
            </a:extLst>
          </p:cNvPr>
          <p:cNvSpPr/>
          <p:nvPr/>
        </p:nvSpPr>
        <p:spPr>
          <a:xfrm>
            <a:off x="7531486" y="4759976"/>
            <a:ext cx="2999679" cy="791739"/>
          </a:xfrm>
          <a:prstGeom prst="roundRect">
            <a:avLst>
              <a:gd name="adj" fmla="val 50000"/>
            </a:avLst>
          </a:prstGeom>
          <a:gradFill>
            <a:gsLst>
              <a:gs pos="2485">
                <a:srgbClr val="4FACFE"/>
              </a:gs>
              <a:gs pos="36000">
                <a:schemeClr val="accent1">
                  <a:lumMod val="40000"/>
                  <a:lumOff val="60000"/>
                </a:schemeClr>
              </a:gs>
              <a:gs pos="100000">
                <a:schemeClr val="accent1">
                  <a:lumMod val="50000"/>
                </a:schemeClr>
              </a:gs>
            </a:gsLst>
          </a:gra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40" name="Oval 56">
            <a:extLst>
              <a:ext uri="{FF2B5EF4-FFF2-40B4-BE49-F238E27FC236}">
                <a16:creationId xmlns:a16="http://schemas.microsoft.com/office/drawing/2014/main" id="{6A36A308-B55E-C62C-BD9C-A8D5FD6302F9}"/>
              </a:ext>
            </a:extLst>
          </p:cNvPr>
          <p:cNvSpPr/>
          <p:nvPr/>
        </p:nvSpPr>
        <p:spPr>
          <a:xfrm>
            <a:off x="7580007" y="4810157"/>
            <a:ext cx="702533" cy="702533"/>
          </a:xfrm>
          <a:prstGeom prst="ellipse">
            <a:avLst/>
          </a:prstGeom>
          <a:gradFill>
            <a:gsLst>
              <a:gs pos="22846">
                <a:srgbClr val="FFFFFF"/>
              </a:gs>
              <a:gs pos="63322">
                <a:srgbClr val="E6EAEB"/>
              </a:gs>
              <a:gs pos="99960">
                <a:srgbClr val="CDD5D8"/>
              </a:gs>
            </a:gsLst>
            <a:lin ang="2089253"/>
          </a:gradFill>
          <a:ln w="12700">
            <a:miter lim="400000"/>
          </a:ln>
          <a:effectLst>
            <a:outerShdw blurRad="152400" dist="90035" dir="2315233" rotWithShape="0">
              <a:srgbClr val="000000">
                <a:alpha val="38297"/>
              </a:srgbClr>
            </a:outerShdw>
          </a:effectLst>
        </p:spPr>
        <p:txBody>
          <a:bodyPr lIns="45719" rIns="45719" anchor="ctr"/>
          <a:lstStyle/>
          <a:p>
            <a:pPr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41" name="TextBox 52">
            <a:extLst>
              <a:ext uri="{FF2B5EF4-FFF2-40B4-BE49-F238E27FC236}">
                <a16:creationId xmlns:a16="http://schemas.microsoft.com/office/drawing/2014/main" id="{5C840B1E-5C14-229F-B6DF-B15445F4422B}"/>
              </a:ext>
            </a:extLst>
          </p:cNvPr>
          <p:cNvSpPr txBox="1"/>
          <p:nvPr/>
        </p:nvSpPr>
        <p:spPr>
          <a:xfrm>
            <a:off x="1463706" y="1535238"/>
            <a:ext cx="1698014" cy="64632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8" tIns="45718" rIns="45718" bIns="45718">
            <a:spAutoFit/>
          </a:bodyPr>
          <a:lstStyle>
            <a:lvl1pPr>
              <a:defRPr sz="2100">
                <a:solidFill>
                  <a:srgbClr val="FFFFFF"/>
                </a:solidFill>
              </a:defRPr>
            </a:lvl1pPr>
          </a:lstStyle>
          <a:p>
            <a:pPr algn="ctr"/>
            <a:r>
              <a:rPr lang="en-US" sz="1800" b="1" dirty="0">
                <a:latin typeface="Calibri" panose="020F0502020204030204" pitchFamily="34" charset="0"/>
                <a:cs typeface="Calibri" panose="020F0502020204030204" pitchFamily="34" charset="0"/>
              </a:rPr>
              <a:t>A degree of excellence</a:t>
            </a:r>
            <a:endParaRPr sz="18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2" name="TextBox 52">
            <a:extLst>
              <a:ext uri="{FF2B5EF4-FFF2-40B4-BE49-F238E27FC236}">
                <a16:creationId xmlns:a16="http://schemas.microsoft.com/office/drawing/2014/main" id="{8A13856B-CB13-8B75-9D7A-C5BA07509D72}"/>
              </a:ext>
            </a:extLst>
          </p:cNvPr>
          <p:cNvSpPr txBox="1"/>
          <p:nvPr/>
        </p:nvSpPr>
        <p:spPr>
          <a:xfrm>
            <a:off x="842067" y="2614378"/>
            <a:ext cx="1729575" cy="64632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8" tIns="45718" rIns="45718" bIns="45718">
            <a:spAutoFit/>
          </a:bodyPr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 algn="ctr"/>
            <a:r>
              <a:rPr lang="en-US" b="1" dirty="0">
                <a:latin typeface="Calibri" panose="020F0502020204030204" pitchFamily="34" charset="0"/>
                <a:cs typeface="Calibri" panose="020F0502020204030204" pitchFamily="34" charset="0"/>
              </a:rPr>
              <a:t>Conformance to requirements</a:t>
            </a:r>
          </a:p>
        </p:txBody>
      </p:sp>
      <p:sp>
        <p:nvSpPr>
          <p:cNvPr id="43" name="TextBox 52">
            <a:extLst>
              <a:ext uri="{FF2B5EF4-FFF2-40B4-BE49-F238E27FC236}">
                <a16:creationId xmlns:a16="http://schemas.microsoft.com/office/drawing/2014/main" id="{8A9B0971-C69C-5B28-0359-F6EB1A68E755}"/>
              </a:ext>
            </a:extLst>
          </p:cNvPr>
          <p:cNvSpPr txBox="1"/>
          <p:nvPr/>
        </p:nvSpPr>
        <p:spPr>
          <a:xfrm>
            <a:off x="585912" y="3773817"/>
            <a:ext cx="1985730" cy="64632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8" tIns="45718" rIns="45718" bIns="45718">
            <a:spAutoFit/>
          </a:bodyPr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 algn="ctr"/>
            <a:r>
              <a:rPr lang="en-US" b="1" dirty="0">
                <a:latin typeface="Calibri" panose="020F0502020204030204" pitchFamily="34" charset="0"/>
                <a:cs typeface="Calibri" panose="020F0502020204030204" pitchFamily="34" charset="0"/>
              </a:rPr>
              <a:t>Conformance to specifications </a:t>
            </a:r>
          </a:p>
        </p:txBody>
      </p:sp>
      <p:sp>
        <p:nvSpPr>
          <p:cNvPr id="44" name="TextBox 52">
            <a:extLst>
              <a:ext uri="{FF2B5EF4-FFF2-40B4-BE49-F238E27FC236}">
                <a16:creationId xmlns:a16="http://schemas.microsoft.com/office/drawing/2014/main" id="{FFD29896-8EF0-63C9-8F12-A6D8D4AC258E}"/>
              </a:ext>
            </a:extLst>
          </p:cNvPr>
          <p:cNvSpPr txBox="1"/>
          <p:nvPr/>
        </p:nvSpPr>
        <p:spPr>
          <a:xfrm>
            <a:off x="1314904" y="4780740"/>
            <a:ext cx="2206951" cy="83099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8" tIns="45718" rIns="45718" bIns="45718">
            <a:spAutoFit/>
          </a:bodyPr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 algn="ctr"/>
            <a:r>
              <a:rPr lang="en-US" sz="1600" b="1" dirty="0">
                <a:latin typeface="Calibri" panose="020F0502020204030204" pitchFamily="34" charset="0"/>
                <a:cs typeface="Calibri" panose="020F0502020204030204" pitchFamily="34" charset="0"/>
              </a:rPr>
              <a:t>Totality of characteristics which act to satisfy a need</a:t>
            </a:r>
          </a:p>
        </p:txBody>
      </p:sp>
      <p:sp>
        <p:nvSpPr>
          <p:cNvPr id="45" name="TextBox 52">
            <a:extLst>
              <a:ext uri="{FF2B5EF4-FFF2-40B4-BE49-F238E27FC236}">
                <a16:creationId xmlns:a16="http://schemas.microsoft.com/office/drawing/2014/main" id="{EBC886C3-5613-0E2D-09D0-4FC5E3B4277D}"/>
              </a:ext>
            </a:extLst>
          </p:cNvPr>
          <p:cNvSpPr txBox="1"/>
          <p:nvPr/>
        </p:nvSpPr>
        <p:spPr>
          <a:xfrm>
            <a:off x="9090673" y="3684879"/>
            <a:ext cx="2734267" cy="73866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8" tIns="45718" rIns="45718" bIns="45718">
            <a:spAutoFit/>
          </a:bodyPr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sz="1400" b="1" dirty="0">
                <a:latin typeface="Calibri" panose="020F0502020204030204" pitchFamily="34" charset="0"/>
                <a:cs typeface="Calibri" panose="020F0502020204030204" pitchFamily="34" charset="0"/>
              </a:rPr>
              <a:t>A predictable degree of uniformity and dependability, at low cost and suited to the market </a:t>
            </a:r>
          </a:p>
        </p:txBody>
      </p:sp>
      <p:sp>
        <p:nvSpPr>
          <p:cNvPr id="46" name="TextBox 52">
            <a:extLst>
              <a:ext uri="{FF2B5EF4-FFF2-40B4-BE49-F238E27FC236}">
                <a16:creationId xmlns:a16="http://schemas.microsoft.com/office/drawing/2014/main" id="{4179C516-117E-6B8E-07E7-CBF23E0171E7}"/>
              </a:ext>
            </a:extLst>
          </p:cNvPr>
          <p:cNvSpPr txBox="1"/>
          <p:nvPr/>
        </p:nvSpPr>
        <p:spPr>
          <a:xfrm>
            <a:off x="8375102" y="4839038"/>
            <a:ext cx="1720115" cy="64632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8" tIns="45718" rIns="45718" bIns="45718">
            <a:spAutoFit/>
          </a:bodyPr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 algn="ctr"/>
            <a:r>
              <a:rPr lang="en-US" b="1" dirty="0">
                <a:latin typeface="Calibri" panose="020F0502020204030204" pitchFamily="34" charset="0"/>
                <a:cs typeface="Calibri" panose="020F0502020204030204" pitchFamily="34" charset="0"/>
              </a:rPr>
              <a:t>Freedom from defects</a:t>
            </a:r>
          </a:p>
        </p:txBody>
      </p:sp>
      <p:sp>
        <p:nvSpPr>
          <p:cNvPr id="47" name="TextBox 52">
            <a:extLst>
              <a:ext uri="{FF2B5EF4-FFF2-40B4-BE49-F238E27FC236}">
                <a16:creationId xmlns:a16="http://schemas.microsoft.com/office/drawing/2014/main" id="{41D40972-DD2D-BAE7-D3D9-D8DD984F76F3}"/>
              </a:ext>
            </a:extLst>
          </p:cNvPr>
          <p:cNvSpPr txBox="1"/>
          <p:nvPr/>
        </p:nvSpPr>
        <p:spPr>
          <a:xfrm>
            <a:off x="9153586" y="2742198"/>
            <a:ext cx="2026222" cy="36932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8" tIns="45718" rIns="45718" bIns="45718">
            <a:spAutoFit/>
          </a:bodyPr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 algn="ctr"/>
            <a:r>
              <a:rPr lang="en-US" b="1" dirty="0">
                <a:latin typeface="Calibri" panose="020F0502020204030204" pitchFamily="34" charset="0"/>
                <a:cs typeface="Calibri" panose="020F0502020204030204" pitchFamily="34" charset="0"/>
              </a:rPr>
              <a:t>Fitness for purpose</a:t>
            </a:r>
          </a:p>
        </p:txBody>
      </p:sp>
      <p:sp>
        <p:nvSpPr>
          <p:cNvPr id="48" name="TextBox 52">
            <a:extLst>
              <a:ext uri="{FF2B5EF4-FFF2-40B4-BE49-F238E27FC236}">
                <a16:creationId xmlns:a16="http://schemas.microsoft.com/office/drawing/2014/main" id="{68F49A4C-51D8-77FB-2DC8-4C92EC7D33AE}"/>
              </a:ext>
            </a:extLst>
          </p:cNvPr>
          <p:cNvSpPr txBox="1"/>
          <p:nvPr/>
        </p:nvSpPr>
        <p:spPr>
          <a:xfrm>
            <a:off x="8763506" y="1610221"/>
            <a:ext cx="1463052" cy="36932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8" tIns="45718" rIns="45718" bIns="45718">
            <a:spAutoFit/>
          </a:bodyPr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 algn="ctr"/>
            <a:r>
              <a:rPr lang="en-US" b="1" dirty="0">
                <a:latin typeface="Calibri" panose="020F0502020204030204" pitchFamily="34" charset="0"/>
                <a:cs typeface="Calibri" panose="020F0502020204030204" pitchFamily="34" charset="0"/>
              </a:rPr>
              <a:t>Fitness for use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C5765047-31D6-34D5-5676-B588A473E839}"/>
              </a:ext>
            </a:extLst>
          </p:cNvPr>
          <p:cNvSpPr txBox="1"/>
          <p:nvPr/>
        </p:nvSpPr>
        <p:spPr>
          <a:xfrm>
            <a:off x="4644827" y="2591188"/>
            <a:ext cx="2429901" cy="203132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algn="ctr"/>
            <a:r>
              <a:rPr lang="en-US" sz="1800" dirty="0"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People have found many ways to describe quality. </a:t>
            </a:r>
            <a:br>
              <a:rPr lang="en-US" sz="1800" dirty="0"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sz="1800" dirty="0"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Some of the most popular definitions for quality</a:t>
            </a:r>
            <a:br>
              <a:rPr lang="en-US" sz="1800" dirty="0"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65535996"/>
      </p:ext>
    </p:extLst>
  </p:cSld>
  <p:clrMapOvr>
    <a:masterClrMapping/>
  </p:clrMapOvr>
  <p:transition spd="slow" advTm="123147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7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grpId="0" nodeType="with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1" fill="hold" grpId="0" nodeType="with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3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1" fill="hold" grpId="0" nodeType="with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6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1" fill="hold" grpId="0" nodeType="with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9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1" fill="hold" grpId="0" nodeType="with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82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2" presetClass="entr" presetSubtype="1" fill="hold" grpId="0" nodeType="with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5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2" presetClass="entr" presetSubtype="1" fill="hold" grpId="0" nodeType="with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8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2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 advAuto="0"/>
      <p:bldP spid="11" grpId="0" animBg="1" advAuto="0"/>
      <p:bldP spid="12" grpId="0" animBg="1"/>
      <p:bldP spid="13" grpId="0" animBg="1"/>
      <p:bldP spid="14" grpId="0" animBg="1"/>
      <p:bldP spid="15" grpId="0" animBg="1"/>
      <p:bldP spid="16" grpId="0" animBg="1" advAuto="0"/>
      <p:bldP spid="20" grpId="0" animBg="1"/>
      <p:bldP spid="21" grpId="0" animBg="1"/>
      <p:bldP spid="22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0CCDD718-E169-45D6-CD3B-42C138BAF386}"/>
              </a:ext>
            </a:extLst>
          </p:cNvPr>
          <p:cNvGrpSpPr/>
          <p:nvPr/>
        </p:nvGrpSpPr>
        <p:grpSpPr>
          <a:xfrm>
            <a:off x="2269536" y="1341122"/>
            <a:ext cx="8106050" cy="428740"/>
            <a:chOff x="2002835" y="830622"/>
            <a:chExt cx="8341315" cy="548640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7E7C033F-18D6-B0AC-C62B-6E46EB965EED}"/>
                </a:ext>
              </a:extLst>
            </p:cNvPr>
            <p:cNvSpPr/>
            <p:nvPr/>
          </p:nvSpPr>
          <p:spPr>
            <a:xfrm>
              <a:off x="2002835" y="830622"/>
              <a:ext cx="8341315" cy="548640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b="1" dirty="0">
                <a:solidFill>
                  <a:schemeClr val="bg1"/>
                </a:solidFill>
              </a:endParaRPr>
            </a:p>
          </p:txBody>
        </p: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0F5923CE-7955-22D2-5779-215FA28031D2}"/>
                </a:ext>
              </a:extLst>
            </p:cNvPr>
            <p:cNvSpPr txBox="1"/>
            <p:nvPr/>
          </p:nvSpPr>
          <p:spPr>
            <a:xfrm>
              <a:off x="2193335" y="868723"/>
              <a:ext cx="6760165" cy="47261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b="1" dirty="0">
                  <a:solidFill>
                    <a:schemeClr val="bg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On-time, comfortable, low-cost service</a:t>
              </a:r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EFB1F89-2BB3-D7F9-D20C-741BD55708D5}"/>
              </a:ext>
            </a:extLst>
          </p:cNvPr>
          <p:cNvGrpSpPr/>
          <p:nvPr/>
        </p:nvGrpSpPr>
        <p:grpSpPr>
          <a:xfrm>
            <a:off x="180431" y="1341123"/>
            <a:ext cx="1915213" cy="428740"/>
            <a:chOff x="750570" y="830623"/>
            <a:chExt cx="1115119" cy="548640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88225F2D-78C5-3C98-5252-898AE53C323B}"/>
                </a:ext>
              </a:extLst>
            </p:cNvPr>
            <p:cNvSpPr/>
            <p:nvPr/>
          </p:nvSpPr>
          <p:spPr>
            <a:xfrm>
              <a:off x="768409" y="830623"/>
              <a:ext cx="1097280" cy="548640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b="1" dirty="0">
                <a:solidFill>
                  <a:schemeClr val="bg1"/>
                </a:solidFill>
              </a:endParaRP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F980DE17-BE4D-8F57-7AE7-773291E14F17}"/>
                </a:ext>
              </a:extLst>
            </p:cNvPr>
            <p:cNvSpPr txBox="1"/>
            <p:nvPr/>
          </p:nvSpPr>
          <p:spPr>
            <a:xfrm>
              <a:off x="750570" y="914888"/>
              <a:ext cx="1097280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b="1" dirty="0">
                  <a:solidFill>
                    <a:schemeClr val="bg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Airlines</a:t>
              </a:r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0190F3B3-0B2D-6AC9-A075-1DDEF3E8DC72}"/>
              </a:ext>
            </a:extLst>
          </p:cNvPr>
          <p:cNvGrpSpPr/>
          <p:nvPr/>
        </p:nvGrpSpPr>
        <p:grpSpPr>
          <a:xfrm>
            <a:off x="2268243" y="2045972"/>
            <a:ext cx="8106050" cy="429883"/>
            <a:chOff x="2002835" y="830622"/>
            <a:chExt cx="8341315" cy="550103"/>
          </a:xfrm>
        </p:grpSpPr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C0447434-0DD7-592D-A1F8-DF7BC1F93A75}"/>
                </a:ext>
              </a:extLst>
            </p:cNvPr>
            <p:cNvSpPr/>
            <p:nvPr/>
          </p:nvSpPr>
          <p:spPr>
            <a:xfrm>
              <a:off x="2002835" y="830622"/>
              <a:ext cx="8341315" cy="548640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b="1" dirty="0">
                <a:solidFill>
                  <a:schemeClr val="bg1"/>
                </a:solidFill>
              </a:endParaRP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77DBFD26-D087-0667-7F09-EBA540582F49}"/>
                </a:ext>
              </a:extLst>
            </p:cNvPr>
            <p:cNvSpPr txBox="1"/>
            <p:nvPr/>
          </p:nvSpPr>
          <p:spPr>
            <a:xfrm>
              <a:off x="2193335" y="868722"/>
              <a:ext cx="7825673" cy="51200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sz="2000" b="1" dirty="0">
                  <a:solidFill>
                    <a:schemeClr val="bg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Correct diagnosis, minimum wait time, lower cost, security</a:t>
              </a:r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59A81FFD-1542-B608-DF55-FB8C332C0CD3}"/>
              </a:ext>
            </a:extLst>
          </p:cNvPr>
          <p:cNvGrpSpPr/>
          <p:nvPr/>
        </p:nvGrpSpPr>
        <p:grpSpPr>
          <a:xfrm>
            <a:off x="210311" y="2045973"/>
            <a:ext cx="1884575" cy="428740"/>
            <a:chOff x="768409" y="830623"/>
            <a:chExt cx="1097280" cy="548640"/>
          </a:xfrm>
        </p:grpSpPr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E7B79667-BF52-F783-BD00-2560F3A5C64C}"/>
                </a:ext>
              </a:extLst>
            </p:cNvPr>
            <p:cNvSpPr/>
            <p:nvPr/>
          </p:nvSpPr>
          <p:spPr>
            <a:xfrm>
              <a:off x="768409" y="830623"/>
              <a:ext cx="1097280" cy="548640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b="1" dirty="0">
                <a:solidFill>
                  <a:schemeClr val="bg1"/>
                </a:solidFill>
              </a:endParaRPr>
            </a:p>
          </p:txBody>
        </p:sp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AEBCEC9D-4B4B-181B-3BDA-B6EFC9357FF4}"/>
                </a:ext>
              </a:extLst>
            </p:cNvPr>
            <p:cNvSpPr txBox="1"/>
            <p:nvPr/>
          </p:nvSpPr>
          <p:spPr>
            <a:xfrm>
              <a:off x="768409" y="912631"/>
              <a:ext cx="1097280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b="1" dirty="0">
                  <a:solidFill>
                    <a:schemeClr val="bg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Health Care</a:t>
              </a:r>
            </a:p>
          </p:txBody>
        </p:sp>
      </p:grpSp>
      <p:grpSp>
        <p:nvGrpSpPr>
          <p:cNvPr id="52" name="Group 51">
            <a:extLst>
              <a:ext uri="{FF2B5EF4-FFF2-40B4-BE49-F238E27FC236}">
                <a16:creationId xmlns:a16="http://schemas.microsoft.com/office/drawing/2014/main" id="{970E56E1-1473-EF52-2A55-402211DC55DA}"/>
              </a:ext>
            </a:extLst>
          </p:cNvPr>
          <p:cNvGrpSpPr/>
          <p:nvPr/>
        </p:nvGrpSpPr>
        <p:grpSpPr>
          <a:xfrm>
            <a:off x="2250486" y="2724110"/>
            <a:ext cx="8106050" cy="428740"/>
            <a:chOff x="2002835" y="830622"/>
            <a:chExt cx="8341315" cy="548640"/>
          </a:xfrm>
        </p:grpSpPr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5A12398A-3583-6DC5-284B-71D5D3BC1B63}"/>
                </a:ext>
              </a:extLst>
            </p:cNvPr>
            <p:cNvSpPr/>
            <p:nvPr/>
          </p:nvSpPr>
          <p:spPr>
            <a:xfrm>
              <a:off x="2002835" y="830622"/>
              <a:ext cx="8341315" cy="548640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b="1" dirty="0">
                <a:solidFill>
                  <a:schemeClr val="bg1"/>
                </a:solidFill>
              </a:endParaRPr>
            </a:p>
          </p:txBody>
        </p:sp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A6701CF0-D372-6EE9-B4BC-0DC1FD19D530}"/>
                </a:ext>
              </a:extLst>
            </p:cNvPr>
            <p:cNvSpPr txBox="1"/>
            <p:nvPr/>
          </p:nvSpPr>
          <p:spPr>
            <a:xfrm>
              <a:off x="2193335" y="868723"/>
              <a:ext cx="6760165" cy="47261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b="1" dirty="0">
                  <a:solidFill>
                    <a:schemeClr val="bg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Good product, fast delivery, good environment</a:t>
              </a:r>
            </a:p>
          </p:txBody>
        </p:sp>
      </p:grpSp>
      <p:grpSp>
        <p:nvGrpSpPr>
          <p:cNvPr id="55" name="Group 54">
            <a:extLst>
              <a:ext uri="{FF2B5EF4-FFF2-40B4-BE49-F238E27FC236}">
                <a16:creationId xmlns:a16="http://schemas.microsoft.com/office/drawing/2014/main" id="{92002129-9C53-D751-9272-0B19A2A18829}"/>
              </a:ext>
            </a:extLst>
          </p:cNvPr>
          <p:cNvGrpSpPr/>
          <p:nvPr/>
        </p:nvGrpSpPr>
        <p:grpSpPr>
          <a:xfrm>
            <a:off x="210311" y="2703216"/>
            <a:ext cx="1866769" cy="445069"/>
            <a:chOff x="766877" y="809728"/>
            <a:chExt cx="1098812" cy="569535"/>
          </a:xfrm>
        </p:grpSpPr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6632DCE9-5832-EAD3-3C91-9E4A19AF3E0B}"/>
                </a:ext>
              </a:extLst>
            </p:cNvPr>
            <p:cNvSpPr/>
            <p:nvPr/>
          </p:nvSpPr>
          <p:spPr>
            <a:xfrm>
              <a:off x="768409" y="830623"/>
              <a:ext cx="1097280" cy="548640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b="1" dirty="0">
                <a:solidFill>
                  <a:schemeClr val="bg1"/>
                </a:solidFill>
              </a:endParaRPr>
            </a:p>
          </p:txBody>
        </p:sp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2DB8D1E2-DB2A-A6AF-25FB-A92F059E8987}"/>
                </a:ext>
              </a:extLst>
            </p:cNvPr>
            <p:cNvSpPr txBox="1"/>
            <p:nvPr/>
          </p:nvSpPr>
          <p:spPr>
            <a:xfrm>
              <a:off x="766877" y="809728"/>
              <a:ext cx="1097280" cy="3385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1600" b="1" dirty="0">
                  <a:solidFill>
                    <a:schemeClr val="bg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Food Services</a:t>
              </a:r>
            </a:p>
          </p:txBody>
        </p:sp>
      </p:grpSp>
      <p:grpSp>
        <p:nvGrpSpPr>
          <p:cNvPr id="58" name="Group 57">
            <a:extLst>
              <a:ext uri="{FF2B5EF4-FFF2-40B4-BE49-F238E27FC236}">
                <a16:creationId xmlns:a16="http://schemas.microsoft.com/office/drawing/2014/main" id="{E274C394-5189-B639-61CE-2144CAF30D0B}"/>
              </a:ext>
            </a:extLst>
          </p:cNvPr>
          <p:cNvGrpSpPr/>
          <p:nvPr/>
        </p:nvGrpSpPr>
        <p:grpSpPr>
          <a:xfrm>
            <a:off x="2249193" y="3428960"/>
            <a:ext cx="8106050" cy="428740"/>
            <a:chOff x="2002835" y="830622"/>
            <a:chExt cx="8341315" cy="548640"/>
          </a:xfrm>
        </p:grpSpPr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F6D4D850-3092-BBA3-32B8-C445341AAE85}"/>
                </a:ext>
              </a:extLst>
            </p:cNvPr>
            <p:cNvSpPr/>
            <p:nvPr/>
          </p:nvSpPr>
          <p:spPr>
            <a:xfrm>
              <a:off x="2002835" y="830622"/>
              <a:ext cx="8341315" cy="548640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b="1" dirty="0">
                <a:solidFill>
                  <a:schemeClr val="bg1"/>
                </a:solidFill>
              </a:endParaRPr>
            </a:p>
          </p:txBody>
        </p:sp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id="{04681110-86C7-2BBE-B7BF-0AC748B17639}"/>
                </a:ext>
              </a:extLst>
            </p:cNvPr>
            <p:cNvSpPr txBox="1"/>
            <p:nvPr/>
          </p:nvSpPr>
          <p:spPr>
            <a:xfrm>
              <a:off x="2193335" y="868723"/>
              <a:ext cx="6760165" cy="47261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b="1" dirty="0">
                  <a:solidFill>
                    <a:schemeClr val="bg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Fast delivery, correct delivery, cost containment</a:t>
              </a:r>
            </a:p>
          </p:txBody>
        </p:sp>
      </p:grpSp>
      <p:grpSp>
        <p:nvGrpSpPr>
          <p:cNvPr id="61" name="Group 60">
            <a:extLst>
              <a:ext uri="{FF2B5EF4-FFF2-40B4-BE49-F238E27FC236}">
                <a16:creationId xmlns:a16="http://schemas.microsoft.com/office/drawing/2014/main" id="{2117FFFD-12DB-1A42-0EE4-64E46324D122}"/>
              </a:ext>
            </a:extLst>
          </p:cNvPr>
          <p:cNvGrpSpPr/>
          <p:nvPr/>
        </p:nvGrpSpPr>
        <p:grpSpPr>
          <a:xfrm>
            <a:off x="-100458" y="3413868"/>
            <a:ext cx="2305142" cy="440534"/>
            <a:chOff x="551660" y="815530"/>
            <a:chExt cx="1433151" cy="563733"/>
          </a:xfrm>
        </p:grpSpPr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A3F46287-D106-5E96-35CF-6DA01F61C1C3}"/>
                </a:ext>
              </a:extLst>
            </p:cNvPr>
            <p:cNvSpPr/>
            <p:nvPr/>
          </p:nvSpPr>
          <p:spPr>
            <a:xfrm>
              <a:off x="768409" y="830623"/>
              <a:ext cx="1097280" cy="548640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b="1" dirty="0">
                <a:solidFill>
                  <a:schemeClr val="bg1"/>
                </a:solidFill>
              </a:endParaRPr>
            </a:p>
          </p:txBody>
        </p:sp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id="{C1D5922B-D841-EC3B-9AB3-F9BB5FA5BEEC}"/>
                </a:ext>
              </a:extLst>
            </p:cNvPr>
            <p:cNvSpPr txBox="1"/>
            <p:nvPr/>
          </p:nvSpPr>
          <p:spPr>
            <a:xfrm>
              <a:off x="551660" y="815530"/>
              <a:ext cx="1433151" cy="47261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b="1" dirty="0">
                  <a:solidFill>
                    <a:schemeClr val="bg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Postal Services</a:t>
              </a:r>
            </a:p>
          </p:txBody>
        </p:sp>
      </p:grpSp>
      <p:grpSp>
        <p:nvGrpSpPr>
          <p:cNvPr id="64" name="Group 63">
            <a:extLst>
              <a:ext uri="{FF2B5EF4-FFF2-40B4-BE49-F238E27FC236}">
                <a16:creationId xmlns:a16="http://schemas.microsoft.com/office/drawing/2014/main" id="{2B3DF79D-E857-FFB2-72B2-E4AB01FD2021}"/>
              </a:ext>
            </a:extLst>
          </p:cNvPr>
          <p:cNvGrpSpPr/>
          <p:nvPr/>
        </p:nvGrpSpPr>
        <p:grpSpPr>
          <a:xfrm>
            <a:off x="2250486" y="4141472"/>
            <a:ext cx="8106050" cy="428740"/>
            <a:chOff x="2002835" y="830622"/>
            <a:chExt cx="8341315" cy="548640"/>
          </a:xfrm>
        </p:grpSpPr>
        <p:sp>
          <p:nvSpPr>
            <p:cNvPr id="65" name="Rectangle 64">
              <a:extLst>
                <a:ext uri="{FF2B5EF4-FFF2-40B4-BE49-F238E27FC236}">
                  <a16:creationId xmlns:a16="http://schemas.microsoft.com/office/drawing/2014/main" id="{63AD2F1E-73F6-CACD-4AF0-A46D062F0F79}"/>
                </a:ext>
              </a:extLst>
            </p:cNvPr>
            <p:cNvSpPr/>
            <p:nvPr/>
          </p:nvSpPr>
          <p:spPr>
            <a:xfrm>
              <a:off x="2002835" y="830622"/>
              <a:ext cx="8341315" cy="548640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b="1" dirty="0">
                <a:solidFill>
                  <a:schemeClr val="bg1"/>
                </a:solidFill>
              </a:endParaRPr>
            </a:p>
          </p:txBody>
        </p:sp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id="{CC977B07-7F03-A099-7DE2-303F7ACF3B45}"/>
                </a:ext>
              </a:extLst>
            </p:cNvPr>
            <p:cNvSpPr txBox="1"/>
            <p:nvPr/>
          </p:nvSpPr>
          <p:spPr>
            <a:xfrm>
              <a:off x="2193335" y="868723"/>
              <a:ext cx="7535772" cy="47261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b="1" dirty="0">
                  <a:solidFill>
                    <a:schemeClr val="bg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Proper preparation for future, on-time knowledge delivery</a:t>
              </a:r>
            </a:p>
          </p:txBody>
        </p:sp>
      </p:grpSp>
      <p:grpSp>
        <p:nvGrpSpPr>
          <p:cNvPr id="67" name="Group 66">
            <a:extLst>
              <a:ext uri="{FF2B5EF4-FFF2-40B4-BE49-F238E27FC236}">
                <a16:creationId xmlns:a16="http://schemas.microsoft.com/office/drawing/2014/main" id="{05ACE61F-753F-E11D-EDCF-9F588E3FDAF6}"/>
              </a:ext>
            </a:extLst>
          </p:cNvPr>
          <p:cNvGrpSpPr/>
          <p:nvPr/>
        </p:nvGrpSpPr>
        <p:grpSpPr>
          <a:xfrm>
            <a:off x="180431" y="4141473"/>
            <a:ext cx="1896663" cy="428740"/>
            <a:chOff x="750570" y="830623"/>
            <a:chExt cx="1115119" cy="548640"/>
          </a:xfrm>
        </p:grpSpPr>
        <p:sp>
          <p:nvSpPr>
            <p:cNvPr id="68" name="Rectangle 67">
              <a:extLst>
                <a:ext uri="{FF2B5EF4-FFF2-40B4-BE49-F238E27FC236}">
                  <a16:creationId xmlns:a16="http://schemas.microsoft.com/office/drawing/2014/main" id="{54D1BA74-E8EA-B2B6-62DF-3FAE77736B96}"/>
                </a:ext>
              </a:extLst>
            </p:cNvPr>
            <p:cNvSpPr/>
            <p:nvPr/>
          </p:nvSpPr>
          <p:spPr>
            <a:xfrm>
              <a:off x="768409" y="830623"/>
              <a:ext cx="1097280" cy="548640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b="1" dirty="0">
                <a:solidFill>
                  <a:schemeClr val="bg1"/>
                </a:solidFill>
              </a:endParaRPr>
            </a:p>
          </p:txBody>
        </p:sp>
        <p:sp>
          <p:nvSpPr>
            <p:cNvPr id="69" name="TextBox 68">
              <a:extLst>
                <a:ext uri="{FF2B5EF4-FFF2-40B4-BE49-F238E27FC236}">
                  <a16:creationId xmlns:a16="http://schemas.microsoft.com/office/drawing/2014/main" id="{DA9BAC81-51D2-091E-EC51-3801A6EF0747}"/>
                </a:ext>
              </a:extLst>
            </p:cNvPr>
            <p:cNvSpPr txBox="1"/>
            <p:nvPr/>
          </p:nvSpPr>
          <p:spPr>
            <a:xfrm>
              <a:off x="750570" y="914888"/>
              <a:ext cx="1097280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b="1" dirty="0">
                  <a:solidFill>
                    <a:schemeClr val="bg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Academia</a:t>
              </a:r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445B17D8-D4B7-46F5-3EBF-CD685C4422FA}"/>
              </a:ext>
            </a:extLst>
          </p:cNvPr>
          <p:cNvGrpSpPr/>
          <p:nvPr/>
        </p:nvGrpSpPr>
        <p:grpSpPr>
          <a:xfrm>
            <a:off x="2231436" y="4934148"/>
            <a:ext cx="8106050" cy="428740"/>
            <a:chOff x="2002835" y="830622"/>
            <a:chExt cx="8341315" cy="548640"/>
          </a:xfrm>
        </p:grpSpPr>
        <p:sp>
          <p:nvSpPr>
            <p:cNvPr id="77" name="Rectangle 76">
              <a:extLst>
                <a:ext uri="{FF2B5EF4-FFF2-40B4-BE49-F238E27FC236}">
                  <a16:creationId xmlns:a16="http://schemas.microsoft.com/office/drawing/2014/main" id="{A5A5D84B-D918-0843-B488-1664A5CC59F8}"/>
                </a:ext>
              </a:extLst>
            </p:cNvPr>
            <p:cNvSpPr/>
            <p:nvPr/>
          </p:nvSpPr>
          <p:spPr>
            <a:xfrm>
              <a:off x="2002835" y="830622"/>
              <a:ext cx="8341315" cy="548640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b="1" dirty="0">
                <a:solidFill>
                  <a:schemeClr val="bg1"/>
                </a:solidFill>
              </a:endParaRPr>
            </a:p>
          </p:txBody>
        </p:sp>
        <p:sp>
          <p:nvSpPr>
            <p:cNvPr id="78" name="TextBox 77">
              <a:extLst>
                <a:ext uri="{FF2B5EF4-FFF2-40B4-BE49-F238E27FC236}">
                  <a16:creationId xmlns:a16="http://schemas.microsoft.com/office/drawing/2014/main" id="{00828ABB-CAF0-2CE4-8310-357F5BB440B2}"/>
                </a:ext>
              </a:extLst>
            </p:cNvPr>
            <p:cNvSpPr txBox="1"/>
            <p:nvPr/>
          </p:nvSpPr>
          <p:spPr>
            <a:xfrm>
              <a:off x="2193335" y="868723"/>
              <a:ext cx="6760165" cy="47261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b="1" dirty="0">
                  <a:solidFill>
                    <a:schemeClr val="bg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Payoff on time, reasonable cost</a:t>
              </a:r>
            </a:p>
          </p:txBody>
        </p:sp>
      </p:grpSp>
      <p:grpSp>
        <p:nvGrpSpPr>
          <p:cNvPr id="79" name="Group 78">
            <a:extLst>
              <a:ext uri="{FF2B5EF4-FFF2-40B4-BE49-F238E27FC236}">
                <a16:creationId xmlns:a16="http://schemas.microsoft.com/office/drawing/2014/main" id="{809D16D8-EA18-0BF6-C7C2-2BCE47F36F15}"/>
              </a:ext>
            </a:extLst>
          </p:cNvPr>
          <p:cNvGrpSpPr/>
          <p:nvPr/>
        </p:nvGrpSpPr>
        <p:grpSpPr>
          <a:xfrm>
            <a:off x="192797" y="4934149"/>
            <a:ext cx="1866321" cy="428740"/>
            <a:chOff x="750570" y="830623"/>
            <a:chExt cx="1115119" cy="548640"/>
          </a:xfrm>
        </p:grpSpPr>
        <p:sp>
          <p:nvSpPr>
            <p:cNvPr id="80" name="Rectangle 79">
              <a:extLst>
                <a:ext uri="{FF2B5EF4-FFF2-40B4-BE49-F238E27FC236}">
                  <a16:creationId xmlns:a16="http://schemas.microsoft.com/office/drawing/2014/main" id="{BCAF623B-588B-9588-BE69-E86C391C46DE}"/>
                </a:ext>
              </a:extLst>
            </p:cNvPr>
            <p:cNvSpPr/>
            <p:nvPr/>
          </p:nvSpPr>
          <p:spPr>
            <a:xfrm>
              <a:off x="768409" y="830623"/>
              <a:ext cx="1097280" cy="548640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b="1" dirty="0">
                <a:solidFill>
                  <a:schemeClr val="bg1"/>
                </a:solidFill>
              </a:endParaRPr>
            </a:p>
          </p:txBody>
        </p:sp>
        <p:sp>
          <p:nvSpPr>
            <p:cNvPr id="81" name="TextBox 80">
              <a:extLst>
                <a:ext uri="{FF2B5EF4-FFF2-40B4-BE49-F238E27FC236}">
                  <a16:creationId xmlns:a16="http://schemas.microsoft.com/office/drawing/2014/main" id="{80EDABCA-CCA9-A973-F8DF-052A0E628288}"/>
                </a:ext>
              </a:extLst>
            </p:cNvPr>
            <p:cNvSpPr txBox="1"/>
            <p:nvPr/>
          </p:nvSpPr>
          <p:spPr>
            <a:xfrm>
              <a:off x="750570" y="914888"/>
              <a:ext cx="1097280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b="1" dirty="0">
                  <a:solidFill>
                    <a:schemeClr val="bg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Insurance</a:t>
              </a:r>
            </a:p>
          </p:txBody>
        </p:sp>
      </p:grpSp>
      <p:grpSp>
        <p:nvGrpSpPr>
          <p:cNvPr id="82" name="Group 81">
            <a:extLst>
              <a:ext uri="{FF2B5EF4-FFF2-40B4-BE49-F238E27FC236}">
                <a16:creationId xmlns:a16="http://schemas.microsoft.com/office/drawing/2014/main" id="{F9A6D617-6E12-145D-08CD-EA472F7F6AD2}"/>
              </a:ext>
            </a:extLst>
          </p:cNvPr>
          <p:cNvGrpSpPr/>
          <p:nvPr/>
        </p:nvGrpSpPr>
        <p:grpSpPr>
          <a:xfrm>
            <a:off x="2230143" y="5638998"/>
            <a:ext cx="8106050" cy="428740"/>
            <a:chOff x="2002835" y="830622"/>
            <a:chExt cx="8341315" cy="548640"/>
          </a:xfrm>
        </p:grpSpPr>
        <p:sp>
          <p:nvSpPr>
            <p:cNvPr id="83" name="Rectangle 82">
              <a:extLst>
                <a:ext uri="{FF2B5EF4-FFF2-40B4-BE49-F238E27FC236}">
                  <a16:creationId xmlns:a16="http://schemas.microsoft.com/office/drawing/2014/main" id="{10771B09-7F90-D394-DDC9-EFB32999188E}"/>
                </a:ext>
              </a:extLst>
            </p:cNvPr>
            <p:cNvSpPr/>
            <p:nvPr/>
          </p:nvSpPr>
          <p:spPr>
            <a:xfrm>
              <a:off x="2002835" y="830622"/>
              <a:ext cx="8341315" cy="548640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b="1" dirty="0">
                <a:solidFill>
                  <a:schemeClr val="bg1"/>
                </a:solidFill>
              </a:endParaRPr>
            </a:p>
          </p:txBody>
        </p:sp>
        <p:sp>
          <p:nvSpPr>
            <p:cNvPr id="84" name="TextBox 83">
              <a:extLst>
                <a:ext uri="{FF2B5EF4-FFF2-40B4-BE49-F238E27FC236}">
                  <a16:creationId xmlns:a16="http://schemas.microsoft.com/office/drawing/2014/main" id="{12067B6A-463C-8D66-2425-4BDAD98BFD5E}"/>
                </a:ext>
              </a:extLst>
            </p:cNvPr>
            <p:cNvSpPr txBox="1"/>
            <p:nvPr/>
          </p:nvSpPr>
          <p:spPr>
            <a:xfrm>
              <a:off x="2193335" y="868723"/>
              <a:ext cx="6760165" cy="47261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b="1" dirty="0">
                  <a:solidFill>
                    <a:schemeClr val="bg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Defect-free</a:t>
              </a:r>
            </a:p>
          </p:txBody>
        </p:sp>
      </p:grpSp>
      <p:grpSp>
        <p:nvGrpSpPr>
          <p:cNvPr id="85" name="Group 84">
            <a:extLst>
              <a:ext uri="{FF2B5EF4-FFF2-40B4-BE49-F238E27FC236}">
                <a16:creationId xmlns:a16="http://schemas.microsoft.com/office/drawing/2014/main" id="{D1884D7E-FBD1-0E00-79F1-68175EC4D430}"/>
              </a:ext>
            </a:extLst>
          </p:cNvPr>
          <p:cNvGrpSpPr/>
          <p:nvPr/>
        </p:nvGrpSpPr>
        <p:grpSpPr>
          <a:xfrm>
            <a:off x="180431" y="5638999"/>
            <a:ext cx="1877957" cy="428740"/>
            <a:chOff x="750570" y="830623"/>
            <a:chExt cx="1115119" cy="548640"/>
          </a:xfrm>
        </p:grpSpPr>
        <p:sp>
          <p:nvSpPr>
            <p:cNvPr id="86" name="Rectangle 85">
              <a:extLst>
                <a:ext uri="{FF2B5EF4-FFF2-40B4-BE49-F238E27FC236}">
                  <a16:creationId xmlns:a16="http://schemas.microsoft.com/office/drawing/2014/main" id="{F9FADC87-0305-8B05-ACBF-15ABD6D40D23}"/>
                </a:ext>
              </a:extLst>
            </p:cNvPr>
            <p:cNvSpPr/>
            <p:nvPr/>
          </p:nvSpPr>
          <p:spPr>
            <a:xfrm>
              <a:off x="768409" y="830623"/>
              <a:ext cx="1097280" cy="548640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b="1" dirty="0">
                <a:solidFill>
                  <a:schemeClr val="bg1"/>
                </a:solidFill>
              </a:endParaRPr>
            </a:p>
          </p:txBody>
        </p:sp>
        <p:sp>
          <p:nvSpPr>
            <p:cNvPr id="87" name="TextBox 86">
              <a:extLst>
                <a:ext uri="{FF2B5EF4-FFF2-40B4-BE49-F238E27FC236}">
                  <a16:creationId xmlns:a16="http://schemas.microsoft.com/office/drawing/2014/main" id="{FE6890F5-CE18-74B2-FC3C-32E5DD8A5FB4}"/>
                </a:ext>
              </a:extLst>
            </p:cNvPr>
            <p:cNvSpPr txBox="1"/>
            <p:nvPr/>
          </p:nvSpPr>
          <p:spPr>
            <a:xfrm>
              <a:off x="750570" y="914888"/>
              <a:ext cx="1097280" cy="35394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1700" b="1" dirty="0">
                  <a:solidFill>
                    <a:schemeClr val="bg1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Automotive</a:t>
              </a:r>
            </a:p>
          </p:txBody>
        </p:sp>
      </p:grpSp>
      <p:sp>
        <p:nvSpPr>
          <p:cNvPr id="90" name="TextBox 89">
            <a:extLst>
              <a:ext uri="{FF2B5EF4-FFF2-40B4-BE49-F238E27FC236}">
                <a16:creationId xmlns:a16="http://schemas.microsoft.com/office/drawing/2014/main" id="{F71E7B64-B2AF-F96B-29DA-DB545C39887D}"/>
              </a:ext>
            </a:extLst>
          </p:cNvPr>
          <p:cNvSpPr txBox="1"/>
          <p:nvPr/>
        </p:nvSpPr>
        <p:spPr>
          <a:xfrm>
            <a:off x="2891536" y="680417"/>
            <a:ext cx="6934560" cy="523220"/>
          </a:xfrm>
          <a:prstGeom prst="rect">
            <a:avLst/>
          </a:prstGeom>
          <a:solidFill>
            <a:schemeClr val="accent1"/>
          </a:solidFill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Quality meaning in different areas of society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50552313"/>
      </p:ext>
    </p:extLst>
  </p:cSld>
  <p:clrMapOvr>
    <a:masterClrMapping/>
  </p:clrMapOvr>
  <p:transition spd="slow" advTm="148456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8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4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6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Freeform: Shape 15">
            <a:extLst>
              <a:ext uri="{FF2B5EF4-FFF2-40B4-BE49-F238E27FC236}">
                <a16:creationId xmlns:a16="http://schemas.microsoft.com/office/drawing/2014/main" id="{35BD762F-FEB5-82D3-73F9-C5DB217D21F3}"/>
              </a:ext>
            </a:extLst>
          </p:cNvPr>
          <p:cNvSpPr/>
          <p:nvPr/>
        </p:nvSpPr>
        <p:spPr>
          <a:xfrm>
            <a:off x="2933117" y="1665513"/>
            <a:ext cx="3162886" cy="3973286"/>
          </a:xfrm>
          <a:custGeom>
            <a:avLst/>
            <a:gdLst>
              <a:gd name="connsiteX0" fmla="*/ 2231571 w 2960914"/>
              <a:gd name="connsiteY0" fmla="*/ 3973286 h 3973286"/>
              <a:gd name="connsiteX1" fmla="*/ 0 w 2960914"/>
              <a:gd name="connsiteY1" fmla="*/ 3973286 h 3973286"/>
              <a:gd name="connsiteX2" fmla="*/ 0 w 2960914"/>
              <a:gd name="connsiteY2" fmla="*/ 0 h 3973286"/>
              <a:gd name="connsiteX3" fmla="*/ 2960914 w 2960914"/>
              <a:gd name="connsiteY3" fmla="*/ 0 h 39732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960914" h="3973286">
                <a:moveTo>
                  <a:pt x="2231571" y="3973286"/>
                </a:moveTo>
                <a:lnTo>
                  <a:pt x="0" y="3973286"/>
                </a:lnTo>
                <a:lnTo>
                  <a:pt x="0" y="0"/>
                </a:lnTo>
                <a:lnTo>
                  <a:pt x="2960914" y="0"/>
                </a:lnTo>
              </a:path>
            </a:pathLst>
          </a:custGeom>
          <a:noFill/>
          <a:ln w="444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Freeform: Shape 16">
            <a:extLst>
              <a:ext uri="{FF2B5EF4-FFF2-40B4-BE49-F238E27FC236}">
                <a16:creationId xmlns:a16="http://schemas.microsoft.com/office/drawing/2014/main" id="{245F48CF-A157-5799-100F-DF5E74064C32}"/>
              </a:ext>
            </a:extLst>
          </p:cNvPr>
          <p:cNvSpPr/>
          <p:nvPr/>
        </p:nvSpPr>
        <p:spPr>
          <a:xfrm flipH="1">
            <a:off x="6096003" y="1665513"/>
            <a:ext cx="3162886" cy="3973286"/>
          </a:xfrm>
          <a:custGeom>
            <a:avLst/>
            <a:gdLst>
              <a:gd name="connsiteX0" fmla="*/ 2231571 w 2960914"/>
              <a:gd name="connsiteY0" fmla="*/ 3973286 h 3973286"/>
              <a:gd name="connsiteX1" fmla="*/ 0 w 2960914"/>
              <a:gd name="connsiteY1" fmla="*/ 3973286 h 3973286"/>
              <a:gd name="connsiteX2" fmla="*/ 0 w 2960914"/>
              <a:gd name="connsiteY2" fmla="*/ 0 h 3973286"/>
              <a:gd name="connsiteX3" fmla="*/ 2960914 w 2960914"/>
              <a:gd name="connsiteY3" fmla="*/ 0 h 39732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960914" h="3973286">
                <a:moveTo>
                  <a:pt x="2231571" y="3973286"/>
                </a:moveTo>
                <a:lnTo>
                  <a:pt x="0" y="3973286"/>
                </a:lnTo>
                <a:lnTo>
                  <a:pt x="0" y="0"/>
                </a:lnTo>
                <a:lnTo>
                  <a:pt x="2960914" y="0"/>
                </a:lnTo>
              </a:path>
            </a:pathLst>
          </a:custGeom>
          <a:noFill/>
          <a:ln w="444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D6FF90E-9857-A3C8-690E-E34A1B8FAF34}"/>
              </a:ext>
            </a:extLst>
          </p:cNvPr>
          <p:cNvSpPr/>
          <p:nvPr/>
        </p:nvSpPr>
        <p:spPr>
          <a:xfrm>
            <a:off x="5570822" y="5557734"/>
            <a:ext cx="1197427" cy="17417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9A3505C-6649-804F-44C4-D9AD8F8E6CA2}"/>
              </a:ext>
            </a:extLst>
          </p:cNvPr>
          <p:cNvSpPr txBox="1"/>
          <p:nvPr/>
        </p:nvSpPr>
        <p:spPr>
          <a:xfrm>
            <a:off x="3284818" y="2212505"/>
            <a:ext cx="5622363" cy="16684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buFontTx/>
              <a:buNone/>
            </a:pPr>
            <a:r>
              <a:rPr lang="en-US" altLang="en-US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Quality</a:t>
            </a:r>
            <a:r>
              <a:rPr lang="en-US" altLang="en-US" sz="3600" dirty="0">
                <a:solidFill>
                  <a:schemeClr val="tx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en-US" altLang="en-US" sz="3600" dirty="0">
                <a:solidFill>
                  <a:schemeClr val="tx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alt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Is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A67BF12-7BD0-5AD8-79BE-A21E13E6FE63}"/>
              </a:ext>
            </a:extLst>
          </p:cNvPr>
          <p:cNvSpPr/>
          <p:nvPr/>
        </p:nvSpPr>
        <p:spPr>
          <a:xfrm>
            <a:off x="5497289" y="1571617"/>
            <a:ext cx="1197427" cy="17417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4E1B1FA-CA55-5C3E-94A6-E132D86DD371}"/>
              </a:ext>
            </a:extLst>
          </p:cNvPr>
          <p:cNvSpPr txBox="1"/>
          <p:nvPr/>
        </p:nvSpPr>
        <p:spPr>
          <a:xfrm>
            <a:off x="2840546" y="3974592"/>
            <a:ext cx="6510909" cy="7546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buFontTx/>
              <a:buNone/>
            </a:pPr>
            <a:r>
              <a:rPr lang="en-US" altLang="en-US" sz="3200" dirty="0">
                <a:solidFill>
                  <a:schemeClr val="tx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“</a:t>
            </a:r>
            <a:r>
              <a:rPr lang="en-US" alt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All about Customer Satisfaction</a:t>
            </a:r>
            <a:r>
              <a:rPr lang="en-US" altLang="en-US" sz="3200" dirty="0">
                <a:solidFill>
                  <a:schemeClr val="tx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32554948"/>
      </p:ext>
    </p:extLst>
  </p:cSld>
  <p:clrMapOvr>
    <a:masterClrMapping/>
  </p:clrMapOvr>
  <p:transition spd="slow" advTm="48796">
    <p:comb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290510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480593" y="952845"/>
            <a:ext cx="3676363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D176D2E0-3652-58A2-EFDA-4AE86743EFF8}"/>
              </a:ext>
            </a:extLst>
          </p:cNvPr>
          <p:cNvGrpSpPr/>
          <p:nvPr/>
        </p:nvGrpSpPr>
        <p:grpSpPr>
          <a:xfrm>
            <a:off x="2663732" y="3876845"/>
            <a:ext cx="6858000" cy="341103"/>
            <a:chOff x="2663732" y="3691645"/>
            <a:chExt cx="6858000" cy="341103"/>
          </a:xfrm>
        </p:grpSpPr>
        <p:sp>
          <p:nvSpPr>
            <p:cNvPr id="4" name="Freeform 36">
              <a:extLst>
                <a:ext uri="{FF2B5EF4-FFF2-40B4-BE49-F238E27FC236}">
                  <a16:creationId xmlns:a16="http://schemas.microsoft.com/office/drawing/2014/main" id="{944480FE-BB5B-1D9A-E74B-3822E7CFF54A}"/>
                </a:ext>
              </a:extLst>
            </p:cNvPr>
            <p:cNvSpPr/>
            <p:nvPr/>
          </p:nvSpPr>
          <p:spPr>
            <a:xfrm>
              <a:off x="2663732" y="3819980"/>
              <a:ext cx="6858000" cy="42216"/>
            </a:xfrm>
            <a:prstGeom prst="rect">
              <a:avLst/>
            </a:prstGeom>
            <a:solidFill>
              <a:srgbClr val="535353"/>
            </a:solidFill>
            <a:ln w="12700">
              <a:miter lim="400000"/>
            </a:ln>
          </p:spPr>
          <p:txBody>
            <a:bodyPr tIns="91439" bIns="91439" anchor="ctr"/>
            <a:lstStyle/>
            <a:p>
              <a:pPr algn="ctr" defTabSz="1828800">
                <a:defRPr sz="3600">
                  <a:solidFill>
                    <a:srgbClr val="FFFFFF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6" name="Freeform 189">
              <a:extLst>
                <a:ext uri="{FF2B5EF4-FFF2-40B4-BE49-F238E27FC236}">
                  <a16:creationId xmlns:a16="http://schemas.microsoft.com/office/drawing/2014/main" id="{279B890A-350B-0DFD-2918-1DA5F65A228A}"/>
                </a:ext>
              </a:extLst>
            </p:cNvPr>
            <p:cNvSpPr/>
            <p:nvPr/>
          </p:nvSpPr>
          <p:spPr>
            <a:xfrm rot="20250002">
              <a:off x="5940565" y="3691645"/>
              <a:ext cx="340955" cy="341103"/>
            </a:xfrm>
            <a:prstGeom prst="ellipse">
              <a:avLst/>
            </a:prstGeom>
            <a:gradFill>
              <a:gsLst>
                <a:gs pos="0">
                  <a:srgbClr val="8016EF"/>
                </a:gs>
                <a:gs pos="52282">
                  <a:srgbClr val="6761F7"/>
                </a:gs>
                <a:gs pos="100000">
                  <a:srgbClr val="4FACFE"/>
                </a:gs>
              </a:gsLst>
            </a:gradFill>
            <a:ln w="12700">
              <a:miter lim="400000"/>
            </a:ln>
          </p:spPr>
          <p:txBody>
            <a:bodyPr tIns="91439" bIns="91439" anchor="ctr"/>
            <a:lstStyle/>
            <a:p>
              <a:pPr algn="ctr" defTabSz="1828800">
                <a:defRPr sz="3600">
                  <a:solidFill>
                    <a:srgbClr val="FFFFFF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</p:grpSp>
      <p:sp>
        <p:nvSpPr>
          <p:cNvPr id="7" name="TextBox 6">
            <a:extLst>
              <a:ext uri="{FF2B5EF4-FFF2-40B4-BE49-F238E27FC236}">
                <a16:creationId xmlns:a16="http://schemas.microsoft.com/office/drawing/2014/main" id="{3D6D2D8C-8EE4-0B40-B79B-A3D6A9AD8267}"/>
              </a:ext>
            </a:extLst>
          </p:cNvPr>
          <p:cNvSpPr txBox="1"/>
          <p:nvPr/>
        </p:nvSpPr>
        <p:spPr>
          <a:xfrm>
            <a:off x="3441261" y="595786"/>
            <a:ext cx="4894026" cy="523220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+mj-lt"/>
                <a:sym typeface="Avenir Next Regular"/>
              </a:rPr>
              <a:t>Who is the customer?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EA933B52-24DF-24E6-0EE2-9A6766A7FAC6}"/>
              </a:ext>
            </a:extLst>
          </p:cNvPr>
          <p:cNvGrpSpPr/>
          <p:nvPr/>
        </p:nvGrpSpPr>
        <p:grpSpPr>
          <a:xfrm>
            <a:off x="6693411" y="1618849"/>
            <a:ext cx="3330265" cy="3751804"/>
            <a:chOff x="6693411" y="1433649"/>
            <a:chExt cx="3987377" cy="4651748"/>
          </a:xfrm>
        </p:grpSpPr>
        <p:sp>
          <p:nvSpPr>
            <p:cNvPr id="9" name="Freeform 76">
              <a:extLst>
                <a:ext uri="{FF2B5EF4-FFF2-40B4-BE49-F238E27FC236}">
                  <a16:creationId xmlns:a16="http://schemas.microsoft.com/office/drawing/2014/main" id="{5DD0197C-DD80-41A7-F554-F1F8301C6FC8}"/>
                </a:ext>
              </a:extLst>
            </p:cNvPr>
            <p:cNvSpPr/>
            <p:nvPr/>
          </p:nvSpPr>
          <p:spPr>
            <a:xfrm>
              <a:off x="7163631" y="1433649"/>
              <a:ext cx="3046938" cy="5768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532" y="0"/>
                  </a:moveTo>
                  <a:lnTo>
                    <a:pt x="0" y="21600"/>
                  </a:lnTo>
                  <a:lnTo>
                    <a:pt x="21600" y="21426"/>
                  </a:lnTo>
                  <a:lnTo>
                    <a:pt x="19325" y="0"/>
                  </a:lnTo>
                  <a:lnTo>
                    <a:pt x="2532" y="0"/>
                  </a:lnTo>
                  <a:close/>
                </a:path>
              </a:pathLst>
            </a:custGeom>
            <a:solidFill>
              <a:srgbClr val="416F2C"/>
            </a:solidFill>
            <a:ln w="12700">
              <a:miter lim="400000"/>
            </a:ln>
          </p:spPr>
          <p:txBody>
            <a:bodyPr tIns="91439" bIns="91439" anchor="ctr"/>
            <a:lstStyle/>
            <a:p>
              <a:pPr algn="ctr" defTabSz="1828800">
                <a:defRPr sz="36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10" name="Freeform 77">
              <a:extLst>
                <a:ext uri="{FF2B5EF4-FFF2-40B4-BE49-F238E27FC236}">
                  <a16:creationId xmlns:a16="http://schemas.microsoft.com/office/drawing/2014/main" id="{AEC9321C-0737-AF26-D51B-95190A875DC4}"/>
                </a:ext>
              </a:extLst>
            </p:cNvPr>
            <p:cNvSpPr/>
            <p:nvPr/>
          </p:nvSpPr>
          <p:spPr>
            <a:xfrm>
              <a:off x="6693411" y="1870159"/>
              <a:ext cx="3987377" cy="42152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057" y="0"/>
                  </a:moveTo>
                  <a:cubicBezTo>
                    <a:pt x="20909" y="0"/>
                    <a:pt x="21600" y="0"/>
                    <a:pt x="21600" y="0"/>
                  </a:cubicBezTo>
                  <a:lnTo>
                    <a:pt x="21600" y="21600"/>
                  </a:lnTo>
                  <a:cubicBezTo>
                    <a:pt x="21600" y="21600"/>
                    <a:pt x="20909" y="21600"/>
                    <a:pt x="20057" y="21600"/>
                  </a:cubicBezTo>
                  <a:lnTo>
                    <a:pt x="1543" y="21600"/>
                  </a:lnTo>
                  <a:cubicBezTo>
                    <a:pt x="691" y="21600"/>
                    <a:pt x="0" y="21600"/>
                    <a:pt x="0" y="21600"/>
                  </a:cubicBezTo>
                  <a:lnTo>
                    <a:pt x="0" y="0"/>
                  </a:lnTo>
                  <a:cubicBezTo>
                    <a:pt x="0" y="0"/>
                    <a:pt x="691" y="0"/>
                    <a:pt x="1543" y="0"/>
                  </a:cubicBezTo>
                  <a:close/>
                </a:path>
              </a:pathLst>
            </a:custGeom>
            <a:gradFill>
              <a:gsLst>
                <a:gs pos="22846">
                  <a:srgbClr val="FFFFFF"/>
                </a:gs>
                <a:gs pos="63322">
                  <a:srgbClr val="E6EAEB"/>
                </a:gs>
                <a:gs pos="99960">
                  <a:srgbClr val="CDD5D8"/>
                </a:gs>
              </a:gsLst>
              <a:lin ang="2089253"/>
            </a:gradFill>
            <a:ln w="12700">
              <a:miter lim="400000"/>
            </a:ln>
            <a:effectLst>
              <a:outerShdw blurRad="304800" dist="177800" dir="2315233" rotWithShape="0">
                <a:srgbClr val="000000">
                  <a:alpha val="38297"/>
                </a:srgbClr>
              </a:outerShdw>
            </a:effectLst>
          </p:spPr>
          <p:txBody>
            <a:bodyPr tIns="91439" bIns="91439" anchor="ctr"/>
            <a:lstStyle/>
            <a:p>
              <a:pPr algn="ctr" defTabSz="1828800">
                <a:defRPr sz="3600">
                  <a:solidFill>
                    <a:srgbClr val="FFFFFF"/>
                  </a:solidFill>
                  <a:latin typeface="Avenir Next Regular"/>
                  <a:ea typeface="Avenir Next Regular"/>
                  <a:cs typeface="Avenir Next Regular"/>
                  <a:sym typeface="Avenir Next Regular"/>
                </a:defRPr>
              </a:pPr>
              <a:endParaRPr/>
            </a:p>
          </p:txBody>
        </p:sp>
        <p:sp>
          <p:nvSpPr>
            <p:cNvPr id="11" name="Freeform 78">
              <a:extLst>
                <a:ext uri="{FF2B5EF4-FFF2-40B4-BE49-F238E27FC236}">
                  <a16:creationId xmlns:a16="http://schemas.microsoft.com/office/drawing/2014/main" id="{4C960FE1-6AE9-851A-CD08-6D3F178CB29E}"/>
                </a:ext>
              </a:extLst>
            </p:cNvPr>
            <p:cNvSpPr/>
            <p:nvPr/>
          </p:nvSpPr>
          <p:spPr>
            <a:xfrm>
              <a:off x="6731951" y="1908716"/>
              <a:ext cx="3910438" cy="41381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8" h="21600" extrusionOk="0">
                  <a:moveTo>
                    <a:pt x="1361" y="0"/>
                  </a:moveTo>
                  <a:lnTo>
                    <a:pt x="20239" y="0"/>
                  </a:lnTo>
                  <a:cubicBezTo>
                    <a:pt x="20990" y="1"/>
                    <a:pt x="21599" y="578"/>
                    <a:pt x="21598" y="1288"/>
                  </a:cubicBezTo>
                  <a:cubicBezTo>
                    <a:pt x="21598" y="1289"/>
                    <a:pt x="21598" y="1289"/>
                    <a:pt x="21598" y="1289"/>
                  </a:cubicBezTo>
                  <a:lnTo>
                    <a:pt x="21598" y="20313"/>
                  </a:lnTo>
                  <a:cubicBezTo>
                    <a:pt x="21598" y="21024"/>
                    <a:pt x="20989" y="21600"/>
                    <a:pt x="20237" y="21600"/>
                  </a:cubicBezTo>
                  <a:lnTo>
                    <a:pt x="1359" y="21600"/>
                  </a:lnTo>
                  <a:cubicBezTo>
                    <a:pt x="608" y="21599"/>
                    <a:pt x="0" y="21023"/>
                    <a:pt x="0" y="20313"/>
                  </a:cubicBezTo>
                  <a:lnTo>
                    <a:pt x="0" y="1289"/>
                  </a:lnTo>
                  <a:cubicBezTo>
                    <a:pt x="-1" y="578"/>
                    <a:pt x="607" y="1"/>
                    <a:pt x="1359" y="0"/>
                  </a:cubicBezTo>
                  <a:cubicBezTo>
                    <a:pt x="1360" y="0"/>
                    <a:pt x="1360" y="0"/>
                    <a:pt x="1361" y="0"/>
                  </a:cubicBezTo>
                  <a:close/>
                </a:path>
              </a:pathLst>
            </a:custGeom>
            <a:gradFill>
              <a:gsLst>
                <a:gs pos="22846">
                  <a:srgbClr val="FFFFFF"/>
                </a:gs>
                <a:gs pos="63322">
                  <a:srgbClr val="E6EAEB"/>
                </a:gs>
                <a:gs pos="99960">
                  <a:srgbClr val="CDD5D8"/>
                </a:gs>
              </a:gsLst>
              <a:lin ang="2089253"/>
            </a:gradFill>
            <a:ln w="12700">
              <a:miter lim="400000"/>
            </a:ln>
            <a:effectLst>
              <a:outerShdw blurRad="76200" dist="50800" dir="2315233" rotWithShape="0">
                <a:srgbClr val="000000">
                  <a:alpha val="28814"/>
                </a:srgbClr>
              </a:outerShdw>
            </a:effectLst>
          </p:spPr>
          <p:txBody>
            <a:bodyPr tIns="91439" bIns="91439" anchor="ctr"/>
            <a:lstStyle/>
            <a:p>
              <a:pPr algn="ctr" defTabSz="1828800">
                <a:defRPr sz="3600">
                  <a:solidFill>
                    <a:srgbClr val="FFFFFF"/>
                  </a:solidFill>
                  <a:latin typeface="Avenir Next Regular"/>
                  <a:ea typeface="Avenir Next Regular"/>
                  <a:cs typeface="Avenir Next Regular"/>
                  <a:sym typeface="Avenir Next Regular"/>
                </a:defRPr>
              </a:pPr>
              <a:endParaRPr/>
            </a:p>
          </p:txBody>
        </p:sp>
        <p:sp>
          <p:nvSpPr>
            <p:cNvPr id="12" name="Freeform 79">
              <a:extLst>
                <a:ext uri="{FF2B5EF4-FFF2-40B4-BE49-F238E27FC236}">
                  <a16:creationId xmlns:a16="http://schemas.microsoft.com/office/drawing/2014/main" id="{8993C1F2-4734-E442-51A3-D37DC373D680}"/>
                </a:ext>
              </a:extLst>
            </p:cNvPr>
            <p:cNvSpPr/>
            <p:nvPr/>
          </p:nvSpPr>
          <p:spPr>
            <a:xfrm>
              <a:off x="8156678" y="5895425"/>
              <a:ext cx="1060844" cy="1899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lnTo>
                    <a:pt x="21600" y="21600"/>
                  </a:lnTo>
                  <a:cubicBezTo>
                    <a:pt x="20783" y="8661"/>
                    <a:pt x="18594" y="5"/>
                    <a:pt x="16138" y="0"/>
                  </a:cubicBezTo>
                  <a:lnTo>
                    <a:pt x="5462" y="0"/>
                  </a:lnTo>
                  <a:cubicBezTo>
                    <a:pt x="3006" y="10"/>
                    <a:pt x="818" y="8664"/>
                    <a:pt x="0" y="21600"/>
                  </a:cubicBezTo>
                  <a:close/>
                </a:path>
              </a:pathLst>
            </a:custGeom>
            <a:solidFill>
              <a:srgbClr val="00B0F0"/>
            </a:solidFill>
            <a:ln w="12700">
              <a:miter lim="400000"/>
            </a:ln>
          </p:spPr>
          <p:txBody>
            <a:bodyPr tIns="91439" bIns="91439" anchor="ctr"/>
            <a:lstStyle/>
            <a:p>
              <a:pPr algn="ctr" defTabSz="1828800">
                <a:defRPr sz="3600">
                  <a:solidFill>
                    <a:srgbClr val="FFFFFF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13" name="Freeform 81">
              <a:extLst>
                <a:ext uri="{FF2B5EF4-FFF2-40B4-BE49-F238E27FC236}">
                  <a16:creationId xmlns:a16="http://schemas.microsoft.com/office/drawing/2014/main" id="{6601DC5E-D0CC-103C-116E-CDACA85DB6F0}"/>
                </a:ext>
              </a:extLst>
            </p:cNvPr>
            <p:cNvSpPr/>
            <p:nvPr/>
          </p:nvSpPr>
          <p:spPr>
            <a:xfrm>
              <a:off x="7502617" y="1433790"/>
              <a:ext cx="2368965" cy="12234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6569"/>
                  </a:lnTo>
                  <a:cubicBezTo>
                    <a:pt x="0" y="19348"/>
                    <a:pt x="1163" y="21600"/>
                    <a:pt x="2597" y="21600"/>
                  </a:cubicBezTo>
                  <a:cubicBezTo>
                    <a:pt x="2599" y="21600"/>
                    <a:pt x="2601" y="21600"/>
                    <a:pt x="2602" y="21600"/>
                  </a:cubicBezTo>
                  <a:lnTo>
                    <a:pt x="19003" y="21600"/>
                  </a:lnTo>
                  <a:cubicBezTo>
                    <a:pt x="20437" y="21600"/>
                    <a:pt x="21600" y="19348"/>
                    <a:pt x="21600" y="16569"/>
                  </a:cubicBezTo>
                  <a:lnTo>
                    <a:pt x="21600" y="0"/>
                  </a:lnTo>
                  <a:close/>
                </a:path>
              </a:pathLst>
            </a:custGeom>
            <a:solidFill>
              <a:srgbClr val="00B0F0"/>
            </a:solidFill>
            <a:ln w="12700">
              <a:miter lim="400000"/>
            </a:ln>
            <a:effectLst>
              <a:outerShdw blurRad="76200" dist="50800" dir="2315233" rotWithShape="0">
                <a:srgbClr val="000000">
                  <a:alpha val="28814"/>
                </a:srgbClr>
              </a:outerShdw>
            </a:effectLst>
          </p:spPr>
          <p:txBody>
            <a:bodyPr tIns="91439" bIns="91439" anchor="ctr"/>
            <a:lstStyle/>
            <a:p>
              <a:pPr algn="ctr" defTabSz="1828800">
                <a:defRPr sz="3600">
                  <a:solidFill>
                    <a:srgbClr val="FFFFFF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 dirty="0"/>
            </a:p>
          </p:txBody>
        </p:sp>
        <p:sp>
          <p:nvSpPr>
            <p:cNvPr id="14" name="Google Shape;48;p1">
              <a:extLst>
                <a:ext uri="{FF2B5EF4-FFF2-40B4-BE49-F238E27FC236}">
                  <a16:creationId xmlns:a16="http://schemas.microsoft.com/office/drawing/2014/main" id="{93AF3C6F-55E8-B7F5-3208-8EFE74D33F1F}"/>
                </a:ext>
              </a:extLst>
            </p:cNvPr>
            <p:cNvSpPr txBox="1"/>
            <p:nvPr/>
          </p:nvSpPr>
          <p:spPr>
            <a:xfrm>
              <a:off x="7007933" y="3057783"/>
              <a:ext cx="3348705" cy="2060551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91398" tIns="91398" rIns="91398" bIns="91398">
              <a:spAutoFit/>
            </a:bodyPr>
            <a:lstStyle>
              <a:lvl1pPr defTabSz="1828800">
                <a:defRPr sz="2200">
                  <a:solidFill>
                    <a:srgbClr val="535353"/>
                  </a:solidFill>
                  <a:latin typeface="Avenir Next Regular"/>
                  <a:ea typeface="Avenir Next Regular"/>
                  <a:cs typeface="Avenir Next Regular"/>
                  <a:sym typeface="Avenir Next Regular"/>
                </a:defRPr>
              </a:lvl1pPr>
            </a:lstStyle>
            <a:p>
              <a:pPr algn="ctr"/>
              <a:r>
                <a:rPr lang="en-US" sz="2400" dirty="0">
                  <a:solidFill>
                    <a:schemeClr val="tx1"/>
                  </a:solidFill>
                  <a:latin typeface="+mj-lt"/>
                </a:rPr>
                <a:t>Who is witness on the quality of products and services</a:t>
              </a: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DE941F9D-2612-3907-38B5-5148F4844B46}"/>
              </a:ext>
            </a:extLst>
          </p:cNvPr>
          <p:cNvGrpSpPr/>
          <p:nvPr/>
        </p:nvGrpSpPr>
        <p:grpSpPr>
          <a:xfrm>
            <a:off x="1512690" y="1618850"/>
            <a:ext cx="3593171" cy="3751804"/>
            <a:chOff x="1512690" y="1433649"/>
            <a:chExt cx="3987378" cy="4651749"/>
          </a:xfrm>
        </p:grpSpPr>
        <p:sp>
          <p:nvSpPr>
            <p:cNvPr id="17" name="Freeform 38">
              <a:extLst>
                <a:ext uri="{FF2B5EF4-FFF2-40B4-BE49-F238E27FC236}">
                  <a16:creationId xmlns:a16="http://schemas.microsoft.com/office/drawing/2014/main" id="{E3718E9A-1149-86B8-810F-2AB139DEF205}"/>
                </a:ext>
              </a:extLst>
            </p:cNvPr>
            <p:cNvSpPr/>
            <p:nvPr/>
          </p:nvSpPr>
          <p:spPr>
            <a:xfrm>
              <a:off x="1982770" y="1433649"/>
              <a:ext cx="3047078" cy="5768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532" y="0"/>
                  </a:moveTo>
                  <a:lnTo>
                    <a:pt x="0" y="21600"/>
                  </a:lnTo>
                  <a:lnTo>
                    <a:pt x="21600" y="21426"/>
                  </a:lnTo>
                  <a:lnTo>
                    <a:pt x="19325" y="0"/>
                  </a:lnTo>
                  <a:lnTo>
                    <a:pt x="2532" y="0"/>
                  </a:lnTo>
                  <a:close/>
                </a:path>
              </a:pathLst>
            </a:custGeom>
            <a:solidFill>
              <a:srgbClr val="B05114"/>
            </a:solidFill>
            <a:ln w="12700">
              <a:miter lim="400000"/>
            </a:ln>
          </p:spPr>
          <p:txBody>
            <a:bodyPr tIns="91439" bIns="91439" anchor="ctr"/>
            <a:lstStyle/>
            <a:p>
              <a:pPr algn="ctr" defTabSz="1828800">
                <a:defRPr sz="3600">
                  <a:solidFill>
                    <a:srgbClr val="E4803B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19" name="Freeform 39">
              <a:extLst>
                <a:ext uri="{FF2B5EF4-FFF2-40B4-BE49-F238E27FC236}">
                  <a16:creationId xmlns:a16="http://schemas.microsoft.com/office/drawing/2014/main" id="{6DC169DB-9B34-B604-EC18-65BFC9F8795A}"/>
                </a:ext>
              </a:extLst>
            </p:cNvPr>
            <p:cNvSpPr/>
            <p:nvPr/>
          </p:nvSpPr>
          <p:spPr>
            <a:xfrm>
              <a:off x="1512690" y="1870159"/>
              <a:ext cx="3987378" cy="42152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057" y="0"/>
                  </a:moveTo>
                  <a:cubicBezTo>
                    <a:pt x="20909" y="0"/>
                    <a:pt x="21600" y="0"/>
                    <a:pt x="21600" y="0"/>
                  </a:cubicBezTo>
                  <a:lnTo>
                    <a:pt x="21600" y="21600"/>
                  </a:lnTo>
                  <a:cubicBezTo>
                    <a:pt x="21600" y="21600"/>
                    <a:pt x="20909" y="21600"/>
                    <a:pt x="20057" y="21600"/>
                  </a:cubicBezTo>
                  <a:lnTo>
                    <a:pt x="1543" y="21600"/>
                  </a:lnTo>
                  <a:cubicBezTo>
                    <a:pt x="691" y="21600"/>
                    <a:pt x="0" y="21600"/>
                    <a:pt x="0" y="21600"/>
                  </a:cubicBezTo>
                  <a:lnTo>
                    <a:pt x="0" y="0"/>
                  </a:lnTo>
                  <a:cubicBezTo>
                    <a:pt x="0" y="0"/>
                    <a:pt x="691" y="0"/>
                    <a:pt x="1543" y="0"/>
                  </a:cubicBezTo>
                  <a:close/>
                </a:path>
              </a:pathLst>
            </a:custGeom>
            <a:gradFill>
              <a:gsLst>
                <a:gs pos="22846">
                  <a:srgbClr val="FFFFFF"/>
                </a:gs>
                <a:gs pos="63322">
                  <a:srgbClr val="E6EAEB"/>
                </a:gs>
                <a:gs pos="99960">
                  <a:srgbClr val="CDD5D8"/>
                </a:gs>
              </a:gsLst>
              <a:lin ang="2089253"/>
            </a:gradFill>
            <a:ln w="12700">
              <a:miter lim="400000"/>
            </a:ln>
            <a:effectLst>
              <a:outerShdw blurRad="304800" dist="177800" dir="2315233" rotWithShape="0">
                <a:srgbClr val="000000">
                  <a:alpha val="38297"/>
                </a:srgbClr>
              </a:outerShdw>
            </a:effectLst>
          </p:spPr>
          <p:txBody>
            <a:bodyPr tIns="91439" bIns="91439" anchor="ctr"/>
            <a:lstStyle/>
            <a:p>
              <a:pPr algn="ctr" defTabSz="1828800">
                <a:defRPr sz="3600">
                  <a:solidFill>
                    <a:srgbClr val="FFFFFF"/>
                  </a:solidFill>
                  <a:latin typeface="Avenir Next Regular"/>
                  <a:ea typeface="Avenir Next Regular"/>
                  <a:cs typeface="Avenir Next Regular"/>
                  <a:sym typeface="Avenir Next Regular"/>
                </a:defRPr>
              </a:pPr>
              <a:endParaRPr/>
            </a:p>
          </p:txBody>
        </p:sp>
        <p:sp>
          <p:nvSpPr>
            <p:cNvPr id="20" name="Freeform 40">
              <a:extLst>
                <a:ext uri="{FF2B5EF4-FFF2-40B4-BE49-F238E27FC236}">
                  <a16:creationId xmlns:a16="http://schemas.microsoft.com/office/drawing/2014/main" id="{379A96A9-65C7-D711-24AF-94416092EB58}"/>
                </a:ext>
              </a:extLst>
            </p:cNvPr>
            <p:cNvSpPr/>
            <p:nvPr/>
          </p:nvSpPr>
          <p:spPr>
            <a:xfrm>
              <a:off x="1551090" y="1908716"/>
              <a:ext cx="3910437" cy="41382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239" y="0"/>
                  </a:moveTo>
                  <a:cubicBezTo>
                    <a:pt x="20991" y="0"/>
                    <a:pt x="21600" y="0"/>
                    <a:pt x="21600" y="0"/>
                  </a:cubicBezTo>
                  <a:lnTo>
                    <a:pt x="21600" y="21600"/>
                  </a:lnTo>
                  <a:cubicBezTo>
                    <a:pt x="21600" y="21600"/>
                    <a:pt x="20991" y="21600"/>
                    <a:pt x="20239" y="21600"/>
                  </a:cubicBezTo>
                  <a:lnTo>
                    <a:pt x="1361" y="21600"/>
                  </a:lnTo>
                  <a:cubicBezTo>
                    <a:pt x="609" y="21600"/>
                    <a:pt x="0" y="21600"/>
                    <a:pt x="0" y="21600"/>
                  </a:cubicBezTo>
                  <a:lnTo>
                    <a:pt x="0" y="0"/>
                  </a:lnTo>
                  <a:cubicBezTo>
                    <a:pt x="0" y="0"/>
                    <a:pt x="609" y="0"/>
                    <a:pt x="1361" y="0"/>
                  </a:cubicBezTo>
                  <a:close/>
                </a:path>
              </a:pathLst>
            </a:custGeom>
            <a:gradFill>
              <a:gsLst>
                <a:gs pos="22846">
                  <a:srgbClr val="FFFFFF"/>
                </a:gs>
                <a:gs pos="63322">
                  <a:srgbClr val="E6EAEB"/>
                </a:gs>
                <a:gs pos="99960">
                  <a:srgbClr val="CDD5D8"/>
                </a:gs>
              </a:gsLst>
              <a:lin ang="2089253"/>
            </a:gradFill>
            <a:ln w="12700">
              <a:miter lim="400000"/>
            </a:ln>
            <a:effectLst>
              <a:outerShdw blurRad="76200" dist="50800" dir="2315233" rotWithShape="0">
                <a:srgbClr val="000000">
                  <a:alpha val="28814"/>
                </a:srgbClr>
              </a:outerShdw>
            </a:effectLst>
          </p:spPr>
          <p:txBody>
            <a:bodyPr tIns="91439" bIns="91439" anchor="ctr"/>
            <a:lstStyle/>
            <a:p>
              <a:pPr algn="ctr" defTabSz="1828800">
                <a:defRPr sz="3600">
                  <a:solidFill>
                    <a:srgbClr val="FFFFFF"/>
                  </a:solidFill>
                  <a:latin typeface="Avenir Next Regular"/>
                  <a:ea typeface="Avenir Next Regular"/>
                  <a:cs typeface="Avenir Next Regular"/>
                  <a:sym typeface="Avenir Next Regular"/>
                </a:defRPr>
              </a:pPr>
              <a:endParaRPr/>
            </a:p>
          </p:txBody>
        </p:sp>
        <p:sp>
          <p:nvSpPr>
            <p:cNvPr id="21" name="Freeform 41">
              <a:extLst>
                <a:ext uri="{FF2B5EF4-FFF2-40B4-BE49-F238E27FC236}">
                  <a16:creationId xmlns:a16="http://schemas.microsoft.com/office/drawing/2014/main" id="{BFD58C1B-A272-90F8-5448-1FC618BDBFF2}"/>
                </a:ext>
              </a:extLst>
            </p:cNvPr>
            <p:cNvSpPr/>
            <p:nvPr/>
          </p:nvSpPr>
          <p:spPr>
            <a:xfrm>
              <a:off x="2975816" y="5895425"/>
              <a:ext cx="1060986" cy="1899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81" extrusionOk="0">
                  <a:moveTo>
                    <a:pt x="0" y="21581"/>
                  </a:moveTo>
                  <a:lnTo>
                    <a:pt x="21600" y="21581"/>
                  </a:lnTo>
                  <a:cubicBezTo>
                    <a:pt x="20782" y="8656"/>
                    <a:pt x="18595" y="10"/>
                    <a:pt x="16139" y="0"/>
                  </a:cubicBezTo>
                  <a:lnTo>
                    <a:pt x="5475" y="0"/>
                  </a:lnTo>
                  <a:cubicBezTo>
                    <a:pt x="3015" y="-19"/>
                    <a:pt x="820" y="8631"/>
                    <a:pt x="0" y="21581"/>
                  </a:cubicBezTo>
                  <a:close/>
                </a:path>
              </a:pathLst>
            </a:custGeom>
            <a:solidFill>
              <a:srgbClr val="FFC000"/>
            </a:solidFill>
            <a:ln w="12700">
              <a:miter lim="400000"/>
            </a:ln>
          </p:spPr>
          <p:txBody>
            <a:bodyPr tIns="91439" bIns="91439" anchor="ctr"/>
            <a:lstStyle/>
            <a:p>
              <a:pPr algn="ctr" defTabSz="1828800">
                <a:defRPr sz="3600">
                  <a:solidFill>
                    <a:srgbClr val="FFFFFF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22" name="Freeform 43">
              <a:extLst>
                <a:ext uri="{FF2B5EF4-FFF2-40B4-BE49-F238E27FC236}">
                  <a16:creationId xmlns:a16="http://schemas.microsoft.com/office/drawing/2014/main" id="{B162FA9C-8740-B9D7-18B8-8D880AF8D43C}"/>
                </a:ext>
              </a:extLst>
            </p:cNvPr>
            <p:cNvSpPr/>
            <p:nvPr/>
          </p:nvSpPr>
          <p:spPr>
            <a:xfrm>
              <a:off x="2321897" y="1433790"/>
              <a:ext cx="2368825" cy="12234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6569"/>
                  </a:lnTo>
                  <a:cubicBezTo>
                    <a:pt x="0" y="19348"/>
                    <a:pt x="1163" y="21600"/>
                    <a:pt x="2597" y="21600"/>
                  </a:cubicBezTo>
                  <a:lnTo>
                    <a:pt x="19004" y="21600"/>
                  </a:lnTo>
                  <a:cubicBezTo>
                    <a:pt x="20438" y="21599"/>
                    <a:pt x="21600" y="19347"/>
                    <a:pt x="21600" y="16569"/>
                  </a:cubicBezTo>
                  <a:lnTo>
                    <a:pt x="21600" y="0"/>
                  </a:lnTo>
                  <a:close/>
                </a:path>
              </a:pathLst>
            </a:custGeom>
            <a:solidFill>
              <a:srgbClr val="FFC000"/>
            </a:solidFill>
            <a:ln w="12700">
              <a:miter lim="400000"/>
            </a:ln>
            <a:effectLst>
              <a:outerShdw blurRad="76200" dist="50800" dir="2315233" rotWithShape="0">
                <a:srgbClr val="000000">
                  <a:alpha val="28814"/>
                </a:srgbClr>
              </a:outerShdw>
            </a:effectLst>
          </p:spPr>
          <p:txBody>
            <a:bodyPr tIns="91439" bIns="91439" anchor="ctr"/>
            <a:lstStyle/>
            <a:p>
              <a:pPr algn="ctr" defTabSz="1828800">
                <a:defRPr sz="3600">
                  <a:solidFill>
                    <a:srgbClr val="FFFFFF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26" name="Google Shape;48;p1">
              <a:extLst>
                <a:ext uri="{FF2B5EF4-FFF2-40B4-BE49-F238E27FC236}">
                  <a16:creationId xmlns:a16="http://schemas.microsoft.com/office/drawing/2014/main" id="{C76BD027-2565-E5E7-A7C0-B17CAEA07CD2}"/>
                </a:ext>
              </a:extLst>
            </p:cNvPr>
            <p:cNvSpPr txBox="1"/>
            <p:nvPr/>
          </p:nvSpPr>
          <p:spPr>
            <a:xfrm>
              <a:off x="1783030" y="2997504"/>
              <a:ext cx="3171916" cy="1602627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91398" tIns="91398" rIns="91398" bIns="91398">
              <a:spAutoFit/>
            </a:bodyPr>
            <a:lstStyle>
              <a:lvl1pPr defTabSz="1828800">
                <a:defRPr sz="2200">
                  <a:solidFill>
                    <a:srgbClr val="535353"/>
                  </a:solidFill>
                  <a:latin typeface="Avenir Next Regular"/>
                  <a:ea typeface="Avenir Next Regular"/>
                  <a:cs typeface="Avenir Next Regular"/>
                  <a:sym typeface="Avenir Next Regular"/>
                </a:defRPr>
              </a:lvl1pPr>
            </a:lstStyle>
            <a:p>
              <a:pPr algn="ctr"/>
              <a:r>
                <a:rPr lang="en-US" sz="2400" dirty="0">
                  <a:solidFill>
                    <a:schemeClr val="tx1"/>
                  </a:solidFill>
                  <a:latin typeface="+mj-lt"/>
                </a:rPr>
                <a:t>Who contracts with the organization for specific purposes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2263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4092"/>
    </mc:Choice>
    <mc:Fallback xmlns="">
      <p:transition spd="slow" advTm="3540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6" presetClass="entr" presetSubtype="3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6F7BCFF7-4086-AB03-180D-F80DC1ED336D}"/>
              </a:ext>
            </a:extLst>
          </p:cNvPr>
          <p:cNvSpPr txBox="1"/>
          <p:nvPr/>
        </p:nvSpPr>
        <p:spPr>
          <a:xfrm>
            <a:off x="439839" y="3346955"/>
            <a:ext cx="51851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Font typeface="Arial" panose="020B0604020202020204" pitchFamily="34" charset="0"/>
              <a:buNone/>
            </a:pPr>
            <a:r>
              <a:rPr lang="en-US" sz="2800" b="1" dirty="0"/>
              <a:t>Quality Grade and  Quality Class</a:t>
            </a:r>
          </a:p>
        </p:txBody>
      </p:sp>
      <p:pic>
        <p:nvPicPr>
          <p:cNvPr id="4" name="Picture Placeholder 28">
            <a:extLst>
              <a:ext uri="{FF2B5EF4-FFF2-40B4-BE49-F238E27FC236}">
                <a16:creationId xmlns:a16="http://schemas.microsoft.com/office/drawing/2014/main" id="{2533B09E-E80A-D556-9741-A01F91B7554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26" r="15526"/>
          <a:stretch/>
        </p:blipFill>
        <p:spPr>
          <a:xfrm>
            <a:off x="5625027" y="639864"/>
            <a:ext cx="5903357" cy="5708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4730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3475"/>
    </mc:Choice>
    <mc:Fallback xmlns="">
      <p:transition spd="slow" advTm="53475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DA4330AA-ED63-5528-49B0-C34249C41B61}"/>
              </a:ext>
            </a:extLst>
          </p:cNvPr>
          <p:cNvSpPr txBox="1"/>
          <p:nvPr/>
        </p:nvSpPr>
        <p:spPr>
          <a:xfrm>
            <a:off x="7570980" y="1170568"/>
            <a:ext cx="2834640" cy="59593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  <a:defRPr/>
            </a:pPr>
            <a:r>
              <a:rPr lang="en-US" sz="3200" b="1" u="sng" dirty="0">
                <a:solidFill>
                  <a:srgbClr val="D5D5D5">
                    <a:lumMod val="10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Quality Grade</a:t>
            </a: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F3EA181D-A7A2-D230-2CFF-F48BF8A69D00}"/>
              </a:ext>
            </a:extLst>
          </p:cNvPr>
          <p:cNvGrpSpPr/>
          <p:nvPr/>
        </p:nvGrpSpPr>
        <p:grpSpPr>
          <a:xfrm>
            <a:off x="1582057" y="1766499"/>
            <a:ext cx="3730172" cy="3872767"/>
            <a:chOff x="1711825" y="2178867"/>
            <a:chExt cx="3730172" cy="3872767"/>
          </a:xfrm>
        </p:grpSpPr>
        <p:pic>
          <p:nvPicPr>
            <p:cNvPr id="27" name="Picture Placeholder 9">
              <a:extLst>
                <a:ext uri="{FF2B5EF4-FFF2-40B4-BE49-F238E27FC236}">
                  <a16:creationId xmlns:a16="http://schemas.microsoft.com/office/drawing/2014/main" id="{09637788-7F04-613C-7BA7-A9FAB33F3C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914" r="14914"/>
            <a:stretch/>
          </p:blipFill>
          <p:spPr>
            <a:xfrm>
              <a:off x="2355180" y="2178867"/>
              <a:ext cx="2286000" cy="2171787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28" name="Text Placeholder 4">
              <a:extLst>
                <a:ext uri="{FF2B5EF4-FFF2-40B4-BE49-F238E27FC236}">
                  <a16:creationId xmlns:a16="http://schemas.microsoft.com/office/drawing/2014/main" id="{6DB5D9E6-C688-31D6-CA21-9845FDBC95D7}"/>
                </a:ext>
              </a:extLst>
            </p:cNvPr>
            <p:cNvSpPr txBox="1">
              <a:spLocks/>
            </p:cNvSpPr>
            <p:nvPr/>
          </p:nvSpPr>
          <p:spPr>
            <a:xfrm>
              <a:off x="1711825" y="4522103"/>
              <a:ext cx="3730172" cy="1529531"/>
            </a:xfrm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en-US" sz="2400" dirty="0">
                  <a:solidFill>
                    <a:schemeClr val="bg2">
                      <a:lumMod val="10000"/>
                    </a:schemeClr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The type of product that fulfill the customer requirement</a:t>
              </a:r>
            </a:p>
          </p:txBody>
        </p: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B8AEA6AE-F96D-BF89-39F4-C3466BDAD56E}"/>
              </a:ext>
            </a:extLst>
          </p:cNvPr>
          <p:cNvGrpSpPr/>
          <p:nvPr/>
        </p:nvGrpSpPr>
        <p:grpSpPr>
          <a:xfrm>
            <a:off x="7648430" y="1766500"/>
            <a:ext cx="2679740" cy="3663218"/>
            <a:chOff x="2060434" y="2178868"/>
            <a:chExt cx="2679740" cy="3663218"/>
          </a:xfrm>
        </p:grpSpPr>
        <p:pic>
          <p:nvPicPr>
            <p:cNvPr id="30" name="Picture Placeholder 9">
              <a:extLst>
                <a:ext uri="{FF2B5EF4-FFF2-40B4-BE49-F238E27FC236}">
                  <a16:creationId xmlns:a16="http://schemas.microsoft.com/office/drawing/2014/main" id="{C40428B4-E329-C4B7-E545-7098F41B4DE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231" r="2231"/>
            <a:stretch/>
          </p:blipFill>
          <p:spPr>
            <a:xfrm>
              <a:off x="2257304" y="2178868"/>
              <a:ext cx="2286000" cy="2171787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31" name="Text Placeholder 4">
              <a:extLst>
                <a:ext uri="{FF2B5EF4-FFF2-40B4-BE49-F238E27FC236}">
                  <a16:creationId xmlns:a16="http://schemas.microsoft.com/office/drawing/2014/main" id="{EE54D756-D492-D986-D098-7E7A00560C0D}"/>
                </a:ext>
              </a:extLst>
            </p:cNvPr>
            <p:cNvSpPr txBox="1">
              <a:spLocks/>
            </p:cNvSpPr>
            <p:nvPr/>
          </p:nvSpPr>
          <p:spPr>
            <a:xfrm>
              <a:off x="2060434" y="4617354"/>
              <a:ext cx="2679740" cy="1224732"/>
            </a:xfrm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ts val="3100"/>
                </a:lnSpc>
              </a:pPr>
              <a:r>
                <a:rPr lang="en-CA" sz="2400" dirty="0">
                  <a:solidFill>
                    <a:schemeClr val="bg2">
                      <a:lumMod val="10000"/>
                    </a:schemeClr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Differences in product or service performance</a:t>
              </a:r>
            </a:p>
          </p:txBody>
        </p:sp>
      </p:grpSp>
      <p:sp>
        <p:nvSpPr>
          <p:cNvPr id="32" name="TextBox 31">
            <a:extLst>
              <a:ext uri="{FF2B5EF4-FFF2-40B4-BE49-F238E27FC236}">
                <a16:creationId xmlns:a16="http://schemas.microsoft.com/office/drawing/2014/main" id="{89A4785B-A48B-748F-5123-DFECDB293178}"/>
              </a:ext>
            </a:extLst>
          </p:cNvPr>
          <p:cNvSpPr txBox="1"/>
          <p:nvPr/>
        </p:nvSpPr>
        <p:spPr>
          <a:xfrm>
            <a:off x="1853216" y="1170568"/>
            <a:ext cx="2834640" cy="59593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  <a:defRPr/>
            </a:pPr>
            <a:r>
              <a:rPr lang="en-US" sz="3200" b="1" u="sng" dirty="0">
                <a:solidFill>
                  <a:srgbClr val="D5D5D5">
                    <a:lumMod val="10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Quality Class</a:t>
            </a:r>
            <a:endParaRPr kumimoji="0" lang="en-US" sz="3200" b="1" i="0" u="sng" strike="noStrike" kern="1200" cap="none" spc="0" normalizeH="0" baseline="0" noProof="0" dirty="0">
              <a:ln>
                <a:noFill/>
              </a:ln>
              <a:solidFill>
                <a:srgbClr val="D5D5D5">
                  <a:lumMod val="10000"/>
                </a:srgbClr>
              </a:solidFill>
              <a:effectLst/>
              <a:uLnTx/>
              <a:uFillTx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648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5156"/>
    </mc:Choice>
    <mc:Fallback xmlns="">
      <p:transition spd="slow" advTm="3051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3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6F7BCFF7-4086-AB03-180D-F80DC1ED336D}"/>
              </a:ext>
            </a:extLst>
          </p:cNvPr>
          <p:cNvSpPr txBox="1"/>
          <p:nvPr/>
        </p:nvSpPr>
        <p:spPr>
          <a:xfrm>
            <a:off x="439839" y="3346955"/>
            <a:ext cx="51851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en-US" sz="2800" b="1" dirty="0"/>
              <a:t>Characteristics of Quality</a:t>
            </a:r>
          </a:p>
        </p:txBody>
      </p:sp>
      <p:pic>
        <p:nvPicPr>
          <p:cNvPr id="3" name="Picture Placeholder 28">
            <a:extLst>
              <a:ext uri="{FF2B5EF4-FFF2-40B4-BE49-F238E27FC236}">
                <a16:creationId xmlns:a16="http://schemas.microsoft.com/office/drawing/2014/main" id="{5EA6B035-0513-AB46-AE25-A300D2C0AB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11" r="20711"/>
          <a:stretch/>
        </p:blipFill>
        <p:spPr>
          <a:xfrm>
            <a:off x="5810491" y="647910"/>
            <a:ext cx="5833641" cy="5640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0375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7731"/>
    </mc:Choice>
    <mc:Fallback xmlns="">
      <p:transition spd="slow" advTm="77731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435B90B6-1E00-D398-7808-70B79354737A}"/>
              </a:ext>
            </a:extLst>
          </p:cNvPr>
          <p:cNvSpPr/>
          <p:nvPr/>
        </p:nvSpPr>
        <p:spPr>
          <a:xfrm>
            <a:off x="1011839" y="1455683"/>
            <a:ext cx="2857124" cy="5133803"/>
          </a:xfrm>
          <a:prstGeom prst="rect">
            <a:avLst/>
          </a:prstGeom>
          <a:solidFill>
            <a:srgbClr val="001E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7DC35005-96B8-8603-F294-5DFED085296E}"/>
              </a:ext>
            </a:extLst>
          </p:cNvPr>
          <p:cNvGrpSpPr/>
          <p:nvPr/>
        </p:nvGrpSpPr>
        <p:grpSpPr>
          <a:xfrm>
            <a:off x="2874119" y="1085843"/>
            <a:ext cx="3069772" cy="5571569"/>
            <a:chOff x="4448629" y="439057"/>
            <a:chExt cx="3294743" cy="5979886"/>
          </a:xfrm>
          <a:scene3d>
            <a:camera prst="perspectiveRight">
              <a:rot lat="0" lon="16799984" rev="0"/>
            </a:camera>
            <a:lightRig rig="twoPt" dir="t"/>
          </a:scene3d>
        </p:grpSpPr>
        <p:sp>
          <p:nvSpPr>
            <p:cNvPr id="6" name="Rectangle: Rounded Corners 12">
              <a:extLst>
                <a:ext uri="{FF2B5EF4-FFF2-40B4-BE49-F238E27FC236}">
                  <a16:creationId xmlns:a16="http://schemas.microsoft.com/office/drawing/2014/main" id="{795683C7-3ECA-60AF-6FAD-9531E834A045}"/>
                </a:ext>
              </a:extLst>
            </p:cNvPr>
            <p:cNvSpPr/>
            <p:nvPr/>
          </p:nvSpPr>
          <p:spPr>
            <a:xfrm>
              <a:off x="4448629" y="439057"/>
              <a:ext cx="3294743" cy="5979886"/>
            </a:xfrm>
            <a:prstGeom prst="roundRect">
              <a:avLst>
                <a:gd name="adj" fmla="val 3892"/>
              </a:avLst>
            </a:prstGeom>
            <a:solidFill>
              <a:schemeClr val="bg1"/>
            </a:solidFill>
            <a:ln>
              <a:noFill/>
            </a:ln>
            <a:sp3d extrusionH="317500" prstMaterial="powder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593CE4C3-7E61-2515-672A-BA8DFD70356E}"/>
                </a:ext>
              </a:extLst>
            </p:cNvPr>
            <p:cNvSpPr/>
            <p:nvPr/>
          </p:nvSpPr>
          <p:spPr>
            <a:xfrm>
              <a:off x="4608286" y="673981"/>
              <a:ext cx="2975428" cy="5510038"/>
            </a:xfrm>
            <a:prstGeom prst="rect">
              <a:avLst/>
            </a:prstGeom>
            <a:blipFill dpi="0" rotWithShape="0">
              <a:blip r:embed="rId5">
                <a:extLst>
                  <a:ext uri="{837473B0-CC2E-450A-ABE3-18F120FF3D39}">
                    <a1611:picAttrSrcUrl xmlns:a1611="http://schemas.microsoft.com/office/drawing/2016/11/main" r:id="rId6"/>
                  </a:ext>
                </a:extLst>
              </a:blip>
              <a:srcRect/>
              <a:stretch>
                <a:fillRect l="-77000" r="-25000"/>
              </a:stretch>
            </a:blipFill>
            <a:ln>
              <a:noFill/>
            </a:ln>
            <a:sp3d extrusionH="3175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ectangle: Rounded Corners 14">
              <a:extLst>
                <a:ext uri="{FF2B5EF4-FFF2-40B4-BE49-F238E27FC236}">
                  <a16:creationId xmlns:a16="http://schemas.microsoft.com/office/drawing/2014/main" id="{DA7AB0E7-62A8-FCB7-8604-5BAAD73CB4B7}"/>
                </a:ext>
              </a:extLst>
            </p:cNvPr>
            <p:cNvSpPr/>
            <p:nvPr/>
          </p:nvSpPr>
          <p:spPr>
            <a:xfrm>
              <a:off x="5486400" y="6262499"/>
              <a:ext cx="1219200" cy="53495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sp3d extrusionH="3175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B4036D3B-4F50-0FE1-ABFB-98F07FCD3912}"/>
              </a:ext>
            </a:extLst>
          </p:cNvPr>
          <p:cNvGrpSpPr/>
          <p:nvPr/>
        </p:nvGrpSpPr>
        <p:grpSpPr>
          <a:xfrm>
            <a:off x="3511098" y="1639373"/>
            <a:ext cx="42598" cy="1050217"/>
            <a:chOff x="2136024" y="1190447"/>
            <a:chExt cx="45720" cy="1127183"/>
          </a:xfrm>
          <a:solidFill>
            <a:schemeClr val="bg1"/>
          </a:solidFill>
        </p:grpSpPr>
        <p:sp>
          <p:nvSpPr>
            <p:cNvPr id="10" name="Rectangle: Rounded Corners 16">
              <a:extLst>
                <a:ext uri="{FF2B5EF4-FFF2-40B4-BE49-F238E27FC236}">
                  <a16:creationId xmlns:a16="http://schemas.microsoft.com/office/drawing/2014/main" id="{0916C416-2FEB-5257-0F0D-BBB1C846646C}"/>
                </a:ext>
              </a:extLst>
            </p:cNvPr>
            <p:cNvSpPr/>
            <p:nvPr/>
          </p:nvSpPr>
          <p:spPr>
            <a:xfrm rot="5400000">
              <a:off x="1773223" y="1553249"/>
              <a:ext cx="771323" cy="45719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" name="Rectangle: Rounded Corners 17">
              <a:extLst>
                <a:ext uri="{FF2B5EF4-FFF2-40B4-BE49-F238E27FC236}">
                  <a16:creationId xmlns:a16="http://schemas.microsoft.com/office/drawing/2014/main" id="{C63AF938-D248-F120-1A9E-7056B28FD493}"/>
                </a:ext>
              </a:extLst>
            </p:cNvPr>
            <p:cNvSpPr/>
            <p:nvPr/>
          </p:nvSpPr>
          <p:spPr>
            <a:xfrm rot="5400000">
              <a:off x="2035239" y="2171126"/>
              <a:ext cx="247289" cy="45719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D2B64BA7-8CAB-051A-F8DF-98C38077E93A}"/>
              </a:ext>
            </a:extLst>
          </p:cNvPr>
          <p:cNvGrpSpPr/>
          <p:nvPr/>
        </p:nvGrpSpPr>
        <p:grpSpPr>
          <a:xfrm rot="1790573">
            <a:off x="4357404" y="3379965"/>
            <a:ext cx="1615574" cy="2459728"/>
            <a:chOff x="5378629" y="1991581"/>
            <a:chExt cx="1656100" cy="1933147"/>
          </a:xfrm>
        </p:grpSpPr>
        <p:sp>
          <p:nvSpPr>
            <p:cNvPr id="13" name="Freeform: Shape 19">
              <a:extLst>
                <a:ext uri="{FF2B5EF4-FFF2-40B4-BE49-F238E27FC236}">
                  <a16:creationId xmlns:a16="http://schemas.microsoft.com/office/drawing/2014/main" id="{F36DAA3C-C1BC-81B6-36BF-8204D35756F1}"/>
                </a:ext>
              </a:extLst>
            </p:cNvPr>
            <p:cNvSpPr/>
            <p:nvPr/>
          </p:nvSpPr>
          <p:spPr>
            <a:xfrm rot="3514228">
              <a:off x="4847618" y="2522592"/>
              <a:ext cx="1933147" cy="871125"/>
            </a:xfrm>
            <a:custGeom>
              <a:avLst/>
              <a:gdLst>
                <a:gd name="connsiteX0" fmla="*/ 2120216 w 2515729"/>
                <a:gd name="connsiteY0" fmla="*/ 0 h 600737"/>
                <a:gd name="connsiteX1" fmla="*/ 2360995 w 2515729"/>
                <a:gd name="connsiteY1" fmla="*/ 5470 h 600737"/>
                <a:gd name="connsiteX2" fmla="*/ 2515729 w 2515729"/>
                <a:gd name="connsiteY2" fmla="*/ 16096 h 600737"/>
                <a:gd name="connsiteX3" fmla="*/ 2515729 w 2515729"/>
                <a:gd name="connsiteY3" fmla="*/ 149328 h 600737"/>
                <a:gd name="connsiteX4" fmla="*/ 2446062 w 2515729"/>
                <a:gd name="connsiteY4" fmla="*/ 141268 h 600737"/>
                <a:gd name="connsiteX5" fmla="*/ 1971459 w 2515729"/>
                <a:gd name="connsiteY5" fmla="*/ 119742 h 600737"/>
                <a:gd name="connsiteX6" fmla="*/ 18704 w 2515729"/>
                <a:gd name="connsiteY6" fmla="*/ 586885 h 600737"/>
                <a:gd name="connsiteX7" fmla="*/ 0 w 2515729"/>
                <a:gd name="connsiteY7" fmla="*/ 600737 h 600737"/>
                <a:gd name="connsiteX8" fmla="*/ 49503 w 2515729"/>
                <a:gd name="connsiteY8" fmla="*/ 554502 h 600737"/>
                <a:gd name="connsiteX9" fmla="*/ 2120216 w 2515729"/>
                <a:gd name="connsiteY9" fmla="*/ 0 h 6007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515729" h="600737">
                  <a:moveTo>
                    <a:pt x="2120216" y="0"/>
                  </a:moveTo>
                  <a:cubicBezTo>
                    <a:pt x="2201503" y="0"/>
                    <a:pt x="2281829" y="1853"/>
                    <a:pt x="2360995" y="5470"/>
                  </a:cubicBezTo>
                  <a:lnTo>
                    <a:pt x="2515729" y="16096"/>
                  </a:lnTo>
                  <a:lnTo>
                    <a:pt x="2515729" y="149328"/>
                  </a:lnTo>
                  <a:lnTo>
                    <a:pt x="2446062" y="141268"/>
                  </a:lnTo>
                  <a:cubicBezTo>
                    <a:pt x="2292761" y="127154"/>
                    <a:pt x="2134034" y="119742"/>
                    <a:pt x="1971459" y="119742"/>
                  </a:cubicBezTo>
                  <a:cubicBezTo>
                    <a:pt x="1158585" y="119742"/>
                    <a:pt x="441904" y="305045"/>
                    <a:pt x="18704" y="586885"/>
                  </a:cubicBezTo>
                  <a:lnTo>
                    <a:pt x="0" y="600737"/>
                  </a:lnTo>
                  <a:lnTo>
                    <a:pt x="49503" y="554502"/>
                  </a:lnTo>
                  <a:cubicBezTo>
                    <a:pt x="448287" y="224216"/>
                    <a:pt x="1226054" y="0"/>
                    <a:pt x="2120216" y="0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4" name="Isosceles Triangle 20">
              <a:extLst>
                <a:ext uri="{FF2B5EF4-FFF2-40B4-BE49-F238E27FC236}">
                  <a16:creationId xmlns:a16="http://schemas.microsoft.com/office/drawing/2014/main" id="{63AE0BC6-929B-9698-D4C4-31D5BB0B0563}"/>
                </a:ext>
              </a:extLst>
            </p:cNvPr>
            <p:cNvSpPr/>
            <p:nvPr/>
          </p:nvSpPr>
          <p:spPr>
            <a:xfrm rot="9310066">
              <a:off x="6569370" y="3628782"/>
              <a:ext cx="465359" cy="235301"/>
            </a:xfrm>
            <a:prstGeom prst="triangl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82452CF5-CD44-3AC3-0F85-F838EB7F911C}"/>
              </a:ext>
            </a:extLst>
          </p:cNvPr>
          <p:cNvGrpSpPr/>
          <p:nvPr/>
        </p:nvGrpSpPr>
        <p:grpSpPr>
          <a:xfrm>
            <a:off x="4721154" y="2952530"/>
            <a:ext cx="1564446" cy="2595354"/>
            <a:chOff x="6232391" y="2230205"/>
            <a:chExt cx="1564446" cy="2595354"/>
          </a:xfrm>
        </p:grpSpPr>
        <p:sp>
          <p:nvSpPr>
            <p:cNvPr id="17" name="Freeform: Shape 22">
              <a:extLst>
                <a:ext uri="{FF2B5EF4-FFF2-40B4-BE49-F238E27FC236}">
                  <a16:creationId xmlns:a16="http://schemas.microsoft.com/office/drawing/2014/main" id="{67BEC27A-FFE3-FDAA-DB32-D1CDA7BF01C2}"/>
                </a:ext>
              </a:extLst>
            </p:cNvPr>
            <p:cNvSpPr/>
            <p:nvPr/>
          </p:nvSpPr>
          <p:spPr>
            <a:xfrm rot="4077289">
              <a:off x="5464847" y="2997749"/>
              <a:ext cx="2595354" cy="1060266"/>
            </a:xfrm>
            <a:custGeom>
              <a:avLst/>
              <a:gdLst>
                <a:gd name="connsiteX0" fmla="*/ 3532627 w 5047705"/>
                <a:gd name="connsiteY0" fmla="*/ 0 h 1214748"/>
                <a:gd name="connsiteX1" fmla="*/ 4962164 w 5047705"/>
                <a:gd name="connsiteY1" fmla="*/ 130900 h 1214748"/>
                <a:gd name="connsiteX2" fmla="*/ 5047705 w 5047705"/>
                <a:gd name="connsiteY2" fmla="*/ 149590 h 1214748"/>
                <a:gd name="connsiteX3" fmla="*/ 5047705 w 5047705"/>
                <a:gd name="connsiteY3" fmla="*/ 290432 h 1214748"/>
                <a:gd name="connsiteX4" fmla="*/ 4874598 w 5047705"/>
                <a:gd name="connsiteY4" fmla="*/ 252610 h 1214748"/>
                <a:gd name="connsiteX5" fmla="*/ 3445061 w 5047705"/>
                <a:gd name="connsiteY5" fmla="*/ 121710 h 1214748"/>
                <a:gd name="connsiteX6" fmla="*/ 61084 w 5047705"/>
                <a:gd name="connsiteY6" fmla="*/ 1139052 h 1214748"/>
                <a:gd name="connsiteX7" fmla="*/ 0 w 5047705"/>
                <a:gd name="connsiteY7" fmla="*/ 1214748 h 1214748"/>
                <a:gd name="connsiteX8" fmla="*/ 25152 w 5047705"/>
                <a:gd name="connsiteY8" fmla="*/ 1170381 h 1214748"/>
                <a:gd name="connsiteX9" fmla="*/ 3532627 w 5047705"/>
                <a:gd name="connsiteY9" fmla="*/ 0 h 12147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047705" h="1214748">
                  <a:moveTo>
                    <a:pt x="3532627" y="0"/>
                  </a:moveTo>
                  <a:cubicBezTo>
                    <a:pt x="4039706" y="0"/>
                    <a:pt x="4522782" y="46610"/>
                    <a:pt x="4962164" y="130900"/>
                  </a:cubicBezTo>
                  <a:lnTo>
                    <a:pt x="5047705" y="149590"/>
                  </a:lnTo>
                  <a:lnTo>
                    <a:pt x="5047705" y="290432"/>
                  </a:lnTo>
                  <a:lnTo>
                    <a:pt x="4874598" y="252610"/>
                  </a:lnTo>
                  <a:cubicBezTo>
                    <a:pt x="4435216" y="168320"/>
                    <a:pt x="3952140" y="121710"/>
                    <a:pt x="3445061" y="121710"/>
                  </a:cubicBezTo>
                  <a:cubicBezTo>
                    <a:pt x="1923826" y="121710"/>
                    <a:pt x="618613" y="541203"/>
                    <a:pt x="61084" y="1139052"/>
                  </a:cubicBezTo>
                  <a:lnTo>
                    <a:pt x="0" y="1214748"/>
                  </a:lnTo>
                  <a:lnTo>
                    <a:pt x="25152" y="1170381"/>
                  </a:lnTo>
                  <a:cubicBezTo>
                    <a:pt x="490144" y="492322"/>
                    <a:pt x="1884622" y="0"/>
                    <a:pt x="3532627" y="0"/>
                  </a:cubicBez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9" name="Isosceles Triangle 23">
              <a:extLst>
                <a:ext uri="{FF2B5EF4-FFF2-40B4-BE49-F238E27FC236}">
                  <a16:creationId xmlns:a16="http://schemas.microsoft.com/office/drawing/2014/main" id="{87CADC36-A2C7-263F-ACDB-FB178C81590A}"/>
                </a:ext>
              </a:extLst>
            </p:cNvPr>
            <p:cNvSpPr/>
            <p:nvPr/>
          </p:nvSpPr>
          <p:spPr>
            <a:xfrm rot="10208609">
              <a:off x="7331478" y="4550623"/>
              <a:ext cx="465359" cy="235301"/>
            </a:xfrm>
            <a:prstGeom prst="triangle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5F5C1BA2-8F09-98D9-4E96-4C414BC4AC5A}"/>
              </a:ext>
            </a:extLst>
          </p:cNvPr>
          <p:cNvGrpSpPr/>
          <p:nvPr/>
        </p:nvGrpSpPr>
        <p:grpSpPr>
          <a:xfrm>
            <a:off x="5278676" y="2273946"/>
            <a:ext cx="2447818" cy="3533022"/>
            <a:chOff x="6823015" y="1721659"/>
            <a:chExt cx="2447818" cy="3533022"/>
          </a:xfrm>
        </p:grpSpPr>
        <p:sp>
          <p:nvSpPr>
            <p:cNvPr id="21" name="Freeform: Shape 25">
              <a:extLst>
                <a:ext uri="{FF2B5EF4-FFF2-40B4-BE49-F238E27FC236}">
                  <a16:creationId xmlns:a16="http://schemas.microsoft.com/office/drawing/2014/main" id="{23F08AFE-AF08-33D1-32AA-7495DA5311E3}"/>
                </a:ext>
              </a:extLst>
            </p:cNvPr>
            <p:cNvSpPr/>
            <p:nvPr/>
          </p:nvSpPr>
          <p:spPr>
            <a:xfrm rot="2760890">
              <a:off x="5664365" y="2880309"/>
              <a:ext cx="3533022" cy="1215722"/>
            </a:xfrm>
            <a:custGeom>
              <a:avLst/>
              <a:gdLst>
                <a:gd name="connsiteX0" fmla="*/ 2120216 w 2515729"/>
                <a:gd name="connsiteY0" fmla="*/ 0 h 600737"/>
                <a:gd name="connsiteX1" fmla="*/ 2360995 w 2515729"/>
                <a:gd name="connsiteY1" fmla="*/ 5470 h 600737"/>
                <a:gd name="connsiteX2" fmla="*/ 2515729 w 2515729"/>
                <a:gd name="connsiteY2" fmla="*/ 16096 h 600737"/>
                <a:gd name="connsiteX3" fmla="*/ 2515729 w 2515729"/>
                <a:gd name="connsiteY3" fmla="*/ 149328 h 600737"/>
                <a:gd name="connsiteX4" fmla="*/ 2446062 w 2515729"/>
                <a:gd name="connsiteY4" fmla="*/ 141268 h 600737"/>
                <a:gd name="connsiteX5" fmla="*/ 1971459 w 2515729"/>
                <a:gd name="connsiteY5" fmla="*/ 119742 h 600737"/>
                <a:gd name="connsiteX6" fmla="*/ 18704 w 2515729"/>
                <a:gd name="connsiteY6" fmla="*/ 586885 h 600737"/>
                <a:gd name="connsiteX7" fmla="*/ 0 w 2515729"/>
                <a:gd name="connsiteY7" fmla="*/ 600737 h 600737"/>
                <a:gd name="connsiteX8" fmla="*/ 49503 w 2515729"/>
                <a:gd name="connsiteY8" fmla="*/ 554502 h 600737"/>
                <a:gd name="connsiteX9" fmla="*/ 2120216 w 2515729"/>
                <a:gd name="connsiteY9" fmla="*/ 0 h 6007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515729" h="600737">
                  <a:moveTo>
                    <a:pt x="2120216" y="0"/>
                  </a:moveTo>
                  <a:cubicBezTo>
                    <a:pt x="2201503" y="0"/>
                    <a:pt x="2281829" y="1853"/>
                    <a:pt x="2360995" y="5470"/>
                  </a:cubicBezTo>
                  <a:lnTo>
                    <a:pt x="2515729" y="16096"/>
                  </a:lnTo>
                  <a:lnTo>
                    <a:pt x="2515729" y="149328"/>
                  </a:lnTo>
                  <a:lnTo>
                    <a:pt x="2446062" y="141268"/>
                  </a:lnTo>
                  <a:cubicBezTo>
                    <a:pt x="2292761" y="127154"/>
                    <a:pt x="2134034" y="119742"/>
                    <a:pt x="1971459" y="119742"/>
                  </a:cubicBezTo>
                  <a:cubicBezTo>
                    <a:pt x="1158585" y="119742"/>
                    <a:pt x="441904" y="305045"/>
                    <a:pt x="18704" y="586885"/>
                  </a:cubicBezTo>
                  <a:lnTo>
                    <a:pt x="0" y="600737"/>
                  </a:lnTo>
                  <a:lnTo>
                    <a:pt x="49503" y="554502"/>
                  </a:lnTo>
                  <a:cubicBezTo>
                    <a:pt x="448287" y="224216"/>
                    <a:pt x="1226054" y="0"/>
                    <a:pt x="2120216" y="0"/>
                  </a:cubicBezTo>
                  <a:close/>
                </a:path>
              </a:pathLst>
            </a:cu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2" name="Isosceles Triangle 26">
              <a:extLst>
                <a:ext uri="{FF2B5EF4-FFF2-40B4-BE49-F238E27FC236}">
                  <a16:creationId xmlns:a16="http://schemas.microsoft.com/office/drawing/2014/main" id="{06704804-5EC7-496C-1770-47A3EA3B8AF1}"/>
                </a:ext>
              </a:extLst>
            </p:cNvPr>
            <p:cNvSpPr/>
            <p:nvPr/>
          </p:nvSpPr>
          <p:spPr>
            <a:xfrm rot="8449657">
              <a:off x="8805474" y="4413673"/>
              <a:ext cx="465359" cy="235301"/>
            </a:xfrm>
            <a:prstGeom prst="triangle">
              <a:avLst/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76BDF400-35EF-2C7F-EBDC-B28755AA1AA2}"/>
              </a:ext>
            </a:extLst>
          </p:cNvPr>
          <p:cNvGrpSpPr/>
          <p:nvPr/>
        </p:nvGrpSpPr>
        <p:grpSpPr>
          <a:xfrm rot="1924090">
            <a:off x="4676036" y="2730287"/>
            <a:ext cx="3974504" cy="1583134"/>
            <a:chOff x="5023907" y="1649842"/>
            <a:chExt cx="3974504" cy="1071705"/>
          </a:xfrm>
        </p:grpSpPr>
        <p:sp>
          <p:nvSpPr>
            <p:cNvPr id="25" name="Freeform: Shape 28">
              <a:extLst>
                <a:ext uri="{FF2B5EF4-FFF2-40B4-BE49-F238E27FC236}">
                  <a16:creationId xmlns:a16="http://schemas.microsoft.com/office/drawing/2014/main" id="{9C5D8184-0BB6-CDF4-AFE3-FBB973859B06}"/>
                </a:ext>
              </a:extLst>
            </p:cNvPr>
            <p:cNvSpPr/>
            <p:nvPr/>
          </p:nvSpPr>
          <p:spPr>
            <a:xfrm>
              <a:off x="5023907" y="1756267"/>
              <a:ext cx="3795671" cy="965280"/>
            </a:xfrm>
            <a:custGeom>
              <a:avLst/>
              <a:gdLst>
                <a:gd name="connsiteX0" fmla="*/ 2120216 w 2515729"/>
                <a:gd name="connsiteY0" fmla="*/ 0 h 600737"/>
                <a:gd name="connsiteX1" fmla="*/ 2360995 w 2515729"/>
                <a:gd name="connsiteY1" fmla="*/ 5470 h 600737"/>
                <a:gd name="connsiteX2" fmla="*/ 2515729 w 2515729"/>
                <a:gd name="connsiteY2" fmla="*/ 16096 h 600737"/>
                <a:gd name="connsiteX3" fmla="*/ 2515729 w 2515729"/>
                <a:gd name="connsiteY3" fmla="*/ 149328 h 600737"/>
                <a:gd name="connsiteX4" fmla="*/ 2446062 w 2515729"/>
                <a:gd name="connsiteY4" fmla="*/ 141268 h 600737"/>
                <a:gd name="connsiteX5" fmla="*/ 1971459 w 2515729"/>
                <a:gd name="connsiteY5" fmla="*/ 119742 h 600737"/>
                <a:gd name="connsiteX6" fmla="*/ 18704 w 2515729"/>
                <a:gd name="connsiteY6" fmla="*/ 586885 h 600737"/>
                <a:gd name="connsiteX7" fmla="*/ 0 w 2515729"/>
                <a:gd name="connsiteY7" fmla="*/ 600737 h 600737"/>
                <a:gd name="connsiteX8" fmla="*/ 49503 w 2515729"/>
                <a:gd name="connsiteY8" fmla="*/ 554502 h 600737"/>
                <a:gd name="connsiteX9" fmla="*/ 2120216 w 2515729"/>
                <a:gd name="connsiteY9" fmla="*/ 0 h 6007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515729" h="600737">
                  <a:moveTo>
                    <a:pt x="2120216" y="0"/>
                  </a:moveTo>
                  <a:cubicBezTo>
                    <a:pt x="2201503" y="0"/>
                    <a:pt x="2281829" y="1853"/>
                    <a:pt x="2360995" y="5470"/>
                  </a:cubicBezTo>
                  <a:lnTo>
                    <a:pt x="2515729" y="16096"/>
                  </a:lnTo>
                  <a:lnTo>
                    <a:pt x="2515729" y="149328"/>
                  </a:lnTo>
                  <a:lnTo>
                    <a:pt x="2446062" y="141268"/>
                  </a:lnTo>
                  <a:cubicBezTo>
                    <a:pt x="2292761" y="127154"/>
                    <a:pt x="2134034" y="119742"/>
                    <a:pt x="1971459" y="119742"/>
                  </a:cubicBezTo>
                  <a:cubicBezTo>
                    <a:pt x="1158585" y="119742"/>
                    <a:pt x="441904" y="305045"/>
                    <a:pt x="18704" y="586885"/>
                  </a:cubicBezTo>
                  <a:lnTo>
                    <a:pt x="0" y="600737"/>
                  </a:lnTo>
                  <a:lnTo>
                    <a:pt x="49503" y="554502"/>
                  </a:lnTo>
                  <a:cubicBezTo>
                    <a:pt x="448287" y="224216"/>
                    <a:pt x="1226054" y="0"/>
                    <a:pt x="2120216" y="0"/>
                  </a:cubicBez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6" name="Isosceles Triangle 29">
              <a:extLst>
                <a:ext uri="{FF2B5EF4-FFF2-40B4-BE49-F238E27FC236}">
                  <a16:creationId xmlns:a16="http://schemas.microsoft.com/office/drawing/2014/main" id="{D344712A-6CD5-2DB9-674F-121AF5BF3FC6}"/>
                </a:ext>
              </a:extLst>
            </p:cNvPr>
            <p:cNvSpPr/>
            <p:nvPr/>
          </p:nvSpPr>
          <p:spPr>
            <a:xfrm rot="5433768">
              <a:off x="8648081" y="1764871"/>
              <a:ext cx="465359" cy="235301"/>
            </a:xfrm>
            <a:prstGeom prst="triangl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A7BEC89F-AF01-048F-2936-4815A2731A38}"/>
              </a:ext>
            </a:extLst>
          </p:cNvPr>
          <p:cNvGrpSpPr/>
          <p:nvPr/>
        </p:nvGrpSpPr>
        <p:grpSpPr>
          <a:xfrm rot="21245664">
            <a:off x="4284666" y="2377981"/>
            <a:ext cx="4635249" cy="1472186"/>
            <a:chOff x="5883124" y="1907515"/>
            <a:chExt cx="4635249" cy="1472186"/>
          </a:xfrm>
        </p:grpSpPr>
        <p:sp>
          <p:nvSpPr>
            <p:cNvPr id="34" name="Freeform: Shape 31">
              <a:extLst>
                <a:ext uri="{FF2B5EF4-FFF2-40B4-BE49-F238E27FC236}">
                  <a16:creationId xmlns:a16="http://schemas.microsoft.com/office/drawing/2014/main" id="{D1EEAE0B-B3E3-71E1-AD78-50F8DAA5CD63}"/>
                </a:ext>
              </a:extLst>
            </p:cNvPr>
            <p:cNvSpPr/>
            <p:nvPr/>
          </p:nvSpPr>
          <p:spPr>
            <a:xfrm rot="1043017">
              <a:off x="5883124" y="1907515"/>
              <a:ext cx="4379777" cy="1472186"/>
            </a:xfrm>
            <a:custGeom>
              <a:avLst/>
              <a:gdLst>
                <a:gd name="connsiteX0" fmla="*/ 3532627 w 5047705"/>
                <a:gd name="connsiteY0" fmla="*/ 0 h 1214748"/>
                <a:gd name="connsiteX1" fmla="*/ 4962164 w 5047705"/>
                <a:gd name="connsiteY1" fmla="*/ 130900 h 1214748"/>
                <a:gd name="connsiteX2" fmla="*/ 5047705 w 5047705"/>
                <a:gd name="connsiteY2" fmla="*/ 149590 h 1214748"/>
                <a:gd name="connsiteX3" fmla="*/ 5047705 w 5047705"/>
                <a:gd name="connsiteY3" fmla="*/ 290432 h 1214748"/>
                <a:gd name="connsiteX4" fmla="*/ 4874598 w 5047705"/>
                <a:gd name="connsiteY4" fmla="*/ 252610 h 1214748"/>
                <a:gd name="connsiteX5" fmla="*/ 3445061 w 5047705"/>
                <a:gd name="connsiteY5" fmla="*/ 121710 h 1214748"/>
                <a:gd name="connsiteX6" fmla="*/ 61084 w 5047705"/>
                <a:gd name="connsiteY6" fmla="*/ 1139052 h 1214748"/>
                <a:gd name="connsiteX7" fmla="*/ 0 w 5047705"/>
                <a:gd name="connsiteY7" fmla="*/ 1214748 h 1214748"/>
                <a:gd name="connsiteX8" fmla="*/ 25152 w 5047705"/>
                <a:gd name="connsiteY8" fmla="*/ 1170381 h 1214748"/>
                <a:gd name="connsiteX9" fmla="*/ 3532627 w 5047705"/>
                <a:gd name="connsiteY9" fmla="*/ 0 h 12147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047705" h="1214748">
                  <a:moveTo>
                    <a:pt x="3532627" y="0"/>
                  </a:moveTo>
                  <a:cubicBezTo>
                    <a:pt x="4039706" y="0"/>
                    <a:pt x="4522782" y="46610"/>
                    <a:pt x="4962164" y="130900"/>
                  </a:cubicBezTo>
                  <a:lnTo>
                    <a:pt x="5047705" y="149590"/>
                  </a:lnTo>
                  <a:lnTo>
                    <a:pt x="5047705" y="290432"/>
                  </a:lnTo>
                  <a:lnTo>
                    <a:pt x="4874598" y="252610"/>
                  </a:lnTo>
                  <a:cubicBezTo>
                    <a:pt x="4435216" y="168320"/>
                    <a:pt x="3952140" y="121710"/>
                    <a:pt x="3445061" y="121710"/>
                  </a:cubicBezTo>
                  <a:cubicBezTo>
                    <a:pt x="1923826" y="121710"/>
                    <a:pt x="618613" y="541203"/>
                    <a:pt x="61084" y="1139052"/>
                  </a:cubicBezTo>
                  <a:lnTo>
                    <a:pt x="0" y="1214748"/>
                  </a:lnTo>
                  <a:lnTo>
                    <a:pt x="25152" y="1170381"/>
                  </a:lnTo>
                  <a:cubicBezTo>
                    <a:pt x="490144" y="492322"/>
                    <a:pt x="1884622" y="0"/>
                    <a:pt x="3532627" y="0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5" name="Isosceles Triangle 32">
              <a:extLst>
                <a:ext uri="{FF2B5EF4-FFF2-40B4-BE49-F238E27FC236}">
                  <a16:creationId xmlns:a16="http://schemas.microsoft.com/office/drawing/2014/main" id="{0EB58882-54DC-8966-F7C7-F65C7C8BECA5}"/>
                </a:ext>
              </a:extLst>
            </p:cNvPr>
            <p:cNvSpPr/>
            <p:nvPr/>
          </p:nvSpPr>
          <p:spPr>
            <a:xfrm rot="7141995">
              <a:off x="10119432" y="2759191"/>
              <a:ext cx="526735" cy="271147"/>
            </a:xfrm>
            <a:prstGeom prst="triangl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36" name="Group 35">
            <a:extLst>
              <a:ext uri="{FF2B5EF4-FFF2-40B4-BE49-F238E27FC236}">
                <a16:creationId xmlns:a16="http://schemas.microsoft.com/office/drawing/2014/main" id="{3CE223BD-BB52-1FB7-1762-FB31DB20466F}"/>
              </a:ext>
            </a:extLst>
          </p:cNvPr>
          <p:cNvGrpSpPr/>
          <p:nvPr/>
        </p:nvGrpSpPr>
        <p:grpSpPr>
          <a:xfrm>
            <a:off x="7241120" y="5216000"/>
            <a:ext cx="640080" cy="640080"/>
            <a:chOff x="7529096" y="4546666"/>
            <a:chExt cx="640080" cy="640080"/>
          </a:xfrm>
        </p:grpSpPr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D98AC68D-5007-C323-6105-24042119FA60}"/>
                </a:ext>
              </a:extLst>
            </p:cNvPr>
            <p:cNvSpPr/>
            <p:nvPr/>
          </p:nvSpPr>
          <p:spPr>
            <a:xfrm>
              <a:off x="7529096" y="4546666"/>
              <a:ext cx="640080" cy="64008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38" name="Graphic 37" descr="Bar graph with upward trend">
              <a:extLst>
                <a:ext uri="{FF2B5EF4-FFF2-40B4-BE49-F238E27FC236}">
                  <a16:creationId xmlns:a16="http://schemas.microsoft.com/office/drawing/2014/main" id="{799F2610-CD4F-FE86-7602-E1ECCB1D4708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7693235" y="4716279"/>
              <a:ext cx="274320" cy="274320"/>
            </a:xfrm>
            <a:prstGeom prst="rect">
              <a:avLst/>
            </a:prstGeom>
          </p:spPr>
        </p:pic>
      </p:grpSp>
      <p:sp>
        <p:nvSpPr>
          <p:cNvPr id="39" name="TextBox 38">
            <a:extLst>
              <a:ext uri="{FF2B5EF4-FFF2-40B4-BE49-F238E27FC236}">
                <a16:creationId xmlns:a16="http://schemas.microsoft.com/office/drawing/2014/main" id="{16F115B6-5504-D632-6F4D-E1C27B80A28E}"/>
              </a:ext>
            </a:extLst>
          </p:cNvPr>
          <p:cNvSpPr txBox="1"/>
          <p:nvPr/>
        </p:nvSpPr>
        <p:spPr>
          <a:xfrm>
            <a:off x="1592471" y="2966228"/>
            <a:ext cx="172331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Quality of Product</a:t>
            </a:r>
          </a:p>
        </p:txBody>
      </p:sp>
      <p:grpSp>
        <p:nvGrpSpPr>
          <p:cNvPr id="40" name="Group 39">
            <a:extLst>
              <a:ext uri="{FF2B5EF4-FFF2-40B4-BE49-F238E27FC236}">
                <a16:creationId xmlns:a16="http://schemas.microsoft.com/office/drawing/2014/main" id="{8D28DA24-3058-1852-2077-5623ED80F43F}"/>
              </a:ext>
            </a:extLst>
          </p:cNvPr>
          <p:cNvGrpSpPr/>
          <p:nvPr/>
        </p:nvGrpSpPr>
        <p:grpSpPr>
          <a:xfrm>
            <a:off x="9197910" y="886898"/>
            <a:ext cx="1045120" cy="606978"/>
            <a:chOff x="6261654" y="5751146"/>
            <a:chExt cx="1045120" cy="606978"/>
          </a:xfrm>
        </p:grpSpPr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72D4AAEF-E4FF-0412-E557-86DA10A5DEE7}"/>
                </a:ext>
              </a:extLst>
            </p:cNvPr>
            <p:cNvSpPr txBox="1"/>
            <p:nvPr/>
          </p:nvSpPr>
          <p:spPr>
            <a:xfrm>
              <a:off x="6278300" y="5751146"/>
              <a:ext cx="102847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rtl="1"/>
              <a:r>
                <a:rPr lang="en-US" sz="1600" b="1" dirty="0">
                  <a:latin typeface="+mj-lt"/>
                </a:rPr>
                <a:t>Reliability</a:t>
              </a:r>
              <a:endParaRPr lang="en-US" sz="1600" b="1" dirty="0">
                <a:latin typeface="+mj-lt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5C3F65FB-B31F-EC35-F528-BE237F45260E}"/>
                </a:ext>
              </a:extLst>
            </p:cNvPr>
            <p:cNvSpPr txBox="1"/>
            <p:nvPr/>
          </p:nvSpPr>
          <p:spPr>
            <a:xfrm>
              <a:off x="6261654" y="6019570"/>
              <a:ext cx="102847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rtl="1"/>
              <a:r>
                <a:rPr lang="ar-EG" sz="1600" b="1" dirty="0">
                  <a:latin typeface="Calibri Light" panose="020F0302020204030204" pitchFamily="34" charset="0"/>
                  <a:cs typeface="Calibri Light" panose="020F0302020204030204" pitchFamily="34" charset="0"/>
                </a:rPr>
                <a:t>الأعتمادية</a:t>
              </a:r>
              <a:endParaRPr lang="en-US" sz="1600" b="1" dirty="0">
                <a:latin typeface="Calibri Light" panose="020F0302020204030204" pitchFamily="34" charset="0"/>
                <a:ea typeface="Open Sans" panose="020B0606030504020204" pitchFamily="34" charset="0"/>
                <a:cs typeface="Calibri Light" panose="020F0302020204030204" pitchFamily="34" charset="0"/>
              </a:endParaRPr>
            </a:p>
          </p:txBody>
        </p:sp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B8590F81-EF57-53F6-AA45-0F8F63125C55}"/>
              </a:ext>
            </a:extLst>
          </p:cNvPr>
          <p:cNvGrpSpPr/>
          <p:nvPr/>
        </p:nvGrpSpPr>
        <p:grpSpPr>
          <a:xfrm>
            <a:off x="9519521" y="1933827"/>
            <a:ext cx="1615029" cy="606978"/>
            <a:chOff x="6261655" y="5751146"/>
            <a:chExt cx="1045119" cy="606978"/>
          </a:xfrm>
        </p:grpSpPr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5BEC9D33-10CA-A91D-5D0E-3720AFA33CB9}"/>
                </a:ext>
              </a:extLst>
            </p:cNvPr>
            <p:cNvSpPr txBox="1"/>
            <p:nvPr/>
          </p:nvSpPr>
          <p:spPr>
            <a:xfrm>
              <a:off x="6278300" y="5751146"/>
              <a:ext cx="102847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rtl="1"/>
              <a:r>
                <a:rPr lang="en-US" sz="1600" b="1" dirty="0">
                  <a:latin typeface="+mj-lt"/>
                </a:rPr>
                <a:t>Conformance</a:t>
              </a:r>
              <a:endParaRPr lang="en-US" sz="1600" b="1" dirty="0">
                <a:latin typeface="+mj-lt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22647FA8-35DC-36A0-3AC7-54BC01680488}"/>
                </a:ext>
              </a:extLst>
            </p:cNvPr>
            <p:cNvSpPr txBox="1"/>
            <p:nvPr/>
          </p:nvSpPr>
          <p:spPr>
            <a:xfrm>
              <a:off x="6261655" y="6019570"/>
              <a:ext cx="102847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rtl="1"/>
              <a:r>
                <a:rPr lang="ar-EG" sz="1600" b="1" dirty="0">
                  <a:latin typeface="Calibri Light" panose="020F0302020204030204" pitchFamily="34" charset="0"/>
                  <a:cs typeface="Calibri Light" panose="020F0302020204030204" pitchFamily="34" charset="0"/>
                </a:rPr>
                <a:t>المطابقة</a:t>
              </a:r>
              <a:endParaRPr lang="en-US" sz="1600" b="1" dirty="0">
                <a:latin typeface="Calibri Light" panose="020F0302020204030204" pitchFamily="34" charset="0"/>
                <a:ea typeface="Open Sans" panose="020B0606030504020204" pitchFamily="34" charset="0"/>
                <a:cs typeface="Calibri Light" panose="020F0302020204030204" pitchFamily="34" charset="0"/>
              </a:endParaRPr>
            </a:p>
          </p:txBody>
        </p:sp>
      </p:grpSp>
      <p:grpSp>
        <p:nvGrpSpPr>
          <p:cNvPr id="46" name="Group 45">
            <a:extLst>
              <a:ext uri="{FF2B5EF4-FFF2-40B4-BE49-F238E27FC236}">
                <a16:creationId xmlns:a16="http://schemas.microsoft.com/office/drawing/2014/main" id="{81A8D351-0688-8E7C-170D-9CB5673DB274}"/>
              </a:ext>
            </a:extLst>
          </p:cNvPr>
          <p:cNvGrpSpPr/>
          <p:nvPr/>
        </p:nvGrpSpPr>
        <p:grpSpPr>
          <a:xfrm>
            <a:off x="9240451" y="3083353"/>
            <a:ext cx="1615031" cy="606978"/>
            <a:chOff x="6261654" y="5751146"/>
            <a:chExt cx="1045120" cy="606978"/>
          </a:xfrm>
        </p:grpSpPr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C049ECCF-4026-E6F2-71AE-23C24D5557F7}"/>
                </a:ext>
              </a:extLst>
            </p:cNvPr>
            <p:cNvSpPr txBox="1"/>
            <p:nvPr/>
          </p:nvSpPr>
          <p:spPr>
            <a:xfrm>
              <a:off x="6278300" y="5751146"/>
              <a:ext cx="102847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rtl="1"/>
              <a:r>
                <a:rPr lang="en-US" sz="1600" b="1" dirty="0">
                  <a:latin typeface="+mj-lt"/>
                </a:rPr>
                <a:t>Features</a:t>
              </a:r>
              <a:endParaRPr lang="en-US" sz="1600" b="1" dirty="0">
                <a:latin typeface="+mj-lt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FEB05B32-5591-759C-A4CD-276C1D18EEF7}"/>
                </a:ext>
              </a:extLst>
            </p:cNvPr>
            <p:cNvSpPr txBox="1"/>
            <p:nvPr/>
          </p:nvSpPr>
          <p:spPr>
            <a:xfrm>
              <a:off x="6261654" y="6019570"/>
              <a:ext cx="102847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rtl="1"/>
              <a:r>
                <a:rPr lang="ar-EG" sz="1600" b="1" dirty="0">
                  <a:latin typeface="Calibri Light" panose="020F0302020204030204" pitchFamily="34" charset="0"/>
                  <a:cs typeface="Calibri Light" panose="020F0302020204030204" pitchFamily="34" charset="0"/>
                </a:rPr>
                <a:t>المميزات</a:t>
              </a:r>
              <a:endParaRPr lang="en-US" sz="1600" b="1" dirty="0">
                <a:latin typeface="Calibri Light" panose="020F0302020204030204" pitchFamily="34" charset="0"/>
                <a:ea typeface="Open Sans" panose="020B0606030504020204" pitchFamily="34" charset="0"/>
                <a:cs typeface="Calibri Light" panose="020F0302020204030204" pitchFamily="34" charset="0"/>
              </a:endParaRPr>
            </a:p>
          </p:txBody>
        </p:sp>
      </p:grpSp>
      <p:grpSp>
        <p:nvGrpSpPr>
          <p:cNvPr id="49" name="Group 48">
            <a:extLst>
              <a:ext uri="{FF2B5EF4-FFF2-40B4-BE49-F238E27FC236}">
                <a16:creationId xmlns:a16="http://schemas.microsoft.com/office/drawing/2014/main" id="{E70DB881-5AB9-ACB8-0D60-E1E18CBE6524}"/>
              </a:ext>
            </a:extLst>
          </p:cNvPr>
          <p:cNvGrpSpPr/>
          <p:nvPr/>
        </p:nvGrpSpPr>
        <p:grpSpPr>
          <a:xfrm>
            <a:off x="8943873" y="4265353"/>
            <a:ext cx="1615031" cy="606978"/>
            <a:chOff x="6261654" y="5751146"/>
            <a:chExt cx="1045120" cy="606978"/>
          </a:xfrm>
        </p:grpSpPr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F6139B00-B735-FCE5-A072-35D03702FD32}"/>
                </a:ext>
              </a:extLst>
            </p:cNvPr>
            <p:cNvSpPr txBox="1"/>
            <p:nvPr/>
          </p:nvSpPr>
          <p:spPr>
            <a:xfrm>
              <a:off x="6278300" y="5751146"/>
              <a:ext cx="102847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rtl="1"/>
              <a:r>
                <a:rPr lang="en-US" sz="1600" b="1" dirty="0">
                  <a:latin typeface="+mj-lt"/>
                </a:rPr>
                <a:t>Durability</a:t>
              </a:r>
              <a:endParaRPr lang="en-US" sz="1600" b="1" dirty="0">
                <a:latin typeface="+mj-lt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B54EE535-FF53-52EF-40FC-74EFE0A5A924}"/>
                </a:ext>
              </a:extLst>
            </p:cNvPr>
            <p:cNvSpPr txBox="1"/>
            <p:nvPr/>
          </p:nvSpPr>
          <p:spPr>
            <a:xfrm>
              <a:off x="6261654" y="6019570"/>
              <a:ext cx="102847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rtl="1"/>
              <a:r>
                <a:rPr lang="ar-EG" sz="1600" b="1" dirty="0">
                  <a:latin typeface="Calibri Light" panose="020F0302020204030204" pitchFamily="34" charset="0"/>
                  <a:cs typeface="Calibri Light" panose="020F0302020204030204" pitchFamily="34" charset="0"/>
                </a:rPr>
                <a:t>المتانة</a:t>
              </a:r>
              <a:endParaRPr lang="en-US" sz="1600" b="1" dirty="0">
                <a:latin typeface="Calibri Light" panose="020F0302020204030204" pitchFamily="34" charset="0"/>
                <a:ea typeface="Open Sans" panose="020B0606030504020204" pitchFamily="34" charset="0"/>
                <a:cs typeface="Calibri Light" panose="020F0302020204030204" pitchFamily="34" charset="0"/>
              </a:endParaRPr>
            </a:p>
          </p:txBody>
        </p:sp>
      </p:grpSp>
      <p:grpSp>
        <p:nvGrpSpPr>
          <p:cNvPr id="52" name="Group 51">
            <a:extLst>
              <a:ext uri="{FF2B5EF4-FFF2-40B4-BE49-F238E27FC236}">
                <a16:creationId xmlns:a16="http://schemas.microsoft.com/office/drawing/2014/main" id="{600C9E0B-D279-998E-5EA1-DB4A81F23320}"/>
              </a:ext>
            </a:extLst>
          </p:cNvPr>
          <p:cNvGrpSpPr/>
          <p:nvPr/>
        </p:nvGrpSpPr>
        <p:grpSpPr>
          <a:xfrm>
            <a:off x="7666413" y="5490474"/>
            <a:ext cx="1615031" cy="606978"/>
            <a:chOff x="6261654" y="5751146"/>
            <a:chExt cx="1045120" cy="606978"/>
          </a:xfrm>
        </p:grpSpPr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8E6120D4-2F6C-4B51-7ECB-FD99F23FEFDE}"/>
                </a:ext>
              </a:extLst>
            </p:cNvPr>
            <p:cNvSpPr txBox="1"/>
            <p:nvPr/>
          </p:nvSpPr>
          <p:spPr>
            <a:xfrm>
              <a:off x="6278300" y="5751146"/>
              <a:ext cx="102847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rtl="1"/>
              <a:r>
                <a:rPr lang="en-US" sz="1600" b="1" dirty="0">
                  <a:latin typeface="+mj-lt"/>
                </a:rPr>
                <a:t>Performance</a:t>
              </a:r>
              <a:endParaRPr lang="en-US" sz="1600" b="1" dirty="0">
                <a:latin typeface="+mj-lt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5674C019-2656-1FB1-67E8-61304480FF17}"/>
                </a:ext>
              </a:extLst>
            </p:cNvPr>
            <p:cNvSpPr txBox="1"/>
            <p:nvPr/>
          </p:nvSpPr>
          <p:spPr>
            <a:xfrm>
              <a:off x="6261654" y="6019570"/>
              <a:ext cx="102847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rtl="1"/>
              <a:r>
                <a:rPr lang="ar-EG" sz="1600" b="1" dirty="0">
                  <a:latin typeface="Calibri Light" panose="020F0302020204030204" pitchFamily="34" charset="0"/>
                  <a:cs typeface="Calibri Light" panose="020F0302020204030204" pitchFamily="34" charset="0"/>
                </a:rPr>
                <a:t>الأداء</a:t>
              </a:r>
              <a:endParaRPr lang="en-US" sz="1600" b="1" dirty="0">
                <a:latin typeface="Calibri Light" panose="020F0302020204030204" pitchFamily="34" charset="0"/>
                <a:ea typeface="Open Sans" panose="020B0606030504020204" pitchFamily="34" charset="0"/>
                <a:cs typeface="Calibri Light" panose="020F0302020204030204" pitchFamily="34" charset="0"/>
              </a:endParaRPr>
            </a:p>
          </p:txBody>
        </p:sp>
      </p:grpSp>
      <p:grpSp>
        <p:nvGrpSpPr>
          <p:cNvPr id="55" name="Group 54">
            <a:extLst>
              <a:ext uri="{FF2B5EF4-FFF2-40B4-BE49-F238E27FC236}">
                <a16:creationId xmlns:a16="http://schemas.microsoft.com/office/drawing/2014/main" id="{AF96F101-4F20-59D1-5F2E-497A5BC858EE}"/>
              </a:ext>
            </a:extLst>
          </p:cNvPr>
          <p:cNvGrpSpPr/>
          <p:nvPr/>
        </p:nvGrpSpPr>
        <p:grpSpPr>
          <a:xfrm rot="20723269">
            <a:off x="4454133" y="1688318"/>
            <a:ext cx="4636521" cy="1656673"/>
            <a:chOff x="5910684" y="1727242"/>
            <a:chExt cx="4636521" cy="1656673"/>
          </a:xfrm>
          <a:solidFill>
            <a:schemeClr val="bg2">
              <a:lumMod val="25000"/>
            </a:schemeClr>
          </a:solidFill>
        </p:grpSpPr>
        <p:sp>
          <p:nvSpPr>
            <p:cNvPr id="56" name="Freeform: Shape 53">
              <a:extLst>
                <a:ext uri="{FF2B5EF4-FFF2-40B4-BE49-F238E27FC236}">
                  <a16:creationId xmlns:a16="http://schemas.microsoft.com/office/drawing/2014/main" id="{D006CCF1-99F1-55B9-786E-221E900B0D64}"/>
                </a:ext>
              </a:extLst>
            </p:cNvPr>
            <p:cNvSpPr/>
            <p:nvPr/>
          </p:nvSpPr>
          <p:spPr>
            <a:xfrm rot="1043017">
              <a:off x="5910684" y="1727242"/>
              <a:ext cx="4379777" cy="1656673"/>
            </a:xfrm>
            <a:custGeom>
              <a:avLst/>
              <a:gdLst>
                <a:gd name="connsiteX0" fmla="*/ 3532627 w 5047705"/>
                <a:gd name="connsiteY0" fmla="*/ 0 h 1214748"/>
                <a:gd name="connsiteX1" fmla="*/ 4962164 w 5047705"/>
                <a:gd name="connsiteY1" fmla="*/ 130900 h 1214748"/>
                <a:gd name="connsiteX2" fmla="*/ 5047705 w 5047705"/>
                <a:gd name="connsiteY2" fmla="*/ 149590 h 1214748"/>
                <a:gd name="connsiteX3" fmla="*/ 5047705 w 5047705"/>
                <a:gd name="connsiteY3" fmla="*/ 290432 h 1214748"/>
                <a:gd name="connsiteX4" fmla="*/ 4874598 w 5047705"/>
                <a:gd name="connsiteY4" fmla="*/ 252610 h 1214748"/>
                <a:gd name="connsiteX5" fmla="*/ 3445061 w 5047705"/>
                <a:gd name="connsiteY5" fmla="*/ 121710 h 1214748"/>
                <a:gd name="connsiteX6" fmla="*/ 61084 w 5047705"/>
                <a:gd name="connsiteY6" fmla="*/ 1139052 h 1214748"/>
                <a:gd name="connsiteX7" fmla="*/ 0 w 5047705"/>
                <a:gd name="connsiteY7" fmla="*/ 1214748 h 1214748"/>
                <a:gd name="connsiteX8" fmla="*/ 25152 w 5047705"/>
                <a:gd name="connsiteY8" fmla="*/ 1170381 h 1214748"/>
                <a:gd name="connsiteX9" fmla="*/ 3532627 w 5047705"/>
                <a:gd name="connsiteY9" fmla="*/ 0 h 12147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047705" h="1214748">
                  <a:moveTo>
                    <a:pt x="3532627" y="0"/>
                  </a:moveTo>
                  <a:cubicBezTo>
                    <a:pt x="4039706" y="0"/>
                    <a:pt x="4522782" y="46610"/>
                    <a:pt x="4962164" y="130900"/>
                  </a:cubicBezTo>
                  <a:lnTo>
                    <a:pt x="5047705" y="149590"/>
                  </a:lnTo>
                  <a:lnTo>
                    <a:pt x="5047705" y="290432"/>
                  </a:lnTo>
                  <a:lnTo>
                    <a:pt x="4874598" y="252610"/>
                  </a:lnTo>
                  <a:cubicBezTo>
                    <a:pt x="4435216" y="168320"/>
                    <a:pt x="3952140" y="121710"/>
                    <a:pt x="3445061" y="121710"/>
                  </a:cubicBezTo>
                  <a:cubicBezTo>
                    <a:pt x="1923826" y="121710"/>
                    <a:pt x="618613" y="541203"/>
                    <a:pt x="61084" y="1139052"/>
                  </a:cubicBezTo>
                  <a:lnTo>
                    <a:pt x="0" y="1214748"/>
                  </a:lnTo>
                  <a:lnTo>
                    <a:pt x="25152" y="1170381"/>
                  </a:lnTo>
                  <a:cubicBezTo>
                    <a:pt x="490144" y="492322"/>
                    <a:pt x="1884622" y="0"/>
                    <a:pt x="3532627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57" name="Isosceles Triangle 54">
              <a:extLst>
                <a:ext uri="{FF2B5EF4-FFF2-40B4-BE49-F238E27FC236}">
                  <a16:creationId xmlns:a16="http://schemas.microsoft.com/office/drawing/2014/main" id="{98C43FBD-B5E5-9AAA-DB0E-7EA9F9C17737}"/>
                </a:ext>
              </a:extLst>
            </p:cNvPr>
            <p:cNvSpPr/>
            <p:nvPr/>
          </p:nvSpPr>
          <p:spPr>
            <a:xfrm rot="7141995">
              <a:off x="10148264" y="2648588"/>
              <a:ext cx="526735" cy="271147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58" name="Group 57">
            <a:extLst>
              <a:ext uri="{FF2B5EF4-FFF2-40B4-BE49-F238E27FC236}">
                <a16:creationId xmlns:a16="http://schemas.microsoft.com/office/drawing/2014/main" id="{39495A7D-6EC8-2883-B478-01E551939614}"/>
              </a:ext>
            </a:extLst>
          </p:cNvPr>
          <p:cNvGrpSpPr/>
          <p:nvPr/>
        </p:nvGrpSpPr>
        <p:grpSpPr>
          <a:xfrm rot="19829544">
            <a:off x="4122654" y="1108592"/>
            <a:ext cx="4632892" cy="1958608"/>
            <a:chOff x="5883124" y="1907515"/>
            <a:chExt cx="4632892" cy="1472186"/>
          </a:xfrm>
          <a:solidFill>
            <a:schemeClr val="accent2">
              <a:lumMod val="60000"/>
              <a:lumOff val="40000"/>
            </a:schemeClr>
          </a:solidFill>
        </p:grpSpPr>
        <p:sp>
          <p:nvSpPr>
            <p:cNvPr id="59" name="Freeform: Shape 56">
              <a:extLst>
                <a:ext uri="{FF2B5EF4-FFF2-40B4-BE49-F238E27FC236}">
                  <a16:creationId xmlns:a16="http://schemas.microsoft.com/office/drawing/2014/main" id="{5EDD7096-3985-1DB6-FE83-184C64559DA9}"/>
                </a:ext>
              </a:extLst>
            </p:cNvPr>
            <p:cNvSpPr/>
            <p:nvPr/>
          </p:nvSpPr>
          <p:spPr>
            <a:xfrm rot="1043017">
              <a:off x="5883124" y="1907515"/>
              <a:ext cx="4379777" cy="1472186"/>
            </a:xfrm>
            <a:custGeom>
              <a:avLst/>
              <a:gdLst>
                <a:gd name="connsiteX0" fmla="*/ 3532627 w 5047705"/>
                <a:gd name="connsiteY0" fmla="*/ 0 h 1214748"/>
                <a:gd name="connsiteX1" fmla="*/ 4962164 w 5047705"/>
                <a:gd name="connsiteY1" fmla="*/ 130900 h 1214748"/>
                <a:gd name="connsiteX2" fmla="*/ 5047705 w 5047705"/>
                <a:gd name="connsiteY2" fmla="*/ 149590 h 1214748"/>
                <a:gd name="connsiteX3" fmla="*/ 5047705 w 5047705"/>
                <a:gd name="connsiteY3" fmla="*/ 290432 h 1214748"/>
                <a:gd name="connsiteX4" fmla="*/ 4874598 w 5047705"/>
                <a:gd name="connsiteY4" fmla="*/ 252610 h 1214748"/>
                <a:gd name="connsiteX5" fmla="*/ 3445061 w 5047705"/>
                <a:gd name="connsiteY5" fmla="*/ 121710 h 1214748"/>
                <a:gd name="connsiteX6" fmla="*/ 61084 w 5047705"/>
                <a:gd name="connsiteY6" fmla="*/ 1139052 h 1214748"/>
                <a:gd name="connsiteX7" fmla="*/ 0 w 5047705"/>
                <a:gd name="connsiteY7" fmla="*/ 1214748 h 1214748"/>
                <a:gd name="connsiteX8" fmla="*/ 25152 w 5047705"/>
                <a:gd name="connsiteY8" fmla="*/ 1170381 h 1214748"/>
                <a:gd name="connsiteX9" fmla="*/ 3532627 w 5047705"/>
                <a:gd name="connsiteY9" fmla="*/ 0 h 12147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047705" h="1214748">
                  <a:moveTo>
                    <a:pt x="3532627" y="0"/>
                  </a:moveTo>
                  <a:cubicBezTo>
                    <a:pt x="4039706" y="0"/>
                    <a:pt x="4522782" y="46610"/>
                    <a:pt x="4962164" y="130900"/>
                  </a:cubicBezTo>
                  <a:lnTo>
                    <a:pt x="5047705" y="149590"/>
                  </a:lnTo>
                  <a:lnTo>
                    <a:pt x="5047705" y="290432"/>
                  </a:lnTo>
                  <a:lnTo>
                    <a:pt x="4874598" y="252610"/>
                  </a:lnTo>
                  <a:cubicBezTo>
                    <a:pt x="4435216" y="168320"/>
                    <a:pt x="3952140" y="121710"/>
                    <a:pt x="3445061" y="121710"/>
                  </a:cubicBezTo>
                  <a:cubicBezTo>
                    <a:pt x="1923826" y="121710"/>
                    <a:pt x="618613" y="541203"/>
                    <a:pt x="61084" y="1139052"/>
                  </a:cubicBezTo>
                  <a:lnTo>
                    <a:pt x="0" y="1214748"/>
                  </a:lnTo>
                  <a:lnTo>
                    <a:pt x="25152" y="1170381"/>
                  </a:lnTo>
                  <a:cubicBezTo>
                    <a:pt x="490144" y="492322"/>
                    <a:pt x="1884622" y="0"/>
                    <a:pt x="3532627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60" name="Isosceles Triangle 57">
              <a:extLst>
                <a:ext uri="{FF2B5EF4-FFF2-40B4-BE49-F238E27FC236}">
                  <a16:creationId xmlns:a16="http://schemas.microsoft.com/office/drawing/2014/main" id="{8A4B34C2-4531-1EF2-03DA-1BB0C22405A8}"/>
                </a:ext>
              </a:extLst>
            </p:cNvPr>
            <p:cNvSpPr/>
            <p:nvPr/>
          </p:nvSpPr>
          <p:spPr>
            <a:xfrm rot="7141995">
              <a:off x="10117075" y="2600951"/>
              <a:ext cx="526735" cy="271147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61" name="Group 60">
            <a:extLst>
              <a:ext uri="{FF2B5EF4-FFF2-40B4-BE49-F238E27FC236}">
                <a16:creationId xmlns:a16="http://schemas.microsoft.com/office/drawing/2014/main" id="{4ABC2197-72F6-7FE6-5F4D-CBF6474EC99E}"/>
              </a:ext>
            </a:extLst>
          </p:cNvPr>
          <p:cNvGrpSpPr/>
          <p:nvPr/>
        </p:nvGrpSpPr>
        <p:grpSpPr>
          <a:xfrm>
            <a:off x="5803535" y="6133876"/>
            <a:ext cx="1615031" cy="606978"/>
            <a:chOff x="6261654" y="5751146"/>
            <a:chExt cx="1045120" cy="606978"/>
          </a:xfrm>
        </p:grpSpPr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id="{96CFAEC0-7C22-2C40-EB15-E99A1C06998D}"/>
                </a:ext>
              </a:extLst>
            </p:cNvPr>
            <p:cNvSpPr txBox="1"/>
            <p:nvPr/>
          </p:nvSpPr>
          <p:spPr>
            <a:xfrm>
              <a:off x="6278300" y="5751146"/>
              <a:ext cx="102847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rtl="1"/>
              <a:r>
                <a:rPr lang="en-US" sz="1600" b="1" dirty="0">
                  <a:latin typeface="+mj-lt"/>
                </a:rPr>
                <a:t>Aesthetics</a:t>
              </a:r>
              <a:endParaRPr lang="en-US" sz="1600" b="1" dirty="0">
                <a:latin typeface="+mj-lt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id="{EEC923D7-40E3-1EDC-3C82-B224AF6592C6}"/>
                </a:ext>
              </a:extLst>
            </p:cNvPr>
            <p:cNvSpPr txBox="1"/>
            <p:nvPr/>
          </p:nvSpPr>
          <p:spPr>
            <a:xfrm>
              <a:off x="6261654" y="6019570"/>
              <a:ext cx="102847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rtl="1"/>
              <a:r>
                <a:rPr lang="ar-EG" sz="1600" b="1" dirty="0">
                  <a:latin typeface="Calibri Light" panose="020F0302020204030204" pitchFamily="34" charset="0"/>
                  <a:cs typeface="Calibri Light" panose="020F0302020204030204" pitchFamily="34" charset="0"/>
                </a:rPr>
                <a:t>المظهر الجمالى </a:t>
              </a:r>
              <a:endParaRPr lang="en-US" sz="1600" b="1" dirty="0">
                <a:latin typeface="Calibri Light" panose="020F0302020204030204" pitchFamily="34" charset="0"/>
                <a:ea typeface="Open Sans" panose="020B0606030504020204" pitchFamily="34" charset="0"/>
                <a:cs typeface="Calibri Light" panose="020F0302020204030204" pitchFamily="34" charset="0"/>
              </a:endParaRPr>
            </a:p>
          </p:txBody>
        </p:sp>
      </p:grpSp>
      <p:grpSp>
        <p:nvGrpSpPr>
          <p:cNvPr id="64" name="Group 63">
            <a:extLst>
              <a:ext uri="{FF2B5EF4-FFF2-40B4-BE49-F238E27FC236}">
                <a16:creationId xmlns:a16="http://schemas.microsoft.com/office/drawing/2014/main" id="{388157C8-F6A7-8610-E584-3C20E1D02D19}"/>
              </a:ext>
            </a:extLst>
          </p:cNvPr>
          <p:cNvGrpSpPr/>
          <p:nvPr/>
        </p:nvGrpSpPr>
        <p:grpSpPr>
          <a:xfrm>
            <a:off x="4393121" y="6424052"/>
            <a:ext cx="1615031" cy="471644"/>
            <a:chOff x="6261654" y="5751146"/>
            <a:chExt cx="1045120" cy="606978"/>
          </a:xfrm>
        </p:grpSpPr>
        <p:sp>
          <p:nvSpPr>
            <p:cNvPr id="65" name="TextBox 64">
              <a:extLst>
                <a:ext uri="{FF2B5EF4-FFF2-40B4-BE49-F238E27FC236}">
                  <a16:creationId xmlns:a16="http://schemas.microsoft.com/office/drawing/2014/main" id="{987B593D-7693-B65A-E492-9D433CC40586}"/>
                </a:ext>
              </a:extLst>
            </p:cNvPr>
            <p:cNvSpPr txBox="1"/>
            <p:nvPr/>
          </p:nvSpPr>
          <p:spPr>
            <a:xfrm>
              <a:off x="6278300" y="5751146"/>
              <a:ext cx="102847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rtl="1"/>
              <a:r>
                <a:rPr lang="en-US" sz="1600" b="1" dirty="0">
                  <a:latin typeface="+mj-lt"/>
                </a:rPr>
                <a:t>Serviceability</a:t>
              </a:r>
              <a:endParaRPr lang="en-US" sz="1600" b="1" dirty="0">
                <a:latin typeface="+mj-lt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id="{867C1396-339B-EF73-2AF0-64230B3F55D2}"/>
                </a:ext>
              </a:extLst>
            </p:cNvPr>
            <p:cNvSpPr txBox="1"/>
            <p:nvPr/>
          </p:nvSpPr>
          <p:spPr>
            <a:xfrm>
              <a:off x="6261654" y="6019570"/>
              <a:ext cx="102847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rtl="1"/>
              <a:r>
                <a:rPr lang="ar-EG" sz="1600" b="1" dirty="0">
                  <a:latin typeface="Calibri Light" panose="020F0302020204030204" pitchFamily="34" charset="0"/>
                  <a:cs typeface="Calibri Light" panose="020F0302020204030204" pitchFamily="34" charset="0"/>
                </a:rPr>
                <a:t>الصيانة</a:t>
              </a:r>
              <a:endParaRPr lang="en-US" sz="1600" b="1" dirty="0">
                <a:latin typeface="Calibri Light" panose="020F0302020204030204" pitchFamily="34" charset="0"/>
                <a:ea typeface="Open Sans" panose="020B0606030504020204" pitchFamily="34" charset="0"/>
                <a:cs typeface="Calibri Light" panose="020F0302020204030204" pitchFamily="34" charset="0"/>
              </a:endParaRPr>
            </a:p>
          </p:txBody>
        </p:sp>
      </p:grpSp>
      <p:grpSp>
        <p:nvGrpSpPr>
          <p:cNvPr id="67" name="Group 66">
            <a:extLst>
              <a:ext uri="{FF2B5EF4-FFF2-40B4-BE49-F238E27FC236}">
                <a16:creationId xmlns:a16="http://schemas.microsoft.com/office/drawing/2014/main" id="{6B45DEBA-3692-75D3-703C-1EA87A3DFCB1}"/>
              </a:ext>
            </a:extLst>
          </p:cNvPr>
          <p:cNvGrpSpPr/>
          <p:nvPr/>
        </p:nvGrpSpPr>
        <p:grpSpPr>
          <a:xfrm>
            <a:off x="8585277" y="855376"/>
            <a:ext cx="640080" cy="640080"/>
            <a:chOff x="8692426" y="188656"/>
            <a:chExt cx="640080" cy="640080"/>
          </a:xfrm>
        </p:grpSpPr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42FEB9A4-98C6-2A8E-4B0D-C0626C2B07D0}"/>
                </a:ext>
              </a:extLst>
            </p:cNvPr>
            <p:cNvSpPr/>
            <p:nvPr/>
          </p:nvSpPr>
          <p:spPr>
            <a:xfrm>
              <a:off x="8692426" y="188656"/>
              <a:ext cx="640080" cy="64008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69" name="Picture 68" descr="Logo&#10;&#10;Description automatically generated">
              <a:extLst>
                <a:ext uri="{FF2B5EF4-FFF2-40B4-BE49-F238E27FC236}">
                  <a16:creationId xmlns:a16="http://schemas.microsoft.com/office/drawing/2014/main" id="{693A56C5-F775-6448-2347-CE8627FD6BA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210" r="11799" b="31941"/>
            <a:stretch/>
          </p:blipFill>
          <p:spPr>
            <a:xfrm>
              <a:off x="8817683" y="338705"/>
              <a:ext cx="432658" cy="397573"/>
            </a:xfrm>
            <a:prstGeom prst="rect">
              <a:avLst/>
            </a:prstGeom>
          </p:spPr>
        </p:pic>
      </p:grpSp>
      <p:grpSp>
        <p:nvGrpSpPr>
          <p:cNvPr id="70" name="Group 69">
            <a:extLst>
              <a:ext uri="{FF2B5EF4-FFF2-40B4-BE49-F238E27FC236}">
                <a16:creationId xmlns:a16="http://schemas.microsoft.com/office/drawing/2014/main" id="{3D21382A-089C-08CC-4920-E89D7333ED42}"/>
              </a:ext>
            </a:extLst>
          </p:cNvPr>
          <p:cNvGrpSpPr/>
          <p:nvPr/>
        </p:nvGrpSpPr>
        <p:grpSpPr>
          <a:xfrm>
            <a:off x="9118704" y="1935407"/>
            <a:ext cx="640080" cy="640080"/>
            <a:chOff x="9091178" y="1441948"/>
            <a:chExt cx="640080" cy="640080"/>
          </a:xfrm>
        </p:grpSpPr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5CDF49FB-64E8-9B32-AF21-AB83FB55CF75}"/>
                </a:ext>
              </a:extLst>
            </p:cNvPr>
            <p:cNvSpPr/>
            <p:nvPr/>
          </p:nvSpPr>
          <p:spPr>
            <a:xfrm>
              <a:off x="9091178" y="1441948"/>
              <a:ext cx="640080" cy="64008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72" name="Picture 71" descr="A picture containing diagram&#10;&#10;Description automatically generated">
              <a:extLst>
                <a:ext uri="{FF2B5EF4-FFF2-40B4-BE49-F238E27FC236}">
                  <a16:creationId xmlns:a16="http://schemas.microsoft.com/office/drawing/2014/main" id="{851FE5DC-F517-A6AD-9D8F-36CE0C160F4C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259620" y="1580496"/>
              <a:ext cx="291988" cy="368114"/>
            </a:xfrm>
            <a:prstGeom prst="rect">
              <a:avLst/>
            </a:prstGeom>
          </p:spPr>
        </p:pic>
      </p:grpSp>
      <p:grpSp>
        <p:nvGrpSpPr>
          <p:cNvPr id="73" name="Group 72">
            <a:extLst>
              <a:ext uri="{FF2B5EF4-FFF2-40B4-BE49-F238E27FC236}">
                <a16:creationId xmlns:a16="http://schemas.microsoft.com/office/drawing/2014/main" id="{12D7DFBF-F2F2-FA23-7315-C85FEF9E6994}"/>
              </a:ext>
            </a:extLst>
          </p:cNvPr>
          <p:cNvGrpSpPr/>
          <p:nvPr/>
        </p:nvGrpSpPr>
        <p:grpSpPr>
          <a:xfrm>
            <a:off x="8953020" y="3048706"/>
            <a:ext cx="640080" cy="640080"/>
            <a:chOff x="9030450" y="2756733"/>
            <a:chExt cx="640080" cy="640080"/>
          </a:xfrm>
        </p:grpSpPr>
        <p:sp>
          <p:nvSpPr>
            <p:cNvPr id="74" name="Oval 73">
              <a:extLst>
                <a:ext uri="{FF2B5EF4-FFF2-40B4-BE49-F238E27FC236}">
                  <a16:creationId xmlns:a16="http://schemas.microsoft.com/office/drawing/2014/main" id="{2BA8048A-EDB3-C226-E06B-EAA27DB87051}"/>
                </a:ext>
              </a:extLst>
            </p:cNvPr>
            <p:cNvSpPr/>
            <p:nvPr/>
          </p:nvSpPr>
          <p:spPr>
            <a:xfrm>
              <a:off x="9030450" y="2756733"/>
              <a:ext cx="640080" cy="64008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75" name="Picture 74" descr="Icon&#10;&#10;Description automatically generated">
              <a:extLst>
                <a:ext uri="{FF2B5EF4-FFF2-40B4-BE49-F238E27FC236}">
                  <a16:creationId xmlns:a16="http://schemas.microsoft.com/office/drawing/2014/main" id="{4DB92546-991F-153F-6C5B-F5C42A66EAF9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24746" y="2840642"/>
              <a:ext cx="472261" cy="472261"/>
            </a:xfrm>
            <a:prstGeom prst="rect">
              <a:avLst/>
            </a:prstGeom>
          </p:spPr>
        </p:pic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24846F3F-55C0-86CF-9B23-7F3BE167A3B6}"/>
              </a:ext>
            </a:extLst>
          </p:cNvPr>
          <p:cNvGrpSpPr/>
          <p:nvPr/>
        </p:nvGrpSpPr>
        <p:grpSpPr>
          <a:xfrm>
            <a:off x="8610832" y="4062974"/>
            <a:ext cx="640080" cy="640080"/>
            <a:chOff x="8294398" y="3622398"/>
            <a:chExt cx="640080" cy="640080"/>
          </a:xfrm>
        </p:grpSpPr>
        <p:sp>
          <p:nvSpPr>
            <p:cNvPr id="77" name="Oval 76">
              <a:extLst>
                <a:ext uri="{FF2B5EF4-FFF2-40B4-BE49-F238E27FC236}">
                  <a16:creationId xmlns:a16="http://schemas.microsoft.com/office/drawing/2014/main" id="{4EB3E0F9-78B7-522A-8423-990B9B2AA437}"/>
                </a:ext>
              </a:extLst>
            </p:cNvPr>
            <p:cNvSpPr/>
            <p:nvPr/>
          </p:nvSpPr>
          <p:spPr>
            <a:xfrm>
              <a:off x="8294398" y="3622398"/>
              <a:ext cx="640080" cy="64008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78" name="Picture 77" descr="Shape&#10;&#10;Description automatically generated with low confidence">
              <a:extLst>
                <a:ext uri="{FF2B5EF4-FFF2-40B4-BE49-F238E27FC236}">
                  <a16:creationId xmlns:a16="http://schemas.microsoft.com/office/drawing/2014/main" id="{2BE0C083-C8A6-55B2-97AF-27544ACD3FC9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16658" y="3718450"/>
              <a:ext cx="442516" cy="442516"/>
            </a:xfrm>
            <a:prstGeom prst="rect">
              <a:avLst/>
            </a:prstGeom>
          </p:spPr>
        </p:pic>
      </p:grpSp>
      <p:grpSp>
        <p:nvGrpSpPr>
          <p:cNvPr id="79" name="Group 78">
            <a:extLst>
              <a:ext uri="{FF2B5EF4-FFF2-40B4-BE49-F238E27FC236}">
                <a16:creationId xmlns:a16="http://schemas.microsoft.com/office/drawing/2014/main" id="{E75D5107-E002-32ED-50D5-610B1491ECCF}"/>
              </a:ext>
            </a:extLst>
          </p:cNvPr>
          <p:cNvGrpSpPr/>
          <p:nvPr/>
        </p:nvGrpSpPr>
        <p:grpSpPr>
          <a:xfrm>
            <a:off x="5894219" y="5473137"/>
            <a:ext cx="640080" cy="640080"/>
            <a:chOff x="6039723" y="4707464"/>
            <a:chExt cx="640080" cy="640080"/>
          </a:xfrm>
        </p:grpSpPr>
        <p:sp>
          <p:nvSpPr>
            <p:cNvPr id="80" name="Oval 79">
              <a:extLst>
                <a:ext uri="{FF2B5EF4-FFF2-40B4-BE49-F238E27FC236}">
                  <a16:creationId xmlns:a16="http://schemas.microsoft.com/office/drawing/2014/main" id="{2CA209FC-3E19-7F2F-EEE4-523A55B7FEA4}"/>
                </a:ext>
              </a:extLst>
            </p:cNvPr>
            <p:cNvSpPr/>
            <p:nvPr/>
          </p:nvSpPr>
          <p:spPr>
            <a:xfrm>
              <a:off x="6039723" y="4707464"/>
              <a:ext cx="640080" cy="64008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81" name="Picture 80" descr="A screenshot of a video game&#10;&#10;Description automatically generated with medium confidence">
              <a:extLst>
                <a:ext uri="{FF2B5EF4-FFF2-40B4-BE49-F238E27FC236}">
                  <a16:creationId xmlns:a16="http://schemas.microsoft.com/office/drawing/2014/main" id="{872EB150-14A1-6322-E821-CD02139DD025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88430" y="4802598"/>
              <a:ext cx="513110" cy="513110"/>
            </a:xfrm>
            <a:prstGeom prst="rect">
              <a:avLst/>
            </a:prstGeom>
          </p:spPr>
        </p:pic>
      </p:grpSp>
      <p:grpSp>
        <p:nvGrpSpPr>
          <p:cNvPr id="82" name="Group 81">
            <a:extLst>
              <a:ext uri="{FF2B5EF4-FFF2-40B4-BE49-F238E27FC236}">
                <a16:creationId xmlns:a16="http://schemas.microsoft.com/office/drawing/2014/main" id="{46F3FF89-488D-1A70-4465-3C9A5495BB3B}"/>
              </a:ext>
            </a:extLst>
          </p:cNvPr>
          <p:cNvGrpSpPr/>
          <p:nvPr/>
        </p:nvGrpSpPr>
        <p:grpSpPr>
          <a:xfrm>
            <a:off x="4826352" y="5902827"/>
            <a:ext cx="640080" cy="640080"/>
            <a:chOff x="5086151" y="5277554"/>
            <a:chExt cx="640080" cy="640080"/>
          </a:xfrm>
        </p:grpSpPr>
        <p:sp>
          <p:nvSpPr>
            <p:cNvPr id="83" name="Oval 82">
              <a:extLst>
                <a:ext uri="{FF2B5EF4-FFF2-40B4-BE49-F238E27FC236}">
                  <a16:creationId xmlns:a16="http://schemas.microsoft.com/office/drawing/2014/main" id="{78808130-1ABF-8237-460C-D4B1EC67E52A}"/>
                </a:ext>
              </a:extLst>
            </p:cNvPr>
            <p:cNvSpPr/>
            <p:nvPr/>
          </p:nvSpPr>
          <p:spPr>
            <a:xfrm>
              <a:off x="5086151" y="5277554"/>
              <a:ext cx="640080" cy="64008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84" name="Picture 83" descr="Icon&#10;&#10;Description automatically generated">
              <a:extLst>
                <a:ext uri="{FF2B5EF4-FFF2-40B4-BE49-F238E27FC236}">
                  <a16:creationId xmlns:a16="http://schemas.microsoft.com/office/drawing/2014/main" id="{31EBF99E-F3F9-2404-3615-3212C3362DC5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05757" y="5382717"/>
              <a:ext cx="429878" cy="429878"/>
            </a:xfrm>
            <a:prstGeom prst="rect">
              <a:avLst/>
            </a:prstGeom>
          </p:spPr>
        </p:pic>
      </p:grpSp>
      <p:pic>
        <p:nvPicPr>
          <p:cNvPr id="85" name="Picture 84" descr="Icon&#10;&#10;Description automatically generated">
            <a:extLst>
              <a:ext uri="{FF2B5EF4-FFF2-40B4-BE49-F238E27FC236}">
                <a16:creationId xmlns:a16="http://schemas.microsoft.com/office/drawing/2014/main" id="{194DD22D-D263-4D86-2C4B-D858670AB611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6234" y="4620134"/>
            <a:ext cx="1372831" cy="1372831"/>
          </a:xfrm>
          <a:prstGeom prst="rect">
            <a:avLst/>
          </a:prstGeom>
        </p:spPr>
      </p:pic>
      <p:sp>
        <p:nvSpPr>
          <p:cNvPr id="86" name="Oval 85">
            <a:extLst>
              <a:ext uri="{FF2B5EF4-FFF2-40B4-BE49-F238E27FC236}">
                <a16:creationId xmlns:a16="http://schemas.microsoft.com/office/drawing/2014/main" id="{3C396987-87C8-1006-7F45-55F339354476}"/>
              </a:ext>
            </a:extLst>
          </p:cNvPr>
          <p:cNvSpPr/>
          <p:nvPr/>
        </p:nvSpPr>
        <p:spPr>
          <a:xfrm>
            <a:off x="4239495" y="2674650"/>
            <a:ext cx="406694" cy="1038257"/>
          </a:xfrm>
          <a:prstGeom prst="ellipse">
            <a:avLst/>
          </a:prstGeom>
          <a:solidFill>
            <a:schemeClr val="bg1"/>
          </a:solidFill>
          <a:ln>
            <a:noFill/>
          </a:ln>
          <a:scene3d>
            <a:camera prst="isometricOffAxis2Righ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37093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9636"/>
    </mc:Choice>
    <mc:Fallback xmlns="">
      <p:transition spd="slow" advTm="696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6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40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2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800"/>
                            </p:stCondLst>
                            <p:childTnLst>
                              <p:par>
                                <p:cTn id="6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Google Shape;84;p1">
            <a:extLst>
              <a:ext uri="{FF2B5EF4-FFF2-40B4-BE49-F238E27FC236}">
                <a16:creationId xmlns:a16="http://schemas.microsoft.com/office/drawing/2014/main" id="{16DD5D8C-90D1-7721-65C7-B7674B92A21C}"/>
              </a:ext>
            </a:extLst>
          </p:cNvPr>
          <p:cNvSpPr/>
          <p:nvPr/>
        </p:nvSpPr>
        <p:spPr>
          <a:xfrm>
            <a:off x="7575934" y="1703902"/>
            <a:ext cx="1107768" cy="4653685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4" name="Google Shape;85;p1">
            <a:extLst>
              <a:ext uri="{FF2B5EF4-FFF2-40B4-BE49-F238E27FC236}">
                <a16:creationId xmlns:a16="http://schemas.microsoft.com/office/drawing/2014/main" id="{F5D11B10-F6A4-B834-DE78-4573D3EA36B2}"/>
              </a:ext>
            </a:extLst>
          </p:cNvPr>
          <p:cNvGrpSpPr/>
          <p:nvPr/>
        </p:nvGrpSpPr>
        <p:grpSpPr>
          <a:xfrm>
            <a:off x="8708047" y="1205738"/>
            <a:ext cx="1707198" cy="1232705"/>
            <a:chOff x="7271655" y="537026"/>
            <a:chExt cx="1707198" cy="1232705"/>
          </a:xfrm>
        </p:grpSpPr>
        <p:sp>
          <p:nvSpPr>
            <p:cNvPr id="6" name="Google Shape;86;p1">
              <a:extLst>
                <a:ext uri="{FF2B5EF4-FFF2-40B4-BE49-F238E27FC236}">
                  <a16:creationId xmlns:a16="http://schemas.microsoft.com/office/drawing/2014/main" id="{2FCEC1DB-8936-5AA7-5E06-6B50B62CDE03}"/>
                </a:ext>
              </a:extLst>
            </p:cNvPr>
            <p:cNvSpPr/>
            <p:nvPr/>
          </p:nvSpPr>
          <p:spPr>
            <a:xfrm rot="674046">
              <a:off x="7340460" y="839335"/>
              <a:ext cx="1638393" cy="930396"/>
            </a:xfrm>
            <a:prstGeom prst="rect">
              <a:avLst/>
            </a:prstGeom>
            <a:gradFill>
              <a:gsLst>
                <a:gs pos="0">
                  <a:schemeClr val="dk1"/>
                </a:gs>
                <a:gs pos="5000">
                  <a:schemeClr val="dk1"/>
                </a:gs>
                <a:gs pos="100000">
                  <a:srgbClr val="C6C5CA">
                    <a:alpha val="0"/>
                  </a:srgbClr>
                </a:gs>
              </a:gsLst>
              <a:lin ang="0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" name="Google Shape;87;p1">
              <a:extLst>
                <a:ext uri="{FF2B5EF4-FFF2-40B4-BE49-F238E27FC236}">
                  <a16:creationId xmlns:a16="http://schemas.microsoft.com/office/drawing/2014/main" id="{B099FEA3-F502-9852-6810-101650EE4259}"/>
                </a:ext>
              </a:extLst>
            </p:cNvPr>
            <p:cNvSpPr/>
            <p:nvPr/>
          </p:nvSpPr>
          <p:spPr>
            <a:xfrm rot="5400000" flipH="1">
              <a:off x="7433871" y="374810"/>
              <a:ext cx="1087651" cy="1412083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D33F1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" name="Google Shape;89;p1">
              <a:extLst>
                <a:ext uri="{FF2B5EF4-FFF2-40B4-BE49-F238E27FC236}">
                  <a16:creationId xmlns:a16="http://schemas.microsoft.com/office/drawing/2014/main" id="{D693355A-1F79-8DE6-34B3-E14CF3256401}"/>
                </a:ext>
              </a:extLst>
            </p:cNvPr>
            <p:cNvSpPr txBox="1"/>
            <p:nvPr/>
          </p:nvSpPr>
          <p:spPr>
            <a:xfrm>
              <a:off x="7351089" y="833456"/>
              <a:ext cx="1162109" cy="36929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800" b="1" i="0" u="none" strike="noStrike" cap="none" dirty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Reliability</a:t>
              </a:r>
            </a:p>
          </p:txBody>
        </p:sp>
      </p:grpSp>
      <p:grpSp>
        <p:nvGrpSpPr>
          <p:cNvPr id="9" name="Google Shape;97;p1">
            <a:extLst>
              <a:ext uri="{FF2B5EF4-FFF2-40B4-BE49-F238E27FC236}">
                <a16:creationId xmlns:a16="http://schemas.microsoft.com/office/drawing/2014/main" id="{23EEC84F-0ED3-20F0-EB75-9CD41D9446F0}"/>
              </a:ext>
            </a:extLst>
          </p:cNvPr>
          <p:cNvGrpSpPr/>
          <p:nvPr/>
        </p:nvGrpSpPr>
        <p:grpSpPr>
          <a:xfrm>
            <a:off x="8534758" y="3226704"/>
            <a:ext cx="1848403" cy="1232705"/>
            <a:chOff x="7098366" y="3282818"/>
            <a:chExt cx="1848403" cy="1232705"/>
          </a:xfrm>
        </p:grpSpPr>
        <p:sp>
          <p:nvSpPr>
            <p:cNvPr id="10" name="Google Shape;98;p1">
              <a:extLst>
                <a:ext uri="{FF2B5EF4-FFF2-40B4-BE49-F238E27FC236}">
                  <a16:creationId xmlns:a16="http://schemas.microsoft.com/office/drawing/2014/main" id="{C7CA95F5-A13F-A6ED-F997-654DCB5E5D92}"/>
                </a:ext>
              </a:extLst>
            </p:cNvPr>
            <p:cNvSpPr/>
            <p:nvPr/>
          </p:nvSpPr>
          <p:spPr>
            <a:xfrm rot="674046">
              <a:off x="7308376" y="3585127"/>
              <a:ext cx="1638393" cy="930396"/>
            </a:xfrm>
            <a:prstGeom prst="rect">
              <a:avLst/>
            </a:prstGeom>
            <a:gradFill>
              <a:gsLst>
                <a:gs pos="0">
                  <a:schemeClr val="dk1"/>
                </a:gs>
                <a:gs pos="5000">
                  <a:schemeClr val="dk1"/>
                </a:gs>
                <a:gs pos="100000">
                  <a:srgbClr val="C6C5CA">
                    <a:alpha val="0"/>
                  </a:srgbClr>
                </a:gs>
              </a:gsLst>
              <a:lin ang="0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" name="Google Shape;99;p1">
              <a:extLst>
                <a:ext uri="{FF2B5EF4-FFF2-40B4-BE49-F238E27FC236}">
                  <a16:creationId xmlns:a16="http://schemas.microsoft.com/office/drawing/2014/main" id="{B0596C7C-73D5-87BF-3603-947D0C7D7A5D}"/>
                </a:ext>
              </a:extLst>
            </p:cNvPr>
            <p:cNvSpPr/>
            <p:nvPr/>
          </p:nvSpPr>
          <p:spPr>
            <a:xfrm rot="5400000" flipH="1">
              <a:off x="7433871" y="3120602"/>
              <a:ext cx="1087651" cy="1412083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FFBA1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" name="Google Shape;101;p1">
              <a:extLst>
                <a:ext uri="{FF2B5EF4-FFF2-40B4-BE49-F238E27FC236}">
                  <a16:creationId xmlns:a16="http://schemas.microsoft.com/office/drawing/2014/main" id="{0745D5F8-99DF-390A-4B4C-B3A9F3D541B9}"/>
                </a:ext>
              </a:extLst>
            </p:cNvPr>
            <p:cNvSpPr txBox="1"/>
            <p:nvPr/>
          </p:nvSpPr>
          <p:spPr>
            <a:xfrm>
              <a:off x="7098366" y="3614948"/>
              <a:ext cx="1667553" cy="36929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b="1" dirty="0">
                  <a:solidFill>
                    <a:schemeClr val="lt1"/>
                  </a:solidFill>
                  <a:latin typeface="Calibri"/>
                  <a:cs typeface="Calibri"/>
                  <a:sym typeface="Calibri"/>
                </a:rPr>
                <a:t>Conformance</a:t>
              </a:r>
            </a:p>
          </p:txBody>
        </p:sp>
      </p:grpSp>
      <p:grpSp>
        <p:nvGrpSpPr>
          <p:cNvPr id="13" name="Google Shape;103;p1">
            <a:extLst>
              <a:ext uri="{FF2B5EF4-FFF2-40B4-BE49-F238E27FC236}">
                <a16:creationId xmlns:a16="http://schemas.microsoft.com/office/drawing/2014/main" id="{BDA9B782-BDD1-5CD3-4634-5BFC8ADFE018}"/>
              </a:ext>
            </a:extLst>
          </p:cNvPr>
          <p:cNvGrpSpPr/>
          <p:nvPr/>
        </p:nvGrpSpPr>
        <p:grpSpPr>
          <a:xfrm>
            <a:off x="8660200" y="5246364"/>
            <a:ext cx="1722961" cy="1232705"/>
            <a:chOff x="7223808" y="4655714"/>
            <a:chExt cx="1722961" cy="1232705"/>
          </a:xfrm>
        </p:grpSpPr>
        <p:sp>
          <p:nvSpPr>
            <p:cNvPr id="14" name="Google Shape;104;p1">
              <a:extLst>
                <a:ext uri="{FF2B5EF4-FFF2-40B4-BE49-F238E27FC236}">
                  <a16:creationId xmlns:a16="http://schemas.microsoft.com/office/drawing/2014/main" id="{D81AB70B-C2D1-3B94-858C-331CAD30F41D}"/>
                </a:ext>
              </a:extLst>
            </p:cNvPr>
            <p:cNvSpPr/>
            <p:nvPr/>
          </p:nvSpPr>
          <p:spPr>
            <a:xfrm rot="674046">
              <a:off x="7308376" y="4958023"/>
              <a:ext cx="1638393" cy="930396"/>
            </a:xfrm>
            <a:prstGeom prst="rect">
              <a:avLst/>
            </a:prstGeom>
            <a:gradFill>
              <a:gsLst>
                <a:gs pos="0">
                  <a:schemeClr val="dk1"/>
                </a:gs>
                <a:gs pos="5000">
                  <a:schemeClr val="dk1"/>
                </a:gs>
                <a:gs pos="100000">
                  <a:srgbClr val="C6C5CA">
                    <a:alpha val="0"/>
                  </a:srgbClr>
                </a:gs>
              </a:gsLst>
              <a:lin ang="0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" name="Google Shape;105;p1">
              <a:extLst>
                <a:ext uri="{FF2B5EF4-FFF2-40B4-BE49-F238E27FC236}">
                  <a16:creationId xmlns:a16="http://schemas.microsoft.com/office/drawing/2014/main" id="{98B7B691-6EAC-1CA1-96B6-9F2B4C722685}"/>
                </a:ext>
              </a:extLst>
            </p:cNvPr>
            <p:cNvSpPr/>
            <p:nvPr/>
          </p:nvSpPr>
          <p:spPr>
            <a:xfrm rot="5400000" flipH="1">
              <a:off x="7433871" y="4493498"/>
              <a:ext cx="1087651" cy="1412083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09B9F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" name="Google Shape;107;p1">
              <a:extLst>
                <a:ext uri="{FF2B5EF4-FFF2-40B4-BE49-F238E27FC236}">
                  <a16:creationId xmlns:a16="http://schemas.microsoft.com/office/drawing/2014/main" id="{F668815B-F835-7D9F-B1D3-8FEC1AF67280}"/>
                </a:ext>
              </a:extLst>
            </p:cNvPr>
            <p:cNvSpPr txBox="1"/>
            <p:nvPr/>
          </p:nvSpPr>
          <p:spPr>
            <a:xfrm>
              <a:off x="7223808" y="4960796"/>
              <a:ext cx="1411770" cy="36929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algn="ctr"/>
              <a:r>
                <a:rPr lang="en-US" b="1" dirty="0">
                  <a:solidFill>
                    <a:schemeClr val="lt1"/>
                  </a:solidFill>
                  <a:latin typeface="Calibri"/>
                  <a:cs typeface="Calibri"/>
                </a:rPr>
                <a:t>Aesthetics</a:t>
              </a:r>
            </a:p>
          </p:txBody>
        </p:sp>
      </p:grpSp>
      <p:grpSp>
        <p:nvGrpSpPr>
          <p:cNvPr id="19" name="Google Shape;116;p1">
            <a:extLst>
              <a:ext uri="{FF2B5EF4-FFF2-40B4-BE49-F238E27FC236}">
                <a16:creationId xmlns:a16="http://schemas.microsoft.com/office/drawing/2014/main" id="{6541AF69-E5A8-6BD6-6095-002DC4E2036E}"/>
              </a:ext>
            </a:extLst>
          </p:cNvPr>
          <p:cNvGrpSpPr/>
          <p:nvPr/>
        </p:nvGrpSpPr>
        <p:grpSpPr>
          <a:xfrm>
            <a:off x="3457732" y="3592187"/>
            <a:ext cx="4148240" cy="955883"/>
            <a:chOff x="2021340" y="3648301"/>
            <a:chExt cx="4148240" cy="955883"/>
          </a:xfrm>
        </p:grpSpPr>
        <p:sp>
          <p:nvSpPr>
            <p:cNvPr id="20" name="Google Shape;117;p1">
              <a:extLst>
                <a:ext uri="{FF2B5EF4-FFF2-40B4-BE49-F238E27FC236}">
                  <a16:creationId xmlns:a16="http://schemas.microsoft.com/office/drawing/2014/main" id="{73BC19A3-74C5-AD00-8C08-64AC0CA7BD40}"/>
                </a:ext>
              </a:extLst>
            </p:cNvPr>
            <p:cNvSpPr/>
            <p:nvPr/>
          </p:nvSpPr>
          <p:spPr>
            <a:xfrm rot="10537892">
              <a:off x="2598873" y="3979833"/>
              <a:ext cx="3570707" cy="624351"/>
            </a:xfrm>
            <a:prstGeom prst="rect">
              <a:avLst/>
            </a:prstGeom>
            <a:gradFill>
              <a:gsLst>
                <a:gs pos="0">
                  <a:schemeClr val="dk1"/>
                </a:gs>
                <a:gs pos="5000">
                  <a:schemeClr val="dk1"/>
                </a:gs>
                <a:gs pos="100000">
                  <a:srgbClr val="C6C5CA">
                    <a:alpha val="0"/>
                  </a:srgbClr>
                </a:gs>
              </a:gsLst>
              <a:lin ang="0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" name="Google Shape;118;p1">
              <a:extLst>
                <a:ext uri="{FF2B5EF4-FFF2-40B4-BE49-F238E27FC236}">
                  <a16:creationId xmlns:a16="http://schemas.microsoft.com/office/drawing/2014/main" id="{5F9A2A7B-49D5-B0A9-1D2B-531571D55F5A}"/>
                </a:ext>
              </a:extLst>
            </p:cNvPr>
            <p:cNvSpPr/>
            <p:nvPr/>
          </p:nvSpPr>
          <p:spPr>
            <a:xfrm rot="16200000">
              <a:off x="3656008" y="2013633"/>
              <a:ext cx="845464" cy="41148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FFBA1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" name="Google Shape;119;p1">
              <a:extLst>
                <a:ext uri="{FF2B5EF4-FFF2-40B4-BE49-F238E27FC236}">
                  <a16:creationId xmlns:a16="http://schemas.microsoft.com/office/drawing/2014/main" id="{4CBCB970-58B8-301F-E0CD-9B4DD03852CA}"/>
                </a:ext>
              </a:extLst>
            </p:cNvPr>
            <p:cNvSpPr/>
            <p:nvPr/>
          </p:nvSpPr>
          <p:spPr>
            <a:xfrm>
              <a:off x="2117370" y="3795597"/>
              <a:ext cx="548640" cy="54864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  <a:effectLst>
              <a:outerShdw blurRad="50800" dist="38100" dir="2700000" algn="tl" rotWithShape="0">
                <a:srgbClr val="000000">
                  <a:alpha val="4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3" name="Google Shape;121;p1">
              <a:extLst>
                <a:ext uri="{FF2B5EF4-FFF2-40B4-BE49-F238E27FC236}">
                  <a16:creationId xmlns:a16="http://schemas.microsoft.com/office/drawing/2014/main" id="{722161F9-D70A-20E0-B32B-9A813ED6E072}"/>
                </a:ext>
              </a:extLst>
            </p:cNvPr>
            <p:cNvSpPr txBox="1"/>
            <p:nvPr/>
          </p:nvSpPr>
          <p:spPr>
            <a:xfrm>
              <a:off x="2707323" y="3896457"/>
              <a:ext cx="3320238" cy="30773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lvl="0" algn="ctr"/>
              <a:r>
                <a:rPr lang="en-US" sz="1400" b="1" dirty="0">
                  <a:solidFill>
                    <a:schemeClr val="lt1"/>
                  </a:solidFill>
                  <a:latin typeface="Calibri"/>
                  <a:cs typeface="Calibri"/>
                </a:rPr>
                <a:t>Does the product meet the standards?</a:t>
              </a:r>
            </a:p>
          </p:txBody>
        </p:sp>
      </p:grpSp>
      <p:grpSp>
        <p:nvGrpSpPr>
          <p:cNvPr id="25" name="Google Shape;123;p1">
            <a:extLst>
              <a:ext uri="{FF2B5EF4-FFF2-40B4-BE49-F238E27FC236}">
                <a16:creationId xmlns:a16="http://schemas.microsoft.com/office/drawing/2014/main" id="{C99046CD-CE26-2503-BF20-C55CD9EA1ACA}"/>
              </a:ext>
            </a:extLst>
          </p:cNvPr>
          <p:cNvGrpSpPr/>
          <p:nvPr/>
        </p:nvGrpSpPr>
        <p:grpSpPr>
          <a:xfrm>
            <a:off x="3461815" y="1524555"/>
            <a:ext cx="4236895" cy="1002549"/>
            <a:chOff x="2025423" y="855843"/>
            <a:chExt cx="4236895" cy="1002549"/>
          </a:xfrm>
        </p:grpSpPr>
        <p:sp>
          <p:nvSpPr>
            <p:cNvPr id="26" name="Google Shape;124;p1">
              <a:extLst>
                <a:ext uri="{FF2B5EF4-FFF2-40B4-BE49-F238E27FC236}">
                  <a16:creationId xmlns:a16="http://schemas.microsoft.com/office/drawing/2014/main" id="{923FF4E1-65B5-EBDD-CD2B-8FD4FB4B9C51}"/>
                </a:ext>
              </a:extLst>
            </p:cNvPr>
            <p:cNvSpPr/>
            <p:nvPr/>
          </p:nvSpPr>
          <p:spPr>
            <a:xfrm rot="10537892">
              <a:off x="2598873" y="1234041"/>
              <a:ext cx="3570707" cy="624351"/>
            </a:xfrm>
            <a:prstGeom prst="rect">
              <a:avLst/>
            </a:prstGeom>
            <a:gradFill>
              <a:gsLst>
                <a:gs pos="0">
                  <a:schemeClr val="dk1"/>
                </a:gs>
                <a:gs pos="5000">
                  <a:schemeClr val="dk1"/>
                </a:gs>
                <a:gs pos="100000">
                  <a:srgbClr val="C6C5CA">
                    <a:alpha val="0"/>
                  </a:srgbClr>
                </a:gs>
              </a:gsLst>
              <a:lin ang="0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3" name="Google Shape;125;p1">
              <a:extLst>
                <a:ext uri="{FF2B5EF4-FFF2-40B4-BE49-F238E27FC236}">
                  <a16:creationId xmlns:a16="http://schemas.microsoft.com/office/drawing/2014/main" id="{FC328472-98EF-495F-F027-470429491833}"/>
                </a:ext>
              </a:extLst>
            </p:cNvPr>
            <p:cNvSpPr/>
            <p:nvPr/>
          </p:nvSpPr>
          <p:spPr>
            <a:xfrm rot="16200000">
              <a:off x="3660091" y="-732159"/>
              <a:ext cx="845464" cy="41148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D33F1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4" name="Google Shape;126;p1">
              <a:extLst>
                <a:ext uri="{FF2B5EF4-FFF2-40B4-BE49-F238E27FC236}">
                  <a16:creationId xmlns:a16="http://schemas.microsoft.com/office/drawing/2014/main" id="{B6226EED-F329-BED3-AF83-A654C66D9D1F}"/>
                </a:ext>
              </a:extLst>
            </p:cNvPr>
            <p:cNvSpPr/>
            <p:nvPr/>
          </p:nvSpPr>
          <p:spPr>
            <a:xfrm>
              <a:off x="2096050" y="1035190"/>
              <a:ext cx="548640" cy="54864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  <a:effectLst>
              <a:outerShdw blurRad="50800" dist="38100" dir="2700000" algn="tl" rotWithShape="0">
                <a:srgbClr val="000000">
                  <a:alpha val="4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5" name="Google Shape;127;p1">
              <a:extLst>
                <a:ext uri="{FF2B5EF4-FFF2-40B4-BE49-F238E27FC236}">
                  <a16:creationId xmlns:a16="http://schemas.microsoft.com/office/drawing/2014/main" id="{FDF78296-524E-010A-887F-35128D70D64B}"/>
                </a:ext>
              </a:extLst>
            </p:cNvPr>
            <p:cNvSpPr txBox="1"/>
            <p:nvPr/>
          </p:nvSpPr>
          <p:spPr>
            <a:xfrm>
              <a:off x="2644690" y="855843"/>
              <a:ext cx="3617628" cy="95406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algn="ctr">
                <a:lnSpc>
                  <a:spcPts val="2200"/>
                </a:lnSpc>
              </a:pPr>
              <a:r>
                <a:rPr lang="en-CA" sz="1400" b="1" dirty="0">
                  <a:solidFill>
                    <a:schemeClr val="lt1"/>
                  </a:solidFill>
                  <a:latin typeface="Calibri"/>
                  <a:cs typeface="Calibri"/>
                </a:rPr>
                <a:t>Refers to the propensity for product to perform consistently</a:t>
              </a:r>
              <a:br>
                <a:rPr lang="en-CA" sz="1400" b="1" dirty="0">
                  <a:solidFill>
                    <a:schemeClr val="lt1"/>
                  </a:solidFill>
                  <a:latin typeface="Calibri"/>
                  <a:cs typeface="Calibri"/>
                </a:rPr>
              </a:br>
              <a:r>
                <a:rPr lang="en-CA" sz="1400" b="1" dirty="0">
                  <a:solidFill>
                    <a:schemeClr val="lt1"/>
                  </a:solidFill>
                  <a:latin typeface="Calibri"/>
                  <a:cs typeface="Calibri"/>
                </a:rPr>
                <a:t>over its useful design life.</a:t>
              </a:r>
            </a:p>
          </p:txBody>
        </p:sp>
      </p:grpSp>
      <p:grpSp>
        <p:nvGrpSpPr>
          <p:cNvPr id="36" name="Google Shape;130;p1">
            <a:extLst>
              <a:ext uri="{FF2B5EF4-FFF2-40B4-BE49-F238E27FC236}">
                <a16:creationId xmlns:a16="http://schemas.microsoft.com/office/drawing/2014/main" id="{FCDF0CCB-3CEB-06B6-2296-9919790A184E}"/>
              </a:ext>
            </a:extLst>
          </p:cNvPr>
          <p:cNvGrpSpPr/>
          <p:nvPr/>
        </p:nvGrpSpPr>
        <p:grpSpPr>
          <a:xfrm>
            <a:off x="3457732" y="5611847"/>
            <a:ext cx="4174722" cy="955883"/>
            <a:chOff x="2021340" y="5021197"/>
            <a:chExt cx="4174722" cy="955883"/>
          </a:xfrm>
        </p:grpSpPr>
        <p:sp>
          <p:nvSpPr>
            <p:cNvPr id="37" name="Google Shape;131;p1">
              <a:extLst>
                <a:ext uri="{FF2B5EF4-FFF2-40B4-BE49-F238E27FC236}">
                  <a16:creationId xmlns:a16="http://schemas.microsoft.com/office/drawing/2014/main" id="{393C9CEA-A63E-2F32-9DD8-48A6DD98A1A0}"/>
                </a:ext>
              </a:extLst>
            </p:cNvPr>
            <p:cNvSpPr/>
            <p:nvPr/>
          </p:nvSpPr>
          <p:spPr>
            <a:xfrm rot="10537892">
              <a:off x="2598873" y="5352729"/>
              <a:ext cx="3570707" cy="624351"/>
            </a:xfrm>
            <a:prstGeom prst="rect">
              <a:avLst/>
            </a:prstGeom>
            <a:gradFill>
              <a:gsLst>
                <a:gs pos="0">
                  <a:schemeClr val="dk1"/>
                </a:gs>
                <a:gs pos="5000">
                  <a:schemeClr val="dk1"/>
                </a:gs>
                <a:gs pos="100000">
                  <a:srgbClr val="C6C5CA">
                    <a:alpha val="0"/>
                  </a:srgbClr>
                </a:gs>
              </a:gsLst>
              <a:lin ang="0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8" name="Google Shape;132;p1">
              <a:extLst>
                <a:ext uri="{FF2B5EF4-FFF2-40B4-BE49-F238E27FC236}">
                  <a16:creationId xmlns:a16="http://schemas.microsoft.com/office/drawing/2014/main" id="{7B88B91D-F265-D026-1CBB-073A34A5C44A}"/>
                </a:ext>
              </a:extLst>
            </p:cNvPr>
            <p:cNvSpPr/>
            <p:nvPr/>
          </p:nvSpPr>
          <p:spPr>
            <a:xfrm rot="16200000">
              <a:off x="3656008" y="3386529"/>
              <a:ext cx="845464" cy="41148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09B9F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9" name="Google Shape;133;p1">
              <a:extLst>
                <a:ext uri="{FF2B5EF4-FFF2-40B4-BE49-F238E27FC236}">
                  <a16:creationId xmlns:a16="http://schemas.microsoft.com/office/drawing/2014/main" id="{92ED45A1-E591-6E0F-9DD7-29512D6F0968}"/>
                </a:ext>
              </a:extLst>
            </p:cNvPr>
            <p:cNvSpPr/>
            <p:nvPr/>
          </p:nvSpPr>
          <p:spPr>
            <a:xfrm>
              <a:off x="2120482" y="5148901"/>
              <a:ext cx="548640" cy="54864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  <a:effectLst>
              <a:outerShdw blurRad="50800" dist="38100" dir="2700000" algn="tl" rotWithShape="0">
                <a:srgbClr val="000000">
                  <a:alpha val="4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0" name="Google Shape;135;p1">
              <a:extLst>
                <a:ext uri="{FF2B5EF4-FFF2-40B4-BE49-F238E27FC236}">
                  <a16:creationId xmlns:a16="http://schemas.microsoft.com/office/drawing/2014/main" id="{FF77D48E-B4E4-AF4D-A3BF-26EC741D0B82}"/>
                </a:ext>
              </a:extLst>
            </p:cNvPr>
            <p:cNvSpPr txBox="1"/>
            <p:nvPr/>
          </p:nvSpPr>
          <p:spPr>
            <a:xfrm>
              <a:off x="2588171" y="5261188"/>
              <a:ext cx="3607891" cy="30773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lvl="0" algn="ctr"/>
              <a:r>
                <a:rPr lang="en-US" sz="1400" b="1" dirty="0">
                  <a:solidFill>
                    <a:schemeClr val="lt1"/>
                  </a:solidFill>
                  <a:latin typeface="Calibri"/>
                  <a:cs typeface="Calibri"/>
                </a:rPr>
                <a:t>Style , materials and visual of product appear</a:t>
              </a:r>
            </a:p>
          </p:txBody>
        </p:sp>
      </p:grpSp>
      <p:sp>
        <p:nvSpPr>
          <p:cNvPr id="41" name="Google Shape;137;p1">
            <a:extLst>
              <a:ext uri="{FF2B5EF4-FFF2-40B4-BE49-F238E27FC236}">
                <a16:creationId xmlns:a16="http://schemas.microsoft.com/office/drawing/2014/main" id="{67481C9D-D934-8E46-7D24-17A7B1439B91}"/>
              </a:ext>
            </a:extLst>
          </p:cNvPr>
          <p:cNvSpPr/>
          <p:nvPr/>
        </p:nvSpPr>
        <p:spPr>
          <a:xfrm>
            <a:off x="7575934" y="1205739"/>
            <a:ext cx="1129053" cy="1210946"/>
          </a:xfrm>
          <a:custGeom>
            <a:avLst/>
            <a:gdLst/>
            <a:ahLst/>
            <a:cxnLst/>
            <a:rect l="l" t="t" r="r" b="b"/>
            <a:pathLst>
              <a:path w="1129053" h="997853" extrusionOk="0">
                <a:moveTo>
                  <a:pt x="1129053" y="0"/>
                </a:moveTo>
                <a:lnTo>
                  <a:pt x="1129053" y="997853"/>
                </a:lnTo>
                <a:lnTo>
                  <a:pt x="0" y="997853"/>
                </a:lnTo>
                <a:lnTo>
                  <a:pt x="0" y="996897"/>
                </a:lnTo>
                <a:lnTo>
                  <a:pt x="1125991" y="996897"/>
                </a:lnTo>
                <a:lnTo>
                  <a:pt x="1125991" y="896254"/>
                </a:lnTo>
                <a:lnTo>
                  <a:pt x="0" y="996624"/>
                </a:lnTo>
                <a:lnTo>
                  <a:pt x="0" y="301166"/>
                </a:lnTo>
                <a:close/>
              </a:path>
            </a:pathLst>
          </a:custGeom>
          <a:solidFill>
            <a:srgbClr val="A1301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" name="Google Shape;139;p1">
            <a:extLst>
              <a:ext uri="{FF2B5EF4-FFF2-40B4-BE49-F238E27FC236}">
                <a16:creationId xmlns:a16="http://schemas.microsoft.com/office/drawing/2014/main" id="{5507637C-117A-4767-10D0-42E7EF350440}"/>
              </a:ext>
            </a:extLst>
          </p:cNvPr>
          <p:cNvSpPr/>
          <p:nvPr/>
        </p:nvSpPr>
        <p:spPr>
          <a:xfrm>
            <a:off x="7575934" y="3226705"/>
            <a:ext cx="1129053" cy="1210946"/>
          </a:xfrm>
          <a:custGeom>
            <a:avLst/>
            <a:gdLst/>
            <a:ahLst/>
            <a:cxnLst/>
            <a:rect l="l" t="t" r="r" b="b"/>
            <a:pathLst>
              <a:path w="1129053" h="997853" extrusionOk="0">
                <a:moveTo>
                  <a:pt x="1129053" y="0"/>
                </a:moveTo>
                <a:lnTo>
                  <a:pt x="1129053" y="997853"/>
                </a:lnTo>
                <a:lnTo>
                  <a:pt x="0" y="997853"/>
                </a:lnTo>
                <a:lnTo>
                  <a:pt x="0" y="996897"/>
                </a:lnTo>
                <a:lnTo>
                  <a:pt x="1125991" y="996897"/>
                </a:lnTo>
                <a:lnTo>
                  <a:pt x="1125991" y="896254"/>
                </a:lnTo>
                <a:lnTo>
                  <a:pt x="0" y="996624"/>
                </a:lnTo>
                <a:lnTo>
                  <a:pt x="0" y="301166"/>
                </a:lnTo>
                <a:close/>
              </a:path>
            </a:pathLst>
          </a:custGeom>
          <a:solidFill>
            <a:srgbClr val="C08D1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" name="Google Shape;140;p1">
            <a:extLst>
              <a:ext uri="{FF2B5EF4-FFF2-40B4-BE49-F238E27FC236}">
                <a16:creationId xmlns:a16="http://schemas.microsoft.com/office/drawing/2014/main" id="{F291A6A6-A4D4-13A9-0455-1A779FB1F6F6}"/>
              </a:ext>
            </a:extLst>
          </p:cNvPr>
          <p:cNvSpPr/>
          <p:nvPr/>
        </p:nvSpPr>
        <p:spPr>
          <a:xfrm>
            <a:off x="7575934" y="5246365"/>
            <a:ext cx="1129053" cy="1210946"/>
          </a:xfrm>
          <a:custGeom>
            <a:avLst/>
            <a:gdLst/>
            <a:ahLst/>
            <a:cxnLst/>
            <a:rect l="l" t="t" r="r" b="b"/>
            <a:pathLst>
              <a:path w="1129053" h="997853" extrusionOk="0">
                <a:moveTo>
                  <a:pt x="1129053" y="0"/>
                </a:moveTo>
                <a:lnTo>
                  <a:pt x="1129053" y="997853"/>
                </a:lnTo>
                <a:lnTo>
                  <a:pt x="0" y="997853"/>
                </a:lnTo>
                <a:lnTo>
                  <a:pt x="0" y="996897"/>
                </a:lnTo>
                <a:lnTo>
                  <a:pt x="1125991" y="996897"/>
                </a:lnTo>
                <a:lnTo>
                  <a:pt x="1125991" y="896254"/>
                </a:lnTo>
                <a:lnTo>
                  <a:pt x="0" y="996624"/>
                </a:lnTo>
                <a:lnTo>
                  <a:pt x="0" y="301166"/>
                </a:lnTo>
                <a:close/>
              </a:path>
            </a:pathLst>
          </a:custGeom>
          <a:solidFill>
            <a:srgbClr val="078CB7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4" name="Picture 43" descr="Logo&#10;&#10;Description automatically generated">
            <a:extLst>
              <a:ext uri="{FF2B5EF4-FFF2-40B4-BE49-F238E27FC236}">
                <a16:creationId xmlns:a16="http://schemas.microsoft.com/office/drawing/2014/main" id="{697FE2CA-2455-D4E4-79A8-5EE20374C71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20" r="14664" b="36528"/>
          <a:stretch/>
        </p:blipFill>
        <p:spPr>
          <a:xfrm>
            <a:off x="3642699" y="1793347"/>
            <a:ext cx="377554" cy="362058"/>
          </a:xfrm>
          <a:prstGeom prst="rect">
            <a:avLst/>
          </a:prstGeom>
        </p:spPr>
      </p:pic>
      <p:pic>
        <p:nvPicPr>
          <p:cNvPr id="45" name="Picture 44" descr="A picture containing diagram&#10;&#10;Description automatically generated">
            <a:extLst>
              <a:ext uri="{FF2B5EF4-FFF2-40B4-BE49-F238E27FC236}">
                <a16:creationId xmlns:a16="http://schemas.microsoft.com/office/drawing/2014/main" id="{B621F481-91DC-C072-7391-751322EE742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7487" y="3842775"/>
            <a:ext cx="274320" cy="345839"/>
          </a:xfrm>
          <a:prstGeom prst="rect">
            <a:avLst/>
          </a:prstGeom>
        </p:spPr>
      </p:pic>
      <p:pic>
        <p:nvPicPr>
          <p:cNvPr id="46" name="Picture 45" descr="A screenshot of a video game&#10;&#10;Description automatically generated with medium confidence">
            <a:extLst>
              <a:ext uri="{FF2B5EF4-FFF2-40B4-BE49-F238E27FC236}">
                <a16:creationId xmlns:a16="http://schemas.microsoft.com/office/drawing/2014/main" id="{9B2180BC-B6FC-BBF5-DBEB-12A7CECB34D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1527" y="5749061"/>
            <a:ext cx="530469" cy="530469"/>
          </a:xfrm>
          <a:prstGeom prst="rect">
            <a:avLst/>
          </a:prstGeom>
        </p:spPr>
      </p:pic>
      <p:grpSp>
        <p:nvGrpSpPr>
          <p:cNvPr id="47" name="Group 46">
            <a:extLst>
              <a:ext uri="{FF2B5EF4-FFF2-40B4-BE49-F238E27FC236}">
                <a16:creationId xmlns:a16="http://schemas.microsoft.com/office/drawing/2014/main" id="{0E46AA9B-E638-568C-E528-404077E1A287}"/>
              </a:ext>
            </a:extLst>
          </p:cNvPr>
          <p:cNvGrpSpPr/>
          <p:nvPr/>
        </p:nvGrpSpPr>
        <p:grpSpPr>
          <a:xfrm>
            <a:off x="985836" y="1278794"/>
            <a:ext cx="1629183" cy="1581216"/>
            <a:chOff x="1696373" y="2895281"/>
            <a:chExt cx="2149589" cy="2827996"/>
          </a:xfrm>
          <a:solidFill>
            <a:schemeClr val="accent6">
              <a:lumMod val="40000"/>
              <a:lumOff val="60000"/>
            </a:schemeClr>
          </a:solidFill>
        </p:grpSpPr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413CAA43-B064-EF37-FEE9-B9D15D22A5DE}"/>
                </a:ext>
              </a:extLst>
            </p:cNvPr>
            <p:cNvSpPr/>
            <p:nvPr/>
          </p:nvSpPr>
          <p:spPr>
            <a:xfrm>
              <a:off x="1731285" y="2895281"/>
              <a:ext cx="2079765" cy="2827996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9" name="Google Shape;47;p1">
              <a:extLst>
                <a:ext uri="{FF2B5EF4-FFF2-40B4-BE49-F238E27FC236}">
                  <a16:creationId xmlns:a16="http://schemas.microsoft.com/office/drawing/2014/main" id="{869A17A2-9494-91BD-1525-038EE1290686}"/>
                </a:ext>
              </a:extLst>
            </p:cNvPr>
            <p:cNvSpPr txBox="1"/>
            <p:nvPr/>
          </p:nvSpPr>
          <p:spPr>
            <a:xfrm>
              <a:off x="1696373" y="3164580"/>
              <a:ext cx="2149589" cy="2146704"/>
            </a:xfrm>
            <a:prstGeom prst="rect">
              <a:avLst/>
            </a:prstGeom>
            <a:noFill/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699" tIns="45699" rIns="45699" bIns="45699" anchor="ctr">
              <a:spAutoFit/>
            </a:bodyPr>
            <a:lstStyle>
              <a:lvl1pPr defTabSz="1828800">
                <a:defRPr sz="4000">
                  <a:solidFill>
                    <a:srgbClr val="535353"/>
                  </a:solidFill>
                  <a:latin typeface="Avenir Next Regular"/>
                  <a:ea typeface="Avenir Next Regular"/>
                  <a:cs typeface="Avenir Next Regular"/>
                  <a:sym typeface="Avenir Next Regular"/>
                </a:defRPr>
              </a:lvl1pPr>
            </a:lstStyle>
            <a:p>
              <a:pPr lvl="0" algn="ctr"/>
              <a:r>
                <a:rPr lang="en-US" sz="2400" b="1" dirty="0">
                  <a:solidFill>
                    <a:srgbClr val="002060"/>
                  </a:solidFill>
                  <a:latin typeface="Calibri Light" panose="020F0302020204030204"/>
                  <a:sym typeface="Avenir Next Regular"/>
                </a:rPr>
                <a:t>Criteria for Quality Product</a:t>
              </a:r>
            </a:p>
          </p:txBody>
        </p:sp>
      </p:grpSp>
      <p:grpSp>
        <p:nvGrpSpPr>
          <p:cNvPr id="53" name="Group 52">
            <a:extLst>
              <a:ext uri="{FF2B5EF4-FFF2-40B4-BE49-F238E27FC236}">
                <a16:creationId xmlns:a16="http://schemas.microsoft.com/office/drawing/2014/main" id="{94FE3487-FA6D-B920-373F-B29F9A37D2E8}"/>
              </a:ext>
            </a:extLst>
          </p:cNvPr>
          <p:cNvGrpSpPr/>
          <p:nvPr/>
        </p:nvGrpSpPr>
        <p:grpSpPr>
          <a:xfrm>
            <a:off x="80590" y="3131963"/>
            <a:ext cx="3257039" cy="3379741"/>
            <a:chOff x="1696373" y="2755462"/>
            <a:chExt cx="2149589" cy="2041267"/>
          </a:xfrm>
        </p:grpSpPr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9C0B8DBA-034F-6319-74D4-4C83677683D3}"/>
                </a:ext>
              </a:extLst>
            </p:cNvPr>
            <p:cNvSpPr/>
            <p:nvPr/>
          </p:nvSpPr>
          <p:spPr>
            <a:xfrm>
              <a:off x="1731285" y="2755462"/>
              <a:ext cx="2079765" cy="1901446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5" name="Google Shape;47;p1">
              <a:extLst>
                <a:ext uri="{FF2B5EF4-FFF2-40B4-BE49-F238E27FC236}">
                  <a16:creationId xmlns:a16="http://schemas.microsoft.com/office/drawing/2014/main" id="{40CAB6F8-AEC0-35F6-3F7C-A40589D42721}"/>
                </a:ext>
              </a:extLst>
            </p:cNvPr>
            <p:cNvSpPr txBox="1"/>
            <p:nvPr/>
          </p:nvSpPr>
          <p:spPr>
            <a:xfrm>
              <a:off x="1696373" y="2784977"/>
              <a:ext cx="2149589" cy="2011752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699" tIns="45699" rIns="45699" bIns="45699">
              <a:spAutoFit/>
            </a:bodyPr>
            <a:lstStyle>
              <a:lvl1pPr defTabSz="1828800">
                <a:defRPr sz="4000">
                  <a:solidFill>
                    <a:srgbClr val="535353"/>
                  </a:solidFill>
                  <a:latin typeface="Avenir Next Regular"/>
                  <a:ea typeface="Avenir Next Regular"/>
                  <a:cs typeface="Avenir Next Regular"/>
                  <a:sym typeface="Avenir Next Regular"/>
                </a:defRPr>
              </a:lvl1pPr>
            </a:lstStyle>
            <a:p>
              <a:pPr algn="ctr"/>
              <a:r>
                <a:rPr lang="en-US" sz="2400" dirty="0">
                  <a:solidFill>
                    <a:schemeClr val="bg1"/>
                  </a:solidFill>
                  <a:latin typeface="Calibri Light" panose="020F0302020204030204"/>
                  <a:ea typeface="+mn-ea"/>
                  <a:cs typeface="+mn-cs"/>
                </a:rPr>
                <a:t>Measuring </a:t>
              </a:r>
              <a:r>
                <a:rPr lang="en-US" sz="2400" dirty="0">
                  <a:solidFill>
                    <a:srgbClr val="8EF4F3"/>
                  </a:solidFill>
                  <a:latin typeface="Calibri Light" panose="020F0302020204030204"/>
                  <a:ea typeface="+mn-ea"/>
                  <a:cs typeface="+mn-cs"/>
                </a:rPr>
                <a:t>product quality </a:t>
              </a:r>
              <a:r>
                <a:rPr lang="en-US" sz="2400" dirty="0">
                  <a:solidFill>
                    <a:schemeClr val="bg1"/>
                  </a:solidFill>
                  <a:latin typeface="Calibri Light" panose="020F0302020204030204"/>
                  <a:ea typeface="+mn-ea"/>
                  <a:cs typeface="+mn-cs"/>
                </a:rPr>
                <a:t>characteristics is absolutely crucial , but there are some techniques and metrics for measuring quality.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601632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3298"/>
    </mc:Choice>
    <mc:Fallback xmlns="">
      <p:transition spd="slow" advTm="2132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1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7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2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8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3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F2F3C7F6-97E6-DF0A-0241-5F29443A2C06}"/>
              </a:ext>
            </a:extLst>
          </p:cNvPr>
          <p:cNvGrpSpPr/>
          <p:nvPr/>
        </p:nvGrpSpPr>
        <p:grpSpPr>
          <a:xfrm>
            <a:off x="985836" y="1278794"/>
            <a:ext cx="1629183" cy="1581216"/>
            <a:chOff x="1696373" y="2895281"/>
            <a:chExt cx="2149589" cy="2827996"/>
          </a:xfrm>
          <a:solidFill>
            <a:schemeClr val="accent6">
              <a:lumMod val="40000"/>
              <a:lumOff val="60000"/>
            </a:schemeClr>
          </a:solidFill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A40322B7-9CC2-CB82-0420-818494928B53}"/>
                </a:ext>
              </a:extLst>
            </p:cNvPr>
            <p:cNvSpPr/>
            <p:nvPr/>
          </p:nvSpPr>
          <p:spPr>
            <a:xfrm>
              <a:off x="1731285" y="2895281"/>
              <a:ext cx="2079765" cy="2827996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" name="Google Shape;47;p1">
              <a:extLst>
                <a:ext uri="{FF2B5EF4-FFF2-40B4-BE49-F238E27FC236}">
                  <a16:creationId xmlns:a16="http://schemas.microsoft.com/office/drawing/2014/main" id="{F7F7EEF1-B6B6-0A6E-A510-AF5C0E7A111E}"/>
                </a:ext>
              </a:extLst>
            </p:cNvPr>
            <p:cNvSpPr txBox="1"/>
            <p:nvPr/>
          </p:nvSpPr>
          <p:spPr>
            <a:xfrm>
              <a:off x="1696373" y="3164580"/>
              <a:ext cx="2149589" cy="2146704"/>
            </a:xfrm>
            <a:prstGeom prst="rect">
              <a:avLst/>
            </a:prstGeom>
            <a:noFill/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699" tIns="45699" rIns="45699" bIns="45699" anchor="ctr">
              <a:spAutoFit/>
            </a:bodyPr>
            <a:lstStyle>
              <a:lvl1pPr defTabSz="1828800">
                <a:defRPr sz="4000">
                  <a:solidFill>
                    <a:srgbClr val="535353"/>
                  </a:solidFill>
                  <a:latin typeface="Avenir Next Regular"/>
                  <a:ea typeface="Avenir Next Regular"/>
                  <a:cs typeface="Avenir Next Regular"/>
                  <a:sym typeface="Avenir Next Regular"/>
                </a:defRPr>
              </a:lvl1pPr>
            </a:lstStyle>
            <a:p>
              <a:pPr lvl="0" algn="ctr"/>
              <a:r>
                <a:rPr lang="en-US" sz="2400" b="1" dirty="0">
                  <a:solidFill>
                    <a:srgbClr val="002060"/>
                  </a:solidFill>
                  <a:latin typeface="Calibri Light" panose="020F0302020204030204"/>
                  <a:sym typeface="Avenir Next Regular"/>
                </a:rPr>
                <a:t>Criteria for Quality Product</a:t>
              </a:r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C7E8E38D-177D-8835-21AB-3986D4DFD001}"/>
              </a:ext>
            </a:extLst>
          </p:cNvPr>
          <p:cNvGrpSpPr/>
          <p:nvPr/>
        </p:nvGrpSpPr>
        <p:grpSpPr>
          <a:xfrm>
            <a:off x="80590" y="3131963"/>
            <a:ext cx="3257039" cy="3379741"/>
            <a:chOff x="1696373" y="2755462"/>
            <a:chExt cx="2149589" cy="2041267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C93CE4D6-412A-161F-60DA-7A564058FC68}"/>
                </a:ext>
              </a:extLst>
            </p:cNvPr>
            <p:cNvSpPr/>
            <p:nvPr/>
          </p:nvSpPr>
          <p:spPr>
            <a:xfrm>
              <a:off x="1731285" y="2755462"/>
              <a:ext cx="2079765" cy="1901446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" name="Google Shape;47;p1">
              <a:extLst>
                <a:ext uri="{FF2B5EF4-FFF2-40B4-BE49-F238E27FC236}">
                  <a16:creationId xmlns:a16="http://schemas.microsoft.com/office/drawing/2014/main" id="{57F0AA03-B02D-1433-F666-AAAB31746CC9}"/>
                </a:ext>
              </a:extLst>
            </p:cNvPr>
            <p:cNvSpPr txBox="1"/>
            <p:nvPr/>
          </p:nvSpPr>
          <p:spPr>
            <a:xfrm>
              <a:off x="1696373" y="2784977"/>
              <a:ext cx="2149589" cy="2011752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699" tIns="45699" rIns="45699" bIns="45699">
              <a:spAutoFit/>
            </a:bodyPr>
            <a:lstStyle>
              <a:lvl1pPr defTabSz="1828800">
                <a:defRPr sz="4000">
                  <a:solidFill>
                    <a:srgbClr val="535353"/>
                  </a:solidFill>
                  <a:latin typeface="Avenir Next Regular"/>
                  <a:ea typeface="Avenir Next Regular"/>
                  <a:cs typeface="Avenir Next Regular"/>
                  <a:sym typeface="Avenir Next Regular"/>
                </a:defRPr>
              </a:lvl1pPr>
            </a:lstStyle>
            <a:p>
              <a:pPr algn="ctr"/>
              <a:r>
                <a:rPr lang="en-US" sz="2400" dirty="0">
                  <a:solidFill>
                    <a:schemeClr val="bg1"/>
                  </a:solidFill>
                  <a:latin typeface="Calibri Light" panose="020F0302020204030204"/>
                  <a:ea typeface="+mn-ea"/>
                  <a:cs typeface="+mn-cs"/>
                </a:rPr>
                <a:t>Measuring </a:t>
              </a:r>
              <a:r>
                <a:rPr lang="en-US" sz="2400" dirty="0">
                  <a:solidFill>
                    <a:srgbClr val="8EF4F3"/>
                  </a:solidFill>
                  <a:latin typeface="Calibri Light" panose="020F0302020204030204"/>
                  <a:ea typeface="+mn-ea"/>
                  <a:cs typeface="+mn-cs"/>
                </a:rPr>
                <a:t>product quality </a:t>
              </a:r>
              <a:r>
                <a:rPr lang="en-US" sz="2400" dirty="0">
                  <a:solidFill>
                    <a:schemeClr val="bg1"/>
                  </a:solidFill>
                  <a:latin typeface="Calibri Light" panose="020F0302020204030204"/>
                  <a:ea typeface="+mn-ea"/>
                  <a:cs typeface="+mn-cs"/>
                </a:rPr>
                <a:t>characteristics is absolutely crucial , but there are some techniques and metrics for measuring quality.</a:t>
              </a:r>
            </a:p>
          </p:txBody>
        </p:sp>
      </p:grpSp>
      <p:sp>
        <p:nvSpPr>
          <p:cNvPr id="10" name="Google Shape;84;p1">
            <a:extLst>
              <a:ext uri="{FF2B5EF4-FFF2-40B4-BE49-F238E27FC236}">
                <a16:creationId xmlns:a16="http://schemas.microsoft.com/office/drawing/2014/main" id="{0E51E4E1-C130-3C8E-CD52-5D2996587543}"/>
              </a:ext>
            </a:extLst>
          </p:cNvPr>
          <p:cNvSpPr/>
          <p:nvPr/>
        </p:nvSpPr>
        <p:spPr>
          <a:xfrm>
            <a:off x="7934750" y="1306027"/>
            <a:ext cx="1107768" cy="4619104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11" name="Google Shape;85;p1">
            <a:extLst>
              <a:ext uri="{FF2B5EF4-FFF2-40B4-BE49-F238E27FC236}">
                <a16:creationId xmlns:a16="http://schemas.microsoft.com/office/drawing/2014/main" id="{0D12D192-9C4C-D867-701F-EBFEBA4593C6}"/>
              </a:ext>
            </a:extLst>
          </p:cNvPr>
          <p:cNvGrpSpPr/>
          <p:nvPr/>
        </p:nvGrpSpPr>
        <p:grpSpPr>
          <a:xfrm>
            <a:off x="8942018" y="835348"/>
            <a:ext cx="1832043" cy="1232705"/>
            <a:chOff x="7146810" y="537026"/>
            <a:chExt cx="1832043" cy="1232705"/>
          </a:xfrm>
        </p:grpSpPr>
        <p:sp>
          <p:nvSpPr>
            <p:cNvPr id="12" name="Google Shape;86;p1">
              <a:extLst>
                <a:ext uri="{FF2B5EF4-FFF2-40B4-BE49-F238E27FC236}">
                  <a16:creationId xmlns:a16="http://schemas.microsoft.com/office/drawing/2014/main" id="{C6661299-B79D-9183-CAF8-E6C82B321224}"/>
                </a:ext>
              </a:extLst>
            </p:cNvPr>
            <p:cNvSpPr/>
            <p:nvPr/>
          </p:nvSpPr>
          <p:spPr>
            <a:xfrm rot="674046">
              <a:off x="7340460" y="839335"/>
              <a:ext cx="1638393" cy="930396"/>
            </a:xfrm>
            <a:prstGeom prst="rect">
              <a:avLst/>
            </a:prstGeom>
            <a:gradFill>
              <a:gsLst>
                <a:gs pos="0">
                  <a:schemeClr val="dk1"/>
                </a:gs>
                <a:gs pos="5000">
                  <a:schemeClr val="dk1"/>
                </a:gs>
                <a:gs pos="100000">
                  <a:srgbClr val="C6C5CA">
                    <a:alpha val="0"/>
                  </a:srgbClr>
                </a:gs>
              </a:gsLst>
              <a:lin ang="0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" name="Google Shape;87;p1">
              <a:extLst>
                <a:ext uri="{FF2B5EF4-FFF2-40B4-BE49-F238E27FC236}">
                  <a16:creationId xmlns:a16="http://schemas.microsoft.com/office/drawing/2014/main" id="{E6E1EDCC-A706-2A04-CF8D-9946118AF719}"/>
                </a:ext>
              </a:extLst>
            </p:cNvPr>
            <p:cNvSpPr/>
            <p:nvPr/>
          </p:nvSpPr>
          <p:spPr>
            <a:xfrm rot="5400000" flipH="1">
              <a:off x="7433871" y="374810"/>
              <a:ext cx="1087651" cy="1412083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D33F1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" name="Google Shape;89;p1">
              <a:extLst>
                <a:ext uri="{FF2B5EF4-FFF2-40B4-BE49-F238E27FC236}">
                  <a16:creationId xmlns:a16="http://schemas.microsoft.com/office/drawing/2014/main" id="{35E18147-8B61-2896-11FD-CB67020B2A31}"/>
                </a:ext>
              </a:extLst>
            </p:cNvPr>
            <p:cNvSpPr txBox="1"/>
            <p:nvPr/>
          </p:nvSpPr>
          <p:spPr>
            <a:xfrm>
              <a:off x="7146810" y="850544"/>
              <a:ext cx="1611591" cy="36929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800" b="1" i="0" u="none" strike="noStrike" cap="none" dirty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Serviceability</a:t>
              </a:r>
            </a:p>
          </p:txBody>
        </p:sp>
      </p:grpSp>
      <p:grpSp>
        <p:nvGrpSpPr>
          <p:cNvPr id="15" name="Google Shape;91;p1">
            <a:extLst>
              <a:ext uri="{FF2B5EF4-FFF2-40B4-BE49-F238E27FC236}">
                <a16:creationId xmlns:a16="http://schemas.microsoft.com/office/drawing/2014/main" id="{E7EB247B-E5CD-3AAB-4AEC-704F9B6B80E4}"/>
              </a:ext>
            </a:extLst>
          </p:cNvPr>
          <p:cNvGrpSpPr/>
          <p:nvPr/>
        </p:nvGrpSpPr>
        <p:grpSpPr>
          <a:xfrm>
            <a:off x="9066863" y="2208244"/>
            <a:ext cx="1707198" cy="1232705"/>
            <a:chOff x="7271655" y="1909922"/>
            <a:chExt cx="1707198" cy="1232705"/>
          </a:xfrm>
        </p:grpSpPr>
        <p:sp>
          <p:nvSpPr>
            <p:cNvPr id="16" name="Google Shape;92;p1">
              <a:extLst>
                <a:ext uri="{FF2B5EF4-FFF2-40B4-BE49-F238E27FC236}">
                  <a16:creationId xmlns:a16="http://schemas.microsoft.com/office/drawing/2014/main" id="{40F172D4-39A8-88BD-B0E6-0378C420D752}"/>
                </a:ext>
              </a:extLst>
            </p:cNvPr>
            <p:cNvSpPr/>
            <p:nvPr/>
          </p:nvSpPr>
          <p:spPr>
            <a:xfrm rot="674046">
              <a:off x="7340460" y="2212231"/>
              <a:ext cx="1638393" cy="930396"/>
            </a:xfrm>
            <a:prstGeom prst="rect">
              <a:avLst/>
            </a:prstGeom>
            <a:gradFill>
              <a:gsLst>
                <a:gs pos="0">
                  <a:schemeClr val="dk1"/>
                </a:gs>
                <a:gs pos="5000">
                  <a:schemeClr val="dk1"/>
                </a:gs>
                <a:gs pos="100000">
                  <a:srgbClr val="C6C5CA">
                    <a:alpha val="0"/>
                  </a:srgbClr>
                </a:gs>
              </a:gsLst>
              <a:lin ang="0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" name="Google Shape;93;p1">
              <a:extLst>
                <a:ext uri="{FF2B5EF4-FFF2-40B4-BE49-F238E27FC236}">
                  <a16:creationId xmlns:a16="http://schemas.microsoft.com/office/drawing/2014/main" id="{61D6ADBB-99AF-4A0C-A1EE-DF0B09DA686E}"/>
                </a:ext>
              </a:extLst>
            </p:cNvPr>
            <p:cNvSpPr/>
            <p:nvPr/>
          </p:nvSpPr>
          <p:spPr>
            <a:xfrm rot="5400000" flipH="1">
              <a:off x="7433871" y="1747706"/>
              <a:ext cx="1087651" cy="1412083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A5D60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" name="Google Shape;95;p1">
              <a:extLst>
                <a:ext uri="{FF2B5EF4-FFF2-40B4-BE49-F238E27FC236}">
                  <a16:creationId xmlns:a16="http://schemas.microsoft.com/office/drawing/2014/main" id="{A49C95BA-87F7-9C79-9F61-20348128BFF1}"/>
                </a:ext>
              </a:extLst>
            </p:cNvPr>
            <p:cNvSpPr txBox="1"/>
            <p:nvPr/>
          </p:nvSpPr>
          <p:spPr>
            <a:xfrm>
              <a:off x="7354149" y="2259888"/>
              <a:ext cx="1159049" cy="36929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algn="ctr"/>
              <a:r>
                <a:rPr lang="en-US" b="1" dirty="0">
                  <a:solidFill>
                    <a:schemeClr val="lt1"/>
                  </a:solidFill>
                  <a:latin typeface="Calibri"/>
                  <a:cs typeface="Calibri"/>
                </a:rPr>
                <a:t>Features</a:t>
              </a:r>
            </a:p>
          </p:txBody>
        </p:sp>
      </p:grpSp>
      <p:grpSp>
        <p:nvGrpSpPr>
          <p:cNvPr id="20" name="Google Shape;97;p1">
            <a:extLst>
              <a:ext uri="{FF2B5EF4-FFF2-40B4-BE49-F238E27FC236}">
                <a16:creationId xmlns:a16="http://schemas.microsoft.com/office/drawing/2014/main" id="{F27AE345-AB30-DF46-C8DA-52BF6103EE4D}"/>
              </a:ext>
            </a:extLst>
          </p:cNvPr>
          <p:cNvGrpSpPr/>
          <p:nvPr/>
        </p:nvGrpSpPr>
        <p:grpSpPr>
          <a:xfrm>
            <a:off x="8893574" y="3581140"/>
            <a:ext cx="1848403" cy="1232705"/>
            <a:chOff x="7098366" y="3282818"/>
            <a:chExt cx="1848403" cy="1232705"/>
          </a:xfrm>
        </p:grpSpPr>
        <p:sp>
          <p:nvSpPr>
            <p:cNvPr id="21" name="Google Shape;98;p1">
              <a:extLst>
                <a:ext uri="{FF2B5EF4-FFF2-40B4-BE49-F238E27FC236}">
                  <a16:creationId xmlns:a16="http://schemas.microsoft.com/office/drawing/2014/main" id="{E09AC863-F48B-B24C-D263-44076501AA12}"/>
                </a:ext>
              </a:extLst>
            </p:cNvPr>
            <p:cNvSpPr/>
            <p:nvPr/>
          </p:nvSpPr>
          <p:spPr>
            <a:xfrm rot="674046">
              <a:off x="7308376" y="3585127"/>
              <a:ext cx="1638393" cy="930396"/>
            </a:xfrm>
            <a:prstGeom prst="rect">
              <a:avLst/>
            </a:prstGeom>
            <a:gradFill>
              <a:gsLst>
                <a:gs pos="0">
                  <a:schemeClr val="dk1"/>
                </a:gs>
                <a:gs pos="5000">
                  <a:schemeClr val="dk1"/>
                </a:gs>
                <a:gs pos="100000">
                  <a:srgbClr val="C6C5CA">
                    <a:alpha val="0"/>
                  </a:srgbClr>
                </a:gs>
              </a:gsLst>
              <a:lin ang="0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" name="Google Shape;99;p1">
              <a:extLst>
                <a:ext uri="{FF2B5EF4-FFF2-40B4-BE49-F238E27FC236}">
                  <a16:creationId xmlns:a16="http://schemas.microsoft.com/office/drawing/2014/main" id="{3618C259-6CBA-9C8C-F52C-07D41A1DD09A}"/>
                </a:ext>
              </a:extLst>
            </p:cNvPr>
            <p:cNvSpPr/>
            <p:nvPr/>
          </p:nvSpPr>
          <p:spPr>
            <a:xfrm rot="5400000" flipH="1">
              <a:off x="7433871" y="3120602"/>
              <a:ext cx="1087651" cy="1412083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FFBA1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3" name="Google Shape;101;p1">
              <a:extLst>
                <a:ext uri="{FF2B5EF4-FFF2-40B4-BE49-F238E27FC236}">
                  <a16:creationId xmlns:a16="http://schemas.microsoft.com/office/drawing/2014/main" id="{145180E3-1513-D8B6-171E-F8B9A2048A5F}"/>
                </a:ext>
              </a:extLst>
            </p:cNvPr>
            <p:cNvSpPr txBox="1"/>
            <p:nvPr/>
          </p:nvSpPr>
          <p:spPr>
            <a:xfrm>
              <a:off x="7098366" y="3614948"/>
              <a:ext cx="1667553" cy="36929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b="1" dirty="0">
                  <a:solidFill>
                    <a:schemeClr val="lt1"/>
                  </a:solidFill>
                  <a:latin typeface="Calibri"/>
                  <a:cs typeface="Calibri"/>
                  <a:sym typeface="Calibri"/>
                </a:rPr>
                <a:t>Durability</a:t>
              </a:r>
            </a:p>
          </p:txBody>
        </p:sp>
      </p:grpSp>
      <p:grpSp>
        <p:nvGrpSpPr>
          <p:cNvPr id="24" name="Google Shape;103;p1">
            <a:extLst>
              <a:ext uri="{FF2B5EF4-FFF2-40B4-BE49-F238E27FC236}">
                <a16:creationId xmlns:a16="http://schemas.microsoft.com/office/drawing/2014/main" id="{475B8214-CDFB-C420-7C3D-9906EC51D8AB}"/>
              </a:ext>
            </a:extLst>
          </p:cNvPr>
          <p:cNvGrpSpPr/>
          <p:nvPr/>
        </p:nvGrpSpPr>
        <p:grpSpPr>
          <a:xfrm>
            <a:off x="9019016" y="4954036"/>
            <a:ext cx="1722961" cy="1232705"/>
            <a:chOff x="7223808" y="4655714"/>
            <a:chExt cx="1722961" cy="1232705"/>
          </a:xfrm>
        </p:grpSpPr>
        <p:sp>
          <p:nvSpPr>
            <p:cNvPr id="25" name="Google Shape;104;p1">
              <a:extLst>
                <a:ext uri="{FF2B5EF4-FFF2-40B4-BE49-F238E27FC236}">
                  <a16:creationId xmlns:a16="http://schemas.microsoft.com/office/drawing/2014/main" id="{DADB8DB5-995C-C2F9-8FF7-8E56A0A60EBF}"/>
                </a:ext>
              </a:extLst>
            </p:cNvPr>
            <p:cNvSpPr/>
            <p:nvPr/>
          </p:nvSpPr>
          <p:spPr>
            <a:xfrm rot="674046">
              <a:off x="7308376" y="4958023"/>
              <a:ext cx="1638393" cy="930396"/>
            </a:xfrm>
            <a:prstGeom prst="rect">
              <a:avLst/>
            </a:prstGeom>
            <a:gradFill>
              <a:gsLst>
                <a:gs pos="0">
                  <a:schemeClr val="dk1"/>
                </a:gs>
                <a:gs pos="5000">
                  <a:schemeClr val="dk1"/>
                </a:gs>
                <a:gs pos="100000">
                  <a:srgbClr val="C6C5CA">
                    <a:alpha val="0"/>
                  </a:srgbClr>
                </a:gs>
              </a:gsLst>
              <a:lin ang="0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6" name="Google Shape;105;p1">
              <a:extLst>
                <a:ext uri="{FF2B5EF4-FFF2-40B4-BE49-F238E27FC236}">
                  <a16:creationId xmlns:a16="http://schemas.microsoft.com/office/drawing/2014/main" id="{5FF45992-83B5-5954-D57C-5C19640AE3F6}"/>
                </a:ext>
              </a:extLst>
            </p:cNvPr>
            <p:cNvSpPr/>
            <p:nvPr/>
          </p:nvSpPr>
          <p:spPr>
            <a:xfrm rot="5400000" flipH="1">
              <a:off x="7433871" y="4493498"/>
              <a:ext cx="1087651" cy="1412083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09B9F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" name="Google Shape;107;p1">
              <a:extLst>
                <a:ext uri="{FF2B5EF4-FFF2-40B4-BE49-F238E27FC236}">
                  <a16:creationId xmlns:a16="http://schemas.microsoft.com/office/drawing/2014/main" id="{8E0F4CFE-4082-A4B9-3CEA-917432ABDBA3}"/>
                </a:ext>
              </a:extLst>
            </p:cNvPr>
            <p:cNvSpPr txBox="1"/>
            <p:nvPr/>
          </p:nvSpPr>
          <p:spPr>
            <a:xfrm>
              <a:off x="7223808" y="4960796"/>
              <a:ext cx="1411770" cy="36929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algn="ctr"/>
              <a:r>
                <a:rPr lang="en-US" b="1" dirty="0">
                  <a:solidFill>
                    <a:schemeClr val="lt1"/>
                  </a:solidFill>
                  <a:latin typeface="Calibri"/>
                  <a:cs typeface="Calibri"/>
                </a:rPr>
                <a:t>Performance</a:t>
              </a:r>
            </a:p>
          </p:txBody>
        </p:sp>
      </p:grpSp>
      <p:grpSp>
        <p:nvGrpSpPr>
          <p:cNvPr id="28" name="Google Shape;109;p1">
            <a:extLst>
              <a:ext uri="{FF2B5EF4-FFF2-40B4-BE49-F238E27FC236}">
                <a16:creationId xmlns:a16="http://schemas.microsoft.com/office/drawing/2014/main" id="{0EFE928C-A677-BE4F-AD8D-9B654B5DE62A}"/>
              </a:ext>
            </a:extLst>
          </p:cNvPr>
          <p:cNvGrpSpPr/>
          <p:nvPr/>
        </p:nvGrpSpPr>
        <p:grpSpPr>
          <a:xfrm>
            <a:off x="3816548" y="2573727"/>
            <a:ext cx="4191232" cy="955883"/>
            <a:chOff x="2046740" y="2275405"/>
            <a:chExt cx="4191232" cy="955883"/>
          </a:xfrm>
        </p:grpSpPr>
        <p:sp>
          <p:nvSpPr>
            <p:cNvPr id="29" name="Google Shape;110;p1">
              <a:extLst>
                <a:ext uri="{FF2B5EF4-FFF2-40B4-BE49-F238E27FC236}">
                  <a16:creationId xmlns:a16="http://schemas.microsoft.com/office/drawing/2014/main" id="{993E21AC-3C32-B3AF-871D-C37DE7E6169C}"/>
                </a:ext>
              </a:extLst>
            </p:cNvPr>
            <p:cNvSpPr/>
            <p:nvPr/>
          </p:nvSpPr>
          <p:spPr>
            <a:xfrm rot="10537892">
              <a:off x="2598873" y="2606937"/>
              <a:ext cx="3570707" cy="624351"/>
            </a:xfrm>
            <a:prstGeom prst="rect">
              <a:avLst/>
            </a:prstGeom>
            <a:gradFill>
              <a:gsLst>
                <a:gs pos="0">
                  <a:schemeClr val="dk1"/>
                </a:gs>
                <a:gs pos="5000">
                  <a:schemeClr val="dk1"/>
                </a:gs>
                <a:gs pos="100000">
                  <a:srgbClr val="C6C5CA">
                    <a:alpha val="0"/>
                  </a:srgbClr>
                </a:gs>
              </a:gsLst>
              <a:lin ang="0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" name="Google Shape;111;p1">
              <a:extLst>
                <a:ext uri="{FF2B5EF4-FFF2-40B4-BE49-F238E27FC236}">
                  <a16:creationId xmlns:a16="http://schemas.microsoft.com/office/drawing/2014/main" id="{45DEDC47-24D4-9CE6-C369-49B905655E11}"/>
                </a:ext>
              </a:extLst>
            </p:cNvPr>
            <p:cNvSpPr/>
            <p:nvPr/>
          </p:nvSpPr>
          <p:spPr>
            <a:xfrm rot="16200000">
              <a:off x="3681408" y="640737"/>
              <a:ext cx="845464" cy="41148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A5D60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1" name="Google Shape;112;p1">
              <a:extLst>
                <a:ext uri="{FF2B5EF4-FFF2-40B4-BE49-F238E27FC236}">
                  <a16:creationId xmlns:a16="http://schemas.microsoft.com/office/drawing/2014/main" id="{75451B01-E209-4233-41D5-512A03DCDAEE}"/>
                </a:ext>
              </a:extLst>
            </p:cNvPr>
            <p:cNvSpPr/>
            <p:nvPr/>
          </p:nvSpPr>
          <p:spPr>
            <a:xfrm>
              <a:off x="2136118" y="2403109"/>
              <a:ext cx="548640" cy="54864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  <a:effectLst>
              <a:outerShdw blurRad="50800" dist="38100" dir="2700000" algn="tl" rotWithShape="0">
                <a:srgbClr val="000000">
                  <a:alpha val="4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2" name="Google Shape;114;p1">
              <a:extLst>
                <a:ext uri="{FF2B5EF4-FFF2-40B4-BE49-F238E27FC236}">
                  <a16:creationId xmlns:a16="http://schemas.microsoft.com/office/drawing/2014/main" id="{9312FDFF-8B2C-F286-D08A-90B41768D990}"/>
                </a:ext>
              </a:extLst>
            </p:cNvPr>
            <p:cNvSpPr txBox="1"/>
            <p:nvPr/>
          </p:nvSpPr>
          <p:spPr>
            <a:xfrm>
              <a:off x="2556463" y="2295266"/>
              <a:ext cx="3681509" cy="83095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algn="ctr"/>
              <a:r>
                <a:rPr lang="en-CA" sz="1600" b="1" dirty="0">
                  <a:solidFill>
                    <a:schemeClr val="lt1"/>
                  </a:solidFill>
                  <a:latin typeface="Calibri"/>
                  <a:cs typeface="Calibri"/>
                </a:rPr>
                <a:t>Are attributes of a product that supplement the product's basic</a:t>
              </a:r>
              <a:br>
                <a:rPr lang="en-CA" sz="1600" b="1" dirty="0">
                  <a:solidFill>
                    <a:schemeClr val="lt1"/>
                  </a:solidFill>
                  <a:latin typeface="Calibri"/>
                  <a:cs typeface="Calibri"/>
                </a:rPr>
              </a:br>
              <a:r>
                <a:rPr lang="en-CA" sz="1600" b="1" dirty="0">
                  <a:solidFill>
                    <a:schemeClr val="lt1"/>
                  </a:solidFill>
                  <a:latin typeface="Calibri"/>
                  <a:cs typeface="Calibri"/>
                </a:rPr>
                <a:t>performance</a:t>
              </a:r>
              <a:endParaRPr lang="en-US" sz="1600" b="1" dirty="0">
                <a:solidFill>
                  <a:schemeClr val="lt1"/>
                </a:solidFill>
                <a:latin typeface="Calibri"/>
                <a:cs typeface="Calibri"/>
              </a:endParaRPr>
            </a:p>
          </p:txBody>
        </p:sp>
      </p:grpSp>
      <p:grpSp>
        <p:nvGrpSpPr>
          <p:cNvPr id="33" name="Google Shape;116;p1">
            <a:extLst>
              <a:ext uri="{FF2B5EF4-FFF2-40B4-BE49-F238E27FC236}">
                <a16:creationId xmlns:a16="http://schemas.microsoft.com/office/drawing/2014/main" id="{A262D4ED-DE8A-6C00-3901-AC21BEF9D74C}"/>
              </a:ext>
            </a:extLst>
          </p:cNvPr>
          <p:cNvGrpSpPr/>
          <p:nvPr/>
        </p:nvGrpSpPr>
        <p:grpSpPr>
          <a:xfrm>
            <a:off x="3816548" y="3946623"/>
            <a:ext cx="4148240" cy="955883"/>
            <a:chOff x="2021340" y="3648301"/>
            <a:chExt cx="4148240" cy="955883"/>
          </a:xfrm>
        </p:grpSpPr>
        <p:sp>
          <p:nvSpPr>
            <p:cNvPr id="34" name="Google Shape;117;p1">
              <a:extLst>
                <a:ext uri="{FF2B5EF4-FFF2-40B4-BE49-F238E27FC236}">
                  <a16:creationId xmlns:a16="http://schemas.microsoft.com/office/drawing/2014/main" id="{EB358F28-97F2-72CF-DEB1-FA23DE0838F7}"/>
                </a:ext>
              </a:extLst>
            </p:cNvPr>
            <p:cNvSpPr/>
            <p:nvPr/>
          </p:nvSpPr>
          <p:spPr>
            <a:xfrm rot="10537892">
              <a:off x="2598873" y="3979833"/>
              <a:ext cx="3570707" cy="624351"/>
            </a:xfrm>
            <a:prstGeom prst="rect">
              <a:avLst/>
            </a:prstGeom>
            <a:gradFill>
              <a:gsLst>
                <a:gs pos="0">
                  <a:schemeClr val="dk1"/>
                </a:gs>
                <a:gs pos="5000">
                  <a:schemeClr val="dk1"/>
                </a:gs>
                <a:gs pos="100000">
                  <a:srgbClr val="C6C5CA">
                    <a:alpha val="0"/>
                  </a:srgbClr>
                </a:gs>
              </a:gsLst>
              <a:lin ang="0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5" name="Google Shape;118;p1">
              <a:extLst>
                <a:ext uri="{FF2B5EF4-FFF2-40B4-BE49-F238E27FC236}">
                  <a16:creationId xmlns:a16="http://schemas.microsoft.com/office/drawing/2014/main" id="{CFA64BE2-AED3-60EE-8087-5FEAEB36D439}"/>
                </a:ext>
              </a:extLst>
            </p:cNvPr>
            <p:cNvSpPr/>
            <p:nvPr/>
          </p:nvSpPr>
          <p:spPr>
            <a:xfrm rot="16200000">
              <a:off x="3656008" y="2013633"/>
              <a:ext cx="845464" cy="41148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FFBA1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6" name="Google Shape;119;p1">
              <a:extLst>
                <a:ext uri="{FF2B5EF4-FFF2-40B4-BE49-F238E27FC236}">
                  <a16:creationId xmlns:a16="http://schemas.microsoft.com/office/drawing/2014/main" id="{2A5FA66C-975C-FBEB-CB1B-F7DD3FD2F267}"/>
                </a:ext>
              </a:extLst>
            </p:cNvPr>
            <p:cNvSpPr/>
            <p:nvPr/>
          </p:nvSpPr>
          <p:spPr>
            <a:xfrm>
              <a:off x="2117370" y="3795597"/>
              <a:ext cx="548640" cy="54864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  <a:effectLst>
              <a:outerShdw blurRad="50800" dist="38100" dir="2700000" algn="tl" rotWithShape="0">
                <a:srgbClr val="000000">
                  <a:alpha val="4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7" name="Google Shape;121;p1">
              <a:extLst>
                <a:ext uri="{FF2B5EF4-FFF2-40B4-BE49-F238E27FC236}">
                  <a16:creationId xmlns:a16="http://schemas.microsoft.com/office/drawing/2014/main" id="{20A616A1-88F6-A629-06C6-549F0DF9F957}"/>
                </a:ext>
              </a:extLst>
            </p:cNvPr>
            <p:cNvSpPr txBox="1"/>
            <p:nvPr/>
          </p:nvSpPr>
          <p:spPr>
            <a:xfrm>
              <a:off x="2697423" y="3706515"/>
              <a:ext cx="3320238" cy="73862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lvl="0" algn="ctr"/>
              <a:r>
                <a:rPr lang="en-US" sz="1400" b="1" dirty="0">
                  <a:solidFill>
                    <a:schemeClr val="lt1"/>
                  </a:solidFill>
                  <a:latin typeface="Calibri"/>
                  <a:cs typeface="Calibri"/>
                </a:rPr>
                <a:t>This criterion defines how much the consumer will benefit from the product service before it starts to lose its quality?</a:t>
              </a:r>
            </a:p>
          </p:txBody>
        </p:sp>
      </p:grpSp>
      <p:grpSp>
        <p:nvGrpSpPr>
          <p:cNvPr id="38" name="Google Shape;123;p1">
            <a:extLst>
              <a:ext uri="{FF2B5EF4-FFF2-40B4-BE49-F238E27FC236}">
                <a16:creationId xmlns:a16="http://schemas.microsoft.com/office/drawing/2014/main" id="{1D4A53F9-6E46-B9D9-4FA7-E75628766B8C}"/>
              </a:ext>
            </a:extLst>
          </p:cNvPr>
          <p:cNvGrpSpPr/>
          <p:nvPr/>
        </p:nvGrpSpPr>
        <p:grpSpPr>
          <a:xfrm>
            <a:off x="3820631" y="1200831"/>
            <a:ext cx="4200081" cy="955883"/>
            <a:chOff x="2025423" y="902509"/>
            <a:chExt cx="4200081" cy="955883"/>
          </a:xfrm>
        </p:grpSpPr>
        <p:sp>
          <p:nvSpPr>
            <p:cNvPr id="39" name="Google Shape;124;p1">
              <a:extLst>
                <a:ext uri="{FF2B5EF4-FFF2-40B4-BE49-F238E27FC236}">
                  <a16:creationId xmlns:a16="http://schemas.microsoft.com/office/drawing/2014/main" id="{566C52E8-0776-E737-342E-AD6EEBEDB15A}"/>
                </a:ext>
              </a:extLst>
            </p:cNvPr>
            <p:cNvSpPr/>
            <p:nvPr/>
          </p:nvSpPr>
          <p:spPr>
            <a:xfrm rot="10537892">
              <a:off x="2598873" y="1234041"/>
              <a:ext cx="3570707" cy="624351"/>
            </a:xfrm>
            <a:prstGeom prst="rect">
              <a:avLst/>
            </a:prstGeom>
            <a:gradFill>
              <a:gsLst>
                <a:gs pos="0">
                  <a:schemeClr val="dk1"/>
                </a:gs>
                <a:gs pos="5000">
                  <a:schemeClr val="dk1"/>
                </a:gs>
                <a:gs pos="100000">
                  <a:srgbClr val="C6C5CA">
                    <a:alpha val="0"/>
                  </a:srgbClr>
                </a:gs>
              </a:gsLst>
              <a:lin ang="0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0" name="Google Shape;125;p1">
              <a:extLst>
                <a:ext uri="{FF2B5EF4-FFF2-40B4-BE49-F238E27FC236}">
                  <a16:creationId xmlns:a16="http://schemas.microsoft.com/office/drawing/2014/main" id="{6B946696-7DE1-4B57-730C-DDA32F471244}"/>
                </a:ext>
              </a:extLst>
            </p:cNvPr>
            <p:cNvSpPr/>
            <p:nvPr/>
          </p:nvSpPr>
          <p:spPr>
            <a:xfrm rot="16200000">
              <a:off x="3660091" y="-732159"/>
              <a:ext cx="845464" cy="41148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D33F1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1" name="Google Shape;126;p1">
              <a:extLst>
                <a:ext uri="{FF2B5EF4-FFF2-40B4-BE49-F238E27FC236}">
                  <a16:creationId xmlns:a16="http://schemas.microsoft.com/office/drawing/2014/main" id="{7EA04167-45FA-02E8-62A8-1FFC58A1D771}"/>
                </a:ext>
              </a:extLst>
            </p:cNvPr>
            <p:cNvSpPr/>
            <p:nvPr/>
          </p:nvSpPr>
          <p:spPr>
            <a:xfrm>
              <a:off x="2096050" y="1035190"/>
              <a:ext cx="548640" cy="54864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  <a:effectLst>
              <a:outerShdw blurRad="50800" dist="38100" dir="2700000" algn="tl" rotWithShape="0">
                <a:srgbClr val="000000">
                  <a:alpha val="4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2" name="Google Shape;127;p1">
              <a:extLst>
                <a:ext uri="{FF2B5EF4-FFF2-40B4-BE49-F238E27FC236}">
                  <a16:creationId xmlns:a16="http://schemas.microsoft.com/office/drawing/2014/main" id="{D2FB807F-AFA4-0418-EAB2-D825CB2293C9}"/>
                </a:ext>
              </a:extLst>
            </p:cNvPr>
            <p:cNvSpPr txBox="1"/>
            <p:nvPr/>
          </p:nvSpPr>
          <p:spPr>
            <a:xfrm>
              <a:off x="2607876" y="1007705"/>
              <a:ext cx="3617628" cy="58473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600" b="1" dirty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What is the ease of fixing or repairing the product if it fails ?</a:t>
              </a:r>
            </a:p>
          </p:txBody>
        </p:sp>
      </p:grpSp>
      <p:grpSp>
        <p:nvGrpSpPr>
          <p:cNvPr id="43" name="Google Shape;130;p1">
            <a:extLst>
              <a:ext uri="{FF2B5EF4-FFF2-40B4-BE49-F238E27FC236}">
                <a16:creationId xmlns:a16="http://schemas.microsoft.com/office/drawing/2014/main" id="{DA1A1374-1181-5002-7434-332A168646DD}"/>
              </a:ext>
            </a:extLst>
          </p:cNvPr>
          <p:cNvGrpSpPr/>
          <p:nvPr/>
        </p:nvGrpSpPr>
        <p:grpSpPr>
          <a:xfrm>
            <a:off x="3816548" y="5287347"/>
            <a:ext cx="4173525" cy="988055"/>
            <a:chOff x="2021340" y="4989025"/>
            <a:chExt cx="4173525" cy="988055"/>
          </a:xfrm>
        </p:grpSpPr>
        <p:sp>
          <p:nvSpPr>
            <p:cNvPr id="44" name="Google Shape;131;p1">
              <a:extLst>
                <a:ext uri="{FF2B5EF4-FFF2-40B4-BE49-F238E27FC236}">
                  <a16:creationId xmlns:a16="http://schemas.microsoft.com/office/drawing/2014/main" id="{D47F0744-A3C1-DCCB-0E56-C6F4ED6394C6}"/>
                </a:ext>
              </a:extLst>
            </p:cNvPr>
            <p:cNvSpPr/>
            <p:nvPr/>
          </p:nvSpPr>
          <p:spPr>
            <a:xfrm rot="10537892">
              <a:off x="2598873" y="5352729"/>
              <a:ext cx="3570707" cy="624351"/>
            </a:xfrm>
            <a:prstGeom prst="rect">
              <a:avLst/>
            </a:prstGeom>
            <a:gradFill>
              <a:gsLst>
                <a:gs pos="0">
                  <a:schemeClr val="dk1"/>
                </a:gs>
                <a:gs pos="5000">
                  <a:schemeClr val="dk1"/>
                </a:gs>
                <a:gs pos="100000">
                  <a:srgbClr val="C6C5CA">
                    <a:alpha val="0"/>
                  </a:srgbClr>
                </a:gs>
              </a:gsLst>
              <a:lin ang="0" scaled="0"/>
            </a:gra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5" name="Google Shape;132;p1">
              <a:extLst>
                <a:ext uri="{FF2B5EF4-FFF2-40B4-BE49-F238E27FC236}">
                  <a16:creationId xmlns:a16="http://schemas.microsoft.com/office/drawing/2014/main" id="{360655AD-3009-3AAA-533F-B35210913B02}"/>
                </a:ext>
              </a:extLst>
            </p:cNvPr>
            <p:cNvSpPr/>
            <p:nvPr/>
          </p:nvSpPr>
          <p:spPr>
            <a:xfrm rot="16200000">
              <a:off x="3656008" y="3386529"/>
              <a:ext cx="845464" cy="41148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09B9F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6" name="Google Shape;133;p1">
              <a:extLst>
                <a:ext uri="{FF2B5EF4-FFF2-40B4-BE49-F238E27FC236}">
                  <a16:creationId xmlns:a16="http://schemas.microsoft.com/office/drawing/2014/main" id="{31594763-B836-D289-51D9-953D1346812C}"/>
                </a:ext>
              </a:extLst>
            </p:cNvPr>
            <p:cNvSpPr/>
            <p:nvPr/>
          </p:nvSpPr>
          <p:spPr>
            <a:xfrm>
              <a:off x="2120482" y="5148901"/>
              <a:ext cx="548640" cy="54864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  <a:effectLst>
              <a:outerShdw blurRad="50800" dist="38100" dir="2700000" algn="tl" rotWithShape="0">
                <a:srgbClr val="000000">
                  <a:alpha val="4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7" name="Google Shape;135;p1">
              <a:extLst>
                <a:ext uri="{FF2B5EF4-FFF2-40B4-BE49-F238E27FC236}">
                  <a16:creationId xmlns:a16="http://schemas.microsoft.com/office/drawing/2014/main" id="{1D41DEF5-0EAF-FC24-133D-E2438FC535BF}"/>
                </a:ext>
              </a:extLst>
            </p:cNvPr>
            <p:cNvSpPr txBox="1"/>
            <p:nvPr/>
          </p:nvSpPr>
          <p:spPr>
            <a:xfrm>
              <a:off x="2586974" y="4989025"/>
              <a:ext cx="3607891" cy="93867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algn="ctr">
                <a:lnSpc>
                  <a:spcPts val="2200"/>
                </a:lnSpc>
              </a:pPr>
              <a:r>
                <a:rPr lang="en-CA" sz="1400" b="1" dirty="0">
                  <a:solidFill>
                    <a:schemeClr val="lt1"/>
                  </a:solidFill>
                  <a:latin typeface="Calibri"/>
                  <a:cs typeface="Calibri"/>
                </a:rPr>
                <a:t>Refers to the effectiveness with a product achieves its intended</a:t>
              </a:r>
              <a:br>
                <a:rPr lang="en-CA" sz="1400" b="1" dirty="0">
                  <a:solidFill>
                    <a:schemeClr val="lt1"/>
                  </a:solidFill>
                  <a:latin typeface="Calibri"/>
                  <a:cs typeface="Calibri"/>
                </a:rPr>
              </a:br>
              <a:r>
                <a:rPr lang="en-CA" sz="1400" b="1" dirty="0">
                  <a:solidFill>
                    <a:schemeClr val="lt1"/>
                  </a:solidFill>
                  <a:latin typeface="Calibri"/>
                  <a:cs typeface="Calibri"/>
                </a:rPr>
                <a:t>purpose.</a:t>
              </a:r>
            </a:p>
          </p:txBody>
        </p:sp>
      </p:grpSp>
      <p:sp>
        <p:nvSpPr>
          <p:cNvPr id="48" name="Google Shape;137;p1">
            <a:extLst>
              <a:ext uri="{FF2B5EF4-FFF2-40B4-BE49-F238E27FC236}">
                <a16:creationId xmlns:a16="http://schemas.microsoft.com/office/drawing/2014/main" id="{A3D6236F-62AB-BC89-93B7-7050F75410C0}"/>
              </a:ext>
            </a:extLst>
          </p:cNvPr>
          <p:cNvSpPr/>
          <p:nvPr/>
        </p:nvSpPr>
        <p:spPr>
          <a:xfrm>
            <a:off x="7934750" y="835349"/>
            <a:ext cx="1129053" cy="1210946"/>
          </a:xfrm>
          <a:custGeom>
            <a:avLst/>
            <a:gdLst/>
            <a:ahLst/>
            <a:cxnLst/>
            <a:rect l="l" t="t" r="r" b="b"/>
            <a:pathLst>
              <a:path w="1129053" h="997853" extrusionOk="0">
                <a:moveTo>
                  <a:pt x="1129053" y="0"/>
                </a:moveTo>
                <a:lnTo>
                  <a:pt x="1129053" y="997853"/>
                </a:lnTo>
                <a:lnTo>
                  <a:pt x="0" y="997853"/>
                </a:lnTo>
                <a:lnTo>
                  <a:pt x="0" y="996897"/>
                </a:lnTo>
                <a:lnTo>
                  <a:pt x="1125991" y="996897"/>
                </a:lnTo>
                <a:lnTo>
                  <a:pt x="1125991" y="896254"/>
                </a:lnTo>
                <a:lnTo>
                  <a:pt x="0" y="996624"/>
                </a:lnTo>
                <a:lnTo>
                  <a:pt x="0" y="301166"/>
                </a:lnTo>
                <a:close/>
              </a:path>
            </a:pathLst>
          </a:custGeom>
          <a:solidFill>
            <a:srgbClr val="A1301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" name="Google Shape;138;p1">
            <a:extLst>
              <a:ext uri="{FF2B5EF4-FFF2-40B4-BE49-F238E27FC236}">
                <a16:creationId xmlns:a16="http://schemas.microsoft.com/office/drawing/2014/main" id="{20E10AD4-56B1-0F95-C63C-8B57ADDE5F3F}"/>
              </a:ext>
            </a:extLst>
          </p:cNvPr>
          <p:cNvSpPr/>
          <p:nvPr/>
        </p:nvSpPr>
        <p:spPr>
          <a:xfrm>
            <a:off x="7934750" y="2208245"/>
            <a:ext cx="1129053" cy="1210946"/>
          </a:xfrm>
          <a:custGeom>
            <a:avLst/>
            <a:gdLst/>
            <a:ahLst/>
            <a:cxnLst/>
            <a:rect l="l" t="t" r="r" b="b"/>
            <a:pathLst>
              <a:path w="1129053" h="997853" extrusionOk="0">
                <a:moveTo>
                  <a:pt x="1129053" y="0"/>
                </a:moveTo>
                <a:lnTo>
                  <a:pt x="1129053" y="997853"/>
                </a:lnTo>
                <a:lnTo>
                  <a:pt x="0" y="997853"/>
                </a:lnTo>
                <a:lnTo>
                  <a:pt x="0" y="996897"/>
                </a:lnTo>
                <a:lnTo>
                  <a:pt x="1125991" y="996897"/>
                </a:lnTo>
                <a:lnTo>
                  <a:pt x="1125991" y="896254"/>
                </a:lnTo>
                <a:lnTo>
                  <a:pt x="0" y="996624"/>
                </a:lnTo>
                <a:lnTo>
                  <a:pt x="0" y="301166"/>
                </a:lnTo>
                <a:close/>
              </a:path>
            </a:pathLst>
          </a:custGeom>
          <a:solidFill>
            <a:srgbClr val="7DA10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" name="Google Shape;139;p1">
            <a:extLst>
              <a:ext uri="{FF2B5EF4-FFF2-40B4-BE49-F238E27FC236}">
                <a16:creationId xmlns:a16="http://schemas.microsoft.com/office/drawing/2014/main" id="{1FC4B254-8372-1E21-D181-A95C7E158A4C}"/>
              </a:ext>
            </a:extLst>
          </p:cNvPr>
          <p:cNvSpPr/>
          <p:nvPr/>
        </p:nvSpPr>
        <p:spPr>
          <a:xfrm>
            <a:off x="7934750" y="3581141"/>
            <a:ext cx="1129053" cy="1210946"/>
          </a:xfrm>
          <a:custGeom>
            <a:avLst/>
            <a:gdLst/>
            <a:ahLst/>
            <a:cxnLst/>
            <a:rect l="l" t="t" r="r" b="b"/>
            <a:pathLst>
              <a:path w="1129053" h="997853" extrusionOk="0">
                <a:moveTo>
                  <a:pt x="1129053" y="0"/>
                </a:moveTo>
                <a:lnTo>
                  <a:pt x="1129053" y="997853"/>
                </a:lnTo>
                <a:lnTo>
                  <a:pt x="0" y="997853"/>
                </a:lnTo>
                <a:lnTo>
                  <a:pt x="0" y="996897"/>
                </a:lnTo>
                <a:lnTo>
                  <a:pt x="1125991" y="996897"/>
                </a:lnTo>
                <a:lnTo>
                  <a:pt x="1125991" y="896254"/>
                </a:lnTo>
                <a:lnTo>
                  <a:pt x="0" y="996624"/>
                </a:lnTo>
                <a:lnTo>
                  <a:pt x="0" y="301166"/>
                </a:lnTo>
                <a:close/>
              </a:path>
            </a:pathLst>
          </a:custGeom>
          <a:solidFill>
            <a:srgbClr val="C08D1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" name="Google Shape;140;p1">
            <a:extLst>
              <a:ext uri="{FF2B5EF4-FFF2-40B4-BE49-F238E27FC236}">
                <a16:creationId xmlns:a16="http://schemas.microsoft.com/office/drawing/2014/main" id="{F9716644-7847-7E60-3372-AD859ACB3D23}"/>
              </a:ext>
            </a:extLst>
          </p:cNvPr>
          <p:cNvSpPr/>
          <p:nvPr/>
        </p:nvSpPr>
        <p:spPr>
          <a:xfrm>
            <a:off x="7934750" y="4954037"/>
            <a:ext cx="1129053" cy="1210946"/>
          </a:xfrm>
          <a:custGeom>
            <a:avLst/>
            <a:gdLst/>
            <a:ahLst/>
            <a:cxnLst/>
            <a:rect l="l" t="t" r="r" b="b"/>
            <a:pathLst>
              <a:path w="1129053" h="997853" extrusionOk="0">
                <a:moveTo>
                  <a:pt x="1129053" y="0"/>
                </a:moveTo>
                <a:lnTo>
                  <a:pt x="1129053" y="997853"/>
                </a:lnTo>
                <a:lnTo>
                  <a:pt x="0" y="997853"/>
                </a:lnTo>
                <a:lnTo>
                  <a:pt x="0" y="996897"/>
                </a:lnTo>
                <a:lnTo>
                  <a:pt x="1125991" y="996897"/>
                </a:lnTo>
                <a:lnTo>
                  <a:pt x="1125991" y="896254"/>
                </a:lnTo>
                <a:lnTo>
                  <a:pt x="0" y="996624"/>
                </a:lnTo>
                <a:lnTo>
                  <a:pt x="0" y="301166"/>
                </a:lnTo>
                <a:close/>
              </a:path>
            </a:pathLst>
          </a:custGeom>
          <a:solidFill>
            <a:srgbClr val="078CB7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2" name="Picture 51">
            <a:extLst>
              <a:ext uri="{FF2B5EF4-FFF2-40B4-BE49-F238E27FC236}">
                <a16:creationId xmlns:a16="http://schemas.microsoft.com/office/drawing/2014/main" id="{528BC8B4-D878-5250-B575-B9418F04978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997280" y="2791105"/>
            <a:ext cx="369291" cy="369291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2F6DAA63-FB5B-02E4-BA44-A25A9205047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52" b="2052"/>
          <a:stretch/>
        </p:blipFill>
        <p:spPr>
          <a:xfrm>
            <a:off x="3972535" y="1422422"/>
            <a:ext cx="377554" cy="362058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DF8F3935-8C7D-89A5-D479-86304046831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10250" y="4194595"/>
            <a:ext cx="365760" cy="365760"/>
          </a:xfrm>
          <a:prstGeom prst="rect">
            <a:avLst/>
          </a:prstGeom>
        </p:spPr>
      </p:pic>
      <p:pic>
        <p:nvPicPr>
          <p:cNvPr id="55" name="Picture 25" descr="Bar graph with upward trend outline">
            <a:extLst>
              <a:ext uri="{FF2B5EF4-FFF2-40B4-BE49-F238E27FC236}">
                <a16:creationId xmlns:a16="http://schemas.microsoft.com/office/drawing/2014/main" id="{922DA613-8F13-A56E-E677-A021DF43210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/>
        </p:blipFill>
        <p:spPr>
          <a:xfrm>
            <a:off x="4001515" y="5559370"/>
            <a:ext cx="365760" cy="36576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01385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2412"/>
    </mc:Choice>
    <mc:Fallback xmlns="">
      <p:transition spd="slow" advTm="3124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1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8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3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9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4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0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5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B068FC34-F05B-6590-A684-0E0829C99C88}"/>
              </a:ext>
            </a:extLst>
          </p:cNvPr>
          <p:cNvSpPr/>
          <p:nvPr/>
        </p:nvSpPr>
        <p:spPr>
          <a:xfrm>
            <a:off x="1011839" y="1310734"/>
            <a:ext cx="2857124" cy="5133803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50353887-6A33-E930-1BEF-FEF2F987CA80}"/>
              </a:ext>
            </a:extLst>
          </p:cNvPr>
          <p:cNvGrpSpPr/>
          <p:nvPr/>
        </p:nvGrpSpPr>
        <p:grpSpPr>
          <a:xfrm>
            <a:off x="2874119" y="940894"/>
            <a:ext cx="3069772" cy="5571569"/>
            <a:chOff x="4448629" y="439057"/>
            <a:chExt cx="3294743" cy="5979886"/>
          </a:xfrm>
          <a:scene3d>
            <a:camera prst="perspectiveRight">
              <a:rot lat="0" lon="16799984" rev="0"/>
            </a:camera>
            <a:lightRig rig="twoPt" dir="t"/>
          </a:scene3d>
        </p:grpSpPr>
        <p:sp>
          <p:nvSpPr>
            <p:cNvPr id="6" name="Rectangle: Rounded Corners 12">
              <a:extLst>
                <a:ext uri="{FF2B5EF4-FFF2-40B4-BE49-F238E27FC236}">
                  <a16:creationId xmlns:a16="http://schemas.microsoft.com/office/drawing/2014/main" id="{2D2B3731-7E5A-2596-4541-F929ACBEA800}"/>
                </a:ext>
              </a:extLst>
            </p:cNvPr>
            <p:cNvSpPr/>
            <p:nvPr/>
          </p:nvSpPr>
          <p:spPr>
            <a:xfrm>
              <a:off x="4448629" y="439057"/>
              <a:ext cx="3294743" cy="5979886"/>
            </a:xfrm>
            <a:prstGeom prst="roundRect">
              <a:avLst>
                <a:gd name="adj" fmla="val 3892"/>
              </a:avLst>
            </a:prstGeom>
            <a:solidFill>
              <a:schemeClr val="bg1"/>
            </a:solidFill>
            <a:ln>
              <a:noFill/>
            </a:ln>
            <a:sp3d extrusionH="317500" prstMaterial="powder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DF0C4513-4631-D23B-5CF6-1CCE1654F29F}"/>
                </a:ext>
              </a:extLst>
            </p:cNvPr>
            <p:cNvSpPr/>
            <p:nvPr/>
          </p:nvSpPr>
          <p:spPr>
            <a:xfrm>
              <a:off x="4608286" y="673981"/>
              <a:ext cx="2975428" cy="5510038"/>
            </a:xfrm>
            <a:prstGeom prst="rect">
              <a:avLst/>
            </a:prstGeom>
            <a:blipFill dpi="0" rotWithShape="0">
              <a:blip r:embed="rId4">
                <a:extLst>
                  <a:ext uri="{837473B0-CC2E-450A-ABE3-18F120FF3D39}">
                    <a1611:picAttrSrcUrl xmlns:a1611="http://schemas.microsoft.com/office/drawing/2016/11/main" r:id="rId5"/>
                  </a:ext>
                </a:extLst>
              </a:blip>
              <a:srcRect/>
              <a:stretch>
                <a:fillRect l="-77000" r="-25000"/>
              </a:stretch>
            </a:blipFill>
            <a:ln>
              <a:noFill/>
            </a:ln>
            <a:sp3d extrusionH="3175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" name="Rectangle: Rounded Corners 14">
              <a:extLst>
                <a:ext uri="{FF2B5EF4-FFF2-40B4-BE49-F238E27FC236}">
                  <a16:creationId xmlns:a16="http://schemas.microsoft.com/office/drawing/2014/main" id="{2DD649A1-C238-30EE-58B8-619E1AC4AD3A}"/>
                </a:ext>
              </a:extLst>
            </p:cNvPr>
            <p:cNvSpPr/>
            <p:nvPr/>
          </p:nvSpPr>
          <p:spPr>
            <a:xfrm>
              <a:off x="5486400" y="6262499"/>
              <a:ext cx="1219200" cy="53495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sp3d extrusionH="3175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68E67A13-C0CB-6323-283D-9AEE58F5A6BB}"/>
              </a:ext>
            </a:extLst>
          </p:cNvPr>
          <p:cNvGrpSpPr/>
          <p:nvPr/>
        </p:nvGrpSpPr>
        <p:grpSpPr>
          <a:xfrm>
            <a:off x="3511098" y="1494424"/>
            <a:ext cx="42598" cy="1050217"/>
            <a:chOff x="2136024" y="1190447"/>
            <a:chExt cx="45720" cy="1127183"/>
          </a:xfrm>
          <a:solidFill>
            <a:schemeClr val="bg1"/>
          </a:solidFill>
        </p:grpSpPr>
        <p:sp>
          <p:nvSpPr>
            <p:cNvPr id="10" name="Rectangle: Rounded Corners 16">
              <a:extLst>
                <a:ext uri="{FF2B5EF4-FFF2-40B4-BE49-F238E27FC236}">
                  <a16:creationId xmlns:a16="http://schemas.microsoft.com/office/drawing/2014/main" id="{90A7BB42-5F4C-95A7-CF9B-1A2EA12D41CC}"/>
                </a:ext>
              </a:extLst>
            </p:cNvPr>
            <p:cNvSpPr/>
            <p:nvPr/>
          </p:nvSpPr>
          <p:spPr>
            <a:xfrm rot="5400000">
              <a:off x="1773223" y="1553249"/>
              <a:ext cx="771323" cy="45719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" name="Rectangle: Rounded Corners 17">
              <a:extLst>
                <a:ext uri="{FF2B5EF4-FFF2-40B4-BE49-F238E27FC236}">
                  <a16:creationId xmlns:a16="http://schemas.microsoft.com/office/drawing/2014/main" id="{FC84D65C-9338-F764-7F4B-6836D5CD17EE}"/>
                </a:ext>
              </a:extLst>
            </p:cNvPr>
            <p:cNvSpPr/>
            <p:nvPr/>
          </p:nvSpPr>
          <p:spPr>
            <a:xfrm rot="5400000">
              <a:off x="2035239" y="2171126"/>
              <a:ext cx="247289" cy="45719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4D7CD01A-A75E-D23E-A25C-654BC4ACA8BA}"/>
              </a:ext>
            </a:extLst>
          </p:cNvPr>
          <p:cNvGrpSpPr/>
          <p:nvPr/>
        </p:nvGrpSpPr>
        <p:grpSpPr>
          <a:xfrm rot="430401">
            <a:off x="4807162" y="2818421"/>
            <a:ext cx="1615574" cy="2459728"/>
            <a:chOff x="5378629" y="1991581"/>
            <a:chExt cx="1656100" cy="1933147"/>
          </a:xfrm>
        </p:grpSpPr>
        <p:sp>
          <p:nvSpPr>
            <p:cNvPr id="13" name="Freeform: Shape 19">
              <a:extLst>
                <a:ext uri="{FF2B5EF4-FFF2-40B4-BE49-F238E27FC236}">
                  <a16:creationId xmlns:a16="http://schemas.microsoft.com/office/drawing/2014/main" id="{BD023A72-0A56-2954-B0E7-3109B308ADD0}"/>
                </a:ext>
              </a:extLst>
            </p:cNvPr>
            <p:cNvSpPr/>
            <p:nvPr/>
          </p:nvSpPr>
          <p:spPr>
            <a:xfrm rot="3514228">
              <a:off x="4847618" y="2522592"/>
              <a:ext cx="1933147" cy="871125"/>
            </a:xfrm>
            <a:custGeom>
              <a:avLst/>
              <a:gdLst>
                <a:gd name="connsiteX0" fmla="*/ 2120216 w 2515729"/>
                <a:gd name="connsiteY0" fmla="*/ 0 h 600737"/>
                <a:gd name="connsiteX1" fmla="*/ 2360995 w 2515729"/>
                <a:gd name="connsiteY1" fmla="*/ 5470 h 600737"/>
                <a:gd name="connsiteX2" fmla="*/ 2515729 w 2515729"/>
                <a:gd name="connsiteY2" fmla="*/ 16096 h 600737"/>
                <a:gd name="connsiteX3" fmla="*/ 2515729 w 2515729"/>
                <a:gd name="connsiteY3" fmla="*/ 149328 h 600737"/>
                <a:gd name="connsiteX4" fmla="*/ 2446062 w 2515729"/>
                <a:gd name="connsiteY4" fmla="*/ 141268 h 600737"/>
                <a:gd name="connsiteX5" fmla="*/ 1971459 w 2515729"/>
                <a:gd name="connsiteY5" fmla="*/ 119742 h 600737"/>
                <a:gd name="connsiteX6" fmla="*/ 18704 w 2515729"/>
                <a:gd name="connsiteY6" fmla="*/ 586885 h 600737"/>
                <a:gd name="connsiteX7" fmla="*/ 0 w 2515729"/>
                <a:gd name="connsiteY7" fmla="*/ 600737 h 600737"/>
                <a:gd name="connsiteX8" fmla="*/ 49503 w 2515729"/>
                <a:gd name="connsiteY8" fmla="*/ 554502 h 600737"/>
                <a:gd name="connsiteX9" fmla="*/ 2120216 w 2515729"/>
                <a:gd name="connsiteY9" fmla="*/ 0 h 6007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515729" h="600737">
                  <a:moveTo>
                    <a:pt x="2120216" y="0"/>
                  </a:moveTo>
                  <a:cubicBezTo>
                    <a:pt x="2201503" y="0"/>
                    <a:pt x="2281829" y="1853"/>
                    <a:pt x="2360995" y="5470"/>
                  </a:cubicBezTo>
                  <a:lnTo>
                    <a:pt x="2515729" y="16096"/>
                  </a:lnTo>
                  <a:lnTo>
                    <a:pt x="2515729" y="149328"/>
                  </a:lnTo>
                  <a:lnTo>
                    <a:pt x="2446062" y="141268"/>
                  </a:lnTo>
                  <a:cubicBezTo>
                    <a:pt x="2292761" y="127154"/>
                    <a:pt x="2134034" y="119742"/>
                    <a:pt x="1971459" y="119742"/>
                  </a:cubicBezTo>
                  <a:cubicBezTo>
                    <a:pt x="1158585" y="119742"/>
                    <a:pt x="441904" y="305045"/>
                    <a:pt x="18704" y="586885"/>
                  </a:cubicBezTo>
                  <a:lnTo>
                    <a:pt x="0" y="600737"/>
                  </a:lnTo>
                  <a:lnTo>
                    <a:pt x="49503" y="554502"/>
                  </a:lnTo>
                  <a:cubicBezTo>
                    <a:pt x="448287" y="224216"/>
                    <a:pt x="1226054" y="0"/>
                    <a:pt x="2120216" y="0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4" name="Isosceles Triangle 20">
              <a:extLst>
                <a:ext uri="{FF2B5EF4-FFF2-40B4-BE49-F238E27FC236}">
                  <a16:creationId xmlns:a16="http://schemas.microsoft.com/office/drawing/2014/main" id="{DBF6BCFC-69DB-B023-2854-325EADDFEF78}"/>
                </a:ext>
              </a:extLst>
            </p:cNvPr>
            <p:cNvSpPr/>
            <p:nvPr/>
          </p:nvSpPr>
          <p:spPr>
            <a:xfrm rot="9310066">
              <a:off x="6569370" y="3628782"/>
              <a:ext cx="465359" cy="235301"/>
            </a:xfrm>
            <a:prstGeom prst="triangl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A31B1B0F-859F-E2A3-EEC4-BAC73DC03953}"/>
              </a:ext>
            </a:extLst>
          </p:cNvPr>
          <p:cNvGrpSpPr/>
          <p:nvPr/>
        </p:nvGrpSpPr>
        <p:grpSpPr>
          <a:xfrm>
            <a:off x="5394265" y="2170295"/>
            <a:ext cx="2447818" cy="3533022"/>
            <a:chOff x="6823015" y="1721659"/>
            <a:chExt cx="2447818" cy="3533022"/>
          </a:xfrm>
        </p:grpSpPr>
        <p:sp>
          <p:nvSpPr>
            <p:cNvPr id="17" name="Freeform: Shape 25">
              <a:extLst>
                <a:ext uri="{FF2B5EF4-FFF2-40B4-BE49-F238E27FC236}">
                  <a16:creationId xmlns:a16="http://schemas.microsoft.com/office/drawing/2014/main" id="{4B6F9270-3A26-2A27-41BB-A3C06A71B00E}"/>
                </a:ext>
              </a:extLst>
            </p:cNvPr>
            <p:cNvSpPr/>
            <p:nvPr/>
          </p:nvSpPr>
          <p:spPr>
            <a:xfrm rot="2760890">
              <a:off x="5664365" y="2880309"/>
              <a:ext cx="3533022" cy="1215722"/>
            </a:xfrm>
            <a:custGeom>
              <a:avLst/>
              <a:gdLst>
                <a:gd name="connsiteX0" fmla="*/ 2120216 w 2515729"/>
                <a:gd name="connsiteY0" fmla="*/ 0 h 600737"/>
                <a:gd name="connsiteX1" fmla="*/ 2360995 w 2515729"/>
                <a:gd name="connsiteY1" fmla="*/ 5470 h 600737"/>
                <a:gd name="connsiteX2" fmla="*/ 2515729 w 2515729"/>
                <a:gd name="connsiteY2" fmla="*/ 16096 h 600737"/>
                <a:gd name="connsiteX3" fmla="*/ 2515729 w 2515729"/>
                <a:gd name="connsiteY3" fmla="*/ 149328 h 600737"/>
                <a:gd name="connsiteX4" fmla="*/ 2446062 w 2515729"/>
                <a:gd name="connsiteY4" fmla="*/ 141268 h 600737"/>
                <a:gd name="connsiteX5" fmla="*/ 1971459 w 2515729"/>
                <a:gd name="connsiteY5" fmla="*/ 119742 h 600737"/>
                <a:gd name="connsiteX6" fmla="*/ 18704 w 2515729"/>
                <a:gd name="connsiteY6" fmla="*/ 586885 h 600737"/>
                <a:gd name="connsiteX7" fmla="*/ 0 w 2515729"/>
                <a:gd name="connsiteY7" fmla="*/ 600737 h 600737"/>
                <a:gd name="connsiteX8" fmla="*/ 49503 w 2515729"/>
                <a:gd name="connsiteY8" fmla="*/ 554502 h 600737"/>
                <a:gd name="connsiteX9" fmla="*/ 2120216 w 2515729"/>
                <a:gd name="connsiteY9" fmla="*/ 0 h 6007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515729" h="600737">
                  <a:moveTo>
                    <a:pt x="2120216" y="0"/>
                  </a:moveTo>
                  <a:cubicBezTo>
                    <a:pt x="2201503" y="0"/>
                    <a:pt x="2281829" y="1853"/>
                    <a:pt x="2360995" y="5470"/>
                  </a:cubicBezTo>
                  <a:lnTo>
                    <a:pt x="2515729" y="16096"/>
                  </a:lnTo>
                  <a:lnTo>
                    <a:pt x="2515729" y="149328"/>
                  </a:lnTo>
                  <a:lnTo>
                    <a:pt x="2446062" y="141268"/>
                  </a:lnTo>
                  <a:cubicBezTo>
                    <a:pt x="2292761" y="127154"/>
                    <a:pt x="2134034" y="119742"/>
                    <a:pt x="1971459" y="119742"/>
                  </a:cubicBezTo>
                  <a:cubicBezTo>
                    <a:pt x="1158585" y="119742"/>
                    <a:pt x="441904" y="305045"/>
                    <a:pt x="18704" y="586885"/>
                  </a:cubicBezTo>
                  <a:lnTo>
                    <a:pt x="0" y="600737"/>
                  </a:lnTo>
                  <a:lnTo>
                    <a:pt x="49503" y="554502"/>
                  </a:lnTo>
                  <a:cubicBezTo>
                    <a:pt x="448287" y="224216"/>
                    <a:pt x="1226054" y="0"/>
                    <a:pt x="2120216" y="0"/>
                  </a:cubicBezTo>
                  <a:close/>
                </a:path>
              </a:pathLst>
            </a:cu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9" name="Isosceles Triangle 26">
              <a:extLst>
                <a:ext uri="{FF2B5EF4-FFF2-40B4-BE49-F238E27FC236}">
                  <a16:creationId xmlns:a16="http://schemas.microsoft.com/office/drawing/2014/main" id="{B24B9AA7-580B-1C30-F52B-91FA9D07A979}"/>
                </a:ext>
              </a:extLst>
            </p:cNvPr>
            <p:cNvSpPr/>
            <p:nvPr/>
          </p:nvSpPr>
          <p:spPr>
            <a:xfrm rot="8449657">
              <a:off x="8805474" y="4413673"/>
              <a:ext cx="465359" cy="235301"/>
            </a:xfrm>
            <a:prstGeom prst="triangle">
              <a:avLst/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0" name="Oval 19">
            <a:extLst>
              <a:ext uri="{FF2B5EF4-FFF2-40B4-BE49-F238E27FC236}">
                <a16:creationId xmlns:a16="http://schemas.microsoft.com/office/drawing/2014/main" id="{2F2B71EA-A850-7FE7-F868-56779BEB4229}"/>
              </a:ext>
            </a:extLst>
          </p:cNvPr>
          <p:cNvSpPr/>
          <p:nvPr/>
        </p:nvSpPr>
        <p:spPr>
          <a:xfrm>
            <a:off x="7412982" y="5054225"/>
            <a:ext cx="640080" cy="640080"/>
          </a:xfrm>
          <a:prstGeom prst="ellipse">
            <a:avLst/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E31AF53-E6F6-2E84-325F-1E692251BB99}"/>
              </a:ext>
            </a:extLst>
          </p:cNvPr>
          <p:cNvSpPr txBox="1"/>
          <p:nvPr/>
        </p:nvSpPr>
        <p:spPr>
          <a:xfrm>
            <a:off x="1592471" y="2821279"/>
            <a:ext cx="172331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ea typeface="Open Sans" panose="020B0606030504020204" pitchFamily="34" charset="0"/>
                <a:cs typeface="Open Sans" panose="020B0606030504020204" pitchFamily="34" charset="0"/>
              </a:rPr>
              <a:t>Quality of Service</a:t>
            </a: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B6C0F2F2-B39F-D8EA-1317-D543137CEC68}"/>
              </a:ext>
            </a:extLst>
          </p:cNvPr>
          <p:cNvGrpSpPr/>
          <p:nvPr/>
        </p:nvGrpSpPr>
        <p:grpSpPr>
          <a:xfrm>
            <a:off x="8995466" y="3329828"/>
            <a:ext cx="1045120" cy="606978"/>
            <a:chOff x="6261654" y="5751146"/>
            <a:chExt cx="1045120" cy="606978"/>
          </a:xfrm>
        </p:grpSpPr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75A6442C-C8BF-04B4-916A-9BA94251360E}"/>
                </a:ext>
              </a:extLst>
            </p:cNvPr>
            <p:cNvSpPr txBox="1"/>
            <p:nvPr/>
          </p:nvSpPr>
          <p:spPr>
            <a:xfrm>
              <a:off x="6278300" y="5751146"/>
              <a:ext cx="102847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rtl="1"/>
              <a:r>
                <a:rPr lang="en-US" sz="1600" b="1" dirty="0">
                  <a:latin typeface="+mj-lt"/>
                </a:rPr>
                <a:t>Reliability</a:t>
              </a:r>
              <a:endParaRPr lang="en-US" sz="1600" b="1" dirty="0">
                <a:latin typeface="+mj-lt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ECD6083C-B120-42D2-7A49-4FE60558B2CC}"/>
                </a:ext>
              </a:extLst>
            </p:cNvPr>
            <p:cNvSpPr txBox="1"/>
            <p:nvPr/>
          </p:nvSpPr>
          <p:spPr>
            <a:xfrm>
              <a:off x="6261654" y="6019570"/>
              <a:ext cx="102847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rtl="1"/>
              <a:r>
                <a:rPr lang="ar-EG" sz="1600" b="1" dirty="0">
                  <a:latin typeface="Calibri Light" panose="020F0302020204030204" pitchFamily="34" charset="0"/>
                  <a:cs typeface="Calibri Light" panose="020F0302020204030204" pitchFamily="34" charset="0"/>
                </a:rPr>
                <a:t>الأعتمادية</a:t>
              </a:r>
              <a:endParaRPr lang="en-US" sz="1600" b="1" dirty="0">
                <a:latin typeface="Calibri Light" panose="020F0302020204030204" pitchFamily="34" charset="0"/>
                <a:ea typeface="Open Sans" panose="020B0606030504020204" pitchFamily="34" charset="0"/>
                <a:cs typeface="Calibri Light" panose="020F0302020204030204" pitchFamily="34" charset="0"/>
              </a:endParaRPr>
            </a:p>
          </p:txBody>
        </p: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60412B0C-F7EB-2139-D841-B3F96C3B9922}"/>
              </a:ext>
            </a:extLst>
          </p:cNvPr>
          <p:cNvGrpSpPr/>
          <p:nvPr/>
        </p:nvGrpSpPr>
        <p:grpSpPr>
          <a:xfrm>
            <a:off x="8457435" y="5001646"/>
            <a:ext cx="1615029" cy="606978"/>
            <a:chOff x="6261655" y="5751146"/>
            <a:chExt cx="1045119" cy="606978"/>
          </a:xfrm>
        </p:grpSpPr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B471B0AB-A54E-F85A-0AA8-A713BAE1E536}"/>
                </a:ext>
              </a:extLst>
            </p:cNvPr>
            <p:cNvSpPr txBox="1"/>
            <p:nvPr/>
          </p:nvSpPr>
          <p:spPr>
            <a:xfrm>
              <a:off x="6278300" y="5751146"/>
              <a:ext cx="102847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rtl="1"/>
              <a:r>
                <a:rPr lang="en-US" sz="1600" b="1" dirty="0">
                  <a:latin typeface="+mj-lt"/>
                </a:rPr>
                <a:t>Responsiveness</a:t>
              </a:r>
              <a:endParaRPr lang="en-US" sz="1600" b="1" dirty="0">
                <a:latin typeface="+mj-lt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B423EFD2-22E6-7C61-F363-5DD7A49619EB}"/>
                </a:ext>
              </a:extLst>
            </p:cNvPr>
            <p:cNvSpPr txBox="1"/>
            <p:nvPr/>
          </p:nvSpPr>
          <p:spPr>
            <a:xfrm>
              <a:off x="6261655" y="6019570"/>
              <a:ext cx="102847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rtl="1"/>
              <a:r>
                <a:rPr lang="ar-EG" sz="1600" b="1" dirty="0">
                  <a:latin typeface="Calibri Light" panose="020F0302020204030204" pitchFamily="34" charset="0"/>
                  <a:cs typeface="Calibri Light" panose="020F0302020204030204" pitchFamily="34" charset="0"/>
                </a:rPr>
                <a:t>الأستجابة</a:t>
              </a:r>
              <a:endParaRPr lang="en-US" sz="1600" b="1" dirty="0">
                <a:latin typeface="Calibri Light" panose="020F0302020204030204" pitchFamily="34" charset="0"/>
                <a:ea typeface="Open Sans" panose="020B0606030504020204" pitchFamily="34" charset="0"/>
                <a:cs typeface="Calibri Light" panose="020F0302020204030204" pitchFamily="34" charset="0"/>
              </a:endParaRPr>
            </a:p>
          </p:txBody>
        </p: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02B34A21-3A3B-3D88-6A97-11533373F8E2}"/>
              </a:ext>
            </a:extLst>
          </p:cNvPr>
          <p:cNvGrpSpPr/>
          <p:nvPr/>
        </p:nvGrpSpPr>
        <p:grpSpPr>
          <a:xfrm>
            <a:off x="7137191" y="5672941"/>
            <a:ext cx="1615029" cy="606978"/>
            <a:chOff x="6261655" y="5751146"/>
            <a:chExt cx="1045119" cy="606978"/>
          </a:xfrm>
        </p:grpSpPr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09B3F16E-A71C-5F32-B5E5-AE70A92CF6D2}"/>
                </a:ext>
              </a:extLst>
            </p:cNvPr>
            <p:cNvSpPr txBox="1"/>
            <p:nvPr/>
          </p:nvSpPr>
          <p:spPr>
            <a:xfrm>
              <a:off x="6278300" y="5751146"/>
              <a:ext cx="102847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rtl="1"/>
              <a:r>
                <a:rPr lang="en-US" sz="1600" b="1" dirty="0">
                  <a:latin typeface="+mj-lt"/>
                  <a:ea typeface="Open Sans" panose="020B0606030504020204" pitchFamily="34" charset="0"/>
                  <a:cs typeface="Open Sans" panose="020B0606030504020204" pitchFamily="34" charset="0"/>
                </a:rPr>
                <a:t>Assurance </a:t>
              </a:r>
            </a:p>
          </p:txBody>
        </p: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F79FBE7E-7A36-CDCB-E023-E7A6B970D5F1}"/>
                </a:ext>
              </a:extLst>
            </p:cNvPr>
            <p:cNvSpPr txBox="1"/>
            <p:nvPr/>
          </p:nvSpPr>
          <p:spPr>
            <a:xfrm>
              <a:off x="6261655" y="6019570"/>
              <a:ext cx="102847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rtl="1"/>
              <a:r>
                <a:rPr lang="ar-EG" sz="1600" b="1" dirty="0">
                  <a:latin typeface="Calibri Light" panose="020F0302020204030204" pitchFamily="34" charset="0"/>
                  <a:cs typeface="Calibri Light" panose="020F0302020204030204" pitchFamily="34" charset="0"/>
                </a:rPr>
                <a:t>التوكيد</a:t>
              </a:r>
              <a:endParaRPr lang="en-US" sz="1600" b="1" dirty="0">
                <a:latin typeface="Calibri Light" panose="020F0302020204030204" pitchFamily="34" charset="0"/>
                <a:ea typeface="Open Sans" panose="020B0606030504020204" pitchFamily="34" charset="0"/>
                <a:cs typeface="Calibri Light" panose="020F0302020204030204" pitchFamily="34" charset="0"/>
              </a:endParaRPr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6C1DAB8B-0549-D669-AAC7-F6C385A0B21F}"/>
              </a:ext>
            </a:extLst>
          </p:cNvPr>
          <p:cNvGrpSpPr/>
          <p:nvPr/>
        </p:nvGrpSpPr>
        <p:grpSpPr>
          <a:xfrm rot="556458">
            <a:off x="4454133" y="2633131"/>
            <a:ext cx="4636521" cy="1656673"/>
            <a:chOff x="5910684" y="1727242"/>
            <a:chExt cx="4636521" cy="1656673"/>
          </a:xfrm>
          <a:solidFill>
            <a:schemeClr val="bg2">
              <a:lumMod val="25000"/>
            </a:schemeClr>
          </a:solidFill>
        </p:grpSpPr>
        <p:sp>
          <p:nvSpPr>
            <p:cNvPr id="39" name="Freeform: Shape 53">
              <a:extLst>
                <a:ext uri="{FF2B5EF4-FFF2-40B4-BE49-F238E27FC236}">
                  <a16:creationId xmlns:a16="http://schemas.microsoft.com/office/drawing/2014/main" id="{EEF8F5D6-6DD5-CA06-F87C-C2E350B4AFD4}"/>
                </a:ext>
              </a:extLst>
            </p:cNvPr>
            <p:cNvSpPr/>
            <p:nvPr/>
          </p:nvSpPr>
          <p:spPr>
            <a:xfrm rot="1043017">
              <a:off x="5910684" y="1727242"/>
              <a:ext cx="4379777" cy="1656673"/>
            </a:xfrm>
            <a:custGeom>
              <a:avLst/>
              <a:gdLst>
                <a:gd name="connsiteX0" fmla="*/ 3532627 w 5047705"/>
                <a:gd name="connsiteY0" fmla="*/ 0 h 1214748"/>
                <a:gd name="connsiteX1" fmla="*/ 4962164 w 5047705"/>
                <a:gd name="connsiteY1" fmla="*/ 130900 h 1214748"/>
                <a:gd name="connsiteX2" fmla="*/ 5047705 w 5047705"/>
                <a:gd name="connsiteY2" fmla="*/ 149590 h 1214748"/>
                <a:gd name="connsiteX3" fmla="*/ 5047705 w 5047705"/>
                <a:gd name="connsiteY3" fmla="*/ 290432 h 1214748"/>
                <a:gd name="connsiteX4" fmla="*/ 4874598 w 5047705"/>
                <a:gd name="connsiteY4" fmla="*/ 252610 h 1214748"/>
                <a:gd name="connsiteX5" fmla="*/ 3445061 w 5047705"/>
                <a:gd name="connsiteY5" fmla="*/ 121710 h 1214748"/>
                <a:gd name="connsiteX6" fmla="*/ 61084 w 5047705"/>
                <a:gd name="connsiteY6" fmla="*/ 1139052 h 1214748"/>
                <a:gd name="connsiteX7" fmla="*/ 0 w 5047705"/>
                <a:gd name="connsiteY7" fmla="*/ 1214748 h 1214748"/>
                <a:gd name="connsiteX8" fmla="*/ 25152 w 5047705"/>
                <a:gd name="connsiteY8" fmla="*/ 1170381 h 1214748"/>
                <a:gd name="connsiteX9" fmla="*/ 3532627 w 5047705"/>
                <a:gd name="connsiteY9" fmla="*/ 0 h 12147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047705" h="1214748">
                  <a:moveTo>
                    <a:pt x="3532627" y="0"/>
                  </a:moveTo>
                  <a:cubicBezTo>
                    <a:pt x="4039706" y="0"/>
                    <a:pt x="4522782" y="46610"/>
                    <a:pt x="4962164" y="130900"/>
                  </a:cubicBezTo>
                  <a:lnTo>
                    <a:pt x="5047705" y="149590"/>
                  </a:lnTo>
                  <a:lnTo>
                    <a:pt x="5047705" y="290432"/>
                  </a:lnTo>
                  <a:lnTo>
                    <a:pt x="4874598" y="252610"/>
                  </a:lnTo>
                  <a:cubicBezTo>
                    <a:pt x="4435216" y="168320"/>
                    <a:pt x="3952140" y="121710"/>
                    <a:pt x="3445061" y="121710"/>
                  </a:cubicBezTo>
                  <a:cubicBezTo>
                    <a:pt x="1923826" y="121710"/>
                    <a:pt x="618613" y="541203"/>
                    <a:pt x="61084" y="1139052"/>
                  </a:cubicBezTo>
                  <a:lnTo>
                    <a:pt x="0" y="1214748"/>
                  </a:lnTo>
                  <a:lnTo>
                    <a:pt x="25152" y="1170381"/>
                  </a:lnTo>
                  <a:cubicBezTo>
                    <a:pt x="490144" y="492322"/>
                    <a:pt x="1884622" y="0"/>
                    <a:pt x="3532627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0" name="Isosceles Triangle 54">
              <a:extLst>
                <a:ext uri="{FF2B5EF4-FFF2-40B4-BE49-F238E27FC236}">
                  <a16:creationId xmlns:a16="http://schemas.microsoft.com/office/drawing/2014/main" id="{BEC4CC27-61F7-C027-F44D-71EF3F30AAC0}"/>
                </a:ext>
              </a:extLst>
            </p:cNvPr>
            <p:cNvSpPr/>
            <p:nvPr/>
          </p:nvSpPr>
          <p:spPr>
            <a:xfrm rot="7141995">
              <a:off x="10148264" y="2648588"/>
              <a:ext cx="526735" cy="271147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41" name="Group 40">
            <a:extLst>
              <a:ext uri="{FF2B5EF4-FFF2-40B4-BE49-F238E27FC236}">
                <a16:creationId xmlns:a16="http://schemas.microsoft.com/office/drawing/2014/main" id="{7457A132-B416-1DEA-92E2-2FAEFA196084}"/>
              </a:ext>
            </a:extLst>
          </p:cNvPr>
          <p:cNvGrpSpPr/>
          <p:nvPr/>
        </p:nvGrpSpPr>
        <p:grpSpPr>
          <a:xfrm rot="21454267">
            <a:off x="4524292" y="1821692"/>
            <a:ext cx="4437100" cy="1958608"/>
            <a:chOff x="5883124" y="1907515"/>
            <a:chExt cx="4632892" cy="1472186"/>
          </a:xfrm>
          <a:solidFill>
            <a:schemeClr val="accent2">
              <a:lumMod val="60000"/>
              <a:lumOff val="40000"/>
            </a:schemeClr>
          </a:solidFill>
        </p:grpSpPr>
        <p:sp>
          <p:nvSpPr>
            <p:cNvPr id="42" name="Freeform: Shape 56">
              <a:extLst>
                <a:ext uri="{FF2B5EF4-FFF2-40B4-BE49-F238E27FC236}">
                  <a16:creationId xmlns:a16="http://schemas.microsoft.com/office/drawing/2014/main" id="{EE9773D7-58DC-AEDB-109C-41556617483F}"/>
                </a:ext>
              </a:extLst>
            </p:cNvPr>
            <p:cNvSpPr/>
            <p:nvPr/>
          </p:nvSpPr>
          <p:spPr>
            <a:xfrm rot="1043017">
              <a:off x="5883124" y="1907515"/>
              <a:ext cx="4379777" cy="1472186"/>
            </a:xfrm>
            <a:custGeom>
              <a:avLst/>
              <a:gdLst>
                <a:gd name="connsiteX0" fmla="*/ 3532627 w 5047705"/>
                <a:gd name="connsiteY0" fmla="*/ 0 h 1214748"/>
                <a:gd name="connsiteX1" fmla="*/ 4962164 w 5047705"/>
                <a:gd name="connsiteY1" fmla="*/ 130900 h 1214748"/>
                <a:gd name="connsiteX2" fmla="*/ 5047705 w 5047705"/>
                <a:gd name="connsiteY2" fmla="*/ 149590 h 1214748"/>
                <a:gd name="connsiteX3" fmla="*/ 5047705 w 5047705"/>
                <a:gd name="connsiteY3" fmla="*/ 290432 h 1214748"/>
                <a:gd name="connsiteX4" fmla="*/ 4874598 w 5047705"/>
                <a:gd name="connsiteY4" fmla="*/ 252610 h 1214748"/>
                <a:gd name="connsiteX5" fmla="*/ 3445061 w 5047705"/>
                <a:gd name="connsiteY5" fmla="*/ 121710 h 1214748"/>
                <a:gd name="connsiteX6" fmla="*/ 61084 w 5047705"/>
                <a:gd name="connsiteY6" fmla="*/ 1139052 h 1214748"/>
                <a:gd name="connsiteX7" fmla="*/ 0 w 5047705"/>
                <a:gd name="connsiteY7" fmla="*/ 1214748 h 1214748"/>
                <a:gd name="connsiteX8" fmla="*/ 25152 w 5047705"/>
                <a:gd name="connsiteY8" fmla="*/ 1170381 h 1214748"/>
                <a:gd name="connsiteX9" fmla="*/ 3532627 w 5047705"/>
                <a:gd name="connsiteY9" fmla="*/ 0 h 12147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047705" h="1214748">
                  <a:moveTo>
                    <a:pt x="3532627" y="0"/>
                  </a:moveTo>
                  <a:cubicBezTo>
                    <a:pt x="4039706" y="0"/>
                    <a:pt x="4522782" y="46610"/>
                    <a:pt x="4962164" y="130900"/>
                  </a:cubicBezTo>
                  <a:lnTo>
                    <a:pt x="5047705" y="149590"/>
                  </a:lnTo>
                  <a:lnTo>
                    <a:pt x="5047705" y="290432"/>
                  </a:lnTo>
                  <a:lnTo>
                    <a:pt x="4874598" y="252610"/>
                  </a:lnTo>
                  <a:cubicBezTo>
                    <a:pt x="4435216" y="168320"/>
                    <a:pt x="3952140" y="121710"/>
                    <a:pt x="3445061" y="121710"/>
                  </a:cubicBezTo>
                  <a:cubicBezTo>
                    <a:pt x="1923826" y="121710"/>
                    <a:pt x="618613" y="541203"/>
                    <a:pt x="61084" y="1139052"/>
                  </a:cubicBezTo>
                  <a:lnTo>
                    <a:pt x="0" y="1214748"/>
                  </a:lnTo>
                  <a:lnTo>
                    <a:pt x="25152" y="1170381"/>
                  </a:lnTo>
                  <a:cubicBezTo>
                    <a:pt x="490144" y="492322"/>
                    <a:pt x="1884622" y="0"/>
                    <a:pt x="3532627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3" name="Isosceles Triangle 57">
              <a:extLst>
                <a:ext uri="{FF2B5EF4-FFF2-40B4-BE49-F238E27FC236}">
                  <a16:creationId xmlns:a16="http://schemas.microsoft.com/office/drawing/2014/main" id="{E32061B3-815C-6575-D4C9-F8DD952A774A}"/>
                </a:ext>
              </a:extLst>
            </p:cNvPr>
            <p:cNvSpPr/>
            <p:nvPr/>
          </p:nvSpPr>
          <p:spPr>
            <a:xfrm rot="7141995">
              <a:off x="10117075" y="2600951"/>
              <a:ext cx="526735" cy="271147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44" name="Group 43">
            <a:extLst>
              <a:ext uri="{FF2B5EF4-FFF2-40B4-BE49-F238E27FC236}">
                <a16:creationId xmlns:a16="http://schemas.microsoft.com/office/drawing/2014/main" id="{6B5FD8CE-BDCA-8CF1-33ED-466339DA46DF}"/>
              </a:ext>
            </a:extLst>
          </p:cNvPr>
          <p:cNvGrpSpPr/>
          <p:nvPr/>
        </p:nvGrpSpPr>
        <p:grpSpPr>
          <a:xfrm>
            <a:off x="5350747" y="5964420"/>
            <a:ext cx="1615031" cy="606978"/>
            <a:chOff x="6261654" y="5751146"/>
            <a:chExt cx="1045120" cy="606978"/>
          </a:xfrm>
        </p:grpSpPr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96063C05-A50E-58D4-36D0-5F4CA13E5497}"/>
                </a:ext>
              </a:extLst>
            </p:cNvPr>
            <p:cNvSpPr txBox="1"/>
            <p:nvPr/>
          </p:nvSpPr>
          <p:spPr>
            <a:xfrm>
              <a:off x="6278300" y="5751146"/>
              <a:ext cx="102847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rtl="1"/>
              <a:r>
                <a:rPr lang="en-US" sz="1600" b="1" dirty="0">
                  <a:latin typeface="+mj-lt"/>
                </a:rPr>
                <a:t>Tangible</a:t>
              </a:r>
              <a:endParaRPr lang="en-US" sz="1600" b="1" dirty="0">
                <a:latin typeface="+mj-lt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9C35B3D3-18B2-DD3A-2B19-259CBD45CBEA}"/>
                </a:ext>
              </a:extLst>
            </p:cNvPr>
            <p:cNvSpPr txBox="1"/>
            <p:nvPr/>
          </p:nvSpPr>
          <p:spPr>
            <a:xfrm>
              <a:off x="6261654" y="6019570"/>
              <a:ext cx="102847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rtl="1"/>
              <a:r>
                <a:rPr lang="ar-EG" sz="1600" b="1" dirty="0">
                  <a:latin typeface="Calibri Light" panose="020F0302020204030204" pitchFamily="34" charset="0"/>
                  <a:cs typeface="Calibri Light" panose="020F0302020204030204" pitchFamily="34" charset="0"/>
                </a:rPr>
                <a:t>ملموسة</a:t>
              </a:r>
              <a:endParaRPr lang="en-US" sz="1600" b="1" dirty="0">
                <a:latin typeface="Calibri Light" panose="020F0302020204030204" pitchFamily="34" charset="0"/>
                <a:ea typeface="Open Sans" panose="020B0606030504020204" pitchFamily="34" charset="0"/>
                <a:cs typeface="Calibri Light" panose="020F0302020204030204" pitchFamily="34" charset="0"/>
              </a:endParaRPr>
            </a:p>
          </p:txBody>
        </p:sp>
      </p:grpSp>
      <p:grpSp>
        <p:nvGrpSpPr>
          <p:cNvPr id="47" name="Group 46">
            <a:extLst>
              <a:ext uri="{FF2B5EF4-FFF2-40B4-BE49-F238E27FC236}">
                <a16:creationId xmlns:a16="http://schemas.microsoft.com/office/drawing/2014/main" id="{A24AF3AD-8444-0FF5-4683-DD276F7212EF}"/>
              </a:ext>
            </a:extLst>
          </p:cNvPr>
          <p:cNvGrpSpPr/>
          <p:nvPr/>
        </p:nvGrpSpPr>
        <p:grpSpPr>
          <a:xfrm>
            <a:off x="9067166" y="2521366"/>
            <a:ext cx="640080" cy="640080"/>
            <a:chOff x="8692426" y="188656"/>
            <a:chExt cx="640080" cy="640080"/>
          </a:xfrm>
        </p:grpSpPr>
        <p:sp>
          <p:nvSpPr>
            <p:cNvPr id="48" name="Oval 47">
              <a:extLst>
                <a:ext uri="{FF2B5EF4-FFF2-40B4-BE49-F238E27FC236}">
                  <a16:creationId xmlns:a16="http://schemas.microsoft.com/office/drawing/2014/main" id="{CB4B9BFA-3E10-B080-4DDF-2C3F9022410C}"/>
                </a:ext>
              </a:extLst>
            </p:cNvPr>
            <p:cNvSpPr/>
            <p:nvPr/>
          </p:nvSpPr>
          <p:spPr>
            <a:xfrm>
              <a:off x="8692426" y="188656"/>
              <a:ext cx="640080" cy="64008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49" name="Picture 48" descr="Logo&#10;&#10;Description automatically generated">
              <a:extLst>
                <a:ext uri="{FF2B5EF4-FFF2-40B4-BE49-F238E27FC236}">
                  <a16:creationId xmlns:a16="http://schemas.microsoft.com/office/drawing/2014/main" id="{614F9BE7-1CF6-D67B-2B3B-75A0BFD9D8F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210" r="11799" b="31941"/>
            <a:stretch/>
          </p:blipFill>
          <p:spPr>
            <a:xfrm>
              <a:off x="8817683" y="338705"/>
              <a:ext cx="432658" cy="397573"/>
            </a:xfrm>
            <a:prstGeom prst="rect">
              <a:avLst/>
            </a:prstGeom>
          </p:spPr>
        </p:pic>
      </p:grpSp>
      <p:grpSp>
        <p:nvGrpSpPr>
          <p:cNvPr id="50" name="Group 49">
            <a:extLst>
              <a:ext uri="{FF2B5EF4-FFF2-40B4-BE49-F238E27FC236}">
                <a16:creationId xmlns:a16="http://schemas.microsoft.com/office/drawing/2014/main" id="{D9BD339B-B764-E0F0-3106-D5FF30FAF2A6}"/>
              </a:ext>
            </a:extLst>
          </p:cNvPr>
          <p:cNvGrpSpPr/>
          <p:nvPr/>
        </p:nvGrpSpPr>
        <p:grpSpPr>
          <a:xfrm>
            <a:off x="8836682" y="4248261"/>
            <a:ext cx="640080" cy="640080"/>
            <a:chOff x="9091178" y="1441948"/>
            <a:chExt cx="640080" cy="640080"/>
          </a:xfrm>
        </p:grpSpPr>
        <p:sp>
          <p:nvSpPr>
            <p:cNvPr id="51" name="Oval 50">
              <a:extLst>
                <a:ext uri="{FF2B5EF4-FFF2-40B4-BE49-F238E27FC236}">
                  <a16:creationId xmlns:a16="http://schemas.microsoft.com/office/drawing/2014/main" id="{58A8D78A-0C35-30A6-760C-6C320771518E}"/>
                </a:ext>
              </a:extLst>
            </p:cNvPr>
            <p:cNvSpPr/>
            <p:nvPr/>
          </p:nvSpPr>
          <p:spPr>
            <a:xfrm>
              <a:off x="9091178" y="1441948"/>
              <a:ext cx="640080" cy="64008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52" name="Picture 51">
              <a:extLst>
                <a:ext uri="{FF2B5EF4-FFF2-40B4-BE49-F238E27FC236}">
                  <a16:creationId xmlns:a16="http://schemas.microsoft.com/office/drawing/2014/main" id="{61E94D5F-1C2D-BC56-39A3-8B51092FAA73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260777" y="1578775"/>
              <a:ext cx="365760" cy="365760"/>
            </a:xfrm>
            <a:prstGeom prst="rect">
              <a:avLst/>
            </a:prstGeom>
          </p:spPr>
        </p:pic>
      </p:grpSp>
      <p:grpSp>
        <p:nvGrpSpPr>
          <p:cNvPr id="53" name="Group 52">
            <a:extLst>
              <a:ext uri="{FF2B5EF4-FFF2-40B4-BE49-F238E27FC236}">
                <a16:creationId xmlns:a16="http://schemas.microsoft.com/office/drawing/2014/main" id="{F27E79BF-1E54-17B3-5D52-EF6669DD686C}"/>
              </a:ext>
            </a:extLst>
          </p:cNvPr>
          <p:cNvGrpSpPr/>
          <p:nvPr/>
        </p:nvGrpSpPr>
        <p:grpSpPr>
          <a:xfrm>
            <a:off x="5783978" y="5269571"/>
            <a:ext cx="640080" cy="640080"/>
            <a:chOff x="5086151" y="5277554"/>
            <a:chExt cx="640080" cy="640080"/>
          </a:xfrm>
        </p:grpSpPr>
        <p:sp>
          <p:nvSpPr>
            <p:cNvPr id="54" name="Oval 53">
              <a:extLst>
                <a:ext uri="{FF2B5EF4-FFF2-40B4-BE49-F238E27FC236}">
                  <a16:creationId xmlns:a16="http://schemas.microsoft.com/office/drawing/2014/main" id="{C025C27E-4B10-9D47-2906-5EAC74D23A59}"/>
                </a:ext>
              </a:extLst>
            </p:cNvPr>
            <p:cNvSpPr/>
            <p:nvPr/>
          </p:nvSpPr>
          <p:spPr>
            <a:xfrm>
              <a:off x="5086151" y="5277554"/>
              <a:ext cx="640080" cy="64008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55" name="Picture 54">
              <a:extLst>
                <a:ext uri="{FF2B5EF4-FFF2-40B4-BE49-F238E27FC236}">
                  <a16:creationId xmlns:a16="http://schemas.microsoft.com/office/drawing/2014/main" id="{C0E0A0EC-F6C0-F52C-F002-BFF164238FC6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5205757" y="5382717"/>
              <a:ext cx="429878" cy="429878"/>
            </a:xfrm>
            <a:prstGeom prst="rect">
              <a:avLst/>
            </a:prstGeom>
          </p:spPr>
        </p:pic>
      </p:grpSp>
      <p:pic>
        <p:nvPicPr>
          <p:cNvPr id="56" name="Picture 55">
            <a:extLst>
              <a:ext uri="{FF2B5EF4-FFF2-40B4-BE49-F238E27FC236}">
                <a16:creationId xmlns:a16="http://schemas.microsoft.com/office/drawing/2014/main" id="{CC00CDAF-F8E9-58E9-2CCC-37757D0B5AE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889626" y="4531726"/>
            <a:ext cx="1372831" cy="1372831"/>
          </a:xfrm>
          <a:prstGeom prst="rect">
            <a:avLst/>
          </a:prstGeom>
        </p:spPr>
      </p:pic>
      <p:sp>
        <p:nvSpPr>
          <p:cNvPr id="57" name="Oval 56">
            <a:extLst>
              <a:ext uri="{FF2B5EF4-FFF2-40B4-BE49-F238E27FC236}">
                <a16:creationId xmlns:a16="http://schemas.microsoft.com/office/drawing/2014/main" id="{1DAA63B3-B470-89B6-0959-F7D90CE5DE98}"/>
              </a:ext>
            </a:extLst>
          </p:cNvPr>
          <p:cNvSpPr/>
          <p:nvPr/>
        </p:nvSpPr>
        <p:spPr>
          <a:xfrm>
            <a:off x="4224233" y="2609617"/>
            <a:ext cx="478395" cy="749203"/>
          </a:xfrm>
          <a:prstGeom prst="ellipse">
            <a:avLst/>
          </a:prstGeom>
          <a:solidFill>
            <a:schemeClr val="bg1"/>
          </a:solidFill>
          <a:ln>
            <a:noFill/>
          </a:ln>
          <a:scene3d>
            <a:camera prst="isometricOffAxis2Righ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8" name="Picture 57" descr="Shape&#10;&#10;Description automatically generated with low confidence">
            <a:extLst>
              <a:ext uri="{FF2B5EF4-FFF2-40B4-BE49-F238E27FC236}">
                <a16:creationId xmlns:a16="http://schemas.microsoft.com/office/drawing/2014/main" id="{F8AA58FB-12FD-E216-27B7-5CFBB6B11957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0366" y="5161185"/>
            <a:ext cx="457200" cy="4572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32853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9574"/>
    </mc:Choice>
    <mc:Fallback xmlns="">
      <p:transition spd="slow" advTm="795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6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400"/>
                            </p:stCondLst>
                            <p:childTnLst>
                              <p:par>
                                <p:cTn id="3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CED8CA1F-DE98-E477-4F93-1F4A841F8389}"/>
              </a:ext>
            </a:extLst>
          </p:cNvPr>
          <p:cNvGrpSpPr/>
          <p:nvPr/>
        </p:nvGrpSpPr>
        <p:grpSpPr>
          <a:xfrm>
            <a:off x="985836" y="1278794"/>
            <a:ext cx="1629183" cy="1581216"/>
            <a:chOff x="1696373" y="2895281"/>
            <a:chExt cx="2149589" cy="2827996"/>
          </a:xfrm>
          <a:solidFill>
            <a:schemeClr val="accent6">
              <a:lumMod val="40000"/>
              <a:lumOff val="60000"/>
            </a:schemeClr>
          </a:solidFill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ADA8A38B-E370-7B6D-0905-80E755B1AABA}"/>
                </a:ext>
              </a:extLst>
            </p:cNvPr>
            <p:cNvSpPr/>
            <p:nvPr/>
          </p:nvSpPr>
          <p:spPr>
            <a:xfrm>
              <a:off x="1731285" y="2895281"/>
              <a:ext cx="2079765" cy="2827996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" name="Google Shape;47;p1">
              <a:extLst>
                <a:ext uri="{FF2B5EF4-FFF2-40B4-BE49-F238E27FC236}">
                  <a16:creationId xmlns:a16="http://schemas.microsoft.com/office/drawing/2014/main" id="{24F6EA1E-31DD-EF0C-D169-E5C712ACB258}"/>
                </a:ext>
              </a:extLst>
            </p:cNvPr>
            <p:cNvSpPr txBox="1"/>
            <p:nvPr/>
          </p:nvSpPr>
          <p:spPr>
            <a:xfrm>
              <a:off x="1696373" y="3164580"/>
              <a:ext cx="2149589" cy="2146705"/>
            </a:xfrm>
            <a:prstGeom prst="rect">
              <a:avLst/>
            </a:prstGeom>
            <a:noFill/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699" tIns="45699" rIns="45699" bIns="45699" anchor="ctr">
              <a:spAutoFit/>
            </a:bodyPr>
            <a:lstStyle>
              <a:lvl1pPr defTabSz="1828800">
                <a:defRPr sz="4000">
                  <a:solidFill>
                    <a:srgbClr val="535353"/>
                  </a:solidFill>
                  <a:latin typeface="Avenir Next Regular"/>
                  <a:ea typeface="Avenir Next Regular"/>
                  <a:cs typeface="Avenir Next Regular"/>
                  <a:sym typeface="Avenir Next Regular"/>
                </a:defRPr>
              </a:lvl1pPr>
            </a:lstStyle>
            <a:p>
              <a:pPr lvl="0" algn="ctr"/>
              <a:r>
                <a:rPr lang="en-US" sz="2400" b="1" dirty="0">
                  <a:solidFill>
                    <a:srgbClr val="002060"/>
                  </a:solidFill>
                  <a:latin typeface="Calibri Light" panose="020F0302020204030204"/>
                  <a:sym typeface="Avenir Next Regular"/>
                </a:rPr>
                <a:t>Criteria for Quality Service</a:t>
              </a:r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7449F9C7-4689-017C-AECB-280F3F86133F}"/>
              </a:ext>
            </a:extLst>
          </p:cNvPr>
          <p:cNvGrpSpPr/>
          <p:nvPr/>
        </p:nvGrpSpPr>
        <p:grpSpPr>
          <a:xfrm>
            <a:off x="80590" y="3131962"/>
            <a:ext cx="3257039" cy="2135097"/>
            <a:chOff x="1696373" y="2755462"/>
            <a:chExt cx="2149589" cy="1289538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ECF337A0-7467-66BE-BE78-956AB8B95BCC}"/>
                </a:ext>
              </a:extLst>
            </p:cNvPr>
            <p:cNvSpPr/>
            <p:nvPr/>
          </p:nvSpPr>
          <p:spPr>
            <a:xfrm>
              <a:off x="1731285" y="2755462"/>
              <a:ext cx="2079765" cy="1289538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" name="Google Shape;47;p1">
              <a:extLst>
                <a:ext uri="{FF2B5EF4-FFF2-40B4-BE49-F238E27FC236}">
                  <a16:creationId xmlns:a16="http://schemas.microsoft.com/office/drawing/2014/main" id="{D0B47179-506E-F252-3A84-7571F438B9FC}"/>
                </a:ext>
              </a:extLst>
            </p:cNvPr>
            <p:cNvSpPr txBox="1"/>
            <p:nvPr/>
          </p:nvSpPr>
          <p:spPr>
            <a:xfrm>
              <a:off x="1696373" y="2784977"/>
              <a:ext cx="2149589" cy="1171070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699" tIns="45699" rIns="45699" bIns="45699">
              <a:spAutoFit/>
            </a:bodyPr>
            <a:lstStyle>
              <a:lvl1pPr defTabSz="1828800">
                <a:defRPr sz="4000">
                  <a:solidFill>
                    <a:srgbClr val="535353"/>
                  </a:solidFill>
                  <a:latin typeface="Avenir Next Regular"/>
                  <a:ea typeface="Avenir Next Regular"/>
                  <a:cs typeface="Avenir Next Regular"/>
                  <a:sym typeface="Avenir Next Regular"/>
                </a:defRPr>
              </a:lvl1pPr>
            </a:lstStyle>
            <a:p>
              <a:pPr algn="ctr"/>
              <a:r>
                <a:rPr lang="en-US" sz="2400" dirty="0">
                  <a:solidFill>
                    <a:schemeClr val="bg1"/>
                  </a:solidFill>
                  <a:latin typeface="Calibri Light" panose="020F0302020204030204"/>
                  <a:ea typeface="+mn-ea"/>
                  <a:cs typeface="+mn-cs"/>
                </a:rPr>
                <a:t>Measuring </a:t>
              </a:r>
              <a:r>
                <a:rPr lang="en-US" sz="2400" dirty="0">
                  <a:solidFill>
                    <a:srgbClr val="8EF4F3"/>
                  </a:solidFill>
                  <a:latin typeface="Calibri Light" panose="020F0302020204030204"/>
                  <a:ea typeface="+mn-ea"/>
                  <a:cs typeface="+mn-cs"/>
                </a:rPr>
                <a:t>service quality </a:t>
              </a:r>
              <a:r>
                <a:rPr lang="en-US" sz="2400" dirty="0">
                  <a:solidFill>
                    <a:schemeClr val="bg1"/>
                  </a:solidFill>
                  <a:latin typeface="Calibri Light" panose="020F0302020204030204"/>
                  <a:ea typeface="+mn-ea"/>
                  <a:cs typeface="+mn-cs"/>
                </a:rPr>
                <a:t>is absolutely crucial , but there are some techniques and metrics for measuring quality.</a:t>
              </a:r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3A77B1C6-A6FE-813D-BF5D-4D391E19C63E}"/>
              </a:ext>
            </a:extLst>
          </p:cNvPr>
          <p:cNvGrpSpPr/>
          <p:nvPr/>
        </p:nvGrpSpPr>
        <p:grpSpPr>
          <a:xfrm>
            <a:off x="3418202" y="694749"/>
            <a:ext cx="1010848" cy="5715087"/>
            <a:chOff x="2418151" y="510381"/>
            <a:chExt cx="1010848" cy="6934200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9278D70B-EF43-BEC1-DB73-8A36B1C3BD2F}"/>
                </a:ext>
              </a:extLst>
            </p:cNvPr>
            <p:cNvSpPr/>
            <p:nvPr/>
          </p:nvSpPr>
          <p:spPr>
            <a:xfrm>
              <a:off x="2418151" y="510381"/>
              <a:ext cx="348198" cy="69342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635000" dist="241300" dir="7020000" sx="80000" sy="8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EC8F7E72-9196-4324-F7DF-756300A0A764}"/>
                </a:ext>
              </a:extLst>
            </p:cNvPr>
            <p:cNvSpPr/>
            <p:nvPr/>
          </p:nvSpPr>
          <p:spPr>
            <a:xfrm>
              <a:off x="2603824" y="510381"/>
              <a:ext cx="825175" cy="69342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7F3824ED-7481-EB92-4745-6396511A05C9}"/>
              </a:ext>
            </a:extLst>
          </p:cNvPr>
          <p:cNvGrpSpPr/>
          <p:nvPr/>
        </p:nvGrpSpPr>
        <p:grpSpPr>
          <a:xfrm>
            <a:off x="4886577" y="698669"/>
            <a:ext cx="6940011" cy="914400"/>
            <a:chOff x="3743924" y="1146832"/>
            <a:chExt cx="6940011" cy="914400"/>
          </a:xfrm>
        </p:grpSpPr>
        <p:sp>
          <p:nvSpPr>
            <p:cNvPr id="14" name="Pentagon 1">
              <a:extLst>
                <a:ext uri="{FF2B5EF4-FFF2-40B4-BE49-F238E27FC236}">
                  <a16:creationId xmlns:a16="http://schemas.microsoft.com/office/drawing/2014/main" id="{0A0A4AFC-596C-F70B-BE0C-FA4B6F67D186}"/>
                </a:ext>
              </a:extLst>
            </p:cNvPr>
            <p:cNvSpPr/>
            <p:nvPr/>
          </p:nvSpPr>
          <p:spPr>
            <a:xfrm>
              <a:off x="3743924" y="1146832"/>
              <a:ext cx="6940011" cy="914400"/>
            </a:xfrm>
            <a:prstGeom prst="homePlate">
              <a:avLst>
                <a:gd name="adj" fmla="val 30066"/>
              </a:avLst>
            </a:prstGeom>
            <a:gradFill flip="none" rotWithShape="1">
              <a:gsLst>
                <a:gs pos="0">
                  <a:schemeClr val="accent1">
                    <a:shade val="30000"/>
                    <a:satMod val="115000"/>
                  </a:schemeClr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2700000" scaled="1"/>
              <a:tileRect/>
            </a:gradFill>
            <a:ln>
              <a:noFill/>
            </a:ln>
            <a:effectLst>
              <a:outerShdw blurRad="406400" dist="393700" dir="2640000" sx="92000" sy="92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Footer Text">
              <a:extLst>
                <a:ext uri="{FF2B5EF4-FFF2-40B4-BE49-F238E27FC236}">
                  <a16:creationId xmlns:a16="http://schemas.microsoft.com/office/drawing/2014/main" id="{6BD5931A-BDCD-AD34-9BB7-A9709764BABF}"/>
                </a:ext>
              </a:extLst>
            </p:cNvPr>
            <p:cNvSpPr txBox="1"/>
            <p:nvPr/>
          </p:nvSpPr>
          <p:spPr>
            <a:xfrm>
              <a:off x="3901926" y="1327032"/>
              <a:ext cx="5617326" cy="553998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algn="just">
                <a:spcAft>
                  <a:spcPts val="900"/>
                </a:spcAft>
              </a:pPr>
              <a:r>
                <a:rPr lang="en-CA" b="1" dirty="0">
                  <a:solidFill>
                    <a:schemeClr val="bg1">
                      <a:alpha val="80000"/>
                    </a:schemeClr>
                  </a:solidFill>
                  <a:latin typeface="+mj-lt"/>
                </a:rPr>
                <a:t>It relates to the ability of the service provider to perform the</a:t>
              </a:r>
              <a:br>
                <a:rPr lang="en-CA" b="1" dirty="0">
                  <a:solidFill>
                    <a:schemeClr val="bg1">
                      <a:alpha val="80000"/>
                    </a:schemeClr>
                  </a:solidFill>
                  <a:latin typeface="+mj-lt"/>
                </a:rPr>
              </a:br>
              <a:r>
                <a:rPr lang="en-CA" b="1" dirty="0">
                  <a:solidFill>
                    <a:schemeClr val="bg1">
                      <a:alpha val="80000"/>
                    </a:schemeClr>
                  </a:solidFill>
                  <a:latin typeface="+mj-lt"/>
                </a:rPr>
                <a:t>promised service accurately</a:t>
              </a:r>
              <a:endParaRPr lang="en-US" b="1" dirty="0">
                <a:solidFill>
                  <a:schemeClr val="bg1">
                    <a:alpha val="80000"/>
                  </a:schemeClr>
                </a:solidFill>
                <a:latin typeface="+mj-lt"/>
              </a:endParaRPr>
            </a:p>
          </p:txBody>
        </p:sp>
        <p:pic>
          <p:nvPicPr>
            <p:cNvPr id="16" name="Picture 15" descr="Logo&#10;&#10;Description automatically generated">
              <a:extLst>
                <a:ext uri="{FF2B5EF4-FFF2-40B4-BE49-F238E27FC236}">
                  <a16:creationId xmlns:a16="http://schemas.microsoft.com/office/drawing/2014/main" id="{5EF760E2-9CF3-4290-9360-9D57D0BD99D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779" r="12220" b="40047"/>
            <a:stretch/>
          </p:blipFill>
          <p:spPr>
            <a:xfrm>
              <a:off x="9837980" y="1322159"/>
              <a:ext cx="527227" cy="457200"/>
            </a:xfrm>
            <a:prstGeom prst="rect">
              <a:avLst/>
            </a:prstGeom>
          </p:spPr>
        </p:pic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8901EA40-9227-5C1D-F0D0-7CDA5208CCA4}"/>
              </a:ext>
            </a:extLst>
          </p:cNvPr>
          <p:cNvGrpSpPr/>
          <p:nvPr/>
        </p:nvGrpSpPr>
        <p:grpSpPr>
          <a:xfrm>
            <a:off x="3418203" y="694751"/>
            <a:ext cx="1492261" cy="1372388"/>
            <a:chOff x="2275550" y="1142914"/>
            <a:chExt cx="1492261" cy="1372388"/>
          </a:xfrm>
        </p:grpSpPr>
        <p:sp>
          <p:nvSpPr>
            <p:cNvPr id="19" name="Freeform 13">
              <a:extLst>
                <a:ext uri="{FF2B5EF4-FFF2-40B4-BE49-F238E27FC236}">
                  <a16:creationId xmlns:a16="http://schemas.microsoft.com/office/drawing/2014/main" id="{5509A4FF-1858-04A1-F999-54080E4E82BD}"/>
                </a:ext>
              </a:extLst>
            </p:cNvPr>
            <p:cNvSpPr/>
            <p:nvPr/>
          </p:nvSpPr>
          <p:spPr>
            <a:xfrm rot="16200000" flipH="1">
              <a:off x="2323544" y="1094920"/>
              <a:ext cx="1372388" cy="1468376"/>
            </a:xfrm>
            <a:custGeom>
              <a:avLst/>
              <a:gdLst>
                <a:gd name="connsiteX0" fmla="*/ 0 w 1729902"/>
                <a:gd name="connsiteY0" fmla="*/ 1546863 h 1546863"/>
                <a:gd name="connsiteX1" fmla="*/ 565030 w 1729902"/>
                <a:gd name="connsiteY1" fmla="*/ 1546863 h 1546863"/>
                <a:gd name="connsiteX2" fmla="*/ 565030 w 1729902"/>
                <a:gd name="connsiteY2" fmla="*/ 1546862 h 1546863"/>
                <a:gd name="connsiteX3" fmla="*/ 1161908 w 1729902"/>
                <a:gd name="connsiteY3" fmla="*/ 1546862 h 1546863"/>
                <a:gd name="connsiteX4" fmla="*/ 1729902 w 1729902"/>
                <a:gd name="connsiteY4" fmla="*/ 0 h 1546863"/>
                <a:gd name="connsiteX5" fmla="*/ 1109177 w 1729902"/>
                <a:gd name="connsiteY5" fmla="*/ 0 h 1546863"/>
                <a:gd name="connsiteX6" fmla="*/ 1109177 w 1729902"/>
                <a:gd name="connsiteY6" fmla="*/ 1 h 1546863"/>
                <a:gd name="connsiteX7" fmla="*/ 737994 w 1729902"/>
                <a:gd name="connsiteY7" fmla="*/ 1 h 15468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29902" h="1546863">
                  <a:moveTo>
                    <a:pt x="0" y="1546863"/>
                  </a:moveTo>
                  <a:lnTo>
                    <a:pt x="565030" y="1546863"/>
                  </a:lnTo>
                  <a:lnTo>
                    <a:pt x="565030" y="1546862"/>
                  </a:lnTo>
                  <a:lnTo>
                    <a:pt x="1161908" y="1546862"/>
                  </a:lnTo>
                  <a:lnTo>
                    <a:pt x="1729902" y="0"/>
                  </a:lnTo>
                  <a:lnTo>
                    <a:pt x="1109177" y="0"/>
                  </a:lnTo>
                  <a:lnTo>
                    <a:pt x="1109177" y="1"/>
                  </a:lnTo>
                  <a:lnTo>
                    <a:pt x="737994" y="1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2D540766-3248-182A-05F7-0C0A88C27E13}"/>
                </a:ext>
              </a:extLst>
            </p:cNvPr>
            <p:cNvSpPr txBox="1"/>
            <p:nvPr/>
          </p:nvSpPr>
          <p:spPr>
            <a:xfrm rot="20422718">
              <a:off x="2380933" y="1637273"/>
              <a:ext cx="1386878" cy="4001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/>
              <a:r>
                <a:rPr lang="en-US" sz="2000" b="1" dirty="0">
                  <a:solidFill>
                    <a:schemeClr val="bg1"/>
                  </a:solidFill>
                </a:rPr>
                <a:t>Reliability</a:t>
              </a:r>
              <a:endParaRPr lang="en-US" sz="20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791BFDCE-C98A-4028-DEA2-3E707A472550}"/>
              </a:ext>
            </a:extLst>
          </p:cNvPr>
          <p:cNvGrpSpPr/>
          <p:nvPr/>
        </p:nvGrpSpPr>
        <p:grpSpPr>
          <a:xfrm>
            <a:off x="3417261" y="2018132"/>
            <a:ext cx="1505856" cy="1088644"/>
            <a:chOff x="2274608" y="2309879"/>
            <a:chExt cx="1505856" cy="1088644"/>
          </a:xfrm>
        </p:grpSpPr>
        <p:sp>
          <p:nvSpPr>
            <p:cNvPr id="22" name="Freeform 12">
              <a:extLst>
                <a:ext uri="{FF2B5EF4-FFF2-40B4-BE49-F238E27FC236}">
                  <a16:creationId xmlns:a16="http://schemas.microsoft.com/office/drawing/2014/main" id="{2A11A0F5-7F8C-62B9-49A1-FB6C641882CA}"/>
                </a:ext>
              </a:extLst>
            </p:cNvPr>
            <p:cNvSpPr/>
            <p:nvPr/>
          </p:nvSpPr>
          <p:spPr>
            <a:xfrm rot="16200000" flipH="1">
              <a:off x="2465417" y="2120013"/>
              <a:ext cx="1088644" cy="1468375"/>
            </a:xfrm>
            <a:custGeom>
              <a:avLst/>
              <a:gdLst>
                <a:gd name="connsiteX0" fmla="*/ 0 w 1389666"/>
                <a:gd name="connsiteY0" fmla="*/ 1546862 h 1546862"/>
                <a:gd name="connsiteX1" fmla="*/ 446532 w 1389666"/>
                <a:gd name="connsiteY1" fmla="*/ 1546862 h 1546862"/>
                <a:gd name="connsiteX2" fmla="*/ 594115 w 1389666"/>
                <a:gd name="connsiteY2" fmla="*/ 1546862 h 1546862"/>
                <a:gd name="connsiteX3" fmla="*/ 1163276 w 1389666"/>
                <a:gd name="connsiteY3" fmla="*/ 1546862 h 1546862"/>
                <a:gd name="connsiteX4" fmla="*/ 1389666 w 1389666"/>
                <a:gd name="connsiteY4" fmla="*/ 0 h 1546862"/>
                <a:gd name="connsiteX5" fmla="*/ 1161288 w 1389666"/>
                <a:gd name="connsiteY5" fmla="*/ 0 h 1546862"/>
                <a:gd name="connsiteX6" fmla="*/ 672922 w 1389666"/>
                <a:gd name="connsiteY6" fmla="*/ 0 h 1546862"/>
                <a:gd name="connsiteX7" fmla="*/ 567173 w 1389666"/>
                <a:gd name="connsiteY7" fmla="*/ 0 h 1546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389666" h="1546862">
                  <a:moveTo>
                    <a:pt x="0" y="1546862"/>
                  </a:moveTo>
                  <a:lnTo>
                    <a:pt x="446532" y="1546862"/>
                  </a:lnTo>
                  <a:lnTo>
                    <a:pt x="594115" y="1546862"/>
                  </a:lnTo>
                  <a:lnTo>
                    <a:pt x="1163276" y="1546862"/>
                  </a:lnTo>
                  <a:lnTo>
                    <a:pt x="1389666" y="0"/>
                  </a:lnTo>
                  <a:lnTo>
                    <a:pt x="1161288" y="0"/>
                  </a:lnTo>
                  <a:lnTo>
                    <a:pt x="672922" y="0"/>
                  </a:lnTo>
                  <a:lnTo>
                    <a:pt x="56717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D5DE2203-7AAD-D882-965B-AB5B84F48147}"/>
                </a:ext>
              </a:extLst>
            </p:cNvPr>
            <p:cNvSpPr txBox="1"/>
            <p:nvPr/>
          </p:nvSpPr>
          <p:spPr>
            <a:xfrm rot="20984762">
              <a:off x="2274608" y="2764862"/>
              <a:ext cx="1505856" cy="3385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/>
              <a:r>
                <a:rPr lang="en-US" sz="1600" b="1" dirty="0">
                  <a:solidFill>
                    <a:schemeClr val="bg1"/>
                  </a:solidFill>
                </a:rPr>
                <a:t>Responsiveness</a:t>
              </a:r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0E1B040B-D083-9CDF-DB04-AB917225A080}"/>
              </a:ext>
            </a:extLst>
          </p:cNvPr>
          <p:cNvGrpSpPr/>
          <p:nvPr/>
        </p:nvGrpSpPr>
        <p:grpSpPr>
          <a:xfrm>
            <a:off x="3399153" y="3466418"/>
            <a:ext cx="1505856" cy="914401"/>
            <a:chOff x="2256500" y="3469407"/>
            <a:chExt cx="1505856" cy="914401"/>
          </a:xfrm>
        </p:grpSpPr>
        <p:sp>
          <p:nvSpPr>
            <p:cNvPr id="25" name="Trapezoid 24">
              <a:extLst>
                <a:ext uri="{FF2B5EF4-FFF2-40B4-BE49-F238E27FC236}">
                  <a16:creationId xmlns:a16="http://schemas.microsoft.com/office/drawing/2014/main" id="{18407378-D6F4-5DB7-3A56-2FDDBFD95685}"/>
                </a:ext>
              </a:extLst>
            </p:cNvPr>
            <p:cNvSpPr/>
            <p:nvPr/>
          </p:nvSpPr>
          <p:spPr>
            <a:xfrm rot="16200000">
              <a:off x="2552538" y="3192421"/>
              <a:ext cx="914401" cy="1468373"/>
            </a:xfrm>
            <a:prstGeom prst="trapezoid">
              <a:avLst>
                <a:gd name="adj" fmla="val 1975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E44A5F5A-2E04-D159-D121-7F39DDE1D244}"/>
                </a:ext>
              </a:extLst>
            </p:cNvPr>
            <p:cNvSpPr txBox="1"/>
            <p:nvPr/>
          </p:nvSpPr>
          <p:spPr>
            <a:xfrm>
              <a:off x="2256500" y="3773367"/>
              <a:ext cx="1505856" cy="3385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/>
              <a:r>
                <a:rPr lang="en-US" sz="1600" b="1" dirty="0">
                  <a:solidFill>
                    <a:schemeClr val="bg1"/>
                  </a:solidFill>
                </a:rPr>
                <a:t>Assurance</a:t>
              </a:r>
            </a:p>
          </p:txBody>
        </p: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59E341F4-7265-3D95-82FA-8836DF722A35}"/>
              </a:ext>
            </a:extLst>
          </p:cNvPr>
          <p:cNvGrpSpPr/>
          <p:nvPr/>
        </p:nvGrpSpPr>
        <p:grpSpPr>
          <a:xfrm>
            <a:off x="3380819" y="4503831"/>
            <a:ext cx="1505856" cy="1372384"/>
            <a:chOff x="2238166" y="5276850"/>
            <a:chExt cx="1505856" cy="1372384"/>
          </a:xfrm>
        </p:grpSpPr>
        <p:sp>
          <p:nvSpPr>
            <p:cNvPr id="28" name="Freeform 15">
              <a:extLst>
                <a:ext uri="{FF2B5EF4-FFF2-40B4-BE49-F238E27FC236}">
                  <a16:creationId xmlns:a16="http://schemas.microsoft.com/office/drawing/2014/main" id="{2BEF70B2-53C3-6CDD-C8BF-CE658A06C30B}"/>
                </a:ext>
              </a:extLst>
            </p:cNvPr>
            <p:cNvSpPr/>
            <p:nvPr/>
          </p:nvSpPr>
          <p:spPr>
            <a:xfrm rot="16200000">
              <a:off x="2323546" y="5228854"/>
              <a:ext cx="1372384" cy="1468376"/>
            </a:xfrm>
            <a:custGeom>
              <a:avLst/>
              <a:gdLst>
                <a:gd name="connsiteX0" fmla="*/ 0 w 1729902"/>
                <a:gd name="connsiteY0" fmla="*/ 1546863 h 1546863"/>
                <a:gd name="connsiteX1" fmla="*/ 565030 w 1729902"/>
                <a:gd name="connsiteY1" fmla="*/ 1546863 h 1546863"/>
                <a:gd name="connsiteX2" fmla="*/ 565030 w 1729902"/>
                <a:gd name="connsiteY2" fmla="*/ 1546862 h 1546863"/>
                <a:gd name="connsiteX3" fmla="*/ 1161908 w 1729902"/>
                <a:gd name="connsiteY3" fmla="*/ 1546862 h 1546863"/>
                <a:gd name="connsiteX4" fmla="*/ 1729902 w 1729902"/>
                <a:gd name="connsiteY4" fmla="*/ 0 h 1546863"/>
                <a:gd name="connsiteX5" fmla="*/ 1109177 w 1729902"/>
                <a:gd name="connsiteY5" fmla="*/ 0 h 1546863"/>
                <a:gd name="connsiteX6" fmla="*/ 1109177 w 1729902"/>
                <a:gd name="connsiteY6" fmla="*/ 1 h 1546863"/>
                <a:gd name="connsiteX7" fmla="*/ 737994 w 1729902"/>
                <a:gd name="connsiteY7" fmla="*/ 1 h 15468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29902" h="1546863">
                  <a:moveTo>
                    <a:pt x="0" y="1546863"/>
                  </a:moveTo>
                  <a:lnTo>
                    <a:pt x="565030" y="1546863"/>
                  </a:lnTo>
                  <a:lnTo>
                    <a:pt x="565030" y="1546862"/>
                  </a:lnTo>
                  <a:lnTo>
                    <a:pt x="1161908" y="1546862"/>
                  </a:lnTo>
                  <a:lnTo>
                    <a:pt x="1729902" y="0"/>
                  </a:lnTo>
                  <a:lnTo>
                    <a:pt x="1109177" y="0"/>
                  </a:lnTo>
                  <a:lnTo>
                    <a:pt x="1109177" y="1"/>
                  </a:lnTo>
                  <a:lnTo>
                    <a:pt x="737994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07435F1F-FB5C-CF81-9E2E-0C7E4F12DCDA}"/>
                </a:ext>
              </a:extLst>
            </p:cNvPr>
            <p:cNvSpPr txBox="1"/>
            <p:nvPr/>
          </p:nvSpPr>
          <p:spPr>
            <a:xfrm rot="1378713">
              <a:off x="2238166" y="5710482"/>
              <a:ext cx="1505856" cy="4001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/>
              <a:r>
                <a:rPr lang="en-US" sz="2000" b="1" dirty="0">
                  <a:solidFill>
                    <a:schemeClr val="bg1"/>
                  </a:solidFill>
                </a:rPr>
                <a:t>Tangibles</a:t>
              </a: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E996AEF9-25DA-7A25-0359-45CEAB2372D7}"/>
              </a:ext>
            </a:extLst>
          </p:cNvPr>
          <p:cNvGrpSpPr/>
          <p:nvPr/>
        </p:nvGrpSpPr>
        <p:grpSpPr>
          <a:xfrm>
            <a:off x="4886578" y="2004341"/>
            <a:ext cx="6940010" cy="914400"/>
            <a:chOff x="3743925" y="2308120"/>
            <a:chExt cx="6940010" cy="914400"/>
          </a:xfrm>
        </p:grpSpPr>
        <p:sp>
          <p:nvSpPr>
            <p:cNvPr id="31" name="Pentagon 2">
              <a:extLst>
                <a:ext uri="{FF2B5EF4-FFF2-40B4-BE49-F238E27FC236}">
                  <a16:creationId xmlns:a16="http://schemas.microsoft.com/office/drawing/2014/main" id="{05136F36-04B3-3CA2-E7D8-0C6F3899CEF6}"/>
                </a:ext>
              </a:extLst>
            </p:cNvPr>
            <p:cNvSpPr/>
            <p:nvPr/>
          </p:nvSpPr>
          <p:spPr>
            <a:xfrm>
              <a:off x="3743925" y="2308120"/>
              <a:ext cx="6940010" cy="914400"/>
            </a:xfrm>
            <a:prstGeom prst="homePlate">
              <a:avLst>
                <a:gd name="adj" fmla="val 30066"/>
              </a:avLst>
            </a:prstGeom>
            <a:gradFill flip="none" rotWithShape="1">
              <a:gsLst>
                <a:gs pos="0">
                  <a:schemeClr val="accent2">
                    <a:shade val="30000"/>
                    <a:satMod val="115000"/>
                  </a:schemeClr>
                </a:gs>
                <a:gs pos="50000">
                  <a:schemeClr val="accent2">
                    <a:shade val="67500"/>
                    <a:satMod val="115000"/>
                  </a:schemeClr>
                </a:gs>
                <a:gs pos="100000">
                  <a:schemeClr val="accent2">
                    <a:shade val="100000"/>
                    <a:satMod val="115000"/>
                  </a:schemeClr>
                </a:gs>
              </a:gsLst>
              <a:lin ang="2700000" scaled="1"/>
              <a:tileRect/>
            </a:gradFill>
            <a:ln>
              <a:noFill/>
            </a:ln>
            <a:effectLst>
              <a:outerShdw blurRad="406400" dist="393700" dir="2640000" sx="92000" sy="92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32" name="Picture 31" descr="Shape&#10;&#10;Description automatically generated with low confidence">
              <a:extLst>
                <a:ext uri="{FF2B5EF4-FFF2-40B4-BE49-F238E27FC236}">
                  <a16:creationId xmlns:a16="http://schemas.microsoft.com/office/drawing/2014/main" id="{111D8803-B698-16C0-3D43-1B2C4560378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829922" y="2560365"/>
              <a:ext cx="457200" cy="457200"/>
            </a:xfrm>
            <a:prstGeom prst="rect">
              <a:avLst/>
            </a:prstGeom>
          </p:spPr>
        </p:pic>
        <p:sp>
          <p:nvSpPr>
            <p:cNvPr id="33" name="Footer Text">
              <a:extLst>
                <a:ext uri="{FF2B5EF4-FFF2-40B4-BE49-F238E27FC236}">
                  <a16:creationId xmlns:a16="http://schemas.microsoft.com/office/drawing/2014/main" id="{40BE22EF-A9DF-AEF6-5477-6751863EBC16}"/>
                </a:ext>
              </a:extLst>
            </p:cNvPr>
            <p:cNvSpPr txBox="1"/>
            <p:nvPr/>
          </p:nvSpPr>
          <p:spPr>
            <a:xfrm>
              <a:off x="3837349" y="2505720"/>
              <a:ext cx="5763809" cy="553998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algn="just">
                <a:spcAft>
                  <a:spcPts val="900"/>
                </a:spcAft>
              </a:pPr>
              <a:r>
                <a:rPr lang="en-US" b="1" dirty="0">
                  <a:solidFill>
                    <a:schemeClr val="bg1">
                      <a:alpha val="80000"/>
                    </a:schemeClr>
                  </a:solidFill>
                  <a:latin typeface="+mj-lt"/>
                  <a:ea typeface="Roboto" panose="02000000000000000000" pitchFamily="2" charset="0"/>
                </a:rPr>
                <a:t>The ability to deal effectively with complaints and promptness of the service</a:t>
              </a:r>
            </a:p>
          </p:txBody>
        </p:sp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D0BACEAF-3F89-42A0-82D0-8B3CB26C7780}"/>
              </a:ext>
            </a:extLst>
          </p:cNvPr>
          <p:cNvGrpSpPr/>
          <p:nvPr/>
        </p:nvGrpSpPr>
        <p:grpSpPr>
          <a:xfrm>
            <a:off x="4886577" y="3466415"/>
            <a:ext cx="6940009" cy="914400"/>
            <a:chOff x="3743924" y="3469408"/>
            <a:chExt cx="6940009" cy="914400"/>
          </a:xfrm>
        </p:grpSpPr>
        <p:sp>
          <p:nvSpPr>
            <p:cNvPr id="35" name="Pentagon 3">
              <a:extLst>
                <a:ext uri="{FF2B5EF4-FFF2-40B4-BE49-F238E27FC236}">
                  <a16:creationId xmlns:a16="http://schemas.microsoft.com/office/drawing/2014/main" id="{B9EF2BC0-30C7-44A3-9F80-1E124907B99D}"/>
                </a:ext>
              </a:extLst>
            </p:cNvPr>
            <p:cNvSpPr/>
            <p:nvPr/>
          </p:nvSpPr>
          <p:spPr>
            <a:xfrm>
              <a:off x="3743924" y="3469408"/>
              <a:ext cx="6940009" cy="914400"/>
            </a:xfrm>
            <a:prstGeom prst="homePlate">
              <a:avLst>
                <a:gd name="adj" fmla="val 30066"/>
              </a:avLst>
            </a:prstGeom>
            <a:gradFill flip="none" rotWithShape="1">
              <a:gsLst>
                <a:gs pos="0">
                  <a:schemeClr val="accent4">
                    <a:shade val="30000"/>
                    <a:satMod val="115000"/>
                  </a:schemeClr>
                </a:gs>
                <a:gs pos="50000">
                  <a:schemeClr val="accent4">
                    <a:shade val="67500"/>
                    <a:satMod val="115000"/>
                  </a:schemeClr>
                </a:gs>
                <a:gs pos="100000">
                  <a:schemeClr val="accent4">
                    <a:shade val="100000"/>
                    <a:satMod val="115000"/>
                  </a:schemeClr>
                </a:gs>
              </a:gsLst>
              <a:lin ang="2700000" scaled="1"/>
              <a:tileRect/>
            </a:gradFill>
            <a:ln>
              <a:noFill/>
            </a:ln>
            <a:effectLst>
              <a:outerShdw blurRad="406400" dist="393700" dir="2640000" sx="92000" sy="92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36" name="Picture 35" descr="Shape&#10;&#10;Description automatically generated with low confidence">
              <a:extLst>
                <a:ext uri="{FF2B5EF4-FFF2-40B4-BE49-F238E27FC236}">
                  <a16:creationId xmlns:a16="http://schemas.microsoft.com/office/drawing/2014/main" id="{3CBD1DC9-D30A-C917-E712-BF40F5BBC2C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05535" y="3714044"/>
              <a:ext cx="457200" cy="457200"/>
            </a:xfrm>
            <a:prstGeom prst="rect">
              <a:avLst/>
            </a:prstGeom>
          </p:spPr>
        </p:pic>
        <p:sp>
          <p:nvSpPr>
            <p:cNvPr id="37" name="Footer Text">
              <a:extLst>
                <a:ext uri="{FF2B5EF4-FFF2-40B4-BE49-F238E27FC236}">
                  <a16:creationId xmlns:a16="http://schemas.microsoft.com/office/drawing/2014/main" id="{5E45DFDB-D112-32F9-7FD5-E18E10882526}"/>
                </a:ext>
              </a:extLst>
            </p:cNvPr>
            <p:cNvSpPr txBox="1"/>
            <p:nvPr/>
          </p:nvSpPr>
          <p:spPr>
            <a:xfrm>
              <a:off x="3851127" y="3665645"/>
              <a:ext cx="5879650" cy="553998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algn="just">
                <a:spcAft>
                  <a:spcPts val="900"/>
                </a:spcAft>
              </a:pPr>
              <a:r>
                <a:rPr lang="en-CA" b="1" dirty="0">
                  <a:solidFill>
                    <a:schemeClr val="bg1">
                      <a:alpha val="80000"/>
                    </a:schemeClr>
                  </a:solidFill>
                  <a:latin typeface="+mj-lt"/>
                </a:rPr>
                <a:t>Refers to the knowledge of employees and their</a:t>
              </a:r>
              <a:br>
                <a:rPr lang="en-CA" b="1" dirty="0">
                  <a:solidFill>
                    <a:schemeClr val="bg1">
                      <a:alpha val="80000"/>
                    </a:schemeClr>
                  </a:solidFill>
                  <a:latin typeface="+mj-lt"/>
                </a:rPr>
              </a:br>
              <a:r>
                <a:rPr lang="en-CA" b="1" dirty="0">
                  <a:solidFill>
                    <a:schemeClr val="bg1">
                      <a:alpha val="80000"/>
                    </a:schemeClr>
                  </a:solidFill>
                  <a:latin typeface="+mj-lt"/>
                </a:rPr>
                <a:t>ability to inspire trust and confidence</a:t>
              </a:r>
              <a:endParaRPr lang="en-US" b="1" dirty="0">
                <a:solidFill>
                  <a:schemeClr val="bg1">
                    <a:alpha val="80000"/>
                  </a:schemeClr>
                </a:solidFill>
                <a:latin typeface="+mj-lt"/>
              </a:endParaRPr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AA1D8224-98EE-FD0A-5689-28A0C4CECA04}"/>
              </a:ext>
            </a:extLst>
          </p:cNvPr>
          <p:cNvGrpSpPr/>
          <p:nvPr/>
        </p:nvGrpSpPr>
        <p:grpSpPr>
          <a:xfrm>
            <a:off x="4886577" y="4973845"/>
            <a:ext cx="6940007" cy="914400"/>
            <a:chOff x="3743924" y="5734834"/>
            <a:chExt cx="6940007" cy="914400"/>
          </a:xfrm>
        </p:grpSpPr>
        <p:sp>
          <p:nvSpPr>
            <p:cNvPr id="39" name="Pentagon 5">
              <a:extLst>
                <a:ext uri="{FF2B5EF4-FFF2-40B4-BE49-F238E27FC236}">
                  <a16:creationId xmlns:a16="http://schemas.microsoft.com/office/drawing/2014/main" id="{627E4635-CD84-2E74-5410-A6D1DE0B52F6}"/>
                </a:ext>
              </a:extLst>
            </p:cNvPr>
            <p:cNvSpPr/>
            <p:nvPr/>
          </p:nvSpPr>
          <p:spPr>
            <a:xfrm>
              <a:off x="3743924" y="5734834"/>
              <a:ext cx="6940007" cy="914400"/>
            </a:xfrm>
            <a:prstGeom prst="homePlate">
              <a:avLst>
                <a:gd name="adj" fmla="val 30066"/>
              </a:avLst>
            </a:prstGeom>
            <a:gradFill flip="none" rotWithShape="1">
              <a:gsLst>
                <a:gs pos="0">
                  <a:schemeClr val="accent6">
                    <a:shade val="30000"/>
                    <a:satMod val="115000"/>
                  </a:schemeClr>
                </a:gs>
                <a:gs pos="50000">
                  <a:schemeClr val="accent6">
                    <a:shade val="67500"/>
                    <a:satMod val="115000"/>
                  </a:schemeClr>
                </a:gs>
                <a:gs pos="100000">
                  <a:schemeClr val="accent6">
                    <a:shade val="100000"/>
                    <a:satMod val="115000"/>
                  </a:schemeClr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40" name="Picture 39" descr="Icon&#10;&#10;Description automatically generated">
              <a:extLst>
                <a:ext uri="{FF2B5EF4-FFF2-40B4-BE49-F238E27FC236}">
                  <a16:creationId xmlns:a16="http://schemas.microsoft.com/office/drawing/2014/main" id="{D6D1F4B3-E09B-380E-F9F1-4F2D3FD78623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05535" y="5910537"/>
              <a:ext cx="548640" cy="548640"/>
            </a:xfrm>
            <a:prstGeom prst="rect">
              <a:avLst/>
            </a:prstGeom>
          </p:spPr>
        </p:pic>
        <p:sp>
          <p:nvSpPr>
            <p:cNvPr id="41" name="Footer Text">
              <a:extLst>
                <a:ext uri="{FF2B5EF4-FFF2-40B4-BE49-F238E27FC236}">
                  <a16:creationId xmlns:a16="http://schemas.microsoft.com/office/drawing/2014/main" id="{7F6C3E5B-B27C-261F-B70D-2E961600F6D6}"/>
                </a:ext>
              </a:extLst>
            </p:cNvPr>
            <p:cNvSpPr txBox="1"/>
            <p:nvPr/>
          </p:nvSpPr>
          <p:spPr>
            <a:xfrm>
              <a:off x="3851127" y="5769358"/>
              <a:ext cx="5824652" cy="830997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algn="just">
                <a:spcAft>
                  <a:spcPts val="900"/>
                </a:spcAft>
              </a:pPr>
              <a:r>
                <a:rPr lang="en-US" b="1" dirty="0">
                  <a:solidFill>
                    <a:schemeClr val="bg1">
                      <a:alpha val="80000"/>
                    </a:schemeClr>
                  </a:solidFill>
                  <a:latin typeface="+mj-lt"/>
                  <a:ea typeface="Roboto" panose="02000000000000000000" pitchFamily="2" charset="0"/>
                </a:rPr>
                <a:t>The state of facilitating goods; physical condition of the buildings and the environment; appearance of personnel; and condition of equipment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732565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3013"/>
    </mc:Choice>
    <mc:Fallback xmlns="">
      <p:transition spd="slow" advTm="47301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Picture Placeholder 28">
            <a:extLst>
              <a:ext uri="{FF2B5EF4-FFF2-40B4-BE49-F238E27FC236}">
                <a16:creationId xmlns:a16="http://schemas.microsoft.com/office/drawing/2014/main" id="{135BED08-42D7-B1F7-C90C-AAFFC3D64F1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64" r="5747"/>
          <a:stretch/>
        </p:blipFill>
        <p:spPr>
          <a:xfrm>
            <a:off x="5868366" y="713437"/>
            <a:ext cx="5717892" cy="554400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6B8ED1B-243F-9F7C-D510-E6086481CE90}"/>
              </a:ext>
            </a:extLst>
          </p:cNvPr>
          <p:cNvSpPr txBox="1"/>
          <p:nvPr/>
        </p:nvSpPr>
        <p:spPr>
          <a:xfrm>
            <a:off x="1795614" y="3065682"/>
            <a:ext cx="456473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en-US" sz="4000" b="1" dirty="0"/>
              <a:t>Quality Cost</a:t>
            </a:r>
          </a:p>
        </p:txBody>
      </p:sp>
    </p:spTree>
    <p:extLst>
      <p:ext uri="{BB962C8B-B14F-4D97-AF65-F5344CB8AC3E}">
        <p14:creationId xmlns:p14="http://schemas.microsoft.com/office/powerpoint/2010/main" val="3359310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922"/>
    </mc:Choice>
    <mc:Fallback xmlns="">
      <p:transition spd="slow" advTm="49922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7BBD820F-4427-1AB3-8ACC-B97CAB0C8A9F}"/>
              </a:ext>
            </a:extLst>
          </p:cNvPr>
          <p:cNvCxnSpPr>
            <a:cxnSpLocks/>
            <a:endCxn id="11" idx="0"/>
          </p:cNvCxnSpPr>
          <p:nvPr/>
        </p:nvCxnSpPr>
        <p:spPr>
          <a:xfrm>
            <a:off x="1028700" y="1555125"/>
            <a:ext cx="0" cy="84577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Rectangle 56">
            <a:extLst>
              <a:ext uri="{FF2B5EF4-FFF2-40B4-BE49-F238E27FC236}">
                <a16:creationId xmlns:a16="http://schemas.microsoft.com/office/drawing/2014/main" id="{7F6A9839-2275-D055-EFDB-4843E79AA836}"/>
              </a:ext>
            </a:extLst>
          </p:cNvPr>
          <p:cNvSpPr/>
          <p:nvPr/>
        </p:nvSpPr>
        <p:spPr>
          <a:xfrm>
            <a:off x="652008" y="911854"/>
            <a:ext cx="7519536" cy="643271"/>
          </a:xfrm>
          <a:prstGeom prst="round2DiagRect">
            <a:avLst>
              <a:gd name="adj1" fmla="val 16667"/>
              <a:gd name="adj2" fmla="val 12697"/>
            </a:avLst>
          </a:prstGeom>
          <a:solidFill>
            <a:srgbClr val="80BFC6"/>
          </a:solidFill>
          <a:ln w="12700" cap="flat" cmpd="sng" algn="ctr">
            <a:noFill/>
            <a:prstDash val="solid"/>
            <a:miter lim="800000"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rtlCol="0" anchor="ctr"/>
          <a:lstStyle/>
          <a:p>
            <a:pPr algn="ctr" defTabSz="457200"/>
            <a:endParaRPr lang="en-US" sz="900" kern="0" dirty="0">
              <a:solidFill>
                <a:prstClr val="white"/>
              </a:solidFill>
              <a:latin typeface="Calibri" panose="020F0502020204030204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85FE5FEC-8547-D26D-AE23-4A7363317721}"/>
              </a:ext>
            </a:extLst>
          </p:cNvPr>
          <p:cNvGrpSpPr/>
          <p:nvPr/>
        </p:nvGrpSpPr>
        <p:grpSpPr>
          <a:xfrm>
            <a:off x="2296665" y="2182083"/>
            <a:ext cx="2580134" cy="426325"/>
            <a:chOff x="2296665" y="1522308"/>
            <a:chExt cx="2580134" cy="426325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6C89E3EA-4F42-3A71-FFE7-CC4955802D0A}"/>
                </a:ext>
              </a:extLst>
            </p:cNvPr>
            <p:cNvSpPr/>
            <p:nvPr/>
          </p:nvSpPr>
          <p:spPr>
            <a:xfrm>
              <a:off x="2296665" y="1522308"/>
              <a:ext cx="2580134" cy="426325"/>
            </a:xfrm>
            <a:prstGeom prst="rect">
              <a:avLst/>
            </a:prstGeom>
            <a:solidFill>
              <a:srgbClr val="FFC000">
                <a:lumMod val="40000"/>
                <a:lumOff val="60000"/>
              </a:srgbClr>
            </a:solidFill>
            <a:ln w="12700" cap="flat" cmpd="sng" algn="ctr">
              <a:noFill/>
              <a:prstDash val="solid"/>
              <a:miter lim="800000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rtlCol="0" anchor="ctr"/>
            <a:lstStyle/>
            <a:p>
              <a:pPr algn="ctr" defTabSz="457200"/>
              <a:endParaRPr lang="en-US" sz="900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8" name="Google Shape;47;p1">
              <a:extLst>
                <a:ext uri="{FF2B5EF4-FFF2-40B4-BE49-F238E27FC236}">
                  <a16:creationId xmlns:a16="http://schemas.microsoft.com/office/drawing/2014/main" id="{48E9500C-E5EA-5921-B49A-49D8CE38F748}"/>
                </a:ext>
              </a:extLst>
            </p:cNvPr>
            <p:cNvSpPr txBox="1"/>
            <p:nvPr/>
          </p:nvSpPr>
          <p:spPr>
            <a:xfrm>
              <a:off x="2642633" y="1522308"/>
              <a:ext cx="1888198" cy="415478"/>
            </a:xfrm>
            <a:prstGeom prst="rect">
              <a:avLst/>
            </a:prstGeom>
            <a:noFill/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22850" tIns="22850" rIns="22850" bIns="22850" anchor="ctr">
              <a:spAutoFit/>
            </a:bodyPr>
            <a:lstStyle>
              <a:lvl1pPr defTabSz="1828800">
                <a:defRPr sz="4000">
                  <a:solidFill>
                    <a:srgbClr val="535353"/>
                  </a:solidFill>
                  <a:latin typeface="Avenir Next Regular"/>
                  <a:ea typeface="Avenir Next Regular"/>
                  <a:cs typeface="Avenir Next Regular"/>
                  <a:sym typeface="Avenir Next Regular"/>
                </a:defRPr>
              </a:lvl1pPr>
            </a:lstStyle>
            <a:p>
              <a:pPr algn="ctr"/>
              <a:r>
                <a:rPr lang="en-US" sz="2400" b="1" dirty="0">
                  <a:solidFill>
                    <a:srgbClr val="002060"/>
                  </a:solidFill>
                  <a:latin typeface="+mj-lt"/>
                </a:rPr>
                <a:t>Internal cost</a:t>
              </a:r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EA9BEC01-8057-30AA-816A-2DB2D6269448}"/>
              </a:ext>
            </a:extLst>
          </p:cNvPr>
          <p:cNvGrpSpPr/>
          <p:nvPr/>
        </p:nvGrpSpPr>
        <p:grpSpPr>
          <a:xfrm>
            <a:off x="975478" y="2333360"/>
            <a:ext cx="1319498" cy="135073"/>
            <a:chOff x="13923383" y="6587855"/>
            <a:chExt cx="2638995" cy="270145"/>
          </a:xfrm>
        </p:grpSpPr>
        <p:sp>
          <p:nvSpPr>
            <p:cNvPr id="10" name="Freeform 93">
              <a:extLst>
                <a:ext uri="{FF2B5EF4-FFF2-40B4-BE49-F238E27FC236}">
                  <a16:creationId xmlns:a16="http://schemas.microsoft.com/office/drawing/2014/main" id="{30B74DB5-BDA2-2786-BB48-150A1D367DDC}"/>
                </a:ext>
              </a:extLst>
            </p:cNvPr>
            <p:cNvSpPr/>
            <p:nvPr/>
          </p:nvSpPr>
          <p:spPr>
            <a:xfrm flipV="1">
              <a:off x="14171953" y="6711627"/>
              <a:ext cx="2390425" cy="45719"/>
            </a:xfrm>
            <a:prstGeom prst="rect">
              <a:avLst/>
            </a:prstGeom>
            <a:solidFill>
              <a:srgbClr val="231F20"/>
            </a:solidFill>
            <a:ln w="12700">
              <a:miter lim="400000"/>
            </a:ln>
          </p:spPr>
          <p:txBody>
            <a:bodyPr lIns="22860" rIns="22860" anchor="ctr"/>
            <a:lstStyle/>
            <a:p>
              <a:pPr algn="ctr" defTabSz="457200">
                <a:defRPr sz="1800" b="0">
                  <a:latin typeface="Calibri"/>
                  <a:ea typeface="Calibri"/>
                  <a:cs typeface="Calibri"/>
                  <a:sym typeface="Calibri"/>
                </a:defRPr>
              </a:pPr>
              <a:endParaRPr sz="900"/>
            </a:p>
          </p:txBody>
        </p:sp>
        <p:sp>
          <p:nvSpPr>
            <p:cNvPr id="11" name="Freeform 131">
              <a:extLst>
                <a:ext uri="{FF2B5EF4-FFF2-40B4-BE49-F238E27FC236}">
                  <a16:creationId xmlns:a16="http://schemas.microsoft.com/office/drawing/2014/main" id="{3E1F6083-F31B-DE36-4A1D-983A673400B3}"/>
                </a:ext>
              </a:extLst>
            </p:cNvPr>
            <p:cNvSpPr/>
            <p:nvPr/>
          </p:nvSpPr>
          <p:spPr>
            <a:xfrm>
              <a:off x="13923383" y="6587855"/>
              <a:ext cx="270109" cy="270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804"/>
                  </a:moveTo>
                  <a:cubicBezTo>
                    <a:pt x="21596" y="16768"/>
                    <a:pt x="16760" y="21600"/>
                    <a:pt x="10796" y="21600"/>
                  </a:cubicBezTo>
                  <a:cubicBezTo>
                    <a:pt x="4835" y="21596"/>
                    <a:pt x="4" y="16765"/>
                    <a:pt x="0" y="10804"/>
                  </a:cubicBezTo>
                  <a:lnTo>
                    <a:pt x="0" y="10804"/>
                  </a:lnTo>
                  <a:cubicBezTo>
                    <a:pt x="0" y="4840"/>
                    <a:pt x="4832" y="4"/>
                    <a:pt x="10796" y="0"/>
                  </a:cubicBezTo>
                  <a:cubicBezTo>
                    <a:pt x="16763" y="0"/>
                    <a:pt x="21600" y="4837"/>
                    <a:pt x="21600" y="10804"/>
                  </a:cubicBezTo>
                  <a:close/>
                </a:path>
              </a:pathLst>
            </a:custGeom>
            <a:solidFill>
              <a:srgbClr val="231F20"/>
            </a:solidFill>
            <a:ln w="12700">
              <a:miter lim="400000"/>
            </a:ln>
          </p:spPr>
          <p:txBody>
            <a:bodyPr lIns="22860" rIns="22860" anchor="ctr"/>
            <a:lstStyle/>
            <a:p>
              <a:pPr algn="ctr" defTabSz="457200">
                <a:defRPr sz="1800" b="0">
                  <a:latin typeface="Calibri"/>
                  <a:ea typeface="Calibri"/>
                  <a:cs typeface="Calibri"/>
                  <a:sym typeface="Calibri"/>
                </a:defRPr>
              </a:pPr>
              <a:endParaRPr sz="900"/>
            </a:p>
          </p:txBody>
        </p:sp>
      </p:grpSp>
      <p:sp>
        <p:nvSpPr>
          <p:cNvPr id="12" name="Freeform 93">
            <a:extLst>
              <a:ext uri="{FF2B5EF4-FFF2-40B4-BE49-F238E27FC236}">
                <a16:creationId xmlns:a16="http://schemas.microsoft.com/office/drawing/2014/main" id="{720CD0F8-7703-FE85-BF6A-F7FAB14DAFA5}"/>
              </a:ext>
            </a:extLst>
          </p:cNvPr>
          <p:cNvSpPr/>
          <p:nvPr/>
        </p:nvSpPr>
        <p:spPr>
          <a:xfrm flipV="1">
            <a:off x="4876799" y="2395246"/>
            <a:ext cx="1195213" cy="22860"/>
          </a:xfrm>
          <a:prstGeom prst="rect">
            <a:avLst/>
          </a:prstGeom>
          <a:solidFill>
            <a:srgbClr val="231F20"/>
          </a:solidFill>
          <a:ln w="12700">
            <a:miter lim="400000"/>
          </a:ln>
        </p:spPr>
        <p:txBody>
          <a:bodyPr lIns="22860" rIns="22860" anchor="ctr"/>
          <a:lstStyle/>
          <a:p>
            <a:pPr algn="ctr" defTabSz="457200">
              <a:defRPr sz="1800" b="0">
                <a:latin typeface="Calibri"/>
                <a:ea typeface="Calibri"/>
                <a:cs typeface="Calibri"/>
                <a:sym typeface="Calibri"/>
              </a:defRPr>
            </a:pPr>
            <a:endParaRPr sz="900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7147746F-71C2-121C-4548-E0B922576ADF}"/>
              </a:ext>
            </a:extLst>
          </p:cNvPr>
          <p:cNvGrpSpPr/>
          <p:nvPr/>
        </p:nvGrpSpPr>
        <p:grpSpPr>
          <a:xfrm>
            <a:off x="6057900" y="1999468"/>
            <a:ext cx="5637387" cy="780707"/>
            <a:chOff x="6057900" y="1339693"/>
            <a:chExt cx="5637387" cy="780707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5119D948-A447-5546-8A91-59ADB9F40203}"/>
                </a:ext>
              </a:extLst>
            </p:cNvPr>
            <p:cNvSpPr/>
            <p:nvPr/>
          </p:nvSpPr>
          <p:spPr>
            <a:xfrm>
              <a:off x="6057900" y="1339693"/>
              <a:ext cx="5637387" cy="780707"/>
            </a:xfrm>
            <a:prstGeom prst="rect">
              <a:avLst/>
            </a:prstGeom>
            <a:solidFill>
              <a:srgbClr val="FFC000">
                <a:lumMod val="40000"/>
                <a:lumOff val="60000"/>
              </a:srgbClr>
            </a:solidFill>
            <a:ln w="12700" cap="flat" cmpd="sng" algn="ctr">
              <a:noFill/>
              <a:prstDash val="solid"/>
              <a:miter lim="800000"/>
            </a:ln>
            <a:effectLst>
              <a:outerShdw blurRad="57785" dist="33020" dir="3180000" algn="ctr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0"/>
              </a:camera>
              <a:lightRig rig="brightRoom" dir="t">
                <a:rot lat="0" lon="0" rev="600000"/>
              </a:lightRig>
            </a:scene3d>
            <a:sp3d prstMaterial="metal">
              <a:bevelT w="38100" h="57150" prst="angle"/>
            </a:sp3d>
          </p:spPr>
          <p:txBody>
            <a:bodyPr rtlCol="0" anchor="ctr"/>
            <a:lstStyle/>
            <a:p>
              <a:pPr algn="ctr" defTabSz="457200"/>
              <a:endParaRPr lang="en-US" sz="900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C4415260-7396-895B-78D8-862F3DCC320B}"/>
                </a:ext>
              </a:extLst>
            </p:cNvPr>
            <p:cNvSpPr txBox="1"/>
            <p:nvPr/>
          </p:nvSpPr>
          <p:spPr>
            <a:xfrm>
              <a:off x="6057900" y="1401962"/>
              <a:ext cx="5537200" cy="70788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>
                  <a:latin typeface="+mj-lt"/>
                  <a:sym typeface="Avenir Next Regular"/>
                </a:rPr>
                <a:t>Cost associated with </a:t>
              </a:r>
              <a:r>
                <a:rPr lang="en-US" sz="2000" b="1" dirty="0">
                  <a:solidFill>
                    <a:srgbClr val="C00000"/>
                  </a:solidFill>
                  <a:latin typeface="+mj-lt"/>
                  <a:sym typeface="Avenir Next Regular"/>
                </a:rPr>
                <a:t>defects</a:t>
              </a:r>
              <a:r>
                <a:rPr lang="en-US" sz="2000" b="1" dirty="0">
                  <a:latin typeface="+mj-lt"/>
                  <a:sym typeface="Avenir Next Regular"/>
                </a:rPr>
                <a:t> found </a:t>
              </a:r>
              <a:r>
                <a:rPr lang="en-US" sz="2000" b="1" dirty="0">
                  <a:solidFill>
                    <a:srgbClr val="C00000"/>
                  </a:solidFill>
                  <a:latin typeface="+mj-lt"/>
                  <a:sym typeface="Avenir Next Regular"/>
                </a:rPr>
                <a:t>before</a:t>
              </a:r>
              <a:r>
                <a:rPr lang="en-US" sz="2000" b="1" dirty="0">
                  <a:latin typeface="+mj-lt"/>
                  <a:sym typeface="Avenir Next Regular"/>
                </a:rPr>
                <a:t> the customer receives the product or service</a:t>
              </a: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8367C196-83AB-34FB-1F48-C87DBA1A770D}"/>
              </a:ext>
            </a:extLst>
          </p:cNvPr>
          <p:cNvGrpSpPr/>
          <p:nvPr/>
        </p:nvGrpSpPr>
        <p:grpSpPr>
          <a:xfrm>
            <a:off x="2296665" y="3285747"/>
            <a:ext cx="2580134" cy="426325"/>
            <a:chOff x="2296665" y="2625972"/>
            <a:chExt cx="2580134" cy="426325"/>
          </a:xfrm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B799E3CA-D9C0-7F65-5A46-4B91066DC557}"/>
                </a:ext>
              </a:extLst>
            </p:cNvPr>
            <p:cNvSpPr/>
            <p:nvPr/>
          </p:nvSpPr>
          <p:spPr>
            <a:xfrm>
              <a:off x="2296665" y="2625972"/>
              <a:ext cx="2580134" cy="426325"/>
            </a:xfrm>
            <a:prstGeom prst="rect">
              <a:avLst/>
            </a:prstGeom>
            <a:solidFill>
              <a:srgbClr val="FFC000">
                <a:lumMod val="40000"/>
                <a:lumOff val="60000"/>
              </a:srgbClr>
            </a:solidFill>
            <a:ln w="12700" cap="flat" cmpd="sng" algn="ctr">
              <a:noFill/>
              <a:prstDash val="solid"/>
              <a:miter lim="800000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rtlCol="0" anchor="ctr"/>
            <a:lstStyle/>
            <a:p>
              <a:pPr algn="ctr" defTabSz="457200"/>
              <a:endParaRPr lang="en-US" sz="900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19" name="Google Shape;47;p1">
              <a:extLst>
                <a:ext uri="{FF2B5EF4-FFF2-40B4-BE49-F238E27FC236}">
                  <a16:creationId xmlns:a16="http://schemas.microsoft.com/office/drawing/2014/main" id="{B0E0AC7A-C8C3-BF4D-3873-6143CFB9C48F}"/>
                </a:ext>
              </a:extLst>
            </p:cNvPr>
            <p:cNvSpPr txBox="1"/>
            <p:nvPr/>
          </p:nvSpPr>
          <p:spPr>
            <a:xfrm>
              <a:off x="2642633" y="2625972"/>
              <a:ext cx="1888198" cy="415478"/>
            </a:xfrm>
            <a:prstGeom prst="rect">
              <a:avLst/>
            </a:prstGeom>
            <a:noFill/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22850" tIns="22850" rIns="22850" bIns="22850" anchor="ctr">
              <a:spAutoFit/>
            </a:bodyPr>
            <a:lstStyle>
              <a:lvl1pPr defTabSz="1828800">
                <a:defRPr sz="4000">
                  <a:solidFill>
                    <a:srgbClr val="535353"/>
                  </a:solidFill>
                  <a:latin typeface="Avenir Next Regular"/>
                  <a:ea typeface="Avenir Next Regular"/>
                  <a:cs typeface="Avenir Next Regular"/>
                  <a:sym typeface="Avenir Next Regular"/>
                </a:defRPr>
              </a:lvl1pPr>
            </a:lstStyle>
            <a:p>
              <a:pPr algn="ctr"/>
              <a:r>
                <a:rPr lang="en-US" sz="2400" b="1" dirty="0">
                  <a:solidFill>
                    <a:srgbClr val="002060"/>
                  </a:solidFill>
                  <a:latin typeface="+mj-lt"/>
                </a:rPr>
                <a:t>External cost</a:t>
              </a:r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01582D59-7040-FBB3-0DA5-3E239E8ADFE6}"/>
              </a:ext>
            </a:extLst>
          </p:cNvPr>
          <p:cNvGrpSpPr/>
          <p:nvPr/>
        </p:nvGrpSpPr>
        <p:grpSpPr>
          <a:xfrm>
            <a:off x="975478" y="3437024"/>
            <a:ext cx="1319498" cy="135073"/>
            <a:chOff x="13923383" y="6587855"/>
            <a:chExt cx="2638995" cy="270145"/>
          </a:xfrm>
        </p:grpSpPr>
        <p:sp>
          <p:nvSpPr>
            <p:cNvPr id="21" name="Freeform 93">
              <a:extLst>
                <a:ext uri="{FF2B5EF4-FFF2-40B4-BE49-F238E27FC236}">
                  <a16:creationId xmlns:a16="http://schemas.microsoft.com/office/drawing/2014/main" id="{03CF37B7-0871-B268-A955-908D7B5609F0}"/>
                </a:ext>
              </a:extLst>
            </p:cNvPr>
            <p:cNvSpPr/>
            <p:nvPr/>
          </p:nvSpPr>
          <p:spPr>
            <a:xfrm flipV="1">
              <a:off x="14171953" y="6711627"/>
              <a:ext cx="2390425" cy="45719"/>
            </a:xfrm>
            <a:prstGeom prst="rect">
              <a:avLst/>
            </a:prstGeom>
            <a:solidFill>
              <a:srgbClr val="231F20"/>
            </a:solidFill>
            <a:ln w="12700">
              <a:miter lim="400000"/>
            </a:ln>
          </p:spPr>
          <p:txBody>
            <a:bodyPr lIns="22860" rIns="22860" anchor="ctr"/>
            <a:lstStyle/>
            <a:p>
              <a:pPr algn="ctr" defTabSz="457200">
                <a:defRPr sz="1800" b="0">
                  <a:latin typeface="Calibri"/>
                  <a:ea typeface="Calibri"/>
                  <a:cs typeface="Calibri"/>
                  <a:sym typeface="Calibri"/>
                </a:defRPr>
              </a:pPr>
              <a:endParaRPr sz="900"/>
            </a:p>
          </p:txBody>
        </p:sp>
        <p:sp>
          <p:nvSpPr>
            <p:cNvPr id="22" name="Freeform 131">
              <a:extLst>
                <a:ext uri="{FF2B5EF4-FFF2-40B4-BE49-F238E27FC236}">
                  <a16:creationId xmlns:a16="http://schemas.microsoft.com/office/drawing/2014/main" id="{438559B3-62DC-CCC5-D81E-8ABCDF371D8B}"/>
                </a:ext>
              </a:extLst>
            </p:cNvPr>
            <p:cNvSpPr/>
            <p:nvPr/>
          </p:nvSpPr>
          <p:spPr>
            <a:xfrm>
              <a:off x="13923383" y="6587855"/>
              <a:ext cx="270109" cy="270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804"/>
                  </a:moveTo>
                  <a:cubicBezTo>
                    <a:pt x="21596" y="16768"/>
                    <a:pt x="16760" y="21600"/>
                    <a:pt x="10796" y="21600"/>
                  </a:cubicBezTo>
                  <a:cubicBezTo>
                    <a:pt x="4835" y="21596"/>
                    <a:pt x="4" y="16765"/>
                    <a:pt x="0" y="10804"/>
                  </a:cubicBezTo>
                  <a:lnTo>
                    <a:pt x="0" y="10804"/>
                  </a:lnTo>
                  <a:cubicBezTo>
                    <a:pt x="0" y="4840"/>
                    <a:pt x="4832" y="4"/>
                    <a:pt x="10796" y="0"/>
                  </a:cubicBezTo>
                  <a:cubicBezTo>
                    <a:pt x="16763" y="0"/>
                    <a:pt x="21600" y="4837"/>
                    <a:pt x="21600" y="10804"/>
                  </a:cubicBezTo>
                  <a:close/>
                </a:path>
              </a:pathLst>
            </a:custGeom>
            <a:solidFill>
              <a:srgbClr val="231F20"/>
            </a:solidFill>
            <a:ln w="12700">
              <a:miter lim="400000"/>
            </a:ln>
          </p:spPr>
          <p:txBody>
            <a:bodyPr lIns="22860" rIns="22860" anchor="ctr"/>
            <a:lstStyle/>
            <a:p>
              <a:pPr algn="ctr" defTabSz="457200">
                <a:defRPr sz="1800" b="0">
                  <a:latin typeface="Calibri"/>
                  <a:ea typeface="Calibri"/>
                  <a:cs typeface="Calibri"/>
                  <a:sym typeface="Calibri"/>
                </a:defRPr>
              </a:pPr>
              <a:endParaRPr sz="900"/>
            </a:p>
          </p:txBody>
        </p:sp>
      </p:grpSp>
      <p:sp>
        <p:nvSpPr>
          <p:cNvPr id="23" name="Freeform 93">
            <a:extLst>
              <a:ext uri="{FF2B5EF4-FFF2-40B4-BE49-F238E27FC236}">
                <a16:creationId xmlns:a16="http://schemas.microsoft.com/office/drawing/2014/main" id="{E8337A0A-60A9-638E-F2D7-72FF2EE52173}"/>
              </a:ext>
            </a:extLst>
          </p:cNvPr>
          <p:cNvSpPr/>
          <p:nvPr/>
        </p:nvSpPr>
        <p:spPr>
          <a:xfrm flipV="1">
            <a:off x="4876799" y="3498910"/>
            <a:ext cx="1195213" cy="22860"/>
          </a:xfrm>
          <a:prstGeom prst="rect">
            <a:avLst/>
          </a:prstGeom>
          <a:solidFill>
            <a:srgbClr val="231F20"/>
          </a:solidFill>
          <a:ln w="12700">
            <a:miter lim="400000"/>
          </a:ln>
        </p:spPr>
        <p:txBody>
          <a:bodyPr lIns="22860" rIns="22860" anchor="ctr"/>
          <a:lstStyle/>
          <a:p>
            <a:pPr algn="ctr" defTabSz="457200">
              <a:defRPr sz="1800" b="0">
                <a:latin typeface="Calibri"/>
                <a:ea typeface="Calibri"/>
                <a:cs typeface="Calibri"/>
                <a:sym typeface="Calibri"/>
              </a:defRPr>
            </a:pPr>
            <a:endParaRPr sz="900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EF06A6FA-5BAA-8B3B-C56D-6EC1996A5E3F}"/>
              </a:ext>
            </a:extLst>
          </p:cNvPr>
          <p:cNvGrpSpPr/>
          <p:nvPr/>
        </p:nvGrpSpPr>
        <p:grpSpPr>
          <a:xfrm>
            <a:off x="6057900" y="3103132"/>
            <a:ext cx="5637387" cy="780707"/>
            <a:chOff x="6057900" y="2443357"/>
            <a:chExt cx="5637387" cy="780707"/>
          </a:xfrm>
        </p:grpSpPr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5ED0CBBA-7B7A-6FF2-87AE-09A6521D7E16}"/>
                </a:ext>
              </a:extLst>
            </p:cNvPr>
            <p:cNvSpPr/>
            <p:nvPr/>
          </p:nvSpPr>
          <p:spPr>
            <a:xfrm>
              <a:off x="6057900" y="2443357"/>
              <a:ext cx="5637387" cy="780707"/>
            </a:xfrm>
            <a:prstGeom prst="rect">
              <a:avLst/>
            </a:prstGeom>
            <a:solidFill>
              <a:srgbClr val="FFC000">
                <a:lumMod val="40000"/>
                <a:lumOff val="60000"/>
              </a:srgbClr>
            </a:solidFill>
            <a:ln w="12700" cap="flat" cmpd="sng" algn="ctr">
              <a:noFill/>
              <a:prstDash val="solid"/>
              <a:miter lim="800000"/>
            </a:ln>
            <a:effectLst>
              <a:outerShdw blurRad="57785" dist="33020" dir="3180000" algn="ctr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0"/>
              </a:camera>
              <a:lightRig rig="brightRoom" dir="t">
                <a:rot lat="0" lon="0" rev="600000"/>
              </a:lightRig>
            </a:scene3d>
            <a:sp3d prstMaterial="metal">
              <a:bevelT w="38100" h="57150" prst="angle"/>
            </a:sp3d>
          </p:spPr>
          <p:txBody>
            <a:bodyPr rtlCol="0" anchor="ctr"/>
            <a:lstStyle/>
            <a:p>
              <a:pPr algn="ctr" defTabSz="457200"/>
              <a:endParaRPr lang="en-US" sz="900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9376299D-A909-8CEB-AE9E-80478101111F}"/>
                </a:ext>
              </a:extLst>
            </p:cNvPr>
            <p:cNvSpPr txBox="1"/>
            <p:nvPr/>
          </p:nvSpPr>
          <p:spPr>
            <a:xfrm>
              <a:off x="6057900" y="2505626"/>
              <a:ext cx="5537200" cy="70788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>
                  <a:latin typeface="+mj-lt"/>
                  <a:sym typeface="Avenir Next Regular"/>
                </a:rPr>
                <a:t>Cost associated with </a:t>
              </a:r>
              <a:r>
                <a:rPr lang="en-US" sz="2000" b="1" dirty="0">
                  <a:solidFill>
                    <a:srgbClr val="C00000"/>
                  </a:solidFill>
                  <a:latin typeface="+mj-lt"/>
                  <a:sym typeface="Avenir Next Regular"/>
                </a:rPr>
                <a:t>defects</a:t>
              </a:r>
              <a:r>
                <a:rPr lang="en-US" sz="2000" b="1" dirty="0">
                  <a:latin typeface="+mj-lt"/>
                  <a:sym typeface="Avenir Next Regular"/>
                </a:rPr>
                <a:t> found </a:t>
              </a:r>
              <a:r>
                <a:rPr lang="en-US" sz="2000" b="1" dirty="0">
                  <a:solidFill>
                    <a:srgbClr val="C00000"/>
                  </a:solidFill>
                  <a:latin typeface="+mj-lt"/>
                  <a:sym typeface="Avenir Next Regular"/>
                </a:rPr>
                <a:t>after</a:t>
              </a:r>
              <a:r>
                <a:rPr lang="en-US" sz="2000" b="1" dirty="0">
                  <a:latin typeface="+mj-lt"/>
                  <a:sym typeface="Avenir Next Regular"/>
                </a:rPr>
                <a:t> the customer receives the product or service</a:t>
              </a:r>
            </a:p>
          </p:txBody>
        </p: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FD956E3B-B1AC-0B5A-EF38-34F58C9D8ED3}"/>
              </a:ext>
            </a:extLst>
          </p:cNvPr>
          <p:cNvGrpSpPr/>
          <p:nvPr/>
        </p:nvGrpSpPr>
        <p:grpSpPr>
          <a:xfrm>
            <a:off x="2296665" y="4383875"/>
            <a:ext cx="2580134" cy="426325"/>
            <a:chOff x="2296665" y="3724100"/>
            <a:chExt cx="2580134" cy="426325"/>
          </a:xfrm>
        </p:grpSpPr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6ACD10E6-70E6-242B-5349-B9BCA7905C30}"/>
                </a:ext>
              </a:extLst>
            </p:cNvPr>
            <p:cNvSpPr/>
            <p:nvPr/>
          </p:nvSpPr>
          <p:spPr>
            <a:xfrm>
              <a:off x="2296665" y="3724100"/>
              <a:ext cx="2580134" cy="426325"/>
            </a:xfrm>
            <a:prstGeom prst="rect">
              <a:avLst/>
            </a:prstGeom>
            <a:solidFill>
              <a:srgbClr val="FFC000">
                <a:lumMod val="40000"/>
                <a:lumOff val="60000"/>
              </a:srgbClr>
            </a:solidFill>
            <a:ln w="12700" cap="flat" cmpd="sng" algn="ctr">
              <a:noFill/>
              <a:prstDash val="solid"/>
              <a:miter lim="800000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rtlCol="0" anchor="ctr"/>
            <a:lstStyle/>
            <a:p>
              <a:pPr algn="ctr" defTabSz="457200"/>
              <a:endParaRPr lang="en-US" sz="900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9" name="Google Shape;47;p1">
              <a:extLst>
                <a:ext uri="{FF2B5EF4-FFF2-40B4-BE49-F238E27FC236}">
                  <a16:creationId xmlns:a16="http://schemas.microsoft.com/office/drawing/2014/main" id="{53D9BB20-0E52-240E-001C-4B7DF79356DE}"/>
                </a:ext>
              </a:extLst>
            </p:cNvPr>
            <p:cNvSpPr txBox="1"/>
            <p:nvPr/>
          </p:nvSpPr>
          <p:spPr>
            <a:xfrm>
              <a:off x="2546376" y="3724100"/>
              <a:ext cx="2133979" cy="415478"/>
            </a:xfrm>
            <a:prstGeom prst="rect">
              <a:avLst/>
            </a:prstGeom>
            <a:noFill/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22850" tIns="22850" rIns="22850" bIns="22850" anchor="ctr">
              <a:spAutoFit/>
            </a:bodyPr>
            <a:lstStyle>
              <a:lvl1pPr defTabSz="1828800">
                <a:defRPr sz="4000">
                  <a:solidFill>
                    <a:srgbClr val="535353"/>
                  </a:solidFill>
                  <a:latin typeface="Avenir Next Regular"/>
                  <a:ea typeface="Avenir Next Regular"/>
                  <a:cs typeface="Avenir Next Regular"/>
                  <a:sym typeface="Avenir Next Regular"/>
                </a:defRPr>
              </a:lvl1pPr>
            </a:lstStyle>
            <a:p>
              <a:pPr algn="ctr"/>
              <a:r>
                <a:rPr lang="en-US" sz="2400" b="1" dirty="0">
                  <a:solidFill>
                    <a:srgbClr val="002060"/>
                  </a:solidFill>
                  <a:latin typeface="+mj-lt"/>
                </a:rPr>
                <a:t>Inspection cost</a:t>
              </a:r>
            </a:p>
          </p:txBody>
        </p:sp>
      </p:grp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CA32DF00-5170-8405-63FE-F44215A9DA29}"/>
              </a:ext>
            </a:extLst>
          </p:cNvPr>
          <p:cNvCxnSpPr>
            <a:cxnSpLocks/>
            <a:endCxn id="22" idx="0"/>
          </p:cNvCxnSpPr>
          <p:nvPr/>
        </p:nvCxnSpPr>
        <p:spPr>
          <a:xfrm>
            <a:off x="1031720" y="2429859"/>
            <a:ext cx="0" cy="107470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622929B1-9006-3863-7234-A737836FF44E}"/>
              </a:ext>
            </a:extLst>
          </p:cNvPr>
          <p:cNvCxnSpPr>
            <a:cxnSpLocks/>
          </p:cNvCxnSpPr>
          <p:nvPr/>
        </p:nvCxnSpPr>
        <p:spPr>
          <a:xfrm>
            <a:off x="1028700" y="3551424"/>
            <a:ext cx="0" cy="107470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837A2E7A-D52F-0C66-2F58-4AB9D24539BB}"/>
              </a:ext>
            </a:extLst>
          </p:cNvPr>
          <p:cNvCxnSpPr>
            <a:cxnSpLocks/>
          </p:cNvCxnSpPr>
          <p:nvPr/>
        </p:nvCxnSpPr>
        <p:spPr>
          <a:xfrm>
            <a:off x="1028700" y="4632125"/>
            <a:ext cx="0" cy="107470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3" name="Group 32">
            <a:extLst>
              <a:ext uri="{FF2B5EF4-FFF2-40B4-BE49-F238E27FC236}">
                <a16:creationId xmlns:a16="http://schemas.microsoft.com/office/drawing/2014/main" id="{2F69151A-D6E3-4DAB-9E13-2544B74DED93}"/>
              </a:ext>
            </a:extLst>
          </p:cNvPr>
          <p:cNvGrpSpPr/>
          <p:nvPr/>
        </p:nvGrpSpPr>
        <p:grpSpPr>
          <a:xfrm>
            <a:off x="975478" y="4535152"/>
            <a:ext cx="1319498" cy="135073"/>
            <a:chOff x="13923383" y="6587855"/>
            <a:chExt cx="2638995" cy="270145"/>
          </a:xfrm>
        </p:grpSpPr>
        <p:sp>
          <p:nvSpPr>
            <p:cNvPr id="34" name="Freeform 93">
              <a:extLst>
                <a:ext uri="{FF2B5EF4-FFF2-40B4-BE49-F238E27FC236}">
                  <a16:creationId xmlns:a16="http://schemas.microsoft.com/office/drawing/2014/main" id="{87229D2A-175E-4ADA-83D2-79133A83DF64}"/>
                </a:ext>
              </a:extLst>
            </p:cNvPr>
            <p:cNvSpPr/>
            <p:nvPr/>
          </p:nvSpPr>
          <p:spPr>
            <a:xfrm flipV="1">
              <a:off x="14171953" y="6711627"/>
              <a:ext cx="2390425" cy="45719"/>
            </a:xfrm>
            <a:prstGeom prst="rect">
              <a:avLst/>
            </a:prstGeom>
            <a:solidFill>
              <a:srgbClr val="231F20"/>
            </a:solidFill>
            <a:ln w="12700">
              <a:miter lim="400000"/>
            </a:ln>
          </p:spPr>
          <p:txBody>
            <a:bodyPr lIns="22860" rIns="22860" anchor="ctr"/>
            <a:lstStyle/>
            <a:p>
              <a:pPr algn="ctr" defTabSz="457200">
                <a:defRPr sz="1800" b="0">
                  <a:latin typeface="Calibri"/>
                  <a:ea typeface="Calibri"/>
                  <a:cs typeface="Calibri"/>
                  <a:sym typeface="Calibri"/>
                </a:defRPr>
              </a:pPr>
              <a:endParaRPr sz="900"/>
            </a:p>
          </p:txBody>
        </p:sp>
        <p:sp>
          <p:nvSpPr>
            <p:cNvPr id="35" name="Freeform 131">
              <a:extLst>
                <a:ext uri="{FF2B5EF4-FFF2-40B4-BE49-F238E27FC236}">
                  <a16:creationId xmlns:a16="http://schemas.microsoft.com/office/drawing/2014/main" id="{FED33319-0DB1-9D29-8F4A-FF639BA783FA}"/>
                </a:ext>
              </a:extLst>
            </p:cNvPr>
            <p:cNvSpPr/>
            <p:nvPr/>
          </p:nvSpPr>
          <p:spPr>
            <a:xfrm>
              <a:off x="13923383" y="6587855"/>
              <a:ext cx="270109" cy="270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804"/>
                  </a:moveTo>
                  <a:cubicBezTo>
                    <a:pt x="21596" y="16768"/>
                    <a:pt x="16760" y="21600"/>
                    <a:pt x="10796" y="21600"/>
                  </a:cubicBezTo>
                  <a:cubicBezTo>
                    <a:pt x="4835" y="21596"/>
                    <a:pt x="4" y="16765"/>
                    <a:pt x="0" y="10804"/>
                  </a:cubicBezTo>
                  <a:lnTo>
                    <a:pt x="0" y="10804"/>
                  </a:lnTo>
                  <a:cubicBezTo>
                    <a:pt x="0" y="4840"/>
                    <a:pt x="4832" y="4"/>
                    <a:pt x="10796" y="0"/>
                  </a:cubicBezTo>
                  <a:cubicBezTo>
                    <a:pt x="16763" y="0"/>
                    <a:pt x="21600" y="4837"/>
                    <a:pt x="21600" y="10804"/>
                  </a:cubicBezTo>
                  <a:close/>
                </a:path>
              </a:pathLst>
            </a:custGeom>
            <a:solidFill>
              <a:srgbClr val="231F20"/>
            </a:solidFill>
            <a:ln w="12700">
              <a:miter lim="400000"/>
            </a:ln>
          </p:spPr>
          <p:txBody>
            <a:bodyPr lIns="22860" rIns="22860" anchor="ctr"/>
            <a:lstStyle/>
            <a:p>
              <a:pPr algn="ctr" defTabSz="457200">
                <a:defRPr sz="1800" b="0">
                  <a:latin typeface="Calibri"/>
                  <a:ea typeface="Calibri"/>
                  <a:cs typeface="Calibri"/>
                  <a:sym typeface="Calibri"/>
                </a:defRPr>
              </a:pPr>
              <a:endParaRPr sz="900"/>
            </a:p>
          </p:txBody>
        </p:sp>
      </p:grpSp>
      <p:sp>
        <p:nvSpPr>
          <p:cNvPr id="36" name="Freeform 93">
            <a:extLst>
              <a:ext uri="{FF2B5EF4-FFF2-40B4-BE49-F238E27FC236}">
                <a16:creationId xmlns:a16="http://schemas.microsoft.com/office/drawing/2014/main" id="{2CD55EB4-BF50-B77C-272F-DC0B027A8853}"/>
              </a:ext>
            </a:extLst>
          </p:cNvPr>
          <p:cNvSpPr/>
          <p:nvPr/>
        </p:nvSpPr>
        <p:spPr>
          <a:xfrm flipV="1">
            <a:off x="4876799" y="4597038"/>
            <a:ext cx="1195213" cy="22860"/>
          </a:xfrm>
          <a:prstGeom prst="rect">
            <a:avLst/>
          </a:prstGeom>
          <a:solidFill>
            <a:srgbClr val="231F20"/>
          </a:solidFill>
          <a:ln w="12700">
            <a:miter lim="400000"/>
          </a:ln>
        </p:spPr>
        <p:txBody>
          <a:bodyPr lIns="22860" rIns="22860" anchor="ctr"/>
          <a:lstStyle/>
          <a:p>
            <a:pPr algn="ctr" defTabSz="457200">
              <a:defRPr sz="1800" b="0">
                <a:latin typeface="Calibri"/>
                <a:ea typeface="Calibri"/>
                <a:cs typeface="Calibri"/>
                <a:sym typeface="Calibri"/>
              </a:defRPr>
            </a:pPr>
            <a:endParaRPr sz="900"/>
          </a:p>
        </p:txBody>
      </p:sp>
      <p:grpSp>
        <p:nvGrpSpPr>
          <p:cNvPr id="37" name="Group 36">
            <a:extLst>
              <a:ext uri="{FF2B5EF4-FFF2-40B4-BE49-F238E27FC236}">
                <a16:creationId xmlns:a16="http://schemas.microsoft.com/office/drawing/2014/main" id="{2F31A395-6374-F6DB-AD61-02FEF2F19C67}"/>
              </a:ext>
            </a:extLst>
          </p:cNvPr>
          <p:cNvGrpSpPr/>
          <p:nvPr/>
        </p:nvGrpSpPr>
        <p:grpSpPr>
          <a:xfrm>
            <a:off x="6057900" y="4201260"/>
            <a:ext cx="5637387" cy="780707"/>
            <a:chOff x="6057900" y="3541485"/>
            <a:chExt cx="5637387" cy="780707"/>
          </a:xfrm>
        </p:grpSpPr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824EA355-49DB-5CA6-D228-24649EBD40C0}"/>
                </a:ext>
              </a:extLst>
            </p:cNvPr>
            <p:cNvSpPr/>
            <p:nvPr/>
          </p:nvSpPr>
          <p:spPr>
            <a:xfrm>
              <a:off x="6057900" y="3541485"/>
              <a:ext cx="5637387" cy="780707"/>
            </a:xfrm>
            <a:prstGeom prst="rect">
              <a:avLst/>
            </a:prstGeom>
            <a:solidFill>
              <a:srgbClr val="FFC000">
                <a:lumMod val="40000"/>
                <a:lumOff val="60000"/>
              </a:srgbClr>
            </a:solidFill>
            <a:ln w="12700" cap="flat" cmpd="sng" algn="ctr">
              <a:noFill/>
              <a:prstDash val="solid"/>
              <a:miter lim="800000"/>
            </a:ln>
            <a:effectLst>
              <a:outerShdw blurRad="57785" dist="33020" dir="3180000" algn="ctr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0"/>
              </a:camera>
              <a:lightRig rig="brightRoom" dir="t">
                <a:rot lat="0" lon="0" rev="600000"/>
              </a:lightRig>
            </a:scene3d>
            <a:sp3d prstMaterial="metal">
              <a:bevelT w="38100" h="57150" prst="angle"/>
            </a:sp3d>
          </p:spPr>
          <p:txBody>
            <a:bodyPr rtlCol="0" anchor="ctr"/>
            <a:lstStyle/>
            <a:p>
              <a:pPr algn="ctr" defTabSz="457200"/>
              <a:endParaRPr lang="en-US" sz="900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365820BC-E64F-25BF-AC74-783E54AC9F03}"/>
                </a:ext>
              </a:extLst>
            </p:cNvPr>
            <p:cNvSpPr txBox="1"/>
            <p:nvPr/>
          </p:nvSpPr>
          <p:spPr>
            <a:xfrm>
              <a:off x="6057900" y="3603754"/>
              <a:ext cx="5537200" cy="70788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>
                  <a:latin typeface="+mj-lt"/>
                  <a:sym typeface="Avenir Next Regular"/>
                </a:rPr>
                <a:t>Cost incurred to determine the </a:t>
              </a:r>
              <a:r>
                <a:rPr lang="en-US" sz="2000" b="1" dirty="0">
                  <a:solidFill>
                    <a:srgbClr val="C00000"/>
                  </a:solidFill>
                  <a:latin typeface="+mj-lt"/>
                  <a:sym typeface="Avenir Next Regular"/>
                </a:rPr>
                <a:t>degree of conformance</a:t>
              </a:r>
              <a:r>
                <a:rPr lang="en-US" sz="2000" b="1" dirty="0">
                  <a:latin typeface="+mj-lt"/>
                  <a:sym typeface="Avenir Next Regular"/>
                </a:rPr>
                <a:t> to quality requirements</a:t>
              </a:r>
            </a:p>
          </p:txBody>
        </p:sp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FC8019E1-F135-F043-2C03-E97C1CFA19C6}"/>
              </a:ext>
            </a:extLst>
          </p:cNvPr>
          <p:cNvGrpSpPr/>
          <p:nvPr/>
        </p:nvGrpSpPr>
        <p:grpSpPr>
          <a:xfrm>
            <a:off x="2296665" y="5487538"/>
            <a:ext cx="2580134" cy="426326"/>
            <a:chOff x="2296665" y="4827763"/>
            <a:chExt cx="2580134" cy="426326"/>
          </a:xfrm>
        </p:grpSpPr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81ECBCF9-0DFA-1185-A3B5-74C338DEBA84}"/>
                </a:ext>
              </a:extLst>
            </p:cNvPr>
            <p:cNvSpPr/>
            <p:nvPr/>
          </p:nvSpPr>
          <p:spPr>
            <a:xfrm>
              <a:off x="2296665" y="4827764"/>
              <a:ext cx="2580134" cy="426325"/>
            </a:xfrm>
            <a:prstGeom prst="rect">
              <a:avLst/>
            </a:prstGeom>
            <a:solidFill>
              <a:srgbClr val="FFC000">
                <a:lumMod val="40000"/>
                <a:lumOff val="60000"/>
              </a:srgbClr>
            </a:solidFill>
            <a:ln w="12700" cap="flat" cmpd="sng" algn="ctr">
              <a:noFill/>
              <a:prstDash val="solid"/>
              <a:miter lim="800000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rtlCol="0" anchor="ctr"/>
            <a:lstStyle/>
            <a:p>
              <a:pPr algn="ctr" defTabSz="457200"/>
              <a:endParaRPr lang="en-US" sz="900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42" name="Google Shape;47;p1">
              <a:extLst>
                <a:ext uri="{FF2B5EF4-FFF2-40B4-BE49-F238E27FC236}">
                  <a16:creationId xmlns:a16="http://schemas.microsoft.com/office/drawing/2014/main" id="{9C779F1E-2CA8-1A72-3A29-F9097CBF7043}"/>
                </a:ext>
              </a:extLst>
            </p:cNvPr>
            <p:cNvSpPr txBox="1"/>
            <p:nvPr/>
          </p:nvSpPr>
          <p:spPr>
            <a:xfrm>
              <a:off x="2519742" y="4827763"/>
              <a:ext cx="2133979" cy="415478"/>
            </a:xfrm>
            <a:prstGeom prst="rect">
              <a:avLst/>
            </a:prstGeom>
            <a:noFill/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22850" tIns="22850" rIns="22850" bIns="22850" anchor="ctr">
              <a:spAutoFit/>
            </a:bodyPr>
            <a:lstStyle>
              <a:lvl1pPr defTabSz="1828800">
                <a:defRPr sz="4000">
                  <a:solidFill>
                    <a:srgbClr val="535353"/>
                  </a:solidFill>
                  <a:latin typeface="Avenir Next Regular"/>
                  <a:ea typeface="Avenir Next Regular"/>
                  <a:cs typeface="Avenir Next Regular"/>
                  <a:sym typeface="Avenir Next Regular"/>
                </a:defRPr>
              </a:lvl1pPr>
            </a:lstStyle>
            <a:p>
              <a:pPr algn="ctr"/>
              <a:r>
                <a:rPr lang="en-US" sz="2400" b="1" dirty="0">
                  <a:solidFill>
                    <a:srgbClr val="002060"/>
                  </a:solidFill>
                  <a:latin typeface="+mj-lt"/>
                </a:rPr>
                <a:t>Prevention cost</a:t>
              </a:r>
            </a:p>
          </p:txBody>
        </p:sp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8CD74E08-D528-D892-5B55-8EFB20CC9DBE}"/>
              </a:ext>
            </a:extLst>
          </p:cNvPr>
          <p:cNvGrpSpPr/>
          <p:nvPr/>
        </p:nvGrpSpPr>
        <p:grpSpPr>
          <a:xfrm>
            <a:off x="975478" y="5638816"/>
            <a:ext cx="1319498" cy="135073"/>
            <a:chOff x="13923383" y="6587855"/>
            <a:chExt cx="2638995" cy="270145"/>
          </a:xfrm>
        </p:grpSpPr>
        <p:sp>
          <p:nvSpPr>
            <p:cNvPr id="44" name="Freeform 93">
              <a:extLst>
                <a:ext uri="{FF2B5EF4-FFF2-40B4-BE49-F238E27FC236}">
                  <a16:creationId xmlns:a16="http://schemas.microsoft.com/office/drawing/2014/main" id="{63AF90D6-9948-CB64-4F40-8045DA834856}"/>
                </a:ext>
              </a:extLst>
            </p:cNvPr>
            <p:cNvSpPr/>
            <p:nvPr/>
          </p:nvSpPr>
          <p:spPr>
            <a:xfrm flipV="1">
              <a:off x="14171953" y="6711627"/>
              <a:ext cx="2390425" cy="45719"/>
            </a:xfrm>
            <a:prstGeom prst="rect">
              <a:avLst/>
            </a:prstGeom>
            <a:solidFill>
              <a:srgbClr val="231F20"/>
            </a:solidFill>
            <a:ln w="12700">
              <a:miter lim="400000"/>
            </a:ln>
          </p:spPr>
          <p:txBody>
            <a:bodyPr lIns="22860" rIns="22860" anchor="ctr"/>
            <a:lstStyle/>
            <a:p>
              <a:pPr algn="ctr" defTabSz="457200">
                <a:defRPr sz="1800" b="0">
                  <a:latin typeface="Calibri"/>
                  <a:ea typeface="Calibri"/>
                  <a:cs typeface="Calibri"/>
                  <a:sym typeface="Calibri"/>
                </a:defRPr>
              </a:pPr>
              <a:endParaRPr sz="900"/>
            </a:p>
          </p:txBody>
        </p:sp>
        <p:sp>
          <p:nvSpPr>
            <p:cNvPr id="45" name="Freeform 131">
              <a:extLst>
                <a:ext uri="{FF2B5EF4-FFF2-40B4-BE49-F238E27FC236}">
                  <a16:creationId xmlns:a16="http://schemas.microsoft.com/office/drawing/2014/main" id="{EAD4188D-9919-7F7F-4B5C-4557A0F24BE0}"/>
                </a:ext>
              </a:extLst>
            </p:cNvPr>
            <p:cNvSpPr/>
            <p:nvPr/>
          </p:nvSpPr>
          <p:spPr>
            <a:xfrm>
              <a:off x="13923383" y="6587855"/>
              <a:ext cx="270109" cy="270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804"/>
                  </a:moveTo>
                  <a:cubicBezTo>
                    <a:pt x="21596" y="16768"/>
                    <a:pt x="16760" y="21600"/>
                    <a:pt x="10796" y="21600"/>
                  </a:cubicBezTo>
                  <a:cubicBezTo>
                    <a:pt x="4835" y="21596"/>
                    <a:pt x="4" y="16765"/>
                    <a:pt x="0" y="10804"/>
                  </a:cubicBezTo>
                  <a:lnTo>
                    <a:pt x="0" y="10804"/>
                  </a:lnTo>
                  <a:cubicBezTo>
                    <a:pt x="0" y="4840"/>
                    <a:pt x="4832" y="4"/>
                    <a:pt x="10796" y="0"/>
                  </a:cubicBezTo>
                  <a:cubicBezTo>
                    <a:pt x="16763" y="0"/>
                    <a:pt x="21600" y="4837"/>
                    <a:pt x="21600" y="10804"/>
                  </a:cubicBezTo>
                  <a:close/>
                </a:path>
              </a:pathLst>
            </a:custGeom>
            <a:solidFill>
              <a:srgbClr val="231F20"/>
            </a:solidFill>
            <a:ln w="12700">
              <a:miter lim="400000"/>
            </a:ln>
          </p:spPr>
          <p:txBody>
            <a:bodyPr lIns="22860" rIns="22860" anchor="ctr"/>
            <a:lstStyle/>
            <a:p>
              <a:pPr algn="ctr" defTabSz="457200">
                <a:defRPr sz="1800" b="0">
                  <a:latin typeface="Calibri"/>
                  <a:ea typeface="Calibri"/>
                  <a:cs typeface="Calibri"/>
                  <a:sym typeface="Calibri"/>
                </a:defRPr>
              </a:pPr>
              <a:endParaRPr sz="900"/>
            </a:p>
          </p:txBody>
        </p:sp>
      </p:grpSp>
      <p:sp>
        <p:nvSpPr>
          <p:cNvPr id="46" name="Freeform 93">
            <a:extLst>
              <a:ext uri="{FF2B5EF4-FFF2-40B4-BE49-F238E27FC236}">
                <a16:creationId xmlns:a16="http://schemas.microsoft.com/office/drawing/2014/main" id="{237A9655-490E-0923-4D9B-CEFC867EC449}"/>
              </a:ext>
            </a:extLst>
          </p:cNvPr>
          <p:cNvSpPr/>
          <p:nvPr/>
        </p:nvSpPr>
        <p:spPr>
          <a:xfrm flipV="1">
            <a:off x="4876799" y="5700702"/>
            <a:ext cx="1195213" cy="22860"/>
          </a:xfrm>
          <a:prstGeom prst="rect">
            <a:avLst/>
          </a:prstGeom>
          <a:solidFill>
            <a:srgbClr val="231F20"/>
          </a:solidFill>
          <a:ln w="12700">
            <a:miter lim="400000"/>
          </a:ln>
        </p:spPr>
        <p:txBody>
          <a:bodyPr lIns="22860" rIns="22860" anchor="ctr"/>
          <a:lstStyle/>
          <a:p>
            <a:pPr algn="ctr" defTabSz="457200">
              <a:defRPr sz="1800" b="0">
                <a:latin typeface="Calibri"/>
                <a:ea typeface="Calibri"/>
                <a:cs typeface="Calibri"/>
                <a:sym typeface="Calibri"/>
              </a:defRPr>
            </a:pPr>
            <a:endParaRPr sz="900"/>
          </a:p>
        </p:txBody>
      </p:sp>
      <p:grpSp>
        <p:nvGrpSpPr>
          <p:cNvPr id="47" name="Group 46">
            <a:extLst>
              <a:ext uri="{FF2B5EF4-FFF2-40B4-BE49-F238E27FC236}">
                <a16:creationId xmlns:a16="http://schemas.microsoft.com/office/drawing/2014/main" id="{D653A9B7-3E57-24F3-2763-6DD697266532}"/>
              </a:ext>
            </a:extLst>
          </p:cNvPr>
          <p:cNvGrpSpPr/>
          <p:nvPr/>
        </p:nvGrpSpPr>
        <p:grpSpPr>
          <a:xfrm>
            <a:off x="5861050" y="5304924"/>
            <a:ext cx="5834237" cy="780707"/>
            <a:chOff x="5861050" y="4645149"/>
            <a:chExt cx="5834237" cy="780707"/>
          </a:xfrm>
        </p:grpSpPr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F2823D18-C89C-0C53-74F6-934147017F5F}"/>
                </a:ext>
              </a:extLst>
            </p:cNvPr>
            <p:cNvSpPr/>
            <p:nvPr/>
          </p:nvSpPr>
          <p:spPr>
            <a:xfrm>
              <a:off x="6057900" y="4645149"/>
              <a:ext cx="5637387" cy="780707"/>
            </a:xfrm>
            <a:prstGeom prst="rect">
              <a:avLst/>
            </a:prstGeom>
            <a:solidFill>
              <a:srgbClr val="FFC000">
                <a:lumMod val="40000"/>
                <a:lumOff val="60000"/>
              </a:srgbClr>
            </a:solidFill>
            <a:ln w="12700" cap="flat" cmpd="sng" algn="ctr">
              <a:noFill/>
              <a:prstDash val="solid"/>
              <a:miter lim="800000"/>
            </a:ln>
            <a:effectLst>
              <a:outerShdw blurRad="57785" dist="33020" dir="3180000" algn="ctr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0"/>
              </a:camera>
              <a:lightRig rig="brightRoom" dir="t">
                <a:rot lat="0" lon="0" rev="600000"/>
              </a:lightRig>
            </a:scene3d>
            <a:sp3d prstMaterial="metal">
              <a:bevelT w="38100" h="57150" prst="angle"/>
            </a:sp3d>
          </p:spPr>
          <p:txBody>
            <a:bodyPr rtlCol="0" anchor="ctr"/>
            <a:lstStyle/>
            <a:p>
              <a:pPr algn="ctr" defTabSz="457200"/>
              <a:endParaRPr lang="en-US" sz="900" kern="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B04770BF-EB32-5744-2D59-7F125628F252}"/>
                </a:ext>
              </a:extLst>
            </p:cNvPr>
            <p:cNvSpPr txBox="1"/>
            <p:nvPr/>
          </p:nvSpPr>
          <p:spPr>
            <a:xfrm>
              <a:off x="5861050" y="4835336"/>
              <a:ext cx="5537200" cy="4001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dirty="0">
                  <a:latin typeface="+mj-lt"/>
                  <a:sym typeface="Avenir Next Regular"/>
                </a:rPr>
                <a:t>Cost incurred to </a:t>
              </a:r>
              <a:r>
                <a:rPr lang="en-US" sz="2000" b="1" dirty="0">
                  <a:solidFill>
                    <a:srgbClr val="C00000"/>
                  </a:solidFill>
                  <a:latin typeface="+mj-lt"/>
                  <a:sym typeface="Avenir Next Regular"/>
                </a:rPr>
                <a:t>Prevent poor quality</a:t>
              </a:r>
            </a:p>
          </p:txBody>
        </p:sp>
      </p:grpSp>
      <p:sp>
        <p:nvSpPr>
          <p:cNvPr id="50" name="Google Shape;47;p1">
            <a:extLst>
              <a:ext uri="{FF2B5EF4-FFF2-40B4-BE49-F238E27FC236}">
                <a16:creationId xmlns:a16="http://schemas.microsoft.com/office/drawing/2014/main" id="{EF280E5F-30AB-6E67-C61D-E661AD7895AC}"/>
              </a:ext>
            </a:extLst>
          </p:cNvPr>
          <p:cNvSpPr txBox="1"/>
          <p:nvPr/>
        </p:nvSpPr>
        <p:spPr>
          <a:xfrm>
            <a:off x="711878" y="811371"/>
            <a:ext cx="7293172" cy="784810"/>
          </a:xfrm>
          <a:prstGeom prst="rect">
            <a:avLst/>
          </a:prstGeom>
          <a:noFill/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22850" tIns="22850" rIns="22850" bIns="22850" anchor="ctr">
            <a:spAutoFit/>
          </a:bodyPr>
          <a:lstStyle>
            <a:lvl1pPr defTabSz="1828800">
              <a:defRPr sz="4000">
                <a:solidFill>
                  <a:srgbClr val="535353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lvl1pPr>
          </a:lstStyle>
          <a:p>
            <a:pPr algn="ctr"/>
            <a:r>
              <a:rPr lang="en-US" sz="2400" b="1" kern="0" dirty="0">
                <a:solidFill>
                  <a:srgbClr val="FFFFFF"/>
                </a:solidFill>
                <a:latin typeface="Calibri Light" panose="020F0302020204030204"/>
              </a:rPr>
              <a:t>The quality cost is generally classified into two main categories</a:t>
            </a:r>
          </a:p>
        </p:txBody>
      </p:sp>
      <p:sp>
        <p:nvSpPr>
          <p:cNvPr id="51" name="Rectangle 56">
            <a:extLst>
              <a:ext uri="{FF2B5EF4-FFF2-40B4-BE49-F238E27FC236}">
                <a16:creationId xmlns:a16="http://schemas.microsoft.com/office/drawing/2014/main" id="{096555FA-3140-354F-8AFB-47CA9656C222}"/>
              </a:ext>
            </a:extLst>
          </p:cNvPr>
          <p:cNvSpPr/>
          <p:nvPr/>
        </p:nvSpPr>
        <p:spPr>
          <a:xfrm>
            <a:off x="1138383" y="3850969"/>
            <a:ext cx="2483705" cy="426325"/>
          </a:xfrm>
          <a:prstGeom prst="round2DiagRect">
            <a:avLst>
              <a:gd name="adj1" fmla="val 16667"/>
              <a:gd name="adj2" fmla="val 12697"/>
            </a:avLst>
          </a:prstGeom>
          <a:solidFill>
            <a:srgbClr val="80BFC6"/>
          </a:solidFill>
          <a:ln w="12700" cap="flat" cmpd="sng" algn="ctr">
            <a:noFill/>
            <a:prstDash val="solid"/>
            <a:miter lim="800000"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rtlCol="0" anchor="ctr"/>
          <a:lstStyle/>
          <a:p>
            <a:pPr algn="ctr" defTabSz="457200"/>
            <a:r>
              <a:rPr lang="en-US" b="1" kern="0" dirty="0">
                <a:solidFill>
                  <a:prstClr val="white"/>
                </a:solidFill>
                <a:latin typeface="Calibri" panose="020F0502020204030204"/>
              </a:rPr>
              <a:t>COQ</a:t>
            </a:r>
          </a:p>
        </p:txBody>
      </p:sp>
      <p:sp>
        <p:nvSpPr>
          <p:cNvPr id="52" name="Rectangle 56">
            <a:extLst>
              <a:ext uri="{FF2B5EF4-FFF2-40B4-BE49-F238E27FC236}">
                <a16:creationId xmlns:a16="http://schemas.microsoft.com/office/drawing/2014/main" id="{C7C64DF9-8AC2-FD64-8634-B6F801828C8D}"/>
              </a:ext>
            </a:extLst>
          </p:cNvPr>
          <p:cNvSpPr/>
          <p:nvPr/>
        </p:nvSpPr>
        <p:spPr>
          <a:xfrm>
            <a:off x="1103026" y="1632173"/>
            <a:ext cx="2483705" cy="426325"/>
          </a:xfrm>
          <a:prstGeom prst="round2DiagRect">
            <a:avLst>
              <a:gd name="adj1" fmla="val 16667"/>
              <a:gd name="adj2" fmla="val 12697"/>
            </a:avLst>
          </a:prstGeom>
          <a:solidFill>
            <a:srgbClr val="80BFC6"/>
          </a:solidFill>
          <a:ln w="12700" cap="flat" cmpd="sng" algn="ctr">
            <a:noFill/>
            <a:prstDash val="solid"/>
            <a:miter lim="800000"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rtlCol="0" anchor="ctr"/>
          <a:lstStyle/>
          <a:p>
            <a:pPr algn="ctr" defTabSz="457200"/>
            <a:r>
              <a:rPr lang="en-US" b="1" kern="0" dirty="0">
                <a:solidFill>
                  <a:prstClr val="white"/>
                </a:solidFill>
                <a:latin typeface="Calibri" panose="020F0502020204030204"/>
              </a:rPr>
              <a:t>COPQ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20832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6716"/>
    </mc:Choice>
    <mc:Fallback xmlns="">
      <p:transition spd="slow" advTm="3867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4" presetClass="entr" presetSubtype="1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4" presetClass="entr" presetSubtype="1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4" presetClass="entr" presetSubtype="1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4" presetClass="entr" presetSubtype="1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2" grpId="0" animBg="1"/>
      <p:bldP spid="23" grpId="0" animBg="1"/>
      <p:bldP spid="36" grpId="0" animBg="1"/>
      <p:bldP spid="46" grpId="0" animBg="1"/>
      <p:bldP spid="51" grpId="0" animBg="1"/>
      <p:bldP spid="5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9" name="Picture Placeholder 28">
            <a:extLst>
              <a:ext uri="{FF2B5EF4-FFF2-40B4-BE49-F238E27FC236}">
                <a16:creationId xmlns:a16="http://schemas.microsoft.com/office/drawing/2014/main" id="{6D4BEEC4-F3ED-3EEB-4C22-1B02903E9E4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59" r="3175"/>
          <a:stretch/>
        </p:blipFill>
        <p:spPr>
          <a:xfrm>
            <a:off x="5706319" y="656119"/>
            <a:ext cx="5868365" cy="567422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6F7BCFF7-4086-AB03-180D-F80DC1ED336D}"/>
              </a:ext>
            </a:extLst>
          </p:cNvPr>
          <p:cNvSpPr txBox="1"/>
          <p:nvPr/>
        </p:nvSpPr>
        <p:spPr>
          <a:xfrm>
            <a:off x="439839" y="3346955"/>
            <a:ext cx="51851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en-US" sz="2800" b="1" dirty="0"/>
              <a:t>Who Is Responsible for Quality ?</a:t>
            </a:r>
          </a:p>
        </p:txBody>
      </p:sp>
    </p:spTree>
    <p:extLst>
      <p:ext uri="{BB962C8B-B14F-4D97-AF65-F5344CB8AC3E}">
        <p14:creationId xmlns:p14="http://schemas.microsoft.com/office/powerpoint/2010/main" val="2070222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403"/>
    </mc:Choice>
    <mc:Fallback xmlns="">
      <p:transition spd="slow" advTm="47403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Picture 2" descr="A red and white sign&#10;&#10;Description automatically generated with medium confidence">
            <a:extLst>
              <a:ext uri="{FF2B5EF4-FFF2-40B4-BE49-F238E27FC236}">
                <a16:creationId xmlns:a16="http://schemas.microsoft.com/office/drawing/2014/main" id="{1A1ECF60-A955-73A4-587A-1C5ADAF521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5572" y="967993"/>
            <a:ext cx="7208555" cy="5172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8660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144"/>
    </mc:Choice>
    <mc:Fallback xmlns="">
      <p:transition spd="slow" advTm="571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6" name="Picture Placeholder 28">
            <a:extLst>
              <a:ext uri="{FF2B5EF4-FFF2-40B4-BE49-F238E27FC236}">
                <a16:creationId xmlns:a16="http://schemas.microsoft.com/office/drawing/2014/main" id="{6EC01A55-991B-8185-E139-969D29D3C38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94" r="4619"/>
          <a:stretch/>
        </p:blipFill>
        <p:spPr>
          <a:xfrm>
            <a:off x="5415541" y="827324"/>
            <a:ext cx="5652304" cy="5465307"/>
          </a:xfrm>
          <a:prstGeom prst="rect">
            <a:avLst/>
          </a:prstGeom>
        </p:spPr>
      </p:pic>
      <p:sp>
        <p:nvSpPr>
          <p:cNvPr id="7" name="Text Placeholder 21">
            <a:extLst>
              <a:ext uri="{FF2B5EF4-FFF2-40B4-BE49-F238E27FC236}">
                <a16:creationId xmlns:a16="http://schemas.microsoft.com/office/drawing/2014/main" id="{E237C2AC-F997-0B0D-B95F-8DAD9264406C}"/>
              </a:ext>
            </a:extLst>
          </p:cNvPr>
          <p:cNvSpPr txBox="1">
            <a:spLocks/>
          </p:cNvSpPr>
          <p:nvPr/>
        </p:nvSpPr>
        <p:spPr>
          <a:xfrm>
            <a:off x="962110" y="1869373"/>
            <a:ext cx="3705243" cy="27889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800" b="1" dirty="0"/>
              <a:t>Benefits of Quality</a:t>
            </a:r>
          </a:p>
        </p:txBody>
      </p:sp>
    </p:spTree>
    <p:extLst>
      <p:ext uri="{BB962C8B-B14F-4D97-AF65-F5344CB8AC3E}">
        <p14:creationId xmlns:p14="http://schemas.microsoft.com/office/powerpoint/2010/main" val="1038266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564"/>
    </mc:Choice>
    <mc:Fallback xmlns="">
      <p:transition spd="slow" advTm="18564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ECEDD5F7-8AB9-B563-04F4-CEC69E3A162C}"/>
              </a:ext>
            </a:extLst>
          </p:cNvPr>
          <p:cNvSpPr/>
          <p:nvPr/>
        </p:nvSpPr>
        <p:spPr>
          <a:xfrm>
            <a:off x="5497545" y="3519870"/>
            <a:ext cx="1679043" cy="109728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Calibri Light" panose="020F0302020204030204"/>
                <a:sym typeface="Avenir Next Regular"/>
              </a:rPr>
              <a:t>Quality Benefits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A9DB2DF3-E85B-BF44-467A-A9F01574F342}"/>
              </a:ext>
            </a:extLst>
          </p:cNvPr>
          <p:cNvGrpSpPr/>
          <p:nvPr/>
        </p:nvGrpSpPr>
        <p:grpSpPr>
          <a:xfrm>
            <a:off x="7909301" y="1573193"/>
            <a:ext cx="2696705" cy="4065607"/>
            <a:chOff x="7909301" y="1573193"/>
            <a:chExt cx="2696705" cy="4065607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AB764604-858D-66A4-A5BD-DF97A0CE15A9}"/>
                </a:ext>
              </a:extLst>
            </p:cNvPr>
            <p:cNvSpPr/>
            <p:nvPr/>
          </p:nvSpPr>
          <p:spPr>
            <a:xfrm>
              <a:off x="7909301" y="1573193"/>
              <a:ext cx="2696705" cy="9144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>
                  <a:solidFill>
                    <a:schemeClr val="bg1"/>
                  </a:solidFill>
                  <a:latin typeface="Calibri Light" panose="020F0302020204030204"/>
                </a:rPr>
                <a:t>External Benefits</a:t>
              </a:r>
            </a:p>
          </p:txBody>
        </p:sp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8BA142AA-7308-1197-8734-CBDC76C2F2BF}"/>
                </a:ext>
              </a:extLst>
            </p:cNvPr>
            <p:cNvGrpSpPr/>
            <p:nvPr/>
          </p:nvGrpSpPr>
          <p:grpSpPr>
            <a:xfrm>
              <a:off x="7909301" y="2502666"/>
              <a:ext cx="2696705" cy="3136134"/>
              <a:chOff x="7909301" y="2502666"/>
              <a:chExt cx="2696705" cy="3136134"/>
            </a:xfrm>
          </p:grpSpPr>
          <p:sp>
            <p:nvSpPr>
              <p:cNvPr id="8" name="Rectangle 7">
                <a:extLst>
                  <a:ext uri="{FF2B5EF4-FFF2-40B4-BE49-F238E27FC236}">
                    <a16:creationId xmlns:a16="http://schemas.microsoft.com/office/drawing/2014/main" id="{704EB335-E469-111A-5DAB-8151629BCC67}"/>
                  </a:ext>
                </a:extLst>
              </p:cNvPr>
              <p:cNvSpPr/>
              <p:nvPr/>
            </p:nvSpPr>
            <p:spPr>
              <a:xfrm>
                <a:off x="7909301" y="2502666"/>
                <a:ext cx="2696705" cy="3136134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 prstMaterial="metal">
                <a:bevelT w="88900" h="889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9" name="Google Shape;47;p1">
                <a:extLst>
                  <a:ext uri="{FF2B5EF4-FFF2-40B4-BE49-F238E27FC236}">
                    <a16:creationId xmlns:a16="http://schemas.microsoft.com/office/drawing/2014/main" id="{965DA7CE-3156-7ECC-AF82-AEC70F842841}"/>
                  </a:ext>
                </a:extLst>
              </p:cNvPr>
              <p:cNvSpPr txBox="1"/>
              <p:nvPr/>
            </p:nvSpPr>
            <p:spPr>
              <a:xfrm>
                <a:off x="8076734" y="2517518"/>
                <a:ext cx="2361838" cy="2246726"/>
              </a:xfrm>
              <a:prstGeom prst="rect">
                <a:avLst/>
              </a:prstGeom>
              <a:ln w="12700">
                <a:miter lim="400000"/>
              </a:ln>
              <a:extLst>
                <a:ext uri="{C572A759-6A51-4108-AA02-DFA0A04FC94B}">
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</a:ext>
              </a:extLst>
            </p:spPr>
            <p:txBody>
              <a:bodyPr wrap="square" lIns="45699" tIns="45699" rIns="45699" bIns="45699">
                <a:spAutoFit/>
              </a:bodyPr>
              <a:lstStyle>
                <a:lvl1pPr defTabSz="1828800">
                  <a:defRPr sz="4000">
                    <a:solidFill>
                      <a:srgbClr val="535353"/>
                    </a:solidFill>
                    <a:latin typeface="Avenir Next Regular"/>
                    <a:ea typeface="Avenir Next Regular"/>
                    <a:cs typeface="Avenir Next Regular"/>
                    <a:sym typeface="Avenir Next Regular"/>
                  </a:defRPr>
                </a:lvl1pPr>
              </a:lstStyle>
              <a:p>
                <a:pPr marL="285750" indent="-285750">
                  <a:buFont typeface="Wingdings" panose="05000000000000000000" pitchFamily="2" charset="2"/>
                  <a:buChar char="§"/>
                </a:pPr>
                <a:r>
                  <a:rPr lang="en-US" sz="2000" b="1" dirty="0">
                    <a:solidFill>
                      <a:schemeClr val="bg1"/>
                    </a:solidFill>
                    <a:latin typeface="Calibri Light" panose="020F0302020204030204"/>
                    <a:ea typeface="+mn-ea"/>
                    <a:cs typeface="+mn-cs"/>
                  </a:rPr>
                  <a:t>Customer gets </a:t>
                </a:r>
                <a:r>
                  <a:rPr lang="en-US" sz="2000" b="1" dirty="0">
                    <a:solidFill>
                      <a:srgbClr val="C00000"/>
                    </a:solidFill>
                    <a:latin typeface="Calibri Light" panose="020F0302020204030204"/>
                    <a:ea typeface="+mn-ea"/>
                    <a:cs typeface="+mn-cs"/>
                  </a:rPr>
                  <a:t>accurate</a:t>
                </a:r>
                <a:r>
                  <a:rPr lang="en-US" sz="2000" b="1" dirty="0">
                    <a:solidFill>
                      <a:schemeClr val="bg1"/>
                    </a:solidFill>
                    <a:latin typeface="Calibri Light" panose="020F0302020204030204"/>
                    <a:ea typeface="+mn-ea"/>
                    <a:cs typeface="+mn-cs"/>
                  </a:rPr>
                  <a:t> product or service.</a:t>
                </a:r>
              </a:p>
              <a:p>
                <a:pPr marL="285750" indent="-285750">
                  <a:buFont typeface="Wingdings" panose="05000000000000000000" pitchFamily="2" charset="2"/>
                  <a:buChar char="§"/>
                </a:pPr>
                <a:r>
                  <a:rPr lang="en-US" sz="2000" b="1" dirty="0">
                    <a:solidFill>
                      <a:srgbClr val="C00000"/>
                    </a:solidFill>
                    <a:latin typeface="Calibri Light" panose="020F0302020204030204"/>
                    <a:ea typeface="+mn-ea"/>
                    <a:cs typeface="+mn-cs"/>
                  </a:rPr>
                  <a:t>Correct</a:t>
                </a:r>
                <a:r>
                  <a:rPr lang="en-US" sz="2000" b="1" dirty="0">
                    <a:solidFill>
                      <a:schemeClr val="bg1"/>
                    </a:solidFill>
                    <a:latin typeface="Calibri Light" panose="020F0302020204030204"/>
                    <a:ea typeface="+mn-ea"/>
                    <a:cs typeface="+mn-cs"/>
                  </a:rPr>
                  <a:t> specifications.</a:t>
                </a:r>
              </a:p>
              <a:p>
                <a:pPr marL="285750" indent="-285750">
                  <a:buFont typeface="Wingdings" panose="05000000000000000000" pitchFamily="2" charset="2"/>
                  <a:buChar char="§"/>
                </a:pPr>
                <a:r>
                  <a:rPr lang="en-US" sz="2000" b="1" dirty="0">
                    <a:solidFill>
                      <a:schemeClr val="bg1"/>
                    </a:solidFill>
                    <a:latin typeface="Calibri Light" panose="020F0302020204030204"/>
                    <a:ea typeface="+mn-ea"/>
                    <a:cs typeface="+mn-cs"/>
                  </a:rPr>
                  <a:t>Customer </a:t>
                </a:r>
                <a:r>
                  <a:rPr lang="en-US" sz="2000" b="1" dirty="0">
                    <a:solidFill>
                      <a:srgbClr val="C00000"/>
                    </a:solidFill>
                    <a:latin typeface="Calibri Light" panose="020F0302020204030204"/>
                    <a:ea typeface="+mn-ea"/>
                    <a:cs typeface="+mn-cs"/>
                  </a:rPr>
                  <a:t>satisfaction</a:t>
                </a:r>
                <a:r>
                  <a:rPr lang="en-US" sz="2000" b="1" dirty="0">
                    <a:solidFill>
                      <a:schemeClr val="bg1"/>
                    </a:solidFill>
                    <a:latin typeface="Calibri Light" panose="020F0302020204030204"/>
                    <a:ea typeface="+mn-ea"/>
                    <a:cs typeface="+mn-cs"/>
                  </a:rPr>
                  <a:t>.</a:t>
                </a:r>
              </a:p>
            </p:txBody>
          </p:sp>
        </p:grp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AACB64DE-788A-B942-FC46-AA5E2CF18432}"/>
              </a:ext>
            </a:extLst>
          </p:cNvPr>
          <p:cNvGrpSpPr/>
          <p:nvPr/>
        </p:nvGrpSpPr>
        <p:grpSpPr>
          <a:xfrm>
            <a:off x="2069004" y="1573191"/>
            <a:ext cx="2696706" cy="4065609"/>
            <a:chOff x="1866252" y="1573191"/>
            <a:chExt cx="2696706" cy="4065609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053ED851-44DE-3120-7AAE-080C1881E395}"/>
                </a:ext>
              </a:extLst>
            </p:cNvPr>
            <p:cNvSpPr/>
            <p:nvPr/>
          </p:nvSpPr>
          <p:spPr>
            <a:xfrm>
              <a:off x="1866253" y="1573191"/>
              <a:ext cx="2696705" cy="914400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 Light" panose="020F0302020204030204"/>
                  <a:ea typeface="+mn-ea"/>
                  <a:cs typeface="+mn-cs"/>
                </a:rPr>
                <a:t>Internal Benefits</a:t>
              </a:r>
            </a:p>
          </p:txBody>
        </p: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E427E8D1-5161-4070-BB3D-C674B115EA11}"/>
                </a:ext>
              </a:extLst>
            </p:cNvPr>
            <p:cNvGrpSpPr/>
            <p:nvPr/>
          </p:nvGrpSpPr>
          <p:grpSpPr>
            <a:xfrm>
              <a:off x="1866252" y="2514600"/>
              <a:ext cx="2696705" cy="3124200"/>
              <a:chOff x="1866252" y="2514600"/>
              <a:chExt cx="2696705" cy="3124200"/>
            </a:xfrm>
          </p:grpSpPr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AB09C086-5F56-643D-6E00-054980D8B9D1}"/>
                  </a:ext>
                </a:extLst>
              </p:cNvPr>
              <p:cNvSpPr/>
              <p:nvPr/>
            </p:nvSpPr>
            <p:spPr>
              <a:xfrm>
                <a:off x="1866252" y="2514600"/>
                <a:ext cx="2696705" cy="3124200"/>
              </a:xfrm>
              <a:prstGeom prst="rect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 prstMaterial="metal">
                <a:bevelT w="88900" h="889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" name="Google Shape;47;p1">
                <a:extLst>
                  <a:ext uri="{FF2B5EF4-FFF2-40B4-BE49-F238E27FC236}">
                    <a16:creationId xmlns:a16="http://schemas.microsoft.com/office/drawing/2014/main" id="{88B6E894-105A-5EA8-7802-261A903A1135}"/>
                  </a:ext>
                </a:extLst>
              </p:cNvPr>
              <p:cNvSpPr txBox="1"/>
              <p:nvPr/>
            </p:nvSpPr>
            <p:spPr>
              <a:xfrm>
                <a:off x="1990704" y="2730751"/>
                <a:ext cx="2340530" cy="2352909"/>
              </a:xfrm>
              <a:prstGeom prst="rect">
                <a:avLst/>
              </a:prstGeom>
              <a:ln w="12700">
                <a:miter lim="400000"/>
              </a:ln>
              <a:extLst>
                <a:ext uri="{C572A759-6A51-4108-AA02-DFA0A04FC94B}">
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</a:ext>
              </a:extLst>
            </p:spPr>
            <p:txBody>
              <a:bodyPr wrap="square" lIns="45699" tIns="45699" rIns="45699" bIns="45699">
                <a:spAutoFit/>
              </a:bodyPr>
              <a:lstStyle>
                <a:lvl1pPr defTabSz="1828800">
                  <a:defRPr sz="4000">
                    <a:solidFill>
                      <a:srgbClr val="535353"/>
                    </a:solidFill>
                    <a:latin typeface="Avenir Next Regular"/>
                    <a:ea typeface="Avenir Next Regular"/>
                    <a:cs typeface="Avenir Next Regular"/>
                    <a:sym typeface="Avenir Next Regular"/>
                  </a:defRPr>
                </a:lvl1pPr>
              </a:lstStyle>
              <a:p>
                <a:pPr marL="285750" indent="-28575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sz="2000" b="1" dirty="0">
                    <a:solidFill>
                      <a:srgbClr val="C00000"/>
                    </a:solidFill>
                    <a:latin typeface="Calibri Light" panose="020F0302020204030204"/>
                    <a:ea typeface="+mn-ea"/>
                    <a:cs typeface="+mn-cs"/>
                  </a:rPr>
                  <a:t>Reduces</a:t>
                </a:r>
                <a:r>
                  <a:rPr lang="en-US" sz="2000" b="1" dirty="0">
                    <a:solidFill>
                      <a:schemeClr val="bg1"/>
                    </a:solidFill>
                    <a:latin typeface="Calibri Light" panose="020F0302020204030204"/>
                    <a:ea typeface="+mn-ea"/>
                    <a:cs typeface="+mn-cs"/>
                  </a:rPr>
                  <a:t> costs</a:t>
                </a:r>
              </a:p>
              <a:p>
                <a:pPr marL="285750" indent="-28575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sz="2000" b="1" dirty="0">
                    <a:solidFill>
                      <a:srgbClr val="C00000"/>
                    </a:solidFill>
                    <a:latin typeface="Calibri Light" panose="020F0302020204030204"/>
                    <a:ea typeface="+mn-ea"/>
                    <a:cs typeface="+mn-cs"/>
                  </a:rPr>
                  <a:t>Increases</a:t>
                </a:r>
                <a:r>
                  <a:rPr lang="en-US" sz="2000" b="1" dirty="0">
                    <a:solidFill>
                      <a:schemeClr val="bg1"/>
                    </a:solidFill>
                    <a:latin typeface="Calibri Light" panose="020F0302020204030204"/>
                    <a:ea typeface="+mn-ea"/>
                    <a:cs typeface="+mn-cs"/>
                  </a:rPr>
                  <a:t> dependability</a:t>
                </a:r>
              </a:p>
              <a:p>
                <a:pPr marL="285750" indent="-28575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sz="2000" b="1" dirty="0">
                    <a:solidFill>
                      <a:srgbClr val="C00000"/>
                    </a:solidFill>
                    <a:latin typeface="Calibri Light" panose="020F0302020204030204"/>
                    <a:ea typeface="+mn-ea"/>
                    <a:cs typeface="+mn-cs"/>
                  </a:rPr>
                  <a:t>Increases</a:t>
                </a:r>
                <a:r>
                  <a:rPr lang="en-US" sz="2000" b="1" dirty="0">
                    <a:solidFill>
                      <a:schemeClr val="bg1"/>
                    </a:solidFill>
                    <a:latin typeface="Calibri Light" panose="020F0302020204030204"/>
                    <a:ea typeface="+mn-ea"/>
                    <a:cs typeface="+mn-cs"/>
                  </a:rPr>
                  <a:t> customer retention</a:t>
                </a:r>
              </a:p>
            </p:txBody>
          </p:sp>
        </p:grpSp>
      </p:grp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50E96231-242E-3F8F-0A55-4D04649A2F77}"/>
              </a:ext>
            </a:extLst>
          </p:cNvPr>
          <p:cNvCxnSpPr>
            <a:cxnSpLocks/>
          </p:cNvCxnSpPr>
          <p:nvPr/>
        </p:nvCxnSpPr>
        <p:spPr>
          <a:xfrm flipV="1">
            <a:off x="7191102" y="4068510"/>
            <a:ext cx="731520" cy="2223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0328DDAD-C19C-5D41-A524-BEBB78701A8A}"/>
              </a:ext>
            </a:extLst>
          </p:cNvPr>
          <p:cNvCxnSpPr>
            <a:cxnSpLocks/>
          </p:cNvCxnSpPr>
          <p:nvPr/>
        </p:nvCxnSpPr>
        <p:spPr>
          <a:xfrm flipH="1" flipV="1">
            <a:off x="4758453" y="4075588"/>
            <a:ext cx="731520" cy="2223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20281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2028"/>
    </mc:Choice>
    <mc:Fallback xmlns="">
      <p:transition spd="slow" advTm="1920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Picture Placeholder 28">
            <a:extLst>
              <a:ext uri="{FF2B5EF4-FFF2-40B4-BE49-F238E27FC236}">
                <a16:creationId xmlns:a16="http://schemas.microsoft.com/office/drawing/2014/main" id="{E7B5A39A-855D-3BD5-5284-B7471CBE65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77" r="24877"/>
          <a:stretch/>
        </p:blipFill>
        <p:spPr>
          <a:xfrm>
            <a:off x="5833639" y="735517"/>
            <a:ext cx="5571281" cy="5386965"/>
          </a:xfrm>
          <a:prstGeom prst="rect">
            <a:avLst/>
          </a:prstGeom>
        </p:spPr>
      </p:pic>
      <p:sp>
        <p:nvSpPr>
          <p:cNvPr id="4" name="Text Placeholder 21">
            <a:extLst>
              <a:ext uri="{FF2B5EF4-FFF2-40B4-BE49-F238E27FC236}">
                <a16:creationId xmlns:a16="http://schemas.microsoft.com/office/drawing/2014/main" id="{5D5CE341-8307-6A84-E8EA-1E064347DAED}"/>
              </a:ext>
            </a:extLst>
          </p:cNvPr>
          <p:cNvSpPr txBox="1">
            <a:spLocks/>
          </p:cNvSpPr>
          <p:nvPr/>
        </p:nvSpPr>
        <p:spPr>
          <a:xfrm>
            <a:off x="1425097" y="1915672"/>
            <a:ext cx="3705243" cy="27889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800" b="1"/>
              <a:t>Management of </a:t>
            </a:r>
            <a:br>
              <a:rPr lang="en-US" sz="4800" b="1"/>
            </a:br>
            <a:r>
              <a:rPr lang="en-US" sz="4800" b="1"/>
              <a:t>Quality</a:t>
            </a:r>
            <a:endParaRPr lang="en-US" sz="4800" b="1" dirty="0"/>
          </a:p>
        </p:txBody>
      </p:sp>
    </p:spTree>
    <p:extLst>
      <p:ext uri="{BB962C8B-B14F-4D97-AF65-F5344CB8AC3E}">
        <p14:creationId xmlns:p14="http://schemas.microsoft.com/office/powerpoint/2010/main" val="465492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639"/>
    </mc:Choice>
    <mc:Fallback xmlns="">
      <p:transition spd="slow" advTm="37639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E4DE019C-87D8-2C8B-F3FB-C1E74267B31F}"/>
              </a:ext>
            </a:extLst>
          </p:cNvPr>
          <p:cNvGrpSpPr/>
          <p:nvPr/>
        </p:nvGrpSpPr>
        <p:grpSpPr>
          <a:xfrm>
            <a:off x="1281375" y="951354"/>
            <a:ext cx="7169995" cy="1217205"/>
            <a:chOff x="364462" y="369969"/>
            <a:chExt cx="7169995" cy="1217205"/>
          </a:xfrm>
        </p:grpSpPr>
        <p:sp>
          <p:nvSpPr>
            <p:cNvPr id="4" name="Freeform 35">
              <a:extLst>
                <a:ext uri="{FF2B5EF4-FFF2-40B4-BE49-F238E27FC236}">
                  <a16:creationId xmlns:a16="http://schemas.microsoft.com/office/drawing/2014/main" id="{67FC311F-3107-D15C-B60D-481353C0A6B7}"/>
                </a:ext>
              </a:extLst>
            </p:cNvPr>
            <p:cNvSpPr/>
            <p:nvPr/>
          </p:nvSpPr>
          <p:spPr>
            <a:xfrm>
              <a:off x="364462" y="539816"/>
              <a:ext cx="7169995" cy="876852"/>
            </a:xfrm>
            <a:prstGeom prst="roundRect">
              <a:avLst/>
            </a:prstGeom>
            <a:ln w="38100">
              <a:solidFill>
                <a:srgbClr val="BA42E2"/>
              </a:solidFill>
              <a:miter/>
            </a:ln>
          </p:spPr>
          <p:txBody>
            <a:bodyPr lIns="22860" rIns="22860" anchor="ctr"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1800"/>
              </a:pPr>
              <a:endParaRPr kumimoji="0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elvetica"/>
                <a:ea typeface="+mn-ea"/>
                <a:cs typeface="Helvetica"/>
              </a:endParaRPr>
            </a:p>
          </p:txBody>
        </p:sp>
        <p:sp>
          <p:nvSpPr>
            <p:cNvPr id="6" name="Freeform 37">
              <a:extLst>
                <a:ext uri="{FF2B5EF4-FFF2-40B4-BE49-F238E27FC236}">
                  <a16:creationId xmlns:a16="http://schemas.microsoft.com/office/drawing/2014/main" id="{05490A1B-D16A-A2C8-D6D2-919FCDBB124D}"/>
                </a:ext>
              </a:extLst>
            </p:cNvPr>
            <p:cNvSpPr/>
            <p:nvPr/>
          </p:nvSpPr>
          <p:spPr>
            <a:xfrm>
              <a:off x="1638142" y="370457"/>
              <a:ext cx="1136466" cy="2431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454" y="0"/>
                  </a:moveTo>
                  <a:lnTo>
                    <a:pt x="0" y="0"/>
                  </a:lnTo>
                  <a:cubicBezTo>
                    <a:pt x="1239" y="0"/>
                    <a:pt x="2657" y="4696"/>
                    <a:pt x="3167" y="10487"/>
                  </a:cubicBezTo>
                  <a:lnTo>
                    <a:pt x="4146" y="21600"/>
                  </a:lnTo>
                  <a:lnTo>
                    <a:pt x="21600" y="21600"/>
                  </a:lnTo>
                  <a:lnTo>
                    <a:pt x="20620" y="10487"/>
                  </a:lnTo>
                  <a:cubicBezTo>
                    <a:pt x="20111" y="4696"/>
                    <a:pt x="18692" y="0"/>
                    <a:pt x="17454" y="0"/>
                  </a:cubicBezTo>
                  <a:close/>
                </a:path>
              </a:pathLst>
            </a:custGeom>
            <a:gradFill>
              <a:gsLst>
                <a:gs pos="1000">
                  <a:srgbClr val="0EE5FE"/>
                </a:gs>
                <a:gs pos="100000">
                  <a:srgbClr val="FF00D7"/>
                </a:gs>
              </a:gsLst>
              <a:lin ang="7255022"/>
            </a:gradFill>
            <a:ln w="12700">
              <a:miter lim="400000"/>
            </a:ln>
          </p:spPr>
          <p:txBody>
            <a:bodyPr lIns="0" tIns="0" rIns="0" bIns="0" anchor="ctr"/>
            <a:lstStyle/>
            <a:p>
              <a:pPr marL="0" marR="0" lvl="0" indent="0" algn="ctr" defTabSz="41275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2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  <a:endParaRPr kumimoji="0" sz="1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elvetica Neue Medium"/>
                <a:sym typeface="Helvetica Neue Medium"/>
              </a:endParaRPr>
            </a:p>
          </p:txBody>
        </p:sp>
        <p:sp>
          <p:nvSpPr>
            <p:cNvPr id="7" name="Freeform 38">
              <a:extLst>
                <a:ext uri="{FF2B5EF4-FFF2-40B4-BE49-F238E27FC236}">
                  <a16:creationId xmlns:a16="http://schemas.microsoft.com/office/drawing/2014/main" id="{85081D7B-6227-4E46-B7E1-F3296DBB50D6}"/>
                </a:ext>
              </a:extLst>
            </p:cNvPr>
            <p:cNvSpPr/>
            <p:nvPr/>
          </p:nvSpPr>
          <p:spPr>
            <a:xfrm>
              <a:off x="679613" y="1321296"/>
              <a:ext cx="1145388" cy="26473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39" y="11970"/>
                  </a:moveTo>
                  <a:cubicBezTo>
                    <a:pt x="1646" y="17288"/>
                    <a:pt x="3053" y="21600"/>
                    <a:pt x="4282" y="21600"/>
                  </a:cubicBezTo>
                  <a:lnTo>
                    <a:pt x="21600" y="21600"/>
                  </a:lnTo>
                  <a:cubicBezTo>
                    <a:pt x="20371" y="21600"/>
                    <a:pt x="18964" y="17288"/>
                    <a:pt x="18457" y="11970"/>
                  </a:cubicBezTo>
                  <a:lnTo>
                    <a:pt x="17486" y="1762"/>
                  </a:lnTo>
                  <a:lnTo>
                    <a:pt x="2325" y="1762"/>
                  </a:lnTo>
                  <a:cubicBezTo>
                    <a:pt x="1510" y="1762"/>
                    <a:pt x="727" y="1138"/>
                    <a:pt x="0" y="0"/>
                  </a:cubicBezTo>
                  <a:lnTo>
                    <a:pt x="1139" y="11970"/>
                  </a:lnTo>
                  <a:close/>
                </a:path>
              </a:pathLst>
            </a:custGeom>
            <a:gradFill>
              <a:gsLst>
                <a:gs pos="1000">
                  <a:srgbClr val="0EE5FE"/>
                </a:gs>
                <a:gs pos="100000">
                  <a:srgbClr val="FF00D7"/>
                </a:gs>
              </a:gsLst>
              <a:lin ang="7255022"/>
            </a:gradFill>
            <a:ln w="12700">
              <a:miter lim="400000"/>
            </a:ln>
          </p:spPr>
          <p:txBody>
            <a:bodyPr lIns="0" tIns="0" rIns="0" bIns="0" anchor="ctr"/>
            <a:lstStyle/>
            <a:p>
              <a:pPr marL="0" marR="0" lvl="0" indent="0" algn="ctr" defTabSz="41275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2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  <a:endParaRPr kumimoji="0" sz="1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elvetica Neue Medium"/>
                <a:sym typeface="Helvetica Neue Medium"/>
              </a:endParaRPr>
            </a:p>
          </p:txBody>
        </p:sp>
        <p:sp>
          <p:nvSpPr>
            <p:cNvPr id="8" name="Shape">
              <a:extLst>
                <a:ext uri="{FF2B5EF4-FFF2-40B4-BE49-F238E27FC236}">
                  <a16:creationId xmlns:a16="http://schemas.microsoft.com/office/drawing/2014/main" id="{EE3B6EEE-F22F-B755-AF60-39904C383020}"/>
                </a:ext>
              </a:extLst>
            </p:cNvPr>
            <p:cNvSpPr/>
            <p:nvPr/>
          </p:nvSpPr>
          <p:spPr>
            <a:xfrm>
              <a:off x="943284" y="369969"/>
              <a:ext cx="1582257" cy="12172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9104" y="0"/>
                  </a:moveTo>
                  <a:cubicBezTo>
                    <a:pt x="9006" y="37"/>
                    <a:pt x="8899" y="85"/>
                    <a:pt x="8783" y="153"/>
                  </a:cubicBezTo>
                  <a:cubicBezTo>
                    <a:pt x="8658" y="229"/>
                    <a:pt x="8525" y="329"/>
                    <a:pt x="8387" y="451"/>
                  </a:cubicBezTo>
                  <a:cubicBezTo>
                    <a:pt x="8249" y="573"/>
                    <a:pt x="8105" y="718"/>
                    <a:pt x="7967" y="895"/>
                  </a:cubicBezTo>
                  <a:cubicBezTo>
                    <a:pt x="7827" y="1070"/>
                    <a:pt x="7698" y="1278"/>
                    <a:pt x="7583" y="1514"/>
                  </a:cubicBezTo>
                  <a:cubicBezTo>
                    <a:pt x="7468" y="1751"/>
                    <a:pt x="7366" y="2016"/>
                    <a:pt x="7285" y="2310"/>
                  </a:cubicBezTo>
                  <a:cubicBezTo>
                    <a:pt x="6566" y="4625"/>
                    <a:pt x="5605" y="7712"/>
                    <a:pt x="4645" y="10800"/>
                  </a:cubicBezTo>
                  <a:cubicBezTo>
                    <a:pt x="3670" y="13878"/>
                    <a:pt x="2696" y="16958"/>
                    <a:pt x="1964" y="19267"/>
                  </a:cubicBezTo>
                  <a:cubicBezTo>
                    <a:pt x="1875" y="19556"/>
                    <a:pt x="1781" y="19839"/>
                    <a:pt x="1655" y="20078"/>
                  </a:cubicBezTo>
                  <a:cubicBezTo>
                    <a:pt x="1533" y="20316"/>
                    <a:pt x="1396" y="20524"/>
                    <a:pt x="1253" y="20697"/>
                  </a:cubicBezTo>
                  <a:cubicBezTo>
                    <a:pt x="969" y="21048"/>
                    <a:pt x="674" y="21277"/>
                    <a:pt x="420" y="21424"/>
                  </a:cubicBezTo>
                  <a:cubicBezTo>
                    <a:pt x="291" y="21496"/>
                    <a:pt x="175" y="21550"/>
                    <a:pt x="70" y="21585"/>
                  </a:cubicBezTo>
                  <a:cubicBezTo>
                    <a:pt x="43" y="21594"/>
                    <a:pt x="25" y="21593"/>
                    <a:pt x="0" y="21600"/>
                  </a:cubicBezTo>
                  <a:lnTo>
                    <a:pt x="12484" y="21600"/>
                  </a:lnTo>
                  <a:cubicBezTo>
                    <a:pt x="12524" y="21589"/>
                    <a:pt x="12556" y="21586"/>
                    <a:pt x="12601" y="21569"/>
                  </a:cubicBezTo>
                  <a:cubicBezTo>
                    <a:pt x="12704" y="21532"/>
                    <a:pt x="12818" y="21475"/>
                    <a:pt x="12945" y="21401"/>
                  </a:cubicBezTo>
                  <a:cubicBezTo>
                    <a:pt x="13070" y="21325"/>
                    <a:pt x="13207" y="21225"/>
                    <a:pt x="13347" y="21103"/>
                  </a:cubicBezTo>
                  <a:cubicBezTo>
                    <a:pt x="13487" y="20981"/>
                    <a:pt x="13629" y="20836"/>
                    <a:pt x="13767" y="20659"/>
                  </a:cubicBezTo>
                  <a:cubicBezTo>
                    <a:pt x="13907" y="20485"/>
                    <a:pt x="14036" y="20276"/>
                    <a:pt x="14151" y="20040"/>
                  </a:cubicBezTo>
                  <a:cubicBezTo>
                    <a:pt x="14267" y="19803"/>
                    <a:pt x="14368" y="19539"/>
                    <a:pt x="14449" y="19244"/>
                  </a:cubicBezTo>
                  <a:cubicBezTo>
                    <a:pt x="15168" y="16929"/>
                    <a:pt x="16129" y="13841"/>
                    <a:pt x="17089" y="10754"/>
                  </a:cubicBezTo>
                  <a:cubicBezTo>
                    <a:pt x="18064" y="7675"/>
                    <a:pt x="19038" y="4596"/>
                    <a:pt x="19770" y="2287"/>
                  </a:cubicBezTo>
                  <a:cubicBezTo>
                    <a:pt x="19859" y="1998"/>
                    <a:pt x="19947" y="1715"/>
                    <a:pt x="20073" y="1476"/>
                  </a:cubicBezTo>
                  <a:cubicBezTo>
                    <a:pt x="20195" y="1238"/>
                    <a:pt x="20332" y="1030"/>
                    <a:pt x="20475" y="857"/>
                  </a:cubicBezTo>
                  <a:cubicBezTo>
                    <a:pt x="20759" y="505"/>
                    <a:pt x="21060" y="277"/>
                    <a:pt x="21314" y="130"/>
                  </a:cubicBezTo>
                  <a:cubicBezTo>
                    <a:pt x="21419" y="72"/>
                    <a:pt x="21511" y="33"/>
                    <a:pt x="21600" y="0"/>
                  </a:cubicBezTo>
                  <a:lnTo>
                    <a:pt x="9104" y="0"/>
                  </a:lnTo>
                  <a:close/>
                </a:path>
              </a:pathLst>
            </a:custGeom>
            <a:gradFill>
              <a:gsLst>
                <a:gs pos="16000">
                  <a:srgbClr val="0EE5FE"/>
                </a:gs>
                <a:gs pos="100000">
                  <a:srgbClr val="FF00D7"/>
                </a:gs>
              </a:gsLst>
              <a:lin ang="7260000" scaled="0"/>
            </a:gradFill>
            <a:ln w="12700">
              <a:miter lim="400000"/>
            </a:ln>
          </p:spPr>
          <p:txBody>
            <a:bodyPr lIns="0" tIns="0" rIns="0" bIns="0" anchor="ctr"/>
            <a:lstStyle/>
            <a:p>
              <a:pPr marL="0" marR="0" lvl="0" indent="0" algn="ctr" defTabSz="41275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2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  <a:endParaRPr kumimoji="0" sz="1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elvetica Neue Medium"/>
                <a:sym typeface="Helvetica Neue Medium"/>
              </a:endParaRPr>
            </a:p>
          </p:txBody>
        </p:sp>
        <p:sp>
          <p:nvSpPr>
            <p:cNvPr id="9" name="Google Shape;47;p1">
              <a:extLst>
                <a:ext uri="{FF2B5EF4-FFF2-40B4-BE49-F238E27FC236}">
                  <a16:creationId xmlns:a16="http://schemas.microsoft.com/office/drawing/2014/main" id="{E3B1B926-44B4-AEA4-7F85-F7F0CBC16256}"/>
                </a:ext>
              </a:extLst>
            </p:cNvPr>
            <p:cNvSpPr txBox="1"/>
            <p:nvPr/>
          </p:nvSpPr>
          <p:spPr>
            <a:xfrm rot="10800000" flipH="1" flipV="1">
              <a:off x="2104555" y="608932"/>
              <a:ext cx="5253588" cy="738621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699" tIns="45699" rIns="45699" bIns="45699">
              <a:spAutoFit/>
            </a:bodyPr>
            <a:lstStyle>
              <a:lvl1pPr>
                <a:defRPr sz="2100">
                  <a:solidFill>
                    <a:srgbClr val="FFFFFF"/>
                  </a:solidFill>
                  <a:latin typeface="Avenir"/>
                  <a:ea typeface="Avenir"/>
                  <a:cs typeface="Avenir"/>
                  <a:sym typeface="Avenir Roman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100" b="1" i="0" u="none" strike="noStrike" kern="1200" cap="none" spc="0" normalizeH="0" baseline="0" noProof="0" dirty="0">
                  <a:ln>
                    <a:noFill/>
                  </a:ln>
                  <a:solidFill>
                    <a:srgbClr val="535353"/>
                  </a:solidFill>
                  <a:effectLst/>
                  <a:uLnTx/>
                  <a:uFillTx/>
                  <a:latin typeface="+mj-lt"/>
                  <a:cs typeface="+mj-cs"/>
                  <a:sym typeface="Avenir Roman"/>
                </a:rPr>
                <a:t>First Step : Plan Quality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100" b="1" i="0" u="none" strike="noStrike" kern="120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+mj-lt"/>
                  <a:cs typeface="+mj-cs"/>
                  <a:sym typeface="Avenir Roman"/>
                </a:rPr>
                <a:t>What is quality and how will we ensure it?</a:t>
              </a:r>
            </a:p>
          </p:txBody>
        </p:sp>
        <p:sp>
          <p:nvSpPr>
            <p:cNvPr id="10" name="TextBox 52">
              <a:extLst>
                <a:ext uri="{FF2B5EF4-FFF2-40B4-BE49-F238E27FC236}">
                  <a16:creationId xmlns:a16="http://schemas.microsoft.com/office/drawing/2014/main" id="{E331DBED-8BC9-B362-91E1-E872064550BB}"/>
                </a:ext>
              </a:extLst>
            </p:cNvPr>
            <p:cNvSpPr txBox="1"/>
            <p:nvPr/>
          </p:nvSpPr>
          <p:spPr>
            <a:xfrm>
              <a:off x="1344327" y="644261"/>
              <a:ext cx="760228" cy="646331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lIns="45719" rIns="45719">
              <a:spAutoFit/>
            </a:bodyPr>
            <a:lstStyle>
              <a:lvl1pPr>
                <a:defRPr sz="4500">
                  <a:solidFill>
                    <a:srgbClr val="FFFFFF"/>
                  </a:solidFill>
                  <a:latin typeface="Bellota Regular"/>
                  <a:ea typeface="Bellota Regular"/>
                  <a:cs typeface="Bellota Regular"/>
                  <a:sym typeface="Bellota Regular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sz="36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venir Next Regular"/>
                  <a:ea typeface="+mj-ea"/>
                  <a:cs typeface="+mj-cs"/>
                  <a:sym typeface="Bellota Regular"/>
                </a:rPr>
                <a:t>01</a:t>
              </a:r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7B7C3FF2-87A5-35EF-632F-39BE460B5CBA}"/>
              </a:ext>
            </a:extLst>
          </p:cNvPr>
          <p:cNvGrpSpPr/>
          <p:nvPr/>
        </p:nvGrpSpPr>
        <p:grpSpPr>
          <a:xfrm>
            <a:off x="3200400" y="2708837"/>
            <a:ext cx="7169995" cy="1217205"/>
            <a:chOff x="3200400" y="2609686"/>
            <a:chExt cx="7169995" cy="1217205"/>
          </a:xfrm>
        </p:grpSpPr>
        <p:sp>
          <p:nvSpPr>
            <p:cNvPr id="12" name="Freeform 35">
              <a:extLst>
                <a:ext uri="{FF2B5EF4-FFF2-40B4-BE49-F238E27FC236}">
                  <a16:creationId xmlns:a16="http://schemas.microsoft.com/office/drawing/2014/main" id="{9E5884D5-4FBC-D623-3ED2-BBB8B989C6AA}"/>
                </a:ext>
              </a:extLst>
            </p:cNvPr>
            <p:cNvSpPr/>
            <p:nvPr/>
          </p:nvSpPr>
          <p:spPr>
            <a:xfrm>
              <a:off x="3200400" y="2779533"/>
              <a:ext cx="7169995" cy="876852"/>
            </a:xfrm>
            <a:prstGeom prst="roundRect">
              <a:avLst/>
            </a:prstGeom>
            <a:ln w="38100">
              <a:solidFill>
                <a:srgbClr val="FFC21F"/>
              </a:solidFill>
              <a:miter/>
            </a:ln>
          </p:spPr>
          <p:txBody>
            <a:bodyPr lIns="22860" rIns="22860" anchor="ctr"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1800"/>
              </a:pPr>
              <a:endParaRPr kumimoji="0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elvetica"/>
                <a:ea typeface="+mn-ea"/>
                <a:cs typeface="Helvetica"/>
              </a:endParaRPr>
            </a:p>
          </p:txBody>
        </p:sp>
        <p:sp>
          <p:nvSpPr>
            <p:cNvPr id="13" name="Freeform 37">
              <a:extLst>
                <a:ext uri="{FF2B5EF4-FFF2-40B4-BE49-F238E27FC236}">
                  <a16:creationId xmlns:a16="http://schemas.microsoft.com/office/drawing/2014/main" id="{5DB60D10-06EB-E623-1EFE-DFA61FFC64B0}"/>
                </a:ext>
              </a:extLst>
            </p:cNvPr>
            <p:cNvSpPr/>
            <p:nvPr/>
          </p:nvSpPr>
          <p:spPr>
            <a:xfrm>
              <a:off x="4474080" y="2610174"/>
              <a:ext cx="1136466" cy="2431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454" y="0"/>
                  </a:moveTo>
                  <a:lnTo>
                    <a:pt x="0" y="0"/>
                  </a:lnTo>
                  <a:cubicBezTo>
                    <a:pt x="1239" y="0"/>
                    <a:pt x="2657" y="4696"/>
                    <a:pt x="3167" y="10487"/>
                  </a:cubicBezTo>
                  <a:lnTo>
                    <a:pt x="4146" y="21600"/>
                  </a:lnTo>
                  <a:lnTo>
                    <a:pt x="21600" y="21600"/>
                  </a:lnTo>
                  <a:lnTo>
                    <a:pt x="20620" y="10487"/>
                  </a:lnTo>
                  <a:cubicBezTo>
                    <a:pt x="20111" y="4696"/>
                    <a:pt x="18692" y="0"/>
                    <a:pt x="17454" y="0"/>
                  </a:cubicBezTo>
                  <a:close/>
                </a:path>
              </a:pathLst>
            </a:custGeom>
            <a:gradFill>
              <a:gsLst>
                <a:gs pos="0">
                  <a:srgbClr val="FFF42A"/>
                </a:gs>
                <a:gs pos="100000">
                  <a:srgbClr val="FF5607"/>
                </a:gs>
              </a:gsLst>
              <a:lin ang="7255022"/>
            </a:gradFill>
            <a:ln w="12700">
              <a:miter lim="400000"/>
            </a:ln>
          </p:spPr>
          <p:txBody>
            <a:bodyPr lIns="0" tIns="0" rIns="0" bIns="0" anchor="ctr"/>
            <a:lstStyle/>
            <a:p>
              <a:pPr marL="0" marR="0" lvl="0" indent="0" algn="ctr" defTabSz="41275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2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  <a:endParaRPr kumimoji="0" sz="1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elvetica Neue Medium"/>
                <a:sym typeface="Helvetica Neue Medium"/>
              </a:endParaRPr>
            </a:p>
          </p:txBody>
        </p:sp>
        <p:sp>
          <p:nvSpPr>
            <p:cNvPr id="14" name="Freeform 38">
              <a:extLst>
                <a:ext uri="{FF2B5EF4-FFF2-40B4-BE49-F238E27FC236}">
                  <a16:creationId xmlns:a16="http://schemas.microsoft.com/office/drawing/2014/main" id="{30314B95-169A-4271-7BC4-3BE92178F3CA}"/>
                </a:ext>
              </a:extLst>
            </p:cNvPr>
            <p:cNvSpPr/>
            <p:nvPr/>
          </p:nvSpPr>
          <p:spPr>
            <a:xfrm>
              <a:off x="3515551" y="3561013"/>
              <a:ext cx="1145388" cy="26473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39" y="11970"/>
                  </a:moveTo>
                  <a:cubicBezTo>
                    <a:pt x="1646" y="17288"/>
                    <a:pt x="3053" y="21600"/>
                    <a:pt x="4282" y="21600"/>
                  </a:cubicBezTo>
                  <a:lnTo>
                    <a:pt x="21600" y="21600"/>
                  </a:lnTo>
                  <a:cubicBezTo>
                    <a:pt x="20371" y="21600"/>
                    <a:pt x="18964" y="17288"/>
                    <a:pt x="18457" y="11970"/>
                  </a:cubicBezTo>
                  <a:lnTo>
                    <a:pt x="17486" y="1762"/>
                  </a:lnTo>
                  <a:lnTo>
                    <a:pt x="2325" y="1762"/>
                  </a:lnTo>
                  <a:cubicBezTo>
                    <a:pt x="1510" y="1762"/>
                    <a:pt x="727" y="1138"/>
                    <a:pt x="0" y="0"/>
                  </a:cubicBezTo>
                  <a:lnTo>
                    <a:pt x="1139" y="11970"/>
                  </a:lnTo>
                  <a:close/>
                </a:path>
              </a:pathLst>
            </a:custGeom>
            <a:gradFill>
              <a:gsLst>
                <a:gs pos="0">
                  <a:srgbClr val="FFF42A"/>
                </a:gs>
                <a:gs pos="100000">
                  <a:srgbClr val="FF5607"/>
                </a:gs>
              </a:gsLst>
              <a:lin ang="7255022"/>
            </a:gradFill>
            <a:ln w="12700">
              <a:miter lim="400000"/>
            </a:ln>
          </p:spPr>
          <p:txBody>
            <a:bodyPr lIns="0" tIns="0" rIns="0" bIns="0" anchor="ctr"/>
            <a:lstStyle/>
            <a:p>
              <a:pPr marL="0" marR="0" lvl="0" indent="0" algn="ctr" defTabSz="41275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2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  <a:endParaRPr kumimoji="0" sz="1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elvetica Neue Medium"/>
                <a:sym typeface="Helvetica Neue Medium"/>
              </a:endParaRPr>
            </a:p>
          </p:txBody>
        </p:sp>
        <p:sp>
          <p:nvSpPr>
            <p:cNvPr id="15" name="Shape">
              <a:extLst>
                <a:ext uri="{FF2B5EF4-FFF2-40B4-BE49-F238E27FC236}">
                  <a16:creationId xmlns:a16="http://schemas.microsoft.com/office/drawing/2014/main" id="{5AC5B83A-4719-C934-A714-56FF0DC0E908}"/>
                </a:ext>
              </a:extLst>
            </p:cNvPr>
            <p:cNvSpPr/>
            <p:nvPr/>
          </p:nvSpPr>
          <p:spPr>
            <a:xfrm>
              <a:off x="3779222" y="2609686"/>
              <a:ext cx="1582257" cy="12172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9104" y="0"/>
                  </a:moveTo>
                  <a:cubicBezTo>
                    <a:pt x="9006" y="37"/>
                    <a:pt x="8899" y="85"/>
                    <a:pt x="8783" y="153"/>
                  </a:cubicBezTo>
                  <a:cubicBezTo>
                    <a:pt x="8658" y="229"/>
                    <a:pt x="8525" y="329"/>
                    <a:pt x="8387" y="451"/>
                  </a:cubicBezTo>
                  <a:cubicBezTo>
                    <a:pt x="8249" y="573"/>
                    <a:pt x="8105" y="718"/>
                    <a:pt x="7967" y="895"/>
                  </a:cubicBezTo>
                  <a:cubicBezTo>
                    <a:pt x="7827" y="1070"/>
                    <a:pt x="7698" y="1278"/>
                    <a:pt x="7583" y="1514"/>
                  </a:cubicBezTo>
                  <a:cubicBezTo>
                    <a:pt x="7468" y="1751"/>
                    <a:pt x="7366" y="2016"/>
                    <a:pt x="7285" y="2310"/>
                  </a:cubicBezTo>
                  <a:cubicBezTo>
                    <a:pt x="6566" y="4625"/>
                    <a:pt x="5605" y="7712"/>
                    <a:pt x="4645" y="10800"/>
                  </a:cubicBezTo>
                  <a:cubicBezTo>
                    <a:pt x="3670" y="13878"/>
                    <a:pt x="2696" y="16958"/>
                    <a:pt x="1964" y="19267"/>
                  </a:cubicBezTo>
                  <a:cubicBezTo>
                    <a:pt x="1875" y="19556"/>
                    <a:pt x="1781" y="19839"/>
                    <a:pt x="1655" y="20078"/>
                  </a:cubicBezTo>
                  <a:cubicBezTo>
                    <a:pt x="1533" y="20316"/>
                    <a:pt x="1396" y="20524"/>
                    <a:pt x="1253" y="20697"/>
                  </a:cubicBezTo>
                  <a:cubicBezTo>
                    <a:pt x="969" y="21048"/>
                    <a:pt x="674" y="21277"/>
                    <a:pt x="420" y="21424"/>
                  </a:cubicBezTo>
                  <a:cubicBezTo>
                    <a:pt x="291" y="21496"/>
                    <a:pt x="175" y="21550"/>
                    <a:pt x="70" y="21585"/>
                  </a:cubicBezTo>
                  <a:cubicBezTo>
                    <a:pt x="43" y="21594"/>
                    <a:pt x="25" y="21593"/>
                    <a:pt x="0" y="21600"/>
                  </a:cubicBezTo>
                  <a:lnTo>
                    <a:pt x="12484" y="21600"/>
                  </a:lnTo>
                  <a:cubicBezTo>
                    <a:pt x="12524" y="21589"/>
                    <a:pt x="12556" y="21586"/>
                    <a:pt x="12601" y="21569"/>
                  </a:cubicBezTo>
                  <a:cubicBezTo>
                    <a:pt x="12704" y="21532"/>
                    <a:pt x="12818" y="21475"/>
                    <a:pt x="12945" y="21401"/>
                  </a:cubicBezTo>
                  <a:cubicBezTo>
                    <a:pt x="13070" y="21325"/>
                    <a:pt x="13207" y="21225"/>
                    <a:pt x="13347" y="21103"/>
                  </a:cubicBezTo>
                  <a:cubicBezTo>
                    <a:pt x="13487" y="20981"/>
                    <a:pt x="13629" y="20836"/>
                    <a:pt x="13767" y="20659"/>
                  </a:cubicBezTo>
                  <a:cubicBezTo>
                    <a:pt x="13907" y="20485"/>
                    <a:pt x="14036" y="20276"/>
                    <a:pt x="14151" y="20040"/>
                  </a:cubicBezTo>
                  <a:cubicBezTo>
                    <a:pt x="14267" y="19803"/>
                    <a:pt x="14368" y="19539"/>
                    <a:pt x="14449" y="19244"/>
                  </a:cubicBezTo>
                  <a:cubicBezTo>
                    <a:pt x="15168" y="16929"/>
                    <a:pt x="16129" y="13841"/>
                    <a:pt x="17089" y="10754"/>
                  </a:cubicBezTo>
                  <a:cubicBezTo>
                    <a:pt x="18064" y="7675"/>
                    <a:pt x="19038" y="4596"/>
                    <a:pt x="19770" y="2287"/>
                  </a:cubicBezTo>
                  <a:cubicBezTo>
                    <a:pt x="19859" y="1998"/>
                    <a:pt x="19947" y="1715"/>
                    <a:pt x="20073" y="1476"/>
                  </a:cubicBezTo>
                  <a:cubicBezTo>
                    <a:pt x="20195" y="1238"/>
                    <a:pt x="20332" y="1030"/>
                    <a:pt x="20475" y="857"/>
                  </a:cubicBezTo>
                  <a:cubicBezTo>
                    <a:pt x="20759" y="505"/>
                    <a:pt x="21060" y="277"/>
                    <a:pt x="21314" y="130"/>
                  </a:cubicBezTo>
                  <a:cubicBezTo>
                    <a:pt x="21419" y="72"/>
                    <a:pt x="21511" y="33"/>
                    <a:pt x="21600" y="0"/>
                  </a:cubicBezTo>
                  <a:lnTo>
                    <a:pt x="9104" y="0"/>
                  </a:lnTo>
                  <a:close/>
                </a:path>
              </a:pathLst>
            </a:custGeom>
            <a:gradFill>
              <a:gsLst>
                <a:gs pos="0">
                  <a:srgbClr val="FFF42A"/>
                </a:gs>
                <a:gs pos="94000">
                  <a:srgbClr val="FF5607"/>
                </a:gs>
              </a:gsLst>
              <a:lin ang="7255022"/>
            </a:gradFill>
            <a:ln w="12700">
              <a:miter lim="400000"/>
            </a:ln>
          </p:spPr>
          <p:txBody>
            <a:bodyPr lIns="0" tIns="0" rIns="0" bIns="0" anchor="ctr"/>
            <a:lstStyle/>
            <a:p>
              <a:pPr marL="0" marR="0" lvl="0" indent="0" algn="ctr" defTabSz="41275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2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  <a:endParaRPr kumimoji="0" sz="1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elvetica Neue Medium"/>
                <a:sym typeface="Helvetica Neue Medium"/>
              </a:endParaRPr>
            </a:p>
          </p:txBody>
        </p:sp>
        <p:sp>
          <p:nvSpPr>
            <p:cNvPr id="16" name="Google Shape;47;p1">
              <a:extLst>
                <a:ext uri="{FF2B5EF4-FFF2-40B4-BE49-F238E27FC236}">
                  <a16:creationId xmlns:a16="http://schemas.microsoft.com/office/drawing/2014/main" id="{EB0B6C5D-74FC-47CC-5070-8529B0C63F64}"/>
                </a:ext>
              </a:extLst>
            </p:cNvPr>
            <p:cNvSpPr txBox="1"/>
            <p:nvPr/>
          </p:nvSpPr>
          <p:spPr>
            <a:xfrm rot="10800000" flipH="1" flipV="1">
              <a:off x="5450154" y="2848649"/>
              <a:ext cx="4506646" cy="738621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699" tIns="45699" rIns="45699" bIns="45699">
              <a:spAutoFit/>
            </a:bodyPr>
            <a:lstStyle>
              <a:lvl1pPr>
                <a:defRPr sz="2100">
                  <a:solidFill>
                    <a:srgbClr val="FFFFFF"/>
                  </a:solidFill>
                  <a:latin typeface="Avenir"/>
                  <a:ea typeface="Avenir"/>
                  <a:cs typeface="Avenir"/>
                  <a:sym typeface="Avenir Roman"/>
                </a:defRPr>
              </a:lvl1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b="1" dirty="0">
                  <a:solidFill>
                    <a:srgbClr val="535353"/>
                  </a:solidFill>
                  <a:latin typeface="+mj-lt"/>
                  <a:cs typeface="+mj-cs"/>
                </a:rPr>
                <a:t>Second Step : perform Quality Control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b="1" dirty="0">
                  <a:solidFill>
                    <a:srgbClr val="C00000"/>
                  </a:solidFill>
                  <a:latin typeface="+mj-lt"/>
                  <a:cs typeface="+mj-cs"/>
                </a:rPr>
                <a:t>Are we </a:t>
              </a:r>
              <a:r>
                <a:rPr lang="en-US" b="1" u="sng" dirty="0">
                  <a:solidFill>
                    <a:srgbClr val="C00000"/>
                  </a:solidFill>
                  <a:latin typeface="+mj-lt"/>
                  <a:cs typeface="+mj-cs"/>
                </a:rPr>
                <a:t>meeting</a:t>
              </a:r>
              <a:r>
                <a:rPr lang="en-US" b="1" dirty="0">
                  <a:solidFill>
                    <a:srgbClr val="C00000"/>
                  </a:solidFill>
                  <a:latin typeface="+mj-lt"/>
                  <a:cs typeface="+mj-cs"/>
                </a:rPr>
                <a:t> the quality standards?</a:t>
              </a:r>
            </a:p>
          </p:txBody>
        </p:sp>
        <p:sp>
          <p:nvSpPr>
            <p:cNvPr id="17" name="TextBox 52">
              <a:extLst>
                <a:ext uri="{FF2B5EF4-FFF2-40B4-BE49-F238E27FC236}">
                  <a16:creationId xmlns:a16="http://schemas.microsoft.com/office/drawing/2014/main" id="{5E1E35EF-6CFA-B219-9C5A-43FD7DB03133}"/>
                </a:ext>
              </a:extLst>
            </p:cNvPr>
            <p:cNvSpPr txBox="1"/>
            <p:nvPr/>
          </p:nvSpPr>
          <p:spPr>
            <a:xfrm>
              <a:off x="4118534" y="2903933"/>
              <a:ext cx="760228" cy="646331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lIns="45719" rIns="45719">
              <a:spAutoFit/>
            </a:bodyPr>
            <a:lstStyle>
              <a:lvl1pPr>
                <a:defRPr sz="4500">
                  <a:solidFill>
                    <a:srgbClr val="FFFFFF"/>
                  </a:solidFill>
                  <a:latin typeface="Bellota Regular"/>
                  <a:ea typeface="Bellota Regular"/>
                  <a:cs typeface="Bellota Regular"/>
                  <a:sym typeface="Bellota Regular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sz="36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venir Next Regular"/>
                  <a:ea typeface="+mj-ea"/>
                  <a:cs typeface="+mj-cs"/>
                  <a:sym typeface="Bellota Regular"/>
                </a:rPr>
                <a:t>0</a:t>
              </a:r>
              <a:r>
                <a:rPr kumimoji="0" lang="en-US" sz="36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venir Next Regular"/>
                  <a:ea typeface="+mj-ea"/>
                  <a:cs typeface="+mj-cs"/>
                  <a:sym typeface="Bellota Regular"/>
                </a:rPr>
                <a:t>2</a:t>
              </a:r>
              <a:endParaRPr kumimoji="0" sz="36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venir Next Regular"/>
                <a:ea typeface="+mj-ea"/>
                <a:cs typeface="+mj-cs"/>
                <a:sym typeface="Bellota Regular"/>
              </a:endParaRPr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82D9B840-2692-B47C-2FA3-FF1C9AD83509}"/>
              </a:ext>
            </a:extLst>
          </p:cNvPr>
          <p:cNvGrpSpPr/>
          <p:nvPr/>
        </p:nvGrpSpPr>
        <p:grpSpPr>
          <a:xfrm>
            <a:off x="4254539" y="4466320"/>
            <a:ext cx="7088827" cy="1217205"/>
            <a:chOff x="3339611" y="4391165"/>
            <a:chExt cx="7088827" cy="1217205"/>
          </a:xfrm>
        </p:grpSpPr>
        <p:sp>
          <p:nvSpPr>
            <p:cNvPr id="20" name="Freeform 35">
              <a:extLst>
                <a:ext uri="{FF2B5EF4-FFF2-40B4-BE49-F238E27FC236}">
                  <a16:creationId xmlns:a16="http://schemas.microsoft.com/office/drawing/2014/main" id="{53BFF3D9-F5F1-F9E1-9314-5A52655190D5}"/>
                </a:ext>
              </a:extLst>
            </p:cNvPr>
            <p:cNvSpPr/>
            <p:nvPr/>
          </p:nvSpPr>
          <p:spPr>
            <a:xfrm>
              <a:off x="3339611" y="4561012"/>
              <a:ext cx="7088827" cy="876852"/>
            </a:xfrm>
            <a:prstGeom prst="roundRect">
              <a:avLst/>
            </a:prstGeom>
            <a:ln w="38100">
              <a:solidFill>
                <a:srgbClr val="2C4B81"/>
              </a:solidFill>
              <a:miter/>
            </a:ln>
          </p:spPr>
          <p:txBody>
            <a:bodyPr lIns="22860" rIns="22860" anchor="ctr"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1800"/>
              </a:pPr>
              <a:endParaRPr kumimoji="0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elvetica"/>
                <a:ea typeface="+mn-ea"/>
                <a:cs typeface="Helvetica"/>
              </a:endParaRPr>
            </a:p>
          </p:txBody>
        </p:sp>
        <p:sp>
          <p:nvSpPr>
            <p:cNvPr id="21" name="Freeform 37">
              <a:extLst>
                <a:ext uri="{FF2B5EF4-FFF2-40B4-BE49-F238E27FC236}">
                  <a16:creationId xmlns:a16="http://schemas.microsoft.com/office/drawing/2014/main" id="{5FFEC244-FE29-1390-78A7-520654743592}"/>
                </a:ext>
              </a:extLst>
            </p:cNvPr>
            <p:cNvSpPr/>
            <p:nvPr/>
          </p:nvSpPr>
          <p:spPr>
            <a:xfrm>
              <a:off x="4613291" y="4391653"/>
              <a:ext cx="1136466" cy="2431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454" y="0"/>
                  </a:moveTo>
                  <a:lnTo>
                    <a:pt x="0" y="0"/>
                  </a:lnTo>
                  <a:cubicBezTo>
                    <a:pt x="1239" y="0"/>
                    <a:pt x="2657" y="4696"/>
                    <a:pt x="3167" y="10487"/>
                  </a:cubicBezTo>
                  <a:lnTo>
                    <a:pt x="4146" y="21600"/>
                  </a:lnTo>
                  <a:lnTo>
                    <a:pt x="21600" y="21600"/>
                  </a:lnTo>
                  <a:lnTo>
                    <a:pt x="20620" y="10487"/>
                  </a:lnTo>
                  <a:cubicBezTo>
                    <a:pt x="20111" y="4696"/>
                    <a:pt x="18692" y="0"/>
                    <a:pt x="17454" y="0"/>
                  </a:cubicBezTo>
                  <a:close/>
                </a:path>
              </a:pathLst>
            </a:custGeom>
            <a:gradFill>
              <a:gsLst>
                <a:gs pos="0">
                  <a:srgbClr val="002060"/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7255022"/>
            </a:gradFill>
            <a:ln w="12700">
              <a:miter lim="400000"/>
            </a:ln>
          </p:spPr>
          <p:txBody>
            <a:bodyPr lIns="0" tIns="0" rIns="0" bIns="0" anchor="ctr"/>
            <a:lstStyle/>
            <a:p>
              <a:pPr marL="0" marR="0" lvl="0" indent="0" algn="ctr" defTabSz="41275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2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  <a:endParaRPr kumimoji="0" sz="1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elvetica Neue Medium"/>
                <a:sym typeface="Helvetica Neue Medium"/>
              </a:endParaRPr>
            </a:p>
          </p:txBody>
        </p:sp>
        <p:sp>
          <p:nvSpPr>
            <p:cNvPr id="22" name="Freeform 38">
              <a:extLst>
                <a:ext uri="{FF2B5EF4-FFF2-40B4-BE49-F238E27FC236}">
                  <a16:creationId xmlns:a16="http://schemas.microsoft.com/office/drawing/2014/main" id="{5D3ADBC7-13FC-7C5F-BD11-C817DF2EC9EC}"/>
                </a:ext>
              </a:extLst>
            </p:cNvPr>
            <p:cNvSpPr/>
            <p:nvPr/>
          </p:nvSpPr>
          <p:spPr>
            <a:xfrm>
              <a:off x="3654762" y="5342492"/>
              <a:ext cx="1145388" cy="26473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39" y="11970"/>
                  </a:moveTo>
                  <a:cubicBezTo>
                    <a:pt x="1646" y="17288"/>
                    <a:pt x="3053" y="21600"/>
                    <a:pt x="4282" y="21600"/>
                  </a:cubicBezTo>
                  <a:lnTo>
                    <a:pt x="21600" y="21600"/>
                  </a:lnTo>
                  <a:cubicBezTo>
                    <a:pt x="20371" y="21600"/>
                    <a:pt x="18964" y="17288"/>
                    <a:pt x="18457" y="11970"/>
                  </a:cubicBezTo>
                  <a:lnTo>
                    <a:pt x="17486" y="1762"/>
                  </a:lnTo>
                  <a:lnTo>
                    <a:pt x="2325" y="1762"/>
                  </a:lnTo>
                  <a:cubicBezTo>
                    <a:pt x="1510" y="1762"/>
                    <a:pt x="727" y="1138"/>
                    <a:pt x="0" y="0"/>
                  </a:cubicBezTo>
                  <a:lnTo>
                    <a:pt x="1139" y="11970"/>
                  </a:lnTo>
                  <a:close/>
                </a:path>
              </a:pathLst>
            </a:custGeom>
            <a:gradFill>
              <a:gsLst>
                <a:gs pos="0">
                  <a:srgbClr val="002060"/>
                </a:gs>
                <a:gs pos="100000">
                  <a:srgbClr val="00B0F0"/>
                </a:gs>
              </a:gsLst>
              <a:lin ang="7255022"/>
            </a:gradFill>
            <a:ln w="12700">
              <a:miter lim="400000"/>
            </a:ln>
          </p:spPr>
          <p:txBody>
            <a:bodyPr lIns="0" tIns="0" rIns="0" bIns="0" anchor="ctr"/>
            <a:lstStyle/>
            <a:p>
              <a:pPr marL="0" marR="0" lvl="0" indent="0" algn="ctr" defTabSz="41275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2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  <a:endParaRPr kumimoji="0" sz="1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elvetica Neue Medium"/>
                <a:sym typeface="Helvetica Neue Medium"/>
              </a:endParaRPr>
            </a:p>
          </p:txBody>
        </p:sp>
        <p:sp>
          <p:nvSpPr>
            <p:cNvPr id="23" name="Shape">
              <a:extLst>
                <a:ext uri="{FF2B5EF4-FFF2-40B4-BE49-F238E27FC236}">
                  <a16:creationId xmlns:a16="http://schemas.microsoft.com/office/drawing/2014/main" id="{B875280C-8AE4-0AC7-5F25-DB80E21FF728}"/>
                </a:ext>
              </a:extLst>
            </p:cNvPr>
            <p:cNvSpPr/>
            <p:nvPr/>
          </p:nvSpPr>
          <p:spPr>
            <a:xfrm>
              <a:off x="3918433" y="4391165"/>
              <a:ext cx="1582257" cy="12172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9104" y="0"/>
                  </a:moveTo>
                  <a:cubicBezTo>
                    <a:pt x="9006" y="37"/>
                    <a:pt x="8899" y="85"/>
                    <a:pt x="8783" y="153"/>
                  </a:cubicBezTo>
                  <a:cubicBezTo>
                    <a:pt x="8658" y="229"/>
                    <a:pt x="8525" y="329"/>
                    <a:pt x="8387" y="451"/>
                  </a:cubicBezTo>
                  <a:cubicBezTo>
                    <a:pt x="8249" y="573"/>
                    <a:pt x="8105" y="718"/>
                    <a:pt x="7967" y="895"/>
                  </a:cubicBezTo>
                  <a:cubicBezTo>
                    <a:pt x="7827" y="1070"/>
                    <a:pt x="7698" y="1278"/>
                    <a:pt x="7583" y="1514"/>
                  </a:cubicBezTo>
                  <a:cubicBezTo>
                    <a:pt x="7468" y="1751"/>
                    <a:pt x="7366" y="2016"/>
                    <a:pt x="7285" y="2310"/>
                  </a:cubicBezTo>
                  <a:cubicBezTo>
                    <a:pt x="6566" y="4625"/>
                    <a:pt x="5605" y="7712"/>
                    <a:pt x="4645" y="10800"/>
                  </a:cubicBezTo>
                  <a:cubicBezTo>
                    <a:pt x="3670" y="13878"/>
                    <a:pt x="2696" y="16958"/>
                    <a:pt x="1964" y="19267"/>
                  </a:cubicBezTo>
                  <a:cubicBezTo>
                    <a:pt x="1875" y="19556"/>
                    <a:pt x="1781" y="19839"/>
                    <a:pt x="1655" y="20078"/>
                  </a:cubicBezTo>
                  <a:cubicBezTo>
                    <a:pt x="1533" y="20316"/>
                    <a:pt x="1396" y="20524"/>
                    <a:pt x="1253" y="20697"/>
                  </a:cubicBezTo>
                  <a:cubicBezTo>
                    <a:pt x="969" y="21048"/>
                    <a:pt x="674" y="21277"/>
                    <a:pt x="420" y="21424"/>
                  </a:cubicBezTo>
                  <a:cubicBezTo>
                    <a:pt x="291" y="21496"/>
                    <a:pt x="175" y="21550"/>
                    <a:pt x="70" y="21585"/>
                  </a:cubicBezTo>
                  <a:cubicBezTo>
                    <a:pt x="43" y="21594"/>
                    <a:pt x="25" y="21593"/>
                    <a:pt x="0" y="21600"/>
                  </a:cubicBezTo>
                  <a:lnTo>
                    <a:pt x="12484" y="21600"/>
                  </a:lnTo>
                  <a:cubicBezTo>
                    <a:pt x="12524" y="21589"/>
                    <a:pt x="12556" y="21586"/>
                    <a:pt x="12601" y="21569"/>
                  </a:cubicBezTo>
                  <a:cubicBezTo>
                    <a:pt x="12704" y="21532"/>
                    <a:pt x="12818" y="21475"/>
                    <a:pt x="12945" y="21401"/>
                  </a:cubicBezTo>
                  <a:cubicBezTo>
                    <a:pt x="13070" y="21325"/>
                    <a:pt x="13207" y="21225"/>
                    <a:pt x="13347" y="21103"/>
                  </a:cubicBezTo>
                  <a:cubicBezTo>
                    <a:pt x="13487" y="20981"/>
                    <a:pt x="13629" y="20836"/>
                    <a:pt x="13767" y="20659"/>
                  </a:cubicBezTo>
                  <a:cubicBezTo>
                    <a:pt x="13907" y="20485"/>
                    <a:pt x="14036" y="20276"/>
                    <a:pt x="14151" y="20040"/>
                  </a:cubicBezTo>
                  <a:cubicBezTo>
                    <a:pt x="14267" y="19803"/>
                    <a:pt x="14368" y="19539"/>
                    <a:pt x="14449" y="19244"/>
                  </a:cubicBezTo>
                  <a:cubicBezTo>
                    <a:pt x="15168" y="16929"/>
                    <a:pt x="16129" y="13841"/>
                    <a:pt x="17089" y="10754"/>
                  </a:cubicBezTo>
                  <a:cubicBezTo>
                    <a:pt x="18064" y="7675"/>
                    <a:pt x="19038" y="4596"/>
                    <a:pt x="19770" y="2287"/>
                  </a:cubicBezTo>
                  <a:cubicBezTo>
                    <a:pt x="19859" y="1998"/>
                    <a:pt x="19947" y="1715"/>
                    <a:pt x="20073" y="1476"/>
                  </a:cubicBezTo>
                  <a:cubicBezTo>
                    <a:pt x="20195" y="1238"/>
                    <a:pt x="20332" y="1030"/>
                    <a:pt x="20475" y="857"/>
                  </a:cubicBezTo>
                  <a:cubicBezTo>
                    <a:pt x="20759" y="505"/>
                    <a:pt x="21060" y="277"/>
                    <a:pt x="21314" y="130"/>
                  </a:cubicBezTo>
                  <a:cubicBezTo>
                    <a:pt x="21419" y="72"/>
                    <a:pt x="21511" y="33"/>
                    <a:pt x="21600" y="0"/>
                  </a:cubicBezTo>
                  <a:lnTo>
                    <a:pt x="9104" y="0"/>
                  </a:lnTo>
                  <a:close/>
                </a:path>
              </a:pathLst>
            </a:custGeom>
            <a:gradFill>
              <a:gsLst>
                <a:gs pos="0">
                  <a:srgbClr val="002060"/>
                </a:gs>
                <a:gs pos="95000">
                  <a:schemeClr val="accent1">
                    <a:lumMod val="40000"/>
                    <a:lumOff val="60000"/>
                  </a:schemeClr>
                </a:gs>
              </a:gsLst>
              <a:lin ang="7255022"/>
            </a:gradFill>
            <a:ln w="12700">
              <a:miter lim="400000"/>
            </a:ln>
          </p:spPr>
          <p:txBody>
            <a:bodyPr lIns="0" tIns="0" rIns="0" bIns="0" anchor="ctr"/>
            <a:lstStyle/>
            <a:p>
              <a:pPr marL="0" marR="0" lvl="0" indent="0" algn="ctr" defTabSz="41275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2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  <a:endParaRPr kumimoji="0" sz="1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elvetica Neue Medium"/>
                <a:sym typeface="Helvetica Neue Medium"/>
              </a:endParaRPr>
            </a:p>
          </p:txBody>
        </p:sp>
        <p:sp>
          <p:nvSpPr>
            <p:cNvPr id="24" name="TextBox 52">
              <a:extLst>
                <a:ext uri="{FF2B5EF4-FFF2-40B4-BE49-F238E27FC236}">
                  <a16:creationId xmlns:a16="http://schemas.microsoft.com/office/drawing/2014/main" id="{A52A2805-72B7-7EDE-140E-C6ADB94D9F0F}"/>
                </a:ext>
              </a:extLst>
            </p:cNvPr>
            <p:cNvSpPr txBox="1"/>
            <p:nvPr/>
          </p:nvSpPr>
          <p:spPr>
            <a:xfrm>
              <a:off x="4240724" y="4676272"/>
              <a:ext cx="760228" cy="646331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lIns="45719" rIns="45719">
              <a:spAutoFit/>
            </a:bodyPr>
            <a:lstStyle>
              <a:lvl1pPr>
                <a:defRPr sz="4500">
                  <a:solidFill>
                    <a:srgbClr val="FFFFFF"/>
                  </a:solidFill>
                  <a:latin typeface="Bellota Regular"/>
                  <a:ea typeface="Bellota Regular"/>
                  <a:cs typeface="Bellota Regular"/>
                  <a:sym typeface="Bellota Regular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6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venir Next Regular"/>
                  <a:ea typeface="+mj-ea"/>
                  <a:cs typeface="+mj-cs"/>
                  <a:sym typeface="Bellota Regular"/>
                </a:rPr>
                <a:t>03</a:t>
              </a:r>
              <a:endParaRPr kumimoji="0" sz="36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venir Next Regular"/>
                <a:ea typeface="+mj-ea"/>
                <a:cs typeface="+mj-cs"/>
                <a:sym typeface="Bellota Regular"/>
              </a:endParaRPr>
            </a:p>
          </p:txBody>
        </p:sp>
        <p:sp>
          <p:nvSpPr>
            <p:cNvPr id="25" name="Google Shape;47;p1">
              <a:extLst>
                <a:ext uri="{FF2B5EF4-FFF2-40B4-BE49-F238E27FC236}">
                  <a16:creationId xmlns:a16="http://schemas.microsoft.com/office/drawing/2014/main" id="{935B5EEF-DC64-8366-6050-3B2463C2689E}"/>
                </a:ext>
              </a:extLst>
            </p:cNvPr>
            <p:cNvSpPr txBox="1"/>
            <p:nvPr/>
          </p:nvSpPr>
          <p:spPr>
            <a:xfrm rot="10800000" flipH="1" flipV="1">
              <a:off x="5579015" y="4650038"/>
              <a:ext cx="4490008" cy="738621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699" tIns="45699" rIns="45699" bIns="45699">
              <a:spAutoFit/>
            </a:bodyPr>
            <a:lstStyle>
              <a:lvl1pPr>
                <a:defRPr sz="2100">
                  <a:solidFill>
                    <a:srgbClr val="FFFFFF"/>
                  </a:solidFill>
                  <a:latin typeface="Avenir"/>
                  <a:ea typeface="Avenir"/>
                  <a:cs typeface="Avenir"/>
                  <a:sym typeface="Avenir Roman"/>
                </a:defRPr>
              </a:lvl1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b="1" dirty="0">
                  <a:solidFill>
                    <a:srgbClr val="535353"/>
                  </a:solidFill>
                  <a:latin typeface="+mj-lt"/>
                  <a:cs typeface="+mj-cs"/>
                </a:rPr>
                <a:t>Third Step : perform Quality Assurance</a:t>
              </a:r>
            </a:p>
            <a:p>
              <a:pPr>
                <a:defRPr/>
              </a:pPr>
              <a:r>
                <a:rPr lang="en-US" b="1" dirty="0">
                  <a:solidFill>
                    <a:srgbClr val="C00000"/>
                  </a:solidFill>
                  <a:latin typeface="+mj-lt"/>
                  <a:cs typeface="+mj-cs"/>
                </a:rPr>
                <a:t>Are we </a:t>
              </a:r>
              <a:r>
                <a:rPr lang="en-US" b="1" u="sng" dirty="0">
                  <a:solidFill>
                    <a:srgbClr val="C00000"/>
                  </a:solidFill>
                  <a:latin typeface="+mj-lt"/>
                  <a:cs typeface="+mj-cs"/>
                </a:rPr>
                <a:t>Following</a:t>
              </a:r>
              <a:r>
                <a:rPr lang="en-US" b="1" dirty="0">
                  <a:solidFill>
                    <a:srgbClr val="C00000"/>
                  </a:solidFill>
                  <a:latin typeface="+mj-lt"/>
                  <a:cs typeface="+mj-cs"/>
                </a:rPr>
                <a:t> the quality standards?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09961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883"/>
    </mc:Choice>
    <mc:Fallback xmlns="">
      <p:transition spd="slow" advTm="378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Placeholder 28">
            <a:extLst>
              <a:ext uri="{FF2B5EF4-FFF2-40B4-BE49-F238E27FC236}">
                <a16:creationId xmlns:a16="http://schemas.microsoft.com/office/drawing/2014/main" id="{EFFBFE93-38F9-4E99-A97E-857E82BE2B0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11" r="20711"/>
          <a:stretch/>
        </p:blipFill>
        <p:spPr>
          <a:xfrm>
            <a:off x="5099352" y="0"/>
            <a:ext cx="7092648" cy="6858000"/>
          </a:xfrm>
        </p:spPr>
      </p:pic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71E1F6A2-F96E-4531-BE49-17B4AE4AAFF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solidFill>
            <a:srgbClr val="016D9A"/>
          </a:solidFill>
        </p:spPr>
        <p:txBody>
          <a:bodyPr/>
          <a:lstStyle/>
          <a:p>
            <a:endParaRPr lang="en-US" dirty="0"/>
          </a:p>
        </p:txBody>
      </p:sp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E6C3D353-EC33-4FBF-B450-39054822D57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962109" y="1869373"/>
            <a:ext cx="4051201" cy="2788920"/>
          </a:xfrm>
        </p:spPr>
        <p:txBody>
          <a:bodyPr anchor="ctr"/>
          <a:lstStyle/>
          <a:p>
            <a:pPr marL="0" indent="0">
              <a:buNone/>
            </a:pPr>
            <a:r>
              <a:rPr lang="en-US" sz="4800" b="1" dirty="0"/>
              <a:t>Evolution of quality-related thinking</a:t>
            </a:r>
            <a:endParaRPr lang="en-US" altLang="en-US" sz="4800" b="1" dirty="0"/>
          </a:p>
        </p:txBody>
      </p:sp>
      <p:sp>
        <p:nvSpPr>
          <p:cNvPr id="24" name="Text Placeholder 23">
            <a:extLst>
              <a:ext uri="{FF2B5EF4-FFF2-40B4-BE49-F238E27FC236}">
                <a16:creationId xmlns:a16="http://schemas.microsoft.com/office/drawing/2014/main" id="{18EFC75D-E31C-41DA-849A-F09858FED650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solidFill>
            <a:srgbClr val="016D9A">
              <a:alpha val="69804"/>
            </a:srgbClr>
          </a:solidFill>
        </p:spPr>
        <p:txBody>
          <a:bodyPr>
            <a:normAutofit fontScale="92500" lnSpcReduction="10000"/>
          </a:bodyPr>
          <a:lstStyle/>
          <a:p>
            <a:endParaRPr lang="en-US"/>
          </a:p>
        </p:txBody>
      </p:sp>
      <p:sp>
        <p:nvSpPr>
          <p:cNvPr id="25" name="Text Placeholder 24">
            <a:extLst>
              <a:ext uri="{FF2B5EF4-FFF2-40B4-BE49-F238E27FC236}">
                <a16:creationId xmlns:a16="http://schemas.microsoft.com/office/drawing/2014/main" id="{068F8298-5D43-42C4-820B-B5794978E1EC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solidFill>
            <a:srgbClr val="016D9A">
              <a:alpha val="69804"/>
            </a:srgbClr>
          </a:solidFill>
        </p:spPr>
        <p:txBody>
          <a:bodyPr>
            <a:normAutofit fontScale="92500" lnSpcReduction="10000"/>
          </a:bodyPr>
          <a:lstStyle/>
          <a:p>
            <a:endParaRPr lang="en-US"/>
          </a:p>
        </p:txBody>
      </p:sp>
      <p:sp>
        <p:nvSpPr>
          <p:cNvPr id="26" name="Text Placeholder 25">
            <a:extLst>
              <a:ext uri="{FF2B5EF4-FFF2-40B4-BE49-F238E27FC236}">
                <a16:creationId xmlns:a16="http://schemas.microsoft.com/office/drawing/2014/main" id="{690F2419-23EC-447C-BE36-3E1AACC6EB57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solidFill>
            <a:srgbClr val="016D9A">
              <a:alpha val="69804"/>
            </a:srgbClr>
          </a:solidFill>
        </p:spPr>
        <p:txBody>
          <a:bodyPr>
            <a:normAutofit fontScale="92500" lnSpcReduction="10000"/>
          </a:bodyPr>
          <a:lstStyle/>
          <a:p>
            <a:endParaRPr lang="en-US" dirty="0"/>
          </a:p>
        </p:txBody>
      </p:sp>
      <p:sp>
        <p:nvSpPr>
          <p:cNvPr id="27" name="Text Placeholder 26">
            <a:extLst>
              <a:ext uri="{FF2B5EF4-FFF2-40B4-BE49-F238E27FC236}">
                <a16:creationId xmlns:a16="http://schemas.microsoft.com/office/drawing/2014/main" id="{76CD54FD-1C2E-43C6-81C8-62A2433290C4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solidFill>
            <a:srgbClr val="016D9A">
              <a:alpha val="69804"/>
            </a:srgbClr>
          </a:solidFill>
        </p:spPr>
        <p:txBody>
          <a:bodyPr>
            <a:normAutofit fontScale="92500" lnSpcReduction="10000"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8606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50" advTm="25646">
        <p:fade/>
      </p:transition>
    </mc:Choice>
    <mc:Fallback xmlns="">
      <p:transition advTm="25646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>
            <a:fillRect/>
          </a:stretch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/>
          <p:cNvSpPr/>
          <p:nvPr/>
        </p:nvSpPr>
        <p:spPr>
          <a:xfrm>
            <a:off x="1308298" y="1549486"/>
            <a:ext cx="4222539" cy="26442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ar-EG" sz="1400" dirty="0">
                <a:latin typeface="Alexandria" charset="0"/>
              </a:rPr>
              <a:t>The challenge that companies face in the 21st Century is to succeed in a global economy where competition is huge and where customers are becoming Increasingly demanding of quality. </a:t>
            </a:r>
          </a:p>
          <a:p>
            <a:pPr algn="just">
              <a:lnSpc>
                <a:spcPct val="150000"/>
              </a:lnSpc>
            </a:pPr>
            <a:r>
              <a:rPr lang="en-GB" altLang="ar-EG" sz="1400" dirty="0">
                <a:latin typeface="Alexandria" charset="0"/>
              </a:rPr>
              <a:t>It is realized that the survival of business comes from the strong relationships between the organization itself and its </a:t>
            </a:r>
            <a:r>
              <a:rPr lang="en-GB" altLang="ar-EG" sz="1400" b="1" dirty="0">
                <a:latin typeface="Alexandria" charset="0"/>
              </a:rPr>
              <a:t>interested parties </a:t>
            </a:r>
            <a:r>
              <a:rPr lang="en-GB" altLang="ar-EG" sz="1400" dirty="0">
                <a:latin typeface="Alexandria" charset="0"/>
              </a:rPr>
              <a:t>to satisfy their needs and expectations.</a:t>
            </a:r>
          </a:p>
        </p:txBody>
      </p:sp>
      <p:sp>
        <p:nvSpPr>
          <p:cNvPr id="7" name="Rectangle 6"/>
          <p:cNvSpPr/>
          <p:nvPr/>
        </p:nvSpPr>
        <p:spPr>
          <a:xfrm>
            <a:off x="6310823" y="4804209"/>
            <a:ext cx="4747323" cy="7038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altLang="ar-EG" sz="1400" dirty="0">
                <a:latin typeface="Alexandria" charset="0"/>
              </a:rPr>
              <a:t>In delivery of products or services, three aspects have to be considered - </a:t>
            </a:r>
            <a:r>
              <a:rPr lang="en-US" altLang="en-EG" sz="1400" dirty="0">
                <a:latin typeface="Alexandria" charset="0"/>
              </a:rPr>
              <a:t>price, quality and delivery</a:t>
            </a:r>
            <a:endParaRPr lang="ar-EG" altLang="ar-EG" sz="1400" dirty="0">
              <a:latin typeface="Alexandria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944248" y="3996751"/>
            <a:ext cx="411389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en-US" sz="2400" b="1" dirty="0">
                <a:solidFill>
                  <a:srgbClr val="00AEEF"/>
                </a:solidFill>
              </a:rPr>
              <a:t>Evolution of quality-related thinking</a:t>
            </a:r>
            <a:endParaRPr lang="en-US" altLang="en-US" sz="2400" b="1" dirty="0">
              <a:solidFill>
                <a:srgbClr val="00AEEF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692422" y="349956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solidFill>
                  <a:schemeClr val="bg1"/>
                </a:solidFill>
                <a:latin typeface="Alexandria" charset="0"/>
              </a:rPr>
              <a:t>Lecture</a:t>
            </a:r>
            <a:endParaRPr lang="en-US" sz="16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826569" y="3769896"/>
            <a:ext cx="81910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</p:cSld>
  <p:clrMapOvr>
    <a:masterClrMapping/>
  </p:clrMapOvr>
  <p:transition spd="slow" advTm="353721">
    <p:comb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13" name="Content Placeholder 4" descr="Screen Clipping">
            <a:extLst>
              <a:ext uri="{FF2B5EF4-FFF2-40B4-BE49-F238E27FC236}">
                <a16:creationId xmlns:a16="http://schemas.microsoft.com/office/drawing/2014/main" id="{EC50599E-876D-C8A7-0C02-CC4143B4443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2650" y="1294898"/>
            <a:ext cx="7886700" cy="4249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7610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761"/>
    </mc:Choice>
    <mc:Fallback xmlns="">
      <p:transition spd="slow" advTm="48761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pSp>
        <p:nvGrpSpPr>
          <p:cNvPr id="3" name="Group 3">
            <a:extLst>
              <a:ext uri="{FF2B5EF4-FFF2-40B4-BE49-F238E27FC236}">
                <a16:creationId xmlns:a16="http://schemas.microsoft.com/office/drawing/2014/main" id="{B31106FF-4FFB-2095-6F71-A3247598CDDD}"/>
              </a:ext>
            </a:extLst>
          </p:cNvPr>
          <p:cNvGrpSpPr>
            <a:grpSpLocks/>
          </p:cNvGrpSpPr>
          <p:nvPr/>
        </p:nvGrpSpPr>
        <p:grpSpPr bwMode="auto">
          <a:xfrm>
            <a:off x="1979271" y="1577243"/>
            <a:ext cx="7916691" cy="4109351"/>
            <a:chOff x="417782" y="2082800"/>
            <a:chExt cx="8311805" cy="3683000"/>
          </a:xfrm>
        </p:grpSpPr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F792E217-0F73-9C99-7AE7-D7FB1E296324}"/>
                </a:ext>
              </a:extLst>
            </p:cNvPr>
            <p:cNvSpPr/>
            <p:nvPr/>
          </p:nvSpPr>
          <p:spPr>
            <a:xfrm>
              <a:off x="3343632" y="3144948"/>
              <a:ext cx="2362102" cy="167640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800" dirty="0"/>
                <a:t>External interested parties </a:t>
              </a:r>
            </a:p>
          </p:txBody>
        </p:sp>
        <p:sp>
          <p:nvSpPr>
            <p:cNvPr id="6" name="Rectangle: Rounded Corners 5">
              <a:extLst>
                <a:ext uri="{FF2B5EF4-FFF2-40B4-BE49-F238E27FC236}">
                  <a16:creationId xmlns:a16="http://schemas.microsoft.com/office/drawing/2014/main" id="{B9507074-8124-A5B8-3F4D-1DC4FF380724}"/>
                </a:ext>
              </a:extLst>
            </p:cNvPr>
            <p:cNvSpPr/>
            <p:nvPr/>
          </p:nvSpPr>
          <p:spPr>
            <a:xfrm>
              <a:off x="457996" y="2082800"/>
              <a:ext cx="2355753" cy="533400"/>
            </a:xfrm>
            <a:prstGeom prst="round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800" dirty="0"/>
                <a:t>Customers</a:t>
              </a:r>
            </a:p>
          </p:txBody>
        </p:sp>
        <p:sp>
          <p:nvSpPr>
            <p:cNvPr id="7" name="Rectangle: Rounded Corners 6">
              <a:extLst>
                <a:ext uri="{FF2B5EF4-FFF2-40B4-BE49-F238E27FC236}">
                  <a16:creationId xmlns:a16="http://schemas.microsoft.com/office/drawing/2014/main" id="{01572DB7-0418-8080-22DC-0435941D6D72}"/>
                </a:ext>
              </a:extLst>
            </p:cNvPr>
            <p:cNvSpPr/>
            <p:nvPr/>
          </p:nvSpPr>
          <p:spPr>
            <a:xfrm>
              <a:off x="3124886" y="2103967"/>
              <a:ext cx="2819283" cy="533400"/>
            </a:xfrm>
            <a:prstGeom prst="round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800" dirty="0"/>
                <a:t>Suppliers </a:t>
              </a:r>
            </a:p>
          </p:txBody>
        </p:sp>
        <p:sp>
          <p:nvSpPr>
            <p:cNvPr id="8" name="Rectangle: Rounded Corners 7">
              <a:extLst>
                <a:ext uri="{FF2B5EF4-FFF2-40B4-BE49-F238E27FC236}">
                  <a16:creationId xmlns:a16="http://schemas.microsoft.com/office/drawing/2014/main" id="{74C5E7F5-F3A8-2A4A-7EB3-4BF59386EB13}"/>
                </a:ext>
              </a:extLst>
            </p:cNvPr>
            <p:cNvSpPr/>
            <p:nvPr/>
          </p:nvSpPr>
          <p:spPr>
            <a:xfrm>
              <a:off x="6253190" y="2108200"/>
              <a:ext cx="2476397" cy="533400"/>
            </a:xfrm>
            <a:prstGeom prst="round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marL="50800" algn="ctr">
                <a:defRPr/>
              </a:pPr>
              <a:r>
                <a:rPr lang="en-US" sz="1800" dirty="0"/>
                <a:t>Contractor</a:t>
              </a:r>
            </a:p>
          </p:txBody>
        </p:sp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E96C5591-3364-36F5-F095-98B58D33885C}"/>
                </a:ext>
              </a:extLst>
            </p:cNvPr>
            <p:cNvSpPr/>
            <p:nvPr/>
          </p:nvSpPr>
          <p:spPr>
            <a:xfrm>
              <a:off x="417782" y="5232400"/>
              <a:ext cx="2404434" cy="533400"/>
            </a:xfrm>
            <a:prstGeom prst="round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800" dirty="0"/>
                <a:t>Neighbors </a:t>
              </a:r>
            </a:p>
          </p:txBody>
        </p:sp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8D4158FF-F0E5-F3EF-01E6-9D5BEB4F2BB8}"/>
                </a:ext>
              </a:extLst>
            </p:cNvPr>
            <p:cNvSpPr/>
            <p:nvPr/>
          </p:nvSpPr>
          <p:spPr>
            <a:xfrm>
              <a:off x="3124886" y="5232400"/>
              <a:ext cx="2666890" cy="533400"/>
            </a:xfrm>
            <a:prstGeom prst="round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800" dirty="0"/>
                <a:t>Legal parties </a:t>
              </a:r>
            </a:p>
          </p:txBody>
        </p:sp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id="{0FBA274A-2A5C-9DBC-B5DF-CFC0DB294CF1}"/>
                </a:ext>
              </a:extLst>
            </p:cNvPr>
            <p:cNvSpPr/>
            <p:nvPr/>
          </p:nvSpPr>
          <p:spPr>
            <a:xfrm>
              <a:off x="6124079" y="5232400"/>
              <a:ext cx="2474280" cy="533400"/>
            </a:xfrm>
            <a:prstGeom prst="round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800" dirty="0"/>
                <a:t>Visitors</a:t>
              </a:r>
            </a:p>
          </p:txBody>
        </p:sp>
        <p:cxnSp>
          <p:nvCxnSpPr>
            <p:cNvPr id="12" name="Straight Arrow Connector 11">
              <a:extLst>
                <a:ext uri="{FF2B5EF4-FFF2-40B4-BE49-F238E27FC236}">
                  <a16:creationId xmlns:a16="http://schemas.microsoft.com/office/drawing/2014/main" id="{80CB9D8F-A7C9-7595-3625-1647E39FD7CC}"/>
                </a:ext>
              </a:extLst>
            </p:cNvPr>
            <p:cNvCxnSpPr>
              <a:cxnSpLocks/>
              <a:endCxn id="8" idx="2"/>
            </p:cNvCxnSpPr>
            <p:nvPr/>
          </p:nvCxnSpPr>
          <p:spPr>
            <a:xfrm flipV="1">
              <a:off x="5486988" y="2641600"/>
              <a:ext cx="2004401" cy="924984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Arrow Connector 13">
              <a:extLst>
                <a:ext uri="{FF2B5EF4-FFF2-40B4-BE49-F238E27FC236}">
                  <a16:creationId xmlns:a16="http://schemas.microsoft.com/office/drawing/2014/main" id="{23A06F7A-79AC-C969-C802-FEB182F0ABC4}"/>
                </a:ext>
              </a:extLst>
            </p:cNvPr>
            <p:cNvCxnSpPr>
              <a:cxnSpLocks/>
              <a:endCxn id="6" idx="2"/>
            </p:cNvCxnSpPr>
            <p:nvPr/>
          </p:nvCxnSpPr>
          <p:spPr>
            <a:xfrm flipH="1" flipV="1">
              <a:off x="1634814" y="2616200"/>
              <a:ext cx="1885873" cy="87630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Arrow Connector 14">
              <a:extLst>
                <a:ext uri="{FF2B5EF4-FFF2-40B4-BE49-F238E27FC236}">
                  <a16:creationId xmlns:a16="http://schemas.microsoft.com/office/drawing/2014/main" id="{178EF14D-A981-019E-1004-65FD71EC295D}"/>
                </a:ext>
              </a:extLst>
            </p:cNvPr>
            <p:cNvCxnSpPr>
              <a:cxnSpLocks/>
              <a:endCxn id="11" idx="0"/>
            </p:cNvCxnSpPr>
            <p:nvPr/>
          </p:nvCxnSpPr>
          <p:spPr>
            <a:xfrm>
              <a:off x="5474289" y="4436533"/>
              <a:ext cx="1885873" cy="795867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Arrow Connector 16">
              <a:extLst>
                <a:ext uri="{FF2B5EF4-FFF2-40B4-BE49-F238E27FC236}">
                  <a16:creationId xmlns:a16="http://schemas.microsoft.com/office/drawing/2014/main" id="{DD99847C-D259-619B-9387-D0A34E0036AE}"/>
                </a:ext>
              </a:extLst>
            </p:cNvPr>
            <p:cNvCxnSpPr>
              <a:cxnSpLocks/>
              <a:endCxn id="9" idx="0"/>
            </p:cNvCxnSpPr>
            <p:nvPr/>
          </p:nvCxnSpPr>
          <p:spPr>
            <a:xfrm flipH="1">
              <a:off x="1619999" y="4320117"/>
              <a:ext cx="1807558" cy="912283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F423550B-D9ED-F625-B780-4897B07D1960}"/>
              </a:ext>
            </a:extLst>
          </p:cNvPr>
          <p:cNvCxnSpPr>
            <a:stCxn id="4" idx="0"/>
          </p:cNvCxnSpPr>
          <p:nvPr/>
        </p:nvCxnSpPr>
        <p:spPr>
          <a:xfrm flipV="1">
            <a:off x="5890944" y="2219157"/>
            <a:ext cx="0" cy="54319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C95179EA-879B-B2EF-93E0-7CEC70247522}"/>
              </a:ext>
            </a:extLst>
          </p:cNvPr>
          <p:cNvCxnSpPr>
            <a:stCxn id="4" idx="4"/>
          </p:cNvCxnSpPr>
          <p:nvPr/>
        </p:nvCxnSpPr>
        <p:spPr>
          <a:xfrm>
            <a:off x="5890944" y="4632810"/>
            <a:ext cx="0" cy="48178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87143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667"/>
    </mc:Choice>
    <mc:Fallback xmlns="">
      <p:transition spd="slow" advTm="49667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pSp>
        <p:nvGrpSpPr>
          <p:cNvPr id="3" name="Group 3">
            <a:extLst>
              <a:ext uri="{FF2B5EF4-FFF2-40B4-BE49-F238E27FC236}">
                <a16:creationId xmlns:a16="http://schemas.microsoft.com/office/drawing/2014/main" id="{3020013F-B0B0-C666-82C5-48681DF594FE}"/>
              </a:ext>
            </a:extLst>
          </p:cNvPr>
          <p:cNvGrpSpPr>
            <a:grpSpLocks/>
          </p:cNvGrpSpPr>
          <p:nvPr/>
        </p:nvGrpSpPr>
        <p:grpSpPr bwMode="auto">
          <a:xfrm>
            <a:off x="1812011" y="1019152"/>
            <a:ext cx="8567978" cy="5100979"/>
            <a:chOff x="417782" y="2217420"/>
            <a:chExt cx="8108997" cy="3496408"/>
          </a:xfrm>
        </p:grpSpPr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3FBE7443-EDD7-FDDA-D165-85206664CA8C}"/>
                </a:ext>
              </a:extLst>
            </p:cNvPr>
            <p:cNvSpPr/>
            <p:nvPr/>
          </p:nvSpPr>
          <p:spPr>
            <a:xfrm>
              <a:off x="3204396" y="3141118"/>
              <a:ext cx="2532355" cy="182718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800" dirty="0"/>
                <a:t>Internal interested parties needs and expectations </a:t>
              </a:r>
            </a:p>
          </p:txBody>
        </p:sp>
        <p:sp>
          <p:nvSpPr>
            <p:cNvPr id="6" name="Rectangle: Rounded Corners 5">
              <a:extLst>
                <a:ext uri="{FF2B5EF4-FFF2-40B4-BE49-F238E27FC236}">
                  <a16:creationId xmlns:a16="http://schemas.microsoft.com/office/drawing/2014/main" id="{B64CFC61-14A2-657F-1C2E-EBB96A663009}"/>
                </a:ext>
              </a:extLst>
            </p:cNvPr>
            <p:cNvSpPr/>
            <p:nvPr/>
          </p:nvSpPr>
          <p:spPr>
            <a:xfrm>
              <a:off x="457030" y="2247747"/>
              <a:ext cx="2356592" cy="533243"/>
            </a:xfrm>
            <a:prstGeom prst="round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600" dirty="0"/>
                <a:t>Comfortable working environment </a:t>
              </a:r>
            </a:p>
          </p:txBody>
        </p:sp>
        <p:sp>
          <p:nvSpPr>
            <p:cNvPr id="7" name="Rectangle: Rounded Corners 6">
              <a:extLst>
                <a:ext uri="{FF2B5EF4-FFF2-40B4-BE49-F238E27FC236}">
                  <a16:creationId xmlns:a16="http://schemas.microsoft.com/office/drawing/2014/main" id="{897CDA20-4730-1417-19F8-37AA2F96322C}"/>
                </a:ext>
              </a:extLst>
            </p:cNvPr>
            <p:cNvSpPr/>
            <p:nvPr/>
          </p:nvSpPr>
          <p:spPr>
            <a:xfrm>
              <a:off x="3124194" y="2247747"/>
              <a:ext cx="2819037" cy="533243"/>
            </a:xfrm>
            <a:prstGeom prst="round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600" dirty="0"/>
                <a:t>Ease to access to requirements  </a:t>
              </a:r>
            </a:p>
          </p:txBody>
        </p:sp>
        <p:sp>
          <p:nvSpPr>
            <p:cNvPr id="8" name="Rectangle: Rounded Corners 7">
              <a:extLst>
                <a:ext uri="{FF2B5EF4-FFF2-40B4-BE49-F238E27FC236}">
                  <a16:creationId xmlns:a16="http://schemas.microsoft.com/office/drawing/2014/main" id="{26F9D2A3-7CEA-2E95-3600-7743B6A7EF82}"/>
                </a:ext>
              </a:extLst>
            </p:cNvPr>
            <p:cNvSpPr/>
            <p:nvPr/>
          </p:nvSpPr>
          <p:spPr>
            <a:xfrm>
              <a:off x="6253803" y="2217420"/>
              <a:ext cx="2240554" cy="533243"/>
            </a:xfrm>
            <a:prstGeom prst="round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600" dirty="0"/>
                <a:t>Fair compensation system</a:t>
              </a:r>
            </a:p>
          </p:txBody>
        </p:sp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94FE9CD3-36D8-469F-AFE2-E27C941980D1}"/>
                </a:ext>
              </a:extLst>
            </p:cNvPr>
            <p:cNvSpPr/>
            <p:nvPr/>
          </p:nvSpPr>
          <p:spPr>
            <a:xfrm>
              <a:off x="417782" y="5150258"/>
              <a:ext cx="2404372" cy="533243"/>
            </a:xfrm>
            <a:prstGeom prst="round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600" dirty="0"/>
                <a:t>Fair appraisal system</a:t>
              </a:r>
            </a:p>
          </p:txBody>
        </p:sp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29DCAB42-CECE-2987-3D92-F70314E99B29}"/>
                </a:ext>
              </a:extLst>
            </p:cNvPr>
            <p:cNvSpPr/>
            <p:nvPr/>
          </p:nvSpPr>
          <p:spPr>
            <a:xfrm>
              <a:off x="3124194" y="5180585"/>
              <a:ext cx="2667163" cy="533243"/>
            </a:xfrm>
            <a:prstGeom prst="round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600" dirty="0"/>
                <a:t>Training needs</a:t>
              </a:r>
            </a:p>
          </p:txBody>
        </p:sp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id="{6955ADF1-B39D-4658-5004-507C0A68D31E}"/>
                </a:ext>
              </a:extLst>
            </p:cNvPr>
            <p:cNvSpPr/>
            <p:nvPr/>
          </p:nvSpPr>
          <p:spPr>
            <a:xfrm>
              <a:off x="6050736" y="5150258"/>
              <a:ext cx="2476043" cy="533243"/>
            </a:xfrm>
            <a:prstGeom prst="round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600" dirty="0"/>
                <a:t>Appropriate and safe transportation </a:t>
              </a:r>
            </a:p>
          </p:txBody>
        </p:sp>
        <p:cxnSp>
          <p:nvCxnSpPr>
            <p:cNvPr id="12" name="Straight Arrow Connector 11">
              <a:extLst>
                <a:ext uri="{FF2B5EF4-FFF2-40B4-BE49-F238E27FC236}">
                  <a16:creationId xmlns:a16="http://schemas.microsoft.com/office/drawing/2014/main" id="{607A18B7-6850-975D-59A7-3DC060CD4232}"/>
                </a:ext>
              </a:extLst>
            </p:cNvPr>
            <p:cNvCxnSpPr>
              <a:cxnSpLocks/>
              <a:endCxn id="8" idx="2"/>
            </p:cNvCxnSpPr>
            <p:nvPr/>
          </p:nvCxnSpPr>
          <p:spPr>
            <a:xfrm flipV="1">
              <a:off x="5485905" y="2750663"/>
              <a:ext cx="1887321" cy="924962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Arrow Connector 13">
              <a:extLst>
                <a:ext uri="{FF2B5EF4-FFF2-40B4-BE49-F238E27FC236}">
                  <a16:creationId xmlns:a16="http://schemas.microsoft.com/office/drawing/2014/main" id="{20A62724-04C9-D343-1C43-6F2E4CEF36A3}"/>
                </a:ext>
              </a:extLst>
            </p:cNvPr>
            <p:cNvCxnSpPr>
              <a:cxnSpLocks/>
              <a:endCxn id="6" idx="2"/>
            </p:cNvCxnSpPr>
            <p:nvPr/>
          </p:nvCxnSpPr>
          <p:spPr>
            <a:xfrm flipH="1" flipV="1">
              <a:off x="1636179" y="2780990"/>
              <a:ext cx="1885614" cy="876945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Arrow Connector 14">
              <a:extLst>
                <a:ext uri="{FF2B5EF4-FFF2-40B4-BE49-F238E27FC236}">
                  <a16:creationId xmlns:a16="http://schemas.microsoft.com/office/drawing/2014/main" id="{92D71013-B1D3-8D22-ADC6-E162CE0C12F4}"/>
                </a:ext>
              </a:extLst>
            </p:cNvPr>
            <p:cNvCxnSpPr>
              <a:cxnSpLocks/>
              <a:endCxn id="11" idx="0"/>
            </p:cNvCxnSpPr>
            <p:nvPr/>
          </p:nvCxnSpPr>
          <p:spPr>
            <a:xfrm>
              <a:off x="5400583" y="4354184"/>
              <a:ext cx="1889027" cy="796074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Arrow Connector 16">
              <a:extLst>
                <a:ext uri="{FF2B5EF4-FFF2-40B4-BE49-F238E27FC236}">
                  <a16:creationId xmlns:a16="http://schemas.microsoft.com/office/drawing/2014/main" id="{29FCA9E9-5697-3A12-1182-F67A3297D57D}"/>
                </a:ext>
              </a:extLst>
            </p:cNvPr>
            <p:cNvCxnSpPr>
              <a:cxnSpLocks/>
              <a:endCxn id="9" idx="0"/>
            </p:cNvCxnSpPr>
            <p:nvPr/>
          </p:nvCxnSpPr>
          <p:spPr>
            <a:xfrm flipH="1">
              <a:off x="1620821" y="4236669"/>
              <a:ext cx="1807119" cy="91359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718022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2964"/>
    </mc:Choice>
    <mc:Fallback xmlns="">
      <p:transition spd="slow" advTm="82964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pSp>
        <p:nvGrpSpPr>
          <p:cNvPr id="3" name="Group 3">
            <a:extLst>
              <a:ext uri="{FF2B5EF4-FFF2-40B4-BE49-F238E27FC236}">
                <a16:creationId xmlns:a16="http://schemas.microsoft.com/office/drawing/2014/main" id="{2BAD0E24-EB7D-5754-A94D-78E550419AEF}"/>
              </a:ext>
            </a:extLst>
          </p:cNvPr>
          <p:cNvGrpSpPr>
            <a:grpSpLocks/>
          </p:cNvGrpSpPr>
          <p:nvPr/>
        </p:nvGrpSpPr>
        <p:grpSpPr bwMode="auto">
          <a:xfrm>
            <a:off x="2136122" y="1657687"/>
            <a:ext cx="7919756" cy="3793964"/>
            <a:chOff x="417782" y="2217420"/>
            <a:chExt cx="8076172" cy="3611846"/>
          </a:xfrm>
        </p:grpSpPr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35E58F03-BFC7-A35A-3EC6-471594F3087D}"/>
                </a:ext>
              </a:extLst>
            </p:cNvPr>
            <p:cNvSpPr/>
            <p:nvPr/>
          </p:nvSpPr>
          <p:spPr>
            <a:xfrm>
              <a:off x="3241056" y="3123557"/>
              <a:ext cx="2482533" cy="1676777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800" dirty="0"/>
                <a:t>Internal interested parties </a:t>
              </a:r>
            </a:p>
          </p:txBody>
        </p:sp>
        <p:sp>
          <p:nvSpPr>
            <p:cNvPr id="6" name="Rectangle: Rounded Corners 5">
              <a:extLst>
                <a:ext uri="{FF2B5EF4-FFF2-40B4-BE49-F238E27FC236}">
                  <a16:creationId xmlns:a16="http://schemas.microsoft.com/office/drawing/2014/main" id="{AAF938CC-1594-8168-24E3-321D9090D81C}"/>
                </a:ext>
              </a:extLst>
            </p:cNvPr>
            <p:cNvSpPr/>
            <p:nvPr/>
          </p:nvSpPr>
          <p:spPr>
            <a:xfrm>
              <a:off x="457993" y="2247060"/>
              <a:ext cx="2355551" cy="533520"/>
            </a:xfrm>
            <a:prstGeom prst="round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800" dirty="0"/>
                <a:t>Employees</a:t>
              </a:r>
              <a:r>
                <a:rPr lang="en-US" sz="2400" dirty="0"/>
                <a:t> </a:t>
              </a:r>
            </a:p>
          </p:txBody>
        </p:sp>
        <p:sp>
          <p:nvSpPr>
            <p:cNvPr id="7" name="Rectangle: Rounded Corners 6">
              <a:extLst>
                <a:ext uri="{FF2B5EF4-FFF2-40B4-BE49-F238E27FC236}">
                  <a16:creationId xmlns:a16="http://schemas.microsoft.com/office/drawing/2014/main" id="{C5BC1FC4-7878-E072-246A-52CA1EBDAB2E}"/>
                </a:ext>
              </a:extLst>
            </p:cNvPr>
            <p:cNvSpPr/>
            <p:nvPr/>
          </p:nvSpPr>
          <p:spPr>
            <a:xfrm>
              <a:off x="3124653" y="2247060"/>
              <a:ext cx="2819041" cy="533520"/>
            </a:xfrm>
            <a:prstGeom prst="round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800" dirty="0"/>
                <a:t>Labors </a:t>
              </a:r>
            </a:p>
          </p:txBody>
        </p:sp>
        <p:sp>
          <p:nvSpPr>
            <p:cNvPr id="8" name="Rectangle: Rounded Corners 7">
              <a:extLst>
                <a:ext uri="{FF2B5EF4-FFF2-40B4-BE49-F238E27FC236}">
                  <a16:creationId xmlns:a16="http://schemas.microsoft.com/office/drawing/2014/main" id="{A0EFAF4E-C26A-D75D-7484-26B73C496002}"/>
                </a:ext>
              </a:extLst>
            </p:cNvPr>
            <p:cNvSpPr/>
            <p:nvPr/>
          </p:nvSpPr>
          <p:spPr>
            <a:xfrm>
              <a:off x="6252689" y="2217420"/>
              <a:ext cx="2241265" cy="533520"/>
            </a:xfrm>
            <a:prstGeom prst="round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800" dirty="0"/>
                <a:t>Shareholders</a:t>
              </a:r>
            </a:p>
          </p:txBody>
        </p:sp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EB9DA680-A683-A944-FC37-CA40C77C05D3}"/>
                </a:ext>
              </a:extLst>
            </p:cNvPr>
            <p:cNvSpPr/>
            <p:nvPr/>
          </p:nvSpPr>
          <p:spPr>
            <a:xfrm>
              <a:off x="417782" y="5149664"/>
              <a:ext cx="2404227" cy="533520"/>
            </a:xfrm>
            <a:prstGeom prst="round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800" dirty="0"/>
                <a:t>Security</a:t>
              </a:r>
            </a:p>
          </p:txBody>
        </p:sp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D5ED9A82-6994-BF64-E07A-0AAD825209E5}"/>
                </a:ext>
              </a:extLst>
            </p:cNvPr>
            <p:cNvSpPr/>
            <p:nvPr/>
          </p:nvSpPr>
          <p:spPr>
            <a:xfrm>
              <a:off x="3160063" y="5181420"/>
              <a:ext cx="2666661" cy="531404"/>
            </a:xfrm>
            <a:prstGeom prst="round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800" dirty="0"/>
                <a:t>Sector heads</a:t>
              </a:r>
            </a:p>
          </p:txBody>
        </p:sp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id="{5F3005A4-8AE2-7794-A045-8D2E1D82095A}"/>
                </a:ext>
              </a:extLst>
            </p:cNvPr>
            <p:cNvSpPr/>
            <p:nvPr/>
          </p:nvSpPr>
          <p:spPr>
            <a:xfrm>
              <a:off x="6051632" y="5149664"/>
              <a:ext cx="2442322" cy="679602"/>
            </a:xfrm>
            <a:prstGeom prst="round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800" dirty="0"/>
                <a:t>Department heads</a:t>
              </a:r>
            </a:p>
          </p:txBody>
        </p:sp>
        <p:cxnSp>
          <p:nvCxnSpPr>
            <p:cNvPr id="12" name="Straight Arrow Connector 11">
              <a:extLst>
                <a:ext uri="{FF2B5EF4-FFF2-40B4-BE49-F238E27FC236}">
                  <a16:creationId xmlns:a16="http://schemas.microsoft.com/office/drawing/2014/main" id="{F46C4820-4629-3064-5CC3-8433D26EBEED}"/>
                </a:ext>
              </a:extLst>
            </p:cNvPr>
            <p:cNvCxnSpPr>
              <a:cxnSpLocks/>
              <a:endCxn id="8" idx="2"/>
            </p:cNvCxnSpPr>
            <p:nvPr/>
          </p:nvCxnSpPr>
          <p:spPr>
            <a:xfrm flipV="1">
              <a:off x="5486553" y="2750940"/>
              <a:ext cx="1887826" cy="925192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Arrow Connector 13">
              <a:extLst>
                <a:ext uri="{FF2B5EF4-FFF2-40B4-BE49-F238E27FC236}">
                  <a16:creationId xmlns:a16="http://schemas.microsoft.com/office/drawing/2014/main" id="{250AA140-043F-B5E5-62F9-0B4669BC780E}"/>
                </a:ext>
              </a:extLst>
            </p:cNvPr>
            <p:cNvCxnSpPr>
              <a:cxnSpLocks/>
              <a:endCxn id="6" idx="2"/>
            </p:cNvCxnSpPr>
            <p:nvPr/>
          </p:nvCxnSpPr>
          <p:spPr>
            <a:xfrm flipH="1" flipV="1">
              <a:off x="1634710" y="2780580"/>
              <a:ext cx="1885711" cy="876497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Arrow Connector 14">
              <a:extLst>
                <a:ext uri="{FF2B5EF4-FFF2-40B4-BE49-F238E27FC236}">
                  <a16:creationId xmlns:a16="http://schemas.microsoft.com/office/drawing/2014/main" id="{8012E9F1-6F47-F0EB-EE3B-18A323F78CA8}"/>
                </a:ext>
              </a:extLst>
            </p:cNvPr>
            <p:cNvCxnSpPr>
              <a:cxnSpLocks/>
              <a:endCxn id="11" idx="0"/>
            </p:cNvCxnSpPr>
            <p:nvPr/>
          </p:nvCxnSpPr>
          <p:spPr>
            <a:xfrm>
              <a:off x="5401897" y="4353618"/>
              <a:ext cx="1870895" cy="796046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Arrow Connector 16">
              <a:extLst>
                <a:ext uri="{FF2B5EF4-FFF2-40B4-BE49-F238E27FC236}">
                  <a16:creationId xmlns:a16="http://schemas.microsoft.com/office/drawing/2014/main" id="{3A9E6CCE-98F1-FA9C-424A-308698CC3B44}"/>
                </a:ext>
              </a:extLst>
            </p:cNvPr>
            <p:cNvCxnSpPr>
              <a:cxnSpLocks/>
              <a:endCxn id="9" idx="0"/>
            </p:cNvCxnSpPr>
            <p:nvPr/>
          </p:nvCxnSpPr>
          <p:spPr>
            <a:xfrm flipH="1">
              <a:off x="1619896" y="4237174"/>
              <a:ext cx="1807403" cy="912489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5BA86788-C1DA-571B-CE90-F387EB919BE3}"/>
              </a:ext>
            </a:extLst>
          </p:cNvPr>
          <p:cNvCxnSpPr>
            <a:stCxn id="4" idx="0"/>
          </p:cNvCxnSpPr>
          <p:nvPr/>
        </p:nvCxnSpPr>
        <p:spPr>
          <a:xfrm flipH="1" flipV="1">
            <a:off x="6096000" y="2249243"/>
            <a:ext cx="25942" cy="36027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19F03D4A-66B7-3162-6FEA-A64B8A3DF6DD}"/>
              </a:ext>
            </a:extLst>
          </p:cNvPr>
          <p:cNvCxnSpPr>
            <a:stCxn id="4" idx="4"/>
            <a:endCxn id="10" idx="0"/>
          </p:cNvCxnSpPr>
          <p:nvPr/>
        </p:nvCxnSpPr>
        <p:spPr>
          <a:xfrm>
            <a:off x="6121942" y="4370838"/>
            <a:ext cx="10857" cy="40030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15128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34"/>
    </mc:Choice>
    <mc:Fallback xmlns="">
      <p:transition spd="slow" advTm="13034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pSp>
        <p:nvGrpSpPr>
          <p:cNvPr id="3" name="Group 3">
            <a:extLst>
              <a:ext uri="{FF2B5EF4-FFF2-40B4-BE49-F238E27FC236}">
                <a16:creationId xmlns:a16="http://schemas.microsoft.com/office/drawing/2014/main" id="{4E7F7F7A-474C-EA01-ADAB-C8FB8B04D09F}"/>
              </a:ext>
            </a:extLst>
          </p:cNvPr>
          <p:cNvGrpSpPr>
            <a:grpSpLocks/>
          </p:cNvGrpSpPr>
          <p:nvPr/>
        </p:nvGrpSpPr>
        <p:grpSpPr bwMode="auto">
          <a:xfrm>
            <a:off x="1834588" y="1291482"/>
            <a:ext cx="8218488" cy="4467225"/>
            <a:chOff x="417782" y="2454247"/>
            <a:chExt cx="8200103" cy="3229101"/>
          </a:xfrm>
        </p:grpSpPr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A801CE09-32C5-22B7-D5D5-0FE64FAC7ECA}"/>
                </a:ext>
              </a:extLst>
            </p:cNvPr>
            <p:cNvSpPr/>
            <p:nvPr/>
          </p:nvSpPr>
          <p:spPr>
            <a:xfrm>
              <a:off x="3302153" y="3340157"/>
              <a:ext cx="2314149" cy="1778645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800" dirty="0"/>
                <a:t>External interested parties needs and expectations </a:t>
              </a:r>
            </a:p>
          </p:txBody>
        </p:sp>
        <p:sp>
          <p:nvSpPr>
            <p:cNvPr id="6" name="Rectangle: Rounded Corners 5">
              <a:extLst>
                <a:ext uri="{FF2B5EF4-FFF2-40B4-BE49-F238E27FC236}">
                  <a16:creationId xmlns:a16="http://schemas.microsoft.com/office/drawing/2014/main" id="{FDA50662-76EA-E6B2-8CB8-F9E9E9E2F7A8}"/>
                </a:ext>
              </a:extLst>
            </p:cNvPr>
            <p:cNvSpPr/>
            <p:nvPr/>
          </p:nvSpPr>
          <p:spPr>
            <a:xfrm>
              <a:off x="457381" y="2454247"/>
              <a:ext cx="2356916" cy="533593"/>
            </a:xfrm>
            <a:prstGeom prst="round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800" dirty="0"/>
                <a:t>Clear and effective communication</a:t>
              </a:r>
            </a:p>
          </p:txBody>
        </p:sp>
        <p:sp>
          <p:nvSpPr>
            <p:cNvPr id="7" name="Rectangle: Rounded Corners 6">
              <a:extLst>
                <a:ext uri="{FF2B5EF4-FFF2-40B4-BE49-F238E27FC236}">
                  <a16:creationId xmlns:a16="http://schemas.microsoft.com/office/drawing/2014/main" id="{CBB3977D-4D32-C639-59EE-1329E5DE152E}"/>
                </a:ext>
              </a:extLst>
            </p:cNvPr>
            <p:cNvSpPr/>
            <p:nvPr/>
          </p:nvSpPr>
          <p:spPr>
            <a:xfrm>
              <a:off x="3124751" y="2454247"/>
              <a:ext cx="2819429" cy="533593"/>
            </a:xfrm>
            <a:prstGeom prst="round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800" dirty="0"/>
                <a:t>Clear requirements </a:t>
              </a:r>
            </a:p>
          </p:txBody>
        </p:sp>
        <p:sp>
          <p:nvSpPr>
            <p:cNvPr id="8" name="Rectangle: Rounded Corners 7">
              <a:extLst>
                <a:ext uri="{FF2B5EF4-FFF2-40B4-BE49-F238E27FC236}">
                  <a16:creationId xmlns:a16="http://schemas.microsoft.com/office/drawing/2014/main" id="{6F0099F1-F8B0-F18B-3496-5E83B6FEFC26}"/>
                </a:ext>
              </a:extLst>
            </p:cNvPr>
            <p:cNvSpPr/>
            <p:nvPr/>
          </p:nvSpPr>
          <p:spPr>
            <a:xfrm>
              <a:off x="6253049" y="2468017"/>
              <a:ext cx="2241288" cy="533593"/>
            </a:xfrm>
            <a:prstGeom prst="round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>
                <a:defRPr/>
              </a:pPr>
              <a:r>
                <a:rPr lang="en-US" sz="1800" dirty="0"/>
                <a:t>Short administrative cycle</a:t>
              </a:r>
            </a:p>
          </p:txBody>
        </p:sp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AA389BBC-1199-4E94-DDF8-CF4E73CEF794}"/>
                </a:ext>
              </a:extLst>
            </p:cNvPr>
            <p:cNvSpPr/>
            <p:nvPr/>
          </p:nvSpPr>
          <p:spPr>
            <a:xfrm>
              <a:off x="417782" y="5149754"/>
              <a:ext cx="2404434" cy="533594"/>
            </a:xfrm>
            <a:prstGeom prst="round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>
                <a:defRPr/>
              </a:pPr>
              <a:r>
                <a:rPr lang="en-US" sz="1800" dirty="0"/>
                <a:t>Conformed products</a:t>
              </a:r>
            </a:p>
          </p:txBody>
        </p:sp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04D04687-3D6B-5159-9FEC-2DF78665A393}"/>
                </a:ext>
              </a:extLst>
            </p:cNvPr>
            <p:cNvSpPr/>
            <p:nvPr/>
          </p:nvSpPr>
          <p:spPr>
            <a:xfrm>
              <a:off x="5950515" y="5149754"/>
              <a:ext cx="2667370" cy="533594"/>
            </a:xfrm>
            <a:prstGeom prst="round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>
                <a:defRPr/>
              </a:pPr>
              <a:r>
                <a:rPr lang="en-US" sz="1800" dirty="0"/>
                <a:t>Products on time </a:t>
              </a:r>
            </a:p>
          </p:txBody>
        </p:sp>
        <p:cxnSp>
          <p:nvCxnSpPr>
            <p:cNvPr id="11" name="Straight Arrow Connector 10">
              <a:extLst>
                <a:ext uri="{FF2B5EF4-FFF2-40B4-BE49-F238E27FC236}">
                  <a16:creationId xmlns:a16="http://schemas.microsoft.com/office/drawing/2014/main" id="{A10FAC0C-83A1-0BA5-0ECE-30F85A0B87FA}"/>
                </a:ext>
              </a:extLst>
            </p:cNvPr>
            <p:cNvCxnSpPr>
              <a:cxnSpLocks/>
              <a:endCxn id="8" idx="2"/>
            </p:cNvCxnSpPr>
            <p:nvPr/>
          </p:nvCxnSpPr>
          <p:spPr>
            <a:xfrm flipV="1">
              <a:off x="5486418" y="3001610"/>
              <a:ext cx="1888067" cy="924895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Arrow Connector 12">
              <a:extLst>
                <a:ext uri="{FF2B5EF4-FFF2-40B4-BE49-F238E27FC236}">
                  <a16:creationId xmlns:a16="http://schemas.microsoft.com/office/drawing/2014/main" id="{4B9A9B08-7017-8B43-B911-307850DFABD7}"/>
                </a:ext>
              </a:extLst>
            </p:cNvPr>
            <p:cNvCxnSpPr>
              <a:cxnSpLocks/>
              <a:endCxn id="6" idx="2"/>
            </p:cNvCxnSpPr>
            <p:nvPr/>
          </p:nvCxnSpPr>
          <p:spPr>
            <a:xfrm flipH="1" flipV="1">
              <a:off x="1635839" y="2987840"/>
              <a:ext cx="1884899" cy="875553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Arrow Connector 13">
              <a:extLst>
                <a:ext uri="{FF2B5EF4-FFF2-40B4-BE49-F238E27FC236}">
                  <a16:creationId xmlns:a16="http://schemas.microsoft.com/office/drawing/2014/main" id="{F9B23C25-7622-4AE8-94A3-72852DF8AD30}"/>
                </a:ext>
              </a:extLst>
            </p:cNvPr>
            <p:cNvCxnSpPr>
              <a:cxnSpLocks/>
              <a:endCxn id="10" idx="0"/>
            </p:cNvCxnSpPr>
            <p:nvPr/>
          </p:nvCxnSpPr>
          <p:spPr>
            <a:xfrm>
              <a:off x="5345447" y="4382068"/>
              <a:ext cx="1938753" cy="767686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Arrow Connector 14">
              <a:extLst>
                <a:ext uri="{FF2B5EF4-FFF2-40B4-BE49-F238E27FC236}">
                  <a16:creationId xmlns:a16="http://schemas.microsoft.com/office/drawing/2014/main" id="{7DB245C3-8EC2-FC75-18D9-4DF3A90FB90E}"/>
                </a:ext>
              </a:extLst>
            </p:cNvPr>
            <p:cNvCxnSpPr>
              <a:cxnSpLocks/>
              <a:endCxn id="9" idx="0"/>
            </p:cNvCxnSpPr>
            <p:nvPr/>
          </p:nvCxnSpPr>
          <p:spPr>
            <a:xfrm flipH="1">
              <a:off x="1620000" y="4236334"/>
              <a:ext cx="1807285" cy="91342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EA8247BF-84C3-C97C-7822-2AC4689DA729}"/>
              </a:ext>
            </a:extLst>
          </p:cNvPr>
          <p:cNvCxnSpPr>
            <a:stCxn id="4" idx="0"/>
          </p:cNvCxnSpPr>
          <p:nvPr/>
        </p:nvCxnSpPr>
        <p:spPr>
          <a:xfrm flipH="1" flipV="1">
            <a:off x="5885094" y="2029669"/>
            <a:ext cx="1" cy="48740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41260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3456"/>
    </mc:Choice>
    <mc:Fallback xmlns="">
      <p:transition spd="slow" advTm="73456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2819516F-6B2C-CE31-AC3A-25C03822E3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1691" y="1155869"/>
            <a:ext cx="8065716" cy="4989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DD090F71-89D9-4659-9A5E-9DFDA1AFDC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0431" y="2490684"/>
            <a:ext cx="3692819" cy="101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lr>
                <a:schemeClr val="folHlink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Helvetica" pitchFamily="2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7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Helvetica" pitchFamily="2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Char char="•"/>
              <a:defRPr sz="2400">
                <a:solidFill>
                  <a:schemeClr val="tx1"/>
                </a:solidFill>
                <a:latin typeface="Helvetica" pitchFamily="2" charset="0"/>
              </a:defRPr>
            </a:lvl3pPr>
            <a:lvl4pPr marL="1600200" indent="-228600">
              <a:spcBef>
                <a:spcPct val="20000"/>
              </a:spcBef>
              <a:buClr>
                <a:schemeClr val="hlink"/>
              </a:buClr>
              <a:buChar char="•"/>
              <a:defRPr sz="2000">
                <a:solidFill>
                  <a:schemeClr val="tx1"/>
                </a:solidFill>
                <a:latin typeface="Helvetica" pitchFamily="2" charset="0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SzPct val="85000"/>
              <a:buChar char="•"/>
              <a:defRPr sz="2000">
                <a:solidFill>
                  <a:schemeClr val="tx1"/>
                </a:solidFill>
                <a:latin typeface="Helvetica" pitchFamily="2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5000"/>
              <a:buChar char="•"/>
              <a:defRPr sz="2000">
                <a:solidFill>
                  <a:schemeClr val="tx1"/>
                </a:solidFill>
                <a:latin typeface="Helvetica" pitchFamily="2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5000"/>
              <a:buChar char="•"/>
              <a:defRPr sz="2000">
                <a:solidFill>
                  <a:schemeClr val="tx1"/>
                </a:solidFill>
                <a:latin typeface="Helvetica" pitchFamily="2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5000"/>
              <a:buChar char="•"/>
              <a:defRPr sz="2000">
                <a:solidFill>
                  <a:schemeClr val="tx1"/>
                </a:solidFill>
                <a:latin typeface="Helvetica" pitchFamily="2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5000"/>
              <a:buChar char="•"/>
              <a:defRPr sz="2000">
                <a:solidFill>
                  <a:schemeClr val="tx1"/>
                </a:solidFill>
                <a:latin typeface="Helvetica" pitchFamily="2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ar-EG" sz="4000" dirty="0">
                <a:solidFill>
                  <a:schemeClr val="tx2"/>
                </a:solidFill>
                <a:latin typeface="Times New Roman" panose="02020603050405020304" pitchFamily="18" charset="0"/>
              </a:rPr>
              <a:t>So………… What Is Quality?</a:t>
            </a:r>
          </a:p>
        </p:txBody>
      </p:sp>
    </p:spTree>
    <p:extLst>
      <p:ext uri="{BB962C8B-B14F-4D97-AF65-F5344CB8AC3E}">
        <p14:creationId xmlns:p14="http://schemas.microsoft.com/office/powerpoint/2010/main" val="1024200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5984"/>
    </mc:Choice>
    <mc:Fallback xmlns="">
      <p:transition spd="slow" advTm="265984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6F7BCFF7-4086-AB03-180D-F80DC1ED336D}"/>
              </a:ext>
            </a:extLst>
          </p:cNvPr>
          <p:cNvSpPr txBox="1"/>
          <p:nvPr/>
        </p:nvSpPr>
        <p:spPr>
          <a:xfrm>
            <a:off x="439839" y="3346955"/>
            <a:ext cx="649339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en-US" sz="2800" b="1" dirty="0"/>
              <a:t>Differences Between </a:t>
            </a:r>
          </a:p>
          <a:p>
            <a:pPr marL="0" indent="0">
              <a:buNone/>
            </a:pPr>
            <a:r>
              <a:rPr lang="en-US" sz="2800" b="1" dirty="0"/>
              <a:t>Quality Assurance and Quality Control</a:t>
            </a:r>
          </a:p>
        </p:txBody>
      </p:sp>
      <p:pic>
        <p:nvPicPr>
          <p:cNvPr id="3" name="Picture Placeholder 28">
            <a:extLst>
              <a:ext uri="{FF2B5EF4-FFF2-40B4-BE49-F238E27FC236}">
                <a16:creationId xmlns:a16="http://schemas.microsoft.com/office/drawing/2014/main" id="{85C395C9-F76C-744C-E5F5-A0E4C6A3708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476" b="645"/>
          <a:stretch/>
        </p:blipFill>
        <p:spPr>
          <a:xfrm>
            <a:off x="6406846" y="866775"/>
            <a:ext cx="5237285" cy="5418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7526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139"/>
    </mc:Choice>
    <mc:Fallback xmlns="">
      <p:transition spd="slow" advTm="60139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ED8C4DD5-18ED-7E45-B66D-E85A4531A9AD}"/>
              </a:ext>
            </a:extLst>
          </p:cNvPr>
          <p:cNvGrpSpPr/>
          <p:nvPr/>
        </p:nvGrpSpPr>
        <p:grpSpPr>
          <a:xfrm>
            <a:off x="707572" y="930728"/>
            <a:ext cx="10052957" cy="4996543"/>
            <a:chOff x="707572" y="930728"/>
            <a:chExt cx="10052957" cy="4996543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E1C03012-4181-EE4C-1F9C-D4F7CBDE3D98}"/>
                </a:ext>
              </a:extLst>
            </p:cNvPr>
            <p:cNvSpPr/>
            <p:nvPr/>
          </p:nvSpPr>
          <p:spPr>
            <a:xfrm>
              <a:off x="707572" y="930728"/>
              <a:ext cx="10052957" cy="499654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330200" dist="584200" dir="2700000" algn="tl" rotWithShape="0">
                <a:schemeClr val="tx2">
                  <a:lumMod val="75000"/>
                  <a:alpha val="26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C0773E4E-B2BC-A3CB-F91C-09AD95C03B8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529" t="32217" r="7514" b="26070"/>
            <a:stretch/>
          </p:blipFill>
          <p:spPr>
            <a:xfrm>
              <a:off x="7732260" y="1397445"/>
              <a:ext cx="2859923" cy="3986117"/>
            </a:xfrm>
            <a:prstGeom prst="rect">
              <a:avLst/>
            </a:prstGeom>
          </p:spPr>
        </p:pic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7DBAAEDE-723D-177C-BE21-EB57D340DD08}"/>
                </a:ext>
              </a:extLst>
            </p:cNvPr>
            <p:cNvGrpSpPr/>
            <p:nvPr/>
          </p:nvGrpSpPr>
          <p:grpSpPr>
            <a:xfrm>
              <a:off x="1162050" y="1491342"/>
              <a:ext cx="6325772" cy="3973286"/>
              <a:chOff x="1524000" y="1491343"/>
              <a:chExt cx="5921828" cy="3973286"/>
            </a:xfrm>
          </p:grpSpPr>
          <p:sp>
            <p:nvSpPr>
              <p:cNvPr id="13" name="Freeform: Shape 15">
                <a:extLst>
                  <a:ext uri="{FF2B5EF4-FFF2-40B4-BE49-F238E27FC236}">
                    <a16:creationId xmlns:a16="http://schemas.microsoft.com/office/drawing/2014/main" id="{6B7C1936-120C-405D-FB25-6E042F071E2F}"/>
                  </a:ext>
                </a:extLst>
              </p:cNvPr>
              <p:cNvSpPr/>
              <p:nvPr/>
            </p:nvSpPr>
            <p:spPr>
              <a:xfrm>
                <a:off x="1524000" y="1491343"/>
                <a:ext cx="2960914" cy="3973286"/>
              </a:xfrm>
              <a:custGeom>
                <a:avLst/>
                <a:gdLst>
                  <a:gd name="connsiteX0" fmla="*/ 2231571 w 2960914"/>
                  <a:gd name="connsiteY0" fmla="*/ 3973286 h 3973286"/>
                  <a:gd name="connsiteX1" fmla="*/ 0 w 2960914"/>
                  <a:gd name="connsiteY1" fmla="*/ 3973286 h 3973286"/>
                  <a:gd name="connsiteX2" fmla="*/ 0 w 2960914"/>
                  <a:gd name="connsiteY2" fmla="*/ 0 h 3973286"/>
                  <a:gd name="connsiteX3" fmla="*/ 2960914 w 2960914"/>
                  <a:gd name="connsiteY3" fmla="*/ 0 h 39732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960914" h="3973286">
                    <a:moveTo>
                      <a:pt x="2231571" y="3973286"/>
                    </a:moveTo>
                    <a:lnTo>
                      <a:pt x="0" y="3973286"/>
                    </a:lnTo>
                    <a:lnTo>
                      <a:pt x="0" y="0"/>
                    </a:lnTo>
                    <a:lnTo>
                      <a:pt x="2960914" y="0"/>
                    </a:lnTo>
                  </a:path>
                </a:pathLst>
              </a:custGeom>
              <a:noFill/>
              <a:ln w="444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4" name="Freeform: Shape 16">
                <a:extLst>
                  <a:ext uri="{FF2B5EF4-FFF2-40B4-BE49-F238E27FC236}">
                    <a16:creationId xmlns:a16="http://schemas.microsoft.com/office/drawing/2014/main" id="{2E202484-1B87-966D-7EAD-E53080626B98}"/>
                  </a:ext>
                </a:extLst>
              </p:cNvPr>
              <p:cNvSpPr/>
              <p:nvPr/>
            </p:nvSpPr>
            <p:spPr>
              <a:xfrm flipH="1">
                <a:off x="4484914" y="1491343"/>
                <a:ext cx="2960914" cy="3973286"/>
              </a:xfrm>
              <a:custGeom>
                <a:avLst/>
                <a:gdLst>
                  <a:gd name="connsiteX0" fmla="*/ 2231571 w 2960914"/>
                  <a:gd name="connsiteY0" fmla="*/ 3973286 h 3973286"/>
                  <a:gd name="connsiteX1" fmla="*/ 0 w 2960914"/>
                  <a:gd name="connsiteY1" fmla="*/ 3973286 h 3973286"/>
                  <a:gd name="connsiteX2" fmla="*/ 0 w 2960914"/>
                  <a:gd name="connsiteY2" fmla="*/ 0 h 3973286"/>
                  <a:gd name="connsiteX3" fmla="*/ 2960914 w 2960914"/>
                  <a:gd name="connsiteY3" fmla="*/ 0 h 39732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960914" h="3973286">
                    <a:moveTo>
                      <a:pt x="2231571" y="3973286"/>
                    </a:moveTo>
                    <a:lnTo>
                      <a:pt x="0" y="3973286"/>
                    </a:lnTo>
                    <a:lnTo>
                      <a:pt x="0" y="0"/>
                    </a:lnTo>
                    <a:lnTo>
                      <a:pt x="2960914" y="0"/>
                    </a:lnTo>
                  </a:path>
                </a:pathLst>
              </a:custGeom>
              <a:noFill/>
              <a:ln w="444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5A3F34E7-9312-9503-8B3C-3599D372B6BB}"/>
                </a:ext>
              </a:extLst>
            </p:cNvPr>
            <p:cNvSpPr/>
            <p:nvPr/>
          </p:nvSpPr>
          <p:spPr>
            <a:xfrm>
              <a:off x="3799755" y="5383563"/>
              <a:ext cx="1197427" cy="174171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F952114C-EA1B-8D84-4A0A-A0852F812193}"/>
                </a:ext>
              </a:extLst>
            </p:cNvPr>
            <p:cNvSpPr txBox="1"/>
            <p:nvPr/>
          </p:nvSpPr>
          <p:spPr>
            <a:xfrm>
              <a:off x="1220575" y="1769430"/>
              <a:ext cx="6355789" cy="30469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50000"/>
                    </a:prstClr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Both</a:t>
              </a:r>
              <a:r>
                <a:rPr lang="en-US" altLang="en-US" sz="3200" dirty="0">
                  <a:solidFill>
                    <a:prstClr val="black">
                      <a:lumMod val="50000"/>
                    </a:prstClr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 </a:t>
              </a:r>
              <a:r>
                <a:rPr kumimoji="0" lang="en-US" alt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50000"/>
                    </a:prstClr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QC and QA personnel. </a:t>
              </a:r>
            </a:p>
            <a:p>
              <a:pPr marL="0" marR="0" lvl="0" indent="0" algn="ctr" defTabSz="914400" rtl="0" eaLnBrk="1" fontAlgn="auto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Control</a:t>
              </a:r>
              <a:r>
                <a:rPr kumimoji="0" lang="en-US" alt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50000"/>
                    </a:prstClr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 is defined </a:t>
              </a:r>
              <a:r>
                <a:rPr kumimoji="0" lang="en-US" altLang="en-US" sz="3200" b="0" i="0" u="sng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50000"/>
                    </a:prstClr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as</a:t>
              </a:r>
              <a:r>
                <a:rPr kumimoji="0" lang="en-US" alt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50000"/>
                    </a:prstClr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 </a:t>
              </a:r>
              <a:br>
                <a:rPr kumimoji="0" lang="en-US" alt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50000"/>
                    </a:prstClr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</a:br>
              <a:r>
                <a:rPr kumimoji="0" lang="en-US" alt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50000"/>
                    </a:prstClr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“To </a:t>
              </a:r>
              <a:r>
                <a:rPr kumimoji="0" lang="en-US" altLang="en-US" sz="3200" b="0" i="0" u="sng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50000"/>
                    </a:prstClr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check</a:t>
              </a:r>
              <a:r>
                <a:rPr kumimoji="0" lang="en-US" alt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50000"/>
                    </a:prstClr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, </a:t>
              </a:r>
              <a:r>
                <a:rPr kumimoji="0" lang="en-US" altLang="en-US" sz="3200" b="0" i="0" u="sng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50000"/>
                    </a:prstClr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test</a:t>
              </a:r>
              <a:r>
                <a:rPr kumimoji="0" lang="en-US" alt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50000"/>
                    </a:prstClr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, or </a:t>
              </a:r>
              <a:r>
                <a:rPr kumimoji="0" lang="en-US" altLang="en-US" sz="3200" b="0" i="0" u="sng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50000"/>
                    </a:prstClr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verify</a:t>
              </a:r>
              <a:r>
                <a:rPr kumimoji="0" lang="en-US" alt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50000"/>
                    </a:prstClr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 by evidence or experiments”</a:t>
              </a:r>
            </a:p>
            <a:p>
              <a:pPr marL="0" marR="0" lvl="0" indent="0" algn="ctr" defTabSz="914400" rtl="0" eaLnBrk="1" fontAlgn="auto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Assurance</a:t>
              </a:r>
              <a:r>
                <a:rPr kumimoji="0" lang="en-US" alt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50000"/>
                    </a:prstClr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 is defined </a:t>
              </a:r>
              <a:r>
                <a:rPr kumimoji="0" lang="en-US" altLang="en-US" sz="3200" b="0" i="0" u="sng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50000"/>
                    </a:prstClr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as </a:t>
              </a:r>
              <a:br>
                <a:rPr kumimoji="0" lang="en-US" altLang="en-US" sz="3200" b="0" i="0" u="sng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50000"/>
                    </a:prstClr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</a:br>
              <a:r>
                <a:rPr kumimoji="0" lang="en-US" alt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50000"/>
                    </a:prstClr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“</a:t>
              </a:r>
              <a:r>
                <a:rPr kumimoji="0" lang="en-US" altLang="en-US" sz="3200" b="0" i="0" u="sng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50000"/>
                    </a:prstClr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Confidence of mind or manner</a:t>
              </a:r>
              <a:r>
                <a:rPr kumimoji="0" lang="en-US" alt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50000"/>
                    </a:prstClr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rPr>
                <a:t>.”</a:t>
              </a:r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5B55AF9E-928D-6A1E-3FEF-4EDF16459226}"/>
                </a:ext>
              </a:extLst>
            </p:cNvPr>
            <p:cNvSpPr/>
            <p:nvPr/>
          </p:nvSpPr>
          <p:spPr>
            <a:xfrm>
              <a:off x="3726222" y="1397446"/>
              <a:ext cx="1197427" cy="174171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40928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3812"/>
    </mc:Choice>
    <mc:Fallback xmlns="">
      <p:transition spd="slow" advTm="1738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1814F9E8-C3E6-20E2-A477-E8B171CF675B}"/>
              </a:ext>
            </a:extLst>
          </p:cNvPr>
          <p:cNvGrpSpPr/>
          <p:nvPr/>
        </p:nvGrpSpPr>
        <p:grpSpPr>
          <a:xfrm>
            <a:off x="2668093" y="1700123"/>
            <a:ext cx="4195230" cy="1001525"/>
            <a:chOff x="1996762" y="1194299"/>
            <a:chExt cx="4206240" cy="1097280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758B1CD5-FD2D-0BDD-AEA3-C823B044255E}"/>
                </a:ext>
              </a:extLst>
            </p:cNvPr>
            <p:cNvSpPr/>
            <p:nvPr/>
          </p:nvSpPr>
          <p:spPr>
            <a:xfrm>
              <a:off x="1996762" y="1194299"/>
              <a:ext cx="4206240" cy="1097280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en-US" sz="135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6" name="Google Shape;47;p1">
              <a:extLst>
                <a:ext uri="{FF2B5EF4-FFF2-40B4-BE49-F238E27FC236}">
                  <a16:creationId xmlns:a16="http://schemas.microsoft.com/office/drawing/2014/main" id="{9F8E6A3E-1AFF-77E0-F33C-FEF1920B906D}"/>
                </a:ext>
              </a:extLst>
            </p:cNvPr>
            <p:cNvSpPr txBox="1"/>
            <p:nvPr/>
          </p:nvSpPr>
          <p:spPr>
            <a:xfrm>
              <a:off x="2406978" y="1307222"/>
              <a:ext cx="3385808" cy="807881"/>
            </a:xfrm>
            <a:prstGeom prst="rect">
              <a:avLst/>
            </a:prstGeom>
            <a:noFill/>
            <a:ln w="12700">
              <a:miter lim="400000"/>
            </a:ln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34274" tIns="34274" rIns="34274" bIns="34274">
              <a:spAutoFit/>
            </a:bodyPr>
            <a:lstStyle>
              <a:lvl1pPr defTabSz="1828800">
                <a:defRPr sz="4000">
                  <a:solidFill>
                    <a:srgbClr val="535353"/>
                  </a:solidFill>
                  <a:latin typeface="Avenir Next Regular"/>
                  <a:ea typeface="Avenir Next Regular"/>
                  <a:cs typeface="Avenir Next Regular"/>
                  <a:sym typeface="Avenir Next Regular"/>
                </a:defRPr>
              </a:lvl1pPr>
            </a:lstStyle>
            <a:p>
              <a:pPr algn="ctr"/>
              <a:r>
                <a:rPr lang="en-US" sz="1600" dirty="0">
                  <a:solidFill>
                    <a:schemeClr val="tx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QA is a set of activities for ensuring </a:t>
              </a:r>
              <a:r>
                <a:rPr lang="en-US" sz="1600" dirty="0">
                  <a:solidFill>
                    <a:srgbClr val="C000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quality</a:t>
              </a:r>
              <a:r>
                <a:rPr lang="en-US" sz="1600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 </a:t>
              </a:r>
              <a:r>
                <a:rPr lang="en-US" sz="1600" dirty="0">
                  <a:solidFill>
                    <a:schemeClr val="tx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in</a:t>
              </a:r>
              <a:r>
                <a:rPr lang="en-US" sz="1600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 </a:t>
              </a:r>
              <a:r>
                <a:rPr lang="en-US" sz="1600" dirty="0">
                  <a:solidFill>
                    <a:schemeClr val="tx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the</a:t>
              </a:r>
              <a:r>
                <a:rPr lang="en-US" sz="1600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 </a:t>
              </a:r>
              <a:r>
                <a:rPr lang="en-US" sz="1600" dirty="0">
                  <a:solidFill>
                    <a:srgbClr val="C000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processes</a:t>
              </a:r>
              <a:r>
                <a:rPr lang="en-US" sz="1600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 </a:t>
              </a:r>
              <a:r>
                <a:rPr lang="en-US" sz="1600" dirty="0">
                  <a:solidFill>
                    <a:schemeClr val="tx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by which products are developed</a:t>
              </a:r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3DF3780C-1169-1156-784C-78CD89514DFF}"/>
              </a:ext>
            </a:extLst>
          </p:cNvPr>
          <p:cNvGrpSpPr/>
          <p:nvPr/>
        </p:nvGrpSpPr>
        <p:grpSpPr>
          <a:xfrm>
            <a:off x="2668094" y="963310"/>
            <a:ext cx="4180770" cy="582822"/>
            <a:chOff x="1629652" y="1158178"/>
            <a:chExt cx="2743200" cy="638545"/>
          </a:xfrm>
          <a:solidFill>
            <a:schemeClr val="accent2">
              <a:lumMod val="75000"/>
            </a:schemeClr>
          </a:solidFill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F8AFBBC0-B803-0FF5-E125-58CE5E3F8581}"/>
                </a:ext>
              </a:extLst>
            </p:cNvPr>
            <p:cNvSpPr/>
            <p:nvPr/>
          </p:nvSpPr>
          <p:spPr>
            <a:xfrm>
              <a:off x="1629652" y="1158178"/>
              <a:ext cx="2743200" cy="638545"/>
            </a:xfrm>
            <a:prstGeom prst="rect">
              <a:avLst/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en-US" sz="135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9" name="Google Shape;47;p1">
              <a:extLst>
                <a:ext uri="{FF2B5EF4-FFF2-40B4-BE49-F238E27FC236}">
                  <a16:creationId xmlns:a16="http://schemas.microsoft.com/office/drawing/2014/main" id="{F9DFBDB5-27F2-79B1-B72D-459E68208D21}"/>
                </a:ext>
              </a:extLst>
            </p:cNvPr>
            <p:cNvSpPr txBox="1"/>
            <p:nvPr/>
          </p:nvSpPr>
          <p:spPr>
            <a:xfrm>
              <a:off x="1963040" y="1319729"/>
              <a:ext cx="2076423" cy="315439"/>
            </a:xfrm>
            <a:prstGeom prst="rect">
              <a:avLst/>
            </a:prstGeom>
            <a:noFill/>
            <a:ln w="12700">
              <a:miter lim="400000"/>
            </a:ln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34274" tIns="34274" rIns="34274" bIns="34274">
              <a:spAutoFit/>
            </a:bodyPr>
            <a:lstStyle>
              <a:lvl1pPr defTabSz="1828800">
                <a:defRPr sz="4000">
                  <a:solidFill>
                    <a:srgbClr val="535353"/>
                  </a:solidFill>
                  <a:latin typeface="Avenir Next Regular"/>
                  <a:ea typeface="Avenir Next Regular"/>
                  <a:cs typeface="Avenir Next Regular"/>
                  <a:sym typeface="Avenir Next Regular"/>
                </a:defRPr>
              </a:lvl1pPr>
            </a:lstStyle>
            <a:p>
              <a:pPr algn="ctr" defTabSz="1371600"/>
              <a:r>
                <a:rPr lang="en-US" sz="1600" b="1" dirty="0">
                  <a:solidFill>
                    <a:schemeClr val="bg1"/>
                  </a:solidFill>
                  <a:latin typeface="Calibri Light" panose="020F0302020204030204"/>
                  <a:ea typeface="+mn-ea"/>
                  <a:cs typeface="+mn-cs"/>
                </a:rPr>
                <a:t>Quality Assurance (QA)</a:t>
              </a:r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73715F4F-E081-F458-9F21-AC2FF34B1B30}"/>
              </a:ext>
            </a:extLst>
          </p:cNvPr>
          <p:cNvGrpSpPr/>
          <p:nvPr/>
        </p:nvGrpSpPr>
        <p:grpSpPr>
          <a:xfrm>
            <a:off x="7190070" y="1700123"/>
            <a:ext cx="3945164" cy="1001525"/>
            <a:chOff x="6518739" y="1194299"/>
            <a:chExt cx="3955518" cy="1097280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A192C9FA-742D-3B25-FDB9-476B5FB30F8F}"/>
                </a:ext>
              </a:extLst>
            </p:cNvPr>
            <p:cNvSpPr/>
            <p:nvPr/>
          </p:nvSpPr>
          <p:spPr>
            <a:xfrm>
              <a:off x="6518739" y="1194299"/>
              <a:ext cx="3931920" cy="1097280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en-US" sz="135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12" name="Google Shape;47;p1">
              <a:extLst>
                <a:ext uri="{FF2B5EF4-FFF2-40B4-BE49-F238E27FC236}">
                  <a16:creationId xmlns:a16="http://schemas.microsoft.com/office/drawing/2014/main" id="{CC862472-F34D-9D40-12C1-26B13307B41C}"/>
                </a:ext>
              </a:extLst>
            </p:cNvPr>
            <p:cNvSpPr txBox="1"/>
            <p:nvPr/>
          </p:nvSpPr>
          <p:spPr>
            <a:xfrm>
              <a:off x="6542337" y="1215888"/>
              <a:ext cx="3931920" cy="1054102"/>
            </a:xfrm>
            <a:prstGeom prst="rect">
              <a:avLst/>
            </a:prstGeom>
            <a:noFill/>
            <a:ln w="12700">
              <a:miter lim="400000"/>
            </a:ln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34274" tIns="34274" rIns="34274" bIns="34274">
              <a:spAutoFit/>
            </a:bodyPr>
            <a:lstStyle>
              <a:lvl1pPr defTabSz="1828800">
                <a:defRPr sz="4000">
                  <a:solidFill>
                    <a:srgbClr val="535353"/>
                  </a:solidFill>
                  <a:latin typeface="Avenir Next Regular"/>
                  <a:ea typeface="Avenir Next Regular"/>
                  <a:cs typeface="Avenir Next Regular"/>
                  <a:sym typeface="Avenir Next Regular"/>
                </a:defRPr>
              </a:lvl1pPr>
            </a:lstStyle>
            <a:p>
              <a:pPr algn="ctr"/>
              <a:r>
                <a:rPr lang="en-US" sz="1600" dirty="0">
                  <a:solidFill>
                    <a:schemeClr val="tx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QC is a set of activities for ensuring </a:t>
              </a:r>
              <a:r>
                <a:rPr lang="en-US" sz="1600" dirty="0">
                  <a:solidFill>
                    <a:srgbClr val="C000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quality</a:t>
              </a:r>
              <a:r>
                <a:rPr lang="en-US" sz="1600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 </a:t>
              </a:r>
              <a:r>
                <a:rPr lang="en-US" sz="1600" dirty="0">
                  <a:solidFill>
                    <a:schemeClr val="tx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in</a:t>
              </a:r>
              <a:r>
                <a:rPr lang="en-US" sz="1600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 </a:t>
              </a:r>
              <a:r>
                <a:rPr lang="en-US" sz="1600" dirty="0">
                  <a:solidFill>
                    <a:srgbClr val="C000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products</a:t>
              </a:r>
              <a:r>
                <a:rPr lang="en-US" sz="1600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 </a:t>
              </a:r>
              <a:r>
                <a:rPr lang="en-US" sz="1600" dirty="0">
                  <a:solidFill>
                    <a:schemeClr val="tx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–</a:t>
              </a:r>
              <a:r>
                <a:rPr lang="en-US" sz="1600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 </a:t>
              </a:r>
              <a:r>
                <a:rPr lang="en-US" sz="1600" dirty="0">
                  <a:solidFill>
                    <a:srgbClr val="C000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services.</a:t>
              </a:r>
              <a:br>
                <a:rPr lang="en-US" sz="1600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</a:br>
              <a:r>
                <a:rPr lang="en-US" sz="1600" dirty="0">
                  <a:solidFill>
                    <a:schemeClr val="tx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The activities focus on identifying </a:t>
              </a:r>
              <a:r>
                <a:rPr lang="en-US" sz="1600" dirty="0">
                  <a:solidFill>
                    <a:srgbClr val="C000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defects</a:t>
              </a:r>
              <a:r>
                <a:rPr lang="en-US" sz="1600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 </a:t>
              </a:r>
              <a:r>
                <a:rPr lang="en-US" sz="1600" dirty="0">
                  <a:solidFill>
                    <a:schemeClr val="tx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in the actual products produced.</a:t>
              </a:r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527B067E-103F-67DD-2BFA-05DA99E3BB0A}"/>
              </a:ext>
            </a:extLst>
          </p:cNvPr>
          <p:cNvGrpSpPr/>
          <p:nvPr/>
        </p:nvGrpSpPr>
        <p:grpSpPr>
          <a:xfrm>
            <a:off x="7190070" y="963310"/>
            <a:ext cx="3921626" cy="582822"/>
            <a:chOff x="5061859" y="1158178"/>
            <a:chExt cx="3200399" cy="638545"/>
          </a:xfrm>
          <a:solidFill>
            <a:schemeClr val="accent5">
              <a:lumMod val="50000"/>
            </a:schemeClr>
          </a:solidFill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8045E8A2-006A-35A2-3DCB-B716C79165D7}"/>
                </a:ext>
              </a:extLst>
            </p:cNvPr>
            <p:cNvSpPr/>
            <p:nvPr/>
          </p:nvSpPr>
          <p:spPr>
            <a:xfrm>
              <a:off x="5061859" y="1158178"/>
              <a:ext cx="3200399" cy="638545"/>
            </a:xfrm>
            <a:prstGeom prst="rect">
              <a:avLst/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en-US" sz="135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15" name="Google Shape;47;p1">
              <a:extLst>
                <a:ext uri="{FF2B5EF4-FFF2-40B4-BE49-F238E27FC236}">
                  <a16:creationId xmlns:a16="http://schemas.microsoft.com/office/drawing/2014/main" id="{01297779-6183-8A33-432C-E7C1D3A9FCDF}"/>
                </a:ext>
              </a:extLst>
            </p:cNvPr>
            <p:cNvSpPr txBox="1"/>
            <p:nvPr/>
          </p:nvSpPr>
          <p:spPr>
            <a:xfrm>
              <a:off x="5623846" y="1319730"/>
              <a:ext cx="2076423" cy="315439"/>
            </a:xfrm>
            <a:prstGeom prst="rect">
              <a:avLst/>
            </a:prstGeom>
            <a:noFill/>
            <a:ln w="12700">
              <a:miter lim="400000"/>
            </a:ln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34274" tIns="34274" rIns="34274" bIns="34274">
              <a:spAutoFit/>
            </a:bodyPr>
            <a:lstStyle>
              <a:lvl1pPr defTabSz="1828800">
                <a:defRPr sz="4000">
                  <a:solidFill>
                    <a:srgbClr val="535353"/>
                  </a:solidFill>
                  <a:latin typeface="Avenir Next Regular"/>
                  <a:ea typeface="Avenir Next Regular"/>
                  <a:cs typeface="Avenir Next Regular"/>
                  <a:sym typeface="Avenir Next Regular"/>
                </a:defRPr>
              </a:lvl1pPr>
            </a:lstStyle>
            <a:p>
              <a:pPr algn="ctr" defTabSz="1371600"/>
              <a:r>
                <a:rPr lang="en-US" sz="1600" b="1" dirty="0">
                  <a:solidFill>
                    <a:schemeClr val="bg1"/>
                  </a:solidFill>
                  <a:latin typeface="Calibri Light" panose="020F0302020204030204"/>
                  <a:ea typeface="+mn-ea"/>
                  <a:cs typeface="+mn-cs"/>
                </a:rPr>
                <a:t>Quality Control (QC) </a:t>
              </a: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9713735D-4EB2-EA1F-2242-F4D98A3DF5F2}"/>
              </a:ext>
            </a:extLst>
          </p:cNvPr>
          <p:cNvGrpSpPr/>
          <p:nvPr/>
        </p:nvGrpSpPr>
        <p:grpSpPr>
          <a:xfrm>
            <a:off x="1148467" y="1746543"/>
            <a:ext cx="1353255" cy="1001525"/>
            <a:chOff x="477136" y="1240719"/>
            <a:chExt cx="1356807" cy="1097280"/>
          </a:xfrm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F46F6988-7071-8F4E-E6EE-8992124E3376}"/>
                </a:ext>
              </a:extLst>
            </p:cNvPr>
            <p:cNvSpPr/>
            <p:nvPr/>
          </p:nvSpPr>
          <p:spPr>
            <a:xfrm>
              <a:off x="477136" y="1240719"/>
              <a:ext cx="1356807" cy="109728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en-US" sz="135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19" name="Google Shape;47;p1">
              <a:extLst>
                <a:ext uri="{FF2B5EF4-FFF2-40B4-BE49-F238E27FC236}">
                  <a16:creationId xmlns:a16="http://schemas.microsoft.com/office/drawing/2014/main" id="{C6CE737B-DEA7-B891-D37F-7C62EBAAF3C5}"/>
                </a:ext>
              </a:extLst>
            </p:cNvPr>
            <p:cNvSpPr txBox="1"/>
            <p:nvPr/>
          </p:nvSpPr>
          <p:spPr>
            <a:xfrm>
              <a:off x="539886" y="1538308"/>
              <a:ext cx="1270781" cy="413038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34274" tIns="34274" rIns="34274" bIns="34274">
              <a:spAutoFit/>
            </a:bodyPr>
            <a:lstStyle>
              <a:lvl1pPr defTabSz="1828800">
                <a:defRPr sz="4000">
                  <a:solidFill>
                    <a:srgbClr val="535353"/>
                  </a:solidFill>
                  <a:latin typeface="Avenir Next Regular"/>
                  <a:ea typeface="Avenir Next Regular"/>
                  <a:cs typeface="Avenir Next Regular"/>
                  <a:sym typeface="Avenir Next Regular"/>
                </a:defRPr>
              </a:lvl1pPr>
            </a:lstStyle>
            <a:p>
              <a:pPr algn="ctr"/>
              <a:r>
                <a:rPr lang="en-US" sz="2000" b="1" dirty="0">
                  <a:solidFill>
                    <a:schemeClr val="bg1"/>
                  </a:solidFill>
                  <a:latin typeface="+mj-lt"/>
                </a:rPr>
                <a:t>Definition</a:t>
              </a:r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336B0CAC-1737-C001-EFE7-65467A700948}"/>
              </a:ext>
            </a:extLst>
          </p:cNvPr>
          <p:cNvGrpSpPr/>
          <p:nvPr/>
        </p:nvGrpSpPr>
        <p:grpSpPr>
          <a:xfrm>
            <a:off x="1148467" y="2842974"/>
            <a:ext cx="1353255" cy="1001525"/>
            <a:chOff x="477136" y="2522342"/>
            <a:chExt cx="1356807" cy="1050859"/>
          </a:xfrm>
        </p:grpSpPr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C89A3C87-3356-69B1-588B-0336979C0F63}"/>
                </a:ext>
              </a:extLst>
            </p:cNvPr>
            <p:cNvSpPr/>
            <p:nvPr/>
          </p:nvSpPr>
          <p:spPr>
            <a:xfrm>
              <a:off x="477136" y="2522342"/>
              <a:ext cx="1356807" cy="1050859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en-US" sz="135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2" name="Google Shape;47;p1">
              <a:extLst>
                <a:ext uri="{FF2B5EF4-FFF2-40B4-BE49-F238E27FC236}">
                  <a16:creationId xmlns:a16="http://schemas.microsoft.com/office/drawing/2014/main" id="{6387BFA8-DFBD-FD1B-0D35-FAEF2C23267B}"/>
                </a:ext>
              </a:extLst>
            </p:cNvPr>
            <p:cNvSpPr txBox="1"/>
            <p:nvPr/>
          </p:nvSpPr>
          <p:spPr>
            <a:xfrm>
              <a:off x="539886" y="2851708"/>
              <a:ext cx="1294057" cy="395564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34274" tIns="34274" rIns="34274" bIns="34274">
              <a:spAutoFit/>
            </a:bodyPr>
            <a:lstStyle>
              <a:lvl1pPr defTabSz="1828800">
                <a:defRPr sz="4000">
                  <a:solidFill>
                    <a:srgbClr val="535353"/>
                  </a:solidFill>
                  <a:latin typeface="Avenir Next Regular"/>
                  <a:ea typeface="Avenir Next Regular"/>
                  <a:cs typeface="Avenir Next Regular"/>
                  <a:sym typeface="Avenir Next Regular"/>
                </a:defRPr>
              </a:lvl1pPr>
            </a:lstStyle>
            <a:p>
              <a:r>
                <a:rPr lang="en-US" sz="2000" b="1" dirty="0">
                  <a:solidFill>
                    <a:schemeClr val="bg1"/>
                  </a:solidFill>
                  <a:latin typeface="+mj-lt"/>
                </a:rPr>
                <a:t>Focus on</a:t>
              </a:r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F57BBA9C-4487-EC33-E40C-596852CD6FDB}"/>
              </a:ext>
            </a:extLst>
          </p:cNvPr>
          <p:cNvGrpSpPr/>
          <p:nvPr/>
        </p:nvGrpSpPr>
        <p:grpSpPr>
          <a:xfrm>
            <a:off x="2668093" y="2842974"/>
            <a:ext cx="4180770" cy="1001525"/>
            <a:chOff x="1996762" y="2522341"/>
            <a:chExt cx="4191742" cy="1097280"/>
          </a:xfrm>
        </p:grpSpPr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D4603835-58C1-32A0-C38F-713C73AAAB87}"/>
                </a:ext>
              </a:extLst>
            </p:cNvPr>
            <p:cNvSpPr/>
            <p:nvPr/>
          </p:nvSpPr>
          <p:spPr>
            <a:xfrm>
              <a:off x="1996762" y="2522341"/>
              <a:ext cx="4191742" cy="1097280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en-US" sz="135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5" name="Google Shape;47;p1">
              <a:extLst>
                <a:ext uri="{FF2B5EF4-FFF2-40B4-BE49-F238E27FC236}">
                  <a16:creationId xmlns:a16="http://schemas.microsoft.com/office/drawing/2014/main" id="{73878770-D7A3-4D0F-3DE1-B043D5FDEBEF}"/>
                </a:ext>
              </a:extLst>
            </p:cNvPr>
            <p:cNvSpPr txBox="1"/>
            <p:nvPr/>
          </p:nvSpPr>
          <p:spPr>
            <a:xfrm>
              <a:off x="2145012" y="2624748"/>
              <a:ext cx="3895241" cy="807881"/>
            </a:xfrm>
            <a:prstGeom prst="rect">
              <a:avLst/>
            </a:prstGeom>
            <a:noFill/>
            <a:ln w="12700">
              <a:miter lim="400000"/>
            </a:ln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34274" tIns="34274" rIns="34274" bIns="34274">
              <a:spAutoFit/>
            </a:bodyPr>
            <a:lstStyle>
              <a:lvl1pPr defTabSz="1828800">
                <a:defRPr sz="4000">
                  <a:solidFill>
                    <a:srgbClr val="535353"/>
                  </a:solidFill>
                  <a:latin typeface="Avenir Next Regular"/>
                  <a:ea typeface="Avenir Next Regular"/>
                  <a:cs typeface="Avenir Next Regular"/>
                  <a:sym typeface="Avenir Next Regular"/>
                </a:defRPr>
              </a:lvl1pPr>
            </a:lstStyle>
            <a:p>
              <a:pPr algn="ctr"/>
              <a:r>
                <a:rPr lang="en-US" sz="1600" dirty="0">
                  <a:solidFill>
                    <a:schemeClr val="tx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QA</a:t>
              </a:r>
              <a:r>
                <a:rPr lang="en-US" sz="1600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 </a:t>
              </a:r>
              <a:r>
                <a:rPr lang="en-US" sz="1600" dirty="0">
                  <a:solidFill>
                    <a:schemeClr val="tx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aims to </a:t>
              </a:r>
              <a:r>
                <a:rPr lang="en-US" sz="1600" dirty="0">
                  <a:solidFill>
                    <a:srgbClr val="C000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prevent defects </a:t>
              </a:r>
              <a:r>
                <a:rPr lang="en-US" sz="1600" dirty="0">
                  <a:solidFill>
                    <a:schemeClr val="tx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with a focus on the process used to make the product. It is a </a:t>
              </a:r>
              <a:r>
                <a:rPr lang="en-US" sz="1600" dirty="0">
                  <a:solidFill>
                    <a:srgbClr val="C000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proactive</a:t>
              </a:r>
              <a:r>
                <a:rPr lang="en-US" sz="1600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 </a:t>
              </a:r>
              <a:r>
                <a:rPr lang="en-US" sz="1600" dirty="0">
                  <a:solidFill>
                    <a:schemeClr val="tx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quality</a:t>
              </a:r>
              <a:r>
                <a:rPr lang="en-US" sz="1600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 </a:t>
              </a:r>
              <a:r>
                <a:rPr lang="en-US" sz="1600" dirty="0">
                  <a:solidFill>
                    <a:schemeClr val="tx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process</a:t>
              </a:r>
              <a:r>
                <a:rPr lang="en-US" sz="1600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.</a:t>
              </a:r>
            </a:p>
          </p:txBody>
        </p: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BEAC4B83-12FA-F5E6-72E4-8B58E01FA192}"/>
              </a:ext>
            </a:extLst>
          </p:cNvPr>
          <p:cNvGrpSpPr/>
          <p:nvPr/>
        </p:nvGrpSpPr>
        <p:grpSpPr>
          <a:xfrm>
            <a:off x="7190068" y="2842975"/>
            <a:ext cx="3945166" cy="1001525"/>
            <a:chOff x="6518737" y="2522342"/>
            <a:chExt cx="3955520" cy="1097280"/>
          </a:xfrm>
        </p:grpSpPr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BEF17A63-2F67-722B-58C0-0C46FCFC6761}"/>
                </a:ext>
              </a:extLst>
            </p:cNvPr>
            <p:cNvSpPr/>
            <p:nvPr/>
          </p:nvSpPr>
          <p:spPr>
            <a:xfrm>
              <a:off x="6518737" y="2522342"/>
              <a:ext cx="3931920" cy="1097280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en-US" sz="135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8" name="Google Shape;47;p1">
              <a:extLst>
                <a:ext uri="{FF2B5EF4-FFF2-40B4-BE49-F238E27FC236}">
                  <a16:creationId xmlns:a16="http://schemas.microsoft.com/office/drawing/2014/main" id="{4E87043F-877F-7AE4-552B-68028DBD4069}"/>
                </a:ext>
              </a:extLst>
            </p:cNvPr>
            <p:cNvSpPr txBox="1"/>
            <p:nvPr/>
          </p:nvSpPr>
          <p:spPr>
            <a:xfrm>
              <a:off x="6579016" y="2643830"/>
              <a:ext cx="3895241" cy="807881"/>
            </a:xfrm>
            <a:prstGeom prst="rect">
              <a:avLst/>
            </a:prstGeom>
            <a:noFill/>
            <a:ln w="12700">
              <a:miter lim="400000"/>
            </a:ln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34274" tIns="34274" rIns="34274" bIns="34274">
              <a:spAutoFit/>
            </a:bodyPr>
            <a:lstStyle>
              <a:lvl1pPr defTabSz="1828800">
                <a:defRPr sz="4000">
                  <a:solidFill>
                    <a:srgbClr val="535353"/>
                  </a:solidFill>
                  <a:latin typeface="Avenir Next Regular"/>
                  <a:ea typeface="Avenir Next Regular"/>
                  <a:cs typeface="Avenir Next Regular"/>
                  <a:sym typeface="Avenir Next Regular"/>
                </a:defRPr>
              </a:lvl1pPr>
            </a:lstStyle>
            <a:p>
              <a:pPr algn="ctr"/>
              <a:r>
                <a:rPr lang="en-US" sz="1600" dirty="0">
                  <a:solidFill>
                    <a:schemeClr val="tx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QC aims to </a:t>
              </a:r>
              <a:r>
                <a:rPr lang="en-US" sz="1600" dirty="0">
                  <a:solidFill>
                    <a:srgbClr val="C000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identify</a:t>
              </a:r>
              <a:r>
                <a:rPr lang="en-US" sz="1600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 </a:t>
              </a:r>
              <a:r>
                <a:rPr lang="en-US" sz="1600" dirty="0">
                  <a:solidFill>
                    <a:schemeClr val="tx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(and correct) </a:t>
              </a:r>
              <a:r>
                <a:rPr lang="en-US" sz="1600" dirty="0">
                  <a:solidFill>
                    <a:srgbClr val="C000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defects</a:t>
              </a:r>
              <a:r>
                <a:rPr lang="en-US" sz="1600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 </a:t>
              </a:r>
              <a:r>
                <a:rPr lang="en-US" sz="1600" dirty="0">
                  <a:solidFill>
                    <a:schemeClr val="tx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in</a:t>
              </a:r>
              <a:r>
                <a:rPr lang="en-US" sz="1600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 </a:t>
              </a:r>
              <a:r>
                <a:rPr lang="en-US" sz="1600" dirty="0">
                  <a:solidFill>
                    <a:schemeClr val="tx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the finished product. Quality control, therefore, is a </a:t>
              </a:r>
              <a:r>
                <a:rPr lang="en-US" sz="1600" dirty="0">
                  <a:solidFill>
                    <a:srgbClr val="C000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reactive</a:t>
              </a:r>
              <a:r>
                <a:rPr lang="en-US" sz="1600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 </a:t>
              </a:r>
              <a:r>
                <a:rPr lang="en-US" sz="1600" dirty="0">
                  <a:solidFill>
                    <a:schemeClr val="tx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process.</a:t>
              </a:r>
            </a:p>
          </p:txBody>
        </p: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49ED3955-880F-2B9B-99A5-F8807D4A268E}"/>
              </a:ext>
            </a:extLst>
          </p:cNvPr>
          <p:cNvGrpSpPr/>
          <p:nvPr/>
        </p:nvGrpSpPr>
        <p:grpSpPr>
          <a:xfrm>
            <a:off x="1126702" y="3993462"/>
            <a:ext cx="1353255" cy="1001525"/>
            <a:chOff x="455371" y="3846454"/>
            <a:chExt cx="1356807" cy="1097280"/>
          </a:xfrm>
        </p:grpSpPr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7DB9EA62-6C37-7971-4919-09F389D83802}"/>
                </a:ext>
              </a:extLst>
            </p:cNvPr>
            <p:cNvSpPr/>
            <p:nvPr/>
          </p:nvSpPr>
          <p:spPr>
            <a:xfrm>
              <a:off x="455371" y="3846454"/>
              <a:ext cx="1356807" cy="109728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en-US" sz="135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31" name="Google Shape;47;p1">
              <a:extLst>
                <a:ext uri="{FF2B5EF4-FFF2-40B4-BE49-F238E27FC236}">
                  <a16:creationId xmlns:a16="http://schemas.microsoft.com/office/drawing/2014/main" id="{E40FA0BE-89E8-3180-76EA-AD5E8C30E275}"/>
                </a:ext>
              </a:extLst>
            </p:cNvPr>
            <p:cNvSpPr txBox="1"/>
            <p:nvPr/>
          </p:nvSpPr>
          <p:spPr>
            <a:xfrm>
              <a:off x="518121" y="4175820"/>
              <a:ext cx="1294057" cy="413038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34274" tIns="34274" rIns="34274" bIns="34274">
              <a:spAutoFit/>
            </a:bodyPr>
            <a:lstStyle>
              <a:lvl1pPr defTabSz="1828800">
                <a:defRPr sz="4000">
                  <a:solidFill>
                    <a:srgbClr val="535353"/>
                  </a:solidFill>
                  <a:latin typeface="Avenir Next Regular"/>
                  <a:ea typeface="Avenir Next Regular"/>
                  <a:cs typeface="Avenir Next Regular"/>
                  <a:sym typeface="Avenir Next Regular"/>
                </a:defRPr>
              </a:lvl1pPr>
            </a:lstStyle>
            <a:p>
              <a:r>
                <a:rPr lang="en-US" sz="2000" b="1" dirty="0">
                  <a:solidFill>
                    <a:schemeClr val="bg1"/>
                  </a:solidFill>
                  <a:latin typeface="+mj-lt"/>
                </a:rPr>
                <a:t>Goal</a:t>
              </a:r>
              <a:endParaRPr lang="en-US" sz="2400" b="1" dirty="0">
                <a:solidFill>
                  <a:schemeClr val="bg1"/>
                </a:solidFill>
                <a:latin typeface="+mj-lt"/>
              </a:endParaRPr>
            </a:p>
          </p:txBody>
        </p: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80882A90-311B-B6F3-DC40-C0087B7125D0}"/>
              </a:ext>
            </a:extLst>
          </p:cNvPr>
          <p:cNvGrpSpPr/>
          <p:nvPr/>
        </p:nvGrpSpPr>
        <p:grpSpPr>
          <a:xfrm>
            <a:off x="2646328" y="3993462"/>
            <a:ext cx="4180770" cy="1001525"/>
            <a:chOff x="1974997" y="3846454"/>
            <a:chExt cx="4191742" cy="1097280"/>
          </a:xfrm>
        </p:grpSpPr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E26E1577-905D-12FF-1EFB-10343A7541FA}"/>
                </a:ext>
              </a:extLst>
            </p:cNvPr>
            <p:cNvSpPr/>
            <p:nvPr/>
          </p:nvSpPr>
          <p:spPr>
            <a:xfrm>
              <a:off x="1974997" y="3846454"/>
              <a:ext cx="4191742" cy="1097280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en-US" sz="135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34" name="Google Shape;47;p1">
              <a:extLst>
                <a:ext uri="{FF2B5EF4-FFF2-40B4-BE49-F238E27FC236}">
                  <a16:creationId xmlns:a16="http://schemas.microsoft.com/office/drawing/2014/main" id="{6AB76425-8B73-DD44-739C-48DC38914F8D}"/>
                </a:ext>
              </a:extLst>
            </p:cNvPr>
            <p:cNvSpPr txBox="1"/>
            <p:nvPr/>
          </p:nvSpPr>
          <p:spPr>
            <a:xfrm>
              <a:off x="2123247" y="3948861"/>
              <a:ext cx="3895241" cy="807881"/>
            </a:xfrm>
            <a:prstGeom prst="rect">
              <a:avLst/>
            </a:prstGeom>
            <a:noFill/>
            <a:ln w="12700">
              <a:miter lim="400000"/>
            </a:ln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34274" tIns="34274" rIns="34274" bIns="34274">
              <a:spAutoFit/>
            </a:bodyPr>
            <a:lstStyle>
              <a:lvl1pPr defTabSz="1828800">
                <a:defRPr sz="4000">
                  <a:solidFill>
                    <a:srgbClr val="535353"/>
                  </a:solidFill>
                  <a:latin typeface="Avenir Next Regular"/>
                  <a:ea typeface="Avenir Next Regular"/>
                  <a:cs typeface="Avenir Next Regular"/>
                  <a:sym typeface="Avenir Next Regular"/>
                </a:defRPr>
              </a:lvl1pPr>
            </a:lstStyle>
            <a:p>
              <a:pPr algn="ctr"/>
              <a:r>
                <a:rPr lang="en-US" sz="1600" dirty="0">
                  <a:solidFill>
                    <a:schemeClr val="tx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The goal of QA is to </a:t>
              </a:r>
              <a:r>
                <a:rPr lang="en-US" sz="1600" dirty="0">
                  <a:solidFill>
                    <a:srgbClr val="C000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improve</a:t>
              </a:r>
              <a:r>
                <a:rPr lang="en-US" sz="1600" dirty="0">
                  <a:solidFill>
                    <a:schemeClr val="tx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 development and test </a:t>
              </a:r>
              <a:r>
                <a:rPr lang="en-US" sz="1600" dirty="0">
                  <a:solidFill>
                    <a:srgbClr val="C000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processes</a:t>
              </a:r>
              <a:r>
                <a:rPr lang="en-US" sz="1600" dirty="0">
                  <a:solidFill>
                    <a:schemeClr val="tx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 so that </a:t>
              </a:r>
              <a:r>
                <a:rPr lang="en-US" sz="1600" dirty="0">
                  <a:solidFill>
                    <a:srgbClr val="C000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defects</a:t>
              </a:r>
              <a:r>
                <a:rPr lang="en-US" sz="1600" dirty="0">
                  <a:solidFill>
                    <a:schemeClr val="tx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 do not </a:t>
              </a:r>
              <a:r>
                <a:rPr lang="en-US" sz="1600" dirty="0">
                  <a:solidFill>
                    <a:srgbClr val="C000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arise</a:t>
              </a:r>
              <a:r>
                <a:rPr lang="en-US" sz="1600" dirty="0">
                  <a:solidFill>
                    <a:schemeClr val="tx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 when the product is being developed</a:t>
              </a:r>
              <a:r>
                <a:rPr lang="en-US" sz="1600" dirty="0">
                  <a:solidFill>
                    <a:schemeClr val="bg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.</a:t>
              </a:r>
            </a:p>
          </p:txBody>
        </p: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F8A8BD3D-320E-7637-1FA6-2BF8816642CB}"/>
              </a:ext>
            </a:extLst>
          </p:cNvPr>
          <p:cNvGrpSpPr/>
          <p:nvPr/>
        </p:nvGrpSpPr>
        <p:grpSpPr>
          <a:xfrm>
            <a:off x="7168303" y="3993463"/>
            <a:ext cx="3945166" cy="1001525"/>
            <a:chOff x="6496972" y="3846455"/>
            <a:chExt cx="3955520" cy="1097280"/>
          </a:xfrm>
        </p:grpSpPr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BD234279-D893-2DFE-B410-5364DAC2A468}"/>
                </a:ext>
              </a:extLst>
            </p:cNvPr>
            <p:cNvSpPr/>
            <p:nvPr/>
          </p:nvSpPr>
          <p:spPr>
            <a:xfrm>
              <a:off x="6496972" y="3846455"/>
              <a:ext cx="3931920" cy="109728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en-US" sz="135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37" name="Google Shape;47;p1">
              <a:extLst>
                <a:ext uri="{FF2B5EF4-FFF2-40B4-BE49-F238E27FC236}">
                  <a16:creationId xmlns:a16="http://schemas.microsoft.com/office/drawing/2014/main" id="{638469BB-E845-4A51-4C1C-6B63457B74AA}"/>
                </a:ext>
              </a:extLst>
            </p:cNvPr>
            <p:cNvSpPr txBox="1"/>
            <p:nvPr/>
          </p:nvSpPr>
          <p:spPr>
            <a:xfrm>
              <a:off x="6557251" y="3967943"/>
              <a:ext cx="3895241" cy="561660"/>
            </a:xfrm>
            <a:prstGeom prst="rect">
              <a:avLst/>
            </a:prstGeom>
            <a:noFill/>
            <a:ln w="12700">
              <a:miter lim="400000"/>
            </a:ln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34274" tIns="34274" rIns="34274" bIns="34274">
              <a:spAutoFit/>
            </a:bodyPr>
            <a:lstStyle>
              <a:lvl1pPr defTabSz="1828800">
                <a:defRPr sz="4000">
                  <a:solidFill>
                    <a:srgbClr val="535353"/>
                  </a:solidFill>
                  <a:latin typeface="Avenir Next Regular"/>
                  <a:ea typeface="Avenir Next Regular"/>
                  <a:cs typeface="Avenir Next Regular"/>
                  <a:sym typeface="Avenir Next Regular"/>
                </a:defRPr>
              </a:lvl1pPr>
            </a:lstStyle>
            <a:p>
              <a:pPr algn="ctr"/>
              <a:r>
                <a:rPr lang="en-US" sz="1600" dirty="0">
                  <a:solidFill>
                    <a:schemeClr val="tx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The goal of QC is to </a:t>
              </a:r>
              <a:r>
                <a:rPr lang="en-US" sz="1600" dirty="0">
                  <a:solidFill>
                    <a:srgbClr val="C000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identify</a:t>
              </a:r>
              <a:r>
                <a:rPr lang="en-US" sz="1600" dirty="0">
                  <a:solidFill>
                    <a:schemeClr val="tx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 defects </a:t>
              </a:r>
              <a:r>
                <a:rPr lang="en-US" sz="1600" dirty="0">
                  <a:solidFill>
                    <a:srgbClr val="C000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after a product</a:t>
              </a:r>
              <a:r>
                <a:rPr lang="en-US" sz="1600" dirty="0">
                  <a:solidFill>
                    <a:schemeClr val="tx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 is developed and </a:t>
              </a:r>
              <a:r>
                <a:rPr lang="en-US" sz="1600" dirty="0">
                  <a:solidFill>
                    <a:srgbClr val="C000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before it's released</a:t>
              </a:r>
              <a:r>
                <a:rPr lang="en-US" sz="1600" dirty="0">
                  <a:solidFill>
                    <a:schemeClr val="tx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.</a:t>
              </a:r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C0DFF087-497F-BA01-04B0-D2D922618356}"/>
              </a:ext>
            </a:extLst>
          </p:cNvPr>
          <p:cNvGrpSpPr/>
          <p:nvPr/>
        </p:nvGrpSpPr>
        <p:grpSpPr>
          <a:xfrm>
            <a:off x="1135312" y="5161627"/>
            <a:ext cx="1353255" cy="1001525"/>
            <a:chOff x="463981" y="5199819"/>
            <a:chExt cx="1356807" cy="1097280"/>
          </a:xfrm>
        </p:grpSpPr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A5BE987D-0B70-FADA-58D2-F7442648DBD4}"/>
                </a:ext>
              </a:extLst>
            </p:cNvPr>
            <p:cNvSpPr/>
            <p:nvPr/>
          </p:nvSpPr>
          <p:spPr>
            <a:xfrm>
              <a:off x="463981" y="5199819"/>
              <a:ext cx="1356807" cy="109728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en-US" sz="135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40" name="Google Shape;47;p1">
              <a:extLst>
                <a:ext uri="{FF2B5EF4-FFF2-40B4-BE49-F238E27FC236}">
                  <a16:creationId xmlns:a16="http://schemas.microsoft.com/office/drawing/2014/main" id="{12259B02-F222-99C6-7F2E-9599DF7A98E7}"/>
                </a:ext>
              </a:extLst>
            </p:cNvPr>
            <p:cNvSpPr txBox="1"/>
            <p:nvPr/>
          </p:nvSpPr>
          <p:spPr>
            <a:xfrm>
              <a:off x="526731" y="5529185"/>
              <a:ext cx="1294057" cy="413038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34274" tIns="34274" rIns="34274" bIns="34274">
              <a:spAutoFit/>
            </a:bodyPr>
            <a:lstStyle>
              <a:lvl1pPr defTabSz="1828800">
                <a:defRPr sz="4000">
                  <a:solidFill>
                    <a:srgbClr val="535353"/>
                  </a:solidFill>
                  <a:latin typeface="Avenir Next Regular"/>
                  <a:ea typeface="Avenir Next Regular"/>
                  <a:cs typeface="Avenir Next Regular"/>
                  <a:sym typeface="Avenir Next Regular"/>
                </a:defRPr>
              </a:lvl1pPr>
            </a:lstStyle>
            <a:p>
              <a:r>
                <a:rPr lang="en-US" sz="2000" b="1" dirty="0">
                  <a:solidFill>
                    <a:schemeClr val="bg1"/>
                  </a:solidFill>
                  <a:latin typeface="+mj-lt"/>
                </a:rPr>
                <a:t>How?</a:t>
              </a:r>
            </a:p>
          </p:txBody>
        </p:sp>
      </p:grpSp>
      <p:grpSp>
        <p:nvGrpSpPr>
          <p:cNvPr id="41" name="Group 40">
            <a:extLst>
              <a:ext uri="{FF2B5EF4-FFF2-40B4-BE49-F238E27FC236}">
                <a16:creationId xmlns:a16="http://schemas.microsoft.com/office/drawing/2014/main" id="{A5E8E170-AAD4-8F71-52A4-F96B11021A61}"/>
              </a:ext>
            </a:extLst>
          </p:cNvPr>
          <p:cNvGrpSpPr/>
          <p:nvPr/>
        </p:nvGrpSpPr>
        <p:grpSpPr>
          <a:xfrm>
            <a:off x="2654938" y="5142602"/>
            <a:ext cx="4180770" cy="1020551"/>
            <a:chOff x="1983607" y="5178974"/>
            <a:chExt cx="4191742" cy="1118125"/>
          </a:xfrm>
        </p:grpSpPr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66EEF6DE-71F4-9B3C-8321-5BF30F122DE2}"/>
                </a:ext>
              </a:extLst>
            </p:cNvPr>
            <p:cNvSpPr/>
            <p:nvPr/>
          </p:nvSpPr>
          <p:spPr>
            <a:xfrm>
              <a:off x="1983607" y="5199819"/>
              <a:ext cx="4191742" cy="109728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en-US" sz="135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43" name="Google Shape;47;p1">
              <a:extLst>
                <a:ext uri="{FF2B5EF4-FFF2-40B4-BE49-F238E27FC236}">
                  <a16:creationId xmlns:a16="http://schemas.microsoft.com/office/drawing/2014/main" id="{44535CB0-C286-E2FC-8714-D3DECBF352DB}"/>
                </a:ext>
              </a:extLst>
            </p:cNvPr>
            <p:cNvSpPr txBox="1"/>
            <p:nvPr/>
          </p:nvSpPr>
          <p:spPr>
            <a:xfrm>
              <a:off x="2088099" y="5178974"/>
              <a:ext cx="4007901" cy="1054102"/>
            </a:xfrm>
            <a:prstGeom prst="rect">
              <a:avLst/>
            </a:prstGeom>
            <a:noFill/>
            <a:ln w="12700">
              <a:miter lim="400000"/>
            </a:ln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34274" tIns="34274" rIns="34274" bIns="34274">
              <a:spAutoFit/>
            </a:bodyPr>
            <a:lstStyle>
              <a:lvl1pPr defTabSz="1828800">
                <a:defRPr sz="4000">
                  <a:solidFill>
                    <a:srgbClr val="535353"/>
                  </a:solidFill>
                  <a:latin typeface="Avenir Next Regular"/>
                  <a:ea typeface="Avenir Next Regular"/>
                  <a:cs typeface="Avenir Next Regular"/>
                  <a:sym typeface="Avenir Next Regular"/>
                </a:defRPr>
              </a:lvl1pPr>
            </a:lstStyle>
            <a:p>
              <a:pPr marL="171450" indent="-171450">
                <a:buFontTx/>
                <a:buChar char="-"/>
              </a:pPr>
              <a:r>
                <a:rPr lang="en-US" sz="1600" dirty="0">
                  <a:solidFill>
                    <a:srgbClr val="C000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Establish</a:t>
              </a:r>
              <a:r>
                <a:rPr lang="en-US" sz="1600" dirty="0">
                  <a:solidFill>
                    <a:schemeClr val="tx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 a good </a:t>
              </a:r>
              <a:r>
                <a:rPr lang="en-US" sz="1600" dirty="0">
                  <a:solidFill>
                    <a:srgbClr val="C000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quality management system </a:t>
              </a:r>
              <a:r>
                <a:rPr lang="en-US" sz="1600" dirty="0">
                  <a:solidFill>
                    <a:schemeClr val="tx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and the assessment of its adequacy. </a:t>
              </a:r>
            </a:p>
            <a:p>
              <a:pPr marL="171450" indent="-171450">
                <a:buFontTx/>
                <a:buChar char="-"/>
              </a:pPr>
              <a:r>
                <a:rPr lang="en-US" sz="1600" dirty="0">
                  <a:solidFill>
                    <a:srgbClr val="C000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Periodic</a:t>
              </a:r>
              <a:r>
                <a:rPr lang="en-US" sz="1600" dirty="0">
                  <a:solidFill>
                    <a:schemeClr val="tx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 conformance </a:t>
              </a:r>
              <a:r>
                <a:rPr lang="en-US" sz="1600" dirty="0">
                  <a:solidFill>
                    <a:srgbClr val="C000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audits</a:t>
              </a:r>
              <a:r>
                <a:rPr lang="en-US" sz="1600" dirty="0">
                  <a:solidFill>
                    <a:schemeClr val="tx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 of the operations of the system.</a:t>
              </a:r>
            </a:p>
          </p:txBody>
        </p:sp>
      </p:grpSp>
      <p:grpSp>
        <p:nvGrpSpPr>
          <p:cNvPr id="44" name="Group 43">
            <a:extLst>
              <a:ext uri="{FF2B5EF4-FFF2-40B4-BE49-F238E27FC236}">
                <a16:creationId xmlns:a16="http://schemas.microsoft.com/office/drawing/2014/main" id="{7BADEE5A-D96D-F031-35D4-FB10481E1EBA}"/>
              </a:ext>
            </a:extLst>
          </p:cNvPr>
          <p:cNvGrpSpPr/>
          <p:nvPr/>
        </p:nvGrpSpPr>
        <p:grpSpPr>
          <a:xfrm>
            <a:off x="7176913" y="5161628"/>
            <a:ext cx="3921628" cy="1001525"/>
            <a:chOff x="6505582" y="5199820"/>
            <a:chExt cx="3931920" cy="1097280"/>
          </a:xfrm>
        </p:grpSpPr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67C74CB8-2635-0636-7688-33CD317E3DD7}"/>
                </a:ext>
              </a:extLst>
            </p:cNvPr>
            <p:cNvSpPr/>
            <p:nvPr/>
          </p:nvSpPr>
          <p:spPr>
            <a:xfrm>
              <a:off x="6505582" y="5199820"/>
              <a:ext cx="3931920" cy="1097280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en-US" sz="135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46" name="Google Shape;47;p1">
              <a:extLst>
                <a:ext uri="{FF2B5EF4-FFF2-40B4-BE49-F238E27FC236}">
                  <a16:creationId xmlns:a16="http://schemas.microsoft.com/office/drawing/2014/main" id="{29DEF1B0-7729-050A-F4BF-9698E5C0128B}"/>
                </a:ext>
              </a:extLst>
            </p:cNvPr>
            <p:cNvSpPr txBox="1"/>
            <p:nvPr/>
          </p:nvSpPr>
          <p:spPr>
            <a:xfrm>
              <a:off x="6611426" y="5220262"/>
              <a:ext cx="3817466" cy="1054102"/>
            </a:xfrm>
            <a:prstGeom prst="rect">
              <a:avLst/>
            </a:prstGeom>
            <a:noFill/>
            <a:ln w="12700">
              <a:miter lim="400000"/>
            </a:ln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34274" tIns="34274" rIns="34274" bIns="34274">
              <a:spAutoFit/>
            </a:bodyPr>
            <a:lstStyle>
              <a:lvl1pPr defTabSz="1828800">
                <a:defRPr sz="4000">
                  <a:solidFill>
                    <a:srgbClr val="535353"/>
                  </a:solidFill>
                  <a:latin typeface="Avenir Next Regular"/>
                  <a:ea typeface="Avenir Next Regular"/>
                  <a:cs typeface="Avenir Next Regular"/>
                  <a:sym typeface="Avenir Next Regular"/>
                </a:defRPr>
              </a:lvl1pPr>
            </a:lstStyle>
            <a:p>
              <a:r>
                <a:rPr lang="en-US" sz="1600" dirty="0">
                  <a:solidFill>
                    <a:srgbClr val="C000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Finding &amp; eliminating </a:t>
              </a:r>
              <a:r>
                <a:rPr lang="en-US" sz="1600" dirty="0">
                  <a:solidFill>
                    <a:schemeClr val="tx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sources of </a:t>
              </a:r>
              <a:r>
                <a:rPr lang="en-US" sz="1600" dirty="0">
                  <a:solidFill>
                    <a:srgbClr val="C000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quality problems </a:t>
              </a:r>
              <a:r>
                <a:rPr lang="en-US" sz="1600" dirty="0">
                  <a:solidFill>
                    <a:schemeClr val="tx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through tools &amp; equipment so that customer's requirements are continually met.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382704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0752"/>
    </mc:Choice>
    <mc:Fallback xmlns="">
      <p:transition spd="slow" advTm="2207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5E8D5229-E0E2-E6AF-CBA6-CC896A97CD1A}"/>
              </a:ext>
            </a:extLst>
          </p:cNvPr>
          <p:cNvGrpSpPr/>
          <p:nvPr/>
        </p:nvGrpSpPr>
        <p:grpSpPr>
          <a:xfrm>
            <a:off x="1821596" y="1099578"/>
            <a:ext cx="4191742" cy="638545"/>
            <a:chOff x="1629652" y="1158178"/>
            <a:chExt cx="2743200" cy="638545"/>
          </a:xfrm>
          <a:solidFill>
            <a:schemeClr val="accent2"/>
          </a:solidFill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1D3FE7F8-6733-EC13-20B2-DC42D4C7D157}"/>
                </a:ext>
              </a:extLst>
            </p:cNvPr>
            <p:cNvSpPr/>
            <p:nvPr/>
          </p:nvSpPr>
          <p:spPr>
            <a:xfrm>
              <a:off x="1629652" y="1158178"/>
              <a:ext cx="2743200" cy="638545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en-US" sz="135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6" name="Google Shape;47;p1">
              <a:extLst>
                <a:ext uri="{FF2B5EF4-FFF2-40B4-BE49-F238E27FC236}">
                  <a16:creationId xmlns:a16="http://schemas.microsoft.com/office/drawing/2014/main" id="{905387C8-A5C0-0731-895C-223ACFADCB59}"/>
                </a:ext>
              </a:extLst>
            </p:cNvPr>
            <p:cNvSpPr txBox="1"/>
            <p:nvPr/>
          </p:nvSpPr>
          <p:spPr>
            <a:xfrm>
              <a:off x="1963040" y="1319729"/>
              <a:ext cx="2076423" cy="376994"/>
            </a:xfrm>
            <a:prstGeom prst="rect">
              <a:avLst/>
            </a:prstGeom>
            <a:noFill/>
            <a:ln w="12700">
              <a:noFill/>
              <a:miter lim="400000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34274" tIns="34274" rIns="34274" bIns="34274">
              <a:spAutoFit/>
            </a:bodyPr>
            <a:lstStyle>
              <a:lvl1pPr defTabSz="1828800">
                <a:defRPr sz="4000">
                  <a:solidFill>
                    <a:srgbClr val="535353"/>
                  </a:solidFill>
                  <a:latin typeface="Avenir Next Regular"/>
                  <a:ea typeface="Avenir Next Regular"/>
                  <a:cs typeface="Avenir Next Regular"/>
                  <a:sym typeface="Avenir Next Regular"/>
                </a:defRPr>
              </a:lvl1pPr>
            </a:lstStyle>
            <a:p>
              <a:pPr algn="ctr" defTabSz="1371600"/>
              <a:r>
                <a:rPr lang="en-US" sz="2000" b="1" dirty="0">
                  <a:solidFill>
                    <a:schemeClr val="bg1"/>
                  </a:solidFill>
                  <a:latin typeface="Calibri Light" panose="020F0302020204030204"/>
                  <a:ea typeface="+mn-ea"/>
                  <a:cs typeface="+mn-cs"/>
                </a:rPr>
                <a:t>Quality Assurance (QA)</a:t>
              </a:r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D92D4C49-ADA9-B213-E0CA-D4AAF627C8B5}"/>
              </a:ext>
            </a:extLst>
          </p:cNvPr>
          <p:cNvGrpSpPr/>
          <p:nvPr/>
        </p:nvGrpSpPr>
        <p:grpSpPr>
          <a:xfrm>
            <a:off x="6343571" y="1099578"/>
            <a:ext cx="4191741" cy="638545"/>
            <a:chOff x="5061859" y="1158178"/>
            <a:chExt cx="3200399" cy="638545"/>
          </a:xfrm>
          <a:solidFill>
            <a:srgbClr val="25517A"/>
          </a:solidFill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5762E1A9-0DEF-59F9-875B-9C501819A6C8}"/>
                </a:ext>
              </a:extLst>
            </p:cNvPr>
            <p:cNvSpPr/>
            <p:nvPr/>
          </p:nvSpPr>
          <p:spPr>
            <a:xfrm>
              <a:off x="5061859" y="1158178"/>
              <a:ext cx="3200399" cy="638545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en-US" sz="135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9" name="Google Shape;47;p1">
              <a:extLst>
                <a:ext uri="{FF2B5EF4-FFF2-40B4-BE49-F238E27FC236}">
                  <a16:creationId xmlns:a16="http://schemas.microsoft.com/office/drawing/2014/main" id="{08F9E3CA-0BB3-ECE9-BDB7-65C5E80ABB4E}"/>
                </a:ext>
              </a:extLst>
            </p:cNvPr>
            <p:cNvSpPr txBox="1"/>
            <p:nvPr/>
          </p:nvSpPr>
          <p:spPr>
            <a:xfrm>
              <a:off x="5623846" y="1319730"/>
              <a:ext cx="2076423" cy="376994"/>
            </a:xfrm>
            <a:prstGeom prst="rect">
              <a:avLst/>
            </a:prstGeom>
            <a:noFill/>
            <a:ln w="12700">
              <a:noFill/>
              <a:miter lim="400000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34274" tIns="34274" rIns="34274" bIns="34274">
              <a:spAutoFit/>
            </a:bodyPr>
            <a:lstStyle>
              <a:lvl1pPr defTabSz="1828800">
                <a:defRPr sz="4000">
                  <a:solidFill>
                    <a:srgbClr val="535353"/>
                  </a:solidFill>
                  <a:latin typeface="Avenir Next Regular"/>
                  <a:ea typeface="Avenir Next Regular"/>
                  <a:cs typeface="Avenir Next Regular"/>
                  <a:sym typeface="Avenir Next Regular"/>
                </a:defRPr>
              </a:lvl1pPr>
            </a:lstStyle>
            <a:p>
              <a:pPr algn="ctr" defTabSz="1371600"/>
              <a:r>
                <a:rPr lang="en-US" sz="2000" b="1" dirty="0">
                  <a:solidFill>
                    <a:schemeClr val="bg1"/>
                  </a:solidFill>
                  <a:latin typeface="Calibri Light" panose="020F0302020204030204"/>
                  <a:ea typeface="+mn-ea"/>
                  <a:cs typeface="+mn-cs"/>
                </a:rPr>
                <a:t>Quality Control (QC) </a:t>
              </a:r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004703F7-C676-5FEF-1FC5-48BD89B96CBC}"/>
              </a:ext>
            </a:extLst>
          </p:cNvPr>
          <p:cNvGrpSpPr/>
          <p:nvPr/>
        </p:nvGrpSpPr>
        <p:grpSpPr>
          <a:xfrm>
            <a:off x="1821596" y="1899674"/>
            <a:ext cx="4191742" cy="638545"/>
            <a:chOff x="1629652" y="1158178"/>
            <a:chExt cx="2743200" cy="638545"/>
          </a:xfrm>
          <a:solidFill>
            <a:schemeClr val="accent2">
              <a:lumMod val="60000"/>
              <a:lumOff val="40000"/>
            </a:schemeClr>
          </a:solidFill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5C8FFC98-2801-F71E-92A8-E530CC826A3A}"/>
                </a:ext>
              </a:extLst>
            </p:cNvPr>
            <p:cNvSpPr/>
            <p:nvPr/>
          </p:nvSpPr>
          <p:spPr>
            <a:xfrm>
              <a:off x="1629652" y="1158178"/>
              <a:ext cx="2743200" cy="638545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en-US" sz="135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12" name="Google Shape;47;p1">
              <a:extLst>
                <a:ext uri="{FF2B5EF4-FFF2-40B4-BE49-F238E27FC236}">
                  <a16:creationId xmlns:a16="http://schemas.microsoft.com/office/drawing/2014/main" id="{56BF26C1-2667-1CDA-88BF-4A7FA16FD09A}"/>
                </a:ext>
              </a:extLst>
            </p:cNvPr>
            <p:cNvSpPr txBox="1"/>
            <p:nvPr/>
          </p:nvSpPr>
          <p:spPr>
            <a:xfrm>
              <a:off x="1963040" y="1319729"/>
              <a:ext cx="2076423" cy="346216"/>
            </a:xfrm>
            <a:prstGeom prst="rect">
              <a:avLst/>
            </a:prstGeom>
            <a:noFill/>
            <a:ln w="12700">
              <a:noFill/>
              <a:miter lim="400000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34274" tIns="34274" rIns="34274" bIns="34274">
              <a:spAutoFit/>
            </a:bodyPr>
            <a:lstStyle>
              <a:lvl1pPr defTabSz="1828800">
                <a:defRPr sz="4000">
                  <a:solidFill>
                    <a:srgbClr val="535353"/>
                  </a:solidFill>
                  <a:latin typeface="Avenir Next Regular"/>
                  <a:ea typeface="Avenir Next Regular"/>
                  <a:cs typeface="Avenir Next Regular"/>
                  <a:sym typeface="Avenir Next Regular"/>
                </a:defRPr>
              </a:lvl1pPr>
            </a:lstStyle>
            <a:p>
              <a:pPr algn="ctr" defTabSz="1371600"/>
              <a:r>
                <a:rPr lang="en-US" sz="1800" b="1" dirty="0">
                  <a:solidFill>
                    <a:schemeClr val="bg1"/>
                  </a:solidFill>
                  <a:latin typeface="Calibri Light" panose="020F0302020204030204"/>
                  <a:ea typeface="+mn-ea"/>
                  <a:cs typeface="+mn-cs"/>
                </a:rPr>
                <a:t>Process</a:t>
              </a:r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C057399E-6957-DBD6-C3C3-3FA02473C98B}"/>
              </a:ext>
            </a:extLst>
          </p:cNvPr>
          <p:cNvGrpSpPr/>
          <p:nvPr/>
        </p:nvGrpSpPr>
        <p:grpSpPr>
          <a:xfrm>
            <a:off x="1821596" y="2746444"/>
            <a:ext cx="4191742" cy="638545"/>
            <a:chOff x="1629652" y="1158178"/>
            <a:chExt cx="2743200" cy="638545"/>
          </a:xfrm>
          <a:solidFill>
            <a:schemeClr val="accent2">
              <a:lumMod val="60000"/>
              <a:lumOff val="40000"/>
            </a:schemeClr>
          </a:solidFill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FF6C02EE-C2B5-468E-F37D-A9A308F953FB}"/>
                </a:ext>
              </a:extLst>
            </p:cNvPr>
            <p:cNvSpPr/>
            <p:nvPr/>
          </p:nvSpPr>
          <p:spPr>
            <a:xfrm>
              <a:off x="1629652" y="1158178"/>
              <a:ext cx="2743200" cy="638545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en-US" sz="135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15" name="Google Shape;47;p1">
              <a:extLst>
                <a:ext uri="{FF2B5EF4-FFF2-40B4-BE49-F238E27FC236}">
                  <a16:creationId xmlns:a16="http://schemas.microsoft.com/office/drawing/2014/main" id="{6E1E9718-E570-94F0-A0A0-31E7B7597C99}"/>
                </a:ext>
              </a:extLst>
            </p:cNvPr>
            <p:cNvSpPr txBox="1"/>
            <p:nvPr/>
          </p:nvSpPr>
          <p:spPr>
            <a:xfrm>
              <a:off x="1963040" y="1319729"/>
              <a:ext cx="2076423" cy="346216"/>
            </a:xfrm>
            <a:prstGeom prst="rect">
              <a:avLst/>
            </a:prstGeom>
            <a:noFill/>
            <a:ln w="12700">
              <a:noFill/>
              <a:miter lim="400000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34274" tIns="34274" rIns="34274" bIns="34274">
              <a:spAutoFit/>
            </a:bodyPr>
            <a:lstStyle>
              <a:lvl1pPr defTabSz="1828800">
                <a:defRPr sz="4000">
                  <a:solidFill>
                    <a:srgbClr val="535353"/>
                  </a:solidFill>
                  <a:latin typeface="Avenir Next Regular"/>
                  <a:ea typeface="Avenir Next Regular"/>
                  <a:cs typeface="Avenir Next Regular"/>
                  <a:sym typeface="Avenir Next Regular"/>
                </a:defRPr>
              </a:lvl1pPr>
            </a:lstStyle>
            <a:p>
              <a:pPr algn="ctr" defTabSz="1371600"/>
              <a:r>
                <a:rPr lang="en-US" sz="1800" b="1" dirty="0">
                  <a:solidFill>
                    <a:schemeClr val="bg1"/>
                  </a:solidFill>
                  <a:latin typeface="Calibri Light" panose="020F0302020204030204"/>
                  <a:ea typeface="+mn-ea"/>
                  <a:cs typeface="+mn-cs"/>
                </a:rPr>
                <a:t>Proactive</a:t>
              </a: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6603FD06-F288-B82A-50AC-6D57408B5361}"/>
              </a:ext>
            </a:extLst>
          </p:cNvPr>
          <p:cNvGrpSpPr/>
          <p:nvPr/>
        </p:nvGrpSpPr>
        <p:grpSpPr>
          <a:xfrm>
            <a:off x="1821595" y="3593214"/>
            <a:ext cx="4191742" cy="638545"/>
            <a:chOff x="1629652" y="1158178"/>
            <a:chExt cx="2743200" cy="638545"/>
          </a:xfrm>
          <a:solidFill>
            <a:schemeClr val="accent2">
              <a:lumMod val="60000"/>
              <a:lumOff val="40000"/>
            </a:schemeClr>
          </a:solidFill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47F74FDC-88CA-0FED-2BF3-6C1318003DA8}"/>
                </a:ext>
              </a:extLst>
            </p:cNvPr>
            <p:cNvSpPr/>
            <p:nvPr/>
          </p:nvSpPr>
          <p:spPr>
            <a:xfrm>
              <a:off x="1629652" y="1158178"/>
              <a:ext cx="2743200" cy="638545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en-US" sz="135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19" name="Google Shape;47;p1">
              <a:extLst>
                <a:ext uri="{FF2B5EF4-FFF2-40B4-BE49-F238E27FC236}">
                  <a16:creationId xmlns:a16="http://schemas.microsoft.com/office/drawing/2014/main" id="{FAB6A9A3-B76E-750A-CD10-89A41DEE0217}"/>
                </a:ext>
              </a:extLst>
            </p:cNvPr>
            <p:cNvSpPr txBox="1"/>
            <p:nvPr/>
          </p:nvSpPr>
          <p:spPr>
            <a:xfrm>
              <a:off x="1963040" y="1319729"/>
              <a:ext cx="2076423" cy="346216"/>
            </a:xfrm>
            <a:prstGeom prst="rect">
              <a:avLst/>
            </a:prstGeom>
            <a:noFill/>
            <a:ln w="12700">
              <a:noFill/>
              <a:miter lim="400000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34274" tIns="34274" rIns="34274" bIns="34274">
              <a:spAutoFit/>
            </a:bodyPr>
            <a:lstStyle>
              <a:lvl1pPr defTabSz="1828800">
                <a:defRPr sz="4000">
                  <a:solidFill>
                    <a:srgbClr val="535353"/>
                  </a:solidFill>
                  <a:latin typeface="Avenir Next Regular"/>
                  <a:ea typeface="Avenir Next Regular"/>
                  <a:cs typeface="Avenir Next Regular"/>
                  <a:sym typeface="Avenir Next Regular"/>
                </a:defRPr>
              </a:lvl1pPr>
            </a:lstStyle>
            <a:p>
              <a:pPr algn="ctr" defTabSz="1371600"/>
              <a:r>
                <a:rPr lang="en-US" sz="1800" b="1" dirty="0">
                  <a:solidFill>
                    <a:schemeClr val="bg1"/>
                  </a:solidFill>
                  <a:latin typeface="Calibri Light" panose="020F0302020204030204"/>
                  <a:ea typeface="+mn-ea"/>
                  <a:cs typeface="+mn-cs"/>
                </a:rPr>
                <a:t>Staff function</a:t>
              </a:r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7A5C3415-4AD5-9E1A-5C35-10A827D95DF6}"/>
              </a:ext>
            </a:extLst>
          </p:cNvPr>
          <p:cNvGrpSpPr/>
          <p:nvPr/>
        </p:nvGrpSpPr>
        <p:grpSpPr>
          <a:xfrm>
            <a:off x="1821595" y="4439984"/>
            <a:ext cx="4191742" cy="638545"/>
            <a:chOff x="1629652" y="1158178"/>
            <a:chExt cx="2743200" cy="638545"/>
          </a:xfrm>
          <a:solidFill>
            <a:schemeClr val="accent2">
              <a:lumMod val="60000"/>
              <a:lumOff val="40000"/>
            </a:schemeClr>
          </a:solidFill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C8B44EED-DA89-FF97-0088-D8BC0187B6FA}"/>
                </a:ext>
              </a:extLst>
            </p:cNvPr>
            <p:cNvSpPr/>
            <p:nvPr/>
          </p:nvSpPr>
          <p:spPr>
            <a:xfrm>
              <a:off x="1629652" y="1158178"/>
              <a:ext cx="2743200" cy="638545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en-US" sz="135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2" name="Google Shape;47;p1">
              <a:extLst>
                <a:ext uri="{FF2B5EF4-FFF2-40B4-BE49-F238E27FC236}">
                  <a16:creationId xmlns:a16="http://schemas.microsoft.com/office/drawing/2014/main" id="{D903C755-5478-A7BC-56A5-069DB072A931}"/>
                </a:ext>
              </a:extLst>
            </p:cNvPr>
            <p:cNvSpPr txBox="1"/>
            <p:nvPr/>
          </p:nvSpPr>
          <p:spPr>
            <a:xfrm>
              <a:off x="1963040" y="1319729"/>
              <a:ext cx="2076423" cy="346216"/>
            </a:xfrm>
            <a:prstGeom prst="rect">
              <a:avLst/>
            </a:prstGeom>
            <a:noFill/>
            <a:ln w="12700">
              <a:noFill/>
              <a:miter lim="400000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34274" tIns="34274" rIns="34274" bIns="34274">
              <a:spAutoFit/>
            </a:bodyPr>
            <a:lstStyle>
              <a:lvl1pPr defTabSz="1828800">
                <a:defRPr sz="4000">
                  <a:solidFill>
                    <a:srgbClr val="535353"/>
                  </a:solidFill>
                  <a:latin typeface="Avenir Next Regular"/>
                  <a:ea typeface="Avenir Next Regular"/>
                  <a:cs typeface="Avenir Next Regular"/>
                  <a:sym typeface="Avenir Next Regular"/>
                </a:defRPr>
              </a:lvl1pPr>
            </a:lstStyle>
            <a:p>
              <a:pPr algn="ctr" defTabSz="1371600"/>
              <a:r>
                <a:rPr lang="en-US" sz="1800" b="1" dirty="0">
                  <a:solidFill>
                    <a:schemeClr val="bg1"/>
                  </a:solidFill>
                  <a:latin typeface="Calibri Light" panose="020F0302020204030204"/>
                  <a:ea typeface="+mn-ea"/>
                  <a:cs typeface="+mn-cs"/>
                </a:rPr>
                <a:t>Prevent defects</a:t>
              </a:r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99C84895-2FDC-4625-9EF1-181DC6DA3AA7}"/>
              </a:ext>
            </a:extLst>
          </p:cNvPr>
          <p:cNvGrpSpPr/>
          <p:nvPr/>
        </p:nvGrpSpPr>
        <p:grpSpPr>
          <a:xfrm>
            <a:off x="1821595" y="5286753"/>
            <a:ext cx="4191742" cy="638545"/>
            <a:chOff x="1629652" y="1158178"/>
            <a:chExt cx="2743200" cy="638545"/>
          </a:xfrm>
          <a:solidFill>
            <a:schemeClr val="accent2">
              <a:lumMod val="60000"/>
              <a:lumOff val="40000"/>
            </a:schemeClr>
          </a:solidFill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AD8E6B44-9F19-DE1F-BF42-ABBCF7097DBA}"/>
                </a:ext>
              </a:extLst>
            </p:cNvPr>
            <p:cNvSpPr/>
            <p:nvPr/>
          </p:nvSpPr>
          <p:spPr>
            <a:xfrm>
              <a:off x="1629652" y="1158178"/>
              <a:ext cx="2743200" cy="638545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en-US" sz="135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5" name="Google Shape;47;p1">
              <a:extLst>
                <a:ext uri="{FF2B5EF4-FFF2-40B4-BE49-F238E27FC236}">
                  <a16:creationId xmlns:a16="http://schemas.microsoft.com/office/drawing/2014/main" id="{A8539EED-2DBA-EEC8-4B96-17EA95631064}"/>
                </a:ext>
              </a:extLst>
            </p:cNvPr>
            <p:cNvSpPr txBox="1"/>
            <p:nvPr/>
          </p:nvSpPr>
          <p:spPr>
            <a:xfrm>
              <a:off x="1963040" y="1319729"/>
              <a:ext cx="2076423" cy="346216"/>
            </a:xfrm>
            <a:prstGeom prst="rect">
              <a:avLst/>
            </a:prstGeom>
            <a:noFill/>
            <a:ln w="12700">
              <a:noFill/>
              <a:miter lim="400000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34274" tIns="34274" rIns="34274" bIns="34274">
              <a:spAutoFit/>
            </a:bodyPr>
            <a:lstStyle>
              <a:lvl1pPr defTabSz="1828800">
                <a:defRPr sz="4000">
                  <a:solidFill>
                    <a:srgbClr val="535353"/>
                  </a:solidFill>
                  <a:latin typeface="Avenir Next Regular"/>
                  <a:ea typeface="Avenir Next Regular"/>
                  <a:cs typeface="Avenir Next Regular"/>
                  <a:sym typeface="Avenir Next Regular"/>
                </a:defRPr>
              </a:lvl1pPr>
            </a:lstStyle>
            <a:p>
              <a:pPr algn="ctr" defTabSz="1371600"/>
              <a:r>
                <a:rPr lang="en-US" sz="1800" b="1" dirty="0">
                  <a:solidFill>
                    <a:schemeClr val="bg1"/>
                  </a:solidFill>
                  <a:latin typeface="Calibri Light" panose="020F0302020204030204"/>
                  <a:ea typeface="+mn-ea"/>
                  <a:cs typeface="+mn-cs"/>
                </a:rPr>
                <a:t>Defining process</a:t>
              </a:r>
            </a:p>
          </p:txBody>
        </p: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5DD6D421-1CD1-99DE-D6D5-5C3860524489}"/>
              </a:ext>
            </a:extLst>
          </p:cNvPr>
          <p:cNvGrpSpPr/>
          <p:nvPr/>
        </p:nvGrpSpPr>
        <p:grpSpPr>
          <a:xfrm>
            <a:off x="6343572" y="1899674"/>
            <a:ext cx="4191742" cy="638545"/>
            <a:chOff x="1629652" y="1158178"/>
            <a:chExt cx="2743200" cy="638545"/>
          </a:xfrm>
          <a:solidFill>
            <a:schemeClr val="accent5">
              <a:lumMod val="75000"/>
            </a:schemeClr>
          </a:solidFill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C642EEB0-4376-BF72-8F00-910E6E1DAE05}"/>
                </a:ext>
              </a:extLst>
            </p:cNvPr>
            <p:cNvSpPr/>
            <p:nvPr/>
          </p:nvSpPr>
          <p:spPr>
            <a:xfrm>
              <a:off x="1629652" y="1158178"/>
              <a:ext cx="2743200" cy="638545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en-US" sz="135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8" name="Google Shape;47;p1">
              <a:extLst>
                <a:ext uri="{FF2B5EF4-FFF2-40B4-BE49-F238E27FC236}">
                  <a16:creationId xmlns:a16="http://schemas.microsoft.com/office/drawing/2014/main" id="{8B8C3C52-F70B-18E4-2E66-7EF480AA31ED}"/>
                </a:ext>
              </a:extLst>
            </p:cNvPr>
            <p:cNvSpPr txBox="1"/>
            <p:nvPr/>
          </p:nvSpPr>
          <p:spPr>
            <a:xfrm>
              <a:off x="1963040" y="1319729"/>
              <a:ext cx="2076423" cy="346216"/>
            </a:xfrm>
            <a:prstGeom prst="rect">
              <a:avLst/>
            </a:prstGeom>
            <a:noFill/>
            <a:ln w="12700">
              <a:noFill/>
              <a:miter lim="400000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34274" tIns="34274" rIns="34274" bIns="34274">
              <a:spAutoFit/>
            </a:bodyPr>
            <a:lstStyle>
              <a:lvl1pPr defTabSz="1828800">
                <a:defRPr sz="4000">
                  <a:solidFill>
                    <a:srgbClr val="535353"/>
                  </a:solidFill>
                  <a:latin typeface="Avenir Next Regular"/>
                  <a:ea typeface="Avenir Next Regular"/>
                  <a:cs typeface="Avenir Next Regular"/>
                  <a:sym typeface="Avenir Next Regular"/>
                </a:defRPr>
              </a:lvl1pPr>
            </a:lstStyle>
            <a:p>
              <a:pPr algn="ctr" defTabSz="1371600"/>
              <a:r>
                <a:rPr lang="en-US" sz="1800" b="1" dirty="0">
                  <a:solidFill>
                    <a:schemeClr val="bg1"/>
                  </a:solidFill>
                  <a:latin typeface="Calibri Light" panose="020F0302020204030204"/>
                  <a:ea typeface="+mn-ea"/>
                  <a:cs typeface="+mn-cs"/>
                </a:rPr>
                <a:t>Product- Service</a:t>
              </a:r>
            </a:p>
          </p:txBody>
        </p: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7AFF8AC6-7721-267F-7D97-1FE0D6B105E5}"/>
              </a:ext>
            </a:extLst>
          </p:cNvPr>
          <p:cNvGrpSpPr/>
          <p:nvPr/>
        </p:nvGrpSpPr>
        <p:grpSpPr>
          <a:xfrm>
            <a:off x="6343572" y="2746444"/>
            <a:ext cx="4191742" cy="638545"/>
            <a:chOff x="1629652" y="1158178"/>
            <a:chExt cx="2743200" cy="638545"/>
          </a:xfrm>
          <a:solidFill>
            <a:schemeClr val="accent5">
              <a:lumMod val="75000"/>
            </a:schemeClr>
          </a:solidFill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4C72077C-956F-3DCB-3B9B-B5EF6DAAC9C1}"/>
                </a:ext>
              </a:extLst>
            </p:cNvPr>
            <p:cNvSpPr/>
            <p:nvPr/>
          </p:nvSpPr>
          <p:spPr>
            <a:xfrm>
              <a:off x="1629652" y="1158178"/>
              <a:ext cx="2743200" cy="638545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en-US" sz="135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31" name="Google Shape;47;p1">
              <a:extLst>
                <a:ext uri="{FF2B5EF4-FFF2-40B4-BE49-F238E27FC236}">
                  <a16:creationId xmlns:a16="http://schemas.microsoft.com/office/drawing/2014/main" id="{D51ADFF4-BC10-E716-70E0-599F0AB2AF43}"/>
                </a:ext>
              </a:extLst>
            </p:cNvPr>
            <p:cNvSpPr txBox="1"/>
            <p:nvPr/>
          </p:nvSpPr>
          <p:spPr>
            <a:xfrm>
              <a:off x="1963040" y="1319729"/>
              <a:ext cx="2076423" cy="346216"/>
            </a:xfrm>
            <a:prstGeom prst="rect">
              <a:avLst/>
            </a:prstGeom>
            <a:noFill/>
            <a:ln w="12700">
              <a:noFill/>
              <a:miter lim="400000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34274" tIns="34274" rIns="34274" bIns="34274">
              <a:spAutoFit/>
            </a:bodyPr>
            <a:lstStyle>
              <a:lvl1pPr defTabSz="1828800">
                <a:defRPr sz="4000">
                  <a:solidFill>
                    <a:srgbClr val="535353"/>
                  </a:solidFill>
                  <a:latin typeface="Avenir Next Regular"/>
                  <a:ea typeface="Avenir Next Regular"/>
                  <a:cs typeface="Avenir Next Regular"/>
                  <a:sym typeface="Avenir Next Regular"/>
                </a:defRPr>
              </a:lvl1pPr>
            </a:lstStyle>
            <a:p>
              <a:pPr algn="ctr" defTabSz="1371600"/>
              <a:r>
                <a:rPr lang="en-US" sz="1800" b="1" dirty="0">
                  <a:solidFill>
                    <a:schemeClr val="bg1"/>
                  </a:solidFill>
                  <a:latin typeface="Calibri Light" panose="020F0302020204030204"/>
                  <a:ea typeface="+mn-ea"/>
                  <a:cs typeface="+mn-cs"/>
                </a:rPr>
                <a:t>Reactive</a:t>
              </a:r>
            </a:p>
          </p:txBody>
        </p: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3B461721-94E4-16BE-54C1-75633E6F86F8}"/>
              </a:ext>
            </a:extLst>
          </p:cNvPr>
          <p:cNvGrpSpPr/>
          <p:nvPr/>
        </p:nvGrpSpPr>
        <p:grpSpPr>
          <a:xfrm>
            <a:off x="6343571" y="3593214"/>
            <a:ext cx="4191742" cy="638545"/>
            <a:chOff x="1629652" y="1158178"/>
            <a:chExt cx="2743200" cy="638545"/>
          </a:xfrm>
          <a:solidFill>
            <a:schemeClr val="accent5">
              <a:lumMod val="75000"/>
            </a:schemeClr>
          </a:solidFill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961A20B8-9B7B-B6D8-AFF6-48F4F901C0D1}"/>
                </a:ext>
              </a:extLst>
            </p:cNvPr>
            <p:cNvSpPr/>
            <p:nvPr/>
          </p:nvSpPr>
          <p:spPr>
            <a:xfrm>
              <a:off x="1629652" y="1158178"/>
              <a:ext cx="2743200" cy="638545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en-US" sz="135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34" name="Google Shape;47;p1">
              <a:extLst>
                <a:ext uri="{FF2B5EF4-FFF2-40B4-BE49-F238E27FC236}">
                  <a16:creationId xmlns:a16="http://schemas.microsoft.com/office/drawing/2014/main" id="{6A868C45-82FA-82B9-9E8A-0714AB9432F1}"/>
                </a:ext>
              </a:extLst>
            </p:cNvPr>
            <p:cNvSpPr txBox="1"/>
            <p:nvPr/>
          </p:nvSpPr>
          <p:spPr>
            <a:xfrm>
              <a:off x="1963040" y="1319729"/>
              <a:ext cx="2076423" cy="346216"/>
            </a:xfrm>
            <a:prstGeom prst="rect">
              <a:avLst/>
            </a:prstGeom>
            <a:noFill/>
            <a:ln w="12700">
              <a:noFill/>
              <a:miter lim="400000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34274" tIns="34274" rIns="34274" bIns="34274">
              <a:spAutoFit/>
            </a:bodyPr>
            <a:lstStyle>
              <a:lvl1pPr defTabSz="1828800">
                <a:defRPr sz="4000">
                  <a:solidFill>
                    <a:srgbClr val="535353"/>
                  </a:solidFill>
                  <a:latin typeface="Avenir Next Regular"/>
                  <a:ea typeface="Avenir Next Regular"/>
                  <a:cs typeface="Avenir Next Regular"/>
                  <a:sym typeface="Avenir Next Regular"/>
                </a:defRPr>
              </a:lvl1pPr>
            </a:lstStyle>
            <a:p>
              <a:pPr algn="ctr" defTabSz="1371600"/>
              <a:r>
                <a:rPr lang="en-US" sz="1800" b="1" dirty="0">
                  <a:solidFill>
                    <a:schemeClr val="bg1"/>
                  </a:solidFill>
                  <a:latin typeface="Calibri Light" panose="020F0302020204030204"/>
                  <a:ea typeface="+mn-ea"/>
                  <a:cs typeface="+mn-cs"/>
                </a:rPr>
                <a:t>Individual function</a:t>
              </a:r>
            </a:p>
          </p:txBody>
        </p: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3473CF90-4A66-A330-DAB0-49810E5678FF}"/>
              </a:ext>
            </a:extLst>
          </p:cNvPr>
          <p:cNvGrpSpPr/>
          <p:nvPr/>
        </p:nvGrpSpPr>
        <p:grpSpPr>
          <a:xfrm>
            <a:off x="6343571" y="4439984"/>
            <a:ext cx="4191742" cy="638545"/>
            <a:chOff x="1629652" y="1158178"/>
            <a:chExt cx="2743200" cy="638545"/>
          </a:xfrm>
          <a:solidFill>
            <a:schemeClr val="accent5">
              <a:lumMod val="75000"/>
            </a:schemeClr>
          </a:solidFill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137A575D-A90E-EF43-D604-6224E61FACA2}"/>
                </a:ext>
              </a:extLst>
            </p:cNvPr>
            <p:cNvSpPr/>
            <p:nvPr/>
          </p:nvSpPr>
          <p:spPr>
            <a:xfrm>
              <a:off x="1629652" y="1158178"/>
              <a:ext cx="2743200" cy="638545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en-US" sz="135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37" name="Google Shape;47;p1">
              <a:extLst>
                <a:ext uri="{FF2B5EF4-FFF2-40B4-BE49-F238E27FC236}">
                  <a16:creationId xmlns:a16="http://schemas.microsoft.com/office/drawing/2014/main" id="{E42DF27B-CA46-9CCB-4F9F-E37099246E58}"/>
                </a:ext>
              </a:extLst>
            </p:cNvPr>
            <p:cNvSpPr txBox="1"/>
            <p:nvPr/>
          </p:nvSpPr>
          <p:spPr>
            <a:xfrm>
              <a:off x="1963040" y="1319729"/>
              <a:ext cx="2076423" cy="346216"/>
            </a:xfrm>
            <a:prstGeom prst="rect">
              <a:avLst/>
            </a:prstGeom>
            <a:noFill/>
            <a:ln w="12700">
              <a:noFill/>
              <a:miter lim="400000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34274" tIns="34274" rIns="34274" bIns="34274">
              <a:spAutoFit/>
            </a:bodyPr>
            <a:lstStyle>
              <a:lvl1pPr defTabSz="1828800">
                <a:defRPr sz="4000">
                  <a:solidFill>
                    <a:srgbClr val="535353"/>
                  </a:solidFill>
                  <a:latin typeface="Avenir Next Regular"/>
                  <a:ea typeface="Avenir Next Regular"/>
                  <a:cs typeface="Avenir Next Regular"/>
                  <a:sym typeface="Avenir Next Regular"/>
                </a:defRPr>
              </a:lvl1pPr>
            </a:lstStyle>
            <a:p>
              <a:pPr algn="ctr" defTabSz="1371600"/>
              <a:r>
                <a:rPr lang="en-US" sz="1800" b="1" dirty="0">
                  <a:solidFill>
                    <a:schemeClr val="bg1"/>
                  </a:solidFill>
                  <a:latin typeface="Calibri Light" panose="020F0302020204030204"/>
                  <a:ea typeface="+mn-ea"/>
                  <a:cs typeface="+mn-cs"/>
                </a:rPr>
                <a:t>Find defects</a:t>
              </a:r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40A87885-F97D-F63B-B2FD-6EB881C57AD0}"/>
              </a:ext>
            </a:extLst>
          </p:cNvPr>
          <p:cNvGrpSpPr/>
          <p:nvPr/>
        </p:nvGrpSpPr>
        <p:grpSpPr>
          <a:xfrm>
            <a:off x="6343571" y="5286753"/>
            <a:ext cx="4191742" cy="638545"/>
            <a:chOff x="1629652" y="1158178"/>
            <a:chExt cx="2743200" cy="638545"/>
          </a:xfrm>
          <a:solidFill>
            <a:schemeClr val="accent5">
              <a:lumMod val="75000"/>
            </a:schemeClr>
          </a:solidFill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C3E8E7C3-6EE0-2862-C1D7-E67EEC5DE0ED}"/>
                </a:ext>
              </a:extLst>
            </p:cNvPr>
            <p:cNvSpPr/>
            <p:nvPr/>
          </p:nvSpPr>
          <p:spPr>
            <a:xfrm>
              <a:off x="1629652" y="1158178"/>
              <a:ext cx="2743200" cy="638545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en-US" sz="135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40" name="Google Shape;47;p1">
              <a:extLst>
                <a:ext uri="{FF2B5EF4-FFF2-40B4-BE49-F238E27FC236}">
                  <a16:creationId xmlns:a16="http://schemas.microsoft.com/office/drawing/2014/main" id="{19A4AF58-A570-0B7E-471E-9D7BE8222F40}"/>
                </a:ext>
              </a:extLst>
            </p:cNvPr>
            <p:cNvSpPr txBox="1"/>
            <p:nvPr/>
          </p:nvSpPr>
          <p:spPr>
            <a:xfrm>
              <a:off x="1963040" y="1319729"/>
              <a:ext cx="2076423" cy="346216"/>
            </a:xfrm>
            <a:prstGeom prst="rect">
              <a:avLst/>
            </a:prstGeom>
            <a:noFill/>
            <a:ln w="12700">
              <a:noFill/>
              <a:miter lim="400000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34274" tIns="34274" rIns="34274" bIns="34274">
              <a:spAutoFit/>
            </a:bodyPr>
            <a:lstStyle>
              <a:lvl1pPr defTabSz="1828800">
                <a:defRPr sz="4000">
                  <a:solidFill>
                    <a:srgbClr val="535353"/>
                  </a:solidFill>
                  <a:latin typeface="Avenir Next Regular"/>
                  <a:ea typeface="Avenir Next Regular"/>
                  <a:cs typeface="Avenir Next Regular"/>
                  <a:sym typeface="Avenir Next Regular"/>
                </a:defRPr>
              </a:lvl1pPr>
            </a:lstStyle>
            <a:p>
              <a:pPr algn="ctr" defTabSz="1371600"/>
              <a:r>
                <a:rPr lang="en-US" sz="1800" b="1" dirty="0">
                  <a:solidFill>
                    <a:schemeClr val="bg1"/>
                  </a:solidFill>
                  <a:latin typeface="Calibri Light" panose="020F0302020204030204"/>
                  <a:ea typeface="+mn-ea"/>
                  <a:cs typeface="+mn-cs"/>
                </a:rPr>
                <a:t>Testing</a:t>
              </a:r>
            </a:p>
          </p:txBody>
        </p:sp>
      </p:grpSp>
      <p:pic>
        <p:nvPicPr>
          <p:cNvPr id="42" name="Audio 41">
            <a:extLst>
              <a:ext uri="{FF2B5EF4-FFF2-40B4-BE49-F238E27FC236}">
                <a16:creationId xmlns:a16="http://schemas.microsoft.com/office/drawing/2014/main" id="{3B84A80E-71B6-9419-9917-65B67414BF4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402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6544"/>
    </mc:Choice>
    <mc:Fallback xmlns="">
      <p:transition spd="slow" advTm="765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7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6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2"/>
                </p:tgtEl>
              </p:cMediaNode>
            </p:audio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3020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03D57A89-658E-74CE-39CD-6142DEB3A58D}"/>
              </a:ext>
            </a:extLst>
          </p:cNvPr>
          <p:cNvGrpSpPr/>
          <p:nvPr/>
        </p:nvGrpSpPr>
        <p:grpSpPr>
          <a:xfrm>
            <a:off x="1783496" y="1643234"/>
            <a:ext cx="4191742" cy="638545"/>
            <a:chOff x="1629652" y="1158178"/>
            <a:chExt cx="2743200" cy="638545"/>
          </a:xfrm>
          <a:solidFill>
            <a:srgbClr val="ED7D31"/>
          </a:solidFill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920B9827-8EC6-DEAB-D2EF-7436C6F4D15A}"/>
                </a:ext>
              </a:extLst>
            </p:cNvPr>
            <p:cNvSpPr/>
            <p:nvPr/>
          </p:nvSpPr>
          <p:spPr>
            <a:xfrm>
              <a:off x="1629652" y="1158178"/>
              <a:ext cx="2743200" cy="638545"/>
            </a:xfrm>
            <a:prstGeom prst="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 rtlCol="0" anchor="ctr"/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" name="Google Shape;47;p1">
              <a:extLst>
                <a:ext uri="{FF2B5EF4-FFF2-40B4-BE49-F238E27FC236}">
                  <a16:creationId xmlns:a16="http://schemas.microsoft.com/office/drawing/2014/main" id="{8AFABBC6-5616-4438-1ADE-C3BC8D8DD212}"/>
                </a:ext>
              </a:extLst>
            </p:cNvPr>
            <p:cNvSpPr txBox="1"/>
            <p:nvPr/>
          </p:nvSpPr>
          <p:spPr>
            <a:xfrm>
              <a:off x="1963040" y="1319729"/>
              <a:ext cx="2076423" cy="376994"/>
            </a:xfrm>
            <a:prstGeom prst="rect">
              <a:avLst/>
            </a:prstGeom>
            <a:noFill/>
            <a:ln w="12700">
              <a:noFill/>
              <a:miter lim="400000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34274" tIns="34274" rIns="34274" bIns="34274">
              <a:spAutoFit/>
            </a:bodyPr>
            <a:lstStyle>
              <a:lvl1pPr defTabSz="1828800">
                <a:defRPr sz="4000">
                  <a:solidFill>
                    <a:srgbClr val="535353"/>
                  </a:solidFill>
                  <a:latin typeface="Avenir Next Regular"/>
                  <a:ea typeface="Avenir Next Regular"/>
                  <a:cs typeface="Avenir Next Regular"/>
                  <a:sym typeface="Avenir Next Regular"/>
                </a:defRPr>
              </a:lvl1pPr>
            </a:lstStyle>
            <a:p>
              <a:pPr marL="0" marR="0" lvl="0" indent="0" algn="ctr" defTabSz="1371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 Light" panose="020F0302020204030204"/>
                  <a:ea typeface="+mn-ea"/>
                  <a:cs typeface="+mn-cs"/>
                  <a:sym typeface="Avenir Next Regular"/>
                </a:rPr>
                <a:t>Quality Assurance (QA)</a:t>
              </a:r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8E5A83D1-C4B5-F3AB-48A2-61267440FFC4}"/>
              </a:ext>
            </a:extLst>
          </p:cNvPr>
          <p:cNvGrpSpPr/>
          <p:nvPr/>
        </p:nvGrpSpPr>
        <p:grpSpPr>
          <a:xfrm>
            <a:off x="6305471" y="1643234"/>
            <a:ext cx="4191741" cy="638545"/>
            <a:chOff x="5061859" y="1158178"/>
            <a:chExt cx="3200399" cy="638545"/>
          </a:xfrm>
          <a:solidFill>
            <a:srgbClr val="25517A"/>
          </a:solidFill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05FF483C-3227-B011-7878-651A3AA0900C}"/>
                </a:ext>
              </a:extLst>
            </p:cNvPr>
            <p:cNvSpPr/>
            <p:nvPr/>
          </p:nvSpPr>
          <p:spPr>
            <a:xfrm>
              <a:off x="5061859" y="1158178"/>
              <a:ext cx="3200399" cy="638545"/>
            </a:xfrm>
            <a:prstGeom prst="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 rtlCol="0" anchor="ctr"/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" name="Google Shape;47;p1">
              <a:extLst>
                <a:ext uri="{FF2B5EF4-FFF2-40B4-BE49-F238E27FC236}">
                  <a16:creationId xmlns:a16="http://schemas.microsoft.com/office/drawing/2014/main" id="{C46F6EE3-C410-FEDF-475E-B1BE1A7D93DB}"/>
                </a:ext>
              </a:extLst>
            </p:cNvPr>
            <p:cNvSpPr txBox="1"/>
            <p:nvPr/>
          </p:nvSpPr>
          <p:spPr>
            <a:xfrm>
              <a:off x="5623846" y="1319730"/>
              <a:ext cx="2076423" cy="376994"/>
            </a:xfrm>
            <a:prstGeom prst="rect">
              <a:avLst/>
            </a:prstGeom>
            <a:noFill/>
            <a:ln w="12700">
              <a:noFill/>
              <a:miter lim="400000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34274" tIns="34274" rIns="34274" bIns="34274">
              <a:spAutoFit/>
            </a:bodyPr>
            <a:lstStyle>
              <a:lvl1pPr defTabSz="1828800">
                <a:defRPr sz="4000">
                  <a:solidFill>
                    <a:srgbClr val="535353"/>
                  </a:solidFill>
                  <a:latin typeface="Avenir Next Regular"/>
                  <a:ea typeface="Avenir Next Regular"/>
                  <a:cs typeface="Avenir Next Regular"/>
                  <a:sym typeface="Avenir Next Regular"/>
                </a:defRPr>
              </a:lvl1pPr>
            </a:lstStyle>
            <a:p>
              <a:pPr marL="0" marR="0" lvl="0" indent="0" algn="ctr" defTabSz="1371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 Light" panose="020F0302020204030204"/>
                  <a:ea typeface="+mn-ea"/>
                  <a:cs typeface="+mn-cs"/>
                  <a:sym typeface="Avenir Next Regular"/>
                </a:rPr>
                <a:t>Quality Control (QC) </a:t>
              </a:r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1AA6A1B9-54F6-E9E0-17B6-6EB6C69AD24B}"/>
              </a:ext>
            </a:extLst>
          </p:cNvPr>
          <p:cNvGrpSpPr/>
          <p:nvPr/>
        </p:nvGrpSpPr>
        <p:grpSpPr>
          <a:xfrm>
            <a:off x="1783496" y="2443330"/>
            <a:ext cx="4191742" cy="3780470"/>
            <a:chOff x="1783496" y="2582230"/>
            <a:chExt cx="4191742" cy="3780470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255E100D-EC98-8FA8-B0BA-DBD2EFBE8CCD}"/>
                </a:ext>
              </a:extLst>
            </p:cNvPr>
            <p:cNvSpPr/>
            <p:nvPr/>
          </p:nvSpPr>
          <p:spPr>
            <a:xfrm>
              <a:off x="1783496" y="2582230"/>
              <a:ext cx="4191742" cy="3780470"/>
            </a:xfrm>
            <a:prstGeom prst="rect">
              <a:avLst/>
            </a:prstGeom>
            <a:solidFill>
              <a:srgbClr val="ED7D31">
                <a:lumMod val="60000"/>
                <a:lumOff val="40000"/>
              </a:srgbClr>
            </a:solidFill>
            <a:ln w="12700" cap="flat" cmpd="sng" algn="ctr">
              <a:noFill/>
              <a:prstDash val="solid"/>
              <a:miter lim="800000"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txBody>
            <a:bodyPr rtlCol="0" anchor="ctr"/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" name="Google Shape;47;p1">
              <a:extLst>
                <a:ext uri="{FF2B5EF4-FFF2-40B4-BE49-F238E27FC236}">
                  <a16:creationId xmlns:a16="http://schemas.microsoft.com/office/drawing/2014/main" id="{94C6E2CE-90C7-F293-0473-C30E113E57C1}"/>
                </a:ext>
              </a:extLst>
            </p:cNvPr>
            <p:cNvSpPr txBox="1"/>
            <p:nvPr/>
          </p:nvSpPr>
          <p:spPr>
            <a:xfrm>
              <a:off x="2196458" y="2866583"/>
              <a:ext cx="3778780" cy="992547"/>
            </a:xfrm>
            <a:prstGeom prst="rect">
              <a:avLst/>
            </a:prstGeom>
            <a:noFill/>
            <a:ln w="12700">
              <a:noFill/>
              <a:miter lim="400000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34274" tIns="34274" rIns="34274" bIns="34274">
              <a:spAutoFit/>
            </a:bodyPr>
            <a:lstStyle>
              <a:lvl1pPr defTabSz="1828800">
                <a:defRPr sz="4000">
                  <a:solidFill>
                    <a:srgbClr val="535353"/>
                  </a:solidFill>
                  <a:latin typeface="Avenir Next Regular"/>
                  <a:ea typeface="Avenir Next Regular"/>
                  <a:cs typeface="Avenir Next Regular"/>
                  <a:sym typeface="Avenir Next Regular"/>
                </a:defRPr>
              </a:lvl1pPr>
            </a:lstStyle>
            <a:p>
              <a:pPr marL="0" marR="0" lvl="0" indent="0" defTabSz="1371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uLnTx/>
                  <a:uFillTx/>
                  <a:latin typeface="Calibri Light" panose="020F0302020204030204"/>
                  <a:ea typeface="+mn-ea"/>
                  <a:cs typeface="+mn-cs"/>
                  <a:sym typeface="Avenir Next Regular"/>
                </a:rPr>
                <a:t>Everyone</a:t>
              </a:r>
              <a:r>
                <a:rPr kumimoji="0" lang="en-US" sz="20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uLnTx/>
                  <a:uFillTx/>
                  <a:latin typeface="Calibri Light" panose="020F0302020204030204"/>
                  <a:ea typeface="+mn-ea"/>
                  <a:cs typeface="+mn-cs"/>
                  <a:sym typeface="Avenir Next Regular"/>
                </a:rPr>
                <a:t> on the team involved in developing the process is responsible for </a:t>
              </a:r>
              <a:r>
                <a:rPr kumimoji="0" lang="en-US" sz="2000" b="1" i="0" u="none" strike="noStrike" kern="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uLnTx/>
                  <a:uFillTx/>
                  <a:latin typeface="Calibri Light" panose="020F0302020204030204"/>
                  <a:ea typeface="+mn-ea"/>
                  <a:cs typeface="+mn-cs"/>
                  <a:sym typeface="Avenir Next Regular"/>
                </a:rPr>
                <a:t>quality assurance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68040B8C-852E-0A2C-C722-7D39072E906D}"/>
                </a:ext>
              </a:extLst>
            </p:cNvPr>
            <p:cNvSpPr txBox="1"/>
            <p:nvPr/>
          </p:nvSpPr>
          <p:spPr>
            <a:xfrm>
              <a:off x="1840646" y="4045855"/>
              <a:ext cx="3778780" cy="126034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285750" marR="0" lvl="0" indent="-285750" algn="l" defTabSz="685800" rtl="0" eaLnBrk="1" fontAlgn="auto" latinLnBrk="0" hangingPunct="1">
                <a:lnSpc>
                  <a:spcPct val="130000"/>
                </a:lnSpc>
                <a:spcBef>
                  <a:spcPct val="20000"/>
                </a:spcBef>
                <a:spcAft>
                  <a:spcPts val="0"/>
                </a:spcAft>
                <a:buClr>
                  <a:srgbClr val="8064A2">
                    <a:lumMod val="75000"/>
                  </a:srgbClr>
                </a:buClr>
                <a:buSzTx/>
                <a:buFont typeface="Wingdings" panose="05000000000000000000" pitchFamily="2" charset="2"/>
                <a:buChar char="§"/>
                <a:tabLst/>
                <a:defRPr/>
              </a:pPr>
              <a:r>
                <a:rPr lang="en-US" sz="2000" kern="0" dirty="0">
                  <a:solidFill>
                    <a:prstClr val="white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venir Next Regular"/>
                </a:rPr>
                <a:t>Verify the accuracy of the data in order to provide confidence in the results.</a:t>
              </a:r>
              <a:endParaRPr lang="ar-EG" sz="2000" kern="0" dirty="0">
                <a:solidFill>
                  <a:prstClr val="white"/>
                </a:solidFill>
                <a:latin typeface="Calibri" panose="020F0502020204030204" pitchFamily="34" charset="0"/>
                <a:cs typeface="Calibri" panose="020F0502020204030204" pitchFamily="34" charset="0"/>
                <a:sym typeface="Avenir Next Regular"/>
              </a:endParaRP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C138CA27-005E-8A20-2DE0-99B3BF9720B3}"/>
              </a:ext>
            </a:extLst>
          </p:cNvPr>
          <p:cNvGrpSpPr/>
          <p:nvPr/>
        </p:nvGrpSpPr>
        <p:grpSpPr>
          <a:xfrm>
            <a:off x="6305472" y="2443330"/>
            <a:ext cx="4248890" cy="3780470"/>
            <a:chOff x="6305472" y="2582230"/>
            <a:chExt cx="4248890" cy="3780470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768F4EAA-7140-9D07-7982-BC88EB4065FC}"/>
                </a:ext>
              </a:extLst>
            </p:cNvPr>
            <p:cNvSpPr/>
            <p:nvPr/>
          </p:nvSpPr>
          <p:spPr>
            <a:xfrm>
              <a:off x="6305472" y="2582230"/>
              <a:ext cx="4191742" cy="3780470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 w="12700" cap="flat" cmpd="sng" algn="ctr">
              <a:noFill/>
              <a:prstDash val="solid"/>
              <a:miter lim="800000"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txBody>
            <a:bodyPr rtlCol="0" anchor="ctr"/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" name="Google Shape;47;p1">
              <a:extLst>
                <a:ext uri="{FF2B5EF4-FFF2-40B4-BE49-F238E27FC236}">
                  <a16:creationId xmlns:a16="http://schemas.microsoft.com/office/drawing/2014/main" id="{F2A5E9D0-B69A-63A4-DB0B-D24F1B8A9495}"/>
                </a:ext>
              </a:extLst>
            </p:cNvPr>
            <p:cNvSpPr txBox="1"/>
            <p:nvPr/>
          </p:nvSpPr>
          <p:spPr>
            <a:xfrm>
              <a:off x="6787623" y="2867980"/>
              <a:ext cx="3475828" cy="992547"/>
            </a:xfrm>
            <a:prstGeom prst="rect">
              <a:avLst/>
            </a:prstGeom>
            <a:noFill/>
            <a:ln w="12700">
              <a:noFill/>
              <a:miter lim="400000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34274" tIns="34274" rIns="34274" bIns="34274">
              <a:spAutoFit/>
            </a:bodyPr>
            <a:lstStyle>
              <a:lvl1pPr defTabSz="1828800">
                <a:defRPr sz="4000">
                  <a:solidFill>
                    <a:srgbClr val="535353"/>
                  </a:solidFill>
                  <a:latin typeface="Avenir Next Regular"/>
                  <a:ea typeface="Avenir Next Regular"/>
                  <a:cs typeface="Avenir Next Regular"/>
                  <a:sym typeface="Avenir Next Regular"/>
                </a:defRPr>
              </a:lvl1pPr>
            </a:lstStyle>
            <a:p>
              <a:pPr marL="0" marR="0" lvl="0" indent="0" defTabSz="1371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Calibri Light" panose="020F0302020204030204"/>
                  <a:ea typeface="+mn-ea"/>
                  <a:cs typeface="+mn-cs"/>
                  <a:sym typeface="Avenir Next Regular"/>
                </a:rPr>
                <a:t>Quality control </a:t>
              </a:r>
              <a:r>
                <a:rPr kumimoji="0" lang="en-US" sz="20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 Light" panose="020F0302020204030204"/>
                  <a:ea typeface="+mn-ea"/>
                  <a:cs typeface="+mn-cs"/>
                  <a:sym typeface="Avenir Next Regular"/>
                </a:rPr>
                <a:t>is usually the responsibility of a </a:t>
              </a:r>
              <a:r>
                <a:rPr kumimoji="0" lang="en-US" sz="2000" b="1" i="0" u="none" strike="noStrike" kern="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Calibri Light" panose="020F0302020204030204"/>
                  <a:ea typeface="+mn-ea"/>
                  <a:cs typeface="+mn-cs"/>
                  <a:sym typeface="Avenir Next Regular"/>
                </a:rPr>
                <a:t>specific team </a:t>
              </a:r>
              <a:r>
                <a:rPr kumimoji="0" lang="en-US" sz="20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 Light" panose="020F0302020204030204"/>
                  <a:ea typeface="+mn-ea"/>
                  <a:cs typeface="+mn-cs"/>
                  <a:sym typeface="Avenir Next Regular"/>
                </a:rPr>
                <a:t>that tests the product for defects</a:t>
              </a: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AE0222F3-C568-8879-844F-DFDE00E0FDC0}"/>
                </a:ext>
              </a:extLst>
            </p:cNvPr>
            <p:cNvSpPr txBox="1"/>
            <p:nvPr/>
          </p:nvSpPr>
          <p:spPr>
            <a:xfrm>
              <a:off x="6362622" y="3973430"/>
              <a:ext cx="4191740" cy="212211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342900" marR="0" lvl="0" indent="-342900" algn="l" defTabSz="685800" rtl="0" eaLnBrk="1" fontAlgn="auto" latinLnBrk="0" hangingPunct="1">
                <a:lnSpc>
                  <a:spcPct val="130000"/>
                </a:lnSpc>
                <a:spcBef>
                  <a:spcPct val="20000"/>
                </a:spcBef>
                <a:spcAft>
                  <a:spcPts val="0"/>
                </a:spcAft>
                <a:buClr>
                  <a:srgbClr val="8064A2">
                    <a:lumMod val="75000"/>
                  </a:srgbClr>
                </a:buClr>
                <a:buSzTx/>
                <a:buFont typeface="Wingdings" panose="05000000000000000000" pitchFamily="2" charset="2"/>
                <a:buChar char="§"/>
                <a:tabLst/>
                <a:defRPr/>
              </a:pPr>
              <a:r>
                <a:rPr lang="en-US" sz="2000" kern="0" dirty="0">
                  <a:solidFill>
                    <a:prstClr val="white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venir Next Regular"/>
                </a:rPr>
                <a:t>QC personnel </a:t>
              </a:r>
              <a:r>
                <a:rPr lang="en-US" sz="2000" b="1" kern="0" dirty="0">
                  <a:solidFill>
                    <a:srgbClr val="C00000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venir Next Regular"/>
                </a:rPr>
                <a:t>perform</a:t>
              </a:r>
              <a:r>
                <a:rPr lang="en-US" sz="2000" kern="0" dirty="0">
                  <a:solidFill>
                    <a:prstClr val="white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venir Next Regular"/>
                </a:rPr>
                <a:t> the testing and compare the results to the specification requirements.</a:t>
              </a:r>
            </a:p>
            <a:p>
              <a:pPr marL="342900" marR="0" lvl="0" indent="-342900" algn="l" defTabSz="685800" rtl="0" eaLnBrk="1" fontAlgn="auto" latinLnBrk="0" hangingPunct="1">
                <a:lnSpc>
                  <a:spcPct val="130000"/>
                </a:lnSpc>
                <a:spcBef>
                  <a:spcPct val="20000"/>
                </a:spcBef>
                <a:spcAft>
                  <a:spcPts val="0"/>
                </a:spcAft>
                <a:buClr>
                  <a:srgbClr val="8064A2">
                    <a:lumMod val="75000"/>
                  </a:srgbClr>
                </a:buClr>
                <a:buSzTx/>
                <a:buFont typeface="Wingdings" panose="05000000000000000000" pitchFamily="2" charset="2"/>
                <a:buChar char="§"/>
                <a:tabLst/>
                <a:defRPr/>
              </a:pPr>
              <a:r>
                <a:rPr lang="en-US" sz="2000" kern="0" dirty="0">
                  <a:solidFill>
                    <a:prstClr val="white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Avenir Next Regular"/>
                </a:rPr>
                <a:t>Responsible for controlling the quality of the work performed.</a:t>
              </a:r>
            </a:p>
          </p:txBody>
        </p:sp>
      </p:grpSp>
      <p:sp>
        <p:nvSpPr>
          <p:cNvPr id="19" name="Text Placeholder 1">
            <a:extLst>
              <a:ext uri="{FF2B5EF4-FFF2-40B4-BE49-F238E27FC236}">
                <a16:creationId xmlns:a16="http://schemas.microsoft.com/office/drawing/2014/main" id="{C4385782-0AF6-9C32-4AA4-BE8CFACC3BA5}"/>
              </a:ext>
            </a:extLst>
          </p:cNvPr>
          <p:cNvSpPr txBox="1">
            <a:spLocks/>
          </p:cNvSpPr>
          <p:nvPr/>
        </p:nvSpPr>
        <p:spPr>
          <a:xfrm>
            <a:off x="1783496" y="831396"/>
            <a:ext cx="5649467" cy="8397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600" dirty="0"/>
              <a:t>QA and QC responsibilities</a:t>
            </a:r>
          </a:p>
        </p:txBody>
      </p:sp>
      <p:pic>
        <p:nvPicPr>
          <p:cNvPr id="21" name="Audio 20">
            <a:extLst>
              <a:ext uri="{FF2B5EF4-FFF2-40B4-BE49-F238E27FC236}">
                <a16:creationId xmlns:a16="http://schemas.microsoft.com/office/drawing/2014/main" id="{4B2106B7-34F2-9DC8-15B5-A57B6A9B968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6875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634"/>
    </mc:Choice>
    <mc:Fallback xmlns="">
      <p:transition spd="slow" advTm="336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4" name="Audio 3">
            <a:extLst>
              <a:ext uri="{FF2B5EF4-FFF2-40B4-BE49-F238E27FC236}">
                <a16:creationId xmlns:a16="http://schemas.microsoft.com/office/drawing/2014/main" id="{B8976B0B-7F61-6C02-1C71-B9730E712D9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4047"/>
    </mc:Choice>
    <mc:Fallback xmlns="">
      <p:transition spd="slow" advTm="840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3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7.1|0.5|0.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5|0.7|0.4|0.4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0f9785fd1d49e811b461e4a4d070eb6a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dcd5f44a92ed3da2b367a658c54ed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D0F02BC-ED46-42D5-808F-F0B5E1F4282B}"/>
</file>

<file path=customXml/itemProps3.xml><?xml version="1.0" encoding="utf-8"?>
<ds:datastoreItem xmlns:ds="http://schemas.openxmlformats.org/officeDocument/2006/customXml" ds:itemID="{ACC9A911-23AF-4D6B-960B-1A780C58D828}">
  <ds:schemaRefs>
    <ds:schemaRef ds:uri="http://schemas.microsoft.com/office/2006/metadata/properties"/>
    <ds:schemaRef ds:uri="http://schemas.microsoft.com/office/infopath/2007/PartnerControls"/>
    <ds:schemaRef ds:uri="aca13214-df29-4e3c-a050-857c0bf7bd8e"/>
    <ds:schemaRef ds:uri="688354b5-287c-4cda-825e-1d7935aea40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417</TotalTime>
  <Words>1456</Words>
  <Application>Microsoft Macintosh PowerPoint</Application>
  <PresentationFormat>Widescreen</PresentationFormat>
  <Paragraphs>269</Paragraphs>
  <Slides>40</Slides>
  <Notes>4</Notes>
  <HiddenSlides>0</HiddenSlides>
  <MMClips>3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52" baseType="lpstr">
      <vt:lpstr>Alexandria</vt:lpstr>
      <vt:lpstr>Arial</vt:lpstr>
      <vt:lpstr>Avenir Next Regular</vt:lpstr>
      <vt:lpstr>Calibri</vt:lpstr>
      <vt:lpstr>Calibri Light</vt:lpstr>
      <vt:lpstr>Helvetica</vt:lpstr>
      <vt:lpstr>Helvetica Neue Medium</vt:lpstr>
      <vt:lpstr>Open Sans</vt:lpstr>
      <vt:lpstr>Roboto Light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Ihab Mahmoud Bayoumi</cp:lastModifiedBy>
  <cp:revision>29</cp:revision>
  <dcterms:created xsi:type="dcterms:W3CDTF">2023-04-29T09:08:00Z</dcterms:created>
  <dcterms:modified xsi:type="dcterms:W3CDTF">2024-05-19T20:42:59Z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</Properties>
</file>