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375" r:id="rId3"/>
    <p:sldId id="376" r:id="rId4"/>
    <p:sldId id="377" r:id="rId5"/>
    <p:sldId id="378" r:id="rId6"/>
    <p:sldId id="379" r:id="rId7"/>
    <p:sldId id="380" r:id="rId8"/>
    <p:sldId id="381" r:id="rId9"/>
    <p:sldId id="382" r:id="rId10"/>
    <p:sldId id="383" r:id="rId11"/>
    <p:sldId id="384" r:id="rId12"/>
    <p:sldId id="385" r:id="rId13"/>
    <p:sldId id="259" r:id="rId14"/>
    <p:sldId id="287" r:id="rId15"/>
    <p:sldId id="288" r:id="rId16"/>
    <p:sldId id="295" r:id="rId17"/>
    <p:sldId id="296" r:id="rId18"/>
    <p:sldId id="297" r:id="rId19"/>
    <p:sldId id="293" r:id="rId20"/>
    <p:sldId id="298" r:id="rId21"/>
    <p:sldId id="299" r:id="rId22"/>
    <p:sldId id="300" r:id="rId23"/>
    <p:sldId id="301" r:id="rId24"/>
    <p:sldId id="302" r:id="rId25"/>
    <p:sldId id="303" r:id="rId26"/>
    <p:sldId id="304" r:id="rId27"/>
    <p:sldId id="305" r:id="rId28"/>
    <p:sldId id="306" r:id="rId29"/>
    <p:sldId id="307" r:id="rId30"/>
    <p:sldId id="308" r:id="rId31"/>
    <p:sldId id="309" r:id="rId32"/>
    <p:sldId id="310" r:id="rId33"/>
    <p:sldId id="311" r:id="rId34"/>
    <p:sldId id="312" r:id="rId35"/>
    <p:sldId id="386" r:id="rId36"/>
    <p:sldId id="313" r:id="rId37"/>
    <p:sldId id="314" r:id="rId38"/>
    <p:sldId id="315" r:id="rId39"/>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8F9EB3-AFE2-4C93-920F-4EEA7446881A}" type="doc">
      <dgm:prSet loTypeId="urn:microsoft.com/office/officeart/2005/8/layout/pyramid2" loCatId="list" qsTypeId="urn:microsoft.com/office/officeart/2005/8/quickstyle/simple5" qsCatId="simple" csTypeId="urn:microsoft.com/office/officeart/2005/8/colors/accent2_2" csCatId="accent2" phldr="1"/>
      <dgm:spPr/>
    </dgm:pt>
    <dgm:pt modelId="{19528C32-D92B-44E9-9CA6-092EBD09D866}">
      <dgm:prSet phldrT="[Text]" custT="1"/>
      <dgm:spPr/>
      <dgm:t>
        <a:bodyPr/>
        <a:lstStyle/>
        <a:p>
          <a:pPr rtl="1"/>
          <a:r>
            <a:rPr lang="en-US" sz="2000" b="1" dirty="0"/>
            <a:t>Severity</a:t>
          </a:r>
          <a:endParaRPr lang="ar-EG" sz="2000" b="1" dirty="0"/>
        </a:p>
      </dgm:t>
    </dgm:pt>
    <dgm:pt modelId="{892888EB-1D36-48A8-9CCF-5F4A2842FE19}" type="parTrans" cxnId="{E97C8287-DD5E-4701-92C9-A3D726F71E0D}">
      <dgm:prSet/>
      <dgm:spPr/>
      <dgm:t>
        <a:bodyPr/>
        <a:lstStyle/>
        <a:p>
          <a:pPr rtl="1"/>
          <a:endParaRPr lang="ar-EG"/>
        </a:p>
      </dgm:t>
    </dgm:pt>
    <dgm:pt modelId="{124E872A-3FB1-43C5-BCFC-3692BAD0D930}" type="sibTrans" cxnId="{E97C8287-DD5E-4701-92C9-A3D726F71E0D}">
      <dgm:prSet/>
      <dgm:spPr/>
      <dgm:t>
        <a:bodyPr/>
        <a:lstStyle/>
        <a:p>
          <a:pPr rtl="1"/>
          <a:endParaRPr lang="ar-EG"/>
        </a:p>
      </dgm:t>
    </dgm:pt>
    <dgm:pt modelId="{67D5615A-49E7-4BCD-99FC-6BBFB68EEE1C}">
      <dgm:prSet phldrT="[Text]" custT="1"/>
      <dgm:spPr/>
      <dgm:t>
        <a:bodyPr/>
        <a:lstStyle/>
        <a:p>
          <a:pPr rtl="1"/>
          <a:r>
            <a:rPr lang="en-US" sz="2000" b="1" dirty="0"/>
            <a:t>Probability</a:t>
          </a:r>
          <a:endParaRPr lang="ar-EG" sz="2000" b="1" dirty="0"/>
        </a:p>
      </dgm:t>
    </dgm:pt>
    <dgm:pt modelId="{4048628C-D441-4BA2-BC03-E0F80E0E706A}" type="parTrans" cxnId="{360E104C-8860-43F7-8AE2-22B5984D1DDA}">
      <dgm:prSet/>
      <dgm:spPr/>
      <dgm:t>
        <a:bodyPr/>
        <a:lstStyle/>
        <a:p>
          <a:pPr rtl="1"/>
          <a:endParaRPr lang="ar-EG"/>
        </a:p>
      </dgm:t>
    </dgm:pt>
    <dgm:pt modelId="{17D873E8-8D04-4E72-A5C6-FD52C0CF18B3}" type="sibTrans" cxnId="{360E104C-8860-43F7-8AE2-22B5984D1DDA}">
      <dgm:prSet/>
      <dgm:spPr/>
      <dgm:t>
        <a:bodyPr/>
        <a:lstStyle/>
        <a:p>
          <a:pPr rtl="1"/>
          <a:endParaRPr lang="ar-EG"/>
        </a:p>
      </dgm:t>
    </dgm:pt>
    <dgm:pt modelId="{0212960F-83C6-4099-8700-B68A827ACB52}">
      <dgm:prSet phldrT="[Text]" custT="1"/>
      <dgm:spPr/>
      <dgm:t>
        <a:bodyPr/>
        <a:lstStyle/>
        <a:p>
          <a:pPr rtl="1"/>
          <a:r>
            <a:rPr lang="en-US" sz="2000" b="1" dirty="0"/>
            <a:t>Detectability</a:t>
          </a:r>
          <a:endParaRPr lang="ar-EG" sz="2000" b="1" dirty="0"/>
        </a:p>
      </dgm:t>
    </dgm:pt>
    <dgm:pt modelId="{6D56B075-ADBB-43C9-A2B3-02B48F467EE5}" type="parTrans" cxnId="{A892D41B-BBCF-405D-98C7-71F1434297C8}">
      <dgm:prSet/>
      <dgm:spPr/>
      <dgm:t>
        <a:bodyPr/>
        <a:lstStyle/>
        <a:p>
          <a:pPr rtl="1"/>
          <a:endParaRPr lang="ar-EG"/>
        </a:p>
      </dgm:t>
    </dgm:pt>
    <dgm:pt modelId="{C6272540-BECB-405C-8DFD-5E98A5A6C460}" type="sibTrans" cxnId="{A892D41B-BBCF-405D-98C7-71F1434297C8}">
      <dgm:prSet/>
      <dgm:spPr/>
      <dgm:t>
        <a:bodyPr/>
        <a:lstStyle/>
        <a:p>
          <a:pPr rtl="1"/>
          <a:endParaRPr lang="ar-EG"/>
        </a:p>
      </dgm:t>
    </dgm:pt>
    <dgm:pt modelId="{85484C3F-F7CD-4D16-826C-E41700B0CB64}" type="pres">
      <dgm:prSet presAssocID="{FF8F9EB3-AFE2-4C93-920F-4EEA7446881A}" presName="compositeShape" presStyleCnt="0">
        <dgm:presLayoutVars>
          <dgm:dir/>
          <dgm:resizeHandles/>
        </dgm:presLayoutVars>
      </dgm:prSet>
      <dgm:spPr/>
    </dgm:pt>
    <dgm:pt modelId="{4C04A95D-CCCA-4369-A21B-577F42FD3BC7}" type="pres">
      <dgm:prSet presAssocID="{FF8F9EB3-AFE2-4C93-920F-4EEA7446881A}" presName="pyramid" presStyleLbl="node1" presStyleIdx="0" presStyleCnt="1"/>
      <dgm:spPr/>
    </dgm:pt>
    <dgm:pt modelId="{9B8D1B5F-4946-4E43-95BE-5FF25C84348F}" type="pres">
      <dgm:prSet presAssocID="{FF8F9EB3-AFE2-4C93-920F-4EEA7446881A}" presName="theList" presStyleCnt="0"/>
      <dgm:spPr/>
    </dgm:pt>
    <dgm:pt modelId="{752D3168-F3C3-4593-9953-551B4CB86BFB}" type="pres">
      <dgm:prSet presAssocID="{19528C32-D92B-44E9-9CA6-092EBD09D866}" presName="aNode" presStyleLbl="fgAcc1" presStyleIdx="0" presStyleCnt="3">
        <dgm:presLayoutVars>
          <dgm:bulletEnabled val="1"/>
        </dgm:presLayoutVars>
      </dgm:prSet>
      <dgm:spPr/>
    </dgm:pt>
    <dgm:pt modelId="{D69CE781-1A75-4F25-A502-26403CC03ACD}" type="pres">
      <dgm:prSet presAssocID="{19528C32-D92B-44E9-9CA6-092EBD09D866}" presName="aSpace" presStyleCnt="0"/>
      <dgm:spPr/>
    </dgm:pt>
    <dgm:pt modelId="{154D9388-5506-4903-A1C4-B50EEC92F5DD}" type="pres">
      <dgm:prSet presAssocID="{67D5615A-49E7-4BCD-99FC-6BBFB68EEE1C}" presName="aNode" presStyleLbl="fgAcc1" presStyleIdx="1" presStyleCnt="3">
        <dgm:presLayoutVars>
          <dgm:bulletEnabled val="1"/>
        </dgm:presLayoutVars>
      </dgm:prSet>
      <dgm:spPr/>
    </dgm:pt>
    <dgm:pt modelId="{17380FB1-6D8D-402A-87DC-E7C32B9D2357}" type="pres">
      <dgm:prSet presAssocID="{67D5615A-49E7-4BCD-99FC-6BBFB68EEE1C}" presName="aSpace" presStyleCnt="0"/>
      <dgm:spPr/>
    </dgm:pt>
    <dgm:pt modelId="{BBCBCC19-90D7-496F-9040-94F2F92DC3DF}" type="pres">
      <dgm:prSet presAssocID="{0212960F-83C6-4099-8700-B68A827ACB52}" presName="aNode" presStyleLbl="fgAcc1" presStyleIdx="2" presStyleCnt="3">
        <dgm:presLayoutVars>
          <dgm:bulletEnabled val="1"/>
        </dgm:presLayoutVars>
      </dgm:prSet>
      <dgm:spPr/>
    </dgm:pt>
    <dgm:pt modelId="{E97186D1-36AC-4091-AC98-27BD8AE0CFB5}" type="pres">
      <dgm:prSet presAssocID="{0212960F-83C6-4099-8700-B68A827ACB52}" presName="aSpace" presStyleCnt="0"/>
      <dgm:spPr/>
    </dgm:pt>
  </dgm:ptLst>
  <dgm:cxnLst>
    <dgm:cxn modelId="{A892D41B-BBCF-405D-98C7-71F1434297C8}" srcId="{FF8F9EB3-AFE2-4C93-920F-4EEA7446881A}" destId="{0212960F-83C6-4099-8700-B68A827ACB52}" srcOrd="2" destOrd="0" parTransId="{6D56B075-ADBB-43C9-A2B3-02B48F467EE5}" sibTransId="{C6272540-BECB-405C-8DFD-5E98A5A6C460}"/>
    <dgm:cxn modelId="{360E104C-8860-43F7-8AE2-22B5984D1DDA}" srcId="{FF8F9EB3-AFE2-4C93-920F-4EEA7446881A}" destId="{67D5615A-49E7-4BCD-99FC-6BBFB68EEE1C}" srcOrd="1" destOrd="0" parTransId="{4048628C-D441-4BA2-BC03-E0F80E0E706A}" sibTransId="{17D873E8-8D04-4E72-A5C6-FD52C0CF18B3}"/>
    <dgm:cxn modelId="{665A8456-1D37-409B-9076-BAC2184299E0}" type="presOf" srcId="{0212960F-83C6-4099-8700-B68A827ACB52}" destId="{BBCBCC19-90D7-496F-9040-94F2F92DC3DF}" srcOrd="0" destOrd="0" presId="urn:microsoft.com/office/officeart/2005/8/layout/pyramid2"/>
    <dgm:cxn modelId="{E97C8287-DD5E-4701-92C9-A3D726F71E0D}" srcId="{FF8F9EB3-AFE2-4C93-920F-4EEA7446881A}" destId="{19528C32-D92B-44E9-9CA6-092EBD09D866}" srcOrd="0" destOrd="0" parTransId="{892888EB-1D36-48A8-9CCF-5F4A2842FE19}" sibTransId="{124E872A-3FB1-43C5-BCFC-3692BAD0D930}"/>
    <dgm:cxn modelId="{84D6CD9A-C018-4144-8A22-67BBEB54F1B1}" type="presOf" srcId="{19528C32-D92B-44E9-9CA6-092EBD09D866}" destId="{752D3168-F3C3-4593-9953-551B4CB86BFB}" srcOrd="0" destOrd="0" presId="urn:microsoft.com/office/officeart/2005/8/layout/pyramid2"/>
    <dgm:cxn modelId="{1CD841E0-70E8-4CA4-AA08-01C730248B85}" type="presOf" srcId="{67D5615A-49E7-4BCD-99FC-6BBFB68EEE1C}" destId="{154D9388-5506-4903-A1C4-B50EEC92F5DD}" srcOrd="0" destOrd="0" presId="urn:microsoft.com/office/officeart/2005/8/layout/pyramid2"/>
    <dgm:cxn modelId="{ABEC50E7-C5F5-4FA3-8BC5-99913A18017D}" type="presOf" srcId="{FF8F9EB3-AFE2-4C93-920F-4EEA7446881A}" destId="{85484C3F-F7CD-4D16-826C-E41700B0CB64}" srcOrd="0" destOrd="0" presId="urn:microsoft.com/office/officeart/2005/8/layout/pyramid2"/>
    <dgm:cxn modelId="{02E83BA6-7F7E-4D87-B074-A5D9712469F9}" type="presParOf" srcId="{85484C3F-F7CD-4D16-826C-E41700B0CB64}" destId="{4C04A95D-CCCA-4369-A21B-577F42FD3BC7}" srcOrd="0" destOrd="0" presId="urn:microsoft.com/office/officeart/2005/8/layout/pyramid2"/>
    <dgm:cxn modelId="{DD77D86A-BAA5-4582-B6D5-B60FA794E333}" type="presParOf" srcId="{85484C3F-F7CD-4D16-826C-E41700B0CB64}" destId="{9B8D1B5F-4946-4E43-95BE-5FF25C84348F}" srcOrd="1" destOrd="0" presId="urn:microsoft.com/office/officeart/2005/8/layout/pyramid2"/>
    <dgm:cxn modelId="{C587B16D-8DB0-4579-BD14-C35ECFF0A1C5}" type="presParOf" srcId="{9B8D1B5F-4946-4E43-95BE-5FF25C84348F}" destId="{752D3168-F3C3-4593-9953-551B4CB86BFB}" srcOrd="0" destOrd="0" presId="urn:microsoft.com/office/officeart/2005/8/layout/pyramid2"/>
    <dgm:cxn modelId="{FBE81B33-7985-45E8-A262-C7F8AB47954F}" type="presParOf" srcId="{9B8D1B5F-4946-4E43-95BE-5FF25C84348F}" destId="{D69CE781-1A75-4F25-A502-26403CC03ACD}" srcOrd="1" destOrd="0" presId="urn:microsoft.com/office/officeart/2005/8/layout/pyramid2"/>
    <dgm:cxn modelId="{19BF09E8-38B6-48FE-AF07-A8A55407F24E}" type="presParOf" srcId="{9B8D1B5F-4946-4E43-95BE-5FF25C84348F}" destId="{154D9388-5506-4903-A1C4-B50EEC92F5DD}" srcOrd="2" destOrd="0" presId="urn:microsoft.com/office/officeart/2005/8/layout/pyramid2"/>
    <dgm:cxn modelId="{2097DBB2-465B-4A21-9F9C-C3A55DF5A00C}" type="presParOf" srcId="{9B8D1B5F-4946-4E43-95BE-5FF25C84348F}" destId="{17380FB1-6D8D-402A-87DC-E7C32B9D2357}" srcOrd="3" destOrd="0" presId="urn:microsoft.com/office/officeart/2005/8/layout/pyramid2"/>
    <dgm:cxn modelId="{7576201C-BB84-4B49-9ABD-3A1CAB4118B1}" type="presParOf" srcId="{9B8D1B5F-4946-4E43-95BE-5FF25C84348F}" destId="{BBCBCC19-90D7-496F-9040-94F2F92DC3DF}" srcOrd="4" destOrd="0" presId="urn:microsoft.com/office/officeart/2005/8/layout/pyramid2"/>
    <dgm:cxn modelId="{498BFE61-C836-4A59-8390-3680F04F9DF3}" type="presParOf" srcId="{9B8D1B5F-4946-4E43-95BE-5FF25C84348F}" destId="{E97186D1-36AC-4091-AC98-27BD8AE0CFB5}" srcOrd="5" destOrd="0" presId="urn:microsoft.com/office/officeart/2005/8/layout/pyramid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04A95D-CCCA-4369-A21B-577F42FD3BC7}">
      <dsp:nvSpPr>
        <dsp:cNvPr id="0" name=""/>
        <dsp:cNvSpPr/>
      </dsp:nvSpPr>
      <dsp:spPr>
        <a:xfrm>
          <a:off x="355626" y="0"/>
          <a:ext cx="2510337" cy="2510337"/>
        </a:xfrm>
        <a:prstGeom prst="triangl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752D3168-F3C3-4593-9953-551B4CB86BFB}">
      <dsp:nvSpPr>
        <dsp:cNvPr id="0" name=""/>
        <dsp:cNvSpPr/>
      </dsp:nvSpPr>
      <dsp:spPr>
        <a:xfrm>
          <a:off x="1610794" y="252382"/>
          <a:ext cx="1631719" cy="594243"/>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en-US" sz="2000" b="1" kern="1200" dirty="0"/>
            <a:t>Severity</a:t>
          </a:r>
          <a:endParaRPr lang="ar-EG" sz="2000" b="1" kern="1200" dirty="0"/>
        </a:p>
      </dsp:txBody>
      <dsp:txXfrm>
        <a:off x="1639803" y="281391"/>
        <a:ext cx="1573701" cy="536225"/>
      </dsp:txXfrm>
    </dsp:sp>
    <dsp:sp modelId="{154D9388-5506-4903-A1C4-B50EEC92F5DD}">
      <dsp:nvSpPr>
        <dsp:cNvPr id="0" name=""/>
        <dsp:cNvSpPr/>
      </dsp:nvSpPr>
      <dsp:spPr>
        <a:xfrm>
          <a:off x="1610794" y="920906"/>
          <a:ext cx="1631719" cy="594243"/>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en-US" sz="2000" b="1" kern="1200" dirty="0"/>
            <a:t>Probability</a:t>
          </a:r>
          <a:endParaRPr lang="ar-EG" sz="2000" b="1" kern="1200" dirty="0"/>
        </a:p>
      </dsp:txBody>
      <dsp:txXfrm>
        <a:off x="1639803" y="949915"/>
        <a:ext cx="1573701" cy="536225"/>
      </dsp:txXfrm>
    </dsp:sp>
    <dsp:sp modelId="{BBCBCC19-90D7-496F-9040-94F2F92DC3DF}">
      <dsp:nvSpPr>
        <dsp:cNvPr id="0" name=""/>
        <dsp:cNvSpPr/>
      </dsp:nvSpPr>
      <dsp:spPr>
        <a:xfrm>
          <a:off x="1610794" y="1589430"/>
          <a:ext cx="1631719" cy="594243"/>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en-US" sz="2000" b="1" kern="1200" dirty="0"/>
            <a:t>Detectability</a:t>
          </a:r>
          <a:endParaRPr lang="ar-EG" sz="2000" b="1" kern="1200" dirty="0"/>
        </a:p>
      </dsp:txBody>
      <dsp:txXfrm>
        <a:off x="1639803" y="1618439"/>
        <a:ext cx="1573701" cy="536225"/>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502C8-CF5A-5BFE-2E2C-EF81DBB1796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C4860212-4C24-FE83-15C8-BB996729968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2D7BEF9C-869A-D9C8-387D-CEBF1DB75449}"/>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5" name="Footer Placeholder 4">
            <a:extLst>
              <a:ext uri="{FF2B5EF4-FFF2-40B4-BE49-F238E27FC236}">
                <a16:creationId xmlns:a16="http://schemas.microsoft.com/office/drawing/2014/main" id="{420D4F75-5220-D9EB-337D-A62ED0CCCC5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381040-3227-D79C-6929-49658075AAE9}"/>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1450472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C6F5B-0338-CEE5-71A2-F5681B3A544D}"/>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638B9673-CFBF-72CF-B2D6-3A4F17509E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516CB32C-CAE8-917E-30B0-2A7E81C1A305}"/>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5" name="Footer Placeholder 4">
            <a:extLst>
              <a:ext uri="{FF2B5EF4-FFF2-40B4-BE49-F238E27FC236}">
                <a16:creationId xmlns:a16="http://schemas.microsoft.com/office/drawing/2014/main" id="{A8CB306A-2E43-145D-EB18-86D0C519149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9D7AB80-F6E0-BA85-776C-83CAD184EB63}"/>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2124914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D3B6A-10C8-43D9-72E1-DAC7742ED61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26C61A1-8E6D-6CA6-FAC5-2DDA2D460C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15E16F4-11ED-5C46-C8E3-176FF668ACC3}"/>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5" name="Footer Placeholder 4">
            <a:extLst>
              <a:ext uri="{FF2B5EF4-FFF2-40B4-BE49-F238E27FC236}">
                <a16:creationId xmlns:a16="http://schemas.microsoft.com/office/drawing/2014/main" id="{992AB0F1-9F5A-B8D1-964C-19EF0988D5D0}"/>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A286212-F81C-17EF-8F53-663F535FF5C3}"/>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3678535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0635D-4B99-3973-9EBD-7DBFD21FAE03}"/>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ED90CD69-B0E2-FABB-2883-0041F3F0B4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666E1A3F-E1EA-6309-95B2-E67D06605A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31D4EC6E-4878-2A9F-8EF9-A9BB68627584}"/>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6" name="Footer Placeholder 5">
            <a:extLst>
              <a:ext uri="{FF2B5EF4-FFF2-40B4-BE49-F238E27FC236}">
                <a16:creationId xmlns:a16="http://schemas.microsoft.com/office/drawing/2014/main" id="{0617EECE-1195-29F1-7312-6AF4485868FF}"/>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C7A61C8-2173-E376-2636-31DAE078EA5D}"/>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936113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3E56B-A6EF-FDFD-6330-3B9C6038D8B6}"/>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B13814E4-5721-E0F9-F3A9-94F813D70E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6658DA-20CB-5110-7A66-B575BBC89F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CFBA51C5-025C-6E5B-9669-8CE17F2F73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C8AE978-6A40-EC36-B108-2D1E2DE458F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7FCE157E-F151-E4CC-D9AF-02697404F5E9}"/>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8" name="Footer Placeholder 7">
            <a:extLst>
              <a:ext uri="{FF2B5EF4-FFF2-40B4-BE49-F238E27FC236}">
                <a16:creationId xmlns:a16="http://schemas.microsoft.com/office/drawing/2014/main" id="{7A250C5D-32BC-2D1B-17F7-A509D974F50A}"/>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37AB641E-3A28-199D-D304-9B480D3BAC80}"/>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1457585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7C642-6BB1-88AA-4B30-29A7C10B85D5}"/>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1C555D61-7E0F-035D-C070-B38E70629E55}"/>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4" name="Footer Placeholder 3">
            <a:extLst>
              <a:ext uri="{FF2B5EF4-FFF2-40B4-BE49-F238E27FC236}">
                <a16:creationId xmlns:a16="http://schemas.microsoft.com/office/drawing/2014/main" id="{3C7836CF-3177-88AF-C97B-7159563BFA35}"/>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F548A99F-C4F2-5919-9FAD-D6D3694D52CE}"/>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4201551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88FE87-82FD-940F-50C1-B54CBCA0E7AF}"/>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3" name="Footer Placeholder 2">
            <a:extLst>
              <a:ext uri="{FF2B5EF4-FFF2-40B4-BE49-F238E27FC236}">
                <a16:creationId xmlns:a16="http://schemas.microsoft.com/office/drawing/2014/main" id="{24951105-4776-3655-C265-59D90400676C}"/>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534EA390-501A-00E5-D214-14DC36B7B61C}"/>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1525536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CE7B9-0B4B-2B58-9FAF-11DFB75C07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6710A1B1-C619-B98D-71D2-980A3EAF31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2B15659A-5219-26DC-97E5-F602222F73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E241C5F-959F-4E21-3B86-D36F98D46500}"/>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6" name="Footer Placeholder 5">
            <a:extLst>
              <a:ext uri="{FF2B5EF4-FFF2-40B4-BE49-F238E27FC236}">
                <a16:creationId xmlns:a16="http://schemas.microsoft.com/office/drawing/2014/main" id="{7878DEB8-AD3E-87E1-AE90-BFE95F26F75D}"/>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F4017D20-4A03-8E2B-8761-FD280C9B91B2}"/>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2020783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A32A9-17CF-2CC9-06D0-BE5533140F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1C8956DC-576D-B5B4-DB11-925FD82ADB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63CD5C85-561F-EB34-C583-AA92E31409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C10840-19FD-71B0-7C06-86F13F163924}"/>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6" name="Footer Placeholder 5">
            <a:extLst>
              <a:ext uri="{FF2B5EF4-FFF2-40B4-BE49-F238E27FC236}">
                <a16:creationId xmlns:a16="http://schemas.microsoft.com/office/drawing/2014/main" id="{FC961508-561D-2B02-783D-C7DEA5B5D085}"/>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44954DC-983D-2015-680C-E61FDC4B6027}"/>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3929939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4A380-CD30-938F-53F4-C0FFCD4541CB}"/>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D80D05F-4BB9-D3E7-6FCB-A61F58CA040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C0B9B6C7-FFEB-163C-400B-B524EE7BCFAC}"/>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5" name="Footer Placeholder 4">
            <a:extLst>
              <a:ext uri="{FF2B5EF4-FFF2-40B4-BE49-F238E27FC236}">
                <a16:creationId xmlns:a16="http://schemas.microsoft.com/office/drawing/2014/main" id="{6DF3FC6F-787D-C7D4-CD9E-742451F9D77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51F74FD-5C14-6B28-49BA-895246EC843F}"/>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2677659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B35B2D-446A-DA3E-705C-472E6CB059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8962E69A-0E49-0F34-B251-DADF858CCA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586432E-09C3-979E-B4E6-CE198E46AC79}"/>
              </a:ext>
            </a:extLst>
          </p:cNvPr>
          <p:cNvSpPr>
            <a:spLocks noGrp="1"/>
          </p:cNvSpPr>
          <p:nvPr>
            <p:ph type="dt" sz="half" idx="10"/>
          </p:nvPr>
        </p:nvSpPr>
        <p:spPr/>
        <p:txBody>
          <a:bodyPr/>
          <a:lstStyle/>
          <a:p>
            <a:fld id="{E53D5781-F532-40FB-BD2B-BB4059034C8A}" type="datetimeFigureOut">
              <a:rPr lang="ar-EG" smtClean="0"/>
              <a:t>27/03/1444</a:t>
            </a:fld>
            <a:endParaRPr lang="ar-EG"/>
          </a:p>
        </p:txBody>
      </p:sp>
      <p:sp>
        <p:nvSpPr>
          <p:cNvPr id="5" name="Footer Placeholder 4">
            <a:extLst>
              <a:ext uri="{FF2B5EF4-FFF2-40B4-BE49-F238E27FC236}">
                <a16:creationId xmlns:a16="http://schemas.microsoft.com/office/drawing/2014/main" id="{51673C86-6FBF-CFB1-EB20-1D1BBBF97370}"/>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EBF923DA-612C-04F6-C4E3-6CFDB65E4352}"/>
              </a:ext>
            </a:extLst>
          </p:cNvPr>
          <p:cNvSpPr>
            <a:spLocks noGrp="1"/>
          </p:cNvSpPr>
          <p:nvPr>
            <p:ph type="sldNum" sz="quarter" idx="12"/>
          </p:nvPr>
        </p:nvSpPr>
        <p:spPr/>
        <p:txBody>
          <a:bodyPr/>
          <a:lstStyle/>
          <a:p>
            <a:fld id="{C70939DC-80C4-4937-BC1F-55A0B9BB4422}" type="slidenum">
              <a:rPr lang="ar-EG" smtClean="0"/>
              <a:t>‹#›</a:t>
            </a:fld>
            <a:endParaRPr lang="ar-EG"/>
          </a:p>
        </p:txBody>
      </p:sp>
    </p:spTree>
    <p:extLst>
      <p:ext uri="{BB962C8B-B14F-4D97-AF65-F5344CB8AC3E}">
        <p14:creationId xmlns:p14="http://schemas.microsoft.com/office/powerpoint/2010/main" val="1679024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85182E-3EFF-0EBE-9AC7-8C7069671F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992EFB0A-BF89-093F-4D38-1DE9252515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EBADEF62-692B-BE2E-2BBB-47AB2733BC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3D5781-F532-40FB-BD2B-BB4059034C8A}" type="datetimeFigureOut">
              <a:rPr lang="ar-EG" smtClean="0"/>
              <a:t>27/03/1444</a:t>
            </a:fld>
            <a:endParaRPr lang="ar-EG"/>
          </a:p>
        </p:txBody>
      </p:sp>
      <p:sp>
        <p:nvSpPr>
          <p:cNvPr id="5" name="Footer Placeholder 4">
            <a:extLst>
              <a:ext uri="{FF2B5EF4-FFF2-40B4-BE49-F238E27FC236}">
                <a16:creationId xmlns:a16="http://schemas.microsoft.com/office/drawing/2014/main" id="{A2EE15C2-986C-D4C9-530F-B95CC2A70F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9DF13DAA-6D3C-CE91-41ED-B01E24A592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0939DC-80C4-4937-BC1F-55A0B9BB4422}" type="slidenum">
              <a:rPr lang="ar-EG" smtClean="0"/>
              <a:t>‹#›</a:t>
            </a:fld>
            <a:endParaRPr lang="ar-EG"/>
          </a:p>
        </p:txBody>
      </p:sp>
    </p:spTree>
    <p:extLst>
      <p:ext uri="{BB962C8B-B14F-4D97-AF65-F5344CB8AC3E}">
        <p14:creationId xmlns:p14="http://schemas.microsoft.com/office/powerpoint/2010/main" val="3928770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6.png"/><Relationship Id="rId7"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3328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a:solidFill>
                  <a:srgbClr val="FF9518"/>
                </a:solidFill>
                <a:latin typeface="Tajawal Medium" panose="00000600000000000000" pitchFamily="2" charset="-78"/>
                <a:cs typeface="Tajawal Medium" panose="00000600000000000000" pitchFamily="2" charset="-78"/>
              </a:rPr>
              <a:t>Lecture4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7992040" y="3159395"/>
            <a:ext cx="3183884" cy="1384995"/>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 510</a:t>
            </a:r>
          </a:p>
          <a:p>
            <a:pPr algn="ctr"/>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pPr algn="ct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955857602"/>
      </p:ext>
    </p:extLst>
  </p:cSld>
  <p:clrMapOvr>
    <a:masterClrMapping/>
  </p:clrMapOvr>
  <mc:AlternateContent xmlns:mc="http://schemas.openxmlformats.org/markup-compatibility/2006" xmlns:p14="http://schemas.microsoft.com/office/powerpoint/2010/main">
    <mc:Choice Requires="p14">
      <p:transition spd="slow" p14:dur="2000" advTm="67538"/>
    </mc:Choice>
    <mc:Fallback xmlns="">
      <p:transition spd="slow" advTm="6753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71137" y="6353587"/>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7946"/>
            <a:ext cx="11528308" cy="1610200"/>
          </a:xfrm>
          <a:prstGeom prst="rect">
            <a:avLst/>
          </a:prstGeom>
        </p:spPr>
      </p:pic>
      <p:sp>
        <p:nvSpPr>
          <p:cNvPr id="7" name="TextBox 6"/>
          <p:cNvSpPr txBox="1"/>
          <p:nvPr/>
        </p:nvSpPr>
        <p:spPr>
          <a:xfrm>
            <a:off x="2458284" y="538987"/>
            <a:ext cx="8738290" cy="523220"/>
          </a:xfrm>
          <a:prstGeom prst="rect">
            <a:avLst/>
          </a:prstGeom>
          <a:noFill/>
        </p:spPr>
        <p:txBody>
          <a:bodyPr wrap="none" rtlCol="0">
            <a:spAutoFit/>
          </a:bodyPr>
          <a:lstStyle/>
          <a:p>
            <a:pPr algn="l"/>
            <a:r>
              <a:rPr lang="en-US" sz="2800" b="1" i="0" dirty="0">
                <a:solidFill>
                  <a:schemeClr val="accent2"/>
                </a:solidFill>
                <a:effectLst/>
                <a:latin typeface="Montserrat" panose="00000500000000000000" pitchFamily="2" charset="0"/>
              </a:rPr>
              <a:t>Commonly Used Risk Management Examples</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55BBBFF2-0C36-88B5-D94A-4A97C13C3D92}"/>
              </a:ext>
            </a:extLst>
          </p:cNvPr>
          <p:cNvSpPr txBox="1"/>
          <p:nvPr/>
        </p:nvSpPr>
        <p:spPr>
          <a:xfrm>
            <a:off x="2364940" y="1565043"/>
            <a:ext cx="8924978" cy="1077218"/>
          </a:xfrm>
          <a:prstGeom prst="rect">
            <a:avLst/>
          </a:prstGeom>
          <a:noFill/>
        </p:spPr>
        <p:txBody>
          <a:bodyPr wrap="square">
            <a:spAutoFit/>
          </a:bodyPr>
          <a:lstStyle/>
          <a:p>
            <a:pPr algn="l"/>
            <a:r>
              <a:rPr lang="en-US" sz="3200" b="1" i="0" dirty="0">
                <a:solidFill>
                  <a:srgbClr val="FF0000"/>
                </a:solidFill>
                <a:effectLst/>
                <a:latin typeface="Montserrat" panose="00000500000000000000" pitchFamily="2" charset="0"/>
              </a:rPr>
              <a:t>Risk Avoidance</a:t>
            </a:r>
            <a:br>
              <a:rPr lang="en-US" sz="3200" dirty="0">
                <a:solidFill>
                  <a:srgbClr val="FF0000"/>
                </a:solidFill>
              </a:rPr>
            </a:br>
            <a:r>
              <a:rPr lang="en-US" sz="3200" b="1" i="0" dirty="0">
                <a:solidFill>
                  <a:schemeClr val="accent2"/>
                </a:solidFill>
                <a:effectLst/>
                <a:latin typeface="Montserrat" panose="00000500000000000000" pitchFamily="2" charset="0"/>
              </a:rPr>
              <a:t>Customer Credit Risk Management</a:t>
            </a:r>
          </a:p>
        </p:txBody>
      </p:sp>
      <p:sp>
        <p:nvSpPr>
          <p:cNvPr id="17" name="TextBox 16">
            <a:extLst>
              <a:ext uri="{FF2B5EF4-FFF2-40B4-BE49-F238E27FC236}">
                <a16:creationId xmlns:a16="http://schemas.microsoft.com/office/drawing/2014/main" id="{A94D8C8A-E451-960A-3E6D-438328BF8E0A}"/>
              </a:ext>
            </a:extLst>
          </p:cNvPr>
          <p:cNvSpPr txBox="1"/>
          <p:nvPr/>
        </p:nvSpPr>
        <p:spPr>
          <a:xfrm>
            <a:off x="2364632" y="2824773"/>
            <a:ext cx="6982028" cy="584775"/>
          </a:xfrm>
          <a:prstGeom prst="rect">
            <a:avLst/>
          </a:prstGeom>
          <a:noFill/>
        </p:spPr>
        <p:txBody>
          <a:bodyPr wrap="square">
            <a:spAutoFit/>
          </a:bodyPr>
          <a:lstStyle/>
          <a:p>
            <a:pPr algn="l"/>
            <a:r>
              <a:rPr lang="en-US" sz="3200" b="1" i="0" dirty="0">
                <a:solidFill>
                  <a:srgbClr val="00B050"/>
                </a:solidFill>
                <a:effectLst/>
                <a:latin typeface="Montserrat" panose="00000500000000000000" pitchFamily="2" charset="0"/>
              </a:rPr>
              <a:t>Industry-Specific Strategy</a:t>
            </a:r>
            <a:endParaRPr lang="en-US" sz="3200" b="0" i="0" dirty="0">
              <a:solidFill>
                <a:srgbClr val="00B050"/>
              </a:solidFill>
              <a:effectLst/>
              <a:latin typeface="Montserrat" panose="00000500000000000000" pitchFamily="2" charset="0"/>
            </a:endParaRPr>
          </a:p>
        </p:txBody>
      </p:sp>
      <p:sp>
        <p:nvSpPr>
          <p:cNvPr id="19" name="TextBox 18">
            <a:extLst>
              <a:ext uri="{FF2B5EF4-FFF2-40B4-BE49-F238E27FC236}">
                <a16:creationId xmlns:a16="http://schemas.microsoft.com/office/drawing/2014/main" id="{93F29E17-63D9-E810-98FE-F3834093C5A0}"/>
              </a:ext>
            </a:extLst>
          </p:cNvPr>
          <p:cNvSpPr txBox="1"/>
          <p:nvPr/>
        </p:nvSpPr>
        <p:spPr>
          <a:xfrm>
            <a:off x="2364632" y="3559589"/>
            <a:ext cx="6211110" cy="584775"/>
          </a:xfrm>
          <a:prstGeom prst="rect">
            <a:avLst/>
          </a:prstGeom>
          <a:noFill/>
        </p:spPr>
        <p:txBody>
          <a:bodyPr wrap="square">
            <a:spAutoFit/>
          </a:bodyPr>
          <a:lstStyle/>
          <a:p>
            <a:pPr algn="l"/>
            <a:r>
              <a:rPr lang="en-US" sz="3200" b="1" i="0" dirty="0">
                <a:solidFill>
                  <a:srgbClr val="00B0F0"/>
                </a:solidFill>
                <a:effectLst/>
                <a:latin typeface="Montserrat" panose="00000500000000000000" pitchFamily="2" charset="0"/>
              </a:rPr>
              <a:t>Elimination of Contract Risk</a:t>
            </a:r>
            <a:endParaRPr lang="en-US" sz="3200" b="0" i="0" dirty="0">
              <a:solidFill>
                <a:srgbClr val="00B0F0"/>
              </a:solidFill>
              <a:effectLst/>
              <a:latin typeface="Montserrat" panose="00000500000000000000" pitchFamily="2" charset="0"/>
            </a:endParaRPr>
          </a:p>
        </p:txBody>
      </p:sp>
      <p:sp>
        <p:nvSpPr>
          <p:cNvPr id="21" name="TextBox 20">
            <a:extLst>
              <a:ext uri="{FF2B5EF4-FFF2-40B4-BE49-F238E27FC236}">
                <a16:creationId xmlns:a16="http://schemas.microsoft.com/office/drawing/2014/main" id="{BFEE07A7-9DDE-18D5-1FE9-2DAEC9A6EEF3}"/>
              </a:ext>
            </a:extLst>
          </p:cNvPr>
          <p:cNvSpPr txBox="1"/>
          <p:nvPr/>
        </p:nvSpPr>
        <p:spPr>
          <a:xfrm>
            <a:off x="2458284" y="4327570"/>
            <a:ext cx="6211110" cy="523220"/>
          </a:xfrm>
          <a:prstGeom prst="rect">
            <a:avLst/>
          </a:prstGeom>
          <a:noFill/>
        </p:spPr>
        <p:txBody>
          <a:bodyPr wrap="square">
            <a:spAutoFit/>
          </a:bodyPr>
          <a:lstStyle/>
          <a:p>
            <a:pPr algn="l"/>
            <a:r>
              <a:rPr lang="en-US" sz="2800" b="1" i="0" dirty="0">
                <a:solidFill>
                  <a:srgbClr val="111111"/>
                </a:solidFill>
                <a:effectLst/>
                <a:latin typeface="Montserrat" panose="00000500000000000000" pitchFamily="2" charset="0"/>
              </a:rPr>
              <a:t>Compliance Risks</a:t>
            </a:r>
            <a:endParaRPr lang="en-US" sz="2800" b="0" i="0" dirty="0">
              <a:solidFill>
                <a:srgbClr val="111111"/>
              </a:solidFill>
              <a:effectLst/>
              <a:latin typeface="Montserrat" panose="00000500000000000000" pitchFamily="2" charset="0"/>
            </a:endParaRPr>
          </a:p>
        </p:txBody>
      </p:sp>
      <p:sp>
        <p:nvSpPr>
          <p:cNvPr id="23" name="TextBox 22">
            <a:extLst>
              <a:ext uri="{FF2B5EF4-FFF2-40B4-BE49-F238E27FC236}">
                <a16:creationId xmlns:a16="http://schemas.microsoft.com/office/drawing/2014/main" id="{D7DD7D0B-7A7B-1EED-ECBD-94D156F983EA}"/>
              </a:ext>
            </a:extLst>
          </p:cNvPr>
          <p:cNvSpPr txBox="1"/>
          <p:nvPr/>
        </p:nvSpPr>
        <p:spPr>
          <a:xfrm>
            <a:off x="2609445" y="4782526"/>
            <a:ext cx="6211110" cy="523220"/>
          </a:xfrm>
          <a:prstGeom prst="rect">
            <a:avLst/>
          </a:prstGeom>
          <a:noFill/>
        </p:spPr>
        <p:txBody>
          <a:bodyPr wrap="square">
            <a:spAutoFit/>
          </a:bodyPr>
          <a:lstStyle/>
          <a:p>
            <a:pPr algn="l"/>
            <a:r>
              <a:rPr lang="en-US" sz="2800" b="1" i="0" dirty="0">
                <a:solidFill>
                  <a:srgbClr val="FFC000"/>
                </a:solidFill>
                <a:effectLst/>
                <a:latin typeface="Montserrat" panose="00000500000000000000" pitchFamily="2" charset="0"/>
              </a:rPr>
              <a:t>Safety Risks</a:t>
            </a:r>
            <a:endParaRPr lang="en-US" sz="2800" b="0" i="0" dirty="0">
              <a:solidFill>
                <a:srgbClr val="FFC000"/>
              </a:solidFill>
              <a:effectLst/>
              <a:latin typeface="Montserrat" panose="00000500000000000000" pitchFamily="2" charset="0"/>
            </a:endParaRPr>
          </a:p>
        </p:txBody>
      </p:sp>
      <p:sp>
        <p:nvSpPr>
          <p:cNvPr id="25" name="TextBox 24">
            <a:extLst>
              <a:ext uri="{FF2B5EF4-FFF2-40B4-BE49-F238E27FC236}">
                <a16:creationId xmlns:a16="http://schemas.microsoft.com/office/drawing/2014/main" id="{10B55F85-6ED1-BFC4-63CB-63DF1ECE06BA}"/>
              </a:ext>
            </a:extLst>
          </p:cNvPr>
          <p:cNvSpPr txBox="1"/>
          <p:nvPr/>
        </p:nvSpPr>
        <p:spPr>
          <a:xfrm>
            <a:off x="4946171" y="5434105"/>
            <a:ext cx="6211110" cy="523220"/>
          </a:xfrm>
          <a:prstGeom prst="rect">
            <a:avLst/>
          </a:prstGeom>
          <a:noFill/>
        </p:spPr>
        <p:txBody>
          <a:bodyPr wrap="square">
            <a:spAutoFit/>
          </a:bodyPr>
          <a:lstStyle/>
          <a:p>
            <a:pPr algn="l"/>
            <a:r>
              <a:rPr lang="en-US" sz="2800" b="1" i="0" dirty="0">
                <a:solidFill>
                  <a:srgbClr val="FF0000"/>
                </a:solidFill>
                <a:effectLst/>
                <a:latin typeface="Montserrat" panose="00000500000000000000" pitchFamily="2" charset="0"/>
              </a:rPr>
              <a:t>Information Security Risk</a:t>
            </a:r>
            <a:endParaRPr lang="en-US" sz="2800" b="0" i="0" dirty="0">
              <a:solidFill>
                <a:srgbClr val="FF0000"/>
              </a:solidFill>
              <a:effectLst/>
              <a:latin typeface="Montserrat" panose="00000500000000000000" pitchFamily="2" charset="0"/>
            </a:endParaRPr>
          </a:p>
        </p:txBody>
      </p:sp>
      <p:sp>
        <p:nvSpPr>
          <p:cNvPr id="27" name="TextBox 26">
            <a:extLst>
              <a:ext uri="{FF2B5EF4-FFF2-40B4-BE49-F238E27FC236}">
                <a16:creationId xmlns:a16="http://schemas.microsoft.com/office/drawing/2014/main" id="{7649847D-5FD0-3C65-8337-EE77CB24D07D}"/>
              </a:ext>
            </a:extLst>
          </p:cNvPr>
          <p:cNvSpPr txBox="1"/>
          <p:nvPr/>
        </p:nvSpPr>
        <p:spPr>
          <a:xfrm>
            <a:off x="7891509" y="4461098"/>
            <a:ext cx="6211110" cy="584775"/>
          </a:xfrm>
          <a:prstGeom prst="rect">
            <a:avLst/>
          </a:prstGeom>
          <a:noFill/>
        </p:spPr>
        <p:txBody>
          <a:bodyPr wrap="square">
            <a:spAutoFit/>
          </a:bodyPr>
          <a:lstStyle/>
          <a:p>
            <a:pPr algn="l"/>
            <a:r>
              <a:rPr lang="en-US" sz="3200" b="1" i="0" dirty="0">
                <a:solidFill>
                  <a:srgbClr val="002060"/>
                </a:solidFill>
                <a:effectLst/>
                <a:latin typeface="Montserrat" panose="00000500000000000000" pitchFamily="2" charset="0"/>
              </a:rPr>
              <a:t>Market Risk</a:t>
            </a:r>
            <a:endParaRPr lang="en-US" sz="3200" b="0" i="0" dirty="0">
              <a:solidFill>
                <a:srgbClr val="002060"/>
              </a:solidFill>
              <a:effectLst/>
              <a:latin typeface="Montserrat" panose="00000500000000000000" pitchFamily="2" charset="0"/>
            </a:endParaRPr>
          </a:p>
        </p:txBody>
      </p:sp>
      <p:sp>
        <p:nvSpPr>
          <p:cNvPr id="29" name="TextBox 28">
            <a:extLst>
              <a:ext uri="{FF2B5EF4-FFF2-40B4-BE49-F238E27FC236}">
                <a16:creationId xmlns:a16="http://schemas.microsoft.com/office/drawing/2014/main" id="{E6C571D2-F3F4-BBD5-7C64-9C7E2C670957}"/>
              </a:ext>
            </a:extLst>
          </p:cNvPr>
          <p:cNvSpPr txBox="1"/>
          <p:nvPr/>
        </p:nvSpPr>
        <p:spPr>
          <a:xfrm>
            <a:off x="2364632" y="5793296"/>
            <a:ext cx="7106054" cy="584775"/>
          </a:xfrm>
          <a:prstGeom prst="rect">
            <a:avLst/>
          </a:prstGeom>
          <a:noFill/>
        </p:spPr>
        <p:txBody>
          <a:bodyPr wrap="square">
            <a:spAutoFit/>
          </a:bodyPr>
          <a:lstStyle/>
          <a:p>
            <a:pPr algn="l"/>
            <a:r>
              <a:rPr lang="en-US" sz="3200" b="1" i="0" dirty="0">
                <a:solidFill>
                  <a:srgbClr val="7030A0"/>
                </a:solidFill>
                <a:effectLst/>
                <a:latin typeface="Montserrat" panose="00000500000000000000" pitchFamily="2" charset="0"/>
              </a:rPr>
              <a:t>Risk Transfer</a:t>
            </a:r>
            <a:endParaRPr lang="en-US" sz="3200" b="0" i="0" dirty="0">
              <a:solidFill>
                <a:srgbClr val="7030A0"/>
              </a:solidFill>
              <a:effectLst/>
              <a:latin typeface="Montserrat" panose="00000500000000000000" pitchFamily="2" charset="0"/>
            </a:endParaRPr>
          </a:p>
        </p:txBody>
      </p:sp>
    </p:spTree>
    <p:extLst>
      <p:ext uri="{BB962C8B-B14F-4D97-AF65-F5344CB8AC3E}">
        <p14:creationId xmlns:p14="http://schemas.microsoft.com/office/powerpoint/2010/main" val="600132697"/>
      </p:ext>
    </p:extLst>
  </p:cSld>
  <p:clrMapOvr>
    <a:masterClrMapping/>
  </p:clrMapOvr>
  <mc:AlternateContent xmlns:mc="http://schemas.openxmlformats.org/markup-compatibility/2006" xmlns:p14="http://schemas.microsoft.com/office/powerpoint/2010/main">
    <mc:Choice Requires="p14">
      <p:transition spd="slow" p14:dur="2000" advTm="72357"/>
    </mc:Choice>
    <mc:Fallback xmlns="">
      <p:transition spd="slow" advTm="7235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fill="hold"/>
                                        <p:tgtEl>
                                          <p:spTgt spid="29"/>
                                        </p:tgtEl>
                                        <p:attrNameLst>
                                          <p:attrName>ppt_x</p:attrName>
                                        </p:attrNameLst>
                                      </p:cBhvr>
                                      <p:tavLst>
                                        <p:tav tm="0">
                                          <p:val>
                                            <p:strVal val="#ppt_x"/>
                                          </p:val>
                                        </p:tav>
                                        <p:tav tm="100000">
                                          <p:val>
                                            <p:strVal val="#ppt_x"/>
                                          </p:val>
                                        </p:tav>
                                      </p:tavLst>
                                    </p:anim>
                                    <p:anim calcmode="lin" valueType="num">
                                      <p:cBhvr additive="base">
                                        <p:cTn id="5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9" grpId="0"/>
      <p:bldP spid="21" grpId="0"/>
      <p:bldP spid="23" grpId="0"/>
      <p:bldP spid="25" grpId="0"/>
      <p:bldP spid="27"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1C5219-6133-C7A3-E8F6-87E017039EBC}"/>
              </a:ext>
            </a:extLst>
          </p:cNvPr>
          <p:cNvSpPr txBox="1"/>
          <p:nvPr/>
        </p:nvSpPr>
        <p:spPr>
          <a:xfrm>
            <a:off x="1014367" y="1930639"/>
            <a:ext cx="10825501" cy="3539430"/>
          </a:xfrm>
          <a:prstGeom prst="rect">
            <a:avLst/>
          </a:prstGeom>
          <a:noFill/>
        </p:spPr>
        <p:txBody>
          <a:bodyPr wrap="square">
            <a:spAutoFit/>
          </a:bodyPr>
          <a:lstStyle/>
          <a:p>
            <a:pPr algn="justLow"/>
            <a:r>
              <a:rPr lang="en-US" sz="2800" b="1" i="0" dirty="0">
                <a:solidFill>
                  <a:srgbClr val="FF0000"/>
                </a:solidFill>
                <a:effectLst/>
                <a:latin typeface="Montserrat" panose="00000500000000000000" pitchFamily="2" charset="0"/>
              </a:rPr>
              <a:t>Risk Avoidance</a:t>
            </a:r>
            <a:endParaRPr lang="en-US" sz="2800" b="0" i="0" dirty="0">
              <a:solidFill>
                <a:srgbClr val="FF0000"/>
              </a:solidFill>
              <a:effectLst/>
              <a:latin typeface="Montserrat" panose="00000500000000000000" pitchFamily="2" charset="0"/>
            </a:endParaRPr>
          </a:p>
          <a:p>
            <a:pPr algn="justLow"/>
            <a:r>
              <a:rPr lang="en-US" sz="2800" b="0" i="0" dirty="0">
                <a:solidFill>
                  <a:srgbClr val="222222"/>
                </a:solidFill>
                <a:effectLst/>
                <a:latin typeface="Montserrat" panose="00000500000000000000" pitchFamily="2" charset="0"/>
              </a:rPr>
              <a:t>The best way to explain risk avoidance would be to take the example of an investor trying to manage his/her risk in the company that they invested in. If the company they have invested in is going through losses and decide to sell their investment (stock) in the company, they can exclude it from their list of investments, it is considered risk avoidance.</a:t>
            </a:r>
          </a:p>
        </p:txBody>
      </p:sp>
      <p:pic>
        <p:nvPicPr>
          <p:cNvPr id="6" name="Picture 5">
            <a:extLst>
              <a:ext uri="{FF2B5EF4-FFF2-40B4-BE49-F238E27FC236}">
                <a16:creationId xmlns:a16="http://schemas.microsoft.com/office/drawing/2014/main" id="{34A96D02-09BE-E219-230D-E6A2667F047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01AE40D8-1834-4EB4-B6CA-A9AF34F764D8}"/>
              </a:ext>
            </a:extLst>
          </p:cNvPr>
          <p:cNvPicPr>
            <a:picLocks noChangeAspect="1"/>
          </p:cNvPicPr>
          <p:nvPr/>
        </p:nvPicPr>
        <p:blipFill>
          <a:blip r:embed="rId3"/>
          <a:stretch>
            <a:fillRect/>
          </a:stretch>
        </p:blipFill>
        <p:spPr>
          <a:xfrm>
            <a:off x="2071137" y="6353587"/>
            <a:ext cx="9902229" cy="204838"/>
          </a:xfrm>
          <a:prstGeom prst="rect">
            <a:avLst/>
          </a:prstGeom>
        </p:spPr>
      </p:pic>
      <p:pic>
        <p:nvPicPr>
          <p:cNvPr id="8" name="Picture 7">
            <a:extLst>
              <a:ext uri="{FF2B5EF4-FFF2-40B4-BE49-F238E27FC236}">
                <a16:creationId xmlns:a16="http://schemas.microsoft.com/office/drawing/2014/main" id="{92D03863-005E-DE96-269A-B1A03A03C5C2}"/>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9" name="Picture 8">
            <a:extLst>
              <a:ext uri="{FF2B5EF4-FFF2-40B4-BE49-F238E27FC236}">
                <a16:creationId xmlns:a16="http://schemas.microsoft.com/office/drawing/2014/main" id="{F702E630-11F6-162A-19B4-C5508E906103}"/>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56B068B2-2CFA-3C80-0284-127CFED440D9}"/>
              </a:ext>
            </a:extLst>
          </p:cNvPr>
          <p:cNvPicPr>
            <a:picLocks noChangeAspect="1"/>
          </p:cNvPicPr>
          <p:nvPr/>
        </p:nvPicPr>
        <p:blipFill>
          <a:blip r:embed="rId5"/>
          <a:stretch>
            <a:fillRect/>
          </a:stretch>
        </p:blipFill>
        <p:spPr>
          <a:xfrm>
            <a:off x="-108036" y="-57946"/>
            <a:ext cx="11528308" cy="1610200"/>
          </a:xfrm>
          <a:prstGeom prst="rect">
            <a:avLst/>
          </a:prstGeom>
        </p:spPr>
      </p:pic>
      <p:sp>
        <p:nvSpPr>
          <p:cNvPr id="11" name="TextBox 10">
            <a:extLst>
              <a:ext uri="{FF2B5EF4-FFF2-40B4-BE49-F238E27FC236}">
                <a16:creationId xmlns:a16="http://schemas.microsoft.com/office/drawing/2014/main" id="{51CC66DD-7331-A4F2-2896-8BD2DA78C095}"/>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AADB04B9-BE0D-8ED7-DE0D-9F6D2C34CF94}"/>
              </a:ext>
            </a:extLst>
          </p:cNvPr>
          <p:cNvPicPr>
            <a:picLocks noChangeAspect="1"/>
          </p:cNvPicPr>
          <p:nvPr/>
        </p:nvPicPr>
        <p:blipFill>
          <a:blip r:embed="rId5"/>
          <a:stretch>
            <a:fillRect/>
          </a:stretch>
        </p:blipFill>
        <p:spPr>
          <a:xfrm>
            <a:off x="-108036" y="-96856"/>
            <a:ext cx="11528308" cy="1610200"/>
          </a:xfrm>
          <a:prstGeom prst="rect">
            <a:avLst/>
          </a:prstGeom>
        </p:spPr>
      </p:pic>
      <p:sp>
        <p:nvSpPr>
          <p:cNvPr id="13" name="TextBox 12">
            <a:extLst>
              <a:ext uri="{FF2B5EF4-FFF2-40B4-BE49-F238E27FC236}">
                <a16:creationId xmlns:a16="http://schemas.microsoft.com/office/drawing/2014/main" id="{993D048F-0A29-E8CD-8FBE-37F12D77E61A}"/>
              </a:ext>
            </a:extLst>
          </p:cNvPr>
          <p:cNvSpPr txBox="1"/>
          <p:nvPr/>
        </p:nvSpPr>
        <p:spPr>
          <a:xfrm>
            <a:off x="2458284" y="498334"/>
            <a:ext cx="8738290" cy="523220"/>
          </a:xfrm>
          <a:prstGeom prst="rect">
            <a:avLst/>
          </a:prstGeom>
          <a:noFill/>
        </p:spPr>
        <p:txBody>
          <a:bodyPr wrap="none" rtlCol="0">
            <a:spAutoFit/>
          </a:bodyPr>
          <a:lstStyle/>
          <a:p>
            <a:pPr algn="l"/>
            <a:r>
              <a:rPr lang="en-US" sz="2800" b="1" i="0" dirty="0">
                <a:solidFill>
                  <a:schemeClr val="accent2"/>
                </a:solidFill>
                <a:effectLst/>
                <a:latin typeface="Montserrat" panose="00000500000000000000" pitchFamily="2" charset="0"/>
              </a:rPr>
              <a:t>Commonly Used Risk Management Examples</a:t>
            </a:r>
          </a:p>
        </p:txBody>
      </p:sp>
      <p:sp>
        <p:nvSpPr>
          <p:cNvPr id="14" name="TextBox 13">
            <a:extLst>
              <a:ext uri="{FF2B5EF4-FFF2-40B4-BE49-F238E27FC236}">
                <a16:creationId xmlns:a16="http://schemas.microsoft.com/office/drawing/2014/main" id="{D00A3031-8753-A020-D061-062B13BDA906}"/>
              </a:ext>
            </a:extLst>
          </p:cNvPr>
          <p:cNvSpPr txBox="1"/>
          <p:nvPr/>
        </p:nvSpPr>
        <p:spPr>
          <a:xfrm>
            <a:off x="386060" y="3891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1718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862877F-05DC-50B3-810A-479755908DF7}"/>
              </a:ext>
            </a:extLst>
          </p:cNvPr>
          <p:cNvSpPr txBox="1"/>
          <p:nvPr/>
        </p:nvSpPr>
        <p:spPr>
          <a:xfrm>
            <a:off x="766023" y="1708592"/>
            <a:ext cx="10671242" cy="3046988"/>
          </a:xfrm>
          <a:prstGeom prst="rect">
            <a:avLst/>
          </a:prstGeom>
          <a:noFill/>
        </p:spPr>
        <p:txBody>
          <a:bodyPr wrap="square">
            <a:spAutoFit/>
          </a:bodyPr>
          <a:lstStyle/>
          <a:p>
            <a:pPr algn="justLow"/>
            <a:r>
              <a:rPr lang="en-US" sz="2400" b="1" i="0" dirty="0">
                <a:solidFill>
                  <a:srgbClr val="FF0000"/>
                </a:solidFill>
                <a:effectLst/>
                <a:latin typeface="Montserrat" panose="00000500000000000000" pitchFamily="2" charset="0"/>
              </a:rPr>
              <a:t>Customer Credit Risk Management</a:t>
            </a:r>
          </a:p>
          <a:p>
            <a:pPr algn="justLow"/>
            <a:r>
              <a:rPr lang="en-US" sz="2400" b="0" i="0" dirty="0">
                <a:solidFill>
                  <a:srgbClr val="222222"/>
                </a:solidFill>
                <a:effectLst/>
                <a:latin typeface="Montserrat" panose="00000500000000000000" pitchFamily="2" charset="0"/>
              </a:rPr>
              <a:t>When it comes to the retail industry, there is always a risk because of the external factors involved. One such external factor is customer credit, which can really impact the profits of the company. If companies conduct a customer credit risk analysis and find that things are not going so well, they can manage their risk. This can be done by stopping the extensions on invoices to the customers the company views as high risk so that it can eliminate further risk.</a:t>
            </a:r>
          </a:p>
        </p:txBody>
      </p:sp>
      <p:pic>
        <p:nvPicPr>
          <p:cNvPr id="4" name="Picture 3">
            <a:extLst>
              <a:ext uri="{FF2B5EF4-FFF2-40B4-BE49-F238E27FC236}">
                <a16:creationId xmlns:a16="http://schemas.microsoft.com/office/drawing/2014/main" id="{57574158-190D-EF48-276B-66727DF459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0093FFD9-B589-322C-A596-78AA628BFB16}"/>
              </a:ext>
            </a:extLst>
          </p:cNvPr>
          <p:cNvPicPr>
            <a:picLocks noChangeAspect="1"/>
          </p:cNvPicPr>
          <p:nvPr/>
        </p:nvPicPr>
        <p:blipFill>
          <a:blip r:embed="rId3"/>
          <a:stretch>
            <a:fillRect/>
          </a:stretch>
        </p:blipFill>
        <p:spPr>
          <a:xfrm>
            <a:off x="2071137" y="6353587"/>
            <a:ext cx="9902229" cy="204838"/>
          </a:xfrm>
          <a:prstGeom prst="rect">
            <a:avLst/>
          </a:prstGeom>
        </p:spPr>
      </p:pic>
      <p:pic>
        <p:nvPicPr>
          <p:cNvPr id="6" name="Picture 5">
            <a:extLst>
              <a:ext uri="{FF2B5EF4-FFF2-40B4-BE49-F238E27FC236}">
                <a16:creationId xmlns:a16="http://schemas.microsoft.com/office/drawing/2014/main" id="{E348DB3A-0F5E-AE13-837F-4C21E4FED6B3}"/>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12403B15-48A0-9612-8A58-A444D5CF8168}"/>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9794302F-30FA-8927-3EB3-B8F72A79F4AB}"/>
              </a:ext>
            </a:extLst>
          </p:cNvPr>
          <p:cNvPicPr>
            <a:picLocks noChangeAspect="1"/>
          </p:cNvPicPr>
          <p:nvPr/>
        </p:nvPicPr>
        <p:blipFill>
          <a:blip r:embed="rId5"/>
          <a:stretch>
            <a:fillRect/>
          </a:stretch>
        </p:blipFill>
        <p:spPr>
          <a:xfrm>
            <a:off x="-108036" y="-96857"/>
            <a:ext cx="11528308" cy="1610200"/>
          </a:xfrm>
          <a:prstGeom prst="rect">
            <a:avLst/>
          </a:prstGeom>
        </p:spPr>
      </p:pic>
      <p:sp>
        <p:nvSpPr>
          <p:cNvPr id="9" name="TextBox 8">
            <a:extLst>
              <a:ext uri="{FF2B5EF4-FFF2-40B4-BE49-F238E27FC236}">
                <a16:creationId xmlns:a16="http://schemas.microsoft.com/office/drawing/2014/main" id="{CA499FBC-2DBB-8921-1EEF-9686253687AD}"/>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0EBA157-3758-9F1B-BF90-E9A41CDF6569}"/>
              </a:ext>
            </a:extLst>
          </p:cNvPr>
          <p:cNvSpPr txBox="1"/>
          <p:nvPr/>
        </p:nvSpPr>
        <p:spPr>
          <a:xfrm>
            <a:off x="3339018" y="529111"/>
            <a:ext cx="7585143" cy="461665"/>
          </a:xfrm>
          <a:prstGeom prst="rect">
            <a:avLst/>
          </a:prstGeom>
          <a:noFill/>
        </p:spPr>
        <p:txBody>
          <a:bodyPr wrap="square">
            <a:spAutoFit/>
          </a:bodyPr>
          <a:lstStyle/>
          <a:p>
            <a:pPr algn="l"/>
            <a:r>
              <a:rPr lang="en-US" sz="2400" b="1" i="0" dirty="0">
                <a:solidFill>
                  <a:schemeClr val="accent2"/>
                </a:solidFill>
                <a:effectLst/>
                <a:latin typeface="Montserrat" panose="00000500000000000000" pitchFamily="2" charset="0"/>
              </a:rPr>
              <a:t>Commonly Used Risk Management Examples</a:t>
            </a:r>
          </a:p>
        </p:txBody>
      </p:sp>
    </p:spTree>
    <p:extLst>
      <p:ext uri="{BB962C8B-B14F-4D97-AF65-F5344CB8AC3E}">
        <p14:creationId xmlns:p14="http://schemas.microsoft.com/office/powerpoint/2010/main" val="27740411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086F73-7B03-A6F4-B586-76AAC9A31D45}"/>
              </a:ext>
            </a:extLst>
          </p:cNvPr>
          <p:cNvSpPr txBox="1"/>
          <p:nvPr/>
        </p:nvSpPr>
        <p:spPr>
          <a:xfrm>
            <a:off x="637488" y="1850211"/>
            <a:ext cx="11335878" cy="2677656"/>
          </a:xfrm>
          <a:prstGeom prst="rect">
            <a:avLst/>
          </a:prstGeom>
          <a:noFill/>
        </p:spPr>
        <p:txBody>
          <a:bodyPr wrap="square">
            <a:spAutoFit/>
          </a:bodyPr>
          <a:lstStyle/>
          <a:p>
            <a:pPr algn="justLow"/>
            <a:r>
              <a:rPr lang="en-US" sz="2400" b="1" i="0" dirty="0">
                <a:solidFill>
                  <a:srgbClr val="FF0000"/>
                </a:solidFill>
                <a:effectLst/>
                <a:latin typeface="Montserrat" panose="00000500000000000000" pitchFamily="2" charset="0"/>
              </a:rPr>
              <a:t>Industry-Specific Strategy</a:t>
            </a:r>
            <a:endParaRPr lang="en-US" sz="2400" b="0" i="0" dirty="0">
              <a:solidFill>
                <a:srgbClr val="FF0000"/>
              </a:solidFill>
              <a:effectLst/>
              <a:latin typeface="Montserrat" panose="00000500000000000000" pitchFamily="2" charset="0"/>
            </a:endParaRPr>
          </a:p>
          <a:p>
            <a:pPr algn="justLow"/>
            <a:r>
              <a:rPr lang="en-US" sz="2400" b="0" i="0" dirty="0">
                <a:solidFill>
                  <a:srgbClr val="222222"/>
                </a:solidFill>
                <a:effectLst/>
                <a:latin typeface="Montserrat" panose="00000500000000000000" pitchFamily="2" charset="0"/>
              </a:rPr>
              <a:t>Take the manufacturing industry as an example. One organization wants to manufacture a new product. Before they can start production for the same, they have to conduct a thorough risk analysis to understand the level of risk the company can face. Then they can decide if the benefits of manufacturing the new product can outweigh the risks that come with it or not.</a:t>
            </a:r>
          </a:p>
        </p:txBody>
      </p:sp>
      <p:pic>
        <p:nvPicPr>
          <p:cNvPr id="4" name="Picture 3">
            <a:extLst>
              <a:ext uri="{FF2B5EF4-FFF2-40B4-BE49-F238E27FC236}">
                <a16:creationId xmlns:a16="http://schemas.microsoft.com/office/drawing/2014/main" id="{7F220971-B48B-2CA7-1CF1-EC946E68B0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CA4CD014-4E7A-F31C-9559-27DA54874707}"/>
              </a:ext>
            </a:extLst>
          </p:cNvPr>
          <p:cNvPicPr>
            <a:picLocks noChangeAspect="1"/>
          </p:cNvPicPr>
          <p:nvPr/>
        </p:nvPicPr>
        <p:blipFill>
          <a:blip r:embed="rId3"/>
          <a:stretch>
            <a:fillRect/>
          </a:stretch>
        </p:blipFill>
        <p:spPr>
          <a:xfrm>
            <a:off x="2071137" y="6353587"/>
            <a:ext cx="9902229" cy="204838"/>
          </a:xfrm>
          <a:prstGeom prst="rect">
            <a:avLst/>
          </a:prstGeom>
        </p:spPr>
      </p:pic>
      <p:pic>
        <p:nvPicPr>
          <p:cNvPr id="6" name="Picture 5">
            <a:extLst>
              <a:ext uri="{FF2B5EF4-FFF2-40B4-BE49-F238E27FC236}">
                <a16:creationId xmlns:a16="http://schemas.microsoft.com/office/drawing/2014/main" id="{E1884475-21DC-6DC0-E0EE-5F310B073418}"/>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6A76BCFE-C92C-63E1-0592-1D2A88A76113}"/>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7004CEA2-C27C-5468-5E20-E7D8A6A9C3DA}"/>
              </a:ext>
            </a:extLst>
          </p:cNvPr>
          <p:cNvPicPr>
            <a:picLocks noChangeAspect="1"/>
          </p:cNvPicPr>
          <p:nvPr/>
        </p:nvPicPr>
        <p:blipFill>
          <a:blip r:embed="rId5"/>
          <a:stretch>
            <a:fillRect/>
          </a:stretch>
        </p:blipFill>
        <p:spPr>
          <a:xfrm>
            <a:off x="-108036" y="-57946"/>
            <a:ext cx="11528308" cy="1610200"/>
          </a:xfrm>
          <a:prstGeom prst="rect">
            <a:avLst/>
          </a:prstGeom>
        </p:spPr>
      </p:pic>
      <p:sp>
        <p:nvSpPr>
          <p:cNvPr id="9" name="TextBox 8">
            <a:extLst>
              <a:ext uri="{FF2B5EF4-FFF2-40B4-BE49-F238E27FC236}">
                <a16:creationId xmlns:a16="http://schemas.microsoft.com/office/drawing/2014/main" id="{FF30FC6A-4687-EE81-EBC3-F3F8E5359EE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6C4ECD76-3557-C97F-4848-B8A572F01DA3}"/>
              </a:ext>
            </a:extLst>
          </p:cNvPr>
          <p:cNvPicPr>
            <a:picLocks noChangeAspect="1"/>
          </p:cNvPicPr>
          <p:nvPr/>
        </p:nvPicPr>
        <p:blipFill>
          <a:blip r:embed="rId5"/>
          <a:stretch>
            <a:fillRect/>
          </a:stretch>
        </p:blipFill>
        <p:spPr>
          <a:xfrm>
            <a:off x="-108036" y="-96857"/>
            <a:ext cx="11528308" cy="1610200"/>
          </a:xfrm>
          <a:prstGeom prst="rect">
            <a:avLst/>
          </a:prstGeom>
        </p:spPr>
      </p:pic>
      <p:sp>
        <p:nvSpPr>
          <p:cNvPr id="10" name="TextBox 9">
            <a:extLst>
              <a:ext uri="{FF2B5EF4-FFF2-40B4-BE49-F238E27FC236}">
                <a16:creationId xmlns:a16="http://schemas.microsoft.com/office/drawing/2014/main" id="{5D33C160-D1C1-E414-FA98-C8CE538CEAE1}"/>
              </a:ext>
            </a:extLst>
          </p:cNvPr>
          <p:cNvSpPr txBox="1"/>
          <p:nvPr/>
        </p:nvSpPr>
        <p:spPr>
          <a:xfrm>
            <a:off x="2458284" y="498334"/>
            <a:ext cx="8738290" cy="523220"/>
          </a:xfrm>
          <a:prstGeom prst="rect">
            <a:avLst/>
          </a:prstGeom>
          <a:noFill/>
        </p:spPr>
        <p:txBody>
          <a:bodyPr wrap="none" rtlCol="0">
            <a:spAutoFit/>
          </a:bodyPr>
          <a:lstStyle/>
          <a:p>
            <a:pPr algn="l"/>
            <a:r>
              <a:rPr lang="en-US" sz="2800" b="1" i="0" dirty="0">
                <a:solidFill>
                  <a:schemeClr val="accent2"/>
                </a:solidFill>
                <a:effectLst/>
                <a:latin typeface="Montserrat" panose="00000500000000000000" pitchFamily="2" charset="0"/>
              </a:rPr>
              <a:t>Commonly Used Risk Management Examples</a:t>
            </a:r>
          </a:p>
        </p:txBody>
      </p:sp>
      <p:sp>
        <p:nvSpPr>
          <p:cNvPr id="11" name="TextBox 10">
            <a:extLst>
              <a:ext uri="{FF2B5EF4-FFF2-40B4-BE49-F238E27FC236}">
                <a16:creationId xmlns:a16="http://schemas.microsoft.com/office/drawing/2014/main" id="{3D45AE55-C555-2AF3-5E15-BBB1CF5B337C}"/>
              </a:ext>
            </a:extLst>
          </p:cNvPr>
          <p:cNvSpPr txBox="1"/>
          <p:nvPr/>
        </p:nvSpPr>
        <p:spPr>
          <a:xfrm>
            <a:off x="386060" y="3891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8266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220971-B48B-2CA7-1CF1-EC946E68B0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CA4CD014-4E7A-F31C-9559-27DA54874707}"/>
              </a:ext>
            </a:extLst>
          </p:cNvPr>
          <p:cNvPicPr>
            <a:picLocks noChangeAspect="1"/>
          </p:cNvPicPr>
          <p:nvPr/>
        </p:nvPicPr>
        <p:blipFill>
          <a:blip r:embed="rId3"/>
          <a:stretch>
            <a:fillRect/>
          </a:stretch>
        </p:blipFill>
        <p:spPr>
          <a:xfrm>
            <a:off x="2071137" y="6353587"/>
            <a:ext cx="9902229" cy="204838"/>
          </a:xfrm>
          <a:prstGeom prst="rect">
            <a:avLst/>
          </a:prstGeom>
        </p:spPr>
      </p:pic>
      <p:pic>
        <p:nvPicPr>
          <p:cNvPr id="6" name="Picture 5">
            <a:extLst>
              <a:ext uri="{FF2B5EF4-FFF2-40B4-BE49-F238E27FC236}">
                <a16:creationId xmlns:a16="http://schemas.microsoft.com/office/drawing/2014/main" id="{E1884475-21DC-6DC0-E0EE-5F310B073418}"/>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6A76BCFE-C92C-63E1-0592-1D2A88A76113}"/>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7004CEA2-C27C-5468-5E20-E7D8A6A9C3DA}"/>
              </a:ext>
            </a:extLst>
          </p:cNvPr>
          <p:cNvPicPr>
            <a:picLocks noChangeAspect="1"/>
          </p:cNvPicPr>
          <p:nvPr/>
        </p:nvPicPr>
        <p:blipFill>
          <a:blip r:embed="rId5"/>
          <a:stretch>
            <a:fillRect/>
          </a:stretch>
        </p:blipFill>
        <p:spPr>
          <a:xfrm>
            <a:off x="-108036" y="-57946"/>
            <a:ext cx="11528308" cy="1610200"/>
          </a:xfrm>
          <a:prstGeom prst="rect">
            <a:avLst/>
          </a:prstGeom>
        </p:spPr>
      </p:pic>
      <p:sp>
        <p:nvSpPr>
          <p:cNvPr id="9" name="TextBox 8">
            <a:extLst>
              <a:ext uri="{FF2B5EF4-FFF2-40B4-BE49-F238E27FC236}">
                <a16:creationId xmlns:a16="http://schemas.microsoft.com/office/drawing/2014/main" id="{FF30FC6A-4687-EE81-EBC3-F3F8E5359EE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910CF0A3-5C6B-E0FB-0520-8EA509359068}"/>
              </a:ext>
            </a:extLst>
          </p:cNvPr>
          <p:cNvSpPr txBox="1"/>
          <p:nvPr/>
        </p:nvSpPr>
        <p:spPr>
          <a:xfrm>
            <a:off x="787940" y="2090172"/>
            <a:ext cx="10943617" cy="2677656"/>
          </a:xfrm>
          <a:prstGeom prst="rect">
            <a:avLst/>
          </a:prstGeom>
          <a:noFill/>
        </p:spPr>
        <p:txBody>
          <a:bodyPr wrap="square">
            <a:spAutoFit/>
          </a:bodyPr>
          <a:lstStyle/>
          <a:p>
            <a:pPr algn="justLow"/>
            <a:r>
              <a:rPr lang="en-US" sz="2800" b="1" i="0" dirty="0">
                <a:solidFill>
                  <a:srgbClr val="FF0000"/>
                </a:solidFill>
                <a:effectLst/>
                <a:latin typeface="Montserrat" panose="00000500000000000000" pitchFamily="2" charset="0"/>
              </a:rPr>
              <a:t>Elimination of Contract Risk</a:t>
            </a:r>
            <a:endParaRPr lang="en-US" sz="2800" b="0" i="0" dirty="0">
              <a:solidFill>
                <a:srgbClr val="FF0000"/>
              </a:solidFill>
              <a:effectLst/>
              <a:latin typeface="Montserrat" panose="00000500000000000000" pitchFamily="2" charset="0"/>
            </a:endParaRPr>
          </a:p>
          <a:p>
            <a:pPr algn="justLow"/>
            <a:r>
              <a:rPr lang="en-US" sz="2800" b="0" i="0" dirty="0">
                <a:solidFill>
                  <a:srgbClr val="222222"/>
                </a:solidFill>
                <a:effectLst/>
                <a:latin typeface="Montserrat" panose="00000500000000000000" pitchFamily="2" charset="0"/>
              </a:rPr>
              <a:t>When investors make investments overseas, there can be external risks to the company. The foreign exchange rates can fall, which can lead to losses, which is considered to be a big threat to the investor. To deal with this risk, the investor can make the contracts in USD and keep themselves safe.</a:t>
            </a:r>
          </a:p>
        </p:txBody>
      </p:sp>
      <p:sp>
        <p:nvSpPr>
          <p:cNvPr id="2" name="TextBox 1">
            <a:extLst>
              <a:ext uri="{FF2B5EF4-FFF2-40B4-BE49-F238E27FC236}">
                <a16:creationId xmlns:a16="http://schemas.microsoft.com/office/drawing/2014/main" id="{27562D3F-B114-0D65-2EAB-2BA83D676FD3}"/>
              </a:ext>
            </a:extLst>
          </p:cNvPr>
          <p:cNvSpPr txBox="1"/>
          <p:nvPr/>
        </p:nvSpPr>
        <p:spPr>
          <a:xfrm>
            <a:off x="2458284" y="498334"/>
            <a:ext cx="8738290" cy="523220"/>
          </a:xfrm>
          <a:prstGeom prst="rect">
            <a:avLst/>
          </a:prstGeom>
          <a:noFill/>
        </p:spPr>
        <p:txBody>
          <a:bodyPr wrap="none" rtlCol="0">
            <a:spAutoFit/>
          </a:bodyPr>
          <a:lstStyle/>
          <a:p>
            <a:pPr algn="l"/>
            <a:r>
              <a:rPr lang="en-US" sz="2800" b="1" i="0" dirty="0">
                <a:solidFill>
                  <a:schemeClr val="accent2"/>
                </a:solidFill>
                <a:effectLst/>
                <a:latin typeface="Montserrat" panose="00000500000000000000" pitchFamily="2" charset="0"/>
              </a:rPr>
              <a:t>Commonly Used Risk Management Examples</a:t>
            </a:r>
          </a:p>
        </p:txBody>
      </p:sp>
    </p:spTree>
    <p:extLst>
      <p:ext uri="{BB962C8B-B14F-4D97-AF65-F5344CB8AC3E}">
        <p14:creationId xmlns:p14="http://schemas.microsoft.com/office/powerpoint/2010/main" val="41982396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220971-B48B-2CA7-1CF1-EC946E68B0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CA4CD014-4E7A-F31C-9559-27DA54874707}"/>
              </a:ext>
            </a:extLst>
          </p:cNvPr>
          <p:cNvPicPr>
            <a:picLocks noChangeAspect="1"/>
          </p:cNvPicPr>
          <p:nvPr/>
        </p:nvPicPr>
        <p:blipFill>
          <a:blip r:embed="rId3"/>
          <a:stretch>
            <a:fillRect/>
          </a:stretch>
        </p:blipFill>
        <p:spPr>
          <a:xfrm>
            <a:off x="2071137" y="6353587"/>
            <a:ext cx="9902229" cy="204838"/>
          </a:xfrm>
          <a:prstGeom prst="rect">
            <a:avLst/>
          </a:prstGeom>
        </p:spPr>
      </p:pic>
      <p:pic>
        <p:nvPicPr>
          <p:cNvPr id="6" name="Picture 5">
            <a:extLst>
              <a:ext uri="{FF2B5EF4-FFF2-40B4-BE49-F238E27FC236}">
                <a16:creationId xmlns:a16="http://schemas.microsoft.com/office/drawing/2014/main" id="{E1884475-21DC-6DC0-E0EE-5F310B073418}"/>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6A76BCFE-C92C-63E1-0592-1D2A88A76113}"/>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7004CEA2-C27C-5468-5E20-E7D8A6A9C3DA}"/>
              </a:ext>
            </a:extLst>
          </p:cNvPr>
          <p:cNvPicPr>
            <a:picLocks noChangeAspect="1"/>
          </p:cNvPicPr>
          <p:nvPr/>
        </p:nvPicPr>
        <p:blipFill>
          <a:blip r:embed="rId5"/>
          <a:stretch>
            <a:fillRect/>
          </a:stretch>
        </p:blipFill>
        <p:spPr>
          <a:xfrm>
            <a:off x="-108036" y="-96856"/>
            <a:ext cx="11528308" cy="1610200"/>
          </a:xfrm>
          <a:prstGeom prst="rect">
            <a:avLst/>
          </a:prstGeom>
        </p:spPr>
      </p:pic>
      <p:sp>
        <p:nvSpPr>
          <p:cNvPr id="9" name="TextBox 8">
            <a:extLst>
              <a:ext uri="{FF2B5EF4-FFF2-40B4-BE49-F238E27FC236}">
                <a16:creationId xmlns:a16="http://schemas.microsoft.com/office/drawing/2014/main" id="{FF30FC6A-4687-EE81-EBC3-F3F8E5359EE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67B0C32E-6179-B752-4A6E-4745CB469EFA}"/>
              </a:ext>
            </a:extLst>
          </p:cNvPr>
          <p:cNvSpPr txBox="1"/>
          <p:nvPr/>
        </p:nvSpPr>
        <p:spPr>
          <a:xfrm>
            <a:off x="564204" y="1846924"/>
            <a:ext cx="11303541" cy="3539430"/>
          </a:xfrm>
          <a:prstGeom prst="rect">
            <a:avLst/>
          </a:prstGeom>
          <a:noFill/>
        </p:spPr>
        <p:txBody>
          <a:bodyPr wrap="square">
            <a:spAutoFit/>
          </a:bodyPr>
          <a:lstStyle/>
          <a:p>
            <a:pPr algn="justLow"/>
            <a:r>
              <a:rPr lang="en-US" sz="2800" b="1" i="0" dirty="0">
                <a:solidFill>
                  <a:srgbClr val="FF0000"/>
                </a:solidFill>
                <a:effectLst/>
                <a:latin typeface="Montserrat" panose="00000500000000000000" pitchFamily="2" charset="0"/>
              </a:rPr>
              <a:t>Compliance Risks</a:t>
            </a:r>
            <a:endParaRPr lang="en-US" sz="2800" b="0" i="0" dirty="0">
              <a:solidFill>
                <a:srgbClr val="FF0000"/>
              </a:solidFill>
              <a:effectLst/>
              <a:latin typeface="Montserrat" panose="00000500000000000000" pitchFamily="2" charset="0"/>
            </a:endParaRPr>
          </a:p>
          <a:p>
            <a:pPr algn="justLow"/>
            <a:r>
              <a:rPr lang="en-US" sz="2800" b="0" i="0" dirty="0">
                <a:solidFill>
                  <a:srgbClr val="222222"/>
                </a:solidFill>
                <a:effectLst/>
                <a:latin typeface="Montserrat" panose="00000500000000000000" pitchFamily="2" charset="0"/>
              </a:rPr>
              <a:t>Maintaining regulatory compliance is a really important aspect of any institution, which can, in turn, become a huge risk. Companies need to ensure they have controls in place to monitor their organizations’ compliance on a regular basis. They need to monitor all their existing processes, procedures, and technologies and stay compliant. This can be effectively done with a risk management system.</a:t>
            </a:r>
          </a:p>
        </p:txBody>
      </p:sp>
      <p:sp>
        <p:nvSpPr>
          <p:cNvPr id="2" name="TextBox 1">
            <a:extLst>
              <a:ext uri="{FF2B5EF4-FFF2-40B4-BE49-F238E27FC236}">
                <a16:creationId xmlns:a16="http://schemas.microsoft.com/office/drawing/2014/main" id="{112093EA-9745-A066-4FB4-3313D2154BF9}"/>
              </a:ext>
            </a:extLst>
          </p:cNvPr>
          <p:cNvSpPr txBox="1"/>
          <p:nvPr/>
        </p:nvSpPr>
        <p:spPr>
          <a:xfrm>
            <a:off x="2458284" y="498334"/>
            <a:ext cx="8738290" cy="523220"/>
          </a:xfrm>
          <a:prstGeom prst="rect">
            <a:avLst/>
          </a:prstGeom>
          <a:noFill/>
        </p:spPr>
        <p:txBody>
          <a:bodyPr wrap="none" rtlCol="0">
            <a:spAutoFit/>
          </a:bodyPr>
          <a:lstStyle/>
          <a:p>
            <a:pPr algn="l"/>
            <a:r>
              <a:rPr lang="en-US" sz="2800" b="1" i="0" dirty="0">
                <a:solidFill>
                  <a:schemeClr val="accent2"/>
                </a:solidFill>
                <a:effectLst/>
                <a:latin typeface="Montserrat" panose="00000500000000000000" pitchFamily="2" charset="0"/>
              </a:rPr>
              <a:t>Commonly Used Risk Management Examples</a:t>
            </a:r>
          </a:p>
        </p:txBody>
      </p:sp>
    </p:spTree>
    <p:extLst>
      <p:ext uri="{BB962C8B-B14F-4D97-AF65-F5344CB8AC3E}">
        <p14:creationId xmlns:p14="http://schemas.microsoft.com/office/powerpoint/2010/main" val="1700007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220971-B48B-2CA7-1CF1-EC946E68B0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CA4CD014-4E7A-F31C-9559-27DA54874707}"/>
              </a:ext>
            </a:extLst>
          </p:cNvPr>
          <p:cNvPicPr>
            <a:picLocks noChangeAspect="1"/>
          </p:cNvPicPr>
          <p:nvPr/>
        </p:nvPicPr>
        <p:blipFill>
          <a:blip r:embed="rId3"/>
          <a:stretch>
            <a:fillRect/>
          </a:stretch>
        </p:blipFill>
        <p:spPr>
          <a:xfrm>
            <a:off x="2071137" y="6353587"/>
            <a:ext cx="9902229" cy="204838"/>
          </a:xfrm>
          <a:prstGeom prst="rect">
            <a:avLst/>
          </a:prstGeom>
        </p:spPr>
      </p:pic>
      <p:pic>
        <p:nvPicPr>
          <p:cNvPr id="6" name="Picture 5">
            <a:extLst>
              <a:ext uri="{FF2B5EF4-FFF2-40B4-BE49-F238E27FC236}">
                <a16:creationId xmlns:a16="http://schemas.microsoft.com/office/drawing/2014/main" id="{E1884475-21DC-6DC0-E0EE-5F310B073418}"/>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6A76BCFE-C92C-63E1-0592-1D2A88A76113}"/>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7004CEA2-C27C-5468-5E20-E7D8A6A9C3DA}"/>
              </a:ext>
            </a:extLst>
          </p:cNvPr>
          <p:cNvPicPr>
            <a:picLocks noChangeAspect="1"/>
          </p:cNvPicPr>
          <p:nvPr/>
        </p:nvPicPr>
        <p:blipFill>
          <a:blip r:embed="rId5"/>
          <a:stretch>
            <a:fillRect/>
          </a:stretch>
        </p:blipFill>
        <p:spPr>
          <a:xfrm>
            <a:off x="-108036" y="-96856"/>
            <a:ext cx="11528308" cy="1610200"/>
          </a:xfrm>
          <a:prstGeom prst="rect">
            <a:avLst/>
          </a:prstGeom>
        </p:spPr>
      </p:pic>
      <p:sp>
        <p:nvSpPr>
          <p:cNvPr id="9" name="TextBox 8">
            <a:extLst>
              <a:ext uri="{FF2B5EF4-FFF2-40B4-BE49-F238E27FC236}">
                <a16:creationId xmlns:a16="http://schemas.microsoft.com/office/drawing/2014/main" id="{FF30FC6A-4687-EE81-EBC3-F3F8E5359EE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A9E5B91C-9527-F971-E569-F785E9674796}"/>
              </a:ext>
            </a:extLst>
          </p:cNvPr>
          <p:cNvSpPr txBox="1"/>
          <p:nvPr/>
        </p:nvSpPr>
        <p:spPr>
          <a:xfrm>
            <a:off x="535022" y="2014554"/>
            <a:ext cx="11303540" cy="3108543"/>
          </a:xfrm>
          <a:prstGeom prst="rect">
            <a:avLst/>
          </a:prstGeom>
          <a:noFill/>
        </p:spPr>
        <p:txBody>
          <a:bodyPr wrap="square">
            <a:spAutoFit/>
          </a:bodyPr>
          <a:lstStyle/>
          <a:p>
            <a:pPr algn="justLow"/>
            <a:r>
              <a:rPr lang="en-US" sz="2800" b="1" i="0" dirty="0">
                <a:solidFill>
                  <a:srgbClr val="FF0000"/>
                </a:solidFill>
                <a:effectLst/>
                <a:latin typeface="Montserrat" panose="00000500000000000000" pitchFamily="2" charset="0"/>
              </a:rPr>
              <a:t>Safety Risks</a:t>
            </a:r>
            <a:endParaRPr lang="en-US" sz="2800" b="0" i="0" dirty="0">
              <a:solidFill>
                <a:srgbClr val="FF0000"/>
              </a:solidFill>
              <a:effectLst/>
              <a:latin typeface="Montserrat" panose="00000500000000000000" pitchFamily="2" charset="0"/>
            </a:endParaRPr>
          </a:p>
          <a:p>
            <a:pPr algn="justLow"/>
            <a:r>
              <a:rPr lang="en-US" sz="2800" b="0" i="0" dirty="0">
                <a:solidFill>
                  <a:srgbClr val="222222"/>
                </a:solidFill>
                <a:effectLst/>
                <a:latin typeface="Montserrat" panose="00000500000000000000" pitchFamily="2" charset="0"/>
              </a:rPr>
              <a:t>There can be a risk to the safety of the operations within the company. This needs to be analyzed and taken care of regularly as well. All maintenance processes need to be audited regularly to check for latent human error in the processes. This can also be handled very efficiently if companies implement a risk management system.</a:t>
            </a:r>
          </a:p>
        </p:txBody>
      </p:sp>
      <p:sp>
        <p:nvSpPr>
          <p:cNvPr id="2" name="TextBox 1">
            <a:extLst>
              <a:ext uri="{FF2B5EF4-FFF2-40B4-BE49-F238E27FC236}">
                <a16:creationId xmlns:a16="http://schemas.microsoft.com/office/drawing/2014/main" id="{A8FC4768-251E-1D49-616D-9E341EC9F770}"/>
              </a:ext>
            </a:extLst>
          </p:cNvPr>
          <p:cNvSpPr txBox="1"/>
          <p:nvPr/>
        </p:nvSpPr>
        <p:spPr>
          <a:xfrm>
            <a:off x="2458284" y="498334"/>
            <a:ext cx="8738290" cy="523220"/>
          </a:xfrm>
          <a:prstGeom prst="rect">
            <a:avLst/>
          </a:prstGeom>
          <a:noFill/>
        </p:spPr>
        <p:txBody>
          <a:bodyPr wrap="none" rtlCol="0">
            <a:spAutoFit/>
          </a:bodyPr>
          <a:lstStyle/>
          <a:p>
            <a:pPr algn="l"/>
            <a:r>
              <a:rPr lang="en-US" sz="2800" b="1" i="0" dirty="0">
                <a:solidFill>
                  <a:schemeClr val="accent2"/>
                </a:solidFill>
                <a:effectLst/>
                <a:latin typeface="Montserrat" panose="00000500000000000000" pitchFamily="2" charset="0"/>
              </a:rPr>
              <a:t>Commonly Used Risk Management Examples</a:t>
            </a:r>
          </a:p>
        </p:txBody>
      </p:sp>
    </p:spTree>
    <p:extLst>
      <p:ext uri="{BB962C8B-B14F-4D97-AF65-F5344CB8AC3E}">
        <p14:creationId xmlns:p14="http://schemas.microsoft.com/office/powerpoint/2010/main" val="29375232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220971-B48B-2CA7-1CF1-EC946E68B0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CA4CD014-4E7A-F31C-9559-27DA54874707}"/>
              </a:ext>
            </a:extLst>
          </p:cNvPr>
          <p:cNvPicPr>
            <a:picLocks noChangeAspect="1"/>
          </p:cNvPicPr>
          <p:nvPr/>
        </p:nvPicPr>
        <p:blipFill>
          <a:blip r:embed="rId3"/>
          <a:stretch>
            <a:fillRect/>
          </a:stretch>
        </p:blipFill>
        <p:spPr>
          <a:xfrm>
            <a:off x="2071137" y="6353587"/>
            <a:ext cx="9902229" cy="204838"/>
          </a:xfrm>
          <a:prstGeom prst="rect">
            <a:avLst/>
          </a:prstGeom>
        </p:spPr>
      </p:pic>
      <p:pic>
        <p:nvPicPr>
          <p:cNvPr id="6" name="Picture 5">
            <a:extLst>
              <a:ext uri="{FF2B5EF4-FFF2-40B4-BE49-F238E27FC236}">
                <a16:creationId xmlns:a16="http://schemas.microsoft.com/office/drawing/2014/main" id="{E1884475-21DC-6DC0-E0EE-5F310B073418}"/>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6A76BCFE-C92C-63E1-0592-1D2A88A76113}"/>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7004CEA2-C27C-5468-5E20-E7D8A6A9C3DA}"/>
              </a:ext>
            </a:extLst>
          </p:cNvPr>
          <p:cNvPicPr>
            <a:picLocks noChangeAspect="1"/>
          </p:cNvPicPr>
          <p:nvPr/>
        </p:nvPicPr>
        <p:blipFill>
          <a:blip r:embed="rId5"/>
          <a:stretch>
            <a:fillRect/>
          </a:stretch>
        </p:blipFill>
        <p:spPr>
          <a:xfrm>
            <a:off x="-108036" y="-96857"/>
            <a:ext cx="11528308" cy="1610200"/>
          </a:xfrm>
          <a:prstGeom prst="rect">
            <a:avLst/>
          </a:prstGeom>
        </p:spPr>
      </p:pic>
      <p:sp>
        <p:nvSpPr>
          <p:cNvPr id="9" name="TextBox 8">
            <a:extLst>
              <a:ext uri="{FF2B5EF4-FFF2-40B4-BE49-F238E27FC236}">
                <a16:creationId xmlns:a16="http://schemas.microsoft.com/office/drawing/2014/main" id="{FF30FC6A-4687-EE81-EBC3-F3F8E5359EE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283E3A9B-2A64-A2E4-3868-E63B5E89D357}"/>
              </a:ext>
            </a:extLst>
          </p:cNvPr>
          <p:cNvSpPr txBox="1"/>
          <p:nvPr/>
        </p:nvSpPr>
        <p:spPr>
          <a:xfrm>
            <a:off x="904672" y="1830157"/>
            <a:ext cx="11287328" cy="3046988"/>
          </a:xfrm>
          <a:prstGeom prst="rect">
            <a:avLst/>
          </a:prstGeom>
          <a:noFill/>
        </p:spPr>
        <p:txBody>
          <a:bodyPr wrap="square">
            <a:spAutoFit/>
          </a:bodyPr>
          <a:lstStyle/>
          <a:p>
            <a:pPr algn="justLow"/>
            <a:r>
              <a:rPr lang="en-US" sz="2400" b="1" i="0" dirty="0">
                <a:solidFill>
                  <a:srgbClr val="FF0000"/>
                </a:solidFill>
                <a:effectLst/>
                <a:latin typeface="Montserrat" panose="00000500000000000000" pitchFamily="2" charset="0"/>
              </a:rPr>
              <a:t>Information Security Risk</a:t>
            </a:r>
            <a:endParaRPr lang="en-US" sz="2400" b="0" i="0" dirty="0">
              <a:solidFill>
                <a:srgbClr val="FF0000"/>
              </a:solidFill>
              <a:effectLst/>
              <a:latin typeface="Montserrat" panose="00000500000000000000" pitchFamily="2" charset="0"/>
            </a:endParaRPr>
          </a:p>
          <a:p>
            <a:pPr algn="justLow"/>
            <a:r>
              <a:rPr lang="en-US" sz="2400" b="0" i="0" dirty="0">
                <a:solidFill>
                  <a:srgbClr val="222222"/>
                </a:solidFill>
                <a:effectLst/>
                <a:latin typeface="Montserrat" panose="00000500000000000000" pitchFamily="2" charset="0"/>
              </a:rPr>
              <a:t>This is a part of cybersecurity. Any business’s data is one of its most valuable assets, and it needs to be protected. There are different ways in which data can be stolen, and data theft is a major risk to any organization. One of the many ways to combat this risk is to have controls in place for all incoming communications such as emails. They need to be scanned to make sure no suspicious ones are coming to the company, and even if they are, they are taken care of immediately.</a:t>
            </a:r>
          </a:p>
        </p:txBody>
      </p:sp>
      <p:sp>
        <p:nvSpPr>
          <p:cNvPr id="2" name="TextBox 1">
            <a:extLst>
              <a:ext uri="{FF2B5EF4-FFF2-40B4-BE49-F238E27FC236}">
                <a16:creationId xmlns:a16="http://schemas.microsoft.com/office/drawing/2014/main" id="{38E9FB55-3E19-E26A-4EF3-5A8C40F06832}"/>
              </a:ext>
            </a:extLst>
          </p:cNvPr>
          <p:cNvSpPr txBox="1"/>
          <p:nvPr/>
        </p:nvSpPr>
        <p:spPr>
          <a:xfrm>
            <a:off x="2458284" y="498334"/>
            <a:ext cx="8738290" cy="523220"/>
          </a:xfrm>
          <a:prstGeom prst="rect">
            <a:avLst/>
          </a:prstGeom>
          <a:noFill/>
        </p:spPr>
        <p:txBody>
          <a:bodyPr wrap="none" rtlCol="0">
            <a:spAutoFit/>
          </a:bodyPr>
          <a:lstStyle/>
          <a:p>
            <a:pPr algn="l"/>
            <a:r>
              <a:rPr lang="en-US" sz="2800" b="1" i="0" dirty="0">
                <a:solidFill>
                  <a:schemeClr val="accent2"/>
                </a:solidFill>
                <a:effectLst/>
                <a:latin typeface="Montserrat" panose="00000500000000000000" pitchFamily="2" charset="0"/>
              </a:rPr>
              <a:t>Commonly Used Risk Management Examples</a:t>
            </a:r>
          </a:p>
        </p:txBody>
      </p:sp>
    </p:spTree>
    <p:extLst>
      <p:ext uri="{BB962C8B-B14F-4D97-AF65-F5344CB8AC3E}">
        <p14:creationId xmlns:p14="http://schemas.microsoft.com/office/powerpoint/2010/main" val="3538308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220971-B48B-2CA7-1CF1-EC946E68B0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CA4CD014-4E7A-F31C-9559-27DA54874707}"/>
              </a:ext>
            </a:extLst>
          </p:cNvPr>
          <p:cNvPicPr>
            <a:picLocks noChangeAspect="1"/>
          </p:cNvPicPr>
          <p:nvPr/>
        </p:nvPicPr>
        <p:blipFill>
          <a:blip r:embed="rId3"/>
          <a:stretch>
            <a:fillRect/>
          </a:stretch>
        </p:blipFill>
        <p:spPr>
          <a:xfrm>
            <a:off x="2071137" y="6353587"/>
            <a:ext cx="9902229" cy="204838"/>
          </a:xfrm>
          <a:prstGeom prst="rect">
            <a:avLst/>
          </a:prstGeom>
        </p:spPr>
      </p:pic>
      <p:pic>
        <p:nvPicPr>
          <p:cNvPr id="6" name="Picture 5">
            <a:extLst>
              <a:ext uri="{FF2B5EF4-FFF2-40B4-BE49-F238E27FC236}">
                <a16:creationId xmlns:a16="http://schemas.microsoft.com/office/drawing/2014/main" id="{E1884475-21DC-6DC0-E0EE-5F310B073418}"/>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6A76BCFE-C92C-63E1-0592-1D2A88A76113}"/>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7004CEA2-C27C-5468-5E20-E7D8A6A9C3DA}"/>
              </a:ext>
            </a:extLst>
          </p:cNvPr>
          <p:cNvPicPr>
            <a:picLocks noChangeAspect="1"/>
          </p:cNvPicPr>
          <p:nvPr/>
        </p:nvPicPr>
        <p:blipFill>
          <a:blip r:embed="rId5"/>
          <a:stretch>
            <a:fillRect/>
          </a:stretch>
        </p:blipFill>
        <p:spPr>
          <a:xfrm>
            <a:off x="-108036" y="-96857"/>
            <a:ext cx="11528308" cy="1610200"/>
          </a:xfrm>
          <a:prstGeom prst="rect">
            <a:avLst/>
          </a:prstGeom>
        </p:spPr>
      </p:pic>
      <p:sp>
        <p:nvSpPr>
          <p:cNvPr id="9" name="TextBox 8">
            <a:extLst>
              <a:ext uri="{FF2B5EF4-FFF2-40B4-BE49-F238E27FC236}">
                <a16:creationId xmlns:a16="http://schemas.microsoft.com/office/drawing/2014/main" id="{FF30FC6A-4687-EE81-EBC3-F3F8E5359EE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BB6C7D1-3DA7-73F7-00F1-51BE5ABDC8EA}"/>
              </a:ext>
            </a:extLst>
          </p:cNvPr>
          <p:cNvSpPr txBox="1"/>
          <p:nvPr/>
        </p:nvSpPr>
        <p:spPr>
          <a:xfrm>
            <a:off x="453957" y="1799111"/>
            <a:ext cx="11284085" cy="3539430"/>
          </a:xfrm>
          <a:prstGeom prst="rect">
            <a:avLst/>
          </a:prstGeom>
          <a:noFill/>
        </p:spPr>
        <p:txBody>
          <a:bodyPr wrap="square">
            <a:spAutoFit/>
          </a:bodyPr>
          <a:lstStyle/>
          <a:p>
            <a:pPr algn="justLow"/>
            <a:r>
              <a:rPr lang="en-US" sz="2800" b="1" i="0" dirty="0">
                <a:solidFill>
                  <a:srgbClr val="FF0000"/>
                </a:solidFill>
                <a:effectLst/>
                <a:latin typeface="Montserrat" panose="00000500000000000000" pitchFamily="2" charset="0"/>
              </a:rPr>
              <a:t>Market Risk</a:t>
            </a:r>
            <a:endParaRPr lang="en-US" sz="2800" b="0" i="0" dirty="0">
              <a:solidFill>
                <a:srgbClr val="FF0000"/>
              </a:solidFill>
              <a:effectLst/>
              <a:latin typeface="Montserrat" panose="00000500000000000000" pitchFamily="2" charset="0"/>
            </a:endParaRPr>
          </a:p>
          <a:p>
            <a:pPr algn="justLow"/>
            <a:r>
              <a:rPr lang="en-US" sz="2800" b="0" i="0" dirty="0">
                <a:solidFill>
                  <a:srgbClr val="222222"/>
                </a:solidFill>
                <a:effectLst/>
                <a:latin typeface="Montserrat" panose="00000500000000000000" pitchFamily="2" charset="0"/>
              </a:rPr>
              <a:t>Market risk is a common risk among nearly all industries. There is no guarantee that the product or service a company provides is going to be priced at the same value in the future. A lot of companies manage this risk by getting into early and long-term contracts with various investors so that their future is secured to some extent, regardless of the market conditions.</a:t>
            </a:r>
          </a:p>
        </p:txBody>
      </p:sp>
      <p:sp>
        <p:nvSpPr>
          <p:cNvPr id="2" name="TextBox 1">
            <a:extLst>
              <a:ext uri="{FF2B5EF4-FFF2-40B4-BE49-F238E27FC236}">
                <a16:creationId xmlns:a16="http://schemas.microsoft.com/office/drawing/2014/main" id="{D0322021-31AF-F9FD-DB49-6C7CE740BFB7}"/>
              </a:ext>
            </a:extLst>
          </p:cNvPr>
          <p:cNvSpPr txBox="1"/>
          <p:nvPr/>
        </p:nvSpPr>
        <p:spPr>
          <a:xfrm>
            <a:off x="2458284" y="498334"/>
            <a:ext cx="8738290" cy="523220"/>
          </a:xfrm>
          <a:prstGeom prst="rect">
            <a:avLst/>
          </a:prstGeom>
          <a:noFill/>
        </p:spPr>
        <p:txBody>
          <a:bodyPr wrap="none" rtlCol="0">
            <a:spAutoFit/>
          </a:bodyPr>
          <a:lstStyle/>
          <a:p>
            <a:pPr algn="l"/>
            <a:r>
              <a:rPr lang="en-US" sz="2800" b="1" i="0" dirty="0">
                <a:solidFill>
                  <a:schemeClr val="accent2"/>
                </a:solidFill>
                <a:effectLst/>
                <a:latin typeface="Montserrat" panose="00000500000000000000" pitchFamily="2" charset="0"/>
              </a:rPr>
              <a:t>Commonly Used Risk Management Examples</a:t>
            </a:r>
          </a:p>
        </p:txBody>
      </p:sp>
    </p:spTree>
    <p:extLst>
      <p:ext uri="{BB962C8B-B14F-4D97-AF65-F5344CB8AC3E}">
        <p14:creationId xmlns:p14="http://schemas.microsoft.com/office/powerpoint/2010/main" val="2486034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220971-B48B-2CA7-1CF1-EC946E68B0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CA4CD014-4E7A-F31C-9559-27DA54874707}"/>
              </a:ext>
            </a:extLst>
          </p:cNvPr>
          <p:cNvPicPr>
            <a:picLocks noChangeAspect="1"/>
          </p:cNvPicPr>
          <p:nvPr/>
        </p:nvPicPr>
        <p:blipFill>
          <a:blip r:embed="rId3"/>
          <a:stretch>
            <a:fillRect/>
          </a:stretch>
        </p:blipFill>
        <p:spPr>
          <a:xfrm>
            <a:off x="2071137" y="6353587"/>
            <a:ext cx="9902229" cy="204838"/>
          </a:xfrm>
          <a:prstGeom prst="rect">
            <a:avLst/>
          </a:prstGeom>
        </p:spPr>
      </p:pic>
      <p:pic>
        <p:nvPicPr>
          <p:cNvPr id="6" name="Picture 5">
            <a:extLst>
              <a:ext uri="{FF2B5EF4-FFF2-40B4-BE49-F238E27FC236}">
                <a16:creationId xmlns:a16="http://schemas.microsoft.com/office/drawing/2014/main" id="{E1884475-21DC-6DC0-E0EE-5F310B073418}"/>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6A76BCFE-C92C-63E1-0592-1D2A88A76113}"/>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7004CEA2-C27C-5468-5E20-E7D8A6A9C3DA}"/>
              </a:ext>
            </a:extLst>
          </p:cNvPr>
          <p:cNvPicPr>
            <a:picLocks noChangeAspect="1"/>
          </p:cNvPicPr>
          <p:nvPr/>
        </p:nvPicPr>
        <p:blipFill>
          <a:blip r:embed="rId5"/>
          <a:stretch>
            <a:fillRect/>
          </a:stretch>
        </p:blipFill>
        <p:spPr>
          <a:xfrm>
            <a:off x="-108036" y="-58697"/>
            <a:ext cx="11528308" cy="1610200"/>
          </a:xfrm>
          <a:prstGeom prst="rect">
            <a:avLst/>
          </a:prstGeom>
        </p:spPr>
      </p:pic>
      <p:sp>
        <p:nvSpPr>
          <p:cNvPr id="9" name="TextBox 8">
            <a:extLst>
              <a:ext uri="{FF2B5EF4-FFF2-40B4-BE49-F238E27FC236}">
                <a16:creationId xmlns:a16="http://schemas.microsoft.com/office/drawing/2014/main" id="{FF30FC6A-4687-EE81-EBC3-F3F8E5359EE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64146C12-65A7-44D9-FDBC-991DD0A04E94}"/>
              </a:ext>
            </a:extLst>
          </p:cNvPr>
          <p:cNvSpPr txBox="1"/>
          <p:nvPr/>
        </p:nvSpPr>
        <p:spPr>
          <a:xfrm>
            <a:off x="457200" y="1702340"/>
            <a:ext cx="11528308" cy="3970318"/>
          </a:xfrm>
          <a:prstGeom prst="rect">
            <a:avLst/>
          </a:prstGeom>
          <a:noFill/>
        </p:spPr>
        <p:txBody>
          <a:bodyPr wrap="square">
            <a:spAutoFit/>
          </a:bodyPr>
          <a:lstStyle/>
          <a:p>
            <a:pPr algn="justLow"/>
            <a:r>
              <a:rPr lang="en-US" sz="2800" b="1" i="0" dirty="0">
                <a:solidFill>
                  <a:srgbClr val="FF0000"/>
                </a:solidFill>
                <a:effectLst/>
                <a:latin typeface="Montserrat" panose="00000500000000000000" pitchFamily="2" charset="0"/>
              </a:rPr>
              <a:t>Risk Transfer</a:t>
            </a:r>
            <a:endParaRPr lang="en-US" sz="2800" b="0" i="0" dirty="0">
              <a:solidFill>
                <a:srgbClr val="FF0000"/>
              </a:solidFill>
              <a:effectLst/>
              <a:latin typeface="Montserrat" panose="00000500000000000000" pitchFamily="2" charset="0"/>
            </a:endParaRPr>
          </a:p>
          <a:p>
            <a:pPr algn="justLow"/>
            <a:r>
              <a:rPr lang="en-US" sz="2800" b="0" i="0" dirty="0">
                <a:solidFill>
                  <a:srgbClr val="222222"/>
                </a:solidFill>
                <a:effectLst/>
                <a:latin typeface="Montserrat" panose="00000500000000000000" pitchFamily="2" charset="0"/>
              </a:rPr>
              <a:t>When companies aren’t well versed in all aspects of their risk, but they would still like to mitigate it, they transfer the risk. For example, a retail brand may not be fully equipped to manage all cybersecurity risks to the company, but the threat still exists. To manage it more efficiently, they can outsource all their information technology capabilities to a third party, holding them accountable, and thereby transferring their risk.</a:t>
            </a:r>
          </a:p>
          <a:p>
            <a:pPr algn="justLow"/>
            <a:endParaRPr lang="en-US" sz="2800" b="0" i="0" dirty="0">
              <a:solidFill>
                <a:srgbClr val="222222"/>
              </a:solidFill>
              <a:effectLst/>
              <a:latin typeface="Montserrat" panose="00000500000000000000" pitchFamily="2" charset="0"/>
            </a:endParaRPr>
          </a:p>
        </p:txBody>
      </p:sp>
      <p:sp>
        <p:nvSpPr>
          <p:cNvPr id="11" name="TextBox 10">
            <a:extLst>
              <a:ext uri="{FF2B5EF4-FFF2-40B4-BE49-F238E27FC236}">
                <a16:creationId xmlns:a16="http://schemas.microsoft.com/office/drawing/2014/main" id="{BE07BE1D-9882-C44F-66A7-76B8CF8B2963}"/>
              </a:ext>
            </a:extLst>
          </p:cNvPr>
          <p:cNvSpPr txBox="1"/>
          <p:nvPr/>
        </p:nvSpPr>
        <p:spPr>
          <a:xfrm>
            <a:off x="2458284" y="498334"/>
            <a:ext cx="8738290" cy="523220"/>
          </a:xfrm>
          <a:prstGeom prst="rect">
            <a:avLst/>
          </a:prstGeom>
          <a:noFill/>
        </p:spPr>
        <p:txBody>
          <a:bodyPr wrap="none" rtlCol="0">
            <a:spAutoFit/>
          </a:bodyPr>
          <a:lstStyle/>
          <a:p>
            <a:pPr algn="l"/>
            <a:r>
              <a:rPr lang="en-US" sz="2800" b="1" i="0" dirty="0">
                <a:solidFill>
                  <a:schemeClr val="accent2"/>
                </a:solidFill>
                <a:effectLst/>
                <a:latin typeface="Montserrat" panose="00000500000000000000" pitchFamily="2" charset="0"/>
              </a:rPr>
              <a:t>Commonly Used Risk Management Examples</a:t>
            </a:r>
          </a:p>
        </p:txBody>
      </p:sp>
    </p:spTree>
    <p:extLst>
      <p:ext uri="{BB962C8B-B14F-4D97-AF65-F5344CB8AC3E}">
        <p14:creationId xmlns:p14="http://schemas.microsoft.com/office/powerpoint/2010/main" val="1858497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220971-B48B-2CA7-1CF1-EC946E68B0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CA4CD014-4E7A-F31C-9559-27DA54874707}"/>
              </a:ext>
            </a:extLst>
          </p:cNvPr>
          <p:cNvPicPr>
            <a:picLocks noChangeAspect="1"/>
          </p:cNvPicPr>
          <p:nvPr/>
        </p:nvPicPr>
        <p:blipFill>
          <a:blip r:embed="rId3"/>
          <a:stretch>
            <a:fillRect/>
          </a:stretch>
        </p:blipFill>
        <p:spPr>
          <a:xfrm>
            <a:off x="2071137" y="6353587"/>
            <a:ext cx="9902229" cy="204838"/>
          </a:xfrm>
          <a:prstGeom prst="rect">
            <a:avLst/>
          </a:prstGeom>
        </p:spPr>
      </p:pic>
      <p:pic>
        <p:nvPicPr>
          <p:cNvPr id="6" name="Picture 5">
            <a:extLst>
              <a:ext uri="{FF2B5EF4-FFF2-40B4-BE49-F238E27FC236}">
                <a16:creationId xmlns:a16="http://schemas.microsoft.com/office/drawing/2014/main" id="{E1884475-21DC-6DC0-E0EE-5F310B073418}"/>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6A76BCFE-C92C-63E1-0592-1D2A88A76113}"/>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7004CEA2-C27C-5468-5E20-E7D8A6A9C3DA}"/>
              </a:ext>
            </a:extLst>
          </p:cNvPr>
          <p:cNvPicPr>
            <a:picLocks noChangeAspect="1"/>
          </p:cNvPicPr>
          <p:nvPr/>
        </p:nvPicPr>
        <p:blipFill>
          <a:blip r:embed="rId5"/>
          <a:stretch>
            <a:fillRect/>
          </a:stretch>
        </p:blipFill>
        <p:spPr>
          <a:xfrm>
            <a:off x="-108036" y="-96857"/>
            <a:ext cx="11528308" cy="1610200"/>
          </a:xfrm>
          <a:prstGeom prst="rect">
            <a:avLst/>
          </a:prstGeom>
        </p:spPr>
      </p:pic>
      <p:sp>
        <p:nvSpPr>
          <p:cNvPr id="9" name="TextBox 8">
            <a:extLst>
              <a:ext uri="{FF2B5EF4-FFF2-40B4-BE49-F238E27FC236}">
                <a16:creationId xmlns:a16="http://schemas.microsoft.com/office/drawing/2014/main" id="{FF30FC6A-4687-EE81-EBC3-F3F8E5359EE3}"/>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034015F-9639-F794-2E60-A52A6A255837}"/>
              </a:ext>
            </a:extLst>
          </p:cNvPr>
          <p:cNvSpPr txBox="1"/>
          <p:nvPr/>
        </p:nvSpPr>
        <p:spPr>
          <a:xfrm>
            <a:off x="651740" y="2245655"/>
            <a:ext cx="11147911" cy="3108543"/>
          </a:xfrm>
          <a:prstGeom prst="rect">
            <a:avLst/>
          </a:prstGeom>
          <a:noFill/>
        </p:spPr>
        <p:txBody>
          <a:bodyPr wrap="square">
            <a:spAutoFit/>
          </a:bodyPr>
          <a:lstStyle/>
          <a:p>
            <a:pPr algn="justLow"/>
            <a:r>
              <a:rPr lang="en-US" sz="2800" b="0" i="0" dirty="0">
                <a:solidFill>
                  <a:srgbClr val="222222"/>
                </a:solidFill>
                <a:effectLst/>
                <a:latin typeface="Montserrat" panose="00000500000000000000" pitchFamily="2" charset="0"/>
              </a:rPr>
              <a:t>Risk management is a complex process because there are hundreds of different types of risks that companies need to be aware of. Many training and certification programs will impart knowledge for enterprise teams, which will help companies successfully mitigate risks and help the organization improve all its processes and generate more revenue.</a:t>
            </a:r>
            <a:endParaRPr lang="ar-EG" sz="2800" dirty="0"/>
          </a:p>
        </p:txBody>
      </p:sp>
      <p:sp>
        <p:nvSpPr>
          <p:cNvPr id="2" name="TextBox 1">
            <a:extLst>
              <a:ext uri="{FF2B5EF4-FFF2-40B4-BE49-F238E27FC236}">
                <a16:creationId xmlns:a16="http://schemas.microsoft.com/office/drawing/2014/main" id="{E36C486A-7D4A-EAC5-B546-4AD77206D989}"/>
              </a:ext>
            </a:extLst>
          </p:cNvPr>
          <p:cNvSpPr txBox="1"/>
          <p:nvPr/>
        </p:nvSpPr>
        <p:spPr>
          <a:xfrm>
            <a:off x="2458284" y="498334"/>
            <a:ext cx="8738290" cy="523220"/>
          </a:xfrm>
          <a:prstGeom prst="rect">
            <a:avLst/>
          </a:prstGeom>
          <a:noFill/>
        </p:spPr>
        <p:txBody>
          <a:bodyPr wrap="none" rtlCol="0">
            <a:spAutoFit/>
          </a:bodyPr>
          <a:lstStyle/>
          <a:p>
            <a:pPr algn="l"/>
            <a:r>
              <a:rPr lang="en-US" sz="2800" b="1" i="0" dirty="0">
                <a:solidFill>
                  <a:schemeClr val="accent2"/>
                </a:solidFill>
                <a:effectLst/>
                <a:latin typeface="Montserrat" panose="00000500000000000000" pitchFamily="2" charset="0"/>
              </a:rPr>
              <a:t>Commonly Used Risk Management Examples</a:t>
            </a:r>
          </a:p>
        </p:txBody>
      </p:sp>
    </p:spTree>
    <p:extLst>
      <p:ext uri="{BB962C8B-B14F-4D97-AF65-F5344CB8AC3E}">
        <p14:creationId xmlns:p14="http://schemas.microsoft.com/office/powerpoint/2010/main" val="2695204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309745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Project Risk </a:t>
            </a:r>
            <a:r>
              <a:rPr lang="en-US" altLang="ar-EG" sz="2800" dirty="0">
                <a:solidFill>
                  <a:srgbClr val="FF9518"/>
                </a:solidFill>
                <a:cs typeface="Tajawal Medium" panose="00000600000000000000" pitchFamily="2" charset="-78"/>
              </a:rPr>
              <a:t>Topics</a:t>
            </a:r>
            <a:endParaRPr lang="en-US" sz="2800" dirty="0">
              <a:solidFill>
                <a:srgbClr val="FF9518"/>
              </a:solidFill>
              <a:cs typeface="Tajawal Medium" panose="00000600000000000000" pitchFamily="2" charset="-78"/>
            </a:endParaRPr>
          </a:p>
        </p:txBody>
      </p:sp>
      <p:sp>
        <p:nvSpPr>
          <p:cNvPr id="9" name="TextBox 8"/>
          <p:cNvSpPr txBox="1"/>
          <p:nvPr/>
        </p:nvSpPr>
        <p:spPr>
          <a:xfrm>
            <a:off x="2496894" y="1815050"/>
            <a:ext cx="7209501" cy="3108543"/>
          </a:xfrm>
          <a:prstGeom prst="rect">
            <a:avLst/>
          </a:prstGeom>
          <a:noFill/>
        </p:spPr>
        <p:txBody>
          <a:bodyPr wrap="square" rtlCol="0">
            <a:spAutoFit/>
          </a:bodyPr>
          <a:lstStyle/>
          <a:p>
            <a:pPr marL="342900" indent="-342900" algn="l">
              <a:buFont typeface="Wingdings" panose="05000000000000000000" pitchFamily="2" charset="2"/>
              <a:buChar char="§"/>
            </a:pPr>
            <a:r>
              <a:rPr lang="en-US" sz="2800" dirty="0">
                <a:solidFill>
                  <a:srgbClr val="0A1F61"/>
                </a:solidFill>
                <a:cs typeface="Tajawal ExtraBold" panose="00000800000000000000" pitchFamily="2" charset="-78"/>
              </a:rPr>
              <a:t>Plan Risk Management</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Identify Risks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Qualitative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Quantitative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Plan Risk Responses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Monitor and Control Risks</a:t>
            </a:r>
            <a:endParaRPr lang="en-US" altLang="ar-EG" sz="2800" dirty="0">
              <a:solidFill>
                <a:srgbClr val="0A1F61"/>
              </a:solidFill>
              <a:cs typeface="Tajawal ExtraBold" panose="00000800000000000000" pitchFamily="2" charset="-78"/>
            </a:endParaRPr>
          </a:p>
          <a:p>
            <a:pPr marL="342900" indent="-342900" algn="l">
              <a:buFont typeface="Wingdings" panose="05000000000000000000" pitchFamily="2" charset="2"/>
              <a:buChar char="§"/>
            </a:pPr>
            <a:endParaRPr lang="en-US" sz="2800" dirty="0">
              <a:solidFill>
                <a:srgbClr val="0A1F61"/>
              </a:solidFill>
              <a:cs typeface="Tajawal ExtraBold" panose="00000800000000000000" pitchFamily="2" charset="-78"/>
            </a:endParaRPr>
          </a:p>
        </p:txBody>
      </p:sp>
      <p:sp>
        <p:nvSpPr>
          <p:cNvPr id="11" name="TextBox 10">
            <a:extLst>
              <a:ext uri="{FF2B5EF4-FFF2-40B4-BE49-F238E27FC236}">
                <a16:creationId xmlns:a16="http://schemas.microsoft.com/office/drawing/2014/main" id="{745F40D7-298A-3953-4F3D-CD12F37DA670}"/>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52678"/>
    </mc:Choice>
    <mc:Fallback xmlns="">
      <p:transition spd="slow" advTm="526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3565"/>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pic>
        <p:nvPicPr>
          <p:cNvPr id="10" name="Picture 9">
            <a:extLst>
              <a:ext uri="{FF2B5EF4-FFF2-40B4-BE49-F238E27FC236}">
                <a16:creationId xmlns:a16="http://schemas.microsoft.com/office/drawing/2014/main" id="{A07F8FEF-4DDD-4C71-AD13-359250447FBE}"/>
              </a:ext>
            </a:extLst>
          </p:cNvPr>
          <p:cNvPicPr>
            <a:picLocks noChangeAspect="1"/>
          </p:cNvPicPr>
          <p:nvPr/>
        </p:nvPicPr>
        <p:blipFill>
          <a:blip r:embed="rId7"/>
          <a:stretch>
            <a:fillRect/>
          </a:stretch>
        </p:blipFill>
        <p:spPr>
          <a:xfrm>
            <a:off x="554182" y="1720292"/>
            <a:ext cx="9461644" cy="3867150"/>
          </a:xfrm>
          <a:prstGeom prst="rect">
            <a:avLst/>
          </a:prstGeom>
        </p:spPr>
      </p:pic>
      <p:sp>
        <p:nvSpPr>
          <p:cNvPr id="9" name="TextBox 8">
            <a:extLst>
              <a:ext uri="{FF2B5EF4-FFF2-40B4-BE49-F238E27FC236}">
                <a16:creationId xmlns:a16="http://schemas.microsoft.com/office/drawing/2014/main" id="{6918B1EF-E00D-8AA4-1A3F-93FCBED17E4E}"/>
              </a:ext>
            </a:extLst>
          </p:cNvPr>
          <p:cNvSpPr txBox="1"/>
          <p:nvPr/>
        </p:nvSpPr>
        <p:spPr>
          <a:xfrm>
            <a:off x="7056582" y="3677474"/>
            <a:ext cx="4913746" cy="2246769"/>
          </a:xfrm>
          <a:prstGeom prst="rect">
            <a:avLst/>
          </a:prstGeom>
          <a:noFill/>
        </p:spPr>
        <p:txBody>
          <a:bodyPr wrap="square" rtlCol="1">
            <a:spAutoFit/>
          </a:bodyPr>
          <a:lstStyle/>
          <a:p>
            <a:pPr marL="342900" indent="-342900" algn="justLow">
              <a:buFont typeface="Wingdings" panose="05000000000000000000" pitchFamily="2" charset="2"/>
              <a:buChar char="q"/>
            </a:pPr>
            <a:r>
              <a:rPr lang="en-US" sz="2000" b="1" i="0" u="none" strike="noStrike" baseline="0" dirty="0">
                <a:solidFill>
                  <a:srgbClr val="00B0F0"/>
                </a:solidFill>
                <a:latin typeface="Calibri" panose="020F0502020204030204" pitchFamily="34" charset="0"/>
              </a:rPr>
              <a:t>The only output to the qualitative risk analysis process is updates to the risk register. </a:t>
            </a:r>
          </a:p>
          <a:p>
            <a:pPr marL="342900" indent="-342900" algn="justLow">
              <a:buFont typeface="Wingdings" panose="05000000000000000000" pitchFamily="2" charset="2"/>
              <a:buChar char="q"/>
            </a:pPr>
            <a:r>
              <a:rPr lang="en-US" sz="2000" b="1" i="0" u="none" strike="noStrike" baseline="0" dirty="0">
                <a:solidFill>
                  <a:srgbClr val="00B0F0"/>
                </a:solidFill>
                <a:latin typeface="Calibri" panose="020F0502020204030204" pitchFamily="34" charset="0"/>
              </a:rPr>
              <a:t>To </a:t>
            </a:r>
            <a:r>
              <a:rPr lang="en-US" sz="2000" b="1" dirty="0">
                <a:solidFill>
                  <a:srgbClr val="00B0F0"/>
                </a:solidFill>
                <a:latin typeface="Calibri" panose="020F0502020204030204" pitchFamily="34" charset="0"/>
              </a:rPr>
              <a:t>perform these updates, we use a battery of tools and techniques to help us perform qualitative risk analysis.</a:t>
            </a:r>
            <a:endParaRPr lang="ar-EG" sz="2000" b="1" dirty="0">
              <a:solidFill>
                <a:srgbClr val="00B0F0"/>
              </a:solidFill>
            </a:endParaRPr>
          </a:p>
          <a:p>
            <a:pPr marL="342900" indent="-342900" algn="justLow">
              <a:buFont typeface="Wingdings" panose="05000000000000000000" pitchFamily="2" charset="2"/>
              <a:buChar char="q"/>
            </a:pPr>
            <a:endParaRPr lang="en-US" sz="2000" b="1" i="0" u="none" strike="noStrike" baseline="0" dirty="0">
              <a:solidFill>
                <a:srgbClr val="00B0F0"/>
              </a:solidFill>
              <a:latin typeface="Calibri" panose="020F0502020204030204" pitchFamily="34" charset="0"/>
            </a:endParaRPr>
          </a:p>
        </p:txBody>
      </p:sp>
      <p:sp>
        <p:nvSpPr>
          <p:cNvPr id="12" name="TextBox 11">
            <a:extLst>
              <a:ext uri="{FF2B5EF4-FFF2-40B4-BE49-F238E27FC236}">
                <a16:creationId xmlns:a16="http://schemas.microsoft.com/office/drawing/2014/main" id="{CDDAFF61-B62D-B55E-EF00-C2A5852CD55D}"/>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01118293"/>
      </p:ext>
    </p:extLst>
  </p:cSld>
  <p:clrMapOvr>
    <a:masterClrMapping/>
  </p:clrMapOvr>
  <mc:AlternateContent xmlns:mc="http://schemas.openxmlformats.org/markup-compatibility/2006" xmlns:p14="http://schemas.microsoft.com/office/powerpoint/2010/main">
    <mc:Choice Requires="p14">
      <p:transition spd="slow" p14:dur="2000" advTm="339575"/>
    </mc:Choice>
    <mc:Fallback xmlns="">
      <p:transition spd="slow" advTm="339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11" name="TextBox 10">
            <a:extLst>
              <a:ext uri="{FF2B5EF4-FFF2-40B4-BE49-F238E27FC236}">
                <a16:creationId xmlns:a16="http://schemas.microsoft.com/office/drawing/2014/main" id="{AD43AA02-E36D-26FD-5F2B-A5E602618492}"/>
              </a:ext>
            </a:extLst>
          </p:cNvPr>
          <p:cNvSpPr txBox="1"/>
          <p:nvPr/>
        </p:nvSpPr>
        <p:spPr>
          <a:xfrm>
            <a:off x="877455" y="1685843"/>
            <a:ext cx="10113818" cy="1692771"/>
          </a:xfrm>
          <a:prstGeom prst="rect">
            <a:avLst/>
          </a:prstGeom>
          <a:noFill/>
        </p:spPr>
        <p:txBody>
          <a:bodyPr wrap="square">
            <a:spAutoFit/>
          </a:bodyPr>
          <a:lstStyle/>
          <a:p>
            <a:pPr algn="l"/>
            <a:r>
              <a:rPr lang="en-US" sz="2400" b="1" i="0" u="none" strike="noStrike" baseline="0" dirty="0">
                <a:solidFill>
                  <a:srgbClr val="4F82BE"/>
                </a:solidFill>
                <a:latin typeface="Cambria,Bold"/>
              </a:rPr>
              <a:t>Qualitative Risk Assessment Matrix</a:t>
            </a:r>
          </a:p>
          <a:p>
            <a:r>
              <a:rPr lang="en-US" sz="2000" dirty="0">
                <a:solidFill>
                  <a:schemeClr val="accent1">
                    <a:lumMod val="50000"/>
                  </a:schemeClr>
                </a:solidFill>
                <a:latin typeface="Calibri" panose="020F0502020204030204" pitchFamily="34" charset="0"/>
              </a:rPr>
              <a:t>The qualitative risk assessment matrix offers a summary level of the potential impact of the risk, based on approximate percentages. Notice that this matrix shows general percentages that are not tied to specific dollar amounts or timelines. Another way of showing a qualitative impact is to rank the probabilities as high, medium or low:</a:t>
            </a:r>
            <a:endParaRPr lang="ar-EG" sz="2000" dirty="0">
              <a:solidFill>
                <a:schemeClr val="accent1">
                  <a:lumMod val="50000"/>
                </a:schemeClr>
              </a:solidFill>
              <a:latin typeface="Calibri" panose="020F0502020204030204" pitchFamily="34" charset="0"/>
            </a:endParaRPr>
          </a:p>
        </p:txBody>
      </p:sp>
      <p:pic>
        <p:nvPicPr>
          <p:cNvPr id="13" name="Picture 12">
            <a:extLst>
              <a:ext uri="{FF2B5EF4-FFF2-40B4-BE49-F238E27FC236}">
                <a16:creationId xmlns:a16="http://schemas.microsoft.com/office/drawing/2014/main" id="{E4D8DED6-45AC-7193-1885-ADA013DECF1E}"/>
              </a:ext>
            </a:extLst>
          </p:cNvPr>
          <p:cNvPicPr>
            <a:picLocks noChangeAspect="1"/>
          </p:cNvPicPr>
          <p:nvPr/>
        </p:nvPicPr>
        <p:blipFill>
          <a:blip r:embed="rId7"/>
          <a:stretch>
            <a:fillRect/>
          </a:stretch>
        </p:blipFill>
        <p:spPr>
          <a:xfrm>
            <a:off x="4082678" y="3378614"/>
            <a:ext cx="8260339" cy="2543175"/>
          </a:xfrm>
          <a:prstGeom prst="rect">
            <a:avLst/>
          </a:prstGeom>
        </p:spPr>
      </p:pic>
      <p:sp>
        <p:nvSpPr>
          <p:cNvPr id="10" name="TextBox 9">
            <a:extLst>
              <a:ext uri="{FF2B5EF4-FFF2-40B4-BE49-F238E27FC236}">
                <a16:creationId xmlns:a16="http://schemas.microsoft.com/office/drawing/2014/main" id="{3E78F457-48E9-55B8-B814-5C852D78A1A5}"/>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40240270"/>
      </p:ext>
    </p:extLst>
  </p:cSld>
  <p:clrMapOvr>
    <a:masterClrMapping/>
  </p:clrMapOvr>
  <mc:AlternateContent xmlns:mc="http://schemas.openxmlformats.org/markup-compatibility/2006" xmlns:p14="http://schemas.microsoft.com/office/powerpoint/2010/main">
    <mc:Choice Requires="p14">
      <p:transition spd="slow" p14:dur="2000" advTm="228526"/>
    </mc:Choice>
    <mc:Fallback xmlns="">
      <p:transition spd="slow" advTm="2285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12" name="TextBox 11">
            <a:extLst>
              <a:ext uri="{FF2B5EF4-FFF2-40B4-BE49-F238E27FC236}">
                <a16:creationId xmlns:a16="http://schemas.microsoft.com/office/drawing/2014/main" id="{59E4EBC7-C046-D54E-36EB-B01F6F4CD16F}"/>
              </a:ext>
            </a:extLst>
          </p:cNvPr>
          <p:cNvSpPr txBox="1"/>
          <p:nvPr/>
        </p:nvSpPr>
        <p:spPr>
          <a:xfrm>
            <a:off x="2078183" y="1422989"/>
            <a:ext cx="6225308" cy="646331"/>
          </a:xfrm>
          <a:prstGeom prst="rect">
            <a:avLst/>
          </a:prstGeom>
          <a:no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4" name="TextBox 13">
            <a:extLst>
              <a:ext uri="{FF2B5EF4-FFF2-40B4-BE49-F238E27FC236}">
                <a16:creationId xmlns:a16="http://schemas.microsoft.com/office/drawing/2014/main" id="{E117A8C8-642A-F100-67B4-70FF7B5B57F3}"/>
              </a:ext>
            </a:extLst>
          </p:cNvPr>
          <p:cNvSpPr txBox="1"/>
          <p:nvPr/>
        </p:nvSpPr>
        <p:spPr>
          <a:xfrm>
            <a:off x="2078183" y="2102820"/>
            <a:ext cx="6225308" cy="523220"/>
          </a:xfrm>
          <a:prstGeom prst="rect">
            <a:avLst/>
          </a:prstGeom>
          <a:noFill/>
        </p:spPr>
        <p:txBody>
          <a:bodyPr wrap="square">
            <a:spAutoFit/>
          </a:bodyPr>
          <a:lstStyle/>
          <a:p>
            <a:r>
              <a:rPr lang="en-US" sz="2800" b="1" i="0" u="none" strike="noStrike" baseline="0" dirty="0">
                <a:latin typeface="Calibri" panose="020F0502020204030204" pitchFamily="34" charset="0"/>
              </a:rPr>
              <a:t>Partial List of Risk Register Updates:</a:t>
            </a:r>
            <a:endParaRPr lang="ar-EG" sz="2800" b="1" dirty="0"/>
          </a:p>
        </p:txBody>
      </p:sp>
      <p:sp>
        <p:nvSpPr>
          <p:cNvPr id="16" name="TextBox 15">
            <a:extLst>
              <a:ext uri="{FF2B5EF4-FFF2-40B4-BE49-F238E27FC236}">
                <a16:creationId xmlns:a16="http://schemas.microsoft.com/office/drawing/2014/main" id="{F18215C4-D6C7-41E4-C210-DC0163734601}"/>
              </a:ext>
            </a:extLst>
          </p:cNvPr>
          <p:cNvSpPr txBox="1"/>
          <p:nvPr/>
        </p:nvSpPr>
        <p:spPr>
          <a:xfrm>
            <a:off x="2817091" y="2855120"/>
            <a:ext cx="8876146" cy="2308324"/>
          </a:xfrm>
          <a:prstGeom prst="rect">
            <a:avLst/>
          </a:prstGeom>
          <a:noFill/>
        </p:spPr>
        <p:txBody>
          <a:bodyPr wrap="square">
            <a:spAutoFit/>
          </a:bodyPr>
          <a:lstStyle/>
          <a:p>
            <a:pPr marL="342900" indent="-342900" algn="l">
              <a:buFont typeface="Wingdings" panose="05000000000000000000" pitchFamily="2" charset="2"/>
              <a:buChar char="q"/>
            </a:pPr>
            <a:r>
              <a:rPr lang="en-US" sz="2400" b="0" i="0" u="none" strike="noStrike" baseline="0" dirty="0">
                <a:latin typeface="Calibri" panose="020F0502020204030204" pitchFamily="34" charset="0"/>
              </a:rPr>
              <a:t>Ranking and prioritization of project risks</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Grouping risks by categories</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Risks requiring near-term response</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Risks requiring additional analysis and response</a:t>
            </a:r>
          </a:p>
          <a:p>
            <a:pPr marL="342900" indent="-342900" algn="l">
              <a:buFont typeface="Wingdings" panose="05000000000000000000" pitchFamily="2" charset="2"/>
              <a:buChar char="q"/>
            </a:pPr>
            <a:r>
              <a:rPr lang="en-US" sz="2400" b="0" i="0" u="none" strike="noStrike" baseline="0" dirty="0">
                <a:latin typeface="Calibri" panose="020F0502020204030204" pitchFamily="34" charset="0"/>
              </a:rPr>
              <a:t>Low priority risks to monitor</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Look for trends in results – regression analysis or trend charts</a:t>
            </a:r>
            <a:endParaRPr lang="ar-EG" sz="2400" dirty="0"/>
          </a:p>
        </p:txBody>
      </p:sp>
      <p:sp>
        <p:nvSpPr>
          <p:cNvPr id="10" name="TextBox 9">
            <a:extLst>
              <a:ext uri="{FF2B5EF4-FFF2-40B4-BE49-F238E27FC236}">
                <a16:creationId xmlns:a16="http://schemas.microsoft.com/office/drawing/2014/main" id="{5B34DBD6-E87D-EBF4-3C19-CF29E8F63E33}"/>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5980936"/>
      </p:ext>
    </p:extLst>
  </p:cSld>
  <p:clrMapOvr>
    <a:masterClrMapping/>
  </p:clrMapOvr>
  <mc:AlternateContent xmlns:mc="http://schemas.openxmlformats.org/markup-compatibility/2006" xmlns:p14="http://schemas.microsoft.com/office/powerpoint/2010/main">
    <mc:Choice Requires="p14">
      <p:transition spd="slow" p14:dur="2000" advTm="222004"/>
    </mc:Choice>
    <mc:Fallback xmlns="">
      <p:transition spd="slow" advTm="22200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12" name="TextBox 11">
            <a:extLst>
              <a:ext uri="{FF2B5EF4-FFF2-40B4-BE49-F238E27FC236}">
                <a16:creationId xmlns:a16="http://schemas.microsoft.com/office/drawing/2014/main" id="{59E4EBC7-C046-D54E-36EB-B01F6F4CD16F}"/>
              </a:ext>
            </a:extLst>
          </p:cNvPr>
          <p:cNvSpPr txBox="1"/>
          <p:nvPr/>
        </p:nvSpPr>
        <p:spPr>
          <a:xfrm>
            <a:off x="2078183" y="1422989"/>
            <a:ext cx="6225308" cy="646331"/>
          </a:xfrm>
          <a:prstGeom prst="rect">
            <a:avLst/>
          </a:prstGeom>
          <a:no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3" name="TextBox 12">
            <a:extLst>
              <a:ext uri="{FF2B5EF4-FFF2-40B4-BE49-F238E27FC236}">
                <a16:creationId xmlns:a16="http://schemas.microsoft.com/office/drawing/2014/main" id="{D7C7CB3D-CE74-7368-57B9-120FD20B7EE7}"/>
              </a:ext>
            </a:extLst>
          </p:cNvPr>
          <p:cNvSpPr txBox="1"/>
          <p:nvPr/>
        </p:nvSpPr>
        <p:spPr>
          <a:xfrm>
            <a:off x="2216728" y="2248359"/>
            <a:ext cx="9365672" cy="1569660"/>
          </a:xfrm>
          <a:prstGeom prst="rect">
            <a:avLst/>
          </a:prstGeom>
          <a:noFill/>
        </p:spPr>
        <p:txBody>
          <a:bodyPr wrap="square">
            <a:spAutoFit/>
          </a:bodyPr>
          <a:lstStyle/>
          <a:p>
            <a:pPr algn="justLow"/>
            <a:r>
              <a:rPr lang="en-US" sz="2400" b="0" i="0" u="none" strike="noStrike" baseline="0" dirty="0">
                <a:latin typeface="Calibri" panose="020F0502020204030204" pitchFamily="34" charset="0"/>
              </a:rPr>
              <a:t>Risk register updates will generally include the outcome of risk assessments, risk audits, and periodic risk reviews. This can include identification of new risk events or updates to risk probability, risk impact, risk priority and risk response plans</a:t>
            </a:r>
          </a:p>
        </p:txBody>
      </p:sp>
      <p:sp>
        <p:nvSpPr>
          <p:cNvPr id="15" name="TextBox 14">
            <a:extLst>
              <a:ext uri="{FF2B5EF4-FFF2-40B4-BE49-F238E27FC236}">
                <a16:creationId xmlns:a16="http://schemas.microsoft.com/office/drawing/2014/main" id="{FF133237-51A3-1E35-862F-21C8649322D6}"/>
              </a:ext>
            </a:extLst>
          </p:cNvPr>
          <p:cNvSpPr txBox="1"/>
          <p:nvPr/>
        </p:nvSpPr>
        <p:spPr>
          <a:xfrm>
            <a:off x="2189019" y="3818019"/>
            <a:ext cx="9264072" cy="1200329"/>
          </a:xfrm>
          <a:prstGeom prst="rect">
            <a:avLst/>
          </a:prstGeom>
          <a:noFill/>
        </p:spPr>
        <p:txBody>
          <a:bodyPr wrap="square">
            <a:spAutoFit/>
          </a:bodyPr>
          <a:lstStyle/>
          <a:p>
            <a:pPr algn="justLow"/>
            <a:r>
              <a:rPr lang="en-US" sz="2400" b="0" i="0" u="none" strike="noStrike" baseline="0" dirty="0">
                <a:latin typeface="Calibri" panose="020F0502020204030204" pitchFamily="34" charset="0"/>
              </a:rPr>
              <a:t>An important use of the risk register is to view the actual outcomes of the project risks and </a:t>
            </a:r>
            <a:r>
              <a:rPr lang="en-US" sz="2400" dirty="0">
                <a:latin typeface="Calibri" panose="020F0502020204030204" pitchFamily="34" charset="0"/>
              </a:rPr>
              <a:t>risk responses against anticipated risks. This data can help project managers plan for risk as the project moves forward</a:t>
            </a:r>
          </a:p>
        </p:txBody>
      </p:sp>
      <p:sp>
        <p:nvSpPr>
          <p:cNvPr id="10" name="TextBox 9">
            <a:extLst>
              <a:ext uri="{FF2B5EF4-FFF2-40B4-BE49-F238E27FC236}">
                <a16:creationId xmlns:a16="http://schemas.microsoft.com/office/drawing/2014/main" id="{5E7F7ECB-80CB-48D3-41EB-63E6D7345210}"/>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93892430"/>
      </p:ext>
    </p:extLst>
  </p:cSld>
  <p:clrMapOvr>
    <a:masterClrMapping/>
  </p:clrMapOvr>
  <mc:AlternateContent xmlns:mc="http://schemas.openxmlformats.org/markup-compatibility/2006" xmlns:p14="http://schemas.microsoft.com/office/powerpoint/2010/main">
    <mc:Choice Requires="p14">
      <p:transition spd="slow" p14:dur="2000" advTm="206806"/>
    </mc:Choice>
    <mc:Fallback xmlns="">
      <p:transition spd="slow" advTm="20680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12" name="TextBox 11">
            <a:extLst>
              <a:ext uri="{FF2B5EF4-FFF2-40B4-BE49-F238E27FC236}">
                <a16:creationId xmlns:a16="http://schemas.microsoft.com/office/drawing/2014/main" id="{59E4EBC7-C046-D54E-36EB-B01F6F4CD16F}"/>
              </a:ext>
            </a:extLst>
          </p:cNvPr>
          <p:cNvSpPr txBox="1"/>
          <p:nvPr/>
        </p:nvSpPr>
        <p:spPr>
          <a:xfrm>
            <a:off x="2078183" y="1422989"/>
            <a:ext cx="6225308" cy="646331"/>
          </a:xfrm>
          <a:prstGeom prst="rect">
            <a:avLst/>
          </a:prstGeom>
          <a:no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4" name="TextBox 13">
            <a:extLst>
              <a:ext uri="{FF2B5EF4-FFF2-40B4-BE49-F238E27FC236}">
                <a16:creationId xmlns:a16="http://schemas.microsoft.com/office/drawing/2014/main" id="{B738FC90-3F9B-0704-21FD-CCBCBA8407C8}"/>
              </a:ext>
            </a:extLst>
          </p:cNvPr>
          <p:cNvSpPr txBox="1"/>
          <p:nvPr/>
        </p:nvSpPr>
        <p:spPr>
          <a:xfrm>
            <a:off x="281632" y="2870925"/>
            <a:ext cx="11676116" cy="2554545"/>
          </a:xfrm>
          <a:prstGeom prst="rect">
            <a:avLst/>
          </a:prstGeom>
          <a:noFill/>
        </p:spPr>
        <p:txBody>
          <a:bodyPr wrap="square">
            <a:spAutoFit/>
          </a:bodyPr>
          <a:lstStyle/>
          <a:p>
            <a:pPr algn="justLow"/>
            <a:r>
              <a:rPr lang="en-US" sz="4000" b="0" i="0" u="none" strike="noStrike" baseline="0" dirty="0">
                <a:latin typeface="Calibri" panose="020F0502020204030204" pitchFamily="34" charset="0"/>
              </a:rPr>
              <a:t>Risk Register updates are an output of Perform Qualitative Risk Analysis, </a:t>
            </a:r>
            <a:r>
              <a:rPr lang="en-US" sz="4000" dirty="0">
                <a:latin typeface="Calibri" panose="020F0502020204030204" pitchFamily="34" charset="0"/>
              </a:rPr>
              <a:t>Perform Quantitative Risk Analysis, Plan Risk Responses and Monitor &amp; Control Risks.</a:t>
            </a:r>
            <a:endParaRPr lang="ar-EG" sz="4000" dirty="0"/>
          </a:p>
        </p:txBody>
      </p:sp>
      <p:pic>
        <p:nvPicPr>
          <p:cNvPr id="1026" name="Picture 2" descr="Dates To Remember Transparent PNG - 773x803 - Free Download on NicePNG">
            <a:extLst>
              <a:ext uri="{FF2B5EF4-FFF2-40B4-BE49-F238E27FC236}">
                <a16:creationId xmlns:a16="http://schemas.microsoft.com/office/drawing/2014/main" id="{E47E1352-83BA-F55B-8707-D7A25FC2F5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00348" y="753474"/>
            <a:ext cx="2057400" cy="221932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2D728A1-D7E3-7611-8F66-E632BEF5D668}"/>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65075400"/>
      </p:ext>
    </p:extLst>
  </p:cSld>
  <p:clrMapOvr>
    <a:masterClrMapping/>
  </p:clrMapOvr>
  <mc:AlternateContent xmlns:mc="http://schemas.openxmlformats.org/markup-compatibility/2006" xmlns:p14="http://schemas.microsoft.com/office/powerpoint/2010/main">
    <mc:Choice Requires="p14">
      <p:transition spd="slow" p14:dur="2000" advTm="57829"/>
    </mc:Choice>
    <mc:Fallback xmlns="">
      <p:transition spd="slow" advTm="5782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3565"/>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pic>
        <p:nvPicPr>
          <p:cNvPr id="10" name="Picture 9">
            <a:extLst>
              <a:ext uri="{FF2B5EF4-FFF2-40B4-BE49-F238E27FC236}">
                <a16:creationId xmlns:a16="http://schemas.microsoft.com/office/drawing/2014/main" id="{25131BB7-AB26-F8AE-4DDE-5F758B231539}"/>
              </a:ext>
            </a:extLst>
          </p:cNvPr>
          <p:cNvPicPr>
            <a:picLocks noChangeAspect="1"/>
          </p:cNvPicPr>
          <p:nvPr/>
        </p:nvPicPr>
        <p:blipFill>
          <a:blip r:embed="rId7"/>
          <a:stretch>
            <a:fillRect/>
          </a:stretch>
        </p:blipFill>
        <p:spPr>
          <a:xfrm>
            <a:off x="1958110" y="1281112"/>
            <a:ext cx="9582150" cy="4295775"/>
          </a:xfrm>
          <a:prstGeom prst="rect">
            <a:avLst/>
          </a:prstGeom>
        </p:spPr>
      </p:pic>
      <p:sp>
        <p:nvSpPr>
          <p:cNvPr id="9" name="TextBox 8">
            <a:extLst>
              <a:ext uri="{FF2B5EF4-FFF2-40B4-BE49-F238E27FC236}">
                <a16:creationId xmlns:a16="http://schemas.microsoft.com/office/drawing/2014/main" id="{00B54E52-ADAF-96E4-7DC4-00B54BAA85D4}"/>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822289320"/>
      </p:ext>
    </p:extLst>
  </p:cSld>
  <p:clrMapOvr>
    <a:masterClrMapping/>
  </p:clrMapOvr>
  <mc:AlternateContent xmlns:mc="http://schemas.openxmlformats.org/markup-compatibility/2006" xmlns:p14="http://schemas.microsoft.com/office/powerpoint/2010/main">
    <mc:Choice Requires="p14">
      <p:transition spd="slow" p14:dur="2000" advTm="117688"/>
    </mc:Choice>
    <mc:Fallback xmlns="">
      <p:transition spd="slow" advTm="1176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11" name="TextBox 10">
            <a:extLst>
              <a:ext uri="{FF2B5EF4-FFF2-40B4-BE49-F238E27FC236}">
                <a16:creationId xmlns:a16="http://schemas.microsoft.com/office/drawing/2014/main" id="{9B316E14-99CF-236F-36E7-4950DEAD64B0}"/>
              </a:ext>
            </a:extLst>
          </p:cNvPr>
          <p:cNvSpPr txBox="1"/>
          <p:nvPr/>
        </p:nvSpPr>
        <p:spPr>
          <a:xfrm>
            <a:off x="281632" y="2154780"/>
            <a:ext cx="11791043" cy="2862322"/>
          </a:xfrm>
          <a:prstGeom prst="rect">
            <a:avLst/>
          </a:prstGeom>
          <a:noFill/>
        </p:spPr>
        <p:txBody>
          <a:bodyPr wrap="square">
            <a:spAutoFit/>
          </a:bodyPr>
          <a:lstStyle/>
          <a:p>
            <a:pPr algn="justLow"/>
            <a:r>
              <a:rPr lang="ar-EG" sz="3600" dirty="0"/>
              <a:t>Quantitative risk analysis involves the numerical quantification and measurement of the effects of identified risks on the project. It frequently involves the use of sophisticated mathematical modeling techniques to create forecasts and trend analysis.</a:t>
            </a:r>
          </a:p>
        </p:txBody>
      </p:sp>
      <p:sp>
        <p:nvSpPr>
          <p:cNvPr id="10" name="TextBox 9">
            <a:extLst>
              <a:ext uri="{FF2B5EF4-FFF2-40B4-BE49-F238E27FC236}">
                <a16:creationId xmlns:a16="http://schemas.microsoft.com/office/drawing/2014/main" id="{EA5961F2-267D-1806-4E24-8AF865C87AD3}"/>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18138547"/>
      </p:ext>
    </p:extLst>
  </p:cSld>
  <p:clrMapOvr>
    <a:masterClrMapping/>
  </p:clrMapOvr>
  <mc:AlternateContent xmlns:mc="http://schemas.openxmlformats.org/markup-compatibility/2006" xmlns:p14="http://schemas.microsoft.com/office/powerpoint/2010/main">
    <mc:Choice Requires="p14">
      <p:transition spd="slow" p14:dur="2000" advTm="135405"/>
    </mc:Choice>
    <mc:Fallback xmlns="">
      <p:transition spd="slow" advTm="13540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pic>
        <p:nvPicPr>
          <p:cNvPr id="11" name="Picture 10">
            <a:extLst>
              <a:ext uri="{FF2B5EF4-FFF2-40B4-BE49-F238E27FC236}">
                <a16:creationId xmlns:a16="http://schemas.microsoft.com/office/drawing/2014/main" id="{A62963A4-915F-2831-ED74-431816F814C7}"/>
              </a:ext>
            </a:extLst>
          </p:cNvPr>
          <p:cNvPicPr>
            <a:picLocks noChangeAspect="1"/>
          </p:cNvPicPr>
          <p:nvPr/>
        </p:nvPicPr>
        <p:blipFill>
          <a:blip r:embed="rId6"/>
          <a:stretch>
            <a:fillRect/>
          </a:stretch>
        </p:blipFill>
        <p:spPr>
          <a:xfrm>
            <a:off x="130614" y="1852133"/>
            <a:ext cx="7768112" cy="3957539"/>
          </a:xfrm>
          <a:prstGeom prst="rect">
            <a:avLst/>
          </a:prstGeom>
        </p:spPr>
      </p:pic>
      <p:sp>
        <p:nvSpPr>
          <p:cNvPr id="13" name="TextBox 12">
            <a:extLst>
              <a:ext uri="{FF2B5EF4-FFF2-40B4-BE49-F238E27FC236}">
                <a16:creationId xmlns:a16="http://schemas.microsoft.com/office/drawing/2014/main" id="{DD0F5219-4917-762B-8786-84D1BAB7E25D}"/>
              </a:ext>
            </a:extLst>
          </p:cNvPr>
          <p:cNvSpPr txBox="1"/>
          <p:nvPr/>
        </p:nvSpPr>
        <p:spPr>
          <a:xfrm>
            <a:off x="7839269" y="2720697"/>
            <a:ext cx="4200573" cy="2862322"/>
          </a:xfrm>
          <a:prstGeom prst="rect">
            <a:avLst/>
          </a:prstGeom>
          <a:noFill/>
        </p:spPr>
        <p:txBody>
          <a:bodyPr wrap="square">
            <a:spAutoFit/>
          </a:bodyPr>
          <a:lstStyle/>
          <a:p>
            <a:pPr algn="just"/>
            <a:r>
              <a:rPr lang="en-US" sz="2000" b="0" i="0" u="none" strike="noStrike" baseline="0" dirty="0">
                <a:latin typeface="Calibri" panose="020F0502020204030204" pitchFamily="34" charset="0"/>
              </a:rPr>
              <a:t>One of the more common analysis and</a:t>
            </a:r>
          </a:p>
          <a:p>
            <a:pPr algn="just"/>
            <a:r>
              <a:rPr lang="en-US" sz="2000" b="0" i="0" u="none" strike="noStrike" baseline="0" dirty="0">
                <a:latin typeface="Calibri" panose="020F0502020204030204" pitchFamily="34" charset="0"/>
              </a:rPr>
              <a:t>modeling techniques is the sensitivity</a:t>
            </a:r>
          </a:p>
          <a:p>
            <a:pPr algn="just"/>
            <a:r>
              <a:rPr lang="en-US" sz="2000" b="0" i="0" u="none" strike="noStrike" baseline="0" dirty="0">
                <a:latin typeface="Calibri" panose="020F0502020204030204" pitchFamily="34" charset="0"/>
              </a:rPr>
              <a:t>analysis, which is used to identify the</a:t>
            </a:r>
          </a:p>
          <a:p>
            <a:pPr algn="just"/>
            <a:r>
              <a:rPr lang="en-US" sz="2000" b="0" i="0" u="none" strike="noStrike" baseline="0" dirty="0">
                <a:latin typeface="Calibri" panose="020F0502020204030204" pitchFamily="34" charset="0"/>
              </a:rPr>
              <a:t>risks with the largest potential impact</a:t>
            </a:r>
          </a:p>
          <a:p>
            <a:pPr algn="just"/>
            <a:r>
              <a:rPr lang="en-US" sz="2000" b="0" i="0" u="none" strike="noStrike" baseline="0" dirty="0">
                <a:latin typeface="Calibri" panose="020F0502020204030204" pitchFamily="34" charset="0"/>
              </a:rPr>
              <a:t>on the project. The tornado diagram is</a:t>
            </a:r>
          </a:p>
          <a:p>
            <a:pPr algn="just"/>
            <a:r>
              <a:rPr lang="en-US" sz="2000" b="0" i="0" u="none" strike="noStrike" baseline="0" dirty="0">
                <a:latin typeface="Calibri" panose="020F0502020204030204" pitchFamily="34" charset="0"/>
              </a:rPr>
              <a:t>frequently used to display the</a:t>
            </a:r>
          </a:p>
          <a:p>
            <a:pPr algn="just"/>
            <a:r>
              <a:rPr lang="en-US" sz="2000" b="0" i="0" u="none" strike="noStrike" baseline="0" dirty="0">
                <a:latin typeface="Calibri" panose="020F0502020204030204" pitchFamily="34" charset="0"/>
              </a:rPr>
              <a:t>sensitivity analysis. The example</a:t>
            </a:r>
          </a:p>
          <a:p>
            <a:pPr algn="just"/>
            <a:r>
              <a:rPr lang="en-US" sz="2000" b="0" i="0" u="none" strike="noStrike" baseline="0" dirty="0">
                <a:latin typeface="Calibri" panose="020F0502020204030204" pitchFamily="34" charset="0"/>
              </a:rPr>
              <a:t>shown is from the US Department of</a:t>
            </a:r>
          </a:p>
          <a:p>
            <a:pPr algn="just"/>
            <a:r>
              <a:rPr lang="en-US" sz="2000" b="0" i="0" u="none" strike="noStrike" baseline="0" dirty="0">
                <a:latin typeface="Calibri" panose="020F0502020204030204" pitchFamily="34" charset="0"/>
              </a:rPr>
              <a:t>Transportation</a:t>
            </a:r>
            <a:endParaRPr lang="ar-EG" sz="2000" dirty="0"/>
          </a:p>
        </p:txBody>
      </p:sp>
      <p:sp>
        <p:nvSpPr>
          <p:cNvPr id="9" name="TextBox 8">
            <a:extLst>
              <a:ext uri="{FF2B5EF4-FFF2-40B4-BE49-F238E27FC236}">
                <a16:creationId xmlns:a16="http://schemas.microsoft.com/office/drawing/2014/main" id="{CC85FA78-52AA-3808-325B-A1A45BD78416}"/>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59281173"/>
      </p:ext>
    </p:extLst>
  </p:cSld>
  <p:clrMapOvr>
    <a:masterClrMapping/>
  </p:clrMapOvr>
  <mc:AlternateContent xmlns:mc="http://schemas.openxmlformats.org/markup-compatibility/2006" xmlns:p14="http://schemas.microsoft.com/office/powerpoint/2010/main">
    <mc:Choice Requires="p14">
      <p:transition spd="slow" p14:dur="2000" advTm="114042"/>
    </mc:Choice>
    <mc:Fallback xmlns="">
      <p:transition spd="slow" advTm="11404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11" name="TextBox 10">
            <a:extLst>
              <a:ext uri="{FF2B5EF4-FFF2-40B4-BE49-F238E27FC236}">
                <a16:creationId xmlns:a16="http://schemas.microsoft.com/office/drawing/2014/main" id="{521ECB61-D1BB-9CC4-1665-FB51BC69D443}"/>
              </a:ext>
            </a:extLst>
          </p:cNvPr>
          <p:cNvSpPr txBox="1"/>
          <p:nvPr/>
        </p:nvSpPr>
        <p:spPr>
          <a:xfrm>
            <a:off x="2525368" y="778826"/>
            <a:ext cx="7289365" cy="461665"/>
          </a:xfrm>
          <a:prstGeom prst="rect">
            <a:avLst/>
          </a:prstGeom>
          <a:noFill/>
        </p:spPr>
        <p:txBody>
          <a:bodyPr wrap="square">
            <a:spAutoFit/>
          </a:bodyPr>
          <a:lstStyle/>
          <a:p>
            <a:r>
              <a:rPr lang="en-US" sz="2400" b="1" i="0" u="none" strike="noStrike" baseline="0" dirty="0">
                <a:solidFill>
                  <a:srgbClr val="4F82BE"/>
                </a:solidFill>
                <a:latin typeface="Cambria,Bold"/>
              </a:rPr>
              <a:t>Failure Modes Effects Analysis (FMEA)</a:t>
            </a:r>
            <a:endParaRPr lang="ar-EG" sz="2400" dirty="0"/>
          </a:p>
        </p:txBody>
      </p:sp>
      <p:pic>
        <p:nvPicPr>
          <p:cNvPr id="13" name="Picture 12">
            <a:extLst>
              <a:ext uri="{FF2B5EF4-FFF2-40B4-BE49-F238E27FC236}">
                <a16:creationId xmlns:a16="http://schemas.microsoft.com/office/drawing/2014/main" id="{1E6AEB55-BF3C-439F-E738-07CA81247A8A}"/>
              </a:ext>
            </a:extLst>
          </p:cNvPr>
          <p:cNvPicPr>
            <a:picLocks noChangeAspect="1"/>
          </p:cNvPicPr>
          <p:nvPr/>
        </p:nvPicPr>
        <p:blipFill>
          <a:blip r:embed="rId7"/>
          <a:stretch>
            <a:fillRect/>
          </a:stretch>
        </p:blipFill>
        <p:spPr>
          <a:xfrm>
            <a:off x="1860650" y="1276374"/>
            <a:ext cx="10223229" cy="4566429"/>
          </a:xfrm>
          <a:prstGeom prst="rect">
            <a:avLst/>
          </a:prstGeom>
        </p:spPr>
      </p:pic>
      <p:sp>
        <p:nvSpPr>
          <p:cNvPr id="14" name="Thought Bubble: Cloud 13">
            <a:extLst>
              <a:ext uri="{FF2B5EF4-FFF2-40B4-BE49-F238E27FC236}">
                <a16:creationId xmlns:a16="http://schemas.microsoft.com/office/drawing/2014/main" id="{A60B2ABE-7765-17B9-09CA-53635BA6C988}"/>
              </a:ext>
            </a:extLst>
          </p:cNvPr>
          <p:cNvSpPr/>
          <p:nvPr/>
        </p:nvSpPr>
        <p:spPr>
          <a:xfrm>
            <a:off x="2632364" y="1391568"/>
            <a:ext cx="2161309" cy="813254"/>
          </a:xfrm>
          <a:prstGeom prst="cloudCallout">
            <a:avLst>
              <a:gd name="adj1" fmla="val 137231"/>
              <a:gd name="adj2" fmla="val 145362"/>
            </a:avLst>
          </a:prstGeom>
          <a:ln w="38100"/>
        </p:spPr>
        <p:style>
          <a:lnRef idx="2">
            <a:schemeClr val="accent2"/>
          </a:lnRef>
          <a:fillRef idx="1">
            <a:schemeClr val="lt1"/>
          </a:fillRef>
          <a:effectRef idx="0">
            <a:schemeClr val="accent2"/>
          </a:effectRef>
          <a:fontRef idx="minor">
            <a:schemeClr val="dk1"/>
          </a:fontRef>
        </p:style>
        <p:txBody>
          <a:bodyPr rtlCol="1" anchor="ctr"/>
          <a:lstStyle/>
          <a:p>
            <a:pPr algn="ctr"/>
            <a:r>
              <a:rPr lang="ar-EG" dirty="0"/>
              <a:t>شدة الخطر</a:t>
            </a:r>
          </a:p>
        </p:txBody>
      </p:sp>
      <p:sp>
        <p:nvSpPr>
          <p:cNvPr id="15" name="Thought Bubble: Cloud 14">
            <a:extLst>
              <a:ext uri="{FF2B5EF4-FFF2-40B4-BE49-F238E27FC236}">
                <a16:creationId xmlns:a16="http://schemas.microsoft.com/office/drawing/2014/main" id="{37F067A2-8F94-627D-ABD5-E6CCCED0D7EB}"/>
              </a:ext>
            </a:extLst>
          </p:cNvPr>
          <p:cNvSpPr/>
          <p:nvPr/>
        </p:nvSpPr>
        <p:spPr>
          <a:xfrm>
            <a:off x="8201891" y="1153578"/>
            <a:ext cx="2518999" cy="621756"/>
          </a:xfrm>
          <a:prstGeom prst="cloudCallout">
            <a:avLst>
              <a:gd name="adj1" fmla="val -4676"/>
              <a:gd name="adj2" fmla="val 301669"/>
            </a:avLst>
          </a:prstGeom>
          <a:ln w="38100">
            <a:solidFill>
              <a:srgbClr val="FF0000"/>
            </a:solidFill>
          </a:ln>
        </p:spPr>
        <p:style>
          <a:lnRef idx="2">
            <a:schemeClr val="accent2"/>
          </a:lnRef>
          <a:fillRef idx="1">
            <a:schemeClr val="lt1"/>
          </a:fillRef>
          <a:effectRef idx="0">
            <a:schemeClr val="accent2"/>
          </a:effectRef>
          <a:fontRef idx="minor">
            <a:schemeClr val="dk1"/>
          </a:fontRef>
        </p:style>
        <p:txBody>
          <a:bodyPr rtlCol="1" anchor="ctr"/>
          <a:lstStyle/>
          <a:p>
            <a:pPr algn="ctr"/>
            <a:r>
              <a:rPr lang="ar-EG" dirty="0"/>
              <a:t>احتمالية الحدوث</a:t>
            </a:r>
          </a:p>
        </p:txBody>
      </p:sp>
      <p:sp>
        <p:nvSpPr>
          <p:cNvPr id="16" name="Thought Bubble: Cloud 15">
            <a:extLst>
              <a:ext uri="{FF2B5EF4-FFF2-40B4-BE49-F238E27FC236}">
                <a16:creationId xmlns:a16="http://schemas.microsoft.com/office/drawing/2014/main" id="{5A5258EB-82BD-B120-284A-51F70D9F4C16}"/>
              </a:ext>
            </a:extLst>
          </p:cNvPr>
          <p:cNvSpPr/>
          <p:nvPr/>
        </p:nvSpPr>
        <p:spPr>
          <a:xfrm>
            <a:off x="10389483" y="118690"/>
            <a:ext cx="1608121" cy="621756"/>
          </a:xfrm>
          <a:prstGeom prst="cloudCallout">
            <a:avLst>
              <a:gd name="adj1" fmla="val 15624"/>
              <a:gd name="adj2" fmla="val 389315"/>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ar-EG" dirty="0"/>
              <a:t>قابلية الكشف</a:t>
            </a:r>
          </a:p>
        </p:txBody>
      </p:sp>
      <p:sp>
        <p:nvSpPr>
          <p:cNvPr id="10" name="TextBox 9">
            <a:extLst>
              <a:ext uri="{FF2B5EF4-FFF2-40B4-BE49-F238E27FC236}">
                <a16:creationId xmlns:a16="http://schemas.microsoft.com/office/drawing/2014/main" id="{0B1EFC98-B375-D1C3-9868-9298CDC610EC}"/>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093642867"/>
      </p:ext>
    </p:extLst>
  </p:cSld>
  <p:clrMapOvr>
    <a:masterClrMapping/>
  </p:clrMapOvr>
  <mc:AlternateContent xmlns:mc="http://schemas.openxmlformats.org/markup-compatibility/2006" xmlns:p14="http://schemas.microsoft.com/office/powerpoint/2010/main">
    <mc:Choice Requires="p14">
      <p:transition spd="slow" p14:dur="2000" advTm="138052"/>
    </mc:Choice>
    <mc:Fallback xmlns="">
      <p:transition spd="slow" advTm="1380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11" name="TextBox 10">
            <a:extLst>
              <a:ext uri="{FF2B5EF4-FFF2-40B4-BE49-F238E27FC236}">
                <a16:creationId xmlns:a16="http://schemas.microsoft.com/office/drawing/2014/main" id="{BA10427B-8A18-93CB-3D84-6CB75348DC3E}"/>
              </a:ext>
            </a:extLst>
          </p:cNvPr>
          <p:cNvSpPr txBox="1"/>
          <p:nvPr/>
        </p:nvSpPr>
        <p:spPr>
          <a:xfrm>
            <a:off x="1662122" y="1789323"/>
            <a:ext cx="9902228" cy="830997"/>
          </a:xfrm>
          <a:prstGeom prst="rect">
            <a:avLst/>
          </a:prstGeom>
          <a:noFill/>
        </p:spPr>
        <p:txBody>
          <a:bodyPr wrap="square">
            <a:spAutoFit/>
          </a:bodyPr>
          <a:lstStyle/>
          <a:p>
            <a:pPr algn="justLow"/>
            <a:r>
              <a:rPr lang="en-US" sz="2400" b="1" i="0" u="none" strike="noStrike" baseline="0" dirty="0">
                <a:latin typeface="Calibri,Bold"/>
              </a:rPr>
              <a:t>FMEA</a:t>
            </a:r>
            <a:r>
              <a:rPr lang="en-US" sz="2400" b="0" i="0" u="none" strike="noStrike" baseline="0" dirty="0">
                <a:latin typeface="Calibri" panose="020F0502020204030204" pitchFamily="34" charset="0"/>
              </a:rPr>
              <a:t>: Failure Modes Effects Analysis. The FMEA is useful for manufactured product or where risk </a:t>
            </a:r>
            <a:r>
              <a:rPr lang="en-US" sz="2400" dirty="0">
                <a:latin typeface="Calibri" panose="020F0502020204030204" pitchFamily="34" charset="0"/>
              </a:rPr>
              <a:t>may be undetectable:</a:t>
            </a:r>
            <a:endParaRPr lang="ar-EG" sz="2400" dirty="0"/>
          </a:p>
        </p:txBody>
      </p:sp>
      <p:sp>
        <p:nvSpPr>
          <p:cNvPr id="13" name="TextBox 12">
            <a:extLst>
              <a:ext uri="{FF2B5EF4-FFF2-40B4-BE49-F238E27FC236}">
                <a16:creationId xmlns:a16="http://schemas.microsoft.com/office/drawing/2014/main" id="{A0D641B0-59A7-7E93-1D2C-6AC403C7E17E}"/>
              </a:ext>
            </a:extLst>
          </p:cNvPr>
          <p:cNvSpPr txBox="1"/>
          <p:nvPr/>
        </p:nvSpPr>
        <p:spPr>
          <a:xfrm>
            <a:off x="1547513" y="3131988"/>
            <a:ext cx="9739746" cy="1077218"/>
          </a:xfrm>
          <a:prstGeom prst="rect">
            <a:avLst/>
          </a:prstGeom>
          <a:noFill/>
        </p:spPr>
        <p:txBody>
          <a:bodyPr wrap="square">
            <a:spAutoFit/>
          </a:bodyPr>
          <a:lstStyle/>
          <a:p>
            <a:r>
              <a:rPr lang="ar-EG" sz="2800" dirty="0"/>
              <a:t>Utilizes three measures:  </a:t>
            </a:r>
            <a:r>
              <a:rPr lang="en-US" sz="1800" b="0" i="0" u="none" strike="noStrike" baseline="0" dirty="0">
                <a:latin typeface="Calibri" panose="020F0502020204030204" pitchFamily="34" charset="0"/>
              </a:rPr>
              <a:t>1) Severity, 2) Occurrence, 3) Detectability to produce the </a:t>
            </a:r>
            <a:r>
              <a:rPr lang="en-US" dirty="0">
                <a:latin typeface="Calibri" panose="020F0502020204030204" pitchFamily="34" charset="0"/>
              </a:rPr>
              <a:t>Risk Priority Number (RPN) : The higher the RPN, the greater the risk</a:t>
            </a:r>
            <a:endParaRPr lang="ar-EG" sz="2800" dirty="0"/>
          </a:p>
          <a:p>
            <a:pPr algn="l"/>
            <a:endParaRPr lang="en-US" sz="1800" b="0" i="0" u="none" strike="noStrike" baseline="0" dirty="0">
              <a:latin typeface="Calibri" panose="020F0502020204030204" pitchFamily="34" charset="0"/>
            </a:endParaRPr>
          </a:p>
        </p:txBody>
      </p:sp>
      <p:sp>
        <p:nvSpPr>
          <p:cNvPr id="9" name="TextBox 8">
            <a:extLst>
              <a:ext uri="{FF2B5EF4-FFF2-40B4-BE49-F238E27FC236}">
                <a16:creationId xmlns:a16="http://schemas.microsoft.com/office/drawing/2014/main" id="{252D0240-F696-48A9-6C5D-109496A4624C}"/>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23810008"/>
      </p:ext>
    </p:extLst>
  </p:cSld>
  <p:clrMapOvr>
    <a:masterClrMapping/>
  </p:clrMapOvr>
  <mc:AlternateContent xmlns:mc="http://schemas.openxmlformats.org/markup-compatibility/2006" xmlns:p14="http://schemas.microsoft.com/office/powerpoint/2010/main">
    <mc:Choice Requires="p14">
      <p:transition spd="slow" p14:dur="2000" advTm="100717"/>
    </mc:Choice>
    <mc:Fallback xmlns="">
      <p:transition spd="slow" advTm="10071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11" name="TextBox 10">
            <a:extLst>
              <a:ext uri="{FF2B5EF4-FFF2-40B4-BE49-F238E27FC236}">
                <a16:creationId xmlns:a16="http://schemas.microsoft.com/office/drawing/2014/main" id="{BA10427B-8A18-93CB-3D84-6CB75348DC3E}"/>
              </a:ext>
            </a:extLst>
          </p:cNvPr>
          <p:cNvSpPr txBox="1"/>
          <p:nvPr/>
        </p:nvSpPr>
        <p:spPr>
          <a:xfrm>
            <a:off x="1579418" y="1385259"/>
            <a:ext cx="9902228" cy="954107"/>
          </a:xfrm>
          <a:prstGeom prst="rect">
            <a:avLst/>
          </a:prstGeom>
          <a:noFill/>
        </p:spPr>
        <p:txBody>
          <a:bodyPr wrap="square">
            <a:spAutoFit/>
          </a:bodyPr>
          <a:lstStyle/>
          <a:p>
            <a:pPr algn="justLow"/>
            <a:r>
              <a:rPr lang="en-US" sz="2800" i="0" u="none" strike="noStrike" baseline="0" dirty="0">
                <a:latin typeface="Calibri,Bold"/>
              </a:rPr>
              <a:t>A key aspect of the failure modes and effects analysis, or FMEA, is that it uses three </a:t>
            </a:r>
            <a:r>
              <a:rPr lang="en-US" sz="2800" dirty="0">
                <a:latin typeface="Calibri,Bold"/>
              </a:rPr>
              <a:t>measures to determine the </a:t>
            </a:r>
            <a:r>
              <a:rPr lang="en-US" sz="2800" b="1" dirty="0">
                <a:solidFill>
                  <a:srgbClr val="FF0000"/>
                </a:solidFill>
                <a:latin typeface="Calibri,Bold"/>
              </a:rPr>
              <a:t>Risk Priority Number</a:t>
            </a:r>
            <a:r>
              <a:rPr lang="en-US" sz="2800" dirty="0">
                <a:latin typeface="Calibri,Bold"/>
              </a:rPr>
              <a:t>:</a:t>
            </a:r>
            <a:endParaRPr lang="ar-EG" sz="2800" dirty="0"/>
          </a:p>
        </p:txBody>
      </p:sp>
      <p:graphicFrame>
        <p:nvGraphicFramePr>
          <p:cNvPr id="9" name="Diagram 8">
            <a:extLst>
              <a:ext uri="{FF2B5EF4-FFF2-40B4-BE49-F238E27FC236}">
                <a16:creationId xmlns:a16="http://schemas.microsoft.com/office/drawing/2014/main" id="{9122A3D2-8DDD-C4CC-1EBB-91F25213F52F}"/>
              </a:ext>
            </a:extLst>
          </p:cNvPr>
          <p:cNvGraphicFramePr/>
          <p:nvPr/>
        </p:nvGraphicFramePr>
        <p:xfrm>
          <a:off x="75095" y="2566118"/>
          <a:ext cx="3598140" cy="251033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 name="TextBox 13">
            <a:extLst>
              <a:ext uri="{FF2B5EF4-FFF2-40B4-BE49-F238E27FC236}">
                <a16:creationId xmlns:a16="http://schemas.microsoft.com/office/drawing/2014/main" id="{6B016B49-F716-C040-51F1-A756C7B0047F}"/>
              </a:ext>
            </a:extLst>
          </p:cNvPr>
          <p:cNvSpPr txBox="1"/>
          <p:nvPr/>
        </p:nvSpPr>
        <p:spPr>
          <a:xfrm>
            <a:off x="3276917" y="2632780"/>
            <a:ext cx="8204729" cy="646331"/>
          </a:xfrm>
          <a:prstGeom prst="rect">
            <a:avLst/>
          </a:prstGeom>
          <a:noFill/>
        </p:spPr>
        <p:txBody>
          <a:bodyPr wrap="square">
            <a:spAutoFit/>
          </a:bodyPr>
          <a:lstStyle/>
          <a:p>
            <a:r>
              <a:rPr lang="en-US" sz="1800" b="1" i="0" u="none" strike="noStrike" baseline="0" dirty="0">
                <a:latin typeface="Calibri,Bold"/>
              </a:rPr>
              <a:t>Severity </a:t>
            </a:r>
            <a:r>
              <a:rPr lang="en-US" sz="1800" b="0" i="0" u="none" strike="noStrike" baseline="0" dirty="0">
                <a:latin typeface="Calibri" panose="020F0502020204030204" pitchFamily="34" charset="0"/>
              </a:rPr>
              <a:t>of the risk - represented on a numeric scale from 1 to 10, 1 representing no effect, to </a:t>
            </a:r>
            <a:r>
              <a:rPr lang="en-US" dirty="0">
                <a:latin typeface="Calibri" panose="020F0502020204030204" pitchFamily="34" charset="0"/>
              </a:rPr>
              <a:t>10 representing a high hazard (unsafe without warning)</a:t>
            </a:r>
            <a:endParaRPr lang="ar-EG" dirty="0"/>
          </a:p>
        </p:txBody>
      </p:sp>
      <p:sp>
        <p:nvSpPr>
          <p:cNvPr id="15" name="TextBox 14">
            <a:extLst>
              <a:ext uri="{FF2B5EF4-FFF2-40B4-BE49-F238E27FC236}">
                <a16:creationId xmlns:a16="http://schemas.microsoft.com/office/drawing/2014/main" id="{C4BDAC7B-3E67-8595-1DCD-8667FD988DF4}"/>
              </a:ext>
            </a:extLst>
          </p:cNvPr>
          <p:cNvSpPr txBox="1"/>
          <p:nvPr/>
        </p:nvSpPr>
        <p:spPr>
          <a:xfrm>
            <a:off x="3478522" y="3286769"/>
            <a:ext cx="8316314" cy="646331"/>
          </a:xfrm>
          <a:prstGeom prst="rect">
            <a:avLst/>
          </a:prstGeom>
          <a:noFill/>
        </p:spPr>
        <p:txBody>
          <a:bodyPr wrap="square">
            <a:spAutoFit/>
          </a:bodyPr>
          <a:lstStyle/>
          <a:p>
            <a:r>
              <a:rPr lang="en-US" sz="1800" b="1" i="0" u="none" strike="noStrike" baseline="0" dirty="0">
                <a:latin typeface="Calibri,Bold"/>
              </a:rPr>
              <a:t>Probability </a:t>
            </a:r>
            <a:r>
              <a:rPr lang="en-US" sz="1800" b="0" i="0" u="none" strike="noStrike" baseline="0" dirty="0">
                <a:latin typeface="Calibri" panose="020F0502020204030204" pitchFamily="34" charset="0"/>
              </a:rPr>
              <a:t>of occurrence – 1 representing the current probability of less than .0007%, to </a:t>
            </a:r>
            <a:r>
              <a:rPr lang="en-US" dirty="0">
                <a:latin typeface="Calibri" panose="020F0502020204030204" pitchFamily="34" charset="0"/>
              </a:rPr>
              <a:t>10 representing a probability of 20% (almost continuous failure) or greater</a:t>
            </a:r>
            <a:endParaRPr lang="ar-EG" dirty="0"/>
          </a:p>
        </p:txBody>
      </p:sp>
      <p:sp>
        <p:nvSpPr>
          <p:cNvPr id="17" name="TextBox 16">
            <a:extLst>
              <a:ext uri="{FF2B5EF4-FFF2-40B4-BE49-F238E27FC236}">
                <a16:creationId xmlns:a16="http://schemas.microsoft.com/office/drawing/2014/main" id="{93BD9DC3-FC6F-7D28-70FF-5C18AB0EB159}"/>
              </a:ext>
            </a:extLst>
          </p:cNvPr>
          <p:cNvSpPr txBox="1"/>
          <p:nvPr/>
        </p:nvSpPr>
        <p:spPr>
          <a:xfrm>
            <a:off x="3478522" y="4000263"/>
            <a:ext cx="8204728" cy="646331"/>
          </a:xfrm>
          <a:prstGeom prst="rect">
            <a:avLst/>
          </a:prstGeom>
          <a:noFill/>
        </p:spPr>
        <p:txBody>
          <a:bodyPr wrap="square">
            <a:spAutoFit/>
          </a:bodyPr>
          <a:lstStyle/>
          <a:p>
            <a:r>
              <a:rPr lang="en-US" sz="1800" b="1" i="0" u="none" strike="noStrike" baseline="0" dirty="0">
                <a:latin typeface="Calibri,Bold"/>
              </a:rPr>
              <a:t>Detectability </a:t>
            </a:r>
            <a:r>
              <a:rPr lang="en-US" sz="1800" b="0" i="0" u="none" strike="noStrike" baseline="0" dirty="0">
                <a:latin typeface="Calibri" panose="020F0502020204030204" pitchFamily="34" charset="0"/>
              </a:rPr>
              <a:t>of the risk – 1 representing a risk that is highly detectable, to 10 representing a </a:t>
            </a:r>
            <a:r>
              <a:rPr lang="en-US" dirty="0">
                <a:latin typeface="Calibri" panose="020F0502020204030204" pitchFamily="34" charset="0"/>
              </a:rPr>
              <a:t>risk that is completely undetectable (failure without warning</a:t>
            </a:r>
            <a:endParaRPr lang="ar-EG" dirty="0"/>
          </a:p>
        </p:txBody>
      </p:sp>
      <p:sp>
        <p:nvSpPr>
          <p:cNvPr id="20" name="TextBox 19">
            <a:extLst>
              <a:ext uri="{FF2B5EF4-FFF2-40B4-BE49-F238E27FC236}">
                <a16:creationId xmlns:a16="http://schemas.microsoft.com/office/drawing/2014/main" id="{BBD1C959-97A4-7F67-3D25-15503B4D49A6}"/>
              </a:ext>
            </a:extLst>
          </p:cNvPr>
          <p:cNvSpPr txBox="1"/>
          <p:nvPr/>
        </p:nvSpPr>
        <p:spPr>
          <a:xfrm>
            <a:off x="3099262" y="5308387"/>
            <a:ext cx="8963247" cy="369332"/>
          </a:xfrm>
          <a:prstGeom prst="rect">
            <a:avLst/>
          </a:prstGeom>
          <a:noFill/>
        </p:spPr>
        <p:txBody>
          <a:bodyPr wrap="square">
            <a:spAutoFit/>
          </a:bodyPr>
          <a:lstStyle/>
          <a:p>
            <a:r>
              <a:rPr lang="en-US" sz="1800" b="1" i="0" u="none" strike="noStrike" baseline="0" dirty="0">
                <a:solidFill>
                  <a:srgbClr val="002060"/>
                </a:solidFill>
                <a:latin typeface="Calibri" panose="020F0502020204030204" pitchFamily="34" charset="0"/>
              </a:rPr>
              <a:t>The three numbers are multiplied together to produce the RPN (Risk Priority Number)</a:t>
            </a:r>
            <a:endParaRPr lang="ar-EG" b="1" dirty="0">
              <a:solidFill>
                <a:srgbClr val="002060"/>
              </a:solidFill>
            </a:endParaRPr>
          </a:p>
        </p:txBody>
      </p:sp>
      <p:sp>
        <p:nvSpPr>
          <p:cNvPr id="21" name="TextBox 20">
            <a:extLst>
              <a:ext uri="{FF2B5EF4-FFF2-40B4-BE49-F238E27FC236}">
                <a16:creationId xmlns:a16="http://schemas.microsoft.com/office/drawing/2014/main" id="{E9B43844-93B0-F57E-F782-AB829ECFF56B}"/>
              </a:ext>
            </a:extLst>
          </p:cNvPr>
          <p:cNvSpPr txBox="1"/>
          <p:nvPr/>
        </p:nvSpPr>
        <p:spPr>
          <a:xfrm>
            <a:off x="3483938" y="3279111"/>
            <a:ext cx="8316314" cy="646331"/>
          </a:xfrm>
          <a:prstGeom prst="rect">
            <a:avLst/>
          </a:prstGeom>
          <a:noFill/>
        </p:spPr>
        <p:txBody>
          <a:bodyPr wrap="square">
            <a:spAutoFit/>
          </a:bodyPr>
          <a:lstStyle/>
          <a:p>
            <a:r>
              <a:rPr lang="en-US" sz="1800" b="1" i="0" u="none" strike="noStrike" baseline="0" dirty="0">
                <a:latin typeface="Calibri,Bold"/>
              </a:rPr>
              <a:t>Probability </a:t>
            </a:r>
            <a:r>
              <a:rPr lang="en-US" sz="1800" b="0" i="0" u="none" strike="noStrike" baseline="0" dirty="0">
                <a:latin typeface="Calibri" panose="020F0502020204030204" pitchFamily="34" charset="0"/>
              </a:rPr>
              <a:t>of occurrence – 1 representing the current probability of less than .0007%, to </a:t>
            </a:r>
            <a:r>
              <a:rPr lang="en-US" dirty="0">
                <a:latin typeface="Calibri" panose="020F0502020204030204" pitchFamily="34" charset="0"/>
              </a:rPr>
              <a:t>10 representing a probability of 20% (almost continuous failure) or greater</a:t>
            </a:r>
            <a:endParaRPr lang="ar-EG" dirty="0"/>
          </a:p>
        </p:txBody>
      </p:sp>
      <p:sp>
        <p:nvSpPr>
          <p:cNvPr id="22" name="TextBox 21">
            <a:extLst>
              <a:ext uri="{FF2B5EF4-FFF2-40B4-BE49-F238E27FC236}">
                <a16:creationId xmlns:a16="http://schemas.microsoft.com/office/drawing/2014/main" id="{6F7A5178-D392-14E0-4AD8-ACBCE85C7983}"/>
              </a:ext>
            </a:extLst>
          </p:cNvPr>
          <p:cNvSpPr txBox="1"/>
          <p:nvPr/>
        </p:nvSpPr>
        <p:spPr>
          <a:xfrm>
            <a:off x="3483938" y="3992605"/>
            <a:ext cx="8204728" cy="646331"/>
          </a:xfrm>
          <a:prstGeom prst="rect">
            <a:avLst/>
          </a:prstGeom>
          <a:noFill/>
        </p:spPr>
        <p:txBody>
          <a:bodyPr wrap="square">
            <a:spAutoFit/>
          </a:bodyPr>
          <a:lstStyle/>
          <a:p>
            <a:r>
              <a:rPr lang="en-US" sz="1800" b="1" i="0" u="none" strike="noStrike" baseline="0" dirty="0">
                <a:latin typeface="Calibri,Bold"/>
              </a:rPr>
              <a:t>Detectability </a:t>
            </a:r>
            <a:r>
              <a:rPr lang="en-US" sz="1800" b="0" i="0" u="none" strike="noStrike" baseline="0" dirty="0">
                <a:latin typeface="Calibri" panose="020F0502020204030204" pitchFamily="34" charset="0"/>
              </a:rPr>
              <a:t>of the risk – 1 representing a risk that is highly detectable, to 10 representing a </a:t>
            </a:r>
            <a:r>
              <a:rPr lang="en-US" dirty="0">
                <a:latin typeface="Calibri" panose="020F0502020204030204" pitchFamily="34" charset="0"/>
              </a:rPr>
              <a:t>risk that is completely undetectable (failure without warning</a:t>
            </a:r>
            <a:endParaRPr lang="ar-EG" dirty="0"/>
          </a:p>
        </p:txBody>
      </p:sp>
      <p:sp>
        <p:nvSpPr>
          <p:cNvPr id="23" name="Speech Bubble: Rectangle with Corners Rounded 22">
            <a:extLst>
              <a:ext uri="{FF2B5EF4-FFF2-40B4-BE49-F238E27FC236}">
                <a16:creationId xmlns:a16="http://schemas.microsoft.com/office/drawing/2014/main" id="{6E9B1B9C-A8E7-6A9B-6E8C-97F58A6EF313}"/>
              </a:ext>
            </a:extLst>
          </p:cNvPr>
          <p:cNvSpPr/>
          <p:nvPr/>
        </p:nvSpPr>
        <p:spPr>
          <a:xfrm>
            <a:off x="10997801" y="4431147"/>
            <a:ext cx="877454" cy="503900"/>
          </a:xfrm>
          <a:prstGeom prst="wedgeRoundRectCallout">
            <a:avLst>
              <a:gd name="adj1" fmla="val -49254"/>
              <a:gd name="adj2" fmla="val 119322"/>
              <a:gd name="adj3" fmla="val 16667"/>
            </a:avLst>
          </a:prstGeom>
          <a:ln w="38100"/>
        </p:spPr>
        <p:style>
          <a:lnRef idx="2">
            <a:schemeClr val="accent2"/>
          </a:lnRef>
          <a:fillRef idx="1">
            <a:schemeClr val="lt1"/>
          </a:fillRef>
          <a:effectRef idx="0">
            <a:schemeClr val="accent2"/>
          </a:effectRef>
          <a:fontRef idx="minor">
            <a:schemeClr val="dk1"/>
          </a:fontRef>
        </p:style>
        <p:txBody>
          <a:bodyPr rtlCol="1" anchor="ctr"/>
          <a:lstStyle/>
          <a:p>
            <a:pPr algn="ctr"/>
            <a:r>
              <a:rPr lang="en-US" dirty="0"/>
              <a:t>Notes</a:t>
            </a:r>
            <a:endParaRPr lang="ar-EG" dirty="0"/>
          </a:p>
        </p:txBody>
      </p:sp>
      <p:sp>
        <p:nvSpPr>
          <p:cNvPr id="10" name="TextBox 9">
            <a:extLst>
              <a:ext uri="{FF2B5EF4-FFF2-40B4-BE49-F238E27FC236}">
                <a16:creationId xmlns:a16="http://schemas.microsoft.com/office/drawing/2014/main" id="{BFCDD839-A2F7-5723-2710-1E6DBB64923A}"/>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486739573"/>
      </p:ext>
    </p:extLst>
  </p:cSld>
  <p:clrMapOvr>
    <a:masterClrMapping/>
  </p:clrMapOvr>
  <mc:AlternateContent xmlns:mc="http://schemas.openxmlformats.org/markup-compatibility/2006" xmlns:p14="http://schemas.microsoft.com/office/powerpoint/2010/main">
    <mc:Choice Requires="p14">
      <p:transition spd="slow" p14:dur="2000" advTm="174067"/>
    </mc:Choice>
    <mc:Fallback xmlns="">
      <p:transition spd="slow" advTm="1740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ppt_x"/>
                                          </p:val>
                                        </p:tav>
                                        <p:tav tm="100000">
                                          <p:val>
                                            <p:strVal val="#ppt_x"/>
                                          </p:val>
                                        </p:tav>
                                      </p:tavLst>
                                    </p:anim>
                                    <p:anim calcmode="lin" valueType="num">
                                      <p:cBhvr additive="base">
                                        <p:cTn id="2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500" fill="hold"/>
                                        <p:tgtEl>
                                          <p:spTgt spid="22"/>
                                        </p:tgtEl>
                                        <p:attrNameLst>
                                          <p:attrName>ppt_x</p:attrName>
                                        </p:attrNameLst>
                                      </p:cBhvr>
                                      <p:tavLst>
                                        <p:tav tm="0">
                                          <p:val>
                                            <p:strVal val="#ppt_x"/>
                                          </p:val>
                                        </p:tav>
                                        <p:tav tm="100000">
                                          <p:val>
                                            <p:strVal val="#ppt_x"/>
                                          </p:val>
                                        </p:tav>
                                      </p:tavLst>
                                    </p:anim>
                                    <p:anim calcmode="lin" valueType="num">
                                      <p:cBhvr additive="base">
                                        <p:cTn id="3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Graphic spid="9" grpId="0">
        <p:bldAsOne/>
      </p:bldGraphic>
      <p:bldP spid="14" grpId="0"/>
      <p:bldP spid="20" grpId="0"/>
      <p:bldP spid="21" grpId="0"/>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09096" y="5890520"/>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12" name="TextBox 11">
            <a:extLst>
              <a:ext uri="{FF2B5EF4-FFF2-40B4-BE49-F238E27FC236}">
                <a16:creationId xmlns:a16="http://schemas.microsoft.com/office/drawing/2014/main" id="{B07BD9D0-4FDA-14AC-8911-593497C88AB4}"/>
              </a:ext>
            </a:extLst>
          </p:cNvPr>
          <p:cNvSpPr txBox="1"/>
          <p:nvPr/>
        </p:nvSpPr>
        <p:spPr>
          <a:xfrm>
            <a:off x="1179825" y="1931513"/>
            <a:ext cx="10326254" cy="1815882"/>
          </a:xfrm>
          <a:prstGeom prst="rect">
            <a:avLst/>
          </a:prstGeom>
          <a:noFill/>
        </p:spPr>
        <p:txBody>
          <a:bodyPr wrap="square">
            <a:spAutoFit/>
          </a:bodyPr>
          <a:lstStyle/>
          <a:p>
            <a:pPr algn="justLow"/>
            <a:r>
              <a:rPr lang="en-US" sz="2800" b="0" i="0" u="none" strike="noStrike" baseline="0" dirty="0">
                <a:latin typeface="Calibri" panose="020F0502020204030204" pitchFamily="34" charset="0"/>
              </a:rPr>
              <a:t>This risk register type is particularly effective for manufactured products or for software products </a:t>
            </a:r>
            <a:r>
              <a:rPr lang="en-US" sz="2800" dirty="0">
                <a:latin typeface="Calibri" panose="020F0502020204030204" pitchFamily="34" charset="0"/>
              </a:rPr>
              <a:t>in which the software controls mechanical devices that could potentially cause serious injury or loss of life if the software (and therefore the device itself) were to fail.</a:t>
            </a:r>
            <a:endParaRPr lang="ar-EG" sz="2800" dirty="0"/>
          </a:p>
        </p:txBody>
      </p:sp>
      <p:pic>
        <p:nvPicPr>
          <p:cNvPr id="2052" name="Picture 4" descr="حمالة صدر وتد طيب الرائحة تكييف وتلاجة وغسالة - paperlightstudio.com">
            <a:extLst>
              <a:ext uri="{FF2B5EF4-FFF2-40B4-BE49-F238E27FC236}">
                <a16:creationId xmlns:a16="http://schemas.microsoft.com/office/drawing/2014/main" id="{6642689E-64A1-A93F-9595-4ED30699F0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8603" y="3747395"/>
            <a:ext cx="3944072"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سعر ومواصفات سيارة TOGG C-SUV الكهربائية التركية الصنع">
            <a:extLst>
              <a:ext uri="{FF2B5EF4-FFF2-40B4-BE49-F238E27FC236}">
                <a16:creationId xmlns:a16="http://schemas.microsoft.com/office/drawing/2014/main" id="{3C9F57B8-A371-F048-78AC-256A74F664B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45935" y="3770116"/>
            <a:ext cx="3614882" cy="2024334"/>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0CDFC197-76EB-0FC1-1C4C-EE750009B05A}"/>
              </a:ext>
            </a:extLst>
          </p:cNvPr>
          <p:cNvSpPr txBox="1"/>
          <p:nvPr/>
        </p:nvSpPr>
        <p:spPr>
          <a:xfrm>
            <a:off x="2045935" y="1366155"/>
            <a:ext cx="9342501" cy="400110"/>
          </a:xfrm>
          <a:prstGeom prst="rect">
            <a:avLst/>
          </a:prstGeom>
          <a:noFill/>
        </p:spPr>
        <p:txBody>
          <a:bodyPr wrap="square">
            <a:spAutoFit/>
          </a:bodyPr>
          <a:lstStyle/>
          <a:p>
            <a:r>
              <a:rPr lang="en-US" sz="2000" b="1" i="0" u="none" strike="noStrike" baseline="0" dirty="0">
                <a:solidFill>
                  <a:srgbClr val="002060"/>
                </a:solidFill>
                <a:latin typeface="Calibri" panose="020F0502020204030204" pitchFamily="34" charset="0"/>
              </a:rPr>
              <a:t>The three numbers are multiplied together to produce the RPN (Risk Priority Number)</a:t>
            </a:r>
            <a:endParaRPr lang="ar-EG" sz="2000" b="1" dirty="0">
              <a:solidFill>
                <a:srgbClr val="002060"/>
              </a:solidFill>
            </a:endParaRPr>
          </a:p>
        </p:txBody>
      </p:sp>
      <p:sp>
        <p:nvSpPr>
          <p:cNvPr id="9" name="TextBox 8">
            <a:extLst>
              <a:ext uri="{FF2B5EF4-FFF2-40B4-BE49-F238E27FC236}">
                <a16:creationId xmlns:a16="http://schemas.microsoft.com/office/drawing/2014/main" id="{87C83139-1849-4A58-A91A-17E022B563CE}"/>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512018608"/>
      </p:ext>
    </p:extLst>
  </p:cSld>
  <p:clrMapOvr>
    <a:masterClrMapping/>
  </p:clrMapOvr>
  <mc:AlternateContent xmlns:mc="http://schemas.openxmlformats.org/markup-compatibility/2006" xmlns:p14="http://schemas.microsoft.com/office/powerpoint/2010/main">
    <mc:Choice Requires="p14">
      <p:transition spd="slow" p14:dur="2000" advTm="97882"/>
    </mc:Choice>
    <mc:Fallback xmlns="">
      <p:transition spd="slow" advTm="978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13" name="TextBox 12">
            <a:extLst>
              <a:ext uri="{FF2B5EF4-FFF2-40B4-BE49-F238E27FC236}">
                <a16:creationId xmlns:a16="http://schemas.microsoft.com/office/drawing/2014/main" id="{7ECDCEF6-DAC2-927F-90EA-E659E4163F96}"/>
              </a:ext>
            </a:extLst>
          </p:cNvPr>
          <p:cNvSpPr txBox="1"/>
          <p:nvPr/>
        </p:nvSpPr>
        <p:spPr>
          <a:xfrm>
            <a:off x="1743124" y="1324800"/>
            <a:ext cx="8903854" cy="646331"/>
          </a:xfrm>
          <a:prstGeom prst="rect">
            <a:avLst/>
          </a:prstGeom>
          <a:noFill/>
        </p:spPr>
        <p:txBody>
          <a:bodyPr wrap="square">
            <a:spAutoFit/>
          </a:bodyPr>
          <a:lstStyle/>
          <a:p>
            <a:r>
              <a:rPr lang="ar-EG" sz="3600" b="1" dirty="0">
                <a:solidFill>
                  <a:srgbClr val="00B0F0"/>
                </a:solidFill>
              </a:rPr>
              <a:t>Expected Value/ Expected Monetary Value</a:t>
            </a:r>
          </a:p>
        </p:txBody>
      </p:sp>
      <p:sp>
        <p:nvSpPr>
          <p:cNvPr id="15" name="TextBox 14">
            <a:extLst>
              <a:ext uri="{FF2B5EF4-FFF2-40B4-BE49-F238E27FC236}">
                <a16:creationId xmlns:a16="http://schemas.microsoft.com/office/drawing/2014/main" id="{CFA02FBD-41B7-3557-8BCC-023FB387EE55}"/>
              </a:ext>
            </a:extLst>
          </p:cNvPr>
          <p:cNvSpPr txBox="1"/>
          <p:nvPr/>
        </p:nvSpPr>
        <p:spPr>
          <a:xfrm>
            <a:off x="582918" y="1903093"/>
            <a:ext cx="11406909" cy="830997"/>
          </a:xfrm>
          <a:prstGeom prst="rect">
            <a:avLst/>
          </a:prstGeom>
          <a:noFill/>
        </p:spPr>
        <p:txBody>
          <a:bodyPr wrap="square">
            <a:spAutoFit/>
          </a:bodyPr>
          <a:lstStyle/>
          <a:p>
            <a:r>
              <a:rPr lang="en-US" sz="2400" b="1" i="0" u="none" strike="noStrike" baseline="0" dirty="0">
                <a:solidFill>
                  <a:srgbClr val="002060"/>
                </a:solidFill>
                <a:latin typeface="Calibri" panose="020F0502020204030204" pitchFamily="34" charset="0"/>
                <a:cs typeface="+mj-cs"/>
              </a:rPr>
              <a:t>Expected value or Expected Monetary Value (EMV) is computed by multiplying the probability of </a:t>
            </a:r>
            <a:r>
              <a:rPr lang="en-US" sz="2400" b="1" dirty="0">
                <a:solidFill>
                  <a:srgbClr val="002060"/>
                </a:solidFill>
                <a:latin typeface="Calibri" panose="020F0502020204030204" pitchFamily="34" charset="0"/>
                <a:cs typeface="+mj-cs"/>
              </a:rPr>
              <a:t>an event by its impact. Examples appear below:</a:t>
            </a:r>
            <a:endParaRPr lang="ar-EG" sz="2400" b="1" dirty="0">
              <a:solidFill>
                <a:srgbClr val="002060"/>
              </a:solidFill>
              <a:cs typeface="+mj-cs"/>
            </a:endParaRPr>
          </a:p>
        </p:txBody>
      </p:sp>
      <p:pic>
        <p:nvPicPr>
          <p:cNvPr id="14" name="Picture 13">
            <a:extLst>
              <a:ext uri="{FF2B5EF4-FFF2-40B4-BE49-F238E27FC236}">
                <a16:creationId xmlns:a16="http://schemas.microsoft.com/office/drawing/2014/main" id="{F6FFABB7-FD69-76E5-7153-5ACF1AC14A22}"/>
              </a:ext>
            </a:extLst>
          </p:cNvPr>
          <p:cNvPicPr>
            <a:picLocks noChangeAspect="1"/>
          </p:cNvPicPr>
          <p:nvPr/>
        </p:nvPicPr>
        <p:blipFill>
          <a:blip r:embed="rId7"/>
          <a:stretch>
            <a:fillRect/>
          </a:stretch>
        </p:blipFill>
        <p:spPr>
          <a:xfrm>
            <a:off x="1743124" y="2713487"/>
            <a:ext cx="9632101" cy="3160640"/>
          </a:xfrm>
          <a:prstGeom prst="rect">
            <a:avLst/>
          </a:prstGeom>
        </p:spPr>
      </p:pic>
      <p:sp>
        <p:nvSpPr>
          <p:cNvPr id="16" name="Arrow: Right 15">
            <a:extLst>
              <a:ext uri="{FF2B5EF4-FFF2-40B4-BE49-F238E27FC236}">
                <a16:creationId xmlns:a16="http://schemas.microsoft.com/office/drawing/2014/main" id="{844A0975-F949-188C-99BC-360405AF3204}"/>
              </a:ext>
            </a:extLst>
          </p:cNvPr>
          <p:cNvSpPr/>
          <p:nvPr/>
        </p:nvSpPr>
        <p:spPr>
          <a:xfrm>
            <a:off x="494721" y="2788604"/>
            <a:ext cx="1536461" cy="830997"/>
          </a:xfrm>
          <a:prstGeom prst="rightArrow">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2400" b="1" dirty="0">
                <a:solidFill>
                  <a:srgbClr val="FF0000"/>
                </a:solidFill>
              </a:rPr>
              <a:t>المخاطره</a:t>
            </a:r>
            <a:endParaRPr lang="ar-EG" b="1" dirty="0">
              <a:solidFill>
                <a:srgbClr val="FF0000"/>
              </a:solidFill>
            </a:endParaRPr>
          </a:p>
        </p:txBody>
      </p:sp>
      <p:sp>
        <p:nvSpPr>
          <p:cNvPr id="19" name="Arrow: Right 18">
            <a:extLst>
              <a:ext uri="{FF2B5EF4-FFF2-40B4-BE49-F238E27FC236}">
                <a16:creationId xmlns:a16="http://schemas.microsoft.com/office/drawing/2014/main" id="{3741B505-E7B6-B8E1-076E-0E5885E3778D}"/>
              </a:ext>
            </a:extLst>
          </p:cNvPr>
          <p:cNvSpPr/>
          <p:nvPr/>
        </p:nvSpPr>
        <p:spPr>
          <a:xfrm>
            <a:off x="3122054" y="3312383"/>
            <a:ext cx="1283692" cy="830997"/>
          </a:xfrm>
          <a:prstGeom prst="rightArrow">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2400" b="1" dirty="0">
                <a:solidFill>
                  <a:srgbClr val="FF0000"/>
                </a:solidFill>
              </a:rPr>
              <a:t>الاحتمال</a:t>
            </a:r>
            <a:endParaRPr lang="ar-EG" b="1" dirty="0">
              <a:solidFill>
                <a:srgbClr val="FF0000"/>
              </a:solidFill>
            </a:endParaRPr>
          </a:p>
        </p:txBody>
      </p:sp>
      <p:sp>
        <p:nvSpPr>
          <p:cNvPr id="20" name="Arrow: Right 19">
            <a:extLst>
              <a:ext uri="{FF2B5EF4-FFF2-40B4-BE49-F238E27FC236}">
                <a16:creationId xmlns:a16="http://schemas.microsoft.com/office/drawing/2014/main" id="{F5A45F78-479A-A6DC-5301-F9885EE7F0A9}"/>
              </a:ext>
            </a:extLst>
          </p:cNvPr>
          <p:cNvSpPr/>
          <p:nvPr/>
        </p:nvSpPr>
        <p:spPr>
          <a:xfrm>
            <a:off x="5489052" y="3204102"/>
            <a:ext cx="1213896" cy="830997"/>
          </a:xfrm>
          <a:prstGeom prst="rightArrow">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2400" b="1" dirty="0">
                <a:solidFill>
                  <a:srgbClr val="FF0000"/>
                </a:solidFill>
              </a:rPr>
              <a:t>التأثير</a:t>
            </a:r>
            <a:endParaRPr lang="ar-EG" b="1" dirty="0">
              <a:solidFill>
                <a:srgbClr val="FF0000"/>
              </a:solidFill>
            </a:endParaRPr>
          </a:p>
        </p:txBody>
      </p:sp>
      <p:sp>
        <p:nvSpPr>
          <p:cNvPr id="21" name="Arrow: Right 20">
            <a:extLst>
              <a:ext uri="{FF2B5EF4-FFF2-40B4-BE49-F238E27FC236}">
                <a16:creationId xmlns:a16="http://schemas.microsoft.com/office/drawing/2014/main" id="{F740424D-8E2F-15B9-76CB-1A08BCD43884}"/>
              </a:ext>
            </a:extLst>
          </p:cNvPr>
          <p:cNvSpPr/>
          <p:nvPr/>
        </p:nvSpPr>
        <p:spPr>
          <a:xfrm rot="18490723">
            <a:off x="7780681" y="3489696"/>
            <a:ext cx="1383874" cy="830997"/>
          </a:xfrm>
          <a:prstGeom prst="rightArrow">
            <a:avLst>
              <a:gd name="adj1" fmla="val 56669"/>
              <a:gd name="adj2" fmla="val 50000"/>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1400" b="1" dirty="0">
                <a:solidFill>
                  <a:srgbClr val="FF0000"/>
                </a:solidFill>
              </a:rPr>
              <a:t>القيمة المتوقعة </a:t>
            </a:r>
            <a:endParaRPr lang="ar-EG" sz="1100" b="1" dirty="0">
              <a:solidFill>
                <a:srgbClr val="FF0000"/>
              </a:solidFill>
            </a:endParaRPr>
          </a:p>
        </p:txBody>
      </p:sp>
      <p:sp>
        <p:nvSpPr>
          <p:cNvPr id="10" name="TextBox 9">
            <a:extLst>
              <a:ext uri="{FF2B5EF4-FFF2-40B4-BE49-F238E27FC236}">
                <a16:creationId xmlns:a16="http://schemas.microsoft.com/office/drawing/2014/main" id="{6388AE1D-215B-8456-482F-5E8F0A1FADEA}"/>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825946678"/>
      </p:ext>
    </p:extLst>
  </p:cSld>
  <p:clrMapOvr>
    <a:masterClrMapping/>
  </p:clrMapOvr>
  <mc:AlternateContent xmlns:mc="http://schemas.openxmlformats.org/markup-compatibility/2006" xmlns:p14="http://schemas.microsoft.com/office/powerpoint/2010/main">
    <mc:Choice Requires="p14">
      <p:transition spd="slow" p14:dur="2000" advTm="176794"/>
    </mc:Choice>
    <mc:Fallback xmlns="">
      <p:transition spd="slow" advTm="17679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6" grpId="0" animBg="1"/>
      <p:bldP spid="19" grpId="0" animBg="1"/>
      <p:bldP spid="20"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pic>
        <p:nvPicPr>
          <p:cNvPr id="11" name="Picture 10">
            <a:extLst>
              <a:ext uri="{FF2B5EF4-FFF2-40B4-BE49-F238E27FC236}">
                <a16:creationId xmlns:a16="http://schemas.microsoft.com/office/drawing/2014/main" id="{76274DD7-76F7-E8C2-0F39-EBEB2774DD07}"/>
              </a:ext>
            </a:extLst>
          </p:cNvPr>
          <p:cNvPicPr>
            <a:picLocks noChangeAspect="1"/>
          </p:cNvPicPr>
          <p:nvPr/>
        </p:nvPicPr>
        <p:blipFill>
          <a:blip r:embed="rId6"/>
          <a:stretch>
            <a:fillRect/>
          </a:stretch>
        </p:blipFill>
        <p:spPr>
          <a:xfrm>
            <a:off x="1874165" y="1417475"/>
            <a:ext cx="9902229" cy="4219575"/>
          </a:xfrm>
          <a:prstGeom prst="rect">
            <a:avLst/>
          </a:prstGeom>
        </p:spPr>
      </p:pic>
      <p:sp>
        <p:nvSpPr>
          <p:cNvPr id="15" name="Arrow: Right 14">
            <a:extLst>
              <a:ext uri="{FF2B5EF4-FFF2-40B4-BE49-F238E27FC236}">
                <a16:creationId xmlns:a16="http://schemas.microsoft.com/office/drawing/2014/main" id="{8CF85853-5414-0B82-E655-29199B44E7AA}"/>
              </a:ext>
            </a:extLst>
          </p:cNvPr>
          <p:cNvSpPr/>
          <p:nvPr/>
        </p:nvSpPr>
        <p:spPr>
          <a:xfrm>
            <a:off x="378401" y="2994738"/>
            <a:ext cx="1799538" cy="574088"/>
          </a:xfrm>
          <a:prstGeom prst="rightArrow">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ar-EG" b="1" dirty="0"/>
              <a:t>سجل المخاطر </a:t>
            </a:r>
          </a:p>
        </p:txBody>
      </p:sp>
      <p:sp>
        <p:nvSpPr>
          <p:cNvPr id="18" name="Arrow: Right 17">
            <a:extLst>
              <a:ext uri="{FF2B5EF4-FFF2-40B4-BE49-F238E27FC236}">
                <a16:creationId xmlns:a16="http://schemas.microsoft.com/office/drawing/2014/main" id="{E1DF709E-29B2-23FC-CD8E-28C0EA159F40}"/>
              </a:ext>
            </a:extLst>
          </p:cNvPr>
          <p:cNvSpPr/>
          <p:nvPr/>
        </p:nvSpPr>
        <p:spPr>
          <a:xfrm rot="19599347">
            <a:off x="433299" y="4165834"/>
            <a:ext cx="2164073" cy="794302"/>
          </a:xfrm>
          <a:prstGeom prst="rightArrow">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ar-EG" b="1" dirty="0"/>
              <a:t>خطة إدارة المخاطر </a:t>
            </a:r>
          </a:p>
        </p:txBody>
      </p:sp>
      <p:sp>
        <p:nvSpPr>
          <p:cNvPr id="10" name="TextBox 9">
            <a:extLst>
              <a:ext uri="{FF2B5EF4-FFF2-40B4-BE49-F238E27FC236}">
                <a16:creationId xmlns:a16="http://schemas.microsoft.com/office/drawing/2014/main" id="{4FB23219-95B7-3137-0043-00E1BEDA38F0}"/>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14711654"/>
      </p:ext>
    </p:extLst>
  </p:cSld>
  <p:clrMapOvr>
    <a:masterClrMapping/>
  </p:clrMapOvr>
  <mc:AlternateContent xmlns:mc="http://schemas.openxmlformats.org/markup-compatibility/2006" xmlns:p14="http://schemas.microsoft.com/office/powerpoint/2010/main">
    <mc:Choice Requires="p14">
      <p:transition spd="slow" p14:dur="2000" advTm="102067"/>
    </mc:Choice>
    <mc:Fallback xmlns="">
      <p:transition spd="slow" advTm="10206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3" name="TextBox 12">
            <a:extLst>
              <a:ext uri="{FF2B5EF4-FFF2-40B4-BE49-F238E27FC236}">
                <a16:creationId xmlns:a16="http://schemas.microsoft.com/office/drawing/2014/main" id="{56071FEF-4B6B-22C0-B9F4-C93408F0385D}"/>
              </a:ext>
            </a:extLst>
          </p:cNvPr>
          <p:cNvSpPr txBox="1"/>
          <p:nvPr/>
        </p:nvSpPr>
        <p:spPr>
          <a:xfrm>
            <a:off x="487542" y="2522300"/>
            <a:ext cx="11440738" cy="1569660"/>
          </a:xfrm>
          <a:prstGeom prst="rect">
            <a:avLst/>
          </a:prstGeom>
          <a:noFill/>
        </p:spPr>
        <p:txBody>
          <a:bodyPr wrap="square">
            <a:spAutoFit/>
          </a:bodyPr>
          <a:lstStyle/>
          <a:p>
            <a:pPr algn="justLow"/>
            <a:r>
              <a:rPr lang="en-US" sz="3200" i="0" u="none" strike="noStrike" baseline="0" dirty="0">
                <a:latin typeface="Calibri" panose="020F0502020204030204" pitchFamily="34" charset="0"/>
              </a:rPr>
              <a:t>After risks are identified and evaluated from a qualitative and quantitative perspective, we can plan </a:t>
            </a:r>
            <a:r>
              <a:rPr lang="en-US" sz="3200" dirty="0">
                <a:latin typeface="Calibri" panose="020F0502020204030204" pitchFamily="34" charset="0"/>
              </a:rPr>
              <a:t>our responses to risk, and either to enhance opportunities, or reduce threats for the project.</a:t>
            </a:r>
            <a:endParaRPr lang="ar-EG" sz="3200" dirty="0"/>
          </a:p>
        </p:txBody>
      </p:sp>
      <p:sp>
        <p:nvSpPr>
          <p:cNvPr id="10" name="TextBox 9">
            <a:extLst>
              <a:ext uri="{FF2B5EF4-FFF2-40B4-BE49-F238E27FC236}">
                <a16:creationId xmlns:a16="http://schemas.microsoft.com/office/drawing/2014/main" id="{B35B0C6A-3E25-C02A-3782-48AE624908EA}"/>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542918511"/>
      </p:ext>
    </p:extLst>
  </p:cSld>
  <p:clrMapOvr>
    <a:masterClrMapping/>
  </p:clrMapOvr>
  <mc:AlternateContent xmlns:mc="http://schemas.openxmlformats.org/markup-compatibility/2006" xmlns:p14="http://schemas.microsoft.com/office/powerpoint/2010/main">
    <mc:Choice Requires="p14">
      <p:transition spd="slow" p14:dur="2000" advTm="80533"/>
    </mc:Choice>
    <mc:Fallback xmlns="">
      <p:transition spd="slow" advTm="805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4" name="TextBox 13">
            <a:extLst>
              <a:ext uri="{FF2B5EF4-FFF2-40B4-BE49-F238E27FC236}">
                <a16:creationId xmlns:a16="http://schemas.microsoft.com/office/drawing/2014/main" id="{34E7E7E4-CE05-DC31-899A-EC4EC5D6E452}"/>
              </a:ext>
            </a:extLst>
          </p:cNvPr>
          <p:cNvSpPr txBox="1"/>
          <p:nvPr/>
        </p:nvSpPr>
        <p:spPr>
          <a:xfrm>
            <a:off x="645085" y="1552321"/>
            <a:ext cx="11697932" cy="1384995"/>
          </a:xfrm>
          <a:prstGeom prst="rect">
            <a:avLst/>
          </a:prstGeom>
          <a:noFill/>
        </p:spPr>
        <p:txBody>
          <a:bodyPr wrap="square">
            <a:spAutoFit/>
          </a:bodyPr>
          <a:lstStyle/>
          <a:p>
            <a:r>
              <a:rPr lang="en-US" sz="2800" b="0" i="0" u="none" strike="noStrike" baseline="0" dirty="0">
                <a:latin typeface="Calibri" panose="020F0502020204030204" pitchFamily="34" charset="0"/>
              </a:rPr>
              <a:t>There are a number of risk response strategies that can be employed on a project, however, all of </a:t>
            </a:r>
            <a:r>
              <a:rPr lang="en-US" sz="2800" dirty="0">
                <a:latin typeface="Calibri" panose="020F0502020204030204" pitchFamily="34" charset="0"/>
              </a:rPr>
              <a:t>the responses fall into the following basic categories:</a:t>
            </a:r>
            <a:endParaRPr lang="ar-EG" sz="2800" dirty="0"/>
          </a:p>
          <a:p>
            <a:pPr algn="l"/>
            <a:endParaRPr lang="en-US" sz="2800" b="0" i="0" u="none" strike="noStrike" baseline="0" dirty="0">
              <a:latin typeface="Calibri" panose="020F0502020204030204" pitchFamily="34" charset="0"/>
            </a:endParaRPr>
          </a:p>
        </p:txBody>
      </p:sp>
      <p:sp>
        <p:nvSpPr>
          <p:cNvPr id="16" name="TextBox 15">
            <a:extLst>
              <a:ext uri="{FF2B5EF4-FFF2-40B4-BE49-F238E27FC236}">
                <a16:creationId xmlns:a16="http://schemas.microsoft.com/office/drawing/2014/main" id="{FB983686-D04B-BF9B-4AD6-87E6E5364A30}"/>
              </a:ext>
            </a:extLst>
          </p:cNvPr>
          <p:cNvSpPr txBox="1"/>
          <p:nvPr/>
        </p:nvSpPr>
        <p:spPr>
          <a:xfrm>
            <a:off x="2094985" y="2972411"/>
            <a:ext cx="8636000" cy="2308324"/>
          </a:xfrm>
          <a:prstGeom prst="rect">
            <a:avLst/>
          </a:prstGeom>
          <a:noFill/>
        </p:spPr>
        <p:txBody>
          <a:bodyPr wrap="square">
            <a:spAutoFit/>
          </a:bodyPr>
          <a:lstStyle/>
          <a:p>
            <a:pPr marL="285750" indent="-285750" algn="l">
              <a:buFont typeface="Wingdings" panose="05000000000000000000" pitchFamily="2" charset="2"/>
              <a:buChar char="q"/>
            </a:pPr>
            <a:r>
              <a:rPr lang="en-US" sz="2400" b="0" i="0" u="none" strike="noStrike" baseline="0" dirty="0">
                <a:latin typeface="Calibri" panose="020F0502020204030204" pitchFamily="34" charset="0"/>
              </a:rPr>
              <a:t>Implementing actions to prevent the risk from occurring</a:t>
            </a:r>
          </a:p>
          <a:p>
            <a:pPr marL="285750" indent="-285750" algn="l">
              <a:buFont typeface="Wingdings" panose="05000000000000000000" pitchFamily="2" charset="2"/>
              <a:buChar char="q"/>
            </a:pPr>
            <a:r>
              <a:rPr lang="en-US" sz="2400" b="0" i="0" u="none" strike="noStrike" baseline="0" dirty="0">
                <a:latin typeface="Calibri" panose="020F0502020204030204" pitchFamily="34" charset="0"/>
              </a:rPr>
              <a:t>Implementing actions in response to a risk occurrence</a:t>
            </a:r>
          </a:p>
          <a:p>
            <a:pPr marL="285750" indent="-28575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Implementing actions to mitigate or reduce the risk occurrence</a:t>
            </a:r>
          </a:p>
          <a:p>
            <a:pPr marL="285750" indent="-285750">
              <a:buFont typeface="Wingdings" panose="05000000000000000000" pitchFamily="2" charset="2"/>
              <a:buChar char="q"/>
            </a:pPr>
            <a:r>
              <a:rPr lang="en-US" sz="2400" dirty="0">
                <a:latin typeface="Calibri" panose="020F0502020204030204" pitchFamily="34" charset="0"/>
              </a:rPr>
              <a:t>Implementing actions to promote opportunities</a:t>
            </a:r>
          </a:p>
          <a:p>
            <a:pPr marL="285750" indent="-285750">
              <a:buFont typeface="Wingdings" panose="05000000000000000000" pitchFamily="2" charset="2"/>
              <a:buChar char="q"/>
            </a:pPr>
            <a:r>
              <a:rPr lang="en-US" sz="2400" dirty="0">
                <a:latin typeface="Symbol" panose="05050102010706020507" pitchFamily="18" charset="2"/>
              </a:rPr>
              <a:t> </a:t>
            </a:r>
            <a:r>
              <a:rPr lang="en-US" sz="2400" dirty="0">
                <a:latin typeface="Calibri" panose="020F0502020204030204" pitchFamily="34" charset="0"/>
              </a:rPr>
              <a:t>Implementing fallback or contingent responses, in the event risk response plans do not work</a:t>
            </a:r>
            <a:endParaRPr lang="ar-EG" sz="2400" dirty="0"/>
          </a:p>
        </p:txBody>
      </p:sp>
      <p:sp>
        <p:nvSpPr>
          <p:cNvPr id="10" name="TextBox 9">
            <a:extLst>
              <a:ext uri="{FF2B5EF4-FFF2-40B4-BE49-F238E27FC236}">
                <a16:creationId xmlns:a16="http://schemas.microsoft.com/office/drawing/2014/main" id="{504CA491-DB18-1749-747E-6F6E69969B10}"/>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42171609"/>
      </p:ext>
    </p:extLst>
  </p:cSld>
  <p:clrMapOvr>
    <a:masterClrMapping/>
  </p:clrMapOvr>
  <mc:AlternateContent xmlns:mc="http://schemas.openxmlformats.org/markup-compatibility/2006" xmlns:p14="http://schemas.microsoft.com/office/powerpoint/2010/main">
    <mc:Choice Requires="p14">
      <p:transition spd="slow" p14:dur="2000" advTm="186628"/>
    </mc:Choice>
    <mc:Fallback xmlns="">
      <p:transition spd="slow" advTm="1866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02059E1C-2918-7DB7-F76E-59B670341DED}"/>
              </a:ext>
            </a:extLst>
          </p:cNvPr>
          <p:cNvSpPr txBox="1"/>
          <p:nvPr/>
        </p:nvSpPr>
        <p:spPr>
          <a:xfrm>
            <a:off x="2766935" y="1445371"/>
            <a:ext cx="7703126" cy="523220"/>
          </a:xfrm>
          <a:prstGeom prst="rect">
            <a:avLst/>
          </a:prstGeom>
          <a:noFill/>
        </p:spPr>
        <p:txBody>
          <a:bodyPr wrap="square">
            <a:spAutoFit/>
          </a:bodyPr>
          <a:lstStyle/>
          <a:p>
            <a:r>
              <a:rPr lang="en-US" sz="2800" b="1" i="0" u="none" strike="noStrike" baseline="0" dirty="0">
                <a:latin typeface="Calibri,Bold"/>
              </a:rPr>
              <a:t>Examples of Risk Strategies – Negative Risks</a:t>
            </a:r>
            <a:endParaRPr lang="ar-EG" sz="2800" dirty="0"/>
          </a:p>
        </p:txBody>
      </p:sp>
      <p:sp>
        <p:nvSpPr>
          <p:cNvPr id="15" name="TextBox 14">
            <a:extLst>
              <a:ext uri="{FF2B5EF4-FFF2-40B4-BE49-F238E27FC236}">
                <a16:creationId xmlns:a16="http://schemas.microsoft.com/office/drawing/2014/main" id="{D7B06A07-4DD3-C4A8-D9C5-638C49029413}"/>
              </a:ext>
            </a:extLst>
          </p:cNvPr>
          <p:cNvSpPr txBox="1"/>
          <p:nvPr/>
        </p:nvSpPr>
        <p:spPr>
          <a:xfrm>
            <a:off x="651740" y="2521818"/>
            <a:ext cx="11235460" cy="1815882"/>
          </a:xfrm>
          <a:prstGeom prst="rect">
            <a:avLst/>
          </a:prstGeom>
          <a:noFill/>
        </p:spPr>
        <p:txBody>
          <a:bodyPr wrap="square">
            <a:spAutoFit/>
          </a:bodyPr>
          <a:lstStyle/>
          <a:p>
            <a:pPr algn="l"/>
            <a:r>
              <a:rPr lang="en-US" sz="2400" b="0" i="0" u="none" strike="noStrike" baseline="0" dirty="0">
                <a:latin typeface="Calibri" panose="020F0502020204030204" pitchFamily="34" charset="0"/>
              </a:rPr>
              <a:t> </a:t>
            </a:r>
            <a:r>
              <a:rPr lang="en-US" sz="4000" b="1" i="0" u="none" strike="noStrike" baseline="0" dirty="0">
                <a:solidFill>
                  <a:schemeClr val="accent2"/>
                </a:solidFill>
                <a:latin typeface="Calibri" panose="020F0502020204030204" pitchFamily="34" charset="0"/>
              </a:rPr>
              <a:t>Avoid</a:t>
            </a:r>
            <a:r>
              <a:rPr lang="en-US" sz="2400" b="0" i="0" u="none" strike="noStrike" baseline="0" dirty="0">
                <a:latin typeface="Calibri" panose="020F0502020204030204" pitchFamily="34" charset="0"/>
              </a:rPr>
              <a:t> Elimination of the potential threat. For example, you are dealing with a</a:t>
            </a:r>
          </a:p>
          <a:p>
            <a:r>
              <a:rPr lang="en-US" sz="2400" b="0" i="0" u="none" strike="noStrike" baseline="0" dirty="0">
                <a:latin typeface="Calibri" panose="020F0502020204030204" pitchFamily="34" charset="0"/>
              </a:rPr>
              <a:t>vendor and there is the threat of a potential major strike. Your avoidance strategy would be </a:t>
            </a:r>
            <a:r>
              <a:rPr lang="en-US" sz="2400" dirty="0">
                <a:latin typeface="Calibri" panose="020F0502020204030204" pitchFamily="34" charset="0"/>
              </a:rPr>
              <a:t>to switch vendors to an organization that does not have unions at all.</a:t>
            </a:r>
            <a:endParaRPr lang="en-US" sz="2400" b="0" i="0" u="none" strike="noStrike" baseline="0" dirty="0">
              <a:latin typeface="Calibri" panose="020F0502020204030204" pitchFamily="34" charset="0"/>
            </a:endParaRPr>
          </a:p>
          <a:p>
            <a:pPr algn="l"/>
            <a:endParaRPr lang="ar-EG" sz="2400" dirty="0"/>
          </a:p>
        </p:txBody>
      </p:sp>
      <p:pic>
        <p:nvPicPr>
          <p:cNvPr id="1028" name="Picture 4" descr="Using Outdated Search Marketing techniques Can Get You into Trouble - SEO  Experts">
            <a:extLst>
              <a:ext uri="{FF2B5EF4-FFF2-40B4-BE49-F238E27FC236}">
                <a16:creationId xmlns:a16="http://schemas.microsoft.com/office/drawing/2014/main" id="{3452781B-28C4-CDA5-3061-CE5E98982F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15250" y="3871328"/>
            <a:ext cx="2257425" cy="20193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B65ED36-D763-DA77-116E-55E84BA9A373}"/>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6257331"/>
      </p:ext>
    </p:extLst>
  </p:cSld>
  <p:clrMapOvr>
    <a:masterClrMapping/>
  </p:clrMapOvr>
  <mc:AlternateContent xmlns:mc="http://schemas.openxmlformats.org/markup-compatibility/2006" xmlns:p14="http://schemas.microsoft.com/office/powerpoint/2010/main">
    <mc:Choice Requires="p14">
      <p:transition spd="slow" p14:dur="2000" advTm="152493"/>
    </mc:Choice>
    <mc:Fallback xmlns="">
      <p:transition spd="slow" advTm="15249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1548FAB0-D478-BDC5-6B07-B91BD7E70B7D}"/>
              </a:ext>
            </a:extLst>
          </p:cNvPr>
          <p:cNvSpPr txBox="1"/>
          <p:nvPr/>
        </p:nvSpPr>
        <p:spPr>
          <a:xfrm>
            <a:off x="392546" y="1898381"/>
            <a:ext cx="11406908" cy="2062103"/>
          </a:xfrm>
          <a:prstGeom prst="rect">
            <a:avLst/>
          </a:prstGeom>
          <a:noFill/>
        </p:spPr>
        <p:txBody>
          <a:bodyPr wrap="square">
            <a:spAutoFit/>
          </a:bodyPr>
          <a:lstStyle/>
          <a:p>
            <a:pPr algn="justLow"/>
            <a:r>
              <a:rPr lang="en-US" sz="3200" b="0" i="0" u="none" strike="noStrike" baseline="0" dirty="0">
                <a:latin typeface="Calibri" panose="020F0502020204030204" pitchFamily="34" charset="0"/>
              </a:rPr>
              <a:t> </a:t>
            </a:r>
            <a:r>
              <a:rPr lang="en-US" sz="3200" b="1" i="0" u="none" strike="noStrike" baseline="0" dirty="0">
                <a:latin typeface="Calibri,Bold"/>
              </a:rPr>
              <a:t>Transfer-----</a:t>
            </a:r>
            <a:r>
              <a:rPr lang="en-US" sz="3200" dirty="0">
                <a:latin typeface="Calibri" panose="020F0502020204030204" pitchFamily="34" charset="0"/>
              </a:rPr>
              <a:t> </a:t>
            </a:r>
            <a:r>
              <a:rPr lang="en-US" sz="3200" b="0" i="0" u="none" strike="noStrike" baseline="0" dirty="0">
                <a:latin typeface="Calibri" panose="020F0502020204030204" pitchFamily="34" charset="0"/>
              </a:rPr>
              <a:t>This involves shifting some or all of the negative impact of a threat, along </a:t>
            </a:r>
            <a:r>
              <a:rPr lang="en-US" sz="3200" dirty="0">
                <a:latin typeface="Calibri" panose="020F0502020204030204" pitchFamily="34" charset="0"/>
              </a:rPr>
              <a:t>with the ownership of the response, to a third party. Examples include purchasing insurance, performance bonds, warranties, or other forms of guarantee.</a:t>
            </a:r>
            <a:endParaRPr lang="ar-EG" sz="3200" dirty="0"/>
          </a:p>
        </p:txBody>
      </p:sp>
      <p:pic>
        <p:nvPicPr>
          <p:cNvPr id="2050" name="Picture 2" descr="NAIA Transfer Rules | Your Guide to Transferring Colleges">
            <a:extLst>
              <a:ext uri="{FF2B5EF4-FFF2-40B4-BE49-F238E27FC236}">
                <a16:creationId xmlns:a16="http://schemas.microsoft.com/office/drawing/2014/main" id="{132A101B-F781-1DBB-5BE3-C7D28D67D70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52412" y="3887141"/>
            <a:ext cx="6447042" cy="206210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652D707-23E1-59BC-3CE1-D4687023A5C6}"/>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10677266"/>
      </p:ext>
    </p:extLst>
  </p:cSld>
  <p:clrMapOvr>
    <a:masterClrMapping/>
  </p:clrMapOvr>
  <mc:AlternateContent xmlns:mc="http://schemas.openxmlformats.org/markup-compatibility/2006" xmlns:p14="http://schemas.microsoft.com/office/powerpoint/2010/main">
    <mc:Choice Requires="p14">
      <p:transition spd="slow" p14:dur="2000" advTm="72317"/>
    </mc:Choice>
    <mc:Fallback xmlns="">
      <p:transition spd="slow" advTm="7231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BB9F1320-1BBA-F6F9-CFE2-18623D5F669C}"/>
              </a:ext>
            </a:extLst>
          </p:cNvPr>
          <p:cNvSpPr txBox="1"/>
          <p:nvPr/>
        </p:nvSpPr>
        <p:spPr>
          <a:xfrm>
            <a:off x="827325" y="1938611"/>
            <a:ext cx="11245350" cy="1938992"/>
          </a:xfrm>
          <a:prstGeom prst="rect">
            <a:avLst/>
          </a:prstGeom>
          <a:noFill/>
        </p:spPr>
        <p:txBody>
          <a:bodyPr wrap="square">
            <a:spAutoFit/>
          </a:bodyPr>
          <a:lstStyle/>
          <a:p>
            <a:r>
              <a:rPr lang="en-US" sz="2400" b="1" i="0" u="none" strike="noStrike" baseline="0" dirty="0">
                <a:latin typeface="Calibri,Bold"/>
              </a:rPr>
              <a:t>Mitigate______ – </a:t>
            </a:r>
            <a:r>
              <a:rPr lang="en-US" sz="2400" b="0" i="0" u="none" strike="noStrike" baseline="0" dirty="0">
                <a:latin typeface="Calibri" panose="020F0502020204030204" pitchFamily="34" charset="0"/>
              </a:rPr>
              <a:t>this involves a reduction in the probability or impact of the risk. </a:t>
            </a:r>
            <a:r>
              <a:rPr lang="en-US" sz="2400" dirty="0">
                <a:latin typeface="Calibri" panose="020F0502020204030204" pitchFamily="34" charset="0"/>
              </a:rPr>
              <a:t>Designing fault tolerance into a system is a risk mitigation strategy. Instead of shouldering the full cost of the development of a new high risk product, you find three or four partners who can share the expense of development. In case of failure, your exposure to loss has been cut by 75-80%</a:t>
            </a:r>
          </a:p>
        </p:txBody>
      </p:sp>
      <p:pic>
        <p:nvPicPr>
          <p:cNvPr id="3074" name="Picture 2" descr="Mitigating Risk: How Lawsuits Affect an HOA | HOA Management">
            <a:extLst>
              <a:ext uri="{FF2B5EF4-FFF2-40B4-BE49-F238E27FC236}">
                <a16:creationId xmlns:a16="http://schemas.microsoft.com/office/drawing/2014/main" id="{CE210C07-B250-31F0-AE50-05F2B3DCCF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74327" y="3471667"/>
            <a:ext cx="4886495" cy="244324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D77CC5E8-76ED-C4BF-6E07-CE65126E5BE0}"/>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4841945"/>
      </p:ext>
    </p:extLst>
  </p:cSld>
  <p:clrMapOvr>
    <a:masterClrMapping/>
  </p:clrMapOvr>
  <mc:AlternateContent xmlns:mc="http://schemas.openxmlformats.org/markup-compatibility/2006" xmlns:p14="http://schemas.microsoft.com/office/powerpoint/2010/main">
    <mc:Choice Requires="p14">
      <p:transition spd="slow" p14:dur="2000" advTm="72178"/>
    </mc:Choice>
    <mc:Fallback xmlns="">
      <p:transition spd="slow" advTm="7217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897971D4-3759-07B6-8DB3-3ED3E340231A}"/>
              </a:ext>
            </a:extLst>
          </p:cNvPr>
          <p:cNvSpPr txBox="1"/>
          <p:nvPr/>
        </p:nvSpPr>
        <p:spPr>
          <a:xfrm>
            <a:off x="430517" y="1675532"/>
            <a:ext cx="11342254" cy="3046988"/>
          </a:xfrm>
          <a:prstGeom prst="rect">
            <a:avLst/>
          </a:prstGeom>
          <a:noFill/>
        </p:spPr>
        <p:txBody>
          <a:bodyPr wrap="square">
            <a:spAutoFit/>
          </a:bodyPr>
          <a:lstStyle/>
          <a:p>
            <a:r>
              <a:rPr lang="en-US" sz="2400" b="1" i="0" u="none" strike="noStrike" baseline="0" dirty="0">
                <a:latin typeface="Calibri,Bold"/>
              </a:rPr>
              <a:t>Accept – </a:t>
            </a:r>
            <a:r>
              <a:rPr lang="en-US" sz="2400" b="0" i="0" u="none" strike="noStrike" baseline="0" dirty="0">
                <a:latin typeface="Calibri" panose="020F0502020204030204" pitchFamily="34" charset="0"/>
              </a:rPr>
              <a:t>Acceptance means that you cannot eliminate, transfer, or mitigate a threat, and </a:t>
            </a:r>
            <a:r>
              <a:rPr lang="en-US" sz="2400" dirty="0">
                <a:latin typeface="Calibri" panose="020F0502020204030204" pitchFamily="34" charset="0"/>
              </a:rPr>
              <a:t>there is no other suitable response strategy. You can actively or passively accept the threat:</a:t>
            </a:r>
            <a:endParaRPr lang="en-US" sz="2400" b="0" i="0" u="none" strike="noStrike" baseline="0" dirty="0">
              <a:latin typeface="Calibri" panose="020F0502020204030204" pitchFamily="34" charset="0"/>
            </a:endParaRPr>
          </a:p>
          <a:p>
            <a:pPr marL="2171700" lvl="4" indent="-342900">
              <a:buFont typeface="Wingdings" panose="05000000000000000000" pitchFamily="2" charset="2"/>
              <a:buChar char="v"/>
            </a:pPr>
            <a:r>
              <a:rPr lang="en-US" sz="2400" b="0" i="0" u="none" strike="noStrike" baseline="0" dirty="0">
                <a:latin typeface="Calibri" panose="020F0502020204030204" pitchFamily="34" charset="0"/>
              </a:rPr>
              <a:t>Passive acceptance means you take no action and deal with the risk if it occurs</a:t>
            </a:r>
          </a:p>
          <a:p>
            <a:pPr marL="2171700" lvl="4" indent="-342900">
              <a:buFont typeface="Wingdings" panose="05000000000000000000" pitchFamily="2" charset="2"/>
              <a:buChar char="v"/>
            </a:pPr>
            <a:r>
              <a:rPr lang="en-US" sz="2400" b="0" i="0" u="none" strike="noStrike" baseline="0" dirty="0">
                <a:latin typeface="Calibri" panose="020F0502020204030204" pitchFamily="34" charset="0"/>
              </a:rPr>
              <a:t>Active acceptance commonly means you have set aside contingency reserves to </a:t>
            </a:r>
            <a:r>
              <a:rPr lang="en-US" sz="2400" dirty="0">
                <a:latin typeface="Calibri" panose="020F0502020204030204" pitchFamily="34" charset="0"/>
              </a:rPr>
              <a:t>deal with any potential risks</a:t>
            </a:r>
            <a:endParaRPr lang="ar-EG" sz="2400" dirty="0"/>
          </a:p>
          <a:p>
            <a:pPr algn="l"/>
            <a:endParaRPr lang="en-US" sz="2400" b="0" i="0" u="none" strike="noStrike" baseline="0" dirty="0">
              <a:latin typeface="Calibri" panose="020F0502020204030204" pitchFamily="34" charset="0"/>
            </a:endParaRPr>
          </a:p>
        </p:txBody>
      </p:sp>
      <p:pic>
        <p:nvPicPr>
          <p:cNvPr id="4098" name="Picture 2" descr="Accept | Comsewogue Public Library">
            <a:extLst>
              <a:ext uri="{FF2B5EF4-FFF2-40B4-BE49-F238E27FC236}">
                <a16:creationId xmlns:a16="http://schemas.microsoft.com/office/drawing/2014/main" id="{1CF6B1C9-4761-E080-39A3-7CFF82BE34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9963" y="4038022"/>
            <a:ext cx="3648075" cy="12573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4D0FA5A-5156-3EE7-A0C2-8E84451E86CC}"/>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92493468"/>
      </p:ext>
    </p:extLst>
  </p:cSld>
  <p:clrMapOvr>
    <a:masterClrMapping/>
  </p:clrMapOvr>
  <mc:AlternateContent xmlns:mc="http://schemas.openxmlformats.org/markup-compatibility/2006" xmlns:p14="http://schemas.microsoft.com/office/powerpoint/2010/main">
    <mc:Choice Requires="p14">
      <p:transition spd="slow" p14:dur="2000" advTm="146487"/>
    </mc:Choice>
    <mc:Fallback xmlns="">
      <p:transition spd="slow" advTm="14648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2387299" y="2148439"/>
            <a:ext cx="6984277" cy="523220"/>
          </a:xfrm>
          <a:prstGeom prst="rect">
            <a:avLst/>
          </a:prstGeom>
          <a:no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5" name="TextBox 14">
            <a:extLst>
              <a:ext uri="{FF2B5EF4-FFF2-40B4-BE49-F238E27FC236}">
                <a16:creationId xmlns:a16="http://schemas.microsoft.com/office/drawing/2014/main" id="{DE5D77BB-8F3F-DA69-BD6C-5A5C3D21A841}"/>
              </a:ext>
            </a:extLst>
          </p:cNvPr>
          <p:cNvSpPr txBox="1"/>
          <p:nvPr/>
        </p:nvSpPr>
        <p:spPr>
          <a:xfrm>
            <a:off x="914399" y="3206636"/>
            <a:ext cx="11055927" cy="1384995"/>
          </a:xfrm>
          <a:prstGeom prst="rect">
            <a:avLst/>
          </a:prstGeom>
          <a:noFill/>
        </p:spPr>
        <p:txBody>
          <a:bodyPr wrap="square">
            <a:spAutoFit/>
          </a:bodyPr>
          <a:lstStyle/>
          <a:p>
            <a:r>
              <a:rPr lang="en-US" sz="2800" b="1" i="0" u="none" strike="noStrike" baseline="0" dirty="0">
                <a:latin typeface="Calibri,Bold"/>
              </a:rPr>
              <a:t>Exploit------</a:t>
            </a:r>
            <a:r>
              <a:rPr lang="en-US" sz="2800" b="0" i="0" u="none" strike="noStrike" baseline="0" dirty="0">
                <a:latin typeface="Calibri" panose="020F0502020204030204" pitchFamily="34" charset="0"/>
              </a:rPr>
              <a:t>is used when the organization wants to ensure an opportunity is realized. </a:t>
            </a:r>
            <a:r>
              <a:rPr lang="en-US" sz="2800" dirty="0">
                <a:latin typeface="Calibri" panose="020F0502020204030204" pitchFamily="34" charset="0"/>
              </a:rPr>
              <a:t>Saving funds by using existing equipment or facilities is an exploit strategy</a:t>
            </a:r>
            <a:endParaRPr lang="en-US" sz="2800" b="0" i="0" u="none" strike="noStrike" baseline="0" dirty="0">
              <a:latin typeface="Calibri" panose="020F0502020204030204" pitchFamily="34" charset="0"/>
            </a:endParaRPr>
          </a:p>
        </p:txBody>
      </p:sp>
      <p:sp>
        <p:nvSpPr>
          <p:cNvPr id="10" name="TextBox 9">
            <a:extLst>
              <a:ext uri="{FF2B5EF4-FFF2-40B4-BE49-F238E27FC236}">
                <a16:creationId xmlns:a16="http://schemas.microsoft.com/office/drawing/2014/main" id="{7FA1AC01-FF00-91DB-C542-4F323EEC93E8}"/>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6093984"/>
      </p:ext>
    </p:extLst>
  </p:cSld>
  <p:clrMapOvr>
    <a:masterClrMapping/>
  </p:clrMapOvr>
  <mc:AlternateContent xmlns:mc="http://schemas.openxmlformats.org/markup-compatibility/2006" xmlns:p14="http://schemas.microsoft.com/office/powerpoint/2010/main">
    <mc:Choice Requires="p14">
      <p:transition spd="slow" p14:dur="2000" advTm="110428"/>
    </mc:Choice>
    <mc:Fallback xmlns="">
      <p:transition spd="slow" advTm="11042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2387299" y="2148439"/>
            <a:ext cx="6984277" cy="523220"/>
          </a:xfrm>
          <a:prstGeom prst="rect">
            <a:avLst/>
          </a:prstGeom>
          <a:no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5" name="TextBox 14">
            <a:extLst>
              <a:ext uri="{FF2B5EF4-FFF2-40B4-BE49-F238E27FC236}">
                <a16:creationId xmlns:a16="http://schemas.microsoft.com/office/drawing/2014/main" id="{DE5D77BB-8F3F-DA69-BD6C-5A5C3D21A841}"/>
              </a:ext>
            </a:extLst>
          </p:cNvPr>
          <p:cNvSpPr txBox="1"/>
          <p:nvPr/>
        </p:nvSpPr>
        <p:spPr>
          <a:xfrm>
            <a:off x="914399" y="3206636"/>
            <a:ext cx="11055927" cy="1384995"/>
          </a:xfrm>
          <a:prstGeom prst="rect">
            <a:avLst/>
          </a:prstGeom>
          <a:noFill/>
        </p:spPr>
        <p:txBody>
          <a:bodyPr wrap="square">
            <a:spAutoFit/>
          </a:bodyPr>
          <a:lstStyle/>
          <a:p>
            <a:r>
              <a:rPr lang="en-US" sz="2800" b="1" i="0" u="none" strike="noStrike" baseline="0" dirty="0">
                <a:latin typeface="Calibri,Bold"/>
              </a:rPr>
              <a:t>Exploit------</a:t>
            </a:r>
            <a:r>
              <a:rPr lang="en-US" sz="2800" b="0" i="0" u="none" strike="noStrike" baseline="0" dirty="0">
                <a:latin typeface="Calibri" panose="020F0502020204030204" pitchFamily="34" charset="0"/>
              </a:rPr>
              <a:t>is used when the organization wants to ensure an opportunity is realized. </a:t>
            </a:r>
            <a:r>
              <a:rPr lang="en-US" sz="2800" dirty="0">
                <a:latin typeface="Calibri" panose="020F0502020204030204" pitchFamily="34" charset="0"/>
              </a:rPr>
              <a:t>Saving funds by using existing equipment or facilities is an exploit strategy</a:t>
            </a:r>
            <a:endParaRPr lang="en-US" sz="2800" b="0" i="0" u="none" strike="noStrike" baseline="0" dirty="0">
              <a:latin typeface="Calibri" panose="020F0502020204030204" pitchFamily="34" charset="0"/>
            </a:endParaRPr>
          </a:p>
        </p:txBody>
      </p:sp>
      <p:sp>
        <p:nvSpPr>
          <p:cNvPr id="10" name="TextBox 9">
            <a:extLst>
              <a:ext uri="{FF2B5EF4-FFF2-40B4-BE49-F238E27FC236}">
                <a16:creationId xmlns:a16="http://schemas.microsoft.com/office/drawing/2014/main" id="{8B0B8A74-1793-C0A0-D179-0AD8FEF579D5}"/>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71434775"/>
      </p:ext>
    </p:extLst>
  </p:cSld>
  <p:clrMapOvr>
    <a:masterClrMapping/>
  </p:clrMapOvr>
  <mc:AlternateContent xmlns:mc="http://schemas.openxmlformats.org/markup-compatibility/2006" xmlns:p14="http://schemas.microsoft.com/office/powerpoint/2010/main">
    <mc:Choice Requires="p14">
      <p:transition spd="slow" p14:dur="2000" advTm="110428"/>
    </mc:Choice>
    <mc:Fallback xmlns="">
      <p:transition spd="slow" advTm="11042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2603861" y="1797457"/>
            <a:ext cx="6984277" cy="523220"/>
          </a:xfrm>
          <a:prstGeom prst="rect">
            <a:avLst/>
          </a:prstGeom>
          <a:no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3" name="TextBox 12">
            <a:extLst>
              <a:ext uri="{FF2B5EF4-FFF2-40B4-BE49-F238E27FC236}">
                <a16:creationId xmlns:a16="http://schemas.microsoft.com/office/drawing/2014/main" id="{E91B4C02-3182-66D0-93F8-624E6E1FD05F}"/>
              </a:ext>
            </a:extLst>
          </p:cNvPr>
          <p:cNvSpPr txBox="1"/>
          <p:nvPr/>
        </p:nvSpPr>
        <p:spPr>
          <a:xfrm>
            <a:off x="701471" y="2362444"/>
            <a:ext cx="10800346" cy="1569660"/>
          </a:xfrm>
          <a:prstGeom prst="rect">
            <a:avLst/>
          </a:prstGeom>
          <a:noFill/>
        </p:spPr>
        <p:txBody>
          <a:bodyPr wrap="square">
            <a:spAutoFit/>
          </a:bodyPr>
          <a:lstStyle/>
          <a:p>
            <a:r>
              <a:rPr lang="en-US" sz="2400" b="1" i="0" u="none" strike="noStrike" baseline="0" dirty="0">
                <a:latin typeface="Calibri,Bold"/>
              </a:rPr>
              <a:t>Share_____ </a:t>
            </a:r>
            <a:r>
              <a:rPr lang="en-US" sz="2400" b="0" i="0" u="none" strike="noStrike" baseline="0" dirty="0">
                <a:latin typeface="Calibri" panose="020F0502020204030204" pitchFamily="34" charset="0"/>
              </a:rPr>
              <a:t>occurs when the organization transfers ownership of the opportunity, in part </a:t>
            </a:r>
            <a:r>
              <a:rPr lang="en-US" sz="2400" dirty="0">
                <a:latin typeface="Calibri" panose="020F0502020204030204" pitchFamily="34" charset="0"/>
              </a:rPr>
              <a:t>or altogether to a third party to ensure the opportunity occurs. Engaging a sub-contractor with specialized skill sets not available in your organization can help you capture an opportunity that may have been out of reach otherwise.</a:t>
            </a:r>
          </a:p>
        </p:txBody>
      </p:sp>
      <p:pic>
        <p:nvPicPr>
          <p:cNvPr id="8194" name="Picture 2" descr="SHARE | RegisterforSHARE">
            <a:extLst>
              <a:ext uri="{FF2B5EF4-FFF2-40B4-BE49-F238E27FC236}">
                <a16:creationId xmlns:a16="http://schemas.microsoft.com/office/drawing/2014/main" id="{F10A6AF5-7938-67D2-D8ED-51E94D57B3C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25513" y="4047462"/>
            <a:ext cx="2933700" cy="15621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C7026C7A-DC63-21F3-8ED6-A339AA5AD9A8}"/>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1161712"/>
      </p:ext>
    </p:extLst>
  </p:cSld>
  <p:clrMapOvr>
    <a:masterClrMapping/>
  </p:clrMapOvr>
  <mc:AlternateContent xmlns:mc="http://schemas.openxmlformats.org/markup-compatibility/2006" xmlns:p14="http://schemas.microsoft.com/office/powerpoint/2010/main">
    <mc:Choice Requires="p14">
      <p:transition spd="slow" p14:dur="2000" advTm="195131"/>
    </mc:Choice>
    <mc:Fallback xmlns="">
      <p:transition spd="slow" advTm="19513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2440788" y="1877366"/>
            <a:ext cx="6984277" cy="523220"/>
          </a:xfrm>
          <a:prstGeom prst="rect">
            <a:avLst/>
          </a:prstGeom>
          <a:no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3" name="TextBox 12">
            <a:extLst>
              <a:ext uri="{FF2B5EF4-FFF2-40B4-BE49-F238E27FC236}">
                <a16:creationId xmlns:a16="http://schemas.microsoft.com/office/drawing/2014/main" id="{DFF802E6-89A6-8595-8BD9-4F015C0534C3}"/>
              </a:ext>
            </a:extLst>
          </p:cNvPr>
          <p:cNvSpPr txBox="1"/>
          <p:nvPr/>
        </p:nvSpPr>
        <p:spPr>
          <a:xfrm>
            <a:off x="840509" y="2660317"/>
            <a:ext cx="10908146" cy="1200329"/>
          </a:xfrm>
          <a:prstGeom prst="rect">
            <a:avLst/>
          </a:prstGeom>
          <a:noFill/>
        </p:spPr>
        <p:txBody>
          <a:bodyPr wrap="square">
            <a:spAutoFit/>
          </a:bodyPr>
          <a:lstStyle/>
          <a:p>
            <a:r>
              <a:rPr lang="en-US" sz="2400" b="1" i="0" u="none" strike="noStrike" baseline="0" dirty="0">
                <a:latin typeface="Calibri,Bold"/>
              </a:rPr>
              <a:t>Enhance___ </a:t>
            </a:r>
            <a:r>
              <a:rPr lang="en-US" sz="2400" b="0" i="0" u="none" strike="noStrike" baseline="0" dirty="0">
                <a:latin typeface="Calibri" panose="020F0502020204030204" pitchFamily="34" charset="0"/>
              </a:rPr>
              <a:t>– used to increase the impact or probability of an opportunity. Ending a </a:t>
            </a:r>
            <a:r>
              <a:rPr lang="en-US" sz="2400" dirty="0">
                <a:latin typeface="Calibri" panose="020F0502020204030204" pitchFamily="34" charset="0"/>
              </a:rPr>
              <a:t>project early by using highly experienced resources, or utilizing specific schedule compression </a:t>
            </a:r>
            <a:r>
              <a:rPr lang="en-US" sz="2400" dirty="0" err="1">
                <a:latin typeface="Calibri" panose="020F0502020204030204" pitchFamily="34" charset="0"/>
              </a:rPr>
              <a:t>echniques</a:t>
            </a:r>
            <a:r>
              <a:rPr lang="en-US" sz="2400" dirty="0">
                <a:latin typeface="Calibri" panose="020F0502020204030204" pitchFamily="34" charset="0"/>
              </a:rPr>
              <a:t>, is an enhancement opportunity.</a:t>
            </a:r>
            <a:endParaRPr lang="ar-EG" sz="2400" dirty="0"/>
          </a:p>
        </p:txBody>
      </p:sp>
      <p:pic>
        <p:nvPicPr>
          <p:cNvPr id="7170" name="Picture 2" descr="Streamline the Customer Journey to Enhance CX | Strikedeck">
            <a:extLst>
              <a:ext uri="{FF2B5EF4-FFF2-40B4-BE49-F238E27FC236}">
                <a16:creationId xmlns:a16="http://schemas.microsoft.com/office/drawing/2014/main" id="{C7EF966F-2D58-4B7B-3A39-60CC4CAADDB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50447" y="3559589"/>
            <a:ext cx="3583709" cy="2205359"/>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6B38034C-25C8-181F-D0E3-44C46887EDBB}"/>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89766209"/>
      </p:ext>
    </p:extLst>
  </p:cSld>
  <p:clrMapOvr>
    <a:masterClrMapping/>
  </p:clrMapOvr>
  <mc:AlternateContent xmlns:mc="http://schemas.openxmlformats.org/markup-compatibility/2006" xmlns:p14="http://schemas.microsoft.com/office/powerpoint/2010/main">
    <mc:Choice Requires="p14">
      <p:transition spd="slow" p14:dur="2000" advTm="102717"/>
    </mc:Choice>
    <mc:Fallback xmlns="">
      <p:transition spd="slow" advTm="10271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2359590" y="1766068"/>
            <a:ext cx="6984277" cy="523220"/>
          </a:xfrm>
          <a:prstGeom prst="rect">
            <a:avLst/>
          </a:prstGeom>
          <a:no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3" name="TextBox 12">
            <a:extLst>
              <a:ext uri="{FF2B5EF4-FFF2-40B4-BE49-F238E27FC236}">
                <a16:creationId xmlns:a16="http://schemas.microsoft.com/office/drawing/2014/main" id="{6BBD5895-9D96-507D-77E1-28B866CB4571}"/>
              </a:ext>
            </a:extLst>
          </p:cNvPr>
          <p:cNvSpPr txBox="1"/>
          <p:nvPr/>
        </p:nvSpPr>
        <p:spPr>
          <a:xfrm>
            <a:off x="812800" y="2836915"/>
            <a:ext cx="11028217" cy="1077218"/>
          </a:xfrm>
          <a:prstGeom prst="rect">
            <a:avLst/>
          </a:prstGeom>
          <a:noFill/>
        </p:spPr>
        <p:txBody>
          <a:bodyPr wrap="square">
            <a:spAutoFit/>
          </a:bodyPr>
          <a:lstStyle/>
          <a:p>
            <a:r>
              <a:rPr lang="en-US" sz="3200" b="1" i="0" u="none" strike="noStrike" baseline="0" dirty="0">
                <a:latin typeface="Calibri,Bold"/>
              </a:rPr>
              <a:t>Accept – </a:t>
            </a:r>
            <a:r>
              <a:rPr lang="en-US" sz="3200" b="0" i="0" u="none" strike="noStrike" baseline="0" dirty="0">
                <a:latin typeface="Calibri" panose="020F0502020204030204" pitchFamily="34" charset="0"/>
              </a:rPr>
              <a:t>willing to take advantage of an opportunity without actively pursuing it.</a:t>
            </a:r>
            <a:endParaRPr lang="ar-EG" sz="3200" dirty="0"/>
          </a:p>
        </p:txBody>
      </p:sp>
      <p:pic>
        <p:nvPicPr>
          <p:cNvPr id="6146" name="Picture 2" descr="Hand Click On Accept Button Simple Stock Vector (Royalty Free) 1253919295 |  Shutterstock">
            <a:extLst>
              <a:ext uri="{FF2B5EF4-FFF2-40B4-BE49-F238E27FC236}">
                <a16:creationId xmlns:a16="http://schemas.microsoft.com/office/drawing/2014/main" id="{49EEDEDA-6C24-AF8F-5D4D-0D9E8A82A7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25065" y="3432589"/>
            <a:ext cx="2057400" cy="221932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F92B1CAE-6CCB-E71D-D9A3-8425AD2905D8}"/>
              </a:ext>
            </a:extLst>
          </p:cNvPr>
          <p:cNvSpPr txBox="1"/>
          <p:nvPr/>
        </p:nvSpPr>
        <p:spPr>
          <a:xfrm>
            <a:off x="18908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97338216"/>
      </p:ext>
    </p:extLst>
  </p:cSld>
  <p:clrMapOvr>
    <a:masterClrMapping/>
  </p:clrMapOvr>
  <mc:AlternateContent xmlns:mc="http://schemas.openxmlformats.org/markup-compatibility/2006" xmlns:p14="http://schemas.microsoft.com/office/powerpoint/2010/main">
    <mc:Choice Requires="p14">
      <p:transition spd="slow" p14:dur="2000" advTm="60892"/>
    </mc:Choice>
    <mc:Fallback xmlns="">
      <p:transition spd="slow" advTm="6089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4.2"/>
</p:tagLst>
</file>

<file path=ppt/tags/tag2.xml><?xml version="1.0" encoding="utf-8"?>
<p:tagLst xmlns:a="http://schemas.openxmlformats.org/drawingml/2006/main" xmlns:r="http://schemas.openxmlformats.org/officeDocument/2006/relationships" xmlns:p="http://schemas.openxmlformats.org/presentationml/2006/main">
  <p:tag name="TIMING" val="|285.8|3|20.9"/>
</p:tagLst>
</file>

<file path=ppt/tags/tag3.xml><?xml version="1.0" encoding="utf-8"?>
<p:tagLst xmlns:a="http://schemas.openxmlformats.org/drawingml/2006/main" xmlns:r="http://schemas.openxmlformats.org/officeDocument/2006/relationships" xmlns:p="http://schemas.openxmlformats.org/presentationml/2006/main">
  <p:tag name="TIMING" val="|5.8"/>
</p:tagLst>
</file>

<file path=ppt/tags/tag4.xml><?xml version="1.0" encoding="utf-8"?>
<p:tagLst xmlns:a="http://schemas.openxmlformats.org/drawingml/2006/main" xmlns:r="http://schemas.openxmlformats.org/officeDocument/2006/relationships" xmlns:p="http://schemas.openxmlformats.org/presentationml/2006/main">
  <p:tag name="TIMING" val="|4.9"/>
</p:tagLst>
</file>

<file path=ppt/tags/tag5.xml><?xml version="1.0" encoding="utf-8"?>
<p:tagLst xmlns:a="http://schemas.openxmlformats.org/drawingml/2006/main" xmlns:r="http://schemas.openxmlformats.org/officeDocument/2006/relationships" xmlns:p="http://schemas.openxmlformats.org/presentationml/2006/main">
  <p:tag name="TIMING" val="|26.4|22.3|9.8"/>
</p:tagLst>
</file>

<file path=ppt/tags/tag6.xml><?xml version="1.0" encoding="utf-8"?>
<p:tagLst xmlns:a="http://schemas.openxmlformats.org/drawingml/2006/main" xmlns:r="http://schemas.openxmlformats.org/officeDocument/2006/relationships" xmlns:p="http://schemas.openxmlformats.org/presentationml/2006/main">
  <p:tag name="TIMING" val="|3.2|1.3|1.4|159.6|0.9|0.5"/>
</p:tagLst>
</file>

<file path=ppt/tags/tag7.xml><?xml version="1.0" encoding="utf-8"?>
<p:tagLst xmlns:a="http://schemas.openxmlformats.org/drawingml/2006/main" xmlns:r="http://schemas.openxmlformats.org/officeDocument/2006/relationships" xmlns:p="http://schemas.openxmlformats.org/presentationml/2006/main">
  <p:tag name="TIMING" val="|1.5"/>
</p:tagLst>
</file>

<file path=ppt/tags/tag8.xml><?xml version="1.0" encoding="utf-8"?>
<p:tagLst xmlns:a="http://schemas.openxmlformats.org/drawingml/2006/main" xmlns:r="http://schemas.openxmlformats.org/officeDocument/2006/relationships" xmlns:p="http://schemas.openxmlformats.org/presentationml/2006/main">
  <p:tag name="TIMING" val="|1.6|12.8|33.7|5.9|9.7"/>
</p:tagLst>
</file>

<file path=ppt/tags/tag9.xml><?xml version="1.0" encoding="utf-8"?>
<p:tagLst xmlns:a="http://schemas.openxmlformats.org/drawingml/2006/main" xmlns:r="http://schemas.openxmlformats.org/officeDocument/2006/relationships" xmlns:p="http://schemas.openxmlformats.org/presentationml/2006/main">
  <p:tag name="TIMING" val="|2.7"/>
</p:tagLst>
</file>

<file path=ppt/tags/tag10.xml><?xml version="1.0" encoding="utf-8"?>
<p:tagLst xmlns:a="http://schemas.openxmlformats.org/drawingml/2006/main" xmlns:r="http://schemas.openxmlformats.org/officeDocument/2006/relationships" xmlns:p="http://schemas.openxmlformats.org/presentationml/2006/main">
  <p:tag name="TIMING" val="|1.2|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2280</Words>
  <Application>Microsoft Office PowerPoint</Application>
  <PresentationFormat>Widescreen</PresentationFormat>
  <Paragraphs>193</Paragraphs>
  <Slides>38</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Arial</vt:lpstr>
      <vt:lpstr>Calibri</vt:lpstr>
      <vt:lpstr>Calibri Light</vt:lpstr>
      <vt:lpstr>Calibri,Bold</vt:lpstr>
      <vt:lpstr>Cambria,Bold</vt:lpstr>
      <vt:lpstr>Montserrat</vt:lpstr>
      <vt:lpstr>Symbol</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6</cp:revision>
  <dcterms:created xsi:type="dcterms:W3CDTF">2022-10-17T08:50:51Z</dcterms:created>
  <dcterms:modified xsi:type="dcterms:W3CDTF">2022-10-22T19:17:14Z</dcterms:modified>
</cp:coreProperties>
</file>