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628" r:id="rId16"/>
    <p:sldId id="524" r:id="rId17"/>
    <p:sldId id="527" r:id="rId18"/>
    <p:sldId id="575" r:id="rId19"/>
    <p:sldId id="614" r:id="rId20"/>
    <p:sldId id="638" r:id="rId21"/>
    <p:sldId id="652" r:id="rId22"/>
    <p:sldId id="642" r:id="rId23"/>
    <p:sldId id="641" r:id="rId24"/>
    <p:sldId id="640" r:id="rId25"/>
    <p:sldId id="639" r:id="rId26"/>
    <p:sldId id="644" r:id="rId27"/>
    <p:sldId id="615" r:id="rId28"/>
    <p:sldId id="583" r:id="rId29"/>
    <p:sldId id="622" r:id="rId30"/>
    <p:sldId id="645" r:id="rId31"/>
    <p:sldId id="646" r:id="rId32"/>
    <p:sldId id="587" r:id="rId33"/>
    <p:sldId id="589" r:id="rId34"/>
    <p:sldId id="5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77"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3/31/2022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54693852-B0C8-4ABC-8BC9-807E93528E43}"/>
              </a:ext>
            </a:extLst>
          </p:cNvPr>
          <p:cNvSpPr>
            <a:spLocks noChangeArrowheads="1" noTextEdit="1"/>
          </p:cNvSpPr>
          <p:nvPr>
            <p:ph type="sldImg"/>
          </p:nvPr>
        </p:nvSpPr>
        <p:spPr>
          <a:ln/>
        </p:spPr>
      </p:sp>
      <p:sp>
        <p:nvSpPr>
          <p:cNvPr id="5123" name="Rectangle 3">
            <a:extLst>
              <a:ext uri="{FF2B5EF4-FFF2-40B4-BE49-F238E27FC236}">
                <a16:creationId xmlns:a16="http://schemas.microsoft.com/office/drawing/2014/main" id="{8F973F3A-BFDD-4289-B28B-D665980CFE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59766AF-9899-4FC1-B19E-565432B2CA39}"/>
              </a:ext>
            </a:extLst>
          </p:cNvPr>
          <p:cNvSpPr>
            <a:spLocks noChangeArrowheads="1" noTextEdit="1"/>
          </p:cNvSpPr>
          <p:nvPr>
            <p:ph type="sldImg"/>
          </p:nvPr>
        </p:nvSpPr>
        <p:spPr>
          <a:xfrm>
            <a:off x="1189038" y="703263"/>
            <a:ext cx="4625975" cy="3470275"/>
          </a:xfrm>
          <a:ln/>
        </p:spPr>
      </p:sp>
      <p:sp>
        <p:nvSpPr>
          <p:cNvPr id="9219" name="Rectangle 3">
            <a:extLst>
              <a:ext uri="{FF2B5EF4-FFF2-40B4-BE49-F238E27FC236}">
                <a16:creationId xmlns:a16="http://schemas.microsoft.com/office/drawing/2014/main" id="{08BD03E2-8864-449E-B497-744C7D44187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77FFF28-85DB-4544-B4F3-5B8B67C6EC0D}"/>
              </a:ext>
            </a:extLst>
          </p:cNvPr>
          <p:cNvSpPr>
            <a:spLocks noChangeArrowheads="1" noTextEdit="1"/>
          </p:cNvSpPr>
          <p:nvPr>
            <p:ph type="sldImg"/>
          </p:nvPr>
        </p:nvSpPr>
        <p:spPr>
          <a:xfrm>
            <a:off x="1189038" y="703263"/>
            <a:ext cx="4625975" cy="3470275"/>
          </a:xfrm>
          <a:ln/>
        </p:spPr>
      </p:sp>
      <p:sp>
        <p:nvSpPr>
          <p:cNvPr id="11267" name="Rectangle 3">
            <a:extLst>
              <a:ext uri="{FF2B5EF4-FFF2-40B4-BE49-F238E27FC236}">
                <a16:creationId xmlns:a16="http://schemas.microsoft.com/office/drawing/2014/main" id="{F52CECAD-77BF-4F62-9117-A0178F75F5B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C14B842-1AC5-4675-A58D-C9690403536A}"/>
              </a:ext>
            </a:extLst>
          </p:cNvPr>
          <p:cNvSpPr>
            <a:spLocks noChangeArrowheads="1" noTextEdit="1"/>
          </p:cNvSpPr>
          <p:nvPr>
            <p:ph type="sldImg"/>
          </p:nvPr>
        </p:nvSpPr>
        <p:spPr>
          <a:ln/>
        </p:spPr>
      </p:sp>
      <p:sp>
        <p:nvSpPr>
          <p:cNvPr id="13315" name="Rectangle 3">
            <a:extLst>
              <a:ext uri="{FF2B5EF4-FFF2-40B4-BE49-F238E27FC236}">
                <a16:creationId xmlns:a16="http://schemas.microsoft.com/office/drawing/2014/main" id="{178F6E55-4718-43BD-8F54-70E83A24EB9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6F4F8CA-0D91-44AA-968F-20CA024B148B}"/>
              </a:ext>
            </a:extLst>
          </p:cNvPr>
          <p:cNvSpPr>
            <a:spLocks noChangeArrowheads="1" noTextEdit="1"/>
          </p:cNvSpPr>
          <p:nvPr>
            <p:ph type="sldImg"/>
          </p:nvPr>
        </p:nvSpPr>
        <p:spPr>
          <a:xfrm>
            <a:off x="1189038" y="703263"/>
            <a:ext cx="4625975" cy="3470275"/>
          </a:xfrm>
          <a:ln/>
        </p:spPr>
      </p:sp>
      <p:sp>
        <p:nvSpPr>
          <p:cNvPr id="15363" name="Rectangle 3">
            <a:extLst>
              <a:ext uri="{FF2B5EF4-FFF2-40B4-BE49-F238E27FC236}">
                <a16:creationId xmlns:a16="http://schemas.microsoft.com/office/drawing/2014/main" id="{6BE6AC35-8FD7-4423-8BDF-8FAC1B30793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692E5100-C321-4200-B538-94E8EB557512}"/>
              </a:ext>
            </a:extLst>
          </p:cNvPr>
          <p:cNvSpPr>
            <a:spLocks noChangeArrowheads="1" noTextEdit="1"/>
          </p:cNvSpPr>
          <p:nvPr>
            <p:ph type="sldImg"/>
          </p:nvPr>
        </p:nvSpPr>
        <p:spPr>
          <a:xfrm>
            <a:off x="1189038" y="703263"/>
            <a:ext cx="4625975" cy="3470275"/>
          </a:xfrm>
          <a:ln/>
        </p:spPr>
      </p:sp>
      <p:sp>
        <p:nvSpPr>
          <p:cNvPr id="17411" name="Rectangle 3">
            <a:extLst>
              <a:ext uri="{FF2B5EF4-FFF2-40B4-BE49-F238E27FC236}">
                <a16:creationId xmlns:a16="http://schemas.microsoft.com/office/drawing/2014/main" id="{7186DF2C-E0BD-406B-B327-89C0E82A4B5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2FDA6D2-397C-415C-9EBB-CCC9C2391D86}"/>
              </a:ext>
            </a:extLst>
          </p:cNvPr>
          <p:cNvSpPr>
            <a:spLocks noChangeArrowheads="1" noTextEdit="1"/>
          </p:cNvSpPr>
          <p:nvPr>
            <p:ph type="sldImg"/>
          </p:nvPr>
        </p:nvSpPr>
        <p:spPr>
          <a:xfrm>
            <a:off x="1189038" y="703263"/>
            <a:ext cx="4625975" cy="3470275"/>
          </a:xfrm>
          <a:ln/>
        </p:spPr>
      </p:sp>
      <p:sp>
        <p:nvSpPr>
          <p:cNvPr id="19459" name="Rectangle 3">
            <a:extLst>
              <a:ext uri="{FF2B5EF4-FFF2-40B4-BE49-F238E27FC236}">
                <a16:creationId xmlns:a16="http://schemas.microsoft.com/office/drawing/2014/main" id="{29932B4F-530B-4E29-83C7-9390466B34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EB7046D-5E7C-47EE-9665-3CD1AB087F13}"/>
              </a:ext>
            </a:extLst>
          </p:cNvPr>
          <p:cNvSpPr>
            <a:spLocks noChangeArrowheads="1" noTextEdit="1"/>
          </p:cNvSpPr>
          <p:nvPr>
            <p:ph type="sldImg"/>
          </p:nvPr>
        </p:nvSpPr>
        <p:spPr>
          <a:xfrm>
            <a:off x="1189038" y="703263"/>
            <a:ext cx="4625975" cy="3470275"/>
          </a:xfrm>
          <a:ln/>
        </p:spPr>
      </p:sp>
      <p:sp>
        <p:nvSpPr>
          <p:cNvPr id="21507" name="Rectangle 3">
            <a:extLst>
              <a:ext uri="{FF2B5EF4-FFF2-40B4-BE49-F238E27FC236}">
                <a16:creationId xmlns:a16="http://schemas.microsoft.com/office/drawing/2014/main" id="{F68BC859-5883-49E9-AA2C-966E7656D392}"/>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9B785E97-2906-429C-8E17-1B8397535C42}"/>
              </a:ext>
            </a:extLst>
          </p:cNvPr>
          <p:cNvSpPr>
            <a:spLocks noChangeArrowheads="1" noTextEdit="1"/>
          </p:cNvSpPr>
          <p:nvPr>
            <p:ph type="sldImg"/>
          </p:nvPr>
        </p:nvSpPr>
        <p:spPr>
          <a:xfrm>
            <a:off x="1189038" y="703263"/>
            <a:ext cx="4625975" cy="3470275"/>
          </a:xfrm>
          <a:ln/>
        </p:spPr>
      </p:sp>
      <p:sp>
        <p:nvSpPr>
          <p:cNvPr id="23555" name="Rectangle 3">
            <a:extLst>
              <a:ext uri="{FF2B5EF4-FFF2-40B4-BE49-F238E27FC236}">
                <a16:creationId xmlns:a16="http://schemas.microsoft.com/office/drawing/2014/main" id="{598A501D-30F0-4A21-91D4-E7C6E51387D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A0E8C9-9EF0-48EE-AD9C-985AC05E0C54}"/>
              </a:ext>
            </a:extLst>
          </p:cNvPr>
          <p:cNvSpPr>
            <a:spLocks noChangeArrowheads="1" noTextEdit="1"/>
          </p:cNvSpPr>
          <p:nvPr>
            <p:ph type="sldImg"/>
          </p:nvPr>
        </p:nvSpPr>
        <p:spPr>
          <a:xfrm>
            <a:off x="1189038" y="703263"/>
            <a:ext cx="4625975" cy="3470275"/>
          </a:xfrm>
          <a:ln/>
        </p:spPr>
      </p:sp>
      <p:sp>
        <p:nvSpPr>
          <p:cNvPr id="25603" name="Rectangle 3">
            <a:extLst>
              <a:ext uri="{FF2B5EF4-FFF2-40B4-BE49-F238E27FC236}">
                <a16:creationId xmlns:a16="http://schemas.microsoft.com/office/drawing/2014/main" id="{753DCF4F-ADA8-4A70-B4B5-A7C7DE2CC26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982953F4-BA13-4AC7-9ACB-C26D39986DB8}"/>
              </a:ext>
            </a:extLst>
          </p:cNvPr>
          <p:cNvSpPr>
            <a:spLocks noChangeArrowheads="1" noTextEdit="1"/>
          </p:cNvSpPr>
          <p:nvPr>
            <p:ph type="sldImg"/>
          </p:nvPr>
        </p:nvSpPr>
        <p:spPr>
          <a:xfrm>
            <a:off x="1189038" y="703263"/>
            <a:ext cx="4625975" cy="3470275"/>
          </a:xfrm>
          <a:ln/>
        </p:spPr>
      </p:sp>
      <p:sp>
        <p:nvSpPr>
          <p:cNvPr id="27651" name="Rectangle 3">
            <a:extLst>
              <a:ext uri="{FF2B5EF4-FFF2-40B4-BE49-F238E27FC236}">
                <a16:creationId xmlns:a16="http://schemas.microsoft.com/office/drawing/2014/main" id="{F2F8C478-A5B1-4FF5-BD9E-F1628EEE87C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FE0B25C-527B-4F0C-872C-DAD935D42FD1}"/>
              </a:ext>
            </a:extLst>
          </p:cNvPr>
          <p:cNvSpPr>
            <a:spLocks noChangeArrowheads="1" noTextEdit="1"/>
          </p:cNvSpPr>
          <p:nvPr>
            <p:ph type="sldImg"/>
          </p:nvPr>
        </p:nvSpPr>
        <p:spPr>
          <a:ln/>
        </p:spPr>
      </p:sp>
      <p:sp>
        <p:nvSpPr>
          <p:cNvPr id="29699" name="Rectangle 3">
            <a:extLst>
              <a:ext uri="{FF2B5EF4-FFF2-40B4-BE49-F238E27FC236}">
                <a16:creationId xmlns:a16="http://schemas.microsoft.com/office/drawing/2014/main" id="{82C13D82-56D5-4AA8-9C39-023A79259B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136BD965-CD44-4F41-98AD-1A2718AA7EC4}"/>
              </a:ext>
            </a:extLst>
          </p:cNvPr>
          <p:cNvSpPr>
            <a:spLocks noChangeArrowheads="1" noTextEdit="1"/>
          </p:cNvSpPr>
          <p:nvPr>
            <p:ph type="sldImg"/>
          </p:nvPr>
        </p:nvSpPr>
        <p:spPr>
          <a:xfrm>
            <a:off x="1189038" y="703263"/>
            <a:ext cx="4625975" cy="3470275"/>
          </a:xfrm>
          <a:ln/>
        </p:spPr>
      </p:sp>
      <p:sp>
        <p:nvSpPr>
          <p:cNvPr id="31747" name="Rectangle 3">
            <a:extLst>
              <a:ext uri="{FF2B5EF4-FFF2-40B4-BE49-F238E27FC236}">
                <a16:creationId xmlns:a16="http://schemas.microsoft.com/office/drawing/2014/main" id="{6BFF06E4-14BD-4526-88BC-638604B92E4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373E83A9-6245-4BDD-9ECC-8269E7B8F12B}"/>
              </a:ext>
            </a:extLst>
          </p:cNvPr>
          <p:cNvSpPr>
            <a:spLocks noChangeArrowheads="1" noTextEdit="1"/>
          </p:cNvSpPr>
          <p:nvPr>
            <p:ph type="sldImg"/>
          </p:nvPr>
        </p:nvSpPr>
        <p:spPr>
          <a:xfrm>
            <a:off x="1189038" y="703263"/>
            <a:ext cx="4625975" cy="3470275"/>
          </a:xfrm>
          <a:ln/>
        </p:spPr>
      </p:sp>
      <p:sp>
        <p:nvSpPr>
          <p:cNvPr id="33795" name="Rectangle 3">
            <a:extLst>
              <a:ext uri="{FF2B5EF4-FFF2-40B4-BE49-F238E27FC236}">
                <a16:creationId xmlns:a16="http://schemas.microsoft.com/office/drawing/2014/main" id="{C7E4F989-C89B-482F-A4B9-D6EF8144E76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A4629E20-6C01-4C90-B603-807CE6BE9FD6}"/>
              </a:ext>
            </a:extLst>
          </p:cNvPr>
          <p:cNvSpPr>
            <a:spLocks noChangeArrowheads="1" noTextEdit="1"/>
          </p:cNvSpPr>
          <p:nvPr>
            <p:ph type="sldImg"/>
          </p:nvPr>
        </p:nvSpPr>
        <p:spPr>
          <a:xfrm>
            <a:off x="1189038" y="703263"/>
            <a:ext cx="4625975" cy="3470275"/>
          </a:xfrm>
          <a:ln/>
        </p:spPr>
      </p:sp>
      <p:sp>
        <p:nvSpPr>
          <p:cNvPr id="35843" name="Rectangle 3">
            <a:extLst>
              <a:ext uri="{FF2B5EF4-FFF2-40B4-BE49-F238E27FC236}">
                <a16:creationId xmlns:a16="http://schemas.microsoft.com/office/drawing/2014/main" id="{D0996774-6E14-4C95-B939-E4E9B6D010D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0B38FB5-6635-4F33-B95B-51BCF967AEF9}"/>
              </a:ext>
            </a:extLst>
          </p:cNvPr>
          <p:cNvSpPr>
            <a:spLocks noChangeArrowheads="1" noTextEdit="1"/>
          </p:cNvSpPr>
          <p:nvPr>
            <p:ph type="sldImg"/>
          </p:nvPr>
        </p:nvSpPr>
        <p:spPr>
          <a:xfrm>
            <a:off x="1189038" y="703263"/>
            <a:ext cx="4625975" cy="3470275"/>
          </a:xfrm>
          <a:ln/>
        </p:spPr>
      </p:sp>
      <p:sp>
        <p:nvSpPr>
          <p:cNvPr id="37891" name="Rectangle 3">
            <a:extLst>
              <a:ext uri="{FF2B5EF4-FFF2-40B4-BE49-F238E27FC236}">
                <a16:creationId xmlns:a16="http://schemas.microsoft.com/office/drawing/2014/main" id="{7A98AD88-77DD-4AB6-884C-3A121336310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76A982AC-359F-44D8-9E75-E14E86795D32}"/>
              </a:ext>
            </a:extLst>
          </p:cNvPr>
          <p:cNvSpPr>
            <a:spLocks noChangeArrowheads="1" noTextEdit="1"/>
          </p:cNvSpPr>
          <p:nvPr>
            <p:ph type="sldImg"/>
          </p:nvPr>
        </p:nvSpPr>
        <p:spPr>
          <a:xfrm>
            <a:off x="1189038" y="703263"/>
            <a:ext cx="4625975" cy="3470275"/>
          </a:xfrm>
          <a:ln/>
        </p:spPr>
      </p:sp>
      <p:sp>
        <p:nvSpPr>
          <p:cNvPr id="39939" name="Rectangle 3">
            <a:extLst>
              <a:ext uri="{FF2B5EF4-FFF2-40B4-BE49-F238E27FC236}">
                <a16:creationId xmlns:a16="http://schemas.microsoft.com/office/drawing/2014/main" id="{6B907246-339E-401B-94F0-116A4B5E813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D0ADAC09-62E3-442B-A22E-07059E8F39C4}"/>
              </a:ext>
            </a:extLst>
          </p:cNvPr>
          <p:cNvSpPr>
            <a:spLocks noChangeArrowheads="1" noTextEdit="1"/>
          </p:cNvSpPr>
          <p:nvPr>
            <p:ph type="sldImg"/>
          </p:nvPr>
        </p:nvSpPr>
        <p:spPr>
          <a:xfrm>
            <a:off x="1189038" y="703263"/>
            <a:ext cx="4625975" cy="3470275"/>
          </a:xfrm>
          <a:ln/>
        </p:spPr>
      </p:sp>
      <p:sp>
        <p:nvSpPr>
          <p:cNvPr id="41987" name="Rectangle 3">
            <a:extLst>
              <a:ext uri="{FF2B5EF4-FFF2-40B4-BE49-F238E27FC236}">
                <a16:creationId xmlns:a16="http://schemas.microsoft.com/office/drawing/2014/main" id="{04840EA2-F801-4CE4-A9AF-9684A29E87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E338F952-4200-4A32-9C07-C7A993422D7A}"/>
              </a:ext>
            </a:extLst>
          </p:cNvPr>
          <p:cNvSpPr>
            <a:spLocks noChangeArrowheads="1" noTextEdit="1"/>
          </p:cNvSpPr>
          <p:nvPr>
            <p:ph type="sldImg"/>
          </p:nvPr>
        </p:nvSpPr>
        <p:spPr>
          <a:ln/>
        </p:spPr>
      </p:sp>
      <p:sp>
        <p:nvSpPr>
          <p:cNvPr id="44035" name="Rectangle 3">
            <a:extLst>
              <a:ext uri="{FF2B5EF4-FFF2-40B4-BE49-F238E27FC236}">
                <a16:creationId xmlns:a16="http://schemas.microsoft.com/office/drawing/2014/main" id="{5AE22DD5-46CF-47A4-B886-4EFE265DBF4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0.emf"/><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23.emf"/><Relationship Id="rId4" Type="http://schemas.openxmlformats.org/officeDocument/2006/relationships/oleObject" Target="../embeddings/oleObject3.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4.emf"/><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5.emf"/><Relationship Id="rId4" Type="http://schemas.openxmlformats.org/officeDocument/2006/relationships/oleObject" Target="../embeddings/oleObject5.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26.emf"/><Relationship Id="rId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27.e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19460"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a:extLst>
              <a:ext uri="{FF2B5EF4-FFF2-40B4-BE49-F238E27FC236}">
                <a16:creationId xmlns:a16="http://schemas.microsoft.com/office/drawing/2014/main" id="{C3CAFDFF-ED8B-4B1D-ACCE-B3618D311C50}"/>
              </a:ext>
            </a:extLst>
          </p:cNvPr>
          <p:cNvSpPr>
            <a:spLocks noChangeArrowheads="1"/>
          </p:cNvSpPr>
          <p:nvPr/>
        </p:nvSpPr>
        <p:spPr bwMode="auto">
          <a:xfrm>
            <a:off x="1981200" y="381000"/>
            <a:ext cx="8229600" cy="1371600"/>
          </a:xfrm>
          <a:prstGeom prst="rect">
            <a:avLst/>
          </a:prstGeom>
          <a:solidFill>
            <a:srgbClr val="002B82"/>
          </a:solidFill>
          <a:ln w="12700">
            <a:noFill/>
            <a:miter lim="800000"/>
            <a:headEnd/>
            <a:tailEnd/>
          </a:ln>
        </p:spPr>
        <p:txBody>
          <a:bodyPr lIns="90488" tIns="44450" rIns="90488" bIns="44450"/>
          <a:lstStyle/>
          <a:p>
            <a:pPr marL="109538" algn="ctr">
              <a:defRPr/>
            </a:pPr>
            <a:endParaRPr lang="en-US" sz="3000" b="1" i="1" dirty="0">
              <a:solidFill>
                <a:srgbClr val="FFCC00"/>
              </a:solidFill>
              <a:effectLst>
                <a:outerShdw blurRad="38100" dist="38100" dir="2700000" algn="tl">
                  <a:srgbClr val="000000"/>
                </a:outerShdw>
              </a:effectLst>
            </a:endParaRPr>
          </a:p>
        </p:txBody>
      </p:sp>
      <p:sp>
        <p:nvSpPr>
          <p:cNvPr id="420867" name="Rectangle 2051">
            <a:extLst>
              <a:ext uri="{FF2B5EF4-FFF2-40B4-BE49-F238E27FC236}">
                <a16:creationId xmlns:a16="http://schemas.microsoft.com/office/drawing/2014/main" id="{159B333A-40F1-411F-A747-42F313428313}"/>
              </a:ext>
            </a:extLst>
          </p:cNvPr>
          <p:cNvSpPr>
            <a:spLocks noGrp="1" noChangeArrowheads="1"/>
          </p:cNvSpPr>
          <p:nvPr>
            <p:ph type="body" idx="4294967295"/>
          </p:nvPr>
        </p:nvSpPr>
        <p:spPr>
          <a:xfrm>
            <a:off x="1905000" y="2362200"/>
            <a:ext cx="8382000" cy="2133600"/>
          </a:xfrm>
        </p:spPr>
        <p:txBody>
          <a:bodyPr/>
          <a:lstStyle/>
          <a:p>
            <a:pPr algn="ctr">
              <a:buFont typeface="Wingdings" panose="05000000000000000000" pitchFamily="2" charset="2"/>
              <a:buNone/>
              <a:defRPr/>
            </a:pPr>
            <a:r>
              <a:rPr lang="en-US" sz="6000" dirty="0">
                <a:solidFill>
                  <a:srgbClr val="297B52"/>
                </a:solidFill>
              </a:rPr>
              <a:t>Completing the Accounting Cycle</a:t>
            </a:r>
          </a:p>
        </p:txBody>
      </p:sp>
      <p:sp>
        <p:nvSpPr>
          <p:cNvPr id="4102" name="Oval 9">
            <a:extLst>
              <a:ext uri="{FF2B5EF4-FFF2-40B4-BE49-F238E27FC236}">
                <a16:creationId xmlns:a16="http://schemas.microsoft.com/office/drawing/2014/main" id="{97CB252D-D2F3-4511-B7DB-6AB29AE51987}"/>
              </a:ext>
            </a:extLst>
          </p:cNvPr>
          <p:cNvSpPr>
            <a:spLocks noChangeArrowheads="1"/>
          </p:cNvSpPr>
          <p:nvPr/>
        </p:nvSpPr>
        <p:spPr bwMode="auto">
          <a:xfrm>
            <a:off x="5715001"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
        <p:nvSpPr>
          <p:cNvPr id="4103" name="Oval 10">
            <a:extLst>
              <a:ext uri="{FF2B5EF4-FFF2-40B4-BE49-F238E27FC236}">
                <a16:creationId xmlns:a16="http://schemas.microsoft.com/office/drawing/2014/main" id="{06EAB8CE-F7B8-4DB2-A646-8B5BAD8BACD0}"/>
              </a:ext>
            </a:extLst>
          </p:cNvPr>
          <p:cNvSpPr>
            <a:spLocks noChangeArrowheads="1"/>
          </p:cNvSpPr>
          <p:nvPr/>
        </p:nvSpPr>
        <p:spPr bwMode="auto">
          <a:xfrm>
            <a:off x="6835776"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a:extLst>
              <a:ext uri="{FF2B5EF4-FFF2-40B4-BE49-F238E27FC236}">
                <a16:creationId xmlns:a16="http://schemas.microsoft.com/office/drawing/2014/main" id="{0F7775D3-4579-4113-B305-DDF12A8ED89D}"/>
              </a:ext>
            </a:extLst>
          </p:cNvPr>
          <p:cNvSpPr txBox="1">
            <a:spLocks noChangeArrowheads="1"/>
          </p:cNvSpPr>
          <p:nvPr/>
        </p:nvSpPr>
        <p:spPr bwMode="auto">
          <a:xfrm>
            <a:off x="2209800" y="1979613"/>
            <a:ext cx="80010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82625" indent="-4508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0"/>
              </a:spcBef>
              <a:spcAft>
                <a:spcPct val="50000"/>
              </a:spcAft>
              <a:buClrTx/>
              <a:buSzPct val="80000"/>
              <a:buFontTx/>
              <a:buBlip>
                <a:blip r:embed="rId3"/>
              </a:buBlip>
            </a:pPr>
            <a:r>
              <a:rPr lang="en-US" altLang="id-ID" b="0">
                <a:solidFill>
                  <a:srgbClr val="000000"/>
                </a:solidFill>
              </a:rPr>
              <a:t>A multiple-column form used in preparing financial statements. </a:t>
            </a:r>
          </a:p>
          <a:p>
            <a:pPr lvl="1">
              <a:lnSpc>
                <a:spcPct val="115000"/>
              </a:lnSpc>
              <a:spcBef>
                <a:spcPct val="0"/>
              </a:spcBef>
              <a:spcAft>
                <a:spcPct val="50000"/>
              </a:spcAft>
              <a:buClrTx/>
              <a:buSzPct val="80000"/>
              <a:buFontTx/>
              <a:buBlip>
                <a:blip r:embed="rId3"/>
              </a:buBlip>
            </a:pPr>
            <a:r>
              <a:rPr lang="en-US" altLang="id-ID" b="0">
                <a:solidFill>
                  <a:srgbClr val="000000"/>
                </a:solidFill>
              </a:rPr>
              <a:t>Not a permanent accounting record.</a:t>
            </a:r>
          </a:p>
          <a:p>
            <a:pPr lvl="1">
              <a:lnSpc>
                <a:spcPct val="115000"/>
              </a:lnSpc>
              <a:spcBef>
                <a:spcPct val="0"/>
              </a:spcBef>
              <a:spcAft>
                <a:spcPct val="50000"/>
              </a:spcAft>
              <a:buClrTx/>
              <a:buSzPct val="80000"/>
              <a:buFontTx/>
              <a:buBlip>
                <a:blip r:embed="rId3"/>
              </a:buBlip>
            </a:pPr>
            <a:r>
              <a:rPr lang="en-US" altLang="id-ID" b="0">
                <a:solidFill>
                  <a:srgbClr val="000000"/>
                </a:solidFill>
              </a:rPr>
              <a:t>Five step process.</a:t>
            </a:r>
          </a:p>
          <a:p>
            <a:pPr lvl="1">
              <a:lnSpc>
                <a:spcPct val="115000"/>
              </a:lnSpc>
              <a:spcBef>
                <a:spcPct val="0"/>
              </a:spcBef>
              <a:spcAft>
                <a:spcPct val="50000"/>
              </a:spcAft>
              <a:buClrTx/>
              <a:buSzPct val="80000"/>
              <a:buFontTx/>
              <a:buBlip>
                <a:blip r:embed="rId3"/>
              </a:buBlip>
            </a:pPr>
            <a:r>
              <a:rPr lang="en-US" altLang="id-ID" b="0">
                <a:solidFill>
                  <a:srgbClr val="000000"/>
                </a:solidFill>
              </a:rPr>
              <a:t>Use of worksheet is optional.</a:t>
            </a:r>
          </a:p>
        </p:txBody>
      </p:sp>
      <p:sp>
        <p:nvSpPr>
          <p:cNvPr id="514054" name="Rectangle 6">
            <a:extLst>
              <a:ext uri="{FF2B5EF4-FFF2-40B4-BE49-F238E27FC236}">
                <a16:creationId xmlns:a16="http://schemas.microsoft.com/office/drawing/2014/main" id="{C27946AC-4AE7-44D7-9B9A-53E600EC58F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Using A Worksheet</a:t>
            </a:r>
          </a:p>
        </p:txBody>
      </p:sp>
      <p:sp>
        <p:nvSpPr>
          <p:cNvPr id="514055" name="Text Box 7">
            <a:extLst>
              <a:ext uri="{FF2B5EF4-FFF2-40B4-BE49-F238E27FC236}">
                <a16:creationId xmlns:a16="http://schemas.microsoft.com/office/drawing/2014/main" id="{D42805A5-9740-401F-AD36-7A87FA9FBB93}"/>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8197" name="Rectangle 8">
            <a:extLst>
              <a:ext uri="{FF2B5EF4-FFF2-40B4-BE49-F238E27FC236}">
                <a16:creationId xmlns:a16="http://schemas.microsoft.com/office/drawing/2014/main" id="{5563B0A4-FD83-4E98-86EE-A41F0BBEB4FB}"/>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Worksheet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6">
            <a:extLst>
              <a:ext uri="{FF2B5EF4-FFF2-40B4-BE49-F238E27FC236}">
                <a16:creationId xmlns:a16="http://schemas.microsoft.com/office/drawing/2014/main" id="{3BED72CF-6531-4703-8E38-58F14E78A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404938"/>
            <a:ext cx="8367712"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594946" name="Rectangle 2">
            <a:extLst>
              <a:ext uri="{FF2B5EF4-FFF2-40B4-BE49-F238E27FC236}">
                <a16:creationId xmlns:a16="http://schemas.microsoft.com/office/drawing/2014/main" id="{A4395C81-F344-48FC-BB12-223EF1964A5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0244" name="AutoShape 5">
            <a:extLst>
              <a:ext uri="{FF2B5EF4-FFF2-40B4-BE49-F238E27FC236}">
                <a16:creationId xmlns:a16="http://schemas.microsoft.com/office/drawing/2014/main" id="{D78E8ABD-DE9A-4552-9194-D8D7B6E7B1B0}"/>
              </a:ext>
            </a:extLst>
          </p:cNvPr>
          <p:cNvSpPr>
            <a:spLocks noChangeArrowheads="1"/>
          </p:cNvSpPr>
          <p:nvPr/>
        </p:nvSpPr>
        <p:spPr bwMode="auto">
          <a:xfrm>
            <a:off x="4670425"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5" name="AutoShape 6">
            <a:extLst>
              <a:ext uri="{FF2B5EF4-FFF2-40B4-BE49-F238E27FC236}">
                <a16:creationId xmlns:a16="http://schemas.microsoft.com/office/drawing/2014/main" id="{ADD48453-8C9A-4E71-BFB6-534B9EFD04CE}"/>
              </a:ext>
            </a:extLst>
          </p:cNvPr>
          <p:cNvSpPr>
            <a:spLocks noChangeArrowheads="1"/>
          </p:cNvSpPr>
          <p:nvPr/>
        </p:nvSpPr>
        <p:spPr bwMode="auto">
          <a:xfrm>
            <a:off x="5943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6" name="AutoShape 11">
            <a:extLst>
              <a:ext uri="{FF2B5EF4-FFF2-40B4-BE49-F238E27FC236}">
                <a16:creationId xmlns:a16="http://schemas.microsoft.com/office/drawing/2014/main" id="{13A08C1B-3859-4A42-A1DF-61A17CCD9589}"/>
              </a:ext>
            </a:extLst>
          </p:cNvPr>
          <p:cNvSpPr>
            <a:spLocks noChangeArrowheads="1"/>
          </p:cNvSpPr>
          <p:nvPr/>
        </p:nvSpPr>
        <p:spPr bwMode="auto">
          <a:xfrm>
            <a:off x="71628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7" name="AutoShape 14">
            <a:extLst>
              <a:ext uri="{FF2B5EF4-FFF2-40B4-BE49-F238E27FC236}">
                <a16:creationId xmlns:a16="http://schemas.microsoft.com/office/drawing/2014/main" id="{BE8E5AD5-A561-4E57-B097-BA037648B3AD}"/>
              </a:ext>
            </a:extLst>
          </p:cNvPr>
          <p:cNvSpPr>
            <a:spLocks noChangeArrowheads="1"/>
          </p:cNvSpPr>
          <p:nvPr/>
        </p:nvSpPr>
        <p:spPr bwMode="auto">
          <a:xfrm>
            <a:off x="8229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594947" name="Text Box 3">
            <a:extLst>
              <a:ext uri="{FF2B5EF4-FFF2-40B4-BE49-F238E27FC236}">
                <a16:creationId xmlns:a16="http://schemas.microsoft.com/office/drawing/2014/main" id="{E9E52559-7FE0-4758-91DB-07A1A96D2A69}"/>
              </a:ext>
            </a:extLst>
          </p:cNvPr>
          <p:cNvSpPr txBox="1">
            <a:spLocks noChangeArrowheads="1"/>
          </p:cNvSpPr>
          <p:nvPr/>
        </p:nvSpPr>
        <p:spPr bwMode="auto">
          <a:xfrm>
            <a:off x="3124200" y="6369050"/>
            <a:ext cx="35052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10249" name="Picture 18">
            <a:extLst>
              <a:ext uri="{FF2B5EF4-FFF2-40B4-BE49-F238E27FC236}">
                <a16:creationId xmlns:a16="http://schemas.microsoft.com/office/drawing/2014/main" id="{637B1ACC-FFF7-4F8F-B92A-E53FB8E10A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4876800"/>
            <a:ext cx="2057400" cy="1703388"/>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0" name="AutoShape 19">
            <a:extLst>
              <a:ext uri="{FF2B5EF4-FFF2-40B4-BE49-F238E27FC236}">
                <a16:creationId xmlns:a16="http://schemas.microsoft.com/office/drawing/2014/main" id="{79DBD991-2A46-42AF-B006-5753C3CA2082}"/>
              </a:ext>
            </a:extLst>
          </p:cNvPr>
          <p:cNvSpPr>
            <a:spLocks noChangeArrowheads="1"/>
          </p:cNvSpPr>
          <p:nvPr/>
        </p:nvSpPr>
        <p:spPr bwMode="auto">
          <a:xfrm>
            <a:off x="92964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pic>
        <p:nvPicPr>
          <p:cNvPr id="10251" name="Picture 20">
            <a:extLst>
              <a:ext uri="{FF2B5EF4-FFF2-40B4-BE49-F238E27FC236}">
                <a16:creationId xmlns:a16="http://schemas.microsoft.com/office/drawing/2014/main" id="{AC265579-AC73-4C35-8E7E-5DD0258669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27838" y="4876801"/>
            <a:ext cx="944562"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2" name="Picture 21">
            <a:extLst>
              <a:ext uri="{FF2B5EF4-FFF2-40B4-BE49-F238E27FC236}">
                <a16:creationId xmlns:a16="http://schemas.microsoft.com/office/drawing/2014/main" id="{C96055D0-7214-41E5-873C-7FEAB06152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7514" y="4876801"/>
            <a:ext cx="1196975" cy="1211263"/>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3" name="Picture 22">
            <a:extLst>
              <a:ext uri="{FF2B5EF4-FFF2-40B4-BE49-F238E27FC236}">
                <a16:creationId xmlns:a16="http://schemas.microsoft.com/office/drawing/2014/main" id="{AFC27398-16D6-4632-A261-76989DFF0B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4800" y="4876801"/>
            <a:ext cx="1257300"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4" name="Text Box 23">
            <a:extLst>
              <a:ext uri="{FF2B5EF4-FFF2-40B4-BE49-F238E27FC236}">
                <a16:creationId xmlns:a16="http://schemas.microsoft.com/office/drawing/2014/main" id="{A7DD29C1-6C3E-469B-9601-953D1BEC329E}"/>
              </a:ext>
            </a:extLst>
          </p:cNvPr>
          <p:cNvSpPr txBox="1">
            <a:spLocks noChangeArrowheads="1"/>
          </p:cNvSpPr>
          <p:nvPr/>
        </p:nvSpPr>
        <p:spPr bwMode="auto">
          <a:xfrm>
            <a:off x="8991600" y="1173164"/>
            <a:ext cx="1371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200">
                <a:solidFill>
                  <a:srgbClr val="800000"/>
                </a:solidFill>
              </a:rPr>
              <a:t>Illustration 4-1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1026">
            <a:extLst>
              <a:ext uri="{FF2B5EF4-FFF2-40B4-BE49-F238E27FC236}">
                <a16:creationId xmlns:a16="http://schemas.microsoft.com/office/drawing/2014/main" id="{CA613BC5-061D-489A-BF16-4638C0B2A479}"/>
              </a:ext>
            </a:extLst>
          </p:cNvPr>
          <p:cNvSpPr txBox="1">
            <a:spLocks noChangeArrowheads="1"/>
          </p:cNvSpPr>
          <p:nvPr/>
        </p:nvSpPr>
        <p:spPr bwMode="auto">
          <a:xfrm>
            <a:off x="1981200" y="1295400"/>
            <a:ext cx="441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a:solidFill>
                  <a:srgbClr val="800000"/>
                </a:solidFill>
                <a:cs typeface="Arial" panose="020B0604020202020204" pitchFamily="34" charset="0"/>
              </a:rPr>
              <a:t>Illustration:</a:t>
            </a:r>
            <a:endParaRPr lang="en-US" altLang="id-ID" sz="2200" b="0">
              <a:solidFill>
                <a:srgbClr val="000000"/>
              </a:solidFill>
              <a:cs typeface="Arial" panose="020B0604020202020204" pitchFamily="34" charset="0"/>
            </a:endParaRPr>
          </a:p>
        </p:txBody>
      </p:sp>
      <p:sp>
        <p:nvSpPr>
          <p:cNvPr id="673795" name="Rectangle 1027">
            <a:extLst>
              <a:ext uri="{FF2B5EF4-FFF2-40B4-BE49-F238E27FC236}">
                <a16:creationId xmlns:a16="http://schemas.microsoft.com/office/drawing/2014/main" id="{EED6E8DC-F650-453C-A64C-23ECB9BB693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3798" name="Text Box 1030">
            <a:extLst>
              <a:ext uri="{FF2B5EF4-FFF2-40B4-BE49-F238E27FC236}">
                <a16:creationId xmlns:a16="http://schemas.microsoft.com/office/drawing/2014/main" id="{5B9F645C-954E-46DA-AE70-901F3E78BCBE}"/>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12293" name="Text Box 9">
            <a:extLst>
              <a:ext uri="{FF2B5EF4-FFF2-40B4-BE49-F238E27FC236}">
                <a16:creationId xmlns:a16="http://schemas.microsoft.com/office/drawing/2014/main" id="{5600518D-1157-4FFA-9700-C8458E743EBA}"/>
              </a:ext>
            </a:extLst>
          </p:cNvPr>
          <p:cNvSpPr txBox="1">
            <a:spLocks noChangeArrowheads="1"/>
          </p:cNvSpPr>
          <p:nvPr/>
        </p:nvSpPr>
        <p:spPr bwMode="auto">
          <a:xfrm>
            <a:off x="8534400" y="1295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200">
                <a:solidFill>
                  <a:srgbClr val="800000"/>
                </a:solidFill>
              </a:rPr>
              <a:t>Illustration 4-2</a:t>
            </a:r>
          </a:p>
          <a:p>
            <a:pPr>
              <a:spcBef>
                <a:spcPct val="0"/>
              </a:spcBef>
              <a:buClrTx/>
              <a:buSzTx/>
              <a:buFontTx/>
              <a:buNone/>
            </a:pPr>
            <a:r>
              <a:rPr lang="en-US" altLang="id-ID" sz="1200" b="0">
                <a:solidFill>
                  <a:schemeClr val="tx1"/>
                </a:solidFill>
              </a:rPr>
              <a:t>Preparing a trial balance</a:t>
            </a:r>
            <a:endParaRPr lang="en-US" altLang="id-ID" sz="1200">
              <a:solidFill>
                <a:srgbClr val="800000"/>
              </a:solidFill>
            </a:endParaRPr>
          </a:p>
        </p:txBody>
      </p:sp>
      <p:pic>
        <p:nvPicPr>
          <p:cNvPr id="12294" name="Picture 10">
            <a:extLst>
              <a:ext uri="{FF2B5EF4-FFF2-40B4-BE49-F238E27FC236}">
                <a16:creationId xmlns:a16="http://schemas.microsoft.com/office/drawing/2014/main" id="{C303FF2B-0ECA-4CA9-8FC4-7A3A0C8380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952626"/>
            <a:ext cx="8382000" cy="4219575"/>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2">
            <a:extLst>
              <a:ext uri="{FF2B5EF4-FFF2-40B4-BE49-F238E27FC236}">
                <a16:creationId xmlns:a16="http://schemas.microsoft.com/office/drawing/2014/main" id="{ADF0CB1B-44D3-48F4-A774-9B7B0249130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0482" name="Worksheet" r:id="rId4" imgW="8572321" imgH="4400550" progId="Excel.Sheet.8">
                  <p:embed/>
                </p:oleObj>
              </mc:Choice>
              <mc:Fallback>
                <p:oleObj name="Worksheet" r:id="rId4" imgW="8572321" imgH="4400550" progId="Excel.Sheet.8">
                  <p:embed/>
                  <p:pic>
                    <p:nvPicPr>
                      <p:cNvPr id="14338" name="Object 2">
                        <a:extLst>
                          <a:ext uri="{FF2B5EF4-FFF2-40B4-BE49-F238E27FC236}">
                            <a16:creationId xmlns:a16="http://schemas.microsoft.com/office/drawing/2014/main" id="{ADF0CB1B-44D3-48F4-A774-9B7B024913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BE73B55-3A0F-4F4D-926B-CD188E17EF93}"/>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BB9DB0C-6621-4006-A47A-B35032227EE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4341" name="Rectangle 5">
            <a:extLst>
              <a:ext uri="{FF2B5EF4-FFF2-40B4-BE49-F238E27FC236}">
                <a16:creationId xmlns:a16="http://schemas.microsoft.com/office/drawing/2014/main" id="{15955548-8287-4346-8239-EBE1BD74E61E}"/>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1. Prepare a Trial Balance on the Worksheet</a:t>
            </a:r>
          </a:p>
        </p:txBody>
      </p:sp>
      <p:sp>
        <p:nvSpPr>
          <p:cNvPr id="14342" name="Oval 7">
            <a:extLst>
              <a:ext uri="{FF2B5EF4-FFF2-40B4-BE49-F238E27FC236}">
                <a16:creationId xmlns:a16="http://schemas.microsoft.com/office/drawing/2014/main" id="{78C502FF-5214-4557-B0E5-F904C1571DA2}"/>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3" name="Oval 26">
            <a:extLst>
              <a:ext uri="{FF2B5EF4-FFF2-40B4-BE49-F238E27FC236}">
                <a16:creationId xmlns:a16="http://schemas.microsoft.com/office/drawing/2014/main" id="{A476DD1D-9D17-433D-BC89-5A06EE86B911}"/>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4" name="Rectangle 6">
            <a:extLst>
              <a:ext uri="{FF2B5EF4-FFF2-40B4-BE49-F238E27FC236}">
                <a16:creationId xmlns:a16="http://schemas.microsoft.com/office/drawing/2014/main" id="{EAD666A8-2DE7-4907-B22F-52E4846BF7F0}"/>
              </a:ext>
            </a:extLst>
          </p:cNvPr>
          <p:cNvSpPr>
            <a:spLocks noChangeArrowheads="1"/>
          </p:cNvSpPr>
          <p:nvPr/>
        </p:nvSpPr>
        <p:spPr bwMode="auto">
          <a:xfrm>
            <a:off x="5699126" y="4419601"/>
            <a:ext cx="3368675"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Trial balance amounts come directly from ledger accounts.</a:t>
            </a:r>
          </a:p>
        </p:txBody>
      </p:sp>
      <p:sp>
        <p:nvSpPr>
          <p:cNvPr id="14345" name="Rectangle 15">
            <a:extLst>
              <a:ext uri="{FF2B5EF4-FFF2-40B4-BE49-F238E27FC236}">
                <a16:creationId xmlns:a16="http://schemas.microsoft.com/office/drawing/2014/main" id="{1D31ACBF-991A-4426-BFAB-799566D9E61F}"/>
              </a:ext>
            </a:extLst>
          </p:cNvPr>
          <p:cNvSpPr>
            <a:spLocks noChangeArrowheads="1"/>
          </p:cNvSpPr>
          <p:nvPr/>
        </p:nvSpPr>
        <p:spPr bwMode="auto">
          <a:xfrm>
            <a:off x="1905000" y="5121276"/>
            <a:ext cx="2362200"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Include all accounts with balances.</a:t>
            </a:r>
          </a:p>
        </p:txBody>
      </p:sp>
      <p:sp>
        <p:nvSpPr>
          <p:cNvPr id="14346" name="Freeform 16">
            <a:extLst>
              <a:ext uri="{FF2B5EF4-FFF2-40B4-BE49-F238E27FC236}">
                <a16:creationId xmlns:a16="http://schemas.microsoft.com/office/drawing/2014/main" id="{7D358107-2DA6-4A21-A87F-F396415CB29D}"/>
              </a:ext>
            </a:extLst>
          </p:cNvPr>
          <p:cNvSpPr>
            <a:spLocks/>
          </p:cNvSpPr>
          <p:nvPr/>
        </p:nvSpPr>
        <p:spPr bwMode="auto">
          <a:xfrm>
            <a:off x="2208214" y="4419600"/>
            <a:ext cx="77787" cy="685800"/>
          </a:xfrm>
          <a:custGeom>
            <a:avLst/>
            <a:gdLst>
              <a:gd name="T0" fmla="*/ 0 w 1"/>
              <a:gd name="T1" fmla="*/ 2147483646 h 211"/>
              <a:gd name="T2" fmla="*/ 0 w 1"/>
              <a:gd name="T3" fmla="*/ 0 h 211"/>
              <a:gd name="T4" fmla="*/ 0 60000 65536"/>
              <a:gd name="T5" fmla="*/ 0 60000 65536"/>
              <a:gd name="T6" fmla="*/ 0 w 1"/>
              <a:gd name="T7" fmla="*/ 0 h 211"/>
              <a:gd name="T8" fmla="*/ 1 w 1"/>
              <a:gd name="T9" fmla="*/ 211 h 211"/>
            </a:gdLst>
            <a:ahLst/>
            <a:cxnLst>
              <a:cxn ang="T4">
                <a:pos x="T0" y="T1"/>
              </a:cxn>
              <a:cxn ang="T5">
                <a:pos x="T2" y="T3"/>
              </a:cxn>
            </a:cxnLst>
            <a:rect l="T6" t="T7" r="T8" b="T9"/>
            <a:pathLst>
              <a:path w="1" h="211">
                <a:moveTo>
                  <a:pt x="0" y="211"/>
                </a:moveTo>
                <a:lnTo>
                  <a:pt x="0" y="0"/>
                </a:lnTo>
              </a:path>
            </a:pathLst>
          </a:custGeom>
          <a:noFill/>
          <a:ln w="28575" cap="sq">
            <a:solidFill>
              <a:srgbClr val="800000"/>
            </a:solidFill>
            <a:round/>
            <a:headEnd type="none" w="sm" len="sm"/>
            <a:tailEnd type="triangl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347" name="Oval 44">
            <a:extLst>
              <a:ext uri="{FF2B5EF4-FFF2-40B4-BE49-F238E27FC236}">
                <a16:creationId xmlns:a16="http://schemas.microsoft.com/office/drawing/2014/main" id="{74EAA0A4-C4FC-4746-A856-4495BDE79C20}"/>
              </a:ext>
            </a:extLst>
          </p:cNvPr>
          <p:cNvSpPr>
            <a:spLocks noChangeArrowheads="1"/>
          </p:cNvSpPr>
          <p:nvPr/>
        </p:nvSpPr>
        <p:spPr bwMode="auto">
          <a:xfrm>
            <a:off x="4191000" y="44196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cxnSp>
        <p:nvCxnSpPr>
          <p:cNvPr id="14348" name="AutoShape 45">
            <a:extLst>
              <a:ext uri="{FF2B5EF4-FFF2-40B4-BE49-F238E27FC236}">
                <a16:creationId xmlns:a16="http://schemas.microsoft.com/office/drawing/2014/main" id="{C37EE390-D107-4FD5-9BDC-0B04437C99A1}"/>
              </a:ext>
            </a:extLst>
          </p:cNvPr>
          <p:cNvCxnSpPr>
            <a:cxnSpLocks noChangeShapeType="1"/>
            <a:stCxn id="14344" idx="1"/>
            <a:endCxn id="14347" idx="3"/>
          </p:cNvCxnSpPr>
          <p:nvPr/>
        </p:nvCxnSpPr>
        <p:spPr bwMode="auto">
          <a:xfrm rot="10800000">
            <a:off x="4202114" y="4484689"/>
            <a:ext cx="1482725" cy="26987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6" name="Text Box 4">
            <a:extLst>
              <a:ext uri="{FF2B5EF4-FFF2-40B4-BE49-F238E27FC236}">
                <a16:creationId xmlns:a16="http://schemas.microsoft.com/office/drawing/2014/main" id="{5BF27BFB-CA30-49A4-91F8-5AFE3C764A8C}"/>
              </a:ext>
            </a:extLst>
          </p:cNvPr>
          <p:cNvSpPr txBox="1">
            <a:spLocks noChangeArrowheads="1"/>
          </p:cNvSpPr>
          <p:nvPr/>
        </p:nvSpPr>
        <p:spPr bwMode="auto">
          <a:xfrm>
            <a:off x="7315200" y="647700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6FF9653A-DB99-4B43-80CF-0B35FE3C6957}"/>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pic>
        <p:nvPicPr>
          <p:cNvPr id="16388" name="Picture 4">
            <a:extLst>
              <a:ext uri="{FF2B5EF4-FFF2-40B4-BE49-F238E27FC236}">
                <a16:creationId xmlns:a16="http://schemas.microsoft.com/office/drawing/2014/main" id="{9DA10267-D0A5-49D1-A973-E53BF92EE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6389" name="Text Box 9">
            <a:extLst>
              <a:ext uri="{FF2B5EF4-FFF2-40B4-BE49-F238E27FC236}">
                <a16:creationId xmlns:a16="http://schemas.microsoft.com/office/drawing/2014/main" id="{92A19899-CAF9-48D2-889E-30F6E0132B23}"/>
              </a:ext>
            </a:extLst>
          </p:cNvPr>
          <p:cNvSpPr txBox="1">
            <a:spLocks noChangeArrowheads="1"/>
          </p:cNvSpPr>
          <p:nvPr/>
        </p:nvSpPr>
        <p:spPr bwMode="auto">
          <a:xfrm>
            <a:off x="1905000" y="1114425"/>
            <a:ext cx="1828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16390" name="Text Box 6">
            <a:extLst>
              <a:ext uri="{FF2B5EF4-FFF2-40B4-BE49-F238E27FC236}">
                <a16:creationId xmlns:a16="http://schemas.microsoft.com/office/drawing/2014/main" id="{C2049A8D-5697-4313-8316-5AB9E989F14E}"/>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16391" name="Picture 7">
            <a:extLst>
              <a:ext uri="{FF2B5EF4-FFF2-40B4-BE49-F238E27FC236}">
                <a16:creationId xmlns:a16="http://schemas.microsoft.com/office/drawing/2014/main" id="{D3342BDF-CD3B-4FCF-AE15-69AF67079D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a:extLst>
              <a:ext uri="{FF2B5EF4-FFF2-40B4-BE49-F238E27FC236}">
                <a16:creationId xmlns:a16="http://schemas.microsoft.com/office/drawing/2014/main" id="{00510BF3-1EBB-4ACF-A273-4D3AFF36F79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1506" name="Worksheet" r:id="rId4" imgW="8572321" imgH="4400550" progId="Excel.Sheet.8">
                  <p:embed/>
                </p:oleObj>
              </mc:Choice>
              <mc:Fallback>
                <p:oleObj name="Worksheet" r:id="rId4" imgW="8572321" imgH="4400550" progId="Excel.Sheet.8">
                  <p:embed/>
                  <p:pic>
                    <p:nvPicPr>
                      <p:cNvPr id="18434" name="Object 2">
                        <a:extLst>
                          <a:ext uri="{FF2B5EF4-FFF2-40B4-BE49-F238E27FC236}">
                            <a16:creationId xmlns:a16="http://schemas.microsoft.com/office/drawing/2014/main" id="{00510BF3-1EBB-4ACF-A273-4D3AFF36F7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509C3FF-F68B-44F1-8357-4C74032495FC}"/>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952FDD56-2B20-4E0A-89A9-766A4AF92C4A}"/>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8437" name="Rectangle 5">
            <a:extLst>
              <a:ext uri="{FF2B5EF4-FFF2-40B4-BE49-F238E27FC236}">
                <a16:creationId xmlns:a16="http://schemas.microsoft.com/office/drawing/2014/main" id="{16E8C339-8428-482C-9F01-C42DDF5555B9}"/>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2. Enter the Adjustments in the Adjustments Columns</a:t>
            </a:r>
          </a:p>
        </p:txBody>
      </p:sp>
      <p:sp>
        <p:nvSpPr>
          <p:cNvPr id="18438" name="Oval 6">
            <a:extLst>
              <a:ext uri="{FF2B5EF4-FFF2-40B4-BE49-F238E27FC236}">
                <a16:creationId xmlns:a16="http://schemas.microsoft.com/office/drawing/2014/main" id="{77358C89-6883-477A-8B9A-5A46A3EC0205}"/>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39" name="Text Box 11">
            <a:extLst>
              <a:ext uri="{FF2B5EF4-FFF2-40B4-BE49-F238E27FC236}">
                <a16:creationId xmlns:a16="http://schemas.microsoft.com/office/drawing/2014/main" id="{3B4E21C0-E854-4BD8-80AC-AB87CA41C20E}"/>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0" name="Text Box 13">
            <a:extLst>
              <a:ext uri="{FF2B5EF4-FFF2-40B4-BE49-F238E27FC236}">
                <a16:creationId xmlns:a16="http://schemas.microsoft.com/office/drawing/2014/main" id="{6D0859D6-3AEA-4F52-BCE3-C97FE1A55D3A}"/>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1" name="Text Box 14">
            <a:extLst>
              <a:ext uri="{FF2B5EF4-FFF2-40B4-BE49-F238E27FC236}">
                <a16:creationId xmlns:a16="http://schemas.microsoft.com/office/drawing/2014/main" id="{E8B01883-593B-46E5-A1B1-021BD154C65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2" name="Text Box 15">
            <a:extLst>
              <a:ext uri="{FF2B5EF4-FFF2-40B4-BE49-F238E27FC236}">
                <a16:creationId xmlns:a16="http://schemas.microsoft.com/office/drawing/2014/main" id="{1906AABF-C7F9-4106-BCC7-741DE8FBE763}"/>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43" name="Text Box 16">
            <a:extLst>
              <a:ext uri="{FF2B5EF4-FFF2-40B4-BE49-F238E27FC236}">
                <a16:creationId xmlns:a16="http://schemas.microsoft.com/office/drawing/2014/main" id="{1F0679D7-C85A-4CC4-9D01-CA9E9C6B730C}"/>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44" name="Text Box 17">
            <a:extLst>
              <a:ext uri="{FF2B5EF4-FFF2-40B4-BE49-F238E27FC236}">
                <a16:creationId xmlns:a16="http://schemas.microsoft.com/office/drawing/2014/main" id="{A23AE4F9-3FCC-4F9E-A209-A88E8AEF13B4}"/>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5" name="Text Box 18">
            <a:extLst>
              <a:ext uri="{FF2B5EF4-FFF2-40B4-BE49-F238E27FC236}">
                <a16:creationId xmlns:a16="http://schemas.microsoft.com/office/drawing/2014/main" id="{730470C1-82ED-489A-8363-79A2B696BA63}"/>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6" name="Text Box 17">
            <a:extLst>
              <a:ext uri="{FF2B5EF4-FFF2-40B4-BE49-F238E27FC236}">
                <a16:creationId xmlns:a16="http://schemas.microsoft.com/office/drawing/2014/main" id="{498CF7DB-61A5-497C-8A4F-B0F6920F8DC9}"/>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7" name="Text Box 14">
            <a:extLst>
              <a:ext uri="{FF2B5EF4-FFF2-40B4-BE49-F238E27FC236}">
                <a16:creationId xmlns:a16="http://schemas.microsoft.com/office/drawing/2014/main" id="{711711BA-9E3F-4FBC-A40D-1CCF8336C271}"/>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8" name="Text Box 12">
            <a:extLst>
              <a:ext uri="{FF2B5EF4-FFF2-40B4-BE49-F238E27FC236}">
                <a16:creationId xmlns:a16="http://schemas.microsoft.com/office/drawing/2014/main" id="{DF019C1A-0850-4A2A-8FB3-B2193FEDC092}"/>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9" name="Text Box 12">
            <a:extLst>
              <a:ext uri="{FF2B5EF4-FFF2-40B4-BE49-F238E27FC236}">
                <a16:creationId xmlns:a16="http://schemas.microsoft.com/office/drawing/2014/main" id="{6BEA8BFF-385F-4F6D-8B50-162127B7AEB5}"/>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0" name="Text Box 16">
            <a:extLst>
              <a:ext uri="{FF2B5EF4-FFF2-40B4-BE49-F238E27FC236}">
                <a16:creationId xmlns:a16="http://schemas.microsoft.com/office/drawing/2014/main" id="{EE418D1F-6DAD-4207-8E46-22E495A1963A}"/>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1" name="Text Box 16">
            <a:extLst>
              <a:ext uri="{FF2B5EF4-FFF2-40B4-BE49-F238E27FC236}">
                <a16:creationId xmlns:a16="http://schemas.microsoft.com/office/drawing/2014/main" id="{7C47BB05-6CC8-4CC6-91ED-C04FD0182191}"/>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52" name="Text Box 12">
            <a:extLst>
              <a:ext uri="{FF2B5EF4-FFF2-40B4-BE49-F238E27FC236}">
                <a16:creationId xmlns:a16="http://schemas.microsoft.com/office/drawing/2014/main" id="{ED1F70C8-1A58-47C5-A6C3-D41FB42CD8C2}"/>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53" name="Oval 21">
            <a:extLst>
              <a:ext uri="{FF2B5EF4-FFF2-40B4-BE49-F238E27FC236}">
                <a16:creationId xmlns:a16="http://schemas.microsoft.com/office/drawing/2014/main" id="{286E6746-D269-42CB-B30D-984583C9377D}"/>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54" name="Rectangle 5">
            <a:extLst>
              <a:ext uri="{FF2B5EF4-FFF2-40B4-BE49-F238E27FC236}">
                <a16:creationId xmlns:a16="http://schemas.microsoft.com/office/drawing/2014/main" id="{F811DCCD-5586-4305-B667-84ABE89771EC}"/>
              </a:ext>
            </a:extLst>
          </p:cNvPr>
          <p:cNvSpPr>
            <a:spLocks noChangeArrowheads="1"/>
          </p:cNvSpPr>
          <p:nvPr/>
        </p:nvSpPr>
        <p:spPr bwMode="auto">
          <a:xfrm>
            <a:off x="7048500" y="5013326"/>
            <a:ext cx="3238500" cy="8540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Enter adjustment amounts, total adjustments columns,</a:t>
            </a:r>
          </a:p>
          <a:p>
            <a:pPr algn="ctr">
              <a:spcBef>
                <a:spcPct val="0"/>
              </a:spcBef>
              <a:buClrTx/>
              <a:buSzTx/>
              <a:buFontTx/>
              <a:buNone/>
            </a:pPr>
            <a:r>
              <a:rPr lang="en-US" altLang="id-ID" sz="1600" b="0">
                <a:solidFill>
                  <a:schemeClr val="tx1"/>
                </a:solidFill>
              </a:rPr>
              <a:t>and check for equality.</a:t>
            </a:r>
          </a:p>
        </p:txBody>
      </p:sp>
      <p:sp>
        <p:nvSpPr>
          <p:cNvPr id="18455" name="Rectangle 19">
            <a:extLst>
              <a:ext uri="{FF2B5EF4-FFF2-40B4-BE49-F238E27FC236}">
                <a16:creationId xmlns:a16="http://schemas.microsoft.com/office/drawing/2014/main" id="{CBE5C00D-A176-47A5-B63C-89A230AC3C7C}"/>
              </a:ext>
            </a:extLst>
          </p:cNvPr>
          <p:cNvSpPr>
            <a:spLocks noChangeArrowheads="1"/>
          </p:cNvSpPr>
          <p:nvPr/>
        </p:nvSpPr>
        <p:spPr bwMode="auto">
          <a:xfrm>
            <a:off x="2743200" y="6172200"/>
            <a:ext cx="3733800"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Add additional accounts as needed.</a:t>
            </a:r>
          </a:p>
        </p:txBody>
      </p:sp>
      <p:sp>
        <p:nvSpPr>
          <p:cNvPr id="18456" name="Text Box 22">
            <a:extLst>
              <a:ext uri="{FF2B5EF4-FFF2-40B4-BE49-F238E27FC236}">
                <a16:creationId xmlns:a16="http://schemas.microsoft.com/office/drawing/2014/main" id="{9D88BE45-40BC-4DEB-B013-8BD4CAF1ACDF}"/>
              </a:ext>
            </a:extLst>
          </p:cNvPr>
          <p:cNvSpPr txBox="1">
            <a:spLocks noChangeArrowheads="1"/>
          </p:cNvSpPr>
          <p:nvPr/>
        </p:nvSpPr>
        <p:spPr bwMode="auto">
          <a:xfrm>
            <a:off x="7010400" y="2286001"/>
            <a:ext cx="3352800" cy="2290763"/>
          </a:xfrm>
          <a:prstGeom prst="rect">
            <a:avLst/>
          </a:prstGeom>
          <a:noFill/>
          <a:ln w="28575"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marL="401638" indent="-401638">
              <a:spcBef>
                <a:spcPct val="20000"/>
              </a:spcBef>
              <a:buClr>
                <a:schemeClr val="accent2"/>
              </a:buClr>
              <a:buSzPct val="75000"/>
              <a:buFont typeface="Wingdings" panose="05000000000000000000" pitchFamily="2" charset="2"/>
              <a:buChar char="l"/>
              <a:tabLst>
                <a:tab pos="400050" algn="l"/>
              </a:tabLst>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tabLst>
                <a:tab pos="400050" algn="l"/>
              </a:tabLst>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9pPr>
          </a:lstStyle>
          <a:p>
            <a:pPr>
              <a:lnSpc>
                <a:spcPct val="110000"/>
              </a:lnSpc>
              <a:spcBef>
                <a:spcPct val="10000"/>
              </a:spcBef>
              <a:buClrTx/>
              <a:buSzPct val="80000"/>
              <a:buFontTx/>
              <a:buNone/>
            </a:pPr>
            <a:r>
              <a:rPr lang="en-US" altLang="id-ID" sz="1600">
                <a:solidFill>
                  <a:srgbClr val="800000"/>
                </a:solidFill>
              </a:rPr>
              <a:t>Adjustments Key:</a:t>
            </a:r>
          </a:p>
          <a:p>
            <a:pPr>
              <a:lnSpc>
                <a:spcPct val="110000"/>
              </a:lnSpc>
              <a:spcBef>
                <a:spcPct val="10000"/>
              </a:spcBef>
              <a:buClrTx/>
              <a:buSzPct val="80000"/>
              <a:buFontTx/>
              <a:buNone/>
            </a:pPr>
            <a:r>
              <a:rPr lang="en-US" altLang="id-ID" sz="1600" b="0">
                <a:solidFill>
                  <a:srgbClr val="000000"/>
                </a:solidFill>
              </a:rPr>
              <a:t>(a) 	Supplies Used.</a:t>
            </a:r>
          </a:p>
          <a:p>
            <a:pPr>
              <a:lnSpc>
                <a:spcPct val="110000"/>
              </a:lnSpc>
              <a:spcBef>
                <a:spcPct val="0"/>
              </a:spcBef>
              <a:buClrTx/>
              <a:buSzTx/>
              <a:buFontTx/>
              <a:buNone/>
            </a:pPr>
            <a:r>
              <a:rPr lang="en-US" altLang="id-ID" sz="1600" b="0">
                <a:solidFill>
                  <a:srgbClr val="000000"/>
                </a:solidFill>
              </a:rPr>
              <a:t>(b) 	Insurance Expired.</a:t>
            </a:r>
          </a:p>
          <a:p>
            <a:pPr>
              <a:lnSpc>
                <a:spcPct val="110000"/>
              </a:lnSpc>
              <a:spcBef>
                <a:spcPct val="0"/>
              </a:spcBef>
              <a:buClrTx/>
              <a:buSzTx/>
              <a:buFontTx/>
              <a:buNone/>
            </a:pPr>
            <a:r>
              <a:rPr lang="en-US" altLang="id-ID" sz="1600" b="0">
                <a:solidFill>
                  <a:srgbClr val="000000"/>
                </a:solidFill>
              </a:rPr>
              <a:t>(c) 	Depreciation Expensed.</a:t>
            </a:r>
          </a:p>
          <a:p>
            <a:pPr>
              <a:lnSpc>
                <a:spcPct val="110000"/>
              </a:lnSpc>
              <a:spcBef>
                <a:spcPct val="0"/>
              </a:spcBef>
              <a:buClrTx/>
              <a:buSzTx/>
              <a:buFontTx/>
              <a:buNone/>
            </a:pPr>
            <a:r>
              <a:rPr lang="en-US" altLang="id-ID" sz="1600" b="0">
                <a:solidFill>
                  <a:srgbClr val="000000"/>
                </a:solidFill>
              </a:rPr>
              <a:t>(d) 	Service Revenue Earned.</a:t>
            </a:r>
          </a:p>
          <a:p>
            <a:pPr>
              <a:lnSpc>
                <a:spcPct val="110000"/>
              </a:lnSpc>
              <a:spcBef>
                <a:spcPct val="0"/>
              </a:spcBef>
              <a:buClrTx/>
              <a:buSzTx/>
              <a:buFontTx/>
              <a:buNone/>
            </a:pPr>
            <a:r>
              <a:rPr lang="en-US" altLang="id-ID" sz="1600" b="0">
                <a:solidFill>
                  <a:srgbClr val="000000"/>
                </a:solidFill>
              </a:rPr>
              <a:t>(e) 	Service Revenue Accrued.</a:t>
            </a:r>
          </a:p>
          <a:p>
            <a:pPr>
              <a:lnSpc>
                <a:spcPct val="110000"/>
              </a:lnSpc>
              <a:spcBef>
                <a:spcPct val="0"/>
              </a:spcBef>
              <a:buClrTx/>
              <a:buSzTx/>
              <a:buFontTx/>
              <a:buNone/>
            </a:pPr>
            <a:r>
              <a:rPr lang="en-US" altLang="id-ID" sz="1600" b="0">
                <a:solidFill>
                  <a:srgbClr val="000000"/>
                </a:solidFill>
              </a:rPr>
              <a:t>(f) 	Interest Accrued.</a:t>
            </a:r>
          </a:p>
          <a:p>
            <a:pPr>
              <a:lnSpc>
                <a:spcPct val="110000"/>
              </a:lnSpc>
              <a:spcBef>
                <a:spcPct val="0"/>
              </a:spcBef>
              <a:buClrTx/>
              <a:buSzTx/>
              <a:buFontTx/>
              <a:buNone/>
            </a:pPr>
            <a:r>
              <a:rPr lang="en-US" altLang="id-ID" sz="1600" b="0">
                <a:solidFill>
                  <a:srgbClr val="000000"/>
                </a:solidFill>
              </a:rPr>
              <a:t>(g) 	Salaries Accrued.</a:t>
            </a:r>
          </a:p>
        </p:txBody>
      </p:sp>
      <p:sp>
        <p:nvSpPr>
          <p:cNvPr id="18457" name="AutoShape 23">
            <a:extLst>
              <a:ext uri="{FF2B5EF4-FFF2-40B4-BE49-F238E27FC236}">
                <a16:creationId xmlns:a16="http://schemas.microsoft.com/office/drawing/2014/main" id="{C91DE3EE-67B0-4832-B257-089C7DE775FF}"/>
              </a:ext>
            </a:extLst>
          </p:cNvPr>
          <p:cNvSpPr>
            <a:spLocks/>
          </p:cNvSpPr>
          <p:nvPr/>
        </p:nvSpPr>
        <p:spPr bwMode="auto">
          <a:xfrm>
            <a:off x="38100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58" name="AutoShape 26">
            <a:extLst>
              <a:ext uri="{FF2B5EF4-FFF2-40B4-BE49-F238E27FC236}">
                <a16:creationId xmlns:a16="http://schemas.microsoft.com/office/drawing/2014/main" id="{F3D6F159-EB92-4453-87C5-1251DDC72BD2}"/>
              </a:ext>
            </a:extLst>
          </p:cNvPr>
          <p:cNvCxnSpPr>
            <a:cxnSpLocks noChangeShapeType="1"/>
            <a:stCxn id="18455" idx="0"/>
            <a:endCxn id="18457" idx="1"/>
          </p:cNvCxnSpPr>
          <p:nvPr/>
        </p:nvCxnSpPr>
        <p:spPr bwMode="auto">
          <a:xfrm rot="16200000" flipV="1">
            <a:off x="3733800" y="5295900"/>
            <a:ext cx="1104900" cy="647700"/>
          </a:xfrm>
          <a:prstGeom prst="bentConnector4">
            <a:avLst>
              <a:gd name="adj1" fmla="val 20690"/>
              <a:gd name="adj2" fmla="val 323529"/>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18459" name="AutoShape 23">
            <a:extLst>
              <a:ext uri="{FF2B5EF4-FFF2-40B4-BE49-F238E27FC236}">
                <a16:creationId xmlns:a16="http://schemas.microsoft.com/office/drawing/2014/main" id="{A424F3A4-3953-4E03-803E-B8EEB7C50EF5}"/>
              </a:ext>
            </a:extLst>
          </p:cNvPr>
          <p:cNvSpPr>
            <a:spLocks/>
          </p:cNvSpPr>
          <p:nvPr/>
        </p:nvSpPr>
        <p:spPr bwMode="auto">
          <a:xfrm>
            <a:off x="61722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60" name="AutoShape 28">
            <a:extLst>
              <a:ext uri="{FF2B5EF4-FFF2-40B4-BE49-F238E27FC236}">
                <a16:creationId xmlns:a16="http://schemas.microsoft.com/office/drawing/2014/main" id="{1B30DFF7-D53E-4AB3-B467-CBED31F3C9BC}"/>
              </a:ext>
            </a:extLst>
          </p:cNvPr>
          <p:cNvCxnSpPr>
            <a:cxnSpLocks noChangeShapeType="1"/>
            <a:stCxn id="18454" idx="1"/>
            <a:endCxn id="18459" idx="1"/>
          </p:cNvCxnSpPr>
          <p:nvPr/>
        </p:nvCxnSpPr>
        <p:spPr bwMode="auto">
          <a:xfrm flipH="1" flipV="1">
            <a:off x="6338889" y="5067301"/>
            <a:ext cx="695325" cy="373063"/>
          </a:xfrm>
          <a:prstGeom prst="straightConnector1">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Object 2">
            <a:extLst>
              <a:ext uri="{FF2B5EF4-FFF2-40B4-BE49-F238E27FC236}">
                <a16:creationId xmlns:a16="http://schemas.microsoft.com/office/drawing/2014/main" id="{60A6B1FC-48A7-411B-A166-806C3806308A}"/>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2530" name="Worksheet" r:id="rId4" imgW="8572321" imgH="4400550" progId="Excel.Sheet.8">
                  <p:embed/>
                </p:oleObj>
              </mc:Choice>
              <mc:Fallback>
                <p:oleObj name="Worksheet" r:id="rId4" imgW="8572321" imgH="4400550" progId="Excel.Sheet.8">
                  <p:embed/>
                  <p:pic>
                    <p:nvPicPr>
                      <p:cNvPr id="20482" name="Object 2">
                        <a:extLst>
                          <a:ext uri="{FF2B5EF4-FFF2-40B4-BE49-F238E27FC236}">
                            <a16:creationId xmlns:a16="http://schemas.microsoft.com/office/drawing/2014/main" id="{60A6B1FC-48A7-411B-A166-806C380630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8D920FD8-B0DD-4D84-8FEC-8B9F8F7ED0E8}"/>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A6E0470-3808-40EC-B1FB-F4C0FB73CEA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0485" name="Rectangle 5">
            <a:extLst>
              <a:ext uri="{FF2B5EF4-FFF2-40B4-BE49-F238E27FC236}">
                <a16:creationId xmlns:a16="http://schemas.microsoft.com/office/drawing/2014/main" id="{8B76C377-5619-4C13-9863-F69D042165C8}"/>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3. Complete the Adjusted Trial Balance Columns</a:t>
            </a:r>
          </a:p>
        </p:txBody>
      </p:sp>
      <p:sp>
        <p:nvSpPr>
          <p:cNvPr id="20486" name="Oval 6">
            <a:extLst>
              <a:ext uri="{FF2B5EF4-FFF2-40B4-BE49-F238E27FC236}">
                <a16:creationId xmlns:a16="http://schemas.microsoft.com/office/drawing/2014/main" id="{CD839459-1D69-473C-BB8C-6DB7AE7A8868}"/>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0487" name="Text Box 11">
            <a:extLst>
              <a:ext uri="{FF2B5EF4-FFF2-40B4-BE49-F238E27FC236}">
                <a16:creationId xmlns:a16="http://schemas.microsoft.com/office/drawing/2014/main" id="{0178DBE7-8C9E-46B6-BD14-D69C800E9FEC}"/>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88" name="Text Box 13">
            <a:extLst>
              <a:ext uri="{FF2B5EF4-FFF2-40B4-BE49-F238E27FC236}">
                <a16:creationId xmlns:a16="http://schemas.microsoft.com/office/drawing/2014/main" id="{82DAFEFC-D726-483F-BC5E-9C05AC4F0B92}"/>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89" name="Text Box 14">
            <a:extLst>
              <a:ext uri="{FF2B5EF4-FFF2-40B4-BE49-F238E27FC236}">
                <a16:creationId xmlns:a16="http://schemas.microsoft.com/office/drawing/2014/main" id="{609B2C85-EEF9-42C7-AC1A-36FF5F4522A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90" name="Text Box 15">
            <a:extLst>
              <a:ext uri="{FF2B5EF4-FFF2-40B4-BE49-F238E27FC236}">
                <a16:creationId xmlns:a16="http://schemas.microsoft.com/office/drawing/2014/main" id="{FEE1C649-3F87-4EA2-A77D-1E05B211286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491" name="Text Box 16">
            <a:extLst>
              <a:ext uri="{FF2B5EF4-FFF2-40B4-BE49-F238E27FC236}">
                <a16:creationId xmlns:a16="http://schemas.microsoft.com/office/drawing/2014/main" id="{7F3E664D-17E5-4086-A44F-8A949DF6BE81}"/>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0492" name="Text Box 17">
            <a:extLst>
              <a:ext uri="{FF2B5EF4-FFF2-40B4-BE49-F238E27FC236}">
                <a16:creationId xmlns:a16="http://schemas.microsoft.com/office/drawing/2014/main" id="{5DC4F358-8F37-4C1D-83D1-A2086E6B070B}"/>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3" name="Text Box 18">
            <a:extLst>
              <a:ext uri="{FF2B5EF4-FFF2-40B4-BE49-F238E27FC236}">
                <a16:creationId xmlns:a16="http://schemas.microsoft.com/office/drawing/2014/main" id="{54010971-84A1-4CA1-AA5E-2F041F984975}"/>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4" name="Text Box 17">
            <a:extLst>
              <a:ext uri="{FF2B5EF4-FFF2-40B4-BE49-F238E27FC236}">
                <a16:creationId xmlns:a16="http://schemas.microsoft.com/office/drawing/2014/main" id="{87B088CF-9A95-499C-8E1E-CD3112B85DE4}"/>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5" name="Text Box 14">
            <a:extLst>
              <a:ext uri="{FF2B5EF4-FFF2-40B4-BE49-F238E27FC236}">
                <a16:creationId xmlns:a16="http://schemas.microsoft.com/office/drawing/2014/main" id="{E61965A3-61F1-4A44-8CAB-F8D92FB8520C}"/>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96" name="Text Box 12">
            <a:extLst>
              <a:ext uri="{FF2B5EF4-FFF2-40B4-BE49-F238E27FC236}">
                <a16:creationId xmlns:a16="http://schemas.microsoft.com/office/drawing/2014/main" id="{0A9B6A32-8A95-405D-A587-0E9C8748757B}"/>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7" name="Text Box 12">
            <a:extLst>
              <a:ext uri="{FF2B5EF4-FFF2-40B4-BE49-F238E27FC236}">
                <a16:creationId xmlns:a16="http://schemas.microsoft.com/office/drawing/2014/main" id="{E352B305-DA0A-45C1-B731-31B2B5C0BBA6}"/>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8" name="Text Box 16">
            <a:extLst>
              <a:ext uri="{FF2B5EF4-FFF2-40B4-BE49-F238E27FC236}">
                <a16:creationId xmlns:a16="http://schemas.microsoft.com/office/drawing/2014/main" id="{28A6D799-3D49-41D9-A726-AE3A5B4D3469}"/>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9" name="Text Box 16">
            <a:extLst>
              <a:ext uri="{FF2B5EF4-FFF2-40B4-BE49-F238E27FC236}">
                <a16:creationId xmlns:a16="http://schemas.microsoft.com/office/drawing/2014/main" id="{6DDD4501-8BAD-4A19-B18A-CEBEA4A197F3}"/>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500" name="Text Box 12">
            <a:extLst>
              <a:ext uri="{FF2B5EF4-FFF2-40B4-BE49-F238E27FC236}">
                <a16:creationId xmlns:a16="http://schemas.microsoft.com/office/drawing/2014/main" id="{07B41E9B-B762-4EA0-AF75-A3818902C43B}"/>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0501" name="AutoShape 21">
            <a:extLst>
              <a:ext uri="{FF2B5EF4-FFF2-40B4-BE49-F238E27FC236}">
                <a16:creationId xmlns:a16="http://schemas.microsoft.com/office/drawing/2014/main" id="{6AE0C390-9334-44EC-849A-46D9523255D4}"/>
              </a:ext>
            </a:extLst>
          </p:cNvPr>
          <p:cNvCxnSpPr>
            <a:cxnSpLocks noChangeShapeType="1"/>
            <a:endCxn id="20503" idx="4"/>
          </p:cNvCxnSpPr>
          <p:nvPr/>
        </p:nvCxnSpPr>
        <p:spPr bwMode="auto">
          <a:xfrm flipV="1">
            <a:off x="6248400" y="5943600"/>
            <a:ext cx="723900" cy="4572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0502" name="Rectangle 6">
            <a:extLst>
              <a:ext uri="{FF2B5EF4-FFF2-40B4-BE49-F238E27FC236}">
                <a16:creationId xmlns:a16="http://schemas.microsoft.com/office/drawing/2014/main" id="{CFAFF68F-A393-4197-B195-8CA103E42383}"/>
              </a:ext>
            </a:extLst>
          </p:cNvPr>
          <p:cNvSpPr>
            <a:spLocks noChangeArrowheads="1"/>
          </p:cNvSpPr>
          <p:nvPr/>
        </p:nvSpPr>
        <p:spPr bwMode="auto">
          <a:xfrm>
            <a:off x="2590800" y="6019801"/>
            <a:ext cx="3657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Total the adjusted trial balance columns and check for equality.</a:t>
            </a:r>
          </a:p>
        </p:txBody>
      </p:sp>
      <p:sp>
        <p:nvSpPr>
          <p:cNvPr id="20503" name="Oval 23">
            <a:extLst>
              <a:ext uri="{FF2B5EF4-FFF2-40B4-BE49-F238E27FC236}">
                <a16:creationId xmlns:a16="http://schemas.microsoft.com/office/drawing/2014/main" id="{F44ED13B-977F-4972-B69D-39145AEB8E8E}"/>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Object 2">
            <a:extLst>
              <a:ext uri="{FF2B5EF4-FFF2-40B4-BE49-F238E27FC236}">
                <a16:creationId xmlns:a16="http://schemas.microsoft.com/office/drawing/2014/main" id="{BAEC4A9B-117B-4517-AAD1-E357C63F101D}"/>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3554" name="Worksheet" r:id="rId4" imgW="8572321" imgH="4400550" progId="Excel.Sheet.8">
                  <p:embed/>
                </p:oleObj>
              </mc:Choice>
              <mc:Fallback>
                <p:oleObj name="Worksheet" r:id="rId4" imgW="8572321" imgH="4400550" progId="Excel.Sheet.8">
                  <p:embed/>
                  <p:pic>
                    <p:nvPicPr>
                      <p:cNvPr id="22530" name="Object 2">
                        <a:extLst>
                          <a:ext uri="{FF2B5EF4-FFF2-40B4-BE49-F238E27FC236}">
                            <a16:creationId xmlns:a16="http://schemas.microsoft.com/office/drawing/2014/main" id="{BAEC4A9B-117B-4517-AAD1-E357C63F10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F884EB8-D97C-414D-A753-EA7195600B72}"/>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894BD447-620B-4A02-93BD-2DB288058986}"/>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2533" name="Rectangle 5">
            <a:extLst>
              <a:ext uri="{FF2B5EF4-FFF2-40B4-BE49-F238E27FC236}">
                <a16:creationId xmlns:a16="http://schemas.microsoft.com/office/drawing/2014/main" id="{0DAFF842-820F-4494-BA30-14AA1CB84C00}"/>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4. Extend Amounts to Financial Statement Columns</a:t>
            </a:r>
          </a:p>
        </p:txBody>
      </p:sp>
      <p:sp>
        <p:nvSpPr>
          <p:cNvPr id="22534" name="Oval 6">
            <a:extLst>
              <a:ext uri="{FF2B5EF4-FFF2-40B4-BE49-F238E27FC236}">
                <a16:creationId xmlns:a16="http://schemas.microsoft.com/office/drawing/2014/main" id="{465884C5-A3C0-4E6C-ABE4-79EDB6E0F3C0}"/>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2535" name="Text Box 11">
            <a:extLst>
              <a:ext uri="{FF2B5EF4-FFF2-40B4-BE49-F238E27FC236}">
                <a16:creationId xmlns:a16="http://schemas.microsoft.com/office/drawing/2014/main" id="{5A37CD73-F6E6-441D-9157-2156C636BD0A}"/>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6" name="Text Box 13">
            <a:extLst>
              <a:ext uri="{FF2B5EF4-FFF2-40B4-BE49-F238E27FC236}">
                <a16:creationId xmlns:a16="http://schemas.microsoft.com/office/drawing/2014/main" id="{4B246EA9-F0A6-4E99-AD41-A3BC45408673}"/>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37" name="Text Box 14">
            <a:extLst>
              <a:ext uri="{FF2B5EF4-FFF2-40B4-BE49-F238E27FC236}">
                <a16:creationId xmlns:a16="http://schemas.microsoft.com/office/drawing/2014/main" id="{45E75608-08ED-4415-9270-453BD5E8EE43}"/>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8" name="Text Box 15">
            <a:extLst>
              <a:ext uri="{FF2B5EF4-FFF2-40B4-BE49-F238E27FC236}">
                <a16:creationId xmlns:a16="http://schemas.microsoft.com/office/drawing/2014/main" id="{A3685D8B-2B03-4E25-A2B9-A22B6FF327B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39" name="Text Box 16">
            <a:extLst>
              <a:ext uri="{FF2B5EF4-FFF2-40B4-BE49-F238E27FC236}">
                <a16:creationId xmlns:a16="http://schemas.microsoft.com/office/drawing/2014/main" id="{3D95E379-5531-4DA8-BB44-A7DECB3F4159}"/>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2540" name="Text Box 17">
            <a:extLst>
              <a:ext uri="{FF2B5EF4-FFF2-40B4-BE49-F238E27FC236}">
                <a16:creationId xmlns:a16="http://schemas.microsoft.com/office/drawing/2014/main" id="{F6508ABB-3C7E-4C6B-9AE5-EDFFF95C32BC}"/>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1" name="Text Box 18">
            <a:extLst>
              <a:ext uri="{FF2B5EF4-FFF2-40B4-BE49-F238E27FC236}">
                <a16:creationId xmlns:a16="http://schemas.microsoft.com/office/drawing/2014/main" id="{2463E897-FC5E-43AB-98BF-2A22F854125D}"/>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2" name="Text Box 17">
            <a:extLst>
              <a:ext uri="{FF2B5EF4-FFF2-40B4-BE49-F238E27FC236}">
                <a16:creationId xmlns:a16="http://schemas.microsoft.com/office/drawing/2014/main" id="{0CD18755-CA80-4E13-B639-7E31BDF9A5C8}"/>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3" name="Text Box 14">
            <a:extLst>
              <a:ext uri="{FF2B5EF4-FFF2-40B4-BE49-F238E27FC236}">
                <a16:creationId xmlns:a16="http://schemas.microsoft.com/office/drawing/2014/main" id="{D7AFF1C5-BA81-4526-949E-1450FE689857}"/>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44" name="Text Box 12">
            <a:extLst>
              <a:ext uri="{FF2B5EF4-FFF2-40B4-BE49-F238E27FC236}">
                <a16:creationId xmlns:a16="http://schemas.microsoft.com/office/drawing/2014/main" id="{5B60D7D4-3029-405E-B796-EFB604707364}"/>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5" name="Text Box 12">
            <a:extLst>
              <a:ext uri="{FF2B5EF4-FFF2-40B4-BE49-F238E27FC236}">
                <a16:creationId xmlns:a16="http://schemas.microsoft.com/office/drawing/2014/main" id="{46442E63-237C-4ECF-909E-4C6E53818E5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6" name="Text Box 16">
            <a:extLst>
              <a:ext uri="{FF2B5EF4-FFF2-40B4-BE49-F238E27FC236}">
                <a16:creationId xmlns:a16="http://schemas.microsoft.com/office/drawing/2014/main" id="{CB9696BF-EBD3-4470-831A-25FA0D600A14}"/>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7" name="Text Box 16">
            <a:extLst>
              <a:ext uri="{FF2B5EF4-FFF2-40B4-BE49-F238E27FC236}">
                <a16:creationId xmlns:a16="http://schemas.microsoft.com/office/drawing/2014/main" id="{417BFCB4-8F8B-4F7B-8B8C-1D3DBDEF814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48" name="Text Box 12">
            <a:extLst>
              <a:ext uri="{FF2B5EF4-FFF2-40B4-BE49-F238E27FC236}">
                <a16:creationId xmlns:a16="http://schemas.microsoft.com/office/drawing/2014/main" id="{8B435139-903A-4147-BCC5-7DCE42D39F17}"/>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2549" name="AutoShape 21">
            <a:extLst>
              <a:ext uri="{FF2B5EF4-FFF2-40B4-BE49-F238E27FC236}">
                <a16:creationId xmlns:a16="http://schemas.microsoft.com/office/drawing/2014/main" id="{71814815-3557-4EB5-9769-5CF9A8E6F216}"/>
              </a:ext>
            </a:extLst>
          </p:cNvPr>
          <p:cNvCxnSpPr>
            <a:cxnSpLocks noChangeShapeType="1"/>
          </p:cNvCxnSpPr>
          <p:nvPr/>
        </p:nvCxnSpPr>
        <p:spPr bwMode="auto">
          <a:xfrm flipV="1">
            <a:off x="7162800" y="5943600"/>
            <a:ext cx="1181100" cy="3810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2550" name="Rectangle 6">
            <a:extLst>
              <a:ext uri="{FF2B5EF4-FFF2-40B4-BE49-F238E27FC236}">
                <a16:creationId xmlns:a16="http://schemas.microsoft.com/office/drawing/2014/main" id="{49D56B0C-B32C-42FC-9C76-59AFE6DCC39E}"/>
              </a:ext>
            </a:extLst>
          </p:cNvPr>
          <p:cNvSpPr>
            <a:spLocks noChangeArrowheads="1"/>
          </p:cNvSpPr>
          <p:nvPr/>
        </p:nvSpPr>
        <p:spPr bwMode="auto">
          <a:xfrm>
            <a:off x="2743200" y="6019801"/>
            <a:ext cx="4419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Extend all revenue and expense account balances to the income statement columns.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2">
            <a:extLst>
              <a:ext uri="{FF2B5EF4-FFF2-40B4-BE49-F238E27FC236}">
                <a16:creationId xmlns:a16="http://schemas.microsoft.com/office/drawing/2014/main" id="{3CEDC025-8F7F-47F8-83AF-6696A4A07458}"/>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4578" name="Worksheet" r:id="rId4" imgW="8572321" imgH="4400550" progId="Excel.Sheet.8">
                  <p:embed/>
                </p:oleObj>
              </mc:Choice>
              <mc:Fallback>
                <p:oleObj name="Worksheet" r:id="rId4" imgW="8572321" imgH="4400550" progId="Excel.Sheet.8">
                  <p:embed/>
                  <p:pic>
                    <p:nvPicPr>
                      <p:cNvPr id="24578" name="Object 2">
                        <a:extLst>
                          <a:ext uri="{FF2B5EF4-FFF2-40B4-BE49-F238E27FC236}">
                            <a16:creationId xmlns:a16="http://schemas.microsoft.com/office/drawing/2014/main" id="{3CEDC025-8F7F-47F8-83AF-6696A4A074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C4F383D-D14F-4585-909B-145BEFBEF023}"/>
              </a:ext>
            </a:extLst>
          </p:cNvPr>
          <p:cNvSpPr txBox="1">
            <a:spLocks noChangeArrowheads="1"/>
          </p:cNvSpPr>
          <p:nvPr/>
        </p:nvSpPr>
        <p:spPr bwMode="auto">
          <a:xfrm>
            <a:off x="7239000" y="63690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602115" name="Rectangle 3">
            <a:extLst>
              <a:ext uri="{FF2B5EF4-FFF2-40B4-BE49-F238E27FC236}">
                <a16:creationId xmlns:a16="http://schemas.microsoft.com/office/drawing/2014/main" id="{5CA4C123-5173-4107-9E15-05126BCF65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4581" name="Rectangle 5">
            <a:extLst>
              <a:ext uri="{FF2B5EF4-FFF2-40B4-BE49-F238E27FC236}">
                <a16:creationId xmlns:a16="http://schemas.microsoft.com/office/drawing/2014/main" id="{8F41E42D-B2D8-40D8-8404-72CDA8CD5B5B}"/>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latin typeface="Comic Sans MS" panose="030F0702030302020204" pitchFamily="66" charset="0"/>
              </a:rPr>
              <a:t>4. Extend Amounts to Financial Statement Columns</a:t>
            </a:r>
          </a:p>
        </p:txBody>
      </p:sp>
      <p:sp>
        <p:nvSpPr>
          <p:cNvPr id="24582" name="Rectangle 12">
            <a:extLst>
              <a:ext uri="{FF2B5EF4-FFF2-40B4-BE49-F238E27FC236}">
                <a16:creationId xmlns:a16="http://schemas.microsoft.com/office/drawing/2014/main" id="{AEEAE70A-A992-4881-8ACA-F48ACA659B68}"/>
              </a:ext>
            </a:extLst>
          </p:cNvPr>
          <p:cNvSpPr>
            <a:spLocks noChangeArrowheads="1"/>
          </p:cNvSpPr>
          <p:nvPr/>
        </p:nvSpPr>
        <p:spPr bwMode="auto">
          <a:xfrm>
            <a:off x="2743200" y="6019801"/>
            <a:ext cx="4724400" cy="830263"/>
          </a:xfrm>
          <a:prstGeom prst="rect">
            <a:avLst/>
          </a:prstGeom>
          <a:solidFill>
            <a:srgbClr val="FFFF99"/>
          </a:solidFill>
          <a:ln w="28575"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latin typeface="Comic Sans MS" panose="030F0702030302020204" pitchFamily="66" charset="0"/>
              </a:rPr>
              <a:t>Extend all asset, liability, and equity account balances to the statement of financial position columns.</a:t>
            </a:r>
          </a:p>
        </p:txBody>
      </p:sp>
      <p:sp>
        <p:nvSpPr>
          <p:cNvPr id="24583" name="Oval 7">
            <a:extLst>
              <a:ext uri="{FF2B5EF4-FFF2-40B4-BE49-F238E27FC236}">
                <a16:creationId xmlns:a16="http://schemas.microsoft.com/office/drawing/2014/main" id="{1CD997A4-19A8-4371-8468-4B428D058576}"/>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24584" name="AutoShape 8">
            <a:extLst>
              <a:ext uri="{FF2B5EF4-FFF2-40B4-BE49-F238E27FC236}">
                <a16:creationId xmlns:a16="http://schemas.microsoft.com/office/drawing/2014/main" id="{AF985FED-255E-4A17-A0F1-3003C997A403}"/>
              </a:ext>
            </a:extLst>
          </p:cNvPr>
          <p:cNvCxnSpPr>
            <a:cxnSpLocks noChangeShapeType="1"/>
            <a:stCxn id="24582" idx="3"/>
            <a:endCxn id="24583" idx="4"/>
          </p:cNvCxnSpPr>
          <p:nvPr/>
        </p:nvCxnSpPr>
        <p:spPr bwMode="auto">
          <a:xfrm flipV="1">
            <a:off x="7467600" y="5943601"/>
            <a:ext cx="2324100" cy="49212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4585" name="Text Box 11">
            <a:extLst>
              <a:ext uri="{FF2B5EF4-FFF2-40B4-BE49-F238E27FC236}">
                <a16:creationId xmlns:a16="http://schemas.microsoft.com/office/drawing/2014/main" id="{B160A2A7-D69C-411C-94C3-DDF9B2DCCA8D}"/>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6" name="Text Box 13">
            <a:extLst>
              <a:ext uri="{FF2B5EF4-FFF2-40B4-BE49-F238E27FC236}">
                <a16:creationId xmlns:a16="http://schemas.microsoft.com/office/drawing/2014/main" id="{FF0C545D-0C52-47CA-BB99-3E8F48CA9767}"/>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87" name="Text Box 14">
            <a:extLst>
              <a:ext uri="{FF2B5EF4-FFF2-40B4-BE49-F238E27FC236}">
                <a16:creationId xmlns:a16="http://schemas.microsoft.com/office/drawing/2014/main" id="{49CF5393-707A-4692-97A2-8273ECAFCAB4}"/>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8" name="Text Box 15">
            <a:extLst>
              <a:ext uri="{FF2B5EF4-FFF2-40B4-BE49-F238E27FC236}">
                <a16:creationId xmlns:a16="http://schemas.microsoft.com/office/drawing/2014/main" id="{54DAE3B3-68E8-4280-98D5-6ADDE33B6B50}"/>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89" name="Text Box 16">
            <a:extLst>
              <a:ext uri="{FF2B5EF4-FFF2-40B4-BE49-F238E27FC236}">
                <a16:creationId xmlns:a16="http://schemas.microsoft.com/office/drawing/2014/main" id="{3594DC6F-F4F9-462D-BD81-9CC5A5E5E555}"/>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4590" name="Text Box 17">
            <a:extLst>
              <a:ext uri="{FF2B5EF4-FFF2-40B4-BE49-F238E27FC236}">
                <a16:creationId xmlns:a16="http://schemas.microsoft.com/office/drawing/2014/main" id="{4C5F83E8-3DD4-4873-8D58-6E8996C9DBE2}"/>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1" name="Text Box 18">
            <a:extLst>
              <a:ext uri="{FF2B5EF4-FFF2-40B4-BE49-F238E27FC236}">
                <a16:creationId xmlns:a16="http://schemas.microsoft.com/office/drawing/2014/main" id="{E3419683-8D3E-40E0-B626-AF913390C231}"/>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2" name="Text Box 17">
            <a:extLst>
              <a:ext uri="{FF2B5EF4-FFF2-40B4-BE49-F238E27FC236}">
                <a16:creationId xmlns:a16="http://schemas.microsoft.com/office/drawing/2014/main" id="{C9460B0D-8C6F-44CD-A952-5A1E1B6856B2}"/>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3" name="Text Box 14">
            <a:extLst>
              <a:ext uri="{FF2B5EF4-FFF2-40B4-BE49-F238E27FC236}">
                <a16:creationId xmlns:a16="http://schemas.microsoft.com/office/drawing/2014/main" id="{0035D75E-C6BF-460B-8442-9BE49FF21A39}"/>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94" name="Text Box 12">
            <a:extLst>
              <a:ext uri="{FF2B5EF4-FFF2-40B4-BE49-F238E27FC236}">
                <a16:creationId xmlns:a16="http://schemas.microsoft.com/office/drawing/2014/main" id="{407C080D-F992-4D3B-8776-8DCC1B45AB6C}"/>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5" name="Text Box 12">
            <a:extLst>
              <a:ext uri="{FF2B5EF4-FFF2-40B4-BE49-F238E27FC236}">
                <a16:creationId xmlns:a16="http://schemas.microsoft.com/office/drawing/2014/main" id="{33F8449E-2E32-4207-94A3-3F9520B10177}"/>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6" name="Text Box 16">
            <a:extLst>
              <a:ext uri="{FF2B5EF4-FFF2-40B4-BE49-F238E27FC236}">
                <a16:creationId xmlns:a16="http://schemas.microsoft.com/office/drawing/2014/main" id="{0B3E898B-937E-4123-95A1-6032616EC4EE}"/>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7" name="Text Box 16">
            <a:extLst>
              <a:ext uri="{FF2B5EF4-FFF2-40B4-BE49-F238E27FC236}">
                <a16:creationId xmlns:a16="http://schemas.microsoft.com/office/drawing/2014/main" id="{7BFC6037-FFEC-4086-94E9-23535F486FCC}"/>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98" name="Text Box 12">
            <a:extLst>
              <a:ext uri="{FF2B5EF4-FFF2-40B4-BE49-F238E27FC236}">
                <a16:creationId xmlns:a16="http://schemas.microsoft.com/office/drawing/2014/main" id="{2235F76B-2DE7-49C1-B0C8-A9F9BDA2857C}"/>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a:extLst>
              <a:ext uri="{FF2B5EF4-FFF2-40B4-BE49-F238E27FC236}">
                <a16:creationId xmlns:a16="http://schemas.microsoft.com/office/drawing/2014/main" id="{17B5F3EF-ADE7-4FA2-8553-3B1BD4A15803}"/>
              </a:ext>
            </a:extLst>
          </p:cNvPr>
          <p:cNvGraphicFramePr>
            <a:graphicFrameLocks noChangeAspect="1"/>
          </p:cNvGraphicFramePr>
          <p:nvPr/>
        </p:nvGraphicFramePr>
        <p:xfrm>
          <a:off x="1676401" y="1438276"/>
          <a:ext cx="8829675" cy="4962525"/>
        </p:xfrm>
        <a:graphic>
          <a:graphicData uri="http://schemas.openxmlformats.org/presentationml/2006/ole">
            <mc:AlternateContent xmlns:mc="http://schemas.openxmlformats.org/markup-compatibility/2006">
              <mc:Choice xmlns:v="urn:schemas-microsoft-com:vml" Requires="v">
                <p:oleObj spid="_x0000_s25602" name="Worksheet" r:id="rId4" imgW="8572321" imgH="4696004" progId="Excel.Sheet.8">
                  <p:embed/>
                </p:oleObj>
              </mc:Choice>
              <mc:Fallback>
                <p:oleObj name="Worksheet" r:id="rId4" imgW="8572321" imgH="4696004" progId="Excel.Sheet.8">
                  <p:embed/>
                  <p:pic>
                    <p:nvPicPr>
                      <p:cNvPr id="26626" name="Object 2">
                        <a:extLst>
                          <a:ext uri="{FF2B5EF4-FFF2-40B4-BE49-F238E27FC236}">
                            <a16:creationId xmlns:a16="http://schemas.microsoft.com/office/drawing/2014/main" id="{17B5F3EF-ADE7-4FA2-8553-3B1BD4A158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29675"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970E4417-66F9-4281-900E-0D4276789C9D}"/>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7BB1CE67-BD10-4CA6-885B-D9A8910126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6629" name="Rectangle 5">
            <a:extLst>
              <a:ext uri="{FF2B5EF4-FFF2-40B4-BE49-F238E27FC236}">
                <a16:creationId xmlns:a16="http://schemas.microsoft.com/office/drawing/2014/main" id="{0EB45923-7FE7-4787-ADDF-259251E6D2E7}"/>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5. Total Columns, Compute Net Income (Loss)</a:t>
            </a:r>
          </a:p>
        </p:txBody>
      </p:sp>
      <p:sp>
        <p:nvSpPr>
          <p:cNvPr id="26630" name="Oval 7">
            <a:extLst>
              <a:ext uri="{FF2B5EF4-FFF2-40B4-BE49-F238E27FC236}">
                <a16:creationId xmlns:a16="http://schemas.microsoft.com/office/drawing/2014/main" id="{D9AA0C42-ED51-497A-A28D-61AEBB8876FA}"/>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6631" name="Text Box 11">
            <a:extLst>
              <a:ext uri="{FF2B5EF4-FFF2-40B4-BE49-F238E27FC236}">
                <a16:creationId xmlns:a16="http://schemas.microsoft.com/office/drawing/2014/main" id="{51416844-1FCE-412E-B65F-090999F34116}"/>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2" name="Text Box 13">
            <a:extLst>
              <a:ext uri="{FF2B5EF4-FFF2-40B4-BE49-F238E27FC236}">
                <a16:creationId xmlns:a16="http://schemas.microsoft.com/office/drawing/2014/main" id="{B38A8A76-6186-4D99-83FA-D1592E140CE9}"/>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33" name="Text Box 14">
            <a:extLst>
              <a:ext uri="{FF2B5EF4-FFF2-40B4-BE49-F238E27FC236}">
                <a16:creationId xmlns:a16="http://schemas.microsoft.com/office/drawing/2014/main" id="{837E21E7-A7DB-4C7F-8F56-DBD24D24A5C7}"/>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4" name="Text Box 15">
            <a:extLst>
              <a:ext uri="{FF2B5EF4-FFF2-40B4-BE49-F238E27FC236}">
                <a16:creationId xmlns:a16="http://schemas.microsoft.com/office/drawing/2014/main" id="{398461A7-46E2-41CF-8D5C-6DC83F38DE05}"/>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35" name="Text Box 16">
            <a:extLst>
              <a:ext uri="{FF2B5EF4-FFF2-40B4-BE49-F238E27FC236}">
                <a16:creationId xmlns:a16="http://schemas.microsoft.com/office/drawing/2014/main" id="{58C91788-4991-4E39-B970-457687CBF14E}"/>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36" name="Text Box 17">
            <a:extLst>
              <a:ext uri="{FF2B5EF4-FFF2-40B4-BE49-F238E27FC236}">
                <a16:creationId xmlns:a16="http://schemas.microsoft.com/office/drawing/2014/main" id="{9373C086-BE61-4714-AC09-6B18BE37FC39}"/>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7" name="Text Box 18">
            <a:extLst>
              <a:ext uri="{FF2B5EF4-FFF2-40B4-BE49-F238E27FC236}">
                <a16:creationId xmlns:a16="http://schemas.microsoft.com/office/drawing/2014/main" id="{3BF2127E-1D01-4EE1-8B56-6FA35E60CB84}"/>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8" name="Text Box 17">
            <a:extLst>
              <a:ext uri="{FF2B5EF4-FFF2-40B4-BE49-F238E27FC236}">
                <a16:creationId xmlns:a16="http://schemas.microsoft.com/office/drawing/2014/main" id="{8F46C5E8-2B12-479A-B409-B13F123C1DDF}"/>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39" name="Text Box 14">
            <a:extLst>
              <a:ext uri="{FF2B5EF4-FFF2-40B4-BE49-F238E27FC236}">
                <a16:creationId xmlns:a16="http://schemas.microsoft.com/office/drawing/2014/main" id="{6691A664-305E-4638-9665-F5DFC9528512}"/>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40" name="Text Box 12">
            <a:extLst>
              <a:ext uri="{FF2B5EF4-FFF2-40B4-BE49-F238E27FC236}">
                <a16:creationId xmlns:a16="http://schemas.microsoft.com/office/drawing/2014/main" id="{31364715-F638-4955-B295-8C48AF3FDE0A}"/>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41" name="Text Box 12">
            <a:extLst>
              <a:ext uri="{FF2B5EF4-FFF2-40B4-BE49-F238E27FC236}">
                <a16:creationId xmlns:a16="http://schemas.microsoft.com/office/drawing/2014/main" id="{C722BA8B-E9F7-4B34-BA16-DFC8AA3EA08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2" name="Text Box 16">
            <a:extLst>
              <a:ext uri="{FF2B5EF4-FFF2-40B4-BE49-F238E27FC236}">
                <a16:creationId xmlns:a16="http://schemas.microsoft.com/office/drawing/2014/main" id="{4DAE01C6-E359-4717-919E-A46CA5D3C3FF}"/>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3" name="Text Box 16">
            <a:extLst>
              <a:ext uri="{FF2B5EF4-FFF2-40B4-BE49-F238E27FC236}">
                <a16:creationId xmlns:a16="http://schemas.microsoft.com/office/drawing/2014/main" id="{8268EF58-E555-4DF1-82B9-CAEF06CB340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44" name="Text Box 12">
            <a:extLst>
              <a:ext uri="{FF2B5EF4-FFF2-40B4-BE49-F238E27FC236}">
                <a16:creationId xmlns:a16="http://schemas.microsoft.com/office/drawing/2014/main" id="{DA21AE93-5C54-49DA-8647-BA19CF53DCC1}"/>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45" name="Line 9">
            <a:extLst>
              <a:ext uri="{FF2B5EF4-FFF2-40B4-BE49-F238E27FC236}">
                <a16:creationId xmlns:a16="http://schemas.microsoft.com/office/drawing/2014/main" id="{3E2E585E-FA55-4C54-AC9C-1D91C6D5D094}"/>
              </a:ext>
            </a:extLst>
          </p:cNvPr>
          <p:cNvSpPr>
            <a:spLocks noChangeShapeType="1"/>
          </p:cNvSpPr>
          <p:nvPr/>
        </p:nvSpPr>
        <p:spPr bwMode="auto">
          <a:xfrm flipH="1">
            <a:off x="6934200" y="6400800"/>
            <a:ext cx="381000" cy="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6" name="Rectangle 6">
            <a:extLst>
              <a:ext uri="{FF2B5EF4-FFF2-40B4-BE49-F238E27FC236}">
                <a16:creationId xmlns:a16="http://schemas.microsoft.com/office/drawing/2014/main" id="{EDBBCA41-70FE-47B6-8E8E-2EF1CB0BA08C}"/>
              </a:ext>
            </a:extLst>
          </p:cNvPr>
          <p:cNvSpPr>
            <a:spLocks noChangeArrowheads="1"/>
          </p:cNvSpPr>
          <p:nvPr/>
        </p:nvSpPr>
        <p:spPr bwMode="auto">
          <a:xfrm>
            <a:off x="3505201" y="6203950"/>
            <a:ext cx="3484563"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Compute Net Income or Net Loss.</a:t>
            </a:r>
          </a:p>
        </p:txBody>
      </p:sp>
      <p:sp>
        <p:nvSpPr>
          <p:cNvPr id="26647" name="Line 7">
            <a:extLst>
              <a:ext uri="{FF2B5EF4-FFF2-40B4-BE49-F238E27FC236}">
                <a16:creationId xmlns:a16="http://schemas.microsoft.com/office/drawing/2014/main" id="{0BDC0E05-D252-44FD-8FC3-60B1F54E1DE2}"/>
              </a:ext>
            </a:extLst>
          </p:cNvPr>
          <p:cNvSpPr>
            <a:spLocks noChangeShapeType="1"/>
          </p:cNvSpPr>
          <p:nvPr/>
        </p:nvSpPr>
        <p:spPr bwMode="auto">
          <a:xfrm>
            <a:off x="7315200" y="6019800"/>
            <a:ext cx="4572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26648" name="Line 8">
            <a:extLst>
              <a:ext uri="{FF2B5EF4-FFF2-40B4-BE49-F238E27FC236}">
                <a16:creationId xmlns:a16="http://schemas.microsoft.com/office/drawing/2014/main" id="{AEC87A95-DC64-4F21-AF04-79C2A2CC84A1}"/>
              </a:ext>
            </a:extLst>
          </p:cNvPr>
          <p:cNvSpPr>
            <a:spLocks noChangeShapeType="1"/>
          </p:cNvSpPr>
          <p:nvPr/>
        </p:nvSpPr>
        <p:spPr bwMode="auto">
          <a:xfrm>
            <a:off x="7315200" y="6019800"/>
            <a:ext cx="0" cy="38100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9" name="Line 10">
            <a:extLst>
              <a:ext uri="{FF2B5EF4-FFF2-40B4-BE49-F238E27FC236}">
                <a16:creationId xmlns:a16="http://schemas.microsoft.com/office/drawing/2014/main" id="{C783ECF3-E2CA-4B0A-8D8F-7C9C088FA25D}"/>
              </a:ext>
            </a:extLst>
          </p:cNvPr>
          <p:cNvSpPr>
            <a:spLocks noChangeShapeType="1"/>
          </p:cNvSpPr>
          <p:nvPr/>
        </p:nvSpPr>
        <p:spPr bwMode="auto">
          <a:xfrm>
            <a:off x="8458200" y="6019800"/>
            <a:ext cx="15240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6">
            <a:extLst>
              <a:ext uri="{FF2B5EF4-FFF2-40B4-BE49-F238E27FC236}">
                <a16:creationId xmlns:a16="http://schemas.microsoft.com/office/drawing/2014/main" id="{D223ECFD-1AB0-46F3-95F4-7E1E8A61E573}"/>
              </a:ext>
            </a:extLst>
          </p:cNvPr>
          <p:cNvSpPr>
            <a:spLocks noChangeArrowheads="1"/>
          </p:cNvSpPr>
          <p:nvPr/>
        </p:nvSpPr>
        <p:spPr bwMode="auto">
          <a:xfrm>
            <a:off x="2362200" y="22098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Net income is shown on a worksheet in the:</a:t>
            </a:r>
          </a:p>
          <a:p>
            <a:pPr lvl="1">
              <a:lnSpc>
                <a:spcPct val="115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income statement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statement of financial position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income statement credit column and statement of financial position debit column.</a:t>
            </a:r>
          </a:p>
          <a:p>
            <a:pPr lvl="1">
              <a:lnSpc>
                <a:spcPct val="115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income statement debit column and statement of financial position credit column.</a:t>
            </a:r>
          </a:p>
        </p:txBody>
      </p:sp>
      <p:sp>
        <p:nvSpPr>
          <p:cNvPr id="674819" name="Oval 1027">
            <a:extLst>
              <a:ext uri="{FF2B5EF4-FFF2-40B4-BE49-F238E27FC236}">
                <a16:creationId xmlns:a16="http://schemas.microsoft.com/office/drawing/2014/main" id="{E75126FE-0B53-4CCA-BF9F-D52A9218C0EB}"/>
              </a:ext>
            </a:extLst>
          </p:cNvPr>
          <p:cNvSpPr>
            <a:spLocks noChangeArrowheads="1"/>
          </p:cNvSpPr>
          <p:nvPr/>
        </p:nvSpPr>
        <p:spPr bwMode="auto">
          <a:xfrm>
            <a:off x="2667000" y="49530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8676" name="Rectangle 1028">
            <a:extLst>
              <a:ext uri="{FF2B5EF4-FFF2-40B4-BE49-F238E27FC236}">
                <a16:creationId xmlns:a16="http://schemas.microsoft.com/office/drawing/2014/main" id="{73DFF973-17A0-4529-85B0-B104E447D86F}"/>
              </a:ext>
            </a:extLst>
          </p:cNvPr>
          <p:cNvSpPr>
            <a:spLocks noChangeArrowheads="1"/>
          </p:cNvSpPr>
          <p:nvPr/>
        </p:nvSpPr>
        <p:spPr bwMode="auto">
          <a:xfrm>
            <a:off x="2057400" y="15240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674823" name="Rectangle 1031">
            <a:extLst>
              <a:ext uri="{FF2B5EF4-FFF2-40B4-BE49-F238E27FC236}">
                <a16:creationId xmlns:a16="http://schemas.microsoft.com/office/drawing/2014/main" id="{8450E185-AB61-4222-94A2-8D302122307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4824" name="Text Box 1032">
            <a:extLst>
              <a:ext uri="{FF2B5EF4-FFF2-40B4-BE49-F238E27FC236}">
                <a16:creationId xmlns:a16="http://schemas.microsoft.com/office/drawing/2014/main" id="{28972D31-9A99-405F-BF6E-407DC6F9B9E7}"/>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4819"/>
                                        </p:tgtEl>
                                        <p:attrNameLst>
                                          <p:attrName>style.visibility</p:attrName>
                                        </p:attrNameLst>
                                      </p:cBhvr>
                                      <p:to>
                                        <p:strVal val="visible"/>
                                      </p:to>
                                    </p:set>
                                    <p:animEffect transition="in" filter="wipe(left)">
                                      <p:cBhvr>
                                        <p:cTn id="7" dur="500"/>
                                        <p:tgtEl>
                                          <p:spTgt spid="67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48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9677EAD6-8E5C-42AC-BAA7-F66BB9DD0C5D}"/>
              </a:ext>
            </a:extLst>
          </p:cNvPr>
          <p:cNvSpPr txBox="1">
            <a:spLocks noChangeArrowheads="1"/>
          </p:cNvSpPr>
          <p:nvPr/>
        </p:nvSpPr>
        <p:spPr bwMode="auto">
          <a:xfrm>
            <a:off x="2209800" y="1974850"/>
            <a:ext cx="8001000"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0"/>
              </a:spcBef>
              <a:spcAft>
                <a:spcPct val="50000"/>
              </a:spcAft>
              <a:buClrTx/>
              <a:buSzPct val="80000"/>
              <a:buFontTx/>
              <a:buBlip>
                <a:blip r:embed="rId3"/>
              </a:buBlip>
            </a:pPr>
            <a:r>
              <a:rPr lang="en-US" altLang="id-ID" b="0">
                <a:solidFill>
                  <a:srgbClr val="000000"/>
                </a:solidFill>
              </a:rPr>
              <a:t>Income statement is prepared from the income statement columns. </a:t>
            </a:r>
          </a:p>
          <a:p>
            <a:pPr lvl="1">
              <a:lnSpc>
                <a:spcPct val="130000"/>
              </a:lnSpc>
              <a:spcBef>
                <a:spcPct val="0"/>
              </a:spcBef>
              <a:spcAft>
                <a:spcPct val="50000"/>
              </a:spcAft>
              <a:buClrTx/>
              <a:buSzPct val="80000"/>
              <a:buFontTx/>
              <a:buBlip>
                <a:blip r:embed="rId3"/>
              </a:buBlip>
            </a:pPr>
            <a:r>
              <a:rPr lang="en-US" altLang="id-ID" b="0">
                <a:solidFill>
                  <a:srgbClr val="000000"/>
                </a:solidFill>
              </a:rPr>
              <a:t>Statement of financial position and retained earnings statement are prepared from the statement of financial position columns.</a:t>
            </a:r>
          </a:p>
          <a:p>
            <a:pPr>
              <a:lnSpc>
                <a:spcPct val="130000"/>
              </a:lnSpc>
              <a:spcBef>
                <a:spcPct val="0"/>
              </a:spcBef>
              <a:spcAft>
                <a:spcPct val="50000"/>
              </a:spcAft>
              <a:buClrTx/>
              <a:buSzPct val="80000"/>
              <a:buFontTx/>
              <a:buNone/>
            </a:pPr>
            <a:r>
              <a:rPr lang="en-US" altLang="id-ID" sz="2400" b="0">
                <a:solidFill>
                  <a:srgbClr val="000000"/>
                </a:solidFill>
              </a:rPr>
              <a:t>Companies journalize and post adjusting entries.</a:t>
            </a:r>
          </a:p>
        </p:txBody>
      </p:sp>
      <p:sp>
        <p:nvSpPr>
          <p:cNvPr id="610307" name="Rectangle 3">
            <a:extLst>
              <a:ext uri="{FF2B5EF4-FFF2-40B4-BE49-F238E27FC236}">
                <a16:creationId xmlns:a16="http://schemas.microsoft.com/office/drawing/2014/main" id="{3351E7E9-81CC-4AF3-9BBB-3DB9F562153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10308" name="Text Box 4">
            <a:extLst>
              <a:ext uri="{FF2B5EF4-FFF2-40B4-BE49-F238E27FC236}">
                <a16:creationId xmlns:a16="http://schemas.microsoft.com/office/drawing/2014/main" id="{022A19BF-D09A-452F-8699-26943DAC3B95}"/>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0725" name="Rectangle 6">
            <a:extLst>
              <a:ext uri="{FF2B5EF4-FFF2-40B4-BE49-F238E27FC236}">
                <a16:creationId xmlns:a16="http://schemas.microsoft.com/office/drawing/2014/main" id="{769A2082-9DC0-4B6B-8EF7-8B2884D8068A}"/>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Worksheet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6465A6BA-9840-4228-A765-742DF0E69B0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05689F25-548A-4D7E-BF95-97DD544EA9A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32772" name="Picture 6">
            <a:extLst>
              <a:ext uri="{FF2B5EF4-FFF2-40B4-BE49-F238E27FC236}">
                <a16:creationId xmlns:a16="http://schemas.microsoft.com/office/drawing/2014/main" id="{6D36B5BB-9726-49DE-A806-E335B60F2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530350"/>
            <a:ext cx="8077200" cy="456565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32773" name="Text Box 10">
            <a:extLst>
              <a:ext uri="{FF2B5EF4-FFF2-40B4-BE49-F238E27FC236}">
                <a16:creationId xmlns:a16="http://schemas.microsoft.com/office/drawing/2014/main" id="{CAA7CFFA-6AFF-4A86-928C-23B49FC11186}"/>
              </a:ext>
            </a:extLst>
          </p:cNvPr>
          <p:cNvSpPr txBox="1">
            <a:spLocks noChangeArrowheads="1"/>
          </p:cNvSpPr>
          <p:nvPr/>
        </p:nvSpPr>
        <p:spPr bwMode="auto">
          <a:xfrm>
            <a:off x="8610600" y="1219200"/>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2774" name="Picture 8">
            <a:extLst>
              <a:ext uri="{FF2B5EF4-FFF2-40B4-BE49-F238E27FC236}">
                <a16:creationId xmlns:a16="http://schemas.microsoft.com/office/drawing/2014/main" id="{3160C4B2-0E11-4194-B413-CEA33C4F98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2247901"/>
            <a:ext cx="5667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4D0ABF1A-DC36-4F59-8333-8096D34A9044}"/>
              </a:ext>
            </a:extLst>
          </p:cNvPr>
          <p:cNvSpPr>
            <a:spLocks noGrp="1" noChangeArrowheads="1"/>
          </p:cNvSpPr>
          <p:nvPr>
            <p:ph type="title" idx="4294967295"/>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945A6404-7E3F-49F7-B44C-75C44326ACED}"/>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34820" name="Text Box 10">
            <a:extLst>
              <a:ext uri="{FF2B5EF4-FFF2-40B4-BE49-F238E27FC236}">
                <a16:creationId xmlns:a16="http://schemas.microsoft.com/office/drawing/2014/main" id="{130EC599-5B44-488B-8D3F-E53E27DD13EB}"/>
              </a:ext>
            </a:extLst>
          </p:cNvPr>
          <p:cNvSpPr txBox="1">
            <a:spLocks noChangeArrowheads="1"/>
          </p:cNvSpPr>
          <p:nvPr/>
        </p:nvSpPr>
        <p:spPr bwMode="auto">
          <a:xfrm>
            <a:off x="8610600" y="1554164"/>
            <a:ext cx="1600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4821" name="Picture 9">
            <a:extLst>
              <a:ext uri="{FF2B5EF4-FFF2-40B4-BE49-F238E27FC236}">
                <a16:creationId xmlns:a16="http://schemas.microsoft.com/office/drawing/2014/main" id="{2A891C03-F521-48D0-9BA0-4C5CA618F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76" y="1905001"/>
            <a:ext cx="8086725" cy="300831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0">
            <a:extLst>
              <a:ext uri="{FF2B5EF4-FFF2-40B4-BE49-F238E27FC236}">
                <a16:creationId xmlns:a16="http://schemas.microsoft.com/office/drawing/2014/main" id="{76BB5DBC-438B-4E23-8DEB-06FEDCD228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066801"/>
            <a:ext cx="5943600" cy="561816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695298" name="Rectangle 1026">
            <a:extLst>
              <a:ext uri="{FF2B5EF4-FFF2-40B4-BE49-F238E27FC236}">
                <a16:creationId xmlns:a16="http://schemas.microsoft.com/office/drawing/2014/main" id="{916CAA0B-8A04-4246-8220-CFAD87603546}"/>
              </a:ext>
            </a:extLst>
          </p:cNvPr>
          <p:cNvSpPr>
            <a:spLocks noGrp="1" noChangeArrowheads="1"/>
          </p:cNvSpPr>
          <p:nvPr>
            <p:ph type="title" idx="4294967295"/>
          </p:nvPr>
        </p:nvSpPr>
        <p:spPr>
          <a:xfrm>
            <a:off x="1676400" y="3048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36868" name="Text Box 10">
            <a:extLst>
              <a:ext uri="{FF2B5EF4-FFF2-40B4-BE49-F238E27FC236}">
                <a16:creationId xmlns:a16="http://schemas.microsoft.com/office/drawing/2014/main" id="{2A87D3FB-486E-4F7B-AB98-DE2F8652CA08}"/>
              </a:ext>
            </a:extLst>
          </p:cNvPr>
          <p:cNvSpPr txBox="1">
            <a:spLocks noChangeArrowheads="1"/>
          </p:cNvSpPr>
          <p:nvPr/>
        </p:nvSpPr>
        <p:spPr bwMode="auto">
          <a:xfrm>
            <a:off x="9144000" y="1219200"/>
            <a:ext cx="1295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sp>
        <p:nvSpPr>
          <p:cNvPr id="36869" name="Text Box 8">
            <a:extLst>
              <a:ext uri="{FF2B5EF4-FFF2-40B4-BE49-F238E27FC236}">
                <a16:creationId xmlns:a16="http://schemas.microsoft.com/office/drawing/2014/main" id="{40FB93A3-29A0-4DDC-82C9-13B47002B044}"/>
              </a:ext>
            </a:extLst>
          </p:cNvPr>
          <p:cNvSpPr txBox="1">
            <a:spLocks noChangeArrowheads="1"/>
          </p:cNvSpPr>
          <p:nvPr/>
        </p:nvSpPr>
        <p:spPr bwMode="auto">
          <a:xfrm>
            <a:off x="8610600" y="6240463"/>
            <a:ext cx="533400" cy="10795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100" b="0">
              <a:solidFill>
                <a:schemeClr val="tx1"/>
              </a:solidFill>
              <a:latin typeface="Comic Sans MS" panose="030F0702030302020204" pitchFamily="66" charset="0"/>
            </a:endParaRPr>
          </a:p>
        </p:txBody>
      </p:sp>
      <p:sp>
        <p:nvSpPr>
          <p:cNvPr id="36870" name="Line 9">
            <a:extLst>
              <a:ext uri="{FF2B5EF4-FFF2-40B4-BE49-F238E27FC236}">
                <a16:creationId xmlns:a16="http://schemas.microsoft.com/office/drawing/2014/main" id="{FBFB6BBC-02E4-4117-818F-C7E9C0F2D405}"/>
              </a:ext>
            </a:extLst>
          </p:cNvPr>
          <p:cNvSpPr>
            <a:spLocks noChangeShapeType="1"/>
          </p:cNvSpPr>
          <p:nvPr/>
        </p:nvSpPr>
        <p:spPr bwMode="auto">
          <a:xfrm>
            <a:off x="8458200" y="6278563"/>
            <a:ext cx="53340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id="{A94EB573-9996-4F79-A6D8-6E41EEA225B6}"/>
              </a:ext>
            </a:extLst>
          </p:cNvPr>
          <p:cNvSpPr txBox="1">
            <a:spLocks noChangeArrowheads="1"/>
          </p:cNvSpPr>
          <p:nvPr/>
        </p:nvSpPr>
        <p:spPr bwMode="auto">
          <a:xfrm>
            <a:off x="2209800" y="2046288"/>
            <a:ext cx="8001000" cy="283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50000"/>
              </a:spcBef>
              <a:spcAft>
                <a:spcPct val="50000"/>
              </a:spcAft>
              <a:buClrTx/>
              <a:buSzPct val="80000"/>
              <a:buFontTx/>
              <a:buBlip>
                <a:blip r:embed="rId3"/>
              </a:buBlip>
            </a:pPr>
            <a:r>
              <a:rPr lang="en-US" altLang="id-ID" b="0">
                <a:solidFill>
                  <a:srgbClr val="000000"/>
                </a:solidFill>
              </a:rPr>
              <a:t>The adjusting entries are prepared from the adjustments columns of the worksheet.</a:t>
            </a:r>
          </a:p>
          <a:p>
            <a:pPr lvl="1">
              <a:lnSpc>
                <a:spcPct val="130000"/>
              </a:lnSpc>
              <a:spcBef>
                <a:spcPct val="50000"/>
              </a:spcBef>
              <a:spcAft>
                <a:spcPct val="50000"/>
              </a:spcAft>
              <a:buClrTx/>
              <a:buSzPct val="80000"/>
              <a:buFontTx/>
              <a:buBlip>
                <a:blip r:embed="rId3"/>
              </a:buBlip>
            </a:pPr>
            <a:r>
              <a:rPr lang="en-US" altLang="id-ID" b="0">
                <a:solidFill>
                  <a:srgbClr val="000000"/>
                </a:solidFill>
              </a:rPr>
              <a:t>Journalizing and posting of adjusting entries follows the preparation of financial statements when a worksheet is used.</a:t>
            </a:r>
          </a:p>
        </p:txBody>
      </p:sp>
      <p:sp>
        <p:nvSpPr>
          <p:cNvPr id="618499" name="Rectangle 3">
            <a:extLst>
              <a:ext uri="{FF2B5EF4-FFF2-40B4-BE49-F238E27FC236}">
                <a16:creationId xmlns:a16="http://schemas.microsoft.com/office/drawing/2014/main" id="{369FE20F-CB04-4C11-8A4B-36A11A82F826}"/>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18500" name="Text Box 4">
            <a:extLst>
              <a:ext uri="{FF2B5EF4-FFF2-40B4-BE49-F238E27FC236}">
                <a16:creationId xmlns:a16="http://schemas.microsoft.com/office/drawing/2014/main" id="{3493E4FB-9B85-44AA-9775-550E299C782D}"/>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8917" name="Rectangle 5">
            <a:extLst>
              <a:ext uri="{FF2B5EF4-FFF2-40B4-BE49-F238E27FC236}">
                <a16:creationId xmlns:a16="http://schemas.microsoft.com/office/drawing/2014/main" id="{E7AB6BDD-5C9F-4A9B-AEE7-7399593BAEB6}"/>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Adjusting Entries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a:extLst>
              <a:ext uri="{FF2B5EF4-FFF2-40B4-BE49-F238E27FC236}">
                <a16:creationId xmlns:a16="http://schemas.microsoft.com/office/drawing/2014/main" id="{A59689DF-AB50-4B36-93A5-ED22775203D0}"/>
              </a:ext>
            </a:extLst>
          </p:cNvPr>
          <p:cNvSpPr>
            <a:spLocks noGrp="1" noChangeArrowheads="1"/>
          </p:cNvSpPr>
          <p:nvPr>
            <p:ph type="title"/>
          </p:nvPr>
        </p:nvSpPr>
        <p:spPr>
          <a:xfrm>
            <a:off x="1676400" y="2286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22595" name="Text Box 3">
            <a:extLst>
              <a:ext uri="{FF2B5EF4-FFF2-40B4-BE49-F238E27FC236}">
                <a16:creationId xmlns:a16="http://schemas.microsoft.com/office/drawing/2014/main" id="{83B19A25-662B-4617-864A-FF403994EC3A}"/>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40964" name="Picture 6">
            <a:extLst>
              <a:ext uri="{FF2B5EF4-FFF2-40B4-BE49-F238E27FC236}">
                <a16:creationId xmlns:a16="http://schemas.microsoft.com/office/drawing/2014/main" id="{A692CEEC-4B78-4629-BD6A-E36370329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40965" name="Text Box 9">
            <a:extLst>
              <a:ext uri="{FF2B5EF4-FFF2-40B4-BE49-F238E27FC236}">
                <a16:creationId xmlns:a16="http://schemas.microsoft.com/office/drawing/2014/main" id="{1A3ED920-5DCD-444C-BCE3-228073734CC0}"/>
              </a:ext>
            </a:extLst>
          </p:cNvPr>
          <p:cNvSpPr txBox="1">
            <a:spLocks noChangeArrowheads="1"/>
          </p:cNvSpPr>
          <p:nvPr/>
        </p:nvSpPr>
        <p:spPr bwMode="auto">
          <a:xfrm>
            <a:off x="1905000" y="1114426"/>
            <a:ext cx="1828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40966" name="Text Box 8">
            <a:extLst>
              <a:ext uri="{FF2B5EF4-FFF2-40B4-BE49-F238E27FC236}">
                <a16:creationId xmlns:a16="http://schemas.microsoft.com/office/drawing/2014/main" id="{E7F01513-AB26-4EAE-A2D9-37E6E1DDE707}"/>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40967" name="Picture 9">
            <a:extLst>
              <a:ext uri="{FF2B5EF4-FFF2-40B4-BE49-F238E27FC236}">
                <a16:creationId xmlns:a16="http://schemas.microsoft.com/office/drawing/2014/main" id="{93436032-199B-4B33-85D4-9964E76B13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CBC4BE7F-0251-4656-8985-9BB88E51BCD5}"/>
              </a:ext>
            </a:extLst>
          </p:cNvPr>
          <p:cNvSpPr txBox="1">
            <a:spLocks noChangeArrowheads="1"/>
          </p:cNvSpPr>
          <p:nvPr/>
        </p:nvSpPr>
        <p:spPr bwMode="auto">
          <a:xfrm>
            <a:off x="2209800" y="1422400"/>
            <a:ext cx="79248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spcAft>
                <a:spcPct val="50000"/>
              </a:spcAft>
              <a:buClrTx/>
              <a:buSzPct val="80000"/>
              <a:buFontTx/>
              <a:buNone/>
            </a:pPr>
            <a:r>
              <a:rPr lang="en-US" altLang="id-ID" sz="2300" b="0"/>
              <a:t>At the end of the accounting period, the company makes the accounts ready for the next period.</a:t>
            </a:r>
          </a:p>
        </p:txBody>
      </p:sp>
      <p:sp>
        <p:nvSpPr>
          <p:cNvPr id="624646" name="Rectangle 6">
            <a:extLst>
              <a:ext uri="{FF2B5EF4-FFF2-40B4-BE49-F238E27FC236}">
                <a16:creationId xmlns:a16="http://schemas.microsoft.com/office/drawing/2014/main" id="{905CD1FC-2155-4ECC-919C-3B1B860DA1C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Closing the Books</a:t>
            </a:r>
          </a:p>
        </p:txBody>
      </p:sp>
      <p:sp>
        <p:nvSpPr>
          <p:cNvPr id="624647" name="Text Box 7">
            <a:extLst>
              <a:ext uri="{FF2B5EF4-FFF2-40B4-BE49-F238E27FC236}">
                <a16:creationId xmlns:a16="http://schemas.microsoft.com/office/drawing/2014/main" id="{0147A776-8673-404E-930D-05A8172F3C1B}"/>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2  Explain the process of closing the books.</a:t>
            </a:r>
          </a:p>
        </p:txBody>
      </p:sp>
      <p:sp>
        <p:nvSpPr>
          <p:cNvPr id="43013" name="Text Box 10">
            <a:extLst>
              <a:ext uri="{FF2B5EF4-FFF2-40B4-BE49-F238E27FC236}">
                <a16:creationId xmlns:a16="http://schemas.microsoft.com/office/drawing/2014/main" id="{D4AE4045-CB49-4045-AACC-348165F29A41}"/>
              </a:ext>
            </a:extLst>
          </p:cNvPr>
          <p:cNvSpPr txBox="1">
            <a:spLocks noChangeArrowheads="1"/>
          </p:cNvSpPr>
          <p:nvPr/>
        </p:nvSpPr>
        <p:spPr bwMode="auto">
          <a:xfrm>
            <a:off x="8763000" y="2392363"/>
            <a:ext cx="160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400">
                <a:solidFill>
                  <a:srgbClr val="800000"/>
                </a:solidFill>
              </a:rPr>
              <a:t>Illustration 4-5</a:t>
            </a:r>
          </a:p>
        </p:txBody>
      </p:sp>
      <p:sp>
        <p:nvSpPr>
          <p:cNvPr id="43014" name="Text Box 11">
            <a:extLst>
              <a:ext uri="{FF2B5EF4-FFF2-40B4-BE49-F238E27FC236}">
                <a16:creationId xmlns:a16="http://schemas.microsoft.com/office/drawing/2014/main" id="{DC7ED355-D9E8-4F61-B8BF-F363D3F8347B}"/>
              </a:ext>
            </a:extLst>
          </p:cNvPr>
          <p:cNvSpPr txBox="1">
            <a:spLocks noChangeArrowheads="1"/>
          </p:cNvSpPr>
          <p:nvPr/>
        </p:nvSpPr>
        <p:spPr bwMode="auto">
          <a:xfrm>
            <a:off x="2286000" y="2971800"/>
            <a:ext cx="304800" cy="45720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2400" b="0">
              <a:solidFill>
                <a:schemeClr val="tx1"/>
              </a:solidFill>
              <a:latin typeface="Comic Sans MS" panose="030F0702030302020204" pitchFamily="66" charset="0"/>
            </a:endParaRPr>
          </a:p>
        </p:txBody>
      </p:sp>
      <p:pic>
        <p:nvPicPr>
          <p:cNvPr id="43015" name="Picture 9">
            <a:extLst>
              <a:ext uri="{FF2B5EF4-FFF2-40B4-BE49-F238E27FC236}">
                <a16:creationId xmlns:a16="http://schemas.microsoft.com/office/drawing/2014/main" id="{B1BDE5A1-ADA5-4ECE-85D0-E105D7230E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819401"/>
            <a:ext cx="8001000" cy="335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954</TotalTime>
  <Words>1550</Words>
  <Application>Microsoft Office PowerPoint</Application>
  <PresentationFormat>Widescreen</PresentationFormat>
  <Paragraphs>298</Paragraphs>
  <Slides>34</Slides>
  <Notes>26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34</vt:i4>
      </vt:variant>
    </vt:vector>
  </HeadingPairs>
  <TitlesOfParts>
    <vt:vector size="46" baseType="lpstr">
      <vt:lpstr>Arial</vt:lpstr>
      <vt:lpstr>Arial Black</vt:lpstr>
      <vt:lpstr>Calibri</vt:lpstr>
      <vt:lpstr>Calibri Light</vt:lpstr>
      <vt:lpstr>Comic Sans MS</vt:lpstr>
      <vt:lpstr>Monotype Sorts</vt:lpstr>
      <vt:lpstr>Tajawal Medium</vt:lpstr>
      <vt:lpstr>Times New Roman</vt:lpstr>
      <vt:lpstr>Wingdings</vt:lpstr>
      <vt:lpstr>Office Theme</vt:lpstr>
      <vt:lpstr>Clip</vt:lpstr>
      <vt:lpstr>Microsoft Office Excel Worksheet</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Using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Preparing Financial Statements from a Worksheet</vt:lpstr>
      <vt:lpstr>Preparing Financial Statements from a Worksheet</vt:lpstr>
      <vt:lpstr>Preparing Financial Statements from a Worksheet</vt:lpstr>
      <vt:lpstr>Preparing Financial Statements from a Worksheet</vt:lpstr>
      <vt:lpstr>Preparing Adjusting Entries from a Worksheet</vt:lpstr>
      <vt:lpstr>Preparing Adjusting Entries from a Worksheet</vt:lpstr>
      <vt:lpstr>Closing the Books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26</cp:revision>
  <dcterms:created xsi:type="dcterms:W3CDTF">2021-08-03T13:03:26Z</dcterms:created>
  <dcterms:modified xsi:type="dcterms:W3CDTF">2022-03-31T19:59:24Z</dcterms:modified>
</cp:coreProperties>
</file>