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slides/slide43.xml" ContentType="application/vnd.openxmlformats-officedocument.presentationml.slide+xml"/>
  <Override PartName="/ppt/presentation.xml" ContentType="application/vnd.openxmlformats-officedocument.presentationml.presentation.main+xml"/>
  <Override PartName="/ppt/slides/slide42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1.xml" ContentType="application/vnd.openxmlformats-officedocument.presentationml.slide+xml"/>
  <Override PartName="/ppt/slides/slide3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3"/>
  </p:sldMasterIdLst>
  <p:notesMasterIdLst>
    <p:notesMasterId r:id="rId47"/>
  </p:notesMasterIdLst>
  <p:sldIdLst>
    <p:sldId id="650" r:id="rId4"/>
    <p:sldId id="268" r:id="rId5"/>
    <p:sldId id="487" r:id="rId6"/>
    <p:sldId id="488" r:id="rId7"/>
    <p:sldId id="490" r:id="rId8"/>
    <p:sldId id="493" r:id="rId9"/>
    <p:sldId id="491" r:id="rId10"/>
    <p:sldId id="492" r:id="rId11"/>
    <p:sldId id="499" r:id="rId12"/>
    <p:sldId id="494" r:id="rId13"/>
    <p:sldId id="496" r:id="rId14"/>
    <p:sldId id="497" r:id="rId15"/>
    <p:sldId id="495" r:id="rId16"/>
    <p:sldId id="498" r:id="rId17"/>
    <p:sldId id="500" r:id="rId18"/>
    <p:sldId id="501" r:id="rId19"/>
    <p:sldId id="502" r:id="rId20"/>
    <p:sldId id="506" r:id="rId21"/>
    <p:sldId id="505" r:id="rId22"/>
    <p:sldId id="507" r:id="rId23"/>
    <p:sldId id="503" r:id="rId24"/>
    <p:sldId id="508" r:id="rId25"/>
    <p:sldId id="504" r:id="rId26"/>
    <p:sldId id="511" r:id="rId27"/>
    <p:sldId id="510" r:id="rId28"/>
    <p:sldId id="509" r:id="rId29"/>
    <p:sldId id="512" r:id="rId30"/>
    <p:sldId id="513" r:id="rId31"/>
    <p:sldId id="514" r:id="rId32"/>
    <p:sldId id="515" r:id="rId33"/>
    <p:sldId id="516" r:id="rId34"/>
    <p:sldId id="517" r:id="rId35"/>
    <p:sldId id="518" r:id="rId36"/>
    <p:sldId id="519" r:id="rId37"/>
    <p:sldId id="520" r:id="rId38"/>
    <p:sldId id="522" r:id="rId39"/>
    <p:sldId id="524" r:id="rId40"/>
    <p:sldId id="526" r:id="rId41"/>
    <p:sldId id="525" r:id="rId42"/>
    <p:sldId id="523" r:id="rId43"/>
    <p:sldId id="527" r:id="rId44"/>
    <p:sldId id="528" r:id="rId45"/>
    <p:sldId id="485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4983" autoAdjust="0"/>
    <p:restoredTop sz="80090" autoAdjust="0"/>
  </p:normalViewPr>
  <p:slideViewPr>
    <p:cSldViewPr snapToGrid="0">
      <p:cViewPr varScale="1">
        <p:scale>
          <a:sx n="117" d="100"/>
          <a:sy n="117" d="100"/>
        </p:scale>
        <p:origin x="40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4210C7-725C-0ADB-6E0B-414AD92072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BFE201-E403-5AA1-2491-FEEC3F13F25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33F8B98-94F3-4193-A637-B638294B041A}" type="datetimeFigureOut">
              <a:rPr lang="en-US"/>
              <a:pPr>
                <a:defRPr/>
              </a:pPr>
              <a:t>2/10/26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43C072D-1FFE-D050-B05A-67E53AFF4AD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2AD75E9-9901-8D6A-5BB2-DF650FCAF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67D57C-FA87-24D4-16B6-7D516219EB1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474024-E0AF-9189-58D2-C0C9B8526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CFB642-6CD0-4AFB-B628-3C28DD8F1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32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506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570A73-4BAE-443F-9BDD-32D50BB49839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60003-DA91-4EB5-94C4-41C6DCC8726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94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53D781-BA47-43E6-A5BB-FBFAE9EC1B84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5B44AF-89FE-4842-AE16-1F8F5AD7AA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02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4C4515-1F57-4E0C-A297-58C77C04886C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490F1-B1FC-4294-88FC-76BF595B8E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54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059592-A15B-4BFB-8271-113A6013DEE2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6E532F-6AAA-4629-A609-22A4A227F95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43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D3D63A-890D-4F9E-8104-32CEB82F68CC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AD6BE9-2F59-403A-8F83-72EF93A197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456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F4577E-320E-450A-BD94-A6BB63CC64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438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804AAF-6152-4E1C-8912-67086E5DC72F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C2D6A6-0AB6-4A34-8CEA-C3D7BF2EBF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30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07EA14-D766-4432-B60D-B94AC329E19D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0CB0EF-5530-4E60-B27B-ADD4853B537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02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22E95C-25DB-46AD-81E5-E1493010BC1F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46F6F-E42D-4B7B-ADBB-D4D5BEDBAC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459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066DC4-6009-4709-9AA5-B695C1F8498F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94988D-0265-4A3E-959D-9914A9ED76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389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A3FFCC-07AD-4087-A29D-47D0012E1D02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063C39-77FA-4A24-9994-6C9D48AF60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51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480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18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836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06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62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868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37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8A2DA2-FA15-254B-8D10-8212D1C2569C}"/>
              </a:ext>
            </a:extLst>
          </p:cNvPr>
          <p:cNvSpPr txBox="1"/>
          <p:nvPr userDrawn="1"/>
        </p:nvSpPr>
        <p:spPr>
          <a:xfrm>
            <a:off x="8633253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</a:t>
            </a:r>
            <a:r>
              <a:rPr lang="en-US" sz="2000" b="1" err="1"/>
              <a:t>edu</a:t>
            </a:r>
            <a:r>
              <a:rPr lang="en-US" sz="2000" b="1"/>
              <a:t>.km</a:t>
            </a:r>
            <a:endParaRPr lang="en-US" sz="2000" b="1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BE34A3B-AA78-5546-A81B-7AB6B3E06C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326432"/>
            <a:ext cx="1734086" cy="8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22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581" y="1925142"/>
            <a:ext cx="57152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Preparation I (Cleaning &amp; Preprocessing)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1662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FNT633 </a:t>
            </a:r>
          </a:p>
          <a:p>
            <a:r>
              <a:rPr lang="en-GB" sz="2000" dirty="0"/>
              <a:t>Machine Learning in Finance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631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1000"/>
              </a:spcBef>
              <a:defRPr/>
            </a:pPr>
            <a:r>
              <a:rPr lang="en-US" altLang="en-US" sz="4000" dirty="0">
                <a:latin typeface="Alexandria" charset="0"/>
                <a:ea typeface="+mn-ea"/>
                <a:cs typeface="+mn-cs"/>
              </a:rPr>
              <a:t>Learning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945429"/>
          </a:xfrm>
        </p:spPr>
        <p:txBody>
          <a:bodyPr rtlCol="0">
            <a:normAutofit/>
          </a:bodyPr>
          <a:lstStyle/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By the end of this lecture, students will be able to: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Understand data cleaning &amp; preprocessing concepts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Retrieve data from CSV, JSON, SQL databases, APIs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Handle missing values, outliers, and inconsistent data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Implement cleaning techniques in Python </a:t>
            </a:r>
            <a:r>
              <a:rPr lang="en-US" dirty="0" err="1">
                <a:latin typeface="Alexandria" charset="0"/>
              </a:rPr>
              <a:t>Jupyter</a:t>
            </a:r>
            <a:endParaRPr lang="en-US" dirty="0">
              <a:latin typeface="Alexandria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1000"/>
              </a:spcBef>
              <a:defRPr/>
            </a:pPr>
            <a:r>
              <a:rPr lang="en-US" altLang="en-US" sz="4000" dirty="0">
                <a:latin typeface="Alexandria" charset="0"/>
                <a:ea typeface="+mn-ea"/>
                <a:cs typeface="+mn-cs"/>
              </a:rPr>
              <a:t>Why Data Preparation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7446"/>
            <a:ext cx="10515600" cy="494542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 b="1" dirty="0">
                <a:latin typeface="Söhne"/>
              </a:rPr>
              <a:t>1</a:t>
            </a:r>
            <a:r>
              <a:rPr lang="en-US" b="1" dirty="0">
                <a:latin typeface="Alexandria" charset="0"/>
              </a:rPr>
              <a:t>. Garbage in → Garbage out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Machine learning models can only be as good as the data they learn from.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If the data is messy, incomplete, or wrong, the model will make poor predictions.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Think of it like cooking: if you use spoiled ingredients, the dish will not taste good no matter how skilled the chef is.</a:t>
            </a:r>
          </a:p>
          <a:p>
            <a:pPr marL="0" indent="0">
              <a:buNone/>
              <a:defRPr/>
            </a:pPr>
            <a:r>
              <a:rPr lang="en-US" b="1" dirty="0">
                <a:latin typeface="Alexandria" charset="0"/>
              </a:rPr>
              <a:t>2. Most of the work is in preparing the data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Around 80% of the effort in a machine learning project goes into cleaning and organizing data.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This includes removing errors, filling missing values, standardizing formats, and making sure the data is consistent.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Skipping this step can make all the time spent on modeling useless.</a:t>
            </a:r>
          </a:p>
          <a:p>
            <a:pPr marL="0" indent="0">
              <a:buNone/>
              <a:defRPr/>
            </a:pPr>
            <a:endParaRPr lang="en-US" sz="2400" dirty="0"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419925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1000"/>
              </a:spcBef>
              <a:defRPr/>
            </a:pPr>
            <a:r>
              <a:rPr lang="en-US" altLang="en-US" sz="4000" dirty="0">
                <a:latin typeface="Alexandria" charset="0"/>
                <a:ea typeface="+mn-ea"/>
                <a:cs typeface="+mn-cs"/>
              </a:rPr>
              <a:t>Why Data Preparation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7446"/>
            <a:ext cx="10515600" cy="494542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>
                <a:latin typeface="Alexandria" charset="0"/>
              </a:rPr>
              <a:t>Example: Loan dataset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>
                <a:latin typeface="Alexandria" charset="0"/>
              </a:rPr>
              <a:t>Suppose we have a dataset of loan applicants, but many entries are missing the income field.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If we train a model on this incomplete data, it might misclassify applicants: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Someone with a high income might be flagged as risky.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Someone with low income might be approved incorrectly.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>
                <a:latin typeface="Alexandria" charset="0"/>
              </a:rPr>
              <a:t>Cleaning the data by filling missing income values or removing incomplete records improves the model’s predictions.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b="1" dirty="0">
                <a:latin typeface="Alexandria" charset="0"/>
              </a:rPr>
              <a:t>Summary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Good data preparation ensures accuracy, reliability, and fairness in machine learning.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Skipping this step can lead to wrong decisions and lost trust in your models.</a:t>
            </a:r>
          </a:p>
          <a:p>
            <a:pPr marL="0" indent="0">
              <a:buNone/>
              <a:defRPr/>
            </a:pPr>
            <a:endParaRPr lang="en-US" sz="2400" dirty="0"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1332452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Data Science Life Cycle Context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Collect → Prepare → Analyze → Evaluate → Deploy 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For today: </a:t>
            </a:r>
            <a:r>
              <a:rPr lang="en-US" sz="3000" b="1" dirty="0">
                <a:latin typeface="Alexandria" charset="0"/>
              </a:rPr>
              <a:t>Prepare</a:t>
            </a:r>
            <a:r>
              <a:rPr lang="en-US" sz="3000" dirty="0">
                <a:latin typeface="Alexandria" charset="0"/>
              </a:rPr>
              <a:t> = Preprocessing + Cleaning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1.Preprocessing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Transforming the data into a format that a machine learning model can understand.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Example: Converting text labels (“Yes”/“No”) into numbers (1/0), scaling values, or encoding categories.</a:t>
            </a:r>
            <a:endParaRPr lang="en-US" sz="3000" b="1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000" b="1" dirty="0">
                <a:latin typeface="Alexandria" charset="0"/>
              </a:rPr>
              <a:t>2.Cleaning (subset of preprocessing)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Fixing problems in the data, such as missing values, duplicates, or errors.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Example: If a dataset has missing income values, we might fill them in or remove those rows.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693275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Data Cleaning: Key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r>
              <a:rPr lang="en-US" sz="3000" dirty="0">
                <a:latin typeface="Alexandria" charset="0"/>
              </a:rPr>
              <a:t>Identify missing values.</a:t>
            </a:r>
          </a:p>
          <a:p>
            <a:r>
              <a:rPr lang="en-US" sz="3000" dirty="0">
                <a:latin typeface="Alexandria" charset="0"/>
              </a:rPr>
              <a:t>Detect and handle outliers.</a:t>
            </a:r>
          </a:p>
          <a:p>
            <a:r>
              <a:rPr lang="en-US" sz="3000" dirty="0">
                <a:latin typeface="Alexandria" charset="0"/>
              </a:rPr>
              <a:t>Correct inconsistent data formats.</a:t>
            </a:r>
          </a:p>
          <a:p>
            <a:r>
              <a:rPr lang="en-US" sz="3000" dirty="0">
                <a:latin typeface="Alexandria" charset="0"/>
              </a:rPr>
              <a:t>Remove duplicates.</a:t>
            </a:r>
          </a:p>
          <a:p>
            <a:r>
              <a:rPr lang="en-US" sz="3000" dirty="0">
                <a:latin typeface="Alexandria" charset="0"/>
              </a:rPr>
              <a:t>Normalize data ranges.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477921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Definition of Data Cleaning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Data cleaning is the process of finding and fixing problems in your dataset so it is correct and usable.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Dirty or messy data can confuse machine learning models, leading to wrong results.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Tasks include: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Missing values </a:t>
            </a:r>
            <a:r>
              <a:rPr lang="en-US" sz="3000" dirty="0">
                <a:latin typeface="Alexandria" charset="0"/>
              </a:rPr>
              <a:t>– some data points are empty or not reported.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Outliers </a:t>
            </a:r>
            <a:r>
              <a:rPr lang="en-US" sz="3000" dirty="0">
                <a:latin typeface="Alexandria" charset="0"/>
              </a:rPr>
              <a:t>– values that are unusually high or low compared to the rest.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Duplicates</a:t>
            </a:r>
            <a:r>
              <a:rPr lang="en-US" sz="3000" dirty="0">
                <a:latin typeface="Alexandria" charset="0"/>
              </a:rPr>
              <a:t> – repeated rows or records in the dataset.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Wrong formats </a:t>
            </a:r>
            <a:r>
              <a:rPr lang="en-US" sz="3000" dirty="0">
                <a:latin typeface="Alexandria" charset="0"/>
              </a:rPr>
              <a:t>– inconsistent ways of writing dates, numbers, or categories.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152767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Why Cleaning is Important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Accuracy: </a:t>
            </a:r>
            <a:r>
              <a:rPr lang="en-US" sz="3000" dirty="0">
                <a:latin typeface="Alexandria" charset="0"/>
              </a:rPr>
              <a:t>Clean data ensures the model predicts correctly.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Efficiency:</a:t>
            </a:r>
            <a:r>
              <a:rPr lang="en-US" sz="3000" dirty="0">
                <a:latin typeface="Alexandria" charset="0"/>
              </a:rPr>
              <a:t> Models train faster when there’s no noise or errors.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Trust: </a:t>
            </a:r>
            <a:r>
              <a:rPr lang="en-US" sz="3000" dirty="0">
                <a:latin typeface="Alexandria" charset="0"/>
              </a:rPr>
              <a:t>Stakeholders and decision-makers can rely on the results.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Ethics:</a:t>
            </a:r>
            <a:r>
              <a:rPr lang="en-US" sz="3000" dirty="0">
                <a:latin typeface="Alexandria" charset="0"/>
              </a:rPr>
              <a:t> Reduces bias and error, and prevents unfair decisions, especially in finance (e.g., loan approvals).</a:t>
            </a:r>
          </a:p>
          <a:p>
            <a:r>
              <a:rPr lang="en-US" dirty="0">
                <a:latin typeface="Alexandria" charset="0"/>
              </a:rPr>
              <a:t>Saves time and resources in later analysis.</a:t>
            </a:r>
          </a:p>
        </p:txBody>
      </p:sp>
    </p:spTree>
    <p:extLst>
      <p:ext uri="{BB962C8B-B14F-4D97-AF65-F5344CB8AC3E}">
        <p14:creationId xmlns:p14="http://schemas.microsoft.com/office/powerpoint/2010/main" val="6967737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Common Errors in Financial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Duplicates: </a:t>
            </a:r>
            <a:r>
              <a:rPr lang="en-US" sz="3000" dirty="0">
                <a:latin typeface="Alexandria" charset="0"/>
              </a:rPr>
              <a:t>Same transaction recorded more than once → could inflate totals.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Inconsistencies:</a:t>
            </a:r>
            <a:r>
              <a:rPr lang="en-US" sz="3000" dirty="0">
                <a:latin typeface="Alexandria" charset="0"/>
              </a:rPr>
              <a:t> Different ways of writing currency (USD, $, US$) → causes confusion in calculations.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Missing values: </a:t>
            </a:r>
            <a:r>
              <a:rPr lang="en-US" sz="3000" dirty="0">
                <a:latin typeface="Alexandria" charset="0"/>
              </a:rPr>
              <a:t>Some fields like income or credit history might be empty → affects predictions.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Wrong formats: </a:t>
            </a:r>
            <a:r>
              <a:rPr lang="en-US" sz="3000" dirty="0">
                <a:latin typeface="Alexandria" charset="0"/>
              </a:rPr>
              <a:t>Dates written differently (“2025/18/09” vs “2025-09-18”) → model may fail to read them.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288845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Real Finance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Dataset: </a:t>
            </a:r>
            <a:r>
              <a:rPr lang="en-US" sz="3000" dirty="0">
                <a:latin typeface="Alexandria" charset="0"/>
              </a:rPr>
              <a:t>Loan applications from a bank.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Problems: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30% of applicants missing income information.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Some entries show negative age values (impossible).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Solution: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Clean the data – </a:t>
            </a:r>
            <a:r>
              <a:rPr lang="en-US" sz="3000" dirty="0">
                <a:latin typeface="Alexandria" charset="0"/>
              </a:rPr>
              <a:t>detect missing and wrong entries.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Impute missing values – </a:t>
            </a:r>
            <a:r>
              <a:rPr lang="en-US" sz="3000" dirty="0">
                <a:latin typeface="Alexandria" charset="0"/>
              </a:rPr>
              <a:t>fill in missing income with an average or estimated value.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Remove invalid entries – </a:t>
            </a:r>
            <a:r>
              <a:rPr lang="en-US" sz="3000" dirty="0">
                <a:latin typeface="Alexandria" charset="0"/>
              </a:rPr>
              <a:t>delete impossible values like negative age</a:t>
            </a:r>
            <a:r>
              <a:rPr lang="en-US" sz="3000" b="1" dirty="0">
                <a:latin typeface="Alexandria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Result: </a:t>
            </a:r>
            <a:r>
              <a:rPr lang="en-US" sz="3000" dirty="0">
                <a:latin typeface="Alexandria" charset="0"/>
              </a:rPr>
              <a:t>The dataset becomes reliable for predicting loan approvals.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668179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Consequences of Poor Cleaning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Wrong risk predictions</a:t>
            </a:r>
            <a:r>
              <a:rPr lang="en-US" sz="3000" dirty="0">
                <a:latin typeface="Alexandria" charset="0"/>
              </a:rPr>
              <a:t>: Bank might approve high-risk applicants or reject safe ones.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Example: A bank’s loan dataset has missing income data. A model predicts a high-income applicant as low-income due to missing values. The bank wrongly rejects a reliable borrower or approves someone who might default.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Fraud detection failures</a:t>
            </a:r>
            <a:r>
              <a:rPr lang="en-US" sz="3000" dirty="0">
                <a:latin typeface="Alexandria" charset="0"/>
              </a:rPr>
              <a:t>: Duplicate or inconsistent data can hide suspicious activity.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Example: A dataset has duplicate transactions from a credit card. Fraud detection software ignores them as normal activity. A fraudster can charge the same amount multiple times without being flagged.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Incorrect investment signals</a:t>
            </a:r>
            <a:r>
              <a:rPr lang="en-US" sz="3000" dirty="0">
                <a:latin typeface="Alexandria" charset="0"/>
              </a:rPr>
              <a:t>: Poor data may mislead analysts into making bad financial decisions.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A stock trading dataset records prices in different formats (USD, $). An algorithm misreads them, seeing a stock price as $1000 instead of $10. Analysts get false signals and may make bad investment decisions, like buying or selling at the wrong time.</a:t>
            </a:r>
          </a:p>
        </p:txBody>
      </p:sp>
    </p:spTree>
    <p:extLst>
      <p:ext uri="{BB962C8B-B14F-4D97-AF65-F5344CB8AC3E}">
        <p14:creationId xmlns:p14="http://schemas.microsoft.com/office/powerpoint/2010/main" val="1959353768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Retrieving &amp; Inspecting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200" b="1" dirty="0">
                <a:latin typeface="Alexandria" charset="0"/>
              </a:rPr>
              <a:t>Sources of Financial Data</a:t>
            </a:r>
            <a:endParaRPr lang="en-US" sz="3000" b="1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CSV and JSON files – e.g., stock prices, transactions.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Databases – e.g., customer bank records.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APIs – e.g., stock market API, financial services.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Cloud sources – scalable and secure storage.</a:t>
            </a:r>
          </a:p>
        </p:txBody>
      </p:sp>
    </p:spTree>
    <p:extLst>
      <p:ext uri="{BB962C8B-B14F-4D97-AF65-F5344CB8AC3E}">
        <p14:creationId xmlns:p14="http://schemas.microsoft.com/office/powerpoint/2010/main" val="3743533899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Python setup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For lab activity, we will be using the following libraries: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pandas</a:t>
            </a:r>
            <a:r>
              <a:rPr lang="en-US" sz="3000" dirty="0">
                <a:latin typeface="Alexandria" charset="0"/>
              </a:rPr>
              <a:t> for managing the data.</a:t>
            </a:r>
          </a:p>
          <a:p>
            <a:pPr>
              <a:lnSpc>
                <a:spcPct val="100000"/>
              </a:lnSpc>
            </a:pPr>
            <a:r>
              <a:rPr lang="en-US" sz="3000" b="1" dirty="0" err="1">
                <a:latin typeface="Alexandria" charset="0"/>
              </a:rPr>
              <a:t>numpy</a:t>
            </a:r>
            <a:r>
              <a:rPr lang="en-US" sz="3000" dirty="0">
                <a:latin typeface="Alexandria" charset="0"/>
              </a:rPr>
              <a:t> for mathematical operations.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seaborn</a:t>
            </a:r>
            <a:r>
              <a:rPr lang="en-US" sz="3000" dirty="0">
                <a:latin typeface="Alexandria" charset="0"/>
              </a:rPr>
              <a:t> for visualizing the data.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matplotlib </a:t>
            </a:r>
            <a:r>
              <a:rPr lang="en-US" sz="3000" dirty="0">
                <a:latin typeface="Alexandria" charset="0"/>
              </a:rPr>
              <a:t>for visualizing the data.</a:t>
            </a:r>
          </a:p>
          <a:p>
            <a:pPr>
              <a:lnSpc>
                <a:spcPct val="100000"/>
              </a:lnSpc>
            </a:pPr>
            <a:r>
              <a:rPr lang="en-US" sz="3000" b="1" dirty="0" err="1">
                <a:latin typeface="Alexandria" charset="0"/>
              </a:rPr>
              <a:t>sklearn</a:t>
            </a:r>
            <a:r>
              <a:rPr lang="en-US" sz="3000" dirty="0">
                <a:latin typeface="Alexandria" charset="0"/>
              </a:rPr>
              <a:t> for machine learning and machine-learning-pipeline related functions.</a:t>
            </a:r>
          </a:p>
          <a:p>
            <a:pPr>
              <a:lnSpc>
                <a:spcPct val="100000"/>
              </a:lnSpc>
            </a:pPr>
            <a:r>
              <a:rPr lang="en-US" sz="3000" b="1" dirty="0" err="1">
                <a:latin typeface="Alexandria" charset="0"/>
              </a:rPr>
              <a:t>scipy</a:t>
            </a:r>
            <a:r>
              <a:rPr lang="en-US" sz="3000" dirty="0">
                <a:latin typeface="Alexandria" charset="0"/>
              </a:rPr>
              <a:t> for statistical computations.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664029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Lab1: Reading CSV in 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pandas as </a:t>
            </a:r>
            <a:r>
              <a:rPr lang="en-US" sz="3000" dirty="0" err="1">
                <a:latin typeface="Alexandria" charset="0"/>
              </a:rPr>
              <a:t>pd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Reading a CSV file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pd.read_csv</a:t>
            </a:r>
            <a:r>
              <a:rPr lang="en-US" sz="3000" dirty="0">
                <a:latin typeface="Alexandria" charset="0"/>
              </a:rPr>
              <a:t>("</a:t>
            </a:r>
            <a:r>
              <a:rPr lang="en-US" sz="3000" dirty="0" err="1">
                <a:latin typeface="Alexandria" charset="0"/>
              </a:rPr>
              <a:t>loan_data.csv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loans.head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Reading a JSON file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transactions = </a:t>
            </a:r>
            <a:r>
              <a:rPr lang="en-US" sz="3000" dirty="0" err="1">
                <a:latin typeface="Alexandria" charset="0"/>
              </a:rPr>
              <a:t>pd.read_json</a:t>
            </a:r>
            <a:r>
              <a:rPr lang="en-US" sz="3000" dirty="0">
                <a:latin typeface="Alexandria" charset="0"/>
              </a:rPr>
              <a:t>("</a:t>
            </a:r>
            <a:r>
              <a:rPr lang="en-US" sz="3000" dirty="0" err="1">
                <a:latin typeface="Alexandria" charset="0"/>
              </a:rPr>
              <a:t>transactions.json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transactions.head</a:t>
            </a:r>
            <a:r>
              <a:rPr lang="en-US" sz="3000" dirty="0">
                <a:latin typeface="Alexandria" charset="0"/>
              </a:rPr>
              <a:t>())</a:t>
            </a:r>
          </a:p>
        </p:txBody>
      </p:sp>
    </p:spTree>
    <p:extLst>
      <p:ext uri="{BB962C8B-B14F-4D97-AF65-F5344CB8AC3E}">
        <p14:creationId xmlns:p14="http://schemas.microsoft.com/office/powerpoint/2010/main" val="3581053012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Lab2: Reading CSV in 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pandas as </a:t>
            </a:r>
            <a:r>
              <a:rPr lang="en-US" sz="3000" dirty="0" err="1">
                <a:latin typeface="Alexandria" charset="0"/>
              </a:rPr>
              <a:t>pd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Example: Loan dataset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data = {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"age": [25, 40, None, 35, -5],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"salary": [50000, 60000, 55000, None, 45000],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": [20000, 25000, 22000, 18000, 30000],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"default": ["No", "Yes", "No", "No", "Yes"]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}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pd.DataFrame</a:t>
            </a:r>
            <a:r>
              <a:rPr lang="en-US" sz="3000" dirty="0">
                <a:latin typeface="Alexandria" charset="0"/>
              </a:rPr>
              <a:t>(data)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print(loans)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118799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8FBD309-08D9-234B-833C-F1FA65373130}"/>
              </a:ext>
            </a:extLst>
          </p:cNvPr>
          <p:cNvSpPr/>
          <p:nvPr/>
        </p:nvSpPr>
        <p:spPr>
          <a:xfrm>
            <a:off x="389596" y="1081895"/>
            <a:ext cx="412613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lexandria" charset="0"/>
              </a:rPr>
              <a:t>Understanding Data Issues</a:t>
            </a:r>
          </a:p>
          <a:p>
            <a:r>
              <a:rPr lang="en-US" sz="2400" dirty="0">
                <a:latin typeface="Alexandria" charset="0"/>
              </a:rPr>
              <a:t>From the example dataset, notice:</a:t>
            </a:r>
          </a:p>
          <a:p>
            <a:endParaRPr lang="en-US" sz="2400" dirty="0">
              <a:latin typeface="Alexandria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Missing Values</a:t>
            </a:r>
            <a:r>
              <a:rPr lang="en-US" sz="2400" dirty="0">
                <a:latin typeface="Alexandria" charset="0"/>
              </a:rPr>
              <a:t>: age (row 3), salary (row 4).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Outlier/Wrong Value</a:t>
            </a:r>
            <a:r>
              <a:rPr lang="en-US" sz="2400" dirty="0">
                <a:latin typeface="Alexandria" charset="0"/>
              </a:rPr>
              <a:t>: age = -5 (not realistic).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Target Variable</a:t>
            </a:r>
            <a:r>
              <a:rPr lang="en-US" sz="2400" dirty="0">
                <a:latin typeface="Alexandria" charset="0"/>
              </a:rPr>
              <a:t>: default (Yes/No).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latin typeface="Alexandria" charset="0"/>
              </a:rPr>
              <a:t>These issues must be fixed before analysis or ML modeling.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4C99C890-05B0-2642-AD41-3E13BE23E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728" y="1449179"/>
            <a:ext cx="7286967" cy="4079423"/>
          </a:xfrm>
        </p:spPr>
      </p:pic>
    </p:spTree>
    <p:extLst>
      <p:ext uri="{BB962C8B-B14F-4D97-AF65-F5344CB8AC3E}">
        <p14:creationId xmlns:p14="http://schemas.microsoft.com/office/powerpoint/2010/main" val="3618641872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9388" y="727686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Reading &amp; understanding our dataset </a:t>
            </a:r>
            <a:r>
              <a:rPr lang="en-US" sz="4000" dirty="0">
                <a:latin typeface="Alexandria" charset="0"/>
                <a:ea typeface="+mn-ea"/>
                <a:cs typeface="+mn-cs"/>
              </a:rPr>
              <a:t>: (</a:t>
            </a:r>
            <a:r>
              <a:rPr lang="en-US" sz="4000" dirty="0">
                <a:latin typeface="Alexandria" charset="0"/>
              </a:rPr>
              <a:t>Inspecting the Dataset</a:t>
            </a:r>
            <a:r>
              <a:rPr lang="en-US" sz="4000" dirty="0">
                <a:latin typeface="Alexandria" charset="0"/>
                <a:ea typeface="+mn-ea"/>
                <a:cs typeface="+mn-cs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64" y="1856935"/>
            <a:ext cx="10515600" cy="4670473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Basic info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info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Summary statistics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describe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info() </a:t>
            </a:r>
            <a:r>
              <a:rPr lang="en-US" sz="2600" dirty="0">
                <a:latin typeface="Alexandria" charset="0"/>
              </a:rPr>
              <a:t>→ column types, non-null counts</a:t>
            </a:r>
          </a:p>
          <a:p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describe() </a:t>
            </a:r>
            <a:r>
              <a:rPr lang="en-US" sz="2600" dirty="0">
                <a:latin typeface="Alexandria" charset="0"/>
              </a:rPr>
              <a:t>→ mean, </a:t>
            </a:r>
            <a:r>
              <a:rPr lang="en-US" sz="2600" dirty="0" err="1">
                <a:latin typeface="Alexandria" charset="0"/>
              </a:rPr>
              <a:t>std</a:t>
            </a:r>
            <a:r>
              <a:rPr lang="en-US" sz="2600" dirty="0">
                <a:latin typeface="Alexandria" charset="0"/>
              </a:rPr>
              <a:t>, min, max, quartiles</a:t>
            </a:r>
          </a:p>
          <a:p>
            <a:r>
              <a:rPr lang="en-US" sz="2600" dirty="0">
                <a:latin typeface="Alexandria" charset="0"/>
              </a:rPr>
              <a:t>Helps identify missing values and suspicious entries (e.g., negative age)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solidFill>
                <a:srgbClr val="00B0F0"/>
              </a:solidFill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213313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58873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lexandria" charset="0"/>
              </a:rPr>
              <a:t>Reading &amp; understanding our dataset </a:t>
            </a:r>
            <a:r>
              <a:rPr lang="en-US" sz="3200" dirty="0">
                <a:latin typeface="Alexandria" charset="0"/>
                <a:ea typeface="+mn-ea"/>
                <a:cs typeface="+mn-cs"/>
              </a:rPr>
              <a:t>: (</a:t>
            </a:r>
            <a:r>
              <a:rPr lang="en-US" sz="3200" dirty="0">
                <a:latin typeface="Alexandria" charset="0"/>
              </a:rPr>
              <a:t>Checking for Duplicates and Unique Index</a:t>
            </a:r>
            <a:r>
              <a:rPr lang="en-US" sz="3200" dirty="0">
                <a:latin typeface="Alexandria" charset="0"/>
                <a:ea typeface="+mn-ea"/>
                <a:cs typeface="+mn-cs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Check duplicates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print(</a:t>
            </a: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duplicated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Drop duplicates if any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loans = </a:t>
            </a: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drop_duplicates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Check if index is unique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print(</a:t>
            </a: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index.is_unique</a:t>
            </a:r>
            <a:r>
              <a:rPr lang="en-US" sz="2600" dirty="0"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drop_duplicates</a:t>
            </a:r>
            <a:r>
              <a:rPr lang="en-US">
                <a:solidFill>
                  <a:srgbClr val="00B0F0"/>
                </a:solidFill>
                <a:latin typeface="Alexandria" charset="0"/>
              </a:rPr>
              <a:t>(): </a:t>
            </a:r>
            <a:r>
              <a:rPr lang="en-US">
                <a:latin typeface="Alexandria" charset="0"/>
              </a:rPr>
              <a:t>Ensures </a:t>
            </a:r>
            <a:r>
              <a:rPr lang="en-US" dirty="0">
                <a:latin typeface="Alexandria" charset="0"/>
              </a:rPr>
              <a:t>dataset is clean and unique before ML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Important for financial datasets to avoid double counting loans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solidFill>
                <a:srgbClr val="00B0F0"/>
              </a:solidFill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20951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Checking 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Check for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isnull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().sum())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Output: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age → 1 missing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salary → 1 missing</a:t>
            </a:r>
          </a:p>
          <a:p>
            <a:pPr marL="0" indent="0"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isnull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</a:t>
            </a:r>
            <a:r>
              <a:rPr lang="en-US" dirty="0">
                <a:latin typeface="Alexandria" charset="0"/>
              </a:rPr>
              <a:t>Checks each value in the </a:t>
            </a:r>
            <a:r>
              <a:rPr lang="en-US" dirty="0" err="1">
                <a:latin typeface="Alexandria" charset="0"/>
              </a:rPr>
              <a:t>DataFrame</a:t>
            </a:r>
            <a:r>
              <a:rPr lang="en-US" dirty="0">
                <a:latin typeface="Alexandria" charset="0"/>
              </a:rPr>
              <a:t> to see if it is missing (i.e., </a:t>
            </a:r>
            <a:r>
              <a:rPr lang="en-US" dirty="0" err="1">
                <a:latin typeface="Alexandria" charset="0"/>
              </a:rPr>
              <a:t>NaN</a:t>
            </a:r>
            <a:r>
              <a:rPr lang="en-US" dirty="0">
                <a:latin typeface="Alexandria" charset="0"/>
              </a:rPr>
              <a:t> in Python).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Output: True where the value is missing and False where it is not.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sum()</a:t>
            </a:r>
            <a:r>
              <a:rPr lang="en-US" dirty="0">
                <a:latin typeface="Alexandria" charset="0"/>
              </a:rPr>
              <a:t>: When applied to a </a:t>
            </a:r>
            <a:r>
              <a:rPr lang="en-US" dirty="0" err="1">
                <a:latin typeface="Alexandria" charset="0"/>
              </a:rPr>
              <a:t>DataFrame</a:t>
            </a:r>
            <a:r>
              <a:rPr lang="en-US" dirty="0">
                <a:latin typeface="Alexandria" charset="0"/>
              </a:rPr>
              <a:t> of </a:t>
            </a:r>
            <a:r>
              <a:rPr lang="en-US" dirty="0" err="1">
                <a:latin typeface="Alexandria" charset="0"/>
              </a:rPr>
              <a:t>boolean</a:t>
            </a:r>
            <a:r>
              <a:rPr lang="en-US" dirty="0">
                <a:latin typeface="Alexandria" charset="0"/>
              </a:rPr>
              <a:t> values, sum() treats True as 1 and False as 0, and counts how many missing values there are in each column.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439354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Sorting and Inspecting Extreme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Count missing values per column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loans.isnull</a:t>
            </a:r>
            <a:r>
              <a:rPr lang="en-US" sz="3000" dirty="0">
                <a:latin typeface="Alexandria" charset="0"/>
              </a:rPr>
              <a:t>().sum().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sort_values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())</a:t>
            </a:r>
          </a:p>
          <a:p>
            <a:pPr marL="0" indent="0"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# Top 2 largest loans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print(</a:t>
            </a:r>
            <a:r>
              <a:rPr lang="en-US" dirty="0" err="1">
                <a:latin typeface="Alexandria" charset="0"/>
              </a:rPr>
              <a:t>loans.sort_values</a:t>
            </a:r>
            <a:r>
              <a:rPr lang="en-US" dirty="0">
                <a:latin typeface="Alexandria" charset="0"/>
              </a:rPr>
              <a:t>(by='</a:t>
            </a:r>
            <a:r>
              <a:rPr lang="en-US" dirty="0" err="1">
                <a:latin typeface="Alexandria" charset="0"/>
              </a:rPr>
              <a:t>loan_amount</a:t>
            </a:r>
            <a:r>
              <a:rPr lang="en-US" dirty="0">
                <a:latin typeface="Alexandria" charset="0"/>
              </a:rPr>
              <a:t>', ascending=False)[:2])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# Top 2 highest salaries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print(</a:t>
            </a:r>
            <a:r>
              <a:rPr lang="en-US" dirty="0" err="1">
                <a:latin typeface="Alexandria" charset="0"/>
              </a:rPr>
              <a:t>loans.sort_values</a:t>
            </a:r>
            <a:r>
              <a:rPr lang="en-US" dirty="0">
                <a:latin typeface="Alexandria" charset="0"/>
              </a:rPr>
              <a:t>(by='salary', ascending=False)[:2])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sort_values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 </a:t>
            </a:r>
            <a:r>
              <a:rPr lang="en-US" dirty="0">
                <a:latin typeface="Alexandria" charset="0"/>
              </a:rPr>
              <a:t>Shows missing values sorted from least to most.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-Helps prioritize cleaning steps (age &amp; salary)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-Useful to identify extreme values or outliers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06851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Handling 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3"/>
            <a:ext cx="10515600" cy="4994030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Option 1: Drop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loans_drop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loans.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dropna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Option 2: Fill with mean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loans.copy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["age"].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fillna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["age"].mean(),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["salary"].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["salary"].mean(),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dropna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</a:t>
            </a:r>
            <a:r>
              <a:rPr lang="en-US" dirty="0">
                <a:latin typeface="Alexandria" charset="0"/>
              </a:rPr>
              <a:t>Removes rows (or columns) that have missing values (</a:t>
            </a:r>
            <a:r>
              <a:rPr lang="en-US" dirty="0" err="1">
                <a:latin typeface="Alexandria" charset="0"/>
              </a:rPr>
              <a:t>NaN</a:t>
            </a:r>
            <a:r>
              <a:rPr lang="en-US" dirty="0">
                <a:latin typeface="Alexandria" charset="0"/>
              </a:rPr>
              <a:t>). A smaller dataset, but no missing values.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fillna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</a:t>
            </a:r>
            <a:r>
              <a:rPr lang="en-US" dirty="0">
                <a:latin typeface="Alexandria" charset="0"/>
              </a:rPr>
              <a:t>Replaces missing values with a specified value (like mean, median, 0, or a custom value).</a:t>
            </a:r>
          </a:p>
          <a:p>
            <a:pPr>
              <a:lnSpc>
                <a:spcPct val="100000"/>
              </a:lnSpc>
              <a:buFont typeface="Wingdings" pitchFamily="2" charset="2"/>
              <a:buChar char="v"/>
            </a:pPr>
            <a:r>
              <a:rPr lang="en-US" dirty="0">
                <a:latin typeface="Alexandria" charset="0"/>
              </a:rPr>
              <a:t>In finance: Missing salary can be replaced with average salary of customers.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99756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Handling 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3"/>
            <a:ext cx="10515600" cy="4994030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#Filling Missing Values: Categorical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If default had missing values, fill with mode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loans["default"].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(loans["default"].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mode()</a:t>
            </a:r>
            <a:r>
              <a:rPr lang="en-US" sz="3000" dirty="0">
                <a:latin typeface="Alexandria" charset="0"/>
              </a:rPr>
              <a:t>[0],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 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mode()</a:t>
            </a:r>
            <a:r>
              <a:rPr lang="en-US" dirty="0">
                <a:latin typeface="Alexandria" charset="0"/>
              </a:rPr>
              <a:t>→ finds the most frequent value (mode) in the default column.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mean() </a:t>
            </a:r>
            <a:r>
              <a:rPr lang="en-US" dirty="0">
                <a:latin typeface="Alexandria" charset="0"/>
              </a:rPr>
              <a:t>→ calculates the average value of a column.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5825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Handling Wrong / Outlier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Detect outliers (z-score method)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z_scores</a:t>
            </a:r>
            <a:r>
              <a:rPr lang="en-US" sz="3000" dirty="0">
                <a:latin typeface="Alexandria" charset="0"/>
              </a:rPr>
              <a:t>=</a:t>
            </a:r>
            <a:r>
              <a:rPr lang="en-US" sz="3000" dirty="0" err="1">
                <a:latin typeface="Alexandria" charset="0"/>
              </a:rPr>
              <a:t>np.abs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stats.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zscore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[["age","salary","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"]])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Replace negative ages with median age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loans_clean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loans_fill.copy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loans_clean.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loc</a:t>
            </a:r>
            <a:r>
              <a:rPr lang="en-US" sz="3000" dirty="0">
                <a:latin typeface="Alexandria" charset="0"/>
              </a:rPr>
              <a:t>[</a:t>
            </a:r>
            <a:r>
              <a:rPr lang="en-US" sz="3000" dirty="0" err="1">
                <a:latin typeface="Alexandria" charset="0"/>
              </a:rPr>
              <a:t>loans_clean</a:t>
            </a:r>
            <a:r>
              <a:rPr lang="en-US" sz="3000" dirty="0">
                <a:latin typeface="Alexandria" charset="0"/>
              </a:rPr>
              <a:t>["age"] &lt; 0, "age"] = 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["age"].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median()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solidFill>
                <a:srgbClr val="00B0F0"/>
              </a:solidFill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Z-scores(</a:t>
            </a:r>
            <a:r>
              <a:rPr lang="en-US" dirty="0">
                <a:latin typeface="Alexandria" charset="0"/>
              </a:rPr>
              <a:t>): Measures how far a value is from the mean in terms of standard deviations.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Large absolute z-scores (commonly &gt; 3) indicate outliers (negative age → high z-score).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Median</a:t>
            </a:r>
            <a:r>
              <a:rPr lang="en-US" dirty="0">
                <a:latin typeface="Alexandria" charset="0"/>
              </a:rPr>
              <a:t>: The middle value of a dataset when sorted.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Example: For [10, 20, 30], median = 20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Less affected by outliers than the mean.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09961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6556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lexandria" charset="0"/>
                <a:ea typeface="+mn-ea"/>
                <a:cs typeface="+mn-cs"/>
              </a:rPr>
              <a:t>Demo Lab: Handling Outlier (Visualizing Outliers)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!pip install seaborn 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seaborn as </a:t>
            </a:r>
            <a:r>
              <a:rPr lang="en-US" sz="3000" dirty="0" err="1">
                <a:latin typeface="Alexandria" charset="0"/>
              </a:rPr>
              <a:t>sns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latin typeface="Alexandria" charset="0"/>
              </a:rPr>
              <a:t>matplotlib.pyplot</a:t>
            </a:r>
            <a:r>
              <a:rPr lang="en-US" sz="3000" dirty="0">
                <a:latin typeface="Alexandria" charset="0"/>
              </a:rPr>
              <a:t> as </a:t>
            </a:r>
            <a:r>
              <a:rPr lang="en-US" sz="3000" dirty="0" err="1">
                <a:latin typeface="Alexandria" charset="0"/>
              </a:rPr>
              <a:t>plt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Boxplot for numeric columns (</a:t>
            </a:r>
            <a:r>
              <a:rPr lang="en-US" sz="3200" dirty="0"/>
              <a:t>Creates a boxplot for </a:t>
            </a:r>
            <a:r>
              <a:rPr lang="en-US" sz="3200" b="1" dirty="0"/>
              <a:t>age</a:t>
            </a:r>
            <a:r>
              <a:rPr lang="en-US" sz="3200" dirty="0"/>
              <a:t> to visualize its </a:t>
            </a:r>
            <a:r>
              <a:rPr lang="en-US" sz="3200" b="1" dirty="0"/>
              <a:t>spread and outliers</a:t>
            </a:r>
            <a:r>
              <a:rPr lang="en-US" sz="3000" dirty="0"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sns.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boxplot</a:t>
            </a:r>
            <a:r>
              <a:rPr lang="en-US" sz="3000" dirty="0">
                <a:latin typeface="Alexandria" charset="0"/>
              </a:rPr>
              <a:t>(x=loans["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age</a:t>
            </a:r>
            <a:r>
              <a:rPr lang="en-US" sz="3000" dirty="0">
                <a:latin typeface="Alexandria" charset="0"/>
              </a:rPr>
              <a:t>"])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plt.title</a:t>
            </a:r>
            <a:r>
              <a:rPr lang="en-US" sz="3000" dirty="0">
                <a:latin typeface="Alexandria" charset="0"/>
              </a:rPr>
              <a:t>("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Age Distribution &amp; Outliers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Boxplot</a:t>
            </a:r>
            <a:r>
              <a:rPr lang="en-US" dirty="0">
                <a:latin typeface="Alexandria" charset="0"/>
              </a:rPr>
              <a:t>: A graphical way to see the distribution of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numeric data.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Shows: Median (middle line), Quartiles (box edges),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Outliers (points outside the whiskers)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0CD913-E149-3E4C-9CB9-CEDE9A01E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6420" y="3305907"/>
            <a:ext cx="4369024" cy="301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43094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7523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lexandria" charset="0"/>
                <a:ea typeface="+mn-ea"/>
                <a:cs typeface="+mn-cs"/>
              </a:rPr>
              <a:t>Demo Lab: Handling Outlier (Visualizing Outliers)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latin typeface="Alexandria" charset="0"/>
              </a:rPr>
              <a:t>sns.boxplot</a:t>
            </a:r>
            <a:r>
              <a:rPr lang="en-US" dirty="0">
                <a:latin typeface="Alexandria" charset="0"/>
              </a:rPr>
              <a:t>(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x=</a:t>
            </a:r>
            <a:r>
              <a:rPr lang="en-US" dirty="0">
                <a:latin typeface="Alexandria" charset="0"/>
              </a:rPr>
              <a:t>loans["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salary</a:t>
            </a:r>
            <a:r>
              <a:rPr lang="en-US" dirty="0">
                <a:latin typeface="Alexandria" charset="0"/>
              </a:rPr>
              <a:t>"])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latin typeface="Alexandria" charset="0"/>
              </a:rPr>
              <a:t>plt.title</a:t>
            </a:r>
            <a:r>
              <a:rPr lang="en-US" dirty="0">
                <a:latin typeface="Alexandria" charset="0"/>
              </a:rPr>
              <a:t>("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Salary Distribution &amp; Outliers</a:t>
            </a:r>
            <a:r>
              <a:rPr lang="en-US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Boxplots make it easy to see the center,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spread, and unusual values in numeric columns.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x=column </a:t>
            </a:r>
            <a:r>
              <a:rPr lang="en-US" dirty="0">
                <a:latin typeface="Alexandria" charset="0"/>
              </a:rPr>
              <a:t>in </a:t>
            </a:r>
            <a:r>
              <a:rPr lang="en-US" dirty="0" err="1">
                <a:latin typeface="Alexandria" charset="0"/>
              </a:rPr>
              <a:t>sns.boxplot</a:t>
            </a:r>
            <a:r>
              <a:rPr lang="en-US" dirty="0">
                <a:latin typeface="Alexandria" charset="0"/>
              </a:rPr>
              <a:t>(): Specifies which column of your </a:t>
            </a:r>
            <a:r>
              <a:rPr lang="en-US" dirty="0" err="1">
                <a:latin typeface="Alexandria" charset="0"/>
              </a:rPr>
              <a:t>DataFrame</a:t>
            </a:r>
            <a:r>
              <a:rPr lang="en-US" dirty="0">
                <a:latin typeface="Alexandria" charset="0"/>
              </a:rPr>
              <a:t> to plot on the x-axis.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Plots the age column along the x-axis.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If you use 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y=column</a:t>
            </a:r>
            <a:r>
              <a:rPr lang="en-US" dirty="0">
                <a:latin typeface="Alexandria" charset="0"/>
              </a:rPr>
              <a:t>, it would plot the values vertically instead.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In short: x= tells Seaborn which data to visualize horizontally.</a:t>
            </a:r>
          </a:p>
          <a:p>
            <a:pPr>
              <a:lnSpc>
                <a:spcPct val="100000"/>
              </a:lnSpc>
            </a:pPr>
            <a:endParaRPr lang="en-US" dirty="0">
              <a:latin typeface="Alexandria" charset="0"/>
            </a:endParaRPr>
          </a:p>
          <a:p>
            <a:pPr>
              <a:lnSpc>
                <a:spcPct val="100000"/>
              </a:lnSpc>
            </a:pPr>
            <a:endParaRPr lang="en-US" sz="3000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30E0DB-F94B-7D48-B3C7-061F2347C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412" y="1266093"/>
            <a:ext cx="3595857" cy="284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008996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Normalizing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from 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sklearn.preprocessing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 </a:t>
            </a: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MinMaxScaler</a:t>
            </a:r>
            <a:endParaRPr lang="en-US" sz="3000" dirty="0">
              <a:solidFill>
                <a:srgbClr val="00B0F0"/>
              </a:solidFill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scaler = </a:t>
            </a:r>
            <a:r>
              <a:rPr lang="en-US" sz="3000" dirty="0" err="1">
                <a:latin typeface="Alexandria" charset="0"/>
              </a:rPr>
              <a:t>MinMaxScaler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loans[["age","salary","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"]] = </a:t>
            </a:r>
            <a:r>
              <a:rPr lang="en-US" sz="3000" dirty="0" err="1">
                <a:latin typeface="Alexandria" charset="0"/>
              </a:rPr>
              <a:t>scaler.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fit_transform</a:t>
            </a:r>
            <a:r>
              <a:rPr lang="en-US" sz="3000" dirty="0">
                <a:latin typeface="Alexandria" charset="0"/>
              </a:rPr>
              <a:t>(loans[["age","salary","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print(loans)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latin typeface="Alexandria" charset="0"/>
              </a:rPr>
              <a:t>MinMaxScaler</a:t>
            </a:r>
            <a:r>
              <a:rPr lang="en-US" dirty="0">
                <a:latin typeface="Alexandria" charset="0"/>
              </a:rPr>
              <a:t>():</a:t>
            </a:r>
          </a:p>
          <a:p>
            <a:r>
              <a:rPr lang="en-US" dirty="0"/>
              <a:t>Scales numeric features between 0–1</a:t>
            </a:r>
          </a:p>
          <a:p>
            <a:r>
              <a:rPr lang="en-US" dirty="0"/>
              <a:t>Essential for ML algorithms (SVM, KNN)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8C35AF-D73D-A54C-8B29-4E561D490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164" y="3990815"/>
            <a:ext cx="4099949" cy="233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163982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=========================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Lecture 2 Demo: Data Preparation I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=========================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Approved libraries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pandas as </a:t>
            </a:r>
            <a:r>
              <a:rPr lang="en-US" sz="3000" dirty="0" err="1">
                <a:latin typeface="Alexandria" charset="0"/>
              </a:rPr>
              <a:t>pd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latin typeface="Alexandria" charset="0"/>
              </a:rPr>
              <a:t>numpy</a:t>
            </a:r>
            <a:r>
              <a:rPr lang="en-US" sz="3000" dirty="0">
                <a:latin typeface="Alexandria" charset="0"/>
              </a:rPr>
              <a:t> as np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seaborn as </a:t>
            </a:r>
            <a:r>
              <a:rPr lang="en-US" sz="3000" dirty="0" err="1">
                <a:latin typeface="Alexandria" charset="0"/>
              </a:rPr>
              <a:t>sns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latin typeface="Alexandria" charset="0"/>
              </a:rPr>
              <a:t>matplotlib.pyplot</a:t>
            </a:r>
            <a:r>
              <a:rPr lang="en-US" sz="3000" dirty="0">
                <a:latin typeface="Alexandria" charset="0"/>
              </a:rPr>
              <a:t> as </a:t>
            </a:r>
            <a:r>
              <a:rPr lang="en-US" sz="3000" dirty="0" err="1">
                <a:latin typeface="Alexandria" charset="0"/>
              </a:rPr>
              <a:t>plt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from </a:t>
            </a:r>
            <a:r>
              <a:rPr lang="en-US" sz="3000" dirty="0" err="1">
                <a:latin typeface="Alexandria" charset="0"/>
              </a:rPr>
              <a:t>sklearn.preprocessing</a:t>
            </a:r>
            <a:r>
              <a:rPr lang="en-US" sz="3000" dirty="0">
                <a:latin typeface="Alexandria" charset="0"/>
              </a:rPr>
              <a:t> import </a:t>
            </a:r>
            <a:r>
              <a:rPr lang="en-US" sz="3000" dirty="0" err="1">
                <a:latin typeface="Alexandria" charset="0"/>
              </a:rPr>
              <a:t>MinMaxScaler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from </a:t>
            </a:r>
            <a:r>
              <a:rPr lang="en-US" sz="3000" dirty="0" err="1">
                <a:latin typeface="Alexandria" charset="0"/>
              </a:rPr>
              <a:t>scipy</a:t>
            </a:r>
            <a:r>
              <a:rPr lang="en-US" sz="3000" dirty="0">
                <a:latin typeface="Alexandria" charset="0"/>
              </a:rPr>
              <a:t> import stats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%matplotlib inline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550406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1. Create loan dataset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data = {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"age": [25, 40, None, 35, -5],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"salary": [50000, 60000, 55000, None, 45000],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": [20000, 25000, 22000, 18000, 30000],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"default": ["No", "Yes", "No", "No", "Yes"]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}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pd.DataFrame</a:t>
            </a:r>
            <a:r>
              <a:rPr lang="en-US" sz="3000" dirty="0">
                <a:latin typeface="Alexandria" charset="0"/>
              </a:rPr>
              <a:t>(data)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print("Original Dataset:")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268900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2. Inspecting the dataset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Info ---") print(</a:t>
            </a:r>
            <a:r>
              <a:rPr lang="en-US" sz="3000" dirty="0" err="1">
                <a:latin typeface="Alexandria" charset="0"/>
              </a:rPr>
              <a:t>loans.info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Describe ---") print(</a:t>
            </a:r>
            <a:r>
              <a:rPr lang="en-US" sz="3000" dirty="0" err="1">
                <a:latin typeface="Alexandria" charset="0"/>
              </a:rPr>
              <a:t>loans.describe</a:t>
            </a:r>
            <a:r>
              <a:rPr lang="en-US" sz="3000" dirty="0">
                <a:latin typeface="Alexandria" charset="0"/>
              </a:rPr>
              <a:t>().round(3))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Check for duplicates ---") print(</a:t>
            </a:r>
            <a:r>
              <a:rPr lang="en-US" sz="3000" dirty="0" err="1">
                <a:latin typeface="Alexandria" charset="0"/>
              </a:rPr>
              <a:t>loans.duplicated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loans.drop_duplicates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print("After dropping duplicates:")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Check if index is unique ---") print(</a:t>
            </a:r>
            <a:r>
              <a:rPr lang="en-US" sz="3000" dirty="0" err="1">
                <a:latin typeface="Alexandria" charset="0"/>
              </a:rPr>
              <a:t>loans.index.is_unique</a:t>
            </a:r>
            <a:r>
              <a:rPr lang="en-US" sz="3000" dirty="0">
                <a:latin typeface="Alexandria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08824183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3. Checking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Missing Values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loans.isnull</a:t>
            </a:r>
            <a:r>
              <a:rPr lang="en-US" sz="3000" dirty="0">
                <a:latin typeface="Alexandria" charset="0"/>
              </a:rPr>
              <a:t>().sum().</a:t>
            </a:r>
            <a:r>
              <a:rPr lang="en-US" sz="3000" dirty="0" err="1">
                <a:latin typeface="Alexandria" charset="0"/>
              </a:rPr>
              <a:t>sort_values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Visualize missing data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sns.heatmap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loans.isnull</a:t>
            </a:r>
            <a:r>
              <a:rPr lang="en-US" sz="3000" dirty="0">
                <a:latin typeface="Alexandria" charset="0"/>
              </a:rPr>
              <a:t>(), cbar=False, </a:t>
            </a:r>
            <a:r>
              <a:rPr lang="en-US" sz="3000" dirty="0" err="1">
                <a:latin typeface="Alexandria" charset="0"/>
              </a:rPr>
              <a:t>cmap</a:t>
            </a:r>
            <a:r>
              <a:rPr lang="en-US" sz="3000" dirty="0">
                <a:latin typeface="Alexandria" charset="0"/>
              </a:rPr>
              <a:t>="</a:t>
            </a:r>
            <a:r>
              <a:rPr lang="en-US" sz="3000" dirty="0" err="1">
                <a:latin typeface="Alexandria" charset="0"/>
              </a:rPr>
              <a:t>viridis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plt.title</a:t>
            </a:r>
            <a:r>
              <a:rPr lang="en-US" sz="3000" dirty="0">
                <a:latin typeface="Alexandria" charset="0"/>
              </a:rPr>
              <a:t>("Missing Values in Loan Dataset")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683038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4. Inspecting extreme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Top 2 largest loan amounts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loans.sort_values</a:t>
            </a:r>
            <a:r>
              <a:rPr lang="en-US" sz="3000" dirty="0">
                <a:latin typeface="Alexandria" charset="0"/>
              </a:rPr>
              <a:t>(by='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', ascending=False)[:2])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Top 2 highest salaries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loans.sort_values</a:t>
            </a:r>
            <a:r>
              <a:rPr lang="en-US" sz="3000" dirty="0">
                <a:latin typeface="Alexandria" charset="0"/>
              </a:rPr>
              <a:t>(by='salary', ascending=False)[:2])</a:t>
            </a:r>
          </a:p>
        </p:txBody>
      </p:sp>
    </p:spTree>
    <p:extLst>
      <p:ext uri="{BB962C8B-B14F-4D97-AF65-F5344CB8AC3E}">
        <p14:creationId xmlns:p14="http://schemas.microsoft.com/office/powerpoint/2010/main" val="94085240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5. Handling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Numeric columns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loans["age"].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(loans["age"].mean(),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loans["salary"].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(loans["salary"].median(),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Categorical column (if any missing, not in this case)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loans["default"].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(loans["default"].mode()[0],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</a:t>
            </a:r>
            <a:r>
              <a:rPr lang="en-US" sz="3000" dirty="0" err="1">
                <a:latin typeface="Alexandria" charset="0"/>
              </a:rPr>
              <a:t>nDataset</a:t>
            </a:r>
            <a:r>
              <a:rPr lang="en-US" sz="3000" dirty="0">
                <a:latin typeface="Alexandria" charset="0"/>
              </a:rPr>
              <a:t> after filling missing values:")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</p:txBody>
      </p:sp>
    </p:spTree>
    <p:extLst>
      <p:ext uri="{BB962C8B-B14F-4D97-AF65-F5344CB8AC3E}">
        <p14:creationId xmlns:p14="http://schemas.microsoft.com/office/powerpoint/2010/main" val="2140453043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6. Detecting outliers (Z-score method)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 = ["age", "salary", 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z_scores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np.abs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stats.zscore</a:t>
            </a:r>
            <a:r>
              <a:rPr lang="en-US" sz="3000" dirty="0">
                <a:latin typeface="Alexandria" charset="0"/>
              </a:rPr>
              <a:t>(loans[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]))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Z-scores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</a:t>
            </a:r>
            <a:r>
              <a:rPr lang="en-US" sz="3000" dirty="0" err="1">
                <a:latin typeface="Alexandria" charset="0"/>
              </a:rPr>
              <a:t>pd.DataFrame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z_scores</a:t>
            </a:r>
            <a:r>
              <a:rPr lang="en-US" sz="3000" dirty="0">
                <a:latin typeface="Alexandria" charset="0"/>
              </a:rPr>
              <a:t>, columns=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150319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7. Treating outliers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Replace negative ages with median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median_age</a:t>
            </a:r>
            <a:r>
              <a:rPr lang="en-US" sz="3000" dirty="0">
                <a:latin typeface="Alexandria" charset="0"/>
              </a:rPr>
              <a:t> = loans["age"].median()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loans.loc</a:t>
            </a:r>
            <a:r>
              <a:rPr lang="en-US" sz="3000" dirty="0">
                <a:latin typeface="Alexandria" charset="0"/>
              </a:rPr>
              <a:t>[loans["age"] &lt; 0, "age"] = </a:t>
            </a:r>
            <a:r>
              <a:rPr lang="en-US" sz="3000" dirty="0" err="1">
                <a:latin typeface="Alexandria" charset="0"/>
              </a:rPr>
              <a:t>median_age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Cap salary outliers (95th percentile)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upper_salary</a:t>
            </a:r>
            <a:r>
              <a:rPr lang="en-US" sz="3000" dirty="0">
                <a:latin typeface="Alexandria" charset="0"/>
              </a:rPr>
              <a:t> = loans["salary"].quantile(0.95)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loans["salary"] = </a:t>
            </a:r>
            <a:r>
              <a:rPr lang="en-US" sz="3000" dirty="0" err="1">
                <a:latin typeface="Alexandria" charset="0"/>
              </a:rPr>
              <a:t>np.where</a:t>
            </a:r>
            <a:r>
              <a:rPr lang="en-US" sz="3000" dirty="0">
                <a:latin typeface="Alexandria" charset="0"/>
              </a:rPr>
              <a:t>(loans["salary"] &gt; </a:t>
            </a:r>
            <a:r>
              <a:rPr lang="en-US" sz="3000" dirty="0" err="1">
                <a:latin typeface="Alexandria" charset="0"/>
              </a:rPr>
              <a:t>upper_salary</a:t>
            </a:r>
            <a:r>
              <a:rPr lang="en-US" sz="3000" dirty="0">
                <a:latin typeface="Alexandria" charset="0"/>
              </a:rPr>
              <a:t>, </a:t>
            </a:r>
            <a:r>
              <a:rPr lang="en-US" sz="3000" dirty="0" err="1">
                <a:latin typeface="Alexandria" charset="0"/>
              </a:rPr>
              <a:t>upper_salary</a:t>
            </a:r>
            <a:r>
              <a:rPr lang="en-US" sz="3000" dirty="0">
                <a:latin typeface="Alexandria" charset="0"/>
              </a:rPr>
              <a:t>, loans["salary"])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</a:t>
            </a:r>
            <a:r>
              <a:rPr lang="en-US" sz="3000" dirty="0" err="1">
                <a:latin typeface="Alexandria" charset="0"/>
              </a:rPr>
              <a:t>nDataset</a:t>
            </a:r>
            <a:r>
              <a:rPr lang="en-US" sz="3000" dirty="0">
                <a:latin typeface="Alexandria" charset="0"/>
              </a:rPr>
              <a:t> after treating outliers:")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</p:txBody>
      </p:sp>
    </p:spTree>
    <p:extLst>
      <p:ext uri="{BB962C8B-B14F-4D97-AF65-F5344CB8AC3E}">
        <p14:creationId xmlns:p14="http://schemas.microsoft.com/office/powerpoint/2010/main" val="154135333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8. Visualizing cleaned data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Boxplots for numeric columns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for col in 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</a:t>
            </a:r>
            <a:r>
              <a:rPr lang="en-US" sz="3000" dirty="0" err="1">
                <a:latin typeface="Alexandria" charset="0"/>
              </a:rPr>
              <a:t>sns.boxplot</a:t>
            </a:r>
            <a:r>
              <a:rPr lang="en-US" sz="3000" dirty="0">
                <a:latin typeface="Alexandria" charset="0"/>
              </a:rPr>
              <a:t>(x=loans[col])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</a:t>
            </a:r>
            <a:r>
              <a:rPr lang="en-US" sz="3000" dirty="0" err="1">
                <a:latin typeface="Alexandria" charset="0"/>
              </a:rPr>
              <a:t>plt.title</a:t>
            </a:r>
            <a:r>
              <a:rPr lang="en-US" sz="3000" dirty="0">
                <a:latin typeface="Alexandria" charset="0"/>
              </a:rPr>
              <a:t>(f"{col} Distribution &amp; Outliers")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</a:t>
            </a: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3013269566"/>
      </p:ext>
    </p:extLst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</a:t>
            </a:r>
            <a:r>
              <a:rPr lang="en-US" sz="3000" dirty="0" err="1">
                <a:latin typeface="Alexandria" charset="0"/>
              </a:rPr>
              <a:t>Pairplot</a:t>
            </a:r>
            <a:r>
              <a:rPr lang="en-US" sz="3000" dirty="0">
                <a:latin typeface="Alexandria" charset="0"/>
              </a:rPr>
              <a:t> for relationships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sns.pairplot</a:t>
            </a:r>
            <a:r>
              <a:rPr lang="en-US" sz="3000" dirty="0">
                <a:latin typeface="Alexandria" charset="0"/>
              </a:rPr>
              <a:t>(loans, hue="default")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9. Normalizing numeric columns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scaler = </a:t>
            </a:r>
            <a:r>
              <a:rPr lang="en-US" sz="3000" dirty="0" err="1">
                <a:latin typeface="Alexandria" charset="0"/>
              </a:rPr>
              <a:t>MinMaxScaler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] = </a:t>
            </a:r>
            <a:r>
              <a:rPr lang="en-US" sz="3000" dirty="0" err="1">
                <a:latin typeface="Alexandria" charset="0"/>
              </a:rPr>
              <a:t>scaler.fit_transform</a:t>
            </a:r>
            <a:r>
              <a:rPr lang="en-US" sz="3000" dirty="0">
                <a:latin typeface="Alexandria" charset="0"/>
              </a:rPr>
              <a:t>(loans[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])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</a:t>
            </a:r>
            <a:r>
              <a:rPr lang="en-US" sz="3000" dirty="0" err="1">
                <a:latin typeface="Alexandria" charset="0"/>
              </a:rPr>
              <a:t>nDataset</a:t>
            </a:r>
            <a:r>
              <a:rPr lang="en-US" sz="3000" dirty="0">
                <a:latin typeface="Alexandria" charset="0"/>
              </a:rPr>
              <a:t> after normalization:")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</p:txBody>
      </p:sp>
    </p:spTree>
    <p:extLst>
      <p:ext uri="{BB962C8B-B14F-4D97-AF65-F5344CB8AC3E}">
        <p14:creationId xmlns:p14="http://schemas.microsoft.com/office/powerpoint/2010/main" val="1247832451"/>
      </p:ext>
    </p:extLst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0061" y="854916"/>
            <a:ext cx="4985827" cy="77937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Example of Demo Output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62" y="1856935"/>
            <a:ext cx="4521591" cy="4107767"/>
          </a:xfrm>
        </p:spPr>
        <p:txBody>
          <a:bodyPr rtlCol="0"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dirty="0">
                <a:latin typeface="Alexandria" charset="0"/>
              </a:rPr>
              <a:t>Dataset after filling missing values</a:t>
            </a:r>
          </a:p>
          <a:p>
            <a:pPr algn="just">
              <a:lnSpc>
                <a:spcPct val="100000"/>
              </a:lnSpc>
            </a:pPr>
            <a:endParaRPr lang="en-US" dirty="0">
              <a:latin typeface="Alexandria" charset="0"/>
            </a:endParaRPr>
          </a:p>
          <a:p>
            <a:pPr algn="just">
              <a:lnSpc>
                <a:spcPct val="100000"/>
              </a:lnSpc>
            </a:pPr>
            <a:r>
              <a:rPr lang="en-US" dirty="0">
                <a:latin typeface="Alexandria" charset="0"/>
              </a:rPr>
              <a:t>Filled missing values with mean (numeric) and mode (categorical).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F4B926-D800-FB4D-99ED-F0CE34686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381" y="1856935"/>
            <a:ext cx="5847781" cy="342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972231"/>
      </p:ext>
    </p:extLst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0061" y="854916"/>
            <a:ext cx="4985827" cy="77937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Example of Demo Output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62" y="1856935"/>
            <a:ext cx="4521591" cy="4107767"/>
          </a:xfrm>
        </p:spPr>
        <p:txBody>
          <a:bodyPr rtlCol="0"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This heatmap provides a visual overview of missing values in the loan dataset, making data cleaning decisions easier.</a:t>
            </a:r>
          </a:p>
          <a:p>
            <a:pPr algn="just"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Helps decide whether to drop or fill missing values.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416239-9558-D940-8105-697283B00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889" y="995593"/>
            <a:ext cx="5861537" cy="467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11101"/>
      </p:ext>
    </p:ext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978" y="854916"/>
            <a:ext cx="4276579" cy="77937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Example of Demo Output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364" y="2010019"/>
            <a:ext cx="3699805" cy="4107767"/>
          </a:xfrm>
        </p:spPr>
        <p:txBody>
          <a:bodyPr rtlCol="0">
            <a:normAutofit fontScale="77500" lnSpcReduction="20000"/>
          </a:bodyPr>
          <a:lstStyle/>
          <a:p>
            <a:r>
              <a:rPr lang="en-US" dirty="0">
                <a:latin typeface="Alexandria" charset="0"/>
              </a:rPr>
              <a:t>Orange color = people who defaulted.</a:t>
            </a:r>
          </a:p>
          <a:p>
            <a:r>
              <a:rPr lang="en-US" dirty="0">
                <a:latin typeface="Alexandria" charset="0"/>
              </a:rPr>
              <a:t>Blue color = people who did not default.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dirty="0">
                <a:latin typeface="Alexandria" charset="0"/>
              </a:rPr>
              <a:t>Look at each scatterplot → do the colors mix together or do they separate?</a:t>
            </a:r>
          </a:p>
          <a:p>
            <a:r>
              <a:rPr lang="en-US" dirty="0">
                <a:latin typeface="Alexandria" charset="0"/>
              </a:rPr>
              <a:t>If they separate → those variables help predict default.</a:t>
            </a:r>
          </a:p>
          <a:p>
            <a:r>
              <a:rPr lang="en-US" dirty="0">
                <a:latin typeface="Alexandria" charset="0"/>
              </a:rPr>
              <a:t>If they mix → no strong relationship.</a:t>
            </a:r>
          </a:p>
          <a:p>
            <a:endParaRPr lang="en-US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5FB59C-559B-994D-9121-496AD6472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083" y="1244601"/>
            <a:ext cx="7327483" cy="454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254224"/>
      </p:ext>
    </p:extLst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b="1" dirty="0"/>
              <a:t>What this demo does?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r>
              <a:rPr lang="en-US" dirty="0">
                <a:latin typeface="Alexandria" charset="0"/>
              </a:rPr>
              <a:t>Creates a loan dataset with missing and wrong values.</a:t>
            </a:r>
          </a:p>
          <a:p>
            <a:r>
              <a:rPr lang="en-US" dirty="0">
                <a:latin typeface="Alexandria" charset="0"/>
              </a:rPr>
              <a:t>Uses info(), describe(), duplicated(), </a:t>
            </a:r>
            <a:r>
              <a:rPr lang="en-US" dirty="0" err="1">
                <a:latin typeface="Alexandria" charset="0"/>
              </a:rPr>
              <a:t>index.is_unique</a:t>
            </a:r>
            <a:r>
              <a:rPr lang="en-US" dirty="0">
                <a:latin typeface="Alexandria" charset="0"/>
              </a:rPr>
              <a:t>, </a:t>
            </a:r>
            <a:r>
              <a:rPr lang="en-US" dirty="0" err="1">
                <a:latin typeface="Alexandria" charset="0"/>
              </a:rPr>
              <a:t>isnull</a:t>
            </a:r>
            <a:r>
              <a:rPr lang="en-US" dirty="0">
                <a:latin typeface="Alexandria" charset="0"/>
              </a:rPr>
              <a:t>().sum().</a:t>
            </a:r>
            <a:r>
              <a:rPr lang="en-US" dirty="0" err="1">
                <a:latin typeface="Alexandria" charset="0"/>
              </a:rPr>
              <a:t>sort_values</a:t>
            </a:r>
            <a:r>
              <a:rPr lang="en-US" dirty="0">
                <a:latin typeface="Alexandria" charset="0"/>
              </a:rPr>
              <a:t>() for inspection.</a:t>
            </a:r>
          </a:p>
          <a:p>
            <a:r>
              <a:rPr lang="en-US" dirty="0">
                <a:latin typeface="Alexandria" charset="0"/>
              </a:rPr>
              <a:t>Visualizes missing values with a heatmap.</a:t>
            </a:r>
          </a:p>
          <a:p>
            <a:r>
              <a:rPr lang="en-US" dirty="0">
                <a:latin typeface="Alexandria" charset="0"/>
              </a:rPr>
              <a:t>Handles missing numeric and categorical values.</a:t>
            </a:r>
          </a:p>
          <a:p>
            <a:r>
              <a:rPr lang="en-US" dirty="0">
                <a:latin typeface="Alexandria" charset="0"/>
              </a:rPr>
              <a:t>Detects outliers with z-scores.</a:t>
            </a:r>
          </a:p>
          <a:p>
            <a:r>
              <a:rPr lang="en-US" dirty="0">
                <a:latin typeface="Alexandria" charset="0"/>
              </a:rPr>
              <a:t>Treats outliers (negative age → median, salary → capped at 95th percentile).</a:t>
            </a:r>
          </a:p>
          <a:p>
            <a:r>
              <a:rPr lang="en-US" dirty="0">
                <a:latin typeface="Alexandria" charset="0"/>
              </a:rPr>
              <a:t>Visualizes the cleaned dataset with boxplots and </a:t>
            </a:r>
            <a:r>
              <a:rPr lang="en-US" dirty="0" err="1">
                <a:latin typeface="Alexandria" charset="0"/>
              </a:rPr>
              <a:t>pairplots</a:t>
            </a:r>
            <a:r>
              <a:rPr lang="en-US" dirty="0">
                <a:latin typeface="Alexandria" charset="0"/>
              </a:rPr>
              <a:t>.</a:t>
            </a:r>
          </a:p>
          <a:p>
            <a:r>
              <a:rPr lang="en-US" dirty="0">
                <a:latin typeface="Alexandria" charset="0"/>
              </a:rPr>
              <a:t>Normalizes numeric columns with </a:t>
            </a:r>
            <a:r>
              <a:rPr lang="en-US" dirty="0" err="1">
                <a:latin typeface="Alexandria" charset="0"/>
              </a:rPr>
              <a:t>MinMaxScaler</a:t>
            </a:r>
            <a:r>
              <a:rPr lang="en-US" dirty="0">
                <a:latin typeface="Alexandria" charset="0"/>
              </a:rPr>
              <a:t> for ML readiness.</a:t>
            </a:r>
          </a:p>
        </p:txBody>
      </p:sp>
    </p:spTree>
    <p:extLst>
      <p:ext uri="{BB962C8B-B14F-4D97-AF65-F5344CB8AC3E}">
        <p14:creationId xmlns:p14="http://schemas.microsoft.com/office/powerpoint/2010/main" val="1289905800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Recap: Data Preparation 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92500" lnSpcReduction="20000"/>
          </a:bodyPr>
          <a:lstStyle/>
          <a:p>
            <a:r>
              <a:rPr lang="en-US" dirty="0">
                <a:latin typeface="Alexandria" charset="0"/>
              </a:rPr>
              <a:t>Data cleaning ensures accuracy, consistency, and reliability of financial datasets.</a:t>
            </a:r>
          </a:p>
          <a:p>
            <a:r>
              <a:rPr lang="en-US" dirty="0">
                <a:latin typeface="Alexandria" charset="0"/>
              </a:rPr>
              <a:t>We covered how to:</a:t>
            </a:r>
          </a:p>
          <a:p>
            <a:r>
              <a:rPr lang="en-US" dirty="0">
                <a:latin typeface="Alexandria" charset="0"/>
              </a:rPr>
              <a:t>Retrieve data from CSV, JSON, SQL databases, APIs, and cloud sources.</a:t>
            </a:r>
          </a:p>
          <a:p>
            <a:r>
              <a:rPr lang="en-US" dirty="0">
                <a:latin typeface="Alexandria" charset="0"/>
              </a:rPr>
              <a:t>Inspect datasets with info(), describe(), duplicated(), </a:t>
            </a:r>
            <a:r>
              <a:rPr lang="en-US" dirty="0" err="1">
                <a:latin typeface="Alexandria" charset="0"/>
              </a:rPr>
              <a:t>isnull</a:t>
            </a:r>
            <a:r>
              <a:rPr lang="en-US" dirty="0">
                <a:latin typeface="Alexandria" charset="0"/>
              </a:rPr>
              <a:t>().sum().</a:t>
            </a:r>
          </a:p>
          <a:p>
            <a:r>
              <a:rPr lang="en-US" dirty="0">
                <a:latin typeface="Alexandria" charset="0"/>
              </a:rPr>
              <a:t>Handle missing values using mean, median, mode, and categorical imputation.</a:t>
            </a:r>
          </a:p>
          <a:p>
            <a:r>
              <a:rPr lang="en-US" dirty="0">
                <a:latin typeface="Alexandria" charset="0"/>
              </a:rPr>
              <a:t>Detect and treat outliers (negative values, z-score, capping).</a:t>
            </a:r>
          </a:p>
          <a:p>
            <a:r>
              <a:rPr lang="en-US" dirty="0">
                <a:latin typeface="Alexandria" charset="0"/>
              </a:rPr>
              <a:t>Remove or merge duplicates.</a:t>
            </a:r>
          </a:p>
          <a:p>
            <a:r>
              <a:rPr lang="en-US" dirty="0">
                <a:latin typeface="Alexandria" charset="0"/>
              </a:rPr>
              <a:t>Apply sorting and indexing for better data quality control.</a:t>
            </a:r>
          </a:p>
          <a:p>
            <a:r>
              <a:rPr lang="en-US" dirty="0">
                <a:latin typeface="Alexandria" charset="0"/>
              </a:rPr>
              <a:t>Normalize features with </a:t>
            </a:r>
            <a:r>
              <a:rPr lang="en-US" dirty="0" err="1">
                <a:latin typeface="Alexandria" charset="0"/>
              </a:rPr>
              <a:t>MinMaxScaler</a:t>
            </a:r>
            <a:r>
              <a:rPr lang="en-US" dirty="0">
                <a:latin typeface="Alexandria" charset="0"/>
              </a:rPr>
              <a:t> for ML readiness.</a:t>
            </a:r>
          </a:p>
          <a:p>
            <a:r>
              <a:rPr lang="en-US" dirty="0">
                <a:latin typeface="Alexandria" charset="0"/>
              </a:rPr>
              <a:t>Cleaned data is the foundation for trustworthy machine learning models in finance.</a:t>
            </a:r>
          </a:p>
        </p:txBody>
      </p:sp>
    </p:spTree>
    <p:extLst>
      <p:ext uri="{BB962C8B-B14F-4D97-AF65-F5344CB8AC3E}">
        <p14:creationId xmlns:p14="http://schemas.microsoft.com/office/powerpoint/2010/main" val="2481945196"/>
      </p:ext>
    </p:extLst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92500"/>
          </a:bodyPr>
          <a:lstStyle/>
          <a:p>
            <a:r>
              <a:rPr lang="en-US" dirty="0">
                <a:latin typeface="Alexandria" charset="0"/>
              </a:rPr>
              <a:t>Han, J., </a:t>
            </a:r>
            <a:r>
              <a:rPr lang="en-US" dirty="0" err="1">
                <a:latin typeface="Alexandria" charset="0"/>
              </a:rPr>
              <a:t>Kamber</a:t>
            </a:r>
            <a:r>
              <a:rPr lang="en-US" dirty="0">
                <a:latin typeface="Alexandria" charset="0"/>
              </a:rPr>
              <a:t>, M., &amp; Pei, J. (2011). Data Mining: Concepts and Techniques. Morgan Kaufmann.</a:t>
            </a:r>
          </a:p>
          <a:p>
            <a:r>
              <a:rPr lang="en-US" dirty="0" err="1">
                <a:latin typeface="Alexandria" charset="0"/>
              </a:rPr>
              <a:t>Géron</a:t>
            </a:r>
            <a:r>
              <a:rPr lang="en-US" dirty="0">
                <a:latin typeface="Alexandria" charset="0"/>
              </a:rPr>
              <a:t>, A. (2019). Hands-On Machine Learning with </a:t>
            </a:r>
            <a:r>
              <a:rPr lang="en-US" dirty="0" err="1">
                <a:latin typeface="Alexandria" charset="0"/>
              </a:rPr>
              <a:t>Scikit</a:t>
            </a:r>
            <a:r>
              <a:rPr lang="en-US" dirty="0">
                <a:latin typeface="Alexandria" charset="0"/>
              </a:rPr>
              <a:t>-Learn, </a:t>
            </a:r>
            <a:r>
              <a:rPr lang="en-US" dirty="0" err="1">
                <a:latin typeface="Alexandria" charset="0"/>
              </a:rPr>
              <a:t>Keras</a:t>
            </a:r>
            <a:r>
              <a:rPr lang="en-US" dirty="0">
                <a:latin typeface="Alexandria" charset="0"/>
              </a:rPr>
              <a:t>, and TensorFlow. O’Reilly Media.</a:t>
            </a:r>
          </a:p>
          <a:p>
            <a:r>
              <a:rPr lang="en-US" dirty="0">
                <a:latin typeface="Alexandria" charset="0"/>
              </a:rPr>
              <a:t>Provost, F., &amp; Fawcett, T. (2013). Data Science for Business. O’Reilly Media.</a:t>
            </a:r>
          </a:p>
          <a:p>
            <a:r>
              <a:rPr lang="en-US" dirty="0">
                <a:latin typeface="Alexandria" charset="0"/>
              </a:rPr>
              <a:t>Kuhn, M., &amp; Johnson, K. (2013). Applied Predictive Modeling. Springer.</a:t>
            </a:r>
          </a:p>
          <a:p>
            <a:r>
              <a:rPr lang="en-US" dirty="0">
                <a:latin typeface="Alexandria" charset="0"/>
              </a:rPr>
              <a:t>McKinney, W. (2017). Python for Data Analysis: Data Wrangling with Pandas, NumPy, and </a:t>
            </a:r>
            <a:r>
              <a:rPr lang="en-US" dirty="0" err="1">
                <a:latin typeface="Alexandria" charset="0"/>
              </a:rPr>
              <a:t>IPython</a:t>
            </a:r>
            <a:r>
              <a:rPr lang="en-US" dirty="0">
                <a:latin typeface="Alexandria" charset="0"/>
              </a:rPr>
              <a:t>. O’Reilly.</a:t>
            </a:r>
          </a:p>
          <a:p>
            <a:r>
              <a:rPr lang="en-US" dirty="0" err="1">
                <a:latin typeface="Alexandria" charset="0"/>
              </a:rPr>
              <a:t>VanderPlas</a:t>
            </a:r>
            <a:r>
              <a:rPr lang="en-US" dirty="0">
                <a:latin typeface="Alexandria" charset="0"/>
              </a:rPr>
              <a:t>, J. (2016). Python Data Science Handbook. O’Reilly.</a:t>
            </a:r>
          </a:p>
          <a:p>
            <a:r>
              <a:rPr lang="en-US" dirty="0">
                <a:latin typeface="Alexandria" charset="0"/>
              </a:rPr>
              <a:t>Articles from IEEE Xplore and Springer on data preprocessing in financial machine learning.</a:t>
            </a:r>
          </a:p>
        </p:txBody>
      </p:sp>
    </p:spTree>
    <p:extLst>
      <p:ext uri="{BB962C8B-B14F-4D97-AF65-F5344CB8AC3E}">
        <p14:creationId xmlns:p14="http://schemas.microsoft.com/office/powerpoint/2010/main" val="1156151394"/>
      </p:ext>
    </p:extLst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B7F2E-3881-654C-898B-2AED290852AE}"/>
              </a:ext>
            </a:extLst>
          </p:cNvPr>
          <p:cNvSpPr txBox="1"/>
          <p:nvPr/>
        </p:nvSpPr>
        <p:spPr>
          <a:xfrm>
            <a:off x="6316394" y="2733647"/>
            <a:ext cx="279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C49034-44AD-8540-9EED-D18F19E1E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81" y="1069145"/>
            <a:ext cx="5402185" cy="54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Midocea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Midocean" id="{287B35FA-9EAD-7F4D-8049-0CFD1E79B479}" vid="{6EFCDA38-2FC0-E74B-B35B-99DDF38C09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45E4820-D740-4673-917C-D0212E8429A9}"/>
</file>

<file path=customXml/itemProps2.xml><?xml version="1.0" encoding="utf-8"?>
<ds:datastoreItem xmlns:ds="http://schemas.openxmlformats.org/officeDocument/2006/customXml" ds:itemID="{48BFCB2D-C3FF-4ECF-B723-56B1DECD04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C644B1-D660-4A1F-9594-4B41D463B376}"/>
</file>

<file path=docProps/app.xml><?xml version="1.0" encoding="utf-8"?>
<Properties xmlns="http://schemas.openxmlformats.org/officeDocument/2006/extended-properties" xmlns:vt="http://schemas.openxmlformats.org/officeDocument/2006/docPropsVTypes">
  <Template>ThemeMidocean</Template>
  <TotalTime>2857</TotalTime>
  <Words>3444</Words>
  <Application>Microsoft Macintosh PowerPoint</Application>
  <PresentationFormat>Widescreen</PresentationFormat>
  <Paragraphs>402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Söhne</vt:lpstr>
      <vt:lpstr>Times New Roman</vt:lpstr>
      <vt:lpstr>Wingdings</vt:lpstr>
      <vt:lpstr>ThemeMidocean</vt:lpstr>
      <vt:lpstr>PowerPoint Presentation</vt:lpstr>
      <vt:lpstr>Learning Goals</vt:lpstr>
      <vt:lpstr>Why Data Preparation Matters</vt:lpstr>
      <vt:lpstr>Why Data Preparation Matters</vt:lpstr>
      <vt:lpstr>Data Science Life Cycle Context </vt:lpstr>
      <vt:lpstr>Data Cleaning: Key Steps</vt:lpstr>
      <vt:lpstr>Definition of Data Cleaning</vt:lpstr>
      <vt:lpstr>Why Cleaning is Important</vt:lpstr>
      <vt:lpstr>Common Errors in Financial Data</vt:lpstr>
      <vt:lpstr>Real Finance Example</vt:lpstr>
      <vt:lpstr>Consequences of Poor Cleaning</vt:lpstr>
      <vt:lpstr>Retrieving &amp; Inspecting Data</vt:lpstr>
      <vt:lpstr>Python setup</vt:lpstr>
      <vt:lpstr>Demo Lab1: Reading CSV in Python</vt:lpstr>
      <vt:lpstr>Demo Lab2: Reading CSV in Python</vt:lpstr>
      <vt:lpstr>PowerPoint Presentation</vt:lpstr>
      <vt:lpstr>Reading &amp; understanding our dataset : (Inspecting the Dataset)</vt:lpstr>
      <vt:lpstr>Reading &amp; understanding our dataset : (Checking for Duplicates and Unique Index)</vt:lpstr>
      <vt:lpstr>Demo Lab: Checking Missing Values</vt:lpstr>
      <vt:lpstr>Sorting and Inspecting Extreme Values</vt:lpstr>
      <vt:lpstr>Demo Lab: Handling Missing Values</vt:lpstr>
      <vt:lpstr>Demo Lab: Handling Missing Values</vt:lpstr>
      <vt:lpstr>Demo Lab: Handling Wrong / Outlier Values</vt:lpstr>
      <vt:lpstr>Demo Lab: Handling Outlier (Visualizing Outliers)</vt:lpstr>
      <vt:lpstr>Demo Lab: Handling Outlier (Visualizing Outliers)</vt:lpstr>
      <vt:lpstr>Normalizing Data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Example of Demo Output</vt:lpstr>
      <vt:lpstr>Example of Demo Output</vt:lpstr>
      <vt:lpstr>Example of Demo Output</vt:lpstr>
      <vt:lpstr>What this demo does?</vt:lpstr>
      <vt:lpstr>Recap: Data Preparation I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Sleem</dc:creator>
  <cp:lastModifiedBy>Author</cp:lastModifiedBy>
  <cp:revision>116</cp:revision>
  <cp:lastPrinted>2025-10-03T12:02:54Z</cp:lastPrinted>
  <dcterms:created xsi:type="dcterms:W3CDTF">2023-09-20T05:57:41Z</dcterms:created>
  <dcterms:modified xsi:type="dcterms:W3CDTF">2026-02-10T20:27:26Z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