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53"/>
  </p:notesMasterIdLst>
  <p:sldIdLst>
    <p:sldId id="260" r:id="rId2"/>
    <p:sldId id="315" r:id="rId3"/>
    <p:sldId id="282" r:id="rId4"/>
    <p:sldId id="287" r:id="rId5"/>
    <p:sldId id="283" r:id="rId6"/>
    <p:sldId id="322" r:id="rId7"/>
    <p:sldId id="286" r:id="rId8"/>
    <p:sldId id="284" r:id="rId9"/>
    <p:sldId id="288" r:id="rId10"/>
    <p:sldId id="296" r:id="rId11"/>
    <p:sldId id="289" r:id="rId12"/>
    <p:sldId id="290" r:id="rId13"/>
    <p:sldId id="291" r:id="rId14"/>
    <p:sldId id="293" r:id="rId15"/>
    <p:sldId id="294" r:id="rId16"/>
    <p:sldId id="298" r:id="rId17"/>
    <p:sldId id="301" r:id="rId18"/>
    <p:sldId id="302" r:id="rId19"/>
    <p:sldId id="303" r:id="rId20"/>
    <p:sldId id="304" r:id="rId21"/>
    <p:sldId id="305" r:id="rId22"/>
    <p:sldId id="306" r:id="rId23"/>
    <p:sldId id="307" r:id="rId24"/>
    <p:sldId id="308" r:id="rId25"/>
    <p:sldId id="309" r:id="rId26"/>
    <p:sldId id="310" r:id="rId27"/>
    <p:sldId id="311" r:id="rId28"/>
    <p:sldId id="312" r:id="rId29"/>
    <p:sldId id="319" r:id="rId30"/>
    <p:sldId id="321" r:id="rId31"/>
    <p:sldId id="313" r:id="rId32"/>
    <p:sldId id="314" r:id="rId33"/>
    <p:sldId id="316" r:id="rId34"/>
    <p:sldId id="317" r:id="rId35"/>
    <p:sldId id="323" r:id="rId36"/>
    <p:sldId id="329" r:id="rId37"/>
    <p:sldId id="328" r:id="rId38"/>
    <p:sldId id="327" r:id="rId39"/>
    <p:sldId id="326" r:id="rId40"/>
    <p:sldId id="325" r:id="rId41"/>
    <p:sldId id="324" r:id="rId42"/>
    <p:sldId id="330" r:id="rId43"/>
    <p:sldId id="341" r:id="rId44"/>
    <p:sldId id="340" r:id="rId45"/>
    <p:sldId id="339" r:id="rId46"/>
    <p:sldId id="338" r:id="rId47"/>
    <p:sldId id="337" r:id="rId48"/>
    <p:sldId id="336" r:id="rId49"/>
    <p:sldId id="331" r:id="rId50"/>
    <p:sldId id="318" r:id="rId51"/>
    <p:sldId id="276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285" autoAdjust="0"/>
  </p:normalViewPr>
  <p:slideViewPr>
    <p:cSldViewPr snapToGrid="0">
      <p:cViewPr varScale="1">
        <p:scale>
          <a:sx n="62" d="100"/>
          <a:sy n="62" d="100"/>
        </p:scale>
        <p:origin x="80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AB8BF8-D218-4D99-8222-3DB87281439E}" type="datetimeFigureOut">
              <a:rPr lang="en-US" smtClean="0"/>
              <a:t>10/15/2023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83C8A9-2E18-4CDE-808C-35A6F74E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776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81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83C8A9-2E18-4CDE-808C-35A6F74E129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1458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83C8A9-2E18-4CDE-808C-35A6F74E129F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0196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83C8A9-2E18-4CDE-808C-35A6F74E129F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864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609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1132171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635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556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114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188685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356350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59988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550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15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506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0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1435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2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2666730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 userDrawn="1"/>
        </p:nvSpPr>
        <p:spPr>
          <a:xfrm>
            <a:off x="188686" y="1304511"/>
            <a:ext cx="11814627" cy="50518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-1" y="469859"/>
            <a:ext cx="9695329" cy="65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685" y="1422213"/>
            <a:ext cx="11814627" cy="493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0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559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jpeg"/><Relationship Id="rId4" Type="http://schemas.openxmlformats.org/officeDocument/2006/relationships/image" Target="../media/image54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1"/>
            <a:ext cx="6668803" cy="4082142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454270" y="2430469"/>
            <a:ext cx="7737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Leadership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 511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274509" y="5448880"/>
            <a:ext cx="7397951" cy="921558"/>
          </a:xfrm>
          <a:prstGeom prst="round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3</a:t>
            </a: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Ch3 - Understanding Leadership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3152129" y="3769849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8129493" y="5353912"/>
            <a:ext cx="39101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 Hakem Sharari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6661843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963902-103C-912B-1C56-DF4E50580A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Learning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8B99C7-B6A7-06FD-3611-8083D1D73E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The leader’s title.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Leadership styles: describe 7 basic leadership styles.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Who we lead: define 'stakeholder' in the context of a project effort.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Matching leadership with culture: define ‘culture’ in the context of a project, team, and organization.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Summary and conclusions.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Self assessment.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A86FD6-D720-AC25-2602-B3CD9DDD74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7990-A208-E95E-F287-8BB5160F9A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136791-60AD-4ED4-E6F3-668FC7E086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18593481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2BF671-24B0-E0BD-D9BF-8986FB0D9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Leader’s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6A35E3-5533-8872-7CE5-2C86748A97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en-US" sz="2400" dirty="0"/>
              <a:t>Leader can have many titles, he can be a manager, supervisor, boss, CEO, Expert, Foreman, Monitor.</a:t>
            </a:r>
          </a:p>
          <a:p>
            <a:pPr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en-US" sz="2400" dirty="0"/>
              <a:t>Understand that title isn't synonymous with the need or authority to engage in leadership.</a:t>
            </a:r>
          </a:p>
          <a:p>
            <a:pPr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en-US" sz="2400" dirty="0"/>
              <a:t>It is </a:t>
            </a:r>
            <a:r>
              <a:rPr lang="en-US" sz="2400" b="1" dirty="0"/>
              <a:t>a sit of words that supposed all  correlated to actual duties of jobs.</a:t>
            </a:r>
          </a:p>
          <a:p>
            <a:pPr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en-US" sz="2400" dirty="0"/>
              <a:t>The actual title can affect perceptions.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C51DBE-5B47-8181-6BD4-4C824C74F2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BF027C-DF62-4A94-CE5E-5920FB1C1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82D925-6F01-84FD-F8B0-0114941D7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9D8F529-E445-31D5-BC06-1CA53C3384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6277" y="4098100"/>
            <a:ext cx="3225064" cy="2072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1897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93469B-2C16-95E4-0643-ADA56F02D9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8E2F73-F99D-FC50-B5C0-BCD4C1F2D7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b="1" dirty="0"/>
          </a:p>
          <a:p>
            <a:pPr marL="0" indent="0" algn="ctr">
              <a:buNone/>
            </a:pPr>
            <a:r>
              <a:rPr lang="en-US" b="1" dirty="0"/>
              <a:t>“Leadership is not about titles, positions or flowcharts. It is about one life influencing another.” - John C. Maxwell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A5E1A2-AB1F-8AC6-6475-6AA725F44D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6BCAFA-8178-6A31-33A7-971BF47E2F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4C2A61-8062-3B3B-2D4E-29D72F3A6E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B4F70FA-B47C-1F10-4825-E72CA2D060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0710" y="3889282"/>
            <a:ext cx="2371550" cy="2145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7447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A031A-B745-9AD4-DB84-8F3457783A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Team Leadership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C2F59C-10F1-530D-C0F1-213363081B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CF4D41-40E0-7C5A-CE45-E5E2C878B1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D32CC4-2F92-B110-8484-840002EAE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6FBBC88-CED5-E5EB-608F-1E33C6706A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dirty="0"/>
              <a:t>The idea of team leadership is broken down into its digestible components:</a:t>
            </a:r>
          </a:p>
          <a:p>
            <a:pPr algn="l"/>
            <a:r>
              <a:rPr lang="en-US" dirty="0"/>
              <a:t>Leadership styles.</a:t>
            </a:r>
          </a:p>
          <a:p>
            <a:pPr algn="l"/>
            <a:r>
              <a:rPr lang="en-US" dirty="0"/>
              <a:t>Leadership theories.</a:t>
            </a:r>
          </a:p>
          <a:p>
            <a:pPr algn="l"/>
            <a:r>
              <a:rPr lang="en-US" dirty="0"/>
              <a:t>Influences.</a:t>
            </a:r>
          </a:p>
          <a:p>
            <a:pPr algn="l"/>
            <a:r>
              <a:rPr lang="en-US" dirty="0"/>
              <a:t>Motivators.</a:t>
            </a:r>
          </a:p>
          <a:p>
            <a:pPr algn="l"/>
            <a:r>
              <a:rPr lang="en-US" dirty="0"/>
              <a:t>Influences on organizational team performance. </a:t>
            </a:r>
          </a:p>
          <a:p>
            <a:pPr algn="l"/>
            <a:r>
              <a:rPr lang="en-US" dirty="0"/>
              <a:t>Culture.</a:t>
            </a:r>
          </a:p>
          <a:p>
            <a:pPr algn="l"/>
            <a:r>
              <a:rPr lang="en-US" dirty="0"/>
              <a:t>Understanding of who is being led.</a:t>
            </a:r>
          </a:p>
        </p:txBody>
      </p:sp>
    </p:spTree>
    <p:extLst>
      <p:ext uri="{BB962C8B-B14F-4D97-AF65-F5344CB8AC3E}">
        <p14:creationId xmlns:p14="http://schemas.microsoft.com/office/powerpoint/2010/main" val="2368045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A031A-B745-9AD4-DB84-8F3457783A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Early Studies of Leadership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C2F59C-10F1-530D-C0F1-213363081B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CF4D41-40E0-7C5A-CE45-E5E2C878B1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D32CC4-2F92-B110-8484-840002EAE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6FBBC88-CED5-E5EB-608F-1E33C6706A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Researchers began studying leadership in the early part of the twentieth century and focused on:</a:t>
            </a:r>
          </a:p>
          <a:p>
            <a:pPr algn="l"/>
            <a:r>
              <a:rPr lang="en-US" sz="2400" b="1" dirty="0"/>
              <a:t>The person </a:t>
            </a:r>
            <a:r>
              <a:rPr lang="en-US" sz="2400" dirty="0"/>
              <a:t>- leader trait theories.</a:t>
            </a:r>
          </a:p>
          <a:p>
            <a:pPr algn="l"/>
            <a:r>
              <a:rPr lang="en-US" sz="2400" dirty="0"/>
              <a:t> </a:t>
            </a:r>
            <a:r>
              <a:rPr lang="en-US" sz="2400" b="1" dirty="0"/>
              <a:t>The behaviors </a:t>
            </a:r>
            <a:r>
              <a:rPr lang="en-US" sz="2400" dirty="0"/>
              <a:t>- how the leader interacted with his or her group members (behavior theories).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Early leadership theories focused on what qualities distinguished between leaders and followers, while subsequent theories looked at other variables such as situational factors and skill level.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17251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B40D89-E8C3-E21B-3355-C6E725E0ED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8329F0-94FA-56F0-FB51-563281D153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6F2F3D-CDD0-7478-D6C3-E3E2176CA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5D0506-A0B5-73EF-BAF8-830E9448B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E2CA0F72-1CEC-0E87-441A-AECEC9000F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72292" y="1569646"/>
            <a:ext cx="8047417" cy="4639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9298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9A52C4-C573-E4D7-1F35-DD220F0A85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Leadership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DB47EF-8AB9-3FCB-4971-F6692286F5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1C9134-36E8-10EA-D1B7-7EDAF76363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732909-165A-5CFF-28FA-96ED10363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2154B2D-9227-85ED-43F4-AC11ADB3B9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People as a leader </a:t>
            </a:r>
            <a:r>
              <a:rPr lang="en-US" sz="2400" b="1" dirty="0"/>
              <a:t>adopt different styles</a:t>
            </a:r>
            <a:r>
              <a:rPr lang="en-US" sz="2400" dirty="0"/>
              <a:t>.</a:t>
            </a:r>
          </a:p>
          <a:p>
            <a:pPr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Leadership style should be chosen based on the team’s features, what they are trying to achieve.</a:t>
            </a:r>
          </a:p>
          <a:p>
            <a:pPr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Leaders have a ‘default’ style they prefer:</a:t>
            </a:r>
          </a:p>
          <a:p>
            <a:pPr algn="l">
              <a:lnSpc>
                <a:spcPct val="120000"/>
              </a:lnSpc>
            </a:pPr>
            <a:r>
              <a:rPr lang="en-US" sz="2400" dirty="0"/>
              <a:t>This may not be appropriate for their team.</a:t>
            </a:r>
          </a:p>
          <a:p>
            <a:pPr algn="l">
              <a:lnSpc>
                <a:spcPct val="120000"/>
              </a:lnSpc>
            </a:pPr>
            <a:r>
              <a:rPr lang="en-US" sz="2400" dirty="0"/>
              <a:t>Stress or circumstances can cause leaders to choose or revert to the wrong style.</a:t>
            </a:r>
          </a:p>
          <a:p>
            <a:pPr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There are (7 main styles covered here).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10701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BAC2C1-7007-AD95-D596-D01102F08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Affiliative Leadership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88A9EA-6F02-F6F0-62A0-48EF8480C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E509CF-56A2-EEB9-3566-C69C00F12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43953B-2365-35C2-1DA6-CBBDAB1B5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881BB4CA-E96F-8E0E-816E-EBF391164B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In the affiliative leadership style, people come first.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This leadership style is one of 7 styles of Emotional leadership and promotes positivity, a harmonious workplace and team-building. 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It focuses on conflict resolution and creating personal connections between employees and their managers to build a sense of community and trust.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E0C125-E6F7-1448-55ED-DD27928849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90786" y="4168890"/>
            <a:ext cx="2865368" cy="2054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8894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5C91D3-0A75-2025-C490-0BD1BCA54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Affiliative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7E977A-CD79-024F-A9C7-744F017608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1422213"/>
            <a:ext cx="7064870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The type of leadership a manager chooses to affect the emotional, mental and physical health of his team. Whether this effect is positive or negative.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Affiliative leadership is one of many styles of leadership that positively impacts employees. 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It is Good for teams in need of a morale boost (team need to repair).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DAC690-5936-C6A0-753B-7ABF03F504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FECB2E-7B53-E401-6A1D-FA68A929D6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55F531-E84B-A2F3-D73C-0AF32B4DE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0C1854B-AA5D-F59A-2A09-804B61AF0C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2600" y="2342882"/>
            <a:ext cx="3993226" cy="2926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521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96E6FF-C229-CCF2-46AF-DE6F58F33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Affiliative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6744B7-63F1-2D76-A0F2-964CA45E46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3400" b="1" dirty="0"/>
              <a:t>Pros:  </a:t>
            </a:r>
          </a:p>
          <a:p>
            <a:pPr algn="l"/>
            <a:r>
              <a:rPr lang="en-US" dirty="0"/>
              <a:t>This style Emphasizes connection, harmony, and conflict resolution.</a:t>
            </a:r>
          </a:p>
          <a:p>
            <a:pPr algn="l"/>
            <a:r>
              <a:rPr lang="en-US" dirty="0"/>
              <a:t>It is Good for teams in need of a morale boost (team need to repair).</a:t>
            </a:r>
          </a:p>
          <a:p>
            <a:pPr algn="l"/>
            <a:r>
              <a:rPr lang="en-US" dirty="0"/>
              <a:t>Creates effective teams.</a:t>
            </a:r>
          </a:p>
          <a:p>
            <a:pPr algn="l"/>
            <a:r>
              <a:rPr lang="en-US" dirty="0"/>
              <a:t>It Increase employee morale.</a:t>
            </a:r>
          </a:p>
          <a:p>
            <a:pPr algn="l"/>
            <a:r>
              <a:rPr lang="en-US" dirty="0"/>
              <a:t>It Builds employee trust.</a:t>
            </a:r>
          </a:p>
          <a:p>
            <a:pPr algn="l"/>
            <a:r>
              <a:rPr lang="en-US" dirty="0"/>
              <a:t>It Provides guidance during crises.</a:t>
            </a:r>
          </a:p>
          <a:p>
            <a:pPr algn="l"/>
            <a:r>
              <a:rPr lang="en-US" dirty="0"/>
              <a:t>It Resolves conflicts more efficiently.</a:t>
            </a:r>
          </a:p>
          <a:p>
            <a:pPr algn="l"/>
            <a:r>
              <a:rPr lang="en-US" dirty="0"/>
              <a:t>It Reduces workplace stress.</a:t>
            </a:r>
          </a:p>
          <a:p>
            <a:pPr algn="l">
              <a:buFont typeface="Wingdings" panose="05000000000000000000" pitchFamily="2" charset="2"/>
              <a:buChar char="Ø"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A7359B-93F1-F1A8-409A-5D6D0FF904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541DF-A04E-9CCC-7890-5CD78FD6C9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A08F66-F235-46AC-0917-0CEC538E63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FEEDF20-1063-98B0-28A5-33C0B6C64A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3884" y="3785588"/>
            <a:ext cx="3670110" cy="2225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8151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6A70B7-3CCE-F793-8063-2C50E5E6D6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Affiliative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7BAB42-3A0C-BAE4-F5B8-E54D59FE81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b="1" dirty="0"/>
              <a:t> Cons: </a:t>
            </a:r>
          </a:p>
          <a:p>
            <a:r>
              <a:rPr lang="en-US" sz="2400" dirty="0"/>
              <a:t>Can be abused. (too much Affiliative Style can become the disease-to-please).</a:t>
            </a:r>
          </a:p>
          <a:p>
            <a:r>
              <a:rPr lang="en-US" sz="2400" dirty="0"/>
              <a:t>Stuff may not receive enough advice.</a:t>
            </a:r>
          </a:p>
          <a:p>
            <a:r>
              <a:rPr lang="en-US" sz="2400" dirty="0"/>
              <a:t>Allow under-performers to go unchecked.</a:t>
            </a:r>
          </a:p>
          <a:p>
            <a:r>
              <a:rPr lang="en-US" sz="2400" dirty="0"/>
              <a:t>Ineffective when faced with complex challenge.</a:t>
            </a:r>
          </a:p>
          <a:p>
            <a:endParaRPr lang="en-US" sz="2400" dirty="0"/>
          </a:p>
          <a:p>
            <a:pPr marL="0" indent="0" algn="ctr">
              <a:buNone/>
            </a:pPr>
            <a:r>
              <a:rPr lang="en-US" sz="2400" b="1" dirty="0"/>
              <a:t>“Affiliative is really about letting people get to know you, and you making an effort to get to know them.”</a:t>
            </a:r>
          </a:p>
          <a:p>
            <a:endParaRPr lang="en-US" sz="24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341927-F724-F7DC-C2B7-1480F9BB0C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552AD6-AEE9-25E3-CDDB-78B1C3F2B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4C83AF-268D-CB04-DBF7-B7EEFB6FA6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C91C76-569E-A2D1-86D7-F414B55465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09518" y="3031867"/>
            <a:ext cx="1737511" cy="1961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5051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2152AF-8B9C-5401-FD71-43D46D234E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D1AC07-123E-60ED-B643-C11BCEAFF6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D2AB12-C5B0-CA6D-6F51-F01D990F9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C6EC5C-B131-3131-F3AB-337281089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643073-B3F1-1E1F-041D-AF9FC8AEF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7" name="Picture 2" descr="10 Lessons From Dalai Lama That Will Change Your Life">
            <a:extLst>
              <a:ext uri="{FF2B5EF4-FFF2-40B4-BE49-F238E27FC236}">
                <a16:creationId xmlns:a16="http://schemas.microsoft.com/office/drawing/2014/main" id="{B37A85B3-6245-FDB8-7138-0932198D19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4761" y="1697820"/>
            <a:ext cx="2635102" cy="2635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7857474-5BB0-E624-CD7E-6F09C26D2E86}"/>
              </a:ext>
            </a:extLst>
          </p:cNvPr>
          <p:cNvSpPr/>
          <p:nvPr/>
        </p:nvSpPr>
        <p:spPr>
          <a:xfrm>
            <a:off x="2393549" y="4557324"/>
            <a:ext cx="16562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US" sz="2400" b="1" dirty="0">
                <a:solidFill>
                  <a:srgbClr val="CB13BA"/>
                </a:solidFill>
                <a:latin typeface="Montserrat"/>
              </a:rPr>
              <a:t>Dalai Lama </a:t>
            </a:r>
          </a:p>
        </p:txBody>
      </p:sp>
      <p:pic>
        <p:nvPicPr>
          <p:cNvPr id="9" name="Picture 4" descr="Image result for berkshire hathaway products">
            <a:extLst>
              <a:ext uri="{FF2B5EF4-FFF2-40B4-BE49-F238E27FC236}">
                <a16:creationId xmlns:a16="http://schemas.microsoft.com/office/drawing/2014/main" id="{D9184780-D0E4-D53B-173C-D69623C6F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1951" y="1975972"/>
            <a:ext cx="3175000" cy="231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D7C9DE9-9456-72CB-9950-1E3043F6ADD5}"/>
              </a:ext>
            </a:extLst>
          </p:cNvPr>
          <p:cNvSpPr/>
          <p:nvPr/>
        </p:nvSpPr>
        <p:spPr>
          <a:xfrm>
            <a:off x="6793622" y="4557324"/>
            <a:ext cx="23116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US" sz="2400" b="1" dirty="0">
                <a:solidFill>
                  <a:srgbClr val="CB13BA"/>
                </a:solidFill>
                <a:latin typeface="Arial" panose="020B0604020202020204" pitchFamily="34" charset="0"/>
              </a:rPr>
              <a:t>Warren Buffett</a:t>
            </a:r>
            <a:endParaRPr lang="en-SA" sz="2400" b="1" dirty="0">
              <a:solidFill>
                <a:srgbClr val="CB13BA"/>
              </a:solidFill>
              <a:latin typeface="Century Gothic" panose="020B0502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30279907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31FB7-02CD-425A-1136-DC52E59F5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Authoritarian Leadership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F0735D-1818-1568-E1D4-A22181EE1E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4626C4-294E-38E2-9B43-00F1ED146E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4D2A2C-4192-9DDF-C1A2-51E80DA989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C184B79-75BE-019E-0872-48DB6C22C1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1422213"/>
            <a:ext cx="9304635" cy="4934138"/>
          </a:xfrm>
        </p:spPr>
        <p:txBody>
          <a:bodyPr>
            <a:normAutofit fontScale="92500"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Authoritarian /Commanding /The Boss/Autocratic Leadership Style.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It is centered on the boss. the leader holds all authority and responsibility.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The leader centralizing decision making, and limiting participation.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leaders make decisions on their own without consulting subordinates. They reach decisions, communicate them to subordinates and expect prompt implementation.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One of the famous examples for an authoritarian is of Napoleon Bonaparte and Hitler.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F6D9D5-B515-B722-1185-29488E65C9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6094" y="3771476"/>
            <a:ext cx="2267909" cy="2274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0691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1CE61E-3F3D-2805-35BE-FCFD2900DF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Authoritarian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8800C7-971F-4538-8B4A-2432046153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1422213"/>
            <a:ext cx="5907315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Leaders like this </a:t>
            </a:r>
            <a:r>
              <a:rPr lang="en-US" sz="2400" b="1" dirty="0"/>
              <a:t>can achieve results and productivity quickly.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Best applied to situations where there is </a:t>
            </a:r>
            <a:r>
              <a:rPr lang="en-US" sz="2400" b="1" dirty="0"/>
              <a:t>little time for group decision-making or where the leader is the most knowledgeable member in the group.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8BCD63-F286-1C7F-1D22-9E89227709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02C031-1432-7B1B-06DE-684E5C4FE9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59D887-B555-A146-9E91-1306D36AC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12AAA40-68A0-E9FB-FC54-40C08A755D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7559" y="2246267"/>
            <a:ext cx="4493141" cy="3286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6760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B2C453-2A2B-9671-BDE1-9A74A6C6D7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Authoritarian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B0FB6E-93DC-38C6-A655-89317812FD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b="1" dirty="0"/>
              <a:t>Pros:  </a:t>
            </a:r>
          </a:p>
          <a:p>
            <a:pPr algn="l"/>
            <a:r>
              <a:rPr lang="en-US" sz="2400" dirty="0"/>
              <a:t>Leaders like this can achieve results quickly. </a:t>
            </a:r>
          </a:p>
          <a:p>
            <a:pPr algn="l"/>
            <a:r>
              <a:rPr lang="en-US" sz="2400" dirty="0"/>
              <a:t>Quick decision-making.</a:t>
            </a:r>
          </a:p>
          <a:p>
            <a:pPr algn="l"/>
            <a:r>
              <a:rPr lang="en-US" sz="2400" dirty="0"/>
              <a:t>Focused target.</a:t>
            </a:r>
          </a:p>
          <a:p>
            <a:pPr algn="l"/>
            <a:r>
              <a:rPr lang="en-US" sz="2400" dirty="0"/>
              <a:t>Close supervision.</a:t>
            </a:r>
          </a:p>
          <a:p>
            <a:pPr algn="l"/>
            <a:r>
              <a:rPr lang="en-US" sz="2400" dirty="0"/>
              <a:t>Maintain order and disciple.</a:t>
            </a:r>
          </a:p>
          <a:p>
            <a:pPr algn="l"/>
            <a:r>
              <a:rPr lang="en-US" sz="2400" dirty="0"/>
              <a:t>Good for emergencies/crisis situations.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F58EA2-1C93-68F2-6FEF-E19FEF82E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6AC6D4-1938-5730-3050-DE22796A5B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523292-8B3E-C105-13F6-09DEDA62D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1896C48-819F-3EA2-F5A5-4E8E647516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90078" y="2835408"/>
            <a:ext cx="2810500" cy="281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2761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24DE01-FF24-5355-1302-8C6A47461A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Authoritarian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4C16A1-4880-0CED-A32F-8977DEF9B2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b="1" dirty="0"/>
              <a:t>Cons: </a:t>
            </a:r>
          </a:p>
          <a:p>
            <a:pPr algn="l"/>
            <a:r>
              <a:rPr lang="en-US" sz="2400" dirty="0"/>
              <a:t>Classic’ leadership structure.</a:t>
            </a:r>
          </a:p>
          <a:p>
            <a:pPr algn="l"/>
            <a:r>
              <a:rPr lang="en-US" sz="2400" dirty="0"/>
              <a:t>Strong, dominating leader(s).</a:t>
            </a:r>
          </a:p>
          <a:p>
            <a:pPr algn="l"/>
            <a:r>
              <a:rPr lang="en-US" sz="2400" dirty="0"/>
              <a:t>Can cause poor morale if teams aren’t used to it.</a:t>
            </a:r>
          </a:p>
          <a:p>
            <a:pPr algn="l"/>
            <a:r>
              <a:rPr lang="en-US" sz="2400" dirty="0"/>
              <a:t>High stress, members feel stressed due to high expectation.</a:t>
            </a:r>
          </a:p>
          <a:p>
            <a:pPr algn="l"/>
            <a:r>
              <a:rPr lang="en-US" sz="2400" dirty="0"/>
              <a:t>Group doesn't pick up from innovativeness and information of individuals, so benefits of collaboration are lost.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07F403-A07E-2680-936F-8481622CE7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0A0CCD-E3F9-A0C7-6F75-0200AF8D7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CF5E24-C14B-53CD-BE72-3162E4D761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3CB2E1B-7455-B011-404E-2771BD2FB3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50836" y="1934591"/>
            <a:ext cx="2072820" cy="2542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8919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75A8E1-9EFC-079A-1365-AB2EB0EEE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7C25D2-CF40-CCEC-8D06-C2C4CAF012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6FF5BF-C6BE-4A2E-319D-5E8B783FCB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5C4945-1A54-9576-626E-CBADA7DCA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EEB070-EFD3-0C51-B0B4-EA753BAF7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9" name="Picture 2" descr="Image result for what type of leadership style was john kennedy">
            <a:extLst>
              <a:ext uri="{FF2B5EF4-FFF2-40B4-BE49-F238E27FC236}">
                <a16:creationId xmlns:a16="http://schemas.microsoft.com/office/drawing/2014/main" id="{E1CE33E6-7041-46FA-A82F-CD8FEE162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075" y="2324100"/>
            <a:ext cx="1854200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Image result for hitler">
            <a:extLst>
              <a:ext uri="{FF2B5EF4-FFF2-40B4-BE49-F238E27FC236}">
                <a16:creationId xmlns:a16="http://schemas.microsoft.com/office/drawing/2014/main" id="{8443CF84-BEAF-794E-0518-6A8C89D858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3665" y="1435287"/>
            <a:ext cx="2222500" cy="292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Image result for steve jobs">
            <a:extLst>
              <a:ext uri="{FF2B5EF4-FFF2-40B4-BE49-F238E27FC236}">
                <a16:creationId xmlns:a16="http://schemas.microsoft.com/office/drawing/2014/main" id="{B6DA493A-09DB-F518-833C-9613E578CC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220" y="1422213"/>
            <a:ext cx="2451100" cy="245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 descr="Image result for donald trump">
            <a:extLst>
              <a:ext uri="{FF2B5EF4-FFF2-40B4-BE49-F238E27FC236}">
                <a16:creationId xmlns:a16="http://schemas.microsoft.com/office/drawing/2014/main" id="{D5E9434F-A936-54A7-6F77-E82A6CF627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420" y="4023171"/>
            <a:ext cx="3321800" cy="2214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63236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CDCF24-A603-A2D8-A1D6-7DC8297BB8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Coaching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156BE4-53D3-CA41-1D9B-1BAB31DC2F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200" dirty="0"/>
              <a:t>Coaching leadership involves teaching and supervising followers.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200" dirty="0"/>
              <a:t> A coaching leader is highly operational in setting where results/ performance require improvement.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200" dirty="0"/>
              <a:t>Basically, in this kind of leadership, followers are helped to improve their skills.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200" dirty="0"/>
              <a:t>Coaching leadership does the following: motivates followers, inspires followers and encourages followers.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200" dirty="0"/>
              <a:t> A coaching leader is a great </a:t>
            </a:r>
            <a:r>
              <a:rPr lang="en-US" sz="2200" b="1" dirty="0"/>
              <a:t>mentor</a:t>
            </a:r>
            <a:r>
              <a:rPr lang="en-US" sz="2200" dirty="0"/>
              <a:t> is a pioneer who also has a remarkable ability to instruct and train.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200" dirty="0"/>
              <a:t>They prep individuals to enhance both information and skills. (build the skills of  others).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C42FD2-BC26-CC3C-17C1-FA04A272F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267D7E-806A-D661-672E-EA67E99BBD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814768-438C-6182-B217-27E8A77EE8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38033787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D18DA-B72E-7076-15D8-B3D36C694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Coaching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038112-AFB3-7FCD-C82B-5E0B4CD79D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1422213"/>
            <a:ext cx="6078550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About connecting the goals and </a:t>
            </a:r>
            <a:r>
              <a:rPr lang="en-US" sz="2400" b="1" dirty="0"/>
              <a:t>productivity</a:t>
            </a:r>
            <a:r>
              <a:rPr lang="en-US" sz="2400" dirty="0"/>
              <a:t> of the team/project with </a:t>
            </a:r>
            <a:r>
              <a:rPr lang="en-US" sz="2400" b="1" dirty="0"/>
              <a:t>individuals</a:t>
            </a:r>
            <a:r>
              <a:rPr lang="en-US" sz="2400" dirty="0"/>
              <a:t>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Best for teams </a:t>
            </a:r>
            <a:r>
              <a:rPr lang="en-US" sz="2400" b="1" dirty="0"/>
              <a:t>who have the desire to succeed and are motivated.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12FA48-6B3E-ED5D-1681-3DC222880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C9BEC6-110E-8934-3FA4-206315CB9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C870F4-D4FC-833F-8192-C1198286C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1EC81A1-AB15-A0DE-63A1-2720EFF118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3376" y="2664476"/>
            <a:ext cx="3999323" cy="2926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6097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B16ED-5598-43D9-5936-F65B153D3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Coaching Leadership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7CF3BA-2AE6-CC54-A47C-05D840903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48A74D-5425-8A93-C98F-DD13872A88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ED35D8-3A46-53F3-2A57-8D614F8FB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1899A947-C6AE-1E9E-D511-C50C0AC7BB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b="1" dirty="0"/>
              <a:t>Pros:  </a:t>
            </a:r>
          </a:p>
          <a:p>
            <a:r>
              <a:rPr lang="en-US" sz="2400" dirty="0"/>
              <a:t>Leaders like this create very positive workplace.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b="1" dirty="0"/>
              <a:t>Cons:  </a:t>
            </a:r>
          </a:p>
          <a:p>
            <a:r>
              <a:rPr lang="en-US" sz="2400" dirty="0"/>
              <a:t>Results take time to achieve.</a:t>
            </a:r>
          </a:p>
          <a:p>
            <a:r>
              <a:rPr lang="en-US" sz="2400" dirty="0"/>
              <a:t>Work well if the leader has stuff already self motivated.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6BEC69-ADFA-40F2-9DBB-0CE2797AA4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82203" y="2820158"/>
            <a:ext cx="3426249" cy="2286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0337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C69757-47F6-E42A-D4ED-365B5BC6A1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144452-5805-8E41-43E0-EA350C44E8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l">
              <a:buNone/>
            </a:pPr>
            <a:endParaRPr lang="en-US" sz="24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FB2017-7929-021B-DF1E-34650C3C64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7989B0-1093-C1DF-330B-C4FB406F8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9900E0-00CA-E353-3142-3562AB8FD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7" name="Picture 2" descr="Image result for martin luther king">
            <a:extLst>
              <a:ext uri="{FF2B5EF4-FFF2-40B4-BE49-F238E27FC236}">
                <a16:creationId xmlns:a16="http://schemas.microsoft.com/office/drawing/2014/main" id="{9763610B-FFBB-5ADC-374B-217D141A8B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5328" y="2154428"/>
            <a:ext cx="38100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Image result for gandhi">
            <a:extLst>
              <a:ext uri="{FF2B5EF4-FFF2-40B4-BE49-F238E27FC236}">
                <a16:creationId xmlns:a16="http://schemas.microsoft.com/office/drawing/2014/main" id="{893B9BDE-B577-3545-619A-F64BD1FF74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425" y="1919478"/>
            <a:ext cx="2095500" cy="261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62760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EAD133-1EDF-14A5-67E5-E5FB477504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Democratic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236290-082F-E8DF-0033-A4895DCA45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1422213"/>
            <a:ext cx="8472429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In this leadership style, subordinates are involved in making decisions. Unlike autocratic.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This leadership is centered on subordinates’ contributions.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The democratic leader holds final responsibility, but he or she is known to delegate authority to other people, who determine work projects.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His style of authority depends on the group been counseled and their feelings being esteemed.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A22785-FA71-2760-0804-50E6733472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4EAE60-63A3-B2D9-3582-9CDC6B49E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40CDF2-DF00-F4A3-EACD-DC59B1ECC8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232BF9E-6C28-E7F7-B91A-47FCA64239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3318" y="3200860"/>
            <a:ext cx="2975106" cy="2017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7407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D2549-697E-8887-18CD-E16F44085A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Democratic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59F0E6-C113-5405-3A50-62C5ECEE73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1422213"/>
            <a:ext cx="6078550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Relies on </a:t>
            </a:r>
            <a:r>
              <a:rPr lang="en-US" sz="2400" b="1" dirty="0"/>
              <a:t>the skills and knowledge of team members.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Group makes decisions collectively.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0C0522-5CA3-1EC9-DFA1-346D02667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BFB719-94CD-1003-5C6F-8504AB993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44325D-A54F-1220-69D1-06ECEDE8AE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C9A447C-1BCC-FC7E-248A-0D3DE9016F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5746" y="2643927"/>
            <a:ext cx="3993226" cy="2926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0763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881016-95A8-431F-ABFC-01C55FC406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Democratic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802CC5-A2C7-5B15-4CEE-612EA1CCD3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4400" b="1" dirty="0"/>
              <a:t>Pros:  </a:t>
            </a:r>
          </a:p>
          <a:p>
            <a:r>
              <a:rPr lang="en-US" sz="3600" dirty="0"/>
              <a:t>Higher quality work.</a:t>
            </a:r>
          </a:p>
          <a:p>
            <a:r>
              <a:rPr lang="en-US" sz="3600" dirty="0"/>
              <a:t>Allow follower to say any decision.</a:t>
            </a:r>
          </a:p>
          <a:p>
            <a:r>
              <a:rPr lang="en-US" sz="3600" dirty="0"/>
              <a:t>Create a well collaborative workplace.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800" b="1" dirty="0"/>
              <a:t>Cons:  </a:t>
            </a:r>
          </a:p>
          <a:p>
            <a:r>
              <a:rPr lang="en-US" sz="3600" dirty="0"/>
              <a:t>The leader depend on the followers level of knowledge.</a:t>
            </a:r>
          </a:p>
          <a:p>
            <a:r>
              <a:rPr lang="en-US" sz="3600" dirty="0"/>
              <a:t>Leader spend too much time listening.</a:t>
            </a:r>
          </a:p>
          <a:p>
            <a:r>
              <a:rPr lang="en-US" sz="3600" dirty="0"/>
              <a:t> Can be time consuming (Collaboration may take time.)</a:t>
            </a:r>
          </a:p>
          <a:p>
            <a:r>
              <a:rPr lang="en-US" sz="3600" dirty="0"/>
              <a:t> difficult for indecisive teams.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08BC40-B154-EBF2-F24C-D53BE392E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C627AC-DCA8-D470-CD13-F3EA58F02E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41D936-7C86-8B1A-F928-CC34D2178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0728A5A-C088-407B-7A6F-D5DCA28F89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8647" y="2784297"/>
            <a:ext cx="2917861" cy="2453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28587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096B05-53E5-ADB9-A452-85648368E8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B8173-A9DB-B40D-908F-9CFF264D85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1422213"/>
            <a:ext cx="9345733" cy="4934138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endParaRPr lang="en-US" sz="24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29AE7D-A751-0023-1DF8-1E31179C8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1D0080-576C-B483-3487-C5949DAD7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7520A4-C0CE-E051-A0D2-D56CE80577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12" name="Picture 4" descr="Image result for John F. Kennedy">
            <a:extLst>
              <a:ext uri="{FF2B5EF4-FFF2-40B4-BE49-F238E27FC236}">
                <a16:creationId xmlns:a16="http://schemas.microsoft.com/office/drawing/2014/main" id="{B761A378-4F8A-2181-BD0E-E649981B64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387" y="1575724"/>
            <a:ext cx="38100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Image result for Jeff Bezos">
            <a:extLst>
              <a:ext uri="{FF2B5EF4-FFF2-40B4-BE49-F238E27FC236}">
                <a16:creationId xmlns:a16="http://schemas.microsoft.com/office/drawing/2014/main" id="{04DB26D5-DA4A-BC53-6FAD-134BE39234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487" y="4090917"/>
            <a:ext cx="38100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Image result for Steve Jobs">
            <a:extLst>
              <a:ext uri="{FF2B5EF4-FFF2-40B4-BE49-F238E27FC236}">
                <a16:creationId xmlns:a16="http://schemas.microsoft.com/office/drawing/2014/main" id="{CF7288EC-2A32-613C-82E7-8136F10AF6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7346" y="1925950"/>
            <a:ext cx="25781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Image result for barack obama">
            <a:extLst>
              <a:ext uri="{FF2B5EF4-FFF2-40B4-BE49-F238E27FC236}">
                <a16:creationId xmlns:a16="http://schemas.microsoft.com/office/drawing/2014/main" id="{38FD7829-8C00-ECDB-86BF-9AF154D6F7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2043" y="1589017"/>
            <a:ext cx="20066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076853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CA61EE-117B-205F-1D9D-4C4FBE075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Laissez-faire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91E09B-E90B-3C22-940A-B7467A00F4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1422213"/>
            <a:ext cx="7362821" cy="4934138"/>
          </a:xfrm>
        </p:spPr>
        <p:txBody>
          <a:bodyPr>
            <a:noAutofit/>
          </a:bodyPr>
          <a:lstStyle/>
          <a:p>
            <a:pPr algn="l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Laissez-faire leadership gives </a:t>
            </a:r>
            <a:r>
              <a:rPr lang="en-US" sz="2400" b="1" dirty="0"/>
              <a:t>authority to employees (LEAVE IT BE)</a:t>
            </a:r>
            <a:r>
              <a:rPr lang="en-US" sz="2400" dirty="0"/>
              <a:t>.</a:t>
            </a:r>
          </a:p>
          <a:p>
            <a:pPr algn="l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Subordinates are allowed to work as they choose, with </a:t>
            </a:r>
            <a:r>
              <a:rPr lang="en-US" sz="2400" b="1" dirty="0"/>
              <a:t>complete freedom </a:t>
            </a:r>
            <a:r>
              <a:rPr lang="en-US" sz="2400" dirty="0"/>
              <a:t>to make decision. with minimal or no interference. </a:t>
            </a:r>
          </a:p>
          <a:p>
            <a:pPr algn="l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This kind of leadership has been always found to be </a:t>
            </a:r>
            <a:r>
              <a:rPr lang="en-US" sz="2400" b="1" dirty="0"/>
              <a:t>the least satisfying and least effective management style. </a:t>
            </a:r>
          </a:p>
          <a:p>
            <a:pPr algn="l">
              <a:lnSpc>
                <a:spcPct val="130000"/>
              </a:lnSpc>
              <a:buFont typeface="Wingdings" panose="05000000000000000000" pitchFamily="2" charset="2"/>
              <a:buChar char="Ø"/>
            </a:pPr>
            <a:endParaRPr lang="en-US" sz="24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9D2DF2-9D75-42F5-6DC4-E73B70880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BD32F5-2D28-C58C-5A59-0B0E1DF48E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58B6F5-EF9B-7C16-4542-DCDD716FD4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1F78D0A-9DAC-E8B7-F46B-3B6AF9E4F0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9451" y="3001511"/>
            <a:ext cx="3578662" cy="2280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22776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903C7E-0580-8A4D-F392-CA70494C13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Laissez-faire Leadership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D69BD7-4A0B-65F5-C463-4C85B37F5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755B0F-AFC4-CE5B-5DEF-6C51548F4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D46BE1-EB42-11E4-63BF-66CAF66E3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F0E9A52-5B54-F57C-744D-6B917B03B2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1422213"/>
            <a:ext cx="6695000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b="1" dirty="0"/>
              <a:t>The ‘hands-off’ </a:t>
            </a:r>
            <a:r>
              <a:rPr lang="en-US" sz="2400" dirty="0"/>
              <a:t>approach.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Management </a:t>
            </a:r>
            <a:r>
              <a:rPr lang="en-US" sz="2400" b="1" dirty="0"/>
              <a:t>trusts the team </a:t>
            </a:r>
            <a:r>
              <a:rPr lang="en-US" sz="2400" dirty="0"/>
              <a:t>members to make decisions and meaningful progress.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Leaders support rather than control.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style is frequently connected when the group is extremely fit, very much inspired and composed.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2BDFEC1-2D29-EDB0-EDA6-62D9D4EFE8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8214" y="2426115"/>
            <a:ext cx="3993226" cy="2926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79499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C332C9-F131-927C-2B96-6DAC40F23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Laissez-faire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70427D-B91F-DCB6-4972-95D4AEB01F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1422213"/>
            <a:ext cx="7760766" cy="4934138"/>
          </a:xfrm>
        </p:spPr>
        <p:txBody>
          <a:bodyPr>
            <a:normAutofit fontScale="77500" lnSpcReduction="20000"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3100" b="1" dirty="0"/>
              <a:t>Pros: 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dirty="0"/>
              <a:t>Can promote creativity.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dirty="0"/>
              <a:t>Easy management style to administer.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dirty="0"/>
              <a:t>Complete empowerment for the followers.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3100" b="1" dirty="0"/>
              <a:t>Cons: 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dirty="0"/>
              <a:t>The leader plays the least role.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dirty="0"/>
              <a:t>Requires self-motivated, hard-working, honest team members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dirty="0"/>
              <a:t> Poor decision making may result.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03816E-EE3D-A56D-162B-F8A399AB6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FCA88E-82CF-A3C3-6907-025F0FAF97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917ECD-B455-4246-21AE-5360560E20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42A6BAD-6974-2C94-9B5D-6A4398723F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7377" y="3200860"/>
            <a:ext cx="4035902" cy="2017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26196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3FE990-9CE7-AC98-BC4F-C0B1A4017D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F36998-0FD4-8424-2128-4050D6D4A4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B52654-3F49-B6B5-9558-9068AF295A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B5A2E3-06A6-37EC-F18E-7924D3345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E0850D-0256-DC01-B512-75BDBF9679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10" name="Picture 2" descr="Image result for Queen Victoria">
            <a:extLst>
              <a:ext uri="{FF2B5EF4-FFF2-40B4-BE49-F238E27FC236}">
                <a16:creationId xmlns:a16="http://schemas.microsoft.com/office/drawing/2014/main" id="{71EE2595-388D-A52A-504B-04EAC419E0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454" y="2810367"/>
            <a:ext cx="2082800" cy="294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Image result for Andrew Mellon">
            <a:extLst>
              <a:ext uri="{FF2B5EF4-FFF2-40B4-BE49-F238E27FC236}">
                <a16:creationId xmlns:a16="http://schemas.microsoft.com/office/drawing/2014/main" id="{86D61E61-3B3F-85E3-7711-8474FC9F56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554" y="2073767"/>
            <a:ext cx="31369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F6C0D51-4FA3-5DBE-09C7-1D4107A82915}"/>
              </a:ext>
            </a:extLst>
          </p:cNvPr>
          <p:cNvSpPr/>
          <p:nvPr/>
        </p:nvSpPr>
        <p:spPr>
          <a:xfrm>
            <a:off x="1285554" y="4494582"/>
            <a:ext cx="18790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SA" b="1" dirty="0">
                <a:solidFill>
                  <a:srgbClr val="CB13BA"/>
                </a:solidFill>
                <a:latin typeface="Century Gothic" panose="020B0502020202020204"/>
              </a:rPr>
              <a:t>Andrew Mellon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35FE798-0F4D-C23A-FADA-CBFD17F11B5E}"/>
              </a:ext>
            </a:extLst>
          </p:cNvPr>
          <p:cNvSpPr/>
          <p:nvPr/>
        </p:nvSpPr>
        <p:spPr>
          <a:xfrm>
            <a:off x="5254521" y="5956954"/>
            <a:ext cx="18918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SA" b="1" dirty="0">
                <a:solidFill>
                  <a:srgbClr val="CB13BA"/>
                </a:solidFill>
                <a:latin typeface="Century Gothic" panose="020B0502020202020204"/>
              </a:rPr>
              <a:t>Queen Victoria</a:t>
            </a:r>
          </a:p>
        </p:txBody>
      </p:sp>
      <p:pic>
        <p:nvPicPr>
          <p:cNvPr id="14" name="Picture 4" descr="Image result for berkshire hathaway products">
            <a:extLst>
              <a:ext uri="{FF2B5EF4-FFF2-40B4-BE49-F238E27FC236}">
                <a16:creationId xmlns:a16="http://schemas.microsoft.com/office/drawing/2014/main" id="{53AC55FC-3CDE-22FE-B17E-475E265DDE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5822" y="2367848"/>
            <a:ext cx="2903515" cy="191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94650F79-6FFB-8A1E-E320-E331C79D4F00}"/>
              </a:ext>
            </a:extLst>
          </p:cNvPr>
          <p:cNvSpPr/>
          <p:nvPr/>
        </p:nvSpPr>
        <p:spPr>
          <a:xfrm>
            <a:off x="8398040" y="4309916"/>
            <a:ext cx="1779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US" b="1" dirty="0">
                <a:solidFill>
                  <a:srgbClr val="CB13BA"/>
                </a:solidFill>
                <a:latin typeface="Arial" panose="020B0604020202020204" pitchFamily="34" charset="0"/>
              </a:rPr>
              <a:t>Warren Buffett</a:t>
            </a:r>
            <a:endParaRPr lang="en-SA" b="1" dirty="0">
              <a:solidFill>
                <a:srgbClr val="CB13BA"/>
              </a:solidFill>
              <a:latin typeface="Century Gothic" panose="020B0502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79803660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F93A05-9522-260A-FAA3-A87FC73A9D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Pacesetting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4ED3D9-CFFD-E031-3949-1FDC6402BC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1422213"/>
            <a:ext cx="7208708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Pacesetting leadership is when the leader sets an example of </a:t>
            </a:r>
            <a:r>
              <a:rPr lang="en-US" sz="2400" b="1" dirty="0"/>
              <a:t>high performance, high pace and high quality.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Team members are expected to follow suit, and the pacesetting leader </a:t>
            </a:r>
            <a:r>
              <a:rPr lang="en-US" sz="2400" b="1" dirty="0"/>
              <a:t>values results more than anything.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E1A467-7049-44BD-6828-FC91CA9F2F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59224F-0458-1684-A19C-95A22A876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991D9F-7F2A-43F7-2DCA-137CB4BD53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7FA157F-B36E-05C4-30F9-9297A6C34D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6259" y="2910815"/>
            <a:ext cx="3798137" cy="2145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7553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B18F23-86EA-F53A-74FC-98D1FC6FF9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Pacesetting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3E3EF3-F7B8-4F49-6722-FC275D14A6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1422213"/>
            <a:ext cx="7023773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This is ‘lead by example’ </a:t>
            </a:r>
            <a:r>
              <a:rPr lang="en-US" sz="2400" b="1" dirty="0"/>
              <a:t>(do as I do, now)</a:t>
            </a:r>
            <a:r>
              <a:rPr lang="en-US" sz="2400" dirty="0"/>
              <a:t>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Leader is highly focused on performance and expects the same of the team.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Works best with </a:t>
            </a:r>
            <a:r>
              <a:rPr lang="en-US" sz="2400" b="1" dirty="0"/>
              <a:t>teams that already perform at a high level</a:t>
            </a:r>
            <a:r>
              <a:rPr lang="en-US" sz="2400" dirty="0"/>
              <a:t>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Role model, high standards.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54FCCD-A144-9CB2-6D10-79340D362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91B48C-A7F2-2AAB-6B20-2BD790FC3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FA2E46-B127-AD40-F7BE-2B5626BF29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6966A30-E17D-8800-6EC0-4144DF5A7C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2874" y="2582282"/>
            <a:ext cx="3993226" cy="2926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64575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83A75D-3BD2-329A-9035-E5807A4CE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Pacesetting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ABAD50-3DCD-70D3-58D5-3713C2DDAA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b="1" dirty="0"/>
              <a:t>Pros:  </a:t>
            </a:r>
          </a:p>
          <a:p>
            <a:pPr algn="l"/>
            <a:r>
              <a:rPr lang="en-US" dirty="0"/>
              <a:t>This leadership style can be good to reach short term results.</a:t>
            </a:r>
          </a:p>
          <a:p>
            <a:pPr algn="l"/>
            <a:r>
              <a:rPr lang="en-US" dirty="0"/>
              <a:t>Ability to achieve results quickly.</a:t>
            </a:r>
          </a:p>
          <a:p>
            <a:pPr algn="l"/>
            <a:r>
              <a:rPr lang="en-US" dirty="0"/>
              <a:t>Outstanding performance of the team.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b="1" dirty="0"/>
              <a:t>Cons:  </a:t>
            </a:r>
          </a:p>
          <a:p>
            <a:pPr algn="l"/>
            <a:r>
              <a:rPr lang="en-US" dirty="0"/>
              <a:t>Can be detrimental for employee engagement and motivation in the long run.</a:t>
            </a:r>
          </a:p>
          <a:p>
            <a:pPr algn="l"/>
            <a:r>
              <a:rPr lang="en-US" dirty="0"/>
              <a:t>Team can be overwhelmed by the demand on them.</a:t>
            </a:r>
          </a:p>
          <a:p>
            <a:pPr algn="l"/>
            <a:r>
              <a:rPr lang="en-US" dirty="0"/>
              <a:t>Team members can feel as they’ll never ‘measure up,’ lowering morale.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8C80C6-8E8D-BCC4-18CA-6731A1D48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49B075-23C3-0FEC-44CA-47F92B90A3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8F775E-2F9D-C062-5D26-1675E2235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F17D2C9-1773-F30F-5911-B48D0926D7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08661" y="2124902"/>
            <a:ext cx="3481118" cy="234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75977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+mj-lt"/>
              <a:ea typeface="Barlow Condensed SemiBold"/>
              <a:cs typeface="Barlow Condensed SemiBold"/>
              <a:sym typeface="Barlow Condensed SemiBold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808EA4-F869-8297-DD5A-92AC74F81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2A0FFA-D45F-5ED7-02C1-9A93E9B83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915B62-F648-A095-F979-729376C33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8" name="Picture 2" descr="lee-kuan-yew-leadership-style">
            <a:extLst>
              <a:ext uri="{FF2B5EF4-FFF2-40B4-BE49-F238E27FC236}">
                <a16:creationId xmlns:a16="http://schemas.microsoft.com/office/drawing/2014/main" id="{EB865373-8B78-C636-363E-BA67CF7CB2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564" y="2234262"/>
            <a:ext cx="2471956" cy="2595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FDA65E0-6BED-3F35-2F88-B239A213FA42}"/>
              </a:ext>
            </a:extLst>
          </p:cNvPr>
          <p:cNvSpPr/>
          <p:nvPr/>
        </p:nvSpPr>
        <p:spPr>
          <a:xfrm>
            <a:off x="6860733" y="4986886"/>
            <a:ext cx="19297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US" sz="2400" b="1" dirty="0">
                <a:solidFill>
                  <a:srgbClr val="CB13BA"/>
                </a:solidFill>
                <a:latin typeface="proxima-nova"/>
              </a:rPr>
              <a:t>Lee </a:t>
            </a:r>
            <a:r>
              <a:rPr lang="en-US" sz="2400" b="1" dirty="0" err="1">
                <a:solidFill>
                  <a:srgbClr val="CB13BA"/>
                </a:solidFill>
                <a:latin typeface="proxima-nova"/>
              </a:rPr>
              <a:t>Kuan</a:t>
            </a:r>
            <a:r>
              <a:rPr lang="en-US" sz="2400" b="1" dirty="0">
                <a:solidFill>
                  <a:srgbClr val="CB13BA"/>
                </a:solidFill>
                <a:latin typeface="proxima-nova"/>
              </a:rPr>
              <a:t> Yew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07269DB-D68D-56CB-305E-770B5776DFBE}"/>
              </a:ext>
            </a:extLst>
          </p:cNvPr>
          <p:cNvSpPr/>
          <p:nvPr/>
        </p:nvSpPr>
        <p:spPr>
          <a:xfrm>
            <a:off x="2872079" y="4852811"/>
            <a:ext cx="15763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US" sz="2400" b="1" dirty="0">
                <a:solidFill>
                  <a:srgbClr val="CB13BA"/>
                </a:solidFill>
                <a:latin typeface="proxima-nova"/>
              </a:rPr>
              <a:t>Jack Welch</a:t>
            </a:r>
          </a:p>
        </p:txBody>
      </p:sp>
      <p:pic>
        <p:nvPicPr>
          <p:cNvPr id="11" name="Picture 4" descr="Image result for Jack Welch">
            <a:extLst>
              <a:ext uri="{FF2B5EF4-FFF2-40B4-BE49-F238E27FC236}">
                <a16:creationId xmlns:a16="http://schemas.microsoft.com/office/drawing/2014/main" id="{04E51152-91F0-70AD-5371-CC9CF2E171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443" y="2498399"/>
            <a:ext cx="37973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658350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dirty="0"/>
            </a:br>
            <a:r>
              <a:rPr lang="en-US" dirty="0"/>
              <a:t>Transformational/Visionary Leadership Style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1422213"/>
            <a:ext cx="7321723" cy="4934138"/>
          </a:xfrm>
        </p:spPr>
        <p:txBody>
          <a:bodyPr>
            <a:normAutofit fontScale="92500"/>
          </a:bodyPr>
          <a:lstStyle/>
          <a:p>
            <a:pPr marR="0" lvl="0" algn="l" fontAlgn="auto"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ym typeface="Barlow Condensed SemiBold"/>
              </a:rPr>
              <a:t>The transformational leadership style is </a:t>
            </a:r>
            <a:r>
              <a:rPr lang="en-US" sz="2400" b="1" dirty="0">
                <a:sym typeface="Barlow Condensed SemiBold"/>
              </a:rPr>
              <a:t>one of the most implemented styles. </a:t>
            </a:r>
          </a:p>
          <a:p>
            <a:pPr marR="0" lvl="0" algn="l" fontAlgn="auto"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ym typeface="Barlow Condensed SemiBold"/>
              </a:rPr>
              <a:t>It has integrity, defines clear goals, encourages clear steps to communication and expressive.</a:t>
            </a:r>
          </a:p>
          <a:p>
            <a:pPr marR="0" lvl="0" algn="l" fontAlgn="auto"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ym typeface="Barlow Condensed SemiBold"/>
              </a:rPr>
              <a:t>This type of leader inspires their team to work together towards a common target.</a:t>
            </a:r>
          </a:p>
          <a:p>
            <a:pPr marR="0" lvl="0" algn="l" fontAlgn="auto"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lang="en-US" sz="2400" b="1" dirty="0">
                <a:sym typeface="Barlow Condensed SemiBold"/>
              </a:rPr>
              <a:t>Transformational leaders combine the best practices and are leaders who are trusted and can motivate others.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808EA4-F869-8297-DD5A-92AC74F81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2A0FFA-D45F-5ED7-02C1-9A93E9B83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915B62-F648-A095-F979-729376C33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CB7A0A8-7AF4-8C09-5ACE-1AF962150B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6259" y="2382510"/>
            <a:ext cx="3798137" cy="2847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58794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dirty="0"/>
            </a:br>
            <a:r>
              <a:rPr lang="en-US" dirty="0"/>
              <a:t>Transformational/Visionary Leadership Style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1422213"/>
            <a:ext cx="6037454" cy="4934138"/>
          </a:xfrm>
        </p:spPr>
        <p:txBody>
          <a:bodyPr/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ym typeface="Barlow Condensed SemiBold"/>
              </a:rPr>
              <a:t>The transformational style requires a number of different skills, and its primary focus is to </a:t>
            </a:r>
            <a:r>
              <a:rPr lang="en-US" sz="2400" b="1" dirty="0">
                <a:sym typeface="Barlow Condensed SemiBold"/>
              </a:rPr>
              <a:t>make change happen in our self, others, groups, and organizations.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+mj-lt"/>
              <a:ea typeface="Barlow Condensed SemiBold"/>
              <a:cs typeface="Barlow Condensed SemiBold"/>
              <a:sym typeface="Barlow Condensed SemiBold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808EA4-F869-8297-DD5A-92AC74F81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2A0FFA-D45F-5ED7-02C1-9A93E9B83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915B62-F648-A095-F979-729376C33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1980402-C1B4-A1C8-CB31-4D112C6D71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7528" y="2376413"/>
            <a:ext cx="2859272" cy="2859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97936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Transformational/Visionary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1422213"/>
            <a:ext cx="6345679" cy="4934138"/>
          </a:xfrm>
        </p:spPr>
        <p:txBody>
          <a:bodyPr/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The leader focuses on setting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a positive vision for the future.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Team members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are infused with a sense of purpose and excitement.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leaders who stimulate and inspire (transform) followers to achieve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extraordinary outcomes</a:t>
            </a:r>
            <a:r>
              <a:rPr kumimoji="0" lang="en-US" sz="240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808EA4-F869-8297-DD5A-92AC74F81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2A0FFA-D45F-5ED7-02C1-9A93E9B83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915B62-F648-A095-F979-729376C33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251AF44-5750-DC54-DD5F-8652DFF11B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0537" y="2685024"/>
            <a:ext cx="3993226" cy="2926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5220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Organizational Values and Needs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Pros:  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 This style of leadership encourages, motivates and supports employees, often involves recognizing and rewarding people for their good work. 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Enhance innovation.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Good for teams that have recently experienced failure.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Cons:  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Can become unrealistic and overly optimistic.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Conflicts if other strong individual in the organization with competing vision.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808EA4-F869-8297-DD5A-92AC74F81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2A0FFA-D45F-5ED7-02C1-9A93E9B83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915B62-F648-A095-F979-729376C33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2529722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1422213"/>
            <a:ext cx="9386830" cy="4934138"/>
          </a:xfrm>
        </p:spPr>
        <p:txBody>
          <a:bodyPr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+mj-lt"/>
              <a:ea typeface="Barlow Condensed SemiBold"/>
              <a:cs typeface="Barlow Condensed SemiBold"/>
              <a:sym typeface="Barlow Condensed SemiBold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808EA4-F869-8297-DD5A-92AC74F81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2A0FFA-D45F-5ED7-02C1-9A93E9B83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915B62-F648-A095-F979-729376C33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484724C-3A57-08D4-33F5-C71BFAD1134C}"/>
              </a:ext>
            </a:extLst>
          </p:cNvPr>
          <p:cNvSpPr/>
          <p:nvPr/>
        </p:nvSpPr>
        <p:spPr>
          <a:xfrm>
            <a:off x="9230002" y="4218836"/>
            <a:ext cx="22644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SA" sz="2400" b="1" dirty="0">
                <a:solidFill>
                  <a:srgbClr val="CB13BA"/>
                </a:solidFill>
                <a:latin typeface="proxima-nova"/>
              </a:rPr>
              <a:t>Richard Branson</a:t>
            </a:r>
          </a:p>
        </p:txBody>
      </p:sp>
      <p:pic>
        <p:nvPicPr>
          <p:cNvPr id="9" name="Picture 2" descr="Image result for Richard Branson, Virgin Group type of leader">
            <a:extLst>
              <a:ext uri="{FF2B5EF4-FFF2-40B4-BE49-F238E27FC236}">
                <a16:creationId xmlns:a16="http://schemas.microsoft.com/office/drawing/2014/main" id="{4326A4CB-1014-51C3-8340-CBCD8FD3F8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0218" y="1809581"/>
            <a:ext cx="2590821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Image result for Blake Mycoskie, TOMS Shoes leadership style">
            <a:extLst>
              <a:ext uri="{FF2B5EF4-FFF2-40B4-BE49-F238E27FC236}">
                <a16:creationId xmlns:a16="http://schemas.microsoft.com/office/drawing/2014/main" id="{8C760866-ABC8-58BB-B008-D4A8027EC1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219" y="1481209"/>
            <a:ext cx="37973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Image result for Jeff Bezos">
            <a:extLst>
              <a:ext uri="{FF2B5EF4-FFF2-40B4-BE49-F238E27FC236}">
                <a16:creationId xmlns:a16="http://schemas.microsoft.com/office/drawing/2014/main" id="{ECA6ED00-EABF-2E36-1AFE-A7369E4933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20" y="2137070"/>
            <a:ext cx="38100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Image result for Steve Jobs">
            <a:extLst>
              <a:ext uri="{FF2B5EF4-FFF2-40B4-BE49-F238E27FC236}">
                <a16:creationId xmlns:a16="http://schemas.microsoft.com/office/drawing/2014/main" id="{21359F2E-3526-5DA3-3889-7F8CA13550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7918" y="3794548"/>
            <a:ext cx="25781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345300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dirty="0"/>
            </a:br>
            <a:r>
              <a:rPr lang="en-US" dirty="0"/>
              <a:t>Charismatic Leadership Style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1422213"/>
            <a:ext cx="6869660" cy="4934138"/>
          </a:xfrm>
        </p:spPr>
        <p:txBody>
          <a:bodyPr/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In this leadership, the charismatic leader shows his or her revolutionary power. 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Charisma does not mean sheer behavioral change. It actually involves a transformation of followers’ values and beliefs.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808EA4-F869-8297-DD5A-92AC74F81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2A0FFA-D45F-5ED7-02C1-9A93E9B83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915B62-F648-A095-F979-729376C33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3F780E9-B45F-D437-C304-2B5D4EDCA2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6904" y="2269724"/>
            <a:ext cx="3657917" cy="3072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18211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dirty="0"/>
            </a:br>
            <a:r>
              <a:rPr lang="en-US" dirty="0"/>
              <a:t>Charismatic Leadership Style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A charismatic leader is an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enthusiastic, self-confident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leader whose personality and actions influence people to behave in certain ways. The most comprehensive analysis of charismatic leaders identified the following personal characteristics they share: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They have a vision.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The have the ability to articulate that vision.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They are willing to take risks to achieve that vision.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They demonstrate behaviors that are out of the ordinary.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808EA4-F869-8297-DD5A-92AC74F81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2A0FFA-D45F-5ED7-02C1-9A93E9B83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915B62-F648-A095-F979-729376C33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130F029-4E59-55B4-EF0A-4E5CA6DCC2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16962" y="2812042"/>
            <a:ext cx="2091109" cy="304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66520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dirty="0"/>
            </a:br>
            <a:r>
              <a:rPr lang="en-US" dirty="0"/>
              <a:t>Charismatic Leadership Style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1422213"/>
            <a:ext cx="7578577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Pros:  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 Create a vision that make everyone believes that the future will be better.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Cons:  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Too connected to the leader’s personality.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Leader can get out of control.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808EA4-F869-8297-DD5A-92AC74F81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2A0FFA-D45F-5ED7-02C1-9A93E9B83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915B62-F648-A095-F979-729376C33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7A7570-FB4E-71BF-4623-DD5F0DF83B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7263" y="2984203"/>
            <a:ext cx="3670110" cy="2225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49015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1422213"/>
            <a:ext cx="6612807" cy="4934138"/>
          </a:xfrm>
        </p:spPr>
        <p:txBody>
          <a:bodyPr/>
          <a:lstStyle/>
          <a:p>
            <a:pPr marL="0" marR="0" lvl="0" indent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+mj-lt"/>
              <a:ea typeface="Barlow Condensed SemiBold"/>
              <a:cs typeface="Barlow Condensed SemiBold"/>
              <a:sym typeface="Barlow Condensed SemiBold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808EA4-F869-8297-DD5A-92AC74F81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2A0FFA-D45F-5ED7-02C1-9A93E9B83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915B62-F648-A095-F979-729376C33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11" name="Picture 8" descr="Image result for Steve Jobs">
            <a:extLst>
              <a:ext uri="{FF2B5EF4-FFF2-40B4-BE49-F238E27FC236}">
                <a16:creationId xmlns:a16="http://schemas.microsoft.com/office/drawing/2014/main" id="{1846D833-3B3A-49D8-F57F-B05F8E23F1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9068" y="3756410"/>
            <a:ext cx="25781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onald trump president">
            <a:extLst>
              <a:ext uri="{FF2B5EF4-FFF2-40B4-BE49-F238E27FC236}">
                <a16:creationId xmlns:a16="http://schemas.microsoft.com/office/drawing/2014/main" id="{B628AF49-3B92-005F-DA9F-D19C91C7DB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964" y="1375109"/>
            <a:ext cx="2951745" cy="181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satya nadella charismatic">
            <a:extLst>
              <a:ext uri="{FF2B5EF4-FFF2-40B4-BE49-F238E27FC236}">
                <a16:creationId xmlns:a16="http://schemas.microsoft.com/office/drawing/2014/main" id="{BEF42813-F503-D07A-DCA6-8CE6228417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8252" y="1376277"/>
            <a:ext cx="4564185" cy="2282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Image result for bill gates">
            <a:extLst>
              <a:ext uri="{FF2B5EF4-FFF2-40B4-BE49-F238E27FC236}">
                <a16:creationId xmlns:a16="http://schemas.microsoft.com/office/drawing/2014/main" id="{9E24A8C3-E59C-F4A4-5CE0-D32BB53B5B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4397" y="3810770"/>
            <a:ext cx="3670300" cy="222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250986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Who We Lead?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81FA1832-C142-F02F-6A35-3C89EB41E9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75643" y="1982912"/>
            <a:ext cx="6459439" cy="3842535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808EA4-F869-8297-DD5A-92AC74F81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2A0FFA-D45F-5ED7-02C1-9A93E9B83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915B62-F648-A095-F979-729376C33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321739699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Stakeholders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Stakeholders are people who can affect or are affected by the execution or outcome of a project</a:t>
            </a:r>
            <a:r>
              <a:rPr lang="en-US" sz="2400" kern="0" dirty="0">
                <a:solidFill>
                  <a:srgbClr val="434343"/>
                </a:solidFill>
                <a:latin typeface="+mj-lt"/>
                <a:ea typeface="Barlow Condensed SemiBold"/>
                <a:cs typeface="Barlow Condensed SemiBold"/>
                <a:sym typeface="Barlow Condensed SemiBold"/>
              </a:rPr>
              <a:t>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+mj-lt"/>
              <a:ea typeface="Barlow Condensed SemiBold"/>
              <a:cs typeface="Barlow Condensed SemiBold"/>
              <a:sym typeface="Barlow Condensed SemiBold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808EA4-F869-8297-DD5A-92AC74F81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2A0FFA-D45F-5ED7-02C1-9A93E9B83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915B62-F648-A095-F979-729376C33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09C86AB-F9DF-1BBA-4A90-994A43B6D8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7562" y="2755364"/>
            <a:ext cx="8663167" cy="3011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30510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Matching Leadership with Culture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F44B36DB-11F1-1402-E85B-8E489F55E7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79148" y="1812863"/>
            <a:ext cx="7633699" cy="3986372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808EA4-F869-8297-DD5A-92AC74F81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2A0FFA-D45F-5ED7-02C1-9A93E9B83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915B62-F648-A095-F979-729376C33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111691470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Organizational Culture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1422213"/>
            <a:ext cx="11688241" cy="4934138"/>
          </a:xfrm>
        </p:spPr>
        <p:txBody>
          <a:bodyPr>
            <a:normAutofit fontScale="92500" lnSpcReduction="10000"/>
          </a:bodyPr>
          <a:lstStyle/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The set of behaviors or beliefs that determine how an organization or team interacts or carries out work.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Awareness of culture and different circumstances/attitudes is key.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Influenced by: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The industry, environment, customers, organizational practices.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Personalities, values, principles, etc. of the organization, leader, and team.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Influences: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Decision making, risk tolerance, decisiveness, orderliness, competitiveness 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Level of attention to detail, amount of process, emphasis on achievement.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Supportiveness, reward/punishment, team vs. individual contribution.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808EA4-F869-8297-DD5A-92AC74F81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2A0FFA-D45F-5ED7-02C1-9A93E9B83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915B62-F648-A095-F979-729376C33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345146240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Summary and 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A leader’s title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can be everything.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Leaders adopt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different leadership styles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Culture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 influences every aspect of the organization and team.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Stakeholders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 are key to any project effort, and comprise multiple groups.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808EA4-F869-8297-DD5A-92AC74F81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2A0FFA-D45F-5ED7-02C1-9A93E9B83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915B62-F648-A095-F979-729376C33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AD7EBBD5-0958-8BC6-66F2-AF5E16BE287F}"/>
              </a:ext>
            </a:extLst>
          </p:cNvPr>
          <p:cNvSpPr txBox="1">
            <a:spLocks/>
          </p:cNvSpPr>
          <p:nvPr/>
        </p:nvSpPr>
        <p:spPr>
          <a:xfrm>
            <a:off x="308225" y="4764640"/>
            <a:ext cx="11695087" cy="15917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lang="en-US" sz="2400" kern="0" dirty="0">
              <a:solidFill>
                <a:srgbClr val="434343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1097392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Assignment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1422213"/>
            <a:ext cx="11814626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For each of the following situations, which leadership style or styles might be appropriate?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A team has recently suffered a rather demoralizing project failure.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A team considers themselves to be high-performance, and morale is at its highest when they’re achieving at that level.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A group of equals, the team loves the empowerment of making their own decisions.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A recent crisis and some disagreement within their ranks means has created a situation where someone needs to ‘take control’ in order to meet their objectives</a:t>
            </a:r>
            <a:r>
              <a:rPr lang="en-US" sz="2400" kern="0" dirty="0">
                <a:solidFill>
                  <a:srgbClr val="434343"/>
                </a:solidFill>
                <a:latin typeface="+mj-lt"/>
                <a:ea typeface="Barlow Condensed SemiBold"/>
                <a:cs typeface="Barlow Condensed SemiBold"/>
                <a:sym typeface="Barlow Condensed SemiBold"/>
              </a:rPr>
              <a:t>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+mj-lt"/>
              <a:ea typeface="Barlow Condensed SemiBold"/>
              <a:cs typeface="Barlow Condensed SemiBold"/>
              <a:sym typeface="Barlow Condensed SemiBold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808EA4-F869-8297-DD5A-92AC74F81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2A0FFA-D45F-5ED7-02C1-9A93E9B83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915B62-F648-A095-F979-729376C33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363293971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21E157-9AA2-8367-C2D8-4948ED4C62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884558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Thank You For Listening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5C88ED49-52FC-9EBF-26BC-325F309AAF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</p:spPr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75124D7-843E-3CA7-BB48-2C115B10D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</p:spPr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71987800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C7DFB6-8770-48EA-26E5-662F413050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8827" y="1212351"/>
            <a:ext cx="4366517" cy="4849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7339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2693</TotalTime>
  <Words>2753</Words>
  <Application>Microsoft Office PowerPoint</Application>
  <PresentationFormat>Widescreen</PresentationFormat>
  <Paragraphs>383</Paragraphs>
  <Slides>51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9" baseType="lpstr">
      <vt:lpstr>Arial</vt:lpstr>
      <vt:lpstr>Calibri</vt:lpstr>
      <vt:lpstr>Century Gothic</vt:lpstr>
      <vt:lpstr>Montserrat</vt:lpstr>
      <vt:lpstr>proxima-nova</vt:lpstr>
      <vt:lpstr>Times New Roman</vt:lpstr>
      <vt:lpstr>Wingdings</vt:lpstr>
      <vt:lpstr>Office Theme</vt:lpstr>
      <vt:lpstr>PowerPoint Presentation</vt:lpstr>
      <vt:lpstr>Learning Outcomes</vt:lpstr>
      <vt:lpstr>The Leader’s Title</vt:lpstr>
      <vt:lpstr>PowerPoint Presentation</vt:lpstr>
      <vt:lpstr>Team Leadership</vt:lpstr>
      <vt:lpstr>Early Studies of Leadership</vt:lpstr>
      <vt:lpstr>PowerPoint Presentation</vt:lpstr>
      <vt:lpstr>Leadership Styles</vt:lpstr>
      <vt:lpstr>Affiliative Leadership Style</vt:lpstr>
      <vt:lpstr>Affiliative Leadership Style</vt:lpstr>
      <vt:lpstr>Affiliative Leadership Style</vt:lpstr>
      <vt:lpstr>Affiliative Leadership Style</vt:lpstr>
      <vt:lpstr>PowerPoint Presentation</vt:lpstr>
      <vt:lpstr>Authoritarian Leadership Style</vt:lpstr>
      <vt:lpstr>Authoritarian Leadership Style</vt:lpstr>
      <vt:lpstr>Authoritarian Leadership Style</vt:lpstr>
      <vt:lpstr>Authoritarian Leadership Style</vt:lpstr>
      <vt:lpstr>PowerPoint Presentation</vt:lpstr>
      <vt:lpstr>Coaching Leadership Style</vt:lpstr>
      <vt:lpstr>Coaching Leadership Style</vt:lpstr>
      <vt:lpstr>Coaching Leadership Style</vt:lpstr>
      <vt:lpstr>PowerPoint Presentation</vt:lpstr>
      <vt:lpstr>Democratic Leadership Style</vt:lpstr>
      <vt:lpstr>Democratic Leadership Style</vt:lpstr>
      <vt:lpstr>Democratic Leadership Style</vt:lpstr>
      <vt:lpstr>PowerPoint Presentation</vt:lpstr>
      <vt:lpstr>Laissez-faire Leadership Style</vt:lpstr>
      <vt:lpstr>Laissez-faire Leadership Style</vt:lpstr>
      <vt:lpstr>Laissez-faire Leadership Style</vt:lpstr>
      <vt:lpstr>PowerPoint Presentation</vt:lpstr>
      <vt:lpstr>Pacesetting Leadership Style</vt:lpstr>
      <vt:lpstr>Pacesetting Leadership Style</vt:lpstr>
      <vt:lpstr>Pacesetting Leadership Style</vt:lpstr>
      <vt:lpstr>PowerPoint Presentation</vt:lpstr>
      <vt:lpstr> Transformational/Visionary Leadership Style </vt:lpstr>
      <vt:lpstr> Transformational/Visionary Leadership Style </vt:lpstr>
      <vt:lpstr>Transformational/Visionary Leadership Style</vt:lpstr>
      <vt:lpstr>Organizational Values and Needs</vt:lpstr>
      <vt:lpstr>PowerPoint Presentation</vt:lpstr>
      <vt:lpstr> Charismatic Leadership Style </vt:lpstr>
      <vt:lpstr> Charismatic Leadership Style </vt:lpstr>
      <vt:lpstr> Charismatic Leadership Style </vt:lpstr>
      <vt:lpstr>PowerPoint Presentation</vt:lpstr>
      <vt:lpstr>Who We Lead?</vt:lpstr>
      <vt:lpstr>Stakeholders</vt:lpstr>
      <vt:lpstr>Matching Leadership with Culture</vt:lpstr>
      <vt:lpstr>Organizational Culture</vt:lpstr>
      <vt:lpstr>Summary and Conclusion</vt:lpstr>
      <vt:lpstr>Assignment</vt:lpstr>
      <vt:lpstr>Thank You For Listening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Dr Hakem Sharari</cp:lastModifiedBy>
  <cp:revision>238</cp:revision>
  <dcterms:created xsi:type="dcterms:W3CDTF">2023-09-12T14:13:52Z</dcterms:created>
  <dcterms:modified xsi:type="dcterms:W3CDTF">2023-10-15T17:24:21Z</dcterms:modified>
</cp:coreProperties>
</file>