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2"/>
  </p:notesMasterIdLst>
  <p:sldIdLst>
    <p:sldId id="499" r:id="rId5"/>
    <p:sldId id="313" r:id="rId6"/>
    <p:sldId id="496" r:id="rId7"/>
    <p:sldId id="497" r:id="rId8"/>
    <p:sldId id="498" r:id="rId9"/>
    <p:sldId id="256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9"/>
            <p14:sldId id="313"/>
            <p14:sldId id="496"/>
            <p14:sldId id="497"/>
            <p14:sldId id="498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336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070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87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5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7331708" y="2351222"/>
            <a:ext cx="46583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-60" dirty="0">
                <a:solidFill>
                  <a:schemeClr val="tx2"/>
                </a:solidFill>
                <a:latin typeface="Times New Roman"/>
                <a:cs typeface="Times New Roman"/>
              </a:rPr>
              <a:t>Advanced </a:t>
            </a:r>
            <a:r>
              <a:rPr lang="en-US" sz="3600" b="1" spc="-10" dirty="0">
                <a:solidFill>
                  <a:schemeClr val="tx2"/>
                </a:solidFill>
                <a:latin typeface="Times New Roman"/>
                <a:cs typeface="Times New Roman"/>
              </a:rPr>
              <a:t>Project </a:t>
            </a:r>
            <a:r>
              <a:rPr lang="en-US" sz="3600" b="1" spc="-885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3600" b="1" dirty="0">
                <a:solidFill>
                  <a:schemeClr val="tx2"/>
                </a:solidFill>
                <a:latin typeface="Times New Roman"/>
                <a:cs typeface="Times New Roman"/>
              </a:rPr>
              <a:t>Management.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394713" y="4067204"/>
            <a:ext cx="3267372" cy="685653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ar-EG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463526" y="4918260"/>
            <a:ext cx="13027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506</a:t>
            </a: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E08BED3-0844-A531-5B22-71822B29F1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2465"/>
    </mc:Choice>
    <mc:Fallback xmlns="">
      <p:transition spd="slow" advTm="206246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C0FA8BDA-BE40-1627-3656-E211B6842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8252" y="29673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2D1422-9CAB-8449-FA43-066827BB0E19}"/>
              </a:ext>
            </a:extLst>
          </p:cNvPr>
          <p:cNvSpPr txBox="1"/>
          <p:nvPr/>
        </p:nvSpPr>
        <p:spPr>
          <a:xfrm>
            <a:off x="3335911" y="2489832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Projects in Contemporary Organizations.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Strategic Management and Project Selection 1.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Strategic Management and Project Selection 2.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The Project Manager.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The Project in the Organizational Structure 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Project Activity Planning.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8D96B9CC-4399-BB12-FE14-352EE275F9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0876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DC8E98-A69B-A4DA-94CB-ED59F2009078}"/>
              </a:ext>
            </a:extLst>
          </p:cNvPr>
          <p:cNvSpPr txBox="1"/>
          <p:nvPr/>
        </p:nvSpPr>
        <p:spPr>
          <a:xfrm>
            <a:off x="3771872" y="2752720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Budgeting and Cost Estimation 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Scheduling 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:</a:t>
            </a:r>
            <a:r>
              <a:rPr lang="en-US" b="1" dirty="0"/>
              <a:t>Resource Allocation .</a:t>
            </a:r>
            <a:b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Monitoring and Information System 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4404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13819" y="2135801"/>
            <a:ext cx="5905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Recorded Lectures.</a:t>
            </a:r>
          </a:p>
          <a:p>
            <a:r>
              <a:rPr lang="en-US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Lectures.</a:t>
            </a:r>
            <a:endParaRPr lang="ar-EG" sz="2400" b="1" dirty="0">
              <a:solidFill>
                <a:schemeClr val="tx2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29190E-9279-F4AF-D65B-3A2C0DD17C51}"/>
              </a:ext>
            </a:extLst>
          </p:cNvPr>
          <p:cNvSpPr txBox="1"/>
          <p:nvPr/>
        </p:nvSpPr>
        <p:spPr>
          <a:xfrm>
            <a:off x="4129641" y="2930247"/>
            <a:ext cx="4361130" cy="5604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</a:t>
            </a:r>
            <a:r>
              <a:rPr lang="ar-EG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790726-3E77-CC5C-C239-42A664FA67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146" y="3671583"/>
            <a:ext cx="46196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00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Evaluation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التقييم                          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E614638-816F-5C51-44C8-D3874ADD9B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476623"/>
              </p:ext>
            </p:extLst>
          </p:nvPr>
        </p:nvGraphicFramePr>
        <p:xfrm>
          <a:off x="3799989" y="2840567"/>
          <a:ext cx="5547685" cy="2286000"/>
        </p:xfrm>
        <a:graphic>
          <a:graphicData uri="http://schemas.openxmlformats.org/drawingml/2006/table">
            <a:tbl>
              <a:tblPr/>
              <a:tblGrid>
                <a:gridCol w="5547685">
                  <a:extLst>
                    <a:ext uri="{9D8B030D-6E8A-4147-A177-3AD203B41FA5}">
                      <a16:colId xmlns:a16="http://schemas.microsoft.com/office/drawing/2014/main" val="36870318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400" b="1" u="sng" dirty="0"/>
                        <a:t>Weekly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u="sng" dirty="0"/>
                        <a:t>Quiz</a:t>
                      </a:r>
                      <a:endParaRPr lang="en-US" sz="2400" u="sn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398873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/>
                        <a:t>8 Questions/8 Marks - in 24 Minutes.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26654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u="sng" dirty="0"/>
                        <a:t>Final Test</a:t>
                      </a:r>
                      <a:endParaRPr lang="en-US" sz="2400" u="sn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839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/>
                        <a:t>20 Marks - in 60 Minutes.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267794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/>
                        <a:t>Audio Questions (English + Arabic)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5941627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3B8895E9-B184-EF39-7D89-85387495F8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9035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082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>
            <a:extLst>
              <a:ext uri="{FF2B5EF4-FFF2-40B4-BE49-F238E27FC236}">
                <a16:creationId xmlns:a16="http://schemas.microsoft.com/office/drawing/2014/main" id="{1D6A2152-470C-78FB-E3D2-1BA5F1A353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6">
            <a:extLst>
              <a:ext uri="{FF2B5EF4-FFF2-40B4-BE49-F238E27FC236}">
                <a16:creationId xmlns:a16="http://schemas.microsoft.com/office/drawing/2014/main" id="{F36078E9-3AC2-8195-C376-C851452CD01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A screenshot of a website&#10;&#10;Description automatically generated">
            <a:extLst>
              <a:ext uri="{FF2B5EF4-FFF2-40B4-BE49-F238E27FC236}">
                <a16:creationId xmlns:a16="http://schemas.microsoft.com/office/drawing/2014/main" id="{D85CF037-72C7-FEE6-3D6D-1CF48D298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06"/>
          <a:stretch/>
        </p:blipFill>
        <p:spPr>
          <a:xfrm>
            <a:off x="89451" y="1262270"/>
            <a:ext cx="12006470" cy="559573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88B7BC9-646A-7DD0-A4AD-A19870CBC2B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9261FE6-FCDF-F308-02E7-5267E27342F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9"/>
    </mc:Choice>
    <mc:Fallback xmlns="">
      <p:transition spd="slow" advTm="308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98F6D2F7-6DD6-4D89-A364-F5432246FE23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documentManagement/types"/>
    <ds:schemaRef ds:uri="688354b5-287c-4cda-825e-1d7935aea40e"/>
    <ds:schemaRef ds:uri="aca13214-df29-4e3c-a050-857c0bf7bd8e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141</Words>
  <Application>Microsoft Office PowerPoint</Application>
  <PresentationFormat>Widescreen</PresentationFormat>
  <Paragraphs>34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29</cp:revision>
  <dcterms:created xsi:type="dcterms:W3CDTF">2023-04-29T09:08:00Z</dcterms:created>
  <dcterms:modified xsi:type="dcterms:W3CDTF">2024-09-22T08:53:41Z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