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303" r:id="rId6"/>
    <p:sldId id="541" r:id="rId7"/>
    <p:sldId id="552" r:id="rId8"/>
    <p:sldId id="306" r:id="rId9"/>
    <p:sldId id="553" r:id="rId10"/>
    <p:sldId id="554" r:id="rId11"/>
    <p:sldId id="555" r:id="rId12"/>
    <p:sldId id="556" r:id="rId13"/>
    <p:sldId id="557" r:id="rId14"/>
    <p:sldId id="559" r:id="rId15"/>
    <p:sldId id="558" r:id="rId16"/>
    <p:sldId id="560" r:id="rId17"/>
    <p:sldId id="561" r:id="rId18"/>
    <p:sldId id="562" r:id="rId19"/>
    <p:sldId id="563" r:id="rId20"/>
    <p:sldId id="564" r:id="rId21"/>
    <p:sldId id="565" r:id="rId22"/>
    <p:sldId id="566" r:id="rId23"/>
    <p:sldId id="567" r:id="rId24"/>
    <p:sldId id="568" r:id="rId25"/>
    <p:sldId id="575" r:id="rId26"/>
    <p:sldId id="569" r:id="rId27"/>
    <p:sldId id="570" r:id="rId28"/>
    <p:sldId id="571" r:id="rId29"/>
    <p:sldId id="572" r:id="rId30"/>
    <p:sldId id="573" r:id="rId31"/>
    <p:sldId id="576" r:id="rId32"/>
    <p:sldId id="577" r:id="rId33"/>
    <p:sldId id="578" r:id="rId34"/>
    <p:sldId id="579" r:id="rId35"/>
    <p:sldId id="580" r:id="rId36"/>
    <p:sldId id="581" r:id="rId37"/>
    <p:sldId id="583" r:id="rId38"/>
    <p:sldId id="584" r:id="rId39"/>
    <p:sldId id="585" r:id="rId40"/>
    <p:sldId id="586" r:id="rId41"/>
    <p:sldId id="587" r:id="rId42"/>
    <p:sldId id="588" r:id="rId43"/>
    <p:sldId id="551" r:id="rId44"/>
    <p:sldId id="529" r:id="rId45"/>
    <p:sldId id="589" r:id="rId46"/>
    <p:sldId id="349" r:id="rId47"/>
  </p:sldIdLst>
  <p:sldSz cx="12192000" cy="6858000"/>
  <p:notesSz cx="6858000" cy="9144000"/>
  <p:embeddedFontLst>
    <p:embeddedFont>
      <p:font typeface="Alexandria" panose="020B0604020202020204" charset="-78"/>
      <p:regular r:id="rId49"/>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1"/>
            <p14:sldId id="552"/>
            <p14:sldId id="306"/>
            <p14:sldId id="553"/>
            <p14:sldId id="554"/>
            <p14:sldId id="555"/>
            <p14:sldId id="556"/>
            <p14:sldId id="557"/>
            <p14:sldId id="559"/>
            <p14:sldId id="558"/>
            <p14:sldId id="560"/>
            <p14:sldId id="561"/>
            <p14:sldId id="562"/>
            <p14:sldId id="563"/>
            <p14:sldId id="564"/>
            <p14:sldId id="565"/>
            <p14:sldId id="566"/>
            <p14:sldId id="567"/>
            <p14:sldId id="568"/>
            <p14:sldId id="575"/>
            <p14:sldId id="569"/>
            <p14:sldId id="570"/>
            <p14:sldId id="571"/>
            <p14:sldId id="572"/>
            <p14:sldId id="573"/>
            <p14:sldId id="576"/>
            <p14:sldId id="577"/>
            <p14:sldId id="578"/>
            <p14:sldId id="579"/>
            <p14:sldId id="580"/>
            <p14:sldId id="581"/>
            <p14:sldId id="583"/>
            <p14:sldId id="584"/>
            <p14:sldId id="585"/>
            <p14:sldId id="586"/>
            <p14:sldId id="587"/>
            <p14:sldId id="588"/>
            <p14:sldId id="551"/>
            <p14:sldId id="529"/>
            <p14:sldId id="58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image" Target="../media/image33.png"/><Relationship Id="rId1" Type="http://schemas.openxmlformats.org/officeDocument/2006/relationships/slideLayout" Target="../slideLayouts/slideLayout1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2.jpeg"/></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4.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الأولى</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773544"/>
            <a:ext cx="6096000"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panose="020F0502020204030204" pitchFamily="2" charset="-78"/>
                <a:cs typeface="Alexandria" panose="020F0502020204030204" pitchFamily="2" charset="-78"/>
              </a:rPr>
              <a:t>مفهوم الإخراج الصحفي ووظائفه وأهدافه</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الثاني</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442883"/>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00000"/>
              </a:lnSpc>
            </a:pPr>
            <a:r>
              <a:rPr lang="ar-SA" dirty="0">
                <a:latin typeface="Alexandria" charset="0"/>
                <a:cs typeface="Alexandria" charset="0"/>
              </a:rPr>
              <a:t> 1) فهم المفهوم العام للإخراج الصحفي</a:t>
            </a:r>
          </a:p>
          <a:p>
            <a:pPr algn="just" rtl="1">
              <a:lnSpc>
                <a:spcPct val="200000"/>
              </a:lnSpc>
            </a:pPr>
            <a:r>
              <a:rPr lang="ar-SA" dirty="0">
                <a:latin typeface="Alexandria" charset="0"/>
                <a:cs typeface="Alexandria" charset="0"/>
              </a:rPr>
              <a:t>2) إدراك دور الإخراج الصحفي في بناء الرسالة الإعلامية</a:t>
            </a:r>
          </a:p>
          <a:p>
            <a:pPr algn="just" rtl="1">
              <a:lnSpc>
                <a:spcPct val="200000"/>
              </a:lnSpc>
            </a:pPr>
            <a:r>
              <a:rPr lang="ar-SA" dirty="0">
                <a:latin typeface="Alexandria" charset="0"/>
                <a:cs typeface="Alexandria" charset="0"/>
              </a:rPr>
              <a:t>3) التعرف على أهداف الإخراج في العملية الصحفية</a:t>
            </a:r>
          </a:p>
          <a:p>
            <a:pPr algn="just" rtl="1">
              <a:lnSpc>
                <a:spcPct val="200000"/>
              </a:lnSpc>
            </a:pPr>
            <a:r>
              <a:rPr lang="ar-SA" dirty="0">
                <a:latin typeface="Alexandria" charset="0"/>
                <a:cs typeface="Alexandria" charset="0"/>
              </a:rPr>
              <a:t>4) تصنيف أنواع الإخراج الصحفي التقليدية والحديثة</a:t>
            </a:r>
          </a:p>
          <a:p>
            <a:pPr algn="just" rtl="1">
              <a:lnSpc>
                <a:spcPct val="200000"/>
              </a:lnSpc>
            </a:pPr>
            <a:r>
              <a:rPr lang="ar-SA" dirty="0">
                <a:latin typeface="Alexandria" charset="0"/>
                <a:cs typeface="Alexandria" charset="0"/>
              </a:rPr>
              <a:t>5) تحديد الأدوات والتقنيات المستخدمة في الإخراج والإنتاج الصحفي</a:t>
            </a:r>
          </a:p>
          <a:p>
            <a:pPr algn="just" rtl="1">
              <a:lnSpc>
                <a:spcPct val="200000"/>
              </a:lnSpc>
            </a:pPr>
            <a:r>
              <a:rPr lang="ar-SA" dirty="0">
                <a:latin typeface="Alexandria" charset="0"/>
                <a:cs typeface="Alexandria" charset="0"/>
              </a:rPr>
              <a:t>6) تحليل أهم التحديات المعاصرة التي تواجه الإخراج والإنتاج الصحفي</a:t>
            </a:r>
          </a:p>
          <a:p>
            <a:pPr algn="just" rtl="1">
              <a:lnSpc>
                <a:spcPct val="200000"/>
              </a:lnSpc>
            </a:pPr>
            <a:r>
              <a:rPr lang="ar-SA" dirty="0">
                <a:latin typeface="Alexandria" charset="0"/>
                <a:cs typeface="Alexandria" charset="0"/>
              </a:rPr>
              <a:t>7) الاستفادة من أمثلة عملية لتحسين الأداء التحريري والإخراجي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الأولى</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3" y="2351314"/>
            <a:ext cx="4445635"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fade">
                                      <p:cBhvr>
                                        <p:cTn id="42" dur="1000"/>
                                        <p:tgtEl>
                                          <p:spTgt spid="9">
                                            <p:txEl>
                                              <p:pRg st="4" end="4"/>
                                            </p:txEl>
                                          </p:spTgt>
                                        </p:tgtEl>
                                      </p:cBhvr>
                                    </p:animEffect>
                                    <p:anim calcmode="lin" valueType="num">
                                      <p:cBhvr>
                                        <p:cTn id="43"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5" end="5"/>
                                            </p:txEl>
                                          </p:spTgt>
                                        </p:tgtEl>
                                        <p:attrNameLst>
                                          <p:attrName>style.visibility</p:attrName>
                                        </p:attrNameLst>
                                      </p:cBhvr>
                                      <p:to>
                                        <p:strVal val="visible"/>
                                      </p:to>
                                    </p:set>
                                    <p:animEffect transition="in" filter="fade">
                                      <p:cBhvr>
                                        <p:cTn id="49" dur="1000"/>
                                        <p:tgtEl>
                                          <p:spTgt spid="9">
                                            <p:txEl>
                                              <p:pRg st="5" end="5"/>
                                            </p:txEl>
                                          </p:spTgt>
                                        </p:tgtEl>
                                      </p:cBhvr>
                                    </p:animEffect>
                                    <p:anim calcmode="lin" valueType="num">
                                      <p:cBhvr>
                                        <p:cTn id="50"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9">
                                            <p:txEl>
                                              <p:pRg st="6" end="6"/>
                                            </p:txEl>
                                          </p:spTgt>
                                        </p:tgtEl>
                                        <p:attrNameLst>
                                          <p:attrName>style.visibility</p:attrName>
                                        </p:attrNameLst>
                                      </p:cBhvr>
                                      <p:to>
                                        <p:strVal val="visible"/>
                                      </p:to>
                                    </p:set>
                                    <p:animEffect transition="in" filter="fade">
                                      <p:cBhvr>
                                        <p:cTn id="56" dur="1000"/>
                                        <p:tgtEl>
                                          <p:spTgt spid="9">
                                            <p:txEl>
                                              <p:pRg st="6" end="6"/>
                                            </p:txEl>
                                          </p:spTgt>
                                        </p:tgtEl>
                                      </p:cBhvr>
                                    </p:animEffect>
                                    <p:anim calcmode="lin" valueType="num">
                                      <p:cBhvr>
                                        <p:cTn id="57"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9">
                                            <p:txEl>
                                              <p:pRg st="7" end="7"/>
                                            </p:txEl>
                                          </p:spTgt>
                                        </p:tgtEl>
                                        <p:attrNameLst>
                                          <p:attrName>style.visibility</p:attrName>
                                        </p:attrNameLst>
                                      </p:cBhvr>
                                      <p:to>
                                        <p:strVal val="visible"/>
                                      </p:to>
                                    </p:set>
                                    <p:animEffect transition="in" filter="fade">
                                      <p:cBhvr>
                                        <p:cTn id="63" dur="1000"/>
                                        <p:tgtEl>
                                          <p:spTgt spid="9">
                                            <p:txEl>
                                              <p:pRg st="7" end="7"/>
                                            </p:txEl>
                                          </p:spTgt>
                                        </p:tgtEl>
                                      </p:cBhvr>
                                    </p:animEffect>
                                    <p:anim calcmode="lin" valueType="num">
                                      <p:cBhvr>
                                        <p:cTn id="6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180431" y="1696476"/>
            <a:ext cx="8985339" cy="217527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فن وتخطيط بصري لتقديم المحتوى التحريري في شكل منظم وجذاب للقارئ، يدمج بين العناصر المكتوبة (نصوص، عناوين) والبصرية (صور، رسوم، خطوط، ألوان) بأسلوب يحقق الوظيفة الإعلامية ويخدم الرسالة الصحفية.</a:t>
            </a:r>
          </a:p>
          <a:p>
            <a:pPr algn="just" rtl="1">
              <a:lnSpc>
                <a:spcPct val="200000"/>
              </a:lnSpc>
            </a:pPr>
            <a:endParaRPr lang="ar-SA" sz="900" dirty="0">
              <a:latin typeface="Alexandria" charset="0"/>
              <a:cs typeface="Alexandria" charset="0"/>
            </a:endParaRP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الإخراج الصحفي هو</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شركات تصميم مواقع الكترونية - قائمة بأفضل 5 شركات - شبكة مقالك">
            <a:extLst>
              <a:ext uri="{FF2B5EF4-FFF2-40B4-BE49-F238E27FC236}">
                <a16:creationId xmlns:a16="http://schemas.microsoft.com/office/drawing/2014/main" id="{5BD84F9C-DD51-484F-ADF3-494B8D44EC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9830" y="4535056"/>
            <a:ext cx="2805629" cy="191262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كيف تدير موقع إلكتروني: 5 نصائح من مُجرب لإنجاح المواقع ...">
            <a:extLst>
              <a:ext uri="{FF2B5EF4-FFF2-40B4-BE49-F238E27FC236}">
                <a16:creationId xmlns:a16="http://schemas.microsoft.com/office/drawing/2014/main" id="{0ED84EDF-D468-4DCE-97D0-4A5E0123C3B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799" r="9573"/>
          <a:stretch/>
        </p:blipFill>
        <p:spPr bwMode="auto">
          <a:xfrm>
            <a:off x="9269830" y="2381659"/>
            <a:ext cx="2805629" cy="204357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7DBB31C-5BC5-4236-963C-2E8A58D8D1AC}"/>
              </a:ext>
            </a:extLst>
          </p:cNvPr>
          <p:cNvSpPr/>
          <p:nvPr/>
        </p:nvSpPr>
        <p:spPr>
          <a:xfrm>
            <a:off x="575295" y="4425230"/>
            <a:ext cx="5212795" cy="131550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b="1" dirty="0">
                <a:latin typeface="Alexandria" charset="0"/>
                <a:cs typeface="Alexandria" charset="0"/>
              </a:rPr>
              <a:t>هو عملية تصميم متكاملة تهدف إلى تسهيل الاستيعاب وزيادة التأثير</a:t>
            </a:r>
          </a:p>
        </p:txBody>
      </p:sp>
      <p:sp>
        <p:nvSpPr>
          <p:cNvPr id="13" name="TextBox 12">
            <a:extLst>
              <a:ext uri="{FF2B5EF4-FFF2-40B4-BE49-F238E27FC236}">
                <a16:creationId xmlns:a16="http://schemas.microsoft.com/office/drawing/2014/main" id="{7985286F-7ADF-4951-9AF9-C6F432815C0F}"/>
              </a:ext>
            </a:extLst>
          </p:cNvPr>
          <p:cNvSpPr txBox="1"/>
          <p:nvPr/>
        </p:nvSpPr>
        <p:spPr>
          <a:xfrm>
            <a:off x="6330686" y="4167363"/>
            <a:ext cx="2805629" cy="73538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1">
              <a:lnSpc>
                <a:spcPct val="150000"/>
              </a:lnSpc>
              <a:defRPr sz="2000" b="1">
                <a:solidFill>
                  <a:schemeClr val="lt1"/>
                </a:solidFill>
                <a:latin typeface="Alexandria" charset="0"/>
                <a:cs typeface="Alexandria"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nSpc>
                <a:spcPct val="100000"/>
              </a:lnSpc>
            </a:pPr>
            <a:r>
              <a:rPr lang="ar-SA" dirty="0"/>
              <a:t>إنه ليس مجرد تنسيق</a:t>
            </a:r>
          </a:p>
        </p:txBody>
      </p:sp>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1000"/>
                                        <p:tgtEl>
                                          <p:spTgt spid="10244"/>
                                        </p:tgtEl>
                                      </p:cBhvr>
                                    </p:animEffect>
                                    <p:anim calcmode="lin" valueType="num">
                                      <p:cBhvr>
                                        <p:cTn id="18" dur="1000" fill="hold"/>
                                        <p:tgtEl>
                                          <p:spTgt spid="10244"/>
                                        </p:tgtEl>
                                        <p:attrNameLst>
                                          <p:attrName>ppt_x</p:attrName>
                                        </p:attrNameLst>
                                      </p:cBhvr>
                                      <p:tavLst>
                                        <p:tav tm="0">
                                          <p:val>
                                            <p:strVal val="#ppt_x"/>
                                          </p:val>
                                        </p:tav>
                                        <p:tav tm="100000">
                                          <p:val>
                                            <p:strVal val="#ppt_x"/>
                                          </p:val>
                                        </p:tav>
                                      </p:tavLst>
                                    </p:anim>
                                    <p:anim calcmode="lin" valueType="num">
                                      <p:cBhvr>
                                        <p:cTn id="19"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42"/>
                                        </p:tgtEl>
                                        <p:attrNameLst>
                                          <p:attrName>style.visibility</p:attrName>
                                        </p:attrNameLst>
                                      </p:cBhvr>
                                      <p:to>
                                        <p:strVal val="visible"/>
                                      </p:to>
                                    </p:set>
                                    <p:animEffect transition="in" filter="fade">
                                      <p:cBhvr>
                                        <p:cTn id="24" dur="1000"/>
                                        <p:tgtEl>
                                          <p:spTgt spid="10242"/>
                                        </p:tgtEl>
                                      </p:cBhvr>
                                    </p:animEffect>
                                    <p:anim calcmode="lin" valueType="num">
                                      <p:cBhvr>
                                        <p:cTn id="25" dur="1000" fill="hold"/>
                                        <p:tgtEl>
                                          <p:spTgt spid="10242"/>
                                        </p:tgtEl>
                                        <p:attrNameLst>
                                          <p:attrName>ppt_x</p:attrName>
                                        </p:attrNameLst>
                                      </p:cBhvr>
                                      <p:tavLst>
                                        <p:tav tm="0">
                                          <p:val>
                                            <p:strVal val="#ppt_x"/>
                                          </p:val>
                                        </p:tav>
                                        <p:tav tm="100000">
                                          <p:val>
                                            <p:strVal val="#ppt_x"/>
                                          </p:val>
                                        </p:tav>
                                      </p:tavLst>
                                    </p:anim>
                                    <p:anim calcmode="lin" valueType="num">
                                      <p:cBhvr>
                                        <p:cTn id="2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xEl>
                                              <p:pRg st="0" end="0"/>
                                            </p:txEl>
                                          </p:spTgt>
                                        </p:tgtEl>
                                        <p:attrNameLst>
                                          <p:attrName>style.visibility</p:attrName>
                                        </p:attrNameLst>
                                      </p:cBhvr>
                                      <p:to>
                                        <p:strVal val="visible"/>
                                      </p:to>
                                    </p:set>
                                    <p:animEffect transition="in" filter="fade">
                                      <p:cBhvr>
                                        <p:cTn id="31" dur="500"/>
                                        <p:tgtEl>
                                          <p:spTgt spid="2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تاريخ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a:extLst>
              <a:ext uri="{FF2B5EF4-FFF2-40B4-BE49-F238E27FC236}">
                <a16:creationId xmlns:a16="http://schemas.microsoft.com/office/drawing/2014/main" id="{E475C68B-F70E-48BA-A6D1-9128201FFE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49682" y="1596933"/>
            <a:ext cx="4125777" cy="22939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a:extLst>
              <a:ext uri="{FF2B5EF4-FFF2-40B4-BE49-F238E27FC236}">
                <a16:creationId xmlns:a16="http://schemas.microsoft.com/office/drawing/2014/main" id="{FFA3C8A0-B177-4484-BBB9-AA3BD5EE79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66244" y="1596933"/>
            <a:ext cx="4027457" cy="2298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a:extLst>
              <a:ext uri="{FF2B5EF4-FFF2-40B4-BE49-F238E27FC236}">
                <a16:creationId xmlns:a16="http://schemas.microsoft.com/office/drawing/2014/main" id="{C49D4178-7E10-43BA-B9B4-09EC090B4BCB}"/>
              </a:ext>
            </a:extLst>
          </p:cNvPr>
          <p:cNvPicPr>
            <a:picLocks noChangeAspect="1"/>
          </p:cNvPicPr>
          <p:nvPr/>
        </p:nvPicPr>
        <p:blipFill>
          <a:blip r:embed="rId5"/>
          <a:stretch>
            <a:fillRect/>
          </a:stretch>
        </p:blipFill>
        <p:spPr>
          <a:xfrm>
            <a:off x="221428" y="1602088"/>
            <a:ext cx="3579508" cy="2298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498C6064-B8B1-4788-8A8E-43482EFEA343}"/>
              </a:ext>
            </a:extLst>
          </p:cNvPr>
          <p:cNvSpPr/>
          <p:nvPr/>
        </p:nvSpPr>
        <p:spPr>
          <a:xfrm>
            <a:off x="10161037" y="4078573"/>
            <a:ext cx="1849106" cy="250452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SA" sz="2000" b="1" dirty="0">
                <a:latin typeface="Alexandria" charset="0"/>
                <a:cs typeface="Alexandria" charset="0"/>
              </a:rPr>
              <a:t>مراحل التطور</a:t>
            </a:r>
          </a:p>
          <a:p>
            <a:pPr algn="ctr" rtl="1">
              <a:lnSpc>
                <a:spcPct val="200000"/>
              </a:lnSpc>
            </a:pPr>
            <a:r>
              <a:rPr lang="ar-SA" sz="2000" b="1" dirty="0">
                <a:latin typeface="Alexandria" charset="0"/>
                <a:cs typeface="Alexandria" charset="0"/>
              </a:rPr>
              <a:t>بشكل عام ومختصر</a:t>
            </a:r>
          </a:p>
        </p:txBody>
      </p:sp>
      <p:sp>
        <p:nvSpPr>
          <p:cNvPr id="20" name="TextBox 19">
            <a:extLst>
              <a:ext uri="{FF2B5EF4-FFF2-40B4-BE49-F238E27FC236}">
                <a16:creationId xmlns:a16="http://schemas.microsoft.com/office/drawing/2014/main" id="{58BEFEA7-9FA3-E96B-E7E7-708F9BDE0C68}"/>
              </a:ext>
            </a:extLst>
          </p:cNvPr>
          <p:cNvSpPr txBox="1"/>
          <p:nvPr/>
        </p:nvSpPr>
        <p:spPr>
          <a:xfrm>
            <a:off x="300928" y="4078573"/>
            <a:ext cx="9710819" cy="2464008"/>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بدأ</a:t>
            </a:r>
            <a:r>
              <a:rPr lang="ar-SA" sz="2000" dirty="0">
                <a:latin typeface="Alexandria" charset="0"/>
                <a:cs typeface="Alexandria" charset="0"/>
              </a:rPr>
              <a:t> الإخراج الصحفي مع </a:t>
            </a:r>
            <a:r>
              <a:rPr lang="ar-SA" sz="2000" b="1" dirty="0">
                <a:latin typeface="Alexandria" charset="0"/>
                <a:cs typeface="Alexandria" charset="0"/>
              </a:rPr>
              <a:t>أولى</a:t>
            </a:r>
            <a:r>
              <a:rPr lang="ar-SA" sz="2000" dirty="0">
                <a:latin typeface="Alexandria" charset="0"/>
                <a:cs typeface="Alexandria" charset="0"/>
              </a:rPr>
              <a:t> </a:t>
            </a:r>
            <a:r>
              <a:rPr lang="ar-SA" sz="2000" b="1" dirty="0">
                <a:latin typeface="Alexandria" charset="0"/>
                <a:cs typeface="Alexandria" charset="0"/>
              </a:rPr>
              <a:t>الصحف</a:t>
            </a:r>
            <a:r>
              <a:rPr lang="ar-SA" sz="2000" dirty="0">
                <a:latin typeface="Alexandria" charset="0"/>
                <a:cs typeface="Alexandria" charset="0"/>
              </a:rPr>
              <a:t> </a:t>
            </a:r>
            <a:r>
              <a:rPr lang="ar-SA" sz="2000" b="1" dirty="0">
                <a:latin typeface="Alexandria" charset="0"/>
                <a:cs typeface="Alexandria" charset="0"/>
              </a:rPr>
              <a:t>المطبوعة</a:t>
            </a:r>
            <a:r>
              <a:rPr lang="ar-SA" sz="2000" dirty="0">
                <a:latin typeface="Alexandria" charset="0"/>
                <a:cs typeface="Alexandria" charset="0"/>
              </a:rPr>
              <a:t> في </a:t>
            </a:r>
            <a:r>
              <a:rPr lang="ar-SA" sz="2000" b="1" dirty="0">
                <a:latin typeface="Alexandria" charset="0"/>
                <a:cs typeface="Alexandria" charset="0"/>
              </a:rPr>
              <a:t>أوروبا</a:t>
            </a:r>
            <a:r>
              <a:rPr lang="ar-SA" sz="2000" dirty="0">
                <a:latin typeface="Alexandria" charset="0"/>
                <a:cs typeface="Alexandria" charset="0"/>
              </a:rPr>
              <a:t> في القرن </a:t>
            </a:r>
            <a:r>
              <a:rPr lang="ar-SA" sz="2000" dirty="0">
                <a:solidFill>
                  <a:srgbClr val="C00000"/>
                </a:solidFill>
                <a:latin typeface="Alexandria" charset="0"/>
                <a:cs typeface="Alexandria" charset="0"/>
              </a:rPr>
              <a:t>السابع</a:t>
            </a:r>
            <a:r>
              <a:rPr lang="ar-SA" sz="2000" dirty="0">
                <a:latin typeface="Alexandria" charset="0"/>
                <a:cs typeface="Alexandria" charset="0"/>
              </a:rPr>
              <a:t> </a:t>
            </a:r>
            <a:r>
              <a:rPr lang="ar-SA" sz="2000" dirty="0">
                <a:solidFill>
                  <a:srgbClr val="C00000"/>
                </a:solidFill>
                <a:latin typeface="Alexandria" charset="0"/>
                <a:cs typeface="Alexandria" charset="0"/>
              </a:rPr>
              <a:t>عشر</a:t>
            </a:r>
            <a:r>
              <a:rPr lang="ar-SA" sz="2000" dirty="0">
                <a:latin typeface="Alexandria" charset="0"/>
                <a:cs typeface="Alexandria" charset="0"/>
              </a:rPr>
              <a:t>.</a:t>
            </a:r>
          </a:p>
          <a:p>
            <a:pPr algn="just" rtl="1">
              <a:lnSpc>
                <a:spcPct val="200000"/>
              </a:lnSpc>
            </a:pPr>
            <a:r>
              <a:rPr lang="ar-SA" sz="2000" b="1" dirty="0">
                <a:latin typeface="Alexandria" charset="0"/>
                <a:cs typeface="Alexandria" charset="0"/>
              </a:rPr>
              <a:t>تطور</a:t>
            </a:r>
            <a:r>
              <a:rPr lang="ar-SA" sz="2000" dirty="0">
                <a:latin typeface="Alexandria" charset="0"/>
                <a:cs typeface="Alexandria" charset="0"/>
              </a:rPr>
              <a:t> في القرن </a:t>
            </a:r>
            <a:r>
              <a:rPr lang="ar-SA" sz="2000" dirty="0">
                <a:solidFill>
                  <a:srgbClr val="C00000"/>
                </a:solidFill>
                <a:latin typeface="Alexandria" charset="0"/>
                <a:cs typeface="Alexandria" charset="0"/>
              </a:rPr>
              <a:t>التاسع</a:t>
            </a:r>
            <a:r>
              <a:rPr lang="ar-SA" sz="2000" dirty="0">
                <a:latin typeface="Alexandria" charset="0"/>
                <a:cs typeface="Alexandria" charset="0"/>
              </a:rPr>
              <a:t> </a:t>
            </a:r>
            <a:r>
              <a:rPr lang="ar-SA" sz="2000" dirty="0">
                <a:solidFill>
                  <a:srgbClr val="C00000"/>
                </a:solidFill>
                <a:latin typeface="Alexandria" charset="0"/>
                <a:cs typeface="Alexandria" charset="0"/>
              </a:rPr>
              <a:t>عشر</a:t>
            </a:r>
            <a:r>
              <a:rPr lang="ar-SA" sz="2000" dirty="0">
                <a:latin typeface="Alexandria" charset="0"/>
                <a:cs typeface="Alexandria" charset="0"/>
              </a:rPr>
              <a:t> مع إدخال </a:t>
            </a:r>
            <a:r>
              <a:rPr lang="ar-SA" sz="2000" b="1" dirty="0">
                <a:latin typeface="Alexandria" charset="0"/>
                <a:cs typeface="Alexandria" charset="0"/>
              </a:rPr>
              <a:t>الصور</a:t>
            </a:r>
            <a:r>
              <a:rPr lang="ar-SA" sz="2000" dirty="0">
                <a:latin typeface="Alexandria" charset="0"/>
                <a:cs typeface="Alexandria" charset="0"/>
              </a:rPr>
              <a:t> </a:t>
            </a:r>
            <a:r>
              <a:rPr lang="ar-SA" sz="2000" b="1" dirty="0">
                <a:latin typeface="Alexandria" charset="0"/>
                <a:cs typeface="Alexandria" charset="0"/>
              </a:rPr>
              <a:t>والرسوم</a:t>
            </a:r>
            <a:r>
              <a:rPr lang="ar-SA" sz="2000" dirty="0">
                <a:latin typeface="Alexandria" charset="0"/>
                <a:cs typeface="Alexandria" charset="0"/>
              </a:rPr>
              <a:t>.</a:t>
            </a:r>
          </a:p>
          <a:p>
            <a:pPr algn="just" rtl="1">
              <a:lnSpc>
                <a:spcPct val="200000"/>
              </a:lnSpc>
            </a:pPr>
            <a:r>
              <a:rPr lang="ar-SA" sz="2000" b="1" dirty="0">
                <a:latin typeface="Alexandria" charset="0"/>
                <a:cs typeface="Alexandria" charset="0"/>
              </a:rPr>
              <a:t>شهد</a:t>
            </a:r>
            <a:r>
              <a:rPr lang="ar-SA" sz="2000" dirty="0">
                <a:latin typeface="Alexandria" charset="0"/>
                <a:cs typeface="Alexandria" charset="0"/>
              </a:rPr>
              <a:t> تحولاً كبيراً في القرن </a:t>
            </a:r>
            <a:r>
              <a:rPr lang="ar-SA" sz="2000" dirty="0">
                <a:solidFill>
                  <a:srgbClr val="C00000"/>
                </a:solidFill>
                <a:latin typeface="Alexandria" charset="0"/>
                <a:cs typeface="Alexandria" charset="0"/>
              </a:rPr>
              <a:t>العشرين</a:t>
            </a:r>
            <a:r>
              <a:rPr lang="ar-SA" sz="2000" dirty="0">
                <a:latin typeface="Alexandria" charset="0"/>
                <a:cs typeface="Alexandria" charset="0"/>
              </a:rPr>
              <a:t> بظهور </a:t>
            </a:r>
            <a:r>
              <a:rPr lang="ar-SA" sz="2000" b="1" dirty="0">
                <a:latin typeface="Alexandria" charset="0"/>
                <a:cs typeface="Alexandria" charset="0"/>
              </a:rPr>
              <a:t>الطباعة</a:t>
            </a:r>
            <a:r>
              <a:rPr lang="ar-SA" sz="2000" dirty="0">
                <a:latin typeface="Alexandria" charset="0"/>
                <a:cs typeface="Alexandria" charset="0"/>
              </a:rPr>
              <a:t> </a:t>
            </a:r>
            <a:r>
              <a:rPr lang="ar-SA" sz="2000" b="1" dirty="0">
                <a:latin typeface="Alexandria" charset="0"/>
                <a:cs typeface="Alexandria" charset="0"/>
              </a:rPr>
              <a:t>الحديثة</a:t>
            </a:r>
            <a:r>
              <a:rPr lang="ar-SA" sz="2000" dirty="0">
                <a:latin typeface="Alexandria" charset="0"/>
                <a:cs typeface="Alexandria" charset="0"/>
              </a:rPr>
              <a:t> </a:t>
            </a:r>
            <a:r>
              <a:rPr lang="ar-SA" sz="2000" b="1" dirty="0">
                <a:latin typeface="Alexandria" charset="0"/>
                <a:cs typeface="Alexandria" charset="0"/>
              </a:rPr>
              <a:t>والملونّة</a:t>
            </a:r>
            <a:r>
              <a:rPr lang="ar-SA" sz="2000" dirty="0">
                <a:latin typeface="Alexandria" charset="0"/>
                <a:cs typeface="Alexandria" charset="0"/>
              </a:rPr>
              <a:t>.</a:t>
            </a:r>
          </a:p>
          <a:p>
            <a:pPr algn="just" rtl="1">
              <a:lnSpc>
                <a:spcPct val="200000"/>
              </a:lnSpc>
            </a:pPr>
            <a:r>
              <a:rPr lang="ar-SA" sz="2000" dirty="0">
                <a:solidFill>
                  <a:srgbClr val="C00000"/>
                </a:solidFill>
                <a:latin typeface="Alexandria" charset="0"/>
                <a:cs typeface="Alexandria" charset="0"/>
              </a:rPr>
              <a:t>الآن</a:t>
            </a:r>
            <a:r>
              <a:rPr lang="ar-SA" sz="2000" dirty="0">
                <a:latin typeface="Alexandria" charset="0"/>
                <a:cs typeface="Alexandria" charset="0"/>
              </a:rPr>
              <a:t>، </a:t>
            </a:r>
            <a:r>
              <a:rPr lang="ar-SA" sz="2000" b="1" dirty="0">
                <a:latin typeface="Alexandria" charset="0"/>
                <a:cs typeface="Alexandria" charset="0"/>
              </a:rPr>
              <a:t>أصبح</a:t>
            </a:r>
            <a:r>
              <a:rPr lang="ar-SA" sz="2000" dirty="0">
                <a:latin typeface="Alexandria" charset="0"/>
                <a:cs typeface="Alexandria" charset="0"/>
              </a:rPr>
              <a:t> إخراج الصحف </a:t>
            </a:r>
            <a:r>
              <a:rPr lang="ar-SA" sz="2000" b="1" dirty="0">
                <a:latin typeface="Alexandria" charset="0"/>
                <a:cs typeface="Alexandria" charset="0"/>
              </a:rPr>
              <a:t>رقمياً</a:t>
            </a:r>
            <a:r>
              <a:rPr lang="ar-SA" sz="2000" dirty="0">
                <a:latin typeface="Alexandria" charset="0"/>
                <a:cs typeface="Alexandria" charset="0"/>
              </a:rPr>
              <a:t>، ويُستخدم في </a:t>
            </a:r>
            <a:r>
              <a:rPr lang="ar-SA" sz="2000" b="1" dirty="0">
                <a:latin typeface="Alexandria" charset="0"/>
                <a:cs typeface="Alexandria" charset="0"/>
              </a:rPr>
              <a:t>المواقع</a:t>
            </a:r>
            <a:r>
              <a:rPr lang="ar-SA" sz="2000" dirty="0">
                <a:latin typeface="Alexandria" charset="0"/>
                <a:cs typeface="Alexandria" charset="0"/>
              </a:rPr>
              <a:t> </a:t>
            </a:r>
            <a:r>
              <a:rPr lang="ar-SA" sz="2000" b="1" dirty="0">
                <a:latin typeface="Alexandria" charset="0"/>
                <a:cs typeface="Alexandria" charset="0"/>
              </a:rPr>
              <a:t>الإخبارية</a:t>
            </a:r>
            <a:r>
              <a:rPr lang="ar-SA" sz="2000" dirty="0">
                <a:latin typeface="Alexandria" charset="0"/>
                <a:cs typeface="Alexandria" charset="0"/>
              </a:rPr>
              <a:t> </a:t>
            </a:r>
            <a:r>
              <a:rPr lang="ar-SA" sz="2000" b="1" dirty="0">
                <a:latin typeface="Alexandria" charset="0"/>
                <a:cs typeface="Alexandria" charset="0"/>
              </a:rPr>
              <a:t>ووسائل</a:t>
            </a:r>
            <a:r>
              <a:rPr lang="ar-SA" sz="2000" dirty="0">
                <a:latin typeface="Alexandria" charset="0"/>
                <a:cs typeface="Alexandria" charset="0"/>
              </a:rPr>
              <a:t> </a:t>
            </a:r>
            <a:r>
              <a:rPr lang="ar-SA" sz="2000" b="1" dirty="0">
                <a:latin typeface="Alexandria" charset="0"/>
                <a:cs typeface="Alexandria" charset="0"/>
              </a:rPr>
              <a:t>التواصل</a:t>
            </a:r>
            <a:r>
              <a:rPr lang="ar-SA" sz="2000" dirty="0">
                <a:latin typeface="Alexandria" charset="0"/>
                <a:cs typeface="Alexandria"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barn(inVertical)">
                                      <p:cBhvr>
                                        <p:cTn id="19" dur="500"/>
                                        <p:tgtEl>
                                          <p:spTgt spid="205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barn(inVertical)">
                                      <p:cBhvr>
                                        <p:cTn id="24" dur="500"/>
                                        <p:tgtEl>
                                          <p:spTgt spid="205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0" end="0"/>
                                            </p:txEl>
                                          </p:spTgt>
                                        </p:tgtEl>
                                        <p:attrNameLst>
                                          <p:attrName>style.visibility</p:attrName>
                                        </p:attrNameLst>
                                      </p:cBhvr>
                                      <p:to>
                                        <p:strVal val="visible"/>
                                      </p:to>
                                    </p:set>
                                    <p:animEffect transition="in" filter="fade">
                                      <p:cBhvr>
                                        <p:cTn id="34" dur="500"/>
                                        <p:tgtEl>
                                          <p:spTgt spid="20">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1" end="1"/>
                                            </p:txEl>
                                          </p:spTgt>
                                        </p:tgtEl>
                                        <p:attrNameLst>
                                          <p:attrName>style.visibility</p:attrName>
                                        </p:attrNameLst>
                                      </p:cBhvr>
                                      <p:to>
                                        <p:strVal val="visible"/>
                                      </p:to>
                                    </p:set>
                                    <p:animEffect transition="in" filter="fade">
                                      <p:cBhvr>
                                        <p:cTn id="39" dur="500"/>
                                        <p:tgtEl>
                                          <p:spTgt spid="20">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2" end="2"/>
                                            </p:txEl>
                                          </p:spTgt>
                                        </p:tgtEl>
                                        <p:attrNameLst>
                                          <p:attrName>style.visibility</p:attrName>
                                        </p:attrNameLst>
                                      </p:cBhvr>
                                      <p:to>
                                        <p:strVal val="visible"/>
                                      </p:to>
                                    </p:set>
                                    <p:animEffect transition="in" filter="fade">
                                      <p:cBhvr>
                                        <p:cTn id="44" dur="500"/>
                                        <p:tgtEl>
                                          <p:spTgt spid="20">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txEl>
                                              <p:pRg st="3" end="3"/>
                                            </p:txEl>
                                          </p:spTgt>
                                        </p:tgtEl>
                                        <p:attrNameLst>
                                          <p:attrName>style.visibility</p:attrName>
                                        </p:attrNameLst>
                                      </p:cBhvr>
                                      <p:to>
                                        <p:strVal val="visible"/>
                                      </p:to>
                                    </p:set>
                                    <p:animEffect transition="in" filter="fade">
                                      <p:cBhvr>
                                        <p:cTn id="49"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4" name="Rectangle 3">
            <a:extLst>
              <a:ext uri="{FF2B5EF4-FFF2-40B4-BE49-F238E27FC236}">
                <a16:creationId xmlns:a16="http://schemas.microsoft.com/office/drawing/2014/main" id="{DD4755CF-9D94-460F-B3E7-8131BD26D86D}"/>
              </a:ext>
            </a:extLst>
          </p:cNvPr>
          <p:cNvSpPr/>
          <p:nvPr/>
        </p:nvSpPr>
        <p:spPr>
          <a:xfrm>
            <a:off x="4002832" y="2458356"/>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تنظيم المادة التحريرية لعرضها بشكل منطقي وسلس</a:t>
            </a:r>
          </a:p>
        </p:txBody>
      </p:sp>
      <p:sp>
        <p:nvSpPr>
          <p:cNvPr id="15" name="Rectangle 14">
            <a:extLst>
              <a:ext uri="{FF2B5EF4-FFF2-40B4-BE49-F238E27FC236}">
                <a16:creationId xmlns:a16="http://schemas.microsoft.com/office/drawing/2014/main" id="{CCF97EF3-0E07-4B26-8DE8-8CA5F6D0D0B3}"/>
              </a:ext>
            </a:extLst>
          </p:cNvPr>
          <p:cNvSpPr/>
          <p:nvPr/>
        </p:nvSpPr>
        <p:spPr>
          <a:xfrm>
            <a:off x="10674219" y="2458357"/>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أولاً</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97752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وظائف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4DDE866C-DC4A-48F3-B112-81CFECFEFDB5}"/>
              </a:ext>
            </a:extLst>
          </p:cNvPr>
          <p:cNvSpPr/>
          <p:nvPr/>
        </p:nvSpPr>
        <p:spPr>
          <a:xfrm>
            <a:off x="4002832" y="3231233"/>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توجيه انتباه القارئ للعناصر المهمة</a:t>
            </a:r>
          </a:p>
        </p:txBody>
      </p:sp>
      <p:sp>
        <p:nvSpPr>
          <p:cNvPr id="10" name="Rectangle 9">
            <a:extLst>
              <a:ext uri="{FF2B5EF4-FFF2-40B4-BE49-F238E27FC236}">
                <a16:creationId xmlns:a16="http://schemas.microsoft.com/office/drawing/2014/main" id="{92686826-7B12-451C-97CE-E211F4BA2B74}"/>
              </a:ext>
            </a:extLst>
          </p:cNvPr>
          <p:cNvSpPr/>
          <p:nvPr/>
        </p:nvSpPr>
        <p:spPr>
          <a:xfrm>
            <a:off x="10674219" y="3231234"/>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ثانياً</a:t>
            </a:r>
          </a:p>
        </p:txBody>
      </p:sp>
      <p:sp>
        <p:nvSpPr>
          <p:cNvPr id="12" name="Rectangle 11">
            <a:extLst>
              <a:ext uri="{FF2B5EF4-FFF2-40B4-BE49-F238E27FC236}">
                <a16:creationId xmlns:a16="http://schemas.microsoft.com/office/drawing/2014/main" id="{2643EEB1-27EC-4F22-B3C7-329A12CB8A8A}"/>
              </a:ext>
            </a:extLst>
          </p:cNvPr>
          <p:cNvSpPr/>
          <p:nvPr/>
        </p:nvSpPr>
        <p:spPr>
          <a:xfrm>
            <a:off x="4002832" y="4004110"/>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إبراز أولويات الأخبار من خلال استخدام العناصر البصرية</a:t>
            </a:r>
          </a:p>
        </p:txBody>
      </p:sp>
      <p:sp>
        <p:nvSpPr>
          <p:cNvPr id="13" name="Rectangle 12">
            <a:extLst>
              <a:ext uri="{FF2B5EF4-FFF2-40B4-BE49-F238E27FC236}">
                <a16:creationId xmlns:a16="http://schemas.microsoft.com/office/drawing/2014/main" id="{BBC4C75A-6D88-4514-A87A-CA9E30F98C8D}"/>
              </a:ext>
            </a:extLst>
          </p:cNvPr>
          <p:cNvSpPr/>
          <p:nvPr/>
        </p:nvSpPr>
        <p:spPr>
          <a:xfrm>
            <a:off x="10674219" y="4004111"/>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ثالثاً</a:t>
            </a:r>
          </a:p>
        </p:txBody>
      </p:sp>
      <p:sp>
        <p:nvSpPr>
          <p:cNvPr id="14" name="Rectangle 13">
            <a:extLst>
              <a:ext uri="{FF2B5EF4-FFF2-40B4-BE49-F238E27FC236}">
                <a16:creationId xmlns:a16="http://schemas.microsoft.com/office/drawing/2014/main" id="{044C9FA1-1201-46D9-88F7-F68DA51FB7CB}"/>
              </a:ext>
            </a:extLst>
          </p:cNvPr>
          <p:cNvSpPr/>
          <p:nvPr/>
        </p:nvSpPr>
        <p:spPr>
          <a:xfrm>
            <a:off x="4002832" y="4786493"/>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تجسيد هوية الصحيفة بصرياً</a:t>
            </a:r>
          </a:p>
        </p:txBody>
      </p:sp>
      <p:sp>
        <p:nvSpPr>
          <p:cNvPr id="18" name="Rectangle 17">
            <a:extLst>
              <a:ext uri="{FF2B5EF4-FFF2-40B4-BE49-F238E27FC236}">
                <a16:creationId xmlns:a16="http://schemas.microsoft.com/office/drawing/2014/main" id="{5C3E2FEF-E892-4F68-A1D8-E7993738C0C4}"/>
              </a:ext>
            </a:extLst>
          </p:cNvPr>
          <p:cNvSpPr/>
          <p:nvPr/>
        </p:nvSpPr>
        <p:spPr>
          <a:xfrm>
            <a:off x="10674219" y="4786494"/>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رابعاً</a:t>
            </a:r>
          </a:p>
        </p:txBody>
      </p:sp>
      <p:sp>
        <p:nvSpPr>
          <p:cNvPr id="19" name="Rectangle 18">
            <a:extLst>
              <a:ext uri="{FF2B5EF4-FFF2-40B4-BE49-F238E27FC236}">
                <a16:creationId xmlns:a16="http://schemas.microsoft.com/office/drawing/2014/main" id="{6ED661FC-28AD-47AE-92F2-31809E4F5C45}"/>
              </a:ext>
            </a:extLst>
          </p:cNvPr>
          <p:cNvSpPr/>
          <p:nvPr/>
        </p:nvSpPr>
        <p:spPr>
          <a:xfrm>
            <a:off x="4002832" y="5568876"/>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خلق التوازن بين الجاذبية والوضوح</a:t>
            </a:r>
          </a:p>
        </p:txBody>
      </p:sp>
      <p:sp>
        <p:nvSpPr>
          <p:cNvPr id="21" name="Rectangle 20">
            <a:extLst>
              <a:ext uri="{FF2B5EF4-FFF2-40B4-BE49-F238E27FC236}">
                <a16:creationId xmlns:a16="http://schemas.microsoft.com/office/drawing/2014/main" id="{5F1F7204-8965-4AA2-A5D9-2AD4D0B6AC83}"/>
              </a:ext>
            </a:extLst>
          </p:cNvPr>
          <p:cNvSpPr/>
          <p:nvPr/>
        </p:nvSpPr>
        <p:spPr>
          <a:xfrm>
            <a:off x="10674219" y="5568877"/>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خامساً</a:t>
            </a:r>
          </a:p>
        </p:txBody>
      </p:sp>
      <p:pic>
        <p:nvPicPr>
          <p:cNvPr id="3074" name="Picture 2" descr="كيف تصنع صحيفة …؟ | المدائن بوست ALMADAYIN POST">
            <a:extLst>
              <a:ext uri="{FF2B5EF4-FFF2-40B4-BE49-F238E27FC236}">
                <a16:creationId xmlns:a16="http://schemas.microsoft.com/office/drawing/2014/main" id="{2F2B310D-4CE3-44D5-A7CA-7C646F88A9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684736"/>
            <a:ext cx="3578380" cy="22042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8" name="Picture 6" descr="أين طبعت أول صحيفة في العالم - موضوع">
            <a:extLst>
              <a:ext uri="{FF2B5EF4-FFF2-40B4-BE49-F238E27FC236}">
                <a16:creationId xmlns:a16="http://schemas.microsoft.com/office/drawing/2014/main" id="{B75A9916-8F7A-4AF0-B7E4-4AB3418742F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93" r="6994"/>
          <a:stretch/>
        </p:blipFill>
        <p:spPr bwMode="auto">
          <a:xfrm>
            <a:off x="191317" y="4154199"/>
            <a:ext cx="3578380" cy="19856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2" name="TextBox 21">
            <a:extLst>
              <a:ext uri="{FF2B5EF4-FFF2-40B4-BE49-F238E27FC236}">
                <a16:creationId xmlns:a16="http://schemas.microsoft.com/office/drawing/2014/main" id="{69316AE9-B984-4F86-9D2C-D631F4AA6234}"/>
              </a:ext>
            </a:extLst>
          </p:cNvPr>
          <p:cNvSpPr txBox="1"/>
          <p:nvPr/>
        </p:nvSpPr>
        <p:spPr>
          <a:xfrm>
            <a:off x="2930274" y="1675463"/>
            <a:ext cx="8985339" cy="944169"/>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يؤدي الاخراج الصحفي مجموعة من الوظائف أهمها:</a:t>
            </a:r>
          </a:p>
          <a:p>
            <a:pPr algn="just" rtl="1">
              <a:lnSpc>
                <a:spcPct val="200000"/>
              </a:lnSpc>
            </a:pPr>
            <a:endParaRPr lang="ar-SA" sz="900" dirty="0">
              <a:latin typeface="Alexandria" charset="0"/>
              <a:cs typeface="Alexandria" charset="0"/>
            </a:endParaRPr>
          </a:p>
        </p:txBody>
      </p:sp>
    </p:spTree>
    <p:extLst>
      <p:ext uri="{BB962C8B-B14F-4D97-AF65-F5344CB8AC3E}">
        <p14:creationId xmlns:p14="http://schemas.microsoft.com/office/powerpoint/2010/main" val="2665728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8"/>
                                        </p:tgtEl>
                                        <p:attrNameLst>
                                          <p:attrName>style.visibility</p:attrName>
                                        </p:attrNameLst>
                                      </p:cBhvr>
                                      <p:to>
                                        <p:strVal val="visible"/>
                                      </p:to>
                                    </p:set>
                                    <p:animEffect transition="in" filter="fade">
                                      <p:cBhvr>
                                        <p:cTn id="19" dur="1000"/>
                                        <p:tgtEl>
                                          <p:spTgt spid="3078"/>
                                        </p:tgtEl>
                                      </p:cBhvr>
                                    </p:animEffect>
                                    <p:anim calcmode="lin" valueType="num">
                                      <p:cBhvr>
                                        <p:cTn id="20" dur="1000" fill="hold"/>
                                        <p:tgtEl>
                                          <p:spTgt spid="3078"/>
                                        </p:tgtEl>
                                        <p:attrNameLst>
                                          <p:attrName>ppt_x</p:attrName>
                                        </p:attrNameLst>
                                      </p:cBhvr>
                                      <p:tavLst>
                                        <p:tav tm="0">
                                          <p:val>
                                            <p:strVal val="#ppt_x"/>
                                          </p:val>
                                        </p:tav>
                                        <p:tav tm="100000">
                                          <p:val>
                                            <p:strVal val="#ppt_x"/>
                                          </p:val>
                                        </p:tav>
                                      </p:tavLst>
                                    </p:anim>
                                    <p:anim calcmode="lin" valueType="num">
                                      <p:cBhvr>
                                        <p:cTn id="21"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2">
                                            <p:txEl>
                                              <p:pRg st="0" end="0"/>
                                            </p:txEl>
                                          </p:spTgt>
                                        </p:tgtEl>
                                        <p:attrNameLst>
                                          <p:attrName>style.visibility</p:attrName>
                                        </p:attrNameLst>
                                      </p:cBhvr>
                                      <p:to>
                                        <p:strVal val="visible"/>
                                      </p:to>
                                    </p:set>
                                    <p:animEffect transition="in" filter="fade">
                                      <p:cBhvr>
                                        <p:cTn id="26" dur="500"/>
                                        <p:tgtEl>
                                          <p:spTgt spid="2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19" grpId="0" animBg="1"/>
      <p:bldP spid="21" grpId="0" animBg="1"/>
      <p:bldP spid="2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الصفحة الأولى - أخبار السعودية | صحيفة عكاظ">
            <a:extLst>
              <a:ext uri="{FF2B5EF4-FFF2-40B4-BE49-F238E27FC236}">
                <a16:creationId xmlns:a16="http://schemas.microsoft.com/office/drawing/2014/main" id="{47866933-0E8C-467A-AFBD-93B65DE69BF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8708"/>
          <a:stretch/>
        </p:blipFill>
        <p:spPr bwMode="auto">
          <a:xfrm>
            <a:off x="770638" y="2134935"/>
            <a:ext cx="3883025" cy="488924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8BEFEA7-9FA3-E96B-E7E7-708F9BDE0C68}"/>
              </a:ext>
            </a:extLst>
          </p:cNvPr>
          <p:cNvSpPr txBox="1"/>
          <p:nvPr/>
        </p:nvSpPr>
        <p:spPr>
          <a:xfrm>
            <a:off x="4823926" y="2348818"/>
            <a:ext cx="7029060"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يشمل النقاط التالية:</a:t>
            </a:r>
          </a:p>
          <a:p>
            <a:pPr marL="457200" indent="-457200" algn="just" rtl="1">
              <a:lnSpc>
                <a:spcPct val="250000"/>
              </a:lnSpc>
              <a:buFont typeface="+mj-lt"/>
              <a:buAutoNum type="arabicPeriod"/>
            </a:pPr>
            <a:r>
              <a:rPr lang="ar-SA" sz="2000" dirty="0">
                <a:latin typeface="Alexandria" charset="0"/>
                <a:cs typeface="Alexandria" charset="0"/>
              </a:rPr>
              <a:t>توزيع النصوص ضمن أعمدة محددة.</a:t>
            </a:r>
          </a:p>
          <a:p>
            <a:pPr marL="457200" indent="-457200" algn="just" rtl="1">
              <a:lnSpc>
                <a:spcPct val="250000"/>
              </a:lnSpc>
              <a:buFont typeface="+mj-lt"/>
              <a:buAutoNum type="arabicPeriod"/>
            </a:pPr>
            <a:r>
              <a:rPr lang="ar-SA" sz="2000" dirty="0">
                <a:latin typeface="Alexandria" charset="0"/>
                <a:cs typeface="Alexandria" charset="0"/>
              </a:rPr>
              <a:t>ترتيب الموضوعات حسب الأهمية التحريرية.</a:t>
            </a:r>
          </a:p>
          <a:p>
            <a:pPr marL="457200" indent="-457200" algn="just" rtl="1">
              <a:lnSpc>
                <a:spcPct val="250000"/>
              </a:lnSpc>
              <a:buFont typeface="+mj-lt"/>
              <a:buAutoNum type="arabicPeriod"/>
            </a:pPr>
            <a:r>
              <a:rPr lang="ar-SA" sz="2000" dirty="0">
                <a:latin typeface="Alexandria" charset="0"/>
                <a:cs typeface="Alexandria" charset="0"/>
              </a:rPr>
              <a:t>تحديد الفواصل والمربعات لتوضيح التنقل بين المواضيع.</a:t>
            </a:r>
          </a:p>
          <a:p>
            <a:pPr marL="457200" indent="-457200" algn="just" rtl="1">
              <a:lnSpc>
                <a:spcPct val="250000"/>
              </a:lnSpc>
              <a:buFont typeface="+mj-lt"/>
              <a:buAutoNum type="arabicPeriod"/>
            </a:pPr>
            <a:r>
              <a:rPr lang="ar-SA" sz="2000" dirty="0">
                <a:latin typeface="Alexandria" charset="0"/>
                <a:cs typeface="Alexandria" charset="0"/>
              </a:rPr>
              <a:t>ضمان الاتساق العام في التخطيط البصري للصفحة.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تنظيم المحتوى</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وظائف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4" name="Rectangle 13">
            <a:extLst>
              <a:ext uri="{FF2B5EF4-FFF2-40B4-BE49-F238E27FC236}">
                <a16:creationId xmlns:a16="http://schemas.microsoft.com/office/drawing/2014/main" id="{97622879-8677-4FAC-9188-EFB8DD09AF3C}"/>
              </a:ext>
            </a:extLst>
          </p:cNvPr>
          <p:cNvSpPr/>
          <p:nvPr/>
        </p:nvSpPr>
        <p:spPr>
          <a:xfrm>
            <a:off x="229349" y="1554393"/>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solidFill>
                  <a:schemeClr val="bg1"/>
                </a:solidFill>
                <a:latin typeface="Alexandria" charset="0"/>
                <a:cs typeface="Alexandria" charset="0"/>
              </a:rPr>
              <a:t>تنظيم المادة التحريرية لعرضها بشكل منطقي وسلس</a:t>
            </a:r>
          </a:p>
        </p:txBody>
      </p:sp>
    </p:spTree>
    <p:extLst>
      <p:ext uri="{BB962C8B-B14F-4D97-AF65-F5344CB8AC3E}">
        <p14:creationId xmlns:p14="http://schemas.microsoft.com/office/powerpoint/2010/main" val="2338779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1000"/>
                                        <p:tgtEl>
                                          <p:spTgt spid="4098"/>
                                        </p:tgtEl>
                                      </p:cBhvr>
                                    </p:animEffect>
                                    <p:anim calcmode="lin" valueType="num">
                                      <p:cBhvr>
                                        <p:cTn id="23" dur="1000" fill="hold"/>
                                        <p:tgtEl>
                                          <p:spTgt spid="4098"/>
                                        </p:tgtEl>
                                        <p:attrNameLst>
                                          <p:attrName>ppt_x</p:attrName>
                                        </p:attrNameLst>
                                      </p:cBhvr>
                                      <p:tavLst>
                                        <p:tav tm="0">
                                          <p:val>
                                            <p:strVal val="#ppt_x"/>
                                          </p:val>
                                        </p:tav>
                                        <p:tav tm="100000">
                                          <p:val>
                                            <p:strVal val="#ppt_x"/>
                                          </p:val>
                                        </p:tav>
                                      </p:tavLst>
                                    </p:anim>
                                    <p:anim calcmode="lin" valueType="num">
                                      <p:cBhvr>
                                        <p:cTn id="24"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0" end="0"/>
                                            </p:txEl>
                                          </p:spTgt>
                                        </p:tgtEl>
                                        <p:attrNameLst>
                                          <p:attrName>style.visibility</p:attrName>
                                        </p:attrNameLst>
                                      </p:cBhvr>
                                      <p:to>
                                        <p:strVal val="visible"/>
                                      </p:to>
                                    </p:set>
                                    <p:animEffect transition="in" filter="fade">
                                      <p:cBhvr>
                                        <p:cTn id="29" dur="500"/>
                                        <p:tgtEl>
                                          <p:spTgt spid="2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1" end="1"/>
                                            </p:txEl>
                                          </p:spTgt>
                                        </p:tgtEl>
                                        <p:attrNameLst>
                                          <p:attrName>style.visibility</p:attrName>
                                        </p:attrNameLst>
                                      </p:cBhvr>
                                      <p:to>
                                        <p:strVal val="visible"/>
                                      </p:to>
                                    </p:set>
                                    <p:animEffect transition="in" filter="fade">
                                      <p:cBhvr>
                                        <p:cTn id="34" dur="500"/>
                                        <p:tgtEl>
                                          <p:spTgt spid="20">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2" end="2"/>
                                            </p:txEl>
                                          </p:spTgt>
                                        </p:tgtEl>
                                        <p:attrNameLst>
                                          <p:attrName>style.visibility</p:attrName>
                                        </p:attrNameLst>
                                      </p:cBhvr>
                                      <p:to>
                                        <p:strVal val="visible"/>
                                      </p:to>
                                    </p:set>
                                    <p:animEffect transition="in" filter="fade">
                                      <p:cBhvr>
                                        <p:cTn id="39" dur="500"/>
                                        <p:tgtEl>
                                          <p:spTgt spid="20">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3" end="3"/>
                                            </p:txEl>
                                          </p:spTgt>
                                        </p:tgtEl>
                                        <p:attrNameLst>
                                          <p:attrName>style.visibility</p:attrName>
                                        </p:attrNameLst>
                                      </p:cBhvr>
                                      <p:to>
                                        <p:strVal val="visible"/>
                                      </p:to>
                                    </p:set>
                                    <p:animEffect transition="in" filter="fade">
                                      <p:cBhvr>
                                        <p:cTn id="44" dur="500"/>
                                        <p:tgtEl>
                                          <p:spTgt spid="20">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txEl>
                                              <p:pRg st="4" end="4"/>
                                            </p:txEl>
                                          </p:spTgt>
                                        </p:tgtEl>
                                        <p:attrNameLst>
                                          <p:attrName>style.visibility</p:attrName>
                                        </p:attrNameLst>
                                      </p:cBhvr>
                                      <p:to>
                                        <p:strVal val="visible"/>
                                      </p:to>
                                    </p:set>
                                    <p:animEffect transition="in" filter="fade">
                                      <p:cBhvr>
                                        <p:cTn id="4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الصفحة الأولى - أخبار السعودية | صحيفة عكاظ">
            <a:extLst>
              <a:ext uri="{FF2B5EF4-FFF2-40B4-BE49-F238E27FC236}">
                <a16:creationId xmlns:a16="http://schemas.microsoft.com/office/drawing/2014/main" id="{05C8F49D-56C4-4D55-AD62-D1205585A3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966" b="19183"/>
          <a:stretch/>
        </p:blipFill>
        <p:spPr bwMode="auto">
          <a:xfrm>
            <a:off x="809934" y="2321547"/>
            <a:ext cx="4268787" cy="451601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8BEFEA7-9FA3-E96B-E7E7-708F9BDE0C68}"/>
              </a:ext>
            </a:extLst>
          </p:cNvPr>
          <p:cNvSpPr txBox="1"/>
          <p:nvPr/>
        </p:nvSpPr>
        <p:spPr>
          <a:xfrm>
            <a:off x="5551714" y="2348818"/>
            <a:ext cx="623595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يشمل النقاط التالية:</a:t>
            </a:r>
          </a:p>
          <a:p>
            <a:pPr marL="457200" indent="-457200" algn="just" rtl="1">
              <a:lnSpc>
                <a:spcPct val="250000"/>
              </a:lnSpc>
              <a:buFont typeface="+mj-lt"/>
              <a:buAutoNum type="arabicPeriod"/>
            </a:pPr>
            <a:r>
              <a:rPr lang="ar-SA" sz="2000" dirty="0">
                <a:latin typeface="Alexandria" charset="0"/>
                <a:cs typeface="Alexandria" charset="0"/>
              </a:rPr>
              <a:t>استخدام عناوين بارزة ومميزة لجذب الانتباه.</a:t>
            </a:r>
          </a:p>
          <a:p>
            <a:pPr marL="457200" indent="-457200" algn="just" rtl="1">
              <a:lnSpc>
                <a:spcPct val="250000"/>
              </a:lnSpc>
              <a:buFont typeface="+mj-lt"/>
              <a:buAutoNum type="arabicPeriod"/>
            </a:pPr>
            <a:r>
              <a:rPr lang="ar-SA" sz="2000" dirty="0">
                <a:latin typeface="Alexandria" charset="0"/>
                <a:cs typeface="Alexandria" charset="0"/>
              </a:rPr>
              <a:t>توظيف الألوان والخطوط لتوضيح الأهمية.</a:t>
            </a:r>
          </a:p>
          <a:p>
            <a:pPr marL="457200" indent="-457200" algn="just" rtl="1">
              <a:lnSpc>
                <a:spcPct val="250000"/>
              </a:lnSpc>
              <a:buFont typeface="+mj-lt"/>
              <a:buAutoNum type="arabicPeriod"/>
            </a:pPr>
            <a:r>
              <a:rPr lang="ar-SA" sz="2000" dirty="0">
                <a:latin typeface="Alexandria" charset="0"/>
                <a:cs typeface="Alexandria" charset="0"/>
              </a:rPr>
              <a:t>توزيع الصور بعناية لدعم المعنى وتوجيه البصر.</a:t>
            </a:r>
          </a:p>
          <a:p>
            <a:pPr marL="457200" indent="-457200" algn="just" rtl="1">
              <a:lnSpc>
                <a:spcPct val="250000"/>
              </a:lnSpc>
              <a:buFont typeface="+mj-lt"/>
              <a:buAutoNum type="arabicPeriod"/>
            </a:pPr>
            <a:r>
              <a:rPr lang="ar-SA" sz="2000" dirty="0">
                <a:latin typeface="Alexandria" charset="0"/>
                <a:cs typeface="Alexandria" charset="0"/>
              </a:rPr>
              <a:t>استخدام المساحات البيضاء لتقليل التشتت.</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توجيه نظر القارئ</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وظائف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4" name="Rectangle 13">
            <a:extLst>
              <a:ext uri="{FF2B5EF4-FFF2-40B4-BE49-F238E27FC236}">
                <a16:creationId xmlns:a16="http://schemas.microsoft.com/office/drawing/2014/main" id="{97622879-8677-4FAC-9188-EFB8DD09AF3C}"/>
              </a:ext>
            </a:extLst>
          </p:cNvPr>
          <p:cNvSpPr/>
          <p:nvPr/>
        </p:nvSpPr>
        <p:spPr>
          <a:xfrm>
            <a:off x="229349" y="1554393"/>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solidFill>
                  <a:schemeClr val="bg1"/>
                </a:solidFill>
                <a:latin typeface="Alexandria" charset="0"/>
                <a:cs typeface="Alexandria" charset="0"/>
              </a:rPr>
              <a:t>توجيه انتباه القارئ للعناصر المهمة</a:t>
            </a:r>
          </a:p>
        </p:txBody>
      </p:sp>
    </p:spTree>
    <p:extLst>
      <p:ext uri="{BB962C8B-B14F-4D97-AF65-F5344CB8AC3E}">
        <p14:creationId xmlns:p14="http://schemas.microsoft.com/office/powerpoint/2010/main" val="269081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Effect transition="in" filter="fade">
                                      <p:cBhvr>
                                        <p:cTn id="22" dur="1000"/>
                                        <p:tgtEl>
                                          <p:spTgt spid="5122"/>
                                        </p:tgtEl>
                                      </p:cBhvr>
                                    </p:animEffect>
                                    <p:anim calcmode="lin" valueType="num">
                                      <p:cBhvr>
                                        <p:cTn id="23" dur="1000" fill="hold"/>
                                        <p:tgtEl>
                                          <p:spTgt spid="5122"/>
                                        </p:tgtEl>
                                        <p:attrNameLst>
                                          <p:attrName>ppt_x</p:attrName>
                                        </p:attrNameLst>
                                      </p:cBhvr>
                                      <p:tavLst>
                                        <p:tav tm="0">
                                          <p:val>
                                            <p:strVal val="#ppt_x"/>
                                          </p:val>
                                        </p:tav>
                                        <p:tav tm="100000">
                                          <p:val>
                                            <p:strVal val="#ppt_x"/>
                                          </p:val>
                                        </p:tav>
                                      </p:tavLst>
                                    </p:anim>
                                    <p:anim calcmode="lin" valueType="num">
                                      <p:cBhvr>
                                        <p:cTn id="24"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0" end="0"/>
                                            </p:txEl>
                                          </p:spTgt>
                                        </p:tgtEl>
                                        <p:attrNameLst>
                                          <p:attrName>style.visibility</p:attrName>
                                        </p:attrNameLst>
                                      </p:cBhvr>
                                      <p:to>
                                        <p:strVal val="visible"/>
                                      </p:to>
                                    </p:set>
                                    <p:animEffect transition="in" filter="fade">
                                      <p:cBhvr>
                                        <p:cTn id="29" dur="500"/>
                                        <p:tgtEl>
                                          <p:spTgt spid="2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1" end="1"/>
                                            </p:txEl>
                                          </p:spTgt>
                                        </p:tgtEl>
                                        <p:attrNameLst>
                                          <p:attrName>style.visibility</p:attrName>
                                        </p:attrNameLst>
                                      </p:cBhvr>
                                      <p:to>
                                        <p:strVal val="visible"/>
                                      </p:to>
                                    </p:set>
                                    <p:animEffect transition="in" filter="fade">
                                      <p:cBhvr>
                                        <p:cTn id="34" dur="500"/>
                                        <p:tgtEl>
                                          <p:spTgt spid="20">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2" end="2"/>
                                            </p:txEl>
                                          </p:spTgt>
                                        </p:tgtEl>
                                        <p:attrNameLst>
                                          <p:attrName>style.visibility</p:attrName>
                                        </p:attrNameLst>
                                      </p:cBhvr>
                                      <p:to>
                                        <p:strVal val="visible"/>
                                      </p:to>
                                    </p:set>
                                    <p:animEffect transition="in" filter="fade">
                                      <p:cBhvr>
                                        <p:cTn id="39" dur="500"/>
                                        <p:tgtEl>
                                          <p:spTgt spid="20">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3" end="3"/>
                                            </p:txEl>
                                          </p:spTgt>
                                        </p:tgtEl>
                                        <p:attrNameLst>
                                          <p:attrName>style.visibility</p:attrName>
                                        </p:attrNameLst>
                                      </p:cBhvr>
                                      <p:to>
                                        <p:strVal val="visible"/>
                                      </p:to>
                                    </p:set>
                                    <p:animEffect transition="in" filter="fade">
                                      <p:cBhvr>
                                        <p:cTn id="44" dur="500"/>
                                        <p:tgtEl>
                                          <p:spTgt spid="20">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txEl>
                                              <p:pRg st="4" end="4"/>
                                            </p:txEl>
                                          </p:spTgt>
                                        </p:tgtEl>
                                        <p:attrNameLst>
                                          <p:attrName>style.visibility</p:attrName>
                                        </p:attrNameLst>
                                      </p:cBhvr>
                                      <p:to>
                                        <p:strVal val="visible"/>
                                      </p:to>
                                    </p:set>
                                    <p:animEffect transition="in" filter="fade">
                                      <p:cBhvr>
                                        <p:cTn id="4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5551714" y="2348818"/>
            <a:ext cx="623595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يشمل النقاط التالية:</a:t>
            </a:r>
          </a:p>
          <a:p>
            <a:pPr marL="457200" indent="-457200" algn="just" rtl="1">
              <a:lnSpc>
                <a:spcPct val="250000"/>
              </a:lnSpc>
              <a:buFont typeface="+mj-lt"/>
              <a:buAutoNum type="arabicPeriod"/>
            </a:pPr>
            <a:r>
              <a:rPr lang="ar-SA" sz="2000" dirty="0">
                <a:latin typeface="Alexandria" charset="0"/>
                <a:cs typeface="Alexandria" charset="0"/>
              </a:rPr>
              <a:t>تصميم الصفحة بطريقة تعزز المعنى التحريري.</a:t>
            </a:r>
          </a:p>
          <a:p>
            <a:pPr marL="457200" indent="-457200" algn="just" rtl="1">
              <a:lnSpc>
                <a:spcPct val="250000"/>
              </a:lnSpc>
              <a:buFont typeface="+mj-lt"/>
              <a:buAutoNum type="arabicPeriod"/>
            </a:pPr>
            <a:r>
              <a:rPr lang="ar-SA" sz="2000" dirty="0">
                <a:latin typeface="Alexandria" charset="0"/>
                <a:cs typeface="Alexandria" charset="0"/>
              </a:rPr>
              <a:t>استخدام الإنفوجرافيك والرسوم التوضيحية.</a:t>
            </a:r>
          </a:p>
          <a:p>
            <a:pPr marL="457200" indent="-457200" algn="just" rtl="1">
              <a:lnSpc>
                <a:spcPct val="250000"/>
              </a:lnSpc>
              <a:buFont typeface="+mj-lt"/>
              <a:buAutoNum type="arabicPeriod"/>
            </a:pPr>
            <a:r>
              <a:rPr lang="ar-SA" sz="2000" dirty="0">
                <a:latin typeface="Alexandria" charset="0"/>
                <a:cs typeface="Alexandria" charset="0"/>
              </a:rPr>
              <a:t>دعم النصوص بصور ذات دلالة قوية.</a:t>
            </a:r>
          </a:p>
          <a:p>
            <a:pPr marL="457200" indent="-457200" algn="just" rtl="1">
              <a:lnSpc>
                <a:spcPct val="250000"/>
              </a:lnSpc>
              <a:buFont typeface="+mj-lt"/>
              <a:buAutoNum type="arabicPeriod"/>
            </a:pPr>
            <a:r>
              <a:rPr lang="ar-SA" sz="2000" dirty="0">
                <a:latin typeface="Alexandria" charset="0"/>
                <a:cs typeface="Alexandria" charset="0"/>
              </a:rPr>
              <a:t>استخدام عناصر تفاعلية في الإخراج الرقمي.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تعزيز الرسالة </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وظائف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4" name="Rectangle 13">
            <a:extLst>
              <a:ext uri="{FF2B5EF4-FFF2-40B4-BE49-F238E27FC236}">
                <a16:creationId xmlns:a16="http://schemas.microsoft.com/office/drawing/2014/main" id="{97622879-8677-4FAC-9188-EFB8DD09AF3C}"/>
              </a:ext>
            </a:extLst>
          </p:cNvPr>
          <p:cNvSpPr/>
          <p:nvPr/>
        </p:nvSpPr>
        <p:spPr>
          <a:xfrm>
            <a:off x="229349" y="1554393"/>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solidFill>
                  <a:schemeClr val="bg1"/>
                </a:solidFill>
                <a:latin typeface="Alexandria" charset="0"/>
                <a:cs typeface="Alexandria" charset="0"/>
              </a:rPr>
              <a:t>إبراز أولويات الأخبار من خلال استخدام العناصر البصرية</a:t>
            </a:r>
          </a:p>
        </p:txBody>
      </p:sp>
      <p:pic>
        <p:nvPicPr>
          <p:cNvPr id="6146" name="Picture 2">
            <a:extLst>
              <a:ext uri="{FF2B5EF4-FFF2-40B4-BE49-F238E27FC236}">
                <a16:creationId xmlns:a16="http://schemas.microsoft.com/office/drawing/2014/main" id="{7A0AB80E-36E7-4876-9AF9-CF78F50137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328" y="2348818"/>
            <a:ext cx="5206245" cy="4416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479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1000"/>
                                        <p:tgtEl>
                                          <p:spTgt spid="6146"/>
                                        </p:tgtEl>
                                      </p:cBhvr>
                                    </p:animEffect>
                                    <p:anim calcmode="lin" valueType="num">
                                      <p:cBhvr>
                                        <p:cTn id="23" dur="1000" fill="hold"/>
                                        <p:tgtEl>
                                          <p:spTgt spid="6146"/>
                                        </p:tgtEl>
                                        <p:attrNameLst>
                                          <p:attrName>ppt_x</p:attrName>
                                        </p:attrNameLst>
                                      </p:cBhvr>
                                      <p:tavLst>
                                        <p:tav tm="0">
                                          <p:val>
                                            <p:strVal val="#ppt_x"/>
                                          </p:val>
                                        </p:tav>
                                        <p:tav tm="100000">
                                          <p:val>
                                            <p:strVal val="#ppt_x"/>
                                          </p:val>
                                        </p:tav>
                                      </p:tavLst>
                                    </p:anim>
                                    <p:anim calcmode="lin" valueType="num">
                                      <p:cBhvr>
                                        <p:cTn id="24"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0" end="0"/>
                                            </p:txEl>
                                          </p:spTgt>
                                        </p:tgtEl>
                                        <p:attrNameLst>
                                          <p:attrName>style.visibility</p:attrName>
                                        </p:attrNameLst>
                                      </p:cBhvr>
                                      <p:to>
                                        <p:strVal val="visible"/>
                                      </p:to>
                                    </p:set>
                                    <p:animEffect transition="in" filter="fade">
                                      <p:cBhvr>
                                        <p:cTn id="29" dur="500"/>
                                        <p:tgtEl>
                                          <p:spTgt spid="2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1" end="1"/>
                                            </p:txEl>
                                          </p:spTgt>
                                        </p:tgtEl>
                                        <p:attrNameLst>
                                          <p:attrName>style.visibility</p:attrName>
                                        </p:attrNameLst>
                                      </p:cBhvr>
                                      <p:to>
                                        <p:strVal val="visible"/>
                                      </p:to>
                                    </p:set>
                                    <p:animEffect transition="in" filter="fade">
                                      <p:cBhvr>
                                        <p:cTn id="34" dur="500"/>
                                        <p:tgtEl>
                                          <p:spTgt spid="20">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2" end="2"/>
                                            </p:txEl>
                                          </p:spTgt>
                                        </p:tgtEl>
                                        <p:attrNameLst>
                                          <p:attrName>style.visibility</p:attrName>
                                        </p:attrNameLst>
                                      </p:cBhvr>
                                      <p:to>
                                        <p:strVal val="visible"/>
                                      </p:to>
                                    </p:set>
                                    <p:animEffect transition="in" filter="fade">
                                      <p:cBhvr>
                                        <p:cTn id="39" dur="500"/>
                                        <p:tgtEl>
                                          <p:spTgt spid="20">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3" end="3"/>
                                            </p:txEl>
                                          </p:spTgt>
                                        </p:tgtEl>
                                        <p:attrNameLst>
                                          <p:attrName>style.visibility</p:attrName>
                                        </p:attrNameLst>
                                      </p:cBhvr>
                                      <p:to>
                                        <p:strVal val="visible"/>
                                      </p:to>
                                    </p:set>
                                    <p:animEffect transition="in" filter="fade">
                                      <p:cBhvr>
                                        <p:cTn id="44" dur="500"/>
                                        <p:tgtEl>
                                          <p:spTgt spid="20">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txEl>
                                              <p:pRg st="4" end="4"/>
                                            </p:txEl>
                                          </p:spTgt>
                                        </p:tgtEl>
                                        <p:attrNameLst>
                                          <p:attrName>style.visibility</p:attrName>
                                        </p:attrNameLst>
                                      </p:cBhvr>
                                      <p:to>
                                        <p:strVal val="visible"/>
                                      </p:to>
                                    </p:set>
                                    <p:animEffect transition="in" filter="fade">
                                      <p:cBhvr>
                                        <p:cTn id="4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ED02D488-D3A5-4EC9-828B-8E49617D34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618" y="1916419"/>
            <a:ext cx="3341759" cy="5141167"/>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يشمل النقاط التالية:</a:t>
            </a:r>
          </a:p>
          <a:p>
            <a:pPr marL="457200" indent="-457200" algn="just" rtl="1">
              <a:lnSpc>
                <a:spcPct val="250000"/>
              </a:lnSpc>
              <a:buFont typeface="+mj-lt"/>
              <a:buAutoNum type="arabicPeriod"/>
            </a:pPr>
            <a:r>
              <a:rPr lang="ar-SA" sz="2000" dirty="0">
                <a:latin typeface="Alexandria" charset="0"/>
                <a:cs typeface="Alexandria" charset="0"/>
              </a:rPr>
              <a:t>اللون والخط ونمط العنوان أدوات تُميز الصحيفة عن غيرها.</a:t>
            </a:r>
          </a:p>
          <a:p>
            <a:pPr marL="457200" indent="-457200" algn="just" rtl="1">
              <a:lnSpc>
                <a:spcPct val="250000"/>
              </a:lnSpc>
              <a:buFont typeface="+mj-lt"/>
              <a:buAutoNum type="arabicPeriod"/>
            </a:pPr>
            <a:r>
              <a:rPr lang="ar-SA" sz="2000" dirty="0">
                <a:latin typeface="Alexandria" charset="0"/>
                <a:cs typeface="Alexandria" charset="0"/>
              </a:rPr>
              <a:t>الهوية البصرية تُعزز انطباع القارئ عن احترافية الصحيفة.</a:t>
            </a:r>
          </a:p>
          <a:p>
            <a:pPr marL="457200" indent="-457200" algn="just" rtl="1">
              <a:lnSpc>
                <a:spcPct val="250000"/>
              </a:lnSpc>
              <a:buFont typeface="+mj-lt"/>
              <a:buAutoNum type="arabicPeriod"/>
            </a:pPr>
            <a:r>
              <a:rPr lang="ar-SA" sz="2000" dirty="0">
                <a:latin typeface="Alexandria" charset="0"/>
                <a:cs typeface="Alexandria" charset="0"/>
              </a:rPr>
              <a:t>التناسق في الإخراج يُرسخ ولاء القارئ للمطبوعة أو الموقع.</a:t>
            </a:r>
          </a:p>
          <a:p>
            <a:pPr marL="457200" indent="-457200" algn="just" rtl="1">
              <a:lnSpc>
                <a:spcPct val="250000"/>
              </a:lnSpc>
              <a:buFont typeface="+mj-lt"/>
              <a:buAutoNum type="arabicPeriod"/>
            </a:pPr>
            <a:r>
              <a:rPr lang="ar-SA" sz="2000" dirty="0">
                <a:latin typeface="Alexandria" charset="0"/>
                <a:cs typeface="Alexandria" charset="0"/>
              </a:rPr>
              <a:t>تشمل الغلاف، طريقة ترتيب الصفحات، والتفاصيل الصغيرة.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الهوية البصرية </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وظائف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4" name="Rectangle 13">
            <a:extLst>
              <a:ext uri="{FF2B5EF4-FFF2-40B4-BE49-F238E27FC236}">
                <a16:creationId xmlns:a16="http://schemas.microsoft.com/office/drawing/2014/main" id="{97622879-8677-4FAC-9188-EFB8DD09AF3C}"/>
              </a:ext>
            </a:extLst>
          </p:cNvPr>
          <p:cNvSpPr/>
          <p:nvPr/>
        </p:nvSpPr>
        <p:spPr>
          <a:xfrm>
            <a:off x="229349" y="1554393"/>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solidFill>
                  <a:schemeClr val="bg1"/>
                </a:solidFill>
                <a:latin typeface="Alexandria" charset="0"/>
                <a:cs typeface="Alexandria" charset="0"/>
              </a:rPr>
              <a:t>تجسيد هوية الصحيفة بصرياً</a:t>
            </a:r>
          </a:p>
        </p:txBody>
      </p:sp>
    </p:spTree>
    <p:extLst>
      <p:ext uri="{BB962C8B-B14F-4D97-AF65-F5344CB8AC3E}">
        <p14:creationId xmlns:p14="http://schemas.microsoft.com/office/powerpoint/2010/main" val="530665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7170"/>
                                        </p:tgtEl>
                                        <p:attrNameLst>
                                          <p:attrName>style.visibility</p:attrName>
                                        </p:attrNameLst>
                                      </p:cBhvr>
                                      <p:to>
                                        <p:strVal val="visible"/>
                                      </p:to>
                                    </p:set>
                                    <p:anim calcmode="lin" valueType="num">
                                      <p:cBhvr additive="base">
                                        <p:cTn id="22" dur="500" fill="hold"/>
                                        <p:tgtEl>
                                          <p:spTgt spid="7170"/>
                                        </p:tgtEl>
                                        <p:attrNameLst>
                                          <p:attrName>ppt_x</p:attrName>
                                        </p:attrNameLst>
                                      </p:cBhvr>
                                      <p:tavLst>
                                        <p:tav tm="0">
                                          <p:val>
                                            <p:strVal val="#ppt_x"/>
                                          </p:val>
                                        </p:tav>
                                        <p:tav tm="100000">
                                          <p:val>
                                            <p:strVal val="#ppt_x"/>
                                          </p:val>
                                        </p:tav>
                                      </p:tavLst>
                                    </p:anim>
                                    <p:anim calcmode="lin" valueType="num">
                                      <p:cBhvr additive="base">
                                        <p:cTn id="23"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0">
                                            <p:txEl>
                                              <p:pRg st="0" end="0"/>
                                            </p:txEl>
                                          </p:spTgt>
                                        </p:tgtEl>
                                        <p:attrNameLst>
                                          <p:attrName>style.visibility</p:attrName>
                                        </p:attrNameLst>
                                      </p:cBhvr>
                                      <p:to>
                                        <p:strVal val="visible"/>
                                      </p:to>
                                    </p:set>
                                    <p:animEffect transition="in" filter="fade">
                                      <p:cBhvr>
                                        <p:cTn id="28" dur="500"/>
                                        <p:tgtEl>
                                          <p:spTgt spid="20">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0">
                                            <p:txEl>
                                              <p:pRg st="1" end="1"/>
                                            </p:txEl>
                                          </p:spTgt>
                                        </p:tgtEl>
                                        <p:attrNameLst>
                                          <p:attrName>style.visibility</p:attrName>
                                        </p:attrNameLst>
                                      </p:cBhvr>
                                      <p:to>
                                        <p:strVal val="visible"/>
                                      </p:to>
                                    </p:set>
                                    <p:animEffect transition="in" filter="fade">
                                      <p:cBhvr>
                                        <p:cTn id="33" dur="500"/>
                                        <p:tgtEl>
                                          <p:spTgt spid="20">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0">
                                            <p:txEl>
                                              <p:pRg st="2" end="2"/>
                                            </p:txEl>
                                          </p:spTgt>
                                        </p:tgtEl>
                                        <p:attrNameLst>
                                          <p:attrName>style.visibility</p:attrName>
                                        </p:attrNameLst>
                                      </p:cBhvr>
                                      <p:to>
                                        <p:strVal val="visible"/>
                                      </p:to>
                                    </p:set>
                                    <p:animEffect transition="in" filter="fade">
                                      <p:cBhvr>
                                        <p:cTn id="38" dur="500"/>
                                        <p:tgtEl>
                                          <p:spTgt spid="20">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0">
                                            <p:txEl>
                                              <p:pRg st="3" end="3"/>
                                            </p:txEl>
                                          </p:spTgt>
                                        </p:tgtEl>
                                        <p:attrNameLst>
                                          <p:attrName>style.visibility</p:attrName>
                                        </p:attrNameLst>
                                      </p:cBhvr>
                                      <p:to>
                                        <p:strVal val="visible"/>
                                      </p:to>
                                    </p:set>
                                    <p:animEffect transition="in" filter="fade">
                                      <p:cBhvr>
                                        <p:cTn id="43" dur="500"/>
                                        <p:tgtEl>
                                          <p:spTgt spid="20">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0">
                                            <p:txEl>
                                              <p:pRg st="4" end="4"/>
                                            </p:txEl>
                                          </p:spTgt>
                                        </p:tgtEl>
                                        <p:attrNameLst>
                                          <p:attrName>style.visibility</p:attrName>
                                        </p:attrNameLst>
                                      </p:cBhvr>
                                      <p:to>
                                        <p:strVal val="visible"/>
                                      </p:to>
                                    </p:set>
                                    <p:animEffect transition="in" filter="fade">
                                      <p:cBhvr>
                                        <p:cTn id="48"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4" name="Rectangle 3">
            <a:extLst>
              <a:ext uri="{FF2B5EF4-FFF2-40B4-BE49-F238E27FC236}">
                <a16:creationId xmlns:a16="http://schemas.microsoft.com/office/drawing/2014/main" id="{DD4755CF-9D94-460F-B3E7-8131BD26D86D}"/>
              </a:ext>
            </a:extLst>
          </p:cNvPr>
          <p:cNvSpPr/>
          <p:nvPr/>
        </p:nvSpPr>
        <p:spPr>
          <a:xfrm>
            <a:off x="4002832" y="2626306"/>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جذب انتباه القارئ للمواد التحريرية</a:t>
            </a:r>
          </a:p>
        </p:txBody>
      </p:sp>
      <p:sp>
        <p:nvSpPr>
          <p:cNvPr id="15" name="Rectangle 14">
            <a:extLst>
              <a:ext uri="{FF2B5EF4-FFF2-40B4-BE49-F238E27FC236}">
                <a16:creationId xmlns:a16="http://schemas.microsoft.com/office/drawing/2014/main" id="{CCF97EF3-0E07-4B26-8DE8-8CA5F6D0D0B3}"/>
              </a:ext>
            </a:extLst>
          </p:cNvPr>
          <p:cNvSpPr/>
          <p:nvPr/>
        </p:nvSpPr>
        <p:spPr>
          <a:xfrm>
            <a:off x="10674219" y="2626307"/>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أولاً</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96802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أهداف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4DDE866C-DC4A-48F3-B112-81CFECFEFDB5}"/>
              </a:ext>
            </a:extLst>
          </p:cNvPr>
          <p:cNvSpPr/>
          <p:nvPr/>
        </p:nvSpPr>
        <p:spPr>
          <a:xfrm>
            <a:off x="4002832" y="3399183"/>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تبسيط عملية القراءة والتصفح</a:t>
            </a:r>
          </a:p>
        </p:txBody>
      </p:sp>
      <p:sp>
        <p:nvSpPr>
          <p:cNvPr id="10" name="Rectangle 9">
            <a:extLst>
              <a:ext uri="{FF2B5EF4-FFF2-40B4-BE49-F238E27FC236}">
                <a16:creationId xmlns:a16="http://schemas.microsoft.com/office/drawing/2014/main" id="{92686826-7B12-451C-97CE-E211F4BA2B74}"/>
              </a:ext>
            </a:extLst>
          </p:cNvPr>
          <p:cNvSpPr/>
          <p:nvPr/>
        </p:nvSpPr>
        <p:spPr>
          <a:xfrm>
            <a:off x="10674219" y="3399184"/>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ثانياً</a:t>
            </a:r>
          </a:p>
        </p:txBody>
      </p:sp>
      <p:sp>
        <p:nvSpPr>
          <p:cNvPr id="12" name="Rectangle 11">
            <a:extLst>
              <a:ext uri="{FF2B5EF4-FFF2-40B4-BE49-F238E27FC236}">
                <a16:creationId xmlns:a16="http://schemas.microsoft.com/office/drawing/2014/main" id="{2643EEB1-27EC-4F22-B3C7-329A12CB8A8A}"/>
              </a:ext>
            </a:extLst>
          </p:cNvPr>
          <p:cNvSpPr/>
          <p:nvPr/>
        </p:nvSpPr>
        <p:spPr>
          <a:xfrm>
            <a:off x="4002832" y="4172060"/>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إبراز التباين في طبيعة المواد: رأي، خبر، تحقيق، تحليل</a:t>
            </a:r>
          </a:p>
        </p:txBody>
      </p:sp>
      <p:sp>
        <p:nvSpPr>
          <p:cNvPr id="13" name="Rectangle 12">
            <a:extLst>
              <a:ext uri="{FF2B5EF4-FFF2-40B4-BE49-F238E27FC236}">
                <a16:creationId xmlns:a16="http://schemas.microsoft.com/office/drawing/2014/main" id="{BBC4C75A-6D88-4514-A87A-CA9E30F98C8D}"/>
              </a:ext>
            </a:extLst>
          </p:cNvPr>
          <p:cNvSpPr/>
          <p:nvPr/>
        </p:nvSpPr>
        <p:spPr>
          <a:xfrm>
            <a:off x="10674219" y="4172061"/>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ثالثاً</a:t>
            </a:r>
          </a:p>
        </p:txBody>
      </p:sp>
      <p:sp>
        <p:nvSpPr>
          <p:cNvPr id="14" name="Rectangle 13">
            <a:extLst>
              <a:ext uri="{FF2B5EF4-FFF2-40B4-BE49-F238E27FC236}">
                <a16:creationId xmlns:a16="http://schemas.microsoft.com/office/drawing/2014/main" id="{044C9FA1-1201-46D9-88F7-F68DA51FB7CB}"/>
              </a:ext>
            </a:extLst>
          </p:cNvPr>
          <p:cNvSpPr/>
          <p:nvPr/>
        </p:nvSpPr>
        <p:spPr>
          <a:xfrm>
            <a:off x="4002832" y="4954443"/>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تعزيز القيمة الجمالية للمحتوى المكتوب</a:t>
            </a:r>
          </a:p>
        </p:txBody>
      </p:sp>
      <p:sp>
        <p:nvSpPr>
          <p:cNvPr id="18" name="Rectangle 17">
            <a:extLst>
              <a:ext uri="{FF2B5EF4-FFF2-40B4-BE49-F238E27FC236}">
                <a16:creationId xmlns:a16="http://schemas.microsoft.com/office/drawing/2014/main" id="{5C3E2FEF-E892-4F68-A1D8-E7993738C0C4}"/>
              </a:ext>
            </a:extLst>
          </p:cNvPr>
          <p:cNvSpPr/>
          <p:nvPr/>
        </p:nvSpPr>
        <p:spPr>
          <a:xfrm>
            <a:off x="10674219" y="4954444"/>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رابعاً</a:t>
            </a:r>
          </a:p>
        </p:txBody>
      </p:sp>
      <p:sp>
        <p:nvSpPr>
          <p:cNvPr id="19" name="Rectangle 18">
            <a:extLst>
              <a:ext uri="{FF2B5EF4-FFF2-40B4-BE49-F238E27FC236}">
                <a16:creationId xmlns:a16="http://schemas.microsoft.com/office/drawing/2014/main" id="{6ED661FC-28AD-47AE-92F2-31809E4F5C45}"/>
              </a:ext>
            </a:extLst>
          </p:cNvPr>
          <p:cNvSpPr/>
          <p:nvPr/>
        </p:nvSpPr>
        <p:spPr>
          <a:xfrm>
            <a:off x="4002832" y="5736826"/>
            <a:ext cx="6634067"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r>
              <a:rPr lang="ar-SA" sz="2000" dirty="0">
                <a:solidFill>
                  <a:schemeClr val="tx1"/>
                </a:solidFill>
                <a:latin typeface="Alexandria" charset="0"/>
                <a:cs typeface="Alexandria" charset="0"/>
              </a:rPr>
              <a:t>تحقيق التوازن بين الشكل والمضمون</a:t>
            </a:r>
          </a:p>
        </p:txBody>
      </p:sp>
      <p:sp>
        <p:nvSpPr>
          <p:cNvPr id="21" name="Rectangle 20">
            <a:extLst>
              <a:ext uri="{FF2B5EF4-FFF2-40B4-BE49-F238E27FC236}">
                <a16:creationId xmlns:a16="http://schemas.microsoft.com/office/drawing/2014/main" id="{5F1F7204-8965-4AA2-A5D9-2AD4D0B6AC83}"/>
              </a:ext>
            </a:extLst>
          </p:cNvPr>
          <p:cNvSpPr/>
          <p:nvPr/>
        </p:nvSpPr>
        <p:spPr>
          <a:xfrm>
            <a:off x="10674219" y="5736827"/>
            <a:ext cx="1167973"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rgbClr val="C00000"/>
                </a:solidFill>
                <a:latin typeface="Alexandria" charset="0"/>
                <a:cs typeface="Alexandria" charset="0"/>
              </a:rPr>
              <a:t>خامساً</a:t>
            </a:r>
          </a:p>
        </p:txBody>
      </p:sp>
      <p:pic>
        <p:nvPicPr>
          <p:cNvPr id="3074" name="Picture 2" descr="كيف تصنع صحيفة …؟ | المدائن بوست ALMADAYIN POST">
            <a:extLst>
              <a:ext uri="{FF2B5EF4-FFF2-40B4-BE49-F238E27FC236}">
                <a16:creationId xmlns:a16="http://schemas.microsoft.com/office/drawing/2014/main" id="{2F2B310D-4CE3-44D5-A7CA-7C646F88A9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684736"/>
            <a:ext cx="3578380" cy="22042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8" name="Picture 6" descr="أين طبعت أول صحيفة في العالم - موضوع">
            <a:extLst>
              <a:ext uri="{FF2B5EF4-FFF2-40B4-BE49-F238E27FC236}">
                <a16:creationId xmlns:a16="http://schemas.microsoft.com/office/drawing/2014/main" id="{B75A9916-8F7A-4AF0-B7E4-4AB3418742F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93" r="6994"/>
          <a:stretch/>
        </p:blipFill>
        <p:spPr bwMode="auto">
          <a:xfrm>
            <a:off x="191317" y="4154199"/>
            <a:ext cx="3578380" cy="19856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2" name="TextBox 21">
            <a:extLst>
              <a:ext uri="{FF2B5EF4-FFF2-40B4-BE49-F238E27FC236}">
                <a16:creationId xmlns:a16="http://schemas.microsoft.com/office/drawing/2014/main" id="{69316AE9-B984-4F86-9D2C-D631F4AA6234}"/>
              </a:ext>
            </a:extLst>
          </p:cNvPr>
          <p:cNvSpPr txBox="1"/>
          <p:nvPr/>
        </p:nvSpPr>
        <p:spPr>
          <a:xfrm>
            <a:off x="2930274" y="1582153"/>
            <a:ext cx="8985339" cy="944169"/>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يؤدي الاخراج الصحفي مجموعة من الأهداف أهمها:</a:t>
            </a:r>
          </a:p>
          <a:p>
            <a:pPr algn="just" rtl="1">
              <a:lnSpc>
                <a:spcPct val="200000"/>
              </a:lnSpc>
            </a:pPr>
            <a:endParaRPr lang="ar-SA" sz="900" dirty="0">
              <a:latin typeface="Alexandria" charset="0"/>
              <a:cs typeface="Alexandria" charset="0"/>
            </a:endParaRPr>
          </a:p>
        </p:txBody>
      </p:sp>
    </p:spTree>
    <p:extLst>
      <p:ext uri="{BB962C8B-B14F-4D97-AF65-F5344CB8AC3E}">
        <p14:creationId xmlns:p14="http://schemas.microsoft.com/office/powerpoint/2010/main" val="4117822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xEl>
                                              <p:pRg st="0" end="0"/>
                                            </p:txEl>
                                          </p:spTgt>
                                        </p:tgtEl>
                                        <p:attrNameLst>
                                          <p:attrName>style.visibility</p:attrName>
                                        </p:attrNameLst>
                                      </p:cBhvr>
                                      <p:to>
                                        <p:strVal val="visible"/>
                                      </p:to>
                                    </p:set>
                                    <p:animEffect transition="in" filter="fade">
                                      <p:cBhvr>
                                        <p:cTn id="12" dur="500"/>
                                        <p:tgtEl>
                                          <p:spTgt spid="2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fade">
                                      <p:cBhvr>
                                        <p:cTn id="17" dur="1000"/>
                                        <p:tgtEl>
                                          <p:spTgt spid="3074"/>
                                        </p:tgtEl>
                                      </p:cBhvr>
                                    </p:animEffect>
                                    <p:anim calcmode="lin" valueType="num">
                                      <p:cBhvr>
                                        <p:cTn id="18" dur="1000" fill="hold"/>
                                        <p:tgtEl>
                                          <p:spTgt spid="3074"/>
                                        </p:tgtEl>
                                        <p:attrNameLst>
                                          <p:attrName>ppt_x</p:attrName>
                                        </p:attrNameLst>
                                      </p:cBhvr>
                                      <p:tavLst>
                                        <p:tav tm="0">
                                          <p:val>
                                            <p:strVal val="#ppt_x"/>
                                          </p:val>
                                        </p:tav>
                                        <p:tav tm="100000">
                                          <p:val>
                                            <p:strVal val="#ppt_x"/>
                                          </p:val>
                                        </p:tav>
                                      </p:tavLst>
                                    </p:anim>
                                    <p:anim calcmode="lin" valueType="num">
                                      <p:cBhvr>
                                        <p:cTn id="1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078"/>
                                        </p:tgtEl>
                                        <p:attrNameLst>
                                          <p:attrName>style.visibility</p:attrName>
                                        </p:attrNameLst>
                                      </p:cBhvr>
                                      <p:to>
                                        <p:strVal val="visible"/>
                                      </p:to>
                                    </p:set>
                                    <p:animEffect transition="in" filter="fade">
                                      <p:cBhvr>
                                        <p:cTn id="24" dur="1000"/>
                                        <p:tgtEl>
                                          <p:spTgt spid="3078"/>
                                        </p:tgtEl>
                                      </p:cBhvr>
                                    </p:animEffect>
                                    <p:anim calcmode="lin" valueType="num">
                                      <p:cBhvr>
                                        <p:cTn id="25" dur="1000" fill="hold"/>
                                        <p:tgtEl>
                                          <p:spTgt spid="3078"/>
                                        </p:tgtEl>
                                        <p:attrNameLst>
                                          <p:attrName>ppt_x</p:attrName>
                                        </p:attrNameLst>
                                      </p:cBhvr>
                                      <p:tavLst>
                                        <p:tav tm="0">
                                          <p:val>
                                            <p:strVal val="#ppt_x"/>
                                          </p:val>
                                        </p:tav>
                                        <p:tav tm="100000">
                                          <p:val>
                                            <p:strVal val="#ppt_x"/>
                                          </p:val>
                                        </p:tav>
                                      </p:tavLst>
                                    </p:anim>
                                    <p:anim calcmode="lin" valueType="num">
                                      <p:cBhvr>
                                        <p:cTn id="26"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9" grpId="0" animBg="1"/>
      <p:bldP spid="10" grpId="0" animBg="1"/>
      <p:bldP spid="12" grpId="0" animBg="1"/>
      <p:bldP spid="13" grpId="0" animBg="1"/>
      <p:bldP spid="14" grpId="0" animBg="1"/>
      <p:bldP spid="18" grpId="0" animBg="1"/>
      <p:bldP spid="19" grpId="0" animBg="1"/>
      <p:bldP spid="21" grpId="0" animBg="1"/>
      <p:bldP spid="2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يتحقق من خلال النقاط التالية:</a:t>
            </a:r>
          </a:p>
          <a:p>
            <a:pPr marL="457200" indent="-457200" algn="just" rtl="1">
              <a:lnSpc>
                <a:spcPct val="250000"/>
              </a:lnSpc>
              <a:buFont typeface="+mj-lt"/>
              <a:buAutoNum type="arabicPeriod"/>
            </a:pPr>
            <a:r>
              <a:rPr lang="ar-SA" sz="2000" dirty="0">
                <a:latin typeface="Alexandria" charset="0"/>
                <a:cs typeface="Alexandria" charset="0"/>
              </a:rPr>
              <a:t>وضع العناوين الكبيرة أو المفاجئة في الأعلى.</a:t>
            </a:r>
          </a:p>
          <a:p>
            <a:pPr marL="457200" indent="-457200" algn="just" rtl="1">
              <a:lnSpc>
                <a:spcPct val="250000"/>
              </a:lnSpc>
              <a:buFont typeface="+mj-lt"/>
              <a:buAutoNum type="arabicPeriod"/>
            </a:pPr>
            <a:r>
              <a:rPr lang="ar-SA" sz="2000" dirty="0">
                <a:latin typeface="Alexandria" charset="0"/>
                <a:cs typeface="Alexandria" charset="0"/>
              </a:rPr>
              <a:t>استخدام صور معبّرة تعكس مضمون النص.</a:t>
            </a:r>
          </a:p>
          <a:p>
            <a:pPr marL="457200" indent="-457200" algn="just" rtl="1">
              <a:lnSpc>
                <a:spcPct val="250000"/>
              </a:lnSpc>
              <a:buFont typeface="+mj-lt"/>
              <a:buAutoNum type="arabicPeriod"/>
            </a:pPr>
            <a:r>
              <a:rPr lang="ar-SA" sz="2000" dirty="0">
                <a:latin typeface="Alexandria" charset="0"/>
                <a:cs typeface="Alexandria" charset="0"/>
              </a:rPr>
              <a:t>توظيف بالألوان لجعل الصفحة ديناميكية.</a:t>
            </a:r>
          </a:p>
          <a:p>
            <a:pPr marL="457200" indent="-457200" algn="just" rtl="1">
              <a:lnSpc>
                <a:spcPct val="250000"/>
              </a:lnSpc>
              <a:buFont typeface="+mj-lt"/>
              <a:buAutoNum type="arabicPeriod"/>
            </a:pPr>
            <a:r>
              <a:rPr lang="ar-SA" sz="2000" dirty="0">
                <a:latin typeface="Alexandria" charset="0"/>
                <a:cs typeface="Alexandria" charset="0"/>
              </a:rPr>
              <a:t>تصميم الغلاف بشكل فني ليدعو القارئ لفتح المطبوعة.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أولاً: جذب انتباه القارئ</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أهداف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a:extLst>
              <a:ext uri="{FF2B5EF4-FFF2-40B4-BE49-F238E27FC236}">
                <a16:creationId xmlns:a16="http://schemas.microsoft.com/office/drawing/2014/main" id="{825CEDD9-080C-4EA4-B5AE-2090930C18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734" b="5714"/>
          <a:stretch/>
        </p:blipFill>
        <p:spPr bwMode="auto">
          <a:xfrm>
            <a:off x="344992" y="1566865"/>
            <a:ext cx="4265613" cy="531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653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fade">
                                      <p:cBhvr>
                                        <p:cTn id="17" dur="1000"/>
                                        <p:tgtEl>
                                          <p:spTgt spid="8194"/>
                                        </p:tgtEl>
                                      </p:cBhvr>
                                    </p:animEffect>
                                    <p:anim calcmode="lin" valueType="num">
                                      <p:cBhvr>
                                        <p:cTn id="18" dur="1000" fill="hold"/>
                                        <p:tgtEl>
                                          <p:spTgt spid="8194"/>
                                        </p:tgtEl>
                                        <p:attrNameLst>
                                          <p:attrName>ppt_x</p:attrName>
                                        </p:attrNameLst>
                                      </p:cBhvr>
                                      <p:tavLst>
                                        <p:tav tm="0">
                                          <p:val>
                                            <p:strVal val="#ppt_x"/>
                                          </p:val>
                                        </p:tav>
                                        <p:tav tm="100000">
                                          <p:val>
                                            <p:strVal val="#ppt_x"/>
                                          </p:val>
                                        </p:tav>
                                      </p:tavLst>
                                    </p:anim>
                                    <p:anim calcmode="lin" valueType="num">
                                      <p:cBhvr>
                                        <p:cTn id="1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4" end="4"/>
                                            </p:txEl>
                                          </p:spTgt>
                                        </p:tgtEl>
                                        <p:attrNameLst>
                                          <p:attrName>style.visibility</p:attrName>
                                        </p:attrNameLst>
                                      </p:cBhvr>
                                      <p:to>
                                        <p:strVal val="visible"/>
                                      </p:to>
                                    </p:set>
                                    <p:animEffect transition="in" filter="fade">
                                      <p:cBhvr>
                                        <p:cTn id="44"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يتحقق من خلال النقاط التالية:</a:t>
            </a:r>
          </a:p>
          <a:p>
            <a:pPr marL="457200" indent="-457200" algn="just" rtl="1">
              <a:lnSpc>
                <a:spcPct val="250000"/>
              </a:lnSpc>
              <a:buFont typeface="+mj-lt"/>
              <a:buAutoNum type="arabicPeriod"/>
            </a:pPr>
            <a:r>
              <a:rPr lang="ar-SA" sz="2000" dirty="0">
                <a:latin typeface="Alexandria" charset="0"/>
                <a:cs typeface="Alexandria" charset="0"/>
              </a:rPr>
              <a:t>تقسيم النصوص إلى فقرات قصيرة.</a:t>
            </a:r>
          </a:p>
          <a:p>
            <a:pPr marL="457200" indent="-457200" algn="just" rtl="1">
              <a:lnSpc>
                <a:spcPct val="250000"/>
              </a:lnSpc>
              <a:buFont typeface="+mj-lt"/>
              <a:buAutoNum type="arabicPeriod"/>
            </a:pPr>
            <a:r>
              <a:rPr lang="ar-SA" sz="2000" dirty="0">
                <a:latin typeface="Alexandria" charset="0"/>
                <a:cs typeface="Alexandria" charset="0"/>
              </a:rPr>
              <a:t>استعمال العناوين الفرعية والعناصر المساعدة.</a:t>
            </a:r>
          </a:p>
          <a:p>
            <a:pPr marL="457200" indent="-457200" algn="just" rtl="1">
              <a:lnSpc>
                <a:spcPct val="250000"/>
              </a:lnSpc>
              <a:buFont typeface="+mj-lt"/>
              <a:buAutoNum type="arabicPeriod"/>
            </a:pPr>
            <a:r>
              <a:rPr lang="ar-SA" sz="2000" dirty="0">
                <a:latin typeface="Alexandria" charset="0"/>
                <a:cs typeface="Alexandria" charset="0"/>
              </a:rPr>
              <a:t>ترك مسافات مريحة بين الأعمدة والمواضيع.</a:t>
            </a:r>
          </a:p>
          <a:p>
            <a:pPr marL="457200" indent="-457200" algn="just" rtl="1">
              <a:lnSpc>
                <a:spcPct val="250000"/>
              </a:lnSpc>
              <a:buFont typeface="+mj-lt"/>
              <a:buAutoNum type="arabicPeriod"/>
            </a:pPr>
            <a:r>
              <a:rPr lang="ar-SA" sz="2000" dirty="0">
                <a:latin typeface="Alexandria" charset="0"/>
                <a:cs typeface="Alexandria" charset="0"/>
              </a:rPr>
              <a:t>استخدام خطوط قابلة للقراءة على الورق والشاشة.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ثانياً: تسهيل القراءة والفهم</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أهداف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 name="Picture 2">
            <a:extLst>
              <a:ext uri="{FF2B5EF4-FFF2-40B4-BE49-F238E27FC236}">
                <a16:creationId xmlns:a16="http://schemas.microsoft.com/office/drawing/2014/main" id="{B843B8A2-C702-43C0-9D42-604B67ABC3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118" y="1558667"/>
            <a:ext cx="4039196" cy="565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3666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4" end="4"/>
                                            </p:txEl>
                                          </p:spTgt>
                                        </p:tgtEl>
                                        <p:attrNameLst>
                                          <p:attrName>style.visibility</p:attrName>
                                        </p:attrNameLst>
                                      </p:cBhvr>
                                      <p:to>
                                        <p:strVal val="visible"/>
                                      </p:to>
                                    </p:set>
                                    <p:animEffect transition="in" filter="fade">
                                      <p:cBhvr>
                                        <p:cTn id="44"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يتحقق من خلال النقاط التالية:</a:t>
            </a:r>
          </a:p>
          <a:p>
            <a:pPr marL="457200" indent="-457200" algn="just" rtl="1">
              <a:lnSpc>
                <a:spcPct val="250000"/>
              </a:lnSpc>
              <a:buFont typeface="+mj-lt"/>
              <a:buAutoNum type="arabicPeriod"/>
            </a:pPr>
            <a:r>
              <a:rPr lang="ar-SA" sz="2000" dirty="0">
                <a:latin typeface="Alexandria" charset="0"/>
                <a:cs typeface="Alexandria" charset="0"/>
              </a:rPr>
              <a:t>تقديم أشكال إخراج مختلفة من عدد إلى آخر.</a:t>
            </a:r>
          </a:p>
          <a:p>
            <a:pPr marL="457200" indent="-457200" algn="just" rtl="1">
              <a:lnSpc>
                <a:spcPct val="250000"/>
              </a:lnSpc>
              <a:buFont typeface="+mj-lt"/>
              <a:buAutoNum type="arabicPeriod"/>
            </a:pPr>
            <a:r>
              <a:rPr lang="ar-SA" sz="2000" dirty="0">
                <a:latin typeface="Alexandria" charset="0"/>
                <a:cs typeface="Alexandria" charset="0"/>
              </a:rPr>
              <a:t>تخصيص صفحات أو ملاحق بتصميم فني خاص.</a:t>
            </a:r>
          </a:p>
          <a:p>
            <a:pPr marL="457200" indent="-457200" algn="just" rtl="1">
              <a:lnSpc>
                <a:spcPct val="250000"/>
              </a:lnSpc>
              <a:buFont typeface="+mj-lt"/>
              <a:buAutoNum type="arabicPeriod"/>
            </a:pPr>
            <a:r>
              <a:rPr lang="ar-SA" sz="2000" dirty="0">
                <a:latin typeface="Alexandria" charset="0"/>
                <a:cs typeface="Alexandria" charset="0"/>
              </a:rPr>
              <a:t>إدخال الإنفوجرافيك لتقديم البيانات.</a:t>
            </a:r>
          </a:p>
          <a:p>
            <a:pPr marL="457200" indent="-457200" algn="just" rtl="1">
              <a:lnSpc>
                <a:spcPct val="250000"/>
              </a:lnSpc>
              <a:buFont typeface="+mj-lt"/>
              <a:buAutoNum type="arabicPeriod"/>
            </a:pPr>
            <a:r>
              <a:rPr lang="ar-SA" sz="2000" dirty="0">
                <a:latin typeface="Alexandria" charset="0"/>
                <a:cs typeface="Alexandria" charset="0"/>
              </a:rPr>
              <a:t>اعتماد إخراج بصري مناسب للمناسبات أو الأحداث الكبرى.</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ثالثاً: التنويع والتجديد</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أهداف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22" name="Picture 6" descr="صحيفة عكاظ | الملحق الثقافي . تزامناً مع زيارة #ولي_العهد. مثقفون ...">
            <a:extLst>
              <a:ext uri="{FF2B5EF4-FFF2-40B4-BE49-F238E27FC236}">
                <a16:creationId xmlns:a16="http://schemas.microsoft.com/office/drawing/2014/main" id="{1D0EBD66-5638-4FE0-94F9-0AC2AC0C4F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541" y="1558667"/>
            <a:ext cx="4433058" cy="5293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250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222"/>
                                        </p:tgtEl>
                                        <p:attrNameLst>
                                          <p:attrName>style.visibility</p:attrName>
                                        </p:attrNameLst>
                                      </p:cBhvr>
                                      <p:to>
                                        <p:strVal val="visible"/>
                                      </p:to>
                                    </p:set>
                                    <p:animEffect transition="in" filter="fade">
                                      <p:cBhvr>
                                        <p:cTn id="17" dur="1000"/>
                                        <p:tgtEl>
                                          <p:spTgt spid="9222"/>
                                        </p:tgtEl>
                                      </p:cBhvr>
                                    </p:animEffect>
                                    <p:anim calcmode="lin" valueType="num">
                                      <p:cBhvr>
                                        <p:cTn id="18" dur="1000" fill="hold"/>
                                        <p:tgtEl>
                                          <p:spTgt spid="9222"/>
                                        </p:tgtEl>
                                        <p:attrNameLst>
                                          <p:attrName>ppt_x</p:attrName>
                                        </p:attrNameLst>
                                      </p:cBhvr>
                                      <p:tavLst>
                                        <p:tav tm="0">
                                          <p:val>
                                            <p:strVal val="#ppt_x"/>
                                          </p:val>
                                        </p:tav>
                                        <p:tav tm="100000">
                                          <p:val>
                                            <p:strVal val="#ppt_x"/>
                                          </p:val>
                                        </p:tav>
                                      </p:tavLst>
                                    </p:anim>
                                    <p:anim calcmode="lin" valueType="num">
                                      <p:cBhvr>
                                        <p:cTn id="19" dur="1000" fill="hold"/>
                                        <p:tgtEl>
                                          <p:spTgt spid="922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4" end="4"/>
                                            </p:txEl>
                                          </p:spTgt>
                                        </p:tgtEl>
                                        <p:attrNameLst>
                                          <p:attrName>style.visibility</p:attrName>
                                        </p:attrNameLst>
                                      </p:cBhvr>
                                      <p:to>
                                        <p:strVal val="visible"/>
                                      </p:to>
                                    </p:set>
                                    <p:animEffect transition="in" filter="fade">
                                      <p:cBhvr>
                                        <p:cTn id="44"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يتحقق من خلال النقاط التالية:</a:t>
            </a:r>
          </a:p>
          <a:p>
            <a:pPr marL="457200" indent="-457200" algn="just" rtl="1">
              <a:lnSpc>
                <a:spcPct val="250000"/>
              </a:lnSpc>
              <a:buFont typeface="+mj-lt"/>
              <a:buAutoNum type="arabicPeriod"/>
            </a:pPr>
            <a:r>
              <a:rPr lang="ar-SA" sz="2000" dirty="0">
                <a:latin typeface="Alexandria" charset="0"/>
                <a:cs typeface="Alexandria" charset="0"/>
              </a:rPr>
              <a:t>عدم تزاحم النصوص والصور في مساحة ضيقة.</a:t>
            </a:r>
          </a:p>
          <a:p>
            <a:pPr marL="457200" indent="-457200" algn="just" rtl="1">
              <a:lnSpc>
                <a:spcPct val="250000"/>
              </a:lnSpc>
              <a:buFont typeface="+mj-lt"/>
              <a:buAutoNum type="arabicPeriod"/>
            </a:pPr>
            <a:r>
              <a:rPr lang="ar-SA" sz="2000" dirty="0">
                <a:latin typeface="Alexandria" charset="0"/>
                <a:cs typeface="Alexandria" charset="0"/>
              </a:rPr>
              <a:t>توزيع الألوان لتجنب العشوائية البصرية.</a:t>
            </a:r>
          </a:p>
          <a:p>
            <a:pPr marL="457200" indent="-457200" algn="just" rtl="1">
              <a:lnSpc>
                <a:spcPct val="250000"/>
              </a:lnSpc>
              <a:buFont typeface="+mj-lt"/>
              <a:buAutoNum type="arabicPeriod"/>
            </a:pPr>
            <a:r>
              <a:rPr lang="ar-SA" sz="2000" dirty="0">
                <a:latin typeface="Alexandria" charset="0"/>
                <a:cs typeface="Alexandria" charset="0"/>
              </a:rPr>
              <a:t>تخصيص مساحات للنص ومساحات للصور.</a:t>
            </a:r>
          </a:p>
          <a:p>
            <a:pPr marL="457200" indent="-457200" algn="just" rtl="1">
              <a:lnSpc>
                <a:spcPct val="250000"/>
              </a:lnSpc>
              <a:buFont typeface="+mj-lt"/>
              <a:buAutoNum type="arabicPeriod"/>
            </a:pPr>
            <a:r>
              <a:rPr lang="ar-SA" sz="2000" dirty="0">
                <a:latin typeface="Alexandria" charset="0"/>
                <a:cs typeface="Alexandria" charset="0"/>
              </a:rPr>
              <a:t>الحفاظ على توازن الصفحة ككل من حيث الوزن البصري.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رابعاً: خلق توازن بصري ووظيفي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أهداف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 name="Picture 4">
            <a:extLst>
              <a:ext uri="{FF2B5EF4-FFF2-40B4-BE49-F238E27FC236}">
                <a16:creationId xmlns:a16="http://schemas.microsoft.com/office/drawing/2014/main" id="{B3D06BC6-0366-4C47-A5E2-570C13AD87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850" y="1532065"/>
            <a:ext cx="3902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0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4" end="4"/>
                                            </p:txEl>
                                          </p:spTgt>
                                        </p:tgtEl>
                                        <p:attrNameLst>
                                          <p:attrName>style.visibility</p:attrName>
                                        </p:attrNameLst>
                                      </p:cBhvr>
                                      <p:to>
                                        <p:strVal val="visible"/>
                                      </p:to>
                                    </p:set>
                                    <p:animEffect transition="in" filter="fade">
                                      <p:cBhvr>
                                        <p:cTn id="44"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97B832-D676-493E-8C66-8F08C544520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26F8F23-96E5-42B9-BF7D-2FECD5D1F445}"/>
              </a:ext>
            </a:extLst>
          </p:cNvPr>
          <p:cNvSpPr/>
          <p:nvPr/>
        </p:nvSpPr>
        <p:spPr>
          <a:xfrm>
            <a:off x="768219" y="2010482"/>
            <a:ext cx="5327781"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تنسيق بسيط، أعمدة ثابتة</a:t>
            </a:r>
          </a:p>
        </p:txBody>
      </p:sp>
      <p:sp>
        <p:nvSpPr>
          <p:cNvPr id="12" name="Rectangle 11">
            <a:extLst>
              <a:ext uri="{FF2B5EF4-FFF2-40B4-BE49-F238E27FC236}">
                <a16:creationId xmlns:a16="http://schemas.microsoft.com/office/drawing/2014/main" id="{7854E319-B4DC-41BD-B3D2-27DEC2E3D132}"/>
              </a:ext>
            </a:extLst>
          </p:cNvPr>
          <p:cNvSpPr/>
          <p:nvPr/>
        </p:nvSpPr>
        <p:spPr>
          <a:xfrm>
            <a:off x="6179975" y="2010483"/>
            <a:ext cx="3696568" cy="72405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الإخراج التقليدي</a:t>
            </a:r>
          </a:p>
        </p:txBody>
      </p:sp>
      <p:sp>
        <p:nvSpPr>
          <p:cNvPr id="13" name="Rectangle 12">
            <a:extLst>
              <a:ext uri="{FF2B5EF4-FFF2-40B4-BE49-F238E27FC236}">
                <a16:creationId xmlns:a16="http://schemas.microsoft.com/office/drawing/2014/main" id="{A48A001A-E712-495A-B972-F6046964F27B}"/>
              </a:ext>
            </a:extLst>
          </p:cNvPr>
          <p:cNvSpPr/>
          <p:nvPr/>
        </p:nvSpPr>
        <p:spPr>
          <a:xfrm>
            <a:off x="768219" y="2783359"/>
            <a:ext cx="5327781"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أكثر ديناميكية ومرونة</a:t>
            </a:r>
          </a:p>
        </p:txBody>
      </p:sp>
      <p:sp>
        <p:nvSpPr>
          <p:cNvPr id="14" name="Rectangle 13">
            <a:extLst>
              <a:ext uri="{FF2B5EF4-FFF2-40B4-BE49-F238E27FC236}">
                <a16:creationId xmlns:a16="http://schemas.microsoft.com/office/drawing/2014/main" id="{6958AC4A-A7C7-4BCC-AE64-101BB57D34B8}"/>
              </a:ext>
            </a:extLst>
          </p:cNvPr>
          <p:cNvSpPr/>
          <p:nvPr/>
        </p:nvSpPr>
        <p:spPr>
          <a:xfrm>
            <a:off x="6179975" y="2783360"/>
            <a:ext cx="3696568" cy="72405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الإخراج الحديث</a:t>
            </a:r>
          </a:p>
        </p:txBody>
      </p:sp>
      <p:sp>
        <p:nvSpPr>
          <p:cNvPr id="18" name="Rectangle 17">
            <a:extLst>
              <a:ext uri="{FF2B5EF4-FFF2-40B4-BE49-F238E27FC236}">
                <a16:creationId xmlns:a16="http://schemas.microsoft.com/office/drawing/2014/main" id="{29485808-8EDB-40D2-A536-09873CC5984C}"/>
              </a:ext>
            </a:extLst>
          </p:cNvPr>
          <p:cNvSpPr/>
          <p:nvPr/>
        </p:nvSpPr>
        <p:spPr>
          <a:xfrm>
            <a:off x="768219" y="3556236"/>
            <a:ext cx="5327781"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يستخدم الفن والرمزية</a:t>
            </a:r>
          </a:p>
        </p:txBody>
      </p:sp>
      <p:sp>
        <p:nvSpPr>
          <p:cNvPr id="19" name="Rectangle 18">
            <a:extLst>
              <a:ext uri="{FF2B5EF4-FFF2-40B4-BE49-F238E27FC236}">
                <a16:creationId xmlns:a16="http://schemas.microsoft.com/office/drawing/2014/main" id="{7F1DADFE-7D4D-4FA1-A0EF-C8B593CD4CD4}"/>
              </a:ext>
            </a:extLst>
          </p:cNvPr>
          <p:cNvSpPr/>
          <p:nvPr/>
        </p:nvSpPr>
        <p:spPr>
          <a:xfrm>
            <a:off x="6179975" y="3556237"/>
            <a:ext cx="3696568" cy="72405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الإخراج الإبداعي</a:t>
            </a:r>
          </a:p>
        </p:txBody>
      </p:sp>
      <p:sp>
        <p:nvSpPr>
          <p:cNvPr id="21" name="Rectangle 20">
            <a:extLst>
              <a:ext uri="{FF2B5EF4-FFF2-40B4-BE49-F238E27FC236}">
                <a16:creationId xmlns:a16="http://schemas.microsoft.com/office/drawing/2014/main" id="{14821A42-793E-4E6A-94BD-049D6E981434}"/>
              </a:ext>
            </a:extLst>
          </p:cNvPr>
          <p:cNvSpPr/>
          <p:nvPr/>
        </p:nvSpPr>
        <p:spPr>
          <a:xfrm>
            <a:off x="768219" y="4338619"/>
            <a:ext cx="5327781"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خاص بالصحف الرقمية</a:t>
            </a:r>
          </a:p>
        </p:txBody>
      </p:sp>
      <p:sp>
        <p:nvSpPr>
          <p:cNvPr id="22" name="Rectangle 21">
            <a:extLst>
              <a:ext uri="{FF2B5EF4-FFF2-40B4-BE49-F238E27FC236}">
                <a16:creationId xmlns:a16="http://schemas.microsoft.com/office/drawing/2014/main" id="{014D732B-C5A2-4C55-A54C-AE29D11A11E0}"/>
              </a:ext>
            </a:extLst>
          </p:cNvPr>
          <p:cNvSpPr/>
          <p:nvPr/>
        </p:nvSpPr>
        <p:spPr>
          <a:xfrm>
            <a:off x="6179975" y="4338620"/>
            <a:ext cx="3696568" cy="72405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الإخراج التفاعلي</a:t>
            </a:r>
          </a:p>
        </p:txBody>
      </p:sp>
      <p:sp>
        <p:nvSpPr>
          <p:cNvPr id="23" name="Rectangle 22">
            <a:extLst>
              <a:ext uri="{FF2B5EF4-FFF2-40B4-BE49-F238E27FC236}">
                <a16:creationId xmlns:a16="http://schemas.microsoft.com/office/drawing/2014/main" id="{C260212E-9C23-45CA-8D92-0F084C305BE0}"/>
              </a:ext>
            </a:extLst>
          </p:cNvPr>
          <p:cNvSpPr/>
          <p:nvPr/>
        </p:nvSpPr>
        <p:spPr>
          <a:xfrm>
            <a:off x="768219" y="5121002"/>
            <a:ext cx="5327781" cy="72405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يركز على سرعة ووضوح نقل الخبر</a:t>
            </a:r>
          </a:p>
        </p:txBody>
      </p:sp>
      <p:sp>
        <p:nvSpPr>
          <p:cNvPr id="25" name="Rectangle 24">
            <a:extLst>
              <a:ext uri="{FF2B5EF4-FFF2-40B4-BE49-F238E27FC236}">
                <a16:creationId xmlns:a16="http://schemas.microsoft.com/office/drawing/2014/main" id="{11356B2A-A168-416D-BCB8-4929C641AE8C}"/>
              </a:ext>
            </a:extLst>
          </p:cNvPr>
          <p:cNvSpPr/>
          <p:nvPr/>
        </p:nvSpPr>
        <p:spPr>
          <a:xfrm>
            <a:off x="6179975" y="5121003"/>
            <a:ext cx="3696568" cy="72405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الإخراج الإخباري</a:t>
            </a:r>
          </a:p>
        </p:txBody>
      </p:sp>
      <p:sp>
        <p:nvSpPr>
          <p:cNvPr id="26" name="Rectangle 25">
            <a:extLst>
              <a:ext uri="{FF2B5EF4-FFF2-40B4-BE49-F238E27FC236}">
                <a16:creationId xmlns:a16="http://schemas.microsoft.com/office/drawing/2014/main" id="{D91B3949-EC2E-4A55-9D60-877AEEE5E424}"/>
              </a:ext>
            </a:extLst>
          </p:cNvPr>
          <p:cNvSpPr/>
          <p:nvPr/>
        </p:nvSpPr>
        <p:spPr>
          <a:xfrm>
            <a:off x="9960518" y="2010482"/>
            <a:ext cx="1167973" cy="72405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0DC8B703-F95D-4406-B2E3-46CF69DA4A7A}"/>
              </a:ext>
            </a:extLst>
          </p:cNvPr>
          <p:cNvSpPr/>
          <p:nvPr/>
        </p:nvSpPr>
        <p:spPr>
          <a:xfrm>
            <a:off x="9960518" y="2783359"/>
            <a:ext cx="1167973" cy="72405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AA6EAE9C-6808-41BE-87E6-3EFE73B17C59}"/>
              </a:ext>
            </a:extLst>
          </p:cNvPr>
          <p:cNvSpPr/>
          <p:nvPr/>
        </p:nvSpPr>
        <p:spPr>
          <a:xfrm>
            <a:off x="9960518" y="3556236"/>
            <a:ext cx="1167973" cy="72405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D2F35CA8-D874-472D-B004-AD185F70F617}"/>
              </a:ext>
            </a:extLst>
          </p:cNvPr>
          <p:cNvSpPr/>
          <p:nvPr/>
        </p:nvSpPr>
        <p:spPr>
          <a:xfrm>
            <a:off x="9960518" y="4338619"/>
            <a:ext cx="1167973" cy="72405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FCED8BDF-3964-49B7-A6E9-8BE9679876EA}"/>
              </a:ext>
            </a:extLst>
          </p:cNvPr>
          <p:cNvSpPr/>
          <p:nvPr/>
        </p:nvSpPr>
        <p:spPr>
          <a:xfrm>
            <a:off x="9960518" y="5121002"/>
            <a:ext cx="1167973" cy="72405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Tree>
    <p:extLst>
      <p:ext uri="{BB962C8B-B14F-4D97-AF65-F5344CB8AC3E}">
        <p14:creationId xmlns:p14="http://schemas.microsoft.com/office/powerpoint/2010/main" val="1447149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2" grpId="0" animBg="1"/>
      <p:bldP spid="13" grpId="0" animBg="1"/>
      <p:bldP spid="14" grpId="0" animBg="1"/>
      <p:bldP spid="18" grpId="0" animBg="1"/>
      <p:bldP spid="19" grpId="0" animBg="1"/>
      <p:bldP spid="21" grpId="0" animBg="1"/>
      <p:bldP spid="22" grpId="0" animBg="1"/>
      <p:bldP spid="23" grpId="0" animBg="1"/>
      <p:bldP spid="25" grpId="0" animBg="1"/>
      <p:bldP spid="26" grpId="0" animBg="1"/>
      <p:bldP spid="27" grpId="0" animBg="1"/>
      <p:bldP spid="28" grpId="0" animBg="1"/>
      <p:bldP spid="29" grpId="0" animBg="1"/>
      <p:bldP spid="3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يتمثل في النقاط التالية:</a:t>
            </a:r>
          </a:p>
          <a:p>
            <a:pPr marL="457200" indent="-457200" algn="just" rtl="1">
              <a:lnSpc>
                <a:spcPct val="250000"/>
              </a:lnSpc>
              <a:buFont typeface="+mj-lt"/>
              <a:buAutoNum type="arabicPeriod"/>
            </a:pPr>
            <a:r>
              <a:rPr lang="ar-SA" sz="2000" dirty="0">
                <a:latin typeface="Alexandria" charset="0"/>
                <a:cs typeface="Alexandria" charset="0"/>
              </a:rPr>
              <a:t>يُستخدم في الصحف الرسمية القديمة.</a:t>
            </a:r>
          </a:p>
          <a:p>
            <a:pPr marL="457200" indent="-457200" algn="just" rtl="1">
              <a:lnSpc>
                <a:spcPct val="250000"/>
              </a:lnSpc>
              <a:buFont typeface="+mj-lt"/>
              <a:buAutoNum type="arabicPeriod"/>
            </a:pPr>
            <a:r>
              <a:rPr lang="ar-SA" sz="2000" dirty="0">
                <a:latin typeface="Alexandria" charset="0"/>
                <a:cs typeface="Alexandria" charset="0"/>
              </a:rPr>
              <a:t>يعتمد الأعمدة والنصوص الكثيفة دون صور كبيرة.</a:t>
            </a:r>
          </a:p>
          <a:p>
            <a:pPr marL="457200" indent="-457200" algn="just" rtl="1">
              <a:lnSpc>
                <a:spcPct val="250000"/>
              </a:lnSpc>
              <a:buFont typeface="+mj-lt"/>
              <a:buAutoNum type="arabicPeriod"/>
            </a:pPr>
            <a:r>
              <a:rPr lang="ar-SA" sz="2000" dirty="0">
                <a:latin typeface="Alexandria" charset="0"/>
                <a:cs typeface="Alexandria" charset="0"/>
              </a:rPr>
              <a:t>يتميز بالثبات والبساطة.</a:t>
            </a:r>
          </a:p>
          <a:p>
            <a:pPr marL="457200" indent="-457200" algn="just" rtl="1">
              <a:lnSpc>
                <a:spcPct val="250000"/>
              </a:lnSpc>
              <a:buFont typeface="+mj-lt"/>
              <a:buAutoNum type="arabicPeriod"/>
            </a:pPr>
            <a:r>
              <a:rPr lang="ar-SA" sz="2000" dirty="0">
                <a:latin typeface="Alexandria" charset="0"/>
                <a:cs typeface="Alexandria" charset="0"/>
              </a:rPr>
              <a:t>لا يولي اهتمامًا كبيرًا للجانب الجمالي.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أولاً: الإخراج التقليدي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22" name="Picture 2">
            <a:extLst>
              <a:ext uri="{FF2B5EF4-FFF2-40B4-BE49-F238E27FC236}">
                <a16:creationId xmlns:a16="http://schemas.microsoft.com/office/drawing/2014/main" id="{83AC8325-69BA-4B60-86BD-065982EF43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9285"/>
          <a:stretch/>
        </p:blipFill>
        <p:spPr bwMode="auto">
          <a:xfrm>
            <a:off x="0" y="2282719"/>
            <a:ext cx="4617769" cy="4209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04639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uiExpand="1" build="p"/>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يتمثل في النقاط التالية:</a:t>
            </a:r>
          </a:p>
          <a:p>
            <a:pPr marL="457200" indent="-457200" algn="just" rtl="1">
              <a:lnSpc>
                <a:spcPct val="250000"/>
              </a:lnSpc>
              <a:buFont typeface="+mj-lt"/>
              <a:buAutoNum type="arabicPeriod"/>
            </a:pPr>
            <a:r>
              <a:rPr lang="ar-SA" sz="2000" dirty="0">
                <a:latin typeface="Alexandria" charset="0"/>
                <a:cs typeface="Alexandria" charset="0"/>
              </a:rPr>
              <a:t>دمج متوازن بين الصورة والنص.</a:t>
            </a:r>
          </a:p>
          <a:p>
            <a:pPr marL="457200" indent="-457200" algn="just" rtl="1">
              <a:lnSpc>
                <a:spcPct val="250000"/>
              </a:lnSpc>
              <a:buFont typeface="+mj-lt"/>
              <a:buAutoNum type="arabicPeriod"/>
            </a:pPr>
            <a:r>
              <a:rPr lang="ar-SA" sz="2000" dirty="0">
                <a:latin typeface="Alexandria" charset="0"/>
                <a:cs typeface="Alexandria" charset="0"/>
              </a:rPr>
              <a:t>استخدام الألوان وخطوط العناوين المختلفة.</a:t>
            </a:r>
          </a:p>
          <a:p>
            <a:pPr marL="457200" indent="-457200" algn="just" rtl="1">
              <a:lnSpc>
                <a:spcPct val="250000"/>
              </a:lnSpc>
              <a:buFont typeface="+mj-lt"/>
              <a:buAutoNum type="arabicPeriod"/>
            </a:pPr>
            <a:r>
              <a:rPr lang="ar-SA" sz="2000" dirty="0">
                <a:latin typeface="Alexandria" charset="0"/>
                <a:cs typeface="Alexandria" charset="0"/>
              </a:rPr>
              <a:t>تغيير عدد الأعمدة حسب المادة.</a:t>
            </a:r>
          </a:p>
          <a:p>
            <a:pPr marL="457200" indent="-457200" algn="just" rtl="1">
              <a:lnSpc>
                <a:spcPct val="250000"/>
              </a:lnSpc>
              <a:buFont typeface="+mj-lt"/>
              <a:buAutoNum type="arabicPeriod"/>
            </a:pPr>
            <a:r>
              <a:rPr lang="ar-SA" sz="2000" dirty="0">
                <a:latin typeface="Alexandria" charset="0"/>
                <a:cs typeface="Alexandria" charset="0"/>
              </a:rPr>
              <a:t>تصميم أكثر حيوية يشد القارئ منذ النظرة الأولى.</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ثانياً: الإخراج الحديث</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 name="Picture 4">
            <a:extLst>
              <a:ext uri="{FF2B5EF4-FFF2-40B4-BE49-F238E27FC236}">
                <a16:creationId xmlns:a16="http://schemas.microsoft.com/office/drawing/2014/main" id="{B3D06BC6-0366-4C47-A5E2-570C13AD87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850" y="1532065"/>
            <a:ext cx="3902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02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4" end="4"/>
                                            </p:txEl>
                                          </p:spTgt>
                                        </p:tgtEl>
                                        <p:attrNameLst>
                                          <p:attrName>style.visibility</p:attrName>
                                        </p:attrNameLst>
                                      </p:cBhvr>
                                      <p:to>
                                        <p:strVal val="visible"/>
                                      </p:to>
                                    </p:set>
                                    <p:animEffect transition="in" filter="fade">
                                      <p:cBhvr>
                                        <p:cTn id="44"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يتمثل في النقاط التالية:</a:t>
            </a:r>
          </a:p>
          <a:p>
            <a:pPr marL="457200" indent="-457200" algn="just" rtl="1">
              <a:lnSpc>
                <a:spcPct val="250000"/>
              </a:lnSpc>
              <a:buFont typeface="+mj-lt"/>
              <a:buAutoNum type="arabicPeriod"/>
            </a:pPr>
            <a:r>
              <a:rPr lang="ar-SA" sz="2000" dirty="0">
                <a:latin typeface="Alexandria" charset="0"/>
                <a:cs typeface="Alexandria" charset="0"/>
              </a:rPr>
              <a:t>مناسب للمجلات الثقافية والفنية.</a:t>
            </a:r>
          </a:p>
          <a:p>
            <a:pPr marL="457200" indent="-457200" algn="just" rtl="1">
              <a:lnSpc>
                <a:spcPct val="250000"/>
              </a:lnSpc>
              <a:buFont typeface="+mj-lt"/>
              <a:buAutoNum type="arabicPeriod"/>
            </a:pPr>
            <a:r>
              <a:rPr lang="ar-SA" sz="2000" dirty="0">
                <a:latin typeface="Alexandria" charset="0"/>
                <a:cs typeface="Alexandria" charset="0"/>
              </a:rPr>
              <a:t>يوظف الفن التشكيلي في الصفحة.</a:t>
            </a:r>
          </a:p>
          <a:p>
            <a:pPr marL="457200" indent="-457200" algn="just" rtl="1">
              <a:lnSpc>
                <a:spcPct val="250000"/>
              </a:lnSpc>
              <a:buFont typeface="+mj-lt"/>
              <a:buAutoNum type="arabicPeriod"/>
            </a:pPr>
            <a:r>
              <a:rPr lang="ar-SA" sz="2000" dirty="0">
                <a:latin typeface="Alexandria" charset="0"/>
                <a:cs typeface="Alexandria" charset="0"/>
              </a:rPr>
              <a:t>يسمح بكسر القواعد التقليدية.</a:t>
            </a:r>
          </a:p>
          <a:p>
            <a:pPr marL="457200" indent="-457200" algn="just" rtl="1">
              <a:lnSpc>
                <a:spcPct val="250000"/>
              </a:lnSpc>
              <a:buFont typeface="+mj-lt"/>
              <a:buAutoNum type="arabicPeriod"/>
            </a:pPr>
            <a:r>
              <a:rPr lang="ar-SA" sz="2000" dirty="0">
                <a:latin typeface="Alexandria" charset="0"/>
                <a:cs typeface="Alexandria" charset="0"/>
              </a:rPr>
              <a:t>يُستخدم لإثارة الدهشة والانتباه البصري.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ثالثاً: الإخراج الإبداعي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9C15F098-2DA1-41C1-8EEF-F55F603B73C0}"/>
              </a:ext>
            </a:extLst>
          </p:cNvPr>
          <p:cNvPicPr>
            <a:picLocks noChangeAspect="1"/>
          </p:cNvPicPr>
          <p:nvPr/>
        </p:nvPicPr>
        <p:blipFill>
          <a:blip r:embed="rId3"/>
          <a:stretch>
            <a:fillRect/>
          </a:stretch>
        </p:blipFill>
        <p:spPr>
          <a:xfrm>
            <a:off x="393009" y="1532065"/>
            <a:ext cx="4225560" cy="61376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55146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الهيئة الاتحادية للضرائب - المركز الاعلامي">
            <a:extLst>
              <a:ext uri="{FF2B5EF4-FFF2-40B4-BE49-F238E27FC236}">
                <a16:creationId xmlns:a16="http://schemas.microsoft.com/office/drawing/2014/main" id="{EEB19EB8-68C5-4CEC-BA0A-7B4028995C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331" y="1590910"/>
            <a:ext cx="4699113" cy="49516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يتمثل في النقاط التالية:</a:t>
            </a:r>
          </a:p>
          <a:p>
            <a:pPr marL="457200" indent="-457200" algn="just" rtl="1">
              <a:lnSpc>
                <a:spcPct val="250000"/>
              </a:lnSpc>
              <a:buFont typeface="+mj-lt"/>
              <a:buAutoNum type="arabicPeriod"/>
            </a:pPr>
            <a:r>
              <a:rPr lang="ar-SA" sz="2000" dirty="0">
                <a:latin typeface="Alexandria" charset="0"/>
                <a:cs typeface="Alexandria" charset="0"/>
              </a:rPr>
              <a:t>خاص بالصحف الإلكترونية والمواقع الإخبارية.</a:t>
            </a:r>
          </a:p>
          <a:p>
            <a:pPr marL="457200" indent="-457200" algn="just" rtl="1">
              <a:lnSpc>
                <a:spcPct val="250000"/>
              </a:lnSpc>
              <a:buFont typeface="+mj-lt"/>
              <a:buAutoNum type="arabicPeriod"/>
            </a:pPr>
            <a:r>
              <a:rPr lang="ar-SA" sz="2000" dirty="0">
                <a:latin typeface="Alexandria" charset="0"/>
                <a:cs typeface="Alexandria" charset="0"/>
              </a:rPr>
              <a:t>يستخدم تقنيات </a:t>
            </a:r>
            <a:r>
              <a:rPr lang="en-US" sz="2000" dirty="0">
                <a:latin typeface="Alexandria" charset="0"/>
                <a:cs typeface="Alexandria" charset="0"/>
              </a:rPr>
              <a:t>HTML5</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والرسوم المتحركة.</a:t>
            </a:r>
          </a:p>
          <a:p>
            <a:pPr marL="457200" indent="-457200" algn="just" rtl="1">
              <a:lnSpc>
                <a:spcPct val="250000"/>
              </a:lnSpc>
              <a:buFont typeface="+mj-lt"/>
              <a:buAutoNum type="arabicPeriod"/>
            </a:pPr>
            <a:r>
              <a:rPr lang="ar-SA" sz="2000" dirty="0">
                <a:latin typeface="Alexandria" charset="0"/>
                <a:cs typeface="Alexandria" charset="0"/>
              </a:rPr>
              <a:t>يسمح للقارئ بالمشاركة والتفاعل.</a:t>
            </a:r>
          </a:p>
          <a:p>
            <a:pPr marL="457200" indent="-457200" algn="just" rtl="1">
              <a:lnSpc>
                <a:spcPct val="250000"/>
              </a:lnSpc>
              <a:buFont typeface="+mj-lt"/>
              <a:buAutoNum type="arabicPeriod"/>
            </a:pPr>
            <a:r>
              <a:rPr lang="ar-SA" sz="2000" dirty="0">
                <a:latin typeface="Alexandria" charset="0"/>
                <a:cs typeface="Alexandria" charset="0"/>
              </a:rPr>
              <a:t>يتطلب تنسيقاً خاصاً للأجهزة الذكية.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رابعاً: الإخراج التفاعلي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3342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8674"/>
                                        </p:tgtEl>
                                        <p:attrNameLst>
                                          <p:attrName>style.visibility</p:attrName>
                                        </p:attrNameLst>
                                      </p:cBhvr>
                                      <p:to>
                                        <p:strVal val="visible"/>
                                      </p:to>
                                    </p:set>
                                    <p:animEffect transition="in" filter="fade">
                                      <p:cBhvr>
                                        <p:cTn id="42" dur="1000"/>
                                        <p:tgtEl>
                                          <p:spTgt spid="28674"/>
                                        </p:tgtEl>
                                      </p:cBhvr>
                                    </p:animEffect>
                                    <p:anim calcmode="lin" valueType="num">
                                      <p:cBhvr>
                                        <p:cTn id="43" dur="1000" fill="hold"/>
                                        <p:tgtEl>
                                          <p:spTgt spid="28674"/>
                                        </p:tgtEl>
                                        <p:attrNameLst>
                                          <p:attrName>ppt_x</p:attrName>
                                        </p:attrNameLst>
                                      </p:cBhvr>
                                      <p:tavLst>
                                        <p:tav tm="0">
                                          <p:val>
                                            <p:strVal val="#ppt_x"/>
                                          </p:val>
                                        </p:tav>
                                        <p:tav tm="100000">
                                          <p:val>
                                            <p:strVal val="#ppt_x"/>
                                          </p:val>
                                        </p:tav>
                                      </p:tavLst>
                                    </p:anim>
                                    <p:anim calcmode="lin" valueType="num">
                                      <p:cBhvr>
                                        <p:cTn id="44" dur="1000" fill="hold"/>
                                        <p:tgtEl>
                                          <p:spTgt spid="286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488024" y="2348818"/>
            <a:ext cx="729964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هذا الأمر يتمثل في النقاط التالية:</a:t>
            </a:r>
          </a:p>
          <a:p>
            <a:pPr marL="457200" indent="-457200" algn="just" rtl="1">
              <a:lnSpc>
                <a:spcPct val="250000"/>
              </a:lnSpc>
              <a:buFont typeface="+mj-lt"/>
              <a:buAutoNum type="arabicPeriod"/>
            </a:pPr>
            <a:r>
              <a:rPr lang="ar-SA" sz="2000" dirty="0">
                <a:latin typeface="Alexandria" charset="0"/>
                <a:cs typeface="Alexandria" charset="0"/>
              </a:rPr>
              <a:t>يركز على إيصال الخبر بأسرع طريقة.</a:t>
            </a:r>
          </a:p>
          <a:p>
            <a:pPr marL="457200" indent="-457200" algn="just" rtl="1">
              <a:lnSpc>
                <a:spcPct val="250000"/>
              </a:lnSpc>
              <a:buFont typeface="+mj-lt"/>
              <a:buAutoNum type="arabicPeriod"/>
            </a:pPr>
            <a:r>
              <a:rPr lang="ar-SA" sz="2000" dirty="0">
                <a:latin typeface="Alexandria" charset="0"/>
                <a:cs typeface="Alexandria" charset="0"/>
              </a:rPr>
              <a:t>يقلل من الزينة والإبداع لصالح الوضوح.</a:t>
            </a:r>
          </a:p>
          <a:p>
            <a:pPr marL="457200" indent="-457200" algn="just" rtl="1">
              <a:lnSpc>
                <a:spcPct val="250000"/>
              </a:lnSpc>
              <a:buFont typeface="+mj-lt"/>
              <a:buAutoNum type="arabicPeriod"/>
            </a:pPr>
            <a:r>
              <a:rPr lang="ar-SA" sz="2000" dirty="0">
                <a:latin typeface="Alexandria" charset="0"/>
                <a:cs typeface="Alexandria" charset="0"/>
              </a:rPr>
              <a:t>يُستخدم في النشرات العاجلة والصحف اليومية.</a:t>
            </a:r>
          </a:p>
          <a:p>
            <a:pPr marL="457200" indent="-457200" algn="just" rtl="1">
              <a:lnSpc>
                <a:spcPct val="250000"/>
              </a:lnSpc>
              <a:buFont typeface="+mj-lt"/>
              <a:buAutoNum type="arabicPeriod"/>
            </a:pPr>
            <a:r>
              <a:rPr lang="ar-SA" sz="2000" dirty="0">
                <a:latin typeface="Alexandria" charset="0"/>
                <a:cs typeface="Alexandria" charset="0"/>
              </a:rPr>
              <a:t>يعتمد أسلوب "التنبيه العاجل" والعناوين المقتضبة.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خامساً: الإخراج الإخباري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أنواع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 name="Picture 4">
            <a:extLst>
              <a:ext uri="{FF2B5EF4-FFF2-40B4-BE49-F238E27FC236}">
                <a16:creationId xmlns:a16="http://schemas.microsoft.com/office/drawing/2014/main" id="{B3D06BC6-0366-4C47-A5E2-570C13AD87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850" y="1532065"/>
            <a:ext cx="3902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886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97B832-D676-493E-8C66-8F08C544520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26F8F23-96E5-42B9-BF7D-2FECD5D1F445}"/>
              </a:ext>
            </a:extLst>
          </p:cNvPr>
          <p:cNvSpPr/>
          <p:nvPr/>
        </p:nvSpPr>
        <p:spPr>
          <a:xfrm>
            <a:off x="961053" y="2579213"/>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تحديد نوع الخط، حجمه، سماكته</a:t>
            </a:r>
          </a:p>
        </p:txBody>
      </p:sp>
      <p:sp>
        <p:nvSpPr>
          <p:cNvPr id="12" name="Rectangle 11">
            <a:extLst>
              <a:ext uri="{FF2B5EF4-FFF2-40B4-BE49-F238E27FC236}">
                <a16:creationId xmlns:a16="http://schemas.microsoft.com/office/drawing/2014/main" id="{7854E319-B4DC-41BD-B3D2-27DEC2E3D132}"/>
              </a:ext>
            </a:extLst>
          </p:cNvPr>
          <p:cNvSpPr/>
          <p:nvPr/>
        </p:nvSpPr>
        <p:spPr>
          <a:xfrm>
            <a:off x="7017353" y="2579214"/>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الخطوط</a:t>
            </a:r>
          </a:p>
        </p:txBody>
      </p:sp>
      <p:sp>
        <p:nvSpPr>
          <p:cNvPr id="13" name="Rectangle 12">
            <a:extLst>
              <a:ext uri="{FF2B5EF4-FFF2-40B4-BE49-F238E27FC236}">
                <a16:creationId xmlns:a16="http://schemas.microsoft.com/office/drawing/2014/main" id="{A48A001A-E712-495A-B972-F6046964F27B}"/>
              </a:ext>
            </a:extLst>
          </p:cNvPr>
          <p:cNvSpPr/>
          <p:nvPr/>
        </p:nvSpPr>
        <p:spPr>
          <a:xfrm>
            <a:off x="961053" y="3221456"/>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اختيار الألوان المناسبة للرسالة والهوية</a:t>
            </a:r>
          </a:p>
        </p:txBody>
      </p:sp>
      <p:sp>
        <p:nvSpPr>
          <p:cNvPr id="14" name="Rectangle 13">
            <a:extLst>
              <a:ext uri="{FF2B5EF4-FFF2-40B4-BE49-F238E27FC236}">
                <a16:creationId xmlns:a16="http://schemas.microsoft.com/office/drawing/2014/main" id="{6958AC4A-A7C7-4BCC-AE64-101BB57D34B8}"/>
              </a:ext>
            </a:extLst>
          </p:cNvPr>
          <p:cNvSpPr/>
          <p:nvPr/>
        </p:nvSpPr>
        <p:spPr>
          <a:xfrm>
            <a:off x="7017353" y="3221457"/>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الألوان</a:t>
            </a:r>
          </a:p>
        </p:txBody>
      </p:sp>
      <p:sp>
        <p:nvSpPr>
          <p:cNvPr id="18" name="Rectangle 17">
            <a:extLst>
              <a:ext uri="{FF2B5EF4-FFF2-40B4-BE49-F238E27FC236}">
                <a16:creationId xmlns:a16="http://schemas.microsoft.com/office/drawing/2014/main" id="{29485808-8EDB-40D2-A536-09873CC5984C}"/>
              </a:ext>
            </a:extLst>
          </p:cNvPr>
          <p:cNvSpPr/>
          <p:nvPr/>
        </p:nvSpPr>
        <p:spPr>
          <a:xfrm>
            <a:off x="961053" y="3854368"/>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نظام الأعمدة لتقسيم الصفحة وتنظيم المحتوى</a:t>
            </a:r>
          </a:p>
        </p:txBody>
      </p:sp>
      <p:sp>
        <p:nvSpPr>
          <p:cNvPr id="19" name="Rectangle 18">
            <a:extLst>
              <a:ext uri="{FF2B5EF4-FFF2-40B4-BE49-F238E27FC236}">
                <a16:creationId xmlns:a16="http://schemas.microsoft.com/office/drawing/2014/main" id="{7F1DADFE-7D4D-4FA1-A0EF-C8B593CD4CD4}"/>
              </a:ext>
            </a:extLst>
          </p:cNvPr>
          <p:cNvSpPr/>
          <p:nvPr/>
        </p:nvSpPr>
        <p:spPr>
          <a:xfrm>
            <a:off x="7017353" y="3854369"/>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الشبكة</a:t>
            </a:r>
          </a:p>
        </p:txBody>
      </p:sp>
      <p:sp>
        <p:nvSpPr>
          <p:cNvPr id="21" name="Rectangle 20">
            <a:extLst>
              <a:ext uri="{FF2B5EF4-FFF2-40B4-BE49-F238E27FC236}">
                <a16:creationId xmlns:a16="http://schemas.microsoft.com/office/drawing/2014/main" id="{14821A42-793E-4E6A-94BD-049D6E981434}"/>
              </a:ext>
            </a:extLst>
          </p:cNvPr>
          <p:cNvSpPr/>
          <p:nvPr/>
        </p:nvSpPr>
        <p:spPr>
          <a:xfrm>
            <a:off x="961053" y="4496786"/>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صور فوتوغرافية، إنفوجرافيك، كاريكاتير</a:t>
            </a:r>
          </a:p>
        </p:txBody>
      </p:sp>
      <p:sp>
        <p:nvSpPr>
          <p:cNvPr id="22" name="Rectangle 21">
            <a:extLst>
              <a:ext uri="{FF2B5EF4-FFF2-40B4-BE49-F238E27FC236}">
                <a16:creationId xmlns:a16="http://schemas.microsoft.com/office/drawing/2014/main" id="{014D732B-C5A2-4C55-A54C-AE29D11A11E0}"/>
              </a:ext>
            </a:extLst>
          </p:cNvPr>
          <p:cNvSpPr/>
          <p:nvPr/>
        </p:nvSpPr>
        <p:spPr>
          <a:xfrm>
            <a:off x="7017353" y="4496787"/>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الصور والرسوم</a:t>
            </a:r>
          </a:p>
        </p:txBody>
      </p:sp>
      <p:sp>
        <p:nvSpPr>
          <p:cNvPr id="23" name="Rectangle 22">
            <a:extLst>
              <a:ext uri="{FF2B5EF4-FFF2-40B4-BE49-F238E27FC236}">
                <a16:creationId xmlns:a16="http://schemas.microsoft.com/office/drawing/2014/main" id="{C260212E-9C23-45CA-8D92-0F084C305BE0}"/>
              </a:ext>
            </a:extLst>
          </p:cNvPr>
          <p:cNvSpPr/>
          <p:nvPr/>
        </p:nvSpPr>
        <p:spPr>
          <a:xfrm>
            <a:off x="961053" y="5139204"/>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لخلق توازن وتنفس بصري</a:t>
            </a:r>
          </a:p>
        </p:txBody>
      </p:sp>
      <p:sp>
        <p:nvSpPr>
          <p:cNvPr id="25" name="Rectangle 24">
            <a:extLst>
              <a:ext uri="{FF2B5EF4-FFF2-40B4-BE49-F238E27FC236}">
                <a16:creationId xmlns:a16="http://schemas.microsoft.com/office/drawing/2014/main" id="{11356B2A-A168-416D-BCB8-4929C641AE8C}"/>
              </a:ext>
            </a:extLst>
          </p:cNvPr>
          <p:cNvSpPr/>
          <p:nvPr/>
        </p:nvSpPr>
        <p:spPr>
          <a:xfrm>
            <a:off x="7017353" y="5139205"/>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الفراغات والمساحات البيضاء</a:t>
            </a:r>
          </a:p>
        </p:txBody>
      </p:sp>
      <p:sp>
        <p:nvSpPr>
          <p:cNvPr id="26" name="Rectangle 25">
            <a:extLst>
              <a:ext uri="{FF2B5EF4-FFF2-40B4-BE49-F238E27FC236}">
                <a16:creationId xmlns:a16="http://schemas.microsoft.com/office/drawing/2014/main" id="{D91B3949-EC2E-4A55-9D60-877AEEE5E424}"/>
              </a:ext>
            </a:extLst>
          </p:cNvPr>
          <p:cNvSpPr/>
          <p:nvPr/>
        </p:nvSpPr>
        <p:spPr>
          <a:xfrm>
            <a:off x="10797896" y="2579213"/>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0DC8B703-F95D-4406-B2E3-46CF69DA4A7A}"/>
              </a:ext>
            </a:extLst>
          </p:cNvPr>
          <p:cNvSpPr/>
          <p:nvPr/>
        </p:nvSpPr>
        <p:spPr>
          <a:xfrm>
            <a:off x="10797896" y="322145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AA6EAE9C-6808-41BE-87E6-3EFE73B17C59}"/>
              </a:ext>
            </a:extLst>
          </p:cNvPr>
          <p:cNvSpPr/>
          <p:nvPr/>
        </p:nvSpPr>
        <p:spPr>
          <a:xfrm>
            <a:off x="10797896" y="385436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D2F35CA8-D874-472D-B004-AD185F70F617}"/>
              </a:ext>
            </a:extLst>
          </p:cNvPr>
          <p:cNvSpPr/>
          <p:nvPr/>
        </p:nvSpPr>
        <p:spPr>
          <a:xfrm>
            <a:off x="10797896" y="449678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FCED8BDF-3964-49B7-A6E9-8BE9679876EA}"/>
              </a:ext>
            </a:extLst>
          </p:cNvPr>
          <p:cNvSpPr/>
          <p:nvPr/>
        </p:nvSpPr>
        <p:spPr>
          <a:xfrm>
            <a:off x="10797896" y="5139204"/>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
        <p:nvSpPr>
          <p:cNvPr id="31" name="TextBox 30">
            <a:extLst>
              <a:ext uri="{FF2B5EF4-FFF2-40B4-BE49-F238E27FC236}">
                <a16:creationId xmlns:a16="http://schemas.microsoft.com/office/drawing/2014/main" id="{C041BE5C-795A-4C50-9936-FB42245E7290}"/>
              </a:ext>
            </a:extLst>
          </p:cNvPr>
          <p:cNvSpPr txBox="1"/>
          <p:nvPr/>
        </p:nvSpPr>
        <p:spPr>
          <a:xfrm>
            <a:off x="2980530" y="1874260"/>
            <a:ext cx="8985339" cy="88261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الإخراج الصحفي يعتمد على مجموعة أدوات وتقنيات أساسية تشمل:</a:t>
            </a:r>
          </a:p>
          <a:p>
            <a:pPr algn="just" rtl="1">
              <a:lnSpc>
                <a:spcPct val="200000"/>
              </a:lnSpc>
            </a:pPr>
            <a:endParaRPr lang="ar-SA" sz="900" dirty="0">
              <a:latin typeface="Alexandria" charset="0"/>
              <a:cs typeface="Alexandria" charset="0"/>
            </a:endParaRPr>
          </a:p>
        </p:txBody>
      </p:sp>
      <p:sp>
        <p:nvSpPr>
          <p:cNvPr id="32" name="Rectangle 31">
            <a:extLst>
              <a:ext uri="{FF2B5EF4-FFF2-40B4-BE49-F238E27FC236}">
                <a16:creationId xmlns:a16="http://schemas.microsoft.com/office/drawing/2014/main" id="{14475CF9-A4C5-45D9-B1D2-6EEF2CFD8764}"/>
              </a:ext>
            </a:extLst>
          </p:cNvPr>
          <p:cNvSpPr/>
          <p:nvPr/>
        </p:nvSpPr>
        <p:spPr>
          <a:xfrm>
            <a:off x="961053" y="5783905"/>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مثل </a:t>
            </a:r>
            <a:r>
              <a:rPr lang="en-US" sz="2000" dirty="0">
                <a:solidFill>
                  <a:schemeClr val="tx1"/>
                </a:solidFill>
                <a:latin typeface="Alexandria" charset="0"/>
                <a:cs typeface="Alexandria" charset="0"/>
              </a:rPr>
              <a:t>Adobe InDesign </a:t>
            </a:r>
            <a:r>
              <a:rPr lang="ar-SA" sz="2000" dirty="0">
                <a:solidFill>
                  <a:schemeClr val="tx1"/>
                </a:solidFill>
                <a:latin typeface="Alexandria" charset="0"/>
                <a:cs typeface="Alexandria" charset="0"/>
              </a:rPr>
              <a:t>و</a:t>
            </a:r>
            <a:r>
              <a:rPr lang="en-US" sz="2000" dirty="0">
                <a:solidFill>
                  <a:schemeClr val="tx1"/>
                </a:solidFill>
                <a:latin typeface="Alexandria" charset="0"/>
                <a:cs typeface="Alexandria" charset="0"/>
              </a:rPr>
              <a:t>Photoshop</a:t>
            </a:r>
            <a:endParaRPr lang="ar-SA" sz="2000" dirty="0">
              <a:solidFill>
                <a:schemeClr val="tx1"/>
              </a:solidFill>
              <a:latin typeface="Alexandria" charset="0"/>
              <a:cs typeface="Alexandria" charset="0"/>
            </a:endParaRPr>
          </a:p>
        </p:txBody>
      </p:sp>
      <p:sp>
        <p:nvSpPr>
          <p:cNvPr id="33" name="Rectangle 32">
            <a:extLst>
              <a:ext uri="{FF2B5EF4-FFF2-40B4-BE49-F238E27FC236}">
                <a16:creationId xmlns:a16="http://schemas.microsoft.com/office/drawing/2014/main" id="{7EF99826-D622-4C9C-967E-83384EA633FD}"/>
              </a:ext>
            </a:extLst>
          </p:cNvPr>
          <p:cNvSpPr/>
          <p:nvPr/>
        </p:nvSpPr>
        <p:spPr>
          <a:xfrm>
            <a:off x="7017353" y="5783906"/>
            <a:ext cx="3696568" cy="549382"/>
          </a:xfrm>
          <a:prstGeom prst="rect">
            <a:avLst/>
          </a:prstGeom>
          <a:solidFill>
            <a:srgbClr val="203E5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برامج التصميم</a:t>
            </a:r>
          </a:p>
        </p:txBody>
      </p:sp>
      <p:sp>
        <p:nvSpPr>
          <p:cNvPr id="34" name="Rectangle 33">
            <a:extLst>
              <a:ext uri="{FF2B5EF4-FFF2-40B4-BE49-F238E27FC236}">
                <a16:creationId xmlns:a16="http://schemas.microsoft.com/office/drawing/2014/main" id="{F849F614-D01D-4777-B2F3-E9B19FDBFEFD}"/>
              </a:ext>
            </a:extLst>
          </p:cNvPr>
          <p:cNvSpPr/>
          <p:nvPr/>
        </p:nvSpPr>
        <p:spPr>
          <a:xfrm>
            <a:off x="10797896" y="578390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سادساً</a:t>
            </a:r>
          </a:p>
        </p:txBody>
      </p:sp>
    </p:spTree>
    <p:extLst>
      <p:ext uri="{BB962C8B-B14F-4D97-AF65-F5344CB8AC3E}">
        <p14:creationId xmlns:p14="http://schemas.microsoft.com/office/powerpoint/2010/main" val="772999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fade">
                                      <p:cBhvr>
                                        <p:cTn id="77" dur="500"/>
                                        <p:tgtEl>
                                          <p:spTgt spid="30"/>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500"/>
                                        <p:tgtEl>
                                          <p:spTgt spid="23"/>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3"/>
                                        </p:tgtEl>
                                        <p:attrNameLst>
                                          <p:attrName>style.visibility</p:attrName>
                                        </p:attrNameLst>
                                      </p:cBhvr>
                                      <p:to>
                                        <p:strVal val="visible"/>
                                      </p:to>
                                    </p:set>
                                    <p:animEffect transition="in" filter="fade">
                                      <p:cBhvr>
                                        <p:cTn id="97" dur="500"/>
                                        <p:tgtEl>
                                          <p:spTgt spid="33"/>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2" grpId="0" animBg="1"/>
      <p:bldP spid="13" grpId="0" animBg="1"/>
      <p:bldP spid="14" grpId="0" animBg="1"/>
      <p:bldP spid="18" grpId="0" animBg="1"/>
      <p:bldP spid="19" grpId="0" animBg="1"/>
      <p:bldP spid="21" grpId="0" animBg="1"/>
      <p:bldP spid="22" grpId="0" animBg="1"/>
      <p:bldP spid="23" grpId="0" animBg="1"/>
      <p:bldP spid="25" grpId="0" animBg="1"/>
      <p:bldP spid="26" grpId="0" animBg="1"/>
      <p:bldP spid="27" grpId="0" animBg="1"/>
      <p:bldP spid="28" grpId="0" animBg="1"/>
      <p:bldP spid="29" grpId="0" animBg="1"/>
      <p:bldP spid="30" grpId="0" animBg="1"/>
      <p:bldP spid="31" grpId="0" build="p"/>
      <p:bldP spid="32" grpId="0" animBg="1"/>
      <p:bldP spid="33" grpId="0" animBg="1"/>
      <p:bldP spid="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eriod"/>
            </a:pPr>
            <a:r>
              <a:rPr lang="ar-SA" sz="2000" dirty="0">
                <a:latin typeface="Alexandria" charset="0"/>
                <a:cs typeface="Alexandria" charset="0"/>
              </a:rPr>
              <a:t>يجب أن تكون الخطوط واضحة، مقروءة، وملائمة لطبيعة المادة.</a:t>
            </a:r>
          </a:p>
          <a:p>
            <a:pPr marL="457200" indent="-457200" algn="just" rtl="1">
              <a:lnSpc>
                <a:spcPct val="250000"/>
              </a:lnSpc>
              <a:buFont typeface="+mj-lt"/>
              <a:buAutoNum type="arabicPeriod"/>
            </a:pPr>
            <a:r>
              <a:rPr lang="ar-SA" sz="2000" dirty="0">
                <a:latin typeface="Alexandria" charset="0"/>
                <a:cs typeface="Alexandria" charset="0"/>
              </a:rPr>
              <a:t>العناوين يمكن أن تستخدم خطوطًا أكثر قوة وجاذبية.</a:t>
            </a:r>
          </a:p>
          <a:p>
            <a:pPr marL="457200" indent="-457200" algn="just" rtl="1">
              <a:lnSpc>
                <a:spcPct val="250000"/>
              </a:lnSpc>
              <a:buFont typeface="+mj-lt"/>
              <a:buAutoNum type="arabicPeriod"/>
            </a:pPr>
            <a:r>
              <a:rPr lang="ar-SA" sz="2000" dirty="0">
                <a:latin typeface="Alexandria" charset="0"/>
                <a:cs typeface="Alexandria" charset="0"/>
              </a:rPr>
              <a:t>النصوص الطويلة تحتاج خطوطًا مريحة للعين.</a:t>
            </a:r>
          </a:p>
          <a:p>
            <a:pPr marL="457200" indent="-457200" algn="just" rtl="1">
              <a:lnSpc>
                <a:spcPct val="250000"/>
              </a:lnSpc>
              <a:buFont typeface="+mj-lt"/>
              <a:buAutoNum type="arabicPeriod"/>
            </a:pPr>
            <a:r>
              <a:rPr lang="ar-SA" sz="2000" dirty="0">
                <a:latin typeface="Alexandria" charset="0"/>
                <a:cs typeface="Alexandria" charset="0"/>
              </a:rPr>
              <a:t>التنوع في الخطوط يُستخدم للتفريق بين أنواع المحتوى.</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2653888" y="1558667"/>
            <a:ext cx="9421571"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الخطوط في الإخراج الصحفي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60" name="Picture 4" descr="أنواع الخط العربي - كاف">
            <a:extLst>
              <a:ext uri="{FF2B5EF4-FFF2-40B4-BE49-F238E27FC236}">
                <a16:creationId xmlns:a16="http://schemas.microsoft.com/office/drawing/2014/main" id="{A4728EAD-D5F9-4AF1-BBE8-0BEE8657E4F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465"/>
          <a:stretch/>
        </p:blipFill>
        <p:spPr bwMode="auto">
          <a:xfrm>
            <a:off x="228640" y="2517882"/>
            <a:ext cx="3623514"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44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9460"/>
                                        </p:tgtEl>
                                        <p:attrNameLst>
                                          <p:attrName>style.visibility</p:attrName>
                                        </p:attrNameLst>
                                      </p:cBhvr>
                                      <p:to>
                                        <p:strVal val="visible"/>
                                      </p:to>
                                    </p:set>
                                    <p:animEffect transition="in" filter="fade">
                                      <p:cBhvr>
                                        <p:cTn id="42" dur="1000"/>
                                        <p:tgtEl>
                                          <p:spTgt spid="19460"/>
                                        </p:tgtEl>
                                      </p:cBhvr>
                                    </p:animEffect>
                                    <p:anim calcmode="lin" valueType="num">
                                      <p:cBhvr>
                                        <p:cTn id="43" dur="1000" fill="hold"/>
                                        <p:tgtEl>
                                          <p:spTgt spid="19460"/>
                                        </p:tgtEl>
                                        <p:attrNameLst>
                                          <p:attrName>ppt_x</p:attrName>
                                        </p:attrNameLst>
                                      </p:cBhvr>
                                      <p:tavLst>
                                        <p:tav tm="0">
                                          <p:val>
                                            <p:strVal val="#ppt_x"/>
                                          </p:val>
                                        </p:tav>
                                        <p:tav tm="100000">
                                          <p:val>
                                            <p:strVal val="#ppt_x"/>
                                          </p:val>
                                        </p:tav>
                                      </p:tavLst>
                                    </p:anim>
                                    <p:anim calcmode="lin" valueType="num">
                                      <p:cBhvr>
                                        <p:cTn id="44" dur="1000" fill="hold"/>
                                        <p:tgtEl>
                                          <p:spTgt spid="194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eriod"/>
            </a:pPr>
            <a:r>
              <a:rPr lang="ar-SA" sz="2000" dirty="0">
                <a:latin typeface="Alexandria" charset="0"/>
                <a:cs typeface="Alexandria" charset="0"/>
              </a:rPr>
              <a:t>الألوان تعزز الجانب النفسي والجمالي للمحتوى.</a:t>
            </a:r>
          </a:p>
          <a:p>
            <a:pPr marL="457200" indent="-457200" algn="just" rtl="1">
              <a:lnSpc>
                <a:spcPct val="250000"/>
              </a:lnSpc>
              <a:buFont typeface="+mj-lt"/>
              <a:buAutoNum type="arabicPeriod"/>
            </a:pPr>
            <a:r>
              <a:rPr lang="ar-SA" sz="2000" dirty="0">
                <a:latin typeface="Alexandria" charset="0"/>
                <a:cs typeface="Alexandria" charset="0"/>
              </a:rPr>
              <a:t>يجب توظيف الألوان بحذر لتجنب التلوث البصري.</a:t>
            </a:r>
          </a:p>
          <a:p>
            <a:pPr marL="457200" indent="-457200" algn="just" rtl="1">
              <a:lnSpc>
                <a:spcPct val="250000"/>
              </a:lnSpc>
              <a:buFont typeface="+mj-lt"/>
              <a:buAutoNum type="arabicPeriod"/>
            </a:pPr>
            <a:r>
              <a:rPr lang="ar-SA" sz="2000" dirty="0">
                <a:latin typeface="Alexandria" charset="0"/>
                <a:cs typeface="Alexandria" charset="0"/>
              </a:rPr>
              <a:t>الأحمر لجذب الانتباه – الأزرق للثقة – الأسود للجدية.</a:t>
            </a:r>
          </a:p>
          <a:p>
            <a:pPr marL="457200" indent="-457200" algn="just" rtl="1">
              <a:lnSpc>
                <a:spcPct val="250000"/>
              </a:lnSpc>
              <a:buFont typeface="+mj-lt"/>
              <a:buAutoNum type="arabicPeriod"/>
            </a:pPr>
            <a:r>
              <a:rPr lang="ar-SA" sz="2000" dirty="0">
                <a:latin typeface="Alexandria" charset="0"/>
                <a:cs typeface="Alexandria" charset="0"/>
              </a:rPr>
              <a:t>الهوية اللونية يجب أن تكون متناسقة عبر الصفحات.</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2653888" y="1558667"/>
            <a:ext cx="9421571"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الألوان في الإخراج الصحفي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40" name="Picture 8" descr="الفرق بين الrgb و cmyl - برنتنس للطباعة والمطبوعات">
            <a:extLst>
              <a:ext uri="{FF2B5EF4-FFF2-40B4-BE49-F238E27FC236}">
                <a16:creationId xmlns:a16="http://schemas.microsoft.com/office/drawing/2014/main" id="{3C40692F-A9C3-4047-A666-DB9890FFA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10" y="2693373"/>
            <a:ext cx="5258255" cy="28499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64336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8440"/>
                                        </p:tgtEl>
                                        <p:attrNameLst>
                                          <p:attrName>style.visibility</p:attrName>
                                        </p:attrNameLst>
                                      </p:cBhvr>
                                      <p:to>
                                        <p:strVal val="visible"/>
                                      </p:to>
                                    </p:set>
                                    <p:animEffect transition="in" filter="fade">
                                      <p:cBhvr>
                                        <p:cTn id="42" dur="1000"/>
                                        <p:tgtEl>
                                          <p:spTgt spid="18440"/>
                                        </p:tgtEl>
                                      </p:cBhvr>
                                    </p:animEffect>
                                    <p:anim calcmode="lin" valueType="num">
                                      <p:cBhvr>
                                        <p:cTn id="43" dur="1000" fill="hold"/>
                                        <p:tgtEl>
                                          <p:spTgt spid="18440"/>
                                        </p:tgtEl>
                                        <p:attrNameLst>
                                          <p:attrName>ppt_x</p:attrName>
                                        </p:attrNameLst>
                                      </p:cBhvr>
                                      <p:tavLst>
                                        <p:tav tm="0">
                                          <p:val>
                                            <p:strVal val="#ppt_x"/>
                                          </p:val>
                                        </p:tav>
                                        <p:tav tm="100000">
                                          <p:val>
                                            <p:strVal val="#ppt_x"/>
                                          </p:val>
                                        </p:tav>
                                      </p:tavLst>
                                    </p:anim>
                                    <p:anim calcmode="lin" valueType="num">
                                      <p:cBhvr>
                                        <p:cTn id="44" dur="1000" fill="hold"/>
                                        <p:tgtEl>
                                          <p:spTgt spid="184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eriod"/>
            </a:pPr>
            <a:r>
              <a:rPr lang="ar-SA" sz="2000" dirty="0">
                <a:latin typeface="Alexandria" charset="0"/>
                <a:cs typeface="Alexandria" charset="0"/>
              </a:rPr>
              <a:t>تعتمد معظم الصحف على نظام الأعمدة.</a:t>
            </a:r>
          </a:p>
          <a:p>
            <a:pPr marL="457200" indent="-457200" algn="just" rtl="1">
              <a:lnSpc>
                <a:spcPct val="250000"/>
              </a:lnSpc>
              <a:buFont typeface="+mj-lt"/>
              <a:buAutoNum type="arabicPeriod"/>
            </a:pPr>
            <a:r>
              <a:rPr lang="ar-SA" sz="2000" dirty="0">
                <a:latin typeface="Alexandria" charset="0"/>
                <a:cs typeface="Alexandria" charset="0"/>
              </a:rPr>
              <a:t>يسهّل توزيع المحتوى بشكل متوازن ومنظم.</a:t>
            </a:r>
          </a:p>
          <a:p>
            <a:pPr marL="457200" indent="-457200" algn="just" rtl="1">
              <a:lnSpc>
                <a:spcPct val="250000"/>
              </a:lnSpc>
              <a:buFont typeface="+mj-lt"/>
              <a:buAutoNum type="arabicPeriod"/>
            </a:pPr>
            <a:r>
              <a:rPr lang="ar-SA" sz="2000" dirty="0">
                <a:latin typeface="Alexandria" charset="0"/>
                <a:cs typeface="Alexandria" charset="0"/>
              </a:rPr>
              <a:t>يوفّر أساسًا بنيويًا لبناء الصفحة.</a:t>
            </a:r>
          </a:p>
          <a:p>
            <a:pPr marL="457200" indent="-457200" algn="just" rtl="1">
              <a:lnSpc>
                <a:spcPct val="250000"/>
              </a:lnSpc>
              <a:buFont typeface="+mj-lt"/>
              <a:buAutoNum type="arabicPeriod"/>
            </a:pPr>
            <a:r>
              <a:rPr lang="ar-SA" sz="2000" dirty="0">
                <a:latin typeface="Alexandria" charset="0"/>
                <a:cs typeface="Alexandria" charset="0"/>
              </a:rPr>
              <a:t>يُستخدم كمرجع للمصمم عند وضع النصوص والصور.</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2653888" y="1558667"/>
            <a:ext cx="9421571"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الشبكة والنظام الهيكلي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إخراج الصحف – التصميم المبتكر">
            <a:extLst>
              <a:ext uri="{FF2B5EF4-FFF2-40B4-BE49-F238E27FC236}">
                <a16:creationId xmlns:a16="http://schemas.microsoft.com/office/drawing/2014/main" id="{4BF88116-4FF1-4E1C-9DC7-4873F50DEB9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693472"/>
            <a:ext cx="5748714" cy="2782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01585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7410"/>
                                        </p:tgtEl>
                                        <p:attrNameLst>
                                          <p:attrName>style.visibility</p:attrName>
                                        </p:attrNameLst>
                                      </p:cBhvr>
                                      <p:to>
                                        <p:strVal val="visible"/>
                                      </p:to>
                                    </p:set>
                                    <p:animEffect transition="in" filter="fade">
                                      <p:cBhvr>
                                        <p:cTn id="42" dur="1000"/>
                                        <p:tgtEl>
                                          <p:spTgt spid="17410"/>
                                        </p:tgtEl>
                                      </p:cBhvr>
                                    </p:animEffect>
                                    <p:anim calcmode="lin" valueType="num">
                                      <p:cBhvr>
                                        <p:cTn id="43" dur="1000" fill="hold"/>
                                        <p:tgtEl>
                                          <p:spTgt spid="17410"/>
                                        </p:tgtEl>
                                        <p:attrNameLst>
                                          <p:attrName>ppt_x</p:attrName>
                                        </p:attrNameLst>
                                      </p:cBhvr>
                                      <p:tavLst>
                                        <p:tav tm="0">
                                          <p:val>
                                            <p:strVal val="#ppt_x"/>
                                          </p:val>
                                        </p:tav>
                                        <p:tav tm="100000">
                                          <p:val>
                                            <p:strVal val="#ppt_x"/>
                                          </p:val>
                                        </p:tav>
                                      </p:tavLst>
                                    </p:anim>
                                    <p:anim calcmode="lin" valueType="num">
                                      <p:cBhvr>
                                        <p:cTn id="44" dur="1000" fill="hold"/>
                                        <p:tgtEl>
                                          <p:spTgt spid="174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eriod"/>
            </a:pPr>
            <a:r>
              <a:rPr lang="ar-SA" sz="2000" dirty="0">
                <a:latin typeface="Alexandria" charset="0"/>
                <a:cs typeface="Alexandria" charset="0"/>
              </a:rPr>
              <a:t>الصور تضيف قيمة توضيحية وجمالية.</a:t>
            </a:r>
          </a:p>
          <a:p>
            <a:pPr marL="457200" indent="-457200" algn="just" rtl="1">
              <a:lnSpc>
                <a:spcPct val="250000"/>
              </a:lnSpc>
              <a:buFont typeface="+mj-lt"/>
              <a:buAutoNum type="arabicPeriod"/>
            </a:pPr>
            <a:r>
              <a:rPr lang="ar-SA" sz="2000" dirty="0">
                <a:latin typeface="Alexandria" charset="0"/>
                <a:cs typeface="Alexandria" charset="0"/>
              </a:rPr>
              <a:t>يجب أن تكون بجودة عالية ومعبرة عن النص.</a:t>
            </a:r>
          </a:p>
          <a:p>
            <a:pPr marL="457200" indent="-457200" algn="just" rtl="1">
              <a:lnSpc>
                <a:spcPct val="250000"/>
              </a:lnSpc>
              <a:buFont typeface="+mj-lt"/>
              <a:buAutoNum type="arabicPeriod"/>
            </a:pPr>
            <a:r>
              <a:rPr lang="ar-SA" sz="2000" dirty="0">
                <a:latin typeface="Alexandria" charset="0"/>
                <a:cs typeface="Alexandria" charset="0"/>
              </a:rPr>
              <a:t>الإنفوجرافيك يقدم المعلومات المعقدة بشكل مبسط بصريًا.</a:t>
            </a:r>
          </a:p>
          <a:p>
            <a:pPr marL="457200" indent="-457200" algn="just" rtl="1">
              <a:lnSpc>
                <a:spcPct val="250000"/>
              </a:lnSpc>
              <a:buFont typeface="+mj-lt"/>
              <a:buAutoNum type="arabicPeriod"/>
            </a:pPr>
            <a:r>
              <a:rPr lang="ar-SA" sz="2000" dirty="0">
                <a:latin typeface="Alexandria" charset="0"/>
                <a:cs typeface="Alexandria" charset="0"/>
              </a:rPr>
              <a:t>الكاريكاتير يُستخدم في المواد الساخرة والرأي.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2653888" y="1558667"/>
            <a:ext cx="9421571"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استخدام الصور والرسوم</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92" name="Picture 8">
            <a:extLst>
              <a:ext uri="{FF2B5EF4-FFF2-40B4-BE49-F238E27FC236}">
                <a16:creationId xmlns:a16="http://schemas.microsoft.com/office/drawing/2014/main" id="{0C540A3A-B813-4860-B738-415CA95F424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5678" b="17066"/>
          <a:stretch/>
        </p:blipFill>
        <p:spPr bwMode="auto">
          <a:xfrm>
            <a:off x="191317" y="2401726"/>
            <a:ext cx="3946965" cy="42789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7777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6392"/>
                                        </p:tgtEl>
                                        <p:attrNameLst>
                                          <p:attrName>style.visibility</p:attrName>
                                        </p:attrNameLst>
                                      </p:cBhvr>
                                      <p:to>
                                        <p:strVal val="visible"/>
                                      </p:to>
                                    </p:set>
                                    <p:animEffect transition="in" filter="fade">
                                      <p:cBhvr>
                                        <p:cTn id="42" dur="1000"/>
                                        <p:tgtEl>
                                          <p:spTgt spid="16392"/>
                                        </p:tgtEl>
                                      </p:cBhvr>
                                    </p:animEffect>
                                    <p:anim calcmode="lin" valueType="num">
                                      <p:cBhvr>
                                        <p:cTn id="43" dur="1000" fill="hold"/>
                                        <p:tgtEl>
                                          <p:spTgt spid="16392"/>
                                        </p:tgtEl>
                                        <p:attrNameLst>
                                          <p:attrName>ppt_x</p:attrName>
                                        </p:attrNameLst>
                                      </p:cBhvr>
                                      <p:tavLst>
                                        <p:tav tm="0">
                                          <p:val>
                                            <p:strVal val="#ppt_x"/>
                                          </p:val>
                                        </p:tav>
                                        <p:tav tm="100000">
                                          <p:val>
                                            <p:strVal val="#ppt_x"/>
                                          </p:val>
                                        </p:tav>
                                      </p:tavLst>
                                    </p:anim>
                                    <p:anim calcmode="lin" valueType="num">
                                      <p:cBhvr>
                                        <p:cTn id="44" dur="1000" fill="hold"/>
                                        <p:tgtEl>
                                          <p:spTgt spid="163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eriod"/>
            </a:pPr>
            <a:r>
              <a:rPr lang="ar-SA" sz="2000" dirty="0">
                <a:latin typeface="Alexandria" charset="0"/>
                <a:cs typeface="Alexandria" charset="0"/>
              </a:rPr>
              <a:t>ليست فراغًا ضائعًا، بل عنصر إخراجي مهم.</a:t>
            </a:r>
          </a:p>
          <a:p>
            <a:pPr marL="457200" indent="-457200" algn="just" rtl="1">
              <a:lnSpc>
                <a:spcPct val="250000"/>
              </a:lnSpc>
              <a:buFont typeface="+mj-lt"/>
              <a:buAutoNum type="arabicPeriod"/>
            </a:pPr>
            <a:r>
              <a:rPr lang="ar-SA" sz="2000" dirty="0">
                <a:latin typeface="Alexandria" charset="0"/>
                <a:cs typeface="Alexandria" charset="0"/>
              </a:rPr>
              <a:t>تريح العين وتُسهّل القراءة.</a:t>
            </a:r>
          </a:p>
          <a:p>
            <a:pPr marL="457200" indent="-457200" algn="just" rtl="1">
              <a:lnSpc>
                <a:spcPct val="250000"/>
              </a:lnSpc>
              <a:buFont typeface="+mj-lt"/>
              <a:buAutoNum type="arabicPeriod"/>
            </a:pPr>
            <a:r>
              <a:rPr lang="ar-SA" sz="2000" dirty="0">
                <a:latin typeface="Alexandria" charset="0"/>
                <a:cs typeface="Alexandria" charset="0"/>
              </a:rPr>
              <a:t>تُستخدم لتحديد عناصر الصفحة وإبرازها.</a:t>
            </a:r>
          </a:p>
          <a:p>
            <a:pPr marL="457200" indent="-457200" algn="just" rtl="1">
              <a:lnSpc>
                <a:spcPct val="250000"/>
              </a:lnSpc>
              <a:buFont typeface="+mj-lt"/>
              <a:buAutoNum type="arabicPeriod"/>
            </a:pPr>
            <a:r>
              <a:rPr lang="ar-SA" sz="2000" dirty="0">
                <a:latin typeface="Alexandria" charset="0"/>
                <a:cs typeface="Alexandria" charset="0"/>
              </a:rPr>
              <a:t>تدل على الاحتراف والتنظيم.</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2653888" y="1558667"/>
            <a:ext cx="9421571"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أهمية المساحات البيضاء</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Newspaper Design Template Vector. Modern Newspaper Layout Template ...">
            <a:extLst>
              <a:ext uri="{FF2B5EF4-FFF2-40B4-BE49-F238E27FC236}">
                <a16:creationId xmlns:a16="http://schemas.microsoft.com/office/drawing/2014/main" id="{EC8C7B75-C753-4104-B819-B0FCF28B0E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289" t="10111" r="20081" b="10187"/>
          <a:stretch/>
        </p:blipFill>
        <p:spPr bwMode="auto">
          <a:xfrm>
            <a:off x="842095" y="2348818"/>
            <a:ext cx="4471525" cy="40548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62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362"/>
                                        </p:tgtEl>
                                        <p:attrNameLst>
                                          <p:attrName>style.visibility</p:attrName>
                                        </p:attrNameLst>
                                      </p:cBhvr>
                                      <p:to>
                                        <p:strVal val="visible"/>
                                      </p:to>
                                    </p:set>
                                    <p:animEffect transition="in" filter="fade">
                                      <p:cBhvr>
                                        <p:cTn id="42" dur="1000"/>
                                        <p:tgtEl>
                                          <p:spTgt spid="15362"/>
                                        </p:tgtEl>
                                      </p:cBhvr>
                                    </p:animEffect>
                                    <p:anim calcmode="lin" valueType="num">
                                      <p:cBhvr>
                                        <p:cTn id="43" dur="1000" fill="hold"/>
                                        <p:tgtEl>
                                          <p:spTgt spid="15362"/>
                                        </p:tgtEl>
                                        <p:attrNameLst>
                                          <p:attrName>ppt_x</p:attrName>
                                        </p:attrNameLst>
                                      </p:cBhvr>
                                      <p:tavLst>
                                        <p:tav tm="0">
                                          <p:val>
                                            <p:strVal val="#ppt_x"/>
                                          </p:val>
                                        </p:tav>
                                        <p:tav tm="100000">
                                          <p:val>
                                            <p:strVal val="#ppt_x"/>
                                          </p:val>
                                        </p:tav>
                                      </p:tavLst>
                                    </p:anim>
                                    <p:anim calcmode="lin" valueType="num">
                                      <p:cBhvr>
                                        <p:cTn id="44" dur="1000" fill="hold"/>
                                        <p:tgtEl>
                                          <p:spTgt spid="153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Adobe Illustrator - Wikipedia">
            <a:extLst>
              <a:ext uri="{FF2B5EF4-FFF2-40B4-BE49-F238E27FC236}">
                <a16:creationId xmlns:a16="http://schemas.microsoft.com/office/drawing/2014/main" id="{61E73828-F82A-4800-9119-F1C6E98BC0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6458" y="3356102"/>
            <a:ext cx="1610601" cy="1575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algn="just" rtl="1">
              <a:lnSpc>
                <a:spcPct val="250000"/>
              </a:lnSpc>
            </a:pPr>
            <a:r>
              <a:rPr lang="ar-SA" sz="2000" b="1" dirty="0">
                <a:latin typeface="Alexandria" charset="0"/>
                <a:cs typeface="Alexandria" charset="0"/>
              </a:rPr>
              <a:t>يراعى عند استخدامها النقاط التالية:</a:t>
            </a:r>
          </a:p>
          <a:p>
            <a:pPr marL="457200" indent="-457200" algn="just" rtl="1">
              <a:lnSpc>
                <a:spcPct val="250000"/>
              </a:lnSpc>
              <a:buFont typeface="+mj-lt"/>
              <a:buAutoNum type="arabicParenR"/>
            </a:pPr>
            <a:r>
              <a:rPr lang="en-US" sz="2000" dirty="0">
                <a:latin typeface="Alexandria" charset="0"/>
                <a:cs typeface="Alexandria" charset="0"/>
              </a:rPr>
              <a:t>Adobe InDesign</a:t>
            </a:r>
            <a:r>
              <a:rPr lang="ar-SA" sz="2000" dirty="0">
                <a:latin typeface="Alexandria" charset="0"/>
                <a:cs typeface="Alexandria" charset="0"/>
              </a:rPr>
              <a:t> الأشهر في تنسيق الصفحات الصحفية.</a:t>
            </a:r>
          </a:p>
          <a:p>
            <a:pPr marL="457200" indent="-457200" algn="just" rtl="1">
              <a:lnSpc>
                <a:spcPct val="250000"/>
              </a:lnSpc>
              <a:buFont typeface="+mj-lt"/>
              <a:buAutoNum type="arabicParenR"/>
            </a:pPr>
            <a:r>
              <a:rPr lang="en-US" sz="2000" dirty="0">
                <a:latin typeface="Alexandria" charset="0"/>
                <a:cs typeface="Alexandria" charset="0"/>
              </a:rPr>
              <a:t>Adobe Photoshop</a:t>
            </a:r>
            <a:r>
              <a:rPr lang="ar-SA" sz="2000" dirty="0">
                <a:latin typeface="Alexandria" charset="0"/>
                <a:cs typeface="Alexandria" charset="0"/>
              </a:rPr>
              <a:t> لمعالجة الصور.</a:t>
            </a:r>
          </a:p>
          <a:p>
            <a:pPr marL="457200" indent="-457200" algn="just" rtl="1">
              <a:lnSpc>
                <a:spcPct val="250000"/>
              </a:lnSpc>
              <a:buFont typeface="+mj-lt"/>
              <a:buAutoNum type="arabicParenR"/>
            </a:pPr>
            <a:r>
              <a:rPr lang="en-US" sz="2000" dirty="0">
                <a:latin typeface="Alexandria" charset="0"/>
                <a:cs typeface="Alexandria" charset="0"/>
              </a:rPr>
              <a:t>Adobe Illustrator </a:t>
            </a:r>
            <a:r>
              <a:rPr lang="ar-SA" sz="2000" dirty="0">
                <a:latin typeface="Alexandria" charset="0"/>
                <a:cs typeface="Alexandria" charset="0"/>
              </a:rPr>
              <a:t> لتصميم الرسوم والإنفوجرافيك.</a:t>
            </a:r>
          </a:p>
          <a:p>
            <a:pPr marL="457200" indent="-457200" algn="just" rtl="1">
              <a:lnSpc>
                <a:spcPct val="250000"/>
              </a:lnSpc>
              <a:buFont typeface="+mj-lt"/>
              <a:buAutoNum type="arabicParenR"/>
            </a:pPr>
            <a:r>
              <a:rPr lang="ar-SA" sz="2000" dirty="0">
                <a:latin typeface="Alexandria" charset="0"/>
                <a:cs typeface="Alexandria" charset="0"/>
              </a:rPr>
              <a:t>برامج رقمية خاصة بالإخراج الإلكتروني مثل </a:t>
            </a:r>
            <a:r>
              <a:rPr lang="en-US" sz="2000" dirty="0">
                <a:latin typeface="Alexandria" charset="0"/>
                <a:cs typeface="Alexandria" charset="0"/>
              </a:rPr>
              <a:t> Canva</a:t>
            </a:r>
            <a:r>
              <a:rPr lang="ar-SA" sz="2000" dirty="0">
                <a:latin typeface="Alexandria" charset="0"/>
                <a:cs typeface="Alexandria" charset="0"/>
              </a:rPr>
              <a:t>و</a:t>
            </a:r>
            <a:r>
              <a:rPr lang="en-US" sz="2000" dirty="0">
                <a:latin typeface="Alexandria" charset="0"/>
                <a:cs typeface="Alexandria" charset="0"/>
              </a:rPr>
              <a:t>Figma</a:t>
            </a:r>
            <a:r>
              <a:rPr lang="ar-SA" sz="2000" dirty="0">
                <a:latin typeface="Alexandria" charset="0"/>
                <a:cs typeface="Alexandria" charset="0"/>
              </a:rPr>
              <a:t>.</a:t>
            </a:r>
            <a:r>
              <a:rPr lang="en-US" sz="2000" dirty="0">
                <a:latin typeface="Alexandria" charset="0"/>
                <a:cs typeface="Alexandria" charset="0"/>
              </a:rPr>
              <a:t> </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البرامج المستخدمة في الإخراج</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Adobe InDesign - Wikipedia">
            <a:extLst>
              <a:ext uri="{FF2B5EF4-FFF2-40B4-BE49-F238E27FC236}">
                <a16:creationId xmlns:a16="http://schemas.microsoft.com/office/drawing/2014/main" id="{9E06CF96-A05A-44F5-B721-DAFEA9AE68D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1022" y="1651973"/>
            <a:ext cx="1835017" cy="17890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6" name="Picture 4" descr="Adobe Photoshop - Wikipedia">
            <a:extLst>
              <a:ext uri="{FF2B5EF4-FFF2-40B4-BE49-F238E27FC236}">
                <a16:creationId xmlns:a16="http://schemas.microsoft.com/office/drawing/2014/main" id="{9B91C248-4737-4F8B-9677-70B159F5E31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6458" y="1630704"/>
            <a:ext cx="1610601" cy="15703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20" name="Picture 8" descr="Figma Brand Usage Guidelines | Figma">
            <a:extLst>
              <a:ext uri="{FF2B5EF4-FFF2-40B4-BE49-F238E27FC236}">
                <a16:creationId xmlns:a16="http://schemas.microsoft.com/office/drawing/2014/main" id="{BAB40D13-8834-4BBC-A26D-F8150D46CD9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391" t="8287" r="15849" b="13224"/>
          <a:stretch/>
        </p:blipFill>
        <p:spPr bwMode="auto">
          <a:xfrm>
            <a:off x="342778" y="3633256"/>
            <a:ext cx="1803261" cy="2058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22" name="Picture 10" descr="Canva - Download and install on Windows | Microsoft Store">
            <a:extLst>
              <a:ext uri="{FF2B5EF4-FFF2-40B4-BE49-F238E27FC236}">
                <a16:creationId xmlns:a16="http://schemas.microsoft.com/office/drawing/2014/main" id="{8190602A-A60D-4FCB-90B1-A3D63FA4A177}"/>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9489" b="17015"/>
          <a:stretch/>
        </p:blipFill>
        <p:spPr bwMode="auto">
          <a:xfrm>
            <a:off x="2449466" y="5117266"/>
            <a:ext cx="1704584" cy="10823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63711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3314"/>
                                        </p:tgtEl>
                                        <p:attrNameLst>
                                          <p:attrName>style.visibility</p:attrName>
                                        </p:attrNameLst>
                                      </p:cBhvr>
                                      <p:to>
                                        <p:strVal val="visible"/>
                                      </p:to>
                                    </p:set>
                                    <p:anim calcmode="lin" valueType="num">
                                      <p:cBhvr additive="base">
                                        <p:cTn id="42" dur="500" fill="hold"/>
                                        <p:tgtEl>
                                          <p:spTgt spid="13314"/>
                                        </p:tgtEl>
                                        <p:attrNameLst>
                                          <p:attrName>ppt_x</p:attrName>
                                        </p:attrNameLst>
                                      </p:cBhvr>
                                      <p:tavLst>
                                        <p:tav tm="0">
                                          <p:val>
                                            <p:strVal val="#ppt_x"/>
                                          </p:val>
                                        </p:tav>
                                        <p:tav tm="100000">
                                          <p:val>
                                            <p:strVal val="#ppt_x"/>
                                          </p:val>
                                        </p:tav>
                                      </p:tavLst>
                                    </p:anim>
                                    <p:anim calcmode="lin" valueType="num">
                                      <p:cBhvr additive="base">
                                        <p:cTn id="43" dur="500" fill="hold"/>
                                        <p:tgtEl>
                                          <p:spTgt spid="1331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3320"/>
                                        </p:tgtEl>
                                        <p:attrNameLst>
                                          <p:attrName>style.visibility</p:attrName>
                                        </p:attrNameLst>
                                      </p:cBhvr>
                                      <p:to>
                                        <p:strVal val="visible"/>
                                      </p:to>
                                    </p:set>
                                    <p:anim calcmode="lin" valueType="num">
                                      <p:cBhvr additive="base">
                                        <p:cTn id="46" dur="500" fill="hold"/>
                                        <p:tgtEl>
                                          <p:spTgt spid="13320"/>
                                        </p:tgtEl>
                                        <p:attrNameLst>
                                          <p:attrName>ppt_x</p:attrName>
                                        </p:attrNameLst>
                                      </p:cBhvr>
                                      <p:tavLst>
                                        <p:tav tm="0">
                                          <p:val>
                                            <p:strVal val="#ppt_x"/>
                                          </p:val>
                                        </p:tav>
                                        <p:tav tm="100000">
                                          <p:val>
                                            <p:strVal val="#ppt_x"/>
                                          </p:val>
                                        </p:tav>
                                      </p:tavLst>
                                    </p:anim>
                                    <p:anim calcmode="lin" valueType="num">
                                      <p:cBhvr additive="base">
                                        <p:cTn id="47" dur="500" fill="hold"/>
                                        <p:tgtEl>
                                          <p:spTgt spid="13320"/>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322"/>
                                        </p:tgtEl>
                                        <p:attrNameLst>
                                          <p:attrName>style.visibility</p:attrName>
                                        </p:attrNameLst>
                                      </p:cBhvr>
                                      <p:to>
                                        <p:strVal val="visible"/>
                                      </p:to>
                                    </p:set>
                                    <p:anim calcmode="lin" valueType="num">
                                      <p:cBhvr additive="base">
                                        <p:cTn id="50" dur="500" fill="hold"/>
                                        <p:tgtEl>
                                          <p:spTgt spid="13322"/>
                                        </p:tgtEl>
                                        <p:attrNameLst>
                                          <p:attrName>ppt_x</p:attrName>
                                        </p:attrNameLst>
                                      </p:cBhvr>
                                      <p:tavLst>
                                        <p:tav tm="0">
                                          <p:val>
                                            <p:strVal val="#ppt_x"/>
                                          </p:val>
                                        </p:tav>
                                        <p:tav tm="100000">
                                          <p:val>
                                            <p:strVal val="#ppt_x"/>
                                          </p:val>
                                        </p:tav>
                                      </p:tavLst>
                                    </p:anim>
                                    <p:anim calcmode="lin" valueType="num">
                                      <p:cBhvr additive="base">
                                        <p:cTn id="51" dur="500" fill="hold"/>
                                        <p:tgtEl>
                                          <p:spTgt spid="1332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3318"/>
                                        </p:tgtEl>
                                        <p:attrNameLst>
                                          <p:attrName>style.visibility</p:attrName>
                                        </p:attrNameLst>
                                      </p:cBhvr>
                                      <p:to>
                                        <p:strVal val="visible"/>
                                      </p:to>
                                    </p:set>
                                    <p:anim calcmode="lin" valueType="num">
                                      <p:cBhvr additive="base">
                                        <p:cTn id="54" dur="500" fill="hold"/>
                                        <p:tgtEl>
                                          <p:spTgt spid="13318"/>
                                        </p:tgtEl>
                                        <p:attrNameLst>
                                          <p:attrName>ppt_x</p:attrName>
                                        </p:attrNameLst>
                                      </p:cBhvr>
                                      <p:tavLst>
                                        <p:tav tm="0">
                                          <p:val>
                                            <p:strVal val="#ppt_x"/>
                                          </p:val>
                                        </p:tav>
                                        <p:tav tm="100000">
                                          <p:val>
                                            <p:strVal val="#ppt_x"/>
                                          </p:val>
                                        </p:tav>
                                      </p:tavLst>
                                    </p:anim>
                                    <p:anim calcmode="lin" valueType="num">
                                      <p:cBhvr additive="base">
                                        <p:cTn id="55" dur="500" fill="hold"/>
                                        <p:tgtEl>
                                          <p:spTgt spid="13318"/>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3316"/>
                                        </p:tgtEl>
                                        <p:attrNameLst>
                                          <p:attrName>style.visibility</p:attrName>
                                        </p:attrNameLst>
                                      </p:cBhvr>
                                      <p:to>
                                        <p:strVal val="visible"/>
                                      </p:to>
                                    </p:set>
                                    <p:anim calcmode="lin" valueType="num">
                                      <p:cBhvr additive="base">
                                        <p:cTn id="58" dur="500" fill="hold"/>
                                        <p:tgtEl>
                                          <p:spTgt spid="13316"/>
                                        </p:tgtEl>
                                        <p:attrNameLst>
                                          <p:attrName>ppt_x</p:attrName>
                                        </p:attrNameLst>
                                      </p:cBhvr>
                                      <p:tavLst>
                                        <p:tav tm="0">
                                          <p:val>
                                            <p:strVal val="#ppt_x"/>
                                          </p:val>
                                        </p:tav>
                                        <p:tav tm="100000">
                                          <p:val>
                                            <p:strVal val="#ppt_x"/>
                                          </p:val>
                                        </p:tav>
                                      </p:tavLst>
                                    </p:anim>
                                    <p:anim calcmode="lin" valueType="num">
                                      <p:cBhvr additive="base">
                                        <p:cTn id="59"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97B832-D676-493E-8C66-8F08C544520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26F8F23-96E5-42B9-BF7D-2FECD5D1F445}"/>
              </a:ext>
            </a:extLst>
          </p:cNvPr>
          <p:cNvSpPr/>
          <p:nvPr/>
        </p:nvSpPr>
        <p:spPr>
          <a:xfrm>
            <a:off x="3974840" y="2755528"/>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ضيق الوقت في الصحف اليومية</a:t>
            </a:r>
          </a:p>
        </p:txBody>
      </p:sp>
      <p:sp>
        <p:nvSpPr>
          <p:cNvPr id="13" name="Rectangle 12">
            <a:extLst>
              <a:ext uri="{FF2B5EF4-FFF2-40B4-BE49-F238E27FC236}">
                <a16:creationId xmlns:a16="http://schemas.microsoft.com/office/drawing/2014/main" id="{A48A001A-E712-495A-B972-F6046964F27B}"/>
              </a:ext>
            </a:extLst>
          </p:cNvPr>
          <p:cNvSpPr/>
          <p:nvPr/>
        </p:nvSpPr>
        <p:spPr>
          <a:xfrm>
            <a:off x="3974840" y="3397771"/>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قلة الكوادر المتخصصة</a:t>
            </a:r>
          </a:p>
        </p:txBody>
      </p:sp>
      <p:sp>
        <p:nvSpPr>
          <p:cNvPr id="18" name="Rectangle 17">
            <a:extLst>
              <a:ext uri="{FF2B5EF4-FFF2-40B4-BE49-F238E27FC236}">
                <a16:creationId xmlns:a16="http://schemas.microsoft.com/office/drawing/2014/main" id="{29485808-8EDB-40D2-A536-09873CC5984C}"/>
              </a:ext>
            </a:extLst>
          </p:cNvPr>
          <p:cNvSpPr/>
          <p:nvPr/>
        </p:nvSpPr>
        <p:spPr>
          <a:xfrm>
            <a:off x="3974840" y="4030683"/>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التوافق مع مختلف المنصات الرقمية</a:t>
            </a:r>
          </a:p>
        </p:txBody>
      </p:sp>
      <p:sp>
        <p:nvSpPr>
          <p:cNvPr id="21" name="Rectangle 20">
            <a:extLst>
              <a:ext uri="{FF2B5EF4-FFF2-40B4-BE49-F238E27FC236}">
                <a16:creationId xmlns:a16="http://schemas.microsoft.com/office/drawing/2014/main" id="{14821A42-793E-4E6A-94BD-049D6E981434}"/>
              </a:ext>
            </a:extLst>
          </p:cNvPr>
          <p:cNvSpPr/>
          <p:nvPr/>
        </p:nvSpPr>
        <p:spPr>
          <a:xfrm>
            <a:off x="3974840" y="4673101"/>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مواكبة الاتجاهات الحديثة في التصميم</a:t>
            </a:r>
          </a:p>
        </p:txBody>
      </p:sp>
      <p:sp>
        <p:nvSpPr>
          <p:cNvPr id="23" name="Rectangle 22">
            <a:extLst>
              <a:ext uri="{FF2B5EF4-FFF2-40B4-BE49-F238E27FC236}">
                <a16:creationId xmlns:a16="http://schemas.microsoft.com/office/drawing/2014/main" id="{C260212E-9C23-45CA-8D92-0F084C305BE0}"/>
              </a:ext>
            </a:extLst>
          </p:cNvPr>
          <p:cNvSpPr/>
          <p:nvPr/>
        </p:nvSpPr>
        <p:spPr>
          <a:xfrm>
            <a:off x="3974840" y="5315519"/>
            <a:ext cx="597232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000" dirty="0">
                <a:solidFill>
                  <a:schemeClr val="tx1"/>
                </a:solidFill>
                <a:latin typeface="Alexandria" charset="0"/>
                <a:cs typeface="Alexandria" charset="0"/>
              </a:rPr>
              <a:t>القيود التقنية والمادية في بعض المؤسسات</a:t>
            </a:r>
          </a:p>
        </p:txBody>
      </p:sp>
      <p:sp>
        <p:nvSpPr>
          <p:cNvPr id="26" name="Rectangle 25">
            <a:extLst>
              <a:ext uri="{FF2B5EF4-FFF2-40B4-BE49-F238E27FC236}">
                <a16:creationId xmlns:a16="http://schemas.microsoft.com/office/drawing/2014/main" id="{D91B3949-EC2E-4A55-9D60-877AEEE5E424}"/>
              </a:ext>
            </a:extLst>
          </p:cNvPr>
          <p:cNvSpPr/>
          <p:nvPr/>
        </p:nvSpPr>
        <p:spPr>
          <a:xfrm>
            <a:off x="10014124" y="274364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0DC8B703-F95D-4406-B2E3-46CF69DA4A7A}"/>
              </a:ext>
            </a:extLst>
          </p:cNvPr>
          <p:cNvSpPr/>
          <p:nvPr/>
        </p:nvSpPr>
        <p:spPr>
          <a:xfrm>
            <a:off x="10014124" y="338588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AA6EAE9C-6808-41BE-87E6-3EFE73B17C59}"/>
              </a:ext>
            </a:extLst>
          </p:cNvPr>
          <p:cNvSpPr/>
          <p:nvPr/>
        </p:nvSpPr>
        <p:spPr>
          <a:xfrm>
            <a:off x="10014124" y="4018801"/>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D2F35CA8-D874-472D-B004-AD185F70F617}"/>
              </a:ext>
            </a:extLst>
          </p:cNvPr>
          <p:cNvSpPr/>
          <p:nvPr/>
        </p:nvSpPr>
        <p:spPr>
          <a:xfrm>
            <a:off x="10014124" y="466121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FCED8BDF-3964-49B7-A6E9-8BE9679876EA}"/>
              </a:ext>
            </a:extLst>
          </p:cNvPr>
          <p:cNvSpPr/>
          <p:nvPr/>
        </p:nvSpPr>
        <p:spPr>
          <a:xfrm>
            <a:off x="10014124" y="530363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
        <p:nvSpPr>
          <p:cNvPr id="31" name="TextBox 30">
            <a:extLst>
              <a:ext uri="{FF2B5EF4-FFF2-40B4-BE49-F238E27FC236}">
                <a16:creationId xmlns:a16="http://schemas.microsoft.com/office/drawing/2014/main" id="{C041BE5C-795A-4C50-9936-FB42245E7290}"/>
              </a:ext>
            </a:extLst>
          </p:cNvPr>
          <p:cNvSpPr txBox="1"/>
          <p:nvPr/>
        </p:nvSpPr>
        <p:spPr>
          <a:xfrm>
            <a:off x="2980530" y="1874260"/>
            <a:ext cx="8985339" cy="88254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الإخراج الصحفي يواجه مجموعة من التحديات والتي تشمل:</a:t>
            </a:r>
          </a:p>
          <a:p>
            <a:pPr algn="just" rtl="1">
              <a:lnSpc>
                <a:spcPct val="200000"/>
              </a:lnSpc>
            </a:pPr>
            <a:endParaRPr lang="ar-SA" sz="900" dirty="0">
              <a:latin typeface="Alexandria" charset="0"/>
              <a:cs typeface="Alexandria" charset="0"/>
            </a:endParaRPr>
          </a:p>
        </p:txBody>
      </p:sp>
    </p:spTree>
    <p:extLst>
      <p:ext uri="{BB962C8B-B14F-4D97-AF65-F5344CB8AC3E}">
        <p14:creationId xmlns:p14="http://schemas.microsoft.com/office/powerpoint/2010/main" val="2015231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3" grpId="0" animBg="1"/>
      <p:bldP spid="18" grpId="0" animBg="1"/>
      <p:bldP spid="21" grpId="0" animBg="1"/>
      <p:bldP spid="23" grpId="0" animBg="1"/>
      <p:bldP spid="26" grpId="0" animBg="1"/>
      <p:bldP spid="27" grpId="0" animBg="1"/>
      <p:bldP spid="28" grpId="0" animBg="1"/>
      <p:bldP spid="29" grpId="0" animBg="1"/>
      <p:bldP spid="30" grpId="0" animBg="1"/>
      <p:bldP spid="31"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292828"/>
            <a:ext cx="7766178" cy="1848455"/>
          </a:xfrm>
          <a:prstGeom prst="rect">
            <a:avLst/>
          </a:prstGeom>
          <a:noFill/>
        </p:spPr>
        <p:txBody>
          <a:bodyPr wrap="square" rtlCol="0">
            <a:spAutoFit/>
          </a:bodyPr>
          <a:lstStyle/>
          <a:p>
            <a:pPr marL="457200" indent="-457200" algn="just" rtl="1">
              <a:lnSpc>
                <a:spcPct val="200000"/>
              </a:lnSpc>
              <a:buFont typeface="+mj-lt"/>
              <a:buAutoNum type="arabicPeriod"/>
            </a:pPr>
            <a:r>
              <a:rPr lang="ar-SA" sz="2000" dirty="0">
                <a:latin typeface="Alexandria" charset="0"/>
                <a:cs typeface="Alexandria" charset="0"/>
              </a:rPr>
              <a:t>يتطلب إنجاز الصفحات بسرعة خصوصًا في الصحف اليومية.</a:t>
            </a:r>
          </a:p>
          <a:p>
            <a:pPr marL="457200" indent="-457200" algn="just" rtl="1">
              <a:lnSpc>
                <a:spcPct val="200000"/>
              </a:lnSpc>
              <a:buFont typeface="+mj-lt"/>
              <a:buAutoNum type="arabicPeriod"/>
            </a:pPr>
            <a:r>
              <a:rPr lang="ar-SA" sz="2000" dirty="0">
                <a:latin typeface="Alexandria" charset="0"/>
                <a:cs typeface="Alexandria" charset="0"/>
              </a:rPr>
              <a:t>أحيانًا يُضطر المصمم إلى العمل على أكثر من عدد في اليوم.</a:t>
            </a:r>
          </a:p>
          <a:p>
            <a:pPr marL="457200" indent="-457200" algn="just" rtl="1">
              <a:lnSpc>
                <a:spcPct val="200000"/>
              </a:lnSpc>
              <a:buFont typeface="+mj-lt"/>
              <a:buAutoNum type="arabicPeriod"/>
            </a:pPr>
            <a:r>
              <a:rPr lang="ar-SA" sz="2000" dirty="0">
                <a:latin typeface="Alexandria" charset="0"/>
                <a:cs typeface="Alexandria" charset="0"/>
              </a:rPr>
              <a:t>الضغط يؤدي إلى أخطاء أو إخراج تقليدي دون إبداع.</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ضيق الوقت وضغط المواعيد</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كيف تتخلص من إحساس &quot;ضيق الوقت ؟ خبراء يقدمون طريقة بسيطة">
            <a:extLst>
              <a:ext uri="{FF2B5EF4-FFF2-40B4-BE49-F238E27FC236}">
                <a16:creationId xmlns:a16="http://schemas.microsoft.com/office/drawing/2014/main" id="{C4628155-1FE1-4B94-AB96-380E38AB251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656"/>
          <a:stretch/>
        </p:blipFill>
        <p:spPr bwMode="auto">
          <a:xfrm>
            <a:off x="541174" y="1762043"/>
            <a:ext cx="3756737" cy="4562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484" name="Picture 4" descr="التاج الإخباري - كيف تؤثر ضغوط العمل على حياة الإنسان؟">
            <a:extLst>
              <a:ext uri="{FF2B5EF4-FFF2-40B4-BE49-F238E27FC236}">
                <a16:creationId xmlns:a16="http://schemas.microsoft.com/office/drawing/2014/main" id="{1BCB6061-4F76-42A1-B5CD-7F379F0452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42345" y="4575283"/>
            <a:ext cx="3148184" cy="2043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486" name="Picture 6" descr="مجلة التدريب - طرق التعامل مع ضغوط العمل">
            <a:extLst>
              <a:ext uri="{FF2B5EF4-FFF2-40B4-BE49-F238E27FC236}">
                <a16:creationId xmlns:a16="http://schemas.microsoft.com/office/drawing/2014/main" id="{71938423-E862-46C6-90C8-55B514F34AD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60302" y="4575282"/>
            <a:ext cx="3065108" cy="20434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05521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animEffect transition="in" filter="barn(inVertical)">
                                      <p:cBhvr>
                                        <p:cTn id="17" dur="500"/>
                                        <p:tgtEl>
                                          <p:spTgt spid="20482"/>
                                        </p:tgtEl>
                                      </p:cBhvr>
                                    </p:animEffect>
                                  </p:childTnLst>
                                </p:cTn>
                              </p:par>
                              <p:par>
                                <p:cTn id="18" presetID="16" presetClass="entr" presetSubtype="21" fill="hold" nodeType="withEffect">
                                  <p:stCondLst>
                                    <p:cond delay="0"/>
                                  </p:stCondLst>
                                  <p:childTnLst>
                                    <p:set>
                                      <p:cBhvr>
                                        <p:cTn id="19" dur="1" fill="hold">
                                          <p:stCondLst>
                                            <p:cond delay="0"/>
                                          </p:stCondLst>
                                        </p:cTn>
                                        <p:tgtEl>
                                          <p:spTgt spid="20486"/>
                                        </p:tgtEl>
                                        <p:attrNameLst>
                                          <p:attrName>style.visibility</p:attrName>
                                        </p:attrNameLst>
                                      </p:cBhvr>
                                      <p:to>
                                        <p:strVal val="visible"/>
                                      </p:to>
                                    </p:set>
                                    <p:animEffect transition="in" filter="barn(inVertical)">
                                      <p:cBhvr>
                                        <p:cTn id="20" dur="500"/>
                                        <p:tgtEl>
                                          <p:spTgt spid="20486"/>
                                        </p:tgtEl>
                                      </p:cBhvr>
                                    </p:animEffect>
                                  </p:childTnLst>
                                </p:cTn>
                              </p:par>
                              <p:par>
                                <p:cTn id="21" presetID="16" presetClass="entr" presetSubtype="21" fill="hold" nodeType="withEffect">
                                  <p:stCondLst>
                                    <p:cond delay="0"/>
                                  </p:stCondLst>
                                  <p:childTnLst>
                                    <p:set>
                                      <p:cBhvr>
                                        <p:cTn id="22" dur="1" fill="hold">
                                          <p:stCondLst>
                                            <p:cond delay="0"/>
                                          </p:stCondLst>
                                        </p:cTn>
                                        <p:tgtEl>
                                          <p:spTgt spid="20484"/>
                                        </p:tgtEl>
                                        <p:attrNameLst>
                                          <p:attrName>style.visibility</p:attrName>
                                        </p:attrNameLst>
                                      </p:cBhvr>
                                      <p:to>
                                        <p:strVal val="visible"/>
                                      </p:to>
                                    </p:set>
                                    <p:animEffect transition="in" filter="barn(inVertical)">
                                      <p:cBhvr>
                                        <p:cTn id="23" dur="500"/>
                                        <p:tgtEl>
                                          <p:spTgt spid="2048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0">
                                            <p:txEl>
                                              <p:pRg st="0" end="0"/>
                                            </p:txEl>
                                          </p:spTgt>
                                        </p:tgtEl>
                                        <p:attrNameLst>
                                          <p:attrName>style.visibility</p:attrName>
                                        </p:attrNameLst>
                                      </p:cBhvr>
                                      <p:to>
                                        <p:strVal val="visible"/>
                                      </p:to>
                                    </p:set>
                                    <p:animEffect transition="in" filter="fade">
                                      <p:cBhvr>
                                        <p:cTn id="28" dur="500"/>
                                        <p:tgtEl>
                                          <p:spTgt spid="20">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0">
                                            <p:txEl>
                                              <p:pRg st="1" end="1"/>
                                            </p:txEl>
                                          </p:spTgt>
                                        </p:tgtEl>
                                        <p:attrNameLst>
                                          <p:attrName>style.visibility</p:attrName>
                                        </p:attrNameLst>
                                      </p:cBhvr>
                                      <p:to>
                                        <p:strVal val="visible"/>
                                      </p:to>
                                    </p:set>
                                    <p:animEffect transition="in" filter="fade">
                                      <p:cBhvr>
                                        <p:cTn id="33" dur="500"/>
                                        <p:tgtEl>
                                          <p:spTgt spid="20">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0">
                                            <p:txEl>
                                              <p:pRg st="2" end="2"/>
                                            </p:txEl>
                                          </p:spTgt>
                                        </p:tgtEl>
                                        <p:attrNameLst>
                                          <p:attrName>style.visibility</p:attrName>
                                        </p:attrNameLst>
                                      </p:cBhvr>
                                      <p:to>
                                        <p:strVal val="visible"/>
                                      </p:to>
                                    </p:set>
                                    <p:animEffect transition="in" filter="fade">
                                      <p:cBhvr>
                                        <p:cTn id="38"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963886" y="2348818"/>
            <a:ext cx="6823786" cy="1848455"/>
          </a:xfrm>
          <a:prstGeom prst="rect">
            <a:avLst/>
          </a:prstGeom>
          <a:noFill/>
        </p:spPr>
        <p:txBody>
          <a:bodyPr wrap="square" rtlCol="0">
            <a:spAutoFit/>
          </a:bodyPr>
          <a:lstStyle/>
          <a:p>
            <a:pPr marL="457200" indent="-457200" algn="just" rtl="1">
              <a:lnSpc>
                <a:spcPct val="200000"/>
              </a:lnSpc>
              <a:buFont typeface="+mj-lt"/>
              <a:buAutoNum type="arabicPeriod"/>
            </a:pPr>
            <a:r>
              <a:rPr lang="ar-SA" sz="2000" dirty="0">
                <a:latin typeface="Alexandria" charset="0"/>
                <a:cs typeface="Alexandria" charset="0"/>
              </a:rPr>
              <a:t>بعض المؤسسات لا تهتم بتوظيف مصممين محترفين.</a:t>
            </a:r>
          </a:p>
          <a:p>
            <a:pPr marL="457200" indent="-457200" algn="just" rtl="1">
              <a:lnSpc>
                <a:spcPct val="200000"/>
              </a:lnSpc>
              <a:buFont typeface="+mj-lt"/>
              <a:buAutoNum type="arabicPeriod"/>
            </a:pPr>
            <a:r>
              <a:rPr lang="ar-SA" sz="2000" dirty="0">
                <a:latin typeface="Alexandria" charset="0"/>
                <a:cs typeface="Alexandria" charset="0"/>
              </a:rPr>
              <a:t>قد يُكلف الصحفي بالإخراج دون تأهيل كافٍ.</a:t>
            </a:r>
          </a:p>
          <a:p>
            <a:pPr marL="457200" indent="-457200" algn="just" rtl="1">
              <a:lnSpc>
                <a:spcPct val="200000"/>
              </a:lnSpc>
              <a:buFont typeface="+mj-lt"/>
              <a:buAutoNum type="arabicPeriod"/>
            </a:pPr>
            <a:r>
              <a:rPr lang="ar-SA" sz="2000" dirty="0">
                <a:latin typeface="Alexandria" charset="0"/>
                <a:cs typeface="Alexandria" charset="0"/>
              </a:rPr>
              <a:t>يؤثر سلبًا على جودة المنتج النهائي.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نقص الكفاءات</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descr="خمس طرق للحد من مشكلة نقص الكفاءات في دولة الإمارات - مدونة بيت.كوم‎">
            <a:extLst>
              <a:ext uri="{FF2B5EF4-FFF2-40B4-BE49-F238E27FC236}">
                <a16:creationId xmlns:a16="http://schemas.microsoft.com/office/drawing/2014/main" id="{61BD3593-1E12-448A-9E5F-EE19AD536C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522" y="4445585"/>
            <a:ext cx="6721150" cy="2179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508" name="Picture 4" descr="دراسة جديدة: نقص الكفاءات يؤثر بقوة على الاستثمار في التقنية – ICT ...">
            <a:extLst>
              <a:ext uri="{FF2B5EF4-FFF2-40B4-BE49-F238E27FC236}">
                <a16:creationId xmlns:a16="http://schemas.microsoft.com/office/drawing/2014/main" id="{AD47978E-3745-4B46-911A-BCE619059B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17" y="2567606"/>
            <a:ext cx="4496619" cy="37882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9109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1508"/>
                                        </p:tgtEl>
                                        <p:attrNameLst>
                                          <p:attrName>style.visibility</p:attrName>
                                        </p:attrNameLst>
                                      </p:cBhvr>
                                      <p:to>
                                        <p:strVal val="visible"/>
                                      </p:to>
                                    </p:set>
                                    <p:animEffect transition="in" filter="barn(inVertical)">
                                      <p:cBhvr>
                                        <p:cTn id="17" dur="500"/>
                                        <p:tgtEl>
                                          <p:spTgt spid="21508"/>
                                        </p:tgtEl>
                                      </p:cBhvr>
                                    </p:animEffect>
                                  </p:childTnLst>
                                </p:cTn>
                              </p:par>
                              <p:par>
                                <p:cTn id="18" presetID="16" presetClass="entr" presetSubtype="21" fill="hold" nodeType="withEffect">
                                  <p:stCondLst>
                                    <p:cond delay="0"/>
                                  </p:stCondLst>
                                  <p:childTnLst>
                                    <p:set>
                                      <p:cBhvr>
                                        <p:cTn id="19" dur="1" fill="hold">
                                          <p:stCondLst>
                                            <p:cond delay="0"/>
                                          </p:stCondLst>
                                        </p:cTn>
                                        <p:tgtEl>
                                          <p:spTgt spid="21506"/>
                                        </p:tgtEl>
                                        <p:attrNameLst>
                                          <p:attrName>style.visibility</p:attrName>
                                        </p:attrNameLst>
                                      </p:cBhvr>
                                      <p:to>
                                        <p:strVal val="visible"/>
                                      </p:to>
                                    </p:set>
                                    <p:animEffect transition="in" filter="barn(inVertical)">
                                      <p:cBhvr>
                                        <p:cTn id="20" dur="500"/>
                                        <p:tgtEl>
                                          <p:spTgt spid="2150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0">
                                            <p:txEl>
                                              <p:pRg st="0" end="0"/>
                                            </p:txEl>
                                          </p:spTgt>
                                        </p:tgtEl>
                                        <p:attrNameLst>
                                          <p:attrName>style.visibility</p:attrName>
                                        </p:attrNameLst>
                                      </p:cBhvr>
                                      <p:to>
                                        <p:strVal val="visible"/>
                                      </p:to>
                                    </p:set>
                                    <p:animEffect transition="in" filter="fade">
                                      <p:cBhvr>
                                        <p:cTn id="25" dur="500"/>
                                        <p:tgtEl>
                                          <p:spTgt spid="2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0">
                                            <p:txEl>
                                              <p:pRg st="1" end="1"/>
                                            </p:txEl>
                                          </p:spTgt>
                                        </p:tgtEl>
                                        <p:attrNameLst>
                                          <p:attrName>style.visibility</p:attrName>
                                        </p:attrNameLst>
                                      </p:cBhvr>
                                      <p:to>
                                        <p:strVal val="visible"/>
                                      </p:to>
                                    </p:set>
                                    <p:animEffect transition="in" filter="fade">
                                      <p:cBhvr>
                                        <p:cTn id="30" dur="500"/>
                                        <p:tgtEl>
                                          <p:spTgt spid="20">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0">
                                            <p:txEl>
                                              <p:pRg st="2" end="2"/>
                                            </p:txEl>
                                          </p:spTgt>
                                        </p:tgtEl>
                                        <p:attrNameLst>
                                          <p:attrName>style.visibility</p:attrName>
                                        </p:attrNameLst>
                                      </p:cBhvr>
                                      <p:to>
                                        <p:strVal val="visible"/>
                                      </p:to>
                                    </p:set>
                                    <p:animEffect transition="in" filter="fade">
                                      <p:cBhvr>
                                        <p:cTn id="35"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يجب إعادة تصميم الإخراج ليناسب الشاشات الصغيرة.</a:t>
            </a:r>
          </a:p>
          <a:p>
            <a:pPr marL="457200" indent="-457200" algn="just" rtl="1">
              <a:lnSpc>
                <a:spcPct val="250000"/>
              </a:lnSpc>
              <a:buFont typeface="+mj-lt"/>
              <a:buAutoNum type="arabicPeriod"/>
            </a:pPr>
            <a:r>
              <a:rPr lang="ar-SA" sz="2000" dirty="0">
                <a:latin typeface="Alexandria" charset="0"/>
                <a:cs typeface="Alexandria" charset="0"/>
              </a:rPr>
              <a:t>الحاجة إلى تنسيقات مرنة </a:t>
            </a:r>
            <a:r>
              <a:rPr lang="en-US" sz="2000" dirty="0">
                <a:latin typeface="Alexandria" charset="0"/>
                <a:cs typeface="Alexandria" charset="0"/>
              </a:rPr>
              <a:t>Responsive Design</a:t>
            </a:r>
            <a:r>
              <a:rPr lang="ar-SA" sz="2000" dirty="0">
                <a:latin typeface="Alexandria" charset="0"/>
                <a:cs typeface="Alexandria" charset="0"/>
              </a:rPr>
              <a:t>.</a:t>
            </a:r>
            <a:endParaRPr lang="en-US" sz="2000" dirty="0">
              <a:latin typeface="Alexandria" charset="0"/>
              <a:cs typeface="Alexandria" charset="0"/>
            </a:endParaRPr>
          </a:p>
          <a:p>
            <a:pPr marL="457200" indent="-457200" algn="just" rtl="1">
              <a:lnSpc>
                <a:spcPct val="250000"/>
              </a:lnSpc>
              <a:buFont typeface="+mj-lt"/>
              <a:buAutoNum type="arabicPeriod"/>
            </a:pPr>
            <a:r>
              <a:rPr lang="ar-SA" sz="2000" dirty="0">
                <a:latin typeface="Alexandria" charset="0"/>
                <a:cs typeface="Alexandria" charset="0"/>
              </a:rPr>
              <a:t>ضرورة تضمين تفاعل المستخدم مثل الضغط أو التحريك.</a:t>
            </a:r>
          </a:p>
          <a:p>
            <a:pPr marL="457200" indent="-457200" algn="just" rtl="1">
              <a:lnSpc>
                <a:spcPct val="250000"/>
              </a:lnSpc>
              <a:buFont typeface="+mj-lt"/>
              <a:buAutoNum type="arabicPeriod"/>
            </a:pPr>
            <a:r>
              <a:rPr lang="ar-SA" sz="2000" dirty="0">
                <a:latin typeface="Alexandria" charset="0"/>
                <a:cs typeface="Alexandria" charset="0"/>
              </a:rPr>
              <a:t>مشكلة سرعة تحميل الصفحات بسبب الصور الكبيرة.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تحديات النشر الرقمي</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النشر الإلكتروني - الدليل الشامل للنشر الإلكتروني">
            <a:extLst>
              <a:ext uri="{FF2B5EF4-FFF2-40B4-BE49-F238E27FC236}">
                <a16:creationId xmlns:a16="http://schemas.microsoft.com/office/drawing/2014/main" id="{C23AA6F2-CBAB-46B8-A6C9-50857D9CC0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573641"/>
            <a:ext cx="4323548" cy="28823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661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2530"/>
                                        </p:tgtEl>
                                        <p:attrNameLst>
                                          <p:attrName>style.visibility</p:attrName>
                                        </p:attrNameLst>
                                      </p:cBhvr>
                                      <p:to>
                                        <p:strVal val="visible"/>
                                      </p:to>
                                    </p:set>
                                    <p:animEffect transition="in" filter="barn(inVertical)">
                                      <p:cBhvr>
                                        <p:cTn id="17" dur="500"/>
                                        <p:tgtEl>
                                          <p:spTgt spid="225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animEffect transition="in" filter="fade">
                                      <p:cBhvr>
                                        <p:cTn id="22" dur="500"/>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2" end="2"/>
                                            </p:txEl>
                                          </p:spTgt>
                                        </p:tgtEl>
                                        <p:attrNameLst>
                                          <p:attrName>style.visibility</p:attrName>
                                        </p:attrNameLst>
                                      </p:cBhvr>
                                      <p:to>
                                        <p:strVal val="visible"/>
                                      </p:to>
                                    </p:set>
                                    <p:animEffect transition="in" filter="fade">
                                      <p:cBhvr>
                                        <p:cTn id="32" dur="500"/>
                                        <p:tgtEl>
                                          <p:spTgt spid="2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3" end="3"/>
                                            </p:txEl>
                                          </p:spTgt>
                                        </p:tgtEl>
                                        <p:attrNameLst>
                                          <p:attrName>style.visibility</p:attrName>
                                        </p:attrNameLst>
                                      </p:cBhvr>
                                      <p:to>
                                        <p:strVal val="visible"/>
                                      </p:to>
                                    </p:set>
                                    <p:animEffect transition="in" filter="fade">
                                      <p:cBhvr>
                                        <p:cTn id="3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التصميم الصحفي يجب أن يتطور باستمرار.</a:t>
            </a:r>
          </a:p>
          <a:p>
            <a:pPr marL="457200" indent="-457200" algn="just" rtl="1">
              <a:lnSpc>
                <a:spcPct val="250000"/>
              </a:lnSpc>
              <a:buFont typeface="+mj-lt"/>
              <a:buAutoNum type="arabicPeriod"/>
            </a:pPr>
            <a:r>
              <a:rPr lang="ar-SA" sz="2000" dirty="0">
                <a:latin typeface="Alexandria" charset="0"/>
                <a:cs typeface="Alexandria" charset="0"/>
              </a:rPr>
              <a:t>الاتجاه نحو البساطة والتصميم المسطح </a:t>
            </a:r>
            <a:r>
              <a:rPr lang="en-US" sz="2000" dirty="0">
                <a:latin typeface="Alexandria" charset="0"/>
                <a:cs typeface="Alexandria" charset="0"/>
              </a:rPr>
              <a:t>Flat Design</a:t>
            </a:r>
            <a:r>
              <a:rPr lang="ar-SA" sz="2000" dirty="0">
                <a:latin typeface="Alexandria" charset="0"/>
                <a:cs typeface="Alexandria" charset="0"/>
              </a:rPr>
              <a:t>.</a:t>
            </a:r>
            <a:endParaRPr lang="en-US" sz="2000" dirty="0">
              <a:latin typeface="Alexandria" charset="0"/>
              <a:cs typeface="Alexandria" charset="0"/>
            </a:endParaRPr>
          </a:p>
          <a:p>
            <a:pPr marL="457200" indent="-457200" algn="just" rtl="1">
              <a:lnSpc>
                <a:spcPct val="250000"/>
              </a:lnSpc>
              <a:buFont typeface="+mj-lt"/>
              <a:buAutoNum type="arabicPeriod"/>
            </a:pPr>
            <a:r>
              <a:rPr lang="ar-SA" sz="2000" dirty="0">
                <a:latin typeface="Alexandria" charset="0"/>
                <a:cs typeface="Alexandria" charset="0"/>
              </a:rPr>
              <a:t>استخدام الإنفوجرافيك، التمرير البصري، والأنيميشن.</a:t>
            </a:r>
          </a:p>
          <a:p>
            <a:pPr marL="457200" indent="-457200" algn="just" rtl="1">
              <a:lnSpc>
                <a:spcPct val="250000"/>
              </a:lnSpc>
              <a:buFont typeface="+mj-lt"/>
              <a:buAutoNum type="arabicPeriod"/>
            </a:pPr>
            <a:r>
              <a:rPr lang="ar-SA" sz="2000" dirty="0">
                <a:latin typeface="Alexandria" charset="0"/>
                <a:cs typeface="Alexandria" charset="0"/>
              </a:rPr>
              <a:t>تقليد التصميمات الغربية دون وعي قد يفقد الطابع المحلي.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مواكبة الاتجاهات التصميمية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6" name="Picture 4" descr="مميزات و عيوب النشر الالكترونى">
            <a:extLst>
              <a:ext uri="{FF2B5EF4-FFF2-40B4-BE49-F238E27FC236}">
                <a16:creationId xmlns:a16="http://schemas.microsoft.com/office/drawing/2014/main" id="{C01CE941-6704-416E-B83D-33239A396F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363" y="1796982"/>
            <a:ext cx="4113387" cy="41133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03553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3556"/>
                                        </p:tgtEl>
                                        <p:attrNameLst>
                                          <p:attrName>style.visibility</p:attrName>
                                        </p:attrNameLst>
                                      </p:cBhvr>
                                      <p:to>
                                        <p:strVal val="visible"/>
                                      </p:to>
                                    </p:set>
                                    <p:animEffect transition="in" filter="barn(inVertical)">
                                      <p:cBhvr>
                                        <p:cTn id="17" dur="500"/>
                                        <p:tgtEl>
                                          <p:spTgt spid="2355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animEffect transition="in" filter="fade">
                                      <p:cBhvr>
                                        <p:cTn id="22" dur="500"/>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2" end="2"/>
                                            </p:txEl>
                                          </p:spTgt>
                                        </p:tgtEl>
                                        <p:attrNameLst>
                                          <p:attrName>style.visibility</p:attrName>
                                        </p:attrNameLst>
                                      </p:cBhvr>
                                      <p:to>
                                        <p:strVal val="visible"/>
                                      </p:to>
                                    </p:set>
                                    <p:animEffect transition="in" filter="fade">
                                      <p:cBhvr>
                                        <p:cTn id="32" dur="500"/>
                                        <p:tgtEl>
                                          <p:spTgt spid="2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3" end="3"/>
                                            </p:txEl>
                                          </p:spTgt>
                                        </p:tgtEl>
                                        <p:attrNameLst>
                                          <p:attrName>style.visibility</p:attrName>
                                        </p:attrNameLst>
                                      </p:cBhvr>
                                      <p:to>
                                        <p:strVal val="visible"/>
                                      </p:to>
                                    </p:set>
                                    <p:animEffect transition="in" filter="fade">
                                      <p:cBhvr>
                                        <p:cTn id="3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3281879"/>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إخراج تقليدي صارم لعقود طويلة.</a:t>
            </a:r>
          </a:p>
          <a:p>
            <a:pPr marL="457200" indent="-457200" algn="just" rtl="1">
              <a:lnSpc>
                <a:spcPct val="250000"/>
              </a:lnSpc>
              <a:buFont typeface="+mj-lt"/>
              <a:buAutoNum type="arabicPeriod"/>
            </a:pPr>
            <a:r>
              <a:rPr lang="ar-SA" sz="2000" dirty="0">
                <a:latin typeface="Alexandria" charset="0"/>
                <a:cs typeface="Alexandria" charset="0"/>
              </a:rPr>
              <a:t>مؤخرًا شهدت تطويرًا في التصميم والعناوين والصور.</a:t>
            </a:r>
          </a:p>
          <a:p>
            <a:pPr marL="457200" indent="-457200" algn="just" rtl="1">
              <a:lnSpc>
                <a:spcPct val="250000"/>
              </a:lnSpc>
              <a:buFont typeface="+mj-lt"/>
              <a:buAutoNum type="arabicPeriod"/>
            </a:pPr>
            <a:r>
              <a:rPr lang="ar-SA" sz="2000" dirty="0">
                <a:latin typeface="Alexandria" charset="0"/>
                <a:cs typeface="Alexandria" charset="0"/>
              </a:rPr>
              <a:t>استخدام ألوان أكثر وتنسيق أكثر مرونة في الملاحق.</a:t>
            </a:r>
          </a:p>
          <a:p>
            <a:pPr marL="457200" indent="-457200" algn="just" rtl="1">
              <a:lnSpc>
                <a:spcPct val="250000"/>
              </a:lnSpc>
              <a:buFont typeface="+mj-lt"/>
              <a:buAutoNum type="arabicPeriod"/>
            </a:pPr>
            <a:r>
              <a:rPr lang="ar-SA" sz="2000" dirty="0">
                <a:latin typeface="Alexandria" charset="0"/>
                <a:cs typeface="Alexandria" charset="0"/>
              </a:rPr>
              <a:t>الحفاظ على الهوية مع التجديد.</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7"/>
            <a:ext cx="7438145" cy="17232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latin typeface="Alexandria" charset="0"/>
                <a:cs typeface="Alexandria" charset="0"/>
              </a:rPr>
              <a:t>مثال: صحيفة الأهرام (مصر)</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(صحيفة الورق)</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4578" name="Picture 2" descr="الاهرام اليومي اقرا ايضا في هذا العدد - بوابة الأهرام">
            <a:extLst>
              <a:ext uri="{FF2B5EF4-FFF2-40B4-BE49-F238E27FC236}">
                <a16:creationId xmlns:a16="http://schemas.microsoft.com/office/drawing/2014/main" id="{22DAE821-CFEA-4E26-9B5E-10749FFEAD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1" y="1532065"/>
            <a:ext cx="4613363" cy="576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61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4578"/>
                                        </p:tgtEl>
                                        <p:attrNameLst>
                                          <p:attrName>style.visibility</p:attrName>
                                        </p:attrNameLst>
                                      </p:cBhvr>
                                      <p:to>
                                        <p:strVal val="visible"/>
                                      </p:to>
                                    </p:set>
                                    <p:animEffect transition="in" filter="fade">
                                      <p:cBhvr>
                                        <p:cTn id="17" dur="1000"/>
                                        <p:tgtEl>
                                          <p:spTgt spid="24578"/>
                                        </p:tgtEl>
                                      </p:cBhvr>
                                    </p:animEffect>
                                    <p:anim calcmode="lin" valueType="num">
                                      <p:cBhvr>
                                        <p:cTn id="18" dur="1000" fill="hold"/>
                                        <p:tgtEl>
                                          <p:spTgt spid="24578"/>
                                        </p:tgtEl>
                                        <p:attrNameLst>
                                          <p:attrName>ppt_x</p:attrName>
                                        </p:attrNameLst>
                                      </p:cBhvr>
                                      <p:tavLst>
                                        <p:tav tm="0">
                                          <p:val>
                                            <p:strVal val="#ppt_x"/>
                                          </p:val>
                                        </p:tav>
                                        <p:tav tm="100000">
                                          <p:val>
                                            <p:strVal val="#ppt_x"/>
                                          </p:val>
                                        </p:tav>
                                      </p:tavLst>
                                    </p:anim>
                                    <p:anim calcmode="lin" valueType="num">
                                      <p:cBhvr>
                                        <p:cTn id="19" dur="1000" fill="hold"/>
                                        <p:tgtEl>
                                          <p:spTgt spid="2457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3160588"/>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تعتمد الإخراج الإبداعي: صور كبيرة، خطوط حديثة، تصميم فني.</a:t>
            </a:r>
          </a:p>
          <a:p>
            <a:pPr marL="457200" indent="-457200" algn="just" rtl="1">
              <a:lnSpc>
                <a:spcPct val="250000"/>
              </a:lnSpc>
              <a:buFont typeface="+mj-lt"/>
              <a:buAutoNum type="arabicPeriod"/>
            </a:pPr>
            <a:r>
              <a:rPr lang="ar-SA" sz="2000" dirty="0">
                <a:latin typeface="Alexandria" charset="0"/>
                <a:cs typeface="Alexandria" charset="0"/>
              </a:rPr>
              <a:t>تركيز على الصفحات الجمالية مثل الموضة والفن.</a:t>
            </a:r>
          </a:p>
          <a:p>
            <a:pPr marL="457200" indent="-457200" algn="just" rtl="1">
              <a:lnSpc>
                <a:spcPct val="250000"/>
              </a:lnSpc>
              <a:buFont typeface="+mj-lt"/>
              <a:buAutoNum type="arabicPeriod"/>
            </a:pPr>
            <a:r>
              <a:rPr lang="ar-SA" sz="2000" dirty="0">
                <a:latin typeface="Alexandria" charset="0"/>
                <a:cs typeface="Alexandria" charset="0"/>
              </a:rPr>
              <a:t>استخدام الألوان بما يتناسب مع طبيعة المحتوى النسائي.</a:t>
            </a:r>
          </a:p>
          <a:p>
            <a:pPr marL="457200" indent="-457200" algn="just" rtl="1">
              <a:lnSpc>
                <a:spcPct val="250000"/>
              </a:lnSpc>
              <a:buFont typeface="+mj-lt"/>
              <a:buAutoNum type="arabicPeriod"/>
            </a:pPr>
            <a:r>
              <a:rPr lang="ar-SA" sz="2000" dirty="0">
                <a:latin typeface="Alexandria" charset="0"/>
                <a:cs typeface="Alexandria" charset="0"/>
              </a:rPr>
              <a:t>دمج بين المحتوى التحريري والبصري بشكل متناسق.</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6"/>
            <a:ext cx="7438145" cy="16417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latin typeface="Alexandria" charset="0"/>
                <a:cs typeface="Alexandria" charset="0"/>
              </a:rPr>
              <a:t>مثال: مجلة "زهرة الخليج"</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(مجلة عصرية)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76E84355-2C0C-4E58-B3F7-885F51D73D02}"/>
              </a:ext>
            </a:extLst>
          </p:cNvPr>
          <p:cNvPicPr>
            <a:picLocks noChangeAspect="1"/>
          </p:cNvPicPr>
          <p:nvPr/>
        </p:nvPicPr>
        <p:blipFill>
          <a:blip r:embed="rId3"/>
          <a:stretch>
            <a:fillRect/>
          </a:stretch>
        </p:blipFill>
        <p:spPr>
          <a:xfrm>
            <a:off x="116541" y="2214534"/>
            <a:ext cx="4110155" cy="38779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16671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3029954"/>
            <a:ext cx="7766178" cy="3041089"/>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إخراج تفاعلي يناسب جميع الأجهزة </a:t>
            </a:r>
            <a:r>
              <a:rPr lang="en-US" sz="2000" dirty="0">
                <a:latin typeface="Alexandria" charset="0"/>
                <a:cs typeface="Alexandria" charset="0"/>
              </a:rPr>
              <a:t>Responsive</a:t>
            </a:r>
            <a:r>
              <a:rPr lang="ar-SA" sz="2000" dirty="0">
                <a:latin typeface="Alexandria" charset="0"/>
                <a:cs typeface="Alexandria" charset="0"/>
              </a:rPr>
              <a:t>.</a:t>
            </a:r>
            <a:endParaRPr lang="en-US" sz="2000" dirty="0">
              <a:latin typeface="Alexandria" charset="0"/>
              <a:cs typeface="Alexandria" charset="0"/>
            </a:endParaRPr>
          </a:p>
          <a:p>
            <a:pPr marL="457200" indent="-457200" algn="just" rtl="1">
              <a:lnSpc>
                <a:spcPct val="250000"/>
              </a:lnSpc>
              <a:buFont typeface="+mj-lt"/>
              <a:buAutoNum type="arabicPeriod"/>
            </a:pPr>
            <a:r>
              <a:rPr lang="ar-SA" sz="2000" dirty="0">
                <a:latin typeface="Alexandria" charset="0"/>
                <a:cs typeface="Alexandria" charset="0"/>
              </a:rPr>
              <a:t>تقسيم الصفحة الرئيسية لمربعات خبرية بصور.</a:t>
            </a:r>
          </a:p>
          <a:p>
            <a:pPr marL="457200" indent="-457200" algn="just" rtl="1">
              <a:lnSpc>
                <a:spcPct val="250000"/>
              </a:lnSpc>
              <a:buFont typeface="+mj-lt"/>
              <a:buAutoNum type="arabicPeriod"/>
            </a:pPr>
            <a:r>
              <a:rPr lang="ar-SA" sz="2000" dirty="0">
                <a:latin typeface="Alexandria" charset="0"/>
                <a:cs typeface="Alexandria" charset="0"/>
              </a:rPr>
              <a:t>استخدام الفيديو والروابط المتداخلة داخل المقالات.</a:t>
            </a:r>
          </a:p>
          <a:p>
            <a:pPr marL="457200" indent="-457200" algn="just" rtl="1">
              <a:lnSpc>
                <a:spcPct val="250000"/>
              </a:lnSpc>
              <a:buFont typeface="+mj-lt"/>
              <a:buAutoNum type="arabicPeriod"/>
            </a:pPr>
            <a:r>
              <a:rPr lang="ar-SA" sz="2000" dirty="0">
                <a:latin typeface="Alexandria" charset="0"/>
                <a:cs typeface="Alexandria" charset="0"/>
              </a:rPr>
              <a:t>واجهة سهلة التصفح تدعم اللغات المختلفة.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5" name="Rectangle 14">
            <a:extLst>
              <a:ext uri="{FF2B5EF4-FFF2-40B4-BE49-F238E27FC236}">
                <a16:creationId xmlns:a16="http://schemas.microsoft.com/office/drawing/2014/main" id="{CCF97EF3-0E07-4B26-8DE8-8CA5F6D0D0B3}"/>
              </a:ext>
            </a:extLst>
          </p:cNvPr>
          <p:cNvSpPr/>
          <p:nvPr/>
        </p:nvSpPr>
        <p:spPr>
          <a:xfrm>
            <a:off x="4637314" y="1558666"/>
            <a:ext cx="7438145" cy="147128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latin typeface="Alexandria" charset="0"/>
                <a:cs typeface="Alexandria" charset="0"/>
              </a:rPr>
              <a:t>مثال: موقع الجزيرة.نت</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دراسة حالة (موقع إخباري)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11F84749-D895-4E47-9D5A-1827FEC3849D}"/>
              </a:ext>
            </a:extLst>
          </p:cNvPr>
          <p:cNvPicPr>
            <a:picLocks noChangeAspect="1"/>
          </p:cNvPicPr>
          <p:nvPr/>
        </p:nvPicPr>
        <p:blipFill>
          <a:blip r:embed="rId3"/>
          <a:stretch>
            <a:fillRect/>
          </a:stretch>
        </p:blipFill>
        <p:spPr>
          <a:xfrm>
            <a:off x="191317" y="3158528"/>
            <a:ext cx="5155019" cy="3041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51316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0" end="0"/>
                                            </p:txEl>
                                          </p:spTgt>
                                        </p:tgtEl>
                                        <p:attrNameLst>
                                          <p:attrName>style.visibility</p:attrName>
                                        </p:attrNameLst>
                                      </p:cBhvr>
                                      <p:to>
                                        <p:strVal val="visible"/>
                                      </p:to>
                                    </p:set>
                                    <p:animEffect transition="in" filter="fade">
                                      <p:cBhvr>
                                        <p:cTn id="24" dur="500"/>
                                        <p:tgtEl>
                                          <p:spTgt spid="2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1" end="1"/>
                                            </p:txEl>
                                          </p:spTgt>
                                        </p:tgtEl>
                                        <p:attrNameLst>
                                          <p:attrName>style.visibility</p:attrName>
                                        </p:attrNameLst>
                                      </p:cBhvr>
                                      <p:to>
                                        <p:strVal val="visible"/>
                                      </p:to>
                                    </p:set>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2" end="2"/>
                                            </p:txEl>
                                          </p:spTgt>
                                        </p:tgtEl>
                                        <p:attrNameLst>
                                          <p:attrName>style.visibility</p:attrName>
                                        </p:attrNameLst>
                                      </p:cBhvr>
                                      <p:to>
                                        <p:strVal val="visible"/>
                                      </p:to>
                                    </p:set>
                                    <p:animEffect transition="in" filter="fade">
                                      <p:cBhvr>
                                        <p:cTn id="34" dur="500"/>
                                        <p:tgtEl>
                                          <p:spTgt spid="2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Effect transition="in" filter="fade">
                                      <p:cBhvr>
                                        <p:cTn id="39"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191504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مقارنة بين الإخراج الورقي والرقمي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graphicFrame>
        <p:nvGraphicFramePr>
          <p:cNvPr id="3" name="Table 3">
            <a:extLst>
              <a:ext uri="{FF2B5EF4-FFF2-40B4-BE49-F238E27FC236}">
                <a16:creationId xmlns:a16="http://schemas.microsoft.com/office/drawing/2014/main" id="{FA9D4C48-7E3E-49D7-B2E7-1A2442E9DE0C}"/>
              </a:ext>
            </a:extLst>
          </p:cNvPr>
          <p:cNvGraphicFramePr>
            <a:graphicFrameLocks noGrp="1"/>
          </p:cNvGraphicFramePr>
          <p:nvPr>
            <p:extLst>
              <p:ext uri="{D42A27DB-BD31-4B8C-83A1-F6EECF244321}">
                <p14:modId xmlns:p14="http://schemas.microsoft.com/office/powerpoint/2010/main" val="197992833"/>
              </p:ext>
            </p:extLst>
          </p:nvPr>
        </p:nvGraphicFramePr>
        <p:xfrm>
          <a:off x="877078" y="2753738"/>
          <a:ext cx="10551594" cy="3308743"/>
        </p:xfrm>
        <a:graphic>
          <a:graphicData uri="http://schemas.openxmlformats.org/drawingml/2006/table">
            <a:tbl>
              <a:tblPr firstRow="1" bandRow="1">
                <a:tableStyleId>{21E4AEA4-8DFA-4A89-87EB-49C32662AFE0}</a:tableStyleId>
              </a:tblPr>
              <a:tblGrid>
                <a:gridCol w="3974839">
                  <a:extLst>
                    <a:ext uri="{9D8B030D-6E8A-4147-A177-3AD203B41FA5}">
                      <a16:colId xmlns:a16="http://schemas.microsoft.com/office/drawing/2014/main" val="2965380653"/>
                    </a:ext>
                  </a:extLst>
                </a:gridCol>
                <a:gridCol w="4264090">
                  <a:extLst>
                    <a:ext uri="{9D8B030D-6E8A-4147-A177-3AD203B41FA5}">
                      <a16:colId xmlns:a16="http://schemas.microsoft.com/office/drawing/2014/main" val="2657170364"/>
                    </a:ext>
                  </a:extLst>
                </a:gridCol>
                <a:gridCol w="2312665">
                  <a:extLst>
                    <a:ext uri="{9D8B030D-6E8A-4147-A177-3AD203B41FA5}">
                      <a16:colId xmlns:a16="http://schemas.microsoft.com/office/drawing/2014/main" val="1237019608"/>
                    </a:ext>
                  </a:extLst>
                </a:gridCol>
              </a:tblGrid>
              <a:tr h="735911">
                <a:tc>
                  <a:txBody>
                    <a:bodyPr/>
                    <a:lstStyle/>
                    <a:p>
                      <a:pPr algn="ctr" rtl="1"/>
                      <a:r>
                        <a:rPr lang="ar-SA" dirty="0">
                          <a:latin typeface="Alexandria" pitchFamily="2" charset="-78"/>
                          <a:cs typeface="Alexandria" pitchFamily="2" charset="-78"/>
                        </a:rPr>
                        <a:t>الإخراج الرقمي</a:t>
                      </a:r>
                    </a:p>
                  </a:txBody>
                  <a:tcPr anchor="ctr">
                    <a:solidFill>
                      <a:srgbClr val="C00000"/>
                    </a:solidFill>
                  </a:tcPr>
                </a:tc>
                <a:tc>
                  <a:txBody>
                    <a:bodyPr/>
                    <a:lstStyle/>
                    <a:p>
                      <a:pPr algn="ctr" rtl="1"/>
                      <a:r>
                        <a:rPr lang="ar-SA" dirty="0">
                          <a:latin typeface="Alexandria" pitchFamily="2" charset="-78"/>
                          <a:cs typeface="Alexandria" pitchFamily="2" charset="-78"/>
                        </a:rPr>
                        <a:t>الإخراج الورقي</a:t>
                      </a:r>
                    </a:p>
                  </a:txBody>
                  <a:tcPr anchor="ctr">
                    <a:solidFill>
                      <a:srgbClr val="C00000"/>
                    </a:solidFill>
                  </a:tcPr>
                </a:tc>
                <a:tc>
                  <a:txBody>
                    <a:bodyPr/>
                    <a:lstStyle/>
                    <a:p>
                      <a:pPr algn="ctr" rtl="1"/>
                      <a:r>
                        <a:rPr lang="ar-SA" dirty="0">
                          <a:latin typeface="Alexandria" pitchFamily="2" charset="-78"/>
                          <a:cs typeface="Alexandria" pitchFamily="2" charset="-78"/>
                        </a:rPr>
                        <a:t>الجانب</a:t>
                      </a:r>
                      <a:endParaRPr lang="en-US" dirty="0">
                        <a:latin typeface="Alexandria" pitchFamily="2" charset="-78"/>
                        <a:cs typeface="Alexandria" pitchFamily="2" charset="-78"/>
                      </a:endParaRPr>
                    </a:p>
                  </a:txBody>
                  <a:tcPr anchor="ctr">
                    <a:solidFill>
                      <a:srgbClr val="C00000"/>
                    </a:solidFill>
                  </a:tcPr>
                </a:tc>
                <a:extLst>
                  <a:ext uri="{0D108BD9-81ED-4DB2-BD59-A6C34878D82A}">
                    <a16:rowId xmlns:a16="http://schemas.microsoft.com/office/drawing/2014/main" val="134421642"/>
                  </a:ext>
                </a:extLst>
              </a:tr>
              <a:tr h="643208">
                <a:tc>
                  <a:txBody>
                    <a:bodyPr/>
                    <a:lstStyle/>
                    <a:p>
                      <a:pPr algn="ctr" rtl="1"/>
                      <a:r>
                        <a:rPr lang="ar-SA" dirty="0">
                          <a:latin typeface="Alexandria" pitchFamily="2" charset="-78"/>
                          <a:cs typeface="Alexandria" pitchFamily="2" charset="-78"/>
                        </a:rPr>
                        <a:t>تفاعلي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سلبي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التفاعل</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3383495909"/>
                  </a:ext>
                </a:extLst>
              </a:tr>
              <a:tr h="643208">
                <a:tc>
                  <a:txBody>
                    <a:bodyPr/>
                    <a:lstStyle/>
                    <a:p>
                      <a:pPr algn="ctr" rtl="1"/>
                      <a:r>
                        <a:rPr lang="ar-SA" dirty="0">
                          <a:latin typeface="Alexandria" pitchFamily="2" charset="-78"/>
                          <a:cs typeface="Alexandria" pitchFamily="2" charset="-78"/>
                        </a:rPr>
                        <a:t>مستمر</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دوري (يومي/أسبوعي)</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الوقت</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690153847"/>
                  </a:ext>
                </a:extLst>
              </a:tr>
              <a:tr h="643208">
                <a:tc>
                  <a:txBody>
                    <a:bodyPr/>
                    <a:lstStyle/>
                    <a:p>
                      <a:pPr algn="ctr" rtl="1"/>
                      <a:r>
                        <a:rPr lang="ar-SA" dirty="0">
                          <a:latin typeface="Alexandria" pitchFamily="2" charset="-78"/>
                          <a:cs typeface="Alexandria" pitchFamily="2" charset="-78"/>
                        </a:rPr>
                        <a:t>صوت + فيديو + تفاعل</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نص + صورة</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العناصر</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2869931370"/>
                  </a:ext>
                </a:extLst>
              </a:tr>
              <a:tr h="643208">
                <a:tc>
                  <a:txBody>
                    <a:bodyPr/>
                    <a:lstStyle/>
                    <a:p>
                      <a:pPr algn="ctr" rtl="1"/>
                      <a:r>
                        <a:rPr lang="ar-SA" dirty="0">
                          <a:latin typeface="Alexandria" pitchFamily="2" charset="-78"/>
                          <a:cs typeface="Alexandria" pitchFamily="2" charset="-78"/>
                        </a:rPr>
                        <a:t>برمجيات حديثة</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تقليدية</a:t>
                      </a:r>
                      <a:endParaRPr lang="en-US" dirty="0">
                        <a:latin typeface="Alexandria" pitchFamily="2" charset="-78"/>
                        <a:cs typeface="Alexandria" pitchFamily="2" charset="-78"/>
                      </a:endParaRPr>
                    </a:p>
                  </a:txBody>
                  <a:tcPr anchor="ctr"/>
                </a:tc>
                <a:tc>
                  <a:txBody>
                    <a:bodyPr/>
                    <a:lstStyle/>
                    <a:p>
                      <a:pPr algn="ctr" rtl="1"/>
                      <a:r>
                        <a:rPr lang="ar-SA" dirty="0">
                          <a:latin typeface="Alexandria" pitchFamily="2" charset="-78"/>
                          <a:cs typeface="Alexandria" pitchFamily="2" charset="-78"/>
                        </a:rPr>
                        <a:t>الأدوات</a:t>
                      </a:r>
                      <a:endParaRPr lang="en-US" dirty="0">
                        <a:latin typeface="Alexandria" pitchFamily="2" charset="-78"/>
                        <a:cs typeface="Alexandria" pitchFamily="2" charset="-78"/>
                      </a:endParaRPr>
                    </a:p>
                  </a:txBody>
                  <a:tcPr anchor="ctr"/>
                </a:tc>
                <a:extLst>
                  <a:ext uri="{0D108BD9-81ED-4DB2-BD59-A6C34878D82A}">
                    <a16:rowId xmlns:a16="http://schemas.microsoft.com/office/drawing/2014/main" val="235350397"/>
                  </a:ext>
                </a:extLst>
              </a:tr>
            </a:tbl>
          </a:graphicData>
        </a:graphic>
      </p:graphicFrame>
    </p:spTree>
    <p:extLst>
      <p:ext uri="{BB962C8B-B14F-4D97-AF65-F5344CB8AC3E}">
        <p14:creationId xmlns:p14="http://schemas.microsoft.com/office/powerpoint/2010/main" val="408511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فهم التحرير الصحفي والمحتوى الإعلامي.</a:t>
            </a:r>
          </a:p>
          <a:p>
            <a:pPr marL="457200" indent="-457200" algn="just" rtl="1">
              <a:lnSpc>
                <a:spcPct val="250000"/>
              </a:lnSpc>
              <a:buFont typeface="+mj-lt"/>
              <a:buAutoNum type="arabicPeriod"/>
            </a:pPr>
            <a:r>
              <a:rPr lang="ar-SA" sz="2000" dirty="0">
                <a:latin typeface="Alexandria" charset="0"/>
                <a:cs typeface="Alexandria" charset="0"/>
              </a:rPr>
              <a:t>إتقان أدوات التصميم.</a:t>
            </a:r>
          </a:p>
          <a:p>
            <a:pPr marL="457200" indent="-457200" algn="just" rtl="1">
              <a:lnSpc>
                <a:spcPct val="250000"/>
              </a:lnSpc>
              <a:buFont typeface="+mj-lt"/>
              <a:buAutoNum type="arabicPeriod"/>
            </a:pPr>
            <a:r>
              <a:rPr lang="ar-SA" sz="2000" dirty="0">
                <a:latin typeface="Alexandria" charset="0"/>
                <a:cs typeface="Alexandria" charset="0"/>
              </a:rPr>
              <a:t>مهارة التنسيق البصري واللون.</a:t>
            </a:r>
          </a:p>
          <a:p>
            <a:pPr marL="457200" indent="-457200" algn="just" rtl="1">
              <a:lnSpc>
                <a:spcPct val="250000"/>
              </a:lnSpc>
              <a:buFont typeface="+mj-lt"/>
              <a:buAutoNum type="arabicPeriod"/>
            </a:pPr>
            <a:r>
              <a:rPr lang="ar-SA" sz="2000" dirty="0">
                <a:latin typeface="Alexandria" charset="0"/>
                <a:cs typeface="Alexandria" charset="0"/>
              </a:rPr>
              <a:t>سرعة الإنجاز تحت الضغط.</a:t>
            </a:r>
          </a:p>
          <a:p>
            <a:pPr marL="457200" indent="-457200" algn="just" rtl="1">
              <a:lnSpc>
                <a:spcPct val="250000"/>
              </a:lnSpc>
              <a:buFont typeface="+mj-lt"/>
              <a:buAutoNum type="arabicPeriod"/>
            </a:pPr>
            <a:r>
              <a:rPr lang="ar-SA" sz="2000" dirty="0">
                <a:latin typeface="Alexandria" charset="0"/>
                <a:cs typeface="Alexandria" charset="0"/>
              </a:rPr>
              <a:t>الابتكار مع الحفاظ على هوية المؤسسة.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15846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 مهارات المصمم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6628" name="Picture 4" descr="المهارات الأساسية التي ستحتاجها لتكون مصمم جرافيك – vof1">
            <a:extLst>
              <a:ext uri="{FF2B5EF4-FFF2-40B4-BE49-F238E27FC236}">
                <a16:creationId xmlns:a16="http://schemas.microsoft.com/office/drawing/2014/main" id="{7C962F4B-F6D1-426B-80B0-BD4D7A8983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214" y="2505723"/>
            <a:ext cx="5862636" cy="39103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95789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fade">
                                      <p:cBhvr>
                                        <p:cTn id="12" dur="1000"/>
                                        <p:tgtEl>
                                          <p:spTgt spid="26628"/>
                                        </p:tgtEl>
                                      </p:cBhvr>
                                    </p:animEffect>
                                    <p:anim calcmode="lin" valueType="num">
                                      <p:cBhvr>
                                        <p:cTn id="13" dur="1000" fill="hold"/>
                                        <p:tgtEl>
                                          <p:spTgt spid="26628"/>
                                        </p:tgtEl>
                                        <p:attrNameLst>
                                          <p:attrName>ppt_x</p:attrName>
                                        </p:attrNameLst>
                                      </p:cBhvr>
                                      <p:tavLst>
                                        <p:tav tm="0">
                                          <p:val>
                                            <p:strVal val="#ppt_x"/>
                                          </p:val>
                                        </p:tav>
                                        <p:tav tm="100000">
                                          <p:val>
                                            <p:strVal val="#ppt_x"/>
                                          </p:val>
                                        </p:tav>
                                      </p:tavLst>
                                    </p:anim>
                                    <p:anim calcmode="lin" valueType="num">
                                      <p:cBhvr>
                                        <p:cTn id="14" dur="1000" fill="hold"/>
                                        <p:tgtEl>
                                          <p:spTgt spid="2662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0">
                                            <p:txEl>
                                              <p:pRg st="0" end="0"/>
                                            </p:txEl>
                                          </p:spTgt>
                                        </p:tgtEl>
                                        <p:attrNameLst>
                                          <p:attrName>style.visibility</p:attrName>
                                        </p:attrNameLst>
                                      </p:cBhvr>
                                      <p:to>
                                        <p:strVal val="visible"/>
                                      </p:to>
                                    </p:set>
                                    <p:animEffect transition="in" filter="fade">
                                      <p:cBhvr>
                                        <p:cTn id="19" dur="500"/>
                                        <p:tgtEl>
                                          <p:spTgt spid="20">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1" end="1"/>
                                            </p:txEl>
                                          </p:spTgt>
                                        </p:tgtEl>
                                        <p:attrNameLst>
                                          <p:attrName>style.visibility</p:attrName>
                                        </p:attrNameLst>
                                      </p:cBhvr>
                                      <p:to>
                                        <p:strVal val="visible"/>
                                      </p:to>
                                    </p:set>
                                    <p:animEffect transition="in" filter="fade">
                                      <p:cBhvr>
                                        <p:cTn id="24" dur="500"/>
                                        <p:tgtEl>
                                          <p:spTgt spid="20">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2" end="2"/>
                                            </p:txEl>
                                          </p:spTgt>
                                        </p:tgtEl>
                                        <p:attrNameLst>
                                          <p:attrName>style.visibility</p:attrName>
                                        </p:attrNameLst>
                                      </p:cBhvr>
                                      <p:to>
                                        <p:strVal val="visible"/>
                                      </p:to>
                                    </p:set>
                                    <p:animEffect transition="in" filter="fade">
                                      <p:cBhvr>
                                        <p:cTn id="29" dur="500"/>
                                        <p:tgtEl>
                                          <p:spTgt spid="20">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3" end="3"/>
                                            </p:txEl>
                                          </p:spTgt>
                                        </p:tgtEl>
                                        <p:attrNameLst>
                                          <p:attrName>style.visibility</p:attrName>
                                        </p:attrNameLst>
                                      </p:cBhvr>
                                      <p:to>
                                        <p:strVal val="visible"/>
                                      </p:to>
                                    </p:set>
                                    <p:animEffect transition="in" filter="fade">
                                      <p:cBhvr>
                                        <p:cTn id="34" dur="500"/>
                                        <p:tgtEl>
                                          <p:spTgt spid="20">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4" end="4"/>
                                            </p:txEl>
                                          </p:spTgt>
                                        </p:tgtEl>
                                        <p:attrNameLst>
                                          <p:attrName>style.visibility</p:attrName>
                                        </p:attrNameLst>
                                      </p:cBhvr>
                                      <p:to>
                                        <p:strVal val="visible"/>
                                      </p:to>
                                    </p:set>
                                    <p:animEffect transition="in" filter="fade">
                                      <p:cBhvr>
                                        <p:cTn id="3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021494" y="2348818"/>
            <a:ext cx="7766178" cy="3810530"/>
          </a:xfrm>
          <a:prstGeom prst="rect">
            <a:avLst/>
          </a:prstGeom>
          <a:noFill/>
        </p:spPr>
        <p:txBody>
          <a:bodyPr wrap="square" rtlCol="0">
            <a:spAutoFit/>
          </a:bodyPr>
          <a:lstStyle/>
          <a:p>
            <a:pPr marL="457200" indent="-457200" algn="just" rtl="1">
              <a:lnSpc>
                <a:spcPct val="250000"/>
              </a:lnSpc>
              <a:buFont typeface="+mj-lt"/>
              <a:buAutoNum type="arabicPeriod"/>
            </a:pPr>
            <a:r>
              <a:rPr lang="ar-SA" sz="2000" dirty="0">
                <a:latin typeface="Alexandria" charset="0"/>
                <a:cs typeface="Alexandria" charset="0"/>
              </a:rPr>
              <a:t>اجعل البساطة هي القاعدة الأساسية.</a:t>
            </a:r>
          </a:p>
          <a:p>
            <a:pPr marL="457200" indent="-457200" algn="just" rtl="1">
              <a:lnSpc>
                <a:spcPct val="250000"/>
              </a:lnSpc>
              <a:buFont typeface="+mj-lt"/>
              <a:buAutoNum type="arabicPeriod"/>
            </a:pPr>
            <a:r>
              <a:rPr lang="ar-SA" sz="2000" dirty="0">
                <a:latin typeface="Alexandria" charset="0"/>
                <a:cs typeface="Alexandria" charset="0"/>
              </a:rPr>
              <a:t>لا تضحِ بالوضوح من أجل الزينة.</a:t>
            </a:r>
          </a:p>
          <a:p>
            <a:pPr marL="457200" indent="-457200" algn="just" rtl="1">
              <a:lnSpc>
                <a:spcPct val="250000"/>
              </a:lnSpc>
              <a:buFont typeface="+mj-lt"/>
              <a:buAutoNum type="arabicPeriod"/>
            </a:pPr>
            <a:r>
              <a:rPr lang="ar-SA" sz="2000" dirty="0">
                <a:latin typeface="Alexandria" charset="0"/>
                <a:cs typeface="Alexandria" charset="0"/>
              </a:rPr>
              <a:t>راقب كيفية تفاعل القارئ مع التصميم.</a:t>
            </a:r>
          </a:p>
          <a:p>
            <a:pPr marL="457200" indent="-457200" algn="just" rtl="1">
              <a:lnSpc>
                <a:spcPct val="250000"/>
              </a:lnSpc>
              <a:buFont typeface="+mj-lt"/>
              <a:buAutoNum type="arabicPeriod"/>
            </a:pPr>
            <a:r>
              <a:rPr lang="ar-SA" sz="2000" dirty="0">
                <a:latin typeface="Alexandria" charset="0"/>
                <a:cs typeface="Alexandria" charset="0"/>
              </a:rPr>
              <a:t>جرب، واختبر، وطور، وتعلم من الأخطاء.</a:t>
            </a:r>
          </a:p>
          <a:p>
            <a:pPr marL="457200" indent="-457200" algn="just" rtl="1">
              <a:lnSpc>
                <a:spcPct val="250000"/>
              </a:lnSpc>
              <a:buFont typeface="+mj-lt"/>
              <a:buAutoNum type="arabicPeriod"/>
            </a:pPr>
            <a:r>
              <a:rPr lang="ar-SA" sz="2000" dirty="0">
                <a:latin typeface="Alexandria" charset="0"/>
                <a:cs typeface="Alexandria" charset="0"/>
              </a:rPr>
              <a:t>الإخراج الجيد لا يُرى… لكنه يُحس!</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الأولى - مفهوم الإخراج الصحفي ووظائفه وأهدافه</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15846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نصائح لمخرجي الصحف</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7650" name="Picture 2" descr="مهارات التصميم الجرافيكي التي تحتاجها لتبدأ حياتك المهنية في ...">
            <a:extLst>
              <a:ext uri="{FF2B5EF4-FFF2-40B4-BE49-F238E27FC236}">
                <a16:creationId xmlns:a16="http://schemas.microsoft.com/office/drawing/2014/main" id="{9FBC0692-20A7-48AB-8F39-8A9798CE5E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328" y="2489217"/>
            <a:ext cx="6096848" cy="3810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9067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7650"/>
                                        </p:tgtEl>
                                        <p:attrNameLst>
                                          <p:attrName>style.visibility</p:attrName>
                                        </p:attrNameLst>
                                      </p:cBhvr>
                                      <p:to>
                                        <p:strVal val="visible"/>
                                      </p:to>
                                    </p:set>
                                    <p:animEffect transition="in" filter="fade">
                                      <p:cBhvr>
                                        <p:cTn id="12" dur="1000"/>
                                        <p:tgtEl>
                                          <p:spTgt spid="27650"/>
                                        </p:tgtEl>
                                      </p:cBhvr>
                                    </p:animEffect>
                                    <p:anim calcmode="lin" valueType="num">
                                      <p:cBhvr>
                                        <p:cTn id="13" dur="1000" fill="hold"/>
                                        <p:tgtEl>
                                          <p:spTgt spid="27650"/>
                                        </p:tgtEl>
                                        <p:attrNameLst>
                                          <p:attrName>ppt_x</p:attrName>
                                        </p:attrNameLst>
                                      </p:cBhvr>
                                      <p:tavLst>
                                        <p:tav tm="0">
                                          <p:val>
                                            <p:strVal val="#ppt_x"/>
                                          </p:val>
                                        </p:tav>
                                        <p:tav tm="100000">
                                          <p:val>
                                            <p:strVal val="#ppt_x"/>
                                          </p:val>
                                        </p:tav>
                                      </p:tavLst>
                                    </p:anim>
                                    <p:anim calcmode="lin" valueType="num">
                                      <p:cBhvr>
                                        <p:cTn id="14" dur="1000" fill="hold"/>
                                        <p:tgtEl>
                                          <p:spTgt spid="2765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0">
                                            <p:txEl>
                                              <p:pRg st="0" end="0"/>
                                            </p:txEl>
                                          </p:spTgt>
                                        </p:tgtEl>
                                        <p:attrNameLst>
                                          <p:attrName>style.visibility</p:attrName>
                                        </p:attrNameLst>
                                      </p:cBhvr>
                                      <p:to>
                                        <p:strVal val="visible"/>
                                      </p:to>
                                    </p:set>
                                    <p:animEffect transition="in" filter="fade">
                                      <p:cBhvr>
                                        <p:cTn id="19" dur="500"/>
                                        <p:tgtEl>
                                          <p:spTgt spid="20">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xEl>
                                              <p:pRg st="1" end="1"/>
                                            </p:txEl>
                                          </p:spTgt>
                                        </p:tgtEl>
                                        <p:attrNameLst>
                                          <p:attrName>style.visibility</p:attrName>
                                        </p:attrNameLst>
                                      </p:cBhvr>
                                      <p:to>
                                        <p:strVal val="visible"/>
                                      </p:to>
                                    </p:set>
                                    <p:animEffect transition="in" filter="fade">
                                      <p:cBhvr>
                                        <p:cTn id="24" dur="500"/>
                                        <p:tgtEl>
                                          <p:spTgt spid="20">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2" end="2"/>
                                            </p:txEl>
                                          </p:spTgt>
                                        </p:tgtEl>
                                        <p:attrNameLst>
                                          <p:attrName>style.visibility</p:attrName>
                                        </p:attrNameLst>
                                      </p:cBhvr>
                                      <p:to>
                                        <p:strVal val="visible"/>
                                      </p:to>
                                    </p:set>
                                    <p:animEffect transition="in" filter="fade">
                                      <p:cBhvr>
                                        <p:cTn id="29" dur="500"/>
                                        <p:tgtEl>
                                          <p:spTgt spid="20">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3" end="3"/>
                                            </p:txEl>
                                          </p:spTgt>
                                        </p:tgtEl>
                                        <p:attrNameLst>
                                          <p:attrName>style.visibility</p:attrName>
                                        </p:attrNameLst>
                                      </p:cBhvr>
                                      <p:to>
                                        <p:strVal val="visible"/>
                                      </p:to>
                                    </p:set>
                                    <p:animEffect transition="in" filter="fade">
                                      <p:cBhvr>
                                        <p:cTn id="34" dur="500"/>
                                        <p:tgtEl>
                                          <p:spTgt spid="20">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4" end="4"/>
                                            </p:txEl>
                                          </p:spTgt>
                                        </p:tgtEl>
                                        <p:attrNameLst>
                                          <p:attrName>style.visibility</p:attrName>
                                        </p:attrNameLst>
                                      </p:cBhvr>
                                      <p:to>
                                        <p:strVal val="visible"/>
                                      </p:to>
                                    </p:set>
                                    <p:animEffect transition="in" filter="fade">
                                      <p:cBhvr>
                                        <p:cTn id="3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565994"/>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الأولى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تحدثنا عن </a:t>
            </a:r>
            <a:r>
              <a:rPr lang="ar-SA" dirty="0">
                <a:latin typeface="Alexandria" charset="0"/>
                <a:cs typeface="Alexandria" charset="0"/>
              </a:rPr>
              <a:t>الإخراج الصحفي وعرفنا أنه فن وتقنية لها دور جوهري في إيصال الرسالة الإعلامية، وهو أكثر من مجرد تنسيق… حيث أنه لغة بصرية بحد ذاته.</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تعرفنا</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أن النجاح في الإخراج يتطلب توازنًا بين الجمال والوضوح، وبين الإبداع والوظيفة.</a:t>
            </a:r>
          </a:p>
          <a:p>
            <a:pPr algn="just" rtl="1">
              <a:lnSpc>
                <a:spcPct val="200000"/>
              </a:lnSpc>
            </a:pPr>
            <a:endParaRPr lang="ar-SA" sz="500" dirty="0">
              <a:latin typeface="Alexandria" charset="0"/>
              <a:cs typeface="Alexandria" charset="0"/>
            </a:endParaRPr>
          </a:p>
          <a:p>
            <a:pPr algn="just" rtl="1">
              <a:lnSpc>
                <a:spcPct val="200000"/>
              </a:lnSpc>
            </a:pPr>
            <a:endParaRPr lang="ar-SA" sz="1100" b="1" dirty="0">
              <a:solidFill>
                <a:srgbClr val="C00000"/>
              </a:solidFill>
              <a:latin typeface="Alexandria" charset="0"/>
              <a:cs typeface="Alexandria" charset="0"/>
            </a:endParaRPr>
          </a:p>
          <a:p>
            <a:pPr algn="just" rtl="1">
              <a:lnSpc>
                <a:spcPct val="200000"/>
              </a:lnSpc>
            </a:pPr>
            <a:r>
              <a:rPr lang="ar-SA" b="1" dirty="0">
                <a:solidFill>
                  <a:srgbClr val="C00000"/>
                </a:solidFill>
                <a:latin typeface="Alexandria" charset="0"/>
                <a:cs typeface="Alexandria" charset="0"/>
              </a:rPr>
              <a:t>أسئلة ومناقشة لحلقة النقاش؟</a:t>
            </a:r>
          </a:p>
          <a:p>
            <a:pPr marL="342900" indent="-342900" algn="just" rtl="1">
              <a:lnSpc>
                <a:spcPct val="200000"/>
              </a:lnSpc>
              <a:buFont typeface="+mj-lt"/>
              <a:buAutoNum type="arabicPeriod"/>
            </a:pPr>
            <a:r>
              <a:rPr lang="ar-SA" dirty="0">
                <a:latin typeface="Alexandria" charset="0"/>
                <a:cs typeface="Alexandria" charset="0"/>
              </a:rPr>
              <a:t>هل ترى أن الإخراج الورقي سينقرض مستقبلاً؟</a:t>
            </a:r>
          </a:p>
          <a:p>
            <a:pPr marL="342900" indent="-342900" algn="just" rtl="1">
              <a:lnSpc>
                <a:spcPct val="200000"/>
              </a:lnSpc>
              <a:buFont typeface="+mj-lt"/>
              <a:buAutoNum type="arabicPeriod"/>
            </a:pPr>
            <a:r>
              <a:rPr lang="ar-SA" dirty="0">
                <a:latin typeface="Alexandria" charset="0"/>
                <a:cs typeface="Alexandria" charset="0"/>
              </a:rPr>
              <a:t>شارك رأيك حول أفضل صحيفة أو موقع من حيث الإخراج من وجهة نظرك.</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الأولى</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
                                            <p:txEl>
                                              <p:pRg st="7" end="7"/>
                                            </p:txEl>
                                          </p:spTgt>
                                        </p:tgtEl>
                                        <p:attrNameLst>
                                          <p:attrName>style.visibility</p:attrName>
                                        </p:attrNameLst>
                                      </p:cBhvr>
                                      <p:to>
                                        <p:strVal val="visible"/>
                                      </p:to>
                                    </p:set>
                                    <p:animEffect transition="in" filter="fade">
                                      <p:cBhvr>
                                        <p:cTn id="33" dur="1000"/>
                                        <p:tgtEl>
                                          <p:spTgt spid="9">
                                            <p:txEl>
                                              <p:pRg st="7" end="7"/>
                                            </p:txEl>
                                          </p:spTgt>
                                        </p:tgtEl>
                                      </p:cBhvr>
                                    </p:animEffect>
                                    <p:anim calcmode="lin" valueType="num">
                                      <p:cBhvr>
                                        <p:cTn id="3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9">
                                            <p:txEl>
                                              <p:pRg st="7" end="7"/>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9">
                                            <p:txEl>
                                              <p:pRg st="8" end="8"/>
                                            </p:txEl>
                                          </p:spTgt>
                                        </p:tgtEl>
                                        <p:attrNameLst>
                                          <p:attrName>style.visibility</p:attrName>
                                        </p:attrNameLst>
                                      </p:cBhvr>
                                      <p:to>
                                        <p:strVal val="visible"/>
                                      </p:to>
                                    </p:set>
                                    <p:animEffect transition="in" filter="fade">
                                      <p:cBhvr>
                                        <p:cTn id="38" dur="1000"/>
                                        <p:tgtEl>
                                          <p:spTgt spid="9">
                                            <p:txEl>
                                              <p:pRg st="8" end="8"/>
                                            </p:txEl>
                                          </p:spTgt>
                                        </p:tgtEl>
                                      </p:cBhvr>
                                    </p:animEffect>
                                    <p:anim calcmode="lin" valueType="num">
                                      <p:cBhvr>
                                        <p:cTn id="39"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415789"/>
            <a:ext cx="11179628" cy="4195251"/>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في عصر الرقمنة المتسارعة، لم تعد الصحافة حكرًا على الورق أو البث التقليدي، بل ظهرت "الصحافة الإلكترونية" كأحد أبرز التحولات في المجال الإعلامي، مقدّمة أساليب جديدة في إنتاج وتوزيع المحتوى الإخباري.</a:t>
            </a:r>
          </a:p>
          <a:p>
            <a:pPr algn="just" rtl="1">
              <a:lnSpc>
                <a:spcPct val="150000"/>
              </a:lnSpc>
            </a:pPr>
            <a:r>
              <a:rPr lang="ar-SA" sz="2000" dirty="0">
                <a:solidFill>
                  <a:srgbClr val="C00000"/>
                </a:solidFill>
                <a:latin typeface="Alexandria" charset="0"/>
                <a:cs typeface="Alexandria" charset="0"/>
              </a:rPr>
              <a:t>ثانياً، </a:t>
            </a:r>
            <a:r>
              <a:rPr lang="ar-SA" sz="2000" dirty="0">
                <a:latin typeface="Alexandria" charset="0"/>
                <a:cs typeface="Alexandria" charset="0"/>
              </a:rPr>
              <a:t>من خلال الصحافة الإلكترونية، أصبح بإمكان الجمهور الوصول إلى الأخبار بشكل لحظي، والتفاعل معها بطرق متعددة، مما غيّر طبيعة العلاقة بين الوسيلة الإعلامية والمتلقي.</a:t>
            </a:r>
          </a:p>
          <a:p>
            <a:pPr algn="just" rtl="1">
              <a:lnSpc>
                <a:spcPct val="150000"/>
              </a:lnSpc>
            </a:pPr>
            <a:r>
              <a:rPr lang="ar-SA" sz="2000" dirty="0">
                <a:solidFill>
                  <a:srgbClr val="C00000"/>
                </a:solidFill>
                <a:latin typeface="Alexandria" charset="0"/>
                <a:cs typeface="Alexandria" charset="0"/>
              </a:rPr>
              <a:t>ثالثاً، </a:t>
            </a:r>
            <a:r>
              <a:rPr lang="ar-SA" sz="2000" dirty="0">
                <a:latin typeface="Alexandria" charset="0"/>
                <a:cs typeface="Alexandria" charset="0"/>
              </a:rPr>
              <a:t>إن الإلمام بأساسيات الصحافة الإلكترونية لا يقتصر على فهم النصوص المنشورة، بل يشمل أيضًا معرفة أنواع المواقع الإخبارية، الأدوات المستخدمة في إنتاج المحتوى الرقمي، وخصائص النشر الإلكتروني، إلى جانب التحديات التي تواجه هذه الوسائل في ظل التطور التكنولوجي والمنافسة الشديدة.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57421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مواقع الويب والصحافة الإلكترونية</a:t>
            </a:r>
            <a:endParaRPr lang="ar-SA" sz="2000"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57421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الثانية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1702339" y="2679970"/>
            <a:ext cx="8641173" cy="3041089"/>
          </a:xfrm>
          <a:prstGeom prst="rect">
            <a:avLst/>
          </a:prstGeom>
          <a:noFill/>
        </p:spPr>
        <p:txBody>
          <a:bodyPr wrap="square" rtlCol="0">
            <a:spAutoFit/>
          </a:bodyPr>
          <a:lstStyle/>
          <a:p>
            <a:pPr algn="just" rtl="1">
              <a:lnSpc>
                <a:spcPct val="250000"/>
              </a:lnSpc>
            </a:pPr>
            <a:r>
              <a:rPr lang="ar-SA" sz="2000" dirty="0">
                <a:latin typeface="Alexandria" charset="0"/>
                <a:cs typeface="Alexandria" charset="0"/>
              </a:rPr>
              <a:t>لذلك </a:t>
            </a:r>
            <a:r>
              <a:rPr lang="ar-SA" sz="2000" dirty="0">
                <a:solidFill>
                  <a:srgbClr val="C00000"/>
                </a:solidFill>
                <a:latin typeface="Alexandria" charset="0"/>
                <a:cs typeface="Alexandria" charset="0"/>
              </a:rPr>
              <a:t>سنتعرف في المحاضرة القادمة </a:t>
            </a:r>
            <a:r>
              <a:rPr lang="ar-SA" sz="2000" dirty="0">
                <a:latin typeface="Alexandria" charset="0"/>
                <a:cs typeface="Alexandria" charset="0"/>
              </a:rPr>
              <a:t>على (ما المقصود بالصحافة الإلكترونية؟ ما أبرز أنواع مواقعها؟ ما الأدوات الرقمية المعتمدة في العمل الصحفي الإلكتروني؟ وما خصائصها، التحديات التي تواجهها، مع استعراض نماذج واقعية لمواقع إخبارية إلكترونية).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57421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مواقع الويب والصحافة الإلكترونية</a:t>
            </a:r>
            <a:endParaRPr lang="ar-SA" sz="2000"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57421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الثانية</a:t>
            </a:r>
          </a:p>
        </p:txBody>
      </p:sp>
    </p:spTree>
    <p:extLst>
      <p:ext uri="{BB962C8B-B14F-4D97-AF65-F5344CB8AC3E}">
        <p14:creationId xmlns:p14="http://schemas.microsoft.com/office/powerpoint/2010/main" val="270006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5981</TotalTime>
  <Words>2218</Words>
  <Application>Microsoft Office PowerPoint</Application>
  <PresentationFormat>Widescreen</PresentationFormat>
  <Paragraphs>365</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267</cp:revision>
  <dcterms:created xsi:type="dcterms:W3CDTF">2023-04-29T09:08:00Z</dcterms:created>
  <dcterms:modified xsi:type="dcterms:W3CDTF">2025-05-26T11:05:12Z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