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4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2.xml" ContentType="application/vnd.openxmlformats-officedocument.theme+xml"/>
  <Override PartName="/ppt/theme/theme3.xml" ContentType="application/vnd.openxmlformats-officedocument.theme+xml"/>
  <Override PartName="/ppt/theme/theme1.xml" ContentType="application/vnd.openxmlformats-officedocument.theme+xml"/>
  <Override PartName="/ppt/theme/theme5.xml" ContentType="application/vnd.openxmlformats-officedocument.theme+xml"/>
  <Override PartName="/ppt/diagrams/drawing1.xml" ContentType="application/vnd.ms-office.drawingml.diagramDrawing+xml"/>
  <Override PartName="/ppt/theme/theme4.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1.xml" ContentType="application/vnd.openxmlformats-officedocument.presentationml.tag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7" r:id="rId1"/>
    <p:sldMasterId id="2147483751" r:id="rId2"/>
    <p:sldMasterId id="2147483768" r:id="rId3"/>
  </p:sldMasterIdLst>
  <p:notesMasterIdLst>
    <p:notesMasterId r:id="rId43"/>
  </p:notesMasterIdLst>
  <p:handoutMasterIdLst>
    <p:handoutMasterId r:id="rId44"/>
  </p:handoutMasterIdLst>
  <p:sldIdLst>
    <p:sldId id="498" r:id="rId4"/>
    <p:sldId id="481" r:id="rId5"/>
    <p:sldId id="256" r:id="rId6"/>
    <p:sldId id="652" r:id="rId7"/>
    <p:sldId id="699" r:id="rId8"/>
    <p:sldId id="648" r:id="rId9"/>
    <p:sldId id="674" r:id="rId10"/>
    <p:sldId id="701" r:id="rId11"/>
    <p:sldId id="661" r:id="rId12"/>
    <p:sldId id="675" r:id="rId13"/>
    <p:sldId id="676" r:id="rId14"/>
    <p:sldId id="679" r:id="rId15"/>
    <p:sldId id="702" r:id="rId16"/>
    <p:sldId id="686" r:id="rId17"/>
    <p:sldId id="688" r:id="rId18"/>
    <p:sldId id="693" r:id="rId19"/>
    <p:sldId id="646" r:id="rId20"/>
    <p:sldId id="645" r:id="rId21"/>
    <p:sldId id="653" r:id="rId22"/>
    <p:sldId id="672" r:id="rId23"/>
    <p:sldId id="681" r:id="rId24"/>
    <p:sldId id="669" r:id="rId25"/>
    <p:sldId id="685" r:id="rId26"/>
    <p:sldId id="673" r:id="rId27"/>
    <p:sldId id="654" r:id="rId28"/>
    <p:sldId id="678" r:id="rId29"/>
    <p:sldId id="706" r:id="rId30"/>
    <p:sldId id="707" r:id="rId31"/>
    <p:sldId id="664" r:id="rId32"/>
    <p:sldId id="667" r:id="rId33"/>
    <p:sldId id="705" r:id="rId34"/>
    <p:sldId id="662" r:id="rId35"/>
    <p:sldId id="698" r:id="rId36"/>
    <p:sldId id="697" r:id="rId37"/>
    <p:sldId id="656" r:id="rId38"/>
    <p:sldId id="658" r:id="rId39"/>
    <p:sldId id="659" r:id="rId40"/>
    <p:sldId id="660" r:id="rId41"/>
    <p:sldId id="639" r:id="rId42"/>
  </p:sldIdLst>
  <p:sldSz cx="12192000" cy="6858000"/>
  <p:notesSz cx="6858000" cy="9144000"/>
  <p:embeddedFontLst>
    <p:embeddedFont>
      <p:font typeface="Alexandria" pitchFamily="2" charset="-78"/>
      <p:regular r:id="rId45"/>
      <p:bold r:id="rId46"/>
    </p:embeddedFont>
    <p:embeddedFont>
      <p:font typeface="Helvetica" panose="020B0604020202020204" pitchFamily="34" charset="0"/>
      <p:regular r:id="rId47"/>
      <p:bold r:id="rId48"/>
      <p:italic r:id="rId49"/>
      <p:boldItalic r:id="rId50"/>
    </p:embeddedFont>
    <p:embeddedFont>
      <p:font typeface="Poppins" panose="00000500000000000000" pitchFamily="2" charset="0"/>
      <p:regular r:id="rId51"/>
      <p:bold r:id="rId52"/>
      <p:italic r:id="rId53"/>
      <p:boldItalic r:id="rId54"/>
    </p:embeddedFont>
    <p:embeddedFont>
      <p:font typeface="Tajawal Medium" panose="00000600000000000000" charset="-78"/>
      <p:regular r:id="rId55"/>
      <p:bold r:id="rId5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2"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A486C6"/>
    <a:srgbClr val="D1C0DC"/>
    <a:srgbClr val="9489C3"/>
    <a:srgbClr val="C28AC2"/>
    <a:srgbClr val="D6D1DA"/>
    <a:srgbClr val="3A2A34"/>
    <a:srgbClr val="990099"/>
    <a:srgbClr val="FF3300"/>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226" autoAdjust="0"/>
    <p:restoredTop sz="94602" autoAdjust="0"/>
  </p:normalViewPr>
  <p:slideViewPr>
    <p:cSldViewPr>
      <p:cViewPr>
        <p:scale>
          <a:sx n="54" d="100"/>
          <a:sy n="54" d="100"/>
        </p:scale>
        <p:origin x="1256" y="18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00" d="100"/>
        <a:sy n="100" d="100"/>
      </p:scale>
      <p:origin x="0" y="0"/>
    </p:cViewPr>
  </p:sorterViewPr>
  <p:notesViewPr>
    <p:cSldViewPr>
      <p:cViewPr varScale="1">
        <p:scale>
          <a:sx n="65" d="100"/>
          <a:sy n="65" d="100"/>
        </p:scale>
        <p:origin x="2299" y="6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97" Type="http://schemas.openxmlformats.org/officeDocument/2006/relationships/customXml" Target="../customXml/item1.xml"/><Relationship Id="rId7" Type="http://schemas.openxmlformats.org/officeDocument/2006/relationships/slide" Target="slides/slide4.xml"/><Relationship Id="rId92" Type="http://customschemas.google.com/relationships/presentationmetadata" Target="metadata"/><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font" Target="fonts/font1.fntdata"/><Relationship Id="rId53" Type="http://schemas.openxmlformats.org/officeDocument/2006/relationships/font" Target="fonts/font9.fntdata"/><Relationship Id="rId5" Type="http://schemas.openxmlformats.org/officeDocument/2006/relationships/slide" Target="slides/slide2.xml"/><Relationship Id="rId95" Type="http://schemas.openxmlformats.org/officeDocument/2006/relationships/theme" Target="theme/theme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 Id="rId48" Type="http://schemas.openxmlformats.org/officeDocument/2006/relationships/font" Target="fonts/font4.fntdata"/><Relationship Id="rId56" Type="http://schemas.openxmlformats.org/officeDocument/2006/relationships/font" Target="fonts/font12.fntdata"/><Relationship Id="rId8" Type="http://schemas.openxmlformats.org/officeDocument/2006/relationships/slide" Target="slides/slide5.xml"/><Relationship Id="rId51" Type="http://schemas.openxmlformats.org/officeDocument/2006/relationships/font" Target="fonts/font7.fntdata"/><Relationship Id="rId93" Type="http://schemas.openxmlformats.org/officeDocument/2006/relationships/presProps" Target="presProps.xml"/><Relationship Id="rId98" Type="http://schemas.openxmlformats.org/officeDocument/2006/relationships/customXml" Target="../customXml/item2.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2.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font" Target="fonts/font10.fntdata"/><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5.fntdata"/><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handoutMaster" Target="handoutMasters/handoutMaster1.xml"/><Relationship Id="rId52" Type="http://schemas.openxmlformats.org/officeDocument/2006/relationships/font" Target="fonts/font8.fntdata"/><Relationship Id="rId94" Type="http://schemas.openxmlformats.org/officeDocument/2006/relationships/viewProps" Target="viewProps.xml"/><Relationship Id="rId99" Type="http://schemas.openxmlformats.org/officeDocument/2006/relationships/customXml" Target="../customXml/item3.xml"/><Relationship Id="rId4" Type="http://schemas.openxmlformats.org/officeDocument/2006/relationships/slide" Target="slides/slide1.xml"/><Relationship Id="rId9"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16EEDC-5AE9-4190-A703-EDC741D34626}" type="doc">
      <dgm:prSet loTypeId="urn:microsoft.com/office/officeart/2005/8/layout/chart3" loCatId="cycle" qsTypeId="urn:microsoft.com/office/officeart/2005/8/quickstyle/simple5" qsCatId="simple" csTypeId="urn:microsoft.com/office/officeart/2005/8/colors/accent5_2" csCatId="accent5" phldr="1"/>
      <dgm:spPr/>
      <dgm:t>
        <a:bodyPr/>
        <a:lstStyle/>
        <a:p>
          <a:pPr rtl="1"/>
          <a:endParaRPr lang="ar-JO"/>
        </a:p>
      </dgm:t>
    </dgm:pt>
    <dgm:pt modelId="{9B57034F-FF0C-44E1-A106-245F30C7A39F}">
      <dgm:prSet custT="1"/>
      <dgm:spPr/>
      <dgm:t>
        <a:bodyPr/>
        <a:lstStyle/>
        <a:p>
          <a:pPr rtl="1">
            <a:lnSpc>
              <a:spcPct val="150000"/>
            </a:lnSpc>
          </a:pPr>
          <a:r>
            <a:rPr lang="ar-JO" sz="2000" b="1" i="0" dirty="0">
              <a:latin typeface="Alexandria" pitchFamily="2" charset="-78"/>
              <a:cs typeface="Alexandria" pitchFamily="2" charset="-78"/>
            </a:rPr>
            <a:t>(1) الذكاء الاصطناعي الضيق أو الضعيف </a:t>
          </a:r>
          <a:r>
            <a:rPr lang="en-GB" sz="2000" b="1" i="0" dirty="0">
              <a:latin typeface="Alexandria" pitchFamily="2" charset="-78"/>
              <a:cs typeface="Alexandria" pitchFamily="2" charset="-78"/>
            </a:rPr>
            <a:t> Narrow AI Or Weak AI </a:t>
          </a:r>
          <a:endParaRPr lang="ar-JO" sz="2000" b="1" dirty="0">
            <a:latin typeface="Alexandria" pitchFamily="2" charset="-78"/>
            <a:cs typeface="Alexandria" pitchFamily="2" charset="-78"/>
          </a:endParaRPr>
        </a:p>
      </dgm:t>
    </dgm:pt>
    <dgm:pt modelId="{4A3489CB-D283-4C71-9CED-E7B651B087FD}" type="parTrans" cxnId="{C5F5BC11-7338-4E31-8315-720883383F5A}">
      <dgm:prSet/>
      <dgm:spPr/>
      <dgm:t>
        <a:bodyPr/>
        <a:lstStyle/>
        <a:p>
          <a:pPr rtl="1">
            <a:lnSpc>
              <a:spcPct val="150000"/>
            </a:lnSpc>
          </a:pPr>
          <a:endParaRPr lang="ar-JO" sz="2000">
            <a:latin typeface="Alexandria" pitchFamily="2" charset="-78"/>
            <a:cs typeface="Alexandria" pitchFamily="2" charset="-78"/>
          </a:endParaRPr>
        </a:p>
      </dgm:t>
    </dgm:pt>
    <dgm:pt modelId="{592A6120-FDEA-4B7F-8861-68935C27AA12}" type="sibTrans" cxnId="{C5F5BC11-7338-4E31-8315-720883383F5A}">
      <dgm:prSet/>
      <dgm:spPr/>
      <dgm:t>
        <a:bodyPr/>
        <a:lstStyle/>
        <a:p>
          <a:pPr rtl="1">
            <a:lnSpc>
              <a:spcPct val="150000"/>
            </a:lnSpc>
          </a:pPr>
          <a:endParaRPr lang="ar-JO" sz="2000">
            <a:latin typeface="Alexandria" pitchFamily="2" charset="-78"/>
            <a:cs typeface="Alexandria" pitchFamily="2" charset="-78"/>
          </a:endParaRPr>
        </a:p>
      </dgm:t>
    </dgm:pt>
    <dgm:pt modelId="{B872256E-6551-4F85-A575-C9ABBAEA6D12}">
      <dgm:prSet custT="1"/>
      <dgm:spPr/>
      <dgm:t>
        <a:bodyPr/>
        <a:lstStyle/>
        <a:p>
          <a:pPr rtl="1">
            <a:lnSpc>
              <a:spcPct val="150000"/>
            </a:lnSpc>
          </a:pPr>
          <a:r>
            <a:rPr lang="ar-JO" sz="2000" b="1" i="0" dirty="0">
              <a:latin typeface="Alexandria" pitchFamily="2" charset="-78"/>
              <a:cs typeface="Alexandria" pitchFamily="2" charset="-78"/>
            </a:rPr>
            <a:t>(2) الذكاء الاصطناعي القوي أو العام </a:t>
          </a:r>
          <a:r>
            <a:rPr lang="en-GB" sz="2000" b="1" i="0" dirty="0">
              <a:latin typeface="Alexandria" pitchFamily="2" charset="-78"/>
              <a:cs typeface="Alexandria" pitchFamily="2" charset="-78"/>
            </a:rPr>
            <a:t> General AI Or Strong AI </a:t>
          </a:r>
          <a:endParaRPr lang="ar-JO" sz="2000" b="1" dirty="0">
            <a:latin typeface="Alexandria" pitchFamily="2" charset="-78"/>
            <a:cs typeface="Alexandria" pitchFamily="2" charset="-78"/>
          </a:endParaRPr>
        </a:p>
      </dgm:t>
    </dgm:pt>
    <dgm:pt modelId="{0BB885FA-CB62-4FD6-A536-475AEAF34070}" type="parTrans" cxnId="{D537E90E-0008-45C2-8F6B-78F47C34399E}">
      <dgm:prSet/>
      <dgm:spPr/>
      <dgm:t>
        <a:bodyPr/>
        <a:lstStyle/>
        <a:p>
          <a:pPr rtl="1">
            <a:lnSpc>
              <a:spcPct val="150000"/>
            </a:lnSpc>
          </a:pPr>
          <a:endParaRPr lang="ar-JO" sz="2000">
            <a:latin typeface="Alexandria" pitchFamily="2" charset="-78"/>
            <a:cs typeface="Alexandria" pitchFamily="2" charset="-78"/>
          </a:endParaRPr>
        </a:p>
      </dgm:t>
    </dgm:pt>
    <dgm:pt modelId="{98DC76E3-85DC-494E-B1B3-83B51988D218}" type="sibTrans" cxnId="{D537E90E-0008-45C2-8F6B-78F47C34399E}">
      <dgm:prSet/>
      <dgm:spPr/>
      <dgm:t>
        <a:bodyPr/>
        <a:lstStyle/>
        <a:p>
          <a:pPr rtl="1">
            <a:lnSpc>
              <a:spcPct val="150000"/>
            </a:lnSpc>
          </a:pPr>
          <a:endParaRPr lang="ar-JO" sz="2000">
            <a:latin typeface="Alexandria" pitchFamily="2" charset="-78"/>
            <a:cs typeface="Alexandria" pitchFamily="2" charset="-78"/>
          </a:endParaRPr>
        </a:p>
      </dgm:t>
    </dgm:pt>
    <dgm:pt modelId="{7C686671-7CD5-486E-8D2A-86674A13FB1D}">
      <dgm:prSet custT="1">
        <dgm:style>
          <a:lnRef idx="2">
            <a:schemeClr val="accent5"/>
          </a:lnRef>
          <a:fillRef idx="1">
            <a:schemeClr val="lt1"/>
          </a:fillRef>
          <a:effectRef idx="0">
            <a:schemeClr val="accent5"/>
          </a:effectRef>
          <a:fontRef idx="minor">
            <a:schemeClr val="dk1"/>
          </a:fontRef>
        </dgm:style>
      </dgm:prSet>
      <dgm:spPr/>
      <dgm:t>
        <a:bodyPr/>
        <a:lstStyle/>
        <a:p>
          <a:pPr algn="r" rtl="1">
            <a:lnSpc>
              <a:spcPct val="150000"/>
            </a:lnSpc>
          </a:pPr>
          <a:r>
            <a:rPr lang="ar-JO" sz="2000" b="1" i="0" dirty="0">
              <a:latin typeface="Alexandria" pitchFamily="2" charset="-78"/>
              <a:cs typeface="Alexandria" pitchFamily="2" charset="-78"/>
            </a:rPr>
            <a:t>(3) الذكاء الاصطناعي الخارق </a:t>
          </a:r>
          <a:r>
            <a:rPr lang="en-GB" sz="2000" b="1" i="0" dirty="0">
              <a:latin typeface="Alexandria" pitchFamily="2" charset="-78"/>
              <a:cs typeface="Alexandria" pitchFamily="2" charset="-78"/>
            </a:rPr>
            <a:t> Super Artificial Intelligence </a:t>
          </a:r>
          <a:endParaRPr lang="ar-JO" sz="2000" b="1" dirty="0">
            <a:latin typeface="Alexandria" pitchFamily="2" charset="-78"/>
            <a:cs typeface="Alexandria" pitchFamily="2" charset="-78"/>
          </a:endParaRPr>
        </a:p>
      </dgm:t>
    </dgm:pt>
    <dgm:pt modelId="{43B7AD18-E8EF-448D-85F3-573ACD60FDC1}" type="parTrans" cxnId="{787632C2-5B4B-4A8B-87F0-7B807DA20EDF}">
      <dgm:prSet/>
      <dgm:spPr/>
      <dgm:t>
        <a:bodyPr/>
        <a:lstStyle/>
        <a:p>
          <a:pPr rtl="1">
            <a:lnSpc>
              <a:spcPct val="150000"/>
            </a:lnSpc>
          </a:pPr>
          <a:endParaRPr lang="ar-JO" sz="2000">
            <a:latin typeface="Alexandria" pitchFamily="2" charset="-78"/>
            <a:cs typeface="Alexandria" pitchFamily="2" charset="-78"/>
          </a:endParaRPr>
        </a:p>
      </dgm:t>
    </dgm:pt>
    <dgm:pt modelId="{9B01CBFA-82E9-418B-868B-7C53DC635AF3}" type="sibTrans" cxnId="{787632C2-5B4B-4A8B-87F0-7B807DA20EDF}">
      <dgm:prSet/>
      <dgm:spPr/>
      <dgm:t>
        <a:bodyPr/>
        <a:lstStyle/>
        <a:p>
          <a:pPr rtl="1">
            <a:lnSpc>
              <a:spcPct val="150000"/>
            </a:lnSpc>
          </a:pPr>
          <a:endParaRPr lang="ar-JO" sz="2000">
            <a:latin typeface="Alexandria" pitchFamily="2" charset="-78"/>
            <a:cs typeface="Alexandria" pitchFamily="2" charset="-78"/>
          </a:endParaRPr>
        </a:p>
      </dgm:t>
    </dgm:pt>
    <dgm:pt modelId="{1D2DF59B-67D0-45B6-BCAD-94EDAE841030}" type="pres">
      <dgm:prSet presAssocID="{4B16EEDC-5AE9-4190-A703-EDC741D34626}" presName="compositeShape" presStyleCnt="0">
        <dgm:presLayoutVars>
          <dgm:chMax val="7"/>
          <dgm:dir/>
          <dgm:resizeHandles val="exact"/>
        </dgm:presLayoutVars>
      </dgm:prSet>
      <dgm:spPr/>
    </dgm:pt>
    <dgm:pt modelId="{5BB10B52-8F9F-4A5E-8D3C-AB9BBDFCE005}" type="pres">
      <dgm:prSet presAssocID="{4B16EEDC-5AE9-4190-A703-EDC741D34626}" presName="wedge1" presStyleLbl="node1" presStyleIdx="0" presStyleCnt="3"/>
      <dgm:spPr/>
    </dgm:pt>
    <dgm:pt modelId="{428C94F0-BB06-4BC5-AEBC-EABF7519A524}" type="pres">
      <dgm:prSet presAssocID="{4B16EEDC-5AE9-4190-A703-EDC741D34626}" presName="wedge1Tx" presStyleLbl="node1" presStyleIdx="0" presStyleCnt="3">
        <dgm:presLayoutVars>
          <dgm:chMax val="0"/>
          <dgm:chPref val="0"/>
          <dgm:bulletEnabled val="1"/>
        </dgm:presLayoutVars>
      </dgm:prSet>
      <dgm:spPr/>
    </dgm:pt>
    <dgm:pt modelId="{5EED6B3B-F9A4-4B96-ABD3-AEEF95815BC5}" type="pres">
      <dgm:prSet presAssocID="{4B16EEDC-5AE9-4190-A703-EDC741D34626}" presName="wedge2" presStyleLbl="node1" presStyleIdx="1" presStyleCnt="3"/>
      <dgm:spPr/>
    </dgm:pt>
    <dgm:pt modelId="{DFD50E1B-9459-4FC4-9A4F-7D3EAF85C178}" type="pres">
      <dgm:prSet presAssocID="{4B16EEDC-5AE9-4190-A703-EDC741D34626}" presName="wedge2Tx" presStyleLbl="node1" presStyleIdx="1" presStyleCnt="3">
        <dgm:presLayoutVars>
          <dgm:chMax val="0"/>
          <dgm:chPref val="0"/>
          <dgm:bulletEnabled val="1"/>
        </dgm:presLayoutVars>
      </dgm:prSet>
      <dgm:spPr/>
    </dgm:pt>
    <dgm:pt modelId="{83447AC5-F663-4257-B946-5E41FE016A77}" type="pres">
      <dgm:prSet presAssocID="{4B16EEDC-5AE9-4190-A703-EDC741D34626}" presName="wedge3" presStyleLbl="node1" presStyleIdx="2" presStyleCnt="3"/>
      <dgm:spPr/>
    </dgm:pt>
    <dgm:pt modelId="{AE471E49-3F00-4CB1-A7BA-86E8D1734203}" type="pres">
      <dgm:prSet presAssocID="{4B16EEDC-5AE9-4190-A703-EDC741D34626}" presName="wedge3Tx" presStyleLbl="node1" presStyleIdx="2" presStyleCnt="3">
        <dgm:presLayoutVars>
          <dgm:chMax val="0"/>
          <dgm:chPref val="0"/>
          <dgm:bulletEnabled val="1"/>
        </dgm:presLayoutVars>
      </dgm:prSet>
      <dgm:spPr/>
    </dgm:pt>
  </dgm:ptLst>
  <dgm:cxnLst>
    <dgm:cxn modelId="{303A0607-D4E4-4159-8F38-BB7BB8C7C383}" type="presOf" srcId="{9B57034F-FF0C-44E1-A106-245F30C7A39F}" destId="{428C94F0-BB06-4BC5-AEBC-EABF7519A524}" srcOrd="1" destOrd="0" presId="urn:microsoft.com/office/officeart/2005/8/layout/chart3"/>
    <dgm:cxn modelId="{D537E90E-0008-45C2-8F6B-78F47C34399E}" srcId="{4B16EEDC-5AE9-4190-A703-EDC741D34626}" destId="{B872256E-6551-4F85-A575-C9ABBAEA6D12}" srcOrd="1" destOrd="0" parTransId="{0BB885FA-CB62-4FD6-A536-475AEAF34070}" sibTransId="{98DC76E3-85DC-494E-B1B3-83B51988D218}"/>
    <dgm:cxn modelId="{C5F5BC11-7338-4E31-8315-720883383F5A}" srcId="{4B16EEDC-5AE9-4190-A703-EDC741D34626}" destId="{9B57034F-FF0C-44E1-A106-245F30C7A39F}" srcOrd="0" destOrd="0" parTransId="{4A3489CB-D283-4C71-9CED-E7B651B087FD}" sibTransId="{592A6120-FDEA-4B7F-8861-68935C27AA12}"/>
    <dgm:cxn modelId="{B9249020-473D-4ACD-A2BF-0524C422753D}" type="presOf" srcId="{7C686671-7CD5-486E-8D2A-86674A13FB1D}" destId="{83447AC5-F663-4257-B946-5E41FE016A77}" srcOrd="0" destOrd="0" presId="urn:microsoft.com/office/officeart/2005/8/layout/chart3"/>
    <dgm:cxn modelId="{2DC5C641-45F7-4A26-816E-4A52B763391A}" type="presOf" srcId="{9B57034F-FF0C-44E1-A106-245F30C7A39F}" destId="{5BB10B52-8F9F-4A5E-8D3C-AB9BBDFCE005}" srcOrd="0" destOrd="0" presId="urn:microsoft.com/office/officeart/2005/8/layout/chart3"/>
    <dgm:cxn modelId="{F0368247-4DEC-4F32-B3D9-57E2BC699D2F}" type="presOf" srcId="{7C686671-7CD5-486E-8D2A-86674A13FB1D}" destId="{AE471E49-3F00-4CB1-A7BA-86E8D1734203}" srcOrd="1" destOrd="0" presId="urn:microsoft.com/office/officeart/2005/8/layout/chart3"/>
    <dgm:cxn modelId="{67E29292-3BAC-4075-B67B-7F2B95635551}" type="presOf" srcId="{4B16EEDC-5AE9-4190-A703-EDC741D34626}" destId="{1D2DF59B-67D0-45B6-BCAD-94EDAE841030}" srcOrd="0" destOrd="0" presId="urn:microsoft.com/office/officeart/2005/8/layout/chart3"/>
    <dgm:cxn modelId="{787632C2-5B4B-4A8B-87F0-7B807DA20EDF}" srcId="{4B16EEDC-5AE9-4190-A703-EDC741D34626}" destId="{7C686671-7CD5-486E-8D2A-86674A13FB1D}" srcOrd="2" destOrd="0" parTransId="{43B7AD18-E8EF-448D-85F3-573ACD60FDC1}" sibTransId="{9B01CBFA-82E9-418B-868B-7C53DC635AF3}"/>
    <dgm:cxn modelId="{BEED38C6-9F42-47E0-A67A-5E3CBCC4BAE5}" type="presOf" srcId="{B872256E-6551-4F85-A575-C9ABBAEA6D12}" destId="{5EED6B3B-F9A4-4B96-ABD3-AEEF95815BC5}" srcOrd="0" destOrd="0" presId="urn:microsoft.com/office/officeart/2005/8/layout/chart3"/>
    <dgm:cxn modelId="{9626A2F2-FA3C-48B4-AA0D-EFB8D2F10824}" type="presOf" srcId="{B872256E-6551-4F85-A575-C9ABBAEA6D12}" destId="{DFD50E1B-9459-4FC4-9A4F-7D3EAF85C178}" srcOrd="1" destOrd="0" presId="urn:microsoft.com/office/officeart/2005/8/layout/chart3"/>
    <dgm:cxn modelId="{9A456719-D7E8-45E3-AE59-DCE01BC9BCBC}" type="presParOf" srcId="{1D2DF59B-67D0-45B6-BCAD-94EDAE841030}" destId="{5BB10B52-8F9F-4A5E-8D3C-AB9BBDFCE005}" srcOrd="0" destOrd="0" presId="urn:microsoft.com/office/officeart/2005/8/layout/chart3"/>
    <dgm:cxn modelId="{65CA71F1-2735-4B26-AFD7-75154DF309D0}" type="presParOf" srcId="{1D2DF59B-67D0-45B6-BCAD-94EDAE841030}" destId="{428C94F0-BB06-4BC5-AEBC-EABF7519A524}" srcOrd="1" destOrd="0" presId="urn:microsoft.com/office/officeart/2005/8/layout/chart3"/>
    <dgm:cxn modelId="{024DDED8-9165-4B97-9784-880E4BE9F89E}" type="presParOf" srcId="{1D2DF59B-67D0-45B6-BCAD-94EDAE841030}" destId="{5EED6B3B-F9A4-4B96-ABD3-AEEF95815BC5}" srcOrd="2" destOrd="0" presId="urn:microsoft.com/office/officeart/2005/8/layout/chart3"/>
    <dgm:cxn modelId="{4DA96528-5037-4039-A091-A7AD41515B0B}" type="presParOf" srcId="{1D2DF59B-67D0-45B6-BCAD-94EDAE841030}" destId="{DFD50E1B-9459-4FC4-9A4F-7D3EAF85C178}" srcOrd="3" destOrd="0" presId="urn:microsoft.com/office/officeart/2005/8/layout/chart3"/>
    <dgm:cxn modelId="{0D6A289C-F0BF-4119-B179-0C0E914BA707}" type="presParOf" srcId="{1D2DF59B-67D0-45B6-BCAD-94EDAE841030}" destId="{83447AC5-F663-4257-B946-5E41FE016A77}" srcOrd="4" destOrd="0" presId="urn:microsoft.com/office/officeart/2005/8/layout/chart3"/>
    <dgm:cxn modelId="{D8F3CB00-C1E0-402E-9245-0A55F3D08089}" type="presParOf" srcId="{1D2DF59B-67D0-45B6-BCAD-94EDAE841030}" destId="{AE471E49-3F00-4CB1-A7BA-86E8D1734203}" srcOrd="5" destOrd="0" presId="urn:microsoft.com/office/officeart/2005/8/layout/chart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B10B52-8F9F-4A5E-8D3C-AB9BBDFCE005}">
      <dsp:nvSpPr>
        <dsp:cNvPr id="0" name=""/>
        <dsp:cNvSpPr/>
      </dsp:nvSpPr>
      <dsp:spPr>
        <a:xfrm>
          <a:off x="2549325" y="446540"/>
          <a:ext cx="5556947" cy="5556947"/>
        </a:xfrm>
        <a:prstGeom prst="pie">
          <a:avLst>
            <a:gd name="adj1" fmla="val 16200000"/>
            <a:gd name="adj2" fmla="val 180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150000"/>
            </a:lnSpc>
            <a:spcBef>
              <a:spcPct val="0"/>
            </a:spcBef>
            <a:spcAft>
              <a:spcPct val="35000"/>
            </a:spcAft>
            <a:buNone/>
          </a:pPr>
          <a:r>
            <a:rPr lang="ar-JO" sz="2000" b="1" i="0" kern="1200" dirty="0">
              <a:latin typeface="Alexandria" pitchFamily="2" charset="-78"/>
              <a:cs typeface="Alexandria" pitchFamily="2" charset="-78"/>
            </a:rPr>
            <a:t>(1) الذكاء الاصطناعي الضيق أو الضعيف </a:t>
          </a:r>
          <a:r>
            <a:rPr lang="en-GB" sz="2000" b="1" i="0" kern="1200" dirty="0">
              <a:latin typeface="Alexandria" pitchFamily="2" charset="-78"/>
              <a:cs typeface="Alexandria" pitchFamily="2" charset="-78"/>
            </a:rPr>
            <a:t> Narrow AI Or Weak AI </a:t>
          </a:r>
          <a:endParaRPr lang="ar-JO" sz="2000" b="1" kern="1200" dirty="0">
            <a:latin typeface="Alexandria" pitchFamily="2" charset="-78"/>
            <a:cs typeface="Alexandria" pitchFamily="2" charset="-78"/>
          </a:endParaRPr>
        </a:p>
      </dsp:txBody>
      <dsp:txXfrm>
        <a:off x="5570585" y="1471929"/>
        <a:ext cx="1885392" cy="1852315"/>
      </dsp:txXfrm>
    </dsp:sp>
    <dsp:sp modelId="{5EED6B3B-F9A4-4B96-ABD3-AEEF95815BC5}">
      <dsp:nvSpPr>
        <dsp:cNvPr id="0" name=""/>
        <dsp:cNvSpPr/>
      </dsp:nvSpPr>
      <dsp:spPr>
        <a:xfrm>
          <a:off x="2262878" y="611925"/>
          <a:ext cx="5556947" cy="5556947"/>
        </a:xfrm>
        <a:prstGeom prst="pie">
          <a:avLst>
            <a:gd name="adj1" fmla="val 1800000"/>
            <a:gd name="adj2" fmla="val 900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150000"/>
            </a:lnSpc>
            <a:spcBef>
              <a:spcPct val="0"/>
            </a:spcBef>
            <a:spcAft>
              <a:spcPct val="35000"/>
            </a:spcAft>
            <a:buNone/>
          </a:pPr>
          <a:r>
            <a:rPr lang="ar-JO" sz="2000" b="1" i="0" kern="1200" dirty="0">
              <a:latin typeface="Alexandria" pitchFamily="2" charset="-78"/>
              <a:cs typeface="Alexandria" pitchFamily="2" charset="-78"/>
            </a:rPr>
            <a:t>(2) الذكاء الاصطناعي القوي أو العام </a:t>
          </a:r>
          <a:r>
            <a:rPr lang="en-GB" sz="2000" b="1" i="0" kern="1200" dirty="0">
              <a:latin typeface="Alexandria" pitchFamily="2" charset="-78"/>
              <a:cs typeface="Alexandria" pitchFamily="2" charset="-78"/>
            </a:rPr>
            <a:t> General AI Or Strong AI </a:t>
          </a:r>
          <a:endParaRPr lang="ar-JO" sz="2000" b="1" kern="1200" dirty="0">
            <a:latin typeface="Alexandria" pitchFamily="2" charset="-78"/>
            <a:cs typeface="Alexandria" pitchFamily="2" charset="-78"/>
          </a:endParaRPr>
        </a:p>
      </dsp:txBody>
      <dsp:txXfrm>
        <a:off x="3784423" y="4118095"/>
        <a:ext cx="2513857" cy="1720007"/>
      </dsp:txXfrm>
    </dsp:sp>
    <dsp:sp modelId="{83447AC5-F663-4257-B946-5E41FE016A77}">
      <dsp:nvSpPr>
        <dsp:cNvPr id="0" name=""/>
        <dsp:cNvSpPr/>
      </dsp:nvSpPr>
      <dsp:spPr>
        <a:xfrm>
          <a:off x="2262878" y="611925"/>
          <a:ext cx="5556947" cy="5556947"/>
        </a:xfrm>
        <a:prstGeom prst="pie">
          <a:avLst>
            <a:gd name="adj1" fmla="val 9000000"/>
            <a:gd name="adj2" fmla="val 16200000"/>
          </a:avLst>
        </a:prstGeom>
        <a:solidFill>
          <a:schemeClr val="lt1"/>
        </a:solidFill>
        <a:ln w="12700" cap="flat" cmpd="sng" algn="ctr">
          <a:solidFill>
            <a:schemeClr val="accent5"/>
          </a:solidFill>
          <a:prstDash val="solid"/>
          <a:miter lim="800000"/>
        </a:ln>
        <a:effectLst/>
      </dsp:spPr>
      <dsp:style>
        <a:lnRef idx="2">
          <a:schemeClr val="accent5"/>
        </a:lnRef>
        <a:fillRef idx="1">
          <a:schemeClr val="lt1"/>
        </a:fillRef>
        <a:effectRef idx="0">
          <a:schemeClr val="accent5"/>
        </a:effectRef>
        <a:fontRef idx="minor">
          <a:schemeClr val="dk1"/>
        </a:fontRef>
      </dsp:style>
      <dsp:txBody>
        <a:bodyPr spcFirstLastPara="0" vert="horz" wrap="square" lIns="25400" tIns="25400" rIns="25400" bIns="25400" numCol="1" spcCol="1270" anchor="ctr" anchorCtr="0">
          <a:noAutofit/>
        </a:bodyPr>
        <a:lstStyle/>
        <a:p>
          <a:pPr marL="0" lvl="0" indent="0" algn="r" defTabSz="889000" rtl="1">
            <a:lnSpc>
              <a:spcPct val="150000"/>
            </a:lnSpc>
            <a:spcBef>
              <a:spcPct val="0"/>
            </a:spcBef>
            <a:spcAft>
              <a:spcPct val="35000"/>
            </a:spcAft>
            <a:buNone/>
          </a:pPr>
          <a:r>
            <a:rPr lang="ar-JO" sz="2000" b="1" i="0" kern="1200" dirty="0">
              <a:latin typeface="Alexandria" pitchFamily="2" charset="-78"/>
              <a:cs typeface="Alexandria" pitchFamily="2" charset="-78"/>
            </a:rPr>
            <a:t>(3) الذكاء الاصطناعي الخارق </a:t>
          </a:r>
          <a:r>
            <a:rPr lang="en-GB" sz="2000" b="1" i="0" kern="1200" dirty="0">
              <a:latin typeface="Alexandria" pitchFamily="2" charset="-78"/>
              <a:cs typeface="Alexandria" pitchFamily="2" charset="-78"/>
            </a:rPr>
            <a:t> Super Artificial Intelligence </a:t>
          </a:r>
          <a:endParaRPr lang="ar-JO" sz="2000" b="1" kern="1200" dirty="0">
            <a:latin typeface="Alexandria" pitchFamily="2" charset="-78"/>
            <a:cs typeface="Alexandria" pitchFamily="2" charset="-78"/>
          </a:endParaRPr>
        </a:p>
      </dsp:txBody>
      <dsp:txXfrm>
        <a:off x="2858265" y="1703469"/>
        <a:ext cx="1885392" cy="1852315"/>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9A0DC06-1622-4839-BBAC-07F2C2BFA97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JO" dirty="0">
              <a:latin typeface="Alexandria" pitchFamily="2" charset="-78"/>
              <a:cs typeface="Alexandria" pitchFamily="2" charset="-78"/>
            </a:endParaRPr>
          </a:p>
        </p:txBody>
      </p:sp>
      <p:sp>
        <p:nvSpPr>
          <p:cNvPr id="3" name="Date Placeholder 2">
            <a:extLst>
              <a:ext uri="{FF2B5EF4-FFF2-40B4-BE49-F238E27FC236}">
                <a16:creationId xmlns:a16="http://schemas.microsoft.com/office/drawing/2014/main" id="{3D8AC705-23BC-463F-84AD-35D0A4824C8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E340E558-A3E5-471B-A265-BDCF57F2A4CE}" type="datetimeFigureOut">
              <a:rPr lang="ar-JO" smtClean="0">
                <a:latin typeface="Alexandria" pitchFamily="2" charset="-78"/>
                <a:cs typeface="Alexandria" pitchFamily="2" charset="-78"/>
              </a:rPr>
              <a:t>20/11/1445</a:t>
            </a:fld>
            <a:endParaRPr lang="ar-JO" dirty="0">
              <a:latin typeface="Alexandria" pitchFamily="2" charset="-78"/>
              <a:cs typeface="Alexandria" pitchFamily="2" charset="-78"/>
            </a:endParaRPr>
          </a:p>
        </p:txBody>
      </p:sp>
      <p:sp>
        <p:nvSpPr>
          <p:cNvPr id="4" name="Footer Placeholder 3">
            <a:extLst>
              <a:ext uri="{FF2B5EF4-FFF2-40B4-BE49-F238E27FC236}">
                <a16:creationId xmlns:a16="http://schemas.microsoft.com/office/drawing/2014/main" id="{46A6632A-8383-4098-A760-0DD74E2160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JO" dirty="0">
              <a:latin typeface="Alexandria" pitchFamily="2" charset="-78"/>
              <a:cs typeface="Alexandria" pitchFamily="2" charset="-78"/>
            </a:endParaRPr>
          </a:p>
        </p:txBody>
      </p:sp>
      <p:sp>
        <p:nvSpPr>
          <p:cNvPr id="5" name="Slide Number Placeholder 4">
            <a:extLst>
              <a:ext uri="{FF2B5EF4-FFF2-40B4-BE49-F238E27FC236}">
                <a16:creationId xmlns:a16="http://schemas.microsoft.com/office/drawing/2014/main" id="{4E586EAF-3C10-4157-BB22-C4438282E06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0F9A3A7E-C0EA-49AF-92DC-2027F083B171}" type="slidenum">
              <a:rPr lang="ar-JO" smtClean="0">
                <a:latin typeface="Alexandria" pitchFamily="2" charset="-78"/>
                <a:cs typeface="Alexandria" pitchFamily="2" charset="-78"/>
              </a:rPr>
              <a:t>‹#›</a:t>
            </a:fld>
            <a:endParaRPr lang="ar-JO" dirty="0">
              <a:latin typeface="Alexandria" pitchFamily="2" charset="-78"/>
              <a:cs typeface="Alexandria" pitchFamily="2" charset="-78"/>
            </a:endParaRPr>
          </a:p>
        </p:txBody>
      </p:sp>
    </p:spTree>
    <p:extLst>
      <p:ext uri="{BB962C8B-B14F-4D97-AF65-F5344CB8AC3E}">
        <p14:creationId xmlns:p14="http://schemas.microsoft.com/office/powerpoint/2010/main" val="1547649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7603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99395215"/>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Agenda Layout">
    <p:spTree>
      <p:nvGrpSpPr>
        <p:cNvPr id="1" name=""/>
        <p:cNvGrpSpPr/>
        <p:nvPr/>
      </p:nvGrpSpPr>
      <p:grpSpPr>
        <a:xfrm>
          <a:off x="0" y="0"/>
          <a:ext cx="0" cy="0"/>
          <a:chOff x="0" y="0"/>
          <a:chExt cx="0" cy="0"/>
        </a:xfrm>
      </p:grpSpPr>
      <p:sp>
        <p:nvSpPr>
          <p:cNvPr id="2" name="Rectangle 1"/>
          <p:cNvSpPr/>
          <p:nvPr userDrawn="1"/>
        </p:nvSpPr>
        <p:spPr>
          <a:xfrm>
            <a:off x="1639911" y="1267846"/>
            <a:ext cx="10024708" cy="5137485"/>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grpSp>
        <p:nvGrpSpPr>
          <p:cNvPr id="3" name="Group 2"/>
          <p:cNvGrpSpPr/>
          <p:nvPr userDrawn="1"/>
        </p:nvGrpSpPr>
        <p:grpSpPr>
          <a:xfrm>
            <a:off x="711" y="448675"/>
            <a:ext cx="3118959" cy="6244688"/>
            <a:chOff x="0" y="113767"/>
            <a:chExt cx="2339219" cy="4683516"/>
          </a:xfrm>
        </p:grpSpPr>
        <p:pic>
          <p:nvPicPr>
            <p:cNvPr id="4" name="Picture 3" descr="E:\002-KIMS BUSINESS\007-02-Fullslidesppt-Contents\20161219\02-abs\flower-item0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84" y="113767"/>
              <a:ext cx="940763" cy="9310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002-KIMS BUSINESS\007-02-Fullslidesppt-Contents\20161219\02-abs\flower-item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82424" y="1044781"/>
              <a:ext cx="732759" cy="7070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02-KIMS BUSINESS\007-02-Fullslidesppt-Contents\20161219\02-abs\flower-item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9685" y="158580"/>
              <a:ext cx="1180496" cy="11391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002-KIMS BUSINESS\007-02-Fullslidesppt-Contents\20161219\02-abs\flower-item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2972" y="1510888"/>
              <a:ext cx="499452" cy="4819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E:\002-KIMS BUSINESS\007-02-Fullslidesppt-Contents\20161219\02-abs\flower-item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82424" y="1992839"/>
              <a:ext cx="369083" cy="3561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91147" y="656354"/>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8936" y="1941171"/>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E:\002-KIMS BUSINESS\007-02-Fullslidesppt-Contents\20161219\02-abs\flower-item02.pn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0000"/>
            <a:stretch/>
          </p:blipFill>
          <p:spPr bwMode="auto">
            <a:xfrm>
              <a:off x="0" y="1086108"/>
              <a:ext cx="324036" cy="6413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0987" y="4155926"/>
              <a:ext cx="648072" cy="64135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25340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1052359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105030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2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4" name="Rectangle 3"/>
          <p:cNvSpPr/>
          <p:nvPr userDrawn="1"/>
        </p:nvSpPr>
        <p:spPr>
          <a:xfrm>
            <a:off x="719403" y="1572287"/>
            <a:ext cx="2784309" cy="30723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4" name="Rectangle 13"/>
          <p:cNvSpPr/>
          <p:nvPr userDrawn="1"/>
        </p:nvSpPr>
        <p:spPr>
          <a:xfrm>
            <a:off x="4501919" y="1572287"/>
            <a:ext cx="2784309" cy="307234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5" name="Rectangle 14"/>
          <p:cNvSpPr/>
          <p:nvPr userDrawn="1"/>
        </p:nvSpPr>
        <p:spPr>
          <a:xfrm>
            <a:off x="8284435" y="1572287"/>
            <a:ext cx="2784309" cy="307234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sp>
        <p:nvSpPr>
          <p:cNvPr id="9" name="Picture Placeholder 2"/>
          <p:cNvSpPr>
            <a:spLocks noGrp="1"/>
          </p:cNvSpPr>
          <p:nvPr>
            <p:ph type="pic" idx="1" hasCustomPrompt="1"/>
          </p:nvPr>
        </p:nvSpPr>
        <p:spPr>
          <a:xfrm>
            <a:off x="868330"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2" hasCustomPrompt="1"/>
          </p:nvPr>
        </p:nvSpPr>
        <p:spPr>
          <a:xfrm>
            <a:off x="4647754"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3" hasCustomPrompt="1"/>
          </p:nvPr>
        </p:nvSpPr>
        <p:spPr>
          <a:xfrm>
            <a:off x="8427178"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56050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3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pic>
        <p:nvPicPr>
          <p:cNvPr id="12291" name="Picture 3" descr="D:\Fullppt\005-PNG이미지\탭.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rot="16200000">
            <a:off x="540593" y="2551692"/>
            <a:ext cx="3429959" cy="422446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D:\Fullppt\005-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95734" y="2880577"/>
            <a:ext cx="3072341" cy="3720547"/>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463820" y="3043177"/>
            <a:ext cx="1759459" cy="27245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2" hasCustomPrompt="1"/>
          </p:nvPr>
        </p:nvSpPr>
        <p:spPr>
          <a:xfrm>
            <a:off x="564872" y="3429001"/>
            <a:ext cx="3130861" cy="2335995"/>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523191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4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pic>
        <p:nvPicPr>
          <p:cNvPr id="8" name="Picture 2" descr="D:\Fullppt\PNG이미지\핸드폰2.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119669" y="1988840"/>
            <a:ext cx="3744416" cy="4534413"/>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049949" y="2173037"/>
            <a:ext cx="2159479" cy="333573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0058376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5_Basic Layout">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lIns="648000" anchor="ctr"/>
          <a:lstStyle>
            <a:lvl1pPr marL="0" indent="0" algn="l">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714945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6_Basic Layout">
    <p:spTree>
      <p:nvGrpSpPr>
        <p:cNvPr id="1" name=""/>
        <p:cNvGrpSpPr/>
        <p:nvPr/>
      </p:nvGrpSpPr>
      <p:grpSpPr>
        <a:xfrm>
          <a:off x="0" y="0"/>
          <a:ext cx="0" cy="0"/>
          <a:chOff x="0" y="0"/>
          <a:chExt cx="0" cy="0"/>
        </a:xfrm>
      </p:grpSpPr>
      <p:sp>
        <p:nvSpPr>
          <p:cNvPr id="2" name="Rectangle 1"/>
          <p:cNvSpPr/>
          <p:nvPr userDrawn="1"/>
        </p:nvSpPr>
        <p:spPr>
          <a:xfrm>
            <a:off x="-1891"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7" name="Picture Placeholder 2"/>
          <p:cNvSpPr>
            <a:spLocks noGrp="1"/>
          </p:cNvSpPr>
          <p:nvPr>
            <p:ph type="pic" idx="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013895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7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7"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465502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9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8" name="Picture Placeholder 2"/>
          <p:cNvSpPr>
            <a:spLocks noGrp="1"/>
          </p:cNvSpPr>
          <p:nvPr>
            <p:ph type="pic" idx="12" hasCustomPrompt="1"/>
          </p:nvPr>
        </p:nvSpPr>
        <p:spPr>
          <a:xfrm>
            <a:off x="0" y="2028911"/>
            <a:ext cx="12192000" cy="280017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3" name="Rectangle 2"/>
          <p:cNvSpPr/>
          <p:nvPr userDrawn="1"/>
        </p:nvSpPr>
        <p:spPr>
          <a:xfrm>
            <a:off x="0" y="4828032"/>
            <a:ext cx="6096000" cy="20299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dirty="0">
              <a:latin typeface="Alexandria" pitchFamily="2" charset="-78"/>
            </a:endParaRPr>
          </a:p>
        </p:txBody>
      </p:sp>
      <p:sp>
        <p:nvSpPr>
          <p:cNvPr id="9" name="Rectangle 8"/>
          <p:cNvSpPr/>
          <p:nvPr userDrawn="1"/>
        </p:nvSpPr>
        <p:spPr>
          <a:xfrm>
            <a:off x="6096000" y="0"/>
            <a:ext cx="6096000" cy="2029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dirty="0">
              <a:latin typeface="Alexandria" pitchFamily="2" charset="-78"/>
            </a:endParaRPr>
          </a:p>
        </p:txBody>
      </p:sp>
    </p:spTree>
    <p:extLst>
      <p:ext uri="{BB962C8B-B14F-4D97-AF65-F5344CB8AC3E}">
        <p14:creationId xmlns:p14="http://schemas.microsoft.com/office/powerpoint/2010/main" val="28999702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8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7" name="Picture Placeholder 2"/>
          <p:cNvSpPr>
            <a:spLocks noGrp="1"/>
          </p:cNvSpPr>
          <p:nvPr>
            <p:ph type="pic" idx="12" hasCustomPrompt="1"/>
          </p:nvPr>
        </p:nvSpPr>
        <p:spPr>
          <a:xfrm>
            <a:off x="335360" y="270401"/>
            <a:ext cx="4079776" cy="412845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3" hasCustomPrompt="1"/>
          </p:nvPr>
        </p:nvSpPr>
        <p:spPr>
          <a:xfrm>
            <a:off x="4493079" y="27040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4493079" y="2382860"/>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5" hasCustomPrompt="1"/>
          </p:nvPr>
        </p:nvSpPr>
        <p:spPr>
          <a:xfrm>
            <a:off x="335361" y="449487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1" name="Picture Placeholder 2"/>
          <p:cNvSpPr>
            <a:spLocks noGrp="1"/>
          </p:cNvSpPr>
          <p:nvPr>
            <p:ph type="pic" idx="16" hasCustomPrompt="1"/>
          </p:nvPr>
        </p:nvSpPr>
        <p:spPr>
          <a:xfrm>
            <a:off x="2334757" y="4494871"/>
            <a:ext cx="4032448"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1903697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shapes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9"/>
            <a:ext cx="11573197" cy="724247"/>
          </a:xfrm>
          <a:prstGeom prst="rect">
            <a:avLst/>
          </a:prstGeom>
        </p:spPr>
        <p:txBody>
          <a:bodyPr anchor="ctr"/>
          <a:lstStyle>
            <a:lvl1pPr marL="0" indent="0" algn="ctr">
              <a:buNone/>
              <a:defRPr sz="5400" b="0" baseline="0">
                <a:solidFill>
                  <a:schemeClr val="tx1">
                    <a:lumMod val="85000"/>
                    <a:lumOff val="15000"/>
                  </a:schemeClr>
                </a:solidFill>
                <a:latin typeface="Alexandria" pitchFamily="2" charset="-78"/>
                <a:cs typeface="Alexandria" pitchFamily="2" charset="-78"/>
              </a:defRPr>
            </a:lvl1pPr>
          </a:lstStyle>
          <a:p>
            <a:r>
              <a:rPr lang="en-US" altLang="ko-KR" dirty="0"/>
              <a:t>Fully Editable Shapes</a:t>
            </a:r>
          </a:p>
        </p:txBody>
      </p:sp>
    </p:spTree>
    <p:extLst>
      <p:ext uri="{BB962C8B-B14F-4D97-AF65-F5344CB8AC3E}">
        <p14:creationId xmlns:p14="http://schemas.microsoft.com/office/powerpoint/2010/main" val="15847158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ICON SETS LAYOUT</a:t>
            </a:r>
          </a:p>
        </p:txBody>
      </p:sp>
      <p:sp>
        <p:nvSpPr>
          <p:cNvPr id="11" name="Rounded Rectangle 10"/>
          <p:cNvSpPr/>
          <p:nvPr userDrawn="1"/>
        </p:nvSpPr>
        <p:spPr>
          <a:xfrm>
            <a:off x="472011" y="1508786"/>
            <a:ext cx="3799787" cy="486556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7" name="Rounded Rectangle 16"/>
          <p:cNvSpPr/>
          <p:nvPr userDrawn="1"/>
        </p:nvSpPr>
        <p:spPr>
          <a:xfrm>
            <a:off x="709243" y="1796667"/>
            <a:ext cx="144693" cy="4320631"/>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solidFill>
                <a:schemeClr val="bg1"/>
              </a:solidFill>
              <a:latin typeface="Alexandria" pitchFamily="2" charset="-78"/>
            </a:endParaRPr>
          </a:p>
        </p:txBody>
      </p:sp>
      <p:sp>
        <p:nvSpPr>
          <p:cNvPr id="18" name="Half Frame 17"/>
          <p:cNvSpPr/>
          <p:nvPr userDrawn="1"/>
        </p:nvSpPr>
        <p:spPr>
          <a:xfrm rot="5400000">
            <a:off x="3456857" y="1650935"/>
            <a:ext cx="669775" cy="669775"/>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solidFill>
                <a:schemeClr val="tx1"/>
              </a:solidFill>
              <a:latin typeface="Alexandria" pitchFamily="2" charset="-78"/>
            </a:endParaRPr>
          </a:p>
        </p:txBody>
      </p:sp>
    </p:spTree>
    <p:extLst>
      <p:ext uri="{BB962C8B-B14F-4D97-AF65-F5344CB8AC3E}">
        <p14:creationId xmlns:p14="http://schemas.microsoft.com/office/powerpoint/2010/main" val="30530047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Alexandria" pitchFamily="2" charset="-78"/>
                <a:cs typeface="Alexandria" pitchFamily="2" charset="-78"/>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Alexandria" pitchFamily="2" charset="-78"/>
                <a:cs typeface="Alexandria" pitchFamily="2" charset="-78"/>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5972286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End Slide Layout">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95901" y="848277"/>
            <a:ext cx="6206964" cy="5269023"/>
          </a:xfrm>
          <a:prstGeom prst="rect">
            <a:avLst/>
          </a:prstGeom>
        </p:spPr>
      </p:pic>
      <p:sp>
        <p:nvSpPr>
          <p:cNvPr id="10" name="Text Placeholder 9"/>
          <p:cNvSpPr>
            <a:spLocks noGrp="1"/>
          </p:cNvSpPr>
          <p:nvPr>
            <p:ph type="body" sz="quarter" idx="10" hasCustomPrompt="1"/>
          </p:nvPr>
        </p:nvSpPr>
        <p:spPr>
          <a:xfrm>
            <a:off x="0" y="2948947"/>
            <a:ext cx="12192000" cy="768084"/>
          </a:xfrm>
          <a:prstGeom prst="rect">
            <a:avLst/>
          </a:prstGeom>
        </p:spPr>
        <p:txBody>
          <a:bodyPr anchor="ctr"/>
          <a:lstStyle>
            <a:lvl1pPr marL="0" indent="0" algn="ctr">
              <a:buNone/>
              <a:defRPr sz="4800" b="0" baseline="0">
                <a:solidFill>
                  <a:schemeClr val="bg1"/>
                </a:solidFill>
                <a:latin typeface="Alexandria" pitchFamily="2" charset="-78"/>
                <a:cs typeface="Alexandria" pitchFamily="2" charset="-78"/>
              </a:defRPr>
            </a:lvl1pPr>
          </a:lstStyle>
          <a:p>
            <a:pPr lvl="0"/>
            <a:r>
              <a:rPr lang="en-US" altLang="ko-KR" dirty="0"/>
              <a:t>Thank you</a:t>
            </a:r>
          </a:p>
        </p:txBody>
      </p:sp>
      <p:sp>
        <p:nvSpPr>
          <p:cNvPr id="11" name="Text Placeholder 9"/>
          <p:cNvSpPr>
            <a:spLocks noGrp="1"/>
          </p:cNvSpPr>
          <p:nvPr>
            <p:ph type="body" sz="quarter" idx="11" hasCustomPrompt="1"/>
          </p:nvPr>
        </p:nvSpPr>
        <p:spPr>
          <a:xfrm>
            <a:off x="-197" y="3717032"/>
            <a:ext cx="12192000" cy="384043"/>
          </a:xfrm>
          <a:prstGeom prst="rect">
            <a:avLst/>
          </a:prstGeom>
        </p:spPr>
        <p:txBody>
          <a:bodyPr anchor="ctr"/>
          <a:lstStyle>
            <a:lvl1pPr marL="0" indent="0" algn="ctr">
              <a:buNone/>
              <a:defRPr sz="1867" b="0" baseline="0">
                <a:solidFill>
                  <a:schemeClr val="bg1"/>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7046890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19548-74A1-378A-1FF4-127CD7299CE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9A500EA-D61E-0A9C-E515-FD742B498EC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2B65A17-04E9-611C-B610-5674A8AA0F6A}"/>
              </a:ext>
            </a:extLst>
          </p:cNvPr>
          <p:cNvSpPr>
            <a:spLocks noGrp="1"/>
          </p:cNvSpPr>
          <p:nvPr>
            <p:ph type="dt" sz="half" idx="10"/>
          </p:nvPr>
        </p:nvSpPr>
        <p:spPr/>
        <p:txBody>
          <a:bodyPr/>
          <a:lstStyle>
            <a:lvl1pPr>
              <a:defRPr/>
            </a:lvl1pPr>
          </a:lstStyle>
          <a:p>
            <a:endParaRPr lang="en-US" dirty="0"/>
          </a:p>
        </p:txBody>
      </p:sp>
      <p:sp>
        <p:nvSpPr>
          <p:cNvPr id="5" name="Footer Placeholder 4">
            <a:extLst>
              <a:ext uri="{FF2B5EF4-FFF2-40B4-BE49-F238E27FC236}">
                <a16:creationId xmlns:a16="http://schemas.microsoft.com/office/drawing/2014/main" id="{ABA31576-A9EC-47BF-9DE7-55170FFC4B88}"/>
              </a:ext>
            </a:extLst>
          </p:cNvPr>
          <p:cNvSpPr>
            <a:spLocks noGrp="1"/>
          </p:cNvSpPr>
          <p:nvPr>
            <p:ph type="ftr" sz="quarter" idx="11"/>
          </p:nvPr>
        </p:nvSpPr>
        <p:spPr/>
        <p:txBody>
          <a:bodyPr/>
          <a:lstStyle>
            <a:lvl1pPr>
              <a:defRPr/>
            </a:lvl1pPr>
          </a:lstStyle>
          <a:p>
            <a:endParaRPr lang="en-US" dirty="0"/>
          </a:p>
        </p:txBody>
      </p:sp>
      <p:sp>
        <p:nvSpPr>
          <p:cNvPr id="6" name="Slide Number Placeholder 5">
            <a:extLst>
              <a:ext uri="{FF2B5EF4-FFF2-40B4-BE49-F238E27FC236}">
                <a16:creationId xmlns:a16="http://schemas.microsoft.com/office/drawing/2014/main" id="{0541D952-071E-6F04-9EB9-FBF9FBD22BEA}"/>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2271026768"/>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4B744-AF66-AB99-F7B1-97A8AD1646B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5E286FA-201C-2D47-1E49-C3820E1879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6372F4-70E8-5757-5000-55F81F1DAEB7}"/>
              </a:ext>
            </a:extLst>
          </p:cNvPr>
          <p:cNvSpPr>
            <a:spLocks noGrp="1"/>
          </p:cNvSpPr>
          <p:nvPr>
            <p:ph type="dt" sz="half" idx="10"/>
          </p:nvPr>
        </p:nvSpPr>
        <p:spPr/>
        <p:txBody>
          <a:bodyPr/>
          <a:lstStyle>
            <a:lvl1pPr>
              <a:defRPr/>
            </a:lvl1pPr>
          </a:lstStyle>
          <a:p>
            <a:endParaRPr lang="en-US" dirty="0"/>
          </a:p>
        </p:txBody>
      </p:sp>
      <p:sp>
        <p:nvSpPr>
          <p:cNvPr id="5" name="Footer Placeholder 4">
            <a:extLst>
              <a:ext uri="{FF2B5EF4-FFF2-40B4-BE49-F238E27FC236}">
                <a16:creationId xmlns:a16="http://schemas.microsoft.com/office/drawing/2014/main" id="{E1063F7D-07D1-9F38-C1D2-82FA7C261406}"/>
              </a:ext>
            </a:extLst>
          </p:cNvPr>
          <p:cNvSpPr>
            <a:spLocks noGrp="1"/>
          </p:cNvSpPr>
          <p:nvPr>
            <p:ph type="ftr" sz="quarter" idx="11"/>
          </p:nvPr>
        </p:nvSpPr>
        <p:spPr/>
        <p:txBody>
          <a:bodyPr/>
          <a:lstStyle>
            <a:lvl1pPr>
              <a:defRPr/>
            </a:lvl1pPr>
          </a:lstStyle>
          <a:p>
            <a:endParaRPr lang="en-US" dirty="0"/>
          </a:p>
        </p:txBody>
      </p:sp>
      <p:sp>
        <p:nvSpPr>
          <p:cNvPr id="6" name="Slide Number Placeholder 5">
            <a:extLst>
              <a:ext uri="{FF2B5EF4-FFF2-40B4-BE49-F238E27FC236}">
                <a16:creationId xmlns:a16="http://schemas.microsoft.com/office/drawing/2014/main" id="{7301F150-C9DA-F498-F365-6EB8916785E9}"/>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32973806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7125C-7DDA-2BAD-8981-DAE18F0C5A7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8DD0C3E-353B-E5DF-C767-20D4184829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C75B66C-367F-5C78-F587-E40801BA01F9}"/>
              </a:ext>
            </a:extLst>
          </p:cNvPr>
          <p:cNvSpPr>
            <a:spLocks noGrp="1"/>
          </p:cNvSpPr>
          <p:nvPr>
            <p:ph type="dt" sz="half" idx="10"/>
          </p:nvPr>
        </p:nvSpPr>
        <p:spPr/>
        <p:txBody>
          <a:bodyPr/>
          <a:lstStyle>
            <a:lvl1pPr>
              <a:defRPr/>
            </a:lvl1pPr>
          </a:lstStyle>
          <a:p>
            <a:endParaRPr lang="en-US" dirty="0"/>
          </a:p>
        </p:txBody>
      </p:sp>
      <p:sp>
        <p:nvSpPr>
          <p:cNvPr id="5" name="Footer Placeholder 4">
            <a:extLst>
              <a:ext uri="{FF2B5EF4-FFF2-40B4-BE49-F238E27FC236}">
                <a16:creationId xmlns:a16="http://schemas.microsoft.com/office/drawing/2014/main" id="{484C3333-3C66-538D-C40F-42E1AE2F4F76}"/>
              </a:ext>
            </a:extLst>
          </p:cNvPr>
          <p:cNvSpPr>
            <a:spLocks noGrp="1"/>
          </p:cNvSpPr>
          <p:nvPr>
            <p:ph type="ftr" sz="quarter" idx="11"/>
          </p:nvPr>
        </p:nvSpPr>
        <p:spPr/>
        <p:txBody>
          <a:bodyPr/>
          <a:lstStyle>
            <a:lvl1pPr>
              <a:defRPr/>
            </a:lvl1pPr>
          </a:lstStyle>
          <a:p>
            <a:endParaRPr lang="en-US" dirty="0"/>
          </a:p>
        </p:txBody>
      </p:sp>
      <p:sp>
        <p:nvSpPr>
          <p:cNvPr id="6" name="Slide Number Placeholder 5">
            <a:extLst>
              <a:ext uri="{FF2B5EF4-FFF2-40B4-BE49-F238E27FC236}">
                <a16:creationId xmlns:a16="http://schemas.microsoft.com/office/drawing/2014/main" id="{8128AEA5-8899-9208-D28C-67AE3C2EF6DD}"/>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25782094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E29FC-827D-5CC4-60B9-BC58D513D17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BDE66B0-20E6-6469-240E-B279E418EF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3194F32-89EA-0026-56A2-9F04186F33E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079085-B9FE-AB79-968A-043C82C6E3E1}"/>
              </a:ext>
            </a:extLst>
          </p:cNvPr>
          <p:cNvSpPr>
            <a:spLocks noGrp="1"/>
          </p:cNvSpPr>
          <p:nvPr>
            <p:ph type="dt" sz="half" idx="10"/>
          </p:nvPr>
        </p:nvSpPr>
        <p:spPr/>
        <p:txBody>
          <a:bodyPr/>
          <a:lstStyle>
            <a:lvl1pPr>
              <a:defRPr/>
            </a:lvl1pPr>
          </a:lstStyle>
          <a:p>
            <a:endParaRPr lang="en-US" dirty="0"/>
          </a:p>
        </p:txBody>
      </p:sp>
      <p:sp>
        <p:nvSpPr>
          <p:cNvPr id="6" name="Footer Placeholder 5">
            <a:extLst>
              <a:ext uri="{FF2B5EF4-FFF2-40B4-BE49-F238E27FC236}">
                <a16:creationId xmlns:a16="http://schemas.microsoft.com/office/drawing/2014/main" id="{3E7A37E4-1692-9FF6-E035-438B0639B036}"/>
              </a:ext>
            </a:extLst>
          </p:cNvPr>
          <p:cNvSpPr>
            <a:spLocks noGrp="1"/>
          </p:cNvSpPr>
          <p:nvPr>
            <p:ph type="ftr" sz="quarter" idx="11"/>
          </p:nvPr>
        </p:nvSpPr>
        <p:spPr/>
        <p:txBody>
          <a:bodyPr/>
          <a:lstStyle>
            <a:lvl1pPr>
              <a:defRPr/>
            </a:lvl1pPr>
          </a:lstStyle>
          <a:p>
            <a:endParaRPr lang="en-US" dirty="0"/>
          </a:p>
        </p:txBody>
      </p:sp>
      <p:sp>
        <p:nvSpPr>
          <p:cNvPr id="7" name="Slide Number Placeholder 6">
            <a:extLst>
              <a:ext uri="{FF2B5EF4-FFF2-40B4-BE49-F238E27FC236}">
                <a16:creationId xmlns:a16="http://schemas.microsoft.com/office/drawing/2014/main" id="{3C3B0077-5CFA-DF70-D9F9-021774A87713}"/>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14981204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B006C-8700-2BB0-AD9D-50ABF48D576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22053FE-DC09-5608-1851-220C779F916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3B70228-337E-617B-EB7D-C937B8782D9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E7F032C-D715-D68E-C14E-455709754D7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5746B79-2762-DABA-DDD9-CA632A279F5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C2065B5-BE78-855E-81D3-61AD2A548996}"/>
              </a:ext>
            </a:extLst>
          </p:cNvPr>
          <p:cNvSpPr>
            <a:spLocks noGrp="1"/>
          </p:cNvSpPr>
          <p:nvPr>
            <p:ph type="dt" sz="half" idx="10"/>
          </p:nvPr>
        </p:nvSpPr>
        <p:spPr/>
        <p:txBody>
          <a:bodyPr/>
          <a:lstStyle>
            <a:lvl1pPr>
              <a:defRPr/>
            </a:lvl1pPr>
          </a:lstStyle>
          <a:p>
            <a:endParaRPr lang="en-US" dirty="0"/>
          </a:p>
        </p:txBody>
      </p:sp>
      <p:sp>
        <p:nvSpPr>
          <p:cNvPr id="8" name="Footer Placeholder 7">
            <a:extLst>
              <a:ext uri="{FF2B5EF4-FFF2-40B4-BE49-F238E27FC236}">
                <a16:creationId xmlns:a16="http://schemas.microsoft.com/office/drawing/2014/main" id="{C2C42C81-F4AD-252D-798C-9B0FC4C98B11}"/>
              </a:ext>
            </a:extLst>
          </p:cNvPr>
          <p:cNvSpPr>
            <a:spLocks noGrp="1"/>
          </p:cNvSpPr>
          <p:nvPr>
            <p:ph type="ftr" sz="quarter" idx="11"/>
          </p:nvPr>
        </p:nvSpPr>
        <p:spPr/>
        <p:txBody>
          <a:bodyPr/>
          <a:lstStyle>
            <a:lvl1pPr>
              <a:defRPr/>
            </a:lvl1pPr>
          </a:lstStyle>
          <a:p>
            <a:endParaRPr lang="en-US" dirty="0"/>
          </a:p>
        </p:txBody>
      </p:sp>
      <p:sp>
        <p:nvSpPr>
          <p:cNvPr id="9" name="Slide Number Placeholder 8">
            <a:extLst>
              <a:ext uri="{FF2B5EF4-FFF2-40B4-BE49-F238E27FC236}">
                <a16:creationId xmlns:a16="http://schemas.microsoft.com/office/drawing/2014/main" id="{3040C464-6039-79CC-D650-C8360F4F7E61}"/>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42907215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B29AE-9C61-EED6-3353-68CDFDD23C8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1471257-9586-0D29-C5D9-C839DAA3DB65}"/>
              </a:ext>
            </a:extLst>
          </p:cNvPr>
          <p:cNvSpPr>
            <a:spLocks noGrp="1"/>
          </p:cNvSpPr>
          <p:nvPr>
            <p:ph type="dt" sz="half" idx="10"/>
          </p:nvPr>
        </p:nvSpPr>
        <p:spPr/>
        <p:txBody>
          <a:bodyPr/>
          <a:lstStyle>
            <a:lvl1pPr>
              <a:defRPr/>
            </a:lvl1pPr>
          </a:lstStyle>
          <a:p>
            <a:endParaRPr lang="en-US" dirty="0"/>
          </a:p>
        </p:txBody>
      </p:sp>
      <p:sp>
        <p:nvSpPr>
          <p:cNvPr id="4" name="Footer Placeholder 3">
            <a:extLst>
              <a:ext uri="{FF2B5EF4-FFF2-40B4-BE49-F238E27FC236}">
                <a16:creationId xmlns:a16="http://schemas.microsoft.com/office/drawing/2014/main" id="{EA7C05F4-AADC-0109-8A4E-875B2439C842}"/>
              </a:ext>
            </a:extLst>
          </p:cNvPr>
          <p:cNvSpPr>
            <a:spLocks noGrp="1"/>
          </p:cNvSpPr>
          <p:nvPr>
            <p:ph type="ftr" sz="quarter" idx="11"/>
          </p:nvPr>
        </p:nvSpPr>
        <p:spPr/>
        <p:txBody>
          <a:bodyPr/>
          <a:lstStyle>
            <a:lvl1pPr>
              <a:defRPr/>
            </a:lvl1pPr>
          </a:lstStyle>
          <a:p>
            <a:endParaRPr lang="en-US" dirty="0"/>
          </a:p>
        </p:txBody>
      </p:sp>
      <p:sp>
        <p:nvSpPr>
          <p:cNvPr id="5" name="Slide Number Placeholder 4">
            <a:extLst>
              <a:ext uri="{FF2B5EF4-FFF2-40B4-BE49-F238E27FC236}">
                <a16:creationId xmlns:a16="http://schemas.microsoft.com/office/drawing/2014/main" id="{E07BE70E-5635-FC47-9730-8F26A79721AA}"/>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2398367733"/>
      </p:ext>
    </p:extLst>
  </p:cSld>
  <p:clrMapOvr>
    <a:masterClrMapping/>
  </p:clrMapOvr>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599DB4A-2F9D-A144-E468-DF6C484F9F63}"/>
              </a:ext>
            </a:extLst>
          </p:cNvPr>
          <p:cNvSpPr>
            <a:spLocks noGrp="1"/>
          </p:cNvSpPr>
          <p:nvPr>
            <p:ph type="dt" sz="half" idx="10"/>
          </p:nvPr>
        </p:nvSpPr>
        <p:spPr/>
        <p:txBody>
          <a:bodyPr/>
          <a:lstStyle>
            <a:lvl1pPr>
              <a:defRPr/>
            </a:lvl1pPr>
          </a:lstStyle>
          <a:p>
            <a:endParaRPr lang="en-US" dirty="0"/>
          </a:p>
        </p:txBody>
      </p:sp>
      <p:sp>
        <p:nvSpPr>
          <p:cNvPr id="3" name="Footer Placeholder 2">
            <a:extLst>
              <a:ext uri="{FF2B5EF4-FFF2-40B4-BE49-F238E27FC236}">
                <a16:creationId xmlns:a16="http://schemas.microsoft.com/office/drawing/2014/main" id="{92C04575-152F-49EC-B0DC-FAC06E92F750}"/>
              </a:ext>
            </a:extLst>
          </p:cNvPr>
          <p:cNvSpPr>
            <a:spLocks noGrp="1"/>
          </p:cNvSpPr>
          <p:nvPr>
            <p:ph type="ftr" sz="quarter" idx="11"/>
          </p:nvPr>
        </p:nvSpPr>
        <p:spPr/>
        <p:txBody>
          <a:bodyPr/>
          <a:lstStyle>
            <a:lvl1pPr>
              <a:defRPr/>
            </a:lvl1pPr>
          </a:lstStyle>
          <a:p>
            <a:endParaRPr lang="en-US" dirty="0"/>
          </a:p>
        </p:txBody>
      </p:sp>
      <p:sp>
        <p:nvSpPr>
          <p:cNvPr id="4" name="Slide Number Placeholder 3">
            <a:extLst>
              <a:ext uri="{FF2B5EF4-FFF2-40B4-BE49-F238E27FC236}">
                <a16:creationId xmlns:a16="http://schemas.microsoft.com/office/drawing/2014/main" id="{6ED9963A-3ABD-64C5-5777-69F636F6FE03}"/>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80778657"/>
      </p:ext>
    </p:extLst>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2A5B3-6D21-9EE2-2A6F-38E19AE339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F8BD63E-F7D6-1E27-E2EA-D328EB5F89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3F6CE94-5183-D39D-706E-94730C48AC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7F2158E-306A-E884-6E07-3B869B57FC9A}"/>
              </a:ext>
            </a:extLst>
          </p:cNvPr>
          <p:cNvSpPr>
            <a:spLocks noGrp="1"/>
          </p:cNvSpPr>
          <p:nvPr>
            <p:ph type="dt" sz="half" idx="10"/>
          </p:nvPr>
        </p:nvSpPr>
        <p:spPr/>
        <p:txBody>
          <a:bodyPr/>
          <a:lstStyle>
            <a:lvl1pPr>
              <a:defRPr/>
            </a:lvl1pPr>
          </a:lstStyle>
          <a:p>
            <a:endParaRPr lang="en-US" dirty="0"/>
          </a:p>
        </p:txBody>
      </p:sp>
      <p:sp>
        <p:nvSpPr>
          <p:cNvPr id="6" name="Footer Placeholder 5">
            <a:extLst>
              <a:ext uri="{FF2B5EF4-FFF2-40B4-BE49-F238E27FC236}">
                <a16:creationId xmlns:a16="http://schemas.microsoft.com/office/drawing/2014/main" id="{879D196E-CAE7-E198-2D26-C4E1DF325487}"/>
              </a:ext>
            </a:extLst>
          </p:cNvPr>
          <p:cNvSpPr>
            <a:spLocks noGrp="1"/>
          </p:cNvSpPr>
          <p:nvPr>
            <p:ph type="ftr" sz="quarter" idx="11"/>
          </p:nvPr>
        </p:nvSpPr>
        <p:spPr/>
        <p:txBody>
          <a:bodyPr/>
          <a:lstStyle>
            <a:lvl1pPr>
              <a:defRPr/>
            </a:lvl1pPr>
          </a:lstStyle>
          <a:p>
            <a:endParaRPr lang="en-US" dirty="0"/>
          </a:p>
        </p:txBody>
      </p:sp>
      <p:sp>
        <p:nvSpPr>
          <p:cNvPr id="7" name="Slide Number Placeholder 6">
            <a:extLst>
              <a:ext uri="{FF2B5EF4-FFF2-40B4-BE49-F238E27FC236}">
                <a16:creationId xmlns:a16="http://schemas.microsoft.com/office/drawing/2014/main" id="{185B07D0-A1FC-5B35-48AA-983DF1F4F184}"/>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41347907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5BAA5-D00D-274E-3593-84F998314D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77064CC-6B10-30AF-CA14-9345908D8C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09ED89D-99C4-16B0-640F-4AD63D0BB2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48A22B-2054-6AC7-0A16-4465AF2CB558}"/>
              </a:ext>
            </a:extLst>
          </p:cNvPr>
          <p:cNvSpPr>
            <a:spLocks noGrp="1"/>
          </p:cNvSpPr>
          <p:nvPr>
            <p:ph type="dt" sz="half" idx="10"/>
          </p:nvPr>
        </p:nvSpPr>
        <p:spPr/>
        <p:txBody>
          <a:bodyPr/>
          <a:lstStyle>
            <a:lvl1pPr>
              <a:defRPr/>
            </a:lvl1pPr>
          </a:lstStyle>
          <a:p>
            <a:endParaRPr lang="en-US" dirty="0"/>
          </a:p>
        </p:txBody>
      </p:sp>
      <p:sp>
        <p:nvSpPr>
          <p:cNvPr id="6" name="Footer Placeholder 5">
            <a:extLst>
              <a:ext uri="{FF2B5EF4-FFF2-40B4-BE49-F238E27FC236}">
                <a16:creationId xmlns:a16="http://schemas.microsoft.com/office/drawing/2014/main" id="{38C06B18-2DEF-792A-CB5C-4AAF191D2335}"/>
              </a:ext>
            </a:extLst>
          </p:cNvPr>
          <p:cNvSpPr>
            <a:spLocks noGrp="1"/>
          </p:cNvSpPr>
          <p:nvPr>
            <p:ph type="ftr" sz="quarter" idx="11"/>
          </p:nvPr>
        </p:nvSpPr>
        <p:spPr/>
        <p:txBody>
          <a:bodyPr/>
          <a:lstStyle>
            <a:lvl1pPr>
              <a:defRPr/>
            </a:lvl1pPr>
          </a:lstStyle>
          <a:p>
            <a:endParaRPr lang="en-US" dirty="0"/>
          </a:p>
        </p:txBody>
      </p:sp>
      <p:sp>
        <p:nvSpPr>
          <p:cNvPr id="7" name="Slide Number Placeholder 6">
            <a:extLst>
              <a:ext uri="{FF2B5EF4-FFF2-40B4-BE49-F238E27FC236}">
                <a16:creationId xmlns:a16="http://schemas.microsoft.com/office/drawing/2014/main" id="{9AAF00F3-4191-1ABC-AB55-A9A1721DC17F}"/>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3486486363"/>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EFA59-DC4D-F94B-8BA2-BB2699C1C8D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F2A75C6-4307-E663-BDDD-9BCD3118227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6D8606-E43C-A6E6-7CD7-BA4F406B8E0C}"/>
              </a:ext>
            </a:extLst>
          </p:cNvPr>
          <p:cNvSpPr>
            <a:spLocks noGrp="1"/>
          </p:cNvSpPr>
          <p:nvPr>
            <p:ph type="dt" sz="half" idx="10"/>
          </p:nvPr>
        </p:nvSpPr>
        <p:spPr/>
        <p:txBody>
          <a:bodyPr/>
          <a:lstStyle>
            <a:lvl1pPr>
              <a:defRPr/>
            </a:lvl1pPr>
          </a:lstStyle>
          <a:p>
            <a:endParaRPr lang="en-US" dirty="0"/>
          </a:p>
        </p:txBody>
      </p:sp>
      <p:sp>
        <p:nvSpPr>
          <p:cNvPr id="5" name="Footer Placeholder 4">
            <a:extLst>
              <a:ext uri="{FF2B5EF4-FFF2-40B4-BE49-F238E27FC236}">
                <a16:creationId xmlns:a16="http://schemas.microsoft.com/office/drawing/2014/main" id="{CBB95C70-0DEF-A89B-FE30-1AE6B8B789D2}"/>
              </a:ext>
            </a:extLst>
          </p:cNvPr>
          <p:cNvSpPr>
            <a:spLocks noGrp="1"/>
          </p:cNvSpPr>
          <p:nvPr>
            <p:ph type="ftr" sz="quarter" idx="11"/>
          </p:nvPr>
        </p:nvSpPr>
        <p:spPr/>
        <p:txBody>
          <a:bodyPr/>
          <a:lstStyle>
            <a:lvl1pPr>
              <a:defRPr/>
            </a:lvl1pPr>
          </a:lstStyle>
          <a:p>
            <a:endParaRPr lang="en-US" dirty="0"/>
          </a:p>
        </p:txBody>
      </p:sp>
      <p:sp>
        <p:nvSpPr>
          <p:cNvPr id="6" name="Slide Number Placeholder 5">
            <a:extLst>
              <a:ext uri="{FF2B5EF4-FFF2-40B4-BE49-F238E27FC236}">
                <a16:creationId xmlns:a16="http://schemas.microsoft.com/office/drawing/2014/main" id="{93B58A63-085C-BBC0-9871-5D3F102B279A}"/>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39839078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79EFB2E-BAE7-AD6B-4825-A15152C21D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2936C7A-DF93-3A91-2E37-21B584925EF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BC644E-BC29-40B0-5FDC-DCD772BEC311}"/>
              </a:ext>
            </a:extLst>
          </p:cNvPr>
          <p:cNvSpPr>
            <a:spLocks noGrp="1"/>
          </p:cNvSpPr>
          <p:nvPr>
            <p:ph type="dt" sz="half" idx="10"/>
          </p:nvPr>
        </p:nvSpPr>
        <p:spPr/>
        <p:txBody>
          <a:bodyPr/>
          <a:lstStyle>
            <a:lvl1pPr>
              <a:defRPr/>
            </a:lvl1pPr>
          </a:lstStyle>
          <a:p>
            <a:endParaRPr lang="en-US" dirty="0"/>
          </a:p>
        </p:txBody>
      </p:sp>
      <p:sp>
        <p:nvSpPr>
          <p:cNvPr id="5" name="Footer Placeholder 4">
            <a:extLst>
              <a:ext uri="{FF2B5EF4-FFF2-40B4-BE49-F238E27FC236}">
                <a16:creationId xmlns:a16="http://schemas.microsoft.com/office/drawing/2014/main" id="{39E10470-503A-B420-692E-94E4FDBEEA44}"/>
              </a:ext>
            </a:extLst>
          </p:cNvPr>
          <p:cNvSpPr>
            <a:spLocks noGrp="1"/>
          </p:cNvSpPr>
          <p:nvPr>
            <p:ph type="ftr" sz="quarter" idx="11"/>
          </p:nvPr>
        </p:nvSpPr>
        <p:spPr/>
        <p:txBody>
          <a:bodyPr/>
          <a:lstStyle>
            <a:lvl1pPr>
              <a:defRPr/>
            </a:lvl1pPr>
          </a:lstStyle>
          <a:p>
            <a:endParaRPr lang="en-US" dirty="0"/>
          </a:p>
        </p:txBody>
      </p:sp>
      <p:sp>
        <p:nvSpPr>
          <p:cNvPr id="6" name="Slide Number Placeholder 5">
            <a:extLst>
              <a:ext uri="{FF2B5EF4-FFF2-40B4-BE49-F238E27FC236}">
                <a16:creationId xmlns:a16="http://schemas.microsoft.com/office/drawing/2014/main" id="{4B9D33F1-1F30-4445-E8AD-75D114A75E04}"/>
              </a:ext>
            </a:extLst>
          </p:cNvPr>
          <p:cNvSpPr>
            <a:spLocks noGrp="1"/>
          </p:cNvSpPr>
          <p:nvPr>
            <p:ph type="sldNum" sz="quarter" idx="12"/>
          </p:nvPr>
        </p:nvSpPr>
        <p:spPr/>
        <p:txBody>
          <a:bodyPr/>
          <a:lstStyle>
            <a:lvl1pPr>
              <a:defRPr/>
            </a:lvl1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29602229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16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89021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2621011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3497140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8689100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74646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013451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796708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6486309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5943848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144452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830921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4665747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2613439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75003811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3022861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66926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31874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6"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theme" Target="../theme/theme2.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6" Type="http://schemas.openxmlformats.org/officeDocument/2006/relationships/image" Target="../media/image13.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theme" Target="../theme/theme3.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8717781"/>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2" r:id="rId14"/>
    <p:sldLayoutId id="2147483713" r:id="rId15"/>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ltGray">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B819D7-E623-B42E-3585-FFDF9C79CB6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3070AFB-EA82-9D78-F963-51A13389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E0ACB0-BCA0-C70D-37AB-AB18019E683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DB8A901F-4DBC-43AB-986F-C02806137385}" type="datetimeFigureOut">
              <a:rPr lang="en-US" smtClean="0"/>
              <a:pPr/>
              <a:t>5/27/2024</a:t>
            </a:fld>
            <a:endParaRPr lang="en-US" dirty="0"/>
          </a:p>
        </p:txBody>
      </p:sp>
      <p:sp>
        <p:nvSpPr>
          <p:cNvPr id="5" name="Footer Placeholder 4">
            <a:extLst>
              <a:ext uri="{FF2B5EF4-FFF2-40B4-BE49-F238E27FC236}">
                <a16:creationId xmlns:a16="http://schemas.microsoft.com/office/drawing/2014/main" id="{BCC83B9D-43F3-E57A-53C4-05FBEDDF85A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a:extLst>
              <a:ext uri="{FF2B5EF4-FFF2-40B4-BE49-F238E27FC236}">
                <a16:creationId xmlns:a16="http://schemas.microsoft.com/office/drawing/2014/main" id="{82B1A15E-42A8-4A83-CB8E-27F579A68D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B89535CE-CA29-43E7-8FA7-8265B3F6D50F}" type="slidenum">
              <a:rPr lang="en-US" smtClean="0"/>
              <a:pPr/>
              <a:t>‹#›</a:t>
            </a:fld>
            <a:endParaRPr lang="en-US" dirty="0"/>
          </a:p>
        </p:txBody>
      </p:sp>
    </p:spTree>
    <p:extLst>
      <p:ext uri="{BB962C8B-B14F-4D97-AF65-F5344CB8AC3E}">
        <p14:creationId xmlns:p14="http://schemas.microsoft.com/office/powerpoint/2010/main" val="1289227719"/>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 id="2147483765" r:id="rId12"/>
    <p:sldLayoutId id="2147483766" r:id="rId13"/>
    <p:sldLayoutId id="21474837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5/27/2024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570338088"/>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41.xml"/><Relationship Id="rId4" Type="http://schemas.openxmlformats.org/officeDocument/2006/relationships/image" Target="../media/image15.png"/></Relationships>
</file>

<file path=ppt/slides/_rels/slide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42.xml"/><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7.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7.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7.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7.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7.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7.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7.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7.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5.png"/><Relationship Id="rId2" Type="http://schemas.openxmlformats.org/officeDocument/2006/relationships/diagramData" Target="../diagrams/data1.xml"/><Relationship Id="rId1" Type="http://schemas.openxmlformats.org/officeDocument/2006/relationships/slideLayout" Target="../slideLayouts/slideLayout2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7.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7.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7.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7.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8.xml"/><Relationship Id="rId1" Type="http://schemas.openxmlformats.org/officeDocument/2006/relationships/tags" Target="../tags/tag1.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8.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7.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7.xml"/><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5.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poe.com/" TargetMode="External"/><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slidesai.io/" TargetMode="External"/><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9.xml"/><Relationship Id="rId1" Type="http://schemas.openxmlformats.org/officeDocument/2006/relationships/tags" Target="../tags/tag2.xml"/><Relationship Id="rId5" Type="http://schemas.openxmlformats.org/officeDocument/2006/relationships/image" Target="../media/image15.png"/><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30" name="TextBox 29"/>
          <p:cNvSpPr txBox="1"/>
          <p:nvPr/>
        </p:nvSpPr>
        <p:spPr>
          <a:xfrm>
            <a:off x="329269" y="3910064"/>
            <a:ext cx="4686612"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Prepared by</a:t>
            </a:r>
            <a:endParaRPr kumimoji="0" lang="ar-AE" sz="2400" b="0" i="0" u="none" strike="noStrike" kern="0" cap="none" spc="0" normalizeH="0" baseline="0" noProof="0" dirty="0">
              <a:ln>
                <a:noFill/>
              </a:ln>
              <a:solidFill>
                <a:srgbClr val="2D3956"/>
              </a:solidFill>
              <a:effectLst/>
              <a:uLnTx/>
              <a:uFillTx/>
              <a:latin typeface="Tajawal Medium"/>
              <a:ea typeface="Tajawal Medium"/>
              <a:cs typeface="Tajawal Medium"/>
              <a:sym typeface="Tajawal Medium"/>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 </a:t>
            </a:r>
            <a:r>
              <a:rPr kumimoji="0" lang="en-US" sz="24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Dr.Warda Mahmoud Abu Kloub </a:t>
            </a:r>
            <a:endParaRPr kumimoji="0" lang="en-US"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31" name="TextBox 30"/>
          <p:cNvSpPr txBox="1"/>
          <p:nvPr/>
        </p:nvSpPr>
        <p:spPr>
          <a:xfrm>
            <a:off x="329268" y="2446076"/>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Leadership</a:t>
            </a:r>
          </a:p>
        </p:txBody>
      </p:sp>
      <p:sp>
        <p:nvSpPr>
          <p:cNvPr id="34" name="Rectangle: Rounded Corners 33"/>
          <p:cNvSpPr/>
          <p:nvPr/>
        </p:nvSpPr>
        <p:spPr>
          <a:xfrm>
            <a:off x="1058949" y="597111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a:t>
            </a:r>
            <a:r>
              <a:rPr kumimoji="0" lang="ar-AE"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10</a:t>
            </a:r>
            <a:endPar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6" name="TextBox 45"/>
          <p:cNvSpPr txBox="1"/>
          <p:nvPr/>
        </p:nvSpPr>
        <p:spPr>
          <a:xfrm>
            <a:off x="2130471" y="5420219"/>
            <a:ext cx="10842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ELD711</a:t>
            </a:r>
          </a:p>
        </p:txBody>
      </p:sp>
      <p:sp>
        <p:nvSpPr>
          <p:cNvPr id="14" name="Oval 13"/>
          <p:cNvSpPr/>
          <p:nvPr/>
        </p:nvSpPr>
        <p:spPr>
          <a:xfrm>
            <a:off x="6096000" y="133157"/>
            <a:ext cx="647005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0" y="1507277"/>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p:cNvSpPr/>
          <p:nvPr/>
        </p:nvSpPr>
        <p:spPr>
          <a:xfrm flipV="1">
            <a:off x="-57811" y="-43542"/>
            <a:ext cx="12307621" cy="684175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a:fillRect/>
          </a:stretch>
        </p:blipFill>
        <p:spPr>
          <a:xfrm>
            <a:off x="0" y="-43542"/>
            <a:ext cx="7752184" cy="3760574"/>
          </a:xfrm>
        </p:spPr>
      </p:pic>
      <p:sp>
        <p:nvSpPr>
          <p:cNvPr id="9" name="TextBox 8"/>
          <p:cNvSpPr txBox="1"/>
          <p:nvPr/>
        </p:nvSpPr>
        <p:spPr>
          <a:xfrm>
            <a:off x="5046335" y="2461766"/>
            <a:ext cx="4833374" cy="3271921"/>
          </a:xfrm>
          <a:prstGeom prst="rect">
            <a:avLst/>
          </a:prstGeom>
          <a:noFill/>
        </p:spPr>
        <p:txBody>
          <a:bodyPr wrap="non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الذكاء الاصطناعي</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Artificial Intelligence</a:t>
            </a:r>
            <a:endParaRPr kumimoji="0" lang="ar-AE" sz="20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 AI)</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الذكاء الاصطناعي في التعليم</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 </a:t>
            </a:r>
            <a:r>
              <a:rPr kumimoji="0" lang="en-US" sz="20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Artificial Intelligence in Education </a:t>
            </a:r>
            <a:endParaRPr kumimoji="0" lang="ar-AE" sz="20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 AIED)</a:t>
            </a: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ar-JO"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
        <p:nvSpPr>
          <p:cNvPr id="10" name="Rectangle: Rounded Corners 9"/>
          <p:cNvSpPr/>
          <p:nvPr/>
        </p:nvSpPr>
        <p:spPr>
          <a:xfrm>
            <a:off x="6281699" y="587096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Lecture </a:t>
            </a:r>
            <a:r>
              <a:rPr kumimoji="0" lang="ar-AE"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10</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Freeform: Shape 94">
            <a:extLst>
              <a:ext uri="{FF2B5EF4-FFF2-40B4-BE49-F238E27FC236}">
                <a16:creationId xmlns:a16="http://schemas.microsoft.com/office/drawing/2014/main" id="{DB763A7F-EE47-855C-CA4C-7162A73B9813}"/>
              </a:ext>
            </a:extLst>
          </p:cNvPr>
          <p:cNvSpPr/>
          <p:nvPr/>
        </p:nvSpPr>
        <p:spPr>
          <a:xfrm>
            <a:off x="4223792" y="1988840"/>
            <a:ext cx="7864348" cy="4411291"/>
          </a:xfrm>
          <a:custGeom>
            <a:avLst/>
            <a:gdLst>
              <a:gd name="connsiteX0" fmla="*/ 3877491 w 3952875"/>
              <a:gd name="connsiteY0" fmla="*/ 3295792 h 4095750"/>
              <a:gd name="connsiteX1" fmla="*/ 3034528 w 3952875"/>
              <a:gd name="connsiteY1" fmla="*/ 2520458 h 4095750"/>
              <a:gd name="connsiteX2" fmla="*/ 2997381 w 3952875"/>
              <a:gd name="connsiteY2" fmla="*/ 2485215 h 4095750"/>
              <a:gd name="connsiteX3" fmla="*/ 3021193 w 3952875"/>
              <a:gd name="connsiteY3" fmla="*/ 2444258 h 4095750"/>
              <a:gd name="connsiteX4" fmla="*/ 3215503 w 3952875"/>
              <a:gd name="connsiteY4" fmla="*/ 1302210 h 4095750"/>
              <a:gd name="connsiteX5" fmla="*/ 1768656 w 3952875"/>
              <a:gd name="connsiteY5" fmla="*/ 4905 h 4095750"/>
              <a:gd name="connsiteX6" fmla="*/ 217986 w 3952875"/>
              <a:gd name="connsiteY6" fmla="*/ 810720 h 4095750"/>
              <a:gd name="connsiteX7" fmla="*/ 78921 w 3952875"/>
              <a:gd name="connsiteY7" fmla="*/ 1110757 h 4095750"/>
              <a:gd name="connsiteX8" fmla="*/ 325618 w 3952875"/>
              <a:gd name="connsiteY8" fmla="*/ 2589037 h 4095750"/>
              <a:gd name="connsiteX9" fmla="*/ 1662928 w 3952875"/>
              <a:gd name="connsiteY9" fmla="*/ 3242452 h 4095750"/>
              <a:gd name="connsiteX10" fmla="*/ 2351586 w 3952875"/>
              <a:gd name="connsiteY10" fmla="*/ 3085290 h 4095750"/>
              <a:gd name="connsiteX11" fmla="*/ 2367778 w 3952875"/>
              <a:gd name="connsiteY11" fmla="*/ 3106245 h 4095750"/>
              <a:gd name="connsiteX12" fmla="*/ 3026908 w 3952875"/>
              <a:gd name="connsiteY12" fmla="*/ 4010167 h 4095750"/>
              <a:gd name="connsiteX13" fmla="*/ 3383143 w 3952875"/>
              <a:gd name="connsiteY13" fmla="*/ 4050173 h 4095750"/>
              <a:gd name="connsiteX14" fmla="*/ 3854631 w 3952875"/>
              <a:gd name="connsiteY14" fmla="*/ 3633930 h 4095750"/>
              <a:gd name="connsiteX15" fmla="*/ 3892731 w 3952875"/>
              <a:gd name="connsiteY15" fmla="*/ 3592020 h 4095750"/>
              <a:gd name="connsiteX16" fmla="*/ 3957501 w 3952875"/>
              <a:gd name="connsiteY16" fmla="*/ 3442477 h 4095750"/>
              <a:gd name="connsiteX17" fmla="*/ 3877491 w 3952875"/>
              <a:gd name="connsiteY17" fmla="*/ 3295792 h 4095750"/>
              <a:gd name="connsiteX18" fmla="*/ 1598158 w 3952875"/>
              <a:gd name="connsiteY18" fmla="*/ 3039570 h 4095750"/>
              <a:gd name="connsiteX19" fmla="*/ 194173 w 3952875"/>
              <a:gd name="connsiteY19" fmla="*/ 1613677 h 4095750"/>
              <a:gd name="connsiteX20" fmla="*/ 1625781 w 3952875"/>
              <a:gd name="connsiteY20" fmla="*/ 206835 h 4095750"/>
              <a:gd name="connsiteX21" fmla="*/ 3028813 w 3952875"/>
              <a:gd name="connsiteY21" fmla="*/ 1634632 h 4095750"/>
              <a:gd name="connsiteX22" fmla="*/ 1598158 w 3952875"/>
              <a:gd name="connsiteY22" fmla="*/ 3039570 h 409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52875" h="4095750">
                <a:moveTo>
                  <a:pt x="3877491" y="3295792"/>
                </a:moveTo>
                <a:cubicBezTo>
                  <a:pt x="3595551" y="3038617"/>
                  <a:pt x="3315516" y="2778585"/>
                  <a:pt x="3034528" y="2520458"/>
                </a:cubicBezTo>
                <a:cubicBezTo>
                  <a:pt x="3022146" y="2509027"/>
                  <a:pt x="3009763" y="2496645"/>
                  <a:pt x="2997381" y="2485215"/>
                </a:cubicBezTo>
                <a:cubicBezTo>
                  <a:pt x="3006906" y="2469023"/>
                  <a:pt x="3013574" y="2456640"/>
                  <a:pt x="3021193" y="2444258"/>
                </a:cubicBezTo>
                <a:cubicBezTo>
                  <a:pt x="3227886" y="2088022"/>
                  <a:pt x="3294561" y="1706070"/>
                  <a:pt x="3215503" y="1302210"/>
                </a:cubicBezTo>
                <a:cubicBezTo>
                  <a:pt x="3077391" y="597360"/>
                  <a:pt x="2480174" y="53482"/>
                  <a:pt x="1768656" y="4905"/>
                </a:cubicBezTo>
                <a:cubicBezTo>
                  <a:pt x="1094286" y="-40815"/>
                  <a:pt x="574221" y="233505"/>
                  <a:pt x="217986" y="810720"/>
                </a:cubicBezTo>
                <a:cubicBezTo>
                  <a:pt x="196078" y="846915"/>
                  <a:pt x="104638" y="1035510"/>
                  <a:pt x="78921" y="1110757"/>
                </a:cubicBezTo>
                <a:cubicBezTo>
                  <a:pt x="-76337" y="1647967"/>
                  <a:pt x="-6804" y="2144220"/>
                  <a:pt x="325618" y="2589037"/>
                </a:cubicBezTo>
                <a:cubicBezTo>
                  <a:pt x="657088" y="3031950"/>
                  <a:pt x="1113336" y="3237690"/>
                  <a:pt x="1662928" y="3242452"/>
                </a:cubicBezTo>
                <a:cubicBezTo>
                  <a:pt x="1761036" y="3242452"/>
                  <a:pt x="2142036" y="3175777"/>
                  <a:pt x="2351586" y="3085290"/>
                </a:cubicBezTo>
                <a:cubicBezTo>
                  <a:pt x="2352538" y="3086242"/>
                  <a:pt x="2360158" y="3095767"/>
                  <a:pt x="2367778" y="3106245"/>
                </a:cubicBezTo>
                <a:cubicBezTo>
                  <a:pt x="2587806" y="3407235"/>
                  <a:pt x="2806881" y="3709177"/>
                  <a:pt x="3026908" y="4010167"/>
                </a:cubicBezTo>
                <a:cubicBezTo>
                  <a:pt x="3101203" y="4111133"/>
                  <a:pt x="3289799" y="4132087"/>
                  <a:pt x="3383143" y="4050173"/>
                </a:cubicBezTo>
                <a:cubicBezTo>
                  <a:pt x="3540306" y="3912060"/>
                  <a:pt x="3697468" y="3772995"/>
                  <a:pt x="3854631" y="3633930"/>
                </a:cubicBezTo>
                <a:cubicBezTo>
                  <a:pt x="3868918" y="3621548"/>
                  <a:pt x="3881301" y="3607260"/>
                  <a:pt x="3892731" y="3592020"/>
                </a:cubicBezTo>
                <a:cubicBezTo>
                  <a:pt x="3932736" y="3538680"/>
                  <a:pt x="3952738" y="3503437"/>
                  <a:pt x="3957501" y="3442477"/>
                </a:cubicBezTo>
                <a:cubicBezTo>
                  <a:pt x="3959406" y="3398662"/>
                  <a:pt x="3910828" y="3326273"/>
                  <a:pt x="3877491" y="3295792"/>
                </a:cubicBezTo>
                <a:close/>
                <a:moveTo>
                  <a:pt x="1598158" y="3039570"/>
                </a:moveTo>
                <a:cubicBezTo>
                  <a:pt x="811393" y="3026235"/>
                  <a:pt x="181791" y="2387108"/>
                  <a:pt x="194173" y="1613677"/>
                </a:cubicBezTo>
                <a:cubicBezTo>
                  <a:pt x="206556" y="821197"/>
                  <a:pt x="845683" y="193500"/>
                  <a:pt x="1625781" y="206835"/>
                </a:cubicBezTo>
                <a:cubicBezTo>
                  <a:pt x="2411593" y="220170"/>
                  <a:pt x="3040243" y="860250"/>
                  <a:pt x="3028813" y="1634632"/>
                </a:cubicBezTo>
                <a:cubicBezTo>
                  <a:pt x="3016431" y="2420445"/>
                  <a:pt x="2373493" y="3052905"/>
                  <a:pt x="1598158" y="3039570"/>
                </a:cubicBezTo>
                <a:close/>
              </a:path>
            </a:pathLst>
          </a:custGeom>
          <a:solidFill>
            <a:schemeClr val="bg2"/>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271464" y="1972843"/>
            <a:ext cx="9073008" cy="3816429"/>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a:t>
            </a: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ونشأة </a:t>
            </a: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الذكاء الاصطناعي </a:t>
            </a:r>
            <a:endPar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الذكاء الاصطناعي والذكاء الانساني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أساليب وأنواع الذكاء الاصطناعي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تطبيقات ومجالات الذكاء الاصطناعي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مزايا وعيوب الذكاء الاصطناعي </a:t>
            </a: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في المجالات المختلفة</a:t>
            </a: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endPar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الذكاء الاصطناعي في التعليم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أدوار وتطبيقات الذكاء الاصطناعي فى العملية التعليمية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إيجابيات ومزايا استخدام الذكاء الاصطناعي في التعليم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التحديات التي تواجه استخدام تطبيقات الذكاء الاصطناعي في التعليم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مستقبل الذكاء الاصطناعي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أمثلة على أسماء مواقع وتطبيقات وأدوات تعنى بالذكاء الاصطناعي</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0669" y="121221"/>
            <a:ext cx="2107496" cy="892632"/>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37779" y="279135"/>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العاشرة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191691" y="720123"/>
            <a:ext cx="7517310" cy="1558568"/>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الذكاء الاصطناعي</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الذكاء الاصطناعي في التعليم</a:t>
            </a: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Google Shape;111;p1">
            <a:extLst>
              <a:ext uri="{FF2B5EF4-FFF2-40B4-BE49-F238E27FC236}">
                <a16:creationId xmlns:a16="http://schemas.microsoft.com/office/drawing/2014/main" id="{5FC74FD3-5A31-4333-8C3E-B7E59303B1D6}"/>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sp>
        <p:nvSpPr>
          <p:cNvPr id="9" name="TextBox 8">
            <a:extLst>
              <a:ext uri="{FF2B5EF4-FFF2-40B4-BE49-F238E27FC236}">
                <a16:creationId xmlns:a16="http://schemas.microsoft.com/office/drawing/2014/main" id="{24AC6CC5-01B9-4D81-B903-D4629AD246D9}"/>
              </a:ext>
            </a:extLst>
          </p:cNvPr>
          <p:cNvSpPr txBox="1"/>
          <p:nvPr/>
        </p:nvSpPr>
        <p:spPr>
          <a:xfrm>
            <a:off x="454822" y="846249"/>
            <a:ext cx="11521278" cy="6186309"/>
          </a:xfrm>
          <a:prstGeom prst="rect">
            <a:avLst/>
          </a:prstGeom>
          <a:noFill/>
        </p:spPr>
        <p:txBody>
          <a:bodyPr wrap="square">
            <a:spAutoFit/>
          </a:bodyPr>
          <a:lstStyle/>
          <a:p>
            <a:pPr algn="just" rtl="1"/>
            <a:endParaRPr lang="ar-JO" sz="1800" dirty="0">
              <a:solidFill>
                <a:schemeClr val="tx1"/>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       يشهد العالم في سنواته الأخيرة ثورة في مجال الذكاء الاصطناعي، ظهرت آثارها في معظم مجالات الحياة، فيكاد لا يخلو مجال من توظيف تطبيقات هذا الذكاء الاصطناعي، ويتعلق الذكاء الاصطناعي بتصميم وتطوير الأنظمة والبرامج والأجهزة التي تتمتع بالقدرة على محاكاة القدرات الذهنية للبشر، مثل التعلم والتفكير والحس الحركي وتحليل البيانات واتخاذ القرارات وتحسين العمليات الروتينية. ويعتمد الذكاء الاصطناعي على الرياضيات والإحصاء والبرمجة وتقنيات المعالجة اللغوية الطبيعية والتعلم الآلي وغيرها من التقنيات الحاسوبية المتقدمة.</a:t>
            </a:r>
          </a:p>
          <a:p>
            <a:pPr algn="just" rtl="1"/>
            <a:r>
              <a:rPr lang="ar-JO" sz="1800" dirty="0">
                <a:solidFill>
                  <a:schemeClr val="tx1"/>
                </a:solidFill>
                <a:latin typeface="Alexandria" pitchFamily="2" charset="-78"/>
                <a:cs typeface="Alexandria" pitchFamily="2" charset="-78"/>
              </a:rPr>
              <a:t>يُستخدم الذكاء الاصطناعي في العديد من المجالات، مثل الطب والروبوتات وتحليل البيانات والتسويق والهندسة والتسليح والتصنيع والاستثمار وعلوم الفضاء والاتصال وغيرها. كما يشغل دورًا مهمًا في تطوير التكنولوجيا الذكية، مثل المساعدات الصوتية والسيارات الذاتية القيادة والأجهزة المنزلية الذكية.</a:t>
            </a:r>
          </a:p>
          <a:p>
            <a:pPr algn="just" rtl="1"/>
            <a:endParaRPr lang="ar-JO" sz="1800" dirty="0">
              <a:solidFill>
                <a:schemeClr val="tx1"/>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إن الذكاء الاصطناعي يضع على عاتق الوزارات المعينة بالتعليم مسؤوليات جسيمة لتطوير سياساتها ومناهجها واستراتيجياتها لمواكبة معطيات الثورة الصناعية الحديثة، والتي كانت بمثابة الشرارة التي أضاءت أمام التربويين مساحات جديدة في البحث عن إثراء ثقافة الذكاء الاصطناعي وتضمينه نظريًا وتطبيقيًا (المهدي، 2021 ) . </a:t>
            </a:r>
          </a:p>
          <a:p>
            <a:pPr algn="just" rtl="1"/>
            <a:r>
              <a:rPr lang="ar-JO" sz="1800" dirty="0">
                <a:solidFill>
                  <a:schemeClr val="tx1"/>
                </a:solidFill>
                <a:latin typeface="Alexandria" pitchFamily="2" charset="-78"/>
                <a:cs typeface="Alexandria" pitchFamily="2" charset="-78"/>
              </a:rPr>
              <a:t>كما يعد التعليم أحد أهم المجالات التي تشهد استخداماً متزايداً لتطبيقات الذكاء الاصطناعي، وتمتلك كذلك آفاق واسعة لتطوير هذا الاستخدام في المستقبل. </a:t>
            </a:r>
            <a:endParaRPr lang="ar-AE" sz="1800" dirty="0">
              <a:solidFill>
                <a:schemeClr val="tx1"/>
              </a:solidFill>
              <a:latin typeface="Alexandria" pitchFamily="2" charset="-78"/>
              <a:cs typeface="Alexandria" pitchFamily="2" charset="-78"/>
            </a:endParaRPr>
          </a:p>
          <a:p>
            <a:pPr algn="just" rtl="1"/>
            <a:r>
              <a:rPr lang="ar-JO" sz="1800" b="1" dirty="0">
                <a:solidFill>
                  <a:schemeClr val="tx1"/>
                </a:solidFill>
                <a:latin typeface="Alexandria" pitchFamily="2" charset="-78"/>
                <a:cs typeface="Alexandria" pitchFamily="2" charset="-78"/>
              </a:rPr>
              <a:t>ويتجسد دور الذكاء الاصطناعي في التعليم</a:t>
            </a:r>
            <a:r>
              <a:rPr lang="ar-AE" sz="1800" b="1" dirty="0">
                <a:solidFill>
                  <a:schemeClr val="tx1"/>
                </a:solidFill>
                <a:latin typeface="Alexandria" pitchFamily="2" charset="-78"/>
                <a:cs typeface="Alexandria" pitchFamily="2" charset="-78"/>
              </a:rPr>
              <a:t> بشكل عام</a:t>
            </a:r>
            <a:r>
              <a:rPr lang="ar-JO" sz="1800" b="1" dirty="0">
                <a:solidFill>
                  <a:schemeClr val="tx1"/>
                </a:solidFill>
                <a:latin typeface="Alexandria" pitchFamily="2" charset="-78"/>
                <a:cs typeface="Alexandria" pitchFamily="2" charset="-78"/>
              </a:rPr>
              <a:t> في هدفين</a:t>
            </a:r>
            <a:r>
              <a:rPr lang="ar-AE" sz="1800" b="1" dirty="0">
                <a:solidFill>
                  <a:schemeClr val="tx1"/>
                </a:solidFill>
                <a:latin typeface="Alexandria" pitchFamily="2" charset="-78"/>
                <a:cs typeface="Alexandria" pitchFamily="2" charset="-78"/>
              </a:rPr>
              <a:t>:</a:t>
            </a:r>
          </a:p>
          <a:p>
            <a:pPr algn="just" rtl="1"/>
            <a:r>
              <a:rPr lang="ar-AE" sz="1800" b="1" dirty="0">
                <a:solidFill>
                  <a:schemeClr val="tx1"/>
                </a:solidFill>
                <a:latin typeface="Alexandria" pitchFamily="2" charset="-78"/>
                <a:cs typeface="Alexandria" pitchFamily="2" charset="-78"/>
              </a:rPr>
              <a:t>الهدف</a:t>
            </a:r>
            <a:r>
              <a:rPr lang="ar-JO" sz="1800" b="1" dirty="0">
                <a:solidFill>
                  <a:schemeClr val="tx1"/>
                </a:solidFill>
                <a:latin typeface="Alexandria" pitchFamily="2" charset="-78"/>
                <a:cs typeface="Alexandria" pitchFamily="2" charset="-78"/>
              </a:rPr>
              <a:t> الأول</a:t>
            </a:r>
            <a:r>
              <a:rPr lang="ar-AE" sz="1800" dirty="0">
                <a:solidFill>
                  <a:schemeClr val="tx1"/>
                </a:solidFill>
                <a:latin typeface="Alexandria" pitchFamily="2" charset="-78"/>
                <a:cs typeface="Alexandria" pitchFamily="2" charset="-78"/>
              </a:rPr>
              <a:t>:</a:t>
            </a:r>
            <a:r>
              <a:rPr lang="ar-JO" sz="1800" dirty="0">
                <a:solidFill>
                  <a:schemeClr val="tx1"/>
                </a:solidFill>
                <a:latin typeface="Alexandria" pitchFamily="2" charset="-78"/>
                <a:cs typeface="Alexandria" pitchFamily="2" charset="-78"/>
              </a:rPr>
              <a:t> في جعل ال</a:t>
            </a:r>
            <a:r>
              <a:rPr lang="ar-AE" sz="1800" dirty="0">
                <a:solidFill>
                  <a:schemeClr val="tx1"/>
                </a:solidFill>
                <a:latin typeface="Alexandria" pitchFamily="2" charset="-78"/>
                <a:cs typeface="Alexandria" pitchFamily="2" charset="-78"/>
              </a:rPr>
              <a:t>أفراد</a:t>
            </a:r>
            <a:r>
              <a:rPr lang="ar-JO" sz="1800" dirty="0">
                <a:solidFill>
                  <a:schemeClr val="tx1"/>
                </a:solidFill>
                <a:latin typeface="Alexandria" pitchFamily="2" charset="-78"/>
                <a:cs typeface="Alexandria" pitchFamily="2" charset="-78"/>
              </a:rPr>
              <a:t> أكثر مواءمة كعاملين ومواطنين مسؤولين في عالم تشك</a:t>
            </a:r>
            <a:r>
              <a:rPr lang="ar-AE" sz="1800" dirty="0">
                <a:solidFill>
                  <a:schemeClr val="tx1"/>
                </a:solidFill>
                <a:latin typeface="Alexandria" pitchFamily="2" charset="-78"/>
                <a:cs typeface="Alexandria" pitchFamily="2" charset="-78"/>
              </a:rPr>
              <a:t>ّ</a:t>
            </a:r>
            <a:r>
              <a:rPr lang="ar-JO" sz="1800" dirty="0">
                <a:solidFill>
                  <a:schemeClr val="tx1"/>
                </a:solidFill>
                <a:latin typeface="Alexandria" pitchFamily="2" charset="-78"/>
                <a:cs typeface="Alexandria" pitchFamily="2" charset="-78"/>
              </a:rPr>
              <a:t>له أنظمة الذكاء الاصطناعي.</a:t>
            </a:r>
            <a:endParaRPr lang="ar-AE" sz="1800" dirty="0">
              <a:solidFill>
                <a:schemeClr val="tx1"/>
              </a:solidFill>
              <a:latin typeface="Alexandria" pitchFamily="2" charset="-78"/>
              <a:cs typeface="Alexandria" pitchFamily="2" charset="-78"/>
            </a:endParaRPr>
          </a:p>
          <a:p>
            <a:pPr algn="just" rtl="1"/>
            <a:r>
              <a:rPr lang="ar-JO" sz="1800" b="1" dirty="0">
                <a:solidFill>
                  <a:schemeClr val="tx1"/>
                </a:solidFill>
                <a:latin typeface="Alexandria" pitchFamily="2" charset="-78"/>
                <a:cs typeface="Alexandria" pitchFamily="2" charset="-78"/>
              </a:rPr>
              <a:t>الهدف الثاني</a:t>
            </a:r>
            <a:r>
              <a:rPr lang="ar-AE" sz="1800" dirty="0">
                <a:solidFill>
                  <a:schemeClr val="tx1"/>
                </a:solidFill>
                <a:latin typeface="Alexandria" pitchFamily="2" charset="-78"/>
                <a:cs typeface="Alexandria" pitchFamily="2" charset="-78"/>
              </a:rPr>
              <a:t>:</a:t>
            </a:r>
            <a:r>
              <a:rPr lang="ar-JO" sz="1800" dirty="0">
                <a:solidFill>
                  <a:schemeClr val="tx1"/>
                </a:solidFill>
                <a:latin typeface="Alexandria" pitchFamily="2" charset="-78"/>
                <a:cs typeface="Alexandria" pitchFamily="2" charset="-78"/>
              </a:rPr>
              <a:t> توفير الذكاء الاصطناعي إمكانات كبيرة لتحسين وتطوير التعليم والتدريب بشكل دائم. ( الهادي ، 2005) </a:t>
            </a:r>
          </a:p>
          <a:p>
            <a:pPr algn="just" rtl="1"/>
            <a:r>
              <a:rPr lang="ar-JO" sz="1800" dirty="0">
                <a:solidFill>
                  <a:schemeClr val="tx1"/>
                </a:solidFill>
                <a:latin typeface="Alexandria" pitchFamily="2" charset="-78"/>
                <a:cs typeface="Alexandria" pitchFamily="2" charset="-78"/>
              </a:rPr>
              <a:t> </a:t>
            </a:r>
            <a:r>
              <a:rPr lang="ar-AE" sz="1800" dirty="0">
                <a:solidFill>
                  <a:schemeClr val="tx1"/>
                </a:solidFill>
                <a:latin typeface="Alexandria" pitchFamily="2" charset="-78"/>
                <a:cs typeface="Alexandria" pitchFamily="2" charset="-78"/>
              </a:rPr>
              <a:t>   </a:t>
            </a:r>
          </a:p>
          <a:p>
            <a:pPr algn="just" rtl="1"/>
            <a:r>
              <a:rPr lang="ar-AE" sz="1800" dirty="0">
                <a:solidFill>
                  <a:schemeClr val="tx1"/>
                </a:solidFill>
                <a:latin typeface="Alexandria" pitchFamily="2" charset="-78"/>
                <a:cs typeface="Alexandria" pitchFamily="2" charset="-78"/>
              </a:rPr>
              <a:t>  </a:t>
            </a:r>
            <a:endParaRPr lang="ar-JO" sz="1800" u="sng" dirty="0">
              <a:solidFill>
                <a:schemeClr val="tx1"/>
              </a:solidFill>
              <a:latin typeface="Alexandria" pitchFamily="2" charset="-78"/>
              <a:ea typeface="Times New Roman" panose="02020603050405020304" pitchFamily="18" charset="0"/>
              <a:cs typeface="Alexandria" pitchFamily="2" charset="-78"/>
            </a:endParaRPr>
          </a:p>
        </p:txBody>
      </p:sp>
      <p:sp>
        <p:nvSpPr>
          <p:cNvPr id="10" name="Rectangle 9">
            <a:extLst>
              <a:ext uri="{FF2B5EF4-FFF2-40B4-BE49-F238E27FC236}">
                <a16:creationId xmlns:a16="http://schemas.microsoft.com/office/drawing/2014/main" id="{2D9E64B5-2FCB-469F-8FC1-5798F793E0CA}"/>
              </a:ext>
            </a:extLst>
          </p:cNvPr>
          <p:cNvSpPr/>
          <p:nvPr/>
        </p:nvSpPr>
        <p:spPr>
          <a:xfrm>
            <a:off x="4511824" y="167742"/>
            <a:ext cx="2828018" cy="461665"/>
          </a:xfrm>
          <a:prstGeom prst="rect">
            <a:avLst/>
          </a:prstGeom>
          <a:noFill/>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400" b="1" dirty="0">
                <a:solidFill>
                  <a:schemeClr val="tx1"/>
                </a:solidFill>
                <a:latin typeface="SimplifiedArabic,Bold"/>
                <a:cs typeface="Alexandria" pitchFamily="2" charset="-78"/>
              </a:rPr>
              <a:t>الذكاء الاصطناعي</a:t>
            </a:r>
            <a:endParaRPr lang="ar-JO" sz="2400" dirty="0">
              <a:solidFill>
                <a:schemeClr val="tx1"/>
              </a:solidFill>
              <a:cs typeface="Alexandria" pitchFamily="2" charset="-78"/>
            </a:endParaRPr>
          </a:p>
        </p:txBody>
      </p:sp>
      <p:sp>
        <p:nvSpPr>
          <p:cNvPr id="13" name="Rectangle 12">
            <a:extLst>
              <a:ext uri="{FF2B5EF4-FFF2-40B4-BE49-F238E27FC236}">
                <a16:creationId xmlns:a16="http://schemas.microsoft.com/office/drawing/2014/main" id="{CE9692C3-1540-46DE-8DA9-E24D6FDE0435}"/>
              </a:ext>
            </a:extLst>
          </p:cNvPr>
          <p:cNvSpPr/>
          <p:nvPr/>
        </p:nvSpPr>
        <p:spPr>
          <a:xfrm>
            <a:off x="5419123" y="681419"/>
            <a:ext cx="1013419" cy="369332"/>
          </a:xfrm>
          <a:prstGeom prst="rect">
            <a:avLst/>
          </a:prstGeom>
        </p:spPr>
        <p:txBody>
          <a:bodyPr wrap="none">
            <a:spAutoFit/>
          </a:bodyPr>
          <a:lstStyle/>
          <a:p>
            <a:r>
              <a:rPr lang="ar-JO" sz="1800" b="1" dirty="0">
                <a:solidFill>
                  <a:schemeClr val="tx1"/>
                </a:solidFill>
                <a:latin typeface="SimplifiedArabic,Bold"/>
                <a:cs typeface="Alexandria" pitchFamily="2" charset="-78"/>
              </a:rPr>
              <a:t>مقدمة</a:t>
            </a:r>
            <a:endParaRPr lang="ar-JO" sz="1800" dirty="0">
              <a:solidFill>
                <a:schemeClr val="tx1"/>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DE6A343F-C1E3-C31B-EB8E-487587F8BEF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1502882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2AA1170-C094-45D3-915C-2D34DD3D7C13}"/>
              </a:ext>
            </a:extLst>
          </p:cNvPr>
          <p:cNvSpPr/>
          <p:nvPr/>
        </p:nvSpPr>
        <p:spPr>
          <a:xfrm>
            <a:off x="263353" y="888201"/>
            <a:ext cx="11712748" cy="5862502"/>
          </a:xfrm>
          <a:prstGeom prst="rect">
            <a:avLst/>
          </a:prstGeom>
        </p:spPr>
        <p:txBody>
          <a:bodyPr wrap="square">
            <a:spAutoFit/>
          </a:bodyPr>
          <a:lstStyle/>
          <a:p>
            <a:pPr algn="r" rtl="1">
              <a:lnSpc>
                <a:spcPct val="150000"/>
              </a:lnSpc>
            </a:pPr>
            <a:r>
              <a:rPr lang="ar-JO" sz="1800" dirty="0">
                <a:solidFill>
                  <a:schemeClr val="tx1"/>
                </a:solidFill>
                <a:latin typeface="Alexandria" pitchFamily="2" charset="-78"/>
                <a:cs typeface="Alexandria" pitchFamily="2" charset="-78"/>
              </a:rPr>
              <a:t>الذكاء الاصطناعي </a:t>
            </a:r>
            <a:r>
              <a:rPr lang="ar-AE" sz="1800" dirty="0">
                <a:solidFill>
                  <a:schemeClr val="tx1"/>
                </a:solidFill>
                <a:latin typeface="Alexandria" pitchFamily="2" charset="-78"/>
                <a:cs typeface="Alexandria" pitchFamily="2" charset="-78"/>
              </a:rPr>
              <a:t>يرمز له بــــ(</a:t>
            </a:r>
            <a:r>
              <a:rPr lang="en-US" sz="1800" b="1" dirty="0">
                <a:solidFill>
                  <a:srgbClr val="00B0F0"/>
                </a:solidFill>
                <a:latin typeface="Alexandria" pitchFamily="2" charset="-78"/>
                <a:cs typeface="Alexandria" pitchFamily="2" charset="-78"/>
              </a:rPr>
              <a:t>AI</a:t>
            </a:r>
            <a:r>
              <a:rPr lang="ar-AE" sz="1800" dirty="0">
                <a:solidFill>
                  <a:schemeClr val="tx1"/>
                </a:solidFill>
                <a:latin typeface="Alexandria" pitchFamily="2" charset="-78"/>
                <a:cs typeface="Alexandria" pitchFamily="2" charset="-78"/>
              </a:rPr>
              <a:t>)</a:t>
            </a:r>
            <a:r>
              <a:rPr lang="ar-JO" sz="1800" dirty="0">
                <a:solidFill>
                  <a:schemeClr val="tx1"/>
                </a:solidFill>
                <a:latin typeface="Alexandria" pitchFamily="2" charset="-78"/>
                <a:cs typeface="Alexandria" pitchFamily="2" charset="-78"/>
              </a:rPr>
              <a:t> هو مصطلح يشكّل مظلّة للعديد من التقنيات التي تتيح للآلات أن تحاكي الذكاء البشري. ويعرف بأنه" قدرة النظام على تفسير البيانات الخارجية بشكل صحيح، والتعلم من هذه البيانات، واستخدام تلك المعرفة لتحقيق أهداف ومهام محددة من خالل التكيف المرن“</a:t>
            </a:r>
          </a:p>
          <a:p>
            <a:pPr algn="r" rtl="1">
              <a:lnSpc>
                <a:spcPct val="150000"/>
              </a:lnSpc>
            </a:pPr>
            <a:endParaRPr lang="ar-JO" sz="1800" dirty="0">
              <a:solidFill>
                <a:schemeClr val="tx1"/>
              </a:solidFill>
              <a:latin typeface="Alexandria" pitchFamily="2" charset="-78"/>
              <a:cs typeface="Alexandria" pitchFamily="2" charset="-78"/>
            </a:endParaRPr>
          </a:p>
          <a:p>
            <a:pPr algn="just" rtl="1">
              <a:lnSpc>
                <a:spcPct val="150000"/>
              </a:lnSpc>
            </a:pPr>
            <a:r>
              <a:rPr lang="ar-JO" sz="1800" dirty="0">
                <a:solidFill>
                  <a:schemeClr val="tx1"/>
                </a:solidFill>
                <a:latin typeface="Alexandria" pitchFamily="2" charset="-78"/>
                <a:cs typeface="Alexandria" pitchFamily="2" charset="-78"/>
              </a:rPr>
              <a:t>عرف قاموس اكسفورد الذكاء الاصطناعي بأنه</a:t>
            </a:r>
            <a:r>
              <a:rPr lang="ar-AE" sz="1800" dirty="0">
                <a:solidFill>
                  <a:schemeClr val="tx1"/>
                </a:solidFill>
                <a:latin typeface="Alexandria" pitchFamily="2" charset="-78"/>
                <a:cs typeface="Alexandria" pitchFamily="2" charset="-78"/>
              </a:rPr>
              <a:t>: </a:t>
            </a:r>
            <a:r>
              <a:rPr lang="ar-JO" sz="1800" dirty="0">
                <a:solidFill>
                  <a:schemeClr val="tx1"/>
                </a:solidFill>
                <a:latin typeface="Alexandria" pitchFamily="2" charset="-78"/>
                <a:cs typeface="Alexandria" pitchFamily="2" charset="-78"/>
              </a:rPr>
              <a:t> تطوير أنظمة الكمبيوتر </a:t>
            </a:r>
            <a:r>
              <a:rPr lang="ar-AE" sz="1800" dirty="0">
                <a:solidFill>
                  <a:schemeClr val="tx1"/>
                </a:solidFill>
                <a:latin typeface="Alexandria" pitchFamily="2" charset="-78"/>
                <a:cs typeface="Alexandria" pitchFamily="2" charset="-78"/>
              </a:rPr>
              <a:t>لتكون </a:t>
            </a:r>
            <a:r>
              <a:rPr lang="ar-JO" sz="1800" dirty="0">
                <a:solidFill>
                  <a:schemeClr val="tx1"/>
                </a:solidFill>
                <a:latin typeface="Alexandria" pitchFamily="2" charset="-78"/>
                <a:cs typeface="Alexandria" pitchFamily="2" charset="-78"/>
              </a:rPr>
              <a:t>قادرة على أداء المهام التي تتطلب عادة الذكاء البشري مثل الإدراك البصري، والتعرف على الكلام، وصنع القرار، والترجمة بين اللغات</a:t>
            </a:r>
            <a:r>
              <a:rPr lang="ar-AE" sz="1800" dirty="0">
                <a:solidFill>
                  <a:schemeClr val="tx1"/>
                </a:solidFill>
                <a:latin typeface="Alexandria" pitchFamily="2" charset="-78"/>
                <a:cs typeface="Alexandria" pitchFamily="2" charset="-78"/>
              </a:rPr>
              <a:t>.</a:t>
            </a:r>
          </a:p>
          <a:p>
            <a:pPr algn="just" rtl="1">
              <a:lnSpc>
                <a:spcPct val="150000"/>
              </a:lnSpc>
            </a:pPr>
            <a:r>
              <a:rPr lang="ar-AE" sz="1800" dirty="0">
                <a:solidFill>
                  <a:schemeClr val="tx1"/>
                </a:solidFill>
                <a:latin typeface="Alexandria" pitchFamily="2" charset="-78"/>
                <a:cs typeface="Alexandria" pitchFamily="2" charset="-78"/>
              </a:rPr>
              <a:t>كما </a:t>
            </a:r>
            <a:r>
              <a:rPr lang="ar-JO" sz="1800" dirty="0">
                <a:solidFill>
                  <a:schemeClr val="tx1"/>
                </a:solidFill>
                <a:latin typeface="Alexandria" pitchFamily="2" charset="-78"/>
                <a:cs typeface="Alexandria" pitchFamily="2" charset="-78"/>
              </a:rPr>
              <a:t>عرف الذكاء الاصطناعي بأنه الذكاء الذي تُبديه الآلات والبرامج بما يُحاكي القدرات الذهنية البشرية وأنماط عملها، مثل القدرة على التعلم والاستنتاج ورد الفعل على أوضاع لم تُبرمج في الآلة ومن خلاله يُمكن صنع حواسيب وبرامج قادرة على </a:t>
            </a:r>
            <a:r>
              <a:rPr lang="ar-AE" sz="1800" dirty="0">
                <a:solidFill>
                  <a:schemeClr val="tx1"/>
                </a:solidFill>
                <a:latin typeface="Alexandria" pitchFamily="2" charset="-78"/>
                <a:cs typeface="Alexandria" pitchFamily="2" charset="-78"/>
              </a:rPr>
              <a:t>محاكاة ال</a:t>
            </a:r>
            <a:r>
              <a:rPr lang="ar-JO" sz="1800" dirty="0">
                <a:solidFill>
                  <a:schemeClr val="tx1"/>
                </a:solidFill>
                <a:latin typeface="Alexandria" pitchFamily="2" charset="-78"/>
                <a:cs typeface="Alexandria" pitchFamily="2" charset="-78"/>
              </a:rPr>
              <a:t>سلوك </a:t>
            </a:r>
            <a:r>
              <a:rPr lang="ar-AE" sz="1800" dirty="0">
                <a:solidFill>
                  <a:schemeClr val="tx1"/>
                </a:solidFill>
                <a:latin typeface="Alexandria" pitchFamily="2" charset="-78"/>
                <a:cs typeface="Alexandria" pitchFamily="2" charset="-78"/>
              </a:rPr>
              <a:t>ال</a:t>
            </a:r>
            <a:r>
              <a:rPr lang="ar-JO" sz="1800" dirty="0">
                <a:solidFill>
                  <a:schemeClr val="tx1"/>
                </a:solidFill>
                <a:latin typeface="Alexandria" pitchFamily="2" charset="-78"/>
                <a:cs typeface="Alexandria" pitchFamily="2" charset="-78"/>
              </a:rPr>
              <a:t>بشري</a:t>
            </a:r>
            <a:r>
              <a:rPr lang="ar-AE" sz="1800" dirty="0">
                <a:solidFill>
                  <a:schemeClr val="tx1"/>
                </a:solidFill>
                <a:latin typeface="Alexandria" pitchFamily="2" charset="-78"/>
                <a:cs typeface="Alexandria" pitchFamily="2" charset="-78"/>
              </a:rPr>
              <a:t> لاستخدامها في العديد من المجالات</a:t>
            </a:r>
            <a:r>
              <a:rPr lang="ar-JO" sz="1800" dirty="0">
                <a:solidFill>
                  <a:schemeClr val="tx1"/>
                </a:solidFill>
                <a:latin typeface="Alexandria" pitchFamily="2" charset="-78"/>
                <a:cs typeface="Alexandria" pitchFamily="2" charset="-78"/>
              </a:rPr>
              <a:t>.</a:t>
            </a:r>
            <a:endParaRPr lang="ar-AE" sz="1800" dirty="0">
              <a:solidFill>
                <a:schemeClr val="tx1"/>
              </a:solidFill>
              <a:latin typeface="Alexandria" pitchFamily="2" charset="-78"/>
              <a:cs typeface="Alexandria" pitchFamily="2" charset="-78"/>
            </a:endParaRPr>
          </a:p>
          <a:p>
            <a:pPr algn="just" rtl="1">
              <a:lnSpc>
                <a:spcPct val="150000"/>
              </a:lnSpc>
            </a:pPr>
            <a:r>
              <a:rPr lang="ar-AE" sz="1800" dirty="0">
                <a:solidFill>
                  <a:schemeClr val="tx1"/>
                </a:solidFill>
                <a:latin typeface="Alexandria" pitchFamily="2" charset="-78"/>
                <a:cs typeface="Alexandria" pitchFamily="2" charset="-78"/>
              </a:rPr>
              <a:t>وضع </a:t>
            </a:r>
            <a:r>
              <a:rPr lang="ar-JO" sz="1800" dirty="0">
                <a:solidFill>
                  <a:srgbClr val="00B0F0"/>
                </a:solidFill>
                <a:latin typeface="Alexandria" pitchFamily="2" charset="-78"/>
                <a:cs typeface="Alexandria" pitchFamily="2" charset="-78"/>
              </a:rPr>
              <a:t>جون مكارثي </a:t>
            </a:r>
            <a:r>
              <a:rPr lang="en-US" sz="1800" dirty="0">
                <a:solidFill>
                  <a:schemeClr val="tx1"/>
                </a:solidFill>
                <a:latin typeface="Alexandria" pitchFamily="2" charset="-78"/>
                <a:cs typeface="Alexandria" pitchFamily="2" charset="-78"/>
              </a:rPr>
              <a:t>John McCarthy، </a:t>
            </a:r>
            <a:r>
              <a:rPr lang="ar-JO" sz="1800" dirty="0">
                <a:solidFill>
                  <a:schemeClr val="tx1"/>
                </a:solidFill>
                <a:latin typeface="Alexandria" pitchFamily="2" charset="-78"/>
                <a:cs typeface="Alexandria" pitchFamily="2" charset="-78"/>
              </a:rPr>
              <a:t>مصطلح “ </a:t>
            </a:r>
            <a:r>
              <a:rPr lang="en-US" sz="1800" dirty="0">
                <a:solidFill>
                  <a:srgbClr val="00B0F0"/>
                </a:solidFill>
                <a:latin typeface="Alexandria" pitchFamily="2" charset="-78"/>
                <a:cs typeface="Alexandria" pitchFamily="2" charset="-78"/>
              </a:rPr>
              <a:t>Artificial Intelligence</a:t>
            </a:r>
            <a:r>
              <a:rPr lang="en-US" sz="1800" dirty="0">
                <a:solidFill>
                  <a:schemeClr val="tx1"/>
                </a:solidFill>
                <a:latin typeface="Alexandria" pitchFamily="2" charset="-78"/>
                <a:cs typeface="Alexandria" pitchFamily="2" charset="-78"/>
              </a:rPr>
              <a:t>" </a:t>
            </a:r>
            <a:r>
              <a:rPr lang="ar-AE" sz="1800" dirty="0">
                <a:solidFill>
                  <a:schemeClr val="tx1"/>
                </a:solidFill>
                <a:latin typeface="Alexandria" pitchFamily="2" charset="-78"/>
                <a:cs typeface="Alexandria" pitchFamily="2" charset="-78"/>
              </a:rPr>
              <a:t> </a:t>
            </a:r>
            <a:r>
              <a:rPr lang="ar-JO" sz="1800" dirty="0">
                <a:solidFill>
                  <a:schemeClr val="tx1"/>
                </a:solidFill>
                <a:latin typeface="Alexandria" pitchFamily="2" charset="-78"/>
                <a:cs typeface="Alexandria" pitchFamily="2" charset="-78"/>
              </a:rPr>
              <a:t>للمرة الأولى ليصف هذا المصطلح قسم (العلوم وهندسة صناعة الآلات الذكية، وبرامج الحاسوب الذكية). </a:t>
            </a:r>
            <a:r>
              <a:rPr lang="ar-AE" sz="1800" dirty="0">
                <a:solidFill>
                  <a:schemeClr val="tx1"/>
                </a:solidFill>
                <a:latin typeface="Alexandria" pitchFamily="2" charset="-78"/>
                <a:cs typeface="Alexandria" pitchFamily="2" charset="-78"/>
              </a:rPr>
              <a:t>ولقد عرفه بأنه:</a:t>
            </a:r>
            <a:r>
              <a:rPr lang="ar-JO" sz="1800" dirty="0">
                <a:solidFill>
                  <a:schemeClr val="tx1"/>
                </a:solidFill>
                <a:latin typeface="Alexandria" pitchFamily="2" charset="-78"/>
                <a:cs typeface="Alexandria" pitchFamily="2" charset="-78"/>
              </a:rPr>
              <a:t>"علم وهندسة صنع </a:t>
            </a:r>
            <a:r>
              <a:rPr lang="ar-AE" sz="1800" dirty="0">
                <a:solidFill>
                  <a:schemeClr val="tx1"/>
                </a:solidFill>
                <a:latin typeface="Alexandria" pitchFamily="2" charset="-78"/>
                <a:cs typeface="Alexandria" pitchFamily="2" charset="-78"/>
              </a:rPr>
              <a:t>ال</a:t>
            </a:r>
            <a:r>
              <a:rPr lang="ar-JO" sz="1800" dirty="0">
                <a:solidFill>
                  <a:schemeClr val="tx1"/>
                </a:solidFill>
                <a:latin typeface="Alexandria" pitchFamily="2" charset="-78"/>
                <a:cs typeface="Alexandria" pitchFamily="2" charset="-78"/>
              </a:rPr>
              <a:t>آلات </a:t>
            </a:r>
            <a:r>
              <a:rPr lang="ar-AE" sz="1800" dirty="0">
                <a:solidFill>
                  <a:schemeClr val="tx1"/>
                </a:solidFill>
                <a:latin typeface="Alexandria" pitchFamily="2" charset="-78"/>
                <a:cs typeface="Alexandria" pitchFamily="2" charset="-78"/>
              </a:rPr>
              <a:t>ال</a:t>
            </a:r>
            <a:r>
              <a:rPr lang="ar-JO" sz="1800" dirty="0">
                <a:solidFill>
                  <a:schemeClr val="tx1"/>
                </a:solidFill>
                <a:latin typeface="Alexandria" pitchFamily="2" charset="-78"/>
                <a:cs typeface="Alexandria" pitchFamily="2" charset="-78"/>
              </a:rPr>
              <a:t>ذكية"</a:t>
            </a:r>
          </a:p>
          <a:p>
            <a:pPr algn="just" rtl="1">
              <a:lnSpc>
                <a:spcPct val="150000"/>
              </a:lnSpc>
            </a:pPr>
            <a:r>
              <a:rPr lang="ar-AE" sz="1800" dirty="0">
                <a:solidFill>
                  <a:schemeClr val="tx1"/>
                </a:solidFill>
                <a:latin typeface="Alexandria" pitchFamily="2" charset="-78"/>
                <a:cs typeface="Alexandria" pitchFamily="2" charset="-78"/>
              </a:rPr>
              <a:t>مما سبق يمكن تعريف الذكاء الاصطناعي بأنه عملية محاكاة النظم والبرامج والآلات لعمليات الذكاء البشري بهدف تحقيق غرض محدد.</a:t>
            </a:r>
          </a:p>
          <a:p>
            <a:pPr algn="just" rtl="1">
              <a:lnSpc>
                <a:spcPct val="150000"/>
              </a:lnSpc>
            </a:pPr>
            <a:endParaRPr lang="ar-JO" sz="1800" dirty="0">
              <a:solidFill>
                <a:schemeClr val="tx1"/>
              </a:solidFill>
              <a:latin typeface="Alexandria" pitchFamily="2" charset="-78"/>
              <a:cs typeface="Alexandria" pitchFamily="2" charset="-78"/>
            </a:endParaRPr>
          </a:p>
        </p:txBody>
      </p:sp>
      <p:sp>
        <p:nvSpPr>
          <p:cNvPr id="7" name="Rectangle 6">
            <a:extLst>
              <a:ext uri="{FF2B5EF4-FFF2-40B4-BE49-F238E27FC236}">
                <a16:creationId xmlns:a16="http://schemas.microsoft.com/office/drawing/2014/main" id="{F907274A-7D13-47F2-94C5-9B851768A80F}"/>
              </a:ext>
            </a:extLst>
          </p:cNvPr>
          <p:cNvSpPr/>
          <p:nvPr/>
        </p:nvSpPr>
        <p:spPr>
          <a:xfrm>
            <a:off x="4991709" y="6531224"/>
            <a:ext cx="1949573" cy="261610"/>
          </a:xfrm>
          <a:prstGeom prst="rect">
            <a:avLst/>
          </a:prstGeom>
        </p:spPr>
        <p:txBody>
          <a:bodyPr wrap="none">
            <a:spAutoFit/>
          </a:bodyPr>
          <a:lstStyle/>
          <a:p>
            <a:pPr algn="just" rtl="1"/>
            <a:r>
              <a:rPr lang="ar-JO" sz="1100" dirty="0">
                <a:solidFill>
                  <a:schemeClr val="bg1"/>
                </a:solidFill>
                <a:latin typeface="Alexandria" pitchFamily="2" charset="-78"/>
                <a:cs typeface="Alexandria" pitchFamily="2" charset="-78"/>
              </a:rPr>
              <a:t>(2020 ,</a:t>
            </a:r>
            <a:r>
              <a:rPr lang="en-GB" sz="1100" dirty="0">
                <a:solidFill>
                  <a:schemeClr val="bg1"/>
                </a:solidFill>
                <a:latin typeface="Alexandria" pitchFamily="2" charset="-78"/>
                <a:cs typeface="Alexandria" pitchFamily="2" charset="-78"/>
              </a:rPr>
              <a:t>Oxford Dictionary</a:t>
            </a:r>
            <a:r>
              <a:rPr lang="ar-JO" sz="1100" dirty="0">
                <a:solidFill>
                  <a:schemeClr val="bg1"/>
                </a:solidFill>
                <a:latin typeface="Alexandria" pitchFamily="2" charset="-78"/>
                <a:cs typeface="Alexandria" pitchFamily="2" charset="-78"/>
              </a:rPr>
              <a:t>)</a:t>
            </a:r>
          </a:p>
        </p:txBody>
      </p:sp>
      <p:sp>
        <p:nvSpPr>
          <p:cNvPr id="13" name="TextBox 12">
            <a:extLst>
              <a:ext uri="{FF2B5EF4-FFF2-40B4-BE49-F238E27FC236}">
                <a16:creationId xmlns:a16="http://schemas.microsoft.com/office/drawing/2014/main" id="{F05AFB29-36E5-CAA8-7AFB-9A1F4B20CBA4}"/>
              </a:ext>
            </a:extLst>
          </p:cNvPr>
          <p:cNvSpPr txBox="1"/>
          <p:nvPr/>
        </p:nvSpPr>
        <p:spPr>
          <a:xfrm>
            <a:off x="3689966" y="131333"/>
            <a:ext cx="4812068"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الذكاء الاصطناعي</a:t>
            </a:r>
            <a:endPar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p:txBody>
      </p:sp>
      <p:pic>
        <p:nvPicPr>
          <p:cNvPr id="14" name="Graphic 21">
            <a:extLst>
              <a:ext uri="{FF2B5EF4-FFF2-40B4-BE49-F238E27FC236}">
                <a16:creationId xmlns:a16="http://schemas.microsoft.com/office/drawing/2014/main" id="{19884733-D2CD-B04E-ADE5-291EC87D495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17929634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AC6CC5-01B9-4D81-B903-D4629AD246D9}"/>
              </a:ext>
            </a:extLst>
          </p:cNvPr>
          <p:cNvSpPr txBox="1"/>
          <p:nvPr/>
        </p:nvSpPr>
        <p:spPr>
          <a:xfrm>
            <a:off x="261393" y="520166"/>
            <a:ext cx="11829584" cy="5909310"/>
          </a:xfrm>
          <a:prstGeom prst="rect">
            <a:avLst/>
          </a:prstGeom>
          <a:noFill/>
        </p:spPr>
        <p:txBody>
          <a:bodyPr wrap="square">
            <a:spAutoFit/>
          </a:bodyPr>
          <a:lstStyle/>
          <a:p>
            <a:pPr algn="just" rtl="1"/>
            <a:endParaRPr lang="ar-JO" sz="1800" dirty="0">
              <a:solidFill>
                <a:schemeClr val="tx1"/>
              </a:solidFill>
              <a:latin typeface="Alexandria" pitchFamily="2" charset="-78"/>
              <a:ea typeface="Times New Roman" panose="02020603050405020304" pitchFamily="18" charset="0"/>
              <a:cs typeface="Alexandria" pitchFamily="2" charset="-78"/>
            </a:endParaRPr>
          </a:p>
          <a:p>
            <a:pPr algn="just" rtl="1"/>
            <a:r>
              <a:rPr lang="ar-JO" sz="1800" dirty="0">
                <a:solidFill>
                  <a:schemeClr val="tx1"/>
                </a:solidFill>
                <a:latin typeface="Alexandria" pitchFamily="2" charset="-78"/>
                <a:ea typeface="Times New Roman" panose="02020603050405020304" pitchFamily="18" charset="0"/>
                <a:cs typeface="Alexandria" pitchFamily="2" charset="-78"/>
              </a:rPr>
              <a:t>       يعد آلان تورنغ </a:t>
            </a:r>
            <a:r>
              <a:rPr lang="en-GB" sz="1800" dirty="0">
                <a:solidFill>
                  <a:schemeClr val="tx1"/>
                </a:solidFill>
                <a:latin typeface="Alexandria" pitchFamily="2" charset="-78"/>
                <a:ea typeface="Times New Roman" panose="02020603050405020304" pitchFamily="18" charset="0"/>
                <a:cs typeface="Alexandria" pitchFamily="2" charset="-78"/>
              </a:rPr>
              <a:t>Alan Turing </a:t>
            </a:r>
            <a:r>
              <a:rPr lang="ar-JO" sz="1800" dirty="0">
                <a:solidFill>
                  <a:schemeClr val="tx1"/>
                </a:solidFill>
                <a:latin typeface="Alexandria" pitchFamily="2" charset="-78"/>
                <a:ea typeface="Times New Roman" panose="02020603050405020304" pitchFamily="18" charset="0"/>
                <a:cs typeface="Alexandria" pitchFamily="2" charset="-78"/>
              </a:rPr>
              <a:t> واحدًا من أهم المؤثرين في تطوّر الذكاء الاصطناعي، حيث نشر مقالاً عام 1951 بعنوان "آلات الحوسبة والذكاء</a:t>
            </a:r>
            <a:r>
              <a:rPr lang="en-GB" sz="1800" dirty="0">
                <a:solidFill>
                  <a:schemeClr val="tx1"/>
                </a:solidFill>
                <a:latin typeface="Alexandria" pitchFamily="2" charset="-78"/>
                <a:ea typeface="Times New Roman" panose="02020603050405020304" pitchFamily="18" charset="0"/>
                <a:cs typeface="Alexandria" pitchFamily="2" charset="-78"/>
              </a:rPr>
              <a:t> Computing Machinery and Intelligence" </a:t>
            </a:r>
            <a:r>
              <a:rPr lang="ar-JO" sz="1800" dirty="0">
                <a:solidFill>
                  <a:schemeClr val="tx1"/>
                </a:solidFill>
                <a:latin typeface="Alexandria" pitchFamily="2" charset="-78"/>
                <a:ea typeface="Times New Roman" panose="02020603050405020304" pitchFamily="18" charset="0"/>
                <a:cs typeface="Alexandria" pitchFamily="2" charset="-78"/>
              </a:rPr>
              <a:t>والذي اقترح فيه لعبة المحاكاة التي أصبحت فيما بعدُ تُعرف باسم اختبار تورنغ.</a:t>
            </a:r>
          </a:p>
          <a:p>
            <a:pPr algn="just" rtl="1"/>
            <a:endParaRPr lang="ar-JO" sz="1800" dirty="0">
              <a:solidFill>
                <a:schemeClr val="tx1"/>
              </a:solidFill>
              <a:latin typeface="Alexandria" pitchFamily="2" charset="-78"/>
              <a:ea typeface="Times New Roman" panose="02020603050405020304" pitchFamily="18" charset="0"/>
              <a:cs typeface="Alexandria" pitchFamily="2" charset="-78"/>
            </a:endParaRPr>
          </a:p>
          <a:p>
            <a:pPr algn="just" rtl="1"/>
            <a:r>
              <a:rPr lang="ar-JO" sz="1800" dirty="0">
                <a:solidFill>
                  <a:schemeClr val="tx1"/>
                </a:solidFill>
                <a:latin typeface="Alexandria" pitchFamily="2" charset="-78"/>
                <a:ea typeface="Times New Roman" panose="02020603050405020304" pitchFamily="18" charset="0"/>
                <a:cs typeface="Alexandria" pitchFamily="2" charset="-78"/>
              </a:rPr>
              <a:t>       كانت ولادة الذكاء الاصطناعي بصفته علمًا حقيقيًا سنة 1956 خلال ورشة عمل حملت اسم "مشروع دارتموث البحثي" في هانوفر بالولايات المتحدة الأمريكية، خلال انعقاد مدرسة صيفية نظمها أربعة باحثين أمريكيين: جون مكارثي، مارفن مينسكي، ناثانييل روتشستر وكلود شانون. والتي قام فيها جون مكارثي </a:t>
            </a:r>
            <a:r>
              <a:rPr lang="en-GB" sz="1800" dirty="0">
                <a:solidFill>
                  <a:schemeClr val="tx1"/>
                </a:solidFill>
                <a:latin typeface="Alexandria" pitchFamily="2" charset="-78"/>
                <a:ea typeface="Times New Roman" panose="02020603050405020304" pitchFamily="18" charset="0"/>
                <a:cs typeface="Alexandria" pitchFamily="2" charset="-78"/>
              </a:rPr>
              <a:t>John McCarthy، </a:t>
            </a:r>
            <a:r>
              <a:rPr lang="ar-JO" sz="1800" dirty="0">
                <a:solidFill>
                  <a:schemeClr val="tx1"/>
                </a:solidFill>
                <a:latin typeface="Alexandria" pitchFamily="2" charset="-78"/>
                <a:ea typeface="Times New Roman" panose="02020603050405020304" pitchFamily="18" charset="0"/>
                <a:cs typeface="Alexandria" pitchFamily="2" charset="-78"/>
              </a:rPr>
              <a:t>مخترع لغة البرمجة </a:t>
            </a:r>
            <a:r>
              <a:rPr lang="en-GB" sz="1800" dirty="0">
                <a:solidFill>
                  <a:schemeClr val="tx1"/>
                </a:solidFill>
                <a:latin typeface="Alexandria" pitchFamily="2" charset="-78"/>
                <a:ea typeface="Times New Roman" panose="02020603050405020304" pitchFamily="18" charset="0"/>
                <a:cs typeface="Alexandria" pitchFamily="2" charset="-78"/>
              </a:rPr>
              <a:t>LISP </a:t>
            </a:r>
            <a:r>
              <a:rPr lang="ar-JO" sz="1800" dirty="0">
                <a:solidFill>
                  <a:schemeClr val="tx1"/>
                </a:solidFill>
                <a:latin typeface="Alexandria" pitchFamily="2" charset="-78"/>
                <a:ea typeface="Times New Roman" panose="02020603050405020304" pitchFamily="18" charset="0"/>
                <a:cs typeface="Alexandria" pitchFamily="2" charset="-78"/>
              </a:rPr>
              <a:t> باستخدام مصطلح “</a:t>
            </a:r>
            <a:r>
              <a:rPr lang="en-GB" sz="1800" dirty="0">
                <a:solidFill>
                  <a:schemeClr val="tx1"/>
                </a:solidFill>
                <a:latin typeface="Alexandria" pitchFamily="2" charset="-78"/>
                <a:ea typeface="Times New Roman" panose="02020603050405020304" pitchFamily="18" charset="0"/>
                <a:cs typeface="Alexandria" pitchFamily="2" charset="-78"/>
              </a:rPr>
              <a:t> Artificial Intelligence" </a:t>
            </a:r>
            <a:r>
              <a:rPr lang="ar-JO" sz="1800" dirty="0">
                <a:solidFill>
                  <a:schemeClr val="tx1"/>
                </a:solidFill>
                <a:latin typeface="Alexandria" pitchFamily="2" charset="-78"/>
                <a:ea typeface="Times New Roman" panose="02020603050405020304" pitchFamily="18" charset="0"/>
                <a:cs typeface="Alexandria" pitchFamily="2" charset="-78"/>
              </a:rPr>
              <a:t>للمرة الأولى ليصف هذا المصطلح "علم وهندسة صنع </a:t>
            </a:r>
            <a:r>
              <a:rPr lang="ar-AE" sz="1800" dirty="0">
                <a:solidFill>
                  <a:schemeClr val="tx1"/>
                </a:solidFill>
                <a:latin typeface="Alexandria" pitchFamily="2" charset="-78"/>
                <a:ea typeface="Times New Roman" panose="02020603050405020304" pitchFamily="18" charset="0"/>
                <a:cs typeface="Alexandria" pitchFamily="2" charset="-78"/>
              </a:rPr>
              <a:t>ال</a:t>
            </a:r>
            <a:r>
              <a:rPr lang="ar-JO" sz="1800" dirty="0">
                <a:solidFill>
                  <a:schemeClr val="tx1"/>
                </a:solidFill>
                <a:latin typeface="Alexandria" pitchFamily="2" charset="-78"/>
                <a:ea typeface="Times New Roman" panose="02020603050405020304" pitchFamily="18" charset="0"/>
                <a:cs typeface="Alexandria" pitchFamily="2" charset="-78"/>
              </a:rPr>
              <a:t>آلات </a:t>
            </a:r>
            <a:r>
              <a:rPr lang="ar-AE" sz="1800" dirty="0">
                <a:solidFill>
                  <a:schemeClr val="tx1"/>
                </a:solidFill>
                <a:latin typeface="Alexandria" pitchFamily="2" charset="-78"/>
                <a:ea typeface="Times New Roman" panose="02020603050405020304" pitchFamily="18" charset="0"/>
                <a:cs typeface="Alexandria" pitchFamily="2" charset="-78"/>
              </a:rPr>
              <a:t>ال</a:t>
            </a:r>
            <a:r>
              <a:rPr lang="ar-JO" sz="1800" dirty="0">
                <a:solidFill>
                  <a:schemeClr val="tx1"/>
                </a:solidFill>
                <a:latin typeface="Alexandria" pitchFamily="2" charset="-78"/>
                <a:ea typeface="Times New Roman" panose="02020603050405020304" pitchFamily="18" charset="0"/>
                <a:cs typeface="Alexandria" pitchFamily="2" charset="-78"/>
              </a:rPr>
              <a:t>ذكية".ومنذ ذلك الحين، نجح مصطلح الذكاء الاصطناعي في الانتشار أكثر فأكثر مع مرور الوقت، وساهمت التقنيات التي انبثقت عنها بقدر كبير في تغيير العالم على مدى الستين سنة الماضية. حيث  كان الهدف الرئيسي البحث عن وسائل تمكّن الآلة من محاكاة جوانب الذكاء البشري. (غاناسيا، جان غابريال (2018) . وخلال ستينات وسبعينات القرن الماضي بدأ الباحثون في مجال الذكاء الاصطناعي باستخدام الحواسيب للتعرّف على الصور، وترجمة اللغات وفهم الإرشادات والتعليمات باللغة البشرية. </a:t>
            </a:r>
            <a:endParaRPr lang="ar-AE" sz="1800" dirty="0">
              <a:solidFill>
                <a:schemeClr val="tx1"/>
              </a:solidFill>
              <a:latin typeface="Alexandria" pitchFamily="2" charset="-78"/>
              <a:ea typeface="Times New Roman" panose="02020603050405020304" pitchFamily="18" charset="0"/>
              <a:cs typeface="Alexandria" pitchFamily="2" charset="-78"/>
            </a:endParaRPr>
          </a:p>
          <a:p>
            <a:pPr algn="just" rtl="1"/>
            <a:r>
              <a:rPr lang="ar-JO" sz="1800" dirty="0">
                <a:solidFill>
                  <a:schemeClr val="tx1"/>
                </a:solidFill>
                <a:latin typeface="Alexandria" pitchFamily="2" charset="-78"/>
                <a:ea typeface="Times New Roman" panose="02020603050405020304" pitchFamily="18" charset="0"/>
                <a:cs typeface="Alexandria" pitchFamily="2" charset="-78"/>
              </a:rPr>
              <a:t>وبدأت مجالات الذكاء الاصطناعي الفرعية بالظهور في مختلف نواحي الحياة. حيث كان الإنجاز الكبير سنة 2016 حينما طوّرت شركة جوجل برمجية ذكاء اصطناعي تحمل اسم </a:t>
            </a:r>
            <a:r>
              <a:rPr lang="en-GB" sz="1800" dirty="0">
                <a:solidFill>
                  <a:schemeClr val="tx1"/>
                </a:solidFill>
                <a:latin typeface="Alexandria" pitchFamily="2" charset="-78"/>
                <a:ea typeface="Times New Roman" panose="02020603050405020304" pitchFamily="18" charset="0"/>
                <a:cs typeface="Alexandria" pitchFamily="2" charset="-78"/>
              </a:rPr>
              <a:t> AlphaGo </a:t>
            </a:r>
            <a:r>
              <a:rPr lang="ar-JO" sz="1800" dirty="0">
                <a:solidFill>
                  <a:schemeClr val="tx1"/>
                </a:solidFill>
                <a:latin typeface="Alexandria" pitchFamily="2" charset="-78"/>
                <a:ea typeface="Times New Roman" panose="02020603050405020304" pitchFamily="18" charset="0"/>
                <a:cs typeface="Alexandria" pitchFamily="2" charset="-78"/>
              </a:rPr>
              <a:t>والتي تمكّنت من هزيمة بطل العالم في لعبة </a:t>
            </a:r>
            <a:r>
              <a:rPr lang="en-GB" sz="1800" dirty="0">
                <a:solidFill>
                  <a:schemeClr val="tx1"/>
                </a:solidFill>
                <a:latin typeface="Alexandria" pitchFamily="2" charset="-78"/>
                <a:ea typeface="Times New Roman" panose="02020603050405020304" pitchFamily="18" charset="0"/>
                <a:cs typeface="Alexandria" pitchFamily="2" charset="-78"/>
              </a:rPr>
              <a:t> Go </a:t>
            </a:r>
            <a:r>
              <a:rPr lang="ar-JO" sz="1800" dirty="0">
                <a:solidFill>
                  <a:schemeClr val="tx1"/>
                </a:solidFill>
                <a:latin typeface="Alexandria" pitchFamily="2" charset="-78"/>
                <a:ea typeface="Times New Roman" panose="02020603050405020304" pitchFamily="18" charset="0"/>
                <a:cs typeface="Alexandria" pitchFamily="2" charset="-78"/>
              </a:rPr>
              <a:t>اللوحية المعقّدة. كان هذا الإنجاز خطوة كبيرة حقًا في مجال تعلم الآلة لأنّ برنامج </a:t>
            </a:r>
            <a:r>
              <a:rPr lang="en-GB" sz="1800" dirty="0">
                <a:solidFill>
                  <a:schemeClr val="tx1"/>
                </a:solidFill>
                <a:latin typeface="Alexandria" pitchFamily="2" charset="-78"/>
                <a:ea typeface="Times New Roman" panose="02020603050405020304" pitchFamily="18" charset="0"/>
                <a:cs typeface="Alexandria" pitchFamily="2" charset="-78"/>
              </a:rPr>
              <a:t>AlphaGo </a:t>
            </a:r>
            <a:r>
              <a:rPr lang="ar-JO" sz="1800" dirty="0">
                <a:solidFill>
                  <a:schemeClr val="tx1"/>
                </a:solidFill>
                <a:latin typeface="Alexandria" pitchFamily="2" charset="-78"/>
                <a:ea typeface="Times New Roman" panose="02020603050405020304" pitchFamily="18" charset="0"/>
                <a:cs typeface="Alexandria" pitchFamily="2" charset="-78"/>
              </a:rPr>
              <a:t> تعلّم قوانين اللعبة وتمكّن من اللعب على مستوى خبير من تلقاء نفسه دون أيّ برمجة سابقة.</a:t>
            </a:r>
            <a:r>
              <a:rPr lang="ar-AE" sz="1800" dirty="0">
                <a:solidFill>
                  <a:schemeClr val="tx1"/>
                </a:solidFill>
                <a:latin typeface="Alexandria" pitchFamily="2" charset="-78"/>
                <a:ea typeface="Times New Roman" panose="02020603050405020304" pitchFamily="18" charset="0"/>
                <a:cs typeface="Alexandria" pitchFamily="2" charset="-78"/>
              </a:rPr>
              <a:t> </a:t>
            </a:r>
            <a:r>
              <a:rPr lang="ar-JO" sz="1800" dirty="0">
                <a:solidFill>
                  <a:schemeClr val="tx1"/>
                </a:solidFill>
                <a:latin typeface="Alexandria" pitchFamily="2" charset="-78"/>
                <a:ea typeface="Times New Roman" panose="02020603050405020304" pitchFamily="18" charset="0"/>
                <a:cs typeface="Alexandria" pitchFamily="2" charset="-78"/>
              </a:rPr>
              <a:t>و</a:t>
            </a:r>
            <a:r>
              <a:rPr lang="ar-AE" sz="1800" dirty="0">
                <a:solidFill>
                  <a:schemeClr val="tx1"/>
                </a:solidFill>
                <a:latin typeface="Alexandria" pitchFamily="2" charset="-78"/>
                <a:ea typeface="Times New Roman" panose="02020603050405020304" pitchFamily="18" charset="0"/>
                <a:cs typeface="Alexandria" pitchFamily="2" charset="-78"/>
              </a:rPr>
              <a:t>ا</a:t>
            </a:r>
            <a:r>
              <a:rPr lang="ar-JO" sz="1800" dirty="0">
                <a:solidFill>
                  <a:schemeClr val="tx1"/>
                </a:solidFill>
                <a:latin typeface="Alexandria" pitchFamily="2" charset="-78"/>
                <a:ea typeface="Times New Roman" panose="02020603050405020304" pitchFamily="18" charset="0"/>
                <a:cs typeface="Alexandria" pitchFamily="2" charset="-78"/>
              </a:rPr>
              <a:t>ستمرّ تطوّر مجالات الذكاء الاصطناعي وتطبيقاته في السنوات اللاحقة أيضًا، وتشعّبت تطبيقاته في الحياة العملية، فرأينا الآلي الذكي "صوفيا" القادرة على بناء علاقات شبه حقيقية مع البشر، </a:t>
            </a:r>
            <a:r>
              <a:rPr lang="ar-AE" sz="1800" dirty="0">
                <a:solidFill>
                  <a:schemeClr val="tx1"/>
                </a:solidFill>
                <a:latin typeface="Alexandria" pitchFamily="2" charset="-78"/>
                <a:ea typeface="Times New Roman" panose="02020603050405020304" pitchFamily="18" charset="0"/>
                <a:cs typeface="Alexandria" pitchFamily="2" charset="-78"/>
              </a:rPr>
              <a:t>كما </a:t>
            </a:r>
            <a:r>
              <a:rPr lang="ar-JO" sz="1800" dirty="0">
                <a:solidFill>
                  <a:schemeClr val="tx1"/>
                </a:solidFill>
                <a:latin typeface="Alexandria" pitchFamily="2" charset="-78"/>
                <a:ea typeface="Times New Roman" panose="02020603050405020304" pitchFamily="18" charset="0"/>
                <a:cs typeface="Alexandria" pitchFamily="2" charset="-78"/>
              </a:rPr>
              <a:t>استخدمت تقنيات الذكاء الاصطناعي في الهواتف المحمولة من خلال تطبيقات المساعدة مثل </a:t>
            </a:r>
            <a:r>
              <a:rPr lang="en-GB" sz="1800" dirty="0">
                <a:solidFill>
                  <a:schemeClr val="tx1"/>
                </a:solidFill>
                <a:latin typeface="Alexandria" pitchFamily="2" charset="-78"/>
                <a:ea typeface="Times New Roman" panose="02020603050405020304" pitchFamily="18" charset="0"/>
                <a:cs typeface="Alexandria" pitchFamily="2" charset="-78"/>
              </a:rPr>
              <a:t> Google Assistant </a:t>
            </a:r>
            <a:r>
              <a:rPr lang="ar-JO" sz="1800" dirty="0">
                <a:solidFill>
                  <a:schemeClr val="tx1"/>
                </a:solidFill>
                <a:latin typeface="Alexandria" pitchFamily="2" charset="-78"/>
                <a:ea typeface="Times New Roman" panose="02020603050405020304" pitchFamily="18" charset="0"/>
                <a:cs typeface="Alexandria" pitchFamily="2" charset="-78"/>
              </a:rPr>
              <a:t>أو </a:t>
            </a:r>
            <a:r>
              <a:rPr lang="en-GB" sz="1800" dirty="0">
                <a:solidFill>
                  <a:schemeClr val="tx1"/>
                </a:solidFill>
                <a:latin typeface="Alexandria" pitchFamily="2" charset="-78"/>
                <a:ea typeface="Times New Roman" panose="02020603050405020304" pitchFamily="18" charset="0"/>
                <a:cs typeface="Alexandria" pitchFamily="2" charset="-78"/>
              </a:rPr>
              <a:t>Siri </a:t>
            </a:r>
            <a:endParaRPr lang="ar-JO" sz="1800" dirty="0">
              <a:solidFill>
                <a:schemeClr val="tx1"/>
              </a:solidFill>
              <a:latin typeface="Alexandria" pitchFamily="2" charset="-78"/>
              <a:ea typeface="Times New Roman" panose="02020603050405020304" pitchFamily="18" charset="0"/>
              <a:cs typeface="Alexandria" pitchFamily="2" charset="-78"/>
            </a:endParaRPr>
          </a:p>
        </p:txBody>
      </p:sp>
      <p:sp>
        <p:nvSpPr>
          <p:cNvPr id="2" name="Rectangle 1">
            <a:extLst>
              <a:ext uri="{FF2B5EF4-FFF2-40B4-BE49-F238E27FC236}">
                <a16:creationId xmlns:a16="http://schemas.microsoft.com/office/drawing/2014/main" id="{6BCF5687-E34B-44FF-8753-773A8755BEB3}"/>
              </a:ext>
            </a:extLst>
          </p:cNvPr>
          <p:cNvSpPr/>
          <p:nvPr/>
        </p:nvSpPr>
        <p:spPr>
          <a:xfrm>
            <a:off x="242527" y="6488211"/>
            <a:ext cx="2736304" cy="307777"/>
          </a:xfrm>
          <a:prstGeom prst="rect">
            <a:avLst/>
          </a:prstGeom>
        </p:spPr>
        <p:txBody>
          <a:bodyPr wrap="square">
            <a:spAutoFit/>
          </a:bodyPr>
          <a:lstStyle/>
          <a:p>
            <a:r>
              <a:rPr lang="en-GB" dirty="0">
                <a:solidFill>
                  <a:schemeClr val="tx1"/>
                </a:solidFill>
                <a:latin typeface="Alexandria" pitchFamily="2" charset="-78"/>
                <a:cs typeface="Alexandria" pitchFamily="2" charset="-78"/>
              </a:rPr>
              <a:t>https://www.for9a.com/learn</a:t>
            </a:r>
            <a:endParaRPr lang="ar-JO" dirty="0">
              <a:solidFill>
                <a:schemeClr val="tx1"/>
              </a:solidFill>
              <a:latin typeface="Alexandria" pitchFamily="2" charset="-78"/>
              <a:cs typeface="Alexandria" pitchFamily="2" charset="-78"/>
            </a:endParaRPr>
          </a:p>
        </p:txBody>
      </p:sp>
      <p:pic>
        <p:nvPicPr>
          <p:cNvPr id="12" name="Google Shape;111;p1">
            <a:extLst>
              <a:ext uri="{FF2B5EF4-FFF2-40B4-BE49-F238E27FC236}">
                <a16:creationId xmlns:a16="http://schemas.microsoft.com/office/drawing/2014/main" id="{8145CE69-AED7-44E1-B31A-115EEF4E042B}"/>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sp>
        <p:nvSpPr>
          <p:cNvPr id="4" name="TextBox 3">
            <a:extLst>
              <a:ext uri="{FF2B5EF4-FFF2-40B4-BE49-F238E27FC236}">
                <a16:creationId xmlns:a16="http://schemas.microsoft.com/office/drawing/2014/main" id="{487DCB2A-9816-077E-B35D-23F7DB1A4B6B}"/>
              </a:ext>
            </a:extLst>
          </p:cNvPr>
          <p:cNvSpPr txBox="1"/>
          <p:nvPr/>
        </p:nvSpPr>
        <p:spPr>
          <a:xfrm>
            <a:off x="3689966" y="131333"/>
            <a:ext cx="4812068"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تاريخ ونشأة الذكاء الاصطناعي</a:t>
            </a:r>
            <a:endPar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p:txBody>
      </p:sp>
      <p:pic>
        <p:nvPicPr>
          <p:cNvPr id="5" name="Graphic 21">
            <a:extLst>
              <a:ext uri="{FF2B5EF4-FFF2-40B4-BE49-F238E27FC236}">
                <a16:creationId xmlns:a16="http://schemas.microsoft.com/office/drawing/2014/main" id="{165C96DC-350B-7F9A-263E-CA8EA0147F6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36121389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AC6CC5-01B9-4D81-B903-D4629AD246D9}"/>
              </a:ext>
            </a:extLst>
          </p:cNvPr>
          <p:cNvSpPr txBox="1"/>
          <p:nvPr/>
        </p:nvSpPr>
        <p:spPr>
          <a:xfrm>
            <a:off x="130983" y="460039"/>
            <a:ext cx="12025212" cy="6463308"/>
          </a:xfrm>
          <a:prstGeom prst="rect">
            <a:avLst/>
          </a:prstGeom>
          <a:noFill/>
        </p:spPr>
        <p:txBody>
          <a:bodyPr wrap="square">
            <a:spAutoFit/>
          </a:bodyPr>
          <a:lstStyle/>
          <a:p>
            <a:pPr algn="just" rtl="1"/>
            <a:r>
              <a:rPr lang="ar-JO" sz="1800" dirty="0">
                <a:solidFill>
                  <a:schemeClr val="tx1"/>
                </a:solidFill>
                <a:latin typeface="Alexandria" pitchFamily="2" charset="-78"/>
                <a:cs typeface="Alexandria" pitchFamily="2" charset="-78"/>
              </a:rPr>
              <a:t>       يعبر</a:t>
            </a:r>
            <a:r>
              <a:rPr lang="ar-AE" sz="1800" dirty="0">
                <a:solidFill>
                  <a:schemeClr val="tx1"/>
                </a:solidFill>
                <a:latin typeface="Alexandria" pitchFamily="2" charset="-78"/>
                <a:cs typeface="Alexandria" pitchFamily="2" charset="-78"/>
              </a:rPr>
              <a:t>ّ</a:t>
            </a:r>
            <a:r>
              <a:rPr lang="ar-JO" sz="1800" dirty="0">
                <a:solidFill>
                  <a:schemeClr val="tx1"/>
                </a:solidFill>
                <a:latin typeface="Alexandria" pitchFamily="2" charset="-78"/>
                <a:cs typeface="Alexandria" pitchFamily="2" charset="-78"/>
              </a:rPr>
              <a:t> مصطلح </a:t>
            </a:r>
            <a:r>
              <a:rPr lang="ar-JO" sz="1800" b="1" dirty="0">
                <a:solidFill>
                  <a:srgbClr val="00B0F0"/>
                </a:solidFill>
                <a:latin typeface="Alexandria" pitchFamily="2" charset="-78"/>
                <a:cs typeface="Alexandria" pitchFamily="2" charset="-78"/>
              </a:rPr>
              <a:t>الذكاء البشري </a:t>
            </a:r>
            <a:r>
              <a:rPr lang="ar-JO" sz="1800" dirty="0">
                <a:solidFill>
                  <a:schemeClr val="tx1"/>
                </a:solidFill>
                <a:latin typeface="Alexandria" pitchFamily="2" charset="-78"/>
                <a:cs typeface="Alexandria" pitchFamily="2" charset="-78"/>
              </a:rPr>
              <a:t>عن البراعة الفكريّة للبشر، والتي تتميّز بالوظائف المعرفيّة المعقّدة والمستويات العالية من الدوافع والوعي الذاتيّ، فبسبب الذكاء البشريّ، يمتلك البشر القدرات المعرفيّة للتعلّم، وصياغة المفاهيم، والفهم، واستعمال المنطق، بما في ذلك القدرة على التّعرف على الأنماط، وفهم الأفكار، والتخطيط، وحلّ المشكلات، واتّخاذ القرارات، والاحتفاظ بالمعلومات، واستخدام اللغة للتواصل.</a:t>
            </a:r>
          </a:p>
          <a:p>
            <a:pPr algn="just" rtl="1"/>
            <a:r>
              <a:rPr lang="ar-JO" sz="1800" dirty="0">
                <a:solidFill>
                  <a:schemeClr val="tx1"/>
                </a:solidFill>
                <a:latin typeface="Alexandria" pitchFamily="2" charset="-78"/>
                <a:cs typeface="Alexandria" pitchFamily="2" charset="-78"/>
              </a:rPr>
              <a:t>ولقد كرم الله تعالى الإنسان بالعقل عن غيره من المخلوقات ومنحه هذا العقل القادر على التعلم من التجربة والتكيف مع المواقف المختلفة. ومع أن الذكاء هو من أهم العمليات أو الأنشطة التي يقوم بها عقل الإنسان فإنه يصعب تعريفه بدقة : أهو القدرة على الاستنتاج ؟ أم هو القدرة على تحصيل العلم وتطبيقه ؟ أم هو القدرة على استيعاب الأشياء وتصورها والتأثير عليها في العالم الحسي ؟ ولكن بشكل عام </a:t>
            </a:r>
            <a:r>
              <a:rPr lang="ar-JO" sz="1800" b="1" dirty="0">
                <a:solidFill>
                  <a:srgbClr val="00B0F0"/>
                </a:solidFill>
                <a:latin typeface="Alexandria" pitchFamily="2" charset="-78"/>
                <a:cs typeface="Alexandria" pitchFamily="2" charset="-78"/>
              </a:rPr>
              <a:t>الذكاء البشري </a:t>
            </a:r>
            <a:r>
              <a:rPr lang="ar-JO" sz="1800" dirty="0">
                <a:solidFill>
                  <a:schemeClr val="tx1"/>
                </a:solidFill>
                <a:latin typeface="Alexandria" pitchFamily="2" charset="-78"/>
                <a:cs typeface="Alexandria" pitchFamily="2" charset="-78"/>
              </a:rPr>
              <a:t>يمكّن تعريفه </a:t>
            </a:r>
            <a:r>
              <a:rPr lang="ar-AE" sz="1800" dirty="0">
                <a:solidFill>
                  <a:schemeClr val="tx1"/>
                </a:solidFill>
                <a:latin typeface="Alexandria" pitchFamily="2" charset="-78"/>
                <a:cs typeface="Alexandria" pitchFamily="2" charset="-78"/>
              </a:rPr>
              <a:t>بأنه: </a:t>
            </a:r>
            <a:r>
              <a:rPr lang="ar-JO" sz="1800" dirty="0">
                <a:solidFill>
                  <a:schemeClr val="tx1"/>
                </a:solidFill>
                <a:latin typeface="Alexandria" pitchFamily="2" charset="-78"/>
                <a:cs typeface="Alexandria" pitchFamily="2" charset="-78"/>
              </a:rPr>
              <a:t>نطاق قدرة الإنسان على تصور الأشياء وتحليل خواصها والخروج باستنتاجات منها، من خلال تطوير نموذج ذهني لمجال من مجالات الحياة وتحديد عناصره واستخلاص العلاقات الموجودة بينها ، ومن ثم استحدث ردود الفعل التي تتناسب مع أحداث ومواقف هذا المجال. بينما مجال الذكاء الاصطناعي يعنى بميكنة الذكاء الإنساني ودراسة قدراته العقلية، ويشير إلى قدرة الحاسوب أو الآلات على محاكاة قدرات العقل البشري والتعلم من الأمثلة والتجارب والتعرف على الأشياء فمن أهم الأسباب لدراسة الذكاء الاصطناعي محاولة فهم العمليات التي يقوم بها العقل البشري.</a:t>
            </a:r>
            <a:endParaRPr lang="ar-JO" sz="1800" b="1" u="sng" dirty="0">
              <a:solidFill>
                <a:schemeClr val="tx1"/>
              </a:solidFill>
              <a:latin typeface="Alexandria" pitchFamily="2" charset="-78"/>
              <a:cs typeface="Alexandria" pitchFamily="2" charset="-78"/>
            </a:endParaRPr>
          </a:p>
          <a:p>
            <a:pPr algn="just" rtl="1"/>
            <a:endParaRPr lang="ar-JO" sz="1800" b="1" u="sng" dirty="0">
              <a:solidFill>
                <a:schemeClr val="tx1"/>
              </a:solidFill>
              <a:latin typeface="Alexandria" pitchFamily="2" charset="-78"/>
              <a:cs typeface="Alexandria" pitchFamily="2" charset="-78"/>
            </a:endParaRPr>
          </a:p>
          <a:p>
            <a:pPr algn="just" rtl="1"/>
            <a:r>
              <a:rPr lang="ar-JO" sz="1800" b="1" u="sng" dirty="0">
                <a:solidFill>
                  <a:schemeClr val="tx1"/>
                </a:solidFill>
                <a:latin typeface="Alexandria" pitchFamily="2" charset="-78"/>
                <a:cs typeface="Alexandria" pitchFamily="2" charset="-78"/>
              </a:rPr>
              <a:t>الفرق بين الذكاء الاصطناعي والذكاء </a:t>
            </a:r>
            <a:r>
              <a:rPr lang="ar-AE" sz="1800" b="1" u="sng" dirty="0">
                <a:solidFill>
                  <a:schemeClr val="tx1"/>
                </a:solidFill>
                <a:latin typeface="Alexandria" pitchFamily="2" charset="-78"/>
                <a:cs typeface="Alexandria" pitchFamily="2" charset="-78"/>
              </a:rPr>
              <a:t>البشري</a:t>
            </a:r>
            <a:r>
              <a:rPr lang="ar-JO" sz="1800" b="1" u="sng" dirty="0">
                <a:solidFill>
                  <a:schemeClr val="tx1"/>
                </a:solidFill>
                <a:latin typeface="Alexandria" pitchFamily="2" charset="-78"/>
                <a:cs typeface="Alexandria" pitchFamily="2" charset="-78"/>
              </a:rPr>
              <a:t> </a:t>
            </a:r>
            <a:r>
              <a:rPr lang="ar-JO" sz="1800" dirty="0">
                <a:solidFill>
                  <a:schemeClr val="tx1"/>
                </a:solidFill>
                <a:latin typeface="Alexandria" pitchFamily="2" charset="-78"/>
                <a:cs typeface="Alexandria" pitchFamily="2" charset="-78"/>
              </a:rPr>
              <a:t>:</a:t>
            </a:r>
          </a:p>
          <a:p>
            <a:pPr algn="just" rtl="1"/>
            <a:r>
              <a:rPr lang="ar-JO" sz="1800" dirty="0">
                <a:solidFill>
                  <a:schemeClr val="tx1"/>
                </a:solidFill>
                <a:latin typeface="Alexandria" pitchFamily="2" charset="-78"/>
                <a:cs typeface="Alexandria" pitchFamily="2" charset="-78"/>
              </a:rPr>
              <a:t>      يتضح أن الفرق بين تعريفي الذكاء الاصطناعي </a:t>
            </a:r>
            <a:r>
              <a:rPr lang="ar-AE" sz="1800" dirty="0">
                <a:solidFill>
                  <a:schemeClr val="tx1"/>
                </a:solidFill>
                <a:latin typeface="Alexandria" pitchFamily="2" charset="-78"/>
                <a:cs typeface="Alexandria" pitchFamily="2" charset="-78"/>
              </a:rPr>
              <a:t>والبشري</a:t>
            </a:r>
            <a:r>
              <a:rPr lang="ar-JO" sz="1800" dirty="0">
                <a:solidFill>
                  <a:schemeClr val="tx1"/>
                </a:solidFill>
                <a:latin typeface="Alexandria" pitchFamily="2" charset="-78"/>
                <a:cs typeface="Alexandria" pitchFamily="2" charset="-78"/>
              </a:rPr>
              <a:t> المذكورين أعلاه هو أولاً القدرة على استحداث النموذج فالإنسان قادر على اختراع وابتكار هذا النموذج ، في حين أن النموذج المحاسبي هو تمثيل لنموذج سبق استحداثه في ذهن الإنسان ، كما أن الإنسان قادر على استعمال أنواع مختلفة من العمليات الذهنية مثل الابتكار والاختراع والاستنتاج بأنواعه في حين أن العمليات المحاسبية تقتصر على استنتاجات محدودة يتم برمجتها في البرامج نفسها. وهنا يجب توضيح أن هذا العلم لا يهدف إلى مقارنة أو مشابهة العقل البشري الذي خلقه الله جلت قدرته وعظمته بالآلة التي هي من صنع المخلوق ، بل يهدف إلى فهم العمليات الذهنية المعقدة التي يقوم بها العقل البشري أثناء ممارسته ( التفكير ) ومن ثم ترجمة هذه العمليات الذهنية إلى ما يوازيها من عمليات محاسبية تزيد من قدرة الحاسب على حل المشاكل المعقدة. ( الحسيني ، 2002)</a:t>
            </a:r>
          </a:p>
        </p:txBody>
      </p:sp>
      <p:sp>
        <p:nvSpPr>
          <p:cNvPr id="2" name="TextBox 1">
            <a:extLst>
              <a:ext uri="{FF2B5EF4-FFF2-40B4-BE49-F238E27FC236}">
                <a16:creationId xmlns:a16="http://schemas.microsoft.com/office/drawing/2014/main" id="{0AF1EDB3-C096-E539-A133-2CD2DB34DD69}"/>
              </a:ext>
            </a:extLst>
          </p:cNvPr>
          <p:cNvSpPr txBox="1"/>
          <p:nvPr/>
        </p:nvSpPr>
        <p:spPr>
          <a:xfrm>
            <a:off x="3503712" y="29152"/>
            <a:ext cx="4812068"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الذكاء البشري</a:t>
            </a:r>
            <a:endPar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p:txBody>
      </p:sp>
      <p:pic>
        <p:nvPicPr>
          <p:cNvPr id="5" name="Graphic 21">
            <a:extLst>
              <a:ext uri="{FF2B5EF4-FFF2-40B4-BE49-F238E27FC236}">
                <a16:creationId xmlns:a16="http://schemas.microsoft.com/office/drawing/2014/main" id="{D0B9CA4E-F995-5B24-F457-CBECE9B2CA2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30416"/>
            <a:ext cx="2107496" cy="892632"/>
          </a:xfrm>
          <a:prstGeom prst="rect">
            <a:avLst/>
          </a:prstGeom>
        </p:spPr>
      </p:pic>
    </p:spTree>
    <p:extLst>
      <p:ext uri="{BB962C8B-B14F-4D97-AF65-F5344CB8AC3E}">
        <p14:creationId xmlns:p14="http://schemas.microsoft.com/office/powerpoint/2010/main" val="28603343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001EAC-DAF8-4207-9540-1593EC0397A5}"/>
              </a:ext>
            </a:extLst>
          </p:cNvPr>
          <p:cNvSpPr/>
          <p:nvPr/>
        </p:nvSpPr>
        <p:spPr>
          <a:xfrm>
            <a:off x="117376" y="663782"/>
            <a:ext cx="12074624" cy="7294305"/>
          </a:xfrm>
          <a:prstGeom prst="rect">
            <a:avLst/>
          </a:prstGeom>
        </p:spPr>
        <p:txBody>
          <a:bodyPr wrap="square" numCol="2">
            <a:spAutoFit/>
          </a:bodyPr>
          <a:lstStyle/>
          <a:p>
            <a:pPr algn="r" rtl="1"/>
            <a:r>
              <a:rPr lang="ar-JO" sz="1800" b="1" dirty="0">
                <a:solidFill>
                  <a:schemeClr val="tx1"/>
                </a:solidFill>
                <a:latin typeface="Alexandria" pitchFamily="2" charset="-78"/>
                <a:cs typeface="Alexandria" pitchFamily="2" charset="-78"/>
              </a:rPr>
              <a:t>- النشأة والتطور:</a:t>
            </a:r>
          </a:p>
          <a:p>
            <a:pPr algn="r" rtl="1"/>
            <a:r>
              <a:rPr lang="ar-JO" sz="1800" dirty="0">
                <a:solidFill>
                  <a:schemeClr val="tx1"/>
                </a:solidFill>
                <a:latin typeface="Alexandria" pitchFamily="2" charset="-78"/>
                <a:cs typeface="Alexandria" pitchFamily="2" charset="-78"/>
              </a:rPr>
              <a:t>الذكاء الاصطناعي: إن الذكاء الاصطناعي من صنع الإنسان ويستند إلى البرمجة ولغاتها. فهو نتاج الإبداع البشري والبحث العلمي.</a:t>
            </a:r>
            <a:r>
              <a:rPr lang="ar-AE" sz="1800" dirty="0">
                <a:solidFill>
                  <a:schemeClr val="tx1"/>
                </a:solidFill>
                <a:latin typeface="Alexandria" pitchFamily="2" charset="-78"/>
                <a:cs typeface="Alexandria" pitchFamily="2" charset="-78"/>
              </a:rPr>
              <a:t> بينما </a:t>
            </a:r>
            <a:r>
              <a:rPr lang="ar-JO" sz="1800" dirty="0">
                <a:solidFill>
                  <a:schemeClr val="tx1"/>
                </a:solidFill>
                <a:latin typeface="Alexandria" pitchFamily="2" charset="-78"/>
                <a:cs typeface="Alexandria" pitchFamily="2" charset="-78"/>
              </a:rPr>
              <a:t>الذكاء البشري: </a:t>
            </a:r>
            <a:r>
              <a:rPr lang="ar-AE" sz="1800" dirty="0">
                <a:solidFill>
                  <a:schemeClr val="tx1"/>
                </a:solidFill>
                <a:latin typeface="Alexandria" pitchFamily="2" charset="-78"/>
                <a:cs typeface="Alexandria" pitchFamily="2" charset="-78"/>
              </a:rPr>
              <a:t>هو ت</a:t>
            </a:r>
            <a:r>
              <a:rPr lang="ar-JO" sz="1800" dirty="0">
                <a:solidFill>
                  <a:schemeClr val="tx1"/>
                </a:solidFill>
                <a:latin typeface="Alexandria" pitchFamily="2" charset="-78"/>
                <a:cs typeface="Alexandria" pitchFamily="2" charset="-78"/>
              </a:rPr>
              <a:t>كرم </a:t>
            </a:r>
            <a:r>
              <a:rPr lang="ar-AE" sz="1800" dirty="0">
                <a:solidFill>
                  <a:schemeClr val="tx1"/>
                </a:solidFill>
                <a:latin typeface="Alexandria" pitchFamily="2" charset="-78"/>
                <a:cs typeface="Alexandria" pitchFamily="2" charset="-78"/>
              </a:rPr>
              <a:t>من </a:t>
            </a:r>
            <a:r>
              <a:rPr lang="ar-JO" sz="1800" dirty="0">
                <a:solidFill>
                  <a:schemeClr val="tx1"/>
                </a:solidFill>
                <a:latin typeface="Alexandria" pitchFamily="2" charset="-78"/>
                <a:cs typeface="Alexandria" pitchFamily="2" charset="-78"/>
              </a:rPr>
              <a:t>الله تعالى </a:t>
            </a:r>
            <a:r>
              <a:rPr lang="ar-AE" sz="1800" dirty="0">
                <a:solidFill>
                  <a:schemeClr val="tx1"/>
                </a:solidFill>
                <a:latin typeface="Alexandria" pitchFamily="2" charset="-78"/>
                <a:cs typeface="Alexandria" pitchFamily="2" charset="-78"/>
              </a:rPr>
              <a:t>ل</a:t>
            </a:r>
            <a:r>
              <a:rPr lang="ar-JO" sz="1800" dirty="0">
                <a:solidFill>
                  <a:schemeClr val="tx1"/>
                </a:solidFill>
                <a:latin typeface="Alexandria" pitchFamily="2" charset="-78"/>
                <a:cs typeface="Alexandria" pitchFamily="2" charset="-78"/>
              </a:rPr>
              <a:t>لإنسان </a:t>
            </a:r>
            <a:r>
              <a:rPr lang="ar-AE" sz="1800" dirty="0">
                <a:solidFill>
                  <a:schemeClr val="tx1"/>
                </a:solidFill>
                <a:latin typeface="Alexandria" pitchFamily="2" charset="-78"/>
                <a:cs typeface="Alexandria" pitchFamily="2" charset="-78"/>
              </a:rPr>
              <a:t>وهو </a:t>
            </a:r>
            <a:r>
              <a:rPr lang="ar-JO" sz="1800" dirty="0">
                <a:solidFill>
                  <a:schemeClr val="tx1"/>
                </a:solidFill>
                <a:latin typeface="Alexandria" pitchFamily="2" charset="-78"/>
                <a:cs typeface="Alexandria" pitchFamily="2" charset="-78"/>
              </a:rPr>
              <a:t>متأصل في البشر ويتطور بشكل طبيعي نتيجة للعمليات البيولوجية والمعرفية.</a:t>
            </a:r>
            <a:endParaRPr lang="en-GB" sz="1800" dirty="0">
              <a:solidFill>
                <a:schemeClr val="tx1"/>
              </a:solidFill>
              <a:latin typeface="Alexandria" pitchFamily="2" charset="-78"/>
              <a:cs typeface="Alexandria" pitchFamily="2" charset="-78"/>
            </a:endParaRPr>
          </a:p>
          <a:p>
            <a:pPr algn="r" rtl="1"/>
            <a:endParaRPr lang="ar-JO" sz="1800" dirty="0">
              <a:solidFill>
                <a:schemeClr val="tx1"/>
              </a:solidFill>
              <a:latin typeface="Alexandria" pitchFamily="2" charset="-78"/>
              <a:cs typeface="Alexandria" pitchFamily="2" charset="-78"/>
            </a:endParaRPr>
          </a:p>
          <a:p>
            <a:pPr algn="r" rtl="1"/>
            <a:r>
              <a:rPr lang="ar-JO" sz="1800" b="1" dirty="0">
                <a:solidFill>
                  <a:schemeClr val="tx1"/>
                </a:solidFill>
                <a:latin typeface="Alexandria" pitchFamily="2" charset="-78"/>
                <a:cs typeface="Alexandria" pitchFamily="2" charset="-78"/>
              </a:rPr>
              <a:t>- التعلم والتكيف:</a:t>
            </a:r>
          </a:p>
          <a:p>
            <a:pPr algn="r" rtl="1"/>
            <a:r>
              <a:rPr lang="ar-JO" sz="1800" dirty="0">
                <a:solidFill>
                  <a:schemeClr val="tx1"/>
                </a:solidFill>
                <a:latin typeface="Alexandria" pitchFamily="2" charset="-78"/>
                <a:cs typeface="Alexandria" pitchFamily="2" charset="-78"/>
              </a:rPr>
              <a:t>الذكاء الاصطناعي: تتعلم أنظمة الذكاء الاصطناعي من البيانات. مما يمكّن هذه الآليات والتطبيقات من  تكييف وتحسين الأداء </a:t>
            </a:r>
            <a:r>
              <a:rPr lang="ar-AE" sz="1800" dirty="0">
                <a:solidFill>
                  <a:schemeClr val="tx1"/>
                </a:solidFill>
                <a:latin typeface="Alexandria" pitchFamily="2" charset="-78"/>
                <a:cs typeface="Alexandria" pitchFamily="2" charset="-78"/>
              </a:rPr>
              <a:t>. بينما </a:t>
            </a:r>
            <a:r>
              <a:rPr lang="ar-JO" sz="1800" dirty="0">
                <a:solidFill>
                  <a:schemeClr val="tx1"/>
                </a:solidFill>
                <a:latin typeface="Alexandria" pitchFamily="2" charset="-78"/>
                <a:cs typeface="Alexandria" pitchFamily="2" charset="-78"/>
              </a:rPr>
              <a:t>الذكاء البشري: يتعلم البشر من الخبرات والتعليم والتفاعلات مع العالم. وهذا يمكنهم من تكييف سلوكهم بناءً على المعلومات الجديدة والظروف المتغيرة.</a:t>
            </a:r>
            <a:endParaRPr lang="en-GB" sz="1800" dirty="0">
              <a:solidFill>
                <a:schemeClr val="tx1"/>
              </a:solidFill>
              <a:latin typeface="Alexandria" pitchFamily="2" charset="-78"/>
              <a:cs typeface="Alexandria" pitchFamily="2" charset="-78"/>
            </a:endParaRPr>
          </a:p>
          <a:p>
            <a:pPr algn="r" rtl="1"/>
            <a:endParaRPr lang="ar-JO" sz="1800" dirty="0">
              <a:solidFill>
                <a:schemeClr val="tx1"/>
              </a:solidFill>
              <a:latin typeface="Alexandria" pitchFamily="2" charset="-78"/>
              <a:cs typeface="Alexandria" pitchFamily="2" charset="-78"/>
            </a:endParaRPr>
          </a:p>
          <a:p>
            <a:pPr algn="r" rtl="1"/>
            <a:r>
              <a:rPr lang="ar-JO" sz="1800" b="1" dirty="0">
                <a:solidFill>
                  <a:schemeClr val="tx1"/>
                </a:solidFill>
                <a:latin typeface="Alexandria" pitchFamily="2" charset="-78"/>
                <a:cs typeface="Alexandria" pitchFamily="2" charset="-78"/>
              </a:rPr>
              <a:t>- القدرة والنطاق:</a:t>
            </a:r>
          </a:p>
          <a:p>
            <a:pPr algn="r" rtl="1"/>
            <a:r>
              <a:rPr lang="ar-JO" sz="1800" dirty="0">
                <a:solidFill>
                  <a:schemeClr val="tx1"/>
                </a:solidFill>
                <a:latin typeface="Alexandria" pitchFamily="2" charset="-78"/>
                <a:cs typeface="Alexandria" pitchFamily="2" charset="-78"/>
              </a:rPr>
              <a:t>الذكاء الاصطناعي: تتفوق أنظمة الذكاء الاصطناعي في أداء مهام محددة صُممت من أجلها كالذكاء الاصطناعي الضيق، في حين أن الذكاء الاصطناعي العام إذا تحقق سيمتلك ذكاءً شبيهًا بالبشر. بينما الذكاء البشري: الذكاء البشري واسع النطاق، مما يمكّن البشر من أداء مجموعة واسعة من المهام المعرفية ، بما في ذلك حل المشكلات والإبداع والعاطفة والتفاعلات الاجتماعية.</a:t>
            </a:r>
            <a:endParaRPr lang="ar-AE" sz="1800" dirty="0">
              <a:solidFill>
                <a:schemeClr val="tx1"/>
              </a:solidFill>
              <a:latin typeface="Alexandria" pitchFamily="2" charset="-78"/>
              <a:cs typeface="Alexandria" pitchFamily="2" charset="-78"/>
            </a:endParaRPr>
          </a:p>
          <a:p>
            <a:pPr algn="r" rtl="1"/>
            <a:endParaRPr lang="ar-AE" sz="1800" dirty="0">
              <a:solidFill>
                <a:schemeClr val="tx1"/>
              </a:solidFill>
              <a:latin typeface="Alexandria" pitchFamily="2" charset="-78"/>
              <a:cs typeface="Alexandria" pitchFamily="2" charset="-78"/>
            </a:endParaRPr>
          </a:p>
          <a:p>
            <a:pPr algn="r" rtl="1"/>
            <a:endParaRPr lang="ar-AE" sz="1800" dirty="0">
              <a:solidFill>
                <a:schemeClr val="tx1"/>
              </a:solidFill>
              <a:latin typeface="Alexandria" pitchFamily="2" charset="-78"/>
              <a:cs typeface="Alexandria" pitchFamily="2" charset="-78"/>
            </a:endParaRPr>
          </a:p>
          <a:p>
            <a:pPr algn="r" rtl="1"/>
            <a:endParaRPr lang="ar-JO" sz="1800" dirty="0">
              <a:solidFill>
                <a:schemeClr val="tx1"/>
              </a:solidFill>
              <a:latin typeface="Alexandria" pitchFamily="2" charset="-78"/>
              <a:cs typeface="Alexandria" pitchFamily="2" charset="-78"/>
            </a:endParaRPr>
          </a:p>
          <a:p>
            <a:pPr algn="r" rtl="1"/>
            <a:endParaRPr lang="ar-JO" sz="1800" dirty="0">
              <a:solidFill>
                <a:schemeClr val="tx1"/>
              </a:solidFill>
              <a:latin typeface="Alexandria" pitchFamily="2" charset="-78"/>
              <a:cs typeface="Alexandria" pitchFamily="2" charset="-78"/>
            </a:endParaRPr>
          </a:p>
          <a:p>
            <a:pPr algn="r" rtl="1"/>
            <a:r>
              <a:rPr lang="ar-JO" sz="1800" b="1" dirty="0">
                <a:solidFill>
                  <a:schemeClr val="tx1"/>
                </a:solidFill>
                <a:latin typeface="Alexandria" pitchFamily="2" charset="-78"/>
                <a:cs typeface="Alexandria" pitchFamily="2" charset="-78"/>
              </a:rPr>
              <a:t>- الوعي والعواطف:</a:t>
            </a:r>
          </a:p>
          <a:p>
            <a:pPr algn="r" rtl="1"/>
            <a:r>
              <a:rPr lang="ar-JO" sz="1800" dirty="0">
                <a:solidFill>
                  <a:schemeClr val="tx1"/>
                </a:solidFill>
                <a:latin typeface="Alexandria" pitchFamily="2" charset="-78"/>
                <a:cs typeface="Alexandria" pitchFamily="2" charset="-78"/>
              </a:rPr>
              <a:t>الذكاء الاصطناعي يفتقر إلى الوعي والعواطف. في حين أن بعض أنظمة الذكاء الاصطناعي يمكنها محاكاة المشاعر، إلا أنها لا تمتلك فهمًا عاطفيًا حقيقيًا.</a:t>
            </a:r>
          </a:p>
          <a:p>
            <a:pPr algn="r" rtl="1"/>
            <a:r>
              <a:rPr lang="ar-JO" sz="1800" dirty="0">
                <a:solidFill>
                  <a:schemeClr val="tx1"/>
                </a:solidFill>
                <a:latin typeface="Alexandria" pitchFamily="2" charset="-78"/>
                <a:cs typeface="Alexandria" pitchFamily="2" charset="-78"/>
              </a:rPr>
              <a:t>الذكاء البشري: البشر كائنات واعية لديها عواطف ووعي ذاتي وقدرة على تجربة وفهم المشاعر المعقدة.</a:t>
            </a:r>
          </a:p>
          <a:p>
            <a:pPr algn="r" rtl="1"/>
            <a:endParaRPr lang="ar-JO" sz="1800" dirty="0">
              <a:solidFill>
                <a:schemeClr val="tx1"/>
              </a:solidFill>
              <a:latin typeface="Alexandria" pitchFamily="2" charset="-78"/>
              <a:cs typeface="Alexandria" pitchFamily="2" charset="-78"/>
            </a:endParaRPr>
          </a:p>
          <a:p>
            <a:pPr algn="r" rtl="1"/>
            <a:r>
              <a:rPr lang="ar-JO" sz="1800" b="1" dirty="0">
                <a:solidFill>
                  <a:schemeClr val="tx1"/>
                </a:solidFill>
                <a:latin typeface="Alexandria" pitchFamily="2" charset="-78"/>
                <a:cs typeface="Alexandria" pitchFamily="2" charset="-78"/>
              </a:rPr>
              <a:t>- الحدس والإبداع:</a:t>
            </a:r>
          </a:p>
          <a:p>
            <a:pPr algn="r" rtl="1"/>
            <a:r>
              <a:rPr lang="ar-JO" sz="1800" dirty="0">
                <a:solidFill>
                  <a:schemeClr val="tx1"/>
                </a:solidFill>
                <a:latin typeface="Alexandria" pitchFamily="2" charset="-78"/>
                <a:cs typeface="Alexandria" pitchFamily="2" charset="-78"/>
              </a:rPr>
              <a:t>الذكاء الاصطناعي: يفتقر إلى الحدس والإبداع بنفس الطريقة التي يمتلكها البشر. بينما يمكّن للذكاء الاصطناعي إنشاء حلول جديدة بناءً على أنماط البيانات .</a:t>
            </a:r>
          </a:p>
          <a:p>
            <a:pPr algn="r" rtl="1"/>
            <a:r>
              <a:rPr lang="ar-JO" sz="1800" dirty="0">
                <a:solidFill>
                  <a:schemeClr val="tx1"/>
                </a:solidFill>
                <a:latin typeface="Alexandria" pitchFamily="2" charset="-78"/>
                <a:cs typeface="Alexandria" pitchFamily="2" charset="-78"/>
              </a:rPr>
              <a:t>الذكاء البشري: يسمح الحدس البشري باتخاذ قرارات سريعة بناءً على الغرائز والمعرفة المتراكمة. </a:t>
            </a:r>
            <a:endParaRPr lang="ar-AE" sz="1800" dirty="0">
              <a:solidFill>
                <a:schemeClr val="tx1"/>
              </a:solidFill>
              <a:latin typeface="Alexandria" pitchFamily="2" charset="-78"/>
              <a:cs typeface="Alexandria" pitchFamily="2" charset="-78"/>
            </a:endParaRPr>
          </a:p>
          <a:p>
            <a:pPr algn="r" rtl="1"/>
            <a:endParaRPr lang="ar-JO" sz="1800" dirty="0">
              <a:solidFill>
                <a:schemeClr val="tx1"/>
              </a:solidFill>
              <a:latin typeface="Alexandria" pitchFamily="2" charset="-78"/>
              <a:cs typeface="Alexandria" pitchFamily="2" charset="-78"/>
            </a:endParaRPr>
          </a:p>
          <a:p>
            <a:pPr algn="r" rtl="1"/>
            <a:r>
              <a:rPr lang="ar-JO" sz="1800" b="1" dirty="0">
                <a:solidFill>
                  <a:schemeClr val="tx1"/>
                </a:solidFill>
                <a:latin typeface="Alexandria" pitchFamily="2" charset="-78"/>
                <a:cs typeface="Alexandria" pitchFamily="2" charset="-78"/>
              </a:rPr>
              <a:t>- الأخلاق والتفكير الأخلاقي:</a:t>
            </a:r>
          </a:p>
          <a:p>
            <a:pPr algn="r" rtl="1"/>
            <a:r>
              <a:rPr lang="ar-JO" sz="1800" dirty="0">
                <a:solidFill>
                  <a:schemeClr val="tx1"/>
                </a:solidFill>
                <a:latin typeface="Alexandria" pitchFamily="2" charset="-78"/>
                <a:cs typeface="Alexandria" pitchFamily="2" charset="-78"/>
              </a:rPr>
              <a:t>الذكاء الاصطناعي يفتقر إلى التفكير الأخلاقي والحكم الأخلاقي لأنه يعمل على أساس الخوارزميات والبيانات دون الشعور بالصواب أو الخطأ.</a:t>
            </a:r>
          </a:p>
          <a:p>
            <a:pPr algn="r" rtl="1"/>
            <a:r>
              <a:rPr lang="ar-JO" sz="1800" dirty="0">
                <a:solidFill>
                  <a:schemeClr val="tx1"/>
                </a:solidFill>
                <a:latin typeface="Alexandria" pitchFamily="2" charset="-78"/>
                <a:cs typeface="Alexandria" pitchFamily="2" charset="-78"/>
              </a:rPr>
              <a:t>الذكاء البشري: يمتلك البشر بوصلة أخلاقية ويمكنهم اتخاذ قرارات أخلاقية بناءً على القيم والأخلاق والدين والأعراف الاجتماعية.</a:t>
            </a:r>
          </a:p>
        </p:txBody>
      </p:sp>
      <p:sp>
        <p:nvSpPr>
          <p:cNvPr id="3" name="Rectangle 2">
            <a:extLst>
              <a:ext uri="{FF2B5EF4-FFF2-40B4-BE49-F238E27FC236}">
                <a16:creationId xmlns:a16="http://schemas.microsoft.com/office/drawing/2014/main" id="{4F0ECCBD-860A-4035-B9F6-2F4F74FEAD18}"/>
              </a:ext>
            </a:extLst>
          </p:cNvPr>
          <p:cNvSpPr/>
          <p:nvPr/>
        </p:nvSpPr>
        <p:spPr>
          <a:xfrm>
            <a:off x="119336" y="6496597"/>
            <a:ext cx="2779928" cy="261610"/>
          </a:xfrm>
          <a:prstGeom prst="rect">
            <a:avLst/>
          </a:prstGeom>
        </p:spPr>
        <p:txBody>
          <a:bodyPr wrap="none">
            <a:spAutoFit/>
          </a:bodyPr>
          <a:lstStyle/>
          <a:p>
            <a:r>
              <a:rPr lang="en-GB" sz="1100" dirty="0">
                <a:solidFill>
                  <a:schemeClr val="bg1"/>
                </a:solidFill>
                <a:latin typeface="Alexandria" pitchFamily="2" charset="-78"/>
                <a:cs typeface="Alexandria" pitchFamily="2" charset="-78"/>
              </a:rPr>
              <a:t>https://molhem.com/@technology-ai</a:t>
            </a:r>
            <a:endParaRPr lang="ar-JO" sz="1100" dirty="0">
              <a:solidFill>
                <a:schemeClr val="bg1"/>
              </a:solidFill>
              <a:latin typeface="Alexandria" pitchFamily="2" charset="-78"/>
              <a:cs typeface="Alexandria" pitchFamily="2" charset="-78"/>
            </a:endParaRPr>
          </a:p>
        </p:txBody>
      </p:sp>
      <p:pic>
        <p:nvPicPr>
          <p:cNvPr id="6" name="Google Shape;111;p1">
            <a:extLst>
              <a:ext uri="{FF2B5EF4-FFF2-40B4-BE49-F238E27FC236}">
                <a16:creationId xmlns:a16="http://schemas.microsoft.com/office/drawing/2014/main" id="{99F0DD4F-CF7E-4FC3-99C6-71CD0BAB9B0C}"/>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17376" y="-395692"/>
            <a:ext cx="1621359" cy="1304351"/>
          </a:xfrm>
          <a:prstGeom prst="rect">
            <a:avLst/>
          </a:prstGeom>
          <a:noFill/>
          <a:ln>
            <a:noFill/>
          </a:ln>
        </p:spPr>
      </p:pic>
      <p:sp>
        <p:nvSpPr>
          <p:cNvPr id="7" name="TextBox 6">
            <a:extLst>
              <a:ext uri="{FF2B5EF4-FFF2-40B4-BE49-F238E27FC236}">
                <a16:creationId xmlns:a16="http://schemas.microsoft.com/office/drawing/2014/main" id="{EBDD67C0-30F4-3306-9350-70C46E66BE38}"/>
              </a:ext>
            </a:extLst>
          </p:cNvPr>
          <p:cNvSpPr txBox="1"/>
          <p:nvPr/>
        </p:nvSpPr>
        <p:spPr>
          <a:xfrm>
            <a:off x="2207568" y="131333"/>
            <a:ext cx="6294466"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مقارنة بين الذكاء الاصطناعي والذكاء البشري</a:t>
            </a:r>
            <a:endPar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cxnSp>
        <p:nvCxnSpPr>
          <p:cNvPr id="9" name="Straight Connector 8">
            <a:extLst>
              <a:ext uri="{FF2B5EF4-FFF2-40B4-BE49-F238E27FC236}">
                <a16:creationId xmlns:a16="http://schemas.microsoft.com/office/drawing/2014/main" id="{D13CED83-5BCB-EA01-046C-A453157DFD9E}"/>
              </a:ext>
            </a:extLst>
          </p:cNvPr>
          <p:cNvCxnSpPr/>
          <p:nvPr/>
        </p:nvCxnSpPr>
        <p:spPr>
          <a:xfrm flipV="1">
            <a:off x="117376" y="2492896"/>
            <a:ext cx="12074624" cy="7200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7E8141E-58B6-B31F-1AED-3F133C0E971F}"/>
              </a:ext>
            </a:extLst>
          </p:cNvPr>
          <p:cNvCxnSpPr/>
          <p:nvPr/>
        </p:nvCxnSpPr>
        <p:spPr>
          <a:xfrm flipV="1">
            <a:off x="58688" y="4471063"/>
            <a:ext cx="12074624" cy="7200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188B980-6F84-C459-AC4B-527C51077005}"/>
              </a:ext>
            </a:extLst>
          </p:cNvPr>
          <p:cNvCxnSpPr/>
          <p:nvPr/>
        </p:nvCxnSpPr>
        <p:spPr>
          <a:xfrm>
            <a:off x="6154688" y="661975"/>
            <a:ext cx="0" cy="6196025"/>
          </a:xfrm>
          <a:prstGeom prst="line">
            <a:avLst/>
          </a:prstGeom>
        </p:spPr>
        <p:style>
          <a:lnRef idx="1">
            <a:schemeClr val="accent1"/>
          </a:lnRef>
          <a:fillRef idx="0">
            <a:schemeClr val="accent1"/>
          </a:fillRef>
          <a:effectRef idx="0">
            <a:schemeClr val="accent1"/>
          </a:effectRef>
          <a:fontRef idx="minor">
            <a:schemeClr val="tx1"/>
          </a:fontRef>
        </p:style>
      </p:cxnSp>
      <p:pic>
        <p:nvPicPr>
          <p:cNvPr id="4" name="Graphic 21">
            <a:extLst>
              <a:ext uri="{FF2B5EF4-FFF2-40B4-BE49-F238E27FC236}">
                <a16:creationId xmlns:a16="http://schemas.microsoft.com/office/drawing/2014/main" id="{528D0255-4D24-53D7-B06B-47831C9F93C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22178067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CDCFD1F-EB77-4E59-9F90-2CA3B4BFF804}"/>
              </a:ext>
            </a:extLst>
          </p:cNvPr>
          <p:cNvSpPr/>
          <p:nvPr/>
        </p:nvSpPr>
        <p:spPr>
          <a:xfrm>
            <a:off x="382812" y="523107"/>
            <a:ext cx="11593288" cy="5632311"/>
          </a:xfrm>
          <a:prstGeom prst="rect">
            <a:avLst/>
          </a:prstGeom>
        </p:spPr>
        <p:txBody>
          <a:bodyPr wrap="square">
            <a:spAutoFit/>
          </a:bodyPr>
          <a:lstStyle/>
          <a:p>
            <a:pPr algn="just" rtl="1"/>
            <a:endParaRPr lang="ar-JO" sz="2000" u="sng" dirty="0">
              <a:solidFill>
                <a:schemeClr val="tx1"/>
              </a:solidFill>
              <a:latin typeface="Alexandria" pitchFamily="2" charset="-78"/>
              <a:cs typeface="Alexandria" pitchFamily="2" charset="-78"/>
            </a:endParaRPr>
          </a:p>
          <a:p>
            <a:pPr algn="just" rtl="1"/>
            <a:r>
              <a:rPr lang="ar-JO" sz="2000" dirty="0">
                <a:solidFill>
                  <a:schemeClr val="tx1"/>
                </a:solidFill>
                <a:latin typeface="Alexandria" pitchFamily="2" charset="-78"/>
                <a:cs typeface="Alexandria" pitchFamily="2" charset="-78"/>
              </a:rPr>
              <a:t>       لا يمكّن أن يؤدي الذكاء الاصطناعي وظيفته في أي مجال بدون </a:t>
            </a:r>
            <a:r>
              <a:rPr lang="ar-JO" sz="2000" u="sng" dirty="0">
                <a:solidFill>
                  <a:schemeClr val="tx1"/>
                </a:solidFill>
                <a:latin typeface="Alexandria" pitchFamily="2" charset="-78"/>
                <a:cs typeface="Alexandria" pitchFamily="2" charset="-78"/>
              </a:rPr>
              <a:t>توافر البنية التحتية اللازمة لذلك</a:t>
            </a:r>
            <a:r>
              <a:rPr lang="ar-JO" sz="2000" dirty="0">
                <a:solidFill>
                  <a:schemeClr val="tx1"/>
                </a:solidFill>
                <a:latin typeface="Alexandria" pitchFamily="2" charset="-78"/>
                <a:cs typeface="Alexandria" pitchFamily="2" charset="-78"/>
              </a:rPr>
              <a:t>، وتتضمن هذه البنية الأساسية سرعة انترنت عالية وتغطية شاملة. كما يعتمد نجاح وفعالية استخدام الذكاء الاصطناعي على مدى </a:t>
            </a:r>
            <a:r>
              <a:rPr lang="ar-JO" sz="2000" u="sng" dirty="0">
                <a:solidFill>
                  <a:schemeClr val="tx1"/>
                </a:solidFill>
                <a:latin typeface="Alexandria" pitchFamily="2" charset="-78"/>
                <a:cs typeface="Alexandria" pitchFamily="2" charset="-78"/>
              </a:rPr>
              <a:t>توافر المعدات الرقمية والالكترونية وتدريب الموظفين الفنيين المختصين</a:t>
            </a:r>
            <a:r>
              <a:rPr lang="ar-JO" sz="2000" dirty="0">
                <a:solidFill>
                  <a:schemeClr val="tx1"/>
                </a:solidFill>
                <a:latin typeface="Alexandria" pitchFamily="2" charset="-78"/>
                <a:cs typeface="Alexandria" pitchFamily="2" charset="-78"/>
              </a:rPr>
              <a:t>، بالإضافة إلى ذلك ضرورة </a:t>
            </a:r>
            <a:r>
              <a:rPr lang="ar-JO" sz="2000" u="sng" dirty="0">
                <a:solidFill>
                  <a:schemeClr val="tx1"/>
                </a:solidFill>
                <a:latin typeface="Alexandria" pitchFamily="2" charset="-78"/>
                <a:cs typeface="Alexandria" pitchFamily="2" charset="-78"/>
              </a:rPr>
              <a:t>تأمين وحماية البيانات الضخمة التي يتم التعامل معها </a:t>
            </a:r>
            <a:r>
              <a:rPr lang="ar-JO" sz="2000" dirty="0">
                <a:solidFill>
                  <a:schemeClr val="tx1"/>
                </a:solidFill>
                <a:latin typeface="Alexandria" pitchFamily="2" charset="-78"/>
                <a:cs typeface="Alexandria" pitchFamily="2" charset="-78"/>
              </a:rPr>
              <a:t>ولذلك  نحتاج إلى:</a:t>
            </a:r>
            <a:endParaRPr lang="ar-AE" sz="2000" dirty="0">
              <a:solidFill>
                <a:schemeClr val="tx1"/>
              </a:solidFill>
              <a:latin typeface="Alexandria" pitchFamily="2" charset="-78"/>
              <a:cs typeface="Alexandria" pitchFamily="2" charset="-78"/>
            </a:endParaRPr>
          </a:p>
          <a:p>
            <a:pPr algn="just" rtl="1"/>
            <a:endParaRPr lang="ar-JO" sz="2000" dirty="0">
              <a:solidFill>
                <a:schemeClr val="tx1"/>
              </a:solidFill>
              <a:latin typeface="Alexandria" pitchFamily="2" charset="-78"/>
              <a:cs typeface="Alexandria" pitchFamily="2" charset="-78"/>
            </a:endParaRPr>
          </a:p>
          <a:p>
            <a:pPr marL="342900" indent="-342900" algn="just" rtl="1">
              <a:buFont typeface="Wingdings" panose="05000000000000000000" pitchFamily="2" charset="2"/>
              <a:buChar char="§"/>
            </a:pPr>
            <a:r>
              <a:rPr lang="ar-JO" sz="2000" b="1" dirty="0">
                <a:solidFill>
                  <a:schemeClr val="tx1"/>
                </a:solidFill>
                <a:latin typeface="Alexandria" pitchFamily="2" charset="-78"/>
                <a:cs typeface="Alexandria" pitchFamily="2" charset="-78"/>
              </a:rPr>
              <a:t>نظام بيانات</a:t>
            </a:r>
            <a:r>
              <a:rPr lang="ar-JO" sz="2000" dirty="0">
                <a:solidFill>
                  <a:schemeClr val="tx1"/>
                </a:solidFill>
                <a:latin typeface="Alexandria" pitchFamily="2" charset="-78"/>
                <a:cs typeface="Alexandria" pitchFamily="2" charset="-78"/>
              </a:rPr>
              <a:t>: يستخدم لتمثيل المعلومات والمعرفة.</a:t>
            </a:r>
          </a:p>
          <a:p>
            <a:pPr marL="342900" indent="-342900" algn="just" rtl="1">
              <a:buFont typeface="Wingdings" panose="05000000000000000000" pitchFamily="2" charset="2"/>
              <a:buChar char="§"/>
            </a:pPr>
            <a:r>
              <a:rPr lang="ar-JO" sz="2000" dirty="0">
                <a:solidFill>
                  <a:schemeClr val="tx1"/>
                </a:solidFill>
                <a:latin typeface="Alexandria" pitchFamily="2" charset="-78"/>
                <a:cs typeface="Alexandria" pitchFamily="2" charset="-78"/>
              </a:rPr>
              <a:t> </a:t>
            </a:r>
            <a:r>
              <a:rPr lang="ar-JO" sz="2000" b="1" dirty="0">
                <a:solidFill>
                  <a:schemeClr val="tx1"/>
                </a:solidFill>
                <a:latin typeface="Alexandria" pitchFamily="2" charset="-78"/>
                <a:cs typeface="Alexandria" pitchFamily="2" charset="-78"/>
              </a:rPr>
              <a:t>خوارزميات</a:t>
            </a:r>
            <a:r>
              <a:rPr lang="ar-JO" sz="2000" dirty="0">
                <a:solidFill>
                  <a:schemeClr val="tx1"/>
                </a:solidFill>
                <a:latin typeface="Alexandria" pitchFamily="2" charset="-78"/>
                <a:cs typeface="Alexandria" pitchFamily="2" charset="-78"/>
              </a:rPr>
              <a:t>: نحتاج إليها لرسم طريقة استخدام هذه المعلومات.</a:t>
            </a:r>
          </a:p>
          <a:p>
            <a:pPr marL="342900" indent="-342900" algn="just" rtl="1">
              <a:buFont typeface="Wingdings" panose="05000000000000000000" pitchFamily="2" charset="2"/>
              <a:buChar char="§"/>
            </a:pPr>
            <a:r>
              <a:rPr lang="ar-JO" sz="2000" dirty="0">
                <a:solidFill>
                  <a:schemeClr val="tx1"/>
                </a:solidFill>
                <a:latin typeface="Alexandria" pitchFamily="2" charset="-78"/>
                <a:cs typeface="Alexandria" pitchFamily="2" charset="-78"/>
              </a:rPr>
              <a:t> </a:t>
            </a:r>
            <a:r>
              <a:rPr lang="ar-JO" sz="2000" b="1" dirty="0">
                <a:solidFill>
                  <a:schemeClr val="tx1"/>
                </a:solidFill>
                <a:latin typeface="Alexandria" pitchFamily="2" charset="-78"/>
                <a:cs typeface="Alexandria" pitchFamily="2" charset="-78"/>
              </a:rPr>
              <a:t>قاعدة معرفية </a:t>
            </a:r>
            <a:r>
              <a:rPr lang="ar-JO" sz="2000" dirty="0">
                <a:solidFill>
                  <a:schemeClr val="tx1"/>
                </a:solidFill>
                <a:latin typeface="Alexandria" pitchFamily="2" charset="-78"/>
                <a:cs typeface="Alexandria" pitchFamily="2" charset="-78"/>
              </a:rPr>
              <a:t>: وهى عبارة عن مكتبة إلكترونية ذاتية الخدمة تحتوى على معلومات مطلوبة لأداء مهام مخصصة للنظام، وقد تتضمن الأسئلة الشائعة والكتيبات وأدلة استكشاف الأخطاء وإصلاحها، لتمكّن النظام من التفاعل والاستجابة لمدخلات المستخدم.</a:t>
            </a:r>
          </a:p>
          <a:p>
            <a:pPr marL="342900" indent="-342900" algn="just" rtl="1">
              <a:buFont typeface="Wingdings" panose="05000000000000000000" pitchFamily="2" charset="2"/>
              <a:buChar char="§"/>
            </a:pPr>
            <a:r>
              <a:rPr lang="ar-JO" sz="2000" dirty="0">
                <a:solidFill>
                  <a:schemeClr val="tx1"/>
                </a:solidFill>
                <a:latin typeface="Alexandria" pitchFamily="2" charset="-78"/>
                <a:cs typeface="Alexandria" pitchFamily="2" charset="-78"/>
              </a:rPr>
              <a:t> </a:t>
            </a:r>
            <a:r>
              <a:rPr lang="ar-JO" sz="2000" b="1" dirty="0">
                <a:solidFill>
                  <a:schemeClr val="tx1"/>
                </a:solidFill>
                <a:latin typeface="Alexandria" pitchFamily="2" charset="-78"/>
                <a:cs typeface="Alexandria" pitchFamily="2" charset="-78"/>
              </a:rPr>
              <a:t>إجراءات مبرمجة</a:t>
            </a:r>
            <a:r>
              <a:rPr lang="ar-JO" sz="2000" dirty="0">
                <a:solidFill>
                  <a:schemeClr val="tx1"/>
                </a:solidFill>
                <a:latin typeface="Alexandria" pitchFamily="2" charset="-78"/>
                <a:cs typeface="Alexandria" pitchFamily="2" charset="-78"/>
              </a:rPr>
              <a:t>:  تتكون من عمليات استنباط واستقراء واستنتاج؛ لمحاكاة الذكاء الإنساني، وأداء المهام المطلوبة.</a:t>
            </a:r>
          </a:p>
          <a:p>
            <a:pPr marL="342900" indent="-342900" algn="just" rtl="1">
              <a:buFont typeface="Wingdings" panose="05000000000000000000" pitchFamily="2" charset="2"/>
              <a:buChar char="§"/>
            </a:pPr>
            <a:r>
              <a:rPr lang="ar-JO" sz="2000" dirty="0">
                <a:solidFill>
                  <a:schemeClr val="tx1"/>
                </a:solidFill>
                <a:latin typeface="Alexandria" pitchFamily="2" charset="-78"/>
                <a:cs typeface="Alexandria" pitchFamily="2" charset="-78"/>
              </a:rPr>
              <a:t> </a:t>
            </a:r>
            <a:r>
              <a:rPr lang="ar-JO" sz="2000" b="1" dirty="0">
                <a:solidFill>
                  <a:schemeClr val="tx1"/>
                </a:solidFill>
                <a:latin typeface="Alexandria" pitchFamily="2" charset="-78"/>
                <a:cs typeface="Alexandria" pitchFamily="2" charset="-78"/>
              </a:rPr>
              <a:t>واجهة المستخدم </a:t>
            </a:r>
            <a:r>
              <a:rPr lang="ar-JO" sz="2000" dirty="0">
                <a:solidFill>
                  <a:schemeClr val="tx1"/>
                </a:solidFill>
                <a:latin typeface="Alexandria" pitchFamily="2" charset="-78"/>
                <a:cs typeface="Alexandria" pitchFamily="2" charset="-78"/>
              </a:rPr>
              <a:t>: للتفاعل مع النظام. </a:t>
            </a:r>
          </a:p>
          <a:p>
            <a:pPr marL="342900" indent="-342900" algn="just" rtl="1">
              <a:buFont typeface="Wingdings" panose="05000000000000000000" pitchFamily="2" charset="2"/>
              <a:buChar char="§"/>
            </a:pPr>
            <a:r>
              <a:rPr lang="ar-JO" sz="2000" b="1" dirty="0">
                <a:solidFill>
                  <a:schemeClr val="tx1"/>
                </a:solidFill>
                <a:latin typeface="Alexandria" pitchFamily="2" charset="-78"/>
                <a:cs typeface="Alexandria" pitchFamily="2" charset="-78"/>
              </a:rPr>
              <a:t>لغات برمجة</a:t>
            </a:r>
            <a:r>
              <a:rPr lang="ar-JO" sz="2000" dirty="0">
                <a:solidFill>
                  <a:schemeClr val="tx1"/>
                </a:solidFill>
                <a:latin typeface="Alexandria" pitchFamily="2" charset="-78"/>
                <a:cs typeface="Alexandria" pitchFamily="2" charset="-78"/>
              </a:rPr>
              <a:t>: تستخدم لتمثيل كلاً من المعلومات والخوارميات. </a:t>
            </a:r>
          </a:p>
          <a:p>
            <a:pPr marL="342900" indent="-342900" algn="just" rtl="1">
              <a:buFont typeface="Wingdings" panose="05000000000000000000" pitchFamily="2" charset="2"/>
              <a:buChar char="§"/>
            </a:pPr>
            <a:r>
              <a:rPr lang="ar-JO" sz="2000" b="1" dirty="0">
                <a:solidFill>
                  <a:schemeClr val="tx1"/>
                </a:solidFill>
                <a:latin typeface="Alexandria" pitchFamily="2" charset="-78"/>
                <a:cs typeface="Alexandria" pitchFamily="2" charset="-78"/>
              </a:rPr>
              <a:t> الثقافة الداعمة </a:t>
            </a:r>
            <a:r>
              <a:rPr lang="ar-AE" sz="2000" dirty="0">
                <a:solidFill>
                  <a:schemeClr val="tx1"/>
                </a:solidFill>
                <a:latin typeface="Alexandria" pitchFamily="2" charset="-78"/>
                <a:cs typeface="Alexandria" pitchFamily="2" charset="-78"/>
              </a:rPr>
              <a:t>: </a:t>
            </a:r>
            <a:r>
              <a:rPr lang="ar-JO" sz="2000" dirty="0">
                <a:solidFill>
                  <a:schemeClr val="tx1"/>
                </a:solidFill>
                <a:latin typeface="Alexandria" pitchFamily="2" charset="-78"/>
                <a:cs typeface="Alexandria" pitchFamily="2" charset="-78"/>
              </a:rPr>
              <a:t>ومن أهم ما نحتاجه أيضًا إيجاد الثقافة </a:t>
            </a:r>
            <a:r>
              <a:rPr lang="ar-AE" sz="2000" dirty="0">
                <a:solidFill>
                  <a:schemeClr val="tx1"/>
                </a:solidFill>
                <a:latin typeface="Alexandria" pitchFamily="2" charset="-78"/>
                <a:cs typeface="Alexandria" pitchFamily="2" charset="-78"/>
              </a:rPr>
              <a:t>الداعمة </a:t>
            </a:r>
            <a:r>
              <a:rPr lang="ar-JO" sz="2000" dirty="0">
                <a:solidFill>
                  <a:schemeClr val="tx1"/>
                </a:solidFill>
                <a:latin typeface="Alexandria" pitchFamily="2" charset="-78"/>
                <a:cs typeface="Alexandria" pitchFamily="2" charset="-78"/>
              </a:rPr>
              <a:t>المناسبة للذكاء الاصطناعي فلتحقيق أقصى استفادة من الذكاء الاصطناعي، ولتجنب المشكلات التي تمنع نجاح عمليات التنفيذ يتطلب إيجاد ثقافة داعمة للذكاء الاصطناعي. (شحاته، 2022) </a:t>
            </a:r>
          </a:p>
        </p:txBody>
      </p:sp>
      <p:pic>
        <p:nvPicPr>
          <p:cNvPr id="6" name="Google Shape;111;p1">
            <a:extLst>
              <a:ext uri="{FF2B5EF4-FFF2-40B4-BE49-F238E27FC236}">
                <a16:creationId xmlns:a16="http://schemas.microsoft.com/office/drawing/2014/main" id="{E11C4F61-A340-4487-A6B7-F116B54D268E}"/>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sp>
        <p:nvSpPr>
          <p:cNvPr id="2" name="TextBox 1">
            <a:extLst>
              <a:ext uri="{FF2B5EF4-FFF2-40B4-BE49-F238E27FC236}">
                <a16:creationId xmlns:a16="http://schemas.microsoft.com/office/drawing/2014/main" id="{00DAE600-B2F3-330A-610F-DDE154038EA1}"/>
              </a:ext>
            </a:extLst>
          </p:cNvPr>
          <p:cNvSpPr txBox="1"/>
          <p:nvPr/>
        </p:nvSpPr>
        <p:spPr>
          <a:xfrm>
            <a:off x="3689966" y="131333"/>
            <a:ext cx="4812068"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مكونات الذكاء الاصطناعي</a:t>
            </a:r>
            <a:endPar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p:txBody>
      </p:sp>
      <p:pic>
        <p:nvPicPr>
          <p:cNvPr id="8" name="Graphic 21">
            <a:extLst>
              <a:ext uri="{FF2B5EF4-FFF2-40B4-BE49-F238E27FC236}">
                <a16:creationId xmlns:a16="http://schemas.microsoft.com/office/drawing/2014/main" id="{8F1E2E03-EA0C-D36B-0EDF-F1CBA2A0642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37828256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B24ECF-874B-4582-B8D8-4BB2AE48979D}"/>
              </a:ext>
            </a:extLst>
          </p:cNvPr>
          <p:cNvSpPr/>
          <p:nvPr/>
        </p:nvSpPr>
        <p:spPr>
          <a:xfrm>
            <a:off x="191344" y="692696"/>
            <a:ext cx="11809312" cy="5862502"/>
          </a:xfrm>
          <a:prstGeom prst="rect">
            <a:avLst/>
          </a:prstGeom>
        </p:spPr>
        <p:txBody>
          <a:bodyPr wrap="square">
            <a:spAutoFit/>
          </a:bodyPr>
          <a:lstStyle/>
          <a:p>
            <a:pPr algn="justLow" rtl="1">
              <a:lnSpc>
                <a:spcPct val="150000"/>
              </a:lnSpc>
            </a:pPr>
            <a:r>
              <a:rPr lang="ar-SA" sz="1800" dirty="0">
                <a:solidFill>
                  <a:schemeClr val="tx1"/>
                </a:solidFill>
                <a:latin typeface="Alexandria" pitchFamily="2" charset="-78"/>
                <a:ea typeface="Times New Roman" panose="02020603050405020304" pitchFamily="18" charset="0"/>
                <a:cs typeface="Alexandria" pitchFamily="2" charset="-78"/>
              </a:rPr>
              <a:t>يتركز علم الذكاء الاصطناعي </a:t>
            </a:r>
            <a:r>
              <a:rPr lang="ar-JO" sz="1800" dirty="0">
                <a:solidFill>
                  <a:schemeClr val="tx1"/>
                </a:solidFill>
                <a:latin typeface="Alexandria" pitchFamily="2" charset="-78"/>
                <a:ea typeface="Times New Roman" panose="02020603050405020304" pitchFamily="18" charset="0"/>
                <a:cs typeface="Alexandria" pitchFamily="2" charset="-78"/>
              </a:rPr>
              <a:t>على </a:t>
            </a:r>
            <a:r>
              <a:rPr lang="ar-SA" sz="1800" dirty="0">
                <a:solidFill>
                  <a:schemeClr val="tx1"/>
                </a:solidFill>
                <a:latin typeface="Alexandria" pitchFamily="2" charset="-78"/>
                <a:ea typeface="Times New Roman" panose="02020603050405020304" pitchFamily="18" charset="0"/>
                <a:cs typeface="Alexandria" pitchFamily="2" charset="-78"/>
              </a:rPr>
              <a:t>أساليب تمثيل النماذج في ذاكرة الحاسب الآلي</a:t>
            </a:r>
            <a:r>
              <a:rPr lang="ar-JO" sz="1800" dirty="0">
                <a:solidFill>
                  <a:schemeClr val="tx1"/>
                </a:solidFill>
                <a:latin typeface="Alexandria" pitchFamily="2" charset="-78"/>
                <a:ea typeface="Times New Roman" panose="02020603050405020304" pitchFamily="18" charset="0"/>
                <a:cs typeface="Alexandria" pitchFamily="2" charset="-78"/>
              </a:rPr>
              <a:t>، ومن </a:t>
            </a:r>
            <a:r>
              <a:rPr lang="ar-SA" sz="1800" dirty="0">
                <a:solidFill>
                  <a:schemeClr val="tx1"/>
                </a:solidFill>
                <a:latin typeface="Alexandria" pitchFamily="2" charset="-78"/>
                <a:ea typeface="Times New Roman" panose="02020603050405020304" pitchFamily="18" charset="0"/>
                <a:cs typeface="Alexandria" pitchFamily="2" charset="-78"/>
              </a:rPr>
              <a:t>هذه ال</a:t>
            </a:r>
            <a:r>
              <a:rPr lang="ar-JO" sz="1800" dirty="0">
                <a:solidFill>
                  <a:schemeClr val="tx1"/>
                </a:solidFill>
                <a:latin typeface="Alexandria" pitchFamily="2" charset="-78"/>
                <a:ea typeface="Times New Roman" panose="02020603050405020304" pitchFamily="18" charset="0"/>
                <a:cs typeface="Alexandria" pitchFamily="2" charset="-78"/>
              </a:rPr>
              <a:t>أ</a:t>
            </a:r>
            <a:r>
              <a:rPr lang="ar-SA" sz="1800" dirty="0">
                <a:solidFill>
                  <a:schemeClr val="tx1"/>
                </a:solidFill>
                <a:latin typeface="Alexandria" pitchFamily="2" charset="-78"/>
                <a:ea typeface="Times New Roman" panose="02020603050405020304" pitchFamily="18" charset="0"/>
                <a:cs typeface="Alexandria" pitchFamily="2" charset="-78"/>
              </a:rPr>
              <a:t>ساليب :</a:t>
            </a:r>
            <a:endParaRPr lang="en-US" sz="1800" dirty="0">
              <a:solidFill>
                <a:schemeClr val="tx1"/>
              </a:solidFill>
              <a:latin typeface="Alexandria" pitchFamily="2" charset="-78"/>
              <a:ea typeface="Times New Roman" panose="02020603050405020304" pitchFamily="18" charset="0"/>
              <a:cs typeface="Alexandria" pitchFamily="2" charset="-78"/>
            </a:endParaRPr>
          </a:p>
          <a:p>
            <a:pPr algn="justLow" rtl="1">
              <a:lnSpc>
                <a:spcPct val="150000"/>
              </a:lnSpc>
            </a:pPr>
            <a:r>
              <a:rPr lang="ar-SA" sz="1800" b="1" u="sng" dirty="0">
                <a:solidFill>
                  <a:schemeClr val="tx1"/>
                </a:solidFill>
                <a:latin typeface="Alexandria" pitchFamily="2" charset="-78"/>
                <a:ea typeface="Times New Roman" panose="02020603050405020304" pitchFamily="18" charset="0"/>
                <a:cs typeface="Alexandria" pitchFamily="2" charset="-78"/>
              </a:rPr>
              <a:t>1-</a:t>
            </a:r>
            <a:r>
              <a:rPr lang="ar-JO" sz="1800" b="1" u="sng" dirty="0">
                <a:solidFill>
                  <a:schemeClr val="tx1"/>
                </a:solidFill>
                <a:latin typeface="Alexandria" pitchFamily="2" charset="-78"/>
                <a:ea typeface="Times New Roman" panose="02020603050405020304" pitchFamily="18" charset="0"/>
                <a:cs typeface="Alexandria" pitchFamily="2" charset="-78"/>
              </a:rPr>
              <a:t>أ</a:t>
            </a:r>
            <a:r>
              <a:rPr lang="ar-SA" sz="1800" b="1" u="sng" dirty="0">
                <a:solidFill>
                  <a:schemeClr val="tx1"/>
                </a:solidFill>
                <a:latin typeface="Alexandria" pitchFamily="2" charset="-78"/>
                <a:ea typeface="Times New Roman" panose="02020603050405020304" pitchFamily="18" charset="0"/>
                <a:cs typeface="Alexandria" pitchFamily="2" charset="-78"/>
              </a:rPr>
              <a:t>سلوب استخدام القوانين : </a:t>
            </a:r>
            <a:endParaRPr lang="en-US" sz="1800" b="1" dirty="0">
              <a:solidFill>
                <a:schemeClr val="tx1"/>
              </a:solidFill>
              <a:latin typeface="Alexandria" pitchFamily="2" charset="-78"/>
              <a:ea typeface="Times New Roman" panose="02020603050405020304" pitchFamily="18" charset="0"/>
              <a:cs typeface="Alexandria" pitchFamily="2" charset="-78"/>
            </a:endParaRPr>
          </a:p>
          <a:p>
            <a:pPr algn="justLow" rtl="1">
              <a:lnSpc>
                <a:spcPct val="150000"/>
              </a:lnSpc>
            </a:pPr>
            <a:r>
              <a:rPr lang="ar-SA" sz="1800" dirty="0">
                <a:solidFill>
                  <a:schemeClr val="tx1"/>
                </a:solidFill>
                <a:latin typeface="Alexandria" pitchFamily="2" charset="-78"/>
                <a:ea typeface="Times New Roman" panose="02020603050405020304" pitchFamily="18" charset="0"/>
                <a:cs typeface="Alexandria" pitchFamily="2" charset="-78"/>
              </a:rPr>
              <a:t> استخدام القوانين ( </a:t>
            </a:r>
            <a:r>
              <a:rPr lang="en-US" sz="1800" dirty="0">
                <a:solidFill>
                  <a:schemeClr val="tx1"/>
                </a:solidFill>
                <a:latin typeface="Alexandria" pitchFamily="2" charset="-78"/>
                <a:ea typeface="Times New Roman" panose="02020603050405020304" pitchFamily="18" charset="0"/>
                <a:cs typeface="Alexandria" pitchFamily="2" charset="-78"/>
              </a:rPr>
              <a:t>Rules</a:t>
            </a:r>
            <a:r>
              <a:rPr lang="ar-SA" sz="1800" dirty="0">
                <a:solidFill>
                  <a:schemeClr val="tx1"/>
                </a:solidFill>
                <a:latin typeface="Alexandria" pitchFamily="2" charset="-78"/>
                <a:ea typeface="Times New Roman" panose="02020603050405020304" pitchFamily="18" charset="0"/>
                <a:cs typeface="Alexandria" pitchFamily="2" charset="-78"/>
              </a:rPr>
              <a:t> ) التي تحكم مجالا من المجالات من أهم أساليب تمثيل هذه النماذج ، فلو كانت أنواع الفاكهة مثلاً هي مجال بحثنا فإنه يمكننا كتابة القانون التالي</a:t>
            </a:r>
            <a:r>
              <a:rPr lang="ar-JO" sz="1800" dirty="0">
                <a:solidFill>
                  <a:schemeClr val="tx1"/>
                </a:solidFill>
                <a:latin typeface="Alexandria" pitchFamily="2" charset="-78"/>
                <a:ea typeface="Times New Roman" panose="02020603050405020304" pitchFamily="18" charset="0"/>
                <a:cs typeface="Alexandria" pitchFamily="2" charset="-78"/>
              </a:rPr>
              <a:t>: </a:t>
            </a:r>
            <a:r>
              <a:rPr lang="ar-SA" sz="1800" dirty="0">
                <a:solidFill>
                  <a:schemeClr val="tx1"/>
                </a:solidFill>
                <a:latin typeface="Alexandria" pitchFamily="2" charset="-78"/>
                <a:ea typeface="Times New Roman" panose="02020603050405020304" pitchFamily="18" charset="0"/>
                <a:cs typeface="Alexandria" pitchFamily="2" charset="-78"/>
              </a:rPr>
              <a:t> إذا كان النبات فاكهة وكان لونها أحمر فهي غالباً تفاح ويحتوي هذا القانون على قسمين :القسم الشرطي (</a:t>
            </a:r>
            <a:r>
              <a:rPr lang="en-US" sz="1800" dirty="0">
                <a:solidFill>
                  <a:schemeClr val="tx1"/>
                </a:solidFill>
                <a:latin typeface="Alexandria" pitchFamily="2" charset="-78"/>
                <a:ea typeface="Times New Roman" panose="02020603050405020304" pitchFamily="18" charset="0"/>
                <a:cs typeface="Alexandria" pitchFamily="2" charset="-78"/>
              </a:rPr>
              <a:t>Premise</a:t>
            </a:r>
            <a:r>
              <a:rPr lang="ar-SA" sz="1800" dirty="0">
                <a:solidFill>
                  <a:schemeClr val="tx1"/>
                </a:solidFill>
                <a:latin typeface="Alexandria" pitchFamily="2" charset="-78"/>
                <a:ea typeface="Times New Roman" panose="02020603050405020304" pitchFamily="18" charset="0"/>
                <a:cs typeface="Alexandria" pitchFamily="2" charset="-78"/>
              </a:rPr>
              <a:t> ) المتمثل في " إذا كان النبات فاكهة وكان لونها أحمر .</a:t>
            </a:r>
            <a:r>
              <a:rPr lang="ar-JO" sz="1800" dirty="0">
                <a:solidFill>
                  <a:schemeClr val="tx1"/>
                </a:solidFill>
                <a:latin typeface="Alexandria" pitchFamily="2" charset="-78"/>
                <a:ea typeface="Times New Roman" panose="02020603050405020304" pitchFamily="18" charset="0"/>
                <a:cs typeface="Alexandria" pitchFamily="2" charset="-78"/>
              </a:rPr>
              <a:t> و</a:t>
            </a:r>
            <a:r>
              <a:rPr lang="ar-SA" sz="1800" dirty="0">
                <a:solidFill>
                  <a:schemeClr val="tx1"/>
                </a:solidFill>
                <a:latin typeface="Alexandria" pitchFamily="2" charset="-78"/>
                <a:ea typeface="Times New Roman" panose="02020603050405020304" pitchFamily="18" charset="0"/>
                <a:cs typeface="Alexandria" pitchFamily="2" charset="-78"/>
              </a:rPr>
              <a:t>القسم الاستنتاجي أو الفعلي ( </a:t>
            </a:r>
            <a:r>
              <a:rPr lang="en-US" sz="1800" dirty="0">
                <a:solidFill>
                  <a:schemeClr val="tx1"/>
                </a:solidFill>
                <a:latin typeface="Alexandria" pitchFamily="2" charset="-78"/>
                <a:ea typeface="Times New Roman" panose="02020603050405020304" pitchFamily="18" charset="0"/>
                <a:cs typeface="Alexandria" pitchFamily="2" charset="-78"/>
              </a:rPr>
              <a:t>Action</a:t>
            </a:r>
            <a:r>
              <a:rPr lang="ar-SA" sz="1800" dirty="0">
                <a:solidFill>
                  <a:schemeClr val="tx1"/>
                </a:solidFill>
                <a:latin typeface="Alexandria" pitchFamily="2" charset="-78"/>
                <a:ea typeface="Times New Roman" panose="02020603050405020304" pitchFamily="18" charset="0"/>
                <a:cs typeface="Alexandria" pitchFamily="2" charset="-78"/>
              </a:rPr>
              <a:t> ) المتمثل في فهي غالباً تفاح. وباستخدام عدد كبير من هذه القوانين عن موضوع معين فإننا ننشئ نموذجاً ضمنياً يخزن الحقائق عن موضوع البحث ، ويمكن استخدامه في التعامل مع الأحداث والخروج باستنتاجات </a:t>
            </a:r>
            <a:r>
              <a:rPr lang="ar-AE" sz="1800" dirty="0">
                <a:solidFill>
                  <a:schemeClr val="tx1"/>
                </a:solidFill>
                <a:latin typeface="Alexandria" pitchFamily="2" charset="-78"/>
                <a:ea typeface="Times New Roman" panose="02020603050405020304" pitchFamily="18" charset="0"/>
                <a:cs typeface="Alexandria" pitchFamily="2" charset="-78"/>
              </a:rPr>
              <a:t>عامة</a:t>
            </a:r>
            <a:r>
              <a:rPr lang="ar-SA" sz="1800" dirty="0">
                <a:solidFill>
                  <a:schemeClr val="tx1"/>
                </a:solidFill>
                <a:latin typeface="Alexandria" pitchFamily="2" charset="-78"/>
                <a:ea typeface="Times New Roman" panose="02020603050405020304" pitchFamily="18" charset="0"/>
                <a:cs typeface="Alexandria" pitchFamily="2" charset="-78"/>
              </a:rPr>
              <a:t>. </a:t>
            </a:r>
            <a:endParaRPr lang="en-US" sz="1800" dirty="0">
              <a:solidFill>
                <a:schemeClr val="tx1"/>
              </a:solidFill>
              <a:latin typeface="Alexandria" pitchFamily="2" charset="-78"/>
              <a:ea typeface="Times New Roman" panose="02020603050405020304" pitchFamily="18" charset="0"/>
              <a:cs typeface="Alexandria" pitchFamily="2" charset="-78"/>
            </a:endParaRPr>
          </a:p>
          <a:p>
            <a:pPr algn="justLow" rtl="1">
              <a:lnSpc>
                <a:spcPct val="150000"/>
              </a:lnSpc>
            </a:pPr>
            <a:r>
              <a:rPr lang="ar-SA" sz="1800" b="1" u="sng" dirty="0">
                <a:solidFill>
                  <a:schemeClr val="tx1"/>
                </a:solidFill>
                <a:latin typeface="Alexandria" pitchFamily="2" charset="-78"/>
                <a:ea typeface="Times New Roman" panose="02020603050405020304" pitchFamily="18" charset="0"/>
                <a:cs typeface="Alexandria" pitchFamily="2" charset="-78"/>
              </a:rPr>
              <a:t>2-</a:t>
            </a:r>
            <a:r>
              <a:rPr lang="ar-JO" sz="1800" b="1" u="sng" dirty="0">
                <a:solidFill>
                  <a:schemeClr val="tx1"/>
                </a:solidFill>
                <a:latin typeface="Alexandria" pitchFamily="2" charset="-78"/>
                <a:ea typeface="Times New Roman" panose="02020603050405020304" pitchFamily="18" charset="0"/>
                <a:cs typeface="Alexandria" pitchFamily="2" charset="-78"/>
              </a:rPr>
              <a:t>أ</a:t>
            </a:r>
            <a:r>
              <a:rPr lang="ar-SA" sz="1800" b="1" u="sng" dirty="0">
                <a:solidFill>
                  <a:schemeClr val="tx1"/>
                </a:solidFill>
                <a:latin typeface="Alexandria" pitchFamily="2" charset="-78"/>
                <a:ea typeface="Times New Roman" panose="02020603050405020304" pitchFamily="18" charset="0"/>
                <a:cs typeface="Alexandria" pitchFamily="2" charset="-78"/>
              </a:rPr>
              <a:t>سلوب شبكات المعاني :</a:t>
            </a:r>
            <a:endParaRPr lang="en-US" sz="1800" b="1" dirty="0">
              <a:solidFill>
                <a:schemeClr val="tx1"/>
              </a:solidFill>
              <a:latin typeface="Alexandria" pitchFamily="2" charset="-78"/>
              <a:ea typeface="Times New Roman" panose="02020603050405020304" pitchFamily="18" charset="0"/>
              <a:cs typeface="Alexandria" pitchFamily="2" charset="-78"/>
            </a:endParaRPr>
          </a:p>
          <a:p>
            <a:pPr algn="justLow" rtl="1">
              <a:lnSpc>
                <a:spcPct val="150000"/>
              </a:lnSpc>
            </a:pPr>
            <a:r>
              <a:rPr lang="ar-SA" sz="1800" dirty="0">
                <a:solidFill>
                  <a:schemeClr val="tx1"/>
                </a:solidFill>
                <a:latin typeface="Alexandria" pitchFamily="2" charset="-78"/>
                <a:ea typeface="Times New Roman" panose="02020603050405020304" pitchFamily="18" charset="0"/>
                <a:cs typeface="Alexandria" pitchFamily="2" charset="-78"/>
              </a:rPr>
              <a:t>ويعتبر أسلوب شبكات المعاني ( </a:t>
            </a:r>
            <a:r>
              <a:rPr lang="en-US" sz="1800" dirty="0">
                <a:solidFill>
                  <a:schemeClr val="tx1"/>
                </a:solidFill>
                <a:latin typeface="Alexandria" pitchFamily="2" charset="-78"/>
                <a:ea typeface="Times New Roman" panose="02020603050405020304" pitchFamily="18" charset="0"/>
                <a:cs typeface="Alexandria" pitchFamily="2" charset="-78"/>
              </a:rPr>
              <a:t>Semantic Networks</a:t>
            </a:r>
            <a:r>
              <a:rPr lang="ar-SA" sz="1800" dirty="0">
                <a:solidFill>
                  <a:schemeClr val="tx1"/>
                </a:solidFill>
                <a:latin typeface="Alexandria" pitchFamily="2" charset="-78"/>
                <a:ea typeface="Times New Roman" panose="02020603050405020304" pitchFamily="18" charset="0"/>
                <a:cs typeface="Alexandria" pitchFamily="2" charset="-78"/>
              </a:rPr>
              <a:t> ) من الأساليب الشائعة في تمثيل النماذج وهو يت</a:t>
            </a:r>
            <a:r>
              <a:rPr lang="ar-JO" sz="1800" dirty="0">
                <a:solidFill>
                  <a:schemeClr val="tx1"/>
                </a:solidFill>
                <a:latin typeface="Alexandria" pitchFamily="2" charset="-78"/>
                <a:ea typeface="Times New Roman" panose="02020603050405020304" pitchFamily="18" charset="0"/>
                <a:cs typeface="Alexandria" pitchFamily="2" charset="-78"/>
              </a:rPr>
              <a:t>لخ</a:t>
            </a:r>
            <a:r>
              <a:rPr lang="ar-SA" sz="1800" dirty="0">
                <a:solidFill>
                  <a:schemeClr val="tx1"/>
                </a:solidFill>
                <a:latin typeface="Alexandria" pitchFamily="2" charset="-78"/>
                <a:ea typeface="Times New Roman" panose="02020603050405020304" pitchFamily="18" charset="0"/>
                <a:cs typeface="Alexandria" pitchFamily="2" charset="-78"/>
              </a:rPr>
              <a:t>ص في إنشاء شبكة من العلاقات بين عناصر النموذج. </a:t>
            </a:r>
            <a:endParaRPr lang="en-US" sz="1800" dirty="0">
              <a:solidFill>
                <a:schemeClr val="tx1"/>
              </a:solidFill>
              <a:latin typeface="Alexandria" pitchFamily="2" charset="-78"/>
              <a:ea typeface="Times New Roman" panose="02020603050405020304" pitchFamily="18" charset="0"/>
              <a:cs typeface="Alexandria" pitchFamily="2" charset="-78"/>
            </a:endParaRPr>
          </a:p>
          <a:p>
            <a:pPr algn="justLow" rtl="1">
              <a:lnSpc>
                <a:spcPct val="150000"/>
              </a:lnSpc>
            </a:pPr>
            <a:r>
              <a:rPr lang="ar-SA" sz="1800" b="1" u="sng" dirty="0">
                <a:solidFill>
                  <a:schemeClr val="tx1"/>
                </a:solidFill>
                <a:latin typeface="Alexandria" pitchFamily="2" charset="-78"/>
                <a:ea typeface="Times New Roman" panose="02020603050405020304" pitchFamily="18" charset="0"/>
                <a:cs typeface="Alexandria" pitchFamily="2" charset="-78"/>
              </a:rPr>
              <a:t>3-</a:t>
            </a:r>
            <a:r>
              <a:rPr lang="ar-JO" sz="1800" b="1" u="sng" dirty="0">
                <a:solidFill>
                  <a:schemeClr val="tx1"/>
                </a:solidFill>
                <a:latin typeface="Alexandria" pitchFamily="2" charset="-78"/>
                <a:ea typeface="Times New Roman" panose="02020603050405020304" pitchFamily="18" charset="0"/>
                <a:cs typeface="Alexandria" pitchFamily="2" charset="-78"/>
              </a:rPr>
              <a:t>أ</a:t>
            </a:r>
            <a:r>
              <a:rPr lang="ar-SA" sz="1800" b="1" u="sng" dirty="0">
                <a:solidFill>
                  <a:schemeClr val="tx1"/>
                </a:solidFill>
                <a:latin typeface="Alexandria" pitchFamily="2" charset="-78"/>
                <a:ea typeface="Times New Roman" panose="02020603050405020304" pitchFamily="18" charset="0"/>
                <a:cs typeface="Alexandria" pitchFamily="2" charset="-78"/>
              </a:rPr>
              <a:t>سلوب تمثيل الاطارات :</a:t>
            </a:r>
            <a:endParaRPr lang="en-US" sz="1800" b="1" dirty="0">
              <a:solidFill>
                <a:schemeClr val="tx1"/>
              </a:solidFill>
              <a:latin typeface="Alexandria" pitchFamily="2" charset="-78"/>
              <a:ea typeface="Times New Roman" panose="02020603050405020304" pitchFamily="18" charset="0"/>
              <a:cs typeface="Alexandria" pitchFamily="2" charset="-78"/>
            </a:endParaRPr>
          </a:p>
          <a:p>
            <a:pPr algn="justLow" rtl="1">
              <a:lnSpc>
                <a:spcPct val="150000"/>
              </a:lnSpc>
            </a:pPr>
            <a:r>
              <a:rPr lang="ar-SA" sz="1800" dirty="0">
                <a:solidFill>
                  <a:schemeClr val="tx1"/>
                </a:solidFill>
                <a:latin typeface="Alexandria" pitchFamily="2" charset="-78"/>
                <a:ea typeface="Times New Roman" panose="02020603050405020304" pitchFamily="18" charset="0"/>
                <a:cs typeface="Alexandria" pitchFamily="2" charset="-78"/>
              </a:rPr>
              <a:t>وهو من أساليب التمثيل الشائعة </a:t>
            </a:r>
            <a:r>
              <a:rPr lang="ar-JO" sz="1800" dirty="0">
                <a:solidFill>
                  <a:schemeClr val="tx1"/>
                </a:solidFill>
                <a:latin typeface="Alexandria" pitchFamily="2" charset="-78"/>
                <a:ea typeface="Times New Roman" panose="02020603050405020304" pitchFamily="18" charset="0"/>
                <a:cs typeface="Alexandria" pitchFamily="2" charset="-78"/>
              </a:rPr>
              <a:t> أيضًا</a:t>
            </a:r>
            <a:r>
              <a:rPr lang="ar-SA" sz="1800" dirty="0">
                <a:solidFill>
                  <a:schemeClr val="tx1"/>
                </a:solidFill>
                <a:latin typeface="Alexandria" pitchFamily="2" charset="-78"/>
                <a:ea typeface="Times New Roman" panose="02020603050405020304" pitchFamily="18" charset="0"/>
                <a:cs typeface="Alexandria" pitchFamily="2" charset="-78"/>
              </a:rPr>
              <a:t> (</a:t>
            </a:r>
            <a:r>
              <a:rPr lang="en-US" sz="1800" dirty="0">
                <a:solidFill>
                  <a:schemeClr val="tx1"/>
                </a:solidFill>
                <a:latin typeface="Alexandria" pitchFamily="2" charset="-78"/>
                <a:ea typeface="Times New Roman" panose="02020603050405020304" pitchFamily="18" charset="0"/>
                <a:cs typeface="Alexandria" pitchFamily="2" charset="-78"/>
              </a:rPr>
              <a:t>frame Representation</a:t>
            </a:r>
            <a:r>
              <a:rPr lang="ar-SA" sz="1800" dirty="0">
                <a:solidFill>
                  <a:schemeClr val="tx1"/>
                </a:solidFill>
                <a:latin typeface="Alexandria" pitchFamily="2" charset="-78"/>
                <a:ea typeface="Times New Roman" panose="02020603050405020304" pitchFamily="18" charset="0"/>
                <a:cs typeface="Alexandria" pitchFamily="2" charset="-78"/>
              </a:rPr>
              <a:t> ) والذي يمكّن اعتباره نوعاً خاصاً من تمثيل شبكات المعاني.</a:t>
            </a:r>
            <a:endParaRPr lang="en-US" sz="1800" dirty="0">
              <a:solidFill>
                <a:schemeClr val="tx1"/>
              </a:solidFill>
              <a:latin typeface="Alexandria" pitchFamily="2" charset="-78"/>
              <a:ea typeface="Times New Roman" panose="02020603050405020304" pitchFamily="18" charset="0"/>
              <a:cs typeface="Alexandria" pitchFamily="2" charset="-78"/>
            </a:endParaRPr>
          </a:p>
        </p:txBody>
      </p:sp>
      <p:pic>
        <p:nvPicPr>
          <p:cNvPr id="5" name="Google Shape;111;p1">
            <a:extLst>
              <a:ext uri="{FF2B5EF4-FFF2-40B4-BE49-F238E27FC236}">
                <a16:creationId xmlns:a16="http://schemas.microsoft.com/office/drawing/2014/main" id="{9DDDD638-B974-42C2-B755-6101E7878AE0}"/>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sp>
        <p:nvSpPr>
          <p:cNvPr id="8" name="TextBox 7">
            <a:extLst>
              <a:ext uri="{FF2B5EF4-FFF2-40B4-BE49-F238E27FC236}">
                <a16:creationId xmlns:a16="http://schemas.microsoft.com/office/drawing/2014/main" id="{538058CD-1458-04A5-36AE-BAD51FE3E0C1}"/>
              </a:ext>
            </a:extLst>
          </p:cNvPr>
          <p:cNvSpPr txBox="1"/>
          <p:nvPr/>
        </p:nvSpPr>
        <p:spPr>
          <a:xfrm>
            <a:off x="3689966" y="131333"/>
            <a:ext cx="4812068"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أساليب الذكاء الاصطناعي</a:t>
            </a:r>
            <a:endPar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p:txBody>
      </p:sp>
      <p:pic>
        <p:nvPicPr>
          <p:cNvPr id="9" name="Graphic 21">
            <a:extLst>
              <a:ext uri="{FF2B5EF4-FFF2-40B4-BE49-F238E27FC236}">
                <a16:creationId xmlns:a16="http://schemas.microsoft.com/office/drawing/2014/main" id="{C6C41219-B801-202A-8D97-3862C5B14BE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37583745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0ABA4FB-DB50-40FB-8D6A-4C3FBBC819EE}"/>
              </a:ext>
            </a:extLst>
          </p:cNvPr>
          <p:cNvSpPr/>
          <p:nvPr/>
        </p:nvSpPr>
        <p:spPr>
          <a:xfrm>
            <a:off x="191344" y="697383"/>
            <a:ext cx="11809312" cy="5682966"/>
          </a:xfrm>
          <a:prstGeom prst="rect">
            <a:avLst/>
          </a:prstGeom>
          <a:noFill/>
        </p:spPr>
        <p:txBody>
          <a:bodyPr wrap="square">
            <a:spAutoFit/>
          </a:bodyPr>
          <a:lstStyle/>
          <a:p>
            <a:pPr algn="justLow" rtl="1">
              <a:lnSpc>
                <a:spcPct val="150000"/>
              </a:lnSpc>
            </a:pPr>
            <a:r>
              <a:rPr lang="ar-SA" sz="2000" b="1" u="sng" dirty="0">
                <a:solidFill>
                  <a:schemeClr val="tx1"/>
                </a:solidFill>
                <a:latin typeface="Alexandria" pitchFamily="2" charset="-78"/>
                <a:ea typeface="Times New Roman" panose="02020603050405020304" pitchFamily="18" charset="0"/>
                <a:cs typeface="Alexandria" pitchFamily="2" charset="-78"/>
              </a:rPr>
              <a:t>4-</a:t>
            </a:r>
            <a:r>
              <a:rPr lang="ar-JO" sz="2000" b="1" u="sng" dirty="0">
                <a:solidFill>
                  <a:schemeClr val="tx1"/>
                </a:solidFill>
                <a:latin typeface="Alexandria" pitchFamily="2" charset="-78"/>
                <a:ea typeface="Times New Roman" panose="02020603050405020304" pitchFamily="18" charset="0"/>
                <a:cs typeface="Alexandria" pitchFamily="2" charset="-78"/>
              </a:rPr>
              <a:t> </a:t>
            </a:r>
            <a:r>
              <a:rPr lang="ar-SA" sz="2000" b="1" u="sng" dirty="0">
                <a:solidFill>
                  <a:schemeClr val="tx1"/>
                </a:solidFill>
                <a:latin typeface="Alexandria" pitchFamily="2" charset="-78"/>
                <a:ea typeface="Times New Roman" panose="02020603050405020304" pitchFamily="18" charset="0"/>
                <a:cs typeface="Alexandria" pitchFamily="2" charset="-78"/>
              </a:rPr>
              <a:t>أسلوب الرؤية الالكترونية :</a:t>
            </a:r>
            <a:endParaRPr lang="en-US" sz="2000" dirty="0">
              <a:solidFill>
                <a:schemeClr val="tx1"/>
              </a:solidFill>
              <a:latin typeface="Alexandria" pitchFamily="2" charset="-78"/>
              <a:ea typeface="Times New Roman" panose="02020603050405020304" pitchFamily="18" charset="0"/>
              <a:cs typeface="Alexandria" pitchFamily="2" charset="-78"/>
            </a:endParaRPr>
          </a:p>
          <a:p>
            <a:pPr algn="justLow" rtl="1">
              <a:lnSpc>
                <a:spcPct val="150000"/>
              </a:lnSpc>
            </a:pPr>
            <a:r>
              <a:rPr lang="ar-SA" sz="1600" dirty="0">
                <a:solidFill>
                  <a:schemeClr val="tx1"/>
                </a:solidFill>
                <a:latin typeface="Alexandria" pitchFamily="2" charset="-78"/>
                <a:ea typeface="Times New Roman" panose="02020603050405020304" pitchFamily="18" charset="0"/>
                <a:cs typeface="Alexandria" pitchFamily="2" charset="-78"/>
              </a:rPr>
              <a:t>يتلخص أسلوب الرؤية الإلكترونية في تحويل الصورة الإلكترونية المكونة من نقاط ( </a:t>
            </a:r>
            <a:r>
              <a:rPr lang="en-US" sz="1600" dirty="0">
                <a:solidFill>
                  <a:schemeClr val="tx1"/>
                </a:solidFill>
                <a:latin typeface="Alexandria" pitchFamily="2" charset="-78"/>
                <a:ea typeface="Times New Roman" panose="02020603050405020304" pitchFamily="18" charset="0"/>
                <a:cs typeface="Alexandria" pitchFamily="2" charset="-78"/>
              </a:rPr>
              <a:t>Pixels </a:t>
            </a:r>
            <a:r>
              <a:rPr lang="ar-SA" sz="1600" dirty="0">
                <a:solidFill>
                  <a:schemeClr val="tx1"/>
                </a:solidFill>
                <a:latin typeface="Alexandria" pitchFamily="2" charset="-78"/>
                <a:ea typeface="Times New Roman" panose="02020603050405020304" pitchFamily="18" charset="0"/>
                <a:cs typeface="Alexandria" pitchFamily="2" charset="-78"/>
              </a:rPr>
              <a:t>) سوداء أو بيضاء إلى خطوط وأضلاع متصلة لتكوين صورة ، ثم مقارنة خصائص الصورة الناتجة بالنماذج المخزونة سابقاً في الجهاز. ويمكن بهذه الطريقة التعرف مثلاً على صورة الطائرة من أجنحتها وذيلها ، وتمييز المطار بمدرجات إقلاع الطائرات ، والمسجد من مئذنته، ولتقنية الرؤية الإلكترونية تطبيقات عديدة في مجالات توجيه الصواريخ والطائرات والتوابع ( الأقمار الصناعية ) ومجالات التجسس بالإضافة طبعاً لمجال الأذرع الآلية. ( الشرايعة ، 2000 : 210)</a:t>
            </a:r>
            <a:endParaRPr lang="en-US" sz="1600" dirty="0">
              <a:solidFill>
                <a:schemeClr val="tx1"/>
              </a:solidFill>
              <a:latin typeface="Alexandria" pitchFamily="2" charset="-78"/>
              <a:ea typeface="Times New Roman" panose="02020603050405020304" pitchFamily="18" charset="0"/>
              <a:cs typeface="Alexandria" pitchFamily="2" charset="-78"/>
            </a:endParaRPr>
          </a:p>
          <a:p>
            <a:pPr algn="justLow" rtl="1">
              <a:lnSpc>
                <a:spcPct val="150000"/>
              </a:lnSpc>
            </a:pPr>
            <a:r>
              <a:rPr lang="ar-SA" sz="1600" dirty="0">
                <a:solidFill>
                  <a:schemeClr val="tx1"/>
                </a:solidFill>
                <a:latin typeface="Alexandria" pitchFamily="2" charset="-78"/>
                <a:ea typeface="Times New Roman" panose="02020603050405020304" pitchFamily="18" charset="0"/>
                <a:cs typeface="Alexandria" pitchFamily="2" charset="-78"/>
              </a:rPr>
              <a:t>ومن أشهر الأنظمة التي تستعمل الرؤية الإلكترونية في المجال الاصطناعي هو نظام كون سيت </a:t>
            </a:r>
            <a:r>
              <a:rPr lang="en-US" sz="1600" dirty="0">
                <a:solidFill>
                  <a:schemeClr val="tx1"/>
                </a:solidFill>
                <a:latin typeface="Alexandria" pitchFamily="2" charset="-78"/>
                <a:ea typeface="Times New Roman" panose="02020603050405020304" pitchFamily="18" charset="0"/>
                <a:cs typeface="Alexandria" pitchFamily="2" charset="-78"/>
              </a:rPr>
              <a:t>Consight</a:t>
            </a:r>
            <a:r>
              <a:rPr lang="ar-SA" sz="1600" dirty="0">
                <a:solidFill>
                  <a:schemeClr val="tx1"/>
                </a:solidFill>
                <a:latin typeface="Alexandria" pitchFamily="2" charset="-78"/>
                <a:ea typeface="Times New Roman" panose="02020603050405020304" pitchFamily="18" charset="0"/>
                <a:cs typeface="Alexandria" pitchFamily="2" charset="-78"/>
              </a:rPr>
              <a:t> المستخدم الآن في شركة جنرال موتورز للسيارات والذي يسمح </a:t>
            </a:r>
            <a:r>
              <a:rPr lang="ar-JO" sz="1600" dirty="0">
                <a:solidFill>
                  <a:schemeClr val="tx1"/>
                </a:solidFill>
                <a:latin typeface="Alexandria" pitchFamily="2" charset="-78"/>
                <a:ea typeface="Times New Roman" panose="02020603050405020304" pitchFamily="18" charset="0"/>
                <a:cs typeface="Alexandria" pitchFamily="2" charset="-78"/>
              </a:rPr>
              <a:t>ل</a:t>
            </a:r>
            <a:r>
              <a:rPr lang="ar-SA" sz="1600" dirty="0">
                <a:solidFill>
                  <a:schemeClr val="tx1"/>
                </a:solidFill>
                <a:latin typeface="Alexandria" pitchFamily="2" charset="-78"/>
                <a:ea typeface="Times New Roman" panose="02020603050405020304" pitchFamily="18" charset="0"/>
                <a:cs typeface="Alexandria" pitchFamily="2" charset="-78"/>
              </a:rPr>
              <a:t>لذراع الآلية الذكية بفرز قوالب محركات السيارة " </a:t>
            </a:r>
            <a:r>
              <a:rPr lang="en-US" sz="1600" dirty="0">
                <a:solidFill>
                  <a:schemeClr val="tx1"/>
                </a:solidFill>
                <a:latin typeface="Alexandria" pitchFamily="2" charset="-78"/>
                <a:ea typeface="Times New Roman" panose="02020603050405020304" pitchFamily="18" charset="0"/>
                <a:cs typeface="Alexandria" pitchFamily="2" charset="-78"/>
              </a:rPr>
              <a:t>Engine Casts</a:t>
            </a:r>
            <a:r>
              <a:rPr lang="ar-SA" sz="1600" dirty="0">
                <a:solidFill>
                  <a:schemeClr val="tx1"/>
                </a:solidFill>
                <a:latin typeface="Alexandria" pitchFamily="2" charset="-78"/>
                <a:ea typeface="Times New Roman" panose="02020603050405020304" pitchFamily="18" charset="0"/>
                <a:cs typeface="Alexandria" pitchFamily="2" charset="-78"/>
              </a:rPr>
              <a:t> " أثناء مرورها أمامه على الحزام المتحرك تحت إضاءة معينة . وبعد تحليل الضوء تقوم الذراع باستخراج القوالب التي لا</a:t>
            </a:r>
            <a:r>
              <a:rPr lang="ar-JO" sz="1600" dirty="0">
                <a:solidFill>
                  <a:schemeClr val="tx1"/>
                </a:solidFill>
                <a:latin typeface="Alexandria" pitchFamily="2" charset="-78"/>
                <a:ea typeface="Times New Roman" panose="02020603050405020304" pitchFamily="18" charset="0"/>
                <a:cs typeface="Alexandria" pitchFamily="2" charset="-78"/>
              </a:rPr>
              <a:t> </a:t>
            </a:r>
            <a:r>
              <a:rPr lang="ar-SA" sz="1600" dirty="0">
                <a:solidFill>
                  <a:schemeClr val="tx1"/>
                </a:solidFill>
                <a:latin typeface="Alexandria" pitchFamily="2" charset="-78"/>
                <a:ea typeface="Times New Roman" panose="02020603050405020304" pitchFamily="18" charset="0"/>
                <a:cs typeface="Alexandria" pitchFamily="2" charset="-78"/>
              </a:rPr>
              <a:t>تتفق والمواصفات المطلوبة. ويمثل استعمال أكثر من ذراع واحدة في حيز ضيق صعوبة فنية كبيرة نظراً لخطورة اصطدام بعضها ببعض ، كما أن التنسيق بينها في التعاون على إنجاز عمل ما </a:t>
            </a:r>
            <a:r>
              <a:rPr lang="ar-JO" sz="1600" dirty="0">
                <a:solidFill>
                  <a:schemeClr val="tx1"/>
                </a:solidFill>
                <a:latin typeface="Alexandria" pitchFamily="2" charset="-78"/>
                <a:ea typeface="Times New Roman" panose="02020603050405020304" pitchFamily="18" charset="0"/>
                <a:cs typeface="Alexandria" pitchFamily="2" charset="-78"/>
              </a:rPr>
              <a:t> </a:t>
            </a:r>
            <a:r>
              <a:rPr lang="ar-SA" sz="1600" dirty="0">
                <a:solidFill>
                  <a:schemeClr val="tx1"/>
                </a:solidFill>
                <a:latin typeface="Alexandria" pitchFamily="2" charset="-78"/>
                <a:ea typeface="Times New Roman" panose="02020603050405020304" pitchFamily="18" charset="0"/>
                <a:cs typeface="Alexandria" pitchFamily="2" charset="-78"/>
              </a:rPr>
              <a:t>له مشاكله الفنية نظراً لضرورة متابعة كل ذراع وما يقوم به من عمل</a:t>
            </a:r>
            <a:r>
              <a:rPr lang="ar-JO" sz="1600" dirty="0">
                <a:solidFill>
                  <a:schemeClr val="tx1"/>
                </a:solidFill>
                <a:latin typeface="Alexandria" pitchFamily="2" charset="-78"/>
                <a:ea typeface="Times New Roman" panose="02020603050405020304" pitchFamily="18" charset="0"/>
                <a:cs typeface="Alexandria" pitchFamily="2" charset="-78"/>
              </a:rPr>
              <a:t>،</a:t>
            </a:r>
            <a:r>
              <a:rPr lang="ar-SA" sz="1600" dirty="0">
                <a:solidFill>
                  <a:schemeClr val="tx1"/>
                </a:solidFill>
                <a:latin typeface="Alexandria" pitchFamily="2" charset="-78"/>
                <a:ea typeface="Times New Roman" panose="02020603050405020304" pitchFamily="18" charset="0"/>
                <a:cs typeface="Alexandria" pitchFamily="2" charset="-78"/>
              </a:rPr>
              <a:t> بالإضافة إلى ما أنجز غيره من أعمال . وقد </a:t>
            </a:r>
            <a:r>
              <a:rPr lang="ar-JO" sz="1600" dirty="0">
                <a:solidFill>
                  <a:schemeClr val="tx1"/>
                </a:solidFill>
                <a:latin typeface="Alexandria" pitchFamily="2" charset="-78"/>
                <a:ea typeface="Times New Roman" panose="02020603050405020304" pitchFamily="18" charset="0"/>
                <a:cs typeface="Alexandria" pitchFamily="2" charset="-78"/>
              </a:rPr>
              <a:t>ا</a:t>
            </a:r>
            <a:r>
              <a:rPr lang="ar-SA" sz="1600" dirty="0">
                <a:solidFill>
                  <a:schemeClr val="tx1"/>
                </a:solidFill>
                <a:latin typeface="Alexandria" pitchFamily="2" charset="-78"/>
                <a:ea typeface="Times New Roman" panose="02020603050405020304" pitchFamily="18" charset="0"/>
                <a:cs typeface="Alexandria" pitchFamily="2" charset="-78"/>
              </a:rPr>
              <a:t>قتص</a:t>
            </a:r>
            <a:r>
              <a:rPr lang="ar-JO" sz="1600" dirty="0">
                <a:solidFill>
                  <a:schemeClr val="tx1"/>
                </a:solidFill>
                <a:latin typeface="Alexandria" pitchFamily="2" charset="-78"/>
                <a:ea typeface="Times New Roman" panose="02020603050405020304" pitchFamily="18" charset="0"/>
                <a:cs typeface="Alexandria" pitchFamily="2" charset="-78"/>
              </a:rPr>
              <a:t>ر</a:t>
            </a:r>
            <a:r>
              <a:rPr lang="ar-SA" sz="1600" dirty="0">
                <a:solidFill>
                  <a:schemeClr val="tx1"/>
                </a:solidFill>
                <a:latin typeface="Alexandria" pitchFamily="2" charset="-78"/>
                <a:ea typeface="Times New Roman" panose="02020603050405020304" pitchFamily="18" charset="0"/>
                <a:cs typeface="Alexandria" pitchFamily="2" charset="-78"/>
              </a:rPr>
              <a:t> استعمال الأذرع الآلية إلى عهد قريب على استخدام كل ذراع على حدة ، حيث أن استخدام أكثر من </a:t>
            </a:r>
            <a:r>
              <a:rPr lang="ar-JO" sz="1600" dirty="0">
                <a:solidFill>
                  <a:schemeClr val="tx1"/>
                </a:solidFill>
                <a:latin typeface="Alexandria" pitchFamily="2" charset="-78"/>
                <a:ea typeface="Times New Roman" panose="02020603050405020304" pitchFamily="18" charset="0"/>
                <a:cs typeface="Alexandria" pitchFamily="2" charset="-78"/>
              </a:rPr>
              <a:t>ذ</a:t>
            </a:r>
            <a:r>
              <a:rPr lang="ar-SA" sz="1600" dirty="0">
                <a:solidFill>
                  <a:schemeClr val="tx1"/>
                </a:solidFill>
                <a:latin typeface="Alexandria" pitchFamily="2" charset="-78"/>
                <a:ea typeface="Times New Roman" panose="02020603050405020304" pitchFamily="18" charset="0"/>
                <a:cs typeface="Alexandria" pitchFamily="2" charset="-78"/>
              </a:rPr>
              <a:t>راع واحدة في إنجاز مهمة مركبة يحتاج إلى أنظمة آلية جديدة ومعقدة تقوم برسم الخطة العامة للحركة وتقوم باستنتاج الخطوات المنطقية التي يجب أن تنفذها كل ذراع ، وبالتالي فهي أنظمة تحتاج إلى الذكاء الاصطناعي وأساليبه في استحداث نماذج محاسبية للبيئة وتخزين قوانين وأسس الحركة المطلوبة. </a:t>
            </a:r>
            <a:endParaRPr lang="en-US" sz="1600" dirty="0">
              <a:solidFill>
                <a:schemeClr val="tx1"/>
              </a:solidFill>
              <a:latin typeface="Alexandria" pitchFamily="2" charset="-78"/>
              <a:ea typeface="Times New Roman" panose="02020603050405020304" pitchFamily="18" charset="0"/>
              <a:cs typeface="Alexandria" pitchFamily="2" charset="-78"/>
            </a:endParaRPr>
          </a:p>
        </p:txBody>
      </p:sp>
      <p:pic>
        <p:nvPicPr>
          <p:cNvPr id="6" name="Google Shape;111;p1">
            <a:extLst>
              <a:ext uri="{FF2B5EF4-FFF2-40B4-BE49-F238E27FC236}">
                <a16:creationId xmlns:a16="http://schemas.microsoft.com/office/drawing/2014/main" id="{48B33D8D-367A-4FDB-887A-11C40BC7A3C7}"/>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sp>
        <p:nvSpPr>
          <p:cNvPr id="7" name="TextBox 6">
            <a:extLst>
              <a:ext uri="{FF2B5EF4-FFF2-40B4-BE49-F238E27FC236}">
                <a16:creationId xmlns:a16="http://schemas.microsoft.com/office/drawing/2014/main" id="{3C8B4AC2-9E05-18C2-92DB-EEB0CCA97F4B}"/>
              </a:ext>
            </a:extLst>
          </p:cNvPr>
          <p:cNvSpPr txBox="1"/>
          <p:nvPr/>
        </p:nvSpPr>
        <p:spPr>
          <a:xfrm>
            <a:off x="3689966" y="131333"/>
            <a:ext cx="4812068"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أساليب الذكاء الاصطناعي</a:t>
            </a:r>
            <a:endPar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p:txBody>
      </p:sp>
      <p:pic>
        <p:nvPicPr>
          <p:cNvPr id="8" name="Graphic 21">
            <a:extLst>
              <a:ext uri="{FF2B5EF4-FFF2-40B4-BE49-F238E27FC236}">
                <a16:creationId xmlns:a16="http://schemas.microsoft.com/office/drawing/2014/main" id="{84B7FE98-0A12-06A4-4A24-E6C1FC5D4C9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1280577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E6CED51-D646-4B42-8780-9BE62C7070BF}"/>
              </a:ext>
            </a:extLst>
          </p:cNvPr>
          <p:cNvSpPr/>
          <p:nvPr/>
        </p:nvSpPr>
        <p:spPr>
          <a:xfrm>
            <a:off x="551384" y="1050751"/>
            <a:ext cx="11305256" cy="5031506"/>
          </a:xfrm>
          <a:prstGeom prst="rect">
            <a:avLst/>
          </a:prstGeom>
        </p:spPr>
        <p:txBody>
          <a:bodyPr wrap="square">
            <a:spAutoFit/>
          </a:bodyPr>
          <a:lstStyle/>
          <a:p>
            <a:pPr marR="457200" algn="justLow" rtl="1">
              <a:lnSpc>
                <a:spcPct val="150000"/>
              </a:lnSpc>
            </a:pPr>
            <a:r>
              <a:rPr lang="ar-SA" sz="1800" u="sng" dirty="0">
                <a:solidFill>
                  <a:schemeClr val="tx1"/>
                </a:solidFill>
                <a:latin typeface="Alexandria" pitchFamily="2" charset="-78"/>
                <a:ea typeface="Times New Roman" panose="02020603050405020304" pitchFamily="18" charset="0"/>
                <a:cs typeface="Alexandria" pitchFamily="2" charset="-78"/>
              </a:rPr>
              <a:t>5-</a:t>
            </a:r>
            <a:r>
              <a:rPr lang="ar-JO" sz="1800" u="sng" dirty="0">
                <a:solidFill>
                  <a:schemeClr val="tx1"/>
                </a:solidFill>
                <a:latin typeface="Alexandria" pitchFamily="2" charset="-78"/>
                <a:ea typeface="Times New Roman" panose="02020603050405020304" pitchFamily="18" charset="0"/>
                <a:cs typeface="Alexandria" pitchFamily="2" charset="-78"/>
              </a:rPr>
              <a:t> </a:t>
            </a:r>
            <a:r>
              <a:rPr lang="ar-SA" sz="1800" b="1" u="sng" dirty="0">
                <a:solidFill>
                  <a:schemeClr val="tx1"/>
                </a:solidFill>
                <a:latin typeface="Alexandria" pitchFamily="2" charset="-78"/>
                <a:ea typeface="Times New Roman" panose="02020603050405020304" pitchFamily="18" charset="0"/>
                <a:cs typeface="Alexandria" pitchFamily="2" charset="-78"/>
              </a:rPr>
              <a:t>أسلوب معالجة اللغات الطبيعية</a:t>
            </a:r>
            <a:r>
              <a:rPr lang="ar-SA" sz="1800" u="sng" dirty="0">
                <a:solidFill>
                  <a:schemeClr val="tx1"/>
                </a:solidFill>
                <a:latin typeface="Alexandria" pitchFamily="2" charset="-78"/>
                <a:ea typeface="Times New Roman" panose="02020603050405020304" pitchFamily="18" charset="0"/>
                <a:cs typeface="Alexandria" pitchFamily="2" charset="-78"/>
              </a:rPr>
              <a:t> </a:t>
            </a:r>
            <a:r>
              <a:rPr lang="en-US" sz="1800" u="sng" dirty="0">
                <a:solidFill>
                  <a:schemeClr val="tx1"/>
                </a:solidFill>
                <a:latin typeface="Alexandria" pitchFamily="2" charset="-78"/>
                <a:ea typeface="Times New Roman" panose="02020603050405020304" pitchFamily="18" charset="0"/>
                <a:cs typeface="Alexandria" pitchFamily="2" charset="-78"/>
              </a:rPr>
              <a:t>Natural Language Processing </a:t>
            </a:r>
            <a:endParaRPr lang="en-US" sz="1800" dirty="0">
              <a:solidFill>
                <a:schemeClr val="tx1"/>
              </a:solidFill>
              <a:latin typeface="Alexandria" pitchFamily="2" charset="-78"/>
              <a:ea typeface="Times New Roman" panose="02020603050405020304" pitchFamily="18" charset="0"/>
              <a:cs typeface="Alexandria" pitchFamily="2" charset="-78"/>
            </a:endParaRPr>
          </a:p>
          <a:p>
            <a:pPr algn="justLow" rtl="1">
              <a:lnSpc>
                <a:spcPct val="150000"/>
              </a:lnSpc>
            </a:pPr>
            <a:r>
              <a:rPr lang="ar-AE" sz="1800" dirty="0">
                <a:solidFill>
                  <a:schemeClr val="tx1"/>
                </a:solidFill>
                <a:latin typeface="Alexandria" pitchFamily="2" charset="-78"/>
                <a:ea typeface="Times New Roman" panose="02020603050405020304" pitchFamily="18" charset="0"/>
                <a:cs typeface="Alexandria" pitchFamily="2" charset="-78"/>
              </a:rPr>
              <a:t>       </a:t>
            </a:r>
            <a:r>
              <a:rPr lang="ar-SA" sz="1800" dirty="0">
                <a:solidFill>
                  <a:schemeClr val="tx1"/>
                </a:solidFill>
                <a:latin typeface="Alexandria" pitchFamily="2" charset="-78"/>
                <a:ea typeface="Times New Roman" panose="02020603050405020304" pitchFamily="18" charset="0"/>
                <a:cs typeface="Alexandria" pitchFamily="2" charset="-78"/>
              </a:rPr>
              <a:t>يسعى هذا الأسلوب إلى فهم اللغات الطبيعية بهدف تلقين الكمبيوتر الأوامر مباشرة بهذه اللغة وبالتالي تمكين الكمبيوتر من المحادثة مع الناس عن طريق الإجابة عن أسئلة معينة ، وتتضمن ما يلي :</a:t>
            </a:r>
            <a:endParaRPr lang="ar-AE" sz="1800" dirty="0">
              <a:solidFill>
                <a:schemeClr val="tx1"/>
              </a:solidFill>
              <a:latin typeface="Alexandria" pitchFamily="2" charset="-78"/>
              <a:ea typeface="Times New Roman" panose="02020603050405020304" pitchFamily="18" charset="0"/>
              <a:cs typeface="Alexandria" pitchFamily="2" charset="-78"/>
            </a:endParaRPr>
          </a:p>
          <a:p>
            <a:pPr algn="justLow" rtl="1">
              <a:lnSpc>
                <a:spcPct val="150000"/>
              </a:lnSpc>
            </a:pPr>
            <a:endParaRPr lang="ar-JO" sz="1800" dirty="0">
              <a:solidFill>
                <a:schemeClr val="tx1"/>
              </a:solidFill>
              <a:latin typeface="Alexandria" pitchFamily="2" charset="-78"/>
              <a:ea typeface="Times New Roman" panose="02020603050405020304" pitchFamily="18" charset="0"/>
              <a:cs typeface="Alexandria" pitchFamily="2" charset="-78"/>
            </a:endParaRPr>
          </a:p>
          <a:p>
            <a:pPr algn="justLow" rtl="1">
              <a:lnSpc>
                <a:spcPct val="150000"/>
              </a:lnSpc>
            </a:pPr>
            <a:r>
              <a:rPr lang="ar-SA" sz="1800" u="sng" dirty="0">
                <a:solidFill>
                  <a:schemeClr val="tx1"/>
                </a:solidFill>
                <a:latin typeface="Alexandria" pitchFamily="2" charset="-78"/>
                <a:ea typeface="Times New Roman" panose="02020603050405020304" pitchFamily="18" charset="0"/>
                <a:cs typeface="Alexandria" pitchFamily="2" charset="-78"/>
              </a:rPr>
              <a:t>الكلام </a:t>
            </a:r>
            <a:r>
              <a:rPr lang="en-US" sz="1800" u="sng" dirty="0">
                <a:solidFill>
                  <a:schemeClr val="tx1"/>
                </a:solidFill>
                <a:latin typeface="Alexandria" pitchFamily="2" charset="-78"/>
                <a:ea typeface="Times New Roman" panose="02020603050405020304" pitchFamily="18" charset="0"/>
                <a:cs typeface="Alexandria" pitchFamily="2" charset="-78"/>
              </a:rPr>
              <a:t>Speech </a:t>
            </a:r>
            <a:r>
              <a:rPr lang="ar-SA" sz="1800" u="sng" dirty="0">
                <a:solidFill>
                  <a:schemeClr val="tx1"/>
                </a:solidFill>
                <a:latin typeface="Alexandria" pitchFamily="2" charset="-78"/>
                <a:ea typeface="Times New Roman" panose="02020603050405020304" pitchFamily="18" charset="0"/>
                <a:cs typeface="Alexandria" pitchFamily="2" charset="-78"/>
              </a:rPr>
              <a:t>: </a:t>
            </a:r>
            <a:r>
              <a:rPr lang="ar-JO" sz="1800" u="sng" dirty="0">
                <a:solidFill>
                  <a:schemeClr val="tx1"/>
                </a:solidFill>
                <a:latin typeface="Alexandria" pitchFamily="2" charset="-78"/>
                <a:ea typeface="Times New Roman" panose="02020603050405020304" pitchFamily="18" charset="0"/>
                <a:cs typeface="Alexandria" pitchFamily="2" charset="-78"/>
              </a:rPr>
              <a:t> </a:t>
            </a:r>
            <a:r>
              <a:rPr lang="ar-SA" sz="1800" dirty="0">
                <a:solidFill>
                  <a:schemeClr val="tx1"/>
                </a:solidFill>
                <a:latin typeface="Alexandria" pitchFamily="2" charset="-78"/>
                <a:ea typeface="Times New Roman" panose="02020603050405020304" pitchFamily="18" charset="0"/>
                <a:cs typeface="Alexandria" pitchFamily="2" charset="-78"/>
              </a:rPr>
              <a:t>تزويد الكمبيوتر بمعلومات وبرامج حتى يكون لديه القدرة على فهم الكلام البشري عن طريق تلقي الأصوات من الخارج وإعادة تجميعها والتعرف عليها ومن ثم الرد عليها .</a:t>
            </a:r>
            <a:endParaRPr lang="en-US" sz="1800" dirty="0">
              <a:solidFill>
                <a:schemeClr val="tx1"/>
              </a:solidFill>
              <a:latin typeface="Alexandria" pitchFamily="2" charset="-78"/>
              <a:ea typeface="Times New Roman" panose="02020603050405020304" pitchFamily="18" charset="0"/>
              <a:cs typeface="Alexandria" pitchFamily="2" charset="-78"/>
            </a:endParaRPr>
          </a:p>
          <a:p>
            <a:pPr algn="justLow" rtl="1">
              <a:lnSpc>
                <a:spcPct val="150000"/>
              </a:lnSpc>
            </a:pPr>
            <a:r>
              <a:rPr lang="ar-SA" sz="1800" u="sng" dirty="0">
                <a:solidFill>
                  <a:schemeClr val="tx1"/>
                </a:solidFill>
                <a:latin typeface="Alexandria" pitchFamily="2" charset="-78"/>
                <a:ea typeface="Times New Roman" panose="02020603050405020304" pitchFamily="18" charset="0"/>
                <a:cs typeface="Alexandria" pitchFamily="2" charset="-78"/>
              </a:rPr>
              <a:t>النظر </a:t>
            </a:r>
            <a:r>
              <a:rPr lang="en-US" sz="1800" u="sng" dirty="0">
                <a:solidFill>
                  <a:schemeClr val="tx1"/>
                </a:solidFill>
                <a:latin typeface="Alexandria" pitchFamily="2" charset="-78"/>
                <a:ea typeface="Times New Roman" panose="02020603050405020304" pitchFamily="18" charset="0"/>
                <a:cs typeface="Alexandria" pitchFamily="2" charset="-78"/>
              </a:rPr>
              <a:t>Vision </a:t>
            </a:r>
            <a:r>
              <a:rPr lang="ar-SA" sz="1800" u="sng" dirty="0">
                <a:solidFill>
                  <a:schemeClr val="tx1"/>
                </a:solidFill>
                <a:latin typeface="Alexandria" pitchFamily="2" charset="-78"/>
                <a:ea typeface="Times New Roman" panose="02020603050405020304" pitchFamily="18" charset="0"/>
                <a:cs typeface="Alexandria" pitchFamily="2" charset="-78"/>
              </a:rPr>
              <a:t> </a:t>
            </a:r>
            <a:r>
              <a:rPr lang="ar-JO" sz="1800" u="sng" dirty="0">
                <a:solidFill>
                  <a:schemeClr val="tx1"/>
                </a:solidFill>
                <a:latin typeface="Alexandria" pitchFamily="2" charset="-78"/>
                <a:ea typeface="Times New Roman" panose="02020603050405020304" pitchFamily="18" charset="0"/>
                <a:cs typeface="Alexandria" pitchFamily="2" charset="-78"/>
              </a:rPr>
              <a:t>: </a:t>
            </a:r>
            <a:r>
              <a:rPr lang="ar-SA" sz="1800" dirty="0">
                <a:solidFill>
                  <a:schemeClr val="tx1"/>
                </a:solidFill>
                <a:latin typeface="Alexandria" pitchFamily="2" charset="-78"/>
                <a:ea typeface="Times New Roman" panose="02020603050405020304" pitchFamily="18" charset="0"/>
                <a:cs typeface="Alexandria" pitchFamily="2" charset="-78"/>
              </a:rPr>
              <a:t>تزويد الكمبيوتر بأجهزة استشعار ضوئية تمكنه من التعرف على الأشخاص أو الأشكال الموجودة .</a:t>
            </a:r>
            <a:endParaRPr lang="en-US" sz="1800" dirty="0">
              <a:solidFill>
                <a:schemeClr val="tx1"/>
              </a:solidFill>
              <a:latin typeface="Alexandria" pitchFamily="2" charset="-78"/>
              <a:ea typeface="Times New Roman" panose="02020603050405020304" pitchFamily="18" charset="0"/>
              <a:cs typeface="Alexandria" pitchFamily="2" charset="-78"/>
            </a:endParaRPr>
          </a:p>
          <a:p>
            <a:pPr algn="justLow" rtl="1">
              <a:lnSpc>
                <a:spcPct val="150000"/>
              </a:lnSpc>
            </a:pPr>
            <a:r>
              <a:rPr lang="ar-SA" sz="1800" u="sng" dirty="0">
                <a:solidFill>
                  <a:schemeClr val="tx1"/>
                </a:solidFill>
                <a:latin typeface="Alexandria" pitchFamily="2" charset="-78"/>
                <a:ea typeface="Times New Roman" panose="02020603050405020304" pitchFamily="18" charset="0"/>
                <a:cs typeface="Alexandria" pitchFamily="2" charset="-78"/>
              </a:rPr>
              <a:t>   الروبوت </a:t>
            </a:r>
            <a:r>
              <a:rPr lang="en-US" sz="1800" u="sng" dirty="0" err="1">
                <a:solidFill>
                  <a:schemeClr val="tx1"/>
                </a:solidFill>
                <a:latin typeface="Alexandria" pitchFamily="2" charset="-78"/>
                <a:ea typeface="Times New Roman" panose="02020603050405020304" pitchFamily="18" charset="0"/>
                <a:cs typeface="Alexandria" pitchFamily="2" charset="-78"/>
              </a:rPr>
              <a:t>Roboties</a:t>
            </a:r>
            <a:r>
              <a:rPr lang="en-US" sz="1800" u="sng" dirty="0">
                <a:solidFill>
                  <a:schemeClr val="tx1"/>
                </a:solidFill>
                <a:latin typeface="Alexandria" pitchFamily="2" charset="-78"/>
                <a:ea typeface="Times New Roman" panose="02020603050405020304" pitchFamily="18" charset="0"/>
                <a:cs typeface="Alexandria" pitchFamily="2" charset="-78"/>
              </a:rPr>
              <a:t> </a:t>
            </a:r>
            <a:r>
              <a:rPr lang="ar-SA" sz="1800" u="sng" dirty="0">
                <a:solidFill>
                  <a:schemeClr val="tx1"/>
                </a:solidFill>
                <a:latin typeface="Alexandria" pitchFamily="2" charset="-78"/>
                <a:ea typeface="Times New Roman" panose="02020603050405020304" pitchFamily="18" charset="0"/>
                <a:cs typeface="Alexandria" pitchFamily="2" charset="-78"/>
              </a:rPr>
              <a:t>: </a:t>
            </a:r>
            <a:r>
              <a:rPr lang="ar-SA" sz="1800" dirty="0">
                <a:solidFill>
                  <a:schemeClr val="tx1"/>
                </a:solidFill>
                <a:latin typeface="Alexandria" pitchFamily="2" charset="-78"/>
                <a:ea typeface="Times New Roman" panose="02020603050405020304" pitchFamily="18" charset="0"/>
                <a:cs typeface="Alexandria" pitchFamily="2" charset="-78"/>
              </a:rPr>
              <a:t>وهو آلة كهروميكانيكية تتلقى الأوامر من كمبيوتر تابع لها فيقوم بأعمال معينة ،والذكاء الاصطناعي في هذا المجال يشتمل على إعطاء الروبوت القدرة على الحركة وفهم لمحيطه والاستجابة لعدد من العوامل الخارجية .</a:t>
            </a:r>
            <a:endParaRPr lang="en-US" sz="1800" dirty="0">
              <a:solidFill>
                <a:schemeClr val="tx1"/>
              </a:solidFill>
              <a:latin typeface="Alexandria" pitchFamily="2" charset="-78"/>
              <a:ea typeface="Times New Roman" panose="02020603050405020304" pitchFamily="18" charset="0"/>
              <a:cs typeface="Alexandria" pitchFamily="2" charset="-78"/>
            </a:endParaRPr>
          </a:p>
          <a:p>
            <a:pPr algn="justLow" rtl="1">
              <a:lnSpc>
                <a:spcPct val="150000"/>
              </a:lnSpc>
            </a:pPr>
            <a:r>
              <a:rPr lang="ar-SA" sz="1800" u="sng" dirty="0">
                <a:solidFill>
                  <a:schemeClr val="tx1"/>
                </a:solidFill>
                <a:latin typeface="Alexandria" pitchFamily="2" charset="-78"/>
                <a:ea typeface="Times New Roman" panose="02020603050405020304" pitchFamily="18" charset="0"/>
                <a:cs typeface="Alexandria" pitchFamily="2" charset="-78"/>
              </a:rPr>
              <a:t>التعليم </a:t>
            </a:r>
            <a:r>
              <a:rPr lang="en-US" sz="1800" u="sng" dirty="0">
                <a:solidFill>
                  <a:schemeClr val="tx1"/>
                </a:solidFill>
                <a:latin typeface="Alexandria" pitchFamily="2" charset="-78"/>
                <a:ea typeface="Times New Roman" panose="02020603050405020304" pitchFamily="18" charset="0"/>
                <a:cs typeface="Alexandria" pitchFamily="2" charset="-78"/>
              </a:rPr>
              <a:t>Learning </a:t>
            </a:r>
            <a:r>
              <a:rPr lang="ar-SA" sz="1800" u="sng" dirty="0">
                <a:solidFill>
                  <a:schemeClr val="tx1"/>
                </a:solidFill>
                <a:latin typeface="Alexandria" pitchFamily="2" charset="-78"/>
                <a:ea typeface="Times New Roman" panose="02020603050405020304" pitchFamily="18" charset="0"/>
                <a:cs typeface="Alexandria" pitchFamily="2" charset="-78"/>
              </a:rPr>
              <a:t>:</a:t>
            </a:r>
            <a:r>
              <a:rPr lang="ar-JO" sz="1800" u="sng" dirty="0">
                <a:solidFill>
                  <a:schemeClr val="tx1"/>
                </a:solidFill>
                <a:latin typeface="Alexandria" pitchFamily="2" charset="-78"/>
                <a:ea typeface="Times New Roman" panose="02020603050405020304" pitchFamily="18" charset="0"/>
                <a:cs typeface="Alexandria" pitchFamily="2" charset="-78"/>
              </a:rPr>
              <a:t> </a:t>
            </a:r>
            <a:r>
              <a:rPr lang="ar-SA" sz="1800" dirty="0">
                <a:solidFill>
                  <a:schemeClr val="tx1"/>
                </a:solidFill>
                <a:latin typeface="Alexandria" pitchFamily="2" charset="-78"/>
                <a:ea typeface="Times New Roman" panose="02020603050405020304" pitchFamily="18" charset="0"/>
                <a:cs typeface="Alexandria" pitchFamily="2" charset="-78"/>
              </a:rPr>
              <a:t>أهمها التعليم المعزز آليا وهو محاولة الاستفادة من طاقات الكمبيوتر في مجالات التربية والتعليم.( الهادي ، 2005 : 188)</a:t>
            </a:r>
            <a:endParaRPr lang="en-US" sz="1800" dirty="0">
              <a:solidFill>
                <a:schemeClr val="tx1"/>
              </a:solidFill>
              <a:latin typeface="Alexandria" pitchFamily="2" charset="-78"/>
              <a:ea typeface="Times New Roman" panose="02020603050405020304" pitchFamily="18" charset="0"/>
              <a:cs typeface="Alexandria" pitchFamily="2" charset="-78"/>
            </a:endParaRPr>
          </a:p>
        </p:txBody>
      </p:sp>
      <p:pic>
        <p:nvPicPr>
          <p:cNvPr id="5" name="Google Shape;111;p1">
            <a:extLst>
              <a:ext uri="{FF2B5EF4-FFF2-40B4-BE49-F238E27FC236}">
                <a16:creationId xmlns:a16="http://schemas.microsoft.com/office/drawing/2014/main" id="{2AAFEE65-C9C4-4FCD-B4AE-13ECDDCA12A8}"/>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sp>
        <p:nvSpPr>
          <p:cNvPr id="7" name="TextBox 6">
            <a:extLst>
              <a:ext uri="{FF2B5EF4-FFF2-40B4-BE49-F238E27FC236}">
                <a16:creationId xmlns:a16="http://schemas.microsoft.com/office/drawing/2014/main" id="{E00DDF8F-C156-F106-2EBD-903C16D86D6B}"/>
              </a:ext>
            </a:extLst>
          </p:cNvPr>
          <p:cNvSpPr txBox="1"/>
          <p:nvPr/>
        </p:nvSpPr>
        <p:spPr>
          <a:xfrm>
            <a:off x="3689966" y="131333"/>
            <a:ext cx="4812068"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أساليب الذكاء الاصطناعي</a:t>
            </a:r>
            <a:endPar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p:txBody>
      </p:sp>
      <p:pic>
        <p:nvPicPr>
          <p:cNvPr id="8" name="Graphic 21">
            <a:extLst>
              <a:ext uri="{FF2B5EF4-FFF2-40B4-BE49-F238E27FC236}">
                <a16:creationId xmlns:a16="http://schemas.microsoft.com/office/drawing/2014/main" id="{74130E5E-0EAF-2B03-090F-87080E7BDB6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28496300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Google Shape;111;p1">
            <a:extLst>
              <a:ext uri="{FF2B5EF4-FFF2-40B4-BE49-F238E27FC236}">
                <a16:creationId xmlns:a16="http://schemas.microsoft.com/office/drawing/2014/main" id="{DA410214-3F9C-445D-8B9F-EAE72C0FE6AC}"/>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sp>
        <p:nvSpPr>
          <p:cNvPr id="2" name="TextBox 1">
            <a:extLst>
              <a:ext uri="{FF2B5EF4-FFF2-40B4-BE49-F238E27FC236}">
                <a16:creationId xmlns:a16="http://schemas.microsoft.com/office/drawing/2014/main" id="{59B63356-FD2A-FB0D-A8E2-69ABE9423E84}"/>
              </a:ext>
            </a:extLst>
          </p:cNvPr>
          <p:cNvSpPr txBox="1"/>
          <p:nvPr/>
        </p:nvSpPr>
        <p:spPr>
          <a:xfrm>
            <a:off x="3689966" y="131333"/>
            <a:ext cx="4812068"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مجالات الذكاء الاصطناعي</a:t>
            </a:r>
            <a:endPar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p:txBody>
      </p:sp>
      <p:grpSp>
        <p:nvGrpSpPr>
          <p:cNvPr id="3" name="Diagram group">
            <a:extLst>
              <a:ext uri="{FF2B5EF4-FFF2-40B4-BE49-F238E27FC236}">
                <a16:creationId xmlns:a16="http://schemas.microsoft.com/office/drawing/2014/main" id="{C423D7B4-28CB-6995-5203-76101B267DB0}"/>
              </a:ext>
            </a:extLst>
          </p:cNvPr>
          <p:cNvGrpSpPr/>
          <p:nvPr/>
        </p:nvGrpSpPr>
        <p:grpSpPr>
          <a:xfrm>
            <a:off x="3042962" y="866085"/>
            <a:ext cx="6250307" cy="5765899"/>
            <a:chOff x="5207283" y="594372"/>
            <a:chExt cx="3859653" cy="4673798"/>
          </a:xfrm>
          <a:scene3d>
            <a:camera prst="orthographicFront">
              <a:rot lat="0" lon="0" rev="0"/>
            </a:camera>
            <a:lightRig rig="contrasting" dir="t">
              <a:rot lat="0" lon="0" rev="1500000"/>
            </a:lightRig>
            <a:backdrop>
              <a:anchor x="0" y="0" z="-210000"/>
              <a:norm dx="0" dy="0" dz="914400"/>
              <a:up dx="0" dy="914400" dz="0"/>
            </a:backdrop>
          </a:scene3d>
        </p:grpSpPr>
        <p:grpSp>
          <p:nvGrpSpPr>
            <p:cNvPr id="4" name="Group 3">
              <a:extLst>
                <a:ext uri="{FF2B5EF4-FFF2-40B4-BE49-F238E27FC236}">
                  <a16:creationId xmlns:a16="http://schemas.microsoft.com/office/drawing/2014/main" id="{2CBA01B6-AF12-3E91-ED99-1BD9D1685FE7}"/>
                </a:ext>
              </a:extLst>
            </p:cNvPr>
            <p:cNvGrpSpPr/>
            <p:nvPr/>
          </p:nvGrpSpPr>
          <p:grpSpPr>
            <a:xfrm>
              <a:off x="5207283" y="594372"/>
              <a:ext cx="3859653" cy="603070"/>
              <a:chOff x="5207283" y="594372"/>
              <a:chExt cx="3859653" cy="603070"/>
            </a:xfrm>
          </p:grpSpPr>
          <p:sp>
            <p:nvSpPr>
              <p:cNvPr id="27" name="Rectangle: Rounded Corners 26">
                <a:extLst>
                  <a:ext uri="{FF2B5EF4-FFF2-40B4-BE49-F238E27FC236}">
                    <a16:creationId xmlns:a16="http://schemas.microsoft.com/office/drawing/2014/main" id="{34682C08-F35A-C696-F2FE-AB3C06C8FEEE}"/>
                  </a:ext>
                </a:extLst>
              </p:cNvPr>
              <p:cNvSpPr/>
              <p:nvPr/>
            </p:nvSpPr>
            <p:spPr>
              <a:xfrm>
                <a:off x="5207283" y="594372"/>
                <a:ext cx="3859653" cy="603070"/>
              </a:xfrm>
              <a:prstGeom prst="roundRect">
                <a:avLst/>
              </a:prstGeom>
              <a:ln>
                <a:noFill/>
              </a:ln>
              <a:effectLst>
                <a:outerShdw blurRad="149987" dist="250190" dir="8460000" algn="ctr">
                  <a:srgbClr val="000000">
                    <a:alpha val="28000"/>
                  </a:srgbClr>
                </a:outerShdw>
              </a:effectLst>
              <a:sp3d prstMaterial="metal">
                <a:bevelT w="88900" h="88900"/>
              </a:sp3d>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8" name="Rectangle: Rounded Corners 4">
                <a:extLst>
                  <a:ext uri="{FF2B5EF4-FFF2-40B4-BE49-F238E27FC236}">
                    <a16:creationId xmlns:a16="http://schemas.microsoft.com/office/drawing/2014/main" id="{C07068D5-087F-6C18-4812-CDC1DF3E6CD9}"/>
                  </a:ext>
                </a:extLst>
              </p:cNvPr>
              <p:cNvSpPr txBox="1"/>
              <p:nvPr/>
            </p:nvSpPr>
            <p:spPr>
              <a:xfrm>
                <a:off x="5236722" y="623811"/>
                <a:ext cx="3800775" cy="544192"/>
              </a:xfrm>
              <a:prstGeom prst="rect">
                <a:avLst/>
              </a:prstGeom>
              <a:ln>
                <a:noFill/>
              </a:ln>
              <a:effectLst>
                <a:outerShdw blurRad="149987" dist="250190" dir="8460000" algn="ctr">
                  <a:srgbClr val="000000">
                    <a:alpha val="28000"/>
                  </a:srgbClr>
                </a:outerShdw>
              </a:effectLst>
              <a:sp3d prstMaterial="metal">
                <a:bevelT w="88900" h="88900"/>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JO" sz="1800" b="0" i="0" kern="1200" dirty="0">
                    <a:latin typeface="Alexandria" pitchFamily="2" charset="-78"/>
                    <a:cs typeface="Alexandria" pitchFamily="2" charset="-78"/>
                  </a:rPr>
                  <a:t>تعلم الآلة </a:t>
                </a:r>
                <a:r>
                  <a:rPr lang="en-GB" sz="1800" b="0" i="0" kern="1200" dirty="0">
                    <a:latin typeface="Alexandria" pitchFamily="2" charset="-78"/>
                    <a:cs typeface="Alexandria" pitchFamily="2" charset="-78"/>
                  </a:rPr>
                  <a:t>Machine learning</a:t>
                </a:r>
                <a:endParaRPr lang="ar-JO" sz="1800" kern="1200" dirty="0">
                  <a:latin typeface="Alexandria" pitchFamily="2" charset="-78"/>
                  <a:cs typeface="Alexandria" pitchFamily="2" charset="-78"/>
                </a:endParaRPr>
              </a:p>
            </p:txBody>
          </p:sp>
        </p:grpSp>
        <p:grpSp>
          <p:nvGrpSpPr>
            <p:cNvPr id="8" name="Group 7">
              <a:extLst>
                <a:ext uri="{FF2B5EF4-FFF2-40B4-BE49-F238E27FC236}">
                  <a16:creationId xmlns:a16="http://schemas.microsoft.com/office/drawing/2014/main" id="{820E1B54-A299-8DFD-9D06-3FFDFFC49998}"/>
                </a:ext>
              </a:extLst>
            </p:cNvPr>
            <p:cNvGrpSpPr/>
            <p:nvPr/>
          </p:nvGrpSpPr>
          <p:grpSpPr>
            <a:xfrm>
              <a:off x="5207283" y="1272827"/>
              <a:ext cx="3859653" cy="603070"/>
              <a:chOff x="5207283" y="1272827"/>
              <a:chExt cx="3859653" cy="603070"/>
            </a:xfrm>
          </p:grpSpPr>
          <p:sp>
            <p:nvSpPr>
              <p:cNvPr id="25" name="Rectangle: Rounded Corners 24">
                <a:extLst>
                  <a:ext uri="{FF2B5EF4-FFF2-40B4-BE49-F238E27FC236}">
                    <a16:creationId xmlns:a16="http://schemas.microsoft.com/office/drawing/2014/main" id="{BE6D4AB7-8835-BD19-D1DB-274741CA7B19}"/>
                  </a:ext>
                </a:extLst>
              </p:cNvPr>
              <p:cNvSpPr/>
              <p:nvPr/>
            </p:nvSpPr>
            <p:spPr>
              <a:xfrm>
                <a:off x="5207283" y="1272827"/>
                <a:ext cx="3859653" cy="603070"/>
              </a:xfrm>
              <a:prstGeom prst="roundRect">
                <a:avLst/>
              </a:prstGeom>
              <a:ln>
                <a:noFill/>
              </a:ln>
              <a:effectLst>
                <a:outerShdw blurRad="149987" dist="250190" dir="8460000" algn="ctr">
                  <a:srgbClr val="000000">
                    <a:alpha val="28000"/>
                  </a:srgbClr>
                </a:outerShdw>
              </a:effectLst>
              <a:sp3d prstMaterial="metal">
                <a:bevelT w="88900" h="88900"/>
              </a:sp3d>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6" name="Rectangle: Rounded Corners 6">
                <a:extLst>
                  <a:ext uri="{FF2B5EF4-FFF2-40B4-BE49-F238E27FC236}">
                    <a16:creationId xmlns:a16="http://schemas.microsoft.com/office/drawing/2014/main" id="{FB6337D6-7C1E-B150-EE34-3C660C3F471A}"/>
                  </a:ext>
                </a:extLst>
              </p:cNvPr>
              <p:cNvSpPr txBox="1"/>
              <p:nvPr/>
            </p:nvSpPr>
            <p:spPr>
              <a:xfrm>
                <a:off x="5236722" y="1302266"/>
                <a:ext cx="3800775" cy="544192"/>
              </a:xfrm>
              <a:prstGeom prst="rect">
                <a:avLst/>
              </a:prstGeom>
              <a:ln>
                <a:noFill/>
              </a:ln>
              <a:effectLst>
                <a:outerShdw blurRad="149987" dist="250190" dir="8460000" algn="ctr">
                  <a:srgbClr val="000000">
                    <a:alpha val="28000"/>
                  </a:srgbClr>
                </a:outerShdw>
              </a:effectLst>
              <a:sp3d prstMaterial="metal">
                <a:bevelT w="88900" h="88900"/>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JO" sz="1800" b="0" i="0" kern="1200" dirty="0">
                    <a:latin typeface="Alexandria" pitchFamily="2" charset="-78"/>
                    <a:cs typeface="Alexandria" pitchFamily="2" charset="-78"/>
                  </a:rPr>
                  <a:t>التعلم العميق </a:t>
                </a:r>
                <a:r>
                  <a:rPr lang="en-GB" sz="1800" b="0" i="0" kern="1200" dirty="0">
                    <a:latin typeface="Alexandria" pitchFamily="2" charset="-78"/>
                    <a:cs typeface="Alexandria" pitchFamily="2" charset="-78"/>
                  </a:rPr>
                  <a:t>Deep Learning</a:t>
                </a:r>
                <a:endParaRPr lang="ar-JO" sz="1800" kern="1200" dirty="0">
                  <a:latin typeface="Alexandria" pitchFamily="2" charset="-78"/>
                  <a:cs typeface="Alexandria" pitchFamily="2" charset="-78"/>
                </a:endParaRPr>
              </a:p>
            </p:txBody>
          </p:sp>
        </p:grpSp>
        <p:grpSp>
          <p:nvGrpSpPr>
            <p:cNvPr id="9" name="Group 8">
              <a:extLst>
                <a:ext uri="{FF2B5EF4-FFF2-40B4-BE49-F238E27FC236}">
                  <a16:creationId xmlns:a16="http://schemas.microsoft.com/office/drawing/2014/main" id="{6649BEE4-DC01-5E5B-1BEA-A39560987DE0}"/>
                </a:ext>
              </a:extLst>
            </p:cNvPr>
            <p:cNvGrpSpPr/>
            <p:nvPr/>
          </p:nvGrpSpPr>
          <p:grpSpPr>
            <a:xfrm>
              <a:off x="5207283" y="1951282"/>
              <a:ext cx="3859653" cy="603070"/>
              <a:chOff x="5207283" y="1951282"/>
              <a:chExt cx="3859653" cy="603070"/>
            </a:xfrm>
          </p:grpSpPr>
          <p:sp>
            <p:nvSpPr>
              <p:cNvPr id="23" name="Rectangle: Rounded Corners 22">
                <a:extLst>
                  <a:ext uri="{FF2B5EF4-FFF2-40B4-BE49-F238E27FC236}">
                    <a16:creationId xmlns:a16="http://schemas.microsoft.com/office/drawing/2014/main" id="{7FB5E8FD-CE9E-E51E-121B-E2CAD4748FCA}"/>
                  </a:ext>
                </a:extLst>
              </p:cNvPr>
              <p:cNvSpPr/>
              <p:nvPr/>
            </p:nvSpPr>
            <p:spPr>
              <a:xfrm>
                <a:off x="5207283" y="1951282"/>
                <a:ext cx="3859653" cy="603070"/>
              </a:xfrm>
              <a:prstGeom prst="roundRect">
                <a:avLst/>
              </a:prstGeom>
              <a:ln>
                <a:noFill/>
              </a:ln>
              <a:effectLst>
                <a:outerShdw blurRad="149987" dist="250190" dir="8460000" algn="ctr">
                  <a:srgbClr val="000000">
                    <a:alpha val="28000"/>
                  </a:srgbClr>
                </a:outerShdw>
              </a:effectLst>
              <a:sp3d prstMaterial="metal">
                <a:bevelT w="88900" h="88900"/>
              </a:sp3d>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4" name="Rectangle: Rounded Corners 8">
                <a:extLst>
                  <a:ext uri="{FF2B5EF4-FFF2-40B4-BE49-F238E27FC236}">
                    <a16:creationId xmlns:a16="http://schemas.microsoft.com/office/drawing/2014/main" id="{EB3503D3-661D-D778-DC22-9EC37DD6F143}"/>
                  </a:ext>
                </a:extLst>
              </p:cNvPr>
              <p:cNvSpPr txBox="1"/>
              <p:nvPr/>
            </p:nvSpPr>
            <p:spPr>
              <a:xfrm>
                <a:off x="5236722" y="1980721"/>
                <a:ext cx="3800775" cy="544192"/>
              </a:xfrm>
              <a:prstGeom prst="rect">
                <a:avLst/>
              </a:prstGeom>
              <a:ln>
                <a:noFill/>
              </a:ln>
              <a:effectLst>
                <a:outerShdw blurRad="149987" dist="250190" dir="8460000" algn="ctr">
                  <a:srgbClr val="000000">
                    <a:alpha val="28000"/>
                  </a:srgbClr>
                </a:outerShdw>
              </a:effectLst>
              <a:sp3d prstMaterial="metal">
                <a:bevelT w="88900" h="88900"/>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JO" sz="1800" b="0" i="0" kern="1200" dirty="0">
                    <a:latin typeface="Alexandria" pitchFamily="2" charset="-78"/>
                    <a:cs typeface="Alexandria" pitchFamily="2" charset="-78"/>
                  </a:rPr>
                  <a:t>معالجة اللغات الطبيعية </a:t>
                </a:r>
                <a:r>
                  <a:rPr lang="en-GB" sz="1800" b="0" i="0" kern="1200" dirty="0">
                    <a:latin typeface="Alexandria" pitchFamily="2" charset="-78"/>
                    <a:cs typeface="Alexandria" pitchFamily="2" charset="-78"/>
                  </a:rPr>
                  <a:t>Natural Language Processing</a:t>
                </a:r>
                <a:endParaRPr lang="ar-JO" sz="1800" kern="1200" dirty="0">
                  <a:latin typeface="Alexandria" pitchFamily="2" charset="-78"/>
                  <a:cs typeface="Alexandria" pitchFamily="2" charset="-78"/>
                </a:endParaRPr>
              </a:p>
            </p:txBody>
          </p:sp>
        </p:grpSp>
        <p:grpSp>
          <p:nvGrpSpPr>
            <p:cNvPr id="10" name="Group 9">
              <a:extLst>
                <a:ext uri="{FF2B5EF4-FFF2-40B4-BE49-F238E27FC236}">
                  <a16:creationId xmlns:a16="http://schemas.microsoft.com/office/drawing/2014/main" id="{AB147316-A84A-D3CC-C4A2-5D9D01361C4A}"/>
                </a:ext>
              </a:extLst>
            </p:cNvPr>
            <p:cNvGrpSpPr/>
            <p:nvPr/>
          </p:nvGrpSpPr>
          <p:grpSpPr>
            <a:xfrm>
              <a:off x="5207283" y="2629736"/>
              <a:ext cx="3859653" cy="603070"/>
              <a:chOff x="5207283" y="2629736"/>
              <a:chExt cx="3859653" cy="603070"/>
            </a:xfrm>
          </p:grpSpPr>
          <p:sp>
            <p:nvSpPr>
              <p:cNvPr id="21" name="Rectangle: Rounded Corners 20">
                <a:extLst>
                  <a:ext uri="{FF2B5EF4-FFF2-40B4-BE49-F238E27FC236}">
                    <a16:creationId xmlns:a16="http://schemas.microsoft.com/office/drawing/2014/main" id="{7E60E475-BFC7-D0DB-6F4F-F0E6C262F17E}"/>
                  </a:ext>
                </a:extLst>
              </p:cNvPr>
              <p:cNvSpPr/>
              <p:nvPr/>
            </p:nvSpPr>
            <p:spPr>
              <a:xfrm>
                <a:off x="5207283" y="2629736"/>
                <a:ext cx="3859653" cy="603070"/>
              </a:xfrm>
              <a:prstGeom prst="roundRect">
                <a:avLst/>
              </a:prstGeom>
              <a:ln>
                <a:noFill/>
              </a:ln>
              <a:effectLst>
                <a:outerShdw blurRad="149987" dist="250190" dir="8460000" algn="ctr">
                  <a:srgbClr val="000000">
                    <a:alpha val="28000"/>
                  </a:srgbClr>
                </a:outerShdw>
              </a:effectLst>
              <a:sp3d prstMaterial="metal">
                <a:bevelT w="88900" h="88900"/>
              </a:sp3d>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2" name="Rectangle: Rounded Corners 10">
                <a:extLst>
                  <a:ext uri="{FF2B5EF4-FFF2-40B4-BE49-F238E27FC236}">
                    <a16:creationId xmlns:a16="http://schemas.microsoft.com/office/drawing/2014/main" id="{873A3FDA-7E77-822D-4769-A09D79004ACD}"/>
                  </a:ext>
                </a:extLst>
              </p:cNvPr>
              <p:cNvSpPr txBox="1"/>
              <p:nvPr/>
            </p:nvSpPr>
            <p:spPr>
              <a:xfrm>
                <a:off x="5236722" y="2659175"/>
                <a:ext cx="3800775" cy="544192"/>
              </a:xfrm>
              <a:prstGeom prst="rect">
                <a:avLst/>
              </a:prstGeom>
              <a:ln>
                <a:noFill/>
              </a:ln>
              <a:effectLst>
                <a:outerShdw blurRad="149987" dist="250190" dir="8460000" algn="ctr">
                  <a:srgbClr val="000000">
                    <a:alpha val="28000"/>
                  </a:srgbClr>
                </a:outerShdw>
              </a:effectLst>
              <a:sp3d prstMaterial="metal">
                <a:bevelT w="88900" h="88900"/>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JO" sz="1800" b="0" i="0" kern="1200" dirty="0">
                    <a:latin typeface="Alexandria" pitchFamily="2" charset="-78"/>
                    <a:cs typeface="Alexandria" pitchFamily="2" charset="-78"/>
                  </a:rPr>
                  <a:t>علم الروبوتات </a:t>
                </a:r>
                <a:r>
                  <a:rPr lang="en-GB" sz="1800" b="0" i="0" kern="1200" dirty="0">
                    <a:latin typeface="Alexandria" pitchFamily="2" charset="-78"/>
                    <a:cs typeface="Alexandria" pitchFamily="2" charset="-78"/>
                  </a:rPr>
                  <a:t>Robotics</a:t>
                </a:r>
                <a:endParaRPr lang="ar-JO" sz="1800" kern="1200" dirty="0">
                  <a:latin typeface="Alexandria" pitchFamily="2" charset="-78"/>
                  <a:cs typeface="Alexandria" pitchFamily="2" charset="-78"/>
                </a:endParaRPr>
              </a:p>
            </p:txBody>
          </p:sp>
        </p:grpSp>
        <p:grpSp>
          <p:nvGrpSpPr>
            <p:cNvPr id="11" name="Group 10">
              <a:extLst>
                <a:ext uri="{FF2B5EF4-FFF2-40B4-BE49-F238E27FC236}">
                  <a16:creationId xmlns:a16="http://schemas.microsoft.com/office/drawing/2014/main" id="{E0DAFA4F-1EB1-87AB-30A0-69A1EF684A3D}"/>
                </a:ext>
              </a:extLst>
            </p:cNvPr>
            <p:cNvGrpSpPr/>
            <p:nvPr/>
          </p:nvGrpSpPr>
          <p:grpSpPr>
            <a:xfrm>
              <a:off x="5207283" y="3308191"/>
              <a:ext cx="3859653" cy="603070"/>
              <a:chOff x="5207283" y="3308191"/>
              <a:chExt cx="3859653" cy="603070"/>
            </a:xfrm>
          </p:grpSpPr>
          <p:sp>
            <p:nvSpPr>
              <p:cNvPr id="19" name="Rectangle: Rounded Corners 18">
                <a:extLst>
                  <a:ext uri="{FF2B5EF4-FFF2-40B4-BE49-F238E27FC236}">
                    <a16:creationId xmlns:a16="http://schemas.microsoft.com/office/drawing/2014/main" id="{92485CCE-D7CE-98D2-C72A-408C4C60FE48}"/>
                  </a:ext>
                </a:extLst>
              </p:cNvPr>
              <p:cNvSpPr/>
              <p:nvPr/>
            </p:nvSpPr>
            <p:spPr>
              <a:xfrm>
                <a:off x="5207283" y="3308191"/>
                <a:ext cx="3859653" cy="603070"/>
              </a:xfrm>
              <a:prstGeom prst="roundRect">
                <a:avLst/>
              </a:prstGeom>
              <a:ln>
                <a:noFill/>
              </a:ln>
              <a:effectLst>
                <a:outerShdw blurRad="149987" dist="250190" dir="8460000" algn="ctr">
                  <a:srgbClr val="000000">
                    <a:alpha val="28000"/>
                  </a:srgbClr>
                </a:outerShdw>
              </a:effectLst>
              <a:sp3d prstMaterial="metal">
                <a:bevelT w="88900" h="88900"/>
              </a:sp3d>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0" name="Rectangle: Rounded Corners 12">
                <a:extLst>
                  <a:ext uri="{FF2B5EF4-FFF2-40B4-BE49-F238E27FC236}">
                    <a16:creationId xmlns:a16="http://schemas.microsoft.com/office/drawing/2014/main" id="{369412DE-9151-7C16-F125-08350120DEC6}"/>
                  </a:ext>
                </a:extLst>
              </p:cNvPr>
              <p:cNvSpPr txBox="1"/>
              <p:nvPr/>
            </p:nvSpPr>
            <p:spPr>
              <a:xfrm>
                <a:off x="5236722" y="3337630"/>
                <a:ext cx="3800775" cy="544192"/>
              </a:xfrm>
              <a:prstGeom prst="rect">
                <a:avLst/>
              </a:prstGeom>
              <a:ln>
                <a:noFill/>
              </a:ln>
              <a:effectLst>
                <a:outerShdw blurRad="149987" dist="250190" dir="8460000" algn="ctr">
                  <a:srgbClr val="000000">
                    <a:alpha val="28000"/>
                  </a:srgbClr>
                </a:outerShdw>
              </a:effectLst>
              <a:sp3d prstMaterial="metal">
                <a:bevelT w="88900" h="88900"/>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b="0" i="0" kern="1200" dirty="0">
                    <a:latin typeface="Alexandria" pitchFamily="2" charset="-78"/>
                    <a:cs typeface="Alexandria" pitchFamily="2" charset="-78"/>
                  </a:rPr>
                  <a:t>الشبكات العصبية الاصطناعية </a:t>
                </a:r>
                <a:r>
                  <a:rPr lang="en-GB" sz="1800" b="0" i="0" kern="1200" dirty="0">
                    <a:latin typeface="Alexandria" pitchFamily="2" charset="-78"/>
                    <a:cs typeface="Alexandria" pitchFamily="2" charset="-78"/>
                  </a:rPr>
                  <a:t>Artificial Neural Networks</a:t>
                </a:r>
                <a:endParaRPr lang="ar-JO" sz="1800" kern="1200" dirty="0">
                  <a:latin typeface="Alexandria" pitchFamily="2" charset="-78"/>
                  <a:cs typeface="Alexandria" pitchFamily="2" charset="-78"/>
                </a:endParaRPr>
              </a:p>
            </p:txBody>
          </p:sp>
        </p:grpSp>
        <p:grpSp>
          <p:nvGrpSpPr>
            <p:cNvPr id="13" name="Group 12">
              <a:extLst>
                <a:ext uri="{FF2B5EF4-FFF2-40B4-BE49-F238E27FC236}">
                  <a16:creationId xmlns:a16="http://schemas.microsoft.com/office/drawing/2014/main" id="{05F30830-931C-3386-D685-89EE21A0F536}"/>
                </a:ext>
              </a:extLst>
            </p:cNvPr>
            <p:cNvGrpSpPr/>
            <p:nvPr/>
          </p:nvGrpSpPr>
          <p:grpSpPr>
            <a:xfrm>
              <a:off x="5207283" y="3986645"/>
              <a:ext cx="3859653" cy="603070"/>
              <a:chOff x="5207283" y="3986645"/>
              <a:chExt cx="3859653" cy="603070"/>
            </a:xfrm>
          </p:grpSpPr>
          <p:sp>
            <p:nvSpPr>
              <p:cNvPr id="17" name="Rectangle: Rounded Corners 16">
                <a:extLst>
                  <a:ext uri="{FF2B5EF4-FFF2-40B4-BE49-F238E27FC236}">
                    <a16:creationId xmlns:a16="http://schemas.microsoft.com/office/drawing/2014/main" id="{2F577A53-D058-A0A4-C23E-C8C3D7F147A9}"/>
                  </a:ext>
                </a:extLst>
              </p:cNvPr>
              <p:cNvSpPr/>
              <p:nvPr/>
            </p:nvSpPr>
            <p:spPr>
              <a:xfrm>
                <a:off x="5207283" y="3986645"/>
                <a:ext cx="3859653" cy="603070"/>
              </a:xfrm>
              <a:prstGeom prst="roundRect">
                <a:avLst/>
              </a:prstGeom>
              <a:ln>
                <a:noFill/>
              </a:ln>
              <a:effectLst>
                <a:outerShdw blurRad="149987" dist="250190" dir="8460000" algn="ctr">
                  <a:srgbClr val="000000">
                    <a:alpha val="28000"/>
                  </a:srgbClr>
                </a:outerShdw>
              </a:effectLst>
              <a:sp3d prstMaterial="metal">
                <a:bevelT w="88900" h="88900"/>
              </a:sp3d>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8" name="Rectangle: Rounded Corners 14">
                <a:extLst>
                  <a:ext uri="{FF2B5EF4-FFF2-40B4-BE49-F238E27FC236}">
                    <a16:creationId xmlns:a16="http://schemas.microsoft.com/office/drawing/2014/main" id="{1DF69E3E-4D82-A9A4-F5AB-0456267A7301}"/>
                  </a:ext>
                </a:extLst>
              </p:cNvPr>
              <p:cNvSpPr txBox="1"/>
              <p:nvPr/>
            </p:nvSpPr>
            <p:spPr>
              <a:xfrm>
                <a:off x="5236722" y="4016084"/>
                <a:ext cx="3800775" cy="544192"/>
              </a:xfrm>
              <a:prstGeom prst="rect">
                <a:avLst/>
              </a:prstGeom>
              <a:ln>
                <a:noFill/>
              </a:ln>
              <a:effectLst>
                <a:outerShdw blurRad="149987" dist="250190" dir="8460000" algn="ctr">
                  <a:srgbClr val="000000">
                    <a:alpha val="28000"/>
                  </a:srgbClr>
                </a:outerShdw>
              </a:effectLst>
              <a:sp3d prstMaterial="metal">
                <a:bevelT w="88900" h="88900"/>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JO" sz="1800" b="0" i="0" kern="1200" dirty="0">
                    <a:latin typeface="Alexandria" pitchFamily="2" charset="-78"/>
                    <a:cs typeface="Alexandria" pitchFamily="2" charset="-78"/>
                  </a:rPr>
                  <a:t>المنطق الترجيحي أو الضبابي </a:t>
                </a:r>
                <a:r>
                  <a:rPr lang="en-GB" sz="1800" b="0" i="0" kern="1200" dirty="0">
                    <a:latin typeface="Alexandria" pitchFamily="2" charset="-78"/>
                    <a:cs typeface="Alexandria" pitchFamily="2" charset="-78"/>
                  </a:rPr>
                  <a:t>Fuzzy Logic</a:t>
                </a:r>
                <a:endParaRPr lang="ar-JO" sz="1800" kern="1200" dirty="0">
                  <a:latin typeface="Alexandria" pitchFamily="2" charset="-78"/>
                  <a:cs typeface="Alexandria" pitchFamily="2" charset="-78"/>
                </a:endParaRPr>
              </a:p>
            </p:txBody>
          </p:sp>
        </p:grpSp>
        <p:grpSp>
          <p:nvGrpSpPr>
            <p:cNvPr id="14" name="Group 13">
              <a:extLst>
                <a:ext uri="{FF2B5EF4-FFF2-40B4-BE49-F238E27FC236}">
                  <a16:creationId xmlns:a16="http://schemas.microsoft.com/office/drawing/2014/main" id="{33C14D51-5641-7C26-55D6-AC7DB7AE184C}"/>
                </a:ext>
              </a:extLst>
            </p:cNvPr>
            <p:cNvGrpSpPr/>
            <p:nvPr/>
          </p:nvGrpSpPr>
          <p:grpSpPr>
            <a:xfrm>
              <a:off x="5207283" y="4665100"/>
              <a:ext cx="3859653" cy="603070"/>
              <a:chOff x="5207283" y="4665100"/>
              <a:chExt cx="3859653" cy="603070"/>
            </a:xfrm>
          </p:grpSpPr>
          <p:sp>
            <p:nvSpPr>
              <p:cNvPr id="15" name="Rectangle: Rounded Corners 14">
                <a:extLst>
                  <a:ext uri="{FF2B5EF4-FFF2-40B4-BE49-F238E27FC236}">
                    <a16:creationId xmlns:a16="http://schemas.microsoft.com/office/drawing/2014/main" id="{40CB853F-DE16-A296-8AF4-2E65029B3BFF}"/>
                  </a:ext>
                </a:extLst>
              </p:cNvPr>
              <p:cNvSpPr/>
              <p:nvPr/>
            </p:nvSpPr>
            <p:spPr>
              <a:xfrm>
                <a:off x="5207283" y="4665100"/>
                <a:ext cx="3859653" cy="603070"/>
              </a:xfrm>
              <a:prstGeom prst="roundRect">
                <a:avLst/>
              </a:prstGeom>
              <a:ln>
                <a:noFill/>
              </a:ln>
              <a:effectLst>
                <a:outerShdw blurRad="149987" dist="250190" dir="8460000" algn="ctr">
                  <a:srgbClr val="000000">
                    <a:alpha val="28000"/>
                  </a:srgbClr>
                </a:outerShdw>
              </a:effectLst>
              <a:sp3d prstMaterial="metal">
                <a:bevelT w="88900" h="88900"/>
              </a:sp3d>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6" name="Rectangle: Rounded Corners 16">
                <a:extLst>
                  <a:ext uri="{FF2B5EF4-FFF2-40B4-BE49-F238E27FC236}">
                    <a16:creationId xmlns:a16="http://schemas.microsoft.com/office/drawing/2014/main" id="{86779604-3A33-CD20-5724-7F9A6461C6D8}"/>
                  </a:ext>
                </a:extLst>
              </p:cNvPr>
              <p:cNvSpPr txBox="1"/>
              <p:nvPr/>
            </p:nvSpPr>
            <p:spPr>
              <a:xfrm>
                <a:off x="5236722" y="4694539"/>
                <a:ext cx="3800775" cy="544192"/>
              </a:xfrm>
              <a:prstGeom prst="rect">
                <a:avLst/>
              </a:prstGeom>
              <a:ln>
                <a:noFill/>
              </a:ln>
              <a:effectLst>
                <a:outerShdw blurRad="149987" dist="250190" dir="8460000" algn="ctr">
                  <a:srgbClr val="000000">
                    <a:alpha val="28000"/>
                  </a:srgbClr>
                </a:outerShdw>
              </a:effectLst>
              <a:sp3d prstMaterial="metal">
                <a:bevelT w="88900" h="88900"/>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JO" sz="1800" b="0" i="0" kern="1200" dirty="0">
                    <a:latin typeface="Alexandria" pitchFamily="2" charset="-78"/>
                    <a:cs typeface="Alexandria" pitchFamily="2" charset="-78"/>
                  </a:rPr>
                  <a:t>الأنظمة الخبيرة </a:t>
                </a:r>
                <a:r>
                  <a:rPr lang="en-GB" sz="1800" b="0" i="0" kern="1200" dirty="0">
                    <a:latin typeface="Alexandria" pitchFamily="2" charset="-78"/>
                    <a:cs typeface="Alexandria" pitchFamily="2" charset="-78"/>
                  </a:rPr>
                  <a:t>Expert systems</a:t>
                </a:r>
              </a:p>
            </p:txBody>
          </p:sp>
        </p:grpSp>
      </p:grpSp>
      <p:pic>
        <p:nvPicPr>
          <p:cNvPr id="29" name="Graphic 21">
            <a:extLst>
              <a:ext uri="{FF2B5EF4-FFF2-40B4-BE49-F238E27FC236}">
                <a16:creationId xmlns:a16="http://schemas.microsoft.com/office/drawing/2014/main" id="{4971A2FA-401D-905E-25AD-1E9A0BD5353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35101098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B8F7ADF-2C44-4406-97E0-C8E273B6A56A}"/>
              </a:ext>
            </a:extLst>
          </p:cNvPr>
          <p:cNvSpPr/>
          <p:nvPr/>
        </p:nvSpPr>
        <p:spPr>
          <a:xfrm>
            <a:off x="0" y="660460"/>
            <a:ext cx="12072664" cy="6109365"/>
          </a:xfrm>
          <a:prstGeom prst="rect">
            <a:avLst/>
          </a:prstGeom>
        </p:spPr>
        <p:txBody>
          <a:bodyPr wrap="square">
            <a:spAutoFit/>
          </a:bodyPr>
          <a:lstStyle/>
          <a:p>
            <a:pPr algn="just" rtl="1">
              <a:buFont typeface="Arial" panose="020B0604020202020204" pitchFamily="34" charset="0"/>
              <a:buChar char="•"/>
            </a:pPr>
            <a:r>
              <a:rPr lang="ar-JO" sz="1700" b="1" u="sng" dirty="0">
                <a:solidFill>
                  <a:srgbClr val="00B0F0"/>
                </a:solidFill>
                <a:latin typeface="Alexandria" pitchFamily="2" charset="-78"/>
                <a:cs typeface="Alexandria" pitchFamily="2" charset="-78"/>
              </a:rPr>
              <a:t>تعلم الآلة </a:t>
            </a:r>
            <a:r>
              <a:rPr lang="en-US" sz="1700" u="sng" dirty="0">
                <a:solidFill>
                  <a:schemeClr val="tx1"/>
                </a:solidFill>
                <a:latin typeface="Alexandria" pitchFamily="2" charset="-78"/>
                <a:cs typeface="Alexandria" pitchFamily="2" charset="-78"/>
              </a:rPr>
              <a:t>: </a:t>
            </a:r>
            <a:r>
              <a:rPr lang="ar-JO" sz="1700" dirty="0">
                <a:solidFill>
                  <a:schemeClr val="tx1"/>
                </a:solidFill>
                <a:latin typeface="Alexandria" pitchFamily="2" charset="-78"/>
                <a:cs typeface="Alexandria" pitchFamily="2" charset="-78"/>
              </a:rPr>
              <a:t>يعتمد تعلم الآلة على تحليل البيانات والتعرف على الأنماط والتوصيات، ويمكن استخدامه في تطبيقات مثل تصنيف البريد الإلكتروني وتحليل النصوص والتوقعات المالية. يركز هذا المجال على بناء أنظمة تدرب الآلة على بيانات قديمة ومعروفة والاعتماد عليها من أجل إصدار التنبؤات والقرارات. على سبيل المثال يستخدم تطبيق خرائط جوجل.</a:t>
            </a:r>
            <a:endParaRPr lang="en-GB" sz="1700" dirty="0">
              <a:solidFill>
                <a:schemeClr val="tx1"/>
              </a:solidFill>
              <a:latin typeface="Alexandria" pitchFamily="2" charset="-78"/>
              <a:cs typeface="Alexandria" pitchFamily="2" charset="-78"/>
            </a:endParaRPr>
          </a:p>
          <a:p>
            <a:pPr algn="just" rtl="1">
              <a:buFont typeface="Arial" panose="020B0604020202020204" pitchFamily="34" charset="0"/>
              <a:buChar char="•"/>
            </a:pPr>
            <a:r>
              <a:rPr lang="ar-JO" sz="1700" b="1" u="sng" dirty="0">
                <a:solidFill>
                  <a:srgbClr val="00B0F0"/>
                </a:solidFill>
                <a:latin typeface="Alexandria" pitchFamily="2" charset="-78"/>
                <a:cs typeface="Alexandria" pitchFamily="2" charset="-78"/>
              </a:rPr>
              <a:t>التعلم العميق </a:t>
            </a:r>
            <a:r>
              <a:rPr lang="en-US" sz="1700" b="1" u="sng" dirty="0">
                <a:solidFill>
                  <a:srgbClr val="00B0F0"/>
                </a:solidFill>
                <a:latin typeface="Alexandria" pitchFamily="2" charset="-78"/>
                <a:cs typeface="Alexandria" pitchFamily="2" charset="-78"/>
              </a:rPr>
              <a:t> </a:t>
            </a:r>
            <a:r>
              <a:rPr lang="ar-JO" sz="1700" dirty="0">
                <a:solidFill>
                  <a:schemeClr val="tx1"/>
                </a:solidFill>
                <a:latin typeface="Alexandria" pitchFamily="2" charset="-78"/>
                <a:cs typeface="Alexandria" pitchFamily="2" charset="-78"/>
              </a:rPr>
              <a:t>تعتمد تقنيات التعلم العميق على الشبكات العصبية الاصطناعية لتعلم مهام معقدة بهدف تحسين الأداء بمرور الوقت.التعلم العميق هو فرع أكثر تخصصًا من التعلم الآلي ففي التعلم الآلي تحدد الميزات التي نريد تصنيف البيانات بناء عليها بشكل مسبق أمّا في التعلم العميق تتولى الآلة عملية استخراج الميزات ذات الصلة تلقائيًا، وهو يستخدم بنية خاصة تسمى الشبكات العصبية والتي تتكون من عدة طبقات لذا يسمى تعليم عميق. مثل السيارات ذاتية القيادة للتعرف على الكائنات المحيطة وتمييزها مثل المشاة وإشارات المرور.</a:t>
            </a:r>
            <a:endParaRPr lang="en-GB" sz="1700" dirty="0">
              <a:solidFill>
                <a:schemeClr val="tx1"/>
              </a:solidFill>
              <a:latin typeface="Alexandria" pitchFamily="2" charset="-78"/>
              <a:cs typeface="Alexandria" pitchFamily="2" charset="-78"/>
            </a:endParaRPr>
          </a:p>
          <a:p>
            <a:pPr algn="just" rtl="1">
              <a:buFont typeface="Arial" panose="020B0604020202020204" pitchFamily="34" charset="0"/>
              <a:buChar char="•"/>
            </a:pPr>
            <a:r>
              <a:rPr lang="ar-JO" sz="1700" b="1" u="sng" dirty="0">
                <a:solidFill>
                  <a:srgbClr val="00B0F0"/>
                </a:solidFill>
                <a:latin typeface="Alexandria" pitchFamily="2" charset="-78"/>
                <a:cs typeface="Alexandria" pitchFamily="2" charset="-78"/>
              </a:rPr>
              <a:t>معالجة اللغات الطبيعية </a:t>
            </a:r>
            <a:r>
              <a:rPr lang="ar-JO" sz="1700" dirty="0">
                <a:solidFill>
                  <a:schemeClr val="tx1"/>
                </a:solidFill>
                <a:latin typeface="Alexandria" pitchFamily="2" charset="-78"/>
                <a:cs typeface="Alexandria" pitchFamily="2" charset="-78"/>
              </a:rPr>
              <a:t>يهتم هذا الفرع من فروع الذكاء الاصطناعي على جعل الآلة قادرة على فهم لغتنا البشرية الطبيعية، ومن الأمثلة الشهيرة على تطبيقات هذا الفرع برامج روبوتات الدردشة</a:t>
            </a:r>
            <a:r>
              <a:rPr lang="ar-AE" sz="1700" dirty="0">
                <a:solidFill>
                  <a:schemeClr val="tx1"/>
                </a:solidFill>
                <a:latin typeface="Alexandria" pitchFamily="2" charset="-78"/>
                <a:cs typeface="Alexandria" pitchFamily="2" charset="-78"/>
              </a:rPr>
              <a:t>، </a:t>
            </a:r>
            <a:r>
              <a:rPr lang="ar-JO" sz="1700" dirty="0">
                <a:solidFill>
                  <a:schemeClr val="tx1"/>
                </a:solidFill>
                <a:latin typeface="Alexandria" pitchFamily="2" charset="-78"/>
                <a:cs typeface="Alexandria" pitchFamily="2" charset="-78"/>
              </a:rPr>
              <a:t>والروبوت هو آلة قابلة للبرمجة تؤدي وظائف تشبه إلى حد كبير وظائف البشر ويمكن استثمارها في أي صناعة تقريبًا وعلى أي مستوى من الاستخدام فهناك روبوتات تستخدم في صناعة السيارات والتنظيف والطب وغيرها</a:t>
            </a:r>
            <a:endParaRPr lang="en-GB" sz="1700" dirty="0">
              <a:solidFill>
                <a:schemeClr val="tx1"/>
              </a:solidFill>
              <a:latin typeface="Alexandria" pitchFamily="2" charset="-78"/>
              <a:cs typeface="Alexandria" pitchFamily="2" charset="-78"/>
            </a:endParaRPr>
          </a:p>
          <a:p>
            <a:pPr algn="just" rtl="1">
              <a:buFont typeface="Arial" panose="020B0604020202020204" pitchFamily="34" charset="0"/>
              <a:buChar char="•"/>
            </a:pPr>
            <a:r>
              <a:rPr lang="ar-JO" sz="1700" b="1" u="sng" dirty="0">
                <a:solidFill>
                  <a:srgbClr val="00B0F0"/>
                </a:solidFill>
                <a:latin typeface="Alexandria" pitchFamily="2" charset="-78"/>
                <a:cs typeface="Alexandria" pitchFamily="2" charset="-78"/>
              </a:rPr>
              <a:t>الشبكات العصبية الاصطناعية </a:t>
            </a:r>
            <a:r>
              <a:rPr lang="ar-JO" sz="1700" dirty="0">
                <a:solidFill>
                  <a:schemeClr val="tx1"/>
                </a:solidFill>
                <a:latin typeface="Alexandria" pitchFamily="2" charset="-78"/>
                <a:cs typeface="Alexandria" pitchFamily="2" charset="-78"/>
              </a:rPr>
              <a:t>أحد الفروع التخصصية للتعلم العميق والشبكة العصبية </a:t>
            </a:r>
            <a:r>
              <a:rPr lang="ar-AE" sz="1700" dirty="0">
                <a:solidFill>
                  <a:schemeClr val="tx1"/>
                </a:solidFill>
                <a:latin typeface="Alexandria" pitchFamily="2" charset="-78"/>
                <a:cs typeface="Alexandria" pitchFamily="2" charset="-78"/>
              </a:rPr>
              <a:t>وهي </a:t>
            </a:r>
            <a:r>
              <a:rPr lang="ar-JO" sz="1700" dirty="0">
                <a:solidFill>
                  <a:schemeClr val="tx1"/>
                </a:solidFill>
                <a:latin typeface="Alexandria" pitchFamily="2" charset="-78"/>
                <a:cs typeface="Alexandria" pitchFamily="2" charset="-78"/>
              </a:rPr>
              <a:t>مجموعة من الخوارزميات المنفذة بشكل يحاكي الدماغ البشري والتي تتكون من مجموعة من الخلايا العصبية الصناعية والتي تشبه الخلايا العصبية للدماغ البشري.، مثل بناء تطبيقات متنوعة للتعرف على الصور والأصوات والوجوه والتحقق من صحة التوقيع اليدوي لشخص ما </a:t>
            </a:r>
            <a:r>
              <a:rPr lang="ar-AE" sz="1700" dirty="0">
                <a:solidFill>
                  <a:schemeClr val="tx1"/>
                </a:solidFill>
                <a:latin typeface="Alexandria" pitchFamily="2" charset="-78"/>
                <a:cs typeface="Alexandria" pitchFamily="2" charset="-78"/>
              </a:rPr>
              <a:t>و</a:t>
            </a:r>
            <a:r>
              <a:rPr lang="ar-JO" sz="1700" dirty="0">
                <a:solidFill>
                  <a:schemeClr val="tx1"/>
                </a:solidFill>
                <a:latin typeface="Alexandria" pitchFamily="2" charset="-78"/>
                <a:cs typeface="Alexandria" pitchFamily="2" charset="-78"/>
              </a:rPr>
              <a:t>صور الأشعة السينية </a:t>
            </a:r>
            <a:r>
              <a:rPr lang="en-US" sz="1700" dirty="0">
                <a:solidFill>
                  <a:schemeClr val="tx1"/>
                </a:solidFill>
                <a:latin typeface="Alexandria" pitchFamily="2" charset="-78"/>
                <a:cs typeface="Alexandria" pitchFamily="2" charset="-78"/>
              </a:rPr>
              <a:t>,</a:t>
            </a:r>
            <a:r>
              <a:rPr lang="ar-JO" sz="1700" dirty="0">
                <a:solidFill>
                  <a:schemeClr val="tx1"/>
                </a:solidFill>
                <a:latin typeface="Alexandria" pitchFamily="2" charset="-78"/>
                <a:cs typeface="Alexandria" pitchFamily="2" charset="-78"/>
              </a:rPr>
              <a:t>المقطعية وغيرها الكثير من التطبيقات.</a:t>
            </a:r>
            <a:endParaRPr lang="en-GB" sz="1700" dirty="0">
              <a:solidFill>
                <a:schemeClr val="tx1"/>
              </a:solidFill>
              <a:latin typeface="Alexandria" pitchFamily="2" charset="-78"/>
              <a:cs typeface="Alexandria" pitchFamily="2" charset="-78"/>
            </a:endParaRPr>
          </a:p>
          <a:p>
            <a:pPr algn="just" rtl="1">
              <a:buFont typeface="Arial" panose="020B0604020202020204" pitchFamily="34" charset="0"/>
              <a:buChar char="•"/>
            </a:pPr>
            <a:r>
              <a:rPr lang="ar-JO" sz="1700" b="1" u="sng" dirty="0">
                <a:solidFill>
                  <a:srgbClr val="00B0F0"/>
                </a:solidFill>
                <a:latin typeface="Alexandria" pitchFamily="2" charset="-78"/>
                <a:cs typeface="Alexandria" pitchFamily="2" charset="-78"/>
              </a:rPr>
              <a:t>المنطق الترجيحي أو الضبابي </a:t>
            </a:r>
            <a:r>
              <a:rPr lang="ar-JO" sz="1700" dirty="0">
                <a:solidFill>
                  <a:schemeClr val="tx1"/>
                </a:solidFill>
                <a:latin typeface="Alexandria" pitchFamily="2" charset="-78"/>
                <a:cs typeface="Alexandria" pitchFamily="2" charset="-78"/>
              </a:rPr>
              <a:t>المنطق الضبابي هو تقنية حسابية تعتمد على استخدام الترجيح لاتخاذ القرار ويمكنه الاعتماد على معلومات إدخال غير دقيقة أو فيها بعض الأخطاء،. ويستخدم المنطق الضبابي في العديد من التطبيقات مثل ضبط حرارة مكيفات الهواء وفق درجة الحرارة المحيطة والتحكم في مياه الغسالات حسب حجم الملابس ودرجة اتساخها وما إلى ذلك.</a:t>
            </a:r>
            <a:endParaRPr lang="en-GB" sz="1700" dirty="0">
              <a:solidFill>
                <a:schemeClr val="tx1"/>
              </a:solidFill>
              <a:latin typeface="Alexandria" pitchFamily="2" charset="-78"/>
              <a:cs typeface="Alexandria" pitchFamily="2" charset="-78"/>
            </a:endParaRPr>
          </a:p>
          <a:p>
            <a:pPr algn="just" rtl="1">
              <a:buFont typeface="Arial" panose="020B0604020202020204" pitchFamily="34" charset="0"/>
              <a:buChar char="•"/>
            </a:pPr>
            <a:r>
              <a:rPr lang="ar-JO" sz="1700" b="1" u="sng" dirty="0">
                <a:solidFill>
                  <a:srgbClr val="00B0F0"/>
                </a:solidFill>
                <a:latin typeface="Alexandria" pitchFamily="2" charset="-78"/>
                <a:cs typeface="Alexandria" pitchFamily="2" charset="-78"/>
              </a:rPr>
              <a:t>الأنظمة الخبيرة </a:t>
            </a:r>
            <a:r>
              <a:rPr lang="ar-JO" sz="1700" dirty="0">
                <a:solidFill>
                  <a:schemeClr val="tx1"/>
                </a:solidFill>
                <a:latin typeface="Alexandria" pitchFamily="2" charset="-78"/>
                <a:cs typeface="Alexandria" pitchFamily="2" charset="-78"/>
              </a:rPr>
              <a:t>هي تطبيقات حاسوبية مخصصة لحل المشكلات المعقدة في مجال معين بطريقة تحاكي الخبراء من البشر فهي أنظمة تحسن أداءها بمرور الوقت لأنها تكتسب المزيد من الخبرة تمامًا كما يفعل البشر لكنها تتميز عنا نحن البشر في كونها أكثر دقة في النتائج  ولا تطلق أحكامها بناء على العواطف بل على الحقائق فقط. و</a:t>
            </a:r>
            <a:r>
              <a:rPr lang="ar-AE" sz="1700" dirty="0">
                <a:solidFill>
                  <a:schemeClr val="tx1"/>
                </a:solidFill>
                <a:latin typeface="Alexandria" pitchFamily="2" charset="-78"/>
                <a:cs typeface="Alexandria" pitchFamily="2" charset="-78"/>
              </a:rPr>
              <a:t>من استخدامات</a:t>
            </a:r>
            <a:r>
              <a:rPr lang="ar-JO" sz="1700" dirty="0">
                <a:solidFill>
                  <a:schemeClr val="tx1"/>
                </a:solidFill>
                <a:latin typeface="Alexandria" pitchFamily="2" charset="-78"/>
                <a:cs typeface="Alexandria" pitchFamily="2" charset="-78"/>
              </a:rPr>
              <a:t> الأنظمة الخبيرة </a:t>
            </a:r>
            <a:r>
              <a:rPr lang="ar-AE" sz="1700" dirty="0">
                <a:solidFill>
                  <a:schemeClr val="tx1"/>
                </a:solidFill>
                <a:latin typeface="Alexandria" pitchFamily="2" charset="-78"/>
                <a:cs typeface="Alexandria" pitchFamily="2" charset="-78"/>
              </a:rPr>
              <a:t>ل</a:t>
            </a:r>
            <a:r>
              <a:rPr lang="ar-JO" sz="1700" dirty="0">
                <a:solidFill>
                  <a:schemeClr val="tx1"/>
                </a:solidFill>
                <a:latin typeface="Alexandria" pitchFamily="2" charset="-78"/>
                <a:cs typeface="Alexandria" pitchFamily="2" charset="-78"/>
              </a:rPr>
              <a:t>اكتشاف أعطال المركبات واستنتاج أسباب الأمراض وتوقع عمليات الاحتيال والمعاملات المشبوهة.</a:t>
            </a:r>
            <a:endParaRPr lang="en-GB" sz="1700" dirty="0">
              <a:solidFill>
                <a:schemeClr val="tx1"/>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89A6A3FA-77AF-F20C-3AA5-E7410214C046}"/>
              </a:ext>
            </a:extLst>
          </p:cNvPr>
          <p:cNvSpPr txBox="1"/>
          <p:nvPr/>
        </p:nvSpPr>
        <p:spPr>
          <a:xfrm>
            <a:off x="3689966" y="58847"/>
            <a:ext cx="4812068"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مجالات الذكاء الاصطناعي</a:t>
            </a:r>
            <a:endPar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p:txBody>
      </p:sp>
      <p:pic>
        <p:nvPicPr>
          <p:cNvPr id="7" name="Graphic 21">
            <a:extLst>
              <a:ext uri="{FF2B5EF4-FFF2-40B4-BE49-F238E27FC236}">
                <a16:creationId xmlns:a16="http://schemas.microsoft.com/office/drawing/2014/main" id="{DB6AB21C-0E96-93F6-75CC-9831CD0F1F6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1956" y="-230416"/>
            <a:ext cx="2107496" cy="892632"/>
          </a:xfrm>
          <a:prstGeom prst="rect">
            <a:avLst/>
          </a:prstGeom>
        </p:spPr>
      </p:pic>
    </p:spTree>
    <p:extLst>
      <p:ext uri="{BB962C8B-B14F-4D97-AF65-F5344CB8AC3E}">
        <p14:creationId xmlns:p14="http://schemas.microsoft.com/office/powerpoint/2010/main" val="28430048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FECB59F9-D571-409E-8F20-93593AD361A8}"/>
              </a:ext>
            </a:extLst>
          </p:cNvPr>
          <p:cNvGraphicFramePr/>
          <p:nvPr>
            <p:extLst>
              <p:ext uri="{D42A27DB-BD31-4B8C-83A1-F6EECF244321}">
                <p14:modId xmlns:p14="http://schemas.microsoft.com/office/powerpoint/2010/main" val="1352407413"/>
              </p:ext>
            </p:extLst>
          </p:nvPr>
        </p:nvGraphicFramePr>
        <p:xfrm>
          <a:off x="551384" y="413986"/>
          <a:ext cx="10369152" cy="66154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a:extLst>
              <a:ext uri="{FF2B5EF4-FFF2-40B4-BE49-F238E27FC236}">
                <a16:creationId xmlns:a16="http://schemas.microsoft.com/office/drawing/2014/main" id="{CF6A56CD-4B78-AC9D-108A-9CEF5335ADB2}"/>
              </a:ext>
            </a:extLst>
          </p:cNvPr>
          <p:cNvSpPr txBox="1"/>
          <p:nvPr/>
        </p:nvSpPr>
        <p:spPr>
          <a:xfrm>
            <a:off x="3689966" y="131333"/>
            <a:ext cx="4812068"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أنواع الذكاء الاصطناعي(القدرات)</a:t>
            </a:r>
            <a:endPar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p:txBody>
      </p:sp>
      <p:pic>
        <p:nvPicPr>
          <p:cNvPr id="4" name="Graphic 21">
            <a:extLst>
              <a:ext uri="{FF2B5EF4-FFF2-40B4-BE49-F238E27FC236}">
                <a16:creationId xmlns:a16="http://schemas.microsoft.com/office/drawing/2014/main" id="{D912EBA2-299E-D158-79C8-0A2AA5563B94}"/>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28478828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71AE051-8051-4D84-9128-AFF93807E90D}"/>
              </a:ext>
            </a:extLst>
          </p:cNvPr>
          <p:cNvSpPr/>
          <p:nvPr/>
        </p:nvSpPr>
        <p:spPr>
          <a:xfrm>
            <a:off x="695400" y="1012696"/>
            <a:ext cx="10969772" cy="5447004"/>
          </a:xfrm>
          <a:prstGeom prst="rect">
            <a:avLst/>
          </a:prstGeom>
          <a:noFill/>
        </p:spPr>
        <p:txBody>
          <a:bodyPr wrap="square">
            <a:spAutoFit/>
          </a:bodyPr>
          <a:lstStyle/>
          <a:p>
            <a:pPr algn="just" rtl="1">
              <a:lnSpc>
                <a:spcPct val="150000"/>
              </a:lnSpc>
            </a:pPr>
            <a:r>
              <a:rPr lang="ar-JO" sz="1800" u="sng" dirty="0">
                <a:solidFill>
                  <a:srgbClr val="00B0F0"/>
                </a:solidFill>
                <a:latin typeface="Poppins"/>
                <a:cs typeface="Alexandria" pitchFamily="2" charset="-78"/>
              </a:rPr>
              <a:t>(1) </a:t>
            </a:r>
            <a:r>
              <a:rPr lang="ar-JO" sz="1800" b="1" u="sng" dirty="0">
                <a:solidFill>
                  <a:srgbClr val="00B0F0"/>
                </a:solidFill>
                <a:latin typeface="Poppins"/>
                <a:cs typeface="Alexandria" pitchFamily="2" charset="-78"/>
              </a:rPr>
              <a:t>الذكاء الاصطناعي الضيق أو الضعيف </a:t>
            </a:r>
            <a:r>
              <a:rPr lang="en-GB" sz="1800" b="1" u="sng" dirty="0">
                <a:solidFill>
                  <a:srgbClr val="00B0F0"/>
                </a:solidFill>
                <a:latin typeface="Poppins"/>
                <a:cs typeface="Alexandria" pitchFamily="2" charset="-78"/>
              </a:rPr>
              <a:t> </a:t>
            </a:r>
            <a:r>
              <a:rPr lang="en-GB" sz="1800" u="sng" dirty="0">
                <a:solidFill>
                  <a:schemeClr val="tx1"/>
                </a:solidFill>
                <a:latin typeface="Poppins"/>
                <a:cs typeface="Alexandria" pitchFamily="2" charset="-78"/>
              </a:rPr>
              <a:t>Narrow AI Or Weak AI </a:t>
            </a:r>
          </a:p>
          <a:p>
            <a:pPr algn="just" rtl="1">
              <a:lnSpc>
                <a:spcPct val="150000"/>
              </a:lnSpc>
            </a:pPr>
            <a:r>
              <a:rPr lang="en-GB" sz="1800" dirty="0">
                <a:solidFill>
                  <a:schemeClr val="tx1"/>
                </a:solidFill>
                <a:latin typeface="Poppins"/>
                <a:cs typeface="Alexandria" pitchFamily="2" charset="-78"/>
              </a:rPr>
              <a:t> </a:t>
            </a:r>
            <a:r>
              <a:rPr lang="ar-JO" sz="1800" dirty="0">
                <a:solidFill>
                  <a:schemeClr val="tx1"/>
                </a:solidFill>
                <a:latin typeface="Alexandria" pitchFamily="2" charset="-78"/>
                <a:cs typeface="Alexandria" pitchFamily="2" charset="-78"/>
              </a:rPr>
              <a:t>وهو الذكاء الاصطناعي الذي يتخصص في مجال واحد، و</a:t>
            </a:r>
            <a:r>
              <a:rPr lang="ar-JO" sz="1800" dirty="0">
                <a:solidFill>
                  <a:schemeClr val="tx1"/>
                </a:solidFill>
                <a:latin typeface="Poppins"/>
                <a:cs typeface="Alexandria" pitchFamily="2" charset="-78"/>
              </a:rPr>
              <a:t>هو من أبسط أشكال الذكاء الاصطناعي ، وتتم برمجته للقيام بوظائف معينة داخل بيئة محددة ، ويعتبر تصرفه بمنزلة ردة فعل على موقف معين ، ولا يمكّن له العمل إلا في ظروف البيئة المحيطة الخاصة به . مثال :( الروبوت ديب بلو ) للتغلب على بطل العالم في لعبة الشطرنج غاري كاسباروف .</a:t>
            </a:r>
          </a:p>
          <a:p>
            <a:pPr algn="just" rtl="1">
              <a:lnSpc>
                <a:spcPct val="150000"/>
              </a:lnSpc>
            </a:pPr>
            <a:r>
              <a:rPr lang="ar-JO" sz="1800" u="sng" dirty="0">
                <a:solidFill>
                  <a:srgbClr val="00B0F0"/>
                </a:solidFill>
                <a:latin typeface="Poppins"/>
                <a:cs typeface="Alexandria" pitchFamily="2" charset="-78"/>
              </a:rPr>
              <a:t>(2) </a:t>
            </a:r>
            <a:r>
              <a:rPr lang="ar-JO" sz="1800" b="1" u="sng" dirty="0">
                <a:solidFill>
                  <a:srgbClr val="00B0F0"/>
                </a:solidFill>
                <a:latin typeface="Poppins"/>
                <a:cs typeface="Alexandria" pitchFamily="2" charset="-78"/>
              </a:rPr>
              <a:t>الذكاء الاصطناعي القوي أو العام </a:t>
            </a:r>
            <a:r>
              <a:rPr lang="en-GB" sz="1800" b="1" u="sng" dirty="0">
                <a:solidFill>
                  <a:srgbClr val="00B0F0"/>
                </a:solidFill>
                <a:latin typeface="Poppins"/>
                <a:cs typeface="Alexandria" pitchFamily="2" charset="-78"/>
              </a:rPr>
              <a:t> </a:t>
            </a:r>
            <a:r>
              <a:rPr lang="en-GB" sz="1800" u="sng" dirty="0">
                <a:solidFill>
                  <a:schemeClr val="tx1"/>
                </a:solidFill>
                <a:latin typeface="Poppins"/>
                <a:cs typeface="Alexandria" pitchFamily="2" charset="-78"/>
              </a:rPr>
              <a:t>General AI Or Strong AI </a:t>
            </a:r>
          </a:p>
          <a:p>
            <a:pPr algn="just" rtl="1">
              <a:lnSpc>
                <a:spcPct val="150000"/>
              </a:lnSpc>
            </a:pPr>
            <a:r>
              <a:rPr lang="ar-JO" sz="1800" dirty="0">
                <a:solidFill>
                  <a:schemeClr val="tx1"/>
                </a:solidFill>
                <a:latin typeface="Poppins"/>
                <a:cs typeface="Alexandria" pitchFamily="2" charset="-78"/>
              </a:rPr>
              <a:t>يشير هذا النوع إلى حواسيب بمستوى ذكاء الإنسان في جميع المجالات، أي يمكنه تأدية أي مهمة فكرية يمكّن للإنسان القيام بها، إن إنشاء هذا النوع من الذكاء أصعب بكثير من النوع السابق ويمتاز بالقدرة على جمع المعلومات وتحليلها ، ومراكمة الخبرات من المواقف التي يكتسبها ، والتي تؤهله لأن يتخذ قرارات مستقلة وذكية . مثال : روبوتات الدردشة الفورية ، والسيارات ذاتية القيادة .</a:t>
            </a:r>
          </a:p>
          <a:p>
            <a:pPr algn="just" rtl="1">
              <a:lnSpc>
                <a:spcPct val="150000"/>
              </a:lnSpc>
            </a:pPr>
            <a:r>
              <a:rPr lang="ar-JO" sz="1800" u="sng" dirty="0">
                <a:solidFill>
                  <a:srgbClr val="00B0F0"/>
                </a:solidFill>
                <a:latin typeface="Poppins"/>
                <a:cs typeface="Alexandria" pitchFamily="2" charset="-78"/>
              </a:rPr>
              <a:t>(3) </a:t>
            </a:r>
            <a:r>
              <a:rPr lang="ar-JO" sz="1800" b="1" u="sng" dirty="0">
                <a:solidFill>
                  <a:srgbClr val="00B0F0"/>
                </a:solidFill>
                <a:latin typeface="Poppins"/>
                <a:cs typeface="Alexandria" pitchFamily="2" charset="-78"/>
              </a:rPr>
              <a:t>الذكاء الاصطناعي الخارق </a:t>
            </a:r>
            <a:r>
              <a:rPr lang="en-GB" sz="1800" b="1" u="sng" dirty="0">
                <a:solidFill>
                  <a:srgbClr val="00B0F0"/>
                </a:solidFill>
                <a:latin typeface="Poppins"/>
                <a:cs typeface="Alexandria" pitchFamily="2" charset="-78"/>
              </a:rPr>
              <a:t> </a:t>
            </a:r>
            <a:r>
              <a:rPr lang="en-GB" sz="1800" u="sng" dirty="0">
                <a:solidFill>
                  <a:schemeClr val="tx1"/>
                </a:solidFill>
                <a:latin typeface="Poppins"/>
                <a:cs typeface="Alexandria" pitchFamily="2" charset="-78"/>
              </a:rPr>
              <a:t>Super Artificial Intelligence </a:t>
            </a:r>
          </a:p>
          <a:p>
            <a:pPr algn="just" rtl="1">
              <a:lnSpc>
                <a:spcPct val="150000"/>
              </a:lnSpc>
            </a:pPr>
            <a:r>
              <a:rPr lang="ar-JO" sz="1800" dirty="0">
                <a:solidFill>
                  <a:schemeClr val="tx1"/>
                </a:solidFill>
                <a:latin typeface="Poppins"/>
                <a:cs typeface="Alexandria" pitchFamily="2" charset="-78"/>
              </a:rPr>
              <a:t>يعرف الفيلسوف</a:t>
            </a:r>
            <a:r>
              <a:rPr lang="ar-JO" sz="1800" b="1" dirty="0">
                <a:solidFill>
                  <a:schemeClr val="tx1"/>
                </a:solidFill>
                <a:latin typeface="Poppins"/>
                <a:cs typeface="Alexandria" pitchFamily="2" charset="-78"/>
              </a:rPr>
              <a:t> نيك بوستروم </a:t>
            </a:r>
            <a:r>
              <a:rPr lang="ar-JO" sz="1800" dirty="0">
                <a:solidFill>
                  <a:schemeClr val="tx1"/>
                </a:solidFill>
                <a:latin typeface="Poppins"/>
                <a:cs typeface="Alexandria" pitchFamily="2" charset="-78"/>
              </a:rPr>
              <a:t>الذكاء الفائق بأنه “فكر أذكى بكثير من أفضل العقول البشرية في كل مجال تقريبًا، بما في ذلك الإبداع العلمي والحكمة العامة واستخدام المهارات الاجتماعية.</a:t>
            </a:r>
          </a:p>
        </p:txBody>
      </p:sp>
      <p:pic>
        <p:nvPicPr>
          <p:cNvPr id="5" name="Google Shape;111;p1">
            <a:extLst>
              <a:ext uri="{FF2B5EF4-FFF2-40B4-BE49-F238E27FC236}">
                <a16:creationId xmlns:a16="http://schemas.microsoft.com/office/drawing/2014/main" id="{98DB91CC-190A-43F7-9E02-93F9D87112F5}"/>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sp>
        <p:nvSpPr>
          <p:cNvPr id="7" name="TextBox 6">
            <a:extLst>
              <a:ext uri="{FF2B5EF4-FFF2-40B4-BE49-F238E27FC236}">
                <a16:creationId xmlns:a16="http://schemas.microsoft.com/office/drawing/2014/main" id="{0A34BC4A-9AB7-997A-8D78-B04B41DD8045}"/>
              </a:ext>
            </a:extLst>
          </p:cNvPr>
          <p:cNvSpPr txBox="1"/>
          <p:nvPr/>
        </p:nvSpPr>
        <p:spPr>
          <a:xfrm>
            <a:off x="2639616" y="131333"/>
            <a:ext cx="5862418"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أنواع الذكاء الاصطناعي- وفقًا للقدرات</a:t>
            </a:r>
            <a:endPar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p:txBody>
      </p:sp>
      <p:pic>
        <p:nvPicPr>
          <p:cNvPr id="8" name="Graphic 21">
            <a:extLst>
              <a:ext uri="{FF2B5EF4-FFF2-40B4-BE49-F238E27FC236}">
                <a16:creationId xmlns:a16="http://schemas.microsoft.com/office/drawing/2014/main" id="{85EBF506-C703-28D5-3955-963AD180F99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39736446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AC6CC5-01B9-4D81-B903-D4629AD246D9}"/>
              </a:ext>
            </a:extLst>
          </p:cNvPr>
          <p:cNvSpPr txBox="1"/>
          <p:nvPr/>
        </p:nvSpPr>
        <p:spPr>
          <a:xfrm>
            <a:off x="407666" y="1309371"/>
            <a:ext cx="11376668" cy="2308324"/>
          </a:xfrm>
          <a:prstGeom prst="rect">
            <a:avLst/>
          </a:prstGeom>
          <a:noFill/>
        </p:spPr>
        <p:txBody>
          <a:bodyPr wrap="square">
            <a:spAutoFit/>
          </a:bodyPr>
          <a:lstStyle/>
          <a:p>
            <a:pPr algn="just" rtl="1"/>
            <a:r>
              <a:rPr lang="ar-JO" sz="2400" dirty="0">
                <a:solidFill>
                  <a:schemeClr val="tx1"/>
                </a:solidFill>
                <a:latin typeface="Alexandria" pitchFamily="2" charset="-78"/>
                <a:cs typeface="Alexandria" pitchFamily="2" charset="-78"/>
              </a:rPr>
              <a:t>يقسم الذكاء الاصطناعي إلى </a:t>
            </a:r>
            <a:r>
              <a:rPr lang="ar-AE" sz="2400" dirty="0">
                <a:solidFill>
                  <a:schemeClr val="tx1"/>
                </a:solidFill>
                <a:latin typeface="Alexandria" pitchFamily="2" charset="-78"/>
                <a:cs typeface="Alexandria" pitchFamily="2" charset="-78"/>
              </a:rPr>
              <a:t>أربعة</a:t>
            </a:r>
            <a:r>
              <a:rPr lang="ar-JO" sz="2400" dirty="0">
                <a:solidFill>
                  <a:schemeClr val="tx1"/>
                </a:solidFill>
                <a:latin typeface="Alexandria" pitchFamily="2" charset="-78"/>
                <a:cs typeface="Alexandria" pitchFamily="2" charset="-78"/>
              </a:rPr>
              <a:t> أنواع  بحسب الوظيفة التي تقوم بها الآلة، وهي تشبه إلى حدّ كبير هرم ماسلو للاحتياجات الأساسية، حيث أنّ أبسط أنواع الذكاء الاصطناعي تستطيع القيام بالوظائف الأساسية فقط، في حين أنّ الأنواع الأكثر تقدّمًا هي بمثابة كيان واعٍ تمامًا بذاته وبما يدور من حوله، ويشبه إلى حدّ كبير الوعي البشري. وهذه الأنواع الأربعة هي كما يأتي:</a:t>
            </a:r>
          </a:p>
          <a:p>
            <a:pPr algn="just" rtl="1"/>
            <a:endParaRPr lang="ar-JO" sz="2400" dirty="0">
              <a:solidFill>
                <a:schemeClr val="tx1"/>
              </a:solidFill>
              <a:latin typeface="Alexandria" pitchFamily="2" charset="-78"/>
              <a:cs typeface="Alexandria" pitchFamily="2" charset="-78"/>
            </a:endParaRPr>
          </a:p>
        </p:txBody>
      </p:sp>
      <p:sp>
        <p:nvSpPr>
          <p:cNvPr id="13" name="Rectangle 12">
            <a:extLst>
              <a:ext uri="{FF2B5EF4-FFF2-40B4-BE49-F238E27FC236}">
                <a16:creationId xmlns:a16="http://schemas.microsoft.com/office/drawing/2014/main" id="{8D2F0FA8-6A70-4668-B6D3-1A3DF0644174}"/>
              </a:ext>
            </a:extLst>
          </p:cNvPr>
          <p:cNvSpPr/>
          <p:nvPr/>
        </p:nvSpPr>
        <p:spPr>
          <a:xfrm>
            <a:off x="3287688" y="6512834"/>
            <a:ext cx="5469767" cy="307777"/>
          </a:xfrm>
          <a:prstGeom prst="rect">
            <a:avLst/>
          </a:prstGeom>
        </p:spPr>
        <p:txBody>
          <a:bodyPr wrap="none">
            <a:spAutoFit/>
          </a:bodyPr>
          <a:lstStyle/>
          <a:p>
            <a:r>
              <a:rPr lang="en-GB" dirty="0">
                <a:latin typeface="Alexandria" pitchFamily="2" charset="-78"/>
                <a:cs typeface="Alexandria" pitchFamily="2" charset="-78"/>
              </a:rPr>
              <a:t>https://www.yahyadhshan.com/2023/03/blog-post_24.html</a:t>
            </a:r>
            <a:endParaRPr lang="ar-JO" dirty="0">
              <a:latin typeface="Alexandria" pitchFamily="2" charset="-78"/>
              <a:cs typeface="Alexandria" pitchFamily="2" charset="-78"/>
            </a:endParaRPr>
          </a:p>
        </p:txBody>
      </p:sp>
      <p:sp>
        <p:nvSpPr>
          <p:cNvPr id="15" name="Oval 14">
            <a:extLst>
              <a:ext uri="{FF2B5EF4-FFF2-40B4-BE49-F238E27FC236}">
                <a16:creationId xmlns:a16="http://schemas.microsoft.com/office/drawing/2014/main" id="{5BDBBACF-61A2-443E-BD0F-5D97971DB074}"/>
              </a:ext>
            </a:extLst>
          </p:cNvPr>
          <p:cNvSpPr/>
          <p:nvPr/>
        </p:nvSpPr>
        <p:spPr>
          <a:xfrm>
            <a:off x="1027458" y="4184604"/>
            <a:ext cx="2116214" cy="2108208"/>
          </a:xfrm>
          <a:prstGeom prst="ellipse">
            <a:avLst/>
          </a:prstGeom>
          <a:solidFill>
            <a:srgbClr val="00B0F0"/>
          </a:solidFill>
          <a:ln>
            <a:solidFill>
              <a:schemeClr val="bg1">
                <a:lumMod val="9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400" b="1" dirty="0">
                <a:solidFill>
                  <a:schemeClr val="bg1"/>
                </a:solidFill>
                <a:cs typeface="Alexandria" pitchFamily="2" charset="-78"/>
              </a:rPr>
              <a:t>الوعي الذاتي </a:t>
            </a:r>
            <a:r>
              <a:rPr lang="en-GB" altLang="ko-KR" sz="2400" b="1" dirty="0">
                <a:solidFill>
                  <a:schemeClr val="bg1"/>
                </a:solidFill>
              </a:rPr>
              <a:t>Self Aware </a:t>
            </a:r>
          </a:p>
        </p:txBody>
      </p:sp>
      <p:sp>
        <p:nvSpPr>
          <p:cNvPr id="16" name="Oval 15">
            <a:extLst>
              <a:ext uri="{FF2B5EF4-FFF2-40B4-BE49-F238E27FC236}">
                <a16:creationId xmlns:a16="http://schemas.microsoft.com/office/drawing/2014/main" id="{A9078436-1F24-4803-82B1-E49331F21C93}"/>
              </a:ext>
            </a:extLst>
          </p:cNvPr>
          <p:cNvSpPr/>
          <p:nvPr/>
        </p:nvSpPr>
        <p:spPr>
          <a:xfrm>
            <a:off x="3672095" y="4238735"/>
            <a:ext cx="2301618" cy="1998600"/>
          </a:xfrm>
          <a:prstGeom prst="ellipse">
            <a:avLst/>
          </a:prstGeom>
          <a:solidFill>
            <a:srgbClr val="00B0F0"/>
          </a:solidFill>
          <a:ln>
            <a:solidFill>
              <a:schemeClr val="bg1">
                <a:lumMod val="9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400" b="1" dirty="0">
                <a:solidFill>
                  <a:schemeClr val="bg1"/>
                </a:solidFill>
                <a:cs typeface="Alexandria" pitchFamily="2" charset="-78"/>
              </a:rPr>
              <a:t>نظرية العقل </a:t>
            </a:r>
            <a:r>
              <a:rPr lang="en-GB" altLang="ko-KR" sz="2400" b="1" dirty="0">
                <a:solidFill>
                  <a:schemeClr val="bg1"/>
                </a:solidFill>
              </a:rPr>
              <a:t>Theory of Mind.</a:t>
            </a:r>
          </a:p>
        </p:txBody>
      </p:sp>
      <p:sp>
        <p:nvSpPr>
          <p:cNvPr id="17" name="Oval 16">
            <a:extLst>
              <a:ext uri="{FF2B5EF4-FFF2-40B4-BE49-F238E27FC236}">
                <a16:creationId xmlns:a16="http://schemas.microsoft.com/office/drawing/2014/main" id="{8DA93F04-3B87-4755-AE1E-B776C8024415}"/>
              </a:ext>
            </a:extLst>
          </p:cNvPr>
          <p:cNvSpPr/>
          <p:nvPr/>
        </p:nvSpPr>
        <p:spPr>
          <a:xfrm>
            <a:off x="8998581" y="4184604"/>
            <a:ext cx="2420989" cy="1998600"/>
          </a:xfrm>
          <a:prstGeom prst="ellipse">
            <a:avLst/>
          </a:prstGeom>
          <a:solidFill>
            <a:srgbClr val="00B0F0"/>
          </a:solidFill>
          <a:ln>
            <a:solidFill>
              <a:schemeClr val="bg1">
                <a:lumMod val="9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200" b="1" dirty="0">
                <a:solidFill>
                  <a:schemeClr val="bg1"/>
                </a:solidFill>
                <a:cs typeface="Alexandria" pitchFamily="2" charset="-78"/>
              </a:rPr>
              <a:t>الآلات التفاعلية </a:t>
            </a:r>
            <a:r>
              <a:rPr lang="en-GB" altLang="ko-KR" sz="2200" b="1" dirty="0">
                <a:solidFill>
                  <a:schemeClr val="bg1"/>
                </a:solidFill>
              </a:rPr>
              <a:t>Reactive Machines.</a:t>
            </a:r>
          </a:p>
        </p:txBody>
      </p:sp>
      <p:sp>
        <p:nvSpPr>
          <p:cNvPr id="18" name="Oval 17">
            <a:extLst>
              <a:ext uri="{FF2B5EF4-FFF2-40B4-BE49-F238E27FC236}">
                <a16:creationId xmlns:a16="http://schemas.microsoft.com/office/drawing/2014/main" id="{A9F10A16-A033-486F-BCC2-7F4D2EFB97CC}"/>
              </a:ext>
            </a:extLst>
          </p:cNvPr>
          <p:cNvSpPr/>
          <p:nvPr/>
        </p:nvSpPr>
        <p:spPr>
          <a:xfrm>
            <a:off x="6386670" y="4184604"/>
            <a:ext cx="2301618" cy="1998600"/>
          </a:xfrm>
          <a:prstGeom prst="ellipse">
            <a:avLst/>
          </a:prstGeom>
          <a:solidFill>
            <a:srgbClr val="00B0F0"/>
          </a:solidFill>
          <a:ln>
            <a:solidFill>
              <a:schemeClr val="bg1">
                <a:lumMod val="9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400" b="1" dirty="0">
                <a:solidFill>
                  <a:schemeClr val="bg1"/>
                </a:solidFill>
                <a:cs typeface="Alexandria" pitchFamily="2" charset="-78"/>
              </a:rPr>
              <a:t>الذاكرة المحدودة </a:t>
            </a:r>
            <a:r>
              <a:rPr lang="en-GB" altLang="ko-KR" sz="2400" b="1" dirty="0">
                <a:solidFill>
                  <a:schemeClr val="bg1"/>
                </a:solidFill>
              </a:rPr>
              <a:t>Limited Memory.</a:t>
            </a:r>
          </a:p>
        </p:txBody>
      </p:sp>
      <p:pic>
        <p:nvPicPr>
          <p:cNvPr id="19" name="Google Shape;111;p1">
            <a:extLst>
              <a:ext uri="{FF2B5EF4-FFF2-40B4-BE49-F238E27FC236}">
                <a16:creationId xmlns:a16="http://schemas.microsoft.com/office/drawing/2014/main" id="{D95063BA-5A1B-480F-ABA0-F5BAE0494E9B}"/>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sp>
        <p:nvSpPr>
          <p:cNvPr id="2" name="TextBox 1">
            <a:extLst>
              <a:ext uri="{FF2B5EF4-FFF2-40B4-BE49-F238E27FC236}">
                <a16:creationId xmlns:a16="http://schemas.microsoft.com/office/drawing/2014/main" id="{94CB5924-D94E-6ED3-C87D-DD546C238A8F}"/>
              </a:ext>
            </a:extLst>
          </p:cNvPr>
          <p:cNvSpPr txBox="1"/>
          <p:nvPr/>
        </p:nvSpPr>
        <p:spPr>
          <a:xfrm>
            <a:off x="2783632" y="243909"/>
            <a:ext cx="5718402"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أنواع الذكاء الاصطناعي- وفقًا للوظيفة</a:t>
            </a:r>
            <a:endPar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p:txBody>
      </p:sp>
      <p:pic>
        <p:nvPicPr>
          <p:cNvPr id="4" name="Graphic 21">
            <a:extLst>
              <a:ext uri="{FF2B5EF4-FFF2-40B4-BE49-F238E27FC236}">
                <a16:creationId xmlns:a16="http://schemas.microsoft.com/office/drawing/2014/main" id="{1DFBF5A1-650B-8B30-7E07-0FFC4F4DE22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24315388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AC6CC5-01B9-4D81-B903-D4629AD246D9}"/>
              </a:ext>
            </a:extLst>
          </p:cNvPr>
          <p:cNvSpPr txBox="1"/>
          <p:nvPr/>
        </p:nvSpPr>
        <p:spPr>
          <a:xfrm>
            <a:off x="256209" y="781158"/>
            <a:ext cx="11829583" cy="5909310"/>
          </a:xfrm>
          <a:prstGeom prst="rect">
            <a:avLst/>
          </a:prstGeom>
          <a:noFill/>
        </p:spPr>
        <p:txBody>
          <a:bodyPr wrap="square">
            <a:spAutoFit/>
          </a:bodyPr>
          <a:lstStyle/>
          <a:p>
            <a:pPr algn="just" rtl="1"/>
            <a:r>
              <a:rPr lang="ar-JO" sz="1800" dirty="0">
                <a:solidFill>
                  <a:schemeClr val="tx1"/>
                </a:solidFill>
                <a:latin typeface="Alexandria" pitchFamily="2" charset="-78"/>
                <a:cs typeface="Alexandria" pitchFamily="2" charset="-78"/>
              </a:rPr>
              <a:t>1- </a:t>
            </a:r>
            <a:r>
              <a:rPr lang="ar-JO" sz="1800" b="1" dirty="0">
                <a:solidFill>
                  <a:schemeClr val="tx1"/>
                </a:solidFill>
                <a:latin typeface="Alexandria" pitchFamily="2" charset="-78"/>
                <a:cs typeface="Alexandria" pitchFamily="2" charset="-78"/>
              </a:rPr>
              <a:t>الآلات التفاعلية </a:t>
            </a:r>
            <a:r>
              <a:rPr lang="en-GB" sz="1800" b="1" dirty="0">
                <a:solidFill>
                  <a:schemeClr val="tx1"/>
                </a:solidFill>
                <a:latin typeface="Alexandria" pitchFamily="2" charset="-78"/>
                <a:cs typeface="Alexandria" pitchFamily="2" charset="-78"/>
              </a:rPr>
              <a:t>Reactive Machines</a:t>
            </a:r>
          </a:p>
          <a:p>
            <a:pPr algn="just" rtl="1"/>
            <a:r>
              <a:rPr lang="ar-JO" sz="1800" dirty="0">
                <a:solidFill>
                  <a:schemeClr val="tx1"/>
                </a:solidFill>
                <a:latin typeface="Alexandria" pitchFamily="2" charset="-78"/>
                <a:cs typeface="Alexandria" pitchFamily="2" charset="-78"/>
              </a:rPr>
              <a:t>تقوم الآلات التفاعلية بتنفيذ مهام أساسية فقط، ويعدّ هذا النوع من الذكاء الاصطناعي أبسط الأنواع على الإطلاق، حيث تستجيب الآلات التي تستخدم هذا النوع لبعض المدخلات ببعض المخرجات ولا تتضمّن آلية عملها أيّ عملية تعلّم ذاتي. ولا يمكّن لهذا النَوع أن يقوم بجمع أي معلومات من خلال التعلم الآلي أو أن يعتمد على معلومات سابقة ويربط بينها، حيث أنه ليس لديه القدرة على التَعلم. بل تفكر هذه الآلات بشأن الحدث الحالي فقط، أي أنها لا تتذكر أي موقف سابق من أجل أن تستفيد من تجاربه وخبراته، ولكنها في المقابل قادرة على إعطاء قرارات جيدة بالفعل وفقًا لما تراه في الوقت الحاضر. ومن الأمثلة عليها الأجهزة البسيطة التي تتعرّف على الوجه مثلاً، أو جهاز </a:t>
            </a:r>
            <a:r>
              <a:rPr lang="en-GB" sz="1800" dirty="0">
                <a:solidFill>
                  <a:schemeClr val="tx1"/>
                </a:solidFill>
                <a:latin typeface="Alexandria" pitchFamily="2" charset="-78"/>
                <a:cs typeface="Alexandria" pitchFamily="2" charset="-78"/>
              </a:rPr>
              <a:t> DeepBlue </a:t>
            </a:r>
            <a:r>
              <a:rPr lang="ar-JO" sz="1800" dirty="0">
                <a:solidFill>
                  <a:schemeClr val="tx1"/>
                </a:solidFill>
                <a:latin typeface="Alexandria" pitchFamily="2" charset="-78"/>
                <a:cs typeface="Alexandria" pitchFamily="2" charset="-78"/>
              </a:rPr>
              <a:t> وهو حاسوب قائم على الذكاء الاصطناعي تمكّن من هزيمة بطل العالم في لعبة الشطرنج.</a:t>
            </a:r>
          </a:p>
          <a:p>
            <a:pPr algn="just" rtl="1"/>
            <a:endParaRPr lang="ar-JO" sz="1800" dirty="0">
              <a:solidFill>
                <a:schemeClr val="tx1"/>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2- </a:t>
            </a:r>
            <a:r>
              <a:rPr lang="ar-JO" sz="1800" b="1" dirty="0">
                <a:solidFill>
                  <a:schemeClr val="tx1"/>
                </a:solidFill>
                <a:latin typeface="Alexandria" pitchFamily="2" charset="-78"/>
                <a:cs typeface="Alexandria" pitchFamily="2" charset="-78"/>
              </a:rPr>
              <a:t>الذاكرة المحدودة </a:t>
            </a:r>
            <a:r>
              <a:rPr lang="en-GB" sz="1800" b="1" dirty="0">
                <a:solidFill>
                  <a:schemeClr val="tx1"/>
                </a:solidFill>
                <a:latin typeface="Alexandria" pitchFamily="2" charset="-78"/>
                <a:cs typeface="Alexandria" pitchFamily="2" charset="-78"/>
              </a:rPr>
              <a:t>Limited Memory</a:t>
            </a:r>
          </a:p>
          <a:p>
            <a:pPr algn="just" rtl="1"/>
            <a:r>
              <a:rPr lang="ar-JO" sz="1800" dirty="0">
                <a:solidFill>
                  <a:schemeClr val="tx1"/>
                </a:solidFill>
                <a:latin typeface="Alexandria" pitchFamily="2" charset="-78"/>
                <a:cs typeface="Alexandria" pitchFamily="2" charset="-78"/>
              </a:rPr>
              <a:t>يصبح لدى الذكاء الاصطناعي القدرة على تخزين البيانات، أو التوقّعات السابقة واستخدامها في في القيام بتنبؤات أفضل مستقبلاً. ومع الذاكرة المحدودة، تصبح هندسة وبناء تقنيات التعلّم الآلي (</a:t>
            </a:r>
            <a:r>
              <a:rPr lang="en-GB" sz="1800" dirty="0">
                <a:solidFill>
                  <a:schemeClr val="tx1"/>
                </a:solidFill>
                <a:latin typeface="Alexandria" pitchFamily="2" charset="-78"/>
                <a:cs typeface="Alexandria" pitchFamily="2" charset="-78"/>
              </a:rPr>
              <a:t> Machine Learning) </a:t>
            </a:r>
            <a:r>
              <a:rPr lang="ar-JO" sz="1800" dirty="0">
                <a:solidFill>
                  <a:schemeClr val="tx1"/>
                </a:solidFill>
                <a:latin typeface="Alexandria" pitchFamily="2" charset="-78"/>
                <a:cs typeface="Alexandria" pitchFamily="2" charset="-78"/>
              </a:rPr>
              <a:t>أكثر تعقيدًا. يُعتبر هذا النوع من أنواع الذكاء الاصطناعي على عكس النوع السابق، أي أنه يستطيع الاعتماد على ذاكرته القديمة من خلال تعلم المهارات وإدخال بيانات مرجعية وإعطائه بعض التدريبات بشكل مسبق، فيتم تخزين جميع هذه البيانَات في الذاكرة المحدودة ليتم استخدامها فيما بعد والاستفادة منها كمعلومات السابقة، وتُعتبر تقنيات التعرف على الوجه وبوتات المحادثة كأمثلة على هذا النوع. ومن الأمثلة على الآلات التي تستخدم هذا النوع من الذكاء الاصطناعي، السيارات ذاتية القيادة، والتي تخزّن مختلف البيانات المتعلّقة بحالة الطرق والسيارات الأخرى في الطريق وغيرها من العوامل، وتتخذُ بناءً على هذه البيانات قرارات بشأن الطريق الذي ستسلكه أو ردّة الفعل المعيّنة التي ستقوم بها.</a:t>
            </a:r>
          </a:p>
          <a:p>
            <a:pPr algn="just" rtl="1"/>
            <a:r>
              <a:rPr lang="ar-JO" sz="1800" dirty="0">
                <a:solidFill>
                  <a:schemeClr val="tx1"/>
                </a:solidFill>
                <a:latin typeface="Alexandria" pitchFamily="2" charset="-78"/>
                <a:cs typeface="Alexandria" pitchFamily="2" charset="-78"/>
              </a:rPr>
              <a:t>من الجدير بالقول أنّ معظم الأجهزة الموجودة في يومنا هذا والمعتمدة على الذكاء الاصطناعي تستخدم الذاكرة المحدودة، بما فيها تطبيقات المساعدة الشخصية مثل </a:t>
            </a:r>
            <a:r>
              <a:rPr lang="en-GB" sz="1800" dirty="0">
                <a:solidFill>
                  <a:schemeClr val="tx1"/>
                </a:solidFill>
                <a:latin typeface="Alexandria" pitchFamily="2" charset="-78"/>
                <a:cs typeface="Alexandria" pitchFamily="2" charset="-78"/>
              </a:rPr>
              <a:t>Google Assistance </a:t>
            </a:r>
            <a:r>
              <a:rPr lang="ar-JO" sz="1800" dirty="0">
                <a:solidFill>
                  <a:schemeClr val="tx1"/>
                </a:solidFill>
                <a:latin typeface="Alexandria" pitchFamily="2" charset="-78"/>
                <a:cs typeface="Alexandria" pitchFamily="2" charset="-78"/>
              </a:rPr>
              <a:t> وبرامج التعرّف على الصوت والصورة، وروبوتات المحادثة على المواقع الإلكترونية (</a:t>
            </a:r>
            <a:r>
              <a:rPr lang="en-GB" sz="1800" dirty="0">
                <a:solidFill>
                  <a:schemeClr val="tx1"/>
                </a:solidFill>
                <a:latin typeface="Alexandria" pitchFamily="2" charset="-78"/>
                <a:cs typeface="Alexandria" pitchFamily="2" charset="-78"/>
              </a:rPr>
              <a:t> chatbots) </a:t>
            </a:r>
            <a:r>
              <a:rPr lang="ar-JO" sz="1800" dirty="0">
                <a:solidFill>
                  <a:schemeClr val="tx1"/>
                </a:solidFill>
                <a:latin typeface="Alexandria" pitchFamily="2" charset="-78"/>
                <a:cs typeface="Alexandria" pitchFamily="2" charset="-78"/>
              </a:rPr>
              <a:t>وغيرها. </a:t>
            </a:r>
            <a:endParaRPr lang="ar-JO" sz="1800" u="sng" dirty="0">
              <a:solidFill>
                <a:schemeClr val="tx1"/>
              </a:solidFill>
              <a:latin typeface="Alexandria" pitchFamily="2" charset="-78"/>
              <a:ea typeface="Times New Roman" panose="02020603050405020304" pitchFamily="18" charset="0"/>
              <a:cs typeface="Alexandria" pitchFamily="2" charset="-78"/>
            </a:endParaRPr>
          </a:p>
        </p:txBody>
      </p:sp>
      <p:sp>
        <p:nvSpPr>
          <p:cNvPr id="10" name="Rectangle 9">
            <a:extLst>
              <a:ext uri="{FF2B5EF4-FFF2-40B4-BE49-F238E27FC236}">
                <a16:creationId xmlns:a16="http://schemas.microsoft.com/office/drawing/2014/main" id="{2D9E64B5-2FCB-469F-8FC1-5798F793E0CA}"/>
              </a:ext>
            </a:extLst>
          </p:cNvPr>
          <p:cNvSpPr/>
          <p:nvPr/>
        </p:nvSpPr>
        <p:spPr>
          <a:xfrm>
            <a:off x="3144711" y="175044"/>
            <a:ext cx="5408853" cy="430887"/>
          </a:xfrm>
          <a:prstGeom prst="rect">
            <a:avLst/>
          </a:prstGeom>
          <a:noFill/>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200" b="1" dirty="0">
                <a:solidFill>
                  <a:schemeClr val="tx1"/>
                </a:solidFill>
                <a:latin typeface="SimplifiedArabic,Bold"/>
                <a:cs typeface="Alexandria" pitchFamily="2" charset="-78"/>
              </a:rPr>
              <a:t>أنواع الذكاء الاصطناعي(</a:t>
            </a:r>
            <a:r>
              <a:rPr lang="ar-AE" sz="2200" b="1" dirty="0">
                <a:solidFill>
                  <a:schemeClr val="tx1"/>
                </a:solidFill>
                <a:latin typeface="SimplifiedArabic,Bold"/>
                <a:cs typeface="Alexandria" pitchFamily="2" charset="-78"/>
              </a:rPr>
              <a:t>وفقًا ل</a:t>
            </a:r>
            <a:r>
              <a:rPr lang="ar-JO" sz="2200" b="1" dirty="0">
                <a:solidFill>
                  <a:schemeClr val="tx1"/>
                </a:solidFill>
                <a:latin typeface="SimplifiedArabic,Bold"/>
                <a:cs typeface="Alexandria" pitchFamily="2" charset="-78"/>
              </a:rPr>
              <a:t>لوظيفة)</a:t>
            </a:r>
            <a:endParaRPr lang="ar-JO" sz="2200" dirty="0">
              <a:solidFill>
                <a:schemeClr val="tx1"/>
              </a:solidFill>
              <a:cs typeface="Alexandria" pitchFamily="2" charset="-78"/>
            </a:endParaRPr>
          </a:p>
        </p:txBody>
      </p:sp>
      <p:sp>
        <p:nvSpPr>
          <p:cNvPr id="13" name="Rectangle 12">
            <a:extLst>
              <a:ext uri="{FF2B5EF4-FFF2-40B4-BE49-F238E27FC236}">
                <a16:creationId xmlns:a16="http://schemas.microsoft.com/office/drawing/2014/main" id="{75DAB7FB-7B54-4C2A-B756-9A8FC448A981}"/>
              </a:ext>
            </a:extLst>
          </p:cNvPr>
          <p:cNvSpPr/>
          <p:nvPr/>
        </p:nvSpPr>
        <p:spPr>
          <a:xfrm>
            <a:off x="0" y="6508359"/>
            <a:ext cx="4708340" cy="276999"/>
          </a:xfrm>
          <a:prstGeom prst="rect">
            <a:avLst/>
          </a:prstGeom>
        </p:spPr>
        <p:txBody>
          <a:bodyPr wrap="none">
            <a:spAutoFit/>
          </a:bodyPr>
          <a:lstStyle/>
          <a:p>
            <a:r>
              <a:rPr lang="en-GB" sz="1200" dirty="0">
                <a:solidFill>
                  <a:schemeClr val="tx1"/>
                </a:solidFill>
                <a:latin typeface="Alexandria" pitchFamily="2" charset="-78"/>
                <a:cs typeface="Alexandria" pitchFamily="2" charset="-78"/>
              </a:rPr>
              <a:t>https://www.yahyadhshan.com/2023/03/blog-post_24.html</a:t>
            </a:r>
            <a:endParaRPr lang="ar-JO" sz="1200" dirty="0">
              <a:solidFill>
                <a:schemeClr val="tx1"/>
              </a:solidFill>
              <a:latin typeface="Alexandria" pitchFamily="2" charset="-78"/>
              <a:cs typeface="Alexandria" pitchFamily="2" charset="-78"/>
            </a:endParaRPr>
          </a:p>
        </p:txBody>
      </p:sp>
      <p:pic>
        <p:nvPicPr>
          <p:cNvPr id="14" name="Google Shape;111;p1">
            <a:extLst>
              <a:ext uri="{FF2B5EF4-FFF2-40B4-BE49-F238E27FC236}">
                <a16:creationId xmlns:a16="http://schemas.microsoft.com/office/drawing/2014/main" id="{C6DDE101-B5F8-4602-8206-46C60D96B570}"/>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pic>
        <p:nvPicPr>
          <p:cNvPr id="2" name="Graphic 21">
            <a:extLst>
              <a:ext uri="{FF2B5EF4-FFF2-40B4-BE49-F238E27FC236}">
                <a16:creationId xmlns:a16="http://schemas.microsoft.com/office/drawing/2014/main" id="{D52810C7-233C-8834-D624-FA007B5E56C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2955553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F8775E9-34E9-4FCE-A5B6-BFBE1E647DE2}"/>
              </a:ext>
            </a:extLst>
          </p:cNvPr>
          <p:cNvSpPr/>
          <p:nvPr/>
        </p:nvSpPr>
        <p:spPr>
          <a:xfrm>
            <a:off x="402460" y="1166842"/>
            <a:ext cx="11387080" cy="5078313"/>
          </a:xfrm>
          <a:prstGeom prst="rect">
            <a:avLst/>
          </a:prstGeom>
        </p:spPr>
        <p:txBody>
          <a:bodyPr wrap="square">
            <a:spAutoFit/>
          </a:bodyPr>
          <a:lstStyle/>
          <a:p>
            <a:pPr algn="just" rtl="1"/>
            <a:r>
              <a:rPr lang="ar-JO" sz="1800" b="1" dirty="0">
                <a:solidFill>
                  <a:schemeClr val="tx1"/>
                </a:solidFill>
                <a:latin typeface="Cairo"/>
                <a:cs typeface="Alexandria" pitchFamily="2" charset="-78"/>
              </a:rPr>
              <a:t>3 ) نظرية العقل </a:t>
            </a:r>
            <a:r>
              <a:rPr lang="en-GB" sz="1800" b="1" dirty="0">
                <a:solidFill>
                  <a:schemeClr val="tx1"/>
                </a:solidFill>
                <a:latin typeface="Alexandria" pitchFamily="2" charset="-78"/>
                <a:cs typeface="Alexandria" pitchFamily="2" charset="-78"/>
              </a:rPr>
              <a:t>Theory of Mind</a:t>
            </a:r>
            <a:endParaRPr lang="ar-AE" sz="1800" b="1" dirty="0">
              <a:solidFill>
                <a:schemeClr val="tx1"/>
              </a:solidFill>
              <a:latin typeface="Alexandria" pitchFamily="2" charset="-78"/>
              <a:cs typeface="Alexandria" pitchFamily="2" charset="-78"/>
            </a:endParaRPr>
          </a:p>
          <a:p>
            <a:pPr algn="just" rtl="1"/>
            <a:endParaRPr lang="en-GB" sz="1800" b="1" dirty="0">
              <a:solidFill>
                <a:schemeClr val="tx1"/>
              </a:solidFill>
              <a:latin typeface="Cairo"/>
              <a:cs typeface="Alexandria" pitchFamily="2" charset="-78"/>
            </a:endParaRPr>
          </a:p>
          <a:p>
            <a:pPr algn="just" rtl="1"/>
            <a:r>
              <a:rPr lang="ar-JO" sz="1800" dirty="0">
                <a:solidFill>
                  <a:schemeClr val="tx1"/>
                </a:solidFill>
                <a:latin typeface="Cairo"/>
                <a:cs typeface="Alexandria" pitchFamily="2" charset="-78"/>
              </a:rPr>
              <a:t>وهو النوع الأكثر تطورًا والذي ما زال قيد البحث، إذ يحاول فهم مشاعر واحتياجات وسلوكيات وطريقة تفكير البشر، والأشياء من حوله بشكل دقيق واحترافي، والتفاعل معها أيضًا. وتعمل فلسفة نظرية العقل كذلك على تقليد كل شيء من حولها مثل النظرات وحركات الجسد والكلام أثناء التحدث، وهو من الفئات المتقدمة جدًا لأنواع الذكاء الاصطناعي وتطبيقاته العملية المُختلفة. يمكننا القول أنّ نظرية العقل هي المرحلة المقبلة من أنظمة الذكاء الاصطناعي التي يعمل العلماء حاليًا على ابتكارها وتطويرها. وفي هذا النوع ستتمكّن الآلة (بفضل تقنية الذكاء الاصطناعي) من فهم الكيانات التي تتفاعل معها، ومعرفة احتياجاتها ومشاعرها ومبادئها.</a:t>
            </a:r>
          </a:p>
          <a:p>
            <a:pPr algn="just" rtl="1"/>
            <a:endParaRPr lang="ar-JO" sz="1800" b="1" dirty="0">
              <a:solidFill>
                <a:schemeClr val="tx1"/>
              </a:solidFill>
              <a:latin typeface="Cairo"/>
              <a:cs typeface="Alexandria" pitchFamily="2" charset="-78"/>
            </a:endParaRPr>
          </a:p>
          <a:p>
            <a:pPr algn="just" rtl="1"/>
            <a:r>
              <a:rPr lang="ar-JO" sz="1800" b="1" dirty="0">
                <a:solidFill>
                  <a:schemeClr val="tx1"/>
                </a:solidFill>
                <a:latin typeface="Cairo"/>
                <a:cs typeface="Alexandria" pitchFamily="2" charset="-78"/>
              </a:rPr>
              <a:t>4) الوعي الذاتي</a:t>
            </a:r>
            <a:r>
              <a:rPr lang="en-GB" sz="1800" b="1" dirty="0">
                <a:solidFill>
                  <a:schemeClr val="tx1"/>
                </a:solidFill>
                <a:latin typeface="Cairo"/>
                <a:cs typeface="Alexandria" pitchFamily="2" charset="-78"/>
              </a:rPr>
              <a:t> </a:t>
            </a:r>
            <a:r>
              <a:rPr lang="en-GB" sz="1800" b="1" dirty="0">
                <a:solidFill>
                  <a:schemeClr val="tx1"/>
                </a:solidFill>
                <a:latin typeface="Alexandria" pitchFamily="2" charset="-78"/>
                <a:cs typeface="Alexandria" pitchFamily="2" charset="-78"/>
              </a:rPr>
              <a:t>Self Aware </a:t>
            </a:r>
            <a:endParaRPr lang="ar-AE" sz="1800" b="1" dirty="0">
              <a:solidFill>
                <a:schemeClr val="tx1"/>
              </a:solidFill>
              <a:latin typeface="Alexandria" pitchFamily="2" charset="-78"/>
              <a:cs typeface="Alexandria" pitchFamily="2" charset="-78"/>
            </a:endParaRPr>
          </a:p>
          <a:p>
            <a:pPr algn="just" rtl="1"/>
            <a:endParaRPr lang="en-GB" sz="1800" b="1" dirty="0">
              <a:solidFill>
                <a:schemeClr val="tx1"/>
              </a:solidFill>
              <a:latin typeface="Cairo"/>
              <a:cs typeface="Alexandria" pitchFamily="2" charset="-78"/>
            </a:endParaRPr>
          </a:p>
          <a:p>
            <a:pPr algn="just" rtl="1"/>
            <a:r>
              <a:rPr lang="ar-JO" sz="1800" dirty="0">
                <a:solidFill>
                  <a:schemeClr val="tx1"/>
                </a:solidFill>
                <a:latin typeface="Cairo"/>
                <a:cs typeface="Alexandria" pitchFamily="2" charset="-78"/>
              </a:rPr>
              <a:t>قد يتمكّن البشر في المستقبل من تطوير ذكاء اصطناعي واعٍ بذاته. وهو ذاته الكيان الذي نراه في أفلام الخيال العلمي. هذا النوع من الذكاء الاصطناعي قد يوقد الكثير من الآمال، لكنّه أيضًا يثير الكثير من المخاوف. ففكرةُ وجود آلي واعٍ بنفسه وله ذكاءٌ خاصّ ومستقلّ أمرٌ مثير للقلق من وجهة نظر البعض، لأنّ ذلك يعني أنّ على البشر حينها التفاوض مع الآلة التي صنعوها بأيديهم، ونتيجة هذه المفاوضات تفسح المجال للكثير من الافتراضات والتوقّعات والتخيّلات. ويعتبر هذا النوع من الذكاء الأكثر تخوفًا والذي ما زال افتراضيًا إلى الآن، وهو أحد أنواع الذكاء الاصطناعي الذي يقوم بالتفكير والشعور والتصرف بناءً على نفسه بالكامل مثل أي إنسان حقيقي، بعيدًا عن أي نظم تتحكم به.</a:t>
            </a:r>
          </a:p>
        </p:txBody>
      </p:sp>
      <p:sp>
        <p:nvSpPr>
          <p:cNvPr id="3" name="Rectangle 2">
            <a:extLst>
              <a:ext uri="{FF2B5EF4-FFF2-40B4-BE49-F238E27FC236}">
                <a16:creationId xmlns:a16="http://schemas.microsoft.com/office/drawing/2014/main" id="{B19589D8-2FCF-4709-8958-BF5FF91A205F}"/>
              </a:ext>
            </a:extLst>
          </p:cNvPr>
          <p:cNvSpPr/>
          <p:nvPr/>
        </p:nvSpPr>
        <p:spPr>
          <a:xfrm>
            <a:off x="201160" y="6488211"/>
            <a:ext cx="4708340" cy="276999"/>
          </a:xfrm>
          <a:prstGeom prst="rect">
            <a:avLst/>
          </a:prstGeom>
        </p:spPr>
        <p:txBody>
          <a:bodyPr wrap="none">
            <a:spAutoFit/>
          </a:bodyPr>
          <a:lstStyle/>
          <a:p>
            <a:r>
              <a:rPr lang="en-GB" sz="1200" dirty="0">
                <a:solidFill>
                  <a:schemeClr val="tx1"/>
                </a:solidFill>
                <a:latin typeface="Alexandria" pitchFamily="2" charset="-78"/>
                <a:cs typeface="Alexandria" pitchFamily="2" charset="-78"/>
              </a:rPr>
              <a:t>https://www.yahyadhshan.com/2023/03/blog-post_24.html</a:t>
            </a:r>
            <a:endParaRPr lang="ar-JO" sz="1200" dirty="0">
              <a:solidFill>
                <a:schemeClr val="tx1"/>
              </a:solidFill>
              <a:latin typeface="Alexandria" pitchFamily="2" charset="-78"/>
              <a:cs typeface="Alexandria" pitchFamily="2" charset="-78"/>
            </a:endParaRPr>
          </a:p>
        </p:txBody>
      </p:sp>
      <p:pic>
        <p:nvPicPr>
          <p:cNvPr id="7" name="Google Shape;111;p1">
            <a:extLst>
              <a:ext uri="{FF2B5EF4-FFF2-40B4-BE49-F238E27FC236}">
                <a16:creationId xmlns:a16="http://schemas.microsoft.com/office/drawing/2014/main" id="{D66140BF-3CCD-43E9-8C6B-C806E09F30FB}"/>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sp>
        <p:nvSpPr>
          <p:cNvPr id="4" name="TextBox 3">
            <a:extLst>
              <a:ext uri="{FF2B5EF4-FFF2-40B4-BE49-F238E27FC236}">
                <a16:creationId xmlns:a16="http://schemas.microsoft.com/office/drawing/2014/main" id="{90E59A4B-5D58-2ED3-75BF-223657AA4ADC}"/>
              </a:ext>
            </a:extLst>
          </p:cNvPr>
          <p:cNvSpPr txBox="1"/>
          <p:nvPr/>
        </p:nvSpPr>
        <p:spPr>
          <a:xfrm>
            <a:off x="2639616" y="131333"/>
            <a:ext cx="5862418"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أنواع الذكاء الاصطناعي( وفقًا للوظيفة)</a:t>
            </a:r>
            <a:endPar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p:txBody>
      </p:sp>
      <p:pic>
        <p:nvPicPr>
          <p:cNvPr id="9" name="Graphic 21">
            <a:extLst>
              <a:ext uri="{FF2B5EF4-FFF2-40B4-BE49-F238E27FC236}">
                <a16:creationId xmlns:a16="http://schemas.microsoft.com/office/drawing/2014/main" id="{EB566A81-75C2-B802-C26B-05D70513006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1832851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3" name="Rectangle 2"/>
          <p:cNvSpPr/>
          <p:nvPr/>
        </p:nvSpPr>
        <p:spPr>
          <a:xfrm>
            <a:off x="185312" y="944131"/>
            <a:ext cx="11534868" cy="2354491"/>
          </a:xfrm>
          <a:prstGeom prst="rect">
            <a:avLst/>
          </a:prstGeom>
        </p:spPr>
        <p:txBody>
          <a:bodyPr wrap="square">
            <a:spAutoFit/>
          </a:bodyPr>
          <a:lstStyle/>
          <a:p>
            <a:pPr algn="r" rtl="1"/>
            <a:r>
              <a:rPr lang="ar-JO" sz="2100" dirty="0">
                <a:latin typeface="Alexandria" pitchFamily="2" charset="-78"/>
                <a:cs typeface="Alexandria" pitchFamily="2" charset="-78"/>
              </a:rPr>
              <a:t> </a:t>
            </a:r>
          </a:p>
          <a:p>
            <a:pPr algn="r" rtl="1"/>
            <a:endParaRPr lang="ar-JO" sz="2100" dirty="0">
              <a:latin typeface="Alexandria" pitchFamily="2" charset="-78"/>
              <a:cs typeface="Alexandria" pitchFamily="2" charset="-78"/>
            </a:endParaRPr>
          </a:p>
          <a:p>
            <a:pPr algn="r" rtl="1"/>
            <a:endParaRPr lang="ar-JO" sz="2100" dirty="0">
              <a:latin typeface="Alexandria" pitchFamily="2" charset="-78"/>
              <a:cs typeface="Alexandria" pitchFamily="2" charset="-78"/>
            </a:endParaRPr>
          </a:p>
          <a:p>
            <a:pPr algn="r" rtl="1"/>
            <a:endParaRPr lang="ar-JO" sz="2100" dirty="0">
              <a:latin typeface="Alexandria" pitchFamily="2" charset="-78"/>
              <a:cs typeface="Alexandria" pitchFamily="2" charset="-78"/>
            </a:endParaRPr>
          </a:p>
          <a:p>
            <a:pPr algn="r" rtl="1"/>
            <a:endParaRPr lang="ar-JO" sz="2100" dirty="0">
              <a:latin typeface="Alexandria" pitchFamily="2" charset="-78"/>
              <a:cs typeface="Alexandria" pitchFamily="2" charset="-78"/>
            </a:endParaRPr>
          </a:p>
          <a:p>
            <a:pPr algn="r" rtl="1"/>
            <a:endParaRPr lang="ar-JO" sz="2100" dirty="0">
              <a:latin typeface="Alexandria" pitchFamily="2" charset="-78"/>
              <a:cs typeface="Alexandria" pitchFamily="2" charset="-78"/>
            </a:endParaRPr>
          </a:p>
          <a:p>
            <a:pPr algn="r" rtl="1"/>
            <a:r>
              <a:rPr lang="ar-JO" sz="2100" dirty="0">
                <a:latin typeface="Alexandria" pitchFamily="2" charset="-78"/>
                <a:cs typeface="Alexandria" pitchFamily="2" charset="-78"/>
              </a:rPr>
              <a:t> </a:t>
            </a:r>
            <a:endParaRPr lang="ar-JO" sz="2100" dirty="0">
              <a:solidFill>
                <a:schemeClr val="tx1"/>
              </a:solidFill>
              <a:latin typeface="Alexandria" pitchFamily="2" charset="-78"/>
              <a:cs typeface="Alexandria" pitchFamily="2" charset="-78"/>
            </a:endParaRPr>
          </a:p>
        </p:txBody>
      </p:sp>
      <p:sp>
        <p:nvSpPr>
          <p:cNvPr id="9" name="Oval 8">
            <a:extLst>
              <a:ext uri="{FF2B5EF4-FFF2-40B4-BE49-F238E27FC236}">
                <a16:creationId xmlns:a16="http://schemas.microsoft.com/office/drawing/2014/main" id="{1739F4C2-C837-474E-A807-E01D681AAE5E}"/>
              </a:ext>
            </a:extLst>
          </p:cNvPr>
          <p:cNvSpPr/>
          <p:nvPr/>
        </p:nvSpPr>
        <p:spPr>
          <a:xfrm>
            <a:off x="10060650" y="1687174"/>
            <a:ext cx="2107497" cy="1998600"/>
          </a:xfrm>
          <a:prstGeom prst="ellipse">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a:r>
              <a:rPr lang="ar-JO" sz="2000" dirty="0">
                <a:solidFill>
                  <a:srgbClr val="000000"/>
                </a:solidFill>
                <a:cs typeface="Alexandria" pitchFamily="2" charset="-78"/>
              </a:rPr>
              <a:t>تمثيل المعلومات</a:t>
            </a:r>
            <a:endParaRPr lang="ko-KR" altLang="en-US" sz="2000" dirty="0">
              <a:solidFill>
                <a:srgbClr val="002060"/>
              </a:solidFill>
            </a:endParaRPr>
          </a:p>
        </p:txBody>
      </p:sp>
      <p:sp>
        <p:nvSpPr>
          <p:cNvPr id="11" name="Oval 10">
            <a:extLst>
              <a:ext uri="{FF2B5EF4-FFF2-40B4-BE49-F238E27FC236}">
                <a16:creationId xmlns:a16="http://schemas.microsoft.com/office/drawing/2014/main" id="{67E1D67E-AB0B-4FF8-9EE6-2F676B5837AD}"/>
              </a:ext>
            </a:extLst>
          </p:cNvPr>
          <p:cNvSpPr/>
          <p:nvPr/>
        </p:nvSpPr>
        <p:spPr>
          <a:xfrm>
            <a:off x="7970182" y="3757481"/>
            <a:ext cx="2215973" cy="1998600"/>
          </a:xfrm>
          <a:prstGeom prst="ellipse">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a:r>
              <a:rPr lang="ar-JO" sz="2200" dirty="0">
                <a:solidFill>
                  <a:srgbClr val="000000"/>
                </a:solidFill>
                <a:cs typeface="Alexandria" pitchFamily="2" charset="-78"/>
              </a:rPr>
              <a:t>قابلية التعامل مع </a:t>
            </a:r>
            <a:r>
              <a:rPr lang="ar-JO" sz="2000" dirty="0">
                <a:solidFill>
                  <a:srgbClr val="000000"/>
                </a:solidFill>
                <a:cs typeface="Alexandria" pitchFamily="2" charset="-78"/>
              </a:rPr>
              <a:t>المعلومات</a:t>
            </a:r>
            <a:r>
              <a:rPr lang="ar-JO" sz="2200" dirty="0">
                <a:solidFill>
                  <a:srgbClr val="000000"/>
                </a:solidFill>
                <a:cs typeface="Alexandria" pitchFamily="2" charset="-78"/>
              </a:rPr>
              <a:t> الناقصة</a:t>
            </a:r>
            <a:endParaRPr lang="ko-KR" altLang="en-US" sz="2700" dirty="0">
              <a:solidFill>
                <a:srgbClr val="002060"/>
              </a:solidFill>
            </a:endParaRPr>
          </a:p>
        </p:txBody>
      </p:sp>
      <p:sp>
        <p:nvSpPr>
          <p:cNvPr id="12" name="Oval 11">
            <a:extLst>
              <a:ext uri="{FF2B5EF4-FFF2-40B4-BE49-F238E27FC236}">
                <a16:creationId xmlns:a16="http://schemas.microsoft.com/office/drawing/2014/main" id="{69921A21-7565-4B3D-9EA4-C903E802C63E}"/>
              </a:ext>
            </a:extLst>
          </p:cNvPr>
          <p:cNvSpPr/>
          <p:nvPr/>
        </p:nvSpPr>
        <p:spPr>
          <a:xfrm>
            <a:off x="10186155" y="3739271"/>
            <a:ext cx="1919411" cy="1998600"/>
          </a:xfrm>
          <a:prstGeom prst="ellipse">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r>
              <a:rPr lang="ar-JO" sz="2000" dirty="0">
                <a:solidFill>
                  <a:srgbClr val="000000"/>
                </a:solidFill>
                <a:cs typeface="Alexandria" pitchFamily="2" charset="-78"/>
              </a:rPr>
              <a:t>قابلية</a:t>
            </a:r>
          </a:p>
          <a:p>
            <a:pPr algn="ctr">
              <a:lnSpc>
                <a:spcPct val="150000"/>
              </a:lnSpc>
            </a:pPr>
            <a:r>
              <a:rPr lang="ar-JO" sz="2000" dirty="0">
                <a:solidFill>
                  <a:srgbClr val="000000"/>
                </a:solidFill>
                <a:cs typeface="Alexandria" pitchFamily="2" charset="-78"/>
              </a:rPr>
              <a:t> التعلم</a:t>
            </a:r>
            <a:endParaRPr lang="ko-KR" altLang="en-US" sz="2000" dirty="0">
              <a:solidFill>
                <a:srgbClr val="002060"/>
              </a:solidFill>
            </a:endParaRPr>
          </a:p>
        </p:txBody>
      </p:sp>
      <p:sp>
        <p:nvSpPr>
          <p:cNvPr id="13" name="Oval 12">
            <a:extLst>
              <a:ext uri="{FF2B5EF4-FFF2-40B4-BE49-F238E27FC236}">
                <a16:creationId xmlns:a16="http://schemas.microsoft.com/office/drawing/2014/main" id="{9896422D-9F3D-4D79-A165-207239993C63}"/>
              </a:ext>
            </a:extLst>
          </p:cNvPr>
          <p:cNvSpPr/>
          <p:nvPr/>
        </p:nvSpPr>
        <p:spPr>
          <a:xfrm>
            <a:off x="8141240" y="1626339"/>
            <a:ext cx="1919411" cy="1998600"/>
          </a:xfrm>
          <a:prstGeom prst="ellipse">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r>
              <a:rPr lang="ar-JO" sz="2000" dirty="0">
                <a:solidFill>
                  <a:srgbClr val="000000"/>
                </a:solidFill>
                <a:cs typeface="Alexandria" pitchFamily="2" charset="-78"/>
              </a:rPr>
              <a:t>قابلية الاستدلال</a:t>
            </a:r>
            <a:endParaRPr lang="ko-KR" altLang="en-US" sz="2000" dirty="0">
              <a:solidFill>
                <a:srgbClr val="002060"/>
              </a:solidFill>
            </a:endParaRPr>
          </a:p>
        </p:txBody>
      </p:sp>
      <p:sp>
        <p:nvSpPr>
          <p:cNvPr id="14" name="Rectangle 13">
            <a:extLst>
              <a:ext uri="{FF2B5EF4-FFF2-40B4-BE49-F238E27FC236}">
                <a16:creationId xmlns:a16="http://schemas.microsoft.com/office/drawing/2014/main" id="{5284ABAD-DF32-4BB2-AD15-1D15892C9725}"/>
              </a:ext>
            </a:extLst>
          </p:cNvPr>
          <p:cNvSpPr/>
          <p:nvPr/>
        </p:nvSpPr>
        <p:spPr>
          <a:xfrm>
            <a:off x="500667" y="6550223"/>
            <a:ext cx="3562194" cy="307777"/>
          </a:xfrm>
          <a:prstGeom prst="rect">
            <a:avLst/>
          </a:prstGeom>
        </p:spPr>
        <p:txBody>
          <a:bodyPr wrap="none">
            <a:spAutoFit/>
          </a:bodyPr>
          <a:lstStyle/>
          <a:p>
            <a:r>
              <a:rPr lang="en-GB" dirty="0">
                <a:solidFill>
                  <a:schemeClr val="tx1"/>
                </a:solidFill>
                <a:latin typeface="Alexandria" pitchFamily="2" charset="-78"/>
                <a:cs typeface="Alexandria" pitchFamily="2" charset="-78"/>
              </a:rPr>
              <a:t>https://www.meu.edu.jo/libraryTheses</a:t>
            </a:r>
            <a:endParaRPr lang="ar-JO" dirty="0">
              <a:solidFill>
                <a:schemeClr val="tx1"/>
              </a:solidFill>
              <a:latin typeface="Alexandria" pitchFamily="2" charset="-78"/>
              <a:cs typeface="Alexandria" pitchFamily="2" charset="-78"/>
            </a:endParaRPr>
          </a:p>
        </p:txBody>
      </p:sp>
      <p:sp>
        <p:nvSpPr>
          <p:cNvPr id="17" name="Rectangle 16">
            <a:extLst>
              <a:ext uri="{FF2B5EF4-FFF2-40B4-BE49-F238E27FC236}">
                <a16:creationId xmlns:a16="http://schemas.microsoft.com/office/drawing/2014/main" id="{CC183EC8-ABB5-4996-801D-06E206861C88}"/>
              </a:ext>
            </a:extLst>
          </p:cNvPr>
          <p:cNvSpPr/>
          <p:nvPr/>
        </p:nvSpPr>
        <p:spPr>
          <a:xfrm>
            <a:off x="3682420" y="282030"/>
            <a:ext cx="4876656" cy="523220"/>
          </a:xfrm>
          <a:prstGeom prst="rect">
            <a:avLst/>
          </a:prstGeom>
          <a:solidFill>
            <a:srgbClr val="00B0F0"/>
          </a:solidFill>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Alexandria" pitchFamily="2" charset="-78"/>
              </a:rPr>
              <a:t>خصائص الذكاء الاصطناعي</a:t>
            </a:r>
            <a:endParaRPr lang="ar-JO" dirty="0">
              <a:solidFill>
                <a:schemeClr val="tx1"/>
              </a:solidFill>
              <a:cs typeface="Alexandria" pitchFamily="2" charset="-78"/>
            </a:endParaRPr>
          </a:p>
        </p:txBody>
      </p:sp>
      <p:pic>
        <p:nvPicPr>
          <p:cNvPr id="2" name="Graphic 21">
            <a:extLst>
              <a:ext uri="{FF2B5EF4-FFF2-40B4-BE49-F238E27FC236}">
                <a16:creationId xmlns:a16="http://schemas.microsoft.com/office/drawing/2014/main" id="{8C5AE074-CD7E-86C9-F441-E6EA60F5492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
        <p:nvSpPr>
          <p:cNvPr id="7" name="Oval 6">
            <a:extLst>
              <a:ext uri="{FF2B5EF4-FFF2-40B4-BE49-F238E27FC236}">
                <a16:creationId xmlns:a16="http://schemas.microsoft.com/office/drawing/2014/main" id="{88DD32E2-1A38-1207-3C2E-9463532DFD9D}"/>
              </a:ext>
            </a:extLst>
          </p:cNvPr>
          <p:cNvSpPr/>
          <p:nvPr/>
        </p:nvSpPr>
        <p:spPr>
          <a:xfrm>
            <a:off x="5754209" y="3844932"/>
            <a:ext cx="2215973" cy="1998600"/>
          </a:xfrm>
          <a:prstGeom prst="ellipse">
            <a:avLst/>
          </a:prstGeom>
          <a:ln/>
        </p:spPr>
        <p:style>
          <a:lnRef idx="3">
            <a:schemeClr val="lt1"/>
          </a:lnRef>
          <a:fillRef idx="1">
            <a:schemeClr val="accent5"/>
          </a:fillRef>
          <a:effectRef idx="1">
            <a:schemeClr val="accent5"/>
          </a:effectRef>
          <a:fontRef idx="minor">
            <a:schemeClr val="lt1"/>
          </a:fontRef>
        </p:style>
        <p:txBody>
          <a:bodyPr rtlCol="0" anchor="ctr"/>
          <a:lstStyle/>
          <a:p>
            <a:pPr algn="ctr"/>
            <a:r>
              <a:rPr lang="ar-JO" sz="2200" dirty="0">
                <a:solidFill>
                  <a:srgbClr val="000000"/>
                </a:solidFill>
                <a:cs typeface="Alexandria" pitchFamily="2" charset="-78"/>
              </a:rPr>
              <a:t>تحديد الأهداف وبلوغها، </a:t>
            </a:r>
            <a:r>
              <a:rPr lang="ar-AE" sz="2200" dirty="0">
                <a:solidFill>
                  <a:srgbClr val="000000"/>
                </a:solidFill>
                <a:cs typeface="Alexandria" pitchFamily="2" charset="-78"/>
              </a:rPr>
              <a:t>(</a:t>
            </a:r>
            <a:r>
              <a:rPr lang="ar-JO" sz="2200" dirty="0">
                <a:solidFill>
                  <a:srgbClr val="000000"/>
                </a:solidFill>
                <a:cs typeface="Alexandria" pitchFamily="2" charset="-78"/>
              </a:rPr>
              <a:t>التخطيط</a:t>
            </a:r>
            <a:r>
              <a:rPr lang="ar-AE" sz="2200" dirty="0">
                <a:solidFill>
                  <a:srgbClr val="000000"/>
                </a:solidFill>
                <a:cs typeface="Alexandria" pitchFamily="2" charset="-78"/>
              </a:rPr>
              <a:t>)</a:t>
            </a:r>
            <a:endParaRPr lang="ko-KR" altLang="en-US" sz="2700" dirty="0">
              <a:solidFill>
                <a:srgbClr val="002060"/>
              </a:solidFill>
            </a:endParaRPr>
          </a:p>
        </p:txBody>
      </p:sp>
      <p:sp>
        <p:nvSpPr>
          <p:cNvPr id="8" name="Oval 7">
            <a:extLst>
              <a:ext uri="{FF2B5EF4-FFF2-40B4-BE49-F238E27FC236}">
                <a16:creationId xmlns:a16="http://schemas.microsoft.com/office/drawing/2014/main" id="{2C505759-E184-A7ED-85B2-0BA117F0233E}"/>
              </a:ext>
            </a:extLst>
          </p:cNvPr>
          <p:cNvSpPr/>
          <p:nvPr/>
        </p:nvSpPr>
        <p:spPr>
          <a:xfrm>
            <a:off x="3181167" y="1151079"/>
            <a:ext cx="2746415" cy="2625835"/>
          </a:xfrm>
          <a:prstGeom prst="ellipse">
            <a:avLst/>
          </a:prstGeom>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ar-AE" sz="2000" dirty="0">
                <a:solidFill>
                  <a:srgbClr val="000000"/>
                </a:solidFill>
                <a:cs typeface="Alexandria" pitchFamily="2" charset="-78"/>
              </a:rPr>
              <a:t>ا</a:t>
            </a:r>
            <a:r>
              <a:rPr lang="ar-JO" sz="2000" dirty="0">
                <a:solidFill>
                  <a:srgbClr val="000000"/>
                </a:solidFill>
                <a:cs typeface="Alexandria" pitchFamily="2" charset="-78"/>
              </a:rPr>
              <a:t>ستخدم </a:t>
            </a:r>
            <a:r>
              <a:rPr lang="ar-AE" sz="2000" dirty="0">
                <a:solidFill>
                  <a:srgbClr val="000000"/>
                </a:solidFill>
                <a:cs typeface="Alexandria" pitchFamily="2" charset="-78"/>
              </a:rPr>
              <a:t>المنطق </a:t>
            </a:r>
            <a:r>
              <a:rPr lang="ar-JO" sz="2000" dirty="0">
                <a:solidFill>
                  <a:srgbClr val="000000"/>
                </a:solidFill>
                <a:cs typeface="Alexandria" pitchFamily="2" charset="-78"/>
              </a:rPr>
              <a:t>حل المشكلات باعتماده على الاستنتاج المنطقي</a:t>
            </a:r>
            <a:endParaRPr lang="ko-KR" altLang="en-US" sz="2000" dirty="0">
              <a:solidFill>
                <a:srgbClr val="002060"/>
              </a:solidFill>
            </a:endParaRPr>
          </a:p>
        </p:txBody>
      </p:sp>
      <p:sp>
        <p:nvSpPr>
          <p:cNvPr id="15" name="Oval 14">
            <a:extLst>
              <a:ext uri="{FF2B5EF4-FFF2-40B4-BE49-F238E27FC236}">
                <a16:creationId xmlns:a16="http://schemas.microsoft.com/office/drawing/2014/main" id="{13FB887D-71E7-E3B4-E6B9-01C081C72FC3}"/>
              </a:ext>
            </a:extLst>
          </p:cNvPr>
          <p:cNvSpPr/>
          <p:nvPr/>
        </p:nvSpPr>
        <p:spPr>
          <a:xfrm>
            <a:off x="5952746" y="1671430"/>
            <a:ext cx="2215973" cy="1998600"/>
          </a:xfrm>
          <a:prstGeom prst="ellipse">
            <a:avLst/>
          </a:prstGeom>
          <a:ln/>
        </p:spPr>
        <p:style>
          <a:lnRef idx="3">
            <a:schemeClr val="lt1"/>
          </a:lnRef>
          <a:fillRef idx="1">
            <a:schemeClr val="accent5"/>
          </a:fillRef>
          <a:effectRef idx="1">
            <a:schemeClr val="accent5"/>
          </a:effectRef>
          <a:fontRef idx="minor">
            <a:schemeClr val="lt1"/>
          </a:fontRef>
        </p:style>
        <p:txBody>
          <a:bodyPr rtlCol="0" anchor="ctr"/>
          <a:lstStyle/>
          <a:p>
            <a:pPr algn="ctr"/>
            <a:r>
              <a:rPr lang="ar-AE" sz="2200" dirty="0">
                <a:solidFill>
                  <a:srgbClr val="000000"/>
                </a:solidFill>
                <a:cs typeface="Alexandria" pitchFamily="2" charset="-78"/>
              </a:rPr>
              <a:t>استخدام أسلوب التمثيل الرمزي</a:t>
            </a:r>
            <a:endParaRPr lang="ko-KR" altLang="en-US" sz="2700" dirty="0">
              <a:solidFill>
                <a:srgbClr val="002060"/>
              </a:solidFill>
            </a:endParaRPr>
          </a:p>
        </p:txBody>
      </p:sp>
      <p:sp>
        <p:nvSpPr>
          <p:cNvPr id="19" name="Oval 18">
            <a:extLst>
              <a:ext uri="{FF2B5EF4-FFF2-40B4-BE49-F238E27FC236}">
                <a16:creationId xmlns:a16="http://schemas.microsoft.com/office/drawing/2014/main" id="{F4992F34-37B9-F5E7-D3B9-B693F409A13D}"/>
              </a:ext>
            </a:extLst>
          </p:cNvPr>
          <p:cNvSpPr/>
          <p:nvPr/>
        </p:nvSpPr>
        <p:spPr>
          <a:xfrm>
            <a:off x="3108072" y="3886744"/>
            <a:ext cx="2607405" cy="2625835"/>
          </a:xfrm>
          <a:prstGeom prst="ellipse">
            <a:avLst/>
          </a:prstGeom>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ar-JO" sz="2000" dirty="0">
                <a:solidFill>
                  <a:srgbClr val="000000"/>
                </a:solidFill>
                <a:cs typeface="Alexandria" pitchFamily="2" charset="-78"/>
              </a:rPr>
              <a:t>الاستجابة السريعة للمواقف والظروف الجديدة</a:t>
            </a:r>
            <a:endParaRPr lang="ko-KR" altLang="en-US" sz="2000" dirty="0">
              <a:solidFill>
                <a:srgbClr val="002060"/>
              </a:solidFill>
            </a:endParaRPr>
          </a:p>
        </p:txBody>
      </p:sp>
      <p:sp>
        <p:nvSpPr>
          <p:cNvPr id="20" name="Oval 19">
            <a:extLst>
              <a:ext uri="{FF2B5EF4-FFF2-40B4-BE49-F238E27FC236}">
                <a16:creationId xmlns:a16="http://schemas.microsoft.com/office/drawing/2014/main" id="{0813C291-8A7B-49B2-A7B7-9B534D48AC3D}"/>
              </a:ext>
            </a:extLst>
          </p:cNvPr>
          <p:cNvSpPr/>
          <p:nvPr/>
        </p:nvSpPr>
        <p:spPr>
          <a:xfrm>
            <a:off x="461935" y="3790075"/>
            <a:ext cx="2607405" cy="2741084"/>
          </a:xfrm>
          <a:prstGeom prst="ellipse">
            <a:avLst/>
          </a:prstGeom>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ar-AE" sz="2000" dirty="0">
                <a:solidFill>
                  <a:srgbClr val="000000"/>
                </a:solidFill>
                <a:cs typeface="Alexandria" pitchFamily="2" charset="-78"/>
              </a:rPr>
              <a:t>ا</a:t>
            </a:r>
            <a:r>
              <a:rPr lang="ar-JO" sz="2000" dirty="0">
                <a:solidFill>
                  <a:srgbClr val="000000"/>
                </a:solidFill>
                <a:cs typeface="Alexandria" pitchFamily="2" charset="-78"/>
              </a:rPr>
              <a:t>ستخدام التجربة والخطأ لاستكشاف الأمور المختلفة</a:t>
            </a:r>
            <a:endParaRPr lang="ar-AE" sz="2000" dirty="0">
              <a:solidFill>
                <a:srgbClr val="000000"/>
              </a:solidFill>
              <a:cs typeface="Alexandria" pitchFamily="2" charset="-78"/>
            </a:endParaRPr>
          </a:p>
          <a:p>
            <a:pPr algn="ctr"/>
            <a:r>
              <a:rPr lang="ar-AE" altLang="ko-KR" sz="2000" dirty="0">
                <a:solidFill>
                  <a:srgbClr val="000000"/>
                </a:solidFill>
                <a:cs typeface="Alexandria" pitchFamily="2" charset="-78"/>
              </a:rPr>
              <a:t>(الأسلوب التجريبي)</a:t>
            </a:r>
            <a:endParaRPr lang="ko-KR" altLang="en-US" sz="2000" dirty="0">
              <a:solidFill>
                <a:srgbClr val="002060"/>
              </a:solidFill>
            </a:endParaRPr>
          </a:p>
        </p:txBody>
      </p:sp>
      <p:sp>
        <p:nvSpPr>
          <p:cNvPr id="21" name="Oval 20">
            <a:extLst>
              <a:ext uri="{FF2B5EF4-FFF2-40B4-BE49-F238E27FC236}">
                <a16:creationId xmlns:a16="http://schemas.microsoft.com/office/drawing/2014/main" id="{EDF26993-8B68-6606-EB79-C66A26A2FC87}"/>
              </a:ext>
            </a:extLst>
          </p:cNvPr>
          <p:cNvSpPr/>
          <p:nvPr/>
        </p:nvSpPr>
        <p:spPr>
          <a:xfrm>
            <a:off x="500667" y="1113436"/>
            <a:ext cx="2607405" cy="2625835"/>
          </a:xfrm>
          <a:prstGeom prst="ellipse">
            <a:avLst/>
          </a:prstGeom>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ar-AE" sz="2000" dirty="0">
                <a:solidFill>
                  <a:srgbClr val="000000"/>
                </a:solidFill>
                <a:cs typeface="Alexandria" pitchFamily="2" charset="-78"/>
              </a:rPr>
              <a:t>ا</a:t>
            </a:r>
            <a:r>
              <a:rPr lang="ar-JO" sz="2000" dirty="0">
                <a:solidFill>
                  <a:srgbClr val="000000"/>
                </a:solidFill>
                <a:cs typeface="Alexandria" pitchFamily="2" charset="-78"/>
              </a:rPr>
              <a:t>لقدرة على التعلم والفهم من التجارب والخبرات السابقة</a:t>
            </a:r>
          </a:p>
        </p:txBody>
      </p:sp>
    </p:spTree>
    <p:custDataLst>
      <p:tags r:id="rId1"/>
    </p:custDataLst>
    <p:extLst>
      <p:ext uri="{BB962C8B-B14F-4D97-AF65-F5344CB8AC3E}">
        <p14:creationId xmlns:p14="http://schemas.microsoft.com/office/powerpoint/2010/main" val="23286104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9B052C6-9E6D-4874-BA53-D8460F23D14C}"/>
              </a:ext>
            </a:extLst>
          </p:cNvPr>
          <p:cNvSpPr/>
          <p:nvPr/>
        </p:nvSpPr>
        <p:spPr>
          <a:xfrm>
            <a:off x="318020" y="995498"/>
            <a:ext cx="11555960" cy="5862502"/>
          </a:xfrm>
          <a:prstGeom prst="rect">
            <a:avLst/>
          </a:prstGeom>
        </p:spPr>
        <p:txBody>
          <a:bodyPr wrap="square">
            <a:spAutoFit/>
          </a:bodyPr>
          <a:lstStyle/>
          <a:p>
            <a:pPr algn="just" rtl="1">
              <a:lnSpc>
                <a:spcPct val="150000"/>
              </a:lnSpc>
            </a:pPr>
            <a:r>
              <a:rPr lang="ar-JO" sz="1800" dirty="0">
                <a:solidFill>
                  <a:schemeClr val="tx1"/>
                </a:solidFill>
                <a:latin typeface="Alexandria" pitchFamily="2" charset="-78"/>
                <a:cs typeface="Alexandria" pitchFamily="2" charset="-78"/>
              </a:rPr>
              <a:t>1.  </a:t>
            </a:r>
            <a:r>
              <a:rPr lang="ar-JO" sz="1800" b="1" dirty="0">
                <a:solidFill>
                  <a:schemeClr val="tx1"/>
                </a:solidFill>
                <a:latin typeface="Alexandria" pitchFamily="2" charset="-78"/>
                <a:cs typeface="Alexandria" pitchFamily="2" charset="-78"/>
              </a:rPr>
              <a:t>الرعاية الصحية</a:t>
            </a:r>
            <a:r>
              <a:rPr lang="ar-JO" sz="1800" dirty="0">
                <a:solidFill>
                  <a:schemeClr val="tx1"/>
                </a:solidFill>
                <a:latin typeface="Alexandria" pitchFamily="2" charset="-78"/>
                <a:cs typeface="Alexandria" pitchFamily="2" charset="-78"/>
              </a:rPr>
              <a:t>: يمكّن أن يساهم الذكاء الاصطناعي في تحسين تشخيص الأمراض وتوفير رعاية صحية أفضل. قد يتم استخدامه في تحليل الصور الطبية، وتوقّع الأمراض ومنعها، وتحسين توجيه العلاج، وتوفير المساعدة في الجراحات المعقدة.</a:t>
            </a:r>
          </a:p>
          <a:p>
            <a:pPr algn="just" rtl="1">
              <a:lnSpc>
                <a:spcPct val="150000"/>
              </a:lnSpc>
            </a:pPr>
            <a:r>
              <a:rPr lang="ar-JO" sz="1800" dirty="0">
                <a:solidFill>
                  <a:schemeClr val="tx1"/>
                </a:solidFill>
                <a:latin typeface="Alexandria" pitchFamily="2" charset="-78"/>
                <a:cs typeface="Alexandria" pitchFamily="2" charset="-78"/>
              </a:rPr>
              <a:t>2</a:t>
            </a:r>
            <a:r>
              <a:rPr lang="ar-JO" sz="1800" b="1" dirty="0">
                <a:solidFill>
                  <a:schemeClr val="tx1"/>
                </a:solidFill>
                <a:latin typeface="Alexandria" pitchFamily="2" charset="-78"/>
                <a:cs typeface="Alexandria" pitchFamily="2" charset="-78"/>
              </a:rPr>
              <a:t>.  النقل والمركبات الذكية</a:t>
            </a:r>
            <a:r>
              <a:rPr lang="ar-JO" sz="1800" dirty="0">
                <a:solidFill>
                  <a:schemeClr val="tx1"/>
                </a:solidFill>
                <a:latin typeface="Alexandria" pitchFamily="2" charset="-78"/>
                <a:cs typeface="Alexandria" pitchFamily="2" charset="-78"/>
              </a:rPr>
              <a:t>: يمكّن أن يحدث الذكاء الاصطناعي تغيراً كبيراً في قطاع النقل. يمكّن استخدامه في تطوير السيارات الذكية، وتحسين نظم الملاحة والتوجيه، وتحليل بيانات المرور لتحسين كفاءة النقل وسلامته.</a:t>
            </a:r>
          </a:p>
          <a:p>
            <a:pPr algn="just" rtl="1">
              <a:lnSpc>
                <a:spcPct val="150000"/>
              </a:lnSpc>
            </a:pPr>
            <a:r>
              <a:rPr lang="ar-JO" sz="1800" dirty="0">
                <a:solidFill>
                  <a:schemeClr val="tx1"/>
                </a:solidFill>
                <a:latin typeface="Alexandria" pitchFamily="2" charset="-78"/>
                <a:cs typeface="Alexandria" pitchFamily="2" charset="-78"/>
              </a:rPr>
              <a:t>3. </a:t>
            </a:r>
            <a:r>
              <a:rPr lang="ar-JO" sz="1800" b="1" dirty="0">
                <a:solidFill>
                  <a:schemeClr val="tx1"/>
                </a:solidFill>
                <a:latin typeface="Alexandria" pitchFamily="2" charset="-78"/>
                <a:cs typeface="Alexandria" pitchFamily="2" charset="-78"/>
              </a:rPr>
              <a:t>التجارة الإلكترونية وتجربة المستخدم</a:t>
            </a:r>
            <a:r>
              <a:rPr lang="ar-JO" sz="1800" dirty="0">
                <a:solidFill>
                  <a:schemeClr val="tx1"/>
                </a:solidFill>
                <a:latin typeface="Alexandria" pitchFamily="2" charset="-78"/>
                <a:cs typeface="Alexandria" pitchFamily="2" charset="-78"/>
              </a:rPr>
              <a:t>: يمكّن أن يوفر الذكاء الاصطناعي تجربة تسوّق متخصّصة وفريدة للمستخدمين، ويمكن استخدامه في تحليل سلوك المستخدم، والتوصية بالمنتجات المناسبة، وتحسين خدمة العملاء عبر الدردشة الآلية والروبوتات.</a:t>
            </a:r>
          </a:p>
          <a:p>
            <a:pPr algn="just" rtl="1">
              <a:lnSpc>
                <a:spcPct val="150000"/>
              </a:lnSpc>
            </a:pPr>
            <a:r>
              <a:rPr lang="ar-JO" sz="1800" dirty="0">
                <a:solidFill>
                  <a:schemeClr val="tx1"/>
                </a:solidFill>
                <a:latin typeface="Alexandria" pitchFamily="2" charset="-78"/>
                <a:cs typeface="Alexandria" pitchFamily="2" charset="-78"/>
              </a:rPr>
              <a:t>4. </a:t>
            </a:r>
            <a:r>
              <a:rPr lang="ar-JO" sz="1800" b="1" dirty="0">
                <a:solidFill>
                  <a:schemeClr val="tx1"/>
                </a:solidFill>
                <a:latin typeface="Alexandria" pitchFamily="2" charset="-78"/>
                <a:cs typeface="Alexandria" pitchFamily="2" charset="-78"/>
              </a:rPr>
              <a:t>الأمن والأمان: </a:t>
            </a:r>
            <a:r>
              <a:rPr lang="ar-JO" sz="1800" dirty="0">
                <a:solidFill>
                  <a:schemeClr val="tx1"/>
                </a:solidFill>
                <a:latin typeface="Alexandria" pitchFamily="2" charset="-78"/>
                <a:cs typeface="Alexandria" pitchFamily="2" charset="-78"/>
              </a:rPr>
              <a:t>يمكّن أن يسهم الذكاء الاصطناعي في تعزيز أمن المعلومات والحماية الشخصية. يمكّن استخدامه في الكشف عن التهديدات الأمنية ومكافحة الاحتيال وتحليل سلوك المستخدم لتحديد الأنشطة غير العادية.</a:t>
            </a:r>
            <a:endParaRPr lang="en-GB" sz="1800" dirty="0">
              <a:solidFill>
                <a:schemeClr val="tx1"/>
              </a:solidFill>
              <a:latin typeface="Alexandria" pitchFamily="2" charset="-78"/>
              <a:cs typeface="Alexandria" pitchFamily="2" charset="-78"/>
            </a:endParaRPr>
          </a:p>
          <a:p>
            <a:pPr algn="just" rtl="1">
              <a:lnSpc>
                <a:spcPct val="150000"/>
              </a:lnSpc>
            </a:pPr>
            <a:r>
              <a:rPr lang="ar-JO" sz="1800" dirty="0">
                <a:solidFill>
                  <a:schemeClr val="tx1"/>
                </a:solidFill>
                <a:latin typeface="Alexandria" pitchFamily="2" charset="-78"/>
                <a:cs typeface="Alexandria" pitchFamily="2" charset="-78"/>
              </a:rPr>
              <a:t>5. </a:t>
            </a:r>
            <a:r>
              <a:rPr lang="ar-AE" sz="1800" b="1" dirty="0">
                <a:solidFill>
                  <a:schemeClr val="tx1"/>
                </a:solidFill>
                <a:latin typeface="Alexandria" pitchFamily="2" charset="-78"/>
                <a:cs typeface="Alexandria" pitchFamily="2" charset="-78"/>
              </a:rPr>
              <a:t>تحقيق ال</a:t>
            </a:r>
            <a:r>
              <a:rPr lang="ar-JO" sz="1800" b="1" dirty="0">
                <a:solidFill>
                  <a:schemeClr val="tx1"/>
                </a:solidFill>
                <a:latin typeface="Alexandria" pitchFamily="2" charset="-78"/>
                <a:cs typeface="Alexandria" pitchFamily="2" charset="-78"/>
              </a:rPr>
              <a:t>م</a:t>
            </a:r>
            <a:r>
              <a:rPr lang="ar-AE" sz="1800" b="1" dirty="0">
                <a:solidFill>
                  <a:schemeClr val="tx1"/>
                </a:solidFill>
                <a:latin typeface="Alexandria" pitchFamily="2" charset="-78"/>
                <a:cs typeface="Alexandria" pitchFamily="2" charset="-78"/>
              </a:rPr>
              <a:t>زايا</a:t>
            </a:r>
            <a:r>
              <a:rPr lang="ar-JO" sz="1800" b="1" dirty="0">
                <a:solidFill>
                  <a:schemeClr val="tx1"/>
                </a:solidFill>
                <a:latin typeface="Alexandria" pitchFamily="2" charset="-78"/>
                <a:cs typeface="Alexandria" pitchFamily="2" charset="-78"/>
              </a:rPr>
              <a:t> </a:t>
            </a:r>
            <a:r>
              <a:rPr lang="ar-AE" sz="1800" b="1" dirty="0">
                <a:solidFill>
                  <a:schemeClr val="tx1"/>
                </a:solidFill>
                <a:latin typeface="Alexandria" pitchFamily="2" charset="-78"/>
                <a:cs typeface="Alexandria" pitchFamily="2" charset="-78"/>
              </a:rPr>
              <a:t>ال</a:t>
            </a:r>
            <a:r>
              <a:rPr lang="ar-JO" sz="1800" b="1" dirty="0">
                <a:solidFill>
                  <a:schemeClr val="tx1"/>
                </a:solidFill>
                <a:latin typeface="Alexandria" pitchFamily="2" charset="-78"/>
                <a:cs typeface="Alexandria" pitchFamily="2" charset="-78"/>
              </a:rPr>
              <a:t>تنافسية </a:t>
            </a:r>
            <a:r>
              <a:rPr lang="ar-AE" sz="1800" b="1" dirty="0">
                <a:solidFill>
                  <a:schemeClr val="tx1"/>
                </a:solidFill>
                <a:latin typeface="Alexandria" pitchFamily="2" charset="-78"/>
                <a:cs typeface="Alexandria" pitchFamily="2" charset="-78"/>
              </a:rPr>
              <a:t>لل</a:t>
            </a:r>
            <a:r>
              <a:rPr lang="ar-JO" sz="1800" b="1" dirty="0">
                <a:solidFill>
                  <a:schemeClr val="tx1"/>
                </a:solidFill>
                <a:latin typeface="Alexandria" pitchFamily="2" charset="-78"/>
                <a:cs typeface="Alexandria" pitchFamily="2" charset="-78"/>
              </a:rPr>
              <a:t>مؤسسات</a:t>
            </a:r>
            <a:r>
              <a:rPr lang="ar-JO" sz="1800" dirty="0">
                <a:solidFill>
                  <a:schemeClr val="tx1"/>
                </a:solidFill>
                <a:latin typeface="Alexandria" pitchFamily="2" charset="-78"/>
                <a:cs typeface="Alexandria" pitchFamily="2" charset="-78"/>
              </a:rPr>
              <a:t>: تُعد تقنية الذكاء الاصطناعي تقنية إستراتيجية تؤدي للحصول على كفاءة أكبر وفرص جديدة للدخل وتعزيز ولاء العملاء. حيث يمكّن للشركات إنجاز المزيد من المهام في وقت أقل، وإنشاء تجارب عملاء مُخصصة وجذابة، والتنبؤ بنتائج الأعمال لزيادة الربحية.</a:t>
            </a:r>
            <a:r>
              <a:rPr lang="en-GB" sz="1800" dirty="0">
                <a:solidFill>
                  <a:schemeClr val="tx1"/>
                </a:solidFill>
                <a:latin typeface="Alexandria" pitchFamily="2" charset="-78"/>
                <a:cs typeface="Alexandria" pitchFamily="2" charset="-78"/>
              </a:rPr>
              <a:t> </a:t>
            </a:r>
            <a:endParaRPr lang="ar-JO" sz="1800" dirty="0">
              <a:solidFill>
                <a:schemeClr val="tx1"/>
              </a:solidFill>
              <a:latin typeface="Alexandria" pitchFamily="2" charset="-78"/>
              <a:cs typeface="Alexandria" pitchFamily="2" charset="-78"/>
            </a:endParaRPr>
          </a:p>
        </p:txBody>
      </p:sp>
      <p:sp>
        <p:nvSpPr>
          <p:cNvPr id="4" name="Rectangle 3">
            <a:extLst>
              <a:ext uri="{FF2B5EF4-FFF2-40B4-BE49-F238E27FC236}">
                <a16:creationId xmlns:a16="http://schemas.microsoft.com/office/drawing/2014/main" id="{51E8E1CE-E712-4328-A5BE-8F1A197C115A}"/>
              </a:ext>
            </a:extLst>
          </p:cNvPr>
          <p:cNvSpPr/>
          <p:nvPr/>
        </p:nvSpPr>
        <p:spPr>
          <a:xfrm>
            <a:off x="3503712" y="260648"/>
            <a:ext cx="4939173" cy="430887"/>
          </a:xfrm>
          <a:prstGeom prst="rect">
            <a:avLst/>
          </a:prstGeom>
          <a:noFill/>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200" b="1" dirty="0">
                <a:solidFill>
                  <a:schemeClr val="tx1"/>
                </a:solidFill>
                <a:latin typeface="SimplifiedArabic,Bold"/>
                <a:cs typeface="Alexandria" pitchFamily="2" charset="-78"/>
              </a:rPr>
              <a:t>مجالات استخدام الذكاء الاصطناعي</a:t>
            </a:r>
            <a:endParaRPr lang="ar-JO" sz="2200" dirty="0">
              <a:solidFill>
                <a:schemeClr val="tx1"/>
              </a:solidFill>
              <a:cs typeface="Alexandria" pitchFamily="2" charset="-78"/>
            </a:endParaRPr>
          </a:p>
        </p:txBody>
      </p:sp>
      <p:pic>
        <p:nvPicPr>
          <p:cNvPr id="6" name="Google Shape;111;p1">
            <a:extLst>
              <a:ext uri="{FF2B5EF4-FFF2-40B4-BE49-F238E27FC236}">
                <a16:creationId xmlns:a16="http://schemas.microsoft.com/office/drawing/2014/main" id="{5A8F9F91-B12A-4127-9223-8489945C230B}"/>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pic>
        <p:nvPicPr>
          <p:cNvPr id="7" name="Graphic 21">
            <a:extLst>
              <a:ext uri="{FF2B5EF4-FFF2-40B4-BE49-F238E27FC236}">
                <a16:creationId xmlns:a16="http://schemas.microsoft.com/office/drawing/2014/main" id="{B4B9FA01-39F8-4D95-452E-3C843B5218D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37853191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C755873-2255-4B58-A461-4983FE45F4DC}"/>
              </a:ext>
            </a:extLst>
          </p:cNvPr>
          <p:cNvSpPr/>
          <p:nvPr/>
        </p:nvSpPr>
        <p:spPr>
          <a:xfrm>
            <a:off x="479376" y="6488211"/>
            <a:ext cx="3042821" cy="307777"/>
          </a:xfrm>
          <a:prstGeom prst="rect">
            <a:avLst/>
          </a:prstGeom>
        </p:spPr>
        <p:txBody>
          <a:bodyPr wrap="none">
            <a:spAutoFit/>
          </a:bodyPr>
          <a:lstStyle/>
          <a:p>
            <a:r>
              <a:rPr lang="en-GB" dirty="0">
                <a:latin typeface="Alexandria" pitchFamily="2" charset="-78"/>
                <a:cs typeface="Alexandria" pitchFamily="2" charset="-78"/>
              </a:rPr>
              <a:t>https://meu.edu.jo/libraryTheses</a:t>
            </a:r>
            <a:endParaRPr lang="ar-JO"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9CD06E2F-3D37-4D26-B165-B1EBDD8295D8}"/>
              </a:ext>
            </a:extLst>
          </p:cNvPr>
          <p:cNvSpPr/>
          <p:nvPr/>
        </p:nvSpPr>
        <p:spPr>
          <a:xfrm>
            <a:off x="2394457" y="3171531"/>
            <a:ext cx="7498184" cy="461665"/>
          </a:xfrm>
          <a:prstGeom prst="rect">
            <a:avLst/>
          </a:prstGeom>
          <a:effectLst>
            <a:glow rad="228600">
              <a:schemeClr val="accent5">
                <a:satMod val="175000"/>
                <a:alpha val="40000"/>
              </a:schemeClr>
            </a:glow>
          </a:effectLst>
        </p:spPr>
        <p:style>
          <a:lnRef idx="2">
            <a:schemeClr val="accent1"/>
          </a:lnRef>
          <a:fillRef idx="1">
            <a:schemeClr val="lt1"/>
          </a:fillRef>
          <a:effectRef idx="0">
            <a:schemeClr val="accent1"/>
          </a:effectRef>
          <a:fontRef idx="minor">
            <a:schemeClr val="dk1"/>
          </a:fontRef>
        </p:style>
        <p:txBody>
          <a:bodyPr wrap="square">
            <a:spAutoFit/>
          </a:bodyPr>
          <a:lstStyle/>
          <a:p>
            <a:pPr lvl="0" algn="ctr"/>
            <a:r>
              <a:rPr lang="ar-JO" sz="2400" b="1" dirty="0">
                <a:solidFill>
                  <a:schemeClr val="tx1"/>
                </a:solidFill>
                <a:latin typeface="SimplifiedArabic,Bold"/>
                <a:cs typeface="Alexandria" pitchFamily="2" charset="-78"/>
              </a:rPr>
              <a:t>أهمية الذكاء الاصطناعي</a:t>
            </a:r>
          </a:p>
        </p:txBody>
      </p:sp>
      <p:pic>
        <p:nvPicPr>
          <p:cNvPr id="10" name="Google Shape;111;p1">
            <a:extLst>
              <a:ext uri="{FF2B5EF4-FFF2-40B4-BE49-F238E27FC236}">
                <a16:creationId xmlns:a16="http://schemas.microsoft.com/office/drawing/2014/main" id="{E1057A4F-CBEC-49F8-9486-9D5491DC4A49}"/>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549351" cy="1304351"/>
          </a:xfrm>
          <a:prstGeom prst="rect">
            <a:avLst/>
          </a:prstGeom>
          <a:noFill/>
          <a:ln>
            <a:noFill/>
          </a:ln>
        </p:spPr>
      </p:pic>
      <p:pic>
        <p:nvPicPr>
          <p:cNvPr id="7" name="Graphic 21">
            <a:extLst>
              <a:ext uri="{FF2B5EF4-FFF2-40B4-BE49-F238E27FC236}">
                <a16:creationId xmlns:a16="http://schemas.microsoft.com/office/drawing/2014/main" id="{770F183B-ABDB-E736-997A-9F1AC987152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1077298"/>
          </a:xfrm>
          <a:prstGeom prst="rect">
            <a:avLst/>
          </a:prstGeom>
        </p:spPr>
      </p:pic>
      <p:sp>
        <p:nvSpPr>
          <p:cNvPr id="8" name="Oval 7">
            <a:extLst>
              <a:ext uri="{FF2B5EF4-FFF2-40B4-BE49-F238E27FC236}">
                <a16:creationId xmlns:a16="http://schemas.microsoft.com/office/drawing/2014/main" id="{FD6F6A90-769B-7654-C79F-EFBA1EDA42B1}"/>
              </a:ext>
            </a:extLst>
          </p:cNvPr>
          <p:cNvSpPr/>
          <p:nvPr/>
        </p:nvSpPr>
        <p:spPr>
          <a:xfrm>
            <a:off x="7875259" y="351765"/>
            <a:ext cx="2607405" cy="2625835"/>
          </a:xfrm>
          <a:prstGeom prst="ellipse">
            <a:avLst/>
          </a:prstGeom>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ar-AE" sz="2000" dirty="0">
                <a:solidFill>
                  <a:srgbClr val="000000"/>
                </a:solidFill>
                <a:cs typeface="Alexandria" pitchFamily="2" charset="-78"/>
              </a:rPr>
              <a:t>تقويم أداء العاملين وتطوير أداء المؤسسات وتحسين مخرجاتها</a:t>
            </a:r>
            <a:endParaRPr lang="ar-JO" sz="2000" dirty="0">
              <a:solidFill>
                <a:srgbClr val="000000"/>
              </a:solidFill>
              <a:cs typeface="Alexandria" pitchFamily="2" charset="-78"/>
            </a:endParaRPr>
          </a:p>
        </p:txBody>
      </p:sp>
      <p:sp>
        <p:nvSpPr>
          <p:cNvPr id="9" name="Oval 8">
            <a:extLst>
              <a:ext uri="{FF2B5EF4-FFF2-40B4-BE49-F238E27FC236}">
                <a16:creationId xmlns:a16="http://schemas.microsoft.com/office/drawing/2014/main" id="{12222936-B4DA-2ACE-4C4F-FCAAC0A14ADA}"/>
              </a:ext>
            </a:extLst>
          </p:cNvPr>
          <p:cNvSpPr/>
          <p:nvPr/>
        </p:nvSpPr>
        <p:spPr>
          <a:xfrm>
            <a:off x="4674283" y="344516"/>
            <a:ext cx="2607405" cy="2625835"/>
          </a:xfrm>
          <a:prstGeom prst="ellipse">
            <a:avLst/>
          </a:prstGeom>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ar-AE" sz="2000" dirty="0">
                <a:solidFill>
                  <a:srgbClr val="000000"/>
                </a:solidFill>
                <a:cs typeface="Alexandria" pitchFamily="2" charset="-78"/>
              </a:rPr>
              <a:t>تحليل البيانات وقياس مؤشرات الأداء واتخاذ القرارات</a:t>
            </a:r>
            <a:endParaRPr lang="ar-JO" sz="2000" dirty="0">
              <a:solidFill>
                <a:srgbClr val="000000"/>
              </a:solidFill>
              <a:cs typeface="Alexandria" pitchFamily="2" charset="-78"/>
            </a:endParaRPr>
          </a:p>
        </p:txBody>
      </p:sp>
      <p:sp>
        <p:nvSpPr>
          <p:cNvPr id="11" name="Oval 10">
            <a:extLst>
              <a:ext uri="{FF2B5EF4-FFF2-40B4-BE49-F238E27FC236}">
                <a16:creationId xmlns:a16="http://schemas.microsoft.com/office/drawing/2014/main" id="{95A58A78-76F4-2BDE-6521-7010F01294C4}"/>
              </a:ext>
            </a:extLst>
          </p:cNvPr>
          <p:cNvSpPr/>
          <p:nvPr/>
        </p:nvSpPr>
        <p:spPr>
          <a:xfrm>
            <a:off x="1161336" y="409245"/>
            <a:ext cx="2861549" cy="2625835"/>
          </a:xfrm>
          <a:prstGeom prst="ellipse">
            <a:avLst/>
          </a:prstGeom>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ar-AE" sz="2000" dirty="0">
                <a:solidFill>
                  <a:srgbClr val="000000"/>
                </a:solidFill>
                <a:cs typeface="Alexandria" pitchFamily="2" charset="-78"/>
              </a:rPr>
              <a:t>الكشف عن أوجه النشاط الإنساني المختلفة كالفهم والإدراك بهدف تطبيقها على الآليات</a:t>
            </a:r>
            <a:endParaRPr lang="ar-JO" sz="2000" dirty="0">
              <a:solidFill>
                <a:srgbClr val="000000"/>
              </a:solidFill>
              <a:cs typeface="Alexandria" pitchFamily="2" charset="-78"/>
            </a:endParaRPr>
          </a:p>
        </p:txBody>
      </p:sp>
      <p:sp>
        <p:nvSpPr>
          <p:cNvPr id="12" name="Oval 11">
            <a:extLst>
              <a:ext uri="{FF2B5EF4-FFF2-40B4-BE49-F238E27FC236}">
                <a16:creationId xmlns:a16="http://schemas.microsoft.com/office/drawing/2014/main" id="{00C5D406-123C-C46B-0F26-19403C9344C4}"/>
              </a:ext>
            </a:extLst>
          </p:cNvPr>
          <p:cNvSpPr/>
          <p:nvPr/>
        </p:nvSpPr>
        <p:spPr>
          <a:xfrm>
            <a:off x="1415480" y="3777311"/>
            <a:ext cx="2607405" cy="2625835"/>
          </a:xfrm>
          <a:prstGeom prst="ellipse">
            <a:avLst/>
          </a:prstGeom>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ar-AE" sz="2000" dirty="0">
                <a:solidFill>
                  <a:srgbClr val="000000"/>
                </a:solidFill>
                <a:cs typeface="Alexandria" pitchFamily="2" charset="-78"/>
              </a:rPr>
              <a:t>تحقيق مستويات أعلى من الجودة</a:t>
            </a:r>
            <a:endParaRPr lang="ar-JO" sz="2000" dirty="0">
              <a:solidFill>
                <a:srgbClr val="000000"/>
              </a:solidFill>
              <a:cs typeface="Alexandria" pitchFamily="2" charset="-78"/>
            </a:endParaRPr>
          </a:p>
        </p:txBody>
      </p:sp>
      <p:sp>
        <p:nvSpPr>
          <p:cNvPr id="13" name="Oval 12">
            <a:extLst>
              <a:ext uri="{FF2B5EF4-FFF2-40B4-BE49-F238E27FC236}">
                <a16:creationId xmlns:a16="http://schemas.microsoft.com/office/drawing/2014/main" id="{4B716CAC-9EA3-8817-1990-19C8ED00A042}"/>
              </a:ext>
            </a:extLst>
          </p:cNvPr>
          <p:cNvSpPr/>
          <p:nvPr/>
        </p:nvSpPr>
        <p:spPr>
          <a:xfrm>
            <a:off x="4839847" y="3963700"/>
            <a:ext cx="2607405" cy="2625835"/>
          </a:xfrm>
          <a:prstGeom prst="ellipse">
            <a:avLst/>
          </a:prstGeom>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ar-AE" sz="2000" dirty="0">
                <a:solidFill>
                  <a:srgbClr val="000000"/>
                </a:solidFill>
                <a:cs typeface="Alexandria" pitchFamily="2" charset="-78"/>
              </a:rPr>
              <a:t>تسهيل العمليات والإجراءات الإدارية والتنظيمية والإنتاجية</a:t>
            </a:r>
            <a:endParaRPr lang="ar-JO" sz="2000" dirty="0">
              <a:solidFill>
                <a:srgbClr val="000000"/>
              </a:solidFill>
              <a:cs typeface="Alexandria" pitchFamily="2" charset="-78"/>
            </a:endParaRPr>
          </a:p>
        </p:txBody>
      </p:sp>
      <p:sp>
        <p:nvSpPr>
          <p:cNvPr id="14" name="Oval 13">
            <a:extLst>
              <a:ext uri="{FF2B5EF4-FFF2-40B4-BE49-F238E27FC236}">
                <a16:creationId xmlns:a16="http://schemas.microsoft.com/office/drawing/2014/main" id="{E55F4DAD-BDCA-66B9-AF9B-5BA1324D2437}"/>
              </a:ext>
            </a:extLst>
          </p:cNvPr>
          <p:cNvSpPr/>
          <p:nvPr/>
        </p:nvSpPr>
        <p:spPr>
          <a:xfrm>
            <a:off x="7868534" y="3963700"/>
            <a:ext cx="2607405" cy="2625835"/>
          </a:xfrm>
          <a:prstGeom prst="ellipse">
            <a:avLst/>
          </a:prstGeom>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ar-AE" sz="2000" dirty="0">
                <a:solidFill>
                  <a:srgbClr val="000000"/>
                </a:solidFill>
                <a:cs typeface="Alexandria" pitchFamily="2" charset="-78"/>
              </a:rPr>
              <a:t>التعامل مع  الصعوبات والمعيقات</a:t>
            </a:r>
            <a:endParaRPr lang="ar-JO" sz="2000" dirty="0">
              <a:solidFill>
                <a:srgbClr val="000000"/>
              </a:solidFill>
              <a:cs typeface="Alexandria" pitchFamily="2" charset="-78"/>
            </a:endParaRPr>
          </a:p>
        </p:txBody>
      </p:sp>
    </p:spTree>
    <p:extLst>
      <p:ext uri="{BB962C8B-B14F-4D97-AF65-F5344CB8AC3E}">
        <p14:creationId xmlns:p14="http://schemas.microsoft.com/office/powerpoint/2010/main" val="37537758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B841F82-B1CF-4559-A15D-D270F70E1F0B}"/>
              </a:ext>
            </a:extLst>
          </p:cNvPr>
          <p:cNvSpPr/>
          <p:nvPr/>
        </p:nvSpPr>
        <p:spPr>
          <a:xfrm>
            <a:off x="215900" y="1022600"/>
            <a:ext cx="11760200" cy="6503575"/>
          </a:xfrm>
          <a:prstGeom prst="rect">
            <a:avLst/>
          </a:prstGeom>
        </p:spPr>
        <p:txBody>
          <a:bodyPr wrap="square" numCol="2">
            <a:spAutoFit/>
          </a:bodyPr>
          <a:lstStyle/>
          <a:p>
            <a:pPr algn="r"/>
            <a:endParaRPr lang="ar-JO" sz="2000" b="1" dirty="0">
              <a:solidFill>
                <a:schemeClr val="tx1"/>
              </a:solidFill>
              <a:latin typeface="Alexandria" pitchFamily="2" charset="-78"/>
              <a:cs typeface="Alexandria" pitchFamily="2" charset="-78"/>
            </a:endParaRPr>
          </a:p>
          <a:p>
            <a:pPr algn="ctr"/>
            <a:r>
              <a:rPr lang="ar-JO" sz="2000" b="1" dirty="0">
                <a:solidFill>
                  <a:srgbClr val="00B0F0"/>
                </a:solidFill>
                <a:latin typeface="Alexandria" pitchFamily="2" charset="-78"/>
                <a:cs typeface="Alexandria" pitchFamily="2" charset="-78"/>
              </a:rPr>
              <a:t>مزايا الذكاء الاصطناعي</a:t>
            </a:r>
            <a:endParaRPr lang="ar-AE" sz="2000" b="1" dirty="0">
              <a:solidFill>
                <a:srgbClr val="00B0F0"/>
              </a:solidFill>
              <a:latin typeface="Alexandria" pitchFamily="2" charset="-78"/>
              <a:cs typeface="Alexandria" pitchFamily="2" charset="-78"/>
            </a:endParaRPr>
          </a:p>
          <a:p>
            <a:pPr algn="r"/>
            <a:endParaRPr lang="ar-JO" sz="2000" b="1" dirty="0">
              <a:solidFill>
                <a:schemeClr val="tx1"/>
              </a:solidFill>
              <a:latin typeface="Alexandria" pitchFamily="2" charset="-78"/>
              <a:cs typeface="Alexandria" pitchFamily="2" charset="-78"/>
            </a:endParaRPr>
          </a:p>
          <a:p>
            <a:pPr marL="342900" indent="-342900" algn="r" rtl="1">
              <a:buFont typeface="Arial" panose="020B0604020202020204" pitchFamily="34" charset="0"/>
              <a:buChar char="•"/>
            </a:pPr>
            <a:r>
              <a:rPr lang="ar-JO" sz="2000" dirty="0">
                <a:solidFill>
                  <a:schemeClr val="tx1"/>
                </a:solidFill>
                <a:latin typeface="Alexandria" pitchFamily="2" charset="-78"/>
                <a:cs typeface="Alexandria" pitchFamily="2" charset="-78"/>
              </a:rPr>
              <a:t>الحد من الأخطاء البشرية واتخاذ قرارات دقيقة</a:t>
            </a:r>
          </a:p>
          <a:p>
            <a:pPr marL="342900" indent="-342900" algn="r" rtl="1">
              <a:buFont typeface="Arial" panose="020B0604020202020204" pitchFamily="34" charset="0"/>
              <a:buChar char="•"/>
            </a:pPr>
            <a:r>
              <a:rPr lang="ar-JO" sz="2000" dirty="0">
                <a:solidFill>
                  <a:schemeClr val="tx1"/>
                </a:solidFill>
                <a:latin typeface="Alexandria" pitchFamily="2" charset="-78"/>
                <a:cs typeface="Alexandria" pitchFamily="2" charset="-78"/>
              </a:rPr>
              <a:t>يُقدم أساليب جديدة لحل المشاكل.</a:t>
            </a:r>
            <a:endParaRPr lang="ar-AE" sz="2000" dirty="0">
              <a:solidFill>
                <a:schemeClr val="tx1"/>
              </a:solidFill>
              <a:latin typeface="Alexandria" pitchFamily="2" charset="-78"/>
              <a:cs typeface="Alexandria" pitchFamily="2" charset="-78"/>
            </a:endParaRPr>
          </a:p>
          <a:p>
            <a:pPr marL="342900" indent="-342900" algn="r" rtl="1">
              <a:buFont typeface="Arial" panose="020B0604020202020204" pitchFamily="34" charset="0"/>
              <a:buChar char="•"/>
            </a:pPr>
            <a:endParaRPr lang="ar-JO" sz="2000" dirty="0">
              <a:solidFill>
                <a:schemeClr val="tx1"/>
              </a:solidFill>
              <a:latin typeface="Alexandria" pitchFamily="2" charset="-78"/>
              <a:cs typeface="Alexandria" pitchFamily="2" charset="-78"/>
            </a:endParaRPr>
          </a:p>
          <a:p>
            <a:pPr marL="342900" indent="-342900" algn="r" rtl="1">
              <a:buFont typeface="Arial" panose="020B0604020202020204" pitchFamily="34" charset="0"/>
              <a:buChar char="•"/>
            </a:pPr>
            <a:r>
              <a:rPr lang="ar-JO" sz="2000" dirty="0">
                <a:solidFill>
                  <a:schemeClr val="tx1"/>
                </a:solidFill>
                <a:latin typeface="Alexandria" pitchFamily="2" charset="-78"/>
                <a:cs typeface="Alexandria" pitchFamily="2" charset="-78"/>
              </a:rPr>
              <a:t>يساعد الشركات على تحسين كفاءة عملياتها وتوفير التكاليف من خلال التشغيل الذكي والصيانة التوقعية والتحليل الضخم للبيانات.</a:t>
            </a:r>
            <a:endParaRPr lang="ar-AE" sz="2000" dirty="0">
              <a:solidFill>
                <a:schemeClr val="tx1"/>
              </a:solidFill>
              <a:latin typeface="Alexandria" pitchFamily="2" charset="-78"/>
              <a:cs typeface="Alexandria" pitchFamily="2" charset="-78"/>
            </a:endParaRPr>
          </a:p>
          <a:p>
            <a:pPr marL="342900" indent="-342900" algn="r" rtl="1">
              <a:buFont typeface="Arial" panose="020B0604020202020204" pitchFamily="34" charset="0"/>
              <a:buChar char="•"/>
            </a:pPr>
            <a:endParaRPr lang="ar-AE" sz="2000" dirty="0">
              <a:solidFill>
                <a:schemeClr val="tx1"/>
              </a:solidFill>
              <a:latin typeface="Alexandria" pitchFamily="2" charset="-78"/>
              <a:cs typeface="Alexandria" pitchFamily="2" charset="-78"/>
            </a:endParaRPr>
          </a:p>
          <a:p>
            <a:pPr marL="342900" indent="-342900" algn="r" rtl="1">
              <a:buFont typeface="Arial" panose="020B0604020202020204" pitchFamily="34" charset="0"/>
              <a:buChar char="•"/>
            </a:pPr>
            <a:r>
              <a:rPr lang="ar-JO" sz="2000" dirty="0">
                <a:solidFill>
                  <a:schemeClr val="tx1"/>
                </a:solidFill>
                <a:latin typeface="Alexandria" pitchFamily="2" charset="-78"/>
                <a:cs typeface="Alexandria" pitchFamily="2" charset="-78"/>
              </a:rPr>
              <a:t>يُحسّن كفاءة العمل، إذ يقلل من المدة الزمنية لإنجاز مهمة مقارنة بالبشر.</a:t>
            </a:r>
            <a:endParaRPr lang="ar-AE" sz="2000" dirty="0">
              <a:solidFill>
                <a:schemeClr val="tx1"/>
              </a:solidFill>
              <a:latin typeface="Alexandria" pitchFamily="2" charset="-78"/>
              <a:cs typeface="Alexandria" pitchFamily="2" charset="-78"/>
            </a:endParaRPr>
          </a:p>
          <a:p>
            <a:pPr marL="342900" indent="-342900" algn="r" rtl="1">
              <a:buFont typeface="Arial" panose="020B0604020202020204" pitchFamily="34" charset="0"/>
              <a:buChar char="•"/>
            </a:pPr>
            <a:endParaRPr lang="ar-JO" sz="2000" dirty="0">
              <a:solidFill>
                <a:schemeClr val="tx1"/>
              </a:solidFill>
              <a:latin typeface="Alexandria" pitchFamily="2" charset="-78"/>
              <a:cs typeface="Alexandria" pitchFamily="2" charset="-78"/>
            </a:endParaRPr>
          </a:p>
          <a:p>
            <a:pPr marL="342900" indent="-342900" algn="r" rtl="1">
              <a:buFont typeface="Arial" panose="020B0604020202020204" pitchFamily="34" charset="0"/>
              <a:buChar char="•"/>
            </a:pPr>
            <a:r>
              <a:rPr lang="ar-JO" sz="2000" dirty="0">
                <a:solidFill>
                  <a:schemeClr val="tx1"/>
                </a:solidFill>
                <a:latin typeface="Alexandria" pitchFamily="2" charset="-78"/>
                <a:cs typeface="Alexandria" pitchFamily="2" charset="-78"/>
              </a:rPr>
              <a:t>التطبيقات الطبية</a:t>
            </a:r>
            <a:r>
              <a:rPr lang="ar-AE" sz="2000" dirty="0">
                <a:solidFill>
                  <a:schemeClr val="tx1"/>
                </a:solidFill>
                <a:latin typeface="Alexandria" pitchFamily="2" charset="-78"/>
                <a:cs typeface="Alexandria" pitchFamily="2" charset="-78"/>
              </a:rPr>
              <a:t> للذكاء الاصطناعي</a:t>
            </a:r>
            <a:endParaRPr lang="ar-JO" sz="2000" dirty="0">
              <a:solidFill>
                <a:schemeClr val="tx1"/>
              </a:solidFill>
              <a:latin typeface="Alexandria" pitchFamily="2" charset="-78"/>
              <a:cs typeface="Alexandria" pitchFamily="2" charset="-78"/>
            </a:endParaRPr>
          </a:p>
          <a:p>
            <a:pPr marL="342900" indent="-342900" algn="r" rtl="1">
              <a:buFont typeface="Arial" panose="020B0604020202020204" pitchFamily="34" charset="0"/>
              <a:buChar char="•"/>
            </a:pPr>
            <a:r>
              <a:rPr lang="ar-JO" sz="2000" dirty="0">
                <a:solidFill>
                  <a:schemeClr val="tx1"/>
                </a:solidFill>
                <a:latin typeface="Alexandria" pitchFamily="2" charset="-78"/>
                <a:cs typeface="Alexandria" pitchFamily="2" charset="-78"/>
              </a:rPr>
              <a:t>كالتشخيص والعلاج واكتشاف الأدوية والتجارب السريرية، وتحليل بيانات المرضى، وتحديد المخاطر الصحية المحتملة، وتطوير خطط علاجية مخصصة</a:t>
            </a:r>
            <a:r>
              <a:rPr lang="ar-AE" sz="2000" dirty="0">
                <a:solidFill>
                  <a:schemeClr val="tx1"/>
                </a:solidFill>
                <a:latin typeface="Alexandria" pitchFamily="2" charset="-78"/>
                <a:cs typeface="Alexandria" pitchFamily="2" charset="-78"/>
              </a:rPr>
              <a:t>.</a:t>
            </a:r>
          </a:p>
          <a:p>
            <a:pPr marL="342900" indent="-342900" algn="r" rtl="1">
              <a:buFont typeface="Arial" panose="020B0604020202020204" pitchFamily="34" charset="0"/>
              <a:buChar char="•"/>
            </a:pPr>
            <a:endParaRPr lang="ar-AE" sz="2000" dirty="0">
              <a:solidFill>
                <a:schemeClr val="tx1"/>
              </a:solidFill>
              <a:latin typeface="Alexandria" pitchFamily="2" charset="-78"/>
              <a:cs typeface="Alexandria" pitchFamily="2" charset="-78"/>
            </a:endParaRPr>
          </a:p>
          <a:p>
            <a:pPr marL="342900" indent="-342900" algn="r" rtl="1">
              <a:buFont typeface="Arial" panose="020B0604020202020204" pitchFamily="34" charset="0"/>
              <a:buChar char="•"/>
            </a:pPr>
            <a:endParaRPr lang="ar-AE" sz="2000" dirty="0">
              <a:solidFill>
                <a:schemeClr val="tx1"/>
              </a:solidFill>
              <a:latin typeface="Alexandria" pitchFamily="2" charset="-78"/>
              <a:cs typeface="Alexandria" pitchFamily="2" charset="-78"/>
            </a:endParaRPr>
          </a:p>
          <a:p>
            <a:pPr marL="342900" indent="-342900" algn="r" rtl="1">
              <a:buFont typeface="Arial" panose="020B0604020202020204" pitchFamily="34" charset="0"/>
              <a:buChar char="•"/>
            </a:pPr>
            <a:endParaRPr lang="ar-AE" sz="2000" dirty="0">
              <a:solidFill>
                <a:schemeClr val="tx1"/>
              </a:solidFill>
              <a:latin typeface="Alexandria" pitchFamily="2" charset="-78"/>
              <a:cs typeface="Alexandria" pitchFamily="2" charset="-78"/>
            </a:endParaRPr>
          </a:p>
          <a:p>
            <a:pPr algn="r"/>
            <a:endParaRPr lang="ar-JO" sz="2000" b="1" dirty="0">
              <a:solidFill>
                <a:schemeClr val="tx1"/>
              </a:solidFill>
              <a:latin typeface="Alexandria" pitchFamily="2" charset="-78"/>
              <a:cs typeface="Alexandria" pitchFamily="2" charset="-78"/>
            </a:endParaRPr>
          </a:p>
          <a:p>
            <a:pPr algn="ctr"/>
            <a:r>
              <a:rPr lang="ar-JO" sz="2000" b="1" dirty="0">
                <a:solidFill>
                  <a:srgbClr val="00B0F0"/>
                </a:solidFill>
                <a:latin typeface="Alexandria" pitchFamily="2" charset="-78"/>
                <a:cs typeface="Alexandria" pitchFamily="2" charset="-78"/>
              </a:rPr>
              <a:t>عيوب الذكاء الاصطناعي</a:t>
            </a:r>
            <a:endParaRPr lang="ar-AE" sz="2000" b="1" dirty="0">
              <a:solidFill>
                <a:srgbClr val="00B0F0"/>
              </a:solidFill>
              <a:latin typeface="Alexandria" pitchFamily="2" charset="-78"/>
              <a:cs typeface="Alexandria" pitchFamily="2" charset="-78"/>
            </a:endParaRPr>
          </a:p>
          <a:p>
            <a:pPr algn="r"/>
            <a:endParaRPr lang="ar-JO" sz="2000" b="1" dirty="0">
              <a:solidFill>
                <a:schemeClr val="tx1"/>
              </a:solidFill>
              <a:latin typeface="Alexandria" pitchFamily="2" charset="-78"/>
              <a:cs typeface="Alexandria" pitchFamily="2" charset="-78"/>
            </a:endParaRPr>
          </a:p>
          <a:p>
            <a:pPr marL="342900" indent="-342900" algn="just" rtl="1">
              <a:buFont typeface="Arial" panose="020B0604020202020204" pitchFamily="34" charset="0"/>
              <a:buChar char="•"/>
            </a:pPr>
            <a:r>
              <a:rPr lang="ar-JO" sz="2000" dirty="0">
                <a:solidFill>
                  <a:schemeClr val="tx1"/>
                </a:solidFill>
                <a:latin typeface="Alexandria" pitchFamily="2" charset="-78"/>
                <a:cs typeface="Alexandria" pitchFamily="2" charset="-78"/>
              </a:rPr>
              <a:t>عدم القدرة على التعميم من مهمة إلى أخرى. أي يمكّن للآلة أن تنفذ مهمة (أو عدة مهمات) محددة مُدربة عليها مسبقًا فقط، ولا يمكنها أن تنفذ مهمة لم تُدرب عليها مُسبقًا.</a:t>
            </a:r>
          </a:p>
          <a:p>
            <a:pPr marL="342900" indent="-342900" algn="just" rtl="1">
              <a:buFont typeface="Arial" panose="020B0604020202020204" pitchFamily="34" charset="0"/>
              <a:buChar char="•"/>
            </a:pPr>
            <a:r>
              <a:rPr lang="ar-JO" sz="2000" dirty="0">
                <a:solidFill>
                  <a:schemeClr val="tx1"/>
                </a:solidFill>
                <a:latin typeface="Alexandria" pitchFamily="2" charset="-78"/>
                <a:cs typeface="Alexandria" pitchFamily="2" charset="-78"/>
              </a:rPr>
              <a:t>التكلفة (تكلفة تنفيذ تطبيقات الذكاء الاصطناعي مرتفعة للغاية).</a:t>
            </a:r>
          </a:p>
          <a:p>
            <a:pPr marL="342900" indent="-342900" algn="just" rtl="1">
              <a:buFont typeface="Arial" panose="020B0604020202020204" pitchFamily="34" charset="0"/>
              <a:buChar char="•"/>
            </a:pPr>
            <a:r>
              <a:rPr lang="ar-JO" sz="2000" dirty="0">
                <a:solidFill>
                  <a:schemeClr val="tx1"/>
                </a:solidFill>
                <a:latin typeface="Alexandria" pitchFamily="2" charset="-78"/>
                <a:cs typeface="Alexandria" pitchFamily="2" charset="-78"/>
              </a:rPr>
              <a:t>قلة الكفاءات (يتوفر عدد قليل من المبرمجين الأكفاء القادرين على تطوير برامج الذكاء الاصطناعي).</a:t>
            </a:r>
          </a:p>
          <a:p>
            <a:pPr marL="342900" indent="-342900" algn="just" rtl="1">
              <a:buFont typeface="Arial" panose="020B0604020202020204" pitchFamily="34" charset="0"/>
              <a:buChar char="•"/>
            </a:pPr>
            <a:r>
              <a:rPr lang="ar-JO" sz="2000" dirty="0">
                <a:solidFill>
                  <a:schemeClr val="tx1"/>
                </a:solidFill>
                <a:latin typeface="Alexandria" pitchFamily="2" charset="-78"/>
                <a:cs typeface="Alexandria" pitchFamily="2" charset="-78"/>
              </a:rPr>
              <a:t>يتطلب خبرة فنية عميقة.</a:t>
            </a:r>
          </a:p>
          <a:p>
            <a:pPr marL="342900" indent="-342900" algn="just" rtl="1">
              <a:buFont typeface="Arial" panose="020B0604020202020204" pitchFamily="34" charset="0"/>
              <a:buChar char="•"/>
            </a:pPr>
            <a:r>
              <a:rPr lang="ar-JO" sz="2000" dirty="0">
                <a:solidFill>
                  <a:schemeClr val="tx1"/>
                </a:solidFill>
                <a:latin typeface="Alexandria" pitchFamily="2" charset="-78"/>
                <a:cs typeface="Alexandria" pitchFamily="2" charset="-78"/>
              </a:rPr>
              <a:t>الروبوتات هي إحدى تطبيقات الذكاء الاصطناعي التي تحل محل الوظائف التي يشغلها البشر، وبالتالي قد تؤدي إلى تزايد البطالة.</a:t>
            </a:r>
          </a:p>
        </p:txBody>
      </p:sp>
      <p:sp>
        <p:nvSpPr>
          <p:cNvPr id="3" name="Rectangle 2">
            <a:extLst>
              <a:ext uri="{FF2B5EF4-FFF2-40B4-BE49-F238E27FC236}">
                <a16:creationId xmlns:a16="http://schemas.microsoft.com/office/drawing/2014/main" id="{88190E35-263B-4CE3-AAB8-DBA02AB6C7CF}"/>
              </a:ext>
            </a:extLst>
          </p:cNvPr>
          <p:cNvSpPr/>
          <p:nvPr/>
        </p:nvSpPr>
        <p:spPr>
          <a:xfrm>
            <a:off x="191344" y="6395854"/>
            <a:ext cx="6096000" cy="276999"/>
          </a:xfrm>
          <a:prstGeom prst="rect">
            <a:avLst/>
          </a:prstGeom>
        </p:spPr>
        <p:txBody>
          <a:bodyPr>
            <a:spAutoFit/>
          </a:bodyPr>
          <a:lstStyle/>
          <a:p>
            <a:r>
              <a:rPr lang="en-GB" sz="1200" dirty="0">
                <a:solidFill>
                  <a:schemeClr val="tx1"/>
                </a:solidFill>
                <a:latin typeface="Alexandria" pitchFamily="2" charset="-78"/>
                <a:cs typeface="Alexandria" pitchFamily="2" charset="-78"/>
              </a:rPr>
              <a:t>https://academy.hsoub.com/programming/artificial-</a:t>
            </a:r>
            <a:endParaRPr lang="ar-JO" sz="1200" dirty="0">
              <a:solidFill>
                <a:schemeClr val="tx1"/>
              </a:solidFill>
              <a:latin typeface="Alexandria" pitchFamily="2" charset="-78"/>
              <a:cs typeface="Alexandria" pitchFamily="2" charset="-78"/>
            </a:endParaRPr>
          </a:p>
        </p:txBody>
      </p:sp>
      <p:pic>
        <p:nvPicPr>
          <p:cNvPr id="5" name="Google Shape;111;p1">
            <a:extLst>
              <a:ext uri="{FF2B5EF4-FFF2-40B4-BE49-F238E27FC236}">
                <a16:creationId xmlns:a16="http://schemas.microsoft.com/office/drawing/2014/main" id="{AB0F3F89-9851-4806-9757-94086FF22FB5}"/>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pic>
        <p:nvPicPr>
          <p:cNvPr id="7" name="Graphic 21">
            <a:extLst>
              <a:ext uri="{FF2B5EF4-FFF2-40B4-BE49-F238E27FC236}">
                <a16:creationId xmlns:a16="http://schemas.microsoft.com/office/drawing/2014/main" id="{8FCFB824-7D59-4495-E2A0-BA1CAA736ED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72399" y="108873"/>
            <a:ext cx="2107496" cy="892632"/>
          </a:xfrm>
          <a:prstGeom prst="rect">
            <a:avLst/>
          </a:prstGeom>
        </p:spPr>
      </p:pic>
      <p:sp>
        <p:nvSpPr>
          <p:cNvPr id="8" name="TextBox 7">
            <a:extLst>
              <a:ext uri="{FF2B5EF4-FFF2-40B4-BE49-F238E27FC236}">
                <a16:creationId xmlns:a16="http://schemas.microsoft.com/office/drawing/2014/main" id="{EF00176C-17F0-695B-1D11-7374DDCA0D0E}"/>
              </a:ext>
            </a:extLst>
          </p:cNvPr>
          <p:cNvSpPr txBox="1"/>
          <p:nvPr/>
        </p:nvSpPr>
        <p:spPr>
          <a:xfrm>
            <a:off x="1631504" y="319555"/>
            <a:ext cx="8785938" cy="461665"/>
          </a:xfrm>
          <a:prstGeom prst="rect">
            <a:avLst/>
          </a:prstGeom>
          <a:noFill/>
        </p:spPr>
        <p:txBody>
          <a:bodyPr wrap="square">
            <a:spAutoFit/>
          </a:bodyPr>
          <a:lstStyle/>
          <a:p>
            <a:pPr algn="ctr"/>
            <a:r>
              <a:rPr lang="ar-JO" sz="2400" b="1" dirty="0">
                <a:solidFill>
                  <a:schemeClr val="tx1"/>
                </a:solidFill>
                <a:latin typeface="Alexandria" pitchFamily="2" charset="-78"/>
                <a:cs typeface="Alexandria" pitchFamily="2" charset="-78"/>
              </a:rPr>
              <a:t>مزايا وعيوب الذكاء الاصطناعي</a:t>
            </a:r>
            <a:r>
              <a:rPr lang="ar-AE" sz="2400" b="1" dirty="0">
                <a:solidFill>
                  <a:schemeClr val="tx1"/>
                </a:solidFill>
                <a:latin typeface="Alexandria" pitchFamily="2" charset="-78"/>
                <a:cs typeface="Alexandria" pitchFamily="2" charset="-78"/>
              </a:rPr>
              <a:t> في المجالات المختلفة</a:t>
            </a:r>
            <a:endParaRPr lang="ar-JO" sz="24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26882524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96E1282-ABBF-8004-09FD-9D052AAF1077}"/>
              </a:ext>
            </a:extLst>
          </p:cNvPr>
          <p:cNvSpPr/>
          <p:nvPr/>
        </p:nvSpPr>
        <p:spPr>
          <a:xfrm>
            <a:off x="2834817" y="284817"/>
            <a:ext cx="6816290" cy="461665"/>
          </a:xfrm>
          <a:prstGeom prst="rect">
            <a:avLst/>
          </a:prstGeom>
          <a:solidFill>
            <a:srgbClr val="00B0F0"/>
          </a:solidFill>
        </p:spPr>
        <p:style>
          <a:lnRef idx="2">
            <a:schemeClr val="accent5">
              <a:shade val="50000"/>
            </a:schemeClr>
          </a:lnRef>
          <a:fillRef idx="1">
            <a:schemeClr val="accent5"/>
          </a:fillRef>
          <a:effectRef idx="0">
            <a:schemeClr val="accent5"/>
          </a:effectRef>
          <a:fontRef idx="minor">
            <a:schemeClr val="lt1"/>
          </a:fontRef>
        </p:style>
        <p:txBody>
          <a:bodyPr wrap="none">
            <a:spAutoFit/>
          </a:bodyPr>
          <a:lstStyle/>
          <a:p>
            <a:r>
              <a:rPr lang="en-US" sz="2400" b="1" dirty="0">
                <a:solidFill>
                  <a:schemeClr val="bg1"/>
                </a:solidFill>
                <a:latin typeface="Alexandria" pitchFamily="2" charset="-78"/>
                <a:ea typeface="Calibri" panose="020F0502020204030204" pitchFamily="34" charset="0"/>
              </a:rPr>
              <a:t> </a:t>
            </a:r>
            <a:r>
              <a:rPr lang="en-GB" sz="2400" b="1" dirty="0">
                <a:solidFill>
                  <a:schemeClr val="bg1"/>
                </a:solidFill>
                <a:latin typeface="Alexandria" pitchFamily="2" charset="-78"/>
                <a:ea typeface="Calibri" panose="020F0502020204030204" pitchFamily="34" charset="0"/>
              </a:rPr>
              <a:t>Artificial Intelligence in Education </a:t>
            </a:r>
            <a:r>
              <a:rPr lang="en-GB" sz="2400" dirty="0">
                <a:solidFill>
                  <a:schemeClr val="bg1"/>
                </a:solidFill>
                <a:latin typeface="Alexandria" pitchFamily="2" charset="-78"/>
                <a:ea typeface="Calibri" panose="020F0502020204030204" pitchFamily="34" charset="0"/>
              </a:rPr>
              <a:t>( </a:t>
            </a:r>
            <a:r>
              <a:rPr lang="en-GB" sz="2400" b="1" dirty="0">
                <a:solidFill>
                  <a:schemeClr val="bg1"/>
                </a:solidFill>
                <a:latin typeface="Alexandria" pitchFamily="2" charset="-78"/>
                <a:ea typeface="Calibri" panose="020F0502020204030204" pitchFamily="34" charset="0"/>
              </a:rPr>
              <a:t>AIED</a:t>
            </a:r>
            <a:r>
              <a:rPr lang="en-GB" sz="2400" dirty="0">
                <a:solidFill>
                  <a:schemeClr val="bg1"/>
                </a:solidFill>
                <a:latin typeface="Alexandria" pitchFamily="2" charset="-78"/>
                <a:ea typeface="Calibri" panose="020F0502020204030204" pitchFamily="34" charset="0"/>
              </a:rPr>
              <a:t>)</a:t>
            </a:r>
            <a:endParaRPr lang="ar-JO" sz="2400" dirty="0">
              <a:solidFill>
                <a:schemeClr val="bg1"/>
              </a:solidFill>
              <a:cs typeface="Alexandria" pitchFamily="2" charset="-78"/>
            </a:endParaRPr>
          </a:p>
        </p:txBody>
      </p:sp>
      <p:sp>
        <p:nvSpPr>
          <p:cNvPr id="4" name="Rectangle 3">
            <a:extLst>
              <a:ext uri="{FF2B5EF4-FFF2-40B4-BE49-F238E27FC236}">
                <a16:creationId xmlns:a16="http://schemas.microsoft.com/office/drawing/2014/main" id="{6E8AF074-1229-F256-1206-D2C35C9061C7}"/>
              </a:ext>
            </a:extLst>
          </p:cNvPr>
          <p:cNvSpPr/>
          <p:nvPr/>
        </p:nvSpPr>
        <p:spPr>
          <a:xfrm>
            <a:off x="4052945" y="908720"/>
            <a:ext cx="4546437" cy="830997"/>
          </a:xfrm>
          <a:prstGeom prst="rect">
            <a:avLst/>
          </a:prstGeom>
          <a:solidFill>
            <a:srgbClr val="00B0F0"/>
          </a:solidFill>
        </p:spPr>
        <p:style>
          <a:lnRef idx="2">
            <a:schemeClr val="accent5">
              <a:shade val="50000"/>
            </a:schemeClr>
          </a:lnRef>
          <a:fillRef idx="1">
            <a:schemeClr val="accent5"/>
          </a:fillRef>
          <a:effectRef idx="0">
            <a:schemeClr val="accent5"/>
          </a:effectRef>
          <a:fontRef idx="minor">
            <a:schemeClr val="lt1"/>
          </a:fontRef>
        </p:style>
        <p:txBody>
          <a:bodyPr wrap="none">
            <a:spAutoFit/>
          </a:bodyPr>
          <a:lstStyle/>
          <a:p>
            <a:pPr lvl="0"/>
            <a:r>
              <a:rPr lang="ar-JO" sz="2400" b="1" dirty="0">
                <a:solidFill>
                  <a:schemeClr val="bg1"/>
                </a:solidFill>
                <a:latin typeface="SimplifiedArabic,Bold"/>
                <a:cs typeface="Alexandria" pitchFamily="2" charset="-78"/>
              </a:rPr>
              <a:t>الذكاء الاصطناعي في التعليم</a:t>
            </a:r>
            <a:endParaRPr lang="ar-AE" sz="2400" b="1" dirty="0">
              <a:solidFill>
                <a:schemeClr val="bg1"/>
              </a:solidFill>
              <a:latin typeface="SimplifiedArabic,Bold"/>
              <a:cs typeface="Alexandria" pitchFamily="2" charset="-78"/>
            </a:endParaRPr>
          </a:p>
          <a:p>
            <a:pPr lvl="0"/>
            <a:endParaRPr lang="ar-JO" sz="2400" dirty="0">
              <a:solidFill>
                <a:schemeClr val="bg1"/>
              </a:solidFill>
              <a:cs typeface="Alexandria" pitchFamily="2" charset="-78"/>
            </a:endParaRPr>
          </a:p>
        </p:txBody>
      </p:sp>
      <p:pic>
        <p:nvPicPr>
          <p:cNvPr id="7" name="Graphic 21">
            <a:extLst>
              <a:ext uri="{FF2B5EF4-FFF2-40B4-BE49-F238E27FC236}">
                <a16:creationId xmlns:a16="http://schemas.microsoft.com/office/drawing/2014/main" id="{DA884995-B41D-FCE6-0110-099E374F1B8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26547"/>
            <a:ext cx="2567608" cy="1151292"/>
          </a:xfrm>
          <a:prstGeom prst="rect">
            <a:avLst/>
          </a:prstGeom>
        </p:spPr>
      </p:pic>
      <p:sp>
        <p:nvSpPr>
          <p:cNvPr id="6" name="TextBox 5">
            <a:extLst>
              <a:ext uri="{FF2B5EF4-FFF2-40B4-BE49-F238E27FC236}">
                <a16:creationId xmlns:a16="http://schemas.microsoft.com/office/drawing/2014/main" id="{72A27BDB-05FD-9EB6-2E36-D1A91D1854F0}"/>
              </a:ext>
            </a:extLst>
          </p:cNvPr>
          <p:cNvSpPr txBox="1"/>
          <p:nvPr/>
        </p:nvSpPr>
        <p:spPr>
          <a:xfrm>
            <a:off x="1631504" y="2100607"/>
            <a:ext cx="9649072" cy="963597"/>
          </a:xfrm>
          <a:prstGeom prst="rect">
            <a:avLst/>
          </a:prstGeom>
          <a:noFill/>
        </p:spPr>
        <p:txBody>
          <a:bodyPr wrap="square">
            <a:spAutoFit/>
          </a:bodyPr>
          <a:lstStyle/>
          <a:p>
            <a:pPr algn="ctr">
              <a:lnSpc>
                <a:spcPct val="150000"/>
              </a:lnSpc>
            </a:pPr>
            <a:r>
              <a:rPr lang="ar-JO" sz="2000" dirty="0">
                <a:solidFill>
                  <a:schemeClr val="tx1"/>
                </a:solidFill>
                <a:latin typeface="Alexandria" pitchFamily="2" charset="-78"/>
                <a:cs typeface="Alexandria" pitchFamily="2" charset="-78"/>
              </a:rPr>
              <a:t>الذكاء الاصطناعي في التعليم </a:t>
            </a:r>
            <a:r>
              <a:rPr lang="ar-AE" sz="2000" dirty="0">
                <a:solidFill>
                  <a:schemeClr val="tx1"/>
                </a:solidFill>
                <a:latin typeface="Alexandria" pitchFamily="2" charset="-78"/>
                <a:cs typeface="Alexandria" pitchFamily="2" charset="-78"/>
              </a:rPr>
              <a:t>ي</a:t>
            </a:r>
            <a:r>
              <a:rPr lang="ar-JO" sz="2000" dirty="0">
                <a:solidFill>
                  <a:schemeClr val="tx1"/>
                </a:solidFill>
                <a:latin typeface="Alexandria" pitchFamily="2" charset="-78"/>
                <a:cs typeface="Alexandria" pitchFamily="2" charset="-78"/>
              </a:rPr>
              <a:t>مثل حلقة الوصل بين المعارف والمعلومات المخزنة والراغبين في تلقي العلم، فيوفر لهم الطرق المناسبة في أي وقت وأي مكان</a:t>
            </a:r>
            <a:r>
              <a:rPr lang="ar-AE" sz="2000" dirty="0">
                <a:solidFill>
                  <a:schemeClr val="tx1"/>
                </a:solidFill>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1026" name="Picture 2" descr="تطبيقات الذكاء الاصطناعي">
            <a:extLst>
              <a:ext uri="{FF2B5EF4-FFF2-40B4-BE49-F238E27FC236}">
                <a16:creationId xmlns:a16="http://schemas.microsoft.com/office/drawing/2014/main" id="{8417660D-5DA6-848E-25C8-5A9AF0A6BD69}"/>
              </a:ext>
            </a:extLst>
          </p:cNvPr>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95439" y="3284984"/>
            <a:ext cx="7461448" cy="31264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98651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BE43DA1-4424-440A-AA8E-118E68AAEA35}"/>
              </a:ext>
            </a:extLst>
          </p:cNvPr>
          <p:cNvSpPr/>
          <p:nvPr/>
        </p:nvSpPr>
        <p:spPr>
          <a:xfrm>
            <a:off x="122181" y="582930"/>
            <a:ext cx="11947637" cy="5909310"/>
          </a:xfrm>
          <a:prstGeom prst="rect">
            <a:avLst/>
          </a:prstGeom>
        </p:spPr>
        <p:txBody>
          <a:bodyPr wrap="square">
            <a:spAutoFit/>
          </a:bodyPr>
          <a:lstStyle/>
          <a:p>
            <a:pPr algn="just" rtl="1"/>
            <a:endParaRPr lang="ar-JO" sz="1800" dirty="0">
              <a:solidFill>
                <a:schemeClr val="tx1"/>
              </a:solidFill>
              <a:latin typeface="Cairo"/>
              <a:cs typeface="Alexandria" pitchFamily="2" charset="-78"/>
            </a:endParaRPr>
          </a:p>
          <a:p>
            <a:pPr algn="just" rtl="1"/>
            <a:r>
              <a:rPr lang="ar-JO" sz="1800" dirty="0">
                <a:solidFill>
                  <a:schemeClr val="tx1"/>
                </a:solidFill>
                <a:latin typeface="Cairo"/>
                <a:cs typeface="Alexandria" pitchFamily="2" charset="-78"/>
              </a:rPr>
              <a:t>تعر</a:t>
            </a:r>
            <a:r>
              <a:rPr lang="ar-AE" sz="1800" dirty="0">
                <a:solidFill>
                  <a:schemeClr val="tx1"/>
                </a:solidFill>
                <a:latin typeface="Cairo"/>
                <a:cs typeface="Alexandria" pitchFamily="2" charset="-78"/>
              </a:rPr>
              <a:t>ّ</a:t>
            </a:r>
            <a:r>
              <a:rPr lang="ar-JO" sz="1800" dirty="0">
                <a:solidFill>
                  <a:schemeClr val="tx1"/>
                </a:solidFill>
                <a:latin typeface="Cairo"/>
                <a:cs typeface="Alexandria" pitchFamily="2" charset="-78"/>
              </a:rPr>
              <a:t>ف </a:t>
            </a:r>
            <a:r>
              <a:rPr lang="ar-JO" sz="1800" b="1" dirty="0">
                <a:solidFill>
                  <a:schemeClr val="tx1"/>
                </a:solidFill>
                <a:latin typeface="Cairo"/>
                <a:cs typeface="Alexandria" pitchFamily="2" charset="-78"/>
              </a:rPr>
              <a:t>تطبيقات الذكاء االصطناعي </a:t>
            </a:r>
            <a:r>
              <a:rPr lang="ar-AE" sz="1800" b="1" dirty="0">
                <a:solidFill>
                  <a:schemeClr val="tx1"/>
                </a:solidFill>
                <a:latin typeface="Cairo"/>
                <a:cs typeface="Alexandria" pitchFamily="2" charset="-78"/>
              </a:rPr>
              <a:t>في التعليم </a:t>
            </a:r>
            <a:r>
              <a:rPr lang="ar-JO" sz="1800" dirty="0">
                <a:solidFill>
                  <a:schemeClr val="tx1"/>
                </a:solidFill>
                <a:latin typeface="Cairo"/>
                <a:cs typeface="Alexandria" pitchFamily="2" charset="-78"/>
              </a:rPr>
              <a:t>بأنها: مجموعة من البرامج و</a:t>
            </a:r>
            <a:r>
              <a:rPr lang="ar-AE" sz="1800" dirty="0">
                <a:solidFill>
                  <a:schemeClr val="tx1"/>
                </a:solidFill>
                <a:latin typeface="Cairo"/>
                <a:cs typeface="Alexandria" pitchFamily="2" charset="-78"/>
              </a:rPr>
              <a:t>الأ</a:t>
            </a:r>
            <a:r>
              <a:rPr lang="ar-JO" sz="1800" dirty="0">
                <a:solidFill>
                  <a:schemeClr val="tx1"/>
                </a:solidFill>
                <a:latin typeface="Cairo"/>
                <a:cs typeface="Alexandria" pitchFamily="2" charset="-78"/>
              </a:rPr>
              <a:t>دوات و</a:t>
            </a:r>
            <a:r>
              <a:rPr lang="ar-AE" sz="1800" dirty="0">
                <a:solidFill>
                  <a:schemeClr val="tx1"/>
                </a:solidFill>
                <a:latin typeface="Cairo"/>
                <a:cs typeface="Alexandria" pitchFamily="2" charset="-78"/>
              </a:rPr>
              <a:t>الأ</a:t>
            </a:r>
            <a:r>
              <a:rPr lang="ar-JO" sz="1800" dirty="0">
                <a:solidFill>
                  <a:schemeClr val="tx1"/>
                </a:solidFill>
                <a:latin typeface="Cairo"/>
                <a:cs typeface="Alexandria" pitchFamily="2" charset="-78"/>
              </a:rPr>
              <a:t>نظمة التي تستخدم الذكاء االصطناعي لتحسين جودة وفاعلية تعليم وتعلم </a:t>
            </a:r>
            <a:r>
              <a:rPr lang="ar-AE" sz="1800" dirty="0">
                <a:solidFill>
                  <a:schemeClr val="tx1"/>
                </a:solidFill>
                <a:latin typeface="Cairo"/>
                <a:cs typeface="Alexandria" pitchFamily="2" charset="-78"/>
              </a:rPr>
              <a:t>ال</a:t>
            </a:r>
            <a:r>
              <a:rPr lang="ar-JO" sz="1800" dirty="0">
                <a:solidFill>
                  <a:schemeClr val="tx1"/>
                </a:solidFill>
                <a:latin typeface="Cairo"/>
                <a:cs typeface="Alexandria" pitchFamily="2" charset="-78"/>
              </a:rPr>
              <a:t>طلبة من خ</a:t>
            </a:r>
            <a:r>
              <a:rPr lang="ar-AE" sz="1800" dirty="0">
                <a:solidFill>
                  <a:schemeClr val="tx1"/>
                </a:solidFill>
                <a:latin typeface="Cairo"/>
                <a:cs typeface="Alexandria" pitchFamily="2" charset="-78"/>
              </a:rPr>
              <a:t>لا</a:t>
            </a:r>
            <a:r>
              <a:rPr lang="ar-JO" sz="1800" dirty="0">
                <a:solidFill>
                  <a:schemeClr val="tx1"/>
                </a:solidFill>
                <a:latin typeface="Cairo"/>
                <a:cs typeface="Alexandria" pitchFamily="2" charset="-78"/>
              </a:rPr>
              <a:t>ل تلبية احتياجات ومصالح وقدرات هؤ</a:t>
            </a:r>
            <a:r>
              <a:rPr lang="ar-AE" sz="1800" dirty="0">
                <a:solidFill>
                  <a:schemeClr val="tx1"/>
                </a:solidFill>
                <a:latin typeface="Cairo"/>
                <a:cs typeface="Alexandria" pitchFamily="2" charset="-78"/>
              </a:rPr>
              <a:t>لاء</a:t>
            </a:r>
            <a:r>
              <a:rPr lang="ar-JO" sz="1800" dirty="0">
                <a:solidFill>
                  <a:schemeClr val="tx1"/>
                </a:solidFill>
                <a:latin typeface="Cairo"/>
                <a:cs typeface="Alexandria" pitchFamily="2" charset="-78"/>
              </a:rPr>
              <a:t> الطلبة، وتحفيزهم على التفكير النقدي </a:t>
            </a:r>
            <a:r>
              <a:rPr lang="ar-AE" sz="1800" dirty="0">
                <a:solidFill>
                  <a:schemeClr val="tx1"/>
                </a:solidFill>
                <a:latin typeface="Cairo"/>
                <a:cs typeface="Alexandria" pitchFamily="2" charset="-78"/>
              </a:rPr>
              <a:t>والابداعي</a:t>
            </a:r>
            <a:r>
              <a:rPr lang="ar-JO" sz="1800" dirty="0">
                <a:solidFill>
                  <a:schemeClr val="tx1"/>
                </a:solidFill>
                <a:latin typeface="Cairo"/>
                <a:cs typeface="Alexandria" pitchFamily="2" charset="-78"/>
              </a:rPr>
              <a:t>، وتشجيعهم على المشاركة في حل المش</a:t>
            </a:r>
            <a:r>
              <a:rPr lang="ar-AE" sz="1800" dirty="0">
                <a:solidFill>
                  <a:schemeClr val="tx1"/>
                </a:solidFill>
                <a:latin typeface="Cairo"/>
                <a:cs typeface="Alexandria" pitchFamily="2" charset="-78"/>
              </a:rPr>
              <a:t>كلات</a:t>
            </a:r>
            <a:r>
              <a:rPr lang="ar-JO" sz="1800" dirty="0">
                <a:solidFill>
                  <a:schemeClr val="tx1"/>
                </a:solidFill>
                <a:latin typeface="Cairo"/>
                <a:cs typeface="Alexandria" pitchFamily="2" charset="-78"/>
              </a:rPr>
              <a:t> المجتمعية. </a:t>
            </a:r>
            <a:r>
              <a:rPr lang="en-US" sz="1800" dirty="0">
                <a:solidFill>
                  <a:schemeClr val="tx1"/>
                </a:solidFill>
                <a:latin typeface="Cairo"/>
                <a:cs typeface="Alexandria" pitchFamily="2" charset="-78"/>
              </a:rPr>
              <a:t> </a:t>
            </a:r>
            <a:r>
              <a:rPr lang="ar-AE" sz="1800" dirty="0">
                <a:solidFill>
                  <a:schemeClr val="tx1"/>
                </a:solidFill>
                <a:latin typeface="Cairo"/>
                <a:cs typeface="Alexandria" pitchFamily="2" charset="-78"/>
              </a:rPr>
              <a:t>كما يوجد </a:t>
            </a:r>
            <a:r>
              <a:rPr lang="ar-JO" sz="1800" dirty="0">
                <a:solidFill>
                  <a:schemeClr val="tx1"/>
                </a:solidFill>
                <a:latin typeface="Cairo"/>
                <a:cs typeface="Alexandria" pitchFamily="2" charset="-78"/>
              </a:rPr>
              <a:t>العديد من استخدامات الذكاء الاصطناعي في مجال التعليم والتي تساعد الطلاّب والمدرّسين على حدّ السواء في تحقيق أكبر فائدة ممكنة من العملية التعلّمية، ومن أمثلتها:</a:t>
            </a:r>
          </a:p>
          <a:p>
            <a:pPr algn="just" rtl="1"/>
            <a:r>
              <a:rPr lang="ar-JO" sz="1800" u="sng" dirty="0">
                <a:solidFill>
                  <a:schemeClr val="tx1"/>
                </a:solidFill>
                <a:latin typeface="Cairo"/>
                <a:cs typeface="Alexandria" pitchFamily="2" charset="-78"/>
              </a:rPr>
              <a:t>التعليم المتخصص </a:t>
            </a:r>
            <a:r>
              <a:rPr lang="ar-JO" sz="1800" dirty="0">
                <a:solidFill>
                  <a:schemeClr val="tx1"/>
                </a:solidFill>
                <a:latin typeface="Cairo"/>
                <a:cs typeface="Alexandria" pitchFamily="2" charset="-78"/>
              </a:rPr>
              <a:t>:حيث يتمّ الاستفادة من تقنيات الذكاء الاصطناعي في تخصيص التجربة التعليمية للأفراد من خلال تحليل أنماطهم التعلّمية وخبراتهم وقدراتهم السابقة ومن ثمّ تحديد المواد التعليمية المناسبة لهم. </a:t>
            </a:r>
          </a:p>
          <a:p>
            <a:pPr algn="just" rtl="1"/>
            <a:r>
              <a:rPr lang="ar-JO" sz="1800" u="sng" dirty="0">
                <a:solidFill>
                  <a:schemeClr val="tx1"/>
                </a:solidFill>
                <a:latin typeface="Cairo"/>
                <a:cs typeface="Alexandria" pitchFamily="2" charset="-78"/>
              </a:rPr>
              <a:t>مساعدة المعلّمين في أداء بعض المهام الإدارية</a:t>
            </a:r>
            <a:r>
              <a:rPr lang="ar-JO" sz="1800" dirty="0">
                <a:solidFill>
                  <a:schemeClr val="tx1"/>
                </a:solidFill>
                <a:latin typeface="Cairo"/>
                <a:cs typeface="Alexandria" pitchFamily="2" charset="-78"/>
              </a:rPr>
              <a:t>: كإجراء التقييمات وإعداد الاختبارات.</a:t>
            </a:r>
          </a:p>
          <a:p>
            <a:pPr algn="just" rtl="1"/>
            <a:r>
              <a:rPr lang="ar-JO" sz="1800" u="sng" dirty="0">
                <a:solidFill>
                  <a:schemeClr val="tx1"/>
                </a:solidFill>
                <a:latin typeface="Cairo"/>
                <a:cs typeface="Alexandria" pitchFamily="2" charset="-78"/>
              </a:rPr>
              <a:t>كسر الحواجز الجغرافية </a:t>
            </a:r>
            <a:r>
              <a:rPr lang="ar-JO" sz="1800" dirty="0">
                <a:solidFill>
                  <a:schemeClr val="tx1"/>
                </a:solidFill>
                <a:latin typeface="Cairo"/>
                <a:cs typeface="Alexandria" pitchFamily="2" charset="-78"/>
              </a:rPr>
              <a:t>: من خلال جعل الفصول الدراسية العالمية في متناول الجميع بغضّ النظر عن لغتهم أو أماكن تواجدهم .</a:t>
            </a:r>
          </a:p>
          <a:p>
            <a:pPr algn="just" rtl="1"/>
            <a:endParaRPr lang="en-GB" sz="1800" dirty="0">
              <a:solidFill>
                <a:schemeClr val="tx1"/>
              </a:solidFill>
              <a:latin typeface="Cairo"/>
              <a:cs typeface="Alexandria" pitchFamily="2" charset="-78"/>
            </a:endParaRPr>
          </a:p>
          <a:p>
            <a:pPr algn="just" rtl="1"/>
            <a:r>
              <a:rPr lang="ar-JO" sz="1800" b="1" dirty="0">
                <a:solidFill>
                  <a:schemeClr val="tx1"/>
                </a:solidFill>
                <a:latin typeface="Cairo"/>
                <a:cs typeface="Alexandria" pitchFamily="2" charset="-78"/>
              </a:rPr>
              <a:t>أدوار تطبيقات الذكاء الاصطناعي فى العملية التعليمية</a:t>
            </a:r>
          </a:p>
          <a:p>
            <a:pPr algn="just" rtl="1"/>
            <a:r>
              <a:rPr lang="ar-JO" sz="1800" dirty="0">
                <a:solidFill>
                  <a:schemeClr val="tx1"/>
                </a:solidFill>
                <a:latin typeface="Cairo"/>
                <a:cs typeface="Alexandria" pitchFamily="2" charset="-78"/>
              </a:rPr>
              <a:t> - التقييم الفوري للطالب ورصد درجاتهم؛ وذلك لمساعدتهم على تطوير أدائهم الدراسي.</a:t>
            </a:r>
          </a:p>
          <a:p>
            <a:pPr algn="just" rtl="1"/>
            <a:r>
              <a:rPr lang="ar-JO" sz="1800" dirty="0">
                <a:solidFill>
                  <a:schemeClr val="tx1"/>
                </a:solidFill>
                <a:latin typeface="Cairo"/>
                <a:cs typeface="Alexandria" pitchFamily="2" charset="-78"/>
              </a:rPr>
              <a:t> - تقديم التغذية الراجعة للطالب الفورية والمستمرة.</a:t>
            </a:r>
          </a:p>
          <a:p>
            <a:pPr algn="just" rtl="1"/>
            <a:r>
              <a:rPr lang="ar-JO" sz="1800" dirty="0">
                <a:solidFill>
                  <a:schemeClr val="tx1"/>
                </a:solidFill>
                <a:latin typeface="Cairo"/>
                <a:cs typeface="Alexandria" pitchFamily="2" charset="-78"/>
              </a:rPr>
              <a:t>- المساعدة في تحديد الصعوبات الموجودة لدى المتعلم من خلال التدريبات والاختبارات، الأمر الذي يوجه المعلمين إلى التركيز على موضوعات محددة.</a:t>
            </a:r>
          </a:p>
          <a:p>
            <a:pPr algn="just" rtl="1"/>
            <a:r>
              <a:rPr lang="ar-JO" sz="1800" dirty="0">
                <a:solidFill>
                  <a:schemeClr val="tx1"/>
                </a:solidFill>
                <a:latin typeface="Cairo"/>
                <a:cs typeface="Alexandria" pitchFamily="2" charset="-78"/>
              </a:rPr>
              <a:t> - توفير تعلما تكيفيًا؛ لمساعدة المتعلم في إحراز التقدم المطلوب من خلال تعليمه بشكل فردي، وتقدم تقريراً للمعلم حول وضع المتعلم. (شحاته، 2022) .</a:t>
            </a:r>
          </a:p>
          <a:p>
            <a:pPr algn="just" rtl="1"/>
            <a:r>
              <a:rPr lang="ar-JO" sz="1800" dirty="0">
                <a:solidFill>
                  <a:schemeClr val="tx1"/>
                </a:solidFill>
                <a:latin typeface="Cairo"/>
                <a:cs typeface="Alexandria" pitchFamily="2" charset="-78"/>
              </a:rPr>
              <a:t> </a:t>
            </a:r>
            <a:r>
              <a:rPr lang="ar-AE" sz="1800" dirty="0">
                <a:solidFill>
                  <a:schemeClr val="tx1"/>
                </a:solidFill>
                <a:latin typeface="Cairo"/>
                <a:cs typeface="Alexandria" pitchFamily="2" charset="-78"/>
              </a:rPr>
              <a:t>-</a:t>
            </a:r>
            <a:r>
              <a:rPr lang="ar-JO" sz="1800" dirty="0">
                <a:solidFill>
                  <a:schemeClr val="tx1"/>
                </a:solidFill>
                <a:latin typeface="Cairo"/>
                <a:cs typeface="Alexandria" pitchFamily="2" charset="-78"/>
              </a:rPr>
              <a:t>البحث والتصميم، وصناعة المحتوى التعليمي، وكتابة المقالات والأبحاث، وكتابة القصص وسردها، وإنشاء الاختبارات والعروض التقديمية. (شلتوت، 2023)</a:t>
            </a:r>
          </a:p>
        </p:txBody>
      </p:sp>
      <p:sp>
        <p:nvSpPr>
          <p:cNvPr id="3" name="Rectangle 2">
            <a:extLst>
              <a:ext uri="{FF2B5EF4-FFF2-40B4-BE49-F238E27FC236}">
                <a16:creationId xmlns:a16="http://schemas.microsoft.com/office/drawing/2014/main" id="{D64659A9-7103-4ED1-974A-9FA95A0F0A49}"/>
              </a:ext>
            </a:extLst>
          </p:cNvPr>
          <p:cNvSpPr/>
          <p:nvPr/>
        </p:nvSpPr>
        <p:spPr>
          <a:xfrm>
            <a:off x="6091787" y="219714"/>
            <a:ext cx="3818674" cy="400110"/>
          </a:xfrm>
          <a:prstGeom prst="rect">
            <a:avLst/>
          </a:prstGeom>
          <a:noFill/>
        </p:spPr>
        <p:style>
          <a:lnRef idx="2">
            <a:schemeClr val="accent5">
              <a:shade val="50000"/>
            </a:schemeClr>
          </a:lnRef>
          <a:fillRef idx="1">
            <a:schemeClr val="accent5"/>
          </a:fillRef>
          <a:effectRef idx="0">
            <a:schemeClr val="accent5"/>
          </a:effectRef>
          <a:fontRef idx="minor">
            <a:schemeClr val="lt1"/>
          </a:fontRef>
        </p:style>
        <p:txBody>
          <a:bodyPr wrap="none">
            <a:spAutoFit/>
          </a:bodyPr>
          <a:lstStyle/>
          <a:p>
            <a:pPr lvl="0"/>
            <a:r>
              <a:rPr lang="ar-JO" sz="2000" b="1" dirty="0">
                <a:solidFill>
                  <a:schemeClr val="tx1"/>
                </a:solidFill>
                <a:latin typeface="SimplifiedArabic,Bold"/>
                <a:cs typeface="Alexandria" pitchFamily="2" charset="-78"/>
              </a:rPr>
              <a:t>الذكاء الاصطناعي في التعليم</a:t>
            </a:r>
            <a:endParaRPr lang="ar-JO" sz="2000" dirty="0">
              <a:solidFill>
                <a:schemeClr val="tx1"/>
              </a:solidFill>
              <a:cs typeface="Alexandria" pitchFamily="2" charset="-78"/>
            </a:endParaRPr>
          </a:p>
        </p:txBody>
      </p:sp>
      <p:sp>
        <p:nvSpPr>
          <p:cNvPr id="4" name="Rectangle 3">
            <a:extLst>
              <a:ext uri="{FF2B5EF4-FFF2-40B4-BE49-F238E27FC236}">
                <a16:creationId xmlns:a16="http://schemas.microsoft.com/office/drawing/2014/main" id="{DDCAF172-FBC8-410A-9FB6-E4A6CDB69BB1}"/>
              </a:ext>
            </a:extLst>
          </p:cNvPr>
          <p:cNvSpPr/>
          <p:nvPr/>
        </p:nvSpPr>
        <p:spPr>
          <a:xfrm>
            <a:off x="393261" y="210070"/>
            <a:ext cx="5713424" cy="400110"/>
          </a:xfrm>
          <a:prstGeom prst="rect">
            <a:avLst/>
          </a:prstGeom>
          <a:noFill/>
        </p:spPr>
        <p:style>
          <a:lnRef idx="2">
            <a:schemeClr val="accent5">
              <a:shade val="50000"/>
            </a:schemeClr>
          </a:lnRef>
          <a:fillRef idx="1">
            <a:schemeClr val="accent5"/>
          </a:fillRef>
          <a:effectRef idx="0">
            <a:schemeClr val="accent5"/>
          </a:effectRef>
          <a:fontRef idx="minor">
            <a:schemeClr val="lt1"/>
          </a:fontRef>
        </p:style>
        <p:txBody>
          <a:bodyPr wrap="none">
            <a:spAutoFit/>
          </a:bodyPr>
          <a:lstStyle/>
          <a:p>
            <a:r>
              <a:rPr lang="en-US" sz="2000" b="1" dirty="0">
                <a:solidFill>
                  <a:schemeClr val="tx1"/>
                </a:solidFill>
                <a:latin typeface="Alexandria" pitchFamily="2" charset="-78"/>
                <a:ea typeface="Calibri" panose="020F0502020204030204" pitchFamily="34" charset="0"/>
              </a:rPr>
              <a:t> </a:t>
            </a:r>
            <a:r>
              <a:rPr lang="en-GB" sz="2000" b="1" dirty="0">
                <a:solidFill>
                  <a:schemeClr val="tx1"/>
                </a:solidFill>
                <a:latin typeface="Alexandria" pitchFamily="2" charset="-78"/>
                <a:ea typeface="Calibri" panose="020F0502020204030204" pitchFamily="34" charset="0"/>
              </a:rPr>
              <a:t>Artificial Intelligence in Education </a:t>
            </a:r>
            <a:r>
              <a:rPr lang="en-GB" sz="2000" dirty="0">
                <a:solidFill>
                  <a:schemeClr val="tx1"/>
                </a:solidFill>
                <a:latin typeface="Alexandria" pitchFamily="2" charset="-78"/>
                <a:ea typeface="Calibri" panose="020F0502020204030204" pitchFamily="34" charset="0"/>
              </a:rPr>
              <a:t>( </a:t>
            </a:r>
            <a:r>
              <a:rPr lang="en-GB" sz="2000" b="1" dirty="0">
                <a:solidFill>
                  <a:schemeClr val="tx1"/>
                </a:solidFill>
                <a:latin typeface="Alexandria" pitchFamily="2" charset="-78"/>
                <a:ea typeface="Calibri" panose="020F0502020204030204" pitchFamily="34" charset="0"/>
              </a:rPr>
              <a:t>AIED</a:t>
            </a:r>
            <a:r>
              <a:rPr lang="en-GB" sz="2000" dirty="0">
                <a:solidFill>
                  <a:schemeClr val="tx1"/>
                </a:solidFill>
                <a:latin typeface="Alexandria" pitchFamily="2" charset="-78"/>
                <a:ea typeface="Calibri" panose="020F0502020204030204" pitchFamily="34" charset="0"/>
              </a:rPr>
              <a:t>)</a:t>
            </a:r>
            <a:endParaRPr lang="ar-JO" sz="2000" dirty="0">
              <a:solidFill>
                <a:schemeClr val="tx1"/>
              </a:solidFill>
              <a:cs typeface="Alexandria" pitchFamily="2" charset="-78"/>
            </a:endParaRPr>
          </a:p>
        </p:txBody>
      </p:sp>
      <p:pic>
        <p:nvPicPr>
          <p:cNvPr id="8" name="Graphic 21">
            <a:extLst>
              <a:ext uri="{FF2B5EF4-FFF2-40B4-BE49-F238E27FC236}">
                <a16:creationId xmlns:a16="http://schemas.microsoft.com/office/drawing/2014/main" id="{CE835FCC-4909-A11D-5B78-CDF938C84D5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15959183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B11E559-BA72-4C46-9D53-59C233860389}"/>
              </a:ext>
            </a:extLst>
          </p:cNvPr>
          <p:cNvSpPr/>
          <p:nvPr/>
        </p:nvSpPr>
        <p:spPr>
          <a:xfrm>
            <a:off x="695400" y="1124744"/>
            <a:ext cx="10643880" cy="5478423"/>
          </a:xfrm>
          <a:prstGeom prst="rect">
            <a:avLst/>
          </a:prstGeom>
        </p:spPr>
        <p:txBody>
          <a:bodyPr wrap="square">
            <a:spAutoFit/>
          </a:bodyPr>
          <a:lstStyle/>
          <a:p>
            <a:pPr algn="just" rtl="1"/>
            <a:r>
              <a:rPr lang="ar-AE" sz="2000" dirty="0">
                <a:solidFill>
                  <a:schemeClr val="tx1"/>
                </a:solidFill>
                <a:latin typeface="Alexandria" pitchFamily="2" charset="-78"/>
                <a:cs typeface="Alexandria" pitchFamily="2" charset="-78"/>
              </a:rPr>
              <a:t>      </a:t>
            </a:r>
            <a:r>
              <a:rPr lang="ar-JO" sz="2000" dirty="0">
                <a:solidFill>
                  <a:schemeClr val="tx1"/>
                </a:solidFill>
                <a:latin typeface="Alexandria" pitchFamily="2" charset="-78"/>
                <a:cs typeface="Alexandria" pitchFamily="2" charset="-78"/>
              </a:rPr>
              <a:t>اعتمد ممثلو الدول الأعضاء والمنظمات الدولية والمؤسسات الأكاديمية والمجتمع المدني والقطاع الخاص</a:t>
            </a:r>
            <a:r>
              <a:rPr lang="ar-AE" sz="2000" dirty="0">
                <a:solidFill>
                  <a:schemeClr val="tx1"/>
                </a:solidFill>
                <a:latin typeface="Alexandria" pitchFamily="2" charset="-78"/>
                <a:cs typeface="Alexandria" pitchFamily="2" charset="-78"/>
              </a:rPr>
              <a:t> </a:t>
            </a:r>
            <a:r>
              <a:rPr lang="ar-JO" sz="2000" dirty="0">
                <a:solidFill>
                  <a:schemeClr val="tx1"/>
                </a:solidFill>
                <a:latin typeface="Alexandria" pitchFamily="2" charset="-78"/>
                <a:cs typeface="Alexandria" pitchFamily="2" charset="-78"/>
              </a:rPr>
              <a:t>في تقرير منظمة اليونسكو حول  الذكاء الاصطناعي والتعليم 2019</a:t>
            </a:r>
            <a:r>
              <a:rPr lang="ar-AE" sz="2000" dirty="0">
                <a:solidFill>
                  <a:schemeClr val="tx1"/>
                </a:solidFill>
                <a:latin typeface="Alexandria" pitchFamily="2" charset="-78"/>
                <a:cs typeface="Alexandria" pitchFamily="2" charset="-78"/>
              </a:rPr>
              <a:t> </a:t>
            </a:r>
            <a:r>
              <a:rPr lang="ar-JO" sz="2000" dirty="0">
                <a:solidFill>
                  <a:schemeClr val="tx1"/>
                </a:solidFill>
                <a:latin typeface="Alexandria" pitchFamily="2" charset="-78"/>
                <a:cs typeface="Alexandria" pitchFamily="2" charset="-78"/>
              </a:rPr>
              <a:t> بتوافق الآراء «إجماع بكين» بشأن الذكاء الاصطناعي والتعليم، في المؤتمر الدولي حول الذكاء الاصطناعي والتعليم الذي عقد في بكين في عام 2019. والذي يعد أول وثيقة تقدم إرشادات وتوصيات حول أفضل السبل التي يمكّن أن تستجيب بها الدول الأعضاء للفرص والتحديات التي يطرحها الذكاء الاصطناعي لتسريع التقدم نحو تحقيق الهدف الرابع من أهداف التنمية المستدامة (التعليم الجيد)، لزيادة الذكاء البشري وحماية حقوق الإنسان وتعزيز التنمية المستدامة من خلال التعاون الفعال بين الإنسان والآلة في الحياة والتعلم والعمل. من خلال خمسة مجالات رئيسة وهي:</a:t>
            </a:r>
          </a:p>
          <a:p>
            <a:pPr marL="457200" indent="-457200" algn="just" rtl="1">
              <a:lnSpc>
                <a:spcPct val="150000"/>
              </a:lnSpc>
              <a:buFont typeface="+mj-lt"/>
              <a:buAutoNum type="arabicPeriod"/>
            </a:pPr>
            <a:r>
              <a:rPr lang="ar-JO" sz="2000" dirty="0">
                <a:solidFill>
                  <a:schemeClr val="tx1"/>
                </a:solidFill>
                <a:latin typeface="Alexandria" pitchFamily="2" charset="-78"/>
                <a:cs typeface="Alexandria" pitchFamily="2" charset="-78"/>
              </a:rPr>
              <a:t>- الذكاء الاصطناعي لإدارة التعليم وتقديمه.</a:t>
            </a:r>
          </a:p>
          <a:p>
            <a:pPr marL="457200" indent="-457200" algn="just" rtl="1">
              <a:lnSpc>
                <a:spcPct val="150000"/>
              </a:lnSpc>
              <a:buFont typeface="+mj-lt"/>
              <a:buAutoNum type="arabicPeriod"/>
            </a:pPr>
            <a:r>
              <a:rPr lang="ar-JO" sz="2000" dirty="0">
                <a:solidFill>
                  <a:schemeClr val="tx1"/>
                </a:solidFill>
                <a:latin typeface="Alexandria" pitchFamily="2" charset="-78"/>
                <a:cs typeface="Alexandria" pitchFamily="2" charset="-78"/>
              </a:rPr>
              <a:t>- الذكاء الاصطناعي لتمكين التدريس والمعلمين.</a:t>
            </a:r>
          </a:p>
          <a:p>
            <a:pPr marL="457200" indent="-457200" algn="just" rtl="1">
              <a:lnSpc>
                <a:spcPct val="150000"/>
              </a:lnSpc>
              <a:buFont typeface="+mj-lt"/>
              <a:buAutoNum type="arabicPeriod"/>
            </a:pPr>
            <a:r>
              <a:rPr lang="ar-JO" sz="2000" dirty="0">
                <a:solidFill>
                  <a:schemeClr val="tx1"/>
                </a:solidFill>
                <a:latin typeface="Alexandria" pitchFamily="2" charset="-78"/>
                <a:cs typeface="Alexandria" pitchFamily="2" charset="-78"/>
              </a:rPr>
              <a:t>- الذكاء الاصطناعي لتقييم التعلم والتعليم.</a:t>
            </a:r>
          </a:p>
          <a:p>
            <a:pPr marL="457200" indent="-457200" algn="just" rtl="1">
              <a:lnSpc>
                <a:spcPct val="150000"/>
              </a:lnSpc>
              <a:buFont typeface="+mj-lt"/>
              <a:buAutoNum type="arabicPeriod"/>
            </a:pPr>
            <a:r>
              <a:rPr lang="ar-JO" sz="2000" dirty="0">
                <a:solidFill>
                  <a:schemeClr val="tx1"/>
                </a:solidFill>
                <a:latin typeface="Alexandria" pitchFamily="2" charset="-78"/>
                <a:cs typeface="Alexandria" pitchFamily="2" charset="-78"/>
              </a:rPr>
              <a:t>- تنمية القيم والمهارات اللازمة للحياة والعمل في عصر الذكاء الاصطناعي.</a:t>
            </a:r>
          </a:p>
          <a:p>
            <a:pPr marL="457200" indent="-457200" algn="just" rtl="1">
              <a:lnSpc>
                <a:spcPct val="150000"/>
              </a:lnSpc>
              <a:buFont typeface="+mj-lt"/>
              <a:buAutoNum type="arabicPeriod"/>
            </a:pPr>
            <a:r>
              <a:rPr lang="ar-JO" sz="2000" dirty="0">
                <a:solidFill>
                  <a:schemeClr val="tx1"/>
                </a:solidFill>
                <a:latin typeface="Alexandria" pitchFamily="2" charset="-78"/>
                <a:cs typeface="Alexandria" pitchFamily="2" charset="-78"/>
              </a:rPr>
              <a:t>- الذكاء الاصطناعي لتقديم فرص التعلم مدى الحياة للجميع. (منظمة اليونسكو، 2019)</a:t>
            </a:r>
            <a:endParaRPr lang="en-GB" sz="2000" dirty="0">
              <a:solidFill>
                <a:schemeClr val="tx1"/>
              </a:solidFill>
              <a:latin typeface="Alexandria" pitchFamily="2" charset="-78"/>
              <a:cs typeface="Alexandria" pitchFamily="2" charset="-78"/>
            </a:endParaRPr>
          </a:p>
          <a:p>
            <a:pPr algn="just" rtl="1"/>
            <a:endParaRPr lang="ar-JO" sz="2000" dirty="0">
              <a:solidFill>
                <a:schemeClr val="tx1"/>
              </a:solidFill>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9F4E498E-11B2-4167-A7CF-E1BCDFADABEC}"/>
              </a:ext>
            </a:extLst>
          </p:cNvPr>
          <p:cNvSpPr/>
          <p:nvPr/>
        </p:nvSpPr>
        <p:spPr>
          <a:xfrm>
            <a:off x="2927648" y="404420"/>
            <a:ext cx="5735866" cy="461665"/>
          </a:xfrm>
          <a:prstGeom prst="rect">
            <a:avLst/>
          </a:prstGeom>
          <a:noFill/>
        </p:spPr>
        <p:style>
          <a:lnRef idx="2">
            <a:schemeClr val="accent5">
              <a:shade val="50000"/>
            </a:schemeClr>
          </a:lnRef>
          <a:fillRef idx="1">
            <a:schemeClr val="accent5"/>
          </a:fillRef>
          <a:effectRef idx="0">
            <a:schemeClr val="accent5"/>
          </a:effectRef>
          <a:fontRef idx="minor">
            <a:schemeClr val="lt1"/>
          </a:fontRef>
        </p:style>
        <p:txBody>
          <a:bodyPr wrap="none">
            <a:spAutoFit/>
          </a:bodyPr>
          <a:lstStyle/>
          <a:p>
            <a:pPr lvl="0"/>
            <a:r>
              <a:rPr lang="ar-AE" sz="2400" b="1" dirty="0">
                <a:solidFill>
                  <a:schemeClr val="tx1"/>
                </a:solidFill>
                <a:latin typeface="SimplifiedArabic,Bold"/>
                <a:cs typeface="Alexandria" pitchFamily="2" charset="-78"/>
              </a:rPr>
              <a:t>مجالات </a:t>
            </a:r>
            <a:r>
              <a:rPr lang="ar-JO" sz="2400" b="1" dirty="0">
                <a:solidFill>
                  <a:schemeClr val="tx1"/>
                </a:solidFill>
                <a:latin typeface="SimplifiedArabic,Bold"/>
                <a:cs typeface="Alexandria" pitchFamily="2" charset="-78"/>
              </a:rPr>
              <a:t>الذكاء الاصطناعي في التعليم</a:t>
            </a:r>
            <a:endParaRPr lang="ar-JO" sz="2400" dirty="0">
              <a:solidFill>
                <a:schemeClr val="tx1"/>
              </a:solidFill>
              <a:cs typeface="Alexandria" pitchFamily="2" charset="-78"/>
            </a:endParaRPr>
          </a:p>
        </p:txBody>
      </p:sp>
      <p:pic>
        <p:nvPicPr>
          <p:cNvPr id="8" name="Graphic 21">
            <a:extLst>
              <a:ext uri="{FF2B5EF4-FFF2-40B4-BE49-F238E27FC236}">
                <a16:creationId xmlns:a16="http://schemas.microsoft.com/office/drawing/2014/main" id="{D3C352EE-39C4-6B0A-AF85-68A69F7D3D7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14851667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E1E5164-616A-43A1-B380-1EE6155CCF5D}"/>
              </a:ext>
            </a:extLst>
          </p:cNvPr>
          <p:cNvSpPr/>
          <p:nvPr/>
        </p:nvSpPr>
        <p:spPr>
          <a:xfrm>
            <a:off x="3287688" y="210956"/>
            <a:ext cx="5950668" cy="461665"/>
          </a:xfrm>
          <a:prstGeom prst="rect">
            <a:avLst/>
          </a:prstGeom>
          <a:solidFill>
            <a:srgbClr val="00B0F0"/>
          </a:solidFill>
        </p:spPr>
        <p:style>
          <a:lnRef idx="1">
            <a:schemeClr val="accent5"/>
          </a:lnRef>
          <a:fillRef idx="2">
            <a:schemeClr val="accent5"/>
          </a:fillRef>
          <a:effectRef idx="1">
            <a:schemeClr val="accent5"/>
          </a:effectRef>
          <a:fontRef idx="minor">
            <a:schemeClr val="dk1"/>
          </a:fontRef>
        </p:style>
        <p:txBody>
          <a:bodyPr wrap="none">
            <a:spAutoFit/>
          </a:bodyPr>
          <a:lstStyle/>
          <a:p>
            <a:pPr lvl="0"/>
            <a:r>
              <a:rPr lang="ar-JO" sz="2400" b="1" dirty="0">
                <a:solidFill>
                  <a:schemeClr val="tx1"/>
                </a:solidFill>
                <a:latin typeface="SimplifiedArabic,Bold"/>
                <a:cs typeface="Alexandria" pitchFamily="2" charset="-78"/>
              </a:rPr>
              <a:t>تطبيقات الذكاء الاصطناعي في التعليم</a:t>
            </a:r>
            <a:endParaRPr lang="ar-JO" sz="2400" dirty="0">
              <a:solidFill>
                <a:schemeClr val="tx1"/>
              </a:solidFill>
              <a:cs typeface="Alexandria" pitchFamily="2" charset="-78"/>
            </a:endParaRPr>
          </a:p>
        </p:txBody>
      </p:sp>
      <p:sp>
        <p:nvSpPr>
          <p:cNvPr id="6" name="Rectangle 5">
            <a:extLst>
              <a:ext uri="{FF2B5EF4-FFF2-40B4-BE49-F238E27FC236}">
                <a16:creationId xmlns:a16="http://schemas.microsoft.com/office/drawing/2014/main" id="{96A5439F-8F9C-4942-867B-C78DB223D892}"/>
              </a:ext>
            </a:extLst>
          </p:cNvPr>
          <p:cNvSpPr/>
          <p:nvPr/>
        </p:nvSpPr>
        <p:spPr>
          <a:xfrm>
            <a:off x="1163452" y="6509227"/>
            <a:ext cx="10297144" cy="276999"/>
          </a:xfrm>
          <a:prstGeom prst="rect">
            <a:avLst/>
          </a:prstGeom>
        </p:spPr>
        <p:txBody>
          <a:bodyPr wrap="square">
            <a:spAutoFit/>
          </a:bodyPr>
          <a:lstStyle/>
          <a:p>
            <a:r>
              <a:rPr lang="ar-JO" sz="1200" dirty="0">
                <a:solidFill>
                  <a:schemeClr val="tx1"/>
                </a:solidFill>
                <a:latin typeface="Alexandria" pitchFamily="2" charset="-78"/>
                <a:cs typeface="Alexandria" pitchFamily="2" charset="-78"/>
              </a:rPr>
              <a:t>الصبحي، صباح عيد رجاء، واقع استخدام أعضاء هيئة التدريس بجامعة نجران لتطبيقات الذكاء الاصطناعي في التعليم، مجلة كلية التربية، الجزء ٤،.</a:t>
            </a:r>
          </a:p>
        </p:txBody>
      </p:sp>
      <p:pic>
        <p:nvPicPr>
          <p:cNvPr id="2" name="Graphic 21">
            <a:extLst>
              <a:ext uri="{FF2B5EF4-FFF2-40B4-BE49-F238E27FC236}">
                <a16:creationId xmlns:a16="http://schemas.microsoft.com/office/drawing/2014/main" id="{4FF8A54D-0D62-055F-1D73-18C340A8FED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
        <p:nvSpPr>
          <p:cNvPr id="8" name="TextBox 7">
            <a:extLst>
              <a:ext uri="{FF2B5EF4-FFF2-40B4-BE49-F238E27FC236}">
                <a16:creationId xmlns:a16="http://schemas.microsoft.com/office/drawing/2014/main" id="{F9D09008-CAD3-DA93-E83C-800F70F758B2}"/>
              </a:ext>
            </a:extLst>
          </p:cNvPr>
          <p:cNvSpPr txBox="1"/>
          <p:nvPr/>
        </p:nvSpPr>
        <p:spPr>
          <a:xfrm>
            <a:off x="430166" y="843980"/>
            <a:ext cx="11580881" cy="4616648"/>
          </a:xfrm>
          <a:prstGeom prst="rect">
            <a:avLst/>
          </a:prstGeom>
          <a:noFill/>
        </p:spPr>
        <p:txBody>
          <a:bodyPr wrap="square">
            <a:spAutoFit/>
          </a:bodyPr>
          <a:lstStyle/>
          <a:p>
            <a:pPr algn="just" rtl="1"/>
            <a:r>
              <a:rPr lang="ar-JO" sz="2000" b="1" dirty="0">
                <a:latin typeface="Alexandria" pitchFamily="2" charset="-78"/>
                <a:cs typeface="Alexandria" pitchFamily="2" charset="-78"/>
              </a:rPr>
              <a:t>الواقع المعزز</a:t>
            </a:r>
            <a:r>
              <a:rPr lang="ar-JO" sz="1800" dirty="0">
                <a:latin typeface="Alexandria" pitchFamily="2" charset="-78"/>
                <a:cs typeface="Alexandria" pitchFamily="2" charset="-78"/>
              </a:rPr>
              <a:t>، إن الواقع المعزز</a:t>
            </a:r>
            <a:r>
              <a:rPr lang="ar-AE" sz="1800" dirty="0">
                <a:latin typeface="Alexandria" pitchFamily="2" charset="-78"/>
                <a:cs typeface="Alexandria" pitchFamily="2" charset="-78"/>
              </a:rPr>
              <a:t> </a:t>
            </a:r>
            <a:r>
              <a:rPr lang="ar-JO" sz="1800" dirty="0">
                <a:latin typeface="Alexandria" pitchFamily="2" charset="-78"/>
                <a:cs typeface="Alexandria" pitchFamily="2" charset="-78"/>
              </a:rPr>
              <a:t>هو تقنية تفاعلية جذابة، تتيح لك إضافة الكائن الافتراضي الذي يناسبك (نصوصاً، أو رسوماً، أو فيديو، أو أصواتاً) أو توليفة مركبة منهم جميعاً على شكل ثلاثي الأبعاد، إلى بيئة حقيقية يضاف لها  بعداً رقميًا، مما ينشئ بيئة متحدة  تتلاقى فيها العناصر الرقمية والفعلية، مجسدة الأشياء أمامك وكأنها حقيقة.</a:t>
            </a:r>
            <a:endParaRPr lang="ar-AE" sz="1800" dirty="0">
              <a:latin typeface="Alexandria" pitchFamily="2" charset="-78"/>
              <a:cs typeface="Alexandria" pitchFamily="2" charset="-78"/>
            </a:endParaRPr>
          </a:p>
          <a:p>
            <a:pPr algn="just" rtl="1"/>
            <a:endParaRPr lang="ar-AE" sz="1800" dirty="0">
              <a:latin typeface="Alexandria" pitchFamily="2" charset="-78"/>
              <a:cs typeface="Alexandria" pitchFamily="2" charset="-78"/>
            </a:endParaRPr>
          </a:p>
          <a:p>
            <a:pPr algn="just" rtl="1"/>
            <a:r>
              <a:rPr lang="ar-AE" sz="1800" b="1" dirty="0">
                <a:latin typeface="Alexandria" pitchFamily="2" charset="-78"/>
                <a:cs typeface="Alexandria" pitchFamily="2" charset="-78"/>
              </a:rPr>
              <a:t>الواقع الافتراضي</a:t>
            </a:r>
            <a:r>
              <a:rPr lang="ar-AE" sz="1800" dirty="0">
                <a:latin typeface="Alexandria" pitchFamily="2" charset="-78"/>
                <a:cs typeface="Alexandria" pitchFamily="2" charset="-78"/>
              </a:rPr>
              <a:t>:تمثيل حاسوبي ينقل المستخدمين إلى عالم تم إنشاؤه بواسطة الكمبيوتر. عند ارتداء سماعات رأس متخصصة مزودة بأجهزة استشعار الحركة ، يصبح الطلاب مشاركين نشطين في العالم الافتراضي. حيث يمكنهم استكشاف المناظر الطبيعية الخلابة ، وإجراء التجارب العلمية في مختبرات محاكاة ، أو حتى المشي جنبا إلى جنب مع الشخصيات التاريخية. </a:t>
            </a:r>
          </a:p>
          <a:p>
            <a:pPr algn="just" rtl="1"/>
            <a:endParaRPr lang="ar-AE" sz="1800" dirty="0">
              <a:latin typeface="Alexandria" pitchFamily="2" charset="-78"/>
              <a:cs typeface="Alexandria" pitchFamily="2" charset="-78"/>
            </a:endParaRPr>
          </a:p>
          <a:p>
            <a:pPr algn="just" rtl="1"/>
            <a:r>
              <a:rPr lang="ar-AE" sz="2200" dirty="0">
                <a:latin typeface="Alexandria" pitchFamily="2" charset="-78"/>
                <a:cs typeface="Alexandria" pitchFamily="2" charset="-78"/>
              </a:rPr>
              <a:t> </a:t>
            </a:r>
            <a:r>
              <a:rPr lang="en-US" sz="2200" b="1" dirty="0">
                <a:latin typeface="Alexandria" pitchFamily="2" charset="-78"/>
                <a:cs typeface="Alexandria" pitchFamily="2" charset="-78"/>
              </a:rPr>
              <a:t>ChatGPT</a:t>
            </a:r>
            <a:r>
              <a:rPr lang="ar-AE" sz="1800" dirty="0">
                <a:latin typeface="Alexandria" pitchFamily="2" charset="-78"/>
                <a:cs typeface="Alexandria" pitchFamily="2" charset="-78"/>
              </a:rPr>
              <a:t>: هو برنامج كمبيوتر مصمم لفهم اللغة البشرية والاستجابة لها بطريقة طبيعية وشبيهة بالإنسان. مثل مساعد افتراضي أو روبوت محادثة يمكنه فهم اللغة المكتوبة أو المنطوقة والاستجابة لها.</a:t>
            </a:r>
          </a:p>
          <a:p>
            <a:pPr algn="just" rtl="1"/>
            <a:endParaRPr lang="ar-AE" sz="1800" dirty="0">
              <a:latin typeface="Alexandria" pitchFamily="2" charset="-78"/>
              <a:cs typeface="Alexandria" pitchFamily="2" charset="-78"/>
            </a:endParaRPr>
          </a:p>
          <a:p>
            <a:pPr algn="just" rtl="1"/>
            <a:r>
              <a:rPr lang="ar-AE" sz="2000" b="1" dirty="0">
                <a:latin typeface="Alexandria" pitchFamily="2" charset="-78"/>
                <a:cs typeface="Alexandria" pitchFamily="2" charset="-78"/>
              </a:rPr>
              <a:t>صناعة الصوت</a:t>
            </a:r>
            <a:r>
              <a:rPr lang="ar-AE" sz="1800" b="1" dirty="0">
                <a:latin typeface="Alexandria" pitchFamily="2" charset="-78"/>
                <a:cs typeface="Alexandria" pitchFamily="2" charset="-78"/>
              </a:rPr>
              <a:t>: </a:t>
            </a:r>
            <a:r>
              <a:rPr lang="ar-AE" sz="1800" dirty="0">
                <a:latin typeface="Alexandria" pitchFamily="2" charset="-78"/>
                <a:cs typeface="Alexandria" pitchFamily="2" charset="-78"/>
              </a:rPr>
              <a:t>هي برامج رقمية لتحويل النصوص المكتوبة إلى مسموعة.</a:t>
            </a:r>
          </a:p>
          <a:p>
            <a:pPr algn="just" rtl="1"/>
            <a:endParaRPr lang="ar-AE" sz="1800" dirty="0">
              <a:latin typeface="Alexandria" pitchFamily="2" charset="-78"/>
              <a:cs typeface="Alexandria" pitchFamily="2" charset="-78"/>
            </a:endParaRPr>
          </a:p>
          <a:p>
            <a:pPr algn="just" rtl="1"/>
            <a:endParaRPr lang="ar-AE" sz="1800" dirty="0">
              <a:latin typeface="Alexandria" pitchFamily="2" charset="-78"/>
              <a:cs typeface="Alexandria" pitchFamily="2" charset="-78"/>
            </a:endParaRPr>
          </a:p>
          <a:p>
            <a:pPr algn="just" rtl="1"/>
            <a:endParaRPr lang="ar-AE" sz="1800"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85839540-097A-3385-98E9-EB3715F841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267" y="4195823"/>
            <a:ext cx="11301357" cy="2549481"/>
          </a:xfrm>
          <a:prstGeom prst="rect">
            <a:avLst/>
          </a:prstGeom>
        </p:spPr>
      </p:pic>
      <p:sp>
        <p:nvSpPr>
          <p:cNvPr id="11" name="TextBox 10">
            <a:extLst>
              <a:ext uri="{FF2B5EF4-FFF2-40B4-BE49-F238E27FC236}">
                <a16:creationId xmlns:a16="http://schemas.microsoft.com/office/drawing/2014/main" id="{45AA73BB-191D-9232-1BAA-6616B1D7178B}"/>
              </a:ext>
            </a:extLst>
          </p:cNvPr>
          <p:cNvSpPr txBox="1"/>
          <p:nvPr/>
        </p:nvSpPr>
        <p:spPr>
          <a:xfrm>
            <a:off x="871436" y="5570432"/>
            <a:ext cx="2255026" cy="400110"/>
          </a:xfrm>
          <a:prstGeom prst="rect">
            <a:avLst/>
          </a:prstGeom>
          <a:noFill/>
        </p:spPr>
        <p:txBody>
          <a:bodyPr wrap="square">
            <a:spAutoFit/>
          </a:bodyPr>
          <a:lstStyle/>
          <a:p>
            <a:pPr algn="r"/>
            <a:r>
              <a:rPr lang="ar-JO" sz="2000" b="1" dirty="0">
                <a:latin typeface="Alexandria" pitchFamily="2" charset="-78"/>
                <a:cs typeface="Alexandria" pitchFamily="2" charset="-78"/>
              </a:rPr>
              <a:t>الواقع </a:t>
            </a:r>
            <a:r>
              <a:rPr lang="ar-AE" sz="2000" b="1" dirty="0">
                <a:latin typeface="Alexandria" pitchFamily="2" charset="-78"/>
                <a:cs typeface="Alexandria" pitchFamily="2" charset="-78"/>
              </a:rPr>
              <a:t>الافتراضي</a:t>
            </a:r>
            <a:endParaRPr lang="en-US" sz="2000" dirty="0"/>
          </a:p>
        </p:txBody>
      </p:sp>
      <p:sp>
        <p:nvSpPr>
          <p:cNvPr id="12" name="TextBox 11">
            <a:extLst>
              <a:ext uri="{FF2B5EF4-FFF2-40B4-BE49-F238E27FC236}">
                <a16:creationId xmlns:a16="http://schemas.microsoft.com/office/drawing/2014/main" id="{E34743AC-5A05-D37E-998E-E164A6BC9671}"/>
              </a:ext>
            </a:extLst>
          </p:cNvPr>
          <p:cNvSpPr txBox="1"/>
          <p:nvPr/>
        </p:nvSpPr>
        <p:spPr>
          <a:xfrm>
            <a:off x="3732106" y="5603679"/>
            <a:ext cx="2039002" cy="400110"/>
          </a:xfrm>
          <a:prstGeom prst="rect">
            <a:avLst/>
          </a:prstGeom>
          <a:noFill/>
        </p:spPr>
        <p:txBody>
          <a:bodyPr wrap="square">
            <a:spAutoFit/>
          </a:bodyPr>
          <a:lstStyle/>
          <a:p>
            <a:r>
              <a:rPr lang="ar-JO" sz="2000" b="1" dirty="0">
                <a:latin typeface="Alexandria" pitchFamily="2" charset="-78"/>
                <a:cs typeface="Alexandria" pitchFamily="2" charset="-78"/>
              </a:rPr>
              <a:t>الواقع المعزز </a:t>
            </a:r>
            <a:endParaRPr lang="en-US" sz="2000" dirty="0"/>
          </a:p>
        </p:txBody>
      </p:sp>
      <p:sp>
        <p:nvSpPr>
          <p:cNvPr id="13" name="TextBox 12">
            <a:extLst>
              <a:ext uri="{FF2B5EF4-FFF2-40B4-BE49-F238E27FC236}">
                <a16:creationId xmlns:a16="http://schemas.microsoft.com/office/drawing/2014/main" id="{B2AF0917-CBCE-944A-6521-E086E8DA07FB}"/>
              </a:ext>
            </a:extLst>
          </p:cNvPr>
          <p:cNvSpPr txBox="1"/>
          <p:nvPr/>
        </p:nvSpPr>
        <p:spPr>
          <a:xfrm>
            <a:off x="6376752" y="5614311"/>
            <a:ext cx="2255025" cy="400110"/>
          </a:xfrm>
          <a:prstGeom prst="rect">
            <a:avLst/>
          </a:prstGeom>
          <a:noFill/>
        </p:spPr>
        <p:txBody>
          <a:bodyPr wrap="square">
            <a:spAutoFit/>
          </a:bodyPr>
          <a:lstStyle/>
          <a:p>
            <a:r>
              <a:rPr lang="ar-AE" sz="2000" b="1" dirty="0">
                <a:latin typeface="Alexandria" pitchFamily="2" charset="-78"/>
                <a:cs typeface="Alexandria" pitchFamily="2" charset="-78"/>
              </a:rPr>
              <a:t>روبوتات الدردشة</a:t>
            </a:r>
            <a:endParaRPr lang="en-US" sz="2000" dirty="0"/>
          </a:p>
        </p:txBody>
      </p:sp>
      <p:sp>
        <p:nvSpPr>
          <p:cNvPr id="14" name="TextBox 13">
            <a:extLst>
              <a:ext uri="{FF2B5EF4-FFF2-40B4-BE49-F238E27FC236}">
                <a16:creationId xmlns:a16="http://schemas.microsoft.com/office/drawing/2014/main" id="{5596C18D-612D-A0F9-EBBE-0DDF9F879B65}"/>
              </a:ext>
            </a:extLst>
          </p:cNvPr>
          <p:cNvSpPr txBox="1"/>
          <p:nvPr/>
        </p:nvSpPr>
        <p:spPr>
          <a:xfrm>
            <a:off x="9133075" y="5661659"/>
            <a:ext cx="2039002" cy="400110"/>
          </a:xfrm>
          <a:prstGeom prst="rect">
            <a:avLst/>
          </a:prstGeom>
          <a:noFill/>
        </p:spPr>
        <p:txBody>
          <a:bodyPr wrap="square">
            <a:spAutoFit/>
          </a:bodyPr>
          <a:lstStyle/>
          <a:p>
            <a:r>
              <a:rPr lang="ar-AE" sz="2000" b="1" dirty="0">
                <a:latin typeface="Alexandria" pitchFamily="2" charset="-78"/>
                <a:cs typeface="Alexandria" pitchFamily="2" charset="-78"/>
              </a:rPr>
              <a:t>صناعة الصوت</a:t>
            </a:r>
            <a:endParaRPr lang="en-US" sz="2000" dirty="0"/>
          </a:p>
        </p:txBody>
      </p:sp>
    </p:spTree>
    <p:extLst>
      <p:ext uri="{BB962C8B-B14F-4D97-AF65-F5344CB8AC3E}">
        <p14:creationId xmlns:p14="http://schemas.microsoft.com/office/powerpoint/2010/main" val="1361123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43896401-A42B-5D3E-124C-7AEC16888BE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
        <p:nvSpPr>
          <p:cNvPr id="7" name="TextBox 6">
            <a:extLst>
              <a:ext uri="{FF2B5EF4-FFF2-40B4-BE49-F238E27FC236}">
                <a16:creationId xmlns:a16="http://schemas.microsoft.com/office/drawing/2014/main" id="{B00CB28C-C07E-AD5A-2CF6-C2A61157DE12}"/>
              </a:ext>
            </a:extLst>
          </p:cNvPr>
          <p:cNvSpPr txBox="1"/>
          <p:nvPr/>
        </p:nvSpPr>
        <p:spPr>
          <a:xfrm>
            <a:off x="203831" y="874410"/>
            <a:ext cx="11784338" cy="4524315"/>
          </a:xfrm>
          <a:prstGeom prst="rect">
            <a:avLst/>
          </a:prstGeom>
          <a:noFill/>
        </p:spPr>
        <p:txBody>
          <a:bodyPr wrap="square">
            <a:spAutoFit/>
          </a:bodyPr>
          <a:lstStyle/>
          <a:p>
            <a:pPr algn="just" rtl="1"/>
            <a:r>
              <a:rPr lang="ar-JO" sz="1800" b="1" dirty="0">
                <a:latin typeface="Alexandria" pitchFamily="2" charset="-78"/>
                <a:cs typeface="Alexandria" pitchFamily="2" charset="-78"/>
              </a:rPr>
              <a:t>النظم الخبيرة </a:t>
            </a:r>
            <a:r>
              <a:rPr lang="ar-AE" sz="1800" b="1" dirty="0">
                <a:latin typeface="Alexandria" pitchFamily="2" charset="-78"/>
                <a:cs typeface="Alexandria" pitchFamily="2" charset="-78"/>
              </a:rPr>
              <a:t>: </a:t>
            </a:r>
            <a:r>
              <a:rPr lang="ar-AE" sz="1800" dirty="0">
                <a:latin typeface="Alexandria" pitchFamily="2" charset="-78"/>
                <a:cs typeface="Alexandria" pitchFamily="2" charset="-78"/>
              </a:rPr>
              <a:t>تعتبر</a:t>
            </a:r>
            <a:r>
              <a:rPr lang="ar-AE" sz="1800" b="1" dirty="0">
                <a:latin typeface="Alexandria" pitchFamily="2" charset="-78"/>
                <a:cs typeface="Alexandria" pitchFamily="2" charset="-78"/>
              </a:rPr>
              <a:t> </a:t>
            </a:r>
            <a:r>
              <a:rPr lang="ar-JO" sz="1800" dirty="0">
                <a:latin typeface="Alexandria" pitchFamily="2" charset="-78"/>
                <a:cs typeface="Alexandria" pitchFamily="2" charset="-78"/>
              </a:rPr>
              <a:t>نظامًا حاسوبيًا يحاكي الخبرة والمعرفة البشرية في مجال معين. وتستند النظم الخبيرة في الذكاء الاصطناعي إلى مجموعة من القواعد المعرفية التي تحدد العلاقات بين المفاهيم والأفكار في المجال المعين.</a:t>
            </a:r>
            <a:r>
              <a:rPr lang="ar-AE" sz="1800" dirty="0">
                <a:latin typeface="Alexandria" pitchFamily="2" charset="-78"/>
                <a:cs typeface="Alexandria" pitchFamily="2" charset="-78"/>
              </a:rPr>
              <a:t> </a:t>
            </a:r>
            <a:r>
              <a:rPr lang="ar-JO" sz="1800" dirty="0">
                <a:latin typeface="Alexandria" pitchFamily="2" charset="-78"/>
                <a:cs typeface="Alexandria" pitchFamily="2" charset="-78"/>
              </a:rPr>
              <a:t>وتتميز النظم الخبيرة بقدرتها على تحليل المعلومات المتعلقة بالمشكلة المحددة، وتحديد الخيارات المتاحة والمناسبة للحل، والتوصية بأفضل الحلول الممكنة</a:t>
            </a:r>
            <a:r>
              <a:rPr lang="ar-AE" sz="1800" dirty="0">
                <a:latin typeface="Alexandria" pitchFamily="2" charset="-78"/>
                <a:cs typeface="Alexandria" pitchFamily="2" charset="-78"/>
              </a:rPr>
              <a:t>,</a:t>
            </a:r>
          </a:p>
          <a:p>
            <a:pPr algn="just" rtl="1"/>
            <a:endParaRPr lang="ar-JO" sz="1800" dirty="0">
              <a:latin typeface="Alexandria" pitchFamily="2" charset="-78"/>
              <a:cs typeface="Alexandria" pitchFamily="2" charset="-78"/>
            </a:endParaRPr>
          </a:p>
          <a:p>
            <a:pPr algn="just" rtl="1"/>
            <a:r>
              <a:rPr lang="ar-JO" sz="1800" b="1" dirty="0">
                <a:latin typeface="Alexandria" pitchFamily="2" charset="-78"/>
                <a:cs typeface="Alexandria" pitchFamily="2" charset="-78"/>
              </a:rPr>
              <a:t>الروبوت</a:t>
            </a:r>
            <a:r>
              <a:rPr lang="ar-AE" sz="1800" b="1" dirty="0">
                <a:latin typeface="Alexandria" pitchFamily="2" charset="-78"/>
                <a:cs typeface="Alexandria" pitchFamily="2" charset="-78"/>
              </a:rPr>
              <a:t>ات والألعاب</a:t>
            </a:r>
            <a:r>
              <a:rPr lang="ar-JO" sz="1800" b="1" dirty="0">
                <a:latin typeface="Alexandria" pitchFamily="2" charset="-78"/>
                <a:cs typeface="Alexandria" pitchFamily="2" charset="-78"/>
              </a:rPr>
              <a:t> التعليمي</a:t>
            </a:r>
            <a:r>
              <a:rPr lang="ar-AE" sz="1800" b="1" dirty="0">
                <a:latin typeface="Alexandria" pitchFamily="2" charset="-78"/>
                <a:cs typeface="Alexandria" pitchFamily="2" charset="-78"/>
              </a:rPr>
              <a:t>ة</a:t>
            </a:r>
            <a:r>
              <a:rPr lang="ar-JO" sz="1800" b="1" dirty="0">
                <a:latin typeface="Alexandria" pitchFamily="2" charset="-78"/>
                <a:cs typeface="Alexandria" pitchFamily="2" charset="-78"/>
              </a:rPr>
              <a:t> </a:t>
            </a:r>
            <a:r>
              <a:rPr lang="ar-AE" sz="1800" b="1" dirty="0">
                <a:latin typeface="Alexandria" pitchFamily="2" charset="-78"/>
                <a:cs typeface="Alexandria" pitchFamily="2" charset="-78"/>
              </a:rPr>
              <a:t>: </a:t>
            </a:r>
            <a:r>
              <a:rPr lang="ar-JO" sz="1800" dirty="0">
                <a:latin typeface="Alexandria" pitchFamily="2" charset="-78"/>
                <a:cs typeface="Alexandria" pitchFamily="2" charset="-78"/>
              </a:rPr>
              <a:t>هو نوع من الروبوتات الذكية التي تستخدم لتوفير التعليم والتدريب. يتم تصميم هذه الروبوتات لتكون قادرة على تقديم محتوى تعليمي متنوع وتفاعلي للطلاب في مختلف المجالات، </a:t>
            </a:r>
            <a:r>
              <a:rPr lang="ar-AE" sz="1800" dirty="0">
                <a:latin typeface="Alexandria" pitchFamily="2" charset="-78"/>
                <a:cs typeface="Alexandria" pitchFamily="2" charset="-78"/>
              </a:rPr>
              <a:t>و</a:t>
            </a:r>
            <a:r>
              <a:rPr lang="ar-JO" sz="1800" dirty="0">
                <a:latin typeface="Alexandria" pitchFamily="2" charset="-78"/>
                <a:cs typeface="Alexandria" pitchFamily="2" charset="-78"/>
              </a:rPr>
              <a:t>توفير شرح وتوجيه للمفاهيم الصعبة، وتقديم أمثلة وتمارين تفاعلية لتطبيق هذه المفاهيم. كما يمكنها تقديم مراجعات واختبارات لقياس استيعاب الطلاب وتقييم تقدمهم.</a:t>
            </a:r>
            <a:r>
              <a:rPr lang="ar-AE" sz="1800" dirty="0">
                <a:latin typeface="Alexandria" pitchFamily="2" charset="-78"/>
                <a:cs typeface="Alexandria" pitchFamily="2" charset="-78"/>
              </a:rPr>
              <a:t> </a:t>
            </a:r>
            <a:r>
              <a:rPr lang="ar-JO" sz="1800" dirty="0">
                <a:latin typeface="Alexandria" pitchFamily="2" charset="-78"/>
                <a:cs typeface="Alexandria" pitchFamily="2" charset="-78"/>
              </a:rPr>
              <a:t>وفهم احتياجاتهم التعليمية  وتخصيص المحتوى والتوجيه وفقًا لذلك.</a:t>
            </a:r>
            <a:endParaRPr lang="ar-AE" sz="1800" dirty="0">
              <a:latin typeface="Alexandria" pitchFamily="2" charset="-78"/>
              <a:cs typeface="Alexandria" pitchFamily="2" charset="-78"/>
            </a:endParaRPr>
          </a:p>
          <a:p>
            <a:pPr algn="just" rtl="1"/>
            <a:endParaRPr lang="ar-AE" sz="1800" dirty="0">
              <a:latin typeface="Alexandria" pitchFamily="2" charset="-78"/>
              <a:cs typeface="Alexandria" pitchFamily="2" charset="-78"/>
            </a:endParaRPr>
          </a:p>
          <a:p>
            <a:pPr algn="just" rtl="1"/>
            <a:r>
              <a:rPr lang="ar-AE" sz="1800" b="1" dirty="0">
                <a:latin typeface="Alexandria" pitchFamily="2" charset="-78"/>
                <a:cs typeface="Alexandria" pitchFamily="2" charset="-78"/>
              </a:rPr>
              <a:t>التقييم الذكي</a:t>
            </a:r>
            <a:r>
              <a:rPr lang="ar-AE" sz="1800" dirty="0">
                <a:latin typeface="Alexandria" pitchFamily="2" charset="-78"/>
                <a:cs typeface="Alexandria" pitchFamily="2" charset="-78"/>
              </a:rPr>
              <a:t>: إنشاء نظام تقييم ذكي قائم على البيانات ومدعوم بالذكاء الاصطناعي، والذي يقوّم جودة التعليم ويتيح الاستشارات الذكية القائمة على الدليل العلمي. </a:t>
            </a:r>
          </a:p>
          <a:p>
            <a:pPr algn="just" rtl="1"/>
            <a:endParaRPr lang="ar-AE" sz="1800" dirty="0">
              <a:latin typeface="Alexandria" pitchFamily="2" charset="-78"/>
              <a:cs typeface="Alexandria" pitchFamily="2" charset="-78"/>
            </a:endParaRPr>
          </a:p>
          <a:p>
            <a:pPr algn="just" rtl="1"/>
            <a:r>
              <a:rPr lang="ar-AE" sz="1800" b="1" dirty="0">
                <a:latin typeface="Alexandria" pitchFamily="2" charset="-78"/>
                <a:cs typeface="Alexandria" pitchFamily="2" charset="-78"/>
              </a:rPr>
              <a:t>قراءة وتمييز النصوص </a:t>
            </a:r>
            <a:r>
              <a:rPr lang="ar-AE" sz="1800" dirty="0">
                <a:latin typeface="Alexandria" pitchFamily="2" charset="-78"/>
                <a:cs typeface="Alexandria" pitchFamily="2" charset="-78"/>
              </a:rPr>
              <a:t>:من معالجة النصوص بالذكاء الاصطناعي مثل تقنية  </a:t>
            </a:r>
            <a:r>
              <a:rPr lang="en-US" sz="1800" dirty="0">
                <a:latin typeface="Alexandria" pitchFamily="2" charset="-78"/>
                <a:cs typeface="Alexandria" pitchFamily="2" charset="-78"/>
              </a:rPr>
              <a:t>IDP </a:t>
            </a:r>
            <a:r>
              <a:rPr lang="ar-AE" sz="1800" dirty="0">
                <a:latin typeface="Alexandria" pitchFamily="2" charset="-78"/>
                <a:cs typeface="Alexandria" pitchFamily="2" charset="-78"/>
              </a:rPr>
              <a:t> من التقنيات الأتمتة المهمة في سير العمل بشكل جيد، حيث تعمل تلك التقنية على قراءة الملفات واستخراج المعلومات المهمة وتصنيفها في تنسيقات منفصلة من أجل تسهيل الوصول إليها ببساطة دون عناء.</a:t>
            </a:r>
            <a:endParaRPr lang="en-US" sz="1800" dirty="0">
              <a:latin typeface="Alexandria" pitchFamily="2" charset="-78"/>
              <a:cs typeface="Alexandria" pitchFamily="2" charset="-78"/>
            </a:endParaRPr>
          </a:p>
        </p:txBody>
      </p:sp>
      <p:sp>
        <p:nvSpPr>
          <p:cNvPr id="8" name="Rectangle 7">
            <a:extLst>
              <a:ext uri="{FF2B5EF4-FFF2-40B4-BE49-F238E27FC236}">
                <a16:creationId xmlns:a16="http://schemas.microsoft.com/office/drawing/2014/main" id="{C43C3313-C9E4-A3B4-B948-3AA149F5FB2C}"/>
              </a:ext>
            </a:extLst>
          </p:cNvPr>
          <p:cNvSpPr/>
          <p:nvPr/>
        </p:nvSpPr>
        <p:spPr>
          <a:xfrm>
            <a:off x="3287688" y="210956"/>
            <a:ext cx="5950668" cy="461665"/>
          </a:xfrm>
          <a:prstGeom prst="rect">
            <a:avLst/>
          </a:prstGeom>
          <a:solidFill>
            <a:srgbClr val="00B0F0"/>
          </a:solidFill>
        </p:spPr>
        <p:style>
          <a:lnRef idx="1">
            <a:schemeClr val="accent5"/>
          </a:lnRef>
          <a:fillRef idx="2">
            <a:schemeClr val="accent5"/>
          </a:fillRef>
          <a:effectRef idx="1">
            <a:schemeClr val="accent5"/>
          </a:effectRef>
          <a:fontRef idx="minor">
            <a:schemeClr val="dk1"/>
          </a:fontRef>
        </p:style>
        <p:txBody>
          <a:bodyPr wrap="none">
            <a:spAutoFit/>
          </a:bodyPr>
          <a:lstStyle/>
          <a:p>
            <a:pPr lvl="0"/>
            <a:r>
              <a:rPr lang="ar-JO" sz="2400" b="1" dirty="0">
                <a:solidFill>
                  <a:schemeClr val="tx1"/>
                </a:solidFill>
                <a:latin typeface="SimplifiedArabic,Bold"/>
                <a:cs typeface="Alexandria" pitchFamily="2" charset="-78"/>
              </a:rPr>
              <a:t>تطبيقات الذكاء الاصطناعي في التعليم</a:t>
            </a:r>
            <a:endParaRPr lang="ar-JO" sz="2400" dirty="0">
              <a:solidFill>
                <a:schemeClr val="tx1"/>
              </a:solidFill>
              <a:cs typeface="Alexandria" pitchFamily="2" charset="-78"/>
            </a:endParaRPr>
          </a:p>
        </p:txBody>
      </p:sp>
      <p:pic>
        <p:nvPicPr>
          <p:cNvPr id="10" name="Picture 9">
            <a:extLst>
              <a:ext uri="{FF2B5EF4-FFF2-40B4-BE49-F238E27FC236}">
                <a16:creationId xmlns:a16="http://schemas.microsoft.com/office/drawing/2014/main" id="{FC154FD9-E62F-E6B5-A39D-B8C95C708E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976" y="5081522"/>
            <a:ext cx="11537052" cy="1804136"/>
          </a:xfrm>
          <a:prstGeom prst="rect">
            <a:avLst/>
          </a:prstGeom>
        </p:spPr>
      </p:pic>
      <p:sp>
        <p:nvSpPr>
          <p:cNvPr id="12" name="TextBox 11">
            <a:extLst>
              <a:ext uri="{FF2B5EF4-FFF2-40B4-BE49-F238E27FC236}">
                <a16:creationId xmlns:a16="http://schemas.microsoft.com/office/drawing/2014/main" id="{009377E6-7D76-EB5B-8ACD-D70C9102CE1D}"/>
              </a:ext>
            </a:extLst>
          </p:cNvPr>
          <p:cNvSpPr txBox="1"/>
          <p:nvPr/>
        </p:nvSpPr>
        <p:spPr>
          <a:xfrm>
            <a:off x="1015769" y="6093296"/>
            <a:ext cx="2260580" cy="402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JO" sz="2000" b="1" dirty="0">
                <a:latin typeface="Alexandria" pitchFamily="2" charset="-78"/>
                <a:cs typeface="Alexandria" pitchFamily="2" charset="-78"/>
              </a:rPr>
              <a:t>النظم الخبيرة</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p:txBody>
      </p:sp>
      <p:sp>
        <p:nvSpPr>
          <p:cNvPr id="14" name="TextBox 13">
            <a:extLst>
              <a:ext uri="{FF2B5EF4-FFF2-40B4-BE49-F238E27FC236}">
                <a16:creationId xmlns:a16="http://schemas.microsoft.com/office/drawing/2014/main" id="{A8E47325-725E-6241-122D-5D6B3CD1FE5F}"/>
              </a:ext>
            </a:extLst>
          </p:cNvPr>
          <p:cNvSpPr txBox="1"/>
          <p:nvPr/>
        </p:nvSpPr>
        <p:spPr>
          <a:xfrm>
            <a:off x="3143672" y="6020804"/>
            <a:ext cx="3484716" cy="646331"/>
          </a:xfrm>
          <a:prstGeom prst="rect">
            <a:avLst/>
          </a:prstGeom>
          <a:noFill/>
        </p:spPr>
        <p:txBody>
          <a:bodyPr wrap="square">
            <a:spAutoFit/>
          </a:bodyPr>
          <a:lstStyle/>
          <a:p>
            <a:pPr algn="ctr"/>
            <a:r>
              <a:rPr kumimoji="0" lang="ar-JO" sz="1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الروبوت</a:t>
            </a:r>
            <a:r>
              <a:rPr kumimoji="0" lang="ar-AE" sz="1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ات </a:t>
            </a:r>
          </a:p>
          <a:p>
            <a:pPr algn="ctr"/>
            <a:r>
              <a:rPr kumimoji="0" lang="ar-AE" sz="1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والألعاب</a:t>
            </a:r>
            <a:r>
              <a:rPr kumimoji="0" lang="ar-JO" sz="1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التعليمي</a:t>
            </a:r>
            <a:r>
              <a:rPr kumimoji="0" lang="ar-AE" sz="1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ة</a:t>
            </a:r>
            <a:r>
              <a:rPr kumimoji="0" lang="ar-JO" sz="1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endParaRPr lang="en-US" dirty="0"/>
          </a:p>
        </p:txBody>
      </p:sp>
      <p:sp>
        <p:nvSpPr>
          <p:cNvPr id="16" name="TextBox 15">
            <a:extLst>
              <a:ext uri="{FF2B5EF4-FFF2-40B4-BE49-F238E27FC236}">
                <a16:creationId xmlns:a16="http://schemas.microsoft.com/office/drawing/2014/main" id="{A5F9E9F0-D713-062B-B7D7-F9908DAB44D6}"/>
              </a:ext>
            </a:extLst>
          </p:cNvPr>
          <p:cNvSpPr txBox="1"/>
          <p:nvPr/>
        </p:nvSpPr>
        <p:spPr>
          <a:xfrm>
            <a:off x="6456040" y="6233559"/>
            <a:ext cx="2044556" cy="369332"/>
          </a:xfrm>
          <a:prstGeom prst="rect">
            <a:avLst/>
          </a:prstGeom>
          <a:noFill/>
        </p:spPr>
        <p:txBody>
          <a:bodyPr wrap="square">
            <a:spAutoFit/>
          </a:bodyPr>
          <a:lstStyle/>
          <a:p>
            <a:r>
              <a:rPr kumimoji="0" lang="ar-AE" sz="1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التقييم الذكي</a:t>
            </a:r>
            <a:endParaRPr lang="en-US" dirty="0"/>
          </a:p>
        </p:txBody>
      </p:sp>
      <p:sp>
        <p:nvSpPr>
          <p:cNvPr id="18" name="TextBox 17">
            <a:extLst>
              <a:ext uri="{FF2B5EF4-FFF2-40B4-BE49-F238E27FC236}">
                <a16:creationId xmlns:a16="http://schemas.microsoft.com/office/drawing/2014/main" id="{31E19A4B-CC39-ED52-E4E3-AD44A28C6C17}"/>
              </a:ext>
            </a:extLst>
          </p:cNvPr>
          <p:cNvSpPr txBox="1"/>
          <p:nvPr/>
        </p:nvSpPr>
        <p:spPr>
          <a:xfrm>
            <a:off x="8990218" y="6002488"/>
            <a:ext cx="2188572" cy="646331"/>
          </a:xfrm>
          <a:prstGeom prst="rect">
            <a:avLst/>
          </a:prstGeom>
          <a:noFill/>
        </p:spPr>
        <p:txBody>
          <a:bodyPr wrap="square">
            <a:spAutoFit/>
          </a:bodyPr>
          <a:lstStyle/>
          <a:p>
            <a:pPr algn="ctr"/>
            <a:r>
              <a:rPr kumimoji="0" lang="ar-AE" sz="1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قراءة </a:t>
            </a:r>
          </a:p>
          <a:p>
            <a:pPr algn="ctr"/>
            <a:r>
              <a:rPr kumimoji="0" lang="ar-AE" sz="1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وتمييز النصوص </a:t>
            </a:r>
            <a:endParaRPr lang="en-US" dirty="0"/>
          </a:p>
        </p:txBody>
      </p:sp>
    </p:spTree>
    <p:extLst>
      <p:ext uri="{BB962C8B-B14F-4D97-AF65-F5344CB8AC3E}">
        <p14:creationId xmlns:p14="http://schemas.microsoft.com/office/powerpoint/2010/main" val="8983478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8661260-DBA1-4D95-AD69-CF9FBDEFEA61}"/>
              </a:ext>
            </a:extLst>
          </p:cNvPr>
          <p:cNvSpPr/>
          <p:nvPr/>
        </p:nvSpPr>
        <p:spPr>
          <a:xfrm>
            <a:off x="317090" y="738196"/>
            <a:ext cx="11689976" cy="6463308"/>
          </a:xfrm>
          <a:prstGeom prst="rect">
            <a:avLst/>
          </a:prstGeom>
        </p:spPr>
        <p:txBody>
          <a:bodyPr wrap="square">
            <a:spAutoFit/>
          </a:bodyPr>
          <a:lstStyle/>
          <a:p>
            <a:pPr algn="just" rtl="1"/>
            <a:r>
              <a:rPr lang="ar-JO" sz="1800" dirty="0">
                <a:solidFill>
                  <a:schemeClr val="tx1"/>
                </a:solidFill>
                <a:latin typeface="Alexandria" pitchFamily="2" charset="-78"/>
                <a:cs typeface="Alexandria" pitchFamily="2" charset="-78"/>
              </a:rPr>
              <a:t>– يسهم الذكاء الاصطناعي في مساعدة المعلمين والمحاضرين من خلال تحريرهم من الأعمال المكتبية التي غالبًا ما تستهلك جزء كبيرًا من وقتهم، حيث يمكّن استخدام الذكاء الاصطناعي في أتمتة معظم المهام العادية بما في ذلك العمل الإداري، وتصنيف الأوراق، وتقييم أنماط التعلم في المدارس، والرد على الأسئلة العامة وغيرها من المهام الإدارية النمطية. فوفقًا لبعض الدراسات، </a:t>
            </a:r>
            <a:r>
              <a:rPr lang="ar-JO" sz="1800" u="sng" dirty="0">
                <a:solidFill>
                  <a:schemeClr val="tx1"/>
                </a:solidFill>
                <a:latin typeface="Alexandria" pitchFamily="2" charset="-78"/>
                <a:cs typeface="Alexandria" pitchFamily="2" charset="-78"/>
              </a:rPr>
              <a:t>يقضي المعلمون 31 في المئة من وقتهم في التحضير للدروس وتصحيح الاختبارات والقيام بالأعمال الإدارية،</a:t>
            </a:r>
            <a:r>
              <a:rPr lang="ar-JO" sz="1800" dirty="0">
                <a:solidFill>
                  <a:schemeClr val="tx1"/>
                </a:solidFill>
                <a:latin typeface="Alexandria" pitchFamily="2" charset="-78"/>
                <a:cs typeface="Alexandria" pitchFamily="2" charset="-78"/>
              </a:rPr>
              <a:t> ولذلك وباستخدام أدوات الأتمتة والذكاء الاصطناعي يمكّن للمدرسين أتمتة العمليات اليدوية مثل تصحيح الامتحانات وتقييم الواجبات، وبالتالي تقليل المهام الإدارية وإتاحة الفرصة لهم للتركيز وتكريس مزيد من الوقت للطلاب..</a:t>
            </a:r>
            <a:endParaRPr lang="en-GB" sz="1800" dirty="0">
              <a:solidFill>
                <a:schemeClr val="tx1"/>
              </a:solidFill>
              <a:latin typeface="Alexandria" pitchFamily="2" charset="-78"/>
              <a:cs typeface="Alexandria" pitchFamily="2" charset="-78"/>
            </a:endParaRPr>
          </a:p>
          <a:p>
            <a:pPr algn="just" rtl="1"/>
            <a:endParaRPr lang="ar-JO" sz="1800" dirty="0">
              <a:solidFill>
                <a:schemeClr val="bg1"/>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 تساعد خيارات “الخدمات المتخصصة وفق الاحتياجات” التي توفرها تقنيات الذكاء الاصطناعي </a:t>
            </a:r>
            <a:r>
              <a:rPr lang="ar-AE" sz="1800" dirty="0">
                <a:solidFill>
                  <a:schemeClr val="tx1"/>
                </a:solidFill>
                <a:latin typeface="Alexandria" pitchFamily="2" charset="-78"/>
                <a:cs typeface="Alexandria" pitchFamily="2" charset="-78"/>
              </a:rPr>
              <a:t>على</a:t>
            </a:r>
            <a:r>
              <a:rPr lang="ar-JO" sz="1800" dirty="0">
                <a:solidFill>
                  <a:schemeClr val="tx1"/>
                </a:solidFill>
                <a:latin typeface="Alexandria" pitchFamily="2" charset="-78"/>
                <a:cs typeface="Alexandria" pitchFamily="2" charset="-78"/>
              </a:rPr>
              <a:t> توفير فرصة تعليم تتوافق مع كل طالب بشكل فردي، كما أن الروبوتات المتخصصة يمكنها استكمال دور المعلمين ذوي الخبرة في تقديم الدروس والحصص الإضافية لتقوية وتنمية مهارات الطلاب، وتستطيع هذه التقنية أن تحل مشكلات قلة المعلمين في بعض المجالات.</a:t>
            </a:r>
            <a:endParaRPr lang="en-GB" sz="1800" dirty="0">
              <a:solidFill>
                <a:schemeClr val="tx1"/>
              </a:solidFill>
              <a:latin typeface="Alexandria" pitchFamily="2" charset="-78"/>
              <a:cs typeface="Alexandria" pitchFamily="2" charset="-78"/>
            </a:endParaRPr>
          </a:p>
          <a:p>
            <a:pPr algn="just" rtl="1"/>
            <a:endParaRPr lang="ar-JO" sz="1800" dirty="0">
              <a:solidFill>
                <a:schemeClr val="bg1"/>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 تعمل تطبيقات الذكاء الاصطناعي على تحديث المناهج </a:t>
            </a:r>
            <a:r>
              <a:rPr lang="ar-AE" sz="1800" dirty="0">
                <a:solidFill>
                  <a:schemeClr val="tx1"/>
                </a:solidFill>
                <a:latin typeface="Alexandria" pitchFamily="2" charset="-78"/>
                <a:cs typeface="Alexandria" pitchFamily="2" charset="-78"/>
              </a:rPr>
              <a:t>و</a:t>
            </a:r>
            <a:r>
              <a:rPr lang="ar-JO" sz="1800" dirty="0">
                <a:solidFill>
                  <a:schemeClr val="tx1"/>
                </a:solidFill>
                <a:latin typeface="Alexandria" pitchFamily="2" charset="-78"/>
                <a:cs typeface="Alexandria" pitchFamily="2" charset="-78"/>
              </a:rPr>
              <a:t>استنتاج المعارف والمهارات المطلوبة في وقـت معيّن، وبالتالي تحديث الدروس تلقائياً وتقديمها للطالب بشكل يناسب احتياجاته وقدراته.</a:t>
            </a:r>
            <a:endParaRPr lang="ar-AE" sz="1800" dirty="0">
              <a:solidFill>
                <a:schemeClr val="tx1"/>
              </a:solidFill>
              <a:latin typeface="Alexandria" pitchFamily="2" charset="-78"/>
              <a:cs typeface="Alexandria" pitchFamily="2" charset="-78"/>
            </a:endParaRPr>
          </a:p>
          <a:p>
            <a:pPr algn="just" rtl="1"/>
            <a:endParaRPr lang="en-GB" sz="1800" dirty="0">
              <a:solidFill>
                <a:schemeClr val="tx1"/>
              </a:solidFill>
              <a:latin typeface="Alexandria" pitchFamily="2" charset="-78"/>
              <a:cs typeface="Alexandria" pitchFamily="2" charset="-78"/>
            </a:endParaRPr>
          </a:p>
          <a:p>
            <a:pPr algn="just" rtl="1"/>
            <a:endParaRPr lang="ar-JO" sz="1800" dirty="0">
              <a:solidFill>
                <a:schemeClr val="bg1"/>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 يمكّن لتقنيات الذكاء الاصطناعي أن تقدِّم الدعم المطلوب للطالب خارج الصف الدراسي، والذي يستطيع معرفة قدرات الطالب ونقاط قوته وضعفه، والموضوعات التي يعاني فيها من قصور في الفهم أو نقص في المعلومات، فيمكنه عندئذ أن يكيّف المادة العلمية بل حتى العملية التعليمية بأكملها بما يناسب إمكانات الفرد فيقدِّم المساعدة المطلوبة والدعم اللازم في الوقت المحدَّد وبالشكل المناسب لكل طالب. بغض النظر عن الإمكانات المادية، أو موقعه الجغرافي، أو قدراته الذهنية.</a:t>
            </a:r>
          </a:p>
          <a:p>
            <a:pPr algn="just" rtl="1"/>
            <a:r>
              <a:rPr lang="ar-JO" sz="1800" dirty="0">
                <a:solidFill>
                  <a:schemeClr val="bg1"/>
                </a:solidFill>
                <a:latin typeface="Alexandria" pitchFamily="2" charset="-78"/>
                <a:cs typeface="Alexandria" pitchFamily="2" charset="-78"/>
              </a:rPr>
              <a:t>– </a:t>
            </a:r>
          </a:p>
        </p:txBody>
      </p:sp>
      <p:sp>
        <p:nvSpPr>
          <p:cNvPr id="3" name="Rectangle 2">
            <a:extLst>
              <a:ext uri="{FF2B5EF4-FFF2-40B4-BE49-F238E27FC236}">
                <a16:creationId xmlns:a16="http://schemas.microsoft.com/office/drawing/2014/main" id="{DBB4F3A9-F7C3-437D-ACCE-55152F5F494F}"/>
              </a:ext>
            </a:extLst>
          </p:cNvPr>
          <p:cNvSpPr/>
          <p:nvPr/>
        </p:nvSpPr>
        <p:spPr>
          <a:xfrm>
            <a:off x="250449" y="6488211"/>
            <a:ext cx="2484976" cy="307777"/>
          </a:xfrm>
          <a:prstGeom prst="rect">
            <a:avLst/>
          </a:prstGeom>
        </p:spPr>
        <p:txBody>
          <a:bodyPr wrap="none">
            <a:spAutoFit/>
          </a:bodyPr>
          <a:lstStyle/>
          <a:p>
            <a:r>
              <a:rPr lang="en-GB" dirty="0">
                <a:solidFill>
                  <a:schemeClr val="bg1"/>
                </a:solidFill>
                <a:latin typeface="Alexandria" pitchFamily="2" charset="-78"/>
                <a:cs typeface="Alexandria" pitchFamily="2" charset="-78"/>
              </a:rPr>
              <a:t>https://www.ghorfa.de/ar/</a:t>
            </a:r>
            <a:endParaRPr lang="ar-JO" dirty="0">
              <a:solidFill>
                <a:schemeClr val="bg1"/>
              </a:solidFill>
              <a:latin typeface="Alexandria" pitchFamily="2" charset="-78"/>
              <a:cs typeface="Alexandria" pitchFamily="2" charset="-78"/>
            </a:endParaRPr>
          </a:p>
        </p:txBody>
      </p:sp>
      <p:sp>
        <p:nvSpPr>
          <p:cNvPr id="4" name="Rectangle 3">
            <a:extLst>
              <a:ext uri="{FF2B5EF4-FFF2-40B4-BE49-F238E27FC236}">
                <a16:creationId xmlns:a16="http://schemas.microsoft.com/office/drawing/2014/main" id="{3F6D7FFF-DE15-4EEC-897B-AD0E4785DFC1}"/>
              </a:ext>
            </a:extLst>
          </p:cNvPr>
          <p:cNvSpPr/>
          <p:nvPr/>
        </p:nvSpPr>
        <p:spPr>
          <a:xfrm>
            <a:off x="2871084" y="280075"/>
            <a:ext cx="6003567" cy="400110"/>
          </a:xfrm>
          <a:prstGeom prst="rect">
            <a:avLst/>
          </a:prstGeom>
        </p:spPr>
        <p:txBody>
          <a:bodyPr wrap="none">
            <a:spAutoFit/>
          </a:bodyPr>
          <a:lstStyle/>
          <a:p>
            <a:pPr algn="r"/>
            <a:r>
              <a:rPr lang="ar-JO" sz="2000" b="1" dirty="0">
                <a:solidFill>
                  <a:schemeClr val="tx1"/>
                </a:solidFill>
                <a:latin typeface="Alexandria" pitchFamily="2" charset="-78"/>
                <a:cs typeface="Alexandria" pitchFamily="2" charset="-78"/>
              </a:rPr>
              <a:t>إيجابيات استخدام الذكاء الاصطناعي في التعليم</a:t>
            </a:r>
          </a:p>
        </p:txBody>
      </p:sp>
      <p:pic>
        <p:nvPicPr>
          <p:cNvPr id="8" name="Graphic 21">
            <a:extLst>
              <a:ext uri="{FF2B5EF4-FFF2-40B4-BE49-F238E27FC236}">
                <a16:creationId xmlns:a16="http://schemas.microsoft.com/office/drawing/2014/main" id="{108DAD4A-6245-E778-4DAD-AE0A62EE8CE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32304300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E992A4F-6317-4367-B363-A38F2FCB17AD}"/>
              </a:ext>
            </a:extLst>
          </p:cNvPr>
          <p:cNvSpPr/>
          <p:nvPr/>
        </p:nvSpPr>
        <p:spPr>
          <a:xfrm>
            <a:off x="161447" y="640151"/>
            <a:ext cx="12030553" cy="6740307"/>
          </a:xfrm>
          <a:prstGeom prst="rect">
            <a:avLst/>
          </a:prstGeom>
        </p:spPr>
        <p:txBody>
          <a:bodyPr wrap="square" numCol="2">
            <a:spAutoFit/>
          </a:bodyPr>
          <a:lstStyle/>
          <a:p>
            <a:pPr algn="r"/>
            <a:endParaRPr lang="ar-JO" sz="1800" dirty="0">
              <a:solidFill>
                <a:schemeClr val="tx1"/>
              </a:solidFill>
              <a:latin typeface="Helvetica" panose="020B0604020202020204" pitchFamily="34" charset="0"/>
              <a:cs typeface="Alexandria" pitchFamily="2" charset="-78"/>
            </a:endParaRPr>
          </a:p>
          <a:p>
            <a:pPr algn="ctr" rtl="1"/>
            <a:r>
              <a:rPr lang="ar-AE" sz="2000" b="1" u="sng" dirty="0">
                <a:solidFill>
                  <a:srgbClr val="00B0F0"/>
                </a:solidFill>
                <a:latin typeface="Helvetica" panose="020B0604020202020204" pitchFamily="34" charset="0"/>
                <a:cs typeface="Alexandria" pitchFamily="2" charset="-78"/>
              </a:rPr>
              <a:t>الطالب</a:t>
            </a:r>
            <a:r>
              <a:rPr lang="ar-JO" sz="2000" b="1" u="sng" dirty="0">
                <a:solidFill>
                  <a:srgbClr val="00B0F0"/>
                </a:solidFill>
                <a:latin typeface="Helvetica" panose="020B0604020202020204" pitchFamily="34" charset="0"/>
                <a:cs typeface="Alexandria" pitchFamily="2" charset="-78"/>
              </a:rPr>
              <a:t>:</a:t>
            </a:r>
          </a:p>
          <a:p>
            <a:pPr marL="285750" indent="-285750" algn="just" rtl="1">
              <a:buFont typeface="Arial" panose="020B0604020202020204" pitchFamily="34" charset="0"/>
              <a:buChar char="•"/>
            </a:pPr>
            <a:r>
              <a:rPr lang="ar-JO" sz="1800" dirty="0">
                <a:solidFill>
                  <a:schemeClr val="tx1"/>
                </a:solidFill>
                <a:latin typeface="Helvetica" panose="020B0604020202020204" pitchFamily="34" charset="0"/>
                <a:cs typeface="Alexandria" pitchFamily="2" charset="-78"/>
              </a:rPr>
              <a:t> </a:t>
            </a:r>
            <a:r>
              <a:rPr lang="ar-AE" sz="1800" dirty="0">
                <a:solidFill>
                  <a:schemeClr val="tx1"/>
                </a:solidFill>
                <a:latin typeface="Helvetica" panose="020B0604020202020204" pitchFamily="34" charset="0"/>
                <a:cs typeface="Alexandria" pitchFamily="2" charset="-78"/>
              </a:rPr>
              <a:t>يقدم الذكاء الاصطناعي ل</a:t>
            </a:r>
            <a:r>
              <a:rPr lang="ar-JO" sz="1800" dirty="0">
                <a:solidFill>
                  <a:schemeClr val="tx1"/>
                </a:solidFill>
                <a:latin typeface="Helvetica" panose="020B0604020202020204" pitchFamily="34" charset="0"/>
                <a:cs typeface="Alexandria" pitchFamily="2" charset="-78"/>
              </a:rPr>
              <a:t>لطالب الكثير من المنصات التي تقدم دورات تدريبية وتعليمية من مختلف الدول مما </a:t>
            </a:r>
            <a:r>
              <a:rPr lang="ar-AE" sz="1800" dirty="0">
                <a:solidFill>
                  <a:schemeClr val="tx1"/>
                </a:solidFill>
                <a:latin typeface="Helvetica" panose="020B0604020202020204" pitchFamily="34" charset="0"/>
                <a:cs typeface="Alexandria" pitchFamily="2" charset="-78"/>
              </a:rPr>
              <a:t>ي</a:t>
            </a:r>
            <a:r>
              <a:rPr lang="ar-JO" sz="1800" dirty="0">
                <a:solidFill>
                  <a:schemeClr val="tx1"/>
                </a:solidFill>
                <a:latin typeface="Helvetica" panose="020B0604020202020204" pitchFamily="34" charset="0"/>
                <a:cs typeface="Alexandria" pitchFamily="2" charset="-78"/>
              </a:rPr>
              <a:t>سهل </a:t>
            </a:r>
            <a:r>
              <a:rPr lang="ar-AE" sz="1800" dirty="0">
                <a:solidFill>
                  <a:schemeClr val="tx1"/>
                </a:solidFill>
                <a:latin typeface="Helvetica" panose="020B0604020202020204" pitchFamily="34" charset="0"/>
                <a:cs typeface="Alexandria" pitchFamily="2" charset="-78"/>
              </a:rPr>
              <a:t>عملية التعلم </a:t>
            </a:r>
            <a:r>
              <a:rPr lang="ar-JO" sz="1800" dirty="0">
                <a:solidFill>
                  <a:schemeClr val="tx1"/>
                </a:solidFill>
                <a:latin typeface="Helvetica" panose="020B0604020202020204" pitchFamily="34" charset="0"/>
                <a:cs typeface="Alexandria" pitchFamily="2" charset="-78"/>
              </a:rPr>
              <a:t>لجميع الراغبين. كما يتيح القدرة على الوصول إلى جميع المناهج التعليمية </a:t>
            </a:r>
            <a:r>
              <a:rPr lang="ar-AE" sz="1800" dirty="0">
                <a:solidFill>
                  <a:schemeClr val="tx1"/>
                </a:solidFill>
                <a:latin typeface="Helvetica" panose="020B0604020202020204" pitchFamily="34" charset="0"/>
                <a:cs typeface="Alexandria" pitchFamily="2" charset="-78"/>
              </a:rPr>
              <a:t>.</a:t>
            </a:r>
          </a:p>
          <a:p>
            <a:pPr marL="285750" indent="-285750" algn="just" rtl="1">
              <a:buFont typeface="Arial" panose="020B0604020202020204" pitchFamily="34" charset="0"/>
              <a:buChar char="•"/>
            </a:pPr>
            <a:r>
              <a:rPr lang="ar-JO" sz="1800" dirty="0">
                <a:solidFill>
                  <a:schemeClr val="tx1"/>
                </a:solidFill>
                <a:latin typeface="Helvetica" panose="020B0604020202020204" pitchFamily="34" charset="0"/>
                <a:cs typeface="Alexandria" pitchFamily="2" charset="-78"/>
              </a:rPr>
              <a:t>توفير ترجمات فورية أيضًا لترجمة أي نص إلى اللغة الأم التي يتحدث بها المتعلم فلا يواجه أية صعوبة في تلقي المعلومة</a:t>
            </a:r>
            <a:endParaRPr lang="ar-AE" sz="1800" dirty="0">
              <a:solidFill>
                <a:schemeClr val="tx1"/>
              </a:solidFill>
              <a:latin typeface="Helvetica" panose="020B0604020202020204" pitchFamily="34" charset="0"/>
              <a:cs typeface="Alexandria" pitchFamily="2" charset="-78"/>
            </a:endParaRPr>
          </a:p>
          <a:p>
            <a:pPr marL="285750" indent="-285750" algn="just" rtl="1">
              <a:buFont typeface="Arial" panose="020B0604020202020204" pitchFamily="34" charset="0"/>
              <a:buChar char="•"/>
            </a:pPr>
            <a:r>
              <a:rPr lang="ar-JO" sz="1800" dirty="0">
                <a:solidFill>
                  <a:schemeClr val="tx1"/>
                </a:solidFill>
                <a:latin typeface="Helvetica" panose="020B0604020202020204" pitchFamily="34" charset="0"/>
                <a:cs typeface="Alexandria" pitchFamily="2" charset="-78"/>
              </a:rPr>
              <a:t>يقوم الذكاء الاصطناعي على تحديد نقاط  القوة والضعف لطالب ومعرفة مستواه التعليمي وتقديم أفضل الطرق التعليمية له.</a:t>
            </a:r>
          </a:p>
          <a:p>
            <a:pPr marL="285750" indent="-285750" algn="just" rtl="1">
              <a:buFont typeface="Arial" panose="020B0604020202020204" pitchFamily="34" charset="0"/>
              <a:buChar char="•"/>
            </a:pPr>
            <a:r>
              <a:rPr lang="ar-JO" sz="1800" dirty="0">
                <a:solidFill>
                  <a:schemeClr val="tx1"/>
                </a:solidFill>
                <a:latin typeface="Helvetica" panose="020B0604020202020204" pitchFamily="34" charset="0"/>
                <a:cs typeface="Alexandria" pitchFamily="2" charset="-78"/>
              </a:rPr>
              <a:t>  يقدم الذكاء الاصطناعي للطالب الحلول السريعة والإجابات الفورية دون الحاجة إلى وجود معلم.</a:t>
            </a:r>
            <a:endParaRPr lang="ar-AE" sz="1800" dirty="0">
              <a:solidFill>
                <a:schemeClr val="tx1"/>
              </a:solidFill>
              <a:latin typeface="Helvetica" panose="020B0604020202020204" pitchFamily="34" charset="0"/>
              <a:cs typeface="Alexandria" pitchFamily="2" charset="-78"/>
            </a:endParaRPr>
          </a:p>
          <a:p>
            <a:pPr marL="285750" indent="-285750" algn="just" rtl="1">
              <a:buFont typeface="Arial" panose="020B0604020202020204" pitchFamily="34" charset="0"/>
              <a:buChar char="•"/>
            </a:pPr>
            <a:endParaRPr lang="ar-JO" sz="1800" dirty="0">
              <a:solidFill>
                <a:schemeClr val="tx1"/>
              </a:solidFill>
              <a:latin typeface="Helvetica" panose="020B0604020202020204" pitchFamily="34" charset="0"/>
              <a:cs typeface="Alexandria" pitchFamily="2" charset="-78"/>
            </a:endParaRPr>
          </a:p>
          <a:p>
            <a:pPr marL="342900" indent="-342900" algn="just" rtl="1">
              <a:buFontTx/>
              <a:buChar char="-"/>
            </a:pPr>
            <a:r>
              <a:rPr lang="ar-JO" sz="1800" dirty="0">
                <a:solidFill>
                  <a:schemeClr val="tx1"/>
                </a:solidFill>
                <a:latin typeface="Helvetica" panose="020B0604020202020204" pitchFamily="34" charset="0"/>
                <a:cs typeface="Alexandria" pitchFamily="2" charset="-78"/>
              </a:rPr>
              <a:t>توفير محتوى تعليمي غني، يساعد على فهم المحتوى حيث يرسخ في ذاكرة الطالب بشكل أقوى من ذلك الذي يكتسبه من خلال الوسائل التقليدية.</a:t>
            </a:r>
            <a:endParaRPr lang="ar-AE" sz="1800" dirty="0">
              <a:solidFill>
                <a:schemeClr val="tx1"/>
              </a:solidFill>
              <a:latin typeface="Helvetica" panose="020B0604020202020204" pitchFamily="34" charset="0"/>
              <a:cs typeface="Alexandria" pitchFamily="2" charset="-78"/>
            </a:endParaRPr>
          </a:p>
          <a:p>
            <a:pPr marL="342900" indent="-342900" algn="just" rtl="1">
              <a:buFontTx/>
              <a:buChar char="-"/>
            </a:pPr>
            <a:endParaRPr lang="ar-AE" sz="1800" dirty="0">
              <a:solidFill>
                <a:schemeClr val="tx1"/>
              </a:solidFill>
              <a:latin typeface="Helvetica" panose="020B0604020202020204" pitchFamily="34" charset="0"/>
              <a:cs typeface="Alexandria" pitchFamily="2" charset="-78"/>
            </a:endParaRPr>
          </a:p>
          <a:p>
            <a:pPr marL="342900" indent="-342900" algn="just" rtl="1">
              <a:buFontTx/>
              <a:buChar char="-"/>
            </a:pPr>
            <a:endParaRPr lang="ar-AE" sz="1800" dirty="0">
              <a:solidFill>
                <a:schemeClr val="tx1"/>
              </a:solidFill>
              <a:latin typeface="Helvetica" panose="020B0604020202020204" pitchFamily="34" charset="0"/>
              <a:cs typeface="Alexandria" pitchFamily="2" charset="-78"/>
            </a:endParaRPr>
          </a:p>
          <a:p>
            <a:pPr marL="342900" indent="-342900" algn="just" rtl="1">
              <a:buFontTx/>
              <a:buChar char="-"/>
            </a:pPr>
            <a:endParaRPr lang="ar-AE" sz="1800" dirty="0">
              <a:solidFill>
                <a:schemeClr val="tx1"/>
              </a:solidFill>
              <a:latin typeface="Helvetica" panose="020B0604020202020204" pitchFamily="34" charset="0"/>
              <a:cs typeface="Alexandria" pitchFamily="2" charset="-78"/>
            </a:endParaRPr>
          </a:p>
          <a:p>
            <a:pPr marL="342900" indent="-342900" algn="just" rtl="1">
              <a:buFontTx/>
              <a:buChar char="-"/>
            </a:pPr>
            <a:endParaRPr lang="ar-AE" sz="1800" dirty="0">
              <a:solidFill>
                <a:schemeClr val="tx1"/>
              </a:solidFill>
              <a:latin typeface="Helvetica" panose="020B0604020202020204" pitchFamily="34" charset="0"/>
              <a:cs typeface="Alexandria" pitchFamily="2" charset="-78"/>
            </a:endParaRPr>
          </a:p>
          <a:p>
            <a:pPr marL="342900" indent="-342900" algn="just" rtl="1">
              <a:buFontTx/>
              <a:buChar char="-"/>
            </a:pPr>
            <a:endParaRPr lang="ar-AE" sz="1800" dirty="0">
              <a:solidFill>
                <a:schemeClr val="tx1"/>
              </a:solidFill>
              <a:latin typeface="Helvetica" panose="020B0604020202020204" pitchFamily="34" charset="0"/>
              <a:cs typeface="Alexandria" pitchFamily="2" charset="-78"/>
            </a:endParaRPr>
          </a:p>
          <a:p>
            <a:pPr algn="just" rtl="1"/>
            <a:endParaRPr lang="ar-AE" sz="1800" dirty="0">
              <a:solidFill>
                <a:schemeClr val="tx1"/>
              </a:solidFill>
              <a:latin typeface="Helvetica" panose="020B0604020202020204" pitchFamily="34" charset="0"/>
              <a:cs typeface="Alexandria" pitchFamily="2" charset="-78"/>
            </a:endParaRPr>
          </a:p>
          <a:p>
            <a:pPr algn="just" rtl="1"/>
            <a:endParaRPr lang="ar-JO" sz="1800" dirty="0">
              <a:solidFill>
                <a:schemeClr val="tx1"/>
              </a:solidFill>
              <a:latin typeface="Helvetica" panose="020B0604020202020204" pitchFamily="34" charset="0"/>
              <a:cs typeface="Alexandria" pitchFamily="2" charset="-78"/>
            </a:endParaRPr>
          </a:p>
          <a:p>
            <a:pPr algn="ctr" rtl="1"/>
            <a:r>
              <a:rPr lang="ar-AE" sz="2000" b="1" u="sng" dirty="0">
                <a:solidFill>
                  <a:srgbClr val="00B0F0"/>
                </a:solidFill>
                <a:latin typeface="Droid Sans"/>
                <a:cs typeface="Alexandria" pitchFamily="2" charset="-78"/>
              </a:rPr>
              <a:t>المعلم</a:t>
            </a:r>
            <a:r>
              <a:rPr lang="ar-JO" sz="1800" b="1" u="sng" dirty="0">
                <a:solidFill>
                  <a:srgbClr val="00B0F0"/>
                </a:solidFill>
                <a:latin typeface="Droid Sans"/>
                <a:cs typeface="Alexandria" pitchFamily="2" charset="-78"/>
              </a:rPr>
              <a:t>:</a:t>
            </a:r>
          </a:p>
          <a:p>
            <a:pPr marL="285750" indent="-285750" algn="just" rtl="1">
              <a:buFont typeface="Arial" panose="020B0604020202020204" pitchFamily="34" charset="0"/>
              <a:buChar char="•"/>
            </a:pPr>
            <a:r>
              <a:rPr lang="ar-JO" sz="1800" dirty="0">
                <a:solidFill>
                  <a:schemeClr val="tx1"/>
                </a:solidFill>
                <a:latin typeface="Droid Sans"/>
                <a:cs typeface="Alexandria" pitchFamily="2" charset="-78"/>
              </a:rPr>
              <a:t>يمكّن للمعلمين تحليل بيانات أداء الطلاب وتفضيلاتهم لإنشاء خطط دروس وتقييمات مخصصة تتوافق مع نقاط القوة والضعف لكل طالب. </a:t>
            </a:r>
          </a:p>
          <a:p>
            <a:pPr marL="285750" indent="-285750" algn="just" rtl="1">
              <a:buFont typeface="Arial" panose="020B0604020202020204" pitchFamily="34" charset="0"/>
              <a:buChar char="•"/>
            </a:pPr>
            <a:r>
              <a:rPr lang="ar-JO" sz="1800" dirty="0">
                <a:solidFill>
                  <a:schemeClr val="tx1"/>
                </a:solidFill>
                <a:latin typeface="Droid Sans"/>
                <a:cs typeface="Alexandria" pitchFamily="2" charset="-78"/>
              </a:rPr>
              <a:t> يوفر الذكاء الاصطناعي أتمتة المهام الإدارية والتقييم والرد على الأسئلة وتصحيح الاختبارات ووضع أسئلة الامتحانات. </a:t>
            </a:r>
          </a:p>
          <a:p>
            <a:pPr marL="285750" indent="-285750" algn="just" rtl="1">
              <a:buFont typeface="Arial" panose="020B0604020202020204" pitchFamily="34" charset="0"/>
              <a:buChar char="•"/>
            </a:pPr>
            <a:r>
              <a:rPr lang="ar-JO" sz="1800" dirty="0">
                <a:solidFill>
                  <a:schemeClr val="tx1"/>
                </a:solidFill>
                <a:latin typeface="Droid Sans"/>
                <a:cs typeface="Alexandria" pitchFamily="2" charset="-78"/>
              </a:rPr>
              <a:t> </a:t>
            </a:r>
            <a:r>
              <a:rPr lang="ar-AE" sz="1800" dirty="0">
                <a:solidFill>
                  <a:schemeClr val="tx1"/>
                </a:solidFill>
                <a:latin typeface="Droid Sans"/>
                <a:cs typeface="Alexandria" pitchFamily="2" charset="-78"/>
              </a:rPr>
              <a:t>إنشاء </a:t>
            </a:r>
            <a:r>
              <a:rPr lang="ar-JO" sz="1800" dirty="0">
                <a:solidFill>
                  <a:schemeClr val="tx1"/>
                </a:solidFill>
                <a:latin typeface="Droid Sans"/>
                <a:cs typeface="Alexandria" pitchFamily="2" charset="-78"/>
              </a:rPr>
              <a:t>اختبارات وألعاب مخصصة تساعد الطلاب على التفاعل مع المواد بطريقة ممتعة وتفاعلية. </a:t>
            </a:r>
          </a:p>
          <a:p>
            <a:pPr marL="285750" indent="-285750" algn="just" rtl="1">
              <a:buFont typeface="Arial" panose="020B0604020202020204" pitchFamily="34" charset="0"/>
              <a:buChar char="•"/>
            </a:pPr>
            <a:r>
              <a:rPr lang="ar-JO" sz="1800" dirty="0">
                <a:solidFill>
                  <a:schemeClr val="tx1"/>
                </a:solidFill>
                <a:latin typeface="Droid Sans"/>
                <a:cs typeface="Alexandria" pitchFamily="2" charset="-78"/>
              </a:rPr>
              <a:t>يمكّن الذكاء الاصطناعي مساعدة المعلمين على إنشاء خطط دروس وتقييمات مخصصة تتوافق مع نقاط القوة والضعف لكل طالب. مما يؤدي إلى تحسين مشاركة الطلاب وتحفيزهم ، وحصولهم على نتائج أكاديمية أفضل.</a:t>
            </a:r>
            <a:endParaRPr lang="ar-AE" sz="1800" dirty="0">
              <a:solidFill>
                <a:schemeClr val="tx1"/>
              </a:solidFill>
              <a:latin typeface="Droid Sans"/>
              <a:cs typeface="Alexandria" pitchFamily="2" charset="-78"/>
            </a:endParaRPr>
          </a:p>
          <a:p>
            <a:pPr marL="285750" indent="-285750" algn="just" rtl="1">
              <a:buFontTx/>
              <a:buChar char="-"/>
            </a:pPr>
            <a:endParaRPr lang="ar-AE" sz="1800" dirty="0">
              <a:solidFill>
                <a:schemeClr val="tx1"/>
              </a:solidFill>
              <a:latin typeface="Droid Sans"/>
              <a:cs typeface="Alexandria" pitchFamily="2" charset="-78"/>
            </a:endParaRPr>
          </a:p>
          <a:p>
            <a:pPr marL="285750" indent="-285750" algn="just" rtl="1">
              <a:buFont typeface="Arial" panose="020B0604020202020204" pitchFamily="34" charset="0"/>
              <a:buChar char="•"/>
            </a:pPr>
            <a:r>
              <a:rPr lang="ar-JO" sz="1800" dirty="0">
                <a:solidFill>
                  <a:schemeClr val="tx1"/>
                </a:solidFill>
                <a:latin typeface="Droid Sans"/>
                <a:cs typeface="Alexandria" pitchFamily="2" charset="-78"/>
              </a:rPr>
              <a:t>يمكّن الذكاء الاصطناعي المعلمين </a:t>
            </a:r>
            <a:r>
              <a:rPr lang="ar-AE" sz="1800" dirty="0">
                <a:solidFill>
                  <a:schemeClr val="tx1"/>
                </a:solidFill>
                <a:latin typeface="Droid Sans"/>
                <a:cs typeface="Alexandria" pitchFamily="2" charset="-78"/>
              </a:rPr>
              <a:t>من إعطاء </a:t>
            </a:r>
            <a:r>
              <a:rPr lang="ar-JO" sz="1800" dirty="0">
                <a:solidFill>
                  <a:schemeClr val="tx1"/>
                </a:solidFill>
                <a:latin typeface="Droid Sans"/>
                <a:cs typeface="Alexandria" pitchFamily="2" charset="-78"/>
              </a:rPr>
              <a:t>صورة واضحة للموضوعات والدروس التي يجب إعادة تقييمها ويسمح هذا التحليل بوضع أفضل برنامج تعليمي للطلاب. كما يمكّن للمدرسين والأساتذة من خلال تحليل الاحتياجات المحددة لكل طالب </a:t>
            </a:r>
            <a:r>
              <a:rPr lang="ar-AE" sz="1800" dirty="0">
                <a:solidFill>
                  <a:schemeClr val="tx1"/>
                </a:solidFill>
                <a:latin typeface="Droid Sans"/>
                <a:cs typeface="Alexandria" pitchFamily="2" charset="-78"/>
              </a:rPr>
              <a:t>و</a:t>
            </a:r>
            <a:r>
              <a:rPr lang="ar-JO" sz="1800" dirty="0">
                <a:solidFill>
                  <a:schemeClr val="tx1"/>
                </a:solidFill>
                <a:latin typeface="Droid Sans"/>
                <a:cs typeface="Alexandria" pitchFamily="2" charset="-78"/>
              </a:rPr>
              <a:t>تعديل دوراتهم لمعالجة الفجوات المعرفية الأكثر شيوعًا </a:t>
            </a:r>
            <a:r>
              <a:rPr lang="ar-AE" sz="1800" dirty="0">
                <a:solidFill>
                  <a:schemeClr val="tx1"/>
                </a:solidFill>
                <a:latin typeface="Droid Sans"/>
                <a:cs typeface="Alexandria" pitchFamily="2" charset="-78"/>
              </a:rPr>
              <a:t>.</a:t>
            </a:r>
            <a:endParaRPr lang="ar-JO" sz="1800" dirty="0">
              <a:solidFill>
                <a:schemeClr val="tx1"/>
              </a:solidFill>
              <a:latin typeface="Droid Sans"/>
              <a:cs typeface="Alexandria" pitchFamily="2" charset="-78"/>
            </a:endParaRPr>
          </a:p>
        </p:txBody>
      </p:sp>
      <p:sp>
        <p:nvSpPr>
          <p:cNvPr id="3" name="Rectangle 2">
            <a:extLst>
              <a:ext uri="{FF2B5EF4-FFF2-40B4-BE49-F238E27FC236}">
                <a16:creationId xmlns:a16="http://schemas.microsoft.com/office/drawing/2014/main" id="{7C0107E5-0BF2-4C1D-80AA-F69B4226C3E5}"/>
              </a:ext>
            </a:extLst>
          </p:cNvPr>
          <p:cNvSpPr/>
          <p:nvPr/>
        </p:nvSpPr>
        <p:spPr>
          <a:xfrm>
            <a:off x="400460" y="6399043"/>
            <a:ext cx="3139001" cy="307777"/>
          </a:xfrm>
          <a:prstGeom prst="rect">
            <a:avLst/>
          </a:prstGeom>
        </p:spPr>
        <p:txBody>
          <a:bodyPr wrap="none">
            <a:spAutoFit/>
          </a:bodyPr>
          <a:lstStyle/>
          <a:p>
            <a:r>
              <a:rPr lang="en-GB" dirty="0">
                <a:solidFill>
                  <a:schemeClr val="bg1"/>
                </a:solidFill>
                <a:latin typeface="Alexandria" pitchFamily="2" charset="-78"/>
                <a:cs typeface="Alexandria" pitchFamily="2" charset="-78"/>
              </a:rPr>
              <a:t>https://arblog.qorrectassess.com/</a:t>
            </a:r>
            <a:endParaRPr lang="ar-JO" dirty="0">
              <a:solidFill>
                <a:schemeClr val="bg1"/>
              </a:solidFill>
              <a:latin typeface="Alexandria" pitchFamily="2" charset="-78"/>
              <a:cs typeface="Alexandria" pitchFamily="2" charset="-78"/>
            </a:endParaRPr>
          </a:p>
        </p:txBody>
      </p:sp>
      <p:sp>
        <p:nvSpPr>
          <p:cNvPr id="4" name="Rectangle 3">
            <a:extLst>
              <a:ext uri="{FF2B5EF4-FFF2-40B4-BE49-F238E27FC236}">
                <a16:creationId xmlns:a16="http://schemas.microsoft.com/office/drawing/2014/main" id="{EB4F22E2-ACCF-407A-9AAB-1CFA65646C16}"/>
              </a:ext>
            </a:extLst>
          </p:cNvPr>
          <p:cNvSpPr/>
          <p:nvPr/>
        </p:nvSpPr>
        <p:spPr>
          <a:xfrm>
            <a:off x="3215680" y="125406"/>
            <a:ext cx="5564344" cy="400110"/>
          </a:xfrm>
          <a:prstGeom prst="rect">
            <a:avLst/>
          </a:prstGeom>
          <a:noFill/>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000" b="1" dirty="0">
                <a:solidFill>
                  <a:schemeClr val="tx1"/>
                </a:solidFill>
                <a:latin typeface="SimplifiedArabic,Bold"/>
                <a:cs typeface="Alexandria" pitchFamily="2" charset="-78"/>
              </a:rPr>
              <a:t>مزايا </a:t>
            </a:r>
            <a:r>
              <a:rPr lang="ar-AE" sz="2000" b="1" dirty="0">
                <a:solidFill>
                  <a:schemeClr val="tx1"/>
                </a:solidFill>
                <a:latin typeface="SimplifiedArabic,Bold"/>
                <a:cs typeface="Alexandria" pitchFamily="2" charset="-78"/>
              </a:rPr>
              <a:t>استخدام </a:t>
            </a:r>
            <a:r>
              <a:rPr lang="ar-JO" sz="2000" b="1" dirty="0">
                <a:solidFill>
                  <a:schemeClr val="tx1"/>
                </a:solidFill>
                <a:latin typeface="SimplifiedArabic,Bold"/>
                <a:cs typeface="Alexandria" pitchFamily="2" charset="-78"/>
              </a:rPr>
              <a:t>الذكاء الاصطناعي في التعليم</a:t>
            </a:r>
          </a:p>
        </p:txBody>
      </p:sp>
      <p:pic>
        <p:nvPicPr>
          <p:cNvPr id="8" name="Graphic 21">
            <a:extLst>
              <a:ext uri="{FF2B5EF4-FFF2-40B4-BE49-F238E27FC236}">
                <a16:creationId xmlns:a16="http://schemas.microsoft.com/office/drawing/2014/main" id="{974921D5-68BF-4526-4DB8-45BB2E643F9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21498867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8300200-9C12-4CEB-BF09-A4A9DB5BE63D}"/>
              </a:ext>
            </a:extLst>
          </p:cNvPr>
          <p:cNvSpPr/>
          <p:nvPr/>
        </p:nvSpPr>
        <p:spPr>
          <a:xfrm>
            <a:off x="3718" y="6550223"/>
            <a:ext cx="2484976" cy="307777"/>
          </a:xfrm>
          <a:prstGeom prst="rect">
            <a:avLst/>
          </a:prstGeom>
        </p:spPr>
        <p:txBody>
          <a:bodyPr wrap="none">
            <a:spAutoFit/>
          </a:bodyPr>
          <a:lstStyle/>
          <a:p>
            <a:r>
              <a:rPr lang="en-GB" dirty="0">
                <a:solidFill>
                  <a:schemeClr val="tx1"/>
                </a:solidFill>
                <a:latin typeface="Alexandria" pitchFamily="2" charset="-78"/>
                <a:cs typeface="Alexandria" pitchFamily="2" charset="-78"/>
              </a:rPr>
              <a:t>https://www.ghorfa.de/ar/</a:t>
            </a:r>
            <a:endParaRPr lang="ar-JO" dirty="0">
              <a:solidFill>
                <a:schemeClr val="tx1"/>
              </a:solidFill>
              <a:latin typeface="Alexandria" pitchFamily="2" charset="-78"/>
              <a:cs typeface="Alexandria" pitchFamily="2" charset="-78"/>
            </a:endParaRPr>
          </a:p>
        </p:txBody>
      </p:sp>
      <p:sp>
        <p:nvSpPr>
          <p:cNvPr id="4" name="Rectangle 3">
            <a:extLst>
              <a:ext uri="{FF2B5EF4-FFF2-40B4-BE49-F238E27FC236}">
                <a16:creationId xmlns:a16="http://schemas.microsoft.com/office/drawing/2014/main" id="{15927D73-E0A2-4282-B8B4-1F46792805D3}"/>
              </a:ext>
            </a:extLst>
          </p:cNvPr>
          <p:cNvSpPr/>
          <p:nvPr/>
        </p:nvSpPr>
        <p:spPr>
          <a:xfrm>
            <a:off x="1281984" y="133276"/>
            <a:ext cx="8592417" cy="400110"/>
          </a:xfrm>
          <a:prstGeom prst="rect">
            <a:avLst/>
          </a:prstGeom>
          <a:noFill/>
        </p:spPr>
        <p:style>
          <a:lnRef idx="3">
            <a:schemeClr val="lt1"/>
          </a:lnRef>
          <a:fillRef idx="1">
            <a:schemeClr val="accent3"/>
          </a:fillRef>
          <a:effectRef idx="1">
            <a:schemeClr val="accent3"/>
          </a:effectRef>
          <a:fontRef idx="minor">
            <a:schemeClr val="lt1"/>
          </a:fontRef>
        </p:style>
        <p:txBody>
          <a:bodyPr wrap="none">
            <a:spAutoFit/>
          </a:bodyPr>
          <a:lstStyle/>
          <a:p>
            <a:pPr lvl="0"/>
            <a:r>
              <a:rPr lang="ar-AE" sz="2000" b="1" dirty="0">
                <a:solidFill>
                  <a:schemeClr val="tx1"/>
                </a:solidFill>
                <a:latin typeface="SimplifiedArabic,Bold"/>
                <a:cs typeface="Alexandria" pitchFamily="2" charset="-78"/>
              </a:rPr>
              <a:t>التحديات التي تواجه استخدام تطبيقات</a:t>
            </a:r>
            <a:r>
              <a:rPr lang="ar-JO" sz="2000" b="1" dirty="0">
                <a:solidFill>
                  <a:schemeClr val="tx1"/>
                </a:solidFill>
                <a:latin typeface="SimplifiedArabic,Bold"/>
                <a:cs typeface="Alexandria" pitchFamily="2" charset="-78"/>
              </a:rPr>
              <a:t> الذكاء الاصطناعي في التعليم</a:t>
            </a:r>
            <a:endParaRPr lang="ar-JO" sz="2000" dirty="0">
              <a:solidFill>
                <a:schemeClr val="tx1"/>
              </a:solidFill>
              <a:cs typeface="Alexandria" pitchFamily="2" charset="-78"/>
            </a:endParaRPr>
          </a:p>
        </p:txBody>
      </p:sp>
      <p:pic>
        <p:nvPicPr>
          <p:cNvPr id="10" name="Graphic 21">
            <a:extLst>
              <a:ext uri="{FF2B5EF4-FFF2-40B4-BE49-F238E27FC236}">
                <a16:creationId xmlns:a16="http://schemas.microsoft.com/office/drawing/2014/main" id="{1F8A3BBF-5144-FDC8-C771-3BEE8369088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
        <p:nvSpPr>
          <p:cNvPr id="5" name="TextBox 4">
            <a:extLst>
              <a:ext uri="{FF2B5EF4-FFF2-40B4-BE49-F238E27FC236}">
                <a16:creationId xmlns:a16="http://schemas.microsoft.com/office/drawing/2014/main" id="{F031B290-C625-E781-E3EF-F426DA8B325A}"/>
              </a:ext>
            </a:extLst>
          </p:cNvPr>
          <p:cNvSpPr txBox="1"/>
          <p:nvPr/>
        </p:nvSpPr>
        <p:spPr>
          <a:xfrm>
            <a:off x="167447" y="909290"/>
            <a:ext cx="11776894" cy="5493812"/>
          </a:xfrm>
          <a:prstGeom prst="rect">
            <a:avLst/>
          </a:prstGeom>
          <a:noFill/>
        </p:spPr>
        <p:txBody>
          <a:bodyPr wrap="square">
            <a:spAutoFit/>
          </a:bodyPr>
          <a:lstStyle/>
          <a:p>
            <a:pPr algn="just" rtl="1"/>
            <a:r>
              <a:rPr lang="ar-JO" sz="1800" dirty="0">
                <a:latin typeface="Alexandria" pitchFamily="2" charset="-78"/>
                <a:cs typeface="Alexandria" pitchFamily="2" charset="-78"/>
              </a:rPr>
              <a:t>هناك عدة تحديات تواجه استخدام الذكاء الاصطناعي في التعليم، بما في ذلك:</a:t>
            </a:r>
          </a:p>
          <a:p>
            <a:pPr algn="just" rtl="1"/>
            <a:endParaRPr lang="ar-JO" sz="18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JO" sz="1800" dirty="0">
                <a:latin typeface="Alexandria" pitchFamily="2" charset="-78"/>
                <a:cs typeface="Alexandria" pitchFamily="2" charset="-78"/>
              </a:rPr>
              <a:t>محدودية الفهم والثقة بتكنولوجيا الذكاء الاصطناعي من قبل المعلمين وأولياء الأمور. </a:t>
            </a:r>
            <a:r>
              <a:rPr lang="ar-AE" sz="1800" dirty="0">
                <a:latin typeface="Alexandria" pitchFamily="2" charset="-78"/>
                <a:cs typeface="Alexandria" pitchFamily="2" charset="-78"/>
              </a:rPr>
              <a:t>بالإضافة إلى</a:t>
            </a:r>
            <a:r>
              <a:rPr lang="ar-JO" sz="1800" dirty="0">
                <a:latin typeface="Alexandria" pitchFamily="2" charset="-78"/>
                <a:cs typeface="Alexandria" pitchFamily="2" charset="-78"/>
              </a:rPr>
              <a:t> مقاومة التغيير والتردد في تبني التكنولوجيا الجديدة. </a:t>
            </a:r>
            <a:endParaRPr lang="ar-AE" sz="18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JO" sz="1800" dirty="0">
                <a:latin typeface="Alexandria" pitchFamily="2" charset="-78"/>
                <a:cs typeface="Alexandria" pitchFamily="2" charset="-78"/>
              </a:rPr>
              <a:t>صعوبة تقييم مدى فعالية أدوات الذكاء الاصطناعي في تعزيز نتائج التعلم.</a:t>
            </a:r>
            <a:endParaRPr lang="ar-AE" sz="18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AE" sz="1800" dirty="0">
                <a:latin typeface="Alexandria" pitchFamily="2" charset="-78"/>
                <a:cs typeface="Alexandria" pitchFamily="2" charset="-78"/>
              </a:rPr>
              <a:t>عدم مواءمة بعض المناهج الدراسية مع التطورات الحديثة.</a:t>
            </a:r>
            <a:endParaRPr lang="ar-JO" sz="18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JO" sz="1800" dirty="0">
                <a:latin typeface="Alexandria" pitchFamily="2" charset="-78"/>
                <a:cs typeface="Alexandria" pitchFamily="2" charset="-78"/>
              </a:rPr>
              <a:t>الخصوصية والأمان: قد تثير التقنيات الذكاء الاصطناعي قضايا الخصوصية والأمان. على سبيل المثال ، يمكن تسجيل المعلومات الشخصية والبيانات الحساسة أثناء استخدام التطبيقات التعليمية الذكية.</a:t>
            </a:r>
          </a:p>
          <a:p>
            <a:pPr marL="285750" indent="-285750" algn="just" rtl="1">
              <a:lnSpc>
                <a:spcPct val="150000"/>
              </a:lnSpc>
              <a:buFont typeface="Arial" panose="020B0604020202020204" pitchFamily="34" charset="0"/>
              <a:buChar char="•"/>
            </a:pPr>
            <a:r>
              <a:rPr lang="ar-JO" sz="1800" dirty="0">
                <a:latin typeface="Alexandria" pitchFamily="2" charset="-78"/>
                <a:cs typeface="Alexandria" pitchFamily="2" charset="-78"/>
              </a:rPr>
              <a:t>التكلفة: قد تكون تقنيات الذكاء الاصطناعي مكلفة للتطبيق في بعض الحالات ، مما يعني أنها قد لا تكون متوفرة لكل الطلاب والمدارس.</a:t>
            </a:r>
          </a:p>
          <a:p>
            <a:pPr marL="285750" indent="-285750" algn="just" rtl="1">
              <a:lnSpc>
                <a:spcPct val="150000"/>
              </a:lnSpc>
              <a:buFont typeface="Arial" panose="020B0604020202020204" pitchFamily="34" charset="0"/>
              <a:buChar char="•"/>
            </a:pPr>
            <a:r>
              <a:rPr lang="ar-AE" sz="1800" dirty="0">
                <a:latin typeface="Alexandria" pitchFamily="2" charset="-78"/>
                <a:cs typeface="Alexandria" pitchFamily="2" charset="-78"/>
              </a:rPr>
              <a:t>عدم </a:t>
            </a:r>
            <a:r>
              <a:rPr lang="ar-JO" sz="1800" dirty="0">
                <a:latin typeface="Alexandria" pitchFamily="2" charset="-78"/>
                <a:cs typeface="Alexandria" pitchFamily="2" charset="-78"/>
              </a:rPr>
              <a:t>توافر الموارد التقنية: تحتاج المؤسسات التعليمية إلى توفير البنية التحتية التقنية اللازمة لدعم استخدام الذكاء الاصطناعي في التعليم. هذا يشمل الحوسبة السحابية والشبكات السريعة والأجهزة الذكية.</a:t>
            </a:r>
          </a:p>
          <a:p>
            <a:pPr marL="285750" indent="-285750" algn="just" rtl="1">
              <a:lnSpc>
                <a:spcPct val="150000"/>
              </a:lnSpc>
              <a:buFont typeface="Arial" panose="020B0604020202020204" pitchFamily="34" charset="0"/>
              <a:buChar char="•"/>
            </a:pPr>
            <a:r>
              <a:rPr lang="ar-AE" sz="1800" dirty="0">
                <a:latin typeface="Alexandria" pitchFamily="2" charset="-78"/>
                <a:cs typeface="Alexandria" pitchFamily="2" charset="-78"/>
              </a:rPr>
              <a:t>اكتظاظ بعض الصفوف الدراسية بالطلبة مما يحول استخدام بعض تطبيقات الذكاء الاصطناعي.</a:t>
            </a:r>
            <a:endParaRPr lang="ar-JO" sz="1800" dirty="0">
              <a:latin typeface="Alexandria" pitchFamily="2" charset="-78"/>
              <a:cs typeface="Alexandria" pitchFamily="2" charset="-78"/>
            </a:endParaRPr>
          </a:p>
          <a:p>
            <a:pPr algn="just" rtl="1"/>
            <a:endParaRPr lang="ar-JO" sz="1800" dirty="0">
              <a:latin typeface="Alexandria" pitchFamily="2" charset="-78"/>
              <a:cs typeface="Alexandria" pitchFamily="2" charset="-78"/>
            </a:endParaRPr>
          </a:p>
        </p:txBody>
      </p:sp>
    </p:spTree>
    <p:extLst>
      <p:ext uri="{BB962C8B-B14F-4D97-AF65-F5344CB8AC3E}">
        <p14:creationId xmlns:p14="http://schemas.microsoft.com/office/powerpoint/2010/main" val="6762027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DF5FD1-435B-418E-B89E-EC95E6B0F924}"/>
              </a:ext>
            </a:extLst>
          </p:cNvPr>
          <p:cNvSpPr/>
          <p:nvPr/>
        </p:nvSpPr>
        <p:spPr>
          <a:xfrm>
            <a:off x="407368" y="822757"/>
            <a:ext cx="11552760" cy="5940088"/>
          </a:xfrm>
          <a:prstGeom prst="rect">
            <a:avLst/>
          </a:prstGeom>
        </p:spPr>
        <p:txBody>
          <a:bodyPr wrap="square">
            <a:spAutoFit/>
          </a:bodyPr>
          <a:lstStyle/>
          <a:p>
            <a:pPr algn="just" rtl="1"/>
            <a:r>
              <a:rPr lang="ar-JO" sz="1900" dirty="0">
                <a:solidFill>
                  <a:schemeClr val="tx1"/>
                </a:solidFill>
                <a:latin typeface="Alexandria" pitchFamily="2" charset="-78"/>
                <a:cs typeface="Alexandria" pitchFamily="2" charset="-78"/>
              </a:rPr>
              <a:t>      قدّم الفيزيائي ستيفن هوكينغ  في أواخر عام 2017، رأيه حول مستقبل الذكاء الاصطناعي والتكنولوجيا في مؤتمر حول الذكاء البشري والاصطناعي. حيث أعرب أنه سيتم الشفاء من العديد من الأمراض المستعصية، وربما تكون هناك طرق للتعامل مع المشكلات البيئية، بما في ذلك تغير المناخ. كما تحدث هوكينج عن إمكانية أن تكون التكنولوجيا "أسوأ حدث في تاريخ حضارتنا"، فربما تُحدث بعض المشاكل مثل </a:t>
            </a:r>
            <a:r>
              <a:rPr lang="ar-JO" sz="1900" b="1" dirty="0">
                <a:solidFill>
                  <a:schemeClr val="tx1"/>
                </a:solidFill>
                <a:latin typeface="Alexandria" pitchFamily="2" charset="-78"/>
                <a:cs typeface="Alexandria" pitchFamily="2" charset="-78"/>
              </a:rPr>
              <a:t>البطالة</a:t>
            </a:r>
            <a:r>
              <a:rPr lang="ar-AE" sz="1900" dirty="0">
                <a:solidFill>
                  <a:schemeClr val="tx1"/>
                </a:solidFill>
                <a:latin typeface="Alexandria" pitchFamily="2" charset="-78"/>
                <a:cs typeface="Alexandria" pitchFamily="2" charset="-78"/>
              </a:rPr>
              <a:t>(حيث </a:t>
            </a:r>
            <a:r>
              <a:rPr lang="ar-JO" sz="1900" dirty="0">
                <a:solidFill>
                  <a:schemeClr val="tx1"/>
                </a:solidFill>
                <a:latin typeface="Alexandria" pitchFamily="2" charset="-78"/>
                <a:cs typeface="Alexandria" pitchFamily="2" charset="-78"/>
              </a:rPr>
              <a:t>تؤثر التكنولوجيا على وظائف ملايين الأشخاص وتجعل بعض الوظائف غير مطلوبة، في حين تستحدث وظائف جديدة تتطلب مهارات متقدمة</a:t>
            </a:r>
            <a:r>
              <a:rPr lang="ar-AE" sz="1900" dirty="0">
                <a:solidFill>
                  <a:schemeClr val="tx1"/>
                </a:solidFill>
                <a:latin typeface="Alexandria" pitchFamily="2" charset="-78"/>
                <a:cs typeface="Alexandria" pitchFamily="2" charset="-78"/>
              </a:rPr>
              <a:t>. كما وضح عن خوفه من وجود </a:t>
            </a:r>
            <a:r>
              <a:rPr lang="ar-JO" sz="1900" b="1" dirty="0">
                <a:solidFill>
                  <a:schemeClr val="tx1"/>
                </a:solidFill>
                <a:latin typeface="Alexandria" pitchFamily="2" charset="-78"/>
                <a:cs typeface="Alexandria" pitchFamily="2" charset="-78"/>
              </a:rPr>
              <a:t>الروبوتات القاتلة </a:t>
            </a:r>
            <a:r>
              <a:rPr lang="ar-JO" sz="1900" dirty="0">
                <a:solidFill>
                  <a:schemeClr val="tx1"/>
                </a:solidFill>
                <a:latin typeface="Alexandria" pitchFamily="2" charset="-78"/>
                <a:cs typeface="Alexandria" pitchFamily="2" charset="-78"/>
              </a:rPr>
              <a:t>! ولهذا حث على استخدام طرق للتحكم في الذكاء الاصطناعي. كما أعرب رواد الأعمال البارزين في مجال التكنولوجيا مثل إيلون ماسك وبيل غيتس مرارًا وتكرارًا عن قلقهم العميق بشأن الذكاء الاصطناعي.</a:t>
            </a:r>
          </a:p>
          <a:p>
            <a:pPr algn="just" rtl="1"/>
            <a:r>
              <a:rPr lang="ar-JO" sz="1900" dirty="0">
                <a:solidFill>
                  <a:schemeClr val="tx1"/>
                </a:solidFill>
                <a:latin typeface="Alexandria" pitchFamily="2" charset="-78"/>
                <a:cs typeface="Alexandria" pitchFamily="2" charset="-78"/>
              </a:rPr>
              <a:t>على الجانب الآخر أعرب الكثير من العلماء ورواد الأعمال مثل ماسايوشي سون، الرئيس التنفيذي لشركة </a:t>
            </a:r>
            <a:r>
              <a:rPr lang="en-GB" sz="1900" dirty="0">
                <a:solidFill>
                  <a:schemeClr val="tx1"/>
                </a:solidFill>
                <a:latin typeface="Alexandria" pitchFamily="2" charset="-78"/>
                <a:cs typeface="Alexandria" pitchFamily="2" charset="-78"/>
              </a:rPr>
              <a:t> SoftBank </a:t>
            </a:r>
            <a:r>
              <a:rPr lang="ar-JO" sz="1900" dirty="0">
                <a:solidFill>
                  <a:schemeClr val="tx1"/>
                </a:solidFill>
                <a:latin typeface="Alexandria" pitchFamily="2" charset="-78"/>
                <a:cs typeface="Alexandria" pitchFamily="2" charset="-78"/>
              </a:rPr>
              <a:t>أنه في غضون 30 عامًا، سيكون لدينا </a:t>
            </a:r>
            <a:r>
              <a:rPr lang="ar-JO" sz="1900" b="1" dirty="0">
                <a:solidFill>
                  <a:schemeClr val="tx1"/>
                </a:solidFill>
                <a:latin typeface="Alexandria" pitchFamily="2" charset="-78"/>
                <a:cs typeface="Alexandria" pitchFamily="2" charset="-78"/>
              </a:rPr>
              <a:t>سيارات طائرة وسيعيش الناس لفترة أطول وسنكون قد عالجنا العديد من الأمراض.</a:t>
            </a:r>
            <a:endParaRPr lang="ar-AE" sz="1900" b="1" dirty="0">
              <a:solidFill>
                <a:schemeClr val="tx1"/>
              </a:solidFill>
              <a:latin typeface="Alexandria" pitchFamily="2" charset="-78"/>
              <a:cs typeface="Alexandria" pitchFamily="2" charset="-78"/>
            </a:endParaRPr>
          </a:p>
          <a:p>
            <a:pPr algn="just" rtl="1"/>
            <a:endParaRPr lang="en-GB" sz="1900" dirty="0">
              <a:solidFill>
                <a:schemeClr val="tx1"/>
              </a:solidFill>
              <a:latin typeface="Alexandria" pitchFamily="2" charset="-78"/>
              <a:cs typeface="Alexandria" pitchFamily="2" charset="-78"/>
            </a:endParaRPr>
          </a:p>
          <a:p>
            <a:pPr algn="just" rtl="1"/>
            <a:r>
              <a:rPr lang="ar-JO" sz="1900" dirty="0">
                <a:solidFill>
                  <a:schemeClr val="tx1"/>
                </a:solidFill>
                <a:latin typeface="Alexandria" pitchFamily="2" charset="-78"/>
                <a:cs typeface="Alexandria" pitchFamily="2" charset="-78"/>
              </a:rPr>
              <a:t>تشير الأبحاث إلى أن تبني الذكاء الاصطناعي يمكن أن يحقق </a:t>
            </a:r>
            <a:r>
              <a:rPr lang="ar-JO" sz="1900" b="1" dirty="0">
                <a:solidFill>
                  <a:schemeClr val="tx1"/>
                </a:solidFill>
                <a:latin typeface="Alexandria" pitchFamily="2" charset="-78"/>
                <a:cs typeface="Alexandria" pitchFamily="2" charset="-78"/>
              </a:rPr>
              <a:t>زيادة في النمو الاقتصادي</a:t>
            </a:r>
            <a:r>
              <a:rPr lang="ar-JO" sz="1900" dirty="0">
                <a:solidFill>
                  <a:schemeClr val="tx1"/>
                </a:solidFill>
                <a:latin typeface="Alexandria" pitchFamily="2" charset="-78"/>
                <a:cs typeface="Alexandria" pitchFamily="2" charset="-78"/>
              </a:rPr>
              <a:t>؛ حيث إن تقديرات العديد من المؤسسات الاقتصادية العالمية تشير إلى أن الاستفادة الكاملة من التكنولوجيا الذكية يمكن أن تزيد من إنتاجية الاقتصاد بمقدار مئات مليارات الدولارات.</a:t>
            </a:r>
          </a:p>
          <a:p>
            <a:pPr algn="just" rtl="1"/>
            <a:r>
              <a:rPr lang="ar-JO" sz="1900" dirty="0">
                <a:solidFill>
                  <a:schemeClr val="tx1"/>
                </a:solidFill>
                <a:latin typeface="Alexandria" pitchFamily="2" charset="-78"/>
                <a:cs typeface="Alexandria" pitchFamily="2" charset="-78"/>
              </a:rPr>
              <a:t>.وبالنسبة إلى الاستثمار في الذكاء الاصطناعي تتجه العديد من دول العالم </a:t>
            </a:r>
            <a:r>
              <a:rPr lang="ar-AE" sz="1900" dirty="0">
                <a:solidFill>
                  <a:schemeClr val="tx1"/>
                </a:solidFill>
                <a:latin typeface="Alexandria" pitchFamily="2" charset="-78"/>
                <a:cs typeface="Alexandria" pitchFamily="2" charset="-78"/>
              </a:rPr>
              <a:t>و</a:t>
            </a:r>
            <a:r>
              <a:rPr lang="ar-JO" sz="1900" dirty="0">
                <a:solidFill>
                  <a:schemeClr val="tx1"/>
                </a:solidFill>
                <a:latin typeface="Alexandria" pitchFamily="2" charset="-78"/>
                <a:cs typeface="Alexandria" pitchFamily="2" charset="-78"/>
              </a:rPr>
              <a:t>الشركات العالمية العاملة في مختلف القطاعات الاقتصادية إلى </a:t>
            </a:r>
            <a:r>
              <a:rPr lang="ar-JO" sz="1900" b="1" dirty="0">
                <a:solidFill>
                  <a:schemeClr val="tx1"/>
                </a:solidFill>
                <a:latin typeface="Alexandria" pitchFamily="2" charset="-78"/>
                <a:cs typeface="Alexandria" pitchFamily="2" charset="-78"/>
              </a:rPr>
              <a:t>الاستثمار بكثافة في مجال الذكاء الاصطناعي وتطوير تقنياته</a:t>
            </a:r>
            <a:r>
              <a:rPr lang="ar-JO" sz="1900" dirty="0">
                <a:solidFill>
                  <a:schemeClr val="tx1"/>
                </a:solidFill>
                <a:latin typeface="Alexandria" pitchFamily="2" charset="-78"/>
                <a:cs typeface="Alexandria" pitchFamily="2" charset="-78"/>
              </a:rPr>
              <a:t>، بعد ان ثبتت فعالية تطبيقات الذكاء الاصطناعي خلال جائحة كورونا، ووفقًا لمؤشر الذكاء الاصطناعي العالمي فقد ارتفع إجمالي الاستثمار في تقنيات الذكاء الاصطناعي في العام 2021م إلى مستوى قياسي بلغ 77.5 مليار دولار ، مقارنة بـ36 مليار دولار عام 2020م.</a:t>
            </a:r>
          </a:p>
        </p:txBody>
      </p:sp>
      <p:sp>
        <p:nvSpPr>
          <p:cNvPr id="3" name="Rectangle 2">
            <a:extLst>
              <a:ext uri="{FF2B5EF4-FFF2-40B4-BE49-F238E27FC236}">
                <a16:creationId xmlns:a16="http://schemas.microsoft.com/office/drawing/2014/main" id="{BC975732-A757-4968-B7A9-3F9DA2FF5175}"/>
              </a:ext>
            </a:extLst>
          </p:cNvPr>
          <p:cNvSpPr/>
          <p:nvPr/>
        </p:nvSpPr>
        <p:spPr>
          <a:xfrm>
            <a:off x="263352" y="6381329"/>
            <a:ext cx="2448272" cy="523220"/>
          </a:xfrm>
          <a:prstGeom prst="rect">
            <a:avLst/>
          </a:prstGeom>
        </p:spPr>
        <p:txBody>
          <a:bodyPr wrap="square">
            <a:spAutoFit/>
          </a:bodyPr>
          <a:lstStyle/>
          <a:p>
            <a:r>
              <a:rPr lang="en-GB" dirty="0">
                <a:solidFill>
                  <a:schemeClr val="bg1"/>
                </a:solidFill>
                <a:latin typeface="Alexandria" pitchFamily="2" charset="-78"/>
                <a:cs typeface="Alexandria" pitchFamily="2" charset="-78"/>
              </a:rPr>
              <a:t>https://www.ghorfa.de/ar/</a:t>
            </a:r>
            <a:endParaRPr lang="ar-JO" dirty="0">
              <a:solidFill>
                <a:schemeClr val="bg1"/>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05412F9-2757-4532-8462-0966128A7318}"/>
              </a:ext>
            </a:extLst>
          </p:cNvPr>
          <p:cNvSpPr/>
          <p:nvPr/>
        </p:nvSpPr>
        <p:spPr>
          <a:xfrm>
            <a:off x="2927648" y="391870"/>
            <a:ext cx="4347665" cy="430887"/>
          </a:xfrm>
          <a:prstGeom prst="rect">
            <a:avLst/>
          </a:prstGeom>
          <a:noFill/>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200" b="1" dirty="0">
                <a:solidFill>
                  <a:schemeClr val="tx1"/>
                </a:solidFill>
                <a:latin typeface="SimplifiedArabic,Bold"/>
                <a:cs typeface="Alexandria" pitchFamily="2" charset="-78"/>
              </a:rPr>
              <a:t>الذكاء الاصطناعي والمستقبل </a:t>
            </a:r>
          </a:p>
        </p:txBody>
      </p:sp>
      <p:pic>
        <p:nvPicPr>
          <p:cNvPr id="8" name="Graphic 21">
            <a:extLst>
              <a:ext uri="{FF2B5EF4-FFF2-40B4-BE49-F238E27FC236}">
                <a16:creationId xmlns:a16="http://schemas.microsoft.com/office/drawing/2014/main" id="{0298B132-469C-EB94-55A9-5F5D84F9807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20030459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4B4AD7A-FAE0-805B-B4FA-0674429D159C}"/>
              </a:ext>
            </a:extLst>
          </p:cNvPr>
          <p:cNvSpPr txBox="1"/>
          <p:nvPr/>
        </p:nvSpPr>
        <p:spPr>
          <a:xfrm>
            <a:off x="591319" y="478813"/>
            <a:ext cx="11009362" cy="6063198"/>
          </a:xfrm>
          <a:prstGeom prst="rect">
            <a:avLst/>
          </a:prstGeom>
          <a:noFill/>
        </p:spPr>
        <p:txBody>
          <a:bodyPr wrap="square">
            <a:spAutoFit/>
          </a:bodyPr>
          <a:lstStyle/>
          <a:p>
            <a:pPr algn="ctr" rtl="1" fontAlgn="base"/>
            <a:r>
              <a:rPr lang="ar-AE" sz="2400" b="1" dirty="0">
                <a:solidFill>
                  <a:srgbClr val="3A2A34"/>
                </a:solidFill>
                <a:cs typeface="Alexandria" pitchFamily="2" charset="-78"/>
              </a:rPr>
              <a:t>الخاتمة</a:t>
            </a:r>
          </a:p>
          <a:p>
            <a:pPr algn="ctr" rtl="1" fontAlgn="base"/>
            <a:endParaRPr lang="ar-AE" sz="2400" b="1" dirty="0">
              <a:solidFill>
                <a:srgbClr val="3A2A34"/>
              </a:solidFill>
              <a:cs typeface="Alexandria" pitchFamily="2" charset="-78"/>
            </a:endParaRPr>
          </a:p>
          <a:p>
            <a:pPr algn="just" rtl="1" fontAlgn="base"/>
            <a:r>
              <a:rPr lang="ar-AE" sz="2000" dirty="0">
                <a:solidFill>
                  <a:srgbClr val="3A2A34"/>
                </a:solidFill>
                <a:cs typeface="Alexandria" pitchFamily="2" charset="-78"/>
              </a:rPr>
              <a:t>       في السنوات الأخيرة ، كان هناك اتجاه متزايد في التعليم العالي لدمج التقنيات والممارسات الحديثة من أجل تحسين التجربة التعليمية الشاملة. تعد أنظمة إدارة التعلم ، والتلعيب ، والتعلم بمساعدة الفيديو ، والواقع الافتراضي والمعزز ، بعض الأمثلة على كيفية تحسين التكنولوجيا لمشاركة الطلاب وتخطيط التعليم، </a:t>
            </a:r>
            <a:r>
              <a:rPr lang="ar-JO" sz="2000" dirty="0">
                <a:solidFill>
                  <a:srgbClr val="3A2A34"/>
                </a:solidFill>
                <a:cs typeface="Alexandria" pitchFamily="2" charset="-78"/>
              </a:rPr>
              <a:t>مما يتطلب وضع السياسات وتحديثها لدعم التعليم  المعزز بتقنيات الذكاء الاصطناعي. </a:t>
            </a:r>
          </a:p>
          <a:p>
            <a:pPr algn="just" rtl="1" fontAlgn="base"/>
            <a:r>
              <a:rPr lang="ar-JO" sz="2000" dirty="0">
                <a:solidFill>
                  <a:srgbClr val="3A2A34"/>
                </a:solidFill>
                <a:cs typeface="Alexandria" pitchFamily="2" charset="-78"/>
              </a:rPr>
              <a:t>تتيح الأدوات المدعومة بالذكاء الاصطناعي إمكانية الوصول لجميع الطلاب في أي وقت وفي أي مكان. فيتعلم كل طالب وفقًا لسرعته الخاصة، ويكتشف ما يناسبه دون انتظار المعلم. كما تعمل تطبيقات الذكاء الاصطناعي على تطوير الطالب ومعالجة نقاط الضعف وتقوية نقاط القوة. وتقدم له مرشد افتراضي يتابع تقدّمه بشكل مستمر من خلال تقديم الإرشادات والتقييمات المطلوبة.</a:t>
            </a:r>
          </a:p>
          <a:p>
            <a:pPr algn="just" rtl="1" fontAlgn="base"/>
            <a:r>
              <a:rPr lang="ar-JO" sz="2000" dirty="0">
                <a:solidFill>
                  <a:srgbClr val="3A2A34"/>
                </a:solidFill>
                <a:cs typeface="Alexandria" pitchFamily="2" charset="-78"/>
              </a:rPr>
              <a:t>كما تضع بين يدي الطالب الكثير من المنصات التي تقدم دورات تدريبية وتعليمية من مختلف الدول مما تسهل التعليم لجميع الراغبين.ويعمل على توفير ترجمات فورية أيضًا لترجمة أي نص إلى اللغة الأم التي يتحدث بها المتعلم فلا يواجه أية صعوبة في تلقي المعلومة. وفي النهاية يقول الخبراء إن قدرة الذكاء الاصطناعي على فهم النوايا البشرية وتحويلها إلى تعليمات برمجية هي ما سيجعل الجيل القادم من الذكاء الاصطناعي الذي يقوم بتطوير البرمجيات دون تدخل البشر بشكل كبير أمرًا محتملاً، ليتفرغ الإنسان للإبداع والابتكار وحل المشكلات. حيث سيقدّم الذكاء الاصطناعي مساهمة كبيرة في المؤسسات التعليمية في المستقبل، ولكن لا يمكّن أن يأخذ بالكامل دور المعلم أو أن يحل محله.</a:t>
            </a:r>
          </a:p>
        </p:txBody>
      </p:sp>
      <p:pic>
        <p:nvPicPr>
          <p:cNvPr id="5" name="Graphic 21">
            <a:extLst>
              <a:ext uri="{FF2B5EF4-FFF2-40B4-BE49-F238E27FC236}">
                <a16:creationId xmlns:a16="http://schemas.microsoft.com/office/drawing/2014/main" id="{21589939-50E1-8256-5DDA-D5FB42B47EE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1041375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467CFE2-E458-4331-9EF2-7F4D0CE0C7EE}"/>
              </a:ext>
            </a:extLst>
          </p:cNvPr>
          <p:cNvSpPr/>
          <p:nvPr/>
        </p:nvSpPr>
        <p:spPr>
          <a:xfrm>
            <a:off x="2519568" y="1050882"/>
            <a:ext cx="7608880" cy="400110"/>
          </a:xfrm>
          <a:prstGeom prst="rect">
            <a:avLst/>
          </a:prstGeom>
          <a:solidFill>
            <a:srgbClr val="00B0F0"/>
          </a:solidFill>
        </p:spPr>
        <p:style>
          <a:lnRef idx="3">
            <a:schemeClr val="lt1"/>
          </a:lnRef>
          <a:fillRef idx="1">
            <a:schemeClr val="accent5"/>
          </a:fillRef>
          <a:effectRef idx="1">
            <a:schemeClr val="accent5"/>
          </a:effectRef>
          <a:fontRef idx="minor">
            <a:schemeClr val="lt1"/>
          </a:fontRef>
        </p:style>
        <p:txBody>
          <a:bodyPr wrap="square">
            <a:spAutoFit/>
          </a:bodyPr>
          <a:lstStyle/>
          <a:p>
            <a:pPr lvl="0"/>
            <a:r>
              <a:rPr lang="ar-JO" sz="2000" b="1" dirty="0">
                <a:solidFill>
                  <a:schemeClr val="tx1"/>
                </a:solidFill>
                <a:latin typeface="SimplifiedArabic,Bold"/>
                <a:cs typeface="Alexandria" pitchFamily="2" charset="-78"/>
              </a:rPr>
              <a:t>تطبيقات وأدوات الذكاء الاصطناعي  التي تستخدم في البحث</a:t>
            </a:r>
          </a:p>
        </p:txBody>
      </p:sp>
      <p:sp>
        <p:nvSpPr>
          <p:cNvPr id="4" name="Rectangle 3">
            <a:extLst>
              <a:ext uri="{FF2B5EF4-FFF2-40B4-BE49-F238E27FC236}">
                <a16:creationId xmlns:a16="http://schemas.microsoft.com/office/drawing/2014/main" id="{6EFD8696-DDCF-4769-A58B-E911C991534D}"/>
              </a:ext>
            </a:extLst>
          </p:cNvPr>
          <p:cNvSpPr/>
          <p:nvPr/>
        </p:nvSpPr>
        <p:spPr>
          <a:xfrm>
            <a:off x="1048042" y="2366626"/>
            <a:ext cx="10432884" cy="707886"/>
          </a:xfrm>
          <a:prstGeom prst="rect">
            <a:avLst/>
          </a:prstGeom>
          <a:solidFill>
            <a:srgbClr val="00B0F0"/>
          </a:solidFill>
        </p:spPr>
        <p:style>
          <a:lnRef idx="3">
            <a:schemeClr val="lt1"/>
          </a:lnRef>
          <a:fillRef idx="1">
            <a:schemeClr val="accent5"/>
          </a:fillRef>
          <a:effectRef idx="1">
            <a:schemeClr val="accent5"/>
          </a:effectRef>
          <a:fontRef idx="minor">
            <a:schemeClr val="lt1"/>
          </a:fontRef>
        </p:style>
        <p:txBody>
          <a:bodyPr wrap="square">
            <a:spAutoFit/>
          </a:bodyPr>
          <a:lstStyle/>
          <a:p>
            <a:pPr lvl="0" algn="ctr"/>
            <a:r>
              <a:rPr lang="ar-JO" sz="2000" b="1" dirty="0">
                <a:solidFill>
                  <a:schemeClr val="tx1"/>
                </a:solidFill>
                <a:latin typeface="SimplifiedArabic,Bold"/>
                <a:cs typeface="Alexandria" pitchFamily="2" charset="-78"/>
              </a:rPr>
              <a:t>تطبيقات وأدوات الذكاء الاصطناعي  التي تستخدم في  تصميم المواقع والفيديو تطبيقات الويب</a:t>
            </a:r>
          </a:p>
        </p:txBody>
      </p:sp>
      <p:sp>
        <p:nvSpPr>
          <p:cNvPr id="5" name="Rectangle 4">
            <a:extLst>
              <a:ext uri="{FF2B5EF4-FFF2-40B4-BE49-F238E27FC236}">
                <a16:creationId xmlns:a16="http://schemas.microsoft.com/office/drawing/2014/main" id="{312C8016-BAA2-4ABA-BA3E-F95228272DED}"/>
              </a:ext>
            </a:extLst>
          </p:cNvPr>
          <p:cNvSpPr/>
          <p:nvPr/>
        </p:nvSpPr>
        <p:spPr>
          <a:xfrm>
            <a:off x="1467168" y="3861048"/>
            <a:ext cx="10022295" cy="400110"/>
          </a:xfrm>
          <a:prstGeom prst="rect">
            <a:avLst/>
          </a:prstGeom>
          <a:solidFill>
            <a:srgbClr val="00B0F0"/>
          </a:solidFill>
        </p:spPr>
        <p:style>
          <a:lnRef idx="3">
            <a:schemeClr val="lt1"/>
          </a:lnRef>
          <a:fillRef idx="1">
            <a:schemeClr val="accent5"/>
          </a:fillRef>
          <a:effectRef idx="1">
            <a:schemeClr val="accent5"/>
          </a:effectRef>
          <a:fontRef idx="minor">
            <a:schemeClr val="lt1"/>
          </a:fontRef>
        </p:style>
        <p:txBody>
          <a:bodyPr wrap="none">
            <a:spAutoFit/>
          </a:bodyPr>
          <a:lstStyle/>
          <a:p>
            <a:pPr lvl="0"/>
            <a:r>
              <a:rPr lang="ar-JO" sz="2000" b="1" dirty="0">
                <a:solidFill>
                  <a:schemeClr val="tx1"/>
                </a:solidFill>
                <a:latin typeface="SimplifiedArabic,Bold"/>
                <a:cs typeface="Alexandria" pitchFamily="2" charset="-78"/>
              </a:rPr>
              <a:t>تطبيقات وأدوات الذكاء الاصطناعي  التي تستخدم في  صناعة المحتوى التعليمي</a:t>
            </a:r>
          </a:p>
        </p:txBody>
      </p:sp>
      <p:sp>
        <p:nvSpPr>
          <p:cNvPr id="6" name="Rectangle 5">
            <a:extLst>
              <a:ext uri="{FF2B5EF4-FFF2-40B4-BE49-F238E27FC236}">
                <a16:creationId xmlns:a16="http://schemas.microsoft.com/office/drawing/2014/main" id="{BDF9CE34-BF50-4496-8E7B-7B31E1CE2E23}"/>
              </a:ext>
            </a:extLst>
          </p:cNvPr>
          <p:cNvSpPr/>
          <p:nvPr/>
        </p:nvSpPr>
        <p:spPr>
          <a:xfrm>
            <a:off x="1631504" y="5401636"/>
            <a:ext cx="9525365" cy="400110"/>
          </a:xfrm>
          <a:prstGeom prst="rect">
            <a:avLst/>
          </a:prstGeom>
          <a:solidFill>
            <a:srgbClr val="00B0F0"/>
          </a:solidFill>
        </p:spPr>
        <p:style>
          <a:lnRef idx="3">
            <a:schemeClr val="lt1"/>
          </a:lnRef>
          <a:fillRef idx="1">
            <a:schemeClr val="accent5"/>
          </a:fillRef>
          <a:effectRef idx="1">
            <a:schemeClr val="accent5"/>
          </a:effectRef>
          <a:fontRef idx="minor">
            <a:schemeClr val="lt1"/>
          </a:fontRef>
        </p:style>
        <p:txBody>
          <a:bodyPr wrap="none">
            <a:spAutoFit/>
          </a:bodyPr>
          <a:lstStyle/>
          <a:p>
            <a:pPr lvl="0"/>
            <a:r>
              <a:rPr lang="ar-JO" sz="2000" b="1" dirty="0">
                <a:solidFill>
                  <a:schemeClr val="tx1"/>
                </a:solidFill>
                <a:latin typeface="SimplifiedArabic,Bold"/>
                <a:cs typeface="Alexandria" pitchFamily="2" charset="-78"/>
              </a:rPr>
              <a:t>تطبيقات وأدوات الذكاء الاصطناعي  التي تستخدم في  كتابة القصص للطلبة</a:t>
            </a:r>
          </a:p>
        </p:txBody>
      </p:sp>
      <p:pic>
        <p:nvPicPr>
          <p:cNvPr id="2" name="Graphic 21">
            <a:extLst>
              <a:ext uri="{FF2B5EF4-FFF2-40B4-BE49-F238E27FC236}">
                <a16:creationId xmlns:a16="http://schemas.microsoft.com/office/drawing/2014/main" id="{A1E7E2A4-0BBA-F7D7-9C1F-BF8B75AD0F9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26589648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AC6CC5-01B9-4D81-B903-D4629AD246D9}"/>
              </a:ext>
            </a:extLst>
          </p:cNvPr>
          <p:cNvSpPr txBox="1"/>
          <p:nvPr/>
        </p:nvSpPr>
        <p:spPr>
          <a:xfrm>
            <a:off x="99064" y="960162"/>
            <a:ext cx="11853321" cy="5355312"/>
          </a:xfrm>
          <a:prstGeom prst="rect">
            <a:avLst/>
          </a:prstGeom>
          <a:noFill/>
        </p:spPr>
        <p:txBody>
          <a:bodyPr wrap="square">
            <a:spAutoFit/>
          </a:bodyPr>
          <a:lstStyle/>
          <a:p>
            <a:pPr algn="just" rtl="1"/>
            <a:r>
              <a:rPr lang="en-GB" sz="1800" dirty="0">
                <a:solidFill>
                  <a:schemeClr val="tx1"/>
                </a:solidFill>
                <a:latin typeface="Alexandria" pitchFamily="2" charset="-78"/>
                <a:cs typeface="Alexandria" pitchFamily="2" charset="-78"/>
              </a:rPr>
              <a:t>poe</a:t>
            </a:r>
          </a:p>
          <a:p>
            <a:pPr algn="just" rtl="1"/>
            <a:r>
              <a:rPr lang="ar-JO" sz="1800" dirty="0">
                <a:solidFill>
                  <a:schemeClr val="tx1"/>
                </a:solidFill>
                <a:latin typeface="Alexandria" pitchFamily="2" charset="-78"/>
                <a:cs typeface="Alexandria" pitchFamily="2" charset="-78"/>
              </a:rPr>
              <a:t>رابط الموقع: </a:t>
            </a:r>
            <a:r>
              <a:rPr lang="en-GB" sz="1800" dirty="0">
                <a:solidFill>
                  <a:schemeClr val="tx1"/>
                </a:solidFill>
                <a:latin typeface="Alexandria" pitchFamily="2" charset="-78"/>
                <a:cs typeface="Alexandria" pitchFamily="2" charset="-78"/>
                <a:hlinkClick r:id="rId2">
                  <a:extLst>
                    <a:ext uri="{A12FA001-AC4F-418D-AE19-62706E023703}">
                      <ahyp:hlinkClr xmlns:ahyp="http://schemas.microsoft.com/office/drawing/2018/hyperlinkcolor" val="tx"/>
                    </a:ext>
                  </a:extLst>
                </a:hlinkClick>
              </a:rPr>
              <a:t>https://poe.com</a:t>
            </a:r>
            <a:endParaRPr lang="en-GB" sz="1800" dirty="0">
              <a:solidFill>
                <a:schemeClr val="tx1"/>
              </a:solidFill>
              <a:latin typeface="Alexandria" pitchFamily="2" charset="-78"/>
              <a:cs typeface="Alexandria" pitchFamily="2" charset="-78"/>
            </a:endParaRPr>
          </a:p>
          <a:p>
            <a:pPr algn="just" rtl="1"/>
            <a:r>
              <a:rPr lang="ar-JO" sz="1800" dirty="0">
                <a:solidFill>
                  <a:schemeClr val="tx1"/>
                </a:solidFill>
                <a:latin typeface="Alexandria" pitchFamily="2" charset="-78"/>
                <a:ea typeface="Times New Roman" panose="02020603050405020304" pitchFamily="18" charset="0"/>
                <a:cs typeface="Alexandria" pitchFamily="2" charset="-78"/>
              </a:rPr>
              <a:t>يقدم خدمة البحث في أكثر من موقع خاص بالذكاء الاصطناعي ومنها </a:t>
            </a:r>
            <a:r>
              <a:rPr lang="en-GB" sz="1800" dirty="0">
                <a:solidFill>
                  <a:schemeClr val="tx1"/>
                </a:solidFill>
                <a:latin typeface="Alexandria" pitchFamily="2" charset="-78"/>
                <a:ea typeface="Times New Roman" panose="02020603050405020304" pitchFamily="18" charset="0"/>
                <a:cs typeface="Alexandria" pitchFamily="2" charset="-78"/>
              </a:rPr>
              <a:t>ChatGPT</a:t>
            </a:r>
          </a:p>
          <a:p>
            <a:pPr algn="just" rtl="1"/>
            <a:r>
              <a:rPr lang="en-GB" sz="1800" dirty="0">
                <a:solidFill>
                  <a:schemeClr val="tx1"/>
                </a:solidFill>
                <a:latin typeface="Alexandria" pitchFamily="2" charset="-78"/>
                <a:ea typeface="Times New Roman" panose="02020603050405020304" pitchFamily="18" charset="0"/>
                <a:cs typeface="Alexandria" pitchFamily="2" charset="-78"/>
              </a:rPr>
              <a:t>ChatGPT</a:t>
            </a:r>
          </a:p>
          <a:p>
            <a:pPr algn="just" rtl="1"/>
            <a:r>
              <a:rPr lang="ar-JO" sz="1800" dirty="0">
                <a:solidFill>
                  <a:schemeClr val="tx1"/>
                </a:solidFill>
                <a:latin typeface="Alexandria" pitchFamily="2" charset="-78"/>
                <a:ea typeface="Times New Roman" panose="02020603050405020304" pitchFamily="18" charset="0"/>
                <a:cs typeface="Alexandria" pitchFamily="2" charset="-78"/>
              </a:rPr>
              <a:t>رابط الموقع: </a:t>
            </a:r>
            <a:r>
              <a:rPr lang="en-GB" sz="1800" dirty="0">
                <a:solidFill>
                  <a:schemeClr val="tx1"/>
                </a:solidFill>
                <a:latin typeface="Alexandria" pitchFamily="2" charset="-78"/>
                <a:ea typeface="Times New Roman" panose="02020603050405020304" pitchFamily="18" charset="0"/>
                <a:cs typeface="Alexandria" pitchFamily="2" charset="-78"/>
              </a:rPr>
              <a:t>https://chat.openai.com/chat</a:t>
            </a:r>
          </a:p>
          <a:p>
            <a:pPr algn="just" rtl="1"/>
            <a:r>
              <a:rPr lang="ar-JO" sz="1800" dirty="0">
                <a:solidFill>
                  <a:schemeClr val="tx1"/>
                </a:solidFill>
                <a:latin typeface="Alexandria" pitchFamily="2" charset="-78"/>
                <a:ea typeface="Times New Roman" panose="02020603050405020304" pitchFamily="18" charset="0"/>
                <a:cs typeface="Alexandria" pitchFamily="2" charset="-78"/>
              </a:rPr>
              <a:t>يوفر لك محادثة قوية بينك وبين الشات ويجيبك فيها على أسئلتك ويعطيك حلولا قوية لأغلب  المشكلات.</a:t>
            </a:r>
          </a:p>
          <a:p>
            <a:pPr algn="just" rtl="1"/>
            <a:endParaRPr lang="en-GB" sz="1800" dirty="0">
              <a:solidFill>
                <a:schemeClr val="tx1"/>
              </a:solidFill>
              <a:latin typeface="Alexandria" pitchFamily="2" charset="-78"/>
              <a:ea typeface="Times New Roman" panose="02020603050405020304" pitchFamily="18" charset="0"/>
              <a:cs typeface="Alexandria" pitchFamily="2" charset="-78"/>
            </a:endParaRPr>
          </a:p>
          <a:p>
            <a:pPr algn="just" rtl="1"/>
            <a:r>
              <a:rPr lang="en-GB" sz="1800" dirty="0">
                <a:solidFill>
                  <a:schemeClr val="tx1"/>
                </a:solidFill>
                <a:latin typeface="Alexandria" pitchFamily="2" charset="-78"/>
                <a:ea typeface="Times New Roman" panose="02020603050405020304" pitchFamily="18" charset="0"/>
                <a:cs typeface="Alexandria" pitchFamily="2" charset="-78"/>
              </a:rPr>
              <a:t>TutorAI</a:t>
            </a:r>
          </a:p>
          <a:p>
            <a:pPr algn="just" rtl="1"/>
            <a:r>
              <a:rPr lang="ar-JO" sz="1800" dirty="0">
                <a:solidFill>
                  <a:schemeClr val="tx1"/>
                </a:solidFill>
                <a:latin typeface="Alexandria" pitchFamily="2" charset="-78"/>
                <a:ea typeface="Times New Roman" panose="02020603050405020304" pitchFamily="18" charset="0"/>
                <a:cs typeface="Alexandria" pitchFamily="2" charset="-78"/>
              </a:rPr>
              <a:t>رابط الموقع: </a:t>
            </a:r>
            <a:r>
              <a:rPr lang="en-GB" sz="1800" dirty="0">
                <a:solidFill>
                  <a:schemeClr val="tx1"/>
                </a:solidFill>
                <a:latin typeface="Alexandria" pitchFamily="2" charset="-78"/>
                <a:ea typeface="Times New Roman" panose="02020603050405020304" pitchFamily="18" charset="0"/>
                <a:cs typeface="Alexandria" pitchFamily="2" charset="-78"/>
              </a:rPr>
              <a:t>https://www.tutorai.me</a:t>
            </a:r>
          </a:p>
          <a:p>
            <a:pPr algn="just" rtl="1"/>
            <a:r>
              <a:rPr lang="ar-JO" sz="1800" dirty="0">
                <a:solidFill>
                  <a:schemeClr val="tx1"/>
                </a:solidFill>
                <a:latin typeface="Alexandria" pitchFamily="2" charset="-78"/>
                <a:ea typeface="Times New Roman" panose="02020603050405020304" pitchFamily="18" charset="0"/>
                <a:cs typeface="Alexandria" pitchFamily="2" charset="-78"/>
              </a:rPr>
              <a:t>يقدم خدمة البحث على  هيئة كورس تعليمي</a:t>
            </a:r>
          </a:p>
          <a:p>
            <a:pPr algn="just" rtl="1"/>
            <a:endParaRPr lang="ar-JO" sz="1800" dirty="0">
              <a:solidFill>
                <a:schemeClr val="tx1"/>
              </a:solidFill>
              <a:latin typeface="Alexandria" pitchFamily="2" charset="-78"/>
              <a:ea typeface="Times New Roman" panose="02020603050405020304" pitchFamily="18" charset="0"/>
              <a:cs typeface="Alexandria" pitchFamily="2" charset="-78"/>
            </a:endParaRPr>
          </a:p>
          <a:p>
            <a:pPr algn="just" rtl="1"/>
            <a:r>
              <a:rPr lang="en-GB" sz="1800" dirty="0">
                <a:solidFill>
                  <a:schemeClr val="tx1"/>
                </a:solidFill>
                <a:latin typeface="Alexandria" pitchFamily="2" charset="-78"/>
                <a:ea typeface="Times New Roman" panose="02020603050405020304" pitchFamily="18" charset="0"/>
                <a:cs typeface="Alexandria" pitchFamily="2" charset="-78"/>
              </a:rPr>
              <a:t>Perplexity</a:t>
            </a:r>
          </a:p>
          <a:p>
            <a:pPr algn="just" rtl="1"/>
            <a:r>
              <a:rPr lang="ar-JO" sz="1800" dirty="0">
                <a:solidFill>
                  <a:schemeClr val="tx1"/>
                </a:solidFill>
                <a:latin typeface="Alexandria" pitchFamily="2" charset="-78"/>
                <a:ea typeface="Times New Roman" panose="02020603050405020304" pitchFamily="18" charset="0"/>
                <a:cs typeface="Alexandria" pitchFamily="2" charset="-78"/>
              </a:rPr>
              <a:t>رابط الموقع: </a:t>
            </a:r>
            <a:r>
              <a:rPr lang="en-GB" sz="1800" dirty="0">
                <a:solidFill>
                  <a:schemeClr val="tx1"/>
                </a:solidFill>
                <a:latin typeface="Alexandria" pitchFamily="2" charset="-78"/>
                <a:ea typeface="Times New Roman" panose="02020603050405020304" pitchFamily="18" charset="0"/>
                <a:cs typeface="Alexandria" pitchFamily="2" charset="-78"/>
              </a:rPr>
              <a:t>https://www.perplexity.ai</a:t>
            </a:r>
          </a:p>
          <a:p>
            <a:pPr algn="just" rtl="1"/>
            <a:r>
              <a:rPr lang="ar-JO" sz="1800" dirty="0">
                <a:solidFill>
                  <a:schemeClr val="tx1"/>
                </a:solidFill>
                <a:latin typeface="Alexandria" pitchFamily="2" charset="-78"/>
                <a:ea typeface="Times New Roman" panose="02020603050405020304" pitchFamily="18" charset="0"/>
                <a:cs typeface="Alexandria" pitchFamily="2" charset="-78"/>
              </a:rPr>
              <a:t>محرك بحث متقدم وعالي الجودة تستطيع أن تسأله ويجيبك، و يتناقش معك بسهولة ويسر.</a:t>
            </a:r>
          </a:p>
          <a:p>
            <a:pPr algn="just" rtl="1"/>
            <a:endParaRPr lang="ar-JO" sz="1800" dirty="0">
              <a:solidFill>
                <a:schemeClr val="tx1"/>
              </a:solidFill>
              <a:latin typeface="Alexandria" pitchFamily="2" charset="-78"/>
              <a:ea typeface="Times New Roman" panose="02020603050405020304" pitchFamily="18" charset="0"/>
              <a:cs typeface="Alexandria" pitchFamily="2" charset="-78"/>
            </a:endParaRPr>
          </a:p>
          <a:p>
            <a:pPr algn="just" rtl="1"/>
            <a:r>
              <a:rPr lang="en-GB" sz="1800" dirty="0">
                <a:solidFill>
                  <a:schemeClr val="tx1"/>
                </a:solidFill>
                <a:latin typeface="Alexandria" pitchFamily="2" charset="-78"/>
                <a:ea typeface="Times New Roman" panose="02020603050405020304" pitchFamily="18" charset="0"/>
                <a:cs typeface="Alexandria" pitchFamily="2" charset="-78"/>
              </a:rPr>
              <a:t>Scholarly</a:t>
            </a:r>
          </a:p>
          <a:p>
            <a:pPr algn="just" rtl="1"/>
            <a:r>
              <a:rPr lang="ar-JO" sz="1800" dirty="0">
                <a:solidFill>
                  <a:schemeClr val="tx1"/>
                </a:solidFill>
                <a:latin typeface="Alexandria" pitchFamily="2" charset="-78"/>
                <a:ea typeface="Times New Roman" panose="02020603050405020304" pitchFamily="18" charset="0"/>
                <a:cs typeface="Alexandria" pitchFamily="2" charset="-78"/>
              </a:rPr>
              <a:t>رابط الموقع:  </a:t>
            </a:r>
            <a:r>
              <a:rPr lang="en-GB" sz="1800" dirty="0">
                <a:solidFill>
                  <a:schemeClr val="tx1"/>
                </a:solidFill>
                <a:latin typeface="Alexandria" pitchFamily="2" charset="-78"/>
                <a:ea typeface="Times New Roman" panose="02020603050405020304" pitchFamily="18" charset="0"/>
                <a:cs typeface="Alexandria" pitchFamily="2" charset="-78"/>
              </a:rPr>
              <a:t>https://www.scholarcy.com</a:t>
            </a:r>
          </a:p>
          <a:p>
            <a:pPr algn="just" rtl="1"/>
            <a:r>
              <a:rPr lang="ar-JO" sz="1800" dirty="0">
                <a:solidFill>
                  <a:schemeClr val="tx1"/>
                </a:solidFill>
                <a:latin typeface="Alexandria" pitchFamily="2" charset="-78"/>
                <a:ea typeface="Times New Roman" panose="02020603050405020304" pitchFamily="18" charset="0"/>
                <a:cs typeface="Alexandria" pitchFamily="2" charset="-78"/>
              </a:rPr>
              <a:t>يساعدك في البحث، وتنشر عليه ملايين المقالات البحثية في مختلف التخصصات، كما يستطيع أن يلخص لك أي مقال ويقسمه بشكل منظم وبالنقاط المهمة لتوفير وقتك ومجهودك.</a:t>
            </a:r>
          </a:p>
        </p:txBody>
      </p:sp>
      <p:sp>
        <p:nvSpPr>
          <p:cNvPr id="10" name="Rectangle 9">
            <a:extLst>
              <a:ext uri="{FF2B5EF4-FFF2-40B4-BE49-F238E27FC236}">
                <a16:creationId xmlns:a16="http://schemas.microsoft.com/office/drawing/2014/main" id="{2D9E64B5-2FCB-469F-8FC1-5798F793E0CA}"/>
              </a:ext>
            </a:extLst>
          </p:cNvPr>
          <p:cNvSpPr/>
          <p:nvPr/>
        </p:nvSpPr>
        <p:spPr>
          <a:xfrm>
            <a:off x="2441509" y="542526"/>
            <a:ext cx="7497565" cy="40011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000" b="1" dirty="0">
                <a:solidFill>
                  <a:schemeClr val="tx1"/>
                </a:solidFill>
                <a:latin typeface="SimplifiedArabic,Bold"/>
                <a:cs typeface="Alexandria" pitchFamily="2" charset="-78"/>
              </a:rPr>
              <a:t>تطبيقات وأدوات الذكاء الاصطناعي  التي تستخدم في البحث</a:t>
            </a:r>
          </a:p>
        </p:txBody>
      </p:sp>
      <p:sp>
        <p:nvSpPr>
          <p:cNvPr id="2" name="Rectangle 1">
            <a:extLst>
              <a:ext uri="{FF2B5EF4-FFF2-40B4-BE49-F238E27FC236}">
                <a16:creationId xmlns:a16="http://schemas.microsoft.com/office/drawing/2014/main" id="{E4E7B02F-4DAC-498F-AFF9-76FC63B438B0}"/>
              </a:ext>
            </a:extLst>
          </p:cNvPr>
          <p:cNvSpPr/>
          <p:nvPr/>
        </p:nvSpPr>
        <p:spPr>
          <a:xfrm>
            <a:off x="2567608" y="6505171"/>
            <a:ext cx="2730235" cy="307777"/>
          </a:xfrm>
          <a:prstGeom prst="rect">
            <a:avLst/>
          </a:prstGeom>
        </p:spPr>
        <p:txBody>
          <a:bodyPr wrap="none">
            <a:spAutoFit/>
          </a:bodyPr>
          <a:lstStyle/>
          <a:p>
            <a:r>
              <a:rPr lang="en-GB" dirty="0">
                <a:latin typeface="Alexandria" pitchFamily="2" charset="-78"/>
                <a:cs typeface="Alexandria" pitchFamily="2" charset="-78"/>
              </a:rPr>
              <a:t>https://www.new-educ.com/</a:t>
            </a:r>
            <a:endParaRPr lang="ar-JO"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76056FC0-2042-7D1C-773D-DB68AB2B461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5858789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AC6CC5-01B9-4D81-B903-D4629AD246D9}"/>
              </a:ext>
            </a:extLst>
          </p:cNvPr>
          <p:cNvSpPr txBox="1"/>
          <p:nvPr/>
        </p:nvSpPr>
        <p:spPr>
          <a:xfrm>
            <a:off x="99064" y="960162"/>
            <a:ext cx="11853321" cy="5632311"/>
          </a:xfrm>
          <a:prstGeom prst="rect">
            <a:avLst/>
          </a:prstGeom>
          <a:noFill/>
        </p:spPr>
        <p:txBody>
          <a:bodyPr wrap="square">
            <a:spAutoFit/>
          </a:bodyPr>
          <a:lstStyle/>
          <a:p>
            <a:pPr algn="just" rtl="1"/>
            <a:r>
              <a:rPr lang="en-GB" sz="1800" dirty="0">
                <a:solidFill>
                  <a:schemeClr val="tx1"/>
                </a:solidFill>
                <a:latin typeface="Alexandria" pitchFamily="2" charset="-78"/>
                <a:cs typeface="Alexandria" pitchFamily="2" charset="-78"/>
              </a:rPr>
              <a:t>Designs</a:t>
            </a:r>
          </a:p>
          <a:p>
            <a:pPr algn="just" rtl="1"/>
            <a:r>
              <a:rPr lang="ar-JO" sz="1800" dirty="0">
                <a:solidFill>
                  <a:schemeClr val="tx1"/>
                </a:solidFill>
                <a:latin typeface="Alexandria" pitchFamily="2" charset="-78"/>
                <a:cs typeface="Alexandria" pitchFamily="2" charset="-78"/>
              </a:rPr>
              <a:t>رابط الموقع:  </a:t>
            </a:r>
            <a:r>
              <a:rPr lang="en-GB" sz="1800" dirty="0">
                <a:solidFill>
                  <a:schemeClr val="tx1"/>
                </a:solidFill>
                <a:latin typeface="Alexandria" pitchFamily="2" charset="-78"/>
                <a:cs typeface="Alexandria" pitchFamily="2" charset="-78"/>
              </a:rPr>
              <a:t>https://designs.ai/en</a:t>
            </a:r>
          </a:p>
          <a:p>
            <a:pPr algn="just" rtl="1"/>
            <a:endParaRPr lang="en-GB" sz="1800" dirty="0">
              <a:solidFill>
                <a:schemeClr val="tx1"/>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تستطيع من خلاله إنشاء تصاميم مميزة لمواقع التواصل الاجتماعي، وتصميم الفيديوهات، واللوجو وال    </a:t>
            </a:r>
            <a:r>
              <a:rPr lang="en-GB" sz="1800" dirty="0">
                <a:solidFill>
                  <a:schemeClr val="tx1"/>
                </a:solidFill>
                <a:latin typeface="Alexandria" pitchFamily="2" charset="-78"/>
                <a:cs typeface="Alexandria" pitchFamily="2" charset="-78"/>
              </a:rPr>
              <a:t>VOICE OVER   </a:t>
            </a:r>
            <a:r>
              <a:rPr lang="ar-JO" sz="1800" dirty="0">
                <a:solidFill>
                  <a:schemeClr val="tx1"/>
                </a:solidFill>
                <a:latin typeface="Alexandria" pitchFamily="2" charset="-78"/>
                <a:cs typeface="Alexandria" pitchFamily="2" charset="-78"/>
              </a:rPr>
              <a:t>بسرعة وسهولة</a:t>
            </a:r>
          </a:p>
          <a:p>
            <a:pPr algn="just" rtl="1"/>
            <a:endParaRPr lang="ar-JO" sz="1800" dirty="0">
              <a:solidFill>
                <a:schemeClr val="tx1"/>
              </a:solidFill>
              <a:latin typeface="Alexandria" pitchFamily="2" charset="-78"/>
              <a:cs typeface="Alexandria" pitchFamily="2" charset="-78"/>
            </a:endParaRPr>
          </a:p>
          <a:p>
            <a:pPr algn="just" rtl="1"/>
            <a:r>
              <a:rPr lang="en-GB" sz="1800" dirty="0">
                <a:solidFill>
                  <a:schemeClr val="tx1"/>
                </a:solidFill>
                <a:latin typeface="Alexandria" pitchFamily="2" charset="-78"/>
                <a:cs typeface="Alexandria" pitchFamily="2" charset="-78"/>
              </a:rPr>
              <a:t>Visual Sitemaps</a:t>
            </a:r>
          </a:p>
          <a:p>
            <a:pPr algn="just" rtl="1"/>
            <a:r>
              <a:rPr lang="ar-JO" sz="1800" dirty="0">
                <a:solidFill>
                  <a:schemeClr val="tx1"/>
                </a:solidFill>
                <a:latin typeface="Alexandria" pitchFamily="2" charset="-78"/>
                <a:cs typeface="Alexandria" pitchFamily="2" charset="-78"/>
              </a:rPr>
              <a:t>رابط الموقع: </a:t>
            </a:r>
            <a:r>
              <a:rPr lang="en-GB" sz="1800" dirty="0">
                <a:solidFill>
                  <a:schemeClr val="tx1"/>
                </a:solidFill>
                <a:latin typeface="Alexandria" pitchFamily="2" charset="-78"/>
                <a:cs typeface="Alexandria" pitchFamily="2" charset="-78"/>
              </a:rPr>
              <a:t>https://visualsitemaps.com</a:t>
            </a:r>
          </a:p>
          <a:p>
            <a:pPr algn="just" rtl="1"/>
            <a:endParaRPr lang="en-GB" sz="1800" dirty="0">
              <a:solidFill>
                <a:schemeClr val="tx1"/>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هذا الموقع يعرض خرائط مرئية للمواقع ورسوم بيانية لإنشاء موقع ويب.</a:t>
            </a:r>
          </a:p>
          <a:p>
            <a:pPr algn="just" rtl="1"/>
            <a:endParaRPr lang="ar-JO" sz="1800" dirty="0">
              <a:solidFill>
                <a:schemeClr val="tx1"/>
              </a:solidFill>
              <a:latin typeface="Alexandria" pitchFamily="2" charset="-78"/>
              <a:cs typeface="Alexandria" pitchFamily="2" charset="-78"/>
            </a:endParaRPr>
          </a:p>
          <a:p>
            <a:pPr algn="just" rtl="1"/>
            <a:r>
              <a:rPr lang="en-GB" sz="1800" dirty="0" err="1">
                <a:solidFill>
                  <a:schemeClr val="tx1"/>
                </a:solidFill>
                <a:latin typeface="Alexandria" pitchFamily="2" charset="-78"/>
                <a:cs typeface="Alexandria" pitchFamily="2" charset="-78"/>
              </a:rPr>
              <a:t>ArtBoard</a:t>
            </a:r>
            <a:endParaRPr lang="en-GB" sz="1800" dirty="0">
              <a:solidFill>
                <a:schemeClr val="tx1"/>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رابط الموقع: </a:t>
            </a:r>
            <a:r>
              <a:rPr lang="en-GB" sz="1800" dirty="0">
                <a:solidFill>
                  <a:schemeClr val="tx1"/>
                </a:solidFill>
                <a:latin typeface="Alexandria" pitchFamily="2" charset="-78"/>
                <a:cs typeface="Alexandria" pitchFamily="2" charset="-78"/>
              </a:rPr>
              <a:t>https://artboard.studio</a:t>
            </a:r>
          </a:p>
          <a:p>
            <a:pPr algn="just" rtl="1"/>
            <a:endParaRPr lang="en-GB" sz="1800" dirty="0">
              <a:solidFill>
                <a:schemeClr val="tx1"/>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يمكنك من تصميم أو إنشاء  فيديو بشكل احترافي بسرعة وسهولة.</a:t>
            </a:r>
          </a:p>
          <a:p>
            <a:pPr algn="just" rtl="1"/>
            <a:endParaRPr lang="ar-JO" sz="1800" dirty="0">
              <a:solidFill>
                <a:schemeClr val="tx1"/>
              </a:solidFill>
              <a:latin typeface="Alexandria" pitchFamily="2" charset="-78"/>
              <a:cs typeface="Alexandria" pitchFamily="2" charset="-78"/>
            </a:endParaRPr>
          </a:p>
          <a:p>
            <a:pPr algn="just" rtl="1"/>
            <a:r>
              <a:rPr lang="en-GB" sz="1800" dirty="0" err="1">
                <a:solidFill>
                  <a:schemeClr val="tx1"/>
                </a:solidFill>
                <a:latin typeface="Alexandria" pitchFamily="2" charset="-78"/>
                <a:cs typeface="Alexandria" pitchFamily="2" charset="-78"/>
              </a:rPr>
              <a:t>Uizard</a:t>
            </a:r>
            <a:endParaRPr lang="en-GB" sz="1800" dirty="0">
              <a:solidFill>
                <a:schemeClr val="tx1"/>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رابط الموقع: </a:t>
            </a:r>
            <a:r>
              <a:rPr lang="en-GB" sz="1800" dirty="0">
                <a:solidFill>
                  <a:schemeClr val="tx1"/>
                </a:solidFill>
                <a:latin typeface="Alexandria" pitchFamily="2" charset="-78"/>
                <a:cs typeface="Alexandria" pitchFamily="2" charset="-78"/>
              </a:rPr>
              <a:t>https://uizard.io</a:t>
            </a:r>
          </a:p>
          <a:p>
            <a:pPr algn="just" rtl="1"/>
            <a:endParaRPr lang="en-GB" sz="1800" dirty="0">
              <a:solidFill>
                <a:schemeClr val="tx1"/>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تستطيع من خلال الموقع السابق إنشاء مواقع ويب وتطبيقات مخصصة من دون استخدام مهارات الترميز.</a:t>
            </a:r>
            <a:endParaRPr lang="ar-JO" sz="1800" dirty="0">
              <a:solidFill>
                <a:schemeClr val="tx1"/>
              </a:solidFill>
              <a:latin typeface="Alexandria" pitchFamily="2" charset="-78"/>
              <a:ea typeface="Times New Roman" panose="02020603050405020304" pitchFamily="18" charset="0"/>
              <a:cs typeface="Alexandria" pitchFamily="2" charset="-78"/>
            </a:endParaRPr>
          </a:p>
        </p:txBody>
      </p:sp>
      <p:sp>
        <p:nvSpPr>
          <p:cNvPr id="10" name="Rectangle 9">
            <a:extLst>
              <a:ext uri="{FF2B5EF4-FFF2-40B4-BE49-F238E27FC236}">
                <a16:creationId xmlns:a16="http://schemas.microsoft.com/office/drawing/2014/main" id="{2D9E64B5-2FCB-469F-8FC1-5798F793E0CA}"/>
              </a:ext>
            </a:extLst>
          </p:cNvPr>
          <p:cNvSpPr/>
          <p:nvPr/>
        </p:nvSpPr>
        <p:spPr>
          <a:xfrm>
            <a:off x="911424" y="725622"/>
            <a:ext cx="9539791" cy="338554"/>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1600" b="1" dirty="0">
                <a:solidFill>
                  <a:schemeClr val="tx1"/>
                </a:solidFill>
                <a:latin typeface="SimplifiedArabic,Bold"/>
                <a:cs typeface="Alexandria" pitchFamily="2" charset="-78"/>
              </a:rPr>
              <a:t>تطبيقات وأدوات الذكاء الاصطناعي  التي تستخدم في  تصميم المواقع والفيديو تطبيقات الويب</a:t>
            </a:r>
          </a:p>
        </p:txBody>
      </p:sp>
      <p:sp>
        <p:nvSpPr>
          <p:cNvPr id="2" name="Rectangle 1">
            <a:extLst>
              <a:ext uri="{FF2B5EF4-FFF2-40B4-BE49-F238E27FC236}">
                <a16:creationId xmlns:a16="http://schemas.microsoft.com/office/drawing/2014/main" id="{E4E7B02F-4DAC-498F-AFF9-76FC63B438B0}"/>
              </a:ext>
            </a:extLst>
          </p:cNvPr>
          <p:cNvSpPr/>
          <p:nvPr/>
        </p:nvSpPr>
        <p:spPr>
          <a:xfrm>
            <a:off x="2567608" y="6505171"/>
            <a:ext cx="2730235" cy="307777"/>
          </a:xfrm>
          <a:prstGeom prst="rect">
            <a:avLst/>
          </a:prstGeom>
        </p:spPr>
        <p:txBody>
          <a:bodyPr wrap="none">
            <a:spAutoFit/>
          </a:bodyPr>
          <a:lstStyle/>
          <a:p>
            <a:r>
              <a:rPr lang="en-GB" dirty="0">
                <a:latin typeface="Alexandria" pitchFamily="2" charset="-78"/>
                <a:cs typeface="Alexandria" pitchFamily="2" charset="-78"/>
              </a:rPr>
              <a:t>https://www.new-educ.com/</a:t>
            </a:r>
            <a:endParaRPr lang="ar-JO"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8277BAEE-CBE5-74BA-5457-B58195EBAC6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17127164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AC6CC5-01B9-4D81-B903-D4629AD246D9}"/>
              </a:ext>
            </a:extLst>
          </p:cNvPr>
          <p:cNvSpPr txBox="1"/>
          <p:nvPr/>
        </p:nvSpPr>
        <p:spPr>
          <a:xfrm>
            <a:off x="379234" y="1240659"/>
            <a:ext cx="11109504" cy="5216813"/>
          </a:xfrm>
          <a:prstGeom prst="rect">
            <a:avLst/>
          </a:prstGeom>
          <a:noFill/>
        </p:spPr>
        <p:txBody>
          <a:bodyPr wrap="square">
            <a:spAutoFit/>
          </a:bodyPr>
          <a:lstStyle/>
          <a:p>
            <a:pPr algn="just" rtl="1"/>
            <a:r>
              <a:rPr lang="en-GB" sz="1800" dirty="0" err="1">
                <a:solidFill>
                  <a:schemeClr val="tx1"/>
                </a:solidFill>
                <a:latin typeface="Alexandria" pitchFamily="2" charset="-78"/>
                <a:cs typeface="Alexandria" pitchFamily="2" charset="-78"/>
              </a:rPr>
              <a:t>Narakeet</a:t>
            </a:r>
            <a:endParaRPr lang="en-GB" sz="1800" dirty="0">
              <a:solidFill>
                <a:schemeClr val="tx1"/>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رابط الموقع: </a:t>
            </a:r>
            <a:r>
              <a:rPr lang="en-GB" sz="1800" dirty="0">
                <a:solidFill>
                  <a:schemeClr val="tx1"/>
                </a:solidFill>
                <a:latin typeface="Alexandria" pitchFamily="2" charset="-78"/>
                <a:cs typeface="Alexandria" pitchFamily="2" charset="-78"/>
              </a:rPr>
              <a:t>https://www.narakeet.com</a:t>
            </a:r>
          </a:p>
          <a:p>
            <a:pPr algn="just" rtl="1"/>
            <a:r>
              <a:rPr lang="ar-JO" sz="1800" dirty="0">
                <a:solidFill>
                  <a:schemeClr val="tx1"/>
                </a:solidFill>
                <a:latin typeface="Alexandria" pitchFamily="2" charset="-78"/>
                <a:cs typeface="Alexandria" pitchFamily="2" charset="-78"/>
              </a:rPr>
              <a:t>تستطيع من خلاله تصميم عروض تقديمية بسهولة وسرعة وعند كتابة النص يتم تحويله الي كلام مسموع ومزامنته مع العرض التقديمي.</a:t>
            </a:r>
          </a:p>
          <a:p>
            <a:pPr algn="just" rtl="1"/>
            <a:endParaRPr lang="ar-JO" sz="1800" dirty="0">
              <a:solidFill>
                <a:schemeClr val="tx1"/>
              </a:solidFill>
              <a:latin typeface="Alexandria" pitchFamily="2" charset="-78"/>
              <a:cs typeface="Alexandria" pitchFamily="2" charset="-78"/>
            </a:endParaRPr>
          </a:p>
          <a:p>
            <a:pPr algn="just" rtl="1"/>
            <a:r>
              <a:rPr lang="en-GB" sz="1800" dirty="0" err="1">
                <a:solidFill>
                  <a:schemeClr val="tx1"/>
                </a:solidFill>
                <a:latin typeface="Alexandria" pitchFamily="2" charset="-78"/>
                <a:cs typeface="Alexandria" pitchFamily="2" charset="-78"/>
              </a:rPr>
              <a:t>Mindsmith</a:t>
            </a:r>
            <a:endParaRPr lang="en-GB" sz="1800" dirty="0">
              <a:solidFill>
                <a:schemeClr val="tx1"/>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رابط الموقع: </a:t>
            </a:r>
            <a:r>
              <a:rPr lang="en-GB" sz="1800" dirty="0">
                <a:solidFill>
                  <a:schemeClr val="tx1"/>
                </a:solidFill>
                <a:latin typeface="Alexandria" pitchFamily="2" charset="-78"/>
                <a:cs typeface="Alexandria" pitchFamily="2" charset="-78"/>
              </a:rPr>
              <a:t>https://www.mindsmith.ai</a:t>
            </a:r>
          </a:p>
          <a:p>
            <a:pPr algn="just" rtl="1"/>
            <a:r>
              <a:rPr lang="ar-JO" sz="1800" dirty="0">
                <a:solidFill>
                  <a:schemeClr val="tx1"/>
                </a:solidFill>
                <a:latin typeface="Alexandria" pitchFamily="2" charset="-78"/>
                <a:cs typeface="Alexandria" pitchFamily="2" charset="-78"/>
              </a:rPr>
              <a:t>ينشئ لك محتوى تعليمي كامل بمجرد كتابتك للعنوان ويقوم  بعرض كامل للمحتوى التعليمي وتستطيع التعديل عليه بكل سهولة.</a:t>
            </a:r>
          </a:p>
          <a:p>
            <a:pPr algn="just" rtl="1"/>
            <a:endParaRPr lang="ar-JO" sz="1800" dirty="0">
              <a:solidFill>
                <a:schemeClr val="tx1"/>
              </a:solidFill>
              <a:latin typeface="Alexandria" pitchFamily="2" charset="-78"/>
              <a:cs typeface="Alexandria" pitchFamily="2" charset="-78"/>
            </a:endParaRPr>
          </a:p>
          <a:p>
            <a:pPr algn="just" rtl="1"/>
            <a:r>
              <a:rPr lang="en-GB" sz="1800" dirty="0" err="1">
                <a:solidFill>
                  <a:schemeClr val="tx1"/>
                </a:solidFill>
                <a:latin typeface="Alexandria" pitchFamily="2" charset="-78"/>
                <a:cs typeface="Alexandria" pitchFamily="2" charset="-78"/>
              </a:rPr>
              <a:t>Invideo</a:t>
            </a:r>
            <a:endParaRPr lang="en-GB" sz="1800" dirty="0">
              <a:solidFill>
                <a:schemeClr val="tx1"/>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رابط الموقع: </a:t>
            </a:r>
            <a:r>
              <a:rPr lang="en-GB" sz="1800" dirty="0">
                <a:solidFill>
                  <a:schemeClr val="tx1"/>
                </a:solidFill>
                <a:latin typeface="Alexandria" pitchFamily="2" charset="-78"/>
                <a:cs typeface="Alexandria" pitchFamily="2" charset="-78"/>
              </a:rPr>
              <a:t>https://invideo.io</a:t>
            </a:r>
          </a:p>
          <a:p>
            <a:pPr algn="just" rtl="1">
              <a:lnSpc>
                <a:spcPct val="150000"/>
              </a:lnSpc>
            </a:pPr>
            <a:r>
              <a:rPr lang="ar-JO" sz="1800" dirty="0">
                <a:solidFill>
                  <a:schemeClr val="tx1"/>
                </a:solidFill>
                <a:latin typeface="Alexandria" pitchFamily="2" charset="-78"/>
                <a:cs typeface="Alexandria" pitchFamily="2" charset="-78"/>
              </a:rPr>
              <a:t>تستطيع من خلاله إنشاء فيديو احترافي بجودة عالية في دقائق معدودة. يوفر قوالب كثيرة ومقاطع صوتية.</a:t>
            </a:r>
          </a:p>
          <a:p>
            <a:pPr algn="just" rtl="1"/>
            <a:endParaRPr lang="ar-JO" sz="1800" dirty="0">
              <a:solidFill>
                <a:schemeClr val="tx1"/>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تطبيقات وأدوات الذكاء الاصطناعي  التي تستخدم في  كتابة المقالات والأبحاث</a:t>
            </a:r>
          </a:p>
          <a:p>
            <a:pPr algn="just" rtl="1"/>
            <a:r>
              <a:rPr lang="en-GB" sz="1800" dirty="0">
                <a:solidFill>
                  <a:schemeClr val="tx1"/>
                </a:solidFill>
                <a:latin typeface="Alexandria" pitchFamily="2" charset="-78"/>
                <a:cs typeface="Alexandria" pitchFamily="2" charset="-78"/>
              </a:rPr>
              <a:t>Copy AI</a:t>
            </a:r>
          </a:p>
          <a:p>
            <a:pPr algn="just" rtl="1"/>
            <a:r>
              <a:rPr lang="ar-JO" sz="1800" dirty="0">
                <a:solidFill>
                  <a:schemeClr val="tx1"/>
                </a:solidFill>
                <a:latin typeface="Alexandria" pitchFamily="2" charset="-78"/>
                <a:cs typeface="Alexandria" pitchFamily="2" charset="-78"/>
              </a:rPr>
              <a:t>رابط الموقع: </a:t>
            </a:r>
            <a:r>
              <a:rPr lang="en-GB" sz="1800" dirty="0">
                <a:solidFill>
                  <a:schemeClr val="tx1"/>
                </a:solidFill>
                <a:latin typeface="Alexandria" pitchFamily="2" charset="-78"/>
                <a:cs typeface="Alexandria" pitchFamily="2" charset="-78"/>
              </a:rPr>
              <a:t>https://www.copy.ai</a:t>
            </a:r>
          </a:p>
          <a:p>
            <a:pPr algn="just" rtl="1"/>
            <a:r>
              <a:rPr lang="ar-JO" sz="1800" dirty="0">
                <a:solidFill>
                  <a:schemeClr val="tx1"/>
                </a:solidFill>
                <a:latin typeface="Alexandria" pitchFamily="2" charset="-78"/>
                <a:cs typeface="Alexandria" pitchFamily="2" charset="-78"/>
              </a:rPr>
              <a:t>يتيح  لك</a:t>
            </a:r>
            <a:r>
              <a:rPr lang="en-GB" sz="1800" dirty="0">
                <a:solidFill>
                  <a:schemeClr val="tx1"/>
                </a:solidFill>
                <a:latin typeface="Alexandria" pitchFamily="2" charset="-78"/>
                <a:cs typeface="Alexandria" pitchFamily="2" charset="-78"/>
              </a:rPr>
              <a:t>l </a:t>
            </a:r>
            <a:r>
              <a:rPr lang="ar-JO" sz="1800" dirty="0">
                <a:solidFill>
                  <a:schemeClr val="tx1"/>
                </a:solidFill>
                <a:latin typeface="Alexandria" pitchFamily="2" charset="-78"/>
                <a:cs typeface="Alexandria" pitchFamily="2" charset="-78"/>
              </a:rPr>
              <a:t>هذا الموقع كتابة أي محتوى في أي موضوع وبطريقة احترافية و تسويقية جذابة.</a:t>
            </a:r>
          </a:p>
        </p:txBody>
      </p:sp>
      <p:sp>
        <p:nvSpPr>
          <p:cNvPr id="10" name="Rectangle 9">
            <a:extLst>
              <a:ext uri="{FF2B5EF4-FFF2-40B4-BE49-F238E27FC236}">
                <a16:creationId xmlns:a16="http://schemas.microsoft.com/office/drawing/2014/main" id="{2D9E64B5-2FCB-469F-8FC1-5798F793E0CA}"/>
              </a:ext>
            </a:extLst>
          </p:cNvPr>
          <p:cNvSpPr/>
          <p:nvPr/>
        </p:nvSpPr>
        <p:spPr>
          <a:xfrm>
            <a:off x="1932205" y="633060"/>
            <a:ext cx="9041258" cy="369332"/>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1800" b="1" dirty="0">
                <a:solidFill>
                  <a:schemeClr val="tx1"/>
                </a:solidFill>
                <a:latin typeface="SimplifiedArabic,Bold"/>
                <a:cs typeface="Alexandria" pitchFamily="2" charset="-78"/>
              </a:rPr>
              <a:t>تطبيقات وأدوات الذكاء الاصطناعي  التي تستخدم في  صناعة المحتوى التعليمي</a:t>
            </a:r>
          </a:p>
        </p:txBody>
      </p:sp>
      <p:sp>
        <p:nvSpPr>
          <p:cNvPr id="2" name="Rectangle 1">
            <a:extLst>
              <a:ext uri="{FF2B5EF4-FFF2-40B4-BE49-F238E27FC236}">
                <a16:creationId xmlns:a16="http://schemas.microsoft.com/office/drawing/2014/main" id="{E4E7B02F-4DAC-498F-AFF9-76FC63B438B0}"/>
              </a:ext>
            </a:extLst>
          </p:cNvPr>
          <p:cNvSpPr/>
          <p:nvPr/>
        </p:nvSpPr>
        <p:spPr>
          <a:xfrm>
            <a:off x="2567608" y="6505171"/>
            <a:ext cx="2730235" cy="307777"/>
          </a:xfrm>
          <a:prstGeom prst="rect">
            <a:avLst/>
          </a:prstGeom>
        </p:spPr>
        <p:txBody>
          <a:bodyPr wrap="none">
            <a:spAutoFit/>
          </a:bodyPr>
          <a:lstStyle/>
          <a:p>
            <a:r>
              <a:rPr lang="en-GB" dirty="0">
                <a:latin typeface="Alexandria" pitchFamily="2" charset="-78"/>
                <a:cs typeface="Alexandria" pitchFamily="2" charset="-78"/>
              </a:rPr>
              <a:t>https://www.new-educ.com/</a:t>
            </a:r>
            <a:endParaRPr lang="ar-JO"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113B260C-83F6-2268-F258-48B7801E2D5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5660811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AC6CC5-01B9-4D81-B903-D4629AD246D9}"/>
              </a:ext>
            </a:extLst>
          </p:cNvPr>
          <p:cNvSpPr txBox="1"/>
          <p:nvPr/>
        </p:nvSpPr>
        <p:spPr>
          <a:xfrm>
            <a:off x="744339" y="1175807"/>
            <a:ext cx="10536238" cy="5355312"/>
          </a:xfrm>
          <a:prstGeom prst="rect">
            <a:avLst/>
          </a:prstGeom>
          <a:noFill/>
        </p:spPr>
        <p:txBody>
          <a:bodyPr wrap="square">
            <a:spAutoFit/>
          </a:bodyPr>
          <a:lstStyle/>
          <a:p>
            <a:pPr algn="just" rtl="1"/>
            <a:endParaRPr lang="ar-JO" sz="1800" dirty="0">
              <a:solidFill>
                <a:schemeClr val="tx1"/>
              </a:solidFill>
              <a:latin typeface="Alexandria" pitchFamily="2" charset="-78"/>
              <a:cs typeface="Alexandria" pitchFamily="2" charset="-78"/>
            </a:endParaRPr>
          </a:p>
          <a:p>
            <a:pPr algn="just" rtl="1"/>
            <a:r>
              <a:rPr lang="en-GB" sz="1800" dirty="0">
                <a:solidFill>
                  <a:schemeClr val="tx1"/>
                </a:solidFill>
                <a:latin typeface="Alexandria" pitchFamily="2" charset="-78"/>
                <a:cs typeface="Alexandria" pitchFamily="2" charset="-78"/>
              </a:rPr>
              <a:t>Subtext</a:t>
            </a:r>
          </a:p>
          <a:p>
            <a:pPr algn="just" rtl="1"/>
            <a:r>
              <a:rPr lang="ar-JO" sz="1800" dirty="0">
                <a:solidFill>
                  <a:schemeClr val="tx1"/>
                </a:solidFill>
                <a:latin typeface="Alexandria" pitchFamily="2" charset="-78"/>
                <a:cs typeface="Alexandria" pitchFamily="2" charset="-78"/>
              </a:rPr>
              <a:t>رابط الموقع: </a:t>
            </a:r>
            <a:r>
              <a:rPr lang="en-GB" sz="1800" dirty="0">
                <a:solidFill>
                  <a:schemeClr val="tx1"/>
                </a:solidFill>
                <a:latin typeface="Alexandria" pitchFamily="2" charset="-78"/>
                <a:cs typeface="Alexandria" pitchFamily="2" charset="-78"/>
              </a:rPr>
              <a:t>https://subtxt.app</a:t>
            </a:r>
          </a:p>
          <a:p>
            <a:pPr algn="just" rtl="1"/>
            <a:r>
              <a:rPr lang="ar-JO" sz="1800" dirty="0">
                <a:solidFill>
                  <a:schemeClr val="tx1"/>
                </a:solidFill>
                <a:latin typeface="Alexandria" pitchFamily="2" charset="-78"/>
                <a:cs typeface="Alexandria" pitchFamily="2" charset="-78"/>
              </a:rPr>
              <a:t>يمكنك من كتابة القصص عن أي موضوع بطريقة مميزة عن طريق خوارزميات الذكاء الاصطناعي، ويوفر ملخصات كتب ومراجعات واقتباسات لمساعدتك في تحديد كتب لقراءتها، كما يوفر مجتمعا للتواصل مع القراء الآخرين والمشاركة في المناقشات حول الكتب التي تقرأها.</a:t>
            </a:r>
          </a:p>
          <a:p>
            <a:pPr algn="just" rtl="1"/>
            <a:endParaRPr lang="ar-JO" sz="1800" dirty="0">
              <a:solidFill>
                <a:schemeClr val="tx1"/>
              </a:solidFill>
              <a:latin typeface="Alexandria" pitchFamily="2" charset="-78"/>
              <a:cs typeface="Alexandria" pitchFamily="2" charset="-78"/>
            </a:endParaRPr>
          </a:p>
          <a:p>
            <a:pPr algn="just" rtl="1"/>
            <a:r>
              <a:rPr lang="ar-JO" sz="1800" b="1" dirty="0">
                <a:solidFill>
                  <a:schemeClr val="tx1"/>
                </a:solidFill>
                <a:latin typeface="Alexandria" pitchFamily="2" charset="-78"/>
                <a:cs typeface="Alexandria" pitchFamily="2" charset="-78"/>
              </a:rPr>
              <a:t>تطبيقات وأدوات الذكاء الاصطناعي  التي تستخدم في إنشاء الاختبارات</a:t>
            </a:r>
          </a:p>
          <a:p>
            <a:pPr algn="just" rtl="1"/>
            <a:r>
              <a:rPr lang="en-GB" sz="1800" dirty="0">
                <a:solidFill>
                  <a:schemeClr val="tx1"/>
                </a:solidFill>
                <a:latin typeface="Alexandria" pitchFamily="2" charset="-78"/>
                <a:cs typeface="Alexandria" pitchFamily="2" charset="-78"/>
              </a:rPr>
              <a:t>Quiz Gecko</a:t>
            </a:r>
          </a:p>
          <a:p>
            <a:pPr algn="just" rtl="1"/>
            <a:r>
              <a:rPr lang="ar-JO" sz="1800" dirty="0">
                <a:solidFill>
                  <a:schemeClr val="tx1"/>
                </a:solidFill>
                <a:latin typeface="Alexandria" pitchFamily="2" charset="-78"/>
                <a:cs typeface="Alexandria" pitchFamily="2" charset="-78"/>
              </a:rPr>
              <a:t>رابط الموقع: </a:t>
            </a:r>
            <a:r>
              <a:rPr lang="en-GB" sz="1800" dirty="0">
                <a:solidFill>
                  <a:schemeClr val="tx1"/>
                </a:solidFill>
                <a:latin typeface="Alexandria" pitchFamily="2" charset="-78"/>
                <a:cs typeface="Alexandria" pitchFamily="2" charset="-78"/>
              </a:rPr>
              <a:t>https://quizgecko.com</a:t>
            </a:r>
          </a:p>
          <a:p>
            <a:pPr algn="just" rtl="1"/>
            <a:r>
              <a:rPr lang="ar-JO" sz="1800" dirty="0">
                <a:solidFill>
                  <a:schemeClr val="tx1"/>
                </a:solidFill>
                <a:latin typeface="Alexandria" pitchFamily="2" charset="-78"/>
                <a:cs typeface="Alexandria" pitchFamily="2" charset="-78"/>
              </a:rPr>
              <a:t>هو عبارة عن صانع اختبارات يتيح للمستخدمين إنشاء الاختبارات ومشاركتها مع الطلبة، ويمكن إنشاء الاختبارات حسب الحاجة سواء أسئلة مقالية أو خيارات من متعدد.</a:t>
            </a:r>
          </a:p>
          <a:p>
            <a:pPr algn="just" rtl="1"/>
            <a:endParaRPr lang="ar-JO" sz="1800" dirty="0">
              <a:solidFill>
                <a:schemeClr val="tx1"/>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تطبيقات وأدوات الذكاء الاصطناعي  التي تستخدم في إنشاء العروض التقديمية </a:t>
            </a:r>
            <a:r>
              <a:rPr lang="en-GB" sz="1800" dirty="0">
                <a:solidFill>
                  <a:schemeClr val="tx1"/>
                </a:solidFill>
                <a:latin typeface="Alexandria" pitchFamily="2" charset="-78"/>
                <a:cs typeface="Alexandria" pitchFamily="2" charset="-78"/>
              </a:rPr>
              <a:t>Slides</a:t>
            </a:r>
          </a:p>
          <a:p>
            <a:pPr algn="just" rtl="1"/>
            <a:r>
              <a:rPr lang="ar-JO" sz="1800" dirty="0">
                <a:solidFill>
                  <a:schemeClr val="tx1"/>
                </a:solidFill>
                <a:latin typeface="Alexandria" pitchFamily="2" charset="-78"/>
                <a:cs typeface="Alexandria" pitchFamily="2" charset="-78"/>
              </a:rPr>
              <a:t>رابط الموقع: </a:t>
            </a:r>
            <a:r>
              <a:rPr lang="en-GB" sz="1800" dirty="0">
                <a:solidFill>
                  <a:schemeClr val="tx1"/>
                </a:solidFill>
                <a:latin typeface="Alexandria" pitchFamily="2" charset="-78"/>
                <a:cs typeface="Alexandria" pitchFamily="2" charset="-78"/>
                <a:hlinkClick r:id="rId2">
                  <a:extLst>
                    <a:ext uri="{A12FA001-AC4F-418D-AE19-62706E023703}">
                      <ahyp:hlinkClr xmlns:ahyp="http://schemas.microsoft.com/office/drawing/2018/hyperlinkcolor" val="tx"/>
                    </a:ext>
                  </a:extLst>
                </a:hlinkClick>
              </a:rPr>
              <a:t>https://www.slidesai.io</a:t>
            </a:r>
            <a:endParaRPr lang="ar-JO" sz="1800" dirty="0">
              <a:solidFill>
                <a:schemeClr val="tx1"/>
              </a:solidFill>
              <a:latin typeface="Alexandria" pitchFamily="2" charset="-78"/>
              <a:cs typeface="Alexandria" pitchFamily="2" charset="-78"/>
            </a:endParaRPr>
          </a:p>
          <a:p>
            <a:pPr algn="just" rtl="1"/>
            <a:endParaRPr lang="en-GB" sz="1800" dirty="0">
              <a:solidFill>
                <a:schemeClr val="tx1"/>
              </a:solidFill>
              <a:latin typeface="Alexandria" pitchFamily="2" charset="-78"/>
              <a:cs typeface="Alexandria" pitchFamily="2" charset="-78"/>
            </a:endParaRPr>
          </a:p>
          <a:p>
            <a:pPr algn="just" rtl="1"/>
            <a:r>
              <a:rPr lang="en-GB" sz="1800" dirty="0">
                <a:solidFill>
                  <a:schemeClr val="tx1"/>
                </a:solidFill>
                <a:latin typeface="Alexandria" pitchFamily="2" charset="-78"/>
                <a:cs typeface="Alexandria" pitchFamily="2" charset="-78"/>
              </a:rPr>
              <a:t>Tome </a:t>
            </a:r>
            <a:r>
              <a:rPr lang="ar-JO" sz="1800" dirty="0">
                <a:solidFill>
                  <a:schemeClr val="tx1"/>
                </a:solidFill>
                <a:latin typeface="Alexandria" pitchFamily="2" charset="-78"/>
                <a:cs typeface="Alexandria" pitchFamily="2" charset="-78"/>
              </a:rPr>
              <a:t>أداة تساعدك على عمل عرض تقديمي </a:t>
            </a:r>
            <a:r>
              <a:rPr lang="en-GB" sz="1800" dirty="0">
                <a:solidFill>
                  <a:schemeClr val="tx1"/>
                </a:solidFill>
                <a:latin typeface="Alexandria" pitchFamily="2" charset="-78"/>
                <a:cs typeface="Alexandria" pitchFamily="2" charset="-78"/>
              </a:rPr>
              <a:t>POWERPOINT  </a:t>
            </a:r>
            <a:r>
              <a:rPr lang="ar-JO" sz="1800" dirty="0">
                <a:solidFill>
                  <a:schemeClr val="tx1"/>
                </a:solidFill>
                <a:latin typeface="Alexandria" pitchFamily="2" charset="-78"/>
                <a:cs typeface="Alexandria" pitchFamily="2" charset="-78"/>
              </a:rPr>
              <a:t>بسهولة وسرعة</a:t>
            </a:r>
          </a:p>
          <a:p>
            <a:pPr algn="just" rtl="1"/>
            <a:r>
              <a:rPr lang="ar-JO" sz="1800" dirty="0">
                <a:solidFill>
                  <a:schemeClr val="tx1"/>
                </a:solidFill>
                <a:latin typeface="Alexandria" pitchFamily="2" charset="-78"/>
                <a:cs typeface="Alexandria" pitchFamily="2" charset="-78"/>
              </a:rPr>
              <a:t>رابط الموقع:  </a:t>
            </a:r>
            <a:r>
              <a:rPr lang="en-GB" sz="1800" dirty="0">
                <a:solidFill>
                  <a:schemeClr val="tx1"/>
                </a:solidFill>
                <a:latin typeface="Alexandria" pitchFamily="2" charset="-78"/>
                <a:cs typeface="Alexandria" pitchFamily="2" charset="-78"/>
              </a:rPr>
              <a:t>https://tome.app</a:t>
            </a:r>
          </a:p>
          <a:p>
            <a:pPr algn="just" rtl="1"/>
            <a:r>
              <a:rPr lang="ar-JO" sz="1800" dirty="0">
                <a:solidFill>
                  <a:schemeClr val="tx1"/>
                </a:solidFill>
                <a:latin typeface="Alexandria" pitchFamily="2" charset="-78"/>
                <a:cs typeface="Alexandria" pitchFamily="2" charset="-78"/>
              </a:rPr>
              <a:t>أداة تساعدك على عمل عرض تقديمي بسهولة وسرعة.</a:t>
            </a:r>
          </a:p>
        </p:txBody>
      </p:sp>
      <p:sp>
        <p:nvSpPr>
          <p:cNvPr id="10" name="Rectangle 9">
            <a:extLst>
              <a:ext uri="{FF2B5EF4-FFF2-40B4-BE49-F238E27FC236}">
                <a16:creationId xmlns:a16="http://schemas.microsoft.com/office/drawing/2014/main" id="{2D9E64B5-2FCB-469F-8FC1-5798F793E0CA}"/>
              </a:ext>
            </a:extLst>
          </p:cNvPr>
          <p:cNvSpPr/>
          <p:nvPr/>
        </p:nvSpPr>
        <p:spPr>
          <a:xfrm>
            <a:off x="1492087" y="681419"/>
            <a:ext cx="8592417" cy="369332"/>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1800" b="1" dirty="0">
                <a:solidFill>
                  <a:schemeClr val="tx1"/>
                </a:solidFill>
                <a:latin typeface="SimplifiedArabic,Bold"/>
                <a:cs typeface="Alexandria" pitchFamily="2" charset="-78"/>
              </a:rPr>
              <a:t>تطبيقات وأدوات الذكاء الاصطناعي  التي تستخدم في  كتابة القصص للطلبة</a:t>
            </a:r>
          </a:p>
        </p:txBody>
      </p:sp>
      <p:sp>
        <p:nvSpPr>
          <p:cNvPr id="2" name="Rectangle 1">
            <a:extLst>
              <a:ext uri="{FF2B5EF4-FFF2-40B4-BE49-F238E27FC236}">
                <a16:creationId xmlns:a16="http://schemas.microsoft.com/office/drawing/2014/main" id="{E4E7B02F-4DAC-498F-AFF9-76FC63B438B0}"/>
              </a:ext>
            </a:extLst>
          </p:cNvPr>
          <p:cNvSpPr/>
          <p:nvPr/>
        </p:nvSpPr>
        <p:spPr>
          <a:xfrm>
            <a:off x="2567608" y="6505171"/>
            <a:ext cx="2730235" cy="307777"/>
          </a:xfrm>
          <a:prstGeom prst="rect">
            <a:avLst/>
          </a:prstGeom>
        </p:spPr>
        <p:txBody>
          <a:bodyPr wrap="none">
            <a:spAutoFit/>
          </a:bodyPr>
          <a:lstStyle/>
          <a:p>
            <a:r>
              <a:rPr lang="en-GB" dirty="0">
                <a:latin typeface="Alexandria" pitchFamily="2" charset="-78"/>
                <a:cs typeface="Alexandria" pitchFamily="2" charset="-78"/>
              </a:rPr>
              <a:t>https://www.new-educ.com/</a:t>
            </a:r>
            <a:endParaRPr lang="ar-JO"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554EAEC7-50C9-A0EF-78FB-3E6EB60C435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extLst>
      <p:ext uri="{BB962C8B-B14F-4D97-AF65-F5344CB8AC3E}">
        <p14:creationId xmlns:p14="http://schemas.microsoft.com/office/powerpoint/2010/main" val="7842890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Shape 212"/>
        <p:cNvGrpSpPr/>
        <p:nvPr/>
      </p:nvGrpSpPr>
      <p:grpSpPr>
        <a:xfrm>
          <a:off x="0" y="0"/>
          <a:ext cx="0" cy="0"/>
          <a:chOff x="0" y="0"/>
          <a:chExt cx="0" cy="0"/>
        </a:xfrm>
      </p:grpSpPr>
      <p:sp>
        <p:nvSpPr>
          <p:cNvPr id="214" name="Google Shape;214;p8"/>
          <p:cNvSpPr/>
          <p:nvPr/>
        </p:nvSpPr>
        <p:spPr>
          <a:xfrm flipH="1">
            <a:off x="7116650" y="3645024"/>
            <a:ext cx="5075349" cy="3212977"/>
          </a:xfrm>
          <a:prstGeom prst="rtTriangle">
            <a:avLst/>
          </a:prstGeom>
          <a:solidFill>
            <a:srgbClr val="00B0F0">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12" name="Rectangle 11"/>
          <p:cNvSpPr/>
          <p:nvPr/>
        </p:nvSpPr>
        <p:spPr>
          <a:xfrm>
            <a:off x="1775520" y="1916832"/>
            <a:ext cx="8412704" cy="2616101"/>
          </a:xfrm>
          <a:prstGeom prst="rect">
            <a:avLst/>
          </a:prstGeom>
        </p:spPr>
        <p:txBody>
          <a:bodyPr wrap="square">
            <a:spAutoFit/>
          </a:bodyPr>
          <a:lstStyle/>
          <a:p>
            <a:pPr algn="just" rtl="1"/>
            <a:r>
              <a:rPr lang="ar-JO" sz="2400" dirty="0">
                <a:solidFill>
                  <a:schemeClr val="tx1"/>
                </a:solidFill>
                <a:latin typeface="Alexandria" pitchFamily="2" charset="-78"/>
                <a:cs typeface="Alexandria" pitchFamily="2" charset="-78"/>
              </a:rPr>
              <a:t>" </a:t>
            </a:r>
            <a:r>
              <a:rPr lang="ar-AE" sz="2400" dirty="0">
                <a:solidFill>
                  <a:schemeClr val="tx1"/>
                </a:solidFill>
                <a:latin typeface="Alexandria" pitchFamily="2" charset="-78"/>
                <a:cs typeface="Alexandria" pitchFamily="2" charset="-78"/>
              </a:rPr>
              <a:t>إن </a:t>
            </a:r>
            <a:r>
              <a:rPr lang="ar-JO" sz="2400" dirty="0">
                <a:solidFill>
                  <a:schemeClr val="tx1"/>
                </a:solidFill>
                <a:latin typeface="Alexandria" pitchFamily="2" charset="-78"/>
                <a:cs typeface="Alexandria" pitchFamily="2" charset="-78"/>
              </a:rPr>
              <a:t>كل ما تقدمه الحضارة هو نتاج للذكاء البشري، ولا يمكننا التنبؤ بما يمكّن أن نحققه عندما يتم تضخيم هذا الذكاء من خلال الأدوات التي قد يوفرها الذكاء الاصطناعي ، فكما أن النجاح في إنشاء الذكاء الاصطناعي أكبر حدث في تاريخ البشرية. ولكن لسوء الحظ قد يكون أيضًا الأخير".</a:t>
            </a:r>
            <a:endParaRPr lang="ar-AE" sz="2400" dirty="0">
              <a:solidFill>
                <a:schemeClr val="tx1"/>
              </a:solidFill>
              <a:latin typeface="Alexandria" pitchFamily="2" charset="-78"/>
              <a:cs typeface="Alexandria" pitchFamily="2" charset="-78"/>
            </a:endParaRPr>
          </a:p>
          <a:p>
            <a:pPr algn="just" rtl="1"/>
            <a:endParaRPr lang="ar-JO" sz="2400" dirty="0">
              <a:solidFill>
                <a:schemeClr val="tx1"/>
              </a:solidFill>
              <a:latin typeface="Alexandria" pitchFamily="2" charset="-78"/>
              <a:cs typeface="Alexandria" pitchFamily="2" charset="-78"/>
            </a:endParaRPr>
          </a:p>
          <a:p>
            <a:pPr algn="just" rtl="1"/>
            <a:r>
              <a:rPr lang="ar-JO" sz="2000" dirty="0">
                <a:solidFill>
                  <a:schemeClr val="tx1"/>
                </a:solidFill>
                <a:latin typeface="Alexandria" pitchFamily="2" charset="-78"/>
                <a:cs typeface="Alexandria" pitchFamily="2" charset="-78"/>
              </a:rPr>
              <a:t>ستيفن هوكينج</a:t>
            </a:r>
          </a:p>
        </p:txBody>
      </p:sp>
      <p:sp>
        <p:nvSpPr>
          <p:cNvPr id="15" name="TextBox 14">
            <a:extLst>
              <a:ext uri="{FF2B5EF4-FFF2-40B4-BE49-F238E27FC236}">
                <a16:creationId xmlns:a16="http://schemas.microsoft.com/office/drawing/2014/main" id="{67E44CA9-1D9D-4792-980D-9E86AA555A0E}"/>
              </a:ext>
            </a:extLst>
          </p:cNvPr>
          <p:cNvSpPr txBox="1"/>
          <p:nvPr/>
        </p:nvSpPr>
        <p:spPr>
          <a:xfrm>
            <a:off x="551383" y="5885853"/>
            <a:ext cx="4946841" cy="646331"/>
          </a:xfrm>
          <a:prstGeom prst="rect">
            <a:avLst/>
          </a:prstGeom>
          <a:noFill/>
        </p:spPr>
        <p:txBody>
          <a:bodyPr wrap="square">
            <a:spAutoFit/>
          </a:bodyPr>
          <a:lstStyle/>
          <a:p>
            <a:pPr marL="0" marR="0" lvl="0" indent="0" algn="ctr" rtl="0">
              <a:spcBef>
                <a:spcPts val="0"/>
              </a:spcBef>
              <a:spcAft>
                <a:spcPts val="0"/>
              </a:spcAft>
              <a:buNone/>
            </a:pPr>
            <a:r>
              <a:rPr lang="ar-JO" sz="1800" dirty="0">
                <a:solidFill>
                  <a:schemeClr val="tx1"/>
                </a:solidFill>
                <a:latin typeface="Alexandria" pitchFamily="2" charset="-78"/>
                <a:cs typeface="Alexandria" pitchFamily="2" charset="-78"/>
                <a:sym typeface="Tajawal Medium"/>
              </a:rPr>
              <a:t>الدكتورة: وردة محمود أبو كلوب</a:t>
            </a:r>
          </a:p>
          <a:p>
            <a:pPr marL="0" marR="0" lvl="0" indent="0" algn="ctr" rtl="0">
              <a:spcBef>
                <a:spcPts val="0"/>
              </a:spcBef>
              <a:spcAft>
                <a:spcPts val="0"/>
              </a:spcAft>
              <a:buNone/>
            </a:pPr>
            <a:r>
              <a:rPr lang="ar-JO" sz="1800" dirty="0">
                <a:solidFill>
                  <a:schemeClr val="tx1"/>
                </a:solidFill>
                <a:latin typeface="Alexandria" pitchFamily="2" charset="-78"/>
                <a:cs typeface="Alexandria" pitchFamily="2" charset="-78"/>
                <a:sym typeface="Tajawal Medium"/>
              </a:rPr>
              <a:t>اتجاهات معاصرة في القيادة التربوية</a:t>
            </a:r>
            <a:endParaRPr lang="ar-JO" sz="1800" dirty="0">
              <a:solidFill>
                <a:schemeClr val="tx1"/>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C7EA8837-7702-ED65-D722-88458FE2520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26547"/>
            <a:ext cx="2107496" cy="892632"/>
          </a:xfrm>
          <a:prstGeom prst="rect">
            <a:avLst/>
          </a:prstGeom>
        </p:spPr>
      </p:pic>
    </p:spTree>
    <p:custDataLst>
      <p:tags r:id="rId1"/>
    </p:custDataLst>
    <p:extLst>
      <p:ext uri="{BB962C8B-B14F-4D97-AF65-F5344CB8AC3E}">
        <p14:creationId xmlns:p14="http://schemas.microsoft.com/office/powerpoint/2010/main" val="17874904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56.2"/>
</p:tagLst>
</file>

<file path=ppt/tags/tag2.xml><?xml version="1.0" encoding="utf-8"?>
<p:tagLst xmlns:a="http://schemas.openxmlformats.org/drawingml/2006/main" xmlns:r="http://schemas.openxmlformats.org/officeDocument/2006/relationships" xmlns:p="http://schemas.openxmlformats.org/presentationml/2006/main">
  <p:tag name="TIMING" val="|2.4|1.6|1.5"/>
</p:tagLst>
</file>

<file path=ppt/theme/theme1.xml><?xml version="1.0" encoding="utf-8"?>
<a:theme xmlns:a="http://schemas.openxmlformats.org/drawingml/2006/main" name="Contents Slide Master">
  <a:themeElements>
    <a:clrScheme name="ALLPPT-COLOR-A12">
      <a:dk1>
        <a:sysClr val="windowText" lastClr="000000"/>
      </a:dk1>
      <a:lt1>
        <a:sysClr val="window" lastClr="FFFFFF"/>
      </a:lt1>
      <a:dk2>
        <a:srgbClr val="1F497D"/>
      </a:dk2>
      <a:lt2>
        <a:srgbClr val="EEECE1"/>
      </a:lt2>
      <a:accent1>
        <a:srgbClr val="984807"/>
      </a:accent1>
      <a:accent2>
        <a:srgbClr val="E79F05"/>
      </a:accent2>
      <a:accent3>
        <a:srgbClr val="984807"/>
      </a:accent3>
      <a:accent4>
        <a:srgbClr val="E79F05"/>
      </a:accent4>
      <a:accent5>
        <a:srgbClr val="984807"/>
      </a:accent5>
      <a:accent6>
        <a:srgbClr val="E79F05"/>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6C44C1B-1E89-4797-A680-C08142EF9805}"/>
</file>

<file path=customXml/itemProps2.xml><?xml version="1.0" encoding="utf-8"?>
<ds:datastoreItem xmlns:ds="http://schemas.openxmlformats.org/officeDocument/2006/customXml" ds:itemID="{5BADE7DF-BF4D-446E-B6AA-4F9AB5A5AD64}"/>
</file>

<file path=customXml/itemProps3.xml><?xml version="1.0" encoding="utf-8"?>
<ds:datastoreItem xmlns:ds="http://schemas.openxmlformats.org/officeDocument/2006/customXml" ds:itemID="{C47041DC-8776-4693-BE9E-B63EE4EC770C}"/>
</file>

<file path=docProps/app.xml><?xml version="1.0" encoding="utf-8"?>
<Properties xmlns="http://schemas.openxmlformats.org/officeDocument/2006/extended-properties" xmlns:vt="http://schemas.openxmlformats.org/officeDocument/2006/docPropsVTypes">
  <TotalTime>42290</TotalTime>
  <Words>7173</Words>
  <Application>Microsoft Office PowerPoint</Application>
  <PresentationFormat>Widescreen</PresentationFormat>
  <Paragraphs>427</Paragraphs>
  <Slides>39</Slides>
  <Notes>4</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39</vt:i4>
      </vt:variant>
    </vt:vector>
  </HeadingPairs>
  <TitlesOfParts>
    <vt:vector size="53" baseType="lpstr">
      <vt:lpstr>Poppins</vt:lpstr>
      <vt:lpstr>Cairo</vt:lpstr>
      <vt:lpstr>Arial</vt:lpstr>
      <vt:lpstr>Wingdings</vt:lpstr>
      <vt:lpstr>SimplifiedArabic,Bold</vt:lpstr>
      <vt:lpstr>Droid Sans</vt:lpstr>
      <vt:lpstr>Tajawal Medium</vt:lpstr>
      <vt:lpstr>Calibri</vt:lpstr>
      <vt:lpstr>Alexandria</vt:lpstr>
      <vt:lpstr>Calibri Light</vt:lpstr>
      <vt:lpstr>Helvetica</vt:lpstr>
      <vt:lpstr>Contents Slide Master</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HP</cp:lastModifiedBy>
  <cp:revision>763</cp:revision>
  <dcterms:created xsi:type="dcterms:W3CDTF">2023-04-29T09:08:23Z</dcterms:created>
  <dcterms:modified xsi:type="dcterms:W3CDTF">2024-05-27T19:16:05Z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