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326" r:id="rId2"/>
    <p:sldId id="335" r:id="rId3"/>
    <p:sldId id="344" r:id="rId4"/>
    <p:sldId id="345" r:id="rId5"/>
    <p:sldId id="346" r:id="rId6"/>
    <p:sldId id="347" r:id="rId7"/>
    <p:sldId id="348" r:id="rId8"/>
    <p:sldId id="349" r:id="rId9"/>
    <p:sldId id="350"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5" r:id="rId25"/>
    <p:sldId id="366" r:id="rId26"/>
    <p:sldId id="367" r:id="rId27"/>
    <p:sldId id="368" r:id="rId28"/>
    <p:sldId id="369" r:id="rId29"/>
    <p:sldId id="370" r:id="rId30"/>
    <p:sldId id="371" r:id="rId31"/>
    <p:sldId id="372" r:id="rId32"/>
    <p:sldId id="373" r:id="rId33"/>
    <p:sldId id="374" r:id="rId34"/>
    <p:sldId id="375" r:id="rId35"/>
    <p:sldId id="376" r:id="rId36"/>
    <p:sldId id="377" r:id="rId37"/>
    <p:sldId id="378" r:id="rId38"/>
    <p:sldId id="379" r:id="rId39"/>
    <p:sldId id="380" r:id="rId40"/>
    <p:sldId id="381" r:id="rId41"/>
    <p:sldId id="384" r:id="rId42"/>
    <p:sldId id="382" r:id="rId43"/>
    <p:sldId id="383" r:id="rId44"/>
    <p:sldId id="385" r:id="rId45"/>
    <p:sldId id="386" r:id="rId46"/>
    <p:sldId id="387" r:id="rId47"/>
    <p:sldId id="388" r:id="rId48"/>
    <p:sldId id="389" r:id="rId49"/>
    <p:sldId id="390" r:id="rId50"/>
    <p:sldId id="391" r:id="rId51"/>
    <p:sldId id="392" r:id="rId52"/>
    <p:sldId id="393" r:id="rId53"/>
    <p:sldId id="394" r:id="rId54"/>
    <p:sldId id="395" r:id="rId55"/>
    <p:sldId id="396" r:id="rId56"/>
    <p:sldId id="397" r:id="rId57"/>
    <p:sldId id="398" r:id="rId58"/>
    <p:sldId id="399" r:id="rId59"/>
    <p:sldId id="400" r:id="rId60"/>
    <p:sldId id="401" r:id="rId61"/>
    <p:sldId id="343"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61</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7/4/2023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7/4/2023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svg"/><Relationship Id="rId7"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hyperlink" Target="https://s3/" TargetMode="External"/><Relationship Id="rId4" Type="http://schemas.openxmlformats.org/officeDocument/2006/relationships/image" Target="../media/image7.png"/><Relationship Id="rId9" Type="http://schemas.openxmlformats.org/officeDocument/2006/relationships/image" Target="../media/image17.svg"/></Relationships>
</file>

<file path=ppt/slides/_rels/slide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6.svg"/><Relationship Id="rId7"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19.png"/><Relationship Id="rId10" Type="http://schemas.openxmlformats.org/officeDocument/2006/relationships/image" Target="../media/image28.png"/><Relationship Id="rId4" Type="http://schemas.openxmlformats.org/officeDocument/2006/relationships/image" Target="../media/image7.png"/><Relationship Id="rId9"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6.svg"/><Relationship Id="rId7"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1.svg"/><Relationship Id="rId4" Type="http://schemas.openxmlformats.org/officeDocument/2006/relationships/image" Target="../media/image7.png"/><Relationship Id="rId9"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6.svg"/><Relationship Id="rId7"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1.svg"/><Relationship Id="rId5" Type="http://schemas.openxmlformats.org/officeDocument/2006/relationships/image" Target="../media/image20.png"/><Relationship Id="rId10"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40.png"/></Relationships>
</file>

<file path=ppt/slides/_rels/slide29.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6.svg"/><Relationship Id="rId7"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7.png"/><Relationship Id="rId9"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6.sv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51.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57.jp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61.svg"/><Relationship Id="rId13" Type="http://schemas.openxmlformats.org/officeDocument/2006/relationships/image" Target="../media/image64.png"/><Relationship Id="rId3" Type="http://schemas.openxmlformats.org/officeDocument/2006/relationships/image" Target="../media/image6.svg"/><Relationship Id="rId7" Type="http://schemas.openxmlformats.org/officeDocument/2006/relationships/image" Target="../media/image60.png"/><Relationship Id="rId12" Type="http://schemas.openxmlformats.org/officeDocument/2006/relationships/image" Target="../media/image33.svg"/><Relationship Id="rId2" Type="http://schemas.openxmlformats.org/officeDocument/2006/relationships/image" Target="../media/image5.png"/><Relationship Id="rId16" Type="http://schemas.openxmlformats.org/officeDocument/2006/relationships/image" Target="../media/image67.svg"/><Relationship Id="rId1" Type="http://schemas.openxmlformats.org/officeDocument/2006/relationships/slideLayout" Target="../slideLayouts/slideLayout2.xml"/><Relationship Id="rId6" Type="http://schemas.openxmlformats.org/officeDocument/2006/relationships/image" Target="../media/image59.svg"/><Relationship Id="rId11" Type="http://schemas.openxmlformats.org/officeDocument/2006/relationships/image" Target="../media/image32.png"/><Relationship Id="rId5" Type="http://schemas.openxmlformats.org/officeDocument/2006/relationships/image" Target="../media/image58.png"/><Relationship Id="rId15" Type="http://schemas.openxmlformats.org/officeDocument/2006/relationships/image" Target="../media/image66.png"/><Relationship Id="rId10" Type="http://schemas.openxmlformats.org/officeDocument/2006/relationships/image" Target="../media/image63.svg"/><Relationship Id="rId4" Type="http://schemas.openxmlformats.org/officeDocument/2006/relationships/image" Target="../media/image7.png"/><Relationship Id="rId9" Type="http://schemas.openxmlformats.org/officeDocument/2006/relationships/image" Target="../media/image62.png"/><Relationship Id="rId14" Type="http://schemas.openxmlformats.org/officeDocument/2006/relationships/image" Target="../media/image65.svg"/></Relationships>
</file>

<file path=ppt/slides/_rels/slide4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8" Type="http://schemas.openxmlformats.org/officeDocument/2006/relationships/image" Target="../media/image75.svg"/><Relationship Id="rId3" Type="http://schemas.openxmlformats.org/officeDocument/2006/relationships/image" Target="../media/image6.svg"/><Relationship Id="rId7" Type="http://schemas.openxmlformats.org/officeDocument/2006/relationships/image" Target="../media/image74.png"/><Relationship Id="rId12" Type="http://schemas.openxmlformats.org/officeDocument/2006/relationships/image" Target="../media/image17.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2.svg"/><Relationship Id="rId11" Type="http://schemas.openxmlformats.org/officeDocument/2006/relationships/image" Target="../media/image16.png"/><Relationship Id="rId5" Type="http://schemas.openxmlformats.org/officeDocument/2006/relationships/image" Target="../media/image71.png"/><Relationship Id="rId10" Type="http://schemas.openxmlformats.org/officeDocument/2006/relationships/image" Target="../media/image77.svg"/><Relationship Id="rId4" Type="http://schemas.openxmlformats.org/officeDocument/2006/relationships/image" Target="../media/image7.png"/><Relationship Id="rId9" Type="http://schemas.openxmlformats.org/officeDocument/2006/relationships/image" Target="../media/image76.png"/></Relationships>
</file>

<file path=ppt/slides/_rels/slide5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8.png"/><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9.png"/><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1.svg"/><Relationship Id="rId5" Type="http://schemas.openxmlformats.org/officeDocument/2006/relationships/image" Target="../media/image80.png"/><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2.png"/><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image" Target="../media/image7.png"/></Relationships>
</file>

<file path=ppt/slides/_rels/slide5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4.png"/><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9.xml.rels><?xml version="1.0" encoding="UTF-8" standalone="yes"?>
<Relationships xmlns="http://schemas.openxmlformats.org/package/2006/relationships"><Relationship Id="rId8" Type="http://schemas.openxmlformats.org/officeDocument/2006/relationships/image" Target="../media/image88.svg"/><Relationship Id="rId3" Type="http://schemas.openxmlformats.org/officeDocument/2006/relationships/image" Target="../media/image6.svg"/><Relationship Id="rId7" Type="http://schemas.openxmlformats.org/officeDocument/2006/relationships/image" Target="../media/image8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6.svg"/><Relationship Id="rId5" Type="http://schemas.openxmlformats.org/officeDocument/2006/relationships/image" Target="../media/image85.png"/><Relationship Id="rId10" Type="http://schemas.openxmlformats.org/officeDocument/2006/relationships/image" Target="../media/image25.svg"/><Relationship Id="rId4" Type="http://schemas.openxmlformats.org/officeDocument/2006/relationships/image" Target="../media/image7.png"/><Relationship Id="rId9" Type="http://schemas.openxmlformats.org/officeDocument/2006/relationships/image" Target="../media/image24.png"/></Relationships>
</file>

<file path=ppt/slides/_rels/slide60.xml.rels><?xml version="1.0" encoding="UTF-8" standalone="yes"?>
<Relationships xmlns="http://schemas.openxmlformats.org/package/2006/relationships"><Relationship Id="rId8" Type="http://schemas.openxmlformats.org/officeDocument/2006/relationships/image" Target="../media/image90.svg"/><Relationship Id="rId13" Type="http://schemas.openxmlformats.org/officeDocument/2006/relationships/image" Target="../media/image95.png"/><Relationship Id="rId18" Type="http://schemas.openxmlformats.org/officeDocument/2006/relationships/image" Target="../media/image59.svg"/><Relationship Id="rId3" Type="http://schemas.openxmlformats.org/officeDocument/2006/relationships/image" Target="../media/image6.svg"/><Relationship Id="rId21" Type="http://schemas.openxmlformats.org/officeDocument/2006/relationships/image" Target="../media/image60.png"/><Relationship Id="rId7" Type="http://schemas.openxmlformats.org/officeDocument/2006/relationships/image" Target="../media/image89.png"/><Relationship Id="rId12" Type="http://schemas.openxmlformats.org/officeDocument/2006/relationships/image" Target="../media/image94.svg"/><Relationship Id="rId17" Type="http://schemas.openxmlformats.org/officeDocument/2006/relationships/image" Target="../media/image58.png"/><Relationship Id="rId2" Type="http://schemas.openxmlformats.org/officeDocument/2006/relationships/image" Target="../media/image5.png"/><Relationship Id="rId16" Type="http://schemas.openxmlformats.org/officeDocument/2006/relationships/image" Target="../media/image98.svg"/><Relationship Id="rId20" Type="http://schemas.openxmlformats.org/officeDocument/2006/relationships/image" Target="../media/image25.svg"/><Relationship Id="rId1" Type="http://schemas.openxmlformats.org/officeDocument/2006/relationships/slideLayout" Target="../slideLayouts/slideLayout2.xml"/><Relationship Id="rId6" Type="http://schemas.openxmlformats.org/officeDocument/2006/relationships/image" Target="../media/image88.svg"/><Relationship Id="rId11" Type="http://schemas.openxmlformats.org/officeDocument/2006/relationships/image" Target="../media/image93.png"/><Relationship Id="rId24" Type="http://schemas.openxmlformats.org/officeDocument/2006/relationships/image" Target="../media/image63.svg"/><Relationship Id="rId5" Type="http://schemas.openxmlformats.org/officeDocument/2006/relationships/image" Target="../media/image87.png"/><Relationship Id="rId15" Type="http://schemas.openxmlformats.org/officeDocument/2006/relationships/image" Target="../media/image97.png"/><Relationship Id="rId23" Type="http://schemas.openxmlformats.org/officeDocument/2006/relationships/image" Target="../media/image62.png"/><Relationship Id="rId10" Type="http://schemas.openxmlformats.org/officeDocument/2006/relationships/image" Target="../media/image92.svg"/><Relationship Id="rId19" Type="http://schemas.openxmlformats.org/officeDocument/2006/relationships/image" Target="../media/image24.png"/><Relationship Id="rId4" Type="http://schemas.openxmlformats.org/officeDocument/2006/relationships/image" Target="../media/image7.png"/><Relationship Id="rId9" Type="http://schemas.openxmlformats.org/officeDocument/2006/relationships/image" Target="../media/image91.png"/><Relationship Id="rId14" Type="http://schemas.openxmlformats.org/officeDocument/2006/relationships/image" Target="../media/image96.svg"/><Relationship Id="rId22" Type="http://schemas.openxmlformats.org/officeDocument/2006/relationships/image" Target="../media/image61.svg"/></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 y="4689763"/>
            <a:ext cx="8673484"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4 – </a:t>
            </a: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1873188" y="1071476"/>
            <a:ext cx="9303798"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4:</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AWS Foundational Services – Storage and Database</a:t>
            </a: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102788" y="6260451"/>
            <a:ext cx="2219224"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pPr marL="228600" lvl="1">
              <a:spcBef>
                <a:spcPts val="1000"/>
              </a:spcBef>
            </a:pPr>
            <a:r>
              <a:rPr lang="en-US" sz="1800" dirty="0">
                <a:latin typeface="Times New Roman" panose="02020603050405020304" pitchFamily="18" charset="0"/>
                <a:cs typeface="Times New Roman" panose="02020603050405020304" pitchFamily="18" charset="0"/>
              </a:rPr>
              <a:t>Amazon Elastic Block Store (Amazon EBS)</a:t>
            </a:r>
          </a:p>
          <a:p>
            <a:pPr marL="228600" lvl="1">
              <a:spcBef>
                <a:spcPts val="1000"/>
              </a:spcBef>
            </a:pPr>
            <a:r>
              <a:rPr lang="en-US" sz="1800" dirty="0">
                <a:latin typeface="Times New Roman" panose="02020603050405020304" pitchFamily="18" charset="0"/>
                <a:cs typeface="Times New Roman" panose="02020603050405020304" pitchFamily="18" charset="0"/>
              </a:rPr>
              <a:t>Amazon Simple Storage Service (Amazon S3)</a:t>
            </a:r>
          </a:p>
          <a:p>
            <a:pPr marL="228600" lvl="1">
              <a:spcBef>
                <a:spcPts val="1000"/>
              </a:spcBef>
            </a:pPr>
            <a:r>
              <a:rPr lang="en-US" sz="1800" dirty="0">
                <a:latin typeface="Times New Roman" panose="02020603050405020304" pitchFamily="18" charset="0"/>
                <a:cs typeface="Times New Roman" panose="02020603050405020304" pitchFamily="18" charset="0"/>
              </a:rPr>
              <a:t>Amazon Elastic File System (Amazon EFS)</a:t>
            </a:r>
          </a:p>
          <a:p>
            <a:pPr marL="228600" lvl="1">
              <a:spcBef>
                <a:spcPts val="1000"/>
              </a:spcBef>
            </a:pPr>
            <a:r>
              <a:rPr lang="en-US" sz="1800" dirty="0">
                <a:latin typeface="Times New Roman" panose="02020603050405020304" pitchFamily="18" charset="0"/>
                <a:cs typeface="Times New Roman" panose="02020603050405020304" pitchFamily="18" charset="0"/>
              </a:rPr>
              <a:t>Amazon Simple Storage Service Glacier</a:t>
            </a:r>
          </a:p>
          <a:p>
            <a:r>
              <a:rPr lang="en-US" sz="1800" dirty="0">
                <a:latin typeface="Times New Roman" panose="02020603050405020304" pitchFamily="18" charset="0"/>
                <a:cs typeface="Times New Roman" panose="02020603050405020304" pitchFamily="18" charset="0"/>
              </a:rPr>
              <a:t>Amazon Relational Database Service (Amazon RDS)</a:t>
            </a:r>
          </a:p>
          <a:p>
            <a:r>
              <a:rPr lang="en-US" sz="1800" dirty="0">
                <a:latin typeface="Times New Roman" panose="02020603050405020304" pitchFamily="18" charset="0"/>
                <a:cs typeface="Times New Roman" panose="02020603050405020304" pitchFamily="18" charset="0"/>
              </a:rPr>
              <a:t>Amazon DynamoDB</a:t>
            </a:r>
          </a:p>
          <a:p>
            <a:r>
              <a:rPr lang="en-US" sz="1800" dirty="0">
                <a:latin typeface="Times New Roman" panose="02020603050405020304" pitchFamily="18" charset="0"/>
                <a:cs typeface="Times New Roman" panose="02020603050405020304" pitchFamily="18" charset="0"/>
              </a:rPr>
              <a:t>Amazon Redshift</a:t>
            </a:r>
          </a:p>
          <a:p>
            <a:r>
              <a:rPr lang="en-US" sz="1800" dirty="0">
                <a:latin typeface="Times New Roman" panose="02020603050405020304" pitchFamily="18" charset="0"/>
                <a:cs typeface="Times New Roman" panose="02020603050405020304" pitchFamily="18" charset="0"/>
              </a:rPr>
              <a:t>Amazon Aurora</a:t>
            </a:r>
          </a:p>
          <a:p>
            <a:endParaRPr lang="en-US" sz="2000" dirty="0"/>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257601" y="1676782"/>
            <a:ext cx="5504688" cy="38636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Activities</a:t>
            </a:r>
          </a:p>
          <a:p>
            <a:r>
              <a:rPr lang="en-US" sz="1800" dirty="0">
                <a:latin typeface="Times New Roman" panose="02020603050405020304" pitchFamily="18" charset="0"/>
                <a:cs typeface="Times New Roman" panose="02020603050405020304" pitchFamily="18" charset="0"/>
              </a:rPr>
              <a:t>Storage solution case study</a:t>
            </a:r>
          </a:p>
          <a:p>
            <a:r>
              <a:rPr lang="en-US" sz="1800" dirty="0">
                <a:latin typeface="Times New Roman" panose="02020603050405020304" pitchFamily="18" charset="0"/>
                <a:cs typeface="Times New Roman" panose="02020603050405020304" pitchFamily="18" charset="0"/>
              </a:rPr>
              <a:t>Database case studies</a:t>
            </a: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Demo</a:t>
            </a:r>
          </a:p>
          <a:p>
            <a:r>
              <a:rPr lang="en-US" sz="1800" dirty="0">
                <a:latin typeface="Times New Roman" panose="02020603050405020304" pitchFamily="18" charset="0"/>
                <a:cs typeface="Times New Roman" panose="02020603050405020304" pitchFamily="18" charset="0"/>
              </a:rPr>
              <a:t>Amazon EBS console</a:t>
            </a:r>
          </a:p>
          <a:p>
            <a:r>
              <a:rPr lang="en-US" sz="1800" dirty="0">
                <a:latin typeface="Times New Roman" panose="02020603050405020304" pitchFamily="18" charset="0"/>
                <a:cs typeface="Times New Roman" panose="02020603050405020304" pitchFamily="18" charset="0"/>
              </a:rPr>
              <a:t>Amazon RDS console</a:t>
            </a: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Lab</a:t>
            </a:r>
          </a:p>
          <a:p>
            <a:r>
              <a:rPr lang="en-US" sz="1800" dirty="0">
                <a:latin typeface="Times New Roman" panose="02020603050405020304" pitchFamily="18" charset="0"/>
                <a:cs typeface="Times New Roman" panose="02020603050405020304" pitchFamily="18" charset="0"/>
              </a:rPr>
              <a:t>Working with Amazon EBS</a:t>
            </a:r>
          </a:p>
          <a:p>
            <a:r>
              <a:rPr lang="en-US" sz="1800" dirty="0">
                <a:latin typeface="Times New Roman" panose="02020603050405020304" pitchFamily="18" charset="0"/>
                <a:cs typeface="Times New Roman" panose="02020603050405020304" pitchFamily="18" charset="0"/>
              </a:rPr>
              <a:t>Build Your DB Server and Interact with Your DB Using an App</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dirty="0"/>
          </a:p>
        </p:txBody>
      </p:sp>
      <p:grpSp>
        <p:nvGrpSpPr>
          <p:cNvPr id="9" name="Group 8">
            <a:extLst>
              <a:ext uri="{FF2B5EF4-FFF2-40B4-BE49-F238E27FC236}">
                <a16:creationId xmlns:a16="http://schemas.microsoft.com/office/drawing/2014/main" id="{13C0369E-B6AF-CB7C-B297-4E6173A90852}"/>
              </a:ext>
            </a:extLst>
          </p:cNvPr>
          <p:cNvGrpSpPr/>
          <p:nvPr/>
        </p:nvGrpSpPr>
        <p:grpSpPr>
          <a:xfrm>
            <a:off x="3856462" y="5173266"/>
            <a:ext cx="2632578" cy="532323"/>
            <a:chOff x="6363438" y="4436798"/>
            <a:chExt cx="2632578" cy="532323"/>
          </a:xfrm>
        </p:grpSpPr>
        <p:sp>
          <p:nvSpPr>
            <p:cNvPr id="10" name="TextBox 9">
              <a:extLst>
                <a:ext uri="{FF2B5EF4-FFF2-40B4-BE49-F238E27FC236}">
                  <a16:creationId xmlns:a16="http://schemas.microsoft.com/office/drawing/2014/main" id="{A6E14107-5E34-331B-5D32-B9110C780088}"/>
                </a:ext>
              </a:extLst>
            </p:cNvPr>
            <p:cNvSpPr txBox="1"/>
            <p:nvPr/>
          </p:nvSpPr>
          <p:spPr>
            <a:xfrm>
              <a:off x="6895761" y="4518294"/>
              <a:ext cx="2100255"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Knowledge check</a:t>
              </a:r>
            </a:p>
          </p:txBody>
        </p:sp>
        <p:pic>
          <p:nvPicPr>
            <p:cNvPr id="11" name="Picture 10">
              <a:extLst>
                <a:ext uri="{FF2B5EF4-FFF2-40B4-BE49-F238E27FC236}">
                  <a16:creationId xmlns:a16="http://schemas.microsoft.com/office/drawing/2014/main" id="{9063BFAF-0BD7-22BE-B9CE-DA53F74A2FEC}"/>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363438" y="4436798"/>
              <a:ext cx="532323" cy="532323"/>
            </a:xfrm>
            <a:prstGeom prst="rect">
              <a:avLst/>
            </a:prstGeom>
          </p:spPr>
        </p:pic>
      </p:grpSp>
      <p:sp>
        <p:nvSpPr>
          <p:cNvPr id="5" name="TextBox 4">
            <a:extLst>
              <a:ext uri="{FF2B5EF4-FFF2-40B4-BE49-F238E27FC236}">
                <a16:creationId xmlns:a16="http://schemas.microsoft.com/office/drawing/2014/main" id="{B3CCD353-77F2-B567-CD1E-70280C300600}"/>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21" name="TextBox 20">
            <a:extLst>
              <a:ext uri="{FF2B5EF4-FFF2-40B4-BE49-F238E27FC236}">
                <a16:creationId xmlns:a16="http://schemas.microsoft.com/office/drawing/2014/main" id="{FCEB27A9-4036-A60C-992B-53A4C7A719C4}"/>
              </a:ext>
            </a:extLst>
          </p:cNvPr>
          <p:cNvSpPr txBox="1"/>
          <p:nvPr/>
        </p:nvSpPr>
        <p:spPr>
          <a:xfrm>
            <a:off x="3834774" y="6263092"/>
            <a:ext cx="593066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Tree>
    <p:extLst>
      <p:ext uri="{BB962C8B-B14F-4D97-AF65-F5344CB8AC3E}">
        <p14:creationId xmlns:p14="http://schemas.microsoft.com/office/powerpoint/2010/main" val="2650915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Elastic Block Store (Amazon EBS)</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68234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Elastic Block Store (Amazon EBS)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10" name="Graphic 9">
            <a:extLst>
              <a:ext uri="{FF2B5EF4-FFF2-40B4-BE49-F238E27FC236}">
                <a16:creationId xmlns:a16="http://schemas.microsoft.com/office/drawing/2014/main" id="{5EFF55E2-C38E-9F96-6F07-A72E5ED59F1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5400" y="1325052"/>
            <a:ext cx="1326275" cy="1326275"/>
          </a:xfrm>
          <a:prstGeom prst="rect">
            <a:avLst/>
          </a:prstGeom>
        </p:spPr>
      </p:pic>
      <p:sp>
        <p:nvSpPr>
          <p:cNvPr id="15" name="TextBox 14">
            <a:extLst>
              <a:ext uri="{FF2B5EF4-FFF2-40B4-BE49-F238E27FC236}">
                <a16:creationId xmlns:a16="http://schemas.microsoft.com/office/drawing/2014/main" id="{867A5436-08A4-5743-5DBB-02B81CA9117A}"/>
              </a:ext>
            </a:extLst>
          </p:cNvPr>
          <p:cNvSpPr txBox="1"/>
          <p:nvPr/>
        </p:nvSpPr>
        <p:spPr>
          <a:xfrm>
            <a:off x="721074" y="1963580"/>
            <a:ext cx="9734326" cy="4093428"/>
          </a:xfrm>
          <a:prstGeom prst="rect">
            <a:avLst/>
          </a:prstGeom>
          <a:noFill/>
        </p:spPr>
        <p:txBody>
          <a:bodyPr wrap="square">
            <a:spAutoFit/>
          </a:bodyPr>
          <a:lstStyle/>
          <a:p>
            <a:r>
              <a:rPr lang="en-US" sz="2000" dirty="0">
                <a:solidFill>
                  <a:srgbClr val="00B0F0"/>
                </a:solidFill>
                <a:latin typeface="Times New Roman" panose="02020603050405020304" pitchFamily="18" charset="0"/>
                <a:cs typeface="Times New Roman" panose="02020603050405020304" pitchFamily="18" charset="0"/>
              </a:rPr>
              <a:t>Amazon EBS </a:t>
            </a:r>
            <a:r>
              <a:rPr lang="en-US" sz="2000" dirty="0">
                <a:latin typeface="Times New Roman" panose="02020603050405020304" pitchFamily="18" charset="0"/>
                <a:cs typeface="Times New Roman" panose="02020603050405020304" pitchFamily="18" charset="0"/>
              </a:rPr>
              <a:t>(non-volatile storage) is:</a:t>
            </a:r>
          </a:p>
          <a:p>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t>
            </a:r>
            <a:r>
              <a:rPr lang="en-US" sz="2000" dirty="0">
                <a:solidFill>
                  <a:srgbClr val="00B0F0"/>
                </a:solidFill>
                <a:latin typeface="Times New Roman" panose="02020603050405020304" pitchFamily="18" charset="0"/>
                <a:cs typeface="Times New Roman" panose="02020603050405020304" pitchFamily="18" charset="0"/>
              </a:rPr>
              <a:t>persistent</a:t>
            </a:r>
            <a:r>
              <a:rPr lang="en-US" sz="2000" dirty="0">
                <a:latin typeface="Times New Roman" panose="02020603050405020304" pitchFamily="18" charset="0"/>
                <a:cs typeface="Times New Roman" panose="02020603050405020304" pitchFamily="18" charset="0"/>
              </a:rPr>
              <a:t> (retains data after power off), </a:t>
            </a:r>
            <a:r>
              <a:rPr lang="en-US" sz="2000" dirty="0">
                <a:solidFill>
                  <a:srgbClr val="00B0F0"/>
                </a:solidFill>
                <a:latin typeface="Times New Roman" panose="02020603050405020304" pitchFamily="18" charset="0"/>
                <a:cs typeface="Times New Roman" panose="02020603050405020304" pitchFamily="18" charset="0"/>
              </a:rPr>
              <a:t>mountable storage </a:t>
            </a:r>
            <a:r>
              <a:rPr lang="en-US" sz="2000" dirty="0">
                <a:latin typeface="Times New Roman" panose="02020603050405020304" pitchFamily="18" charset="0"/>
                <a:cs typeface="Times New Roman" panose="02020603050405020304" pitchFamily="18" charset="0"/>
              </a:rPr>
              <a:t>that can be mounted as a device to an Amazon EC2 instance.</a:t>
            </a:r>
          </a:p>
          <a:p>
            <a:pPr marL="342900" indent="-34290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Amazon EBS can be mounted</a:t>
            </a:r>
            <a:r>
              <a:rPr lang="en-US" sz="2000" dirty="0">
                <a:latin typeface="Times New Roman" panose="02020603050405020304" pitchFamily="18" charset="0"/>
                <a:cs typeface="Times New Roman" panose="02020603050405020304" pitchFamily="18" charset="0"/>
              </a:rPr>
              <a:t> to an Amazon EC2 instance only within the same Availability Zone. Only one Amazon EC2 instance at a time can mount an Amazon EBS volume.</a:t>
            </a:r>
          </a:p>
          <a:p>
            <a:pPr marL="342900" indent="-34290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automatically replicated </a:t>
            </a:r>
            <a:r>
              <a:rPr lang="en-US" sz="2000" dirty="0">
                <a:latin typeface="Times New Roman" panose="02020603050405020304" pitchFamily="18" charset="0"/>
                <a:cs typeface="Times New Roman" panose="02020603050405020304" pitchFamily="18" charset="0"/>
              </a:rPr>
              <a:t>within its Availability Zone to protect you from component failure. (designed for high availability and durability, consistent and low-latency performance to run your workloads).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can </a:t>
            </a:r>
            <a:r>
              <a:rPr lang="en-US" sz="2000" dirty="0">
                <a:solidFill>
                  <a:srgbClr val="00B0F0"/>
                </a:solidFill>
                <a:latin typeface="Times New Roman" panose="02020603050405020304" pitchFamily="18" charset="0"/>
                <a:cs typeface="Times New Roman" panose="02020603050405020304" pitchFamily="18" charset="0"/>
              </a:rPr>
              <a:t>scale your usage up or down within minutes</a:t>
            </a:r>
            <a:r>
              <a:rPr lang="en-US" sz="2000" dirty="0">
                <a:latin typeface="Times New Roman" panose="02020603050405020304" pitchFamily="18" charset="0"/>
                <a:cs typeface="Times New Roman" panose="02020603050405020304" pitchFamily="18" charset="0"/>
              </a:rPr>
              <a:t>, while paying a low price for only what you provision.</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2" y="1325052"/>
            <a:ext cx="908241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AWS storage options: Block storage versus object storage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3" name="Group 7" descr="What if you want to change one character in a 1-GB file?">
            <a:extLst>
              <a:ext uri="{FF2B5EF4-FFF2-40B4-BE49-F238E27FC236}">
                <a16:creationId xmlns:a16="http://schemas.microsoft.com/office/drawing/2014/main" id="{2E61FE3C-2702-8D9E-5ED8-D26792837320}"/>
              </a:ext>
            </a:extLst>
          </p:cNvPr>
          <p:cNvGrpSpPr/>
          <p:nvPr/>
        </p:nvGrpSpPr>
        <p:grpSpPr>
          <a:xfrm>
            <a:off x="953820" y="1832996"/>
            <a:ext cx="10052963" cy="829839"/>
            <a:chOff x="703236" y="2835131"/>
            <a:chExt cx="7205194" cy="622379"/>
          </a:xfrm>
        </p:grpSpPr>
        <p:grpSp>
          <p:nvGrpSpPr>
            <p:cNvPr id="8" name="Group 8">
              <a:extLst>
                <a:ext uri="{FF2B5EF4-FFF2-40B4-BE49-F238E27FC236}">
                  <a16:creationId xmlns:a16="http://schemas.microsoft.com/office/drawing/2014/main" id="{17B269BC-6504-2BD0-03A2-A77080782BDE}"/>
                </a:ext>
              </a:extLst>
            </p:cNvPr>
            <p:cNvGrpSpPr/>
            <p:nvPr/>
          </p:nvGrpSpPr>
          <p:grpSpPr>
            <a:xfrm>
              <a:off x="703236" y="2835131"/>
              <a:ext cx="540451" cy="622379"/>
              <a:chOff x="3402623" y="3640015"/>
              <a:chExt cx="826477" cy="861647"/>
            </a:xfrm>
          </p:grpSpPr>
          <p:sp>
            <p:nvSpPr>
              <p:cNvPr id="16" name="Flowchart: Document 10">
                <a:extLst>
                  <a:ext uri="{FF2B5EF4-FFF2-40B4-BE49-F238E27FC236}">
                    <a16:creationId xmlns:a16="http://schemas.microsoft.com/office/drawing/2014/main" id="{C43227DF-52BD-8A85-485F-F3F31567AAAF}"/>
                  </a:ext>
                </a:extLst>
              </p:cNvPr>
              <p:cNvSpPr/>
              <p:nvPr/>
            </p:nvSpPr>
            <p:spPr>
              <a:xfrm>
                <a:off x="3402623" y="3640015"/>
                <a:ext cx="826477" cy="861647"/>
              </a:xfrm>
              <a:prstGeom prst="flowChartDocumen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cxnSp>
            <p:nvCxnSpPr>
              <p:cNvPr id="18" name="Straight Connector 11">
                <a:extLst>
                  <a:ext uri="{FF2B5EF4-FFF2-40B4-BE49-F238E27FC236}">
                    <a16:creationId xmlns:a16="http://schemas.microsoft.com/office/drawing/2014/main" id="{917BD1F7-5EAE-CAE8-8FB8-E3B86B8F5354}"/>
                  </a:ext>
                </a:extLst>
              </p:cNvPr>
              <p:cNvCxnSpPr/>
              <p:nvPr/>
            </p:nvCxnSpPr>
            <p:spPr>
              <a:xfrm>
                <a:off x="3464169" y="38070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1" name="Straight Connector 12">
                <a:extLst>
                  <a:ext uri="{FF2B5EF4-FFF2-40B4-BE49-F238E27FC236}">
                    <a16:creationId xmlns:a16="http://schemas.microsoft.com/office/drawing/2014/main" id="{ED956057-EFFC-5CCF-892D-8117E34441AD}"/>
                  </a:ext>
                </a:extLst>
              </p:cNvPr>
              <p:cNvCxnSpPr/>
              <p:nvPr/>
            </p:nvCxnSpPr>
            <p:spPr>
              <a:xfrm>
                <a:off x="3464169" y="39594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2" name="Straight Connector 23">
                <a:extLst>
                  <a:ext uri="{FF2B5EF4-FFF2-40B4-BE49-F238E27FC236}">
                    <a16:creationId xmlns:a16="http://schemas.microsoft.com/office/drawing/2014/main" id="{65114384-345F-225B-EA61-D19DBE341D3B}"/>
                  </a:ext>
                </a:extLst>
              </p:cNvPr>
              <p:cNvCxnSpPr/>
              <p:nvPr/>
            </p:nvCxnSpPr>
            <p:spPr>
              <a:xfrm>
                <a:off x="3464169" y="41118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3" name="Straight Connector 25">
                <a:extLst>
                  <a:ext uri="{FF2B5EF4-FFF2-40B4-BE49-F238E27FC236}">
                    <a16:creationId xmlns:a16="http://schemas.microsoft.com/office/drawing/2014/main" id="{9D38B7B3-4D1E-5E5B-9A9C-30945F0C6411}"/>
                  </a:ext>
                </a:extLst>
              </p:cNvPr>
              <p:cNvCxnSpPr/>
              <p:nvPr/>
            </p:nvCxnSpPr>
            <p:spPr>
              <a:xfrm>
                <a:off x="3464169" y="42642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sp>
          <p:nvSpPr>
            <p:cNvPr id="11" name="TextBox 9">
              <a:extLst>
                <a:ext uri="{FF2B5EF4-FFF2-40B4-BE49-F238E27FC236}">
                  <a16:creationId xmlns:a16="http://schemas.microsoft.com/office/drawing/2014/main" id="{B1C7FD5C-6636-979F-7316-5C699040E55B}"/>
                </a:ext>
              </a:extLst>
            </p:cNvPr>
            <p:cNvSpPr txBox="1"/>
            <p:nvPr/>
          </p:nvSpPr>
          <p:spPr>
            <a:xfrm>
              <a:off x="1309261" y="2932340"/>
              <a:ext cx="6599169" cy="300082"/>
            </a:xfrm>
            <a:prstGeom prst="rect">
              <a:avLst/>
            </a:prstGeom>
            <a:noFill/>
          </p:spPr>
          <p:txBody>
            <a:bodyPr wrap="squar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What if you want to </a:t>
              </a:r>
              <a:r>
                <a:rPr lang="en-US" sz="2000" dirty="0">
                  <a:latin typeface="Times New Roman" panose="02020603050405020304" pitchFamily="18" charset="0"/>
                  <a:ea typeface="Amazon Ember" panose="020B0603020204020204" pitchFamily="34" charset="0"/>
                  <a:cs typeface="Times New Roman" panose="02020603050405020304" pitchFamily="18" charset="0"/>
                </a:rPr>
                <a:t>change</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a:t>
              </a:r>
              <a:r>
                <a:rPr lang="en-US" sz="2000" u="sng" dirty="0">
                  <a:latin typeface="Times New Roman" panose="02020603050405020304" pitchFamily="18" charset="0"/>
                  <a:ea typeface="Amazon Ember Light" panose="020B0403020204020204" pitchFamily="34" charset="0"/>
                  <a:cs typeface="Times New Roman" panose="02020603050405020304" pitchFamily="18" charset="0"/>
                </a:rPr>
                <a:t>one character</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in a 1-GB file?</a:t>
              </a:r>
            </a:p>
          </p:txBody>
        </p:sp>
      </p:grpSp>
      <p:graphicFrame>
        <p:nvGraphicFramePr>
          <p:cNvPr id="24" name="Table 23" descr="Block storage.">
            <a:extLst>
              <a:ext uri="{FF2B5EF4-FFF2-40B4-BE49-F238E27FC236}">
                <a16:creationId xmlns:a16="http://schemas.microsoft.com/office/drawing/2014/main" id="{E7730E09-8BDD-BD2D-11C3-5A59A914D68D}"/>
              </a:ext>
            </a:extLst>
          </p:cNvPr>
          <p:cNvGraphicFramePr>
            <a:graphicFrameLocks noGrp="1"/>
          </p:cNvGraphicFramePr>
          <p:nvPr>
            <p:extLst>
              <p:ext uri="{D42A27DB-BD31-4B8C-83A1-F6EECF244321}">
                <p14:modId xmlns:p14="http://schemas.microsoft.com/office/powerpoint/2010/main" val="2008657017"/>
              </p:ext>
            </p:extLst>
          </p:nvPr>
        </p:nvGraphicFramePr>
        <p:xfrm>
          <a:off x="3007368" y="2582609"/>
          <a:ext cx="1896663" cy="1718652"/>
        </p:xfrm>
        <a:graphic>
          <a:graphicData uri="http://schemas.openxmlformats.org/drawingml/2006/table">
            <a:tbl>
              <a:tblPr firstRow="1" bandRow="1"/>
              <a:tblGrid>
                <a:gridCol w="632221">
                  <a:extLst>
                    <a:ext uri="{9D8B030D-6E8A-4147-A177-3AD203B41FA5}">
                      <a16:colId xmlns:a16="http://schemas.microsoft.com/office/drawing/2014/main" val="20000"/>
                    </a:ext>
                  </a:extLst>
                </a:gridCol>
                <a:gridCol w="632221">
                  <a:extLst>
                    <a:ext uri="{9D8B030D-6E8A-4147-A177-3AD203B41FA5}">
                      <a16:colId xmlns:a16="http://schemas.microsoft.com/office/drawing/2014/main" val="20001"/>
                    </a:ext>
                  </a:extLst>
                </a:gridCol>
                <a:gridCol w="632221">
                  <a:extLst>
                    <a:ext uri="{9D8B030D-6E8A-4147-A177-3AD203B41FA5}">
                      <a16:colId xmlns:a16="http://schemas.microsoft.com/office/drawing/2014/main" val="20002"/>
                    </a:ext>
                  </a:extLst>
                </a:gridCol>
              </a:tblGrid>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0"/>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1"/>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2"/>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3"/>
                  </a:ext>
                </a:extLst>
              </a:tr>
            </a:tbl>
          </a:graphicData>
        </a:graphic>
      </p:graphicFrame>
      <p:sp>
        <p:nvSpPr>
          <p:cNvPr id="27" name="Content Placeholder 2">
            <a:extLst>
              <a:ext uri="{FF2B5EF4-FFF2-40B4-BE49-F238E27FC236}">
                <a16:creationId xmlns:a16="http://schemas.microsoft.com/office/drawing/2014/main" id="{D4D5A6FC-80F9-E9C5-C9BD-83FF9123D675}"/>
              </a:ext>
            </a:extLst>
          </p:cNvPr>
          <p:cNvSpPr txBox="1">
            <a:spLocks/>
          </p:cNvSpPr>
          <p:nvPr/>
        </p:nvSpPr>
        <p:spPr>
          <a:xfrm>
            <a:off x="2052403" y="4262445"/>
            <a:ext cx="3961207" cy="620681"/>
          </a:xfrm>
          <a:prstGeom prst="rect">
            <a:avLst/>
          </a:prstGeom>
        </p:spPr>
        <p:txBody>
          <a:bodyPr vert="horz" lIns="121920" tIns="60960" rIns="121920" bIns="60960" rtlCol="0">
            <a:noAutofit/>
          </a:bodyPr>
          <a:lstStyle>
            <a:lvl1pPr marL="0" indent="0" algn="l" defTabSz="457200" rtl="0" eaLnBrk="1" latinLnBrk="0" hangingPunct="1">
              <a:spcBef>
                <a:spcPct val="20000"/>
              </a:spcBef>
              <a:buFontTx/>
              <a:buNone/>
              <a:defRPr sz="2400" b="0" i="0" kern="1200">
                <a:solidFill>
                  <a:srgbClr val="4D4D4C"/>
                </a:solidFill>
                <a:latin typeface="Arial"/>
                <a:ea typeface="+mn-ea"/>
                <a:cs typeface="Arial"/>
              </a:defRPr>
            </a:lvl1pPr>
            <a:lvl2pPr marL="742950" indent="-285750" algn="l" defTabSz="457200" rtl="0" eaLnBrk="1" latinLnBrk="0" hangingPunct="1">
              <a:spcBef>
                <a:spcPct val="20000"/>
              </a:spcBef>
              <a:buFont typeface="Arial"/>
              <a:buChar char="•"/>
              <a:defRPr sz="2000" b="0" i="0" kern="1200">
                <a:solidFill>
                  <a:srgbClr val="4D4D4C"/>
                </a:solidFill>
                <a:latin typeface="Arial"/>
                <a:ea typeface="+mn-ea"/>
                <a:cs typeface="Arial"/>
              </a:defRPr>
            </a:lvl2pPr>
            <a:lvl3pPr marL="1143000" indent="-228600" algn="l" defTabSz="457200" rtl="0" eaLnBrk="1" latinLnBrk="0" hangingPunct="1">
              <a:spcBef>
                <a:spcPct val="20000"/>
              </a:spcBef>
              <a:buFont typeface="Arial"/>
              <a:buChar char="•"/>
              <a:defRPr sz="1800" b="0" i="0" kern="1200">
                <a:solidFill>
                  <a:srgbClr val="4D4D4C"/>
                </a:solidFill>
                <a:latin typeface="Arial"/>
                <a:ea typeface="+mn-ea"/>
                <a:cs typeface="Arial"/>
              </a:defRPr>
            </a:lvl3pPr>
            <a:lvl4pPr marL="1600200" indent="-228600" algn="l" defTabSz="457200" rtl="0" eaLnBrk="1" latinLnBrk="0" hangingPunct="1">
              <a:spcBef>
                <a:spcPct val="20000"/>
              </a:spcBef>
              <a:buFont typeface="Arial"/>
              <a:buChar char="–"/>
              <a:defRPr sz="1600" b="0" i="0" kern="1200">
                <a:solidFill>
                  <a:srgbClr val="4D4D4C"/>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4D4D4C"/>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lvl="1" indent="0" algn="ctr">
              <a:buNone/>
            </a:pPr>
            <a:r>
              <a:rPr lang="en-US" b="1"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Block storage</a:t>
            </a:r>
          </a:p>
        </p:txBody>
      </p:sp>
      <p:sp>
        <p:nvSpPr>
          <p:cNvPr id="28" name="Content Placeholder 2">
            <a:extLst>
              <a:ext uri="{FF2B5EF4-FFF2-40B4-BE49-F238E27FC236}">
                <a16:creationId xmlns:a16="http://schemas.microsoft.com/office/drawing/2014/main" id="{FF02880C-C868-436D-80F0-97CE20122322}"/>
              </a:ext>
            </a:extLst>
          </p:cNvPr>
          <p:cNvSpPr>
            <a:spLocks noGrp="1"/>
          </p:cNvSpPr>
          <p:nvPr>
            <p:ph idx="1"/>
          </p:nvPr>
        </p:nvSpPr>
        <p:spPr>
          <a:xfrm>
            <a:off x="1201792" y="4671690"/>
            <a:ext cx="5566808" cy="377193"/>
          </a:xfrm>
        </p:spPr>
        <p:txBody>
          <a:bodyPr>
            <a:noAutofit/>
          </a:bodyPr>
          <a:lstStyle/>
          <a:p>
            <a:pPr marL="0" lvl="1" indent="0" algn="ctr">
              <a:buNone/>
            </a:pPr>
            <a:r>
              <a:rPr lang="en-US" sz="2000" dirty="0">
                <a:latin typeface="Times New Roman" panose="02020603050405020304" pitchFamily="18" charset="0"/>
                <a:cs typeface="Times New Roman" panose="02020603050405020304" pitchFamily="18" charset="0"/>
              </a:rPr>
              <a:t>Change one block (piece of the file)</a:t>
            </a:r>
          </a:p>
          <a:p>
            <a:pPr marL="0" lvl="1" indent="0" algn="ctr">
              <a:buNone/>
            </a:pPr>
            <a:r>
              <a:rPr lang="en-US" sz="2000" dirty="0">
                <a:latin typeface="Times New Roman" panose="02020603050405020304" pitchFamily="18" charset="0"/>
                <a:cs typeface="Times New Roman" panose="02020603050405020304" pitchFamily="18" charset="0"/>
              </a:rPr>
              <a:t>that contains the character</a:t>
            </a:r>
          </a:p>
        </p:txBody>
      </p:sp>
      <p:graphicFrame>
        <p:nvGraphicFramePr>
          <p:cNvPr id="29" name="Table 28" descr="Object storage.">
            <a:extLst>
              <a:ext uri="{FF2B5EF4-FFF2-40B4-BE49-F238E27FC236}">
                <a16:creationId xmlns:a16="http://schemas.microsoft.com/office/drawing/2014/main" id="{F65A8614-7E49-DF0E-1082-A9FEC9335636}"/>
              </a:ext>
            </a:extLst>
          </p:cNvPr>
          <p:cNvGraphicFramePr>
            <a:graphicFrameLocks noGrp="1"/>
          </p:cNvGraphicFramePr>
          <p:nvPr>
            <p:extLst>
              <p:ext uri="{D42A27DB-BD31-4B8C-83A1-F6EECF244321}">
                <p14:modId xmlns:p14="http://schemas.microsoft.com/office/powerpoint/2010/main" val="2426394564"/>
              </p:ext>
            </p:extLst>
          </p:nvPr>
        </p:nvGraphicFramePr>
        <p:xfrm>
          <a:off x="8497704" y="2662835"/>
          <a:ext cx="1896663" cy="1638424"/>
        </p:xfrm>
        <a:graphic>
          <a:graphicData uri="http://schemas.openxmlformats.org/drawingml/2006/table">
            <a:tbl>
              <a:tblPr firstRow="1" bandRow="1"/>
              <a:tblGrid>
                <a:gridCol w="632221">
                  <a:extLst>
                    <a:ext uri="{9D8B030D-6E8A-4147-A177-3AD203B41FA5}">
                      <a16:colId xmlns:a16="http://schemas.microsoft.com/office/drawing/2014/main" val="20000"/>
                    </a:ext>
                  </a:extLst>
                </a:gridCol>
                <a:gridCol w="632221">
                  <a:extLst>
                    <a:ext uri="{9D8B030D-6E8A-4147-A177-3AD203B41FA5}">
                      <a16:colId xmlns:a16="http://schemas.microsoft.com/office/drawing/2014/main" val="20001"/>
                    </a:ext>
                  </a:extLst>
                </a:gridCol>
                <a:gridCol w="632221">
                  <a:extLst>
                    <a:ext uri="{9D8B030D-6E8A-4147-A177-3AD203B41FA5}">
                      <a16:colId xmlns:a16="http://schemas.microsoft.com/office/drawing/2014/main" val="20002"/>
                    </a:ext>
                  </a:extLst>
                </a:gridCol>
              </a:tblGrid>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0"/>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1"/>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2"/>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3"/>
                  </a:ext>
                </a:extLst>
              </a:tr>
            </a:tbl>
          </a:graphicData>
        </a:graphic>
      </p:graphicFrame>
      <p:sp>
        <p:nvSpPr>
          <p:cNvPr id="30" name="Content Placeholder 2">
            <a:extLst>
              <a:ext uri="{FF2B5EF4-FFF2-40B4-BE49-F238E27FC236}">
                <a16:creationId xmlns:a16="http://schemas.microsoft.com/office/drawing/2014/main" id="{FDE3BADA-DF12-4A98-A1AF-488674A3D7A8}"/>
              </a:ext>
            </a:extLst>
          </p:cNvPr>
          <p:cNvSpPr txBox="1">
            <a:spLocks/>
          </p:cNvSpPr>
          <p:nvPr/>
        </p:nvSpPr>
        <p:spPr>
          <a:xfrm>
            <a:off x="7848783" y="4272941"/>
            <a:ext cx="3194501" cy="464673"/>
          </a:xfrm>
          <a:prstGeom prst="rect">
            <a:avLst/>
          </a:prstGeom>
        </p:spPr>
        <p:txBody>
          <a:bodyPr vert="horz" lIns="121920" tIns="60960" rIns="121920" bIns="60960" rtlCol="0">
            <a:noAutofit/>
          </a:bodyPr>
          <a:lstStyle>
            <a:defPPr>
              <a:defRPr lang="en-US"/>
            </a:defPPr>
            <a:lvl1pPr indent="0" defTabSz="457200">
              <a:spcBef>
                <a:spcPct val="20000"/>
              </a:spcBef>
              <a:buFontTx/>
              <a:buNone/>
              <a:defRPr sz="2400" b="0" i="0">
                <a:solidFill>
                  <a:srgbClr val="4D4D4C"/>
                </a:solidFill>
                <a:latin typeface="Arial"/>
                <a:cs typeface="Arial"/>
              </a:defRPr>
            </a:lvl1pPr>
            <a:lvl2pPr marL="0" lvl="1" indent="0" algn="ctr" defTabSz="457200">
              <a:spcBef>
                <a:spcPct val="20000"/>
              </a:spcBef>
              <a:buFont typeface="Arial"/>
              <a:buNone/>
              <a:defRPr sz="2133" b="1" i="0">
                <a:latin typeface="Amazon Ember" panose="020B0603020204020204" pitchFamily="34" charset="0"/>
                <a:ea typeface="Amazon Ember" panose="020B0603020204020204" pitchFamily="34" charset="0"/>
                <a:cs typeface="Amazon Ember" panose="020B0603020204020204" pitchFamily="34" charset="0"/>
              </a:defRPr>
            </a:lvl2pPr>
            <a:lvl3pPr marL="1143000" indent="-228600" defTabSz="457200">
              <a:spcBef>
                <a:spcPct val="20000"/>
              </a:spcBef>
              <a:buFont typeface="Arial"/>
              <a:buChar char="•"/>
              <a:defRPr b="0" i="0">
                <a:solidFill>
                  <a:srgbClr val="4D4D4C"/>
                </a:solidFill>
                <a:latin typeface="Arial"/>
                <a:cs typeface="Arial"/>
              </a:defRPr>
            </a:lvl3pPr>
            <a:lvl4pPr marL="1600200" indent="-228600" defTabSz="457200">
              <a:spcBef>
                <a:spcPct val="20000"/>
              </a:spcBef>
              <a:buFont typeface="Arial"/>
              <a:buChar char="–"/>
              <a:defRPr sz="1600" b="0" i="0">
                <a:solidFill>
                  <a:srgbClr val="4D4D4C"/>
                </a:solidFill>
                <a:latin typeface="Arial"/>
                <a:cs typeface="Arial"/>
              </a:defRPr>
            </a:lvl4pPr>
            <a:lvl5pPr marL="2057400" indent="-228600" defTabSz="457200">
              <a:spcBef>
                <a:spcPct val="20000"/>
              </a:spcBef>
              <a:buFont typeface="Arial"/>
              <a:buChar char="»"/>
              <a:defRPr sz="1600" b="0" i="0">
                <a:solidFill>
                  <a:srgbClr val="4D4D4C"/>
                </a:solidFill>
                <a:latin typeface="Arial"/>
                <a:cs typeface="Arial"/>
              </a:defRPr>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lvl="1"/>
            <a:r>
              <a:rPr lang="en-US" sz="2000" dirty="0">
                <a:latin typeface="Times New Roman" panose="02020603050405020304" pitchFamily="18" charset="0"/>
                <a:cs typeface="Times New Roman" panose="02020603050405020304" pitchFamily="18" charset="0"/>
              </a:rPr>
              <a:t>Object storage</a:t>
            </a:r>
          </a:p>
        </p:txBody>
      </p:sp>
      <p:sp>
        <p:nvSpPr>
          <p:cNvPr id="31" name="Content Placeholder 2">
            <a:extLst>
              <a:ext uri="{FF2B5EF4-FFF2-40B4-BE49-F238E27FC236}">
                <a16:creationId xmlns:a16="http://schemas.microsoft.com/office/drawing/2014/main" id="{3D622C6D-67BB-E0D9-A375-800168E47FCF}"/>
              </a:ext>
            </a:extLst>
          </p:cNvPr>
          <p:cNvSpPr txBox="1">
            <a:spLocks/>
          </p:cNvSpPr>
          <p:nvPr/>
        </p:nvSpPr>
        <p:spPr>
          <a:xfrm>
            <a:off x="7318846" y="4805002"/>
            <a:ext cx="4313371" cy="377193"/>
          </a:xfrm>
          <a:prstGeom prst="rect">
            <a:avLst/>
          </a:prstGeom>
        </p:spPr>
        <p:txBody>
          <a:bodyPr vert="horz" lIns="91440" tIns="45720" rIns="91440" bIns="45720" rtlCol="0">
            <a:noAutofit/>
          </a:bodyPr>
          <a:lstStyle>
            <a:lvl1pPr marL="228600" indent="-228600">
              <a:lnSpc>
                <a:spcPct val="90000"/>
              </a:lnSpc>
              <a:spcBef>
                <a:spcPts val="1000"/>
              </a:spcBef>
              <a:buFontTx/>
              <a:buBlip>
                <a:blip r:embed="rId5"/>
              </a:buBlip>
              <a:defRPr sz="2800" b="0" i="0">
                <a:latin typeface="Amazon Ember Light" charset="0"/>
                <a:ea typeface="Amazon Ember Light" charset="0"/>
                <a:cs typeface="Amazon Ember Light" charset="0"/>
              </a:defRPr>
            </a:lvl1pPr>
            <a:lvl2pPr marL="0" lvl="1" indent="0" algn="ctr">
              <a:lnSpc>
                <a:spcPct val="90000"/>
              </a:lnSpc>
              <a:spcBef>
                <a:spcPts val="500"/>
              </a:spcBef>
              <a:buFontTx/>
              <a:buNone/>
              <a:defRPr sz="1600" b="0" i="0">
                <a:latin typeface="Amazon Ember Light" charset="0"/>
                <a:ea typeface="Amazon Ember Light" charset="0"/>
                <a:cs typeface="Amazon Ember Light" charset="0"/>
              </a:defRPr>
            </a:lvl2pPr>
            <a:lvl3pPr marL="1143000" indent="-228600">
              <a:lnSpc>
                <a:spcPct val="90000"/>
              </a:lnSpc>
              <a:spcBef>
                <a:spcPts val="500"/>
              </a:spcBef>
              <a:buFontTx/>
              <a:buBlip>
                <a:blip r:embed="rId5"/>
              </a:buBlip>
              <a:defRPr sz="2000" b="0" i="0">
                <a:latin typeface="Amazon Ember Light" charset="0"/>
                <a:ea typeface="Amazon Ember Light" charset="0"/>
                <a:cs typeface="Amazon Ember Light" charset="0"/>
              </a:defRPr>
            </a:lvl3pPr>
            <a:lvl4pPr marL="1600200" indent="-228600">
              <a:lnSpc>
                <a:spcPct val="90000"/>
              </a:lnSpc>
              <a:spcBef>
                <a:spcPts val="500"/>
              </a:spcBef>
              <a:buFontTx/>
              <a:buBlip>
                <a:blip r:embed="rId5"/>
              </a:buBlip>
              <a:defRPr b="0" i="0">
                <a:latin typeface="Amazon Ember Light" charset="0"/>
                <a:ea typeface="Amazon Ember Light" charset="0"/>
                <a:cs typeface="Amazon Ember Light" charset="0"/>
              </a:defRPr>
            </a:lvl4pPr>
            <a:lvl5pPr marL="2057400" indent="-228600">
              <a:lnSpc>
                <a:spcPct val="90000"/>
              </a:lnSpc>
              <a:spcBef>
                <a:spcPts val="500"/>
              </a:spcBef>
              <a:buFontTx/>
              <a:buBlip>
                <a:blip r:embed="rId5"/>
              </a:buBlip>
              <a:defRPr b="0" i="0">
                <a:latin typeface="Amazon Ember Light" charset="0"/>
                <a:ea typeface="Amazon Ember Light" charset="0"/>
                <a:cs typeface="Amazon Ember Light" charset="0"/>
              </a:defRPr>
            </a:lvl5pPr>
            <a:lvl6pPr marL="2514600" indent="-228600">
              <a:lnSpc>
                <a:spcPct val="90000"/>
              </a:lnSpc>
              <a:spcBef>
                <a:spcPts val="500"/>
              </a:spcBef>
              <a:buFont typeface="Arial"/>
              <a:buChar char="•"/>
            </a:lvl6pPr>
            <a:lvl7pPr marL="2971800" indent="-228600">
              <a:lnSpc>
                <a:spcPct val="90000"/>
              </a:lnSpc>
              <a:spcBef>
                <a:spcPts val="500"/>
              </a:spcBef>
              <a:buFont typeface="Arial"/>
              <a:buChar char="•"/>
            </a:lvl7pPr>
            <a:lvl8pPr marL="3429000" indent="-228600">
              <a:lnSpc>
                <a:spcPct val="90000"/>
              </a:lnSpc>
              <a:spcBef>
                <a:spcPts val="500"/>
              </a:spcBef>
              <a:buFont typeface="Arial"/>
              <a:buChar char="•"/>
            </a:lvl8pPr>
            <a:lvl9pPr marL="3886200" indent="-228600">
              <a:lnSpc>
                <a:spcPct val="90000"/>
              </a:lnSpc>
              <a:spcBef>
                <a:spcPts val="500"/>
              </a:spcBef>
              <a:buFont typeface="Arial"/>
              <a:buChar char="•"/>
            </a:lvl9pPr>
          </a:lstStyle>
          <a:p>
            <a:pPr lvl="1"/>
            <a:r>
              <a:rPr lang="en-US" sz="2000" dirty="0">
                <a:latin typeface="Times New Roman" panose="02020603050405020304" pitchFamily="18" charset="0"/>
                <a:cs typeface="Times New Roman" panose="02020603050405020304" pitchFamily="18" charset="0"/>
              </a:rPr>
              <a:t>Entire file must be updated</a:t>
            </a:r>
          </a:p>
        </p:txBody>
      </p:sp>
      <p:sp>
        <p:nvSpPr>
          <p:cNvPr id="32" name="Rectangle 31">
            <a:extLst>
              <a:ext uri="{FF2B5EF4-FFF2-40B4-BE49-F238E27FC236}">
                <a16:creationId xmlns:a16="http://schemas.microsoft.com/office/drawing/2014/main" id="{C8488D43-111B-C120-3010-7E6DC39BFD78}"/>
              </a:ext>
            </a:extLst>
          </p:cNvPr>
          <p:cNvSpPr/>
          <p:nvPr/>
        </p:nvSpPr>
        <p:spPr>
          <a:xfrm>
            <a:off x="1201792" y="5443979"/>
            <a:ext cx="11557092" cy="338554"/>
          </a:xfrm>
          <a:prstGeom prst="rect">
            <a:avLst/>
          </a:prstGeom>
        </p:spPr>
        <p:txBody>
          <a:bodyPr wrap="square">
            <a:spAutoFit/>
          </a:bodyPr>
          <a:lstStyle/>
          <a:p>
            <a:r>
              <a:rPr lang="en-US" sz="1600" dirty="0">
                <a:solidFill>
                  <a:srgbClr val="00B0F0"/>
                </a:solidFill>
              </a:rPr>
              <a:t>Block storage </a:t>
            </a:r>
            <a:r>
              <a:rPr lang="en-US" sz="1600" dirty="0"/>
              <a:t>solutions are typically </a:t>
            </a:r>
            <a:r>
              <a:rPr lang="en-US" sz="1600" dirty="0">
                <a:solidFill>
                  <a:srgbClr val="00B0F0"/>
                </a:solidFill>
              </a:rPr>
              <a:t>faster and use less bandwidth</a:t>
            </a:r>
            <a:r>
              <a:rPr lang="en-US" sz="1600" dirty="0"/>
              <a:t>, but they can cost more than object-level storage.</a:t>
            </a:r>
          </a:p>
        </p:txBody>
      </p:sp>
      <p:sp>
        <p:nvSpPr>
          <p:cNvPr id="63" name="Rectangle 62">
            <a:extLst>
              <a:ext uri="{FF2B5EF4-FFF2-40B4-BE49-F238E27FC236}">
                <a16:creationId xmlns:a16="http://schemas.microsoft.com/office/drawing/2014/main" id="{EE582EC2-E6EE-143F-FD5C-F4040CDA16DE}"/>
              </a:ext>
              <a:ext uri="{C183D7F6-B498-43B3-948B-1728B52AA6E4}">
                <adec:decorative xmlns:adec="http://schemas.microsoft.com/office/drawing/2017/decorative" val="1"/>
              </a:ext>
            </a:extLst>
          </p:cNvPr>
          <p:cNvSpPr/>
          <p:nvPr/>
        </p:nvSpPr>
        <p:spPr>
          <a:xfrm>
            <a:off x="4262284" y="3020736"/>
            <a:ext cx="641747" cy="402281"/>
          </a:xfrm>
          <a:prstGeom prst="rect">
            <a:avLst/>
          </a:prstGeom>
          <a:solidFill>
            <a:srgbClr val="0C67AE">
              <a:lumMod val="60000"/>
              <a:lumOff val="40000"/>
            </a:srgbClr>
          </a:solidFill>
          <a:ln w="9525" cap="flat" cmpd="sng" algn="ctr">
            <a:no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890550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2" y="1325052"/>
            <a:ext cx="908241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AWS storage options: Block storage versus object storage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3" name="Group 7" descr="What if you want to change one character in a 1-GB file?">
            <a:extLst>
              <a:ext uri="{FF2B5EF4-FFF2-40B4-BE49-F238E27FC236}">
                <a16:creationId xmlns:a16="http://schemas.microsoft.com/office/drawing/2014/main" id="{2E61FE3C-2702-8D9E-5ED8-D26792837320}"/>
              </a:ext>
            </a:extLst>
          </p:cNvPr>
          <p:cNvGrpSpPr/>
          <p:nvPr/>
        </p:nvGrpSpPr>
        <p:grpSpPr>
          <a:xfrm>
            <a:off x="953820" y="1832996"/>
            <a:ext cx="10052963" cy="829839"/>
            <a:chOff x="703236" y="2835131"/>
            <a:chExt cx="7205194" cy="622379"/>
          </a:xfrm>
        </p:grpSpPr>
        <p:grpSp>
          <p:nvGrpSpPr>
            <p:cNvPr id="8" name="Group 8">
              <a:extLst>
                <a:ext uri="{FF2B5EF4-FFF2-40B4-BE49-F238E27FC236}">
                  <a16:creationId xmlns:a16="http://schemas.microsoft.com/office/drawing/2014/main" id="{17B269BC-6504-2BD0-03A2-A77080782BDE}"/>
                </a:ext>
              </a:extLst>
            </p:cNvPr>
            <p:cNvGrpSpPr/>
            <p:nvPr/>
          </p:nvGrpSpPr>
          <p:grpSpPr>
            <a:xfrm>
              <a:off x="703236" y="2835131"/>
              <a:ext cx="540451" cy="622379"/>
              <a:chOff x="3402623" y="3640015"/>
              <a:chExt cx="826477" cy="861647"/>
            </a:xfrm>
          </p:grpSpPr>
          <p:sp>
            <p:nvSpPr>
              <p:cNvPr id="16" name="Flowchart: Document 10">
                <a:extLst>
                  <a:ext uri="{FF2B5EF4-FFF2-40B4-BE49-F238E27FC236}">
                    <a16:creationId xmlns:a16="http://schemas.microsoft.com/office/drawing/2014/main" id="{C43227DF-52BD-8A85-485F-F3F31567AAAF}"/>
                  </a:ext>
                </a:extLst>
              </p:cNvPr>
              <p:cNvSpPr/>
              <p:nvPr/>
            </p:nvSpPr>
            <p:spPr>
              <a:xfrm>
                <a:off x="3402623" y="3640015"/>
                <a:ext cx="826477" cy="861647"/>
              </a:xfrm>
              <a:prstGeom prst="flowChartDocumen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cxnSp>
            <p:nvCxnSpPr>
              <p:cNvPr id="18" name="Straight Connector 11">
                <a:extLst>
                  <a:ext uri="{FF2B5EF4-FFF2-40B4-BE49-F238E27FC236}">
                    <a16:creationId xmlns:a16="http://schemas.microsoft.com/office/drawing/2014/main" id="{917BD1F7-5EAE-CAE8-8FB8-E3B86B8F5354}"/>
                  </a:ext>
                </a:extLst>
              </p:cNvPr>
              <p:cNvCxnSpPr/>
              <p:nvPr/>
            </p:nvCxnSpPr>
            <p:spPr>
              <a:xfrm>
                <a:off x="3464169" y="38070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1" name="Straight Connector 12">
                <a:extLst>
                  <a:ext uri="{FF2B5EF4-FFF2-40B4-BE49-F238E27FC236}">
                    <a16:creationId xmlns:a16="http://schemas.microsoft.com/office/drawing/2014/main" id="{ED956057-EFFC-5CCF-892D-8117E34441AD}"/>
                  </a:ext>
                </a:extLst>
              </p:cNvPr>
              <p:cNvCxnSpPr/>
              <p:nvPr/>
            </p:nvCxnSpPr>
            <p:spPr>
              <a:xfrm>
                <a:off x="3464169" y="39594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2" name="Straight Connector 23">
                <a:extLst>
                  <a:ext uri="{FF2B5EF4-FFF2-40B4-BE49-F238E27FC236}">
                    <a16:creationId xmlns:a16="http://schemas.microsoft.com/office/drawing/2014/main" id="{65114384-345F-225B-EA61-D19DBE341D3B}"/>
                  </a:ext>
                </a:extLst>
              </p:cNvPr>
              <p:cNvCxnSpPr/>
              <p:nvPr/>
            </p:nvCxnSpPr>
            <p:spPr>
              <a:xfrm>
                <a:off x="3464169" y="41118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3" name="Straight Connector 25">
                <a:extLst>
                  <a:ext uri="{FF2B5EF4-FFF2-40B4-BE49-F238E27FC236}">
                    <a16:creationId xmlns:a16="http://schemas.microsoft.com/office/drawing/2014/main" id="{9D38B7B3-4D1E-5E5B-9A9C-30945F0C6411}"/>
                  </a:ext>
                </a:extLst>
              </p:cNvPr>
              <p:cNvCxnSpPr/>
              <p:nvPr/>
            </p:nvCxnSpPr>
            <p:spPr>
              <a:xfrm>
                <a:off x="3464169" y="42642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sp>
          <p:nvSpPr>
            <p:cNvPr id="11" name="TextBox 9">
              <a:extLst>
                <a:ext uri="{FF2B5EF4-FFF2-40B4-BE49-F238E27FC236}">
                  <a16:creationId xmlns:a16="http://schemas.microsoft.com/office/drawing/2014/main" id="{B1C7FD5C-6636-979F-7316-5C699040E55B}"/>
                </a:ext>
              </a:extLst>
            </p:cNvPr>
            <p:cNvSpPr txBox="1"/>
            <p:nvPr/>
          </p:nvSpPr>
          <p:spPr>
            <a:xfrm>
              <a:off x="1309261" y="2932340"/>
              <a:ext cx="6599169" cy="300082"/>
            </a:xfrm>
            <a:prstGeom prst="rect">
              <a:avLst/>
            </a:prstGeom>
            <a:noFill/>
          </p:spPr>
          <p:txBody>
            <a:bodyPr wrap="squar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What if you want to </a:t>
              </a:r>
              <a:r>
                <a:rPr lang="en-US" sz="2000" dirty="0">
                  <a:latin typeface="Times New Roman" panose="02020603050405020304" pitchFamily="18" charset="0"/>
                  <a:ea typeface="Amazon Ember" panose="020B0603020204020204" pitchFamily="34" charset="0"/>
                  <a:cs typeface="Times New Roman" panose="02020603050405020304" pitchFamily="18" charset="0"/>
                </a:rPr>
                <a:t>change</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a:t>
              </a:r>
              <a:r>
                <a:rPr lang="en-US" sz="2000" u="sng" dirty="0">
                  <a:latin typeface="Times New Roman" panose="02020603050405020304" pitchFamily="18" charset="0"/>
                  <a:ea typeface="Amazon Ember Light" panose="020B0403020204020204" pitchFamily="34" charset="0"/>
                  <a:cs typeface="Times New Roman" panose="02020603050405020304" pitchFamily="18" charset="0"/>
                </a:rPr>
                <a:t>one character</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in a 1-GB file?</a:t>
              </a:r>
            </a:p>
          </p:txBody>
        </p:sp>
      </p:grpSp>
      <p:graphicFrame>
        <p:nvGraphicFramePr>
          <p:cNvPr id="24" name="Table 23" descr="Block storage.">
            <a:extLst>
              <a:ext uri="{FF2B5EF4-FFF2-40B4-BE49-F238E27FC236}">
                <a16:creationId xmlns:a16="http://schemas.microsoft.com/office/drawing/2014/main" id="{E7730E09-8BDD-BD2D-11C3-5A59A914D68D}"/>
              </a:ext>
            </a:extLst>
          </p:cNvPr>
          <p:cNvGraphicFramePr>
            <a:graphicFrameLocks noGrp="1"/>
          </p:cNvGraphicFramePr>
          <p:nvPr/>
        </p:nvGraphicFramePr>
        <p:xfrm>
          <a:off x="3007368" y="2582609"/>
          <a:ext cx="1896663" cy="1718652"/>
        </p:xfrm>
        <a:graphic>
          <a:graphicData uri="http://schemas.openxmlformats.org/drawingml/2006/table">
            <a:tbl>
              <a:tblPr firstRow="1" bandRow="1"/>
              <a:tblGrid>
                <a:gridCol w="632221">
                  <a:extLst>
                    <a:ext uri="{9D8B030D-6E8A-4147-A177-3AD203B41FA5}">
                      <a16:colId xmlns:a16="http://schemas.microsoft.com/office/drawing/2014/main" val="20000"/>
                    </a:ext>
                  </a:extLst>
                </a:gridCol>
                <a:gridCol w="632221">
                  <a:extLst>
                    <a:ext uri="{9D8B030D-6E8A-4147-A177-3AD203B41FA5}">
                      <a16:colId xmlns:a16="http://schemas.microsoft.com/office/drawing/2014/main" val="20001"/>
                    </a:ext>
                  </a:extLst>
                </a:gridCol>
                <a:gridCol w="632221">
                  <a:extLst>
                    <a:ext uri="{9D8B030D-6E8A-4147-A177-3AD203B41FA5}">
                      <a16:colId xmlns:a16="http://schemas.microsoft.com/office/drawing/2014/main" val="20002"/>
                    </a:ext>
                  </a:extLst>
                </a:gridCol>
              </a:tblGrid>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0"/>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1"/>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2"/>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3"/>
                  </a:ext>
                </a:extLst>
              </a:tr>
            </a:tbl>
          </a:graphicData>
        </a:graphic>
      </p:graphicFrame>
      <p:sp>
        <p:nvSpPr>
          <p:cNvPr id="27" name="Content Placeholder 2">
            <a:extLst>
              <a:ext uri="{FF2B5EF4-FFF2-40B4-BE49-F238E27FC236}">
                <a16:creationId xmlns:a16="http://schemas.microsoft.com/office/drawing/2014/main" id="{D4D5A6FC-80F9-E9C5-C9BD-83FF9123D675}"/>
              </a:ext>
            </a:extLst>
          </p:cNvPr>
          <p:cNvSpPr txBox="1">
            <a:spLocks/>
          </p:cNvSpPr>
          <p:nvPr/>
        </p:nvSpPr>
        <p:spPr>
          <a:xfrm>
            <a:off x="2052403" y="4262445"/>
            <a:ext cx="3961207" cy="620681"/>
          </a:xfrm>
          <a:prstGeom prst="rect">
            <a:avLst/>
          </a:prstGeom>
        </p:spPr>
        <p:txBody>
          <a:bodyPr vert="horz" lIns="121920" tIns="60960" rIns="121920" bIns="60960" rtlCol="0">
            <a:noAutofit/>
          </a:bodyPr>
          <a:lstStyle>
            <a:lvl1pPr marL="0" indent="0" algn="l" defTabSz="457200" rtl="0" eaLnBrk="1" latinLnBrk="0" hangingPunct="1">
              <a:spcBef>
                <a:spcPct val="20000"/>
              </a:spcBef>
              <a:buFontTx/>
              <a:buNone/>
              <a:defRPr sz="2400" b="0" i="0" kern="1200">
                <a:solidFill>
                  <a:srgbClr val="4D4D4C"/>
                </a:solidFill>
                <a:latin typeface="Arial"/>
                <a:ea typeface="+mn-ea"/>
                <a:cs typeface="Arial"/>
              </a:defRPr>
            </a:lvl1pPr>
            <a:lvl2pPr marL="742950" indent="-285750" algn="l" defTabSz="457200" rtl="0" eaLnBrk="1" latinLnBrk="0" hangingPunct="1">
              <a:spcBef>
                <a:spcPct val="20000"/>
              </a:spcBef>
              <a:buFont typeface="Arial"/>
              <a:buChar char="•"/>
              <a:defRPr sz="2000" b="0" i="0" kern="1200">
                <a:solidFill>
                  <a:srgbClr val="4D4D4C"/>
                </a:solidFill>
                <a:latin typeface="Arial"/>
                <a:ea typeface="+mn-ea"/>
                <a:cs typeface="Arial"/>
              </a:defRPr>
            </a:lvl2pPr>
            <a:lvl3pPr marL="1143000" indent="-228600" algn="l" defTabSz="457200" rtl="0" eaLnBrk="1" latinLnBrk="0" hangingPunct="1">
              <a:spcBef>
                <a:spcPct val="20000"/>
              </a:spcBef>
              <a:buFont typeface="Arial"/>
              <a:buChar char="•"/>
              <a:defRPr sz="1800" b="0" i="0" kern="1200">
                <a:solidFill>
                  <a:srgbClr val="4D4D4C"/>
                </a:solidFill>
                <a:latin typeface="Arial"/>
                <a:ea typeface="+mn-ea"/>
                <a:cs typeface="Arial"/>
              </a:defRPr>
            </a:lvl3pPr>
            <a:lvl4pPr marL="1600200" indent="-228600" algn="l" defTabSz="457200" rtl="0" eaLnBrk="1" latinLnBrk="0" hangingPunct="1">
              <a:spcBef>
                <a:spcPct val="20000"/>
              </a:spcBef>
              <a:buFont typeface="Arial"/>
              <a:buChar char="–"/>
              <a:defRPr sz="1600" b="0" i="0" kern="1200">
                <a:solidFill>
                  <a:srgbClr val="4D4D4C"/>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4D4D4C"/>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lvl="1" indent="0" algn="ctr">
              <a:buNone/>
            </a:pPr>
            <a:r>
              <a:rPr lang="en-US" b="1"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Block storage</a:t>
            </a:r>
          </a:p>
        </p:txBody>
      </p:sp>
      <p:sp>
        <p:nvSpPr>
          <p:cNvPr id="28" name="Content Placeholder 2">
            <a:extLst>
              <a:ext uri="{FF2B5EF4-FFF2-40B4-BE49-F238E27FC236}">
                <a16:creationId xmlns:a16="http://schemas.microsoft.com/office/drawing/2014/main" id="{FF02880C-C868-436D-80F0-97CE20122322}"/>
              </a:ext>
            </a:extLst>
          </p:cNvPr>
          <p:cNvSpPr>
            <a:spLocks noGrp="1"/>
          </p:cNvSpPr>
          <p:nvPr>
            <p:ph idx="1"/>
          </p:nvPr>
        </p:nvSpPr>
        <p:spPr>
          <a:xfrm>
            <a:off x="1201792" y="4671690"/>
            <a:ext cx="5566808" cy="377193"/>
          </a:xfrm>
        </p:spPr>
        <p:txBody>
          <a:bodyPr>
            <a:noAutofit/>
          </a:bodyPr>
          <a:lstStyle/>
          <a:p>
            <a:pPr marL="0" lvl="1" indent="0" algn="ctr">
              <a:buNone/>
            </a:pPr>
            <a:r>
              <a:rPr lang="en-US" sz="2000" dirty="0">
                <a:latin typeface="Times New Roman" panose="02020603050405020304" pitchFamily="18" charset="0"/>
                <a:cs typeface="Times New Roman" panose="02020603050405020304" pitchFamily="18" charset="0"/>
              </a:rPr>
              <a:t>Change one block (piece of the file)</a:t>
            </a:r>
          </a:p>
          <a:p>
            <a:pPr marL="0" lvl="1" indent="0" algn="ctr">
              <a:buNone/>
            </a:pPr>
            <a:r>
              <a:rPr lang="en-US" sz="2000" dirty="0">
                <a:latin typeface="Times New Roman" panose="02020603050405020304" pitchFamily="18" charset="0"/>
                <a:cs typeface="Times New Roman" panose="02020603050405020304" pitchFamily="18" charset="0"/>
              </a:rPr>
              <a:t>that contains the character</a:t>
            </a:r>
          </a:p>
        </p:txBody>
      </p:sp>
      <p:graphicFrame>
        <p:nvGraphicFramePr>
          <p:cNvPr id="29" name="Table 28" descr="Object storage.">
            <a:extLst>
              <a:ext uri="{FF2B5EF4-FFF2-40B4-BE49-F238E27FC236}">
                <a16:creationId xmlns:a16="http://schemas.microsoft.com/office/drawing/2014/main" id="{F65A8614-7E49-DF0E-1082-A9FEC9335636}"/>
              </a:ext>
            </a:extLst>
          </p:cNvPr>
          <p:cNvGraphicFramePr>
            <a:graphicFrameLocks noGrp="1"/>
          </p:cNvGraphicFramePr>
          <p:nvPr/>
        </p:nvGraphicFramePr>
        <p:xfrm>
          <a:off x="8497704" y="2662835"/>
          <a:ext cx="1896663" cy="1638424"/>
        </p:xfrm>
        <a:graphic>
          <a:graphicData uri="http://schemas.openxmlformats.org/drawingml/2006/table">
            <a:tbl>
              <a:tblPr firstRow="1" bandRow="1"/>
              <a:tblGrid>
                <a:gridCol w="632221">
                  <a:extLst>
                    <a:ext uri="{9D8B030D-6E8A-4147-A177-3AD203B41FA5}">
                      <a16:colId xmlns:a16="http://schemas.microsoft.com/office/drawing/2014/main" val="20000"/>
                    </a:ext>
                  </a:extLst>
                </a:gridCol>
                <a:gridCol w="632221">
                  <a:extLst>
                    <a:ext uri="{9D8B030D-6E8A-4147-A177-3AD203B41FA5}">
                      <a16:colId xmlns:a16="http://schemas.microsoft.com/office/drawing/2014/main" val="20001"/>
                    </a:ext>
                  </a:extLst>
                </a:gridCol>
                <a:gridCol w="632221">
                  <a:extLst>
                    <a:ext uri="{9D8B030D-6E8A-4147-A177-3AD203B41FA5}">
                      <a16:colId xmlns:a16="http://schemas.microsoft.com/office/drawing/2014/main" val="20002"/>
                    </a:ext>
                  </a:extLst>
                </a:gridCol>
              </a:tblGrid>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0"/>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1"/>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2"/>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3"/>
                  </a:ext>
                </a:extLst>
              </a:tr>
            </a:tbl>
          </a:graphicData>
        </a:graphic>
      </p:graphicFrame>
      <p:sp>
        <p:nvSpPr>
          <p:cNvPr id="30" name="Content Placeholder 2">
            <a:extLst>
              <a:ext uri="{FF2B5EF4-FFF2-40B4-BE49-F238E27FC236}">
                <a16:creationId xmlns:a16="http://schemas.microsoft.com/office/drawing/2014/main" id="{FDE3BADA-DF12-4A98-A1AF-488674A3D7A8}"/>
              </a:ext>
            </a:extLst>
          </p:cNvPr>
          <p:cNvSpPr txBox="1">
            <a:spLocks/>
          </p:cNvSpPr>
          <p:nvPr/>
        </p:nvSpPr>
        <p:spPr>
          <a:xfrm>
            <a:off x="7848783" y="4272941"/>
            <a:ext cx="3194501" cy="464673"/>
          </a:xfrm>
          <a:prstGeom prst="rect">
            <a:avLst/>
          </a:prstGeom>
        </p:spPr>
        <p:txBody>
          <a:bodyPr vert="horz" lIns="121920" tIns="60960" rIns="121920" bIns="60960" rtlCol="0">
            <a:noAutofit/>
          </a:bodyPr>
          <a:lstStyle>
            <a:defPPr>
              <a:defRPr lang="en-US"/>
            </a:defPPr>
            <a:lvl1pPr indent="0" defTabSz="457200">
              <a:spcBef>
                <a:spcPct val="20000"/>
              </a:spcBef>
              <a:buFontTx/>
              <a:buNone/>
              <a:defRPr sz="2400" b="0" i="0">
                <a:solidFill>
                  <a:srgbClr val="4D4D4C"/>
                </a:solidFill>
                <a:latin typeface="Arial"/>
                <a:cs typeface="Arial"/>
              </a:defRPr>
            </a:lvl1pPr>
            <a:lvl2pPr marL="0" lvl="1" indent="0" algn="ctr" defTabSz="457200">
              <a:spcBef>
                <a:spcPct val="20000"/>
              </a:spcBef>
              <a:buFont typeface="Arial"/>
              <a:buNone/>
              <a:defRPr sz="2133" b="1" i="0">
                <a:latin typeface="Amazon Ember" panose="020B0603020204020204" pitchFamily="34" charset="0"/>
                <a:ea typeface="Amazon Ember" panose="020B0603020204020204" pitchFamily="34" charset="0"/>
                <a:cs typeface="Amazon Ember" panose="020B0603020204020204" pitchFamily="34" charset="0"/>
              </a:defRPr>
            </a:lvl2pPr>
            <a:lvl3pPr marL="1143000" indent="-228600" defTabSz="457200">
              <a:spcBef>
                <a:spcPct val="20000"/>
              </a:spcBef>
              <a:buFont typeface="Arial"/>
              <a:buChar char="•"/>
              <a:defRPr b="0" i="0">
                <a:solidFill>
                  <a:srgbClr val="4D4D4C"/>
                </a:solidFill>
                <a:latin typeface="Arial"/>
                <a:cs typeface="Arial"/>
              </a:defRPr>
            </a:lvl3pPr>
            <a:lvl4pPr marL="1600200" indent="-228600" defTabSz="457200">
              <a:spcBef>
                <a:spcPct val="20000"/>
              </a:spcBef>
              <a:buFont typeface="Arial"/>
              <a:buChar char="–"/>
              <a:defRPr sz="1600" b="0" i="0">
                <a:solidFill>
                  <a:srgbClr val="4D4D4C"/>
                </a:solidFill>
                <a:latin typeface="Arial"/>
                <a:cs typeface="Arial"/>
              </a:defRPr>
            </a:lvl4pPr>
            <a:lvl5pPr marL="2057400" indent="-228600" defTabSz="457200">
              <a:spcBef>
                <a:spcPct val="20000"/>
              </a:spcBef>
              <a:buFont typeface="Arial"/>
              <a:buChar char="»"/>
              <a:defRPr sz="1600" b="0" i="0">
                <a:solidFill>
                  <a:srgbClr val="4D4D4C"/>
                </a:solidFill>
                <a:latin typeface="Arial"/>
                <a:cs typeface="Arial"/>
              </a:defRPr>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lvl="1"/>
            <a:r>
              <a:rPr lang="en-US" sz="2000" dirty="0">
                <a:latin typeface="Times New Roman" panose="02020603050405020304" pitchFamily="18" charset="0"/>
                <a:cs typeface="Times New Roman" panose="02020603050405020304" pitchFamily="18" charset="0"/>
              </a:rPr>
              <a:t>Object storage</a:t>
            </a:r>
          </a:p>
        </p:txBody>
      </p:sp>
      <p:sp>
        <p:nvSpPr>
          <p:cNvPr id="31" name="Content Placeholder 2">
            <a:extLst>
              <a:ext uri="{FF2B5EF4-FFF2-40B4-BE49-F238E27FC236}">
                <a16:creationId xmlns:a16="http://schemas.microsoft.com/office/drawing/2014/main" id="{3D622C6D-67BB-E0D9-A375-800168E47FCF}"/>
              </a:ext>
            </a:extLst>
          </p:cNvPr>
          <p:cNvSpPr txBox="1">
            <a:spLocks/>
          </p:cNvSpPr>
          <p:nvPr/>
        </p:nvSpPr>
        <p:spPr>
          <a:xfrm>
            <a:off x="7318846" y="4805002"/>
            <a:ext cx="4313371" cy="377193"/>
          </a:xfrm>
          <a:prstGeom prst="rect">
            <a:avLst/>
          </a:prstGeom>
        </p:spPr>
        <p:txBody>
          <a:bodyPr vert="horz" lIns="91440" tIns="45720" rIns="91440" bIns="45720" rtlCol="0">
            <a:noAutofit/>
          </a:bodyPr>
          <a:lstStyle>
            <a:lvl1pPr marL="228600" indent="-228600">
              <a:lnSpc>
                <a:spcPct val="90000"/>
              </a:lnSpc>
              <a:spcBef>
                <a:spcPts val="1000"/>
              </a:spcBef>
              <a:buFontTx/>
              <a:buBlip>
                <a:blip r:embed="rId5"/>
              </a:buBlip>
              <a:defRPr sz="2800" b="0" i="0">
                <a:latin typeface="Amazon Ember Light" charset="0"/>
                <a:ea typeface="Amazon Ember Light" charset="0"/>
                <a:cs typeface="Amazon Ember Light" charset="0"/>
              </a:defRPr>
            </a:lvl1pPr>
            <a:lvl2pPr marL="0" lvl="1" indent="0" algn="ctr">
              <a:lnSpc>
                <a:spcPct val="90000"/>
              </a:lnSpc>
              <a:spcBef>
                <a:spcPts val="500"/>
              </a:spcBef>
              <a:buFontTx/>
              <a:buNone/>
              <a:defRPr sz="1600" b="0" i="0">
                <a:latin typeface="Amazon Ember Light" charset="0"/>
                <a:ea typeface="Amazon Ember Light" charset="0"/>
                <a:cs typeface="Amazon Ember Light" charset="0"/>
              </a:defRPr>
            </a:lvl2pPr>
            <a:lvl3pPr marL="1143000" indent="-228600">
              <a:lnSpc>
                <a:spcPct val="90000"/>
              </a:lnSpc>
              <a:spcBef>
                <a:spcPts val="500"/>
              </a:spcBef>
              <a:buFontTx/>
              <a:buBlip>
                <a:blip r:embed="rId5"/>
              </a:buBlip>
              <a:defRPr sz="2000" b="0" i="0">
                <a:latin typeface="Amazon Ember Light" charset="0"/>
                <a:ea typeface="Amazon Ember Light" charset="0"/>
                <a:cs typeface="Amazon Ember Light" charset="0"/>
              </a:defRPr>
            </a:lvl3pPr>
            <a:lvl4pPr marL="1600200" indent="-228600">
              <a:lnSpc>
                <a:spcPct val="90000"/>
              </a:lnSpc>
              <a:spcBef>
                <a:spcPts val="500"/>
              </a:spcBef>
              <a:buFontTx/>
              <a:buBlip>
                <a:blip r:embed="rId5"/>
              </a:buBlip>
              <a:defRPr b="0" i="0">
                <a:latin typeface="Amazon Ember Light" charset="0"/>
                <a:ea typeface="Amazon Ember Light" charset="0"/>
                <a:cs typeface="Amazon Ember Light" charset="0"/>
              </a:defRPr>
            </a:lvl4pPr>
            <a:lvl5pPr marL="2057400" indent="-228600">
              <a:lnSpc>
                <a:spcPct val="90000"/>
              </a:lnSpc>
              <a:spcBef>
                <a:spcPts val="500"/>
              </a:spcBef>
              <a:buFontTx/>
              <a:buBlip>
                <a:blip r:embed="rId5"/>
              </a:buBlip>
              <a:defRPr b="0" i="0">
                <a:latin typeface="Amazon Ember Light" charset="0"/>
                <a:ea typeface="Amazon Ember Light" charset="0"/>
                <a:cs typeface="Amazon Ember Light" charset="0"/>
              </a:defRPr>
            </a:lvl5pPr>
            <a:lvl6pPr marL="2514600" indent="-228600">
              <a:lnSpc>
                <a:spcPct val="90000"/>
              </a:lnSpc>
              <a:spcBef>
                <a:spcPts val="500"/>
              </a:spcBef>
              <a:buFont typeface="Arial"/>
              <a:buChar char="•"/>
            </a:lvl6pPr>
            <a:lvl7pPr marL="2971800" indent="-228600">
              <a:lnSpc>
                <a:spcPct val="90000"/>
              </a:lnSpc>
              <a:spcBef>
                <a:spcPts val="500"/>
              </a:spcBef>
              <a:buFont typeface="Arial"/>
              <a:buChar char="•"/>
            </a:lvl7pPr>
            <a:lvl8pPr marL="3429000" indent="-228600">
              <a:lnSpc>
                <a:spcPct val="90000"/>
              </a:lnSpc>
              <a:spcBef>
                <a:spcPts val="500"/>
              </a:spcBef>
              <a:buFont typeface="Arial"/>
              <a:buChar char="•"/>
            </a:lvl8pPr>
            <a:lvl9pPr marL="3886200" indent="-228600">
              <a:lnSpc>
                <a:spcPct val="90000"/>
              </a:lnSpc>
              <a:spcBef>
                <a:spcPts val="500"/>
              </a:spcBef>
              <a:buFont typeface="Arial"/>
              <a:buChar char="•"/>
            </a:lvl9pPr>
          </a:lstStyle>
          <a:p>
            <a:pPr lvl="1"/>
            <a:r>
              <a:rPr lang="en-US" sz="2000" dirty="0">
                <a:latin typeface="Times New Roman" panose="02020603050405020304" pitchFamily="18" charset="0"/>
                <a:cs typeface="Times New Roman" panose="02020603050405020304" pitchFamily="18" charset="0"/>
              </a:rPr>
              <a:t>Entire file must be updated</a:t>
            </a:r>
          </a:p>
        </p:txBody>
      </p:sp>
      <p:sp>
        <p:nvSpPr>
          <p:cNvPr id="32" name="Rectangle 31">
            <a:extLst>
              <a:ext uri="{FF2B5EF4-FFF2-40B4-BE49-F238E27FC236}">
                <a16:creationId xmlns:a16="http://schemas.microsoft.com/office/drawing/2014/main" id="{C8488D43-111B-C120-3010-7E6DC39BFD78}"/>
              </a:ext>
            </a:extLst>
          </p:cNvPr>
          <p:cNvSpPr/>
          <p:nvPr/>
        </p:nvSpPr>
        <p:spPr>
          <a:xfrm>
            <a:off x="1201792" y="5443979"/>
            <a:ext cx="11557092" cy="338554"/>
          </a:xfrm>
          <a:prstGeom prst="rect">
            <a:avLst/>
          </a:prstGeom>
        </p:spPr>
        <p:txBody>
          <a:bodyPr wrap="square">
            <a:spAutoFit/>
          </a:bodyPr>
          <a:lstStyle/>
          <a:p>
            <a:r>
              <a:rPr lang="en-US" sz="1600" dirty="0">
                <a:solidFill>
                  <a:srgbClr val="00B0F0"/>
                </a:solidFill>
              </a:rPr>
              <a:t>Block storage </a:t>
            </a:r>
            <a:r>
              <a:rPr lang="en-US" sz="1600" dirty="0"/>
              <a:t>solutions are typically </a:t>
            </a:r>
            <a:r>
              <a:rPr lang="en-US" sz="1600" dirty="0">
                <a:solidFill>
                  <a:srgbClr val="00B0F0"/>
                </a:solidFill>
              </a:rPr>
              <a:t>faster and use less bandwidth</a:t>
            </a:r>
            <a:r>
              <a:rPr lang="en-US" sz="1600" dirty="0"/>
              <a:t>, but they can cost more than object-level storage.</a:t>
            </a:r>
          </a:p>
        </p:txBody>
      </p:sp>
      <p:sp>
        <p:nvSpPr>
          <p:cNvPr id="63" name="Rectangle 62">
            <a:extLst>
              <a:ext uri="{FF2B5EF4-FFF2-40B4-BE49-F238E27FC236}">
                <a16:creationId xmlns:a16="http://schemas.microsoft.com/office/drawing/2014/main" id="{EE582EC2-E6EE-143F-FD5C-F4040CDA16DE}"/>
              </a:ext>
              <a:ext uri="{C183D7F6-B498-43B3-948B-1728B52AA6E4}">
                <adec:decorative xmlns:adec="http://schemas.microsoft.com/office/drawing/2017/decorative" val="1"/>
              </a:ext>
            </a:extLst>
          </p:cNvPr>
          <p:cNvSpPr/>
          <p:nvPr/>
        </p:nvSpPr>
        <p:spPr>
          <a:xfrm>
            <a:off x="4262284" y="3020736"/>
            <a:ext cx="641747" cy="402281"/>
          </a:xfrm>
          <a:prstGeom prst="rect">
            <a:avLst/>
          </a:prstGeom>
          <a:solidFill>
            <a:srgbClr val="0C67AE">
              <a:lumMod val="60000"/>
              <a:lumOff val="40000"/>
            </a:srgbClr>
          </a:solidFill>
          <a:ln w="9525" cap="flat" cmpd="sng" algn="ctr">
            <a:no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355539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4154984"/>
          </a:xfrm>
          <a:prstGeom prst="rect">
            <a:avLst/>
          </a:prstGeom>
          <a:noFill/>
        </p:spPr>
        <p:txBody>
          <a:bodyPr wrap="square">
            <a:spAutoFit/>
          </a:bodyPr>
          <a:lstStyle/>
          <a:p>
            <a:pPr lvl="1"/>
            <a:r>
              <a:rPr lang="en-US" sz="2400" dirty="0">
                <a:latin typeface="Times New Roman" panose="02020603050405020304" pitchFamily="18" charset="0"/>
                <a:cs typeface="Times New Roman" panose="02020603050405020304" pitchFamily="18" charset="0"/>
              </a:rPr>
              <a:t>Amazon EBS enables you to </a:t>
            </a:r>
            <a:r>
              <a:rPr lang="en-US" sz="2400" dirty="0">
                <a:solidFill>
                  <a:srgbClr val="00B0F0"/>
                </a:solidFill>
                <a:latin typeface="Times New Roman" panose="02020603050405020304" pitchFamily="18" charset="0"/>
                <a:cs typeface="Times New Roman" panose="02020603050405020304" pitchFamily="18" charset="0"/>
              </a:rPr>
              <a:t>create individual storage volumes </a:t>
            </a:r>
            <a:r>
              <a:rPr lang="en-US" sz="2400" dirty="0">
                <a:latin typeface="Times New Roman" panose="02020603050405020304" pitchFamily="18" charset="0"/>
                <a:cs typeface="Times New Roman" panose="02020603050405020304" pitchFamily="18" charset="0"/>
              </a:rPr>
              <a:t>and attach them to an Amazon EC2 instance:</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Amazon EBS offers </a:t>
            </a:r>
            <a:r>
              <a:rPr lang="en-US" sz="2400" dirty="0">
                <a:solidFill>
                  <a:srgbClr val="00B0F0"/>
                </a:solidFill>
                <a:latin typeface="Times New Roman" panose="02020603050405020304" pitchFamily="18" charset="0"/>
                <a:cs typeface="Times New Roman" panose="02020603050405020304" pitchFamily="18" charset="0"/>
              </a:rPr>
              <a:t>block-level storage</a:t>
            </a:r>
            <a:r>
              <a:rPr lang="en-US" sz="2400" dirty="0">
                <a:latin typeface="Times New Roman" panose="02020603050405020304" pitchFamily="18" charset="0"/>
                <a:cs typeface="Times New Roman" panose="02020603050405020304" pitchFamily="18" charset="0"/>
              </a:rPr>
              <a:t>.</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Volumes are automatically replicated within its Availability Zone.</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can be backed up automatically to Amazon S3 through snapshots (The first snapshot is called the baseline snapshot).</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Uses include – </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Boot volumes and storage for Amazon EC2 instances</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storage with a file system</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Database hosts</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Enterprise applications</a:t>
            </a:r>
          </a:p>
        </p:txBody>
      </p:sp>
    </p:spTree>
    <p:extLst>
      <p:ext uri="{BB962C8B-B14F-4D97-AF65-F5344CB8AC3E}">
        <p14:creationId xmlns:p14="http://schemas.microsoft.com/office/powerpoint/2010/main" val="1394420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523220"/>
          </a:xfrm>
          <a:prstGeom prst="rect">
            <a:avLst/>
          </a:prstGeom>
          <a:noFill/>
        </p:spPr>
        <p:txBody>
          <a:bodyPr wrap="square">
            <a:spAutoFit/>
          </a:bodyPr>
          <a:lstStyle/>
          <a:p>
            <a:pPr lvl="1"/>
            <a:r>
              <a:rPr lang="en-US" sz="2800" dirty="0">
                <a:latin typeface="Times New Roman" panose="02020603050405020304" pitchFamily="18" charset="0"/>
                <a:cs typeface="Times New Roman" panose="02020603050405020304" pitchFamily="18" charset="0"/>
              </a:rPr>
              <a:t>Amazon EBS volume types</a:t>
            </a:r>
          </a:p>
        </p:txBody>
      </p:sp>
      <p:sp>
        <p:nvSpPr>
          <p:cNvPr id="6" name="TextBox 5">
            <a:extLst>
              <a:ext uri="{FF2B5EF4-FFF2-40B4-BE49-F238E27FC236}">
                <a16:creationId xmlns:a16="http://schemas.microsoft.com/office/drawing/2014/main" id="{BC1E1977-01FD-D8B2-44CD-81AF88F061AB}"/>
              </a:ext>
            </a:extLst>
          </p:cNvPr>
          <p:cNvSpPr txBox="1"/>
          <p:nvPr/>
        </p:nvSpPr>
        <p:spPr>
          <a:xfrm>
            <a:off x="567374" y="2001423"/>
            <a:ext cx="11331721" cy="1015663"/>
          </a:xfrm>
          <a:prstGeom prst="rect">
            <a:avLst/>
          </a:prstGeom>
          <a:no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Matching the correct technology to your workload is a best practice for reducing storage costs.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Only SSDs can be used as boot volumes for EC2 instances.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lower-cost options might be a solution for additional storage or use cases other than boot volumes.</a:t>
            </a:r>
          </a:p>
        </p:txBody>
      </p:sp>
      <p:pic>
        <p:nvPicPr>
          <p:cNvPr id="8" name="Content Placeholder 7" descr="Table comparing EBS volume types.">
            <a:extLst>
              <a:ext uri="{FF2B5EF4-FFF2-40B4-BE49-F238E27FC236}">
                <a16:creationId xmlns:a16="http://schemas.microsoft.com/office/drawing/2014/main" id="{BCC0D8B0-B556-C49A-1508-83792A63DF25}"/>
              </a:ext>
            </a:extLst>
          </p:cNvPr>
          <p:cNvPicPr>
            <a:picLocks noGrp="1" noChangeAspect="1"/>
          </p:cNvPicPr>
          <p:nvPr>
            <p:ph idx="1"/>
          </p:nvPr>
        </p:nvPicPr>
        <p:blipFill>
          <a:blip r:embed="rId5"/>
          <a:stretch>
            <a:fillRect/>
          </a:stretch>
        </p:blipFill>
        <p:spPr>
          <a:xfrm>
            <a:off x="448994" y="3246228"/>
            <a:ext cx="11353800" cy="2289742"/>
          </a:xfrm>
        </p:spPr>
      </p:pic>
    </p:spTree>
    <p:extLst>
      <p:ext uri="{BB962C8B-B14F-4D97-AF65-F5344CB8AC3E}">
        <p14:creationId xmlns:p14="http://schemas.microsoft.com/office/powerpoint/2010/main" val="2343832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523220"/>
          </a:xfrm>
          <a:prstGeom prst="rect">
            <a:avLst/>
          </a:prstGeom>
          <a:noFill/>
        </p:spPr>
        <p:txBody>
          <a:bodyPr wrap="square">
            <a:spAutoFit/>
          </a:bodyPr>
          <a:lstStyle/>
          <a:p>
            <a:pPr lvl="1"/>
            <a:r>
              <a:rPr lang="en-US" sz="2800" dirty="0">
                <a:latin typeface="Times New Roman" panose="02020603050405020304" pitchFamily="18" charset="0"/>
                <a:cs typeface="Times New Roman" panose="02020603050405020304" pitchFamily="18" charset="0"/>
              </a:rPr>
              <a:t>Amazon EBS features</a:t>
            </a:r>
          </a:p>
        </p:txBody>
      </p:sp>
      <p:sp>
        <p:nvSpPr>
          <p:cNvPr id="11" name="Content Placeholder 3">
            <a:extLst>
              <a:ext uri="{FF2B5EF4-FFF2-40B4-BE49-F238E27FC236}">
                <a16:creationId xmlns:a16="http://schemas.microsoft.com/office/drawing/2014/main" id="{1CA869B0-5C3C-9EAB-B8C5-5E34F2B9A3FB}"/>
              </a:ext>
            </a:extLst>
          </p:cNvPr>
          <p:cNvSpPr>
            <a:spLocks noGrp="1"/>
          </p:cNvSpPr>
          <p:nvPr>
            <p:ph idx="1"/>
          </p:nvPr>
        </p:nvSpPr>
        <p:spPr>
          <a:xfrm>
            <a:off x="738285" y="1874040"/>
            <a:ext cx="9929352" cy="4094424"/>
          </a:xfrm>
        </p:spPr>
        <p:txBody>
          <a:bodyPr/>
          <a:lstStyle/>
          <a:p>
            <a:r>
              <a:rPr lang="en-US" dirty="0">
                <a:latin typeface="Times New Roman" panose="02020603050405020304" pitchFamily="18" charset="0"/>
                <a:cs typeface="Times New Roman" panose="02020603050405020304" pitchFamily="18" charset="0"/>
              </a:rPr>
              <a:t>Snapshots – </a:t>
            </a:r>
          </a:p>
          <a:p>
            <a:pPr lvl="1"/>
            <a:r>
              <a:rPr lang="en-US" dirty="0">
                <a:latin typeface="Times New Roman" panose="02020603050405020304" pitchFamily="18" charset="0"/>
                <a:cs typeface="Times New Roman" panose="02020603050405020304" pitchFamily="18" charset="0"/>
              </a:rPr>
              <a:t>Point-in-time snapshots</a:t>
            </a:r>
          </a:p>
          <a:p>
            <a:pPr lvl="1"/>
            <a:r>
              <a:rPr lang="en-US" dirty="0">
                <a:latin typeface="Times New Roman" panose="02020603050405020304" pitchFamily="18" charset="0"/>
                <a:cs typeface="Times New Roman" panose="02020603050405020304" pitchFamily="18" charset="0"/>
              </a:rPr>
              <a:t>Recreate a new volume at any time</a:t>
            </a:r>
          </a:p>
          <a:p>
            <a:r>
              <a:rPr lang="en-US" dirty="0">
                <a:latin typeface="Times New Roman" panose="02020603050405020304" pitchFamily="18" charset="0"/>
                <a:cs typeface="Times New Roman" panose="02020603050405020304" pitchFamily="18" charset="0"/>
              </a:rPr>
              <a:t>Encryption – </a:t>
            </a:r>
          </a:p>
          <a:p>
            <a:pPr lvl="1"/>
            <a:r>
              <a:rPr lang="en-US" dirty="0">
                <a:latin typeface="Times New Roman" panose="02020603050405020304" pitchFamily="18" charset="0"/>
                <a:cs typeface="Times New Roman" panose="02020603050405020304" pitchFamily="18" charset="0"/>
              </a:rPr>
              <a:t>Encrypted Amazon EBS volumes</a:t>
            </a:r>
          </a:p>
          <a:p>
            <a:pPr lvl="1"/>
            <a:r>
              <a:rPr lang="en-US" dirty="0">
                <a:latin typeface="Times New Roman" panose="02020603050405020304" pitchFamily="18" charset="0"/>
                <a:cs typeface="Times New Roman" panose="02020603050405020304" pitchFamily="18" charset="0"/>
              </a:rPr>
              <a:t>No additional cost</a:t>
            </a:r>
          </a:p>
          <a:p>
            <a:r>
              <a:rPr lang="en-US" dirty="0">
                <a:latin typeface="Times New Roman" panose="02020603050405020304" pitchFamily="18" charset="0"/>
                <a:cs typeface="Times New Roman" panose="02020603050405020304" pitchFamily="18" charset="0"/>
              </a:rPr>
              <a:t>Elasticity – </a:t>
            </a:r>
          </a:p>
          <a:p>
            <a:pPr lvl="1"/>
            <a:r>
              <a:rPr lang="en-US" dirty="0">
                <a:latin typeface="Times New Roman" panose="02020603050405020304" pitchFamily="18" charset="0"/>
                <a:cs typeface="Times New Roman" panose="02020603050405020304" pitchFamily="18" charset="0"/>
              </a:rPr>
              <a:t>Increase capacity</a:t>
            </a:r>
          </a:p>
          <a:p>
            <a:pPr lvl="1"/>
            <a:r>
              <a:rPr lang="en-US" dirty="0">
                <a:latin typeface="Times New Roman" panose="02020603050405020304" pitchFamily="18" charset="0"/>
                <a:cs typeface="Times New Roman" panose="02020603050405020304" pitchFamily="18" charset="0"/>
              </a:rPr>
              <a:t>Change to different types</a:t>
            </a:r>
          </a:p>
        </p:txBody>
      </p:sp>
      <p:pic>
        <p:nvPicPr>
          <p:cNvPr id="15" name="Picture 14" descr="a camera.">
            <a:extLst>
              <a:ext uri="{FF2B5EF4-FFF2-40B4-BE49-F238E27FC236}">
                <a16:creationId xmlns:a16="http://schemas.microsoft.com/office/drawing/2014/main" id="{D3318AF8-DF0D-2147-3FC3-4AC76758F3B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425" t="18163" r="9731" b="18211"/>
          <a:stretch/>
        </p:blipFill>
        <p:spPr>
          <a:xfrm>
            <a:off x="9677400" y="1817131"/>
            <a:ext cx="1086539" cy="728187"/>
          </a:xfrm>
          <a:prstGeom prst="rect">
            <a:avLst/>
          </a:prstGeom>
        </p:spPr>
      </p:pic>
      <p:pic>
        <p:nvPicPr>
          <p:cNvPr id="16" name="Picture 15" descr="a lock.">
            <a:extLst>
              <a:ext uri="{FF2B5EF4-FFF2-40B4-BE49-F238E27FC236}">
                <a16:creationId xmlns:a16="http://schemas.microsoft.com/office/drawing/2014/main" id="{DE5F2A48-3A51-7E01-57B1-0ACCC22216A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72871" y="2715326"/>
            <a:ext cx="1695596" cy="1317223"/>
          </a:xfrm>
          <a:prstGeom prst="rect">
            <a:avLst/>
          </a:prstGeom>
        </p:spPr>
      </p:pic>
      <p:pic>
        <p:nvPicPr>
          <p:cNvPr id="18" name="Picture 17" descr="elasticity. ">
            <a:extLst>
              <a:ext uri="{FF2B5EF4-FFF2-40B4-BE49-F238E27FC236}">
                <a16:creationId xmlns:a16="http://schemas.microsoft.com/office/drawing/2014/main" id="{E1D70D12-A4E3-B5BF-6CA1-1D3C9A928B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372908" y="4167259"/>
            <a:ext cx="1538085" cy="1194861"/>
          </a:xfrm>
          <a:prstGeom prst="rect">
            <a:avLst/>
          </a:prstGeom>
        </p:spPr>
      </p:pic>
    </p:spTree>
    <p:extLst>
      <p:ext uri="{BB962C8B-B14F-4D97-AF65-F5344CB8AC3E}">
        <p14:creationId xmlns:p14="http://schemas.microsoft.com/office/powerpoint/2010/main" val="4066614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523220"/>
          </a:xfrm>
          <a:prstGeom prst="rect">
            <a:avLst/>
          </a:prstGeom>
          <a:noFill/>
        </p:spPr>
        <p:txBody>
          <a:bodyPr wrap="square">
            <a:spAutoFit/>
          </a:bodyPr>
          <a:lstStyle/>
          <a:p>
            <a:pPr lvl="1"/>
            <a:r>
              <a:rPr lang="en-US" sz="2800" dirty="0">
                <a:latin typeface="Times New Roman" panose="02020603050405020304" pitchFamily="18" charset="0"/>
                <a:cs typeface="Times New Roman" panose="02020603050405020304" pitchFamily="18" charset="0"/>
              </a:rPr>
              <a:t>Amazon EBS features</a:t>
            </a:r>
          </a:p>
        </p:txBody>
      </p:sp>
      <p:sp>
        <p:nvSpPr>
          <p:cNvPr id="11" name="Content Placeholder 3">
            <a:extLst>
              <a:ext uri="{FF2B5EF4-FFF2-40B4-BE49-F238E27FC236}">
                <a16:creationId xmlns:a16="http://schemas.microsoft.com/office/drawing/2014/main" id="{1CA869B0-5C3C-9EAB-B8C5-5E34F2B9A3FB}"/>
              </a:ext>
            </a:extLst>
          </p:cNvPr>
          <p:cNvSpPr>
            <a:spLocks noGrp="1"/>
          </p:cNvSpPr>
          <p:nvPr>
            <p:ph idx="1"/>
          </p:nvPr>
        </p:nvSpPr>
        <p:spPr>
          <a:xfrm>
            <a:off x="738285" y="1874040"/>
            <a:ext cx="9929352" cy="4094424"/>
          </a:xfrm>
        </p:spPr>
        <p:txBody>
          <a:bodyPr/>
          <a:lstStyle/>
          <a:p>
            <a:r>
              <a:rPr lang="en-US" dirty="0">
                <a:latin typeface="Times New Roman" panose="02020603050405020304" pitchFamily="18" charset="0"/>
                <a:cs typeface="Times New Roman" panose="02020603050405020304" pitchFamily="18" charset="0"/>
              </a:rPr>
              <a:t>Snapshots – </a:t>
            </a:r>
          </a:p>
          <a:p>
            <a:pPr lvl="1"/>
            <a:r>
              <a:rPr lang="en-US" dirty="0">
                <a:latin typeface="Times New Roman" panose="02020603050405020304" pitchFamily="18" charset="0"/>
                <a:cs typeface="Times New Roman" panose="02020603050405020304" pitchFamily="18" charset="0"/>
              </a:rPr>
              <a:t>Point-in-time snapshots</a:t>
            </a:r>
          </a:p>
          <a:p>
            <a:pPr lvl="1"/>
            <a:r>
              <a:rPr lang="en-US" dirty="0">
                <a:latin typeface="Times New Roman" panose="02020603050405020304" pitchFamily="18" charset="0"/>
                <a:cs typeface="Times New Roman" panose="02020603050405020304" pitchFamily="18" charset="0"/>
              </a:rPr>
              <a:t>Recreate a new volume at any time</a:t>
            </a:r>
          </a:p>
          <a:p>
            <a:r>
              <a:rPr lang="en-US" dirty="0">
                <a:latin typeface="Times New Roman" panose="02020603050405020304" pitchFamily="18" charset="0"/>
                <a:cs typeface="Times New Roman" panose="02020603050405020304" pitchFamily="18" charset="0"/>
              </a:rPr>
              <a:t>Encryption – </a:t>
            </a:r>
          </a:p>
          <a:p>
            <a:pPr lvl="1"/>
            <a:r>
              <a:rPr lang="en-US" dirty="0">
                <a:latin typeface="Times New Roman" panose="02020603050405020304" pitchFamily="18" charset="0"/>
                <a:cs typeface="Times New Roman" panose="02020603050405020304" pitchFamily="18" charset="0"/>
              </a:rPr>
              <a:t>Encrypted Amazon EBS volumes</a:t>
            </a:r>
          </a:p>
          <a:p>
            <a:pPr lvl="1"/>
            <a:r>
              <a:rPr lang="en-US" dirty="0">
                <a:latin typeface="Times New Roman" panose="02020603050405020304" pitchFamily="18" charset="0"/>
                <a:cs typeface="Times New Roman" panose="02020603050405020304" pitchFamily="18" charset="0"/>
              </a:rPr>
              <a:t>No additional cost</a:t>
            </a:r>
          </a:p>
          <a:p>
            <a:r>
              <a:rPr lang="en-US" dirty="0">
                <a:latin typeface="Times New Roman" panose="02020603050405020304" pitchFamily="18" charset="0"/>
                <a:cs typeface="Times New Roman" panose="02020603050405020304" pitchFamily="18" charset="0"/>
              </a:rPr>
              <a:t>Elasticity – </a:t>
            </a:r>
          </a:p>
          <a:p>
            <a:pPr lvl="1"/>
            <a:r>
              <a:rPr lang="en-US" dirty="0">
                <a:latin typeface="Times New Roman" panose="02020603050405020304" pitchFamily="18" charset="0"/>
                <a:cs typeface="Times New Roman" panose="02020603050405020304" pitchFamily="18" charset="0"/>
              </a:rPr>
              <a:t>Increase capacity</a:t>
            </a:r>
          </a:p>
          <a:p>
            <a:pPr lvl="1"/>
            <a:r>
              <a:rPr lang="en-US" dirty="0">
                <a:latin typeface="Times New Roman" panose="02020603050405020304" pitchFamily="18" charset="0"/>
                <a:cs typeface="Times New Roman" panose="02020603050405020304" pitchFamily="18" charset="0"/>
              </a:rPr>
              <a:t>Change to different types</a:t>
            </a:r>
          </a:p>
        </p:txBody>
      </p:sp>
      <p:pic>
        <p:nvPicPr>
          <p:cNvPr id="15" name="Picture 14" descr="a camera.">
            <a:extLst>
              <a:ext uri="{FF2B5EF4-FFF2-40B4-BE49-F238E27FC236}">
                <a16:creationId xmlns:a16="http://schemas.microsoft.com/office/drawing/2014/main" id="{D3318AF8-DF0D-2147-3FC3-4AC76758F3B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425" t="18163" r="9731" b="18211"/>
          <a:stretch/>
        </p:blipFill>
        <p:spPr>
          <a:xfrm>
            <a:off x="9677400" y="1817131"/>
            <a:ext cx="1086539" cy="728187"/>
          </a:xfrm>
          <a:prstGeom prst="rect">
            <a:avLst/>
          </a:prstGeom>
        </p:spPr>
      </p:pic>
      <p:pic>
        <p:nvPicPr>
          <p:cNvPr id="16" name="Picture 15" descr="a lock.">
            <a:extLst>
              <a:ext uri="{FF2B5EF4-FFF2-40B4-BE49-F238E27FC236}">
                <a16:creationId xmlns:a16="http://schemas.microsoft.com/office/drawing/2014/main" id="{DE5F2A48-3A51-7E01-57B1-0ACCC22216A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72871" y="2715326"/>
            <a:ext cx="1695596" cy="1317223"/>
          </a:xfrm>
          <a:prstGeom prst="rect">
            <a:avLst/>
          </a:prstGeom>
        </p:spPr>
      </p:pic>
      <p:pic>
        <p:nvPicPr>
          <p:cNvPr id="18" name="Picture 17" descr="elasticity. ">
            <a:extLst>
              <a:ext uri="{FF2B5EF4-FFF2-40B4-BE49-F238E27FC236}">
                <a16:creationId xmlns:a16="http://schemas.microsoft.com/office/drawing/2014/main" id="{E1D70D12-A4E3-B5BF-6CA1-1D3C9A928B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372908" y="4167259"/>
            <a:ext cx="1538085" cy="1194861"/>
          </a:xfrm>
          <a:prstGeom prst="rect">
            <a:avLst/>
          </a:prstGeom>
        </p:spPr>
      </p:pic>
    </p:spTree>
    <p:extLst>
      <p:ext uri="{BB962C8B-B14F-4D97-AF65-F5344CB8AC3E}">
        <p14:creationId xmlns:p14="http://schemas.microsoft.com/office/powerpoint/2010/main" val="14893004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Simple Storage Service (Amazon S3)</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42214086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635188"/>
            <a:ext cx="68234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Simple Storage Service (Amazon S3)</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47165" y="3013074"/>
            <a:ext cx="9734326" cy="2554545"/>
          </a:xfrm>
          <a:prstGeom prst="rect">
            <a:avLst/>
          </a:prstGeom>
          <a:noFill/>
        </p:spPr>
        <p:txBody>
          <a:bodyPr wrap="square">
            <a:spAutoFit/>
          </a:bodyPr>
          <a:lstStyle/>
          <a:p>
            <a:r>
              <a:rPr lang="en-US" sz="2000" b="1" dirty="0">
                <a:solidFill>
                  <a:srgbClr val="00B0F0"/>
                </a:solidFill>
                <a:latin typeface="Times New Roman" panose="02020603050405020304" pitchFamily="18" charset="0"/>
                <a:cs typeface="Times New Roman" panose="02020603050405020304" pitchFamily="18" charset="0"/>
              </a:rPr>
              <a:t>Amazon S3 is:</a:t>
            </a:r>
          </a:p>
          <a:p>
            <a:endParaRPr lang="en-US" sz="2000" b="1" dirty="0">
              <a:solidFill>
                <a:srgbClr val="00B0F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persistent storage </a:t>
            </a:r>
            <a:r>
              <a:rPr lang="en-US" sz="2000" dirty="0">
                <a:latin typeface="Times New Roman" panose="02020603050405020304" pitchFamily="18" charset="0"/>
                <a:cs typeface="Times New Roman" panose="02020603050405020304" pitchFamily="18" charset="0"/>
              </a:rPr>
              <a:t>where each file becomes </a:t>
            </a:r>
            <a:r>
              <a:rPr lang="en-US" sz="2000" dirty="0">
                <a:solidFill>
                  <a:srgbClr val="00B0F0"/>
                </a:solidFill>
                <a:latin typeface="Times New Roman" panose="02020603050405020304" pitchFamily="18" charset="0"/>
                <a:cs typeface="Times New Roman" panose="02020603050405020304" pitchFamily="18" charset="0"/>
              </a:rPr>
              <a:t>an object </a:t>
            </a:r>
            <a:r>
              <a:rPr lang="en-US" sz="2000" dirty="0">
                <a:latin typeface="Times New Roman" panose="02020603050405020304" pitchFamily="18" charset="0"/>
                <a:cs typeface="Times New Roman" panose="02020603050405020304" pitchFamily="18" charset="0"/>
              </a:rPr>
              <a:t>and is available through a Uniform Resource Locator (URL); it can be accessed from anywhere.</a:t>
            </a:r>
          </a:p>
          <a:p>
            <a:pPr marL="285750" indent="-28575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object-level storage</a:t>
            </a:r>
            <a:r>
              <a:rPr lang="en-US" sz="2000" dirty="0">
                <a:latin typeface="Times New Roman" panose="02020603050405020304" pitchFamily="18" charset="0"/>
                <a:cs typeface="Times New Roman" panose="02020603050405020304" pitchFamily="18" charset="0"/>
              </a:rPr>
              <a:t>, which means that if you want to change a part of a file, you must make the change and then re-upload the entire modified file.</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stores data as objects within resources that are called </a:t>
            </a:r>
            <a:r>
              <a:rPr lang="en-US" sz="2000" b="1" dirty="0">
                <a:solidFill>
                  <a:srgbClr val="00B0F0"/>
                </a:solidFill>
                <a:latin typeface="Times New Roman" panose="02020603050405020304" pitchFamily="18" charset="0"/>
                <a:cs typeface="Times New Roman" panose="02020603050405020304" pitchFamily="18" charset="0"/>
              </a:rPr>
              <a:t>buckets</a:t>
            </a:r>
            <a:r>
              <a:rPr lang="en-US" sz="2000" dirty="0">
                <a:latin typeface="Times New Roman" panose="02020603050405020304" pitchFamily="18" charset="0"/>
                <a:cs typeface="Times New Roman" panose="02020603050405020304" pitchFamily="18" charset="0"/>
              </a:rPr>
              <a:t>. </a:t>
            </a:r>
          </a:p>
          <a:p>
            <a:endParaRPr lang="en-US" sz="2000"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4C2A181B-9A2C-9FB0-707E-F46591A1C1D4}"/>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26776" y="1679588"/>
            <a:ext cx="1535560" cy="1535560"/>
          </a:xfrm>
          <a:prstGeom prst="rect">
            <a:avLst/>
          </a:prstGeom>
        </p:spPr>
      </p:pic>
    </p:spTree>
    <p:extLst>
      <p:ext uri="{BB962C8B-B14F-4D97-AF65-F5344CB8AC3E}">
        <p14:creationId xmlns:p14="http://schemas.microsoft.com/office/powerpoint/2010/main" val="26822820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42865" y="1402323"/>
            <a:ext cx="365109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S3 overview</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8" name="Group 7">
            <a:extLst>
              <a:ext uri="{FF2B5EF4-FFF2-40B4-BE49-F238E27FC236}">
                <a16:creationId xmlns:a16="http://schemas.microsoft.com/office/drawing/2014/main" id="{B4CDC354-F3B7-552F-8FFD-A88A9C2850A1}"/>
              </a:ext>
              <a:ext uri="{C183D7F6-B498-43B3-948B-1728B52AA6E4}">
                <adec:decorative xmlns:adec="http://schemas.microsoft.com/office/drawing/2017/decorative" val="1"/>
              </a:ext>
            </a:extLst>
          </p:cNvPr>
          <p:cNvGrpSpPr/>
          <p:nvPr/>
        </p:nvGrpSpPr>
        <p:grpSpPr>
          <a:xfrm>
            <a:off x="1170098" y="1945257"/>
            <a:ext cx="9851804" cy="3803118"/>
            <a:chOff x="1" y="1273084"/>
            <a:chExt cx="12191999" cy="5105400"/>
          </a:xfrm>
        </p:grpSpPr>
        <p:grpSp>
          <p:nvGrpSpPr>
            <p:cNvPr id="10" name="Group 9">
              <a:extLst>
                <a:ext uri="{FF2B5EF4-FFF2-40B4-BE49-F238E27FC236}">
                  <a16:creationId xmlns:a16="http://schemas.microsoft.com/office/drawing/2014/main" id="{9CDB664D-A152-21D7-13D8-089A6F593781}"/>
                </a:ext>
              </a:extLst>
            </p:cNvPr>
            <p:cNvGrpSpPr/>
            <p:nvPr/>
          </p:nvGrpSpPr>
          <p:grpSpPr>
            <a:xfrm>
              <a:off x="1" y="1273084"/>
              <a:ext cx="12191999" cy="5105400"/>
              <a:chOff x="-30967" y="1273084"/>
              <a:chExt cx="12191999" cy="5105400"/>
            </a:xfrm>
          </p:grpSpPr>
          <p:pic>
            <p:nvPicPr>
              <p:cNvPr id="27" name="Picture 26">
                <a:extLst>
                  <a:ext uri="{FF2B5EF4-FFF2-40B4-BE49-F238E27FC236}">
                    <a16:creationId xmlns:a16="http://schemas.microsoft.com/office/drawing/2014/main" id="{638ED688-5D5D-017C-0F15-C710C8686178}"/>
                  </a:ext>
                  <a:ext uri="{C183D7F6-B498-43B3-948B-1728B52AA6E4}">
                    <adec:decorative xmlns:adec="http://schemas.microsoft.com/office/drawing/2017/decorative" val="1"/>
                  </a:ext>
                </a:extLst>
              </p:cNvPr>
              <p:cNvPicPr>
                <a:picLocks noChangeAspect="1"/>
              </p:cNvPicPr>
              <p:nvPr/>
            </p:nvPicPr>
            <p:blipFill rotWithShape="1">
              <a:blip r:embed="rId5"/>
              <a:srcRect t="6889" b="11271"/>
              <a:stretch/>
            </p:blipFill>
            <p:spPr>
              <a:xfrm>
                <a:off x="-30967" y="1273084"/>
                <a:ext cx="12191999" cy="5105400"/>
              </a:xfrm>
              <a:prstGeom prst="rect">
                <a:avLst/>
              </a:prstGeom>
              <a:ln w="19050">
                <a:noFill/>
              </a:ln>
            </p:spPr>
          </p:pic>
          <p:sp>
            <p:nvSpPr>
              <p:cNvPr id="28" name="Rectangle 27">
                <a:extLst>
                  <a:ext uri="{FF2B5EF4-FFF2-40B4-BE49-F238E27FC236}">
                    <a16:creationId xmlns:a16="http://schemas.microsoft.com/office/drawing/2014/main" id="{1C9D2786-4830-25BE-F4E2-1B9FFC275277}"/>
                  </a:ext>
                  <a:ext uri="{C183D7F6-B498-43B3-948B-1728B52AA6E4}">
                    <adec:decorative xmlns:adec="http://schemas.microsoft.com/office/drawing/2017/decorative" val="1"/>
                  </a:ext>
                </a:extLst>
              </p:cNvPr>
              <p:cNvSpPr/>
              <p:nvPr/>
            </p:nvSpPr>
            <p:spPr bwMode="auto">
              <a:xfrm>
                <a:off x="-29444" y="1283544"/>
                <a:ext cx="12188952" cy="5081405"/>
              </a:xfrm>
              <a:prstGeom prst="rect">
                <a:avLst/>
              </a:prstGeom>
              <a:solidFill>
                <a:srgbClr val="FFFFFF">
                  <a:alpha val="80000"/>
                </a:srgbClr>
              </a:solidFill>
              <a:ln w="19050">
                <a:solidFill>
                  <a:schemeClr val="tx1"/>
                </a:solidFill>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grpSp>
        <p:pic>
          <p:nvPicPr>
            <p:cNvPr id="11" name="Graphic 38">
              <a:extLst>
                <a:ext uri="{FF2B5EF4-FFF2-40B4-BE49-F238E27FC236}">
                  <a16:creationId xmlns:a16="http://schemas.microsoft.com/office/drawing/2014/main" id="{CC937CDC-6818-756C-7300-7105DB9C5E3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1187" y="1965501"/>
              <a:ext cx="760824" cy="760824"/>
            </a:xfrm>
            <a:prstGeom prst="rect">
              <a:avLst/>
            </a:prstGeom>
          </p:spPr>
        </p:pic>
        <p:pic>
          <p:nvPicPr>
            <p:cNvPr id="16" name="Graphic 38">
              <a:extLst>
                <a:ext uri="{FF2B5EF4-FFF2-40B4-BE49-F238E27FC236}">
                  <a16:creationId xmlns:a16="http://schemas.microsoft.com/office/drawing/2014/main" id="{B8C1A8EF-445A-64C2-6693-64E3B00DFE6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16506" y="2202925"/>
              <a:ext cx="760824" cy="760824"/>
            </a:xfrm>
            <a:prstGeom prst="rect">
              <a:avLst/>
            </a:prstGeom>
          </p:spPr>
        </p:pic>
        <p:pic>
          <p:nvPicPr>
            <p:cNvPr id="18" name="Graphic 38">
              <a:extLst>
                <a:ext uri="{FF2B5EF4-FFF2-40B4-BE49-F238E27FC236}">
                  <a16:creationId xmlns:a16="http://schemas.microsoft.com/office/drawing/2014/main" id="{381B78FB-7D83-25BF-FDCA-4293657DED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52337" y="1833233"/>
              <a:ext cx="760824" cy="760824"/>
            </a:xfrm>
            <a:prstGeom prst="rect">
              <a:avLst/>
            </a:prstGeom>
          </p:spPr>
        </p:pic>
        <p:pic>
          <p:nvPicPr>
            <p:cNvPr id="21" name="Graphic 38">
              <a:extLst>
                <a:ext uri="{FF2B5EF4-FFF2-40B4-BE49-F238E27FC236}">
                  <a16:creationId xmlns:a16="http://schemas.microsoft.com/office/drawing/2014/main" id="{19A968C7-71BF-FC8A-3386-ECC2BFCDCFED}"/>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15705" y="2281800"/>
              <a:ext cx="760824" cy="760824"/>
            </a:xfrm>
            <a:prstGeom prst="rect">
              <a:avLst/>
            </a:prstGeom>
          </p:spPr>
        </p:pic>
        <p:pic>
          <p:nvPicPr>
            <p:cNvPr id="22" name="Graphic 38">
              <a:extLst>
                <a:ext uri="{FF2B5EF4-FFF2-40B4-BE49-F238E27FC236}">
                  <a16:creationId xmlns:a16="http://schemas.microsoft.com/office/drawing/2014/main" id="{42A3C9B6-E691-8DB0-CBD7-BB28D9485683}"/>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17770" y="5197521"/>
              <a:ext cx="760824" cy="760824"/>
            </a:xfrm>
            <a:prstGeom prst="rect">
              <a:avLst/>
            </a:prstGeom>
          </p:spPr>
        </p:pic>
        <p:pic>
          <p:nvPicPr>
            <p:cNvPr id="23" name="Graphic 38">
              <a:extLst>
                <a:ext uri="{FF2B5EF4-FFF2-40B4-BE49-F238E27FC236}">
                  <a16:creationId xmlns:a16="http://schemas.microsoft.com/office/drawing/2014/main" id="{94C0C581-E8E1-4134-60AE-F254948CCBE7}"/>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69592" y="5473564"/>
              <a:ext cx="760824" cy="760824"/>
            </a:xfrm>
            <a:prstGeom prst="rect">
              <a:avLst/>
            </a:prstGeom>
          </p:spPr>
        </p:pic>
        <p:pic>
          <p:nvPicPr>
            <p:cNvPr id="24" name="Graphic 38">
              <a:extLst>
                <a:ext uri="{FF2B5EF4-FFF2-40B4-BE49-F238E27FC236}">
                  <a16:creationId xmlns:a16="http://schemas.microsoft.com/office/drawing/2014/main" id="{3B8D92B6-8CD7-2224-2103-27941EFB54D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17959" y="5180274"/>
              <a:ext cx="760824" cy="760824"/>
            </a:xfrm>
            <a:prstGeom prst="rect">
              <a:avLst/>
            </a:prstGeom>
          </p:spPr>
        </p:pic>
      </p:grpSp>
      <p:sp>
        <p:nvSpPr>
          <p:cNvPr id="29" name="Rounded Rectangle 11" descr="Data is stored as objects within buckets.&#10;Unlimited storage.&#10;Designed for eleven nines of durability.&#10;Granular access to buckets and objects.&#10;">
            <a:extLst>
              <a:ext uri="{FF2B5EF4-FFF2-40B4-BE49-F238E27FC236}">
                <a16:creationId xmlns:a16="http://schemas.microsoft.com/office/drawing/2014/main" id="{B72E8C79-859E-0BAB-061B-105FBE4035F7}"/>
              </a:ext>
            </a:extLst>
          </p:cNvPr>
          <p:cNvSpPr/>
          <p:nvPr/>
        </p:nvSpPr>
        <p:spPr bwMode="auto">
          <a:xfrm>
            <a:off x="3375662" y="2588995"/>
            <a:ext cx="6627572" cy="2768663"/>
          </a:xfrm>
          <a:prstGeom prst="roundRect">
            <a:avLst>
              <a:gd name="adj" fmla="val 9244"/>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0" name="Content Placeholder 3">
            <a:extLst>
              <a:ext uri="{FF2B5EF4-FFF2-40B4-BE49-F238E27FC236}">
                <a16:creationId xmlns:a16="http://schemas.microsoft.com/office/drawing/2014/main" id="{1B7D7684-D162-2396-8E1F-2C45DE4EADE4}"/>
              </a:ext>
            </a:extLst>
          </p:cNvPr>
          <p:cNvSpPr txBox="1">
            <a:spLocks/>
          </p:cNvSpPr>
          <p:nvPr/>
        </p:nvSpPr>
        <p:spPr>
          <a:xfrm>
            <a:off x="3428497" y="2671887"/>
            <a:ext cx="6322429" cy="3048406"/>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Data is stored as objects in buckets</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Bucket names are universal and must be unique across all existing bucket names in Amazon S3</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Virtually unlimited storage</a:t>
            </a:r>
          </a:p>
          <a:p>
            <a:pPr marL="793343" lvl="1" indent="-457200">
              <a:lnSpc>
                <a:spcPct val="1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Single object is limited to 5 TB</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Designed for 11 9s of durability</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Granular access to bucket and objects </a:t>
            </a:r>
          </a:p>
        </p:txBody>
      </p:sp>
    </p:spTree>
    <p:extLst>
      <p:ext uri="{BB962C8B-B14F-4D97-AF65-F5344CB8AC3E}">
        <p14:creationId xmlns:p14="http://schemas.microsoft.com/office/powerpoint/2010/main" val="1156490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42865" y="975156"/>
            <a:ext cx="53531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S3 storage classes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Content Placeholder 2">
            <a:extLst>
              <a:ext uri="{FF2B5EF4-FFF2-40B4-BE49-F238E27FC236}">
                <a16:creationId xmlns:a16="http://schemas.microsoft.com/office/drawing/2014/main" id="{D9E5ADFC-8D91-7B41-DFD8-04761B0198C0}"/>
              </a:ext>
            </a:extLst>
          </p:cNvPr>
          <p:cNvSpPr>
            <a:spLocks noGrp="1"/>
          </p:cNvSpPr>
          <p:nvPr>
            <p:ph idx="1"/>
          </p:nvPr>
        </p:nvSpPr>
        <p:spPr>
          <a:xfrm>
            <a:off x="439334" y="1497960"/>
            <a:ext cx="11756860" cy="4913308"/>
          </a:xfrm>
        </p:spPr>
        <p:txBody>
          <a:bodyPr>
            <a:normAutofit/>
          </a:bodyPr>
          <a:lstStyle/>
          <a:p>
            <a:pPr marL="0" lvl="1" indent="0">
              <a:lnSpc>
                <a:spcPct val="110000"/>
              </a:lnSpc>
              <a:spcBef>
                <a:spcPts val="1000"/>
              </a:spcBef>
              <a:spcAft>
                <a:spcPts val="800"/>
              </a:spcAft>
              <a:buNone/>
            </a:pPr>
            <a:r>
              <a:rPr lang="en-US" sz="1800" dirty="0">
                <a:latin typeface="Times New Roman" panose="02020603050405020304" pitchFamily="18" charset="0"/>
                <a:cs typeface="Times New Roman" panose="02020603050405020304" pitchFamily="18" charset="0"/>
              </a:rPr>
              <a:t>Amazon S3 offers a range of object-level storage classes that are designed for different use cases: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Standard </a:t>
            </a:r>
            <a:r>
              <a:rPr lang="en-US" sz="1000" dirty="0">
                <a:solidFill>
                  <a:srgbClr val="00B0F0"/>
                </a:solidFill>
                <a:latin typeface="Times New Roman" panose="02020603050405020304" pitchFamily="18" charset="0"/>
                <a:cs typeface="Times New Roman" panose="02020603050405020304" pitchFamily="18" charset="0"/>
              </a:rPr>
              <a:t>(high durability, availability, performance, low latency and high throughput, use cases: cloud applications, dynamic websites, content distribution, mobile and gaming applications, and big data analytics)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Intelligent-</a:t>
            </a:r>
            <a:r>
              <a:rPr lang="en-US" sz="1200" b="1" dirty="0" err="1">
                <a:latin typeface="Times New Roman" panose="02020603050405020304" pitchFamily="18" charset="0"/>
                <a:cs typeface="Times New Roman" panose="02020603050405020304" pitchFamily="18" charset="0"/>
              </a:rPr>
              <a:t>Tiering</a:t>
            </a:r>
            <a:r>
              <a:rPr lang="en-US" sz="1200" b="1" dirty="0">
                <a:latin typeface="Times New Roman" panose="02020603050405020304" pitchFamily="18" charset="0"/>
                <a:cs typeface="Times New Roman" panose="02020603050405020304" pitchFamily="18" charset="0"/>
              </a:rPr>
              <a:t> </a:t>
            </a:r>
            <a:r>
              <a:rPr lang="en-US" sz="1000" dirty="0">
                <a:solidFill>
                  <a:srgbClr val="00B0F0"/>
                </a:solidFill>
                <a:latin typeface="Times New Roman" panose="02020603050405020304" pitchFamily="18" charset="0"/>
                <a:cs typeface="Times New Roman" panose="02020603050405020304" pitchFamily="18" charset="0"/>
              </a:rPr>
              <a:t>(optimize costs by automatically moving data to the most cost-effective access tier, without performance impact or operational overhead. Ex: objects that have not been accessed for 30 consecutive days to the infrequent access tier)</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Standard-Infrequent Access (Amazon S3 Standard-IA) </a:t>
            </a:r>
            <a:r>
              <a:rPr lang="en-US" sz="1000" dirty="0">
                <a:solidFill>
                  <a:srgbClr val="00B0F0"/>
                </a:solidFill>
                <a:latin typeface="Times New Roman" panose="02020603050405020304" pitchFamily="18" charset="0"/>
                <a:cs typeface="Times New Roman" panose="02020603050405020304" pitchFamily="18" charset="0"/>
              </a:rPr>
              <a:t>(low cost and high performance makes Amazon S3 Standard-IA good for long-term storage and backups, and as a data store for disaster recovery files)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One Zone-Infrequent Access </a:t>
            </a:r>
            <a:r>
              <a:rPr lang="en-US" sz="1000" dirty="0">
                <a:solidFill>
                  <a:srgbClr val="00B0F0"/>
                </a:solidFill>
                <a:latin typeface="Times New Roman" panose="02020603050405020304" pitchFamily="18" charset="0"/>
                <a:cs typeface="Times New Roman" panose="02020603050405020304" pitchFamily="18" charset="0"/>
              </a:rPr>
              <a:t>(Amazon S3 One Zone-IA) (Unlike other Amazon S3 storage classes, which store data in a minimum of three AZ, it stores data in a single AZ and it costs less than Amazon S3 Standard-IA. Use cases storing secondary backup copies of on-premises and cost-effective storage for data that is replicated from another AWS Region by using Amazon S3 Cross-Region Replication.)</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Glacier </a:t>
            </a:r>
            <a:r>
              <a:rPr lang="en-US" sz="1000" dirty="0">
                <a:solidFill>
                  <a:srgbClr val="00B0F0"/>
                </a:solidFill>
                <a:latin typeface="Times New Roman" panose="02020603050405020304" pitchFamily="18" charset="0"/>
                <a:cs typeface="Times New Roman" panose="02020603050405020304" pitchFamily="18" charset="0"/>
              </a:rPr>
              <a:t>(secure, durable, and low-cost storage class for data archiving. costs are competitive with—or cheaper than—on-premises solutions. To keep costs low yet suitable for varying needs, Amazon S3 Glacier provides three retrieval options that range from a few minutes to hours)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Glacier Deep Archive </a:t>
            </a:r>
            <a:r>
              <a:rPr lang="en-US" sz="1000" dirty="0">
                <a:solidFill>
                  <a:srgbClr val="00B0F0"/>
                </a:solidFill>
                <a:latin typeface="Times New Roman" panose="02020603050405020304" pitchFamily="18" charset="0"/>
                <a:cs typeface="Times New Roman" panose="02020603050405020304" pitchFamily="18" charset="0"/>
              </a:rPr>
              <a:t>(the lowest-cost storage class for Amazon S3. It supports long-term retention and digital preservation for data that might be accessed once or twice in a year. All objects that are stored in Amazon S3 Glacier Deep Archive are replicated and stored across at least three geographically dispersed Availability Zones, and these objects can be restored within 12 hours)</a:t>
            </a:r>
          </a:p>
        </p:txBody>
      </p:sp>
    </p:spTree>
    <p:extLst>
      <p:ext uri="{BB962C8B-B14F-4D97-AF65-F5344CB8AC3E}">
        <p14:creationId xmlns:p14="http://schemas.microsoft.com/office/powerpoint/2010/main" val="141629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42865" y="975156"/>
            <a:ext cx="664607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S3 bucket URLs (two styles)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11" name="Group 10" descr="amazon s3 service, amazon s3 bucket, and bucket object.">
            <a:extLst>
              <a:ext uri="{FF2B5EF4-FFF2-40B4-BE49-F238E27FC236}">
                <a16:creationId xmlns:a16="http://schemas.microsoft.com/office/drawing/2014/main" id="{104FA0D1-3552-AD07-7230-717DE9740C46}"/>
              </a:ext>
            </a:extLst>
          </p:cNvPr>
          <p:cNvGrpSpPr/>
          <p:nvPr/>
        </p:nvGrpSpPr>
        <p:grpSpPr>
          <a:xfrm>
            <a:off x="871296" y="1577533"/>
            <a:ext cx="1772587" cy="4473447"/>
            <a:chOff x="815432" y="1297945"/>
            <a:chExt cx="1828452" cy="5053372"/>
          </a:xfrm>
        </p:grpSpPr>
        <p:pic>
          <p:nvPicPr>
            <p:cNvPr id="15" name="Graphic 14" descr="s3 bucket.">
              <a:extLst>
                <a:ext uri="{FF2B5EF4-FFF2-40B4-BE49-F238E27FC236}">
                  <a16:creationId xmlns:a16="http://schemas.microsoft.com/office/drawing/2014/main" id="{C4F93F75-69C7-96F6-2A52-80A4CB6B9AC1}"/>
                </a:ext>
                <a:ext uri="{C183D7F6-B498-43B3-948B-1728B52AA6E4}">
                  <adec:decorative xmlns:adec="http://schemas.microsoft.com/office/drawing/2017/decorative" val="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62785" y="3013005"/>
              <a:ext cx="731520" cy="731520"/>
            </a:xfrm>
            <a:prstGeom prst="rect">
              <a:avLst/>
            </a:prstGeom>
          </p:spPr>
        </p:pic>
        <p:sp>
          <p:nvSpPr>
            <p:cNvPr id="16" name="TextBox 46">
              <a:extLst>
                <a:ext uri="{FF2B5EF4-FFF2-40B4-BE49-F238E27FC236}">
                  <a16:creationId xmlns:a16="http://schemas.microsoft.com/office/drawing/2014/main" id="{C588727A-C000-688A-F154-431050B356C4}"/>
                </a:ext>
              </a:extLst>
            </p:cNvPr>
            <p:cNvSpPr txBox="1">
              <a:spLocks noChangeArrowheads="1"/>
            </p:cNvSpPr>
            <p:nvPr/>
          </p:nvSpPr>
          <p:spPr bwMode="auto">
            <a:xfrm>
              <a:off x="1019412" y="1297945"/>
              <a:ext cx="1435139"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dirty="0">
                  <a:latin typeface="Times New Roman" panose="02020603050405020304" pitchFamily="18" charset="0"/>
                  <a:cs typeface="Times New Roman" panose="02020603050405020304" pitchFamily="18" charset="0"/>
                </a:rPr>
                <a:t>Amazon S3</a:t>
              </a:r>
            </a:p>
          </p:txBody>
        </p:sp>
        <p:sp>
          <p:nvSpPr>
            <p:cNvPr id="18" name="TextBox 52">
              <a:extLst>
                <a:ext uri="{FF2B5EF4-FFF2-40B4-BE49-F238E27FC236}">
                  <a16:creationId xmlns:a16="http://schemas.microsoft.com/office/drawing/2014/main" id="{B22A8DE0-E612-FD0B-CB8B-A340BC71D144}"/>
                </a:ext>
              </a:extLst>
            </p:cNvPr>
            <p:cNvSpPr txBox="1">
              <a:spLocks noChangeArrowheads="1"/>
            </p:cNvSpPr>
            <p:nvPr/>
          </p:nvSpPr>
          <p:spPr bwMode="auto">
            <a:xfrm>
              <a:off x="980301" y="3809807"/>
              <a:ext cx="1479497"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Times New Roman" panose="02020603050405020304" pitchFamily="18" charset="0"/>
                  <a:cs typeface="Times New Roman" panose="02020603050405020304" pitchFamily="18" charset="0"/>
                </a:rPr>
                <a:t>[bucket name]</a:t>
              </a:r>
            </a:p>
          </p:txBody>
        </p:sp>
        <p:pic>
          <p:nvPicPr>
            <p:cNvPr id="21" name="Picture 20">
              <a:extLst>
                <a:ext uri="{FF2B5EF4-FFF2-40B4-BE49-F238E27FC236}">
                  <a16:creationId xmlns:a16="http://schemas.microsoft.com/office/drawing/2014/main" id="{6AB63916-0904-B059-7B8A-C62E17BC9B38}"/>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233334" y="4489737"/>
              <a:ext cx="975360" cy="975360"/>
            </a:xfrm>
            <a:prstGeom prst="rect">
              <a:avLst/>
            </a:prstGeom>
          </p:spPr>
        </p:pic>
        <p:sp>
          <p:nvSpPr>
            <p:cNvPr id="22" name="TextBox 52">
              <a:extLst>
                <a:ext uri="{FF2B5EF4-FFF2-40B4-BE49-F238E27FC236}">
                  <a16:creationId xmlns:a16="http://schemas.microsoft.com/office/drawing/2014/main" id="{CCC9C715-E11E-ACE3-B47A-1F0597DDA8D4}"/>
                </a:ext>
              </a:extLst>
            </p:cNvPr>
            <p:cNvSpPr txBox="1">
              <a:spLocks noChangeArrowheads="1"/>
            </p:cNvSpPr>
            <p:nvPr/>
          </p:nvSpPr>
          <p:spPr bwMode="auto">
            <a:xfrm>
              <a:off x="957962" y="5441050"/>
              <a:ext cx="1551200"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Times New Roman" panose="02020603050405020304" pitchFamily="18" charset="0"/>
                  <a:cs typeface="Times New Roman" panose="02020603050405020304" pitchFamily="18" charset="0"/>
                </a:rPr>
                <a:t>Preview2.mp4</a:t>
              </a:r>
            </a:p>
          </p:txBody>
        </p:sp>
        <p:sp>
          <p:nvSpPr>
            <p:cNvPr id="23" name="TextBox 33">
              <a:extLst>
                <a:ext uri="{FF2B5EF4-FFF2-40B4-BE49-F238E27FC236}">
                  <a16:creationId xmlns:a16="http://schemas.microsoft.com/office/drawing/2014/main" id="{1E43BBEB-2548-0D0B-AFAA-3A535C60E80B}"/>
                </a:ext>
              </a:extLst>
            </p:cNvPr>
            <p:cNvSpPr txBox="1">
              <a:spLocks noChangeArrowheads="1"/>
            </p:cNvSpPr>
            <p:nvPr/>
          </p:nvSpPr>
          <p:spPr bwMode="auto">
            <a:xfrm>
              <a:off x="815432" y="5732044"/>
              <a:ext cx="1828452" cy="619273"/>
            </a:xfrm>
            <a:prstGeom prst="rect">
              <a:avLst/>
            </a:prstGeom>
            <a:noFill/>
            <a:ln w="9525">
              <a:noFill/>
              <a:miter lim="800000"/>
              <a:headEnd/>
              <a:tailEnd/>
            </a:ln>
          </p:spPr>
          <p:txBody>
            <a:bodyPr wrap="square">
              <a:spAutoFit/>
            </a:bodyPr>
            <a:lstStyle/>
            <a:p>
              <a:pPr algn="ctr"/>
              <a:r>
                <a:rPr lang="en-US" sz="1600" dirty="0">
                  <a:latin typeface="Times New Roman" panose="02020603050405020304" pitchFamily="18" charset="0"/>
                  <a:ea typeface="Verdana" pitchFamily="34" charset="0"/>
                  <a:cs typeface="Times New Roman" panose="02020603050405020304" pitchFamily="18" charset="0"/>
                </a:rPr>
                <a:t>Tokyo Region (ap-northeast-1)</a:t>
              </a:r>
            </a:p>
          </p:txBody>
        </p:sp>
        <p:cxnSp>
          <p:nvCxnSpPr>
            <p:cNvPr id="24" name="Straight Connector 23">
              <a:extLst>
                <a:ext uri="{FF2B5EF4-FFF2-40B4-BE49-F238E27FC236}">
                  <a16:creationId xmlns:a16="http://schemas.microsoft.com/office/drawing/2014/main" id="{056EACC1-4C4C-4D98-356A-5D43450085CA}"/>
                </a:ext>
                <a:ext uri="{C183D7F6-B498-43B3-948B-1728B52AA6E4}">
                  <adec:decorative xmlns:adec="http://schemas.microsoft.com/office/drawing/2017/decorative" val="1"/>
                </a:ext>
              </a:extLst>
            </p:cNvPr>
            <p:cNvCxnSpPr>
              <a:cxnSpLocks/>
            </p:cNvCxnSpPr>
            <p:nvPr/>
          </p:nvCxnSpPr>
          <p:spPr>
            <a:xfrm>
              <a:off x="1729658" y="2472012"/>
              <a:ext cx="3904" cy="446749"/>
            </a:xfrm>
            <a:prstGeom prst="line">
              <a:avLst/>
            </a:prstGeom>
            <a:ln w="28575"/>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D9B5745C-7815-6602-5BB5-B9D933D2986A}"/>
                </a:ext>
                <a:ext uri="{C183D7F6-B498-43B3-948B-1728B52AA6E4}">
                  <adec:decorative xmlns:adec="http://schemas.microsoft.com/office/drawing/2017/decorative" val="1"/>
                </a:ext>
              </a:extLst>
            </p:cNvPr>
            <p:cNvCxnSpPr>
              <a:stCxn id="18" idx="2"/>
              <a:endCxn id="21" idx="0"/>
            </p:cNvCxnSpPr>
            <p:nvPr/>
          </p:nvCxnSpPr>
          <p:spPr>
            <a:xfrm>
              <a:off x="1720050" y="4070553"/>
              <a:ext cx="964" cy="419184"/>
            </a:xfrm>
            <a:prstGeom prst="line">
              <a:avLst/>
            </a:prstGeom>
            <a:ln w="28575"/>
          </p:spPr>
          <p:style>
            <a:lnRef idx="1">
              <a:schemeClr val="dk1"/>
            </a:lnRef>
            <a:fillRef idx="0">
              <a:schemeClr val="dk1"/>
            </a:fillRef>
            <a:effectRef idx="0">
              <a:schemeClr val="dk1"/>
            </a:effectRef>
            <a:fontRef idx="minor">
              <a:schemeClr val="tx1"/>
            </a:fontRef>
          </p:style>
        </p:cxnSp>
        <p:sp>
          <p:nvSpPr>
            <p:cNvPr id="28" name="Rounded Rectangle 46">
              <a:extLst>
                <a:ext uri="{FF2B5EF4-FFF2-40B4-BE49-F238E27FC236}">
                  <a16:creationId xmlns:a16="http://schemas.microsoft.com/office/drawing/2014/main" id="{6D09AD8B-7CA0-E644-3345-DE17B9FABDC4}"/>
                </a:ext>
                <a:ext uri="{C183D7F6-B498-43B3-948B-1728B52AA6E4}">
                  <adec:decorative xmlns:adec="http://schemas.microsoft.com/office/drawing/2017/decorative" val="1"/>
                </a:ext>
              </a:extLst>
            </p:cNvPr>
            <p:cNvSpPr/>
            <p:nvPr/>
          </p:nvSpPr>
          <p:spPr>
            <a:xfrm>
              <a:off x="864464" y="2716427"/>
              <a:ext cx="1724884" cy="3585468"/>
            </a:xfrm>
            <a:prstGeom prst="roundRect">
              <a:avLst>
                <a:gd name="adj" fmla="val 9818"/>
              </a:avLst>
            </a:prstGeom>
            <a:noFill/>
            <a:ln w="19050">
              <a:solidFill>
                <a:schemeClr val="tx1"/>
              </a:solidFill>
              <a:prstDash val="sysDot"/>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600" dirty="0">
                <a:solidFill>
                  <a:schemeClr val="tx1"/>
                </a:solidFill>
                <a:latin typeface="Times New Roman" panose="02020603050405020304" pitchFamily="18" charset="0"/>
                <a:cs typeface="Times New Roman" panose="02020603050405020304" pitchFamily="18" charset="0"/>
              </a:endParaRPr>
            </a:p>
          </p:txBody>
        </p:sp>
        <p:pic>
          <p:nvPicPr>
            <p:cNvPr id="29" name="Graphic 28" descr="Amazon Simple Storage Service icon.">
              <a:extLst>
                <a:ext uri="{FF2B5EF4-FFF2-40B4-BE49-F238E27FC236}">
                  <a16:creationId xmlns:a16="http://schemas.microsoft.com/office/drawing/2014/main" id="{02E04FDA-CB38-AE62-DC33-FE0002A7340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63750" y="1630899"/>
              <a:ext cx="754380" cy="754380"/>
            </a:xfrm>
            <a:prstGeom prst="rect">
              <a:avLst/>
            </a:prstGeom>
          </p:spPr>
        </p:pic>
      </p:grpSp>
      <p:sp>
        <p:nvSpPr>
          <p:cNvPr id="30" name="Content Placeholder 2">
            <a:extLst>
              <a:ext uri="{FF2B5EF4-FFF2-40B4-BE49-F238E27FC236}">
                <a16:creationId xmlns:a16="http://schemas.microsoft.com/office/drawing/2014/main" id="{2DDD8D1A-8668-B212-37FF-8BDFBE2504CA}"/>
              </a:ext>
            </a:extLst>
          </p:cNvPr>
          <p:cNvSpPr>
            <a:spLocks noGrp="1"/>
          </p:cNvSpPr>
          <p:nvPr>
            <p:ph idx="1"/>
          </p:nvPr>
        </p:nvSpPr>
        <p:spPr>
          <a:xfrm>
            <a:off x="3085770" y="1414421"/>
            <a:ext cx="8920699" cy="1154123"/>
          </a:xfrm>
        </p:spPr>
        <p:txBody>
          <a:bodyPr>
            <a:noAutofit/>
          </a:bodyPr>
          <a:lstStyle/>
          <a:p>
            <a:pPr marL="4233" lvl="1" indent="0">
              <a:spcBef>
                <a:spcPts val="1200"/>
              </a:spcBef>
              <a:buNone/>
            </a:pPr>
            <a:r>
              <a:rPr lang="en-US" sz="1600" dirty="0">
                <a:latin typeface="Times New Roman" panose="02020603050405020304" pitchFamily="18" charset="0"/>
                <a:cs typeface="Times New Roman" panose="02020603050405020304" pitchFamily="18" charset="0"/>
              </a:rPr>
              <a:t>To upload your data: </a:t>
            </a:r>
          </a:p>
          <a:p>
            <a:pPr marL="766214" lvl="1" indent="-452955">
              <a:spcBef>
                <a:spcPts val="1200"/>
              </a:spcBef>
              <a:buSzPct val="100000"/>
              <a:buFont typeface="+mj-lt"/>
              <a:buAutoNum type="arabicPeriod"/>
            </a:pPr>
            <a:r>
              <a:rPr lang="en-US" sz="1600" dirty="0">
                <a:latin typeface="Times New Roman" panose="02020603050405020304" pitchFamily="18" charset="0"/>
                <a:cs typeface="Times New Roman" panose="02020603050405020304" pitchFamily="18" charset="0"/>
              </a:rPr>
              <a:t>Create a </a:t>
            </a:r>
            <a:r>
              <a:rPr lang="en-US" sz="1600" b="1" dirty="0">
                <a:solidFill>
                  <a:schemeClr val="accent5"/>
                </a:solidFill>
                <a:latin typeface="Times New Roman" panose="02020603050405020304" pitchFamily="18" charset="0"/>
                <a:cs typeface="Times New Roman" panose="02020603050405020304" pitchFamily="18" charset="0"/>
              </a:rPr>
              <a:t>bucket</a:t>
            </a:r>
            <a:r>
              <a:rPr lang="en-US" sz="1600" dirty="0">
                <a:latin typeface="Times New Roman" panose="02020603050405020304" pitchFamily="18" charset="0"/>
                <a:cs typeface="Times New Roman" panose="02020603050405020304" pitchFamily="18" charset="0"/>
              </a:rPr>
              <a:t> in an AWS Region.</a:t>
            </a:r>
          </a:p>
          <a:p>
            <a:pPr marL="766214" lvl="1" indent="-452955">
              <a:spcBef>
                <a:spcPts val="1200"/>
              </a:spcBef>
              <a:buSzPct val="100000"/>
              <a:buFont typeface="+mj-lt"/>
              <a:buAutoNum type="arabicPeriod"/>
            </a:pPr>
            <a:r>
              <a:rPr lang="en-US" sz="1600" dirty="0">
                <a:latin typeface="Times New Roman" panose="02020603050405020304" pitchFamily="18" charset="0"/>
                <a:cs typeface="Times New Roman" panose="02020603050405020304" pitchFamily="18" charset="0"/>
              </a:rPr>
              <a:t>Upload almost any number of </a:t>
            </a:r>
            <a:r>
              <a:rPr lang="en-US" sz="1600" b="1" dirty="0">
                <a:solidFill>
                  <a:schemeClr val="accent5"/>
                </a:solidFill>
                <a:latin typeface="Times New Roman" panose="02020603050405020304" pitchFamily="18" charset="0"/>
                <a:cs typeface="Times New Roman" panose="02020603050405020304" pitchFamily="18" charset="0"/>
              </a:rPr>
              <a:t>objects</a:t>
            </a:r>
            <a:r>
              <a:rPr lang="en-US" sz="1600" dirty="0">
                <a:latin typeface="Times New Roman" panose="02020603050405020304" pitchFamily="18" charset="0"/>
                <a:cs typeface="Times New Roman" panose="02020603050405020304" pitchFamily="18" charset="0"/>
              </a:rPr>
              <a:t> to the bucket.</a:t>
            </a:r>
          </a:p>
        </p:txBody>
      </p:sp>
      <p:grpSp>
        <p:nvGrpSpPr>
          <p:cNvPr id="31" name="Group 30" descr="bucket path-style url endpoint.">
            <a:extLst>
              <a:ext uri="{FF2B5EF4-FFF2-40B4-BE49-F238E27FC236}">
                <a16:creationId xmlns:a16="http://schemas.microsoft.com/office/drawing/2014/main" id="{27B7872E-FBE1-CF18-EBE7-EC0F3171BE7C}"/>
              </a:ext>
            </a:extLst>
          </p:cNvPr>
          <p:cNvGrpSpPr/>
          <p:nvPr/>
        </p:nvGrpSpPr>
        <p:grpSpPr>
          <a:xfrm>
            <a:off x="3122898" y="2852759"/>
            <a:ext cx="8992627" cy="1414234"/>
            <a:chOff x="2839486" y="3190505"/>
            <a:chExt cx="9276039" cy="1516200"/>
          </a:xfrm>
        </p:grpSpPr>
        <p:sp>
          <p:nvSpPr>
            <p:cNvPr id="32" name="TextBox 52">
              <a:extLst>
                <a:ext uri="{FF2B5EF4-FFF2-40B4-BE49-F238E27FC236}">
                  <a16:creationId xmlns:a16="http://schemas.microsoft.com/office/drawing/2014/main" id="{7B1114C2-610E-992C-9128-F2BC4C52AF0C}"/>
                </a:ext>
              </a:extLst>
            </p:cNvPr>
            <p:cNvSpPr txBox="1">
              <a:spLocks noChangeArrowheads="1"/>
            </p:cNvSpPr>
            <p:nvPr/>
          </p:nvSpPr>
          <p:spPr bwMode="auto">
            <a:xfrm>
              <a:off x="2839486" y="3190505"/>
              <a:ext cx="8579363"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600" dirty="0">
                  <a:latin typeface="Times New Roman" panose="02020603050405020304" pitchFamily="18" charset="0"/>
                  <a:cs typeface="Times New Roman" panose="02020603050405020304" pitchFamily="18" charset="0"/>
                </a:rPr>
                <a:t>Bucket path-style URL endpoint: </a:t>
              </a:r>
            </a:p>
          </p:txBody>
        </p:sp>
        <p:sp>
          <p:nvSpPr>
            <p:cNvPr id="33" name="TextBox 52">
              <a:extLst>
                <a:ext uri="{FF2B5EF4-FFF2-40B4-BE49-F238E27FC236}">
                  <a16:creationId xmlns:a16="http://schemas.microsoft.com/office/drawing/2014/main" id="{CBD41640-57BE-562B-334A-6888373AC3C2}"/>
                </a:ext>
                <a:ext uri="{C183D7F6-B498-43B3-948B-1728B52AA6E4}">
                  <adec:decorative xmlns:adec="http://schemas.microsoft.com/office/drawing/2017/decorative" val="1"/>
                </a:ext>
              </a:extLst>
            </p:cNvPr>
            <p:cNvSpPr txBox="1">
              <a:spLocks noChangeArrowheads="1"/>
            </p:cNvSpPr>
            <p:nvPr/>
          </p:nvSpPr>
          <p:spPr bwMode="auto">
            <a:xfrm>
              <a:off x="2839486" y="3695051"/>
              <a:ext cx="9276039"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r>
                <a:rPr lang="en-US" sz="1600" b="1" i="1" dirty="0">
                  <a:latin typeface="Times New Roman" panose="02020603050405020304" pitchFamily="18" charset="0"/>
                  <a:cs typeface="Times New Roman" panose="02020603050405020304" pitchFamily="18" charset="0"/>
                  <a:hlinkClick r:id="rId10">
                    <a:extLst>
                      <a:ext uri="{A12FA001-AC4F-418D-AE19-62706E023703}">
                        <ahyp:hlinkClr xmlns:ahyp="http://schemas.microsoft.com/office/drawing/2018/hyperlinkcolor" val="tx"/>
                      </a:ext>
                    </a:extLst>
                  </a:hlinkClick>
                </a:rPr>
                <a:t>https://</a:t>
              </a:r>
              <a:r>
                <a:rPr lang="en-US" sz="1600" b="1" i="1" dirty="0">
                  <a:latin typeface="Times New Roman" panose="02020603050405020304" pitchFamily="18" charset="0"/>
                  <a:cs typeface="Times New Roman" panose="02020603050405020304" pitchFamily="18" charset="0"/>
                </a:rPr>
                <a:t>s3.</a:t>
              </a:r>
              <a:r>
                <a:rPr lang="en-US" sz="1600" b="1" i="1" dirty="0">
                  <a:solidFill>
                    <a:srgbClr val="FF9933"/>
                  </a:solidFill>
                  <a:latin typeface="Times New Roman" panose="02020603050405020304" pitchFamily="18" charset="0"/>
                  <a:cs typeface="Times New Roman" panose="02020603050405020304" pitchFamily="18" charset="0"/>
                </a:rPr>
                <a:t>ap-northeast-1</a:t>
              </a:r>
              <a:r>
                <a:rPr lang="en-US" sz="1600" b="1" i="1" dirty="0">
                  <a:latin typeface="Times New Roman" panose="02020603050405020304" pitchFamily="18" charset="0"/>
                  <a:cs typeface="Times New Roman" panose="02020603050405020304" pitchFamily="18" charset="0"/>
                </a:rPr>
                <a:t>.amazonaws.com/</a:t>
              </a:r>
              <a:r>
                <a:rPr lang="en-US" sz="1600" b="1" i="1" dirty="0">
                  <a:solidFill>
                    <a:srgbClr val="FF9933"/>
                  </a:solidFill>
                  <a:latin typeface="Times New Roman" panose="02020603050405020304" pitchFamily="18" charset="0"/>
                  <a:cs typeface="Times New Roman" panose="02020603050405020304" pitchFamily="18" charset="0"/>
                </a:rPr>
                <a:t>bucket-name</a:t>
              </a:r>
            </a:p>
          </p:txBody>
        </p:sp>
        <p:sp>
          <p:nvSpPr>
            <p:cNvPr id="34" name="TextBox 52">
              <a:extLst>
                <a:ext uri="{FF2B5EF4-FFF2-40B4-BE49-F238E27FC236}">
                  <a16:creationId xmlns:a16="http://schemas.microsoft.com/office/drawing/2014/main" id="{85D5BB54-4BB1-7788-FB3A-C99E054FBAFA}"/>
                </a:ext>
              </a:extLst>
            </p:cNvPr>
            <p:cNvSpPr txBox="1">
              <a:spLocks noChangeArrowheads="1"/>
            </p:cNvSpPr>
            <p:nvPr/>
          </p:nvSpPr>
          <p:spPr bwMode="auto">
            <a:xfrm>
              <a:off x="3915072" y="4445958"/>
              <a:ext cx="1551200"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Region code</a:t>
              </a:r>
            </a:p>
          </p:txBody>
        </p:sp>
        <p:sp>
          <p:nvSpPr>
            <p:cNvPr id="35" name="Right Brace 34">
              <a:extLst>
                <a:ext uri="{FF2B5EF4-FFF2-40B4-BE49-F238E27FC236}">
                  <a16:creationId xmlns:a16="http://schemas.microsoft.com/office/drawing/2014/main" id="{2A08D79A-9E1E-7CF3-C930-4FF134F3BEB1}"/>
                </a:ext>
                <a:ext uri="{C183D7F6-B498-43B3-948B-1728B52AA6E4}">
                  <adec:decorative xmlns:adec="http://schemas.microsoft.com/office/drawing/2017/decorative" val="1"/>
                </a:ext>
              </a:extLst>
            </p:cNvPr>
            <p:cNvSpPr/>
            <p:nvPr/>
          </p:nvSpPr>
          <p:spPr>
            <a:xfrm rot="5400000">
              <a:off x="4512720" y="3375972"/>
              <a:ext cx="367701" cy="1570601"/>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sp>
          <p:nvSpPr>
            <p:cNvPr id="36" name="TextBox 52">
              <a:extLst>
                <a:ext uri="{FF2B5EF4-FFF2-40B4-BE49-F238E27FC236}">
                  <a16:creationId xmlns:a16="http://schemas.microsoft.com/office/drawing/2014/main" id="{12041A76-B811-DC0C-5977-E8577B46E39B}"/>
                </a:ext>
              </a:extLst>
            </p:cNvPr>
            <p:cNvSpPr txBox="1">
              <a:spLocks noChangeArrowheads="1"/>
            </p:cNvSpPr>
            <p:nvPr/>
          </p:nvSpPr>
          <p:spPr bwMode="auto">
            <a:xfrm>
              <a:off x="7217582" y="4437860"/>
              <a:ext cx="1551200"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Bucket name</a:t>
              </a:r>
            </a:p>
          </p:txBody>
        </p:sp>
        <p:sp>
          <p:nvSpPr>
            <p:cNvPr id="37" name="Right Brace 36">
              <a:extLst>
                <a:ext uri="{FF2B5EF4-FFF2-40B4-BE49-F238E27FC236}">
                  <a16:creationId xmlns:a16="http://schemas.microsoft.com/office/drawing/2014/main" id="{2E1AD8F5-DBCA-C290-003F-BBCACBCEF530}"/>
                </a:ext>
                <a:ext uri="{C183D7F6-B498-43B3-948B-1728B52AA6E4}">
                  <adec:decorative xmlns:adec="http://schemas.microsoft.com/office/drawing/2017/decorative" val="1"/>
                </a:ext>
              </a:extLst>
            </p:cNvPr>
            <p:cNvSpPr/>
            <p:nvPr/>
          </p:nvSpPr>
          <p:spPr>
            <a:xfrm rot="5400000">
              <a:off x="7808516" y="3505858"/>
              <a:ext cx="369333" cy="1387233"/>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grpSp>
      <p:grpSp>
        <p:nvGrpSpPr>
          <p:cNvPr id="38" name="Group 37" descr="bucket virtual hosted-style url endpoint.">
            <a:extLst>
              <a:ext uri="{FF2B5EF4-FFF2-40B4-BE49-F238E27FC236}">
                <a16:creationId xmlns:a16="http://schemas.microsoft.com/office/drawing/2014/main" id="{DB0E186B-BCC5-2A99-F594-54C978C09AA9}"/>
              </a:ext>
            </a:extLst>
          </p:cNvPr>
          <p:cNvGrpSpPr/>
          <p:nvPr/>
        </p:nvGrpSpPr>
        <p:grpSpPr>
          <a:xfrm>
            <a:off x="2964880" y="4403034"/>
            <a:ext cx="9227120" cy="1342828"/>
            <a:chOff x="2791168" y="4837156"/>
            <a:chExt cx="9517923" cy="1516908"/>
          </a:xfrm>
        </p:grpSpPr>
        <p:sp>
          <p:nvSpPr>
            <p:cNvPr id="39" name="TextBox 52">
              <a:extLst>
                <a:ext uri="{FF2B5EF4-FFF2-40B4-BE49-F238E27FC236}">
                  <a16:creationId xmlns:a16="http://schemas.microsoft.com/office/drawing/2014/main" id="{B27A4450-6C14-E317-CD3E-D3FA9BBEF05E}"/>
                </a:ext>
              </a:extLst>
            </p:cNvPr>
            <p:cNvSpPr txBox="1">
              <a:spLocks noChangeArrowheads="1"/>
            </p:cNvSpPr>
            <p:nvPr/>
          </p:nvSpPr>
          <p:spPr bwMode="auto">
            <a:xfrm>
              <a:off x="2791168" y="4837156"/>
              <a:ext cx="6129808"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600" dirty="0">
                  <a:latin typeface="Times New Roman" panose="02020603050405020304" pitchFamily="18" charset="0"/>
                  <a:cs typeface="Times New Roman" panose="02020603050405020304" pitchFamily="18" charset="0"/>
                </a:rPr>
                <a:t>Bucket virtual hosted-style URL endpoint:</a:t>
              </a:r>
            </a:p>
          </p:txBody>
        </p:sp>
        <p:sp>
          <p:nvSpPr>
            <p:cNvPr id="40" name="TextBox 52">
              <a:extLst>
                <a:ext uri="{FF2B5EF4-FFF2-40B4-BE49-F238E27FC236}">
                  <a16:creationId xmlns:a16="http://schemas.microsoft.com/office/drawing/2014/main" id="{7189CCB3-20F3-3A2D-C33A-BFF3855A1565}"/>
                </a:ext>
                <a:ext uri="{C183D7F6-B498-43B3-948B-1728B52AA6E4}">
                  <adec:decorative xmlns:adec="http://schemas.microsoft.com/office/drawing/2017/decorative" val="1"/>
                </a:ext>
              </a:extLst>
            </p:cNvPr>
            <p:cNvSpPr txBox="1">
              <a:spLocks noChangeArrowheads="1"/>
            </p:cNvSpPr>
            <p:nvPr/>
          </p:nvSpPr>
          <p:spPr bwMode="auto">
            <a:xfrm>
              <a:off x="3033052" y="5363808"/>
              <a:ext cx="9276039"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r>
                <a:rPr lang="en-US" sz="1600" b="1" i="1" dirty="0">
                  <a:latin typeface="Times New Roman" panose="02020603050405020304" pitchFamily="18" charset="0"/>
                  <a:cs typeface="Times New Roman" panose="02020603050405020304" pitchFamily="18" charset="0"/>
                  <a:hlinkClick r:id="rId10">
                    <a:extLst>
                      <a:ext uri="{A12FA001-AC4F-418D-AE19-62706E023703}">
                        <ahyp:hlinkClr xmlns:ahyp="http://schemas.microsoft.com/office/drawing/2018/hyperlinkcolor" val="tx"/>
                      </a:ext>
                    </a:extLst>
                  </a:hlinkClick>
                </a:rPr>
                <a:t>https://</a:t>
              </a:r>
              <a:r>
                <a:rPr lang="en-US" sz="1600" b="1" i="1" dirty="0">
                  <a:solidFill>
                    <a:srgbClr val="FF9933"/>
                  </a:solidFill>
                  <a:latin typeface="Times New Roman" panose="02020603050405020304" pitchFamily="18" charset="0"/>
                  <a:cs typeface="Times New Roman" panose="02020603050405020304" pitchFamily="18" charset="0"/>
                </a:rPr>
                <a:t> bucket-name</a:t>
              </a:r>
              <a:r>
                <a:rPr lang="en-US" sz="1600" b="1" i="1" dirty="0">
                  <a:latin typeface="Times New Roman" panose="02020603050405020304" pitchFamily="18" charset="0"/>
                  <a:cs typeface="Times New Roman" panose="02020603050405020304" pitchFamily="18" charset="0"/>
                </a:rPr>
                <a:t>.s3-</a:t>
              </a:r>
              <a:r>
                <a:rPr lang="en-US" sz="1600" b="1" i="1" dirty="0">
                  <a:solidFill>
                    <a:srgbClr val="FF9933"/>
                  </a:solidFill>
                  <a:latin typeface="Times New Roman" panose="02020603050405020304" pitchFamily="18" charset="0"/>
                  <a:cs typeface="Times New Roman" panose="02020603050405020304" pitchFamily="18" charset="0"/>
                </a:rPr>
                <a:t>ap-northeast-1</a:t>
              </a:r>
              <a:r>
                <a:rPr lang="en-US" sz="1600" b="1" i="1" dirty="0">
                  <a:latin typeface="Times New Roman" panose="02020603050405020304" pitchFamily="18" charset="0"/>
                  <a:cs typeface="Times New Roman" panose="02020603050405020304" pitchFamily="18" charset="0"/>
                </a:rPr>
                <a:t>.amazonaws.com</a:t>
              </a:r>
              <a:endParaRPr lang="en-US" sz="1600" b="1" i="1" dirty="0">
                <a:solidFill>
                  <a:srgbClr val="FF9933"/>
                </a:solidFill>
                <a:latin typeface="Times New Roman" panose="02020603050405020304" pitchFamily="18" charset="0"/>
                <a:cs typeface="Times New Roman" panose="02020603050405020304" pitchFamily="18" charset="0"/>
              </a:endParaRPr>
            </a:p>
          </p:txBody>
        </p:sp>
        <p:sp>
          <p:nvSpPr>
            <p:cNvPr id="41" name="TextBox 52">
              <a:extLst>
                <a:ext uri="{FF2B5EF4-FFF2-40B4-BE49-F238E27FC236}">
                  <a16:creationId xmlns:a16="http://schemas.microsoft.com/office/drawing/2014/main" id="{7D36FFC8-238D-B240-769C-58D05C78959C}"/>
                </a:ext>
              </a:extLst>
            </p:cNvPr>
            <p:cNvSpPr txBox="1">
              <a:spLocks noChangeArrowheads="1"/>
            </p:cNvSpPr>
            <p:nvPr/>
          </p:nvSpPr>
          <p:spPr bwMode="auto">
            <a:xfrm>
              <a:off x="5596172" y="6093317"/>
              <a:ext cx="1551200"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Region code </a:t>
              </a:r>
            </a:p>
          </p:txBody>
        </p:sp>
        <p:sp>
          <p:nvSpPr>
            <p:cNvPr id="42" name="Right Brace 41">
              <a:extLst>
                <a:ext uri="{FF2B5EF4-FFF2-40B4-BE49-F238E27FC236}">
                  <a16:creationId xmlns:a16="http://schemas.microsoft.com/office/drawing/2014/main" id="{BDB7A858-51E9-5124-13AB-62B0F4FD3D4F}"/>
                </a:ext>
                <a:ext uri="{C183D7F6-B498-43B3-948B-1728B52AA6E4}">
                  <adec:decorative xmlns:adec="http://schemas.microsoft.com/office/drawing/2017/decorative" val="1"/>
                </a:ext>
              </a:extLst>
            </p:cNvPr>
            <p:cNvSpPr/>
            <p:nvPr/>
          </p:nvSpPr>
          <p:spPr>
            <a:xfrm rot="5400000">
              <a:off x="4343547" y="5165781"/>
              <a:ext cx="396326" cy="1312911"/>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sp>
          <p:nvSpPr>
            <p:cNvPr id="43" name="TextBox 52">
              <a:extLst>
                <a:ext uri="{FF2B5EF4-FFF2-40B4-BE49-F238E27FC236}">
                  <a16:creationId xmlns:a16="http://schemas.microsoft.com/office/drawing/2014/main" id="{DC60A7C4-A2E3-688F-9A90-8ED610E83EDC}"/>
                </a:ext>
              </a:extLst>
            </p:cNvPr>
            <p:cNvSpPr txBox="1">
              <a:spLocks noChangeArrowheads="1"/>
            </p:cNvSpPr>
            <p:nvPr/>
          </p:nvSpPr>
          <p:spPr bwMode="auto">
            <a:xfrm>
              <a:off x="3771647" y="6093317"/>
              <a:ext cx="1551200" cy="260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Bucket name</a:t>
              </a:r>
            </a:p>
          </p:txBody>
        </p:sp>
        <p:sp>
          <p:nvSpPr>
            <p:cNvPr id="44" name="Right Brace 43">
              <a:extLst>
                <a:ext uri="{FF2B5EF4-FFF2-40B4-BE49-F238E27FC236}">
                  <a16:creationId xmlns:a16="http://schemas.microsoft.com/office/drawing/2014/main" id="{8FA46A66-CA91-27A1-C3EC-79896BC424AB}"/>
                </a:ext>
                <a:ext uri="{C183D7F6-B498-43B3-948B-1728B52AA6E4}">
                  <adec:decorative xmlns:adec="http://schemas.microsoft.com/office/drawing/2017/decorative" val="1"/>
                </a:ext>
              </a:extLst>
            </p:cNvPr>
            <p:cNvSpPr/>
            <p:nvPr/>
          </p:nvSpPr>
          <p:spPr>
            <a:xfrm rot="5400000">
              <a:off x="6176598" y="5070642"/>
              <a:ext cx="369333" cy="1530184"/>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383251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457269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Common use cases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45" name="TextBox 44">
            <a:extLst>
              <a:ext uri="{FF2B5EF4-FFF2-40B4-BE49-F238E27FC236}">
                <a16:creationId xmlns:a16="http://schemas.microsoft.com/office/drawing/2014/main" id="{84090163-C7B4-4A45-40EA-612689F33955}"/>
              </a:ext>
            </a:extLst>
          </p:cNvPr>
          <p:cNvSpPr txBox="1"/>
          <p:nvPr/>
        </p:nvSpPr>
        <p:spPr>
          <a:xfrm>
            <a:off x="950878" y="2324235"/>
            <a:ext cx="8357226" cy="2246769"/>
          </a:xfrm>
          <a:prstGeom prst="rect">
            <a:avLst/>
          </a:prstGeom>
          <a:noFill/>
        </p:spPr>
        <p:txBody>
          <a:bodyPr wrap="square">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Storing application assets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Static web hosting</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Backup and disaster recovery (DR)</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Staging area for big data</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more….</a:t>
            </a:r>
          </a:p>
        </p:txBody>
      </p:sp>
      <p:pic>
        <p:nvPicPr>
          <p:cNvPr id="46" name="Picture 45">
            <a:extLst>
              <a:ext uri="{FF2B5EF4-FFF2-40B4-BE49-F238E27FC236}">
                <a16:creationId xmlns:a16="http://schemas.microsoft.com/office/drawing/2014/main" id="{DCA062F4-7B57-7AD3-6F1C-5E41522524EE}"/>
              </a:ext>
              <a:ext uri="{C183D7F6-B498-43B3-948B-1728B52AA6E4}">
                <adec:decorative xmlns:adec="http://schemas.microsoft.com/office/drawing/2017/decorative" val="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941" t="3143" r="1806" b="8178"/>
          <a:stretch/>
        </p:blipFill>
        <p:spPr>
          <a:xfrm>
            <a:off x="8726718" y="2403954"/>
            <a:ext cx="1650248" cy="1520393"/>
          </a:xfrm>
          <a:prstGeom prst="rect">
            <a:avLst/>
          </a:prstGeom>
        </p:spPr>
      </p:pic>
    </p:spTree>
    <p:extLst>
      <p:ext uri="{BB962C8B-B14F-4D97-AF65-F5344CB8AC3E}">
        <p14:creationId xmlns:p14="http://schemas.microsoft.com/office/powerpoint/2010/main" val="10666869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3" y="1325052"/>
            <a:ext cx="60041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common scenarios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Rounded Rectangle 26" descr="Backup and storage.&#10;Application hosting.&#10;Media hosting.&#10;Software delivery.">
            <a:extLst>
              <a:ext uri="{FF2B5EF4-FFF2-40B4-BE49-F238E27FC236}">
                <a16:creationId xmlns:a16="http://schemas.microsoft.com/office/drawing/2014/main" id="{8FE6B8B7-51CB-98FD-F27F-AE077FF9225F}"/>
              </a:ext>
            </a:extLst>
          </p:cNvPr>
          <p:cNvSpPr/>
          <p:nvPr/>
        </p:nvSpPr>
        <p:spPr bwMode="auto">
          <a:xfrm>
            <a:off x="363704" y="2202264"/>
            <a:ext cx="3951744" cy="2937108"/>
          </a:xfrm>
          <a:prstGeom prst="roundRect">
            <a:avLst>
              <a:gd name="adj" fmla="val 9244"/>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8" name="Content Placeholder 3">
            <a:extLst>
              <a:ext uri="{FF2B5EF4-FFF2-40B4-BE49-F238E27FC236}">
                <a16:creationId xmlns:a16="http://schemas.microsoft.com/office/drawing/2014/main" id="{F12A45F2-2776-A3EE-703F-70A0AB208CAE}"/>
              </a:ext>
            </a:extLst>
          </p:cNvPr>
          <p:cNvSpPr txBox="1">
            <a:spLocks/>
          </p:cNvSpPr>
          <p:nvPr/>
        </p:nvSpPr>
        <p:spPr>
          <a:xfrm>
            <a:off x="340945" y="2279535"/>
            <a:ext cx="3876675" cy="30051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r>
              <a:rPr lang="en-US" sz="2400" dirty="0">
                <a:latin typeface="Times New Roman" panose="02020603050405020304" pitchFamily="18" charset="0"/>
                <a:cs typeface="Times New Roman" panose="02020603050405020304" pitchFamily="18" charset="0"/>
              </a:rPr>
              <a:t>Backup and storage</a:t>
            </a:r>
          </a:p>
          <a:p>
            <a:pPr>
              <a:lnSpc>
                <a:spcPct val="150000"/>
              </a:lnSpc>
              <a:spcBef>
                <a:spcPts val="0"/>
              </a:spcBef>
            </a:pPr>
            <a:r>
              <a:rPr lang="en-US" sz="2400" dirty="0">
                <a:latin typeface="Times New Roman" panose="02020603050405020304" pitchFamily="18" charset="0"/>
                <a:cs typeface="Times New Roman" panose="02020603050405020304" pitchFamily="18" charset="0"/>
              </a:rPr>
              <a:t>Application hosting</a:t>
            </a:r>
          </a:p>
          <a:p>
            <a:pPr>
              <a:lnSpc>
                <a:spcPct val="150000"/>
              </a:lnSpc>
              <a:spcBef>
                <a:spcPts val="0"/>
              </a:spcBef>
            </a:pPr>
            <a:r>
              <a:rPr lang="en-US" sz="2400" dirty="0">
                <a:latin typeface="Times New Roman" panose="02020603050405020304" pitchFamily="18" charset="0"/>
                <a:cs typeface="Times New Roman" panose="02020603050405020304" pitchFamily="18" charset="0"/>
              </a:rPr>
              <a:t>Media hosting</a:t>
            </a:r>
          </a:p>
          <a:p>
            <a:pPr>
              <a:lnSpc>
                <a:spcPct val="150000"/>
              </a:lnSpc>
              <a:spcBef>
                <a:spcPts val="0"/>
              </a:spcBef>
            </a:pPr>
            <a:r>
              <a:rPr lang="en-US" sz="2400" dirty="0">
                <a:latin typeface="Times New Roman" panose="02020603050405020304" pitchFamily="18" charset="0"/>
                <a:cs typeface="Times New Roman" panose="02020603050405020304" pitchFamily="18" charset="0"/>
              </a:rPr>
              <a:t>Software delivery</a:t>
            </a:r>
          </a:p>
        </p:txBody>
      </p:sp>
      <p:sp>
        <p:nvSpPr>
          <p:cNvPr id="10" name="Rounded Rectangle 4">
            <a:extLst>
              <a:ext uri="{FF2B5EF4-FFF2-40B4-BE49-F238E27FC236}">
                <a16:creationId xmlns:a16="http://schemas.microsoft.com/office/drawing/2014/main" id="{1C5E59EC-08AE-B3C5-731B-1D5910EAF71A}"/>
              </a:ext>
              <a:ext uri="{C183D7F6-B498-43B3-948B-1728B52AA6E4}">
                <adec:decorative xmlns:adec="http://schemas.microsoft.com/office/drawing/2017/decorative" val="1"/>
              </a:ext>
            </a:extLst>
          </p:cNvPr>
          <p:cNvSpPr/>
          <p:nvPr/>
        </p:nvSpPr>
        <p:spPr bwMode="auto">
          <a:xfrm>
            <a:off x="5254104" y="2443061"/>
            <a:ext cx="5343525" cy="2956066"/>
          </a:xfrm>
          <a:prstGeom prst="roundRect">
            <a:avLst>
              <a:gd name="adj" fmla="val 12690"/>
            </a:avLst>
          </a:prstGeom>
          <a:solidFill>
            <a:srgbClr val="EFFBFB"/>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grpSp>
        <p:nvGrpSpPr>
          <p:cNvPr id="11" name="Group 10" descr="collection of s3 buckets with objects.">
            <a:extLst>
              <a:ext uri="{FF2B5EF4-FFF2-40B4-BE49-F238E27FC236}">
                <a16:creationId xmlns:a16="http://schemas.microsoft.com/office/drawing/2014/main" id="{C3086809-BB1B-F2D7-26C3-25F3C3013E87}"/>
              </a:ext>
            </a:extLst>
          </p:cNvPr>
          <p:cNvGrpSpPr/>
          <p:nvPr/>
        </p:nvGrpSpPr>
        <p:grpSpPr>
          <a:xfrm>
            <a:off x="7091272" y="3066927"/>
            <a:ext cx="1784576" cy="1825811"/>
            <a:chOff x="7091272" y="3066927"/>
            <a:chExt cx="1784576" cy="1825811"/>
          </a:xfrm>
        </p:grpSpPr>
        <p:pic>
          <p:nvPicPr>
            <p:cNvPr id="15" name="Graphic 38" descr="s3 bucket with objects.">
              <a:extLst>
                <a:ext uri="{FF2B5EF4-FFF2-40B4-BE49-F238E27FC236}">
                  <a16:creationId xmlns:a16="http://schemas.microsoft.com/office/drawing/2014/main" id="{1BAF17DE-8F03-3409-3110-9586E7FD53B3}"/>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6722" y="3070801"/>
              <a:ext cx="760824" cy="760824"/>
            </a:xfrm>
            <a:prstGeom prst="rect">
              <a:avLst/>
            </a:prstGeom>
          </p:spPr>
        </p:pic>
        <p:pic>
          <p:nvPicPr>
            <p:cNvPr id="16" name="Graphic 38" descr="s3 bucket with objects.">
              <a:extLst>
                <a:ext uri="{FF2B5EF4-FFF2-40B4-BE49-F238E27FC236}">
                  <a16:creationId xmlns:a16="http://schemas.microsoft.com/office/drawing/2014/main" id="{3B600CE0-5C27-7C6D-2D2B-1BDF4A68AECA}"/>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15024" y="3066927"/>
              <a:ext cx="760824" cy="760824"/>
            </a:xfrm>
            <a:prstGeom prst="rect">
              <a:avLst/>
            </a:prstGeom>
          </p:spPr>
        </p:pic>
        <p:pic>
          <p:nvPicPr>
            <p:cNvPr id="18" name="Graphic 38" descr="s3 bucket with objects.">
              <a:extLst>
                <a:ext uri="{FF2B5EF4-FFF2-40B4-BE49-F238E27FC236}">
                  <a16:creationId xmlns:a16="http://schemas.microsoft.com/office/drawing/2014/main" id="{E20196BD-5D46-8346-ED35-485FD1070910}"/>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1272" y="4131914"/>
              <a:ext cx="760824" cy="760824"/>
            </a:xfrm>
            <a:prstGeom prst="rect">
              <a:avLst/>
            </a:prstGeom>
          </p:spPr>
        </p:pic>
        <p:pic>
          <p:nvPicPr>
            <p:cNvPr id="21" name="Graphic 38" descr="s3 bucket with objects.">
              <a:extLst>
                <a:ext uri="{FF2B5EF4-FFF2-40B4-BE49-F238E27FC236}">
                  <a16:creationId xmlns:a16="http://schemas.microsoft.com/office/drawing/2014/main" id="{9C12DDE7-82AD-89FE-E75B-0B1DEAF18681}"/>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15024" y="4131914"/>
              <a:ext cx="760824" cy="760824"/>
            </a:xfrm>
            <a:prstGeom prst="rect">
              <a:avLst/>
            </a:prstGeom>
          </p:spPr>
        </p:pic>
      </p:grpSp>
      <p:sp>
        <p:nvSpPr>
          <p:cNvPr id="22" name="TextBox 33">
            <a:extLst>
              <a:ext uri="{FF2B5EF4-FFF2-40B4-BE49-F238E27FC236}">
                <a16:creationId xmlns:a16="http://schemas.microsoft.com/office/drawing/2014/main" id="{2ED202C4-B761-EBC8-AD44-667070834452}"/>
              </a:ext>
            </a:extLst>
          </p:cNvPr>
          <p:cNvSpPr txBox="1">
            <a:spLocks noChangeArrowheads="1"/>
          </p:cNvSpPr>
          <p:nvPr/>
        </p:nvSpPr>
        <p:spPr bwMode="auto">
          <a:xfrm>
            <a:off x="6667808" y="3802405"/>
            <a:ext cx="2499852" cy="338554"/>
          </a:xfrm>
          <a:prstGeom prst="rect">
            <a:avLst/>
          </a:prstGeom>
          <a:noFill/>
          <a:ln w="9525">
            <a:noFill/>
            <a:miter lim="800000"/>
            <a:headEnd/>
            <a:tailEnd/>
          </a:ln>
        </p:spPr>
        <p:txBody>
          <a:bodyPr wrap="square">
            <a:spAutoFit/>
          </a:bodyPr>
          <a:lstStyle/>
          <a:p>
            <a:pPr algn="ctr"/>
            <a:r>
              <a:rPr lang="en-US" sz="1600" dirty="0">
                <a:latin typeface="Amazon Ember" panose="02000000000000000000" pitchFamily="2" charset="0"/>
                <a:ea typeface="Amazon Ember" panose="02000000000000000000" pitchFamily="2" charset="0"/>
                <a:cs typeface="Helvetica Neue"/>
              </a:rPr>
              <a:t>Amazon S3 buckets</a:t>
            </a:r>
          </a:p>
        </p:txBody>
      </p:sp>
      <p:grpSp>
        <p:nvGrpSpPr>
          <p:cNvPr id="23" name="Group 22" descr="ec2 instances.">
            <a:extLst>
              <a:ext uri="{FF2B5EF4-FFF2-40B4-BE49-F238E27FC236}">
                <a16:creationId xmlns:a16="http://schemas.microsoft.com/office/drawing/2014/main" id="{694771EF-FB8D-CB2E-FED0-873636AC2F06}"/>
              </a:ext>
            </a:extLst>
          </p:cNvPr>
          <p:cNvGrpSpPr/>
          <p:nvPr/>
        </p:nvGrpSpPr>
        <p:grpSpPr>
          <a:xfrm>
            <a:off x="4436738" y="4283351"/>
            <a:ext cx="1125353" cy="1276393"/>
            <a:chOff x="4622685" y="4283351"/>
            <a:chExt cx="1125353" cy="1276393"/>
          </a:xfrm>
        </p:grpSpPr>
        <p:sp>
          <p:nvSpPr>
            <p:cNvPr id="24" name="Rectangle 23">
              <a:extLst>
                <a:ext uri="{FF2B5EF4-FFF2-40B4-BE49-F238E27FC236}">
                  <a16:creationId xmlns:a16="http://schemas.microsoft.com/office/drawing/2014/main" id="{7A88B68C-9B2E-B1A6-C8CA-8C329D01B482}"/>
                </a:ext>
              </a:extLst>
            </p:cNvPr>
            <p:cNvSpPr/>
            <p:nvPr/>
          </p:nvSpPr>
          <p:spPr>
            <a:xfrm>
              <a:off x="4622685" y="4283351"/>
              <a:ext cx="1125353" cy="1276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descr="ec2 instances.">
              <a:extLst>
                <a:ext uri="{FF2B5EF4-FFF2-40B4-BE49-F238E27FC236}">
                  <a16:creationId xmlns:a16="http://schemas.microsoft.com/office/drawing/2014/main" id="{C0791F60-E9A7-7767-B19E-62395189763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636721" y="4372907"/>
              <a:ext cx="1097280" cy="1097280"/>
            </a:xfrm>
            <a:prstGeom prst="rect">
              <a:avLst/>
            </a:prstGeom>
          </p:spPr>
        </p:pic>
      </p:grpSp>
      <p:sp>
        <p:nvSpPr>
          <p:cNvPr id="28" name="TextBox 33">
            <a:extLst>
              <a:ext uri="{FF2B5EF4-FFF2-40B4-BE49-F238E27FC236}">
                <a16:creationId xmlns:a16="http://schemas.microsoft.com/office/drawing/2014/main" id="{F93C4ED6-2090-E018-73AD-A38AF3BEACE0}"/>
              </a:ext>
            </a:extLst>
          </p:cNvPr>
          <p:cNvSpPr txBox="1">
            <a:spLocks noChangeArrowheads="1"/>
          </p:cNvSpPr>
          <p:nvPr/>
        </p:nvSpPr>
        <p:spPr bwMode="auto">
          <a:xfrm>
            <a:off x="3647535" y="5453961"/>
            <a:ext cx="2310179" cy="646331"/>
          </a:xfrm>
          <a:prstGeom prst="rect">
            <a:avLst/>
          </a:prstGeom>
          <a:noFill/>
          <a:ln w="9525">
            <a:noFill/>
            <a:miter lim="800000"/>
            <a:headEnd/>
            <a:tailEnd/>
          </a:ln>
        </p:spPr>
        <p:txBody>
          <a:bodyPr wrap="square">
            <a:spAutoFit/>
          </a:bodyPr>
          <a:lstStyle/>
          <a:p>
            <a:pPr algn="ctr"/>
            <a:r>
              <a:rPr lang="en-US" dirty="0">
                <a:latin typeface="Amazon Ember" panose="02000000000000000000" pitchFamily="2" charset="0"/>
                <a:ea typeface="Amazon Ember" panose="02000000000000000000" pitchFamily="2" charset="0"/>
                <a:cs typeface="Arial"/>
              </a:rPr>
              <a:t>Amazon EC2</a:t>
            </a:r>
            <a:br>
              <a:rPr lang="en-US" dirty="0">
                <a:latin typeface="Amazon Ember" panose="02000000000000000000" pitchFamily="2" charset="0"/>
                <a:ea typeface="Amazon Ember" panose="02000000000000000000" pitchFamily="2" charset="0"/>
                <a:cs typeface="Arial"/>
              </a:rPr>
            </a:br>
            <a:r>
              <a:rPr lang="en-US" dirty="0">
                <a:latin typeface="Amazon Ember" panose="02000000000000000000" pitchFamily="2" charset="0"/>
                <a:ea typeface="Amazon Ember" panose="02000000000000000000" pitchFamily="2" charset="0"/>
                <a:cs typeface="Arial"/>
              </a:rPr>
              <a:t>instances</a:t>
            </a:r>
          </a:p>
        </p:txBody>
      </p:sp>
      <p:cxnSp>
        <p:nvCxnSpPr>
          <p:cNvPr id="29" name="Straight Arrow Connector 28">
            <a:extLst>
              <a:ext uri="{FF2B5EF4-FFF2-40B4-BE49-F238E27FC236}">
                <a16:creationId xmlns:a16="http://schemas.microsoft.com/office/drawing/2014/main" id="{AD177637-9187-2A52-3BBC-E3365006690A}"/>
              </a:ext>
              <a:ext uri="{C183D7F6-B498-43B3-948B-1728B52AA6E4}">
                <adec:decorative xmlns:adec="http://schemas.microsoft.com/office/drawing/2017/decorative" val="1"/>
              </a:ext>
            </a:extLst>
          </p:cNvPr>
          <p:cNvCxnSpPr/>
          <p:nvPr/>
        </p:nvCxnSpPr>
        <p:spPr>
          <a:xfrm flipV="1">
            <a:off x="5629250" y="4283351"/>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0" name="Group 29" descr="collection of apps.">
            <a:extLst>
              <a:ext uri="{FF2B5EF4-FFF2-40B4-BE49-F238E27FC236}">
                <a16:creationId xmlns:a16="http://schemas.microsoft.com/office/drawing/2014/main" id="{CC568916-7432-6BE6-5963-C722640A6C08}"/>
              </a:ext>
            </a:extLst>
          </p:cNvPr>
          <p:cNvGrpSpPr/>
          <p:nvPr/>
        </p:nvGrpSpPr>
        <p:grpSpPr>
          <a:xfrm>
            <a:off x="9408431" y="1415476"/>
            <a:ext cx="1682991" cy="1799714"/>
            <a:chOff x="9408431" y="1415476"/>
            <a:chExt cx="2232142" cy="2404454"/>
          </a:xfrm>
        </p:grpSpPr>
        <p:pic>
          <p:nvPicPr>
            <p:cNvPr id="31" name="Picture 30">
              <a:extLst>
                <a:ext uri="{FF2B5EF4-FFF2-40B4-BE49-F238E27FC236}">
                  <a16:creationId xmlns:a16="http://schemas.microsoft.com/office/drawing/2014/main" id="{B74BFDCB-1467-5A32-9D85-3CDC3F05B783}"/>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9408431" y="1415476"/>
              <a:ext cx="2148946" cy="1794370"/>
            </a:xfrm>
            <a:prstGeom prst="rect">
              <a:avLst/>
            </a:prstGeom>
          </p:spPr>
        </p:pic>
        <p:pic>
          <p:nvPicPr>
            <p:cNvPr id="32" name="Picture 31">
              <a:extLst>
                <a:ext uri="{FF2B5EF4-FFF2-40B4-BE49-F238E27FC236}">
                  <a16:creationId xmlns:a16="http://schemas.microsoft.com/office/drawing/2014/main" id="{9CA69DDD-AC8D-E361-12AA-A49906766722}"/>
                </a:ext>
                <a:ext uri="{C183D7F6-B498-43B3-948B-1728B52AA6E4}">
                  <adec:decorative xmlns:adec="http://schemas.microsoft.com/office/drawing/2017/decorative" val="1"/>
                </a:ext>
              </a:extLst>
            </p:cNvPr>
            <p:cNvPicPr>
              <a:picLocks noChangeAspect="1"/>
            </p:cNvPicPr>
            <p:nvPr/>
          </p:nvPicPr>
          <p:blipFill rotWithShape="1">
            <a:blip r:embed="rId9">
              <a:extLst>
                <a:ext uri="{28A0092B-C50C-407E-A947-70E740481C1C}">
                  <a14:useLocalDpi xmlns:a14="http://schemas.microsoft.com/office/drawing/2010/main" val="0"/>
                </a:ext>
              </a:extLst>
            </a:blip>
            <a:srcRect l="38697" t="19801" r="34066" b="17723"/>
            <a:stretch/>
          </p:blipFill>
          <p:spPr>
            <a:xfrm>
              <a:off x="10491503" y="2282444"/>
              <a:ext cx="1149070" cy="1537486"/>
            </a:xfrm>
            <a:prstGeom prst="rect">
              <a:avLst/>
            </a:prstGeom>
          </p:spPr>
        </p:pic>
      </p:grpSp>
      <p:cxnSp>
        <p:nvCxnSpPr>
          <p:cNvPr id="33" name="Straight Arrow Connector 32">
            <a:extLst>
              <a:ext uri="{FF2B5EF4-FFF2-40B4-BE49-F238E27FC236}">
                <a16:creationId xmlns:a16="http://schemas.microsoft.com/office/drawing/2014/main" id="{25C59B66-80FD-C561-9C61-8A1CD9ADF713}"/>
              </a:ext>
              <a:ext uri="{C183D7F6-B498-43B3-948B-1728B52AA6E4}">
                <adec:decorative xmlns:adec="http://schemas.microsoft.com/office/drawing/2017/decorative" val="1"/>
              </a:ext>
            </a:extLst>
          </p:cNvPr>
          <p:cNvCxnSpPr/>
          <p:nvPr/>
        </p:nvCxnSpPr>
        <p:spPr>
          <a:xfrm flipV="1">
            <a:off x="8997138" y="2919435"/>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34" name="Picture 33" descr="camera.">
            <a:extLst>
              <a:ext uri="{FF2B5EF4-FFF2-40B4-BE49-F238E27FC236}">
                <a16:creationId xmlns:a16="http://schemas.microsoft.com/office/drawing/2014/main" id="{4292B180-D845-65B3-24FD-354E362D3C5D}"/>
              </a:ext>
            </a:extLst>
          </p:cNvPr>
          <p:cNvPicPr>
            <a:picLocks noChangeAspect="1"/>
          </p:cNvPicPr>
          <p:nvPr/>
        </p:nvPicPr>
        <p:blipFill>
          <a:blip r:embed="rId10"/>
          <a:stretch>
            <a:fillRect/>
          </a:stretch>
        </p:blipFill>
        <p:spPr>
          <a:xfrm>
            <a:off x="4402648" y="1873118"/>
            <a:ext cx="1455329" cy="992049"/>
          </a:xfrm>
          <a:prstGeom prst="rect">
            <a:avLst/>
          </a:prstGeom>
        </p:spPr>
      </p:pic>
      <p:cxnSp>
        <p:nvCxnSpPr>
          <p:cNvPr id="35" name="Straight Arrow Connector 34">
            <a:extLst>
              <a:ext uri="{FF2B5EF4-FFF2-40B4-BE49-F238E27FC236}">
                <a16:creationId xmlns:a16="http://schemas.microsoft.com/office/drawing/2014/main" id="{F9B6DBBF-36B4-D40A-C0F9-19673FE8CE29}"/>
              </a:ext>
              <a:ext uri="{C183D7F6-B498-43B3-948B-1728B52AA6E4}">
                <adec:decorative xmlns:adec="http://schemas.microsoft.com/office/drawing/2017/decorative" val="1"/>
              </a:ext>
            </a:extLst>
          </p:cNvPr>
          <p:cNvCxnSpPr/>
          <p:nvPr/>
        </p:nvCxnSpPr>
        <p:spPr>
          <a:xfrm>
            <a:off x="5617595" y="2910369"/>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36" name="Picture 35" descr="computer.">
            <a:extLst>
              <a:ext uri="{FF2B5EF4-FFF2-40B4-BE49-F238E27FC236}">
                <a16:creationId xmlns:a16="http://schemas.microsoft.com/office/drawing/2014/main" id="{D7E9AE06-303C-6FF9-A734-0E6B45DC928C}"/>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147726" y="4455398"/>
            <a:ext cx="1492847" cy="1492847"/>
          </a:xfrm>
          <a:prstGeom prst="rect">
            <a:avLst/>
          </a:prstGeom>
        </p:spPr>
      </p:pic>
      <p:cxnSp>
        <p:nvCxnSpPr>
          <p:cNvPr id="37" name="Straight Arrow Connector 36">
            <a:extLst>
              <a:ext uri="{FF2B5EF4-FFF2-40B4-BE49-F238E27FC236}">
                <a16:creationId xmlns:a16="http://schemas.microsoft.com/office/drawing/2014/main" id="{F46263BA-4559-1FAB-F006-EBD89BF61237}"/>
              </a:ext>
              <a:ext uri="{C183D7F6-B498-43B3-948B-1728B52AA6E4}">
                <adec:decorative xmlns:adec="http://schemas.microsoft.com/office/drawing/2017/decorative" val="1"/>
              </a:ext>
            </a:extLst>
          </p:cNvPr>
          <p:cNvCxnSpPr/>
          <p:nvPr/>
        </p:nvCxnSpPr>
        <p:spPr>
          <a:xfrm>
            <a:off x="8951647" y="4342332"/>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47829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4456670" cy="5916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pricing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8" name="Content Placeholder 2">
            <a:extLst>
              <a:ext uri="{FF2B5EF4-FFF2-40B4-BE49-F238E27FC236}">
                <a16:creationId xmlns:a16="http://schemas.microsoft.com/office/drawing/2014/main" id="{E2EF328D-5960-C8D6-75CE-297DD3608480}"/>
              </a:ext>
            </a:extLst>
          </p:cNvPr>
          <p:cNvSpPr>
            <a:spLocks noGrp="1"/>
          </p:cNvSpPr>
          <p:nvPr>
            <p:ph idx="1"/>
          </p:nvPr>
        </p:nvSpPr>
        <p:spPr>
          <a:xfrm>
            <a:off x="439334" y="1890313"/>
            <a:ext cx="11472357" cy="4463299"/>
          </a:xfrm>
        </p:spPr>
        <p:txBody>
          <a:bodyPr>
            <a:normAutofit/>
          </a:bodyPr>
          <a:lstStyle/>
          <a:p>
            <a:pPr marL="457200" indent="-457200" algn="just">
              <a:spcAft>
                <a:spcPts val="800"/>
              </a:spcAft>
            </a:pPr>
            <a:r>
              <a:rPr lang="en-US" sz="2400" dirty="0">
                <a:latin typeface="Times New Roman" panose="02020603050405020304" pitchFamily="18" charset="0"/>
                <a:cs typeface="Times New Roman" panose="02020603050405020304" pitchFamily="18" charset="0"/>
              </a:rPr>
              <a:t>Pay only for what you use, including – </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GBs per month</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Transfer OUT to other Regions</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PUT, COPY, POST, LIST, and GET requests</a:t>
            </a:r>
          </a:p>
          <a:p>
            <a:pPr indent="-457200">
              <a:spcAft>
                <a:spcPts val="800"/>
              </a:spcAft>
            </a:pPr>
            <a:r>
              <a:rPr lang="en-US" sz="2400" dirty="0">
                <a:latin typeface="Times New Roman" panose="02020603050405020304" pitchFamily="18" charset="0"/>
                <a:cs typeface="Times New Roman" panose="02020603050405020304" pitchFamily="18" charset="0"/>
              </a:rPr>
              <a:t>You do not pay for – </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Transfers IN to Amazon S3</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Transfers OUT from Amazon S3 to Amazon CloudFront or Amazon EC2 in the same Region</a:t>
            </a:r>
          </a:p>
        </p:txBody>
      </p:sp>
    </p:spTree>
    <p:extLst>
      <p:ext uri="{BB962C8B-B14F-4D97-AF65-F5344CB8AC3E}">
        <p14:creationId xmlns:p14="http://schemas.microsoft.com/office/powerpoint/2010/main" val="1679109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6017030" cy="5916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Storage pricing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8" name="Content Placeholder 2">
            <a:extLst>
              <a:ext uri="{FF2B5EF4-FFF2-40B4-BE49-F238E27FC236}">
                <a16:creationId xmlns:a16="http://schemas.microsoft.com/office/drawing/2014/main" id="{E2EF328D-5960-C8D6-75CE-297DD3608480}"/>
              </a:ext>
            </a:extLst>
          </p:cNvPr>
          <p:cNvSpPr>
            <a:spLocks noGrp="1"/>
          </p:cNvSpPr>
          <p:nvPr>
            <p:ph idx="1"/>
          </p:nvPr>
        </p:nvSpPr>
        <p:spPr>
          <a:xfrm>
            <a:off x="439334" y="1890313"/>
            <a:ext cx="11472357" cy="4463299"/>
          </a:xfrm>
        </p:spPr>
        <p:txBody>
          <a:bodyPr>
            <a:normAutofit/>
          </a:bodyPr>
          <a:lstStyle/>
          <a:p>
            <a:pPr marL="0" indent="0">
              <a:buNone/>
            </a:pPr>
            <a:r>
              <a:rPr lang="en-US" sz="2200" dirty="0">
                <a:latin typeface="Times New Roman" panose="02020603050405020304" pitchFamily="18" charset="0"/>
                <a:cs typeface="Times New Roman" panose="02020603050405020304" pitchFamily="18" charset="0"/>
              </a:rPr>
              <a:t>To estimate Amazon S3 costs, consider the following:</a:t>
            </a:r>
          </a:p>
          <a:p>
            <a:pPr marL="514350" indent="-514350">
              <a:buFont typeface="+mj-lt"/>
              <a:buAutoNum type="arabicPeriod"/>
            </a:pP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Storage class type </a:t>
            </a:r>
            <a:r>
              <a:rPr lang="en-US" sz="22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 </a:t>
            </a:r>
          </a:p>
          <a:p>
            <a:pPr marL="922338" lvl="1" indent="-465138"/>
            <a:r>
              <a:rPr lang="en-US" sz="2200" dirty="0">
                <a:latin typeface="Times New Roman" panose="02020603050405020304" pitchFamily="18" charset="0"/>
                <a:cs typeface="Times New Roman" panose="02020603050405020304" pitchFamily="18" charset="0"/>
              </a:rPr>
              <a:t>Standard storage is designed for:</a:t>
            </a:r>
          </a:p>
          <a:p>
            <a:pPr marL="1384300" lvl="2" indent="-469900"/>
            <a:r>
              <a:rPr lang="en-US" sz="2200" dirty="0">
                <a:latin typeface="Times New Roman" panose="02020603050405020304" pitchFamily="18" charset="0"/>
                <a:cs typeface="Times New Roman" panose="02020603050405020304" pitchFamily="18" charset="0"/>
              </a:rPr>
              <a:t>11 9s of durability</a:t>
            </a:r>
          </a:p>
          <a:p>
            <a:pPr marL="1384300" lvl="2" indent="-469900"/>
            <a:r>
              <a:rPr lang="en-US" sz="2200" dirty="0">
                <a:latin typeface="Times New Roman" panose="02020603050405020304" pitchFamily="18" charset="0"/>
                <a:cs typeface="Times New Roman" panose="02020603050405020304" pitchFamily="18" charset="0"/>
              </a:rPr>
              <a:t>Four 9s of availability</a:t>
            </a:r>
          </a:p>
          <a:p>
            <a:pPr marL="981075" lvl="1" indent="-523875"/>
            <a:r>
              <a:rPr lang="en-US" sz="2200" dirty="0">
                <a:latin typeface="Times New Roman" panose="02020603050405020304" pitchFamily="18" charset="0"/>
                <a:cs typeface="Times New Roman" panose="02020603050405020304" pitchFamily="18" charset="0"/>
              </a:rPr>
              <a:t>S3 Standard-Infrequent Access (S-IA) is designed for:</a:t>
            </a:r>
          </a:p>
          <a:p>
            <a:pPr marL="1384300" lvl="2" indent="-469900"/>
            <a:r>
              <a:rPr lang="en-US" sz="2200" dirty="0">
                <a:latin typeface="Times New Roman" panose="02020603050405020304" pitchFamily="18" charset="0"/>
                <a:cs typeface="Times New Roman" panose="02020603050405020304" pitchFamily="18" charset="0"/>
              </a:rPr>
              <a:t>11 9s of durability</a:t>
            </a:r>
          </a:p>
          <a:p>
            <a:pPr marL="1384300" lvl="2" indent="-469900"/>
            <a:r>
              <a:rPr lang="en-US" sz="2200" dirty="0">
                <a:latin typeface="Times New Roman" panose="02020603050405020304" pitchFamily="18" charset="0"/>
                <a:cs typeface="Times New Roman" panose="02020603050405020304" pitchFamily="18" charset="0"/>
              </a:rPr>
              <a:t>Three 9s of availability</a:t>
            </a:r>
          </a:p>
          <a:p>
            <a:pPr marL="514350" indent="-514350">
              <a:buFont typeface="+mj-lt"/>
              <a:buAutoNum type="arabicPeriod"/>
            </a:pP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Amount of storage </a:t>
            </a:r>
            <a:r>
              <a:rPr lang="en-US" sz="22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 </a:t>
            </a:r>
          </a:p>
          <a:p>
            <a:pPr marL="922338" lvl="1" indent="-465138"/>
            <a:r>
              <a:rPr lang="en-US" sz="2200" dirty="0">
                <a:latin typeface="Times New Roman" panose="02020603050405020304" pitchFamily="18" charset="0"/>
                <a:cs typeface="Times New Roman" panose="02020603050405020304" pitchFamily="18" charset="0"/>
              </a:rPr>
              <a:t>The number and size of objects</a:t>
            </a:r>
          </a:p>
          <a:p>
            <a:pPr marL="457200" indent="-457200" algn="just">
              <a:spcAft>
                <a:spcPts val="800"/>
              </a:spcAft>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59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6017030" cy="5916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Storage pricing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8" name="Content Placeholder 2">
            <a:extLst>
              <a:ext uri="{FF2B5EF4-FFF2-40B4-BE49-F238E27FC236}">
                <a16:creationId xmlns:a16="http://schemas.microsoft.com/office/drawing/2014/main" id="{E2EF328D-5960-C8D6-75CE-297DD3608480}"/>
              </a:ext>
            </a:extLst>
          </p:cNvPr>
          <p:cNvSpPr>
            <a:spLocks noGrp="1"/>
          </p:cNvSpPr>
          <p:nvPr>
            <p:ph idx="1"/>
          </p:nvPr>
        </p:nvSpPr>
        <p:spPr>
          <a:xfrm>
            <a:off x="439334" y="1911392"/>
            <a:ext cx="11472357" cy="4442220"/>
          </a:xfrm>
        </p:spPr>
        <p:txBody>
          <a:bodyPr>
            <a:normAutofit/>
          </a:bodyPr>
          <a:lstStyle/>
          <a:p>
            <a:pPr marL="514350" indent="-514350">
              <a:buFont typeface="+mj-lt"/>
              <a:buAutoNum type="arabicPeriod" startAt="3"/>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Requests – </a:t>
            </a:r>
          </a:p>
          <a:p>
            <a:pPr marL="922338" lvl="1" indent="-465138"/>
            <a:r>
              <a:rPr lang="en-US" dirty="0">
                <a:latin typeface="Times New Roman" panose="02020603050405020304" pitchFamily="18" charset="0"/>
                <a:cs typeface="Times New Roman" panose="02020603050405020304" pitchFamily="18" charset="0"/>
              </a:rPr>
              <a:t>The number and type of requests </a:t>
            </a:r>
            <a:r>
              <a:rPr lang="en-US" b="1" dirty="0">
                <a:latin typeface="Times New Roman" panose="02020603050405020304" pitchFamily="18" charset="0"/>
                <a:cs typeface="Times New Roman" panose="02020603050405020304" pitchFamily="18" charset="0"/>
              </a:rPr>
              <a:t>(GET, PUT, COPY)</a:t>
            </a:r>
            <a:endParaRPr lang="en-US" dirty="0">
              <a:latin typeface="Times New Roman" panose="02020603050405020304" pitchFamily="18" charset="0"/>
              <a:cs typeface="Times New Roman" panose="02020603050405020304" pitchFamily="18" charset="0"/>
            </a:endParaRPr>
          </a:p>
          <a:p>
            <a:pPr marL="922338" lvl="1" indent="-465138"/>
            <a:r>
              <a:rPr lang="en-US" dirty="0">
                <a:latin typeface="Times New Roman" panose="02020603050405020304" pitchFamily="18" charset="0"/>
                <a:cs typeface="Times New Roman" panose="02020603050405020304" pitchFamily="18" charset="0"/>
              </a:rPr>
              <a:t>Type of requests:</a:t>
            </a:r>
          </a:p>
          <a:p>
            <a:pPr marL="1379538" lvl="2" indent="-465138"/>
            <a:r>
              <a:rPr lang="en-US" sz="2400" dirty="0">
                <a:latin typeface="Times New Roman" panose="02020603050405020304" pitchFamily="18" charset="0"/>
                <a:cs typeface="Times New Roman" panose="02020603050405020304" pitchFamily="18" charset="0"/>
              </a:rPr>
              <a:t>Different rates for GET requests than other requests.</a:t>
            </a:r>
          </a:p>
          <a:p>
            <a:pPr marL="514350" indent="-514350">
              <a:buFont typeface="+mj-lt"/>
              <a:buAutoNum type="arabicPeriod" startAt="3"/>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Data transfer – </a:t>
            </a:r>
          </a:p>
          <a:p>
            <a:pPr marL="922338" lvl="1" indent="-465138"/>
            <a:r>
              <a:rPr lang="en-US" dirty="0">
                <a:latin typeface="Times New Roman" panose="02020603050405020304" pitchFamily="18" charset="0"/>
                <a:cs typeface="Times New Roman" panose="02020603050405020304" pitchFamily="18" charset="0"/>
              </a:rPr>
              <a:t>Pricing is based on the amount of data that is transferred out of the Amazon S3 Region</a:t>
            </a:r>
          </a:p>
          <a:p>
            <a:pPr marL="1379538" lvl="2" indent="-465138"/>
            <a:r>
              <a:rPr lang="en-US" sz="2400" dirty="0">
                <a:latin typeface="Times New Roman" panose="02020603050405020304" pitchFamily="18" charset="0"/>
                <a:cs typeface="Times New Roman" panose="02020603050405020304" pitchFamily="18" charset="0"/>
              </a:rPr>
              <a:t>Data transfer in is free, but you incur charges for data that is transferred out.</a:t>
            </a:r>
          </a:p>
          <a:p>
            <a:pPr marL="457200" indent="-457200" algn="just">
              <a:spcAft>
                <a:spcPts val="800"/>
              </a:spcAft>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05645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Elastic File System (Amazon EFS)</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4061942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439865"/>
            <a:ext cx="68234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Elastic File System (Amazon EFS)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69298" y="2161145"/>
            <a:ext cx="10029760" cy="3816429"/>
          </a:xfrm>
          <a:prstGeom prst="rect">
            <a:avLst/>
          </a:prstGeom>
          <a:noFill/>
        </p:spPr>
        <p:txBody>
          <a:bodyPr wrap="square">
            <a:spAutoFit/>
          </a:bodyPr>
          <a:lstStyle/>
          <a:p>
            <a:r>
              <a:rPr lang="en-US" sz="2200" b="1" dirty="0">
                <a:solidFill>
                  <a:srgbClr val="00B0F0"/>
                </a:solidFill>
                <a:latin typeface="Times New Roman" panose="02020603050405020304" pitchFamily="18" charset="0"/>
                <a:cs typeface="Times New Roman" panose="02020603050405020304" pitchFamily="18" charset="0"/>
              </a:rPr>
              <a:t>Amazon EFS is </a:t>
            </a:r>
          </a:p>
          <a:p>
            <a:endParaRPr lang="en-US" sz="2200" b="1" dirty="0">
              <a:solidFill>
                <a:srgbClr val="00B0F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200" dirty="0">
                <a:solidFill>
                  <a:srgbClr val="00B0F0"/>
                </a:solidFill>
                <a:latin typeface="Times New Roman" panose="02020603050405020304" pitchFamily="18" charset="0"/>
                <a:cs typeface="Times New Roman" panose="02020603050405020304" pitchFamily="18" charset="0"/>
              </a:rPr>
              <a:t>a shared file system </a:t>
            </a:r>
            <a:r>
              <a:rPr lang="en-US" sz="2200" dirty="0">
                <a:latin typeface="Times New Roman" panose="02020603050405020304" pitchFamily="18" charset="0"/>
                <a:cs typeface="Times New Roman" panose="02020603050405020304" pitchFamily="18" charset="0"/>
              </a:rPr>
              <a:t>that multiple Amazon EC2 instances can mount at the same time.</a:t>
            </a:r>
          </a:p>
          <a:p>
            <a:pPr marL="285750" indent="-28575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simple, scalable, elastic file storage for use with AWS services and on-premises resources.</a:t>
            </a:r>
          </a:p>
          <a:p>
            <a:pPr marL="285750" indent="-285750">
              <a:buFont typeface="Arial" panose="020B0604020202020204" pitchFamily="34" charset="0"/>
              <a:buChar char="•"/>
            </a:pPr>
            <a:r>
              <a:rPr lang="en-US" sz="2200" dirty="0">
                <a:solidFill>
                  <a:srgbClr val="00B0F0"/>
                </a:solidFill>
                <a:latin typeface="Times New Roman" panose="02020603050405020304" pitchFamily="18" charset="0"/>
                <a:cs typeface="Times New Roman" panose="02020603050405020304" pitchFamily="18" charset="0"/>
              </a:rPr>
              <a:t>dynamically scale </a:t>
            </a:r>
            <a:r>
              <a:rPr lang="en-US" sz="2200" dirty="0">
                <a:latin typeface="Times New Roman" panose="02020603050405020304" pitchFamily="18" charset="0"/>
                <a:cs typeface="Times New Roman" panose="02020603050405020304" pitchFamily="18" charset="0"/>
              </a:rPr>
              <a:t>on demand without disrupting applications—it will grow and shrink automatically as you add and remove files.</a:t>
            </a:r>
          </a:p>
          <a:p>
            <a:pPr marL="285750" lvl="1" indent="-28575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It is designed so that your applications have the storage they need, when they need it.</a:t>
            </a:r>
          </a:p>
          <a:p>
            <a:pPr marL="285750" indent="-285750">
              <a:buFont typeface="Arial" panose="020B0604020202020204" pitchFamily="34" charset="0"/>
              <a:buChar char="•"/>
            </a:pPr>
            <a:endParaRPr lang="en-US" sz="2200" dirty="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p:txBody>
      </p:sp>
      <p:pic>
        <p:nvPicPr>
          <p:cNvPr id="8" name="Graphic 7">
            <a:extLst>
              <a:ext uri="{FF2B5EF4-FFF2-40B4-BE49-F238E27FC236}">
                <a16:creationId xmlns:a16="http://schemas.microsoft.com/office/drawing/2014/main" id="{10FC3441-571F-6B3C-1248-D320AA38323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44685" y="1470473"/>
            <a:ext cx="1200150" cy="1200150"/>
          </a:xfrm>
          <a:prstGeom prst="rect">
            <a:avLst/>
          </a:prstGeom>
        </p:spPr>
      </p:pic>
    </p:spTree>
    <p:extLst>
      <p:ext uri="{BB962C8B-B14F-4D97-AF65-F5344CB8AC3E}">
        <p14:creationId xmlns:p14="http://schemas.microsoft.com/office/powerpoint/2010/main" val="2847572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245056"/>
            <a:ext cx="445666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EFS features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47165" y="1879193"/>
            <a:ext cx="10029760" cy="4134465"/>
          </a:xfrm>
          <a:prstGeom prst="rect">
            <a:avLst/>
          </a:prstGeom>
          <a:noFill/>
        </p:spPr>
        <p:txBody>
          <a:bodyPr wrap="square">
            <a:spAutoFit/>
          </a:bodyPr>
          <a:lstStyle/>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File storage in the AWS Cloud </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Works well for big data and analytics, media processing workflows, content management, web serving, and home directories</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Petabyte-scale, low-latency file system</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Shared storage</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Elastic capacity</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Supports Network File System (NFS) versions 4.0 and 4.1 (NFSv4)</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Compatible with all Linux-based AMIs for Amazon EC2</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1303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245056"/>
            <a:ext cx="445666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EFS architecture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3" name="Group 2" descr="Amazon Elastic File System architecture.">
            <a:extLst>
              <a:ext uri="{FF2B5EF4-FFF2-40B4-BE49-F238E27FC236}">
                <a16:creationId xmlns:a16="http://schemas.microsoft.com/office/drawing/2014/main" id="{69B5790C-2A42-D67E-291F-5B1208B5A297}"/>
              </a:ext>
            </a:extLst>
          </p:cNvPr>
          <p:cNvGrpSpPr/>
          <p:nvPr/>
        </p:nvGrpSpPr>
        <p:grpSpPr>
          <a:xfrm>
            <a:off x="1047134" y="1844327"/>
            <a:ext cx="10565745" cy="3691644"/>
            <a:chOff x="768809" y="1501866"/>
            <a:chExt cx="10526720" cy="5007464"/>
          </a:xfrm>
        </p:grpSpPr>
        <p:sp>
          <p:nvSpPr>
            <p:cNvPr id="8" name="Rectangle 7">
              <a:extLst>
                <a:ext uri="{FF2B5EF4-FFF2-40B4-BE49-F238E27FC236}">
                  <a16:creationId xmlns:a16="http://schemas.microsoft.com/office/drawing/2014/main" id="{A77DDE9E-EAAC-A935-8E98-E3E7100AF6D4}"/>
                </a:ext>
              </a:extLst>
            </p:cNvPr>
            <p:cNvSpPr/>
            <p:nvPr/>
          </p:nvSpPr>
          <p:spPr>
            <a:xfrm>
              <a:off x="768809" y="1501866"/>
              <a:ext cx="10526720" cy="4533173"/>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latin typeface="Arial" panose="020B0604020202020204"/>
                  <a:ea typeface="+mn-ea"/>
                  <a:cs typeface="+mn-cs"/>
                </a:rPr>
                <a:t> VPC</a:t>
              </a:r>
              <a:endParaRPr kumimoji="0" lang="en-US" sz="1200" b="0" i="0" u="none" strike="noStrike" kern="0" cap="none" spc="0" normalizeH="0" baseline="0" noProof="0" dirty="0">
                <a:ln w="0"/>
                <a:solidFill>
                  <a:srgbClr val="1D8900"/>
                </a:solidFill>
                <a:effectLst/>
                <a:uLnTx/>
                <a:uFillTx/>
                <a:latin typeface="Arial" panose="020B0604020202020204"/>
                <a:ea typeface="+mn-ea"/>
                <a:cs typeface="+mn-cs"/>
              </a:endParaRPr>
            </a:p>
          </p:txBody>
        </p:sp>
        <p:pic>
          <p:nvPicPr>
            <p:cNvPr id="10" name="Graphic 9">
              <a:extLst>
                <a:ext uri="{FF2B5EF4-FFF2-40B4-BE49-F238E27FC236}">
                  <a16:creationId xmlns:a16="http://schemas.microsoft.com/office/drawing/2014/main" id="{0305AD92-743A-53E8-9EB1-DCDB2A73025B}"/>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68809" y="1501867"/>
              <a:ext cx="457200" cy="457200"/>
            </a:xfrm>
            <a:prstGeom prst="rect">
              <a:avLst/>
            </a:prstGeom>
          </p:spPr>
        </p:pic>
        <p:sp>
          <p:nvSpPr>
            <p:cNvPr id="11" name="Rectangle: Rounded Corners 10">
              <a:extLst>
                <a:ext uri="{FF2B5EF4-FFF2-40B4-BE49-F238E27FC236}">
                  <a16:creationId xmlns:a16="http://schemas.microsoft.com/office/drawing/2014/main" id="{BFBE8DA1-D176-C8F3-7B35-69EFA9565FA6}"/>
                </a:ext>
                <a:ext uri="{C183D7F6-B498-43B3-948B-1728B52AA6E4}">
                  <adec:decorative xmlns:adec="http://schemas.microsoft.com/office/drawing/2017/decorative" val="1"/>
                </a:ext>
              </a:extLst>
            </p:cNvPr>
            <p:cNvSpPr/>
            <p:nvPr/>
          </p:nvSpPr>
          <p:spPr>
            <a:xfrm>
              <a:off x="2175425" y="4118759"/>
              <a:ext cx="1127174" cy="679153"/>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Network Interface</a:t>
              </a:r>
            </a:p>
          </p:txBody>
        </p:sp>
        <p:sp>
          <p:nvSpPr>
            <p:cNvPr id="16" name="Rectangle: Rounded Corners 15">
              <a:extLst>
                <a:ext uri="{FF2B5EF4-FFF2-40B4-BE49-F238E27FC236}">
                  <a16:creationId xmlns:a16="http://schemas.microsoft.com/office/drawing/2014/main" id="{654AB619-CEC9-A5CB-FE70-67900DAE1E19}"/>
                </a:ext>
                <a:ext uri="{C183D7F6-B498-43B3-948B-1728B52AA6E4}">
                  <adec:decorative xmlns:adec="http://schemas.microsoft.com/office/drawing/2017/decorative" val="1"/>
                </a:ext>
              </a:extLst>
            </p:cNvPr>
            <p:cNvSpPr/>
            <p:nvPr/>
          </p:nvSpPr>
          <p:spPr>
            <a:xfrm>
              <a:off x="2000922" y="4024966"/>
              <a:ext cx="1542757" cy="10418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BC37016B-D3EC-119C-687F-4597CA4E5C29}"/>
                </a:ext>
                <a:ext uri="{C183D7F6-B498-43B3-948B-1728B52AA6E4}">
                  <adec:decorative xmlns:adec="http://schemas.microsoft.com/office/drawing/2017/decorative" val="1"/>
                </a:ext>
              </a:extLst>
            </p:cNvPr>
            <p:cNvSpPr txBox="1"/>
            <p:nvPr/>
          </p:nvSpPr>
          <p:spPr>
            <a:xfrm>
              <a:off x="2051399" y="4774608"/>
              <a:ext cx="1704762"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Mount target</a:t>
              </a:r>
            </a:p>
          </p:txBody>
        </p:sp>
        <p:sp>
          <p:nvSpPr>
            <p:cNvPr id="21" name="Rectangle: Rounded Corners 20">
              <a:extLst>
                <a:ext uri="{FF2B5EF4-FFF2-40B4-BE49-F238E27FC236}">
                  <a16:creationId xmlns:a16="http://schemas.microsoft.com/office/drawing/2014/main" id="{D9622939-F4B5-4D17-2B70-21C453E75FFE}"/>
                </a:ext>
                <a:ext uri="{C183D7F6-B498-43B3-948B-1728B52AA6E4}">
                  <adec:decorative xmlns:adec="http://schemas.microsoft.com/office/drawing/2017/decorative" val="1"/>
                </a:ext>
              </a:extLst>
            </p:cNvPr>
            <p:cNvSpPr/>
            <p:nvPr/>
          </p:nvSpPr>
          <p:spPr>
            <a:xfrm>
              <a:off x="5565871" y="4142063"/>
              <a:ext cx="1127174" cy="688482"/>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Network Interface</a:t>
              </a:r>
            </a:p>
          </p:txBody>
        </p:sp>
        <p:sp>
          <p:nvSpPr>
            <p:cNvPr id="22" name="TextBox 21">
              <a:extLst>
                <a:ext uri="{FF2B5EF4-FFF2-40B4-BE49-F238E27FC236}">
                  <a16:creationId xmlns:a16="http://schemas.microsoft.com/office/drawing/2014/main" id="{319C934F-580B-B25F-4C13-B339ABC69328}"/>
                </a:ext>
                <a:ext uri="{C183D7F6-B498-43B3-948B-1728B52AA6E4}">
                  <adec:decorative xmlns:adec="http://schemas.microsoft.com/office/drawing/2017/decorative" val="1"/>
                </a:ext>
              </a:extLst>
            </p:cNvPr>
            <p:cNvSpPr txBox="1"/>
            <p:nvPr/>
          </p:nvSpPr>
          <p:spPr>
            <a:xfrm>
              <a:off x="5441845" y="4797912"/>
              <a:ext cx="1704762"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Mount target</a:t>
              </a:r>
            </a:p>
          </p:txBody>
        </p:sp>
        <p:sp>
          <p:nvSpPr>
            <p:cNvPr id="23" name="Rectangle: Rounded Corners 22">
              <a:extLst>
                <a:ext uri="{FF2B5EF4-FFF2-40B4-BE49-F238E27FC236}">
                  <a16:creationId xmlns:a16="http://schemas.microsoft.com/office/drawing/2014/main" id="{35FCEE91-95C0-E8F0-1772-1B65B240620A}"/>
                </a:ext>
                <a:ext uri="{C183D7F6-B498-43B3-948B-1728B52AA6E4}">
                  <adec:decorative xmlns:adec="http://schemas.microsoft.com/office/drawing/2017/decorative" val="1"/>
                </a:ext>
              </a:extLst>
            </p:cNvPr>
            <p:cNvSpPr/>
            <p:nvPr/>
          </p:nvSpPr>
          <p:spPr>
            <a:xfrm>
              <a:off x="9067214" y="4248525"/>
              <a:ext cx="1127174" cy="688482"/>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Network Interface</a:t>
              </a:r>
            </a:p>
          </p:txBody>
        </p:sp>
        <p:sp>
          <p:nvSpPr>
            <p:cNvPr id="24" name="Rectangle: Rounded Corners 23">
              <a:extLst>
                <a:ext uri="{FF2B5EF4-FFF2-40B4-BE49-F238E27FC236}">
                  <a16:creationId xmlns:a16="http://schemas.microsoft.com/office/drawing/2014/main" id="{4C5BCEE0-BE9B-F6E4-F4BC-A570F3402BEF}"/>
                </a:ext>
                <a:ext uri="{C183D7F6-B498-43B3-948B-1728B52AA6E4}">
                  <adec:decorative xmlns:adec="http://schemas.microsoft.com/office/drawing/2017/decorative" val="1"/>
                </a:ext>
              </a:extLst>
            </p:cNvPr>
            <p:cNvSpPr/>
            <p:nvPr/>
          </p:nvSpPr>
          <p:spPr>
            <a:xfrm>
              <a:off x="8902236" y="4154732"/>
              <a:ext cx="1542757" cy="10418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4BA5EE2F-99C4-8B20-5522-E938A47D53A9}"/>
                </a:ext>
                <a:ext uri="{C183D7F6-B498-43B3-948B-1728B52AA6E4}">
                  <adec:decorative xmlns:adec="http://schemas.microsoft.com/office/drawing/2017/decorative" val="1"/>
                </a:ext>
              </a:extLst>
            </p:cNvPr>
            <p:cNvSpPr txBox="1"/>
            <p:nvPr/>
          </p:nvSpPr>
          <p:spPr>
            <a:xfrm>
              <a:off x="8943188" y="4904374"/>
              <a:ext cx="1704762"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Mount target</a:t>
              </a:r>
            </a:p>
          </p:txBody>
        </p:sp>
        <p:sp>
          <p:nvSpPr>
            <p:cNvPr id="28" name="Rectangle: Rounded Corners 27">
              <a:extLst>
                <a:ext uri="{FF2B5EF4-FFF2-40B4-BE49-F238E27FC236}">
                  <a16:creationId xmlns:a16="http://schemas.microsoft.com/office/drawing/2014/main" id="{B84F40F3-337B-E4C3-5E3C-FD672969AC44}"/>
                </a:ext>
                <a:ext uri="{C183D7F6-B498-43B3-948B-1728B52AA6E4}">
                  <adec:decorative xmlns:adec="http://schemas.microsoft.com/office/drawing/2017/decorative" val="1"/>
                </a:ext>
              </a:extLst>
            </p:cNvPr>
            <p:cNvSpPr/>
            <p:nvPr/>
          </p:nvSpPr>
          <p:spPr>
            <a:xfrm>
              <a:off x="1746387" y="2947382"/>
              <a:ext cx="786239" cy="570432"/>
            </a:xfrm>
            <a:prstGeom prst="roundRect">
              <a:avLst>
                <a:gd name="adj" fmla="val 1478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Network Interface</a:t>
              </a:r>
            </a:p>
          </p:txBody>
        </p:sp>
        <p:sp>
          <p:nvSpPr>
            <p:cNvPr id="29" name="Rectangle: Rounded Corners 28">
              <a:extLst>
                <a:ext uri="{FF2B5EF4-FFF2-40B4-BE49-F238E27FC236}">
                  <a16:creationId xmlns:a16="http://schemas.microsoft.com/office/drawing/2014/main" id="{78C00B12-A9A6-5AF9-DEC2-8C6BDB8341F1}"/>
                </a:ext>
                <a:ext uri="{C183D7F6-B498-43B3-948B-1728B52AA6E4}">
                  <adec:decorative xmlns:adec="http://schemas.microsoft.com/office/drawing/2017/decorative" val="1"/>
                </a:ext>
              </a:extLst>
            </p:cNvPr>
            <p:cNvSpPr/>
            <p:nvPr/>
          </p:nvSpPr>
          <p:spPr>
            <a:xfrm>
              <a:off x="2920769" y="2949175"/>
              <a:ext cx="786239" cy="570432"/>
            </a:xfrm>
            <a:prstGeom prst="roundRect">
              <a:avLst>
                <a:gd name="adj" fmla="val 1478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Network Interface</a:t>
              </a:r>
            </a:p>
          </p:txBody>
        </p:sp>
        <p:pic>
          <p:nvPicPr>
            <p:cNvPr id="30" name="Graphic 29">
              <a:extLst>
                <a:ext uri="{FF2B5EF4-FFF2-40B4-BE49-F238E27FC236}">
                  <a16:creationId xmlns:a16="http://schemas.microsoft.com/office/drawing/2014/main" id="{37DB52DF-9FBE-0863-582B-694C2BF34FB1}"/>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026889" y="2726173"/>
              <a:ext cx="1194098" cy="1094580"/>
            </a:xfrm>
            <a:prstGeom prst="rect">
              <a:avLst/>
            </a:prstGeom>
          </p:spPr>
        </p:pic>
        <p:sp>
          <p:nvSpPr>
            <p:cNvPr id="31" name="Rectangle: Rounded Corners 30">
              <a:extLst>
                <a:ext uri="{FF2B5EF4-FFF2-40B4-BE49-F238E27FC236}">
                  <a16:creationId xmlns:a16="http://schemas.microsoft.com/office/drawing/2014/main" id="{C26B4034-07DC-4426-8D51-AC15A416B0F5}"/>
                </a:ext>
                <a:ext uri="{C183D7F6-B498-43B3-948B-1728B52AA6E4}">
                  <adec:decorative xmlns:adec="http://schemas.microsoft.com/office/drawing/2017/decorative" val="1"/>
                </a:ext>
              </a:extLst>
            </p:cNvPr>
            <p:cNvSpPr/>
            <p:nvPr/>
          </p:nvSpPr>
          <p:spPr>
            <a:xfrm>
              <a:off x="9216427" y="2972133"/>
              <a:ext cx="786239" cy="570432"/>
            </a:xfrm>
            <a:prstGeom prst="roundRect">
              <a:avLst>
                <a:gd name="adj" fmla="val 1478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Network Interface</a:t>
              </a:r>
            </a:p>
          </p:txBody>
        </p:sp>
        <p:cxnSp>
          <p:nvCxnSpPr>
            <p:cNvPr id="32" name="Straight Arrow Connector 31">
              <a:extLst>
                <a:ext uri="{FF2B5EF4-FFF2-40B4-BE49-F238E27FC236}">
                  <a16:creationId xmlns:a16="http://schemas.microsoft.com/office/drawing/2014/main" id="{DAD3C6BC-8E7A-6FC3-667D-A6AA4412A033}"/>
                </a:ext>
                <a:ext uri="{C183D7F6-B498-43B3-948B-1728B52AA6E4}">
                  <adec:decorative xmlns:adec="http://schemas.microsoft.com/office/drawing/2017/decorative" val="1"/>
                </a:ext>
              </a:extLst>
            </p:cNvPr>
            <p:cNvCxnSpPr>
              <a:cxnSpLocks/>
            </p:cNvCxnSpPr>
            <p:nvPr/>
          </p:nvCxnSpPr>
          <p:spPr>
            <a:xfrm>
              <a:off x="2062157" y="3696873"/>
              <a:ext cx="481227" cy="357338"/>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B5AA7113-D838-F1E8-B480-113F508A323C}"/>
                </a:ext>
                <a:ext uri="{C183D7F6-B498-43B3-948B-1728B52AA6E4}">
                  <adec:decorative xmlns:adec="http://schemas.microsoft.com/office/drawing/2017/decorative" val="1"/>
                </a:ext>
              </a:extLst>
            </p:cNvPr>
            <p:cNvCxnSpPr>
              <a:cxnSpLocks/>
            </p:cNvCxnSpPr>
            <p:nvPr/>
          </p:nvCxnSpPr>
          <p:spPr>
            <a:xfrm flipH="1">
              <a:off x="3003180" y="3677455"/>
              <a:ext cx="388143" cy="370815"/>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1F69F217-A8F2-C108-CD55-CF1EA660247C}"/>
                </a:ext>
                <a:ext uri="{C183D7F6-B498-43B3-948B-1728B52AA6E4}">
                  <adec:decorative xmlns:adec="http://schemas.microsoft.com/office/drawing/2017/decorative" val="1"/>
                </a:ext>
              </a:extLst>
            </p:cNvPr>
            <p:cNvCxnSpPr>
              <a:cxnSpLocks/>
            </p:cNvCxnSpPr>
            <p:nvPr/>
          </p:nvCxnSpPr>
          <p:spPr>
            <a:xfrm>
              <a:off x="9690613" y="3820753"/>
              <a:ext cx="6863" cy="273956"/>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B28963C8-AAE1-C0FB-7593-50B689BD4F5D}"/>
                </a:ext>
                <a:ext uri="{C183D7F6-B498-43B3-948B-1728B52AA6E4}">
                  <adec:decorative xmlns:adec="http://schemas.microsoft.com/office/drawing/2017/decorative" val="1"/>
                </a:ext>
              </a:extLst>
            </p:cNvPr>
            <p:cNvCxnSpPr>
              <a:cxnSpLocks/>
              <a:endCxn id="43" idx="0"/>
            </p:cNvCxnSpPr>
            <p:nvPr/>
          </p:nvCxnSpPr>
          <p:spPr>
            <a:xfrm>
              <a:off x="6172200" y="5114925"/>
              <a:ext cx="11922" cy="669362"/>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6" name="Connector: Elbow 35">
              <a:extLst>
                <a:ext uri="{FF2B5EF4-FFF2-40B4-BE49-F238E27FC236}">
                  <a16:creationId xmlns:a16="http://schemas.microsoft.com/office/drawing/2014/main" id="{83FB6E7E-2614-E48A-1B1E-3303BDF5DEB6}"/>
                </a:ext>
                <a:ext uri="{C183D7F6-B498-43B3-948B-1728B52AA6E4}">
                  <adec:decorative xmlns:adec="http://schemas.microsoft.com/office/drawing/2017/decorative" val="1"/>
                </a:ext>
              </a:extLst>
            </p:cNvPr>
            <p:cNvCxnSpPr>
              <a:stCxn id="43" idx="1"/>
              <a:endCxn id="38" idx="2"/>
            </p:cNvCxnSpPr>
            <p:nvPr/>
          </p:nvCxnSpPr>
          <p:spPr>
            <a:xfrm rot="10800000">
              <a:off x="2732444" y="5370199"/>
              <a:ext cx="3096079" cy="769689"/>
            </a:xfrm>
            <a:prstGeom prst="bentConnector2">
              <a:avLst/>
            </a:prstGeom>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8CCCC12D-C90B-9BB8-8921-C62AE46840CC}"/>
                </a:ext>
                <a:ext uri="{C183D7F6-B498-43B3-948B-1728B52AA6E4}">
                  <adec:decorative xmlns:adec="http://schemas.microsoft.com/office/drawing/2017/decorative" val="1"/>
                </a:ext>
              </a:extLst>
            </p:cNvPr>
            <p:cNvSpPr/>
            <p:nvPr/>
          </p:nvSpPr>
          <p:spPr>
            <a:xfrm>
              <a:off x="1183341" y="2011680"/>
              <a:ext cx="3119718" cy="35715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chemeClr val="tx1"/>
                </a:solidFill>
              </a:endParaRPr>
            </a:p>
          </p:txBody>
        </p:sp>
        <p:sp>
          <p:nvSpPr>
            <p:cNvPr id="38" name="Rectangle 37">
              <a:extLst>
                <a:ext uri="{FF2B5EF4-FFF2-40B4-BE49-F238E27FC236}">
                  <a16:creationId xmlns:a16="http://schemas.microsoft.com/office/drawing/2014/main" id="{E73BC90C-5536-DA3F-EE83-2B8E3C837E06}"/>
                </a:ext>
                <a:ext uri="{C183D7F6-B498-43B3-948B-1728B52AA6E4}">
                  <adec:decorative xmlns:adec="http://schemas.microsoft.com/office/drawing/2017/decorative" val="1"/>
                </a:ext>
              </a:extLst>
            </p:cNvPr>
            <p:cNvSpPr/>
            <p:nvPr/>
          </p:nvSpPr>
          <p:spPr>
            <a:xfrm>
              <a:off x="1538344" y="2370005"/>
              <a:ext cx="2388197" cy="3000193"/>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sp>
          <p:nvSpPr>
            <p:cNvPr id="39" name="Rectangle 38">
              <a:extLst>
                <a:ext uri="{FF2B5EF4-FFF2-40B4-BE49-F238E27FC236}">
                  <a16:creationId xmlns:a16="http://schemas.microsoft.com/office/drawing/2014/main" id="{EC5E0EDC-572B-CF9A-789D-669DD39BDB5E}"/>
                </a:ext>
                <a:ext uri="{C183D7F6-B498-43B3-948B-1728B52AA6E4}">
                  <adec:decorative xmlns:adec="http://schemas.microsoft.com/office/drawing/2017/decorative" val="1"/>
                </a:ext>
              </a:extLst>
            </p:cNvPr>
            <p:cNvSpPr/>
            <p:nvPr/>
          </p:nvSpPr>
          <p:spPr>
            <a:xfrm>
              <a:off x="4990024" y="2396636"/>
              <a:ext cx="2388197" cy="3000193"/>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sp>
          <p:nvSpPr>
            <p:cNvPr id="40" name="Rectangle 39">
              <a:extLst>
                <a:ext uri="{FF2B5EF4-FFF2-40B4-BE49-F238E27FC236}">
                  <a16:creationId xmlns:a16="http://schemas.microsoft.com/office/drawing/2014/main" id="{CDBEF7D5-1149-9B65-30CA-8A974E0140F1}"/>
                </a:ext>
                <a:ext uri="{C183D7F6-B498-43B3-948B-1728B52AA6E4}">
                  <adec:decorative xmlns:adec="http://schemas.microsoft.com/office/drawing/2017/decorative" val="1"/>
                </a:ext>
              </a:extLst>
            </p:cNvPr>
            <p:cNvSpPr/>
            <p:nvPr/>
          </p:nvSpPr>
          <p:spPr>
            <a:xfrm>
              <a:off x="8401991" y="2452217"/>
              <a:ext cx="2388197" cy="1345232"/>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sp>
          <p:nvSpPr>
            <p:cNvPr id="41" name="Rectangle 40">
              <a:extLst>
                <a:ext uri="{FF2B5EF4-FFF2-40B4-BE49-F238E27FC236}">
                  <a16:creationId xmlns:a16="http://schemas.microsoft.com/office/drawing/2014/main" id="{EC1797F6-2826-E085-EB45-EB75F88C6D5D}"/>
                </a:ext>
                <a:ext uri="{C183D7F6-B498-43B3-948B-1728B52AA6E4}">
                  <adec:decorative xmlns:adec="http://schemas.microsoft.com/office/drawing/2017/decorative" val="1"/>
                </a:ext>
              </a:extLst>
            </p:cNvPr>
            <p:cNvSpPr/>
            <p:nvPr/>
          </p:nvSpPr>
          <p:spPr>
            <a:xfrm>
              <a:off x="8401991" y="3917386"/>
              <a:ext cx="2388197" cy="1452812"/>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pic>
          <p:nvPicPr>
            <p:cNvPr id="42" name="Graphic 41">
              <a:extLst>
                <a:ext uri="{FF2B5EF4-FFF2-40B4-BE49-F238E27FC236}">
                  <a16:creationId xmlns:a16="http://schemas.microsoft.com/office/drawing/2014/main" id="{60F4DB90-C187-1D02-6765-7ADA1C68EBF3}"/>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538344" y="2702870"/>
              <a:ext cx="1194098" cy="1094580"/>
            </a:xfrm>
            <a:prstGeom prst="rect">
              <a:avLst/>
            </a:prstGeom>
          </p:spPr>
        </p:pic>
        <p:pic>
          <p:nvPicPr>
            <p:cNvPr id="43" name="Graphic 42">
              <a:extLst>
                <a:ext uri="{FF2B5EF4-FFF2-40B4-BE49-F238E27FC236}">
                  <a16:creationId xmlns:a16="http://schemas.microsoft.com/office/drawing/2014/main" id="{5F82B9B8-D093-2A78-41CC-F616018F6A54}"/>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828522" y="5784287"/>
              <a:ext cx="711200" cy="711200"/>
            </a:xfrm>
            <a:prstGeom prst="rect">
              <a:avLst/>
            </a:prstGeom>
          </p:spPr>
        </p:pic>
        <p:sp>
          <p:nvSpPr>
            <p:cNvPr id="44" name="TextBox 43">
              <a:extLst>
                <a:ext uri="{FF2B5EF4-FFF2-40B4-BE49-F238E27FC236}">
                  <a16:creationId xmlns:a16="http://schemas.microsoft.com/office/drawing/2014/main" id="{250B418A-C0F3-7FE4-A03F-5D10B93FB4DE}"/>
                </a:ext>
                <a:ext uri="{C183D7F6-B498-43B3-948B-1728B52AA6E4}">
                  <adec:decorative xmlns:adec="http://schemas.microsoft.com/office/drawing/2017/decorative" val="1"/>
                </a:ext>
              </a:extLst>
            </p:cNvPr>
            <p:cNvSpPr txBox="1"/>
            <p:nvPr/>
          </p:nvSpPr>
          <p:spPr>
            <a:xfrm>
              <a:off x="6683460" y="6109220"/>
              <a:ext cx="2234907" cy="400110"/>
            </a:xfrm>
            <a:prstGeom prst="rect">
              <a:avLst/>
            </a:prstGeom>
            <a:noFill/>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Elastic File System</a:t>
              </a:r>
            </a:p>
          </p:txBody>
        </p:sp>
        <p:sp>
          <p:nvSpPr>
            <p:cNvPr id="45" name="Rectangle: Rounded Corners 44">
              <a:extLst>
                <a:ext uri="{FF2B5EF4-FFF2-40B4-BE49-F238E27FC236}">
                  <a16:creationId xmlns:a16="http://schemas.microsoft.com/office/drawing/2014/main" id="{DB5D4CF7-F399-6597-2138-0E63CCE2E5DE}"/>
                </a:ext>
                <a:ext uri="{C183D7F6-B498-43B3-948B-1728B52AA6E4}">
                  <adec:decorative xmlns:adec="http://schemas.microsoft.com/office/drawing/2017/decorative" val="1"/>
                </a:ext>
              </a:extLst>
            </p:cNvPr>
            <p:cNvSpPr/>
            <p:nvPr/>
          </p:nvSpPr>
          <p:spPr>
            <a:xfrm>
              <a:off x="5391368" y="4048270"/>
              <a:ext cx="1542757" cy="10418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Graphic 45">
              <a:extLst>
                <a:ext uri="{FF2B5EF4-FFF2-40B4-BE49-F238E27FC236}">
                  <a16:creationId xmlns:a16="http://schemas.microsoft.com/office/drawing/2014/main" id="{5B70C3B5-E359-B286-96F9-E315D7B815E0}"/>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712726" y="2704663"/>
              <a:ext cx="1194098" cy="1094580"/>
            </a:xfrm>
            <a:prstGeom prst="rect">
              <a:avLst/>
            </a:prstGeom>
          </p:spPr>
        </p:pic>
        <p:sp>
          <p:nvSpPr>
            <p:cNvPr id="47" name="Rectangle 46">
              <a:extLst>
                <a:ext uri="{FF2B5EF4-FFF2-40B4-BE49-F238E27FC236}">
                  <a16:creationId xmlns:a16="http://schemas.microsoft.com/office/drawing/2014/main" id="{CF6BD471-CA5F-62ED-288F-386BBEC7FEB1}"/>
                </a:ext>
                <a:ext uri="{C183D7F6-B498-43B3-948B-1728B52AA6E4}">
                  <adec:decorative xmlns:adec="http://schemas.microsoft.com/office/drawing/2017/decorative" val="1"/>
                </a:ext>
              </a:extLst>
            </p:cNvPr>
            <p:cNvSpPr/>
            <p:nvPr/>
          </p:nvSpPr>
          <p:spPr>
            <a:xfrm>
              <a:off x="4573571" y="2027037"/>
              <a:ext cx="3119718" cy="35715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chemeClr val="tx1"/>
                </a:solidFill>
              </a:endParaRPr>
            </a:p>
          </p:txBody>
        </p:sp>
        <p:sp>
          <p:nvSpPr>
            <p:cNvPr id="48" name="Rectangle 47">
              <a:extLst>
                <a:ext uri="{FF2B5EF4-FFF2-40B4-BE49-F238E27FC236}">
                  <a16:creationId xmlns:a16="http://schemas.microsoft.com/office/drawing/2014/main" id="{4CB24ADF-FD8F-7339-36D4-F089034D1CF2}"/>
                </a:ext>
                <a:ext uri="{C183D7F6-B498-43B3-948B-1728B52AA6E4}">
                  <adec:decorative xmlns:adec="http://schemas.microsoft.com/office/drawing/2017/decorative" val="1"/>
                </a:ext>
              </a:extLst>
            </p:cNvPr>
            <p:cNvSpPr/>
            <p:nvPr/>
          </p:nvSpPr>
          <p:spPr>
            <a:xfrm>
              <a:off x="7974558" y="2011679"/>
              <a:ext cx="3119718" cy="35715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chemeClr val="tx1"/>
                </a:solidFill>
              </a:endParaRPr>
            </a:p>
          </p:txBody>
        </p:sp>
        <p:sp>
          <p:nvSpPr>
            <p:cNvPr id="49" name="TextBox 48">
              <a:extLst>
                <a:ext uri="{FF2B5EF4-FFF2-40B4-BE49-F238E27FC236}">
                  <a16:creationId xmlns:a16="http://schemas.microsoft.com/office/drawing/2014/main" id="{B399CD40-C884-9E66-52D6-F76D21F917DB}"/>
                </a:ext>
                <a:ext uri="{C183D7F6-B498-43B3-948B-1728B52AA6E4}">
                  <adec:decorative xmlns:adec="http://schemas.microsoft.com/office/drawing/2017/decorative" val="1"/>
                </a:ext>
              </a:extLst>
            </p:cNvPr>
            <p:cNvSpPr txBox="1"/>
            <p:nvPr/>
          </p:nvSpPr>
          <p:spPr>
            <a:xfrm>
              <a:off x="1792442" y="2011680"/>
              <a:ext cx="1840568"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Availability Zone A</a:t>
              </a:r>
            </a:p>
          </p:txBody>
        </p:sp>
        <p:sp>
          <p:nvSpPr>
            <p:cNvPr id="50" name="TextBox 49">
              <a:extLst>
                <a:ext uri="{FF2B5EF4-FFF2-40B4-BE49-F238E27FC236}">
                  <a16:creationId xmlns:a16="http://schemas.microsoft.com/office/drawing/2014/main" id="{F184F918-7535-5B58-8559-49E414CEE24D}"/>
                </a:ext>
                <a:ext uri="{C183D7F6-B498-43B3-948B-1728B52AA6E4}">
                  <adec:decorative xmlns:adec="http://schemas.microsoft.com/office/drawing/2017/decorative" val="1"/>
                </a:ext>
              </a:extLst>
            </p:cNvPr>
            <p:cNvSpPr txBox="1"/>
            <p:nvPr/>
          </p:nvSpPr>
          <p:spPr>
            <a:xfrm>
              <a:off x="5290472" y="2078016"/>
              <a:ext cx="1834156"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Availability Zone B</a:t>
              </a:r>
            </a:p>
          </p:txBody>
        </p:sp>
        <p:sp>
          <p:nvSpPr>
            <p:cNvPr id="51" name="TextBox 50">
              <a:extLst>
                <a:ext uri="{FF2B5EF4-FFF2-40B4-BE49-F238E27FC236}">
                  <a16:creationId xmlns:a16="http://schemas.microsoft.com/office/drawing/2014/main" id="{640C124D-AE91-F4CD-EB7F-294474633C25}"/>
                </a:ext>
                <a:ext uri="{C183D7F6-B498-43B3-948B-1728B52AA6E4}">
                  <adec:decorative xmlns:adec="http://schemas.microsoft.com/office/drawing/2017/decorative" val="1"/>
                </a:ext>
              </a:extLst>
            </p:cNvPr>
            <p:cNvSpPr txBox="1"/>
            <p:nvPr/>
          </p:nvSpPr>
          <p:spPr>
            <a:xfrm>
              <a:off x="8732901" y="2110290"/>
              <a:ext cx="1834156"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Availability Zone C</a:t>
              </a:r>
            </a:p>
          </p:txBody>
        </p:sp>
      </p:grpSp>
    </p:spTree>
    <p:extLst>
      <p:ext uri="{BB962C8B-B14F-4D97-AF65-F5344CB8AC3E}">
        <p14:creationId xmlns:p14="http://schemas.microsoft.com/office/powerpoint/2010/main" val="212971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S3 Glacier</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6560505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439865"/>
            <a:ext cx="4300022"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S3 Glacier</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69298" y="2161145"/>
            <a:ext cx="10029760" cy="2646878"/>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Amazon S3 Glacier </a:t>
            </a:r>
            <a:r>
              <a:rPr lang="en-US" sz="2400" dirty="0">
                <a:latin typeface="Times New Roman" panose="02020603050405020304" pitchFamily="18" charset="0"/>
                <a:cs typeface="Times New Roman" panose="02020603050405020304" pitchFamily="18" charset="0"/>
              </a:rPr>
              <a:t>is:</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for cold storage for data that is not accessed frequently </a:t>
            </a:r>
          </a:p>
          <a:p>
            <a:r>
              <a:rPr lang="en-US" sz="2400" dirty="0">
                <a:latin typeface="Times New Roman" panose="02020603050405020304" pitchFamily="18" charset="0"/>
                <a:cs typeface="Times New Roman" panose="02020603050405020304" pitchFamily="18" charset="0"/>
              </a:rPr>
              <a:t>for example, </a:t>
            </a:r>
          </a:p>
          <a:p>
            <a:r>
              <a:rPr lang="en-US" sz="2400" dirty="0">
                <a:latin typeface="Times New Roman" panose="02020603050405020304" pitchFamily="18" charset="0"/>
                <a:cs typeface="Times New Roman" panose="02020603050405020304" pitchFamily="18" charset="0"/>
              </a:rPr>
              <a:t>(when you need long-term data storage for archival or compliance reasons). </a:t>
            </a:r>
          </a:p>
          <a:p>
            <a:endParaRPr lang="en-US" sz="2200"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F145D1E5-D4B6-4EFF-3073-412C11EC0AB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77400" y="1312050"/>
            <a:ext cx="1398639" cy="1398639"/>
          </a:xfrm>
          <a:prstGeom prst="rect">
            <a:avLst/>
          </a:prstGeom>
        </p:spPr>
      </p:pic>
    </p:spTree>
    <p:extLst>
      <p:ext uri="{BB962C8B-B14F-4D97-AF65-F5344CB8AC3E}">
        <p14:creationId xmlns:p14="http://schemas.microsoft.com/office/powerpoint/2010/main" val="194739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48202" y="957380"/>
            <a:ext cx="4300022"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S3 Glacier review</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582864" y="1617005"/>
            <a:ext cx="11556064" cy="4478149"/>
          </a:xfrm>
          <a:prstGeom prst="rect">
            <a:avLst/>
          </a:prstGeom>
          <a:noFill/>
        </p:spPr>
        <p:txBody>
          <a:bodyPr wrap="square">
            <a:spAutoFit/>
          </a:bodyPr>
          <a:lstStyle/>
          <a:p>
            <a:pPr marL="0" indent="0">
              <a:lnSpc>
                <a:spcPct val="100000"/>
              </a:lnSpc>
              <a:spcBef>
                <a:spcPts val="1200"/>
              </a:spcBef>
              <a:spcAft>
                <a:spcPts val="800"/>
              </a:spcAft>
              <a:buNone/>
            </a:pPr>
            <a:r>
              <a:rPr lang="en-US" sz="2000" dirty="0">
                <a:latin typeface="Times New Roman" panose="02020603050405020304" pitchFamily="18" charset="0"/>
                <a:cs typeface="Times New Roman" panose="02020603050405020304" pitchFamily="18" charset="0"/>
              </a:rPr>
              <a:t>Amazon S3 Glacier is a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data archiving service </a:t>
            </a:r>
            <a:r>
              <a:rPr lang="en-US" sz="2000" dirty="0">
                <a:latin typeface="Times New Roman" panose="02020603050405020304" pitchFamily="18" charset="0"/>
                <a:cs typeface="Times New Roman" panose="02020603050405020304" pitchFamily="18" charset="0"/>
              </a:rPr>
              <a:t>that is designed for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security</a:t>
            </a:r>
            <a:r>
              <a:rPr lang="en-US" sz="2000" dirty="0">
                <a:latin typeface="Times New Roman" panose="02020603050405020304" pitchFamily="18" charset="0"/>
                <a:cs typeface="Times New Roman" panose="02020603050405020304" pitchFamily="18" charset="0"/>
              </a:rPr>
              <a:t>,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durability</a:t>
            </a:r>
            <a:r>
              <a:rPr lang="en-US" sz="2000" dirty="0">
                <a:latin typeface="Times New Roman" panose="02020603050405020304" pitchFamily="18" charset="0"/>
                <a:cs typeface="Times New Roman" panose="02020603050405020304" pitchFamily="18" charset="0"/>
              </a:rPr>
              <a:t>, and an </a:t>
            </a:r>
            <a:r>
              <a:rPr lang="en-US" sz="2000" dirty="0">
                <a:solidFill>
                  <a:schemeClr val="accent5"/>
                </a:solidFill>
                <a:latin typeface="Times New Roman" panose="02020603050405020304" pitchFamily="18" charset="0"/>
                <a:ea typeface="Amazon Ember" panose="02000000000000000000" pitchFamily="2" charset="0"/>
                <a:cs typeface="Times New Roman" panose="02020603050405020304" pitchFamily="18" charset="0"/>
              </a:rPr>
              <a:t>extremely low cost</a:t>
            </a:r>
            <a:r>
              <a:rPr lang="en-US" sz="2000" dirty="0">
                <a:latin typeface="Times New Roman" panose="02020603050405020304" pitchFamily="18" charset="0"/>
                <a:cs typeface="Times New Roman" panose="02020603050405020304" pitchFamily="18" charset="0"/>
              </a:rPr>
              <a:t>.</a:t>
            </a:r>
          </a:p>
          <a:p>
            <a:pPr marL="457200" lvl="1" indent="-457200">
              <a:spcBef>
                <a:spcPts val="1200"/>
              </a:spcBef>
              <a:spcAft>
                <a:spcPts val="800"/>
              </a:spcAft>
            </a:pPr>
            <a:r>
              <a:rPr lang="en-US" sz="2000" dirty="0">
                <a:latin typeface="Times New Roman" panose="02020603050405020304" pitchFamily="18" charset="0"/>
                <a:cs typeface="Times New Roman" panose="02020603050405020304" pitchFamily="18" charset="0"/>
              </a:rPr>
              <a:t>Amazon S3 Glacier is designed to provide 11 9s of durability for objects.</a:t>
            </a:r>
          </a:p>
          <a:p>
            <a:r>
              <a:rPr lang="en-US" sz="2000" dirty="0">
                <a:latin typeface="Times New Roman" panose="02020603050405020304" pitchFamily="18" charset="0"/>
                <a:cs typeface="Times New Roman" panose="02020603050405020304" pitchFamily="18" charset="0"/>
              </a:rPr>
              <a:t>Three key Amazon S3 Glacier terms:</a:t>
            </a:r>
          </a:p>
          <a:p>
            <a:pPr marL="171450" indent="-171450"/>
            <a:r>
              <a:rPr lang="en-US" sz="1600" b="1" dirty="0">
                <a:solidFill>
                  <a:srgbClr val="00B0F0"/>
                </a:solidFill>
                <a:latin typeface="Times New Roman" panose="02020603050405020304" pitchFamily="18" charset="0"/>
                <a:cs typeface="Times New Roman" panose="02020603050405020304" pitchFamily="18" charset="0"/>
              </a:rPr>
              <a:t>Archive</a:t>
            </a:r>
            <a:r>
              <a:rPr lang="en-US" sz="1600" dirty="0">
                <a:latin typeface="Times New Roman" panose="02020603050405020304" pitchFamily="18" charset="0"/>
                <a:cs typeface="Times New Roman" panose="02020603050405020304" pitchFamily="18" charset="0"/>
              </a:rPr>
              <a:t>: Any object such as a photo, video, file, or document that you store in Amazon S3 Glacier. It is the base unit of storage in Amazon S3 Glacier. Each archive has its own </a:t>
            </a:r>
            <a:r>
              <a:rPr lang="en-US" sz="1600" dirty="0">
                <a:solidFill>
                  <a:srgbClr val="00B0F0"/>
                </a:solidFill>
                <a:latin typeface="Times New Roman" panose="02020603050405020304" pitchFamily="18" charset="0"/>
                <a:cs typeface="Times New Roman" panose="02020603050405020304" pitchFamily="18" charset="0"/>
              </a:rPr>
              <a:t>unique ID </a:t>
            </a:r>
            <a:r>
              <a:rPr lang="en-US" sz="1600" dirty="0">
                <a:latin typeface="Times New Roman" panose="02020603050405020304" pitchFamily="18" charset="0"/>
                <a:cs typeface="Times New Roman" panose="02020603050405020304" pitchFamily="18" charset="0"/>
              </a:rPr>
              <a:t>and can also have </a:t>
            </a:r>
            <a:r>
              <a:rPr lang="en-US" sz="1600" dirty="0">
                <a:solidFill>
                  <a:srgbClr val="00B0F0"/>
                </a:solidFill>
                <a:latin typeface="Times New Roman" panose="02020603050405020304" pitchFamily="18" charset="0"/>
                <a:cs typeface="Times New Roman" panose="02020603050405020304" pitchFamily="18" charset="0"/>
              </a:rPr>
              <a:t>a description</a:t>
            </a:r>
            <a:r>
              <a:rPr lang="en-US" sz="1600" dirty="0">
                <a:latin typeface="Times New Roman" panose="02020603050405020304" pitchFamily="18" charset="0"/>
                <a:cs typeface="Times New Roman" panose="02020603050405020304" pitchFamily="18" charset="0"/>
              </a:rPr>
              <a:t>.</a:t>
            </a:r>
          </a:p>
          <a:p>
            <a:pPr marL="171450" indent="-171450"/>
            <a:r>
              <a:rPr lang="en-US" sz="1600" b="1" dirty="0">
                <a:solidFill>
                  <a:srgbClr val="00B0F0"/>
                </a:solidFill>
                <a:latin typeface="Times New Roman" panose="02020603050405020304" pitchFamily="18" charset="0"/>
                <a:cs typeface="Times New Roman" panose="02020603050405020304" pitchFamily="18" charset="0"/>
              </a:rPr>
              <a:t>Vault</a:t>
            </a:r>
            <a:r>
              <a:rPr lang="en-US" sz="1600" dirty="0">
                <a:latin typeface="Times New Roman" panose="02020603050405020304" pitchFamily="18" charset="0"/>
                <a:cs typeface="Times New Roman" panose="02020603050405020304" pitchFamily="18" charset="0"/>
              </a:rPr>
              <a:t>: A container for storing archives. When you create a vault, you specify the </a:t>
            </a:r>
            <a:r>
              <a:rPr lang="en-US" sz="1600" dirty="0">
                <a:solidFill>
                  <a:srgbClr val="00B0F0"/>
                </a:solidFill>
                <a:latin typeface="Times New Roman" panose="02020603050405020304" pitchFamily="18" charset="0"/>
                <a:cs typeface="Times New Roman" panose="02020603050405020304" pitchFamily="18" charset="0"/>
              </a:rPr>
              <a:t>vault name </a:t>
            </a:r>
            <a:r>
              <a:rPr lang="en-US" sz="1600" dirty="0">
                <a:latin typeface="Times New Roman" panose="02020603050405020304" pitchFamily="18" charset="0"/>
                <a:cs typeface="Times New Roman" panose="02020603050405020304" pitchFamily="18" charset="0"/>
              </a:rPr>
              <a:t>and </a:t>
            </a:r>
            <a:r>
              <a:rPr lang="en-US" sz="1600" dirty="0">
                <a:solidFill>
                  <a:srgbClr val="00B0F0"/>
                </a:solidFill>
                <a:latin typeface="Times New Roman" panose="02020603050405020304" pitchFamily="18" charset="0"/>
                <a:cs typeface="Times New Roman" panose="02020603050405020304" pitchFamily="18" charset="0"/>
              </a:rPr>
              <a:t>the region </a:t>
            </a:r>
            <a:r>
              <a:rPr lang="en-US" sz="1600" dirty="0">
                <a:latin typeface="Times New Roman" panose="02020603050405020304" pitchFamily="18" charset="0"/>
                <a:cs typeface="Times New Roman" panose="02020603050405020304" pitchFamily="18" charset="0"/>
              </a:rPr>
              <a:t>in which you would like to locate the vault.</a:t>
            </a:r>
          </a:p>
          <a:p>
            <a:pPr marL="171450" indent="-171450"/>
            <a:r>
              <a:rPr lang="en-US" sz="1600" b="1" dirty="0">
                <a:solidFill>
                  <a:srgbClr val="00B0F0"/>
                </a:solidFill>
                <a:latin typeface="Times New Roman" panose="02020603050405020304" pitchFamily="18" charset="0"/>
                <a:cs typeface="Times New Roman" panose="02020603050405020304" pitchFamily="18" charset="0"/>
              </a:rPr>
              <a:t>Vault Access Policy</a:t>
            </a:r>
            <a:r>
              <a:rPr lang="en-US" sz="1600" dirty="0">
                <a:latin typeface="Times New Roman" panose="02020603050405020304" pitchFamily="18" charset="0"/>
                <a:cs typeface="Times New Roman" panose="02020603050405020304" pitchFamily="18" charset="0"/>
              </a:rPr>
              <a:t>: Determine who can and cannot access the data stored in the vault and what operations users can and cannot perform. </a:t>
            </a:r>
            <a:r>
              <a:rPr lang="en-US" sz="1600" dirty="0">
                <a:solidFill>
                  <a:srgbClr val="00B0F0"/>
                </a:solidFill>
                <a:latin typeface="Times New Roman" panose="02020603050405020304" pitchFamily="18" charset="0"/>
                <a:cs typeface="Times New Roman" panose="02020603050405020304" pitchFamily="18" charset="0"/>
              </a:rPr>
              <a:t>One vault access policy </a:t>
            </a:r>
            <a:r>
              <a:rPr lang="en-US" sz="1600" dirty="0">
                <a:latin typeface="Times New Roman" panose="02020603050405020304" pitchFamily="18" charset="0"/>
                <a:cs typeface="Times New Roman" panose="02020603050405020304" pitchFamily="18" charset="0"/>
              </a:rPr>
              <a:t>can be created for each vault to manage access permissions for that vault. You can also use a </a:t>
            </a:r>
            <a:r>
              <a:rPr lang="en-US" sz="1600" dirty="0">
                <a:solidFill>
                  <a:srgbClr val="00B0F0"/>
                </a:solidFill>
                <a:latin typeface="Times New Roman" panose="02020603050405020304" pitchFamily="18" charset="0"/>
                <a:cs typeface="Times New Roman" panose="02020603050405020304" pitchFamily="18" charset="0"/>
              </a:rPr>
              <a:t>vault lock policy </a:t>
            </a:r>
            <a:r>
              <a:rPr lang="en-US" sz="1600" dirty="0">
                <a:latin typeface="Times New Roman" panose="02020603050405020304" pitchFamily="18" charset="0"/>
                <a:cs typeface="Times New Roman" panose="02020603050405020304" pitchFamily="18" charset="0"/>
              </a:rPr>
              <a:t>to make sure a vault cannot be altered. Each vault can have </a:t>
            </a:r>
            <a:r>
              <a:rPr lang="en-US" sz="1600" dirty="0">
                <a:solidFill>
                  <a:srgbClr val="00B0F0"/>
                </a:solidFill>
                <a:latin typeface="Times New Roman" panose="02020603050405020304" pitchFamily="18" charset="0"/>
                <a:cs typeface="Times New Roman" panose="02020603050405020304" pitchFamily="18" charset="0"/>
              </a:rPr>
              <a:t>one vault access policy and one vault lock policy</a:t>
            </a:r>
            <a:r>
              <a:rPr lang="en-US" sz="1600" dirty="0">
                <a:latin typeface="Times New Roman" panose="02020603050405020304" pitchFamily="18" charset="0"/>
                <a:cs typeface="Times New Roman" panose="02020603050405020304" pitchFamily="18" charset="0"/>
              </a:rPr>
              <a:t> that is attached to it.</a:t>
            </a:r>
          </a:p>
          <a:p>
            <a:pPr marL="171450" indent="-171450"/>
            <a:endParaRPr lang="en-US" sz="1100" dirty="0">
              <a:latin typeface="Times New Roman" panose="02020603050405020304" pitchFamily="18" charset="0"/>
              <a:cs typeface="Times New Roman" panose="02020603050405020304" pitchFamily="18" charset="0"/>
            </a:endParaRPr>
          </a:p>
          <a:p>
            <a:pPr marL="457200" lvl="1" indent="-457200">
              <a:spcBef>
                <a:spcPts val="1200"/>
              </a:spcBef>
              <a:spcAft>
                <a:spcPts val="800"/>
              </a:spcAft>
            </a:pPr>
            <a:r>
              <a:rPr lang="en-US" sz="2000" dirty="0">
                <a:latin typeface="Times New Roman" panose="02020603050405020304" pitchFamily="18" charset="0"/>
                <a:cs typeface="Times New Roman" panose="02020603050405020304" pitchFamily="18" charset="0"/>
              </a:rPr>
              <a:t>The Vault Lock feature enforces compliance through a policy.</a:t>
            </a: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3099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Rounded Rectangle 27" descr="Amazon S3 Glacier features.">
            <a:extLst>
              <a:ext uri="{FF2B5EF4-FFF2-40B4-BE49-F238E27FC236}">
                <a16:creationId xmlns:a16="http://schemas.microsoft.com/office/drawing/2014/main" id="{20946D2F-92F0-EAA2-E31B-5C5D914B2BFF}"/>
              </a:ext>
            </a:extLst>
          </p:cNvPr>
          <p:cNvSpPr/>
          <p:nvPr/>
        </p:nvSpPr>
        <p:spPr bwMode="auto">
          <a:xfrm>
            <a:off x="607157" y="2296015"/>
            <a:ext cx="5173839" cy="3428851"/>
          </a:xfrm>
          <a:prstGeom prst="roundRect">
            <a:avLst>
              <a:gd name="adj" fmla="val 8402"/>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8" name="Content Placeholder 2">
            <a:extLst>
              <a:ext uri="{FF2B5EF4-FFF2-40B4-BE49-F238E27FC236}">
                <a16:creationId xmlns:a16="http://schemas.microsoft.com/office/drawing/2014/main" id="{31EA8CAF-35A5-F36D-E19C-8F9E35C95B6C}"/>
              </a:ext>
            </a:extLst>
          </p:cNvPr>
          <p:cNvSpPr txBox="1">
            <a:spLocks/>
          </p:cNvSpPr>
          <p:nvPr/>
        </p:nvSpPr>
        <p:spPr>
          <a:xfrm>
            <a:off x="708715" y="2296015"/>
            <a:ext cx="4899803" cy="33065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pPr>
            <a:r>
              <a:rPr lang="en-US" sz="2100" dirty="0">
                <a:latin typeface="Times New Roman" panose="02020603050405020304" pitchFamily="18" charset="0"/>
                <a:cs typeface="Times New Roman" panose="02020603050405020304" pitchFamily="18" charset="0"/>
              </a:rPr>
              <a:t>Storage service for low-cost data archiving and long-term backup </a:t>
            </a:r>
          </a:p>
          <a:p>
            <a:pPr>
              <a:lnSpc>
                <a:spcPct val="100000"/>
              </a:lnSpc>
              <a:spcBef>
                <a:spcPts val="600"/>
              </a:spcBef>
            </a:pPr>
            <a:r>
              <a:rPr lang="en-US" sz="2100" dirty="0">
                <a:latin typeface="Times New Roman" panose="02020603050405020304" pitchFamily="18" charset="0"/>
                <a:cs typeface="Times New Roman" panose="02020603050405020304" pitchFamily="18" charset="0"/>
              </a:rPr>
              <a:t>You can configure lifecycle archiving of Amazon S3 content to Amazon S3 Glacier</a:t>
            </a:r>
          </a:p>
          <a:p>
            <a:pPr>
              <a:lnSpc>
                <a:spcPct val="100000"/>
              </a:lnSpc>
              <a:spcBef>
                <a:spcPts val="600"/>
              </a:spcBef>
            </a:pPr>
            <a:r>
              <a:rPr lang="en-US" sz="2100" dirty="0">
                <a:latin typeface="Times New Roman" panose="02020603050405020304" pitchFamily="18" charset="0"/>
                <a:cs typeface="Times New Roman" panose="02020603050405020304" pitchFamily="18" charset="0"/>
              </a:rPr>
              <a:t>Retrieval options – </a:t>
            </a:r>
          </a:p>
          <a:p>
            <a:pPr lvl="1">
              <a:lnSpc>
                <a:spcPct val="100000"/>
              </a:lnSpc>
              <a:spcBef>
                <a:spcPts val="600"/>
              </a:spcBef>
            </a:pPr>
            <a:r>
              <a:rPr lang="en-US" sz="2100" dirty="0">
                <a:solidFill>
                  <a:srgbClr val="00B0F0"/>
                </a:solidFill>
                <a:latin typeface="Times New Roman" panose="02020603050405020304" pitchFamily="18" charset="0"/>
                <a:cs typeface="Times New Roman" panose="02020603050405020304" pitchFamily="18" charset="0"/>
              </a:rPr>
              <a:t>Standard</a:t>
            </a:r>
            <a:r>
              <a:rPr lang="en-US" sz="2100" dirty="0">
                <a:latin typeface="Times New Roman" panose="02020603050405020304" pitchFamily="18" charset="0"/>
                <a:cs typeface="Times New Roman" panose="02020603050405020304" pitchFamily="18" charset="0"/>
              </a:rPr>
              <a:t>: 3–5 hours</a:t>
            </a:r>
          </a:p>
          <a:p>
            <a:pPr lvl="1">
              <a:lnSpc>
                <a:spcPct val="100000"/>
              </a:lnSpc>
              <a:spcBef>
                <a:spcPts val="600"/>
              </a:spcBef>
            </a:pPr>
            <a:r>
              <a:rPr lang="en-US" sz="2100" dirty="0">
                <a:solidFill>
                  <a:srgbClr val="00B0F0"/>
                </a:solidFill>
                <a:latin typeface="Times New Roman" panose="02020603050405020304" pitchFamily="18" charset="0"/>
                <a:cs typeface="Times New Roman" panose="02020603050405020304" pitchFamily="18" charset="0"/>
              </a:rPr>
              <a:t>Bulk</a:t>
            </a:r>
            <a:r>
              <a:rPr lang="en-US" sz="2100" dirty="0">
                <a:latin typeface="Times New Roman" panose="02020603050405020304" pitchFamily="18" charset="0"/>
                <a:cs typeface="Times New Roman" panose="02020603050405020304" pitchFamily="18" charset="0"/>
              </a:rPr>
              <a:t>: 5–12 hours</a:t>
            </a:r>
          </a:p>
          <a:p>
            <a:pPr lvl="1">
              <a:lnSpc>
                <a:spcPct val="100000"/>
              </a:lnSpc>
              <a:spcBef>
                <a:spcPts val="600"/>
              </a:spcBef>
            </a:pPr>
            <a:r>
              <a:rPr lang="en-US" sz="2100" dirty="0">
                <a:solidFill>
                  <a:srgbClr val="00B0F0"/>
                </a:solidFill>
                <a:latin typeface="Times New Roman" panose="02020603050405020304" pitchFamily="18" charset="0"/>
                <a:cs typeface="Times New Roman" panose="02020603050405020304" pitchFamily="18" charset="0"/>
              </a:rPr>
              <a:t>Expedited</a:t>
            </a:r>
            <a:r>
              <a:rPr lang="en-US" sz="2100" dirty="0">
                <a:latin typeface="Times New Roman" panose="02020603050405020304" pitchFamily="18" charset="0"/>
                <a:cs typeface="Times New Roman" panose="02020603050405020304" pitchFamily="18" charset="0"/>
              </a:rPr>
              <a:t>: 1–5 minutes</a:t>
            </a:r>
          </a:p>
        </p:txBody>
      </p:sp>
      <p:grpSp>
        <p:nvGrpSpPr>
          <p:cNvPr id="10" name="Group 9" descr="move objects from s3 bucket to amazon s3 glacier archive after 30 days. delete objects from amazon s3 glacier archive after 5 years.">
            <a:extLst>
              <a:ext uri="{FF2B5EF4-FFF2-40B4-BE49-F238E27FC236}">
                <a16:creationId xmlns:a16="http://schemas.microsoft.com/office/drawing/2014/main" id="{C2770430-ED91-C20B-D609-5087EDC5533D}"/>
              </a:ext>
            </a:extLst>
          </p:cNvPr>
          <p:cNvGrpSpPr/>
          <p:nvPr/>
        </p:nvGrpSpPr>
        <p:grpSpPr>
          <a:xfrm>
            <a:off x="6401795" y="2296015"/>
            <a:ext cx="5173839" cy="3469615"/>
            <a:chOff x="6311250" y="1610343"/>
            <a:chExt cx="5389258" cy="4340138"/>
          </a:xfrm>
        </p:grpSpPr>
        <p:sp>
          <p:nvSpPr>
            <p:cNvPr id="11" name="Rounded Rectangle 29" descr="illustrates Amazon S3 bucket sending data to archive in Amazon S3 Glacier.">
              <a:extLst>
                <a:ext uri="{FF2B5EF4-FFF2-40B4-BE49-F238E27FC236}">
                  <a16:creationId xmlns:a16="http://schemas.microsoft.com/office/drawing/2014/main" id="{7A22C15F-6B42-6E47-5913-426D611417FB}"/>
                </a:ext>
              </a:extLst>
            </p:cNvPr>
            <p:cNvSpPr/>
            <p:nvPr/>
          </p:nvSpPr>
          <p:spPr bwMode="auto">
            <a:xfrm>
              <a:off x="6311250" y="1610343"/>
              <a:ext cx="5389258" cy="4340138"/>
            </a:xfrm>
            <a:prstGeom prst="roundRect">
              <a:avLst>
                <a:gd name="adj" fmla="val 8402"/>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6" name="Rectangle 15">
              <a:extLst>
                <a:ext uri="{FF2B5EF4-FFF2-40B4-BE49-F238E27FC236}">
                  <a16:creationId xmlns:a16="http://schemas.microsoft.com/office/drawing/2014/main" id="{5AD04A01-1F83-7D4D-4FE1-F2785177A27F}"/>
                </a:ext>
                <a:ext uri="{C183D7F6-B498-43B3-948B-1728B52AA6E4}">
                  <adec:decorative xmlns:adec="http://schemas.microsoft.com/office/drawing/2017/decorative" val="1"/>
                </a:ext>
              </a:extLst>
            </p:cNvPr>
            <p:cNvSpPr/>
            <p:nvPr/>
          </p:nvSpPr>
          <p:spPr>
            <a:xfrm>
              <a:off x="6578450" y="3904669"/>
              <a:ext cx="1488920" cy="3527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17">
              <a:extLst>
                <a:ext uri="{FF2B5EF4-FFF2-40B4-BE49-F238E27FC236}">
                  <a16:creationId xmlns:a16="http://schemas.microsoft.com/office/drawing/2014/main" id="{F644773A-39C1-6975-2F21-A92D62A1A75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93396" y="3210259"/>
              <a:ext cx="640080" cy="640080"/>
            </a:xfrm>
            <a:prstGeom prst="rect">
              <a:avLst/>
            </a:prstGeom>
          </p:spPr>
        </p:pic>
        <p:sp>
          <p:nvSpPr>
            <p:cNvPr id="21" name="TextBox 20">
              <a:extLst>
                <a:ext uri="{FF2B5EF4-FFF2-40B4-BE49-F238E27FC236}">
                  <a16:creationId xmlns:a16="http://schemas.microsoft.com/office/drawing/2014/main" id="{BA89292A-22F3-8B21-B06A-C5DD1782562B}"/>
                </a:ext>
                <a:ext uri="{C183D7F6-B498-43B3-948B-1728B52AA6E4}">
                  <adec:decorative xmlns:adec="http://schemas.microsoft.com/office/drawing/2017/decorative" val="1"/>
                </a:ext>
              </a:extLst>
            </p:cNvPr>
            <p:cNvSpPr txBox="1"/>
            <p:nvPr/>
          </p:nvSpPr>
          <p:spPr>
            <a:xfrm>
              <a:off x="6662755" y="3876478"/>
              <a:ext cx="1101363" cy="584775"/>
            </a:xfrm>
            <a:prstGeom prst="rect">
              <a:avLst/>
            </a:prstGeom>
            <a:noFill/>
          </p:spPr>
          <p:txBody>
            <a:bodyPr wrap="square" rtlCol="0">
              <a:spAutoFit/>
            </a:bodyPr>
            <a:lstStyle/>
            <a:p>
              <a:pPr algn="ctr"/>
              <a:r>
                <a:rPr lang="en-US" sz="1600" dirty="0">
                  <a:solidFill>
                    <a:schemeClr val="accent1">
                      <a:lumMod val="90000"/>
                      <a:lumOff val="10000"/>
                    </a:schemeClr>
                  </a:solidFill>
                  <a:latin typeface="Amazon Ember"/>
                  <a:ea typeface="Amazon Ember Medium" panose="020B0603020204030204" pitchFamily="34" charset="0"/>
                  <a:cs typeface="Arial" panose="020B0604020202020204" pitchFamily="34" charset="0"/>
                </a:rPr>
                <a:t>Amazon S3 bucket</a:t>
              </a:r>
            </a:p>
          </p:txBody>
        </p:sp>
        <p:sp>
          <p:nvSpPr>
            <p:cNvPr id="22" name="TextBox 21">
              <a:extLst>
                <a:ext uri="{FF2B5EF4-FFF2-40B4-BE49-F238E27FC236}">
                  <a16:creationId xmlns:a16="http://schemas.microsoft.com/office/drawing/2014/main" id="{A92A993B-5033-7D47-E327-D1CA6BD49FF1}"/>
                </a:ext>
                <a:ext uri="{C183D7F6-B498-43B3-948B-1728B52AA6E4}">
                  <adec:decorative xmlns:adec="http://schemas.microsoft.com/office/drawing/2017/decorative" val="1"/>
                </a:ext>
              </a:extLst>
            </p:cNvPr>
            <p:cNvSpPr txBox="1"/>
            <p:nvPr/>
          </p:nvSpPr>
          <p:spPr>
            <a:xfrm>
              <a:off x="7522272" y="3014342"/>
              <a:ext cx="1370728" cy="584775"/>
            </a:xfrm>
            <a:prstGeom prst="rect">
              <a:avLst/>
            </a:prstGeom>
            <a:noFill/>
          </p:spPr>
          <p:txBody>
            <a:bodyPr wrap="square" rtlCol="0">
              <a:spAutoFit/>
            </a:bodyPr>
            <a:lstStyle/>
            <a:p>
              <a:pPr algn="ctr"/>
              <a:r>
                <a:rPr lang="en-US" sz="1600" dirty="0">
                  <a:latin typeface="Amazon Ember"/>
                  <a:ea typeface="Amazon Ember Light" panose="020B0403020204020204" pitchFamily="34" charset="0"/>
                  <a:cs typeface="Amazon Ember Light" panose="020B0403020204020204" pitchFamily="34" charset="0"/>
                </a:rPr>
                <a:t>Archive after 30 days</a:t>
              </a:r>
            </a:p>
          </p:txBody>
        </p:sp>
        <p:cxnSp>
          <p:nvCxnSpPr>
            <p:cNvPr id="23" name="Straight Arrow Connector 22">
              <a:extLst>
                <a:ext uri="{FF2B5EF4-FFF2-40B4-BE49-F238E27FC236}">
                  <a16:creationId xmlns:a16="http://schemas.microsoft.com/office/drawing/2014/main" id="{E690D47D-4860-E61A-4E53-E0371F60D1E7}"/>
                </a:ext>
                <a:ext uri="{C183D7F6-B498-43B3-948B-1728B52AA6E4}">
                  <adec:decorative xmlns:adec="http://schemas.microsoft.com/office/drawing/2017/decorative" val="1"/>
                </a:ext>
              </a:extLst>
            </p:cNvPr>
            <p:cNvCxnSpPr/>
            <p:nvPr/>
          </p:nvCxnSpPr>
          <p:spPr>
            <a:xfrm>
              <a:off x="7563331" y="3592661"/>
              <a:ext cx="1288611" cy="0"/>
            </a:xfrm>
            <a:prstGeom prst="straightConnector1">
              <a:avLst/>
            </a:prstGeom>
            <a:ln w="12700">
              <a:solidFill>
                <a:srgbClr val="545B64"/>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pic>
          <p:nvPicPr>
            <p:cNvPr id="24" name="Graphic 23">
              <a:extLst>
                <a:ext uri="{FF2B5EF4-FFF2-40B4-BE49-F238E27FC236}">
                  <a16:creationId xmlns:a16="http://schemas.microsoft.com/office/drawing/2014/main" id="{F9498D88-7771-679C-E551-A033F134AE72}"/>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881006" y="3217522"/>
              <a:ext cx="640080" cy="640080"/>
            </a:xfrm>
            <a:prstGeom prst="rect">
              <a:avLst/>
            </a:prstGeom>
          </p:spPr>
        </p:pic>
        <p:sp>
          <p:nvSpPr>
            <p:cNvPr id="27" name="TextBox 26">
              <a:extLst>
                <a:ext uri="{FF2B5EF4-FFF2-40B4-BE49-F238E27FC236}">
                  <a16:creationId xmlns:a16="http://schemas.microsoft.com/office/drawing/2014/main" id="{FDFB170E-B137-E9DA-7ADE-5E07F1A46B09}"/>
                </a:ext>
                <a:ext uri="{C183D7F6-B498-43B3-948B-1728B52AA6E4}">
                  <adec:decorative xmlns:adec="http://schemas.microsoft.com/office/drawing/2017/decorative" val="1"/>
                </a:ext>
              </a:extLst>
            </p:cNvPr>
            <p:cNvSpPr txBox="1"/>
            <p:nvPr/>
          </p:nvSpPr>
          <p:spPr>
            <a:xfrm>
              <a:off x="8606686" y="3861557"/>
              <a:ext cx="1188720" cy="1077218"/>
            </a:xfrm>
            <a:prstGeom prst="rect">
              <a:avLst/>
            </a:prstGeom>
            <a:noFill/>
          </p:spPr>
          <p:txBody>
            <a:bodyPr wrap="square" rtlCol="0">
              <a:spAutoFit/>
            </a:bodyPr>
            <a:lstStyle/>
            <a:p>
              <a:pPr algn="ctr"/>
              <a:r>
                <a:rPr lang="en-US" sz="1600" dirty="0">
                  <a:solidFill>
                    <a:schemeClr val="accent1">
                      <a:lumMod val="90000"/>
                      <a:lumOff val="10000"/>
                    </a:schemeClr>
                  </a:solidFill>
                  <a:latin typeface="Amazon Ember"/>
                  <a:ea typeface="Amazon Ember Medium" panose="020B0603020204030204" pitchFamily="34" charset="0"/>
                  <a:cs typeface="Arial" panose="020B0604020202020204" pitchFamily="34" charset="0"/>
                </a:rPr>
                <a:t>Amazon S3 Glacier Archive</a:t>
              </a:r>
            </a:p>
          </p:txBody>
        </p:sp>
        <p:sp>
          <p:nvSpPr>
            <p:cNvPr id="28" name="TextBox 27">
              <a:extLst>
                <a:ext uri="{FF2B5EF4-FFF2-40B4-BE49-F238E27FC236}">
                  <a16:creationId xmlns:a16="http://schemas.microsoft.com/office/drawing/2014/main" id="{F8C8CD56-43EB-FF72-D0B0-C6CD4EFF9570}"/>
                </a:ext>
                <a:ext uri="{C183D7F6-B498-43B3-948B-1728B52AA6E4}">
                  <adec:decorative xmlns:adec="http://schemas.microsoft.com/office/drawing/2017/decorative" val="1"/>
                </a:ext>
              </a:extLst>
            </p:cNvPr>
            <p:cNvSpPr txBox="1"/>
            <p:nvPr/>
          </p:nvSpPr>
          <p:spPr>
            <a:xfrm>
              <a:off x="9430693" y="3014342"/>
              <a:ext cx="1370728" cy="584775"/>
            </a:xfrm>
            <a:prstGeom prst="rect">
              <a:avLst/>
            </a:prstGeom>
            <a:noFill/>
          </p:spPr>
          <p:txBody>
            <a:bodyPr wrap="square" rtlCol="0">
              <a:spAutoFit/>
            </a:bodyPr>
            <a:lstStyle/>
            <a:p>
              <a:pPr algn="ctr"/>
              <a:r>
                <a:rPr lang="en-US" sz="1600" dirty="0">
                  <a:latin typeface="Amazon Ember"/>
                  <a:ea typeface="Amazon Ember Light" panose="020B0403020204020204" pitchFamily="34" charset="0"/>
                  <a:cs typeface="Amazon Ember Light" panose="020B0403020204020204" pitchFamily="34" charset="0"/>
                </a:rPr>
                <a:t>Delete after 5 years</a:t>
              </a:r>
            </a:p>
          </p:txBody>
        </p:sp>
        <p:cxnSp>
          <p:nvCxnSpPr>
            <p:cNvPr id="29" name="Straight Arrow Connector 28">
              <a:extLst>
                <a:ext uri="{FF2B5EF4-FFF2-40B4-BE49-F238E27FC236}">
                  <a16:creationId xmlns:a16="http://schemas.microsoft.com/office/drawing/2014/main" id="{EB96E389-86EF-FEFF-4A27-74A53E79CB90}"/>
                </a:ext>
                <a:ext uri="{C183D7F6-B498-43B3-948B-1728B52AA6E4}">
                  <adec:decorative xmlns:adec="http://schemas.microsoft.com/office/drawing/2017/decorative" val="1"/>
                </a:ext>
              </a:extLst>
            </p:cNvPr>
            <p:cNvCxnSpPr/>
            <p:nvPr/>
          </p:nvCxnSpPr>
          <p:spPr>
            <a:xfrm>
              <a:off x="9471752" y="3592661"/>
              <a:ext cx="1288611" cy="0"/>
            </a:xfrm>
            <a:prstGeom prst="straightConnector1">
              <a:avLst/>
            </a:prstGeom>
            <a:ln w="12700">
              <a:solidFill>
                <a:srgbClr val="545B64"/>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pic>
          <p:nvPicPr>
            <p:cNvPr id="30" name="Picture 29">
              <a:extLst>
                <a:ext uri="{FF2B5EF4-FFF2-40B4-BE49-F238E27FC236}">
                  <a16:creationId xmlns:a16="http://schemas.microsoft.com/office/drawing/2014/main" id="{3D6138B7-AC95-22FB-93AC-E3F3A85236D0}"/>
                </a:ext>
                <a:ext uri="{C183D7F6-B498-43B3-948B-1728B52AA6E4}">
                  <adec:decorative xmlns:adec="http://schemas.microsoft.com/office/drawing/2017/decorative" val="1"/>
                </a:ext>
              </a:extLst>
            </p:cNvPr>
            <p:cNvPicPr>
              <a:picLocks noChangeAspect="1"/>
            </p:cNvPicPr>
            <p:nvPr/>
          </p:nvPicPr>
          <p:blipFill>
            <a:blip r:embed="rId9">
              <a:extLst>
                <a:ext uri="{BEBA8EAE-BF5A-486C-A8C5-ECC9F3942E4B}">
                  <a14:imgProps xmlns:a14="http://schemas.microsoft.com/office/drawing/2010/main">
                    <a14:imgLayer r:embed="rId10">
                      <a14:imgEffect>
                        <a14:colorTemperature colorTemp="5900"/>
                      </a14:imgEffect>
                    </a14:imgLayer>
                  </a14:imgProps>
                </a:ext>
                <a:ext uri="{28A0092B-C50C-407E-A947-70E740481C1C}">
                  <a14:useLocalDpi xmlns:a14="http://schemas.microsoft.com/office/drawing/2010/main" val="0"/>
                </a:ext>
              </a:extLst>
            </a:blip>
            <a:stretch>
              <a:fillRect/>
            </a:stretch>
          </p:blipFill>
          <p:spPr>
            <a:xfrm>
              <a:off x="10640001" y="3196007"/>
              <a:ext cx="793308" cy="793308"/>
            </a:xfrm>
            <a:prstGeom prst="rect">
              <a:avLst/>
            </a:prstGeom>
          </p:spPr>
        </p:pic>
      </p:grpSp>
      <p:sp>
        <p:nvSpPr>
          <p:cNvPr id="31" name="Rectangle 30">
            <a:extLst>
              <a:ext uri="{FF2B5EF4-FFF2-40B4-BE49-F238E27FC236}">
                <a16:creationId xmlns:a16="http://schemas.microsoft.com/office/drawing/2014/main" id="{A2CE9E54-CA16-6BF2-8AD2-A608653AAB48}"/>
              </a:ext>
            </a:extLst>
          </p:cNvPr>
          <p:cNvSpPr/>
          <p:nvPr/>
        </p:nvSpPr>
        <p:spPr>
          <a:xfrm>
            <a:off x="634180" y="1252670"/>
            <a:ext cx="11412045" cy="923330"/>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Extremely low-cost design works well for long-term archiving.</a:t>
            </a:r>
          </a:p>
          <a:p>
            <a:r>
              <a:rPr lang="en-US" dirty="0">
                <a:latin typeface="Times New Roman" panose="02020603050405020304" pitchFamily="18" charset="0"/>
                <a:cs typeface="Times New Roman" panose="02020603050405020304" pitchFamily="18" charset="0"/>
              </a:rPr>
              <a:t>Provides three options for access to archives— </a:t>
            </a:r>
            <a:r>
              <a:rPr lang="en-US" dirty="0">
                <a:solidFill>
                  <a:srgbClr val="00B0F0"/>
                </a:solidFill>
                <a:latin typeface="Times New Roman" panose="02020603050405020304" pitchFamily="18" charset="0"/>
                <a:cs typeface="Times New Roman" panose="02020603050405020304" pitchFamily="18" charset="0"/>
              </a:rPr>
              <a:t>expedited, standard, and bulk </a:t>
            </a:r>
            <a:r>
              <a:rPr lang="en-US" dirty="0">
                <a:latin typeface="Times New Roman" panose="02020603050405020304" pitchFamily="18" charset="0"/>
                <a:cs typeface="Times New Roman" panose="02020603050405020304" pitchFamily="18" charset="0"/>
              </a:rPr>
              <a:t>—retrieval times range from a few minutes to several hours.</a:t>
            </a:r>
          </a:p>
        </p:txBody>
      </p:sp>
    </p:spTree>
    <p:extLst>
      <p:ext uri="{BB962C8B-B14F-4D97-AF65-F5344CB8AC3E}">
        <p14:creationId xmlns:p14="http://schemas.microsoft.com/office/powerpoint/2010/main" val="37406322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184608" y="143346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S3 Glacier use cases</a:t>
            </a:r>
          </a:p>
        </p:txBody>
      </p:sp>
      <p:sp>
        <p:nvSpPr>
          <p:cNvPr id="32" name="Rounded Rectangle 13" descr="Amazon S3 Glacier use cases.">
            <a:extLst>
              <a:ext uri="{FF2B5EF4-FFF2-40B4-BE49-F238E27FC236}">
                <a16:creationId xmlns:a16="http://schemas.microsoft.com/office/drawing/2014/main" id="{BE1EA5F8-5579-FB5E-102D-F39666A964B1}"/>
              </a:ext>
            </a:extLst>
          </p:cNvPr>
          <p:cNvSpPr/>
          <p:nvPr/>
        </p:nvSpPr>
        <p:spPr bwMode="auto">
          <a:xfrm>
            <a:off x="2822220" y="1956688"/>
            <a:ext cx="6791971" cy="4030138"/>
          </a:xfrm>
          <a:prstGeom prst="roundRect">
            <a:avLst>
              <a:gd name="adj" fmla="val 13771"/>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3" name="Content Placeholder 2">
            <a:extLst>
              <a:ext uri="{FF2B5EF4-FFF2-40B4-BE49-F238E27FC236}">
                <a16:creationId xmlns:a16="http://schemas.microsoft.com/office/drawing/2014/main" id="{6FDE3683-6403-C1BC-ADB6-992B1A3A49C1}"/>
              </a:ext>
            </a:extLst>
          </p:cNvPr>
          <p:cNvSpPr txBox="1">
            <a:spLocks/>
          </p:cNvSpPr>
          <p:nvPr/>
        </p:nvSpPr>
        <p:spPr>
          <a:xfrm>
            <a:off x="4189133" y="1956686"/>
            <a:ext cx="5425058" cy="40301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Media asset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Healthcare information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Regulatory and compliance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Scientific data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Digital preservation</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Magnetic tape replacement</a:t>
            </a:r>
          </a:p>
        </p:txBody>
      </p:sp>
      <p:pic>
        <p:nvPicPr>
          <p:cNvPr id="34" name="Picture 33">
            <a:extLst>
              <a:ext uri="{FF2B5EF4-FFF2-40B4-BE49-F238E27FC236}">
                <a16:creationId xmlns:a16="http://schemas.microsoft.com/office/drawing/2014/main" id="{4B311DD3-6F26-9B0D-D801-4DDFD1D01D38}"/>
              </a:ext>
              <a:ext uri="{C183D7F6-B498-43B3-948B-1728B52AA6E4}">
                <adec:decorative xmlns:adec="http://schemas.microsoft.com/office/drawing/2017/decorative" val="1"/>
              </a:ext>
            </a:extLst>
          </p:cNvPr>
          <p:cNvPicPr>
            <a:picLocks noChangeAspect="1"/>
          </p:cNvPicPr>
          <p:nvPr/>
        </p:nvPicPr>
        <p:blipFill>
          <a:blip r:embed="rId5">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374345" y="1872811"/>
            <a:ext cx="782422" cy="778694"/>
          </a:xfrm>
          <a:prstGeom prst="rect">
            <a:avLst/>
          </a:prstGeom>
        </p:spPr>
      </p:pic>
      <p:pic>
        <p:nvPicPr>
          <p:cNvPr id="35" name="Picture 34">
            <a:extLst>
              <a:ext uri="{FF2B5EF4-FFF2-40B4-BE49-F238E27FC236}">
                <a16:creationId xmlns:a16="http://schemas.microsoft.com/office/drawing/2014/main" id="{4173926A-F412-EA10-5AC3-5F2B24A1DBDB}"/>
              </a:ext>
              <a:ext uri="{C183D7F6-B498-43B3-948B-1728B52AA6E4}">
                <adec:decorative xmlns:adec="http://schemas.microsoft.com/office/drawing/2017/decorative" val="1"/>
              </a:ext>
            </a:extLst>
          </p:cNvPr>
          <p:cNvPicPr>
            <a:picLocks noChangeAspect="1"/>
          </p:cNvPicPr>
          <p:nvPr/>
        </p:nvPicPr>
        <p:blipFill>
          <a:blip r:embed="rId6">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474151" y="2593539"/>
            <a:ext cx="582810" cy="582810"/>
          </a:xfrm>
          <a:prstGeom prst="rect">
            <a:avLst/>
          </a:prstGeom>
        </p:spPr>
      </p:pic>
      <p:pic>
        <p:nvPicPr>
          <p:cNvPr id="36" name="Picture 35">
            <a:extLst>
              <a:ext uri="{FF2B5EF4-FFF2-40B4-BE49-F238E27FC236}">
                <a16:creationId xmlns:a16="http://schemas.microsoft.com/office/drawing/2014/main" id="{4F42241F-7D91-6F55-C0F9-E53CBB0A1CA6}"/>
              </a:ext>
              <a:ext uri="{C183D7F6-B498-43B3-948B-1728B52AA6E4}">
                <adec:decorative xmlns:adec="http://schemas.microsoft.com/office/drawing/2017/decorative" val="1"/>
              </a:ext>
            </a:extLst>
          </p:cNvPr>
          <p:cNvPicPr>
            <a:picLocks noChangeAspect="1"/>
          </p:cNvPicPr>
          <p:nvPr/>
        </p:nvPicPr>
        <p:blipFill>
          <a:blip r:embed="rId7">
            <a:duotone>
              <a:prstClr val="black"/>
              <a:schemeClr val="tx2">
                <a:tint val="45000"/>
                <a:satMod val="400000"/>
              </a:schemeClr>
            </a:duotone>
          </a:blip>
          <a:stretch>
            <a:fillRect/>
          </a:stretch>
        </p:blipFill>
        <p:spPr>
          <a:xfrm>
            <a:off x="3363387" y="3845194"/>
            <a:ext cx="804338" cy="804338"/>
          </a:xfrm>
          <a:prstGeom prst="rect">
            <a:avLst/>
          </a:prstGeom>
        </p:spPr>
      </p:pic>
      <p:pic>
        <p:nvPicPr>
          <p:cNvPr id="37" name="Picture 36">
            <a:extLst>
              <a:ext uri="{FF2B5EF4-FFF2-40B4-BE49-F238E27FC236}">
                <a16:creationId xmlns:a16="http://schemas.microsoft.com/office/drawing/2014/main" id="{A690F2E8-BE35-F9F8-8460-056E15F8698C}"/>
              </a:ext>
              <a:ext uri="{C183D7F6-B498-43B3-948B-1728B52AA6E4}">
                <adec:decorative xmlns:adec="http://schemas.microsoft.com/office/drawing/2017/decorative" val="1"/>
              </a:ext>
            </a:extLst>
          </p:cNvPr>
          <p:cNvPicPr>
            <a:picLocks noChangeAspect="1"/>
          </p:cNvPicPr>
          <p:nvPr/>
        </p:nvPicPr>
        <p:blipFill>
          <a:blip r:embed="rId8">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452743" y="3131702"/>
            <a:ext cx="625626" cy="622646"/>
          </a:xfrm>
          <a:prstGeom prst="rect">
            <a:avLst/>
          </a:prstGeom>
        </p:spPr>
      </p:pic>
      <p:pic>
        <p:nvPicPr>
          <p:cNvPr id="38" name="Picture 37">
            <a:extLst>
              <a:ext uri="{FF2B5EF4-FFF2-40B4-BE49-F238E27FC236}">
                <a16:creationId xmlns:a16="http://schemas.microsoft.com/office/drawing/2014/main" id="{CE6B6264-6EF2-E7F9-C13C-6FE0F145F708}"/>
              </a:ext>
              <a:ext uri="{C183D7F6-B498-43B3-948B-1728B52AA6E4}">
                <adec:decorative xmlns:adec="http://schemas.microsoft.com/office/drawing/2017/decorative" val="1"/>
              </a:ext>
            </a:extLst>
          </p:cNvPr>
          <p:cNvPicPr>
            <a:picLocks noChangeAspect="1"/>
          </p:cNvPicPr>
          <p:nvPr/>
        </p:nvPicPr>
        <p:blipFill>
          <a:blip r:embed="rId9">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474151" y="4649532"/>
            <a:ext cx="682616" cy="682616"/>
          </a:xfrm>
          <a:prstGeom prst="rect">
            <a:avLst/>
          </a:prstGeom>
        </p:spPr>
      </p:pic>
      <p:pic>
        <p:nvPicPr>
          <p:cNvPr id="39" name="Picture 38">
            <a:extLst>
              <a:ext uri="{FF2B5EF4-FFF2-40B4-BE49-F238E27FC236}">
                <a16:creationId xmlns:a16="http://schemas.microsoft.com/office/drawing/2014/main" id="{3FC75797-560F-FCF2-E338-587ADB2F4B4B}"/>
              </a:ext>
              <a:ext uri="{C183D7F6-B498-43B3-948B-1728B52AA6E4}">
                <adec:decorative xmlns:adec="http://schemas.microsoft.com/office/drawing/2017/decorative" val="1"/>
              </a:ext>
            </a:extLst>
          </p:cNvPr>
          <p:cNvPicPr>
            <a:picLocks noChangeAspect="1"/>
          </p:cNvPicPr>
          <p:nvPr/>
        </p:nvPicPr>
        <p:blipFill>
          <a:blip r:embed="rId10">
            <a:duotone>
              <a:schemeClr val="accent6">
                <a:shade val="45000"/>
                <a:satMod val="135000"/>
              </a:schemeClr>
              <a:prstClr val="white"/>
            </a:duotone>
          </a:blip>
          <a:stretch>
            <a:fillRect/>
          </a:stretch>
        </p:blipFill>
        <p:spPr>
          <a:xfrm>
            <a:off x="3385303" y="5361826"/>
            <a:ext cx="782422" cy="401642"/>
          </a:xfrm>
          <a:prstGeom prst="rect">
            <a:avLst/>
          </a:prstGeom>
        </p:spPr>
      </p:pic>
    </p:spTree>
    <p:extLst>
      <p:ext uri="{BB962C8B-B14F-4D97-AF65-F5344CB8AC3E}">
        <p14:creationId xmlns:p14="http://schemas.microsoft.com/office/powerpoint/2010/main" val="42902602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348202" y="107947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Lifecycle policies</a:t>
            </a:r>
          </a:p>
        </p:txBody>
      </p:sp>
      <p:sp>
        <p:nvSpPr>
          <p:cNvPr id="3" name="Content Placeholder 2">
            <a:extLst>
              <a:ext uri="{FF2B5EF4-FFF2-40B4-BE49-F238E27FC236}">
                <a16:creationId xmlns:a16="http://schemas.microsoft.com/office/drawing/2014/main" id="{C6781E49-7385-3705-B425-DD11A7CD475A}"/>
              </a:ext>
            </a:extLst>
          </p:cNvPr>
          <p:cNvSpPr>
            <a:spLocks noGrp="1"/>
          </p:cNvSpPr>
          <p:nvPr>
            <p:ph idx="1"/>
          </p:nvPr>
        </p:nvSpPr>
        <p:spPr>
          <a:xfrm>
            <a:off x="721074" y="1671395"/>
            <a:ext cx="10848073" cy="4682217"/>
          </a:xfrm>
        </p:spPr>
        <p:txBody>
          <a:bodyPr>
            <a:normAutofit/>
          </a:bodyPr>
          <a:lstStyle/>
          <a:p>
            <a:pPr marL="0" indent="0">
              <a:buNone/>
            </a:pP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Amazon</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S3</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lifecycle</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policies</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enable you to delete or move objects based on age.</a:t>
            </a:r>
          </a:p>
        </p:txBody>
      </p:sp>
      <p:grpSp>
        <p:nvGrpSpPr>
          <p:cNvPr id="6" name="Group 5">
            <a:extLst>
              <a:ext uri="{FF2B5EF4-FFF2-40B4-BE49-F238E27FC236}">
                <a16:creationId xmlns:a16="http://schemas.microsoft.com/office/drawing/2014/main" id="{3A5A4F78-2D29-56A6-DEE1-98C26D2F9E1B}"/>
              </a:ext>
              <a:ext uri="{C183D7F6-B498-43B3-948B-1728B52AA6E4}">
                <adec:decorative xmlns:adec="http://schemas.microsoft.com/office/drawing/2017/decorative" val="1"/>
              </a:ext>
            </a:extLst>
          </p:cNvPr>
          <p:cNvGrpSpPr/>
          <p:nvPr/>
        </p:nvGrpSpPr>
        <p:grpSpPr>
          <a:xfrm>
            <a:off x="1071146" y="2581673"/>
            <a:ext cx="10137575" cy="2975293"/>
            <a:chOff x="945393" y="2832843"/>
            <a:chExt cx="10137575" cy="2975293"/>
          </a:xfrm>
        </p:grpSpPr>
        <p:sp>
          <p:nvSpPr>
            <p:cNvPr id="8" name="TextBox 52">
              <a:extLst>
                <a:ext uri="{FF2B5EF4-FFF2-40B4-BE49-F238E27FC236}">
                  <a16:creationId xmlns:a16="http://schemas.microsoft.com/office/drawing/2014/main" id="{06B08D71-8AC0-9706-D7ED-C52F4CAA9139}"/>
                </a:ext>
                <a:ext uri="{C183D7F6-B498-43B3-948B-1728B52AA6E4}">
                  <adec:decorative xmlns:adec="http://schemas.microsoft.com/office/drawing/2017/decorative" val="1"/>
                </a:ext>
              </a:extLst>
            </p:cNvPr>
            <p:cNvSpPr txBox="1">
              <a:spLocks noChangeArrowheads="1"/>
            </p:cNvSpPr>
            <p:nvPr/>
          </p:nvSpPr>
          <p:spPr bwMode="auto">
            <a:xfrm>
              <a:off x="945393" y="2832843"/>
              <a:ext cx="1683056" cy="2975293"/>
            </a:xfrm>
            <a:prstGeom prst="roundRect">
              <a:avLst/>
            </a:prstGeom>
            <a:noFill/>
            <a:ln w="28575">
              <a:solidFill>
                <a:schemeClr val="accent2"/>
              </a:solid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no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Amazon S3 Standard</a:t>
              </a:r>
              <a:endParaRPr lang="en-US" sz="1867" b="1" dirty="0">
                <a:latin typeface="Amazon Ember" panose="020B0603020204020204" pitchFamily="34" charset="0"/>
                <a:ea typeface="Amazon Ember" panose="020B0603020204020204" pitchFamily="34" charset="0"/>
                <a:cs typeface="Amazon Ember" panose="020B0603020204020204" pitchFamily="34" charset="0"/>
              </a:endParaRPr>
            </a:p>
          </p:txBody>
        </p:sp>
        <p:pic>
          <p:nvPicPr>
            <p:cNvPr id="10" name="Picture 9">
              <a:extLst>
                <a:ext uri="{FF2B5EF4-FFF2-40B4-BE49-F238E27FC236}">
                  <a16:creationId xmlns:a16="http://schemas.microsoft.com/office/drawing/2014/main" id="{A712B553-2814-14B5-91C7-4A2DC9E22770}"/>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83555" y="4013440"/>
              <a:ext cx="1192895" cy="1192895"/>
            </a:xfrm>
            <a:prstGeom prst="rect">
              <a:avLst/>
            </a:prstGeom>
          </p:spPr>
        </p:pic>
        <p:sp>
          <p:nvSpPr>
            <p:cNvPr id="11" name="TextBox 52">
              <a:extLst>
                <a:ext uri="{FF2B5EF4-FFF2-40B4-BE49-F238E27FC236}">
                  <a16:creationId xmlns:a16="http://schemas.microsoft.com/office/drawing/2014/main" id="{7A0BBA3C-36D2-F369-5BF4-F8A44784C7E5}"/>
                </a:ext>
                <a:ext uri="{C183D7F6-B498-43B3-948B-1728B52AA6E4}">
                  <adec:decorative xmlns:adec="http://schemas.microsoft.com/office/drawing/2017/decorative" val="1"/>
                </a:ext>
              </a:extLst>
            </p:cNvPr>
            <p:cNvSpPr txBox="1">
              <a:spLocks noChangeArrowheads="1"/>
            </p:cNvSpPr>
            <p:nvPr/>
          </p:nvSpPr>
          <p:spPr bwMode="auto">
            <a:xfrm>
              <a:off x="1004401" y="5125417"/>
              <a:ext cx="1551200"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Preview2.mp4</a:t>
              </a:r>
              <a:endParaRPr lang="en-US" sz="1867" i="1"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grpSp>
          <p:nvGrpSpPr>
            <p:cNvPr id="16" name="Group 15">
              <a:extLst>
                <a:ext uri="{FF2B5EF4-FFF2-40B4-BE49-F238E27FC236}">
                  <a16:creationId xmlns:a16="http://schemas.microsoft.com/office/drawing/2014/main" id="{6A4CE673-41EE-0784-28B5-171F11350030}"/>
                </a:ext>
                <a:ext uri="{C183D7F6-B498-43B3-948B-1728B52AA6E4}">
                  <adec:decorative xmlns:adec="http://schemas.microsoft.com/office/drawing/2017/decorative" val="1"/>
                </a:ext>
              </a:extLst>
            </p:cNvPr>
            <p:cNvGrpSpPr/>
            <p:nvPr/>
          </p:nvGrpSpPr>
          <p:grpSpPr>
            <a:xfrm>
              <a:off x="2463538" y="4156658"/>
              <a:ext cx="1626109" cy="901172"/>
              <a:chOff x="1847653" y="2965826"/>
              <a:chExt cx="1219582" cy="675879"/>
            </a:xfrm>
            <a:solidFill>
              <a:schemeClr val="accent2"/>
            </a:solidFill>
          </p:grpSpPr>
          <p:sp>
            <p:nvSpPr>
              <p:cNvPr id="45" name="Right Arrow 35">
                <a:extLst>
                  <a:ext uri="{FF2B5EF4-FFF2-40B4-BE49-F238E27FC236}">
                    <a16:creationId xmlns:a16="http://schemas.microsoft.com/office/drawing/2014/main" id="{4987EB67-C4E3-044A-7E74-98247EAE1F24}"/>
                  </a:ext>
                </a:extLst>
              </p:cNvPr>
              <p:cNvSpPr/>
              <p:nvPr/>
            </p:nvSpPr>
            <p:spPr>
              <a:xfrm>
                <a:off x="1847653" y="2965826"/>
                <a:ext cx="1219582" cy="675879"/>
              </a:xfrm>
              <a:prstGeom prst="rightArrow">
                <a:avLst/>
              </a:prstGeom>
              <a:grpFill/>
              <a:ln>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46" name="TextBox 9">
                <a:extLst>
                  <a:ext uri="{FF2B5EF4-FFF2-40B4-BE49-F238E27FC236}">
                    <a16:creationId xmlns:a16="http://schemas.microsoft.com/office/drawing/2014/main" id="{7403B6AA-2680-D584-B2BB-6F55F7BFA463}"/>
                  </a:ext>
                </a:extLst>
              </p:cNvPr>
              <p:cNvSpPr txBox="1"/>
              <p:nvPr/>
            </p:nvSpPr>
            <p:spPr>
              <a:xfrm>
                <a:off x="2069628" y="3166605"/>
                <a:ext cx="640080" cy="274320"/>
              </a:xfrm>
              <a:prstGeom prst="rect">
                <a:avLst/>
              </a:prstGeom>
              <a:grpFill/>
              <a:ln>
                <a:solidFill>
                  <a:schemeClr val="accent2"/>
                </a:solidFill>
              </a:ln>
            </p:spPr>
            <p:txBody>
              <a:bodyPr wrap="square" lIns="0" tIns="0" rIns="0" bIns="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600" b="1"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30 days</a:t>
                </a:r>
              </a:p>
            </p:txBody>
          </p:sp>
        </p:grpSp>
        <p:sp>
          <p:nvSpPr>
            <p:cNvPr id="18" name="TextBox 52">
              <a:extLst>
                <a:ext uri="{FF2B5EF4-FFF2-40B4-BE49-F238E27FC236}">
                  <a16:creationId xmlns:a16="http://schemas.microsoft.com/office/drawing/2014/main" id="{B60A0494-79D6-6C09-20A8-D419A7340B08}"/>
                </a:ext>
                <a:ext uri="{C183D7F6-B498-43B3-948B-1728B52AA6E4}">
                  <adec:decorative xmlns:adec="http://schemas.microsoft.com/office/drawing/2017/decorative" val="1"/>
                </a:ext>
              </a:extLst>
            </p:cNvPr>
            <p:cNvSpPr txBox="1">
              <a:spLocks noChangeArrowheads="1"/>
            </p:cNvSpPr>
            <p:nvPr/>
          </p:nvSpPr>
          <p:spPr bwMode="auto">
            <a:xfrm>
              <a:off x="3830537" y="2832843"/>
              <a:ext cx="1683056" cy="2975293"/>
            </a:xfrm>
            <a:prstGeom prst="roundRect">
              <a:avLst/>
            </a:prstGeom>
            <a:noFill/>
            <a:ln w="28575">
              <a:solidFill>
                <a:schemeClr val="accent2">
                  <a:lumMod val="60000"/>
                  <a:lumOff val="40000"/>
                </a:schemeClr>
              </a:solid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no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a:r>
                <a:rPr lang="en-US" sz="1600" b="1" dirty="0">
                  <a:latin typeface="Amazon Ember" panose="020B0603020204020204" pitchFamily="34" charset="0"/>
                  <a:ea typeface="Amazon Ember" panose="020B0603020204020204" pitchFamily="34" charset="0"/>
                  <a:cs typeface="Amazon Ember" panose="020B0603020204020204" pitchFamily="34" charset="0"/>
                </a:rPr>
                <a:t>Amazon S3 Standard - Infrequent Access</a:t>
              </a:r>
            </a:p>
          </p:txBody>
        </p:sp>
        <p:pic>
          <p:nvPicPr>
            <p:cNvPr id="21" name="Picture 20">
              <a:extLst>
                <a:ext uri="{FF2B5EF4-FFF2-40B4-BE49-F238E27FC236}">
                  <a16:creationId xmlns:a16="http://schemas.microsoft.com/office/drawing/2014/main" id="{7116DE43-BC59-95DE-E560-1A0CD6310BA8}"/>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89647" y="4013440"/>
              <a:ext cx="1192895" cy="1192895"/>
            </a:xfrm>
            <a:prstGeom prst="rect">
              <a:avLst/>
            </a:prstGeom>
          </p:spPr>
        </p:pic>
        <p:sp>
          <p:nvSpPr>
            <p:cNvPr id="22" name="TextBox 52">
              <a:extLst>
                <a:ext uri="{FF2B5EF4-FFF2-40B4-BE49-F238E27FC236}">
                  <a16:creationId xmlns:a16="http://schemas.microsoft.com/office/drawing/2014/main" id="{210059E1-4461-41DE-7E6B-67806A2B9B9D}"/>
                </a:ext>
                <a:ext uri="{C183D7F6-B498-43B3-948B-1728B52AA6E4}">
                  <adec:decorative xmlns:adec="http://schemas.microsoft.com/office/drawing/2017/decorative" val="1"/>
                </a:ext>
              </a:extLst>
            </p:cNvPr>
            <p:cNvSpPr txBox="1">
              <a:spLocks noChangeArrowheads="1"/>
            </p:cNvSpPr>
            <p:nvPr/>
          </p:nvSpPr>
          <p:spPr bwMode="auto">
            <a:xfrm>
              <a:off x="3910493" y="5125417"/>
              <a:ext cx="1551200"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Preview2.mp4</a:t>
              </a:r>
              <a:endParaRPr lang="en-US" sz="1867" i="1"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grpSp>
          <p:nvGrpSpPr>
            <p:cNvPr id="23" name="Group 22">
              <a:extLst>
                <a:ext uri="{FF2B5EF4-FFF2-40B4-BE49-F238E27FC236}">
                  <a16:creationId xmlns:a16="http://schemas.microsoft.com/office/drawing/2014/main" id="{45BB80FE-9073-8B32-F837-3190422F76DA}"/>
                </a:ext>
                <a:ext uri="{C183D7F6-B498-43B3-948B-1728B52AA6E4}">
                  <adec:decorative xmlns:adec="http://schemas.microsoft.com/office/drawing/2017/decorative" val="1"/>
                </a:ext>
              </a:extLst>
            </p:cNvPr>
            <p:cNvGrpSpPr/>
            <p:nvPr/>
          </p:nvGrpSpPr>
          <p:grpSpPr>
            <a:xfrm>
              <a:off x="5340079" y="4164405"/>
              <a:ext cx="1626109" cy="901172"/>
              <a:chOff x="4012123" y="2971636"/>
              <a:chExt cx="1219582" cy="675879"/>
            </a:xfrm>
            <a:solidFill>
              <a:schemeClr val="accent2">
                <a:lumMod val="60000"/>
                <a:lumOff val="40000"/>
              </a:schemeClr>
            </a:solidFill>
          </p:grpSpPr>
          <p:sp>
            <p:nvSpPr>
              <p:cNvPr id="43" name="Right Arrow 71">
                <a:extLst>
                  <a:ext uri="{FF2B5EF4-FFF2-40B4-BE49-F238E27FC236}">
                    <a16:creationId xmlns:a16="http://schemas.microsoft.com/office/drawing/2014/main" id="{C4BC85D2-4D52-A99F-4074-887858ECDCE7}"/>
                  </a:ext>
                </a:extLst>
              </p:cNvPr>
              <p:cNvSpPr/>
              <p:nvPr/>
            </p:nvSpPr>
            <p:spPr>
              <a:xfrm>
                <a:off x="4012123" y="2971636"/>
                <a:ext cx="1219582" cy="675879"/>
              </a:xfrm>
              <a:prstGeom prst="rightArrow">
                <a:avLst/>
              </a:prstGeom>
              <a:grpFill/>
              <a:ln>
                <a:solidFill>
                  <a:schemeClr val="accent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44" name="TextBox 9">
                <a:extLst>
                  <a:ext uri="{FF2B5EF4-FFF2-40B4-BE49-F238E27FC236}">
                    <a16:creationId xmlns:a16="http://schemas.microsoft.com/office/drawing/2014/main" id="{B300FAD1-33BE-662D-B7D4-95362D2BDD03}"/>
                  </a:ext>
                </a:extLst>
              </p:cNvPr>
              <p:cNvSpPr txBox="1"/>
              <p:nvPr/>
            </p:nvSpPr>
            <p:spPr>
              <a:xfrm>
                <a:off x="4218674" y="3169549"/>
                <a:ext cx="640080" cy="274320"/>
              </a:xfrm>
              <a:prstGeom prst="rect">
                <a:avLst/>
              </a:prstGeom>
              <a:grpFill/>
              <a:ln>
                <a:solidFill>
                  <a:schemeClr val="accent2">
                    <a:lumMod val="60000"/>
                    <a:lumOff val="40000"/>
                  </a:schemeClr>
                </a:solidFill>
              </a:ln>
            </p:spPr>
            <p:txBody>
              <a:bodyPr wrap="square" lIns="0" tIns="0" rIns="0" bIns="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600" b="1" dirty="0">
                    <a:solidFill>
                      <a:schemeClr val="tx1">
                        <a:lumMod val="75000"/>
                        <a:lumOff val="25000"/>
                      </a:schemeClr>
                    </a:solidFill>
                    <a:latin typeface="Amazon Ember Light" panose="020B0403020204020204" pitchFamily="34" charset="0"/>
                    <a:ea typeface="Amazon Ember Light" panose="020B0403020204020204" pitchFamily="34" charset="0"/>
                    <a:cs typeface="Amazon Ember Light" panose="020B0403020204020204" pitchFamily="34" charset="0"/>
                  </a:rPr>
                  <a:t>60 days</a:t>
                </a:r>
              </a:p>
            </p:txBody>
          </p:sp>
        </p:grpSp>
        <p:sp>
          <p:nvSpPr>
            <p:cNvPr id="24" name="TextBox 52">
              <a:extLst>
                <a:ext uri="{FF2B5EF4-FFF2-40B4-BE49-F238E27FC236}">
                  <a16:creationId xmlns:a16="http://schemas.microsoft.com/office/drawing/2014/main" id="{7D03200E-DDF0-2273-D4A1-AE5094CB783A}"/>
                </a:ext>
                <a:ext uri="{C183D7F6-B498-43B3-948B-1728B52AA6E4}">
                  <adec:decorative xmlns:adec="http://schemas.microsoft.com/office/drawing/2017/decorative" val="1"/>
                </a:ext>
              </a:extLst>
            </p:cNvPr>
            <p:cNvSpPr txBox="1">
              <a:spLocks noChangeArrowheads="1"/>
            </p:cNvSpPr>
            <p:nvPr/>
          </p:nvSpPr>
          <p:spPr bwMode="auto">
            <a:xfrm>
              <a:off x="6664597" y="2832843"/>
              <a:ext cx="1683056" cy="2975293"/>
            </a:xfrm>
            <a:prstGeom prst="roundRect">
              <a:avLst/>
            </a:prstGeom>
            <a:noFill/>
            <a:ln w="28575">
              <a:solidFill>
                <a:schemeClr val="accent2">
                  <a:lumMod val="20000"/>
                  <a:lumOff val="80000"/>
                </a:schemeClr>
              </a:solid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no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Amazon </a:t>
              </a:r>
            </a:p>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S3 Glacier</a:t>
              </a:r>
              <a:endParaRPr lang="en-US" sz="1867" b="1" dirty="0">
                <a:latin typeface="Amazon Ember" panose="020B0603020204020204" pitchFamily="34" charset="0"/>
                <a:ea typeface="Amazon Ember" panose="020B0603020204020204" pitchFamily="34" charset="0"/>
                <a:cs typeface="Amazon Ember" panose="020B0603020204020204" pitchFamily="34" charset="0"/>
              </a:endParaRPr>
            </a:p>
          </p:txBody>
        </p:sp>
        <p:pic>
          <p:nvPicPr>
            <p:cNvPr id="27" name="Picture 26">
              <a:extLst>
                <a:ext uri="{FF2B5EF4-FFF2-40B4-BE49-F238E27FC236}">
                  <a16:creationId xmlns:a16="http://schemas.microsoft.com/office/drawing/2014/main" id="{660E7CBB-44FC-79D7-F038-039A840E7DDB}"/>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75607" y="4010798"/>
              <a:ext cx="1192895" cy="1192895"/>
            </a:xfrm>
            <a:prstGeom prst="rect">
              <a:avLst/>
            </a:prstGeom>
          </p:spPr>
        </p:pic>
        <p:sp>
          <p:nvSpPr>
            <p:cNvPr id="28" name="TextBox 52">
              <a:extLst>
                <a:ext uri="{FF2B5EF4-FFF2-40B4-BE49-F238E27FC236}">
                  <a16:creationId xmlns:a16="http://schemas.microsoft.com/office/drawing/2014/main" id="{466F6E80-F916-931B-9CD6-FC439D3C29A8}"/>
                </a:ext>
                <a:ext uri="{C183D7F6-B498-43B3-948B-1728B52AA6E4}">
                  <adec:decorative xmlns:adec="http://schemas.microsoft.com/office/drawing/2017/decorative" val="1"/>
                </a:ext>
              </a:extLst>
            </p:cNvPr>
            <p:cNvSpPr txBox="1">
              <a:spLocks noChangeArrowheads="1"/>
            </p:cNvSpPr>
            <p:nvPr/>
          </p:nvSpPr>
          <p:spPr bwMode="auto">
            <a:xfrm>
              <a:off x="6796453" y="5122776"/>
              <a:ext cx="1551200"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Preview2.mp4</a:t>
              </a:r>
              <a:endParaRPr lang="en-US" sz="1867" i="1"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grpSp>
          <p:nvGrpSpPr>
            <p:cNvPr id="29" name="Group 28">
              <a:extLst>
                <a:ext uri="{FF2B5EF4-FFF2-40B4-BE49-F238E27FC236}">
                  <a16:creationId xmlns:a16="http://schemas.microsoft.com/office/drawing/2014/main" id="{E24FE5E9-E22A-3BE1-19DB-203FD7E27C2F}"/>
                </a:ext>
                <a:ext uri="{C183D7F6-B498-43B3-948B-1728B52AA6E4}">
                  <adec:decorative xmlns:adec="http://schemas.microsoft.com/office/drawing/2017/decorative" val="1"/>
                </a:ext>
              </a:extLst>
            </p:cNvPr>
            <p:cNvGrpSpPr/>
            <p:nvPr/>
          </p:nvGrpSpPr>
          <p:grpSpPr>
            <a:xfrm>
              <a:off x="8187340" y="4164405"/>
              <a:ext cx="1626109" cy="901172"/>
              <a:chOff x="6160441" y="2971635"/>
              <a:chExt cx="1219582" cy="675879"/>
            </a:xfrm>
            <a:solidFill>
              <a:schemeClr val="accent2">
                <a:lumMod val="20000"/>
                <a:lumOff val="80000"/>
              </a:schemeClr>
            </a:solidFill>
          </p:grpSpPr>
          <p:sp>
            <p:nvSpPr>
              <p:cNvPr id="41" name="Right Arrow 74">
                <a:extLst>
                  <a:ext uri="{FF2B5EF4-FFF2-40B4-BE49-F238E27FC236}">
                    <a16:creationId xmlns:a16="http://schemas.microsoft.com/office/drawing/2014/main" id="{225C8B14-1D89-05F0-0597-CB8820CCD667}"/>
                  </a:ext>
                </a:extLst>
              </p:cNvPr>
              <p:cNvSpPr/>
              <p:nvPr/>
            </p:nvSpPr>
            <p:spPr>
              <a:xfrm>
                <a:off x="6160441" y="2971635"/>
                <a:ext cx="1219582" cy="675879"/>
              </a:xfrm>
              <a:prstGeom prst="rightArrow">
                <a:avLst/>
              </a:prstGeom>
              <a:grpFill/>
              <a:ln>
                <a:solidFill>
                  <a:schemeClr val="accent2">
                    <a:lumMod val="20000"/>
                    <a:lumOff val="8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42" name="TextBox 9">
                <a:extLst>
                  <a:ext uri="{FF2B5EF4-FFF2-40B4-BE49-F238E27FC236}">
                    <a16:creationId xmlns:a16="http://schemas.microsoft.com/office/drawing/2014/main" id="{3A09672F-D8E3-EDA0-FB2A-421CECEEFB76}"/>
                  </a:ext>
                </a:extLst>
              </p:cNvPr>
              <p:cNvSpPr txBox="1"/>
              <p:nvPr/>
            </p:nvSpPr>
            <p:spPr>
              <a:xfrm>
                <a:off x="6376138" y="3162134"/>
                <a:ext cx="640080" cy="274320"/>
              </a:xfrm>
              <a:prstGeom prst="rect">
                <a:avLst/>
              </a:prstGeom>
              <a:grpFill/>
              <a:ln>
                <a:solidFill>
                  <a:schemeClr val="accent2">
                    <a:lumMod val="20000"/>
                    <a:lumOff val="80000"/>
                  </a:schemeClr>
                </a:solidFill>
              </a:ln>
            </p:spPr>
            <p:txBody>
              <a:bodyPr wrap="square" lIns="0" tIns="0" rIns="0" bIns="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365 days</a:t>
                </a:r>
              </a:p>
            </p:txBody>
          </p:sp>
        </p:grpSp>
        <p:grpSp>
          <p:nvGrpSpPr>
            <p:cNvPr id="30" name="Group 29">
              <a:extLst>
                <a:ext uri="{FF2B5EF4-FFF2-40B4-BE49-F238E27FC236}">
                  <a16:creationId xmlns:a16="http://schemas.microsoft.com/office/drawing/2014/main" id="{DF30B904-763E-CFC6-488D-2628CF4DD1C1}"/>
                </a:ext>
                <a:ext uri="{C183D7F6-B498-43B3-948B-1728B52AA6E4}">
                  <adec:decorative xmlns:adec="http://schemas.microsoft.com/office/drawing/2017/decorative" val="1"/>
                </a:ext>
              </a:extLst>
            </p:cNvPr>
            <p:cNvGrpSpPr/>
            <p:nvPr/>
          </p:nvGrpSpPr>
          <p:grpSpPr>
            <a:xfrm>
              <a:off x="9531768" y="2854136"/>
              <a:ext cx="1551200" cy="2690475"/>
              <a:chOff x="7148826" y="1800395"/>
              <a:chExt cx="1163400" cy="2017856"/>
            </a:xfrm>
          </p:grpSpPr>
          <p:pic>
            <p:nvPicPr>
              <p:cNvPr id="31" name="Picture 2" descr="Garbage, Basket, Bin, Trash, Rubbish, Waste, Metal, Can">
                <a:extLst>
                  <a:ext uri="{FF2B5EF4-FFF2-40B4-BE49-F238E27FC236}">
                    <a16:creationId xmlns:a16="http://schemas.microsoft.com/office/drawing/2014/main" id="{2022A37A-F41C-F8FF-4BB4-5892CE3FA8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38664" y="2793242"/>
                <a:ext cx="983724" cy="1025009"/>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52">
                <a:extLst>
                  <a:ext uri="{FF2B5EF4-FFF2-40B4-BE49-F238E27FC236}">
                    <a16:creationId xmlns:a16="http://schemas.microsoft.com/office/drawing/2014/main" id="{85BC8548-732C-CD72-E3FF-E68712BCF83D}"/>
                  </a:ext>
                </a:extLst>
              </p:cNvPr>
              <p:cNvSpPr txBox="1">
                <a:spLocks noChangeArrowheads="1"/>
              </p:cNvSpPr>
              <p:nvPr/>
            </p:nvSpPr>
            <p:spPr bwMode="auto">
              <a:xfrm>
                <a:off x="7148826" y="1800395"/>
                <a:ext cx="1163400" cy="1846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Delete</a:t>
                </a:r>
                <a:endParaRPr lang="en-US" sz="1867" b="1" dirty="0">
                  <a:latin typeface="Amazon Ember" panose="020B0603020204020204" pitchFamily="34" charset="0"/>
                  <a:ea typeface="Amazon Ember" panose="020B0603020204020204" pitchFamily="34" charset="0"/>
                  <a:cs typeface="Amazon Ember" panose="020B0603020204020204" pitchFamily="34" charset="0"/>
                </a:endParaRPr>
              </a:p>
            </p:txBody>
          </p:sp>
        </p:grpSp>
      </p:grpSp>
    </p:spTree>
    <p:extLst>
      <p:ext uri="{BB962C8B-B14F-4D97-AF65-F5344CB8AC3E}">
        <p14:creationId xmlns:p14="http://schemas.microsoft.com/office/powerpoint/2010/main" val="9289499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348202" y="107947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Storage comparison</a:t>
            </a:r>
          </a:p>
        </p:txBody>
      </p:sp>
      <p:graphicFrame>
        <p:nvGraphicFramePr>
          <p:cNvPr id="34" name="Content Placeholder 5" descr="table comparing Amazon S3 with Amazon Glacier. The criteria are data volume, average latency, item size, cost per GB per month, type of billed requests, and price for retrieving data.">
            <a:extLst>
              <a:ext uri="{FF2B5EF4-FFF2-40B4-BE49-F238E27FC236}">
                <a16:creationId xmlns:a16="http://schemas.microsoft.com/office/drawing/2014/main" id="{FD2DE196-FDE7-A9EC-F370-184B031D3FD2}"/>
              </a:ext>
            </a:extLst>
          </p:cNvPr>
          <p:cNvGraphicFramePr>
            <a:graphicFrameLocks noGrp="1"/>
          </p:cNvGraphicFramePr>
          <p:nvPr>
            <p:ph idx="1"/>
            <p:extLst>
              <p:ext uri="{D42A27DB-BD31-4B8C-83A1-F6EECF244321}">
                <p14:modId xmlns:p14="http://schemas.microsoft.com/office/powerpoint/2010/main" val="730291735"/>
              </p:ext>
            </p:extLst>
          </p:nvPr>
        </p:nvGraphicFramePr>
        <p:xfrm>
          <a:off x="1039321" y="1602695"/>
          <a:ext cx="10531321" cy="4062529"/>
        </p:xfrm>
        <a:graphic>
          <a:graphicData uri="http://schemas.openxmlformats.org/drawingml/2006/table">
            <a:tbl>
              <a:tblPr firstRow="1" bandRow="1">
                <a:tableStyleId>{85BE263C-DBD7-4A20-BB59-AAB30ACAA65A}</a:tableStyleId>
              </a:tblPr>
              <a:tblGrid>
                <a:gridCol w="3476781">
                  <a:extLst>
                    <a:ext uri="{9D8B030D-6E8A-4147-A177-3AD203B41FA5}">
                      <a16:colId xmlns:a16="http://schemas.microsoft.com/office/drawing/2014/main" val="4208479291"/>
                    </a:ext>
                  </a:extLst>
                </a:gridCol>
                <a:gridCol w="3118066">
                  <a:extLst>
                    <a:ext uri="{9D8B030D-6E8A-4147-A177-3AD203B41FA5}">
                      <a16:colId xmlns:a16="http://schemas.microsoft.com/office/drawing/2014/main" val="3877621433"/>
                    </a:ext>
                  </a:extLst>
                </a:gridCol>
                <a:gridCol w="3936474">
                  <a:extLst>
                    <a:ext uri="{9D8B030D-6E8A-4147-A177-3AD203B41FA5}">
                      <a16:colId xmlns:a16="http://schemas.microsoft.com/office/drawing/2014/main" val="1352277599"/>
                    </a:ext>
                  </a:extLst>
                </a:gridCol>
              </a:tblGrid>
              <a:tr h="518041">
                <a:tc>
                  <a:txBody>
                    <a:bodyPr/>
                    <a:lstStyle/>
                    <a:p>
                      <a:endParaRPr lang="en-US" sz="2400" b="0" i="0" dirty="0">
                        <a:latin typeface="Times New Roman" panose="02020603050405020304" pitchFamily="18" charset="0"/>
                        <a:ea typeface="Amazon Ember" panose="020B0603020204020204" pitchFamily="34" charset="0"/>
                        <a:cs typeface="Times New Roman" panose="02020603050405020304" pitchFamily="18" charset="0"/>
                      </a:endParaRPr>
                    </a:p>
                  </a:txBody>
                  <a:tcPr>
                    <a:lnL>
                      <a:noFill/>
                    </a:lnL>
                    <a:lnR w="12700" cap="flat" cmpd="sng" algn="ctr">
                      <a:solidFill>
                        <a:schemeClr val="tx1"/>
                      </a:solidFill>
                      <a:prstDash val="solid"/>
                      <a:round/>
                      <a:headEnd type="none" w="med" len="med"/>
                      <a:tailEnd type="none" w="med" len="med"/>
                    </a:lnR>
                    <a:lnT w="25400" cmpd="sng">
                      <a:noFill/>
                    </a:lnT>
                    <a:lnB w="25400" cmpd="sng">
                      <a:noFill/>
                    </a:lnB>
                    <a:lnTlToBr w="12700" cmpd="sng">
                      <a:noFill/>
                      <a:prstDash val="solid"/>
                    </a:lnTlToBr>
                    <a:lnBlToTr w="12700" cmpd="sng">
                      <a:noFill/>
                      <a:prstDash val="solid"/>
                    </a:lnBlToTr>
                    <a:noFill/>
                  </a:tcPr>
                </a:tc>
                <a:tc>
                  <a:txBody>
                    <a:bodyPr/>
                    <a:lstStyle/>
                    <a:p>
                      <a:pPr algn="ctr"/>
                      <a:r>
                        <a:rPr lang="en-US" sz="24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Amazon S3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Amazon S3 Glacier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5313094"/>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Data Volume</a:t>
                      </a:r>
                    </a:p>
                  </a:txBody>
                  <a:tcPr anchor="ctr">
                    <a:lnL>
                      <a:noFill/>
                    </a:lnL>
                    <a:lnR w="12700" cap="flat" cmpd="sng" algn="ctr">
                      <a:solidFill>
                        <a:schemeClr val="tx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No limit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No limit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760860725"/>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Average Latency</a:t>
                      </a:r>
                    </a:p>
                  </a:txBody>
                  <a:tcPr anchor="ctr">
                    <a:lnR w="12700" cap="flat" cmpd="sng" algn="ctr">
                      <a:solidFill>
                        <a:schemeClr val="tx1"/>
                      </a:solidFill>
                      <a:prstDash val="solid"/>
                      <a:round/>
                      <a:headEnd type="none" w="med" len="med"/>
                      <a:tailEnd type="none" w="med" len="med"/>
                    </a:lnR>
                    <a:lnT>
                      <a:noFill/>
                    </a:lnT>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minutes/hours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439607568"/>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Item Size</a:t>
                      </a:r>
                    </a:p>
                  </a:txBody>
                  <a:tcPr anchor="ctr">
                    <a:lnR w="12700" cap="flat" cmpd="sng" algn="ctr">
                      <a:solidFill>
                        <a:schemeClr val="tx1"/>
                      </a:solidFill>
                      <a:prstDash val="solid"/>
                      <a:round/>
                      <a:headEnd type="none" w="med" len="med"/>
                      <a:tailEnd type="none" w="med" len="med"/>
                    </a:lnR>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5 TB maximum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40 TB maximum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536810272"/>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Cost/GB per Month</a:t>
                      </a:r>
                    </a:p>
                  </a:txBody>
                  <a:tcPr anchor="ctr">
                    <a:lnR w="12700" cap="flat" cmpd="sng" algn="ctr">
                      <a:solidFill>
                        <a:schemeClr val="tx1"/>
                      </a:solidFill>
                      <a:prstDash val="solid"/>
                      <a:round/>
                      <a:headEnd type="none" w="med" len="med"/>
                      <a:tailEnd type="none" w="med" len="med"/>
                    </a:ln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Higher 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Lower 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4863636"/>
                  </a:ext>
                </a:extLst>
              </a:tr>
              <a:tr h="845224">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Billed Requests</a:t>
                      </a:r>
                    </a:p>
                  </a:txBody>
                  <a:tcPr anchor="ctr">
                    <a:lnR w="12700" cap="flat" cmpd="sng" algn="ctr">
                      <a:solidFill>
                        <a:schemeClr val="tx1"/>
                      </a:solidFill>
                      <a:prstDash val="solid"/>
                      <a:round/>
                      <a:headEnd type="none" w="med" len="med"/>
                      <a:tailEnd type="none" w="med" len="med"/>
                    </a:lnR>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PUT, COPY, POST, LIST, and 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UPLOAD and retrieval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814348630"/>
                  </a:ext>
                </a:extLst>
              </a:tr>
              <a:tr h="845224">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Retrieval Pricing</a:t>
                      </a:r>
                    </a:p>
                  </a:txBody>
                  <a:tcPr anchor="ct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 </a:t>
                      </a:r>
                    </a:p>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Per request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a:t>
                      </a:r>
                    </a:p>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Per request and per GB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9685649"/>
                  </a:ext>
                </a:extLst>
              </a:tr>
            </a:tbl>
          </a:graphicData>
        </a:graphic>
      </p:graphicFrame>
    </p:spTree>
    <p:extLst>
      <p:ext uri="{BB962C8B-B14F-4D97-AF65-F5344CB8AC3E}">
        <p14:creationId xmlns:p14="http://schemas.microsoft.com/office/powerpoint/2010/main" val="24081696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348202" y="107947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Security with Amazon S3 Glacier</a:t>
            </a:r>
          </a:p>
        </p:txBody>
      </p:sp>
      <p:pic>
        <p:nvPicPr>
          <p:cNvPr id="8" name="Graphic 7" descr="Amazon Glacier.">
            <a:extLst>
              <a:ext uri="{FF2B5EF4-FFF2-40B4-BE49-F238E27FC236}">
                <a16:creationId xmlns:a16="http://schemas.microsoft.com/office/drawing/2014/main" id="{C8398E88-D15B-6585-A352-6EF9F8919E2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03456" y="2338926"/>
            <a:ext cx="1648948" cy="1382108"/>
          </a:xfrm>
          <a:prstGeom prst="rect">
            <a:avLst/>
          </a:prstGeom>
        </p:spPr>
      </p:pic>
      <p:sp>
        <p:nvSpPr>
          <p:cNvPr id="10" name="TextBox 9">
            <a:extLst>
              <a:ext uri="{FF2B5EF4-FFF2-40B4-BE49-F238E27FC236}">
                <a16:creationId xmlns:a16="http://schemas.microsoft.com/office/drawing/2014/main" id="{58F2C6B2-4D20-E2DB-F978-E7B728CCC824}"/>
              </a:ext>
            </a:extLst>
          </p:cNvPr>
          <p:cNvSpPr txBox="1"/>
          <p:nvPr/>
        </p:nvSpPr>
        <p:spPr>
          <a:xfrm>
            <a:off x="2003456" y="3867899"/>
            <a:ext cx="1741122"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S3 Glacier</a:t>
            </a:r>
          </a:p>
        </p:txBody>
      </p:sp>
      <p:pic>
        <p:nvPicPr>
          <p:cNvPr id="11" name="Picture 10" descr="three forms of security: IAM, encryption, and encryption keys.">
            <a:extLst>
              <a:ext uri="{FF2B5EF4-FFF2-40B4-BE49-F238E27FC236}">
                <a16:creationId xmlns:a16="http://schemas.microsoft.com/office/drawing/2014/main" id="{6B7B570B-6F92-5A4A-5BF3-1DEE1DCAB982}"/>
              </a:ext>
            </a:extLst>
          </p:cNvPr>
          <p:cNvPicPr>
            <a:picLocks noChangeAspect="1"/>
          </p:cNvPicPr>
          <p:nvPr/>
        </p:nvPicPr>
        <p:blipFill>
          <a:blip r:embed="rId7"/>
          <a:stretch>
            <a:fillRect/>
          </a:stretch>
        </p:blipFill>
        <p:spPr>
          <a:xfrm>
            <a:off x="5575456" y="1543050"/>
            <a:ext cx="2151101" cy="4143500"/>
          </a:xfrm>
          <a:prstGeom prst="rect">
            <a:avLst/>
          </a:prstGeom>
        </p:spPr>
      </p:pic>
      <p:sp>
        <p:nvSpPr>
          <p:cNvPr id="16" name="TextBox 15">
            <a:extLst>
              <a:ext uri="{FF2B5EF4-FFF2-40B4-BE49-F238E27FC236}">
                <a16:creationId xmlns:a16="http://schemas.microsoft.com/office/drawing/2014/main" id="{4CA3CF2A-EA69-29C5-BF5F-CDA34B156294}"/>
              </a:ext>
            </a:extLst>
          </p:cNvPr>
          <p:cNvSpPr txBox="1"/>
          <p:nvPr/>
        </p:nvSpPr>
        <p:spPr>
          <a:xfrm>
            <a:off x="7688457" y="1911392"/>
            <a:ext cx="3513398" cy="369332"/>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Control access with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IAM</a:t>
            </a:r>
          </a:p>
        </p:txBody>
      </p:sp>
      <p:sp>
        <p:nvSpPr>
          <p:cNvPr id="18" name="TextBox 17">
            <a:extLst>
              <a:ext uri="{FF2B5EF4-FFF2-40B4-BE49-F238E27FC236}">
                <a16:creationId xmlns:a16="http://schemas.microsoft.com/office/drawing/2014/main" id="{48A62B49-3E15-71E9-4C2B-CC8BBAD49407}"/>
              </a:ext>
            </a:extLst>
          </p:cNvPr>
          <p:cNvSpPr txBox="1"/>
          <p:nvPr/>
        </p:nvSpPr>
        <p:spPr>
          <a:xfrm>
            <a:off x="7390808" y="3179557"/>
            <a:ext cx="4112116"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S3 Glacier encrypts your data with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AES-256</a:t>
            </a:r>
          </a:p>
        </p:txBody>
      </p:sp>
      <p:sp>
        <p:nvSpPr>
          <p:cNvPr id="21" name="TextBox 20">
            <a:extLst>
              <a:ext uri="{FF2B5EF4-FFF2-40B4-BE49-F238E27FC236}">
                <a16:creationId xmlns:a16="http://schemas.microsoft.com/office/drawing/2014/main" id="{60EBFD07-9CB0-E027-BED6-AB1E50E9D3D7}"/>
              </a:ext>
            </a:extLst>
          </p:cNvPr>
          <p:cNvSpPr txBox="1"/>
          <p:nvPr/>
        </p:nvSpPr>
        <p:spPr>
          <a:xfrm>
            <a:off x="7244318" y="4765927"/>
            <a:ext cx="4258606"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S3 Glacier manages your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keys</a:t>
            </a:r>
            <a:r>
              <a:rPr lang="en-US" sz="2400" dirty="0">
                <a:latin typeface="Times New Roman" panose="02020603050405020304" pitchFamily="18" charset="0"/>
                <a:ea typeface="Amazon Ember" panose="020B0603020204020204" pitchFamily="34" charset="0"/>
                <a:cs typeface="Times New Roman" panose="02020603050405020304" pitchFamily="18" charset="0"/>
              </a:rPr>
              <a:t> for you</a:t>
            </a:r>
            <a:endParaRPr lang="en-US" sz="2400" dirty="0">
              <a:solidFill>
                <a:schemeClr val="accent2"/>
              </a:solidFill>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27586962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Relational Database Service</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31073303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4" y="1439865"/>
            <a:ext cx="1095562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Amazon RDS is a fully managed relational database service that creates and operates a relational database in the cloud</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8" name="Graphic 7">
            <a:extLst>
              <a:ext uri="{FF2B5EF4-FFF2-40B4-BE49-F238E27FC236}">
                <a16:creationId xmlns:a16="http://schemas.microsoft.com/office/drawing/2014/main" id="{00102CA3-C931-9337-6083-364380B4733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63074" y="2636699"/>
            <a:ext cx="1865852" cy="1865852"/>
          </a:xfrm>
          <a:prstGeom prst="rect">
            <a:avLst/>
          </a:prstGeom>
        </p:spPr>
      </p:pic>
      <p:sp>
        <p:nvSpPr>
          <p:cNvPr id="10" name="TextBox 9">
            <a:extLst>
              <a:ext uri="{FF2B5EF4-FFF2-40B4-BE49-F238E27FC236}">
                <a16:creationId xmlns:a16="http://schemas.microsoft.com/office/drawing/2014/main" id="{A0DD9AFA-2B7F-1C73-2C0F-48155FB2FEEF}"/>
              </a:ext>
            </a:extLst>
          </p:cNvPr>
          <p:cNvSpPr txBox="1"/>
          <p:nvPr/>
        </p:nvSpPr>
        <p:spPr>
          <a:xfrm>
            <a:off x="3258899" y="4620923"/>
            <a:ext cx="5887018"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a:t>
            </a:r>
            <a:r>
              <a:rPr lang="en-US" sz="2400" dirty="0">
                <a:latin typeface="Times New Roman" panose="02020603050405020304" pitchFamily="18" charset="0"/>
                <a:cs typeface="Times New Roman" panose="02020603050405020304" pitchFamily="18" charset="0"/>
              </a:rPr>
              <a:t>Relational Database Service</a:t>
            </a:r>
          </a:p>
          <a:p>
            <a:pPr algn="ctr"/>
            <a:r>
              <a:rPr lang="en-US" sz="2400" dirty="0">
                <a:latin typeface="Times New Roman" panose="02020603050405020304" pitchFamily="18" charset="0"/>
                <a:cs typeface="Times New Roman" panose="02020603050405020304" pitchFamily="18" charset="0"/>
              </a:rPr>
              <a:t> (Amazon </a:t>
            </a:r>
            <a:r>
              <a:rPr lang="en-US" sz="2400" dirty="0">
                <a:latin typeface="Times New Roman" panose="02020603050405020304" pitchFamily="18" charset="0"/>
                <a:ea typeface="Amazon Ember" panose="020B0603020204020204" pitchFamily="34" charset="0"/>
                <a:cs typeface="Times New Roman" panose="02020603050405020304" pitchFamily="18" charset="0"/>
              </a:rPr>
              <a:t>RDS)</a:t>
            </a:r>
          </a:p>
        </p:txBody>
      </p:sp>
    </p:spTree>
    <p:extLst>
      <p:ext uri="{BB962C8B-B14F-4D97-AF65-F5344CB8AC3E}">
        <p14:creationId xmlns:p14="http://schemas.microsoft.com/office/powerpoint/2010/main" val="31539318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439865"/>
            <a:ext cx="48752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Unmanaged versus managed services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Content Placeholder 2">
            <a:extLst>
              <a:ext uri="{FF2B5EF4-FFF2-40B4-BE49-F238E27FC236}">
                <a16:creationId xmlns:a16="http://schemas.microsoft.com/office/drawing/2014/main" id="{52EC7D25-829B-7432-E358-73F1627DFFE5}"/>
              </a:ext>
            </a:extLst>
          </p:cNvPr>
          <p:cNvSpPr>
            <a:spLocks noGrp="1"/>
          </p:cNvSpPr>
          <p:nvPr>
            <p:ph idx="1"/>
          </p:nvPr>
        </p:nvSpPr>
        <p:spPr>
          <a:xfrm>
            <a:off x="1839625" y="2344766"/>
            <a:ext cx="2439347" cy="612430"/>
          </a:xfrm>
        </p:spPr>
        <p:txBody>
          <a:bodyPr/>
          <a:lstStyle/>
          <a:p>
            <a:pPr marL="0" indent="0" algn="ctr">
              <a:buNone/>
            </a:pPr>
            <a:r>
              <a:rPr lang="en-US" sz="2400" b="1" dirty="0">
                <a:solidFill>
                  <a:schemeClr val="accent5"/>
                </a:solidFill>
                <a:latin typeface="Times New Roman" panose="02020603050405020304" pitchFamily="18" charset="0"/>
                <a:cs typeface="Times New Roman" panose="02020603050405020304" pitchFamily="18" charset="0"/>
              </a:rPr>
              <a:t>Unmanaged</a:t>
            </a:r>
            <a:r>
              <a:rPr lang="en-US" sz="2400" b="1" dirty="0">
                <a:solidFill>
                  <a:srgbClr val="0070C0"/>
                </a:solidFill>
                <a:latin typeface="Times New Roman" panose="02020603050405020304" pitchFamily="18" charset="0"/>
                <a:cs typeface="Times New Roman" panose="02020603050405020304" pitchFamily="18" charset="0"/>
              </a:rPr>
              <a:t>:</a:t>
            </a:r>
          </a:p>
        </p:txBody>
      </p:sp>
      <p:sp>
        <p:nvSpPr>
          <p:cNvPr id="11" name="Content Placeholder 2">
            <a:extLst>
              <a:ext uri="{FF2B5EF4-FFF2-40B4-BE49-F238E27FC236}">
                <a16:creationId xmlns:a16="http://schemas.microsoft.com/office/drawing/2014/main" id="{AA86005D-6AAE-5CE6-7C27-7A11E606CEAD}"/>
              </a:ext>
            </a:extLst>
          </p:cNvPr>
          <p:cNvSpPr txBox="1">
            <a:spLocks/>
          </p:cNvSpPr>
          <p:nvPr/>
        </p:nvSpPr>
        <p:spPr>
          <a:xfrm>
            <a:off x="785234" y="2957196"/>
            <a:ext cx="4548131" cy="1387221"/>
          </a:xfrm>
          <a:prstGeom prst="rect">
            <a:avLst/>
          </a:prstGeom>
        </p:spPr>
        <p:txBody>
          <a:bodyPr vert="horz" lIns="121920" tIns="60960" rIns="121920" bIns="60960" rtlCol="0">
            <a:noAutofit/>
          </a:bodyPr>
          <a:lstStyle>
            <a:lvl1pPr marL="0" indent="0" algn="l" defTabSz="457200" rtl="0" eaLnBrk="1" latinLnBrk="0" hangingPunct="1">
              <a:spcBef>
                <a:spcPct val="20000"/>
              </a:spcBef>
              <a:buFontTx/>
              <a:buNone/>
              <a:defRPr sz="2400" b="0" i="0" kern="1200">
                <a:solidFill>
                  <a:schemeClr val="tx1"/>
                </a:solidFill>
                <a:latin typeface="Arial"/>
                <a:ea typeface="+mn-ea"/>
                <a:cs typeface="Arial"/>
              </a:defRPr>
            </a:lvl1pPr>
            <a:lvl2pPr marL="344488" indent="-341313" algn="l" defTabSz="457200" rtl="0" eaLnBrk="1" latinLnBrk="0" hangingPunct="1">
              <a:spcBef>
                <a:spcPct val="20000"/>
              </a:spcBef>
              <a:buClr>
                <a:schemeClr val="accent1"/>
              </a:buClr>
              <a:buSzPct val="125000"/>
              <a:buFontTx/>
              <a:buBlip>
                <a:blip r:embed="rId5"/>
              </a:buBlip>
              <a:defRPr sz="2200" b="0" i="0" kern="1200">
                <a:solidFill>
                  <a:schemeClr val="tx1"/>
                </a:solidFill>
                <a:latin typeface="Arial"/>
                <a:ea typeface="+mn-ea"/>
                <a:cs typeface="Arial"/>
              </a:defRPr>
            </a:lvl2pPr>
            <a:lvl3pPr marL="625475" indent="-282575" algn="l" defTabSz="457200" rtl="0" eaLnBrk="1" latinLnBrk="0" hangingPunct="1">
              <a:spcBef>
                <a:spcPct val="20000"/>
              </a:spcBef>
              <a:buClr>
                <a:schemeClr val="accent1"/>
              </a:buClr>
              <a:buFont typeface="Wingdings" panose="05000000000000000000" pitchFamily="2" charset="2"/>
              <a:buChar char="Ø"/>
              <a:defRPr sz="2000" b="0" i="0" kern="1200" baseline="0">
                <a:solidFill>
                  <a:schemeClr val="tx1"/>
                </a:solidFill>
                <a:latin typeface="Arial"/>
                <a:ea typeface="+mn-ea"/>
                <a:cs typeface="Arial"/>
              </a:defRPr>
            </a:lvl3pPr>
            <a:lvl4pPr marL="914400" indent="-222250" algn="l" defTabSz="457200" rtl="0" eaLnBrk="1" latinLnBrk="0" hangingPunct="1">
              <a:spcBef>
                <a:spcPct val="20000"/>
              </a:spcBef>
              <a:buClr>
                <a:schemeClr val="accent1"/>
              </a:buClr>
              <a:buFont typeface="Arial" panose="020B0604020202020204" pitchFamily="34" charset="0"/>
              <a:buChar char="•"/>
              <a:defRPr sz="1800" b="0" i="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595A5D"/>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i="1" dirty="0">
                <a:latin typeface="Times New Roman" panose="02020603050405020304" pitchFamily="18" charset="0"/>
                <a:ea typeface="Amazon Ember" panose="020B0603020204020204" pitchFamily="34" charset="0"/>
                <a:cs typeface="Times New Roman" panose="02020603050405020304" pitchFamily="18" charset="0"/>
              </a:rPr>
              <a:t>Scaling, fault tolerance, and availability are managed by you.</a:t>
            </a:r>
          </a:p>
        </p:txBody>
      </p:sp>
      <p:pic>
        <p:nvPicPr>
          <p:cNvPr id="15" name="Picture 14" descr="tools.">
            <a:extLst>
              <a:ext uri="{FF2B5EF4-FFF2-40B4-BE49-F238E27FC236}">
                <a16:creationId xmlns:a16="http://schemas.microsoft.com/office/drawing/2014/main" id="{2703FCA5-D1DD-C351-AC31-436EFE958E7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59444" y="4050371"/>
            <a:ext cx="1654937" cy="1574776"/>
          </a:xfrm>
          <a:prstGeom prst="rect">
            <a:avLst/>
          </a:prstGeom>
          <a:effectLst>
            <a:outerShdw blurRad="50800" dist="38100" dir="2700000" algn="tl" rotWithShape="0">
              <a:prstClr val="black">
                <a:alpha val="40000"/>
              </a:prstClr>
            </a:outerShdw>
          </a:effectLst>
        </p:spPr>
      </p:pic>
      <p:sp>
        <p:nvSpPr>
          <p:cNvPr id="16" name="Content Placeholder 2">
            <a:extLst>
              <a:ext uri="{FF2B5EF4-FFF2-40B4-BE49-F238E27FC236}">
                <a16:creationId xmlns:a16="http://schemas.microsoft.com/office/drawing/2014/main" id="{56C4334B-9A40-1737-3F05-FC76619C467F}"/>
              </a:ext>
            </a:extLst>
          </p:cNvPr>
          <p:cNvSpPr txBox="1">
            <a:spLocks/>
          </p:cNvSpPr>
          <p:nvPr/>
        </p:nvSpPr>
        <p:spPr>
          <a:xfrm>
            <a:off x="7621800" y="2340745"/>
            <a:ext cx="2448985" cy="588460"/>
          </a:xfrm>
          <a:prstGeom prst="rect">
            <a:avLst/>
          </a:prstGeom>
        </p:spPr>
        <p:txBody>
          <a:bodyPr vert="horz" lIns="91440" tIns="45720" rIns="91440" bIns="45720" rtlCol="0">
            <a:normAutofit/>
          </a:bodyPr>
          <a:lstStyle>
            <a:lvl1pPr indent="0" algn="ctr">
              <a:lnSpc>
                <a:spcPct val="90000"/>
              </a:lnSpc>
              <a:spcBef>
                <a:spcPts val="1000"/>
              </a:spcBef>
              <a:buFontTx/>
              <a:buNone/>
              <a:defRPr sz="2800" b="0" i="0">
                <a:latin typeface="Amazon Ember Light" charset="0"/>
                <a:ea typeface="Amazon Ember Light" charset="0"/>
                <a:cs typeface="Amazon Ember Light" charset="0"/>
              </a:defRPr>
            </a:lvl1pPr>
            <a:lvl2pPr marL="685800" indent="-228600">
              <a:lnSpc>
                <a:spcPct val="90000"/>
              </a:lnSpc>
              <a:spcBef>
                <a:spcPts val="500"/>
              </a:spcBef>
              <a:buFontTx/>
              <a:buBlip>
                <a:blip r:embed="rId7"/>
              </a:buBlip>
              <a:defRPr sz="2400" b="0" i="0">
                <a:latin typeface="Amazon Ember Light" charset="0"/>
                <a:ea typeface="Amazon Ember Light" charset="0"/>
                <a:cs typeface="Amazon Ember Light" charset="0"/>
              </a:defRPr>
            </a:lvl2pPr>
            <a:lvl3pPr marL="1143000" indent="-228600">
              <a:lnSpc>
                <a:spcPct val="90000"/>
              </a:lnSpc>
              <a:spcBef>
                <a:spcPts val="500"/>
              </a:spcBef>
              <a:buFontTx/>
              <a:buBlip>
                <a:blip r:embed="rId7"/>
              </a:buBlip>
              <a:defRPr sz="2000" b="0" i="0">
                <a:latin typeface="Amazon Ember Light" charset="0"/>
                <a:ea typeface="Amazon Ember Light" charset="0"/>
                <a:cs typeface="Amazon Ember Light" charset="0"/>
              </a:defRPr>
            </a:lvl3pPr>
            <a:lvl4pPr marL="1600200" indent="-228600">
              <a:lnSpc>
                <a:spcPct val="90000"/>
              </a:lnSpc>
              <a:spcBef>
                <a:spcPts val="500"/>
              </a:spcBef>
              <a:buFontTx/>
              <a:buBlip>
                <a:blip r:embed="rId7"/>
              </a:buBlip>
              <a:defRPr b="0" i="0">
                <a:latin typeface="Amazon Ember Light" charset="0"/>
                <a:ea typeface="Amazon Ember Light" charset="0"/>
                <a:cs typeface="Amazon Ember Light" charset="0"/>
              </a:defRPr>
            </a:lvl4pPr>
            <a:lvl5pPr marL="2057400" indent="-228600">
              <a:lnSpc>
                <a:spcPct val="90000"/>
              </a:lnSpc>
              <a:spcBef>
                <a:spcPts val="500"/>
              </a:spcBef>
              <a:buFontTx/>
              <a:buBlip>
                <a:blip r:embed="rId7"/>
              </a:buBlip>
              <a:defRPr b="0" i="0">
                <a:latin typeface="Amazon Ember Light" charset="0"/>
                <a:ea typeface="Amazon Ember Light" charset="0"/>
                <a:cs typeface="Amazon Ember Light" charset="0"/>
              </a:defRPr>
            </a:lvl5pPr>
            <a:lvl6pPr marL="2514600" indent="-228600">
              <a:lnSpc>
                <a:spcPct val="90000"/>
              </a:lnSpc>
              <a:spcBef>
                <a:spcPts val="500"/>
              </a:spcBef>
              <a:buFont typeface="Arial"/>
              <a:buChar char="•"/>
            </a:lvl6pPr>
            <a:lvl7pPr marL="2971800" indent="-228600">
              <a:lnSpc>
                <a:spcPct val="90000"/>
              </a:lnSpc>
              <a:spcBef>
                <a:spcPts val="500"/>
              </a:spcBef>
              <a:buFont typeface="Arial"/>
              <a:buChar char="•"/>
            </a:lvl7pPr>
            <a:lvl8pPr marL="3429000" indent="-228600">
              <a:lnSpc>
                <a:spcPct val="90000"/>
              </a:lnSpc>
              <a:spcBef>
                <a:spcPts val="500"/>
              </a:spcBef>
              <a:buFont typeface="Arial"/>
              <a:buChar char="•"/>
            </a:lvl8pPr>
            <a:lvl9pPr marL="3886200" indent="-228600">
              <a:lnSpc>
                <a:spcPct val="90000"/>
              </a:lnSpc>
              <a:spcBef>
                <a:spcPts val="500"/>
              </a:spcBef>
              <a:buFont typeface="Arial"/>
              <a:buChar char="•"/>
            </a:lvl9pPr>
          </a:lstStyle>
          <a:p>
            <a:r>
              <a:rPr lang="en-US" sz="2400" b="1" dirty="0">
                <a:solidFill>
                  <a:schemeClr val="accent5"/>
                </a:solidFill>
                <a:latin typeface="Times New Roman" panose="02020603050405020304" pitchFamily="18" charset="0"/>
                <a:cs typeface="Times New Roman" panose="02020603050405020304" pitchFamily="18" charset="0"/>
              </a:rPr>
              <a:t>Managed</a:t>
            </a:r>
            <a:r>
              <a:rPr lang="en-US" sz="2400" b="1" dirty="0">
                <a:solidFill>
                  <a:srgbClr val="0070C0"/>
                </a:solidFill>
                <a:latin typeface="Times New Roman" panose="02020603050405020304" pitchFamily="18" charset="0"/>
                <a:cs typeface="Times New Roman" panose="02020603050405020304" pitchFamily="18" charset="0"/>
              </a:rPr>
              <a:t>:</a:t>
            </a:r>
          </a:p>
        </p:txBody>
      </p:sp>
      <p:sp>
        <p:nvSpPr>
          <p:cNvPr id="18" name="Content Placeholder 2">
            <a:extLst>
              <a:ext uri="{FF2B5EF4-FFF2-40B4-BE49-F238E27FC236}">
                <a16:creationId xmlns:a16="http://schemas.microsoft.com/office/drawing/2014/main" id="{EC698358-E5DE-A1B0-7FB2-19E3D6A9E5A5}"/>
              </a:ext>
            </a:extLst>
          </p:cNvPr>
          <p:cNvSpPr txBox="1">
            <a:spLocks/>
          </p:cNvSpPr>
          <p:nvPr/>
        </p:nvSpPr>
        <p:spPr>
          <a:xfrm>
            <a:off x="6572228" y="2957196"/>
            <a:ext cx="4548131" cy="1387221"/>
          </a:xfrm>
          <a:prstGeom prst="rect">
            <a:avLst/>
          </a:prstGeom>
        </p:spPr>
        <p:txBody>
          <a:bodyPr vert="horz" lIns="121920" tIns="60960" rIns="121920" bIns="60960" rtlCol="0">
            <a:noAutofit/>
          </a:bodyPr>
          <a:lstStyle>
            <a:defPPr>
              <a:defRPr lang="en-US"/>
            </a:defPPr>
            <a:lvl1pPr indent="0" defTabSz="457200">
              <a:spcBef>
                <a:spcPct val="20000"/>
              </a:spcBef>
              <a:buFontTx/>
              <a:buNone/>
              <a:defRPr sz="2667" b="1" i="1">
                <a:latin typeface="Amazon Ember" panose="020B0603020204020204" pitchFamily="34" charset="0"/>
                <a:ea typeface="Amazon Ember" panose="020B0603020204020204" pitchFamily="34" charset="0"/>
                <a:cs typeface="Amazon Ember" panose="020B0603020204020204" pitchFamily="34" charset="0"/>
              </a:defRPr>
            </a:lvl1pPr>
            <a:lvl2pPr marL="344488" indent="-341313" defTabSz="457200">
              <a:spcBef>
                <a:spcPct val="20000"/>
              </a:spcBef>
              <a:buClr>
                <a:schemeClr val="accent1"/>
              </a:buClr>
              <a:buSzPct val="125000"/>
              <a:buFontTx/>
              <a:buBlip>
                <a:blip r:embed="rId5"/>
              </a:buBlip>
              <a:defRPr sz="2200" b="0" i="0">
                <a:latin typeface="Arial"/>
                <a:cs typeface="Arial"/>
              </a:defRPr>
            </a:lvl2pPr>
            <a:lvl3pPr marL="625475" indent="-282575" defTabSz="457200">
              <a:spcBef>
                <a:spcPct val="20000"/>
              </a:spcBef>
              <a:buClr>
                <a:schemeClr val="accent1"/>
              </a:buClr>
              <a:buFont typeface="Wingdings" panose="05000000000000000000" pitchFamily="2" charset="2"/>
              <a:buChar char="Ø"/>
              <a:defRPr sz="2000" b="0" i="0" baseline="0">
                <a:latin typeface="Arial"/>
                <a:cs typeface="Arial"/>
              </a:defRPr>
            </a:lvl3pPr>
            <a:lvl4pPr marL="914400" indent="-222250" defTabSz="457200">
              <a:spcBef>
                <a:spcPct val="20000"/>
              </a:spcBef>
              <a:buClr>
                <a:schemeClr val="accent1"/>
              </a:buClr>
              <a:buFont typeface="Arial" panose="020B0604020202020204" pitchFamily="34" charset="0"/>
              <a:buChar char="•"/>
              <a:defRPr b="0" i="0">
                <a:latin typeface="Arial"/>
                <a:cs typeface="Arial"/>
              </a:defRPr>
            </a:lvl4pPr>
            <a:lvl5pPr marL="2057400" indent="-228600" defTabSz="457200">
              <a:spcBef>
                <a:spcPct val="20000"/>
              </a:spcBef>
              <a:buFont typeface="Arial"/>
              <a:buChar char="»"/>
              <a:defRPr sz="1600" b="0" i="0">
                <a:solidFill>
                  <a:srgbClr val="595A5D"/>
                </a:solidFill>
                <a:latin typeface="Arial"/>
                <a:cs typeface="Arial"/>
              </a:defRPr>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algn="ctr"/>
            <a:r>
              <a:rPr lang="en-US" sz="2400" b="0" dirty="0">
                <a:latin typeface="Times New Roman" panose="02020603050405020304" pitchFamily="18" charset="0"/>
                <a:cs typeface="Times New Roman" panose="02020603050405020304" pitchFamily="18" charset="0"/>
              </a:rPr>
              <a:t>Scaling, fault tolerance, and availability are typically built in to the service.</a:t>
            </a:r>
          </a:p>
        </p:txBody>
      </p:sp>
      <p:pic>
        <p:nvPicPr>
          <p:cNvPr id="21" name="Picture 4" descr="a key.">
            <a:extLst>
              <a:ext uri="{FF2B5EF4-FFF2-40B4-BE49-F238E27FC236}">
                <a16:creationId xmlns:a16="http://schemas.microsoft.com/office/drawing/2014/main" id="{C1B72C9E-F74C-8C45-D4DF-8619F6135DF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389429" y="4236128"/>
            <a:ext cx="1946300" cy="969087"/>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8556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52145" y="1214452"/>
            <a:ext cx="48752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Challenges of relational databases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0" name="Content Placeholder 2">
            <a:extLst>
              <a:ext uri="{FF2B5EF4-FFF2-40B4-BE49-F238E27FC236}">
                <a16:creationId xmlns:a16="http://schemas.microsoft.com/office/drawing/2014/main" id="{7E2D4424-1EE7-F449-BCC9-6012BFE7B1F0}"/>
              </a:ext>
            </a:extLst>
          </p:cNvPr>
          <p:cNvSpPr>
            <a:spLocks noGrp="1"/>
          </p:cNvSpPr>
          <p:nvPr>
            <p:ph idx="1"/>
          </p:nvPr>
        </p:nvSpPr>
        <p:spPr>
          <a:xfrm>
            <a:off x="623392" y="1579419"/>
            <a:ext cx="10965633" cy="4774193"/>
          </a:xfrm>
        </p:spPr>
        <p:txBody>
          <a:bodyPr>
            <a:normAutofit/>
          </a:bodyPr>
          <a:lstStyle/>
          <a:p>
            <a:pPr marL="0" indent="0" algn="just">
              <a:spcAft>
                <a:spcPts val="800"/>
              </a:spcAft>
              <a:buNone/>
            </a:pPr>
            <a:r>
              <a:rPr lang="en-US" sz="2400" dirty="0">
                <a:latin typeface="Times New Roman" panose="02020603050405020304" pitchFamily="18" charset="0"/>
                <a:cs typeface="Times New Roman" panose="02020603050405020304" pitchFamily="18" charset="0"/>
              </a:rPr>
              <a:t>When you run your own relational database, you are responsible for:</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Server maintenance and energy footprint</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Software installation and patches</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Database backups and high availability</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Limits on scalability</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Data security</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Operating system (OS) installation and patches</a:t>
            </a:r>
          </a:p>
        </p:txBody>
      </p:sp>
      <p:pic>
        <p:nvPicPr>
          <p:cNvPr id="22" name="Picture 21" descr="a relational database.">
            <a:extLst>
              <a:ext uri="{FF2B5EF4-FFF2-40B4-BE49-F238E27FC236}">
                <a16:creationId xmlns:a16="http://schemas.microsoft.com/office/drawing/2014/main" id="{5548136D-F588-966D-314C-EEAFB5DAF9D0}"/>
              </a:ext>
            </a:extLst>
          </p:cNvPr>
          <p:cNvPicPr>
            <a:picLocks noChangeAspect="1"/>
          </p:cNvPicPr>
          <p:nvPr/>
        </p:nvPicPr>
        <p:blipFill>
          <a:blip r:embed="rId5"/>
          <a:stretch>
            <a:fillRect/>
          </a:stretch>
        </p:blipFill>
        <p:spPr>
          <a:xfrm>
            <a:off x="8496300" y="2045818"/>
            <a:ext cx="3276600" cy="1727658"/>
          </a:xfrm>
          <a:prstGeom prst="rect">
            <a:avLst/>
          </a:prstGeom>
        </p:spPr>
      </p:pic>
    </p:spTree>
    <p:extLst>
      <p:ext uri="{BB962C8B-B14F-4D97-AF65-F5344CB8AC3E}">
        <p14:creationId xmlns:p14="http://schemas.microsoft.com/office/powerpoint/2010/main" val="39635537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52144" y="1214452"/>
            <a:ext cx="627780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From on-premises databases to Amazon RDS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1" name="TextBox 10">
            <a:extLst>
              <a:ext uri="{FF2B5EF4-FFF2-40B4-BE49-F238E27FC236}">
                <a16:creationId xmlns:a16="http://schemas.microsoft.com/office/drawing/2014/main" id="{113E1FAE-F3AD-1BFE-737E-92DEE2697F6F}"/>
              </a:ext>
            </a:extLst>
          </p:cNvPr>
          <p:cNvSpPr txBox="1"/>
          <p:nvPr/>
        </p:nvSpPr>
        <p:spPr>
          <a:xfrm>
            <a:off x="572169" y="1828223"/>
            <a:ext cx="2855422" cy="369332"/>
          </a:xfrm>
          <a:prstGeom prst="rect">
            <a:avLst/>
          </a:prstGeom>
          <a:noFill/>
        </p:spPr>
        <p:txBody>
          <a:bodyPr wrap="square" rtlCol="0">
            <a:spAutoFit/>
          </a:bodyPr>
          <a:lstStyle/>
          <a:p>
            <a:r>
              <a:rPr lang="en-US" dirty="0"/>
              <a:t>On-premises database</a:t>
            </a:r>
          </a:p>
        </p:txBody>
      </p:sp>
      <p:sp>
        <p:nvSpPr>
          <p:cNvPr id="15" name="TextBox 14" descr="compares services provided for on-premises databases with running a database on EC2 and Amazon RDS or Amazon Aurora.">
            <a:extLst>
              <a:ext uri="{FF2B5EF4-FFF2-40B4-BE49-F238E27FC236}">
                <a16:creationId xmlns:a16="http://schemas.microsoft.com/office/drawing/2014/main" id="{E24C0CBB-6E83-FCE6-2B2A-EF6CF27B0E89}"/>
              </a:ext>
            </a:extLst>
          </p:cNvPr>
          <p:cNvSpPr txBox="1"/>
          <p:nvPr/>
        </p:nvSpPr>
        <p:spPr>
          <a:xfrm>
            <a:off x="1127101" y="2326236"/>
            <a:ext cx="2504491" cy="3293209"/>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optimization</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Scaling</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High Availability</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backups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installs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Operation system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Operating system install</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Server maintenance</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Rack and stack servers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Power, HVAC, network</a:t>
            </a:r>
          </a:p>
        </p:txBody>
      </p:sp>
      <p:pic>
        <p:nvPicPr>
          <p:cNvPr id="16" name="Picture 15">
            <a:extLst>
              <a:ext uri="{FF2B5EF4-FFF2-40B4-BE49-F238E27FC236}">
                <a16:creationId xmlns:a16="http://schemas.microsoft.com/office/drawing/2014/main" id="{8AD9649B-DF07-93CD-79BE-41854E6C55E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367913" y="1850353"/>
            <a:ext cx="917850" cy="325072"/>
          </a:xfrm>
          <a:prstGeom prst="rect">
            <a:avLst/>
          </a:prstGeom>
        </p:spPr>
      </p:pic>
      <p:sp>
        <p:nvSpPr>
          <p:cNvPr id="18" name="TextBox 17">
            <a:extLst>
              <a:ext uri="{FF2B5EF4-FFF2-40B4-BE49-F238E27FC236}">
                <a16:creationId xmlns:a16="http://schemas.microsoft.com/office/drawing/2014/main" id="{DE81621D-E3DA-6488-4D35-926DC2162B7A}"/>
              </a:ext>
            </a:extLst>
          </p:cNvPr>
          <p:cNvSpPr txBox="1"/>
          <p:nvPr/>
        </p:nvSpPr>
        <p:spPr>
          <a:xfrm>
            <a:off x="4226084" y="1689724"/>
            <a:ext cx="3568575" cy="646331"/>
          </a:xfrm>
          <a:prstGeom prst="rect">
            <a:avLst/>
          </a:prstGeom>
          <a:noFill/>
        </p:spPr>
        <p:txBody>
          <a:bodyPr wrap="square" rtlCol="0">
            <a:spAutoFit/>
          </a:bodyPr>
          <a:lstStyle/>
          <a:p>
            <a:pPr algn="ctr"/>
            <a:r>
              <a:rPr lang="en-US" dirty="0"/>
              <a:t>Database in Amazon Elastic Compute Cloud (Amazon EC2) </a:t>
            </a:r>
          </a:p>
        </p:txBody>
      </p:sp>
      <p:sp>
        <p:nvSpPr>
          <p:cNvPr id="21" name="TextBox 20" descr="compares services provided for on-premises databases with running a database on EC2 and Amazon RDS or Amazon Aurora.">
            <a:extLst>
              <a:ext uri="{FF2B5EF4-FFF2-40B4-BE49-F238E27FC236}">
                <a16:creationId xmlns:a16="http://schemas.microsoft.com/office/drawing/2014/main" id="{F11BF8B7-F0C8-5884-9E04-D10BDBB21CFC}"/>
              </a:ext>
            </a:extLst>
          </p:cNvPr>
          <p:cNvSpPr txBox="1"/>
          <p:nvPr/>
        </p:nvSpPr>
        <p:spPr>
          <a:xfrm>
            <a:off x="3754640" y="5058773"/>
            <a:ext cx="942887" cy="584775"/>
          </a:xfrm>
          <a:prstGeom prst="rect">
            <a:avLst/>
          </a:prstGeom>
          <a:noFill/>
        </p:spPr>
        <p:txBody>
          <a:bodyPr wrap="none" rtlCol="0">
            <a:spAutoFit/>
          </a:bodyPr>
          <a:lstStyle/>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a:t>
            </a:r>
          </a:p>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provides</a:t>
            </a:r>
          </a:p>
        </p:txBody>
      </p:sp>
      <p:sp>
        <p:nvSpPr>
          <p:cNvPr id="23" name="Rectangle: Rounded Corners 22">
            <a:extLst>
              <a:ext uri="{FF2B5EF4-FFF2-40B4-BE49-F238E27FC236}">
                <a16:creationId xmlns:a16="http://schemas.microsoft.com/office/drawing/2014/main" id="{4058BC8B-EEC7-1A04-4951-2FAF1167DC97}"/>
              </a:ext>
              <a:ext uri="{C183D7F6-B498-43B3-948B-1728B52AA6E4}">
                <adec:decorative xmlns:adec="http://schemas.microsoft.com/office/drawing/2017/decorative" val="1"/>
              </a:ext>
            </a:extLst>
          </p:cNvPr>
          <p:cNvSpPr/>
          <p:nvPr/>
        </p:nvSpPr>
        <p:spPr>
          <a:xfrm>
            <a:off x="4718682" y="5108885"/>
            <a:ext cx="2583378" cy="612077"/>
          </a:xfrm>
          <a:prstGeom prst="roundRect">
            <a:avLst/>
          </a:prstGeom>
          <a:gradFill>
            <a:gsLst>
              <a:gs pos="0">
                <a:schemeClr val="accent5">
                  <a:alpha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descr="compares services provided for on-premises databases with running a database on EC2 and Amazon RDS or Amazon Aurora.">
            <a:extLst>
              <a:ext uri="{FF2B5EF4-FFF2-40B4-BE49-F238E27FC236}">
                <a16:creationId xmlns:a16="http://schemas.microsoft.com/office/drawing/2014/main" id="{F678125A-52C4-5785-DAA6-C0A0A6BBC806}"/>
              </a:ext>
            </a:extLst>
          </p:cNvPr>
          <p:cNvSpPr txBox="1"/>
          <p:nvPr/>
        </p:nvSpPr>
        <p:spPr>
          <a:xfrm>
            <a:off x="4992998" y="2907060"/>
            <a:ext cx="2504491" cy="3293209"/>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optimization</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Scaling</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High Availability</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backups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installs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Operation system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Operating system install</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Server maintenance</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Rack and stack servers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Power, HVAC, network</a:t>
            </a:r>
          </a:p>
        </p:txBody>
      </p:sp>
      <p:pic>
        <p:nvPicPr>
          <p:cNvPr id="27" name="Picture 26">
            <a:extLst>
              <a:ext uri="{FF2B5EF4-FFF2-40B4-BE49-F238E27FC236}">
                <a16:creationId xmlns:a16="http://schemas.microsoft.com/office/drawing/2014/main" id="{83970058-944C-C6E0-8778-2845EAD7557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596004" y="1803810"/>
            <a:ext cx="917850" cy="325072"/>
          </a:xfrm>
          <a:prstGeom prst="rect">
            <a:avLst/>
          </a:prstGeom>
        </p:spPr>
      </p:pic>
      <p:sp>
        <p:nvSpPr>
          <p:cNvPr id="28" name="TextBox 27">
            <a:extLst>
              <a:ext uri="{FF2B5EF4-FFF2-40B4-BE49-F238E27FC236}">
                <a16:creationId xmlns:a16="http://schemas.microsoft.com/office/drawing/2014/main" id="{73A0B1FC-76D5-5D7F-40B8-51F05C4AA453}"/>
              </a:ext>
            </a:extLst>
          </p:cNvPr>
          <p:cNvSpPr txBox="1"/>
          <p:nvPr/>
        </p:nvSpPr>
        <p:spPr>
          <a:xfrm>
            <a:off x="8315199" y="1705764"/>
            <a:ext cx="3487595" cy="646331"/>
          </a:xfrm>
          <a:prstGeom prst="rect">
            <a:avLst/>
          </a:prstGeom>
          <a:noFill/>
        </p:spPr>
        <p:txBody>
          <a:bodyPr wrap="square" rtlCol="0">
            <a:spAutoFit/>
          </a:bodyPr>
          <a:lstStyle/>
          <a:p>
            <a:pPr algn="ctr"/>
            <a:r>
              <a:rPr lang="en-US" dirty="0"/>
              <a:t>Database in Amazon RDS or Amazon Aurora</a:t>
            </a:r>
          </a:p>
        </p:txBody>
      </p:sp>
      <p:sp>
        <p:nvSpPr>
          <p:cNvPr id="29" name="TextBox 28" descr="compares services provided for on-premises databases with running a database on EC2 and Amazon RDS or Amazon Aurora.">
            <a:extLst>
              <a:ext uri="{FF2B5EF4-FFF2-40B4-BE49-F238E27FC236}">
                <a16:creationId xmlns:a16="http://schemas.microsoft.com/office/drawing/2014/main" id="{9F9AF689-E7B8-5370-2E97-54F201D9C6B1}"/>
              </a:ext>
            </a:extLst>
          </p:cNvPr>
          <p:cNvSpPr txBox="1"/>
          <p:nvPr/>
        </p:nvSpPr>
        <p:spPr>
          <a:xfrm>
            <a:off x="7445776" y="4212070"/>
            <a:ext cx="942887" cy="584775"/>
          </a:xfrm>
          <a:prstGeom prst="rect">
            <a:avLst/>
          </a:prstGeom>
          <a:noFill/>
        </p:spPr>
        <p:txBody>
          <a:bodyPr wrap="none" rtlCol="0">
            <a:spAutoFit/>
          </a:bodyPr>
          <a:lstStyle/>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a:t>
            </a:r>
          </a:p>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provides</a:t>
            </a:r>
          </a:p>
        </p:txBody>
      </p:sp>
      <p:sp>
        <p:nvSpPr>
          <p:cNvPr id="30" name="Rectangle: Rounded Corners 29">
            <a:extLst>
              <a:ext uri="{FF2B5EF4-FFF2-40B4-BE49-F238E27FC236}">
                <a16:creationId xmlns:a16="http://schemas.microsoft.com/office/drawing/2014/main" id="{DAB16575-1D23-7973-DF7B-EAD6193A29B8}"/>
              </a:ext>
              <a:ext uri="{C183D7F6-B498-43B3-948B-1728B52AA6E4}">
                <adec:decorative xmlns:adec="http://schemas.microsoft.com/office/drawing/2017/decorative" val="1"/>
              </a:ext>
            </a:extLst>
          </p:cNvPr>
          <p:cNvSpPr/>
          <p:nvPr/>
        </p:nvSpPr>
        <p:spPr>
          <a:xfrm>
            <a:off x="8407483" y="3196401"/>
            <a:ext cx="2657416" cy="2402024"/>
          </a:xfrm>
          <a:prstGeom prst="roundRect">
            <a:avLst/>
          </a:prstGeom>
          <a:gradFill>
            <a:gsLst>
              <a:gs pos="0">
                <a:schemeClr val="accent5">
                  <a:alpha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descr="compares services provided for on-premises databases with running a database on EC2 and Amazon RDS or Amazon Aurora.">
            <a:extLst>
              <a:ext uri="{FF2B5EF4-FFF2-40B4-BE49-F238E27FC236}">
                <a16:creationId xmlns:a16="http://schemas.microsoft.com/office/drawing/2014/main" id="{48CDEE33-53A2-78FE-AFDA-6788FF836579}"/>
              </a:ext>
            </a:extLst>
          </p:cNvPr>
          <p:cNvSpPr txBox="1"/>
          <p:nvPr/>
        </p:nvSpPr>
        <p:spPr>
          <a:xfrm>
            <a:off x="8663466" y="2675503"/>
            <a:ext cx="2434601" cy="2800767"/>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optimization</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Scaling</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High Availability</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backups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installs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Operation system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Operating system install</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Server maintenance</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Rack and stack servers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Power, HVAC, network</a:t>
            </a:r>
          </a:p>
        </p:txBody>
      </p:sp>
    </p:spTree>
    <p:extLst>
      <p:ext uri="{BB962C8B-B14F-4D97-AF65-F5344CB8AC3E}">
        <p14:creationId xmlns:p14="http://schemas.microsoft.com/office/powerpoint/2010/main" val="14810029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34887" y="918919"/>
            <a:ext cx="50438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Managed services responsibilities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3" name="Picture 2">
            <a:extLst>
              <a:ext uri="{FF2B5EF4-FFF2-40B4-BE49-F238E27FC236}">
                <a16:creationId xmlns:a16="http://schemas.microsoft.com/office/drawing/2014/main" id="{E2FF9481-50C8-1146-A27D-143C071FFF6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67783" y="1282132"/>
            <a:ext cx="6733982" cy="1267811"/>
          </a:xfrm>
          <a:prstGeom prst="rect">
            <a:avLst/>
          </a:prstGeom>
        </p:spPr>
      </p:pic>
      <p:sp>
        <p:nvSpPr>
          <p:cNvPr id="8" name="Content Placeholder 2">
            <a:extLst>
              <a:ext uri="{FF2B5EF4-FFF2-40B4-BE49-F238E27FC236}">
                <a16:creationId xmlns:a16="http://schemas.microsoft.com/office/drawing/2014/main" id="{02F59039-7484-92F8-FE90-89B6685DB406}"/>
              </a:ext>
              <a:ext uri="{C183D7F6-B498-43B3-948B-1728B52AA6E4}">
                <adec:decorative xmlns:adec="http://schemas.microsoft.com/office/drawing/2017/decorative" val="1"/>
              </a:ext>
            </a:extLst>
          </p:cNvPr>
          <p:cNvSpPr>
            <a:spLocks noGrp="1"/>
          </p:cNvSpPr>
          <p:nvPr>
            <p:ph idx="1"/>
          </p:nvPr>
        </p:nvSpPr>
        <p:spPr>
          <a:xfrm>
            <a:off x="797038" y="1402323"/>
            <a:ext cx="10763410" cy="3985013"/>
          </a:xfrm>
        </p:spPr>
        <p:txBody>
          <a:bodyPr>
            <a:noAutofit/>
          </a:bodyPr>
          <a:lstStyle/>
          <a:p>
            <a:pPr marL="0" indent="0" algn="just">
              <a:spcAft>
                <a:spcPts val="800"/>
              </a:spcAft>
              <a:buNone/>
            </a:pPr>
            <a:r>
              <a:rPr lang="en-US" sz="1800" b="1" dirty="0">
                <a:latin typeface="Times New Roman" panose="02020603050405020304" pitchFamily="18" charset="0"/>
                <a:cs typeface="Times New Roman" panose="02020603050405020304" pitchFamily="18" charset="0"/>
              </a:rPr>
              <a:t>You manage: </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Application optimization</a:t>
            </a:r>
          </a:p>
          <a:p>
            <a:pPr marL="0" indent="0" algn="just">
              <a:spcAft>
                <a:spcPts val="800"/>
              </a:spcAft>
              <a:buNone/>
            </a:pPr>
            <a:r>
              <a:rPr lang="en-US" sz="1800" b="1" dirty="0">
                <a:latin typeface="Times New Roman" panose="02020603050405020304" pitchFamily="18" charset="0"/>
                <a:cs typeface="Times New Roman" panose="02020603050405020304" pitchFamily="18" charset="0"/>
              </a:rPr>
              <a:t>AWS manages: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OS installation and patches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Database software installation and patches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Database backups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High availability</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Scaling</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Power and racking and stacking servers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Server maintenance</a:t>
            </a:r>
          </a:p>
        </p:txBody>
      </p:sp>
      <p:pic>
        <p:nvPicPr>
          <p:cNvPr id="10" name="Graphic 9">
            <a:extLst>
              <a:ext uri="{FF2B5EF4-FFF2-40B4-BE49-F238E27FC236}">
                <a16:creationId xmlns:a16="http://schemas.microsoft.com/office/drawing/2014/main" id="{6ADFA023-4385-CEB6-4D8C-744D8D7E21C1}"/>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014758" y="2455366"/>
            <a:ext cx="1232641" cy="1095844"/>
          </a:xfrm>
          <a:prstGeom prst="rect">
            <a:avLst/>
          </a:prstGeom>
        </p:spPr>
      </p:pic>
      <p:sp>
        <p:nvSpPr>
          <p:cNvPr id="22" name="TextBox 21">
            <a:extLst>
              <a:ext uri="{FF2B5EF4-FFF2-40B4-BE49-F238E27FC236}">
                <a16:creationId xmlns:a16="http://schemas.microsoft.com/office/drawing/2014/main" id="{2501F4F0-D45A-FCBB-56BE-60D3916330BF}"/>
              </a:ext>
            </a:extLst>
          </p:cNvPr>
          <p:cNvSpPr txBox="1"/>
          <p:nvPr/>
        </p:nvSpPr>
        <p:spPr>
          <a:xfrm>
            <a:off x="7642953" y="3822942"/>
            <a:ext cx="4417701" cy="430887"/>
          </a:xfrm>
          <a:prstGeom prst="rect">
            <a:avLst/>
          </a:prstGeom>
          <a:noFill/>
        </p:spPr>
        <p:txBody>
          <a:bodyPr wrap="square" lIns="0" tIns="0" rIns="0" bIns="0" rtlCol="0" anchor="ctr">
            <a:spAutoFit/>
          </a:bodyPr>
          <a:lstStyle/>
          <a:p>
            <a:pPr algn="ctr"/>
            <a:r>
              <a:rPr lang="en-US" sz="2800" dirty="0">
                <a:latin typeface="Times New Roman" panose="02020603050405020304" pitchFamily="18" charset="0"/>
                <a:ea typeface="Amazon Ember" panose="020B0603020204020204" pitchFamily="34" charset="0"/>
                <a:cs typeface="Times New Roman" panose="02020603050405020304" pitchFamily="18" charset="0"/>
              </a:rPr>
              <a:t>Amazon</a:t>
            </a:r>
            <a:r>
              <a:rPr lang="en-US" sz="2800" b="1" dirty="0">
                <a:latin typeface="Times New Roman" panose="02020603050405020304" pitchFamily="18" charset="0"/>
                <a:ea typeface="Amazon Ember" panose="020B0603020204020204" pitchFamily="34" charset="0"/>
                <a:cs typeface="Times New Roman" panose="02020603050405020304" pitchFamily="18" charset="0"/>
              </a:rPr>
              <a:t> </a:t>
            </a:r>
            <a:r>
              <a:rPr lang="en-US" sz="2800" dirty="0">
                <a:latin typeface="Times New Roman" panose="02020603050405020304" pitchFamily="18" charset="0"/>
                <a:ea typeface="Amazon Ember" panose="020B0603020204020204" pitchFamily="34" charset="0"/>
                <a:cs typeface="Times New Roman" panose="02020603050405020304" pitchFamily="18" charset="0"/>
              </a:rPr>
              <a:t>RDS</a:t>
            </a:r>
            <a:endParaRPr lang="en-US" sz="6000" dirty="0">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33766559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34887" y="918919"/>
            <a:ext cx="50438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Amazon RDS read replicas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6" name="Content Placeholder 4">
            <a:extLst>
              <a:ext uri="{FF2B5EF4-FFF2-40B4-BE49-F238E27FC236}">
                <a16:creationId xmlns:a16="http://schemas.microsoft.com/office/drawing/2014/main" id="{9E50BB52-31D2-F484-4FFE-C04BEB3E52E3}"/>
              </a:ext>
            </a:extLst>
          </p:cNvPr>
          <p:cNvSpPr txBox="1">
            <a:spLocks/>
          </p:cNvSpPr>
          <p:nvPr/>
        </p:nvSpPr>
        <p:spPr>
          <a:xfrm>
            <a:off x="623392" y="1443042"/>
            <a:ext cx="5545530" cy="4352264"/>
          </a:xfr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a:latin typeface="Times New Roman" panose="02020603050405020304" pitchFamily="18" charset="0"/>
                <a:cs typeface="Times New Roman" panose="02020603050405020304" pitchFamily="18" charset="0"/>
              </a:rPr>
              <a:t>Features</a:t>
            </a:r>
          </a:p>
          <a:p>
            <a:r>
              <a:rPr lang="en-US" sz="2000">
                <a:latin typeface="Times New Roman" panose="02020603050405020304" pitchFamily="18" charset="0"/>
                <a:cs typeface="Times New Roman" panose="02020603050405020304" pitchFamily="18" charset="0"/>
              </a:rPr>
              <a:t>Offers asynchronous replication </a:t>
            </a:r>
          </a:p>
          <a:p>
            <a:r>
              <a:rPr lang="en-US" sz="2000">
                <a:latin typeface="Times New Roman" panose="02020603050405020304" pitchFamily="18" charset="0"/>
                <a:cs typeface="Times New Roman" panose="02020603050405020304" pitchFamily="18" charset="0"/>
              </a:rPr>
              <a:t>Can be promoted to primary if needed</a:t>
            </a:r>
          </a:p>
          <a:p>
            <a:r>
              <a:rPr lang="en-US" sz="2000">
                <a:latin typeface="Times New Roman" panose="02020603050405020304" pitchFamily="18" charset="0"/>
                <a:cs typeface="Times New Roman" panose="02020603050405020304" pitchFamily="18" charset="0"/>
              </a:rPr>
              <a:t>can be created in a different Region than the primary database. </a:t>
            </a:r>
            <a:r>
              <a:rPr lang="en-US" sz="2000" i="1">
                <a:latin typeface="Times New Roman" panose="02020603050405020304" pitchFamily="18" charset="0"/>
                <a:cs typeface="Times New Roman" panose="02020603050405020304" pitchFamily="18" charset="0"/>
              </a:rPr>
              <a:t>(DR or reduce latency)</a:t>
            </a:r>
          </a:p>
          <a:p>
            <a:endParaRPr lang="en-US" sz="200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000" b="1">
                <a:latin typeface="Times New Roman" panose="02020603050405020304" pitchFamily="18" charset="0"/>
                <a:cs typeface="Times New Roman" panose="02020603050405020304" pitchFamily="18" charset="0"/>
              </a:rPr>
              <a:t>Functionality</a:t>
            </a:r>
          </a:p>
          <a:p>
            <a:r>
              <a:rPr lang="en-US" sz="2000">
                <a:latin typeface="Times New Roman" panose="02020603050405020304" pitchFamily="18" charset="0"/>
                <a:cs typeface="Times New Roman" panose="02020603050405020304" pitchFamily="18" charset="0"/>
              </a:rPr>
              <a:t>Use for read-heavy database workloads</a:t>
            </a:r>
          </a:p>
          <a:p>
            <a:r>
              <a:rPr lang="en-US" sz="2000">
                <a:latin typeface="Times New Roman" panose="02020603050405020304" pitchFamily="18" charset="0"/>
                <a:cs typeface="Times New Roman" panose="02020603050405020304" pitchFamily="18" charset="0"/>
              </a:rPr>
              <a:t>Offload read queries</a:t>
            </a:r>
            <a:endParaRPr lang="en-US" sz="2000" dirty="0">
              <a:latin typeface="Times New Roman" panose="02020603050405020304" pitchFamily="18" charset="0"/>
              <a:cs typeface="Times New Roman" panose="02020603050405020304" pitchFamily="18" charset="0"/>
            </a:endParaRPr>
          </a:p>
        </p:txBody>
      </p:sp>
      <p:grpSp>
        <p:nvGrpSpPr>
          <p:cNvPr id="18" name="Group 17" descr="amazon rds instance with read replica in vpc private subnet.">
            <a:extLst>
              <a:ext uri="{FF2B5EF4-FFF2-40B4-BE49-F238E27FC236}">
                <a16:creationId xmlns:a16="http://schemas.microsoft.com/office/drawing/2014/main" id="{3CD9FC2D-C39C-25D8-0FD0-E9E82EE3E0EB}"/>
              </a:ext>
            </a:extLst>
          </p:cNvPr>
          <p:cNvGrpSpPr/>
          <p:nvPr/>
        </p:nvGrpSpPr>
        <p:grpSpPr>
          <a:xfrm>
            <a:off x="6366578" y="1293952"/>
            <a:ext cx="5545530" cy="4501354"/>
            <a:chOff x="5899867" y="1285494"/>
            <a:chExt cx="5930383" cy="4943278"/>
          </a:xfrm>
        </p:grpSpPr>
        <p:sp>
          <p:nvSpPr>
            <p:cNvPr id="21" name="Rectangle 20">
              <a:extLst>
                <a:ext uri="{FF2B5EF4-FFF2-40B4-BE49-F238E27FC236}">
                  <a16:creationId xmlns:a16="http://schemas.microsoft.com/office/drawing/2014/main" id="{95B02B4E-E34F-B36B-E22C-5C0C40E93C95}"/>
                </a:ext>
                <a:ext uri="{C183D7F6-B498-43B3-948B-1728B52AA6E4}">
                  <adec:decorative xmlns:adec="http://schemas.microsoft.com/office/drawing/2017/decorative" val="1"/>
                </a:ext>
              </a:extLst>
            </p:cNvPr>
            <p:cNvSpPr/>
            <p:nvPr/>
          </p:nvSpPr>
          <p:spPr>
            <a:xfrm>
              <a:off x="7426379" y="4012079"/>
              <a:ext cx="3657600" cy="172095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7CBC"/>
                  </a:solidFill>
                  <a:effectLst/>
                  <a:uLnTx/>
                  <a:uFillTx/>
                  <a:latin typeface="Times New Roman" panose="02020603050405020304" pitchFamily="18" charset="0"/>
                  <a:cs typeface="Times New Roman" panose="02020603050405020304" pitchFamily="18" charset="0"/>
                </a:rPr>
                <a:t>   Private subnet</a:t>
              </a:r>
            </a:p>
          </p:txBody>
        </p:sp>
        <p:sp>
          <p:nvSpPr>
            <p:cNvPr id="23" name="Rectangle 22">
              <a:extLst>
                <a:ext uri="{FF2B5EF4-FFF2-40B4-BE49-F238E27FC236}">
                  <a16:creationId xmlns:a16="http://schemas.microsoft.com/office/drawing/2014/main" id="{4DBE0A62-09A7-7349-F4BE-EAABE0E5FC94}"/>
                </a:ext>
                <a:ext uri="{C183D7F6-B498-43B3-948B-1728B52AA6E4}">
                  <adec:decorative xmlns:adec="http://schemas.microsoft.com/office/drawing/2017/decorative" val="1"/>
                </a:ext>
              </a:extLst>
            </p:cNvPr>
            <p:cNvSpPr/>
            <p:nvPr/>
          </p:nvSpPr>
          <p:spPr>
            <a:xfrm>
              <a:off x="7426378" y="2310870"/>
              <a:ext cx="3657600" cy="155448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1D8900"/>
                  </a:solidFill>
                  <a:effectLst/>
                  <a:uLnTx/>
                  <a:uFillTx/>
                  <a:latin typeface="Times New Roman" panose="02020603050405020304" pitchFamily="18" charset="0"/>
                  <a:cs typeface="Times New Roman" panose="02020603050405020304" pitchFamily="18" charset="0"/>
                </a:rPr>
                <a:t>   Public subnet</a:t>
              </a:r>
            </a:p>
          </p:txBody>
        </p:sp>
        <p:sp>
          <p:nvSpPr>
            <p:cNvPr id="24" name="Rectangle 23">
              <a:extLst>
                <a:ext uri="{FF2B5EF4-FFF2-40B4-BE49-F238E27FC236}">
                  <a16:creationId xmlns:a16="http://schemas.microsoft.com/office/drawing/2014/main" id="{7223F890-927A-541A-3FFA-E8F058FC37B8}"/>
                </a:ext>
                <a:ext uri="{C183D7F6-B498-43B3-948B-1728B52AA6E4}">
                  <adec:decorative xmlns:adec="http://schemas.microsoft.com/office/drawing/2017/decorative" val="1"/>
                </a:ext>
              </a:extLst>
            </p:cNvPr>
            <p:cNvSpPr/>
            <p:nvPr/>
          </p:nvSpPr>
          <p:spPr>
            <a:xfrm>
              <a:off x="7184979" y="1626946"/>
              <a:ext cx="4106797" cy="436427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2000" dirty="0">
                  <a:solidFill>
                    <a:schemeClr val="accent3"/>
                  </a:solidFill>
                  <a:latin typeface="Times New Roman" panose="02020603050405020304" pitchFamily="18" charset="0"/>
                  <a:cs typeface="Times New Roman" panose="02020603050405020304" pitchFamily="18" charset="0"/>
                </a:rPr>
                <a:t>Availability Zone </a:t>
              </a:r>
            </a:p>
          </p:txBody>
        </p:sp>
        <p:sp>
          <p:nvSpPr>
            <p:cNvPr id="27" name="TextBox 26">
              <a:extLst>
                <a:ext uri="{FF2B5EF4-FFF2-40B4-BE49-F238E27FC236}">
                  <a16:creationId xmlns:a16="http://schemas.microsoft.com/office/drawing/2014/main" id="{8C2126E2-ABCA-5E90-17AA-6E8C3A00FCF4}"/>
                </a:ext>
                <a:ext uri="{C183D7F6-B498-43B3-948B-1728B52AA6E4}">
                  <adec:decorative xmlns:adec="http://schemas.microsoft.com/office/drawing/2017/decorative" val="1"/>
                </a:ext>
              </a:extLst>
            </p:cNvPr>
            <p:cNvSpPr txBox="1"/>
            <p:nvPr/>
          </p:nvSpPr>
          <p:spPr>
            <a:xfrm>
              <a:off x="7507637" y="3255197"/>
              <a:ext cx="1513305" cy="707886"/>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Amazon EC2</a:t>
              </a:r>
            </a:p>
          </p:txBody>
        </p:sp>
        <p:pic>
          <p:nvPicPr>
            <p:cNvPr id="28" name="Graphic 27">
              <a:extLst>
                <a:ext uri="{FF2B5EF4-FFF2-40B4-BE49-F238E27FC236}">
                  <a16:creationId xmlns:a16="http://schemas.microsoft.com/office/drawing/2014/main" id="{9BC88AAE-B008-1309-5F89-3FB8FB595E5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79495" y="2752243"/>
              <a:ext cx="483546" cy="483546"/>
            </a:xfrm>
            <a:prstGeom prst="rect">
              <a:avLst/>
            </a:prstGeom>
          </p:spPr>
        </p:pic>
        <p:sp>
          <p:nvSpPr>
            <p:cNvPr id="29" name="Rectangle: Rounded Corners 28">
              <a:extLst>
                <a:ext uri="{FF2B5EF4-FFF2-40B4-BE49-F238E27FC236}">
                  <a16:creationId xmlns:a16="http://schemas.microsoft.com/office/drawing/2014/main" id="{0955B20E-9B8F-5ABB-EBDE-85ACEE3F7B68}"/>
                </a:ext>
                <a:ext uri="{C183D7F6-B498-43B3-948B-1728B52AA6E4}">
                  <adec:decorative xmlns:adec="http://schemas.microsoft.com/office/drawing/2017/decorative" val="1"/>
                </a:ext>
              </a:extLst>
            </p:cNvPr>
            <p:cNvSpPr/>
            <p:nvPr/>
          </p:nvSpPr>
          <p:spPr>
            <a:xfrm>
              <a:off x="9799237" y="2781300"/>
              <a:ext cx="483546" cy="430116"/>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a16="http://schemas.microsoft.com/office/drawing/2014/main" id="{07DAFE85-FB94-5547-A411-98B536E9DEC3}"/>
                </a:ext>
                <a:ext uri="{C183D7F6-B498-43B3-948B-1728B52AA6E4}">
                  <adec:decorative xmlns:adec="http://schemas.microsoft.com/office/drawing/2017/decorative" val="1"/>
                </a:ext>
              </a:extLst>
            </p:cNvPr>
            <p:cNvSpPr txBox="1"/>
            <p:nvPr/>
          </p:nvSpPr>
          <p:spPr>
            <a:xfrm>
              <a:off x="9444533" y="3255197"/>
              <a:ext cx="1393330" cy="400110"/>
            </a:xfrm>
            <a:prstGeom prst="rect">
              <a:avLst/>
            </a:prstGeom>
            <a:noFill/>
          </p:spPr>
          <p:txBody>
            <a:bodyPr wrap="non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Application</a:t>
              </a:r>
            </a:p>
          </p:txBody>
        </p:sp>
        <p:sp>
          <p:nvSpPr>
            <p:cNvPr id="31" name="TextBox 30">
              <a:extLst>
                <a:ext uri="{FF2B5EF4-FFF2-40B4-BE49-F238E27FC236}">
                  <a16:creationId xmlns:a16="http://schemas.microsoft.com/office/drawing/2014/main" id="{647DDFFC-DEC1-01CE-CADA-4A5980B26DB7}"/>
                </a:ext>
                <a:ext uri="{C183D7F6-B498-43B3-948B-1728B52AA6E4}">
                  <adec:decorative xmlns:adec="http://schemas.microsoft.com/office/drawing/2017/decorative" val="1"/>
                </a:ext>
              </a:extLst>
            </p:cNvPr>
            <p:cNvSpPr txBox="1"/>
            <p:nvPr/>
          </p:nvSpPr>
          <p:spPr>
            <a:xfrm>
              <a:off x="7426378" y="5138482"/>
              <a:ext cx="2071154" cy="799139"/>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Amazon RDS </a:t>
              </a:r>
            </a:p>
            <a:p>
              <a:pPr algn="ctr"/>
              <a:r>
                <a:rPr lang="en-US" sz="2000" dirty="0">
                  <a:latin typeface="Times New Roman" panose="02020603050405020304" pitchFamily="18" charset="0"/>
                  <a:cs typeface="Times New Roman" panose="02020603050405020304" pitchFamily="18" charset="0"/>
                </a:rPr>
                <a:t>primary instance</a:t>
              </a:r>
            </a:p>
          </p:txBody>
        </p:sp>
        <p:pic>
          <p:nvPicPr>
            <p:cNvPr id="32" name="Graphic 31">
              <a:extLst>
                <a:ext uri="{FF2B5EF4-FFF2-40B4-BE49-F238E27FC236}">
                  <a16:creationId xmlns:a16="http://schemas.microsoft.com/office/drawing/2014/main" id="{07FD1374-2F38-BDEF-302F-6FFCB6604EA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06837" y="4499988"/>
              <a:ext cx="640080" cy="640080"/>
            </a:xfrm>
            <a:prstGeom prst="rect">
              <a:avLst/>
            </a:prstGeom>
          </p:spPr>
        </p:pic>
        <p:sp>
          <p:nvSpPr>
            <p:cNvPr id="33" name="TextBox 32">
              <a:extLst>
                <a:ext uri="{FF2B5EF4-FFF2-40B4-BE49-F238E27FC236}">
                  <a16:creationId xmlns:a16="http://schemas.microsoft.com/office/drawing/2014/main" id="{C0E45B64-046F-00E0-B411-BB221E5904D1}"/>
                </a:ext>
                <a:ext uri="{C183D7F6-B498-43B3-948B-1728B52AA6E4}">
                  <adec:decorative xmlns:adec="http://schemas.microsoft.com/office/drawing/2017/decorative" val="1"/>
                </a:ext>
              </a:extLst>
            </p:cNvPr>
            <p:cNvSpPr txBox="1"/>
            <p:nvPr/>
          </p:nvSpPr>
          <p:spPr>
            <a:xfrm>
              <a:off x="8488665" y="4627783"/>
              <a:ext cx="261509"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P</a:t>
              </a:r>
            </a:p>
          </p:txBody>
        </p:sp>
        <p:sp>
          <p:nvSpPr>
            <p:cNvPr id="34" name="Arrow: Right 33">
              <a:extLst>
                <a:ext uri="{FF2B5EF4-FFF2-40B4-BE49-F238E27FC236}">
                  <a16:creationId xmlns:a16="http://schemas.microsoft.com/office/drawing/2014/main" id="{48C126D5-6674-7EF2-7A89-771859753971}"/>
                </a:ext>
                <a:ext uri="{C183D7F6-B498-43B3-948B-1728B52AA6E4}">
                  <adec:decorative xmlns:adec="http://schemas.microsoft.com/office/drawing/2017/decorative" val="1"/>
                </a:ext>
              </a:extLst>
            </p:cNvPr>
            <p:cNvSpPr/>
            <p:nvPr/>
          </p:nvSpPr>
          <p:spPr>
            <a:xfrm>
              <a:off x="8971489" y="4573013"/>
              <a:ext cx="842684" cy="3250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cs typeface="Times New Roman" panose="02020603050405020304" pitchFamily="18" charset="0"/>
              </a:endParaRPr>
            </a:p>
          </p:txBody>
        </p:sp>
        <p:pic>
          <p:nvPicPr>
            <p:cNvPr id="35" name="Graphic 34">
              <a:extLst>
                <a:ext uri="{FF2B5EF4-FFF2-40B4-BE49-F238E27FC236}">
                  <a16:creationId xmlns:a16="http://schemas.microsoft.com/office/drawing/2014/main" id="{10854898-8C78-2981-F89E-5257A432741E}"/>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05412" y="4490463"/>
              <a:ext cx="640080" cy="640080"/>
            </a:xfrm>
            <a:prstGeom prst="rect">
              <a:avLst/>
            </a:prstGeom>
          </p:spPr>
        </p:pic>
        <p:sp>
          <p:nvSpPr>
            <p:cNvPr id="36" name="TextBox 35">
              <a:extLst>
                <a:ext uri="{FF2B5EF4-FFF2-40B4-BE49-F238E27FC236}">
                  <a16:creationId xmlns:a16="http://schemas.microsoft.com/office/drawing/2014/main" id="{F0075D23-59E7-F9F4-9494-123E0C8B922C}"/>
                </a:ext>
                <a:ext uri="{C183D7F6-B498-43B3-948B-1728B52AA6E4}">
                  <adec:decorative xmlns:adec="http://schemas.microsoft.com/office/drawing/2017/decorative" val="1"/>
                </a:ext>
              </a:extLst>
            </p:cNvPr>
            <p:cNvSpPr txBox="1"/>
            <p:nvPr/>
          </p:nvSpPr>
          <p:spPr>
            <a:xfrm>
              <a:off x="9927321" y="4593917"/>
              <a:ext cx="356188" cy="400110"/>
            </a:xfrm>
            <a:prstGeom prst="rect">
              <a:avLst/>
            </a:prstGeom>
            <a:noFill/>
          </p:spPr>
          <p:txBody>
            <a:bodyPr wrap="non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R</a:t>
              </a:r>
            </a:p>
          </p:txBody>
        </p:sp>
        <p:sp>
          <p:nvSpPr>
            <p:cNvPr id="37" name="TextBox 36">
              <a:extLst>
                <a:ext uri="{FF2B5EF4-FFF2-40B4-BE49-F238E27FC236}">
                  <a16:creationId xmlns:a16="http://schemas.microsoft.com/office/drawing/2014/main" id="{B41CE1F1-CCAD-4C31-8C6F-A511430B0CFA}"/>
                </a:ext>
                <a:ext uri="{C183D7F6-B498-43B3-948B-1728B52AA6E4}">
                  <adec:decorative xmlns:adec="http://schemas.microsoft.com/office/drawing/2017/decorative" val="1"/>
                </a:ext>
              </a:extLst>
            </p:cNvPr>
            <p:cNvSpPr txBox="1"/>
            <p:nvPr/>
          </p:nvSpPr>
          <p:spPr>
            <a:xfrm>
              <a:off x="9254797" y="5154399"/>
              <a:ext cx="1829182" cy="799139"/>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 Read replica </a:t>
              </a:r>
            </a:p>
            <a:p>
              <a:pPr algn="ctr"/>
              <a:r>
                <a:rPr lang="en-US" sz="2000" dirty="0">
                  <a:latin typeface="Times New Roman" panose="02020603050405020304" pitchFamily="18" charset="0"/>
                  <a:cs typeface="Times New Roman" panose="02020603050405020304" pitchFamily="18" charset="0"/>
                </a:rPr>
                <a:t>instance</a:t>
              </a:r>
            </a:p>
          </p:txBody>
        </p:sp>
        <p:cxnSp>
          <p:nvCxnSpPr>
            <p:cNvPr id="38" name="Straight Arrow Connector 37">
              <a:extLst>
                <a:ext uri="{FF2B5EF4-FFF2-40B4-BE49-F238E27FC236}">
                  <a16:creationId xmlns:a16="http://schemas.microsoft.com/office/drawing/2014/main" id="{19A16EBF-62B8-97C1-9F8E-347DB5B127B1}"/>
                </a:ext>
                <a:ext uri="{C183D7F6-B498-43B3-948B-1728B52AA6E4}">
                  <adec:decorative xmlns:adec="http://schemas.microsoft.com/office/drawing/2017/decorative" val="1"/>
                </a:ext>
              </a:extLst>
            </p:cNvPr>
            <p:cNvCxnSpPr>
              <a:cxnSpLocks/>
              <a:stCxn id="30" idx="2"/>
              <a:endCxn id="32" idx="0"/>
            </p:cNvCxnSpPr>
            <p:nvPr/>
          </p:nvCxnSpPr>
          <p:spPr>
            <a:xfrm flipH="1">
              <a:off x="8626877" y="3655307"/>
              <a:ext cx="1514321" cy="8446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B4DC4288-9C67-6D2C-91BC-E5CAE0776C44}"/>
                </a:ext>
                <a:ext uri="{C183D7F6-B498-43B3-948B-1728B52AA6E4}">
                  <adec:decorative xmlns:adec="http://schemas.microsoft.com/office/drawing/2017/decorative" val="1"/>
                </a:ext>
              </a:extLst>
            </p:cNvPr>
            <p:cNvCxnSpPr>
              <a:cxnSpLocks/>
              <a:stCxn id="30" idx="2"/>
              <a:endCxn id="35" idx="0"/>
            </p:cNvCxnSpPr>
            <p:nvPr/>
          </p:nvCxnSpPr>
          <p:spPr>
            <a:xfrm flipH="1">
              <a:off x="10125452" y="3655307"/>
              <a:ext cx="15746" cy="83515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Rectangle 39">
              <a:extLst>
                <a:ext uri="{FF2B5EF4-FFF2-40B4-BE49-F238E27FC236}">
                  <a16:creationId xmlns:a16="http://schemas.microsoft.com/office/drawing/2014/main" id="{E82A6523-FBAA-1AB5-4E4A-80913E3087A7}"/>
                </a:ext>
                <a:ext uri="{C183D7F6-B498-43B3-948B-1728B52AA6E4}">
                  <adec:decorative xmlns:adec="http://schemas.microsoft.com/office/drawing/2017/decorative" val="1"/>
                </a:ext>
              </a:extLst>
            </p:cNvPr>
            <p:cNvSpPr/>
            <p:nvPr/>
          </p:nvSpPr>
          <p:spPr>
            <a:xfrm>
              <a:off x="5899867" y="1285494"/>
              <a:ext cx="5930383" cy="494327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2000" dirty="0">
                  <a:solidFill>
                    <a:sysClr val="windowText" lastClr="000000"/>
                  </a:solidFill>
                  <a:latin typeface="Times New Roman" panose="02020603050405020304" pitchFamily="18" charset="0"/>
                  <a:cs typeface="Times New Roman" panose="02020603050405020304" pitchFamily="18" charset="0"/>
                </a:rPr>
                <a:t> AWS Cloud</a:t>
              </a:r>
            </a:p>
          </p:txBody>
        </p:sp>
        <p:pic>
          <p:nvPicPr>
            <p:cNvPr id="41" name="Graphic 40">
              <a:extLst>
                <a:ext uri="{FF2B5EF4-FFF2-40B4-BE49-F238E27FC236}">
                  <a16:creationId xmlns:a16="http://schemas.microsoft.com/office/drawing/2014/main" id="{80B038AE-5968-11F5-43D0-A15E9C20A045}"/>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899868" y="1285494"/>
              <a:ext cx="457200" cy="457200"/>
            </a:xfrm>
            <a:prstGeom prst="rect">
              <a:avLst/>
            </a:prstGeom>
          </p:spPr>
        </p:pic>
        <p:sp>
          <p:nvSpPr>
            <p:cNvPr id="42" name="Rectangle 41">
              <a:extLst>
                <a:ext uri="{FF2B5EF4-FFF2-40B4-BE49-F238E27FC236}">
                  <a16:creationId xmlns:a16="http://schemas.microsoft.com/office/drawing/2014/main" id="{11BD97BB-B44D-761B-B963-55B55E67972E}"/>
                </a:ext>
                <a:ext uri="{C183D7F6-B498-43B3-948B-1728B52AA6E4}">
                  <adec:decorative xmlns:adec="http://schemas.microsoft.com/office/drawing/2017/decorative" val="1"/>
                </a:ext>
              </a:extLst>
            </p:cNvPr>
            <p:cNvSpPr/>
            <p:nvPr/>
          </p:nvSpPr>
          <p:spPr>
            <a:xfrm>
              <a:off x="6456682" y="1999932"/>
              <a:ext cx="5090275" cy="3784179"/>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w="0"/>
                  <a:solidFill>
                    <a:srgbClr val="1D8900"/>
                  </a:solidFill>
                  <a:effectLst/>
                  <a:uLnTx/>
                  <a:uFillTx/>
                  <a:latin typeface="Times New Roman" panose="02020603050405020304" pitchFamily="18" charset="0"/>
                  <a:cs typeface="Times New Roman" panose="02020603050405020304" pitchFamily="18" charset="0"/>
                </a:rPr>
                <a:t>  VPC</a:t>
              </a:r>
            </a:p>
          </p:txBody>
        </p:sp>
        <p:pic>
          <p:nvPicPr>
            <p:cNvPr id="43" name="Graphic 42">
              <a:extLst>
                <a:ext uri="{FF2B5EF4-FFF2-40B4-BE49-F238E27FC236}">
                  <a16:creationId xmlns:a16="http://schemas.microsoft.com/office/drawing/2014/main" id="{C81DEB40-D1D3-823F-C263-E450469D4122}"/>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456683" y="1999933"/>
              <a:ext cx="457200" cy="457200"/>
            </a:xfrm>
            <a:prstGeom prst="rect">
              <a:avLst/>
            </a:prstGeom>
          </p:spPr>
        </p:pic>
        <p:pic>
          <p:nvPicPr>
            <p:cNvPr id="44" name="Graphic 43">
              <a:extLst>
                <a:ext uri="{FF2B5EF4-FFF2-40B4-BE49-F238E27FC236}">
                  <a16:creationId xmlns:a16="http://schemas.microsoft.com/office/drawing/2014/main" id="{3C7DAA24-BFC1-906B-1310-F6EEED130617}"/>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426379" y="2308511"/>
              <a:ext cx="457200" cy="457200"/>
            </a:xfrm>
            <a:prstGeom prst="rect">
              <a:avLst/>
            </a:prstGeom>
          </p:spPr>
        </p:pic>
        <p:pic>
          <p:nvPicPr>
            <p:cNvPr id="45" name="Graphic 44">
              <a:extLst>
                <a:ext uri="{FF2B5EF4-FFF2-40B4-BE49-F238E27FC236}">
                  <a16:creationId xmlns:a16="http://schemas.microsoft.com/office/drawing/2014/main" id="{F9970D2F-E1C6-B587-82C5-F663F4046415}"/>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426379" y="4009720"/>
              <a:ext cx="457200" cy="457200"/>
            </a:xfrm>
            <a:prstGeom prst="rect">
              <a:avLst/>
            </a:prstGeom>
          </p:spPr>
        </p:pic>
      </p:grpSp>
    </p:spTree>
    <p:extLst>
      <p:ext uri="{BB962C8B-B14F-4D97-AF65-F5344CB8AC3E}">
        <p14:creationId xmlns:p14="http://schemas.microsoft.com/office/powerpoint/2010/main" val="15363480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49635" y="1184993"/>
            <a:ext cx="43515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When to Use Amazon RDS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 Placeholder 1">
            <a:extLst>
              <a:ext uri="{FF2B5EF4-FFF2-40B4-BE49-F238E27FC236}">
                <a16:creationId xmlns:a16="http://schemas.microsoft.com/office/drawing/2014/main" id="{998FE630-3B7B-5296-EF4C-6FC1B188877A}"/>
              </a:ext>
            </a:extLst>
          </p:cNvPr>
          <p:cNvSpPr txBox="1">
            <a:spLocks/>
          </p:cNvSpPr>
          <p:nvPr/>
        </p:nvSpPr>
        <p:spPr>
          <a:xfrm>
            <a:off x="736846" y="1622967"/>
            <a:ext cx="5504688" cy="1051570"/>
          </a:xfrm>
          <a:prstGeom prst="rect">
            <a:avLst/>
          </a:prstGeom>
        </p:spPr>
        <p:txBody>
          <a:bodyPr wrap="square"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u="sng">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Use</a:t>
            </a:r>
            <a:r>
              <a:rPr lang="en-US" sz="2000" b="1">
                <a:latin typeface="Times New Roman" panose="02020603050405020304" pitchFamily="18" charset="0"/>
                <a:ea typeface="Amazon Ember" panose="020B0603020204020204" pitchFamily="34" charset="0"/>
                <a:cs typeface="Times New Roman" panose="02020603050405020304" pitchFamily="18" charset="0"/>
              </a:rPr>
              <a:t> Amazon RDS when your application requires:</a:t>
            </a:r>
          </a:p>
          <a:p>
            <a:endParaRPr lang="en-US" sz="2000" b="1"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B304DBC4-0793-7A6B-86A7-9FECE4A86FDA}"/>
              </a:ext>
            </a:extLst>
          </p:cNvPr>
          <p:cNvSpPr txBox="1">
            <a:spLocks/>
          </p:cNvSpPr>
          <p:nvPr/>
        </p:nvSpPr>
        <p:spPr>
          <a:xfrm>
            <a:off x="829442" y="2464990"/>
            <a:ext cx="5504688" cy="413108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Complex transactions or complex queries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A medium to high query or write rate – Up to 30,000 IOPS (15,000 reads + 15,000 writes)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No more than a single worker node or shard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High durability</a:t>
            </a:r>
            <a:endParaRPr lang="en-US" sz="2000" dirty="0">
              <a:latin typeface="Times New Roman" panose="02020603050405020304" pitchFamily="18" charset="0"/>
              <a:cs typeface="Times New Roman" panose="02020603050405020304" pitchFamily="18" charset="0"/>
            </a:endParaRPr>
          </a:p>
        </p:txBody>
      </p:sp>
      <p:sp>
        <p:nvSpPr>
          <p:cNvPr id="10" name="Text Placeholder 4">
            <a:extLst>
              <a:ext uri="{FF2B5EF4-FFF2-40B4-BE49-F238E27FC236}">
                <a16:creationId xmlns:a16="http://schemas.microsoft.com/office/drawing/2014/main" id="{BFC878DC-8221-438F-0DF2-354F2D81719F}"/>
              </a:ext>
            </a:extLst>
          </p:cNvPr>
          <p:cNvSpPr txBox="1">
            <a:spLocks/>
          </p:cNvSpPr>
          <p:nvPr/>
        </p:nvSpPr>
        <p:spPr>
          <a:xfrm>
            <a:off x="6660228" y="1653833"/>
            <a:ext cx="5504688" cy="646331"/>
          </a:xfrm>
          <a:prstGeom prst="rect">
            <a:avLst/>
          </a:prstGeom>
        </p:spPr>
        <p:txBody>
          <a:bodyPr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u="sng">
                <a:solidFill>
                  <a:schemeClr val="accent6"/>
                </a:solidFill>
                <a:latin typeface="Times New Roman" panose="02020603050405020304" pitchFamily="18" charset="0"/>
                <a:cs typeface="Times New Roman" panose="02020603050405020304" pitchFamily="18" charset="0"/>
              </a:rPr>
              <a:t>Do not use</a:t>
            </a:r>
            <a:r>
              <a:rPr lang="en-US" sz="2000" b="1">
                <a:solidFill>
                  <a:schemeClr val="accent6"/>
                </a:solidFill>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Amazon RDS when your application requires:</a:t>
            </a:r>
            <a:endParaRPr lang="en-US" sz="2000" b="1" dirty="0">
              <a:latin typeface="Times New Roman" panose="02020603050405020304" pitchFamily="18" charset="0"/>
              <a:cs typeface="Times New Roman" panose="02020603050405020304" pitchFamily="18" charset="0"/>
            </a:endParaRPr>
          </a:p>
        </p:txBody>
      </p:sp>
      <p:sp>
        <p:nvSpPr>
          <p:cNvPr id="11" name="Content Placeholder 5">
            <a:extLst>
              <a:ext uri="{FF2B5EF4-FFF2-40B4-BE49-F238E27FC236}">
                <a16:creationId xmlns:a16="http://schemas.microsoft.com/office/drawing/2014/main" id="{D79B439C-BE95-F2E8-0B27-F5C46016C4D0}"/>
              </a:ext>
            </a:extLst>
          </p:cNvPr>
          <p:cNvSpPr txBox="1">
            <a:spLocks/>
          </p:cNvSpPr>
          <p:nvPr/>
        </p:nvSpPr>
        <p:spPr>
          <a:xfrm>
            <a:off x="6660227" y="2464990"/>
            <a:ext cx="5504688" cy="41310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Massive read/write rates (for example, 150,000 write/second)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Sharding due to high data size or throughput demands </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Simple GET or PUT requests and queries that a NoSQL database can handle</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Relational database management system (RDBMS) customization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00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49635" y="1184993"/>
            <a:ext cx="43515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When to Use Amazon RDS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 Placeholder 1">
            <a:extLst>
              <a:ext uri="{FF2B5EF4-FFF2-40B4-BE49-F238E27FC236}">
                <a16:creationId xmlns:a16="http://schemas.microsoft.com/office/drawing/2014/main" id="{998FE630-3B7B-5296-EF4C-6FC1B188877A}"/>
              </a:ext>
            </a:extLst>
          </p:cNvPr>
          <p:cNvSpPr txBox="1">
            <a:spLocks/>
          </p:cNvSpPr>
          <p:nvPr/>
        </p:nvSpPr>
        <p:spPr>
          <a:xfrm>
            <a:off x="736846" y="1622967"/>
            <a:ext cx="5504688" cy="1051570"/>
          </a:xfrm>
          <a:prstGeom prst="rect">
            <a:avLst/>
          </a:prstGeom>
        </p:spPr>
        <p:txBody>
          <a:bodyPr wrap="square"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u="sng">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Use</a:t>
            </a:r>
            <a:r>
              <a:rPr lang="en-US" sz="2000" b="1">
                <a:latin typeface="Times New Roman" panose="02020603050405020304" pitchFamily="18" charset="0"/>
                <a:ea typeface="Amazon Ember" panose="020B0603020204020204" pitchFamily="34" charset="0"/>
                <a:cs typeface="Times New Roman" panose="02020603050405020304" pitchFamily="18" charset="0"/>
              </a:rPr>
              <a:t> Amazon RDS when your application requires:</a:t>
            </a:r>
          </a:p>
          <a:p>
            <a:endParaRPr lang="en-US" sz="2000" b="1"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B304DBC4-0793-7A6B-86A7-9FECE4A86FDA}"/>
              </a:ext>
            </a:extLst>
          </p:cNvPr>
          <p:cNvSpPr txBox="1">
            <a:spLocks/>
          </p:cNvSpPr>
          <p:nvPr/>
        </p:nvSpPr>
        <p:spPr>
          <a:xfrm>
            <a:off x="829442" y="2464990"/>
            <a:ext cx="5504688" cy="413108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Complex transactions or complex queries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A medium to high query or write rate – Up to 30,000 IOPS (15,000 reads + 15,000 writes)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No more than a single worker node or shard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High durability</a:t>
            </a:r>
            <a:endParaRPr lang="en-US" sz="2000" dirty="0">
              <a:latin typeface="Times New Roman" panose="02020603050405020304" pitchFamily="18" charset="0"/>
              <a:cs typeface="Times New Roman" panose="02020603050405020304" pitchFamily="18" charset="0"/>
            </a:endParaRPr>
          </a:p>
        </p:txBody>
      </p:sp>
      <p:sp>
        <p:nvSpPr>
          <p:cNvPr id="10" name="Text Placeholder 4">
            <a:extLst>
              <a:ext uri="{FF2B5EF4-FFF2-40B4-BE49-F238E27FC236}">
                <a16:creationId xmlns:a16="http://schemas.microsoft.com/office/drawing/2014/main" id="{BFC878DC-8221-438F-0DF2-354F2D81719F}"/>
              </a:ext>
            </a:extLst>
          </p:cNvPr>
          <p:cNvSpPr txBox="1">
            <a:spLocks/>
          </p:cNvSpPr>
          <p:nvPr/>
        </p:nvSpPr>
        <p:spPr>
          <a:xfrm>
            <a:off x="6660228" y="1653833"/>
            <a:ext cx="5504688" cy="646331"/>
          </a:xfrm>
          <a:prstGeom prst="rect">
            <a:avLst/>
          </a:prstGeom>
        </p:spPr>
        <p:txBody>
          <a:bodyPr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u="sng">
                <a:solidFill>
                  <a:schemeClr val="accent6"/>
                </a:solidFill>
                <a:latin typeface="Times New Roman" panose="02020603050405020304" pitchFamily="18" charset="0"/>
                <a:cs typeface="Times New Roman" panose="02020603050405020304" pitchFamily="18" charset="0"/>
              </a:rPr>
              <a:t>Do not use</a:t>
            </a:r>
            <a:r>
              <a:rPr lang="en-US" sz="2000" b="1">
                <a:solidFill>
                  <a:schemeClr val="accent6"/>
                </a:solidFill>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Amazon RDS when your application requires:</a:t>
            </a:r>
            <a:endParaRPr lang="en-US" sz="2000" b="1" dirty="0">
              <a:latin typeface="Times New Roman" panose="02020603050405020304" pitchFamily="18" charset="0"/>
              <a:cs typeface="Times New Roman" panose="02020603050405020304" pitchFamily="18" charset="0"/>
            </a:endParaRPr>
          </a:p>
        </p:txBody>
      </p:sp>
      <p:sp>
        <p:nvSpPr>
          <p:cNvPr id="11" name="Content Placeholder 5">
            <a:extLst>
              <a:ext uri="{FF2B5EF4-FFF2-40B4-BE49-F238E27FC236}">
                <a16:creationId xmlns:a16="http://schemas.microsoft.com/office/drawing/2014/main" id="{D79B439C-BE95-F2E8-0B27-F5C46016C4D0}"/>
              </a:ext>
            </a:extLst>
          </p:cNvPr>
          <p:cNvSpPr txBox="1">
            <a:spLocks/>
          </p:cNvSpPr>
          <p:nvPr/>
        </p:nvSpPr>
        <p:spPr>
          <a:xfrm>
            <a:off x="6660227" y="2464990"/>
            <a:ext cx="5504688" cy="41310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Massive read/write rates (for example, 150,000 write/second)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Sharding due to high data size or throughput demands </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Simple GET or PUT requests and queries that a NoSQL database can handle</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Relational database management system (RDBMS) customization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7577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DynamoDB</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6687842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912563" y="1143699"/>
            <a:ext cx="480146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What is Amazon DynamoDB?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2535227" y="1396767"/>
            <a:ext cx="7172283" cy="664797"/>
          </a:xfrm>
          <a:prstGeom prst="rect">
            <a:avLst/>
          </a:prstGeom>
          <a:noFill/>
          <a:ln w="28575">
            <a:noFill/>
          </a:ln>
          <a:effectLst/>
        </p:spPr>
        <p:txBody>
          <a:bodyPr wrap="non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Fast and flexible NoSQL database service for any scale</a:t>
            </a:r>
          </a:p>
        </p:txBody>
      </p:sp>
      <p:pic>
        <p:nvPicPr>
          <p:cNvPr id="11" name="Graphic 43">
            <a:extLst>
              <a:ext uri="{FF2B5EF4-FFF2-40B4-BE49-F238E27FC236}">
                <a16:creationId xmlns:a16="http://schemas.microsoft.com/office/drawing/2014/main" id="{E18A9F5E-FBB5-C511-4ECD-2B4F332AD76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84416" y="2487404"/>
            <a:ext cx="1501621" cy="1501621"/>
          </a:xfrm>
          <a:prstGeom prst="rect">
            <a:avLst/>
          </a:prstGeom>
        </p:spPr>
      </p:pic>
      <p:sp>
        <p:nvSpPr>
          <p:cNvPr id="15" name="TextBox 14">
            <a:extLst>
              <a:ext uri="{FF2B5EF4-FFF2-40B4-BE49-F238E27FC236}">
                <a16:creationId xmlns:a16="http://schemas.microsoft.com/office/drawing/2014/main" id="{27B3A19E-1EAF-A131-6A1F-FF1B208807F6}"/>
              </a:ext>
            </a:extLst>
          </p:cNvPr>
          <p:cNvSpPr txBox="1"/>
          <p:nvPr/>
        </p:nvSpPr>
        <p:spPr>
          <a:xfrm>
            <a:off x="280308" y="4230199"/>
            <a:ext cx="4658659" cy="369332"/>
          </a:xfrm>
          <a:prstGeom prst="rect">
            <a:avLst/>
          </a:prstGeom>
          <a:noFill/>
        </p:spPr>
        <p:txBody>
          <a:bodyPr wrap="square" lIns="0" tIns="0" rIns="0" bIns="0" rtlCol="0" anchor="ctr">
            <a:spAutoFit/>
          </a:bodyPr>
          <a:lstStyle/>
          <a:p>
            <a:pPr algn="ctr"/>
            <a:r>
              <a:rPr lang="en-US" sz="2400" b="1" dirty="0">
                <a:latin typeface="Times New Roman" panose="02020603050405020304" pitchFamily="18" charset="0"/>
                <a:ea typeface="Amazon Ember" panose="020B0603020204020204" pitchFamily="34" charset="0"/>
                <a:cs typeface="Times New Roman" panose="02020603050405020304" pitchFamily="18" charset="0"/>
              </a:rPr>
              <a:t>Amazon DynamoDB</a:t>
            </a:r>
          </a:p>
        </p:txBody>
      </p:sp>
      <p:sp>
        <p:nvSpPr>
          <p:cNvPr id="16" name="Rounded Rectangle 12">
            <a:extLst>
              <a:ext uri="{FF2B5EF4-FFF2-40B4-BE49-F238E27FC236}">
                <a16:creationId xmlns:a16="http://schemas.microsoft.com/office/drawing/2014/main" id="{4E79DFB3-C3EA-D3DD-D32F-ABDD60471D59}"/>
              </a:ext>
              <a:ext uri="{C183D7F6-B498-43B3-948B-1728B52AA6E4}">
                <adec:decorative xmlns:adec="http://schemas.microsoft.com/office/drawing/2017/decorative" val="0"/>
              </a:ext>
            </a:extLst>
          </p:cNvPr>
          <p:cNvSpPr/>
          <p:nvPr/>
        </p:nvSpPr>
        <p:spPr bwMode="auto">
          <a:xfrm>
            <a:off x="4896746" y="2123121"/>
            <a:ext cx="6876154" cy="3584802"/>
          </a:xfrm>
          <a:prstGeom prst="roundRect">
            <a:avLst>
              <a:gd name="adj" fmla="val 8618"/>
            </a:avLst>
          </a:prstGeom>
          <a:solidFill>
            <a:schemeClr val="bg1"/>
          </a:solidFill>
          <a:ln w="1905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NoSQL database tables</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Virtually unlimited storage</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Items can have differing attributes</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Low-latency queries</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Scalable read/write throughput</a:t>
            </a:r>
          </a:p>
          <a:p>
            <a:pPr marL="274320" indent="-342900" defTabSz="932472" fontAlgn="base">
              <a:lnSpc>
                <a:spcPct val="150000"/>
              </a:lnSpc>
              <a:spcBef>
                <a:spcPct val="0"/>
              </a:spcBef>
              <a:spcAft>
                <a:spcPts val="600"/>
              </a:spcAft>
              <a:buFont typeface="Arial" panose="020B0604020202020204" pitchFamily="34" charset="0"/>
              <a:buChar char="•"/>
            </a:pPr>
            <a:endParaRPr lang="en-US" sz="2400" dirty="0">
              <a:solidFill>
                <a:schemeClr val="tx1"/>
              </a:solidFill>
              <a:latin typeface="Times New Roman" panose="02020603050405020304" pitchFamily="18" charset="0"/>
              <a:ea typeface="Segoe UI" pitchFamily="34" charset="0"/>
              <a:cs typeface="Times New Roman" panose="02020603050405020304" pitchFamily="18" charset="0"/>
            </a:endParaRPr>
          </a:p>
        </p:txBody>
      </p:sp>
    </p:spTree>
    <p:extLst>
      <p:ext uri="{BB962C8B-B14F-4D97-AF65-F5344CB8AC3E}">
        <p14:creationId xmlns:p14="http://schemas.microsoft.com/office/powerpoint/2010/main" val="36662603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22444" y="926995"/>
            <a:ext cx="646163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Relational versus non-relational databases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aphicFrame>
        <p:nvGraphicFramePr>
          <p:cNvPr id="8" name="Content Placeholder 3">
            <a:extLst>
              <a:ext uri="{FF2B5EF4-FFF2-40B4-BE49-F238E27FC236}">
                <a16:creationId xmlns:a16="http://schemas.microsoft.com/office/drawing/2014/main" id="{41F3F65C-5049-CD90-F0E4-CF783AACEEC2}"/>
              </a:ext>
            </a:extLst>
          </p:cNvPr>
          <p:cNvGraphicFramePr>
            <a:graphicFrameLocks/>
          </p:cNvGraphicFramePr>
          <p:nvPr>
            <p:extLst>
              <p:ext uri="{D42A27DB-BD31-4B8C-83A1-F6EECF244321}">
                <p14:modId xmlns:p14="http://schemas.microsoft.com/office/powerpoint/2010/main" val="1207636314"/>
              </p:ext>
            </p:extLst>
          </p:nvPr>
        </p:nvGraphicFramePr>
        <p:xfrm>
          <a:off x="889628" y="1340820"/>
          <a:ext cx="10462533" cy="4392894"/>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626818">
                  <a:extLst>
                    <a:ext uri="{9D8B030D-6E8A-4147-A177-3AD203B41FA5}">
                      <a16:colId xmlns:a16="http://schemas.microsoft.com/office/drawing/2014/main" val="20000"/>
                    </a:ext>
                  </a:extLst>
                </a:gridCol>
                <a:gridCol w="5269376">
                  <a:extLst>
                    <a:ext uri="{9D8B030D-6E8A-4147-A177-3AD203B41FA5}">
                      <a16:colId xmlns:a16="http://schemas.microsoft.com/office/drawing/2014/main" val="20001"/>
                    </a:ext>
                  </a:extLst>
                </a:gridCol>
                <a:gridCol w="3566339">
                  <a:extLst>
                    <a:ext uri="{9D8B030D-6E8A-4147-A177-3AD203B41FA5}">
                      <a16:colId xmlns:a16="http://schemas.microsoft.com/office/drawing/2014/main" val="20002"/>
                    </a:ext>
                  </a:extLst>
                </a:gridCol>
              </a:tblGrid>
              <a:tr h="480726">
                <a:tc>
                  <a:txBody>
                    <a:bodyPr/>
                    <a:lstStyle/>
                    <a:p>
                      <a:endParaRPr lang="en-US" sz="1800" b="1" dirty="0">
                        <a:latin typeface="Times New Roman" panose="02020603050405020304" pitchFamily="18" charset="0"/>
                        <a:ea typeface="Amazon Ember" panose="020B0603020204020204" pitchFamily="34" charset="0"/>
                        <a:cs typeface="Times New Roman" panose="02020603050405020304" pitchFamily="18" charset="0"/>
                      </a:endParaRPr>
                    </a:p>
                  </a:txBody>
                  <a:tcPr marL="110975" marR="110975" marT="60960" marB="6096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solidFill>
                  </a:tcPr>
                </a:tc>
                <a:tc>
                  <a:txBody>
                    <a:bodyPr/>
                    <a:lstStyle/>
                    <a:p>
                      <a:pPr algn="ctr"/>
                      <a:r>
                        <a:rPr lang="en-US" sz="1800" b="0" u="none"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Relational</a:t>
                      </a:r>
                      <a:r>
                        <a:rPr lang="en-US" sz="1800" b="0" baseline="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 (</a:t>
                      </a:r>
                      <a:r>
                        <a:rPr lang="en-US" sz="1800" b="0" u="none"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SQL</a:t>
                      </a:r>
                      <a:r>
                        <a:rPr lang="en-US" sz="1800" b="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a:t>
                      </a:r>
                    </a:p>
                  </a:txBody>
                  <a:tcPr marL="110975" marR="110975" marT="60960" marB="60960" anchor="ctr">
                    <a:lnT w="38100" cap="flat" cmpd="sng" algn="ctr">
                      <a:solidFill>
                        <a:schemeClr val="tx1"/>
                      </a:solidFill>
                      <a:prstDash val="solid"/>
                      <a:round/>
                      <a:headEnd type="none" w="med" len="med"/>
                      <a:tailEnd type="none" w="med" len="med"/>
                    </a:lnT>
                    <a:solidFill>
                      <a:schemeClr val="tx2"/>
                    </a:solidFill>
                  </a:tcPr>
                </a:tc>
                <a:tc>
                  <a:txBody>
                    <a:bodyPr/>
                    <a:lstStyle/>
                    <a:p>
                      <a:pPr marL="0" algn="ctr" defTabSz="9144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Non-Relational</a:t>
                      </a:r>
                    </a:p>
                  </a:txBody>
                  <a:tcPr marL="110975" marR="110975" marT="60960" marB="6096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tx2"/>
                    </a:solidFill>
                  </a:tcPr>
                </a:tc>
                <a:extLst>
                  <a:ext uri="{0D108BD9-81ED-4DB2-BD59-A6C34878D82A}">
                    <a16:rowId xmlns:a16="http://schemas.microsoft.com/office/drawing/2014/main" val="10000"/>
                  </a:ext>
                </a:extLst>
              </a:tr>
              <a:tr h="377617">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Data</a:t>
                      </a:r>
                      <a:r>
                        <a:rPr lang="en-US" sz="1800" b="0" u="none" kern="1200" dirty="0">
                          <a:solidFill>
                            <a:schemeClr val="tx1"/>
                          </a:solidFill>
                          <a:latin typeface="Times New Roman" panose="02020603050405020304" pitchFamily="18" charset="0"/>
                          <a:ea typeface="Amazon Ember" panose="02000000000000000000" pitchFamily="2" charset="0"/>
                          <a:cs typeface="Times New Roman" panose="02020603050405020304" pitchFamily="18" charset="0"/>
                        </a:rPr>
                        <a:t> </a:t>
                      </a:r>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Storage</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Rows</a:t>
                      </a:r>
                      <a:r>
                        <a:rPr lang="en-US" sz="1800" b="0" i="0" baseline="0" dirty="0">
                          <a:latin typeface="Times New Roman" panose="02020603050405020304" pitchFamily="18" charset="0"/>
                          <a:ea typeface="Amazon Ember Light" panose="020B0403020204020204" pitchFamily="34" charset="0"/>
                          <a:cs typeface="Times New Roman" panose="02020603050405020304" pitchFamily="18" charset="0"/>
                        </a:rPr>
                        <a:t> and </a:t>
                      </a:r>
                      <a:r>
                        <a:rPr lang="en-US" sz="18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columns</a:t>
                      </a:r>
                      <a:endPar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solidFill>
                      <a:schemeClr val="accent3">
                        <a:lumMod val="40000"/>
                        <a:lumOff val="60000"/>
                      </a:schemeClr>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Key-value</a:t>
                      </a:r>
                      <a:r>
                        <a:rPr lang="en-US" sz="1800" b="0" i="0" dirty="0">
                          <a:latin typeface="Times New Roman" panose="02020603050405020304" pitchFamily="18" charset="0"/>
                          <a:ea typeface="Amazon Ember Light" panose="020B0403020204020204" pitchFamily="34" charset="0"/>
                          <a:cs typeface="Times New Roman" panose="02020603050405020304" pitchFamily="18" charset="0"/>
                        </a:rPr>
                        <a:t>, document, </a:t>
                      </a:r>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graph</a:t>
                      </a:r>
                    </a:p>
                  </a:txBody>
                  <a:tcPr marL="110975" marR="110975" marT="60960" marB="60960" anchor="ctr">
                    <a:lnR w="381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10001"/>
                  </a:ext>
                </a:extLst>
              </a:tr>
              <a:tr h="377617">
                <a:tc>
                  <a:txBody>
                    <a:bodyPr/>
                    <a:lstStyle/>
                    <a:p>
                      <a:pPr marL="0" algn="l" defTabSz="9144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Schemas</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Fixed</a:t>
                      </a:r>
                      <a:r>
                        <a:rPr lang="en-US" sz="1800" b="0" i="0" dirty="0">
                          <a:latin typeface="Times New Roman" panose="02020603050405020304" pitchFamily="18" charset="0"/>
                          <a:ea typeface="Amazon Ember Light" panose="020B0403020204020204" pitchFamily="34" charset="0"/>
                          <a:cs typeface="Times New Roman" panose="02020603050405020304" pitchFamily="18" charset="0"/>
                        </a:rPr>
                        <a:t> </a:t>
                      </a:r>
                    </a:p>
                  </a:txBody>
                  <a:tcPr marL="110975" marR="110975" marT="60960" marB="60960" anchor="ctr">
                    <a:solidFill>
                      <a:schemeClr val="tx2">
                        <a:lumMod val="20000"/>
                        <a:lumOff val="80000"/>
                      </a:schemeClr>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Dynamic</a:t>
                      </a:r>
                    </a:p>
                  </a:txBody>
                  <a:tcPr marL="110975" marR="110975" marT="60960" marB="60960" anchor="ctr">
                    <a:lnR w="38100" cap="flat" cmpd="sng" algn="ctr">
                      <a:solidFill>
                        <a:schemeClr val="tx1"/>
                      </a:solidFill>
                      <a:prstDash val="solid"/>
                      <a:round/>
                      <a:headEnd type="none" w="med" len="med"/>
                      <a:tailEnd type="none" w="med" len="med"/>
                    </a:lnR>
                    <a:solidFill>
                      <a:schemeClr val="tx2">
                        <a:lumMod val="20000"/>
                        <a:lumOff val="80000"/>
                      </a:schemeClr>
                    </a:solidFill>
                  </a:tcPr>
                </a:tc>
                <a:extLst>
                  <a:ext uri="{0D108BD9-81ED-4DB2-BD59-A6C34878D82A}">
                    <a16:rowId xmlns:a16="http://schemas.microsoft.com/office/drawing/2014/main" val="10002"/>
                  </a:ext>
                </a:extLst>
              </a:tr>
              <a:tr h="647343">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Querying</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Uses</a:t>
                      </a:r>
                      <a:r>
                        <a:rPr lang="en-US" sz="18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 SQL</a:t>
                      </a:r>
                      <a:endPar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solidFill>
                      <a:schemeClr val="accent3">
                        <a:lumMod val="40000"/>
                        <a:lumOff val="60000"/>
                      </a:schemeClr>
                    </a:solidFill>
                  </a:tcPr>
                </a:tc>
                <a:tc>
                  <a:txBody>
                    <a:bodyPr/>
                    <a:lstStyle/>
                    <a:p>
                      <a:r>
                        <a:rPr lang="en-US" sz="1800" b="0" i="0" dirty="0">
                          <a:latin typeface="Times New Roman" panose="02020603050405020304" pitchFamily="18" charset="0"/>
                          <a:ea typeface="Amazon Ember Light" panose="020B0403020204020204" pitchFamily="34" charset="0"/>
                          <a:cs typeface="Times New Roman" panose="02020603050405020304" pitchFamily="18" charset="0"/>
                        </a:rPr>
                        <a:t>Focuses on collection of documents</a:t>
                      </a:r>
                    </a:p>
                  </a:txBody>
                  <a:tcPr marL="110975" marR="110975" marT="60960" marB="60960" anchor="ctr">
                    <a:lnR w="381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10003"/>
                  </a:ext>
                </a:extLst>
              </a:tr>
              <a:tr h="377617">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Scalability</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Vertical</a:t>
                      </a:r>
                    </a:p>
                  </a:txBody>
                  <a:tcPr marL="110975" marR="110975" marT="60960" marB="60960" anchor="ctr">
                    <a:solidFill>
                      <a:schemeClr val="tx2">
                        <a:lumMod val="20000"/>
                        <a:lumOff val="80000"/>
                      </a:schemeClr>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Horizontal</a:t>
                      </a:r>
                    </a:p>
                  </a:txBody>
                  <a:tcPr marL="110975" marR="110975" marT="60960" marB="60960" anchor="ctr">
                    <a:lnR w="38100" cap="flat" cmpd="sng" algn="ctr">
                      <a:solidFill>
                        <a:schemeClr val="tx1"/>
                      </a:solidFill>
                      <a:prstDash val="solid"/>
                      <a:round/>
                      <a:headEnd type="none" w="med" len="med"/>
                      <a:tailEnd type="none" w="med" len="med"/>
                    </a:lnR>
                    <a:solidFill>
                      <a:schemeClr val="tx2">
                        <a:lumMod val="20000"/>
                        <a:lumOff val="80000"/>
                      </a:schemeClr>
                    </a:solidFill>
                  </a:tcPr>
                </a:tc>
                <a:extLst>
                  <a:ext uri="{0D108BD9-81ED-4DB2-BD59-A6C34878D82A}">
                    <a16:rowId xmlns:a16="http://schemas.microsoft.com/office/drawing/2014/main" val="10004"/>
                  </a:ext>
                </a:extLst>
              </a:tr>
              <a:tr h="2076105">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Example</a:t>
                      </a:r>
                    </a:p>
                  </a:txBody>
                  <a:tcPr marL="110975" marR="110975" marT="60960" marB="6096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solidFill>
                      <a:schemeClr val="tx2"/>
                    </a:solidFill>
                  </a:tcPr>
                </a:tc>
                <a:tc>
                  <a:txBody>
                    <a:bodyPr/>
                    <a:lstStyle/>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lnB w="381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366436263"/>
                  </a:ext>
                </a:extLst>
              </a:tr>
            </a:tbl>
          </a:graphicData>
        </a:graphic>
      </p:graphicFrame>
      <p:graphicFrame>
        <p:nvGraphicFramePr>
          <p:cNvPr id="10" name="Table 9">
            <a:extLst>
              <a:ext uri="{FF2B5EF4-FFF2-40B4-BE49-F238E27FC236}">
                <a16:creationId xmlns:a16="http://schemas.microsoft.com/office/drawing/2014/main" id="{2A76417C-0F27-B220-D209-EADEA4610F47}"/>
              </a:ext>
            </a:extLst>
          </p:cNvPr>
          <p:cNvGraphicFramePr>
            <a:graphicFrameLocks noGrp="1"/>
          </p:cNvGraphicFramePr>
          <p:nvPr>
            <p:extLst>
              <p:ext uri="{D42A27DB-BD31-4B8C-83A1-F6EECF244321}">
                <p14:modId xmlns:p14="http://schemas.microsoft.com/office/powerpoint/2010/main" val="724649923"/>
              </p:ext>
            </p:extLst>
          </p:nvPr>
        </p:nvGraphicFramePr>
        <p:xfrm>
          <a:off x="2639961" y="3723527"/>
          <a:ext cx="4844116" cy="1866154"/>
        </p:xfrm>
        <a:graphic>
          <a:graphicData uri="http://schemas.openxmlformats.org/drawingml/2006/table">
            <a:tbl>
              <a:tblPr firstRow="1" bandRow="1">
                <a:effectLst>
                  <a:outerShdw blurRad="50800" dist="38100" dir="2700000" algn="tl" rotWithShape="0">
                    <a:prstClr val="black">
                      <a:alpha val="40000"/>
                    </a:prstClr>
                  </a:outerShdw>
                </a:effectLst>
                <a:tableStyleId>{21E4AEA4-8DFA-4A89-87EB-49C32662AFE0}</a:tableStyleId>
              </a:tblPr>
              <a:tblGrid>
                <a:gridCol w="1651564">
                  <a:extLst>
                    <a:ext uri="{9D8B030D-6E8A-4147-A177-3AD203B41FA5}">
                      <a16:colId xmlns:a16="http://schemas.microsoft.com/office/drawing/2014/main" val="20000"/>
                    </a:ext>
                  </a:extLst>
                </a:gridCol>
                <a:gridCol w="1077322">
                  <a:extLst>
                    <a:ext uri="{9D8B030D-6E8A-4147-A177-3AD203B41FA5}">
                      <a16:colId xmlns:a16="http://schemas.microsoft.com/office/drawing/2014/main" val="20001"/>
                    </a:ext>
                  </a:extLst>
                </a:gridCol>
                <a:gridCol w="919665">
                  <a:extLst>
                    <a:ext uri="{9D8B030D-6E8A-4147-A177-3AD203B41FA5}">
                      <a16:colId xmlns:a16="http://schemas.microsoft.com/office/drawing/2014/main" val="20002"/>
                    </a:ext>
                  </a:extLst>
                </a:gridCol>
                <a:gridCol w="1195565">
                  <a:extLst>
                    <a:ext uri="{9D8B030D-6E8A-4147-A177-3AD203B41FA5}">
                      <a16:colId xmlns:a16="http://schemas.microsoft.com/office/drawing/2014/main" val="20003"/>
                    </a:ext>
                  </a:extLst>
                </a:gridCol>
              </a:tblGrid>
              <a:tr h="504614">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ISBN</a:t>
                      </a:r>
                    </a:p>
                  </a:txBody>
                  <a:tcPr marL="121920" marR="121920" marT="60960" marB="6096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tcPr>
                </a:tc>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Title</a:t>
                      </a:r>
                    </a:p>
                  </a:txBody>
                  <a:tcPr marL="121920" marR="121920" marT="60960" marB="60960" anchor="ctr">
                    <a:lnT w="38100" cap="flat" cmpd="sng" algn="ctr">
                      <a:solidFill>
                        <a:schemeClr val="tx1"/>
                      </a:solidFill>
                      <a:prstDash val="solid"/>
                      <a:round/>
                      <a:headEnd type="none" w="med" len="med"/>
                      <a:tailEnd type="none" w="med" len="med"/>
                    </a:lnT>
                  </a:tcPr>
                </a:tc>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Author</a:t>
                      </a:r>
                    </a:p>
                  </a:txBody>
                  <a:tcPr marL="121920" marR="121920" marT="60960" marB="60960" anchor="ctr">
                    <a:lnT w="38100" cap="flat" cmpd="sng" algn="ctr">
                      <a:solidFill>
                        <a:schemeClr val="tx1"/>
                      </a:solidFill>
                      <a:prstDash val="solid"/>
                      <a:round/>
                      <a:headEnd type="none" w="med" len="med"/>
                      <a:tailEnd type="none" w="med" len="med"/>
                    </a:lnT>
                  </a:tcPr>
                </a:tc>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Format</a:t>
                      </a:r>
                    </a:p>
                  </a:txBody>
                  <a:tcPr marL="121920" marR="121920" marT="60960" marB="6096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0"/>
                  </a:ext>
                </a:extLst>
              </a:tr>
              <a:tr h="751940">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3111111223439</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L w="38100" cap="flat" cmpd="sng" algn="ctr">
                      <a:solidFill>
                        <a:schemeClr val="tx1"/>
                      </a:solidFill>
                      <a:prstDash val="solid"/>
                      <a:round/>
                      <a:headEnd type="none" w="med" len="med"/>
                      <a:tailEnd type="none" w="med" len="med"/>
                    </a:lnL>
                  </a:tcPr>
                </a:tc>
                <a:tc>
                  <a:txBody>
                    <a:bodyPr/>
                    <a:lstStyle/>
                    <a:p>
                      <a:r>
                        <a:rPr lang="en-US" sz="1600" b="0" i="0" u="none" dirty="0">
                          <a:solidFill>
                            <a:srgbClr val="000000"/>
                          </a:solidFill>
                          <a:latin typeface="+mj-lt"/>
                          <a:ea typeface="Amazon Ember Light" panose="020B0403020204020204" pitchFamily="34" charset="0"/>
                          <a:cs typeface="Amazon Ember Light" panose="020B0403020204020204" pitchFamily="34" charset="0"/>
                        </a:rPr>
                        <a:t>Withering</a:t>
                      </a:r>
                      <a:r>
                        <a:rPr lang="en-US" sz="1600" b="0" i="0" u="none" baseline="0" dirty="0">
                          <a:solidFill>
                            <a:srgbClr val="000000"/>
                          </a:solidFill>
                          <a:latin typeface="+mj-lt"/>
                          <a:ea typeface="Amazon Ember Light" panose="020B0403020204020204" pitchFamily="34" charset="0"/>
                          <a:cs typeface="Amazon Ember Light" panose="020B0403020204020204" pitchFamily="34" charset="0"/>
                        </a:rPr>
                        <a:t> Depths</a:t>
                      </a:r>
                      <a:endParaRPr lang="en-US" sz="1600" b="0" i="0" u="none"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tc>
                <a:tc>
                  <a:txBody>
                    <a:bodyPr/>
                    <a:lstStyle/>
                    <a:p>
                      <a:r>
                        <a:rPr lang="en-US" sz="1600" b="0" i="0" u="none" dirty="0">
                          <a:solidFill>
                            <a:srgbClr val="000000"/>
                          </a:solidFill>
                          <a:latin typeface="+mj-lt"/>
                          <a:ea typeface="Amazon Ember Light" panose="020B0403020204020204" pitchFamily="34" charset="0"/>
                          <a:cs typeface="Amazon Ember Light" panose="020B0403020204020204" pitchFamily="34" charset="0"/>
                        </a:rPr>
                        <a:t>Jackson, Mateo</a:t>
                      </a:r>
                      <a:endParaRPr lang="en-US" sz="1600" b="0" i="0" u="none"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tc>
                <a:tc>
                  <a:txBody>
                    <a:bodyPr/>
                    <a:lstStyle/>
                    <a:p>
                      <a:r>
                        <a:rPr lang="en-US" sz="1600" b="0" i="0" u="none" dirty="0">
                          <a:solidFill>
                            <a:srgbClr val="000000"/>
                          </a:solidFill>
                          <a:latin typeface="+mj-lt"/>
                          <a:ea typeface="Amazon Ember Light" panose="020B0403020204020204" pitchFamily="34" charset="0"/>
                          <a:cs typeface="Amazon Ember Light" panose="020B0403020204020204" pitchFamily="34" charset="0"/>
                        </a:rPr>
                        <a:t>Paperback</a:t>
                      </a:r>
                      <a:endParaRPr lang="en-US" sz="1600" b="0" i="0" u="none"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537100">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3122222223439</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Wily</a:t>
                      </a:r>
                      <a:r>
                        <a:rPr lang="en-US" sz="1600" b="0" i="0" u="none" kern="1200" baseline="0" dirty="0">
                          <a:solidFill>
                            <a:srgbClr val="000000"/>
                          </a:solidFill>
                          <a:latin typeface="+mj-lt"/>
                          <a:ea typeface="Amazon Ember Light" panose="020B0403020204020204" pitchFamily="34" charset="0"/>
                          <a:cs typeface="Amazon Ember Light" panose="020B0403020204020204" pitchFamily="34" charset="0"/>
                        </a:rPr>
                        <a:t> Willy</a:t>
                      </a:r>
                      <a:r>
                        <a:rPr lang="en-US" sz="1600" b="0" i="0" kern="1200" baseline="0" dirty="0">
                          <a:solidFill>
                            <a:schemeClr val="dk1"/>
                          </a:solidFill>
                          <a:latin typeface="+mj-lt"/>
                          <a:ea typeface="Amazon Ember Light" panose="020B0403020204020204" pitchFamily="34" charset="0"/>
                          <a:cs typeface="Amazon Ember Light" panose="020B0403020204020204" pitchFamily="34" charset="0"/>
                        </a:rPr>
                        <a:t> </a:t>
                      </a:r>
                      <a:endParaRPr lang="en-US" sz="1600" b="0" i="0" kern="1200" dirty="0">
                        <a:solidFill>
                          <a:schemeClr val="dk1"/>
                        </a:solidFill>
                        <a:latin typeface="+mj-lt"/>
                        <a:ea typeface="Amazon Ember Light" panose="020B0403020204020204" pitchFamily="34" charset="0"/>
                        <a:cs typeface="Amazon Ember Light" panose="020B0403020204020204" pitchFamily="34" charset="0"/>
                      </a:endParaRPr>
                    </a:p>
                  </a:txBody>
                  <a:tcPr marL="121920" marR="121920" marT="60960" marB="60960" anchor="ctr">
                    <a:lnB w="38100" cap="flat" cmpd="sng" algn="ctr">
                      <a:solidFill>
                        <a:schemeClr val="tx1"/>
                      </a:solidFill>
                      <a:prstDash val="solid"/>
                      <a:round/>
                      <a:headEnd type="none" w="med" len="med"/>
                      <a:tailEnd type="none" w="med" len="med"/>
                    </a:lnB>
                  </a:tcPr>
                </a:tc>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Wang,</a:t>
                      </a:r>
                      <a:r>
                        <a:rPr lang="en-US" sz="1600" b="0" i="0" u="none" kern="1200" baseline="0" dirty="0">
                          <a:solidFill>
                            <a:srgbClr val="000000"/>
                          </a:solidFill>
                          <a:latin typeface="+mj-lt"/>
                          <a:ea typeface="Amazon Ember Light" panose="020B0403020204020204" pitchFamily="34" charset="0"/>
                          <a:cs typeface="Amazon Ember Light" panose="020B0403020204020204" pitchFamily="34" charset="0"/>
                        </a:rPr>
                        <a:t> Xiulan</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B w="38100" cap="flat" cmpd="sng" algn="ctr">
                      <a:solidFill>
                        <a:schemeClr val="tx1"/>
                      </a:solidFill>
                      <a:prstDash val="solid"/>
                      <a:round/>
                      <a:headEnd type="none" w="med" len="med"/>
                      <a:tailEnd type="none" w="med" len="med"/>
                    </a:lnB>
                  </a:tcPr>
                </a:tc>
                <a:tc>
                  <a:txBody>
                    <a:bodyPr/>
                    <a:lstStyle/>
                    <a:p>
                      <a:pPr marL="0" algn="l" defTabSz="457200" rtl="0" eaLnBrk="1" latinLnBrk="0" hangingPunct="1"/>
                      <a:r>
                        <a:rPr lang="en-US" sz="1600" b="0" i="0" u="none" kern="1200" dirty="0" err="1">
                          <a:solidFill>
                            <a:srgbClr val="000000"/>
                          </a:solidFill>
                          <a:latin typeface="+mj-lt"/>
                          <a:ea typeface="Amazon Ember Light" panose="020B0403020204020204" pitchFamily="34" charset="0"/>
                          <a:cs typeface="Amazon Ember Light" panose="020B0403020204020204" pitchFamily="34" charset="0"/>
                        </a:rPr>
                        <a:t>Ebook</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18" name="TextBox 17">
            <a:extLst>
              <a:ext uri="{FF2B5EF4-FFF2-40B4-BE49-F238E27FC236}">
                <a16:creationId xmlns:a16="http://schemas.microsoft.com/office/drawing/2014/main" id="{8B16E57D-DE88-5BB3-1852-6515CA4D5390}"/>
              </a:ext>
            </a:extLst>
          </p:cNvPr>
          <p:cNvSpPr txBox="1"/>
          <p:nvPr/>
        </p:nvSpPr>
        <p:spPr>
          <a:xfrm>
            <a:off x="8050814" y="3708855"/>
            <a:ext cx="2926455" cy="1754326"/>
          </a:xfrm>
          <a:prstGeom prst="rect">
            <a:avLst/>
          </a:prstGeom>
          <a:solidFill>
            <a:schemeClr val="bg1"/>
          </a:solidFill>
          <a:ln w="19050">
            <a:solidFill>
              <a:schemeClr val="tx1"/>
            </a:solidFill>
          </a:ln>
        </p:spPr>
        <p:txBody>
          <a:bodyPr wrap="square" rtlCol="0">
            <a:spAutoFit/>
          </a:bodyPr>
          <a:lstStyle/>
          <a:p>
            <a:r>
              <a:rPr lang="en-US" dirty="0">
                <a:latin typeface="Amazon Ember" panose="020B0603020204020204" pitchFamily="34" charset="0"/>
                <a:ea typeface="Amazon Ember" panose="020B0603020204020204" pitchFamily="34" charset="0"/>
                <a:cs typeface="Amazon Ember" panose="020B0603020204020204" pitchFamily="34" charset="0"/>
              </a:rPr>
              <a:t>{</a:t>
            </a:r>
          </a:p>
          <a:p>
            <a:r>
              <a:rPr lang="en-US" dirty="0">
                <a:latin typeface="Amazon Ember" panose="020B0603020204020204" pitchFamily="34" charset="0"/>
                <a:ea typeface="Amazon Ember" panose="020B0603020204020204" pitchFamily="34" charset="0"/>
                <a:cs typeface="Amazon Ember" panose="020B0603020204020204" pitchFamily="34" charset="0"/>
              </a:rPr>
              <a:t> ISBN: 3111111223439,</a:t>
            </a:r>
          </a:p>
          <a:p>
            <a:r>
              <a:rPr lang="en-US" dirty="0">
                <a:latin typeface="Amazon Ember" panose="020B0603020204020204" pitchFamily="34" charset="0"/>
                <a:ea typeface="Amazon Ember" panose="020B0603020204020204" pitchFamily="34" charset="0"/>
                <a:cs typeface="Amazon Ember" panose="020B0603020204020204" pitchFamily="34" charset="0"/>
              </a:rPr>
              <a:t> Title: “Withering Depths”,</a:t>
            </a:r>
            <a:endParaRPr lang="en-US" dirty="0">
              <a:latin typeface="Amazon Ember" panose="020B0603020204020204"/>
              <a:ea typeface="Amazon Ember" panose="020B0603020204020204" pitchFamily="34" charset="0"/>
              <a:cs typeface="Amazon Ember" panose="020B0603020204020204" pitchFamily="34" charset="0"/>
            </a:endParaRPr>
          </a:p>
          <a:p>
            <a:r>
              <a:rPr lang="en-US" dirty="0">
                <a:latin typeface="Amazon Ember" panose="020B0603020204020204" pitchFamily="34" charset="0"/>
                <a:ea typeface="Amazon Ember" panose="020B0603020204020204" pitchFamily="34" charset="0"/>
                <a:cs typeface="Amazon Ember" panose="020B0603020204020204" pitchFamily="34" charset="0"/>
              </a:rPr>
              <a:t> Author: ”Jackson, Mateo”,</a:t>
            </a:r>
            <a:endParaRPr lang="en-US" dirty="0">
              <a:latin typeface="Amazon Ember" panose="020B0603020204020204"/>
              <a:ea typeface="Amazon Ember" panose="020B0603020204020204" pitchFamily="34" charset="0"/>
              <a:cs typeface="Amazon Ember" panose="020B0603020204020204" pitchFamily="34" charset="0"/>
            </a:endParaRPr>
          </a:p>
          <a:p>
            <a:r>
              <a:rPr lang="en-US" dirty="0">
                <a:latin typeface="Amazon Ember" panose="020B0603020204020204" pitchFamily="34" charset="0"/>
                <a:ea typeface="Amazon Ember" panose="020B0603020204020204" pitchFamily="34" charset="0"/>
                <a:cs typeface="Amazon Ember" panose="020B0603020204020204" pitchFamily="34" charset="0"/>
              </a:rPr>
              <a:t> Format: “Paperback”</a:t>
            </a:r>
          </a:p>
          <a:p>
            <a:r>
              <a:rPr lang="en-US" dirty="0">
                <a:latin typeface="Amazon Ember" panose="020B0603020204020204" pitchFamily="34" charset="0"/>
                <a:ea typeface="Amazon Ember" panose="020B0603020204020204" pitchFamily="34" charset="0"/>
                <a:cs typeface="Amazon Ember" panose="020B0603020204020204" pitchFamily="34" charset="0"/>
              </a:rPr>
              <a:t>}</a:t>
            </a:r>
          </a:p>
        </p:txBody>
      </p:sp>
    </p:spTree>
    <p:extLst>
      <p:ext uri="{BB962C8B-B14F-4D97-AF65-F5344CB8AC3E}">
        <p14:creationId xmlns:p14="http://schemas.microsoft.com/office/powerpoint/2010/main" val="31567500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22444" y="926995"/>
            <a:ext cx="646163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Amazon DynamoDB core components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Content Placeholder 2">
            <a:extLst>
              <a:ext uri="{FF2B5EF4-FFF2-40B4-BE49-F238E27FC236}">
                <a16:creationId xmlns:a16="http://schemas.microsoft.com/office/drawing/2014/main" id="{8DD6B475-7540-5024-ABE2-A954B6E78363}"/>
              </a:ext>
            </a:extLst>
          </p:cNvPr>
          <p:cNvSpPr>
            <a:spLocks noGrp="1"/>
          </p:cNvSpPr>
          <p:nvPr>
            <p:ph idx="1"/>
          </p:nvPr>
        </p:nvSpPr>
        <p:spPr>
          <a:xfrm>
            <a:off x="419100" y="1528175"/>
            <a:ext cx="11620500" cy="4648788"/>
          </a:xfrm>
        </p:spPr>
        <p:txBody>
          <a:bodyPr/>
          <a:lstStyle/>
          <a:p>
            <a:r>
              <a:rPr lang="en-US" dirty="0">
                <a:solidFill>
                  <a:srgbClr val="00B0F0"/>
                </a:solidFill>
                <a:latin typeface="Times New Roman" panose="02020603050405020304" pitchFamily="18" charset="0"/>
                <a:cs typeface="Times New Roman" panose="02020603050405020304" pitchFamily="18" charset="0"/>
              </a:rPr>
              <a:t>Tables, items, and attributes </a:t>
            </a:r>
            <a:r>
              <a:rPr lang="en-US" dirty="0">
                <a:latin typeface="Times New Roman" panose="02020603050405020304" pitchFamily="18" charset="0"/>
                <a:cs typeface="Times New Roman" panose="02020603050405020304" pitchFamily="18" charset="0"/>
              </a:rPr>
              <a:t>are the core </a:t>
            </a:r>
            <a:r>
              <a:rPr lang="en-US" dirty="0" err="1">
                <a:latin typeface="Times New Roman" panose="02020603050405020304" pitchFamily="18" charset="0"/>
                <a:cs typeface="Times New Roman" panose="02020603050405020304" pitchFamily="18" charset="0"/>
              </a:rPr>
              <a:t>DynamoDB</a:t>
            </a:r>
            <a:r>
              <a:rPr lang="en-US" dirty="0">
                <a:latin typeface="Times New Roman" panose="02020603050405020304" pitchFamily="18" charset="0"/>
                <a:cs typeface="Times New Roman" panose="02020603050405020304" pitchFamily="18" charset="0"/>
              </a:rPr>
              <a:t> components</a:t>
            </a:r>
          </a:p>
          <a:p>
            <a:pPr marL="628650" lvl="1" indent="-171450"/>
            <a:r>
              <a:rPr lang="en-US" b="1" dirty="0">
                <a:solidFill>
                  <a:srgbClr val="00B0F0"/>
                </a:solidFill>
                <a:latin typeface="Times New Roman" panose="02020603050405020304" pitchFamily="18" charset="0"/>
                <a:cs typeface="Times New Roman" panose="02020603050405020304" pitchFamily="18" charset="0"/>
              </a:rPr>
              <a:t>A table </a:t>
            </a:r>
            <a:r>
              <a:rPr lang="en-US" dirty="0">
                <a:latin typeface="Times New Roman" panose="02020603050405020304" pitchFamily="18" charset="0"/>
                <a:cs typeface="Times New Roman" panose="02020603050405020304" pitchFamily="18" charset="0"/>
              </a:rPr>
              <a:t>is a collection of data</a:t>
            </a:r>
            <a:r>
              <a:rPr lang="en-US" sz="1800" dirty="0">
                <a:latin typeface="Times New Roman" panose="02020603050405020304" pitchFamily="18" charset="0"/>
                <a:cs typeface="Times New Roman" panose="02020603050405020304" pitchFamily="18" charset="0"/>
              </a:rPr>
              <a:t>.</a:t>
            </a:r>
          </a:p>
          <a:p>
            <a:pPr marL="628650" lvl="1" indent="-171450"/>
            <a:r>
              <a:rPr lang="en-US" b="1" dirty="0">
                <a:solidFill>
                  <a:srgbClr val="00B0F0"/>
                </a:solidFill>
                <a:latin typeface="Times New Roman" panose="02020603050405020304" pitchFamily="18" charset="0"/>
                <a:cs typeface="Times New Roman" panose="02020603050405020304" pitchFamily="18" charset="0"/>
              </a:rPr>
              <a:t>Items</a:t>
            </a:r>
            <a:r>
              <a:rPr lang="en-US" sz="18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a group of attributes that is uniquely identifiable among all the other items.</a:t>
            </a:r>
          </a:p>
          <a:p>
            <a:pPr marL="628650" lvl="1" indent="-171450"/>
            <a:r>
              <a:rPr lang="en-US" b="1" dirty="0">
                <a:solidFill>
                  <a:srgbClr val="00B0F0"/>
                </a:solidFill>
                <a:latin typeface="Times New Roman" panose="02020603050405020304" pitchFamily="18" charset="0"/>
                <a:cs typeface="Times New Roman" panose="02020603050405020304" pitchFamily="18" charset="0"/>
              </a:rPr>
              <a:t>Attributes</a:t>
            </a:r>
            <a:r>
              <a:rPr lang="en-US" sz="18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a fundamental data element, something that does not need to be broken down any further.</a:t>
            </a:r>
          </a:p>
          <a:p>
            <a:pPr marL="628650" lvl="1" indent="-171450"/>
            <a:endParaRPr lang="en-US" sz="1800"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DynamoDB</a:t>
            </a:r>
            <a:r>
              <a:rPr lang="en-US" dirty="0">
                <a:latin typeface="Times New Roman" panose="02020603050405020304" pitchFamily="18" charset="0"/>
                <a:cs typeface="Times New Roman" panose="02020603050405020304" pitchFamily="18" charset="0"/>
              </a:rPr>
              <a:t> supports two different kinds of primary keys:</a:t>
            </a:r>
          </a:p>
          <a:p>
            <a:pPr lvl="1"/>
            <a:r>
              <a:rPr lang="en-US" b="1" dirty="0">
                <a:solidFill>
                  <a:srgbClr val="00B0F0"/>
                </a:solidFill>
                <a:latin typeface="Times New Roman" panose="02020603050405020304" pitchFamily="18" charset="0"/>
                <a:cs typeface="Times New Roman" panose="02020603050405020304" pitchFamily="18" charset="0"/>
              </a:rPr>
              <a:t>The partition key </a:t>
            </a:r>
            <a:r>
              <a:rPr lang="en-US" dirty="0">
                <a:latin typeface="Times New Roman" panose="02020603050405020304" pitchFamily="18" charset="0"/>
                <a:cs typeface="Times New Roman" panose="02020603050405020304" pitchFamily="18" charset="0"/>
              </a:rPr>
              <a:t>is a simple primary key, which is composed of one attribute called the </a:t>
            </a:r>
            <a:r>
              <a:rPr lang="en-US" b="1" dirty="0">
                <a:latin typeface="Times New Roman" panose="02020603050405020304" pitchFamily="18" charset="0"/>
                <a:cs typeface="Times New Roman" panose="02020603050405020304" pitchFamily="18" charset="0"/>
              </a:rPr>
              <a:t>sort</a:t>
            </a:r>
            <a:r>
              <a:rPr lang="en-US" dirty="0">
                <a:latin typeface="Times New Roman" panose="02020603050405020304" pitchFamily="18" charset="0"/>
                <a:cs typeface="Times New Roman" panose="02020603050405020304" pitchFamily="18" charset="0"/>
              </a:rPr>
              <a:t> key.</a:t>
            </a:r>
          </a:p>
          <a:p>
            <a:pPr lvl="1"/>
            <a:r>
              <a:rPr lang="en-US" b="1" dirty="0">
                <a:solidFill>
                  <a:srgbClr val="00B0F0"/>
                </a:solidFill>
                <a:latin typeface="Times New Roman" panose="02020603050405020304" pitchFamily="18" charset="0"/>
                <a:cs typeface="Times New Roman" panose="02020603050405020304" pitchFamily="18" charset="0"/>
              </a:rPr>
              <a:t>The partition key and sort key </a:t>
            </a:r>
            <a:r>
              <a:rPr lang="en-US" dirty="0">
                <a:latin typeface="Times New Roman" panose="02020603050405020304" pitchFamily="18" charset="0"/>
                <a:cs typeface="Times New Roman" panose="02020603050405020304" pitchFamily="18" charset="0"/>
              </a:rPr>
              <a:t>are also known as the </a:t>
            </a:r>
            <a:r>
              <a:rPr lang="en-US" b="1" dirty="0">
                <a:latin typeface="Times New Roman" panose="02020603050405020304" pitchFamily="18" charset="0"/>
                <a:cs typeface="Times New Roman" panose="02020603050405020304" pitchFamily="18" charset="0"/>
              </a:rPr>
              <a:t>composite primary key</a:t>
            </a: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which is composed of two attributes.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30295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22445" y="926995"/>
            <a:ext cx="503054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Items in a table must have a key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11" name="Content Placeholder 3" descr="two different types of keys. A single key means the data is identified by an item in the data that uniquely identifies each record. A compound key is made up of a partition key and a second key that can be used for sorting data.">
            <a:extLst>
              <a:ext uri="{FF2B5EF4-FFF2-40B4-BE49-F238E27FC236}">
                <a16:creationId xmlns:a16="http://schemas.microsoft.com/office/drawing/2014/main" id="{EBF55A08-5795-D0B3-0025-6902AF2EA7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51" y="1600056"/>
            <a:ext cx="10805861" cy="4096879"/>
          </a:xfrm>
          <a:prstGeom prst="rect">
            <a:avLst/>
          </a:prstGeom>
        </p:spPr>
      </p:pic>
    </p:spTree>
    <p:extLst>
      <p:ext uri="{BB962C8B-B14F-4D97-AF65-F5344CB8AC3E}">
        <p14:creationId xmlns:p14="http://schemas.microsoft.com/office/powerpoint/2010/main" val="7629509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Redshift</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7078997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531711" y="2064246"/>
            <a:ext cx="6340621" cy="2142125"/>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Amazon Redshift is a fast, fully managed data warehouse that makes it simple and cost-effective to analyze all your data by using standard SQL and your existing business intelligence (BI) tools</a:t>
            </a:r>
          </a:p>
        </p:txBody>
      </p:sp>
      <p:pic>
        <p:nvPicPr>
          <p:cNvPr id="8" name="Graphic 7">
            <a:extLst>
              <a:ext uri="{FF2B5EF4-FFF2-40B4-BE49-F238E27FC236}">
                <a16:creationId xmlns:a16="http://schemas.microsoft.com/office/drawing/2014/main" id="{89C0CBD2-9A7A-8435-74F8-75408D31355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48491" y="2064246"/>
            <a:ext cx="1565821" cy="1565821"/>
          </a:xfrm>
          <a:prstGeom prst="rect">
            <a:avLst/>
          </a:prstGeom>
        </p:spPr>
      </p:pic>
      <p:sp>
        <p:nvSpPr>
          <p:cNvPr id="10" name="TextBox 9">
            <a:extLst>
              <a:ext uri="{FF2B5EF4-FFF2-40B4-BE49-F238E27FC236}">
                <a16:creationId xmlns:a16="http://schemas.microsoft.com/office/drawing/2014/main" id="{6F1A59CD-669B-7929-03C7-5ED47E7E8085}"/>
              </a:ext>
            </a:extLst>
          </p:cNvPr>
          <p:cNvSpPr txBox="1"/>
          <p:nvPr/>
        </p:nvSpPr>
        <p:spPr>
          <a:xfrm>
            <a:off x="8435129" y="3809050"/>
            <a:ext cx="3048022" cy="430887"/>
          </a:xfrm>
          <a:prstGeom prst="rect">
            <a:avLst/>
          </a:prstGeom>
          <a:noFill/>
        </p:spPr>
        <p:txBody>
          <a:bodyPr wrap="square" lIns="0" tIns="0" rIns="0" bIns="0" rtlCol="0" anchor="ctr">
            <a:spAutoFit/>
          </a:bodyPr>
          <a:lstStyle/>
          <a:p>
            <a:pPr algn="ctr"/>
            <a:r>
              <a:rPr lang="en-US" sz="2800" dirty="0">
                <a:latin typeface="Times New Roman" panose="02020603050405020304" pitchFamily="18" charset="0"/>
                <a:ea typeface="Amazon Ember" panose="020B0603020204020204" pitchFamily="34" charset="0"/>
                <a:cs typeface="Times New Roman" panose="02020603050405020304" pitchFamily="18" charset="0"/>
              </a:rPr>
              <a:t>Amazon Redshift</a:t>
            </a:r>
            <a:endParaRPr lang="en-US" sz="6000" dirty="0">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34908390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502668" y="1133303"/>
            <a:ext cx="6340621" cy="664797"/>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Introduction to Amazon Redshift</a:t>
            </a:r>
          </a:p>
        </p:txBody>
      </p:sp>
      <p:sp>
        <p:nvSpPr>
          <p:cNvPr id="6" name="Rectangle 5">
            <a:extLst>
              <a:ext uri="{FF2B5EF4-FFF2-40B4-BE49-F238E27FC236}">
                <a16:creationId xmlns:a16="http://schemas.microsoft.com/office/drawing/2014/main" id="{7BBF2CCE-9895-3BD9-1286-E43DA2528185}"/>
              </a:ext>
            </a:extLst>
          </p:cNvPr>
          <p:cNvSpPr/>
          <p:nvPr/>
        </p:nvSpPr>
        <p:spPr>
          <a:xfrm>
            <a:off x="418319" y="1839966"/>
            <a:ext cx="11565636" cy="1323439"/>
          </a:xfrm>
          <a:prstGeom prst="rect">
            <a:avLst/>
          </a:prstGeom>
        </p:spPr>
        <p:txBody>
          <a:bodyPr wrap="square">
            <a:spAutoFit/>
          </a:bodyPr>
          <a:lstStyle/>
          <a:p>
            <a:r>
              <a:rPr lang="en-US" sz="2000" b="1" dirty="0">
                <a:solidFill>
                  <a:srgbClr val="00B0F0"/>
                </a:solidFill>
                <a:latin typeface="Times New Roman" panose="02020603050405020304" pitchFamily="18" charset="0"/>
                <a:cs typeface="Times New Roman" panose="02020603050405020304" pitchFamily="18" charset="0"/>
              </a:rPr>
              <a:t>Amazon Redshift </a:t>
            </a:r>
            <a:r>
              <a:rPr lang="en-US" sz="2000" dirty="0">
                <a:latin typeface="Times New Roman" panose="02020603050405020304" pitchFamily="18" charset="0"/>
                <a:cs typeface="Times New Roman" panose="02020603050405020304" pitchFamily="18" charset="0"/>
              </a:rPr>
              <a:t>is a fast and powerful, </a:t>
            </a:r>
            <a:r>
              <a:rPr lang="en-US" sz="2000" dirty="0">
                <a:solidFill>
                  <a:srgbClr val="00B0F0"/>
                </a:solidFill>
                <a:latin typeface="Times New Roman" panose="02020603050405020304" pitchFamily="18" charset="0"/>
                <a:cs typeface="Times New Roman" panose="02020603050405020304" pitchFamily="18" charset="0"/>
              </a:rPr>
              <a:t>fully managed data warehouse </a:t>
            </a:r>
            <a:r>
              <a:rPr lang="en-US" sz="2000" dirty="0">
                <a:latin typeface="Times New Roman" panose="02020603050405020304" pitchFamily="18" charset="0"/>
                <a:cs typeface="Times New Roman" panose="02020603050405020304" pitchFamily="18" charset="0"/>
              </a:rPr>
              <a:t>that is simple and cost-effective to set up, use, and scale.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It enables you to run </a:t>
            </a:r>
            <a:r>
              <a:rPr lang="en-US" sz="2000" dirty="0">
                <a:solidFill>
                  <a:srgbClr val="00B0F0"/>
                </a:solidFill>
                <a:latin typeface="Times New Roman" panose="02020603050405020304" pitchFamily="18" charset="0"/>
                <a:cs typeface="Times New Roman" panose="02020603050405020304" pitchFamily="18" charset="0"/>
              </a:rPr>
              <a:t>complex analytic queries </a:t>
            </a:r>
            <a:r>
              <a:rPr lang="en-US" sz="2000" dirty="0">
                <a:latin typeface="Times New Roman" panose="02020603050405020304" pitchFamily="18" charset="0"/>
                <a:cs typeface="Times New Roman" panose="02020603050405020304" pitchFamily="18" charset="0"/>
              </a:rPr>
              <a:t>against </a:t>
            </a:r>
            <a:r>
              <a:rPr lang="en-US" sz="2000" dirty="0">
                <a:solidFill>
                  <a:srgbClr val="00B0F0"/>
                </a:solidFill>
                <a:latin typeface="Times New Roman" panose="02020603050405020304" pitchFamily="18" charset="0"/>
                <a:cs typeface="Times New Roman" panose="02020603050405020304" pitchFamily="18" charset="0"/>
              </a:rPr>
              <a:t>petabytes of structured data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Most results come back in </a:t>
            </a:r>
            <a:r>
              <a:rPr lang="en-US" sz="2000" dirty="0">
                <a:solidFill>
                  <a:srgbClr val="00B0F0"/>
                </a:solidFill>
                <a:latin typeface="Times New Roman" panose="02020603050405020304" pitchFamily="18" charset="0"/>
                <a:cs typeface="Times New Roman" panose="02020603050405020304" pitchFamily="18" charset="0"/>
              </a:rPr>
              <a:t>seconds</a:t>
            </a:r>
          </a:p>
        </p:txBody>
      </p:sp>
      <p:pic>
        <p:nvPicPr>
          <p:cNvPr id="11" name="Picture 10" descr="Amazon Redshift overview.">
            <a:extLst>
              <a:ext uri="{FF2B5EF4-FFF2-40B4-BE49-F238E27FC236}">
                <a16:creationId xmlns:a16="http://schemas.microsoft.com/office/drawing/2014/main" id="{341B6F14-0E32-EAB4-37FE-BDFA5714A989}"/>
              </a:ext>
            </a:extLst>
          </p:cNvPr>
          <p:cNvPicPr>
            <a:picLocks noChangeAspect="1"/>
          </p:cNvPicPr>
          <p:nvPr/>
        </p:nvPicPr>
        <p:blipFill>
          <a:blip r:embed="rId5"/>
          <a:stretch>
            <a:fillRect/>
          </a:stretch>
        </p:blipFill>
        <p:spPr>
          <a:xfrm>
            <a:off x="4628956" y="2945280"/>
            <a:ext cx="5575643" cy="2779418"/>
          </a:xfrm>
          <a:prstGeom prst="rect">
            <a:avLst/>
          </a:prstGeom>
        </p:spPr>
      </p:pic>
    </p:spTree>
    <p:extLst>
      <p:ext uri="{BB962C8B-B14F-4D97-AF65-F5344CB8AC3E}">
        <p14:creationId xmlns:p14="http://schemas.microsoft.com/office/powerpoint/2010/main" val="9936422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1048358" y="970748"/>
            <a:ext cx="4865745" cy="664797"/>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Parallel processing architecture</a:t>
            </a:r>
          </a:p>
        </p:txBody>
      </p:sp>
      <p:sp>
        <p:nvSpPr>
          <p:cNvPr id="8" name="Rectangle 7">
            <a:extLst>
              <a:ext uri="{FF2B5EF4-FFF2-40B4-BE49-F238E27FC236}">
                <a16:creationId xmlns:a16="http://schemas.microsoft.com/office/drawing/2014/main" id="{A1AE0C88-7AC8-7F54-1ABF-B219C1E0BAE7}"/>
              </a:ext>
            </a:extLst>
          </p:cNvPr>
          <p:cNvSpPr/>
          <p:nvPr/>
        </p:nvSpPr>
        <p:spPr>
          <a:xfrm>
            <a:off x="551536" y="1549425"/>
            <a:ext cx="11251258" cy="923330"/>
          </a:xfrm>
          <a:prstGeom prst="rect">
            <a:avLst/>
          </a:prstGeom>
        </p:spPr>
        <p:txBody>
          <a:bodyPr wrap="square">
            <a:spAutoFit/>
          </a:bodyPr>
          <a:lstStyle/>
          <a:p>
            <a:r>
              <a:rPr lang="en-US" dirty="0">
                <a:solidFill>
                  <a:srgbClr val="00B0F0"/>
                </a:solidFill>
                <a:latin typeface="Times New Roman" panose="02020603050405020304" pitchFamily="18" charset="0"/>
                <a:cs typeface="Times New Roman" panose="02020603050405020304" pitchFamily="18" charset="0"/>
              </a:rPr>
              <a:t>The leader node </a:t>
            </a:r>
            <a:r>
              <a:rPr lang="en-US" dirty="0">
                <a:latin typeface="Times New Roman" panose="02020603050405020304" pitchFamily="18" charset="0"/>
                <a:cs typeface="Times New Roman" panose="02020603050405020304" pitchFamily="18" charset="0"/>
              </a:rPr>
              <a:t>manages communications with client programs and all communication with </a:t>
            </a:r>
            <a:r>
              <a:rPr lang="en-US" dirty="0">
                <a:solidFill>
                  <a:srgbClr val="00B0F0"/>
                </a:solidFill>
                <a:latin typeface="Times New Roman" panose="02020603050405020304" pitchFamily="18" charset="0"/>
                <a:cs typeface="Times New Roman" panose="02020603050405020304" pitchFamily="18" charset="0"/>
              </a:rPr>
              <a:t>compute nodes. </a:t>
            </a:r>
          </a:p>
          <a:p>
            <a:r>
              <a:rPr lang="en-US" dirty="0">
                <a:latin typeface="Times New Roman" panose="02020603050405020304" pitchFamily="18" charset="0"/>
                <a:cs typeface="Times New Roman" panose="02020603050405020304" pitchFamily="18" charset="0"/>
              </a:rPr>
              <a:t>The leader node compiles code for individual elements of the plan and assigns the code to individual compute nodes. The compute nodes run the compiled code and send intermediate results back to the leader node for final aggregation.</a:t>
            </a:r>
          </a:p>
        </p:txBody>
      </p:sp>
      <p:grpSp>
        <p:nvGrpSpPr>
          <p:cNvPr id="10" name="Group 9" descr="Amazon Redshift parallel processing architecture.">
            <a:extLst>
              <a:ext uri="{FF2B5EF4-FFF2-40B4-BE49-F238E27FC236}">
                <a16:creationId xmlns:a16="http://schemas.microsoft.com/office/drawing/2014/main" id="{A985F7F5-BCAD-DFA6-A2A0-95BADC2FC63C}"/>
              </a:ext>
            </a:extLst>
          </p:cNvPr>
          <p:cNvGrpSpPr/>
          <p:nvPr/>
        </p:nvGrpSpPr>
        <p:grpSpPr>
          <a:xfrm>
            <a:off x="1024129" y="2757017"/>
            <a:ext cx="10009632" cy="3075010"/>
            <a:chOff x="1757763" y="1750740"/>
            <a:chExt cx="9908439" cy="4145082"/>
          </a:xfrm>
        </p:grpSpPr>
        <p:sp>
          <p:nvSpPr>
            <p:cNvPr id="15" name="TextBox 14">
              <a:extLst>
                <a:ext uri="{FF2B5EF4-FFF2-40B4-BE49-F238E27FC236}">
                  <a16:creationId xmlns:a16="http://schemas.microsoft.com/office/drawing/2014/main" id="{36115946-22B6-E2C1-9C37-3DB2FCE38724}"/>
                </a:ext>
                <a:ext uri="{C183D7F6-B498-43B3-948B-1728B52AA6E4}">
                  <adec:decorative xmlns:adec="http://schemas.microsoft.com/office/drawing/2017/decorative" val="1"/>
                </a:ext>
              </a:extLst>
            </p:cNvPr>
            <p:cNvSpPr txBox="1"/>
            <p:nvPr/>
          </p:nvSpPr>
          <p:spPr>
            <a:xfrm>
              <a:off x="1791220" y="2820792"/>
              <a:ext cx="2301904" cy="307777"/>
            </a:xfrm>
            <a:prstGeom prst="rect">
              <a:avLst/>
            </a:prstGeom>
            <a:noFill/>
          </p:spPr>
          <p:txBody>
            <a:bodyPr wrap="square" rtlCol="0">
              <a:spAutoFit/>
            </a:bodyPr>
            <a:lstStyle/>
            <a:p>
              <a:pPr algn="ctr"/>
              <a:r>
                <a:rPr lang="en-US" sz="1400" dirty="0"/>
                <a:t>Amazon Redshift</a:t>
              </a:r>
            </a:p>
          </p:txBody>
        </p:sp>
        <p:pic>
          <p:nvPicPr>
            <p:cNvPr id="16" name="Graphic 15">
              <a:extLst>
                <a:ext uri="{FF2B5EF4-FFF2-40B4-BE49-F238E27FC236}">
                  <a16:creationId xmlns:a16="http://schemas.microsoft.com/office/drawing/2014/main" id="{2BB19118-47A9-19C3-F60C-BD9370C2099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586572" y="2153968"/>
              <a:ext cx="711200" cy="711200"/>
            </a:xfrm>
            <a:prstGeom prst="rect">
              <a:avLst/>
            </a:prstGeom>
          </p:spPr>
        </p:pic>
        <p:sp>
          <p:nvSpPr>
            <p:cNvPr id="18" name="TextBox 17">
              <a:extLst>
                <a:ext uri="{FF2B5EF4-FFF2-40B4-BE49-F238E27FC236}">
                  <a16:creationId xmlns:a16="http://schemas.microsoft.com/office/drawing/2014/main" id="{99DEC1D5-CADB-8EAA-2CAC-4396C95F7D8E}"/>
                </a:ext>
                <a:ext uri="{C183D7F6-B498-43B3-948B-1728B52AA6E4}">
                  <adec:decorative xmlns:adec="http://schemas.microsoft.com/office/drawing/2017/decorative" val="1"/>
                </a:ext>
              </a:extLst>
            </p:cNvPr>
            <p:cNvSpPr txBox="1"/>
            <p:nvPr/>
          </p:nvSpPr>
          <p:spPr>
            <a:xfrm>
              <a:off x="1757763" y="3700414"/>
              <a:ext cx="2301904" cy="523220"/>
            </a:xfrm>
            <a:prstGeom prst="rect">
              <a:avLst/>
            </a:prstGeom>
            <a:noFill/>
          </p:spPr>
          <p:txBody>
            <a:bodyPr wrap="square" rtlCol="0">
              <a:spAutoFit/>
            </a:bodyPr>
            <a:lstStyle/>
            <a:p>
              <a:pPr algn="ctr"/>
              <a:r>
                <a:rPr lang="en-US" sz="1400" dirty="0"/>
                <a:t>Dense compute</a:t>
              </a:r>
            </a:p>
            <a:p>
              <a:pPr algn="ctr"/>
              <a:r>
                <a:rPr lang="en-US" sz="1400" dirty="0"/>
                <a:t> node</a:t>
              </a:r>
            </a:p>
          </p:txBody>
        </p:sp>
        <p:pic>
          <p:nvPicPr>
            <p:cNvPr id="21" name="Graphic 20">
              <a:extLst>
                <a:ext uri="{FF2B5EF4-FFF2-40B4-BE49-F238E27FC236}">
                  <a16:creationId xmlns:a16="http://schemas.microsoft.com/office/drawing/2014/main" id="{D59ECD3F-9DE7-CE92-F73D-7060BAE98CE6}"/>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673765" y="3244461"/>
              <a:ext cx="469900" cy="469900"/>
            </a:xfrm>
            <a:prstGeom prst="rect">
              <a:avLst/>
            </a:prstGeom>
          </p:spPr>
        </p:pic>
        <p:sp>
          <p:nvSpPr>
            <p:cNvPr id="22" name="TextBox 21">
              <a:extLst>
                <a:ext uri="{FF2B5EF4-FFF2-40B4-BE49-F238E27FC236}">
                  <a16:creationId xmlns:a16="http://schemas.microsoft.com/office/drawing/2014/main" id="{D969F09B-A125-C4FA-5A21-B57382C6D7CC}"/>
                </a:ext>
                <a:ext uri="{C183D7F6-B498-43B3-948B-1728B52AA6E4}">
                  <adec:decorative xmlns:adec="http://schemas.microsoft.com/office/drawing/2017/decorative" val="1"/>
                </a:ext>
              </a:extLst>
            </p:cNvPr>
            <p:cNvSpPr txBox="1"/>
            <p:nvPr/>
          </p:nvSpPr>
          <p:spPr>
            <a:xfrm>
              <a:off x="2208810" y="4290304"/>
              <a:ext cx="1527982" cy="830997"/>
            </a:xfrm>
            <a:prstGeom prst="rect">
              <a:avLst/>
            </a:prstGeom>
            <a:noFill/>
          </p:spPr>
          <p:txBody>
            <a:bodyPr wrap="none" rtlCol="0">
              <a:spAutoFit/>
            </a:bodyPr>
            <a:lstStyle/>
            <a:p>
              <a:pPr marL="285750" indent="-285750">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Virtual Core</a:t>
              </a:r>
            </a:p>
            <a:p>
              <a:pPr marL="285750" indent="-285750">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RAM</a:t>
              </a:r>
            </a:p>
            <a:p>
              <a:pPr marL="285750" indent="-285750">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Local disk</a:t>
              </a:r>
            </a:p>
          </p:txBody>
        </p:sp>
        <p:pic>
          <p:nvPicPr>
            <p:cNvPr id="23" name="Graphic 22">
              <a:extLst>
                <a:ext uri="{FF2B5EF4-FFF2-40B4-BE49-F238E27FC236}">
                  <a16:creationId xmlns:a16="http://schemas.microsoft.com/office/drawing/2014/main" id="{A6B283DE-A1CF-A31A-3EDD-6B7A3AEF46CC}"/>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016130" y="3865045"/>
              <a:ext cx="469900" cy="469900"/>
            </a:xfrm>
            <a:prstGeom prst="rect">
              <a:avLst/>
            </a:prstGeom>
          </p:spPr>
        </p:pic>
        <p:sp>
          <p:nvSpPr>
            <p:cNvPr id="24" name="TextBox 23">
              <a:extLst>
                <a:ext uri="{FF2B5EF4-FFF2-40B4-BE49-F238E27FC236}">
                  <a16:creationId xmlns:a16="http://schemas.microsoft.com/office/drawing/2014/main" id="{F83BFFE9-CA3A-F376-93AF-E1AF56F8CE1B}"/>
                </a:ext>
                <a:ext uri="{C183D7F6-B498-43B3-948B-1728B52AA6E4}">
                  <adec:decorative xmlns:adec="http://schemas.microsoft.com/office/drawing/2017/decorative" val="1"/>
                </a:ext>
              </a:extLst>
            </p:cNvPr>
            <p:cNvSpPr txBox="1"/>
            <p:nvPr/>
          </p:nvSpPr>
          <p:spPr>
            <a:xfrm>
              <a:off x="9046729" y="2972233"/>
              <a:ext cx="2301904" cy="338554"/>
            </a:xfrm>
            <a:prstGeom prst="rect">
              <a:avLst/>
            </a:prstGeom>
            <a:noFill/>
          </p:spPr>
          <p:txBody>
            <a:bodyPr wrap="square" rtlCol="0">
              <a:spAutoFit/>
            </a:bodyPr>
            <a:lstStyle/>
            <a:p>
              <a:pPr algn="ctr"/>
              <a:r>
                <a:rPr lang="en-US" sz="1600" dirty="0"/>
                <a:t>Leader node</a:t>
              </a:r>
            </a:p>
          </p:txBody>
        </p:sp>
        <p:sp>
          <p:nvSpPr>
            <p:cNvPr id="27" name="TextBox 26">
              <a:extLst>
                <a:ext uri="{FF2B5EF4-FFF2-40B4-BE49-F238E27FC236}">
                  <a16:creationId xmlns:a16="http://schemas.microsoft.com/office/drawing/2014/main" id="{C274E619-FFE3-68AF-647A-5D5F8A434BEC}"/>
                </a:ext>
                <a:ext uri="{C183D7F6-B498-43B3-948B-1728B52AA6E4}">
                  <adec:decorative xmlns:adec="http://schemas.microsoft.com/office/drawing/2017/decorative" val="1"/>
                </a:ext>
              </a:extLst>
            </p:cNvPr>
            <p:cNvSpPr txBox="1"/>
            <p:nvPr/>
          </p:nvSpPr>
          <p:spPr>
            <a:xfrm>
              <a:off x="9364298" y="3938150"/>
              <a:ext cx="2301904" cy="338554"/>
            </a:xfrm>
            <a:prstGeom prst="rect">
              <a:avLst/>
            </a:prstGeom>
            <a:noFill/>
          </p:spPr>
          <p:txBody>
            <a:bodyPr wrap="square" rtlCol="0">
              <a:spAutoFit/>
            </a:bodyPr>
            <a:lstStyle/>
            <a:p>
              <a:pPr algn="ctr"/>
              <a:r>
                <a:rPr lang="en-US" sz="1600" dirty="0"/>
                <a:t>Dense compute nodes</a:t>
              </a:r>
            </a:p>
          </p:txBody>
        </p:sp>
        <p:pic>
          <p:nvPicPr>
            <p:cNvPr id="28" name="Graphic 27">
              <a:extLst>
                <a:ext uri="{FF2B5EF4-FFF2-40B4-BE49-F238E27FC236}">
                  <a16:creationId xmlns:a16="http://schemas.microsoft.com/office/drawing/2014/main" id="{F9098A36-5CAB-F31B-7922-A8F72A6C5CC4}"/>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63150" y="3917082"/>
              <a:ext cx="469900" cy="469900"/>
            </a:xfrm>
            <a:prstGeom prst="rect">
              <a:avLst/>
            </a:prstGeom>
          </p:spPr>
        </p:pic>
        <p:pic>
          <p:nvPicPr>
            <p:cNvPr id="29" name="Graphic 28">
              <a:extLst>
                <a:ext uri="{FF2B5EF4-FFF2-40B4-BE49-F238E27FC236}">
                  <a16:creationId xmlns:a16="http://schemas.microsoft.com/office/drawing/2014/main" id="{BD25D076-0946-E2A1-B930-D4C5A4BD8B2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71057" y="3872477"/>
              <a:ext cx="469900" cy="469900"/>
            </a:xfrm>
            <a:prstGeom prst="rect">
              <a:avLst/>
            </a:prstGeom>
          </p:spPr>
        </p:pic>
        <p:pic>
          <p:nvPicPr>
            <p:cNvPr id="30" name="Graphic 29">
              <a:extLst>
                <a:ext uri="{FF2B5EF4-FFF2-40B4-BE49-F238E27FC236}">
                  <a16:creationId xmlns:a16="http://schemas.microsoft.com/office/drawing/2014/main" id="{E373BB7A-3BC6-246B-9FE4-D7E3B70243B6}"/>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82206" y="2910627"/>
              <a:ext cx="469900" cy="469900"/>
            </a:xfrm>
            <a:prstGeom prst="rect">
              <a:avLst/>
            </a:prstGeom>
          </p:spPr>
        </p:pic>
        <p:sp>
          <p:nvSpPr>
            <p:cNvPr id="31" name="Rectangle: Rounded Corners 30">
              <a:extLst>
                <a:ext uri="{FF2B5EF4-FFF2-40B4-BE49-F238E27FC236}">
                  <a16:creationId xmlns:a16="http://schemas.microsoft.com/office/drawing/2014/main" id="{32C9B4C1-2CA4-467F-38F0-AD8F24C809D9}"/>
                </a:ext>
                <a:ext uri="{C183D7F6-B498-43B3-948B-1728B52AA6E4}">
                  <adec:decorative xmlns:adec="http://schemas.microsoft.com/office/drawing/2017/decorative" val="1"/>
                </a:ext>
              </a:extLst>
            </p:cNvPr>
            <p:cNvSpPr/>
            <p:nvPr/>
          </p:nvSpPr>
          <p:spPr>
            <a:xfrm>
              <a:off x="2107226" y="1750740"/>
              <a:ext cx="1599814" cy="414508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Rounded Corners 31">
              <a:extLst>
                <a:ext uri="{FF2B5EF4-FFF2-40B4-BE49-F238E27FC236}">
                  <a16:creationId xmlns:a16="http://schemas.microsoft.com/office/drawing/2014/main" id="{00037E8B-B283-5478-8FA4-08214CDC5036}"/>
                </a:ext>
                <a:ext uri="{C183D7F6-B498-43B3-948B-1728B52AA6E4}">
                  <adec:decorative xmlns:adec="http://schemas.microsoft.com/office/drawing/2017/decorative" val="1"/>
                </a:ext>
              </a:extLst>
            </p:cNvPr>
            <p:cNvSpPr/>
            <p:nvPr/>
          </p:nvSpPr>
          <p:spPr>
            <a:xfrm>
              <a:off x="7140342" y="1862254"/>
              <a:ext cx="1967342" cy="517513"/>
            </a:xfrm>
            <a:prstGeom prst="roundRect">
              <a:avLst/>
            </a:prstGeom>
            <a:gradFill>
              <a:gsLst>
                <a:gs pos="0">
                  <a:schemeClr val="accent5"/>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D4827F5E-127E-C079-6BE2-0B2A8946A0DF}"/>
                </a:ext>
                <a:ext uri="{C183D7F6-B498-43B3-948B-1728B52AA6E4}">
                  <adec:decorative xmlns:adec="http://schemas.microsoft.com/office/drawing/2017/decorative" val="1"/>
                </a:ext>
              </a:extLst>
            </p:cNvPr>
            <p:cNvSpPr txBox="1"/>
            <p:nvPr/>
          </p:nvSpPr>
          <p:spPr>
            <a:xfrm>
              <a:off x="9209269" y="1905406"/>
              <a:ext cx="1976823"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SQL Clients/BI tools</a:t>
              </a:r>
            </a:p>
          </p:txBody>
        </p:sp>
        <p:sp>
          <p:nvSpPr>
            <p:cNvPr id="34" name="Rectangle: Rounded Corners 33">
              <a:extLst>
                <a:ext uri="{FF2B5EF4-FFF2-40B4-BE49-F238E27FC236}">
                  <a16:creationId xmlns:a16="http://schemas.microsoft.com/office/drawing/2014/main" id="{CB34109E-1D3C-E376-923E-0FC9F1E61F81}"/>
                </a:ext>
                <a:ext uri="{C183D7F6-B498-43B3-948B-1728B52AA6E4}">
                  <adec:decorative xmlns:adec="http://schemas.microsoft.com/office/drawing/2017/decorative" val="1"/>
                </a:ext>
              </a:extLst>
            </p:cNvPr>
            <p:cNvSpPr/>
            <p:nvPr/>
          </p:nvSpPr>
          <p:spPr>
            <a:xfrm>
              <a:off x="7016130" y="4765681"/>
              <a:ext cx="2409701" cy="82603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Graphic 34">
              <a:extLst>
                <a:ext uri="{FF2B5EF4-FFF2-40B4-BE49-F238E27FC236}">
                  <a16:creationId xmlns:a16="http://schemas.microsoft.com/office/drawing/2014/main" id="{79027802-9EC6-C1B9-83C4-F18FE66BB02C}"/>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405956" y="4874652"/>
              <a:ext cx="711200" cy="711200"/>
            </a:xfrm>
            <a:prstGeom prst="rect">
              <a:avLst/>
            </a:prstGeom>
          </p:spPr>
        </p:pic>
        <p:pic>
          <p:nvPicPr>
            <p:cNvPr id="36" name="Graphic 35">
              <a:extLst>
                <a:ext uri="{FF2B5EF4-FFF2-40B4-BE49-F238E27FC236}">
                  <a16:creationId xmlns:a16="http://schemas.microsoft.com/office/drawing/2014/main" id="{671C989B-899E-4541-0A2D-773E97D947FC}"/>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539350" y="4880511"/>
              <a:ext cx="711200" cy="711201"/>
            </a:xfrm>
            <a:prstGeom prst="rect">
              <a:avLst/>
            </a:prstGeom>
          </p:spPr>
        </p:pic>
        <p:sp>
          <p:nvSpPr>
            <p:cNvPr id="37" name="TextBox 36">
              <a:extLst>
                <a:ext uri="{FF2B5EF4-FFF2-40B4-BE49-F238E27FC236}">
                  <a16:creationId xmlns:a16="http://schemas.microsoft.com/office/drawing/2014/main" id="{27BD1E4A-6BFD-18EB-7350-CB5D6C232BAA}"/>
                </a:ext>
                <a:ext uri="{C183D7F6-B498-43B3-948B-1728B52AA6E4}">
                  <adec:decorative xmlns:adec="http://schemas.microsoft.com/office/drawing/2017/decorative" val="1"/>
                </a:ext>
              </a:extLst>
            </p:cNvPr>
            <p:cNvSpPr txBox="1"/>
            <p:nvPr/>
          </p:nvSpPr>
          <p:spPr>
            <a:xfrm>
              <a:off x="9671745" y="4859923"/>
              <a:ext cx="1994457" cy="584775"/>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DynamoDB</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S3</a:t>
              </a:r>
            </a:p>
          </p:txBody>
        </p:sp>
        <p:cxnSp>
          <p:nvCxnSpPr>
            <p:cNvPr id="38" name="Straight Connector 37">
              <a:extLst>
                <a:ext uri="{FF2B5EF4-FFF2-40B4-BE49-F238E27FC236}">
                  <a16:creationId xmlns:a16="http://schemas.microsoft.com/office/drawing/2014/main" id="{40AFAF76-BB05-7AC1-F77A-744544EA85D6}"/>
                </a:ext>
                <a:ext uri="{C183D7F6-B498-43B3-948B-1728B52AA6E4}">
                  <adec:decorative xmlns:adec="http://schemas.microsoft.com/office/drawing/2017/decorative" val="1"/>
                </a:ext>
              </a:extLst>
            </p:cNvPr>
            <p:cNvCxnSpPr>
              <a:cxnSpLocks/>
            </p:cNvCxnSpPr>
            <p:nvPr/>
          </p:nvCxnSpPr>
          <p:spPr>
            <a:xfrm flipH="1" flipV="1">
              <a:off x="3838288" y="2379767"/>
              <a:ext cx="2807839" cy="1638162"/>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CE1FE04-80AE-3F03-B96E-D6E3910985CE}"/>
                </a:ext>
                <a:ext uri="{C183D7F6-B498-43B3-948B-1728B52AA6E4}">
                  <adec:decorative xmlns:adec="http://schemas.microsoft.com/office/drawing/2017/decorative" val="1"/>
                </a:ext>
              </a:extLst>
            </p:cNvPr>
            <p:cNvCxnSpPr>
              <a:cxnSpLocks/>
            </p:cNvCxnSpPr>
            <p:nvPr/>
          </p:nvCxnSpPr>
          <p:spPr>
            <a:xfrm flipH="1">
              <a:off x="3838288" y="4021706"/>
              <a:ext cx="2783191" cy="1239579"/>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611764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1048359" y="970748"/>
            <a:ext cx="2623990" cy="664797"/>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Compatibility</a:t>
            </a:r>
          </a:p>
        </p:txBody>
      </p:sp>
      <p:sp>
        <p:nvSpPr>
          <p:cNvPr id="6" name="Rectangle 5">
            <a:extLst>
              <a:ext uri="{FF2B5EF4-FFF2-40B4-BE49-F238E27FC236}">
                <a16:creationId xmlns:a16="http://schemas.microsoft.com/office/drawing/2014/main" id="{F59D854B-041E-D0D6-B7B4-0DD2496320AE}"/>
              </a:ext>
            </a:extLst>
          </p:cNvPr>
          <p:cNvSpPr/>
          <p:nvPr/>
        </p:nvSpPr>
        <p:spPr>
          <a:xfrm>
            <a:off x="554150" y="1586470"/>
            <a:ext cx="11248644" cy="1015663"/>
          </a:xfrm>
          <a:prstGeom prst="rect">
            <a:avLst/>
          </a:prstGeom>
        </p:spPr>
        <p:txBody>
          <a:bodyPr wrap="square">
            <a:spAutoFit/>
          </a:bodyPr>
          <a:lstStyle/>
          <a:p>
            <a:pPr marL="285750" indent="-285750">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Amazon Redshift </a:t>
            </a:r>
            <a:r>
              <a:rPr lang="en-US" sz="2000" dirty="0">
                <a:latin typeface="Times New Roman" panose="02020603050405020304" pitchFamily="18" charset="0"/>
                <a:cs typeface="Times New Roman" panose="02020603050405020304" pitchFamily="18" charset="0"/>
              </a:rPr>
              <a:t>supports </a:t>
            </a:r>
            <a:r>
              <a:rPr lang="en-US" sz="2000" dirty="0">
                <a:solidFill>
                  <a:srgbClr val="00B0F0"/>
                </a:solidFill>
                <a:latin typeface="Times New Roman" panose="02020603050405020304" pitchFamily="18" charset="0"/>
                <a:cs typeface="Times New Roman" panose="02020603050405020304" pitchFamily="18" charset="0"/>
              </a:rPr>
              <a:t>standard SQL</a:t>
            </a:r>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also provides high-performance </a:t>
            </a:r>
            <a:r>
              <a:rPr lang="en-US" sz="2000" dirty="0">
                <a:solidFill>
                  <a:srgbClr val="00B0F0"/>
                </a:solidFill>
                <a:latin typeface="Times New Roman" panose="02020603050405020304" pitchFamily="18" charset="0"/>
                <a:cs typeface="Times New Roman" panose="02020603050405020304" pitchFamily="18" charset="0"/>
              </a:rPr>
              <a:t>Java Database Connectivity (JDBC) </a:t>
            </a:r>
            <a:r>
              <a:rPr lang="en-US" sz="2000" dirty="0">
                <a:latin typeface="Times New Roman" panose="02020603050405020304" pitchFamily="18" charset="0"/>
                <a:cs typeface="Times New Roman" panose="02020603050405020304" pitchFamily="18" charset="0"/>
              </a:rPr>
              <a:t>and </a:t>
            </a:r>
            <a:r>
              <a:rPr lang="en-US" sz="2000" dirty="0">
                <a:solidFill>
                  <a:srgbClr val="00B0F0"/>
                </a:solidFill>
                <a:latin typeface="Times New Roman" panose="02020603050405020304" pitchFamily="18" charset="0"/>
                <a:cs typeface="Times New Roman" panose="02020603050405020304" pitchFamily="18" charset="0"/>
              </a:rPr>
              <a:t>Open Database Connectivity (ODBC) connectors</a:t>
            </a:r>
            <a:r>
              <a:rPr lang="en-US" sz="2000" dirty="0">
                <a:latin typeface="Times New Roman" panose="02020603050405020304" pitchFamily="18" charset="0"/>
                <a:cs typeface="Times New Roman" panose="02020603050405020304" pitchFamily="18" charset="0"/>
              </a:rPr>
              <a:t>, which enable you to use the SQL clients and BI tools of your choice</a:t>
            </a:r>
          </a:p>
        </p:txBody>
      </p:sp>
      <p:pic>
        <p:nvPicPr>
          <p:cNvPr id="11" name="Picture 10" descr="Amazon Redshift is compatible with many SQL clients.">
            <a:extLst>
              <a:ext uri="{FF2B5EF4-FFF2-40B4-BE49-F238E27FC236}">
                <a16:creationId xmlns:a16="http://schemas.microsoft.com/office/drawing/2014/main" id="{0244D484-6B03-F710-5757-671E308B4B9E}"/>
              </a:ext>
            </a:extLst>
          </p:cNvPr>
          <p:cNvPicPr>
            <a:picLocks noChangeAspect="1"/>
          </p:cNvPicPr>
          <p:nvPr/>
        </p:nvPicPr>
        <p:blipFill>
          <a:blip r:embed="rId5"/>
          <a:stretch>
            <a:fillRect/>
          </a:stretch>
        </p:blipFill>
        <p:spPr>
          <a:xfrm>
            <a:off x="2114726" y="2671638"/>
            <a:ext cx="7857392" cy="2905498"/>
          </a:xfrm>
          <a:prstGeom prst="rect">
            <a:avLst/>
          </a:prstGeom>
        </p:spPr>
      </p:pic>
    </p:spTree>
    <p:extLst>
      <p:ext uri="{BB962C8B-B14F-4D97-AF65-F5344CB8AC3E}">
        <p14:creationId xmlns:p14="http://schemas.microsoft.com/office/powerpoint/2010/main" val="24178469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978311" y="837352"/>
            <a:ext cx="4758811" cy="726353"/>
          </a:xfrm>
          <a:prstGeom prst="rect">
            <a:avLst/>
          </a:prstGeom>
          <a:noFill/>
          <a:ln w="28575">
            <a:noFill/>
          </a:ln>
          <a:effectLst/>
        </p:spPr>
        <p:txBody>
          <a:bodyPr wrap="square" lIns="182880" tIns="146304" rIns="182880" bIns="146304" rtlCol="0">
            <a:spAutoFit/>
          </a:bodyPr>
          <a:lstStyle/>
          <a:p>
            <a:pPr algn="ctr"/>
            <a:r>
              <a:rPr lang="en-US" sz="2800" dirty="0">
                <a:latin typeface="Times New Roman" panose="02020603050405020304" pitchFamily="18" charset="0"/>
                <a:cs typeface="Times New Roman" panose="02020603050405020304" pitchFamily="18" charset="0"/>
              </a:rPr>
              <a:t>Amazon Redshift use cases</a:t>
            </a:r>
          </a:p>
        </p:txBody>
      </p:sp>
      <p:sp>
        <p:nvSpPr>
          <p:cNvPr id="8" name="Content Placeholder 2">
            <a:extLst>
              <a:ext uri="{FF2B5EF4-FFF2-40B4-BE49-F238E27FC236}">
                <a16:creationId xmlns:a16="http://schemas.microsoft.com/office/drawing/2014/main" id="{EC2E8814-8F2C-7616-2D19-3AF6DD154066}"/>
              </a:ext>
            </a:extLst>
          </p:cNvPr>
          <p:cNvSpPr>
            <a:spLocks noGrp="1"/>
          </p:cNvSpPr>
          <p:nvPr>
            <p:ph idx="1"/>
          </p:nvPr>
        </p:nvSpPr>
        <p:spPr>
          <a:xfrm>
            <a:off x="500189" y="1441098"/>
            <a:ext cx="9139378" cy="4780487"/>
          </a:xfrm>
        </p:spPr>
        <p:txBody>
          <a:bodyPr>
            <a:normAutofit/>
          </a:bodyPr>
          <a:lstStyle/>
          <a:p>
            <a:pPr marL="457200" lvl="1"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Enterprise </a:t>
            </a:r>
            <a:r>
              <a:rPr lang="en-US" sz="2200" dirty="0">
                <a:solidFill>
                  <a:srgbClr val="00B0F0"/>
                </a:solidFill>
                <a:latin typeface="Times New Roman" panose="02020603050405020304" pitchFamily="18" charset="0"/>
                <a:cs typeface="Times New Roman" panose="02020603050405020304" pitchFamily="18" charset="0"/>
              </a:rPr>
              <a:t>data warehouse </a:t>
            </a:r>
            <a:r>
              <a:rPr lang="en-US" sz="2200" dirty="0">
                <a:latin typeface="Times New Roman" panose="02020603050405020304" pitchFamily="18" charset="0"/>
                <a:cs typeface="Times New Roman" panose="02020603050405020304" pitchFamily="18" charset="0"/>
              </a:rPr>
              <a:t>(EDW)</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Migrate at a pace that customers are comfortable with</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Experiment without large upfront cost or commitment</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Respond faster to business needs</a:t>
            </a:r>
          </a:p>
          <a:p>
            <a:pPr marL="457200" lvl="1"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Big data</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Low price point for small customers</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Managed service for ease of deployment and maintenance</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Focus more on data and less on database management</a:t>
            </a:r>
          </a:p>
        </p:txBody>
      </p:sp>
      <p:pic>
        <p:nvPicPr>
          <p:cNvPr id="10" name="Picture 9">
            <a:extLst>
              <a:ext uri="{FF2B5EF4-FFF2-40B4-BE49-F238E27FC236}">
                <a16:creationId xmlns:a16="http://schemas.microsoft.com/office/drawing/2014/main" id="{DF17E173-5B4B-3328-A9F6-3A0A3B107BE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643655" y="2281096"/>
            <a:ext cx="2333614" cy="2252866"/>
          </a:xfrm>
          <a:prstGeom prst="rect">
            <a:avLst/>
          </a:prstGeom>
        </p:spPr>
      </p:pic>
    </p:spTree>
    <p:extLst>
      <p:ext uri="{BB962C8B-B14F-4D97-AF65-F5344CB8AC3E}">
        <p14:creationId xmlns:p14="http://schemas.microsoft.com/office/powerpoint/2010/main" val="27232851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Aurora</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19837306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6" name="Graphic 5">
            <a:extLst>
              <a:ext uri="{FF2B5EF4-FFF2-40B4-BE49-F238E27FC236}">
                <a16:creationId xmlns:a16="http://schemas.microsoft.com/office/drawing/2014/main" id="{3F8EFE83-4D41-2F50-45B2-1769D81477D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81407" y="2060714"/>
            <a:ext cx="1669506" cy="1524686"/>
          </a:xfrm>
          <a:prstGeom prst="rect">
            <a:avLst/>
          </a:prstGeom>
        </p:spPr>
      </p:pic>
      <p:sp>
        <p:nvSpPr>
          <p:cNvPr id="11" name="TextBox 10">
            <a:extLst>
              <a:ext uri="{FF2B5EF4-FFF2-40B4-BE49-F238E27FC236}">
                <a16:creationId xmlns:a16="http://schemas.microsoft.com/office/drawing/2014/main" id="{BED47089-4A2F-DF6E-58A7-255EC0F2EDBB}"/>
              </a:ext>
            </a:extLst>
          </p:cNvPr>
          <p:cNvSpPr txBox="1"/>
          <p:nvPr/>
        </p:nvSpPr>
        <p:spPr>
          <a:xfrm>
            <a:off x="-213170" y="3764383"/>
            <a:ext cx="4658659" cy="430887"/>
          </a:xfrm>
          <a:prstGeom prst="rect">
            <a:avLst/>
          </a:prstGeom>
          <a:noFill/>
        </p:spPr>
        <p:txBody>
          <a:bodyPr wrap="square" lIns="0" tIns="0" rIns="0" bIns="0" rtlCol="0" anchor="ctr">
            <a:spAutoFit/>
          </a:bodyPr>
          <a:lstStyle/>
          <a:p>
            <a:pPr algn="ctr"/>
            <a:r>
              <a:rPr lang="en-US" sz="2800" dirty="0">
                <a:latin typeface="Times New Roman" panose="02020603050405020304" pitchFamily="18" charset="0"/>
                <a:ea typeface="Amazon Ember" panose="020B0603020204020204" pitchFamily="34" charset="0"/>
                <a:cs typeface="Times New Roman" panose="02020603050405020304" pitchFamily="18" charset="0"/>
              </a:rPr>
              <a:t>Amazon Aurora</a:t>
            </a:r>
            <a:endParaRPr lang="en-US" sz="6000" dirty="0">
              <a:latin typeface="Times New Roman" panose="02020603050405020304" pitchFamily="18" charset="0"/>
              <a:ea typeface="Amazon Ember" panose="020B0603020204020204" pitchFamily="34" charset="0"/>
              <a:cs typeface="Times New Roman" panose="02020603050405020304" pitchFamily="18" charset="0"/>
            </a:endParaRPr>
          </a:p>
        </p:txBody>
      </p:sp>
      <p:sp>
        <p:nvSpPr>
          <p:cNvPr id="15" name="Rounded Rectangle 12" descr="Amazon Aurora features.">
            <a:extLst>
              <a:ext uri="{FF2B5EF4-FFF2-40B4-BE49-F238E27FC236}">
                <a16:creationId xmlns:a16="http://schemas.microsoft.com/office/drawing/2014/main" id="{6C75F971-06A4-7F8F-8780-D5377EA4E14F}"/>
              </a:ext>
            </a:extLst>
          </p:cNvPr>
          <p:cNvSpPr/>
          <p:nvPr/>
        </p:nvSpPr>
        <p:spPr bwMode="auto">
          <a:xfrm>
            <a:off x="3875809" y="1409784"/>
            <a:ext cx="7897091" cy="4193648"/>
          </a:xfrm>
          <a:prstGeom prst="roundRect">
            <a:avLst>
              <a:gd name="adj" fmla="val 8618"/>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solidFill>
                <a:schemeClr val="tx1"/>
              </a:solidFill>
              <a:latin typeface="Times New Roman" panose="02020603050405020304" pitchFamily="18" charset="0"/>
              <a:ea typeface="Segoe UI" pitchFamily="34" charset="0"/>
              <a:cs typeface="Times New Roman" panose="02020603050405020304" pitchFamily="18" charset="0"/>
            </a:endParaRPr>
          </a:p>
        </p:txBody>
      </p:sp>
      <p:sp>
        <p:nvSpPr>
          <p:cNvPr id="16" name="Content Placeholder 2">
            <a:extLst>
              <a:ext uri="{FF2B5EF4-FFF2-40B4-BE49-F238E27FC236}">
                <a16:creationId xmlns:a16="http://schemas.microsoft.com/office/drawing/2014/main" id="{7D11E664-BE86-8076-FD71-BEC434CDDB92}"/>
              </a:ext>
            </a:extLst>
          </p:cNvPr>
          <p:cNvSpPr txBox="1">
            <a:spLocks/>
          </p:cNvSpPr>
          <p:nvPr/>
        </p:nvSpPr>
        <p:spPr>
          <a:xfrm>
            <a:off x="4488873" y="2028206"/>
            <a:ext cx="6419759" cy="3441670"/>
          </a:xfrm>
          <a:prstGeom prst="rect">
            <a:avLst/>
          </a:prstGeom>
        </p:spPr>
        <p:txBody>
          <a:bodyPr vert="horz" wrap="square" lIns="146304" tIns="91440" rIns="146304" bIns="91440" rtlCol="0">
            <a:noAutofit/>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342900" indent="-342900">
              <a:lnSpc>
                <a:spcPct val="150000"/>
              </a:lnSpc>
              <a:spcBef>
                <a:spcPts val="0"/>
              </a:spcBef>
              <a:spcAft>
                <a:spcPts val="1200"/>
              </a:spcAft>
              <a:buFont typeface="Arial" pitchFamily="34" charset="0"/>
              <a:buChar char="•"/>
            </a:pP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Enterprise-class</a:t>
            </a: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 relational </a:t>
            </a: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database</a:t>
            </a:r>
          </a:p>
          <a:p>
            <a:pPr marL="342900" indent="-342900">
              <a:lnSpc>
                <a:spcPct val="150000"/>
              </a:lnSpc>
              <a:spcBef>
                <a:spcPts val="0"/>
              </a:spcBef>
              <a:spcAft>
                <a:spcPts val="1200"/>
              </a:spcAft>
              <a:buFont typeface="Arial" pitchFamily="34" charset="0"/>
              <a:buChar char="•"/>
            </a:pP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Compatible with MySQL</a:t>
            </a: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 or </a:t>
            </a: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PostgreSQL</a:t>
            </a:r>
          </a:p>
          <a:p>
            <a:pPr marL="342900" indent="-342900">
              <a:lnSpc>
                <a:spcPct val="150000"/>
              </a:lnSpc>
              <a:spcBef>
                <a:spcPts val="0"/>
              </a:spcBef>
              <a:spcAft>
                <a:spcPts val="1200"/>
              </a:spcAft>
              <a:buFont typeface="Arial" pitchFamily="34" charset="0"/>
              <a:buChar char="•"/>
            </a:pP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Automate time-consuming tasks (such as provisioning, patching, backup, recovery, failure detection, and repair).</a:t>
            </a:r>
          </a:p>
          <a:p>
            <a:pPr>
              <a:lnSpc>
                <a:spcPct val="150000"/>
              </a:lnSpc>
              <a:spcBef>
                <a:spcPts val="0"/>
              </a:spcBef>
              <a:spcAft>
                <a:spcPts val="1200"/>
              </a:spcAft>
            </a:pPr>
            <a:endParaRPr lang="en-US" sz="2400" dirty="0">
              <a:latin typeface="Times New Roman" panose="02020603050405020304" pitchFamily="18" charset="0"/>
              <a:ea typeface="Amazon Ember Light" panose="020B0403020204020204" pitchFamily="34" charset="0"/>
              <a:cs typeface="Times New Roman" panose="02020603050405020304" pitchFamily="18" charset="0"/>
            </a:endParaRPr>
          </a:p>
        </p:txBody>
      </p:sp>
    </p:spTree>
    <p:extLst>
      <p:ext uri="{BB962C8B-B14F-4D97-AF65-F5344CB8AC3E}">
        <p14:creationId xmlns:p14="http://schemas.microsoft.com/office/powerpoint/2010/main" val="400290109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1348202" y="134668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Aurora service benefits</a:t>
            </a:r>
          </a:p>
        </p:txBody>
      </p:sp>
      <p:pic>
        <p:nvPicPr>
          <p:cNvPr id="10" name="Picture 9" descr="Amazon Aurora benefits.">
            <a:extLst>
              <a:ext uri="{FF2B5EF4-FFF2-40B4-BE49-F238E27FC236}">
                <a16:creationId xmlns:a16="http://schemas.microsoft.com/office/drawing/2014/main" id="{85C237A9-C2BE-0A11-476D-40C6106ACDC0}"/>
              </a:ext>
            </a:extLst>
          </p:cNvPr>
          <p:cNvPicPr>
            <a:picLocks noChangeAspect="1"/>
          </p:cNvPicPr>
          <p:nvPr/>
        </p:nvPicPr>
        <p:blipFill rotWithShape="1">
          <a:blip r:embed="rId5"/>
          <a:srcRect b="13089"/>
          <a:stretch/>
        </p:blipFill>
        <p:spPr>
          <a:xfrm>
            <a:off x="2546352" y="2117989"/>
            <a:ext cx="6993009" cy="3417604"/>
          </a:xfrm>
          <a:prstGeom prst="rect">
            <a:avLst/>
          </a:prstGeom>
        </p:spPr>
      </p:pic>
    </p:spTree>
    <p:extLst>
      <p:ext uri="{BB962C8B-B14F-4D97-AF65-F5344CB8AC3E}">
        <p14:creationId xmlns:p14="http://schemas.microsoft.com/office/powerpoint/2010/main" val="35143131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1348202" y="121430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High availability</a:t>
            </a:r>
          </a:p>
        </p:txBody>
      </p:sp>
      <p:sp>
        <p:nvSpPr>
          <p:cNvPr id="3" name="Rectangle 2">
            <a:extLst>
              <a:ext uri="{FF2B5EF4-FFF2-40B4-BE49-F238E27FC236}">
                <a16:creationId xmlns:a16="http://schemas.microsoft.com/office/drawing/2014/main" id="{117457A5-7330-F6A4-221B-8A1E2A5922D1}"/>
              </a:ext>
            </a:extLst>
          </p:cNvPr>
          <p:cNvSpPr/>
          <p:nvPr/>
        </p:nvSpPr>
        <p:spPr>
          <a:xfrm>
            <a:off x="578538" y="1898216"/>
            <a:ext cx="10777720" cy="2246769"/>
          </a:xfrm>
          <a:prstGeom prst="rect">
            <a:avLst/>
          </a:prstGeom>
        </p:spPr>
        <p:txBody>
          <a:bodyPr wrap="square">
            <a:spAutoFit/>
          </a:bodyPr>
          <a:lstStyle/>
          <a:p>
            <a:r>
              <a:rPr lang="en-US" sz="2000" b="1" dirty="0">
                <a:solidFill>
                  <a:srgbClr val="00B0F0"/>
                </a:solidFill>
                <a:latin typeface="Times New Roman" panose="02020603050405020304" pitchFamily="18" charset="0"/>
                <a:cs typeface="Times New Roman" panose="02020603050405020304" pitchFamily="18" charset="0"/>
              </a:rPr>
              <a:t>Amazon Aurora </a:t>
            </a:r>
            <a:r>
              <a:rPr lang="en-US" sz="2000" dirty="0">
                <a:latin typeface="Times New Roman" panose="02020603050405020304" pitchFamily="18" charset="0"/>
                <a:cs typeface="Times New Roman" panose="02020603050405020304" pitchFamily="18" charset="0"/>
              </a:rPr>
              <a:t>is designed to be </a:t>
            </a:r>
            <a:r>
              <a:rPr lang="en-US" sz="2000" dirty="0">
                <a:solidFill>
                  <a:srgbClr val="00B0F0"/>
                </a:solidFill>
                <a:latin typeface="Times New Roman" panose="02020603050405020304" pitchFamily="18" charset="0"/>
                <a:cs typeface="Times New Roman" panose="02020603050405020304" pitchFamily="18" charset="0"/>
              </a:rPr>
              <a:t>highly available</a:t>
            </a:r>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stores multiple copies of your data across multiple Availability Zones with continuous backups to Amazon S3.</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can use up to 15 read replicas can be used </a:t>
            </a:r>
          </a:p>
          <a:p>
            <a:r>
              <a:rPr lang="en-US" sz="2000" dirty="0">
                <a:latin typeface="Times New Roman" panose="02020603050405020304" pitchFamily="18" charset="0"/>
                <a:cs typeface="Times New Roman" panose="02020603050405020304" pitchFamily="18" charset="0"/>
              </a:rPr>
              <a:t>to reduce the possibility of losing your data.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is designed for instant crash recovery if your</a:t>
            </a:r>
          </a:p>
          <a:p>
            <a:r>
              <a:rPr lang="en-US" sz="2000" dirty="0">
                <a:latin typeface="Times New Roman" panose="02020603050405020304" pitchFamily="18" charset="0"/>
                <a:cs typeface="Times New Roman" panose="02020603050405020304" pitchFamily="18" charset="0"/>
              </a:rPr>
              <a:t> primary database becomes unhealthy.</a:t>
            </a:r>
          </a:p>
        </p:txBody>
      </p:sp>
      <p:pic>
        <p:nvPicPr>
          <p:cNvPr id="6" name="Picture 5" descr="Amazon Aurora is replicated across multiple Availability Zones.">
            <a:extLst>
              <a:ext uri="{FF2B5EF4-FFF2-40B4-BE49-F238E27FC236}">
                <a16:creationId xmlns:a16="http://schemas.microsoft.com/office/drawing/2014/main" id="{B755A9C7-C8D4-4924-E59C-646B4A684407}"/>
              </a:ext>
            </a:extLst>
          </p:cNvPr>
          <p:cNvPicPr>
            <a:picLocks noChangeAspect="1"/>
          </p:cNvPicPr>
          <p:nvPr/>
        </p:nvPicPr>
        <p:blipFill rotWithShape="1">
          <a:blip r:embed="rId5"/>
          <a:srcRect b="18735"/>
          <a:stretch/>
        </p:blipFill>
        <p:spPr>
          <a:xfrm>
            <a:off x="5916896" y="3127507"/>
            <a:ext cx="5696566" cy="2383805"/>
          </a:xfrm>
          <a:prstGeom prst="rect">
            <a:avLst/>
          </a:prstGeom>
        </p:spPr>
      </p:pic>
    </p:spTree>
    <p:extLst>
      <p:ext uri="{BB962C8B-B14F-4D97-AF65-F5344CB8AC3E}">
        <p14:creationId xmlns:p14="http://schemas.microsoft.com/office/powerpoint/2010/main" val="30930291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1348202" y="121430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Resilient design</a:t>
            </a:r>
          </a:p>
        </p:txBody>
      </p:sp>
      <p:sp>
        <p:nvSpPr>
          <p:cNvPr id="10" name="Rectangle 9">
            <a:extLst>
              <a:ext uri="{FF2B5EF4-FFF2-40B4-BE49-F238E27FC236}">
                <a16:creationId xmlns:a16="http://schemas.microsoft.com/office/drawing/2014/main" id="{D5575B59-CFBF-B397-AE54-1AAEDC254665}"/>
              </a:ext>
            </a:extLst>
          </p:cNvPr>
          <p:cNvSpPr/>
          <p:nvPr/>
        </p:nvSpPr>
        <p:spPr>
          <a:xfrm>
            <a:off x="509043" y="1694875"/>
            <a:ext cx="11173913" cy="923330"/>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After a database crash, Amazon Aurora does not need to replay the redo log from the last database checkpoint. Instead, it performs this on </a:t>
            </a:r>
            <a:r>
              <a:rPr lang="en-US" dirty="0">
                <a:solidFill>
                  <a:srgbClr val="00B0F0"/>
                </a:solidFill>
                <a:latin typeface="Times New Roman" panose="02020603050405020304" pitchFamily="18" charset="0"/>
                <a:cs typeface="Times New Roman" panose="02020603050405020304" pitchFamily="18" charset="0"/>
              </a:rPr>
              <a:t>every read operation</a:t>
            </a:r>
            <a:r>
              <a:rPr lang="en-US" dirty="0">
                <a:latin typeface="Times New Roman" panose="02020603050405020304" pitchFamily="18" charset="0"/>
                <a:cs typeface="Times New Roman" panose="02020603050405020304" pitchFamily="18" charset="0"/>
              </a:rPr>
              <a:t>. This reduces the restart time after a database crash to less </a:t>
            </a:r>
            <a:r>
              <a:rPr lang="en-US" dirty="0">
                <a:solidFill>
                  <a:srgbClr val="00B0F0"/>
                </a:solidFill>
                <a:latin typeface="Times New Roman" panose="02020603050405020304" pitchFamily="18" charset="0"/>
                <a:cs typeface="Times New Roman" panose="02020603050405020304" pitchFamily="18" charset="0"/>
              </a:rPr>
              <a:t>than 60 seconds </a:t>
            </a:r>
            <a:r>
              <a:rPr lang="en-US" dirty="0">
                <a:latin typeface="Times New Roman" panose="02020603050405020304" pitchFamily="18" charset="0"/>
                <a:cs typeface="Times New Roman" panose="02020603050405020304" pitchFamily="18" charset="0"/>
              </a:rPr>
              <a:t>in most cases.</a:t>
            </a:r>
          </a:p>
        </p:txBody>
      </p:sp>
      <p:pic>
        <p:nvPicPr>
          <p:cNvPr id="11" name="Picture 10" descr="Amazon Aurora design reduces recovery time by moving the redo log files out of the database process.">
            <a:extLst>
              <a:ext uri="{FF2B5EF4-FFF2-40B4-BE49-F238E27FC236}">
                <a16:creationId xmlns:a16="http://schemas.microsoft.com/office/drawing/2014/main" id="{29CB7D6E-440D-111C-89C8-871ECF24FCEF}"/>
              </a:ext>
            </a:extLst>
          </p:cNvPr>
          <p:cNvPicPr>
            <a:picLocks noChangeAspect="1"/>
          </p:cNvPicPr>
          <p:nvPr/>
        </p:nvPicPr>
        <p:blipFill>
          <a:blip r:embed="rId5"/>
          <a:stretch>
            <a:fillRect/>
          </a:stretch>
        </p:blipFill>
        <p:spPr>
          <a:xfrm>
            <a:off x="1960738" y="2575063"/>
            <a:ext cx="8688488" cy="3136638"/>
          </a:xfrm>
          <a:prstGeom prst="rect">
            <a:avLst/>
          </a:prstGeom>
        </p:spPr>
      </p:pic>
    </p:spTree>
    <p:extLst>
      <p:ext uri="{BB962C8B-B14F-4D97-AF65-F5344CB8AC3E}">
        <p14:creationId xmlns:p14="http://schemas.microsoft.com/office/powerpoint/2010/main" val="12461183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3211508" y="89244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The right tool for the right job</a:t>
            </a:r>
          </a:p>
        </p:txBody>
      </p:sp>
      <p:graphicFrame>
        <p:nvGraphicFramePr>
          <p:cNvPr id="3" name="Table Placeholder 9">
            <a:extLst>
              <a:ext uri="{FF2B5EF4-FFF2-40B4-BE49-F238E27FC236}">
                <a16:creationId xmlns:a16="http://schemas.microsoft.com/office/drawing/2014/main" id="{C38FC41C-2E68-B205-83D4-1DABF9E9632B}"/>
              </a:ext>
            </a:extLst>
          </p:cNvPr>
          <p:cNvGraphicFramePr>
            <a:graphicFrameLocks/>
          </p:cNvGraphicFramePr>
          <p:nvPr>
            <p:extLst>
              <p:ext uri="{D42A27DB-BD31-4B8C-83A1-F6EECF244321}">
                <p14:modId xmlns:p14="http://schemas.microsoft.com/office/powerpoint/2010/main" val="709395965"/>
              </p:ext>
            </p:extLst>
          </p:nvPr>
        </p:nvGraphicFramePr>
        <p:xfrm>
          <a:off x="1021871" y="1552070"/>
          <a:ext cx="10083664" cy="4182505"/>
        </p:xfrm>
        <a:graphic>
          <a:graphicData uri="http://schemas.openxmlformats.org/drawingml/2006/table">
            <a:tbl>
              <a:tblPr firstRow="1" bandRow="1"/>
              <a:tblGrid>
                <a:gridCol w="6679809">
                  <a:extLst>
                    <a:ext uri="{9D8B030D-6E8A-4147-A177-3AD203B41FA5}">
                      <a16:colId xmlns:a16="http://schemas.microsoft.com/office/drawing/2014/main" val="2682298461"/>
                    </a:ext>
                  </a:extLst>
                </a:gridCol>
                <a:gridCol w="3403855">
                  <a:extLst>
                    <a:ext uri="{9D8B030D-6E8A-4147-A177-3AD203B41FA5}">
                      <a16:colId xmlns:a16="http://schemas.microsoft.com/office/drawing/2014/main" val="3536715396"/>
                    </a:ext>
                  </a:extLst>
                </a:gridCol>
              </a:tblGrid>
              <a:tr h="6048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What are my requirements?</a:t>
                      </a:r>
                    </a:p>
                  </a:txBody>
                  <a:tcPr marL="182880" anchor="ct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US" sz="2400" dirty="0">
                        <a:latin typeface="Times New Roman" panose="02020603050405020304" pitchFamily="18" charset="0"/>
                        <a:cs typeface="Times New Roman" panose="02020603050405020304" pitchFamily="18" charset="0"/>
                      </a:endParaRPr>
                    </a:p>
                  </a:txBody>
                  <a:tcPr marL="182880" anchor="ctr">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27459075"/>
                  </a:ext>
                </a:extLst>
              </a:tr>
              <a:tr h="894421">
                <a:tc>
                  <a:txBody>
                    <a:bodyPr/>
                    <a:lstStyle>
                      <a:lvl1pPr marL="0" algn="l" defTabSz="914400" rtl="0" eaLnBrk="1" latinLnBrk="0" hangingPunct="1">
                        <a:defRPr sz="1800" kern="1200">
                          <a:solidFill>
                            <a:schemeClr val="dk1"/>
                          </a:solidFill>
                          <a:latin typeface="Amazon Ember"/>
                        </a:defRPr>
                      </a:lvl1pPr>
                      <a:lvl2pPr marL="457200" algn="l" defTabSz="914400" rtl="0" eaLnBrk="1" latinLnBrk="0" hangingPunct="1">
                        <a:defRPr sz="1800" kern="1200">
                          <a:solidFill>
                            <a:schemeClr val="dk1"/>
                          </a:solidFill>
                          <a:latin typeface="Amazon Ember"/>
                        </a:defRPr>
                      </a:lvl2pPr>
                      <a:lvl3pPr marL="914400" algn="l" defTabSz="914400" rtl="0" eaLnBrk="1" latinLnBrk="0" hangingPunct="1">
                        <a:defRPr sz="1800" kern="1200">
                          <a:solidFill>
                            <a:schemeClr val="dk1"/>
                          </a:solidFill>
                          <a:latin typeface="Amazon Ember"/>
                        </a:defRPr>
                      </a:lvl3pPr>
                      <a:lvl4pPr marL="1371600" algn="l" defTabSz="914400" rtl="0" eaLnBrk="1" latinLnBrk="0" hangingPunct="1">
                        <a:defRPr sz="1800" kern="1200">
                          <a:solidFill>
                            <a:schemeClr val="dk1"/>
                          </a:solidFill>
                          <a:latin typeface="Amazon Ember"/>
                        </a:defRPr>
                      </a:lvl4pPr>
                      <a:lvl5pPr marL="1828800" algn="l" defTabSz="914400" rtl="0" eaLnBrk="1" latinLnBrk="0" hangingPunct="1">
                        <a:defRPr sz="1800" kern="1200">
                          <a:solidFill>
                            <a:schemeClr val="dk1"/>
                          </a:solidFill>
                          <a:latin typeface="Amazon Ember"/>
                        </a:defRPr>
                      </a:lvl5pPr>
                      <a:lvl6pPr marL="2286000" algn="l" defTabSz="914400" rtl="0" eaLnBrk="1" latinLnBrk="0" hangingPunct="1">
                        <a:defRPr sz="1800" kern="1200">
                          <a:solidFill>
                            <a:schemeClr val="dk1"/>
                          </a:solidFill>
                          <a:latin typeface="Amazon Ember"/>
                        </a:defRPr>
                      </a:lvl6pPr>
                      <a:lvl7pPr marL="2743200" algn="l" defTabSz="914400" rtl="0" eaLnBrk="1" latinLnBrk="0" hangingPunct="1">
                        <a:defRPr sz="1800" kern="1200">
                          <a:solidFill>
                            <a:schemeClr val="dk1"/>
                          </a:solidFill>
                          <a:latin typeface="Amazon Ember"/>
                        </a:defRPr>
                      </a:lvl7pPr>
                      <a:lvl8pPr marL="3200400" algn="l" defTabSz="914400" rtl="0" eaLnBrk="1" latinLnBrk="0" hangingPunct="1">
                        <a:defRPr sz="1800" kern="1200">
                          <a:solidFill>
                            <a:schemeClr val="dk1"/>
                          </a:solidFill>
                          <a:latin typeface="Amazon Ember"/>
                        </a:defRPr>
                      </a:lvl8pPr>
                      <a:lvl9pPr marL="3657600" algn="l" defTabSz="914400" rtl="0" eaLnBrk="1" latinLnBrk="0" hangingPunct="1">
                        <a:defRPr sz="1800" kern="1200">
                          <a:solidFill>
                            <a:schemeClr val="dk1"/>
                          </a:solidFill>
                          <a:latin typeface="Amazon Ember"/>
                        </a:defRPr>
                      </a:lvl9pPr>
                    </a:lstStyle>
                    <a:p>
                      <a:r>
                        <a:rPr lang="en-US" sz="24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Enterprise-class</a:t>
                      </a:r>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 relational database</a:t>
                      </a: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Amazon RDS</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295251801"/>
                  </a:ext>
                </a:extLst>
              </a:tr>
              <a:tr h="894421">
                <a:tc>
                  <a:txBody>
                    <a:bodyPr/>
                    <a:lstStyle/>
                    <a:p>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Fast and flexible NoSQL database service for any scale</a:t>
                      </a: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Amazon DynamoDB</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02388674"/>
                  </a:ext>
                </a:extLst>
              </a:tr>
              <a:tr h="894421">
                <a:tc>
                  <a:txBody>
                    <a:bodyPr/>
                    <a:lstStyle>
                      <a:lvl1pPr marL="0" algn="l" defTabSz="914400" rtl="0" eaLnBrk="1" latinLnBrk="0" hangingPunct="1">
                        <a:defRPr sz="1800" kern="1200">
                          <a:solidFill>
                            <a:schemeClr val="dk1"/>
                          </a:solidFill>
                          <a:latin typeface="Amazon Ember"/>
                        </a:defRPr>
                      </a:lvl1pPr>
                      <a:lvl2pPr marL="457200" algn="l" defTabSz="914400" rtl="0" eaLnBrk="1" latinLnBrk="0" hangingPunct="1">
                        <a:defRPr sz="1800" kern="1200">
                          <a:solidFill>
                            <a:schemeClr val="dk1"/>
                          </a:solidFill>
                          <a:latin typeface="Amazon Ember"/>
                        </a:defRPr>
                      </a:lvl2pPr>
                      <a:lvl3pPr marL="914400" algn="l" defTabSz="914400" rtl="0" eaLnBrk="1" latinLnBrk="0" hangingPunct="1">
                        <a:defRPr sz="1800" kern="1200">
                          <a:solidFill>
                            <a:schemeClr val="dk1"/>
                          </a:solidFill>
                          <a:latin typeface="Amazon Ember"/>
                        </a:defRPr>
                      </a:lvl3pPr>
                      <a:lvl4pPr marL="1371600" algn="l" defTabSz="914400" rtl="0" eaLnBrk="1" latinLnBrk="0" hangingPunct="1">
                        <a:defRPr sz="1800" kern="1200">
                          <a:solidFill>
                            <a:schemeClr val="dk1"/>
                          </a:solidFill>
                          <a:latin typeface="Amazon Ember"/>
                        </a:defRPr>
                      </a:lvl4pPr>
                      <a:lvl5pPr marL="1828800" algn="l" defTabSz="914400" rtl="0" eaLnBrk="1" latinLnBrk="0" hangingPunct="1">
                        <a:defRPr sz="1800" kern="1200">
                          <a:solidFill>
                            <a:schemeClr val="dk1"/>
                          </a:solidFill>
                          <a:latin typeface="Amazon Ember"/>
                        </a:defRPr>
                      </a:lvl5pPr>
                      <a:lvl6pPr marL="2286000" algn="l" defTabSz="914400" rtl="0" eaLnBrk="1" latinLnBrk="0" hangingPunct="1">
                        <a:defRPr sz="1800" kern="1200">
                          <a:solidFill>
                            <a:schemeClr val="dk1"/>
                          </a:solidFill>
                          <a:latin typeface="Amazon Ember"/>
                        </a:defRPr>
                      </a:lvl6pPr>
                      <a:lvl7pPr marL="2743200" algn="l" defTabSz="914400" rtl="0" eaLnBrk="1" latinLnBrk="0" hangingPunct="1">
                        <a:defRPr sz="1800" kern="1200">
                          <a:solidFill>
                            <a:schemeClr val="dk1"/>
                          </a:solidFill>
                          <a:latin typeface="Amazon Ember"/>
                        </a:defRPr>
                      </a:lvl7pPr>
                      <a:lvl8pPr marL="3200400" algn="l" defTabSz="914400" rtl="0" eaLnBrk="1" latinLnBrk="0" hangingPunct="1">
                        <a:defRPr sz="1800" kern="1200">
                          <a:solidFill>
                            <a:schemeClr val="dk1"/>
                          </a:solidFill>
                          <a:latin typeface="Amazon Ember"/>
                        </a:defRPr>
                      </a:lvl8pPr>
                      <a:lvl9pPr marL="3657600" algn="l" defTabSz="914400" rtl="0" eaLnBrk="1" latinLnBrk="0" hangingPunct="1">
                        <a:defRPr sz="1800" kern="1200">
                          <a:solidFill>
                            <a:schemeClr val="dk1"/>
                          </a:solidFill>
                          <a:latin typeface="Amazon Ember"/>
                        </a:defRPr>
                      </a:lvl9pPr>
                    </a:lstStyle>
                    <a:p>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Operating system access</a:t>
                      </a:r>
                      <a:r>
                        <a:rPr lang="en-US" sz="2400" b="0" i="0" baseline="0" dirty="0">
                          <a:latin typeface="Times New Roman" panose="02020603050405020304" pitchFamily="18" charset="0"/>
                          <a:ea typeface="Amazon Ember Light" panose="020B0403020204020204" pitchFamily="34" charset="0"/>
                          <a:cs typeface="Times New Roman" panose="02020603050405020304" pitchFamily="18" charset="0"/>
                        </a:rPr>
                        <a:t> or </a:t>
                      </a:r>
                      <a:r>
                        <a:rPr lang="en-US" sz="24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application</a:t>
                      </a:r>
                      <a:r>
                        <a:rPr lang="en-US" sz="2400" b="0" i="0" baseline="0" dirty="0">
                          <a:latin typeface="Times New Roman" panose="02020603050405020304" pitchFamily="18" charset="0"/>
                          <a:ea typeface="Amazon Ember Light" panose="020B0403020204020204" pitchFamily="34" charset="0"/>
                          <a:cs typeface="Times New Roman" panose="02020603050405020304" pitchFamily="18" charset="0"/>
                        </a:rPr>
                        <a:t> features that are not supported by AWS database </a:t>
                      </a:r>
                      <a:r>
                        <a:rPr lang="en-US" sz="24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services</a:t>
                      </a:r>
                      <a:endParaRPr lang="en-US" sz="24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Databases on Amazon EC2</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03396462"/>
                  </a:ext>
                </a:extLst>
              </a:tr>
              <a:tr h="894421">
                <a:tc>
                  <a:txBody>
                    <a:bodyPr/>
                    <a:lstStyle>
                      <a:lvl1pPr marL="0" algn="l" defTabSz="914400" rtl="0" eaLnBrk="1" latinLnBrk="0" hangingPunct="1">
                        <a:defRPr sz="1800" kern="1200">
                          <a:solidFill>
                            <a:schemeClr val="dk1"/>
                          </a:solidFill>
                          <a:latin typeface="Amazon Ember"/>
                        </a:defRPr>
                      </a:lvl1pPr>
                      <a:lvl2pPr marL="457200" algn="l" defTabSz="914400" rtl="0" eaLnBrk="1" latinLnBrk="0" hangingPunct="1">
                        <a:defRPr sz="1800" kern="1200">
                          <a:solidFill>
                            <a:schemeClr val="dk1"/>
                          </a:solidFill>
                          <a:latin typeface="Amazon Ember"/>
                        </a:defRPr>
                      </a:lvl2pPr>
                      <a:lvl3pPr marL="914400" algn="l" defTabSz="914400" rtl="0" eaLnBrk="1" latinLnBrk="0" hangingPunct="1">
                        <a:defRPr sz="1800" kern="1200">
                          <a:solidFill>
                            <a:schemeClr val="dk1"/>
                          </a:solidFill>
                          <a:latin typeface="Amazon Ember"/>
                        </a:defRPr>
                      </a:lvl3pPr>
                      <a:lvl4pPr marL="1371600" algn="l" defTabSz="914400" rtl="0" eaLnBrk="1" latinLnBrk="0" hangingPunct="1">
                        <a:defRPr sz="1800" kern="1200">
                          <a:solidFill>
                            <a:schemeClr val="dk1"/>
                          </a:solidFill>
                          <a:latin typeface="Amazon Ember"/>
                        </a:defRPr>
                      </a:lvl4pPr>
                      <a:lvl5pPr marL="1828800" algn="l" defTabSz="914400" rtl="0" eaLnBrk="1" latinLnBrk="0" hangingPunct="1">
                        <a:defRPr sz="1800" kern="1200">
                          <a:solidFill>
                            <a:schemeClr val="dk1"/>
                          </a:solidFill>
                          <a:latin typeface="Amazon Ember"/>
                        </a:defRPr>
                      </a:lvl5pPr>
                      <a:lvl6pPr marL="2286000" algn="l" defTabSz="914400" rtl="0" eaLnBrk="1" latinLnBrk="0" hangingPunct="1">
                        <a:defRPr sz="1800" kern="1200">
                          <a:solidFill>
                            <a:schemeClr val="dk1"/>
                          </a:solidFill>
                          <a:latin typeface="Amazon Ember"/>
                        </a:defRPr>
                      </a:lvl6pPr>
                      <a:lvl7pPr marL="2743200" algn="l" defTabSz="914400" rtl="0" eaLnBrk="1" latinLnBrk="0" hangingPunct="1">
                        <a:defRPr sz="1800" kern="1200">
                          <a:solidFill>
                            <a:schemeClr val="dk1"/>
                          </a:solidFill>
                          <a:latin typeface="Amazon Ember"/>
                        </a:defRPr>
                      </a:lvl7pPr>
                      <a:lvl8pPr marL="3200400" algn="l" defTabSz="914400" rtl="0" eaLnBrk="1" latinLnBrk="0" hangingPunct="1">
                        <a:defRPr sz="1800" kern="1200">
                          <a:solidFill>
                            <a:schemeClr val="dk1"/>
                          </a:solidFill>
                          <a:latin typeface="Amazon Ember"/>
                        </a:defRPr>
                      </a:lvl8pPr>
                      <a:lvl9pPr marL="3657600" algn="l" defTabSz="914400" rtl="0" eaLnBrk="1" latinLnBrk="0" hangingPunct="1">
                        <a:defRPr sz="1800" kern="1200">
                          <a:solidFill>
                            <a:schemeClr val="dk1"/>
                          </a:solidFill>
                          <a:latin typeface="Amazon Ember"/>
                        </a:defRPr>
                      </a:lvl9pPr>
                    </a:lstStyle>
                    <a:p>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Specific case-driven requirements (machine</a:t>
                      </a:r>
                      <a:r>
                        <a:rPr lang="en-US" sz="2400" b="0" i="0" baseline="0" dirty="0">
                          <a:latin typeface="Times New Roman" panose="02020603050405020304" pitchFamily="18" charset="0"/>
                          <a:ea typeface="Amazon Ember Light" panose="020B0403020204020204" pitchFamily="34" charset="0"/>
                          <a:cs typeface="Times New Roman" panose="02020603050405020304" pitchFamily="18" charset="0"/>
                        </a:rPr>
                        <a:t> learning, data warehouse, graphs</a:t>
                      </a:r>
                      <a:r>
                        <a:rPr lang="en-US" sz="24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a:t>
                      </a:r>
                      <a:endParaRPr lang="en-US" sz="24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282828">
                        <a:lumMod val="10000"/>
                        <a:lumOff val="9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AWS purpose-built database services</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74808152"/>
                  </a:ext>
                </a:extLst>
              </a:tr>
            </a:tbl>
          </a:graphicData>
        </a:graphic>
      </p:graphicFrame>
    </p:spTree>
    <p:extLst>
      <p:ext uri="{BB962C8B-B14F-4D97-AF65-F5344CB8AC3E}">
        <p14:creationId xmlns:p14="http://schemas.microsoft.com/office/powerpoint/2010/main" val="14776510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695335" y="1011857"/>
            <a:ext cx="399616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Storage case study activity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3" name="Content Placeholder 2">
            <a:extLst>
              <a:ext uri="{FF2B5EF4-FFF2-40B4-BE49-F238E27FC236}">
                <a16:creationId xmlns:a16="http://schemas.microsoft.com/office/drawing/2014/main" id="{3FD99BFD-0FDE-A0FD-090F-A64213BD39C9}"/>
              </a:ext>
            </a:extLst>
          </p:cNvPr>
          <p:cNvSpPr>
            <a:spLocks noGrp="1"/>
          </p:cNvSpPr>
          <p:nvPr>
            <p:ph idx="1"/>
          </p:nvPr>
        </p:nvSpPr>
        <p:spPr>
          <a:xfrm>
            <a:off x="546670" y="1506600"/>
            <a:ext cx="11353800" cy="853639"/>
          </a:xfrm>
        </p:spPr>
        <p:txBody>
          <a:bodyPr/>
          <a:lstStyle/>
          <a:p>
            <a:pPr marL="0" indent="0">
              <a:buNone/>
            </a:pPr>
            <a:r>
              <a:rPr lang="en-US" sz="1800" dirty="0">
                <a:latin typeface="Times New Roman" panose="02020603050405020304" pitchFamily="18" charset="0"/>
                <a:cs typeface="Times New Roman" panose="02020603050405020304" pitchFamily="18" charset="0"/>
              </a:rPr>
              <a:t>A collaboration software company processes email for enterprise customers. They have more than 250 enterprise customers and more than half a million users. They must store petabytes of data for their customers. The following diagram illustrates their architecture.</a:t>
            </a:r>
          </a:p>
          <a:p>
            <a:pPr marL="0" indent="0">
              <a:buNone/>
            </a:pPr>
            <a:endParaRPr lang="en-US" sz="2000" dirty="0">
              <a:latin typeface="Times New Roman" panose="02020603050405020304" pitchFamily="18" charset="0"/>
              <a:cs typeface="Times New Roman" panose="02020603050405020304" pitchFamily="18" charset="0"/>
            </a:endParaRPr>
          </a:p>
        </p:txBody>
      </p:sp>
      <p:grpSp>
        <p:nvGrpSpPr>
          <p:cNvPr id="49" name="Group 48" descr="Storage activity case 2.">
            <a:extLst>
              <a:ext uri="{FF2B5EF4-FFF2-40B4-BE49-F238E27FC236}">
                <a16:creationId xmlns:a16="http://schemas.microsoft.com/office/drawing/2014/main" id="{5B6FFB83-DF82-D7BF-03F6-1A0BFD0CB7F1}"/>
              </a:ext>
            </a:extLst>
          </p:cNvPr>
          <p:cNvGrpSpPr/>
          <p:nvPr/>
        </p:nvGrpSpPr>
        <p:grpSpPr>
          <a:xfrm>
            <a:off x="2575244" y="2539824"/>
            <a:ext cx="7531661" cy="3222085"/>
            <a:chOff x="1286259" y="2781145"/>
            <a:chExt cx="7531661" cy="3222085"/>
          </a:xfrm>
        </p:grpSpPr>
        <p:sp>
          <p:nvSpPr>
            <p:cNvPr id="50" name="TextBox 49">
              <a:extLst>
                <a:ext uri="{FF2B5EF4-FFF2-40B4-BE49-F238E27FC236}">
                  <a16:creationId xmlns:a16="http://schemas.microsoft.com/office/drawing/2014/main" id="{A33E742F-D475-EB2D-E998-40AA8E9F3E9C}"/>
                </a:ext>
              </a:extLst>
            </p:cNvPr>
            <p:cNvSpPr txBox="1"/>
            <p:nvPr/>
          </p:nvSpPr>
          <p:spPr>
            <a:xfrm>
              <a:off x="1286259" y="3687571"/>
              <a:ext cx="1760883" cy="523220"/>
            </a:xfrm>
            <a:prstGeom prst="rect">
              <a:avLst/>
            </a:prstGeom>
            <a:noFill/>
          </p:spPr>
          <p:txBody>
            <a:bodyPr wrap="square" rtlCol="0">
              <a:spAutoFit/>
            </a:bodyPr>
            <a:lstStyle/>
            <a:p>
              <a:pPr algn="ctr"/>
              <a:r>
                <a:rPr lang="en-US" sz="1400" dirty="0">
                  <a:solidFill>
                    <a:srgbClr val="232F3E"/>
                  </a:solidFill>
                </a:rPr>
                <a:t>Corporate data center</a:t>
              </a:r>
            </a:p>
          </p:txBody>
        </p:sp>
        <p:sp>
          <p:nvSpPr>
            <p:cNvPr id="51" name="TextBox 50">
              <a:extLst>
                <a:ext uri="{FF2B5EF4-FFF2-40B4-BE49-F238E27FC236}">
                  <a16:creationId xmlns:a16="http://schemas.microsoft.com/office/drawing/2014/main" id="{84C9E85F-C0A6-9B3B-618C-91679407DF3C}"/>
                </a:ext>
              </a:extLst>
            </p:cNvPr>
            <p:cNvSpPr txBox="1"/>
            <p:nvPr/>
          </p:nvSpPr>
          <p:spPr>
            <a:xfrm>
              <a:off x="3914301" y="3492345"/>
              <a:ext cx="2301904" cy="307777"/>
            </a:xfrm>
            <a:prstGeom prst="rect">
              <a:avLst/>
            </a:prstGeom>
            <a:noFill/>
          </p:spPr>
          <p:txBody>
            <a:bodyPr wrap="square" rtlCol="0">
              <a:spAutoFit/>
            </a:bodyPr>
            <a:lstStyle/>
            <a:p>
              <a:pPr algn="ctr"/>
              <a:r>
                <a:rPr lang="en-US" sz="1400" dirty="0"/>
                <a:t>Elastic Load Balancing</a:t>
              </a:r>
            </a:p>
          </p:txBody>
        </p:sp>
        <p:sp>
          <p:nvSpPr>
            <p:cNvPr id="52" name="TextBox 51">
              <a:extLst>
                <a:ext uri="{FF2B5EF4-FFF2-40B4-BE49-F238E27FC236}">
                  <a16:creationId xmlns:a16="http://schemas.microsoft.com/office/drawing/2014/main" id="{8E71B5E0-2808-B6F3-84F3-15FBDDBEDCB5}"/>
                </a:ext>
              </a:extLst>
            </p:cNvPr>
            <p:cNvSpPr txBox="1"/>
            <p:nvPr/>
          </p:nvSpPr>
          <p:spPr>
            <a:xfrm>
              <a:off x="7706718" y="4987639"/>
              <a:ext cx="1111202"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Storage ??</a:t>
              </a:r>
            </a:p>
          </p:txBody>
        </p:sp>
        <p:pic>
          <p:nvPicPr>
            <p:cNvPr id="53" name="Graphic 52">
              <a:extLst>
                <a:ext uri="{FF2B5EF4-FFF2-40B4-BE49-F238E27FC236}">
                  <a16:creationId xmlns:a16="http://schemas.microsoft.com/office/drawing/2014/main" id="{F7F3EC74-1FD8-E279-C701-0E7A0AE62698}"/>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92079" y="2781145"/>
              <a:ext cx="771325" cy="771325"/>
            </a:xfrm>
            <a:prstGeom prst="rect">
              <a:avLst/>
            </a:prstGeom>
          </p:spPr>
        </p:pic>
        <p:pic>
          <p:nvPicPr>
            <p:cNvPr id="54" name="Graphic 53">
              <a:extLst>
                <a:ext uri="{FF2B5EF4-FFF2-40B4-BE49-F238E27FC236}">
                  <a16:creationId xmlns:a16="http://schemas.microsoft.com/office/drawing/2014/main" id="{D2BBB1FB-69C6-C9D1-F2BB-69F460BD08E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709653" y="2781145"/>
              <a:ext cx="711200" cy="711200"/>
            </a:xfrm>
            <a:prstGeom prst="rect">
              <a:avLst/>
            </a:prstGeom>
          </p:spPr>
        </p:pic>
        <p:sp>
          <p:nvSpPr>
            <p:cNvPr id="55" name="Rectangle 54">
              <a:extLst>
                <a:ext uri="{FF2B5EF4-FFF2-40B4-BE49-F238E27FC236}">
                  <a16:creationId xmlns:a16="http://schemas.microsoft.com/office/drawing/2014/main" id="{0D653ECB-71C7-71E8-6A06-76E8F9525199}"/>
                </a:ext>
              </a:extLst>
            </p:cNvPr>
            <p:cNvSpPr/>
            <p:nvPr/>
          </p:nvSpPr>
          <p:spPr>
            <a:xfrm>
              <a:off x="7749750" y="4750276"/>
              <a:ext cx="1012801"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Graphic 55">
              <a:extLst>
                <a:ext uri="{FF2B5EF4-FFF2-40B4-BE49-F238E27FC236}">
                  <a16:creationId xmlns:a16="http://schemas.microsoft.com/office/drawing/2014/main" id="{DA665A1E-291B-35FA-3134-FC19C19A27EA}"/>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830303" y="4912201"/>
              <a:ext cx="590550" cy="590550"/>
            </a:xfrm>
            <a:prstGeom prst="rect">
              <a:avLst/>
            </a:prstGeom>
          </p:spPr>
        </p:pic>
        <p:sp>
          <p:nvSpPr>
            <p:cNvPr id="57" name="TextBox 56">
              <a:extLst>
                <a:ext uri="{FF2B5EF4-FFF2-40B4-BE49-F238E27FC236}">
                  <a16:creationId xmlns:a16="http://schemas.microsoft.com/office/drawing/2014/main" id="{25B8B00B-0CE3-2F1C-09E7-D1BDED0C8034}"/>
                </a:ext>
              </a:extLst>
            </p:cNvPr>
            <p:cNvSpPr txBox="1"/>
            <p:nvPr/>
          </p:nvSpPr>
          <p:spPr>
            <a:xfrm>
              <a:off x="4154557" y="5664676"/>
              <a:ext cx="2217274"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EC2 instances</a:t>
              </a:r>
            </a:p>
          </p:txBody>
        </p:sp>
        <p:cxnSp>
          <p:nvCxnSpPr>
            <p:cNvPr id="58" name="Straight Arrow Connector 57">
              <a:extLst>
                <a:ext uri="{FF2B5EF4-FFF2-40B4-BE49-F238E27FC236}">
                  <a16:creationId xmlns:a16="http://schemas.microsoft.com/office/drawing/2014/main" id="{2BAE58E5-9FB6-5B8F-AA95-F45FC02D9683}"/>
                </a:ext>
                <a:ext uri="{C183D7F6-B498-43B3-948B-1728B52AA6E4}">
                  <adec:decorative xmlns:adec="http://schemas.microsoft.com/office/drawing/2017/decorative" val="1"/>
                </a:ext>
              </a:extLst>
            </p:cNvPr>
            <p:cNvCxnSpPr>
              <a:cxnSpLocks/>
            </p:cNvCxnSpPr>
            <p:nvPr/>
          </p:nvCxnSpPr>
          <p:spPr>
            <a:xfrm>
              <a:off x="2395220" y="3136745"/>
              <a:ext cx="2144507" cy="0"/>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C290D4E5-D2F4-D204-FD91-AC0F433A0036}"/>
                </a:ext>
                <a:ext uri="{C183D7F6-B498-43B3-948B-1728B52AA6E4}">
                  <adec:decorative xmlns:adec="http://schemas.microsoft.com/office/drawing/2017/decorative" val="1"/>
                </a:ext>
              </a:extLst>
            </p:cNvPr>
            <p:cNvCxnSpPr>
              <a:cxnSpLocks/>
            </p:cNvCxnSpPr>
            <p:nvPr/>
          </p:nvCxnSpPr>
          <p:spPr>
            <a:xfrm>
              <a:off x="5562211" y="5194023"/>
              <a:ext cx="2144507" cy="0"/>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id="{D5D29E70-926F-D73B-630E-2D6DCD460008}"/>
                </a:ext>
                <a:ext uri="{C183D7F6-B498-43B3-948B-1728B52AA6E4}">
                  <adec:decorative xmlns:adec="http://schemas.microsoft.com/office/drawing/2017/decorative" val="1"/>
                </a:ext>
              </a:extLst>
            </p:cNvPr>
            <p:cNvCxnSpPr>
              <a:cxnSpLocks/>
            </p:cNvCxnSpPr>
            <p:nvPr/>
          </p:nvCxnSpPr>
          <p:spPr>
            <a:xfrm>
              <a:off x="5065253" y="4015565"/>
              <a:ext cx="0" cy="734711"/>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174199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695335" y="1011857"/>
            <a:ext cx="399616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Database case study activity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3" name="Content Placeholder 2">
            <a:extLst>
              <a:ext uri="{FF2B5EF4-FFF2-40B4-BE49-F238E27FC236}">
                <a16:creationId xmlns:a16="http://schemas.microsoft.com/office/drawing/2014/main" id="{3FD99BFD-0FDE-A0FD-090F-A64213BD39C9}"/>
              </a:ext>
            </a:extLst>
          </p:cNvPr>
          <p:cNvSpPr>
            <a:spLocks noGrp="1"/>
          </p:cNvSpPr>
          <p:nvPr>
            <p:ph idx="1"/>
          </p:nvPr>
        </p:nvSpPr>
        <p:spPr>
          <a:xfrm>
            <a:off x="546670" y="1398982"/>
            <a:ext cx="11353800" cy="1155706"/>
          </a:xfrm>
        </p:spPr>
        <p:txBody>
          <a:bodyPr/>
          <a:lstStyle/>
          <a:p>
            <a:pPr marL="0" indent="0">
              <a:buNone/>
            </a:pPr>
            <a:r>
              <a:rPr lang="en-US" sz="1800" dirty="0">
                <a:latin typeface="Times New Roman" panose="02020603050405020304" pitchFamily="18" charset="0"/>
                <a:cs typeface="Times New Roman" panose="02020603050405020304" pitchFamily="18" charset="0"/>
              </a:rPr>
              <a:t>An online payment processing company that processes over1 million transactions per day. They must provide services to ecommerce customers who offer flash sales (sales that offer greatly reduced prices for a limited time), where demand can increase by 30 times in a short time period. They use IAM and AWS KMS to authenticate transactions with financial institutions. They need high throughput for these peak loads. The following diagram illustrates their architecture.</a:t>
            </a:r>
          </a:p>
          <a:p>
            <a:pPr marL="0" indent="0">
              <a:buNone/>
            </a:pPr>
            <a:endParaRPr lang="en-US" sz="2000" dirty="0">
              <a:latin typeface="Times New Roman" panose="02020603050405020304" pitchFamily="18" charset="0"/>
              <a:cs typeface="Times New Roman" panose="02020603050405020304" pitchFamily="18" charset="0"/>
            </a:endParaRPr>
          </a:p>
        </p:txBody>
      </p:sp>
      <p:grpSp>
        <p:nvGrpSpPr>
          <p:cNvPr id="5" name="Group 4" descr="database case study activity 3.">
            <a:extLst>
              <a:ext uri="{FF2B5EF4-FFF2-40B4-BE49-F238E27FC236}">
                <a16:creationId xmlns:a16="http://schemas.microsoft.com/office/drawing/2014/main" id="{BFB242BF-A9A1-848A-68B2-27D339C7129E}"/>
              </a:ext>
            </a:extLst>
          </p:cNvPr>
          <p:cNvGrpSpPr/>
          <p:nvPr/>
        </p:nvGrpSpPr>
        <p:grpSpPr>
          <a:xfrm>
            <a:off x="1100655" y="2565536"/>
            <a:ext cx="10258790" cy="3238305"/>
            <a:chOff x="399744" y="2921000"/>
            <a:chExt cx="10714818" cy="3383918"/>
          </a:xfrm>
        </p:grpSpPr>
        <p:sp>
          <p:nvSpPr>
            <p:cNvPr id="8" name="TextBox 7">
              <a:extLst>
                <a:ext uri="{FF2B5EF4-FFF2-40B4-BE49-F238E27FC236}">
                  <a16:creationId xmlns:a16="http://schemas.microsoft.com/office/drawing/2014/main" id="{A2336FC3-2F22-F432-900C-42607F37A8D6}"/>
                </a:ext>
                <a:ext uri="{C183D7F6-B498-43B3-948B-1728B52AA6E4}">
                  <adec:decorative xmlns:adec="http://schemas.microsoft.com/office/drawing/2017/decorative" val="1"/>
                </a:ext>
              </a:extLst>
            </p:cNvPr>
            <p:cNvSpPr txBox="1"/>
            <p:nvPr/>
          </p:nvSpPr>
          <p:spPr>
            <a:xfrm>
              <a:off x="5463779" y="3784182"/>
              <a:ext cx="926942" cy="523220"/>
            </a:xfrm>
            <a:prstGeom prst="rect">
              <a:avLst/>
            </a:prstGeom>
            <a:noFill/>
            <a:ln>
              <a:solidFill>
                <a:schemeClr val="tx1"/>
              </a:solidFill>
            </a:ln>
          </p:spPr>
          <p:txBody>
            <a:bodyPr wrap="squar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a:t>
              </a:r>
            </a:p>
          </p:txBody>
        </p:sp>
        <p:sp>
          <p:nvSpPr>
            <p:cNvPr id="10" name="TextBox 9">
              <a:extLst>
                <a:ext uri="{FF2B5EF4-FFF2-40B4-BE49-F238E27FC236}">
                  <a16:creationId xmlns:a16="http://schemas.microsoft.com/office/drawing/2014/main" id="{699A2025-71E7-05AF-C507-019B971A1EEB}"/>
                </a:ext>
                <a:ext uri="{C183D7F6-B498-43B3-948B-1728B52AA6E4}">
                  <adec:decorative xmlns:adec="http://schemas.microsoft.com/office/drawing/2017/decorative" val="1"/>
                </a:ext>
              </a:extLst>
            </p:cNvPr>
            <p:cNvSpPr txBox="1"/>
            <p:nvPr/>
          </p:nvSpPr>
          <p:spPr>
            <a:xfrm>
              <a:off x="5310622" y="3418883"/>
              <a:ext cx="1848394" cy="400110"/>
            </a:xfrm>
            <a:prstGeom prst="rect">
              <a:avLst/>
            </a:prstGeom>
            <a:noFill/>
          </p:spPr>
          <p:txBody>
            <a:bodyPr wrap="squar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Database</a:t>
              </a:r>
            </a:p>
          </p:txBody>
        </p:sp>
        <p:sp>
          <p:nvSpPr>
            <p:cNvPr id="11" name="TextBox 10">
              <a:extLst>
                <a:ext uri="{FF2B5EF4-FFF2-40B4-BE49-F238E27FC236}">
                  <a16:creationId xmlns:a16="http://schemas.microsoft.com/office/drawing/2014/main" id="{45B1CB13-E98A-7EB1-D669-B4475C201BBD}"/>
                </a:ext>
                <a:ext uri="{C183D7F6-B498-43B3-948B-1728B52AA6E4}">
                  <adec:decorative xmlns:adec="http://schemas.microsoft.com/office/drawing/2017/decorative" val="1"/>
                </a:ext>
              </a:extLst>
            </p:cNvPr>
            <p:cNvSpPr txBox="1"/>
            <p:nvPr/>
          </p:nvSpPr>
          <p:spPr>
            <a:xfrm>
              <a:off x="2340880" y="4363561"/>
              <a:ext cx="2031786" cy="584775"/>
            </a:xfrm>
            <a:prstGeom prst="rect">
              <a:avLst/>
            </a:prstGeom>
            <a:noFill/>
          </p:spPr>
          <p:txBody>
            <a:bodyPr wrap="square" rtlCol="0">
              <a:spAutoFit/>
            </a:bodyPr>
            <a:lstStyle/>
            <a:p>
              <a:pPr algn="ctr"/>
              <a:r>
                <a:rPr lang="en-US" sz="1600" dirty="0"/>
                <a:t>Elastic Load Balancing</a:t>
              </a:r>
            </a:p>
          </p:txBody>
        </p:sp>
        <p:pic>
          <p:nvPicPr>
            <p:cNvPr id="15" name="Graphic 14">
              <a:extLst>
                <a:ext uri="{FF2B5EF4-FFF2-40B4-BE49-F238E27FC236}">
                  <a16:creationId xmlns:a16="http://schemas.microsoft.com/office/drawing/2014/main" id="{E38EEE4D-9F76-B441-26DE-6DF7A565E20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53681" y="3613865"/>
              <a:ext cx="711200" cy="711200"/>
            </a:xfrm>
            <a:prstGeom prst="rect">
              <a:avLst/>
            </a:prstGeom>
          </p:spPr>
        </p:pic>
        <p:pic>
          <p:nvPicPr>
            <p:cNvPr id="16" name="Graphic 15">
              <a:extLst>
                <a:ext uri="{FF2B5EF4-FFF2-40B4-BE49-F238E27FC236}">
                  <a16:creationId xmlns:a16="http://schemas.microsoft.com/office/drawing/2014/main" id="{BE87F884-EDEF-E849-2F20-0882774BAA9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0519" y="3950912"/>
              <a:ext cx="711200" cy="711200"/>
            </a:xfrm>
            <a:prstGeom prst="rect">
              <a:avLst/>
            </a:prstGeom>
          </p:spPr>
        </p:pic>
        <p:sp>
          <p:nvSpPr>
            <p:cNvPr id="21" name="TextBox 20">
              <a:extLst>
                <a:ext uri="{FF2B5EF4-FFF2-40B4-BE49-F238E27FC236}">
                  <a16:creationId xmlns:a16="http://schemas.microsoft.com/office/drawing/2014/main" id="{9F1EE620-465C-A68E-2187-A941CDACA29B}"/>
                </a:ext>
                <a:ext uri="{C183D7F6-B498-43B3-948B-1728B52AA6E4}">
                  <adec:decorative xmlns:adec="http://schemas.microsoft.com/office/drawing/2017/decorative" val="1"/>
                </a:ext>
              </a:extLst>
            </p:cNvPr>
            <p:cNvSpPr txBox="1"/>
            <p:nvPr/>
          </p:nvSpPr>
          <p:spPr>
            <a:xfrm>
              <a:off x="399744" y="4538086"/>
              <a:ext cx="1072750" cy="338554"/>
            </a:xfrm>
            <a:prstGeom prst="rect">
              <a:avLst/>
            </a:prstGeom>
            <a:noFill/>
          </p:spPr>
          <p:txBody>
            <a:bodyPr wrap="square" rtlCol="0">
              <a:spAutoFit/>
            </a:bodyPr>
            <a:lstStyle/>
            <a:p>
              <a:pPr algn="ctr"/>
              <a:r>
                <a:rPr lang="en-US" sz="1600" dirty="0">
                  <a:solidFill>
                    <a:srgbClr val="232F3E"/>
                  </a:solidFill>
                </a:rPr>
                <a:t>Internet</a:t>
              </a:r>
            </a:p>
          </p:txBody>
        </p:sp>
        <p:pic>
          <p:nvPicPr>
            <p:cNvPr id="22" name="Graphic 21">
              <a:extLst>
                <a:ext uri="{FF2B5EF4-FFF2-40B4-BE49-F238E27FC236}">
                  <a16:creationId xmlns:a16="http://schemas.microsoft.com/office/drawing/2014/main" id="{7408AC4E-7FB4-0707-5B2F-04EC27795CBB}"/>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476359" y="4524606"/>
              <a:ext cx="469900" cy="469900"/>
            </a:xfrm>
            <a:prstGeom prst="rect">
              <a:avLst/>
            </a:prstGeom>
          </p:spPr>
        </p:pic>
        <p:pic>
          <p:nvPicPr>
            <p:cNvPr id="23" name="Graphic 22">
              <a:extLst>
                <a:ext uri="{FF2B5EF4-FFF2-40B4-BE49-F238E27FC236}">
                  <a16:creationId xmlns:a16="http://schemas.microsoft.com/office/drawing/2014/main" id="{C7BC0C32-2F82-409E-28F8-89628EDCAB34}"/>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200162" y="3849312"/>
              <a:ext cx="914400" cy="914400"/>
            </a:xfrm>
            <a:prstGeom prst="rect">
              <a:avLst/>
            </a:prstGeom>
          </p:spPr>
        </p:pic>
        <p:sp>
          <p:nvSpPr>
            <p:cNvPr id="24" name="TextBox 23">
              <a:extLst>
                <a:ext uri="{FF2B5EF4-FFF2-40B4-BE49-F238E27FC236}">
                  <a16:creationId xmlns:a16="http://schemas.microsoft.com/office/drawing/2014/main" id="{020ECFD4-6F44-8077-EC25-82FBB1E2E8BF}"/>
                </a:ext>
                <a:ext uri="{C183D7F6-B498-43B3-948B-1728B52AA6E4}">
                  <adec:decorative xmlns:adec="http://schemas.microsoft.com/office/drawing/2017/decorative" val="1"/>
                </a:ext>
              </a:extLst>
            </p:cNvPr>
            <p:cNvSpPr txBox="1"/>
            <p:nvPr/>
          </p:nvSpPr>
          <p:spPr>
            <a:xfrm>
              <a:off x="6816205" y="3815634"/>
              <a:ext cx="2301904" cy="830997"/>
            </a:xfrm>
            <a:prstGeom prst="rect">
              <a:avLst/>
            </a:prstGeom>
            <a:noFill/>
          </p:spPr>
          <p:txBody>
            <a:bodyPr wrap="square" rtlCol="0">
              <a:spAutoFit/>
            </a:bodyPr>
            <a:lstStyle/>
            <a:p>
              <a:pPr algn="ctr"/>
              <a:r>
                <a:rPr lang="en-US" sz="1600" dirty="0"/>
                <a:t>AWS Identity and Access Management (IAM)</a:t>
              </a:r>
            </a:p>
          </p:txBody>
        </p:sp>
        <p:pic>
          <p:nvPicPr>
            <p:cNvPr id="27" name="Graphic 26">
              <a:extLst>
                <a:ext uri="{FF2B5EF4-FFF2-40B4-BE49-F238E27FC236}">
                  <a16:creationId xmlns:a16="http://schemas.microsoft.com/office/drawing/2014/main" id="{DD588023-F24C-220C-E6DB-35C7BA15C7AF}"/>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585497" y="3147818"/>
              <a:ext cx="711200" cy="711200"/>
            </a:xfrm>
            <a:prstGeom prst="rect">
              <a:avLst/>
            </a:prstGeom>
          </p:spPr>
        </p:pic>
        <p:sp>
          <p:nvSpPr>
            <p:cNvPr id="28" name="TextBox 27">
              <a:extLst>
                <a:ext uri="{FF2B5EF4-FFF2-40B4-BE49-F238E27FC236}">
                  <a16:creationId xmlns:a16="http://schemas.microsoft.com/office/drawing/2014/main" id="{746F082B-C277-8057-067D-550D32B96E4C}"/>
                </a:ext>
                <a:ext uri="{C183D7F6-B498-43B3-948B-1728B52AA6E4}">
                  <adec:decorative xmlns:adec="http://schemas.microsoft.com/office/drawing/2017/decorative" val="1"/>
                </a:ext>
              </a:extLst>
            </p:cNvPr>
            <p:cNvSpPr txBox="1"/>
            <p:nvPr/>
          </p:nvSpPr>
          <p:spPr>
            <a:xfrm>
              <a:off x="6769150" y="5351107"/>
              <a:ext cx="2301904" cy="584775"/>
            </a:xfrm>
            <a:prstGeom prst="rect">
              <a:avLst/>
            </a:prstGeom>
            <a:noFill/>
          </p:spPr>
          <p:txBody>
            <a:bodyPr wrap="square" rtlCol="0">
              <a:spAutoFit/>
            </a:bodyPr>
            <a:lstStyle/>
            <a:p>
              <a:pPr algn="ctr"/>
              <a:r>
                <a:rPr lang="en-US" sz="1600" dirty="0"/>
                <a:t>AWS Key Management Service (AWS KMS)</a:t>
              </a:r>
            </a:p>
          </p:txBody>
        </p:sp>
        <p:pic>
          <p:nvPicPr>
            <p:cNvPr id="29" name="Graphic 28">
              <a:extLst>
                <a:ext uri="{FF2B5EF4-FFF2-40B4-BE49-F238E27FC236}">
                  <a16:creationId xmlns:a16="http://schemas.microsoft.com/office/drawing/2014/main" id="{4FE2BCD1-6834-D9FE-7F5F-EA61B9EBFC9C}"/>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564502" y="4684645"/>
              <a:ext cx="711200" cy="711200"/>
            </a:xfrm>
            <a:prstGeom prst="rect">
              <a:avLst/>
            </a:prstGeom>
          </p:spPr>
        </p:pic>
        <p:sp>
          <p:nvSpPr>
            <p:cNvPr id="30" name="TextBox 29">
              <a:extLst>
                <a:ext uri="{FF2B5EF4-FFF2-40B4-BE49-F238E27FC236}">
                  <a16:creationId xmlns:a16="http://schemas.microsoft.com/office/drawing/2014/main" id="{3E1ECA59-0E6C-E6F6-4EE5-6F5F2612D0F4}"/>
                </a:ext>
                <a:ext uri="{C183D7F6-B498-43B3-948B-1728B52AA6E4}">
                  <adec:decorative xmlns:adec="http://schemas.microsoft.com/office/drawing/2017/decorative" val="1"/>
                </a:ext>
              </a:extLst>
            </p:cNvPr>
            <p:cNvSpPr txBox="1"/>
            <p:nvPr/>
          </p:nvSpPr>
          <p:spPr>
            <a:xfrm>
              <a:off x="10271061" y="4709903"/>
              <a:ext cx="843501" cy="400110"/>
            </a:xfrm>
            <a:prstGeom prst="rect">
              <a:avLst/>
            </a:prstGeom>
            <a:noFill/>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Banks</a:t>
              </a:r>
            </a:p>
          </p:txBody>
        </p:sp>
        <p:cxnSp>
          <p:nvCxnSpPr>
            <p:cNvPr id="31" name="Straight Arrow Connector 30">
              <a:extLst>
                <a:ext uri="{FF2B5EF4-FFF2-40B4-BE49-F238E27FC236}">
                  <a16:creationId xmlns:a16="http://schemas.microsoft.com/office/drawing/2014/main" id="{674480DB-AE9B-A6AE-9713-50FBC33F8D1E}"/>
                </a:ext>
                <a:ext uri="{C183D7F6-B498-43B3-948B-1728B52AA6E4}">
                  <adec:decorative xmlns:adec="http://schemas.microsoft.com/office/drawing/2017/decorative" val="1"/>
                </a:ext>
              </a:extLst>
            </p:cNvPr>
            <p:cNvCxnSpPr/>
            <p:nvPr/>
          </p:nvCxnSpPr>
          <p:spPr>
            <a:xfrm flipH="1" flipV="1">
              <a:off x="9334009" y="4303972"/>
              <a:ext cx="866153" cy="50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01EAE072-CD70-1D07-3144-7532EE9BF38B}"/>
                </a:ext>
                <a:ext uri="{C183D7F6-B498-43B3-948B-1728B52AA6E4}">
                  <adec:decorative xmlns:adec="http://schemas.microsoft.com/office/drawing/2017/decorative" val="1"/>
                </a:ext>
              </a:extLst>
            </p:cNvPr>
            <p:cNvCxnSpPr>
              <a:stCxn id="27" idx="1"/>
            </p:cNvCxnSpPr>
            <p:nvPr/>
          </p:nvCxnSpPr>
          <p:spPr>
            <a:xfrm flipH="1">
              <a:off x="6514328" y="3503418"/>
              <a:ext cx="1071169" cy="4765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B4B47B19-0381-45D2-B2FA-E722C0A7CEDC}"/>
                </a:ext>
                <a:ext uri="{C183D7F6-B498-43B3-948B-1728B52AA6E4}">
                  <adec:decorative xmlns:adec="http://schemas.microsoft.com/office/drawing/2017/decorative" val="1"/>
                </a:ext>
              </a:extLst>
            </p:cNvPr>
            <p:cNvSpPr txBox="1"/>
            <p:nvPr/>
          </p:nvSpPr>
          <p:spPr>
            <a:xfrm>
              <a:off x="2603747" y="5720143"/>
              <a:ext cx="1513305" cy="584775"/>
            </a:xfrm>
            <a:prstGeom prst="rect">
              <a:avLst/>
            </a:prstGeom>
            <a:noFill/>
          </p:spPr>
          <p:txBody>
            <a:bodyPr wrap="square" rtlCol="0">
              <a:spAutoFit/>
            </a:bodyPr>
            <a:lstStyle/>
            <a:p>
              <a:pPr algn="ctr"/>
              <a:r>
                <a:rPr lang="en-US" sz="1600" dirty="0"/>
                <a:t>Amazon EC2 instances</a:t>
              </a:r>
            </a:p>
          </p:txBody>
        </p:sp>
        <p:pic>
          <p:nvPicPr>
            <p:cNvPr id="34" name="Graphic 33">
              <a:extLst>
                <a:ext uri="{FF2B5EF4-FFF2-40B4-BE49-F238E27FC236}">
                  <a16:creationId xmlns:a16="http://schemas.microsoft.com/office/drawing/2014/main" id="{57BE9681-0448-25F6-3D70-B4FD2BE41110}"/>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053681" y="5015024"/>
              <a:ext cx="711200" cy="711200"/>
            </a:xfrm>
            <a:prstGeom prst="rect">
              <a:avLst/>
            </a:prstGeom>
          </p:spPr>
        </p:pic>
        <p:pic>
          <p:nvPicPr>
            <p:cNvPr id="35" name="Graphic 34">
              <a:extLst>
                <a:ext uri="{FF2B5EF4-FFF2-40B4-BE49-F238E27FC236}">
                  <a16:creationId xmlns:a16="http://schemas.microsoft.com/office/drawing/2014/main" id="{B2395E1A-4609-AB3D-4401-3BC88D18AC89}"/>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887977" y="5212713"/>
              <a:ext cx="469900" cy="469900"/>
            </a:xfrm>
            <a:prstGeom prst="rect">
              <a:avLst/>
            </a:prstGeom>
          </p:spPr>
        </p:pic>
        <p:cxnSp>
          <p:nvCxnSpPr>
            <p:cNvPr id="36" name="Straight Arrow Connector 35">
              <a:extLst>
                <a:ext uri="{FF2B5EF4-FFF2-40B4-BE49-F238E27FC236}">
                  <a16:creationId xmlns:a16="http://schemas.microsoft.com/office/drawing/2014/main" id="{DB58F957-227F-193C-BEB9-E3A248E7AA20}"/>
                </a:ext>
                <a:ext uri="{C183D7F6-B498-43B3-948B-1728B52AA6E4}">
                  <adec:decorative xmlns:adec="http://schemas.microsoft.com/office/drawing/2017/decorative" val="1"/>
                </a:ext>
              </a:extLst>
            </p:cNvPr>
            <p:cNvCxnSpPr/>
            <p:nvPr/>
          </p:nvCxnSpPr>
          <p:spPr>
            <a:xfrm>
              <a:off x="1372416" y="4306512"/>
              <a:ext cx="8778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E593492-C9C2-F33E-8067-0114D1FED1C5}"/>
                </a:ext>
                <a:ext uri="{C183D7F6-B498-43B3-948B-1728B52AA6E4}">
                  <adec:decorative xmlns:adec="http://schemas.microsoft.com/office/drawing/2017/decorative" val="1"/>
                </a:ext>
              </a:extLst>
            </p:cNvPr>
            <p:cNvCxnSpPr>
              <a:cxnSpLocks/>
            </p:cNvCxnSpPr>
            <p:nvPr/>
          </p:nvCxnSpPr>
          <p:spPr>
            <a:xfrm flipV="1">
              <a:off x="4969773" y="4370258"/>
              <a:ext cx="422813" cy="2471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8" name="Graphic 37">
              <a:extLst>
                <a:ext uri="{FF2B5EF4-FFF2-40B4-BE49-F238E27FC236}">
                  <a16:creationId xmlns:a16="http://schemas.microsoft.com/office/drawing/2014/main" id="{E8DB7935-04EB-1271-583B-76AEA02FD842}"/>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5293963" y="5107898"/>
              <a:ext cx="469900" cy="469900"/>
            </a:xfrm>
            <a:prstGeom prst="rect">
              <a:avLst/>
            </a:prstGeom>
          </p:spPr>
        </p:pic>
        <p:pic>
          <p:nvPicPr>
            <p:cNvPr id="39" name="Graphic 38">
              <a:extLst>
                <a:ext uri="{FF2B5EF4-FFF2-40B4-BE49-F238E27FC236}">
                  <a16:creationId xmlns:a16="http://schemas.microsoft.com/office/drawing/2014/main" id="{6A1AABB6-D21E-45F4-9454-CEEF218849A9}"/>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020062" y="5135674"/>
              <a:ext cx="469900" cy="469900"/>
            </a:xfrm>
            <a:prstGeom prst="rect">
              <a:avLst/>
            </a:prstGeom>
          </p:spPr>
        </p:pic>
        <p:sp>
          <p:nvSpPr>
            <p:cNvPr id="40" name="TextBox 39">
              <a:extLst>
                <a:ext uri="{FF2B5EF4-FFF2-40B4-BE49-F238E27FC236}">
                  <a16:creationId xmlns:a16="http://schemas.microsoft.com/office/drawing/2014/main" id="{69C69F8F-ED45-2B77-7EE0-C9D48BD27E9C}"/>
                </a:ext>
                <a:ext uri="{C183D7F6-B498-43B3-948B-1728B52AA6E4}">
                  <adec:decorative xmlns:adec="http://schemas.microsoft.com/office/drawing/2017/decorative" val="1"/>
                </a:ext>
              </a:extLst>
            </p:cNvPr>
            <p:cNvSpPr txBox="1"/>
            <p:nvPr/>
          </p:nvSpPr>
          <p:spPr>
            <a:xfrm>
              <a:off x="5151342" y="5638107"/>
              <a:ext cx="1654620" cy="400110"/>
            </a:xfrm>
            <a:prstGeom prst="rect">
              <a:avLst/>
            </a:prstGeom>
            <a:noFill/>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Read replicas</a:t>
              </a:r>
            </a:p>
          </p:txBody>
        </p:sp>
        <p:cxnSp>
          <p:nvCxnSpPr>
            <p:cNvPr id="41" name="Straight Arrow Connector 40">
              <a:extLst>
                <a:ext uri="{FF2B5EF4-FFF2-40B4-BE49-F238E27FC236}">
                  <a16:creationId xmlns:a16="http://schemas.microsoft.com/office/drawing/2014/main" id="{6C140C2D-A6B5-B328-0861-55A3DC8F5BBD}"/>
                </a:ext>
                <a:ext uri="{C183D7F6-B498-43B3-948B-1728B52AA6E4}">
                  <adec:decorative xmlns:adec="http://schemas.microsoft.com/office/drawing/2017/decorative" val="1"/>
                </a:ext>
              </a:extLst>
            </p:cNvPr>
            <p:cNvCxnSpPr>
              <a:stCxn id="8" idx="2"/>
            </p:cNvCxnSpPr>
            <p:nvPr/>
          </p:nvCxnSpPr>
          <p:spPr>
            <a:xfrm flipH="1">
              <a:off x="5577881" y="4307402"/>
              <a:ext cx="349369" cy="7328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2A5B1909-96AB-09F3-9233-8A98801760A0}"/>
                </a:ext>
                <a:ext uri="{C183D7F6-B498-43B3-948B-1728B52AA6E4}">
                  <adec:decorative xmlns:adec="http://schemas.microsoft.com/office/drawing/2017/decorative" val="1"/>
                </a:ext>
              </a:extLst>
            </p:cNvPr>
            <p:cNvCxnSpPr>
              <a:cxnSpLocks/>
              <a:stCxn id="8" idx="2"/>
            </p:cNvCxnSpPr>
            <p:nvPr/>
          </p:nvCxnSpPr>
          <p:spPr>
            <a:xfrm>
              <a:off x="5927250" y="4307402"/>
              <a:ext cx="252739" cy="7328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Rectangle 42">
              <a:extLst>
                <a:ext uri="{FF2B5EF4-FFF2-40B4-BE49-F238E27FC236}">
                  <a16:creationId xmlns:a16="http://schemas.microsoft.com/office/drawing/2014/main" id="{0DC9498A-815E-2187-ED9E-04A3C66530AD}"/>
                </a:ext>
                <a:ext uri="{C183D7F6-B498-43B3-948B-1728B52AA6E4}">
                  <adec:decorative xmlns:adec="http://schemas.microsoft.com/office/drawing/2017/decorative" val="1"/>
                </a:ext>
              </a:extLst>
            </p:cNvPr>
            <p:cNvSpPr/>
            <p:nvPr/>
          </p:nvSpPr>
          <p:spPr>
            <a:xfrm>
              <a:off x="2330930" y="2921000"/>
              <a:ext cx="6876570" cy="3368949"/>
            </a:xfrm>
            <a:prstGeom prst="rect">
              <a:avLst/>
            </a:prstGeom>
            <a:noFill/>
            <a:ln w="12700">
              <a:solidFill>
                <a:srgbClr val="141B2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chemeClr val="tx1"/>
                  </a:solidFill>
                </a:rPr>
                <a:t>AWS Cloud</a:t>
              </a:r>
            </a:p>
          </p:txBody>
        </p:sp>
        <p:cxnSp>
          <p:nvCxnSpPr>
            <p:cNvPr id="44" name="Straight Arrow Connector 43">
              <a:extLst>
                <a:ext uri="{FF2B5EF4-FFF2-40B4-BE49-F238E27FC236}">
                  <a16:creationId xmlns:a16="http://schemas.microsoft.com/office/drawing/2014/main" id="{C7577B44-8992-7F5D-A508-BDB9AADBBD9B}"/>
                </a:ext>
                <a:ext uri="{C183D7F6-B498-43B3-948B-1728B52AA6E4}">
                  <adec:decorative xmlns:adec="http://schemas.microsoft.com/office/drawing/2017/decorative" val="1"/>
                </a:ext>
              </a:extLst>
            </p:cNvPr>
            <p:cNvCxnSpPr>
              <a:stCxn id="29" idx="1"/>
            </p:cNvCxnSpPr>
            <p:nvPr/>
          </p:nvCxnSpPr>
          <p:spPr>
            <a:xfrm flipH="1" flipV="1">
              <a:off x="6477241" y="4299634"/>
              <a:ext cx="1087261" cy="740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FF36AD07-1532-84EE-4212-091DAA9038DB}"/>
                </a:ext>
                <a:ext uri="{C183D7F6-B498-43B3-948B-1728B52AA6E4}">
                  <adec:decorative xmlns:adec="http://schemas.microsoft.com/office/drawing/2017/decorative" val="1"/>
                </a:ext>
              </a:extLst>
            </p:cNvPr>
            <p:cNvCxnSpPr>
              <a:stCxn id="15" idx="2"/>
              <a:endCxn id="34" idx="0"/>
            </p:cNvCxnSpPr>
            <p:nvPr/>
          </p:nvCxnSpPr>
          <p:spPr>
            <a:xfrm>
              <a:off x="3409281" y="4325065"/>
              <a:ext cx="0" cy="6899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8A868011-A6EC-951C-0D0A-B9B473A06D5F}"/>
                </a:ext>
                <a:ext uri="{C183D7F6-B498-43B3-948B-1728B52AA6E4}">
                  <adec:decorative xmlns:adec="http://schemas.microsoft.com/office/drawing/2017/decorative" val="1"/>
                </a:ext>
              </a:extLst>
            </p:cNvPr>
            <p:cNvSpPr txBox="1"/>
            <p:nvPr/>
          </p:nvSpPr>
          <p:spPr>
            <a:xfrm>
              <a:off x="4186421" y="5060179"/>
              <a:ext cx="1035861"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SDK</a:t>
              </a:r>
            </a:p>
          </p:txBody>
        </p:sp>
        <p:cxnSp>
          <p:nvCxnSpPr>
            <p:cNvPr id="47" name="Straight Arrow Connector 46">
              <a:extLst>
                <a:ext uri="{FF2B5EF4-FFF2-40B4-BE49-F238E27FC236}">
                  <a16:creationId xmlns:a16="http://schemas.microsoft.com/office/drawing/2014/main" id="{DC723D68-E3DE-607B-FE0F-90B47EA5DE20}"/>
                </a:ext>
                <a:ext uri="{C183D7F6-B498-43B3-948B-1728B52AA6E4}">
                  <adec:decorative xmlns:adec="http://schemas.microsoft.com/office/drawing/2017/decorative" val="1"/>
                </a:ext>
              </a:extLst>
            </p:cNvPr>
            <p:cNvCxnSpPr/>
            <p:nvPr/>
          </p:nvCxnSpPr>
          <p:spPr>
            <a:xfrm flipV="1">
              <a:off x="3772978" y="4830387"/>
              <a:ext cx="686499" cy="2775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48" name="Graphic 11">
              <a:extLst>
                <a:ext uri="{FF2B5EF4-FFF2-40B4-BE49-F238E27FC236}">
                  <a16:creationId xmlns:a16="http://schemas.microsoft.com/office/drawing/2014/main" id="{B628F5D7-113F-0678-95BE-C3679E137C7C}"/>
                </a:ext>
                <a:ext uri="{C183D7F6-B498-43B3-948B-1728B52AA6E4}">
                  <adec:decorative xmlns:adec="http://schemas.microsoft.com/office/drawing/2017/decorative" val="1"/>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2349747" y="2926810"/>
              <a:ext cx="330200" cy="330200"/>
            </a:xfrm>
            <a:prstGeom prst="rect">
              <a:avLst/>
            </a:prstGeom>
          </p:spPr>
        </p:pic>
      </p:grpSp>
    </p:spTree>
    <p:extLst>
      <p:ext uri="{BB962C8B-B14F-4D97-AF65-F5344CB8AC3E}">
        <p14:creationId xmlns:p14="http://schemas.microsoft.com/office/powerpoint/2010/main" val="22252405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8540318" y="631060"/>
            <a:ext cx="1359032"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702583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166ECE60-D497-9C1B-1736-A02C94E836CC}"/>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1269</TotalTime>
  <Words>5020</Words>
  <Application>Microsoft Office PowerPoint</Application>
  <PresentationFormat>Widescreen</PresentationFormat>
  <Paragraphs>883</Paragraphs>
  <Slides>61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61</vt:i4>
      </vt:variant>
    </vt:vector>
  </HeadingPairs>
  <TitlesOfParts>
    <vt:vector size="68" baseType="lpstr">
      <vt:lpstr>Amazon Ember</vt:lpstr>
      <vt:lpstr>Amazon Ember Light</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40</cp:revision>
  <dcterms:created xsi:type="dcterms:W3CDTF">2023-05-27T09:20:30Z</dcterms:created>
  <dcterms:modified xsi:type="dcterms:W3CDTF">2023-07-04T09:47:55Z</dcterms:modified>
</cp:coreProperties>
</file>