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7"/>
  </p:notesMasterIdLst>
  <p:sldIdLst>
    <p:sldId id="260" r:id="rId2"/>
    <p:sldId id="277" r:id="rId3"/>
    <p:sldId id="334" r:id="rId4"/>
    <p:sldId id="335" r:id="rId5"/>
    <p:sldId id="342" r:id="rId6"/>
    <p:sldId id="278" r:id="rId7"/>
    <p:sldId id="280" r:id="rId8"/>
    <p:sldId id="279" r:id="rId9"/>
    <p:sldId id="345" r:id="rId10"/>
    <p:sldId id="346" r:id="rId11"/>
    <p:sldId id="333" r:id="rId12"/>
    <p:sldId id="281" r:id="rId13"/>
    <p:sldId id="282" r:id="rId14"/>
    <p:sldId id="283" r:id="rId15"/>
    <p:sldId id="287" r:id="rId16"/>
    <p:sldId id="286" r:id="rId17"/>
    <p:sldId id="315" r:id="rId18"/>
    <p:sldId id="284" r:id="rId19"/>
    <p:sldId id="288" r:id="rId20"/>
    <p:sldId id="295" r:id="rId21"/>
    <p:sldId id="344" r:id="rId22"/>
    <p:sldId id="343" r:id="rId23"/>
    <p:sldId id="296" r:id="rId24"/>
    <p:sldId id="337" r:id="rId25"/>
    <p:sldId id="338" r:id="rId26"/>
    <p:sldId id="339" r:id="rId27"/>
    <p:sldId id="348" r:id="rId28"/>
    <p:sldId id="340" r:id="rId29"/>
    <p:sldId id="341" r:id="rId30"/>
    <p:sldId id="347" r:id="rId31"/>
    <p:sldId id="297" r:id="rId32"/>
    <p:sldId id="290" r:id="rId33"/>
    <p:sldId id="289" r:id="rId34"/>
    <p:sldId id="293" r:id="rId35"/>
    <p:sldId id="27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2" d="100"/>
          <a:sy n="62"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12</a:t>
            </a:fld>
            <a:endParaRPr lang="en-US"/>
          </a:p>
        </p:txBody>
      </p:sp>
    </p:spTree>
    <p:extLst>
      <p:ext uri="{BB962C8B-B14F-4D97-AF65-F5344CB8AC3E}">
        <p14:creationId xmlns:p14="http://schemas.microsoft.com/office/powerpoint/2010/main" val="3788299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a:p>
            <a:r>
              <a:rPr lang="en-US" sz="2800" b="1" dirty="0">
                <a:solidFill>
                  <a:srgbClr val="00B0F0"/>
                </a:solidFill>
                <a:latin typeface="Times New Roman" panose="02020603050405020304" pitchFamily="18" charset="0"/>
                <a:cs typeface="Times New Roman" panose="02020603050405020304" pitchFamily="18" charset="0"/>
              </a:rPr>
              <a:t>PMG 424</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054561"/>
            <a:ext cx="7397951" cy="1315877"/>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2</a:t>
            </a:r>
          </a:p>
          <a:p>
            <a:r>
              <a:rPr lang="en-US" sz="2800" b="1" dirty="0">
                <a:solidFill>
                  <a:schemeClr val="tx1"/>
                </a:solidFill>
                <a:latin typeface="Times New Roman" panose="02020603050405020304" pitchFamily="18" charset="0"/>
                <a:cs typeface="Times New Roman" panose="02020603050405020304" pitchFamily="18" charset="0"/>
              </a:rPr>
              <a:t>Ch2 – Governance Structures and Management Scope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9525"/>
    </mc:Choice>
    <mc:Fallback xmlns="">
      <p:transition spd="slow" advTm="95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Learning Outcomes</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475228"/>
            <a:ext cx="3706906" cy="363950"/>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lstStyle/>
          <a:p>
            <a:pPr>
              <a:buFont typeface="Wingdings" panose="05000000000000000000" pitchFamily="2" charset="2"/>
              <a:buChar char="Ø"/>
            </a:pPr>
            <a:r>
              <a:rPr lang="en-US" dirty="0"/>
              <a:t>Discuss the governance scope.</a:t>
            </a:r>
          </a:p>
          <a:p>
            <a:pPr>
              <a:buFont typeface="Wingdings" panose="05000000000000000000" pitchFamily="2" charset="2"/>
              <a:buChar char="Ø"/>
            </a:pPr>
            <a:r>
              <a:rPr lang="en-US" dirty="0"/>
              <a:t>Explore the different orientations of organizations regarding governance.</a:t>
            </a:r>
          </a:p>
          <a:p>
            <a:pPr>
              <a:buFont typeface="Wingdings" panose="05000000000000000000" pitchFamily="2" charset="2"/>
              <a:buChar char="Ø"/>
            </a:pPr>
            <a:r>
              <a:rPr lang="en-US" dirty="0"/>
              <a:t>Explain the differences between the various paradigms of governance.</a:t>
            </a:r>
          </a:p>
          <a:p>
            <a:pPr>
              <a:buFont typeface="Wingdings" panose="05000000000000000000" pitchFamily="2" charset="2"/>
              <a:buChar char="Ø"/>
            </a:pPr>
            <a:r>
              <a:rPr lang="en-US" dirty="0"/>
              <a:t>Understand how governance relates to different management approaches.</a:t>
            </a:r>
          </a:p>
        </p:txBody>
      </p:sp>
    </p:spTree>
    <p:extLst>
      <p:ext uri="{BB962C8B-B14F-4D97-AF65-F5344CB8AC3E}">
        <p14:creationId xmlns:p14="http://schemas.microsoft.com/office/powerpoint/2010/main" val="2593716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Governance Scope</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56351"/>
            <a:ext cx="3561739" cy="48282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dirty="0"/>
              <a:t>Governance, and its different structures, is not confined to the board level of the organization. </a:t>
            </a:r>
          </a:p>
          <a:p>
            <a:pPr algn="l">
              <a:buFont typeface="Wingdings" panose="05000000000000000000" pitchFamily="2" charset="2"/>
              <a:buChar char="Ø"/>
            </a:pPr>
            <a:r>
              <a:rPr lang="en-US" dirty="0"/>
              <a:t>Many of the major project failures were caused by lack of appropriate governance at the level of individual projects and their management. </a:t>
            </a:r>
          </a:p>
          <a:p>
            <a:pPr algn="l">
              <a:buFont typeface="Wingdings" panose="05000000000000000000" pitchFamily="2" charset="2"/>
              <a:buChar char="Ø"/>
            </a:pPr>
            <a:r>
              <a:rPr lang="en-US" dirty="0"/>
              <a:t>Organizations with a large percentage of their business done through projects are especially dependent on good project results.</a:t>
            </a:r>
          </a:p>
          <a:p>
            <a:pPr algn="l">
              <a:buFont typeface="Wingdings" panose="05000000000000000000" pitchFamily="2" charset="2"/>
              <a:buChar char="Ø"/>
            </a:pPr>
            <a:r>
              <a:rPr lang="en-US" dirty="0"/>
              <a:t>In these organizations, the impact of project results on corporate results demands rigid governance structures for projects.</a:t>
            </a:r>
          </a:p>
        </p:txBody>
      </p:sp>
    </p:spTree>
    <p:extLst>
      <p:ext uri="{BB962C8B-B14F-4D97-AF65-F5344CB8AC3E}">
        <p14:creationId xmlns:p14="http://schemas.microsoft.com/office/powerpoint/2010/main" val="1404735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Governance Scope</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88141"/>
            <a:ext cx="3561739" cy="463959"/>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marL="0" indent="0" algn="ctr">
              <a:buNone/>
            </a:pPr>
            <a:endParaRPr lang="en-US" b="1" dirty="0"/>
          </a:p>
          <a:p>
            <a:pPr marL="0" indent="0" algn="ctr">
              <a:buNone/>
            </a:pPr>
            <a:r>
              <a:rPr lang="en-US" b="1" dirty="0"/>
              <a:t>Project management methodologies, such as PRINCE2, suggest that governance of projects and project management originates at the top of the organization and trickles down to the lower levels</a:t>
            </a:r>
          </a:p>
          <a:p>
            <a:endParaRPr lang="en-US" dirty="0"/>
          </a:p>
        </p:txBody>
      </p:sp>
    </p:spTree>
    <p:extLst>
      <p:ext uri="{BB962C8B-B14F-4D97-AF65-F5344CB8AC3E}">
        <p14:creationId xmlns:p14="http://schemas.microsoft.com/office/powerpoint/2010/main" val="2774638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62CE-8FEC-2208-5ED9-297D1F289CF9}"/>
              </a:ext>
            </a:extLst>
          </p:cNvPr>
          <p:cNvSpPr>
            <a:spLocks noGrp="1"/>
          </p:cNvSpPr>
          <p:nvPr>
            <p:ph type="title"/>
          </p:nvPr>
        </p:nvSpPr>
        <p:spPr/>
        <p:txBody>
          <a:bodyPr/>
          <a:lstStyle/>
          <a:p>
            <a:r>
              <a:rPr lang="en-US" dirty="0"/>
              <a:t>Governance and Project Management</a:t>
            </a:r>
          </a:p>
        </p:txBody>
      </p:sp>
      <p:pic>
        <p:nvPicPr>
          <p:cNvPr id="7" name="Content Placeholder 6">
            <a:extLst>
              <a:ext uri="{FF2B5EF4-FFF2-40B4-BE49-F238E27FC236}">
                <a16:creationId xmlns:a16="http://schemas.microsoft.com/office/drawing/2014/main" id="{C43BBF46-C3E8-052B-647A-464343411874}"/>
              </a:ext>
            </a:extLst>
          </p:cNvPr>
          <p:cNvPicPr>
            <a:picLocks noGrp="1" noChangeAspect="1"/>
          </p:cNvPicPr>
          <p:nvPr>
            <p:ph idx="1"/>
          </p:nvPr>
        </p:nvPicPr>
        <p:blipFill>
          <a:blip r:embed="rId2"/>
          <a:stretch>
            <a:fillRect/>
          </a:stretch>
        </p:blipFill>
        <p:spPr>
          <a:xfrm>
            <a:off x="2126512" y="1454191"/>
            <a:ext cx="7568816" cy="4933950"/>
          </a:xfrm>
          <a:prstGeom prst="rect">
            <a:avLst/>
          </a:prstGeom>
        </p:spPr>
      </p:pic>
      <p:sp>
        <p:nvSpPr>
          <p:cNvPr id="4" name="Date Placeholder 3">
            <a:extLst>
              <a:ext uri="{FF2B5EF4-FFF2-40B4-BE49-F238E27FC236}">
                <a16:creationId xmlns:a16="http://schemas.microsoft.com/office/drawing/2014/main" id="{8F74A551-4FEC-C638-46B1-0A2F4C3D2E92}"/>
              </a:ext>
            </a:extLst>
          </p:cNvPr>
          <p:cNvSpPr>
            <a:spLocks noGrp="1"/>
          </p:cNvSpPr>
          <p:nvPr>
            <p:ph type="dt" sz="half" idx="10"/>
          </p:nvPr>
        </p:nvSpPr>
        <p:spPr>
          <a:xfrm>
            <a:off x="159656" y="6474054"/>
            <a:ext cx="3631508" cy="365126"/>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6F3E02F3-6C3B-E3E7-7DE0-7A57CBAA3C7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041ACBB-9E2D-843C-86F6-8AA9D3E2DA88}"/>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90073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8FB67-061B-7885-BB77-7FF098972D4D}"/>
              </a:ext>
            </a:extLst>
          </p:cNvPr>
          <p:cNvSpPr>
            <a:spLocks noGrp="1"/>
          </p:cNvSpPr>
          <p:nvPr>
            <p:ph type="title"/>
          </p:nvPr>
        </p:nvSpPr>
        <p:spPr/>
        <p:txBody>
          <a:bodyPr>
            <a:normAutofit/>
          </a:bodyPr>
          <a:lstStyle/>
          <a:p>
            <a:r>
              <a:rPr lang="en-US" dirty="0"/>
              <a:t>Governance and Project Management</a:t>
            </a:r>
          </a:p>
        </p:txBody>
      </p:sp>
      <p:sp>
        <p:nvSpPr>
          <p:cNvPr id="4" name="Date Placeholder 3">
            <a:extLst>
              <a:ext uri="{FF2B5EF4-FFF2-40B4-BE49-F238E27FC236}">
                <a16:creationId xmlns:a16="http://schemas.microsoft.com/office/drawing/2014/main" id="{B6DF3F49-8D75-F174-885D-E9D2E59FDB32}"/>
              </a:ext>
            </a:extLst>
          </p:cNvPr>
          <p:cNvSpPr>
            <a:spLocks noGrp="1"/>
          </p:cNvSpPr>
          <p:nvPr>
            <p:ph type="dt" sz="half" idx="10"/>
          </p:nvPr>
        </p:nvSpPr>
        <p:spPr>
          <a:xfrm>
            <a:off x="159656" y="6474053"/>
            <a:ext cx="3625535"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58B39D98-6BC1-9B64-0BA4-FBC11979D5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C478507-BD98-9B58-7750-2B4331BA69FD}"/>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32A3D9F9-8A15-A713-B6D4-2BD04D3B0DD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At the corporate level, governance of projects and project management is a responsibility of the board of directors, including:</a:t>
            </a:r>
          </a:p>
          <a:p>
            <a:pPr algn="l"/>
            <a:r>
              <a:rPr lang="en-US" sz="2400" dirty="0"/>
              <a:t>Definition and goal setting for the projects, programs and portfolios in order to achieve its strategic objectives.</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a:ea typeface="+mn-ea"/>
                <a:cs typeface="Times New Roman"/>
              </a:rPr>
              <a:t>- Defining the model by which they will be governed. </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a:ea typeface="+mn-ea"/>
                <a:cs typeface="Times New Roman"/>
              </a:rPr>
              <a:t>- Developing enterprise project management capabilities to ensure their successful implementation.</a:t>
            </a:r>
          </a:p>
          <a:p>
            <a:pPr marR="0" lvl="0" algn="l" defTabSz="914400" rtl="0" eaLnBrk="1" fontAlgn="auto" latinLnBrk="0" hangingPunct="1">
              <a:lnSpc>
                <a:spcPct val="150000"/>
              </a:lnSpc>
              <a:spcBef>
                <a:spcPts val="1000"/>
              </a:spcBef>
              <a:spcAft>
                <a:spcPts val="0"/>
              </a:spcAft>
              <a:buClrTx/>
              <a:buSzTx/>
              <a:tabLst/>
              <a:defRPr/>
            </a:pPr>
            <a:r>
              <a:rPr lang="en-US" sz="2400" dirty="0"/>
              <a:t>Controlling progress in the implementation of these actions and taking corrective actions in case of plan deviation.</a:t>
            </a:r>
          </a:p>
        </p:txBody>
      </p:sp>
    </p:spTree>
    <p:extLst>
      <p:ext uri="{BB962C8B-B14F-4D97-AF65-F5344CB8AC3E}">
        <p14:creationId xmlns:p14="http://schemas.microsoft.com/office/powerpoint/2010/main" val="4133132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A67BD-436B-FD6B-E4A9-DA2CE0243D8D}"/>
              </a:ext>
            </a:extLst>
          </p:cNvPr>
          <p:cNvSpPr>
            <a:spLocks noGrp="1"/>
          </p:cNvSpPr>
          <p:nvPr>
            <p:ph type="title"/>
          </p:nvPr>
        </p:nvSpPr>
        <p:spPr/>
        <p:txBody>
          <a:bodyPr/>
          <a:lstStyle/>
          <a:p>
            <a:r>
              <a:rPr lang="en-US" dirty="0"/>
              <a:t>Governance and Portfolios</a:t>
            </a:r>
          </a:p>
        </p:txBody>
      </p:sp>
      <p:sp>
        <p:nvSpPr>
          <p:cNvPr id="4" name="Date Placeholder 3">
            <a:extLst>
              <a:ext uri="{FF2B5EF4-FFF2-40B4-BE49-F238E27FC236}">
                <a16:creationId xmlns:a16="http://schemas.microsoft.com/office/drawing/2014/main" id="{C704190A-6335-BC33-6ADD-6E1B014F2313}"/>
              </a:ext>
            </a:extLst>
          </p:cNvPr>
          <p:cNvSpPr>
            <a:spLocks noGrp="1"/>
          </p:cNvSpPr>
          <p:nvPr>
            <p:ph type="dt" sz="half" idx="10"/>
          </p:nvPr>
        </p:nvSpPr>
        <p:spPr>
          <a:xfrm>
            <a:off x="159656" y="6474053"/>
            <a:ext cx="3519209"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id="{A41125E9-72B4-ABA8-8824-3D089C1B60D5}"/>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project management governance structure includes a governance entity at the level of projects, programs and portfolios. </a:t>
            </a:r>
          </a:p>
          <a:p>
            <a:pPr algn="l">
              <a:buFont typeface="Wingdings" panose="05000000000000000000" pitchFamily="2" charset="2"/>
              <a:buChar char="Ø"/>
            </a:pPr>
            <a:r>
              <a:rPr lang="en-US" sz="2400" dirty="0"/>
              <a:t>At the portfolio level, it is the board of directors which defines portfolio goals as a subset of: </a:t>
            </a:r>
          </a:p>
          <a:p>
            <a:pPr algn="l"/>
            <a:r>
              <a:rPr lang="en-US" sz="2400" dirty="0"/>
              <a:t>The organization’s strategic goals.</a:t>
            </a:r>
          </a:p>
          <a:p>
            <a:pPr algn="l"/>
            <a:r>
              <a:rPr lang="en-US" sz="2400" dirty="0"/>
              <a:t>The criteria for prioritization and measurement of progress and the means to monitor progress.</a:t>
            </a: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94008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07ABD-1C37-B7CB-AAC0-A67A3FA5820F}"/>
              </a:ext>
            </a:extLst>
          </p:cNvPr>
          <p:cNvSpPr>
            <a:spLocks noGrp="1"/>
          </p:cNvSpPr>
          <p:nvPr>
            <p:ph type="title"/>
          </p:nvPr>
        </p:nvSpPr>
        <p:spPr/>
        <p:txBody>
          <a:bodyPr/>
          <a:lstStyle/>
          <a:p>
            <a:r>
              <a:rPr lang="en-US" dirty="0"/>
              <a:t>Governance and Projects</a:t>
            </a:r>
          </a:p>
        </p:txBody>
      </p:sp>
      <p:sp>
        <p:nvSpPr>
          <p:cNvPr id="4" name="Date Placeholder 3">
            <a:extLst>
              <a:ext uri="{FF2B5EF4-FFF2-40B4-BE49-F238E27FC236}">
                <a16:creationId xmlns:a16="http://schemas.microsoft.com/office/drawing/2014/main" id="{C08861C4-3058-C3F2-78BD-214B448E9FF8}"/>
              </a:ext>
            </a:extLst>
          </p:cNvPr>
          <p:cNvSpPr>
            <a:spLocks noGrp="1"/>
          </p:cNvSpPr>
          <p:nvPr>
            <p:ph type="dt" sz="half" idx="10"/>
          </p:nvPr>
        </p:nvSpPr>
        <p:spPr>
          <a:xfrm>
            <a:off x="159656" y="6474053"/>
            <a:ext cx="3583004"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CE464797-54A1-FC52-A858-1329E24635E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8BF8181-1A90-8089-E5B8-14821BC5D4A1}"/>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98B51415-0290-A1CA-0112-8D421045AA51}"/>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At the level of individual projects and programs, it is the responsibility of the sponsor or project/program steering group to:</a:t>
            </a:r>
          </a:p>
          <a:p>
            <a:pPr algn="l"/>
            <a:r>
              <a:rPr lang="en-US" sz="2400" dirty="0"/>
              <a:t>Set the business objective and agrees the program/project deliverables. </a:t>
            </a:r>
          </a:p>
          <a:p>
            <a:pPr algn="l"/>
            <a:r>
              <a:rPr lang="en-US" sz="2400" dirty="0"/>
              <a:t>Provide the means (resources, facilities, processes, project manager and so on) to achieve objectives.</a:t>
            </a:r>
          </a:p>
          <a:p>
            <a:pPr algn="l"/>
            <a:r>
              <a:rPr lang="en-US" sz="2400" dirty="0"/>
              <a:t>Define the means to control progress (for example, at milestones and stage gate reviews).</a:t>
            </a:r>
          </a:p>
          <a:p>
            <a:pPr marL="0" indent="0" algn="l">
              <a:buNone/>
            </a:pPr>
            <a:endParaRPr lang="en-US" sz="2400" dirty="0"/>
          </a:p>
        </p:txBody>
      </p:sp>
    </p:spTree>
    <p:extLst>
      <p:ext uri="{BB962C8B-B14F-4D97-AF65-F5344CB8AC3E}">
        <p14:creationId xmlns:p14="http://schemas.microsoft.com/office/powerpoint/2010/main" val="1851354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62311-BD83-924C-D77B-3BFA3B1AA3A3}"/>
              </a:ext>
            </a:extLst>
          </p:cNvPr>
          <p:cNvSpPr>
            <a:spLocks noGrp="1"/>
          </p:cNvSpPr>
          <p:nvPr>
            <p:ph type="title"/>
          </p:nvPr>
        </p:nvSpPr>
        <p:spPr/>
        <p:txBody>
          <a:bodyPr/>
          <a:lstStyle/>
          <a:p>
            <a:r>
              <a:rPr lang="en-US" dirty="0"/>
              <a:t>Example of a Portfolio Governance Model</a:t>
            </a:r>
          </a:p>
        </p:txBody>
      </p:sp>
      <p:pic>
        <p:nvPicPr>
          <p:cNvPr id="7" name="Content Placeholder 6">
            <a:extLst>
              <a:ext uri="{FF2B5EF4-FFF2-40B4-BE49-F238E27FC236}">
                <a16:creationId xmlns:a16="http://schemas.microsoft.com/office/drawing/2014/main" id="{B35657E5-068D-21EB-81B5-0DC97C09A1DF}"/>
              </a:ext>
            </a:extLst>
          </p:cNvPr>
          <p:cNvPicPr>
            <a:picLocks noGrp="1" noChangeAspect="1"/>
          </p:cNvPicPr>
          <p:nvPr>
            <p:ph idx="1"/>
          </p:nvPr>
        </p:nvPicPr>
        <p:blipFill>
          <a:blip r:embed="rId2"/>
          <a:stretch>
            <a:fillRect/>
          </a:stretch>
        </p:blipFill>
        <p:spPr>
          <a:xfrm>
            <a:off x="899905" y="1422400"/>
            <a:ext cx="10392190" cy="4933950"/>
          </a:xfrm>
          <a:prstGeom prst="rect">
            <a:avLst/>
          </a:prstGeom>
        </p:spPr>
      </p:pic>
      <p:sp>
        <p:nvSpPr>
          <p:cNvPr id="4" name="Date Placeholder 3">
            <a:extLst>
              <a:ext uri="{FF2B5EF4-FFF2-40B4-BE49-F238E27FC236}">
                <a16:creationId xmlns:a16="http://schemas.microsoft.com/office/drawing/2014/main" id="{B4BAA58F-0CFB-CD3E-E6F5-104E56A400A2}"/>
              </a:ext>
            </a:extLst>
          </p:cNvPr>
          <p:cNvSpPr>
            <a:spLocks noGrp="1"/>
          </p:cNvSpPr>
          <p:nvPr>
            <p:ph type="dt" sz="half" idx="10"/>
          </p:nvPr>
        </p:nvSpPr>
        <p:spPr>
          <a:xfrm>
            <a:off x="159656" y="6474053"/>
            <a:ext cx="370690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84126155-50E0-214D-5A33-5A79806DC8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32C9980-143D-23E5-AC2D-32313AA193D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03372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90160-D784-076F-9F03-B648B5F550D6}"/>
              </a:ext>
            </a:extLst>
          </p:cNvPr>
          <p:cNvSpPr>
            <a:spLocks noGrp="1"/>
          </p:cNvSpPr>
          <p:nvPr>
            <p:ph type="title"/>
          </p:nvPr>
        </p:nvSpPr>
        <p:spPr/>
        <p:txBody>
          <a:bodyPr>
            <a:normAutofit/>
          </a:bodyPr>
          <a:lstStyle/>
          <a:p>
            <a:r>
              <a:rPr lang="en-US" dirty="0"/>
              <a:t>Example of a Project Governance Model</a:t>
            </a:r>
          </a:p>
        </p:txBody>
      </p:sp>
      <p:pic>
        <p:nvPicPr>
          <p:cNvPr id="7" name="Content Placeholder 6">
            <a:extLst>
              <a:ext uri="{FF2B5EF4-FFF2-40B4-BE49-F238E27FC236}">
                <a16:creationId xmlns:a16="http://schemas.microsoft.com/office/drawing/2014/main" id="{46308474-4C3F-F9C9-D14C-A6FEC10FBFAC}"/>
              </a:ext>
            </a:extLst>
          </p:cNvPr>
          <p:cNvPicPr>
            <a:picLocks noGrp="1" noChangeAspect="1"/>
          </p:cNvPicPr>
          <p:nvPr>
            <p:ph idx="1"/>
          </p:nvPr>
        </p:nvPicPr>
        <p:blipFill>
          <a:blip r:embed="rId2"/>
          <a:stretch>
            <a:fillRect/>
          </a:stretch>
        </p:blipFill>
        <p:spPr>
          <a:xfrm>
            <a:off x="1710267" y="1422400"/>
            <a:ext cx="8771466" cy="4933950"/>
          </a:xfrm>
          <a:prstGeom prst="rect">
            <a:avLst/>
          </a:prstGeom>
        </p:spPr>
      </p:pic>
      <p:sp>
        <p:nvSpPr>
          <p:cNvPr id="4" name="Date Placeholder 3">
            <a:extLst>
              <a:ext uri="{FF2B5EF4-FFF2-40B4-BE49-F238E27FC236}">
                <a16:creationId xmlns:a16="http://schemas.microsoft.com/office/drawing/2014/main" id="{4C1EC17E-9B16-AD3F-A2EF-6BACF2E6182A}"/>
              </a:ext>
            </a:extLst>
          </p:cNvPr>
          <p:cNvSpPr>
            <a:spLocks noGrp="1"/>
          </p:cNvSpPr>
          <p:nvPr>
            <p:ph type="dt" sz="half" idx="10"/>
          </p:nvPr>
        </p:nvSpPr>
        <p:spPr>
          <a:xfrm>
            <a:off x="159656" y="6474053"/>
            <a:ext cx="3497944"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D75E8E0E-19C0-8F56-5F9E-49E699DC6D1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81E38DF-A24C-34F4-0AC1-043905ACC253}"/>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29707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704190A-6335-BC33-6ADD-6E1B014F2313}"/>
              </a:ext>
            </a:extLst>
          </p:cNvPr>
          <p:cNvSpPr>
            <a:spLocks noGrp="1"/>
          </p:cNvSpPr>
          <p:nvPr>
            <p:ph type="dt" sz="half" idx="10"/>
          </p:nvPr>
        </p:nvSpPr>
        <p:spPr>
          <a:xfrm>
            <a:off x="159656" y="6474053"/>
            <a:ext cx="3593637"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id="{A41125E9-72B4-ABA8-8824-3D089C1B60D5}"/>
              </a:ext>
            </a:extLst>
          </p:cNvPr>
          <p:cNvSpPr>
            <a:spLocks noGrp="1"/>
          </p:cNvSpPr>
          <p:nvPr>
            <p:ph idx="1"/>
          </p:nvPr>
        </p:nvSpPr>
        <p:spPr/>
        <p:txBody>
          <a:bodyPr>
            <a:normAutofit/>
          </a:bodyPr>
          <a:lstStyle/>
          <a:p>
            <a:pPr marL="0" indent="0">
              <a:buNone/>
            </a:pPr>
            <a:endParaRPr lang="en-US" dirty="0"/>
          </a:p>
          <a:p>
            <a:pPr marL="0" indent="0" algn="ctr">
              <a:buNone/>
            </a:pPr>
            <a:r>
              <a:rPr lang="en-US" b="1" dirty="0"/>
              <a:t>Decisions and methods related to how projects, programs, and portfolios are managed within  an organization must be clear with regards to the unit or people (board of directors, project management offices, sponsor steering committees) responsible for them, the way they will be practiced and the accountability model on each of them</a:t>
            </a:r>
          </a:p>
        </p:txBody>
      </p:sp>
    </p:spTree>
    <p:extLst>
      <p:ext uri="{BB962C8B-B14F-4D97-AF65-F5344CB8AC3E}">
        <p14:creationId xmlns:p14="http://schemas.microsoft.com/office/powerpoint/2010/main" val="3963451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DF671-E11A-B594-5B75-86780FED5380}"/>
              </a:ext>
            </a:extLst>
          </p:cNvPr>
          <p:cNvSpPr>
            <a:spLocks noGrp="1"/>
          </p:cNvSpPr>
          <p:nvPr>
            <p:ph type="title"/>
          </p:nvPr>
        </p:nvSpPr>
        <p:spPr/>
        <p:txBody>
          <a:bodyPr>
            <a:normAutofit fontScale="90000"/>
          </a:bodyPr>
          <a:lstStyle/>
          <a:p>
            <a:r>
              <a:rPr lang="en-US" dirty="0"/>
              <a:t>Paradigms for Project Management Governance</a:t>
            </a:r>
          </a:p>
        </p:txBody>
      </p:sp>
      <p:sp>
        <p:nvSpPr>
          <p:cNvPr id="3" name="Content Placeholder 2">
            <a:extLst>
              <a:ext uri="{FF2B5EF4-FFF2-40B4-BE49-F238E27FC236}">
                <a16:creationId xmlns:a16="http://schemas.microsoft.com/office/drawing/2014/main" id="{E06B6E49-E772-C98A-1773-ED4F76A660B7}"/>
              </a:ext>
            </a:extLst>
          </p:cNvPr>
          <p:cNvSpPr>
            <a:spLocks noGrp="1"/>
          </p:cNvSpPr>
          <p:nvPr>
            <p:ph idx="1"/>
          </p:nvPr>
        </p:nvSpPr>
        <p:spPr>
          <a:xfrm>
            <a:off x="188685" y="1422213"/>
            <a:ext cx="11626595" cy="4934138"/>
          </a:xfrm>
        </p:spPr>
        <p:txBody>
          <a:bodyPr>
            <a:normAutofit/>
          </a:bodyPr>
          <a:lstStyle/>
          <a:p>
            <a:pPr algn="l">
              <a:buFont typeface="Wingdings" panose="05000000000000000000" pitchFamily="2" charset="2"/>
              <a:buChar char="Ø"/>
            </a:pPr>
            <a:r>
              <a:rPr lang="en-US" sz="2400" dirty="0"/>
              <a:t>Organizations differ in the priorities they assign to the project processes or the project outcomes.</a:t>
            </a:r>
          </a:p>
          <a:p>
            <a:pPr algn="l">
              <a:buFont typeface="Wingdings" panose="05000000000000000000" pitchFamily="2" charset="2"/>
              <a:buChar char="Ø"/>
            </a:pPr>
            <a:r>
              <a:rPr lang="en-US" sz="2400" dirty="0"/>
              <a:t>According to the paradigm followed to manage projects, two types of organizations can be identified:</a:t>
            </a:r>
          </a:p>
          <a:p>
            <a:pPr algn="l"/>
            <a:r>
              <a:rPr lang="en-US" sz="2400" dirty="0"/>
              <a:t>Behavioral-oriented organizations.</a:t>
            </a:r>
          </a:p>
          <a:p>
            <a:pPr algn="l"/>
            <a:r>
              <a:rPr lang="en-US" sz="2400" dirty="0"/>
              <a:t>Outcome-oriented organizations.</a:t>
            </a:r>
          </a:p>
        </p:txBody>
      </p:sp>
      <p:sp>
        <p:nvSpPr>
          <p:cNvPr id="4" name="Date Placeholder 3">
            <a:extLst>
              <a:ext uri="{FF2B5EF4-FFF2-40B4-BE49-F238E27FC236}">
                <a16:creationId xmlns:a16="http://schemas.microsoft.com/office/drawing/2014/main" id="{EDE94A2B-C9F9-5EF2-D55E-16990EF6CF61}"/>
              </a:ext>
            </a:extLst>
          </p:cNvPr>
          <p:cNvSpPr>
            <a:spLocks noGrp="1"/>
          </p:cNvSpPr>
          <p:nvPr>
            <p:ph type="dt" sz="half" idx="10"/>
          </p:nvPr>
        </p:nvSpPr>
        <p:spPr>
          <a:xfrm>
            <a:off x="159656" y="6474053"/>
            <a:ext cx="3497944" cy="378048"/>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7A45AB21-3B86-298B-0B13-9C2CAFD41D1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73CEE32-C11C-BB64-B17D-5ED452F09C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028827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BF671-24B0-E0BD-D9BF-8986FB0D9D03}"/>
              </a:ext>
            </a:extLst>
          </p:cNvPr>
          <p:cNvSpPr>
            <a:spLocks noGrp="1"/>
          </p:cNvSpPr>
          <p:nvPr>
            <p:ph type="title"/>
          </p:nvPr>
        </p:nvSpPr>
        <p:spPr/>
        <p:txBody>
          <a:bodyPr>
            <a:normAutofit/>
          </a:bodyPr>
          <a:lstStyle/>
          <a:p>
            <a:r>
              <a:rPr lang="en-US" dirty="0"/>
              <a:t>Behavioral-oriented Organizations</a:t>
            </a:r>
          </a:p>
        </p:txBody>
      </p:sp>
      <p:sp>
        <p:nvSpPr>
          <p:cNvPr id="3" name="Content Placeholder 2">
            <a:extLst>
              <a:ext uri="{FF2B5EF4-FFF2-40B4-BE49-F238E27FC236}">
                <a16:creationId xmlns:a16="http://schemas.microsoft.com/office/drawing/2014/main" id="{3C6A35E3-5533-8872-7CE5-2C86748A97AD}"/>
              </a:ext>
            </a:extLst>
          </p:cNvPr>
          <p:cNvSpPr>
            <a:spLocks noGrp="1"/>
          </p:cNvSpPr>
          <p:nvPr>
            <p:ph idx="1"/>
          </p:nvPr>
        </p:nvSpPr>
        <p:spPr/>
        <p:txBody>
          <a:bodyPr>
            <a:normAutofit/>
          </a:bodyPr>
          <a:lstStyle/>
          <a:p>
            <a:pPr algn="l">
              <a:spcBef>
                <a:spcPts val="1200"/>
              </a:spcBef>
              <a:buFont typeface="Wingdings" panose="05000000000000000000" pitchFamily="2" charset="2"/>
              <a:buChar char="Ø"/>
            </a:pPr>
            <a:r>
              <a:rPr lang="en-US" sz="2400" dirty="0"/>
              <a:t>Organizations emphasizing the importance of following a strict project management processes to accomplish project outcomes.</a:t>
            </a:r>
          </a:p>
          <a:p>
            <a:pPr algn="l">
              <a:spcBef>
                <a:spcPts val="1200"/>
              </a:spcBef>
              <a:buFont typeface="Wingdings" panose="05000000000000000000" pitchFamily="2" charset="2"/>
              <a:buChar char="Ø"/>
            </a:pPr>
            <a:r>
              <a:rPr lang="en-US" sz="2400" dirty="0"/>
              <a:t>These organizations perceive project management as being inherent in the process of delivering the project outcome, often in form of a technology development methodology or a corporate project management methodology. </a:t>
            </a:r>
          </a:p>
          <a:p>
            <a:pPr algn="l">
              <a:spcBef>
                <a:spcPts val="1200"/>
              </a:spcBef>
              <a:buFont typeface="Wingdings" panose="05000000000000000000" pitchFamily="2" charset="2"/>
              <a:buChar char="Ø"/>
            </a:pPr>
            <a:r>
              <a:rPr lang="en-US" sz="2400" dirty="0"/>
              <a:t>These organizations are ambivalent as to whether project management is done by individuals internal or external to their organization, as long as the process conforms to given standards or policies.</a:t>
            </a:r>
          </a:p>
        </p:txBody>
      </p:sp>
      <p:sp>
        <p:nvSpPr>
          <p:cNvPr id="4" name="Date Placeholder 3">
            <a:extLst>
              <a:ext uri="{FF2B5EF4-FFF2-40B4-BE49-F238E27FC236}">
                <a16:creationId xmlns:a16="http://schemas.microsoft.com/office/drawing/2014/main" id="{0FC51DBE-5B47-8181-6BD4-4C824C74F2F8}"/>
              </a:ext>
            </a:extLst>
          </p:cNvPr>
          <p:cNvSpPr>
            <a:spLocks noGrp="1"/>
          </p:cNvSpPr>
          <p:nvPr>
            <p:ph type="dt" sz="half" idx="10"/>
          </p:nvPr>
        </p:nvSpPr>
        <p:spPr>
          <a:xfrm>
            <a:off x="159656" y="6474052"/>
            <a:ext cx="3508577"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82D925-6F01-84FD-F8B0-0114941D78E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08189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Outcome-oriented Organizations</a:t>
            </a:r>
          </a:p>
        </p:txBody>
      </p:sp>
      <p:sp>
        <p:nvSpPr>
          <p:cNvPr id="3" name="Content Placeholder 2">
            <a:extLst>
              <a:ext uri="{FF2B5EF4-FFF2-40B4-BE49-F238E27FC236}">
                <a16:creationId xmlns:a16="http://schemas.microsoft.com/office/drawing/2014/main" id="{AA86C5D9-B4EA-BF67-5996-A5194C6F2C9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Organizations emphasizing the fit of project deliverables to existing expectations. </a:t>
            </a:r>
          </a:p>
          <a:p>
            <a:pPr algn="l">
              <a:buFont typeface="Wingdings" panose="05000000000000000000" pitchFamily="2" charset="2"/>
              <a:buChar char="Ø"/>
            </a:pPr>
            <a:r>
              <a:rPr lang="en-US" sz="2400" dirty="0"/>
              <a:t>These organizations give more autonomy to their projects and project managers than behaviour-oriented organizations.</a:t>
            </a:r>
          </a:p>
          <a:p>
            <a:pPr algn="l">
              <a:buFont typeface="Wingdings" panose="05000000000000000000" pitchFamily="2" charset="2"/>
              <a:buChar char="Ø"/>
            </a:pPr>
            <a:r>
              <a:rPr lang="en-US" sz="2400" dirty="0"/>
              <a:t>Typically, they do perceive project management as a corporate core competency and a major differentiator for competing in the marketplace. </a:t>
            </a:r>
          </a:p>
          <a:p>
            <a:pPr algn="l">
              <a:buFont typeface="Wingdings" panose="05000000000000000000" pitchFamily="2" charset="2"/>
              <a:buChar char="Ø"/>
            </a:pPr>
            <a:r>
              <a:rPr lang="en-US" sz="2400" dirty="0"/>
              <a:t>In these organizations, projects are typically managed by dedicated project managers, who possess a wider spectrum of project management related skills and are directly employed by the organization.</a:t>
            </a:r>
          </a:p>
        </p:txBody>
      </p:sp>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a:xfrm>
            <a:off x="159656" y="6474053"/>
            <a:ext cx="3551107"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368045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p:txBody>
          <a:bodyPr/>
          <a:lstStyle/>
          <a:p>
            <a:r>
              <a:rPr lang="en-US" dirty="0"/>
              <a:t>Other Governance Paradigms</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combination of the previous two approaches with an underlying corporate shareholder or stakeholder philosophy provides four different governance paradigms:</a:t>
            </a:r>
          </a:p>
          <a:p>
            <a:pPr algn="l"/>
            <a:r>
              <a:rPr lang="en-US" sz="2400" dirty="0"/>
              <a:t>The Conformist Paradigm.</a:t>
            </a:r>
          </a:p>
          <a:p>
            <a:pPr algn="l"/>
            <a:r>
              <a:rPr lang="en-US" sz="2400" dirty="0"/>
              <a:t>The Flexible Economist Paradigm.</a:t>
            </a:r>
          </a:p>
          <a:p>
            <a:pPr algn="l"/>
            <a:r>
              <a:rPr lang="en-US" sz="2400" dirty="0"/>
              <a:t>The Versatile Artist Paradigm.</a:t>
            </a:r>
          </a:p>
          <a:p>
            <a:pPr algn="l"/>
            <a:r>
              <a:rPr lang="en-US" sz="2400" dirty="0"/>
              <a:t>The Agile Pragmatist Paradigm.</a:t>
            </a:r>
          </a:p>
        </p:txBody>
      </p:sp>
      <p:sp>
        <p:nvSpPr>
          <p:cNvPr id="4" name="Date Placeholder 3">
            <a:extLst>
              <a:ext uri="{FF2B5EF4-FFF2-40B4-BE49-F238E27FC236}">
                <a16:creationId xmlns:a16="http://schemas.microsoft.com/office/drawing/2014/main" id="{62A5E1A2-AB1F-8AC6-6475-6AA725F44D75}"/>
              </a:ext>
            </a:extLst>
          </p:cNvPr>
          <p:cNvSpPr>
            <a:spLocks noGrp="1"/>
          </p:cNvSpPr>
          <p:nvPr>
            <p:ph type="dt" sz="half" idx="10"/>
          </p:nvPr>
        </p:nvSpPr>
        <p:spPr>
          <a:xfrm>
            <a:off x="159656" y="6474053"/>
            <a:ext cx="3551107"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E4C2A61-8062-3B3B-2D4E-29D72F3A6E7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406744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p:txBody>
          <a:bodyPr/>
          <a:lstStyle/>
          <a:p>
            <a:r>
              <a:rPr lang="en-US" dirty="0"/>
              <a:t>The Conformist Paradigm</a:t>
            </a:r>
          </a:p>
        </p:txBody>
      </p:sp>
      <p:sp>
        <p:nvSpPr>
          <p:cNvPr id="3" name="Content Placeholder 2">
            <a:extLst>
              <a:ext uri="{FF2B5EF4-FFF2-40B4-BE49-F238E27FC236}">
                <a16:creationId xmlns:a16="http://schemas.microsoft.com/office/drawing/2014/main" id="{AA774CF2-3493-9474-0293-CFB83D25A5F8}"/>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This paradigm utilizes strict compliance with existing processes, rules and policies to attempt to ensure lowest project costs in environments with a relatively homogeneous set of projects. </a:t>
            </a:r>
          </a:p>
          <a:p>
            <a:pPr algn="l">
              <a:buFont typeface="Wingdings" panose="05000000000000000000" pitchFamily="2" charset="2"/>
              <a:buChar char="Ø"/>
            </a:pPr>
            <a:r>
              <a:rPr lang="en-US" sz="2400" dirty="0"/>
              <a:t>A typical example is quality improvement projects using Six Sigma techniques. </a:t>
            </a:r>
          </a:p>
          <a:p>
            <a:pPr algn="l">
              <a:buFont typeface="Wingdings" panose="05000000000000000000" pitchFamily="2" charset="2"/>
              <a:buChar char="Ø"/>
            </a:pPr>
            <a:r>
              <a:rPr lang="en-US" sz="2400" dirty="0"/>
              <a:t>Due to their repetitive nature, strict process orientation and relatively low level of innovation, these projects are often led by technical experts or specialists in each field.</a:t>
            </a:r>
          </a:p>
        </p:txBody>
      </p:sp>
      <p:sp>
        <p:nvSpPr>
          <p:cNvPr id="4" name="Date Placeholder 3">
            <a:extLst>
              <a:ext uri="{FF2B5EF4-FFF2-40B4-BE49-F238E27FC236}">
                <a16:creationId xmlns:a16="http://schemas.microsoft.com/office/drawing/2014/main" id="{AE8329F0-94FA-56F0-FB51-563281D1536C}"/>
              </a:ext>
            </a:extLst>
          </p:cNvPr>
          <p:cNvSpPr>
            <a:spLocks noGrp="1"/>
          </p:cNvSpPr>
          <p:nvPr>
            <p:ph type="dt" sz="half" idx="10"/>
          </p:nvPr>
        </p:nvSpPr>
        <p:spPr>
          <a:xfrm>
            <a:off x="159656" y="6474053"/>
            <a:ext cx="3540474"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F5D0506-A0B5-73EF-BAF8-830E9448B896}"/>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27929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1F32-33D2-4EE1-F54F-ED998B3BAB76}"/>
              </a:ext>
            </a:extLst>
          </p:cNvPr>
          <p:cNvSpPr>
            <a:spLocks noGrp="1"/>
          </p:cNvSpPr>
          <p:nvPr>
            <p:ph type="title"/>
          </p:nvPr>
        </p:nvSpPr>
        <p:spPr/>
        <p:txBody>
          <a:bodyPr/>
          <a:lstStyle/>
          <a:p>
            <a:r>
              <a:rPr lang="en-US" dirty="0"/>
              <a:t>The Flexible Economist Paradigm </a:t>
            </a:r>
          </a:p>
        </p:txBody>
      </p:sp>
      <p:sp>
        <p:nvSpPr>
          <p:cNvPr id="3" name="Content Placeholder 2">
            <a:extLst>
              <a:ext uri="{FF2B5EF4-FFF2-40B4-BE49-F238E27FC236}">
                <a16:creationId xmlns:a16="http://schemas.microsoft.com/office/drawing/2014/main" id="{AF7E0BD5-74E6-B59B-D5BD-BF145353F9AE}"/>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This paradigm aims for low project costs through a well-informed selection of project management methodologies which ensure less costly economic delivery.</a:t>
            </a:r>
          </a:p>
          <a:p>
            <a:pPr algn="l">
              <a:buFont typeface="Wingdings" panose="05000000000000000000" pitchFamily="2" charset="2"/>
              <a:buChar char="Ø"/>
            </a:pPr>
            <a:r>
              <a:rPr lang="en-US" sz="2400" dirty="0"/>
              <a:t>This paradigm assumes that well experienced project managers can identify the process that deliver the most economic result and save costs through professional management.</a:t>
            </a:r>
          </a:p>
          <a:p>
            <a:pPr algn="l">
              <a:buFont typeface="Wingdings" panose="05000000000000000000" pitchFamily="2" charset="2"/>
              <a:buChar char="Ø"/>
            </a:pPr>
            <a:r>
              <a:rPr lang="en-US" sz="2400" dirty="0"/>
              <a:t>Skilled, educated, flexible and experienced project managers are needed to economize on the methods used in environments with a relatively heterogeneous set of projects. </a:t>
            </a:r>
          </a:p>
          <a:p>
            <a:pPr algn="l">
              <a:buFont typeface="Wingdings" panose="05000000000000000000" pitchFamily="2" charset="2"/>
              <a:buChar char="Ø"/>
            </a:pPr>
            <a:r>
              <a:rPr lang="en-US" sz="2400" dirty="0"/>
              <a:t>Examples include customer specific software application development projects in fixed price contracts.</a:t>
            </a:r>
          </a:p>
        </p:txBody>
      </p:sp>
      <p:sp>
        <p:nvSpPr>
          <p:cNvPr id="4" name="Date Placeholder 3">
            <a:extLst>
              <a:ext uri="{FF2B5EF4-FFF2-40B4-BE49-F238E27FC236}">
                <a16:creationId xmlns:a16="http://schemas.microsoft.com/office/drawing/2014/main" id="{0A7305B3-A842-CF36-0D7A-F51F02D77DF3}"/>
              </a:ext>
            </a:extLst>
          </p:cNvPr>
          <p:cNvSpPr>
            <a:spLocks noGrp="1"/>
          </p:cNvSpPr>
          <p:nvPr>
            <p:ph type="dt" sz="half" idx="10"/>
          </p:nvPr>
        </p:nvSpPr>
        <p:spPr>
          <a:xfrm>
            <a:off x="159656" y="6474053"/>
            <a:ext cx="3561739"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B81A08F-8405-417A-B9B4-89C21EC355D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270636B-5927-9D74-D7E9-991F8F29598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521863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a:bodyPr>
          <a:lstStyle/>
          <a:p>
            <a:r>
              <a:rPr lang="en-US" dirty="0"/>
              <a:t>The Versatile Artist Paradigm</a:t>
            </a:r>
          </a:p>
        </p:txBody>
      </p:sp>
      <p:sp>
        <p:nvSpPr>
          <p:cNvPr id="3" name="Content Placeholder 2">
            <a:extLst>
              <a:ext uri="{FF2B5EF4-FFF2-40B4-BE49-F238E27FC236}">
                <a16:creationId xmlns:a16="http://schemas.microsoft.com/office/drawing/2014/main" id="{3917366C-6B74-180E-37D1-5D3EDBE21CC3}"/>
              </a:ext>
            </a:extLst>
          </p:cNvPr>
          <p:cNvSpPr>
            <a:spLocks noGrp="1"/>
          </p:cNvSpPr>
          <p:nvPr>
            <p:ph idx="1"/>
          </p:nvPr>
        </p:nvSpPr>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This paradigm aims at maximizing benefits through balancing the diverse set of requirements arising from several different stakeholders and their needs and desires.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Balance is achieved either by tailoring existing project management methodologies or by developing new ones to balance these diverse requirements.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This paradigm assumes that versatile and experienced project managers can balance diverse conflicting requirements.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Examples of organizations using this governance paradigm include project management consulting companies working with very heterogeneous sets of projects.</a:t>
            </a:r>
          </a:p>
        </p:txBody>
      </p:sp>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a:xfrm>
            <a:off x="159656" y="6474053"/>
            <a:ext cx="3706906"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7410701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p:txBody>
          <a:bodyPr>
            <a:normAutofit/>
          </a:bodyPr>
          <a:lstStyle/>
          <a:p>
            <a:r>
              <a:rPr lang="en-US" dirty="0"/>
              <a:t>The Agile Pragmatist Paradigm</a:t>
            </a:r>
          </a:p>
        </p:txBody>
      </p:sp>
      <p:sp>
        <p:nvSpPr>
          <p:cNvPr id="3" name="Content Placeholder 2">
            <a:extLst>
              <a:ext uri="{FF2B5EF4-FFF2-40B4-BE49-F238E27FC236}">
                <a16:creationId xmlns:a16="http://schemas.microsoft.com/office/drawing/2014/main" id="{13B4314B-FA0B-AA88-8627-5F6256F8876F}"/>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This paradigm aims for maximization of technical usability, often through a time-phased approach to the development and product release of functionality over a period of time.</a:t>
            </a:r>
          </a:p>
          <a:p>
            <a:pPr algn="l">
              <a:buFont typeface="Wingdings" panose="05000000000000000000" pitchFamily="2" charset="2"/>
              <a:buChar char="Ø"/>
            </a:pPr>
            <a:r>
              <a:rPr lang="en-US" sz="2400" dirty="0"/>
              <a:t>This paradigm assumes that a limited but key functionality (especially in software development) allows for a limited but early use of the new product.</a:t>
            </a:r>
          </a:p>
          <a:p>
            <a:pPr algn="l">
              <a:buFont typeface="Wingdings" panose="05000000000000000000" pitchFamily="2" charset="2"/>
              <a:buChar char="Ø"/>
            </a:pPr>
            <a:r>
              <a:rPr lang="en-US" sz="2400" dirty="0"/>
              <a:t>Examples include projects for IT software development, where a few key functions allow a limited productive use of the product.</a:t>
            </a:r>
          </a:p>
          <a:p>
            <a:pPr algn="l">
              <a:buFont typeface="Wingdings" panose="05000000000000000000" pitchFamily="2" charset="2"/>
              <a:buChar char="Ø"/>
            </a:pPr>
            <a:r>
              <a:rPr lang="en-US" sz="2400" dirty="0"/>
              <a:t>These projects often use Agile methods, such as Scrum, to identify project scope to be achieved using the customer’s prioritization of functions over a given timeframe.</a:t>
            </a:r>
          </a:p>
        </p:txBody>
      </p:sp>
      <p:sp>
        <p:nvSpPr>
          <p:cNvPr id="4" name="Date Placeholder 3">
            <a:extLst>
              <a:ext uri="{FF2B5EF4-FFF2-40B4-BE49-F238E27FC236}">
                <a16:creationId xmlns:a16="http://schemas.microsoft.com/office/drawing/2014/main" id="{2488A9EA-6F02-F6F0-62A0-48EF8480C9C5}"/>
              </a:ext>
            </a:extLst>
          </p:cNvPr>
          <p:cNvSpPr>
            <a:spLocks noGrp="1"/>
          </p:cNvSpPr>
          <p:nvPr>
            <p:ph type="dt" sz="half" idx="10"/>
          </p:nvPr>
        </p:nvSpPr>
        <p:spPr>
          <a:xfrm>
            <a:off x="159656" y="6474053"/>
            <a:ext cx="3519209"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643953B-2365-35C2-1DA6-CBBDAB1B5DB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96889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5BB6-69CF-CE36-7F8F-7A3910E78B3F}"/>
              </a:ext>
            </a:extLst>
          </p:cNvPr>
          <p:cNvSpPr>
            <a:spLocks noGrp="1"/>
          </p:cNvSpPr>
          <p:nvPr>
            <p:ph type="title"/>
          </p:nvPr>
        </p:nvSpPr>
        <p:spPr/>
        <p:txBody>
          <a:bodyPr>
            <a:normAutofit/>
          </a:bodyPr>
          <a:lstStyle/>
          <a:p>
            <a:r>
              <a:rPr lang="en-US" dirty="0"/>
              <a:t>The Choice of Governance Paradigm</a:t>
            </a:r>
          </a:p>
        </p:txBody>
      </p:sp>
      <p:sp>
        <p:nvSpPr>
          <p:cNvPr id="3" name="Content Placeholder 2">
            <a:extLst>
              <a:ext uri="{FF2B5EF4-FFF2-40B4-BE49-F238E27FC236}">
                <a16:creationId xmlns:a16="http://schemas.microsoft.com/office/drawing/2014/main" id="{372B0E12-D5BB-C699-72A8-2B669998DF16}"/>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dirty="0"/>
              <a:t>Large and complex enterprises apply different governance paradigms in their different organizational parts, often reflecting:</a:t>
            </a:r>
          </a:p>
          <a:p>
            <a:pPr algn="l"/>
            <a:r>
              <a:rPr lang="en-US" sz="2400" dirty="0"/>
              <a:t>The strategic goals of the organization.</a:t>
            </a:r>
          </a:p>
          <a:p>
            <a:pPr algn="l"/>
            <a:r>
              <a:rPr lang="en-US" sz="2400" dirty="0"/>
              <a:t>The preferences of the leaders.</a:t>
            </a:r>
          </a:p>
          <a:p>
            <a:pPr algn="l"/>
            <a:r>
              <a:rPr lang="en-US" sz="2400" dirty="0"/>
              <a:t>The demands of the market.</a:t>
            </a:r>
          </a:p>
          <a:p>
            <a:pPr algn="l"/>
            <a:r>
              <a:rPr lang="en-US" sz="2400" dirty="0"/>
              <a:t>The level of project management maturity.</a:t>
            </a:r>
          </a:p>
          <a:p>
            <a:pPr algn="l">
              <a:buFont typeface="Wingdings" panose="05000000000000000000" pitchFamily="2" charset="2"/>
              <a:buChar char="Ø"/>
            </a:pPr>
            <a:r>
              <a:rPr lang="en-US" sz="2400" dirty="0"/>
              <a:t>The choice of governance paradigm impacts both the </a:t>
            </a:r>
            <a:r>
              <a:rPr lang="en-US" sz="2400" b="1" dirty="0"/>
              <a:t>breadth</a:t>
            </a:r>
            <a:r>
              <a:rPr lang="en-US" sz="2400" dirty="0"/>
              <a:t> and </a:t>
            </a:r>
            <a:r>
              <a:rPr lang="en-US" sz="2400" b="1" dirty="0"/>
              <a:t>depth</a:t>
            </a:r>
            <a:r>
              <a:rPr lang="en-US" sz="2400" dirty="0"/>
              <a:t> with which governance of projects and project management is implemented in an organization.</a:t>
            </a:r>
          </a:p>
        </p:txBody>
      </p:sp>
      <p:sp>
        <p:nvSpPr>
          <p:cNvPr id="4" name="Date Placeholder 3">
            <a:extLst>
              <a:ext uri="{FF2B5EF4-FFF2-40B4-BE49-F238E27FC236}">
                <a16:creationId xmlns:a16="http://schemas.microsoft.com/office/drawing/2014/main" id="{E9281BA7-0947-3A0B-E2C4-9C730BC30DC6}"/>
              </a:ext>
            </a:extLst>
          </p:cNvPr>
          <p:cNvSpPr>
            <a:spLocks noGrp="1"/>
          </p:cNvSpPr>
          <p:nvPr>
            <p:ph type="dt" sz="half" idx="10"/>
          </p:nvPr>
        </p:nvSpPr>
        <p:spPr>
          <a:xfrm>
            <a:off x="159656" y="6474053"/>
            <a:ext cx="3529842"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7B30C8-B9F6-C3E6-C2C2-BB7C6DB875F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286526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CA6EE-CA69-6DCD-D45E-5C2B862645C4}"/>
              </a:ext>
            </a:extLst>
          </p:cNvPr>
          <p:cNvSpPr>
            <a:spLocks noGrp="1"/>
          </p:cNvSpPr>
          <p:nvPr>
            <p:ph type="title"/>
          </p:nvPr>
        </p:nvSpPr>
        <p:spPr/>
        <p:txBody>
          <a:bodyPr/>
          <a:lstStyle/>
          <a:p>
            <a:r>
              <a:rPr lang="en-US" dirty="0"/>
              <a:t>The Choice of Governance Paradigm</a:t>
            </a:r>
          </a:p>
        </p:txBody>
      </p:sp>
      <p:sp>
        <p:nvSpPr>
          <p:cNvPr id="3" name="Content Placeholder 2">
            <a:extLst>
              <a:ext uri="{FF2B5EF4-FFF2-40B4-BE49-F238E27FC236}">
                <a16:creationId xmlns:a16="http://schemas.microsoft.com/office/drawing/2014/main" id="{8D4C7B85-4449-1F78-DA9F-F3731358B95F}"/>
              </a:ext>
            </a:extLst>
          </p:cNvPr>
          <p:cNvSpPr>
            <a:spLocks noGrp="1"/>
          </p:cNvSpPr>
          <p:nvPr>
            <p:ph idx="1"/>
          </p:nvPr>
        </p:nvSpPr>
        <p:spPr/>
        <p:txBody>
          <a:bodyPr/>
          <a:lstStyle/>
          <a:p>
            <a:pPr algn="l">
              <a:buFont typeface="Wingdings" panose="05000000000000000000" pitchFamily="2" charset="2"/>
              <a:buChar char="Ø"/>
            </a:pPr>
            <a:r>
              <a:rPr lang="en-US" sz="2400" dirty="0"/>
              <a:t>When deciding on their most suitable governance paradigm, organizations prioritize between realizing holistic benefits for all stakeholders or making the highest return on investment for shareholders.</a:t>
            </a:r>
          </a:p>
          <a:p>
            <a:pPr algn="l">
              <a:buFont typeface="Wingdings" panose="05000000000000000000" pitchFamily="2" charset="2"/>
              <a:buChar char="Ø"/>
            </a:pPr>
            <a:r>
              <a:rPr lang="en-US" sz="2400" dirty="0"/>
              <a:t>Organizations also have to decide whether better results or more compliance to ethics and adopted processes is their key motivator.</a:t>
            </a:r>
          </a:p>
          <a:p>
            <a:pPr algn="l">
              <a:buFont typeface="Wingdings" panose="05000000000000000000" pitchFamily="2" charset="2"/>
              <a:buChar char="Ø"/>
            </a:pPr>
            <a:r>
              <a:rPr lang="en-US" sz="2400" dirty="0"/>
              <a:t>Having these two aspects answered allows organizations more awareness about their effective governance strategy and paradigm.</a:t>
            </a:r>
          </a:p>
          <a:p>
            <a:pPr marL="0" indent="0">
              <a:buNone/>
            </a:pPr>
            <a:endParaRPr lang="en-US" dirty="0"/>
          </a:p>
          <a:p>
            <a:pPr marL="0" indent="0">
              <a:buNone/>
            </a:pPr>
            <a:endParaRPr lang="en-US" dirty="0"/>
          </a:p>
          <a:p>
            <a:pPr marL="0" indent="0">
              <a:buNone/>
            </a:pPr>
            <a:endParaRPr lang="en-US" dirty="0"/>
          </a:p>
        </p:txBody>
      </p:sp>
      <p:sp>
        <p:nvSpPr>
          <p:cNvPr id="4" name="Date Placeholder 3">
            <a:extLst>
              <a:ext uri="{FF2B5EF4-FFF2-40B4-BE49-F238E27FC236}">
                <a16:creationId xmlns:a16="http://schemas.microsoft.com/office/drawing/2014/main" id="{D3BC4896-01A4-3B1F-97FC-EAB90DF26E4B}"/>
              </a:ext>
            </a:extLst>
          </p:cNvPr>
          <p:cNvSpPr>
            <a:spLocks noGrp="1"/>
          </p:cNvSpPr>
          <p:nvPr>
            <p:ph type="dt" sz="half" idx="10"/>
          </p:nvPr>
        </p:nvSpPr>
        <p:spPr>
          <a:xfrm>
            <a:off x="159656" y="6474054"/>
            <a:ext cx="3706906" cy="255520"/>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FD1B2F6B-F717-EE2D-88AB-D8BBDA795D3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3F54E2E-509F-8F7F-44DC-DD1E5598D10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783199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D2E65-01F0-3870-6B93-DBE1D9F8CCD6}"/>
              </a:ext>
            </a:extLst>
          </p:cNvPr>
          <p:cNvSpPr>
            <a:spLocks noGrp="1"/>
          </p:cNvSpPr>
          <p:nvPr>
            <p:ph type="title"/>
          </p:nvPr>
        </p:nvSpPr>
        <p:spPr/>
        <p:txBody>
          <a:bodyPr/>
          <a:lstStyle/>
          <a:p>
            <a:r>
              <a:rPr lang="en-US" dirty="0"/>
              <a:t>The Choice of Governance Paradigm</a:t>
            </a:r>
          </a:p>
        </p:txBody>
      </p:sp>
      <p:pic>
        <p:nvPicPr>
          <p:cNvPr id="7" name="Content Placeholder 6">
            <a:extLst>
              <a:ext uri="{FF2B5EF4-FFF2-40B4-BE49-F238E27FC236}">
                <a16:creationId xmlns:a16="http://schemas.microsoft.com/office/drawing/2014/main" id="{B9F80995-8DE7-3256-8F91-82369F87147D}"/>
              </a:ext>
            </a:extLst>
          </p:cNvPr>
          <p:cNvPicPr>
            <a:picLocks noGrp="1" noChangeAspect="1"/>
          </p:cNvPicPr>
          <p:nvPr>
            <p:ph idx="1"/>
          </p:nvPr>
        </p:nvPicPr>
        <p:blipFill>
          <a:blip r:embed="rId2"/>
          <a:stretch>
            <a:fillRect/>
          </a:stretch>
        </p:blipFill>
        <p:spPr>
          <a:xfrm>
            <a:off x="1392864" y="1446028"/>
            <a:ext cx="9224681" cy="4827181"/>
          </a:xfrm>
          <a:prstGeom prst="rect">
            <a:avLst/>
          </a:prstGeom>
        </p:spPr>
      </p:pic>
      <p:sp>
        <p:nvSpPr>
          <p:cNvPr id="4" name="Date Placeholder 3">
            <a:extLst>
              <a:ext uri="{FF2B5EF4-FFF2-40B4-BE49-F238E27FC236}">
                <a16:creationId xmlns:a16="http://schemas.microsoft.com/office/drawing/2014/main" id="{C521B376-570B-972A-7C8D-19843BC11E79}"/>
              </a:ext>
            </a:extLst>
          </p:cNvPr>
          <p:cNvSpPr>
            <a:spLocks noGrp="1"/>
          </p:cNvSpPr>
          <p:nvPr>
            <p:ph type="dt" sz="half" idx="10"/>
          </p:nvPr>
        </p:nvSpPr>
        <p:spPr>
          <a:xfrm>
            <a:off x="159656" y="6474054"/>
            <a:ext cx="3706906" cy="365124"/>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68A61157-B1CA-705A-306B-EC140AFE735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D59FDCC-40AC-B973-5658-ED2ED8195B11}"/>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993446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Combination 1</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marL="0" indent="0" algn="l">
              <a:buNone/>
            </a:pPr>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graphicFrame>
        <p:nvGraphicFramePr>
          <p:cNvPr id="8" name="Table 7">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686700481"/>
              </p:ext>
            </p:extLst>
          </p:nvPr>
        </p:nvGraphicFramePr>
        <p:xfrm>
          <a:off x="278314" y="1454003"/>
          <a:ext cx="11667709" cy="460389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70840">
                <a:tc vMerge="1">
                  <a:txBody>
                    <a:bodyPr/>
                    <a:lstStyle/>
                    <a:p>
                      <a:r>
                        <a:rPr lang="en-US" dirty="0"/>
                        <a:t>Outcome control focus </a:t>
                      </a:r>
                    </a:p>
                  </a:txBody>
                  <a:tcPr/>
                </a:tc>
                <a:tc>
                  <a:txBody>
                    <a:bodyPr/>
                    <a:lstStyle/>
                    <a:p>
                      <a:pPr algn="ctr"/>
                      <a:r>
                        <a:rPr lang="en-US" sz="2400" b="1" i="1" dirty="0"/>
                        <a:t>Flexible Economist Paradigm</a:t>
                      </a:r>
                    </a:p>
                    <a:p>
                      <a:pPr algn="ctr"/>
                      <a:r>
                        <a:rPr lang="en-US" sz="2400" dirty="0"/>
                        <a:t>Achieving highest possible Return on Investment (ROI) for the organizations’ shareholders through optimization of the management of projects. Done by establishing project management as core competence (for example, through training, certification and related career ladders) executed by professional project managers who are employees of the organization. They are guided by tactical Project Management Offices (PMO), which support and control the application of accepted project management methods and tools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47452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Combination 2</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marL="0" indent="0" algn="l">
              <a:buNone/>
            </a:pPr>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graphicFrame>
        <p:nvGraphicFramePr>
          <p:cNvPr id="8" name="Table 7">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852936600"/>
              </p:ext>
            </p:extLst>
          </p:nvPr>
        </p:nvGraphicFramePr>
        <p:xfrm>
          <a:off x="278314" y="1454003"/>
          <a:ext cx="11667709" cy="460389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52233">
                <a:tc vMerge="1">
                  <a:txBody>
                    <a:bodyPr/>
                    <a:lstStyle/>
                    <a:p>
                      <a:r>
                        <a:rPr lang="en-US" dirty="0"/>
                        <a:t>Outcome control focus </a:t>
                      </a:r>
                    </a:p>
                  </a:txBody>
                  <a:tcPr/>
                </a:tc>
                <a:tc>
                  <a:txBody>
                    <a:bodyPr/>
                    <a:lstStyle/>
                    <a:p>
                      <a:pPr algn="ctr"/>
                      <a:r>
                        <a:rPr lang="en-US" sz="2400" b="1" i="1" dirty="0"/>
                        <a:t>Versatile Artist Paradigm</a:t>
                      </a:r>
                    </a:p>
                    <a:p>
                      <a:pPr algn="ctr"/>
                      <a:r>
                        <a:rPr lang="en-US" sz="2400" dirty="0"/>
                        <a:t>Consists of balancing the qualitative and quantitative requirements of a wide range of stakeholders (both often differ by project). Achieved through selection or tailoring of project management methods for the different projects. Project management is understood to be a core competence of the organization and a profession of the individual. Both aspects are guided by a strategic PMO which defines the organization’s business results to be achieved through project management</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2789881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Combination 3</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marL="0" indent="0" algn="l">
              <a:buNone/>
            </a:pPr>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51107"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graphicFrame>
        <p:nvGraphicFramePr>
          <p:cNvPr id="8" name="Table 7">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373213099"/>
              </p:ext>
            </p:extLst>
          </p:nvPr>
        </p:nvGraphicFramePr>
        <p:xfrm>
          <a:off x="233114" y="1679944"/>
          <a:ext cx="11667709" cy="3724054"/>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519425">
                <a:tc gridSpan="2">
                  <a:txBody>
                    <a:bodyPr/>
                    <a:lstStyle/>
                    <a:p>
                      <a:pPr algn="ctr"/>
                      <a:r>
                        <a:rPr lang="en-US" sz="2400" dirty="0">
                          <a:solidFill>
                            <a:schemeClr val="tx1"/>
                          </a:solidFill>
                        </a:rPr>
                        <a:t>Behavior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77688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427749">
                <a:tc vMerge="1">
                  <a:txBody>
                    <a:bodyPr/>
                    <a:lstStyle/>
                    <a:p>
                      <a:r>
                        <a:rPr lang="en-US" dirty="0"/>
                        <a:t>Outcome control focus </a:t>
                      </a:r>
                    </a:p>
                  </a:txBody>
                  <a:tcPr/>
                </a:tc>
                <a:tc>
                  <a:txBody>
                    <a:bodyPr/>
                    <a:lstStyle/>
                    <a:p>
                      <a:pPr algn="ctr"/>
                      <a:r>
                        <a:rPr lang="en-US" sz="2400" b="1" i="1" dirty="0"/>
                        <a:t>Conformist Paradigm</a:t>
                      </a:r>
                    </a:p>
                    <a:p>
                      <a:pPr algn="ctr"/>
                      <a:r>
                        <a:rPr lang="en-US" sz="2400" b="0" dirty="0"/>
                        <a:t>Maximizing shareholder return by strictly applying existing development methodologies. Project management is often a subset (possibly invisible) in the specific development processes for technical products or services. Project management is understood as an on-the-side task for leading technical experts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4211313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Combination 4</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marL="0" indent="0" algn="l">
              <a:buNone/>
            </a:pPr>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40474"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graphicFrame>
        <p:nvGraphicFramePr>
          <p:cNvPr id="8" name="Table 7">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970830930"/>
              </p:ext>
            </p:extLst>
          </p:nvPr>
        </p:nvGraphicFramePr>
        <p:xfrm>
          <a:off x="233114" y="1626782"/>
          <a:ext cx="11667709" cy="3777216"/>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526840">
                <a:tc gridSpan="2">
                  <a:txBody>
                    <a:bodyPr/>
                    <a:lstStyle/>
                    <a:p>
                      <a:pPr algn="ctr"/>
                      <a:r>
                        <a:rPr lang="en-US" sz="2400" dirty="0">
                          <a:solidFill>
                            <a:schemeClr val="tx1"/>
                          </a:solidFill>
                        </a:rPr>
                        <a:t>Behavior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787970">
                <a:tc rowSpan="2">
                  <a:txBody>
                    <a:bodyPr/>
                    <a:lstStyle/>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462406">
                <a:tc vMerge="1">
                  <a:txBody>
                    <a:bodyPr/>
                    <a:lstStyle/>
                    <a:p>
                      <a:r>
                        <a:rPr lang="en-US" dirty="0"/>
                        <a:t>Outcome control focus </a:t>
                      </a:r>
                    </a:p>
                  </a:txBody>
                  <a:tcPr/>
                </a:tc>
                <a:tc>
                  <a:txBody>
                    <a:bodyPr/>
                    <a:lstStyle/>
                    <a:p>
                      <a:pPr algn="ctr"/>
                      <a:r>
                        <a:rPr lang="en-US" sz="2400" b="1" i="1" dirty="0"/>
                        <a:t>Agile Pragmatist Paradigm</a:t>
                      </a:r>
                    </a:p>
                    <a:p>
                      <a:pPr algn="ctr"/>
                      <a:r>
                        <a:rPr lang="en-US" sz="2400" b="0" dirty="0"/>
                        <a:t>Balances the diverse requirements of a variety of stakeholders by maximizing their collective benefits through the timely development of functionality or value. Project management</a:t>
                      </a:r>
                    </a:p>
                    <a:p>
                      <a:pPr algn="ctr"/>
                      <a:r>
                        <a:rPr lang="en-US" sz="2400" b="0" dirty="0"/>
                        <a:t>methods maximize value of a series of project outcomes over time, based on the strict prioritization of user needs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1210938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B408-47FF-A1D0-768B-E4F3B82D804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959F0B2-CC8C-481E-1753-C014CB07036E}"/>
              </a:ext>
            </a:extLst>
          </p:cNvPr>
          <p:cNvSpPr>
            <a:spLocks noGrp="1"/>
          </p:cNvSpPr>
          <p:nvPr>
            <p:ph idx="1"/>
          </p:nvPr>
        </p:nvSpPr>
        <p:spPr/>
        <p:txBody>
          <a:bodyPr/>
          <a:lstStyle/>
          <a:p>
            <a:pPr marL="0" indent="0">
              <a:buNone/>
            </a:pPr>
            <a:endParaRPr lang="en-US" dirty="0"/>
          </a:p>
          <a:p>
            <a:pPr marL="0" indent="0" algn="ctr">
              <a:buNone/>
            </a:pPr>
            <a:r>
              <a:rPr lang="en-US" b="1" dirty="0"/>
              <a:t>There is no universal project governance paradigm that all organizations must adopt, it always depends on the context or sector of the organization and on the model of project management that is appropriate to that context or sector (waterfall, agile, hybrid)</a:t>
            </a:r>
          </a:p>
        </p:txBody>
      </p:sp>
      <p:sp>
        <p:nvSpPr>
          <p:cNvPr id="4" name="Date Placeholder 3">
            <a:extLst>
              <a:ext uri="{FF2B5EF4-FFF2-40B4-BE49-F238E27FC236}">
                <a16:creationId xmlns:a16="http://schemas.microsoft.com/office/drawing/2014/main" id="{64BB191A-3FEE-8AE2-AD0C-9C4556CCFCDB}"/>
              </a:ext>
            </a:extLst>
          </p:cNvPr>
          <p:cNvSpPr>
            <a:spLocks noGrp="1"/>
          </p:cNvSpPr>
          <p:nvPr>
            <p:ph type="dt" sz="half" idx="10"/>
          </p:nvPr>
        </p:nvSpPr>
        <p:spPr>
          <a:xfrm>
            <a:off x="159656" y="6474053"/>
            <a:ext cx="3518492" cy="3839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4BA1D868-101A-B926-0FE3-FE6AEB5F74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D104CD2-4ABD-676F-2C8D-B094F0D6014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095627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690E-BF84-9734-CF1A-480FF107EA3E}"/>
              </a:ext>
            </a:extLst>
          </p:cNvPr>
          <p:cNvSpPr>
            <a:spLocks noGrp="1"/>
          </p:cNvSpPr>
          <p:nvPr>
            <p:ph type="title"/>
          </p:nvPr>
        </p:nvSpPr>
        <p:spPr/>
        <p:txBody>
          <a:bodyPr/>
          <a:lstStyle/>
          <a:p>
            <a:r>
              <a:rPr lang="en-US" dirty="0"/>
              <a:t>Task 1</a:t>
            </a:r>
          </a:p>
        </p:txBody>
      </p:sp>
      <p:sp>
        <p:nvSpPr>
          <p:cNvPr id="3" name="Content Placeholder 2">
            <a:extLst>
              <a:ext uri="{FF2B5EF4-FFF2-40B4-BE49-F238E27FC236}">
                <a16:creationId xmlns:a16="http://schemas.microsoft.com/office/drawing/2014/main" id="{5EEF75A9-B729-679C-C961-3855C6D1EFC0}"/>
              </a:ext>
            </a:extLst>
          </p:cNvPr>
          <p:cNvSpPr>
            <a:spLocks noGrp="1"/>
          </p:cNvSpPr>
          <p:nvPr>
            <p:ph idx="1"/>
          </p:nvPr>
        </p:nvSpPr>
        <p:spPr/>
        <p:txBody>
          <a:bodyPr/>
          <a:lstStyle/>
          <a:p>
            <a:pPr algn="l"/>
            <a:r>
              <a:rPr lang="en-US" dirty="0"/>
              <a:t>For further understanding of project, program, and portfolio governance, try to identify a successful project-based company and explain how governance affected their efficient project outcomes.</a:t>
            </a:r>
          </a:p>
        </p:txBody>
      </p:sp>
      <p:sp>
        <p:nvSpPr>
          <p:cNvPr id="4" name="Date Placeholder 3">
            <a:extLst>
              <a:ext uri="{FF2B5EF4-FFF2-40B4-BE49-F238E27FC236}">
                <a16:creationId xmlns:a16="http://schemas.microsoft.com/office/drawing/2014/main" id="{24D08EAD-3D3C-1055-EF97-1A4C5AAC9692}"/>
              </a:ext>
            </a:extLst>
          </p:cNvPr>
          <p:cNvSpPr>
            <a:spLocks noGrp="1"/>
          </p:cNvSpPr>
          <p:nvPr>
            <p:ph type="dt" sz="half" idx="10"/>
          </p:nvPr>
        </p:nvSpPr>
        <p:spPr>
          <a:xfrm>
            <a:off x="159656" y="6474053"/>
            <a:ext cx="370690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42EE53E9-0D13-4495-C43D-EB4386CF965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EEF233F-23FD-87DA-7082-AFEF87E276F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924421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36504-4D0C-4BEE-C4D0-835047DB387E}"/>
              </a:ext>
            </a:extLst>
          </p:cNvPr>
          <p:cNvSpPr>
            <a:spLocks noGrp="1"/>
          </p:cNvSpPr>
          <p:nvPr>
            <p:ph type="title"/>
          </p:nvPr>
        </p:nvSpPr>
        <p:spPr/>
        <p:txBody>
          <a:bodyPr/>
          <a:lstStyle/>
          <a:p>
            <a:r>
              <a:rPr lang="en-US" dirty="0"/>
              <a:t>Task 2</a:t>
            </a:r>
          </a:p>
        </p:txBody>
      </p:sp>
      <p:sp>
        <p:nvSpPr>
          <p:cNvPr id="3" name="Content Placeholder 2">
            <a:extLst>
              <a:ext uri="{FF2B5EF4-FFF2-40B4-BE49-F238E27FC236}">
                <a16:creationId xmlns:a16="http://schemas.microsoft.com/office/drawing/2014/main" id="{2A576A52-7504-B09E-1C1B-B930C0F7C78B}"/>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Select a local, regional, or global company that you are impressed of how smoothly it performs its projects, programs, and portfolios and explore which governance paradigm it adopts; then, discuss its organizational orientation and focus.</a:t>
            </a:r>
          </a:p>
        </p:txBody>
      </p:sp>
      <p:sp>
        <p:nvSpPr>
          <p:cNvPr id="4" name="Date Placeholder 3">
            <a:extLst>
              <a:ext uri="{FF2B5EF4-FFF2-40B4-BE49-F238E27FC236}">
                <a16:creationId xmlns:a16="http://schemas.microsoft.com/office/drawing/2014/main" id="{0CF3095E-7DC2-DC6F-CE2D-8F053A994DCC}"/>
              </a:ext>
            </a:extLst>
          </p:cNvPr>
          <p:cNvSpPr>
            <a:spLocks noGrp="1"/>
          </p:cNvSpPr>
          <p:nvPr>
            <p:ph type="dt" sz="half" idx="10"/>
          </p:nvPr>
        </p:nvSpPr>
        <p:spPr>
          <a:xfrm>
            <a:off x="159656" y="6474053"/>
            <a:ext cx="360068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E7D3E7F9-84FE-1F60-9E9A-2618385100D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E18A3BB-6EF9-57CE-E19A-3B84C90B01D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08851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lstStyle/>
          <a:p>
            <a:r>
              <a:rPr lang="en-US" dirty="0"/>
              <a:t>Task 3</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Search for the largest companies in the world and compare between their commercial and financial performance and their governance approaches and strategies; is their any relationship between both? If your answer is yes, kindly elaborate on this relationship.</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Ch2 – Governance Structures and Management Scope</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561531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p:txBody>
          <a:bodyPr>
            <a:normAutofit/>
          </a:bodyPr>
          <a:lstStyle/>
          <a:p>
            <a:pPr algn="l">
              <a:buFont typeface="Wingdings" panose="05000000000000000000" pitchFamily="2" charset="2"/>
              <a:buChar char="Ø"/>
            </a:pPr>
            <a:r>
              <a:rPr lang="en-US" sz="2400" dirty="0"/>
              <a:t>Governance structures are not confined to the board level of the organization. </a:t>
            </a:r>
          </a:p>
          <a:p>
            <a:pPr algn="l">
              <a:buFont typeface="Wingdings" panose="05000000000000000000" pitchFamily="2" charset="2"/>
              <a:buChar char="Ø"/>
            </a:pPr>
            <a:r>
              <a:rPr lang="en-US" sz="2400" dirty="0"/>
              <a:t>Project may failure because of lack of appropriate governance at the level of individual projects and their management. </a:t>
            </a:r>
          </a:p>
          <a:p>
            <a:pPr algn="l">
              <a:buFont typeface="Wingdings" panose="05000000000000000000" pitchFamily="2" charset="2"/>
              <a:buChar char="Ø"/>
            </a:pPr>
            <a:r>
              <a:rPr lang="en-US" sz="2400" dirty="0"/>
              <a:t>Some project management methodologies, such as PRINCE2, suggest that governance of projects is a top-to-bottom organizational approach.</a:t>
            </a:r>
          </a:p>
          <a:p>
            <a:pPr algn="l">
              <a:buFont typeface="Wingdings" panose="05000000000000000000" pitchFamily="2" charset="2"/>
              <a:buChar char="Ø"/>
            </a:pPr>
            <a:r>
              <a:rPr lang="en-US" sz="2400" dirty="0"/>
              <a:t>Corporate governance of projects, programs, and portfolios include defining their goals and controlling their implementation to achieve these goals.</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BB521067-AEEA-3DA9-6762-9FBC08F8D8A5}"/>
              </a:ext>
            </a:extLst>
          </p:cNvPr>
          <p:cNvSpPr>
            <a:spLocks noGrp="1"/>
          </p:cNvSpPr>
          <p:nvPr>
            <p:ph type="dt" sz="half" idx="10"/>
          </p:nvPr>
        </p:nvSpPr>
        <p:spPr>
          <a:xfrm>
            <a:off x="159656" y="6474053"/>
            <a:ext cx="3529842"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9ED43EA-72E8-73DF-BDA0-C150A27B949C}"/>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72867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A70B7-3CCE-F793-8063-2C50E5E6D66E}"/>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F87BAB42-3A0C-BAE4-F5B8-E54D59FE811E}"/>
              </a:ext>
            </a:extLst>
          </p:cNvPr>
          <p:cNvSpPr>
            <a:spLocks noGrp="1"/>
          </p:cNvSpPr>
          <p:nvPr>
            <p:ph idx="1"/>
          </p:nvPr>
        </p:nvSpPr>
        <p:spPr/>
        <p:txBody>
          <a:bodyPr>
            <a:normAutofit/>
          </a:bodyPr>
          <a:lstStyle/>
          <a:p>
            <a:pPr algn="l">
              <a:buFont typeface="Wingdings" panose="05000000000000000000" pitchFamily="2" charset="2"/>
              <a:buChar char="Ø"/>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Behavior-oriented organizations emphasize the importance of following a strict project management process to accomplish project outcomes.</a:t>
            </a:r>
          </a:p>
          <a:p>
            <a:pPr algn="l">
              <a:buFont typeface="Wingdings" panose="05000000000000000000" pitchFamily="2" charset="2"/>
              <a:buChar char="Ø"/>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These organizations are ambivalent as to whether project management is done by individuals internal or external to their organization, as long as the process conforms to given standards or policies.</a:t>
            </a:r>
          </a:p>
          <a:p>
            <a:pPr algn="l">
              <a:buFont typeface="Wingdings" panose="05000000000000000000" pitchFamily="2" charset="2"/>
              <a:buChar char="Ø"/>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Organizations emphasizing the fit of the project’s deliverables to existing expectations.</a:t>
            </a:r>
          </a:p>
          <a:p>
            <a:pPr algn="l">
              <a:buFont typeface="Wingdings" panose="05000000000000000000" pitchFamily="2" charset="2"/>
              <a:buChar char="Ø"/>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Typically, they do perceive project management as a corporate core competency and a major differentiator for competing in the marketplace.</a:t>
            </a:r>
          </a:p>
          <a:p>
            <a:pPr algn="l">
              <a:buFont typeface="Wingdings" panose="05000000000000000000" pitchFamily="2" charset="2"/>
              <a:buChar char="Ø"/>
            </a:pPr>
            <a:endParaRPr kumimoji="0" lang="en-US" sz="2400" b="0" i="0" u="none" strike="noStrike" kern="1200" cap="none" spc="0" normalizeH="0" baseline="0" noProof="0" dirty="0">
              <a:ln>
                <a:noFill/>
              </a:ln>
              <a:solidFill>
                <a:prstClr val="black"/>
              </a:solidFill>
              <a:effectLst/>
              <a:uLnTx/>
              <a:uFillTx/>
              <a:latin typeface="Times New Roman"/>
              <a:ea typeface="+mn-ea"/>
              <a:cs typeface="Times New Roman"/>
            </a:endParaRPr>
          </a:p>
          <a:p>
            <a:pPr algn="l">
              <a:buFont typeface="Wingdings" panose="05000000000000000000" pitchFamily="2" charset="2"/>
              <a:buChar char="Ø"/>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4" name="Date Placeholder 3">
            <a:extLst>
              <a:ext uri="{FF2B5EF4-FFF2-40B4-BE49-F238E27FC236}">
                <a16:creationId xmlns:a16="http://schemas.microsoft.com/office/drawing/2014/main" id="{C8341927-F724-F7DC-C2B7-1480F9BB0C4E}"/>
              </a:ext>
            </a:extLst>
          </p:cNvPr>
          <p:cNvSpPr>
            <a:spLocks noGrp="1"/>
          </p:cNvSpPr>
          <p:nvPr>
            <p:ph type="dt" sz="half" idx="10"/>
          </p:nvPr>
        </p:nvSpPr>
        <p:spPr>
          <a:xfrm>
            <a:off x="159656" y="6474053"/>
            <a:ext cx="3519209" cy="378048"/>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07552AD6-AEE9-25E3-CDDB-78B1C3F2BC9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64C83AF-268D-CB04-DBF7-B7EEFB6FA6D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5155051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There are four main governance paradigms decided based on the underlying corporate shareholder or stakeholder philosophy.</a:t>
            </a:r>
          </a:p>
          <a:p>
            <a:pPr algn="l">
              <a:buFont typeface="Wingdings" panose="05000000000000000000" pitchFamily="2" charset="2"/>
              <a:buChar char="Ø"/>
            </a:pPr>
            <a:r>
              <a:rPr lang="en-US" sz="2400" dirty="0"/>
              <a:t>The four governance paradigms are </a:t>
            </a:r>
            <a:r>
              <a:rPr lang="en-US" sz="2400" i="1" dirty="0"/>
              <a:t>The Conformist Paradigm</a:t>
            </a:r>
            <a:r>
              <a:rPr lang="en-US" sz="2400" dirty="0"/>
              <a:t>, </a:t>
            </a:r>
            <a:r>
              <a:rPr lang="en-US" sz="2400" i="1" dirty="0"/>
              <a:t>The Flexible Economist Paradigm</a:t>
            </a:r>
            <a:r>
              <a:rPr lang="en-US" sz="2400" dirty="0"/>
              <a:t>, </a:t>
            </a:r>
            <a:r>
              <a:rPr lang="en-US" sz="2400" i="1" dirty="0"/>
              <a:t>The Versatile Artist Paradigm</a:t>
            </a:r>
            <a:r>
              <a:rPr lang="en-US" sz="2400" dirty="0"/>
              <a:t>, and </a:t>
            </a:r>
            <a:r>
              <a:rPr lang="en-US" sz="2400" i="1" dirty="0"/>
              <a:t>The Agile Pragmatist Paradigm</a:t>
            </a:r>
            <a:r>
              <a:rPr lang="en-US" sz="2400" dirty="0"/>
              <a:t>.</a:t>
            </a:r>
          </a:p>
          <a:p>
            <a:pPr algn="l">
              <a:buFont typeface="Wingdings" panose="05000000000000000000" pitchFamily="2" charset="2"/>
              <a:buChar char="Ø"/>
            </a:pPr>
            <a:r>
              <a:rPr lang="en-US" sz="2400" dirty="0"/>
              <a:t>Choosing the suitable governance paradigm impacts both the breadth and depth with which governance of projects and project management is implemented in an organization.</a:t>
            </a:r>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6" y="6474053"/>
            <a:ext cx="3497944" cy="365125"/>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32815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marL="0" indent="0" algn="ctr">
              <a:buNone/>
            </a:pPr>
            <a:endParaRPr lang="en-US" sz="4000" b="1" dirty="0"/>
          </a:p>
          <a:p>
            <a:pPr marL="0" indent="0" algn="ctr">
              <a:buNone/>
            </a:pPr>
            <a:r>
              <a:rPr lang="en-US" sz="4000" b="1" dirty="0"/>
              <a:t>Thank You For Listening</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Ch2 – Governance Structures and Management Scope</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537069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a:xfrm>
            <a:off x="159656" y="6474053"/>
            <a:ext cx="3652056" cy="365125"/>
          </a:xfrm>
        </p:spPr>
        <p:txBody>
          <a:bodyPr/>
          <a:lstStyle/>
          <a:p>
            <a:r>
              <a:rPr lang="en-US" dirty="0"/>
              <a:t>Ch2 – Governance Structures and Management Scope</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PMG 424 - Project Governance</a:t>
            </a:r>
            <a:endParaRPr lang="en-US" dirty="0"/>
          </a:p>
        </p:txBody>
      </p:sp>
      <p:pic>
        <p:nvPicPr>
          <p:cNvPr id="8" name="Picture 7">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811712" y="2137025"/>
            <a:ext cx="4283418" cy="4251116"/>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2755</TotalTime>
  <Words>2527</Words>
  <Application>Microsoft Office PowerPoint</Application>
  <PresentationFormat>Widescreen</PresentationFormat>
  <Paragraphs>268</Paragraphs>
  <Slides>35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Times New Roman</vt:lpstr>
      <vt:lpstr>Wingdings</vt:lpstr>
      <vt:lpstr>Office Theme</vt:lpstr>
      <vt:lpstr>PowerPoint Presentation</vt:lpstr>
      <vt:lpstr>Learning Outcomes</vt:lpstr>
      <vt:lpstr>Governance Scope</vt:lpstr>
      <vt:lpstr>Governance Scope</vt:lpstr>
      <vt:lpstr>Governance and Project Management</vt:lpstr>
      <vt:lpstr>Governance and Project Management</vt:lpstr>
      <vt:lpstr>Governance and Portfolios</vt:lpstr>
      <vt:lpstr>Governance and Projects</vt:lpstr>
      <vt:lpstr>Example of a Portfolio Governance Model</vt:lpstr>
      <vt:lpstr>Example of a Project Governance Model</vt:lpstr>
      <vt:lpstr>PowerPoint Presentation</vt:lpstr>
      <vt:lpstr>Paradigms for Project Management Governance</vt:lpstr>
      <vt:lpstr>Behavioral-oriented Organizations</vt:lpstr>
      <vt:lpstr>Outcome-oriented Organizations</vt:lpstr>
      <vt:lpstr>Other Governance Paradigms</vt:lpstr>
      <vt:lpstr>The Conformist Paradigm</vt:lpstr>
      <vt:lpstr>The Flexible Economist Paradigm </vt:lpstr>
      <vt:lpstr>The Versatile Artist Paradigm</vt:lpstr>
      <vt:lpstr>The Agile Pragmatist Paradigm</vt:lpstr>
      <vt:lpstr>The Choice of Governance Paradigm</vt:lpstr>
      <vt:lpstr>The Choice of Governance Paradigm</vt:lpstr>
      <vt:lpstr>The Choice of Governance Paradigm</vt:lpstr>
      <vt:lpstr>Combination 1</vt:lpstr>
      <vt:lpstr>Combination 2</vt:lpstr>
      <vt:lpstr>Combination 3</vt:lpstr>
      <vt:lpstr>Combination 4</vt:lpstr>
      <vt:lpstr>PowerPoint Presentation</vt:lpstr>
      <vt:lpstr>Task 1</vt:lpstr>
      <vt:lpstr>Task 2</vt:lpstr>
      <vt:lpstr>Task 3</vt:lpstr>
      <vt:lpstr>Conclusion</vt:lpstr>
      <vt:lpstr>Conclusion</vt:lpstr>
      <vt:lpstr>Conclusion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Dr Hakem Sharari</cp:lastModifiedBy>
  <cp:revision>242</cp:revision>
  <dcterms:created xsi:type="dcterms:W3CDTF">2023-09-12T14:13:52Z</dcterms:created>
  <dcterms:modified xsi:type="dcterms:W3CDTF">2023-10-11T07:27:21Z</dcterms:modified>
</cp:coreProperties>
</file>