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626" r:id="rId6"/>
    <p:sldId id="503" r:id="rId7"/>
    <p:sldId id="313" r:id="rId8"/>
    <p:sldId id="276" r:id="rId9"/>
    <p:sldId id="671" r:id="rId10"/>
    <p:sldId id="675" r:id="rId11"/>
    <p:sldId id="628" r:id="rId12"/>
    <p:sldId id="670" r:id="rId13"/>
    <p:sldId id="677" r:id="rId14"/>
    <p:sldId id="678" r:id="rId15"/>
    <p:sldId id="679" r:id="rId16"/>
    <p:sldId id="686" r:id="rId17"/>
    <p:sldId id="648" r:id="rId18"/>
    <p:sldId id="680" r:id="rId19"/>
    <p:sldId id="599" r:id="rId20"/>
    <p:sldId id="681" r:id="rId21"/>
    <p:sldId id="627" r:id="rId22"/>
    <p:sldId id="695" r:id="rId23"/>
    <p:sldId id="696" r:id="rId24"/>
    <p:sldId id="676" r:id="rId25"/>
    <p:sldId id="698" r:id="rId26"/>
    <p:sldId id="683" r:id="rId27"/>
    <p:sldId id="637" r:id="rId28"/>
    <p:sldId id="699" r:id="rId29"/>
    <p:sldId id="657" r:id="rId30"/>
    <p:sldId id="700" r:id="rId31"/>
    <p:sldId id="544" r:id="rId32"/>
    <p:sldId id="653" r:id="rId33"/>
    <p:sldId id="640" r:id="rId34"/>
    <p:sldId id="687" r:id="rId35"/>
    <p:sldId id="566" r:id="rId36"/>
    <p:sldId id="656" r:id="rId37"/>
    <p:sldId id="685" r:id="rId38"/>
    <p:sldId id="691" r:id="rId39"/>
    <p:sldId id="701" r:id="rId40"/>
    <p:sldId id="692" r:id="rId41"/>
    <p:sldId id="693"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671"/>
            <p14:sldId id="675"/>
            <p14:sldId id="628"/>
            <p14:sldId id="670"/>
            <p14:sldId id="677"/>
            <p14:sldId id="678"/>
            <p14:sldId id="679"/>
            <p14:sldId id="686"/>
            <p14:sldId id="648"/>
            <p14:sldId id="680"/>
            <p14:sldId id="599"/>
            <p14:sldId id="681"/>
            <p14:sldId id="627"/>
            <p14:sldId id="695"/>
            <p14:sldId id="696"/>
            <p14:sldId id="676"/>
            <p14:sldId id="698"/>
            <p14:sldId id="683"/>
            <p14:sldId id="637"/>
            <p14:sldId id="699"/>
            <p14:sldId id="657"/>
            <p14:sldId id="700"/>
            <p14:sldId id="544"/>
            <p14:sldId id="653"/>
            <p14:sldId id="640"/>
            <p14:sldId id="687"/>
            <p14:sldId id="566"/>
            <p14:sldId id="656"/>
            <p14:sldId id="685"/>
            <p14:sldId id="691"/>
            <p14:sldId id="701"/>
            <p14:sldId id="692"/>
            <p14:sldId id="693"/>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852F4A"/>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611"/>
    <p:restoredTop sz="91691"/>
  </p:normalViewPr>
  <p:slideViewPr>
    <p:cSldViewPr snapToGrid="0">
      <p:cViewPr varScale="1">
        <p:scale>
          <a:sx n="97" d="100"/>
          <a:sy n="97" d="100"/>
        </p:scale>
        <p:origin x="224" y="4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65305F-AEF1-8D47-B195-838EBD99D908}" type="doc">
      <dgm:prSet loTypeId="urn:microsoft.com/office/officeart/2005/8/layout/process2" loCatId="" qsTypeId="urn:microsoft.com/office/officeart/2005/8/quickstyle/3d3" qsCatId="3D" csTypeId="urn:microsoft.com/office/officeart/2005/8/colors/accent1_2" csCatId="accent1" phldr="1"/>
      <dgm:spPr/>
    </dgm:pt>
    <dgm:pt modelId="{FF27A88D-7E20-9641-A8B2-34BDBDBADD56}">
      <dgm:prSet phldrT="[Text]"/>
      <dgm:spPr/>
      <dgm:t>
        <a:bodyPr/>
        <a:lstStyle/>
        <a:p>
          <a:r>
            <a:rPr lang="ar-JO" i="0" u="none" strike="noStrike">
              <a:effectLst/>
            </a:rPr>
            <a:t>محتوى عام لجذب الانتباه</a:t>
          </a:r>
          <a:endParaRPr lang="en-US" dirty="0"/>
        </a:p>
      </dgm:t>
    </dgm:pt>
    <dgm:pt modelId="{21B4014B-C055-4A45-8DC0-22D5E9DA086E}" type="parTrans" cxnId="{A428A11E-C9F9-6543-A830-DDFFA0488A39}">
      <dgm:prSet/>
      <dgm:spPr/>
      <dgm:t>
        <a:bodyPr/>
        <a:lstStyle/>
        <a:p>
          <a:endParaRPr lang="en-US"/>
        </a:p>
      </dgm:t>
    </dgm:pt>
    <dgm:pt modelId="{2041B86D-7ED5-7F42-B7AB-ED79F4EC0834}" type="sibTrans" cxnId="{A428A11E-C9F9-6543-A830-DDFFA0488A39}">
      <dgm:prSet/>
      <dgm:spPr/>
      <dgm:t>
        <a:bodyPr/>
        <a:lstStyle/>
        <a:p>
          <a:endParaRPr lang="en-US"/>
        </a:p>
      </dgm:t>
    </dgm:pt>
    <dgm:pt modelId="{566EBBC7-5AF1-9940-A370-90FF9074D156}">
      <dgm:prSet phldrT="[Text]"/>
      <dgm:spPr/>
      <dgm:t>
        <a:bodyPr/>
        <a:lstStyle/>
        <a:p>
          <a:r>
            <a:rPr lang="ar-JO" i="0" u="none" strike="noStrike">
              <a:effectLst/>
            </a:rPr>
            <a:t>بناء هوية وانتماء لمجتمع افتراضي مغلق</a:t>
          </a:r>
          <a:endParaRPr lang="en-US" dirty="0"/>
        </a:p>
      </dgm:t>
    </dgm:pt>
    <dgm:pt modelId="{0082A7A1-3823-8A46-9721-645601FD26E3}" type="parTrans" cxnId="{05D32851-D721-244A-A3AA-44F0EFE5A52A}">
      <dgm:prSet/>
      <dgm:spPr/>
      <dgm:t>
        <a:bodyPr/>
        <a:lstStyle/>
        <a:p>
          <a:endParaRPr lang="en-US"/>
        </a:p>
      </dgm:t>
    </dgm:pt>
    <dgm:pt modelId="{EF93F17B-0EEC-BF4F-AD87-251DC9E45CCB}" type="sibTrans" cxnId="{05D32851-D721-244A-A3AA-44F0EFE5A52A}">
      <dgm:prSet/>
      <dgm:spPr/>
      <dgm:t>
        <a:bodyPr/>
        <a:lstStyle/>
        <a:p>
          <a:endParaRPr lang="en-US"/>
        </a:p>
      </dgm:t>
    </dgm:pt>
    <dgm:pt modelId="{0B5FF157-B433-104D-9E70-5916274DB574}">
      <dgm:prSet phldrT="[Text]"/>
      <dgm:spPr/>
      <dgm:t>
        <a:bodyPr/>
        <a:lstStyle/>
        <a:p>
          <a:r>
            <a:rPr lang="ar-JO" i="0" u="none" strike="noStrike">
              <a:effectLst/>
            </a:rPr>
            <a:t>إدخال سردية المظلومية </a:t>
          </a:r>
          <a:endParaRPr lang="en-US" dirty="0"/>
        </a:p>
      </dgm:t>
    </dgm:pt>
    <dgm:pt modelId="{A20F3669-DD66-0441-9D13-A7B147C13D1F}" type="parTrans" cxnId="{85B114AA-2D1A-2445-A32E-BCF71DABCCF4}">
      <dgm:prSet/>
      <dgm:spPr/>
      <dgm:t>
        <a:bodyPr/>
        <a:lstStyle/>
        <a:p>
          <a:endParaRPr lang="en-US"/>
        </a:p>
      </dgm:t>
    </dgm:pt>
    <dgm:pt modelId="{6C592C08-EAAD-5E49-ABDD-A57B1ACA805E}" type="sibTrans" cxnId="{85B114AA-2D1A-2445-A32E-BCF71DABCCF4}">
      <dgm:prSet/>
      <dgm:spPr/>
      <dgm:t>
        <a:bodyPr/>
        <a:lstStyle/>
        <a:p>
          <a:endParaRPr lang="en-US"/>
        </a:p>
      </dgm:t>
    </dgm:pt>
    <dgm:pt modelId="{195C09EA-24E6-0B42-A3AA-6B2DD08A8B0B}">
      <dgm:prSet/>
      <dgm:spPr/>
      <dgm:t>
        <a:bodyPr/>
        <a:lstStyle/>
        <a:p>
          <a:r>
            <a:rPr lang="ar-JO" i="0" u="none" strike="noStrike">
              <a:effectLst/>
            </a:rPr>
            <a:t>تقديم الحلول المتطرفة كخلاص نهائي</a:t>
          </a:r>
          <a:endParaRPr lang="en-US" dirty="0"/>
        </a:p>
      </dgm:t>
    </dgm:pt>
    <dgm:pt modelId="{767C54A9-7EC0-9D41-9746-8786A70B969A}" type="parTrans" cxnId="{AF75463F-9143-E840-B25B-0471AD559BDC}">
      <dgm:prSet/>
      <dgm:spPr/>
      <dgm:t>
        <a:bodyPr/>
        <a:lstStyle/>
        <a:p>
          <a:endParaRPr lang="en-US"/>
        </a:p>
      </dgm:t>
    </dgm:pt>
    <dgm:pt modelId="{252BCF05-653E-294B-92FF-502710A23159}" type="sibTrans" cxnId="{AF75463F-9143-E840-B25B-0471AD559BDC}">
      <dgm:prSet/>
      <dgm:spPr/>
      <dgm:t>
        <a:bodyPr/>
        <a:lstStyle/>
        <a:p>
          <a:endParaRPr lang="en-US"/>
        </a:p>
      </dgm:t>
    </dgm:pt>
    <dgm:pt modelId="{E58FFA6E-8096-7D45-BAC1-F2AAFE73A6BF}" type="pres">
      <dgm:prSet presAssocID="{3B65305F-AEF1-8D47-B195-838EBD99D908}" presName="linearFlow" presStyleCnt="0">
        <dgm:presLayoutVars>
          <dgm:resizeHandles val="exact"/>
        </dgm:presLayoutVars>
      </dgm:prSet>
      <dgm:spPr/>
    </dgm:pt>
    <dgm:pt modelId="{36AE8972-E277-4D4E-9FB0-D73D917C6D86}" type="pres">
      <dgm:prSet presAssocID="{FF27A88D-7E20-9641-A8B2-34BDBDBADD56}" presName="node" presStyleLbl="node1" presStyleIdx="0" presStyleCnt="4">
        <dgm:presLayoutVars>
          <dgm:bulletEnabled val="1"/>
        </dgm:presLayoutVars>
      </dgm:prSet>
      <dgm:spPr/>
    </dgm:pt>
    <dgm:pt modelId="{44A8A0B2-471A-1C44-819E-91D52C386B6E}" type="pres">
      <dgm:prSet presAssocID="{2041B86D-7ED5-7F42-B7AB-ED79F4EC0834}" presName="sibTrans" presStyleLbl="sibTrans2D1" presStyleIdx="0" presStyleCnt="3"/>
      <dgm:spPr/>
    </dgm:pt>
    <dgm:pt modelId="{CFF1723A-52EE-2748-8806-D0942974856B}" type="pres">
      <dgm:prSet presAssocID="{2041B86D-7ED5-7F42-B7AB-ED79F4EC0834}" presName="connectorText" presStyleLbl="sibTrans2D1" presStyleIdx="0" presStyleCnt="3"/>
      <dgm:spPr/>
    </dgm:pt>
    <dgm:pt modelId="{4B292A74-78C1-0A42-9445-BA007E3C0E3E}" type="pres">
      <dgm:prSet presAssocID="{566EBBC7-5AF1-9940-A370-90FF9074D156}" presName="node" presStyleLbl="node1" presStyleIdx="1" presStyleCnt="4">
        <dgm:presLayoutVars>
          <dgm:bulletEnabled val="1"/>
        </dgm:presLayoutVars>
      </dgm:prSet>
      <dgm:spPr/>
    </dgm:pt>
    <dgm:pt modelId="{422389D8-3BA2-6843-99A2-E4EE08934232}" type="pres">
      <dgm:prSet presAssocID="{EF93F17B-0EEC-BF4F-AD87-251DC9E45CCB}" presName="sibTrans" presStyleLbl="sibTrans2D1" presStyleIdx="1" presStyleCnt="3"/>
      <dgm:spPr/>
    </dgm:pt>
    <dgm:pt modelId="{333E5E02-9FD2-3346-9A41-277DE0123FD8}" type="pres">
      <dgm:prSet presAssocID="{EF93F17B-0EEC-BF4F-AD87-251DC9E45CCB}" presName="connectorText" presStyleLbl="sibTrans2D1" presStyleIdx="1" presStyleCnt="3"/>
      <dgm:spPr/>
    </dgm:pt>
    <dgm:pt modelId="{3318BA91-9A58-0243-962B-8DB8DC7ABB6E}" type="pres">
      <dgm:prSet presAssocID="{0B5FF157-B433-104D-9E70-5916274DB574}" presName="node" presStyleLbl="node1" presStyleIdx="2" presStyleCnt="4">
        <dgm:presLayoutVars>
          <dgm:bulletEnabled val="1"/>
        </dgm:presLayoutVars>
      </dgm:prSet>
      <dgm:spPr/>
    </dgm:pt>
    <dgm:pt modelId="{7F0FE2B6-C035-1C47-AA60-65A60049DE0E}" type="pres">
      <dgm:prSet presAssocID="{6C592C08-EAAD-5E49-ABDD-A57B1ACA805E}" presName="sibTrans" presStyleLbl="sibTrans2D1" presStyleIdx="2" presStyleCnt="3"/>
      <dgm:spPr/>
    </dgm:pt>
    <dgm:pt modelId="{D27EA0A7-12B7-3745-AC88-C68AFE5D8F28}" type="pres">
      <dgm:prSet presAssocID="{6C592C08-EAAD-5E49-ABDD-A57B1ACA805E}" presName="connectorText" presStyleLbl="sibTrans2D1" presStyleIdx="2" presStyleCnt="3"/>
      <dgm:spPr/>
    </dgm:pt>
    <dgm:pt modelId="{53BDF95D-DD34-434D-9A52-EFCCA24DF2B1}" type="pres">
      <dgm:prSet presAssocID="{195C09EA-24E6-0B42-A3AA-6B2DD08A8B0B}" presName="node" presStyleLbl="node1" presStyleIdx="3" presStyleCnt="4">
        <dgm:presLayoutVars>
          <dgm:bulletEnabled val="1"/>
        </dgm:presLayoutVars>
      </dgm:prSet>
      <dgm:spPr/>
    </dgm:pt>
  </dgm:ptLst>
  <dgm:cxnLst>
    <dgm:cxn modelId="{4B744900-7524-134E-99E0-DAE10D99300C}" type="presOf" srcId="{6C592C08-EAAD-5E49-ABDD-A57B1ACA805E}" destId="{D27EA0A7-12B7-3745-AC88-C68AFE5D8F28}" srcOrd="1" destOrd="0" presId="urn:microsoft.com/office/officeart/2005/8/layout/process2"/>
    <dgm:cxn modelId="{A428A11E-C9F9-6543-A830-DDFFA0488A39}" srcId="{3B65305F-AEF1-8D47-B195-838EBD99D908}" destId="{FF27A88D-7E20-9641-A8B2-34BDBDBADD56}" srcOrd="0" destOrd="0" parTransId="{21B4014B-C055-4A45-8DC0-22D5E9DA086E}" sibTransId="{2041B86D-7ED5-7F42-B7AB-ED79F4EC0834}"/>
    <dgm:cxn modelId="{7C6BD52C-8B2F-2C44-B1C0-7C9121DC2EAB}" type="presOf" srcId="{FF27A88D-7E20-9641-A8B2-34BDBDBADD56}" destId="{36AE8972-E277-4D4E-9FB0-D73D917C6D86}" srcOrd="0" destOrd="0" presId="urn:microsoft.com/office/officeart/2005/8/layout/process2"/>
    <dgm:cxn modelId="{AF75463F-9143-E840-B25B-0471AD559BDC}" srcId="{3B65305F-AEF1-8D47-B195-838EBD99D908}" destId="{195C09EA-24E6-0B42-A3AA-6B2DD08A8B0B}" srcOrd="3" destOrd="0" parTransId="{767C54A9-7EC0-9D41-9746-8786A70B969A}" sibTransId="{252BCF05-653E-294B-92FF-502710A23159}"/>
    <dgm:cxn modelId="{0EC6F34F-5D51-7C44-8AFF-4D30AE0FB4F4}" type="presOf" srcId="{2041B86D-7ED5-7F42-B7AB-ED79F4EC0834}" destId="{44A8A0B2-471A-1C44-819E-91D52C386B6E}" srcOrd="0" destOrd="0" presId="urn:microsoft.com/office/officeart/2005/8/layout/process2"/>
    <dgm:cxn modelId="{05D32851-D721-244A-A3AA-44F0EFE5A52A}" srcId="{3B65305F-AEF1-8D47-B195-838EBD99D908}" destId="{566EBBC7-5AF1-9940-A370-90FF9074D156}" srcOrd="1" destOrd="0" parTransId="{0082A7A1-3823-8A46-9721-645601FD26E3}" sibTransId="{EF93F17B-0EEC-BF4F-AD87-251DC9E45CCB}"/>
    <dgm:cxn modelId="{4A0D9E5A-6C15-A342-9ECA-9A18D0C0F5AA}" type="presOf" srcId="{6C592C08-EAAD-5E49-ABDD-A57B1ACA805E}" destId="{7F0FE2B6-C035-1C47-AA60-65A60049DE0E}" srcOrd="0" destOrd="0" presId="urn:microsoft.com/office/officeart/2005/8/layout/process2"/>
    <dgm:cxn modelId="{F7641076-05E0-9540-B25A-77B8F8557E1F}" type="presOf" srcId="{EF93F17B-0EEC-BF4F-AD87-251DC9E45CCB}" destId="{333E5E02-9FD2-3346-9A41-277DE0123FD8}" srcOrd="1" destOrd="0" presId="urn:microsoft.com/office/officeart/2005/8/layout/process2"/>
    <dgm:cxn modelId="{73CA1878-91E3-CE4A-A05C-761B5A9E1195}" type="presOf" srcId="{3B65305F-AEF1-8D47-B195-838EBD99D908}" destId="{E58FFA6E-8096-7D45-BAC1-F2AAFE73A6BF}" srcOrd="0" destOrd="0" presId="urn:microsoft.com/office/officeart/2005/8/layout/process2"/>
    <dgm:cxn modelId="{E9BAB079-FC99-B446-AB45-2647374599BA}" type="presOf" srcId="{195C09EA-24E6-0B42-A3AA-6B2DD08A8B0B}" destId="{53BDF95D-DD34-434D-9A52-EFCCA24DF2B1}" srcOrd="0" destOrd="0" presId="urn:microsoft.com/office/officeart/2005/8/layout/process2"/>
    <dgm:cxn modelId="{85B114AA-2D1A-2445-A32E-BCF71DABCCF4}" srcId="{3B65305F-AEF1-8D47-B195-838EBD99D908}" destId="{0B5FF157-B433-104D-9E70-5916274DB574}" srcOrd="2" destOrd="0" parTransId="{A20F3669-DD66-0441-9D13-A7B147C13D1F}" sibTransId="{6C592C08-EAAD-5E49-ABDD-A57B1ACA805E}"/>
    <dgm:cxn modelId="{C33665E9-4508-5141-9EEB-1590F606E32D}" type="presOf" srcId="{566EBBC7-5AF1-9940-A370-90FF9074D156}" destId="{4B292A74-78C1-0A42-9445-BA007E3C0E3E}" srcOrd="0" destOrd="0" presId="urn:microsoft.com/office/officeart/2005/8/layout/process2"/>
    <dgm:cxn modelId="{733600F2-D0B5-B54C-99EA-4B213CB5FDFE}" type="presOf" srcId="{0B5FF157-B433-104D-9E70-5916274DB574}" destId="{3318BA91-9A58-0243-962B-8DB8DC7ABB6E}" srcOrd="0" destOrd="0" presId="urn:microsoft.com/office/officeart/2005/8/layout/process2"/>
    <dgm:cxn modelId="{43E7C6F3-2AC3-CC40-8C11-AB4D7BDB7D41}" type="presOf" srcId="{EF93F17B-0EEC-BF4F-AD87-251DC9E45CCB}" destId="{422389D8-3BA2-6843-99A2-E4EE08934232}" srcOrd="0" destOrd="0" presId="urn:microsoft.com/office/officeart/2005/8/layout/process2"/>
    <dgm:cxn modelId="{80D7DAF5-EE8F-CE49-ACF5-BE579E48D222}" type="presOf" srcId="{2041B86D-7ED5-7F42-B7AB-ED79F4EC0834}" destId="{CFF1723A-52EE-2748-8806-D0942974856B}" srcOrd="1" destOrd="0" presId="urn:microsoft.com/office/officeart/2005/8/layout/process2"/>
    <dgm:cxn modelId="{DBCFD9AE-FF01-B446-9102-947A248AE524}" type="presParOf" srcId="{E58FFA6E-8096-7D45-BAC1-F2AAFE73A6BF}" destId="{36AE8972-E277-4D4E-9FB0-D73D917C6D86}" srcOrd="0" destOrd="0" presId="urn:microsoft.com/office/officeart/2005/8/layout/process2"/>
    <dgm:cxn modelId="{183FF4A7-3C2F-054A-905F-E8BD21FA4A83}" type="presParOf" srcId="{E58FFA6E-8096-7D45-BAC1-F2AAFE73A6BF}" destId="{44A8A0B2-471A-1C44-819E-91D52C386B6E}" srcOrd="1" destOrd="0" presId="urn:microsoft.com/office/officeart/2005/8/layout/process2"/>
    <dgm:cxn modelId="{E5559E01-165A-B24E-8411-26D678D83289}" type="presParOf" srcId="{44A8A0B2-471A-1C44-819E-91D52C386B6E}" destId="{CFF1723A-52EE-2748-8806-D0942974856B}" srcOrd="0" destOrd="0" presId="urn:microsoft.com/office/officeart/2005/8/layout/process2"/>
    <dgm:cxn modelId="{F150643A-861F-4A44-8FD0-8F165B20A975}" type="presParOf" srcId="{E58FFA6E-8096-7D45-BAC1-F2AAFE73A6BF}" destId="{4B292A74-78C1-0A42-9445-BA007E3C0E3E}" srcOrd="2" destOrd="0" presId="urn:microsoft.com/office/officeart/2005/8/layout/process2"/>
    <dgm:cxn modelId="{C5C52169-D216-0544-A58E-18E4F7E3A6A7}" type="presParOf" srcId="{E58FFA6E-8096-7D45-BAC1-F2AAFE73A6BF}" destId="{422389D8-3BA2-6843-99A2-E4EE08934232}" srcOrd="3" destOrd="0" presId="urn:microsoft.com/office/officeart/2005/8/layout/process2"/>
    <dgm:cxn modelId="{7FB2B850-83CA-8346-B242-8DBD64F8B413}" type="presParOf" srcId="{422389D8-3BA2-6843-99A2-E4EE08934232}" destId="{333E5E02-9FD2-3346-9A41-277DE0123FD8}" srcOrd="0" destOrd="0" presId="urn:microsoft.com/office/officeart/2005/8/layout/process2"/>
    <dgm:cxn modelId="{9268DA14-99D6-FA45-84F8-011B30945D9D}" type="presParOf" srcId="{E58FFA6E-8096-7D45-BAC1-F2AAFE73A6BF}" destId="{3318BA91-9A58-0243-962B-8DB8DC7ABB6E}" srcOrd="4" destOrd="0" presId="urn:microsoft.com/office/officeart/2005/8/layout/process2"/>
    <dgm:cxn modelId="{2B5B6EC7-7590-6346-BC84-364757499246}" type="presParOf" srcId="{E58FFA6E-8096-7D45-BAC1-F2AAFE73A6BF}" destId="{7F0FE2B6-C035-1C47-AA60-65A60049DE0E}" srcOrd="5" destOrd="0" presId="urn:microsoft.com/office/officeart/2005/8/layout/process2"/>
    <dgm:cxn modelId="{53DB597E-D6A6-4F4A-8DC0-3D171A09F39B}" type="presParOf" srcId="{7F0FE2B6-C035-1C47-AA60-65A60049DE0E}" destId="{D27EA0A7-12B7-3745-AC88-C68AFE5D8F28}" srcOrd="0" destOrd="0" presId="urn:microsoft.com/office/officeart/2005/8/layout/process2"/>
    <dgm:cxn modelId="{6213DBA7-D75F-DF48-AE5F-13525FE76B23}" type="presParOf" srcId="{E58FFA6E-8096-7D45-BAC1-F2AAFE73A6BF}" destId="{53BDF95D-DD34-434D-9A52-EFCCA24DF2B1}"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0958B1-BBF2-864D-9697-B24D6D8E18BD}" type="doc">
      <dgm:prSet loTypeId="urn:microsoft.com/office/officeart/2005/8/layout/cycle8" loCatId="" qsTypeId="urn:microsoft.com/office/officeart/2005/8/quickstyle/3d2" qsCatId="3D" csTypeId="urn:microsoft.com/office/officeart/2005/8/colors/accent1_2" csCatId="accent1" phldr="1"/>
      <dgm:spPr/>
    </dgm:pt>
    <dgm:pt modelId="{4918F2B2-BE91-DD43-A21A-EE68CAD3E84F}">
      <dgm:prSet phldrT="[Text]"/>
      <dgm:spPr/>
      <dgm:t>
        <a:bodyPr/>
        <a:lstStyle/>
        <a:p>
          <a:pPr rtl="1"/>
          <a:r>
            <a:rPr lang="ar-SA" dirty="0"/>
            <a:t>الفيديو القصير </a:t>
          </a:r>
          <a:r>
            <a:rPr lang="en-US" dirty="0"/>
            <a:t>Reels</a:t>
          </a:r>
        </a:p>
      </dgm:t>
    </dgm:pt>
    <dgm:pt modelId="{14039297-8F9C-734B-A525-08B1AFC5BC66}" type="parTrans" cxnId="{6725C394-761B-394C-BA3F-4A16EE5B5959}">
      <dgm:prSet/>
      <dgm:spPr/>
      <dgm:t>
        <a:bodyPr/>
        <a:lstStyle/>
        <a:p>
          <a:endParaRPr lang="en-US"/>
        </a:p>
      </dgm:t>
    </dgm:pt>
    <dgm:pt modelId="{DE93F18F-DC9F-8E4F-AD92-1CA8173F2F5D}" type="sibTrans" cxnId="{6725C394-761B-394C-BA3F-4A16EE5B5959}">
      <dgm:prSet/>
      <dgm:spPr/>
      <dgm:t>
        <a:bodyPr/>
        <a:lstStyle/>
        <a:p>
          <a:endParaRPr lang="en-US"/>
        </a:p>
      </dgm:t>
    </dgm:pt>
    <dgm:pt modelId="{E57247DB-314D-2049-9DBF-F858EBDCC947}">
      <dgm:prSet phldrT="[Text]"/>
      <dgm:spPr/>
      <dgm:t>
        <a:bodyPr/>
        <a:lstStyle/>
        <a:p>
          <a:pPr rtl="0"/>
          <a:r>
            <a:rPr lang="en-US" dirty="0"/>
            <a:t>Game</a:t>
          </a:r>
        </a:p>
        <a:p>
          <a:pPr rtl="0"/>
          <a:r>
            <a:rPr lang="ar-SA" dirty="0"/>
            <a:t>الألعاب الإلكترونية</a:t>
          </a:r>
          <a:endParaRPr lang="en-US" dirty="0"/>
        </a:p>
      </dgm:t>
    </dgm:pt>
    <dgm:pt modelId="{7FE515FA-FF64-BD43-BE40-D91B05D0AFDF}" type="parTrans" cxnId="{F78191F3-0CB2-9744-B5DC-A2B61F0358E6}">
      <dgm:prSet/>
      <dgm:spPr/>
      <dgm:t>
        <a:bodyPr/>
        <a:lstStyle/>
        <a:p>
          <a:endParaRPr lang="en-US"/>
        </a:p>
      </dgm:t>
    </dgm:pt>
    <dgm:pt modelId="{8B9A5261-E7FF-0348-85FF-DA66BF3DC70A}" type="sibTrans" cxnId="{F78191F3-0CB2-9744-B5DC-A2B61F0358E6}">
      <dgm:prSet/>
      <dgm:spPr/>
      <dgm:t>
        <a:bodyPr/>
        <a:lstStyle/>
        <a:p>
          <a:endParaRPr lang="en-US"/>
        </a:p>
      </dgm:t>
    </dgm:pt>
    <dgm:pt modelId="{819BBBD5-5AA3-B34D-9BDC-31FAF80CF42A}">
      <dgm:prSet phldrT="[Text]"/>
      <dgm:spPr/>
      <dgm:t>
        <a:bodyPr/>
        <a:lstStyle/>
        <a:p>
          <a:pPr rtl="1"/>
          <a:r>
            <a:rPr lang="ar-SA" dirty="0"/>
            <a:t>غرف الدردشة</a:t>
          </a:r>
        </a:p>
        <a:p>
          <a:pPr rtl="1"/>
          <a:r>
            <a:rPr lang="en-US" dirty="0"/>
            <a:t>Private chat </a:t>
          </a:r>
        </a:p>
      </dgm:t>
    </dgm:pt>
    <dgm:pt modelId="{D1ECFEFC-EAA8-BF44-AEC5-F35B521CC7E6}" type="parTrans" cxnId="{3D83FA1D-AE9D-0F49-981A-E95411FD6E1E}">
      <dgm:prSet/>
      <dgm:spPr/>
      <dgm:t>
        <a:bodyPr/>
        <a:lstStyle/>
        <a:p>
          <a:endParaRPr lang="en-US"/>
        </a:p>
      </dgm:t>
    </dgm:pt>
    <dgm:pt modelId="{4B691460-F27E-6042-A75F-1EDF23120A42}" type="sibTrans" cxnId="{3D83FA1D-AE9D-0F49-981A-E95411FD6E1E}">
      <dgm:prSet/>
      <dgm:spPr/>
      <dgm:t>
        <a:bodyPr/>
        <a:lstStyle/>
        <a:p>
          <a:endParaRPr lang="en-US"/>
        </a:p>
      </dgm:t>
    </dgm:pt>
    <dgm:pt modelId="{5B69D56A-C132-9941-9193-D2A21627CA26}">
      <dgm:prSet/>
      <dgm:spPr/>
      <dgm:t>
        <a:bodyPr/>
        <a:lstStyle/>
        <a:p>
          <a:pPr rtl="0"/>
          <a:r>
            <a:rPr lang="en-US" dirty="0"/>
            <a:t>fake account </a:t>
          </a:r>
          <a:r>
            <a:rPr lang="ar-SA" dirty="0"/>
            <a:t>حسابات وهمية</a:t>
          </a:r>
          <a:endParaRPr lang="en-US" dirty="0"/>
        </a:p>
      </dgm:t>
    </dgm:pt>
    <dgm:pt modelId="{69B97B90-7A15-864F-91E9-925B0E96288F}" type="parTrans" cxnId="{7A354273-3F1F-EA45-864E-DA6E32F8721B}">
      <dgm:prSet/>
      <dgm:spPr/>
      <dgm:t>
        <a:bodyPr/>
        <a:lstStyle/>
        <a:p>
          <a:endParaRPr lang="en-US"/>
        </a:p>
      </dgm:t>
    </dgm:pt>
    <dgm:pt modelId="{901095EC-478D-4C42-8DA3-6EEE5CD23614}" type="sibTrans" cxnId="{7A354273-3F1F-EA45-864E-DA6E32F8721B}">
      <dgm:prSet/>
      <dgm:spPr/>
      <dgm:t>
        <a:bodyPr/>
        <a:lstStyle/>
        <a:p>
          <a:endParaRPr lang="en-US"/>
        </a:p>
      </dgm:t>
    </dgm:pt>
    <dgm:pt modelId="{9FB1F27D-75F8-3C42-874A-5CC55662A5DB}" type="pres">
      <dgm:prSet presAssocID="{300958B1-BBF2-864D-9697-B24D6D8E18BD}" presName="compositeShape" presStyleCnt="0">
        <dgm:presLayoutVars>
          <dgm:chMax val="7"/>
          <dgm:dir/>
          <dgm:resizeHandles val="exact"/>
        </dgm:presLayoutVars>
      </dgm:prSet>
      <dgm:spPr/>
    </dgm:pt>
    <dgm:pt modelId="{02687F2A-21F7-C14B-B003-CA58D427F085}" type="pres">
      <dgm:prSet presAssocID="{300958B1-BBF2-864D-9697-B24D6D8E18BD}" presName="wedge1" presStyleLbl="node1" presStyleIdx="0" presStyleCnt="4"/>
      <dgm:spPr/>
    </dgm:pt>
    <dgm:pt modelId="{FECBAF6E-A9C2-944D-91B3-7B7E6B5D3C2D}" type="pres">
      <dgm:prSet presAssocID="{300958B1-BBF2-864D-9697-B24D6D8E18BD}" presName="dummy1a" presStyleCnt="0"/>
      <dgm:spPr/>
    </dgm:pt>
    <dgm:pt modelId="{BDA02739-673C-AD4D-841B-A01691C3A80C}" type="pres">
      <dgm:prSet presAssocID="{300958B1-BBF2-864D-9697-B24D6D8E18BD}" presName="dummy1b" presStyleCnt="0"/>
      <dgm:spPr/>
    </dgm:pt>
    <dgm:pt modelId="{AE8FF352-9AC6-4444-8AAD-83CD303388D1}" type="pres">
      <dgm:prSet presAssocID="{300958B1-BBF2-864D-9697-B24D6D8E18BD}" presName="wedge1Tx" presStyleLbl="node1" presStyleIdx="0" presStyleCnt="4">
        <dgm:presLayoutVars>
          <dgm:chMax val="0"/>
          <dgm:chPref val="0"/>
          <dgm:bulletEnabled val="1"/>
        </dgm:presLayoutVars>
      </dgm:prSet>
      <dgm:spPr/>
    </dgm:pt>
    <dgm:pt modelId="{C267A5D0-64FA-C048-BC76-719272CAD140}" type="pres">
      <dgm:prSet presAssocID="{300958B1-BBF2-864D-9697-B24D6D8E18BD}" presName="wedge2" presStyleLbl="node1" presStyleIdx="1" presStyleCnt="4"/>
      <dgm:spPr/>
    </dgm:pt>
    <dgm:pt modelId="{1AFF9B29-A2D8-A649-B915-6845F0270243}" type="pres">
      <dgm:prSet presAssocID="{300958B1-BBF2-864D-9697-B24D6D8E18BD}" presName="dummy2a" presStyleCnt="0"/>
      <dgm:spPr/>
    </dgm:pt>
    <dgm:pt modelId="{821744AE-E10E-664B-BA9A-C1D7117CAE19}" type="pres">
      <dgm:prSet presAssocID="{300958B1-BBF2-864D-9697-B24D6D8E18BD}" presName="dummy2b" presStyleCnt="0"/>
      <dgm:spPr/>
    </dgm:pt>
    <dgm:pt modelId="{861AFA7F-BE8B-984E-BC78-BEBD2025AFEE}" type="pres">
      <dgm:prSet presAssocID="{300958B1-BBF2-864D-9697-B24D6D8E18BD}" presName="wedge2Tx" presStyleLbl="node1" presStyleIdx="1" presStyleCnt="4">
        <dgm:presLayoutVars>
          <dgm:chMax val="0"/>
          <dgm:chPref val="0"/>
          <dgm:bulletEnabled val="1"/>
        </dgm:presLayoutVars>
      </dgm:prSet>
      <dgm:spPr/>
    </dgm:pt>
    <dgm:pt modelId="{D959EE42-F3D2-3C42-AA5B-E701D279313B}" type="pres">
      <dgm:prSet presAssocID="{300958B1-BBF2-864D-9697-B24D6D8E18BD}" presName="wedge3" presStyleLbl="node1" presStyleIdx="2" presStyleCnt="4"/>
      <dgm:spPr/>
    </dgm:pt>
    <dgm:pt modelId="{AB4D2D2C-AA3A-A042-9ABB-7232AFA43FCF}" type="pres">
      <dgm:prSet presAssocID="{300958B1-BBF2-864D-9697-B24D6D8E18BD}" presName="dummy3a" presStyleCnt="0"/>
      <dgm:spPr/>
    </dgm:pt>
    <dgm:pt modelId="{2EE4D481-4A9D-C148-B0D1-1ABC752DB03F}" type="pres">
      <dgm:prSet presAssocID="{300958B1-BBF2-864D-9697-B24D6D8E18BD}" presName="dummy3b" presStyleCnt="0"/>
      <dgm:spPr/>
    </dgm:pt>
    <dgm:pt modelId="{66E9DD4A-2CC0-F640-B76D-9BBDE0F2084A}" type="pres">
      <dgm:prSet presAssocID="{300958B1-BBF2-864D-9697-B24D6D8E18BD}" presName="wedge3Tx" presStyleLbl="node1" presStyleIdx="2" presStyleCnt="4">
        <dgm:presLayoutVars>
          <dgm:chMax val="0"/>
          <dgm:chPref val="0"/>
          <dgm:bulletEnabled val="1"/>
        </dgm:presLayoutVars>
      </dgm:prSet>
      <dgm:spPr/>
    </dgm:pt>
    <dgm:pt modelId="{F2BF9476-F579-8B45-B022-A09231F71FEA}" type="pres">
      <dgm:prSet presAssocID="{300958B1-BBF2-864D-9697-B24D6D8E18BD}" presName="wedge4" presStyleLbl="node1" presStyleIdx="3" presStyleCnt="4"/>
      <dgm:spPr/>
    </dgm:pt>
    <dgm:pt modelId="{2D59CCA9-EB0B-DB49-823B-5A16DEBE8A75}" type="pres">
      <dgm:prSet presAssocID="{300958B1-BBF2-864D-9697-B24D6D8E18BD}" presName="dummy4a" presStyleCnt="0"/>
      <dgm:spPr/>
    </dgm:pt>
    <dgm:pt modelId="{40ADDDA1-72BC-B049-9E13-2847F650B537}" type="pres">
      <dgm:prSet presAssocID="{300958B1-BBF2-864D-9697-B24D6D8E18BD}" presName="dummy4b" presStyleCnt="0"/>
      <dgm:spPr/>
    </dgm:pt>
    <dgm:pt modelId="{D3B8E625-96C7-3646-8B40-8CD0CD8B41CB}" type="pres">
      <dgm:prSet presAssocID="{300958B1-BBF2-864D-9697-B24D6D8E18BD}" presName="wedge4Tx" presStyleLbl="node1" presStyleIdx="3" presStyleCnt="4">
        <dgm:presLayoutVars>
          <dgm:chMax val="0"/>
          <dgm:chPref val="0"/>
          <dgm:bulletEnabled val="1"/>
        </dgm:presLayoutVars>
      </dgm:prSet>
      <dgm:spPr/>
    </dgm:pt>
    <dgm:pt modelId="{27B3485E-D4FD-F641-9E64-B814BD8B8A44}" type="pres">
      <dgm:prSet presAssocID="{DE93F18F-DC9F-8E4F-AD92-1CA8173F2F5D}" presName="arrowWedge1" presStyleLbl="fgSibTrans2D1" presStyleIdx="0" presStyleCnt="4"/>
      <dgm:spPr/>
    </dgm:pt>
    <dgm:pt modelId="{2BEA0606-492A-4345-965D-D9D1CDA71C7D}" type="pres">
      <dgm:prSet presAssocID="{8B9A5261-E7FF-0348-85FF-DA66BF3DC70A}" presName="arrowWedge2" presStyleLbl="fgSibTrans2D1" presStyleIdx="1" presStyleCnt="4"/>
      <dgm:spPr/>
    </dgm:pt>
    <dgm:pt modelId="{B980880A-238F-7846-B342-9A3936D2C51C}" type="pres">
      <dgm:prSet presAssocID="{4B691460-F27E-6042-A75F-1EDF23120A42}" presName="arrowWedge3" presStyleLbl="fgSibTrans2D1" presStyleIdx="2" presStyleCnt="4"/>
      <dgm:spPr/>
    </dgm:pt>
    <dgm:pt modelId="{99C0278D-9CE0-5E4F-90F1-F9C137555D6C}" type="pres">
      <dgm:prSet presAssocID="{901095EC-478D-4C42-8DA3-6EEE5CD23614}" presName="arrowWedge4" presStyleLbl="fgSibTrans2D1" presStyleIdx="3" presStyleCnt="4"/>
      <dgm:spPr/>
    </dgm:pt>
  </dgm:ptLst>
  <dgm:cxnLst>
    <dgm:cxn modelId="{3D83FA1D-AE9D-0F49-981A-E95411FD6E1E}" srcId="{300958B1-BBF2-864D-9697-B24D6D8E18BD}" destId="{819BBBD5-5AA3-B34D-9BDC-31FAF80CF42A}" srcOrd="2" destOrd="0" parTransId="{D1ECFEFC-EAA8-BF44-AEC5-F35B521CC7E6}" sibTransId="{4B691460-F27E-6042-A75F-1EDF23120A42}"/>
    <dgm:cxn modelId="{51D1962D-5913-ED4E-8AF4-D3908BD5CED7}" type="presOf" srcId="{300958B1-BBF2-864D-9697-B24D6D8E18BD}" destId="{9FB1F27D-75F8-3C42-874A-5CC55662A5DB}" srcOrd="0" destOrd="0" presId="urn:microsoft.com/office/officeart/2005/8/layout/cycle8"/>
    <dgm:cxn modelId="{6ECF8B5E-C833-934F-B7F6-B6E666E89656}" type="presOf" srcId="{819BBBD5-5AA3-B34D-9BDC-31FAF80CF42A}" destId="{D959EE42-F3D2-3C42-AA5B-E701D279313B}" srcOrd="0" destOrd="0" presId="urn:microsoft.com/office/officeart/2005/8/layout/cycle8"/>
    <dgm:cxn modelId="{B58D1F5F-ED53-9F46-90FC-CA234ACBC4D3}" type="presOf" srcId="{5B69D56A-C132-9941-9193-D2A21627CA26}" destId="{D3B8E625-96C7-3646-8B40-8CD0CD8B41CB}" srcOrd="1" destOrd="0" presId="urn:microsoft.com/office/officeart/2005/8/layout/cycle8"/>
    <dgm:cxn modelId="{7A354273-3F1F-EA45-864E-DA6E32F8721B}" srcId="{300958B1-BBF2-864D-9697-B24D6D8E18BD}" destId="{5B69D56A-C132-9941-9193-D2A21627CA26}" srcOrd="3" destOrd="0" parTransId="{69B97B90-7A15-864F-91E9-925B0E96288F}" sibTransId="{901095EC-478D-4C42-8DA3-6EEE5CD23614}"/>
    <dgm:cxn modelId="{6B635876-DCB4-D84E-A39F-B868B04D3D88}" type="presOf" srcId="{E57247DB-314D-2049-9DBF-F858EBDCC947}" destId="{861AFA7F-BE8B-984E-BC78-BEBD2025AFEE}" srcOrd="1" destOrd="0" presId="urn:microsoft.com/office/officeart/2005/8/layout/cycle8"/>
    <dgm:cxn modelId="{9D324889-3005-934C-A69B-6D529861BFD7}" type="presOf" srcId="{E57247DB-314D-2049-9DBF-F858EBDCC947}" destId="{C267A5D0-64FA-C048-BC76-719272CAD140}" srcOrd="0" destOrd="0" presId="urn:microsoft.com/office/officeart/2005/8/layout/cycle8"/>
    <dgm:cxn modelId="{6725C394-761B-394C-BA3F-4A16EE5B5959}" srcId="{300958B1-BBF2-864D-9697-B24D6D8E18BD}" destId="{4918F2B2-BE91-DD43-A21A-EE68CAD3E84F}" srcOrd="0" destOrd="0" parTransId="{14039297-8F9C-734B-A525-08B1AFC5BC66}" sibTransId="{DE93F18F-DC9F-8E4F-AD92-1CA8173F2F5D}"/>
    <dgm:cxn modelId="{9A044F97-4601-C94E-8131-946B47ED3137}" type="presOf" srcId="{4918F2B2-BE91-DD43-A21A-EE68CAD3E84F}" destId="{AE8FF352-9AC6-4444-8AAD-83CD303388D1}" srcOrd="1" destOrd="0" presId="urn:microsoft.com/office/officeart/2005/8/layout/cycle8"/>
    <dgm:cxn modelId="{47A8569C-A491-814A-92BD-95EDD0CFA603}" type="presOf" srcId="{5B69D56A-C132-9941-9193-D2A21627CA26}" destId="{F2BF9476-F579-8B45-B022-A09231F71FEA}" srcOrd="0" destOrd="0" presId="urn:microsoft.com/office/officeart/2005/8/layout/cycle8"/>
    <dgm:cxn modelId="{5BBC85DF-3938-5547-BCB8-C4181F327996}" type="presOf" srcId="{819BBBD5-5AA3-B34D-9BDC-31FAF80CF42A}" destId="{66E9DD4A-2CC0-F640-B76D-9BBDE0F2084A}" srcOrd="1" destOrd="0" presId="urn:microsoft.com/office/officeart/2005/8/layout/cycle8"/>
    <dgm:cxn modelId="{DDD52FF0-CD55-7B4A-88A2-5D6412D884E5}" type="presOf" srcId="{4918F2B2-BE91-DD43-A21A-EE68CAD3E84F}" destId="{02687F2A-21F7-C14B-B003-CA58D427F085}" srcOrd="0" destOrd="0" presId="urn:microsoft.com/office/officeart/2005/8/layout/cycle8"/>
    <dgm:cxn modelId="{F78191F3-0CB2-9744-B5DC-A2B61F0358E6}" srcId="{300958B1-BBF2-864D-9697-B24D6D8E18BD}" destId="{E57247DB-314D-2049-9DBF-F858EBDCC947}" srcOrd="1" destOrd="0" parTransId="{7FE515FA-FF64-BD43-BE40-D91B05D0AFDF}" sibTransId="{8B9A5261-E7FF-0348-85FF-DA66BF3DC70A}"/>
    <dgm:cxn modelId="{5FC9F247-144E-BE4F-A132-33B8C191566A}" type="presParOf" srcId="{9FB1F27D-75F8-3C42-874A-5CC55662A5DB}" destId="{02687F2A-21F7-C14B-B003-CA58D427F085}" srcOrd="0" destOrd="0" presId="urn:microsoft.com/office/officeart/2005/8/layout/cycle8"/>
    <dgm:cxn modelId="{79502DC7-B3CE-0E47-AC03-DC516596673A}" type="presParOf" srcId="{9FB1F27D-75F8-3C42-874A-5CC55662A5DB}" destId="{FECBAF6E-A9C2-944D-91B3-7B7E6B5D3C2D}" srcOrd="1" destOrd="0" presId="urn:microsoft.com/office/officeart/2005/8/layout/cycle8"/>
    <dgm:cxn modelId="{6D205A1F-4C70-4448-A5E3-EDF8EEECA3B9}" type="presParOf" srcId="{9FB1F27D-75F8-3C42-874A-5CC55662A5DB}" destId="{BDA02739-673C-AD4D-841B-A01691C3A80C}" srcOrd="2" destOrd="0" presId="urn:microsoft.com/office/officeart/2005/8/layout/cycle8"/>
    <dgm:cxn modelId="{F6D06A61-C4B6-9340-904B-9FA28C73E9B6}" type="presParOf" srcId="{9FB1F27D-75F8-3C42-874A-5CC55662A5DB}" destId="{AE8FF352-9AC6-4444-8AAD-83CD303388D1}" srcOrd="3" destOrd="0" presId="urn:microsoft.com/office/officeart/2005/8/layout/cycle8"/>
    <dgm:cxn modelId="{CA7DE6EB-0633-0B4F-94B9-F2A3CEB3EF62}" type="presParOf" srcId="{9FB1F27D-75F8-3C42-874A-5CC55662A5DB}" destId="{C267A5D0-64FA-C048-BC76-719272CAD140}" srcOrd="4" destOrd="0" presId="urn:microsoft.com/office/officeart/2005/8/layout/cycle8"/>
    <dgm:cxn modelId="{76FDAC90-061B-EF40-B99E-8B155C1D82B0}" type="presParOf" srcId="{9FB1F27D-75F8-3C42-874A-5CC55662A5DB}" destId="{1AFF9B29-A2D8-A649-B915-6845F0270243}" srcOrd="5" destOrd="0" presId="urn:microsoft.com/office/officeart/2005/8/layout/cycle8"/>
    <dgm:cxn modelId="{A48E9879-E877-6143-9FEA-C83208CCFE2B}" type="presParOf" srcId="{9FB1F27D-75F8-3C42-874A-5CC55662A5DB}" destId="{821744AE-E10E-664B-BA9A-C1D7117CAE19}" srcOrd="6" destOrd="0" presId="urn:microsoft.com/office/officeart/2005/8/layout/cycle8"/>
    <dgm:cxn modelId="{4466926B-6B0F-2744-9DA1-AE9B17D01576}" type="presParOf" srcId="{9FB1F27D-75F8-3C42-874A-5CC55662A5DB}" destId="{861AFA7F-BE8B-984E-BC78-BEBD2025AFEE}" srcOrd="7" destOrd="0" presId="urn:microsoft.com/office/officeart/2005/8/layout/cycle8"/>
    <dgm:cxn modelId="{6E530698-7A6E-D24C-88D5-583984BBDBA0}" type="presParOf" srcId="{9FB1F27D-75F8-3C42-874A-5CC55662A5DB}" destId="{D959EE42-F3D2-3C42-AA5B-E701D279313B}" srcOrd="8" destOrd="0" presId="urn:microsoft.com/office/officeart/2005/8/layout/cycle8"/>
    <dgm:cxn modelId="{16E7D144-0091-5343-AA70-F96DF8012CDC}" type="presParOf" srcId="{9FB1F27D-75F8-3C42-874A-5CC55662A5DB}" destId="{AB4D2D2C-AA3A-A042-9ABB-7232AFA43FCF}" srcOrd="9" destOrd="0" presId="urn:microsoft.com/office/officeart/2005/8/layout/cycle8"/>
    <dgm:cxn modelId="{90A0173E-6836-8E40-B3E4-E4973A0D2624}" type="presParOf" srcId="{9FB1F27D-75F8-3C42-874A-5CC55662A5DB}" destId="{2EE4D481-4A9D-C148-B0D1-1ABC752DB03F}" srcOrd="10" destOrd="0" presId="urn:microsoft.com/office/officeart/2005/8/layout/cycle8"/>
    <dgm:cxn modelId="{E662A148-3A11-684F-97F3-71AF2ABAB573}" type="presParOf" srcId="{9FB1F27D-75F8-3C42-874A-5CC55662A5DB}" destId="{66E9DD4A-2CC0-F640-B76D-9BBDE0F2084A}" srcOrd="11" destOrd="0" presId="urn:microsoft.com/office/officeart/2005/8/layout/cycle8"/>
    <dgm:cxn modelId="{2CB0E0CC-7F34-644E-9CF7-6D3F224D66B6}" type="presParOf" srcId="{9FB1F27D-75F8-3C42-874A-5CC55662A5DB}" destId="{F2BF9476-F579-8B45-B022-A09231F71FEA}" srcOrd="12" destOrd="0" presId="urn:microsoft.com/office/officeart/2005/8/layout/cycle8"/>
    <dgm:cxn modelId="{6289C03D-D996-8141-8561-22966EDBE2E9}" type="presParOf" srcId="{9FB1F27D-75F8-3C42-874A-5CC55662A5DB}" destId="{2D59CCA9-EB0B-DB49-823B-5A16DEBE8A75}" srcOrd="13" destOrd="0" presId="urn:microsoft.com/office/officeart/2005/8/layout/cycle8"/>
    <dgm:cxn modelId="{AB127997-9D1A-AF40-BD68-3E2035C121CE}" type="presParOf" srcId="{9FB1F27D-75F8-3C42-874A-5CC55662A5DB}" destId="{40ADDDA1-72BC-B049-9E13-2847F650B537}" srcOrd="14" destOrd="0" presId="urn:microsoft.com/office/officeart/2005/8/layout/cycle8"/>
    <dgm:cxn modelId="{15B4BF61-8687-C749-9F42-C5CD32972050}" type="presParOf" srcId="{9FB1F27D-75F8-3C42-874A-5CC55662A5DB}" destId="{D3B8E625-96C7-3646-8B40-8CD0CD8B41CB}" srcOrd="15" destOrd="0" presId="urn:microsoft.com/office/officeart/2005/8/layout/cycle8"/>
    <dgm:cxn modelId="{AE401450-EFB5-EF44-9201-63B08089DB88}" type="presParOf" srcId="{9FB1F27D-75F8-3C42-874A-5CC55662A5DB}" destId="{27B3485E-D4FD-F641-9E64-B814BD8B8A44}" srcOrd="16" destOrd="0" presId="urn:microsoft.com/office/officeart/2005/8/layout/cycle8"/>
    <dgm:cxn modelId="{2CBE84F2-5F68-984D-B3C1-B0589B11FC33}" type="presParOf" srcId="{9FB1F27D-75F8-3C42-874A-5CC55662A5DB}" destId="{2BEA0606-492A-4345-965D-D9D1CDA71C7D}" srcOrd="17" destOrd="0" presId="urn:microsoft.com/office/officeart/2005/8/layout/cycle8"/>
    <dgm:cxn modelId="{015C2B3A-DEE9-9643-9875-17D521AD94F9}" type="presParOf" srcId="{9FB1F27D-75F8-3C42-874A-5CC55662A5DB}" destId="{B980880A-238F-7846-B342-9A3936D2C51C}" srcOrd="18" destOrd="0" presId="urn:microsoft.com/office/officeart/2005/8/layout/cycle8"/>
    <dgm:cxn modelId="{0C9E8985-B723-854C-B86C-20C347D8D4C9}" type="presParOf" srcId="{9FB1F27D-75F8-3C42-874A-5CC55662A5DB}" destId="{99C0278D-9CE0-5E4F-90F1-F9C137555D6C}" srcOrd="19"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E8972-E277-4D4E-9FB0-D73D917C6D86}">
      <dsp:nvSpPr>
        <dsp:cNvPr id="0" name=""/>
        <dsp:cNvSpPr/>
      </dsp:nvSpPr>
      <dsp:spPr>
        <a:xfrm>
          <a:off x="1416980" y="2591"/>
          <a:ext cx="1735510" cy="96417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i="0" u="none" strike="noStrike" kern="1200">
              <a:effectLst/>
            </a:rPr>
            <a:t>محتوى عام لجذب الانتباه</a:t>
          </a:r>
          <a:endParaRPr lang="en-US" sz="1800" kern="1200" dirty="0"/>
        </a:p>
      </dsp:txBody>
      <dsp:txXfrm>
        <a:off x="1445220" y="30831"/>
        <a:ext cx="1679030" cy="907692"/>
      </dsp:txXfrm>
    </dsp:sp>
    <dsp:sp modelId="{44A8A0B2-471A-1C44-819E-91D52C386B6E}">
      <dsp:nvSpPr>
        <dsp:cNvPr id="0" name=""/>
        <dsp:cNvSpPr/>
      </dsp:nvSpPr>
      <dsp:spPr>
        <a:xfrm rot="5400000">
          <a:off x="2103953" y="990868"/>
          <a:ext cx="361564" cy="433877"/>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2154572" y="1027025"/>
        <a:ext cx="260327" cy="253095"/>
      </dsp:txXfrm>
    </dsp:sp>
    <dsp:sp modelId="{4B292A74-78C1-0A42-9445-BA007E3C0E3E}">
      <dsp:nvSpPr>
        <dsp:cNvPr id="0" name=""/>
        <dsp:cNvSpPr/>
      </dsp:nvSpPr>
      <dsp:spPr>
        <a:xfrm>
          <a:off x="1416980" y="1448850"/>
          <a:ext cx="1735510" cy="96417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i="0" u="none" strike="noStrike" kern="1200">
              <a:effectLst/>
            </a:rPr>
            <a:t>بناء هوية وانتماء لمجتمع افتراضي مغلق</a:t>
          </a:r>
          <a:endParaRPr lang="en-US" sz="1800" kern="1200" dirty="0"/>
        </a:p>
      </dsp:txBody>
      <dsp:txXfrm>
        <a:off x="1445220" y="1477090"/>
        <a:ext cx="1679030" cy="907692"/>
      </dsp:txXfrm>
    </dsp:sp>
    <dsp:sp modelId="{422389D8-3BA2-6843-99A2-E4EE08934232}">
      <dsp:nvSpPr>
        <dsp:cNvPr id="0" name=""/>
        <dsp:cNvSpPr/>
      </dsp:nvSpPr>
      <dsp:spPr>
        <a:xfrm rot="5400000">
          <a:off x="2103953" y="2437126"/>
          <a:ext cx="361564" cy="433877"/>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2154572" y="2473283"/>
        <a:ext cx="260327" cy="253095"/>
      </dsp:txXfrm>
    </dsp:sp>
    <dsp:sp modelId="{3318BA91-9A58-0243-962B-8DB8DC7ABB6E}">
      <dsp:nvSpPr>
        <dsp:cNvPr id="0" name=""/>
        <dsp:cNvSpPr/>
      </dsp:nvSpPr>
      <dsp:spPr>
        <a:xfrm>
          <a:off x="1416980" y="2895108"/>
          <a:ext cx="1735510" cy="96417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i="0" u="none" strike="noStrike" kern="1200">
              <a:effectLst/>
            </a:rPr>
            <a:t>إدخال سردية المظلومية </a:t>
          </a:r>
          <a:endParaRPr lang="en-US" sz="1800" kern="1200" dirty="0"/>
        </a:p>
      </dsp:txBody>
      <dsp:txXfrm>
        <a:off x="1445220" y="2923348"/>
        <a:ext cx="1679030" cy="907692"/>
      </dsp:txXfrm>
    </dsp:sp>
    <dsp:sp modelId="{7F0FE2B6-C035-1C47-AA60-65A60049DE0E}">
      <dsp:nvSpPr>
        <dsp:cNvPr id="0" name=""/>
        <dsp:cNvSpPr/>
      </dsp:nvSpPr>
      <dsp:spPr>
        <a:xfrm rot="5400000">
          <a:off x="2103953" y="3883385"/>
          <a:ext cx="361564" cy="433877"/>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2154572" y="3919542"/>
        <a:ext cx="260327" cy="253095"/>
      </dsp:txXfrm>
    </dsp:sp>
    <dsp:sp modelId="{53BDF95D-DD34-434D-9A52-EFCCA24DF2B1}">
      <dsp:nvSpPr>
        <dsp:cNvPr id="0" name=""/>
        <dsp:cNvSpPr/>
      </dsp:nvSpPr>
      <dsp:spPr>
        <a:xfrm>
          <a:off x="1416980" y="4341366"/>
          <a:ext cx="1735510" cy="96417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i="0" u="none" strike="noStrike" kern="1200">
              <a:effectLst/>
            </a:rPr>
            <a:t>تقديم الحلول المتطرفة كخلاص نهائي</a:t>
          </a:r>
          <a:endParaRPr lang="en-US" sz="1800" kern="1200" dirty="0"/>
        </a:p>
      </dsp:txBody>
      <dsp:txXfrm>
        <a:off x="1445220" y="4369606"/>
        <a:ext cx="1679030" cy="9076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87F2A-21F7-C14B-B003-CA58D427F085}">
      <dsp:nvSpPr>
        <dsp:cNvPr id="0" name=""/>
        <dsp:cNvSpPr/>
      </dsp:nvSpPr>
      <dsp:spPr>
        <a:xfrm>
          <a:off x="896927" y="275736"/>
          <a:ext cx="3744140" cy="3744140"/>
        </a:xfrm>
        <a:prstGeom prst="pie">
          <a:avLst>
            <a:gd name="adj1" fmla="val 1620000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kern="1200" dirty="0"/>
            <a:t>الفيديو القصير </a:t>
          </a:r>
          <a:r>
            <a:rPr lang="en-US" sz="2000" kern="1200" dirty="0"/>
            <a:t>Reels</a:t>
          </a:r>
        </a:p>
      </dsp:txBody>
      <dsp:txXfrm>
        <a:off x="2884442" y="1051754"/>
        <a:ext cx="1381766" cy="1025181"/>
      </dsp:txXfrm>
    </dsp:sp>
    <dsp:sp modelId="{C267A5D0-64FA-C048-BC76-719272CAD140}">
      <dsp:nvSpPr>
        <dsp:cNvPr id="0" name=""/>
        <dsp:cNvSpPr/>
      </dsp:nvSpPr>
      <dsp:spPr>
        <a:xfrm>
          <a:off x="896927" y="401432"/>
          <a:ext cx="3744140" cy="3744140"/>
        </a:xfrm>
        <a:prstGeom prst="pie">
          <a:avLst>
            <a:gd name="adj1" fmla="val 0"/>
            <a:gd name="adj2" fmla="val 54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t>Game</a:t>
          </a:r>
        </a:p>
        <a:p>
          <a:pPr marL="0" lvl="0" indent="0" algn="ctr" defTabSz="889000" rtl="0">
            <a:lnSpc>
              <a:spcPct val="90000"/>
            </a:lnSpc>
            <a:spcBef>
              <a:spcPct val="0"/>
            </a:spcBef>
            <a:spcAft>
              <a:spcPct val="35000"/>
            </a:spcAft>
            <a:buNone/>
          </a:pPr>
          <a:r>
            <a:rPr lang="ar-SA" sz="2000" kern="1200" dirty="0"/>
            <a:t>الألعاب الإلكترونية</a:t>
          </a:r>
          <a:endParaRPr lang="en-US" sz="2000" kern="1200" dirty="0"/>
        </a:p>
      </dsp:txBody>
      <dsp:txXfrm>
        <a:off x="2884442" y="2344374"/>
        <a:ext cx="1381766" cy="1025181"/>
      </dsp:txXfrm>
    </dsp:sp>
    <dsp:sp modelId="{D959EE42-F3D2-3C42-AA5B-E701D279313B}">
      <dsp:nvSpPr>
        <dsp:cNvPr id="0" name=""/>
        <dsp:cNvSpPr/>
      </dsp:nvSpPr>
      <dsp:spPr>
        <a:xfrm>
          <a:off x="771231" y="401432"/>
          <a:ext cx="3744140" cy="3744140"/>
        </a:xfrm>
        <a:prstGeom prst="pie">
          <a:avLst>
            <a:gd name="adj1" fmla="val 5400000"/>
            <a:gd name="adj2" fmla="val 108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kern="1200" dirty="0"/>
            <a:t>غرف الدردشة</a:t>
          </a:r>
        </a:p>
        <a:p>
          <a:pPr marL="0" lvl="0" indent="0" algn="ctr" defTabSz="889000" rtl="1">
            <a:lnSpc>
              <a:spcPct val="90000"/>
            </a:lnSpc>
            <a:spcBef>
              <a:spcPct val="0"/>
            </a:spcBef>
            <a:spcAft>
              <a:spcPct val="35000"/>
            </a:spcAft>
            <a:buNone/>
          </a:pPr>
          <a:r>
            <a:rPr lang="en-US" sz="2000" kern="1200" dirty="0"/>
            <a:t>Private chat </a:t>
          </a:r>
        </a:p>
      </dsp:txBody>
      <dsp:txXfrm>
        <a:off x="1146091" y="2344374"/>
        <a:ext cx="1381766" cy="1025181"/>
      </dsp:txXfrm>
    </dsp:sp>
    <dsp:sp modelId="{F2BF9476-F579-8B45-B022-A09231F71FEA}">
      <dsp:nvSpPr>
        <dsp:cNvPr id="0" name=""/>
        <dsp:cNvSpPr/>
      </dsp:nvSpPr>
      <dsp:spPr>
        <a:xfrm>
          <a:off x="771231" y="275736"/>
          <a:ext cx="3744140" cy="3744140"/>
        </a:xfrm>
        <a:prstGeom prst="pie">
          <a:avLst>
            <a:gd name="adj1" fmla="val 10800000"/>
            <a:gd name="adj2" fmla="val 162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US" sz="2000" kern="1200" dirty="0"/>
            <a:t>fake account </a:t>
          </a:r>
          <a:r>
            <a:rPr lang="ar-SA" sz="2000" kern="1200" dirty="0"/>
            <a:t>حسابات وهمية</a:t>
          </a:r>
          <a:endParaRPr lang="en-US" sz="2000" kern="1200" dirty="0"/>
        </a:p>
      </dsp:txBody>
      <dsp:txXfrm>
        <a:off x="1146091" y="1051754"/>
        <a:ext cx="1381766" cy="1025181"/>
      </dsp:txXfrm>
    </dsp:sp>
    <dsp:sp modelId="{27B3485E-D4FD-F641-9E64-B814BD8B8A44}">
      <dsp:nvSpPr>
        <dsp:cNvPr id="0" name=""/>
        <dsp:cNvSpPr/>
      </dsp:nvSpPr>
      <dsp:spPr>
        <a:xfrm>
          <a:off x="665147" y="43956"/>
          <a:ext cx="4207700" cy="4207700"/>
        </a:xfrm>
        <a:prstGeom prst="circularArrow">
          <a:avLst>
            <a:gd name="adj1" fmla="val 5085"/>
            <a:gd name="adj2" fmla="val 327528"/>
            <a:gd name="adj3" fmla="val 21272472"/>
            <a:gd name="adj4" fmla="val 16200000"/>
            <a:gd name="adj5" fmla="val 5932"/>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BEA0606-492A-4345-965D-D9D1CDA71C7D}">
      <dsp:nvSpPr>
        <dsp:cNvPr id="0" name=""/>
        <dsp:cNvSpPr/>
      </dsp:nvSpPr>
      <dsp:spPr>
        <a:xfrm>
          <a:off x="665147" y="169652"/>
          <a:ext cx="4207700" cy="4207700"/>
        </a:xfrm>
        <a:prstGeom prst="circularArrow">
          <a:avLst>
            <a:gd name="adj1" fmla="val 5085"/>
            <a:gd name="adj2" fmla="val 327528"/>
            <a:gd name="adj3" fmla="val 5072472"/>
            <a:gd name="adj4" fmla="val 0"/>
            <a:gd name="adj5" fmla="val 5932"/>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B980880A-238F-7846-B342-9A3936D2C51C}">
      <dsp:nvSpPr>
        <dsp:cNvPr id="0" name=""/>
        <dsp:cNvSpPr/>
      </dsp:nvSpPr>
      <dsp:spPr>
        <a:xfrm>
          <a:off x="539451" y="169652"/>
          <a:ext cx="4207700" cy="4207700"/>
        </a:xfrm>
        <a:prstGeom prst="circularArrow">
          <a:avLst>
            <a:gd name="adj1" fmla="val 5085"/>
            <a:gd name="adj2" fmla="val 327528"/>
            <a:gd name="adj3" fmla="val 10472472"/>
            <a:gd name="adj4" fmla="val 5400000"/>
            <a:gd name="adj5" fmla="val 5932"/>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C0278D-9CE0-5E4F-90F1-F9C137555D6C}">
      <dsp:nvSpPr>
        <dsp:cNvPr id="0" name=""/>
        <dsp:cNvSpPr/>
      </dsp:nvSpPr>
      <dsp:spPr>
        <a:xfrm>
          <a:off x="539451" y="43956"/>
          <a:ext cx="4207700" cy="4207700"/>
        </a:xfrm>
        <a:prstGeom prst="circularArrow">
          <a:avLst>
            <a:gd name="adj1" fmla="val 5085"/>
            <a:gd name="adj2" fmla="val 327528"/>
            <a:gd name="adj3" fmla="val 15872472"/>
            <a:gd name="adj4" fmla="val 10800000"/>
            <a:gd name="adj5" fmla="val 5932"/>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MustafaHosny" TargetMode="External"/><Relationship Id="rId2" Type="http://schemas.openxmlformats.org/officeDocument/2006/relationships/hyperlink" Target="https://www.youtube.com/channel/UCMvhy5eF6UDhWz4NMOozh5w"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20.jpg"/><Relationship Id="rId4" Type="http://schemas.openxmlformats.org/officeDocument/2006/relationships/image" Target="../media/image19.jp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moe.gov.sa/ar/mediacenter/MOEnews/Pages/th-sec-56.aspx" TargetMode="External"/><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hyperlink" Target="https://oerx.nelc.gov.sa/resource/2261" TargetMode="External"/><Relationship Id="rId4" Type="http://schemas.openxmlformats.org/officeDocument/2006/relationships/hyperlink" Target="https://www.moia.gov.sa/MediaCenter/News/Pages/15061446_2.aspx"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jmi.edu.jo/ar/&#1605;&#1593;&#1607;&#1583;-&#1575;&#1604;&#1573;&#1593;&#1604;&#1575;&#1605;-&#1575;&#1604;&#1571;&#1585;&#1583;&#1606;&#1610;&#1617;-&#1610;&#1615;&#1591;&#1604;&#1602;-&#1605;&#1583;&#1608;&#1617;&#1606;&#1577;-&#1587;&#1604;&#1608;&#1603;-&#1604;&#1605;&#1603;&#1575;&#1601;&#1581;&#1577;-&#1582;&#1591;&#1575;&#1576;-&#1575;&#1604;&#1603;&#1585;&#1575;&#1607;&#1610;&#1577;-&#1601;&#1610;-&#1575;&#1604;&#1573;&#1593;&#1604;&#1575;&#1605;" TargetMode="Externa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hyperlink" Target="https://sabq.org/saudia/4tx7k6" TargetMode="Externa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hyperlink" Target="https://portal.arid.my/ar-ly/Manuscripts/Published/2496"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s://portal.arid.my/15452/Manuscripts/Published/2496" TargetMode="External"/><Relationship Id="rId3" Type="http://schemas.openxmlformats.org/officeDocument/2006/relationships/hyperlink" Target="https://jpsa.journals.ekb.eg/article_88717.html" TargetMode="External"/><Relationship Id="rId7" Type="http://schemas.openxmlformats.org/officeDocument/2006/relationships/hyperlink" Target="https://journals.ekb.eg/article_354457_b996c5080d7faeb53b9f74d94f0bb00d.pdf" TargetMode="External"/><Relationship Id="rId2" Type="http://schemas.openxmlformats.org/officeDocument/2006/relationships/hyperlink" Target="https://futureuae.com/ar/Mainpage/Item/8716/&#1575;&#1604;&#1578;&#1580;&#1606;&#1610;&#1583;-&#1575;&#1604;&#1578;&#1583;&#1585;&#1610;&#1580;&#1610;-&#1578;&#1603;&#1578;&#1610;&#1603;&#1575;&#1578;-&#1575;&#1604;&#1578;&#1591;&#1585;&#1601;-&#1575;&#1604;&#1593;&#1606;&#1610;&#1601;-&#1604;&#1575;&#1580;&#1578;&#1584;&#1575;&#1576;-&#1575;&#1604;&#1580;&#1605;&#1607;&#1608;&#1585;-&#1593;&#1604;&#1609;-&#1575;&#1604;&#1573;&#1606;&#1578;&#1585;&#1606;&#1578;" TargetMode="External"/><Relationship Id="rId1" Type="http://schemas.openxmlformats.org/officeDocument/2006/relationships/slideLayout" Target="../slideLayouts/slideLayout16.xml"/><Relationship Id="rId6" Type="http://schemas.openxmlformats.org/officeDocument/2006/relationships/hyperlink" Target="https://www.quran-unv.edu.sd/public/includes/magazines/pdf/3_36_2.pdf" TargetMode="External"/><Relationship Id="rId11" Type="http://schemas.openxmlformats.org/officeDocument/2006/relationships/image" Target="../media/image5.png"/><Relationship Id="rId5" Type="http://schemas.openxmlformats.org/officeDocument/2006/relationships/hyperlink" Target="https://jiss.qu.edu.sa/index.php/jiss/article/view/1414/1563" TargetMode="External"/><Relationship Id="rId10" Type="http://schemas.openxmlformats.org/officeDocument/2006/relationships/hyperlink" Target="https://www.europarabct.com/" TargetMode="External"/><Relationship Id="rId4" Type="http://schemas.openxmlformats.org/officeDocument/2006/relationships/hyperlink" Target="https://jsmd.journals.ekb.eg/issue_47333_47336.html" TargetMode="External"/><Relationship Id="rId9" Type="http://schemas.openxmlformats.org/officeDocument/2006/relationships/hyperlink" Target="https://www.gov.uk/government/publications/prevent-strategy-2023-review"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7.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الخامسة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Oval 5">
            <a:extLst>
              <a:ext uri="{FF2B5EF4-FFF2-40B4-BE49-F238E27FC236}">
                <a16:creationId xmlns:a16="http://schemas.microsoft.com/office/drawing/2014/main" id="{AA20A67C-06E2-624D-832B-5C8B1D9FE24A}"/>
              </a:ext>
            </a:extLst>
          </p:cNvPr>
          <p:cNvSpPr/>
          <p:nvPr/>
        </p:nvSpPr>
        <p:spPr>
          <a:xfrm>
            <a:off x="5449825" y="329184"/>
            <a:ext cx="6486372" cy="6327648"/>
          </a:xfrm>
          <a:prstGeom prst="ellipse">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marL="0" algn="ctr" defTabSz="914400" rtl="1" eaLnBrk="1" latinLnBrk="0" hangingPunct="1"/>
            <a:endParaRPr lang="en-JO"/>
          </a:p>
        </p:txBody>
      </p:sp>
      <p:pic>
        <p:nvPicPr>
          <p:cNvPr id="3" name="Picture 2">
            <a:extLst>
              <a:ext uri="{FF2B5EF4-FFF2-40B4-BE49-F238E27FC236}">
                <a16:creationId xmlns:a16="http://schemas.microsoft.com/office/drawing/2014/main" id="{BC94AB9C-6D0F-1042-BFF5-F27D476DA2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0190" y="775045"/>
            <a:ext cx="5978012" cy="5510784"/>
          </a:xfrm>
          <a:prstGeom prst="ellipse">
            <a:avLst/>
          </a:prstGeom>
          <a:ln w="63500" cap="rnd">
            <a:noFill/>
          </a:ln>
          <a:effectLst>
            <a:glow rad="1397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ngle"/>
            <a:contourClr>
              <a:srgbClr val="FFFFFF"/>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5326844" y="3760967"/>
            <a:ext cx="6794421" cy="646331"/>
          </a:xfrm>
          <a:prstGeom prst="rect">
            <a:avLst/>
          </a:prstGeom>
          <a:noFill/>
        </p:spPr>
        <p:txBody>
          <a:bodyPr wrap="square" rtlCol="0">
            <a:spAutoFit/>
          </a:bodyPr>
          <a:lstStyle/>
          <a:p>
            <a:pPr algn="ctr"/>
            <a:r>
              <a:rPr lang="ar-SA" sz="3600" b="1" dirty="0">
                <a:solidFill>
                  <a:srgbClr val="00B0F0"/>
                </a:solidFill>
                <a:latin typeface="Alexandria" charset="0"/>
                <a:cs typeface="Alexandria" charset="0"/>
              </a:rPr>
              <a:t>الأمن الفكري في عصر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865157" y="4961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الخامسة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Placeholder 10">
            <a:extLst>
              <a:ext uri="{FF2B5EF4-FFF2-40B4-BE49-F238E27FC236}">
                <a16:creationId xmlns:a16="http://schemas.microsoft.com/office/drawing/2014/main" id="{5C0AA539-5EF9-4C4F-A515-C3D2F8FB783F}"/>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3911" b="3911"/>
          <a:stretch>
            <a:fillRect/>
          </a:stretch>
        </p:blipFill>
        <p:spPr>
          <a:xfrm>
            <a:off x="-1" y="-131684"/>
            <a:ext cx="9740898" cy="596265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697876"/>
            <a:ext cx="11532686" cy="3349956"/>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المقدمة والسياق العام: لماذا الأمن الفكري قضية ملحة اليوم؟</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الأمن الفكري: المفهوم والأهمية: تعريفات وأبعاد ومهددات</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الاستخدام السلبي للإعلام الرقمي: الاستقطاب والتجنيد التدريجي</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الاستخدام الإيجابي للإعلام الرقمي: الدعاة الجدد والخطاب الوسطي</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دراسات حالة عربية ودولية: نماذج واقعية للتجارب الناجحة والفاشلة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الخاتمة والتوصيات: التربية الرقمية كحل مستدام، ودور الأفراد والمؤسسات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923658"/>
            <a:ext cx="12055561" cy="4097725"/>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algn="r" rtl="1"/>
            <a:endParaRPr lang="en-US" sz="2400" b="1" u="sng" dirty="0">
              <a:solidFill>
                <a:schemeClr val="accent1">
                  <a:lumMod val="50000"/>
                </a:schemeClr>
              </a:solidFill>
              <a:latin typeface="Alexandria" charset="0"/>
              <a:cs typeface="+mj-cs"/>
            </a:endParaRP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تعريف الأمن الفكري وشرح أبعاده المختلفة (العقدي، الأخلاقي، الاجتماعي، الإعلامي)</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تحليل كيف تستغل الجماعات المتطرفة الإعلام الرقمي لاستقطاب الشباب عبر أساليب تدريجية</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تمييز بين الاستخدام السلبي والإيجابي للإعلام الرقمي، مع القدرة على المقارنة بينهما</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تقييم دور الدعاة الجدد والبرامج الدعوية الوسطية (مثل خواطر للشقيري) في تعزيز الخطاب المعتدل</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اقتراح استراتيجيات عملية للتربية الرقمية والوقاية من التطرف</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المشاركة النقدية في نقاشات وأسئلة تفاعلية حول دور الفرد في تعزيز الأمن الفكري</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88786" y="392158"/>
            <a:ext cx="7614945" cy="1478418"/>
          </a:xfrm>
          <a:prstGeom prst="rect">
            <a:avLst/>
          </a:prstGeom>
          <a:noFill/>
        </p:spPr>
        <p:txBody>
          <a:bodyPr wrap="square" rtlCol="0">
            <a:spAutoFit/>
          </a:bodyPr>
          <a:lstStyle/>
          <a:p>
            <a:pPr algn="ctr" rtl="1">
              <a:lnSpc>
                <a:spcPct val="150000"/>
              </a:lnSpc>
            </a:pPr>
            <a:r>
              <a:rPr lang="ar-JO" sz="3200" b="1" dirty="0">
                <a:solidFill>
                  <a:srgbClr val="C00000"/>
                </a:solidFill>
                <a:latin typeface="Arial" panose="020B0604020202020204" pitchFamily="34" charset="0"/>
                <a:cs typeface="Arial" panose="020B0604020202020204" pitchFamily="34" charset="0"/>
              </a:rPr>
              <a:t>مقدمة - </a:t>
            </a:r>
            <a:r>
              <a:rPr lang="ar-JO" sz="3200" b="1" i="0" u="none" strike="noStrike" dirty="0">
                <a:solidFill>
                  <a:schemeClr val="accent1"/>
                </a:solidFill>
                <a:effectLst/>
              </a:rPr>
              <a:t>لماذا هذا الموضوع مهم؟</a:t>
            </a:r>
          </a:p>
          <a:p>
            <a:pPr algn="ctr" rtl="1">
              <a:lnSpc>
                <a:spcPct val="150000"/>
              </a:lnSpc>
            </a:pPr>
            <a:endParaRPr lang="ar-JO" sz="32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440068" y="1768682"/>
            <a:ext cx="11368897" cy="2793842"/>
          </a:xfrm>
          <a:prstGeom prst="rect">
            <a:avLst/>
          </a:prstGeom>
          <a:noFill/>
        </p:spPr>
        <p:txBody>
          <a:bodyPr wrap="square" rtlCol="0">
            <a:spAutoFit/>
          </a:bodyPr>
          <a:lstStyle/>
          <a:p>
            <a:pPr algn="just" rtl="1">
              <a:lnSpc>
                <a:spcPct val="150000"/>
              </a:lnSpc>
            </a:pPr>
            <a:r>
              <a:rPr lang="ar-JO" sz="2400" i="0" u="none" strike="noStrike" dirty="0">
                <a:solidFill>
                  <a:schemeClr val="accent1"/>
                </a:solidFill>
                <a:effectLst/>
              </a:rPr>
              <a:t>يعيش الشباب اليوم في فضاء رقمي مفتوح، حيث يتعرضون يوميًا لملايين الرسائل الإعلامية. بعض هذه الرسائل إيجابي يعزز القيم الإنسانية، وبعضها سلبي يسعى للاستقطاب والتجنيد وتشويه المفاهيم.</a:t>
            </a:r>
          </a:p>
          <a:p>
            <a:pPr algn="just" rtl="1">
              <a:lnSpc>
                <a:spcPct val="150000"/>
              </a:lnSpc>
            </a:pPr>
            <a:r>
              <a:rPr lang="ar-JO" sz="2400" i="0" u="none" strike="noStrike" dirty="0">
                <a:solidFill>
                  <a:schemeClr val="accent1"/>
                </a:solidFill>
                <a:effectLst/>
              </a:rPr>
              <a:t>لقد طورت الجماعات المتطرفة استراتيجيات رقمية متقدمة لتحقيق هذه الأهداف، بينما في المقابل ظهرت مبادرات دعوية وسطية مؤثرة للتصدي لهذه الاستراتيجيات المتطرفة.</a:t>
            </a:r>
          </a:p>
          <a:p>
            <a:pPr algn="just" rtl="1">
              <a:lnSpc>
                <a:spcPct val="150000"/>
              </a:lnSpc>
            </a:pPr>
            <a:r>
              <a:rPr lang="ar-JO" sz="2400" i="0" u="none" strike="noStrike" dirty="0">
                <a:solidFill>
                  <a:srgbClr val="FF0000"/>
                </a:solidFill>
                <a:effectLst/>
              </a:rPr>
              <a:t>وهنا يبرز لدينا سؤال مهم: كيف يمكننا حماية الأمن الفكري للشباب في هذا العصر الرقمي؟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FF0000"/>
                </a:solidFill>
                <a:effectLst/>
              </a:rPr>
              <a:t>تعريف الأمن الفكري</a:t>
            </a:r>
          </a:p>
        </p:txBody>
      </p:sp>
      <p:sp>
        <p:nvSpPr>
          <p:cNvPr id="48" name="TextBox 47"/>
          <p:cNvSpPr txBox="1"/>
          <p:nvPr/>
        </p:nvSpPr>
        <p:spPr>
          <a:xfrm>
            <a:off x="232609" y="994636"/>
            <a:ext cx="11726779" cy="5009833"/>
          </a:xfrm>
          <a:prstGeom prst="rect">
            <a:avLst/>
          </a:prstGeom>
          <a:noFill/>
        </p:spPr>
        <p:txBody>
          <a:bodyPr wrap="square" rtlCol="0">
            <a:spAutoFit/>
          </a:bodyPr>
          <a:lstStyle/>
          <a:p>
            <a:pPr algn="just" rtl="1">
              <a:lnSpc>
                <a:spcPct val="150000"/>
              </a:lnSpc>
            </a:pPr>
            <a:r>
              <a:rPr lang="ar-JO" sz="2400" b="1" i="0" u="sng" strike="noStrike" dirty="0">
                <a:solidFill>
                  <a:schemeClr val="accent1">
                    <a:lumMod val="75000"/>
                  </a:schemeClr>
                </a:solidFill>
                <a:effectLst/>
              </a:rPr>
              <a:t>الأمن الفكري هو:</a:t>
            </a:r>
          </a:p>
          <a:p>
            <a:pPr algn="just" rtl="1">
              <a:lnSpc>
                <a:spcPct val="150000"/>
              </a:lnSpc>
            </a:pPr>
            <a:r>
              <a:rPr lang="ar-JO" sz="2400" i="0" u="none" strike="noStrike" dirty="0">
                <a:solidFill>
                  <a:srgbClr val="000000"/>
                </a:solidFill>
                <a:effectLst/>
              </a:rPr>
              <a:t>حالة وعي ومعرفة تحمي الفرد من الانجراف وراء الأفكار المنحرفة أو المتطرفة. وهو امتلاك قدرة نقدية على التمييز بين المعلومات الصحيحة، والمضللة. </a:t>
            </a:r>
          </a:p>
          <a:p>
            <a:pPr algn="just" rtl="1">
              <a:lnSpc>
                <a:spcPct val="150000"/>
              </a:lnSpc>
            </a:pPr>
            <a:r>
              <a:rPr lang="ar-JO" sz="2400" dirty="0">
                <a:solidFill>
                  <a:srgbClr val="000000"/>
                </a:solidFill>
              </a:rPr>
              <a:t>يعتبر الامن الفكري </a:t>
            </a:r>
            <a:r>
              <a:rPr lang="ar-JO" sz="2400" i="0" u="none" strike="noStrike" dirty="0">
                <a:solidFill>
                  <a:srgbClr val="000000"/>
                </a:solidFill>
                <a:effectLst/>
              </a:rPr>
              <a:t>مناعة فكرية ضد الشائعات وخطاب الكراهية. وركيزة أساسية للأمن الوطني، لأنه يحافظ على وحدة المجتمع وتماسكه.</a:t>
            </a:r>
          </a:p>
          <a:p>
            <a:pPr algn="just" rtl="1">
              <a:lnSpc>
                <a:spcPct val="150000"/>
              </a:lnSpc>
            </a:pPr>
            <a:r>
              <a:rPr lang="ar-JO" sz="2400" i="0" u="none" strike="noStrike" dirty="0">
                <a:solidFill>
                  <a:schemeClr val="accent1"/>
                </a:solidFill>
                <a:effectLst/>
              </a:rPr>
              <a:t>ويرى الباحثين أنه عبارة عن تعزيز المناعة الفكرية للأفراد، من خلال تنمية المفاهيم والقيم الصحيحة، التي تصون المجتمع من الجمود والتطرف، وتؤدي الى التسامح، والتعاون وتعميق الوعي والولاء للوطن والانتماء له, والتحصين ضد الافكار المنحرفة، باعتبار ن الفكر السليم بمثابة التدبير الوقائي الذي بوفر السلامة والطمانينة للفرد والمجتمع .</a:t>
            </a:r>
          </a:p>
          <a:p>
            <a:pPr algn="just" rtl="1">
              <a:lnSpc>
                <a:spcPct val="150000"/>
              </a:lnSpc>
            </a:pPr>
            <a:endParaRPr lang="ar-JO" sz="2400" i="0" u="none" strike="noStrike" dirty="0">
              <a:solidFill>
                <a:srgbClr val="0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485775" y="1168607"/>
            <a:ext cx="11263132" cy="577850"/>
          </a:xfrm>
          <a:prstGeom prst="rect">
            <a:avLst/>
          </a:prstGeom>
          <a:noFill/>
        </p:spPr>
        <p:txBody>
          <a:bodyPr wrap="square" rtlCol="0">
            <a:spAutoFit/>
          </a:bodyPr>
          <a:lstStyle/>
          <a:p>
            <a:pPr algn="just" rtl="1">
              <a:lnSpc>
                <a:spcPct val="150000"/>
              </a:lnSpc>
            </a:pPr>
            <a:endParaRPr lang="ar-JO" sz="2400" b="1" i="0" u="none" strike="noStrike" dirty="0">
              <a:solidFill>
                <a:srgbClr val="C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8" name="Rectangle 3">
            <a:extLst>
              <a:ext uri="{FF2B5EF4-FFF2-40B4-BE49-F238E27FC236}">
                <a16:creationId xmlns:a16="http://schemas.microsoft.com/office/drawing/2014/main" id="{62D73816-170C-274D-A494-67F7ED1C2BC3}"/>
              </a:ext>
            </a:extLst>
          </p:cNvPr>
          <p:cNvSpPr>
            <a:spLocks noChangeArrowheads="1"/>
          </p:cNvSpPr>
          <p:nvPr/>
        </p:nvSpPr>
        <p:spPr bwMode="auto">
          <a:xfrm>
            <a:off x="4802216" y="495241"/>
            <a:ext cx="2587568"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none" strike="noStrike" cap="none" normalizeH="0" baseline="0" dirty="0">
                <a:ln>
                  <a:noFill/>
                </a:ln>
                <a:solidFill>
                  <a:srgbClr val="002060"/>
                </a:solidFill>
                <a:effectLst/>
                <a:latin typeface="Arial" panose="020B0604020202020204" pitchFamily="34" charset="0"/>
                <a:cs typeface="Arial" panose="020B0604020202020204" pitchFamily="34" charset="0"/>
              </a:rPr>
              <a:t>أبعاد الأمن الفكري</a:t>
            </a:r>
            <a:endParaRPr kumimoji="0" lang="en-JO" altLang="en-JO" sz="3200" b="1" i="0" u="none" strike="noStrike" cap="none" normalizeH="0" baseline="0" dirty="0">
              <a:ln>
                <a:noFill/>
              </a:ln>
              <a:solidFill>
                <a:srgbClr val="002060"/>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21BF1895-12AE-CB49-B0E9-6C157A9EB48D}"/>
              </a:ext>
            </a:extLst>
          </p:cNvPr>
          <p:cNvGraphicFramePr>
            <a:graphicFrameLocks noGrp="1"/>
          </p:cNvGraphicFramePr>
          <p:nvPr>
            <p:extLst>
              <p:ext uri="{D42A27DB-BD31-4B8C-83A1-F6EECF244321}">
                <p14:modId xmlns:p14="http://schemas.microsoft.com/office/powerpoint/2010/main" val="1559119094"/>
              </p:ext>
            </p:extLst>
          </p:nvPr>
        </p:nvGraphicFramePr>
        <p:xfrm>
          <a:off x="838200" y="1370892"/>
          <a:ext cx="10515600" cy="4801305"/>
        </p:xfrm>
        <a:graphic>
          <a:graphicData uri="http://schemas.openxmlformats.org/drawingml/2006/table">
            <a:tbl>
              <a:tblPr rtl="1">
                <a:tableStyleId>{D113A9D2-9D6B-4929-AA2D-F23B5EE8CBE7}</a:tableStyleId>
              </a:tblPr>
              <a:tblGrid>
                <a:gridCol w="3505200">
                  <a:extLst>
                    <a:ext uri="{9D8B030D-6E8A-4147-A177-3AD203B41FA5}">
                      <a16:colId xmlns:a16="http://schemas.microsoft.com/office/drawing/2014/main" val="361533100"/>
                    </a:ext>
                  </a:extLst>
                </a:gridCol>
                <a:gridCol w="3505200">
                  <a:extLst>
                    <a:ext uri="{9D8B030D-6E8A-4147-A177-3AD203B41FA5}">
                      <a16:colId xmlns:a16="http://schemas.microsoft.com/office/drawing/2014/main" val="557424100"/>
                    </a:ext>
                  </a:extLst>
                </a:gridCol>
                <a:gridCol w="3505200">
                  <a:extLst>
                    <a:ext uri="{9D8B030D-6E8A-4147-A177-3AD203B41FA5}">
                      <a16:colId xmlns:a16="http://schemas.microsoft.com/office/drawing/2014/main" val="3074054884"/>
                    </a:ext>
                  </a:extLst>
                </a:gridCol>
              </a:tblGrid>
              <a:tr h="960261">
                <a:tc>
                  <a:txBody>
                    <a:bodyPr/>
                    <a:lstStyle/>
                    <a:p>
                      <a:pPr algn="ctr"/>
                      <a:r>
                        <a:rPr lang="ar-JO" b="1" dirty="0">
                          <a:solidFill>
                            <a:srgbClr val="FFC000"/>
                          </a:solidFill>
                        </a:rPr>
                        <a:t>البعد</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b="1" dirty="0">
                          <a:solidFill>
                            <a:srgbClr val="FFC000"/>
                          </a:solidFill>
                        </a:rPr>
                        <a:t>التوضيح</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b="1" dirty="0">
                          <a:solidFill>
                            <a:srgbClr val="FFC000"/>
                          </a:solidFill>
                        </a:rPr>
                        <a:t>مثال تطبيقي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51809542"/>
                  </a:ext>
                </a:extLst>
              </a:tr>
              <a:tr h="960261">
                <a:tc>
                  <a:txBody>
                    <a:bodyPr/>
                    <a:lstStyle/>
                    <a:p>
                      <a:pPr algn="ctr"/>
                      <a:r>
                        <a:rPr lang="ar-JO" dirty="0"/>
                        <a:t>عقدي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حماية المعتقد من الغلو والانحراف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مواجهة الفكر التكفيري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31925220"/>
                  </a:ext>
                </a:extLst>
              </a:tr>
              <a:tr h="960261">
                <a:tc>
                  <a:txBody>
                    <a:bodyPr/>
                    <a:lstStyle/>
                    <a:p>
                      <a:pPr algn="ctr"/>
                      <a:r>
                        <a:rPr lang="ar-JO" dirty="0"/>
                        <a:t>أخلاقي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ترسيخ قيم التسامح والمسؤولية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a:t>حملات ضد التنمر الرقمي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47580620"/>
                  </a:ext>
                </a:extLst>
              </a:tr>
              <a:tr h="960261">
                <a:tc>
                  <a:txBody>
                    <a:bodyPr/>
                    <a:lstStyle/>
                    <a:p>
                      <a:pPr algn="ctr"/>
                      <a:r>
                        <a:rPr lang="ar-JO" dirty="0"/>
                        <a:t>اجتماعي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منع الانقسام والكراهية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مبادرات التعايش المجتمعي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10233503"/>
                  </a:ext>
                </a:extLst>
              </a:tr>
              <a:tr h="960261">
                <a:tc>
                  <a:txBody>
                    <a:bodyPr/>
                    <a:lstStyle/>
                    <a:p>
                      <a:pPr algn="ctr"/>
                      <a:r>
                        <a:rPr lang="ar-JO" dirty="0"/>
                        <a:t>إعلامي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وعي بالمصادر والمصداقية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ar-JO" dirty="0"/>
                        <a:t>التحقق من الأخبار قبل مشاركتها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8486153"/>
                  </a:ext>
                </a:extLst>
              </a:tr>
            </a:tbl>
          </a:graphicData>
        </a:graphic>
      </p:graphicFrame>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97100" y="345898"/>
            <a:ext cx="7614945" cy="739754"/>
          </a:xfrm>
          <a:prstGeom prst="rect">
            <a:avLst/>
          </a:prstGeom>
          <a:noFill/>
        </p:spPr>
        <p:txBody>
          <a:bodyPr wrap="square" rtlCol="0">
            <a:spAutoFit/>
          </a:bodyPr>
          <a:lstStyle/>
          <a:p>
            <a:pPr algn="ctr" rtl="1">
              <a:lnSpc>
                <a:spcPct val="150000"/>
              </a:lnSpc>
            </a:pPr>
            <a:r>
              <a:rPr lang="ar-JO" sz="3200" b="1" dirty="0">
                <a:solidFill>
                  <a:srgbClr val="002060"/>
                </a:solidFill>
                <a:latin typeface="Arial" panose="020B0604020202020204" pitchFamily="34" charset="0"/>
                <a:cs typeface="Arial" panose="020B0604020202020204" pitchFamily="34" charset="0"/>
              </a:rPr>
              <a:t>مهددات الأمن الفكري</a:t>
            </a:r>
          </a:p>
        </p:txBody>
      </p:sp>
      <p:sp>
        <p:nvSpPr>
          <p:cNvPr id="48" name="TextBox 47"/>
          <p:cNvSpPr txBox="1"/>
          <p:nvPr/>
        </p:nvSpPr>
        <p:spPr>
          <a:xfrm>
            <a:off x="5135713" y="1478081"/>
            <a:ext cx="6740108" cy="3901837"/>
          </a:xfrm>
          <a:prstGeom prst="rect">
            <a:avLst/>
          </a:prstGeom>
          <a:noFill/>
        </p:spPr>
        <p:txBody>
          <a:bodyPr wrap="square" rtlCol="0">
            <a:spAutoFit/>
          </a:bodyPr>
          <a:lstStyle/>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خطاب الكراهية: نشر العداء ضد المختلفين دينيًا أو فكريًا</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الشائعات الرقمية: أخبار مضللة تنتشر بسرعة عبر المنصات</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الفجوة الرقمية: ضعف التربية الإعلامية لدى الشباب، واختلاف فرص الوصول للانترنت مما يزيد من غياب الوعي المرتبط بالاستخدام الآمن للانترنت والمنصات الرقمية </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الاستقطاب الهوياتي: استغلال حاجة الشباب للانتماء، وللوجود كجزء من مجموعة أو مجتمع معين </a:t>
            </a:r>
            <a:endParaRPr lang="ar-SA" sz="2400" dirty="0">
              <a:solidFill>
                <a:srgbClr val="002060"/>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4" name="Picture 3">
            <a:extLst>
              <a:ext uri="{FF2B5EF4-FFF2-40B4-BE49-F238E27FC236}">
                <a16:creationId xmlns:a16="http://schemas.microsoft.com/office/drawing/2014/main" id="{27CE97DC-9716-0D4B-A3DB-9F50B03B3F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179" y="1762145"/>
            <a:ext cx="4762500" cy="4338617"/>
          </a:xfrm>
          <a:prstGeom prst="rect">
            <a:avLst/>
          </a:prstGeom>
        </p:spPr>
      </p:pic>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17044" y="474275"/>
            <a:ext cx="7614945" cy="584775"/>
          </a:xfrm>
          <a:prstGeom prst="rect">
            <a:avLst/>
          </a:prstGeom>
          <a:noFill/>
        </p:spPr>
        <p:txBody>
          <a:bodyPr wrap="square" rtlCol="0">
            <a:spAutoFit/>
          </a:bodyPr>
          <a:lstStyle/>
          <a:p>
            <a:pPr algn="ctr"/>
            <a:r>
              <a:rPr lang="ar-JO" sz="3200" b="1" i="0" u="none" strike="noStrike" dirty="0">
                <a:solidFill>
                  <a:srgbClr val="002060"/>
                </a:solidFill>
                <a:effectLst/>
              </a:rPr>
              <a:t>الشباب والإعلام الرقمي</a:t>
            </a:r>
          </a:p>
        </p:txBody>
      </p:sp>
      <p:sp>
        <p:nvSpPr>
          <p:cNvPr id="48" name="TextBox 47"/>
          <p:cNvSpPr txBox="1"/>
          <p:nvPr/>
        </p:nvSpPr>
        <p:spPr>
          <a:xfrm>
            <a:off x="5815132" y="2202050"/>
            <a:ext cx="5901864" cy="2793842"/>
          </a:xfrm>
          <a:prstGeom prst="rect">
            <a:avLst/>
          </a:prstGeom>
          <a:noFill/>
        </p:spPr>
        <p:txBody>
          <a:bodyPr wrap="square" rtlCol="0">
            <a:spAutoFit/>
          </a:bodyPr>
          <a:lstStyle/>
          <a:p>
            <a:pPr algn="r" rtl="1">
              <a:lnSpc>
                <a:spcPct val="150000"/>
              </a:lnSpc>
              <a:buFont typeface="Arial" panose="020B0604020202020204" pitchFamily="34" charset="0"/>
              <a:buChar char="•"/>
            </a:pPr>
            <a:r>
              <a:rPr lang="ar-JO" sz="2400" b="0" i="0" u="none" strike="noStrike" dirty="0">
                <a:solidFill>
                  <a:srgbClr val="000000"/>
                </a:solidFill>
                <a:effectLst/>
              </a:rPr>
              <a:t>الشباب هم الفئة الأكثر استخدامًا للمنصات الرقمية</a:t>
            </a:r>
          </a:p>
          <a:p>
            <a:pPr algn="r" rtl="1">
              <a:lnSpc>
                <a:spcPct val="150000"/>
              </a:lnSpc>
              <a:buFont typeface="Arial" panose="020B0604020202020204" pitchFamily="34" charset="0"/>
              <a:buChar char="•"/>
            </a:pPr>
            <a:r>
              <a:rPr lang="ar-JO" sz="2400" b="0" i="0" u="none" strike="noStrike" dirty="0">
                <a:solidFill>
                  <a:srgbClr val="000000"/>
                </a:solidFill>
                <a:effectLst/>
              </a:rPr>
              <a:t>يبحثون عن </a:t>
            </a:r>
            <a:r>
              <a:rPr lang="ar-JO" sz="2400" b="1" i="0" u="none" strike="noStrike" dirty="0">
                <a:solidFill>
                  <a:srgbClr val="000000"/>
                </a:solidFill>
                <a:effectLst/>
              </a:rPr>
              <a:t>هوية، معنى، وانتماء</a:t>
            </a:r>
            <a:endParaRPr lang="ar-JO" sz="2400" b="0" i="0" u="none" strike="noStrike" dirty="0">
              <a:solidFill>
                <a:srgbClr val="000000"/>
              </a:solidFill>
              <a:effectLst/>
            </a:endParaRPr>
          </a:p>
          <a:p>
            <a:pPr algn="r" rtl="1">
              <a:lnSpc>
                <a:spcPct val="150000"/>
              </a:lnSpc>
              <a:buFont typeface="Arial" panose="020B0604020202020204" pitchFamily="34" charset="0"/>
              <a:buChar char="•"/>
            </a:pPr>
            <a:r>
              <a:rPr lang="ar-JO" sz="2400" b="0" i="0" u="none" strike="noStrike" dirty="0">
                <a:solidFill>
                  <a:srgbClr val="000000"/>
                </a:solidFill>
                <a:effectLst/>
              </a:rPr>
              <a:t>يتأثرون بالقصص والمؤثرين أكثر من الخطاب التقليدي</a:t>
            </a:r>
          </a:p>
          <a:p>
            <a:pPr algn="r" rtl="1">
              <a:lnSpc>
                <a:spcPct val="150000"/>
              </a:lnSpc>
              <a:buFont typeface="Arial" panose="020B0604020202020204" pitchFamily="34" charset="0"/>
              <a:buChar char="•"/>
            </a:pPr>
            <a:r>
              <a:rPr lang="ar-JO" sz="2400" b="0" i="0" u="none" strike="noStrike" dirty="0">
                <a:solidFill>
                  <a:srgbClr val="000000"/>
                </a:solidFill>
                <a:effectLst/>
              </a:rPr>
              <a:t>هذا يجعلهم عرضة للاستقطاب، لكنه أيضًا يجعلهم </a:t>
            </a:r>
            <a:r>
              <a:rPr lang="ar-JO" sz="2400" b="1" i="0" u="none" strike="noStrike" dirty="0">
                <a:solidFill>
                  <a:srgbClr val="000000"/>
                </a:solidFill>
                <a:effectLst/>
              </a:rPr>
              <a:t>أداة للتغيير الإيجابي</a:t>
            </a:r>
            <a:r>
              <a:rPr lang="ar-JO" sz="2400" b="0" i="0" u="none" strike="noStrike" dirty="0">
                <a:solidFill>
                  <a:srgbClr val="000000"/>
                </a:solidFill>
                <a:effectLst/>
              </a:rPr>
              <a:t> إذا وُجهوا بشكل صحيح</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8" name="Picture 7">
            <a:extLst>
              <a:ext uri="{FF2B5EF4-FFF2-40B4-BE49-F238E27FC236}">
                <a16:creationId xmlns:a16="http://schemas.microsoft.com/office/drawing/2014/main" id="{B1A3147C-56B7-8A47-9D02-B84B7EEC54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43" y="1881809"/>
            <a:ext cx="5568886" cy="3953799"/>
          </a:xfrm>
          <a:prstGeom prst="rect">
            <a:avLst/>
          </a:prstGeom>
        </p:spPr>
      </p:pic>
    </p:spTree>
    <p:extLst>
      <p:ext uri="{BB962C8B-B14F-4D97-AF65-F5344CB8AC3E}">
        <p14:creationId xmlns:p14="http://schemas.microsoft.com/office/powerpoint/2010/main" val="52419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292253"/>
            <a:ext cx="7614945" cy="816377"/>
          </a:xfrm>
          <a:prstGeom prst="rect">
            <a:avLst/>
          </a:prstGeom>
          <a:noFill/>
        </p:spPr>
        <p:txBody>
          <a:bodyPr wrap="square" rtlCol="0" anchor="ctr">
            <a:spAutoFit/>
          </a:bodyPr>
          <a:lstStyle/>
          <a:p>
            <a:pPr marL="0" indent="0" algn="ctr" rtl="1">
              <a:lnSpc>
                <a:spcPct val="170000"/>
              </a:lnSpc>
              <a:buNone/>
            </a:pPr>
            <a:r>
              <a:rPr lang="ar-JO" sz="3200" b="1" dirty="0">
                <a:solidFill>
                  <a:schemeClr val="accent1">
                    <a:lumMod val="75000"/>
                  </a:schemeClr>
                </a:solidFill>
                <a:cs typeface="+mj-cs"/>
              </a:rPr>
              <a:t>ما هو الاستقطاب الرقمي؟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257175" y="1108630"/>
            <a:ext cx="11301413" cy="5399048"/>
          </a:xfrm>
        </p:spPr>
        <p:txBody>
          <a:bodyPr>
            <a:normAutofit/>
          </a:bodyPr>
          <a:lstStyle/>
          <a:p>
            <a:pPr marL="0" indent="0" algn="just" rtl="1">
              <a:lnSpc>
                <a:spcPct val="170000"/>
              </a:lnSpc>
              <a:buNone/>
            </a:pPr>
            <a:r>
              <a:rPr lang="ar-JO" dirty="0">
                <a:solidFill>
                  <a:schemeClr val="accent1">
                    <a:lumMod val="75000"/>
                  </a:schemeClr>
                </a:solidFill>
                <a:cs typeface="+mj-cs"/>
              </a:rPr>
              <a:t>الاستقطاب الرقمي هو عملية دفع الأفراد تدريجيًا نحو مواقف فكرية</a:t>
            </a:r>
            <a:r>
              <a:rPr lang="en-US" dirty="0">
                <a:solidFill>
                  <a:schemeClr val="accent1">
                    <a:lumMod val="75000"/>
                  </a:schemeClr>
                </a:solidFill>
                <a:cs typeface="+mj-cs"/>
              </a:rPr>
              <a:t>,</a:t>
            </a:r>
            <a:r>
              <a:rPr lang="ar-JO" dirty="0">
                <a:solidFill>
                  <a:schemeClr val="accent1">
                    <a:lumMod val="75000"/>
                  </a:schemeClr>
                </a:solidFill>
                <a:cs typeface="+mj-cs"/>
              </a:rPr>
              <a:t> أو سياسية</a:t>
            </a:r>
            <a:r>
              <a:rPr lang="en-US" dirty="0">
                <a:solidFill>
                  <a:schemeClr val="accent1">
                    <a:lumMod val="75000"/>
                  </a:schemeClr>
                </a:solidFill>
                <a:cs typeface="+mj-cs"/>
              </a:rPr>
              <a:t>,</a:t>
            </a:r>
            <a:r>
              <a:rPr lang="ar-JO" dirty="0">
                <a:solidFill>
                  <a:schemeClr val="accent1">
                    <a:lumMod val="75000"/>
                  </a:schemeClr>
                </a:solidFill>
                <a:cs typeface="+mj-cs"/>
              </a:rPr>
              <a:t> أو دينية متشددة</a:t>
            </a:r>
            <a:r>
              <a:rPr lang="en-US" dirty="0">
                <a:solidFill>
                  <a:schemeClr val="accent1">
                    <a:lumMod val="75000"/>
                  </a:schemeClr>
                </a:solidFill>
                <a:cs typeface="+mj-cs"/>
              </a:rPr>
              <a:t>,</a:t>
            </a:r>
            <a:r>
              <a:rPr lang="ar-JO" dirty="0">
                <a:solidFill>
                  <a:schemeClr val="accent1">
                    <a:lumMod val="75000"/>
                  </a:schemeClr>
                </a:solidFill>
                <a:cs typeface="+mj-cs"/>
              </a:rPr>
              <a:t> من خلال التعرض المتكرر لمحتوى موجّه عبر المنصات الرقمية.</a:t>
            </a:r>
          </a:p>
          <a:p>
            <a:pPr marL="0" indent="0" algn="just" rtl="1">
              <a:lnSpc>
                <a:spcPct val="170000"/>
              </a:lnSpc>
              <a:buNone/>
            </a:pPr>
            <a:r>
              <a:rPr lang="ar-JO" dirty="0">
                <a:solidFill>
                  <a:srgbClr val="C00000"/>
                </a:solidFill>
                <a:cs typeface="+mj-cs"/>
              </a:rPr>
              <a:t>يعتمد</a:t>
            </a:r>
            <a:r>
              <a:rPr lang="en-US" dirty="0">
                <a:solidFill>
                  <a:srgbClr val="C00000"/>
                </a:solidFill>
                <a:cs typeface="+mj-cs"/>
              </a:rPr>
              <a:t> </a:t>
            </a:r>
            <a:r>
              <a:rPr lang="ar-SA" dirty="0">
                <a:solidFill>
                  <a:srgbClr val="C00000"/>
                </a:solidFill>
                <a:cs typeface="+mj-cs"/>
              </a:rPr>
              <a:t> الاستقطاب الرقمي</a:t>
            </a:r>
            <a:r>
              <a:rPr lang="ar-JO" dirty="0">
                <a:solidFill>
                  <a:srgbClr val="C00000"/>
                </a:solidFill>
                <a:cs typeface="+mj-cs"/>
              </a:rPr>
              <a:t> على الخوارزميات التي تعزز المحتوى المتشابه وتغلق الأفق أمام الآراء المختلفة.</a:t>
            </a:r>
          </a:p>
          <a:p>
            <a:pPr marL="0" indent="0" algn="just" rtl="1">
              <a:lnSpc>
                <a:spcPct val="170000"/>
              </a:lnSpc>
              <a:buNone/>
            </a:pPr>
            <a:r>
              <a:rPr lang="ar-JO" dirty="0">
                <a:solidFill>
                  <a:schemeClr val="accent1">
                    <a:lumMod val="75000"/>
                  </a:schemeClr>
                </a:solidFill>
                <a:cs typeface="+mj-cs"/>
              </a:rPr>
              <a:t>يؤدي إلى تكوين ما يسمى بـ غرف الصدى حيث يسمع الفرد فقط ما يؤكد قناعاته.</a:t>
            </a:r>
          </a:p>
          <a:p>
            <a:pPr marL="0" indent="0" algn="r" rtl="1">
              <a:lnSpc>
                <a:spcPct val="170000"/>
              </a:lnSpc>
              <a:buNone/>
            </a:pPr>
            <a:r>
              <a:rPr lang="ar-JO" u="sng" dirty="0">
                <a:solidFill>
                  <a:srgbClr val="C00000"/>
                </a:solidFill>
                <a:cs typeface="+mj-cs"/>
              </a:rPr>
              <a:t>النتيجة: تضييق الأفق الفكري، وزيادة احتمالية الانجراف نحو التطرف.</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spTree>
    <p:extLst>
      <p:ext uri="{BB962C8B-B14F-4D97-AF65-F5344CB8AC3E}">
        <p14:creationId xmlns:p14="http://schemas.microsoft.com/office/powerpoint/2010/main" val="354907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2192000"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7" y="305269"/>
            <a:ext cx="7614945" cy="788357"/>
          </a:xfrm>
          <a:prstGeom prst="rect">
            <a:avLst/>
          </a:prstGeom>
          <a:noFill/>
        </p:spPr>
        <p:txBody>
          <a:bodyPr wrap="square" rtlCol="0">
            <a:spAutoFit/>
          </a:bodyPr>
          <a:lstStyle/>
          <a:p>
            <a:pPr marL="0" indent="0" algn="ctr" rtl="1">
              <a:lnSpc>
                <a:spcPct val="160000"/>
              </a:lnSpc>
              <a:buNone/>
            </a:pPr>
            <a:r>
              <a:rPr lang="ar-JO" sz="3200" b="1" i="0" u="none" strike="noStrike" dirty="0">
                <a:solidFill>
                  <a:srgbClr val="C00000"/>
                </a:solidFill>
                <a:effectLst/>
              </a:rPr>
              <a:t>التجنيد التدريجي – الفكرة الأساسية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205728" y="1145610"/>
            <a:ext cx="7614945" cy="5219231"/>
          </a:xfrm>
        </p:spPr>
        <p:txBody>
          <a:bodyPr>
            <a:normAutofit fontScale="25000" lnSpcReduction="20000"/>
          </a:bodyPr>
          <a:lstStyle/>
          <a:p>
            <a:pPr algn="l"/>
            <a:endParaRPr lang="ar-JO" b="0" i="0" u="none" strike="noStrike" dirty="0">
              <a:solidFill>
                <a:srgbClr val="000000"/>
              </a:solidFill>
              <a:effectLst/>
            </a:endParaRPr>
          </a:p>
          <a:p>
            <a:pPr marL="0" indent="0" algn="just" rtl="1">
              <a:lnSpc>
                <a:spcPct val="160000"/>
              </a:lnSpc>
              <a:buNone/>
            </a:pPr>
            <a:r>
              <a:rPr lang="ar-JO" sz="9600" b="1" i="0" u="sng" strike="noStrike" dirty="0">
                <a:solidFill>
                  <a:schemeClr val="accent1">
                    <a:lumMod val="75000"/>
                  </a:schemeClr>
                </a:solidFill>
                <a:effectLst/>
              </a:rPr>
              <a:t>الجماعات المتطرفة لا تبدأ بخطاب مباشر وصادم، بل تستخدم استراتيجية تدريجية:</a:t>
            </a:r>
          </a:p>
          <a:p>
            <a:pPr marL="914400" indent="-914400" algn="just" rtl="1">
              <a:lnSpc>
                <a:spcPct val="160000"/>
              </a:lnSpc>
              <a:buFont typeface="+mj-lt"/>
              <a:buAutoNum type="arabicPeriod"/>
            </a:pPr>
            <a:r>
              <a:rPr lang="ar-JO" sz="8000" i="0" u="none" strike="noStrike" dirty="0">
                <a:solidFill>
                  <a:schemeClr val="accent1">
                    <a:lumMod val="75000"/>
                  </a:schemeClr>
                </a:solidFill>
                <a:effectLst/>
              </a:rPr>
              <a:t>المرحلة الأولى: محتوى عام (ثقافي، اجتماعي، ترفيهي) لجذب الانتباه</a:t>
            </a:r>
          </a:p>
          <a:p>
            <a:pPr marL="914400" indent="-914400" algn="just" rtl="1">
              <a:lnSpc>
                <a:spcPct val="160000"/>
              </a:lnSpc>
              <a:buFont typeface="+mj-lt"/>
              <a:buAutoNum type="arabicPeriod"/>
            </a:pPr>
            <a:r>
              <a:rPr lang="ar-JO" sz="8000" i="0" u="none" strike="noStrike" dirty="0">
                <a:solidFill>
                  <a:schemeClr val="accent1">
                    <a:lumMod val="75000"/>
                  </a:schemeClr>
                </a:solidFill>
                <a:effectLst/>
              </a:rPr>
              <a:t>المرحلة الثانية: بناء هوية وانتماء لمجتمع افتراضي مغلق</a:t>
            </a:r>
          </a:p>
          <a:p>
            <a:pPr marL="914400" indent="-914400" algn="just" rtl="1">
              <a:lnSpc>
                <a:spcPct val="160000"/>
              </a:lnSpc>
              <a:buFont typeface="+mj-lt"/>
              <a:buAutoNum type="arabicPeriod"/>
            </a:pPr>
            <a:r>
              <a:rPr lang="ar-JO" sz="8000" i="0" u="none" strike="noStrike" dirty="0">
                <a:solidFill>
                  <a:schemeClr val="accent1">
                    <a:lumMod val="75000"/>
                  </a:schemeClr>
                </a:solidFill>
                <a:effectLst/>
              </a:rPr>
              <a:t>المرحلة الثالثة: إدخال سردية المظلومية (نحن ضحايا ظلم عالمي/محلي)</a:t>
            </a:r>
          </a:p>
          <a:p>
            <a:pPr marL="914400" indent="-914400" algn="just" rtl="1">
              <a:lnSpc>
                <a:spcPct val="160000"/>
              </a:lnSpc>
              <a:buFont typeface="+mj-lt"/>
              <a:buAutoNum type="arabicPeriod"/>
            </a:pPr>
            <a:r>
              <a:rPr lang="ar-JO" sz="8000" i="0" u="none" strike="noStrike" dirty="0">
                <a:solidFill>
                  <a:schemeClr val="accent1">
                    <a:lumMod val="75000"/>
                  </a:schemeClr>
                </a:solidFill>
                <a:effectLst/>
              </a:rPr>
              <a:t>المرحلة الرابعة: تقديم الحلول المتطرفة كخلاص نهائي</a:t>
            </a:r>
          </a:p>
          <a:p>
            <a:pPr marL="0" indent="0" algn="r" rtl="1">
              <a:lnSpc>
                <a:spcPct val="160000"/>
              </a:lnSpc>
              <a:buNone/>
            </a:pPr>
            <a:r>
              <a:rPr lang="ar-JO" sz="8000" i="0" u="none" strike="noStrike" dirty="0">
                <a:solidFill>
                  <a:schemeClr val="accent1">
                    <a:lumMod val="75000"/>
                  </a:schemeClr>
                </a:solidFill>
                <a:effectLst/>
              </a:rPr>
              <a:t>هذا ما أشار إليه تقرير مركز المستقبل حول "التجنيد التدريجي" ويمكنم الاطلاع على كامل الدراسة في المراجع المرفقة.</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graphicFrame>
        <p:nvGraphicFramePr>
          <p:cNvPr id="6" name="Content Placeholder 5">
            <a:extLst>
              <a:ext uri="{FF2B5EF4-FFF2-40B4-BE49-F238E27FC236}">
                <a16:creationId xmlns:a16="http://schemas.microsoft.com/office/drawing/2014/main" id="{EF795668-4D0A-A040-87DC-2A82A08B2453}"/>
              </a:ext>
            </a:extLst>
          </p:cNvPr>
          <p:cNvGraphicFramePr>
            <a:graphicFrameLocks noGrp="1"/>
          </p:cNvGraphicFramePr>
          <p:nvPr>
            <p:ph sz="half" idx="2"/>
            <p:extLst>
              <p:ext uri="{D42A27DB-BD31-4B8C-83A1-F6EECF244321}">
                <p14:modId xmlns:p14="http://schemas.microsoft.com/office/powerpoint/2010/main" val="1803188621"/>
              </p:ext>
            </p:extLst>
          </p:nvPr>
        </p:nvGraphicFramePr>
        <p:xfrm>
          <a:off x="7416800" y="1244600"/>
          <a:ext cx="4569472" cy="5308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0500" y="874056"/>
            <a:ext cx="11836400" cy="5877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400110"/>
            <a:ext cx="761494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none" strike="noStrike" cap="none" normalizeH="0" baseline="0" dirty="0">
                <a:ln>
                  <a:noFill/>
                </a:ln>
                <a:solidFill>
                  <a:schemeClr val="accent1">
                    <a:lumMod val="75000"/>
                  </a:schemeClr>
                </a:solidFill>
                <a:effectLst/>
                <a:latin typeface="Arial" panose="020B0604020202020204" pitchFamily="34" charset="0"/>
                <a:cs typeface="Arial" panose="020B0604020202020204" pitchFamily="34" charset="0"/>
              </a:rPr>
              <a:t>مراحل التجنيد الرقمي</a:t>
            </a:r>
            <a:endParaRPr kumimoji="0" lang="en-JO" altLang="en-JO" sz="3200" b="1" i="0" u="none" strike="noStrike" cap="none" normalizeH="0" baseline="0" dirty="0">
              <a:ln>
                <a:noFill/>
              </a:ln>
              <a:solidFill>
                <a:schemeClr val="accent1">
                  <a:lumMod val="75000"/>
                </a:schemeClr>
              </a:solidFill>
              <a:effectLst/>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00063" y="1108630"/>
            <a:ext cx="11399837" cy="5399048"/>
          </a:xfrm>
        </p:spPr>
        <p:txBody>
          <a:bodyPr>
            <a:normAutofit/>
          </a:bodyPr>
          <a:lstStyle/>
          <a:p>
            <a:pPr marL="0" indent="0" algn="just" rtl="1">
              <a:lnSpc>
                <a:spcPct val="150000"/>
              </a:lnSpc>
              <a:buNone/>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graphicFrame>
        <p:nvGraphicFramePr>
          <p:cNvPr id="2" name="Table 1">
            <a:extLst>
              <a:ext uri="{FF2B5EF4-FFF2-40B4-BE49-F238E27FC236}">
                <a16:creationId xmlns:a16="http://schemas.microsoft.com/office/drawing/2014/main" id="{4B3E1B84-2AC3-0047-A3C5-C7D6475FBEC2}"/>
              </a:ext>
            </a:extLst>
          </p:cNvPr>
          <p:cNvGraphicFramePr>
            <a:graphicFrameLocks noGrp="1"/>
          </p:cNvGraphicFramePr>
          <p:nvPr>
            <p:extLst>
              <p:ext uri="{D42A27DB-BD31-4B8C-83A1-F6EECF244321}">
                <p14:modId xmlns:p14="http://schemas.microsoft.com/office/powerpoint/2010/main" val="524771329"/>
              </p:ext>
            </p:extLst>
          </p:nvPr>
        </p:nvGraphicFramePr>
        <p:xfrm>
          <a:off x="838200" y="1429470"/>
          <a:ext cx="10515600" cy="5028420"/>
        </p:xfrm>
        <a:graphic>
          <a:graphicData uri="http://schemas.openxmlformats.org/drawingml/2006/table">
            <a:tbl>
              <a:tblPr rtl="1">
                <a:tableStyleId>{D113A9D2-9D6B-4929-AA2D-F23B5EE8CBE7}</a:tableStyleId>
              </a:tblPr>
              <a:tblGrid>
                <a:gridCol w="3505200">
                  <a:extLst>
                    <a:ext uri="{9D8B030D-6E8A-4147-A177-3AD203B41FA5}">
                      <a16:colId xmlns:a16="http://schemas.microsoft.com/office/drawing/2014/main" val="2931871169"/>
                    </a:ext>
                  </a:extLst>
                </a:gridCol>
                <a:gridCol w="3505200">
                  <a:extLst>
                    <a:ext uri="{9D8B030D-6E8A-4147-A177-3AD203B41FA5}">
                      <a16:colId xmlns:a16="http://schemas.microsoft.com/office/drawing/2014/main" val="782944814"/>
                    </a:ext>
                  </a:extLst>
                </a:gridCol>
                <a:gridCol w="3505200">
                  <a:extLst>
                    <a:ext uri="{9D8B030D-6E8A-4147-A177-3AD203B41FA5}">
                      <a16:colId xmlns:a16="http://schemas.microsoft.com/office/drawing/2014/main" val="2617428668"/>
                    </a:ext>
                  </a:extLst>
                </a:gridCol>
              </a:tblGrid>
              <a:tr h="874508">
                <a:tc>
                  <a:txBody>
                    <a:bodyPr/>
                    <a:lstStyle/>
                    <a:p>
                      <a:pPr algn="ctr"/>
                      <a:r>
                        <a:rPr lang="ar-JO" b="1" dirty="0"/>
                        <a:t>المرحلة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b="1" dirty="0"/>
                        <a:t>الوصف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b="1" dirty="0"/>
                        <a:t>مثال تطبيقي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3459703713"/>
                  </a:ext>
                </a:extLst>
              </a:tr>
              <a:tr h="874508">
                <a:tc>
                  <a:txBody>
                    <a:bodyPr/>
                    <a:lstStyle/>
                    <a:p>
                      <a:pPr algn="ctr"/>
                      <a:r>
                        <a:rPr lang="ar-SA" dirty="0"/>
                        <a:t>الأولى</a:t>
                      </a:r>
                      <a:endParaRPr lang="en-JO"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محتوى عام جذاب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فيديوهات عن قضايا اجتماعية أو ثقافية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3185046517"/>
                  </a:ext>
                </a:extLst>
              </a:tr>
              <a:tr h="874508">
                <a:tc>
                  <a:txBody>
                    <a:bodyPr/>
                    <a:lstStyle/>
                    <a:p>
                      <a:pPr algn="ctr"/>
                      <a:r>
                        <a:rPr lang="ar-SA" dirty="0"/>
                        <a:t>الثانية</a:t>
                      </a:r>
                      <a:endParaRPr lang="en-JO"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بناء هوية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مجموعات مغلقة على تليغرام أو فيسبوك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2078041792"/>
                  </a:ext>
                </a:extLst>
              </a:tr>
              <a:tr h="1530388">
                <a:tc>
                  <a:txBody>
                    <a:bodyPr/>
                    <a:lstStyle/>
                    <a:p>
                      <a:pPr algn="ctr"/>
                      <a:r>
                        <a:rPr lang="ar-SA" dirty="0"/>
                        <a:t>الثالثة</a:t>
                      </a:r>
                      <a:endParaRPr lang="en-JO"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سردية المظلومية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مقاطع عن "اضطهاد المسلمين" أو "فساد الحكومات"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3275753092"/>
                  </a:ext>
                </a:extLst>
              </a:tr>
              <a:tr h="874508">
                <a:tc>
                  <a:txBody>
                    <a:bodyPr/>
                    <a:lstStyle/>
                    <a:p>
                      <a:pPr algn="ctr"/>
                      <a:r>
                        <a:rPr lang="ar-SA" dirty="0"/>
                        <a:t>الرابعة</a:t>
                      </a:r>
                      <a:endParaRPr lang="en-JO"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الحلول المتطرفة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الدعوة للعنف أو الانعزال عن المجتمع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2841098720"/>
                  </a:ext>
                </a:extLst>
              </a:tr>
            </a:tbl>
          </a:graphicData>
        </a:graphic>
      </p:graphicFrame>
    </p:spTree>
    <p:extLst>
      <p:ext uri="{BB962C8B-B14F-4D97-AF65-F5344CB8AC3E}">
        <p14:creationId xmlns:p14="http://schemas.microsoft.com/office/powerpoint/2010/main" val="1992926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408"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05141" y="523855"/>
            <a:ext cx="7614945" cy="584775"/>
          </a:xfrm>
          <a:prstGeom prst="rect">
            <a:avLst/>
          </a:prstGeom>
          <a:noFill/>
        </p:spPr>
        <p:txBody>
          <a:bodyPr wrap="square" rtlCol="0">
            <a:spAutoFit/>
          </a:bodyPr>
          <a:lstStyle/>
          <a:p>
            <a:pPr algn="ctr" rtl="1"/>
            <a:r>
              <a:rPr lang="ar-JO" sz="3200" b="1" i="0" u="none" strike="noStrike" dirty="0">
                <a:solidFill>
                  <a:schemeClr val="accent1">
                    <a:lumMod val="75000"/>
                  </a:schemeClr>
                </a:solidFill>
                <a:effectLst/>
              </a:rPr>
              <a:t>أدوات الاستقطاب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9" y="-60665"/>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867400" y="1108630"/>
            <a:ext cx="5676901" cy="5399048"/>
          </a:xfrm>
        </p:spPr>
        <p:txBody>
          <a:bodyPr anchor="ctr">
            <a:normAutofit lnSpcReduction="10000"/>
          </a:bodyPr>
          <a:lstStyle/>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الفيديوهات القصيرة:</a:t>
            </a:r>
            <a:r>
              <a:rPr lang="ar-JO" sz="2400" b="0" i="0" u="none" strike="noStrike" dirty="0">
                <a:solidFill>
                  <a:schemeClr val="accent1">
                    <a:lumMod val="75000"/>
                  </a:schemeClr>
                </a:solidFill>
                <a:effectLst/>
              </a:rPr>
              <a:t> مؤثرة عاطفيًا، سهلة الانتشار</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الألعاب الإلكترونية:</a:t>
            </a:r>
            <a:r>
              <a:rPr lang="ar-JO" sz="2400" b="0" i="0" u="none" strike="noStrike" dirty="0">
                <a:solidFill>
                  <a:schemeClr val="accent1">
                    <a:lumMod val="75000"/>
                  </a:schemeClr>
                </a:solidFill>
                <a:effectLst/>
              </a:rPr>
              <a:t> إدماج نفسي عبر المحاكاة والمكافآت والفرق</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غرف الدردشة المغلقة:</a:t>
            </a:r>
            <a:r>
              <a:rPr lang="ar-JO" sz="2400" b="0" i="0" u="none" strike="noStrike" dirty="0">
                <a:solidFill>
                  <a:schemeClr val="accent1">
                    <a:lumMod val="75000"/>
                  </a:schemeClr>
                </a:solidFill>
                <a:effectLst/>
              </a:rPr>
              <a:t> بناء روابط شخصية وثقة وتعزيز الشعور بالانتماء</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الحسابات الوهمية:</a:t>
            </a:r>
            <a:r>
              <a:rPr lang="ar-JO" sz="2400" b="0" i="0" u="none" strike="noStrike" dirty="0">
                <a:solidFill>
                  <a:schemeClr val="accent1">
                    <a:lumMod val="75000"/>
                  </a:schemeClr>
                </a:solidFill>
                <a:effectLst/>
              </a:rPr>
              <a:t> تضخيم الرسائل وإيهام بانتشار واسع</a:t>
            </a:r>
          </a:p>
          <a:p>
            <a:pPr algn="r" rtl="1">
              <a:lnSpc>
                <a:spcPct val="150000"/>
              </a:lnSpc>
              <a:buFont typeface="Arial" panose="020B0604020202020204" pitchFamily="34" charset="0"/>
              <a:buChar char="•"/>
            </a:pPr>
            <a:r>
              <a:rPr lang="ar-JO" sz="2400" dirty="0">
                <a:solidFill>
                  <a:schemeClr val="accent1">
                    <a:lumMod val="75000"/>
                  </a:schemeClr>
                </a:solidFill>
              </a:rPr>
              <a:t>حسابات الرأي ومساحات المشاركة الوهمية الهادفة لحشد الفرق </a:t>
            </a:r>
            <a:endParaRPr lang="ar-JO" sz="2400" b="0" i="0" u="none" strike="noStrike" dirty="0">
              <a:solidFill>
                <a:schemeClr val="accent1">
                  <a:lumMod val="75000"/>
                </a:schemeClr>
              </a:solidFill>
              <a:effectLst/>
            </a:endParaRPr>
          </a:p>
        </p:txBody>
      </p:sp>
      <p:graphicFrame>
        <p:nvGraphicFramePr>
          <p:cNvPr id="2" name="Diagram 1">
            <a:extLst>
              <a:ext uri="{FF2B5EF4-FFF2-40B4-BE49-F238E27FC236}">
                <a16:creationId xmlns:a16="http://schemas.microsoft.com/office/drawing/2014/main" id="{4F9C5251-63D3-8845-8960-F185C7245F0D}"/>
              </a:ext>
            </a:extLst>
          </p:cNvPr>
          <p:cNvGraphicFramePr/>
          <p:nvPr>
            <p:extLst>
              <p:ext uri="{D42A27DB-BD31-4B8C-83A1-F6EECF244321}">
                <p14:modId xmlns:p14="http://schemas.microsoft.com/office/powerpoint/2010/main" val="1794710230"/>
              </p:ext>
            </p:extLst>
          </p:nvPr>
        </p:nvGraphicFramePr>
        <p:xfrm>
          <a:off x="304801" y="1876835"/>
          <a:ext cx="5448300" cy="4457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91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7" y="336639"/>
            <a:ext cx="7614945" cy="752001"/>
          </a:xfrm>
          <a:prstGeom prst="rect">
            <a:avLst/>
          </a:prstGeom>
          <a:noFill/>
        </p:spPr>
        <p:txBody>
          <a:bodyPr wrap="square" rtlCol="0">
            <a:spAutoFit/>
          </a:bodyPr>
          <a:lstStyle/>
          <a:p>
            <a:pPr algn="ctr" rtl="1">
              <a:lnSpc>
                <a:spcPct val="150000"/>
              </a:lnSpc>
            </a:pPr>
            <a:r>
              <a:rPr lang="ar-JO" sz="3200" b="1" dirty="0">
                <a:solidFill>
                  <a:srgbClr val="002060"/>
                </a:solidFill>
                <a:cs typeface="+mj-cs"/>
              </a:rPr>
              <a:t>دراسة حالة – داعش والإعلام الرقمي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143500" y="1108630"/>
            <a:ext cx="6601196" cy="5399048"/>
          </a:xfrm>
        </p:spPr>
        <p:txBody>
          <a:bodyPr anchor="ctr">
            <a:normAutofit/>
          </a:bodyPr>
          <a:lstStyle/>
          <a:p>
            <a:pPr algn="just" rtl="1">
              <a:lnSpc>
                <a:spcPct val="150000"/>
              </a:lnSpc>
            </a:pPr>
            <a:r>
              <a:rPr lang="ar-JO" dirty="0">
                <a:solidFill>
                  <a:schemeClr val="accent1">
                    <a:lumMod val="75000"/>
                  </a:schemeClr>
                </a:solidFill>
                <a:cs typeface="+mj-cs"/>
              </a:rPr>
              <a:t>استخدمت داعش منصات مثل تويتر ويوتيوب لنشر سرديات المظلومية، وسردية الدين واتباع الشريعة</a:t>
            </a:r>
          </a:p>
          <a:p>
            <a:pPr algn="just" rtl="1">
              <a:lnSpc>
                <a:spcPct val="150000"/>
              </a:lnSpc>
            </a:pPr>
            <a:r>
              <a:rPr lang="ar-JO" dirty="0">
                <a:solidFill>
                  <a:schemeClr val="accent1">
                    <a:lumMod val="75000"/>
                  </a:schemeClr>
                </a:solidFill>
                <a:cs typeface="+mj-cs"/>
              </a:rPr>
              <a:t>أنشأت مكتبات فيديو عالية الجودة تستهدف الشباب</a:t>
            </a:r>
          </a:p>
          <a:p>
            <a:pPr algn="just" rtl="1">
              <a:lnSpc>
                <a:spcPct val="150000"/>
              </a:lnSpc>
            </a:pPr>
            <a:r>
              <a:rPr lang="ar-JO" dirty="0">
                <a:solidFill>
                  <a:schemeClr val="accent1">
                    <a:lumMod val="75000"/>
                  </a:schemeClr>
                </a:solidFill>
                <a:cs typeface="+mj-cs"/>
              </a:rPr>
              <a:t>اعتمدت على هاشتاغات متكررة لتضخيم الرسائل</a:t>
            </a:r>
          </a:p>
          <a:p>
            <a:pPr algn="just" rtl="1">
              <a:lnSpc>
                <a:spcPct val="150000"/>
              </a:lnSpc>
            </a:pPr>
            <a:r>
              <a:rPr lang="ar-JO" dirty="0">
                <a:solidFill>
                  <a:srgbClr val="C00000"/>
                </a:solidFill>
                <a:cs typeface="+mj-cs"/>
              </a:rPr>
              <a:t>النتيجة: آلاف الشباب انضموا عبر قنوات رقمية فقط</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5" name="Picture 4">
            <a:extLst>
              <a:ext uri="{FF2B5EF4-FFF2-40B4-BE49-F238E27FC236}">
                <a16:creationId xmlns:a16="http://schemas.microsoft.com/office/drawing/2014/main" id="{86752F3A-E0D5-B449-855C-8ED8E82509F9}"/>
              </a:ext>
            </a:extLst>
          </p:cNvPr>
          <p:cNvPicPr>
            <a:picLocks noChangeAspect="1"/>
          </p:cNvPicPr>
          <p:nvPr/>
        </p:nvPicPr>
        <p:blipFill rotWithShape="1">
          <a:blip r:embed="rId3">
            <a:extLst>
              <a:ext uri="{28A0092B-C50C-407E-A947-70E740481C1C}">
                <a14:useLocalDpi xmlns:a14="http://schemas.microsoft.com/office/drawing/2010/main" val="0"/>
              </a:ext>
            </a:extLst>
          </a:blip>
          <a:srcRect b="34440"/>
          <a:stretch/>
        </p:blipFill>
        <p:spPr>
          <a:xfrm>
            <a:off x="107950" y="1877224"/>
            <a:ext cx="5035550" cy="4013200"/>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400110"/>
            <a:ext cx="7614945" cy="739754"/>
          </a:xfrm>
          <a:prstGeom prst="rect">
            <a:avLst/>
          </a:prstGeom>
          <a:noFill/>
        </p:spPr>
        <p:txBody>
          <a:bodyPr wrap="square" rtlCol="0">
            <a:spAutoFit/>
          </a:bodyPr>
          <a:lstStyle/>
          <a:p>
            <a:pPr marL="0" indent="0" algn="ctr" rtl="1">
              <a:lnSpc>
                <a:spcPct val="150000"/>
              </a:lnSpc>
              <a:buNone/>
            </a:pPr>
            <a:r>
              <a:rPr lang="ar-JO" sz="3200" b="1" i="0" strike="noStrike" dirty="0">
                <a:solidFill>
                  <a:schemeClr val="accent1"/>
                </a:solidFill>
                <a:effectLst/>
              </a:rPr>
              <a:t>آثار الاستقطاب على الشباب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711700" y="1108630"/>
            <a:ext cx="7032996" cy="5399048"/>
          </a:xfrm>
        </p:spPr>
        <p:txBody>
          <a:bodyPr anchor="ctr">
            <a:normAutofit/>
          </a:bodyPr>
          <a:lstStyle/>
          <a:p>
            <a:pPr marL="457200" indent="-457200" algn="r" rtl="1">
              <a:lnSpc>
                <a:spcPct val="150000"/>
              </a:lnSpc>
              <a:buFont typeface="+mj-lt"/>
              <a:buAutoNum type="arabicPeriod"/>
            </a:pPr>
            <a:r>
              <a:rPr lang="ar-JO" sz="2400" i="0" strike="noStrike" dirty="0">
                <a:solidFill>
                  <a:srgbClr val="002060"/>
                </a:solidFill>
                <a:effectLst/>
              </a:rPr>
              <a:t>آثار نفسية: شعور بالتمكين الزائف والانتماء لجماعة قوية</a:t>
            </a:r>
          </a:p>
          <a:p>
            <a:pPr marL="457200" indent="-457200" algn="r" rtl="1">
              <a:lnSpc>
                <a:spcPct val="150000"/>
              </a:lnSpc>
              <a:buFont typeface="+mj-lt"/>
              <a:buAutoNum type="arabicPeriod"/>
            </a:pPr>
            <a:r>
              <a:rPr lang="ar-JO" sz="2400" i="0" strike="noStrike" dirty="0">
                <a:solidFill>
                  <a:srgbClr val="002060"/>
                </a:solidFill>
                <a:effectLst/>
              </a:rPr>
              <a:t>آثار اجتماعية: عزلة عن الأسرة والأصدقاء والمحيط الاجتماعي</a:t>
            </a:r>
          </a:p>
          <a:p>
            <a:pPr marL="457200" indent="-457200" algn="r" rtl="1">
              <a:lnSpc>
                <a:spcPct val="150000"/>
              </a:lnSpc>
              <a:buFont typeface="+mj-lt"/>
              <a:buAutoNum type="arabicPeriod"/>
            </a:pPr>
            <a:r>
              <a:rPr lang="ar-JO" sz="2400" i="0" strike="noStrike" dirty="0">
                <a:solidFill>
                  <a:srgbClr val="002060"/>
                </a:solidFill>
                <a:effectLst/>
              </a:rPr>
              <a:t>آثار معرفية: يقين مطلق ورفض أي نقاش مخالف، التعصب للأفكار التي تبناها وعدم قبول أي رأي آخر </a:t>
            </a:r>
          </a:p>
          <a:p>
            <a:pPr marL="457200" indent="-457200" algn="r" rtl="1">
              <a:lnSpc>
                <a:spcPct val="150000"/>
              </a:lnSpc>
              <a:buFont typeface="+mj-lt"/>
              <a:buAutoNum type="arabicPeriod"/>
            </a:pPr>
            <a:r>
              <a:rPr lang="ar-JO" sz="2400" i="0" strike="noStrike" dirty="0">
                <a:solidFill>
                  <a:srgbClr val="002060"/>
                </a:solidFill>
                <a:effectLst/>
              </a:rPr>
              <a:t>آثار سلوكية: استعداد لتنفيذ أوامر الجماعة، الطاعة والخضوع، الانقياد دون تفكير </a:t>
            </a:r>
            <a:br>
              <a:rPr lang="ar-JO" sz="2400" u="sng" dirty="0">
                <a:solidFill>
                  <a:srgbClr val="C00000"/>
                </a:solidFill>
              </a:rPr>
            </a:br>
            <a:endParaRPr lang="ar-JO" sz="2400" b="0" i="0" u="sng" strike="noStrike" dirty="0">
              <a:solidFill>
                <a:srgbClr val="C00000"/>
              </a:solidFill>
              <a:effectLst/>
            </a:endParaRPr>
          </a:p>
          <a:p>
            <a:pPr algn="r" rtl="1">
              <a:buFont typeface="Arial" panose="020B0604020202020204" pitchFamily="34" charset="0"/>
              <a:buChar char="•"/>
            </a:pPr>
            <a:endParaRPr lang="en-JO" dirty="0"/>
          </a:p>
        </p:txBody>
      </p:sp>
      <p:pic>
        <p:nvPicPr>
          <p:cNvPr id="8" name="Picture 7">
            <a:extLst>
              <a:ext uri="{FF2B5EF4-FFF2-40B4-BE49-F238E27FC236}">
                <a16:creationId xmlns:a16="http://schemas.microsoft.com/office/drawing/2014/main" id="{54171B2D-77E3-BD45-B8C0-7CD1FE4CC3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50073"/>
            <a:ext cx="4938486" cy="3456940"/>
          </a:xfrm>
          <a:prstGeom prst="rect">
            <a:avLst/>
          </a:prstGeom>
        </p:spPr>
      </p:pic>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900356" y="321662"/>
            <a:ext cx="6632113" cy="751424"/>
          </a:xfrm>
          <a:prstGeom prst="rect">
            <a:avLst/>
          </a:prstGeom>
          <a:noFill/>
        </p:spPr>
        <p:txBody>
          <a:bodyPr wrap="square" rtlCol="0">
            <a:spAutoFit/>
          </a:bodyPr>
          <a:lstStyle/>
          <a:p>
            <a:pPr algn="ctr" rtl="1">
              <a:lnSpc>
                <a:spcPct val="150000"/>
              </a:lnSpc>
            </a:pPr>
            <a:r>
              <a:rPr lang="ar-JO" sz="3200" b="1" dirty="0">
                <a:solidFill>
                  <a:srgbClr val="002060"/>
                </a:solidFill>
              </a:rPr>
              <a:t>عوامل تمكين التجنيد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387927" y="1108630"/>
            <a:ext cx="11457709" cy="5427708"/>
          </a:xfrm>
        </p:spPr>
        <p:txBody>
          <a:bodyPr>
            <a:normAutofit/>
          </a:bodyPr>
          <a:lstStyle/>
          <a:p>
            <a:pPr marL="457200" indent="-457200" algn="just" rtl="1">
              <a:lnSpc>
                <a:spcPct val="150000"/>
              </a:lnSpc>
              <a:buFont typeface="+mj-lt"/>
              <a:buAutoNum type="arabicPeriod"/>
            </a:pPr>
            <a:r>
              <a:rPr lang="ar-JO" sz="2400" dirty="0">
                <a:solidFill>
                  <a:srgbClr val="002060"/>
                </a:solidFill>
              </a:rPr>
              <a:t>غياب الرقابة الرقمية الفعالة </a:t>
            </a:r>
          </a:p>
          <a:p>
            <a:pPr marL="457200" indent="-457200" algn="just" rtl="1">
              <a:lnSpc>
                <a:spcPct val="150000"/>
              </a:lnSpc>
              <a:buFont typeface="+mj-lt"/>
              <a:buAutoNum type="arabicPeriod"/>
            </a:pPr>
            <a:r>
              <a:rPr lang="ar-JO" sz="2400" dirty="0">
                <a:solidFill>
                  <a:srgbClr val="002060"/>
                </a:solidFill>
              </a:rPr>
              <a:t>سهولة إنشاء حسابات وهمية بأسماء متعددة</a:t>
            </a:r>
          </a:p>
          <a:p>
            <a:pPr marL="457200" indent="-457200" algn="just" rtl="1">
              <a:lnSpc>
                <a:spcPct val="150000"/>
              </a:lnSpc>
              <a:buFont typeface="+mj-lt"/>
              <a:buAutoNum type="arabicPeriod"/>
            </a:pPr>
            <a:r>
              <a:rPr lang="ar-JO" sz="2400" dirty="0">
                <a:solidFill>
                  <a:srgbClr val="002060"/>
                </a:solidFill>
              </a:rPr>
              <a:t>ضعف التربية والثقافة الرقمية لدى الشباب</a:t>
            </a:r>
          </a:p>
          <a:p>
            <a:pPr marL="457200" indent="-457200" algn="r" rtl="1">
              <a:lnSpc>
                <a:spcPct val="150000"/>
              </a:lnSpc>
              <a:buFont typeface="+mj-lt"/>
              <a:buAutoNum type="arabicPeriod"/>
            </a:pPr>
            <a:r>
              <a:rPr lang="ar-JO" sz="2400" dirty="0">
                <a:solidFill>
                  <a:srgbClr val="002060"/>
                </a:solidFill>
              </a:rPr>
              <a:t>الاستغلال النفسي لحاجة الشباب للهوية والاعتراف</a:t>
            </a:r>
          </a:p>
          <a:p>
            <a:pPr marL="457200" indent="-457200" algn="r" rtl="1">
              <a:lnSpc>
                <a:spcPct val="150000"/>
              </a:lnSpc>
              <a:buFont typeface="+mj-lt"/>
              <a:buAutoNum type="arabicPeriod"/>
            </a:pPr>
            <a:r>
              <a:rPr lang="ar-JO" sz="2400" dirty="0">
                <a:solidFill>
                  <a:srgbClr val="002060"/>
                </a:solidFill>
              </a:rPr>
              <a:t>غياب الدور الإعلامي التوعوي والفكري الموازي لهذه الأنشطة </a:t>
            </a:r>
          </a:p>
          <a:p>
            <a:pPr marL="457200" indent="-457200" algn="r" rtl="1">
              <a:lnSpc>
                <a:spcPct val="150000"/>
              </a:lnSpc>
              <a:buFont typeface="+mj-lt"/>
              <a:buAutoNum type="arabicPeriod"/>
            </a:pPr>
            <a:r>
              <a:rPr lang="ar-JO" sz="2400" dirty="0">
                <a:solidFill>
                  <a:srgbClr val="002060"/>
                </a:solidFill>
              </a:rPr>
              <a:t>غياب هذه القضايا والممارسات عن المناهج التربوية والتعليمية </a:t>
            </a:r>
          </a:p>
          <a:p>
            <a:pPr marL="457200" indent="-457200" algn="r" rtl="1">
              <a:lnSpc>
                <a:spcPct val="150000"/>
              </a:lnSpc>
              <a:buFont typeface="+mj-lt"/>
              <a:buAutoNum type="arabicPeriod"/>
            </a:pPr>
            <a:r>
              <a:rPr lang="ar-JO" sz="2400" dirty="0">
                <a:solidFill>
                  <a:srgbClr val="002060"/>
                </a:solidFill>
              </a:rPr>
              <a:t>الإغراءات المالية والدينية والاجتماعية الزائفة التي تقدمها هذه الجماعات  </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5" name="Picture 4">
            <a:extLst>
              <a:ext uri="{FF2B5EF4-FFF2-40B4-BE49-F238E27FC236}">
                <a16:creationId xmlns:a16="http://schemas.microsoft.com/office/drawing/2014/main" id="{06593FAD-6AFC-284E-BFEC-7FB7B6F1C6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604" y="1905000"/>
            <a:ext cx="4573787" cy="3048000"/>
          </a:xfrm>
          <a:prstGeom prst="rect">
            <a:avLst/>
          </a:prstGeom>
        </p:spPr>
      </p:pic>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900356" y="518979"/>
            <a:ext cx="6632113" cy="584775"/>
          </a:xfrm>
          <a:prstGeom prst="rect">
            <a:avLst/>
          </a:prstGeom>
          <a:noFill/>
        </p:spPr>
        <p:txBody>
          <a:bodyPr wrap="square" rtlCol="0">
            <a:spAutoFit/>
          </a:bodyPr>
          <a:lstStyle/>
          <a:p>
            <a:pPr algn="ctr" rtl="1"/>
            <a:r>
              <a:rPr lang="ar-JO" sz="3200" b="1" i="0" strike="noStrike" dirty="0">
                <a:solidFill>
                  <a:schemeClr val="accent1"/>
                </a:solidFill>
                <a:effectLst/>
              </a:rPr>
              <a:t>بداية ومؤشرات الاستقطاب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6797244" y="1253331"/>
            <a:ext cx="5181600" cy="4351338"/>
          </a:xfrm>
        </p:spPr>
        <p:txBody>
          <a:bodyPr>
            <a:normAutofit/>
          </a:bodyPr>
          <a:lstStyle/>
          <a:p>
            <a:pPr marL="0" indent="0" algn="r" rtl="1">
              <a:lnSpc>
                <a:spcPct val="150000"/>
              </a:lnSpc>
              <a:buNone/>
            </a:pPr>
            <a:r>
              <a:rPr lang="ar-JO" sz="2400" b="1" i="0" u="sng" strike="noStrike" dirty="0">
                <a:solidFill>
                  <a:srgbClr val="002060"/>
                </a:solidFill>
                <a:effectLst/>
              </a:rPr>
              <a:t>بناء الثقة التدريجية</a:t>
            </a:r>
            <a:endParaRPr lang="ar-JO" sz="2400" i="0" u="sng" strike="noStrike" dirty="0">
              <a:solidFill>
                <a:srgbClr val="002060"/>
              </a:solidFill>
              <a:effectLst/>
            </a:endParaRPr>
          </a:p>
          <a:p>
            <a:pPr algn="r" rtl="1">
              <a:lnSpc>
                <a:spcPct val="150000"/>
              </a:lnSpc>
            </a:pPr>
            <a:r>
              <a:rPr lang="ar-JO" sz="2400" i="0" strike="noStrike" dirty="0">
                <a:solidFill>
                  <a:schemeClr val="accent1"/>
                </a:solidFill>
                <a:effectLst/>
              </a:rPr>
              <a:t>الجماعات تبدأ بتواصل شخصي ودعم عاطفي</a:t>
            </a:r>
          </a:p>
          <a:p>
            <a:pPr algn="r" rtl="1">
              <a:lnSpc>
                <a:spcPct val="150000"/>
              </a:lnSpc>
            </a:pPr>
            <a:r>
              <a:rPr lang="ar-JO" sz="2400" i="0" strike="noStrike" dirty="0">
                <a:solidFill>
                  <a:schemeClr val="accent1"/>
                </a:solidFill>
                <a:effectLst/>
              </a:rPr>
              <a:t>يتم الرد بسرعة على أسئلة الشباب لإشعارهم بالأهمية</a:t>
            </a:r>
          </a:p>
          <a:p>
            <a:pPr algn="r" rtl="1">
              <a:lnSpc>
                <a:spcPct val="150000"/>
              </a:lnSpc>
            </a:pPr>
            <a:r>
              <a:rPr lang="ar-JO" sz="2400" i="0" strike="noStrike" dirty="0">
                <a:solidFill>
                  <a:schemeClr val="accent1"/>
                </a:solidFill>
                <a:effectLst/>
              </a:rPr>
              <a:t>تتحول العلاقة إلى </a:t>
            </a:r>
            <a:r>
              <a:rPr lang="ar-JO" sz="2400" i="0" strike="noStrike" dirty="0">
                <a:solidFill>
                  <a:srgbClr val="C00000"/>
                </a:solidFill>
                <a:effectLst/>
              </a:rPr>
              <a:t>مرشد–تابع</a:t>
            </a:r>
          </a:p>
        </p:txBody>
      </p:sp>
      <p:sp>
        <p:nvSpPr>
          <p:cNvPr id="4" name="Content Placeholder 3">
            <a:extLst>
              <a:ext uri="{FF2B5EF4-FFF2-40B4-BE49-F238E27FC236}">
                <a16:creationId xmlns:a16="http://schemas.microsoft.com/office/drawing/2014/main" id="{C00156EF-879B-E34D-ACDF-AF5EEB72D5E2}"/>
              </a:ext>
            </a:extLst>
          </p:cNvPr>
          <p:cNvSpPr>
            <a:spLocks noGrp="1"/>
          </p:cNvSpPr>
          <p:nvPr>
            <p:ph sz="half" idx="2"/>
          </p:nvPr>
        </p:nvSpPr>
        <p:spPr>
          <a:xfrm>
            <a:off x="213156" y="1253331"/>
            <a:ext cx="5471296" cy="4351338"/>
          </a:xfrm>
        </p:spPr>
        <p:txBody>
          <a:bodyPr/>
          <a:lstStyle/>
          <a:p>
            <a:pPr marL="0" indent="0" algn="r" rtl="1">
              <a:lnSpc>
                <a:spcPct val="150000"/>
              </a:lnSpc>
              <a:buNone/>
            </a:pPr>
            <a:r>
              <a:rPr lang="ar-JO" sz="2400" b="1" i="0" u="sng" strike="noStrike" dirty="0">
                <a:solidFill>
                  <a:srgbClr val="C00000"/>
                </a:solidFill>
                <a:effectLst/>
              </a:rPr>
              <a:t>مؤشرات الاستقطاب: </a:t>
            </a:r>
          </a:p>
          <a:p>
            <a:pPr algn="r" rtl="1">
              <a:lnSpc>
                <a:spcPct val="150000"/>
              </a:lnSpc>
            </a:pPr>
            <a:r>
              <a:rPr lang="ar-JO" sz="2400" i="0" strike="noStrike" dirty="0">
                <a:solidFill>
                  <a:srgbClr val="002060"/>
                </a:solidFill>
                <a:effectLst/>
              </a:rPr>
              <a:t>مشاركة متزايدة لمحتوى "مظلومي" أو "إقصائي"</a:t>
            </a:r>
          </a:p>
          <a:p>
            <a:pPr algn="r" rtl="1">
              <a:lnSpc>
                <a:spcPct val="150000"/>
              </a:lnSpc>
            </a:pPr>
            <a:r>
              <a:rPr lang="ar-JO" sz="2400" i="0" strike="noStrike" dirty="0">
                <a:solidFill>
                  <a:srgbClr val="0070C0"/>
                </a:solidFill>
                <a:effectLst/>
              </a:rPr>
              <a:t>الانضمام لمجموعات مغلقة أو سرية</a:t>
            </a:r>
          </a:p>
          <a:p>
            <a:pPr algn="r" rtl="1">
              <a:lnSpc>
                <a:spcPct val="150000"/>
              </a:lnSpc>
            </a:pPr>
            <a:r>
              <a:rPr lang="ar-JO" sz="2400" i="0" strike="noStrike" dirty="0">
                <a:solidFill>
                  <a:srgbClr val="0070C0"/>
                </a:solidFill>
                <a:effectLst/>
              </a:rPr>
              <a:t>تقليل التفاعل مع الأصدقاء والعائلة</a:t>
            </a:r>
          </a:p>
          <a:p>
            <a:pPr algn="r" rtl="1">
              <a:lnSpc>
                <a:spcPct val="150000"/>
              </a:lnSpc>
            </a:pPr>
            <a:r>
              <a:rPr lang="ar-JO" sz="2400" i="0" strike="noStrike" dirty="0">
                <a:solidFill>
                  <a:srgbClr val="C00000"/>
                </a:solidFill>
                <a:effectLst/>
              </a:rPr>
              <a:t>استخدام لغة "نحن ضدهم"</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270669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46530"/>
            <a:ext cx="11780791" cy="5784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970063" y="442549"/>
            <a:ext cx="8455673" cy="584775"/>
          </a:xfrm>
          <a:prstGeom prst="rect">
            <a:avLst/>
          </a:prstGeom>
          <a:noFill/>
        </p:spPr>
        <p:txBody>
          <a:bodyPr wrap="square" rtlCol="0">
            <a:spAutoFit/>
          </a:bodyPr>
          <a:lstStyle/>
          <a:p>
            <a:pPr algn="ctr" rtl="1"/>
            <a:r>
              <a:rPr lang="ar-JO" sz="3200" b="1" i="0" u="none" strike="noStrike" dirty="0">
                <a:solidFill>
                  <a:srgbClr val="C00000"/>
                </a:solidFill>
                <a:effectLst/>
              </a:rPr>
              <a:t>سؤال تفاعلي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447303" y="1198080"/>
            <a:ext cx="11297392" cy="5089422"/>
          </a:xfrm>
        </p:spPr>
        <p:txBody>
          <a:bodyPr anchor="ctr">
            <a:normAutofit/>
          </a:bodyPr>
          <a:lstStyle/>
          <a:p>
            <a:pPr algn="r" rtl="1"/>
            <a:r>
              <a:rPr lang="ar-JO" sz="2400" dirty="0">
                <a:solidFill>
                  <a:srgbClr val="0070C0"/>
                </a:solidFill>
              </a:rPr>
              <a:t>لماذا ينجذب الشباب لهذه الرسائل؟</a:t>
            </a:r>
          </a:p>
          <a:p>
            <a:pPr algn="r" rtl="1">
              <a:buFont typeface="Arial" panose="020B0604020202020204" pitchFamily="34" charset="0"/>
              <a:buChar char="•"/>
            </a:pPr>
            <a:r>
              <a:rPr lang="ar-JO" sz="2400" b="0" i="0" u="none" strike="noStrike" dirty="0">
                <a:solidFill>
                  <a:srgbClr val="0070C0"/>
                </a:solidFill>
                <a:effectLst/>
              </a:rPr>
              <a:t>هل بسبب </a:t>
            </a:r>
            <a:r>
              <a:rPr lang="ar-JO" sz="2400" b="1" i="0" u="none" strike="noStrike" dirty="0">
                <a:solidFill>
                  <a:srgbClr val="C00000"/>
                </a:solidFill>
                <a:effectLst/>
              </a:rPr>
              <a:t>اللغة العاطفية</a:t>
            </a:r>
            <a:r>
              <a:rPr lang="ar-JO" sz="2400" b="0" i="0" u="none" strike="noStrike" dirty="0">
                <a:solidFill>
                  <a:srgbClr val="0070C0"/>
                </a:solidFill>
                <a:effectLst/>
              </a:rPr>
              <a:t>؟</a:t>
            </a:r>
          </a:p>
          <a:p>
            <a:pPr algn="r" rtl="1">
              <a:buFont typeface="Arial" panose="020B0604020202020204" pitchFamily="34" charset="0"/>
              <a:buChar char="•"/>
            </a:pPr>
            <a:r>
              <a:rPr lang="ar-JO" sz="2400" b="0" i="0" u="none" strike="noStrike" dirty="0">
                <a:solidFill>
                  <a:srgbClr val="0070C0"/>
                </a:solidFill>
                <a:effectLst/>
              </a:rPr>
              <a:t>أم بسبب </a:t>
            </a:r>
            <a:r>
              <a:rPr lang="ar-JO" sz="2400" b="1" i="0" u="none" strike="noStrike" dirty="0">
                <a:solidFill>
                  <a:srgbClr val="0070C0"/>
                </a:solidFill>
                <a:effectLst/>
              </a:rPr>
              <a:t>الإحساس بالانتماء</a:t>
            </a:r>
            <a:r>
              <a:rPr lang="ar-JO" sz="2400" b="0" i="0" u="none" strike="noStrike" dirty="0">
                <a:solidFill>
                  <a:srgbClr val="0070C0"/>
                </a:solidFill>
                <a:effectLst/>
              </a:rPr>
              <a:t>؟</a:t>
            </a:r>
          </a:p>
          <a:p>
            <a:pPr marL="0" indent="0" algn="just" rtl="1">
              <a:lnSpc>
                <a:spcPct val="160000"/>
              </a:lnSpc>
              <a:buNone/>
            </a:pPr>
            <a:endParaRPr lang="en-JO" dirty="0">
              <a:solidFill>
                <a:schemeClr val="accent1">
                  <a:lumMod val="75000"/>
                </a:schemeClr>
              </a:solidFill>
            </a:endParaRPr>
          </a:p>
        </p:txBody>
      </p:sp>
      <p:pic>
        <p:nvPicPr>
          <p:cNvPr id="10" name="Picture 9">
            <a:extLst>
              <a:ext uri="{FF2B5EF4-FFF2-40B4-BE49-F238E27FC236}">
                <a16:creationId xmlns:a16="http://schemas.microsoft.com/office/drawing/2014/main" id="{5FFA6186-C2DC-9B46-B555-21A657439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98" y="1549963"/>
            <a:ext cx="5775902" cy="4805731"/>
          </a:xfrm>
          <a:prstGeom prst="rect">
            <a:avLst/>
          </a:prstGeom>
        </p:spPr>
      </p:pic>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F0E0E63-61C1-D147-A7C5-557D22DD4534}"/>
              </a:ext>
            </a:extLst>
          </p:cNvPr>
          <p:cNvPicPr>
            <a:picLocks noChangeAspect="1"/>
          </p:cNvPicPr>
          <p:nvPr/>
        </p:nvPicPr>
        <p:blipFill rotWithShape="1">
          <a:blip r:embed="rId2">
            <a:extLst>
              <a:ext uri="{28A0092B-C50C-407E-A947-70E740481C1C}">
                <a14:useLocalDpi xmlns:a14="http://schemas.microsoft.com/office/drawing/2010/main" val="0"/>
              </a:ext>
            </a:extLst>
          </a:blip>
          <a:srcRect t="12963" b="6481"/>
          <a:stretch/>
        </p:blipFill>
        <p:spPr>
          <a:xfrm>
            <a:off x="0" y="1"/>
            <a:ext cx="12192000" cy="6858000"/>
          </a:xfrm>
          <a:prstGeom prst="rect">
            <a:avLst/>
          </a:prstGeom>
        </p:spPr>
      </p:pic>
    </p:spTree>
    <p:extLst>
      <p:ext uri="{BB962C8B-B14F-4D97-AF65-F5344CB8AC3E}">
        <p14:creationId xmlns:p14="http://schemas.microsoft.com/office/powerpoint/2010/main" val="2769468000"/>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0017 0.57269" pathEditMode="relative" ptsTypes="AA">
                                      <p:cBhvr>
                                        <p:cTn id="6" dur="30000" fill="hold"/>
                                        <p:tgtEl>
                                          <p:spTgt spid="4"/>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4"/>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0017 0.57269 L -0.24922 0.48859" pathEditMode="relative" ptsTypes="AA">
                                      <p:cBhvr>
                                        <p:cTn id="11" dur="30000" fill="hold"/>
                                        <p:tgtEl>
                                          <p:spTgt spid="4"/>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48859 L -0.02353 -0.57269" pathEditMode="relative" ptsTypes="AA">
                                      <p:cBhvr>
                                        <p:cTn id="14" dur="30000" fill="hold"/>
                                        <p:tgtEl>
                                          <p:spTgt spid="4"/>
                                        </p:tgtEl>
                                        <p:attrNameLst>
                                          <p:attrName>ppt_x</p:attrName>
                                          <p:attrName>ppt_y</p:attrName>
                                        </p:attrNameLst>
                                      </p:cBhvr>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02353 -0.57269 L 0 0" pathEditMode="relative" ptsTypes="AA">
                                      <p:cBhvr>
                                        <p:cTn id="17" dur="30000" fill="hold"/>
                                        <p:tgtEl>
                                          <p:spTgt spid="4"/>
                                        </p:tgtEl>
                                        <p:attrNameLst>
                                          <p:attrName>ppt_x</p:attrName>
                                          <p:attrName>ppt_y</p:attrName>
                                        </p:attrNameLst>
                                      </p:cBhvr>
                                    </p:animMotion>
                                  </p:childTnLst>
                                </p:cTn>
                              </p:par>
                              <p:par>
                                <p:cTn id="18" presetID="6" presetClass="emph" presetSubtype="0" accel="50000" decel="50000" fill="hold" nodeType="withEffect">
                                  <p:stCondLst>
                                    <p:cond delay="5000"/>
                                  </p:stCondLst>
                                  <p:childTnLst>
                                    <p:animScale>
                                      <p:cBhvr>
                                        <p:cTn id="19" dur="30000" fill="hold"/>
                                        <p:tgtEl>
                                          <p:spTgt spid="4"/>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0 0 L 0 0" pathEditMode="relative" ptsTypes="AA">
                                      <p:cBhvr>
                                        <p:cTn id="22" dur="5000" fill="hold"/>
                                        <p:tgtEl>
                                          <p:spTgt spid="4"/>
                                        </p:tgtEl>
                                        <p:attrNameLst>
                                          <p:attrName>ppt_x</p:attrName>
                                          <p:attrName>ppt_y</p:attrName>
                                        </p:attrNameLst>
                                      </p:cBhvr>
                                    </p:animMotion>
                                  </p:childTnLst>
                                </p:cTn>
                              </p:par>
                            </p:childTnLst>
                          </p:cTn>
                        </p:par>
                      </p:childTnLst>
                    </p:cTn>
                  </p:par>
                </p:childTnLst>
              </p:cTn>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99AA0-0088-8145-A3DF-EA7AFE3FC62A}"/>
              </a:ext>
            </a:extLst>
          </p:cNvPr>
          <p:cNvSpPr>
            <a:spLocks noGrp="1"/>
          </p:cNvSpPr>
          <p:nvPr>
            <p:ph type="title"/>
          </p:nvPr>
        </p:nvSpPr>
        <p:spPr>
          <a:xfrm>
            <a:off x="838200" y="2766218"/>
            <a:ext cx="10515600" cy="1325563"/>
          </a:xfrm>
        </p:spPr>
        <p:txBody>
          <a:bodyPr>
            <a:normAutofit fontScale="90000"/>
          </a:bodyPr>
          <a:lstStyle/>
          <a:p>
            <a:pPr algn="ctr">
              <a:lnSpc>
                <a:spcPct val="150000"/>
              </a:lnSpc>
            </a:pPr>
            <a:r>
              <a:rPr lang="ar-SA" sz="4400" b="1" dirty="0">
                <a:solidFill>
                  <a:srgbClr val="002060"/>
                </a:solidFill>
              </a:rPr>
              <a:t>الحفاظ على الأمن الفكري والتصدي لمحاولات الاستقطاب، التطرف وخطاب الكراهية والعنف</a:t>
            </a:r>
            <a:br>
              <a:rPr lang="ar-SA" sz="4400" b="1" dirty="0">
                <a:solidFill>
                  <a:srgbClr val="002060"/>
                </a:solidFill>
              </a:rPr>
            </a:br>
            <a:r>
              <a:rPr lang="ar-SA" sz="4400" b="1" dirty="0">
                <a:solidFill>
                  <a:srgbClr val="002060"/>
                </a:solidFill>
              </a:rPr>
              <a:t>استخدام الاعلام الرقمي لنشر الدعوة الوسطية الصحيحة والحفاظ على الأمن الفكري </a:t>
            </a:r>
            <a:endParaRPr lang="en-JO" dirty="0"/>
          </a:p>
        </p:txBody>
      </p:sp>
    </p:spTree>
    <p:extLst>
      <p:ext uri="{BB962C8B-B14F-4D97-AF65-F5344CB8AC3E}">
        <p14:creationId xmlns:p14="http://schemas.microsoft.com/office/powerpoint/2010/main" val="4189887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Autofit/>
          </a:bodyPr>
          <a:lstStyle/>
          <a:p>
            <a:pPr algn="ctr" rtl="1">
              <a:lnSpc>
                <a:spcPct val="150000"/>
              </a:lnSpc>
            </a:pPr>
            <a:r>
              <a:rPr lang="ar-JO" sz="3200" b="1" u="sng" dirty="0">
                <a:solidFill>
                  <a:schemeClr val="accent1">
                    <a:lumMod val="75000"/>
                  </a:schemeClr>
                </a:solidFill>
              </a:rPr>
              <a:t>من هم الدعاة الجدد؟</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1021278"/>
            <a:ext cx="11722924" cy="5836722"/>
          </a:xfrm>
        </p:spPr>
        <p:txBody>
          <a:bodyPr anchor="t">
            <a:normAutofit/>
          </a:bodyPr>
          <a:lstStyle/>
          <a:p>
            <a:pPr marL="0" indent="0" algn="just" rtl="1">
              <a:lnSpc>
                <a:spcPct val="150000"/>
              </a:lnSpc>
              <a:buNone/>
            </a:pPr>
            <a:r>
              <a:rPr lang="ar-JO" sz="2400" dirty="0">
                <a:solidFill>
                  <a:srgbClr val="002060"/>
                </a:solidFill>
              </a:rPr>
              <a:t>يشير مصطلح الدعاة الجدد إلى مجموعة من الدعاة والمفكرين الذين ظهروا منذ مطلع الألفية، واستثمروا الإعلام الرقمي للوصول إلى الشباب.</a:t>
            </a:r>
          </a:p>
          <a:p>
            <a:pPr marL="0" indent="0" algn="just" rtl="1">
              <a:lnSpc>
                <a:spcPct val="150000"/>
              </a:lnSpc>
              <a:buNone/>
            </a:pPr>
            <a:r>
              <a:rPr lang="ar-JO" sz="2400" b="1" u="sng" dirty="0">
                <a:solidFill>
                  <a:srgbClr val="C00000"/>
                </a:solidFill>
              </a:rPr>
              <a:t>يتميزون عن الخطاب التقليدي بأنهم:</a:t>
            </a:r>
          </a:p>
          <a:p>
            <a:pPr algn="just" rtl="1">
              <a:lnSpc>
                <a:spcPct val="150000"/>
              </a:lnSpc>
              <a:buFont typeface="Wingdings" pitchFamily="2" charset="2"/>
              <a:buChar char="ü"/>
            </a:pPr>
            <a:r>
              <a:rPr lang="ar-JO" sz="2400" dirty="0">
                <a:solidFill>
                  <a:schemeClr val="accent1">
                    <a:lumMod val="75000"/>
                  </a:schemeClr>
                </a:solidFill>
              </a:rPr>
              <a:t>يستخدمون لغة شبابية مبسطة بعيدة عن المصطلحات الفقهية المعقدة</a:t>
            </a:r>
          </a:p>
          <a:p>
            <a:pPr algn="just" rtl="1">
              <a:lnSpc>
                <a:spcPct val="150000"/>
              </a:lnSpc>
              <a:buFont typeface="Wingdings" pitchFamily="2" charset="2"/>
              <a:buChar char="ü"/>
            </a:pPr>
            <a:r>
              <a:rPr lang="ar-JO" sz="2400" dirty="0">
                <a:solidFill>
                  <a:schemeClr val="accent1">
                    <a:lumMod val="75000"/>
                  </a:schemeClr>
                </a:solidFill>
              </a:rPr>
              <a:t>يوظفون وسائل الإعلام الحديثة (يوتيوب، فيسبوك، بودكاست، إنستغرام)</a:t>
            </a:r>
          </a:p>
          <a:p>
            <a:pPr algn="just" rtl="1">
              <a:lnSpc>
                <a:spcPct val="150000"/>
              </a:lnSpc>
              <a:buFont typeface="Wingdings" pitchFamily="2" charset="2"/>
              <a:buChar char="ü"/>
            </a:pPr>
            <a:r>
              <a:rPr lang="ar-JO" sz="2400" dirty="0">
                <a:solidFill>
                  <a:schemeClr val="accent1">
                    <a:lumMod val="75000"/>
                  </a:schemeClr>
                </a:solidFill>
              </a:rPr>
              <a:t>يركزون على القيم الإنسانية المشتركة مثل العمل، الإحسان، التنمية، الأخلاق </a:t>
            </a:r>
          </a:p>
          <a:p>
            <a:pPr marL="0" indent="0" algn="just" rtl="1">
              <a:lnSpc>
                <a:spcPct val="150000"/>
              </a:lnSpc>
              <a:buNone/>
            </a:pPr>
            <a:r>
              <a:rPr lang="ar-JO" sz="2400" dirty="0">
                <a:solidFill>
                  <a:schemeClr val="accent1">
                    <a:lumMod val="75000"/>
                  </a:schemeClr>
                </a:solidFill>
              </a:rPr>
              <a:t>دراسة بوزيد (2020) أوضحت أن هؤلاء الدعاة رفعوا شعار: "عش حياتك لكن لا تنسَ دينك"، وهو ما جعل خطابهم أكثر قربًا من الشباب.</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1739512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Autofit/>
          </a:bodyPr>
          <a:lstStyle/>
          <a:p>
            <a:pPr marL="0" indent="0" algn="ctr" rtl="1">
              <a:lnSpc>
                <a:spcPct val="150000"/>
              </a:lnSpc>
              <a:buNone/>
            </a:pPr>
            <a:r>
              <a:rPr lang="ar-JO" sz="3200" b="1" u="sng" dirty="0">
                <a:solidFill>
                  <a:srgbClr val="002060"/>
                </a:solidFill>
              </a:rPr>
              <a:t>الدعوة الرقمية: منابر جديدة للشباب</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1021278"/>
            <a:ext cx="11722924" cy="5836722"/>
          </a:xfrm>
        </p:spPr>
        <p:txBody>
          <a:bodyPr anchor="t">
            <a:normAutofit fontScale="85000" lnSpcReduction="20000"/>
          </a:bodyPr>
          <a:lstStyle/>
          <a:p>
            <a:pPr marL="0" indent="0" algn="just" rtl="1">
              <a:lnSpc>
                <a:spcPct val="150000"/>
              </a:lnSpc>
              <a:buNone/>
            </a:pPr>
            <a:r>
              <a:rPr lang="ar-JO" sz="2400" dirty="0">
                <a:solidFill>
                  <a:srgbClr val="002060"/>
                </a:solidFill>
              </a:rPr>
              <a:t>التحول الرقمي جعل منصات مثل فيسبوك، يوتيوب، إنستغرام، وتيك توك ساحات رئيسية للدعوة. الدعاة الجدد (مثل مصطفى حسني وأحمد الشقيري) استثمروا هذه المنصات للوصول إلى ملايين المتابعين.</a:t>
            </a:r>
          </a:p>
          <a:p>
            <a:pPr marL="0" indent="0" algn="just" rtl="1">
              <a:lnSpc>
                <a:spcPct val="150000"/>
              </a:lnSpc>
              <a:buNone/>
            </a:pPr>
            <a:r>
              <a:rPr lang="ar-JO" sz="2400" b="1" u="sng" dirty="0">
                <a:solidFill>
                  <a:srgbClr val="C00000"/>
                </a:solidFill>
              </a:rPr>
              <a:t>السمات المشتركة لخطابهم:</a:t>
            </a:r>
          </a:p>
          <a:p>
            <a:pPr algn="just" rtl="1">
              <a:lnSpc>
                <a:spcPct val="150000"/>
              </a:lnSpc>
            </a:pPr>
            <a:r>
              <a:rPr lang="ar-JO" sz="2400" dirty="0">
                <a:solidFill>
                  <a:srgbClr val="002060"/>
                </a:solidFill>
              </a:rPr>
              <a:t>لغة شبابية مبسطة</a:t>
            </a:r>
          </a:p>
          <a:p>
            <a:pPr algn="just" rtl="1">
              <a:lnSpc>
                <a:spcPct val="150000"/>
              </a:lnSpc>
            </a:pPr>
            <a:r>
              <a:rPr lang="ar-JO" sz="2400" dirty="0">
                <a:solidFill>
                  <a:srgbClr val="002060"/>
                </a:solidFill>
              </a:rPr>
              <a:t>مقاطع قصيرة (1–5 دقائق) تناسب إيقاع المنصات</a:t>
            </a:r>
          </a:p>
          <a:p>
            <a:pPr algn="just" rtl="1">
              <a:lnSpc>
                <a:spcPct val="150000"/>
              </a:lnSpc>
            </a:pPr>
            <a:r>
              <a:rPr lang="ar-JO" sz="2400" dirty="0">
                <a:solidFill>
                  <a:srgbClr val="002060"/>
                </a:solidFill>
              </a:rPr>
              <a:t>ربط القيم الدينية بالحياة اليومية (العمل، العلاقات، النجاح)</a:t>
            </a:r>
          </a:p>
          <a:p>
            <a:pPr algn="just" rtl="1">
              <a:lnSpc>
                <a:spcPct val="150000"/>
              </a:lnSpc>
            </a:pPr>
            <a:r>
              <a:rPr lang="ar-JO" sz="2400" dirty="0">
                <a:solidFill>
                  <a:srgbClr val="002060"/>
                </a:solidFill>
              </a:rPr>
              <a:t>التفاعل المباشر مع الجمهور عبر التعليقات والبث المباشر</a:t>
            </a:r>
          </a:p>
          <a:p>
            <a:pPr marL="0" indent="0" algn="just" rtl="1">
              <a:lnSpc>
                <a:spcPct val="150000"/>
              </a:lnSpc>
              <a:buNone/>
            </a:pPr>
            <a:r>
              <a:rPr lang="ar-JO" sz="2400" b="1" u="sng" dirty="0">
                <a:solidFill>
                  <a:srgbClr val="C00000"/>
                </a:solidFill>
              </a:rPr>
              <a:t>الأثر:</a:t>
            </a:r>
          </a:p>
          <a:p>
            <a:pPr algn="just" rtl="1">
              <a:lnSpc>
                <a:spcPct val="150000"/>
              </a:lnSpc>
            </a:pPr>
            <a:r>
              <a:rPr lang="ar-JO" sz="2400" dirty="0">
                <a:solidFill>
                  <a:schemeClr val="accent1">
                    <a:lumMod val="75000"/>
                  </a:schemeClr>
                </a:solidFill>
              </a:rPr>
              <a:t>جعلوا الخطاب الديني أكثر قربًا من الشباب</a:t>
            </a:r>
          </a:p>
          <a:p>
            <a:pPr algn="just" rtl="1">
              <a:lnSpc>
                <a:spcPct val="150000"/>
              </a:lnSpc>
            </a:pPr>
            <a:r>
              <a:rPr lang="ar-JO" sz="2400" dirty="0">
                <a:solidFill>
                  <a:schemeClr val="accent1">
                    <a:lumMod val="75000"/>
                  </a:schemeClr>
                </a:solidFill>
              </a:rPr>
              <a:t>ساهموا في نشر قيم الوسطية والتسامح</a:t>
            </a:r>
          </a:p>
          <a:p>
            <a:pPr algn="just" rtl="1">
              <a:lnSpc>
                <a:spcPct val="150000"/>
              </a:lnSpc>
            </a:pPr>
            <a:r>
              <a:rPr lang="ar-JO" sz="2400" dirty="0">
                <a:solidFill>
                  <a:schemeClr val="accent1">
                    <a:lumMod val="75000"/>
                  </a:schemeClr>
                </a:solidFill>
              </a:rPr>
              <a:t>في المقابل، أثاروا جدلًا حول سطحية بعض الطروحات أو غياب العمق الشرعي</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11686426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rmAutofit/>
          </a:bodyPr>
          <a:lstStyle/>
          <a:p>
            <a:pPr marL="0" indent="0" algn="ctr" rtl="1">
              <a:buNone/>
            </a:pPr>
            <a:r>
              <a:rPr lang="ar-JO" sz="3200" b="1" i="0" u="sng" strike="noStrike" dirty="0">
                <a:solidFill>
                  <a:srgbClr val="002060"/>
                </a:solidFill>
                <a:effectLst/>
              </a:rPr>
              <a:t>سمات الخطاب الوسطي الرقمي</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901700"/>
            <a:ext cx="11722924" cy="5956300"/>
          </a:xfrm>
        </p:spPr>
        <p:txBody>
          <a:bodyPr anchor="t">
            <a:normAutofit/>
          </a:bodyPr>
          <a:lstStyle/>
          <a:p>
            <a:pPr marL="0" indent="0" algn="r" rtl="1">
              <a:lnSpc>
                <a:spcPct val="150000"/>
              </a:lnSpc>
              <a:buNone/>
            </a:pPr>
            <a:r>
              <a:rPr lang="ar-JO" sz="2400" b="1" i="0" u="sng" strike="noStrike" dirty="0">
                <a:solidFill>
                  <a:srgbClr val="00B0F0"/>
                </a:solidFill>
                <a:effectLst/>
              </a:rPr>
              <a:t>الخطاب الوسطي الذي يقدمه الدعاة الجدد عبر الإعلام الرقمي يتميز بعدة سمات:</a:t>
            </a:r>
          </a:p>
          <a:p>
            <a:pPr algn="r" rtl="1">
              <a:lnSpc>
                <a:spcPct val="150000"/>
              </a:lnSpc>
            </a:pPr>
            <a:r>
              <a:rPr lang="ar-JO" sz="2400" i="0" strike="noStrike" dirty="0">
                <a:solidFill>
                  <a:srgbClr val="002060"/>
                </a:solidFill>
                <a:effectLst/>
              </a:rPr>
              <a:t>لغة معتدلة وبسيطة: بعيدة عن الغلو أو الإقصاء، قريبة من لغة الشباب</a:t>
            </a:r>
          </a:p>
          <a:p>
            <a:pPr algn="r" rtl="1">
              <a:lnSpc>
                <a:spcPct val="150000"/>
              </a:lnSpc>
            </a:pPr>
            <a:r>
              <a:rPr lang="ar-JO" sz="2400" i="0" strike="noStrike" dirty="0">
                <a:solidFill>
                  <a:srgbClr val="002060"/>
                </a:solidFill>
                <a:effectLst/>
              </a:rPr>
              <a:t>قيم إنسانية: التركيز على الرحمة، التعاون، الإحسان، بدلاً من الصراع</a:t>
            </a:r>
          </a:p>
          <a:p>
            <a:pPr algn="r" rtl="1">
              <a:lnSpc>
                <a:spcPct val="150000"/>
              </a:lnSpc>
            </a:pPr>
            <a:r>
              <a:rPr lang="ar-JO" sz="2400" i="0" strike="noStrike" dirty="0">
                <a:solidFill>
                  <a:srgbClr val="002060"/>
                </a:solidFill>
                <a:effectLst/>
              </a:rPr>
              <a:t>منهج سرد قصصي واقعي: استخدام قصص حياتية وتجارب شخصية لإيصال الفكرة</a:t>
            </a:r>
          </a:p>
          <a:p>
            <a:pPr algn="r" rtl="1">
              <a:lnSpc>
                <a:spcPct val="150000"/>
              </a:lnSpc>
            </a:pPr>
            <a:r>
              <a:rPr lang="ar-JO" sz="2400" i="0" strike="noStrike" dirty="0">
                <a:solidFill>
                  <a:srgbClr val="002060"/>
                </a:solidFill>
                <a:effectLst/>
              </a:rPr>
              <a:t>تفاعل مباشر: عبر البث المباشر، الردود على التعليقات، أو البودكاست</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19501697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ormAutofit/>
          </a:bodyPr>
          <a:lstStyle/>
          <a:p>
            <a:pPr marL="0" indent="0" algn="ctr" rtl="1">
              <a:lnSpc>
                <a:spcPct val="150000"/>
              </a:lnSpc>
              <a:buNone/>
            </a:pPr>
            <a:r>
              <a:rPr lang="ar-JO" sz="3200" b="1" i="0" u="sng" strike="noStrike" dirty="0">
                <a:solidFill>
                  <a:srgbClr val="0070C0"/>
                </a:solidFill>
                <a:effectLst/>
              </a:rPr>
              <a:t>الدعوة الرقمية المعتدلة – الأسس</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327487" y="994635"/>
            <a:ext cx="11708080" cy="5378456"/>
          </a:xfrm>
        </p:spPr>
        <p:txBody>
          <a:bodyPr>
            <a:normAutofit/>
          </a:bodyPr>
          <a:lstStyle/>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التركيز على ما يوحّد الناس لا ما يفرقهم</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مراعاة الواقع: ربط الدين بقضايا الحياة اليومية (العمل، التعليم، الصحة)</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استخدام الوسائط الحديثة: فيديو قصير، إنفوغرافيك، قصص مصورة</a:t>
            </a:r>
          </a:p>
          <a:p>
            <a:pPr marL="514350" indent="-514350" algn="just" rtl="1">
              <a:lnSpc>
                <a:spcPct val="150000"/>
              </a:lnSpc>
              <a:buFont typeface="+mj-lt"/>
              <a:buAutoNum type="arabicPeriod"/>
            </a:pPr>
            <a:r>
              <a:rPr lang="ar-JO" sz="2400" b="0" i="0" u="none" strike="noStrike" dirty="0">
                <a:solidFill>
                  <a:schemeClr val="accent1">
                    <a:lumMod val="75000"/>
                  </a:schemeClr>
                </a:solidFill>
                <a:effectLst/>
              </a:rPr>
              <a:t>إبراز القدوة: عرض نماذج شبابية ناجحة تعكس القيم الإسلامية</a:t>
            </a:r>
          </a:p>
          <a:p>
            <a:pPr marL="0" indent="0" algn="just" rtl="1">
              <a:lnSpc>
                <a:spcPct val="150000"/>
              </a:lnSpc>
              <a:buNone/>
            </a:pPr>
            <a:r>
              <a:rPr lang="ar-JO" sz="2600" b="0" i="0" u="none" strike="noStrike" dirty="0">
                <a:solidFill>
                  <a:schemeClr val="accent1"/>
                </a:solidFill>
                <a:effectLst/>
              </a:rPr>
              <a:t>أوضحت دراسة نشرت في مجلة الدراسات الإعلامية والاجتماعية أن الإعلام الرقمي يمكن أن يكون أداة لتعزيز التسامح إذا استُخدم بخطاب وسطي.</a:t>
            </a:r>
            <a:endParaRPr lang="en-US" sz="2600" b="0" i="0" u="none" strike="noStrike" dirty="0">
              <a:solidFill>
                <a:schemeClr val="accent1"/>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2838606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690B542-72B8-2B4C-B61D-1B12561667A0}"/>
              </a:ext>
            </a:extLst>
          </p:cNvPr>
          <p:cNvGraphicFramePr>
            <a:graphicFrameLocks noGrp="1"/>
          </p:cNvGraphicFramePr>
          <p:nvPr>
            <p:ph idx="1"/>
            <p:extLst>
              <p:ext uri="{D42A27DB-BD31-4B8C-83A1-F6EECF244321}">
                <p14:modId xmlns:p14="http://schemas.microsoft.com/office/powerpoint/2010/main" val="3351559784"/>
              </p:ext>
            </p:extLst>
          </p:nvPr>
        </p:nvGraphicFramePr>
        <p:xfrm>
          <a:off x="672259" y="1828800"/>
          <a:ext cx="11184840" cy="2608027"/>
        </p:xfrm>
        <a:graphic>
          <a:graphicData uri="http://schemas.openxmlformats.org/drawingml/2006/table">
            <a:tbl>
              <a:tblPr rtl="1">
                <a:tableStyleId>{327F97BB-C833-4FB7-BDE5-3F7075034690}</a:tableStyleId>
              </a:tblPr>
              <a:tblGrid>
                <a:gridCol w="1864140">
                  <a:extLst>
                    <a:ext uri="{9D8B030D-6E8A-4147-A177-3AD203B41FA5}">
                      <a16:colId xmlns:a16="http://schemas.microsoft.com/office/drawing/2014/main" val="3790766144"/>
                    </a:ext>
                  </a:extLst>
                </a:gridCol>
                <a:gridCol w="1864140">
                  <a:extLst>
                    <a:ext uri="{9D8B030D-6E8A-4147-A177-3AD203B41FA5}">
                      <a16:colId xmlns:a16="http://schemas.microsoft.com/office/drawing/2014/main" val="4096612374"/>
                    </a:ext>
                  </a:extLst>
                </a:gridCol>
                <a:gridCol w="1864140">
                  <a:extLst>
                    <a:ext uri="{9D8B030D-6E8A-4147-A177-3AD203B41FA5}">
                      <a16:colId xmlns:a16="http://schemas.microsoft.com/office/drawing/2014/main" val="383078400"/>
                    </a:ext>
                  </a:extLst>
                </a:gridCol>
                <a:gridCol w="1864140">
                  <a:extLst>
                    <a:ext uri="{9D8B030D-6E8A-4147-A177-3AD203B41FA5}">
                      <a16:colId xmlns:a16="http://schemas.microsoft.com/office/drawing/2014/main" val="207572630"/>
                    </a:ext>
                  </a:extLst>
                </a:gridCol>
                <a:gridCol w="1864140">
                  <a:extLst>
                    <a:ext uri="{9D8B030D-6E8A-4147-A177-3AD203B41FA5}">
                      <a16:colId xmlns:a16="http://schemas.microsoft.com/office/drawing/2014/main" val="1953777378"/>
                    </a:ext>
                  </a:extLst>
                </a:gridCol>
                <a:gridCol w="1864140">
                  <a:extLst>
                    <a:ext uri="{9D8B030D-6E8A-4147-A177-3AD203B41FA5}">
                      <a16:colId xmlns:a16="http://schemas.microsoft.com/office/drawing/2014/main" val="192632046"/>
                    </a:ext>
                  </a:extLst>
                </a:gridCol>
              </a:tblGrid>
              <a:tr h="434671">
                <a:tc>
                  <a:txBody>
                    <a:bodyPr/>
                    <a:lstStyle/>
                    <a:p>
                      <a:pPr algn="ctr"/>
                      <a:r>
                        <a:rPr lang="ar-JO" sz="1700"/>
                        <a:t>الداعية</a:t>
                      </a:r>
                    </a:p>
                  </a:txBody>
                  <a:tcPr marL="87027" marR="87027" marT="43513" marB="43513" anchor="ctr">
                    <a:cell3D prstMaterial="dkEdge">
                      <a:bevel w="25400" h="25400" prst="angle"/>
                      <a:lightRig rig="flood" dir="t"/>
                    </a:cell3D>
                  </a:tcPr>
                </a:tc>
                <a:tc>
                  <a:txBody>
                    <a:bodyPr/>
                    <a:lstStyle/>
                    <a:p>
                      <a:pPr algn="ctr"/>
                      <a:r>
                        <a:rPr lang="ar-JO" sz="1700"/>
                        <a:t>الجيل/الفترة</a:t>
                      </a:r>
                    </a:p>
                  </a:txBody>
                  <a:tcPr marL="87027" marR="87027" marT="43513" marB="43513" anchor="ctr">
                    <a:cell3D prstMaterial="dkEdge">
                      <a:bevel w="25400" h="25400" prst="angle"/>
                      <a:lightRig rig="flood" dir="t"/>
                    </a:cell3D>
                  </a:tcPr>
                </a:tc>
                <a:tc>
                  <a:txBody>
                    <a:bodyPr/>
                    <a:lstStyle/>
                    <a:p>
                      <a:pPr algn="ctr"/>
                      <a:r>
                        <a:rPr lang="ar-JO" sz="1700"/>
                        <a:t>المنصة الرئيسة</a:t>
                      </a:r>
                    </a:p>
                  </a:txBody>
                  <a:tcPr marL="87027" marR="87027" marT="43513" marB="43513" anchor="ctr">
                    <a:cell3D prstMaterial="dkEdge">
                      <a:bevel w="25400" h="25400" prst="angle"/>
                      <a:lightRig rig="flood" dir="t"/>
                    </a:cell3D>
                  </a:tcPr>
                </a:tc>
                <a:tc>
                  <a:txBody>
                    <a:bodyPr/>
                    <a:lstStyle/>
                    <a:p>
                      <a:pPr algn="ctr"/>
                      <a:r>
                        <a:rPr lang="ar-JO" sz="1700"/>
                        <a:t>أسلوب الخطاب</a:t>
                      </a:r>
                    </a:p>
                  </a:txBody>
                  <a:tcPr marL="87027" marR="87027" marT="43513" marB="43513" anchor="ctr">
                    <a:cell3D prstMaterial="dkEdge">
                      <a:bevel w="25400" h="25400" prst="angle"/>
                      <a:lightRig rig="flood" dir="t"/>
                    </a:cell3D>
                  </a:tcPr>
                </a:tc>
                <a:tc>
                  <a:txBody>
                    <a:bodyPr/>
                    <a:lstStyle/>
                    <a:p>
                      <a:pPr algn="ctr"/>
                      <a:r>
                        <a:rPr lang="ar-JO" sz="1700"/>
                        <a:t>الجمهور المستهدف</a:t>
                      </a:r>
                    </a:p>
                  </a:txBody>
                  <a:tcPr marL="87027" marR="87027" marT="43513" marB="43513" anchor="ctr">
                    <a:cell3D prstMaterial="dkEdge">
                      <a:bevel w="25400" h="25400" prst="angle"/>
                      <a:lightRig rig="flood" dir="t"/>
                    </a:cell3D>
                  </a:tcPr>
                </a:tc>
                <a:tc>
                  <a:txBody>
                    <a:bodyPr/>
                    <a:lstStyle/>
                    <a:p>
                      <a:pPr algn="ctr"/>
                      <a:r>
                        <a:rPr lang="ar-JO" sz="1700"/>
                        <a:t>نقاط القوة</a:t>
                      </a:r>
                    </a:p>
                  </a:txBody>
                  <a:tcPr marL="87027" marR="87027" marT="43513" marB="43513" anchor="ctr">
                    <a:cell3D prstMaterial="dkEdge">
                      <a:bevel w="25400" h="25400" prst="angle"/>
                      <a:lightRig rig="flood" dir="t"/>
                    </a:cell3D>
                  </a:tcPr>
                </a:tc>
                <a:extLst>
                  <a:ext uri="{0D108BD9-81ED-4DB2-BD59-A6C34878D82A}">
                    <a16:rowId xmlns:a16="http://schemas.microsoft.com/office/drawing/2014/main" val="3322466767"/>
                  </a:ext>
                </a:extLst>
              </a:tr>
              <a:tr h="1086678">
                <a:tc>
                  <a:txBody>
                    <a:bodyPr/>
                    <a:lstStyle/>
                    <a:p>
                      <a:pPr algn="ctr"/>
                      <a:r>
                        <a:rPr lang="ar-JO" sz="1700" b="1"/>
                        <a:t>أحمد الشقيري</a:t>
                      </a:r>
                      <a:endParaRPr lang="ar-JO" sz="1700"/>
                    </a:p>
                  </a:txBody>
                  <a:tcPr marL="87027" marR="87027" marT="43513" marB="43513" anchor="ctr">
                    <a:cell3D prstMaterial="dkEdge">
                      <a:bevel w="25400" h="25400" prst="angle"/>
                      <a:lightRig rig="flood" dir="t"/>
                    </a:cell3D>
                  </a:tcPr>
                </a:tc>
                <a:tc>
                  <a:txBody>
                    <a:bodyPr/>
                    <a:lstStyle/>
                    <a:p>
                      <a:pPr algn="ctr"/>
                      <a:r>
                        <a:rPr lang="ar-JO" sz="1700"/>
                        <a:t>الجيل الثاني (2005–2015)</a:t>
                      </a:r>
                    </a:p>
                  </a:txBody>
                  <a:tcPr marL="87027" marR="87027" marT="43513" marB="43513" anchor="ctr">
                    <a:cell3D prstMaterial="dkEdge">
                      <a:bevel w="25400" h="25400" prst="angle"/>
                      <a:lightRig rig="flood" dir="t"/>
                    </a:cell3D>
                  </a:tcPr>
                </a:tc>
                <a:tc>
                  <a:txBody>
                    <a:bodyPr/>
                    <a:lstStyle/>
                    <a:p>
                      <a:pPr algn="ctr"/>
                      <a:r>
                        <a:rPr lang="ar-JO" sz="1700"/>
                        <a:t>التلفزيون (خواطر) ثم يوتيوب</a:t>
                      </a:r>
                    </a:p>
                  </a:txBody>
                  <a:tcPr marL="87027" marR="87027" marT="43513" marB="43513" anchor="ctr">
                    <a:cell3D prstMaterial="dkEdge">
                      <a:bevel w="25400" h="25400" prst="angle"/>
                      <a:lightRig rig="flood" dir="t"/>
                    </a:cell3D>
                  </a:tcPr>
                </a:tc>
                <a:tc>
                  <a:txBody>
                    <a:bodyPr/>
                    <a:lstStyle/>
                    <a:p>
                      <a:pPr algn="ctr"/>
                      <a:r>
                        <a:rPr lang="ar-JO" sz="1700"/>
                        <a:t>مقارنات حضارية، قيم عملية (العمل، الإتقان)</a:t>
                      </a:r>
                    </a:p>
                  </a:txBody>
                  <a:tcPr marL="87027" marR="87027" marT="43513" marB="43513" anchor="ctr">
                    <a:cell3D prstMaterial="dkEdge">
                      <a:bevel w="25400" h="25400" prst="angle"/>
                      <a:lightRig rig="flood" dir="t"/>
                    </a:cell3D>
                  </a:tcPr>
                </a:tc>
                <a:tc>
                  <a:txBody>
                    <a:bodyPr/>
                    <a:lstStyle/>
                    <a:p>
                      <a:pPr algn="ctr"/>
                      <a:r>
                        <a:rPr lang="ar-JO" sz="1700"/>
                        <a:t>الشباب العربي عامة</a:t>
                      </a:r>
                    </a:p>
                  </a:txBody>
                  <a:tcPr marL="87027" marR="87027" marT="43513" marB="43513" anchor="ctr">
                    <a:cell3D prstMaterial="dkEdge">
                      <a:bevel w="25400" h="25400" prst="angle"/>
                      <a:lightRig rig="flood" dir="t"/>
                    </a:cell3D>
                  </a:tcPr>
                </a:tc>
                <a:tc>
                  <a:txBody>
                    <a:bodyPr/>
                    <a:lstStyle/>
                    <a:p>
                      <a:pPr algn="ctr"/>
                      <a:r>
                        <a:rPr lang="ar-JO" sz="1700" dirty="0"/>
                        <a:t>تقديم الدين كقيم عملية مرتبطة بالتنمية والتقدم</a:t>
                      </a:r>
                    </a:p>
                  </a:txBody>
                  <a:tcPr marL="87027" marR="87027" marT="43513" marB="43513" anchor="ctr">
                    <a:cell3D prstMaterial="dkEdge">
                      <a:bevel w="25400" h="25400" prst="angle"/>
                      <a:lightRig rig="flood" dir="t"/>
                    </a:cell3D>
                  </a:tcPr>
                </a:tc>
                <a:extLst>
                  <a:ext uri="{0D108BD9-81ED-4DB2-BD59-A6C34878D82A}">
                    <a16:rowId xmlns:a16="http://schemas.microsoft.com/office/drawing/2014/main" val="2117231427"/>
                  </a:ext>
                </a:extLst>
              </a:tr>
              <a:tr h="1086678">
                <a:tc>
                  <a:txBody>
                    <a:bodyPr/>
                    <a:lstStyle/>
                    <a:p>
                      <a:pPr algn="ctr"/>
                      <a:r>
                        <a:rPr lang="ar-JO" sz="1700" b="1"/>
                        <a:t>مصطفى حسني</a:t>
                      </a:r>
                      <a:endParaRPr lang="ar-JO" sz="1700"/>
                    </a:p>
                  </a:txBody>
                  <a:tcPr marL="87027" marR="87027" marT="43513" marB="43513" anchor="ctr">
                    <a:cell3D prstMaterial="dkEdge">
                      <a:bevel w="25400" h="25400" prst="angle"/>
                      <a:lightRig rig="flood" dir="t"/>
                    </a:cell3D>
                  </a:tcPr>
                </a:tc>
                <a:tc>
                  <a:txBody>
                    <a:bodyPr/>
                    <a:lstStyle/>
                    <a:p>
                      <a:pPr algn="ctr"/>
                      <a:r>
                        <a:rPr lang="ar-JO" sz="1700" dirty="0"/>
                        <a:t>الجيل الثالث (2010الآن)</a:t>
                      </a:r>
                    </a:p>
                  </a:txBody>
                  <a:tcPr marL="87027" marR="87027" marT="43513" marB="43513" anchor="ctr">
                    <a:cell3D prstMaterial="dkEdge">
                      <a:bevel w="25400" h="25400" prst="angle"/>
                      <a:lightRig rig="flood" dir="t"/>
                    </a:cell3D>
                  </a:tcPr>
                </a:tc>
                <a:tc>
                  <a:txBody>
                    <a:bodyPr/>
                    <a:lstStyle/>
                    <a:p>
                      <a:pPr algn="ctr"/>
                      <a:r>
                        <a:rPr lang="ar-JO" sz="1700"/>
                        <a:t>يوتيوب، فيسبوك، إنستغرام</a:t>
                      </a:r>
                    </a:p>
                  </a:txBody>
                  <a:tcPr marL="87027" marR="87027" marT="43513" marB="43513" anchor="ctr">
                    <a:cell3D prstMaterial="dkEdge">
                      <a:bevel w="25400" h="25400" prst="angle"/>
                      <a:lightRig rig="flood" dir="t"/>
                    </a:cell3D>
                  </a:tcPr>
                </a:tc>
                <a:tc>
                  <a:txBody>
                    <a:bodyPr/>
                    <a:lstStyle/>
                    <a:p>
                      <a:pPr algn="ctr"/>
                      <a:r>
                        <a:rPr lang="ar-JO" sz="1700"/>
                        <a:t>وجداني، شبابي، يركز على القيم الروحية والأخلاقية</a:t>
                      </a:r>
                    </a:p>
                  </a:txBody>
                  <a:tcPr marL="87027" marR="87027" marT="43513" marB="43513" anchor="ctr">
                    <a:cell3D prstMaterial="dkEdge">
                      <a:bevel w="25400" h="25400" prst="angle"/>
                      <a:lightRig rig="flood" dir="t"/>
                    </a:cell3D>
                  </a:tcPr>
                </a:tc>
                <a:tc>
                  <a:txBody>
                    <a:bodyPr/>
                    <a:lstStyle/>
                    <a:p>
                      <a:pPr algn="ctr"/>
                      <a:r>
                        <a:rPr lang="ar-JO" sz="1700"/>
                        <a:t>الشباب الجامعي والناشئة</a:t>
                      </a:r>
                    </a:p>
                  </a:txBody>
                  <a:tcPr marL="87027" marR="87027" marT="43513" marB="43513" anchor="ctr">
                    <a:cell3D prstMaterial="dkEdge">
                      <a:bevel w="25400" h="25400" prst="angle"/>
                      <a:lightRig rig="flood" dir="t"/>
                    </a:cell3D>
                  </a:tcPr>
                </a:tc>
                <a:tc>
                  <a:txBody>
                    <a:bodyPr/>
                    <a:lstStyle/>
                    <a:p>
                      <a:pPr algn="ctr"/>
                      <a:r>
                        <a:rPr lang="ar-JO" sz="1700" dirty="0"/>
                        <a:t>لغة بسيطة، تفاعل مباشر، برامج مثل خدعوك فقالوا</a:t>
                      </a:r>
                    </a:p>
                  </a:txBody>
                  <a:tcPr marL="87027" marR="87027" marT="43513" marB="43513" anchor="ctr">
                    <a:cell3D prstMaterial="dkEdge">
                      <a:bevel w="25400" h="25400" prst="angle"/>
                      <a:lightRig rig="flood" dir="t"/>
                    </a:cell3D>
                  </a:tcPr>
                </a:tc>
                <a:extLst>
                  <a:ext uri="{0D108BD9-81ED-4DB2-BD59-A6C34878D82A}">
                    <a16:rowId xmlns:a16="http://schemas.microsoft.com/office/drawing/2014/main" val="4019198972"/>
                  </a:ext>
                </a:extLst>
              </a:tr>
            </a:tbl>
          </a:graphicData>
        </a:graphic>
      </p:graphicFrame>
      <p:sp>
        <p:nvSpPr>
          <p:cNvPr id="5" name="Rectangle 1">
            <a:extLst>
              <a:ext uri="{FF2B5EF4-FFF2-40B4-BE49-F238E27FC236}">
                <a16:creationId xmlns:a16="http://schemas.microsoft.com/office/drawing/2014/main" id="{4F72FBDB-FC86-8947-BFB0-AB8579C97480}"/>
              </a:ext>
            </a:extLst>
          </p:cNvPr>
          <p:cNvSpPr>
            <a:spLocks noGrp="1" noChangeArrowheads="1"/>
          </p:cNvSpPr>
          <p:nvPr>
            <p:ph type="title"/>
          </p:nvPr>
        </p:nvSpPr>
        <p:spPr bwMode="auto">
          <a:xfrm>
            <a:off x="2406892" y="106689"/>
            <a:ext cx="7715575"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sng" strike="noStrike" cap="none" normalizeH="0" baseline="0" dirty="0">
                <a:ln>
                  <a:noFill/>
                </a:ln>
                <a:solidFill>
                  <a:srgbClr val="C00000"/>
                </a:solidFill>
                <a:effectLst/>
                <a:latin typeface="Arial" panose="020B0604020202020204" pitchFamily="34" charset="0"/>
                <a:cs typeface="Arial" panose="020B0604020202020204" pitchFamily="34" charset="0"/>
              </a:rPr>
              <a:t>الدعوة عبر الإعلام الرقمي – تنوع الأجيال والأساليب</a:t>
            </a:r>
            <a:endParaRPr kumimoji="0" lang="en-JO" altLang="en-JO" sz="3200" b="1" i="0" u="sng" strike="noStrike" cap="none" normalizeH="0" baseline="0" dirty="0">
              <a:ln>
                <a:noFill/>
              </a:ln>
              <a:solidFill>
                <a:srgbClr val="C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pic>
        <p:nvPicPr>
          <p:cNvPr id="6" name="Graphic 21">
            <a:extLst>
              <a:ext uri="{FF2B5EF4-FFF2-40B4-BE49-F238E27FC236}">
                <a16:creationId xmlns:a16="http://schemas.microsoft.com/office/drawing/2014/main" id="{96E41201-4BFB-7B48-97B8-8F780521D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Tree>
    <p:extLst>
      <p:ext uri="{BB962C8B-B14F-4D97-AF65-F5344CB8AC3E}">
        <p14:creationId xmlns:p14="http://schemas.microsoft.com/office/powerpoint/2010/main" val="73516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chor="t">
            <a:normAutofit/>
          </a:bodyPr>
          <a:lstStyle/>
          <a:p>
            <a:pPr marL="0" indent="0" algn="ctr" rtl="1">
              <a:lnSpc>
                <a:spcPct val="150000"/>
              </a:lnSpc>
              <a:buNone/>
            </a:pPr>
            <a:r>
              <a:rPr kumimoji="0" lang="ar-SA" altLang="en-JO" sz="3200" b="1" i="0" u="sng" strike="noStrike" cap="none" normalizeH="0" baseline="0" dirty="0">
                <a:ln>
                  <a:noFill/>
                </a:ln>
                <a:solidFill>
                  <a:srgbClr val="C00000"/>
                </a:solidFill>
                <a:effectLst/>
                <a:latin typeface="Arial" panose="020B0604020202020204" pitchFamily="34" charset="0"/>
                <a:cs typeface="Arial" panose="020B0604020202020204" pitchFamily="34" charset="0"/>
              </a:rPr>
              <a:t>الدعوة عبر الإعلام الرقمي – تنوع الأجيال والأساليب</a:t>
            </a:r>
            <a:endParaRPr lang="ar-JO" sz="3200" b="1" i="0" u="sng" strike="noStrike" dirty="0">
              <a:solidFill>
                <a:srgbClr val="002060"/>
              </a:solidFill>
              <a:effectLst/>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5976730" y="994635"/>
            <a:ext cx="6058837" cy="5798014"/>
          </a:xfrm>
        </p:spPr>
        <p:txBody>
          <a:bodyPr>
            <a:normAutofit/>
          </a:bodyPr>
          <a:lstStyle/>
          <a:p>
            <a:pPr algn="just" rtl="1">
              <a:lnSpc>
                <a:spcPct val="150000"/>
              </a:lnSpc>
              <a:buFont typeface="Wingdings" pitchFamily="2" charset="2"/>
              <a:buChar char="ü"/>
            </a:pPr>
            <a:r>
              <a:rPr lang="ar-JO" sz="2600" b="0" i="0" u="none" strike="noStrike" dirty="0">
                <a:solidFill>
                  <a:schemeClr val="accent1"/>
                </a:solidFill>
                <a:effectLst/>
              </a:rPr>
              <a:t>الدعوة الرقمية ليست ثابتة، بل تتطور مع المنصات والأجيال</a:t>
            </a:r>
          </a:p>
          <a:p>
            <a:pPr algn="just" rtl="1">
              <a:lnSpc>
                <a:spcPct val="150000"/>
              </a:lnSpc>
              <a:buFont typeface="Wingdings" pitchFamily="2" charset="2"/>
              <a:buChar char="ü"/>
            </a:pPr>
            <a:r>
              <a:rPr lang="ar-JO" sz="2600" b="0" i="0" u="none" strike="noStrike" dirty="0">
                <a:solidFill>
                  <a:schemeClr val="accent1"/>
                </a:solidFill>
                <a:effectLst/>
              </a:rPr>
              <a:t>كل داعية استخدم الوسيلة الأقرب لجيله: الفضائيات → يوتيوب → إنستغرام/تيك توك</a:t>
            </a:r>
          </a:p>
          <a:p>
            <a:pPr algn="just" rtl="1">
              <a:lnSpc>
                <a:spcPct val="150000"/>
              </a:lnSpc>
              <a:buFont typeface="Wingdings" pitchFamily="2" charset="2"/>
              <a:buChar char="ü"/>
            </a:pPr>
            <a:r>
              <a:rPr lang="ar-JO" sz="2600" b="0" i="0" u="none" strike="noStrike" dirty="0">
                <a:solidFill>
                  <a:schemeClr val="accent1"/>
                </a:solidFill>
                <a:effectLst/>
              </a:rPr>
              <a:t>القاسم المشترك: جميعهم سعوا لتقديم خطاب وسطي معتدل، لكن بأساليب مختلفة تناسب جمهورهم</a:t>
            </a:r>
          </a:p>
          <a:p>
            <a:pPr algn="just" rtl="1">
              <a:lnSpc>
                <a:spcPct val="150000"/>
              </a:lnSpc>
              <a:buFont typeface="Wingdings" pitchFamily="2" charset="2"/>
              <a:buChar char="ü"/>
            </a:pPr>
            <a:r>
              <a:rPr lang="en-US" sz="1400" b="0" i="0" u="none" strike="noStrike" dirty="0">
                <a:solidFill>
                  <a:schemeClr val="accent1"/>
                </a:solidFill>
                <a:effectLst/>
                <a:hlinkClick r:id="rId2"/>
              </a:rPr>
              <a:t>https://www.youtube.com/channel/UCMvhy5eF6UDhWz4NMOozh5w</a:t>
            </a:r>
            <a:r>
              <a:rPr lang="ar-SA" sz="1400" b="0" i="0" u="none" strike="noStrike" dirty="0">
                <a:solidFill>
                  <a:schemeClr val="accent1"/>
                </a:solidFill>
                <a:effectLst/>
              </a:rPr>
              <a:t> </a:t>
            </a:r>
          </a:p>
          <a:p>
            <a:pPr algn="just" rtl="1">
              <a:lnSpc>
                <a:spcPct val="150000"/>
              </a:lnSpc>
              <a:buFont typeface="Wingdings" pitchFamily="2" charset="2"/>
              <a:buChar char="ü"/>
            </a:pPr>
            <a:r>
              <a:rPr lang="en-US" sz="1400" b="0" i="0" u="none" strike="noStrike" dirty="0">
                <a:solidFill>
                  <a:schemeClr val="accent1"/>
                </a:solidFill>
                <a:effectLst/>
                <a:hlinkClick r:id="rId3"/>
              </a:rPr>
              <a:t>https://www.youtube.com/@MustafaHosny</a:t>
            </a:r>
            <a:r>
              <a:rPr lang="ar-SA" sz="1400" b="0" i="0" u="none" strike="noStrike" dirty="0">
                <a:solidFill>
                  <a:schemeClr val="accent1"/>
                </a:solidFill>
                <a:effectLst/>
              </a:rPr>
              <a:t> </a:t>
            </a:r>
            <a:endParaRPr lang="ar-JO" sz="1400" b="0" i="0" u="none" strike="noStrike" dirty="0">
              <a:solidFill>
                <a:schemeClr val="accent1"/>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12" name="Picture 11">
            <a:extLst>
              <a:ext uri="{FF2B5EF4-FFF2-40B4-BE49-F238E27FC236}">
                <a16:creationId xmlns:a16="http://schemas.microsoft.com/office/drawing/2014/main" id="{1E940AAA-70E9-EB4C-8B92-8173AF01BA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377704"/>
            <a:ext cx="2701418" cy="3480295"/>
          </a:xfrm>
          <a:prstGeom prst="rect">
            <a:avLst/>
          </a:prstGeom>
        </p:spPr>
      </p:pic>
      <p:pic>
        <p:nvPicPr>
          <p:cNvPr id="16" name="Picture 15">
            <a:extLst>
              <a:ext uri="{FF2B5EF4-FFF2-40B4-BE49-F238E27FC236}">
                <a16:creationId xmlns:a16="http://schemas.microsoft.com/office/drawing/2014/main" id="{622CC7E7-66A6-0A49-922E-1DA06093E3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48150" y="1141694"/>
            <a:ext cx="3468794" cy="1991178"/>
          </a:xfrm>
          <a:prstGeom prst="rect">
            <a:avLst/>
          </a:prstGeom>
        </p:spPr>
      </p:pic>
    </p:spTree>
    <p:extLst>
      <p:ext uri="{BB962C8B-B14F-4D97-AF65-F5344CB8AC3E}">
        <p14:creationId xmlns:p14="http://schemas.microsoft.com/office/powerpoint/2010/main" val="28740905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chor="t">
            <a:normAutofit/>
          </a:bodyPr>
          <a:lstStyle/>
          <a:p>
            <a:pPr marL="0" indent="0" algn="ctr" rtl="1">
              <a:lnSpc>
                <a:spcPct val="150000"/>
              </a:lnSpc>
              <a:buNone/>
            </a:pPr>
            <a:r>
              <a:rPr lang="ar-JO" sz="3200" b="1" i="0" u="sng" strike="noStrike" dirty="0">
                <a:solidFill>
                  <a:srgbClr val="002060"/>
                </a:solidFill>
                <a:effectLst/>
              </a:rPr>
              <a:t>برنامج "خواطر" – نموذج رائد</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3467100" y="994635"/>
            <a:ext cx="8568467" cy="5798014"/>
          </a:xfrm>
        </p:spPr>
        <p:txBody>
          <a:bodyPr>
            <a:normAutofit/>
          </a:bodyPr>
          <a:lstStyle/>
          <a:p>
            <a:pPr marL="0" indent="0" algn="just" rtl="1">
              <a:lnSpc>
                <a:spcPct val="150000"/>
              </a:lnSpc>
              <a:buNone/>
            </a:pPr>
            <a:r>
              <a:rPr lang="ar-JO" sz="2600" b="0" i="0" u="none" strike="noStrike" dirty="0">
                <a:solidFill>
                  <a:schemeClr val="accent1"/>
                </a:solidFill>
                <a:effectLst/>
              </a:rPr>
              <a:t>برنامج خواطر (2005–2015) لأحمد الشقيري كان من أبرز الأمثلة على الخطاب الوسطي الرقمي.</a:t>
            </a:r>
          </a:p>
          <a:p>
            <a:pPr marL="0" indent="0" algn="just" rtl="1">
              <a:lnSpc>
                <a:spcPct val="150000"/>
              </a:lnSpc>
              <a:buNone/>
            </a:pPr>
            <a:r>
              <a:rPr lang="ar-JO" sz="2600" b="0" i="0" u="none" strike="noStrike" dirty="0">
                <a:solidFill>
                  <a:schemeClr val="accent1"/>
                </a:solidFill>
                <a:effectLst/>
              </a:rPr>
              <a:t>الفكرة: ربط القيم الإسلامية بالحياة اليومية والتنمية الشخصية والاجتماعية.</a:t>
            </a:r>
          </a:p>
          <a:p>
            <a:pPr marL="0" indent="0" algn="just" rtl="1">
              <a:lnSpc>
                <a:spcPct val="150000"/>
              </a:lnSpc>
              <a:buNone/>
            </a:pPr>
            <a:r>
              <a:rPr lang="ar-JO" sz="2600" b="0" i="0" u="none" strike="noStrike" dirty="0">
                <a:solidFill>
                  <a:schemeClr val="accent1"/>
                </a:solidFill>
                <a:effectLst/>
              </a:rPr>
              <a:t>الأسلوب: تصوير ميداني، مقارنات حضارية، قصص نجاح.</a:t>
            </a:r>
          </a:p>
          <a:p>
            <a:pPr marL="0" indent="0" algn="just" rtl="1">
              <a:lnSpc>
                <a:spcPct val="150000"/>
              </a:lnSpc>
              <a:buNone/>
            </a:pPr>
            <a:r>
              <a:rPr lang="ar-JO" sz="2600" b="1" i="0" u="sng" strike="noStrike" dirty="0">
                <a:solidFill>
                  <a:srgbClr val="C00000"/>
                </a:solidFill>
                <a:effectLst/>
              </a:rPr>
              <a:t>الأثر</a:t>
            </a:r>
            <a:r>
              <a:rPr lang="ar-JO" sz="2600" b="0" i="0" u="none" strike="noStrike" dirty="0">
                <a:solidFill>
                  <a:schemeClr val="accent1"/>
                </a:solidFill>
                <a:effectLst/>
              </a:rPr>
              <a:t>: </a:t>
            </a:r>
          </a:p>
          <a:p>
            <a:pPr marL="514350" indent="-514350" algn="just" rtl="1">
              <a:lnSpc>
                <a:spcPct val="150000"/>
              </a:lnSpc>
              <a:buFont typeface="+mj-lt"/>
              <a:buAutoNum type="arabicPeriod"/>
            </a:pPr>
            <a:r>
              <a:rPr lang="ar-JO" sz="2600" b="0" i="0" u="none" strike="noStrike" dirty="0">
                <a:solidFill>
                  <a:schemeClr val="accent1"/>
                </a:solidFill>
                <a:effectLst/>
              </a:rPr>
              <a:t>تغيير تصور الشباب عن الخطاب الديني من الوعظ التقليدي إلى خطاب عملي.</a:t>
            </a:r>
          </a:p>
          <a:p>
            <a:pPr marL="514350" indent="-514350" algn="just" rtl="1">
              <a:lnSpc>
                <a:spcPct val="150000"/>
              </a:lnSpc>
              <a:buFont typeface="+mj-lt"/>
              <a:buAutoNum type="arabicPeriod"/>
            </a:pPr>
            <a:r>
              <a:rPr lang="ar-JO" sz="2600" b="0" i="0" u="none" strike="noStrike" dirty="0">
                <a:solidFill>
                  <a:schemeClr val="accent1"/>
                </a:solidFill>
                <a:effectLst/>
              </a:rPr>
              <a:t>تعزيز قيم مثل الإتقان، المسؤولية، العمل الجماعي.</a:t>
            </a:r>
            <a:endParaRPr lang="ar-JO" sz="2400" b="0" i="0" u="none" strike="noStrike" dirty="0">
              <a:solidFill>
                <a:schemeClr val="accent1"/>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7" name="Picture 6">
            <a:extLst>
              <a:ext uri="{FF2B5EF4-FFF2-40B4-BE49-F238E27FC236}">
                <a16:creationId xmlns:a16="http://schemas.microsoft.com/office/drawing/2014/main" id="{B16A5027-DC95-D14E-A867-3442BD03D9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25192"/>
            <a:ext cx="4673600" cy="2546350"/>
          </a:xfrm>
          <a:prstGeom prst="rect">
            <a:avLst/>
          </a:prstGeom>
        </p:spPr>
      </p:pic>
    </p:spTree>
    <p:extLst>
      <p:ext uri="{BB962C8B-B14F-4D97-AF65-F5344CB8AC3E}">
        <p14:creationId xmlns:p14="http://schemas.microsoft.com/office/powerpoint/2010/main" val="1099774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09613" y="0"/>
            <a:ext cx="7213600" cy="1399870"/>
          </a:xfrm>
          <a:prstGeom prst="rect">
            <a:avLst/>
          </a:prstGeom>
          <a:noFill/>
        </p:spPr>
        <p:txBody>
          <a:bodyPr wrap="square" rtlCol="0">
            <a:spAutoFit/>
          </a:bodyPr>
          <a:lstStyle/>
          <a:p>
            <a:pPr algn="ctr" rtl="1">
              <a:lnSpc>
                <a:spcPct val="150000"/>
              </a:lnSpc>
            </a:pPr>
            <a:r>
              <a:rPr lang="ar-JO" sz="3200" b="1" i="0" u="sng" strike="noStrike" dirty="0">
                <a:solidFill>
                  <a:schemeClr val="accent5">
                    <a:lumMod val="50000"/>
                  </a:schemeClr>
                </a:solidFill>
                <a:effectLst/>
              </a:rPr>
              <a:t>برامج أخرى للشقيري</a:t>
            </a:r>
          </a:p>
          <a:p>
            <a:pPr algn="ct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4042291" y="1049442"/>
            <a:ext cx="7734073" cy="5668858"/>
          </a:xfrm>
        </p:spPr>
        <p:txBody>
          <a:bodyPr>
            <a:normAutofit fontScale="92500" lnSpcReduction="10000"/>
          </a:bodyPr>
          <a:lstStyle/>
          <a:p>
            <a:pPr marL="514350" indent="-514350" algn="just" rtl="1">
              <a:lnSpc>
                <a:spcPct val="150000"/>
              </a:lnSpc>
              <a:buFont typeface="+mj-lt"/>
              <a:buAutoNum type="arabicPeriod"/>
            </a:pPr>
            <a:r>
              <a:rPr lang="ar-JO" sz="2400" i="0" u="none" strike="noStrike" dirty="0">
                <a:solidFill>
                  <a:schemeClr val="accent5">
                    <a:lumMod val="50000"/>
                  </a:schemeClr>
                </a:solidFill>
                <a:effectLst/>
              </a:rPr>
              <a:t>إحسان من المستقبل: عرض مبادرات إحسانية وريادة اجتماعية، ربط القيم الدينية بالعمل التطوعي والتنمية</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قمرة: منصة شبابية لإنتاج محتوى قصير يعكس قيم إيجابية</a:t>
            </a:r>
          </a:p>
          <a:p>
            <a:pPr marL="0" indent="0" algn="just" rtl="1">
              <a:lnSpc>
                <a:spcPct val="150000"/>
              </a:lnSpc>
              <a:buNone/>
            </a:pPr>
            <a:r>
              <a:rPr lang="ar-JO" sz="2400" b="1" i="0" u="sng" strike="noStrike" dirty="0">
                <a:solidFill>
                  <a:srgbClr val="C00000"/>
                </a:solidFill>
                <a:effectLst/>
              </a:rPr>
              <a:t>أثر هذه البرامج:</a:t>
            </a:r>
          </a:p>
          <a:p>
            <a:pPr algn="just" rtl="1">
              <a:lnSpc>
                <a:spcPct val="150000"/>
              </a:lnSpc>
              <a:buFont typeface="Wingdings" pitchFamily="2" charset="2"/>
              <a:buChar char="Ø"/>
            </a:pPr>
            <a:r>
              <a:rPr lang="ar-JO" sz="2400" i="0" u="none" strike="noStrike" dirty="0">
                <a:solidFill>
                  <a:schemeClr val="accent5">
                    <a:lumMod val="50000"/>
                  </a:schemeClr>
                </a:solidFill>
                <a:effectLst/>
              </a:rPr>
              <a:t>جعل الخطاب الديني أكثر حيوية وارتباطًا بالواقع</a:t>
            </a:r>
          </a:p>
          <a:p>
            <a:pPr algn="just" rtl="1">
              <a:lnSpc>
                <a:spcPct val="150000"/>
              </a:lnSpc>
              <a:buFont typeface="Wingdings" pitchFamily="2" charset="2"/>
              <a:buChar char="Ø"/>
            </a:pPr>
            <a:r>
              <a:rPr lang="ar-JO" sz="2400" i="0" u="none" strike="noStrike" dirty="0">
                <a:solidFill>
                  <a:schemeClr val="accent5">
                    <a:lumMod val="50000"/>
                  </a:schemeClr>
                </a:solidFill>
                <a:effectLst/>
              </a:rPr>
              <a:t>تقديم الدين كمنظومة قيم عملية، لا مجرد طقوس</a:t>
            </a:r>
          </a:p>
          <a:p>
            <a:pPr algn="just" rtl="1">
              <a:lnSpc>
                <a:spcPct val="150000"/>
              </a:lnSpc>
              <a:buFont typeface="Wingdings" pitchFamily="2" charset="2"/>
              <a:buChar char="Ø"/>
            </a:pPr>
            <a:r>
              <a:rPr lang="ar-JO" sz="2400" dirty="0">
                <a:solidFill>
                  <a:schemeClr val="accent5">
                    <a:lumMod val="50000"/>
                  </a:schemeClr>
                </a:solidFill>
              </a:rPr>
              <a:t>تحفيز الشباب على المشاركة المجتمعية الفعالة وتعزيز شعورهم بالانتماء لمجتمع وكيان أكبر </a:t>
            </a:r>
          </a:p>
          <a:p>
            <a:pPr algn="just" rtl="1">
              <a:lnSpc>
                <a:spcPct val="150000"/>
              </a:lnSpc>
              <a:buFont typeface="Wingdings" pitchFamily="2" charset="2"/>
              <a:buChar char="Ø"/>
            </a:pPr>
            <a:r>
              <a:rPr lang="ar-JO" sz="2400" dirty="0">
                <a:solidFill>
                  <a:schemeClr val="accent5">
                    <a:lumMod val="50000"/>
                  </a:schemeClr>
                </a:solidFill>
              </a:rPr>
              <a:t>دعم الكثير من المبادرات الشبابية في دول عربية مختلفة مما يعزز وجود الشباب وشعورهم بأهمية أصواتهم ومبادراتهم </a:t>
            </a:r>
          </a:p>
          <a:p>
            <a:pPr algn="just" rtl="1">
              <a:lnSpc>
                <a:spcPct val="150000"/>
              </a:lnSpc>
              <a:buFont typeface="Wingdings" pitchFamily="2" charset="2"/>
              <a:buChar char="Ø"/>
            </a:pPr>
            <a:endParaRPr lang="ar-JO" sz="2400" dirty="0">
              <a:solidFill>
                <a:schemeClr val="accent5">
                  <a:lumMod val="50000"/>
                </a:schemeClr>
              </a:solidFill>
            </a:endParaRPr>
          </a:p>
          <a:p>
            <a:pPr algn="just" rtl="1">
              <a:lnSpc>
                <a:spcPct val="150000"/>
              </a:lnSpc>
              <a:buFont typeface="Wingdings" pitchFamily="2" charset="2"/>
              <a:buChar char="Ø"/>
            </a:pPr>
            <a:endParaRPr lang="en-JO" dirty="0"/>
          </a:p>
        </p:txBody>
      </p:sp>
      <p:pic>
        <p:nvPicPr>
          <p:cNvPr id="8" name="Picture 7">
            <a:extLst>
              <a:ext uri="{FF2B5EF4-FFF2-40B4-BE49-F238E27FC236}">
                <a16:creationId xmlns:a16="http://schemas.microsoft.com/office/drawing/2014/main" id="{6DADA77B-EAE5-B24B-BACC-268D01251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49583"/>
            <a:ext cx="4042292" cy="3038983"/>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01200" y="169826"/>
            <a:ext cx="8789599" cy="584775"/>
          </a:xfrm>
          <a:prstGeom prst="rect">
            <a:avLst/>
          </a:prstGeom>
          <a:noFill/>
        </p:spPr>
        <p:txBody>
          <a:bodyPr wrap="square" rtlCol="0" anchor="ctr">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sng" strike="noStrike" cap="none" normalizeH="0" baseline="0" dirty="0">
                <a:ln>
                  <a:noFill/>
                </a:ln>
                <a:solidFill>
                  <a:schemeClr val="accent1">
                    <a:lumMod val="75000"/>
                  </a:schemeClr>
                </a:solidFill>
                <a:effectLst/>
                <a:latin typeface="Arial" panose="020B0604020202020204" pitchFamily="34" charset="0"/>
                <a:cs typeface="Arial" panose="020B0604020202020204" pitchFamily="34" charset="0"/>
              </a:rPr>
              <a:t>استراتيجيات إنتاج محتوى وسطي</a:t>
            </a:r>
            <a:endParaRPr kumimoji="0" lang="en-JO" altLang="en-JO" sz="3200" b="1" i="0" u="sng" strike="noStrike" cap="none" normalizeH="0" baseline="0" dirty="0">
              <a:ln>
                <a:noFill/>
              </a:ln>
              <a:solidFill>
                <a:schemeClr val="accent1">
                  <a:lumMod val="75000"/>
                </a:schemeClr>
              </a:solidFill>
              <a:effectLst/>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sz="half" idx="1"/>
          </p:nvPr>
        </p:nvSpPr>
        <p:spPr>
          <a:xfrm>
            <a:off x="417443" y="894398"/>
            <a:ext cx="11566548" cy="5686511"/>
          </a:xfrm>
        </p:spPr>
        <p:txBody>
          <a:bodyPr anchor="ctr">
            <a:normAutofit/>
          </a:bodyPr>
          <a:lstStyle/>
          <a:p>
            <a:pPr marL="0" indent="0" algn="just" rtl="1">
              <a:lnSpc>
                <a:spcPct val="150000"/>
              </a:lnSpc>
              <a:buNone/>
            </a:pPr>
            <a:r>
              <a:rPr lang="ar-JO" sz="2400" b="0" i="0" u="none" strike="noStrike" dirty="0">
                <a:solidFill>
                  <a:schemeClr val="accent1">
                    <a:lumMod val="75000"/>
                  </a:schemeClr>
                </a:solidFill>
                <a:effectLst/>
              </a:rPr>
              <a:t>.</a:t>
            </a:r>
          </a:p>
          <a:p>
            <a:pPr marL="0" indent="0" algn="just" rtl="1">
              <a:lnSpc>
                <a:spcPct val="150000"/>
              </a:lnSpc>
              <a:buNone/>
            </a:pPr>
            <a:endParaRPr lang="ar-JO" sz="2400" b="0" i="0" u="none" strike="noStrike" dirty="0">
              <a:solidFill>
                <a:srgbClr val="000000"/>
              </a:solidFill>
              <a:effectLst/>
            </a:endParaRPr>
          </a:p>
          <a:p>
            <a:pPr algn="r" rtl="1"/>
            <a:endParaRPr lang="ar-JO" sz="2400" b="0" i="0" u="none" strike="noStrike" dirty="0">
              <a:solidFill>
                <a:srgbClr val="000000"/>
              </a:solidFill>
              <a:effectLst/>
            </a:endParaRPr>
          </a:p>
        </p:txBody>
      </p:sp>
      <p:graphicFrame>
        <p:nvGraphicFramePr>
          <p:cNvPr id="6" name="Table 5">
            <a:extLst>
              <a:ext uri="{FF2B5EF4-FFF2-40B4-BE49-F238E27FC236}">
                <a16:creationId xmlns:a16="http://schemas.microsoft.com/office/drawing/2014/main" id="{AA4D3679-0B41-E14E-8714-E8827D7D4778}"/>
              </a:ext>
            </a:extLst>
          </p:cNvPr>
          <p:cNvGraphicFramePr>
            <a:graphicFrameLocks noGrp="1"/>
          </p:cNvGraphicFramePr>
          <p:nvPr>
            <p:extLst>
              <p:ext uri="{D42A27DB-BD31-4B8C-83A1-F6EECF244321}">
                <p14:modId xmlns:p14="http://schemas.microsoft.com/office/powerpoint/2010/main" val="1083967871"/>
              </p:ext>
            </p:extLst>
          </p:nvPr>
        </p:nvGraphicFramePr>
        <p:xfrm>
          <a:off x="838200" y="1246169"/>
          <a:ext cx="10515600" cy="5334740"/>
        </p:xfrm>
        <a:graphic>
          <a:graphicData uri="http://schemas.openxmlformats.org/drawingml/2006/table">
            <a:tbl>
              <a:tblPr rtl="1">
                <a:tableStyleId>{D113A9D2-9D6B-4929-AA2D-F23B5EE8CBE7}</a:tableStyleId>
              </a:tblPr>
              <a:tblGrid>
                <a:gridCol w="3505200">
                  <a:extLst>
                    <a:ext uri="{9D8B030D-6E8A-4147-A177-3AD203B41FA5}">
                      <a16:colId xmlns:a16="http://schemas.microsoft.com/office/drawing/2014/main" val="360922775"/>
                    </a:ext>
                  </a:extLst>
                </a:gridCol>
                <a:gridCol w="3505200">
                  <a:extLst>
                    <a:ext uri="{9D8B030D-6E8A-4147-A177-3AD203B41FA5}">
                      <a16:colId xmlns:a16="http://schemas.microsoft.com/office/drawing/2014/main" val="3853058204"/>
                    </a:ext>
                  </a:extLst>
                </a:gridCol>
                <a:gridCol w="3505200">
                  <a:extLst>
                    <a:ext uri="{9D8B030D-6E8A-4147-A177-3AD203B41FA5}">
                      <a16:colId xmlns:a16="http://schemas.microsoft.com/office/drawing/2014/main" val="3324921907"/>
                    </a:ext>
                  </a:extLst>
                </a:gridCol>
              </a:tblGrid>
              <a:tr h="1066948">
                <a:tc>
                  <a:txBody>
                    <a:bodyPr/>
                    <a:lstStyle/>
                    <a:p>
                      <a:pPr algn="ctr"/>
                      <a:r>
                        <a:rPr lang="ar-JO" b="1" dirty="0"/>
                        <a:t>الاستراتيجية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b="1" dirty="0"/>
                        <a:t>التوضيح</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b="1" dirty="0"/>
                        <a:t>مثال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833981783"/>
                  </a:ext>
                </a:extLst>
              </a:tr>
              <a:tr h="1066948">
                <a:tc>
                  <a:txBody>
                    <a:bodyPr/>
                    <a:lstStyle/>
                    <a:p>
                      <a:pPr algn="ctr"/>
                      <a:r>
                        <a:rPr lang="ar-JO"/>
                        <a:t>القصص القصيرة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استخدام حكايات واقعية قريبة من الشباب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قصة شاب ناجح رغم التحديات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3156550907"/>
                  </a:ext>
                </a:extLst>
              </a:tr>
              <a:tr h="1066948">
                <a:tc>
                  <a:txBody>
                    <a:bodyPr/>
                    <a:lstStyle/>
                    <a:p>
                      <a:pPr algn="ctr"/>
                      <a:r>
                        <a:rPr lang="ar-JO"/>
                        <a:t>الإنفوغرافيك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تبسيط المفاهيم الدينية بصور ورسوم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إنفوغرافيك عن "قيم العمل"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3617391037"/>
                  </a:ext>
                </a:extLst>
              </a:tr>
              <a:tr h="1066948">
                <a:tc>
                  <a:txBody>
                    <a:bodyPr/>
                    <a:lstStyle/>
                    <a:p>
                      <a:pPr algn="ctr"/>
                      <a:r>
                        <a:rPr lang="ar-JO"/>
                        <a:t>الفيديو القصير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مقاطع 1–3 دقائق بلغة شبابية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a:t>فيديو عن "الإحسان في الحياة اليومية"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1524139980"/>
                  </a:ext>
                </a:extLst>
              </a:tr>
              <a:tr h="1066948">
                <a:tc>
                  <a:txBody>
                    <a:bodyPr/>
                    <a:lstStyle/>
                    <a:p>
                      <a:pPr algn="ctr"/>
                      <a:r>
                        <a:rPr lang="ar-JO" dirty="0"/>
                        <a:t>البث المباشر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تفاعل مباشر مع الجمهور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ar-JO" dirty="0"/>
                        <a:t>جلسة أسئلة وأجوبة على إنستغرام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extLst>
                  <a:ext uri="{0D108BD9-81ED-4DB2-BD59-A6C34878D82A}">
                    <a16:rowId xmlns:a16="http://schemas.microsoft.com/office/drawing/2014/main" val="2216098540"/>
                  </a:ext>
                </a:extLst>
              </a:tr>
            </a:tbl>
          </a:graphicData>
        </a:graphic>
      </p:graphicFrame>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5"/>
            <a:ext cx="11502909" cy="2176166"/>
          </a:xfrm>
        </p:spPr>
        <p:txBody>
          <a:bodyPr anchor="ctr">
            <a:normAutofit/>
          </a:bodyPr>
          <a:lstStyle/>
          <a:p>
            <a:pPr marL="0" indent="0" algn="ctr" rtl="1">
              <a:lnSpc>
                <a:spcPct val="150000"/>
              </a:lnSpc>
              <a:buNone/>
            </a:pPr>
            <a:r>
              <a:rPr lang="ar-JO" b="1" i="0" u="sng" strike="noStrike" dirty="0">
                <a:solidFill>
                  <a:srgbClr val="C00000"/>
                </a:solidFill>
                <a:effectLst/>
                <a:latin typeface="Alexandria"/>
              </a:rPr>
              <a:t>الخطاب الوسطي يمكن أن يكون جذابًا إذا استخدم نفس أدوات الجماعات المتطرفة لكن بمحتوى مختلف.</a:t>
            </a: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pic>
        <p:nvPicPr>
          <p:cNvPr id="9" name="Picture 8">
            <a:extLst>
              <a:ext uri="{FF2B5EF4-FFF2-40B4-BE49-F238E27FC236}">
                <a16:creationId xmlns:a16="http://schemas.microsoft.com/office/drawing/2014/main" id="{176AF3C5-8F6E-B645-BE63-32C625B0A1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8200" y="3429000"/>
            <a:ext cx="3733800" cy="3403600"/>
          </a:xfrm>
          <a:prstGeom prst="rect">
            <a:avLst/>
          </a:prstGeom>
        </p:spPr>
      </p:pic>
      <p:pic>
        <p:nvPicPr>
          <p:cNvPr id="11" name="Picture 10">
            <a:extLst>
              <a:ext uri="{FF2B5EF4-FFF2-40B4-BE49-F238E27FC236}">
                <a16:creationId xmlns:a16="http://schemas.microsoft.com/office/drawing/2014/main" id="{169334E8-1334-7040-A3DC-DFDE0D2742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6800" y="3441700"/>
            <a:ext cx="4851400" cy="3416300"/>
          </a:xfrm>
          <a:prstGeom prst="rect">
            <a:avLst/>
          </a:prstGeom>
        </p:spPr>
      </p:pic>
      <p:pic>
        <p:nvPicPr>
          <p:cNvPr id="15" name="Picture 14">
            <a:extLst>
              <a:ext uri="{FF2B5EF4-FFF2-40B4-BE49-F238E27FC236}">
                <a16:creationId xmlns:a16="http://schemas.microsoft.com/office/drawing/2014/main" id="{120CBC4E-6280-4E4D-A0E1-067D145AD766}"/>
              </a:ext>
            </a:extLst>
          </p:cNvPr>
          <p:cNvPicPr>
            <a:picLocks noChangeAspect="1"/>
          </p:cNvPicPr>
          <p:nvPr/>
        </p:nvPicPr>
        <p:blipFill rotWithShape="1">
          <a:blip r:embed="rId5">
            <a:extLst>
              <a:ext uri="{28A0092B-C50C-407E-A947-70E740481C1C}">
                <a14:useLocalDpi xmlns:a14="http://schemas.microsoft.com/office/drawing/2010/main" val="0"/>
              </a:ext>
            </a:extLst>
          </a:blip>
          <a:srcRect b="29630"/>
          <a:stretch/>
        </p:blipFill>
        <p:spPr>
          <a:xfrm>
            <a:off x="0" y="3429001"/>
            <a:ext cx="3517900" cy="3429000"/>
          </a:xfrm>
          <a:prstGeom prst="rect">
            <a:avLst/>
          </a:prstGeom>
        </p:spPr>
      </p:pic>
    </p:spTree>
    <p:extLst>
      <p:ext uri="{BB962C8B-B14F-4D97-AF65-F5344CB8AC3E}">
        <p14:creationId xmlns:p14="http://schemas.microsoft.com/office/powerpoint/2010/main" val="6255428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2800" b="1" i="0" u="sng" strike="noStrike" dirty="0">
                <a:solidFill>
                  <a:srgbClr val="C00000"/>
                </a:solidFill>
                <a:effectLst/>
                <a:latin typeface="Almarai"/>
              </a:rPr>
              <a:t>سؤال تفاعلي</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chor="t">
            <a:normAutofit/>
          </a:bodyPr>
          <a:lstStyle/>
          <a:p>
            <a:pPr marL="0" indent="0" algn="just" rtl="1">
              <a:lnSpc>
                <a:spcPct val="150000"/>
              </a:lnSpc>
              <a:buNone/>
            </a:pPr>
            <a:r>
              <a:rPr lang="ar-JO" sz="2400" b="1" i="0" u="none" strike="noStrike" dirty="0">
                <a:solidFill>
                  <a:srgbClr val="1C2B4F"/>
                </a:solidFill>
                <a:effectLst/>
                <a:latin typeface="Almarai"/>
              </a:rPr>
              <a:t>كيف يمكن أن يكون الخطاب الوسطي أكثر جاذبية للشباب؟ اطرح مثالا يوضح كل من الأساليب التالية: </a:t>
            </a:r>
          </a:p>
          <a:p>
            <a:pPr marL="0" indent="0" algn="just" rtl="1">
              <a:lnSpc>
                <a:spcPct val="150000"/>
              </a:lnSpc>
              <a:buNone/>
            </a:pPr>
            <a:r>
              <a:rPr lang="ar-JO" sz="2400" b="1" i="0" u="none" strike="noStrike" dirty="0">
                <a:solidFill>
                  <a:srgbClr val="1C2B4F"/>
                </a:solidFill>
                <a:effectLst/>
                <a:latin typeface="Almarai"/>
              </a:rPr>
              <a:t>عبر اللغة البسيطة:</a:t>
            </a:r>
          </a:p>
          <a:p>
            <a:pPr marL="0" indent="0" algn="just" rtl="1">
              <a:lnSpc>
                <a:spcPct val="150000"/>
              </a:lnSpc>
              <a:buNone/>
            </a:pPr>
            <a:r>
              <a:rPr lang="ar-JO" sz="2400" b="1" i="0" u="none" strike="noStrike" dirty="0">
                <a:solidFill>
                  <a:srgbClr val="1C2B4F"/>
                </a:solidFill>
                <a:effectLst/>
                <a:latin typeface="Almarai"/>
              </a:rPr>
              <a:t>عبر القصص الواقعية:</a:t>
            </a:r>
          </a:p>
          <a:p>
            <a:pPr marL="0" indent="0" algn="just" rtl="1">
              <a:lnSpc>
                <a:spcPct val="150000"/>
              </a:lnSpc>
              <a:buNone/>
            </a:pPr>
            <a:r>
              <a:rPr lang="ar-JO" sz="2400" b="1" i="0" u="none" strike="noStrike" dirty="0">
                <a:solidFill>
                  <a:srgbClr val="1C2B4F"/>
                </a:solidFill>
                <a:effectLst/>
                <a:latin typeface="Almarai"/>
              </a:rPr>
              <a:t>عبر المؤثرين الشباب:</a:t>
            </a:r>
          </a:p>
          <a:p>
            <a:pPr marL="0" indent="0" algn="just" rtl="1">
              <a:lnSpc>
                <a:spcPct val="150000"/>
              </a:lnSpc>
              <a:buNone/>
            </a:pPr>
            <a:r>
              <a:rPr lang="ar-JO" sz="2400" b="1" i="0" u="none" strike="noStrike" dirty="0">
                <a:solidFill>
                  <a:srgbClr val="1C2B4F"/>
                </a:solidFill>
                <a:effectLst/>
                <a:latin typeface="Almarai"/>
              </a:rPr>
              <a:t>عبر المحتوى البصري القصير:</a:t>
            </a:r>
            <a:endParaRPr lang="ar-JO" sz="2400" b="0" i="0" u="none" strike="noStrike" dirty="0">
              <a:solidFill>
                <a:srgbClr val="1C2B4F"/>
              </a:solidFill>
              <a:effectLst/>
              <a:latin typeface="Almarai"/>
            </a:endParaRPr>
          </a:p>
          <a:p>
            <a:pPr marL="0" indent="0" algn="just" rtl="1">
              <a:lnSpc>
                <a:spcPct val="150000"/>
              </a:lnSpc>
              <a:buNone/>
            </a:pPr>
            <a:endParaRPr lang="ar-JO" sz="2400" i="0" strike="noStrike" dirty="0">
              <a:solidFill>
                <a:schemeClr val="accent1"/>
              </a:solidFill>
              <a:effectLst/>
              <a:latin typeface="Alexandria"/>
            </a:endParaRPr>
          </a:p>
          <a:p>
            <a:pPr marL="0" indent="0" algn="just" rtl="1">
              <a:lnSpc>
                <a:spcPct val="150000"/>
              </a:lnSpc>
              <a:buNone/>
            </a:pP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34057150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026" y="-21986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18255"/>
            <a:ext cx="10515600" cy="838219"/>
          </a:xfrm>
        </p:spPr>
        <p:txBody>
          <a:bodyPr>
            <a:normAutofit/>
          </a:bodyPr>
          <a:lstStyle/>
          <a:p>
            <a:pPr algn="ctr" rtl="1">
              <a:lnSpc>
                <a:spcPct val="150000"/>
              </a:lnSpc>
            </a:pPr>
            <a:r>
              <a:rPr lang="ar-JO" sz="2400" b="1" i="0" u="sng" strike="noStrike" dirty="0">
                <a:solidFill>
                  <a:schemeClr val="accent1"/>
                </a:solidFill>
                <a:effectLst/>
              </a:rPr>
              <a:t>دراسة حالة خليجية – السعودية وبرامج الوقاية</a:t>
            </a:r>
          </a:p>
        </p:txBody>
      </p:sp>
      <p:sp>
        <p:nvSpPr>
          <p:cNvPr id="10" name="Content Placeholder 9">
            <a:extLst>
              <a:ext uri="{FF2B5EF4-FFF2-40B4-BE49-F238E27FC236}">
                <a16:creationId xmlns:a16="http://schemas.microsoft.com/office/drawing/2014/main" id="{5F93E1B0-DE59-A246-89B9-36EC26439E98}"/>
              </a:ext>
            </a:extLst>
          </p:cNvPr>
          <p:cNvSpPr>
            <a:spLocks noGrp="1"/>
          </p:cNvSpPr>
          <p:nvPr>
            <p:ph sz="half" idx="2"/>
          </p:nvPr>
        </p:nvSpPr>
        <p:spPr>
          <a:xfrm>
            <a:off x="0" y="979796"/>
            <a:ext cx="12192000" cy="5759956"/>
          </a:xfrm>
        </p:spPr>
        <p:txBody>
          <a:bodyPr>
            <a:normAutofit/>
          </a:bodyPr>
          <a:lstStyle/>
          <a:p>
            <a:pPr marL="0" indent="0" algn="just" rtl="1">
              <a:lnSpc>
                <a:spcPct val="150000"/>
              </a:lnSpc>
              <a:buNone/>
            </a:pPr>
            <a:r>
              <a:rPr lang="ar-JO" sz="2000" i="0" strike="noStrike" dirty="0">
                <a:solidFill>
                  <a:schemeClr val="accent1"/>
                </a:solidFill>
                <a:effectLst/>
              </a:rPr>
              <a:t>المملكة العربية السعودية من أوائل الدول التي تبنّت مفهوم الأمن الفكري كجزء من الأمن الوطني</a:t>
            </a:r>
          </a:p>
          <a:p>
            <a:pPr marL="514350" indent="-514350" algn="just" rtl="1">
              <a:lnSpc>
                <a:spcPct val="150000"/>
              </a:lnSpc>
              <a:buFont typeface="+mj-lt"/>
              <a:buAutoNum type="arabicPeriod"/>
            </a:pPr>
            <a:r>
              <a:rPr lang="ar-JO" sz="2000" i="0" strike="noStrike" dirty="0">
                <a:solidFill>
                  <a:schemeClr val="accent1"/>
                </a:solidFill>
                <a:effectLst/>
              </a:rPr>
              <a:t>أطلقت وزارة التعليم ووزارة الشؤون الإسلامية برامج توعوية رقمية تستهدف الشباب </a:t>
            </a:r>
          </a:p>
          <a:p>
            <a:pPr marL="0" indent="0" algn="just" rtl="1">
              <a:lnSpc>
                <a:spcPct val="150000"/>
              </a:lnSpc>
              <a:buNone/>
            </a:pPr>
            <a:r>
              <a:rPr lang="en-US" sz="1400" i="0" strike="noStrike" dirty="0">
                <a:solidFill>
                  <a:schemeClr val="accent1"/>
                </a:solidFill>
                <a:effectLst/>
                <a:hlinkClick r:id="rId3"/>
              </a:rPr>
              <a:t>https://www.moe.gov.sa/ar/mediacenter/MOEnews/Pages/th-sec-56.aspx</a:t>
            </a:r>
            <a:r>
              <a:rPr lang="ar-SA" sz="1400" i="0" strike="noStrike" dirty="0">
                <a:solidFill>
                  <a:schemeClr val="accent1"/>
                </a:solidFill>
                <a:effectLst/>
              </a:rPr>
              <a:t> </a:t>
            </a:r>
            <a:endParaRPr lang="ar-JO" sz="1400" i="0" strike="noStrike" dirty="0">
              <a:solidFill>
                <a:schemeClr val="accent1"/>
              </a:solidFill>
              <a:effectLst/>
            </a:endParaRPr>
          </a:p>
          <a:p>
            <a:pPr marL="0" indent="0" algn="just" rtl="1">
              <a:lnSpc>
                <a:spcPct val="150000"/>
              </a:lnSpc>
              <a:buNone/>
            </a:pPr>
            <a:r>
              <a:rPr lang="ar-JO" b="1" i="0" u="sng" strike="noStrike" dirty="0">
                <a:solidFill>
                  <a:srgbClr val="C00000"/>
                </a:solidFill>
                <a:effectLst/>
              </a:rPr>
              <a:t>أمثلة:</a:t>
            </a:r>
          </a:p>
          <a:p>
            <a:pPr algn="just" rtl="1">
              <a:lnSpc>
                <a:spcPct val="150000"/>
              </a:lnSpc>
            </a:pPr>
            <a:r>
              <a:rPr lang="ar-JO" i="0" strike="noStrike" dirty="0">
                <a:solidFill>
                  <a:schemeClr val="accent1"/>
                </a:solidFill>
                <a:effectLst/>
              </a:rPr>
              <a:t>منصات إلكترونية تقدم محتوى وسطي يشرح مخاطر التطرف </a:t>
            </a:r>
          </a:p>
          <a:p>
            <a:pPr marL="0" indent="0" rtl="1">
              <a:lnSpc>
                <a:spcPct val="150000"/>
              </a:lnSpc>
              <a:buNone/>
            </a:pPr>
            <a:r>
              <a:rPr lang="en-US" sz="1600" i="0" strike="noStrike" dirty="0">
                <a:solidFill>
                  <a:schemeClr val="accent1"/>
                </a:solidFill>
                <a:effectLst/>
                <a:hlinkClick r:id="rId4"/>
              </a:rPr>
              <a:t>https://www.moia.gov.sa/MediaCenter/News/Pages/15061446_2.aspx</a:t>
            </a:r>
            <a:r>
              <a:rPr lang="ar-SA" sz="1600" i="0" strike="noStrike" dirty="0">
                <a:solidFill>
                  <a:schemeClr val="accent1"/>
                </a:solidFill>
                <a:effectLst/>
              </a:rPr>
              <a:t> </a:t>
            </a:r>
            <a:endParaRPr lang="ar-JO" sz="1600" i="0" strike="noStrike" dirty="0">
              <a:solidFill>
                <a:schemeClr val="accent1"/>
              </a:solidFill>
              <a:effectLst/>
            </a:endParaRPr>
          </a:p>
          <a:p>
            <a:pPr algn="just" rtl="1">
              <a:lnSpc>
                <a:spcPct val="150000"/>
              </a:lnSpc>
            </a:pPr>
            <a:r>
              <a:rPr lang="ar-JO" i="0" strike="noStrike" dirty="0">
                <a:solidFill>
                  <a:schemeClr val="accent1"/>
                </a:solidFill>
                <a:effectLst/>
              </a:rPr>
              <a:t>حملات على تويتر ويوتيوب بعنوان فكر آمن وحصانة</a:t>
            </a:r>
          </a:p>
          <a:p>
            <a:pPr marL="0" indent="0" rtl="1">
              <a:lnSpc>
                <a:spcPct val="150000"/>
              </a:lnSpc>
              <a:buNone/>
            </a:pPr>
            <a:r>
              <a:rPr lang="en-US" sz="1600" i="0" strike="noStrike" dirty="0">
                <a:solidFill>
                  <a:schemeClr val="accent1"/>
                </a:solidFill>
                <a:effectLst/>
                <a:hlinkClick r:id="rId5"/>
              </a:rPr>
              <a:t>https://oerx.nelc.gov.sa/resource/2261</a:t>
            </a:r>
            <a:r>
              <a:rPr lang="ar-SA" sz="1600" i="0" strike="noStrike" dirty="0">
                <a:solidFill>
                  <a:schemeClr val="accent1"/>
                </a:solidFill>
                <a:effectLst/>
              </a:rPr>
              <a:t> </a:t>
            </a:r>
            <a:endParaRPr lang="ar-JO" sz="1600" i="0" strike="noStrike" dirty="0">
              <a:solidFill>
                <a:schemeClr val="accent1"/>
              </a:solidFill>
              <a:effectLst/>
            </a:endParaRPr>
          </a:p>
          <a:p>
            <a:pPr marL="0" indent="0" algn="just" rtl="1">
              <a:lnSpc>
                <a:spcPct val="150000"/>
              </a:lnSpc>
              <a:buNone/>
            </a:pPr>
            <a:r>
              <a:rPr lang="ar-JO" i="0" strike="noStrike" dirty="0">
                <a:solidFill>
                  <a:srgbClr val="C00000"/>
                </a:solidFill>
                <a:effectLst/>
              </a:rPr>
              <a:t>النتيجة: رفع مستوى الوعي بين طلاب الجامعات والمدارس حول أساليب الاستقطاب الرقمي.</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Tree>
    <p:extLst>
      <p:ext uri="{BB962C8B-B14F-4D97-AF65-F5344CB8AC3E}">
        <p14:creationId xmlns:p14="http://schemas.microsoft.com/office/powerpoint/2010/main" val="14662851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401796"/>
            <a:ext cx="7599294" cy="584775"/>
          </a:xfrm>
          <a:prstGeom prst="rect">
            <a:avLst/>
          </a:prstGeom>
          <a:noFill/>
        </p:spPr>
        <p:txBody>
          <a:bodyPr wrap="square" rtlCol="0">
            <a:spAutoFit/>
          </a:bodyPr>
          <a:lstStyle/>
          <a:p>
            <a:pPr algn="ctr"/>
            <a:r>
              <a:rPr lang="ar-JO" sz="3200" b="1" i="0" u="none" strike="noStrike" dirty="0">
                <a:solidFill>
                  <a:schemeClr val="accent1">
                    <a:lumMod val="50000"/>
                  </a:schemeClr>
                </a:solidFill>
                <a:effectLst/>
              </a:rPr>
              <a:t>دراسة حالة أردنية – مكافحة العنصرية وخطاب الكراهية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6834901" y="1216602"/>
            <a:ext cx="4829183" cy="5239602"/>
          </a:xfrm>
        </p:spPr>
        <p:txBody>
          <a:bodyPr>
            <a:normAutofit fontScale="92500" lnSpcReduction="20000"/>
          </a:bodyPr>
          <a:lstStyle/>
          <a:p>
            <a:pPr marL="0" indent="0" algn="l">
              <a:buNone/>
            </a:pPr>
            <a:r>
              <a:rPr lang="en-US" sz="1500" b="0" i="0" u="none" strike="noStrike" dirty="0">
                <a:solidFill>
                  <a:srgbClr val="000000"/>
                </a:solidFill>
                <a:effectLst/>
                <a:hlinkClick r:id="rId3"/>
              </a:rPr>
              <a:t>https://www.jmi.edu.jo/ar/</a:t>
            </a:r>
            <a:r>
              <a:rPr lang="ar-JO" sz="1500" b="0" i="0" u="none" strike="noStrike" dirty="0">
                <a:solidFill>
                  <a:srgbClr val="000000"/>
                </a:solidFill>
                <a:effectLst/>
                <a:hlinkClick r:id="rId3"/>
              </a:rPr>
              <a:t>معهد-الإعلام-الأردنيّ-يُطلق-مدوّنة-سلوك-لمكافحة-خطاب-الكراهية-في-الإعلام</a:t>
            </a:r>
            <a:r>
              <a:rPr lang="ar-JO" sz="1500" b="0" i="0" u="none" strike="noStrike" dirty="0">
                <a:solidFill>
                  <a:srgbClr val="000000"/>
                </a:solidFill>
                <a:effectLst/>
              </a:rPr>
              <a:t> </a:t>
            </a:r>
          </a:p>
          <a:p>
            <a:pPr marL="0" indent="0" algn="just" rtl="1">
              <a:lnSpc>
                <a:spcPct val="150000"/>
              </a:lnSpc>
              <a:buNone/>
            </a:pPr>
            <a:endParaRPr lang="ar-JO" sz="2000" dirty="0">
              <a:solidFill>
                <a:schemeClr val="accent1">
                  <a:lumMod val="50000"/>
                </a:schemeClr>
              </a:solidFill>
            </a:endParaRPr>
          </a:p>
          <a:p>
            <a:pPr marL="0" indent="0" algn="just" rtl="1">
              <a:lnSpc>
                <a:spcPct val="150000"/>
              </a:lnSpc>
              <a:buNone/>
            </a:pPr>
            <a:r>
              <a:rPr lang="ar-JO" sz="2000" b="0" i="0" u="none" strike="noStrike" dirty="0">
                <a:solidFill>
                  <a:schemeClr val="accent1">
                    <a:lumMod val="50000"/>
                  </a:schemeClr>
                </a:solidFill>
                <a:effectLst/>
              </a:rPr>
              <a:t>قامت المؤسسات الحكومية والمحلية في الإردن بإطلاق العديد من المبادرات للتصدي للأنشطة العنصرية والمحتوى المتطرف على المنصات الرقمية . من هذه المبادرات مدونة السلوك التي اطلقها معهد الإعلام الأردني وطالب من كل الإعلاميين والصحفين والعاملين في صناعة المحتوى الرقمي توقيعها والتقييد بها وكذلك كل ممثلي منظمات وجمعيات المجتمع المحلي والدولي العاملين في الأردن. لمحاربة المحتوى والخطاب العنصري والمضلل والذي يغذي وينشر ويدعم العنصرية او الطائفية او العنف او الاقصاء او الانتماء لأي جماعة متطرفة تدعم ممارسات دينية او عرقية او معتقد متطرف. </a:t>
            </a:r>
          </a:p>
          <a:p>
            <a:pPr marL="228600" indent="-228600" algn="l" defTabSz="914400" eaLnBrk="1" latinLnBrk="0" hangingPunct="1">
              <a:lnSpc>
                <a:spcPct val="150000"/>
              </a:lnSpc>
              <a:spcBef>
                <a:spcPts val="1000"/>
              </a:spcBef>
              <a:buFont typeface="Arial" panose="020B0604020202020204" pitchFamily="34" charset="0"/>
              <a:buChar char="•"/>
            </a:pPr>
            <a:endParaRPr lang="ar-JO" sz="2400" dirty="0">
              <a:solidFill>
                <a:schemeClr val="accent1">
                  <a:lumMod val="75000"/>
                </a:schemeClr>
              </a:solidFill>
            </a:endParaRPr>
          </a:p>
        </p:txBody>
      </p:sp>
      <p:pic>
        <p:nvPicPr>
          <p:cNvPr id="6" name="Picture 5">
            <a:extLst>
              <a:ext uri="{FF2B5EF4-FFF2-40B4-BE49-F238E27FC236}">
                <a16:creationId xmlns:a16="http://schemas.microsoft.com/office/drawing/2014/main" id="{11BE633A-A647-6940-92E3-C09A61FC52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694" y="1216602"/>
            <a:ext cx="6345208" cy="5336598"/>
          </a:xfrm>
          <a:prstGeom prst="rect">
            <a:avLst/>
          </a:prstGeom>
        </p:spPr>
      </p:pic>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40179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مشروع واطن – السعودية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5626100" y="1216602"/>
            <a:ext cx="6329374" cy="5239602"/>
          </a:xfrm>
        </p:spPr>
        <p:txBody>
          <a:bodyPr>
            <a:normAutofit fontScale="85000" lnSpcReduction="20000"/>
          </a:bodyPr>
          <a:lstStyle/>
          <a:p>
            <a:pPr marL="0" indent="0" defTabSz="914400" rtl="1" eaLnBrk="1" latinLnBrk="0" hangingPunct="1">
              <a:lnSpc>
                <a:spcPct val="150000"/>
              </a:lnSpc>
              <a:spcBef>
                <a:spcPts val="1000"/>
              </a:spcBef>
              <a:buNone/>
            </a:pPr>
            <a:r>
              <a:rPr lang="ar-JO" sz="1400" dirty="0">
                <a:solidFill>
                  <a:schemeClr val="accent1">
                    <a:lumMod val="75000"/>
                  </a:schemeClr>
                </a:solidFill>
              </a:rPr>
              <a:t> </a:t>
            </a:r>
            <a:r>
              <a:rPr lang="en-US" sz="1400" dirty="0">
                <a:solidFill>
                  <a:schemeClr val="accent1">
                    <a:lumMod val="75000"/>
                  </a:schemeClr>
                </a:solidFill>
                <a:hlinkClick r:id="rId3"/>
              </a:rPr>
              <a:t>https://sabq.org/saudia/4tx7k6</a:t>
            </a:r>
            <a:r>
              <a:rPr lang="ar-SA" sz="1400" dirty="0">
                <a:solidFill>
                  <a:schemeClr val="accent1">
                    <a:lumMod val="75000"/>
                  </a:schemeClr>
                </a:solidFill>
              </a:rPr>
              <a:t> </a:t>
            </a:r>
          </a:p>
          <a:p>
            <a:pPr marL="0" indent="0" algn="just" rtl="1">
              <a:lnSpc>
                <a:spcPct val="150000"/>
              </a:lnSpc>
              <a:buNone/>
            </a:pPr>
            <a:r>
              <a:rPr lang="ar-JO" sz="2400" i="0" u="none" strike="noStrike" dirty="0">
                <a:solidFill>
                  <a:schemeClr val="accent1"/>
                </a:solidFill>
                <a:effectLst/>
                <a:latin typeface="var(--arrow-typeface-secondary)"/>
              </a:rPr>
              <a:t>واطن هو مشروع توعوي اطلقه منسوبي الإدارة العامة للتعليم في محافظة جدة يهدف إلى حماية فكر وسلوكيات المجتمع بشكل عام من خلال شبكات التواصل الاجتماعي، كما يهدف إلى حماية النشء من طلاب التعليم العام، عبر إيصال رسالة (واطن) على الحسابات التي تثير اهتماماتهم أو المفضلة لديهم، مما يعزز قدرتهم على التعامل مع شبكات التواصل الاجتماعي المختلفة بشكل فعال وسليم".</a:t>
            </a:r>
          </a:p>
          <a:p>
            <a:pPr marL="0" indent="0" algn="just" rtl="1">
              <a:lnSpc>
                <a:spcPct val="150000"/>
              </a:lnSpc>
              <a:buNone/>
            </a:pPr>
            <a:r>
              <a:rPr lang="ar-JO" sz="2400" i="0" u="none" strike="noStrike" dirty="0">
                <a:solidFill>
                  <a:schemeClr val="accent1"/>
                </a:solidFill>
                <a:effectLst/>
                <a:latin typeface="NotoSansArabic"/>
              </a:rPr>
              <a:t> كما يهدف إلى نشر التوعية بالحماية من الحسابات الوهمية التي تثير الفتن وتنشر الشائعات، ونشر التوعية بالآداب العامة لاستخدام تطبيقات التواصل الاجتماعي، ونشر التوعية بالجرائم الإلكترونية، ونشر التوعية بمعرفة حقوق المستخدم للتقنية وحقوق الآخرين.</a:t>
            </a:r>
            <a:endParaRPr lang="ar-JO" sz="2400" i="0" u="none" strike="noStrike" dirty="0">
              <a:solidFill>
                <a:schemeClr val="accent1"/>
              </a:solidFill>
              <a:effectLst/>
              <a:latin typeface="var(--arrow-typeface-secondary)"/>
            </a:endParaRPr>
          </a:p>
          <a:p>
            <a:br>
              <a:rPr lang="ar-JO" sz="1600" dirty="0"/>
            </a:br>
            <a:endParaRPr lang="en-JO" sz="2400" dirty="0">
              <a:solidFill>
                <a:schemeClr val="accent1">
                  <a:lumMod val="75000"/>
                </a:schemeClr>
              </a:solidFill>
            </a:endParaRPr>
          </a:p>
        </p:txBody>
      </p:sp>
      <p:pic>
        <p:nvPicPr>
          <p:cNvPr id="5" name="Picture 4">
            <a:extLst>
              <a:ext uri="{FF2B5EF4-FFF2-40B4-BE49-F238E27FC236}">
                <a16:creationId xmlns:a16="http://schemas.microsoft.com/office/drawing/2014/main" id="{230FC465-DEDC-5E48-86EC-6E9601010C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526" y="2566987"/>
            <a:ext cx="5192724" cy="3605213"/>
          </a:xfrm>
          <a:prstGeom prst="rect">
            <a:avLst/>
          </a:prstGeom>
        </p:spPr>
      </p:pic>
    </p:spTree>
    <p:extLst>
      <p:ext uri="{BB962C8B-B14F-4D97-AF65-F5344CB8AC3E}">
        <p14:creationId xmlns:p14="http://schemas.microsoft.com/office/powerpoint/2010/main" val="91626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0"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88326"/>
            <a:ext cx="7599294" cy="584775"/>
          </a:xfrm>
          <a:prstGeom prst="rect">
            <a:avLst/>
          </a:prstGeom>
          <a:noFill/>
        </p:spPr>
        <p:txBody>
          <a:bodyPr wrap="square" rtlCol="0">
            <a:spAutoFit/>
          </a:bodyPr>
          <a:lstStyle/>
          <a:p>
            <a:pPr algn="ctr" rtl="1"/>
            <a:r>
              <a:rPr lang="ar-JO" sz="3200" b="1" i="0" u="none" strike="noStrike" dirty="0">
                <a:solidFill>
                  <a:schemeClr val="accent1"/>
                </a:solidFill>
                <a:effectLst/>
              </a:rPr>
              <a:t>التربية الرقمية كحل مستدام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991100"/>
            <a:ext cx="11291454" cy="5659160"/>
          </a:xfrm>
        </p:spPr>
        <p:txBody>
          <a:bodyPr>
            <a:normAutofit lnSpcReduction="10000"/>
          </a:bodyPr>
          <a:lstStyle/>
          <a:p>
            <a:pPr marL="0" indent="0" algn="r" rtl="1">
              <a:buNone/>
            </a:pPr>
            <a:r>
              <a:rPr lang="ar-JO" sz="2000" b="0" i="0" u="none" strike="noStrike" dirty="0">
                <a:solidFill>
                  <a:schemeClr val="accent1">
                    <a:lumMod val="75000"/>
                  </a:schemeClr>
                </a:solidFill>
                <a:effectLst/>
              </a:rPr>
              <a:t>دراسة مجلة أريد الدولية بعنوان: أهمية التربية الرقمية لتعزيز الأمن الفكري في المجتمعات العربية في ظل التحديات التكنولوجية.</a:t>
            </a:r>
          </a:p>
          <a:p>
            <a:pPr marL="0" indent="0" rtl="1">
              <a:buNone/>
            </a:pPr>
            <a:r>
              <a:rPr lang="en-US" sz="1400" b="0" i="0" u="none" strike="noStrike" dirty="0">
                <a:solidFill>
                  <a:schemeClr val="accent1">
                    <a:lumMod val="75000"/>
                  </a:schemeClr>
                </a:solidFill>
                <a:effectLst/>
                <a:hlinkClick r:id="rId3"/>
              </a:rPr>
              <a:t>https://portal.arid.my/ar-ly/Manuscripts/Published/2496</a:t>
            </a:r>
            <a:r>
              <a:rPr lang="ar-SA" sz="1400" b="0" i="0" u="none" strike="noStrike" dirty="0">
                <a:solidFill>
                  <a:schemeClr val="accent1">
                    <a:lumMod val="75000"/>
                  </a:schemeClr>
                </a:solidFill>
                <a:effectLst/>
              </a:rPr>
              <a:t> </a:t>
            </a:r>
            <a:endParaRPr lang="ar-JO" sz="1400" b="0" i="0" u="none" strike="noStrike" dirty="0">
              <a:solidFill>
                <a:schemeClr val="accent1">
                  <a:lumMod val="75000"/>
                </a:schemeClr>
              </a:solidFill>
              <a:effectLst/>
            </a:endParaRPr>
          </a:p>
          <a:p>
            <a:pPr marL="0" indent="0" algn="r" rtl="1">
              <a:buNone/>
            </a:pPr>
            <a:r>
              <a:rPr lang="ar-JO" sz="2000" b="1" i="0" u="sng" strike="noStrike" dirty="0">
                <a:solidFill>
                  <a:srgbClr val="C00000"/>
                </a:solidFill>
                <a:effectLst/>
              </a:rPr>
              <a:t>أبرز ما توصلت إليه الدراسة:</a:t>
            </a:r>
          </a:p>
          <a:p>
            <a:pPr algn="r" rtl="1">
              <a:buFont typeface="Arial" panose="020B0604020202020204" pitchFamily="34" charset="0"/>
              <a:buChar char="•"/>
            </a:pPr>
            <a:r>
              <a:rPr lang="ar-JO" sz="2000" b="0" i="0" u="none" strike="noStrike" dirty="0">
                <a:solidFill>
                  <a:schemeClr val="accent1">
                    <a:lumMod val="75000"/>
                  </a:schemeClr>
                </a:solidFill>
                <a:effectLst/>
              </a:rPr>
              <a:t>التربية الرقمية أصبحت ضرورة وليست خيارًا</a:t>
            </a:r>
          </a:p>
          <a:p>
            <a:pPr algn="r" rtl="1">
              <a:buFont typeface="Arial" panose="020B0604020202020204" pitchFamily="34" charset="0"/>
              <a:buChar char="•"/>
            </a:pPr>
            <a:r>
              <a:rPr lang="ar-JO" sz="2000" b="0" i="0" u="none" strike="noStrike" dirty="0">
                <a:solidFill>
                  <a:schemeClr val="accent1">
                    <a:lumMod val="75000"/>
                  </a:schemeClr>
                </a:solidFill>
                <a:effectLst/>
              </a:rPr>
              <a:t>يجب أن تبدأ من الأسرة والمدرسة، ثم تمتد إلى الجامعة والإعلام</a:t>
            </a:r>
          </a:p>
          <a:p>
            <a:pPr algn="r" rtl="1">
              <a:buFont typeface="Arial" panose="020B0604020202020204" pitchFamily="34" charset="0"/>
              <a:buChar char="•"/>
            </a:pPr>
            <a:r>
              <a:rPr lang="ar-JO" sz="2000" b="1" i="0" u="sng" strike="noStrike" dirty="0">
                <a:solidFill>
                  <a:srgbClr val="C00000"/>
                </a:solidFill>
                <a:effectLst/>
              </a:rPr>
              <a:t>التربية الرقمية تعني:</a:t>
            </a:r>
          </a:p>
          <a:p>
            <a:pPr algn="r" rtl="1">
              <a:buFont typeface="Wingdings" pitchFamily="2" charset="2"/>
              <a:buChar char="ü"/>
            </a:pPr>
            <a:r>
              <a:rPr lang="ar-JO" sz="2000" b="0" i="0" u="none" strike="noStrike" dirty="0">
                <a:solidFill>
                  <a:schemeClr val="accent1">
                    <a:lumMod val="75000"/>
                  </a:schemeClr>
                </a:solidFill>
                <a:effectLst/>
              </a:rPr>
              <a:t>مهارات التحقق من الأخبار والمصادر</a:t>
            </a:r>
          </a:p>
          <a:p>
            <a:pPr algn="r" rtl="1">
              <a:buFont typeface="Wingdings" pitchFamily="2" charset="2"/>
              <a:buChar char="ü"/>
            </a:pPr>
            <a:r>
              <a:rPr lang="ar-JO" sz="2000" b="0" i="0" u="none" strike="noStrike" dirty="0">
                <a:solidFill>
                  <a:schemeClr val="accent1">
                    <a:lumMod val="75000"/>
                  </a:schemeClr>
                </a:solidFill>
                <a:effectLst/>
              </a:rPr>
              <a:t>فهم الخوارزميات التي تتحكم في ما نراه على المنصات</a:t>
            </a:r>
          </a:p>
          <a:p>
            <a:pPr algn="r" rtl="1">
              <a:buFont typeface="Wingdings" pitchFamily="2" charset="2"/>
              <a:buChar char="ü"/>
            </a:pPr>
            <a:r>
              <a:rPr lang="ar-JO" sz="2000" b="0" i="0" u="none" strike="noStrike" dirty="0">
                <a:solidFill>
                  <a:schemeClr val="accent1">
                    <a:lumMod val="75000"/>
                  </a:schemeClr>
                </a:solidFill>
                <a:effectLst/>
              </a:rPr>
              <a:t>إدارة الوقت الرقمي لتجنب الإدمان</a:t>
            </a:r>
          </a:p>
          <a:p>
            <a:pPr algn="r" rtl="1">
              <a:buFont typeface="Wingdings" pitchFamily="2" charset="2"/>
              <a:buChar char="ü"/>
            </a:pPr>
            <a:r>
              <a:rPr lang="ar-JO" sz="2000" b="0" i="0" u="none" strike="noStrike" dirty="0">
                <a:solidFill>
                  <a:schemeClr val="accent1">
                    <a:lumMod val="75000"/>
                  </a:schemeClr>
                </a:solidFill>
                <a:effectLst/>
              </a:rPr>
              <a:t>المناعة الفكرية ضد التضليل والاستقطاب</a:t>
            </a:r>
          </a:p>
          <a:p>
            <a:pPr marL="0" indent="0" algn="r" rtl="1">
              <a:buNone/>
            </a:pPr>
            <a:r>
              <a:rPr lang="ar-JO" sz="2000" b="1" i="0" u="sng" strike="noStrike" dirty="0">
                <a:solidFill>
                  <a:srgbClr val="C00000"/>
                </a:solidFill>
                <a:effectLst/>
              </a:rPr>
              <a:t>التوصيات: </a:t>
            </a:r>
          </a:p>
          <a:p>
            <a:pPr algn="r" rtl="1">
              <a:buFont typeface="Wingdings" pitchFamily="2" charset="2"/>
              <a:buChar char="ü"/>
            </a:pPr>
            <a:r>
              <a:rPr lang="ar-JO" sz="2000" b="0" i="0" u="none" strike="noStrike" dirty="0">
                <a:solidFill>
                  <a:schemeClr val="accent1">
                    <a:lumMod val="75000"/>
                  </a:schemeClr>
                </a:solidFill>
                <a:effectLst/>
              </a:rPr>
              <a:t>إدماج التربية الرقمية في المناهج الجامعية والمدرسية</a:t>
            </a:r>
          </a:p>
          <a:p>
            <a:pPr algn="r" rtl="1">
              <a:buFont typeface="Wingdings" pitchFamily="2" charset="2"/>
              <a:buChar char="ü"/>
            </a:pPr>
            <a:r>
              <a:rPr lang="ar-JO" sz="2000" b="0" i="0" u="none" strike="noStrike" dirty="0">
                <a:solidFill>
                  <a:schemeClr val="accent1">
                    <a:lumMod val="75000"/>
                  </a:schemeClr>
                </a:solidFill>
                <a:effectLst/>
              </a:rPr>
              <a:t>تدريب المعلمين على مهارات الإعلام الرقمي</a:t>
            </a:r>
          </a:p>
          <a:p>
            <a:pPr algn="r" rtl="1">
              <a:buFont typeface="Wingdings" pitchFamily="2" charset="2"/>
              <a:buChar char="ü"/>
            </a:pPr>
            <a:r>
              <a:rPr lang="ar-JO" sz="2000" b="0" i="0" u="none" strike="noStrike" dirty="0">
                <a:solidFill>
                  <a:schemeClr val="accent1">
                    <a:lumMod val="75000"/>
                  </a:schemeClr>
                </a:solidFill>
                <a:effectLst/>
              </a:rPr>
              <a:t>إطلاق مبادرات شبابية رقمية تعزز الخطاب الوسطي</a:t>
            </a:r>
          </a:p>
          <a:p>
            <a:pPr marL="0" indent="0" algn="r" rtl="1">
              <a:buNone/>
            </a:pPr>
            <a:r>
              <a:rPr lang="ar-JO" sz="2000" b="0" i="0" u="sng" strike="noStrike" dirty="0">
                <a:solidFill>
                  <a:srgbClr val="C00000"/>
                </a:solidFill>
                <a:effectLst/>
              </a:rPr>
              <a:t>النتيجة: جيل قادر على المشاركة الواعية في الفضاء الرقمي.</a:t>
            </a:r>
          </a:p>
        </p:txBody>
      </p:sp>
    </p:spTree>
    <p:extLst>
      <p:ext uri="{BB962C8B-B14F-4D97-AF65-F5344CB8AC3E}">
        <p14:creationId xmlns:p14="http://schemas.microsoft.com/office/powerpoint/2010/main" val="240093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01200" y="92337"/>
            <a:ext cx="8789599" cy="739754"/>
          </a:xfrm>
          <a:prstGeom prst="rect">
            <a:avLst/>
          </a:prstGeom>
          <a:noFill/>
        </p:spPr>
        <p:txBody>
          <a:bodyPr wrap="square" rtlCol="0" anchor="ctr">
            <a:spAutoFit/>
          </a:bodyPr>
          <a:lstStyle/>
          <a:p>
            <a:pPr algn="ctr" rtl="1">
              <a:lnSpc>
                <a:spcPct val="150000"/>
              </a:lnSpc>
            </a:pPr>
            <a:r>
              <a:rPr lang="ar-JO" sz="3200" b="1" i="0" u="sng" strike="noStrike" dirty="0">
                <a:solidFill>
                  <a:schemeClr val="accent1">
                    <a:lumMod val="75000"/>
                  </a:schemeClr>
                </a:solidFill>
                <a:effectLst/>
              </a:rPr>
              <a:t>الدروس المستفادة من تجارب الدعاة الجدد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idx="1"/>
          </p:nvPr>
        </p:nvSpPr>
        <p:spPr/>
        <p:txBody>
          <a:bodyPr anchor="ctr">
            <a:normAutofit/>
          </a:bodyPr>
          <a:lstStyle/>
          <a:p>
            <a:pPr marL="0" indent="0" algn="just" rtl="1">
              <a:lnSpc>
                <a:spcPct val="150000"/>
              </a:lnSpc>
              <a:buNone/>
            </a:pPr>
            <a:r>
              <a:rPr lang="ar-JO" sz="2400" b="0" i="0" u="none" strike="noStrike" dirty="0">
                <a:solidFill>
                  <a:schemeClr val="accent1">
                    <a:lumMod val="75000"/>
                  </a:schemeClr>
                </a:solidFill>
                <a:effectLst/>
              </a:rPr>
              <a:t>.</a:t>
            </a:r>
          </a:p>
          <a:p>
            <a:pPr marL="0" indent="0" algn="just" rtl="1">
              <a:lnSpc>
                <a:spcPct val="150000"/>
              </a:lnSpc>
              <a:buNone/>
            </a:pPr>
            <a:endParaRPr lang="ar-JO" sz="2400" b="0" i="0" u="none" strike="noStrike" dirty="0">
              <a:solidFill>
                <a:srgbClr val="000000"/>
              </a:solidFill>
              <a:effectLst/>
            </a:endParaRPr>
          </a:p>
          <a:p>
            <a:pPr algn="r" rtl="1"/>
            <a:endParaRPr lang="ar-JO" sz="2400" b="0" i="0" u="none" strike="noStrike" dirty="0">
              <a:solidFill>
                <a:srgbClr val="000000"/>
              </a:solidFill>
              <a:effectLst/>
            </a:endParaRPr>
          </a:p>
        </p:txBody>
      </p:sp>
      <p:sp>
        <p:nvSpPr>
          <p:cNvPr id="11" name="TextBox 10">
            <a:extLst>
              <a:ext uri="{FF2B5EF4-FFF2-40B4-BE49-F238E27FC236}">
                <a16:creationId xmlns:a16="http://schemas.microsoft.com/office/drawing/2014/main" id="{A9C54B34-5260-D14B-B458-7C01192E92C5}"/>
              </a:ext>
            </a:extLst>
          </p:cNvPr>
          <p:cNvSpPr txBox="1"/>
          <p:nvPr/>
        </p:nvSpPr>
        <p:spPr>
          <a:xfrm>
            <a:off x="543338" y="1168680"/>
            <a:ext cx="11198087" cy="5099467"/>
          </a:xfrm>
          <a:prstGeom prst="rect">
            <a:avLst/>
          </a:prstGeom>
          <a:noFill/>
        </p:spPr>
        <p:txBody>
          <a:bodyPr wrap="square">
            <a:spAutoFit/>
          </a:bodyPr>
          <a:lstStyle/>
          <a:p>
            <a:pPr algn="r" rtl="1">
              <a:lnSpc>
                <a:spcPct val="150000"/>
              </a:lnSpc>
            </a:pPr>
            <a:r>
              <a:rPr lang="ar-JO" sz="2400" b="1" i="0" u="none" strike="noStrike" dirty="0">
                <a:solidFill>
                  <a:srgbClr val="002060"/>
                </a:solidFill>
                <a:effectLst/>
              </a:rPr>
              <a:t>ما الذي يمكن أن نتعلمه من تجارب الدعوة الرقمية الوسطية؟</a:t>
            </a:r>
          </a:p>
          <a:p>
            <a:pPr algn="r" rtl="1">
              <a:lnSpc>
                <a:spcPct val="150000"/>
              </a:lnSpc>
              <a:buFont typeface="Arial" panose="020B0604020202020204" pitchFamily="34" charset="0"/>
              <a:buChar char="•"/>
            </a:pPr>
            <a:r>
              <a:rPr lang="ar-JO" sz="2400" b="1" i="0" u="none" strike="noStrike" dirty="0">
                <a:solidFill>
                  <a:srgbClr val="002060"/>
                </a:solidFill>
                <a:effectLst/>
              </a:rPr>
              <a:t>اللغة البسيطة</a:t>
            </a:r>
            <a:r>
              <a:rPr lang="ar-JO" sz="2400" b="0" i="0" u="none" strike="noStrike" dirty="0">
                <a:solidFill>
                  <a:srgbClr val="002060"/>
                </a:solidFill>
                <a:effectLst/>
              </a:rPr>
              <a:t>: استخدام تعبيرات قريبة من الشباب بدلًا من المصطلحات المعقدة</a:t>
            </a:r>
          </a:p>
          <a:p>
            <a:pPr algn="r" rtl="1">
              <a:lnSpc>
                <a:spcPct val="150000"/>
              </a:lnSpc>
              <a:buFont typeface="Arial" panose="020B0604020202020204" pitchFamily="34" charset="0"/>
              <a:buChar char="•"/>
            </a:pPr>
            <a:r>
              <a:rPr lang="ar-JO" sz="2400" b="1" i="0" u="none" strike="noStrike" dirty="0">
                <a:solidFill>
                  <a:srgbClr val="002060"/>
                </a:solidFill>
                <a:effectLst/>
              </a:rPr>
              <a:t>القصص الواقعية</a:t>
            </a:r>
            <a:r>
              <a:rPr lang="ar-JO" sz="2400" b="0" i="0" u="none" strike="noStrike" dirty="0">
                <a:solidFill>
                  <a:srgbClr val="002060"/>
                </a:solidFill>
                <a:effectLst/>
              </a:rPr>
              <a:t>: ربط القيم الدينية بتجارب حياتية ملموسة</a:t>
            </a:r>
          </a:p>
          <a:p>
            <a:pPr algn="r" rtl="1">
              <a:lnSpc>
                <a:spcPct val="150000"/>
              </a:lnSpc>
              <a:buFont typeface="Arial" panose="020B0604020202020204" pitchFamily="34" charset="0"/>
              <a:buChar char="•"/>
            </a:pPr>
            <a:r>
              <a:rPr lang="ar-JO" sz="2400" b="1" i="0" u="none" strike="noStrike" dirty="0">
                <a:solidFill>
                  <a:srgbClr val="002060"/>
                </a:solidFill>
                <a:effectLst/>
              </a:rPr>
              <a:t>المحتوى القصير</a:t>
            </a:r>
            <a:r>
              <a:rPr lang="ar-JO" sz="2400" b="0" i="0" u="none" strike="noStrike" dirty="0">
                <a:solidFill>
                  <a:srgbClr val="002060"/>
                </a:solidFill>
                <a:effectLst/>
              </a:rPr>
              <a:t>: إنتاج مقاطع 1–5 دقائق تناسب إيقاع المنصات الرقمية</a:t>
            </a:r>
          </a:p>
          <a:p>
            <a:pPr algn="r" rtl="1">
              <a:lnSpc>
                <a:spcPct val="150000"/>
              </a:lnSpc>
              <a:buFont typeface="Arial" panose="020B0604020202020204" pitchFamily="34" charset="0"/>
              <a:buChar char="•"/>
            </a:pPr>
            <a:r>
              <a:rPr lang="ar-JO" sz="2400" b="1" i="0" u="none" strike="noStrike" dirty="0">
                <a:solidFill>
                  <a:srgbClr val="002060"/>
                </a:solidFill>
                <a:effectLst/>
              </a:rPr>
              <a:t>التفاعل المباشر</a:t>
            </a:r>
            <a:r>
              <a:rPr lang="ar-JO" sz="2400" b="0" i="0" u="none" strike="noStrike" dirty="0">
                <a:solidFill>
                  <a:srgbClr val="002060"/>
                </a:solidFill>
                <a:effectLst/>
              </a:rPr>
              <a:t>: عبر التعليقات، البث المباشر، أو الردود السريعة</a:t>
            </a:r>
          </a:p>
          <a:p>
            <a:pPr algn="r" rtl="1">
              <a:lnSpc>
                <a:spcPct val="150000"/>
              </a:lnSpc>
              <a:buFont typeface="Arial" panose="020B0604020202020204" pitchFamily="34" charset="0"/>
              <a:buChar char="•"/>
            </a:pPr>
            <a:r>
              <a:rPr lang="ar-JO" sz="2400" b="1" i="0" u="none" strike="noStrike" dirty="0">
                <a:solidFill>
                  <a:srgbClr val="002060"/>
                </a:solidFill>
                <a:effectLst/>
              </a:rPr>
              <a:t>القيم الإنسانية المشتركة</a:t>
            </a:r>
            <a:r>
              <a:rPr lang="ar-JO" sz="2400" b="0" i="0" u="none" strike="noStrike" dirty="0">
                <a:solidFill>
                  <a:srgbClr val="002060"/>
                </a:solidFill>
                <a:effectLst/>
              </a:rPr>
              <a:t>: التركيز على الرحمة، الإحسان، العمل، التنمية</a:t>
            </a:r>
          </a:p>
          <a:p>
            <a:pPr algn="r" rtl="1">
              <a:lnSpc>
                <a:spcPct val="150000"/>
              </a:lnSpc>
              <a:buFont typeface="Arial" panose="020B0604020202020204" pitchFamily="34" charset="0"/>
              <a:buChar char="•"/>
            </a:pPr>
            <a:r>
              <a:rPr lang="ar-JO" sz="2400" b="1" i="0" u="none" strike="noStrike" dirty="0">
                <a:solidFill>
                  <a:srgbClr val="002060"/>
                </a:solidFill>
                <a:effectLst/>
              </a:rPr>
              <a:t>استخدام الوسائط الحديثة</a:t>
            </a:r>
            <a:r>
              <a:rPr lang="ar-JO" sz="2400" b="0" i="0" u="none" strike="noStrike" dirty="0">
                <a:solidFill>
                  <a:srgbClr val="002060"/>
                </a:solidFill>
                <a:effectLst/>
              </a:rPr>
              <a:t>: فيديو، إنفوغرافيك، صور، منصات شبابية (يوتيوب، إنستغرام، تيك توك)</a:t>
            </a:r>
          </a:p>
          <a:p>
            <a:pPr algn="r" rtl="1">
              <a:lnSpc>
                <a:spcPct val="150000"/>
              </a:lnSpc>
              <a:buFont typeface="Arial" panose="020B0604020202020204" pitchFamily="34" charset="0"/>
              <a:buChar char="•"/>
            </a:pPr>
            <a:r>
              <a:rPr lang="ar-JO" sz="2400" b="1" i="0" u="none" strike="noStrike" dirty="0">
                <a:solidFill>
                  <a:srgbClr val="002060"/>
                </a:solidFill>
                <a:effectLst/>
              </a:rPr>
              <a:t>إبراز القدوة</a:t>
            </a:r>
            <a:r>
              <a:rPr lang="ar-JO" sz="2400" b="0" i="0" u="none" strike="noStrike" dirty="0">
                <a:solidFill>
                  <a:srgbClr val="002060"/>
                </a:solidFill>
                <a:effectLst/>
              </a:rPr>
              <a:t>: تقديم نماذج شبابية ناجحة تعكس القيم الإسلامية الوسطية</a:t>
            </a:r>
          </a:p>
          <a:p>
            <a:pPr algn="r" rtl="1">
              <a:lnSpc>
                <a:spcPct val="150000"/>
              </a:lnSpc>
              <a:buFont typeface="Arial" panose="020B0604020202020204" pitchFamily="34" charset="0"/>
              <a:buChar char="•"/>
            </a:pPr>
            <a:r>
              <a:rPr lang="ar-JO" sz="2400" b="1" i="0" u="none" strike="noStrike" dirty="0">
                <a:solidFill>
                  <a:srgbClr val="002060"/>
                </a:solidFill>
                <a:effectLst/>
              </a:rPr>
              <a:t>التدرج في الخطاب</a:t>
            </a:r>
            <a:r>
              <a:rPr lang="ar-JO" sz="2400" b="0" i="0" u="none" strike="noStrike" dirty="0">
                <a:solidFill>
                  <a:srgbClr val="002060"/>
                </a:solidFill>
                <a:effectLst/>
              </a:rPr>
              <a:t>: من موضوعات حياتية عامة إلى قيم دينية عميقة</a:t>
            </a:r>
          </a:p>
        </p:txBody>
      </p:sp>
    </p:spTree>
    <p:extLst>
      <p:ext uri="{BB962C8B-B14F-4D97-AF65-F5344CB8AC3E}">
        <p14:creationId xmlns:p14="http://schemas.microsoft.com/office/powerpoint/2010/main" val="36579879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89267" y="84629"/>
            <a:ext cx="7599294" cy="584775"/>
          </a:xfrm>
          <a:prstGeom prst="rect">
            <a:avLst/>
          </a:prstGeom>
          <a:noFill/>
        </p:spPr>
        <p:txBody>
          <a:bodyPr wrap="square" rtlCol="0">
            <a:spAutoFit/>
          </a:bodyPr>
          <a:lstStyle/>
          <a:p>
            <a:pPr algn="ctr" rtl="1"/>
            <a:r>
              <a:rPr lang="ar-JO" sz="3200" b="1" i="0" u="sng" strike="noStrike" dirty="0">
                <a:solidFill>
                  <a:srgbClr val="C00000"/>
                </a:solidFill>
                <a:effectLst/>
              </a:rPr>
              <a:t>توصيات عملية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sz="half" idx="1"/>
          </p:nvPr>
        </p:nvSpPr>
        <p:spPr>
          <a:xfrm>
            <a:off x="113595" y="991100"/>
            <a:ext cx="5747559" cy="5185863"/>
          </a:xfrm>
        </p:spPr>
        <p:txBody>
          <a:bodyPr>
            <a:normAutofit fontScale="77500" lnSpcReduction="20000"/>
          </a:bodyPr>
          <a:lstStyle/>
          <a:p>
            <a:pPr marL="0" indent="0" algn="r" rtl="1">
              <a:lnSpc>
                <a:spcPct val="150000"/>
              </a:lnSpc>
              <a:buNone/>
            </a:pPr>
            <a:r>
              <a:rPr lang="ar-JO" sz="2300" b="1" i="0" u="sng" strike="noStrike" dirty="0">
                <a:solidFill>
                  <a:srgbClr val="C00000"/>
                </a:solidFill>
                <a:effectLst/>
              </a:rPr>
              <a:t>للحكومات:</a:t>
            </a:r>
          </a:p>
          <a:p>
            <a:pPr algn="r" rtl="1">
              <a:lnSpc>
                <a:spcPct val="150000"/>
              </a:lnSpc>
              <a:buFont typeface="Arial" panose="020B0604020202020204" pitchFamily="34" charset="0"/>
              <a:buChar char="•"/>
            </a:pPr>
            <a:r>
              <a:rPr lang="ar-JO" sz="2300" b="0" i="0" u="none" strike="noStrike" dirty="0">
                <a:solidFill>
                  <a:srgbClr val="000000"/>
                </a:solidFill>
                <a:effectLst/>
              </a:rPr>
              <a:t>التعاون مع شركات التكنولوجيا لرصد المحتوى المتطرف</a:t>
            </a:r>
          </a:p>
          <a:p>
            <a:pPr algn="r" rtl="1">
              <a:lnSpc>
                <a:spcPct val="150000"/>
              </a:lnSpc>
              <a:buFont typeface="Arial" panose="020B0604020202020204" pitchFamily="34" charset="0"/>
              <a:buChar char="•"/>
            </a:pPr>
            <a:r>
              <a:rPr lang="ar-JO" sz="2300" b="0" i="0" u="none" strike="noStrike" dirty="0">
                <a:solidFill>
                  <a:srgbClr val="000000"/>
                </a:solidFill>
                <a:effectLst/>
              </a:rPr>
              <a:t>دعم المبادرات الشبابية الرقمية التي تعزز الخطاب الوسطي</a:t>
            </a:r>
          </a:p>
          <a:p>
            <a:pPr algn="r" rtl="1">
              <a:lnSpc>
                <a:spcPct val="150000"/>
              </a:lnSpc>
              <a:buFont typeface="Arial" panose="020B0604020202020204" pitchFamily="34" charset="0"/>
              <a:buChar char="•"/>
            </a:pPr>
            <a:r>
              <a:rPr lang="ar-JO" sz="2300" b="0" i="0" u="none" strike="noStrike" dirty="0">
                <a:solidFill>
                  <a:srgbClr val="000000"/>
                </a:solidFill>
                <a:effectLst/>
              </a:rPr>
              <a:t>الإعلام الرقمي سلاح ذو حدين: يمكن أن يكون أداة للاستقطاب والتجنيد، أو وسيلة للتحصين والتوعية</a:t>
            </a:r>
          </a:p>
          <a:p>
            <a:pPr algn="r" rtl="1">
              <a:lnSpc>
                <a:spcPct val="150000"/>
              </a:lnSpc>
              <a:buFont typeface="Arial" panose="020B0604020202020204" pitchFamily="34" charset="0"/>
              <a:buChar char="•"/>
            </a:pPr>
            <a:r>
              <a:rPr lang="ar-JO" sz="2300" b="0" i="0" u="none" strike="noStrike" dirty="0">
                <a:solidFill>
                  <a:srgbClr val="000000"/>
                </a:solidFill>
                <a:effectLst/>
              </a:rPr>
              <a:t>الأمن الفكري ليس مجرد مفهوم نظري، بل هو حاجة عملية لحماية الشباب من الانجراف وراء الأفكار المتطرفة</a:t>
            </a:r>
          </a:p>
          <a:p>
            <a:pPr algn="r" rtl="1">
              <a:lnSpc>
                <a:spcPct val="150000"/>
              </a:lnSpc>
              <a:buFont typeface="Arial" panose="020B0604020202020204" pitchFamily="34" charset="0"/>
              <a:buChar char="•"/>
            </a:pPr>
            <a:r>
              <a:rPr lang="ar-JO" sz="2300" b="0" i="0" u="none" strike="noStrike" dirty="0">
                <a:solidFill>
                  <a:srgbClr val="000000"/>
                </a:solidFill>
                <a:effectLst/>
              </a:rPr>
              <a:t>المراجع الأكاديمية أكدت أن المناعة الفكرية لا تتحقق إلا عبر التربية الرقمية والخطاب الوسطي</a:t>
            </a:r>
          </a:p>
          <a:p>
            <a:pPr algn="r" rtl="1">
              <a:buFont typeface="Arial" panose="020B0604020202020204" pitchFamily="34" charset="0"/>
              <a:buChar char="•"/>
            </a:pPr>
            <a:r>
              <a:rPr lang="ar-JO" sz="2400" b="1" i="0" u="sng" strike="noStrike" dirty="0">
                <a:solidFill>
                  <a:srgbClr val="C00000"/>
                </a:solidFill>
                <a:effectLst/>
              </a:rPr>
              <a:t>المواجهة لا تكون فقط بالمنع والرقابة، بل أيضًا بتقديم بدائل إيجابية جاذبة</a:t>
            </a:r>
          </a:p>
        </p:txBody>
      </p:sp>
      <p:sp>
        <p:nvSpPr>
          <p:cNvPr id="4" name="Content Placeholder 3">
            <a:extLst>
              <a:ext uri="{FF2B5EF4-FFF2-40B4-BE49-F238E27FC236}">
                <a16:creationId xmlns:a16="http://schemas.microsoft.com/office/drawing/2014/main" id="{D8DE5035-CFDB-8341-9D09-C6AC204EDB12}"/>
              </a:ext>
            </a:extLst>
          </p:cNvPr>
          <p:cNvSpPr>
            <a:spLocks noGrp="1"/>
          </p:cNvSpPr>
          <p:nvPr>
            <p:ph sz="half" idx="2"/>
          </p:nvPr>
        </p:nvSpPr>
        <p:spPr>
          <a:xfrm>
            <a:off x="6172199" y="889000"/>
            <a:ext cx="5906205" cy="5287963"/>
          </a:xfrm>
        </p:spPr>
        <p:txBody>
          <a:bodyPr>
            <a:normAutofit fontScale="77500" lnSpcReduction="20000"/>
          </a:bodyPr>
          <a:lstStyle/>
          <a:p>
            <a:pPr marL="0" indent="0" algn="r" rtl="1">
              <a:lnSpc>
                <a:spcPct val="160000"/>
              </a:lnSpc>
              <a:buNone/>
            </a:pPr>
            <a:r>
              <a:rPr lang="ar-JO" sz="2300" b="1" i="0" u="sng" strike="noStrike" dirty="0">
                <a:solidFill>
                  <a:srgbClr val="C00000"/>
                </a:solidFill>
                <a:effectLst/>
              </a:rPr>
              <a:t>للمؤسسات التعليمية:</a:t>
            </a:r>
          </a:p>
          <a:p>
            <a:pPr algn="r" rtl="1">
              <a:lnSpc>
                <a:spcPct val="160000"/>
              </a:lnSpc>
              <a:buFont typeface="Arial" panose="020B0604020202020204" pitchFamily="34" charset="0"/>
              <a:buChar char="•"/>
            </a:pPr>
            <a:r>
              <a:rPr lang="ar-JO" sz="2300" b="0" i="0" u="none" strike="noStrike" dirty="0">
                <a:solidFill>
                  <a:srgbClr val="000000"/>
                </a:solidFill>
                <a:effectLst/>
              </a:rPr>
              <a:t>إدخال مقررات عن الثقافة الرقمية والأمن الفكري</a:t>
            </a:r>
          </a:p>
          <a:p>
            <a:pPr algn="r" rtl="1">
              <a:lnSpc>
                <a:spcPct val="160000"/>
              </a:lnSpc>
              <a:buFont typeface="Arial" panose="020B0604020202020204" pitchFamily="34" charset="0"/>
              <a:buChar char="•"/>
            </a:pPr>
            <a:r>
              <a:rPr lang="ar-JO" sz="2300" b="0" i="0" u="none" strike="noStrike" dirty="0">
                <a:solidFill>
                  <a:srgbClr val="000000"/>
                </a:solidFill>
                <a:effectLst/>
              </a:rPr>
              <a:t>إنشاء مختبرات جامعية لرصد المحتوى الرقمي وتحليله</a:t>
            </a:r>
          </a:p>
          <a:p>
            <a:pPr marL="0" indent="0" algn="r" rtl="1">
              <a:lnSpc>
                <a:spcPct val="160000"/>
              </a:lnSpc>
              <a:buNone/>
            </a:pPr>
            <a:r>
              <a:rPr lang="ar-JO" sz="2300" b="1" i="0" u="sng" strike="noStrike" dirty="0">
                <a:solidFill>
                  <a:srgbClr val="C00000"/>
                </a:solidFill>
                <a:effectLst/>
              </a:rPr>
              <a:t>للأسر:</a:t>
            </a:r>
          </a:p>
          <a:p>
            <a:pPr algn="r" rtl="1">
              <a:lnSpc>
                <a:spcPct val="160000"/>
              </a:lnSpc>
              <a:buFont typeface="Arial" panose="020B0604020202020204" pitchFamily="34" charset="0"/>
              <a:buChar char="•"/>
            </a:pPr>
            <a:r>
              <a:rPr lang="ar-JO" sz="2300" b="0" i="0" u="none" strike="noStrike" dirty="0">
                <a:solidFill>
                  <a:srgbClr val="000000"/>
                </a:solidFill>
                <a:effectLst/>
              </a:rPr>
              <a:t>فتح حوار دائم مع الأبناء حول ما يشاهدونه على الإنترنت</a:t>
            </a:r>
          </a:p>
          <a:p>
            <a:pPr algn="r" rtl="1">
              <a:lnSpc>
                <a:spcPct val="160000"/>
              </a:lnSpc>
              <a:buFont typeface="Arial" panose="020B0604020202020204" pitchFamily="34" charset="0"/>
              <a:buChar char="•"/>
            </a:pPr>
            <a:r>
              <a:rPr lang="ar-JO" sz="2300" b="0" i="0" u="none" strike="noStrike" dirty="0">
                <a:solidFill>
                  <a:srgbClr val="000000"/>
                </a:solidFill>
                <a:effectLst/>
              </a:rPr>
              <a:t>تقديم القدوة الرقمية في الاستخدام المسؤول</a:t>
            </a:r>
          </a:p>
          <a:p>
            <a:pPr marL="0" indent="0" algn="r" rtl="1">
              <a:lnSpc>
                <a:spcPct val="160000"/>
              </a:lnSpc>
              <a:buNone/>
            </a:pPr>
            <a:r>
              <a:rPr lang="ar-JO" sz="2300" b="1" i="0" u="sng" strike="noStrike" dirty="0">
                <a:solidFill>
                  <a:srgbClr val="C00000"/>
                </a:solidFill>
                <a:effectLst/>
              </a:rPr>
              <a:t>للإعلاميين والدعاة:</a:t>
            </a:r>
          </a:p>
          <a:p>
            <a:pPr algn="r" rtl="1">
              <a:lnSpc>
                <a:spcPct val="160000"/>
              </a:lnSpc>
              <a:buFont typeface="Arial" panose="020B0604020202020204" pitchFamily="34" charset="0"/>
              <a:buChar char="•"/>
            </a:pPr>
            <a:r>
              <a:rPr lang="ar-JO" sz="2300" b="0" i="0" u="none" strike="noStrike" dirty="0">
                <a:solidFill>
                  <a:srgbClr val="000000"/>
                </a:solidFill>
                <a:effectLst/>
              </a:rPr>
              <a:t>إنتاج محتوى قصير وجذاب بلغة شبابية</a:t>
            </a:r>
          </a:p>
          <a:p>
            <a:pPr algn="r" rtl="1">
              <a:lnSpc>
                <a:spcPct val="160000"/>
              </a:lnSpc>
              <a:buFont typeface="Arial" panose="020B0604020202020204" pitchFamily="34" charset="0"/>
              <a:buChar char="•"/>
            </a:pPr>
            <a:r>
              <a:rPr lang="ar-JO" sz="2300" b="0" i="0" u="none" strike="noStrike" dirty="0">
                <a:solidFill>
                  <a:srgbClr val="000000"/>
                </a:solidFill>
                <a:effectLst/>
              </a:rPr>
              <a:t>التركيز على القيم الإنسانية المشتركة</a:t>
            </a:r>
          </a:p>
          <a:p>
            <a:pPr algn="r" rtl="1">
              <a:lnSpc>
                <a:spcPct val="160000"/>
              </a:lnSpc>
              <a:buFont typeface="Arial" panose="020B0604020202020204" pitchFamily="34" charset="0"/>
              <a:buChar char="•"/>
            </a:pPr>
            <a:r>
              <a:rPr lang="ar-JO" sz="2300" b="0" i="0" u="none" strike="noStrike" dirty="0">
                <a:solidFill>
                  <a:srgbClr val="000000"/>
                </a:solidFill>
                <a:effectLst/>
              </a:rPr>
              <a:t>تجنب الخطاب الإقصائي أو المبالغة الدينية</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41656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88326"/>
            <a:ext cx="7599294" cy="584775"/>
          </a:xfrm>
          <a:prstGeom prst="rect">
            <a:avLst/>
          </a:prstGeom>
          <a:noFill/>
        </p:spPr>
        <p:txBody>
          <a:bodyPr wrap="square" rtlCol="0">
            <a:spAutoFit/>
          </a:bodyPr>
          <a:lstStyle/>
          <a:p>
            <a:pPr algn="ctr"/>
            <a:r>
              <a:rPr lang="ar-JO" sz="3200" b="1" i="0" u="none" strike="noStrike" dirty="0">
                <a:solidFill>
                  <a:srgbClr val="C00000"/>
                </a:solidFill>
                <a:effectLst/>
              </a:rPr>
              <a:t>سؤال ختامي للطلاب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5</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ctr">
            <a:normAutofit/>
          </a:bodyPr>
          <a:lstStyle/>
          <a:p>
            <a:pPr marL="0" indent="0" algn="ctr">
              <a:lnSpc>
                <a:spcPct val="150000"/>
              </a:lnSpc>
              <a:buNone/>
            </a:pPr>
            <a:r>
              <a:rPr lang="ar-JO" sz="2400" dirty="0"/>
              <a:t>ما دورك الشخصي في تعزيز الأمن الفكري عبر حساباتك الرقمية؟</a:t>
            </a:r>
          </a:p>
          <a:p>
            <a:pPr marL="0" indent="0" algn="ctr">
              <a:lnSpc>
                <a:spcPct val="150000"/>
              </a:lnSpc>
              <a:buNone/>
            </a:pPr>
            <a:r>
              <a:rPr lang="ar-JO" sz="2400" b="0" i="0" u="none" strike="noStrike" dirty="0">
                <a:solidFill>
                  <a:srgbClr val="000000"/>
                </a:solidFill>
                <a:effectLst/>
              </a:rPr>
              <a:t>هل يمكنك أن تكون </a:t>
            </a:r>
            <a:r>
              <a:rPr lang="ar-JO" sz="2400" b="1" i="0" u="none" strike="noStrike" dirty="0">
                <a:solidFill>
                  <a:srgbClr val="000000"/>
                </a:solidFill>
                <a:effectLst/>
              </a:rPr>
              <a:t>مُنتِجًا لمحتوى وسطي</a:t>
            </a:r>
            <a:r>
              <a:rPr lang="ar-JO" sz="2400" b="0" i="0" u="none" strike="noStrike" dirty="0">
                <a:solidFill>
                  <a:srgbClr val="000000"/>
                </a:solidFill>
                <a:effectLst/>
              </a:rPr>
              <a:t>؟</a:t>
            </a:r>
          </a:p>
          <a:p>
            <a:pPr marL="0" indent="0" algn="ctr">
              <a:lnSpc>
                <a:spcPct val="150000"/>
              </a:lnSpc>
              <a:buNone/>
            </a:pPr>
            <a:r>
              <a:rPr lang="ar-JO" sz="2400" b="0" i="0" u="none" strike="noStrike" dirty="0">
                <a:solidFill>
                  <a:srgbClr val="000000"/>
                </a:solidFill>
                <a:effectLst/>
              </a:rPr>
              <a:t>هل تتحقق من الأخبار قبل مشاركتها؟</a:t>
            </a:r>
          </a:p>
          <a:p>
            <a:pPr marL="0" indent="0" algn="ctr">
              <a:lnSpc>
                <a:spcPct val="150000"/>
              </a:lnSpc>
              <a:buNone/>
            </a:pPr>
            <a:r>
              <a:rPr lang="ar-JO" sz="2400" b="0" i="0" u="none" strike="noStrike" dirty="0">
                <a:solidFill>
                  <a:srgbClr val="000000"/>
                </a:solidFill>
                <a:effectLst/>
              </a:rPr>
              <a:t>هل تختار لغة جامعة في نقاشاتك الرقمية؟</a:t>
            </a:r>
          </a:p>
        </p:txBody>
      </p:sp>
    </p:spTree>
    <p:extLst>
      <p:ext uri="{BB962C8B-B14F-4D97-AF65-F5344CB8AC3E}">
        <p14:creationId xmlns:p14="http://schemas.microsoft.com/office/powerpoint/2010/main" val="3021335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1" y="817642"/>
            <a:ext cx="12192002" cy="569040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مركز المستقبل للأبحاث والدراسات المتقدمة. (2023). التجنيد التدريجي: تكتيكات التطرف العنيف لاجتذاب الجمهور على الإنترنت. مركز المستقبل.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https://futureuae.com/ar/Mainpage/Item/8716/</a:t>
            </a:r>
            <a:r>
              <a:rPr lang="ar-JO" sz="1400" dirty="0">
                <a:solidFill>
                  <a:schemeClr val="accent1">
                    <a:lumMod val="75000"/>
                  </a:schemeClr>
                </a:solidFill>
                <a:latin typeface="Arial" panose="020B0604020202020204" pitchFamily="34" charset="0"/>
                <a:cs typeface="Arial" panose="020B0604020202020204" pitchFamily="34" charset="0"/>
                <a:hlinkClick r:id="rId2"/>
              </a:rPr>
              <a:t>التجنيد-التدريجي-تكتيكات-التطرف-العنيف-لاجتذاب-الجمهور-على-الإنترنت</a:t>
            </a:r>
            <a:r>
              <a:rPr lang="en-US" sz="1400" dirty="0">
                <a:solidFill>
                  <a:schemeClr val="accent1">
                    <a:lumMod val="75000"/>
                  </a:schemeClr>
                </a:solidFill>
                <a:latin typeface="Arial" panose="020B0604020202020204" pitchFamily="34" charset="0"/>
                <a:cs typeface="Arial" panose="020B0604020202020204" pitchFamily="34" charset="0"/>
              </a:rPr>
              <a:t> </a:t>
            </a:r>
            <a:endParaRPr lang="ar-JO"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المجلة المصرية للعلوم السياسية والإدارية. (2020). الإعلام الرقمي والتطرف: دراسة في آليات الاستقطاب عبر الإنترنت. المجلة المصرية للعلوم السياسية والإدارية، جامعة القاهرة.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https://jpsa.journals.ekb.eg/article_88717.html</a:t>
            </a:r>
            <a:r>
              <a:rPr lang="en-US"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مجلة الدراسات الإعلامية والاجتماعية (</a:t>
            </a:r>
            <a:r>
              <a:rPr lang="en-US" sz="1400" dirty="0">
                <a:solidFill>
                  <a:schemeClr val="accent1">
                    <a:lumMod val="75000"/>
                  </a:schemeClr>
                </a:solidFill>
                <a:latin typeface="Arial" panose="020B0604020202020204" pitchFamily="34" charset="0"/>
                <a:cs typeface="Arial" panose="020B0604020202020204" pitchFamily="34" charset="0"/>
              </a:rPr>
              <a:t>JSMD). (2021). </a:t>
            </a:r>
            <a:r>
              <a:rPr lang="ar-JO" sz="1400" dirty="0">
                <a:solidFill>
                  <a:schemeClr val="accent1">
                    <a:lumMod val="75000"/>
                  </a:schemeClr>
                </a:solidFill>
                <a:latin typeface="Arial" panose="020B0604020202020204" pitchFamily="34" charset="0"/>
                <a:cs typeface="Arial" panose="020B0604020202020204" pitchFamily="34" charset="0"/>
              </a:rPr>
              <a:t>الإعلام الرقمي والديناميات الاجتماعية: دراسات في التأثيرات الثقافية والاجتماعية. جامعة القاهرة – كلية الإعلام.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https://jsmd.journals.ekb.eg/issue_47333_47336.html</a:t>
            </a:r>
            <a:r>
              <a:rPr lang="en-US"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جامعة القصيم – مجلة الدراسات الأمنية. (2022). الأمن الفكري كركيزة للأمن الوطني في ظل التحديات الرقمية. مجلة الدراسات الأمنية، جامعة القصيم.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https://jiss.qu.edu.sa/index.php/jiss/article/view/1414/1563</a:t>
            </a:r>
            <a:r>
              <a:rPr lang="en-US"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جامعة القرآن الكريم والعلوم الإسلامية – السودان. (2019). دور الإعلام في تشكيل الوعي الديني وتعزيز الخطاب الوسطي. مجلة جامعة القرآن الكريم. </a:t>
            </a:r>
            <a:r>
              <a:rPr lang="en-US" sz="1400" dirty="0">
                <a:solidFill>
                  <a:schemeClr val="accent1">
                    <a:lumMod val="75000"/>
                  </a:schemeClr>
                </a:solidFill>
                <a:latin typeface="Arial" panose="020B0604020202020204" pitchFamily="34" charset="0"/>
                <a:cs typeface="Arial" panose="020B0604020202020204" pitchFamily="34" charset="0"/>
                <a:hlinkClick r:id="rId6"/>
              </a:rPr>
              <a:t>https://www.quran-unv.edu.sd/public/includes/magazines/pdf/3_36_2.pdf</a:t>
            </a:r>
            <a:r>
              <a:rPr lang="en-US"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المجلة المصرية للإعلام. (2021). آليات الاستقطاب الرقمي للجماعات المتطرفة عبر الإنترنت. المجلة المصرية للإعلام، جامعة القاهرة. </a:t>
            </a:r>
            <a:r>
              <a:rPr lang="en-US" sz="1400" dirty="0">
                <a:solidFill>
                  <a:schemeClr val="accent1">
                    <a:lumMod val="75000"/>
                  </a:schemeClr>
                </a:solidFill>
                <a:latin typeface="Arial" panose="020B0604020202020204" pitchFamily="34" charset="0"/>
                <a:cs typeface="Arial" panose="020B0604020202020204" pitchFamily="34" charset="0"/>
                <a:hlinkClick r:id="rId7"/>
              </a:rPr>
              <a:t>https://journals.ekb.eg/article_354457_b996c5080d7faeb53b9f74d94f0bb00d.pdf</a:t>
            </a:r>
            <a:r>
              <a:rPr lang="en-US"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مجلة أريد الدولية. (2022). أهمية التربية الرقمية لتعزيز الأمن الفكري في المجتمعات العربية في ظل التحديات التكنولوجية. مجلة أريد الدولية. </a:t>
            </a:r>
            <a:r>
              <a:rPr lang="en-US" sz="1400" dirty="0">
                <a:solidFill>
                  <a:schemeClr val="accent1">
                    <a:lumMod val="75000"/>
                  </a:schemeClr>
                </a:solidFill>
                <a:latin typeface="Arial" panose="020B0604020202020204" pitchFamily="34" charset="0"/>
                <a:cs typeface="Arial" panose="020B0604020202020204" pitchFamily="34" charset="0"/>
                <a:hlinkClick r:id="rId8"/>
              </a:rPr>
              <a:t>https://portal.arid.my/15452/Manuscripts/Published/2496</a:t>
            </a:r>
            <a:r>
              <a:rPr lang="en-US"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UK Home Office. (2023). Prevent strategy: A review of the UK’s counter-extremism program. UK Government Publications.  </a:t>
            </a:r>
            <a:r>
              <a:rPr lang="en-US" sz="1200" dirty="0">
                <a:solidFill>
                  <a:schemeClr val="accent1">
                    <a:lumMod val="75000"/>
                  </a:schemeClr>
                </a:solidFill>
                <a:latin typeface="Arial" panose="020B0604020202020204" pitchFamily="34" charset="0"/>
                <a:cs typeface="Arial" panose="020B0604020202020204" pitchFamily="34" charset="0"/>
                <a:hlinkClick r:id="rId9"/>
              </a:rPr>
              <a:t>https://www.gov.uk/government/publications/prevent-strategy-2023-review</a:t>
            </a:r>
            <a:r>
              <a:rPr lang="en-US"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European Centre for Counterterrorism and Intelligence Studies. (2022). Countering violent extremism: Effectiveness of the UK Prevent program. ECCIS Reports. </a:t>
            </a:r>
            <a:r>
              <a:rPr lang="en-US" sz="1200" dirty="0">
                <a:solidFill>
                  <a:schemeClr val="accent1">
                    <a:lumMod val="75000"/>
                  </a:schemeClr>
                </a:solidFill>
                <a:latin typeface="Arial" panose="020B0604020202020204" pitchFamily="34" charset="0"/>
                <a:cs typeface="Arial" panose="020B0604020202020204" pitchFamily="34" charset="0"/>
                <a:hlinkClick r:id="rId10"/>
              </a:rPr>
              <a:t>https://www.europarabct.com</a:t>
            </a:r>
            <a:r>
              <a:rPr lang="en-US" sz="1200" dirty="0">
                <a:solidFill>
                  <a:schemeClr val="accent1">
                    <a:lumMod val="75000"/>
                  </a:schemeClr>
                </a:solidFill>
                <a:latin typeface="Arial" panose="020B0604020202020204" pitchFamily="34" charset="0"/>
                <a:cs typeface="Arial" panose="020B0604020202020204" pitchFamily="34" charset="0"/>
              </a:rPr>
              <a:t> </a:t>
            </a:r>
          </a:p>
        </p:txBody>
      </p:sp>
      <p:pic>
        <p:nvPicPr>
          <p:cNvPr id="7"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5</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7014EE5-2B0F-4817-B1CE-72980F980D19}"/>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46192</TotalTime>
  <Words>2995</Words>
  <Application>Microsoft Macintosh PowerPoint</Application>
  <PresentationFormat>Widescreen</PresentationFormat>
  <Paragraphs>349</Paragraphs>
  <Slides>40</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Almarai</vt:lpstr>
      <vt:lpstr>Arial</vt:lpstr>
      <vt:lpstr>Calibri</vt:lpstr>
      <vt:lpstr>Calibri Light</vt:lpstr>
      <vt:lpstr>Helvetica</vt:lpstr>
      <vt:lpstr>NotoSansArabic</vt:lpstr>
      <vt:lpstr>var(--arrow-typeface-secondary)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الحفاظ على الأمن الفكري والتصدي لمحاولات الاستقطاب، التطرف وخطاب الكراهية والعنف استخدام الاعلام الرقمي لنشر الدعوة الوسطية الصحيحة والحفاظ على الأمن الفكري </vt:lpstr>
      <vt:lpstr>من هم الدعاة الجدد؟</vt:lpstr>
      <vt:lpstr>الدعوة الرقمية: منابر جديدة للشباب</vt:lpstr>
      <vt:lpstr>سمات الخطاب الوسطي الرقمي</vt:lpstr>
      <vt:lpstr>الدعوة الرقمية المعتدلة – الأسس</vt:lpstr>
      <vt:lpstr>الدعوة عبر الإعلام الرقمي – تنوع الأجيال والأساليب </vt:lpstr>
      <vt:lpstr>الدعوة عبر الإعلام الرقمي – تنوع الأجيال والأساليب</vt:lpstr>
      <vt:lpstr>برنامج "خواطر" – نموذج رائد</vt:lpstr>
      <vt:lpstr>PowerPoint Presentation</vt:lpstr>
      <vt:lpstr>PowerPoint Presentation</vt:lpstr>
      <vt:lpstr>PowerPoint Presentation</vt:lpstr>
      <vt:lpstr>سؤال تفاعلي</vt:lpstr>
      <vt:lpstr>دراسة حالة خليجية – السعودية وبرامج الوقاية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612</cp:revision>
  <dcterms:created xsi:type="dcterms:W3CDTF">2023-04-29T09:08:00Z</dcterms:created>
  <dcterms:modified xsi:type="dcterms:W3CDTF">2025-10-23T22:38:51Z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