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1087" r:id="rId3"/>
    <p:sldId id="953" r:id="rId4"/>
    <p:sldId id="1043" r:id="rId5"/>
    <p:sldId id="1088" r:id="rId6"/>
    <p:sldId id="1089" r:id="rId7"/>
    <p:sldId id="1109" r:id="rId8"/>
    <p:sldId id="1110" r:id="rId9"/>
    <p:sldId id="1111" r:id="rId10"/>
    <p:sldId id="1099" r:id="rId11"/>
    <p:sldId id="1100" r:id="rId12"/>
    <p:sldId id="1101" r:id="rId13"/>
    <p:sldId id="1102" r:id="rId14"/>
    <p:sldId id="1103" r:id="rId15"/>
    <p:sldId id="1091" r:id="rId16"/>
    <p:sldId id="1104" r:id="rId17"/>
    <p:sldId id="1105" r:id="rId18"/>
    <p:sldId id="1092" r:id="rId19"/>
    <p:sldId id="1106" r:id="rId20"/>
    <p:sldId id="1107" r:id="rId21"/>
    <p:sldId id="1108" r:id="rId22"/>
    <p:sldId id="1093" r:id="rId23"/>
    <p:sldId id="1127" r:id="rId24"/>
    <p:sldId id="1112" r:id="rId25"/>
    <p:sldId id="1113" r:id="rId26"/>
    <p:sldId id="1114" r:id="rId27"/>
    <p:sldId id="1115" r:id="rId28"/>
    <p:sldId id="1116" r:id="rId29"/>
    <p:sldId id="1117" r:id="rId30"/>
    <p:sldId id="1118" r:id="rId31"/>
    <p:sldId id="1119" r:id="rId32"/>
    <p:sldId id="1126" r:id="rId33"/>
    <p:sldId id="1120" r:id="rId34"/>
    <p:sldId id="1125" r:id="rId35"/>
    <p:sldId id="1122" r:id="rId36"/>
    <p:sldId id="1123" r:id="rId37"/>
    <p:sldId id="1128" r:id="rId38"/>
    <p:sldId id="1129" r:id="rId39"/>
    <p:sldId id="112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1087"/>
            <p14:sldId id="953"/>
            <p14:sldId id="1043"/>
            <p14:sldId id="1088"/>
            <p14:sldId id="1089"/>
            <p14:sldId id="1109"/>
            <p14:sldId id="1110"/>
            <p14:sldId id="1111"/>
            <p14:sldId id="1099"/>
            <p14:sldId id="1100"/>
            <p14:sldId id="1101"/>
            <p14:sldId id="1102"/>
            <p14:sldId id="1103"/>
            <p14:sldId id="1091"/>
            <p14:sldId id="1104"/>
            <p14:sldId id="1105"/>
            <p14:sldId id="1092"/>
            <p14:sldId id="1106"/>
            <p14:sldId id="1107"/>
            <p14:sldId id="1108"/>
            <p14:sldId id="1093"/>
            <p14:sldId id="1127"/>
            <p14:sldId id="1112"/>
            <p14:sldId id="1113"/>
            <p14:sldId id="1114"/>
            <p14:sldId id="1115"/>
            <p14:sldId id="1116"/>
            <p14:sldId id="1117"/>
            <p14:sldId id="1118"/>
            <p14:sldId id="1119"/>
            <p14:sldId id="1126"/>
            <p14:sldId id="1120"/>
            <p14:sldId id="1125"/>
            <p14:sldId id="1122"/>
            <p14:sldId id="1123"/>
            <p14:sldId id="1128"/>
            <p14:sldId id="1129"/>
            <p14:sldId id="1124"/>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F1EE"/>
    <a:srgbClr val="7DB759"/>
    <a:srgbClr val="5B9DDB"/>
    <a:srgbClr val="843C0C"/>
    <a:srgbClr val="FEC638"/>
    <a:srgbClr val="B48900"/>
    <a:srgbClr val="AEAEAE"/>
    <a:srgbClr val="F47E31"/>
    <a:srgbClr val="784F5F"/>
    <a:srgbClr val="ED3F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89" autoAdjust="0"/>
    <p:restoredTop sz="91024" autoAdjust="0"/>
  </p:normalViewPr>
  <p:slideViewPr>
    <p:cSldViewPr snapToGrid="0">
      <p:cViewPr varScale="1">
        <p:scale>
          <a:sx n="74" d="100"/>
          <a:sy n="74" d="100"/>
        </p:scale>
        <p:origin x="121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298373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73285249"/>
      </p:ext>
    </p:extLst>
  </p:cSld>
  <p:clrMapOvr>
    <a:masterClrMapping/>
  </p:clrMapOvr>
  <p:transition spd="slow" advTm="49796">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2079168"/>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03716947"/>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slow" advTm="49796">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slides/_rels/slide19.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slides/_rels/slide20.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slides/_rels/slide21.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youtu.be/rwlopXMTzS4?si=ZADa2Ih89SKUUrLF" TargetMode="External"/><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79145" y="4089672"/>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74519" y="1955760"/>
            <a:ext cx="4248279" cy="523220"/>
          </a:xfrm>
          <a:prstGeom prst="rect">
            <a:avLst/>
          </a:prstGeom>
          <a:noFill/>
        </p:spPr>
        <p:txBody>
          <a:bodyPr wrap="none" rtlCol="0">
            <a:spAutoFit/>
          </a:bodyPr>
          <a:lstStyle/>
          <a:p>
            <a:r>
              <a:rPr lang="ar-EG" sz="2800" b="1" dirty="0">
                <a:ln>
                  <a:solidFill>
                    <a:srgbClr val="002060"/>
                  </a:solidFill>
                </a:ln>
                <a:solidFill>
                  <a:srgbClr val="00B0F0"/>
                </a:solidFill>
                <a:latin typeface="Alexandria" pitchFamily="2" charset="-78"/>
                <a:cs typeface="Alexandria" pitchFamily="2" charset="-78"/>
              </a:rPr>
              <a:t>حملات العلاقات العامة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678323" y="3100017"/>
            <a:ext cx="1143262" cy="400110"/>
          </a:xfrm>
          <a:prstGeom prst="rect">
            <a:avLst/>
          </a:prstGeom>
          <a:noFill/>
        </p:spPr>
        <p:txBody>
          <a:bodyPr wrap="none" rtlCol="0">
            <a:spAutoFit/>
          </a:bodyPr>
          <a:lstStyle/>
          <a:p>
            <a:r>
              <a:rPr lang="en-US" sz="2000" dirty="0">
                <a:latin typeface="Alexandria" pitchFamily="2" charset="-78"/>
                <a:cs typeface="Alexandria" pitchFamily="2" charset="-78"/>
              </a:rPr>
              <a:t>PRL622</a:t>
            </a:r>
          </a:p>
        </p:txBody>
      </p:sp>
      <p:sp>
        <p:nvSpPr>
          <p:cNvPr id="14" name="Oval 13">
            <a:extLst>
              <a:ext uri="{FF2B5EF4-FFF2-40B4-BE49-F238E27FC236}">
                <a16:creationId xmlns:a16="http://schemas.microsoft.com/office/drawing/2014/main" id="{7861F554-574F-947A-8DF3-93DB35C1F7BE}"/>
              </a:ext>
            </a:extLst>
          </p:cNvPr>
          <p:cNvSpPr/>
          <p:nvPr/>
        </p:nvSpPr>
        <p:spPr>
          <a:xfrm>
            <a:off x="-1314450" y="-27622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467907" y="2576797"/>
            <a:ext cx="5346335" cy="523220"/>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Public Relations Campaigns</a:t>
            </a:r>
          </a:p>
        </p:txBody>
      </p:sp>
    </p:spTree>
    <p:extLst>
      <p:ext uri="{BB962C8B-B14F-4D97-AF65-F5344CB8AC3E}">
        <p14:creationId xmlns:p14="http://schemas.microsoft.com/office/powerpoint/2010/main" val="3012428116"/>
      </p:ext>
    </p:extLst>
  </p:cSld>
  <p:clrMapOvr>
    <a:masterClrMapping/>
  </p:clrMapOvr>
  <p:transition spd="slow" advTm="72410">
    <p:wipe/>
  </p:transition>
  <p:extLst>
    <p:ext uri="{E180D4A7-C9FB-4DFB-919C-405C955672EB}">
      <p14:showEvtLst xmlns:p14="http://schemas.microsoft.com/office/powerpoint/2010/main">
        <p14:playEvt time="59" objId="3"/>
        <p14:stopEvt time="69867"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362F29E-DCC6-FAB1-3E8E-827BEA62851E}"/>
              </a:ext>
            </a:extLst>
          </p:cNvPr>
          <p:cNvSpPr>
            <a:spLocks noGrp="1"/>
          </p:cNvSpPr>
          <p:nvPr>
            <p:ph type="pic" sz="quarter" idx="10"/>
          </p:nvPr>
        </p:nvSpPr>
        <p:spPr/>
      </p:sp>
      <p:pic>
        <p:nvPicPr>
          <p:cNvPr id="3" name="Picture Placeholder 17">
            <a:extLst>
              <a:ext uri="{FF2B5EF4-FFF2-40B4-BE49-F238E27FC236}">
                <a16:creationId xmlns:a16="http://schemas.microsoft.com/office/drawing/2014/main" id="{5C95FC98-F08A-3452-DA24-8A306C82A041}"/>
              </a:ext>
            </a:extLst>
          </p:cNvPr>
          <p:cNvPicPr>
            <a:picLocks noChangeAspect="1"/>
          </p:cNvPicPr>
          <p:nvPr/>
        </p:nvPicPr>
        <p:blipFill>
          <a:blip r:embed="rId2"/>
          <a:srcRect t="26805" b="26805"/>
          <a:stretch>
            <a:fillRect/>
          </a:stretch>
        </p:blipFill>
        <p:spPr>
          <a:xfrm>
            <a:off x="1268436"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pic>
        <p:nvPicPr>
          <p:cNvPr id="4" name="Picture Placeholder 17">
            <a:extLst>
              <a:ext uri="{FF2B5EF4-FFF2-40B4-BE49-F238E27FC236}">
                <a16:creationId xmlns:a16="http://schemas.microsoft.com/office/drawing/2014/main" id="{26B93EC4-EE87-1DC1-6CE1-EF95FC8E90D9}"/>
              </a:ext>
            </a:extLst>
          </p:cNvPr>
          <p:cNvPicPr>
            <a:picLocks noChangeAspect="1"/>
          </p:cNvPicPr>
          <p:nvPr/>
        </p:nvPicPr>
        <p:blipFill>
          <a:blip r:embed="rId2"/>
          <a:srcRect t="26805" b="26805"/>
          <a:stretch>
            <a:fillRect/>
          </a:stretch>
        </p:blipFill>
        <p:spPr>
          <a:xfrm>
            <a:off x="1293077"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sp>
        <p:nvSpPr>
          <p:cNvPr id="5" name="Rectangle 4">
            <a:extLst>
              <a:ext uri="{FF2B5EF4-FFF2-40B4-BE49-F238E27FC236}">
                <a16:creationId xmlns:a16="http://schemas.microsoft.com/office/drawing/2014/main" id="{ED63F54C-AF76-2807-A383-BF9B63B8AE4C}"/>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77D5EC6-C888-E9E6-EED6-9AFAD839D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7" name="Rectangle 6">
            <a:extLst>
              <a:ext uri="{FF2B5EF4-FFF2-40B4-BE49-F238E27FC236}">
                <a16:creationId xmlns:a16="http://schemas.microsoft.com/office/drawing/2014/main" id="{CA1C2D8D-FC04-058E-3CF7-1011849F2B58}"/>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السابعة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193C0734-77AD-BD8C-D511-1AB9700178C9}"/>
              </a:ext>
            </a:extLst>
          </p:cNvPr>
          <p:cNvSpPr/>
          <p:nvPr/>
        </p:nvSpPr>
        <p:spPr>
          <a:xfrm>
            <a:off x="821768" y="5182343"/>
            <a:ext cx="5686425" cy="830997"/>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حملات العلاقات العامة وإدارة السمعة</a:t>
            </a:r>
            <a:endParaRPr lang="en-US" sz="1600"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3CA05FA2-0BAC-7023-7E1F-AA91EC0C53C8}"/>
              </a:ext>
            </a:extLst>
          </p:cNvPr>
          <p:cNvGrpSpPr/>
          <p:nvPr/>
        </p:nvGrpSpPr>
        <p:grpSpPr>
          <a:xfrm>
            <a:off x="10505843" y="1429189"/>
            <a:ext cx="1116793" cy="962568"/>
            <a:chOff x="9878387" y="959393"/>
            <a:chExt cx="1116793" cy="962568"/>
          </a:xfrm>
          <a:solidFill>
            <a:srgbClr val="A4D6F1"/>
          </a:solidFill>
        </p:grpSpPr>
        <p:sp>
          <p:nvSpPr>
            <p:cNvPr id="10" name="Rectangle 9">
              <a:extLst>
                <a:ext uri="{FF2B5EF4-FFF2-40B4-BE49-F238E27FC236}">
                  <a16:creationId xmlns:a16="http://schemas.microsoft.com/office/drawing/2014/main" id="{AB543436-6AE5-A809-DC64-E22E0BEE1EC7}"/>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0C0EEAA2-7BE8-FB04-85C9-223E7CE04E4F}"/>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7</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12" name="TextBox 11">
            <a:extLst>
              <a:ext uri="{FF2B5EF4-FFF2-40B4-BE49-F238E27FC236}">
                <a16:creationId xmlns:a16="http://schemas.microsoft.com/office/drawing/2014/main" id="{CE16350B-99C7-2914-D36D-6481993486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47564300"/>
      </p:ext>
    </p:extLst>
  </p:cSld>
  <p:clrMapOvr>
    <a:masterClrMapping/>
  </p:clrMapOvr>
  <p:transition spd="slow" advTm="14955">
    <p:wipe/>
  </p:transition>
  <p:extLst>
    <p:ext uri="{E180D4A7-C9FB-4DFB-919C-405C955672EB}">
      <p14:showEvtLst xmlns:p14="http://schemas.microsoft.com/office/powerpoint/2010/main">
        <p14:playEvt time="519" objId="13"/>
        <p14:stopEvt time="9687" objId="1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53564" y="1098633"/>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Calibri" panose="020F0502020204030204"/>
                <a:ea typeface="+mn-ea"/>
                <a:cs typeface="+mn-cs"/>
              </a:rPr>
              <a:t>ثر</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37963" y="1260765"/>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مفهوم</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20899" y="1973982"/>
              <a:ext cx="1585581"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الصورة الذهنية والسمعة</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594704" y="3136542"/>
            <a:ext cx="1983007" cy="675249"/>
            <a:chOff x="9594704" y="2784862"/>
            <a:chExt cx="1983007"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594704" y="3039576"/>
              <a:ext cx="1611776" cy="27699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sz="1200" dirty="0"/>
                <a:t>أنواع السمعة</a:t>
              </a:r>
              <a:endParaRPr lang="en-US" sz="1200"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503962" y="3987367"/>
            <a:ext cx="2062898" cy="675249"/>
            <a:chOff x="9503962" y="3635687"/>
            <a:chExt cx="2062898"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503962" y="3856498"/>
              <a:ext cx="1793259" cy="27699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pPr rtl="1"/>
              <a:r>
                <a:rPr lang="ar-EG" sz="1200" dirty="0"/>
                <a:t>الفرق</a:t>
              </a:r>
              <a:endParaRPr lang="en-US" sz="1200"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08452" y="4667490"/>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المبادئ</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61439" y="5395315"/>
              <a:ext cx="1391273"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العوامل، والأمثلة</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dirty="0">
                <a:solidFill>
                  <a:srgbClr val="002060"/>
                </a:solidFill>
                <a:latin typeface="Alexandria" pitchFamily="2" charset="-78"/>
                <a:cs typeface="Alexandria" pitchFamily="2" charset="-78"/>
              </a:rPr>
              <a:t>أنواع السمعة</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195834" y="197167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الفرق بين حملات بناء السمعة والدفاع عنها</a:t>
            </a:r>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المبادئ الأساسية لإدارة السمعة، وإدوات إدارتها في العصر الرقمي</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العوامل المؤثرة على تصور سمعة المؤسسة، ودراسات الحالة</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141" y="205474"/>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السابعة: </a:t>
            </a:r>
            <a:r>
              <a:rPr lang="ar-EG" sz="2000" b="1" dirty="0">
                <a:solidFill>
                  <a:srgbClr val="002060"/>
                </a:solidFill>
                <a:latin typeface="Alexandria" pitchFamily="2" charset="-78"/>
                <a:cs typeface="Alexandria" pitchFamily="2" charset="-78"/>
              </a:rPr>
              <a:t>حملات العلاقات العامة وإدارة السمعة</a:t>
            </a: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noProof="0" dirty="0">
                <a:solidFill>
                  <a:srgbClr val="002060"/>
                </a:solidFill>
                <a:latin typeface="Alexandria" pitchFamily="2" charset="-78"/>
                <a:cs typeface="Alexandria" pitchFamily="2" charset="-78"/>
              </a:rPr>
              <a:t>مفهوم السمعة المؤسسية</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الفرق بين السمعة والصورة الذهنية ، وكيف تؤثر  الصورة على السمعة</a:t>
            </a:r>
            <a:endParaRPr lang="en-US" dirty="0"/>
          </a:p>
        </p:txBody>
      </p:sp>
    </p:spTree>
    <p:extLst>
      <p:ext uri="{BB962C8B-B14F-4D97-AF65-F5344CB8AC3E}">
        <p14:creationId xmlns:p14="http://schemas.microsoft.com/office/powerpoint/2010/main" val="4081830021"/>
      </p:ext>
    </p:extLst>
  </p:cSld>
  <p:clrMapOvr>
    <a:masterClrMapping/>
  </p:clrMapOvr>
  <p:transition spd="slow" advTm="1014">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ppt_x-#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anim calcmode="lin" valueType="num">
                                      <p:cBhvr>
                                        <p:cTn id="9" dur="500" fill="hold"/>
                                        <p:tgtEl>
                                          <p:spTgt spid="36"/>
                                        </p:tgtEl>
                                        <p:attrNameLst>
                                          <p:attrName>ppt_w</p:attrName>
                                        </p:attrNameLst>
                                      </p:cBhvr>
                                      <p:tavLst>
                                        <p:tav tm="0">
                                          <p:val>
                                            <p:fltVal val="0"/>
                                          </p:val>
                                        </p:tav>
                                        <p:tav tm="100000">
                                          <p:val>
                                            <p:strVal val="#ppt_w"/>
                                          </p:val>
                                        </p:tav>
                                      </p:tavLst>
                                    </p:anim>
                                    <p:anim calcmode="lin" valueType="num">
                                      <p:cBhvr>
                                        <p:cTn id="10" dur="500" fill="hold"/>
                                        <p:tgtEl>
                                          <p:spTgt spid="36"/>
                                        </p:tgtEl>
                                        <p:attrNameLst>
                                          <p:attrName>ppt_h</p:attrName>
                                        </p:attrNameLst>
                                      </p:cBhvr>
                                      <p:tavLst>
                                        <p:tav tm="0">
                                          <p:val>
                                            <p:strVal val="#ppt_h"/>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ppt_x</p:attrName>
                                        </p:attrNameLst>
                                      </p:cBhvr>
                                      <p:tavLst>
                                        <p:tav tm="0">
                                          <p:val>
                                            <p:strVal val="#ppt_x"/>
                                          </p:val>
                                        </p:tav>
                                        <p:tav tm="100000">
                                          <p:val>
                                            <p:strVal val="#ppt_x"/>
                                          </p:val>
                                        </p:tav>
                                      </p:tavLst>
                                    </p:anim>
                                    <p:anim calcmode="lin" valueType="num">
                                      <p:cBhvr>
                                        <p:cTn id="14" dur="500" fill="hold"/>
                                        <p:tgtEl>
                                          <p:spTgt spid="42"/>
                                        </p:tgtEl>
                                        <p:attrNameLst>
                                          <p:attrName>ppt_y</p:attrName>
                                        </p:attrNameLst>
                                      </p:cBhvr>
                                      <p:tavLst>
                                        <p:tav tm="0">
                                          <p:val>
                                            <p:strVal val="#ppt_y-#ppt_h/2"/>
                                          </p:val>
                                        </p:tav>
                                        <p:tav tm="100000">
                                          <p:val>
                                            <p:strVal val="#ppt_y"/>
                                          </p:val>
                                        </p:tav>
                                      </p:tavLst>
                                    </p:anim>
                                    <p:anim calcmode="lin" valueType="num">
                                      <p:cBhvr>
                                        <p:cTn id="15" dur="500" fill="hold"/>
                                        <p:tgtEl>
                                          <p:spTgt spid="42"/>
                                        </p:tgtEl>
                                        <p:attrNameLst>
                                          <p:attrName>ppt_w</p:attrName>
                                        </p:attrNameLst>
                                      </p:cBhvr>
                                      <p:tavLst>
                                        <p:tav tm="0">
                                          <p:val>
                                            <p:strVal val="#ppt_w"/>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ppt_x"/>
                                          </p:val>
                                        </p:tav>
                                        <p:tav tm="100000">
                                          <p:val>
                                            <p:strVal val="#ppt_x"/>
                                          </p:val>
                                        </p:tav>
                                      </p:tavLst>
                                    </p:anim>
                                    <p:anim calcmode="lin" valueType="num">
                                      <p:cBhvr>
                                        <p:cTn id="20" dur="500" fill="hold"/>
                                        <p:tgtEl>
                                          <p:spTgt spid="45"/>
                                        </p:tgtEl>
                                        <p:attrNameLst>
                                          <p:attrName>ppt_y</p:attrName>
                                        </p:attrNameLst>
                                      </p:cBhvr>
                                      <p:tavLst>
                                        <p:tav tm="0">
                                          <p:val>
                                            <p:strVal val="#ppt_y-#ppt_h/2"/>
                                          </p:val>
                                        </p:tav>
                                        <p:tav tm="100000">
                                          <p:val>
                                            <p:strVal val="#ppt_y"/>
                                          </p:val>
                                        </p:tav>
                                      </p:tavLst>
                                    </p:anim>
                                    <p:anim calcmode="lin" valueType="num">
                                      <p:cBhvr>
                                        <p:cTn id="21" dur="500" fill="hold"/>
                                        <p:tgtEl>
                                          <p:spTgt spid="45"/>
                                        </p:tgtEl>
                                        <p:attrNameLst>
                                          <p:attrName>ppt_w</p:attrName>
                                        </p:attrNameLst>
                                      </p:cBhvr>
                                      <p:tavLst>
                                        <p:tav tm="0">
                                          <p:val>
                                            <p:strVal val="#ppt_w"/>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ppt_w/2"/>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17"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ppt_x</p:attrName>
                                        </p:attrNameLst>
                                      </p:cBhvr>
                                      <p:tavLst>
                                        <p:tav tm="0">
                                          <p:val>
                                            <p:strVal val="#ppt_x-#ppt_w/2"/>
                                          </p:val>
                                        </p:tav>
                                        <p:tav tm="100000">
                                          <p:val>
                                            <p:strVal val="#ppt_x"/>
                                          </p:val>
                                        </p:tav>
                                      </p:tavLst>
                                    </p:anim>
                                    <p:anim calcmode="lin" valueType="num">
                                      <p:cBhvr>
                                        <p:cTn id="33" dur="500" fill="hold"/>
                                        <p:tgtEl>
                                          <p:spTgt spid="37"/>
                                        </p:tgtEl>
                                        <p:attrNameLst>
                                          <p:attrName>ppt_y</p:attrName>
                                        </p:attrNameLst>
                                      </p:cBhvr>
                                      <p:tavLst>
                                        <p:tav tm="0">
                                          <p:val>
                                            <p:strVal val="#ppt_y"/>
                                          </p:val>
                                        </p:tav>
                                        <p:tav tm="100000">
                                          <p:val>
                                            <p:strVal val="#ppt_y"/>
                                          </p:val>
                                        </p:tav>
                                      </p:tavLst>
                                    </p:anim>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0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childTnLst>
                          </p:cTn>
                        </p:par>
                        <p:par>
                          <p:cTn id="55" fill="hold">
                            <p:stCondLst>
                              <p:cond delay="1500"/>
                            </p:stCondLst>
                            <p:childTnLst>
                              <p:par>
                                <p:cTn id="56" presetID="17" presetClass="entr" presetSubtype="8"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ppt_x</p:attrName>
                                        </p:attrNameLst>
                                      </p:cBhvr>
                                      <p:tavLst>
                                        <p:tav tm="0">
                                          <p:val>
                                            <p:strVal val="#ppt_x-#ppt_w/2"/>
                                          </p:val>
                                        </p:tav>
                                        <p:tav tm="100000">
                                          <p:val>
                                            <p:strVal val="#ppt_x"/>
                                          </p:val>
                                        </p:tav>
                                      </p:tavLst>
                                    </p:anim>
                                    <p:anim calcmode="lin" valueType="num">
                                      <p:cBhvr>
                                        <p:cTn id="59" dur="500" fill="hold"/>
                                        <p:tgtEl>
                                          <p:spTgt spid="38"/>
                                        </p:tgtEl>
                                        <p:attrNameLst>
                                          <p:attrName>ppt_y</p:attrName>
                                        </p:attrNameLst>
                                      </p:cBhvr>
                                      <p:tavLst>
                                        <p:tav tm="0">
                                          <p:val>
                                            <p:strVal val="#ppt_y"/>
                                          </p:val>
                                        </p:tav>
                                        <p:tav tm="100000">
                                          <p:val>
                                            <p:strVal val="#ppt_y"/>
                                          </p:val>
                                        </p:tav>
                                      </p:tavLst>
                                    </p:anim>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strVal val="#ppt_h"/>
                                          </p:val>
                                        </p:tav>
                                        <p:tav tm="100000">
                                          <p:val>
                                            <p:strVal val="#ppt_h"/>
                                          </p:val>
                                        </p:tav>
                                      </p:tavLst>
                                    </p:anim>
                                  </p:childTnLst>
                                </p:cTn>
                              </p:par>
                            </p:childTnLst>
                          </p:cTn>
                        </p:par>
                        <p:par>
                          <p:cTn id="62" fill="hold">
                            <p:stCondLst>
                              <p:cond delay="2000"/>
                            </p:stCondLst>
                            <p:childTnLst>
                              <p:par>
                                <p:cTn id="63" presetID="17" presetClass="entr" presetSubtype="1" fill="hold" grpId="0" nodeType="afterEffect">
                                  <p:stCondLst>
                                    <p:cond delay="0"/>
                                  </p:stCondLst>
                                  <p:childTnLst>
                                    <p:set>
                                      <p:cBhvr>
                                        <p:cTn id="64" dur="1" fill="hold">
                                          <p:stCondLst>
                                            <p:cond delay="0"/>
                                          </p:stCondLst>
                                        </p:cTn>
                                        <p:tgtEl>
                                          <p:spTgt spid="51"/>
                                        </p:tgtEl>
                                        <p:attrNameLst>
                                          <p:attrName>style.visibility</p:attrName>
                                        </p:attrNameLst>
                                      </p:cBhvr>
                                      <p:to>
                                        <p:strVal val="visible"/>
                                      </p:to>
                                    </p:set>
                                    <p:anim calcmode="lin" valueType="num">
                                      <p:cBhvr>
                                        <p:cTn id="65" dur="500" fill="hold"/>
                                        <p:tgtEl>
                                          <p:spTgt spid="51"/>
                                        </p:tgtEl>
                                        <p:attrNameLst>
                                          <p:attrName>ppt_x</p:attrName>
                                        </p:attrNameLst>
                                      </p:cBhvr>
                                      <p:tavLst>
                                        <p:tav tm="0">
                                          <p:val>
                                            <p:strVal val="#ppt_x"/>
                                          </p:val>
                                        </p:tav>
                                        <p:tav tm="100000">
                                          <p:val>
                                            <p:strVal val="#ppt_x"/>
                                          </p:val>
                                        </p:tav>
                                      </p:tavLst>
                                    </p:anim>
                                    <p:anim calcmode="lin" valueType="num">
                                      <p:cBhvr>
                                        <p:cTn id="66" dur="500" fill="hold"/>
                                        <p:tgtEl>
                                          <p:spTgt spid="51"/>
                                        </p:tgtEl>
                                        <p:attrNameLst>
                                          <p:attrName>ppt_y</p:attrName>
                                        </p:attrNameLst>
                                      </p:cBhvr>
                                      <p:tavLst>
                                        <p:tav tm="0">
                                          <p:val>
                                            <p:strVal val="#ppt_y-#ppt_h/2"/>
                                          </p:val>
                                        </p:tav>
                                        <p:tav tm="100000">
                                          <p:val>
                                            <p:strVal val="#ppt_y"/>
                                          </p:val>
                                        </p:tav>
                                      </p:tavLst>
                                    </p:anim>
                                    <p:anim calcmode="lin" valueType="num">
                                      <p:cBhvr>
                                        <p:cTn id="67" dur="500" fill="hold"/>
                                        <p:tgtEl>
                                          <p:spTgt spid="51"/>
                                        </p:tgtEl>
                                        <p:attrNameLst>
                                          <p:attrName>ppt_w</p:attrName>
                                        </p:attrNameLst>
                                      </p:cBhvr>
                                      <p:tavLst>
                                        <p:tav tm="0">
                                          <p:val>
                                            <p:strVal val="#ppt_w"/>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childTnLst>
                                </p:cTn>
                              </p:par>
                              <p:par>
                                <p:cTn id="69" presetID="17" presetClass="entr" presetSubtype="1" fill="hold"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p:cTn id="71" dur="500" fill="hold"/>
                                        <p:tgtEl>
                                          <p:spTgt spid="55"/>
                                        </p:tgtEl>
                                        <p:attrNameLst>
                                          <p:attrName>ppt_x</p:attrName>
                                        </p:attrNameLst>
                                      </p:cBhvr>
                                      <p:tavLst>
                                        <p:tav tm="0">
                                          <p:val>
                                            <p:strVal val="#ppt_x"/>
                                          </p:val>
                                        </p:tav>
                                        <p:tav tm="100000">
                                          <p:val>
                                            <p:strVal val="#ppt_x"/>
                                          </p:val>
                                        </p:tav>
                                      </p:tavLst>
                                    </p:anim>
                                    <p:anim calcmode="lin" valueType="num">
                                      <p:cBhvr>
                                        <p:cTn id="72" dur="500" fill="hold"/>
                                        <p:tgtEl>
                                          <p:spTgt spid="55"/>
                                        </p:tgtEl>
                                        <p:attrNameLst>
                                          <p:attrName>ppt_y</p:attrName>
                                        </p:attrNameLst>
                                      </p:cBhvr>
                                      <p:tavLst>
                                        <p:tav tm="0">
                                          <p:val>
                                            <p:strVal val="#ppt_y-#ppt_h/2"/>
                                          </p:val>
                                        </p:tav>
                                        <p:tav tm="100000">
                                          <p:val>
                                            <p:strVal val="#ppt_y"/>
                                          </p:val>
                                        </p:tav>
                                      </p:tavLst>
                                    </p:anim>
                                    <p:anim calcmode="lin" valueType="num">
                                      <p:cBhvr>
                                        <p:cTn id="73" dur="500" fill="hold"/>
                                        <p:tgtEl>
                                          <p:spTgt spid="55"/>
                                        </p:tgtEl>
                                        <p:attrNameLst>
                                          <p:attrName>ppt_w</p:attrName>
                                        </p:attrNameLst>
                                      </p:cBhvr>
                                      <p:tavLst>
                                        <p:tav tm="0">
                                          <p:val>
                                            <p:strVal val="#ppt_w"/>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childTnLst>
                                </p:cTn>
                              </p:par>
                              <p:par>
                                <p:cTn id="75" presetID="17"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ppt_x</p:attrName>
                                        </p:attrNameLst>
                                      </p:cBhvr>
                                      <p:tavLst>
                                        <p:tav tm="0">
                                          <p:val>
                                            <p:strVal val="#ppt_x-#ppt_w/2"/>
                                          </p:val>
                                        </p:tav>
                                        <p:tav tm="100000">
                                          <p:val>
                                            <p:strVal val="#ppt_x"/>
                                          </p:val>
                                        </p:tav>
                                      </p:tavLst>
                                    </p:anim>
                                    <p:anim calcmode="lin" valueType="num">
                                      <p:cBhvr>
                                        <p:cTn id="78" dur="500" fill="hold"/>
                                        <p:tgtEl>
                                          <p:spTgt spid="43"/>
                                        </p:tgtEl>
                                        <p:attrNameLst>
                                          <p:attrName>ppt_y</p:attrName>
                                        </p:attrNameLst>
                                      </p:cBhvr>
                                      <p:tavLst>
                                        <p:tav tm="0">
                                          <p:val>
                                            <p:strVal val="#ppt_y"/>
                                          </p:val>
                                        </p:tav>
                                        <p:tav tm="100000">
                                          <p:val>
                                            <p:strVal val="#ppt_y"/>
                                          </p:val>
                                        </p:tav>
                                      </p:tavLst>
                                    </p:anim>
                                    <p:anim calcmode="lin" valueType="num">
                                      <p:cBhvr>
                                        <p:cTn id="79" dur="500" fill="hold"/>
                                        <p:tgtEl>
                                          <p:spTgt spid="43"/>
                                        </p:tgtEl>
                                        <p:attrNameLst>
                                          <p:attrName>ppt_w</p:attrName>
                                        </p:attrNameLst>
                                      </p:cBhvr>
                                      <p:tavLst>
                                        <p:tav tm="0">
                                          <p:val>
                                            <p:fltVal val="0"/>
                                          </p:val>
                                        </p:tav>
                                        <p:tav tm="100000">
                                          <p:val>
                                            <p:strVal val="#ppt_w"/>
                                          </p:val>
                                        </p:tav>
                                      </p:tavLst>
                                    </p:anim>
                                    <p:anim calcmode="lin" valueType="num">
                                      <p:cBhvr>
                                        <p:cTn id="80" dur="500" fill="hold"/>
                                        <p:tgtEl>
                                          <p:spTgt spid="43"/>
                                        </p:tgtEl>
                                        <p:attrNameLst>
                                          <p:attrName>ppt_h</p:attrName>
                                        </p:attrNameLst>
                                      </p:cBhvr>
                                      <p:tavLst>
                                        <p:tav tm="0">
                                          <p:val>
                                            <p:strVal val="#ppt_h"/>
                                          </p:val>
                                        </p:tav>
                                        <p:tav tm="100000">
                                          <p:val>
                                            <p:strVal val="#ppt_h"/>
                                          </p:val>
                                        </p:tav>
                                      </p:tavLst>
                                    </p:anim>
                                  </p:childTnLst>
                                </p:cTn>
                              </p:par>
                            </p:childTnLst>
                          </p:cTn>
                        </p:par>
                        <p:par>
                          <p:cTn id="81" fill="hold">
                            <p:stCondLst>
                              <p:cond delay="2500"/>
                            </p:stCondLst>
                            <p:childTnLst>
                              <p:par>
                                <p:cTn id="82" presetID="17" presetClass="entr" presetSubtype="8" fill="hold"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ppt_x</p:attrName>
                                        </p:attrNameLst>
                                      </p:cBhvr>
                                      <p:tavLst>
                                        <p:tav tm="0">
                                          <p:val>
                                            <p:strVal val="#ppt_x-#ppt_w/2"/>
                                          </p:val>
                                        </p:tav>
                                        <p:tav tm="100000">
                                          <p:val>
                                            <p:strVal val="#ppt_x"/>
                                          </p:val>
                                        </p:tav>
                                      </p:tavLst>
                                    </p:anim>
                                    <p:anim calcmode="lin" valueType="num">
                                      <p:cBhvr>
                                        <p:cTn id="85" dur="500" fill="hold"/>
                                        <p:tgtEl>
                                          <p:spTgt spid="39"/>
                                        </p:tgtEl>
                                        <p:attrNameLst>
                                          <p:attrName>ppt_y</p:attrName>
                                        </p:attrNameLst>
                                      </p:cBhvr>
                                      <p:tavLst>
                                        <p:tav tm="0">
                                          <p:val>
                                            <p:strVal val="#ppt_y"/>
                                          </p:val>
                                        </p:tav>
                                        <p:tav tm="100000">
                                          <p:val>
                                            <p:strVal val="#ppt_y"/>
                                          </p:val>
                                        </p:tav>
                                      </p:tavLst>
                                    </p:anim>
                                    <p:anim calcmode="lin" valueType="num">
                                      <p:cBhvr>
                                        <p:cTn id="86" dur="500" fill="hold"/>
                                        <p:tgtEl>
                                          <p:spTgt spid="39"/>
                                        </p:tgtEl>
                                        <p:attrNameLst>
                                          <p:attrName>ppt_w</p:attrName>
                                        </p:attrNameLst>
                                      </p:cBhvr>
                                      <p:tavLst>
                                        <p:tav tm="0">
                                          <p:val>
                                            <p:fltVal val="0"/>
                                          </p:val>
                                        </p:tav>
                                        <p:tav tm="100000">
                                          <p:val>
                                            <p:strVal val="#ppt_w"/>
                                          </p:val>
                                        </p:tav>
                                      </p:tavLst>
                                    </p:anim>
                                    <p:anim calcmode="lin" valueType="num">
                                      <p:cBhvr>
                                        <p:cTn id="87" dur="500" fill="hold"/>
                                        <p:tgtEl>
                                          <p:spTgt spid="39"/>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ntr" presetSubtype="1" fill="hold" grpId="0"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ppt_x</p:attrName>
                                        </p:attrNameLst>
                                      </p:cBhvr>
                                      <p:tavLst>
                                        <p:tav tm="0">
                                          <p:val>
                                            <p:strVal val="#ppt_x"/>
                                          </p:val>
                                        </p:tav>
                                        <p:tav tm="100000">
                                          <p:val>
                                            <p:strVal val="#ppt_x"/>
                                          </p:val>
                                        </p:tav>
                                      </p:tavLst>
                                    </p:anim>
                                    <p:anim calcmode="lin" valueType="num">
                                      <p:cBhvr>
                                        <p:cTn id="92" dur="500" fill="hold"/>
                                        <p:tgtEl>
                                          <p:spTgt spid="56"/>
                                        </p:tgtEl>
                                        <p:attrNameLst>
                                          <p:attrName>ppt_y</p:attrName>
                                        </p:attrNameLst>
                                      </p:cBhvr>
                                      <p:tavLst>
                                        <p:tav tm="0">
                                          <p:val>
                                            <p:strVal val="#ppt_y-#ppt_h/2"/>
                                          </p:val>
                                        </p:tav>
                                        <p:tav tm="100000">
                                          <p:val>
                                            <p:strVal val="#ppt_y"/>
                                          </p:val>
                                        </p:tav>
                                      </p:tavLst>
                                    </p:anim>
                                    <p:anim calcmode="lin" valueType="num">
                                      <p:cBhvr>
                                        <p:cTn id="93" dur="500" fill="hold"/>
                                        <p:tgtEl>
                                          <p:spTgt spid="56"/>
                                        </p:tgtEl>
                                        <p:attrNameLst>
                                          <p:attrName>ppt_w</p:attrName>
                                        </p:attrNameLst>
                                      </p:cBhvr>
                                      <p:tavLst>
                                        <p:tav tm="0">
                                          <p:val>
                                            <p:strVal val="#ppt_w"/>
                                          </p:val>
                                        </p:tav>
                                        <p:tav tm="100000">
                                          <p:val>
                                            <p:strVal val="#ppt_w"/>
                                          </p:val>
                                        </p:tav>
                                      </p:tavLst>
                                    </p:anim>
                                    <p:anim calcmode="lin" valueType="num">
                                      <p:cBhvr>
                                        <p:cTn id="94" dur="500" fill="hold"/>
                                        <p:tgtEl>
                                          <p:spTgt spid="56"/>
                                        </p:tgtEl>
                                        <p:attrNameLst>
                                          <p:attrName>ppt_h</p:attrName>
                                        </p:attrNameLst>
                                      </p:cBhvr>
                                      <p:tavLst>
                                        <p:tav tm="0">
                                          <p:val>
                                            <p:fltVal val="0"/>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ppt_x</p:attrName>
                                        </p:attrNameLst>
                                      </p:cBhvr>
                                      <p:tavLst>
                                        <p:tav tm="0">
                                          <p:val>
                                            <p:strVal val="#ppt_x"/>
                                          </p:val>
                                        </p:tav>
                                        <p:tav tm="100000">
                                          <p:val>
                                            <p:strVal val="#ppt_x"/>
                                          </p:val>
                                        </p:tav>
                                      </p:tavLst>
                                    </p:anim>
                                    <p:anim calcmode="lin" valueType="num">
                                      <p:cBhvr>
                                        <p:cTn id="98" dur="500" fill="hold"/>
                                        <p:tgtEl>
                                          <p:spTgt spid="61"/>
                                        </p:tgtEl>
                                        <p:attrNameLst>
                                          <p:attrName>ppt_y</p:attrName>
                                        </p:attrNameLst>
                                      </p:cBhvr>
                                      <p:tavLst>
                                        <p:tav tm="0">
                                          <p:val>
                                            <p:strVal val="#ppt_y-#ppt_h/2"/>
                                          </p:val>
                                        </p:tav>
                                        <p:tav tm="100000">
                                          <p:val>
                                            <p:strVal val="#ppt_y"/>
                                          </p:val>
                                        </p:tav>
                                      </p:tavLst>
                                    </p:anim>
                                    <p:anim calcmode="lin" valueType="num">
                                      <p:cBhvr>
                                        <p:cTn id="99" dur="500" fill="hold"/>
                                        <p:tgtEl>
                                          <p:spTgt spid="61"/>
                                        </p:tgtEl>
                                        <p:attrNameLst>
                                          <p:attrName>ppt_w</p:attrName>
                                        </p:attrNameLst>
                                      </p:cBhvr>
                                      <p:tavLst>
                                        <p:tav tm="0">
                                          <p:val>
                                            <p:strVal val="#ppt_w"/>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childTnLst>
                                </p:cTn>
                              </p:par>
                              <p:par>
                                <p:cTn id="101" presetID="17" presetClass="entr" presetSubtype="8"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ppt_x</p:attrName>
                                        </p:attrNameLst>
                                      </p:cBhvr>
                                      <p:tavLst>
                                        <p:tav tm="0">
                                          <p:val>
                                            <p:strVal val="#ppt_x-#ppt_w/2"/>
                                          </p:val>
                                        </p:tav>
                                        <p:tav tm="100000">
                                          <p:val>
                                            <p:strVal val="#ppt_x"/>
                                          </p:val>
                                        </p:tav>
                                      </p:tavLst>
                                    </p:anim>
                                    <p:anim calcmode="lin" valueType="num">
                                      <p:cBhvr>
                                        <p:cTn id="104" dur="500" fill="hold"/>
                                        <p:tgtEl>
                                          <p:spTgt spid="47"/>
                                        </p:tgtEl>
                                        <p:attrNameLst>
                                          <p:attrName>ppt_y</p:attrName>
                                        </p:attrNameLst>
                                      </p:cBhvr>
                                      <p:tavLst>
                                        <p:tav tm="0">
                                          <p:val>
                                            <p:strVal val="#ppt_y"/>
                                          </p:val>
                                        </p:tav>
                                        <p:tav tm="100000">
                                          <p:val>
                                            <p:strVal val="#ppt_y"/>
                                          </p:val>
                                        </p:tav>
                                      </p:tavLst>
                                    </p:anim>
                                    <p:anim calcmode="lin" valueType="num">
                                      <p:cBhvr>
                                        <p:cTn id="105" dur="500" fill="hold"/>
                                        <p:tgtEl>
                                          <p:spTgt spid="47"/>
                                        </p:tgtEl>
                                        <p:attrNameLst>
                                          <p:attrName>ppt_w</p:attrName>
                                        </p:attrNameLst>
                                      </p:cBhvr>
                                      <p:tavLst>
                                        <p:tav tm="0">
                                          <p:val>
                                            <p:fltVal val="0"/>
                                          </p:val>
                                        </p:tav>
                                        <p:tav tm="100000">
                                          <p:val>
                                            <p:strVal val="#ppt_w"/>
                                          </p:val>
                                        </p:tav>
                                      </p:tavLst>
                                    </p:anim>
                                    <p:anim calcmode="lin" valueType="num">
                                      <p:cBhvr>
                                        <p:cTn id="106" dur="500" fill="hold"/>
                                        <p:tgtEl>
                                          <p:spTgt spid="47"/>
                                        </p:tgtEl>
                                        <p:attrNameLst>
                                          <p:attrName>ppt_h</p:attrName>
                                        </p:attrNameLst>
                                      </p:cBhvr>
                                      <p:tavLst>
                                        <p:tav tm="0">
                                          <p:val>
                                            <p:strVal val="#ppt_h"/>
                                          </p:val>
                                        </p:tav>
                                        <p:tav tm="100000">
                                          <p:val>
                                            <p:strVal val="#ppt_h"/>
                                          </p:val>
                                        </p:tav>
                                      </p:tavLst>
                                    </p:anim>
                                  </p:childTnLst>
                                </p:cTn>
                              </p:par>
                            </p:childTnLst>
                          </p:cTn>
                        </p:par>
                        <p:par>
                          <p:cTn id="107" fill="hold">
                            <p:stCondLst>
                              <p:cond delay="3500"/>
                            </p:stCondLst>
                            <p:childTnLst>
                              <p:par>
                                <p:cTn id="108" presetID="17" presetClass="entr" presetSubtype="8" fill="hold" nodeType="afterEffect">
                                  <p:stCondLst>
                                    <p:cond delay="0"/>
                                  </p:stCondLst>
                                  <p:childTnLst>
                                    <p:set>
                                      <p:cBhvr>
                                        <p:cTn id="109" dur="1" fill="hold">
                                          <p:stCondLst>
                                            <p:cond delay="0"/>
                                          </p:stCondLst>
                                        </p:cTn>
                                        <p:tgtEl>
                                          <p:spTgt spid="40"/>
                                        </p:tgtEl>
                                        <p:attrNameLst>
                                          <p:attrName>style.visibility</p:attrName>
                                        </p:attrNameLst>
                                      </p:cBhvr>
                                      <p:to>
                                        <p:strVal val="visible"/>
                                      </p:to>
                                    </p:set>
                                    <p:anim calcmode="lin" valueType="num">
                                      <p:cBhvr>
                                        <p:cTn id="110" dur="500" fill="hold"/>
                                        <p:tgtEl>
                                          <p:spTgt spid="40"/>
                                        </p:tgtEl>
                                        <p:attrNameLst>
                                          <p:attrName>ppt_x</p:attrName>
                                        </p:attrNameLst>
                                      </p:cBhvr>
                                      <p:tavLst>
                                        <p:tav tm="0">
                                          <p:val>
                                            <p:strVal val="#ppt_x-#ppt_w/2"/>
                                          </p:val>
                                        </p:tav>
                                        <p:tav tm="100000">
                                          <p:val>
                                            <p:strVal val="#ppt_x"/>
                                          </p:val>
                                        </p:tav>
                                      </p:tavLst>
                                    </p:anim>
                                    <p:anim calcmode="lin" valueType="num">
                                      <p:cBhvr>
                                        <p:cTn id="111" dur="500" fill="hold"/>
                                        <p:tgtEl>
                                          <p:spTgt spid="40"/>
                                        </p:tgtEl>
                                        <p:attrNameLst>
                                          <p:attrName>ppt_y</p:attrName>
                                        </p:attrNameLst>
                                      </p:cBhvr>
                                      <p:tavLst>
                                        <p:tav tm="0">
                                          <p:val>
                                            <p:strVal val="#ppt_y"/>
                                          </p:val>
                                        </p:tav>
                                        <p:tav tm="100000">
                                          <p:val>
                                            <p:strVal val="#ppt_y"/>
                                          </p:val>
                                        </p:tav>
                                      </p:tavLst>
                                    </p:anim>
                                    <p:anim calcmode="lin" valueType="num">
                                      <p:cBhvr>
                                        <p:cTn id="112" dur="500" fill="hold"/>
                                        <p:tgtEl>
                                          <p:spTgt spid="40"/>
                                        </p:tgtEl>
                                        <p:attrNameLst>
                                          <p:attrName>ppt_w</p:attrName>
                                        </p:attrNameLst>
                                      </p:cBhvr>
                                      <p:tavLst>
                                        <p:tav tm="0">
                                          <p:val>
                                            <p:fltVal val="0"/>
                                          </p:val>
                                        </p:tav>
                                        <p:tav tm="100000">
                                          <p:val>
                                            <p:strVal val="#ppt_w"/>
                                          </p:val>
                                        </p:tav>
                                      </p:tavLst>
                                    </p:anim>
                                    <p:anim calcmode="lin" valueType="num">
                                      <p:cBhvr>
                                        <p:cTn id="113" dur="500" fill="hold"/>
                                        <p:tgtEl>
                                          <p:spTgt spid="40"/>
                                        </p:tgtEl>
                                        <p:attrNameLst>
                                          <p:attrName>ppt_h</p:attrName>
                                        </p:attrNameLst>
                                      </p:cBhvr>
                                      <p:tavLst>
                                        <p:tav tm="0">
                                          <p:val>
                                            <p:strVal val="#ppt_h"/>
                                          </p:val>
                                        </p:tav>
                                        <p:tav tm="100000">
                                          <p:val>
                                            <p:strVal val="#ppt_h"/>
                                          </p:val>
                                        </p:tav>
                                      </p:tavLst>
                                    </p:anim>
                                  </p:childTnLst>
                                </p:cTn>
                              </p:par>
                            </p:childTnLst>
                          </p:cTn>
                        </p:par>
                        <p:par>
                          <p:cTn id="114" fill="hold">
                            <p:stCondLst>
                              <p:cond delay="4000"/>
                            </p:stCondLst>
                            <p:childTnLst>
                              <p:par>
                                <p:cTn id="115" presetID="17" presetClass="entr" presetSubtype="1" fill="hold" grpId="0" nodeType="afterEffect">
                                  <p:stCondLst>
                                    <p:cond delay="0"/>
                                  </p:stCondLst>
                                  <p:childTnLst>
                                    <p:set>
                                      <p:cBhvr>
                                        <p:cTn id="116" dur="1" fill="hold">
                                          <p:stCondLst>
                                            <p:cond delay="0"/>
                                          </p:stCondLst>
                                        </p:cTn>
                                        <p:tgtEl>
                                          <p:spTgt spid="62"/>
                                        </p:tgtEl>
                                        <p:attrNameLst>
                                          <p:attrName>style.visibility</p:attrName>
                                        </p:attrNameLst>
                                      </p:cBhvr>
                                      <p:to>
                                        <p:strVal val="visible"/>
                                      </p:to>
                                    </p:set>
                                    <p:anim calcmode="lin" valueType="num">
                                      <p:cBhvr>
                                        <p:cTn id="117" dur="500" fill="hold"/>
                                        <p:tgtEl>
                                          <p:spTgt spid="62"/>
                                        </p:tgtEl>
                                        <p:attrNameLst>
                                          <p:attrName>ppt_x</p:attrName>
                                        </p:attrNameLst>
                                      </p:cBhvr>
                                      <p:tavLst>
                                        <p:tav tm="0">
                                          <p:val>
                                            <p:strVal val="#ppt_x"/>
                                          </p:val>
                                        </p:tav>
                                        <p:tav tm="100000">
                                          <p:val>
                                            <p:strVal val="#ppt_x"/>
                                          </p:val>
                                        </p:tav>
                                      </p:tavLst>
                                    </p:anim>
                                    <p:anim calcmode="lin" valueType="num">
                                      <p:cBhvr>
                                        <p:cTn id="118" dur="500" fill="hold"/>
                                        <p:tgtEl>
                                          <p:spTgt spid="62"/>
                                        </p:tgtEl>
                                        <p:attrNameLst>
                                          <p:attrName>ppt_y</p:attrName>
                                        </p:attrNameLst>
                                      </p:cBhvr>
                                      <p:tavLst>
                                        <p:tav tm="0">
                                          <p:val>
                                            <p:strVal val="#ppt_y-#ppt_h/2"/>
                                          </p:val>
                                        </p:tav>
                                        <p:tav tm="100000">
                                          <p:val>
                                            <p:strVal val="#ppt_y"/>
                                          </p:val>
                                        </p:tav>
                                      </p:tavLst>
                                    </p:anim>
                                    <p:anim calcmode="lin" valueType="num">
                                      <p:cBhvr>
                                        <p:cTn id="119" dur="500" fill="hold"/>
                                        <p:tgtEl>
                                          <p:spTgt spid="62"/>
                                        </p:tgtEl>
                                        <p:attrNameLst>
                                          <p:attrName>ppt_w</p:attrName>
                                        </p:attrNameLst>
                                      </p:cBhvr>
                                      <p:tavLst>
                                        <p:tav tm="0">
                                          <p:val>
                                            <p:strVal val="#ppt_w"/>
                                          </p:val>
                                        </p:tav>
                                        <p:tav tm="100000">
                                          <p:val>
                                            <p:strVal val="#ppt_w"/>
                                          </p:val>
                                        </p:tav>
                                      </p:tavLst>
                                    </p:anim>
                                    <p:anim calcmode="lin" valueType="num">
                                      <p:cBhvr>
                                        <p:cTn id="120" dur="500" fill="hold"/>
                                        <p:tgtEl>
                                          <p:spTgt spid="62"/>
                                        </p:tgtEl>
                                        <p:attrNameLst>
                                          <p:attrName>ppt_h</p:attrName>
                                        </p:attrNameLst>
                                      </p:cBhvr>
                                      <p:tavLst>
                                        <p:tav tm="0">
                                          <p:val>
                                            <p:fltVal val="0"/>
                                          </p:val>
                                        </p:tav>
                                        <p:tav tm="100000">
                                          <p:val>
                                            <p:strVal val="#ppt_h"/>
                                          </p:val>
                                        </p:tav>
                                      </p:tavLst>
                                    </p:anim>
                                  </p:childTnLst>
                                </p:cTn>
                              </p:par>
                              <p:par>
                                <p:cTn id="121" presetID="17" presetClass="entr" presetSubtype="1" fill="hold"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p:cTn id="123" dur="500" fill="hold"/>
                                        <p:tgtEl>
                                          <p:spTgt spid="65"/>
                                        </p:tgtEl>
                                        <p:attrNameLst>
                                          <p:attrName>ppt_x</p:attrName>
                                        </p:attrNameLst>
                                      </p:cBhvr>
                                      <p:tavLst>
                                        <p:tav tm="0">
                                          <p:val>
                                            <p:strVal val="#ppt_x"/>
                                          </p:val>
                                        </p:tav>
                                        <p:tav tm="100000">
                                          <p:val>
                                            <p:strVal val="#ppt_x"/>
                                          </p:val>
                                        </p:tav>
                                      </p:tavLst>
                                    </p:anim>
                                    <p:anim calcmode="lin" valueType="num">
                                      <p:cBhvr>
                                        <p:cTn id="124" dur="500" fill="hold"/>
                                        <p:tgtEl>
                                          <p:spTgt spid="65"/>
                                        </p:tgtEl>
                                        <p:attrNameLst>
                                          <p:attrName>ppt_y</p:attrName>
                                        </p:attrNameLst>
                                      </p:cBhvr>
                                      <p:tavLst>
                                        <p:tav tm="0">
                                          <p:val>
                                            <p:strVal val="#ppt_y-#ppt_h/2"/>
                                          </p:val>
                                        </p:tav>
                                        <p:tav tm="100000">
                                          <p:val>
                                            <p:strVal val="#ppt_y"/>
                                          </p:val>
                                        </p:tav>
                                      </p:tavLst>
                                    </p:anim>
                                    <p:anim calcmode="lin" valueType="num">
                                      <p:cBhvr>
                                        <p:cTn id="125" dur="500" fill="hold"/>
                                        <p:tgtEl>
                                          <p:spTgt spid="65"/>
                                        </p:tgtEl>
                                        <p:attrNameLst>
                                          <p:attrName>ppt_w</p:attrName>
                                        </p:attrNameLst>
                                      </p:cBhvr>
                                      <p:tavLst>
                                        <p:tav tm="0">
                                          <p:val>
                                            <p:strVal val="#ppt_w"/>
                                          </p:val>
                                        </p:tav>
                                        <p:tav tm="100000">
                                          <p:val>
                                            <p:strVal val="#ppt_w"/>
                                          </p:val>
                                        </p:tav>
                                      </p:tavLst>
                                    </p:anim>
                                    <p:anim calcmode="lin" valueType="num">
                                      <p:cBhvr>
                                        <p:cTn id="126" dur="500" fill="hold"/>
                                        <p:tgtEl>
                                          <p:spTgt spid="65"/>
                                        </p:tgtEl>
                                        <p:attrNameLst>
                                          <p:attrName>ppt_h</p:attrName>
                                        </p:attrNameLst>
                                      </p:cBhvr>
                                      <p:tavLst>
                                        <p:tav tm="0">
                                          <p:val>
                                            <p:fltVal val="0"/>
                                          </p:val>
                                        </p:tav>
                                        <p:tav tm="100000">
                                          <p:val>
                                            <p:strVal val="#ppt_h"/>
                                          </p:val>
                                        </p:tav>
                                      </p:tavLst>
                                    </p:anim>
                                  </p:childTnLst>
                                </p:cTn>
                              </p:par>
                              <p:par>
                                <p:cTn id="127" presetID="17" presetClass="entr" presetSubtype="8"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 calcmode="lin" valueType="num">
                                      <p:cBhvr>
                                        <p:cTn id="129" dur="500" fill="hold"/>
                                        <p:tgtEl>
                                          <p:spTgt spid="57"/>
                                        </p:tgtEl>
                                        <p:attrNameLst>
                                          <p:attrName>ppt_x</p:attrName>
                                        </p:attrNameLst>
                                      </p:cBhvr>
                                      <p:tavLst>
                                        <p:tav tm="0">
                                          <p:val>
                                            <p:strVal val="#ppt_x-#ppt_w/2"/>
                                          </p:val>
                                        </p:tav>
                                        <p:tav tm="100000">
                                          <p:val>
                                            <p:strVal val="#ppt_x"/>
                                          </p:val>
                                        </p:tav>
                                      </p:tavLst>
                                    </p:anim>
                                    <p:anim calcmode="lin" valueType="num">
                                      <p:cBhvr>
                                        <p:cTn id="130" dur="500" fill="hold"/>
                                        <p:tgtEl>
                                          <p:spTgt spid="57"/>
                                        </p:tgtEl>
                                        <p:attrNameLst>
                                          <p:attrName>ppt_y</p:attrName>
                                        </p:attrNameLst>
                                      </p:cBhvr>
                                      <p:tavLst>
                                        <p:tav tm="0">
                                          <p:val>
                                            <p:strVal val="#ppt_y"/>
                                          </p:val>
                                        </p:tav>
                                        <p:tav tm="100000">
                                          <p:val>
                                            <p:strVal val="#ppt_y"/>
                                          </p:val>
                                        </p:tav>
                                      </p:tavLst>
                                    </p:anim>
                                    <p:anim calcmode="lin" valueType="num">
                                      <p:cBhvr>
                                        <p:cTn id="131" dur="500" fill="hold"/>
                                        <p:tgtEl>
                                          <p:spTgt spid="57"/>
                                        </p:tgtEl>
                                        <p:attrNameLst>
                                          <p:attrName>ppt_w</p:attrName>
                                        </p:attrNameLst>
                                      </p:cBhvr>
                                      <p:tavLst>
                                        <p:tav tm="0">
                                          <p:val>
                                            <p:fltVal val="0"/>
                                          </p:val>
                                        </p:tav>
                                        <p:tav tm="100000">
                                          <p:val>
                                            <p:strVal val="#ppt_w"/>
                                          </p:val>
                                        </p:tav>
                                      </p:tavLst>
                                    </p:anim>
                                    <p:anim calcmode="lin" valueType="num">
                                      <p:cBhvr>
                                        <p:cTn id="132" dur="500" fill="hold"/>
                                        <p:tgtEl>
                                          <p:spTgt spid="57"/>
                                        </p:tgtEl>
                                        <p:attrNameLst>
                                          <p:attrName>ppt_h</p:attrName>
                                        </p:attrNameLst>
                                      </p:cBhvr>
                                      <p:tavLst>
                                        <p:tav tm="0">
                                          <p:val>
                                            <p:strVal val="#ppt_h"/>
                                          </p:val>
                                        </p:tav>
                                        <p:tav tm="100000">
                                          <p:val>
                                            <p:strVal val="#ppt_h"/>
                                          </p:val>
                                        </p:tav>
                                      </p:tavLst>
                                    </p:anim>
                                  </p:childTnLst>
                                </p:cTn>
                              </p:par>
                            </p:childTnLst>
                          </p:cTn>
                        </p:par>
                        <p:par>
                          <p:cTn id="133" fill="hold">
                            <p:stCondLst>
                              <p:cond delay="4500"/>
                            </p:stCondLst>
                            <p:childTnLst>
                              <p:par>
                                <p:cTn id="134" presetID="17" presetClass="entr" presetSubtype="8"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500" fill="hold"/>
                                        <p:tgtEl>
                                          <p:spTgt spid="41"/>
                                        </p:tgtEl>
                                        <p:attrNameLst>
                                          <p:attrName>ppt_x</p:attrName>
                                        </p:attrNameLst>
                                      </p:cBhvr>
                                      <p:tavLst>
                                        <p:tav tm="0">
                                          <p:val>
                                            <p:strVal val="#ppt_x-#ppt_w/2"/>
                                          </p:val>
                                        </p:tav>
                                        <p:tav tm="100000">
                                          <p:val>
                                            <p:strVal val="#ppt_x"/>
                                          </p:val>
                                        </p:tav>
                                      </p:tavLst>
                                    </p:anim>
                                    <p:anim calcmode="lin" valueType="num">
                                      <p:cBhvr>
                                        <p:cTn id="137" dur="500" fill="hold"/>
                                        <p:tgtEl>
                                          <p:spTgt spid="41"/>
                                        </p:tgtEl>
                                        <p:attrNameLst>
                                          <p:attrName>ppt_y</p:attrName>
                                        </p:attrNameLst>
                                      </p:cBhvr>
                                      <p:tavLst>
                                        <p:tav tm="0">
                                          <p:val>
                                            <p:strVal val="#ppt_y"/>
                                          </p:val>
                                        </p:tav>
                                        <p:tav tm="100000">
                                          <p:val>
                                            <p:strVal val="#ppt_y"/>
                                          </p:val>
                                        </p:tav>
                                      </p:tavLst>
                                    </p:anim>
                                    <p:anim calcmode="lin" valueType="num">
                                      <p:cBhvr>
                                        <p:cTn id="138" dur="500" fill="hold"/>
                                        <p:tgtEl>
                                          <p:spTgt spid="41"/>
                                        </p:tgtEl>
                                        <p:attrNameLst>
                                          <p:attrName>ppt_w</p:attrName>
                                        </p:attrNameLst>
                                      </p:cBhvr>
                                      <p:tavLst>
                                        <p:tav tm="0">
                                          <p:val>
                                            <p:fltVal val="0"/>
                                          </p:val>
                                        </p:tav>
                                        <p:tav tm="100000">
                                          <p:val>
                                            <p:strVal val="#ppt_w"/>
                                          </p:val>
                                        </p:tav>
                                      </p:tavLst>
                                    </p:anim>
                                    <p:anim calcmode="lin" valueType="num">
                                      <p:cBhvr>
                                        <p:cTn id="139" dur="500" fill="hold"/>
                                        <p:tgtEl>
                                          <p:spTgt spid="41"/>
                                        </p:tgtEl>
                                        <p:attrNameLst>
                                          <p:attrName>ppt_h</p:attrName>
                                        </p:attrNameLst>
                                      </p:cBhvr>
                                      <p:tavLst>
                                        <p:tav tm="0">
                                          <p:val>
                                            <p:strVal val="#ppt_h"/>
                                          </p:val>
                                        </p:tav>
                                        <p:tav tm="100000">
                                          <p:val>
                                            <p:strVal val="#ppt_h"/>
                                          </p:val>
                                        </p:tav>
                                      </p:tavLst>
                                    </p:anim>
                                  </p:childTnLst>
                                </p:cTn>
                              </p:par>
                            </p:childTnLst>
                          </p:cTn>
                        </p:par>
                        <p:par>
                          <p:cTn id="140" fill="hold">
                            <p:stCondLst>
                              <p:cond delay="5000"/>
                            </p:stCondLst>
                            <p:childTnLst>
                              <p:par>
                                <p:cTn id="141" presetID="17" presetClass="entr" presetSubtype="1" fill="hold" grpId="0" nodeType="afterEffect">
                                  <p:stCondLst>
                                    <p:cond delay="0"/>
                                  </p:stCondLst>
                                  <p:childTnLst>
                                    <p:set>
                                      <p:cBhvr>
                                        <p:cTn id="142" dur="1" fill="hold">
                                          <p:stCondLst>
                                            <p:cond delay="0"/>
                                          </p:stCondLst>
                                        </p:cTn>
                                        <p:tgtEl>
                                          <p:spTgt spid="66"/>
                                        </p:tgtEl>
                                        <p:attrNameLst>
                                          <p:attrName>style.visibility</p:attrName>
                                        </p:attrNameLst>
                                      </p:cBhvr>
                                      <p:to>
                                        <p:strVal val="visible"/>
                                      </p:to>
                                    </p:set>
                                    <p:anim calcmode="lin" valueType="num">
                                      <p:cBhvr>
                                        <p:cTn id="143" dur="500" fill="hold"/>
                                        <p:tgtEl>
                                          <p:spTgt spid="66"/>
                                        </p:tgtEl>
                                        <p:attrNameLst>
                                          <p:attrName>ppt_x</p:attrName>
                                        </p:attrNameLst>
                                      </p:cBhvr>
                                      <p:tavLst>
                                        <p:tav tm="0">
                                          <p:val>
                                            <p:strVal val="#ppt_x"/>
                                          </p:val>
                                        </p:tav>
                                        <p:tav tm="100000">
                                          <p:val>
                                            <p:strVal val="#ppt_x"/>
                                          </p:val>
                                        </p:tav>
                                      </p:tavLst>
                                    </p:anim>
                                    <p:anim calcmode="lin" valueType="num">
                                      <p:cBhvr>
                                        <p:cTn id="144" dur="500" fill="hold"/>
                                        <p:tgtEl>
                                          <p:spTgt spid="66"/>
                                        </p:tgtEl>
                                        <p:attrNameLst>
                                          <p:attrName>ppt_y</p:attrName>
                                        </p:attrNameLst>
                                      </p:cBhvr>
                                      <p:tavLst>
                                        <p:tav tm="0">
                                          <p:val>
                                            <p:strVal val="#ppt_y-#ppt_h/2"/>
                                          </p:val>
                                        </p:tav>
                                        <p:tav tm="100000">
                                          <p:val>
                                            <p:strVal val="#ppt_y"/>
                                          </p:val>
                                        </p:tav>
                                      </p:tavLst>
                                    </p:anim>
                                    <p:anim calcmode="lin" valueType="num">
                                      <p:cBhvr>
                                        <p:cTn id="145" dur="500" fill="hold"/>
                                        <p:tgtEl>
                                          <p:spTgt spid="66"/>
                                        </p:tgtEl>
                                        <p:attrNameLst>
                                          <p:attrName>ppt_w</p:attrName>
                                        </p:attrNameLst>
                                      </p:cBhvr>
                                      <p:tavLst>
                                        <p:tav tm="0">
                                          <p:val>
                                            <p:strVal val="#ppt_w"/>
                                          </p:val>
                                        </p:tav>
                                        <p:tav tm="100000">
                                          <p:val>
                                            <p:strVal val="#ppt_w"/>
                                          </p:val>
                                        </p:tav>
                                      </p:tavLst>
                                    </p:anim>
                                    <p:anim calcmode="lin" valueType="num">
                                      <p:cBhvr>
                                        <p:cTn id="146" dur="500" fill="hold"/>
                                        <p:tgtEl>
                                          <p:spTgt spid="66"/>
                                        </p:tgtEl>
                                        <p:attrNameLst>
                                          <p:attrName>ppt_h</p:attrName>
                                        </p:attrNameLst>
                                      </p:cBhvr>
                                      <p:tavLst>
                                        <p:tav tm="0">
                                          <p:val>
                                            <p:fltVal val="0"/>
                                          </p:val>
                                        </p:tav>
                                        <p:tav tm="100000">
                                          <p:val>
                                            <p:strVal val="#ppt_h"/>
                                          </p:val>
                                        </p:tav>
                                      </p:tavLst>
                                    </p:anim>
                                  </p:childTnLst>
                                </p:cTn>
                              </p:par>
                              <p:par>
                                <p:cTn id="147" presetID="17" presetClass="entr" presetSubtype="1" fill="hold" nodeType="withEffect">
                                  <p:stCondLst>
                                    <p:cond delay="0"/>
                                  </p:stCondLst>
                                  <p:childTnLst>
                                    <p:set>
                                      <p:cBhvr>
                                        <p:cTn id="148" dur="1" fill="hold">
                                          <p:stCondLst>
                                            <p:cond delay="0"/>
                                          </p:stCondLst>
                                        </p:cTn>
                                        <p:tgtEl>
                                          <p:spTgt spid="59"/>
                                        </p:tgtEl>
                                        <p:attrNameLst>
                                          <p:attrName>style.visibility</p:attrName>
                                        </p:attrNameLst>
                                      </p:cBhvr>
                                      <p:to>
                                        <p:strVal val="visible"/>
                                      </p:to>
                                    </p:set>
                                    <p:anim calcmode="lin" valueType="num">
                                      <p:cBhvr>
                                        <p:cTn id="149" dur="500" fill="hold"/>
                                        <p:tgtEl>
                                          <p:spTgt spid="59"/>
                                        </p:tgtEl>
                                        <p:attrNameLst>
                                          <p:attrName>ppt_x</p:attrName>
                                        </p:attrNameLst>
                                      </p:cBhvr>
                                      <p:tavLst>
                                        <p:tav tm="0">
                                          <p:val>
                                            <p:strVal val="#ppt_x"/>
                                          </p:val>
                                        </p:tav>
                                        <p:tav tm="100000">
                                          <p:val>
                                            <p:strVal val="#ppt_x"/>
                                          </p:val>
                                        </p:tav>
                                      </p:tavLst>
                                    </p:anim>
                                    <p:anim calcmode="lin" valueType="num">
                                      <p:cBhvr>
                                        <p:cTn id="150" dur="500" fill="hold"/>
                                        <p:tgtEl>
                                          <p:spTgt spid="59"/>
                                        </p:tgtEl>
                                        <p:attrNameLst>
                                          <p:attrName>ppt_y</p:attrName>
                                        </p:attrNameLst>
                                      </p:cBhvr>
                                      <p:tavLst>
                                        <p:tav tm="0">
                                          <p:val>
                                            <p:strVal val="#ppt_y-#ppt_h/2"/>
                                          </p:val>
                                        </p:tav>
                                        <p:tav tm="100000">
                                          <p:val>
                                            <p:strVal val="#ppt_y"/>
                                          </p:val>
                                        </p:tav>
                                      </p:tavLst>
                                    </p:anim>
                                    <p:anim calcmode="lin" valueType="num">
                                      <p:cBhvr>
                                        <p:cTn id="151" dur="500" fill="hold"/>
                                        <p:tgtEl>
                                          <p:spTgt spid="59"/>
                                        </p:tgtEl>
                                        <p:attrNameLst>
                                          <p:attrName>ppt_w</p:attrName>
                                        </p:attrNameLst>
                                      </p:cBhvr>
                                      <p:tavLst>
                                        <p:tav tm="0">
                                          <p:val>
                                            <p:strVal val="#ppt_w"/>
                                          </p:val>
                                        </p:tav>
                                        <p:tav tm="100000">
                                          <p:val>
                                            <p:strVal val="#ppt_w"/>
                                          </p:val>
                                        </p:tav>
                                      </p:tavLst>
                                    </p:anim>
                                    <p:anim calcmode="lin" valueType="num">
                                      <p:cBhvr>
                                        <p:cTn id="152" dur="500" fill="hold"/>
                                        <p:tgtEl>
                                          <p:spTgt spid="59"/>
                                        </p:tgtEl>
                                        <p:attrNameLst>
                                          <p:attrName>ppt_h</p:attrName>
                                        </p:attrNameLst>
                                      </p:cBhvr>
                                      <p:tavLst>
                                        <p:tav tm="0">
                                          <p:val>
                                            <p:fltVal val="0"/>
                                          </p:val>
                                        </p:tav>
                                        <p:tav tm="100000">
                                          <p:val>
                                            <p:strVal val="#ppt_h"/>
                                          </p:val>
                                        </p:tav>
                                      </p:tavLst>
                                    </p:anim>
                                  </p:childTnLst>
                                </p:cTn>
                              </p:par>
                              <p:par>
                                <p:cTn id="153" presetID="17" presetClass="entr" presetSubtype="8" fill="hold" grpId="0" nodeType="withEffect">
                                  <p:stCondLst>
                                    <p:cond delay="0"/>
                                  </p:stCondLst>
                                  <p:childTnLst>
                                    <p:set>
                                      <p:cBhvr>
                                        <p:cTn id="154" dur="1" fill="hold">
                                          <p:stCondLst>
                                            <p:cond delay="0"/>
                                          </p:stCondLst>
                                        </p:cTn>
                                        <p:tgtEl>
                                          <p:spTgt spid="63"/>
                                        </p:tgtEl>
                                        <p:attrNameLst>
                                          <p:attrName>style.visibility</p:attrName>
                                        </p:attrNameLst>
                                      </p:cBhvr>
                                      <p:to>
                                        <p:strVal val="visible"/>
                                      </p:to>
                                    </p:set>
                                    <p:anim calcmode="lin" valueType="num">
                                      <p:cBhvr>
                                        <p:cTn id="155" dur="500" fill="hold"/>
                                        <p:tgtEl>
                                          <p:spTgt spid="63"/>
                                        </p:tgtEl>
                                        <p:attrNameLst>
                                          <p:attrName>ppt_x</p:attrName>
                                        </p:attrNameLst>
                                      </p:cBhvr>
                                      <p:tavLst>
                                        <p:tav tm="0">
                                          <p:val>
                                            <p:strVal val="#ppt_x-#ppt_w/2"/>
                                          </p:val>
                                        </p:tav>
                                        <p:tav tm="100000">
                                          <p:val>
                                            <p:strVal val="#ppt_x"/>
                                          </p:val>
                                        </p:tav>
                                      </p:tavLst>
                                    </p:anim>
                                    <p:anim calcmode="lin" valueType="num">
                                      <p:cBhvr>
                                        <p:cTn id="156" dur="500" fill="hold"/>
                                        <p:tgtEl>
                                          <p:spTgt spid="63"/>
                                        </p:tgtEl>
                                        <p:attrNameLst>
                                          <p:attrName>ppt_y</p:attrName>
                                        </p:attrNameLst>
                                      </p:cBhvr>
                                      <p:tavLst>
                                        <p:tav tm="0">
                                          <p:val>
                                            <p:strVal val="#ppt_y"/>
                                          </p:val>
                                        </p:tav>
                                        <p:tav tm="100000">
                                          <p:val>
                                            <p:strVal val="#ppt_y"/>
                                          </p:val>
                                        </p:tav>
                                      </p:tavLst>
                                    </p:anim>
                                    <p:anim calcmode="lin" valueType="num">
                                      <p:cBhvr>
                                        <p:cTn id="157" dur="500" fill="hold"/>
                                        <p:tgtEl>
                                          <p:spTgt spid="63"/>
                                        </p:tgtEl>
                                        <p:attrNameLst>
                                          <p:attrName>ppt_w</p:attrName>
                                        </p:attrNameLst>
                                      </p:cBhvr>
                                      <p:tavLst>
                                        <p:tav tm="0">
                                          <p:val>
                                            <p:fltVal val="0"/>
                                          </p:val>
                                        </p:tav>
                                        <p:tav tm="100000">
                                          <p:val>
                                            <p:strVal val="#ppt_w"/>
                                          </p:val>
                                        </p:tav>
                                      </p:tavLst>
                                    </p:anim>
                                    <p:anim calcmode="lin" valueType="num">
                                      <p:cBhvr>
                                        <p:cTn id="158"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155E-C468-276E-98DB-09F578F161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418019-3A02-6EE6-1D83-4D64A638609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657494-F19B-167E-AEE0-38B0172E8496}"/>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B386FF-C2E0-ED10-6C98-30B52DB3A8F8}"/>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283002-23C1-3BA8-4310-95262E4ADDB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57AEC9-81A2-2BD6-016D-A541B3521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259E64D-42AF-AB2E-E06C-1AA7AB5ABBAB}"/>
              </a:ext>
            </a:extLst>
          </p:cNvPr>
          <p:cNvSpPr/>
          <p:nvPr/>
        </p:nvSpPr>
        <p:spPr>
          <a:xfrm>
            <a:off x="3301608" y="51759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10" name="TextBox 9">
            <a:extLst>
              <a:ext uri="{FF2B5EF4-FFF2-40B4-BE49-F238E27FC236}">
                <a16:creationId xmlns:a16="http://schemas.microsoft.com/office/drawing/2014/main" id="{1C77F418-D384-B0D9-55EF-625CC4815F0F}"/>
              </a:ext>
            </a:extLst>
          </p:cNvPr>
          <p:cNvSpPr txBox="1"/>
          <p:nvPr/>
        </p:nvSpPr>
        <p:spPr>
          <a:xfrm>
            <a:off x="530050" y="1103067"/>
            <a:ext cx="11212286" cy="5436809"/>
          </a:xfrm>
          <a:prstGeom prst="rect">
            <a:avLst/>
          </a:prstGeom>
          <a:noFill/>
        </p:spPr>
        <p:txBody>
          <a:bodyPr wrap="square" rtlCol="1">
            <a:spAutoFit/>
          </a:bodyPr>
          <a:lstStyle/>
          <a:p>
            <a:pPr algn="ctr" rtl="1">
              <a:lnSpc>
                <a:spcPct val="200000"/>
              </a:lnSpc>
            </a:pPr>
            <a:r>
              <a:rPr lang="ar-EG" sz="1600" dirty="0">
                <a:latin typeface="Alexandria" pitchFamily="2" charset="-78"/>
                <a:cs typeface="Alexandria" pitchFamily="2" charset="-78"/>
              </a:rPr>
              <a:t>في عالم تزداد فيه المنافسة المؤسسية وتتسارع فيه وتيرة الاتصال، أصبحت السمعة المؤسسية أحد أهم الأصول غير الملموسة التي تحدد مكانة المؤسسة، وتؤثر على ولاء العملاء، وثقة المستثمرين، وتوجهات الرأي العام. </a:t>
            </a:r>
          </a:p>
          <a:p>
            <a:pPr algn="ctr" rtl="1">
              <a:lnSpc>
                <a:spcPct val="200000"/>
              </a:lnSpc>
            </a:pPr>
            <a:r>
              <a:rPr lang="ar-EG" sz="1600" dirty="0">
                <a:latin typeface="Alexandria" pitchFamily="2" charset="-78"/>
                <a:cs typeface="Alexandria" pitchFamily="2" charset="-78"/>
              </a:rPr>
              <a:t>ولم تعد السمعة نتاجًا عشوائيًا أو أثرًا جانبيًا للأداء المؤسسي، بل أصبحت هدفًا استراتيجيًا يُدار بوعي وتخطيط، خاصة في ظل التحولات الرقمية الكبرى التي غيرت قواعد التأثير والاتصال.</a:t>
            </a:r>
          </a:p>
          <a:p>
            <a:pPr algn="ctr" rtl="1">
              <a:lnSpc>
                <a:spcPct val="200000"/>
              </a:lnSpc>
            </a:pPr>
            <a:r>
              <a:rPr lang="ar-EG" sz="1600" dirty="0">
                <a:latin typeface="Alexandria" pitchFamily="2" charset="-78"/>
                <a:cs typeface="Alexandria" pitchFamily="2" charset="-78"/>
              </a:rPr>
              <a:t>ومن هنا تبرز أهمية العلاقات العامة، لا بوصفها وظيفة ترويجية فقط، بل كأداة استراتيجية لبناء، وتعزيز، والدفاع عن السمعة المؤسسية في مختلف الظروف. وتشكّل حملات العلاقات العامة الأداة المركزية التي يتم عبرها صياغة الرسائل، واستهداف الجمهور، والتفاعل معه بطرق متعددة، تبدأ من بناء الانطباعات الأولى، مرورًا بترسيخ الصورة الذهنية، وصولًا إلى إدارة الأزمات التي قد تهدد السمعة.</a:t>
            </a:r>
          </a:p>
          <a:p>
            <a:pPr algn="ctr" rtl="1">
              <a:lnSpc>
                <a:spcPct val="200000"/>
              </a:lnSpc>
            </a:pPr>
            <a:r>
              <a:rPr lang="ar-EG" sz="1600" dirty="0">
                <a:latin typeface="Alexandria" pitchFamily="2" charset="-78"/>
                <a:cs typeface="Alexandria" pitchFamily="2" charset="-78"/>
              </a:rPr>
              <a:t>إن الحملات الاتصالية الناجحة لا تُبنى على التجميل الظاهري، بل على المصداقية، والشفافية، والتفاعل المستمر مع أصحاب المصلحة. فكل حملة علاقات عامة، إن تم تصميمها وتنفيذها بعناية، يمكن أن تُحدث فرقًا حقيقيًا في إدراك الجمهور للمؤسسة، وتؤسس لسمعة قوية قادرة على الصمود في وجه الأزمات والتقلبات.</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18943828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C34B3-931F-CEB3-7A14-AA97E7063D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69F6CF-818F-2682-D2E9-E361F548C3CD}"/>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C1A900F-65E6-8F78-E59C-A6EF36844DE1}"/>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A72964-5DF1-0FCB-6A1D-B5A9C26610B6}"/>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A23EFC7-E1AC-0368-DBA5-56921B5B3C7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D899659-DF0C-1BDE-C085-1F7D4CF956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F104528-8BA7-9E25-A4F2-74B30ACF1148}"/>
              </a:ext>
            </a:extLst>
          </p:cNvPr>
          <p:cNvSpPr/>
          <p:nvPr/>
        </p:nvSpPr>
        <p:spPr>
          <a:xfrm>
            <a:off x="3301608" y="51759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مفهوم  السمعة المؤسسية</a:t>
            </a:r>
          </a:p>
        </p:txBody>
      </p:sp>
      <p:sp>
        <p:nvSpPr>
          <p:cNvPr id="10" name="TextBox 9">
            <a:extLst>
              <a:ext uri="{FF2B5EF4-FFF2-40B4-BE49-F238E27FC236}">
                <a16:creationId xmlns:a16="http://schemas.microsoft.com/office/drawing/2014/main" id="{F26EC094-4B41-F8EF-EAD8-926A0331F9AE}"/>
              </a:ext>
            </a:extLst>
          </p:cNvPr>
          <p:cNvSpPr txBox="1"/>
          <p:nvPr/>
        </p:nvSpPr>
        <p:spPr>
          <a:xfrm>
            <a:off x="489857" y="1412733"/>
            <a:ext cx="11212286" cy="3273268"/>
          </a:xfrm>
          <a:prstGeom prst="rect">
            <a:avLst/>
          </a:prstGeom>
          <a:noFill/>
        </p:spPr>
        <p:txBody>
          <a:bodyPr wrap="square" rtlCol="1">
            <a:spAutoFit/>
          </a:bodyPr>
          <a:lstStyle/>
          <a:p>
            <a:pPr marL="285750" indent="-285750" algn="just" rtl="1">
              <a:lnSpc>
                <a:spcPct val="200000"/>
              </a:lnSpc>
              <a:buFont typeface="Arial" panose="020B0604020202020204" pitchFamily="34" charset="0"/>
              <a:buChar char="•"/>
            </a:pPr>
            <a:r>
              <a:rPr lang="ar-EG" dirty="0">
                <a:latin typeface="Alexandria" pitchFamily="2" charset="-78"/>
                <a:cs typeface="Alexandria" pitchFamily="2" charset="-78"/>
              </a:rPr>
              <a:t>هي مجموعة العمليات والاستراتيجيات التي تقوم بها المؤسسة لبناء صورتها الذهنية الإيجابية والحفاظ عليها وتعزيزها لدى جمهورها الداخلي والخارجي، عبر التخطيط والتواصل المستمر والاستجابة الفعالة للأزمات والمواقف العامة التي قد تؤثر على مكانتها.</a:t>
            </a:r>
          </a:p>
          <a:p>
            <a:pPr algn="just" rtl="1">
              <a:lnSpc>
                <a:spcPct val="200000"/>
              </a:lnSpc>
            </a:pPr>
            <a:endParaRPr lang="ar-EG" sz="1600" b="1"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EG" dirty="0">
                <a:latin typeface="Alexandria" pitchFamily="2" charset="-78"/>
                <a:cs typeface="Alexandria" pitchFamily="2" charset="-78"/>
              </a:rPr>
              <a:t>أو هي عملية مراقبة الانطباعات العامة وإعادة تشكيلها بهدف ضمان تطابق ما يُقال عن المؤسسة مع ما تريده المؤسسة أن يُقال عنها.</a:t>
            </a:r>
          </a:p>
        </p:txBody>
      </p:sp>
      <p:sp>
        <p:nvSpPr>
          <p:cNvPr id="4" name="TextBox 3">
            <a:extLst>
              <a:ext uri="{FF2B5EF4-FFF2-40B4-BE49-F238E27FC236}">
                <a16:creationId xmlns:a16="http://schemas.microsoft.com/office/drawing/2014/main" id="{8168D285-0580-F548-038A-DA0B0CA972CB}"/>
              </a:ext>
            </a:extLst>
          </p:cNvPr>
          <p:cNvSpPr txBox="1"/>
          <p:nvPr/>
        </p:nvSpPr>
        <p:spPr>
          <a:xfrm>
            <a:off x="845457" y="5235081"/>
            <a:ext cx="10856686" cy="876458"/>
          </a:xfrm>
          <a:prstGeom prst="rect">
            <a:avLst/>
          </a:prstGeom>
          <a:noFill/>
        </p:spPr>
        <p:txBody>
          <a:bodyPr wrap="square" rtlCol="1">
            <a:spAutoFit/>
          </a:bodyPr>
          <a:lstStyle/>
          <a:p>
            <a:pPr marL="285750" indent="-285750" algn="r" rtl="1">
              <a:lnSpc>
                <a:spcPct val="150000"/>
              </a:lnSpc>
              <a:buFont typeface="Arial" panose="020B0604020202020204" pitchFamily="34" charset="0"/>
              <a:buChar char="•"/>
            </a:pPr>
            <a:r>
              <a:rPr lang="ar-EG" dirty="0">
                <a:latin typeface="Alexandria" pitchFamily="2" charset="-78"/>
                <a:cs typeface="Alexandria" pitchFamily="2" charset="-78"/>
              </a:rPr>
              <a:t>هي الانطباع الجماعي الذي يمتلكه أصحاب المصلحة عن المؤسسة بناءً على أدائها وسلوكها الاتصالي، وهي نتاج تراكمي لما تقوله المؤسسة، وما تفعله، وما يُقال عنها</a:t>
            </a:r>
          </a:p>
        </p:txBody>
      </p:sp>
    </p:spTree>
    <p:extLst>
      <p:ext uri="{BB962C8B-B14F-4D97-AF65-F5344CB8AC3E}">
        <p14:creationId xmlns:p14="http://schemas.microsoft.com/office/powerpoint/2010/main" val="243573590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678D3-3A6A-0040-948C-FE9C5E61FF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778489-7D75-ADCA-7178-B7D040D9FA80}"/>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81A0D13-AF2E-B3E6-D726-CCDA35EAC41C}"/>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C112BC8-C7C2-B4B9-9294-114442227ADC}"/>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8AC43B8-5C49-2081-C3D7-9D0B00DD984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5B17F00-4AAB-E4A8-4F1A-FB29432836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BAD0630-5798-C47E-0A54-A036C7D1B021}"/>
              </a:ext>
            </a:extLst>
          </p:cNvPr>
          <p:cNvSpPr/>
          <p:nvPr/>
        </p:nvSpPr>
        <p:spPr>
          <a:xfrm>
            <a:off x="2116871" y="546426"/>
            <a:ext cx="6886680"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الفرق بين السمعة والصورة الذهنية</a:t>
            </a:r>
          </a:p>
        </p:txBody>
      </p:sp>
      <p:sp>
        <p:nvSpPr>
          <p:cNvPr id="10" name="TextBox 9">
            <a:extLst>
              <a:ext uri="{FF2B5EF4-FFF2-40B4-BE49-F238E27FC236}">
                <a16:creationId xmlns:a16="http://schemas.microsoft.com/office/drawing/2014/main" id="{7CF74575-A97C-098A-799F-2A7280C8B507}"/>
              </a:ext>
            </a:extLst>
          </p:cNvPr>
          <p:cNvSpPr txBox="1"/>
          <p:nvPr/>
        </p:nvSpPr>
        <p:spPr>
          <a:xfrm>
            <a:off x="8283288" y="1521205"/>
            <a:ext cx="1905000" cy="564898"/>
          </a:xfrm>
          <a:prstGeom prst="rect">
            <a:avLst/>
          </a:prstGeom>
          <a:noFill/>
        </p:spPr>
        <p:txBody>
          <a:bodyPr wrap="square" rtlCol="1">
            <a:spAutoFit/>
          </a:bodyPr>
          <a:lstStyle/>
          <a:p>
            <a:pPr algn="ctr" rtl="1">
              <a:lnSpc>
                <a:spcPct val="200000"/>
              </a:lnSpc>
            </a:pPr>
            <a:r>
              <a:rPr lang="ar-EG" b="1" dirty="0">
                <a:solidFill>
                  <a:srgbClr val="00B0F0"/>
                </a:solidFill>
                <a:latin typeface="Alexandria" pitchFamily="2" charset="-78"/>
                <a:cs typeface="Alexandria" pitchFamily="2" charset="-78"/>
              </a:rPr>
              <a:t>الصورة الذهنية </a:t>
            </a:r>
          </a:p>
        </p:txBody>
      </p:sp>
      <p:cxnSp>
        <p:nvCxnSpPr>
          <p:cNvPr id="6" name="Straight Connector 5">
            <a:extLst>
              <a:ext uri="{FF2B5EF4-FFF2-40B4-BE49-F238E27FC236}">
                <a16:creationId xmlns:a16="http://schemas.microsoft.com/office/drawing/2014/main" id="{1B42BCC0-6595-9EFC-14AB-4D4A837E32CC}"/>
              </a:ext>
            </a:extLst>
          </p:cNvPr>
          <p:cNvCxnSpPr/>
          <p:nvPr/>
        </p:nvCxnSpPr>
        <p:spPr>
          <a:xfrm>
            <a:off x="6096000" y="2075543"/>
            <a:ext cx="0" cy="4209143"/>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2ACFFA-2126-8D37-8D5A-D0A03F39C235}"/>
              </a:ext>
            </a:extLst>
          </p:cNvPr>
          <p:cNvSpPr txBox="1"/>
          <p:nvPr/>
        </p:nvSpPr>
        <p:spPr>
          <a:xfrm>
            <a:off x="6170701" y="2332682"/>
            <a:ext cx="5665700" cy="4200445"/>
          </a:xfrm>
          <a:prstGeom prst="rect">
            <a:avLst/>
          </a:prstGeom>
          <a:noFill/>
        </p:spPr>
        <p:txBody>
          <a:bodyPr wrap="square" rtlCol="1">
            <a:spAutoFit/>
          </a:bodyPr>
          <a:lstStyle/>
          <a:p>
            <a:pPr algn="just" rtl="1">
              <a:lnSpc>
                <a:spcPct val="150000"/>
              </a:lnSpc>
            </a:pPr>
            <a:r>
              <a:rPr lang="ar-EG" b="1" dirty="0">
                <a:solidFill>
                  <a:schemeClr val="accent2"/>
                </a:solidFill>
                <a:latin typeface="Alexandria" pitchFamily="2" charset="-78"/>
                <a:cs typeface="Alexandria" pitchFamily="2" charset="-78"/>
              </a:rPr>
              <a:t>المفهوم: </a:t>
            </a:r>
            <a:r>
              <a:rPr lang="ar-EG" dirty="0">
                <a:latin typeface="Alexandria" pitchFamily="2" charset="-78"/>
                <a:cs typeface="Alexandria" pitchFamily="2" charset="-78"/>
              </a:rPr>
              <a:t>الصورة الذهنية هي الانطباع الفوري أو التصور الذي يتكون لدى الفرد أو الجمهور عن مؤسسة أو شخصية أو منتج نتيجة لما يرونه أو يسمعونه عنها.</a:t>
            </a:r>
          </a:p>
          <a:p>
            <a:pPr algn="just" rtl="1">
              <a:lnSpc>
                <a:spcPct val="150000"/>
              </a:lnSpc>
            </a:pPr>
            <a:endParaRPr lang="ar-EG" dirty="0">
              <a:latin typeface="Alexandria" pitchFamily="2" charset="-78"/>
              <a:cs typeface="Alexandria" pitchFamily="2" charset="-78"/>
            </a:endParaRPr>
          </a:p>
          <a:p>
            <a:pPr algn="just" rtl="1">
              <a:lnSpc>
                <a:spcPct val="150000"/>
              </a:lnSpc>
            </a:pPr>
            <a:endParaRPr lang="ar-EG" dirty="0">
              <a:latin typeface="Alexandria" pitchFamily="2" charset="-78"/>
              <a:cs typeface="Alexandria" pitchFamily="2" charset="-78"/>
            </a:endParaRPr>
          </a:p>
          <a:p>
            <a:pPr algn="just" rtl="1">
              <a:lnSpc>
                <a:spcPct val="150000"/>
              </a:lnSpc>
            </a:pPr>
            <a:r>
              <a:rPr lang="ar-EG" b="1" dirty="0">
                <a:solidFill>
                  <a:schemeClr val="accent2"/>
                </a:solidFill>
                <a:latin typeface="Alexandria" pitchFamily="2" charset="-78"/>
                <a:cs typeface="Alexandria" pitchFamily="2" charset="-78"/>
              </a:rPr>
              <a:t>الخصائص:</a:t>
            </a:r>
          </a:p>
          <a:p>
            <a:pPr marL="285750" indent="-285750" algn="just" rtl="1">
              <a:lnSpc>
                <a:spcPct val="150000"/>
              </a:lnSpc>
              <a:buClr>
                <a:schemeClr val="accent2"/>
              </a:buClr>
              <a:buFont typeface="Wingdings" panose="05000000000000000000" pitchFamily="2" charset="2"/>
              <a:buChar char="v"/>
            </a:pPr>
            <a:r>
              <a:rPr lang="ar-EG" dirty="0">
                <a:latin typeface="Alexandria" pitchFamily="2" charset="-78"/>
                <a:cs typeface="Alexandria" pitchFamily="2" charset="-78"/>
              </a:rPr>
              <a:t>ذات طبيعة فردية أو لحظية.</a:t>
            </a:r>
          </a:p>
          <a:p>
            <a:pPr marL="285750" indent="-285750" algn="just" rtl="1">
              <a:lnSpc>
                <a:spcPct val="150000"/>
              </a:lnSpc>
              <a:buClr>
                <a:schemeClr val="accent2"/>
              </a:buClr>
              <a:buFont typeface="Wingdings" panose="05000000000000000000" pitchFamily="2" charset="2"/>
              <a:buChar char="v"/>
            </a:pPr>
            <a:r>
              <a:rPr lang="ar-EG" dirty="0">
                <a:latin typeface="Alexandria" pitchFamily="2" charset="-78"/>
                <a:cs typeface="Alexandria" pitchFamily="2" charset="-78"/>
              </a:rPr>
              <a:t>قابلة للتغيير بسرعة مع الأحداث أو الرسائل الجديدة.</a:t>
            </a:r>
          </a:p>
          <a:p>
            <a:pPr marL="285750" indent="-285750" algn="just" rtl="1">
              <a:lnSpc>
                <a:spcPct val="150000"/>
              </a:lnSpc>
              <a:buClr>
                <a:schemeClr val="accent2"/>
              </a:buClr>
              <a:buFont typeface="Wingdings" panose="05000000000000000000" pitchFamily="2" charset="2"/>
              <a:buChar char="v"/>
            </a:pPr>
            <a:r>
              <a:rPr lang="ar-EG" dirty="0">
                <a:latin typeface="Alexandria" pitchFamily="2" charset="-78"/>
                <a:cs typeface="Alexandria" pitchFamily="2" charset="-78"/>
              </a:rPr>
              <a:t>يمكن توجيهها أو صناعتها من خلال الحملات الإعلامية.</a:t>
            </a:r>
          </a:p>
        </p:txBody>
      </p:sp>
      <p:sp>
        <p:nvSpPr>
          <p:cNvPr id="8" name="TextBox 7">
            <a:extLst>
              <a:ext uri="{FF2B5EF4-FFF2-40B4-BE49-F238E27FC236}">
                <a16:creationId xmlns:a16="http://schemas.microsoft.com/office/drawing/2014/main" id="{9301DA18-DF57-EAD5-AA5C-19799B142A2C}"/>
              </a:ext>
            </a:extLst>
          </p:cNvPr>
          <p:cNvSpPr txBox="1"/>
          <p:nvPr/>
        </p:nvSpPr>
        <p:spPr>
          <a:xfrm>
            <a:off x="2266545" y="1466075"/>
            <a:ext cx="1905000" cy="564898"/>
          </a:xfrm>
          <a:prstGeom prst="rect">
            <a:avLst/>
          </a:prstGeom>
          <a:noFill/>
        </p:spPr>
        <p:txBody>
          <a:bodyPr wrap="square" rtlCol="1">
            <a:spAutoFit/>
          </a:bodyPr>
          <a:lstStyle/>
          <a:p>
            <a:pPr algn="ctr" rtl="1">
              <a:lnSpc>
                <a:spcPct val="200000"/>
              </a:lnSpc>
            </a:pPr>
            <a:r>
              <a:rPr lang="ar-EG" b="1" dirty="0">
                <a:solidFill>
                  <a:srgbClr val="00B0F0"/>
                </a:solidFill>
                <a:latin typeface="Alexandria" pitchFamily="2" charset="-78"/>
                <a:cs typeface="Alexandria" pitchFamily="2" charset="-78"/>
              </a:rPr>
              <a:t>السمعة</a:t>
            </a:r>
          </a:p>
        </p:txBody>
      </p:sp>
      <p:sp>
        <p:nvSpPr>
          <p:cNvPr id="9" name="TextBox 8">
            <a:extLst>
              <a:ext uri="{FF2B5EF4-FFF2-40B4-BE49-F238E27FC236}">
                <a16:creationId xmlns:a16="http://schemas.microsoft.com/office/drawing/2014/main" id="{8D5582C3-3B3B-7757-E3EB-1A4FEB795B9C}"/>
              </a:ext>
            </a:extLst>
          </p:cNvPr>
          <p:cNvSpPr txBox="1"/>
          <p:nvPr/>
        </p:nvSpPr>
        <p:spPr>
          <a:xfrm>
            <a:off x="497619" y="2254691"/>
            <a:ext cx="5442852" cy="4200445"/>
          </a:xfrm>
          <a:prstGeom prst="rect">
            <a:avLst/>
          </a:prstGeom>
          <a:noFill/>
        </p:spPr>
        <p:txBody>
          <a:bodyPr wrap="square" rtlCol="1">
            <a:spAutoFit/>
          </a:bodyPr>
          <a:lstStyle/>
          <a:p>
            <a:pPr algn="just" rtl="1">
              <a:lnSpc>
                <a:spcPct val="150000"/>
              </a:lnSpc>
            </a:pPr>
            <a:r>
              <a:rPr lang="ar-EG" b="1" dirty="0">
                <a:solidFill>
                  <a:schemeClr val="accent2"/>
                </a:solidFill>
                <a:latin typeface="Alexandria" pitchFamily="2" charset="-78"/>
                <a:cs typeface="Alexandria" pitchFamily="2" charset="-78"/>
              </a:rPr>
              <a:t>المفهوم: </a:t>
            </a:r>
            <a:r>
              <a:rPr lang="ar-EG" dirty="0">
                <a:latin typeface="Alexandria" pitchFamily="2" charset="-78"/>
                <a:cs typeface="Alexandria" pitchFamily="2" charset="-78"/>
              </a:rPr>
              <a:t>السمعة هي الصورة التراكمية للمؤسسة في أذهان جمهورها، والتي تتشكل بمرور الوقت استنادًا إلى الأداء الفعلي، والسلوك المؤسسي، والتجربة العامة للمجتمع معها.</a:t>
            </a:r>
          </a:p>
          <a:p>
            <a:pPr algn="just" rtl="1">
              <a:lnSpc>
                <a:spcPct val="150000"/>
              </a:lnSpc>
            </a:pPr>
            <a:endParaRPr lang="ar-EG" dirty="0">
              <a:latin typeface="Alexandria" pitchFamily="2" charset="-78"/>
              <a:cs typeface="Alexandria" pitchFamily="2" charset="-78"/>
            </a:endParaRPr>
          </a:p>
          <a:p>
            <a:pPr algn="just" rtl="1">
              <a:lnSpc>
                <a:spcPct val="150000"/>
              </a:lnSpc>
            </a:pPr>
            <a:r>
              <a:rPr lang="ar-EG" b="1" dirty="0">
                <a:solidFill>
                  <a:schemeClr val="accent2"/>
                </a:solidFill>
                <a:latin typeface="Alexandria" pitchFamily="2" charset="-78"/>
                <a:cs typeface="Alexandria" pitchFamily="2" charset="-78"/>
              </a:rPr>
              <a:t>الخصائص:</a:t>
            </a:r>
          </a:p>
          <a:p>
            <a:pPr marL="285750" indent="-285750" algn="just" rtl="1">
              <a:lnSpc>
                <a:spcPct val="150000"/>
              </a:lnSpc>
              <a:buClr>
                <a:schemeClr val="accent2"/>
              </a:buClr>
              <a:buFont typeface="Wingdings" panose="05000000000000000000" pitchFamily="2" charset="2"/>
              <a:buChar char="v"/>
            </a:pPr>
            <a:r>
              <a:rPr lang="ar-EG" dirty="0">
                <a:latin typeface="Alexandria" pitchFamily="2" charset="-78"/>
                <a:cs typeface="Alexandria" pitchFamily="2" charset="-78"/>
              </a:rPr>
              <a:t>ذات طبيعة تراكمية وطويلة المدى.</a:t>
            </a:r>
          </a:p>
          <a:p>
            <a:pPr marL="285750" indent="-285750" algn="just" rtl="1">
              <a:lnSpc>
                <a:spcPct val="150000"/>
              </a:lnSpc>
              <a:buClr>
                <a:schemeClr val="accent2"/>
              </a:buClr>
              <a:buFont typeface="Wingdings" panose="05000000000000000000" pitchFamily="2" charset="2"/>
              <a:buChar char="v"/>
            </a:pPr>
            <a:r>
              <a:rPr lang="ar-EG" dirty="0">
                <a:latin typeface="Alexandria" pitchFamily="2" charset="-78"/>
                <a:cs typeface="Alexandria" pitchFamily="2" charset="-78"/>
              </a:rPr>
              <a:t>يصعب صناعتها أو تزييفها بسهولة.</a:t>
            </a:r>
          </a:p>
          <a:p>
            <a:pPr marL="285750" indent="-285750" algn="just" rtl="1">
              <a:lnSpc>
                <a:spcPct val="150000"/>
              </a:lnSpc>
              <a:buClr>
                <a:schemeClr val="accent2"/>
              </a:buClr>
              <a:buFont typeface="Wingdings" panose="05000000000000000000" pitchFamily="2" charset="2"/>
              <a:buChar char="v"/>
            </a:pPr>
            <a:r>
              <a:rPr lang="ar-EG" dirty="0">
                <a:latin typeface="Alexandria" pitchFamily="2" charset="-78"/>
                <a:cs typeface="Alexandria" pitchFamily="2" charset="-78"/>
              </a:rPr>
              <a:t>تتأثر بشدة بالسلوك الحقيقي للمؤسسة وليس فقط بالرسائل الإعلامية.</a:t>
            </a:r>
          </a:p>
        </p:txBody>
      </p:sp>
    </p:spTree>
    <p:extLst>
      <p:ext uri="{BB962C8B-B14F-4D97-AF65-F5344CB8AC3E}">
        <p14:creationId xmlns:p14="http://schemas.microsoft.com/office/powerpoint/2010/main" val="197494094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42F14-51BF-DE2B-958F-D998645CF7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692518-E96F-6C6C-B59C-02D438685305}"/>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2C85E21-DECD-44F7-69F0-84AF5EF6123D}"/>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EECC3-BF5C-5A50-ED6C-66EBE0E50707}"/>
              </a:ext>
            </a:extLst>
          </p:cNvPr>
          <p:cNvSpPr/>
          <p:nvPr/>
        </p:nvSpPr>
        <p:spPr>
          <a:xfrm>
            <a:off x="116234" y="1200641"/>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12AFE90-5646-197E-0C4F-23F2BB9DA19E}"/>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985B9E5-F250-154D-E615-DD1676A992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E52DF93-FDD0-59EB-3959-8839683C9E55}"/>
              </a:ext>
            </a:extLst>
          </p:cNvPr>
          <p:cNvSpPr/>
          <p:nvPr/>
        </p:nvSpPr>
        <p:spPr>
          <a:xfrm>
            <a:off x="2485572" y="523759"/>
            <a:ext cx="6886680"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طبيعة الارتباط بين السمعة والصورة الذهنية</a:t>
            </a:r>
          </a:p>
        </p:txBody>
      </p:sp>
      <p:sp>
        <p:nvSpPr>
          <p:cNvPr id="10" name="TextBox 9">
            <a:extLst>
              <a:ext uri="{FF2B5EF4-FFF2-40B4-BE49-F238E27FC236}">
                <a16:creationId xmlns:a16="http://schemas.microsoft.com/office/drawing/2014/main" id="{C0F3E5DE-8573-1784-27ED-8F7F89DDE1C7}"/>
              </a:ext>
            </a:extLst>
          </p:cNvPr>
          <p:cNvSpPr txBox="1"/>
          <p:nvPr/>
        </p:nvSpPr>
        <p:spPr>
          <a:xfrm>
            <a:off x="7883147" y="2473205"/>
            <a:ext cx="1905000" cy="564898"/>
          </a:xfrm>
          <a:prstGeom prst="rect">
            <a:avLst/>
          </a:prstGeom>
          <a:noFill/>
        </p:spPr>
        <p:txBody>
          <a:bodyPr wrap="square" rtlCol="1">
            <a:spAutoFit/>
          </a:bodyPr>
          <a:lstStyle/>
          <a:p>
            <a:pPr algn="ctr" rtl="1">
              <a:lnSpc>
                <a:spcPct val="200000"/>
              </a:lnSpc>
            </a:pPr>
            <a:r>
              <a:rPr lang="ar-EG" b="1" dirty="0">
                <a:solidFill>
                  <a:srgbClr val="00B0F0"/>
                </a:solidFill>
                <a:latin typeface="Alexandria" pitchFamily="2" charset="-78"/>
                <a:cs typeface="Alexandria" pitchFamily="2" charset="-78"/>
              </a:rPr>
              <a:t>الصورة الذهنية </a:t>
            </a:r>
          </a:p>
        </p:txBody>
      </p:sp>
      <p:cxnSp>
        <p:nvCxnSpPr>
          <p:cNvPr id="6" name="Straight Connector 5">
            <a:extLst>
              <a:ext uri="{FF2B5EF4-FFF2-40B4-BE49-F238E27FC236}">
                <a16:creationId xmlns:a16="http://schemas.microsoft.com/office/drawing/2014/main" id="{50C8A34A-1471-80AE-16FB-2C0302BCDD66}"/>
              </a:ext>
            </a:extLst>
          </p:cNvPr>
          <p:cNvCxnSpPr>
            <a:cxnSpLocks/>
          </p:cNvCxnSpPr>
          <p:nvPr/>
        </p:nvCxnSpPr>
        <p:spPr>
          <a:xfrm>
            <a:off x="6096000" y="3106057"/>
            <a:ext cx="0" cy="943429"/>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0E88B5D6-1A5B-9910-4BCD-37D1511FE5E6}"/>
              </a:ext>
            </a:extLst>
          </p:cNvPr>
          <p:cNvSpPr txBox="1"/>
          <p:nvPr/>
        </p:nvSpPr>
        <p:spPr>
          <a:xfrm>
            <a:off x="6098010" y="3038103"/>
            <a:ext cx="5665700" cy="1291957"/>
          </a:xfrm>
          <a:prstGeom prst="rect">
            <a:avLst/>
          </a:prstGeom>
          <a:noFill/>
        </p:spPr>
        <p:txBody>
          <a:bodyPr wrap="square" rtlCol="1">
            <a:spAutoFit/>
          </a:bodyPr>
          <a:lstStyle/>
          <a:p>
            <a:pPr algn="ctr" rtl="1">
              <a:lnSpc>
                <a:spcPct val="150000"/>
              </a:lnSpc>
            </a:pPr>
            <a:r>
              <a:rPr lang="ar-EG" dirty="0">
                <a:latin typeface="Alexandria" pitchFamily="2" charset="-78"/>
                <a:cs typeface="Alexandria" pitchFamily="2" charset="-78"/>
              </a:rPr>
              <a:t>الصورة الذهنية يمكن أن تتشكل بسرعة (مثلًا بعد حملة إعلانية)</a:t>
            </a:r>
          </a:p>
          <a:p>
            <a:pPr algn="just" rtl="1">
              <a:lnSpc>
                <a:spcPct val="150000"/>
              </a:lnSpc>
            </a:pPr>
            <a:endParaRPr lang="ar-EG"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80F05764-1040-B5DB-E0D3-27726072975D}"/>
              </a:ext>
            </a:extLst>
          </p:cNvPr>
          <p:cNvSpPr txBox="1"/>
          <p:nvPr/>
        </p:nvSpPr>
        <p:spPr>
          <a:xfrm>
            <a:off x="2214373" y="2404290"/>
            <a:ext cx="1905000" cy="564898"/>
          </a:xfrm>
          <a:prstGeom prst="rect">
            <a:avLst/>
          </a:prstGeom>
          <a:noFill/>
        </p:spPr>
        <p:txBody>
          <a:bodyPr wrap="square" rtlCol="1">
            <a:spAutoFit/>
          </a:bodyPr>
          <a:lstStyle/>
          <a:p>
            <a:pPr algn="ctr" rtl="1">
              <a:lnSpc>
                <a:spcPct val="200000"/>
              </a:lnSpc>
            </a:pPr>
            <a:r>
              <a:rPr lang="ar-EG" b="1" dirty="0">
                <a:solidFill>
                  <a:srgbClr val="00B0F0"/>
                </a:solidFill>
                <a:latin typeface="Alexandria" pitchFamily="2" charset="-78"/>
                <a:cs typeface="Alexandria" pitchFamily="2" charset="-78"/>
              </a:rPr>
              <a:t>السمعة</a:t>
            </a:r>
          </a:p>
        </p:txBody>
      </p:sp>
      <p:sp>
        <p:nvSpPr>
          <p:cNvPr id="9" name="TextBox 8">
            <a:extLst>
              <a:ext uri="{FF2B5EF4-FFF2-40B4-BE49-F238E27FC236}">
                <a16:creationId xmlns:a16="http://schemas.microsoft.com/office/drawing/2014/main" id="{D464BDBF-FEA3-0F7B-FDAA-B95F659F6376}"/>
              </a:ext>
            </a:extLst>
          </p:cNvPr>
          <p:cNvSpPr txBox="1"/>
          <p:nvPr/>
        </p:nvSpPr>
        <p:spPr>
          <a:xfrm>
            <a:off x="460774" y="3192260"/>
            <a:ext cx="5442852" cy="460960"/>
          </a:xfrm>
          <a:prstGeom prst="rect">
            <a:avLst/>
          </a:prstGeom>
          <a:noFill/>
        </p:spPr>
        <p:txBody>
          <a:bodyPr wrap="square" rtlCol="1">
            <a:spAutoFit/>
          </a:bodyPr>
          <a:lstStyle/>
          <a:p>
            <a:pPr algn="just" rtl="1">
              <a:lnSpc>
                <a:spcPct val="150000"/>
              </a:lnSpc>
            </a:pPr>
            <a:r>
              <a:rPr lang="ar-EG" dirty="0">
                <a:latin typeface="Alexandria" pitchFamily="2" charset="-78"/>
                <a:cs typeface="Alexandria" pitchFamily="2" charset="-78"/>
              </a:rPr>
              <a:t>تُبنى ببطء وبشكل تراكمي.</a:t>
            </a:r>
          </a:p>
        </p:txBody>
      </p:sp>
      <p:sp>
        <p:nvSpPr>
          <p:cNvPr id="4" name="TextBox 3">
            <a:extLst>
              <a:ext uri="{FF2B5EF4-FFF2-40B4-BE49-F238E27FC236}">
                <a16:creationId xmlns:a16="http://schemas.microsoft.com/office/drawing/2014/main" id="{3B72281D-5E34-9734-E0B4-34F854E4E11C}"/>
              </a:ext>
            </a:extLst>
          </p:cNvPr>
          <p:cNvSpPr txBox="1"/>
          <p:nvPr/>
        </p:nvSpPr>
        <p:spPr>
          <a:xfrm>
            <a:off x="355599" y="1277310"/>
            <a:ext cx="11052630" cy="876458"/>
          </a:xfrm>
          <a:prstGeom prst="rect">
            <a:avLst/>
          </a:prstGeom>
          <a:noFill/>
        </p:spPr>
        <p:txBody>
          <a:bodyPr wrap="square" rtlCol="1">
            <a:spAutoFit/>
          </a:bodyPr>
          <a:lstStyle/>
          <a:p>
            <a:pPr algn="ctr">
              <a:lnSpc>
                <a:spcPct val="150000"/>
              </a:lnSpc>
            </a:pPr>
            <a:r>
              <a:rPr lang="ar-EG" dirty="0">
                <a:latin typeface="Alexandria" pitchFamily="2" charset="-78"/>
                <a:cs typeface="Alexandria" pitchFamily="2" charset="-78"/>
              </a:rPr>
              <a:t>العلاقة طردية لكنها غير متطابقة:الصورة الذهنية يمكن أن تتشكل بسرعة (مثلًا بعد حملة إعلانية)،أما السمعة فتُبنى ببطء وبشكل تراكمي."</a:t>
            </a:r>
          </a:p>
        </p:txBody>
      </p:sp>
      <p:sp>
        <p:nvSpPr>
          <p:cNvPr id="13" name="TextBox 12">
            <a:extLst>
              <a:ext uri="{FF2B5EF4-FFF2-40B4-BE49-F238E27FC236}">
                <a16:creationId xmlns:a16="http://schemas.microsoft.com/office/drawing/2014/main" id="{8AFD9D43-A28A-F8D2-8E05-BABFAFFBF6FA}"/>
              </a:ext>
            </a:extLst>
          </p:cNvPr>
          <p:cNvSpPr txBox="1"/>
          <p:nvPr/>
        </p:nvSpPr>
        <p:spPr>
          <a:xfrm>
            <a:off x="515256" y="4470400"/>
            <a:ext cx="11052630" cy="876458"/>
          </a:xfrm>
          <a:prstGeom prst="rect">
            <a:avLst/>
          </a:prstGeom>
          <a:noFill/>
        </p:spPr>
        <p:txBody>
          <a:bodyPr wrap="square" rtlCol="1">
            <a:spAutoFit/>
          </a:bodyPr>
          <a:lstStyle/>
          <a:p>
            <a:pPr algn="ctr">
              <a:lnSpc>
                <a:spcPct val="150000"/>
              </a:lnSpc>
            </a:pPr>
            <a:r>
              <a:rPr lang="ar-EG" b="1" dirty="0">
                <a:solidFill>
                  <a:schemeClr val="accent2"/>
                </a:solidFill>
                <a:latin typeface="Alexandria" pitchFamily="2" charset="-78"/>
                <a:cs typeface="Alexandria" pitchFamily="2" charset="-78"/>
              </a:rPr>
              <a:t>الصورة الذهنية قد تكون مدخلًا لبناء السمعة، لكنها لا تضمن استمراريتها إن لم تدعمها ممارسات مؤسسية حقيقية."</a:t>
            </a:r>
          </a:p>
        </p:txBody>
      </p:sp>
    </p:spTree>
    <p:extLst>
      <p:ext uri="{BB962C8B-B14F-4D97-AF65-F5344CB8AC3E}">
        <p14:creationId xmlns:p14="http://schemas.microsoft.com/office/powerpoint/2010/main" val="207273283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5A2D0-A5A7-5CB2-E143-06887B5817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A8C3B7-0A57-2F95-7A69-3E606CE2A68A}"/>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A7A395-9477-75E7-0A9D-868EA499B6C0}"/>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D43A31-7AAD-001E-8699-58890F6ADF1F}"/>
              </a:ext>
            </a:extLst>
          </p:cNvPr>
          <p:cNvSpPr/>
          <p:nvPr/>
        </p:nvSpPr>
        <p:spPr>
          <a:xfrm>
            <a:off x="116234" y="1200641"/>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EEBD6FE-35E0-33E6-D49C-2A83FFF8B42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49D7E3E-C8C8-9AAA-5ED6-ACF5EDA313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9397409-4118-AD66-48BD-1994C08FB012}"/>
              </a:ext>
            </a:extLst>
          </p:cNvPr>
          <p:cNvSpPr/>
          <p:nvPr/>
        </p:nvSpPr>
        <p:spPr>
          <a:xfrm>
            <a:off x="2485572" y="523759"/>
            <a:ext cx="6886680"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كيف تؤثر الصورة الذهنية على السمعة؟</a:t>
            </a:r>
          </a:p>
        </p:txBody>
      </p:sp>
      <p:sp>
        <p:nvSpPr>
          <p:cNvPr id="4" name="TextBox 3">
            <a:extLst>
              <a:ext uri="{FF2B5EF4-FFF2-40B4-BE49-F238E27FC236}">
                <a16:creationId xmlns:a16="http://schemas.microsoft.com/office/drawing/2014/main" id="{EE4C7D3C-431D-D44B-0BF0-FE387B7A87F3}"/>
              </a:ext>
            </a:extLst>
          </p:cNvPr>
          <p:cNvSpPr txBox="1"/>
          <p:nvPr/>
        </p:nvSpPr>
        <p:spPr>
          <a:xfrm>
            <a:off x="355599" y="1277310"/>
            <a:ext cx="11052630" cy="2088329"/>
          </a:xfrm>
          <a:prstGeom prst="rect">
            <a:avLst/>
          </a:prstGeom>
          <a:noFill/>
        </p:spPr>
        <p:txBody>
          <a:bodyPr wrap="square" rtlCol="1">
            <a:spAutoFit/>
          </a:bodyPr>
          <a:lstStyle/>
          <a:p>
            <a:pPr marL="342900" indent="-342900" algn="r" rtl="1">
              <a:lnSpc>
                <a:spcPct val="150000"/>
              </a:lnSpc>
              <a:buAutoNum type="arabicPeriod"/>
            </a:pPr>
            <a:r>
              <a:rPr lang="ar-EG" b="1" dirty="0">
                <a:solidFill>
                  <a:schemeClr val="accent2"/>
                </a:solidFill>
                <a:latin typeface="Alexandria" pitchFamily="2" charset="-78"/>
                <a:cs typeface="Alexandria" pitchFamily="2" charset="-78"/>
              </a:rPr>
              <a:t>الصورة الذهنية كمحفز أولي:</a:t>
            </a:r>
          </a:p>
          <a:p>
            <a:pPr algn="r" rtl="1">
              <a:lnSpc>
                <a:spcPct val="200000"/>
              </a:lnSpc>
            </a:pPr>
            <a:r>
              <a:rPr lang="ar-EG" dirty="0">
                <a:latin typeface="Alexandria" pitchFamily="2" charset="-78"/>
                <a:cs typeface="Alexandria" pitchFamily="2" charset="-78"/>
              </a:rPr>
              <a:t>عند تكرار الانطباعات الإيجابية الناتجة عن التواصل الفعال، تتطور هذه الصورة إلى سمعة مستقرة.</a:t>
            </a:r>
          </a:p>
          <a:p>
            <a:pPr algn="r" rtl="1">
              <a:lnSpc>
                <a:spcPct val="200000"/>
              </a:lnSpc>
            </a:pPr>
            <a:r>
              <a:rPr lang="ar-EG" b="1" dirty="0">
                <a:solidFill>
                  <a:srgbClr val="00B050"/>
                </a:solidFill>
                <a:latin typeface="Alexandria" pitchFamily="2" charset="-78"/>
                <a:cs typeface="Alexandria" pitchFamily="2" charset="-78"/>
              </a:rPr>
              <a:t>مثال: </a:t>
            </a:r>
            <a:r>
              <a:rPr lang="ar-EG" dirty="0">
                <a:latin typeface="Alexandria" pitchFamily="2" charset="-78"/>
                <a:cs typeface="Alexandria" pitchFamily="2" charset="-78"/>
              </a:rPr>
              <a:t>شركة ناشئة تطلق حملة تسويقية ذكية تخلق صورة ذهنية جذابة بأنها "رائدة ومبتكرة".إذا دعمت ذلك بتجربة عملاء ممتازة وخدمة موثوقة، تتحول الصورة إلى سمعة دائمة لدى الجمهور.</a:t>
            </a:r>
          </a:p>
        </p:txBody>
      </p:sp>
      <p:sp>
        <p:nvSpPr>
          <p:cNvPr id="11" name="TextBox 10">
            <a:extLst>
              <a:ext uri="{FF2B5EF4-FFF2-40B4-BE49-F238E27FC236}">
                <a16:creationId xmlns:a16="http://schemas.microsoft.com/office/drawing/2014/main" id="{FBD7C103-623D-AB8D-45EE-9DB737EE150D}"/>
              </a:ext>
            </a:extLst>
          </p:cNvPr>
          <p:cNvSpPr txBox="1"/>
          <p:nvPr/>
        </p:nvSpPr>
        <p:spPr>
          <a:xfrm>
            <a:off x="450002" y="3995249"/>
            <a:ext cx="11052630" cy="2642326"/>
          </a:xfrm>
          <a:prstGeom prst="rect">
            <a:avLst/>
          </a:prstGeom>
          <a:noFill/>
        </p:spPr>
        <p:txBody>
          <a:bodyPr wrap="square" rtlCol="1">
            <a:spAutoFit/>
          </a:bodyPr>
          <a:lstStyle/>
          <a:p>
            <a:pPr algn="r" rtl="1">
              <a:lnSpc>
                <a:spcPct val="150000"/>
              </a:lnSpc>
            </a:pPr>
            <a:r>
              <a:rPr lang="ar-EG" b="1" dirty="0">
                <a:solidFill>
                  <a:schemeClr val="accent2"/>
                </a:solidFill>
                <a:latin typeface="Alexandria" pitchFamily="2" charset="-78"/>
                <a:cs typeface="Alexandria" pitchFamily="2" charset="-78"/>
              </a:rPr>
              <a:t>2. الصورة الذهنية كوسيلة ترميم للسمعة:</a:t>
            </a:r>
          </a:p>
          <a:p>
            <a:pPr algn="r" rtl="1">
              <a:lnSpc>
                <a:spcPct val="200000"/>
              </a:lnSpc>
            </a:pPr>
            <a:r>
              <a:rPr lang="ar-EG" dirty="0">
                <a:latin typeface="Alexandria" pitchFamily="2" charset="-78"/>
                <a:cs typeface="Alexandria" pitchFamily="2" charset="-78"/>
              </a:rPr>
              <a:t>في حالات الأزمات، قد تُستخدم الصورة الذهنية الإيجابية السابقة كدرع دفاعي يحمي السمعة، أو تساعد في إعادة بنائها.</a:t>
            </a:r>
          </a:p>
          <a:p>
            <a:pPr algn="r" rtl="1">
              <a:lnSpc>
                <a:spcPct val="200000"/>
              </a:lnSpc>
            </a:pPr>
            <a:r>
              <a:rPr lang="ar-EG" b="1" dirty="0">
                <a:solidFill>
                  <a:srgbClr val="00B050"/>
                </a:solidFill>
                <a:latin typeface="Alexandria" pitchFamily="2" charset="-78"/>
                <a:cs typeface="Alexandria" pitchFamily="2" charset="-78"/>
              </a:rPr>
              <a:t>مثال: </a:t>
            </a:r>
            <a:r>
              <a:rPr lang="ar-EG" dirty="0">
                <a:latin typeface="Alexandria" pitchFamily="2" charset="-78"/>
                <a:cs typeface="Alexandria" pitchFamily="2" charset="-78"/>
              </a:rPr>
              <a:t>شركة مثل </a:t>
            </a:r>
            <a:r>
              <a:rPr lang="en-US" dirty="0">
                <a:latin typeface="Alexandria" pitchFamily="2" charset="-78"/>
                <a:cs typeface="Alexandria" pitchFamily="2" charset="-78"/>
              </a:rPr>
              <a:t>Johnson &amp; Johnson </a:t>
            </a:r>
            <a:r>
              <a:rPr lang="ar-EG" dirty="0">
                <a:latin typeface="Alexandria" pitchFamily="2" charset="-78"/>
                <a:cs typeface="Alexandria" pitchFamily="2" charset="-78"/>
              </a:rPr>
              <a:t>حافظت على صورة ذهنية قوية كمؤسسة مسؤولة، ما ساعدها على استعادة سمعتها بسرعة بعد أزمة </a:t>
            </a:r>
            <a:r>
              <a:rPr lang="en-US" dirty="0">
                <a:latin typeface="Alexandria" pitchFamily="2" charset="-78"/>
                <a:cs typeface="Alexandria" pitchFamily="2" charset="-78"/>
              </a:rPr>
              <a:t>Tylenol </a:t>
            </a:r>
            <a:r>
              <a:rPr lang="ar-EG" dirty="0">
                <a:latin typeface="Alexandria" pitchFamily="2" charset="-78"/>
                <a:cs typeface="Alexandria" pitchFamily="2" charset="-78"/>
              </a:rPr>
              <a:t>في الثمانينيات.</a:t>
            </a:r>
          </a:p>
        </p:txBody>
      </p:sp>
    </p:spTree>
    <p:extLst>
      <p:ext uri="{BB962C8B-B14F-4D97-AF65-F5344CB8AC3E}">
        <p14:creationId xmlns:p14="http://schemas.microsoft.com/office/powerpoint/2010/main" val="17501536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D8385-5A88-200E-9F8D-0D9DE0B51FB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561AEB-A8FC-898E-182D-2D708802336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FCEAB2B-C109-C5EF-C740-EA9177DD92B2}"/>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F3A59B-67EA-3764-4E94-F04877E8E8B3}"/>
              </a:ext>
            </a:extLst>
          </p:cNvPr>
          <p:cNvSpPr/>
          <p:nvPr/>
        </p:nvSpPr>
        <p:spPr>
          <a:xfrm>
            <a:off x="116234" y="1200641"/>
            <a:ext cx="11720167" cy="52864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D0B37D6-A8EB-7F08-5EEA-7F8F385CF32E}"/>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6E249E4-D086-F9A3-5E23-494E2FC593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819A8B2-95DD-E9D4-AEF9-13BFD4D24C19}"/>
              </a:ext>
            </a:extLst>
          </p:cNvPr>
          <p:cNvSpPr/>
          <p:nvPr/>
        </p:nvSpPr>
        <p:spPr>
          <a:xfrm>
            <a:off x="2485572" y="523759"/>
            <a:ext cx="6886680"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كيف تؤثر الصورة الذهنية على السمعة؟</a:t>
            </a:r>
          </a:p>
        </p:txBody>
      </p:sp>
      <p:sp>
        <p:nvSpPr>
          <p:cNvPr id="4" name="TextBox 3">
            <a:extLst>
              <a:ext uri="{FF2B5EF4-FFF2-40B4-BE49-F238E27FC236}">
                <a16:creationId xmlns:a16="http://schemas.microsoft.com/office/drawing/2014/main" id="{A87B7AD9-9CD7-3872-EACA-FA2C45D4C5BA}"/>
              </a:ext>
            </a:extLst>
          </p:cNvPr>
          <p:cNvSpPr txBox="1"/>
          <p:nvPr/>
        </p:nvSpPr>
        <p:spPr>
          <a:xfrm>
            <a:off x="3584864" y="1906979"/>
            <a:ext cx="7917768" cy="3196324"/>
          </a:xfrm>
          <a:prstGeom prst="rect">
            <a:avLst/>
          </a:prstGeom>
          <a:noFill/>
        </p:spPr>
        <p:txBody>
          <a:bodyPr wrap="square" rtlCol="1">
            <a:spAutoFit/>
          </a:bodyPr>
          <a:lstStyle/>
          <a:p>
            <a:pPr algn="r" rtl="1">
              <a:lnSpc>
                <a:spcPct val="150000"/>
              </a:lnSpc>
            </a:pPr>
            <a:r>
              <a:rPr lang="ar-EG" b="1" dirty="0">
                <a:solidFill>
                  <a:schemeClr val="accent2"/>
                </a:solidFill>
                <a:latin typeface="Alexandria" pitchFamily="2" charset="-78"/>
                <a:cs typeface="Alexandria" pitchFamily="2" charset="-78"/>
              </a:rPr>
              <a:t>3. اختلال التوازن بين الصورة والسمعة يؤدي إلى فقدان الثقة:</a:t>
            </a:r>
          </a:p>
          <a:p>
            <a:pPr algn="r" rtl="1">
              <a:lnSpc>
                <a:spcPct val="200000"/>
              </a:lnSpc>
            </a:pPr>
            <a:r>
              <a:rPr lang="ar-EG" dirty="0">
                <a:latin typeface="Alexandria" pitchFamily="2" charset="-78"/>
                <a:cs typeface="Alexandria" pitchFamily="2" charset="-78"/>
              </a:rPr>
              <a:t>إذا روجت المؤسسة لصورة لا تعكس الواقع، تنهار الثقة عند اكتشاف التناقض، مما يُلحق ضررًا فادحًا بسمعتها.</a:t>
            </a:r>
          </a:p>
          <a:p>
            <a:pPr algn="r" rtl="1">
              <a:lnSpc>
                <a:spcPct val="200000"/>
              </a:lnSpc>
            </a:pPr>
            <a:r>
              <a:rPr lang="ar-EG" b="1" dirty="0">
                <a:solidFill>
                  <a:srgbClr val="00B050"/>
                </a:solidFill>
                <a:latin typeface="Alexandria" pitchFamily="2" charset="-78"/>
                <a:cs typeface="Alexandria" pitchFamily="2" charset="-78"/>
              </a:rPr>
              <a:t>مثال: </a:t>
            </a:r>
            <a:r>
              <a:rPr lang="ar-EG" dirty="0">
                <a:latin typeface="Alexandria" pitchFamily="2" charset="-78"/>
                <a:cs typeface="Alexandria" pitchFamily="2" charset="-78"/>
              </a:rPr>
              <a:t>شركة تدّعي في إعلاناتها أنها "صديقة للبيئة"، ثم تُكشف تقارير عن ممارسات ضارة بالبيئة، مما يؤدي إلى تراجع في السمعة رغم قوة الصورة الإعلامية.</a:t>
            </a:r>
          </a:p>
        </p:txBody>
      </p:sp>
      <p:pic>
        <p:nvPicPr>
          <p:cNvPr id="7" name="Picture 6">
            <a:extLst>
              <a:ext uri="{FF2B5EF4-FFF2-40B4-BE49-F238E27FC236}">
                <a16:creationId xmlns:a16="http://schemas.microsoft.com/office/drawing/2014/main" id="{CA50DBB4-1E53-D3B6-90A2-07D4FFA5BB2A}"/>
              </a:ext>
            </a:extLst>
          </p:cNvPr>
          <p:cNvPicPr>
            <a:picLocks noChangeAspect="1"/>
          </p:cNvPicPr>
          <p:nvPr/>
        </p:nvPicPr>
        <p:blipFill>
          <a:blip r:embed="rId3"/>
          <a:stretch>
            <a:fillRect/>
          </a:stretch>
        </p:blipFill>
        <p:spPr>
          <a:xfrm flipH="1">
            <a:off x="355599" y="2643419"/>
            <a:ext cx="3429000" cy="3429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6589808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ABAD7-B569-5D0A-FAAE-CBC840ECC9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690BD9-8516-72D2-A294-4C8461DF4AC0}"/>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8B4B54-FEB0-E1FB-D64E-272EE2D55E51}"/>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056D339-E12F-8425-F638-D8A5C617B58A}"/>
              </a:ext>
            </a:extLst>
          </p:cNvPr>
          <p:cNvSpPr/>
          <p:nvPr/>
        </p:nvSpPr>
        <p:spPr>
          <a:xfrm>
            <a:off x="180431" y="1088777"/>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B60E613-E35F-D272-C517-81470BB46EB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C03814B-F104-1AC5-A835-3DB265189B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D03FDA8E-03A9-8105-DC4C-26C5FA89157F}"/>
              </a:ext>
            </a:extLst>
          </p:cNvPr>
          <p:cNvSpPr/>
          <p:nvPr/>
        </p:nvSpPr>
        <p:spPr>
          <a:xfrm>
            <a:off x="3301608" y="517596"/>
            <a:ext cx="6886680"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أنواع السمعة</a:t>
            </a:r>
          </a:p>
        </p:txBody>
      </p:sp>
      <p:sp>
        <p:nvSpPr>
          <p:cNvPr id="10" name="TextBox 9">
            <a:extLst>
              <a:ext uri="{FF2B5EF4-FFF2-40B4-BE49-F238E27FC236}">
                <a16:creationId xmlns:a16="http://schemas.microsoft.com/office/drawing/2014/main" id="{57467B99-3F3B-222F-C2E8-FEDEB9D74F7B}"/>
              </a:ext>
            </a:extLst>
          </p:cNvPr>
          <p:cNvSpPr txBox="1"/>
          <p:nvPr/>
        </p:nvSpPr>
        <p:spPr>
          <a:xfrm>
            <a:off x="487263" y="1120348"/>
            <a:ext cx="11212286" cy="1004827"/>
          </a:xfrm>
          <a:prstGeom prst="rect">
            <a:avLst/>
          </a:prstGeom>
          <a:noFill/>
        </p:spPr>
        <p:txBody>
          <a:bodyPr wrap="square" rtlCol="1">
            <a:spAutoFit/>
          </a:bodyPr>
          <a:lstStyle/>
          <a:p>
            <a:pPr algn="ctr" rtl="1">
              <a:lnSpc>
                <a:spcPct val="200000"/>
              </a:lnSpc>
            </a:pPr>
            <a:r>
              <a:rPr lang="ar-EG" sz="1600" dirty="0">
                <a:latin typeface="Alexandria" pitchFamily="2" charset="-78"/>
                <a:cs typeface="Alexandria" pitchFamily="2" charset="-78"/>
              </a:rPr>
              <a:t>تُعد السمعة المؤسسية من المفاهيم المحورية في العلاقات العامة، وقد صنّفها الباحثون إلى أنواع متعددة بحسب مصدر التكوين، طبيعة التأثير، وجمهور التلقي. إليك أبرز الأنواع المتعارف عليها:</a:t>
            </a:r>
            <a:endParaRPr lang="ar-EG" sz="1600" b="1" dirty="0">
              <a:latin typeface="Alexandria" pitchFamily="2" charset="-78"/>
              <a:cs typeface="Alexandria" pitchFamily="2" charset="-78"/>
            </a:endParaRPr>
          </a:p>
        </p:txBody>
      </p:sp>
      <p:sp>
        <p:nvSpPr>
          <p:cNvPr id="6" name="Freeform 11">
            <a:extLst>
              <a:ext uri="{FF2B5EF4-FFF2-40B4-BE49-F238E27FC236}">
                <a16:creationId xmlns:a16="http://schemas.microsoft.com/office/drawing/2014/main" id="{ED586B92-6BE6-D7BD-F5D6-4194D2236764}"/>
              </a:ext>
            </a:extLst>
          </p:cNvPr>
          <p:cNvSpPr/>
          <p:nvPr/>
        </p:nvSpPr>
        <p:spPr>
          <a:xfrm>
            <a:off x="3866943" y="4392291"/>
            <a:ext cx="2237147" cy="1481705"/>
          </a:xfrm>
          <a:custGeom>
            <a:avLst/>
            <a:gdLst>
              <a:gd name="connsiteX0" fmla="*/ 55429 w 414740"/>
              <a:gd name="connsiteY0" fmla="*/ 0 h 274690"/>
              <a:gd name="connsiteX1" fmla="*/ 0 w 414740"/>
              <a:gd name="connsiteY1" fmla="*/ 207313 h 274690"/>
              <a:gd name="connsiteX2" fmla="*/ 2207 w 414740"/>
              <a:gd name="connsiteY2" fmla="*/ 249512 h 274690"/>
              <a:gd name="connsiteX3" fmla="*/ 35073 w 414740"/>
              <a:gd name="connsiteY3" fmla="*/ 274291 h 274690"/>
              <a:gd name="connsiteX4" fmla="*/ 414741 w 414740"/>
              <a:gd name="connsiteY4" fmla="*/ 207313 h 274690"/>
              <a:gd name="connsiteX5" fmla="*/ 55675 w 414740"/>
              <a:gd name="connsiteY5" fmla="*/ 0 h 274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740" h="274690">
                <a:moveTo>
                  <a:pt x="55429" y="0"/>
                </a:moveTo>
                <a:cubicBezTo>
                  <a:pt x="20111" y="61090"/>
                  <a:pt x="0" y="131748"/>
                  <a:pt x="0" y="207313"/>
                </a:cubicBezTo>
                <a:cubicBezTo>
                  <a:pt x="0" y="282878"/>
                  <a:pt x="736" y="235773"/>
                  <a:pt x="2207" y="249512"/>
                </a:cubicBezTo>
                <a:cubicBezTo>
                  <a:pt x="3924" y="265704"/>
                  <a:pt x="19130" y="276990"/>
                  <a:pt x="35073" y="274291"/>
                </a:cubicBezTo>
                <a:lnTo>
                  <a:pt x="414741" y="207313"/>
                </a:lnTo>
                <a:lnTo>
                  <a:pt x="55675" y="0"/>
                </a:ln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8" name="Freeform 13">
            <a:extLst>
              <a:ext uri="{FF2B5EF4-FFF2-40B4-BE49-F238E27FC236}">
                <a16:creationId xmlns:a16="http://schemas.microsoft.com/office/drawing/2014/main" id="{91947EB2-B66F-D5F3-0FD7-886D7AFF106E}"/>
              </a:ext>
            </a:extLst>
          </p:cNvPr>
          <p:cNvSpPr/>
          <p:nvPr/>
        </p:nvSpPr>
        <p:spPr>
          <a:xfrm>
            <a:off x="5382155" y="3272703"/>
            <a:ext cx="1485291" cy="2237855"/>
          </a:xfrm>
          <a:custGeom>
            <a:avLst/>
            <a:gdLst>
              <a:gd name="connsiteX0" fmla="*/ 133594 w 275355"/>
              <a:gd name="connsiteY0" fmla="*/ 245 h 414871"/>
              <a:gd name="connsiteX1" fmla="*/ 20282 w 275355"/>
              <a:gd name="connsiteY1" fmla="*/ 15947 h 414871"/>
              <a:gd name="connsiteX2" fmla="*/ 1642 w 275355"/>
              <a:gd name="connsiteY2" fmla="*/ 52503 h 414871"/>
              <a:gd name="connsiteX3" fmla="*/ 133594 w 275355"/>
              <a:gd name="connsiteY3" fmla="*/ 414871 h 414871"/>
              <a:gd name="connsiteX4" fmla="*/ 275356 w 275355"/>
              <a:gd name="connsiteY4" fmla="*/ 25025 h 414871"/>
              <a:gd name="connsiteX5" fmla="*/ 133594 w 275355"/>
              <a:gd name="connsiteY5" fmla="*/ 0 h 41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5355" h="414871">
                <a:moveTo>
                  <a:pt x="133594" y="245"/>
                </a:moveTo>
                <a:cubicBezTo>
                  <a:pt x="94351" y="245"/>
                  <a:pt x="56336" y="5643"/>
                  <a:pt x="20282" y="15947"/>
                </a:cubicBezTo>
                <a:cubicBezTo>
                  <a:pt x="4585" y="20363"/>
                  <a:pt x="-3754" y="37292"/>
                  <a:pt x="1642" y="52503"/>
                </a:cubicBezTo>
                <a:lnTo>
                  <a:pt x="133594" y="414871"/>
                </a:lnTo>
                <a:lnTo>
                  <a:pt x="275356" y="25025"/>
                </a:lnTo>
                <a:cubicBezTo>
                  <a:pt x="231208" y="8832"/>
                  <a:pt x="183382" y="0"/>
                  <a:pt x="133594" y="0"/>
                </a:cubicBez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9" name="Freeform 14">
            <a:extLst>
              <a:ext uri="{FF2B5EF4-FFF2-40B4-BE49-F238E27FC236}">
                <a16:creationId xmlns:a16="http://schemas.microsoft.com/office/drawing/2014/main" id="{F0754E43-85C2-27A2-57AD-8392C52F0537}"/>
              </a:ext>
            </a:extLst>
          </p:cNvPr>
          <p:cNvSpPr/>
          <p:nvPr/>
        </p:nvSpPr>
        <p:spPr>
          <a:xfrm>
            <a:off x="6235857" y="3455412"/>
            <a:ext cx="1805069" cy="1868537"/>
          </a:xfrm>
          <a:custGeom>
            <a:avLst/>
            <a:gdLst>
              <a:gd name="connsiteX0" fmla="*/ 145050 w 334638"/>
              <a:gd name="connsiteY0" fmla="*/ 2438 h 346404"/>
              <a:gd name="connsiteX1" fmla="*/ 107279 w 334638"/>
              <a:gd name="connsiteY1" fmla="*/ 18631 h 346404"/>
              <a:gd name="connsiteX2" fmla="*/ 1816 w 334638"/>
              <a:gd name="connsiteY2" fmla="*/ 308624 h 346404"/>
              <a:gd name="connsiteX3" fmla="*/ 42284 w 334638"/>
              <a:gd name="connsiteY3" fmla="*/ 342481 h 346404"/>
              <a:gd name="connsiteX4" fmla="*/ 334638 w 334638"/>
              <a:gd name="connsiteY4" fmla="*/ 173686 h 346404"/>
              <a:gd name="connsiteX5" fmla="*/ 145295 w 334638"/>
              <a:gd name="connsiteY5" fmla="*/ 2438 h 346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4638" h="346404">
                <a:moveTo>
                  <a:pt x="145050" y="2438"/>
                </a:moveTo>
                <a:cubicBezTo>
                  <a:pt x="130089" y="-4186"/>
                  <a:pt x="112920" y="3174"/>
                  <a:pt x="107279" y="18631"/>
                </a:cubicBezTo>
                <a:lnTo>
                  <a:pt x="1816" y="308624"/>
                </a:lnTo>
                <a:cubicBezTo>
                  <a:pt x="-7259" y="333158"/>
                  <a:pt x="19475" y="355729"/>
                  <a:pt x="42284" y="342481"/>
                </a:cubicBezTo>
                <a:lnTo>
                  <a:pt x="334638" y="173686"/>
                </a:lnTo>
                <a:cubicBezTo>
                  <a:pt x="291227" y="98612"/>
                  <a:pt x="224760" y="38258"/>
                  <a:pt x="145295" y="2438"/>
                </a:cubicBez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26" name="Freeform 27">
            <a:extLst>
              <a:ext uri="{FF2B5EF4-FFF2-40B4-BE49-F238E27FC236}">
                <a16:creationId xmlns:a16="http://schemas.microsoft.com/office/drawing/2014/main" id="{7E0B56EC-C2DB-A144-C187-6F40CB4F22AD}"/>
              </a:ext>
            </a:extLst>
          </p:cNvPr>
          <p:cNvSpPr/>
          <p:nvPr/>
        </p:nvSpPr>
        <p:spPr>
          <a:xfrm>
            <a:off x="1585069" y="3173395"/>
            <a:ext cx="2216486" cy="2127553"/>
          </a:xfrm>
          <a:custGeom>
            <a:avLst/>
            <a:gdLst>
              <a:gd name="connsiteX0" fmla="*/ 215739 w 340000"/>
              <a:gd name="connsiteY0" fmla="*/ 0 h 339886"/>
              <a:gd name="connsiteX1" fmla="*/ 124790 w 340000"/>
              <a:gd name="connsiteY1" fmla="*/ 0 h 339886"/>
              <a:gd name="connsiteX2" fmla="*/ 45474 w 340000"/>
              <a:gd name="connsiteY2" fmla="*/ 45459 h 339886"/>
              <a:gd name="connsiteX3" fmla="*/ 0 w 340000"/>
              <a:gd name="connsiteY3" fmla="*/ 124220 h 339886"/>
              <a:gd name="connsiteX4" fmla="*/ 0 w 340000"/>
              <a:gd name="connsiteY4" fmla="*/ 215666 h 339886"/>
              <a:gd name="connsiteX5" fmla="*/ 45474 w 340000"/>
              <a:gd name="connsiteY5" fmla="*/ 294427 h 339886"/>
              <a:gd name="connsiteX6" fmla="*/ 124790 w 340000"/>
              <a:gd name="connsiteY6" fmla="*/ 339886 h 339886"/>
              <a:gd name="connsiteX7" fmla="*/ 215739 w 340000"/>
              <a:gd name="connsiteY7" fmla="*/ 339886 h 339886"/>
              <a:gd name="connsiteX8" fmla="*/ 294526 w 340000"/>
              <a:gd name="connsiteY8" fmla="*/ 294427 h 339886"/>
              <a:gd name="connsiteX9" fmla="*/ 340001 w 340000"/>
              <a:gd name="connsiteY9" fmla="*/ 215666 h 339886"/>
              <a:gd name="connsiteX10" fmla="*/ 340001 w 340000"/>
              <a:gd name="connsiteY10" fmla="*/ 124220 h 339886"/>
              <a:gd name="connsiteX11" fmla="*/ 294526 w 340000"/>
              <a:gd name="connsiteY11" fmla="*/ 45459 h 339886"/>
              <a:gd name="connsiteX12" fmla="*/ 215739 w 340000"/>
              <a:gd name="connsiteY12" fmla="*/ 0 h 339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000" h="339886">
                <a:moveTo>
                  <a:pt x="215739" y="0"/>
                </a:moveTo>
                <a:lnTo>
                  <a:pt x="124790" y="0"/>
                </a:lnTo>
                <a:lnTo>
                  <a:pt x="45474" y="45459"/>
                </a:lnTo>
                <a:lnTo>
                  <a:pt x="0" y="124220"/>
                </a:lnTo>
                <a:lnTo>
                  <a:pt x="0" y="215666"/>
                </a:lnTo>
                <a:lnTo>
                  <a:pt x="45474" y="294427"/>
                </a:lnTo>
                <a:lnTo>
                  <a:pt x="124790" y="339886"/>
                </a:lnTo>
                <a:lnTo>
                  <a:pt x="215739" y="339886"/>
                </a:lnTo>
                <a:lnTo>
                  <a:pt x="294526" y="294427"/>
                </a:lnTo>
                <a:lnTo>
                  <a:pt x="340001" y="215666"/>
                </a:lnTo>
                <a:lnTo>
                  <a:pt x="340001" y="124220"/>
                </a:lnTo>
                <a:lnTo>
                  <a:pt x="294526" y="45459"/>
                </a:lnTo>
                <a:lnTo>
                  <a:pt x="215739" y="0"/>
                </a:lnTo>
                <a:close/>
              </a:path>
            </a:pathLst>
          </a:custGeom>
          <a:solidFill>
            <a:schemeClr val="tx2"/>
          </a:solidFill>
          <a:ln w="0" cap="flat">
            <a:noFill/>
            <a:prstDash val="solid"/>
            <a:miter/>
          </a:ln>
        </p:spPr>
        <p:txBody>
          <a:bodyPr rtlCol="0" anchor="ctr"/>
          <a:lstStyle/>
          <a:p>
            <a:endParaRPr lang="en-US" sz="1200">
              <a:solidFill>
                <a:srgbClr val="000000"/>
              </a:solidFill>
              <a:latin typeface="Calibri" panose="020F0502020204030204"/>
            </a:endParaRPr>
          </a:p>
        </p:txBody>
      </p:sp>
      <p:grpSp>
        <p:nvGrpSpPr>
          <p:cNvPr id="42" name="Group 41">
            <a:extLst>
              <a:ext uri="{FF2B5EF4-FFF2-40B4-BE49-F238E27FC236}">
                <a16:creationId xmlns:a16="http://schemas.microsoft.com/office/drawing/2014/main" id="{4A0AC85C-D728-260F-00CD-FA4E46348936}"/>
              </a:ext>
            </a:extLst>
          </p:cNvPr>
          <p:cNvGrpSpPr/>
          <p:nvPr/>
        </p:nvGrpSpPr>
        <p:grpSpPr>
          <a:xfrm>
            <a:off x="3757374" y="4506743"/>
            <a:ext cx="5396416" cy="623392"/>
            <a:chOff x="2668807" y="3882625"/>
            <a:chExt cx="5396416" cy="623392"/>
          </a:xfrm>
        </p:grpSpPr>
        <p:sp>
          <p:nvSpPr>
            <p:cNvPr id="43" name="Freeform 36">
              <a:extLst>
                <a:ext uri="{FF2B5EF4-FFF2-40B4-BE49-F238E27FC236}">
                  <a16:creationId xmlns:a16="http://schemas.microsoft.com/office/drawing/2014/main" id="{6A9371D6-5CEE-A3EA-5C64-833B1BAA75AE}"/>
                </a:ext>
              </a:extLst>
            </p:cNvPr>
            <p:cNvSpPr/>
            <p:nvPr/>
          </p:nvSpPr>
          <p:spPr>
            <a:xfrm>
              <a:off x="3417731" y="3958190"/>
              <a:ext cx="4647492"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97856 w 897856"/>
                <a:gd name="connsiteY5" fmla="*/ 53917 h 107304"/>
                <a:gd name="connsiteX6" fmla="*/ 844450 w 897856"/>
                <a:gd name="connsiteY6" fmla="*/ 529 h 107304"/>
                <a:gd name="connsiteX7" fmla="*/ 839163 w 897856"/>
                <a:gd name="connsiteY7" fmla="*/ 95147 h 107304"/>
                <a:gd name="connsiteX8" fmla="*/ 797389 w 897856"/>
                <a:gd name="connsiteY8" fmla="*/ 53388 h 107304"/>
                <a:gd name="connsiteX9" fmla="*/ 839163 w 897856"/>
                <a:gd name="connsiteY9" fmla="*/ 11629 h 107304"/>
                <a:gd name="connsiteX10" fmla="*/ 880936 w 897856"/>
                <a:gd name="connsiteY10" fmla="*/ 53388 h 107304"/>
                <a:gd name="connsiteX11" fmla="*/ 839163 w 897856"/>
                <a:gd name="connsiteY11" fmla="*/ 95147 h 107304"/>
                <a:gd name="connsiteX0" fmla="*/ 844897 w 898303"/>
                <a:gd name="connsiteY0" fmla="*/ 0 h 107305"/>
                <a:gd name="connsiteX1" fmla="*/ 447 w 898303"/>
                <a:gd name="connsiteY1" fmla="*/ 0 h 107305"/>
                <a:gd name="connsiteX2" fmla="*/ 0 w 898303"/>
                <a:gd name="connsiteY2" fmla="*/ 54080 h 107305"/>
                <a:gd name="connsiteX3" fmla="*/ 447 w 898303"/>
                <a:gd name="connsiteY3" fmla="*/ 107305 h 107305"/>
                <a:gd name="connsiteX4" fmla="*/ 844897 w 898303"/>
                <a:gd name="connsiteY4" fmla="*/ 107305 h 107305"/>
                <a:gd name="connsiteX5" fmla="*/ 898303 w 898303"/>
                <a:gd name="connsiteY5" fmla="*/ 53917 h 107305"/>
                <a:gd name="connsiteX6" fmla="*/ 898303 w 898303"/>
                <a:gd name="connsiteY6" fmla="*/ 53917 h 107305"/>
                <a:gd name="connsiteX7" fmla="*/ 844897 w 898303"/>
                <a:gd name="connsiteY7" fmla="*/ 529 h 107305"/>
                <a:gd name="connsiteX8" fmla="*/ 844897 w 898303"/>
                <a:gd name="connsiteY8" fmla="*/ 0 h 107305"/>
                <a:gd name="connsiteX9" fmla="*/ 839610 w 898303"/>
                <a:gd name="connsiteY9" fmla="*/ 95147 h 107305"/>
                <a:gd name="connsiteX10" fmla="*/ 797836 w 898303"/>
                <a:gd name="connsiteY10" fmla="*/ 53388 h 107305"/>
                <a:gd name="connsiteX11" fmla="*/ 839610 w 898303"/>
                <a:gd name="connsiteY11" fmla="*/ 11629 h 107305"/>
                <a:gd name="connsiteX12" fmla="*/ 881383 w 898303"/>
                <a:gd name="connsiteY12" fmla="*/ 53388 h 107305"/>
                <a:gd name="connsiteX13" fmla="*/ 839610 w 898303"/>
                <a:gd name="connsiteY13" fmla="*/ 95147 h 107305"/>
                <a:gd name="connsiteX0" fmla="*/ 856917 w 910323"/>
                <a:gd name="connsiteY0" fmla="*/ 0 h 107305"/>
                <a:gd name="connsiteX1" fmla="*/ 12467 w 910323"/>
                <a:gd name="connsiteY1" fmla="*/ 0 h 107305"/>
                <a:gd name="connsiteX2" fmla="*/ 0 w 910323"/>
                <a:gd name="connsiteY2" fmla="*/ 54080 h 107305"/>
                <a:gd name="connsiteX3" fmla="*/ 12467 w 910323"/>
                <a:gd name="connsiteY3" fmla="*/ 107305 h 107305"/>
                <a:gd name="connsiteX4" fmla="*/ 856917 w 910323"/>
                <a:gd name="connsiteY4" fmla="*/ 107305 h 107305"/>
                <a:gd name="connsiteX5" fmla="*/ 910323 w 910323"/>
                <a:gd name="connsiteY5" fmla="*/ 53917 h 107305"/>
                <a:gd name="connsiteX6" fmla="*/ 910323 w 910323"/>
                <a:gd name="connsiteY6" fmla="*/ 53917 h 107305"/>
                <a:gd name="connsiteX7" fmla="*/ 856917 w 910323"/>
                <a:gd name="connsiteY7" fmla="*/ 529 h 107305"/>
                <a:gd name="connsiteX8" fmla="*/ 856917 w 910323"/>
                <a:gd name="connsiteY8" fmla="*/ 0 h 107305"/>
                <a:gd name="connsiteX9" fmla="*/ 851630 w 910323"/>
                <a:gd name="connsiteY9" fmla="*/ 95147 h 107305"/>
                <a:gd name="connsiteX10" fmla="*/ 809856 w 910323"/>
                <a:gd name="connsiteY10" fmla="*/ 53388 h 107305"/>
                <a:gd name="connsiteX11" fmla="*/ 851630 w 910323"/>
                <a:gd name="connsiteY11" fmla="*/ 11629 h 107305"/>
                <a:gd name="connsiteX12" fmla="*/ 893403 w 910323"/>
                <a:gd name="connsiteY12" fmla="*/ 53388 h 107305"/>
                <a:gd name="connsiteX13" fmla="*/ 851630 w 910323"/>
                <a:gd name="connsiteY13"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10323" h="107305">
                  <a:moveTo>
                    <a:pt x="856917" y="0"/>
                  </a:moveTo>
                  <a:lnTo>
                    <a:pt x="12467" y="0"/>
                  </a:lnTo>
                  <a:lnTo>
                    <a:pt x="0" y="54080"/>
                  </a:lnTo>
                  <a:lnTo>
                    <a:pt x="12467" y="107305"/>
                  </a:lnTo>
                  <a:lnTo>
                    <a:pt x="856917" y="107305"/>
                  </a:lnTo>
                  <a:cubicBezTo>
                    <a:pt x="886529" y="107305"/>
                    <a:pt x="910323" y="83518"/>
                    <a:pt x="910323" y="53917"/>
                  </a:cubicBezTo>
                  <a:lnTo>
                    <a:pt x="910323" y="53917"/>
                  </a:lnTo>
                  <a:cubicBezTo>
                    <a:pt x="910323" y="24316"/>
                    <a:pt x="886529" y="529"/>
                    <a:pt x="856917" y="529"/>
                  </a:cubicBezTo>
                  <a:lnTo>
                    <a:pt x="856917" y="0"/>
                  </a:lnTo>
                  <a:close/>
                  <a:moveTo>
                    <a:pt x="851630" y="95147"/>
                  </a:moveTo>
                  <a:cubicBezTo>
                    <a:pt x="828892" y="95147"/>
                    <a:pt x="809856" y="76646"/>
                    <a:pt x="809856" y="53388"/>
                  </a:cubicBezTo>
                  <a:cubicBezTo>
                    <a:pt x="809856" y="30130"/>
                    <a:pt x="828364" y="11629"/>
                    <a:pt x="851630" y="11629"/>
                  </a:cubicBezTo>
                  <a:cubicBezTo>
                    <a:pt x="874896" y="11629"/>
                    <a:pt x="893403" y="30130"/>
                    <a:pt x="893403" y="53388"/>
                  </a:cubicBezTo>
                  <a:cubicBezTo>
                    <a:pt x="893403" y="76646"/>
                    <a:pt x="874896" y="95147"/>
                    <a:pt x="851630" y="95147"/>
                  </a:cubicBezTo>
                  <a:close/>
                </a:path>
              </a:pathLst>
            </a:custGeom>
            <a:solidFill>
              <a:schemeClr val="accent5"/>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44" name="Freeform 32">
              <a:extLst>
                <a:ext uri="{FF2B5EF4-FFF2-40B4-BE49-F238E27FC236}">
                  <a16:creationId xmlns:a16="http://schemas.microsoft.com/office/drawing/2014/main" id="{42636EFE-270D-1073-342C-71FA0C038CA9}"/>
                </a:ext>
              </a:extLst>
            </p:cNvPr>
            <p:cNvSpPr/>
            <p:nvPr/>
          </p:nvSpPr>
          <p:spPr>
            <a:xfrm>
              <a:off x="2668807" y="3882625"/>
              <a:ext cx="812569" cy="623385"/>
            </a:xfrm>
            <a:custGeom>
              <a:avLst/>
              <a:gdLst>
                <a:gd name="connsiteX0" fmla="*/ 0 w 159161"/>
                <a:gd name="connsiteY0" fmla="*/ 78761 h 122105"/>
                <a:gd name="connsiteX1" fmla="*/ 159161 w 159161"/>
                <a:gd name="connsiteY1" fmla="*/ 122105 h 122105"/>
                <a:gd name="connsiteX2" fmla="*/ 159161 w 159161"/>
                <a:gd name="connsiteY2" fmla="*/ 14801 h 122105"/>
                <a:gd name="connsiteX3" fmla="*/ 45475 w 159161"/>
                <a:gd name="connsiteY3" fmla="*/ 0 h 122105"/>
                <a:gd name="connsiteX4" fmla="*/ 0 w 159161"/>
                <a:gd name="connsiteY4" fmla="*/ 78761 h 122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61" h="122105">
                  <a:moveTo>
                    <a:pt x="0" y="78761"/>
                  </a:moveTo>
                  <a:lnTo>
                    <a:pt x="159161" y="122105"/>
                  </a:lnTo>
                  <a:lnTo>
                    <a:pt x="159161" y="14801"/>
                  </a:lnTo>
                  <a:lnTo>
                    <a:pt x="45475" y="0"/>
                  </a:lnTo>
                  <a:lnTo>
                    <a:pt x="0" y="78761"/>
                  </a:lnTo>
                  <a:close/>
                </a:path>
              </a:pathLst>
            </a:custGeom>
            <a:solidFill>
              <a:schemeClr val="accent5">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47" name="TextBox 46">
              <a:extLst>
                <a:ext uri="{FF2B5EF4-FFF2-40B4-BE49-F238E27FC236}">
                  <a16:creationId xmlns:a16="http://schemas.microsoft.com/office/drawing/2014/main" id="{A4B0E62C-8AE5-0382-2E6D-EAC1AE6E774A}"/>
                </a:ext>
              </a:extLst>
            </p:cNvPr>
            <p:cNvSpPr txBox="1"/>
            <p:nvPr/>
          </p:nvSpPr>
          <p:spPr>
            <a:xfrm>
              <a:off x="2871589" y="4046007"/>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04</a:t>
              </a:r>
            </a:p>
          </p:txBody>
        </p:sp>
      </p:grpSp>
      <p:grpSp>
        <p:nvGrpSpPr>
          <p:cNvPr id="48" name="Group 47">
            <a:extLst>
              <a:ext uri="{FF2B5EF4-FFF2-40B4-BE49-F238E27FC236}">
                <a16:creationId xmlns:a16="http://schemas.microsoft.com/office/drawing/2014/main" id="{FE88F2F9-BD58-FF6E-CAC4-29A9C95E5B8C}"/>
              </a:ext>
            </a:extLst>
          </p:cNvPr>
          <p:cNvGrpSpPr/>
          <p:nvPr/>
        </p:nvGrpSpPr>
        <p:grpSpPr>
          <a:xfrm>
            <a:off x="3355146" y="2706751"/>
            <a:ext cx="5798644" cy="801495"/>
            <a:chOff x="2266579" y="2082632"/>
            <a:chExt cx="5798644" cy="801495"/>
          </a:xfrm>
        </p:grpSpPr>
        <p:sp>
          <p:nvSpPr>
            <p:cNvPr id="49" name="Freeform 33">
              <a:extLst>
                <a:ext uri="{FF2B5EF4-FFF2-40B4-BE49-F238E27FC236}">
                  <a16:creationId xmlns:a16="http://schemas.microsoft.com/office/drawing/2014/main" id="{AB367982-2714-2DBD-EED7-AD2A6192BC95}"/>
                </a:ext>
              </a:extLst>
            </p:cNvPr>
            <p:cNvSpPr/>
            <p:nvPr/>
          </p:nvSpPr>
          <p:spPr>
            <a:xfrm>
              <a:off x="3429423" y="2082632"/>
              <a:ext cx="4635800"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44450 w 897856"/>
                <a:gd name="connsiteY5" fmla="*/ 529 h 107304"/>
                <a:gd name="connsiteX6" fmla="*/ 839163 w 897856"/>
                <a:gd name="connsiteY6" fmla="*/ 95147 h 107304"/>
                <a:gd name="connsiteX7" fmla="*/ 797389 w 897856"/>
                <a:gd name="connsiteY7" fmla="*/ 53388 h 107304"/>
                <a:gd name="connsiteX8" fmla="*/ 839163 w 897856"/>
                <a:gd name="connsiteY8" fmla="*/ 11629 h 107304"/>
                <a:gd name="connsiteX9" fmla="*/ 880936 w 897856"/>
                <a:gd name="connsiteY9" fmla="*/ 53388 h 107304"/>
                <a:gd name="connsiteX10" fmla="*/ 839163 w 897856"/>
                <a:gd name="connsiteY10" fmla="*/ 95147 h 107304"/>
                <a:gd name="connsiteX0" fmla="*/ 844897 w 898303"/>
                <a:gd name="connsiteY0" fmla="*/ 0 h 107305"/>
                <a:gd name="connsiteX1" fmla="*/ 447 w 898303"/>
                <a:gd name="connsiteY1" fmla="*/ 0 h 107305"/>
                <a:gd name="connsiteX2" fmla="*/ 0 w 898303"/>
                <a:gd name="connsiteY2" fmla="*/ 56274 h 107305"/>
                <a:gd name="connsiteX3" fmla="*/ 447 w 898303"/>
                <a:gd name="connsiteY3" fmla="*/ 107305 h 107305"/>
                <a:gd name="connsiteX4" fmla="*/ 844897 w 898303"/>
                <a:gd name="connsiteY4" fmla="*/ 107305 h 107305"/>
                <a:gd name="connsiteX5" fmla="*/ 898303 w 898303"/>
                <a:gd name="connsiteY5" fmla="*/ 53917 h 107305"/>
                <a:gd name="connsiteX6" fmla="*/ 844897 w 898303"/>
                <a:gd name="connsiteY6" fmla="*/ 529 h 107305"/>
                <a:gd name="connsiteX7" fmla="*/ 844897 w 898303"/>
                <a:gd name="connsiteY7" fmla="*/ 0 h 107305"/>
                <a:gd name="connsiteX8" fmla="*/ 839610 w 898303"/>
                <a:gd name="connsiteY8" fmla="*/ 95147 h 107305"/>
                <a:gd name="connsiteX9" fmla="*/ 797836 w 898303"/>
                <a:gd name="connsiteY9" fmla="*/ 53388 h 107305"/>
                <a:gd name="connsiteX10" fmla="*/ 839610 w 898303"/>
                <a:gd name="connsiteY10" fmla="*/ 11629 h 107305"/>
                <a:gd name="connsiteX11" fmla="*/ 881383 w 898303"/>
                <a:gd name="connsiteY11" fmla="*/ 53388 h 107305"/>
                <a:gd name="connsiteX12" fmla="*/ 839610 w 898303"/>
                <a:gd name="connsiteY12" fmla="*/ 95147 h 107305"/>
                <a:gd name="connsiteX0" fmla="*/ 854627 w 908033"/>
                <a:gd name="connsiteY0" fmla="*/ 0 h 107305"/>
                <a:gd name="connsiteX1" fmla="*/ 10177 w 908033"/>
                <a:gd name="connsiteY1" fmla="*/ 0 h 107305"/>
                <a:gd name="connsiteX2" fmla="*/ 0 w 908033"/>
                <a:gd name="connsiteY2" fmla="*/ 56274 h 107305"/>
                <a:gd name="connsiteX3" fmla="*/ 10177 w 908033"/>
                <a:gd name="connsiteY3" fmla="*/ 107305 h 107305"/>
                <a:gd name="connsiteX4" fmla="*/ 854627 w 908033"/>
                <a:gd name="connsiteY4" fmla="*/ 107305 h 107305"/>
                <a:gd name="connsiteX5" fmla="*/ 908033 w 908033"/>
                <a:gd name="connsiteY5" fmla="*/ 53917 h 107305"/>
                <a:gd name="connsiteX6" fmla="*/ 854627 w 908033"/>
                <a:gd name="connsiteY6" fmla="*/ 529 h 107305"/>
                <a:gd name="connsiteX7" fmla="*/ 854627 w 908033"/>
                <a:gd name="connsiteY7" fmla="*/ 0 h 107305"/>
                <a:gd name="connsiteX8" fmla="*/ 849340 w 908033"/>
                <a:gd name="connsiteY8" fmla="*/ 95147 h 107305"/>
                <a:gd name="connsiteX9" fmla="*/ 807566 w 908033"/>
                <a:gd name="connsiteY9" fmla="*/ 53388 h 107305"/>
                <a:gd name="connsiteX10" fmla="*/ 849340 w 908033"/>
                <a:gd name="connsiteY10" fmla="*/ 11629 h 107305"/>
                <a:gd name="connsiteX11" fmla="*/ 891113 w 908033"/>
                <a:gd name="connsiteY11" fmla="*/ 53388 h 107305"/>
                <a:gd name="connsiteX12" fmla="*/ 849340 w 908033"/>
                <a:gd name="connsiteY12"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08033" h="107305">
                  <a:moveTo>
                    <a:pt x="854627" y="0"/>
                  </a:moveTo>
                  <a:lnTo>
                    <a:pt x="10177" y="0"/>
                  </a:lnTo>
                  <a:lnTo>
                    <a:pt x="0" y="56274"/>
                  </a:lnTo>
                  <a:lnTo>
                    <a:pt x="10177" y="107305"/>
                  </a:lnTo>
                  <a:lnTo>
                    <a:pt x="854627" y="107305"/>
                  </a:lnTo>
                  <a:cubicBezTo>
                    <a:pt x="884239" y="107305"/>
                    <a:pt x="908033" y="83518"/>
                    <a:pt x="908033" y="53917"/>
                  </a:cubicBezTo>
                  <a:cubicBezTo>
                    <a:pt x="908033" y="24316"/>
                    <a:pt x="884239" y="529"/>
                    <a:pt x="854627" y="529"/>
                  </a:cubicBezTo>
                  <a:lnTo>
                    <a:pt x="854627" y="0"/>
                  </a:lnTo>
                  <a:close/>
                  <a:moveTo>
                    <a:pt x="849340" y="95147"/>
                  </a:moveTo>
                  <a:cubicBezTo>
                    <a:pt x="826602" y="95147"/>
                    <a:pt x="807566" y="76646"/>
                    <a:pt x="807566" y="53388"/>
                  </a:cubicBezTo>
                  <a:cubicBezTo>
                    <a:pt x="807566" y="30130"/>
                    <a:pt x="826074" y="11629"/>
                    <a:pt x="849340" y="11629"/>
                  </a:cubicBezTo>
                  <a:cubicBezTo>
                    <a:pt x="872606" y="11629"/>
                    <a:pt x="891113" y="30130"/>
                    <a:pt x="891113" y="53388"/>
                  </a:cubicBezTo>
                  <a:cubicBezTo>
                    <a:pt x="891113" y="76646"/>
                    <a:pt x="872606" y="95147"/>
                    <a:pt x="849340" y="95147"/>
                  </a:cubicBezTo>
                  <a:close/>
                </a:path>
              </a:pathLst>
            </a:custGeom>
            <a:solidFill>
              <a:srgbClr val="805AAB"/>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50" name="Freeform 29">
              <a:extLst>
                <a:ext uri="{FF2B5EF4-FFF2-40B4-BE49-F238E27FC236}">
                  <a16:creationId xmlns:a16="http://schemas.microsoft.com/office/drawing/2014/main" id="{F2934D93-D5C6-E4D0-F781-7CCA9DA135D8}"/>
                </a:ext>
              </a:extLst>
            </p:cNvPr>
            <p:cNvSpPr/>
            <p:nvPr/>
          </p:nvSpPr>
          <p:spPr>
            <a:xfrm>
              <a:off x="2266579" y="2082632"/>
              <a:ext cx="1214796" cy="801495"/>
            </a:xfrm>
            <a:custGeom>
              <a:avLst/>
              <a:gdLst>
                <a:gd name="connsiteX0" fmla="*/ 0 w 237947"/>
                <a:gd name="connsiteY0" fmla="*/ 111534 h 156992"/>
                <a:gd name="connsiteX1" fmla="*/ 237948 w 237947"/>
                <a:gd name="connsiteY1" fmla="*/ 0 h 156992"/>
                <a:gd name="connsiteX2" fmla="*/ 237948 w 237947"/>
                <a:gd name="connsiteY2" fmla="*/ 106776 h 156992"/>
                <a:gd name="connsiteX3" fmla="*/ 78787 w 237947"/>
                <a:gd name="connsiteY3" fmla="*/ 156993 h 156992"/>
                <a:gd name="connsiteX4" fmla="*/ 0 w 237947"/>
                <a:gd name="connsiteY4" fmla="*/ 111534 h 156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947" h="156992">
                  <a:moveTo>
                    <a:pt x="0" y="111534"/>
                  </a:moveTo>
                  <a:lnTo>
                    <a:pt x="237948" y="0"/>
                  </a:lnTo>
                  <a:lnTo>
                    <a:pt x="237948" y="106776"/>
                  </a:lnTo>
                  <a:lnTo>
                    <a:pt x="78787" y="156993"/>
                  </a:lnTo>
                  <a:lnTo>
                    <a:pt x="0" y="111534"/>
                  </a:lnTo>
                  <a:close/>
                </a:path>
              </a:pathLst>
            </a:custGeom>
            <a:solidFill>
              <a:srgbClr val="583F7B"/>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51" name="TextBox 50">
              <a:extLst>
                <a:ext uri="{FF2B5EF4-FFF2-40B4-BE49-F238E27FC236}">
                  <a16:creationId xmlns:a16="http://schemas.microsoft.com/office/drawing/2014/main" id="{0D38DD7D-5D83-29AF-452D-5A44B5C3C21D}"/>
                </a:ext>
              </a:extLst>
            </p:cNvPr>
            <p:cNvSpPr txBox="1"/>
            <p:nvPr/>
          </p:nvSpPr>
          <p:spPr>
            <a:xfrm>
              <a:off x="2873977" y="2346080"/>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01</a:t>
              </a:r>
            </a:p>
          </p:txBody>
        </p:sp>
        <p:sp>
          <p:nvSpPr>
            <p:cNvPr id="52" name="TextBox 51">
              <a:extLst>
                <a:ext uri="{FF2B5EF4-FFF2-40B4-BE49-F238E27FC236}">
                  <a16:creationId xmlns:a16="http://schemas.microsoft.com/office/drawing/2014/main" id="{1EDAF894-26BC-4FB8-B337-BE6B308AB75D}"/>
                </a:ext>
              </a:extLst>
            </p:cNvPr>
            <p:cNvSpPr txBox="1"/>
            <p:nvPr/>
          </p:nvSpPr>
          <p:spPr>
            <a:xfrm>
              <a:off x="3751080" y="2159803"/>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الإيجابية</a:t>
              </a:r>
              <a:endParaRPr lang="en-US" sz="2000" b="1" noProof="1">
                <a:solidFill>
                  <a:srgbClr val="FFFFFF"/>
                </a:solidFill>
                <a:latin typeface="Alexandria" pitchFamily="2" charset="-78"/>
                <a:cs typeface="Alexandria" pitchFamily="2" charset="-78"/>
              </a:endParaRPr>
            </a:p>
          </p:txBody>
        </p:sp>
      </p:grpSp>
      <p:grpSp>
        <p:nvGrpSpPr>
          <p:cNvPr id="54" name="Group 53">
            <a:extLst>
              <a:ext uri="{FF2B5EF4-FFF2-40B4-BE49-F238E27FC236}">
                <a16:creationId xmlns:a16="http://schemas.microsoft.com/office/drawing/2014/main" id="{FCFCF769-1A0B-9491-55CB-DA2F38185063}"/>
              </a:ext>
            </a:extLst>
          </p:cNvPr>
          <p:cNvGrpSpPr/>
          <p:nvPr/>
        </p:nvGrpSpPr>
        <p:grpSpPr>
          <a:xfrm>
            <a:off x="3757374" y="3330136"/>
            <a:ext cx="5396416" cy="623385"/>
            <a:chOff x="2668807" y="2706017"/>
            <a:chExt cx="5396416" cy="623385"/>
          </a:xfrm>
        </p:grpSpPr>
        <p:sp>
          <p:nvSpPr>
            <p:cNvPr id="55" name="Freeform 34">
              <a:extLst>
                <a:ext uri="{FF2B5EF4-FFF2-40B4-BE49-F238E27FC236}">
                  <a16:creationId xmlns:a16="http://schemas.microsoft.com/office/drawing/2014/main" id="{374C97CA-61CA-39B4-B5F1-E7D966021CE3}"/>
                </a:ext>
              </a:extLst>
            </p:cNvPr>
            <p:cNvSpPr/>
            <p:nvPr/>
          </p:nvSpPr>
          <p:spPr>
            <a:xfrm>
              <a:off x="3411886" y="2706017"/>
              <a:ext cx="4653337"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44450 w 897856"/>
                <a:gd name="connsiteY5" fmla="*/ 528 h 107304"/>
                <a:gd name="connsiteX6" fmla="*/ 839163 w 897856"/>
                <a:gd name="connsiteY6" fmla="*/ 95147 h 107304"/>
                <a:gd name="connsiteX7" fmla="*/ 797389 w 897856"/>
                <a:gd name="connsiteY7" fmla="*/ 53388 h 107304"/>
                <a:gd name="connsiteX8" fmla="*/ 839163 w 897856"/>
                <a:gd name="connsiteY8" fmla="*/ 11629 h 107304"/>
                <a:gd name="connsiteX9" fmla="*/ 880936 w 897856"/>
                <a:gd name="connsiteY9" fmla="*/ 53388 h 107304"/>
                <a:gd name="connsiteX10" fmla="*/ 839163 w 897856"/>
                <a:gd name="connsiteY10" fmla="*/ 95147 h 107304"/>
                <a:gd name="connsiteX0" fmla="*/ 844897 w 898303"/>
                <a:gd name="connsiteY0" fmla="*/ 0 h 107305"/>
                <a:gd name="connsiteX1" fmla="*/ 447 w 898303"/>
                <a:gd name="connsiteY1" fmla="*/ 0 h 107305"/>
                <a:gd name="connsiteX2" fmla="*/ 0 w 898303"/>
                <a:gd name="connsiteY2" fmla="*/ 52079 h 107305"/>
                <a:gd name="connsiteX3" fmla="*/ 447 w 898303"/>
                <a:gd name="connsiteY3" fmla="*/ 107305 h 107305"/>
                <a:gd name="connsiteX4" fmla="*/ 844897 w 898303"/>
                <a:gd name="connsiteY4" fmla="*/ 107305 h 107305"/>
                <a:gd name="connsiteX5" fmla="*/ 898303 w 898303"/>
                <a:gd name="connsiteY5" fmla="*/ 53917 h 107305"/>
                <a:gd name="connsiteX6" fmla="*/ 844897 w 898303"/>
                <a:gd name="connsiteY6" fmla="*/ 528 h 107305"/>
                <a:gd name="connsiteX7" fmla="*/ 844897 w 898303"/>
                <a:gd name="connsiteY7" fmla="*/ 0 h 107305"/>
                <a:gd name="connsiteX8" fmla="*/ 839610 w 898303"/>
                <a:gd name="connsiteY8" fmla="*/ 95147 h 107305"/>
                <a:gd name="connsiteX9" fmla="*/ 797836 w 898303"/>
                <a:gd name="connsiteY9" fmla="*/ 53388 h 107305"/>
                <a:gd name="connsiteX10" fmla="*/ 839610 w 898303"/>
                <a:gd name="connsiteY10" fmla="*/ 11629 h 107305"/>
                <a:gd name="connsiteX11" fmla="*/ 881383 w 898303"/>
                <a:gd name="connsiteY11" fmla="*/ 53388 h 107305"/>
                <a:gd name="connsiteX12" fmla="*/ 839610 w 898303"/>
                <a:gd name="connsiteY12" fmla="*/ 95147 h 107305"/>
                <a:gd name="connsiteX0" fmla="*/ 858062 w 911468"/>
                <a:gd name="connsiteY0" fmla="*/ 0 h 107305"/>
                <a:gd name="connsiteX1" fmla="*/ 13612 w 911468"/>
                <a:gd name="connsiteY1" fmla="*/ 0 h 107305"/>
                <a:gd name="connsiteX2" fmla="*/ 0 w 911468"/>
                <a:gd name="connsiteY2" fmla="*/ 52079 h 107305"/>
                <a:gd name="connsiteX3" fmla="*/ 13612 w 911468"/>
                <a:gd name="connsiteY3" fmla="*/ 107305 h 107305"/>
                <a:gd name="connsiteX4" fmla="*/ 858062 w 911468"/>
                <a:gd name="connsiteY4" fmla="*/ 107305 h 107305"/>
                <a:gd name="connsiteX5" fmla="*/ 911468 w 911468"/>
                <a:gd name="connsiteY5" fmla="*/ 53917 h 107305"/>
                <a:gd name="connsiteX6" fmla="*/ 858062 w 911468"/>
                <a:gd name="connsiteY6" fmla="*/ 528 h 107305"/>
                <a:gd name="connsiteX7" fmla="*/ 858062 w 911468"/>
                <a:gd name="connsiteY7" fmla="*/ 0 h 107305"/>
                <a:gd name="connsiteX8" fmla="*/ 852775 w 911468"/>
                <a:gd name="connsiteY8" fmla="*/ 95147 h 107305"/>
                <a:gd name="connsiteX9" fmla="*/ 811001 w 911468"/>
                <a:gd name="connsiteY9" fmla="*/ 53388 h 107305"/>
                <a:gd name="connsiteX10" fmla="*/ 852775 w 911468"/>
                <a:gd name="connsiteY10" fmla="*/ 11629 h 107305"/>
                <a:gd name="connsiteX11" fmla="*/ 894548 w 911468"/>
                <a:gd name="connsiteY11" fmla="*/ 53388 h 107305"/>
                <a:gd name="connsiteX12" fmla="*/ 852775 w 911468"/>
                <a:gd name="connsiteY12"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1468" h="107305">
                  <a:moveTo>
                    <a:pt x="858062" y="0"/>
                  </a:moveTo>
                  <a:lnTo>
                    <a:pt x="13612" y="0"/>
                  </a:lnTo>
                  <a:lnTo>
                    <a:pt x="0" y="52079"/>
                  </a:lnTo>
                  <a:lnTo>
                    <a:pt x="13612" y="107305"/>
                  </a:lnTo>
                  <a:lnTo>
                    <a:pt x="858062" y="107305"/>
                  </a:lnTo>
                  <a:cubicBezTo>
                    <a:pt x="887674" y="107305"/>
                    <a:pt x="911468" y="83518"/>
                    <a:pt x="911468" y="53917"/>
                  </a:cubicBezTo>
                  <a:cubicBezTo>
                    <a:pt x="911468" y="24315"/>
                    <a:pt x="887674" y="528"/>
                    <a:pt x="858062" y="528"/>
                  </a:cubicBezTo>
                  <a:lnTo>
                    <a:pt x="858062" y="0"/>
                  </a:lnTo>
                  <a:close/>
                  <a:moveTo>
                    <a:pt x="852775" y="95147"/>
                  </a:moveTo>
                  <a:cubicBezTo>
                    <a:pt x="830037" y="95147"/>
                    <a:pt x="811001" y="76646"/>
                    <a:pt x="811001" y="53388"/>
                  </a:cubicBezTo>
                  <a:cubicBezTo>
                    <a:pt x="811001" y="30130"/>
                    <a:pt x="829509" y="11629"/>
                    <a:pt x="852775" y="11629"/>
                  </a:cubicBezTo>
                  <a:cubicBezTo>
                    <a:pt x="876041" y="11629"/>
                    <a:pt x="894548" y="30130"/>
                    <a:pt x="894548" y="53388"/>
                  </a:cubicBezTo>
                  <a:cubicBezTo>
                    <a:pt x="894548" y="76646"/>
                    <a:pt x="876041" y="95147"/>
                    <a:pt x="852775" y="95147"/>
                  </a:cubicBezTo>
                  <a:close/>
                </a:path>
              </a:pathLst>
            </a:custGeom>
            <a:solidFill>
              <a:schemeClr val="accent2"/>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56" name="Freeform 30">
              <a:extLst>
                <a:ext uri="{FF2B5EF4-FFF2-40B4-BE49-F238E27FC236}">
                  <a16:creationId xmlns:a16="http://schemas.microsoft.com/office/drawing/2014/main" id="{08ED1726-7050-F08B-15F0-0383F385A3B9}"/>
                </a:ext>
              </a:extLst>
            </p:cNvPr>
            <p:cNvSpPr/>
            <p:nvPr/>
          </p:nvSpPr>
          <p:spPr>
            <a:xfrm>
              <a:off x="2668807" y="2706017"/>
              <a:ext cx="812569" cy="623385"/>
            </a:xfrm>
            <a:custGeom>
              <a:avLst/>
              <a:gdLst>
                <a:gd name="connsiteX0" fmla="*/ 45475 w 159161"/>
                <a:gd name="connsiteY0" fmla="*/ 122105 h 122105"/>
                <a:gd name="connsiteX1" fmla="*/ 159161 w 159161"/>
                <a:gd name="connsiteY1" fmla="*/ 107305 h 122105"/>
                <a:gd name="connsiteX2" fmla="*/ 159161 w 159161"/>
                <a:gd name="connsiteY2" fmla="*/ 0 h 122105"/>
                <a:gd name="connsiteX3" fmla="*/ 0 w 159161"/>
                <a:gd name="connsiteY3" fmla="*/ 43345 h 122105"/>
                <a:gd name="connsiteX4" fmla="*/ 45475 w 159161"/>
                <a:gd name="connsiteY4" fmla="*/ 122105 h 122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61" h="122105">
                  <a:moveTo>
                    <a:pt x="45475" y="122105"/>
                  </a:moveTo>
                  <a:lnTo>
                    <a:pt x="159161" y="107305"/>
                  </a:lnTo>
                  <a:lnTo>
                    <a:pt x="159161" y="0"/>
                  </a:lnTo>
                  <a:lnTo>
                    <a:pt x="0" y="43345"/>
                  </a:lnTo>
                  <a:lnTo>
                    <a:pt x="45475" y="122105"/>
                  </a:lnTo>
                  <a:close/>
                </a:path>
              </a:pathLst>
            </a:custGeom>
            <a:solidFill>
              <a:schemeClr val="accent2">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57" name="TextBox 56">
              <a:extLst>
                <a:ext uri="{FF2B5EF4-FFF2-40B4-BE49-F238E27FC236}">
                  <a16:creationId xmlns:a16="http://schemas.microsoft.com/office/drawing/2014/main" id="{715B1F10-BA37-48E0-C4B0-302F871C18DC}"/>
                </a:ext>
              </a:extLst>
            </p:cNvPr>
            <p:cNvSpPr txBox="1"/>
            <p:nvPr/>
          </p:nvSpPr>
          <p:spPr>
            <a:xfrm>
              <a:off x="2900972" y="2921026"/>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02</a:t>
              </a:r>
            </a:p>
          </p:txBody>
        </p:sp>
      </p:grpSp>
      <p:grpSp>
        <p:nvGrpSpPr>
          <p:cNvPr id="60" name="Group 59">
            <a:extLst>
              <a:ext uri="{FF2B5EF4-FFF2-40B4-BE49-F238E27FC236}">
                <a16:creationId xmlns:a16="http://schemas.microsoft.com/office/drawing/2014/main" id="{1C6F7C37-7EE5-CAFC-BD18-1605B10AD6A6}"/>
              </a:ext>
            </a:extLst>
          </p:cNvPr>
          <p:cNvGrpSpPr/>
          <p:nvPr/>
        </p:nvGrpSpPr>
        <p:grpSpPr>
          <a:xfrm>
            <a:off x="3980722" y="3956222"/>
            <a:ext cx="5173068" cy="547827"/>
            <a:chOff x="2892155" y="3332103"/>
            <a:chExt cx="5173068" cy="547827"/>
          </a:xfrm>
        </p:grpSpPr>
        <p:sp>
          <p:nvSpPr>
            <p:cNvPr id="61" name="Freeform 35">
              <a:extLst>
                <a:ext uri="{FF2B5EF4-FFF2-40B4-BE49-F238E27FC236}">
                  <a16:creationId xmlns:a16="http://schemas.microsoft.com/office/drawing/2014/main" id="{CA85A207-239D-608D-D3EA-300EB652D280}"/>
                </a:ext>
              </a:extLst>
            </p:cNvPr>
            <p:cNvSpPr/>
            <p:nvPr/>
          </p:nvSpPr>
          <p:spPr>
            <a:xfrm>
              <a:off x="3441108" y="3332103"/>
              <a:ext cx="4624115"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6 h 107304"/>
                <a:gd name="connsiteX5" fmla="*/ 844450 w 897856"/>
                <a:gd name="connsiteY5" fmla="*/ 528 h 107304"/>
                <a:gd name="connsiteX6" fmla="*/ 839163 w 897856"/>
                <a:gd name="connsiteY6" fmla="*/ 95147 h 107304"/>
                <a:gd name="connsiteX7" fmla="*/ 797389 w 897856"/>
                <a:gd name="connsiteY7" fmla="*/ 53388 h 107304"/>
                <a:gd name="connsiteX8" fmla="*/ 839163 w 897856"/>
                <a:gd name="connsiteY8" fmla="*/ 11629 h 107304"/>
                <a:gd name="connsiteX9" fmla="*/ 880936 w 897856"/>
                <a:gd name="connsiteY9" fmla="*/ 53388 h 107304"/>
                <a:gd name="connsiteX10" fmla="*/ 839163 w 897856"/>
                <a:gd name="connsiteY10" fmla="*/ 95147 h 107304"/>
                <a:gd name="connsiteX0" fmla="*/ 844897 w 898303"/>
                <a:gd name="connsiteY0" fmla="*/ 0 h 107305"/>
                <a:gd name="connsiteX1" fmla="*/ 447 w 898303"/>
                <a:gd name="connsiteY1" fmla="*/ 0 h 107305"/>
                <a:gd name="connsiteX2" fmla="*/ 0 w 898303"/>
                <a:gd name="connsiteY2" fmla="*/ 55369 h 107305"/>
                <a:gd name="connsiteX3" fmla="*/ 447 w 898303"/>
                <a:gd name="connsiteY3" fmla="*/ 107305 h 107305"/>
                <a:gd name="connsiteX4" fmla="*/ 844897 w 898303"/>
                <a:gd name="connsiteY4" fmla="*/ 107305 h 107305"/>
                <a:gd name="connsiteX5" fmla="*/ 898303 w 898303"/>
                <a:gd name="connsiteY5" fmla="*/ 53916 h 107305"/>
                <a:gd name="connsiteX6" fmla="*/ 844897 w 898303"/>
                <a:gd name="connsiteY6" fmla="*/ 528 h 107305"/>
                <a:gd name="connsiteX7" fmla="*/ 844897 w 898303"/>
                <a:gd name="connsiteY7" fmla="*/ 0 h 107305"/>
                <a:gd name="connsiteX8" fmla="*/ 839610 w 898303"/>
                <a:gd name="connsiteY8" fmla="*/ 95147 h 107305"/>
                <a:gd name="connsiteX9" fmla="*/ 797836 w 898303"/>
                <a:gd name="connsiteY9" fmla="*/ 53388 h 107305"/>
                <a:gd name="connsiteX10" fmla="*/ 839610 w 898303"/>
                <a:gd name="connsiteY10" fmla="*/ 11629 h 107305"/>
                <a:gd name="connsiteX11" fmla="*/ 881383 w 898303"/>
                <a:gd name="connsiteY11" fmla="*/ 53388 h 107305"/>
                <a:gd name="connsiteX12" fmla="*/ 839610 w 898303"/>
                <a:gd name="connsiteY12" fmla="*/ 95147 h 107305"/>
                <a:gd name="connsiteX0" fmla="*/ 852338 w 905744"/>
                <a:gd name="connsiteY0" fmla="*/ 0 h 107305"/>
                <a:gd name="connsiteX1" fmla="*/ 7888 w 905744"/>
                <a:gd name="connsiteY1" fmla="*/ 0 h 107305"/>
                <a:gd name="connsiteX2" fmla="*/ 0 w 905744"/>
                <a:gd name="connsiteY2" fmla="*/ 55941 h 107305"/>
                <a:gd name="connsiteX3" fmla="*/ 7888 w 905744"/>
                <a:gd name="connsiteY3" fmla="*/ 107305 h 107305"/>
                <a:gd name="connsiteX4" fmla="*/ 852338 w 905744"/>
                <a:gd name="connsiteY4" fmla="*/ 107305 h 107305"/>
                <a:gd name="connsiteX5" fmla="*/ 905744 w 905744"/>
                <a:gd name="connsiteY5" fmla="*/ 53916 h 107305"/>
                <a:gd name="connsiteX6" fmla="*/ 852338 w 905744"/>
                <a:gd name="connsiteY6" fmla="*/ 528 h 107305"/>
                <a:gd name="connsiteX7" fmla="*/ 852338 w 905744"/>
                <a:gd name="connsiteY7" fmla="*/ 0 h 107305"/>
                <a:gd name="connsiteX8" fmla="*/ 847051 w 905744"/>
                <a:gd name="connsiteY8" fmla="*/ 95147 h 107305"/>
                <a:gd name="connsiteX9" fmla="*/ 805277 w 905744"/>
                <a:gd name="connsiteY9" fmla="*/ 53388 h 107305"/>
                <a:gd name="connsiteX10" fmla="*/ 847051 w 905744"/>
                <a:gd name="connsiteY10" fmla="*/ 11629 h 107305"/>
                <a:gd name="connsiteX11" fmla="*/ 888824 w 905744"/>
                <a:gd name="connsiteY11" fmla="*/ 53388 h 107305"/>
                <a:gd name="connsiteX12" fmla="*/ 847051 w 905744"/>
                <a:gd name="connsiteY12"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05744" h="107305">
                  <a:moveTo>
                    <a:pt x="852338" y="0"/>
                  </a:moveTo>
                  <a:lnTo>
                    <a:pt x="7888" y="0"/>
                  </a:lnTo>
                  <a:lnTo>
                    <a:pt x="0" y="55941"/>
                  </a:lnTo>
                  <a:lnTo>
                    <a:pt x="7888" y="107305"/>
                  </a:lnTo>
                  <a:lnTo>
                    <a:pt x="852338" y="107305"/>
                  </a:lnTo>
                  <a:cubicBezTo>
                    <a:pt x="881950" y="107305"/>
                    <a:pt x="905744" y="83518"/>
                    <a:pt x="905744" y="53916"/>
                  </a:cubicBezTo>
                  <a:cubicBezTo>
                    <a:pt x="905744" y="24315"/>
                    <a:pt x="881950" y="528"/>
                    <a:pt x="852338" y="528"/>
                  </a:cubicBezTo>
                  <a:lnTo>
                    <a:pt x="852338" y="0"/>
                  </a:lnTo>
                  <a:close/>
                  <a:moveTo>
                    <a:pt x="847051" y="95147"/>
                  </a:moveTo>
                  <a:cubicBezTo>
                    <a:pt x="824313" y="95147"/>
                    <a:pt x="805277" y="76646"/>
                    <a:pt x="805277" y="53388"/>
                  </a:cubicBezTo>
                  <a:cubicBezTo>
                    <a:pt x="805277" y="30130"/>
                    <a:pt x="823785" y="11629"/>
                    <a:pt x="847051" y="11629"/>
                  </a:cubicBezTo>
                  <a:cubicBezTo>
                    <a:pt x="870317" y="11629"/>
                    <a:pt x="888824" y="30130"/>
                    <a:pt x="888824" y="53388"/>
                  </a:cubicBezTo>
                  <a:cubicBezTo>
                    <a:pt x="888824" y="76646"/>
                    <a:pt x="870317" y="95147"/>
                    <a:pt x="847051" y="95147"/>
                  </a:cubicBezTo>
                  <a:close/>
                </a:path>
              </a:pathLst>
            </a:custGeom>
            <a:solidFill>
              <a:schemeClr val="accent4"/>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62" name="Freeform 31">
              <a:extLst>
                <a:ext uri="{FF2B5EF4-FFF2-40B4-BE49-F238E27FC236}">
                  <a16:creationId xmlns:a16="http://schemas.microsoft.com/office/drawing/2014/main" id="{478F3CC2-FC3A-E3A1-BA46-E8877D48C808}"/>
                </a:ext>
              </a:extLst>
            </p:cNvPr>
            <p:cNvSpPr/>
            <p:nvPr/>
          </p:nvSpPr>
          <p:spPr>
            <a:xfrm>
              <a:off x="2900972" y="3332104"/>
              <a:ext cx="580403" cy="547821"/>
            </a:xfrm>
            <a:custGeom>
              <a:avLst/>
              <a:gdLst>
                <a:gd name="connsiteX0" fmla="*/ 0 w 113686"/>
                <a:gd name="connsiteY0" fmla="*/ 99376 h 107304"/>
                <a:gd name="connsiteX1" fmla="*/ 113686 w 113686"/>
                <a:gd name="connsiteY1" fmla="*/ 107305 h 107304"/>
                <a:gd name="connsiteX2" fmla="*/ 113686 w 113686"/>
                <a:gd name="connsiteY2" fmla="*/ 0 h 107304"/>
                <a:gd name="connsiteX3" fmla="*/ 0 w 113686"/>
                <a:gd name="connsiteY3" fmla="*/ 7929 h 107304"/>
                <a:gd name="connsiteX4" fmla="*/ 0 w 113686"/>
                <a:gd name="connsiteY4" fmla="*/ 99376 h 107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686" h="107304">
                  <a:moveTo>
                    <a:pt x="0" y="99376"/>
                  </a:moveTo>
                  <a:lnTo>
                    <a:pt x="113686" y="107305"/>
                  </a:lnTo>
                  <a:lnTo>
                    <a:pt x="113686" y="0"/>
                  </a:lnTo>
                  <a:lnTo>
                    <a:pt x="0" y="7929"/>
                  </a:lnTo>
                  <a:lnTo>
                    <a:pt x="0" y="99376"/>
                  </a:lnTo>
                  <a:close/>
                </a:path>
              </a:pathLst>
            </a:custGeom>
            <a:solidFill>
              <a:schemeClr val="accent4">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63" name="TextBox 62">
              <a:extLst>
                <a:ext uri="{FF2B5EF4-FFF2-40B4-BE49-F238E27FC236}">
                  <a16:creationId xmlns:a16="http://schemas.microsoft.com/office/drawing/2014/main" id="{CFB33C29-1418-183C-1C7D-BE49608BCDF8}"/>
                </a:ext>
              </a:extLst>
            </p:cNvPr>
            <p:cNvSpPr txBox="1"/>
            <p:nvPr/>
          </p:nvSpPr>
          <p:spPr>
            <a:xfrm>
              <a:off x="2892155" y="3483588"/>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03</a:t>
              </a:r>
            </a:p>
          </p:txBody>
        </p:sp>
      </p:grpSp>
      <p:grpSp>
        <p:nvGrpSpPr>
          <p:cNvPr id="66" name="Group 65">
            <a:extLst>
              <a:ext uri="{FF2B5EF4-FFF2-40B4-BE49-F238E27FC236}">
                <a16:creationId xmlns:a16="http://schemas.microsoft.com/office/drawing/2014/main" id="{331F6AFF-ACC6-ECBB-F885-EAD532955DDA}"/>
              </a:ext>
            </a:extLst>
          </p:cNvPr>
          <p:cNvGrpSpPr/>
          <p:nvPr/>
        </p:nvGrpSpPr>
        <p:grpSpPr>
          <a:xfrm>
            <a:off x="3355146" y="4952020"/>
            <a:ext cx="5798644" cy="801501"/>
            <a:chOff x="2266579" y="4327901"/>
            <a:chExt cx="5798644" cy="801501"/>
          </a:xfrm>
        </p:grpSpPr>
        <p:sp>
          <p:nvSpPr>
            <p:cNvPr id="67" name="Freeform 37">
              <a:extLst>
                <a:ext uri="{FF2B5EF4-FFF2-40B4-BE49-F238E27FC236}">
                  <a16:creationId xmlns:a16="http://schemas.microsoft.com/office/drawing/2014/main" id="{9C01008A-46E0-550C-F828-C73AF865D3C7}"/>
                </a:ext>
              </a:extLst>
            </p:cNvPr>
            <p:cNvSpPr/>
            <p:nvPr/>
          </p:nvSpPr>
          <p:spPr>
            <a:xfrm>
              <a:off x="3426496" y="4581575"/>
              <a:ext cx="4638727"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97856 w 897856"/>
                <a:gd name="connsiteY5" fmla="*/ 53917 h 107304"/>
                <a:gd name="connsiteX6" fmla="*/ 844450 w 897856"/>
                <a:gd name="connsiteY6" fmla="*/ 528 h 107304"/>
                <a:gd name="connsiteX7" fmla="*/ 839163 w 897856"/>
                <a:gd name="connsiteY7" fmla="*/ 95675 h 107304"/>
                <a:gd name="connsiteX8" fmla="*/ 797389 w 897856"/>
                <a:gd name="connsiteY8" fmla="*/ 53917 h 107304"/>
                <a:gd name="connsiteX9" fmla="*/ 839163 w 897856"/>
                <a:gd name="connsiteY9" fmla="*/ 12158 h 107304"/>
                <a:gd name="connsiteX10" fmla="*/ 880936 w 897856"/>
                <a:gd name="connsiteY10" fmla="*/ 53917 h 107304"/>
                <a:gd name="connsiteX11" fmla="*/ 839163 w 897856"/>
                <a:gd name="connsiteY11" fmla="*/ 95675 h 107304"/>
                <a:gd name="connsiteX0" fmla="*/ 844897 w 898303"/>
                <a:gd name="connsiteY0" fmla="*/ 0 h 107305"/>
                <a:gd name="connsiteX1" fmla="*/ 447 w 898303"/>
                <a:gd name="connsiteY1" fmla="*/ 0 h 107305"/>
                <a:gd name="connsiteX2" fmla="*/ 0 w 898303"/>
                <a:gd name="connsiteY2" fmla="*/ 54465 h 107305"/>
                <a:gd name="connsiteX3" fmla="*/ 447 w 898303"/>
                <a:gd name="connsiteY3" fmla="*/ 107305 h 107305"/>
                <a:gd name="connsiteX4" fmla="*/ 844897 w 898303"/>
                <a:gd name="connsiteY4" fmla="*/ 107305 h 107305"/>
                <a:gd name="connsiteX5" fmla="*/ 898303 w 898303"/>
                <a:gd name="connsiteY5" fmla="*/ 53917 h 107305"/>
                <a:gd name="connsiteX6" fmla="*/ 898303 w 898303"/>
                <a:gd name="connsiteY6" fmla="*/ 53917 h 107305"/>
                <a:gd name="connsiteX7" fmla="*/ 844897 w 898303"/>
                <a:gd name="connsiteY7" fmla="*/ 528 h 107305"/>
                <a:gd name="connsiteX8" fmla="*/ 844897 w 898303"/>
                <a:gd name="connsiteY8" fmla="*/ 0 h 107305"/>
                <a:gd name="connsiteX9" fmla="*/ 839610 w 898303"/>
                <a:gd name="connsiteY9" fmla="*/ 95675 h 107305"/>
                <a:gd name="connsiteX10" fmla="*/ 797836 w 898303"/>
                <a:gd name="connsiteY10" fmla="*/ 53917 h 107305"/>
                <a:gd name="connsiteX11" fmla="*/ 839610 w 898303"/>
                <a:gd name="connsiteY11" fmla="*/ 12158 h 107305"/>
                <a:gd name="connsiteX12" fmla="*/ 881383 w 898303"/>
                <a:gd name="connsiteY12" fmla="*/ 53917 h 107305"/>
                <a:gd name="connsiteX13" fmla="*/ 839610 w 898303"/>
                <a:gd name="connsiteY13" fmla="*/ 95675 h 107305"/>
                <a:gd name="connsiteX0" fmla="*/ 855200 w 908606"/>
                <a:gd name="connsiteY0" fmla="*/ 0 h 107305"/>
                <a:gd name="connsiteX1" fmla="*/ 10750 w 908606"/>
                <a:gd name="connsiteY1" fmla="*/ 0 h 107305"/>
                <a:gd name="connsiteX2" fmla="*/ 0 w 908606"/>
                <a:gd name="connsiteY2" fmla="*/ 52175 h 107305"/>
                <a:gd name="connsiteX3" fmla="*/ 10750 w 908606"/>
                <a:gd name="connsiteY3" fmla="*/ 107305 h 107305"/>
                <a:gd name="connsiteX4" fmla="*/ 855200 w 908606"/>
                <a:gd name="connsiteY4" fmla="*/ 107305 h 107305"/>
                <a:gd name="connsiteX5" fmla="*/ 908606 w 908606"/>
                <a:gd name="connsiteY5" fmla="*/ 53917 h 107305"/>
                <a:gd name="connsiteX6" fmla="*/ 908606 w 908606"/>
                <a:gd name="connsiteY6" fmla="*/ 53917 h 107305"/>
                <a:gd name="connsiteX7" fmla="*/ 855200 w 908606"/>
                <a:gd name="connsiteY7" fmla="*/ 528 h 107305"/>
                <a:gd name="connsiteX8" fmla="*/ 855200 w 908606"/>
                <a:gd name="connsiteY8" fmla="*/ 0 h 107305"/>
                <a:gd name="connsiteX9" fmla="*/ 849913 w 908606"/>
                <a:gd name="connsiteY9" fmla="*/ 95675 h 107305"/>
                <a:gd name="connsiteX10" fmla="*/ 808139 w 908606"/>
                <a:gd name="connsiteY10" fmla="*/ 53917 h 107305"/>
                <a:gd name="connsiteX11" fmla="*/ 849913 w 908606"/>
                <a:gd name="connsiteY11" fmla="*/ 12158 h 107305"/>
                <a:gd name="connsiteX12" fmla="*/ 891686 w 908606"/>
                <a:gd name="connsiteY12" fmla="*/ 53917 h 107305"/>
                <a:gd name="connsiteX13" fmla="*/ 849913 w 908606"/>
                <a:gd name="connsiteY13" fmla="*/ 95675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08606" h="107305">
                  <a:moveTo>
                    <a:pt x="855200" y="0"/>
                  </a:moveTo>
                  <a:lnTo>
                    <a:pt x="10750" y="0"/>
                  </a:lnTo>
                  <a:lnTo>
                    <a:pt x="0" y="52175"/>
                  </a:lnTo>
                  <a:lnTo>
                    <a:pt x="10750" y="107305"/>
                  </a:lnTo>
                  <a:lnTo>
                    <a:pt x="855200" y="107305"/>
                  </a:lnTo>
                  <a:cubicBezTo>
                    <a:pt x="884812" y="107305"/>
                    <a:pt x="908606" y="83518"/>
                    <a:pt x="908606" y="53917"/>
                  </a:cubicBezTo>
                  <a:lnTo>
                    <a:pt x="908606" y="53917"/>
                  </a:lnTo>
                  <a:cubicBezTo>
                    <a:pt x="908606" y="24315"/>
                    <a:pt x="884812" y="528"/>
                    <a:pt x="855200" y="528"/>
                  </a:cubicBezTo>
                  <a:lnTo>
                    <a:pt x="855200" y="0"/>
                  </a:lnTo>
                  <a:close/>
                  <a:moveTo>
                    <a:pt x="849913" y="95675"/>
                  </a:moveTo>
                  <a:cubicBezTo>
                    <a:pt x="827175" y="95675"/>
                    <a:pt x="808139" y="77175"/>
                    <a:pt x="808139" y="53917"/>
                  </a:cubicBezTo>
                  <a:cubicBezTo>
                    <a:pt x="808139" y="30658"/>
                    <a:pt x="826647" y="12158"/>
                    <a:pt x="849913" y="12158"/>
                  </a:cubicBezTo>
                  <a:cubicBezTo>
                    <a:pt x="873179" y="12158"/>
                    <a:pt x="891686" y="30658"/>
                    <a:pt x="891686" y="53917"/>
                  </a:cubicBezTo>
                  <a:cubicBezTo>
                    <a:pt x="891686" y="77175"/>
                    <a:pt x="873179" y="95675"/>
                    <a:pt x="849913" y="95675"/>
                  </a:cubicBezTo>
                  <a:close/>
                </a:path>
              </a:pathLst>
            </a:custGeom>
            <a:solidFill>
              <a:schemeClr val="accent1"/>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68" name="Freeform 28">
              <a:extLst>
                <a:ext uri="{FF2B5EF4-FFF2-40B4-BE49-F238E27FC236}">
                  <a16:creationId xmlns:a16="http://schemas.microsoft.com/office/drawing/2014/main" id="{011E538E-327D-4205-2B26-298E72FA733D}"/>
                </a:ext>
              </a:extLst>
            </p:cNvPr>
            <p:cNvSpPr/>
            <p:nvPr/>
          </p:nvSpPr>
          <p:spPr>
            <a:xfrm>
              <a:off x="2266579" y="4327901"/>
              <a:ext cx="1214796" cy="801495"/>
            </a:xfrm>
            <a:custGeom>
              <a:avLst/>
              <a:gdLst>
                <a:gd name="connsiteX0" fmla="*/ 237948 w 237947"/>
                <a:gd name="connsiteY0" fmla="*/ 156993 h 156992"/>
                <a:gd name="connsiteX1" fmla="*/ 0 w 237947"/>
                <a:gd name="connsiteY1" fmla="*/ 45459 h 156992"/>
                <a:gd name="connsiteX2" fmla="*/ 78787 w 237947"/>
                <a:gd name="connsiteY2" fmla="*/ 0 h 156992"/>
                <a:gd name="connsiteX3" fmla="*/ 237948 w 237947"/>
                <a:gd name="connsiteY3" fmla="*/ 49688 h 156992"/>
                <a:gd name="connsiteX4" fmla="*/ 237948 w 237947"/>
                <a:gd name="connsiteY4" fmla="*/ 156993 h 156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947" h="156992">
                  <a:moveTo>
                    <a:pt x="237948" y="156993"/>
                  </a:moveTo>
                  <a:lnTo>
                    <a:pt x="0" y="45459"/>
                  </a:lnTo>
                  <a:lnTo>
                    <a:pt x="78787" y="0"/>
                  </a:lnTo>
                  <a:lnTo>
                    <a:pt x="237948" y="49688"/>
                  </a:lnTo>
                  <a:lnTo>
                    <a:pt x="237948" y="156993"/>
                  </a:lnTo>
                  <a:close/>
                </a:path>
              </a:pathLst>
            </a:custGeom>
            <a:solidFill>
              <a:schemeClr val="accent1">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69" name="TextBox 68">
              <a:extLst>
                <a:ext uri="{FF2B5EF4-FFF2-40B4-BE49-F238E27FC236}">
                  <a16:creationId xmlns:a16="http://schemas.microsoft.com/office/drawing/2014/main" id="{98CEF712-D0E3-E065-14E1-0F7DF32450C2}"/>
                </a:ext>
              </a:extLst>
            </p:cNvPr>
            <p:cNvSpPr txBox="1"/>
            <p:nvPr/>
          </p:nvSpPr>
          <p:spPr>
            <a:xfrm>
              <a:off x="2871589" y="4611470"/>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05</a:t>
              </a:r>
            </a:p>
          </p:txBody>
        </p:sp>
      </p:grpSp>
      <p:grpSp>
        <p:nvGrpSpPr>
          <p:cNvPr id="77" name="Group 76">
            <a:extLst>
              <a:ext uri="{FF2B5EF4-FFF2-40B4-BE49-F238E27FC236}">
                <a16:creationId xmlns:a16="http://schemas.microsoft.com/office/drawing/2014/main" id="{ECF81CC7-B602-6B1F-6A39-4FA15A92E3E9}"/>
              </a:ext>
            </a:extLst>
          </p:cNvPr>
          <p:cNvGrpSpPr/>
          <p:nvPr/>
        </p:nvGrpSpPr>
        <p:grpSpPr>
          <a:xfrm>
            <a:off x="1879633" y="3703648"/>
            <a:ext cx="1576909" cy="1064031"/>
            <a:chOff x="-1814345" y="2195501"/>
            <a:chExt cx="5581221" cy="1170823"/>
          </a:xfrm>
        </p:grpSpPr>
        <p:sp>
          <p:nvSpPr>
            <p:cNvPr id="78" name="TextBox 77">
              <a:extLst>
                <a:ext uri="{FF2B5EF4-FFF2-40B4-BE49-F238E27FC236}">
                  <a16:creationId xmlns:a16="http://schemas.microsoft.com/office/drawing/2014/main" id="{DFBB0E38-6B50-C18F-F4F2-D3B389813DD9}"/>
                </a:ext>
              </a:extLst>
            </p:cNvPr>
            <p:cNvSpPr txBox="1"/>
            <p:nvPr/>
          </p:nvSpPr>
          <p:spPr>
            <a:xfrm>
              <a:off x="-1814345" y="2195501"/>
              <a:ext cx="5581221" cy="1049866"/>
            </a:xfrm>
            <a:prstGeom prst="rect">
              <a:avLst/>
            </a:prstGeom>
            <a:noFill/>
          </p:spPr>
          <p:txBody>
            <a:bodyPr wrap="square" lIns="0" rIns="0" rtlCol="0" anchor="b">
              <a:spAutoFit/>
            </a:bodyPr>
            <a:lstStyle/>
            <a:p>
              <a:pPr algn="ctr"/>
              <a:r>
                <a:rPr lang="ar-EG" sz="2800" b="1" noProof="1">
                  <a:solidFill>
                    <a:srgbClr val="FFFF00"/>
                  </a:solidFill>
                  <a:latin typeface="Alexandria" pitchFamily="2" charset="-78"/>
                  <a:cs typeface="Alexandria" pitchFamily="2" charset="-78"/>
                </a:rPr>
                <a:t>أنواع السمعة</a:t>
              </a:r>
              <a:endParaRPr lang="en-US" sz="2800" b="1" noProof="1">
                <a:solidFill>
                  <a:srgbClr val="FFFF00"/>
                </a:solidFill>
                <a:latin typeface="Alexandria" pitchFamily="2" charset="-78"/>
                <a:cs typeface="Alexandria" pitchFamily="2" charset="-78"/>
              </a:endParaRPr>
            </a:p>
          </p:txBody>
        </p:sp>
        <p:sp>
          <p:nvSpPr>
            <p:cNvPr id="79" name="TextBox 78">
              <a:extLst>
                <a:ext uri="{FF2B5EF4-FFF2-40B4-BE49-F238E27FC236}">
                  <a16:creationId xmlns:a16="http://schemas.microsoft.com/office/drawing/2014/main" id="{1D7DEEB1-0AAD-1074-C4D1-79765854C7EF}"/>
                </a:ext>
              </a:extLst>
            </p:cNvPr>
            <p:cNvSpPr txBox="1"/>
            <p:nvPr/>
          </p:nvSpPr>
          <p:spPr>
            <a:xfrm>
              <a:off x="332936" y="3086923"/>
              <a:ext cx="2975111" cy="279401"/>
            </a:xfrm>
            <a:prstGeom prst="rect">
              <a:avLst/>
            </a:prstGeom>
            <a:noFill/>
          </p:spPr>
          <p:txBody>
            <a:bodyPr wrap="square" lIns="0" rIns="0" rtlCol="0" anchor="t">
              <a:spAutoFit/>
            </a:bodyPr>
            <a:lstStyle/>
            <a:p>
              <a:pPr algn="ctr"/>
              <a:endParaRPr lang="en-US" sz="1050" noProof="1">
                <a:solidFill>
                  <a:srgbClr val="FFFFFF"/>
                </a:solidFill>
                <a:latin typeface="Calibri" panose="020F0502020204030204"/>
              </a:endParaRPr>
            </a:p>
          </p:txBody>
        </p:sp>
      </p:grpSp>
      <p:sp>
        <p:nvSpPr>
          <p:cNvPr id="80" name="TextBox 79">
            <a:extLst>
              <a:ext uri="{FF2B5EF4-FFF2-40B4-BE49-F238E27FC236}">
                <a16:creationId xmlns:a16="http://schemas.microsoft.com/office/drawing/2014/main" id="{C4CE8D18-2200-F861-6679-27156FA9056B}"/>
              </a:ext>
            </a:extLst>
          </p:cNvPr>
          <p:cNvSpPr txBox="1"/>
          <p:nvPr/>
        </p:nvSpPr>
        <p:spPr>
          <a:xfrm>
            <a:off x="4874031" y="3397582"/>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السلبية</a:t>
            </a:r>
            <a:endParaRPr lang="en-US" sz="2000" b="1" noProof="1">
              <a:solidFill>
                <a:srgbClr val="FFFFFF"/>
              </a:solidFill>
              <a:latin typeface="Alexandria" pitchFamily="2" charset="-78"/>
              <a:cs typeface="Alexandria" pitchFamily="2" charset="-78"/>
            </a:endParaRPr>
          </a:p>
        </p:txBody>
      </p:sp>
      <p:sp>
        <p:nvSpPr>
          <p:cNvPr id="81" name="TextBox 80">
            <a:extLst>
              <a:ext uri="{FF2B5EF4-FFF2-40B4-BE49-F238E27FC236}">
                <a16:creationId xmlns:a16="http://schemas.microsoft.com/office/drawing/2014/main" id="{F80D56C4-FBBF-BEB8-544C-3740225F0697}"/>
              </a:ext>
            </a:extLst>
          </p:cNvPr>
          <p:cNvSpPr txBox="1"/>
          <p:nvPr/>
        </p:nvSpPr>
        <p:spPr>
          <a:xfrm>
            <a:off x="4792919" y="4015374"/>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المٌتذبذبة</a:t>
            </a:r>
            <a:endParaRPr lang="en-US" sz="2000" b="1" noProof="1">
              <a:solidFill>
                <a:srgbClr val="FFFFFF"/>
              </a:solidFill>
              <a:latin typeface="Alexandria" pitchFamily="2" charset="-78"/>
              <a:cs typeface="Alexandria" pitchFamily="2" charset="-78"/>
            </a:endParaRPr>
          </a:p>
        </p:txBody>
      </p:sp>
      <p:sp>
        <p:nvSpPr>
          <p:cNvPr id="82" name="TextBox 81">
            <a:extLst>
              <a:ext uri="{FF2B5EF4-FFF2-40B4-BE49-F238E27FC236}">
                <a16:creationId xmlns:a16="http://schemas.microsoft.com/office/drawing/2014/main" id="{2613220A-3277-AC9E-25C7-DFF4530D1754}"/>
              </a:ext>
            </a:extLst>
          </p:cNvPr>
          <p:cNvSpPr txBox="1"/>
          <p:nvPr/>
        </p:nvSpPr>
        <p:spPr>
          <a:xfrm>
            <a:off x="4817256" y="4605309"/>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المُدارة</a:t>
            </a:r>
            <a:endParaRPr lang="en-US" sz="2000" b="1" noProof="1">
              <a:solidFill>
                <a:srgbClr val="FFFFFF"/>
              </a:solidFill>
              <a:latin typeface="Alexandria" pitchFamily="2" charset="-78"/>
              <a:cs typeface="Alexandria" pitchFamily="2" charset="-78"/>
            </a:endParaRPr>
          </a:p>
        </p:txBody>
      </p:sp>
      <p:sp>
        <p:nvSpPr>
          <p:cNvPr id="83" name="TextBox 82">
            <a:extLst>
              <a:ext uri="{FF2B5EF4-FFF2-40B4-BE49-F238E27FC236}">
                <a16:creationId xmlns:a16="http://schemas.microsoft.com/office/drawing/2014/main" id="{EC932ED9-67B7-B4B2-B5F5-47BE60A67831}"/>
              </a:ext>
            </a:extLst>
          </p:cNvPr>
          <p:cNvSpPr txBox="1"/>
          <p:nvPr/>
        </p:nvSpPr>
        <p:spPr>
          <a:xfrm>
            <a:off x="4883994" y="5262930"/>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المرجعية أو التاريخية</a:t>
            </a:r>
            <a:endParaRPr lang="en-US" sz="2000" b="1" noProof="1">
              <a:solidFill>
                <a:srgbClr val="FFFFFF"/>
              </a:solidFill>
              <a:latin typeface="Alexandria" pitchFamily="2" charset="-78"/>
              <a:cs typeface="Alexandria" pitchFamily="2" charset="-78"/>
            </a:endParaRPr>
          </a:p>
        </p:txBody>
      </p:sp>
    </p:spTree>
    <p:extLst>
      <p:ext uri="{BB962C8B-B14F-4D97-AF65-F5344CB8AC3E}">
        <p14:creationId xmlns:p14="http://schemas.microsoft.com/office/powerpoint/2010/main" val="37110429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72553-420C-4DEA-38EA-915CEB4626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619F8C-AD2C-A99D-A49A-3E0C4446570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09C266-7D83-56D7-A004-DD449A015985}"/>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DD65C6C-5E45-CF61-330A-5497BD080F32}"/>
              </a:ext>
            </a:extLst>
          </p:cNvPr>
          <p:cNvSpPr/>
          <p:nvPr/>
        </p:nvSpPr>
        <p:spPr>
          <a:xfrm>
            <a:off x="180431" y="1088777"/>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E71B06F-B844-6CBD-3037-028EB5EACA2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E2E1629-CA47-28C1-6889-DF0005BBF7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8C9A9CE-9440-6363-7B98-85FB2E272475}"/>
              </a:ext>
            </a:extLst>
          </p:cNvPr>
          <p:cNvSpPr/>
          <p:nvPr/>
        </p:nvSpPr>
        <p:spPr>
          <a:xfrm>
            <a:off x="3301608" y="517596"/>
            <a:ext cx="6886680"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أنواع السمعة</a:t>
            </a:r>
          </a:p>
        </p:txBody>
      </p:sp>
      <p:sp>
        <p:nvSpPr>
          <p:cNvPr id="10" name="TextBox 9">
            <a:extLst>
              <a:ext uri="{FF2B5EF4-FFF2-40B4-BE49-F238E27FC236}">
                <a16:creationId xmlns:a16="http://schemas.microsoft.com/office/drawing/2014/main" id="{356E74DA-CDD9-A344-5CC0-663F06CEC869}"/>
              </a:ext>
            </a:extLst>
          </p:cNvPr>
          <p:cNvSpPr txBox="1"/>
          <p:nvPr/>
        </p:nvSpPr>
        <p:spPr>
          <a:xfrm>
            <a:off x="487263" y="1120348"/>
            <a:ext cx="11212286" cy="2543710"/>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السمعة الإيجابية </a:t>
            </a:r>
            <a:r>
              <a:rPr lang="en-US" b="1" dirty="0">
                <a:solidFill>
                  <a:schemeClr val="accent2"/>
                </a:solidFill>
                <a:latin typeface="Alexandria" pitchFamily="2" charset="-78"/>
                <a:cs typeface="Alexandria" pitchFamily="2" charset="-78"/>
              </a:rPr>
              <a:t>Positive Reputation</a:t>
            </a:r>
            <a:r>
              <a:rPr lang="ar-EG" b="1" dirty="0">
                <a:solidFill>
                  <a:schemeClr val="accent2"/>
                </a:solidFill>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 هي السمعة التي تُبنى على أداء مميز وتواصل فعّال وسجلّ نظيف. تؤدي إلى تعزيز الثقة، جذب العملاء، دعم المبيعات، وزيادة ولاء الجمهور. السمعة الإيجابية تُعد أحد الأصول غير الملموسة التي تمنح المؤسسة ميزة تنافسية يصعب تقليدها.</a:t>
            </a:r>
          </a:p>
          <a:p>
            <a:pPr algn="r" rtl="1">
              <a:lnSpc>
                <a:spcPct val="200000"/>
              </a:lnSpc>
            </a:pPr>
            <a:r>
              <a:rPr lang="ar-EG" sz="1600" dirty="0">
                <a:latin typeface="Alexandria" pitchFamily="2" charset="-78"/>
                <a:cs typeface="Alexandria" pitchFamily="2" charset="-78"/>
              </a:rPr>
              <a:t>🔹 </a:t>
            </a: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شركة مثل </a:t>
            </a:r>
            <a:r>
              <a:rPr lang="en-US" sz="1600" dirty="0">
                <a:latin typeface="Alexandria" pitchFamily="2" charset="-78"/>
                <a:cs typeface="Alexandria" pitchFamily="2" charset="-78"/>
              </a:rPr>
              <a:t>Google </a:t>
            </a:r>
            <a:r>
              <a:rPr lang="ar-EG" sz="1600" dirty="0">
                <a:latin typeface="Alexandria" pitchFamily="2" charset="-78"/>
                <a:cs typeface="Alexandria" pitchFamily="2" charset="-78"/>
              </a:rPr>
              <a:t> تمتلك سمعة إيجابية عالميًا بفضل الابتكار، دعم الموظفين، والخدمات المجانية ذات القيمة العالية.</a:t>
            </a:r>
            <a:endParaRPr lang="ar-EG" sz="1600" b="1" dirty="0">
              <a:latin typeface="Alexandria" pitchFamily="2" charset="-78"/>
              <a:cs typeface="Alexandria" pitchFamily="2" charset="-78"/>
            </a:endParaRPr>
          </a:p>
        </p:txBody>
      </p:sp>
      <p:sp>
        <p:nvSpPr>
          <p:cNvPr id="6" name="Freeform 11">
            <a:extLst>
              <a:ext uri="{FF2B5EF4-FFF2-40B4-BE49-F238E27FC236}">
                <a16:creationId xmlns:a16="http://schemas.microsoft.com/office/drawing/2014/main" id="{C0826C0E-6239-F28E-1F6B-4BFD172119E5}"/>
              </a:ext>
            </a:extLst>
          </p:cNvPr>
          <p:cNvSpPr/>
          <p:nvPr/>
        </p:nvSpPr>
        <p:spPr>
          <a:xfrm>
            <a:off x="3866943" y="4392291"/>
            <a:ext cx="2237147" cy="1481705"/>
          </a:xfrm>
          <a:custGeom>
            <a:avLst/>
            <a:gdLst>
              <a:gd name="connsiteX0" fmla="*/ 55429 w 414740"/>
              <a:gd name="connsiteY0" fmla="*/ 0 h 274690"/>
              <a:gd name="connsiteX1" fmla="*/ 0 w 414740"/>
              <a:gd name="connsiteY1" fmla="*/ 207313 h 274690"/>
              <a:gd name="connsiteX2" fmla="*/ 2207 w 414740"/>
              <a:gd name="connsiteY2" fmla="*/ 249512 h 274690"/>
              <a:gd name="connsiteX3" fmla="*/ 35073 w 414740"/>
              <a:gd name="connsiteY3" fmla="*/ 274291 h 274690"/>
              <a:gd name="connsiteX4" fmla="*/ 414741 w 414740"/>
              <a:gd name="connsiteY4" fmla="*/ 207313 h 274690"/>
              <a:gd name="connsiteX5" fmla="*/ 55675 w 414740"/>
              <a:gd name="connsiteY5" fmla="*/ 0 h 274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740" h="274690">
                <a:moveTo>
                  <a:pt x="55429" y="0"/>
                </a:moveTo>
                <a:cubicBezTo>
                  <a:pt x="20111" y="61090"/>
                  <a:pt x="0" y="131748"/>
                  <a:pt x="0" y="207313"/>
                </a:cubicBezTo>
                <a:cubicBezTo>
                  <a:pt x="0" y="282878"/>
                  <a:pt x="736" y="235773"/>
                  <a:pt x="2207" y="249512"/>
                </a:cubicBezTo>
                <a:cubicBezTo>
                  <a:pt x="3924" y="265704"/>
                  <a:pt x="19130" y="276990"/>
                  <a:pt x="35073" y="274291"/>
                </a:cubicBezTo>
                <a:lnTo>
                  <a:pt x="414741" y="207313"/>
                </a:lnTo>
                <a:lnTo>
                  <a:pt x="55675" y="0"/>
                </a:ln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8" name="Freeform 13">
            <a:extLst>
              <a:ext uri="{FF2B5EF4-FFF2-40B4-BE49-F238E27FC236}">
                <a16:creationId xmlns:a16="http://schemas.microsoft.com/office/drawing/2014/main" id="{9FCAE0A8-8118-0A25-F029-DEBD8E1FB1C9}"/>
              </a:ext>
            </a:extLst>
          </p:cNvPr>
          <p:cNvSpPr/>
          <p:nvPr/>
        </p:nvSpPr>
        <p:spPr>
          <a:xfrm>
            <a:off x="5382155" y="3272703"/>
            <a:ext cx="1485291" cy="2237855"/>
          </a:xfrm>
          <a:custGeom>
            <a:avLst/>
            <a:gdLst>
              <a:gd name="connsiteX0" fmla="*/ 133594 w 275355"/>
              <a:gd name="connsiteY0" fmla="*/ 245 h 414871"/>
              <a:gd name="connsiteX1" fmla="*/ 20282 w 275355"/>
              <a:gd name="connsiteY1" fmla="*/ 15947 h 414871"/>
              <a:gd name="connsiteX2" fmla="*/ 1642 w 275355"/>
              <a:gd name="connsiteY2" fmla="*/ 52503 h 414871"/>
              <a:gd name="connsiteX3" fmla="*/ 133594 w 275355"/>
              <a:gd name="connsiteY3" fmla="*/ 414871 h 414871"/>
              <a:gd name="connsiteX4" fmla="*/ 275356 w 275355"/>
              <a:gd name="connsiteY4" fmla="*/ 25025 h 414871"/>
              <a:gd name="connsiteX5" fmla="*/ 133594 w 275355"/>
              <a:gd name="connsiteY5" fmla="*/ 0 h 41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5355" h="414871">
                <a:moveTo>
                  <a:pt x="133594" y="245"/>
                </a:moveTo>
                <a:cubicBezTo>
                  <a:pt x="94351" y="245"/>
                  <a:pt x="56336" y="5643"/>
                  <a:pt x="20282" y="15947"/>
                </a:cubicBezTo>
                <a:cubicBezTo>
                  <a:pt x="4585" y="20363"/>
                  <a:pt x="-3754" y="37292"/>
                  <a:pt x="1642" y="52503"/>
                </a:cubicBezTo>
                <a:lnTo>
                  <a:pt x="133594" y="414871"/>
                </a:lnTo>
                <a:lnTo>
                  <a:pt x="275356" y="25025"/>
                </a:lnTo>
                <a:cubicBezTo>
                  <a:pt x="231208" y="8832"/>
                  <a:pt x="183382" y="0"/>
                  <a:pt x="133594" y="0"/>
                </a:cubicBez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9" name="Freeform 14">
            <a:extLst>
              <a:ext uri="{FF2B5EF4-FFF2-40B4-BE49-F238E27FC236}">
                <a16:creationId xmlns:a16="http://schemas.microsoft.com/office/drawing/2014/main" id="{3FF1DBAF-0C53-4216-D6F0-7E9A5C801D2C}"/>
              </a:ext>
            </a:extLst>
          </p:cNvPr>
          <p:cNvSpPr/>
          <p:nvPr/>
        </p:nvSpPr>
        <p:spPr>
          <a:xfrm>
            <a:off x="6235857" y="3455412"/>
            <a:ext cx="1805069" cy="1868537"/>
          </a:xfrm>
          <a:custGeom>
            <a:avLst/>
            <a:gdLst>
              <a:gd name="connsiteX0" fmla="*/ 145050 w 334638"/>
              <a:gd name="connsiteY0" fmla="*/ 2438 h 346404"/>
              <a:gd name="connsiteX1" fmla="*/ 107279 w 334638"/>
              <a:gd name="connsiteY1" fmla="*/ 18631 h 346404"/>
              <a:gd name="connsiteX2" fmla="*/ 1816 w 334638"/>
              <a:gd name="connsiteY2" fmla="*/ 308624 h 346404"/>
              <a:gd name="connsiteX3" fmla="*/ 42284 w 334638"/>
              <a:gd name="connsiteY3" fmla="*/ 342481 h 346404"/>
              <a:gd name="connsiteX4" fmla="*/ 334638 w 334638"/>
              <a:gd name="connsiteY4" fmla="*/ 173686 h 346404"/>
              <a:gd name="connsiteX5" fmla="*/ 145295 w 334638"/>
              <a:gd name="connsiteY5" fmla="*/ 2438 h 346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4638" h="346404">
                <a:moveTo>
                  <a:pt x="145050" y="2438"/>
                </a:moveTo>
                <a:cubicBezTo>
                  <a:pt x="130089" y="-4186"/>
                  <a:pt x="112920" y="3174"/>
                  <a:pt x="107279" y="18631"/>
                </a:cubicBezTo>
                <a:lnTo>
                  <a:pt x="1816" y="308624"/>
                </a:lnTo>
                <a:cubicBezTo>
                  <a:pt x="-7259" y="333158"/>
                  <a:pt x="19475" y="355729"/>
                  <a:pt x="42284" y="342481"/>
                </a:cubicBezTo>
                <a:lnTo>
                  <a:pt x="334638" y="173686"/>
                </a:lnTo>
                <a:cubicBezTo>
                  <a:pt x="291227" y="98612"/>
                  <a:pt x="224760" y="38258"/>
                  <a:pt x="145295" y="2438"/>
                </a:cubicBez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80" name="TextBox 79">
            <a:extLst>
              <a:ext uri="{FF2B5EF4-FFF2-40B4-BE49-F238E27FC236}">
                <a16:creationId xmlns:a16="http://schemas.microsoft.com/office/drawing/2014/main" id="{99948759-865E-376E-1C65-20BEBC1D175E}"/>
              </a:ext>
            </a:extLst>
          </p:cNvPr>
          <p:cNvSpPr txBox="1"/>
          <p:nvPr/>
        </p:nvSpPr>
        <p:spPr>
          <a:xfrm>
            <a:off x="4874031" y="3397582"/>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السلبية</a:t>
            </a:r>
            <a:endParaRPr lang="en-US" sz="2000" b="1" noProof="1">
              <a:solidFill>
                <a:srgbClr val="FFFFFF"/>
              </a:solidFill>
              <a:latin typeface="Alexandria" pitchFamily="2" charset="-78"/>
              <a:cs typeface="Alexandria" pitchFamily="2" charset="-78"/>
            </a:endParaRPr>
          </a:p>
        </p:txBody>
      </p:sp>
      <p:sp>
        <p:nvSpPr>
          <p:cNvPr id="83" name="TextBox 82">
            <a:extLst>
              <a:ext uri="{FF2B5EF4-FFF2-40B4-BE49-F238E27FC236}">
                <a16:creationId xmlns:a16="http://schemas.microsoft.com/office/drawing/2014/main" id="{91404224-B186-1BF1-6C25-3C7F56558E75}"/>
              </a:ext>
            </a:extLst>
          </p:cNvPr>
          <p:cNvSpPr txBox="1"/>
          <p:nvPr/>
        </p:nvSpPr>
        <p:spPr>
          <a:xfrm>
            <a:off x="4883994" y="5262930"/>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المرجعية أو التاريخية</a:t>
            </a:r>
            <a:endParaRPr lang="en-US" sz="2000" b="1" noProof="1">
              <a:solidFill>
                <a:srgbClr val="FFFFF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F7FEBC3F-2C7B-761A-4D10-9E9570ED42AE}"/>
              </a:ext>
            </a:extLst>
          </p:cNvPr>
          <p:cNvSpPr txBox="1"/>
          <p:nvPr/>
        </p:nvSpPr>
        <p:spPr>
          <a:xfrm>
            <a:off x="291402" y="3518014"/>
            <a:ext cx="11508672" cy="3036152"/>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السمعة السلبية </a:t>
            </a:r>
            <a:r>
              <a:rPr lang="en-US" b="1" dirty="0">
                <a:solidFill>
                  <a:schemeClr val="accent2"/>
                </a:solidFill>
                <a:latin typeface="Alexandria" pitchFamily="2" charset="-78"/>
                <a:cs typeface="Alexandria" pitchFamily="2" charset="-78"/>
              </a:rPr>
              <a:t>Negative  Reputation</a:t>
            </a:r>
            <a:r>
              <a:rPr lang="ar-EG" b="1" dirty="0">
                <a:solidFill>
                  <a:schemeClr val="accent2"/>
                </a:solidFill>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 تنتج عن ممارسات خاطئة، ضعف الشفافية، تجاهل المسؤولية المجتمعية، أو إدارة سيئة للأزمات. قد تؤدي إلى فقدان العملاء، تراجع الأسهم، أو أضرار طويلة المدى في الصورة العامة. السمعة السلبية تتشكل بسرعة في الأزمات، ويصعب استردادها دون خطة اتصالية متكاملة واستجابة شفافة.</a:t>
            </a:r>
          </a:p>
          <a:p>
            <a:pPr algn="r" rtl="1">
              <a:lnSpc>
                <a:spcPct val="200000"/>
              </a:lnSpc>
            </a:pPr>
            <a:r>
              <a:rPr lang="ar-EG" sz="1600" dirty="0">
                <a:latin typeface="Alexandria" pitchFamily="2" charset="-78"/>
                <a:cs typeface="Alexandria" pitchFamily="2" charset="-78"/>
              </a:rPr>
              <a:t>🔹 </a:t>
            </a: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شركة </a:t>
            </a:r>
            <a:r>
              <a:rPr lang="en-US" sz="1600" dirty="0">
                <a:latin typeface="Alexandria" pitchFamily="2" charset="-78"/>
                <a:cs typeface="Alexandria" pitchFamily="2" charset="-78"/>
              </a:rPr>
              <a:t>Facebook (Meta) </a:t>
            </a:r>
            <a:r>
              <a:rPr lang="ar-EG" sz="1600" dirty="0">
                <a:latin typeface="Alexandria" pitchFamily="2" charset="-78"/>
                <a:cs typeface="Alexandria" pitchFamily="2" charset="-78"/>
              </a:rPr>
              <a:t>تعرضت لتراجع في سمعتها عقب فضائح تسريب البيانات (مثل فضيحة </a:t>
            </a:r>
            <a:r>
              <a:rPr lang="en-US" sz="1600" dirty="0">
                <a:latin typeface="Alexandria" pitchFamily="2" charset="-78"/>
                <a:cs typeface="Alexandria" pitchFamily="2" charset="-78"/>
              </a:rPr>
              <a:t>Cambridge Analytica)، </a:t>
            </a:r>
            <a:r>
              <a:rPr lang="ar-EG" sz="1600" dirty="0">
                <a:latin typeface="Alexandria" pitchFamily="2" charset="-78"/>
                <a:cs typeface="Alexandria" pitchFamily="2" charset="-78"/>
              </a:rPr>
              <a:t>ما أدى إلى فقدان ثقة كثير من المستخدمين.</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70945703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D6C15-42DC-3B97-F56E-3CA5E8B4B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469D9B-A655-BA7C-D91B-964A01A39C9C}"/>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903A90D-C930-7553-55B3-4364F511197B}"/>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3C16612-4C4D-6899-5822-0EA6CD434E5D}"/>
              </a:ext>
            </a:extLst>
          </p:cNvPr>
          <p:cNvSpPr/>
          <p:nvPr/>
        </p:nvSpPr>
        <p:spPr>
          <a:xfrm>
            <a:off x="180431" y="1088777"/>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26B0A31-25B1-F40B-6BF5-D8BDA36503E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64CAD29-B01A-7EEE-A22D-0E0B5AA469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D32590C-15FA-643F-4709-766439CE4B61}"/>
              </a:ext>
            </a:extLst>
          </p:cNvPr>
          <p:cNvSpPr/>
          <p:nvPr/>
        </p:nvSpPr>
        <p:spPr>
          <a:xfrm>
            <a:off x="3301608" y="517596"/>
            <a:ext cx="6886680"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أنواع السمعة</a:t>
            </a:r>
          </a:p>
        </p:txBody>
      </p:sp>
      <p:sp>
        <p:nvSpPr>
          <p:cNvPr id="10" name="TextBox 9">
            <a:extLst>
              <a:ext uri="{FF2B5EF4-FFF2-40B4-BE49-F238E27FC236}">
                <a16:creationId xmlns:a16="http://schemas.microsoft.com/office/drawing/2014/main" id="{CA13E308-E59A-7615-DED8-891D5647F6F7}"/>
              </a:ext>
            </a:extLst>
          </p:cNvPr>
          <p:cNvSpPr txBox="1"/>
          <p:nvPr/>
        </p:nvSpPr>
        <p:spPr>
          <a:xfrm>
            <a:off x="487263" y="1120348"/>
            <a:ext cx="11212286" cy="2543710"/>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السمعة المُتذبذبة  </a:t>
            </a:r>
            <a:r>
              <a:rPr lang="en-US" b="1" dirty="0">
                <a:solidFill>
                  <a:schemeClr val="accent2"/>
                </a:solidFill>
                <a:latin typeface="Alexandria" pitchFamily="2" charset="-78"/>
                <a:cs typeface="Alexandria" pitchFamily="2" charset="-78"/>
              </a:rPr>
              <a:t>Fluctuating  Reputation</a:t>
            </a:r>
            <a:r>
              <a:rPr lang="ar-EG" b="1" dirty="0">
                <a:solidFill>
                  <a:schemeClr val="accent2"/>
                </a:solidFill>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 تُلاحظ عند المؤسسات التي تتأرجح بين مواقف إيجابية وسلبية في فترات متقاربة، فتفشل في ترسيخ صورة واضحة لدى الجمهور. السمعة المتذبذبة تعكس ضعفًا في اتساق الرسائل الاتصالية وفشلًا في ترسيخ هوية مؤسسية ثابتة.</a:t>
            </a:r>
          </a:p>
          <a:p>
            <a:pPr algn="r" rtl="1">
              <a:lnSpc>
                <a:spcPct val="200000"/>
              </a:lnSpc>
            </a:pPr>
            <a:r>
              <a:rPr lang="ar-EG" sz="1600" dirty="0">
                <a:latin typeface="Alexandria" pitchFamily="2" charset="-78"/>
                <a:cs typeface="Alexandria" pitchFamily="2" charset="-78"/>
              </a:rPr>
              <a:t>🔹 </a:t>
            </a: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شركات مثل </a:t>
            </a:r>
            <a:r>
              <a:rPr lang="en-US" sz="1600" dirty="0">
                <a:latin typeface="Alexandria" pitchFamily="2" charset="-78"/>
                <a:cs typeface="Alexandria" pitchFamily="2" charset="-78"/>
              </a:rPr>
              <a:t>Uber </a:t>
            </a:r>
            <a:r>
              <a:rPr lang="ar-EG" sz="1600" dirty="0">
                <a:latin typeface="Alexandria" pitchFamily="2" charset="-78"/>
                <a:cs typeface="Alexandria" pitchFamily="2" charset="-78"/>
              </a:rPr>
              <a:t>واجهت تقلبات في سمعتها: من جهة خدمات مبتكرة وكفاءة عالية، ومن جهة أخرى انتقادات تتعلق بسلوك الإدارة وقضايا العمل.</a:t>
            </a:r>
            <a:endParaRPr lang="ar-EG" sz="1600" b="1" dirty="0">
              <a:latin typeface="Alexandria" pitchFamily="2" charset="-78"/>
              <a:cs typeface="Alexandria" pitchFamily="2" charset="-78"/>
            </a:endParaRPr>
          </a:p>
        </p:txBody>
      </p:sp>
      <p:sp>
        <p:nvSpPr>
          <p:cNvPr id="6" name="Freeform 11">
            <a:extLst>
              <a:ext uri="{FF2B5EF4-FFF2-40B4-BE49-F238E27FC236}">
                <a16:creationId xmlns:a16="http://schemas.microsoft.com/office/drawing/2014/main" id="{1B6C7D77-0DDE-C4B7-C5A7-1FAB8E06F45F}"/>
              </a:ext>
            </a:extLst>
          </p:cNvPr>
          <p:cNvSpPr/>
          <p:nvPr/>
        </p:nvSpPr>
        <p:spPr>
          <a:xfrm>
            <a:off x="3866943" y="4392291"/>
            <a:ext cx="2237147" cy="1481705"/>
          </a:xfrm>
          <a:custGeom>
            <a:avLst/>
            <a:gdLst>
              <a:gd name="connsiteX0" fmla="*/ 55429 w 414740"/>
              <a:gd name="connsiteY0" fmla="*/ 0 h 274690"/>
              <a:gd name="connsiteX1" fmla="*/ 0 w 414740"/>
              <a:gd name="connsiteY1" fmla="*/ 207313 h 274690"/>
              <a:gd name="connsiteX2" fmla="*/ 2207 w 414740"/>
              <a:gd name="connsiteY2" fmla="*/ 249512 h 274690"/>
              <a:gd name="connsiteX3" fmla="*/ 35073 w 414740"/>
              <a:gd name="connsiteY3" fmla="*/ 274291 h 274690"/>
              <a:gd name="connsiteX4" fmla="*/ 414741 w 414740"/>
              <a:gd name="connsiteY4" fmla="*/ 207313 h 274690"/>
              <a:gd name="connsiteX5" fmla="*/ 55675 w 414740"/>
              <a:gd name="connsiteY5" fmla="*/ 0 h 274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740" h="274690">
                <a:moveTo>
                  <a:pt x="55429" y="0"/>
                </a:moveTo>
                <a:cubicBezTo>
                  <a:pt x="20111" y="61090"/>
                  <a:pt x="0" y="131748"/>
                  <a:pt x="0" y="207313"/>
                </a:cubicBezTo>
                <a:cubicBezTo>
                  <a:pt x="0" y="282878"/>
                  <a:pt x="736" y="235773"/>
                  <a:pt x="2207" y="249512"/>
                </a:cubicBezTo>
                <a:cubicBezTo>
                  <a:pt x="3924" y="265704"/>
                  <a:pt x="19130" y="276990"/>
                  <a:pt x="35073" y="274291"/>
                </a:cubicBezTo>
                <a:lnTo>
                  <a:pt x="414741" y="207313"/>
                </a:lnTo>
                <a:lnTo>
                  <a:pt x="55675" y="0"/>
                </a:ln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8" name="Freeform 13">
            <a:extLst>
              <a:ext uri="{FF2B5EF4-FFF2-40B4-BE49-F238E27FC236}">
                <a16:creationId xmlns:a16="http://schemas.microsoft.com/office/drawing/2014/main" id="{587C18BE-3A0F-FC53-3DF7-938FB56C007C}"/>
              </a:ext>
            </a:extLst>
          </p:cNvPr>
          <p:cNvSpPr/>
          <p:nvPr/>
        </p:nvSpPr>
        <p:spPr>
          <a:xfrm>
            <a:off x="5382155" y="3272703"/>
            <a:ext cx="1485291" cy="2237855"/>
          </a:xfrm>
          <a:custGeom>
            <a:avLst/>
            <a:gdLst>
              <a:gd name="connsiteX0" fmla="*/ 133594 w 275355"/>
              <a:gd name="connsiteY0" fmla="*/ 245 h 414871"/>
              <a:gd name="connsiteX1" fmla="*/ 20282 w 275355"/>
              <a:gd name="connsiteY1" fmla="*/ 15947 h 414871"/>
              <a:gd name="connsiteX2" fmla="*/ 1642 w 275355"/>
              <a:gd name="connsiteY2" fmla="*/ 52503 h 414871"/>
              <a:gd name="connsiteX3" fmla="*/ 133594 w 275355"/>
              <a:gd name="connsiteY3" fmla="*/ 414871 h 414871"/>
              <a:gd name="connsiteX4" fmla="*/ 275356 w 275355"/>
              <a:gd name="connsiteY4" fmla="*/ 25025 h 414871"/>
              <a:gd name="connsiteX5" fmla="*/ 133594 w 275355"/>
              <a:gd name="connsiteY5" fmla="*/ 0 h 41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5355" h="414871">
                <a:moveTo>
                  <a:pt x="133594" y="245"/>
                </a:moveTo>
                <a:cubicBezTo>
                  <a:pt x="94351" y="245"/>
                  <a:pt x="56336" y="5643"/>
                  <a:pt x="20282" y="15947"/>
                </a:cubicBezTo>
                <a:cubicBezTo>
                  <a:pt x="4585" y="20363"/>
                  <a:pt x="-3754" y="37292"/>
                  <a:pt x="1642" y="52503"/>
                </a:cubicBezTo>
                <a:lnTo>
                  <a:pt x="133594" y="414871"/>
                </a:lnTo>
                <a:lnTo>
                  <a:pt x="275356" y="25025"/>
                </a:lnTo>
                <a:cubicBezTo>
                  <a:pt x="231208" y="8832"/>
                  <a:pt x="183382" y="0"/>
                  <a:pt x="133594" y="0"/>
                </a:cubicBez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9" name="Freeform 14">
            <a:extLst>
              <a:ext uri="{FF2B5EF4-FFF2-40B4-BE49-F238E27FC236}">
                <a16:creationId xmlns:a16="http://schemas.microsoft.com/office/drawing/2014/main" id="{6679DEAA-BF46-092D-87D0-2886B2499A0F}"/>
              </a:ext>
            </a:extLst>
          </p:cNvPr>
          <p:cNvSpPr/>
          <p:nvPr/>
        </p:nvSpPr>
        <p:spPr>
          <a:xfrm>
            <a:off x="6235857" y="3455412"/>
            <a:ext cx="1805069" cy="1868537"/>
          </a:xfrm>
          <a:custGeom>
            <a:avLst/>
            <a:gdLst>
              <a:gd name="connsiteX0" fmla="*/ 145050 w 334638"/>
              <a:gd name="connsiteY0" fmla="*/ 2438 h 346404"/>
              <a:gd name="connsiteX1" fmla="*/ 107279 w 334638"/>
              <a:gd name="connsiteY1" fmla="*/ 18631 h 346404"/>
              <a:gd name="connsiteX2" fmla="*/ 1816 w 334638"/>
              <a:gd name="connsiteY2" fmla="*/ 308624 h 346404"/>
              <a:gd name="connsiteX3" fmla="*/ 42284 w 334638"/>
              <a:gd name="connsiteY3" fmla="*/ 342481 h 346404"/>
              <a:gd name="connsiteX4" fmla="*/ 334638 w 334638"/>
              <a:gd name="connsiteY4" fmla="*/ 173686 h 346404"/>
              <a:gd name="connsiteX5" fmla="*/ 145295 w 334638"/>
              <a:gd name="connsiteY5" fmla="*/ 2438 h 346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4638" h="346404">
                <a:moveTo>
                  <a:pt x="145050" y="2438"/>
                </a:moveTo>
                <a:cubicBezTo>
                  <a:pt x="130089" y="-4186"/>
                  <a:pt x="112920" y="3174"/>
                  <a:pt x="107279" y="18631"/>
                </a:cubicBezTo>
                <a:lnTo>
                  <a:pt x="1816" y="308624"/>
                </a:lnTo>
                <a:cubicBezTo>
                  <a:pt x="-7259" y="333158"/>
                  <a:pt x="19475" y="355729"/>
                  <a:pt x="42284" y="342481"/>
                </a:cubicBezTo>
                <a:lnTo>
                  <a:pt x="334638" y="173686"/>
                </a:lnTo>
                <a:cubicBezTo>
                  <a:pt x="291227" y="98612"/>
                  <a:pt x="224760" y="38258"/>
                  <a:pt x="145295" y="2438"/>
                </a:cubicBez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80" name="TextBox 79">
            <a:extLst>
              <a:ext uri="{FF2B5EF4-FFF2-40B4-BE49-F238E27FC236}">
                <a16:creationId xmlns:a16="http://schemas.microsoft.com/office/drawing/2014/main" id="{C8FC969B-15AF-53F8-77B5-37F3D088AD9D}"/>
              </a:ext>
            </a:extLst>
          </p:cNvPr>
          <p:cNvSpPr txBox="1"/>
          <p:nvPr/>
        </p:nvSpPr>
        <p:spPr>
          <a:xfrm>
            <a:off x="4874031" y="3397582"/>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السلبية</a:t>
            </a:r>
            <a:endParaRPr lang="en-US" sz="2000" b="1" noProof="1">
              <a:solidFill>
                <a:srgbClr val="FFFFFF"/>
              </a:solidFill>
              <a:latin typeface="Alexandria" pitchFamily="2" charset="-78"/>
              <a:cs typeface="Alexandria" pitchFamily="2" charset="-78"/>
            </a:endParaRPr>
          </a:p>
        </p:txBody>
      </p:sp>
      <p:sp>
        <p:nvSpPr>
          <p:cNvPr id="83" name="TextBox 82">
            <a:extLst>
              <a:ext uri="{FF2B5EF4-FFF2-40B4-BE49-F238E27FC236}">
                <a16:creationId xmlns:a16="http://schemas.microsoft.com/office/drawing/2014/main" id="{FF002572-B6CF-2632-5AF9-8A5E5D528AF2}"/>
              </a:ext>
            </a:extLst>
          </p:cNvPr>
          <p:cNvSpPr txBox="1"/>
          <p:nvPr/>
        </p:nvSpPr>
        <p:spPr>
          <a:xfrm>
            <a:off x="4883994" y="5262930"/>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المرجعية أو التاريخية</a:t>
            </a:r>
            <a:endParaRPr lang="en-US" sz="2000" b="1" noProof="1">
              <a:solidFill>
                <a:srgbClr val="FFFFF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D870A7C6-BB8C-819A-B490-D209095130CC}"/>
              </a:ext>
            </a:extLst>
          </p:cNvPr>
          <p:cNvSpPr txBox="1"/>
          <p:nvPr/>
        </p:nvSpPr>
        <p:spPr>
          <a:xfrm>
            <a:off x="542749" y="3531950"/>
            <a:ext cx="11212286" cy="3036152"/>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السمعة المُدارة </a:t>
            </a:r>
            <a:r>
              <a:rPr lang="en-US" b="1" dirty="0">
                <a:solidFill>
                  <a:schemeClr val="accent2"/>
                </a:solidFill>
                <a:latin typeface="Alexandria" pitchFamily="2" charset="-78"/>
                <a:cs typeface="Alexandria" pitchFamily="2" charset="-78"/>
              </a:rPr>
              <a:t>Managed  Reputation</a:t>
            </a:r>
            <a:r>
              <a:rPr lang="ar-EG" b="1" dirty="0">
                <a:solidFill>
                  <a:schemeClr val="accent2"/>
                </a:solidFill>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 هي السمعة التي تُدار بوعي استراتيجي عبر سياسات العلاقات العامة، والاتصال المستمر، وتحليل البيانات. لا تُترك للتقدير العشوائي، بل تُبنى بطريقة علمية. إدارة السمعة تتطلب استراتيجيات متكاملة تتقاطع فيها العلاقات العامة مع التسويق، والمسؤولية المجتمعية، والتخطيط الإعلامي.</a:t>
            </a:r>
          </a:p>
          <a:p>
            <a:pPr algn="r" rtl="1">
              <a:lnSpc>
                <a:spcPct val="200000"/>
              </a:lnSpc>
            </a:pPr>
            <a:r>
              <a:rPr lang="ar-EG" sz="1600" dirty="0">
                <a:latin typeface="Alexandria" pitchFamily="2" charset="-78"/>
                <a:cs typeface="Alexandria" pitchFamily="2" charset="-78"/>
              </a:rPr>
              <a:t>🔹 </a:t>
            </a: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شركة </a:t>
            </a:r>
            <a:r>
              <a:rPr lang="en-US" sz="1600" dirty="0">
                <a:latin typeface="Alexandria" pitchFamily="2" charset="-78"/>
                <a:cs typeface="Alexandria" pitchFamily="2" charset="-78"/>
              </a:rPr>
              <a:t>Apple </a:t>
            </a:r>
            <a:r>
              <a:rPr lang="ar-EG" sz="1600" dirty="0">
                <a:latin typeface="Alexandria" pitchFamily="2" charset="-78"/>
                <a:cs typeface="Alexandria" pitchFamily="2" charset="-78"/>
              </a:rPr>
              <a:t>تستثمر في إدارة سمعتها باستمرار، من خلال رسائل واضحة، حملات مسؤولة، وإطلاق منتجات بجودة عالية مدعومة بخطاب إعلامي مدروس.</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3249057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A03F92-C804-93B7-0341-D360D3A78D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FE6BDB-D93F-73EF-C0E3-06B5E50CD4D2}"/>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0002D9A-9C0C-5FD1-5971-4F88E277B0D3}"/>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A77F8E8-7DBE-61A6-391F-EDA629546427}"/>
              </a:ext>
            </a:extLst>
          </p:cNvPr>
          <p:cNvSpPr/>
          <p:nvPr/>
        </p:nvSpPr>
        <p:spPr>
          <a:xfrm>
            <a:off x="180431" y="1088777"/>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E655BD0-9612-9F37-9924-7CD81240A66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81AB9F-93F9-C369-3971-D8D878020B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DF60D577-C228-DBBC-A225-F9638687F4F6}"/>
              </a:ext>
            </a:extLst>
          </p:cNvPr>
          <p:cNvSpPr/>
          <p:nvPr/>
        </p:nvSpPr>
        <p:spPr>
          <a:xfrm>
            <a:off x="3301608" y="517596"/>
            <a:ext cx="6886680"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أنواع السمعة</a:t>
            </a:r>
          </a:p>
        </p:txBody>
      </p:sp>
      <p:sp>
        <p:nvSpPr>
          <p:cNvPr id="6" name="Freeform 11">
            <a:extLst>
              <a:ext uri="{FF2B5EF4-FFF2-40B4-BE49-F238E27FC236}">
                <a16:creationId xmlns:a16="http://schemas.microsoft.com/office/drawing/2014/main" id="{3EA2842F-144B-46F7-08DF-5EAEDCA5C5C5}"/>
              </a:ext>
            </a:extLst>
          </p:cNvPr>
          <p:cNvSpPr/>
          <p:nvPr/>
        </p:nvSpPr>
        <p:spPr>
          <a:xfrm>
            <a:off x="3866943" y="4392291"/>
            <a:ext cx="2237147" cy="1481705"/>
          </a:xfrm>
          <a:custGeom>
            <a:avLst/>
            <a:gdLst>
              <a:gd name="connsiteX0" fmla="*/ 55429 w 414740"/>
              <a:gd name="connsiteY0" fmla="*/ 0 h 274690"/>
              <a:gd name="connsiteX1" fmla="*/ 0 w 414740"/>
              <a:gd name="connsiteY1" fmla="*/ 207313 h 274690"/>
              <a:gd name="connsiteX2" fmla="*/ 2207 w 414740"/>
              <a:gd name="connsiteY2" fmla="*/ 249512 h 274690"/>
              <a:gd name="connsiteX3" fmla="*/ 35073 w 414740"/>
              <a:gd name="connsiteY3" fmla="*/ 274291 h 274690"/>
              <a:gd name="connsiteX4" fmla="*/ 414741 w 414740"/>
              <a:gd name="connsiteY4" fmla="*/ 207313 h 274690"/>
              <a:gd name="connsiteX5" fmla="*/ 55675 w 414740"/>
              <a:gd name="connsiteY5" fmla="*/ 0 h 274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740" h="274690">
                <a:moveTo>
                  <a:pt x="55429" y="0"/>
                </a:moveTo>
                <a:cubicBezTo>
                  <a:pt x="20111" y="61090"/>
                  <a:pt x="0" y="131748"/>
                  <a:pt x="0" y="207313"/>
                </a:cubicBezTo>
                <a:cubicBezTo>
                  <a:pt x="0" y="282878"/>
                  <a:pt x="736" y="235773"/>
                  <a:pt x="2207" y="249512"/>
                </a:cubicBezTo>
                <a:cubicBezTo>
                  <a:pt x="3924" y="265704"/>
                  <a:pt x="19130" y="276990"/>
                  <a:pt x="35073" y="274291"/>
                </a:cubicBezTo>
                <a:lnTo>
                  <a:pt x="414741" y="207313"/>
                </a:lnTo>
                <a:lnTo>
                  <a:pt x="55675" y="0"/>
                </a:ln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9" name="Freeform 14">
            <a:extLst>
              <a:ext uri="{FF2B5EF4-FFF2-40B4-BE49-F238E27FC236}">
                <a16:creationId xmlns:a16="http://schemas.microsoft.com/office/drawing/2014/main" id="{D1536135-D78D-FD56-1459-9B6322C46C26}"/>
              </a:ext>
            </a:extLst>
          </p:cNvPr>
          <p:cNvSpPr/>
          <p:nvPr/>
        </p:nvSpPr>
        <p:spPr>
          <a:xfrm>
            <a:off x="6235857" y="3455412"/>
            <a:ext cx="1805069" cy="1868537"/>
          </a:xfrm>
          <a:custGeom>
            <a:avLst/>
            <a:gdLst>
              <a:gd name="connsiteX0" fmla="*/ 145050 w 334638"/>
              <a:gd name="connsiteY0" fmla="*/ 2438 h 346404"/>
              <a:gd name="connsiteX1" fmla="*/ 107279 w 334638"/>
              <a:gd name="connsiteY1" fmla="*/ 18631 h 346404"/>
              <a:gd name="connsiteX2" fmla="*/ 1816 w 334638"/>
              <a:gd name="connsiteY2" fmla="*/ 308624 h 346404"/>
              <a:gd name="connsiteX3" fmla="*/ 42284 w 334638"/>
              <a:gd name="connsiteY3" fmla="*/ 342481 h 346404"/>
              <a:gd name="connsiteX4" fmla="*/ 334638 w 334638"/>
              <a:gd name="connsiteY4" fmla="*/ 173686 h 346404"/>
              <a:gd name="connsiteX5" fmla="*/ 145295 w 334638"/>
              <a:gd name="connsiteY5" fmla="*/ 2438 h 346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4638" h="346404">
                <a:moveTo>
                  <a:pt x="145050" y="2438"/>
                </a:moveTo>
                <a:cubicBezTo>
                  <a:pt x="130089" y="-4186"/>
                  <a:pt x="112920" y="3174"/>
                  <a:pt x="107279" y="18631"/>
                </a:cubicBezTo>
                <a:lnTo>
                  <a:pt x="1816" y="308624"/>
                </a:lnTo>
                <a:cubicBezTo>
                  <a:pt x="-7259" y="333158"/>
                  <a:pt x="19475" y="355729"/>
                  <a:pt x="42284" y="342481"/>
                </a:cubicBezTo>
                <a:lnTo>
                  <a:pt x="334638" y="173686"/>
                </a:lnTo>
                <a:cubicBezTo>
                  <a:pt x="291227" y="98612"/>
                  <a:pt x="224760" y="38258"/>
                  <a:pt x="145295" y="2438"/>
                </a:cubicBez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4" name="TextBox 3">
            <a:extLst>
              <a:ext uri="{FF2B5EF4-FFF2-40B4-BE49-F238E27FC236}">
                <a16:creationId xmlns:a16="http://schemas.microsoft.com/office/drawing/2014/main" id="{E2081632-707E-AEBE-25D0-B5886291C1FE}"/>
              </a:ext>
            </a:extLst>
          </p:cNvPr>
          <p:cNvSpPr txBox="1"/>
          <p:nvPr/>
        </p:nvSpPr>
        <p:spPr>
          <a:xfrm>
            <a:off x="497947" y="1689121"/>
            <a:ext cx="11212286" cy="2543710"/>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السمعة المرجعية أو التاريخية  </a:t>
            </a:r>
            <a:r>
              <a:rPr lang="en-US" b="1" dirty="0">
                <a:solidFill>
                  <a:schemeClr val="accent2"/>
                </a:solidFill>
                <a:latin typeface="Alexandria" pitchFamily="2" charset="-78"/>
                <a:cs typeface="Alexandria" pitchFamily="2" charset="-78"/>
              </a:rPr>
              <a:t>Legacy   Reputation</a:t>
            </a:r>
            <a:r>
              <a:rPr lang="ar-EG" b="1" dirty="0">
                <a:solidFill>
                  <a:schemeClr val="accent2"/>
                </a:solidFill>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 هي السمعة التي تعتمد على تاريخ المؤسسة الطويل، وإرثها المؤسسي، وإنجازاتها السابقة. تمنح المؤسسة قوة ناعمة في وجه المنافسين الجدد. السمعة التاريخية تضيف للمؤسسة رصيدًا رمزيًا يصعب تقليده، وتُعد أداة للتأثير الثقافي والنفسي.</a:t>
            </a:r>
          </a:p>
          <a:p>
            <a:pPr algn="r" rtl="1">
              <a:lnSpc>
                <a:spcPct val="200000"/>
              </a:lnSpc>
            </a:pPr>
            <a:r>
              <a:rPr lang="ar-EG" sz="1600" dirty="0">
                <a:latin typeface="Alexandria" pitchFamily="2" charset="-78"/>
                <a:cs typeface="Alexandria" pitchFamily="2" charset="-78"/>
              </a:rPr>
              <a:t>🔹 </a:t>
            </a: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جامعات مثل </a:t>
            </a:r>
            <a:r>
              <a:rPr lang="en-US" sz="1600" dirty="0">
                <a:latin typeface="Alexandria" pitchFamily="2" charset="-78"/>
                <a:cs typeface="Alexandria" pitchFamily="2" charset="-78"/>
              </a:rPr>
              <a:t>Harvard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Oxford </a:t>
            </a:r>
            <a:r>
              <a:rPr lang="ar-EG" sz="1600" dirty="0">
                <a:latin typeface="Alexandria" pitchFamily="2" charset="-78"/>
                <a:cs typeface="Alexandria" pitchFamily="2" charset="-78"/>
              </a:rPr>
              <a:t>تمتلك سمعة تاريخية تجعلها مرجعًا أكاديميًا عالميًا، حتى عند عدم مواكبة بعض التخصصات لأحدث الاتجاهات.</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239443021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6FCCB-33C7-1452-9D5B-5E0670690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508AB6-5370-1911-85EC-52FB44349A8F}"/>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F9A519E-C049-EC4D-4BA6-4B590E83ED10}"/>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158F556-F152-E189-FA39-1DE4D21810D6}"/>
              </a:ext>
            </a:extLst>
          </p:cNvPr>
          <p:cNvSpPr/>
          <p:nvPr/>
        </p:nvSpPr>
        <p:spPr>
          <a:xfrm>
            <a:off x="180431" y="1088777"/>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A632BF8-223F-1631-5272-C8652AA6684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0286586-1E1C-A9B5-4C6E-59FC92CDE3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75E09ED-5448-087A-0CFE-29F9A0AE1520}"/>
              </a:ext>
            </a:extLst>
          </p:cNvPr>
          <p:cNvSpPr/>
          <p:nvPr/>
        </p:nvSpPr>
        <p:spPr>
          <a:xfrm>
            <a:off x="4284278" y="1404100"/>
            <a:ext cx="3443340"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أنواع السمعة</a:t>
            </a:r>
          </a:p>
        </p:txBody>
      </p:sp>
      <p:sp>
        <p:nvSpPr>
          <p:cNvPr id="6" name="Freeform 11">
            <a:extLst>
              <a:ext uri="{FF2B5EF4-FFF2-40B4-BE49-F238E27FC236}">
                <a16:creationId xmlns:a16="http://schemas.microsoft.com/office/drawing/2014/main" id="{4AC3290E-E5FA-F8A8-C17C-5F4107107396}"/>
              </a:ext>
            </a:extLst>
          </p:cNvPr>
          <p:cNvSpPr/>
          <p:nvPr/>
        </p:nvSpPr>
        <p:spPr>
          <a:xfrm>
            <a:off x="3866943" y="4392291"/>
            <a:ext cx="2237147" cy="1481705"/>
          </a:xfrm>
          <a:custGeom>
            <a:avLst/>
            <a:gdLst>
              <a:gd name="connsiteX0" fmla="*/ 55429 w 414740"/>
              <a:gd name="connsiteY0" fmla="*/ 0 h 274690"/>
              <a:gd name="connsiteX1" fmla="*/ 0 w 414740"/>
              <a:gd name="connsiteY1" fmla="*/ 207313 h 274690"/>
              <a:gd name="connsiteX2" fmla="*/ 2207 w 414740"/>
              <a:gd name="connsiteY2" fmla="*/ 249512 h 274690"/>
              <a:gd name="connsiteX3" fmla="*/ 35073 w 414740"/>
              <a:gd name="connsiteY3" fmla="*/ 274291 h 274690"/>
              <a:gd name="connsiteX4" fmla="*/ 414741 w 414740"/>
              <a:gd name="connsiteY4" fmla="*/ 207313 h 274690"/>
              <a:gd name="connsiteX5" fmla="*/ 55675 w 414740"/>
              <a:gd name="connsiteY5" fmla="*/ 0 h 274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740" h="274690">
                <a:moveTo>
                  <a:pt x="55429" y="0"/>
                </a:moveTo>
                <a:cubicBezTo>
                  <a:pt x="20111" y="61090"/>
                  <a:pt x="0" y="131748"/>
                  <a:pt x="0" y="207313"/>
                </a:cubicBezTo>
                <a:cubicBezTo>
                  <a:pt x="0" y="282878"/>
                  <a:pt x="736" y="235773"/>
                  <a:pt x="2207" y="249512"/>
                </a:cubicBezTo>
                <a:cubicBezTo>
                  <a:pt x="3924" y="265704"/>
                  <a:pt x="19130" y="276990"/>
                  <a:pt x="35073" y="274291"/>
                </a:cubicBezTo>
                <a:lnTo>
                  <a:pt x="414741" y="207313"/>
                </a:lnTo>
                <a:lnTo>
                  <a:pt x="55675" y="0"/>
                </a:ln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9" name="Freeform 14">
            <a:extLst>
              <a:ext uri="{FF2B5EF4-FFF2-40B4-BE49-F238E27FC236}">
                <a16:creationId xmlns:a16="http://schemas.microsoft.com/office/drawing/2014/main" id="{7DF6D87E-E83C-7C3A-59D0-4666AC937E8D}"/>
              </a:ext>
            </a:extLst>
          </p:cNvPr>
          <p:cNvSpPr/>
          <p:nvPr/>
        </p:nvSpPr>
        <p:spPr>
          <a:xfrm>
            <a:off x="6235857" y="3455412"/>
            <a:ext cx="1805069" cy="1868537"/>
          </a:xfrm>
          <a:custGeom>
            <a:avLst/>
            <a:gdLst>
              <a:gd name="connsiteX0" fmla="*/ 145050 w 334638"/>
              <a:gd name="connsiteY0" fmla="*/ 2438 h 346404"/>
              <a:gd name="connsiteX1" fmla="*/ 107279 w 334638"/>
              <a:gd name="connsiteY1" fmla="*/ 18631 h 346404"/>
              <a:gd name="connsiteX2" fmla="*/ 1816 w 334638"/>
              <a:gd name="connsiteY2" fmla="*/ 308624 h 346404"/>
              <a:gd name="connsiteX3" fmla="*/ 42284 w 334638"/>
              <a:gd name="connsiteY3" fmla="*/ 342481 h 346404"/>
              <a:gd name="connsiteX4" fmla="*/ 334638 w 334638"/>
              <a:gd name="connsiteY4" fmla="*/ 173686 h 346404"/>
              <a:gd name="connsiteX5" fmla="*/ 145295 w 334638"/>
              <a:gd name="connsiteY5" fmla="*/ 2438 h 346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4638" h="346404">
                <a:moveTo>
                  <a:pt x="145050" y="2438"/>
                </a:moveTo>
                <a:cubicBezTo>
                  <a:pt x="130089" y="-4186"/>
                  <a:pt x="112920" y="3174"/>
                  <a:pt x="107279" y="18631"/>
                </a:cubicBezTo>
                <a:lnTo>
                  <a:pt x="1816" y="308624"/>
                </a:lnTo>
                <a:cubicBezTo>
                  <a:pt x="-7259" y="333158"/>
                  <a:pt x="19475" y="355729"/>
                  <a:pt x="42284" y="342481"/>
                </a:cubicBezTo>
                <a:lnTo>
                  <a:pt x="334638" y="173686"/>
                </a:lnTo>
                <a:cubicBezTo>
                  <a:pt x="291227" y="98612"/>
                  <a:pt x="224760" y="38258"/>
                  <a:pt x="145295" y="2438"/>
                </a:cubicBez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83" name="TextBox 82">
            <a:extLst>
              <a:ext uri="{FF2B5EF4-FFF2-40B4-BE49-F238E27FC236}">
                <a16:creationId xmlns:a16="http://schemas.microsoft.com/office/drawing/2014/main" id="{3C7EAE01-E1FA-33E2-8F92-F61CCF64BC3F}"/>
              </a:ext>
            </a:extLst>
          </p:cNvPr>
          <p:cNvSpPr txBox="1"/>
          <p:nvPr/>
        </p:nvSpPr>
        <p:spPr>
          <a:xfrm>
            <a:off x="4883994" y="5262930"/>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المرجعية أو التاريخية</a:t>
            </a:r>
            <a:endParaRPr lang="en-US" sz="2000" b="1" noProof="1">
              <a:solidFill>
                <a:srgbClr val="FFFFFF"/>
              </a:solidFill>
              <a:latin typeface="Alexandria" pitchFamily="2" charset="-78"/>
              <a:cs typeface="Alexandria" pitchFamily="2" charset="-78"/>
            </a:endParaRPr>
          </a:p>
        </p:txBody>
      </p:sp>
      <p:graphicFrame>
        <p:nvGraphicFramePr>
          <p:cNvPr id="7" name="Table 6">
            <a:extLst>
              <a:ext uri="{FF2B5EF4-FFF2-40B4-BE49-F238E27FC236}">
                <a16:creationId xmlns:a16="http://schemas.microsoft.com/office/drawing/2014/main" id="{3CE90A74-37AE-3398-CF87-2849E8C99BBF}"/>
              </a:ext>
            </a:extLst>
          </p:cNvPr>
          <p:cNvGraphicFramePr>
            <a:graphicFrameLocks noGrp="1"/>
          </p:cNvGraphicFramePr>
          <p:nvPr>
            <p:extLst>
              <p:ext uri="{D42A27DB-BD31-4B8C-83A1-F6EECF244321}">
                <p14:modId xmlns:p14="http://schemas.microsoft.com/office/powerpoint/2010/main" val="2651178217"/>
              </p:ext>
            </p:extLst>
          </p:nvPr>
        </p:nvGraphicFramePr>
        <p:xfrm>
          <a:off x="628653" y="2290965"/>
          <a:ext cx="10754590" cy="3162935"/>
        </p:xfrm>
        <a:graphic>
          <a:graphicData uri="http://schemas.openxmlformats.org/drawingml/2006/table">
            <a:tbl>
              <a:tblPr rtl="1" firstRow="1" bandRow="1">
                <a:tableStyleId>{72833802-FEF1-4C79-8D5D-14CF1EAF98D9}</a:tableStyleId>
              </a:tblPr>
              <a:tblGrid>
                <a:gridCol w="2489712">
                  <a:extLst>
                    <a:ext uri="{9D8B030D-6E8A-4147-A177-3AD203B41FA5}">
                      <a16:colId xmlns:a16="http://schemas.microsoft.com/office/drawing/2014/main" val="4114677214"/>
                    </a:ext>
                  </a:extLst>
                </a:gridCol>
                <a:gridCol w="4498178">
                  <a:extLst>
                    <a:ext uri="{9D8B030D-6E8A-4147-A177-3AD203B41FA5}">
                      <a16:colId xmlns:a16="http://schemas.microsoft.com/office/drawing/2014/main" val="3487236303"/>
                    </a:ext>
                  </a:extLst>
                </a:gridCol>
                <a:gridCol w="3766700">
                  <a:extLst>
                    <a:ext uri="{9D8B030D-6E8A-4147-A177-3AD203B41FA5}">
                      <a16:colId xmlns:a16="http://schemas.microsoft.com/office/drawing/2014/main" val="3617919027"/>
                    </a:ext>
                  </a:extLst>
                </a:gridCol>
              </a:tblGrid>
              <a:tr h="318789">
                <a:tc>
                  <a:txBody>
                    <a:bodyPr/>
                    <a:lstStyle/>
                    <a:p>
                      <a:pPr algn="ctr" rtl="1"/>
                      <a:r>
                        <a:rPr lang="ar-EG" sz="1800" dirty="0">
                          <a:latin typeface="Alexandria" pitchFamily="2" charset="-78"/>
                          <a:cs typeface="Alexandria" pitchFamily="2" charset="-78"/>
                        </a:rPr>
                        <a:t>النوع</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EG" sz="1800" dirty="0">
                          <a:latin typeface="Alexandria" pitchFamily="2" charset="-78"/>
                          <a:cs typeface="Alexandria" pitchFamily="2" charset="-78"/>
                        </a:rPr>
                        <a:t>الخصائص</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EG" sz="1800" dirty="0">
                          <a:latin typeface="Alexandria" pitchFamily="2" charset="-78"/>
                          <a:cs typeface="Alexandria" pitchFamily="2" charset="-78"/>
                        </a:rPr>
                        <a:t>المثال</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50940453"/>
                  </a:ext>
                </a:extLst>
              </a:tr>
              <a:tr h="370840">
                <a:tc>
                  <a:txBody>
                    <a:bodyPr/>
                    <a:lstStyle/>
                    <a:p>
                      <a:pPr algn="ctr" rtl="1">
                        <a:lnSpc>
                          <a:spcPct val="200000"/>
                        </a:lnSpc>
                      </a:pPr>
                      <a:r>
                        <a:rPr lang="ar-EG" sz="1800" b="1" dirty="0">
                          <a:solidFill>
                            <a:schemeClr val="accent1">
                              <a:lumMod val="75000"/>
                            </a:schemeClr>
                          </a:solidFill>
                          <a:latin typeface="Alexandria" pitchFamily="2" charset="-78"/>
                          <a:cs typeface="Alexandria" pitchFamily="2" charset="-78"/>
                        </a:rPr>
                        <a:t>السمعة الإيجابية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rtl="1">
                        <a:lnSpc>
                          <a:spcPct val="200000"/>
                        </a:lnSpc>
                      </a:pPr>
                      <a:r>
                        <a:rPr lang="ar-EG" sz="1800" dirty="0">
                          <a:latin typeface="Alexandria" pitchFamily="2" charset="-78"/>
                          <a:cs typeface="Alexandria" pitchFamily="2" charset="-78"/>
                        </a:rPr>
                        <a:t>مستندة إلى أداء ممتاز وتواصل فعّال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200000"/>
                        </a:lnSpc>
                      </a:pPr>
                      <a:r>
                        <a:rPr lang="en-US" sz="1800" dirty="0">
                          <a:latin typeface="Alexandria" pitchFamily="2" charset="-78"/>
                          <a:cs typeface="Alexandria" pitchFamily="2" charset="-78"/>
                        </a:rPr>
                        <a:t>Google، Apple</a:t>
                      </a:r>
                      <a:endParaRPr lang="ar-EG" sz="1800" dirty="0">
                        <a:latin typeface="Alexandria" pitchFamily="2" charset="-78"/>
                        <a:cs typeface="Alexandria"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94299978"/>
                  </a:ext>
                </a:extLst>
              </a:tr>
              <a:tr h="370840">
                <a:tc>
                  <a:txBody>
                    <a:bodyPr/>
                    <a:lstStyle/>
                    <a:p>
                      <a:pPr algn="ctr">
                        <a:lnSpc>
                          <a:spcPct val="200000"/>
                        </a:lnSpc>
                        <a:buNone/>
                      </a:pPr>
                      <a:r>
                        <a:rPr lang="ar-EG" sz="1800" b="1" dirty="0">
                          <a:solidFill>
                            <a:schemeClr val="accent1">
                              <a:lumMod val="75000"/>
                            </a:schemeClr>
                          </a:solidFill>
                          <a:latin typeface="Alexandria" pitchFamily="2" charset="-78"/>
                          <a:cs typeface="Alexandria" pitchFamily="2" charset="-78"/>
                        </a:rPr>
                        <a:t>السمعة السلبية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200000"/>
                        </a:lnSpc>
                        <a:buNone/>
                      </a:pPr>
                      <a:r>
                        <a:rPr lang="ar-EG" sz="1800" dirty="0">
                          <a:latin typeface="Alexandria" pitchFamily="2" charset="-78"/>
                          <a:cs typeface="Alexandria" pitchFamily="2" charset="-78"/>
                        </a:rPr>
                        <a:t>ناتجة عن أخطاء أو أزمات</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200000"/>
                        </a:lnSpc>
                        <a:buNone/>
                      </a:pPr>
                      <a:r>
                        <a:rPr lang="en-US" sz="1800" dirty="0">
                          <a:latin typeface="Alexandria" pitchFamily="2" charset="-78"/>
                          <a:cs typeface="Alexandria" pitchFamily="2" charset="-78"/>
                        </a:rPr>
                        <a:t>Facebook </a:t>
                      </a:r>
                      <a:r>
                        <a:rPr lang="ar-EG" sz="1800" dirty="0">
                          <a:latin typeface="Alexandria" pitchFamily="2" charset="-78"/>
                          <a:cs typeface="Alexandria" pitchFamily="2" charset="-78"/>
                        </a:rPr>
                        <a:t>بعد فضيحة الخصوصية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38343069"/>
                  </a:ext>
                </a:extLst>
              </a:tr>
              <a:tr h="370840">
                <a:tc>
                  <a:txBody>
                    <a:bodyPr/>
                    <a:lstStyle/>
                    <a:p>
                      <a:pPr algn="ctr">
                        <a:lnSpc>
                          <a:spcPct val="200000"/>
                        </a:lnSpc>
                        <a:buNone/>
                      </a:pPr>
                      <a:r>
                        <a:rPr lang="ar-EG" sz="1800" b="1" dirty="0">
                          <a:solidFill>
                            <a:schemeClr val="accent1">
                              <a:lumMod val="75000"/>
                            </a:schemeClr>
                          </a:solidFill>
                          <a:latin typeface="Alexandria" pitchFamily="2" charset="-78"/>
                          <a:cs typeface="Alexandria" pitchFamily="2" charset="-78"/>
                        </a:rPr>
                        <a:t>السمعة المتذبذبة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200000"/>
                        </a:lnSpc>
                        <a:buNone/>
                      </a:pPr>
                      <a:r>
                        <a:rPr lang="ar-EG" sz="1800" dirty="0">
                          <a:latin typeface="Alexandria" pitchFamily="2" charset="-78"/>
                          <a:cs typeface="Alexandria" pitchFamily="2" charset="-78"/>
                        </a:rPr>
                        <a:t>تتأرجح بين الإيجابية والسلبية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200000"/>
                        </a:lnSpc>
                      </a:pPr>
                      <a:r>
                        <a:rPr lang="en-US" sz="1800" dirty="0">
                          <a:latin typeface="Alexandria" pitchFamily="2" charset="-78"/>
                          <a:cs typeface="Alexandria" pitchFamily="2" charset="-78"/>
                        </a:rPr>
                        <a:t>Uber</a:t>
                      </a:r>
                      <a:endParaRPr lang="ar-EG" sz="1800" dirty="0">
                        <a:latin typeface="Alexandria" pitchFamily="2" charset="-78"/>
                        <a:cs typeface="Alexandria"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86911785"/>
                  </a:ext>
                </a:extLst>
              </a:tr>
              <a:tr h="370840">
                <a:tc>
                  <a:txBody>
                    <a:bodyPr/>
                    <a:lstStyle/>
                    <a:p>
                      <a:pPr algn="ctr">
                        <a:lnSpc>
                          <a:spcPct val="200000"/>
                        </a:lnSpc>
                        <a:buNone/>
                      </a:pPr>
                      <a:r>
                        <a:rPr lang="ar-EG" sz="1800" b="1" dirty="0">
                          <a:solidFill>
                            <a:schemeClr val="accent1">
                              <a:lumMod val="75000"/>
                            </a:schemeClr>
                          </a:solidFill>
                          <a:latin typeface="Alexandria" pitchFamily="2" charset="-78"/>
                          <a:cs typeface="Alexandria" pitchFamily="2" charset="-78"/>
                        </a:rPr>
                        <a:t>السمعة المدارة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200000"/>
                        </a:lnSpc>
                        <a:buNone/>
                      </a:pPr>
                      <a:r>
                        <a:rPr lang="ar-EG" sz="1800" dirty="0">
                          <a:latin typeface="Alexandria" pitchFamily="2" charset="-78"/>
                          <a:cs typeface="Alexandria" pitchFamily="2" charset="-78"/>
                        </a:rPr>
                        <a:t>تُبنى بخطة واعية واستراتيجيات اتصال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200000"/>
                        </a:lnSpc>
                        <a:buNone/>
                      </a:pPr>
                      <a:r>
                        <a:rPr lang="en-US" sz="1800" dirty="0">
                          <a:latin typeface="Alexandria" pitchFamily="2" charset="-78"/>
                          <a:cs typeface="Alexandria" pitchFamily="2" charset="-78"/>
                        </a:rPr>
                        <a:t>Apple</a:t>
                      </a:r>
                      <a:endParaRPr lang="ar-EG" sz="1800" dirty="0">
                        <a:latin typeface="Alexandria" pitchFamily="2" charset="-78"/>
                        <a:cs typeface="Alexandria"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32552764"/>
                  </a:ext>
                </a:extLst>
              </a:tr>
              <a:tr h="382089">
                <a:tc>
                  <a:txBody>
                    <a:bodyPr/>
                    <a:lstStyle/>
                    <a:p>
                      <a:pPr algn="ctr">
                        <a:lnSpc>
                          <a:spcPct val="200000"/>
                        </a:lnSpc>
                        <a:buNone/>
                      </a:pPr>
                      <a:r>
                        <a:rPr lang="ar-EG" sz="1800" b="1" dirty="0">
                          <a:solidFill>
                            <a:schemeClr val="accent1">
                              <a:lumMod val="75000"/>
                            </a:schemeClr>
                          </a:solidFill>
                          <a:latin typeface="Alexandria" pitchFamily="2" charset="-78"/>
                          <a:cs typeface="Alexandria" pitchFamily="2" charset="-78"/>
                        </a:rPr>
                        <a:t>السمعة المرجعية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200000"/>
                        </a:lnSpc>
                        <a:buNone/>
                      </a:pPr>
                      <a:r>
                        <a:rPr lang="ar-EG" sz="1800" dirty="0">
                          <a:latin typeface="Alexandria" pitchFamily="2" charset="-78"/>
                          <a:cs typeface="Alexandria" pitchFamily="2" charset="-78"/>
                        </a:rPr>
                        <a:t>مبنية على التاريخ والإنجازات السابقة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200000"/>
                        </a:lnSpc>
                        <a:buNone/>
                      </a:pPr>
                      <a:r>
                        <a:rPr lang="en-US" sz="1800" dirty="0">
                          <a:latin typeface="Alexandria" pitchFamily="2" charset="-78"/>
                          <a:cs typeface="Alexandria" pitchFamily="2" charset="-78"/>
                        </a:rPr>
                        <a:t>Harvard، BBC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51205687"/>
                  </a:ext>
                </a:extLst>
              </a:tr>
            </a:tbl>
          </a:graphicData>
        </a:graphic>
      </p:graphicFrame>
    </p:spTree>
    <p:extLst>
      <p:ext uri="{BB962C8B-B14F-4D97-AF65-F5344CB8AC3E}">
        <p14:creationId xmlns:p14="http://schemas.microsoft.com/office/powerpoint/2010/main" val="28261929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5F870-59B9-036C-5E0C-0CC9365DD4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8ED76C-6273-A253-3D5F-66B81DE1A296}"/>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C2E0B4E-EE3E-8B79-600A-7F16EE14B1EF}"/>
              </a:ext>
            </a:extLst>
          </p:cNvPr>
          <p:cNvSpPr/>
          <p:nvPr/>
        </p:nvSpPr>
        <p:spPr>
          <a:xfrm>
            <a:off x="7883147" y="1115981"/>
            <a:ext cx="4128422" cy="55682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E9D42AA-089C-E57B-7623-32DC8C3AA54A}"/>
              </a:ext>
            </a:extLst>
          </p:cNvPr>
          <p:cNvSpPr/>
          <p:nvPr/>
        </p:nvSpPr>
        <p:spPr>
          <a:xfrm>
            <a:off x="180431" y="1280197"/>
            <a:ext cx="11720167" cy="5312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FBDEBB1-C255-8831-482A-C60B93B8FB9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BB599E8-C5EF-F40B-759B-ED97BC5EDE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29AE9BA-9006-40E2-6DC8-A7BE69A8D82F}"/>
              </a:ext>
            </a:extLst>
          </p:cNvPr>
          <p:cNvSpPr/>
          <p:nvPr/>
        </p:nvSpPr>
        <p:spPr>
          <a:xfrm>
            <a:off x="3190726" y="560540"/>
            <a:ext cx="8145325"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الفرق بين حملات بناء السمعة وحملات الدفاع عنها</a:t>
            </a:r>
          </a:p>
        </p:txBody>
      </p:sp>
      <p:sp>
        <p:nvSpPr>
          <p:cNvPr id="10" name="TextBox 9">
            <a:extLst>
              <a:ext uri="{FF2B5EF4-FFF2-40B4-BE49-F238E27FC236}">
                <a16:creationId xmlns:a16="http://schemas.microsoft.com/office/drawing/2014/main" id="{3DEEF208-2C4B-CA98-83FE-523A00E6D584}"/>
              </a:ext>
            </a:extLst>
          </p:cNvPr>
          <p:cNvSpPr txBox="1"/>
          <p:nvPr/>
        </p:nvSpPr>
        <p:spPr>
          <a:xfrm>
            <a:off x="1865910" y="1226085"/>
            <a:ext cx="8899072" cy="512320"/>
          </a:xfrm>
          <a:prstGeom prst="rect">
            <a:avLst/>
          </a:prstGeom>
          <a:noFill/>
        </p:spPr>
        <p:txBody>
          <a:bodyPr wrap="square" rtlCol="1">
            <a:spAutoFit/>
          </a:bodyPr>
          <a:lstStyle/>
          <a:p>
            <a:pPr algn="ctr" rtl="1">
              <a:lnSpc>
                <a:spcPct val="200000"/>
              </a:lnSpc>
            </a:pPr>
            <a:r>
              <a:rPr lang="ar-EG" sz="1600" b="1" dirty="0">
                <a:solidFill>
                  <a:schemeClr val="accent6"/>
                </a:solidFill>
                <a:latin typeface="Alexandria" pitchFamily="2" charset="-78"/>
                <a:cs typeface="Alexandria" pitchFamily="2" charset="-78"/>
              </a:rPr>
              <a:t>كلا النوعين يخدمان الصورة المؤسسية، لكن باختلاف في التوقيت، والسياق، والاستراتيجية.</a:t>
            </a:r>
          </a:p>
        </p:txBody>
      </p:sp>
      <p:sp>
        <p:nvSpPr>
          <p:cNvPr id="4" name="TextBox 3">
            <a:extLst>
              <a:ext uri="{FF2B5EF4-FFF2-40B4-BE49-F238E27FC236}">
                <a16:creationId xmlns:a16="http://schemas.microsoft.com/office/drawing/2014/main" id="{6F0C3302-0422-33DA-D655-5BD4AC1ADA8D}"/>
              </a:ext>
            </a:extLst>
          </p:cNvPr>
          <p:cNvSpPr txBox="1"/>
          <p:nvPr/>
        </p:nvSpPr>
        <p:spPr>
          <a:xfrm>
            <a:off x="437398" y="1800569"/>
            <a:ext cx="11317204" cy="4405758"/>
          </a:xfrm>
          <a:prstGeom prst="rect">
            <a:avLst/>
          </a:prstGeom>
          <a:noFill/>
        </p:spPr>
        <p:txBody>
          <a:bodyPr wrap="square" rtlCol="1">
            <a:spAutoFit/>
          </a:bodyPr>
          <a:lstStyle/>
          <a:p>
            <a:pPr algn="just" rtl="1">
              <a:lnSpc>
                <a:spcPct val="150000"/>
              </a:lnSpc>
            </a:pPr>
            <a:r>
              <a:rPr lang="ar-EG" b="1" dirty="0">
                <a:solidFill>
                  <a:schemeClr val="accent2"/>
                </a:solidFill>
                <a:latin typeface="Alexandria" pitchFamily="2" charset="-78"/>
                <a:cs typeface="Alexandria" pitchFamily="2" charset="-78"/>
              </a:rPr>
              <a:t>أولًا: حملات بناء السمعة </a:t>
            </a:r>
            <a:r>
              <a:rPr lang="en-US" b="1" dirty="0">
                <a:solidFill>
                  <a:schemeClr val="accent2"/>
                </a:solidFill>
                <a:latin typeface="Alexandria" pitchFamily="2" charset="-78"/>
                <a:cs typeface="Alexandria" pitchFamily="2" charset="-78"/>
              </a:rPr>
              <a:t>Reputation-Building Campaigns)</a:t>
            </a:r>
            <a:r>
              <a:rPr lang="ar-EG" b="1" dirty="0">
                <a:solidFill>
                  <a:schemeClr val="accent2"/>
                </a:solidFill>
                <a:latin typeface="Alexandria" pitchFamily="2" charset="-78"/>
                <a:cs typeface="Alexandria" pitchFamily="2" charset="-78"/>
              </a:rPr>
              <a:t>)</a:t>
            </a:r>
          </a:p>
          <a:p>
            <a:pPr algn="just" rtl="1">
              <a:lnSpc>
                <a:spcPct val="150000"/>
              </a:lnSpc>
            </a:pPr>
            <a:r>
              <a:rPr lang="ar-EG" sz="1600" dirty="0">
                <a:latin typeface="Alexandria" pitchFamily="2" charset="-78"/>
                <a:cs typeface="Alexandria" pitchFamily="2" charset="-78"/>
              </a:rPr>
              <a:t>🔷 هي حملات اتصالية استباقية تهدف إلى ترسيخ صورة ذهنية إيجابية لدى الجمهور حول المؤسسة، تقوم على الترويج للقيم، الإنجازات، الجودة، المسؤولية المجتمعية، والابتكار.تُعد من الأدوات الأساسية في خلق "الانطباع الأولي" وبناء ثقة طويلة الأمد.</a:t>
            </a:r>
          </a:p>
          <a:p>
            <a:pPr algn="just" rtl="1">
              <a:lnSpc>
                <a:spcPct val="200000"/>
              </a:lnSpc>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الأهداف الرئيسية: </a:t>
            </a:r>
          </a:p>
          <a:p>
            <a:pPr marL="539750" indent="-285750" algn="just" rtl="1">
              <a:lnSpc>
                <a:spcPct val="150000"/>
              </a:lnSpc>
              <a:buClr>
                <a:schemeClr val="accent2"/>
              </a:buClr>
              <a:buFont typeface="Wingdings" panose="05000000000000000000" pitchFamily="2" charset="2"/>
              <a:buChar char="§"/>
            </a:pPr>
            <a:r>
              <a:rPr lang="ar-EG" sz="1600" dirty="0">
                <a:latin typeface="Alexandria" pitchFamily="2" charset="-78"/>
                <a:cs typeface="Alexandria" pitchFamily="2" charset="-78"/>
              </a:rPr>
              <a:t>رفع مستوى الوعي بالمؤسسة أو العلامة.</a:t>
            </a:r>
          </a:p>
          <a:p>
            <a:pPr marL="539750" indent="-285750" algn="just" rtl="1">
              <a:lnSpc>
                <a:spcPct val="150000"/>
              </a:lnSpc>
              <a:buClr>
                <a:schemeClr val="accent2"/>
              </a:buClr>
              <a:buFont typeface="Wingdings" panose="05000000000000000000" pitchFamily="2" charset="2"/>
              <a:buChar char="§"/>
            </a:pPr>
            <a:r>
              <a:rPr lang="ar-EG" sz="1600" dirty="0">
                <a:latin typeface="Alexandria" pitchFamily="2" charset="-78"/>
                <a:cs typeface="Alexandria" pitchFamily="2" charset="-78"/>
              </a:rPr>
              <a:t>إبراز التميز والجودة.</a:t>
            </a:r>
          </a:p>
          <a:p>
            <a:pPr marL="539750" indent="-285750" algn="just" rtl="1">
              <a:lnSpc>
                <a:spcPct val="150000"/>
              </a:lnSpc>
              <a:buClr>
                <a:schemeClr val="accent2"/>
              </a:buClr>
              <a:buFont typeface="Wingdings" panose="05000000000000000000" pitchFamily="2" charset="2"/>
              <a:buChar char="§"/>
            </a:pPr>
            <a:r>
              <a:rPr lang="ar-EG" sz="1600" dirty="0">
                <a:latin typeface="Alexandria" pitchFamily="2" charset="-78"/>
                <a:cs typeface="Alexandria" pitchFamily="2" charset="-78"/>
              </a:rPr>
              <a:t>دعم الهوية المؤسسية.</a:t>
            </a:r>
          </a:p>
          <a:p>
            <a:pPr marL="539750" indent="-285750" algn="just" rtl="1">
              <a:lnSpc>
                <a:spcPct val="150000"/>
              </a:lnSpc>
              <a:buClr>
                <a:schemeClr val="accent2"/>
              </a:buClr>
              <a:buFont typeface="Wingdings" panose="05000000000000000000" pitchFamily="2" charset="2"/>
              <a:buChar char="§"/>
            </a:pPr>
            <a:r>
              <a:rPr lang="ar-EG" sz="1600" dirty="0">
                <a:latin typeface="Alexandria" pitchFamily="2" charset="-78"/>
                <a:cs typeface="Alexandria" pitchFamily="2" charset="-78"/>
              </a:rPr>
              <a:t>جذب الشركاء أو المستثمرين أو العملاء.</a:t>
            </a:r>
          </a:p>
          <a:p>
            <a:pPr algn="just" rtl="1">
              <a:lnSpc>
                <a:spcPct val="250000"/>
              </a:lnSpc>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أمثلة: </a:t>
            </a:r>
            <a:r>
              <a:rPr lang="ar-EG" sz="1600" dirty="0">
                <a:latin typeface="Alexandria" pitchFamily="2" charset="-78"/>
                <a:cs typeface="Alexandria" pitchFamily="2" charset="-78"/>
              </a:rPr>
              <a:t>حملة </a:t>
            </a:r>
            <a:r>
              <a:rPr lang="en-US" sz="1600" dirty="0">
                <a:latin typeface="Alexandria" pitchFamily="2" charset="-78"/>
                <a:cs typeface="Alexandria" pitchFamily="2" charset="-78"/>
              </a:rPr>
              <a:t>Think Different </a:t>
            </a:r>
            <a:r>
              <a:rPr lang="ar-EG" sz="1600" dirty="0">
                <a:latin typeface="Alexandria" pitchFamily="2" charset="-78"/>
                <a:cs typeface="Alexandria" pitchFamily="2" charset="-78"/>
              </a:rPr>
              <a:t>من </a:t>
            </a:r>
            <a:r>
              <a:rPr lang="en-US" sz="1600" dirty="0">
                <a:latin typeface="Alexandria" pitchFamily="2" charset="-78"/>
                <a:cs typeface="Alexandria" pitchFamily="2" charset="-78"/>
              </a:rPr>
              <a:t>Apple </a:t>
            </a:r>
            <a:r>
              <a:rPr lang="ar-EG" sz="1600" dirty="0">
                <a:latin typeface="Alexandria" pitchFamily="2" charset="-78"/>
                <a:cs typeface="Alexandria" pitchFamily="2" charset="-78"/>
              </a:rPr>
              <a:t> لبناء صورة الشركة كمركز للابتكار. / حملة "إيميلاتك أمانك" من شركة اتصالات لبناء الثقة الرقمية مع المستخدمين. / الجامعات التي تروّج لإنجازاتها البحثية لتكوين سمعة أكاديمية مرموقة.</a:t>
            </a:r>
          </a:p>
        </p:txBody>
      </p:sp>
    </p:spTree>
    <p:extLst>
      <p:ext uri="{BB962C8B-B14F-4D97-AF65-F5344CB8AC3E}">
        <p14:creationId xmlns:p14="http://schemas.microsoft.com/office/powerpoint/2010/main" val="305868189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AFCCC-5BDD-BF9A-995C-7E1BFB56D4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722BA2-9331-5796-D914-2F18D91E338A}"/>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93A95A-675F-7C7C-400D-707CE24F1EE5}"/>
              </a:ext>
            </a:extLst>
          </p:cNvPr>
          <p:cNvSpPr/>
          <p:nvPr/>
        </p:nvSpPr>
        <p:spPr>
          <a:xfrm>
            <a:off x="7883147" y="1115981"/>
            <a:ext cx="4128422" cy="55682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860B00-2BEB-003E-66FB-A953360BFE93}"/>
              </a:ext>
            </a:extLst>
          </p:cNvPr>
          <p:cNvSpPr/>
          <p:nvPr/>
        </p:nvSpPr>
        <p:spPr>
          <a:xfrm>
            <a:off x="180431" y="1280197"/>
            <a:ext cx="11720167" cy="5312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AA625F1-8A6A-8457-6601-7A1091409DA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8D4219C-F6F1-92C3-0F2C-459379D435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B50FC9D-76D6-E6BD-C904-222E6F1D6B9F}"/>
              </a:ext>
            </a:extLst>
          </p:cNvPr>
          <p:cNvSpPr/>
          <p:nvPr/>
        </p:nvSpPr>
        <p:spPr>
          <a:xfrm>
            <a:off x="3190726" y="560540"/>
            <a:ext cx="8145325"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الفرق بين حملات بناء السمعة وحملات الدفاع عنها</a:t>
            </a:r>
          </a:p>
        </p:txBody>
      </p:sp>
      <p:sp>
        <p:nvSpPr>
          <p:cNvPr id="10" name="TextBox 9">
            <a:extLst>
              <a:ext uri="{FF2B5EF4-FFF2-40B4-BE49-F238E27FC236}">
                <a16:creationId xmlns:a16="http://schemas.microsoft.com/office/drawing/2014/main" id="{F2FE2B4D-619B-ABDA-5676-BF9E4A2DE8E9}"/>
              </a:ext>
            </a:extLst>
          </p:cNvPr>
          <p:cNvSpPr txBox="1"/>
          <p:nvPr/>
        </p:nvSpPr>
        <p:spPr>
          <a:xfrm>
            <a:off x="1865910" y="1226085"/>
            <a:ext cx="8899072" cy="512320"/>
          </a:xfrm>
          <a:prstGeom prst="rect">
            <a:avLst/>
          </a:prstGeom>
          <a:noFill/>
        </p:spPr>
        <p:txBody>
          <a:bodyPr wrap="square" rtlCol="1">
            <a:spAutoFit/>
          </a:bodyPr>
          <a:lstStyle/>
          <a:p>
            <a:pPr algn="ctr" rtl="1">
              <a:lnSpc>
                <a:spcPct val="200000"/>
              </a:lnSpc>
            </a:pPr>
            <a:r>
              <a:rPr lang="ar-EG" sz="1600" b="1" dirty="0">
                <a:solidFill>
                  <a:schemeClr val="accent6"/>
                </a:solidFill>
                <a:latin typeface="Alexandria" pitchFamily="2" charset="-78"/>
                <a:cs typeface="Alexandria" pitchFamily="2" charset="-78"/>
              </a:rPr>
              <a:t>كلا النوعين يخدمان الصورة المؤسسية، لكن باختلاف في التوقيت، والسياق، والاستراتيجية.</a:t>
            </a:r>
          </a:p>
        </p:txBody>
      </p:sp>
      <p:sp>
        <p:nvSpPr>
          <p:cNvPr id="4" name="TextBox 3">
            <a:extLst>
              <a:ext uri="{FF2B5EF4-FFF2-40B4-BE49-F238E27FC236}">
                <a16:creationId xmlns:a16="http://schemas.microsoft.com/office/drawing/2014/main" id="{D9059297-C13F-A773-E1B9-D1E5C3A4B70F}"/>
              </a:ext>
            </a:extLst>
          </p:cNvPr>
          <p:cNvSpPr txBox="1"/>
          <p:nvPr/>
        </p:nvSpPr>
        <p:spPr>
          <a:xfrm>
            <a:off x="437398" y="1800569"/>
            <a:ext cx="11317204" cy="4544257"/>
          </a:xfrm>
          <a:prstGeom prst="rect">
            <a:avLst/>
          </a:prstGeom>
          <a:noFill/>
        </p:spPr>
        <p:txBody>
          <a:bodyPr wrap="square" rtlCol="1">
            <a:spAutoFit/>
          </a:bodyPr>
          <a:lstStyle/>
          <a:p>
            <a:pPr algn="just" rtl="1">
              <a:lnSpc>
                <a:spcPct val="150000"/>
              </a:lnSpc>
            </a:pPr>
            <a:r>
              <a:rPr lang="ar-EG" b="1" dirty="0">
                <a:solidFill>
                  <a:schemeClr val="accent2"/>
                </a:solidFill>
                <a:latin typeface="Alexandria" pitchFamily="2" charset="-78"/>
                <a:cs typeface="Alexandria" pitchFamily="2" charset="-78"/>
              </a:rPr>
              <a:t>ثانيًا : حملات الدفاع عن السمعة </a:t>
            </a:r>
            <a:r>
              <a:rPr lang="en-US" b="1" dirty="0">
                <a:solidFill>
                  <a:schemeClr val="accent2"/>
                </a:solidFill>
                <a:latin typeface="Alexandria" pitchFamily="2" charset="-78"/>
                <a:cs typeface="Alexandria" pitchFamily="2" charset="-78"/>
              </a:rPr>
              <a:t>Reputation-Defense Campaigns)</a:t>
            </a:r>
            <a:r>
              <a:rPr lang="ar-EG" b="1" dirty="0">
                <a:solidFill>
                  <a:schemeClr val="accent2"/>
                </a:solidFill>
                <a:latin typeface="Alexandria" pitchFamily="2" charset="-78"/>
                <a:cs typeface="Alexandria" pitchFamily="2" charset="-78"/>
              </a:rPr>
              <a:t>)</a:t>
            </a:r>
          </a:p>
          <a:p>
            <a:pPr algn="just" rtl="1">
              <a:lnSpc>
                <a:spcPct val="150000"/>
              </a:lnSpc>
            </a:pPr>
            <a:r>
              <a:rPr lang="ar-EG" sz="1600" dirty="0">
                <a:latin typeface="Alexandria" pitchFamily="2" charset="-78"/>
                <a:cs typeface="Alexandria" pitchFamily="2" charset="-78"/>
              </a:rPr>
              <a:t>🔷 هي حملات اتصالية تفاعلية أو علاجية تهدف إلى استعادة الثقة أو تصحيح الانطباعات السلبية بعد تعرض المؤسسة لأزمة، انتقاد، إشاعة، أو تشويه إعلامي. والدفاع عن السمعة يتطلب سرعة الاستجابة، والشفافية، وإستراتيجيات اتصال مدروسة لاحتواء الضرر.</a:t>
            </a:r>
          </a:p>
          <a:p>
            <a:pPr algn="just" rtl="1">
              <a:lnSpc>
                <a:spcPct val="150000"/>
              </a:lnSpc>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الأهداف الرئيسية: </a:t>
            </a:r>
          </a:p>
          <a:p>
            <a:pPr marL="539750" indent="-285750" algn="just" rtl="1">
              <a:lnSpc>
                <a:spcPct val="150000"/>
              </a:lnSpc>
              <a:buClr>
                <a:schemeClr val="accent2"/>
              </a:buClr>
              <a:buFont typeface="Wingdings" panose="05000000000000000000" pitchFamily="2" charset="2"/>
              <a:buChar char="§"/>
            </a:pPr>
            <a:r>
              <a:rPr lang="ar-EG" sz="1600" dirty="0">
                <a:latin typeface="Alexandria" pitchFamily="2" charset="-78"/>
                <a:cs typeface="Alexandria" pitchFamily="2" charset="-78"/>
              </a:rPr>
              <a:t>احتواء الأضرار الناجمة عن أزمة أو خطأ.</a:t>
            </a:r>
          </a:p>
          <a:p>
            <a:pPr marL="539750" indent="-285750" algn="just" rtl="1">
              <a:lnSpc>
                <a:spcPct val="150000"/>
              </a:lnSpc>
              <a:buClr>
                <a:schemeClr val="accent2"/>
              </a:buClr>
              <a:buFont typeface="Wingdings" panose="05000000000000000000" pitchFamily="2" charset="2"/>
              <a:buChar char="§"/>
            </a:pPr>
            <a:r>
              <a:rPr lang="ar-EG" sz="1600" dirty="0">
                <a:latin typeface="Alexandria" pitchFamily="2" charset="-78"/>
                <a:cs typeface="Alexandria" pitchFamily="2" charset="-78"/>
              </a:rPr>
              <a:t>تصحيح المعلومات المغلوطة المنتشرة في وسائل الإعلام.</a:t>
            </a:r>
          </a:p>
          <a:p>
            <a:pPr marL="539750" indent="-285750" algn="just" rtl="1">
              <a:lnSpc>
                <a:spcPct val="150000"/>
              </a:lnSpc>
              <a:buClr>
                <a:schemeClr val="accent2"/>
              </a:buClr>
              <a:buFont typeface="Wingdings" panose="05000000000000000000" pitchFamily="2" charset="2"/>
              <a:buChar char="§"/>
            </a:pPr>
            <a:r>
              <a:rPr lang="ar-EG" sz="1600" dirty="0">
                <a:latin typeface="Alexandria" pitchFamily="2" charset="-78"/>
                <a:cs typeface="Alexandria" pitchFamily="2" charset="-78"/>
              </a:rPr>
              <a:t>طمأنة الجمهور والشركاء.استعادة الثقة تدريجيًا.</a:t>
            </a:r>
          </a:p>
          <a:p>
            <a:pPr marL="254000" algn="just" rtl="1">
              <a:lnSpc>
                <a:spcPct val="20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أمثلة: </a:t>
            </a:r>
            <a:r>
              <a:rPr lang="ar-EG" sz="1600" dirty="0">
                <a:latin typeface="Alexandria" pitchFamily="2" charset="-78"/>
                <a:cs typeface="Alexandria" pitchFamily="2" charset="-78"/>
              </a:rPr>
              <a:t>رد شركة </a:t>
            </a:r>
            <a:r>
              <a:rPr lang="en-US" sz="1600" dirty="0">
                <a:latin typeface="Alexandria" pitchFamily="2" charset="-78"/>
                <a:cs typeface="Alexandria" pitchFamily="2" charset="-78"/>
              </a:rPr>
              <a:t>Toyota </a:t>
            </a:r>
            <a:r>
              <a:rPr lang="ar-EG" sz="1600" dirty="0">
                <a:latin typeface="Alexandria" pitchFamily="2" charset="-78"/>
                <a:cs typeface="Alexandria" pitchFamily="2" charset="-78"/>
              </a:rPr>
              <a:t>بحملة "استدعاء السيارات من أجل الأمان" بعد أزمة دواسات الوقود (2010).</a:t>
            </a:r>
          </a:p>
          <a:p>
            <a:pPr marL="254000" algn="just" rtl="1">
              <a:lnSpc>
                <a:spcPct val="200000"/>
              </a:lnSpc>
              <a:buClr>
                <a:schemeClr val="accent2"/>
              </a:buClr>
            </a:pPr>
            <a:r>
              <a:rPr lang="ar-EG" sz="1600" dirty="0">
                <a:latin typeface="Alexandria" pitchFamily="2" charset="-78"/>
                <a:cs typeface="Alexandria" pitchFamily="2" charset="-78"/>
              </a:rPr>
              <a:t>حملة </a:t>
            </a:r>
            <a:r>
              <a:rPr lang="en-US" sz="1600" dirty="0">
                <a:latin typeface="Alexandria" pitchFamily="2" charset="-78"/>
                <a:cs typeface="Alexandria" pitchFamily="2" charset="-78"/>
              </a:rPr>
              <a:t> Nestlé </a:t>
            </a:r>
            <a:r>
              <a:rPr lang="ar-EG" sz="1600" dirty="0">
                <a:latin typeface="Alexandria" pitchFamily="2" charset="-78"/>
                <a:cs typeface="Alexandria" pitchFamily="2" charset="-78"/>
              </a:rPr>
              <a:t>للرد على اتهامات بيئية تتعلق باستهلاك المياه الجوفية، تضمنت شروحات شفافة وفيديوهات توضيحية.</a:t>
            </a:r>
          </a:p>
          <a:p>
            <a:pPr marL="254000" algn="just" rtl="1">
              <a:lnSpc>
                <a:spcPct val="200000"/>
              </a:lnSpc>
              <a:buClr>
                <a:schemeClr val="accent2"/>
              </a:buClr>
            </a:pPr>
            <a:r>
              <a:rPr lang="ar-EG" sz="1600" dirty="0">
                <a:latin typeface="Alexandria" pitchFamily="2" charset="-78"/>
                <a:cs typeface="Alexandria" pitchFamily="2" charset="-78"/>
              </a:rPr>
              <a:t>حملة شركة </a:t>
            </a:r>
            <a:r>
              <a:rPr lang="en-US" sz="1600" dirty="0">
                <a:latin typeface="Alexandria" pitchFamily="2" charset="-78"/>
                <a:cs typeface="Alexandria" pitchFamily="2" charset="-78"/>
              </a:rPr>
              <a:t> Johnson &amp; Johnson </a:t>
            </a:r>
            <a:r>
              <a:rPr lang="ar-EG" sz="1600" dirty="0">
                <a:latin typeface="Alexandria" pitchFamily="2" charset="-78"/>
                <a:cs typeface="Alexandria" pitchFamily="2" charset="-78"/>
              </a:rPr>
              <a:t>في أزمة دواء "تايلينول" </a:t>
            </a:r>
            <a:r>
              <a:rPr lang="en-US" sz="1600" dirty="0">
                <a:latin typeface="Alexandria" pitchFamily="2" charset="-78"/>
                <a:cs typeface="Alexandria" pitchFamily="2" charset="-78"/>
              </a:rPr>
              <a:t>Tylenol </a:t>
            </a:r>
            <a:r>
              <a:rPr lang="ar-EG" sz="1600" dirty="0">
                <a:latin typeface="Alexandria" pitchFamily="2" charset="-78"/>
                <a:cs typeface="Alexandria" pitchFamily="2" charset="-78"/>
              </a:rPr>
              <a:t>عام 1982، التي أصبحت نموذجًا في إدارة السمعة.</a:t>
            </a:r>
          </a:p>
        </p:txBody>
      </p:sp>
    </p:spTree>
    <p:extLst>
      <p:ext uri="{BB962C8B-B14F-4D97-AF65-F5344CB8AC3E}">
        <p14:creationId xmlns:p14="http://schemas.microsoft.com/office/powerpoint/2010/main" val="427762196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BBCDE-D2E4-80B8-2FAE-24901AC0B5A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8DAAF3-7BFD-3595-A591-F3BBDD3C83F0}"/>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0C2445-9E96-A8F9-D3E0-6DDFA5EADDF0}"/>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DA97B03-9365-3EA0-7461-F5CEDE7A85BC}"/>
              </a:ext>
            </a:extLst>
          </p:cNvPr>
          <p:cNvSpPr/>
          <p:nvPr/>
        </p:nvSpPr>
        <p:spPr>
          <a:xfrm>
            <a:off x="180431" y="1088777"/>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C1EE2E3-AAA4-E64E-8874-E38FC4F4EE9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9A7D172-219E-8909-FDE2-1B670C437A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DF2DF31-B15C-5ECD-6A44-CAD1545C2E64}"/>
              </a:ext>
            </a:extLst>
          </p:cNvPr>
          <p:cNvSpPr/>
          <p:nvPr/>
        </p:nvSpPr>
        <p:spPr>
          <a:xfrm>
            <a:off x="736687" y="1339208"/>
            <a:ext cx="10734805"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الفرق بين حملات بناء السمعة، وحملات الدفاع عن السمعة</a:t>
            </a:r>
          </a:p>
        </p:txBody>
      </p:sp>
      <p:sp>
        <p:nvSpPr>
          <p:cNvPr id="6" name="Freeform 11">
            <a:extLst>
              <a:ext uri="{FF2B5EF4-FFF2-40B4-BE49-F238E27FC236}">
                <a16:creationId xmlns:a16="http://schemas.microsoft.com/office/drawing/2014/main" id="{CDE52866-A1A7-1C4E-77F4-D44D3132EF3D}"/>
              </a:ext>
            </a:extLst>
          </p:cNvPr>
          <p:cNvSpPr/>
          <p:nvPr/>
        </p:nvSpPr>
        <p:spPr>
          <a:xfrm>
            <a:off x="3866943" y="4392291"/>
            <a:ext cx="2237147" cy="1481705"/>
          </a:xfrm>
          <a:custGeom>
            <a:avLst/>
            <a:gdLst>
              <a:gd name="connsiteX0" fmla="*/ 55429 w 414740"/>
              <a:gd name="connsiteY0" fmla="*/ 0 h 274690"/>
              <a:gd name="connsiteX1" fmla="*/ 0 w 414740"/>
              <a:gd name="connsiteY1" fmla="*/ 207313 h 274690"/>
              <a:gd name="connsiteX2" fmla="*/ 2207 w 414740"/>
              <a:gd name="connsiteY2" fmla="*/ 249512 h 274690"/>
              <a:gd name="connsiteX3" fmla="*/ 35073 w 414740"/>
              <a:gd name="connsiteY3" fmla="*/ 274291 h 274690"/>
              <a:gd name="connsiteX4" fmla="*/ 414741 w 414740"/>
              <a:gd name="connsiteY4" fmla="*/ 207313 h 274690"/>
              <a:gd name="connsiteX5" fmla="*/ 55675 w 414740"/>
              <a:gd name="connsiteY5" fmla="*/ 0 h 274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740" h="274690">
                <a:moveTo>
                  <a:pt x="55429" y="0"/>
                </a:moveTo>
                <a:cubicBezTo>
                  <a:pt x="20111" y="61090"/>
                  <a:pt x="0" y="131748"/>
                  <a:pt x="0" y="207313"/>
                </a:cubicBezTo>
                <a:cubicBezTo>
                  <a:pt x="0" y="282878"/>
                  <a:pt x="736" y="235773"/>
                  <a:pt x="2207" y="249512"/>
                </a:cubicBezTo>
                <a:cubicBezTo>
                  <a:pt x="3924" y="265704"/>
                  <a:pt x="19130" y="276990"/>
                  <a:pt x="35073" y="274291"/>
                </a:cubicBezTo>
                <a:lnTo>
                  <a:pt x="414741" y="207313"/>
                </a:lnTo>
                <a:lnTo>
                  <a:pt x="55675" y="0"/>
                </a:ln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9" name="Freeform 14">
            <a:extLst>
              <a:ext uri="{FF2B5EF4-FFF2-40B4-BE49-F238E27FC236}">
                <a16:creationId xmlns:a16="http://schemas.microsoft.com/office/drawing/2014/main" id="{F89FF41B-BA95-7EF2-1189-D8D9C451DFC8}"/>
              </a:ext>
            </a:extLst>
          </p:cNvPr>
          <p:cNvSpPr/>
          <p:nvPr/>
        </p:nvSpPr>
        <p:spPr>
          <a:xfrm>
            <a:off x="6235857" y="3455412"/>
            <a:ext cx="1805069" cy="1868537"/>
          </a:xfrm>
          <a:custGeom>
            <a:avLst/>
            <a:gdLst>
              <a:gd name="connsiteX0" fmla="*/ 145050 w 334638"/>
              <a:gd name="connsiteY0" fmla="*/ 2438 h 346404"/>
              <a:gd name="connsiteX1" fmla="*/ 107279 w 334638"/>
              <a:gd name="connsiteY1" fmla="*/ 18631 h 346404"/>
              <a:gd name="connsiteX2" fmla="*/ 1816 w 334638"/>
              <a:gd name="connsiteY2" fmla="*/ 308624 h 346404"/>
              <a:gd name="connsiteX3" fmla="*/ 42284 w 334638"/>
              <a:gd name="connsiteY3" fmla="*/ 342481 h 346404"/>
              <a:gd name="connsiteX4" fmla="*/ 334638 w 334638"/>
              <a:gd name="connsiteY4" fmla="*/ 173686 h 346404"/>
              <a:gd name="connsiteX5" fmla="*/ 145295 w 334638"/>
              <a:gd name="connsiteY5" fmla="*/ 2438 h 346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4638" h="346404">
                <a:moveTo>
                  <a:pt x="145050" y="2438"/>
                </a:moveTo>
                <a:cubicBezTo>
                  <a:pt x="130089" y="-4186"/>
                  <a:pt x="112920" y="3174"/>
                  <a:pt x="107279" y="18631"/>
                </a:cubicBezTo>
                <a:lnTo>
                  <a:pt x="1816" y="308624"/>
                </a:lnTo>
                <a:cubicBezTo>
                  <a:pt x="-7259" y="333158"/>
                  <a:pt x="19475" y="355729"/>
                  <a:pt x="42284" y="342481"/>
                </a:cubicBezTo>
                <a:lnTo>
                  <a:pt x="334638" y="173686"/>
                </a:lnTo>
                <a:cubicBezTo>
                  <a:pt x="291227" y="98612"/>
                  <a:pt x="224760" y="38258"/>
                  <a:pt x="145295" y="2438"/>
                </a:cubicBezTo>
                <a:close/>
              </a:path>
            </a:pathLst>
          </a:custGeom>
          <a:solidFill>
            <a:schemeClr val="bg1"/>
          </a:solidFill>
          <a:ln w="2453" cap="flat">
            <a:noFill/>
            <a:prstDash val="solid"/>
            <a:miter/>
          </a:ln>
        </p:spPr>
        <p:txBody>
          <a:bodyPr rtlCol="0" anchor="ctr"/>
          <a:lstStyle/>
          <a:p>
            <a:endParaRPr lang="en-US" sz="1350">
              <a:solidFill>
                <a:srgbClr val="000000"/>
              </a:solidFill>
              <a:latin typeface="Calibri" panose="020F0502020204030204"/>
            </a:endParaRPr>
          </a:p>
        </p:txBody>
      </p:sp>
      <p:sp>
        <p:nvSpPr>
          <p:cNvPr id="83" name="TextBox 82">
            <a:extLst>
              <a:ext uri="{FF2B5EF4-FFF2-40B4-BE49-F238E27FC236}">
                <a16:creationId xmlns:a16="http://schemas.microsoft.com/office/drawing/2014/main" id="{4B36B46B-8ACF-80F6-5258-2543EAD18784}"/>
              </a:ext>
            </a:extLst>
          </p:cNvPr>
          <p:cNvSpPr txBox="1"/>
          <p:nvPr/>
        </p:nvSpPr>
        <p:spPr>
          <a:xfrm>
            <a:off x="4883994" y="5262930"/>
            <a:ext cx="3736432" cy="400110"/>
          </a:xfrm>
          <a:prstGeom prst="rect">
            <a:avLst/>
          </a:prstGeom>
          <a:noFill/>
        </p:spPr>
        <p:txBody>
          <a:bodyPr wrap="square" lIns="0" rIns="0" rtlCol="0" anchor="b">
            <a:spAutoFit/>
          </a:bodyPr>
          <a:lstStyle/>
          <a:p>
            <a:pPr algn="ctr" rtl="1"/>
            <a:r>
              <a:rPr lang="ar-EG" sz="2000" b="1" noProof="1">
                <a:solidFill>
                  <a:srgbClr val="FFFFFF"/>
                </a:solidFill>
                <a:latin typeface="Alexandria" pitchFamily="2" charset="-78"/>
                <a:cs typeface="Alexandria" pitchFamily="2" charset="-78"/>
              </a:rPr>
              <a:t>السمعة المرجعية أو التاريخية</a:t>
            </a:r>
            <a:endParaRPr lang="en-US" sz="2000" b="1" noProof="1">
              <a:solidFill>
                <a:srgbClr val="FFFFFF"/>
              </a:solidFill>
              <a:latin typeface="Alexandria" pitchFamily="2" charset="-78"/>
              <a:cs typeface="Alexandria" pitchFamily="2" charset="-78"/>
            </a:endParaRPr>
          </a:p>
        </p:txBody>
      </p:sp>
      <p:graphicFrame>
        <p:nvGraphicFramePr>
          <p:cNvPr id="7" name="Table 6">
            <a:extLst>
              <a:ext uri="{FF2B5EF4-FFF2-40B4-BE49-F238E27FC236}">
                <a16:creationId xmlns:a16="http://schemas.microsoft.com/office/drawing/2014/main" id="{FCCC0C31-D8E7-A83E-D4C4-B15E2B059128}"/>
              </a:ext>
            </a:extLst>
          </p:cNvPr>
          <p:cNvGraphicFramePr>
            <a:graphicFrameLocks noGrp="1"/>
          </p:cNvGraphicFramePr>
          <p:nvPr>
            <p:extLst>
              <p:ext uri="{D42A27DB-BD31-4B8C-83A1-F6EECF244321}">
                <p14:modId xmlns:p14="http://schemas.microsoft.com/office/powerpoint/2010/main" val="4274347266"/>
              </p:ext>
            </p:extLst>
          </p:nvPr>
        </p:nvGraphicFramePr>
        <p:xfrm>
          <a:off x="297192" y="2226179"/>
          <a:ext cx="11486643" cy="3410334"/>
        </p:xfrm>
        <a:graphic>
          <a:graphicData uri="http://schemas.openxmlformats.org/drawingml/2006/table">
            <a:tbl>
              <a:tblPr rtl="1" firstRow="1" bandRow="1">
                <a:tableStyleId>{72833802-FEF1-4C79-8D5D-14CF1EAF98D9}</a:tableStyleId>
              </a:tblPr>
              <a:tblGrid>
                <a:gridCol w="2245738">
                  <a:extLst>
                    <a:ext uri="{9D8B030D-6E8A-4147-A177-3AD203B41FA5}">
                      <a16:colId xmlns:a16="http://schemas.microsoft.com/office/drawing/2014/main" val="4114677214"/>
                    </a:ext>
                  </a:extLst>
                </a:gridCol>
                <a:gridCol w="3820439">
                  <a:extLst>
                    <a:ext uri="{9D8B030D-6E8A-4147-A177-3AD203B41FA5}">
                      <a16:colId xmlns:a16="http://schemas.microsoft.com/office/drawing/2014/main" val="3487236303"/>
                    </a:ext>
                  </a:extLst>
                </a:gridCol>
                <a:gridCol w="5420466">
                  <a:extLst>
                    <a:ext uri="{9D8B030D-6E8A-4147-A177-3AD203B41FA5}">
                      <a16:colId xmlns:a16="http://schemas.microsoft.com/office/drawing/2014/main" val="3617919027"/>
                    </a:ext>
                  </a:extLst>
                </a:gridCol>
              </a:tblGrid>
              <a:tr h="318789">
                <a:tc>
                  <a:txBody>
                    <a:bodyPr/>
                    <a:lstStyle/>
                    <a:p>
                      <a:pPr algn="ctr" rtl="1"/>
                      <a:r>
                        <a:rPr lang="ar-EG" sz="1800" dirty="0">
                          <a:latin typeface="Alexandria" pitchFamily="2" charset="-78"/>
                          <a:cs typeface="Alexandria" pitchFamily="2" charset="-78"/>
                        </a:rPr>
                        <a:t>المعيار</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EG" sz="1800" dirty="0">
                          <a:latin typeface="Alexandria" pitchFamily="2" charset="-78"/>
                          <a:cs typeface="Alexandria" pitchFamily="2" charset="-78"/>
                        </a:rPr>
                        <a:t>حملات بناء السمعة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EG" sz="1800" dirty="0">
                          <a:latin typeface="Alexandria" pitchFamily="2" charset="-78"/>
                          <a:cs typeface="Alexandria" pitchFamily="2" charset="-78"/>
                        </a:rPr>
                        <a:t>حملات الدفاع عن السمعة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50940453"/>
                  </a:ext>
                </a:extLst>
              </a:tr>
              <a:tr h="370840">
                <a:tc>
                  <a:txBody>
                    <a:bodyPr/>
                    <a:lstStyle/>
                    <a:p>
                      <a:pPr algn="ctr" rtl="1">
                        <a:lnSpc>
                          <a:spcPct val="200000"/>
                        </a:lnSpc>
                      </a:pPr>
                      <a:r>
                        <a:rPr lang="ar-EG" sz="1600" b="1" dirty="0">
                          <a:solidFill>
                            <a:schemeClr val="accent1">
                              <a:lumMod val="75000"/>
                            </a:schemeClr>
                          </a:solidFill>
                          <a:latin typeface="Alexandria" pitchFamily="2" charset="-78"/>
                          <a:cs typeface="Alexandria" pitchFamily="2" charset="-78"/>
                        </a:rPr>
                        <a:t>الهدف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rtl="1">
                        <a:lnSpc>
                          <a:spcPct val="200000"/>
                        </a:lnSpc>
                      </a:pPr>
                      <a:r>
                        <a:rPr lang="ar-EG" sz="1600" dirty="0">
                          <a:latin typeface="Alexandria" pitchFamily="2" charset="-78"/>
                          <a:cs typeface="Alexandria" pitchFamily="2" charset="-78"/>
                        </a:rPr>
                        <a:t>خلق صورة إيجابية جديدة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200000"/>
                        </a:lnSpc>
                      </a:pPr>
                      <a:r>
                        <a:rPr lang="ar-EG" sz="1600" dirty="0">
                          <a:latin typeface="Alexandria" pitchFamily="2" charset="-78"/>
                          <a:cs typeface="Alexandria" pitchFamily="2" charset="-78"/>
                        </a:rPr>
                        <a:t>إصلاح أو استعادة صورة مشوهة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94299978"/>
                  </a:ext>
                </a:extLst>
              </a:tr>
              <a:tr h="370840">
                <a:tc>
                  <a:txBody>
                    <a:bodyPr/>
                    <a:lstStyle/>
                    <a:p>
                      <a:pPr algn="ctr">
                        <a:lnSpc>
                          <a:spcPct val="200000"/>
                        </a:lnSpc>
                        <a:buNone/>
                      </a:pPr>
                      <a:r>
                        <a:rPr lang="ar-EG" sz="1600" b="1" dirty="0">
                          <a:solidFill>
                            <a:schemeClr val="accent1">
                              <a:lumMod val="75000"/>
                            </a:schemeClr>
                          </a:solidFill>
                          <a:latin typeface="Alexandria" pitchFamily="2" charset="-78"/>
                          <a:cs typeface="Alexandria" pitchFamily="2" charset="-78"/>
                        </a:rPr>
                        <a:t>التوقيت</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200000"/>
                        </a:lnSpc>
                        <a:buNone/>
                      </a:pPr>
                      <a:r>
                        <a:rPr lang="ar-EG" sz="1600" dirty="0">
                          <a:latin typeface="Alexandria" pitchFamily="2" charset="-78"/>
                          <a:cs typeface="Alexandria" pitchFamily="2" charset="-78"/>
                        </a:rPr>
                        <a:t>استباقي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200000"/>
                        </a:lnSpc>
                        <a:buNone/>
                      </a:pPr>
                      <a:r>
                        <a:rPr lang="ar-EG" sz="1600" dirty="0">
                          <a:latin typeface="Alexandria" pitchFamily="2" charset="-78"/>
                          <a:cs typeface="Alexandria" pitchFamily="2" charset="-78"/>
                        </a:rPr>
                        <a:t>استجابي (بعد الأزمة)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38343069"/>
                  </a:ext>
                </a:extLst>
              </a:tr>
              <a:tr h="370840">
                <a:tc>
                  <a:txBody>
                    <a:bodyPr/>
                    <a:lstStyle/>
                    <a:p>
                      <a:pPr algn="ctr">
                        <a:lnSpc>
                          <a:spcPct val="200000"/>
                        </a:lnSpc>
                        <a:buNone/>
                      </a:pPr>
                      <a:r>
                        <a:rPr lang="ar-EG" sz="1600" b="1" dirty="0">
                          <a:solidFill>
                            <a:schemeClr val="accent1">
                              <a:lumMod val="75000"/>
                            </a:schemeClr>
                          </a:solidFill>
                          <a:latin typeface="Alexandria" pitchFamily="2" charset="-78"/>
                          <a:cs typeface="Alexandria" pitchFamily="2" charset="-78"/>
                        </a:rPr>
                        <a:t>اللغة المستخدمة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200000"/>
                        </a:lnSpc>
                        <a:buNone/>
                      </a:pPr>
                      <a:r>
                        <a:rPr lang="ar-EG" sz="1600" dirty="0">
                          <a:latin typeface="Alexandria" pitchFamily="2" charset="-78"/>
                          <a:cs typeface="Alexandria" pitchFamily="2" charset="-78"/>
                        </a:rPr>
                        <a:t>لغة ترويجية، محفّزة، موجهة للهوية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200000"/>
                        </a:lnSpc>
                      </a:pPr>
                      <a:r>
                        <a:rPr lang="ar-EG" sz="1600" dirty="0">
                          <a:latin typeface="Alexandria" pitchFamily="2" charset="-78"/>
                          <a:cs typeface="Alexandria" pitchFamily="2" charset="-78"/>
                        </a:rPr>
                        <a:t>لغة دفاعية، مهدئة، تركز على الشفافية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86911785"/>
                  </a:ext>
                </a:extLst>
              </a:tr>
              <a:tr h="370840">
                <a:tc>
                  <a:txBody>
                    <a:bodyPr/>
                    <a:lstStyle/>
                    <a:p>
                      <a:pPr algn="ctr">
                        <a:lnSpc>
                          <a:spcPct val="200000"/>
                        </a:lnSpc>
                        <a:buNone/>
                      </a:pPr>
                      <a:r>
                        <a:rPr lang="ar-EG" sz="1600" b="1" dirty="0">
                          <a:solidFill>
                            <a:schemeClr val="accent1">
                              <a:lumMod val="75000"/>
                            </a:schemeClr>
                          </a:solidFill>
                          <a:latin typeface="Alexandria" pitchFamily="2" charset="-78"/>
                          <a:cs typeface="Alexandria" pitchFamily="2" charset="-78"/>
                        </a:rPr>
                        <a:t>الجمهور المستهدف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200000"/>
                        </a:lnSpc>
                        <a:buNone/>
                      </a:pPr>
                      <a:r>
                        <a:rPr lang="ar-EG" sz="1600" dirty="0">
                          <a:latin typeface="Alexandria" pitchFamily="2" charset="-78"/>
                          <a:cs typeface="Alexandria" pitchFamily="2" charset="-78"/>
                        </a:rPr>
                        <a:t>جمهور جديد + جمهور حالٍ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200000"/>
                        </a:lnSpc>
                        <a:buNone/>
                      </a:pPr>
                      <a:r>
                        <a:rPr lang="ar-EG" sz="1600" dirty="0">
                          <a:latin typeface="Alexandria" pitchFamily="2" charset="-78"/>
                          <a:cs typeface="Alexandria" pitchFamily="2" charset="-78"/>
                        </a:rPr>
                        <a:t>جمهور غاضب أو مشكك أو متأثر سلبيًا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32552764"/>
                  </a:ext>
                </a:extLst>
              </a:tr>
              <a:tr h="382089">
                <a:tc>
                  <a:txBody>
                    <a:bodyPr/>
                    <a:lstStyle/>
                    <a:p>
                      <a:pPr algn="ctr">
                        <a:lnSpc>
                          <a:spcPct val="200000"/>
                        </a:lnSpc>
                        <a:buNone/>
                      </a:pPr>
                      <a:r>
                        <a:rPr lang="ar-EG" sz="1600" b="1" dirty="0">
                          <a:solidFill>
                            <a:schemeClr val="accent1">
                              <a:lumMod val="75000"/>
                            </a:schemeClr>
                          </a:solidFill>
                          <a:latin typeface="Alexandria" pitchFamily="2" charset="-78"/>
                          <a:cs typeface="Alexandria" pitchFamily="2" charset="-78"/>
                        </a:rPr>
                        <a:t>الأدوات الشائعة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200000"/>
                        </a:lnSpc>
                        <a:buNone/>
                      </a:pPr>
                      <a:r>
                        <a:rPr lang="ar-EG" sz="1600" dirty="0">
                          <a:latin typeface="Alexandria" pitchFamily="2" charset="-78"/>
                          <a:cs typeface="Alexandria" pitchFamily="2" charset="-78"/>
                        </a:rPr>
                        <a:t>مبنية على التاريخ والإنجازات السابقة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200000"/>
                        </a:lnSpc>
                        <a:buNone/>
                      </a:pPr>
                      <a:r>
                        <a:rPr lang="ar-EG" sz="1600" dirty="0">
                          <a:latin typeface="Alexandria" pitchFamily="2" charset="-78"/>
                          <a:cs typeface="Alexandria" pitchFamily="2" charset="-78"/>
                        </a:rPr>
                        <a:t>المؤتمرات الصحفية، فيديوهات التوضيح، البيانات الرسمية</a:t>
                      </a:r>
                      <a:endParaRPr lang="en-US" sz="1600" dirty="0">
                        <a:latin typeface="Alexandria" pitchFamily="2" charset="-78"/>
                        <a:cs typeface="Alexandria"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51205687"/>
                  </a:ext>
                </a:extLst>
              </a:tr>
              <a:tr h="382089">
                <a:tc>
                  <a:txBody>
                    <a:bodyPr/>
                    <a:lstStyle/>
                    <a:p>
                      <a:pPr algn="ctr">
                        <a:lnSpc>
                          <a:spcPct val="200000"/>
                        </a:lnSpc>
                        <a:buNone/>
                      </a:pPr>
                      <a:r>
                        <a:rPr lang="ar-EG" sz="1600" b="1" dirty="0">
                          <a:solidFill>
                            <a:schemeClr val="accent1">
                              <a:lumMod val="75000"/>
                            </a:schemeClr>
                          </a:solidFill>
                          <a:latin typeface="Alexandria" pitchFamily="2" charset="-78"/>
                          <a:cs typeface="Alexandria" pitchFamily="2" charset="-78"/>
                        </a:rPr>
                        <a:t>قياس النجاح</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200000"/>
                        </a:lnSpc>
                        <a:buNone/>
                      </a:pPr>
                      <a:r>
                        <a:rPr lang="ar-EG" sz="1600" dirty="0">
                          <a:latin typeface="Alexandria" pitchFamily="2" charset="-78"/>
                          <a:cs typeface="Alexandria" pitchFamily="2" charset="-78"/>
                        </a:rPr>
                        <a:t>زيادة السمعة والولاء والثقة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200000"/>
                        </a:lnSpc>
                        <a:buNone/>
                      </a:pPr>
                      <a:r>
                        <a:rPr lang="ar-EG" sz="1600" dirty="0">
                          <a:latin typeface="Alexandria" pitchFamily="2" charset="-78"/>
                          <a:cs typeface="Alexandria" pitchFamily="2" charset="-78"/>
                        </a:rPr>
                        <a:t>تقليص الأثر السلبي واستعادة التوازن</a:t>
                      </a:r>
                      <a:endParaRPr lang="en-US" sz="1600" dirty="0">
                        <a:latin typeface="Alexandria" pitchFamily="2" charset="-78"/>
                        <a:cs typeface="Alexandria"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11138923"/>
                  </a:ext>
                </a:extLst>
              </a:tr>
            </a:tbl>
          </a:graphicData>
        </a:graphic>
      </p:graphicFrame>
    </p:spTree>
    <p:extLst>
      <p:ext uri="{BB962C8B-B14F-4D97-AF65-F5344CB8AC3E}">
        <p14:creationId xmlns:p14="http://schemas.microsoft.com/office/powerpoint/2010/main" val="127580765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7E2CC-9EE7-0607-CFC0-1EF54159A9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4AA58D-86B2-B442-DE61-FF33A25B37BA}"/>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D310325-A31A-DF8A-E428-2840D924F0FB}"/>
              </a:ext>
            </a:extLst>
          </p:cNvPr>
          <p:cNvSpPr/>
          <p:nvPr/>
        </p:nvSpPr>
        <p:spPr>
          <a:xfrm>
            <a:off x="7883147" y="1191129"/>
            <a:ext cx="4128422" cy="54931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0E0B072-1C9D-9C8D-A3C2-A24E78A6EF13}"/>
              </a:ext>
            </a:extLst>
          </p:cNvPr>
          <p:cNvSpPr/>
          <p:nvPr/>
        </p:nvSpPr>
        <p:spPr>
          <a:xfrm>
            <a:off x="180431" y="1290655"/>
            <a:ext cx="11720167" cy="5302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65A6CEA-9B48-A487-4747-6F7502ED569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3E32394-0A14-5501-10E5-044035651D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C2FCF9C-1ADD-75BB-087A-B6A79C03B20F}"/>
              </a:ext>
            </a:extLst>
          </p:cNvPr>
          <p:cNvSpPr/>
          <p:nvPr/>
        </p:nvSpPr>
        <p:spPr>
          <a:xfrm>
            <a:off x="3356975" y="667821"/>
            <a:ext cx="619791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المبادئ الأساسية لإدارة السمعة</a:t>
            </a:r>
          </a:p>
        </p:txBody>
      </p:sp>
      <p:sp>
        <p:nvSpPr>
          <p:cNvPr id="10" name="TextBox 9">
            <a:extLst>
              <a:ext uri="{FF2B5EF4-FFF2-40B4-BE49-F238E27FC236}">
                <a16:creationId xmlns:a16="http://schemas.microsoft.com/office/drawing/2014/main" id="{12F8A215-23C8-9EEF-FF94-7C831E8ADDD9}"/>
              </a:ext>
            </a:extLst>
          </p:cNvPr>
          <p:cNvSpPr txBox="1"/>
          <p:nvPr/>
        </p:nvSpPr>
        <p:spPr>
          <a:xfrm>
            <a:off x="489857" y="1340085"/>
            <a:ext cx="11212286" cy="789383"/>
          </a:xfrm>
          <a:prstGeom prst="rect">
            <a:avLst/>
          </a:prstGeom>
          <a:noFill/>
        </p:spPr>
        <p:txBody>
          <a:bodyPr wrap="square" rtlCol="1">
            <a:spAutoFit/>
          </a:bodyPr>
          <a:lstStyle/>
          <a:p>
            <a:pPr algn="ctr" rtl="1">
              <a:lnSpc>
                <a:spcPct val="150000"/>
              </a:lnSpc>
            </a:pPr>
            <a:r>
              <a:rPr lang="ar-EG" sz="1600" dirty="0">
                <a:latin typeface="Alexandria" pitchFamily="2" charset="-78"/>
                <a:cs typeface="Alexandria" pitchFamily="2" charset="-78"/>
              </a:rPr>
              <a:t>تُعد إدارة السمعة جزءًا أساسيًا من استراتيجيات العلاقات العامة الحديثة، وهي تتطلب مجموعة من المبادئ التوجيهية لضمان الحفاظ على صورة المؤسسة وموثوقيتها أمام جمهورها. وفيما يلي أبرز هذه المبادئ:</a:t>
            </a:r>
            <a:endParaRPr lang="ar-EG" sz="1600" b="1" dirty="0">
              <a:latin typeface="Alexandria" pitchFamily="2" charset="-78"/>
              <a:cs typeface="Alexandria" pitchFamily="2" charset="-78"/>
            </a:endParaRPr>
          </a:p>
        </p:txBody>
      </p:sp>
      <p:sp>
        <p:nvSpPr>
          <p:cNvPr id="73" name="Circle: Hollow 72">
            <a:extLst>
              <a:ext uri="{FF2B5EF4-FFF2-40B4-BE49-F238E27FC236}">
                <a16:creationId xmlns:a16="http://schemas.microsoft.com/office/drawing/2014/main" id="{683969AC-0260-61C6-325D-1A9740EACACD}"/>
              </a:ext>
            </a:extLst>
          </p:cNvPr>
          <p:cNvSpPr/>
          <p:nvPr/>
        </p:nvSpPr>
        <p:spPr>
          <a:xfrm>
            <a:off x="4408253" y="2842826"/>
            <a:ext cx="3620962" cy="3620962"/>
          </a:xfrm>
          <a:prstGeom prst="donut">
            <a:avLst>
              <a:gd name="adj" fmla="val 20027"/>
            </a:avLst>
          </a:prstGeom>
          <a:solidFill>
            <a:srgbClr val="002060">
              <a:alpha val="34000"/>
            </a:srgb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B9D7FDC4-9517-1EFB-1942-3A653A648C44}"/>
              </a:ext>
            </a:extLst>
          </p:cNvPr>
          <p:cNvSpPr/>
          <p:nvPr/>
        </p:nvSpPr>
        <p:spPr>
          <a:xfrm>
            <a:off x="4898571" y="3145969"/>
            <a:ext cx="2394858" cy="23948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Circle: Hollow 74">
            <a:extLst>
              <a:ext uri="{FF2B5EF4-FFF2-40B4-BE49-F238E27FC236}">
                <a16:creationId xmlns:a16="http://schemas.microsoft.com/office/drawing/2014/main" id="{2F58B465-F34E-65C2-0673-7074BE10F51F}"/>
              </a:ext>
            </a:extLst>
          </p:cNvPr>
          <p:cNvSpPr/>
          <p:nvPr/>
        </p:nvSpPr>
        <p:spPr>
          <a:xfrm>
            <a:off x="4474029" y="2721427"/>
            <a:ext cx="3243942" cy="3243942"/>
          </a:xfrm>
          <a:prstGeom prst="donut">
            <a:avLst>
              <a:gd name="adj" fmla="val 2614"/>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6" name="Oval 105">
            <a:extLst>
              <a:ext uri="{FF2B5EF4-FFF2-40B4-BE49-F238E27FC236}">
                <a16:creationId xmlns:a16="http://schemas.microsoft.com/office/drawing/2014/main" id="{2742EAC5-1721-FC89-FECA-FC7E92ABCD96}"/>
              </a:ext>
            </a:extLst>
          </p:cNvPr>
          <p:cNvSpPr/>
          <p:nvPr/>
        </p:nvSpPr>
        <p:spPr>
          <a:xfrm>
            <a:off x="4737054" y="3145969"/>
            <a:ext cx="289025" cy="289025"/>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7" name="Oval 106">
            <a:extLst>
              <a:ext uri="{FF2B5EF4-FFF2-40B4-BE49-F238E27FC236}">
                <a16:creationId xmlns:a16="http://schemas.microsoft.com/office/drawing/2014/main" id="{EF4D4241-E0D7-0749-0D9B-820F5C60E132}"/>
              </a:ext>
            </a:extLst>
          </p:cNvPr>
          <p:cNvSpPr/>
          <p:nvPr/>
        </p:nvSpPr>
        <p:spPr>
          <a:xfrm>
            <a:off x="7175218" y="3145604"/>
            <a:ext cx="289025" cy="289025"/>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8" name="Oval 107">
            <a:extLst>
              <a:ext uri="{FF2B5EF4-FFF2-40B4-BE49-F238E27FC236}">
                <a16:creationId xmlns:a16="http://schemas.microsoft.com/office/drawing/2014/main" id="{471729BC-5384-9303-1F93-35E0816EACAE}"/>
              </a:ext>
            </a:extLst>
          </p:cNvPr>
          <p:cNvSpPr/>
          <p:nvPr/>
        </p:nvSpPr>
        <p:spPr>
          <a:xfrm>
            <a:off x="4374243" y="4210939"/>
            <a:ext cx="289025" cy="289025"/>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9" name="Oval 108">
            <a:extLst>
              <a:ext uri="{FF2B5EF4-FFF2-40B4-BE49-F238E27FC236}">
                <a16:creationId xmlns:a16="http://schemas.microsoft.com/office/drawing/2014/main" id="{EEDA480C-58A4-EF98-ABF2-792DD3ACAFA3}"/>
              </a:ext>
            </a:extLst>
          </p:cNvPr>
          <p:cNvSpPr/>
          <p:nvPr/>
        </p:nvSpPr>
        <p:spPr>
          <a:xfrm>
            <a:off x="7565748" y="4210939"/>
            <a:ext cx="289025" cy="289025"/>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0" name="Oval 109">
            <a:extLst>
              <a:ext uri="{FF2B5EF4-FFF2-40B4-BE49-F238E27FC236}">
                <a16:creationId xmlns:a16="http://schemas.microsoft.com/office/drawing/2014/main" id="{382292AD-5DBC-E1EC-B9B2-843CF1ED41FD}"/>
              </a:ext>
            </a:extLst>
          </p:cNvPr>
          <p:cNvSpPr/>
          <p:nvPr/>
        </p:nvSpPr>
        <p:spPr>
          <a:xfrm>
            <a:off x="4743908" y="5258811"/>
            <a:ext cx="289025" cy="289025"/>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1" name="Oval 110">
            <a:extLst>
              <a:ext uri="{FF2B5EF4-FFF2-40B4-BE49-F238E27FC236}">
                <a16:creationId xmlns:a16="http://schemas.microsoft.com/office/drawing/2014/main" id="{2790E7BA-C259-6A9B-1872-106EA33F5BBC}"/>
              </a:ext>
            </a:extLst>
          </p:cNvPr>
          <p:cNvSpPr/>
          <p:nvPr/>
        </p:nvSpPr>
        <p:spPr>
          <a:xfrm>
            <a:off x="7124729" y="5258811"/>
            <a:ext cx="289025" cy="289025"/>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Rectangle 111">
            <a:extLst>
              <a:ext uri="{FF2B5EF4-FFF2-40B4-BE49-F238E27FC236}">
                <a16:creationId xmlns:a16="http://schemas.microsoft.com/office/drawing/2014/main" id="{6143ADA7-46CB-0B04-B5CA-F57927BBEB8A}"/>
              </a:ext>
            </a:extLst>
          </p:cNvPr>
          <p:cNvSpPr/>
          <p:nvPr/>
        </p:nvSpPr>
        <p:spPr>
          <a:xfrm rot="18009124" flipH="1">
            <a:off x="4615008" y="3001509"/>
            <a:ext cx="45719" cy="30026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3" name="Rectangle 112">
            <a:extLst>
              <a:ext uri="{FF2B5EF4-FFF2-40B4-BE49-F238E27FC236}">
                <a16:creationId xmlns:a16="http://schemas.microsoft.com/office/drawing/2014/main" id="{E13DB426-9E3C-8965-C852-55D91BD194FA}"/>
              </a:ext>
            </a:extLst>
          </p:cNvPr>
          <p:cNvSpPr/>
          <p:nvPr/>
        </p:nvSpPr>
        <p:spPr>
          <a:xfrm rot="16209124" flipH="1">
            <a:off x="4230188" y="4200079"/>
            <a:ext cx="45719" cy="30026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 name="Rectangle 113">
            <a:extLst>
              <a:ext uri="{FF2B5EF4-FFF2-40B4-BE49-F238E27FC236}">
                <a16:creationId xmlns:a16="http://schemas.microsoft.com/office/drawing/2014/main" id="{0408910F-2200-D1FB-4FE0-D139CF448F2F}"/>
              </a:ext>
            </a:extLst>
          </p:cNvPr>
          <p:cNvSpPr/>
          <p:nvPr/>
        </p:nvSpPr>
        <p:spPr>
          <a:xfrm rot="16209124" flipH="1">
            <a:off x="7978033" y="4200079"/>
            <a:ext cx="45719" cy="30026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5" name="Rectangle 114">
            <a:extLst>
              <a:ext uri="{FF2B5EF4-FFF2-40B4-BE49-F238E27FC236}">
                <a16:creationId xmlns:a16="http://schemas.microsoft.com/office/drawing/2014/main" id="{2FB7F185-88E3-FF67-5546-88CEE95DC3B5}"/>
              </a:ext>
            </a:extLst>
          </p:cNvPr>
          <p:cNvSpPr/>
          <p:nvPr/>
        </p:nvSpPr>
        <p:spPr>
          <a:xfrm rot="13778046" flipH="1">
            <a:off x="4630400" y="5438571"/>
            <a:ext cx="45719" cy="30026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6" name="Rectangle 115">
            <a:extLst>
              <a:ext uri="{FF2B5EF4-FFF2-40B4-BE49-F238E27FC236}">
                <a16:creationId xmlns:a16="http://schemas.microsoft.com/office/drawing/2014/main" id="{1DD88AFC-B677-CECF-97A7-1B0CD693A53A}"/>
              </a:ext>
            </a:extLst>
          </p:cNvPr>
          <p:cNvSpPr/>
          <p:nvPr/>
        </p:nvSpPr>
        <p:spPr>
          <a:xfrm rot="18404426" flipH="1">
            <a:off x="7485203" y="5433610"/>
            <a:ext cx="45719" cy="30026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7" name="Rectangle 116">
            <a:extLst>
              <a:ext uri="{FF2B5EF4-FFF2-40B4-BE49-F238E27FC236}">
                <a16:creationId xmlns:a16="http://schemas.microsoft.com/office/drawing/2014/main" id="{C8F20F2C-5197-397F-3C82-F83C577A0037}"/>
              </a:ext>
            </a:extLst>
          </p:cNvPr>
          <p:cNvSpPr/>
          <p:nvPr/>
        </p:nvSpPr>
        <p:spPr>
          <a:xfrm rot="13747006" flipH="1">
            <a:off x="7526998" y="2953754"/>
            <a:ext cx="45719" cy="30026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18" name="Graphic 117" descr="Bullseye">
            <a:extLst>
              <a:ext uri="{FF2B5EF4-FFF2-40B4-BE49-F238E27FC236}">
                <a16:creationId xmlns:a16="http://schemas.microsoft.com/office/drawing/2014/main" id="{A24F68E4-D246-CFB2-0709-3B6ABE92482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00159" y="5857718"/>
            <a:ext cx="457200" cy="457200"/>
          </a:xfrm>
          <a:prstGeom prst="rect">
            <a:avLst/>
          </a:prstGeom>
        </p:spPr>
      </p:pic>
      <p:pic>
        <p:nvPicPr>
          <p:cNvPr id="119" name="Graphic 118" descr="Presentation with bar chart">
            <a:extLst>
              <a:ext uri="{FF2B5EF4-FFF2-40B4-BE49-F238E27FC236}">
                <a16:creationId xmlns:a16="http://schemas.microsoft.com/office/drawing/2014/main" id="{6AFEA51A-7F77-808D-004B-A4B1F7DA381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437316" y="4144870"/>
            <a:ext cx="457200" cy="457200"/>
          </a:xfrm>
          <a:prstGeom prst="rect">
            <a:avLst/>
          </a:prstGeom>
        </p:spPr>
      </p:pic>
      <p:pic>
        <p:nvPicPr>
          <p:cNvPr id="121" name="Graphic 120" descr="Trophy">
            <a:extLst>
              <a:ext uri="{FF2B5EF4-FFF2-40B4-BE49-F238E27FC236}">
                <a16:creationId xmlns:a16="http://schemas.microsoft.com/office/drawing/2014/main" id="{DC5189C3-0485-7E5F-116E-AFB24168B92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926347" y="5844673"/>
            <a:ext cx="457200" cy="457200"/>
          </a:xfrm>
          <a:prstGeom prst="rect">
            <a:avLst/>
          </a:prstGeom>
        </p:spPr>
      </p:pic>
      <p:pic>
        <p:nvPicPr>
          <p:cNvPr id="122" name="Graphic 121" descr="Earth globe Africa and Europe">
            <a:extLst>
              <a:ext uri="{FF2B5EF4-FFF2-40B4-BE49-F238E27FC236}">
                <a16:creationId xmlns:a16="http://schemas.microsoft.com/office/drawing/2014/main" id="{8B320226-C22B-3834-C1FD-7F5975E4939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350141" y="4114798"/>
            <a:ext cx="457200" cy="457200"/>
          </a:xfrm>
          <a:prstGeom prst="rect">
            <a:avLst/>
          </a:prstGeom>
        </p:spPr>
      </p:pic>
      <p:pic>
        <p:nvPicPr>
          <p:cNvPr id="123" name="Graphic 122" descr="Brain in head">
            <a:extLst>
              <a:ext uri="{FF2B5EF4-FFF2-40B4-BE49-F238E27FC236}">
                <a16:creationId xmlns:a16="http://schemas.microsoft.com/office/drawing/2014/main" id="{526FB024-D619-92EB-DC4A-EF535A1D875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918165" y="2424330"/>
            <a:ext cx="457200" cy="457200"/>
          </a:xfrm>
          <a:prstGeom prst="rect">
            <a:avLst/>
          </a:prstGeom>
        </p:spPr>
      </p:pic>
      <p:sp>
        <p:nvSpPr>
          <p:cNvPr id="124" name="TextBox 123">
            <a:extLst>
              <a:ext uri="{FF2B5EF4-FFF2-40B4-BE49-F238E27FC236}">
                <a16:creationId xmlns:a16="http://schemas.microsoft.com/office/drawing/2014/main" id="{AFF77D0C-528A-F67E-2F13-A070D84D30B6}"/>
              </a:ext>
            </a:extLst>
          </p:cNvPr>
          <p:cNvSpPr txBox="1"/>
          <p:nvPr/>
        </p:nvSpPr>
        <p:spPr>
          <a:xfrm>
            <a:off x="4828444" y="3346627"/>
            <a:ext cx="2629155" cy="206210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chemeClr val="accent2"/>
                </a:solidFill>
                <a:latin typeface="Alexandria" pitchFamily="2" charset="-78"/>
                <a:cs typeface="Alexandria" pitchFamily="2" charset="-78"/>
              </a:rPr>
              <a:t>المبادئ الأساسية لإدارة السمعة</a:t>
            </a:r>
            <a:endParaRPr kumimoji="0" lang="en-US" sz="3200" b="1" i="0" u="none" strike="noStrike" kern="1200" cap="none" spc="0" normalizeH="0" baseline="0" noProof="0" dirty="0">
              <a:ln>
                <a:noFill/>
              </a:ln>
              <a:solidFill>
                <a:schemeClr val="accent2"/>
              </a:solidFill>
              <a:effectLst/>
              <a:uLnTx/>
              <a:uFillTx/>
              <a:latin typeface="Alexandria" pitchFamily="2" charset="-78"/>
              <a:cs typeface="Alexandria" pitchFamily="2" charset="-78"/>
            </a:endParaRPr>
          </a:p>
        </p:txBody>
      </p:sp>
      <p:sp>
        <p:nvSpPr>
          <p:cNvPr id="125" name="Oval 124">
            <a:extLst>
              <a:ext uri="{FF2B5EF4-FFF2-40B4-BE49-F238E27FC236}">
                <a16:creationId xmlns:a16="http://schemas.microsoft.com/office/drawing/2014/main" id="{434D2ECD-6FCF-19FC-40AC-268F2B87D797}"/>
              </a:ext>
            </a:extLst>
          </p:cNvPr>
          <p:cNvSpPr/>
          <p:nvPr/>
        </p:nvSpPr>
        <p:spPr>
          <a:xfrm>
            <a:off x="7356197" y="2143021"/>
            <a:ext cx="2301370" cy="94289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dirty="0">
                <a:latin typeface="Alexandria" pitchFamily="2" charset="-78"/>
                <a:cs typeface="Alexandria" pitchFamily="2" charset="-78"/>
              </a:rPr>
              <a:t>الشفافية</a:t>
            </a:r>
            <a:endParaRPr lang="ar-EG" dirty="0">
              <a:latin typeface="Alexandria" pitchFamily="2" charset="-78"/>
              <a:cs typeface="Alexandria" pitchFamily="2" charset="-78"/>
            </a:endParaRPr>
          </a:p>
        </p:txBody>
      </p:sp>
      <p:sp>
        <p:nvSpPr>
          <p:cNvPr id="126" name="Oval 125">
            <a:extLst>
              <a:ext uri="{FF2B5EF4-FFF2-40B4-BE49-F238E27FC236}">
                <a16:creationId xmlns:a16="http://schemas.microsoft.com/office/drawing/2014/main" id="{C05F4881-F52A-827E-B086-9C9DF617C2E1}"/>
              </a:ext>
            </a:extLst>
          </p:cNvPr>
          <p:cNvSpPr/>
          <p:nvPr/>
        </p:nvSpPr>
        <p:spPr>
          <a:xfrm>
            <a:off x="8148616" y="3772086"/>
            <a:ext cx="2432247" cy="85697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dirty="0">
                <a:latin typeface="Alexandria" pitchFamily="2" charset="-78"/>
                <a:cs typeface="Alexandria" pitchFamily="2" charset="-78"/>
              </a:rPr>
              <a:t>المصداقية</a:t>
            </a:r>
            <a:endParaRPr lang="ar-EG" dirty="0">
              <a:latin typeface="Alexandria" pitchFamily="2" charset="-78"/>
              <a:cs typeface="Alexandria" pitchFamily="2" charset="-78"/>
            </a:endParaRPr>
          </a:p>
        </p:txBody>
      </p:sp>
      <p:sp>
        <p:nvSpPr>
          <p:cNvPr id="127" name="Oval 126">
            <a:extLst>
              <a:ext uri="{FF2B5EF4-FFF2-40B4-BE49-F238E27FC236}">
                <a16:creationId xmlns:a16="http://schemas.microsoft.com/office/drawing/2014/main" id="{747ACE63-F0C9-91CD-7C56-85D390401AF7}"/>
              </a:ext>
            </a:extLst>
          </p:cNvPr>
          <p:cNvSpPr/>
          <p:nvPr/>
        </p:nvSpPr>
        <p:spPr>
          <a:xfrm>
            <a:off x="7590463" y="5368532"/>
            <a:ext cx="2432247" cy="85697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dirty="0">
                <a:latin typeface="Alexandria" pitchFamily="2" charset="-78"/>
                <a:cs typeface="Alexandria" pitchFamily="2" charset="-78"/>
              </a:rPr>
              <a:t>الاستمرارية</a:t>
            </a:r>
            <a:endParaRPr lang="ar-EG" dirty="0">
              <a:latin typeface="Alexandria" pitchFamily="2" charset="-78"/>
              <a:cs typeface="Alexandria" pitchFamily="2" charset="-78"/>
            </a:endParaRPr>
          </a:p>
        </p:txBody>
      </p:sp>
      <p:sp>
        <p:nvSpPr>
          <p:cNvPr id="128" name="Oval 127">
            <a:extLst>
              <a:ext uri="{FF2B5EF4-FFF2-40B4-BE49-F238E27FC236}">
                <a16:creationId xmlns:a16="http://schemas.microsoft.com/office/drawing/2014/main" id="{F918CF91-4AB3-99A5-0844-2B76733C5491}"/>
              </a:ext>
            </a:extLst>
          </p:cNvPr>
          <p:cNvSpPr/>
          <p:nvPr/>
        </p:nvSpPr>
        <p:spPr>
          <a:xfrm>
            <a:off x="2146485" y="5382853"/>
            <a:ext cx="2432247" cy="85697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dirty="0">
                <a:latin typeface="Alexandria" pitchFamily="2" charset="-78"/>
                <a:cs typeface="Alexandria" pitchFamily="2" charset="-78"/>
              </a:rPr>
              <a:t>الاستجابة</a:t>
            </a:r>
          </a:p>
          <a:p>
            <a:pPr algn="ctr"/>
            <a:r>
              <a:rPr lang="ar-EG" sz="2400" dirty="0">
                <a:latin typeface="Alexandria" pitchFamily="2" charset="-78"/>
                <a:cs typeface="Alexandria" pitchFamily="2" charset="-78"/>
              </a:rPr>
              <a:t>السريعة</a:t>
            </a:r>
            <a:endParaRPr lang="ar-EG" dirty="0">
              <a:latin typeface="Alexandria" pitchFamily="2" charset="-78"/>
              <a:cs typeface="Alexandria" pitchFamily="2" charset="-78"/>
            </a:endParaRPr>
          </a:p>
        </p:txBody>
      </p:sp>
      <p:sp>
        <p:nvSpPr>
          <p:cNvPr id="129" name="Oval 128">
            <a:extLst>
              <a:ext uri="{FF2B5EF4-FFF2-40B4-BE49-F238E27FC236}">
                <a16:creationId xmlns:a16="http://schemas.microsoft.com/office/drawing/2014/main" id="{4C7BCD3E-EDB1-18FF-BB3F-F8C308B3A742}"/>
              </a:ext>
            </a:extLst>
          </p:cNvPr>
          <p:cNvSpPr/>
          <p:nvPr/>
        </p:nvSpPr>
        <p:spPr>
          <a:xfrm>
            <a:off x="2092536" y="2467378"/>
            <a:ext cx="2432247" cy="98311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000" dirty="0">
                <a:latin typeface="Alexandria" pitchFamily="2" charset="-78"/>
                <a:cs typeface="Alexandria" pitchFamily="2" charset="-78"/>
              </a:rPr>
              <a:t>التركيز على أصحاب المصلحة</a:t>
            </a:r>
          </a:p>
        </p:txBody>
      </p:sp>
      <p:sp>
        <p:nvSpPr>
          <p:cNvPr id="130" name="Oval 129">
            <a:extLst>
              <a:ext uri="{FF2B5EF4-FFF2-40B4-BE49-F238E27FC236}">
                <a16:creationId xmlns:a16="http://schemas.microsoft.com/office/drawing/2014/main" id="{D200DB7E-B426-7835-E7B6-89E5197C37EC}"/>
              </a:ext>
            </a:extLst>
          </p:cNvPr>
          <p:cNvSpPr/>
          <p:nvPr/>
        </p:nvSpPr>
        <p:spPr>
          <a:xfrm>
            <a:off x="1769640" y="4023205"/>
            <a:ext cx="2432247" cy="85697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dirty="0">
                <a:latin typeface="Alexandria" pitchFamily="2" charset="-78"/>
                <a:cs typeface="Alexandria" pitchFamily="2" charset="-78"/>
              </a:rPr>
              <a:t>التحسين </a:t>
            </a:r>
          </a:p>
          <a:p>
            <a:pPr algn="ctr"/>
            <a:r>
              <a:rPr lang="ar-EG" sz="2400" dirty="0">
                <a:latin typeface="Alexandria" pitchFamily="2" charset="-78"/>
                <a:cs typeface="Alexandria" pitchFamily="2" charset="-78"/>
              </a:rPr>
              <a:t>المستمر</a:t>
            </a:r>
          </a:p>
        </p:txBody>
      </p:sp>
    </p:spTree>
    <p:extLst>
      <p:ext uri="{BB962C8B-B14F-4D97-AF65-F5344CB8AC3E}">
        <p14:creationId xmlns:p14="http://schemas.microsoft.com/office/powerpoint/2010/main" val="66761623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9519C-8A51-EB99-B398-E663166AE7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9EE616-D3AC-EB34-5D13-CA9DE012A7E2}"/>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E2086E5-C169-92BC-86DC-BD9C40225FD7}"/>
              </a:ext>
            </a:extLst>
          </p:cNvPr>
          <p:cNvSpPr/>
          <p:nvPr/>
        </p:nvSpPr>
        <p:spPr>
          <a:xfrm>
            <a:off x="7883147" y="1191129"/>
            <a:ext cx="4128422" cy="54931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381C134-CFB1-B63F-55E5-9CAC3E7E9405}"/>
              </a:ext>
            </a:extLst>
          </p:cNvPr>
          <p:cNvSpPr/>
          <p:nvPr/>
        </p:nvSpPr>
        <p:spPr>
          <a:xfrm>
            <a:off x="-41281" y="1286611"/>
            <a:ext cx="11720167" cy="5302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9AD8356-131D-2DC5-C608-D348D8AF493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68B5C5F-6F0F-01AE-7A0D-D718C9A464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985E1EE-E6BE-B990-770E-FA1835B8A245}"/>
              </a:ext>
            </a:extLst>
          </p:cNvPr>
          <p:cNvSpPr/>
          <p:nvPr/>
        </p:nvSpPr>
        <p:spPr>
          <a:xfrm>
            <a:off x="3367910" y="556127"/>
            <a:ext cx="619791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المبادئ الأساسية لإدارة السمعة</a:t>
            </a:r>
          </a:p>
        </p:txBody>
      </p:sp>
      <p:sp>
        <p:nvSpPr>
          <p:cNvPr id="10" name="TextBox 9">
            <a:extLst>
              <a:ext uri="{FF2B5EF4-FFF2-40B4-BE49-F238E27FC236}">
                <a16:creationId xmlns:a16="http://schemas.microsoft.com/office/drawing/2014/main" id="{C31B90B4-A3F6-7AB9-5F66-9B5FB79BD815}"/>
              </a:ext>
            </a:extLst>
          </p:cNvPr>
          <p:cNvSpPr txBox="1"/>
          <p:nvPr/>
        </p:nvSpPr>
        <p:spPr>
          <a:xfrm>
            <a:off x="364597" y="1476094"/>
            <a:ext cx="11212286" cy="2174378"/>
          </a:xfrm>
          <a:prstGeom prst="rect">
            <a:avLst/>
          </a:prstGeom>
          <a:noFill/>
        </p:spPr>
        <p:txBody>
          <a:bodyPr wrap="square" rtlCol="1">
            <a:spAutoFit/>
          </a:bodyPr>
          <a:lstStyle/>
          <a:p>
            <a:pPr marL="342900" indent="-342900" algn="r" rtl="1">
              <a:buAutoNum type="arabicPeriod"/>
            </a:pPr>
            <a:r>
              <a:rPr lang="ar-EG" b="1" dirty="0">
                <a:solidFill>
                  <a:schemeClr val="accent2"/>
                </a:solidFill>
                <a:latin typeface="Alexandria" pitchFamily="2" charset="-78"/>
                <a:cs typeface="Alexandria" pitchFamily="2" charset="-78"/>
              </a:rPr>
              <a:t>الشفافية :</a:t>
            </a:r>
          </a:p>
          <a:p>
            <a:pPr algn="r" rtl="1">
              <a:lnSpc>
                <a:spcPct val="150000"/>
              </a:lnSpc>
            </a:pPr>
            <a:r>
              <a:rPr lang="ar-EG" sz="1600" dirty="0">
                <a:latin typeface="Alexandria" pitchFamily="2" charset="-78"/>
                <a:cs typeface="Alexandria" pitchFamily="2" charset="-78"/>
              </a:rPr>
              <a:t>تعني الوضوح والصراحة في التواصل مع الجمهور، والإفصاح عن المعلومات المتعلقة بالممارسات المؤسسية، سواء كانت إيجابية أو سلبية.</a:t>
            </a:r>
          </a:p>
          <a:p>
            <a:pPr algn="just"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الأهمية: </a:t>
            </a:r>
            <a:r>
              <a:rPr lang="ar-EG" sz="1600" dirty="0">
                <a:latin typeface="Alexandria" pitchFamily="2" charset="-78"/>
                <a:cs typeface="Alexandria" pitchFamily="2" charset="-78"/>
              </a:rPr>
              <a:t>تعزز الشفافية ثقة الجمهور وتمنع انتشار الإشاعات والمعلومات المضللة.</a:t>
            </a:r>
          </a:p>
          <a:p>
            <a:pPr algn="just"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a:t>
            </a:r>
            <a:r>
              <a:rPr lang="ar-EG" sz="1600" dirty="0">
                <a:latin typeface="Alexandria" pitchFamily="2" charset="-78"/>
                <a:cs typeface="Alexandria" pitchFamily="2" charset="-78"/>
              </a:rPr>
              <a:t>شركة مثل </a:t>
            </a:r>
            <a:r>
              <a:rPr lang="en-US" sz="1600" dirty="0">
                <a:latin typeface="Alexandria" pitchFamily="2" charset="-78"/>
                <a:cs typeface="Alexandria" pitchFamily="2" charset="-78"/>
              </a:rPr>
              <a:t> Patagonia </a:t>
            </a:r>
            <a:r>
              <a:rPr lang="ar-EG" sz="1600" dirty="0">
                <a:latin typeface="Alexandria" pitchFamily="2" charset="-78"/>
                <a:cs typeface="Alexandria" pitchFamily="2" charset="-78"/>
              </a:rPr>
              <a:t>تنشر تقاريرها البيئية السنوية بشكل علني، بما في ذلك نقاط الضعف، ما يعزز سمعتها كمؤسسة مسؤولة.</a:t>
            </a:r>
            <a:endParaRPr lang="ar-EG" sz="1600" b="1" dirty="0">
              <a:latin typeface="Alexandria" pitchFamily="2" charset="-78"/>
              <a:cs typeface="Alexandria" pitchFamily="2" charset="-78"/>
            </a:endParaRPr>
          </a:p>
        </p:txBody>
      </p:sp>
      <p:pic>
        <p:nvPicPr>
          <p:cNvPr id="118" name="Graphic 117" descr="Bullseye">
            <a:extLst>
              <a:ext uri="{FF2B5EF4-FFF2-40B4-BE49-F238E27FC236}">
                <a16:creationId xmlns:a16="http://schemas.microsoft.com/office/drawing/2014/main" id="{E477195B-5DB9-5CE0-E2A1-2E342D09D24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00159" y="5857718"/>
            <a:ext cx="457200" cy="457200"/>
          </a:xfrm>
          <a:prstGeom prst="rect">
            <a:avLst/>
          </a:prstGeom>
        </p:spPr>
      </p:pic>
      <p:pic>
        <p:nvPicPr>
          <p:cNvPr id="119" name="Graphic 118" descr="Presentation with bar chart">
            <a:extLst>
              <a:ext uri="{FF2B5EF4-FFF2-40B4-BE49-F238E27FC236}">
                <a16:creationId xmlns:a16="http://schemas.microsoft.com/office/drawing/2014/main" id="{F044D477-9C29-FF45-A68A-261B0154CCE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437316" y="4144870"/>
            <a:ext cx="457200" cy="457200"/>
          </a:xfrm>
          <a:prstGeom prst="rect">
            <a:avLst/>
          </a:prstGeom>
        </p:spPr>
      </p:pic>
      <p:pic>
        <p:nvPicPr>
          <p:cNvPr id="121" name="Graphic 120" descr="Trophy">
            <a:extLst>
              <a:ext uri="{FF2B5EF4-FFF2-40B4-BE49-F238E27FC236}">
                <a16:creationId xmlns:a16="http://schemas.microsoft.com/office/drawing/2014/main" id="{BF799950-8174-0797-B076-1207C7024DB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926347" y="5844673"/>
            <a:ext cx="457200" cy="457200"/>
          </a:xfrm>
          <a:prstGeom prst="rect">
            <a:avLst/>
          </a:prstGeom>
        </p:spPr>
      </p:pic>
      <p:pic>
        <p:nvPicPr>
          <p:cNvPr id="122" name="Graphic 121" descr="Earth globe Africa and Europe">
            <a:extLst>
              <a:ext uri="{FF2B5EF4-FFF2-40B4-BE49-F238E27FC236}">
                <a16:creationId xmlns:a16="http://schemas.microsoft.com/office/drawing/2014/main" id="{F23AE718-8B5A-7A06-5914-0A5C1B3C7F4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350141" y="4114798"/>
            <a:ext cx="457200" cy="457200"/>
          </a:xfrm>
          <a:prstGeom prst="rect">
            <a:avLst/>
          </a:prstGeom>
        </p:spPr>
      </p:pic>
      <p:sp>
        <p:nvSpPr>
          <p:cNvPr id="4" name="TextBox 3">
            <a:extLst>
              <a:ext uri="{FF2B5EF4-FFF2-40B4-BE49-F238E27FC236}">
                <a16:creationId xmlns:a16="http://schemas.microsoft.com/office/drawing/2014/main" id="{1E4E0237-C356-84F6-16C2-006997A76D6D}"/>
              </a:ext>
            </a:extLst>
          </p:cNvPr>
          <p:cNvSpPr txBox="1"/>
          <p:nvPr/>
        </p:nvSpPr>
        <p:spPr>
          <a:xfrm>
            <a:off x="239101" y="4359699"/>
            <a:ext cx="11212286" cy="1805046"/>
          </a:xfrm>
          <a:prstGeom prst="rect">
            <a:avLst/>
          </a:prstGeom>
          <a:noFill/>
        </p:spPr>
        <p:txBody>
          <a:bodyPr wrap="square" rtlCol="1">
            <a:spAutoFit/>
          </a:bodyPr>
          <a:lstStyle/>
          <a:p>
            <a:pPr algn="r" rtl="1"/>
            <a:r>
              <a:rPr lang="ar-EG" b="1" dirty="0">
                <a:solidFill>
                  <a:schemeClr val="accent2"/>
                </a:solidFill>
                <a:latin typeface="Alexandria" pitchFamily="2" charset="-78"/>
                <a:cs typeface="Alexandria" pitchFamily="2" charset="-78"/>
              </a:rPr>
              <a:t>2. الصدق والمصداقية :</a:t>
            </a:r>
          </a:p>
          <a:p>
            <a:pPr algn="r" rtl="1">
              <a:lnSpc>
                <a:spcPct val="150000"/>
              </a:lnSpc>
            </a:pPr>
            <a:r>
              <a:rPr lang="ar-EG" sz="1600" dirty="0">
                <a:latin typeface="Alexandria" pitchFamily="2" charset="-78"/>
                <a:cs typeface="Alexandria" pitchFamily="2" charset="-78"/>
              </a:rPr>
              <a:t>على المؤسسة أن تقول الحقيقة، وتتجنب التلاعب أو المبالغة في الرسائل الإعلامية.</a:t>
            </a:r>
          </a:p>
          <a:p>
            <a:pPr algn="r"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الأهمية: </a:t>
            </a:r>
            <a:r>
              <a:rPr lang="ar-EG" sz="1600" dirty="0">
                <a:latin typeface="Alexandria" pitchFamily="2" charset="-78"/>
                <a:cs typeface="Alexandria" pitchFamily="2" charset="-78"/>
              </a:rPr>
              <a:t>الصدق هو ما يجعل الرسائل الاتصالية مقبولة، ويعزز المصداقية في كل موقف.</a:t>
            </a:r>
          </a:p>
          <a:p>
            <a:pPr algn="r"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a:t>
            </a:r>
            <a:r>
              <a:rPr lang="ar-EG" sz="1600" dirty="0">
                <a:latin typeface="Alexandria" pitchFamily="2" charset="-78"/>
                <a:cs typeface="Alexandria" pitchFamily="2" charset="-78"/>
              </a:rPr>
              <a:t>شركة </a:t>
            </a:r>
            <a:r>
              <a:rPr lang="en-US" sz="1600" dirty="0">
                <a:latin typeface="Alexandria" pitchFamily="2" charset="-78"/>
                <a:cs typeface="Alexandria" pitchFamily="2" charset="-78"/>
              </a:rPr>
              <a:t>Johnson &amp; Johnson </a:t>
            </a:r>
            <a:r>
              <a:rPr lang="ar-EG" sz="1600" dirty="0">
                <a:latin typeface="Alexandria" pitchFamily="2" charset="-78"/>
                <a:cs typeface="Alexandria" pitchFamily="2" charset="-78"/>
              </a:rPr>
              <a:t>اكتسبت احترامًا واسعًا عندما سحبت دواء </a:t>
            </a:r>
            <a:r>
              <a:rPr lang="en-US" sz="1600" dirty="0">
                <a:latin typeface="Alexandria" pitchFamily="2" charset="-78"/>
                <a:cs typeface="Alexandria" pitchFamily="2" charset="-78"/>
              </a:rPr>
              <a:t>Tylenol </a:t>
            </a:r>
            <a:r>
              <a:rPr lang="ar-EG" sz="1600" dirty="0">
                <a:latin typeface="Alexandria" pitchFamily="2" charset="-78"/>
                <a:cs typeface="Alexandria" pitchFamily="2" charset="-78"/>
              </a:rPr>
              <a:t>من الأسواق في الثمانينيات فورًا بعد اكتشاف مشكلة، حتى قبل أن تتضح كل التفاصيل.</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184887737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224B3-16DE-28DE-2A43-331B472F16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9796F8B-012D-DF88-B724-D255FCFA4495}"/>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05511FF-68B2-D9A5-D7EF-26BB6849F238}"/>
              </a:ext>
            </a:extLst>
          </p:cNvPr>
          <p:cNvSpPr/>
          <p:nvPr/>
        </p:nvSpPr>
        <p:spPr>
          <a:xfrm>
            <a:off x="7883147" y="1191129"/>
            <a:ext cx="4128422" cy="54931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0996B76-473B-ACF5-8B6D-ED5258BF64D4}"/>
              </a:ext>
            </a:extLst>
          </p:cNvPr>
          <p:cNvSpPr/>
          <p:nvPr/>
        </p:nvSpPr>
        <p:spPr>
          <a:xfrm>
            <a:off x="-41281" y="1286611"/>
            <a:ext cx="11720167" cy="5302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DA6B84B-888A-4A96-7FF5-93A1D49F72B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7B7C161-CA9B-A044-3ED8-3A07F25AF9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C257986-CC6B-5EFC-2F89-0734A6ECE6BF}"/>
              </a:ext>
            </a:extLst>
          </p:cNvPr>
          <p:cNvSpPr/>
          <p:nvPr/>
        </p:nvSpPr>
        <p:spPr>
          <a:xfrm>
            <a:off x="3367910" y="556127"/>
            <a:ext cx="619791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المبادئ الأساسية لإدارة السمعة</a:t>
            </a:r>
          </a:p>
        </p:txBody>
      </p:sp>
      <p:sp>
        <p:nvSpPr>
          <p:cNvPr id="10" name="TextBox 9">
            <a:extLst>
              <a:ext uri="{FF2B5EF4-FFF2-40B4-BE49-F238E27FC236}">
                <a16:creationId xmlns:a16="http://schemas.microsoft.com/office/drawing/2014/main" id="{C8F14D1A-5243-C8BF-A80D-92EBF2637C77}"/>
              </a:ext>
            </a:extLst>
          </p:cNvPr>
          <p:cNvSpPr txBox="1"/>
          <p:nvPr/>
        </p:nvSpPr>
        <p:spPr>
          <a:xfrm>
            <a:off x="260597" y="1567265"/>
            <a:ext cx="11212286" cy="1804212"/>
          </a:xfrm>
          <a:prstGeom prst="rect">
            <a:avLst/>
          </a:prstGeom>
          <a:noFill/>
        </p:spPr>
        <p:txBody>
          <a:bodyPr wrap="square" rtlCol="1">
            <a:spAutoFit/>
          </a:bodyPr>
          <a:lstStyle/>
          <a:p>
            <a:pPr algn="r" rtl="1"/>
            <a:r>
              <a:rPr lang="ar-EG" b="1" dirty="0">
                <a:solidFill>
                  <a:schemeClr val="accent2"/>
                </a:solidFill>
                <a:latin typeface="Alexandria" pitchFamily="2" charset="-78"/>
                <a:cs typeface="Alexandria" pitchFamily="2" charset="-78"/>
              </a:rPr>
              <a:t>3. الاستمرارية والاتساق :</a:t>
            </a:r>
          </a:p>
          <a:p>
            <a:pPr algn="r" rtl="1">
              <a:lnSpc>
                <a:spcPct val="150000"/>
              </a:lnSpc>
            </a:pPr>
            <a:r>
              <a:rPr lang="ar-EG" sz="1600" dirty="0">
                <a:latin typeface="Alexandria" pitchFamily="2" charset="-78"/>
                <a:cs typeface="Alexandria" pitchFamily="2" charset="-78"/>
              </a:rPr>
              <a:t>الاتساق هو حجر الأساس في ترسيخ السمعة، فالجمهور يرفض المؤسسات المتقلبة، وتعني أن تتبع المؤسسة نهجًا ثابتًا في رسائلها وسلوكها واتصالها الداخلي والخارجي على مدى طويل.</a:t>
            </a:r>
          </a:p>
          <a:p>
            <a:pPr algn="r"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الأهمية: </a:t>
            </a:r>
            <a:r>
              <a:rPr lang="ar-EG" sz="1600" dirty="0">
                <a:latin typeface="Alexandria" pitchFamily="2" charset="-78"/>
                <a:cs typeface="Alexandria" pitchFamily="2" charset="-78"/>
              </a:rPr>
              <a:t>الاتساق يساعد في بناء صورة ذهنية واضحة ومستقرة، ويمنع التناقضات التي تُفقد الثقة..</a:t>
            </a:r>
          </a:p>
          <a:p>
            <a:pPr algn="just"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a:t>
            </a:r>
            <a:r>
              <a:rPr lang="ar-EG" sz="1600" dirty="0">
                <a:latin typeface="Alexandria" pitchFamily="2" charset="-78"/>
                <a:cs typeface="Alexandria" pitchFamily="2" charset="-78"/>
              </a:rPr>
              <a:t>شركة </a:t>
            </a:r>
            <a:r>
              <a:rPr lang="en-US" sz="1600" dirty="0">
                <a:latin typeface="Alexandria" pitchFamily="2" charset="-78"/>
                <a:cs typeface="Alexandria" pitchFamily="2" charset="-78"/>
              </a:rPr>
              <a:t>IKEA  </a:t>
            </a:r>
            <a:r>
              <a:rPr lang="ar-EG" sz="1600" dirty="0">
                <a:latin typeface="Alexandria" pitchFamily="2" charset="-78"/>
                <a:cs typeface="Alexandria" pitchFamily="2" charset="-78"/>
              </a:rPr>
              <a:t> تحافظ باستمرار على رسائل متناسقة تتعلق بالبساطة، الأسعار المناسبة، والاستدامة.</a:t>
            </a:r>
            <a:endParaRPr lang="ar-EG" sz="1600" b="1" dirty="0">
              <a:latin typeface="Alexandria" pitchFamily="2" charset="-78"/>
              <a:cs typeface="Alexandria" pitchFamily="2" charset="-78"/>
            </a:endParaRPr>
          </a:p>
        </p:txBody>
      </p:sp>
      <p:pic>
        <p:nvPicPr>
          <p:cNvPr id="118" name="Graphic 117" descr="Bullseye">
            <a:extLst>
              <a:ext uri="{FF2B5EF4-FFF2-40B4-BE49-F238E27FC236}">
                <a16:creationId xmlns:a16="http://schemas.microsoft.com/office/drawing/2014/main" id="{5AE2E108-7A1A-8D6A-52E2-8D0553588FA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00159" y="5857718"/>
            <a:ext cx="457200" cy="457200"/>
          </a:xfrm>
          <a:prstGeom prst="rect">
            <a:avLst/>
          </a:prstGeom>
        </p:spPr>
      </p:pic>
      <p:pic>
        <p:nvPicPr>
          <p:cNvPr id="119" name="Graphic 118" descr="Presentation with bar chart">
            <a:extLst>
              <a:ext uri="{FF2B5EF4-FFF2-40B4-BE49-F238E27FC236}">
                <a16:creationId xmlns:a16="http://schemas.microsoft.com/office/drawing/2014/main" id="{13E2C053-F1B0-F5D9-5980-85CB548D980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437316" y="4144870"/>
            <a:ext cx="457200" cy="457200"/>
          </a:xfrm>
          <a:prstGeom prst="rect">
            <a:avLst/>
          </a:prstGeom>
        </p:spPr>
      </p:pic>
      <p:pic>
        <p:nvPicPr>
          <p:cNvPr id="121" name="Graphic 120" descr="Trophy">
            <a:extLst>
              <a:ext uri="{FF2B5EF4-FFF2-40B4-BE49-F238E27FC236}">
                <a16:creationId xmlns:a16="http://schemas.microsoft.com/office/drawing/2014/main" id="{924BE132-76DB-1691-33AB-65C8BEB1589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926347" y="5844673"/>
            <a:ext cx="457200" cy="457200"/>
          </a:xfrm>
          <a:prstGeom prst="rect">
            <a:avLst/>
          </a:prstGeom>
        </p:spPr>
      </p:pic>
      <p:pic>
        <p:nvPicPr>
          <p:cNvPr id="122" name="Graphic 121" descr="Earth globe Africa and Europe">
            <a:extLst>
              <a:ext uri="{FF2B5EF4-FFF2-40B4-BE49-F238E27FC236}">
                <a16:creationId xmlns:a16="http://schemas.microsoft.com/office/drawing/2014/main" id="{DED6E077-69A8-37BF-6CDF-D008BD0924B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350141" y="4114798"/>
            <a:ext cx="457200" cy="457200"/>
          </a:xfrm>
          <a:prstGeom prst="rect">
            <a:avLst/>
          </a:prstGeom>
        </p:spPr>
      </p:pic>
      <p:sp>
        <p:nvSpPr>
          <p:cNvPr id="4" name="TextBox 3">
            <a:extLst>
              <a:ext uri="{FF2B5EF4-FFF2-40B4-BE49-F238E27FC236}">
                <a16:creationId xmlns:a16="http://schemas.microsoft.com/office/drawing/2014/main" id="{7B1B377C-CC81-69B4-1C59-B7DB33664496}"/>
              </a:ext>
            </a:extLst>
          </p:cNvPr>
          <p:cNvSpPr txBox="1"/>
          <p:nvPr/>
        </p:nvSpPr>
        <p:spPr>
          <a:xfrm>
            <a:off x="239101" y="4359699"/>
            <a:ext cx="11212286" cy="1805046"/>
          </a:xfrm>
          <a:prstGeom prst="rect">
            <a:avLst/>
          </a:prstGeom>
          <a:noFill/>
        </p:spPr>
        <p:txBody>
          <a:bodyPr wrap="square" rtlCol="1">
            <a:spAutoFit/>
          </a:bodyPr>
          <a:lstStyle/>
          <a:p>
            <a:pPr algn="r" rtl="1"/>
            <a:r>
              <a:rPr lang="ar-EG" b="1" dirty="0">
                <a:solidFill>
                  <a:schemeClr val="accent2"/>
                </a:solidFill>
                <a:latin typeface="Alexandria" pitchFamily="2" charset="-78"/>
                <a:cs typeface="Alexandria" pitchFamily="2" charset="-78"/>
              </a:rPr>
              <a:t>4. الاستجابة السريعة:</a:t>
            </a:r>
          </a:p>
          <a:p>
            <a:pPr algn="r" rtl="1">
              <a:lnSpc>
                <a:spcPct val="150000"/>
              </a:lnSpc>
            </a:pPr>
            <a:r>
              <a:rPr lang="ar-EG" sz="1600" dirty="0">
                <a:latin typeface="Alexandria" pitchFamily="2" charset="-78"/>
                <a:cs typeface="Alexandria" pitchFamily="2" charset="-78"/>
              </a:rPr>
              <a:t>تعني القدرة على الرد السريع والمباشر على الاستفسارات أو الانتقادات أو الأزمات التي قد تؤثر على سمعة المؤسسة.</a:t>
            </a:r>
          </a:p>
          <a:p>
            <a:pPr algn="r"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الأهمية: </a:t>
            </a:r>
            <a:r>
              <a:rPr lang="ar-EG" sz="1600" dirty="0">
                <a:latin typeface="Alexandria" pitchFamily="2" charset="-78"/>
                <a:cs typeface="Alexandria" pitchFamily="2" charset="-78"/>
              </a:rPr>
              <a:t>كلما كانت الاستجابة أسرع وأكثر احترافًا، قلّ تأثير الأزمة على السمعة.</a:t>
            </a:r>
          </a:p>
          <a:p>
            <a:pPr algn="r"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a:t>
            </a:r>
            <a:r>
              <a:rPr lang="ar-EG" sz="1600" dirty="0">
                <a:latin typeface="Alexandria" pitchFamily="2" charset="-78"/>
                <a:cs typeface="Alexandria" pitchFamily="2" charset="-78"/>
              </a:rPr>
              <a:t>شركة الخطوط الجوية البريطانية استجابت في غضون ساعات لتغريدة غاضبة من أحد العملاء، واعتذرت علنًا، مما خفف من انتشار القضية.</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29483961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06C69-E261-101D-8E24-5D29D76D8E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593B4F-EF0F-98E7-BBE6-F26707CFA73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288A8CE-72CE-D709-4851-ACBC22E2B41D}"/>
              </a:ext>
            </a:extLst>
          </p:cNvPr>
          <p:cNvSpPr/>
          <p:nvPr/>
        </p:nvSpPr>
        <p:spPr>
          <a:xfrm>
            <a:off x="7883147" y="1191129"/>
            <a:ext cx="4128422" cy="54931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708E8C1-11F9-24CF-99D5-E257544FC884}"/>
              </a:ext>
            </a:extLst>
          </p:cNvPr>
          <p:cNvSpPr/>
          <p:nvPr/>
        </p:nvSpPr>
        <p:spPr>
          <a:xfrm>
            <a:off x="-41281" y="1286611"/>
            <a:ext cx="11720167" cy="5302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070B108-0661-ABA4-158B-527AF86BB54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DE95A19-0C00-12A2-DDDF-49EC073FE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B89C6FC-CB89-F6D0-C404-4390F3ED1175}"/>
              </a:ext>
            </a:extLst>
          </p:cNvPr>
          <p:cNvSpPr/>
          <p:nvPr/>
        </p:nvSpPr>
        <p:spPr>
          <a:xfrm>
            <a:off x="3367910" y="556127"/>
            <a:ext cx="619791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المبادئ الأساسية لإدارة السمعة</a:t>
            </a:r>
          </a:p>
        </p:txBody>
      </p:sp>
      <p:sp>
        <p:nvSpPr>
          <p:cNvPr id="10" name="TextBox 9">
            <a:extLst>
              <a:ext uri="{FF2B5EF4-FFF2-40B4-BE49-F238E27FC236}">
                <a16:creationId xmlns:a16="http://schemas.microsoft.com/office/drawing/2014/main" id="{B144CDB6-35F7-8016-F5E4-4C9310D5FF38}"/>
              </a:ext>
            </a:extLst>
          </p:cNvPr>
          <p:cNvSpPr txBox="1"/>
          <p:nvPr/>
        </p:nvSpPr>
        <p:spPr>
          <a:xfrm>
            <a:off x="260597" y="1567265"/>
            <a:ext cx="11212286" cy="2174378"/>
          </a:xfrm>
          <a:prstGeom prst="rect">
            <a:avLst/>
          </a:prstGeom>
          <a:noFill/>
        </p:spPr>
        <p:txBody>
          <a:bodyPr wrap="square" rtlCol="1">
            <a:spAutoFit/>
          </a:bodyPr>
          <a:lstStyle/>
          <a:p>
            <a:pPr algn="r" rtl="1"/>
            <a:r>
              <a:rPr lang="ar-EG" b="1" dirty="0">
                <a:solidFill>
                  <a:schemeClr val="accent2"/>
                </a:solidFill>
                <a:latin typeface="Alexandria" pitchFamily="2" charset="-78"/>
                <a:cs typeface="Alexandria" pitchFamily="2" charset="-78"/>
              </a:rPr>
              <a:t>5. التحسين المستمر:</a:t>
            </a:r>
          </a:p>
          <a:p>
            <a:pPr algn="r" rtl="1">
              <a:lnSpc>
                <a:spcPct val="150000"/>
              </a:lnSpc>
            </a:pPr>
            <a:r>
              <a:rPr lang="ar-EG" sz="1600" dirty="0">
                <a:latin typeface="Alexandria" pitchFamily="2" charset="-78"/>
                <a:cs typeface="Alexandria" pitchFamily="2" charset="-78"/>
              </a:rPr>
              <a:t>تتطلب إدارة السمعة تقييمًا دوريًا لصورة المؤسسة والانطباعات المرتبطة بها، ومن ثم إجراء تحسينات حقيقية في الأداء والخطاب الاتصالي.</a:t>
            </a:r>
          </a:p>
          <a:p>
            <a:pPr algn="r"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الأهمية: </a:t>
            </a:r>
            <a:r>
              <a:rPr lang="ar-EG" sz="1600" dirty="0">
                <a:latin typeface="Alexandria" pitchFamily="2" charset="-78"/>
                <a:cs typeface="Alexandria" pitchFamily="2" charset="-78"/>
              </a:rPr>
              <a:t>الجمهور يقدّر المؤسسات التي تعترف بنقاط ضعفها وتسعى لتطوير نفسها.</a:t>
            </a:r>
          </a:p>
          <a:p>
            <a:pPr algn="r"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a:t>
            </a:r>
            <a:r>
              <a:rPr lang="ar-EG" sz="1600" dirty="0">
                <a:latin typeface="Alexandria" pitchFamily="2" charset="-78"/>
                <a:cs typeface="Alexandria" pitchFamily="2" charset="-78"/>
              </a:rPr>
              <a:t>شركة </a:t>
            </a:r>
            <a:r>
              <a:rPr lang="en-US" sz="1600" dirty="0">
                <a:latin typeface="Alexandria" pitchFamily="2" charset="-78"/>
                <a:cs typeface="Alexandria" pitchFamily="2" charset="-78"/>
              </a:rPr>
              <a:t>Microsoft </a:t>
            </a:r>
            <a:r>
              <a:rPr lang="ar-EG" sz="1600" dirty="0">
                <a:latin typeface="Alexandria" pitchFamily="2" charset="-78"/>
                <a:cs typeface="Alexandria" pitchFamily="2" charset="-78"/>
              </a:rPr>
              <a:t>طوّرت سمعتها بشكل ملحوظ بعد تحديث ثقافة الشركة وتغيير خطابها الاتصالي والانفتاح على الابتكار والتنوع.</a:t>
            </a:r>
            <a:endParaRPr lang="ar-EG" sz="1600" b="1" dirty="0">
              <a:latin typeface="Alexandria" pitchFamily="2" charset="-78"/>
              <a:cs typeface="Alexandria" pitchFamily="2" charset="-78"/>
            </a:endParaRPr>
          </a:p>
        </p:txBody>
      </p:sp>
      <p:pic>
        <p:nvPicPr>
          <p:cNvPr id="118" name="Graphic 117" descr="Bullseye">
            <a:extLst>
              <a:ext uri="{FF2B5EF4-FFF2-40B4-BE49-F238E27FC236}">
                <a16:creationId xmlns:a16="http://schemas.microsoft.com/office/drawing/2014/main" id="{30B2A151-8476-A972-ABF7-B6E40266BA8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00159" y="5857718"/>
            <a:ext cx="457200" cy="457200"/>
          </a:xfrm>
          <a:prstGeom prst="rect">
            <a:avLst/>
          </a:prstGeom>
        </p:spPr>
      </p:pic>
      <p:pic>
        <p:nvPicPr>
          <p:cNvPr id="119" name="Graphic 118" descr="Presentation with bar chart">
            <a:extLst>
              <a:ext uri="{FF2B5EF4-FFF2-40B4-BE49-F238E27FC236}">
                <a16:creationId xmlns:a16="http://schemas.microsoft.com/office/drawing/2014/main" id="{878F4F32-AD41-8243-781E-F8DCC161BCB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437316" y="4144870"/>
            <a:ext cx="457200" cy="457200"/>
          </a:xfrm>
          <a:prstGeom prst="rect">
            <a:avLst/>
          </a:prstGeom>
        </p:spPr>
      </p:pic>
      <p:pic>
        <p:nvPicPr>
          <p:cNvPr id="121" name="Graphic 120" descr="Trophy">
            <a:extLst>
              <a:ext uri="{FF2B5EF4-FFF2-40B4-BE49-F238E27FC236}">
                <a16:creationId xmlns:a16="http://schemas.microsoft.com/office/drawing/2014/main" id="{22DC0580-E64B-6A84-D00E-6D11E1BF152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926347" y="5844673"/>
            <a:ext cx="457200" cy="457200"/>
          </a:xfrm>
          <a:prstGeom prst="rect">
            <a:avLst/>
          </a:prstGeom>
        </p:spPr>
      </p:pic>
      <p:pic>
        <p:nvPicPr>
          <p:cNvPr id="122" name="Graphic 121" descr="Earth globe Africa and Europe">
            <a:extLst>
              <a:ext uri="{FF2B5EF4-FFF2-40B4-BE49-F238E27FC236}">
                <a16:creationId xmlns:a16="http://schemas.microsoft.com/office/drawing/2014/main" id="{EEA826FF-3F5F-A9EB-5990-90D76534140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350141" y="4114798"/>
            <a:ext cx="457200" cy="457200"/>
          </a:xfrm>
          <a:prstGeom prst="rect">
            <a:avLst/>
          </a:prstGeom>
        </p:spPr>
      </p:pic>
      <p:sp>
        <p:nvSpPr>
          <p:cNvPr id="4" name="TextBox 3">
            <a:extLst>
              <a:ext uri="{FF2B5EF4-FFF2-40B4-BE49-F238E27FC236}">
                <a16:creationId xmlns:a16="http://schemas.microsoft.com/office/drawing/2014/main" id="{9951AC75-1529-6997-BAC1-5EDCB0F10C92}"/>
              </a:ext>
            </a:extLst>
          </p:cNvPr>
          <p:cNvSpPr txBox="1"/>
          <p:nvPr/>
        </p:nvSpPr>
        <p:spPr>
          <a:xfrm>
            <a:off x="305047" y="4018880"/>
            <a:ext cx="11212286" cy="2543710"/>
          </a:xfrm>
          <a:prstGeom prst="rect">
            <a:avLst/>
          </a:prstGeom>
          <a:noFill/>
        </p:spPr>
        <p:txBody>
          <a:bodyPr wrap="square" rtlCol="1">
            <a:spAutoFit/>
          </a:bodyPr>
          <a:lstStyle/>
          <a:p>
            <a:pPr algn="r" rtl="1"/>
            <a:r>
              <a:rPr lang="ar-EG" b="1" dirty="0">
                <a:solidFill>
                  <a:schemeClr val="accent2"/>
                </a:solidFill>
                <a:latin typeface="Alexandria" pitchFamily="2" charset="-78"/>
                <a:cs typeface="Alexandria" pitchFamily="2" charset="-78"/>
              </a:rPr>
              <a:t>6. التركيز على أصحاب المصلحة:</a:t>
            </a:r>
          </a:p>
          <a:p>
            <a:pPr algn="r" rtl="1">
              <a:lnSpc>
                <a:spcPct val="150000"/>
              </a:lnSpc>
            </a:pPr>
            <a:r>
              <a:rPr lang="ar-EG" sz="1600" dirty="0">
                <a:latin typeface="Alexandria" pitchFamily="2" charset="-78"/>
                <a:cs typeface="Alexandria" pitchFamily="2" charset="-78"/>
              </a:rPr>
              <a:t>تشمل السمعة جميع من يتعاملون مع المؤسسة (العملاء، الموظفين، المستثمرين، المجتمع...)، لذا يجب أن تُبنى السياسات والاتصالات بما يُراعي مصالحهم وتوقعاتهم. فإدارة السمعة لا تُقاس من داخل المؤسسة، بل من خلال مواقف جميع من يتأثرون بها</a:t>
            </a:r>
          </a:p>
          <a:p>
            <a:pPr algn="r"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الأهمية: </a:t>
            </a:r>
            <a:r>
              <a:rPr lang="ar-EG" sz="1600" dirty="0">
                <a:latin typeface="Alexandria" pitchFamily="2" charset="-78"/>
                <a:cs typeface="Alexandria" pitchFamily="2" charset="-78"/>
              </a:rPr>
              <a:t>سمعة المؤسسة تتشكل من نظرة الآخرين لها، وليس مما تقوله فقط عن نفسها.</a:t>
            </a:r>
          </a:p>
          <a:p>
            <a:pPr algn="r" rtl="1">
              <a:lnSpc>
                <a:spcPct val="15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a:t>
            </a:r>
            <a:r>
              <a:rPr lang="ar-EG" sz="1600" dirty="0">
                <a:latin typeface="Alexandria" pitchFamily="2" charset="-78"/>
                <a:cs typeface="Alexandria" pitchFamily="2" charset="-78"/>
              </a:rPr>
              <a:t>شركة </a:t>
            </a:r>
            <a:r>
              <a:rPr lang="en-US" sz="1600" dirty="0">
                <a:latin typeface="Alexandria" pitchFamily="2" charset="-78"/>
                <a:cs typeface="Alexandria" pitchFamily="2" charset="-78"/>
              </a:rPr>
              <a:t>Starbucks </a:t>
            </a:r>
            <a:r>
              <a:rPr lang="ar-EG" sz="1600" dirty="0">
                <a:latin typeface="Alexandria" pitchFamily="2" charset="-78"/>
                <a:cs typeface="Alexandria" pitchFamily="2" charset="-78"/>
              </a:rPr>
              <a:t>تركز في حملاتها على الموظفين، المجتمع المحلي، والبيئة، ما عزز مكانتها كمؤسسة تهتم بجميع أصحاب المصلحة.</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112853756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9371A-C564-7274-6BB5-D53135F27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C2BABB-906D-BBF7-0F1F-E1E6251722CC}"/>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451BC02-68D3-80D7-2EE1-354B6C97B8B8}"/>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2AD465B-BF11-8AD6-8D6F-AA0069040A87}"/>
              </a:ext>
            </a:extLst>
          </p:cNvPr>
          <p:cNvSpPr/>
          <p:nvPr/>
        </p:nvSpPr>
        <p:spPr>
          <a:xfrm>
            <a:off x="180431" y="1122424"/>
            <a:ext cx="11431048"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3BD46A7-2AEA-2DDC-26A0-1D1CB4C108E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0D7A213-4A0F-99A0-ED81-5E24074096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ABC8F82-A60E-8C76-11EC-48F768C904E2}"/>
              </a:ext>
            </a:extLst>
          </p:cNvPr>
          <p:cNvSpPr/>
          <p:nvPr/>
        </p:nvSpPr>
        <p:spPr>
          <a:xfrm>
            <a:off x="2315249" y="527354"/>
            <a:ext cx="687229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أدوات إدارة السمعة في العصر الرقمي</a:t>
            </a:r>
          </a:p>
        </p:txBody>
      </p:sp>
      <p:grpSp>
        <p:nvGrpSpPr>
          <p:cNvPr id="36" name="Group 35">
            <a:extLst>
              <a:ext uri="{FF2B5EF4-FFF2-40B4-BE49-F238E27FC236}">
                <a16:creationId xmlns:a16="http://schemas.microsoft.com/office/drawing/2014/main" id="{D07D2D0B-089D-00C2-4C42-2BD7AE3A21B1}"/>
              </a:ext>
            </a:extLst>
          </p:cNvPr>
          <p:cNvGrpSpPr/>
          <p:nvPr/>
        </p:nvGrpSpPr>
        <p:grpSpPr>
          <a:xfrm>
            <a:off x="8400162" y="1122424"/>
            <a:ext cx="3411362" cy="3394571"/>
            <a:chOff x="8401761" y="1266657"/>
            <a:chExt cx="3411362" cy="3394571"/>
          </a:xfrm>
        </p:grpSpPr>
        <p:grpSp>
          <p:nvGrpSpPr>
            <p:cNvPr id="13" name="Group 12">
              <a:extLst>
                <a:ext uri="{FF2B5EF4-FFF2-40B4-BE49-F238E27FC236}">
                  <a16:creationId xmlns:a16="http://schemas.microsoft.com/office/drawing/2014/main" id="{58C043C0-1726-06F0-9DA9-2CB2B6C849F1}"/>
                </a:ext>
              </a:extLst>
            </p:cNvPr>
            <p:cNvGrpSpPr/>
            <p:nvPr/>
          </p:nvGrpSpPr>
          <p:grpSpPr>
            <a:xfrm>
              <a:off x="8401761" y="1266657"/>
              <a:ext cx="3411362" cy="3394571"/>
              <a:chOff x="1277256" y="1233055"/>
              <a:chExt cx="4306127" cy="4064659"/>
            </a:xfrm>
          </p:grpSpPr>
          <p:sp>
            <p:nvSpPr>
              <p:cNvPr id="14" name="Rectangle 3">
                <a:extLst>
                  <a:ext uri="{FF2B5EF4-FFF2-40B4-BE49-F238E27FC236}">
                    <a16:creationId xmlns:a16="http://schemas.microsoft.com/office/drawing/2014/main" id="{5A3F4516-5FAF-50D8-7A3F-F299C0E97832}"/>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2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3">
                <a:extLst>
                  <a:ext uri="{FF2B5EF4-FFF2-40B4-BE49-F238E27FC236}">
                    <a16:creationId xmlns:a16="http://schemas.microsoft.com/office/drawing/2014/main" id="{18A490E7-E6A4-1985-3DFC-3A861CAD5508}"/>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FDD33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9" name="TextBox 18">
              <a:extLst>
                <a:ext uri="{FF2B5EF4-FFF2-40B4-BE49-F238E27FC236}">
                  <a16:creationId xmlns:a16="http://schemas.microsoft.com/office/drawing/2014/main" id="{440DCF2E-D3B4-F09B-FA19-EF7FA63270D8}"/>
                </a:ext>
              </a:extLst>
            </p:cNvPr>
            <p:cNvSpPr txBox="1"/>
            <p:nvPr/>
          </p:nvSpPr>
          <p:spPr>
            <a:xfrm>
              <a:off x="9328240" y="2158627"/>
              <a:ext cx="186229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pitchFamily="2" charset="-78"/>
                  <a:ea typeface="Hand Of Sean" panose="02000500000000000000" pitchFamily="2" charset="-128"/>
                  <a:cs typeface="Alexandria" pitchFamily="2" charset="-78"/>
                </a:rPr>
                <a:t>أدوات الرصد الاجتماعي</a:t>
              </a:r>
              <a:endParaRPr kumimoji="0" lang="en-US" sz="2400" b="0" i="0" u="none" strike="noStrike" kern="1200" cap="none" spc="0" normalizeH="0" baseline="0" noProof="0" dirty="0">
                <a:ln>
                  <a:noFill/>
                </a:ln>
                <a:solidFill>
                  <a:prstClr val="black"/>
                </a:solidFill>
                <a:effectLst/>
                <a:uLnTx/>
                <a:uFillTx/>
                <a:latin typeface="Alexandria" pitchFamily="2" charset="-78"/>
                <a:ea typeface="Hand Of Sean" panose="02000500000000000000" pitchFamily="2" charset="-128"/>
                <a:cs typeface="Alexandria" pitchFamily="2" charset="-78"/>
              </a:endParaRPr>
            </a:p>
          </p:txBody>
        </p:sp>
      </p:grpSp>
      <p:grpSp>
        <p:nvGrpSpPr>
          <p:cNvPr id="37" name="Group 36">
            <a:extLst>
              <a:ext uri="{FF2B5EF4-FFF2-40B4-BE49-F238E27FC236}">
                <a16:creationId xmlns:a16="http://schemas.microsoft.com/office/drawing/2014/main" id="{D89170AF-66A2-D62F-86B1-C63571C2A6FE}"/>
              </a:ext>
            </a:extLst>
          </p:cNvPr>
          <p:cNvGrpSpPr/>
          <p:nvPr/>
        </p:nvGrpSpPr>
        <p:grpSpPr>
          <a:xfrm>
            <a:off x="3919170" y="1134897"/>
            <a:ext cx="3411362" cy="3394571"/>
            <a:chOff x="8401761" y="1266657"/>
            <a:chExt cx="3411362" cy="3394571"/>
          </a:xfrm>
        </p:grpSpPr>
        <p:grpSp>
          <p:nvGrpSpPr>
            <p:cNvPr id="38" name="Group 37">
              <a:extLst>
                <a:ext uri="{FF2B5EF4-FFF2-40B4-BE49-F238E27FC236}">
                  <a16:creationId xmlns:a16="http://schemas.microsoft.com/office/drawing/2014/main" id="{4BEA4E37-FD12-1736-E293-8BF990F30C22}"/>
                </a:ext>
              </a:extLst>
            </p:cNvPr>
            <p:cNvGrpSpPr/>
            <p:nvPr/>
          </p:nvGrpSpPr>
          <p:grpSpPr>
            <a:xfrm>
              <a:off x="8401761" y="1266657"/>
              <a:ext cx="3411362" cy="3394571"/>
              <a:chOff x="1277256" y="1233055"/>
              <a:chExt cx="4306127" cy="4064659"/>
            </a:xfrm>
          </p:grpSpPr>
          <p:sp>
            <p:nvSpPr>
              <p:cNvPr id="40" name="Rectangle 3">
                <a:extLst>
                  <a:ext uri="{FF2B5EF4-FFF2-40B4-BE49-F238E27FC236}">
                    <a16:creationId xmlns:a16="http://schemas.microsoft.com/office/drawing/2014/main" id="{496EAF26-2D41-EDB7-E87A-BD1086122979}"/>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2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Rectangle 3">
                <a:extLst>
                  <a:ext uri="{FF2B5EF4-FFF2-40B4-BE49-F238E27FC236}">
                    <a16:creationId xmlns:a16="http://schemas.microsoft.com/office/drawing/2014/main" id="{49109068-1E1E-E73D-488C-669B46E25D4F}"/>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chemeClr val="accent6">
                  <a:lumMod val="40000"/>
                  <a:lumOff val="6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9" name="TextBox 38">
              <a:extLst>
                <a:ext uri="{FF2B5EF4-FFF2-40B4-BE49-F238E27FC236}">
                  <a16:creationId xmlns:a16="http://schemas.microsoft.com/office/drawing/2014/main" id="{17BDA222-BC3B-F48A-10C8-8AA5FB7E43D1}"/>
                </a:ext>
              </a:extLst>
            </p:cNvPr>
            <p:cNvSpPr txBox="1"/>
            <p:nvPr/>
          </p:nvSpPr>
          <p:spPr>
            <a:xfrm>
              <a:off x="9365226" y="1961487"/>
              <a:ext cx="1862297"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pitchFamily="2" charset="-78"/>
                  <a:ea typeface="Hand Of Sean" panose="02000500000000000000" pitchFamily="2" charset="-128"/>
                  <a:cs typeface="Alexandria" pitchFamily="2" charset="-78"/>
                </a:rPr>
                <a:t>أنظمة إدارة علاقات الجمهور</a:t>
              </a:r>
              <a:endParaRPr kumimoji="0" lang="en-US" sz="2400" b="0" i="0" u="none" strike="noStrike" kern="1200" cap="none" spc="0" normalizeH="0" baseline="0" noProof="0" dirty="0">
                <a:ln>
                  <a:noFill/>
                </a:ln>
                <a:solidFill>
                  <a:prstClr val="black"/>
                </a:solidFill>
                <a:effectLst/>
                <a:uLnTx/>
                <a:uFillTx/>
                <a:latin typeface="Alexandria" pitchFamily="2" charset="-78"/>
                <a:ea typeface="Hand Of Sean" panose="02000500000000000000" pitchFamily="2" charset="-128"/>
                <a:cs typeface="Alexandria" pitchFamily="2" charset="-78"/>
              </a:endParaRPr>
            </a:p>
          </p:txBody>
        </p:sp>
      </p:grpSp>
      <p:grpSp>
        <p:nvGrpSpPr>
          <p:cNvPr id="42" name="Group 41">
            <a:extLst>
              <a:ext uri="{FF2B5EF4-FFF2-40B4-BE49-F238E27FC236}">
                <a16:creationId xmlns:a16="http://schemas.microsoft.com/office/drawing/2014/main" id="{61668C5C-32B5-C0E4-5C8F-F2A37EF49690}"/>
              </a:ext>
            </a:extLst>
          </p:cNvPr>
          <p:cNvGrpSpPr/>
          <p:nvPr/>
        </p:nvGrpSpPr>
        <p:grpSpPr>
          <a:xfrm>
            <a:off x="-342197" y="1158943"/>
            <a:ext cx="3386508" cy="3394571"/>
            <a:chOff x="8401761" y="1266657"/>
            <a:chExt cx="3386508" cy="3394571"/>
          </a:xfrm>
        </p:grpSpPr>
        <p:grpSp>
          <p:nvGrpSpPr>
            <p:cNvPr id="43" name="Group 42">
              <a:extLst>
                <a:ext uri="{FF2B5EF4-FFF2-40B4-BE49-F238E27FC236}">
                  <a16:creationId xmlns:a16="http://schemas.microsoft.com/office/drawing/2014/main" id="{0DB9D625-E81E-BFF0-DE2B-DC51649D86EB}"/>
                </a:ext>
              </a:extLst>
            </p:cNvPr>
            <p:cNvGrpSpPr/>
            <p:nvPr/>
          </p:nvGrpSpPr>
          <p:grpSpPr>
            <a:xfrm>
              <a:off x="8401761" y="1266657"/>
              <a:ext cx="3386508" cy="3394571"/>
              <a:chOff x="1277256" y="1233055"/>
              <a:chExt cx="4274754" cy="4064659"/>
            </a:xfrm>
          </p:grpSpPr>
          <p:sp>
            <p:nvSpPr>
              <p:cNvPr id="45" name="Rectangle 3">
                <a:extLst>
                  <a:ext uri="{FF2B5EF4-FFF2-40B4-BE49-F238E27FC236}">
                    <a16:creationId xmlns:a16="http://schemas.microsoft.com/office/drawing/2014/main" id="{7BFF3036-6FFD-1D88-E45D-1720F95717C5}"/>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2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Rectangle 3">
                <a:extLst>
                  <a:ext uri="{FF2B5EF4-FFF2-40B4-BE49-F238E27FC236}">
                    <a16:creationId xmlns:a16="http://schemas.microsoft.com/office/drawing/2014/main" id="{4A58152E-C53C-75CC-8E80-47AA66B59259}"/>
                  </a:ext>
                </a:extLst>
              </p:cNvPr>
              <p:cNvSpPr/>
              <p:nvPr/>
            </p:nvSpPr>
            <p:spPr>
              <a:xfrm>
                <a:off x="2019092" y="1273102"/>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chemeClr val="accent2">
                  <a:lumMod val="60000"/>
                  <a:lumOff val="4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4" name="TextBox 43">
              <a:extLst>
                <a:ext uri="{FF2B5EF4-FFF2-40B4-BE49-F238E27FC236}">
                  <a16:creationId xmlns:a16="http://schemas.microsoft.com/office/drawing/2014/main" id="{8DD15515-C83D-5C7D-794C-85A1A7995402}"/>
                </a:ext>
              </a:extLst>
            </p:cNvPr>
            <p:cNvSpPr txBox="1"/>
            <p:nvPr/>
          </p:nvSpPr>
          <p:spPr>
            <a:xfrm>
              <a:off x="9451209" y="1923740"/>
              <a:ext cx="1862297"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pitchFamily="2" charset="-78"/>
                  <a:ea typeface="Hand Of Sean" panose="02000500000000000000" pitchFamily="2" charset="-128"/>
                  <a:cs typeface="Alexandria" pitchFamily="2" charset="-78"/>
                </a:rPr>
                <a:t>مواقع تقييم السمعة</a:t>
              </a:r>
              <a:endParaRPr kumimoji="0" lang="en-US" sz="2400" b="0" i="0" u="none" strike="noStrike" kern="1200" cap="none" spc="0" normalizeH="0" baseline="0" noProof="0" dirty="0">
                <a:ln>
                  <a:noFill/>
                </a:ln>
                <a:solidFill>
                  <a:prstClr val="black"/>
                </a:solidFill>
                <a:effectLst/>
                <a:uLnTx/>
                <a:uFillTx/>
                <a:latin typeface="Alexandria" pitchFamily="2" charset="-78"/>
                <a:ea typeface="Hand Of Sean" panose="02000500000000000000" pitchFamily="2" charset="-128"/>
                <a:cs typeface="Alexandria" pitchFamily="2" charset="-78"/>
              </a:endParaRPr>
            </a:p>
          </p:txBody>
        </p:sp>
      </p:grpSp>
      <p:grpSp>
        <p:nvGrpSpPr>
          <p:cNvPr id="47" name="Group 46">
            <a:extLst>
              <a:ext uri="{FF2B5EF4-FFF2-40B4-BE49-F238E27FC236}">
                <a16:creationId xmlns:a16="http://schemas.microsoft.com/office/drawing/2014/main" id="{48DB3E2D-965F-B500-191F-C5559D7FDFFA}"/>
              </a:ext>
            </a:extLst>
          </p:cNvPr>
          <p:cNvGrpSpPr/>
          <p:nvPr/>
        </p:nvGrpSpPr>
        <p:grpSpPr>
          <a:xfrm>
            <a:off x="6452415" y="3823008"/>
            <a:ext cx="3411362" cy="3394571"/>
            <a:chOff x="8401761" y="1266657"/>
            <a:chExt cx="3411362" cy="3394571"/>
          </a:xfrm>
        </p:grpSpPr>
        <p:grpSp>
          <p:nvGrpSpPr>
            <p:cNvPr id="48" name="Group 47">
              <a:extLst>
                <a:ext uri="{FF2B5EF4-FFF2-40B4-BE49-F238E27FC236}">
                  <a16:creationId xmlns:a16="http://schemas.microsoft.com/office/drawing/2014/main" id="{B4985892-8CEB-BB95-8EEB-36ABACAB6A34}"/>
                </a:ext>
              </a:extLst>
            </p:cNvPr>
            <p:cNvGrpSpPr/>
            <p:nvPr/>
          </p:nvGrpSpPr>
          <p:grpSpPr>
            <a:xfrm>
              <a:off x="8401761" y="1266657"/>
              <a:ext cx="3411362" cy="3394571"/>
              <a:chOff x="1277256" y="1233055"/>
              <a:chExt cx="4306127" cy="4064659"/>
            </a:xfrm>
          </p:grpSpPr>
          <p:sp>
            <p:nvSpPr>
              <p:cNvPr id="50" name="Rectangle 3">
                <a:extLst>
                  <a:ext uri="{FF2B5EF4-FFF2-40B4-BE49-F238E27FC236}">
                    <a16:creationId xmlns:a16="http://schemas.microsoft.com/office/drawing/2014/main" id="{4C323F92-2361-FB24-7705-8D8996F71E8B}"/>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2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 name="Rectangle 3">
                <a:extLst>
                  <a:ext uri="{FF2B5EF4-FFF2-40B4-BE49-F238E27FC236}">
                    <a16:creationId xmlns:a16="http://schemas.microsoft.com/office/drawing/2014/main" id="{AA9405B2-92B9-B675-E203-39D1963390C5}"/>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chemeClr val="accent5">
                  <a:lumMod val="40000"/>
                  <a:lumOff val="6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9" name="TextBox 48">
              <a:extLst>
                <a:ext uri="{FF2B5EF4-FFF2-40B4-BE49-F238E27FC236}">
                  <a16:creationId xmlns:a16="http://schemas.microsoft.com/office/drawing/2014/main" id="{4A5F16A0-290A-6E7D-9BEC-90CA2C22CF1E}"/>
                </a:ext>
              </a:extLst>
            </p:cNvPr>
            <p:cNvSpPr txBox="1"/>
            <p:nvPr/>
          </p:nvSpPr>
          <p:spPr>
            <a:xfrm>
              <a:off x="9418359" y="1789296"/>
              <a:ext cx="1862297" cy="1569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pitchFamily="2" charset="-78"/>
                  <a:ea typeface="Hand Of Sean" panose="02000500000000000000" pitchFamily="2" charset="-128"/>
                  <a:cs typeface="Alexandria" pitchFamily="2" charset="-78"/>
                </a:rPr>
                <a:t>منصات تحليل التفاعل والمحتوى</a:t>
              </a:r>
              <a:endParaRPr kumimoji="0" lang="en-US" sz="2400" b="0" i="0" u="none" strike="noStrike" kern="1200" cap="none" spc="0" normalizeH="0" baseline="0" noProof="0" dirty="0">
                <a:ln>
                  <a:noFill/>
                </a:ln>
                <a:solidFill>
                  <a:prstClr val="black"/>
                </a:solidFill>
                <a:effectLst/>
                <a:uLnTx/>
                <a:uFillTx/>
                <a:latin typeface="Alexandria" pitchFamily="2" charset="-78"/>
                <a:ea typeface="Hand Of Sean" panose="02000500000000000000" pitchFamily="2" charset="-128"/>
                <a:cs typeface="Alexandria" pitchFamily="2" charset="-78"/>
              </a:endParaRPr>
            </a:p>
          </p:txBody>
        </p:sp>
      </p:grpSp>
      <p:grpSp>
        <p:nvGrpSpPr>
          <p:cNvPr id="52" name="Group 51">
            <a:extLst>
              <a:ext uri="{FF2B5EF4-FFF2-40B4-BE49-F238E27FC236}">
                <a16:creationId xmlns:a16="http://schemas.microsoft.com/office/drawing/2014/main" id="{F48AEAEA-967D-954F-5683-7B3D62A946D3}"/>
              </a:ext>
            </a:extLst>
          </p:cNvPr>
          <p:cNvGrpSpPr/>
          <p:nvPr/>
        </p:nvGrpSpPr>
        <p:grpSpPr>
          <a:xfrm>
            <a:off x="2061982" y="3823009"/>
            <a:ext cx="3411362" cy="3394571"/>
            <a:chOff x="8401761" y="1266657"/>
            <a:chExt cx="3411362" cy="3394571"/>
          </a:xfrm>
        </p:grpSpPr>
        <p:grpSp>
          <p:nvGrpSpPr>
            <p:cNvPr id="53" name="Group 52">
              <a:extLst>
                <a:ext uri="{FF2B5EF4-FFF2-40B4-BE49-F238E27FC236}">
                  <a16:creationId xmlns:a16="http://schemas.microsoft.com/office/drawing/2014/main" id="{488D72BA-4318-DE87-0156-E523997C1E67}"/>
                </a:ext>
              </a:extLst>
            </p:cNvPr>
            <p:cNvGrpSpPr/>
            <p:nvPr/>
          </p:nvGrpSpPr>
          <p:grpSpPr>
            <a:xfrm>
              <a:off x="8401761" y="1266657"/>
              <a:ext cx="3411362" cy="3394571"/>
              <a:chOff x="1277256" y="1233055"/>
              <a:chExt cx="4306127" cy="4064659"/>
            </a:xfrm>
          </p:grpSpPr>
          <p:sp>
            <p:nvSpPr>
              <p:cNvPr id="55" name="Rectangle 3">
                <a:extLst>
                  <a:ext uri="{FF2B5EF4-FFF2-40B4-BE49-F238E27FC236}">
                    <a16:creationId xmlns:a16="http://schemas.microsoft.com/office/drawing/2014/main" id="{5AA4D0EB-93FA-64AD-0CF4-7A883794C2A6}"/>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2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6" name="Rectangle 3">
                <a:extLst>
                  <a:ext uri="{FF2B5EF4-FFF2-40B4-BE49-F238E27FC236}">
                    <a16:creationId xmlns:a16="http://schemas.microsoft.com/office/drawing/2014/main" id="{0B7AD8FC-2057-EB96-BE7D-52D951614D73}"/>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ADF1E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54" name="TextBox 53">
              <a:extLst>
                <a:ext uri="{FF2B5EF4-FFF2-40B4-BE49-F238E27FC236}">
                  <a16:creationId xmlns:a16="http://schemas.microsoft.com/office/drawing/2014/main" id="{70660A17-1394-B2D0-51BE-DCAB226217B4}"/>
                </a:ext>
              </a:extLst>
            </p:cNvPr>
            <p:cNvSpPr txBox="1"/>
            <p:nvPr/>
          </p:nvSpPr>
          <p:spPr>
            <a:xfrm>
              <a:off x="9316831" y="1973116"/>
              <a:ext cx="1862297"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pitchFamily="2" charset="-78"/>
                  <a:ea typeface="Hand Of Sean" panose="02000500000000000000" pitchFamily="2" charset="-128"/>
                  <a:cs typeface="Alexandria" pitchFamily="2" charset="-78"/>
                </a:rPr>
                <a:t>أدوات إدارة الأزمات الرقمية</a:t>
              </a:r>
              <a:endParaRPr kumimoji="0" lang="en-US" sz="2400" b="0" i="0" u="none" strike="noStrike" kern="1200" cap="none" spc="0" normalizeH="0" baseline="0" noProof="0" dirty="0">
                <a:ln>
                  <a:noFill/>
                </a:ln>
                <a:solidFill>
                  <a:prstClr val="black"/>
                </a:solidFill>
                <a:effectLst/>
                <a:uLnTx/>
                <a:uFillTx/>
                <a:latin typeface="Alexandria" pitchFamily="2" charset="-78"/>
                <a:ea typeface="Hand Of Sean" panose="02000500000000000000" pitchFamily="2" charset="-128"/>
                <a:cs typeface="Alexandria" pitchFamily="2" charset="-78"/>
              </a:endParaRPr>
            </a:p>
          </p:txBody>
        </p:sp>
      </p:grpSp>
    </p:spTree>
    <p:extLst>
      <p:ext uri="{BB962C8B-B14F-4D97-AF65-F5344CB8AC3E}">
        <p14:creationId xmlns:p14="http://schemas.microsoft.com/office/powerpoint/2010/main" val="427180112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7FD88-E3BA-AF40-99B2-D942D0F49D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574E0C-D2CB-1057-A46C-28AC85BE591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29EE3F0-10A7-2457-4A9B-C67CE97C06F9}"/>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F627368-A974-D2C7-5CCD-940EB9B2D9A7}"/>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E107DC2-B342-A24E-69FF-39EBB1C334F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8C2B9A1-D4D3-8B97-4B02-B4D1F6EC2E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9B87CA9-A88A-EBA0-E73A-2DA2F6EBA82F}"/>
              </a:ext>
            </a:extLst>
          </p:cNvPr>
          <p:cNvSpPr/>
          <p:nvPr/>
        </p:nvSpPr>
        <p:spPr>
          <a:xfrm>
            <a:off x="2315249" y="527354"/>
            <a:ext cx="687229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أدوات إدارة السمعة في العصر الرقمي</a:t>
            </a:r>
          </a:p>
        </p:txBody>
      </p:sp>
      <p:sp>
        <p:nvSpPr>
          <p:cNvPr id="10" name="TextBox 9">
            <a:extLst>
              <a:ext uri="{FF2B5EF4-FFF2-40B4-BE49-F238E27FC236}">
                <a16:creationId xmlns:a16="http://schemas.microsoft.com/office/drawing/2014/main" id="{84499AB4-7B15-01B4-E87E-7B5C26D70BAC}"/>
              </a:ext>
            </a:extLst>
          </p:cNvPr>
          <p:cNvSpPr txBox="1"/>
          <p:nvPr/>
        </p:nvSpPr>
        <p:spPr>
          <a:xfrm>
            <a:off x="572984" y="1253630"/>
            <a:ext cx="11212286" cy="5005922"/>
          </a:xfrm>
          <a:prstGeom prst="rect">
            <a:avLst/>
          </a:prstGeom>
          <a:noFill/>
        </p:spPr>
        <p:txBody>
          <a:bodyPr wrap="square" rtlCol="1">
            <a:spAutoFit/>
          </a:bodyPr>
          <a:lstStyle/>
          <a:p>
            <a:pPr marL="342900" indent="-342900" algn="ctr" rtl="1">
              <a:lnSpc>
                <a:spcPct val="200000"/>
              </a:lnSpc>
              <a:buAutoNum type="arabicPeriod"/>
            </a:pPr>
            <a:r>
              <a:rPr lang="ar-EG" b="1" dirty="0">
                <a:solidFill>
                  <a:schemeClr val="accent2"/>
                </a:solidFill>
                <a:latin typeface="Alexandria" pitchFamily="2" charset="-78"/>
                <a:cs typeface="Alexandria" pitchFamily="2" charset="-78"/>
              </a:rPr>
              <a:t>أدوات الرصد الاجتماعي </a:t>
            </a:r>
            <a:r>
              <a:rPr lang="en-US" b="1" dirty="0">
                <a:solidFill>
                  <a:schemeClr val="accent2"/>
                </a:solidFill>
                <a:latin typeface="Alexandria" pitchFamily="2" charset="-78"/>
                <a:cs typeface="Alexandria" pitchFamily="2" charset="-78"/>
              </a:rPr>
              <a:t>Social Listening Tools</a:t>
            </a:r>
            <a:endParaRPr lang="ar-EG" b="1" dirty="0">
              <a:solidFill>
                <a:schemeClr val="accent2"/>
              </a:solidFill>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تُستخدم لرصد ما يُقال عن المؤسسة أو العلامة التجارية على وسائل التواصل الاجتماعي </a:t>
            </a:r>
          </a:p>
          <a:p>
            <a:pPr algn="r" rtl="1">
              <a:lnSpc>
                <a:spcPct val="200000"/>
              </a:lnSpc>
            </a:pPr>
            <a:r>
              <a:rPr lang="ar-EG" sz="1600" dirty="0">
                <a:latin typeface="Alexandria" pitchFamily="2" charset="-78"/>
                <a:cs typeface="Alexandria" pitchFamily="2" charset="-78"/>
              </a:rPr>
              <a:t>ومنصات المحتوى الرقمي، وتحليل الاتجاهات والانطباعات.</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الوظائف: </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تعقب الكلمات المفتاحية المتعلقة بالمؤسسة.</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تحليل نغمة الحديث </a:t>
            </a:r>
            <a:r>
              <a:rPr lang="en-US" sz="1600" dirty="0">
                <a:latin typeface="Alexandria" pitchFamily="2" charset="-78"/>
                <a:cs typeface="Alexandria" pitchFamily="2" charset="-78"/>
              </a:rPr>
              <a:t> sentiment analysis </a:t>
            </a:r>
            <a:r>
              <a:rPr lang="ar-EG" sz="1600" dirty="0">
                <a:latin typeface="Alexandria" pitchFamily="2" charset="-78"/>
                <a:cs typeface="Alexandria" pitchFamily="2" charset="-78"/>
              </a:rPr>
              <a:t>إيجابي/سلبي/محايد.</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تحديد المؤثرين والتوجهات الخطابية.</a:t>
            </a:r>
          </a:p>
          <a:p>
            <a:pPr algn="r" rtl="1">
              <a:lnSpc>
                <a:spcPct val="200000"/>
              </a:lnSpc>
            </a:pPr>
            <a:r>
              <a:rPr lang="ar-EG" sz="1600" dirty="0">
                <a:latin typeface="Alexandria" pitchFamily="2" charset="-78"/>
                <a:cs typeface="Alexandria" pitchFamily="2" charset="-78"/>
              </a:rPr>
              <a:t>🔷 أمثلة لأدوات:</a:t>
            </a:r>
            <a:r>
              <a:rPr lang="en-US" sz="1600" dirty="0" err="1">
                <a:latin typeface="Alexandria" pitchFamily="2" charset="-78"/>
                <a:cs typeface="Alexandria" pitchFamily="2" charset="-78"/>
              </a:rPr>
              <a:t>Brandwatch</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Talkwalker</a:t>
            </a:r>
            <a:r>
              <a:rPr lang="en-US" sz="1600" dirty="0">
                <a:latin typeface="Alexandria" pitchFamily="2" charset="-78"/>
                <a:cs typeface="Alexandria" pitchFamily="2" charset="-78"/>
              </a:rPr>
              <a:t>/ Mention /Hootsuite/ </a:t>
            </a:r>
            <a:r>
              <a:rPr lang="en-US" sz="1600" dirty="0" err="1">
                <a:latin typeface="Alexandria" pitchFamily="2" charset="-78"/>
                <a:cs typeface="Alexandria" pitchFamily="2" charset="-78"/>
              </a:rPr>
              <a:t>InsightsSprout</a:t>
            </a:r>
            <a:r>
              <a:rPr lang="en-US" sz="1600" dirty="0">
                <a:latin typeface="Alexandria" pitchFamily="2" charset="-78"/>
                <a:cs typeface="Alexandria" pitchFamily="2" charset="-78"/>
              </a:rPr>
              <a:t> Social </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شركة طيران تلاحظ عبر </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Brandwatch</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زيادة في التعليقات السلبية </a:t>
            </a:r>
          </a:p>
          <a:p>
            <a:pPr algn="r" rtl="1">
              <a:lnSpc>
                <a:spcPct val="200000"/>
              </a:lnSpc>
            </a:pPr>
            <a:r>
              <a:rPr lang="ar-EG" sz="1600" dirty="0">
                <a:latin typeface="Alexandria" pitchFamily="2" charset="-78"/>
                <a:cs typeface="Alexandria" pitchFamily="2" charset="-78"/>
              </a:rPr>
              <a:t>بعد تأخير الرحلات، فتطلق حملة اعتذار فوري وتوضح الأسباب.</a:t>
            </a:r>
            <a:endParaRPr lang="ar-EG" sz="1600" b="1"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D26ECBD0-37DE-B1AE-EBB9-1A86E25799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1402" y="1622962"/>
            <a:ext cx="2940171" cy="4182448"/>
          </a:xfrm>
          <a:prstGeom prst="rect">
            <a:avLst/>
          </a:prstGeom>
        </p:spPr>
      </p:pic>
    </p:spTree>
    <p:extLst>
      <p:ext uri="{BB962C8B-B14F-4D97-AF65-F5344CB8AC3E}">
        <p14:creationId xmlns:p14="http://schemas.microsoft.com/office/powerpoint/2010/main" val="217363763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5B181-B22C-1452-9036-7EA619DCB3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60A9D1-FADB-1322-F6A4-A12DEFB3EA01}"/>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BA584A0-33A7-602E-7075-E6E35C4FB6B8}"/>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35C0864-A640-3C45-F172-CC910F311E11}"/>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7A2733E-8785-A0BB-C8AD-90FC8355D39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C8A9E32-DC1D-94E4-3F6F-2AB3012BB7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0EC8B3C-C449-2AE7-E8EB-775E9791AB21}"/>
              </a:ext>
            </a:extLst>
          </p:cNvPr>
          <p:cNvSpPr/>
          <p:nvPr/>
        </p:nvSpPr>
        <p:spPr>
          <a:xfrm>
            <a:off x="2315249" y="527354"/>
            <a:ext cx="687229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أدوات إدارة السمعة في العصر الرقمي</a:t>
            </a:r>
          </a:p>
        </p:txBody>
      </p:sp>
      <p:sp>
        <p:nvSpPr>
          <p:cNvPr id="10" name="TextBox 9">
            <a:extLst>
              <a:ext uri="{FF2B5EF4-FFF2-40B4-BE49-F238E27FC236}">
                <a16:creationId xmlns:a16="http://schemas.microsoft.com/office/drawing/2014/main" id="{5D9941CA-2355-6CAD-B737-44A51D6B7815}"/>
              </a:ext>
            </a:extLst>
          </p:cNvPr>
          <p:cNvSpPr txBox="1"/>
          <p:nvPr/>
        </p:nvSpPr>
        <p:spPr>
          <a:xfrm>
            <a:off x="489857" y="1109249"/>
            <a:ext cx="11212286" cy="5498365"/>
          </a:xfrm>
          <a:prstGeom prst="rect">
            <a:avLst/>
          </a:prstGeom>
          <a:noFill/>
        </p:spPr>
        <p:txBody>
          <a:bodyPr wrap="square" rtlCol="1">
            <a:spAutoFit/>
          </a:bodyPr>
          <a:lstStyle/>
          <a:p>
            <a:pPr algn="ctr" rtl="1">
              <a:lnSpc>
                <a:spcPct val="200000"/>
              </a:lnSpc>
            </a:pPr>
            <a:r>
              <a:rPr lang="ar-EG" b="1" dirty="0">
                <a:solidFill>
                  <a:schemeClr val="accent2"/>
                </a:solidFill>
                <a:latin typeface="Alexandria" pitchFamily="2" charset="-78"/>
                <a:cs typeface="Alexandria" pitchFamily="2" charset="-78"/>
              </a:rPr>
              <a:t>2. منصات تحليل التفاعل والمحتوى </a:t>
            </a:r>
            <a:r>
              <a:rPr lang="en-US" b="1" dirty="0">
                <a:solidFill>
                  <a:schemeClr val="accent2"/>
                </a:solidFill>
                <a:latin typeface="Alexandria" pitchFamily="2" charset="-78"/>
                <a:cs typeface="Alexandria" pitchFamily="2" charset="-78"/>
              </a:rPr>
              <a:t>Engagement Analytics Platforms</a:t>
            </a:r>
          </a:p>
          <a:p>
            <a:pPr algn="r" rtl="1">
              <a:lnSpc>
                <a:spcPct val="200000"/>
              </a:lnSpc>
            </a:pPr>
            <a:r>
              <a:rPr lang="ar-EG" sz="1600" dirty="0">
                <a:latin typeface="Alexandria" pitchFamily="2" charset="-78"/>
                <a:cs typeface="Alexandria" pitchFamily="2" charset="-78"/>
              </a:rPr>
              <a:t>تقيس درجة تفاعل الجمهور مع المحتوى الصادر عن المؤسسة،</a:t>
            </a:r>
          </a:p>
          <a:p>
            <a:pPr algn="r" rtl="1">
              <a:lnSpc>
                <a:spcPct val="200000"/>
              </a:lnSpc>
            </a:pPr>
            <a:r>
              <a:rPr lang="ar-EG" sz="1600" dirty="0">
                <a:latin typeface="Alexandria" pitchFamily="2" charset="-78"/>
                <a:cs typeface="Alexandria" pitchFamily="2" charset="-78"/>
              </a:rPr>
              <a:t> مما يساعد على تقييم فاعلية رسائل السمعة.</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الوظائف: </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عدد المشاهدات، الإعجابات، المشاركات، والتعليقات.</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تحليل الجمهور (النوع، العمر، الاهتمامات).</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تحديد المحتوى الأكثر فعالية في تحسين السمعة.</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أمثلة لأدوات</a:t>
            </a:r>
            <a:r>
              <a:rPr lang="ar-EG" sz="1600" dirty="0">
                <a:latin typeface="Alexandria" pitchFamily="2" charset="-78"/>
                <a:cs typeface="Alexandria" pitchFamily="2" charset="-78"/>
              </a:rPr>
              <a:t>: </a:t>
            </a:r>
            <a:r>
              <a:rPr lang="en-US" sz="1600" dirty="0">
                <a:latin typeface="Alexandria" pitchFamily="2" charset="-78"/>
                <a:cs typeface="Alexandria" pitchFamily="2" charset="-78"/>
              </a:rPr>
              <a:t>Google Analytics / Meta Business Suite </a:t>
            </a:r>
          </a:p>
          <a:p>
            <a:pPr algn="r" rtl="1">
              <a:lnSpc>
                <a:spcPct val="200000"/>
              </a:lnSpc>
            </a:pPr>
            <a:r>
              <a:rPr lang="en-US" sz="1600" dirty="0">
                <a:latin typeface="Alexandria" pitchFamily="2" charset="-78"/>
                <a:cs typeface="Alexandria" pitchFamily="2" charset="-78"/>
              </a:rPr>
              <a:t>(Facebook &amp; Instagram) / YouTube Studio Analytics</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جامعة تنشر فيديو عن خريجيها الناجحين، </a:t>
            </a:r>
          </a:p>
          <a:p>
            <a:pPr algn="r" rtl="1">
              <a:lnSpc>
                <a:spcPct val="200000"/>
              </a:lnSpc>
            </a:pPr>
            <a:r>
              <a:rPr lang="ar-EG" sz="1600" dirty="0">
                <a:latin typeface="Alexandria" pitchFamily="2" charset="-78"/>
                <a:cs typeface="Alexandria" pitchFamily="2" charset="-78"/>
              </a:rPr>
              <a:t>وتستخدم </a:t>
            </a:r>
            <a:r>
              <a:rPr lang="en-US" sz="1600" dirty="0">
                <a:latin typeface="Alexandria" pitchFamily="2" charset="-78"/>
                <a:cs typeface="Alexandria" pitchFamily="2" charset="-78"/>
              </a:rPr>
              <a:t>YouTube Analytics </a:t>
            </a:r>
            <a:r>
              <a:rPr lang="ar-EG" sz="1600" dirty="0">
                <a:latin typeface="Alexandria" pitchFamily="2" charset="-78"/>
                <a:cs typeface="Alexandria" pitchFamily="2" charset="-78"/>
              </a:rPr>
              <a:t>لمعرفة أن الفيديو حسّن من صورة الجامعة لدى جمهور الخريجين الجدد.</a:t>
            </a:r>
            <a:endParaRPr lang="ar-EG" sz="1600" b="1"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2E6A9835-CE94-BE0E-0384-FAA4F1A7ED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857" y="1891145"/>
            <a:ext cx="4258788" cy="3986679"/>
          </a:xfrm>
          <a:prstGeom prst="rect">
            <a:avLst/>
          </a:prstGeom>
        </p:spPr>
      </p:pic>
    </p:spTree>
    <p:extLst>
      <p:ext uri="{BB962C8B-B14F-4D97-AF65-F5344CB8AC3E}">
        <p14:creationId xmlns:p14="http://schemas.microsoft.com/office/powerpoint/2010/main" val="36152429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A4A68-3FF6-FD4A-79BD-FA2759AC7A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CCDF90-586B-AB8D-97B1-3838C24C69A6}"/>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03C529D-7E26-F4D0-D2B3-E07B4D5DEAC2}"/>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14B0539-2A7E-2665-3068-A6F4CC05AC5D}"/>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6950746-117D-376B-43EF-21A6AA62E25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D3A5F41-B376-9625-5E9E-02C80EE63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DEFFC56-91F0-D970-57A6-844FE4C95F1D}"/>
              </a:ext>
            </a:extLst>
          </p:cNvPr>
          <p:cNvSpPr/>
          <p:nvPr/>
        </p:nvSpPr>
        <p:spPr>
          <a:xfrm>
            <a:off x="2315249" y="527354"/>
            <a:ext cx="687229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أدوات إدارة السمعة في العصر الرقمي</a:t>
            </a:r>
          </a:p>
        </p:txBody>
      </p:sp>
      <p:sp>
        <p:nvSpPr>
          <p:cNvPr id="10" name="TextBox 9">
            <a:extLst>
              <a:ext uri="{FF2B5EF4-FFF2-40B4-BE49-F238E27FC236}">
                <a16:creationId xmlns:a16="http://schemas.microsoft.com/office/drawing/2014/main" id="{99BD06E7-792F-0846-A3E5-3E48811A9824}"/>
              </a:ext>
            </a:extLst>
          </p:cNvPr>
          <p:cNvSpPr txBox="1"/>
          <p:nvPr/>
        </p:nvSpPr>
        <p:spPr>
          <a:xfrm>
            <a:off x="489857" y="1412733"/>
            <a:ext cx="11212286" cy="4513480"/>
          </a:xfrm>
          <a:prstGeom prst="rect">
            <a:avLst/>
          </a:prstGeom>
          <a:noFill/>
        </p:spPr>
        <p:txBody>
          <a:bodyPr wrap="square" rtlCol="1">
            <a:spAutoFit/>
          </a:bodyPr>
          <a:lstStyle/>
          <a:p>
            <a:pPr algn="ctr" rtl="1">
              <a:lnSpc>
                <a:spcPct val="200000"/>
              </a:lnSpc>
            </a:pPr>
            <a:r>
              <a:rPr lang="ar-EG" b="1" dirty="0">
                <a:solidFill>
                  <a:schemeClr val="accent2"/>
                </a:solidFill>
                <a:latin typeface="Alexandria" pitchFamily="2" charset="-78"/>
                <a:cs typeface="Alexandria" pitchFamily="2" charset="-78"/>
              </a:rPr>
              <a:t>3. أنظمة إدارة علاقات الجمهور </a:t>
            </a:r>
            <a:r>
              <a:rPr lang="en-US" b="1" dirty="0">
                <a:solidFill>
                  <a:schemeClr val="accent2"/>
                </a:solidFill>
                <a:latin typeface="Alexandria" pitchFamily="2" charset="-78"/>
                <a:cs typeface="Alexandria" pitchFamily="2" charset="-78"/>
              </a:rPr>
              <a:t>Customer Relationship Management – CRM</a:t>
            </a:r>
          </a:p>
          <a:p>
            <a:pPr algn="ctr" rtl="1">
              <a:lnSpc>
                <a:spcPct val="200000"/>
              </a:lnSpc>
            </a:pPr>
            <a:r>
              <a:rPr lang="ar-EG" sz="1600" dirty="0">
                <a:latin typeface="Alexandria" pitchFamily="2" charset="-78"/>
                <a:cs typeface="Alexandria" pitchFamily="2" charset="-78"/>
              </a:rPr>
              <a:t>تتيح تتبع التفاعل الفردي مع العملاء وأصحاب المصلحة وبناء تجارب مخصصة تعزز السمعة لدى الفئات الأساسية.</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الوظائف: </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تسجيل الشكاوى والاستجابات.</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تخصيص الرسائل حسب تفضيلات الجمهور.</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إدارة قاعدة بيانات الجمهور المؤثر.</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أمثلة لأدوات</a:t>
            </a:r>
            <a:r>
              <a:rPr lang="ar-EG" sz="1600" dirty="0">
                <a:latin typeface="Alexandria" pitchFamily="2" charset="-78"/>
                <a:cs typeface="Alexandria" pitchFamily="2" charset="-78"/>
              </a:rPr>
              <a:t>: </a:t>
            </a:r>
            <a:r>
              <a:rPr lang="en-US" sz="1600" dirty="0">
                <a:latin typeface="Alexandria" pitchFamily="2" charset="-78"/>
                <a:cs typeface="Alexandria" pitchFamily="2" charset="-78"/>
              </a:rPr>
              <a:t>Salesforce CRM / HubSpot / Zoho CRM</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مؤسسة مالية تستخدم </a:t>
            </a:r>
            <a:r>
              <a:rPr lang="en-US" sz="1600" dirty="0">
                <a:latin typeface="Alexandria" pitchFamily="2" charset="-78"/>
                <a:cs typeface="Alexandria" pitchFamily="2" charset="-78"/>
              </a:rPr>
              <a:t>HubSpot </a:t>
            </a:r>
            <a:r>
              <a:rPr lang="ar-EG" sz="1600" dirty="0">
                <a:latin typeface="Alexandria" pitchFamily="2" charset="-78"/>
                <a:cs typeface="Alexandria" pitchFamily="2" charset="-78"/>
              </a:rPr>
              <a:t>لتتبع تفاعل</a:t>
            </a:r>
          </a:p>
          <a:p>
            <a:pPr algn="r" rtl="1">
              <a:lnSpc>
                <a:spcPct val="200000"/>
              </a:lnSpc>
            </a:pPr>
            <a:r>
              <a:rPr lang="ar-EG" sz="1600" dirty="0">
                <a:latin typeface="Alexandria" pitchFamily="2" charset="-78"/>
                <a:cs typeface="Alexandria" pitchFamily="2" charset="-78"/>
              </a:rPr>
              <a:t> العملاء مع خدماتها، وتُخصّص رسائل تهنئة أو متابعة بعد كل تفاعل ناجح لتحسين الانطباع والثقة.</a:t>
            </a:r>
            <a:endParaRPr lang="ar-EG" sz="1600" b="1"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229A9449-6CBF-D879-B681-E8FBF48E8F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886" y="2656706"/>
            <a:ext cx="5090061" cy="2654544"/>
          </a:xfrm>
          <a:prstGeom prst="rect">
            <a:avLst/>
          </a:prstGeom>
        </p:spPr>
      </p:pic>
    </p:spTree>
    <p:extLst>
      <p:ext uri="{BB962C8B-B14F-4D97-AF65-F5344CB8AC3E}">
        <p14:creationId xmlns:p14="http://schemas.microsoft.com/office/powerpoint/2010/main" val="15846644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4B659-A1C0-9D23-8CA5-95E71BD699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37FFB1-57C6-7A9B-C466-422E74295BA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B8DBEDF-C497-9867-BB1A-71EBB8FE5F25}"/>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28C77D-18A2-65C3-3865-797FA7C241EB}"/>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183F872-3C4A-3B25-DD3C-7633CB252D4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6E716E2-79A3-AB14-0FDF-05E00377D9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48B8AD8-EB04-586F-7398-DA47274E9CE4}"/>
              </a:ext>
            </a:extLst>
          </p:cNvPr>
          <p:cNvSpPr/>
          <p:nvPr/>
        </p:nvSpPr>
        <p:spPr>
          <a:xfrm>
            <a:off x="2315249" y="527354"/>
            <a:ext cx="687229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أدوات إدارة السمعة في العصر الرقمي</a:t>
            </a:r>
          </a:p>
        </p:txBody>
      </p:sp>
      <p:sp>
        <p:nvSpPr>
          <p:cNvPr id="10" name="TextBox 9">
            <a:extLst>
              <a:ext uri="{FF2B5EF4-FFF2-40B4-BE49-F238E27FC236}">
                <a16:creationId xmlns:a16="http://schemas.microsoft.com/office/drawing/2014/main" id="{BB9FC6CE-09A5-6E55-34EC-84134DBA581B}"/>
              </a:ext>
            </a:extLst>
          </p:cNvPr>
          <p:cNvSpPr txBox="1"/>
          <p:nvPr/>
        </p:nvSpPr>
        <p:spPr>
          <a:xfrm>
            <a:off x="489857" y="1412733"/>
            <a:ext cx="11212286" cy="5005922"/>
          </a:xfrm>
          <a:prstGeom prst="rect">
            <a:avLst/>
          </a:prstGeom>
          <a:noFill/>
        </p:spPr>
        <p:txBody>
          <a:bodyPr wrap="square" rtlCol="1">
            <a:spAutoFit/>
          </a:bodyPr>
          <a:lstStyle/>
          <a:p>
            <a:pPr algn="ctr" rtl="1">
              <a:lnSpc>
                <a:spcPct val="200000"/>
              </a:lnSpc>
            </a:pPr>
            <a:r>
              <a:rPr lang="ar-EG" b="1" dirty="0">
                <a:solidFill>
                  <a:schemeClr val="accent2"/>
                </a:solidFill>
                <a:latin typeface="Alexandria" pitchFamily="2" charset="-78"/>
                <a:cs typeface="Alexandria" pitchFamily="2" charset="-78"/>
              </a:rPr>
              <a:t>4. أدوات إدارة الأزمات الرقمية </a:t>
            </a:r>
            <a:r>
              <a:rPr lang="en-US" b="1" dirty="0">
                <a:solidFill>
                  <a:schemeClr val="accent2"/>
                </a:solidFill>
                <a:latin typeface="Alexandria" pitchFamily="2" charset="-78"/>
                <a:cs typeface="Alexandria" pitchFamily="2" charset="-78"/>
              </a:rPr>
              <a:t>Digital Crisis Management Tools</a:t>
            </a:r>
          </a:p>
          <a:p>
            <a:pPr algn="r" rtl="1">
              <a:lnSpc>
                <a:spcPct val="200000"/>
              </a:lnSpc>
            </a:pPr>
            <a:r>
              <a:rPr lang="ar-EG" sz="1600" dirty="0">
                <a:latin typeface="Alexandria" pitchFamily="2" charset="-78"/>
                <a:cs typeface="Alexandria" pitchFamily="2" charset="-78"/>
              </a:rPr>
              <a:t>تُستخدم لتخطيط وإدارة الاتصال أثناء الأزمات التي قد تضر بسمعة المؤسسة،</a:t>
            </a:r>
          </a:p>
          <a:p>
            <a:pPr algn="r" rtl="1">
              <a:lnSpc>
                <a:spcPct val="200000"/>
              </a:lnSpc>
            </a:pPr>
            <a:r>
              <a:rPr lang="ar-EG" sz="1600" dirty="0">
                <a:latin typeface="Alexandria" pitchFamily="2" charset="-78"/>
                <a:cs typeface="Alexandria" pitchFamily="2" charset="-78"/>
              </a:rPr>
              <a:t> مثل الشائعات، الاختراقات الأمنية، أو الحملات السلبية.</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الوظائف: </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إشعارات فورية عند تصاعد الحديث السلبي.</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إنشاء مركز إعلامي رقمي لإصدار البيانات.</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إعداد رسائل استباقية وموافَق عليها مسبقًا.</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أمثلة لأدوات</a:t>
            </a:r>
            <a:r>
              <a:rPr lang="ar-EG" sz="1600" dirty="0">
                <a:latin typeface="Alexandria" pitchFamily="2" charset="-78"/>
                <a:cs typeface="Alexandria" pitchFamily="2" charset="-78"/>
              </a:rPr>
              <a:t>: </a:t>
            </a:r>
            <a:r>
              <a:rPr lang="en-US" sz="1600" dirty="0">
                <a:latin typeface="Alexandria" pitchFamily="2" charset="-78"/>
                <a:cs typeface="Alexandria" pitchFamily="2" charset="-78"/>
              </a:rPr>
              <a:t>Crisp Platform / Signal AI / </a:t>
            </a:r>
            <a:r>
              <a:rPr lang="en-US" sz="1600" dirty="0" err="1">
                <a:latin typeface="Alexandria" pitchFamily="2" charset="-78"/>
                <a:cs typeface="Alexandria" pitchFamily="2" charset="-78"/>
              </a:rPr>
              <a:t>Dataminr</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شركة أغذية تتلقى إشاعة عن تلوث منتج </a:t>
            </a:r>
          </a:p>
          <a:p>
            <a:pPr algn="r" rtl="1">
              <a:lnSpc>
                <a:spcPct val="200000"/>
              </a:lnSpc>
            </a:pPr>
            <a:r>
              <a:rPr lang="ar-EG" sz="1600" dirty="0">
                <a:latin typeface="Alexandria" pitchFamily="2" charset="-78"/>
                <a:cs typeface="Alexandria" pitchFamily="2" charset="-78"/>
              </a:rPr>
              <a:t>تقوم بإطلاق بيان توضيحي فوري عبر </a:t>
            </a:r>
            <a:r>
              <a:rPr lang="en-US" sz="1600" dirty="0">
                <a:latin typeface="Alexandria" pitchFamily="2" charset="-78"/>
                <a:cs typeface="Alexandria" pitchFamily="2" charset="-78"/>
              </a:rPr>
              <a:t>Signal AI </a:t>
            </a:r>
            <a:r>
              <a:rPr lang="ar-EG" sz="1600" dirty="0">
                <a:latin typeface="Alexandria" pitchFamily="2" charset="-78"/>
                <a:cs typeface="Alexandria" pitchFamily="2" charset="-78"/>
              </a:rPr>
              <a:t>مرفق بشهادات سلامة المنتج، وتستعيد السيطرة على السمعة.</a:t>
            </a:r>
            <a:endParaRPr lang="ar-EG" sz="1600" b="1"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F3021866-D6E3-1720-A930-1595331DB6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729080"/>
            <a:ext cx="5788778" cy="4184783"/>
          </a:xfrm>
          <a:prstGeom prst="rect">
            <a:avLst/>
          </a:prstGeom>
        </p:spPr>
      </p:pic>
    </p:spTree>
    <p:extLst>
      <p:ext uri="{BB962C8B-B14F-4D97-AF65-F5344CB8AC3E}">
        <p14:creationId xmlns:p14="http://schemas.microsoft.com/office/powerpoint/2010/main" val="343508991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AA4D2-6953-B1D8-98DD-92BA5B89D2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E5F517-09CD-0285-0FDB-F2BC094C4032}"/>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3ECAA46-D753-4225-19AC-826F116AF345}"/>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E64D980-24D8-9A2C-0FF5-D5B712879C69}"/>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7DCA7A5-B56D-9AA8-754A-C27A096A9D5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734AFE6-62C7-AE49-A9BE-02912ACB5A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154B90E6-5BD1-E12A-533E-62662B4E0216}"/>
              </a:ext>
            </a:extLst>
          </p:cNvPr>
          <p:cNvSpPr/>
          <p:nvPr/>
        </p:nvSpPr>
        <p:spPr>
          <a:xfrm>
            <a:off x="2315249" y="527354"/>
            <a:ext cx="687229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أدوات إدارة السمعة في العصر الرقمي</a:t>
            </a:r>
          </a:p>
        </p:txBody>
      </p:sp>
      <p:sp>
        <p:nvSpPr>
          <p:cNvPr id="10" name="TextBox 9">
            <a:extLst>
              <a:ext uri="{FF2B5EF4-FFF2-40B4-BE49-F238E27FC236}">
                <a16:creationId xmlns:a16="http://schemas.microsoft.com/office/drawing/2014/main" id="{8F0118E9-14EE-C30E-8BCB-104972AB8D80}"/>
              </a:ext>
            </a:extLst>
          </p:cNvPr>
          <p:cNvSpPr txBox="1"/>
          <p:nvPr/>
        </p:nvSpPr>
        <p:spPr>
          <a:xfrm>
            <a:off x="489857" y="1412733"/>
            <a:ext cx="11212286" cy="4513480"/>
          </a:xfrm>
          <a:prstGeom prst="rect">
            <a:avLst/>
          </a:prstGeom>
          <a:noFill/>
        </p:spPr>
        <p:txBody>
          <a:bodyPr wrap="square" rtlCol="1">
            <a:spAutoFit/>
          </a:bodyPr>
          <a:lstStyle/>
          <a:p>
            <a:pPr algn="ctr" rtl="1">
              <a:lnSpc>
                <a:spcPct val="200000"/>
              </a:lnSpc>
            </a:pPr>
            <a:r>
              <a:rPr lang="ar-EG" b="1" dirty="0">
                <a:solidFill>
                  <a:schemeClr val="accent2"/>
                </a:solidFill>
                <a:latin typeface="Alexandria" pitchFamily="2" charset="-78"/>
                <a:cs typeface="Alexandria" pitchFamily="2" charset="-78"/>
              </a:rPr>
              <a:t>5. مواقع تقييم السمعة </a:t>
            </a:r>
            <a:r>
              <a:rPr lang="en-US" b="1" dirty="0">
                <a:solidFill>
                  <a:schemeClr val="accent2"/>
                </a:solidFill>
                <a:latin typeface="Alexandria" pitchFamily="2" charset="-78"/>
                <a:cs typeface="Alexandria" pitchFamily="2" charset="-78"/>
              </a:rPr>
              <a:t>Reputation Review Platforms</a:t>
            </a:r>
          </a:p>
          <a:p>
            <a:pPr algn="ctr" rtl="1">
              <a:lnSpc>
                <a:spcPct val="200000"/>
              </a:lnSpc>
            </a:pPr>
            <a:r>
              <a:rPr lang="ar-EG" sz="1600" dirty="0">
                <a:latin typeface="Alexandria" pitchFamily="2" charset="-78"/>
                <a:cs typeface="Alexandria" pitchFamily="2" charset="-78"/>
              </a:rPr>
              <a:t>منصات إلكترونية تنشر تقييمات وتجارب المستخدمين، وتُستخدم كمصدر مؤثر في تشكيل الرأي العام.</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الوظائف: </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متابعة تقييمات المؤسسة.</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الرد على المراجعات السلبية.</a:t>
            </a:r>
          </a:p>
          <a:p>
            <a:pPr marL="285750"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إبراز التقييمات الإيجابية في الحملات الاتصالية.</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أمثلة لأدوات</a:t>
            </a:r>
            <a:r>
              <a:rPr lang="ar-EG" sz="1600" dirty="0">
                <a:latin typeface="Alexandria" pitchFamily="2" charset="-78"/>
                <a:cs typeface="Alexandria" pitchFamily="2" charset="-78"/>
              </a:rPr>
              <a:t>: </a:t>
            </a:r>
            <a:r>
              <a:rPr lang="en-US" sz="1600" dirty="0">
                <a:latin typeface="Alexandria" pitchFamily="2" charset="-78"/>
                <a:cs typeface="Alexandria" pitchFamily="2" charset="-78"/>
              </a:rPr>
              <a:t>Trustpilot / Glassdoor (</a:t>
            </a:r>
            <a:r>
              <a:rPr lang="ar-EG" sz="1600" dirty="0">
                <a:latin typeface="Alexandria" pitchFamily="2" charset="-78"/>
                <a:cs typeface="Alexandria" pitchFamily="2" charset="-78"/>
              </a:rPr>
              <a:t> لتقييم بيئة العمل </a:t>
            </a:r>
            <a:r>
              <a:rPr lang="en-US" sz="1600" dirty="0">
                <a:latin typeface="Alexandria" pitchFamily="2" charset="-78"/>
                <a:cs typeface="Alexandria" pitchFamily="2" charset="-78"/>
              </a:rPr>
              <a:t>TripAdvisor </a:t>
            </a:r>
            <a:r>
              <a:rPr lang="ar-EG" sz="1600" dirty="0">
                <a:latin typeface="Alexandria" pitchFamily="2" charset="-78"/>
                <a:cs typeface="Alexandria" pitchFamily="2" charset="-78"/>
              </a:rPr>
              <a:t> للمؤسسات السياحية</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شركة خدمات لوجستية تلاحظ شكوى متكررة على </a:t>
            </a:r>
            <a:r>
              <a:rPr lang="en-US" sz="1600" dirty="0">
                <a:latin typeface="Alexandria" pitchFamily="2" charset="-78"/>
                <a:cs typeface="Alexandria" pitchFamily="2" charset="-78"/>
              </a:rPr>
              <a:t>Trustpilot </a:t>
            </a:r>
            <a:r>
              <a:rPr lang="ar-EG" sz="1600" dirty="0">
                <a:latin typeface="Alexandria" pitchFamily="2" charset="-78"/>
                <a:cs typeface="Alexandria" pitchFamily="2" charset="-78"/>
              </a:rPr>
              <a:t>حول التأخير، فتتواصل مباشرة مع العملاء وتعرض تعويضًا، مما يُحسّن من متوسط التقييم العام.</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8928761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DBC02-6029-7B3A-B03D-6C648D928F3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A81877-1A7C-A09A-75D6-5E3CF1AFA980}"/>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BBBF4-40DA-C108-EE07-8AD811FBBA44}"/>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58DD45A-4FE5-B97E-FE6E-69994CFDF70F}"/>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E475789-9089-3006-60EF-52DFCE5496B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96D0F00-2F32-6194-5B48-678F55389D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84DB061-1F01-6CDD-C218-B647080A8548}"/>
              </a:ext>
            </a:extLst>
          </p:cNvPr>
          <p:cNvSpPr/>
          <p:nvPr/>
        </p:nvSpPr>
        <p:spPr>
          <a:xfrm>
            <a:off x="2895821" y="500900"/>
            <a:ext cx="687229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العوامل المؤثرة على تصور سمعة المؤسسة</a:t>
            </a:r>
          </a:p>
        </p:txBody>
      </p:sp>
      <p:sp>
        <p:nvSpPr>
          <p:cNvPr id="10" name="TextBox 9">
            <a:extLst>
              <a:ext uri="{FF2B5EF4-FFF2-40B4-BE49-F238E27FC236}">
                <a16:creationId xmlns:a16="http://schemas.microsoft.com/office/drawing/2014/main" id="{CEB0E312-EB4C-3DDA-496F-515C7305534D}"/>
              </a:ext>
            </a:extLst>
          </p:cNvPr>
          <p:cNvSpPr txBox="1"/>
          <p:nvPr/>
        </p:nvSpPr>
        <p:spPr>
          <a:xfrm>
            <a:off x="489857" y="1412733"/>
            <a:ext cx="11212286" cy="2050433"/>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1. أداء المؤسسة الفعلي:</a:t>
            </a:r>
            <a:endParaRPr lang="en-US" b="1" dirty="0">
              <a:solidFill>
                <a:schemeClr val="accent2"/>
              </a:solidFill>
              <a:latin typeface="Alexandria" pitchFamily="2" charset="-78"/>
              <a:cs typeface="Alexandria" pitchFamily="2" charset="-78"/>
            </a:endParaRPr>
          </a:p>
          <a:p>
            <a:pPr algn="ctr" rtl="1">
              <a:lnSpc>
                <a:spcPct val="200000"/>
              </a:lnSpc>
            </a:pPr>
            <a:r>
              <a:rPr lang="ar-EG" sz="1600" dirty="0">
                <a:latin typeface="Alexandria" pitchFamily="2" charset="-78"/>
                <a:cs typeface="Alexandria" pitchFamily="2" charset="-78"/>
              </a:rPr>
              <a:t>يُعد الأداء من أهم مؤشرات بناء السمعة، فكلما قدمت المؤسسة خدمة أو منتجًا بجودة عالية وبتجربة مرضية، تعززت الثقة وتكوّن انطباع إيجابي طويل الأمد.</a:t>
            </a:r>
          </a:p>
          <a:p>
            <a:pPr algn="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شركة مثل </a:t>
            </a:r>
            <a:r>
              <a:rPr lang="en-US" sz="1600" dirty="0">
                <a:latin typeface="Alexandria" pitchFamily="2" charset="-78"/>
                <a:cs typeface="Alexandria" pitchFamily="2" charset="-78"/>
              </a:rPr>
              <a:t>Toyota </a:t>
            </a:r>
            <a:r>
              <a:rPr lang="ar-EG" sz="1600" dirty="0">
                <a:latin typeface="Alexandria" pitchFamily="2" charset="-78"/>
                <a:cs typeface="Alexandria" pitchFamily="2" charset="-78"/>
              </a:rPr>
              <a:t>اكتسبت سمعة قوية بسبب تفوقها في الجودة، المتانة، وخدمة ما بعد البيع.</a:t>
            </a:r>
            <a:endParaRPr lang="ar-EG" sz="1600" b="1"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F564B38A-94C6-3BF3-F5B9-33ADEFF49D1B}"/>
              </a:ext>
            </a:extLst>
          </p:cNvPr>
          <p:cNvSpPr txBox="1"/>
          <p:nvPr/>
        </p:nvSpPr>
        <p:spPr>
          <a:xfrm>
            <a:off x="434371" y="4142260"/>
            <a:ext cx="11212286" cy="2050433"/>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2. الاتصال المؤسسي:</a:t>
            </a:r>
            <a:endParaRPr lang="en-US" b="1" dirty="0">
              <a:solidFill>
                <a:schemeClr val="accent2"/>
              </a:solidFill>
              <a:latin typeface="Alexandria" pitchFamily="2" charset="-78"/>
              <a:cs typeface="Alexandria" pitchFamily="2" charset="-78"/>
            </a:endParaRPr>
          </a:p>
          <a:p>
            <a:pPr algn="ctr" rtl="1">
              <a:lnSpc>
                <a:spcPct val="200000"/>
              </a:lnSpc>
            </a:pPr>
            <a:r>
              <a:rPr lang="ar-EG" sz="1600" dirty="0">
                <a:latin typeface="Alexandria" pitchFamily="2" charset="-78"/>
                <a:cs typeface="Alexandria" pitchFamily="2" charset="-78"/>
              </a:rPr>
              <a:t>طريقة تواصل المؤسسة مع جمهورها من خلال الإعلام، والحملات الإعلانية، والمحتوى الرقمي، والتصريحات الرسمية تلعب دورًا محوريًا في تشكيل التصورات.</a:t>
            </a:r>
          </a:p>
          <a:p>
            <a:pPr algn="ct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en-US" sz="1600" b="1" dirty="0">
                <a:solidFill>
                  <a:srgbClr val="00B050"/>
                </a:solidFill>
                <a:latin typeface="Alexandria" pitchFamily="2" charset="-78"/>
                <a:cs typeface="Alexandria" pitchFamily="2" charset="-78"/>
              </a:rPr>
              <a:t> </a:t>
            </a:r>
            <a:r>
              <a:rPr lang="en-US" sz="1600" dirty="0">
                <a:latin typeface="Alexandria" pitchFamily="2" charset="-78"/>
                <a:cs typeface="Alexandria" pitchFamily="2" charset="-78"/>
              </a:rPr>
              <a:t>Apple </a:t>
            </a:r>
            <a:r>
              <a:rPr lang="ar-EG" sz="1600" dirty="0">
                <a:latin typeface="Alexandria" pitchFamily="2" charset="-78"/>
                <a:cs typeface="Alexandria" pitchFamily="2" charset="-78"/>
              </a:rPr>
              <a:t>تُحافظ على اتصال بصري ولفظي متناسق وذكي، ما يعزز صورتها كرمز للابتكار والبساطة.</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177180059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602B7-066A-543F-66EF-5CCD55926C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ABAE0F8-D65C-7B00-B20C-96A6666EAA9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13C0B0-243C-DC52-B7BD-909CBE0B6FC8}"/>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BDA472-A415-C594-F4BD-03481ED52FB0}"/>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3D38D5E-90C3-8BCA-D714-6A784081531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F2E417E-4EFC-DFEF-E0C3-7AC83C74C7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1D4C99A-DF42-D5F7-6C42-8C354B6541A6}"/>
              </a:ext>
            </a:extLst>
          </p:cNvPr>
          <p:cNvSpPr/>
          <p:nvPr/>
        </p:nvSpPr>
        <p:spPr>
          <a:xfrm>
            <a:off x="2895821" y="500900"/>
            <a:ext cx="687229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العوامل المؤثرة على تصور سمعة المؤسسة</a:t>
            </a:r>
          </a:p>
        </p:txBody>
      </p:sp>
      <p:sp>
        <p:nvSpPr>
          <p:cNvPr id="10" name="TextBox 9">
            <a:extLst>
              <a:ext uri="{FF2B5EF4-FFF2-40B4-BE49-F238E27FC236}">
                <a16:creationId xmlns:a16="http://schemas.microsoft.com/office/drawing/2014/main" id="{3DFDDE26-3E89-95F5-4BB4-C276FDAF8636}"/>
              </a:ext>
            </a:extLst>
          </p:cNvPr>
          <p:cNvSpPr txBox="1"/>
          <p:nvPr/>
        </p:nvSpPr>
        <p:spPr>
          <a:xfrm>
            <a:off x="489857" y="1412733"/>
            <a:ext cx="11212286" cy="2543710"/>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3. القيادة والإدارة العليا:</a:t>
            </a:r>
            <a:endParaRPr lang="en-US" b="1" dirty="0">
              <a:solidFill>
                <a:schemeClr val="accent2"/>
              </a:solidFill>
              <a:latin typeface="Alexandria" pitchFamily="2" charset="-78"/>
              <a:cs typeface="Alexandria" pitchFamily="2" charset="-78"/>
            </a:endParaRPr>
          </a:p>
          <a:p>
            <a:pPr algn="ctr" rtl="1">
              <a:lnSpc>
                <a:spcPct val="200000"/>
              </a:lnSpc>
            </a:pPr>
            <a:r>
              <a:rPr lang="ar-EG" sz="1600" dirty="0">
                <a:latin typeface="Alexandria" pitchFamily="2" charset="-78"/>
                <a:cs typeface="Alexandria" pitchFamily="2" charset="-78"/>
              </a:rPr>
              <a:t>سلوك القادة في المؤسسة، شفافيتهم، قدرتهم على اتخاذ القرارات الأخلاقية، ومستوى إدارتهم للأزمات كلها تؤثر مباشرة على الانطباع العام.</a:t>
            </a:r>
          </a:p>
          <a:p>
            <a:pPr algn="ct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سمعة شركة </a:t>
            </a:r>
            <a:r>
              <a:rPr lang="en-US" sz="1600" dirty="0">
                <a:latin typeface="Alexandria" pitchFamily="2" charset="-78"/>
                <a:cs typeface="Alexandria" pitchFamily="2" charset="-78"/>
              </a:rPr>
              <a:t>Microsoft </a:t>
            </a:r>
            <a:r>
              <a:rPr lang="ar-EG" sz="1600" dirty="0">
                <a:latin typeface="Alexandria" pitchFamily="2" charset="-78"/>
                <a:cs typeface="Alexandria" pitchFamily="2" charset="-78"/>
              </a:rPr>
              <a:t>تحسنت بشكل ملحوظ بعد تولّي </a:t>
            </a:r>
            <a:r>
              <a:rPr lang="en-US" sz="1600" dirty="0">
                <a:latin typeface="Alexandria" pitchFamily="2" charset="-78"/>
                <a:cs typeface="Alexandria" pitchFamily="2" charset="-78"/>
              </a:rPr>
              <a:t>Satya Nadella </a:t>
            </a:r>
            <a:r>
              <a:rPr lang="ar-EG" sz="1600" dirty="0">
                <a:latin typeface="Alexandria" pitchFamily="2" charset="-78"/>
                <a:cs typeface="Alexandria" pitchFamily="2" charset="-78"/>
              </a:rPr>
              <a:t>منصب المدير التنفيذي، إذ ربط الجمهور قيادته بالرؤية والتجديد الثقافي.</a:t>
            </a:r>
            <a:endParaRPr lang="ar-EG" sz="1600" b="1"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A7B1744A-3BE0-ACA1-C00B-BF7CB1963C6C}"/>
              </a:ext>
            </a:extLst>
          </p:cNvPr>
          <p:cNvSpPr txBox="1"/>
          <p:nvPr/>
        </p:nvSpPr>
        <p:spPr>
          <a:xfrm>
            <a:off x="434371" y="4049158"/>
            <a:ext cx="11212286" cy="2543645"/>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4. سلوك الموظفين:</a:t>
            </a:r>
            <a:endParaRPr lang="en-US" b="1" dirty="0">
              <a:solidFill>
                <a:schemeClr val="accent2"/>
              </a:solidFill>
              <a:latin typeface="Alexandria" pitchFamily="2" charset="-78"/>
              <a:cs typeface="Alexandria" pitchFamily="2" charset="-78"/>
            </a:endParaRPr>
          </a:p>
          <a:p>
            <a:pPr algn="ctr" rtl="1">
              <a:lnSpc>
                <a:spcPct val="200000"/>
              </a:lnSpc>
            </a:pPr>
            <a:r>
              <a:rPr lang="ar-EG" sz="1600" dirty="0">
                <a:latin typeface="Alexandria" pitchFamily="2" charset="-78"/>
                <a:cs typeface="Alexandria" pitchFamily="2" charset="-78"/>
              </a:rPr>
              <a:t>يتعامل الجمهور يوميًا مع ممثلي المؤسسة من الموظفين، لذا فإن طريقة تعاملهم، كفاءتهم، ولغتهم تعكس بشكل مباشر قيم المؤسسة.</a:t>
            </a:r>
          </a:p>
          <a:p>
            <a:pPr algn="ct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عندما يظهر موظفو شركة طيران مثل </a:t>
            </a:r>
            <a:r>
              <a:rPr lang="en-US" sz="1600" dirty="0">
                <a:latin typeface="Alexandria" pitchFamily="2" charset="-78"/>
                <a:cs typeface="Alexandria" pitchFamily="2" charset="-78"/>
              </a:rPr>
              <a:t>Emirates </a:t>
            </a:r>
            <a:r>
              <a:rPr lang="ar-EG" sz="1600" dirty="0">
                <a:latin typeface="Alexandria" pitchFamily="2" charset="-78"/>
                <a:cs typeface="Alexandria" pitchFamily="2" charset="-78"/>
              </a:rPr>
              <a:t>باحترافية وأناقة، فإنهم يعززون صورة الشركة كرمز للرفاهية والاحترام.</a:t>
            </a:r>
          </a:p>
        </p:txBody>
      </p:sp>
    </p:spTree>
    <p:extLst>
      <p:ext uri="{BB962C8B-B14F-4D97-AF65-F5344CB8AC3E}">
        <p14:creationId xmlns:p14="http://schemas.microsoft.com/office/powerpoint/2010/main" val="258693297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A150B-1BCB-79E1-9B5C-A2317E6F73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5BD121-B24A-EF0B-C2FC-06864AA83701}"/>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BB272E0-2E77-51E7-3471-8B368CEC1F52}"/>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C4831F6-3EE4-6811-87D1-11470BC2C3FB}"/>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83233C7-E0C2-E5B7-86DC-B9B2A8C5F0C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73BDA5E-8996-B442-A652-9C82285C25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1D449A95-4099-7703-ED89-955EF6DF6871}"/>
              </a:ext>
            </a:extLst>
          </p:cNvPr>
          <p:cNvSpPr/>
          <p:nvPr/>
        </p:nvSpPr>
        <p:spPr>
          <a:xfrm>
            <a:off x="2895821" y="500900"/>
            <a:ext cx="687229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العوامل المؤثرة على تصور سمعة المؤسسة</a:t>
            </a:r>
          </a:p>
        </p:txBody>
      </p:sp>
      <p:sp>
        <p:nvSpPr>
          <p:cNvPr id="10" name="TextBox 9">
            <a:extLst>
              <a:ext uri="{FF2B5EF4-FFF2-40B4-BE49-F238E27FC236}">
                <a16:creationId xmlns:a16="http://schemas.microsoft.com/office/drawing/2014/main" id="{CB884049-6A70-5655-528B-E0F62DD8DF8B}"/>
              </a:ext>
            </a:extLst>
          </p:cNvPr>
          <p:cNvSpPr txBox="1"/>
          <p:nvPr/>
        </p:nvSpPr>
        <p:spPr>
          <a:xfrm>
            <a:off x="489857" y="1412733"/>
            <a:ext cx="11212286" cy="2543710"/>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5. المسؤولية الاجتماعية:</a:t>
            </a:r>
            <a:endParaRPr lang="en-US" b="1" dirty="0">
              <a:solidFill>
                <a:schemeClr val="accent2"/>
              </a:solidFill>
              <a:latin typeface="Alexandria" pitchFamily="2" charset="-78"/>
              <a:cs typeface="Alexandria" pitchFamily="2" charset="-78"/>
            </a:endParaRPr>
          </a:p>
          <a:p>
            <a:pPr algn="ctr" rtl="1">
              <a:lnSpc>
                <a:spcPct val="200000"/>
              </a:lnSpc>
            </a:pPr>
            <a:r>
              <a:rPr lang="ar-EG" sz="1600" dirty="0">
                <a:latin typeface="Alexandria" pitchFamily="2" charset="-78"/>
                <a:cs typeface="Alexandria" pitchFamily="2" charset="-78"/>
              </a:rPr>
              <a:t>كلما زاد انخراط المؤسسة في القضايا المجتمعية والبيئية بصدق، كلما عزز ذلك احترام الجمهور لها، ورُبط اسمها بالقيم الإنسانية.</a:t>
            </a:r>
          </a:p>
          <a:p>
            <a:pPr algn="ct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شركة مثل </a:t>
            </a:r>
            <a:r>
              <a:rPr lang="en-US" sz="1600" dirty="0">
                <a:latin typeface="Alexandria" pitchFamily="2" charset="-78"/>
                <a:cs typeface="Alexandria" pitchFamily="2" charset="-78"/>
              </a:rPr>
              <a:t> Unilever  </a:t>
            </a:r>
            <a:r>
              <a:rPr lang="ar-EG" sz="1600" dirty="0">
                <a:latin typeface="Alexandria" pitchFamily="2" charset="-78"/>
                <a:cs typeface="Alexandria" pitchFamily="2" charset="-78"/>
              </a:rPr>
              <a:t>تعمل على حملات بيئية وتدعم الاستدامة، مما يرسّخ سمعتها كشركة مسؤولة أخلاقيًا.</a:t>
            </a:r>
            <a:endParaRPr lang="ar-EG" sz="1600" b="1"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9E9FC05B-3E03-B348-EFFB-D0BD6FD3D96E}"/>
              </a:ext>
            </a:extLst>
          </p:cNvPr>
          <p:cNvSpPr txBox="1"/>
          <p:nvPr/>
        </p:nvSpPr>
        <p:spPr>
          <a:xfrm>
            <a:off x="434371" y="4049158"/>
            <a:ext cx="11212286" cy="2543710"/>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6. تجارب العملاء:</a:t>
            </a:r>
            <a:endParaRPr lang="en-US" b="1" dirty="0">
              <a:solidFill>
                <a:schemeClr val="accent2"/>
              </a:solidFill>
              <a:latin typeface="Alexandria" pitchFamily="2" charset="-78"/>
              <a:cs typeface="Alexandria" pitchFamily="2" charset="-78"/>
            </a:endParaRPr>
          </a:p>
          <a:p>
            <a:pPr algn="ctr" rtl="1">
              <a:lnSpc>
                <a:spcPct val="200000"/>
              </a:lnSpc>
            </a:pPr>
            <a:r>
              <a:rPr lang="ar-EG" sz="1600" dirty="0">
                <a:latin typeface="Alexandria" pitchFamily="2" charset="-78"/>
                <a:cs typeface="Alexandria" pitchFamily="2" charset="-78"/>
              </a:rPr>
              <a:t>تشكل التجارب الشخصية للعملاء مع المؤسسة - سواء كانت إيجابية أو سلبية - مصدرًا أساسيًا في تكوين الانطباعات التي تنتشر عبر التوصيات أو وسائل التواصل.</a:t>
            </a:r>
          </a:p>
          <a:p>
            <a:pPr algn="ct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عميل يشارك تجربته الإيجابية مع بنك على </a:t>
            </a:r>
            <a:r>
              <a:rPr lang="en-US" sz="1600" dirty="0">
                <a:latin typeface="Alexandria" pitchFamily="2" charset="-78"/>
                <a:cs typeface="Alexandria" pitchFamily="2" charset="-78"/>
              </a:rPr>
              <a:t>LinkedIn، </a:t>
            </a:r>
            <a:r>
              <a:rPr lang="ar-EG" sz="1600" dirty="0">
                <a:latin typeface="Alexandria" pitchFamily="2" charset="-78"/>
                <a:cs typeface="Alexandria" pitchFamily="2" charset="-78"/>
              </a:rPr>
              <a:t>ما يؤدي إلى تحسين صورة البنك في أعين شبكته المهنية.</a:t>
            </a:r>
          </a:p>
        </p:txBody>
      </p:sp>
    </p:spTree>
    <p:extLst>
      <p:ext uri="{BB962C8B-B14F-4D97-AF65-F5344CB8AC3E}">
        <p14:creationId xmlns:p14="http://schemas.microsoft.com/office/powerpoint/2010/main" val="243739016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68100E-31D4-DDCF-ACA6-D8AA1EBF49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DA67CE-747D-98CB-4E8D-D9C942F3C3DB}"/>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293B4B3-7F70-1105-6486-0AA9D9E13D72}"/>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BB9E89-D586-A8E6-C1CB-303012F77E13}"/>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97C1FD6-C0E9-D445-0578-A431E9C6CA1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79BD131-77DA-0A9B-4F50-F4C5CE7039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AFA8F85-9AFF-B4E5-352A-94D2A5CFAEE9}"/>
              </a:ext>
            </a:extLst>
          </p:cNvPr>
          <p:cNvSpPr/>
          <p:nvPr/>
        </p:nvSpPr>
        <p:spPr>
          <a:xfrm>
            <a:off x="2895821" y="500900"/>
            <a:ext cx="687229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العوامل المؤثرة على تصور سمعة المؤسسة</a:t>
            </a:r>
          </a:p>
        </p:txBody>
      </p:sp>
      <p:sp>
        <p:nvSpPr>
          <p:cNvPr id="10" name="TextBox 9">
            <a:extLst>
              <a:ext uri="{FF2B5EF4-FFF2-40B4-BE49-F238E27FC236}">
                <a16:creationId xmlns:a16="http://schemas.microsoft.com/office/drawing/2014/main" id="{CD944C4B-EDFC-ADF3-F216-ECA92A216170}"/>
              </a:ext>
            </a:extLst>
          </p:cNvPr>
          <p:cNvSpPr txBox="1"/>
          <p:nvPr/>
        </p:nvSpPr>
        <p:spPr>
          <a:xfrm>
            <a:off x="489857" y="1412733"/>
            <a:ext cx="11212286" cy="2543710"/>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7. الإعلام الرقمي ومواقع التقييم:</a:t>
            </a:r>
            <a:endParaRPr lang="en-US" b="1" dirty="0">
              <a:solidFill>
                <a:schemeClr val="accent2"/>
              </a:solidFill>
              <a:latin typeface="Alexandria" pitchFamily="2" charset="-78"/>
              <a:cs typeface="Alexandria" pitchFamily="2" charset="-78"/>
            </a:endParaRPr>
          </a:p>
          <a:p>
            <a:pPr algn="ctr" rtl="1">
              <a:lnSpc>
                <a:spcPct val="200000"/>
              </a:lnSpc>
            </a:pPr>
            <a:r>
              <a:rPr lang="ar-EG" sz="1600" dirty="0">
                <a:latin typeface="Alexandria" pitchFamily="2" charset="-78"/>
                <a:cs typeface="Alexandria" pitchFamily="2" charset="-78"/>
              </a:rPr>
              <a:t>وسائل الإعلام والمراجعات الرقمية على مواقع مثل </a:t>
            </a:r>
            <a:r>
              <a:rPr lang="en-US" sz="1600" dirty="0">
                <a:latin typeface="Alexandria" pitchFamily="2" charset="-78"/>
                <a:cs typeface="Alexandria" pitchFamily="2" charset="-78"/>
              </a:rPr>
              <a:t>Google Reviews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 Glassdoor </a:t>
            </a:r>
            <a:r>
              <a:rPr lang="ar-EG" sz="1600" dirty="0">
                <a:latin typeface="Alexandria" pitchFamily="2" charset="-78"/>
                <a:cs typeface="Alexandria" pitchFamily="2" charset="-78"/>
              </a:rPr>
              <a:t>تُعد مصدرًا مؤثرًا في تشكيل الانطباع العام.</a:t>
            </a:r>
          </a:p>
          <a:p>
            <a:pPr algn="ct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شركة مطاعم تتلقى تقييمات سلبية متكررة على </a:t>
            </a:r>
            <a:r>
              <a:rPr lang="en-US" sz="1600" dirty="0">
                <a:latin typeface="Alexandria" pitchFamily="2" charset="-78"/>
                <a:cs typeface="Alexandria" pitchFamily="2" charset="-78"/>
              </a:rPr>
              <a:t>TripAdvisor </a:t>
            </a:r>
            <a:r>
              <a:rPr lang="ar-EG" sz="1600" dirty="0">
                <a:latin typeface="Alexandria" pitchFamily="2" charset="-78"/>
                <a:cs typeface="Alexandria" pitchFamily="2" charset="-78"/>
              </a:rPr>
              <a:t> تؤدي إلى عزوف الجمهور، رغم أن حملاتها الإعلانية جذابة.</a:t>
            </a:r>
            <a:endParaRPr lang="ar-EG" sz="1600" b="1"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C7EDC0F6-BDB2-F68C-2690-59CC74E88B5C}"/>
              </a:ext>
            </a:extLst>
          </p:cNvPr>
          <p:cNvSpPr txBox="1"/>
          <p:nvPr/>
        </p:nvSpPr>
        <p:spPr>
          <a:xfrm>
            <a:off x="434371" y="4049158"/>
            <a:ext cx="11212286" cy="2543710"/>
          </a:xfrm>
          <a:prstGeom prst="rect">
            <a:avLst/>
          </a:prstGeom>
          <a:noFill/>
        </p:spPr>
        <p:txBody>
          <a:bodyPr wrap="square" rtlCol="1">
            <a:spAutoFit/>
          </a:bodyPr>
          <a:lstStyle/>
          <a:p>
            <a:pPr algn="r" rtl="1">
              <a:lnSpc>
                <a:spcPct val="200000"/>
              </a:lnSpc>
            </a:pPr>
            <a:r>
              <a:rPr lang="ar-EG" b="1" dirty="0">
                <a:solidFill>
                  <a:schemeClr val="accent2"/>
                </a:solidFill>
                <a:latin typeface="Alexandria" pitchFamily="2" charset="-78"/>
                <a:cs typeface="Alexandria" pitchFamily="2" charset="-78"/>
              </a:rPr>
              <a:t>8. إدارة الأزمات:</a:t>
            </a:r>
            <a:endParaRPr lang="en-US" b="1" dirty="0">
              <a:solidFill>
                <a:schemeClr val="accent2"/>
              </a:solidFill>
              <a:latin typeface="Alexandria" pitchFamily="2" charset="-78"/>
              <a:cs typeface="Alexandria" pitchFamily="2" charset="-78"/>
            </a:endParaRPr>
          </a:p>
          <a:p>
            <a:pPr algn="ctr" rtl="1">
              <a:lnSpc>
                <a:spcPct val="200000"/>
              </a:lnSpc>
            </a:pPr>
            <a:r>
              <a:rPr lang="ar-EG" sz="1600" dirty="0">
                <a:latin typeface="Alexandria" pitchFamily="2" charset="-78"/>
                <a:cs typeface="Alexandria" pitchFamily="2" charset="-78"/>
              </a:rPr>
              <a:t>طريقة استجابة المؤسسة للأزمات وسرعة تعاملها مع المواقف السلبية تلعب دورًا كبيرًا في تحديد ما إذا كانت السمعة ستتضرر أم ستتحسن.</a:t>
            </a:r>
          </a:p>
          <a:p>
            <a:pPr algn="ctr" rtl="1">
              <a:lnSpc>
                <a:spcPct val="200000"/>
              </a:lnSpc>
            </a:pPr>
            <a:r>
              <a:rPr lang="ar-EG" sz="1600" dirty="0">
                <a:latin typeface="Alexandria" pitchFamily="2" charset="-78"/>
                <a:cs typeface="Alexandria" pitchFamily="2" charset="-78"/>
              </a:rPr>
              <a:t>🔷 </a:t>
            </a:r>
            <a:r>
              <a:rPr lang="ar-EG" sz="1600" b="1" dirty="0">
                <a:solidFill>
                  <a:srgbClr val="00B050"/>
                </a:solidFill>
                <a:latin typeface="Alexandria" pitchFamily="2" charset="-78"/>
                <a:cs typeface="Alexandria" pitchFamily="2" charset="-78"/>
              </a:rPr>
              <a:t>مثال تطبيقي: </a:t>
            </a:r>
            <a:r>
              <a:rPr lang="ar-EG" sz="1600" dirty="0">
                <a:latin typeface="Alexandria" pitchFamily="2" charset="-78"/>
                <a:cs typeface="Alexandria" pitchFamily="2" charset="-78"/>
              </a:rPr>
              <a:t>عندما واجهت </a:t>
            </a:r>
            <a:r>
              <a:rPr lang="en-US" sz="1600" dirty="0">
                <a:latin typeface="Alexandria" pitchFamily="2" charset="-78"/>
                <a:cs typeface="Alexandria" pitchFamily="2" charset="-78"/>
              </a:rPr>
              <a:t> Johnson &amp; Johnson </a:t>
            </a:r>
            <a:r>
              <a:rPr lang="ar-EG" sz="1600" dirty="0">
                <a:latin typeface="Alexandria" pitchFamily="2" charset="-78"/>
                <a:cs typeface="Alexandria" pitchFamily="2" charset="-78"/>
              </a:rPr>
              <a:t>أزمة </a:t>
            </a:r>
            <a:r>
              <a:rPr lang="en-US" sz="1600" dirty="0">
                <a:latin typeface="Alexandria" pitchFamily="2" charset="-78"/>
                <a:cs typeface="Alexandria" pitchFamily="2" charset="-78"/>
              </a:rPr>
              <a:t>Tylenol، </a:t>
            </a:r>
            <a:r>
              <a:rPr lang="ar-EG" sz="1600" dirty="0">
                <a:latin typeface="Alexandria" pitchFamily="2" charset="-78"/>
                <a:cs typeface="Alexandria" pitchFamily="2" charset="-78"/>
              </a:rPr>
              <a:t>استجابت بسرعة وسحبت المنتج وأصدرت اعتذارًا شفافًا، ما زاد من احترام الجمهور لها.</a:t>
            </a:r>
          </a:p>
        </p:txBody>
      </p:sp>
    </p:spTree>
    <p:extLst>
      <p:ext uri="{BB962C8B-B14F-4D97-AF65-F5344CB8AC3E}">
        <p14:creationId xmlns:p14="http://schemas.microsoft.com/office/powerpoint/2010/main" val="414299681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802DC-7A73-E32C-2B31-E9FB7490BC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0DACBA-9EEE-B641-8ECE-A211C69D86B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7C3DDB-1ED6-7AE5-30A0-4B6DBFCA27BD}"/>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1BA503-D4D1-FC06-D623-CA4E460D2119}"/>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9807298-98AC-DC5B-442F-C1E9B4A5618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38357F4-0724-2089-A17E-0C97AACBE9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FC94733-73F8-0DC4-AAF2-73287D327F04}"/>
              </a:ext>
            </a:extLst>
          </p:cNvPr>
          <p:cNvSpPr/>
          <p:nvPr/>
        </p:nvSpPr>
        <p:spPr>
          <a:xfrm>
            <a:off x="2180772" y="683689"/>
            <a:ext cx="9415025" cy="648124"/>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دور الإعلام الجديد ومنصات التواصل الاجتماعي في تشكيل السمعة</a:t>
            </a:r>
          </a:p>
        </p:txBody>
      </p:sp>
      <p:sp>
        <p:nvSpPr>
          <p:cNvPr id="10" name="TextBox 9">
            <a:extLst>
              <a:ext uri="{FF2B5EF4-FFF2-40B4-BE49-F238E27FC236}">
                <a16:creationId xmlns:a16="http://schemas.microsoft.com/office/drawing/2014/main" id="{8ED8BD9B-CF4E-AC69-C581-83A0FAA1AE53}"/>
              </a:ext>
            </a:extLst>
          </p:cNvPr>
          <p:cNvSpPr txBox="1"/>
          <p:nvPr/>
        </p:nvSpPr>
        <p:spPr>
          <a:xfrm>
            <a:off x="489857" y="1412733"/>
            <a:ext cx="11212286" cy="5190588"/>
          </a:xfrm>
          <a:prstGeom prst="rect">
            <a:avLst/>
          </a:prstGeom>
          <a:noFill/>
        </p:spPr>
        <p:txBody>
          <a:bodyPr wrap="square" rtlCol="1">
            <a:spAutoFit/>
          </a:bodyPr>
          <a:lstStyle/>
          <a:p>
            <a:pPr marL="285750" indent="-285750" algn="r" rtl="1">
              <a:lnSpc>
                <a:spcPct val="200000"/>
              </a:lnSpc>
              <a:buFont typeface="Arial" panose="020B0604020202020204" pitchFamily="34" charset="0"/>
              <a:buChar char="•"/>
            </a:pPr>
            <a:r>
              <a:rPr lang="ar-EG" b="1" dirty="0">
                <a:solidFill>
                  <a:schemeClr val="accent2"/>
                </a:solidFill>
                <a:latin typeface="Alexandria" pitchFamily="2" charset="-78"/>
                <a:cs typeface="Alexandria" pitchFamily="2" charset="-78"/>
              </a:rPr>
              <a:t>الانتشار الفوري </a:t>
            </a:r>
            <a:r>
              <a:rPr lang="en-US" b="1" dirty="0">
                <a:solidFill>
                  <a:schemeClr val="accent2"/>
                </a:solidFill>
                <a:latin typeface="Alexandria" pitchFamily="2" charset="-78"/>
                <a:cs typeface="Alexandria" pitchFamily="2" charset="-78"/>
              </a:rPr>
              <a:t>:Instant Virality</a:t>
            </a:r>
            <a:endParaRPr lang="ar-EG" b="1" dirty="0">
              <a:solidFill>
                <a:schemeClr val="accent2"/>
              </a:solidFill>
              <a:latin typeface="Alexandria" pitchFamily="2" charset="-78"/>
              <a:cs typeface="Alexandria" pitchFamily="2" charset="-78"/>
            </a:endParaRPr>
          </a:p>
          <a:p>
            <a:pPr algn="r" rtl="1">
              <a:lnSpc>
                <a:spcPct val="200000"/>
              </a:lnSpc>
            </a:pPr>
            <a:r>
              <a:rPr lang="ar-EG" dirty="0">
                <a:latin typeface="Alexandria" pitchFamily="2" charset="-78"/>
                <a:cs typeface="Alexandria" pitchFamily="2" charset="-78"/>
              </a:rPr>
              <a:t>أي خطأ صغير قد يتحوّل إلى أزمة كبرى خلال دقائق على تويتر أو فيسبوك أو تيك توك.</a:t>
            </a:r>
          </a:p>
          <a:p>
            <a:pPr marL="285750" indent="-285750" algn="r" rtl="1">
              <a:lnSpc>
                <a:spcPct val="200000"/>
              </a:lnSpc>
              <a:buFont typeface="Arial" panose="020B0604020202020204" pitchFamily="34" charset="0"/>
              <a:buChar char="•"/>
            </a:pPr>
            <a:r>
              <a:rPr lang="ar-EG" b="1" dirty="0">
                <a:solidFill>
                  <a:schemeClr val="accent2"/>
                </a:solidFill>
                <a:latin typeface="Alexandria" pitchFamily="2" charset="-78"/>
                <a:cs typeface="Alexandria" pitchFamily="2" charset="-78"/>
              </a:rPr>
              <a:t>سلطة الجمهور </a:t>
            </a:r>
            <a:r>
              <a:rPr lang="en-US" b="1" dirty="0">
                <a:solidFill>
                  <a:schemeClr val="accent2"/>
                </a:solidFill>
                <a:latin typeface="Alexandria" pitchFamily="2" charset="-78"/>
                <a:cs typeface="Alexandria" pitchFamily="2" charset="-78"/>
              </a:rPr>
              <a:t>:Empowered Audience</a:t>
            </a:r>
            <a:endParaRPr lang="ar-EG" b="1" dirty="0">
              <a:solidFill>
                <a:schemeClr val="accent2"/>
              </a:solidFill>
              <a:latin typeface="Alexandria" pitchFamily="2" charset="-78"/>
              <a:cs typeface="Alexandria" pitchFamily="2" charset="-78"/>
            </a:endParaRPr>
          </a:p>
          <a:p>
            <a:pPr algn="r" rtl="1">
              <a:lnSpc>
                <a:spcPct val="200000"/>
              </a:lnSpc>
            </a:pPr>
            <a:r>
              <a:rPr lang="ar-EG" dirty="0">
                <a:latin typeface="Alexandria" pitchFamily="2" charset="-78"/>
                <a:cs typeface="Alexandria" pitchFamily="2" charset="-78"/>
              </a:rPr>
              <a:t>أصبح للجمهور صوت نافذ، يقيّم، ويعترض، ويدافع، وهو ما يؤثر مباشرة على صورة المؤسسة وسمعتها.</a:t>
            </a:r>
          </a:p>
          <a:p>
            <a:pPr marL="285750" indent="-285750" algn="r" rtl="1">
              <a:lnSpc>
                <a:spcPct val="200000"/>
              </a:lnSpc>
              <a:buFont typeface="Arial" panose="020B0604020202020204" pitchFamily="34" charset="0"/>
              <a:buChar char="•"/>
            </a:pPr>
            <a:r>
              <a:rPr lang="ar-EG" sz="1600" b="1" dirty="0">
                <a:solidFill>
                  <a:schemeClr val="accent2"/>
                </a:solidFill>
                <a:latin typeface="Alexandria" pitchFamily="2" charset="-78"/>
                <a:cs typeface="Alexandria" pitchFamily="2" charset="-78"/>
              </a:rPr>
              <a:t>الإعلام التفاعلي </a:t>
            </a:r>
            <a:r>
              <a:rPr lang="en-US" sz="1600" b="1" dirty="0">
                <a:solidFill>
                  <a:schemeClr val="accent2"/>
                </a:solidFill>
                <a:latin typeface="Alexandria" pitchFamily="2" charset="-78"/>
                <a:cs typeface="Alexandria" pitchFamily="2" charset="-78"/>
              </a:rPr>
              <a:t>:Interactive Media</a:t>
            </a:r>
            <a:endParaRPr lang="ar-EG" sz="1600" b="1" dirty="0">
              <a:solidFill>
                <a:schemeClr val="accent2"/>
              </a:solidFill>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المؤسسات لم تعد تصدر بيانات فقط، بل تتلقى ردودًا، وتدخل في حوارات، ما يجعل إدارة السمعة عملية مستمرة وليست موسمية.</a:t>
            </a:r>
          </a:p>
          <a:p>
            <a:pPr marL="285750" indent="-285750" algn="r" rtl="1">
              <a:lnSpc>
                <a:spcPct val="200000"/>
              </a:lnSpc>
              <a:buFont typeface="Arial" panose="020B0604020202020204" pitchFamily="34" charset="0"/>
              <a:buChar char="•"/>
            </a:pPr>
            <a:r>
              <a:rPr lang="ar-EG" sz="1600" b="1" dirty="0">
                <a:solidFill>
                  <a:schemeClr val="accent2"/>
                </a:solidFill>
                <a:latin typeface="Alexandria" pitchFamily="2" charset="-78"/>
                <a:cs typeface="Alexandria" pitchFamily="2" charset="-78"/>
              </a:rPr>
              <a:t>المؤثرون </a:t>
            </a:r>
            <a:r>
              <a:rPr lang="en-US" sz="1600" b="1" dirty="0">
                <a:solidFill>
                  <a:schemeClr val="accent2"/>
                </a:solidFill>
                <a:latin typeface="Alexandria" pitchFamily="2" charset="-78"/>
                <a:cs typeface="Alexandria" pitchFamily="2" charset="-78"/>
              </a:rPr>
              <a:t>:Influencers</a:t>
            </a:r>
            <a:endParaRPr lang="ar-EG" sz="1600" b="1" dirty="0">
              <a:solidFill>
                <a:schemeClr val="accent2"/>
              </a:solidFill>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الأفراد المؤثرون على المنصات الرقمية لديهم قوة اتصال قد تفوق وسائل الإعلام التقليدية، وتؤثر مباشرة في سمعة المؤسسات.</a:t>
            </a:r>
          </a:p>
        </p:txBody>
      </p:sp>
    </p:spTree>
    <p:extLst>
      <p:ext uri="{BB962C8B-B14F-4D97-AF65-F5344CB8AC3E}">
        <p14:creationId xmlns:p14="http://schemas.microsoft.com/office/powerpoint/2010/main" val="240052389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5ABBD-6726-0C55-F221-D64AB65321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D555C3-2DF5-AAF4-1444-306847B45842}"/>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3832333-DE75-C3FE-8A26-4CC6405C7527}"/>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5660394-796F-B14C-A125-5094732CEDF0}"/>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025D1A5-6900-D6DC-82FC-9D27773FA73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E8FEBD5-EE57-2F5A-57DE-C5EA874C32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14BBA31-D36F-4F82-7E6E-C1A398F9DD17}"/>
              </a:ext>
            </a:extLst>
          </p:cNvPr>
          <p:cNvSpPr txBox="1"/>
          <p:nvPr/>
        </p:nvSpPr>
        <p:spPr>
          <a:xfrm>
            <a:off x="6095999" y="2584410"/>
            <a:ext cx="5301343" cy="1689180"/>
          </a:xfrm>
          <a:prstGeom prst="rect">
            <a:avLst/>
          </a:prstGeom>
          <a:noFill/>
        </p:spPr>
        <p:txBody>
          <a:bodyPr wrap="square" rtlCol="1">
            <a:spAutoFit/>
          </a:bodyPr>
          <a:lstStyle/>
          <a:p>
            <a:pPr algn="ctr" rtl="1">
              <a:lnSpc>
                <a:spcPct val="200000"/>
              </a:lnSpc>
            </a:pPr>
            <a:r>
              <a:rPr lang="ar-EG" sz="2800" b="1" dirty="0">
                <a:solidFill>
                  <a:schemeClr val="accent2"/>
                </a:solidFill>
                <a:latin typeface="Alexandria" pitchFamily="2" charset="-78"/>
                <a:cs typeface="Alexandria" pitchFamily="2" charset="-78"/>
              </a:rPr>
              <a:t>دراسات حالة وتجارب لإدارة السمعة </a:t>
            </a:r>
            <a:endParaRPr lang="en-US" sz="2800" b="1" dirty="0">
              <a:solidFill>
                <a:schemeClr val="accent2"/>
              </a:solidFill>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50C2FAD2-9B2F-D66F-9D35-CFB20647F4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69409">
            <a:off x="651493" y="1352892"/>
            <a:ext cx="5181600" cy="4533900"/>
          </a:xfrm>
          <a:prstGeom prst="ellipse">
            <a:avLst/>
          </a:prstGeom>
          <a:ln>
            <a:noFill/>
          </a:ln>
          <a:effectLst>
            <a:softEdge rad="112500"/>
          </a:effectLst>
        </p:spPr>
      </p:pic>
    </p:spTree>
    <p:extLst>
      <p:ext uri="{BB962C8B-B14F-4D97-AF65-F5344CB8AC3E}">
        <p14:creationId xmlns:p14="http://schemas.microsoft.com/office/powerpoint/2010/main" val="35307455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3AF3F-5CF1-95E6-E460-862334D419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4FEC24-79A7-7D8B-0655-3F13DB407A31}"/>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0FE0F3-3172-B718-8251-EA693F9E3E4A}"/>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6281FD3-9CB2-4C27-CE44-95186F7D433E}"/>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00F29A4-68FE-0F06-A3D7-8F46609C26C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B112120-F593-2AA4-9E7D-82B4C4AF0F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1DB54F4-20FF-3784-8D5A-A7B2AE914CBD}"/>
              </a:ext>
            </a:extLst>
          </p:cNvPr>
          <p:cNvSpPr txBox="1"/>
          <p:nvPr/>
        </p:nvSpPr>
        <p:spPr>
          <a:xfrm>
            <a:off x="464126" y="1232068"/>
            <a:ext cx="11263747" cy="4759701"/>
          </a:xfrm>
          <a:prstGeom prst="rect">
            <a:avLst/>
          </a:prstGeom>
          <a:noFill/>
        </p:spPr>
        <p:txBody>
          <a:bodyPr wrap="square" rtlCol="1">
            <a:spAutoFit/>
          </a:bodyPr>
          <a:lstStyle/>
          <a:p>
            <a:pPr algn="ctr" rtl="1">
              <a:lnSpc>
                <a:spcPct val="200000"/>
              </a:lnSpc>
            </a:pPr>
            <a:r>
              <a:rPr lang="ar-EG" b="1" dirty="0">
                <a:solidFill>
                  <a:schemeClr val="accent2"/>
                </a:solidFill>
                <a:latin typeface="Alexandria" pitchFamily="2" charset="-78"/>
                <a:cs typeface="Alexandria" pitchFamily="2" charset="-78"/>
              </a:rPr>
              <a:t>حالة شركة </a:t>
            </a:r>
            <a:r>
              <a:rPr lang="en-US" b="1" dirty="0">
                <a:solidFill>
                  <a:schemeClr val="accent2"/>
                </a:solidFill>
                <a:latin typeface="Alexandria" pitchFamily="2" charset="-78"/>
                <a:cs typeface="Alexandria" pitchFamily="2" charset="-78"/>
              </a:rPr>
              <a:t> Nike – </a:t>
            </a:r>
            <a:r>
              <a:rPr lang="ar-EG" b="1" dirty="0">
                <a:solidFill>
                  <a:schemeClr val="accent2"/>
                </a:solidFill>
                <a:latin typeface="Alexandria" pitchFamily="2" charset="-78"/>
                <a:cs typeface="Alexandria" pitchFamily="2" charset="-78"/>
              </a:rPr>
              <a:t>حملة "</a:t>
            </a:r>
            <a:r>
              <a:rPr lang="en-US" b="1" dirty="0">
                <a:solidFill>
                  <a:schemeClr val="accent2"/>
                </a:solidFill>
                <a:latin typeface="Alexandria" pitchFamily="2" charset="-78"/>
                <a:cs typeface="Alexandria" pitchFamily="2" charset="-78"/>
              </a:rPr>
              <a:t>Believe in Something" (2018)</a:t>
            </a:r>
            <a:endParaRPr lang="ar-EG" b="1" dirty="0">
              <a:solidFill>
                <a:schemeClr val="accent2"/>
              </a:solidFill>
              <a:latin typeface="Alexandria" pitchFamily="2" charset="-78"/>
              <a:cs typeface="Alexandria" pitchFamily="2" charset="-78"/>
            </a:endParaRPr>
          </a:p>
          <a:p>
            <a:pPr algn="ctr" rtl="1">
              <a:lnSpc>
                <a:spcPct val="150000"/>
              </a:lnSpc>
            </a:pPr>
            <a:r>
              <a:rPr lang="ar-EG" sz="1600" dirty="0">
                <a:latin typeface="Alexandria" pitchFamily="2" charset="-78"/>
                <a:cs typeface="Alexandria" pitchFamily="2" charset="-78"/>
              </a:rPr>
              <a:t>في عام 2018، أطلقت شركة </a:t>
            </a:r>
            <a:r>
              <a:rPr lang="en-US" sz="1600" dirty="0">
                <a:latin typeface="Alexandria" pitchFamily="2" charset="-78"/>
                <a:cs typeface="Alexandria" pitchFamily="2" charset="-78"/>
              </a:rPr>
              <a:t>Nike </a:t>
            </a:r>
            <a:r>
              <a:rPr lang="ar-EG" sz="1600" dirty="0">
                <a:latin typeface="Alexandria" pitchFamily="2" charset="-78"/>
                <a:cs typeface="Alexandria" pitchFamily="2" charset="-78"/>
              </a:rPr>
              <a:t> حملة جريئة بعنوان:"</a:t>
            </a:r>
            <a:r>
              <a:rPr lang="en-US" sz="1600" dirty="0">
                <a:latin typeface="Alexandria" pitchFamily="2" charset="-78"/>
                <a:cs typeface="Alexandria" pitchFamily="2" charset="-78"/>
              </a:rPr>
              <a:t>Believe in something. Even if it means m  sacrificing everything.“ </a:t>
            </a:r>
            <a:r>
              <a:rPr lang="ar-EG" sz="1600" dirty="0">
                <a:latin typeface="Alexandria" pitchFamily="2" charset="-78"/>
                <a:cs typeface="Alexandria" pitchFamily="2" charset="-78"/>
              </a:rPr>
              <a:t>  و جعلت من اللاعب والناشط السياسي </a:t>
            </a:r>
            <a:r>
              <a:rPr lang="en-US" sz="1600" dirty="0">
                <a:latin typeface="Alexandria" pitchFamily="2" charset="-78"/>
                <a:cs typeface="Alexandria" pitchFamily="2" charset="-78"/>
              </a:rPr>
              <a:t> Colin Kaepernick – </a:t>
            </a:r>
            <a:r>
              <a:rPr lang="ar-EG" sz="1600" dirty="0">
                <a:latin typeface="Alexandria" pitchFamily="2" charset="-78"/>
                <a:cs typeface="Alexandria" pitchFamily="2" charset="-78"/>
              </a:rPr>
              <a:t>الذي أثار الجدل بعد ركوعه أثناء النشيد الوطني احتجاجًا على العنصرية – وجهًا للحملة.</a:t>
            </a:r>
          </a:p>
          <a:p>
            <a:pPr marL="363538" indent="-363538" algn="r" rtl="1">
              <a:lnSpc>
                <a:spcPct val="200000"/>
              </a:lnSpc>
            </a:pPr>
            <a:r>
              <a:rPr lang="ar-EG" b="1" dirty="0">
                <a:solidFill>
                  <a:schemeClr val="accent2"/>
                </a:solidFill>
                <a:latin typeface="Alexandria" pitchFamily="2" charset="-78"/>
                <a:cs typeface="Alexandria" pitchFamily="2" charset="-78"/>
              </a:rPr>
              <a:t>الهدف: </a:t>
            </a:r>
          </a:p>
          <a:p>
            <a:pPr marL="363538" indent="-363538" algn="r" rtl="1">
              <a:lnSpc>
                <a:spcPct val="200000"/>
              </a:lnSpc>
            </a:pPr>
            <a:r>
              <a:rPr lang="ar-EG" sz="1600" dirty="0">
                <a:latin typeface="Alexandria" pitchFamily="2" charset="-78"/>
                <a:cs typeface="Alexandria" pitchFamily="2" charset="-78"/>
              </a:rPr>
              <a:t>استهداف الجمهور الشاب المؤيد للعدالة الاجتماعية.، و إعادة تعزيز الصورة الرمزية لنيكي كعلامة تقف مع القيم والحرية.</a:t>
            </a:r>
          </a:p>
          <a:p>
            <a:pPr marL="363538" indent="-363538" algn="r" rtl="1">
              <a:lnSpc>
                <a:spcPct val="200000"/>
              </a:lnSpc>
            </a:pPr>
            <a:r>
              <a:rPr lang="ar-EG" b="1" dirty="0">
                <a:solidFill>
                  <a:schemeClr val="accent2"/>
                </a:solidFill>
                <a:latin typeface="Alexandria" pitchFamily="2" charset="-78"/>
                <a:cs typeface="Alexandria" pitchFamily="2" charset="-78"/>
              </a:rPr>
              <a:t>النتائج:</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تزايد التفاعل الرقمي للحملة بنسبة 1000% خلال أسبوع من الإطلاق.</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ارتفاع المبيعات بنسبة 31% في نهاية الأسبوع الذي أعقب الحملة.</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تحوّلت </a:t>
            </a:r>
            <a:r>
              <a:rPr lang="en-US" sz="1600" dirty="0">
                <a:latin typeface="Alexandria" pitchFamily="2" charset="-78"/>
                <a:cs typeface="Alexandria" pitchFamily="2" charset="-78"/>
              </a:rPr>
              <a:t>Nike </a:t>
            </a:r>
            <a:r>
              <a:rPr lang="ar-EG" sz="1600" dirty="0">
                <a:latin typeface="Alexandria" pitchFamily="2" charset="-78"/>
                <a:cs typeface="Alexandria" pitchFamily="2" charset="-78"/>
              </a:rPr>
              <a:t>إلى رمز لدعم القضايا الاجتماعية، مما حسّن سمعتها بين فئة الشباب وذوي الخلفيات المتنوعة.</a:t>
            </a:r>
          </a:p>
        </p:txBody>
      </p:sp>
      <p:sp>
        <p:nvSpPr>
          <p:cNvPr id="3" name="TextBox 2">
            <a:extLst>
              <a:ext uri="{FF2B5EF4-FFF2-40B4-BE49-F238E27FC236}">
                <a16:creationId xmlns:a16="http://schemas.microsoft.com/office/drawing/2014/main" id="{9C590799-29BE-2072-0BE2-4186297ECFC6}"/>
              </a:ext>
            </a:extLst>
          </p:cNvPr>
          <p:cNvSpPr txBox="1"/>
          <p:nvPr/>
        </p:nvSpPr>
        <p:spPr>
          <a:xfrm>
            <a:off x="2485572" y="580259"/>
            <a:ext cx="8331200" cy="461665"/>
          </a:xfrm>
          <a:prstGeom prst="rect">
            <a:avLst/>
          </a:prstGeom>
          <a:noFill/>
        </p:spPr>
        <p:txBody>
          <a:bodyPr wrap="square" rtlCol="1">
            <a:spAutoFit/>
          </a:bodyPr>
          <a:lstStyle/>
          <a:p>
            <a:pPr algn="ctr"/>
            <a:r>
              <a:rPr lang="ar-EG" sz="2400" b="1" dirty="0">
                <a:solidFill>
                  <a:srgbClr val="00B0F0"/>
                </a:solidFill>
                <a:latin typeface="Alexandria" pitchFamily="2" charset="-78"/>
                <a:cs typeface="Alexandria" pitchFamily="2" charset="-78"/>
              </a:rPr>
              <a:t>أولًا: دراسة حالة لحملة ناجحة أدت إلى تحسين السمعة</a:t>
            </a:r>
          </a:p>
        </p:txBody>
      </p:sp>
    </p:spTree>
    <p:extLst>
      <p:ext uri="{BB962C8B-B14F-4D97-AF65-F5344CB8AC3E}">
        <p14:creationId xmlns:p14="http://schemas.microsoft.com/office/powerpoint/2010/main" val="33131419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EA7E7-6D72-4538-DDBD-6B2E8875D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18AF88-1913-8355-D0DC-44B0ECC7DFF9}"/>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B490A99-D648-438D-6230-14E2F7F7A639}"/>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922A57F-5B24-F721-4528-55CD4CDDC873}"/>
              </a:ext>
            </a:extLst>
          </p:cNvPr>
          <p:cNvSpPr/>
          <p:nvPr/>
        </p:nvSpPr>
        <p:spPr>
          <a:xfrm>
            <a:off x="180431" y="1189509"/>
            <a:ext cx="11720167" cy="5403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E60C364-3FEE-9D7E-199E-A1C700058E7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6BC0693-14FB-5761-3A1D-2E84529608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E8F2451-DC84-D32E-99DD-7C2CDA428622}"/>
              </a:ext>
            </a:extLst>
          </p:cNvPr>
          <p:cNvSpPr txBox="1"/>
          <p:nvPr/>
        </p:nvSpPr>
        <p:spPr>
          <a:xfrm>
            <a:off x="335477" y="1570397"/>
            <a:ext cx="11410074" cy="2226828"/>
          </a:xfrm>
          <a:prstGeom prst="rect">
            <a:avLst/>
          </a:prstGeom>
          <a:noFill/>
        </p:spPr>
        <p:txBody>
          <a:bodyPr wrap="square" rtlCol="1">
            <a:spAutoFit/>
          </a:bodyPr>
          <a:lstStyle/>
          <a:p>
            <a:pPr algn="ctr" rtl="1">
              <a:lnSpc>
                <a:spcPct val="200000"/>
              </a:lnSpc>
            </a:pPr>
            <a:r>
              <a:rPr lang="ar-EG" b="1" dirty="0">
                <a:solidFill>
                  <a:schemeClr val="accent2"/>
                </a:solidFill>
                <a:latin typeface="Alexandria" pitchFamily="2" charset="-78"/>
                <a:cs typeface="Alexandria" pitchFamily="2" charset="-78"/>
              </a:rPr>
              <a:t>حالة شركة </a:t>
            </a:r>
            <a:r>
              <a:rPr lang="en-US" b="1" dirty="0">
                <a:solidFill>
                  <a:schemeClr val="accent2"/>
                </a:solidFill>
                <a:latin typeface="Alexandria" pitchFamily="2" charset="-78"/>
                <a:cs typeface="Alexandria" pitchFamily="2" charset="-78"/>
              </a:rPr>
              <a:t> Nike – </a:t>
            </a:r>
            <a:r>
              <a:rPr lang="ar-EG" b="1" dirty="0">
                <a:solidFill>
                  <a:schemeClr val="accent2"/>
                </a:solidFill>
                <a:latin typeface="Alexandria" pitchFamily="2" charset="-78"/>
                <a:cs typeface="Alexandria" pitchFamily="2" charset="-78"/>
              </a:rPr>
              <a:t>حملة “</a:t>
            </a:r>
            <a:r>
              <a:rPr lang="en-US" b="1" dirty="0">
                <a:solidFill>
                  <a:schemeClr val="accent2"/>
                </a:solidFill>
                <a:latin typeface="Alexandria" pitchFamily="2" charset="-78"/>
                <a:cs typeface="Alexandria" pitchFamily="2" charset="-78"/>
              </a:rPr>
              <a:t>Believe in Something" (2018)</a:t>
            </a:r>
            <a:endParaRPr lang="ar-EG" b="1" dirty="0">
              <a:solidFill>
                <a:schemeClr val="accent2"/>
              </a:solidFill>
              <a:latin typeface="Alexandria" pitchFamily="2" charset="-78"/>
              <a:cs typeface="Alexandria" pitchFamily="2" charset="-78"/>
            </a:endParaRPr>
          </a:p>
          <a:p>
            <a:pPr algn="r" rtl="1">
              <a:lnSpc>
                <a:spcPct val="200000"/>
              </a:lnSpc>
            </a:pPr>
            <a:r>
              <a:rPr lang="ar-EG" b="1" dirty="0">
                <a:solidFill>
                  <a:schemeClr val="accent2"/>
                </a:solidFill>
                <a:latin typeface="Alexandria" pitchFamily="2" charset="-78"/>
                <a:cs typeface="Alexandria" pitchFamily="2" charset="-78"/>
              </a:rPr>
              <a:t>التحليل: </a:t>
            </a:r>
            <a:r>
              <a:rPr lang="ar-EG" dirty="0">
                <a:latin typeface="Alexandria" pitchFamily="2" charset="-78"/>
                <a:cs typeface="Alexandria" pitchFamily="2" charset="-78"/>
              </a:rPr>
              <a:t>أظهرت </a:t>
            </a:r>
            <a:r>
              <a:rPr lang="en-US" dirty="0">
                <a:latin typeface="Alexandria" pitchFamily="2" charset="-78"/>
                <a:cs typeface="Alexandria" pitchFamily="2" charset="-78"/>
              </a:rPr>
              <a:t>Nike </a:t>
            </a:r>
            <a:r>
              <a:rPr lang="ar-EG" dirty="0">
                <a:latin typeface="Alexandria" pitchFamily="2" charset="-78"/>
                <a:cs typeface="Alexandria" pitchFamily="2" charset="-78"/>
              </a:rPr>
              <a:t>  قدرة على المخاطرة الاتصالية المدروسة.قدّمت نموذجًا لـ العلاقات العامة ذات القيمة الأخلاقية.أدارت الحملة بذكاء باستخدام الوسائط الرقمية والتأثير المجتمعي</a:t>
            </a:r>
            <a:endParaRPr lang="en-US" dirty="0">
              <a:latin typeface="Alexandria" pitchFamily="2" charset="-78"/>
              <a:cs typeface="Alexandria" pitchFamily="2" charset="-78"/>
              <a:hlinkClick r:id="rId3"/>
            </a:endParaRPr>
          </a:p>
          <a:p>
            <a:pPr algn="ctr">
              <a:lnSpc>
                <a:spcPct val="200000"/>
              </a:lnSpc>
              <a:tabLst>
                <a:tab pos="8156575" algn="l"/>
              </a:tabLst>
            </a:pPr>
            <a:r>
              <a:rPr lang="en-US" dirty="0">
                <a:latin typeface="Alexandria" pitchFamily="2" charset="-78"/>
                <a:cs typeface="Alexandria" pitchFamily="2" charset="-78"/>
                <a:hlinkClick r:id="rId3"/>
              </a:rPr>
              <a:t>https://youtu.be/rwlopXMTzS4?si=ZADa2Ih89SKUUrLF</a:t>
            </a:r>
            <a:endParaRPr lang="ar-EG"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AAC1065B-4BF3-5C26-E710-CD425CCB76EE}"/>
              </a:ext>
            </a:extLst>
          </p:cNvPr>
          <p:cNvSpPr txBox="1"/>
          <p:nvPr/>
        </p:nvSpPr>
        <p:spPr>
          <a:xfrm>
            <a:off x="2485572" y="580259"/>
            <a:ext cx="8331200" cy="461665"/>
          </a:xfrm>
          <a:prstGeom prst="rect">
            <a:avLst/>
          </a:prstGeom>
          <a:noFill/>
        </p:spPr>
        <p:txBody>
          <a:bodyPr wrap="square" rtlCol="1">
            <a:spAutoFit/>
          </a:bodyPr>
          <a:lstStyle/>
          <a:p>
            <a:pPr algn="ctr"/>
            <a:r>
              <a:rPr lang="ar-EG" sz="2400" b="1" dirty="0">
                <a:solidFill>
                  <a:srgbClr val="00B0F0"/>
                </a:solidFill>
                <a:latin typeface="Alexandria" pitchFamily="2" charset="-78"/>
                <a:cs typeface="Alexandria" pitchFamily="2" charset="-78"/>
              </a:rPr>
              <a:t>أولًا: دراسة حالة لحملة ناجحة أدت إلى تحسين السمعة</a:t>
            </a:r>
          </a:p>
        </p:txBody>
      </p:sp>
      <p:pic>
        <p:nvPicPr>
          <p:cNvPr id="6" name="Picture 5">
            <a:extLst>
              <a:ext uri="{FF2B5EF4-FFF2-40B4-BE49-F238E27FC236}">
                <a16:creationId xmlns:a16="http://schemas.microsoft.com/office/drawing/2014/main" id="{22E26BF4-4525-0FE0-E2C6-9040806C9240}"/>
              </a:ext>
            </a:extLst>
          </p:cNvPr>
          <p:cNvPicPr>
            <a:picLocks noChangeAspect="1"/>
          </p:cNvPicPr>
          <p:nvPr/>
        </p:nvPicPr>
        <p:blipFill>
          <a:blip r:embed="rId4"/>
          <a:stretch>
            <a:fillRect/>
          </a:stretch>
        </p:blipFill>
        <p:spPr>
          <a:xfrm>
            <a:off x="551543" y="3731773"/>
            <a:ext cx="4854671" cy="2831100"/>
          </a:xfrm>
          <a:prstGeom prst="rect">
            <a:avLst/>
          </a:prstGeom>
        </p:spPr>
      </p:pic>
      <p:pic>
        <p:nvPicPr>
          <p:cNvPr id="8" name="Picture 7">
            <a:extLst>
              <a:ext uri="{FF2B5EF4-FFF2-40B4-BE49-F238E27FC236}">
                <a16:creationId xmlns:a16="http://schemas.microsoft.com/office/drawing/2014/main" id="{A2237F7C-DCC1-0846-3DE9-83596D4AECD3}"/>
              </a:ext>
            </a:extLst>
          </p:cNvPr>
          <p:cNvPicPr>
            <a:picLocks noChangeAspect="1"/>
          </p:cNvPicPr>
          <p:nvPr/>
        </p:nvPicPr>
        <p:blipFill>
          <a:blip r:embed="rId5"/>
          <a:stretch>
            <a:fillRect/>
          </a:stretch>
        </p:blipFill>
        <p:spPr>
          <a:xfrm>
            <a:off x="6115009" y="3797225"/>
            <a:ext cx="5313584" cy="2765649"/>
          </a:xfrm>
          <a:prstGeom prst="rect">
            <a:avLst/>
          </a:prstGeom>
        </p:spPr>
      </p:pic>
    </p:spTree>
    <p:extLst>
      <p:ext uri="{BB962C8B-B14F-4D97-AF65-F5344CB8AC3E}">
        <p14:creationId xmlns:p14="http://schemas.microsoft.com/office/powerpoint/2010/main" val="398886919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CB5BC-E406-06FB-EDBE-201AE68BFD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8646F3-D6BD-2F34-EC26-1F178ECF70DD}"/>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95ABB95-BDED-8601-F5B6-8076A5B5BA61}"/>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99F949-D822-D2EF-DDFE-BF317CC1BA68}"/>
              </a:ext>
            </a:extLst>
          </p:cNvPr>
          <p:cNvSpPr/>
          <p:nvPr/>
        </p:nvSpPr>
        <p:spPr>
          <a:xfrm>
            <a:off x="180431" y="1041924"/>
            <a:ext cx="11720167" cy="5550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AB06DAF-489A-092A-C388-5D148FC0103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CE0D10B-8055-5DB6-403C-7515D7C5A5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B02B262-B6BD-4D5A-5BEB-EC8CE84F1646}"/>
              </a:ext>
            </a:extLst>
          </p:cNvPr>
          <p:cNvSpPr txBox="1"/>
          <p:nvPr/>
        </p:nvSpPr>
        <p:spPr>
          <a:xfrm>
            <a:off x="165399" y="1041924"/>
            <a:ext cx="11735199" cy="5436809"/>
          </a:xfrm>
          <a:prstGeom prst="rect">
            <a:avLst/>
          </a:prstGeom>
          <a:noFill/>
        </p:spPr>
        <p:txBody>
          <a:bodyPr wrap="square" rtlCol="1">
            <a:spAutoFit/>
          </a:bodyPr>
          <a:lstStyle/>
          <a:p>
            <a:pPr algn="ctr" rtl="1">
              <a:lnSpc>
                <a:spcPct val="200000"/>
              </a:lnSpc>
            </a:pPr>
            <a:r>
              <a:rPr lang="ar-EG" b="1" dirty="0">
                <a:solidFill>
                  <a:schemeClr val="accent2"/>
                </a:solidFill>
                <a:latin typeface="Alexandria" pitchFamily="2" charset="-78"/>
                <a:cs typeface="Alexandria" pitchFamily="2" charset="-78"/>
              </a:rPr>
              <a:t>حالة شركة </a:t>
            </a:r>
            <a:r>
              <a:rPr lang="en-US" b="1" dirty="0">
                <a:solidFill>
                  <a:schemeClr val="accent2"/>
                </a:solidFill>
                <a:latin typeface="Alexandria" pitchFamily="2" charset="-78"/>
                <a:cs typeface="Alexandria" pitchFamily="2" charset="-78"/>
              </a:rPr>
              <a:t>United Airlines – </a:t>
            </a:r>
            <a:r>
              <a:rPr lang="ar-EG" b="1" dirty="0">
                <a:solidFill>
                  <a:schemeClr val="accent2"/>
                </a:solidFill>
                <a:latin typeface="Alexandria" pitchFamily="2" charset="-78"/>
                <a:cs typeface="Alexandria" pitchFamily="2" charset="-78"/>
              </a:rPr>
              <a:t>واقعة طرد الراكب (2017)</a:t>
            </a:r>
          </a:p>
          <a:p>
            <a:pPr algn="ctr" rtl="1">
              <a:lnSpc>
                <a:spcPct val="150000"/>
              </a:lnSpc>
            </a:pPr>
            <a:r>
              <a:rPr lang="ar-EG" sz="1600" dirty="0">
                <a:latin typeface="Alexandria" pitchFamily="2" charset="-78"/>
                <a:cs typeface="Alexandria" pitchFamily="2" charset="-78"/>
              </a:rPr>
              <a:t>في أبريل 2017، تم تصوير موظفي شركة </a:t>
            </a:r>
            <a:r>
              <a:rPr lang="en-US" sz="1600" dirty="0">
                <a:latin typeface="Alexandria" pitchFamily="2" charset="-78"/>
                <a:cs typeface="Alexandria" pitchFamily="2" charset="-78"/>
              </a:rPr>
              <a:t> United Airlines </a:t>
            </a:r>
            <a:r>
              <a:rPr lang="ar-EG" sz="1600" dirty="0">
                <a:latin typeface="Alexandria" pitchFamily="2" charset="-78"/>
                <a:cs typeface="Alexandria" pitchFamily="2" charset="-78"/>
              </a:rPr>
              <a:t>وهم يطردون بالقوة راكبًا آسيويًا (ديفيد داو) من على متن الطائرة بسبب "زيادة عدد الركاب" بطريقة عنيفة، وانتشر الفيديو بسرعة كبيرة على وسائل التواصل الاجتماعي.</a:t>
            </a:r>
          </a:p>
          <a:p>
            <a:pPr algn="ctr" rtl="1">
              <a:lnSpc>
                <a:spcPct val="200000"/>
              </a:lnSpc>
            </a:pPr>
            <a:r>
              <a:rPr lang="ar-EG" b="1" dirty="0">
                <a:solidFill>
                  <a:schemeClr val="accent2"/>
                </a:solidFill>
                <a:latin typeface="Alexandria" pitchFamily="2" charset="-78"/>
                <a:cs typeface="Alexandria" pitchFamily="2" charset="-78"/>
              </a:rPr>
              <a:t>رد الشركة: </a:t>
            </a:r>
            <a:r>
              <a:rPr lang="ar-EG" sz="1600" dirty="0">
                <a:latin typeface="Alexandria" pitchFamily="2" charset="-78"/>
                <a:cs typeface="Alexandria" pitchFamily="2" charset="-78"/>
              </a:rPr>
              <a:t>صدر بيان من الرئيس التنفيذي </a:t>
            </a:r>
            <a:r>
              <a:rPr lang="en-US" sz="1600" dirty="0">
                <a:latin typeface="Alexandria" pitchFamily="2" charset="-78"/>
                <a:cs typeface="Alexandria" pitchFamily="2" charset="-78"/>
              </a:rPr>
              <a:t>Oscar Munoz </a:t>
            </a:r>
            <a:r>
              <a:rPr lang="ar-EG" sz="1600" dirty="0">
                <a:latin typeface="Alexandria" pitchFamily="2" charset="-78"/>
                <a:cs typeface="Alexandria" pitchFamily="2" charset="-78"/>
              </a:rPr>
              <a:t>وصف فيه الحادث بـ"إعادة تخصيص" المقاعد (</a:t>
            </a:r>
            <a:r>
              <a:rPr lang="en-US" sz="1600" dirty="0">
                <a:latin typeface="Alexandria" pitchFamily="2" charset="-78"/>
                <a:cs typeface="Alexandria" pitchFamily="2" charset="-78"/>
              </a:rPr>
              <a:t>re-accommodation)، </a:t>
            </a:r>
            <a:r>
              <a:rPr lang="ar-EG" sz="1600" dirty="0">
                <a:latin typeface="Alexandria" pitchFamily="2" charset="-78"/>
                <a:cs typeface="Alexandria" pitchFamily="2" charset="-78"/>
              </a:rPr>
              <a:t>وتضمن تبريرًا غير واضح ولم يعتذر.تأخر الاعتذار الرسمي ليومين، ما فاقم الأزمة.</a:t>
            </a:r>
          </a:p>
          <a:p>
            <a:pPr marL="363538" algn="r" rtl="1">
              <a:lnSpc>
                <a:spcPct val="200000"/>
              </a:lnSpc>
            </a:pPr>
            <a:r>
              <a:rPr lang="ar-EG" b="1" dirty="0">
                <a:solidFill>
                  <a:schemeClr val="accent2"/>
                </a:solidFill>
                <a:latin typeface="Alexandria" pitchFamily="2" charset="-78"/>
                <a:cs typeface="Alexandria" pitchFamily="2" charset="-78"/>
              </a:rPr>
              <a:t>نتائج الأزمة:</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انهارت الثقة العامة بالشركة، وانتشرت دعوات عالمية للمقاطعة.</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تراجعت أسهم </a:t>
            </a:r>
            <a:r>
              <a:rPr lang="en-US" sz="1600" dirty="0">
                <a:latin typeface="Alexandria" pitchFamily="2" charset="-78"/>
                <a:cs typeface="Alexandria" pitchFamily="2" charset="-78"/>
              </a:rPr>
              <a:t>United </a:t>
            </a:r>
            <a:r>
              <a:rPr lang="ar-EG" sz="1600" dirty="0">
                <a:latin typeface="Alexandria" pitchFamily="2" charset="-78"/>
                <a:cs typeface="Alexandria" pitchFamily="2" charset="-78"/>
              </a:rPr>
              <a:t>بنسبة 6.3% خلال أسبوع.</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واجهت اتهامات بالتمييز وسوء المعاملة وفشل إداري.</a:t>
            </a:r>
          </a:p>
          <a:p>
            <a:pPr marL="285750" indent="-285750" algn="r" rtl="1">
              <a:lnSpc>
                <a:spcPct val="20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التحليل: </a:t>
            </a:r>
            <a:r>
              <a:rPr lang="ar-EG" sz="1600" dirty="0">
                <a:latin typeface="Alexandria" pitchFamily="2" charset="-78"/>
                <a:cs typeface="Alexandria" pitchFamily="2" charset="-78"/>
              </a:rPr>
              <a:t>فشل في إدارة الأزمة اتصاليًا بسبب:تأخير الاستجابة / .غياب الشفافية / .تجاهل الجانب الإنساني للواقعة. / نموذج واضح لـ فقدان السيطرة على السمعة بسبب غياب استراتيجيات العلاقات العامة الفعالة في إدارة الأزمات.</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D6B6AFFE-6815-2886-8610-89F63CFA9B84}"/>
              </a:ext>
            </a:extLst>
          </p:cNvPr>
          <p:cNvSpPr txBox="1"/>
          <p:nvPr/>
        </p:nvSpPr>
        <p:spPr>
          <a:xfrm>
            <a:off x="2485572" y="580259"/>
            <a:ext cx="8331200" cy="461665"/>
          </a:xfrm>
          <a:prstGeom prst="rect">
            <a:avLst/>
          </a:prstGeom>
          <a:noFill/>
        </p:spPr>
        <p:txBody>
          <a:bodyPr wrap="square" rtlCol="1">
            <a:spAutoFit/>
          </a:bodyPr>
          <a:lstStyle/>
          <a:p>
            <a:pPr algn="ctr"/>
            <a:r>
              <a:rPr lang="ar-EG" sz="2400" b="1" dirty="0">
                <a:solidFill>
                  <a:srgbClr val="00B0F0"/>
                </a:solidFill>
                <a:latin typeface="Alexandria" pitchFamily="2" charset="-78"/>
                <a:cs typeface="Alexandria" pitchFamily="2" charset="-78"/>
              </a:rPr>
              <a:t>ثانيًا: دراسة حالة  لأزمة سمعة كبرى وفشل في التواصل</a:t>
            </a:r>
          </a:p>
        </p:txBody>
      </p:sp>
    </p:spTree>
    <p:extLst>
      <p:ext uri="{BB962C8B-B14F-4D97-AF65-F5344CB8AC3E}">
        <p14:creationId xmlns:p14="http://schemas.microsoft.com/office/powerpoint/2010/main" val="331662509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CB5BC-E406-06FB-EDBE-201AE68BFD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8646F3-D6BD-2F34-EC26-1F178ECF70DD}"/>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95ABB95-BDED-8601-F5B6-8076A5B5BA61}"/>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99F949-D822-D2EF-DDFE-BF317CC1BA68}"/>
              </a:ext>
            </a:extLst>
          </p:cNvPr>
          <p:cNvSpPr/>
          <p:nvPr/>
        </p:nvSpPr>
        <p:spPr>
          <a:xfrm>
            <a:off x="180431" y="1041924"/>
            <a:ext cx="11720167" cy="5550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AB06DAF-489A-092A-C388-5D148FC0103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CE0D10B-8055-5DB6-403C-7515D7C5A5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B02B262-B6BD-4D5A-5BEB-EC8CE84F1646}"/>
              </a:ext>
            </a:extLst>
          </p:cNvPr>
          <p:cNvSpPr txBox="1"/>
          <p:nvPr/>
        </p:nvSpPr>
        <p:spPr>
          <a:xfrm>
            <a:off x="165399" y="1041924"/>
            <a:ext cx="11735199" cy="5129033"/>
          </a:xfrm>
          <a:prstGeom prst="rect">
            <a:avLst/>
          </a:prstGeom>
          <a:noFill/>
        </p:spPr>
        <p:txBody>
          <a:bodyPr wrap="square" rtlCol="1">
            <a:spAutoFit/>
          </a:bodyPr>
          <a:lstStyle/>
          <a:p>
            <a:pPr algn="ctr" rtl="1">
              <a:lnSpc>
                <a:spcPct val="200000"/>
              </a:lnSpc>
            </a:pPr>
            <a:r>
              <a:rPr lang="ar-EG" b="1" dirty="0">
                <a:solidFill>
                  <a:schemeClr val="accent2"/>
                </a:solidFill>
                <a:latin typeface="Alexandria" pitchFamily="2" charset="-78"/>
                <a:cs typeface="Alexandria" pitchFamily="2" charset="-78"/>
              </a:rPr>
              <a:t>حالة شركة </a:t>
            </a:r>
            <a:r>
              <a:rPr lang="en-US" b="1" dirty="0">
                <a:solidFill>
                  <a:schemeClr val="accent2"/>
                </a:solidFill>
                <a:latin typeface="Alexandria" pitchFamily="2" charset="-78"/>
                <a:cs typeface="Alexandria" pitchFamily="2" charset="-78"/>
              </a:rPr>
              <a:t>Johnson &amp; Johnson – </a:t>
            </a:r>
            <a:r>
              <a:rPr lang="ar-EG" b="1" dirty="0">
                <a:solidFill>
                  <a:schemeClr val="accent2"/>
                </a:solidFill>
                <a:latin typeface="Alexandria" pitchFamily="2" charset="-78"/>
                <a:cs typeface="Alexandria" pitchFamily="2" charset="-78"/>
              </a:rPr>
              <a:t>أزمة "</a:t>
            </a:r>
            <a:r>
              <a:rPr lang="en-US" b="1" dirty="0">
                <a:solidFill>
                  <a:schemeClr val="accent2"/>
                </a:solidFill>
                <a:latin typeface="Alexandria" pitchFamily="2" charset="-78"/>
                <a:cs typeface="Alexandria" pitchFamily="2" charset="-78"/>
              </a:rPr>
              <a:t>Tylenol" (1982)</a:t>
            </a:r>
          </a:p>
          <a:p>
            <a:pPr algn="ctr" rtl="1">
              <a:lnSpc>
                <a:spcPct val="200000"/>
              </a:lnSpc>
            </a:pPr>
            <a:r>
              <a:rPr lang="ar-EG" sz="1600" dirty="0">
                <a:latin typeface="Alexandria" pitchFamily="2" charset="-78"/>
                <a:cs typeface="Alexandria" pitchFamily="2" charset="-78"/>
              </a:rPr>
              <a:t>في عام 1982، واجهت شركة </a:t>
            </a:r>
            <a:r>
              <a:rPr lang="en-US" sz="1600" dirty="0">
                <a:latin typeface="Alexandria" pitchFamily="2" charset="-78"/>
                <a:cs typeface="Alexandria" pitchFamily="2" charset="-78"/>
              </a:rPr>
              <a:t> Johnson &amp; Johnson </a:t>
            </a:r>
            <a:r>
              <a:rPr lang="ar-EG" sz="1600" dirty="0">
                <a:latin typeface="Alexandria" pitchFamily="2" charset="-78"/>
                <a:cs typeface="Alexandria" pitchFamily="2" charset="-78"/>
              </a:rPr>
              <a:t>أزمة مميتة حين وُجدت عبوات من مسكن </a:t>
            </a:r>
            <a:r>
              <a:rPr lang="en-US" sz="1600" dirty="0">
                <a:latin typeface="Alexandria" pitchFamily="2" charset="-78"/>
                <a:cs typeface="Alexandria" pitchFamily="2" charset="-78"/>
              </a:rPr>
              <a:t>Tylenol </a:t>
            </a:r>
            <a:r>
              <a:rPr lang="ar-EG" sz="1600" dirty="0">
                <a:latin typeface="Alexandria" pitchFamily="2" charset="-78"/>
                <a:cs typeface="Alexandria" pitchFamily="2" charset="-78"/>
              </a:rPr>
              <a:t>ملوثة بمادة السيانيد، ما أدى إلى وفاة 7 أشخاص في شيكاغو. الأزمة أثارت ذعرًا وهددت مستقبل العلامة التجارية.</a:t>
            </a:r>
          </a:p>
          <a:p>
            <a:pPr algn="ctr" rtl="1">
              <a:lnSpc>
                <a:spcPct val="200000"/>
              </a:lnSpc>
            </a:pPr>
            <a:r>
              <a:rPr lang="ar-EG" b="1" dirty="0">
                <a:solidFill>
                  <a:schemeClr val="accent2"/>
                </a:solidFill>
                <a:latin typeface="Alexandria" pitchFamily="2" charset="-78"/>
                <a:cs typeface="Alexandria" pitchFamily="2" charset="-78"/>
              </a:rPr>
              <a:t>الهدف: </a:t>
            </a:r>
            <a:r>
              <a:rPr lang="ar-EG" sz="1600" dirty="0">
                <a:latin typeface="Alexandria" pitchFamily="2" charset="-78"/>
                <a:cs typeface="Alexandria" pitchFamily="2" charset="-78"/>
              </a:rPr>
              <a:t>استعادة ثقة الجمهور من خلال استجابة سريعة وشفافة تضع سلامة المستهلك كأولوية قصوى.</a:t>
            </a:r>
          </a:p>
          <a:p>
            <a:pPr algn="ctr" rtl="1">
              <a:lnSpc>
                <a:spcPct val="200000"/>
              </a:lnSpc>
            </a:pPr>
            <a:endParaRPr lang="ar-EG" sz="1600" dirty="0">
              <a:latin typeface="Alexandria" pitchFamily="2" charset="-78"/>
              <a:cs typeface="Alexandria" pitchFamily="2" charset="-78"/>
            </a:endParaRPr>
          </a:p>
          <a:p>
            <a:pPr marL="363538" algn="r" rtl="1">
              <a:lnSpc>
                <a:spcPct val="200000"/>
              </a:lnSpc>
            </a:pPr>
            <a:r>
              <a:rPr lang="ar-EG" b="1" dirty="0">
                <a:solidFill>
                  <a:schemeClr val="accent2"/>
                </a:solidFill>
                <a:latin typeface="Alexandria" pitchFamily="2" charset="-78"/>
                <a:cs typeface="Alexandria" pitchFamily="2" charset="-78"/>
              </a:rPr>
              <a:t>إجراءات الشركة:</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سحب طوعي شامل لأكثر من 31 مليون عبوة من الأسواق (بتكلفة 100 مليون دولار).</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استخدام حملة إعلامية فعّالة للتواصل مع الجمهور والصحافة بشفافية.</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تطوير عبوات جديدة مانعة للعبث </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إعادة إطلاق المنتج مع حملات تسويقية تحمل رسائل ثقة ومصداقية.</a:t>
            </a:r>
          </a:p>
        </p:txBody>
      </p:sp>
      <p:sp>
        <p:nvSpPr>
          <p:cNvPr id="3" name="TextBox 2">
            <a:extLst>
              <a:ext uri="{FF2B5EF4-FFF2-40B4-BE49-F238E27FC236}">
                <a16:creationId xmlns:a16="http://schemas.microsoft.com/office/drawing/2014/main" id="{D6B6AFFE-6815-2886-8610-89F63CFA9B84}"/>
              </a:ext>
            </a:extLst>
          </p:cNvPr>
          <p:cNvSpPr txBox="1"/>
          <p:nvPr/>
        </p:nvSpPr>
        <p:spPr>
          <a:xfrm>
            <a:off x="2485572" y="580259"/>
            <a:ext cx="8879114" cy="461665"/>
          </a:xfrm>
          <a:prstGeom prst="rect">
            <a:avLst/>
          </a:prstGeom>
          <a:noFill/>
        </p:spPr>
        <p:txBody>
          <a:bodyPr wrap="square" rtlCol="1">
            <a:spAutoFit/>
          </a:bodyPr>
          <a:lstStyle/>
          <a:p>
            <a:pPr algn="ctr"/>
            <a:r>
              <a:rPr lang="ar-EG" sz="2400" b="1" dirty="0">
                <a:solidFill>
                  <a:srgbClr val="00B0F0"/>
                </a:solidFill>
                <a:latin typeface="Alexandria" pitchFamily="2" charset="-78"/>
                <a:cs typeface="Alexandria" pitchFamily="2" charset="-78"/>
              </a:rPr>
              <a:t>ثالثًا: دراسة حالة  لحملة ناجحة لاستعادة السمعة بعد أزمة</a:t>
            </a:r>
          </a:p>
        </p:txBody>
      </p:sp>
    </p:spTree>
    <p:extLst>
      <p:ext uri="{BB962C8B-B14F-4D97-AF65-F5344CB8AC3E}">
        <p14:creationId xmlns:p14="http://schemas.microsoft.com/office/powerpoint/2010/main" val="225918606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49948-3A8C-EF60-2C67-79D26F5B1C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66C8D5-C8D1-8150-63E5-A29B9510C9F0}"/>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49BB6B6-26AB-45E7-D876-5C57F344A786}"/>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663AA5E-C32E-DE99-9F1F-E03DD3E58282}"/>
              </a:ext>
            </a:extLst>
          </p:cNvPr>
          <p:cNvSpPr/>
          <p:nvPr/>
        </p:nvSpPr>
        <p:spPr>
          <a:xfrm>
            <a:off x="180431" y="1041924"/>
            <a:ext cx="11720167" cy="5550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E6D64EF-EB3D-68CB-BF45-015A21B4AC7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B51CB4F-55CB-701E-9D7A-96612F561F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BD18B85-733C-B823-D9A2-920DF8F7EDAC}"/>
              </a:ext>
            </a:extLst>
          </p:cNvPr>
          <p:cNvSpPr txBox="1"/>
          <p:nvPr/>
        </p:nvSpPr>
        <p:spPr>
          <a:xfrm>
            <a:off x="165399" y="1041924"/>
            <a:ext cx="11735199" cy="4636590"/>
          </a:xfrm>
          <a:prstGeom prst="rect">
            <a:avLst/>
          </a:prstGeom>
          <a:noFill/>
        </p:spPr>
        <p:txBody>
          <a:bodyPr wrap="square" rtlCol="1">
            <a:spAutoFit/>
          </a:bodyPr>
          <a:lstStyle/>
          <a:p>
            <a:pPr algn="ctr" rtl="1">
              <a:lnSpc>
                <a:spcPct val="200000"/>
              </a:lnSpc>
            </a:pPr>
            <a:r>
              <a:rPr lang="ar-EG" b="1" dirty="0">
                <a:solidFill>
                  <a:schemeClr val="accent2"/>
                </a:solidFill>
                <a:latin typeface="Alexandria" pitchFamily="2" charset="-78"/>
                <a:cs typeface="Alexandria" pitchFamily="2" charset="-78"/>
              </a:rPr>
              <a:t>حالة شركة </a:t>
            </a:r>
            <a:r>
              <a:rPr lang="en-US" b="1" dirty="0">
                <a:solidFill>
                  <a:schemeClr val="accent2"/>
                </a:solidFill>
                <a:latin typeface="Alexandria" pitchFamily="2" charset="-78"/>
                <a:cs typeface="Alexandria" pitchFamily="2" charset="-78"/>
              </a:rPr>
              <a:t>Johnson &amp; Johnson – </a:t>
            </a:r>
            <a:r>
              <a:rPr lang="ar-EG" b="1" dirty="0">
                <a:solidFill>
                  <a:schemeClr val="accent2"/>
                </a:solidFill>
                <a:latin typeface="Alexandria" pitchFamily="2" charset="-78"/>
                <a:cs typeface="Alexandria" pitchFamily="2" charset="-78"/>
              </a:rPr>
              <a:t> أزمة "</a:t>
            </a:r>
            <a:r>
              <a:rPr lang="en-US" b="1" dirty="0">
                <a:solidFill>
                  <a:schemeClr val="accent2"/>
                </a:solidFill>
                <a:latin typeface="Alexandria" pitchFamily="2" charset="-78"/>
                <a:cs typeface="Alexandria" pitchFamily="2" charset="-78"/>
              </a:rPr>
              <a:t>Tylenol" (1982)</a:t>
            </a:r>
            <a:endParaRPr lang="ar-EG" sz="1600" dirty="0">
              <a:latin typeface="Alexandria" pitchFamily="2" charset="-78"/>
              <a:cs typeface="Alexandria" pitchFamily="2" charset="-78"/>
            </a:endParaRPr>
          </a:p>
          <a:p>
            <a:pPr marL="363538" algn="r" rtl="1">
              <a:lnSpc>
                <a:spcPct val="200000"/>
              </a:lnSpc>
            </a:pPr>
            <a:r>
              <a:rPr lang="ar-EG" b="1" dirty="0">
                <a:solidFill>
                  <a:schemeClr val="accent2"/>
                </a:solidFill>
                <a:latin typeface="Alexandria" pitchFamily="2" charset="-78"/>
                <a:cs typeface="Alexandria" pitchFamily="2" charset="-78"/>
              </a:rPr>
              <a:t>نتائج الحملة:</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تحسنت صورة </a:t>
            </a:r>
            <a:r>
              <a:rPr lang="en-US" sz="1600" dirty="0">
                <a:latin typeface="Alexandria" pitchFamily="2" charset="-78"/>
                <a:cs typeface="Alexandria" pitchFamily="2" charset="-78"/>
              </a:rPr>
              <a:t>Johnson &amp; Johnson </a:t>
            </a:r>
            <a:r>
              <a:rPr lang="ar-EG" sz="1600" dirty="0">
                <a:latin typeface="Alexandria" pitchFamily="2" charset="-78"/>
                <a:cs typeface="Alexandria" pitchFamily="2" charset="-78"/>
              </a:rPr>
              <a:t> كعلامة أخلاقية ومسؤولة.</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استعاد </a:t>
            </a:r>
            <a:r>
              <a:rPr lang="en-US" sz="1600" dirty="0">
                <a:latin typeface="Alexandria" pitchFamily="2" charset="-78"/>
                <a:cs typeface="Alexandria" pitchFamily="2" charset="-78"/>
              </a:rPr>
              <a:t>Tylenol 80% </a:t>
            </a:r>
            <a:r>
              <a:rPr lang="ar-EG" sz="1600" dirty="0">
                <a:latin typeface="Alexandria" pitchFamily="2" charset="-78"/>
                <a:cs typeface="Alexandria" pitchFamily="2" charset="-78"/>
              </a:rPr>
              <a:t> من حصته السوقية خلال عام واحد.</a:t>
            </a:r>
          </a:p>
          <a:p>
            <a:pPr marL="285750" indent="-285750" algn="r"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أصبحت الأزمة نموذجًا يُدرّس عالميًا في إدارة السمعة والاستجابة للأزمات.</a:t>
            </a:r>
          </a:p>
          <a:p>
            <a:pPr marL="285750" indent="-285750" algn="r" rtl="1">
              <a:lnSpc>
                <a:spcPct val="200000"/>
              </a:lnSpc>
              <a:buClr>
                <a:srgbClr val="00B0F0"/>
              </a:buClr>
              <a:buFont typeface="Wingdings" panose="05000000000000000000" pitchFamily="2" charset="2"/>
              <a:buChar char="v"/>
            </a:pPr>
            <a:endParaRPr lang="ar-EG" sz="1600" dirty="0">
              <a:latin typeface="Alexandria" pitchFamily="2" charset="-78"/>
              <a:cs typeface="Alexandria" pitchFamily="2" charset="-78"/>
            </a:endParaRPr>
          </a:p>
          <a:p>
            <a:pPr marL="77788" algn="r" rtl="1">
              <a:lnSpc>
                <a:spcPct val="200000"/>
              </a:lnSpc>
              <a:buClr>
                <a:srgbClr val="00B0F0"/>
              </a:buClr>
            </a:pPr>
            <a:r>
              <a:rPr lang="ar-EG" b="1" dirty="0">
                <a:solidFill>
                  <a:schemeClr val="accent2"/>
                </a:solidFill>
                <a:latin typeface="Alexandria" pitchFamily="2" charset="-78"/>
                <a:cs typeface="Alexandria" pitchFamily="2" charset="-78"/>
              </a:rPr>
              <a:t>التحليل:</a:t>
            </a:r>
          </a:p>
          <a:p>
            <a:pPr algn="r" rtl="1">
              <a:lnSpc>
                <a:spcPct val="200000"/>
              </a:lnSpc>
              <a:buClr>
                <a:srgbClr val="00B0F0"/>
              </a:buClr>
            </a:pPr>
            <a:r>
              <a:rPr lang="ar-EG" sz="1600" dirty="0">
                <a:latin typeface="Alexandria" pitchFamily="2" charset="-78"/>
                <a:cs typeface="Alexandria" pitchFamily="2" charset="-78"/>
              </a:rPr>
              <a:t>أظهرت </a:t>
            </a:r>
            <a:r>
              <a:rPr lang="en-US" sz="1600" dirty="0">
                <a:latin typeface="Alexandria" pitchFamily="2" charset="-78"/>
                <a:cs typeface="Alexandria" pitchFamily="2" charset="-78"/>
              </a:rPr>
              <a:t> Johnson &amp; Johnson </a:t>
            </a:r>
            <a:r>
              <a:rPr lang="ar-EG" sz="1600" dirty="0">
                <a:latin typeface="Alexandria" pitchFamily="2" charset="-78"/>
                <a:cs typeface="Alexandria" pitchFamily="2" charset="-78"/>
              </a:rPr>
              <a:t>أعلى معايير الشفافية والمبادرة السريعة، مما أدى لتحوّل الأزمة إلى فرصة لإعادة بناء سمعة أقوى، بفضل استراتيجية واضحة ومحترفة في إدارة السمعة.</a:t>
            </a:r>
          </a:p>
        </p:txBody>
      </p:sp>
      <p:sp>
        <p:nvSpPr>
          <p:cNvPr id="3" name="TextBox 2">
            <a:extLst>
              <a:ext uri="{FF2B5EF4-FFF2-40B4-BE49-F238E27FC236}">
                <a16:creationId xmlns:a16="http://schemas.microsoft.com/office/drawing/2014/main" id="{F866A631-3B5D-0373-7A46-633CED5EECB9}"/>
              </a:ext>
            </a:extLst>
          </p:cNvPr>
          <p:cNvSpPr txBox="1"/>
          <p:nvPr/>
        </p:nvSpPr>
        <p:spPr>
          <a:xfrm>
            <a:off x="2485572" y="580259"/>
            <a:ext cx="8879114" cy="461665"/>
          </a:xfrm>
          <a:prstGeom prst="rect">
            <a:avLst/>
          </a:prstGeom>
          <a:noFill/>
        </p:spPr>
        <p:txBody>
          <a:bodyPr wrap="square" rtlCol="1">
            <a:spAutoFit/>
          </a:bodyPr>
          <a:lstStyle/>
          <a:p>
            <a:pPr algn="ctr"/>
            <a:r>
              <a:rPr lang="ar-EG" sz="2400" b="1" dirty="0">
                <a:solidFill>
                  <a:srgbClr val="00B0F0"/>
                </a:solidFill>
                <a:latin typeface="Alexandria" pitchFamily="2" charset="-78"/>
                <a:cs typeface="Alexandria" pitchFamily="2" charset="-78"/>
              </a:rPr>
              <a:t>ثالثًا: دراسة حالة  لحملة ناجحة لاستعادة السمعة بعد أزمة</a:t>
            </a:r>
          </a:p>
        </p:txBody>
      </p:sp>
    </p:spTree>
    <p:extLst>
      <p:ext uri="{BB962C8B-B14F-4D97-AF65-F5344CB8AC3E}">
        <p14:creationId xmlns:p14="http://schemas.microsoft.com/office/powerpoint/2010/main" val="300664299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18D69-197B-DDC1-1674-D0AD197FB4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103232-D350-E12F-EBCC-412A5D63790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A5DC0E7-E9B9-A804-E58C-CA0F33ABEB83}"/>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16ADCAD-EB7B-3792-4C46-C2CF5A760634}"/>
              </a:ext>
            </a:extLst>
          </p:cNvPr>
          <p:cNvSpPr/>
          <p:nvPr/>
        </p:nvSpPr>
        <p:spPr>
          <a:xfrm>
            <a:off x="180431" y="1041924"/>
            <a:ext cx="11720167" cy="5550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637CF06-865B-450D-8354-5487C304E04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DD26CA0-7CC4-469F-D37E-5AAE874F2F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191ADA6-B4AA-3A23-8092-00E8D730BC63}"/>
              </a:ext>
            </a:extLst>
          </p:cNvPr>
          <p:cNvSpPr txBox="1"/>
          <p:nvPr/>
        </p:nvSpPr>
        <p:spPr>
          <a:xfrm>
            <a:off x="291402" y="1367330"/>
            <a:ext cx="11478169" cy="4944367"/>
          </a:xfrm>
          <a:prstGeom prst="rect">
            <a:avLst/>
          </a:prstGeom>
          <a:noFill/>
        </p:spPr>
        <p:txBody>
          <a:bodyPr wrap="square" rtlCol="1">
            <a:spAutoFit/>
          </a:bodyPr>
          <a:lstStyle/>
          <a:p>
            <a:pPr algn="ctr" rtl="1">
              <a:lnSpc>
                <a:spcPct val="200000"/>
              </a:lnSpc>
            </a:pPr>
            <a:r>
              <a:rPr lang="ar-EG" sz="1600" dirty="0">
                <a:latin typeface="Alexandria" pitchFamily="2" charset="-78"/>
                <a:cs typeface="Alexandria" pitchFamily="2" charset="-78"/>
              </a:rPr>
              <a:t>تناولت  هذه المحاضرة مفهوم السمعة المؤسسية كأحد الأصول غير الملموسة الأكثر تأثيرًا في بقاء المؤسسات ونموها، موضحةً الفرق بينها وبين الصورة الذهنية، والعلاقة المتبادلة بينهما، حيث تسهم الصورة الذهنية في تشكيل السمعة، بينما تستند السمعة إلى التجربة والتراكم الزمني.</a:t>
            </a:r>
          </a:p>
          <a:p>
            <a:pPr algn="ctr" rtl="1">
              <a:lnSpc>
                <a:spcPct val="200000"/>
              </a:lnSpc>
            </a:pPr>
            <a:r>
              <a:rPr lang="ar-EG" sz="1600" dirty="0">
                <a:latin typeface="Alexandria" pitchFamily="2" charset="-78"/>
                <a:cs typeface="Alexandria" pitchFamily="2" charset="-78"/>
              </a:rPr>
              <a:t>كما استعرضنا أنواع السمعة، وميّزنا بين حملات بناء السمعة التي تُستخدم لتعزيز المكانة والصورة، وحملات الدفاع عنها التي تُستخدم في الأزمات، إلى جانب المبادئ الأساسية لإدارة السمعة من شفافية واستباقية وصدق.</a:t>
            </a:r>
          </a:p>
          <a:p>
            <a:pPr algn="ctr" rtl="1">
              <a:lnSpc>
                <a:spcPct val="200000"/>
              </a:lnSpc>
            </a:pPr>
            <a:r>
              <a:rPr lang="ar-EG" sz="1600" dirty="0">
                <a:latin typeface="Alexandria" pitchFamily="2" charset="-78"/>
                <a:cs typeface="Alexandria" pitchFamily="2" charset="-78"/>
              </a:rPr>
              <a:t>وتعرفنا على أدوات إدارتها في العصر الرقمي التي باتت ضرورة استراتيجية لرصد الاتجاهات والتفاعل الفوري مع الجمهور.</a:t>
            </a:r>
          </a:p>
          <a:p>
            <a:pPr algn="ctr" rtl="1">
              <a:lnSpc>
                <a:spcPct val="200000"/>
              </a:lnSpc>
            </a:pPr>
            <a:r>
              <a:rPr lang="ar-EG" sz="1600" dirty="0">
                <a:latin typeface="Alexandria" pitchFamily="2" charset="-78"/>
                <a:cs typeface="Alexandria" pitchFamily="2" charset="-78"/>
              </a:rPr>
              <a:t>كما قدمنا نماذج تطبيقية عبر دراسة حالة ناجحة ساهمت في تعزيز السمعة، وأخرى عكست فشلًا في إدارة الأزمة والاتصال، ما يؤكد أن إدارة السمعة اليوم هي عملية ديناميكية تتطلب تكامل الأداء المؤسسي مع حملات العلاقات العامة الاحترافية.</a:t>
            </a:r>
          </a:p>
          <a:p>
            <a:pPr algn="ctr" rtl="1">
              <a:lnSpc>
                <a:spcPct val="200000"/>
              </a:lnSpc>
            </a:pPr>
            <a:r>
              <a:rPr lang="ar-EG" sz="1600" dirty="0">
                <a:latin typeface="Alexandria" pitchFamily="2" charset="-78"/>
                <a:cs typeface="Alexandria" pitchFamily="2" charset="-78"/>
              </a:rPr>
              <a:t>إن التحدي اليوم لا يكمن فقط في بناء السمعة، بل في الحفاظ عليها في بيئة اتصال مفتوحة وسريعة التأثر، مما يجعل من حملات العلاقات العامة أداة حيوية لحماية الثقة وتعزيز الانطباع العام المستدام.</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DD89D3FB-6F94-A7EE-5C4C-62A100938484}"/>
              </a:ext>
            </a:extLst>
          </p:cNvPr>
          <p:cNvSpPr txBox="1"/>
          <p:nvPr/>
        </p:nvSpPr>
        <p:spPr>
          <a:xfrm>
            <a:off x="2485572" y="580259"/>
            <a:ext cx="8331200" cy="461665"/>
          </a:xfrm>
          <a:prstGeom prst="rect">
            <a:avLst/>
          </a:prstGeom>
          <a:noFill/>
        </p:spPr>
        <p:txBody>
          <a:bodyPr wrap="square" rtlCol="1">
            <a:spAutoFit/>
          </a:bodyPr>
          <a:lstStyle/>
          <a:p>
            <a:pPr algn="ctr"/>
            <a:r>
              <a:rPr lang="ar-EG" sz="2400" b="1" dirty="0">
                <a:solidFill>
                  <a:srgbClr val="00B0F0"/>
                </a:solidFill>
                <a:latin typeface="Alexandria" pitchFamily="2" charset="-78"/>
                <a:cs typeface="Alexandria" pitchFamily="2" charset="-78"/>
              </a:rPr>
              <a:t>وفي ختام هذه المحاضرة </a:t>
            </a:r>
          </a:p>
        </p:txBody>
      </p:sp>
    </p:spTree>
    <p:extLst>
      <p:ext uri="{BB962C8B-B14F-4D97-AF65-F5344CB8AC3E}">
        <p14:creationId xmlns:p14="http://schemas.microsoft.com/office/powerpoint/2010/main" val="261616764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advTm="49796">
    <p:wipe/>
  </p:transition>
  <p:extLst>
    <p:ext uri="{E180D4A7-C9FB-4DFB-919C-405C955672EB}">
      <p14:showEvtLst xmlns:p14="http://schemas.microsoft.com/office/powerpoint/2010/main">
        <p14:playEvt time="1" objId="6"/>
        <p14:stopEvt time="20751" objId="6"/>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572BAF-C14E-4E14-A38E-53F6BE7E804F}"/>
</file>

<file path=customXml/itemProps2.xml><?xml version="1.0" encoding="utf-8"?>
<ds:datastoreItem xmlns:ds="http://schemas.openxmlformats.org/officeDocument/2006/customXml" ds:itemID="{5FFEA3F0-3D17-40BB-8092-35FFA8679013}"/>
</file>

<file path=customXml/itemProps3.xml><?xml version="1.0" encoding="utf-8"?>
<ds:datastoreItem xmlns:ds="http://schemas.openxmlformats.org/officeDocument/2006/customXml" ds:itemID="{11B87EE0-08D1-4B47-9877-A5BF63496BE8}"/>
</file>

<file path=docProps/app.xml><?xml version="1.0" encoding="utf-8"?>
<Properties xmlns="http://schemas.openxmlformats.org/officeDocument/2006/extended-properties" xmlns:vt="http://schemas.openxmlformats.org/officeDocument/2006/docPropsVTypes">
  <Template/>
  <TotalTime>13982</TotalTime>
  <Words>4147</Words>
  <Application>Microsoft Office PowerPoint</Application>
  <PresentationFormat>Widescreen</PresentationFormat>
  <Paragraphs>399</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181</cp:revision>
  <dcterms:created xsi:type="dcterms:W3CDTF">2023-04-29T09:08:00Z</dcterms:created>
  <dcterms:modified xsi:type="dcterms:W3CDTF">2025-07-22T22:41:46Z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