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0"/>
  </p:notesMasterIdLst>
  <p:sldIdLst>
    <p:sldId id="303" r:id="rId5"/>
    <p:sldId id="529" r:id="rId6"/>
    <p:sldId id="484" r:id="rId7"/>
    <p:sldId id="537" r:id="rId8"/>
    <p:sldId id="536" r:id="rId9"/>
    <p:sldId id="483" r:id="rId10"/>
    <p:sldId id="485" r:id="rId11"/>
    <p:sldId id="538" r:id="rId12"/>
    <p:sldId id="530" r:id="rId13"/>
    <p:sldId id="487" r:id="rId14"/>
    <p:sldId id="539" r:id="rId15"/>
    <p:sldId id="490" r:id="rId16"/>
    <p:sldId id="541" r:id="rId17"/>
    <p:sldId id="542" r:id="rId18"/>
    <p:sldId id="543" r:id="rId19"/>
    <p:sldId id="491" r:id="rId20"/>
    <p:sldId id="546" r:id="rId21"/>
    <p:sldId id="548" r:id="rId22"/>
    <p:sldId id="549" r:id="rId23"/>
    <p:sldId id="572" r:id="rId24"/>
    <p:sldId id="573" r:id="rId25"/>
    <p:sldId id="551" r:id="rId26"/>
    <p:sldId id="552" r:id="rId27"/>
    <p:sldId id="574" r:id="rId28"/>
    <p:sldId id="575" r:id="rId29"/>
    <p:sldId id="576" r:id="rId30"/>
    <p:sldId id="553" r:id="rId31"/>
    <p:sldId id="569" r:id="rId32"/>
    <p:sldId id="577" r:id="rId33"/>
    <p:sldId id="555" r:id="rId34"/>
    <p:sldId id="578" r:id="rId35"/>
    <p:sldId id="556" r:id="rId36"/>
    <p:sldId id="570" r:id="rId37"/>
    <p:sldId id="558" r:id="rId38"/>
    <p:sldId id="560" r:id="rId39"/>
    <p:sldId id="557" r:id="rId40"/>
    <p:sldId id="559" r:id="rId41"/>
    <p:sldId id="561" r:id="rId42"/>
    <p:sldId id="562" r:id="rId43"/>
    <p:sldId id="564" r:id="rId44"/>
    <p:sldId id="571" r:id="rId45"/>
    <p:sldId id="566" r:id="rId46"/>
    <p:sldId id="579" r:id="rId47"/>
    <p:sldId id="517"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485"/>
            <p14:sldId id="538"/>
            <p14:sldId id="530"/>
            <p14:sldId id="487"/>
            <p14:sldId id="539"/>
            <p14:sldId id="490"/>
            <p14:sldId id="541"/>
            <p14:sldId id="542"/>
            <p14:sldId id="543"/>
            <p14:sldId id="491"/>
            <p14:sldId id="546"/>
            <p14:sldId id="548"/>
            <p14:sldId id="549"/>
            <p14:sldId id="572"/>
            <p14:sldId id="573"/>
            <p14:sldId id="551"/>
            <p14:sldId id="552"/>
            <p14:sldId id="574"/>
            <p14:sldId id="575"/>
            <p14:sldId id="576"/>
            <p14:sldId id="553"/>
            <p14:sldId id="569"/>
            <p14:sldId id="577"/>
            <p14:sldId id="555"/>
            <p14:sldId id="578"/>
            <p14:sldId id="556"/>
            <p14:sldId id="570"/>
            <p14:sldId id="558"/>
            <p14:sldId id="560"/>
            <p14:sldId id="557"/>
            <p14:sldId id="559"/>
            <p14:sldId id="561"/>
            <p14:sldId id="562"/>
            <p14:sldId id="564"/>
            <p14:sldId id="571"/>
            <p14:sldId id="566"/>
            <p14:sldId id="579"/>
            <p14:sldId id="51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dirty="0"/>
              <a:t>Supply Chain Risk Management: A Comprehensive Review</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1</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1042" y="166927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mtClean="0">
              <a:solidFill>
                <a:schemeClr val="tx1"/>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1722786" y="818925"/>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45762" y="1883987"/>
            <a:ext cx="454804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Supply Chain Risk Management </a:t>
            </a:r>
            <a:endParaRPr lang="en-US" sz="2400" b="1" dirty="0"/>
          </a:p>
        </p:txBody>
      </p:sp>
      <p:sp>
        <p:nvSpPr>
          <p:cNvPr id="11" name="Rectangle 10"/>
          <p:cNvSpPr/>
          <p:nvPr/>
        </p:nvSpPr>
        <p:spPr>
          <a:xfrm>
            <a:off x="619564" y="2498555"/>
            <a:ext cx="426430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a:t>
            </a:r>
            <a:r>
              <a:rPr lang="en-US" sz="2400" b="1" dirty="0" smtClean="0">
                <a:latin typeface="Times New Roman" panose="02020603050405020304" pitchFamily="18" charset="0"/>
                <a:cs typeface="Times New Roman" panose="02020603050405020304" pitchFamily="18" charset="0"/>
              </a:rPr>
              <a:t>Management Dimensions </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645762" y="3331078"/>
            <a:ext cx="1577676"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levels</a:t>
            </a:r>
            <a:endParaRPr lang="en-US" sz="2400" b="1" dirty="0"/>
          </a:p>
        </p:txBody>
      </p:sp>
      <p:sp>
        <p:nvSpPr>
          <p:cNvPr id="13" name="Rectangle 12"/>
          <p:cNvSpPr/>
          <p:nvPr/>
        </p:nvSpPr>
        <p:spPr>
          <a:xfrm>
            <a:off x="619564" y="4066111"/>
            <a:ext cx="341792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Risk management </a:t>
            </a:r>
            <a:r>
              <a:rPr lang="en-US" sz="2400" b="1" dirty="0" smtClean="0">
                <a:latin typeface="Times New Roman" panose="02020603050405020304" pitchFamily="18" charset="0"/>
                <a:cs typeface="Times New Roman" panose="02020603050405020304" pitchFamily="18" charset="0"/>
              </a:rPr>
              <a:t>stages</a:t>
            </a:r>
            <a:endParaRPr lang="en-US" sz="2400" b="1" dirty="0"/>
          </a:p>
        </p:txBody>
      </p:sp>
      <p:sp>
        <p:nvSpPr>
          <p:cNvPr id="14" name="Rectangle 13"/>
          <p:cNvSpPr/>
          <p:nvPr/>
        </p:nvSpPr>
        <p:spPr>
          <a:xfrm>
            <a:off x="645762" y="4772027"/>
            <a:ext cx="6096000" cy="461665"/>
          </a:xfrm>
          <a:prstGeom prst="rect">
            <a:avLst/>
          </a:prstGeom>
        </p:spPr>
        <p:txBody>
          <a:bodyPr>
            <a:spAutoFit/>
          </a:bodyPr>
          <a:lstStyle/>
          <a:p>
            <a:pPr algn="just"/>
            <a:r>
              <a:rPr lang="en-US" sz="2400" b="1" dirty="0" smtClean="0">
                <a:latin typeface="Times New Roman" panose="02020603050405020304" pitchFamily="18" charset="0"/>
                <a:cs typeface="Times New Roman" panose="02020603050405020304" pitchFamily="18" charset="0"/>
              </a:rPr>
              <a:t>Risk </a:t>
            </a:r>
            <a:r>
              <a:rPr lang="en-US" sz="2400" b="1" dirty="0">
                <a:latin typeface="Times New Roman" panose="02020603050405020304" pitchFamily="18" charset="0"/>
                <a:cs typeface="Times New Roman" panose="02020603050405020304" pitchFamily="18" charset="0"/>
              </a:rPr>
              <a:t>mitigation strategies </a:t>
            </a:r>
            <a:endParaRPr lang="en-US" sz="2400" b="1" dirty="0"/>
          </a:p>
        </p:txBody>
      </p:sp>
      <p:sp>
        <p:nvSpPr>
          <p:cNvPr id="15" name="Rectangle 14"/>
          <p:cNvSpPr/>
          <p:nvPr/>
        </p:nvSpPr>
        <p:spPr>
          <a:xfrm>
            <a:off x="619564" y="5604550"/>
            <a:ext cx="335784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Modelling </a:t>
            </a:r>
            <a:r>
              <a:rPr lang="en-US" sz="2400" b="1" dirty="0" smtClean="0">
                <a:latin typeface="Times New Roman" panose="02020603050405020304" pitchFamily="18" charset="0"/>
                <a:cs typeface="Times New Roman" panose="02020603050405020304" pitchFamily="18" charset="0"/>
              </a:rPr>
              <a:t>Process Steps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345306"/>
            <a:ext cx="11846830" cy="4823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Recently, managing risk has become a crucial challenge for supply chain managers owing to several factors, such as growing global competition, rising cost pressures, increasing customer expectations, and ever-increasing complexity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Due to the increasing complexity and interrelation of modern supply chains, the type and nature of uncertain developments and the impact of an action have become difficult, or even impossible, to predict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Risks and uncertainties frequently interrupt the operational efficiency of the supply chain and hence adversely impact a firm’s </a:t>
            </a:r>
            <a:r>
              <a:rPr lang="en-US" sz="2800" dirty="0" smtClean="0">
                <a:solidFill>
                  <a:schemeClr val="tx1"/>
                </a:solidFill>
                <a:latin typeface="Times New Roman" panose="02020603050405020304" pitchFamily="18" charset="0"/>
                <a:cs typeface="Times New Roman" panose="02020603050405020304" pitchFamily="18" charset="0"/>
              </a:rPr>
              <a:t>profits.SCRM </a:t>
            </a:r>
            <a:r>
              <a:rPr lang="en-US" sz="2800" dirty="0">
                <a:solidFill>
                  <a:schemeClr val="tx1"/>
                </a:solidFill>
                <a:latin typeface="Times New Roman" panose="02020603050405020304" pitchFamily="18" charset="0"/>
                <a:cs typeface="Times New Roman" panose="02020603050405020304" pitchFamily="18" charset="0"/>
              </a:rPr>
              <a:t>is gaining interest of researchers and practitioners because of the occurrence of major supply chain </a:t>
            </a:r>
            <a:r>
              <a:rPr lang="en-US" sz="2800" dirty="0" smtClean="0">
                <a:solidFill>
                  <a:schemeClr val="tx1"/>
                </a:solidFill>
                <a:latin typeface="Times New Roman" panose="02020603050405020304" pitchFamily="18" charset="0"/>
                <a:cs typeface="Times New Roman" panose="02020603050405020304" pitchFamily="18" charset="0"/>
              </a:rPr>
              <a:t>disruptions. Global </a:t>
            </a:r>
            <a:r>
              <a:rPr lang="en-US" sz="2800" dirty="0">
                <a:solidFill>
                  <a:schemeClr val="tx1"/>
                </a:solidFill>
                <a:latin typeface="Times New Roman" panose="02020603050405020304" pitchFamily="18" charset="0"/>
                <a:cs typeface="Times New Roman" panose="02020603050405020304" pitchFamily="18" charset="0"/>
              </a:rPr>
              <a:t>sourcing and lean operations are the main drivers of supply chain disruptions</a:t>
            </a: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64724" y="580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2849880" y="544667"/>
            <a:ext cx="2410212"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Introduction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451708"/>
            <a:ext cx="11846830" cy="49312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9690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821065" cy="707886"/>
          </a:xfrm>
          <a:prstGeom prst="rect">
            <a:avLst/>
          </a:prstGeom>
          <a:noFill/>
        </p:spPr>
        <p:txBody>
          <a:bodyPr wrap="square" rtlCol="0">
            <a:spAutoFit/>
          </a:bodyPr>
          <a:lstStyle/>
          <a:p>
            <a:pPr algn="ctr"/>
            <a:r>
              <a:rPr lang="en-US" sz="4000" b="1" dirty="0" smtClean="0">
                <a:solidFill>
                  <a:schemeClr val="bg1"/>
                </a:solidFill>
                <a:latin typeface="Times New Roman" panose="02020603050405020304" pitchFamily="18" charset="0"/>
                <a:cs typeface="Times New Roman" panose="02020603050405020304" pitchFamily="18" charset="0"/>
              </a:rPr>
              <a:t>01</a:t>
            </a:r>
            <a:endParaRPr lang="en-US" sz="40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33161" y="1451707"/>
            <a:ext cx="5730240" cy="4840923"/>
          </a:xfrm>
          <a:prstGeom prst="rect">
            <a:avLst/>
          </a:prstGeom>
        </p:spPr>
      </p:pic>
      <p:sp>
        <p:nvSpPr>
          <p:cNvPr id="3" name="Rectangle 2"/>
          <p:cNvSpPr/>
          <p:nvPr/>
        </p:nvSpPr>
        <p:spPr>
          <a:xfrm>
            <a:off x="137161" y="1590362"/>
            <a:ext cx="580643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Supply </a:t>
            </a:r>
            <a:r>
              <a:rPr lang="en-US" sz="2800" dirty="0">
                <a:latin typeface="Times New Roman" panose="02020603050405020304" pitchFamily="18" charset="0"/>
                <a:cs typeface="Times New Roman" panose="02020603050405020304" pitchFamily="18" charset="0"/>
              </a:rPr>
              <a:t>Chain Risk Management (SCRM) Although numerous discussions and studies have considered the definition of SCRM, there is still no consensus on the definitions of ‘supply chain risk’ and ‘SCRM’ . SCRM can be described as the intersection of supply chain management and risk </a:t>
            </a:r>
            <a:r>
              <a:rPr lang="en-US" sz="2800" dirty="0" smtClean="0">
                <a:latin typeface="Times New Roman" panose="02020603050405020304" pitchFamily="18" charset="0"/>
                <a:cs typeface="Times New Roman" panose="02020603050405020304" pitchFamily="18" charset="0"/>
              </a:rPr>
              <a:t>management2</a:t>
            </a:r>
            <a:endParaRPr lang="en-US" sz="2800" dirty="0">
              <a:latin typeface="Times New Roman" panose="02020603050405020304" pitchFamily="18" charset="0"/>
              <a:cs typeface="Times New Roman" panose="02020603050405020304" pitchFamily="18" charset="0"/>
            </a:endParaRPr>
          </a:p>
        </p:txBody>
      </p:sp>
      <p:sp>
        <p:nvSpPr>
          <p:cNvPr id="8" name="Rectangle 7"/>
          <p:cNvSpPr/>
          <p:nvPr/>
        </p:nvSpPr>
        <p:spPr>
          <a:xfrm>
            <a:off x="2641749" y="475696"/>
            <a:ext cx="599555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Risk Management </a:t>
            </a:r>
            <a:endParaRPr lang="en-US" sz="3200" b="1" dirty="0"/>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9718" y="1503560"/>
            <a:ext cx="11846830" cy="5094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term “supply chain management” is relatively new in the </a:t>
            </a:r>
            <a:r>
              <a:rPr lang="en-US" sz="2800" dirty="0" smtClean="0">
                <a:solidFill>
                  <a:schemeClr val="tx1"/>
                </a:solidFill>
                <a:latin typeface="Times New Roman" panose="02020603050405020304" pitchFamily="18" charset="0"/>
                <a:cs typeface="Times New Roman" panose="02020603050405020304" pitchFamily="18" charset="0"/>
              </a:rPr>
              <a:t>literature, and </a:t>
            </a:r>
            <a:r>
              <a:rPr lang="en-US" sz="2800" dirty="0">
                <a:solidFill>
                  <a:schemeClr val="tx1"/>
                </a:solidFill>
                <a:latin typeface="Times New Roman" panose="02020603050405020304" pitchFamily="18" charset="0"/>
                <a:cs typeface="Times New Roman" panose="02020603050405020304" pitchFamily="18" charset="0"/>
              </a:rPr>
              <a:t>used to describe connecting logistics with other functions. The term was also </a:t>
            </a:r>
            <a:r>
              <a:rPr lang="en-US" sz="2800" dirty="0" smtClean="0">
                <a:solidFill>
                  <a:schemeClr val="tx1"/>
                </a:solidFill>
                <a:latin typeface="Times New Roman" panose="02020603050405020304" pitchFamily="18" charset="0"/>
                <a:cs typeface="Times New Roman" panose="02020603050405020304" pitchFamily="18" charset="0"/>
              </a:rPr>
              <a:t>used </a:t>
            </a:r>
            <a:r>
              <a:rPr lang="en-US" sz="2800" dirty="0">
                <a:solidFill>
                  <a:schemeClr val="tx1"/>
                </a:solidFill>
                <a:latin typeface="Times New Roman" panose="02020603050405020304" pitchFamily="18" charset="0"/>
                <a:cs typeface="Times New Roman" panose="02020603050405020304" pitchFamily="18" charset="0"/>
              </a:rPr>
              <a:t>to describe the connections between logistics and internal functions and external organizations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consists of all activities associated with the flow and </a:t>
            </a:r>
            <a:r>
              <a:rPr lang="en-US" sz="2800" dirty="0" smtClean="0">
                <a:solidFill>
                  <a:schemeClr val="tx1"/>
                </a:solidFill>
                <a:latin typeface="Times New Roman" panose="02020603050405020304" pitchFamily="18" charset="0"/>
                <a:cs typeface="Times New Roman" panose="02020603050405020304" pitchFamily="18" charset="0"/>
              </a:rPr>
              <a:t>transformation </a:t>
            </a:r>
            <a:r>
              <a:rPr lang="en-US" sz="2800" dirty="0">
                <a:solidFill>
                  <a:schemeClr val="tx1"/>
                </a:solidFill>
                <a:latin typeface="Times New Roman" panose="02020603050405020304" pitchFamily="18" charset="0"/>
                <a:cs typeface="Times New Roman" panose="02020603050405020304" pitchFamily="18" charset="0"/>
              </a:rPr>
              <a:t>of goods from raw materials to end users.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chain is a network of facilities and distribution options that performs the function of procurement of materials, transformation of these materials into intermediate and finished products, and the distribution of these finished products to customers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82613" y="593016"/>
            <a:ext cx="688201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Supply Chain </a:t>
            </a:r>
            <a:r>
              <a:rPr lang="en-US" sz="3200" b="1" dirty="0" smtClean="0">
                <a:latin typeface="Times New Roman" panose="02020603050405020304" pitchFamily="18" charset="0"/>
                <a:cs typeface="Times New Roman" panose="02020603050405020304" pitchFamily="18" charset="0"/>
              </a:rPr>
              <a:t>Management definition </a:t>
            </a:r>
            <a:endParaRPr lang="en-US" sz="3200" b="1" dirty="0"/>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75401" y="1053354"/>
            <a:ext cx="11808590" cy="530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Ritchie </a:t>
            </a:r>
            <a:r>
              <a:rPr lang="en-US" sz="2800" dirty="0">
                <a:solidFill>
                  <a:schemeClr val="tx1"/>
                </a:solidFill>
                <a:latin typeface="Times New Roman" panose="02020603050405020304" pitchFamily="18" charset="0"/>
                <a:cs typeface="Times New Roman" panose="02020603050405020304" pitchFamily="18" charset="0"/>
              </a:rPr>
              <a:t>and Brindley (2007) pointed out three dimensions of risk as follows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 </a:t>
            </a:r>
            <a:r>
              <a:rPr lang="en-US" sz="2800" b="1" dirty="0">
                <a:solidFill>
                  <a:schemeClr val="tx1"/>
                </a:solidFill>
                <a:latin typeface="Times New Roman" panose="02020603050405020304" pitchFamily="18" charset="0"/>
                <a:cs typeface="Times New Roman" panose="02020603050405020304" pitchFamily="18" charset="0"/>
              </a:rPr>
              <a:t>Likelihood</a:t>
            </a:r>
            <a:r>
              <a:rPr lang="en-US" sz="2800" dirty="0">
                <a:solidFill>
                  <a:schemeClr val="tx1"/>
                </a:solidFill>
                <a:latin typeface="Times New Roman" panose="02020603050405020304" pitchFamily="18" charset="0"/>
                <a:cs typeface="Times New Roman" panose="02020603050405020304" pitchFamily="18" charset="0"/>
              </a:rPr>
              <a:t>/probability of the occurrence of particular events/outcomes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Consequences/</a:t>
            </a:r>
            <a:r>
              <a:rPr lang="en-US" sz="2800" b="1" dirty="0">
                <a:solidFill>
                  <a:schemeClr val="tx1"/>
                </a:solidFill>
                <a:latin typeface="Times New Roman" panose="02020603050405020304" pitchFamily="18" charset="0"/>
                <a:cs typeface="Times New Roman" panose="02020603050405020304" pitchFamily="18" charset="0"/>
              </a:rPr>
              <a:t>severity</a:t>
            </a:r>
            <a:r>
              <a:rPr lang="en-US" sz="2800" dirty="0">
                <a:solidFill>
                  <a:schemeClr val="tx1"/>
                </a:solidFill>
                <a:latin typeface="Times New Roman" panose="02020603050405020304" pitchFamily="18" charset="0"/>
                <a:cs typeface="Times New Roman" panose="02020603050405020304" pitchFamily="18" charset="0"/>
              </a:rPr>
              <a:t> of the occurrence of particular events;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3</a:t>
            </a:r>
            <a:r>
              <a:rPr lang="en-US" sz="2800" dirty="0">
                <a:solidFill>
                  <a:schemeClr val="tx1"/>
                </a:solidFill>
                <a:latin typeface="Times New Roman" panose="02020603050405020304" pitchFamily="18" charset="0"/>
                <a:cs typeface="Times New Roman" panose="02020603050405020304" pitchFamily="18" charset="0"/>
              </a:rPr>
              <a:t>. Causal pathways leading to these events (</a:t>
            </a:r>
            <a:r>
              <a:rPr lang="en-US" sz="2800" b="1" dirty="0">
                <a:solidFill>
                  <a:schemeClr val="tx1"/>
                </a:solidFill>
                <a:latin typeface="Times New Roman" panose="02020603050405020304" pitchFamily="18" charset="0"/>
                <a:cs typeface="Times New Roman" panose="02020603050405020304" pitchFamily="18" charset="0"/>
              </a:rPr>
              <a:t>detection</a:t>
            </a:r>
            <a:r>
              <a:rPr lang="en-US" sz="2800" dirty="0">
                <a:solidFill>
                  <a:schemeClr val="tx1"/>
                </a:solidFill>
                <a:latin typeface="Times New Roman" panose="02020603050405020304" pitchFamily="18" charset="0"/>
                <a:cs typeface="Times New Roman" panose="02020603050405020304" pitchFamily="18" charset="0"/>
              </a:rPr>
              <a:t>).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175401" y="214731"/>
            <a:ext cx="1404457" cy="7957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360218" y="24329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60218" y="28613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2689010" y="378463"/>
            <a:ext cx="5421484" cy="584775"/>
          </a:xfrm>
          <a:prstGeom prst="rect">
            <a:avLst/>
          </a:prstGeom>
        </p:spPr>
        <p:txBody>
          <a:bodyPr wrap="none">
            <a:spAutoFit/>
          </a:bodyPr>
          <a:lstStyle/>
          <a:p>
            <a:r>
              <a:rPr lang="en-US" sz="3200" b="1" dirty="0"/>
              <a:t>Risk </a:t>
            </a:r>
            <a:r>
              <a:rPr lang="en-US" sz="3200" b="1" dirty="0" smtClean="0"/>
              <a:t>Management Dimensions </a:t>
            </a:r>
            <a:endParaRPr lang="en-US" sz="3200" b="1" dirty="0"/>
          </a:p>
        </p:txBody>
      </p:sp>
      <p:pic>
        <p:nvPicPr>
          <p:cNvPr id="2" name="Picture 1"/>
          <p:cNvPicPr>
            <a:picLocks noChangeAspect="1"/>
          </p:cNvPicPr>
          <p:nvPr/>
        </p:nvPicPr>
        <p:blipFill>
          <a:blip r:embed="rId3"/>
          <a:stretch>
            <a:fillRect/>
          </a:stretch>
        </p:blipFill>
        <p:spPr>
          <a:xfrm>
            <a:off x="1579858" y="4709160"/>
            <a:ext cx="5647270" cy="754380"/>
          </a:xfrm>
          <a:prstGeom prst="rect">
            <a:avLst/>
          </a:prstGeom>
        </p:spPr>
      </p:pic>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13147" y="1775028"/>
            <a:ext cx="11570844"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estimated with accuracy and precision. A risk matrix defines the various levels of risk, considering both risk probability and risk impact. This is a simple mechanism to increase the visibility of risks and assist management decision </a:t>
            </a:r>
            <a:r>
              <a:rPr lang="en-US" sz="2800" dirty="0" smtClean="0">
                <a:solidFill>
                  <a:schemeClr val="tx1"/>
                </a:solidFill>
                <a:latin typeface="Times New Roman" panose="02020603050405020304" pitchFamily="18" charset="0"/>
                <a:cs typeface="Times New Roman" panose="02020603050405020304" pitchFamily="18" charset="0"/>
              </a:rPr>
              <a:t>making. </a:t>
            </a:r>
            <a:r>
              <a:rPr lang="en-US" sz="2800" dirty="0">
                <a:solidFill>
                  <a:schemeClr val="tx1"/>
                </a:solidFill>
                <a:latin typeface="Times New Roman" panose="02020603050405020304" pitchFamily="18" charset="0"/>
                <a:cs typeface="Times New Roman" panose="02020603050405020304" pitchFamily="18" charset="0"/>
              </a:rPr>
              <a:t>A risk matrix can be used for both qualitative and quantitative risk analyses of a supply chain, where probabilities and impacts are considered as subjective values and objective values, </a:t>
            </a:r>
            <a:r>
              <a:rPr lang="en-US" sz="2800" dirty="0" smtClean="0">
                <a:solidFill>
                  <a:schemeClr val="tx1"/>
                </a:solidFill>
                <a:latin typeface="Times New Roman" panose="02020603050405020304" pitchFamily="18" charset="0"/>
                <a:cs typeface="Times New Roman" panose="02020603050405020304" pitchFamily="18" charset="0"/>
              </a:rPr>
              <a:t>respectively.</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two main elements, which are probability of occurrence and impact of risk, are critical to determining the necessity of an action to combat a risk in a supply </a:t>
            </a:r>
            <a:r>
              <a:rPr lang="en-US" sz="2800" dirty="0" smtClean="0">
                <a:solidFill>
                  <a:schemeClr val="tx1"/>
                </a:solidFill>
                <a:latin typeface="Times New Roman" panose="02020603050405020304" pitchFamily="18" charset="0"/>
                <a:cs typeface="Times New Roman" panose="02020603050405020304" pitchFamily="18" charset="0"/>
              </a:rPr>
              <a:t>chain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93480" y="1771956"/>
            <a:ext cx="10812720" cy="4717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In general, there are three levels. The safest condition for a supply chain is when either the probability of occurrence or the impact of risk (or both) are very low. This level is referred to as the </a:t>
            </a:r>
            <a:r>
              <a:rPr lang="en-US" sz="3200" b="1" dirty="0" smtClean="0">
                <a:solidFill>
                  <a:schemeClr val="tx1"/>
                </a:solidFill>
                <a:latin typeface="Times New Roman" panose="02020603050405020304" pitchFamily="18" charset="0"/>
                <a:cs typeface="Times New Roman" panose="02020603050405020304" pitchFamily="18" charset="0"/>
              </a:rPr>
              <a:t>low level risk </a:t>
            </a:r>
            <a:r>
              <a:rPr lang="en-US" sz="3200" dirty="0" smtClean="0">
                <a:solidFill>
                  <a:schemeClr val="tx1"/>
                </a:solidFill>
                <a:latin typeface="Times New Roman" panose="02020603050405020304" pitchFamily="18" charset="0"/>
                <a:cs typeface="Times New Roman" panose="02020603050405020304" pitchFamily="18" charset="0"/>
              </a:rPr>
              <a:t>and usually does not require any effort with respect to risk management. In contrast, when both the probability of occurrence and the impact of risk are </a:t>
            </a:r>
            <a:r>
              <a:rPr lang="en-US" sz="3200" b="1" dirty="0" smtClean="0">
                <a:solidFill>
                  <a:schemeClr val="tx1"/>
                </a:solidFill>
                <a:latin typeface="Times New Roman" panose="02020603050405020304" pitchFamily="18" charset="0"/>
                <a:cs typeface="Times New Roman" panose="02020603050405020304" pitchFamily="18" charset="0"/>
              </a:rPr>
              <a:t>high</a:t>
            </a:r>
            <a:r>
              <a:rPr lang="en-US" sz="3200" dirty="0" smtClean="0">
                <a:solidFill>
                  <a:schemeClr val="tx1"/>
                </a:solidFill>
                <a:latin typeface="Times New Roman" panose="02020603050405020304" pitchFamily="18" charset="0"/>
                <a:cs typeface="Times New Roman" panose="02020603050405020304" pitchFamily="18" charset="0"/>
              </a:rPr>
              <a:t>, immediate action is required. </a:t>
            </a:r>
            <a:r>
              <a:rPr lang="en-US" sz="3200" b="1" dirty="0" smtClean="0">
                <a:solidFill>
                  <a:schemeClr val="tx1"/>
                </a:solidFill>
                <a:latin typeface="Times New Roman" panose="02020603050405020304" pitchFamily="18" charset="0"/>
                <a:cs typeface="Times New Roman" panose="02020603050405020304" pitchFamily="18" charset="0"/>
              </a:rPr>
              <a:t>The third level </a:t>
            </a:r>
            <a:r>
              <a:rPr lang="en-US" sz="3200" dirty="0" smtClean="0">
                <a:solidFill>
                  <a:schemeClr val="tx1"/>
                </a:solidFill>
                <a:latin typeface="Times New Roman" panose="02020603050405020304" pitchFamily="18" charset="0"/>
                <a:cs typeface="Times New Roman" panose="02020603050405020304" pitchFamily="18" charset="0"/>
              </a:rPr>
              <a:t>is defined such that the probability of occurrence or the impact of risk, or both, </a:t>
            </a:r>
            <a:r>
              <a:rPr lang="en-US" sz="3200" b="1" dirty="0" smtClean="0">
                <a:solidFill>
                  <a:schemeClr val="tx1"/>
                </a:solidFill>
                <a:latin typeface="Times New Roman" panose="02020603050405020304" pitchFamily="18" charset="0"/>
                <a:cs typeface="Times New Roman" panose="02020603050405020304" pitchFamily="18" charset="0"/>
              </a:rPr>
              <a:t>are moderate </a:t>
            </a:r>
            <a:r>
              <a:rPr lang="en-US" sz="3200" dirty="0" smtClean="0">
                <a:solidFill>
                  <a:schemeClr val="tx1"/>
                </a:solidFill>
                <a:latin typeface="Times New Roman" panose="02020603050405020304" pitchFamily="18" charset="0"/>
                <a:cs typeface="Times New Roman" panose="02020603050405020304" pitchFamily="18" charset="0"/>
              </a:rPr>
              <a:t>or high. This level, although requiring careful management, the risk is not as critical.</a:t>
            </a:r>
            <a:endParaRPr lang="en-US" sz="32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39005" y="4402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23822" y="60595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58119" y="84862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602744" y="838534"/>
            <a:ext cx="2044149"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levels</a:t>
            </a:r>
            <a:endParaRPr lang="en-US" sz="3200" b="1" dirty="0"/>
          </a:p>
        </p:txBody>
      </p:sp>
    </p:spTree>
    <p:extLst>
      <p:ext uri="{BB962C8B-B14F-4D97-AF65-F5344CB8AC3E}">
        <p14:creationId xmlns:p14="http://schemas.microsoft.com/office/powerpoint/2010/main" val="1867416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399" y="1261953"/>
            <a:ext cx="12039600" cy="52018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284416" y="179306"/>
            <a:ext cx="1404457" cy="10826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24897" y="26641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505964" y="36446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4416" y="1443363"/>
            <a:ext cx="11699575" cy="4620298"/>
          </a:xfrm>
          <a:prstGeom prst="rect">
            <a:avLst/>
          </a:prstGeom>
        </p:spPr>
      </p:pic>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79" y="1518099"/>
            <a:ext cx="11724911"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SCRM </a:t>
            </a:r>
            <a:r>
              <a:rPr lang="en-US" sz="2800" dirty="0">
                <a:solidFill>
                  <a:schemeClr val="tx1"/>
                </a:solidFill>
                <a:latin typeface="Times New Roman" panose="02020603050405020304" pitchFamily="18" charset="0"/>
                <a:cs typeface="Times New Roman" panose="02020603050405020304" pitchFamily="18" charset="0"/>
              </a:rPr>
              <a:t>has been defined in a number of ways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SCRM </a:t>
            </a:r>
            <a:r>
              <a:rPr lang="en-US" sz="2800" dirty="0">
                <a:solidFill>
                  <a:schemeClr val="tx1"/>
                </a:solidFill>
                <a:latin typeface="Times New Roman" panose="02020603050405020304" pitchFamily="18" charset="0"/>
                <a:cs typeface="Times New Roman" panose="02020603050405020304" pitchFamily="18" charset="0"/>
              </a:rPr>
              <a:t>described </a:t>
            </a: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the management of supply chain risk through coordination or </a:t>
            </a:r>
            <a:r>
              <a:rPr lang="en-US" sz="2800" dirty="0" smtClean="0">
                <a:solidFill>
                  <a:schemeClr val="tx1"/>
                </a:solidFill>
                <a:latin typeface="Times New Roman" panose="02020603050405020304" pitchFamily="18" charset="0"/>
                <a:cs typeface="Times New Roman" panose="02020603050405020304" pitchFamily="18" charset="0"/>
              </a:rPr>
              <a:t>collaboration </a:t>
            </a:r>
            <a:r>
              <a:rPr lang="en-US" sz="2800" dirty="0">
                <a:solidFill>
                  <a:schemeClr val="tx1"/>
                </a:solidFill>
                <a:latin typeface="Times New Roman" panose="02020603050405020304" pitchFamily="18" charset="0"/>
                <a:cs typeface="Times New Roman" panose="02020603050405020304" pitchFamily="18" charset="0"/>
              </a:rPr>
              <a:t>among supply chain partners so as to ensure profitability and continuity</a:t>
            </a:r>
            <a:r>
              <a:rPr lang="en-US" sz="2800" dirty="0" smtClean="0">
                <a:solidFill>
                  <a:schemeClr val="tx1"/>
                </a:solidFill>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solidFill>
                  <a:schemeClr val="tx1"/>
                </a:solidFill>
                <a:latin typeface="Times New Roman" panose="02020603050405020304" pitchFamily="18" charset="0"/>
                <a:cs typeface="Times New Roman" panose="02020603050405020304" pitchFamily="18" charset="0"/>
              </a:rPr>
              <a:t> The characteristic </a:t>
            </a:r>
            <a:r>
              <a:rPr lang="en-US" sz="2800" dirty="0">
                <a:solidFill>
                  <a:schemeClr val="tx1"/>
                </a:solidFill>
                <a:latin typeface="Times New Roman" panose="02020603050405020304" pitchFamily="18" charset="0"/>
                <a:cs typeface="Times New Roman" panose="02020603050405020304" pitchFamily="18" charset="0"/>
              </a:rPr>
              <a:t>specific to SCRM, as opposed to traditional risk management, is that SCRM is characterized by cross-company orientation with the goal of identifying and reducing risk, not only at the company level, but with a focus on entire supply chains. </a:t>
            </a:r>
          </a:p>
        </p:txBody>
      </p:sp>
      <p:sp>
        <p:nvSpPr>
          <p:cNvPr id="5" name="Rectangle 4">
            <a:extLst>
              <a:ext uri="{FF2B5EF4-FFF2-40B4-BE49-F238E27FC236}">
                <a16:creationId xmlns=""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65840" y="1518099"/>
            <a:ext cx="10587960" cy="5051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 SCRM defined  as “the implementation of strategies to manage both everyday and exceptional risks along the supply chain based on continuous risk assessment with the objective of reducing vulnerability and ensuring continuity”.</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1788" y="578928"/>
            <a:ext cx="6915483" cy="523220"/>
          </a:xfrm>
          <a:prstGeom prst="rect">
            <a:avLst/>
          </a:prstGeom>
        </p:spPr>
        <p:txBody>
          <a:bodyPr wrap="none">
            <a:spAutoFit/>
          </a:bodyPr>
          <a:lstStyle/>
          <a:p>
            <a:r>
              <a:rPr lang="en-US" sz="2800" b="1" dirty="0"/>
              <a:t>Definition of Supply Chain Risk Management </a:t>
            </a:r>
          </a:p>
        </p:txBody>
      </p:sp>
      <p:sp>
        <p:nvSpPr>
          <p:cNvPr id="3" name="Rectangle 2"/>
          <p:cNvSpPr/>
          <p:nvPr/>
        </p:nvSpPr>
        <p:spPr>
          <a:xfrm>
            <a:off x="765840" y="4568875"/>
            <a:ext cx="10847040" cy="52322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terms “risk” and “uncertainty” are frequently used interchangeably</a:t>
            </a:r>
          </a:p>
        </p:txBody>
      </p:sp>
    </p:spTree>
    <p:extLst>
      <p:ext uri="{BB962C8B-B14F-4D97-AF65-F5344CB8AC3E}">
        <p14:creationId xmlns:p14="http://schemas.microsoft.com/office/powerpoint/2010/main" val="3383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107" y="1431105"/>
            <a:ext cx="10812720"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has been categorized in different ways. However, we categorize it exclusively into three components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1.</a:t>
            </a:r>
            <a:r>
              <a:rPr lang="en-US" sz="2800" b="1" dirty="0">
                <a:solidFill>
                  <a:schemeClr val="tx1"/>
                </a:solidFill>
                <a:latin typeface="Times New Roman" panose="02020603050405020304" pitchFamily="18" charset="0"/>
                <a:cs typeface="Times New Roman" panose="02020603050405020304" pitchFamily="18" charset="0"/>
              </a:rPr>
              <a:t> Supply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supply side with regard to the input material, e.g., disruptions and delays in supply, inventory, and schedules, or delays in inbound logistics</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2. </a:t>
            </a:r>
            <a:r>
              <a:rPr lang="en-US" sz="2800" b="1" dirty="0">
                <a:solidFill>
                  <a:schemeClr val="tx1"/>
                </a:solidFill>
                <a:latin typeface="Times New Roman" panose="02020603050405020304" pitchFamily="18" charset="0"/>
                <a:cs typeface="Times New Roman" panose="02020603050405020304" pitchFamily="18" charset="0"/>
              </a:rPr>
              <a:t>Demand risk</a:t>
            </a:r>
            <a:r>
              <a:rPr lang="en-US" sz="2800" dirty="0">
                <a:solidFill>
                  <a:schemeClr val="tx1"/>
                </a:solidFill>
                <a:latin typeface="Times New Roman" panose="02020603050405020304" pitchFamily="18" charset="0"/>
                <a:cs typeface="Times New Roman" panose="02020603050405020304" pitchFamily="18" charset="0"/>
              </a:rPr>
              <a:t>: any risk that may occur on the customer side, e.g., variations in demand</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3. </a:t>
            </a:r>
            <a:r>
              <a:rPr lang="en-US" sz="2800" b="1" dirty="0">
                <a:solidFill>
                  <a:schemeClr val="tx1"/>
                </a:solidFill>
                <a:latin typeface="Times New Roman" panose="02020603050405020304" pitchFamily="18" charset="0"/>
                <a:cs typeface="Times New Roman" panose="02020603050405020304" pitchFamily="18" charset="0"/>
              </a:rPr>
              <a:t>Process risk</a:t>
            </a:r>
            <a:r>
              <a:rPr lang="en-US" sz="2800" dirty="0">
                <a:solidFill>
                  <a:schemeClr val="tx1"/>
                </a:solidFill>
                <a:latin typeface="Times New Roman" panose="02020603050405020304" pitchFamily="18" charset="0"/>
                <a:cs typeface="Times New Roman" panose="02020603050405020304" pitchFamily="18" charset="0"/>
              </a:rPr>
              <a:t>: any risk that may occur during manufacturing and warehousing, e.g., machine breakdowns, human resource errors, operations failures, and financial problems. The last component </a:t>
            </a:r>
            <a:r>
              <a:rPr lang="en-US" sz="3200" dirty="0">
                <a:solidFill>
                  <a:schemeClr val="tx1"/>
                </a:solidFill>
                <a:latin typeface="Times New Roman" panose="02020603050405020304" pitchFamily="18" charset="0"/>
                <a:cs typeface="Times New Roman" panose="02020603050405020304" pitchFamily="18" charset="0"/>
              </a:rPr>
              <a:t>exists </a:t>
            </a:r>
            <a:r>
              <a:rPr lang="en-US" sz="2800" dirty="0">
                <a:solidFill>
                  <a:schemeClr val="tx1"/>
                </a:solidFill>
                <a:latin typeface="Times New Roman" panose="02020603050405020304" pitchFamily="18" charset="0"/>
                <a:cs typeface="Times New Roman" panose="02020603050405020304" pitchFamily="18" charset="0"/>
              </a:rPr>
              <a:t>between supply and demand risks</a:t>
            </a:r>
            <a:r>
              <a:rPr lang="en-US" sz="2800" dirty="0">
                <a:solidFill>
                  <a:schemeClr val="tx1"/>
                </a:solidFill>
              </a:rPr>
              <a:t>.</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65810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Risk Placement </a:t>
            </a:r>
            <a:endParaRPr lang="en-US" sz="2800" b="1" dirty="0"/>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our </a:t>
            </a:r>
            <a:r>
              <a:rPr lang="en-US" sz="2800" dirty="0">
                <a:solidFill>
                  <a:schemeClr val="tx1"/>
                </a:solidFill>
                <a:latin typeface="Times New Roman" panose="02020603050405020304" pitchFamily="18" charset="0"/>
                <a:cs typeface="Times New Roman" panose="02020603050405020304" pitchFamily="18" charset="0"/>
              </a:rPr>
              <a:t>categorization, macro risks, such as natural disasters, terrorist attacks, financial crises, and other such events that have enormous consequence, can be placed into any of the abovementioned categories depending on whether the macro risk affects the supply, demand, or process. Note that few papers considered macro risks, primarily because the probability of their occurrence is low compared to the supply, demand, and process risks, even though the impact of macro risks is enormous. For example, although the impact of the 2011 earthquake off the Pacific coast of Tohoku in Japan was high, the probability of a reoccurrence of that disaster is very low. Therefore, industries do not invest huge amount of money in order to protect the supply chain from such macro risks with a low probability of </a:t>
            </a:r>
            <a:r>
              <a:rPr lang="en-US" sz="2800" dirty="0" smtClean="0">
                <a:solidFill>
                  <a:schemeClr val="tx1"/>
                </a:solidFill>
                <a:latin typeface="Times New Roman" panose="02020603050405020304" pitchFamily="18" charset="0"/>
                <a:cs typeface="Times New Roman" panose="02020603050405020304" pitchFamily="18" charset="0"/>
              </a:rPr>
              <a:t>occurrence.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90858" y="652472"/>
            <a:ext cx="2288383"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a:t>
            </a:r>
            <a:r>
              <a:rPr lang="en-US" sz="3200" b="1" dirty="0" smtClean="0">
                <a:latin typeface="Times New Roman" panose="02020603050405020304" pitchFamily="18" charset="0"/>
                <a:cs typeface="Times New Roman" panose="02020603050405020304" pitchFamily="18" charset="0"/>
              </a:rPr>
              <a:t>acro risks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5630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107" y="1431105"/>
            <a:ext cx="11395718" cy="50520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smtClean="0"/>
              <a:t> </a:t>
            </a:r>
            <a:r>
              <a:rPr lang="en-US" sz="2800" dirty="0">
                <a:solidFill>
                  <a:schemeClr val="tx1"/>
                </a:solidFill>
                <a:latin typeface="Times New Roman" panose="02020603050405020304" pitchFamily="18" charset="0"/>
                <a:cs typeface="Times New Roman" panose="02020603050405020304" pitchFamily="18" charset="0"/>
              </a:rPr>
              <a:t>selection is the optimal selection of material providers based on cost and quality. In contrast, facility location is the optimal placement of facilities to minimize transportation costs, while considering factors such as safety and distance from competitors’ facilities. The rest of the papers used other decision variables such as assembly line management, mitigation strategy selection, warehouse management, and </a:t>
            </a:r>
            <a:r>
              <a:rPr lang="en-US" sz="2800" dirty="0" smtClean="0">
                <a:solidFill>
                  <a:schemeClr val="tx1"/>
                </a:solidFill>
                <a:latin typeface="Times New Roman" panose="02020603050405020304" pitchFamily="18" charset="0"/>
                <a:cs typeface="Times New Roman" panose="02020603050405020304" pitchFamily="18" charset="0"/>
              </a:rPr>
              <a:t>stakeholder </a:t>
            </a:r>
            <a:r>
              <a:rPr lang="en-US" sz="2800" dirty="0">
                <a:solidFill>
                  <a:schemeClr val="tx1"/>
                </a:solidFill>
                <a:latin typeface="Times New Roman" panose="02020603050405020304" pitchFamily="18" charset="0"/>
                <a:cs typeface="Times New Roman" panose="02020603050405020304" pitchFamily="18" charset="0"/>
              </a:rPr>
              <a:t>management. We found that the supplier selection problem is involved in considering supply risk</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844368" y="622468"/>
            <a:ext cx="300499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Decision </a:t>
            </a:r>
            <a:r>
              <a:rPr lang="en-US" sz="2800" b="1" dirty="0" smtClean="0">
                <a:latin typeface="Times New Roman" panose="02020603050405020304" pitchFamily="18" charset="0"/>
                <a:cs typeface="Times New Roman" panose="02020603050405020304" pitchFamily="18" charset="0"/>
              </a:rPr>
              <a:t>Variables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76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85107" y="1188905"/>
            <a:ext cx="11395718" cy="52942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latin typeface="Times New Roman" panose="02020603050405020304" pitchFamily="18" charset="0"/>
                <a:cs typeface="Times New Roman" panose="02020603050405020304" pitchFamily="18" charset="0"/>
              </a:rPr>
              <a:t>In </a:t>
            </a:r>
            <a:r>
              <a:rPr lang="en-US" sz="2800" dirty="0" smtClean="0">
                <a:latin typeface="Times New Roman" panose="02020603050405020304" pitchFamily="18" charset="0"/>
                <a:cs typeface="Times New Roman" panose="02020603050405020304" pitchFamily="18" charset="0"/>
              </a:rPr>
              <a:t>our</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53382" y="201373"/>
            <a:ext cx="1404457" cy="987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263602"/>
            <a:ext cx="1034822" cy="523220"/>
          </a:xfrm>
          <a:prstGeom prst="rect">
            <a:avLst/>
          </a:prstGeom>
          <a:noFill/>
        </p:spPr>
        <p:txBody>
          <a:bodyPr wrap="square" rtlCol="0">
            <a:spAutoFit/>
          </a:bodyPr>
          <a:lstStyle/>
          <a:p>
            <a:pPr algn="ctr"/>
            <a:r>
              <a:rPr lang="en-US" dirty="0" err="1" smtClean="0">
                <a:solidFill>
                  <a:schemeClr val="bg1"/>
                </a:solidFill>
                <a:latin typeface="Times New Roman" panose="02020603050405020304" pitchFamily="18" charset="0"/>
                <a:cs typeface="Times New Roman" panose="02020603050405020304" pitchFamily="18" charset="0"/>
              </a:rPr>
              <a:t>Chater</a:t>
            </a:r>
            <a:r>
              <a:rPr lang="en-US" sz="2800" dirty="0" err="1" smtClean="0">
                <a:solidFill>
                  <a:schemeClr val="bg1"/>
                </a:solidFill>
                <a:latin typeface="Times New Roman" panose="02020603050405020304" pitchFamily="18" charset="0"/>
                <a:cs typeface="Times New Roman" panose="02020603050405020304" pitchFamily="18" charset="0"/>
              </a:rPr>
              <a:t>p</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17942" y="4109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53383" y="1074168"/>
            <a:ext cx="11227442" cy="5248275"/>
          </a:xfrm>
          <a:prstGeom prst="rect">
            <a:avLst/>
          </a:prstGeom>
        </p:spPr>
      </p:pic>
    </p:spTree>
    <p:extLst>
      <p:ext uri="{BB962C8B-B14F-4D97-AF65-F5344CB8AC3E}">
        <p14:creationId xmlns:p14="http://schemas.microsoft.com/office/powerpoint/2010/main" val="4134667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smtClean="0">
                <a:solidFill>
                  <a:schemeClr val="tx1"/>
                </a:solidFill>
                <a:latin typeface="Times New Roman" panose="02020603050405020304" pitchFamily="18" charset="0"/>
                <a:cs typeface="Times New Roman" panose="02020603050405020304" pitchFamily="18" charset="0"/>
              </a:rPr>
              <a:t>Risk </a:t>
            </a:r>
            <a:r>
              <a:rPr lang="en-US" sz="2800" dirty="0">
                <a:solidFill>
                  <a:schemeClr val="tx1"/>
                </a:solidFill>
                <a:latin typeface="Times New Roman" panose="02020603050405020304" pitchFamily="18" charset="0"/>
                <a:cs typeface="Times New Roman" panose="02020603050405020304" pitchFamily="18" charset="0"/>
              </a:rPr>
              <a:t>management involves important stages of </a:t>
            </a:r>
            <a:r>
              <a:rPr lang="en-US" sz="2800" b="1" dirty="0">
                <a:solidFill>
                  <a:schemeClr val="tx1"/>
                </a:solidFill>
                <a:latin typeface="Times New Roman" panose="02020603050405020304" pitchFamily="18" charset="0"/>
                <a:cs typeface="Times New Roman" panose="02020603050405020304" pitchFamily="18" charset="0"/>
              </a:rPr>
              <a:t>risk identification, risk analysis, risk evaluation, risk treatment and risk monitoring </a:t>
            </a:r>
            <a:r>
              <a:rPr lang="en-US" sz="2800" dirty="0" smtClean="0">
                <a:solidFill>
                  <a:schemeClr val="tx1"/>
                </a:solidFill>
                <a:latin typeface="Times New Roman" panose="02020603050405020304" pitchFamily="18" charset="0"/>
                <a:cs typeface="Times New Roman" panose="02020603050405020304" pitchFamily="18" charset="0"/>
              </a:rPr>
              <a:t>.Supply </a:t>
            </a:r>
            <a:r>
              <a:rPr lang="en-US" sz="2800" dirty="0">
                <a:solidFill>
                  <a:schemeClr val="tx1"/>
                </a:solidFill>
                <a:latin typeface="Times New Roman" panose="02020603050405020304" pitchFamily="18" charset="0"/>
                <a:cs typeface="Times New Roman" panose="02020603050405020304" pitchFamily="18" charset="0"/>
              </a:rPr>
              <a:t>chain risk management (SCRM) is gaining an increasing interest both from the researchers and practitioners .</a:t>
            </a:r>
            <a:r>
              <a:rPr lang="en-US" sz="2800" dirty="0" smtClean="0">
                <a:solidFill>
                  <a:schemeClr val="tx1"/>
                </a:solidFill>
                <a:latin typeface="Times New Roman" panose="02020603050405020304" pitchFamily="18" charset="0"/>
                <a:cs typeface="Times New Roman" panose="02020603050405020304" pitchFamily="18" charset="0"/>
              </a:rPr>
              <a:t>Complex </a:t>
            </a:r>
            <a:r>
              <a:rPr lang="en-US" sz="2800" dirty="0">
                <a:solidFill>
                  <a:schemeClr val="tx1"/>
                </a:solidFill>
                <a:latin typeface="Times New Roman" panose="02020603050405020304" pitchFamily="18" charset="0"/>
                <a:cs typeface="Times New Roman" panose="02020603050405020304" pitchFamily="18" charset="0"/>
              </a:rPr>
              <a:t>interactions between supply chain risks ranging across the entire spectrum </a:t>
            </a:r>
            <a:r>
              <a:rPr lang="en-US" sz="2800" dirty="0"/>
              <a:t>m </a:t>
            </a:r>
            <a:r>
              <a:rPr lang="en-US" sz="2800" dirty="0">
                <a:solidFill>
                  <a:schemeClr val="tx1"/>
                </a:solidFill>
              </a:rPr>
              <a:t>of </a:t>
            </a:r>
            <a:r>
              <a:rPr lang="en-US" sz="2800" dirty="0" smtClean="0">
                <a:solidFill>
                  <a:schemeClr val="tx1"/>
                </a:solidFill>
                <a:latin typeface="Times New Roman" panose="02020603050405020304" pitchFamily="18" charset="0"/>
                <a:cs typeface="Times New Roman" panose="02020603050405020304" pitchFamily="18" charset="0"/>
              </a:rPr>
              <a:t>a </a:t>
            </a:r>
            <a:r>
              <a:rPr lang="en-US" sz="2800" dirty="0">
                <a:solidFill>
                  <a:schemeClr val="tx1"/>
                </a:solidFill>
                <a:latin typeface="Times New Roman" panose="02020603050405020304" pitchFamily="18" charset="0"/>
                <a:cs typeface="Times New Roman" panose="02020603050405020304" pitchFamily="18" charset="0"/>
              </a:rPr>
              <a:t>supply network make it a challenging task to identify, assess and manage key </a:t>
            </a:r>
            <a:r>
              <a:rPr lang="en-US" sz="2800" dirty="0" smtClean="0">
                <a:solidFill>
                  <a:schemeClr val="tx1"/>
                </a:solidFill>
                <a:latin typeface="Times New Roman" panose="02020603050405020304" pitchFamily="18" charset="0"/>
                <a:cs typeface="Times New Roman" panose="02020603050405020304" pitchFamily="18" charset="0"/>
              </a:rPr>
              <a:t>risks.</a:t>
            </a: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Risk treatment is an important stage of the risk management process involving selection of appropriate strategies for mitigating critical risks</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176722" y="622468"/>
            <a:ext cx="4493538"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Risk management </a:t>
            </a:r>
            <a:r>
              <a:rPr lang="en-US" sz="3200" b="1" dirty="0" smtClean="0">
                <a:latin typeface="Times New Roman" panose="02020603050405020304" pitchFamily="18" charset="0"/>
                <a:cs typeface="Times New Roman" panose="02020603050405020304" pitchFamily="18" charset="0"/>
              </a:rPr>
              <a:t>stages</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Limited studies have focused on exploring causal interactions between </a:t>
            </a:r>
            <a:r>
              <a:rPr lang="en-US" sz="2800" b="1" dirty="0">
                <a:solidFill>
                  <a:schemeClr val="tx1"/>
                </a:solidFill>
                <a:latin typeface="Times New Roman" panose="02020603050405020304" pitchFamily="18" charset="0"/>
                <a:cs typeface="Times New Roman" panose="02020603050405020304" pitchFamily="18" charset="0"/>
              </a:rPr>
              <a:t>supply chain risks and integrating the impact of risk mitigation strategies</a:t>
            </a:r>
            <a:r>
              <a:rPr lang="en-US" sz="2800" dirty="0">
                <a:solidFill>
                  <a:schemeClr val="tx1"/>
                </a:solidFill>
                <a:latin typeface="Times New Roman" panose="02020603050405020304" pitchFamily="18" charset="0"/>
                <a:cs typeface="Times New Roman" panose="02020603050405020304" pitchFamily="18" charset="0"/>
              </a:rPr>
              <a:t> on associated risks within the modelling framework ,</a:t>
            </a:r>
            <a:r>
              <a:rPr lang="en-US" sz="2800" dirty="0" smtClean="0">
                <a:solidFill>
                  <a:schemeClr val="tx1"/>
                </a:solidFill>
                <a:latin typeface="Times New Roman" panose="02020603050405020304" pitchFamily="18" charset="0"/>
                <a:cs typeface="Times New Roman" panose="02020603050405020304" pitchFamily="18" charset="0"/>
              </a:rPr>
              <a:t>However</a:t>
            </a:r>
            <a:r>
              <a:rPr lang="en-US" sz="2800" dirty="0">
                <a:solidFill>
                  <a:schemeClr val="tx1"/>
                </a:solidFill>
                <a:latin typeface="Times New Roman" panose="02020603050405020304" pitchFamily="18" charset="0"/>
                <a:cs typeface="Times New Roman" panose="02020603050405020304" pitchFamily="18" charset="0"/>
              </a:rPr>
              <a:t>, to the best of our knowledge, no attempt has been made to capture the manageability associated with implementing a mitigation strategy within the modelling framework. Manageability relates to the concept of ease involved in managing a strategy. Besides capturing the manageability of risks (effectiveness of strategies) representing the potential for reducing the </a:t>
            </a:r>
            <a:r>
              <a:rPr lang="en-US" sz="2800" dirty="0" smtClean="0">
                <a:solidFill>
                  <a:schemeClr val="tx1"/>
                </a:solidFill>
                <a:latin typeface="Times New Roman" panose="02020603050405020304" pitchFamily="18" charset="0"/>
                <a:cs typeface="Times New Roman" panose="02020603050405020304" pitchFamily="18" charset="0"/>
              </a:rPr>
              <a:t>risk</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08809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0204" y="1323027"/>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6239" y="1814170"/>
            <a:ext cx="1139952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we aim to address the decision problem of </a:t>
            </a:r>
            <a:r>
              <a:rPr lang="en-US" sz="3200" dirty="0" smtClean="0">
                <a:latin typeface="Times New Roman" panose="02020603050405020304" pitchFamily="18" charset="0"/>
                <a:cs typeface="Times New Roman" panose="02020603050405020304" pitchFamily="18" charset="0"/>
              </a:rPr>
              <a:t>prioritizing </a:t>
            </a:r>
            <a:r>
              <a:rPr lang="en-US" sz="3200" dirty="0">
                <a:latin typeface="Times New Roman" panose="02020603050405020304" pitchFamily="18" charset="0"/>
                <a:cs typeface="Times New Roman" panose="02020603050405020304" pitchFamily="18" charset="0"/>
              </a:rPr>
              <a:t>risk mitigation strategies considering the cost, effectiveness and manageability of such strategies within an interconnected network of interacting supply chain risks and strategies. The proposed method is deemed as contribution to the literature on Risk Management in general and SCRM in particular. Existing models focusing on cost-effectiveness of strategies assume the same level of manageability for all strategies</a:t>
            </a:r>
          </a:p>
        </p:txBody>
      </p:sp>
    </p:spTree>
    <p:extLst>
      <p:ext uri="{BB962C8B-B14F-4D97-AF65-F5344CB8AC3E}">
        <p14:creationId xmlns:p14="http://schemas.microsoft.com/office/powerpoint/2010/main" val="418559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342630"/>
            <a:ext cx="11831591" cy="4667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17342" y="1990064"/>
            <a:ext cx="1130170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SCRM is gaining interest of researchers and practitioners because of the occurrence of major supply chain disruptions </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Global sourcing </a:t>
            </a:r>
            <a:r>
              <a:rPr lang="en-US" sz="2800" dirty="0">
                <a:latin typeface="Times New Roman" panose="02020603050405020304" pitchFamily="18" charset="0"/>
                <a:cs typeface="Times New Roman" panose="02020603050405020304" pitchFamily="18" charset="0"/>
              </a:rPr>
              <a:t>and </a:t>
            </a:r>
            <a:r>
              <a:rPr lang="en-US" sz="2800" b="1" dirty="0">
                <a:latin typeface="Times New Roman" panose="02020603050405020304" pitchFamily="18" charset="0"/>
                <a:cs typeface="Times New Roman" panose="02020603050405020304" pitchFamily="18" charset="0"/>
              </a:rPr>
              <a:t>lean operations </a:t>
            </a:r>
            <a:r>
              <a:rPr lang="en-US" sz="2800" dirty="0">
                <a:latin typeface="Times New Roman" panose="02020603050405020304" pitchFamily="18" charset="0"/>
                <a:cs typeface="Times New Roman" panose="02020603050405020304" pitchFamily="18" charset="0"/>
              </a:rPr>
              <a:t>are the main drivers of supply chain </a:t>
            </a:r>
            <a:r>
              <a:rPr lang="en-US" sz="2800" dirty="0" smtClean="0">
                <a:latin typeface="Times New Roman" panose="02020603050405020304" pitchFamily="18" charset="0"/>
                <a:cs typeface="Times New Roman" panose="02020603050405020304" pitchFamily="18" charset="0"/>
              </a:rPr>
              <a:t>disruptions.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likelihood of the occurrence of an (undesirable) event, and the negative implications of the event are the </a:t>
            </a:r>
            <a:r>
              <a:rPr lang="en-US" sz="2800" b="1" dirty="0">
                <a:latin typeface="Times New Roman" panose="02020603050405020304" pitchFamily="18" charset="0"/>
                <a:cs typeface="Times New Roman" panose="02020603050405020304" pitchFamily="18" charset="0"/>
              </a:rPr>
              <a:t>two common measures of </a:t>
            </a:r>
            <a:r>
              <a:rPr lang="en-US" sz="2800" b="1" dirty="0" smtClean="0">
                <a:latin typeface="Times New Roman" panose="02020603050405020304" pitchFamily="18" charset="0"/>
                <a:cs typeface="Times New Roman" panose="02020603050405020304" pitchFamily="18" charset="0"/>
              </a:rPr>
              <a:t>risk</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00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6349" y="1289906"/>
            <a:ext cx="107526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are </a:t>
            </a:r>
            <a:r>
              <a:rPr lang="en-US" sz="3200" dirty="0">
                <a:solidFill>
                  <a:schemeClr val="tx1"/>
                </a:solidFill>
                <a:latin typeface="Times New Roman" panose="02020603050405020304" pitchFamily="18" charset="0"/>
                <a:cs typeface="Times New Roman" panose="02020603050405020304" pitchFamily="18" charset="0"/>
              </a:rPr>
              <a:t>implemented in order to reduce the likelihood of occurrence and/or negative impact of risks </a:t>
            </a:r>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Robust strategies must be developed in order to help firms reduce cost and/or improve customer satisfaction under normal conditions and to enable firms sustain operations during and after a disruption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27808" y="383740"/>
            <a:ext cx="6096000" cy="584775"/>
          </a:xfrm>
          <a:prstGeom prst="rect">
            <a:avLst/>
          </a:prstGeom>
        </p:spPr>
        <p:txBody>
          <a:bodyPr>
            <a:spAutoFit/>
          </a:bodyPr>
          <a:lstStyle/>
          <a:p>
            <a:pPr algn="just"/>
            <a:r>
              <a:rPr lang="en-US" sz="3200" b="1" dirty="0" smtClean="0">
                <a:latin typeface="Times New Roman" panose="02020603050405020304" pitchFamily="18" charset="0"/>
                <a:cs typeface="Times New Roman" panose="02020603050405020304" pitchFamily="18" charset="0"/>
              </a:rPr>
              <a:t>Risk </a:t>
            </a:r>
            <a:r>
              <a:rPr lang="en-US" sz="3200" b="1" dirty="0">
                <a:latin typeface="Times New Roman" panose="02020603050405020304" pitchFamily="18" charset="0"/>
                <a:cs typeface="Times New Roman" panose="02020603050405020304" pitchFamily="18" charset="0"/>
              </a:rPr>
              <a:t>mitigation strategies </a:t>
            </a:r>
            <a:endParaRPr lang="en-US" sz="3200" b="1" dirty="0"/>
          </a:p>
        </p:txBody>
      </p:sp>
    </p:spTree>
    <p:extLst>
      <p:ext uri="{BB962C8B-B14F-4D97-AF65-F5344CB8AC3E}">
        <p14:creationId xmlns:p14="http://schemas.microsoft.com/office/powerpoint/2010/main" val="1005033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04801" y="1685494"/>
            <a:ext cx="11679190" cy="485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smtClean="0">
                <a:solidFill>
                  <a:schemeClr val="tx1"/>
                </a:solidFill>
                <a:latin typeface="Times New Roman" panose="02020603050405020304" pitchFamily="18" charset="0"/>
                <a:cs typeface="Times New Roman" panose="02020603050405020304" pitchFamily="18" charset="0"/>
              </a:rPr>
              <a:t>capacity </a:t>
            </a:r>
            <a:r>
              <a:rPr lang="en-US" sz="3200" dirty="0">
                <a:solidFill>
                  <a:schemeClr val="tx1"/>
                </a:solidFill>
                <a:latin typeface="Times New Roman" panose="02020603050405020304" pitchFamily="18" charset="0"/>
                <a:cs typeface="Times New Roman" panose="02020603050405020304" pitchFamily="18" charset="0"/>
              </a:rPr>
              <a:t>risks can be reduced by outsourcing and building a flexible web of partners whereas operational hedging can help in reducing currency and political risks. </a:t>
            </a:r>
            <a:r>
              <a:rPr lang="en-US" sz="3200" dirty="0" smtClean="0">
                <a:solidFill>
                  <a:schemeClr val="tx1"/>
                </a:solidFill>
                <a:latin typeface="Times New Roman" panose="02020603050405020304" pitchFamily="18" charset="0"/>
                <a:cs typeface="Times New Roman" panose="02020603050405020304" pitchFamily="18" charset="0"/>
              </a:rPr>
              <a:t>There are number </a:t>
            </a:r>
            <a:r>
              <a:rPr lang="en-US" sz="3200" dirty="0">
                <a:solidFill>
                  <a:schemeClr val="tx1"/>
                </a:solidFill>
                <a:latin typeface="Times New Roman" panose="02020603050405020304" pitchFamily="18" charset="0"/>
                <a:cs typeface="Times New Roman" panose="02020603050405020304" pitchFamily="18" charset="0"/>
              </a:rPr>
              <a:t>of strategies including </a:t>
            </a:r>
            <a:r>
              <a:rPr lang="en-US" sz="3200" b="1" dirty="0">
                <a:solidFill>
                  <a:schemeClr val="tx1"/>
                </a:solidFill>
                <a:latin typeface="Times New Roman" panose="02020603050405020304" pitchFamily="18" charset="0"/>
                <a:cs typeface="Times New Roman" panose="02020603050405020304" pitchFamily="18" charset="0"/>
              </a:rPr>
              <a:t>information accuracy, visibility, accessibility and responsive corrective actions</a:t>
            </a:r>
            <a:r>
              <a:rPr lang="en-US" sz="3200" dirty="0">
                <a:solidFill>
                  <a:schemeClr val="tx1"/>
                </a:solidFill>
                <a:latin typeface="Times New Roman" panose="02020603050405020304" pitchFamily="18" charset="0"/>
                <a:cs typeface="Times New Roman" panose="02020603050405020304" pitchFamily="18" charset="0"/>
              </a:rPr>
              <a:t>. </a:t>
            </a:r>
            <a:r>
              <a:rPr lang="en-US" sz="3200" dirty="0" smtClean="0">
                <a:solidFill>
                  <a:schemeClr val="tx1"/>
                </a:solidFill>
                <a:latin typeface="Times New Roman" panose="02020603050405020304" pitchFamily="18" charset="0"/>
                <a:cs typeface="Times New Roman" panose="02020603050405020304" pitchFamily="18" charset="0"/>
              </a:rPr>
              <a:t>It is recommended , that </a:t>
            </a:r>
            <a:r>
              <a:rPr lang="en-US" sz="3200" dirty="0">
                <a:solidFill>
                  <a:schemeClr val="tx1"/>
                </a:solidFill>
                <a:latin typeface="Times New Roman" panose="02020603050405020304" pitchFamily="18" charset="0"/>
                <a:cs typeface="Times New Roman" panose="02020603050405020304" pitchFamily="18" charset="0"/>
              </a:rPr>
              <a:t>implementation of supplier improvement programs and mitigation of supply disruptions through creating business interruption plans, developing demand forecasts and modelling supply processes.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p:cNvSpPr txBox="1"/>
          <p:nvPr/>
        </p:nvSpPr>
        <p:spPr>
          <a:xfrm>
            <a:off x="3863716" y="760531"/>
            <a:ext cx="189507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Examples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161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639775"/>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040" y="1859340"/>
            <a:ext cx="1132332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similar concept of establishing cause and effect relationships between the enablers of risk mitigation was explored in the Electronic supply chain in order to determine the main drivers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Using a multi-method approach, Speier et al. (2011) introduced a framework to examine the threat of potential disruptions on supply chain processes and identified suitable potential mitigation strategies under different conditions. </a:t>
            </a:r>
          </a:p>
        </p:txBody>
      </p:sp>
    </p:spTree>
    <p:extLst>
      <p:ext uri="{BB962C8B-B14F-4D97-AF65-F5344CB8AC3E}">
        <p14:creationId xmlns:p14="http://schemas.microsoft.com/office/powerpoint/2010/main" val="59060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38604"/>
            <a:ext cx="11831591" cy="47715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741" y="1334859"/>
            <a:ext cx="11728425" cy="4801314"/>
          </a:xfrm>
          <a:prstGeom prst="rect">
            <a:avLst/>
          </a:prstGeom>
        </p:spPr>
        <p:txBody>
          <a:bodyPr wrap="square">
            <a:spAutoFit/>
          </a:bodyPr>
          <a:lstStyle/>
          <a:p>
            <a:pPr algn="just"/>
            <a:endParaRPr lang="en-US" sz="3000" b="1" dirty="0">
              <a:latin typeface="Times New Roman" panose="02020603050405020304" pitchFamily="18" charset="0"/>
              <a:cs typeface="Times New Roman" panose="02020603050405020304" pitchFamily="18" charset="0"/>
            </a:endParaRPr>
          </a:p>
          <a:p>
            <a:pPr algn="just"/>
            <a:r>
              <a:rPr lang="en-US" sz="3000" b="1"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for managing global sourcing risk. Son and Orchard (2013) developed an analytical model for examining the effectiveness of two inventory based policies for mitigating the impact of supply-side disruptions in a supply chain</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Christopher et al. (2011) used a multiple case study approach in several industries to understand how managers assess and mitigate global sourcing risks across the entire supply chain.</a:t>
            </a:r>
          </a:p>
          <a:p>
            <a:pPr algn="just"/>
            <a:endParaRPr lang="en-US" sz="3000" dirty="0">
              <a:latin typeface="Times New Roman" panose="02020603050405020304" pitchFamily="18" charset="0"/>
              <a:cs typeface="Times New Roman" panose="02020603050405020304" pitchFamily="18" charset="0"/>
            </a:endParaRPr>
          </a:p>
        </p:txBody>
      </p:sp>
      <p:sp>
        <p:nvSpPr>
          <p:cNvPr id="3" name="Rectangle 2"/>
          <p:cNvSpPr/>
          <p:nvPr/>
        </p:nvSpPr>
        <p:spPr>
          <a:xfrm>
            <a:off x="4106081" y="605701"/>
            <a:ext cx="3655744" cy="584775"/>
          </a:xfrm>
          <a:prstGeom prst="rect">
            <a:avLst/>
          </a:prstGeom>
        </p:spPr>
        <p:txBody>
          <a:bodyPr wrap="none">
            <a:spAutoFit/>
          </a:bodyPr>
          <a:lstStyle/>
          <a:p>
            <a:r>
              <a:rPr lang="en-US" sz="3200" b="1" dirty="0" smtClean="0">
                <a:latin typeface="Times New Roman" panose="02020603050405020304" pitchFamily="18" charset="0"/>
                <a:cs typeface="Times New Roman" panose="02020603050405020304" pitchFamily="18" charset="0"/>
              </a:rPr>
              <a:t>Approaches Models</a:t>
            </a:r>
            <a:endParaRPr lang="en-US" sz="3200" b="1" dirty="0"/>
          </a:p>
        </p:txBody>
      </p:sp>
    </p:spTree>
    <p:extLst>
      <p:ext uri="{BB962C8B-B14F-4D97-AF65-F5344CB8AC3E}">
        <p14:creationId xmlns:p14="http://schemas.microsoft.com/office/powerpoint/2010/main" val="328077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211895"/>
            <a:ext cx="6842759" cy="5262979"/>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integrating </a:t>
            </a:r>
            <a:r>
              <a:rPr lang="en-US" sz="2800" dirty="0">
                <a:latin typeface="Times New Roman" panose="02020603050405020304" pitchFamily="18" charset="0"/>
                <a:cs typeface="Times New Roman" panose="02020603050405020304" pitchFamily="18" charset="0"/>
              </a:rPr>
              <a:t>the cost and </a:t>
            </a:r>
            <a:r>
              <a:rPr lang="en-US" sz="2800" dirty="0" smtClean="0">
                <a:latin typeface="Times New Roman" panose="02020603050405020304" pitchFamily="18" charset="0"/>
                <a:cs typeface="Times New Roman" panose="02020603050405020304" pitchFamily="18" charset="0"/>
              </a:rPr>
              <a:t>manageability </a:t>
            </a:r>
            <a:r>
              <a:rPr lang="en-US" sz="2800" dirty="0">
                <a:latin typeface="Times New Roman" panose="02020603050405020304" pitchFamily="18" charset="0"/>
                <a:cs typeface="Times New Roman" panose="02020603050405020304" pitchFamily="18" charset="0"/>
              </a:rPr>
              <a:t>of mitigation strategies within a theoretically grounded framework of </a:t>
            </a:r>
            <a:r>
              <a:rPr lang="en-US" sz="2800" b="1" dirty="0">
                <a:latin typeface="Times New Roman" panose="02020603050405020304" pitchFamily="18" charset="0"/>
                <a:cs typeface="Times New Roman" panose="02020603050405020304" pitchFamily="18" charset="0"/>
              </a:rPr>
              <a:t>Bayesian Belief Networks </a:t>
            </a:r>
            <a:r>
              <a:rPr lang="en-US" sz="2800" dirty="0">
                <a:latin typeface="Times New Roman" panose="02020603050405020304" pitchFamily="18" charset="0"/>
                <a:cs typeface="Times New Roman" panose="02020603050405020304" pitchFamily="18" charset="0"/>
              </a:rPr>
              <a:t>(BBNs) encompassing complex interactions between risks and strategies.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BBN </a:t>
            </a:r>
            <a:r>
              <a:rPr lang="en-US" sz="2800" dirty="0">
                <a:latin typeface="Times New Roman" panose="02020603050405020304" pitchFamily="18" charset="0"/>
                <a:cs typeface="Times New Roman" panose="02020603050405020304" pitchFamily="18" charset="0"/>
              </a:rPr>
              <a:t>is a </a:t>
            </a:r>
            <a:r>
              <a:rPr lang="en-US" sz="2800" b="1" dirty="0">
                <a:latin typeface="Times New Roman" panose="02020603050405020304" pitchFamily="18" charset="0"/>
                <a:cs typeface="Times New Roman" panose="02020603050405020304" pitchFamily="18" charset="0"/>
              </a:rPr>
              <a:t>directed acyclic graph comprising nodes </a:t>
            </a:r>
            <a:r>
              <a:rPr lang="en-US" sz="2800" dirty="0">
                <a:latin typeface="Times New Roman" panose="02020603050405020304" pitchFamily="18" charset="0"/>
                <a:cs typeface="Times New Roman" panose="02020603050405020304" pitchFamily="18" charset="0"/>
              </a:rPr>
              <a:t>representing uncertain </a:t>
            </a:r>
            <a:r>
              <a:rPr lang="en-US" sz="2800" dirty="0" smtClean="0">
                <a:latin typeface="Times New Roman" panose="02020603050405020304" pitchFamily="18" charset="0"/>
                <a:cs typeface="Times New Roman" panose="02020603050405020304" pitchFamily="18" charset="0"/>
              </a:rPr>
              <a:t>variables </a:t>
            </a:r>
            <a:r>
              <a:rPr lang="en-US" sz="2800" dirty="0">
                <a:latin typeface="Times New Roman" panose="02020603050405020304" pitchFamily="18" charset="0"/>
                <a:cs typeface="Times New Roman" panose="02020603050405020304" pitchFamily="18" charset="0"/>
              </a:rPr>
              <a:t>and arcs indicating causal relationships between variables whereas the strength of dependency is represented by the conditional probability values. </a:t>
            </a:r>
          </a:p>
        </p:txBody>
      </p:sp>
      <p:pic>
        <p:nvPicPr>
          <p:cNvPr id="3" name="Picture 2"/>
          <p:cNvPicPr>
            <a:picLocks noChangeAspect="1"/>
          </p:cNvPicPr>
          <p:nvPr/>
        </p:nvPicPr>
        <p:blipFill>
          <a:blip r:embed="rId3"/>
          <a:stretch>
            <a:fillRect/>
          </a:stretch>
        </p:blipFill>
        <p:spPr>
          <a:xfrm>
            <a:off x="7329312" y="2133600"/>
            <a:ext cx="4654679" cy="3519695"/>
          </a:xfrm>
          <a:prstGeom prst="rect">
            <a:avLst/>
          </a:prstGeom>
        </p:spPr>
      </p:pic>
      <p:sp>
        <p:nvSpPr>
          <p:cNvPr id="8" name="Rectangle 7"/>
          <p:cNvSpPr/>
          <p:nvPr/>
        </p:nvSpPr>
        <p:spPr>
          <a:xfrm>
            <a:off x="3658292" y="437802"/>
            <a:ext cx="5298245"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Bayesian Belief Networks (BBNs)</a:t>
            </a:r>
          </a:p>
        </p:txBody>
      </p:sp>
    </p:spTree>
    <p:extLst>
      <p:ext uri="{BB962C8B-B14F-4D97-AF65-F5344CB8AC3E}">
        <p14:creationId xmlns:p14="http://schemas.microsoft.com/office/powerpoint/2010/main" val="103778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0499"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612275" y="1581227"/>
            <a:ext cx="10911840" cy="3539430"/>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BBN</a:t>
            </a:r>
            <a:r>
              <a:rPr lang="en-US" sz="2800" dirty="0">
                <a:latin typeface="Times New Roman" panose="02020603050405020304" pitchFamily="18" charset="0"/>
                <a:cs typeface="Times New Roman" panose="02020603050405020304" pitchFamily="18" charset="0"/>
              </a:rPr>
              <a:t> is a graphical framework for modelling uncertainty. BBNs have their </a:t>
            </a:r>
            <a:r>
              <a:rPr lang="en-US" sz="2800" dirty="0" smtClean="0">
                <a:latin typeface="Times New Roman" panose="02020603050405020304" pitchFamily="18" charset="0"/>
                <a:cs typeface="Times New Roman" panose="02020603050405020304" pitchFamily="18" charset="0"/>
              </a:rPr>
              <a:t>background </a:t>
            </a:r>
            <a:r>
              <a:rPr lang="en-US" sz="2800" dirty="0">
                <a:latin typeface="Times New Roman" panose="02020603050405020304" pitchFamily="18" charset="0"/>
                <a:cs typeface="Times New Roman" panose="02020603050405020304" pitchFamily="18" charset="0"/>
              </a:rPr>
              <a:t>in statistics and artificial intelligence and were first introduced in the 1980s for dealing with uncertainty in knowledge-based systems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BBNs have been successfully used in addressing problems related to a number of diverse specialties including reliability modelling, medical diagnosis, geographical information systems, and aviation safety management among others.</a:t>
            </a:r>
          </a:p>
        </p:txBody>
      </p:sp>
    </p:spTree>
    <p:extLst>
      <p:ext uri="{BB962C8B-B14F-4D97-AF65-F5344CB8AC3E}">
        <p14:creationId xmlns:p14="http://schemas.microsoft.com/office/powerpoint/2010/main" val="232900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960" y="1699109"/>
            <a:ext cx="1101852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BBN consists of following elements: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 set of variables (each having a finite set of mutually exclusive events</a:t>
            </a:r>
            <a:r>
              <a:rPr lang="en-US" sz="2800" dirty="0" smtClean="0">
                <a:latin typeface="Times New Roman" panose="02020603050405020304" pitchFamily="18" charset="0"/>
                <a:cs typeface="Times New Roman" panose="02020603050405020304" pitchFamily="18" charset="0"/>
              </a:rPr>
              <a:t>).</a:t>
            </a:r>
          </a:p>
          <a:p>
            <a:pPr marL="342900" indent="-3429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a set of directed edges between variables forming a directed acyclic graph; a directed graph is acyclic if there is no directed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directed edges represent statistical relations if the BBN is constructed from the data whereas they represent causal relations if they have been gathered from experts’ opinion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 conditional probability table </a:t>
            </a:r>
            <a:r>
              <a:rPr lang="en-US" sz="2800" dirty="0" smtClean="0">
                <a:latin typeface="Times New Roman" panose="02020603050405020304" pitchFamily="18" charset="0"/>
                <a:cs typeface="Times New Roman" panose="02020603050405020304" pitchFamily="18" charset="0"/>
              </a:rPr>
              <a:t>attached </a:t>
            </a:r>
            <a:r>
              <a:rPr lang="en-US" sz="2800" dirty="0">
                <a:latin typeface="Times New Roman" panose="02020603050405020304" pitchFamily="18" charset="0"/>
                <a:cs typeface="Times New Roman" panose="02020603050405020304" pitchFamily="18" charset="0"/>
              </a:rPr>
              <a:t>to each variable X with parents Y1; ...; </a:t>
            </a:r>
            <a:r>
              <a:rPr lang="en-US" sz="2800" dirty="0" err="1">
                <a:latin typeface="Times New Roman" panose="02020603050405020304" pitchFamily="18" charset="0"/>
                <a:cs typeface="Times New Roman" panose="02020603050405020304" pitchFamily="18" charset="0"/>
              </a:rPr>
              <a:t>Yn</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181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86411"/>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68435" y="1476041"/>
            <a:ext cx="11186159" cy="4832092"/>
          </a:xfrm>
          <a:prstGeom prst="rect">
            <a:avLst/>
          </a:prstGeom>
        </p:spPr>
        <p:txBody>
          <a:bodyPr wrap="square">
            <a:spAutoFit/>
          </a:bodyPr>
          <a:lstStyle/>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present a useful technique for capturing interaction between risk events and performance measures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Another advantage of using BBNs for modelling supply chain risks is their ability of back propagation that helps in determining the probability of an event that may not be observed directly.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also provide a clear graphical structure that most people find intuitive to understand. Besides, it becomes possible to conduct flexible inference based on partial observations, which allows for </a:t>
            </a:r>
            <a:r>
              <a:rPr lang="en-US" sz="2800" dirty="0" smtClean="0">
                <a:latin typeface="Times New Roman" panose="02020603050405020304" pitchFamily="18" charset="0"/>
                <a:cs typeface="Times New Roman" panose="02020603050405020304" pitchFamily="18" charset="0"/>
              </a:rPr>
              <a:t>reasoning.</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BBNs </a:t>
            </a:r>
            <a:r>
              <a:rPr lang="en-US" sz="2800" dirty="0">
                <a:latin typeface="Times New Roman" panose="02020603050405020304" pitchFamily="18" charset="0"/>
                <a:cs typeface="Times New Roman" panose="02020603050405020304" pitchFamily="18" charset="0"/>
              </a:rPr>
              <a:t>offer a unique feature of modelling risks combining both the statistical data and subjective judgment in case of non-availability of data</a:t>
            </a:r>
          </a:p>
          <a:p>
            <a:pPr marL="457200" indent="-457200" algn="just">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571553" y="485300"/>
            <a:ext cx="4590839" cy="584775"/>
          </a:xfrm>
          <a:prstGeom prst="rect">
            <a:avLst/>
          </a:prstGeom>
          <a:noFill/>
        </p:spPr>
        <p:txBody>
          <a:bodyPr wrap="square" rtlCol="0">
            <a:spAutoFit/>
          </a:bodyPr>
          <a:lstStyle/>
          <a:p>
            <a:r>
              <a:rPr lang="en-US" sz="3200" b="1" dirty="0" smtClean="0">
                <a:latin typeface="Times New Roman" panose="02020603050405020304" pitchFamily="18" charset="0"/>
                <a:cs typeface="Times New Roman" panose="02020603050405020304" pitchFamily="18" charset="0"/>
              </a:rPr>
              <a:t>Advantages of BBNs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1794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75115" y="1896628"/>
            <a:ext cx="11186159"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Another </a:t>
            </a:r>
            <a:r>
              <a:rPr lang="en-US" sz="2800" dirty="0">
                <a:latin typeface="Times New Roman" panose="02020603050405020304" pitchFamily="18" charset="0"/>
                <a:cs typeface="Times New Roman" panose="02020603050405020304" pitchFamily="18" charset="0"/>
              </a:rPr>
              <a:t>important feature of using BBNs </a:t>
            </a:r>
            <a:r>
              <a:rPr lang="en-US" sz="2800" dirty="0" smtClean="0">
                <a:latin typeface="Times New Roman" panose="02020603050405020304" pitchFamily="18" charset="0"/>
                <a:cs typeface="Times New Roman" panose="02020603050405020304" pitchFamily="18" charset="0"/>
              </a:rPr>
              <a:t>is:</a:t>
            </a: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conduct what-if scenarios </a:t>
            </a:r>
            <a:r>
              <a:rPr lang="en-US" sz="28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There </a:t>
            </a:r>
            <a:r>
              <a:rPr lang="en-US" sz="2800" b="1" dirty="0">
                <a:latin typeface="Times New Roman" panose="02020603050405020304" pitchFamily="18" charset="0"/>
                <a:cs typeface="Times New Roman" panose="02020603050405020304" pitchFamily="18" charset="0"/>
              </a:rPr>
              <a:t>are certain problems associated with the use of BBNs: </a:t>
            </a:r>
            <a:endParaRPr lang="en-US" sz="2800" b="1" dirty="0" smtClean="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smtClean="0">
                <a:latin typeface="Times New Roman" panose="02020603050405020304" pitchFamily="18" charset="0"/>
                <a:cs typeface="Times New Roman" panose="02020603050405020304" pitchFamily="18" charset="0"/>
              </a:rPr>
              <a:t>along </a:t>
            </a:r>
            <a:r>
              <a:rPr lang="en-US" sz="2800" dirty="0">
                <a:latin typeface="Times New Roman" panose="02020603050405020304" pitchFamily="18" charset="0"/>
                <a:cs typeface="Times New Roman" panose="02020603050405020304" pitchFamily="18" charset="0"/>
              </a:rPr>
              <a:t>with the increase in number of nodes representing supply chain risks, a considerable amount of data is required in populating the network with (conditional) probability values; similarly, there are also computational challenges associated with the increase in number of nodes.</a:t>
            </a:r>
          </a:p>
        </p:txBody>
      </p:sp>
    </p:spTree>
    <p:extLst>
      <p:ext uri="{BB962C8B-B14F-4D97-AF65-F5344CB8AC3E}">
        <p14:creationId xmlns:p14="http://schemas.microsoft.com/office/powerpoint/2010/main" val="54237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Times New Roman" panose="02020603050405020304" pitchFamily="18" charset="0"/>
                <a:cs typeface="Times New Roman" panose="02020603050405020304" pitchFamily="18" charset="0"/>
              </a:rPr>
              <a:t>Our model is based on following assumptions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1. Supply chain risks and corresponding sources are known and these can be modelled as a directed acyclic graph.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2</a:t>
            </a:r>
            <a:r>
              <a:rPr lang="en-US" sz="2400" dirty="0">
                <a:solidFill>
                  <a:schemeClr val="tx1"/>
                </a:solidFill>
                <a:latin typeface="Times New Roman" panose="02020603050405020304" pitchFamily="18" charset="0"/>
                <a:cs typeface="Times New Roman" panose="02020603050405020304" pitchFamily="18" charset="0"/>
              </a:rPr>
              <a:t>. All random variables and risk mitigation strategies are represented by binary states</a:t>
            </a:r>
            <a:r>
              <a:rPr lang="en-US" sz="2400" dirty="0" smtClean="0">
                <a:solidFill>
                  <a:schemeClr val="tx1"/>
                </a:solidFill>
                <a:latin typeface="Times New Roman" panose="02020603050405020304" pitchFamily="18" charset="0"/>
                <a:cs typeface="Times New Roman" panose="02020603050405020304" pitchFamily="18" charset="0"/>
              </a:rPr>
              <a:t>.</a:t>
            </a:r>
          </a:p>
          <a:p>
            <a:pPr algn="just"/>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3. Conditional probability values for the risks and associated losses can be elicited from stakeholders and the resulting network represents close approximation to the actual perceived risks and associated interdependency. </a:t>
            </a:r>
            <a:endParaRPr lang="en-US"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4</a:t>
            </a:r>
            <a:r>
              <a:rPr lang="en-US" sz="2400" dirty="0">
                <a:solidFill>
                  <a:schemeClr val="tx1"/>
                </a:solidFill>
                <a:latin typeface="Times New Roman" panose="02020603050405020304" pitchFamily="18" charset="0"/>
                <a:cs typeface="Times New Roman" panose="02020603050405020304" pitchFamily="18" charset="0"/>
              </a:rPr>
              <a:t>. Cost and manageability associated with each potential risk mitigation strategy are known. 5. All stakeholders within the supply chain are willing to share information about key risks, loss values and effort involved in implementing potential strategies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0704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0204" y="1323028"/>
            <a:ext cx="118315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89057" y="453629"/>
            <a:ext cx="8140370"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Cost-Effectiveness Based </a:t>
            </a:r>
            <a:r>
              <a:rPr lang="en-US" sz="2800" b="1" dirty="0" smtClean="0">
                <a:latin typeface="Times New Roman" panose="02020603050405020304" pitchFamily="18" charset="0"/>
                <a:cs typeface="Times New Roman" panose="02020603050405020304" pitchFamily="18" charset="0"/>
              </a:rPr>
              <a:t>Prioritization </a:t>
            </a:r>
            <a:r>
              <a:rPr lang="en-US" sz="2800" b="1" dirty="0">
                <a:latin typeface="Times New Roman" panose="02020603050405020304" pitchFamily="18" charset="0"/>
                <a:cs typeface="Times New Roman" panose="02020603050405020304" pitchFamily="18" charset="0"/>
              </a:rPr>
              <a:t>of Strategies</a:t>
            </a:r>
          </a:p>
        </p:txBody>
      </p:sp>
      <p:sp>
        <p:nvSpPr>
          <p:cNvPr id="3" name="Rectangle 2"/>
          <p:cNvSpPr/>
          <p:nvPr/>
        </p:nvSpPr>
        <p:spPr>
          <a:xfrm>
            <a:off x="667474" y="1699109"/>
            <a:ext cx="10351046" cy="181588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Problem Statement Given different options of implementing risk mitigation strategies within a </a:t>
            </a:r>
            <a:r>
              <a:rPr lang="en-US" sz="2800" dirty="0" smtClean="0">
                <a:latin typeface="Times New Roman" panose="02020603050405020304" pitchFamily="18" charset="0"/>
                <a:cs typeface="Times New Roman" panose="02020603050405020304" pitchFamily="18" charset="0"/>
              </a:rPr>
              <a:t>probabilistic </a:t>
            </a:r>
            <a:r>
              <a:rPr lang="en-US" sz="2800" dirty="0">
                <a:latin typeface="Times New Roman" panose="02020603050405020304" pitchFamily="18" charset="0"/>
                <a:cs typeface="Times New Roman" panose="02020603050405020304" pitchFamily="18" charset="0"/>
              </a:rPr>
              <a:t>network of interconnected supply chain risks and strategies, how do we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these strategies keeping in view the cost, effectiveness and manageability of strategies?</a:t>
            </a:r>
          </a:p>
        </p:txBody>
      </p:sp>
      <p:sp>
        <p:nvSpPr>
          <p:cNvPr id="8" name="Rectangle 7"/>
          <p:cNvSpPr/>
          <p:nvPr/>
        </p:nvSpPr>
        <p:spPr>
          <a:xfrm>
            <a:off x="667474" y="3661553"/>
            <a:ext cx="1045562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aim to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a:t>
            </a:r>
            <a:r>
              <a:rPr lang="en-US" sz="2800" b="1" dirty="0">
                <a:latin typeface="Times New Roman" panose="02020603050405020304" pitchFamily="18" charset="0"/>
                <a:cs typeface="Times New Roman" panose="02020603050405020304" pitchFamily="18" charset="0"/>
              </a:rPr>
              <a:t>yielding maximum weighted summation of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expected utility for loss and </a:t>
            </a:r>
            <a:r>
              <a:rPr lang="en-US" sz="2800" b="1" dirty="0" smtClean="0">
                <a:latin typeface="Times New Roman" panose="02020603050405020304" pitchFamily="18" charset="0"/>
                <a:cs typeface="Times New Roman" panose="02020603050405020304" pitchFamily="18" charset="0"/>
              </a:rPr>
              <a:t>normalized </a:t>
            </a:r>
            <a:r>
              <a:rPr lang="en-US" sz="2800" b="1" dirty="0">
                <a:latin typeface="Times New Roman" panose="02020603050405020304" pitchFamily="18" charset="0"/>
                <a:cs typeface="Times New Roman" panose="02020603050405020304" pitchFamily="18" charset="0"/>
              </a:rPr>
              <a:t>utility for manageability weighted mitigation cost</a:t>
            </a:r>
          </a:p>
        </p:txBody>
      </p:sp>
    </p:spTree>
    <p:extLst>
      <p:ext uri="{BB962C8B-B14F-4D97-AF65-F5344CB8AC3E}">
        <p14:creationId xmlns:p14="http://schemas.microsoft.com/office/powerpoint/2010/main" val="5471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90953" y="1211895"/>
            <a:ext cx="11831591" cy="5080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54260" y="263376"/>
            <a:ext cx="7304975" cy="954107"/>
          </a:xfrm>
          <a:prstGeom prst="rect">
            <a:avLst/>
          </a:prstGeom>
        </p:spPr>
        <p:txBody>
          <a:bodyPr wrap="square">
            <a:spAutoFit/>
          </a:bodyPr>
          <a:lstStyle/>
          <a:p>
            <a:r>
              <a:rPr lang="en-US" sz="2800" b="1" dirty="0"/>
              <a:t>Manageability and Cost-Effectiveness Based </a:t>
            </a:r>
            <a:r>
              <a:rPr lang="en-US" sz="2800" b="1" dirty="0" smtClean="0"/>
              <a:t>Prioritization </a:t>
            </a:r>
            <a:r>
              <a:rPr lang="en-US" sz="2800" b="1" dirty="0"/>
              <a:t>of </a:t>
            </a:r>
            <a:r>
              <a:rPr lang="en-US" sz="2800" b="1" dirty="0" smtClean="0"/>
              <a:t>Strategies</a:t>
            </a:r>
            <a:endParaRPr lang="en-US" sz="2800" b="1" dirty="0"/>
          </a:p>
        </p:txBody>
      </p:sp>
      <p:pic>
        <p:nvPicPr>
          <p:cNvPr id="3" name="Picture 2"/>
          <p:cNvPicPr>
            <a:picLocks noChangeAspect="1"/>
          </p:cNvPicPr>
          <p:nvPr/>
        </p:nvPicPr>
        <p:blipFill>
          <a:blip r:embed="rId3"/>
          <a:stretch>
            <a:fillRect/>
          </a:stretch>
        </p:blipFill>
        <p:spPr>
          <a:xfrm>
            <a:off x="329338" y="1434963"/>
            <a:ext cx="8155532" cy="2776932"/>
          </a:xfrm>
          <a:prstGeom prst="rect">
            <a:avLst/>
          </a:prstGeom>
        </p:spPr>
      </p:pic>
      <p:pic>
        <p:nvPicPr>
          <p:cNvPr id="13" name="Picture 12"/>
          <p:cNvPicPr>
            <a:picLocks noChangeAspect="1"/>
          </p:cNvPicPr>
          <p:nvPr/>
        </p:nvPicPr>
        <p:blipFill>
          <a:blip r:embed="rId4"/>
          <a:stretch>
            <a:fillRect/>
          </a:stretch>
        </p:blipFill>
        <p:spPr>
          <a:xfrm>
            <a:off x="1219200" y="4028729"/>
            <a:ext cx="8717280" cy="1990725"/>
          </a:xfrm>
          <a:prstGeom prst="rect">
            <a:avLst/>
          </a:prstGeom>
        </p:spPr>
      </p:pic>
    </p:spTree>
    <p:extLst>
      <p:ext uri="{BB962C8B-B14F-4D97-AF65-F5344CB8AC3E}">
        <p14:creationId xmlns:p14="http://schemas.microsoft.com/office/powerpoint/2010/main" val="3438204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89026" y="1323028"/>
            <a:ext cx="11491799" cy="4401205"/>
          </a:xfrm>
          <a:prstGeom prst="rect">
            <a:avLst/>
          </a:prstGeom>
        </p:spPr>
        <p:txBody>
          <a:bodyPr wrap="square">
            <a:spAutoFit/>
          </a:bodyPr>
          <a:lstStyle/>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following steps must be followed in developing the proposed network of interacting supply chain risks and mitigation strategies</a:t>
            </a:r>
            <a:r>
              <a:rPr lang="en-US" sz="2800" dirty="0" smtClean="0">
                <a:latin typeface="Times New Roman" panose="02020603050405020304" pitchFamily="18" charset="0"/>
                <a:cs typeface="Times New Roman" panose="02020603050405020304" pitchFamily="18" charset="0"/>
              </a:rPr>
              <a:t>:</a:t>
            </a:r>
          </a:p>
          <a:p>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 Define the boundaries of the supply network and identify stakeholders.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Identify key risks and potential risk mitigation strategies on the basis of input received from each stakeholder through interviews and/or focus group sessions. </a:t>
            </a:r>
            <a:endParaRPr lang="en-US" sz="2800"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Refine the qualitative structure of the resulting network involving all </a:t>
            </a:r>
            <a:r>
              <a:rPr lang="en-US" sz="2800" dirty="0" smtClean="0">
                <a:latin typeface="Times New Roman" panose="02020603050405020304" pitchFamily="18" charset="0"/>
                <a:cs typeface="Times New Roman" panose="02020603050405020304" pitchFamily="18" charset="0"/>
              </a:rPr>
              <a:t>stakeholders.</a:t>
            </a:r>
          </a:p>
        </p:txBody>
      </p:sp>
      <p:sp>
        <p:nvSpPr>
          <p:cNvPr id="3" name="Rectangle 2"/>
          <p:cNvSpPr/>
          <p:nvPr/>
        </p:nvSpPr>
        <p:spPr>
          <a:xfrm>
            <a:off x="4841622" y="804351"/>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7241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4637" y="1267360"/>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smtClean="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4414902" y="578746"/>
            <a:ext cx="388593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Modelling </a:t>
            </a:r>
            <a:r>
              <a:rPr lang="en-US" sz="2800" b="1" dirty="0" smtClean="0">
                <a:latin typeface="Times New Roman" panose="02020603050405020304" pitchFamily="18" charset="0"/>
                <a:cs typeface="Times New Roman" panose="02020603050405020304" pitchFamily="18" charset="0"/>
              </a:rPr>
              <a:t>Process 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84637" y="1278743"/>
            <a:ext cx="11831591"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4.Determine (conditional) probability values, loss values resulting from risks and cost and manageability score associated with implementing each potential mitigation strategy and populate the BBN with all parameters</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5. Run the model for each combination of strategies and determine the expected utility (loss) value</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6. </a:t>
            </a:r>
            <a:r>
              <a:rPr lang="en-US" sz="2800" dirty="0" smtClean="0">
                <a:latin typeface="Times New Roman" panose="02020603050405020304" pitchFamily="18" charset="0"/>
                <a:cs typeface="Times New Roman" panose="02020603050405020304" pitchFamily="18" charset="0"/>
              </a:rPr>
              <a:t>Analyze </a:t>
            </a:r>
            <a:r>
              <a:rPr lang="en-US" sz="2800" dirty="0">
                <a:latin typeface="Times New Roman" panose="02020603050405020304" pitchFamily="18" charset="0"/>
                <a:cs typeface="Times New Roman" panose="02020603050405020304" pitchFamily="18" charset="0"/>
              </a:rPr>
              <a:t>the results and </a:t>
            </a:r>
            <a:r>
              <a:rPr lang="en-US" sz="2800" dirty="0" smtClean="0">
                <a:latin typeface="Times New Roman" panose="02020603050405020304" pitchFamily="18" charset="0"/>
                <a:cs typeface="Times New Roman" panose="02020603050405020304" pitchFamily="18" charset="0"/>
              </a:rPr>
              <a:t>priorities </a:t>
            </a:r>
            <a:r>
              <a:rPr lang="en-US" sz="2800" dirty="0">
                <a:latin typeface="Times New Roman" panose="02020603050405020304" pitchFamily="18" charset="0"/>
                <a:cs typeface="Times New Roman" panose="02020603050405020304" pitchFamily="18" charset="0"/>
              </a:rPr>
              <a:t>risk mitigation strategies on the basis of relative importance of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expected utility for loss and </a:t>
            </a:r>
            <a:r>
              <a:rPr lang="en-US" sz="2800" dirty="0" smtClean="0">
                <a:latin typeface="Times New Roman" panose="02020603050405020304" pitchFamily="18" charset="0"/>
                <a:cs typeface="Times New Roman" panose="02020603050405020304" pitchFamily="18" charset="0"/>
              </a:rPr>
              <a:t>normalized </a:t>
            </a:r>
            <a:r>
              <a:rPr lang="en-US" sz="2800" dirty="0">
                <a:latin typeface="Times New Roman" panose="02020603050405020304" pitchFamily="18" charset="0"/>
                <a:cs typeface="Times New Roman" panose="02020603050405020304" pitchFamily="18" charset="0"/>
              </a:rPr>
              <a:t>utility for manageability weighted cost of strategies.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7</a:t>
            </a:r>
            <a:r>
              <a:rPr lang="en-US" sz="2800" dirty="0">
                <a:latin typeface="Times New Roman" panose="02020603050405020304" pitchFamily="18" charset="0"/>
                <a:cs typeface="Times New Roman" panose="02020603050405020304" pitchFamily="18" charset="0"/>
              </a:rPr>
              <a:t>. Validate the model output involving stakeholders.</a:t>
            </a: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64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080907"/>
            <a:ext cx="11831591" cy="51894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9904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686" y="1091899"/>
            <a:ext cx="5836920" cy="4893647"/>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simple supply network </a:t>
            </a:r>
            <a:r>
              <a:rPr lang="en-US" sz="2400" dirty="0" smtClean="0">
                <a:latin typeface="Times New Roman" panose="02020603050405020304" pitchFamily="18" charset="0"/>
                <a:cs typeface="Times New Roman" panose="02020603050405020304" pitchFamily="18" charset="0"/>
              </a:rPr>
              <a:t>as </a:t>
            </a:r>
            <a:r>
              <a:rPr lang="en-US" sz="2400" dirty="0">
                <a:latin typeface="Times New Roman" panose="02020603050405020304" pitchFamily="18" charset="0"/>
                <a:cs typeface="Times New Roman" panose="02020603050405020304" pitchFamily="18" charset="0"/>
              </a:rPr>
              <a:t>shown in Fig. 2.2. </a:t>
            </a:r>
            <a:r>
              <a:rPr lang="en-US" sz="2400" dirty="0" smtClean="0">
                <a:latin typeface="Times New Roman" panose="02020603050405020304" pitchFamily="18" charset="0"/>
                <a:cs typeface="Times New Roman" panose="02020603050405020304" pitchFamily="18" charset="0"/>
              </a:rPr>
              <a:t>comprises </a:t>
            </a:r>
            <a:r>
              <a:rPr lang="en-US" sz="2400" dirty="0">
                <a:latin typeface="Times New Roman" panose="02020603050405020304" pitchFamily="18" charset="0"/>
                <a:cs typeface="Times New Roman" panose="02020603050405020304" pitchFamily="18" charset="0"/>
              </a:rPr>
              <a:t>a raw material source </a:t>
            </a:r>
            <a:r>
              <a:rPr lang="en-US" sz="2400" b="1" dirty="0">
                <a:latin typeface="Times New Roman" panose="02020603050405020304" pitchFamily="18" charset="0"/>
                <a:cs typeface="Times New Roman" panose="02020603050405020304" pitchFamily="18" charset="0"/>
              </a:rPr>
              <a:t>(RM</a:t>
            </a:r>
            <a:r>
              <a:rPr lang="en-US" sz="2400" dirty="0">
                <a:latin typeface="Times New Roman" panose="02020603050405020304" pitchFamily="18" charset="0"/>
                <a:cs typeface="Times New Roman" panose="02020603050405020304" pitchFamily="18" charset="0"/>
              </a:rPr>
              <a:t>), two manufacturers </a:t>
            </a:r>
            <a:r>
              <a:rPr lang="en-US" sz="2400" b="1" dirty="0">
                <a:latin typeface="Times New Roman" panose="02020603050405020304" pitchFamily="18" charset="0"/>
                <a:cs typeface="Times New Roman" panose="02020603050405020304" pitchFamily="18" charset="0"/>
              </a:rPr>
              <a:t>(M1 and M2</a:t>
            </a:r>
            <a:r>
              <a:rPr lang="en-US" sz="2400" dirty="0">
                <a:latin typeface="Times New Roman" panose="02020603050405020304" pitchFamily="18" charset="0"/>
                <a:cs typeface="Times New Roman" panose="02020603050405020304" pitchFamily="18" charset="0"/>
              </a:rPr>
              <a:t>), a warehouse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 and a retailer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We </a:t>
            </a:r>
            <a:r>
              <a:rPr lang="en-US" sz="2400" dirty="0">
                <a:latin typeface="Times New Roman" panose="02020603050405020304" pitchFamily="18" charset="0"/>
                <a:cs typeface="Times New Roman" panose="02020603050405020304" pitchFamily="18" charset="0"/>
              </a:rPr>
              <a:t>also consider a transportation link between the warehouse and retailer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 Risks are represented by </a:t>
            </a:r>
            <a:r>
              <a:rPr lang="en-US" sz="2400" b="1" dirty="0">
                <a:latin typeface="Times New Roman" panose="02020603050405020304" pitchFamily="18" charset="0"/>
                <a:cs typeface="Times New Roman" panose="02020603050405020304" pitchFamily="18" charset="0"/>
              </a:rPr>
              <a:t>nodes</a:t>
            </a:r>
            <a:r>
              <a:rPr lang="en-US" sz="2400" dirty="0">
                <a:latin typeface="Times New Roman" panose="02020603050405020304" pitchFamily="18" charset="0"/>
                <a:cs typeface="Times New Roman" panose="02020603050405020304" pitchFamily="18" charset="0"/>
              </a:rPr>
              <a:t> comprising bar charts whereas resulting losses and mitigation strategies are represented </a:t>
            </a:r>
            <a:r>
              <a:rPr lang="en-US" sz="2400" b="1" dirty="0">
                <a:latin typeface="Times New Roman" panose="02020603050405020304" pitchFamily="18" charset="0"/>
                <a:cs typeface="Times New Roman" panose="02020603050405020304" pitchFamily="18" charset="0"/>
              </a:rPr>
              <a:t>by diamond </a:t>
            </a:r>
            <a:r>
              <a:rPr lang="en-US" sz="2400" dirty="0">
                <a:latin typeface="Times New Roman" panose="02020603050405020304" pitchFamily="18" charset="0"/>
                <a:cs typeface="Times New Roman" panose="02020603050405020304" pitchFamily="18" charset="0"/>
              </a:rPr>
              <a:t>and rectangular </a:t>
            </a:r>
            <a:r>
              <a:rPr lang="en-US" sz="2400" b="1" dirty="0">
                <a:latin typeface="Times New Roman" panose="02020603050405020304" pitchFamily="18" charset="0"/>
                <a:cs typeface="Times New Roman" panose="02020603050405020304" pitchFamily="18" charset="0"/>
              </a:rPr>
              <a:t>shaped nodes, </a:t>
            </a:r>
            <a:r>
              <a:rPr lang="en-US" sz="2400" dirty="0">
                <a:latin typeface="Times New Roman" panose="02020603050405020304" pitchFamily="18" charset="0"/>
                <a:cs typeface="Times New Roman" panose="02020603050405020304" pitchFamily="18" charset="0"/>
              </a:rPr>
              <a:t>respectively. Though each domain of the supply network may comprise a number of risks and corresponding sources, </a:t>
            </a:r>
          </a:p>
        </p:txBody>
      </p:sp>
      <p:pic>
        <p:nvPicPr>
          <p:cNvPr id="11" name="Picture 10"/>
          <p:cNvPicPr>
            <a:picLocks noChangeAspect="1"/>
          </p:cNvPicPr>
          <p:nvPr/>
        </p:nvPicPr>
        <p:blipFill>
          <a:blip r:embed="rId3"/>
          <a:stretch>
            <a:fillRect/>
          </a:stretch>
        </p:blipFill>
        <p:spPr>
          <a:xfrm>
            <a:off x="6187440" y="1036320"/>
            <a:ext cx="5876265" cy="5125804"/>
          </a:xfrm>
          <a:prstGeom prst="rect">
            <a:avLst/>
          </a:prstGeom>
        </p:spPr>
      </p:pic>
      <p:sp>
        <p:nvSpPr>
          <p:cNvPr id="8" name="Rectangle 7"/>
          <p:cNvSpPr/>
          <p:nvPr/>
        </p:nvSpPr>
        <p:spPr>
          <a:xfrm>
            <a:off x="3578155" y="229197"/>
            <a:ext cx="401744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simple supply network </a:t>
            </a:r>
          </a:p>
        </p:txBody>
      </p:sp>
    </p:spTree>
    <p:extLst>
      <p:ext uri="{BB962C8B-B14F-4D97-AF65-F5344CB8AC3E}">
        <p14:creationId xmlns:p14="http://schemas.microsoft.com/office/powerpoint/2010/main" val="1498510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166826"/>
            <a:ext cx="11831591" cy="5125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87154" y="2443959"/>
            <a:ext cx="3938612"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Each risk and mitigation strategy is represented by binary states of ‘True (T)’ or ‘False (F)’ and ‘Yes’ or ‘No’, respectively</a:t>
            </a:r>
          </a:p>
        </p:txBody>
      </p:sp>
      <p:pic>
        <p:nvPicPr>
          <p:cNvPr id="9" name="Picture 8"/>
          <p:cNvPicPr>
            <a:picLocks noChangeAspect="1"/>
          </p:cNvPicPr>
          <p:nvPr/>
        </p:nvPicPr>
        <p:blipFill>
          <a:blip r:embed="rId3"/>
          <a:stretch>
            <a:fillRect/>
          </a:stretch>
        </p:blipFill>
        <p:spPr>
          <a:xfrm>
            <a:off x="4160520" y="1166827"/>
            <a:ext cx="7720305" cy="5125804"/>
          </a:xfrm>
          <a:prstGeom prst="rect">
            <a:avLst/>
          </a:prstGeom>
        </p:spPr>
      </p:pic>
    </p:spTree>
    <p:extLst>
      <p:ext uri="{BB962C8B-B14F-4D97-AF65-F5344CB8AC3E}">
        <p14:creationId xmlns:p14="http://schemas.microsoft.com/office/powerpoint/2010/main" val="2988809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4798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89561" y="1450493"/>
            <a:ext cx="11591264" cy="4559694"/>
          </a:xfrm>
          <a:prstGeom prst="rect">
            <a:avLst/>
          </a:prstGeom>
        </p:spPr>
      </p:pic>
    </p:spTree>
    <p:extLst>
      <p:ext uri="{BB962C8B-B14F-4D97-AF65-F5344CB8AC3E}">
        <p14:creationId xmlns:p14="http://schemas.microsoft.com/office/powerpoint/2010/main" val="1671511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323028"/>
            <a:ext cx="11831591" cy="4969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35280" y="1785937"/>
            <a:ext cx="11292840" cy="4066223"/>
          </a:xfrm>
          <a:prstGeom prst="rect">
            <a:avLst/>
          </a:prstGeom>
        </p:spPr>
      </p:pic>
    </p:spTree>
    <p:extLst>
      <p:ext uri="{BB962C8B-B14F-4D97-AF65-F5344CB8AC3E}">
        <p14:creationId xmlns:p14="http://schemas.microsoft.com/office/powerpoint/2010/main" val="1191449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5"/>
            <a:ext cx="11831591" cy="5080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142" y="1336217"/>
            <a:ext cx="11454105"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Assumed loss values associated with the risks are shown in Table 2.4. The strength of interdependency between risks and the impact of strategies on related risks are represented by (conditional) probability values </a:t>
            </a:r>
            <a:r>
              <a:rPr lang="en-US" sz="2800" dirty="0" smtClean="0">
                <a:latin typeface="Times New Roman" panose="02020603050405020304" pitchFamily="18" charset="0"/>
                <a:cs typeface="Times New Roman" panose="02020603050405020304" pitchFamily="18" charset="0"/>
              </a:rPr>
              <a:t>.As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does not have a parent node, its probability value is not contingent on any node. The </a:t>
            </a:r>
            <a:r>
              <a:rPr lang="en-US" sz="2800" dirty="0" smtClean="0">
                <a:latin typeface="Times New Roman" panose="02020603050405020304" pitchFamily="18" charset="0"/>
                <a:cs typeface="Times New Roman" panose="02020603050405020304" pitchFamily="18" charset="0"/>
              </a:rPr>
              <a:t>italicized </a:t>
            </a:r>
            <a:r>
              <a:rPr lang="en-US" sz="2800" dirty="0">
                <a:latin typeface="Times New Roman" panose="02020603050405020304" pitchFamily="18" charset="0"/>
                <a:cs typeface="Times New Roman" panose="02020603050405020304" pitchFamily="18" charset="0"/>
              </a:rPr>
              <a:t>value represents the reduced probability of a risk after implementation of the related strategy. The conditional probability value of </a:t>
            </a:r>
            <a:r>
              <a:rPr lang="en-US" sz="2800" b="1" dirty="0">
                <a:latin typeface="Times New Roman" panose="02020603050405020304" pitchFamily="18" charset="0"/>
                <a:cs typeface="Times New Roman" panose="02020603050405020304" pitchFamily="18" charset="0"/>
              </a:rPr>
              <a:t>R2</a:t>
            </a:r>
            <a:r>
              <a:rPr lang="en-US" sz="2800" dirty="0">
                <a:latin typeface="Times New Roman" panose="02020603050405020304" pitchFamily="18" charset="0"/>
                <a:cs typeface="Times New Roman" panose="02020603050405020304" pitchFamily="18" charset="0"/>
              </a:rPr>
              <a:t> (being True) </a:t>
            </a:r>
            <a:r>
              <a:rPr lang="en-US" sz="2800" b="1" dirty="0">
                <a:latin typeface="Times New Roman" panose="02020603050405020304" pitchFamily="18" charset="0"/>
                <a:cs typeface="Times New Roman" panose="02020603050405020304" pitchFamily="18" charset="0"/>
              </a:rPr>
              <a:t>is 0.8 </a:t>
            </a:r>
            <a:r>
              <a:rPr lang="en-US" sz="2800" dirty="0">
                <a:latin typeface="Times New Roman" panose="02020603050405020304" pitchFamily="18" charset="0"/>
                <a:cs typeface="Times New Roman" panose="02020603050405020304" pitchFamily="18" charset="0"/>
              </a:rPr>
              <a:t>given that its parent node ‘</a:t>
            </a:r>
            <a:r>
              <a:rPr lang="en-US" sz="2800" b="1" dirty="0">
                <a:latin typeface="Times New Roman" panose="02020603050405020304" pitchFamily="18" charset="0"/>
                <a:cs typeface="Times New Roman" panose="02020603050405020304" pitchFamily="18" charset="0"/>
              </a:rPr>
              <a:t>R1</a:t>
            </a:r>
            <a:r>
              <a:rPr lang="en-US" sz="2800" dirty="0">
                <a:latin typeface="Times New Roman" panose="02020603050405020304" pitchFamily="18" charset="0"/>
                <a:cs typeface="Times New Roman" panose="02020603050405020304" pitchFamily="18" charset="0"/>
              </a:rPr>
              <a:t>’ is in ‘True’ state. Implementation of each mitigation strategy is assumed to incur a cost of 100 units. The assumed manageability scores are shown in Table 2.6. All parameters specific to a real case study can be elicited from experts through interviews and focus group sessions</a:t>
            </a:r>
          </a:p>
        </p:txBody>
      </p:sp>
    </p:spTree>
    <p:extLst>
      <p:ext uri="{BB962C8B-B14F-4D97-AF65-F5344CB8AC3E}">
        <p14:creationId xmlns:p14="http://schemas.microsoft.com/office/powerpoint/2010/main" val="1139800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170206"/>
            <a:ext cx="11831591" cy="4839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0" y="1342630"/>
            <a:ext cx="11292840" cy="4555250"/>
          </a:xfrm>
          <a:prstGeom prst="rect">
            <a:avLst/>
          </a:prstGeom>
        </p:spPr>
      </p:pic>
    </p:spTree>
    <p:extLst>
      <p:ext uri="{BB962C8B-B14F-4D97-AF65-F5344CB8AC3E}">
        <p14:creationId xmlns:p14="http://schemas.microsoft.com/office/powerpoint/2010/main" val="2682265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4"/>
            <a:ext cx="11831591" cy="52955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7618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69418" y="2787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400" y="1581226"/>
            <a:ext cx="6553201" cy="415498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Considering the </a:t>
            </a:r>
            <a:r>
              <a:rPr lang="en-US" sz="2400" b="1" dirty="0">
                <a:latin typeface="Times New Roman" panose="02020603050405020304" pitchFamily="18" charset="0"/>
                <a:cs typeface="Times New Roman" panose="02020603050405020304" pitchFamily="18" charset="0"/>
              </a:rPr>
              <a:t>cost-benefit analysis, </a:t>
            </a:r>
            <a:r>
              <a:rPr lang="en-US" sz="2400" dirty="0">
                <a:latin typeface="Times New Roman" panose="02020603050405020304" pitchFamily="18" charset="0"/>
                <a:cs typeface="Times New Roman" panose="02020603050405020304" pitchFamily="18" charset="0"/>
              </a:rPr>
              <a:t>strategies resulting in maximum improvement in the risk network expected loss (less mitigation cost) must be selected. Such strategies are represented by the peak points appearing in Fig. 2.4. It is interesting to note that there is only </a:t>
            </a:r>
            <a:r>
              <a:rPr lang="en-US" sz="2400" b="1" dirty="0">
                <a:latin typeface="Times New Roman" panose="02020603050405020304" pitchFamily="18" charset="0"/>
                <a:cs typeface="Times New Roman" panose="02020603050405020304" pitchFamily="18" charset="0"/>
              </a:rPr>
              <a:t>one</a:t>
            </a:r>
            <a:r>
              <a:rPr lang="en-US" sz="2400" dirty="0">
                <a:latin typeface="Times New Roman" panose="02020603050405020304" pitchFamily="18" charset="0"/>
                <a:cs typeface="Times New Roman" panose="02020603050405020304" pitchFamily="18" charset="0"/>
              </a:rPr>
              <a:t> cost-effective combination </a:t>
            </a:r>
            <a:r>
              <a:rPr lang="en-US" sz="2400" dirty="0" smtClean="0">
                <a:latin typeface="Times New Roman" panose="02020603050405020304" pitchFamily="18" charset="0"/>
                <a:cs typeface="Times New Roman" panose="02020603050405020304" pitchFamily="18" charset="0"/>
              </a:rPr>
              <a:t>of 5 </a:t>
            </a:r>
            <a:r>
              <a:rPr lang="en-US" sz="2400" dirty="0">
                <a:latin typeface="Times New Roman" panose="02020603050405020304" pitchFamily="18" charset="0"/>
                <a:cs typeface="Times New Roman" panose="02020603050405020304" pitchFamily="18" charset="0"/>
              </a:rPr>
              <a:t>strategies, however, implementation of all 6 strategies does not result in achieving the net gain.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Moreover</a:t>
            </a:r>
            <a:r>
              <a:rPr lang="en-US" sz="2400" dirty="0">
                <a:latin typeface="Times New Roman" panose="02020603050405020304" pitchFamily="18" charset="0"/>
                <a:cs typeface="Times New Roman" panose="02020603050405020304" pitchFamily="18" charset="0"/>
              </a:rPr>
              <a:t>, the value of net improvement increases up to 2 strategies and declines beyond that point. </a:t>
            </a:r>
          </a:p>
        </p:txBody>
      </p:sp>
      <p:pic>
        <p:nvPicPr>
          <p:cNvPr id="3" name="Picture 2"/>
          <p:cNvPicPr>
            <a:picLocks noChangeAspect="1"/>
          </p:cNvPicPr>
          <p:nvPr/>
        </p:nvPicPr>
        <p:blipFill>
          <a:blip r:embed="rId3"/>
          <a:stretch>
            <a:fillRect/>
          </a:stretch>
        </p:blipFill>
        <p:spPr>
          <a:xfrm>
            <a:off x="6705602" y="1395807"/>
            <a:ext cx="5278390" cy="4896823"/>
          </a:xfrm>
          <a:prstGeom prst="rect">
            <a:avLst/>
          </a:prstGeom>
        </p:spPr>
      </p:pic>
    </p:spTree>
    <p:extLst>
      <p:ext uri="{BB962C8B-B14F-4D97-AF65-F5344CB8AC3E}">
        <p14:creationId xmlns:p14="http://schemas.microsoft.com/office/powerpoint/2010/main" val="2089992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400" y="1211894"/>
            <a:ext cx="11831591" cy="5188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8740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7" y="1135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8043" y="11359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0040" y="1211895"/>
            <a:ext cx="6166078" cy="5262979"/>
          </a:xfrm>
          <a:prstGeom prst="rect">
            <a:avLst/>
          </a:prstGeom>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Optimal </a:t>
            </a:r>
            <a:r>
              <a:rPr lang="en-US" sz="2400" dirty="0">
                <a:latin typeface="Times New Roman" panose="02020603050405020304" pitchFamily="18" charset="0"/>
                <a:cs typeface="Times New Roman" panose="02020603050405020304" pitchFamily="18" charset="0"/>
              </a:rPr>
              <a:t>strategies are shown in </a:t>
            </a:r>
            <a:r>
              <a:rPr lang="en-US" sz="2400" b="1" dirty="0">
                <a:latin typeface="Times New Roman" panose="02020603050405020304" pitchFamily="18" charset="0"/>
                <a:cs typeface="Times New Roman" panose="02020603050405020304" pitchFamily="18" charset="0"/>
              </a:rPr>
              <a:t>Table 2.7</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Strategy </a:t>
            </a:r>
            <a:r>
              <a:rPr lang="en-US" sz="2400" dirty="0">
                <a:latin typeface="Times New Roman" panose="02020603050405020304" pitchFamily="18" charset="0"/>
                <a:cs typeface="Times New Roman" panose="02020603050405020304" pitchFamily="18" charset="0"/>
              </a:rPr>
              <a:t>4 is not a feasible strategy except once all the potential strategies need to be implemented. This is mainly because of the fact that the strategy is linked to R7 with no loss value associated with the risk (Table 2.4). Furthermore, R7 does not appear to be a major source of disruption across the entire risk network and even if all 6 strategies are implemented (including Strategy 4), the risk network expected loss is not reduced substantially (Fig. 2.3). That is why, when all 6 strategies are selected, the total cost outweighs the associated </a:t>
            </a:r>
            <a:r>
              <a:rPr lang="en-US" sz="2400" dirty="0" smtClean="0">
                <a:latin typeface="Times New Roman" panose="02020603050405020304" pitchFamily="18" charset="0"/>
                <a:cs typeface="Times New Roman" panose="02020603050405020304" pitchFamily="18" charset="0"/>
              </a:rPr>
              <a:t>benefits</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728201" y="1211895"/>
            <a:ext cx="5255790" cy="4798292"/>
          </a:xfrm>
          <a:prstGeom prst="rect">
            <a:avLst/>
          </a:prstGeom>
        </p:spPr>
      </p:pic>
    </p:spTree>
    <p:extLst>
      <p:ext uri="{BB962C8B-B14F-4D97-AF65-F5344CB8AC3E}">
        <p14:creationId xmlns:p14="http://schemas.microsoft.com/office/powerpoint/2010/main" val="126351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0" y="1211895"/>
            <a:ext cx="12192000" cy="5390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8012" y="2775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 y="1205876"/>
            <a:ext cx="6236390" cy="5262979"/>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We </a:t>
            </a:r>
            <a:r>
              <a:rPr lang="en-US" sz="2400" dirty="0" smtClean="0">
                <a:latin typeface="Times New Roman" panose="02020603050405020304" pitchFamily="18" charset="0"/>
                <a:cs typeface="Times New Roman" panose="02020603050405020304" pitchFamily="18" charset="0"/>
              </a:rPr>
              <a:t>prioritized </a:t>
            </a:r>
            <a:r>
              <a:rPr lang="en-US" sz="2400" dirty="0">
                <a:latin typeface="Times New Roman" panose="02020603050405020304" pitchFamily="18" charset="0"/>
                <a:cs typeface="Times New Roman" panose="02020603050405020304" pitchFamily="18" charset="0"/>
              </a:rPr>
              <a:t>the strategies on the basis of associated manageability, cost and effectiveness. Values of manageability weighted cost corresponding to different combinations of strategies are depicted in Fig. 2.5. As each strategy was assumed to incur a cost of 100 units, the manageability weighted cost directly reflects the manageability score assigned to each strategy. The lowest points corresponding to the number of strategies are the optimal combinations keeping in view the factors of cost and manageability; however, these may not necessarily achieve the maximum improvement in the risk network expected loss</a:t>
            </a:r>
            <a:endParaRPr lang="en-US" sz="2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6367645" y="1121741"/>
            <a:ext cx="5824356" cy="4798292"/>
          </a:xfrm>
          <a:prstGeom prst="rect">
            <a:avLst/>
          </a:prstGeom>
        </p:spPr>
      </p:pic>
    </p:spTree>
    <p:extLst>
      <p:ext uri="{BB962C8B-B14F-4D97-AF65-F5344CB8AC3E}">
        <p14:creationId xmlns:p14="http://schemas.microsoft.com/office/powerpoint/2010/main" val="611904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84600" y="1497035"/>
            <a:ext cx="10850880" cy="4643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36900" y="1825015"/>
            <a:ext cx="9494520"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evaluated the cost-effectiveness of strategies and </a:t>
            </a:r>
            <a:r>
              <a:rPr lang="en-US" sz="2800" dirty="0" smtClean="0">
                <a:latin typeface="Times New Roman" panose="02020603050405020304" pitchFamily="18" charset="0"/>
                <a:cs typeface="Times New Roman" panose="02020603050405020304" pitchFamily="18" charset="0"/>
              </a:rPr>
              <a:t>prioritized </a:t>
            </a:r>
            <a:r>
              <a:rPr lang="en-US" sz="2800" dirty="0">
                <a:latin typeface="Times New Roman" panose="02020603050405020304" pitchFamily="18" charset="0"/>
                <a:cs typeface="Times New Roman" panose="02020603050405020304" pitchFamily="18" charset="0"/>
              </a:rPr>
              <a:t>these through the lens of risk network expected </a:t>
            </a:r>
            <a:r>
              <a:rPr lang="en-US" sz="2800" dirty="0" smtClean="0">
                <a:latin typeface="Times New Roman" panose="02020603050405020304" pitchFamily="18" charset="0"/>
                <a:cs typeface="Times New Roman" panose="02020603050405020304" pitchFamily="18" charset="0"/>
              </a:rPr>
              <a:t>loss</a:t>
            </a:r>
          </a:p>
          <a:p>
            <a:pPr algn="just"/>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As </a:t>
            </a:r>
            <a:r>
              <a:rPr lang="en-US" sz="2800" dirty="0">
                <a:latin typeface="Times New Roman" panose="02020603050405020304" pitchFamily="18" charset="0"/>
                <a:cs typeface="Times New Roman" panose="02020603050405020304" pitchFamily="18" charset="0"/>
              </a:rPr>
              <a:t>each strategy was assumed to incur 100 units of mitigation cost, the strategies represented by the lowest points corresponding to each number of strategies are also the cost-effective strategies</a:t>
            </a:r>
          </a:p>
        </p:txBody>
      </p:sp>
    </p:spTree>
    <p:extLst>
      <p:ext uri="{BB962C8B-B14F-4D97-AF65-F5344CB8AC3E}">
        <p14:creationId xmlns:p14="http://schemas.microsoft.com/office/powerpoint/2010/main" val="3582824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6CC03FE-8B99-45CC-A355-4DC858A7098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66800C-160F-4FD7-ACA6-9CEED9770017}">
  <ds:schemaRefs>
    <ds:schemaRef ds:uri="http://schemas.microsoft.com/sharepoint/v3/contenttype/forms"/>
  </ds:schemaRefs>
</ds:datastoreItem>
</file>

<file path=customXml/itemProps3.xml><?xml version="1.0" encoding="utf-8"?>
<ds:datastoreItem xmlns:ds="http://schemas.openxmlformats.org/officeDocument/2006/customXml" ds:itemID="{5AD56941-8B5F-4368-ABA0-E47A694B8A1B}">
  <ds:schemaRefs>
    <ds:schemaRef ds:uri="http://schemas.openxmlformats.org/package/2006/metadata/core-properties"/>
    <ds:schemaRef ds:uri="http://purl.org/dc/elements/1.1/"/>
    <ds:schemaRef ds:uri="d13aca44-ef33-4cf4-9980-7f0b00e6eeb9"/>
    <ds:schemaRef ds:uri="http://schemas.microsoft.com/office/infopath/2007/PartnerControls"/>
    <ds:schemaRef ds:uri="http://purl.org/dc/terms/"/>
    <ds:schemaRef ds:uri="http://schemas.microsoft.com/office/2006/documentManagement/types"/>
    <ds:schemaRef ds:uri="49100919-8a76-4266-be0c-7dc583902cb4"/>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7619</TotalTime>
  <Words>3247</Words>
  <Application>Microsoft Office PowerPoint</Application>
  <PresentationFormat>Custom</PresentationFormat>
  <Paragraphs>232</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127</cp:revision>
  <dcterms:created xsi:type="dcterms:W3CDTF">2023-04-29T09:08:23Z</dcterms:created>
  <dcterms:modified xsi:type="dcterms:W3CDTF">2024-09-20T16:25:11Z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