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3"/>
  </p:notesMasterIdLst>
  <p:sldIdLst>
    <p:sldId id="257" r:id="rId5"/>
    <p:sldId id="258" r:id="rId6"/>
    <p:sldId id="342" r:id="rId7"/>
    <p:sldId id="350" r:id="rId8"/>
    <p:sldId id="400" r:id="rId9"/>
    <p:sldId id="354" r:id="rId10"/>
    <p:sldId id="353" r:id="rId11"/>
    <p:sldId id="361" r:id="rId12"/>
    <p:sldId id="360" r:id="rId13"/>
    <p:sldId id="359" r:id="rId14"/>
    <p:sldId id="369" r:id="rId15"/>
    <p:sldId id="368" r:id="rId16"/>
    <p:sldId id="366" r:id="rId17"/>
    <p:sldId id="408" r:id="rId18"/>
    <p:sldId id="365" r:id="rId19"/>
    <p:sldId id="370" r:id="rId20"/>
    <p:sldId id="372" r:id="rId21"/>
    <p:sldId id="403" r:id="rId22"/>
    <p:sldId id="371" r:id="rId23"/>
    <p:sldId id="364" r:id="rId24"/>
    <p:sldId id="388" r:id="rId25"/>
    <p:sldId id="404" r:id="rId26"/>
    <p:sldId id="386" r:id="rId27"/>
    <p:sldId id="385" r:id="rId28"/>
    <p:sldId id="384" r:id="rId29"/>
    <p:sldId id="383" r:id="rId30"/>
    <p:sldId id="381" r:id="rId31"/>
    <p:sldId id="380" r:id="rId32"/>
    <p:sldId id="379" r:id="rId33"/>
    <p:sldId id="378" r:id="rId34"/>
    <p:sldId id="376" r:id="rId35"/>
    <p:sldId id="397" r:id="rId36"/>
    <p:sldId id="396" r:id="rId37"/>
    <p:sldId id="415" r:id="rId38"/>
    <p:sldId id="414" r:id="rId39"/>
    <p:sldId id="413" r:id="rId40"/>
    <p:sldId id="412" r:id="rId41"/>
    <p:sldId id="411" r:id="rId42"/>
    <p:sldId id="410" r:id="rId43"/>
    <p:sldId id="395" r:id="rId44"/>
    <p:sldId id="419" r:id="rId45"/>
    <p:sldId id="420" r:id="rId46"/>
    <p:sldId id="424" r:id="rId47"/>
    <p:sldId id="423" r:id="rId48"/>
    <p:sldId id="422" r:id="rId49"/>
    <p:sldId id="418" r:id="rId50"/>
    <p:sldId id="428" r:id="rId51"/>
    <p:sldId id="277"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257"/>
            <p14:sldId id="258"/>
            <p14:sldId id="342"/>
            <p14:sldId id="350"/>
            <p14:sldId id="400"/>
            <p14:sldId id="354"/>
            <p14:sldId id="353"/>
            <p14:sldId id="361"/>
            <p14:sldId id="360"/>
            <p14:sldId id="359"/>
            <p14:sldId id="369"/>
            <p14:sldId id="368"/>
            <p14:sldId id="366"/>
            <p14:sldId id="408"/>
            <p14:sldId id="365"/>
            <p14:sldId id="370"/>
            <p14:sldId id="372"/>
            <p14:sldId id="403"/>
            <p14:sldId id="371"/>
            <p14:sldId id="364"/>
            <p14:sldId id="388"/>
            <p14:sldId id="404"/>
            <p14:sldId id="386"/>
            <p14:sldId id="385"/>
            <p14:sldId id="384"/>
            <p14:sldId id="383"/>
            <p14:sldId id="381"/>
            <p14:sldId id="380"/>
            <p14:sldId id="379"/>
            <p14:sldId id="378"/>
            <p14:sldId id="376"/>
            <p14:sldId id="397"/>
            <p14:sldId id="396"/>
            <p14:sldId id="415"/>
            <p14:sldId id="414"/>
            <p14:sldId id="413"/>
            <p14:sldId id="412"/>
            <p14:sldId id="411"/>
            <p14:sldId id="410"/>
            <p14:sldId id="395"/>
            <p14:sldId id="419"/>
            <p14:sldId id="420"/>
            <p14:sldId id="424"/>
            <p14:sldId id="423"/>
            <p14:sldId id="422"/>
            <p14:sldId id="418"/>
            <p14:sldId id="428"/>
            <p14:sldId id="27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3760" autoAdjust="0"/>
  </p:normalViewPr>
  <p:slideViewPr>
    <p:cSldViewPr snapToGrid="0">
      <p:cViewPr varScale="1">
        <p:scale>
          <a:sx n="98" d="100"/>
          <a:sy n="98" d="100"/>
        </p:scale>
        <p:origin x="82" y="16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9740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5368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418627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8140387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3/14/2026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540278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47231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29122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3/14/2026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8" r:id="rId14"/>
    <p:sldLayoutId id="2147483669" r:id="rId15"/>
    <p:sldLayoutId id="21474836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thebalancecareers.com/build-a-strategic-framework-through-strategic-planning-1916834" TargetMode="Externa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2.png"/><Relationship Id="rId4" Type="http://schemas.openxmlformats.org/officeDocument/2006/relationships/image" Target="../media/image8.png"/></Relationships>
</file>

<file path=ppt/slides/_rels/slide4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6.xml"/><Relationship Id="rId5" Type="http://schemas.openxmlformats.org/officeDocument/2006/relationships/image" Target="../media/image8.png"/><Relationship Id="rId4" Type="http://schemas.openxmlformats.org/officeDocument/2006/relationships/image" Target="../media/image25.svg"/></Relationships>
</file>

<file path=ppt/slides/_rels/slide4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763270" y="1837335"/>
            <a:ext cx="430823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Leadership </a:t>
            </a:r>
          </a:p>
        </p:txBody>
      </p:sp>
      <p:sp>
        <p:nvSpPr>
          <p:cNvPr id="14" name="Oval 13"/>
          <p:cNvSpPr/>
          <p:nvPr/>
        </p:nvSpPr>
        <p:spPr>
          <a:xfrm>
            <a:off x="6200343" y="-30722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093907501"/>
      </p:ext>
    </p:extLst>
  </p:cSld>
  <p:clrMapOvr>
    <a:masterClrMapping/>
  </p:clrMapOvr>
  <mc:AlternateContent xmlns:mc="http://schemas.openxmlformats.org/markup-compatibility/2006" xmlns:p14="http://schemas.microsoft.com/office/powerpoint/2010/main">
    <mc:Choice Requires="p14">
      <p:transition spd="slow" p14:dur="2000" advTm="6432"/>
    </mc:Choice>
    <mc:Fallback xmlns="">
      <p:transition spd="slow" advTm="643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31821"/>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12196"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Leadership </a:t>
            </a:r>
          </a:p>
        </p:txBody>
      </p:sp>
      <p:sp>
        <p:nvSpPr>
          <p:cNvPr id="10" name="Rectangle: Rounded Corners 9"/>
          <p:cNvSpPr/>
          <p:nvPr/>
        </p:nvSpPr>
        <p:spPr>
          <a:xfrm>
            <a:off x="6420174" y="3754506"/>
            <a:ext cx="5344807" cy="12127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8</a:t>
            </a:r>
          </a:p>
          <a:p>
            <a:pPr algn="ctr"/>
            <a:r>
              <a:rPr lang="en-US" sz="2800" b="1" dirty="0">
                <a:solidFill>
                  <a:schemeClr val="tx1"/>
                </a:solidFill>
                <a:latin typeface="Alexandria" charset="0"/>
              </a:rPr>
              <a:t>Leadership and Motivation</a:t>
            </a:r>
          </a:p>
        </p:txBody>
      </p:sp>
      <p:sp>
        <p:nvSpPr>
          <p:cNvPr id="11" name="TextBox 10"/>
          <p:cNvSpPr txBox="1"/>
          <p:nvPr/>
        </p:nvSpPr>
        <p:spPr>
          <a:xfrm>
            <a:off x="3249566" y="4836703"/>
            <a:ext cx="4192173" cy="707886"/>
          </a:xfrm>
          <a:prstGeom prst="rect">
            <a:avLst/>
          </a:prstGeom>
          <a:noFill/>
        </p:spPr>
        <p:txBody>
          <a:bodyPr wrap="none" rtlCol="0">
            <a:spAutoFit/>
          </a:bodyPr>
          <a:lstStyle/>
          <a:p>
            <a:pPr algn="ctr"/>
            <a:r>
              <a:rPr lang="en-US" sz="2000" dirty="0">
                <a:latin typeface="Alexandria" charset="0"/>
                <a:cs typeface="Alexandria" charset="0"/>
              </a:rPr>
              <a:t>PMG 511</a:t>
            </a:r>
          </a:p>
          <a:p>
            <a:pPr algn="ctr"/>
            <a:r>
              <a:rPr lang="en-US" sz="2000" dirty="0">
                <a:latin typeface="Alexandria" charset="0"/>
                <a:cs typeface="Alexandria" charset="0"/>
              </a:rPr>
              <a:t>Master in Project Management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99738008"/>
      </p:ext>
    </p:extLst>
  </p:cSld>
  <p:clrMapOvr>
    <a:masterClrMapping/>
  </p:clrMapOvr>
  <mc:AlternateContent xmlns:mc="http://schemas.openxmlformats.org/markup-compatibility/2006" xmlns:p14="http://schemas.microsoft.com/office/powerpoint/2010/main">
    <mc:Choice Requires="p14">
      <p:transition spd="slow" p14:dur="2000" advTm="9344"/>
    </mc:Choice>
    <mc:Fallback xmlns="">
      <p:transition spd="slow" advTm="934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Outcomes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45322"/>
          </a:xfrm>
          <a:prstGeom prst="rect">
            <a:avLst/>
          </a:prstGeom>
          <a:noFill/>
        </p:spPr>
        <p:txBody>
          <a:bodyPr wrap="square" rtlCol="0">
            <a:spAutoFit/>
          </a:bodyPr>
          <a:lstStyle/>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Define and explain motivation. </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Compare and contrast the motivational leadership theories? </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Compare and contrast contemporary theories of motivation. </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How leaders motivate a unique groups of workers?</a:t>
            </a:r>
          </a:p>
          <a:p>
            <a:pPr marL="457200" indent="-457200">
              <a:lnSpc>
                <a:spcPct val="150000"/>
              </a:lnSpc>
              <a:buFont typeface="+mj-lt"/>
              <a:buAutoNum type="arabicPeriod"/>
            </a:pPr>
            <a:r>
              <a:rPr lang="en-US" sz="2000" dirty="0">
                <a:latin typeface="Times New Roman" panose="02020603050405020304" pitchFamily="18" charset="0"/>
                <a:cs typeface="Times New Roman" panose="02020603050405020304" pitchFamily="18" charset="0"/>
              </a:rPr>
              <a:t>Summary and Conclusions.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715517"/>
      </p:ext>
    </p:extLst>
  </p:cSld>
  <p:clrMapOvr>
    <a:masterClrMapping/>
  </p:clrMapOvr>
  <mc:AlternateContent xmlns:mc="http://schemas.openxmlformats.org/markup-compatibility/2006" xmlns:p14="http://schemas.microsoft.com/office/powerpoint/2010/main">
    <mc:Choice Requires="p14">
      <p:transition spd="slow" p14:dur="2000" advTm="39264"/>
    </mc:Choice>
    <mc:Fallback xmlns="">
      <p:transition spd="slow" advTm="3926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Leadership Quotes">
            <a:extLst>
              <a:ext uri="{FF2B5EF4-FFF2-40B4-BE49-F238E27FC236}">
                <a16:creationId xmlns:a16="http://schemas.microsoft.com/office/drawing/2014/main" id="{20DDD1F0-9EA4-7AC9-D013-832A36A457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7669" y="1785257"/>
            <a:ext cx="5616662" cy="4191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3455345"/>
      </p:ext>
    </p:extLst>
  </p:cSld>
  <p:clrMapOvr>
    <a:masterClrMapping/>
  </p:clrMapOvr>
  <mc:AlternateContent xmlns:mc="http://schemas.openxmlformats.org/markup-compatibility/2006" xmlns:p14="http://schemas.microsoft.com/office/powerpoint/2010/main">
    <mc:Choice Requires="p14">
      <p:transition p14:dur="10" advTm="71040"/>
    </mc:Choice>
    <mc:Fallback xmlns="">
      <p:transition advTm="7104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Leadership Quotes">
            <a:extLst>
              <a:ext uri="{FF2B5EF4-FFF2-40B4-BE49-F238E27FC236}">
                <a16:creationId xmlns:a16="http://schemas.microsoft.com/office/drawing/2014/main" id="{C1757E41-A43B-01C5-3236-0A4EA81261C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272" t="7606" r="4350" b="20830"/>
          <a:stretch/>
        </p:blipFill>
        <p:spPr bwMode="auto">
          <a:xfrm>
            <a:off x="2004646" y="2141974"/>
            <a:ext cx="7582317" cy="374005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9295513"/>
      </p:ext>
    </p:extLst>
  </p:cSld>
  <p:clrMapOvr>
    <a:masterClrMapping/>
  </p:clrMapOvr>
  <mc:AlternateContent xmlns:mc="http://schemas.openxmlformats.org/markup-compatibility/2006" xmlns:p14="http://schemas.microsoft.com/office/powerpoint/2010/main">
    <mc:Choice Requires="p14">
      <p:transition p14:dur="10" advTm="30632"/>
    </mc:Choice>
    <mc:Fallback xmlns="">
      <p:transition advTm="3063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Motivation is something that moves the person to action, and continues him in the course of action already initiated.</a:t>
            </a:r>
          </a:p>
          <a:p>
            <a:pPr marR="0" lvl="0" algn="ctr" defTabSz="914400" rtl="0" eaLnBrk="1" fontAlgn="auto" latinLnBrk="0" hangingPunct="1">
              <a:lnSpc>
                <a:spcPct val="100000"/>
              </a:lnSpc>
              <a:spcBef>
                <a:spcPts val="0"/>
              </a:spcBef>
              <a:spcAft>
                <a:spcPts val="0"/>
              </a:spcAft>
              <a:buClr>
                <a:srgbClr val="1607C2"/>
              </a:buClr>
              <a:buSzPts val="2800"/>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342900" marR="0" lvl="0" indent="-342900" algn="ctr"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endParaRPr lang="en-US" sz="24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342900" marR="0" lvl="0" indent="-342900" algn="ctr"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342900" marR="0" lvl="0" indent="-342900" algn="ctr"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endParaRPr lang="en-US" sz="24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342900" marR="0" lvl="0" indent="-342900" algn="ctr"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R="0" lvl="0" algn="ctr" defTabSz="914400" rtl="0" eaLnBrk="1" fontAlgn="auto" latinLnBrk="0" hangingPunct="1">
              <a:lnSpc>
                <a:spcPct val="100000"/>
              </a:lnSpc>
              <a:spcBef>
                <a:spcPts val="0"/>
              </a:spcBef>
              <a:spcAft>
                <a:spcPts val="0"/>
              </a:spcAft>
              <a:buClr>
                <a:srgbClr val="1607C2"/>
              </a:buClr>
              <a:buSzPts val="2800"/>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02125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Motivation?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911251A-78DB-253B-25C4-A0C0F1803077}"/>
              </a:ext>
            </a:extLst>
          </p:cNvPr>
          <p:cNvPicPr>
            <a:picLocks noChangeAspect="1"/>
          </p:cNvPicPr>
          <p:nvPr/>
        </p:nvPicPr>
        <p:blipFill>
          <a:blip r:embed="rId3"/>
          <a:stretch>
            <a:fillRect/>
          </a:stretch>
        </p:blipFill>
        <p:spPr>
          <a:xfrm>
            <a:off x="3875314" y="3505200"/>
            <a:ext cx="4343399" cy="2449385"/>
          </a:xfrm>
          <a:prstGeom prst="rect">
            <a:avLst/>
          </a:prstGeom>
        </p:spPr>
      </p:pic>
    </p:spTree>
    <p:extLst>
      <p:ext uri="{BB962C8B-B14F-4D97-AF65-F5344CB8AC3E}">
        <p14:creationId xmlns:p14="http://schemas.microsoft.com/office/powerpoint/2010/main" val="221993531"/>
      </p:ext>
    </p:extLst>
  </p:cSld>
  <p:clrMapOvr>
    <a:masterClrMapping/>
  </p:clrMapOvr>
  <mc:AlternateContent xmlns:mc="http://schemas.openxmlformats.org/markup-compatibility/2006" xmlns:p14="http://schemas.microsoft.com/office/powerpoint/2010/main">
    <mc:Choice Requires="p14">
      <p:transition p14:dur="10" advTm="77152"/>
    </mc:Choice>
    <mc:Fallback xmlns="">
      <p:transition advTm="7715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4549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mn-ea"/>
              <a:cs typeface="+mj-cs"/>
            </a:endParaRPr>
          </a:p>
          <a:p>
            <a:pPr marL="0" marR="0" lvl="0" indent="0" algn="l" defTabSz="457200" rtl="0" eaLnBrk="1" fontAlgn="auto" latinLnBrk="0" hangingPunct="1">
              <a:lnSpc>
                <a:spcPct val="8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a:t>
            </a: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mn-ea"/>
                <a:cs typeface="+mj-cs"/>
              </a:rPr>
              <a:t> </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refers to the process by which a person’s efforts are energized, directed, and sustained toward attaining a goal.</a:t>
            </a: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80000"/>
              </a:lnSpc>
              <a:spcBef>
                <a:spcPts val="0"/>
              </a:spcBef>
              <a:spcAft>
                <a:spcPts val="0"/>
              </a:spcAft>
              <a:buClrTx/>
              <a:buSzTx/>
              <a:buFontTx/>
              <a:buNone/>
              <a:tabLst/>
              <a:defRPr/>
            </a:pP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Individuals differ in </a:t>
            </a:r>
            <a:r>
              <a:rPr kumimoji="0" lang="en-US" altLang="en-US" sz="2000" b="0" i="0" u="none" strike="noStrike" kern="120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rPr>
              <a:t>motivational drive</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and their overall motivation varies from </a:t>
            </a:r>
            <a:r>
              <a:rPr kumimoji="0" lang="en-US" altLang="en-US" sz="2000" b="0" i="0" u="none" strike="noStrike" kern="120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rPr>
              <a:t>situation to situation</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1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80000"/>
              </a:lnSpc>
              <a:spcBef>
                <a:spcPts val="0"/>
              </a:spcBef>
              <a:spcAft>
                <a:spcPts val="0"/>
              </a:spcAft>
              <a:buClrTx/>
              <a:buSzTx/>
              <a:buFontTx/>
              <a:buNone/>
              <a:tabLst/>
              <a:defRPr/>
            </a:pPr>
            <a:r>
              <a:rPr kumimoji="0" lang="en-US" altLang="en-US" sz="20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 has three key elements: </a:t>
            </a:r>
            <a:endParaRPr kumimoji="0" lang="ar-SA" altLang="en-US" sz="20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80000"/>
              </a:lnSpc>
              <a:spcBef>
                <a:spcPts val="0"/>
              </a:spcBef>
              <a:spcAft>
                <a:spcPts val="0"/>
              </a:spcAft>
              <a:buClrTx/>
              <a:buSzTx/>
              <a:buFontTx/>
              <a:buNone/>
              <a:tabLst/>
              <a:defRPr/>
            </a:pPr>
            <a:endParaRPr kumimoji="0" lang="en-US" altLang="en-US" sz="20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457200" marR="0" lvl="1" indent="-231775" algn="l" defTabSz="457200" rtl="0" eaLnBrk="1" fontAlgn="auto" latinLnBrk="0" hangingPunct="1">
              <a:lnSpc>
                <a:spcPct val="80000"/>
              </a:lnSpc>
              <a:spcBef>
                <a:spcPts val="0"/>
              </a:spcBef>
              <a:spcAft>
                <a:spcPts val="0"/>
              </a:spcAft>
              <a:buClrTx/>
              <a:buSzTx/>
              <a:buFontTx/>
              <a:buChar char="•"/>
              <a:tabLst/>
              <a:defRPr/>
            </a:pP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a:t>
            </a:r>
            <a:r>
              <a:rPr kumimoji="0" lang="en-US" alt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energy</a:t>
            </a: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element is a measure of </a:t>
            </a:r>
            <a:r>
              <a:rPr kumimoji="0" lang="en-US" altLang="en-US" sz="18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intensity or drive where the quality of the effort is considered </a:t>
            </a: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along with its intensity. </a:t>
            </a:r>
          </a:p>
          <a:p>
            <a:pPr marL="457200" marR="0" lvl="1" indent="-231775" algn="l" defTabSz="457200" rtl="0" eaLnBrk="1" fontAlgn="auto" latinLnBrk="0" hangingPunct="1">
              <a:lnSpc>
                <a:spcPct val="80000"/>
              </a:lnSpc>
              <a:spcBef>
                <a:spcPts val="0"/>
              </a:spcBef>
              <a:spcAft>
                <a:spcPts val="0"/>
              </a:spcAft>
              <a:buClrTx/>
              <a:buSzTx/>
              <a:buFontTx/>
              <a:buChar char="•"/>
              <a:tabLst/>
              <a:defRPr/>
            </a:pPr>
            <a:endPar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457200" marR="0" lvl="1" indent="-231775" algn="l" defTabSz="457200" rtl="0" eaLnBrk="1" fontAlgn="auto" latinLnBrk="0" hangingPunct="1">
              <a:lnSpc>
                <a:spcPct val="80000"/>
              </a:lnSpc>
              <a:spcBef>
                <a:spcPts val="0"/>
              </a:spcBef>
              <a:spcAft>
                <a:spcPts val="0"/>
              </a:spcAft>
              <a:buClrTx/>
              <a:buSzTx/>
              <a:buFontTx/>
              <a:buChar char="•"/>
              <a:tabLst/>
              <a:defRPr/>
            </a:pPr>
            <a:r>
              <a:rPr kumimoji="0" lang="en-US" altLang="en-US" sz="18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High levels of </a:t>
            </a:r>
            <a:r>
              <a:rPr kumimoji="0" lang="en-US" altLang="en-US" sz="18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effort</a:t>
            </a:r>
            <a:r>
              <a:rPr kumimoji="0" lang="en-US" altLang="en-US" sz="18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lead to favorable job performance </a:t>
            </a: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when the effort is </a:t>
            </a:r>
            <a:r>
              <a:rPr kumimoji="0" lang="en-US" alt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directed</a:t>
            </a: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toward, and consistent with, organizational goals. </a:t>
            </a:r>
          </a:p>
          <a:p>
            <a:pPr marL="457200" marR="0" lvl="1" indent="-231775" algn="l" defTabSz="457200" rtl="0" eaLnBrk="1" fontAlgn="auto" latinLnBrk="0" hangingPunct="1">
              <a:lnSpc>
                <a:spcPct val="80000"/>
              </a:lnSpc>
              <a:spcBef>
                <a:spcPts val="0"/>
              </a:spcBef>
              <a:spcAft>
                <a:spcPts val="0"/>
              </a:spcAft>
              <a:buClrTx/>
              <a:buSzTx/>
              <a:buFontTx/>
              <a:buChar char="•"/>
              <a:tabLst/>
              <a:defRPr/>
            </a:pPr>
            <a:endPar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457200" marR="0" lvl="1" indent="-231775" algn="l" defTabSz="457200" rtl="0" eaLnBrk="1" fontAlgn="auto" latinLnBrk="0" hangingPunct="1">
              <a:lnSpc>
                <a:spcPct val="80000"/>
              </a:lnSpc>
              <a:spcBef>
                <a:spcPts val="0"/>
              </a:spcBef>
              <a:spcAft>
                <a:spcPts val="0"/>
              </a:spcAft>
              <a:buClrTx/>
              <a:buSzTx/>
              <a:buFontTx/>
              <a:buChar char="•"/>
              <a:tabLst/>
              <a:defRPr/>
            </a:pP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Finally, </a:t>
            </a:r>
            <a:r>
              <a:rPr kumimoji="0" lang="en-US" altLang="en-US" sz="18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 includes a </a:t>
            </a:r>
            <a:r>
              <a:rPr kumimoji="0" lang="en-US" altLang="en-US" sz="18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persistence</a:t>
            </a:r>
            <a:r>
              <a:rPr kumimoji="0" lang="en-US" altLang="en-US" sz="18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dimension </a:t>
            </a:r>
            <a:r>
              <a:rPr kumimoji="0" lang="en-US" alt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where employees keep putting forth effort to achieve those goals.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08285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Motivation?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70080243"/>
      </p:ext>
    </p:extLst>
  </p:cSld>
  <p:clrMapOvr>
    <a:masterClrMapping/>
  </p:clrMapOvr>
  <mc:AlternateContent xmlns:mc="http://schemas.openxmlformats.org/markup-compatibility/2006" xmlns:p14="http://schemas.microsoft.com/office/powerpoint/2010/main">
    <mc:Choice Requires="p14">
      <p:transition p14:dur="10" advTm="181920"/>
    </mc:Choice>
    <mc:Fallback xmlns="">
      <p:transition advTm="18192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14000"/>
              </a:lnSpc>
              <a:spcBef>
                <a:spcPts val="0"/>
              </a:spcBef>
              <a:spcAft>
                <a:spcPts val="0"/>
              </a:spcAft>
              <a:buClrTx/>
              <a:buSzTx/>
              <a:buFontTx/>
              <a:buNone/>
              <a:tabLst/>
              <a:defRPr/>
            </a:pPr>
            <a:endPar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114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Effective leaders inspire movements that exist </a:t>
            </a:r>
            <a:r>
              <a:rPr kumimoji="0" lang="en-US" sz="22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only</a:t>
            </a: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when </a:t>
            </a:r>
            <a:r>
              <a:rPr kumimoji="0" lang="en-US" sz="22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people choose </a:t>
            </a: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move in the same direction.</a:t>
            </a:r>
          </a:p>
          <a:p>
            <a:pPr marL="0" marR="0" lvl="0" indent="0" algn="l" defTabSz="457200" rtl="0" eaLnBrk="1" fontAlgn="auto" latinLnBrk="0" hangingPunct="1">
              <a:lnSpc>
                <a:spcPct val="114000"/>
              </a:lnSpc>
              <a:spcBef>
                <a:spcPts val="0"/>
              </a:spcBef>
              <a:spcAft>
                <a:spcPts val="0"/>
              </a:spcAft>
              <a:buClrTx/>
              <a:buSzTx/>
              <a:buFontTx/>
              <a:buNone/>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Being proficient at motivating your team will, without a doubt, be a measure of your </a:t>
            </a: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success as a leader</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L="0" marR="0" lvl="0" indent="0" algn="l" defTabSz="457200" rtl="0" eaLnBrk="1" fontAlgn="auto" latinLnBrk="0" hangingPunct="1">
              <a:lnSpc>
                <a:spcPct val="114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Motivation </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one key performance indicator </a:t>
            </a: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(KPI) </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that should be on any leader's dashboard! </a:t>
            </a:r>
            <a:b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b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Without a leader, movements fragment and get nowhere. The leader’s job is to inspire people to work together in the service of something greater than themselves.</a:t>
            </a:r>
            <a:b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b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Positive energy is infectious. </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It is one of the most powerful tools in the leadership toolbox when it comes to inspiring others in the workplace. </a:t>
            </a:r>
            <a:endPar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46646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 and Motivation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24196323"/>
      </p:ext>
    </p:extLst>
  </p:cSld>
  <p:clrMapOvr>
    <a:masterClrMapping/>
  </p:clrMapOvr>
  <mc:AlternateContent xmlns:mc="http://schemas.openxmlformats.org/markup-compatibility/2006" xmlns:p14="http://schemas.microsoft.com/office/powerpoint/2010/main">
    <mc:Choice Requires="p14">
      <p:transition p14:dur="10" advTm="184288"/>
    </mc:Choice>
    <mc:Fallback xmlns="">
      <p:transition advTm="18428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01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important because it allows you as a leader to meet and even exceed your own organizational goals! </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5" y="1083696"/>
            <a:ext cx="78600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Leaders Need To Motivate  Their Followers?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5C45708-F079-5421-9A97-C241A74DF1C6}"/>
              </a:ext>
            </a:extLst>
          </p:cNvPr>
          <p:cNvPicPr>
            <a:picLocks noChangeAspect="1"/>
          </p:cNvPicPr>
          <p:nvPr/>
        </p:nvPicPr>
        <p:blipFill>
          <a:blip r:embed="rId3"/>
          <a:stretch>
            <a:fillRect/>
          </a:stretch>
        </p:blipFill>
        <p:spPr>
          <a:xfrm>
            <a:off x="5710336" y="3155865"/>
            <a:ext cx="5121084" cy="2810500"/>
          </a:xfrm>
          <a:prstGeom prst="rect">
            <a:avLst/>
          </a:prstGeom>
        </p:spPr>
      </p:pic>
    </p:spTree>
    <p:extLst>
      <p:ext uri="{BB962C8B-B14F-4D97-AF65-F5344CB8AC3E}">
        <p14:creationId xmlns:p14="http://schemas.microsoft.com/office/powerpoint/2010/main" val="341653062"/>
      </p:ext>
    </p:extLst>
  </p:cSld>
  <p:clrMapOvr>
    <a:masterClrMapping/>
  </p:clrMapOvr>
  <mc:AlternateContent xmlns:mc="http://schemas.openxmlformats.org/markup-compatibility/2006" xmlns:p14="http://schemas.microsoft.com/office/powerpoint/2010/main">
    <mc:Choice Requires="p14">
      <p:transition p14:dur="10" advTm="76000"/>
    </mc:Choice>
    <mc:Fallback xmlns="">
      <p:transition advTm="76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Cost savings:</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Motivated employees will not only work faster, but they will use their creativity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Increased quality: </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Motivated employees will produce quality products, costing you less resources for rework.</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Reduced turnover: </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Turn-over doesn't only cost you money to replace the individuals, but it also slows down your organization's progress while replacements are being trained.</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Speed to market:</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Everyone wants their product or services yesterday! Actually, the day you release your new product, people will already want a newer version! Having a motivated workforce will ensure that your product release cycle is reduced minimally.</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Contributing to a better society:</a:t>
            </a: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Motivated employees make happy people, who in turn contribute to a better society.</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61996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Benefits of a Motivated Workforce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48581213"/>
      </p:ext>
    </p:extLst>
  </p:cSld>
  <p:clrMapOvr>
    <a:masterClrMapping/>
  </p:clrMapOvr>
  <mc:AlternateContent xmlns:mc="http://schemas.openxmlformats.org/markup-compatibility/2006" xmlns:p14="http://schemas.microsoft.com/office/powerpoint/2010/main">
    <mc:Choice Requires="p14">
      <p:transition p14:dur="10" advTm="268224"/>
    </mc:Choice>
    <mc:Fallback xmlns="">
      <p:transition advTm="26822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562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0" i="0" u="none" strike="noStrike" dirty="0">
              <a:solidFill>
                <a:srgbClr val="002060"/>
              </a:solidFill>
              <a:latin typeface="Times New Roman" panose="02020603050405020304" pitchFamily="18" charset="0"/>
              <a:ea typeface="Lato"/>
              <a:cs typeface="Times New Roman" panose="02020603050405020304" pitchFamily="18" charset="0"/>
              <a:sym typeface="Lato"/>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B6A89E6-182C-8E4B-7135-091A329BB128}"/>
              </a:ext>
            </a:extLst>
          </p:cNvPr>
          <p:cNvSpPr txBox="1"/>
          <p:nvPr/>
        </p:nvSpPr>
        <p:spPr>
          <a:xfrm>
            <a:off x="2557605" y="1083696"/>
            <a:ext cx="78600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Maslow’s Hierarchy of Needs</a:t>
            </a:r>
          </a:p>
        </p:txBody>
      </p:sp>
      <p:pic>
        <p:nvPicPr>
          <p:cNvPr id="9" name="Picture 8">
            <a:extLst>
              <a:ext uri="{FF2B5EF4-FFF2-40B4-BE49-F238E27FC236}">
                <a16:creationId xmlns:a16="http://schemas.microsoft.com/office/drawing/2014/main" id="{AF2F7C87-6B01-D69D-EB25-16EC2428D389}"/>
              </a:ext>
            </a:extLst>
          </p:cNvPr>
          <p:cNvPicPr>
            <a:picLocks noChangeAspect="1"/>
          </p:cNvPicPr>
          <p:nvPr/>
        </p:nvPicPr>
        <p:blipFill>
          <a:blip r:embed="rId3"/>
          <a:stretch>
            <a:fillRect/>
          </a:stretch>
        </p:blipFill>
        <p:spPr>
          <a:xfrm>
            <a:off x="2671794" y="2155119"/>
            <a:ext cx="6511092" cy="3761558"/>
          </a:xfrm>
          <a:prstGeom prst="rect">
            <a:avLst/>
          </a:prstGeom>
        </p:spPr>
      </p:pic>
    </p:spTree>
    <p:extLst>
      <p:ext uri="{BB962C8B-B14F-4D97-AF65-F5344CB8AC3E}">
        <p14:creationId xmlns:p14="http://schemas.microsoft.com/office/powerpoint/2010/main" val="2652999390"/>
      </p:ext>
    </p:extLst>
  </p:cSld>
  <p:clrMapOvr>
    <a:masterClrMapping/>
  </p:clrMapOvr>
  <mc:AlternateContent xmlns:mc="http://schemas.openxmlformats.org/markup-compatibility/2006" xmlns:p14="http://schemas.microsoft.com/office/powerpoint/2010/main">
    <mc:Choice Requires="p14">
      <p:transition p14:dur="10" advTm="55008"/>
    </mc:Choice>
    <mc:Fallback xmlns="">
      <p:transition advTm="5500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1392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70000"/>
              </a:lnSpc>
              <a:spcBef>
                <a:spcPts val="1000"/>
              </a:spcBef>
              <a:spcAft>
                <a:spcPts val="0"/>
              </a:spcAft>
              <a:buClr>
                <a:srgbClr val="415588"/>
              </a:buClr>
              <a:buSzPct val="100000"/>
              <a:buFont typeface="Arial" panose="020B0604020202020204" pitchFamily="34" charset="0"/>
              <a:buChar char="•"/>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Abraham</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Maslow’s</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Hierarchy of Needs theory (1943)</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one of the most widely known theories of motivation. Maslow was a psychologist who proposed that within every person is a hierarchy of five needs:</a:t>
            </a:r>
          </a:p>
          <a:p>
            <a:pPr marL="228600" marR="0" lvl="0" indent="-228600" algn="just" defTabSz="914400" rtl="0" eaLnBrk="1" fontAlgn="auto" latinLnBrk="0" hangingPunct="1">
              <a:lnSpc>
                <a:spcPct val="70000"/>
              </a:lnSpc>
              <a:spcBef>
                <a:spcPts val="1000"/>
              </a:spcBef>
              <a:spcAft>
                <a:spcPts val="0"/>
              </a:spcAft>
              <a:buClr>
                <a:srgbClr val="415588"/>
              </a:buClr>
              <a:buSzPct val="100000"/>
              <a:buFont typeface="Arial" panose="020B0604020202020204" pitchFamily="34" charset="0"/>
              <a:buChar char="•"/>
              <a:tabLst/>
              <a:defRPr/>
            </a:pPr>
            <a:endPar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460375" marR="0" lvl="1" indent="-228600" algn="just" defTabSz="914400" rtl="0" eaLnBrk="1" fontAlgn="auto" latinLnBrk="0" hangingPunct="1">
              <a:lnSpc>
                <a:spcPct val="70000"/>
              </a:lnSpc>
              <a:spcBef>
                <a:spcPts val="500"/>
              </a:spcBef>
              <a:spcAft>
                <a:spcPts val="600"/>
              </a:spcAft>
              <a:buClr>
                <a:srgbClr val="415588"/>
              </a:buClr>
              <a:buSzPct val="100000"/>
              <a:buFont typeface="Calibri" panose="020F0502020204030204" pitchFamily="34" charset="0"/>
              <a:buAutoNum type="arabicPeriod"/>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Physiological needs</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such as food, drink, shelter, sleep, and other physical requirements.</a:t>
            </a:r>
          </a:p>
          <a:p>
            <a:pPr marL="460375" marR="0" lvl="1" indent="-228600" algn="just" defTabSz="914400" rtl="0" eaLnBrk="1" fontAlgn="auto" latinLnBrk="0" hangingPunct="1">
              <a:lnSpc>
                <a:spcPct val="70000"/>
              </a:lnSpc>
              <a:spcBef>
                <a:spcPts val="500"/>
              </a:spcBef>
              <a:spcAft>
                <a:spcPts val="600"/>
              </a:spcAft>
              <a:buClr>
                <a:srgbClr val="415588"/>
              </a:buClr>
              <a:buSzPct val="100000"/>
              <a:buFont typeface="Calibri" panose="020F0502020204030204" pitchFamily="34" charset="0"/>
              <a:buAutoNum type="arabicPeriod"/>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Safety needs</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such as security and protection from harm as well as assurance that physical needs will continue to be met</a:t>
            </a:r>
          </a:p>
          <a:p>
            <a:pPr marL="460375" marR="0" lvl="1" indent="-228600" algn="just" defTabSz="914400" rtl="0" eaLnBrk="1" fontAlgn="auto" latinLnBrk="0" hangingPunct="1">
              <a:lnSpc>
                <a:spcPct val="70000"/>
              </a:lnSpc>
              <a:spcBef>
                <a:spcPts val="500"/>
              </a:spcBef>
              <a:spcAft>
                <a:spcPts val="600"/>
              </a:spcAft>
              <a:buClr>
                <a:srgbClr val="415588"/>
              </a:buClr>
              <a:buSzPct val="100000"/>
              <a:buFont typeface="Calibri" panose="020F0502020204030204" pitchFamily="34" charset="0"/>
              <a:buAutoNum type="arabicPeriod"/>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Social needs</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including affection, belongingness, acceptance, and friendship.</a:t>
            </a:r>
          </a:p>
          <a:p>
            <a:pPr marL="460375" marR="0" lvl="1" indent="-228600" algn="just" defTabSz="914400" rtl="0" eaLnBrk="1" fontAlgn="auto" latinLnBrk="0" hangingPunct="1">
              <a:lnSpc>
                <a:spcPct val="70000"/>
              </a:lnSpc>
              <a:spcBef>
                <a:spcPts val="500"/>
              </a:spcBef>
              <a:spcAft>
                <a:spcPts val="600"/>
              </a:spcAft>
              <a:buClr>
                <a:srgbClr val="415588"/>
              </a:buClr>
              <a:buSzPct val="100000"/>
              <a:buFont typeface="Calibri" panose="020F0502020204030204" pitchFamily="34" charset="0"/>
              <a:buAutoNum type="arabicPeriod"/>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Esteem needs</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which include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internal esteem factors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such as self-respect, autonomy, and</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achievement, and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external esteem factors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such as status, recognition, and attention.</a:t>
            </a:r>
          </a:p>
          <a:p>
            <a:pPr marL="460375" marR="0" lvl="1" indent="-228600" algn="just" defTabSz="914400" rtl="0" eaLnBrk="1" fontAlgn="auto" latinLnBrk="0" hangingPunct="1">
              <a:lnSpc>
                <a:spcPct val="70000"/>
              </a:lnSpc>
              <a:spcBef>
                <a:spcPts val="500"/>
              </a:spcBef>
              <a:spcAft>
                <a:spcPts val="600"/>
              </a:spcAft>
              <a:buClr>
                <a:srgbClr val="415588"/>
              </a:buClr>
              <a:buSzPct val="100000"/>
              <a:buFont typeface="Calibri" panose="020F0502020204030204" pitchFamily="34" charset="0"/>
              <a:buAutoNum type="arabicPeriod"/>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Self-actualization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needs that include growth and achieving one’s potential.</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Maslow’s Hierarchy of Needs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39699230"/>
      </p:ext>
    </p:extLst>
  </p:cSld>
  <p:clrMapOvr>
    <a:masterClrMapping/>
  </p:clrMapOvr>
  <mc:AlternateContent xmlns:mc="http://schemas.openxmlformats.org/markup-compatibility/2006" xmlns:p14="http://schemas.microsoft.com/office/powerpoint/2010/main">
    <mc:Choice Requires="p14">
      <p:transition p14:dur="10" advTm="350144"/>
    </mc:Choice>
    <mc:Fallback xmlns="">
      <p:transition advTm="35014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Maslow argued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that each level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must be substantially satisfied before the next need becomes dominant</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an individual moves up the hierarchy from one level to the next. Lower-order need are satisfied predominantly externally, while higher-order needs are satisfied internally. </a:t>
            </a:r>
          </a:p>
          <a:p>
            <a:pPr marL="228600" marR="0" lvl="0" indent="-228600" algn="just"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will do things to satisfy team needs. But remember: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Once a need is substantially satisfied, it no longer motivates.</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L="228600" marR="0" lvl="0" indent="-228600" algn="just"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This theory is widely popular among practicing managers probably because it’s easy to understand and intuitive. However, there is no empirical support provided for theory; other studies could not validate it.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8CAA0FE-1213-93A1-E344-81F2B4D0875D}"/>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Maslow’s Hierarchy of Needs</a:t>
            </a:r>
          </a:p>
        </p:txBody>
      </p:sp>
    </p:spTree>
    <p:extLst>
      <p:ext uri="{BB962C8B-B14F-4D97-AF65-F5344CB8AC3E}">
        <p14:creationId xmlns:p14="http://schemas.microsoft.com/office/powerpoint/2010/main" val="1329199877"/>
      </p:ext>
    </p:extLst>
  </p:cSld>
  <p:clrMapOvr>
    <a:masterClrMapping/>
  </p:clrMapOvr>
  <mc:AlternateContent xmlns:mc="http://schemas.openxmlformats.org/markup-compatibility/2006" xmlns:p14="http://schemas.microsoft.com/office/powerpoint/2010/main">
    <mc:Choice Requires="p14">
      <p:transition p14:dur="10" advTm="170496"/>
    </mc:Choice>
    <mc:Fallback xmlns="">
      <p:transition advTm="17049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Douglas McGregor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best known for proposing two assumptions about human nature</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Theory X and Theory Y</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Simply put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Theory X </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a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negative view of people</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and</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Theory Y is a positive view.</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McGregor believed that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Theory Y</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assumptions should guide management practice and proposed that participation in decision making, responsible and challenging jobs, and good group relations would maximize employee motivation.</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Here we see Berkshire Hathaway Chairman and CEO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Warren Buffet</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Theory Y leader</a:t>
            </a:r>
            <a:r>
              <a:rPr kumimoji="0" lang="en-US" alt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participating in the company’s annual shareholders’ meeting.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AB706F1-BE80-C212-08D1-34123F9FBFD0}"/>
              </a:ext>
            </a:extLst>
          </p:cNvPr>
          <p:cNvSpPr txBox="1"/>
          <p:nvPr/>
        </p:nvSpPr>
        <p:spPr>
          <a:xfrm>
            <a:off x="2513149" y="1019069"/>
            <a:ext cx="619542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 McGregor’s Theory X and Theory Y</a:t>
            </a:r>
          </a:p>
        </p:txBody>
      </p:sp>
    </p:spTree>
    <p:extLst>
      <p:ext uri="{BB962C8B-B14F-4D97-AF65-F5344CB8AC3E}">
        <p14:creationId xmlns:p14="http://schemas.microsoft.com/office/powerpoint/2010/main" val="1562384008"/>
      </p:ext>
    </p:extLst>
  </p:cSld>
  <p:clrMapOvr>
    <a:masterClrMapping/>
  </p:clrMapOvr>
  <mc:AlternateContent xmlns:mc="http://schemas.openxmlformats.org/markup-compatibility/2006" xmlns:p14="http://schemas.microsoft.com/office/powerpoint/2010/main">
    <mc:Choice Requires="p14">
      <p:transition p14:dur="10" advTm="133312"/>
    </mc:Choice>
    <mc:Fallback xmlns="">
      <p:transition advTm="13331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3449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1" algn="just" defTabSz="914400" rtl="0" eaLnBrk="1" fontAlgn="auto" latinLnBrk="0" hangingPunct="1">
              <a:lnSpc>
                <a:spcPct val="100000"/>
              </a:lnSpc>
              <a:spcBef>
                <a:spcPts val="0"/>
              </a:spcBef>
              <a:spcAft>
                <a:spcPts val="0"/>
              </a:spcAft>
              <a:buClr>
                <a:srgbClr val="00B050"/>
              </a:buClr>
              <a:buSzPts val="2000"/>
              <a:tabLst/>
              <a:defRPr/>
            </a:pPr>
            <a:endParaRPr kumimoji="0" lang="en-US" sz="24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E2F168E-2D1D-571E-F803-FF99899D08CD}"/>
              </a:ext>
            </a:extLst>
          </p:cNvPr>
          <p:cNvSpPr txBox="1"/>
          <p:nvPr/>
        </p:nvSpPr>
        <p:spPr>
          <a:xfrm>
            <a:off x="2513149" y="1019069"/>
            <a:ext cx="619542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 McGregor’s Theory X and Theory Y</a:t>
            </a:r>
          </a:p>
        </p:txBody>
      </p:sp>
      <p:sp>
        <p:nvSpPr>
          <p:cNvPr id="3" name="Content Placeholder 5">
            <a:extLst>
              <a:ext uri="{FF2B5EF4-FFF2-40B4-BE49-F238E27FC236}">
                <a16:creationId xmlns:a16="http://schemas.microsoft.com/office/drawing/2014/main" id="{5BCBC09F-88CB-F6F4-955A-3D19F8A4BE55}"/>
              </a:ext>
            </a:extLst>
          </p:cNvPr>
          <p:cNvSpPr txBox="1">
            <a:spLocks/>
          </p:cNvSpPr>
          <p:nvPr/>
        </p:nvSpPr>
        <p:spPr>
          <a:xfrm>
            <a:off x="1214179" y="2151156"/>
            <a:ext cx="4238502" cy="3611562"/>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0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Theory X:</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Little ambition</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Dislike work</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Avoid responsibility</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Must be closely controlled</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kumimoji="0" lang="en-US" altLang="en-US" sz="3000" b="0" i="0" u="none" strike="noStrike" kern="1200" cap="none" spc="0" normalizeH="0" baseline="0" noProof="0" dirty="0">
              <a:ln>
                <a:noFill/>
              </a:ln>
              <a:solidFill>
                <a:sysClr val="windowText" lastClr="000000"/>
              </a:solidFill>
              <a:effectLst/>
              <a:uLnTx/>
              <a:uFillTx/>
              <a:latin typeface="Century Gothic" panose="020B0502020202020204"/>
              <a:ea typeface="+mn-ea"/>
              <a:cs typeface="+mn-cs"/>
            </a:endParaRPr>
          </a:p>
        </p:txBody>
      </p:sp>
      <p:sp>
        <p:nvSpPr>
          <p:cNvPr id="8" name="Content Placeholder 6">
            <a:extLst>
              <a:ext uri="{FF2B5EF4-FFF2-40B4-BE49-F238E27FC236}">
                <a16:creationId xmlns:a16="http://schemas.microsoft.com/office/drawing/2014/main" id="{CD94BF7B-3B4E-E6D2-2283-122DC143CF41}"/>
              </a:ext>
            </a:extLst>
          </p:cNvPr>
          <p:cNvSpPr txBox="1">
            <a:spLocks/>
          </p:cNvSpPr>
          <p:nvPr/>
        </p:nvSpPr>
        <p:spPr>
          <a:xfrm>
            <a:off x="6561908" y="2151156"/>
            <a:ext cx="4038600" cy="3611562"/>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000" b="1" i="0" u="none" strike="noStrike" kern="1200" cap="none" spc="0" normalizeH="0" baseline="0" noProof="0" dirty="0">
                <a:ln>
                  <a:noFill/>
                </a:ln>
                <a:solidFill>
                  <a:srgbClr val="00B050"/>
                </a:solidFill>
                <a:effectLst/>
                <a:uLnTx/>
                <a:uFillTx/>
                <a:latin typeface="Times New Roman" panose="02020603050405020304" pitchFamily="18" charset="0"/>
                <a:cs typeface="Times New Roman" panose="02020603050405020304" pitchFamily="18" charset="0"/>
              </a:rPr>
              <a:t>Theory Y:</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Enjoy work</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Seek and accept responsibility</a:t>
            </a:r>
          </a:p>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30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Exercise self-direction</a:t>
            </a:r>
            <a:endParaRPr kumimoji="0" lang="en-US" altLang="en-US" sz="3000" b="0" i="0" u="none" strike="noStrike" kern="1200" cap="none" spc="0" normalizeH="0" baseline="0" noProof="0" dirty="0">
              <a:ln>
                <a:noFill/>
              </a:ln>
              <a:solidFill>
                <a:srgbClr val="648596"/>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3372986"/>
      </p:ext>
    </p:extLst>
  </p:cSld>
  <p:clrMapOvr>
    <a:masterClrMapping/>
  </p:clrMapOvr>
  <mc:AlternateContent xmlns:mc="http://schemas.openxmlformats.org/markup-compatibility/2006" xmlns:p14="http://schemas.microsoft.com/office/powerpoint/2010/main">
    <mc:Choice Requires="p14">
      <p:transition p14:dur="10" advTm="76352"/>
    </mc:Choice>
    <mc:Fallback xmlns="">
      <p:transition advTm="7635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0739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Frederick Herzberg’s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two-factor theory</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(or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motivation-hygiene theory</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proposes that: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Intrinsic factors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are related to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job satisfaction.</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Extrinsic factors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are associated with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job dissatisfaction.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It was popular from the 1960s to the early 1980s.</a:t>
            </a:r>
            <a:endParaRPr kumimoji="0" lang="en-SA"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062C5CE-814C-F8B4-AAA8-B5D378558E0D}"/>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Herzberg’s Two-Factor Theory</a:t>
            </a:r>
          </a:p>
        </p:txBody>
      </p:sp>
    </p:spTree>
    <p:extLst>
      <p:ext uri="{BB962C8B-B14F-4D97-AF65-F5344CB8AC3E}">
        <p14:creationId xmlns:p14="http://schemas.microsoft.com/office/powerpoint/2010/main" val="1006273481"/>
      </p:ext>
    </p:extLst>
  </p:cSld>
  <p:clrMapOvr>
    <a:masterClrMapping/>
  </p:clrMapOvr>
  <mc:AlternateContent xmlns:mc="http://schemas.openxmlformats.org/markup-compatibility/2006" xmlns:p14="http://schemas.microsoft.com/office/powerpoint/2010/main">
    <mc:Choice Requires="p14">
      <p:transition p14:dur="10" advTm="119520"/>
    </mc:Choice>
    <mc:Fallback xmlns="">
      <p:transition advTm="11952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00000"/>
              </a:lnSpc>
              <a:spcBef>
                <a:spcPts val="0"/>
              </a:spcBef>
              <a:spcAft>
                <a:spcPts val="0"/>
              </a:spcAft>
              <a:buClr>
                <a:srgbClr val="575757"/>
              </a:buClr>
              <a:buSzPts val="2200"/>
              <a:tabLst/>
              <a:defRPr/>
            </a:pP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A34EB6D-03F8-C5B1-8A0D-F7DE9BFD15E9}"/>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Herzberg’s Two-Factor Theory</a:t>
            </a:r>
          </a:p>
        </p:txBody>
      </p:sp>
      <p:pic>
        <p:nvPicPr>
          <p:cNvPr id="3" name="Picture 2">
            <a:extLst>
              <a:ext uri="{FF2B5EF4-FFF2-40B4-BE49-F238E27FC236}">
                <a16:creationId xmlns:a16="http://schemas.microsoft.com/office/drawing/2014/main" id="{66230206-BFBE-FB77-24A8-E5C38F8A7CC5}"/>
              </a:ext>
            </a:extLst>
          </p:cNvPr>
          <p:cNvPicPr>
            <a:picLocks noChangeAspect="1"/>
          </p:cNvPicPr>
          <p:nvPr/>
        </p:nvPicPr>
        <p:blipFill>
          <a:blip r:embed="rId3"/>
          <a:stretch>
            <a:fillRect/>
          </a:stretch>
        </p:blipFill>
        <p:spPr>
          <a:xfrm>
            <a:off x="1980843" y="1636668"/>
            <a:ext cx="8230313" cy="4607136"/>
          </a:xfrm>
          <a:prstGeom prst="rect">
            <a:avLst/>
          </a:prstGeom>
        </p:spPr>
      </p:pic>
    </p:spTree>
    <p:extLst>
      <p:ext uri="{BB962C8B-B14F-4D97-AF65-F5344CB8AC3E}">
        <p14:creationId xmlns:p14="http://schemas.microsoft.com/office/powerpoint/2010/main" val="4045445670"/>
      </p:ext>
    </p:extLst>
  </p:cSld>
  <p:clrMapOvr>
    <a:masterClrMapping/>
  </p:clrMapOvr>
  <mc:AlternateContent xmlns:mc="http://schemas.openxmlformats.org/markup-compatibility/2006" xmlns:p14="http://schemas.microsoft.com/office/powerpoint/2010/main">
    <mc:Choice Requires="p14">
      <p:transition p14:dur="10" advTm="108704"/>
    </mc:Choice>
    <mc:Fallback xmlns="">
      <p:transition advTm="10870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Herzberg also concluded that the traditional view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that the opposite of satisfaction was</a:t>
            </a:r>
            <a:r>
              <a:rPr kumimoji="0" lang="en-US" altLang="en-US" sz="2800" b="1"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dissatisfaction–was wrong. </a:t>
            </a:r>
            <a:endPar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opposite of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“satisfaction” is “no satisfaction”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and the opposite of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“dissatisfaction” is “no dissatisfaction.”</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motivate people, Herzberg suggested emphasizing motivators, the intrinsic factors having to do with the job itself.</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7BB822F-FD45-D104-91F0-D9EEAFD5D3B1}"/>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Satisfaction vs. Dissatisfaction</a:t>
            </a:r>
          </a:p>
        </p:txBody>
      </p:sp>
    </p:spTree>
    <p:extLst>
      <p:ext uri="{BB962C8B-B14F-4D97-AF65-F5344CB8AC3E}">
        <p14:creationId xmlns:p14="http://schemas.microsoft.com/office/powerpoint/2010/main" val="2091000173"/>
      </p:ext>
    </p:extLst>
  </p:cSld>
  <p:clrMapOvr>
    <a:masterClrMapping/>
  </p:clrMapOvr>
  <mc:AlternateContent xmlns:mc="http://schemas.openxmlformats.org/markup-compatibility/2006" xmlns:p14="http://schemas.microsoft.com/office/powerpoint/2010/main">
    <mc:Choice Requires="p14">
      <p:transition p14:dur="10" advTm="42816"/>
    </mc:Choice>
    <mc:Fallback xmlns="">
      <p:transition advTm="4281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1200"/>
              </a:spcAft>
              <a:buClr>
                <a:srgbClr val="FF0000"/>
              </a:buClr>
              <a:buSzPts val="1800"/>
              <a:buFont typeface="Arial"/>
              <a:buChar char="•"/>
              <a:tabLst/>
              <a:defRPr/>
            </a:pPr>
            <a:endParaRPr kumimoji="0" lang="en-US" sz="1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1E14CAB-F1C8-0411-3CBB-BB1835D7AAF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Satisfaction vs. Dissatisfaction</a:t>
            </a:r>
          </a:p>
        </p:txBody>
      </p:sp>
      <p:pic>
        <p:nvPicPr>
          <p:cNvPr id="3" name="Picture 2">
            <a:extLst>
              <a:ext uri="{FF2B5EF4-FFF2-40B4-BE49-F238E27FC236}">
                <a16:creationId xmlns:a16="http://schemas.microsoft.com/office/drawing/2014/main" id="{5E3F7455-9790-E6E6-286D-071B8D0D1221}"/>
              </a:ext>
            </a:extLst>
          </p:cNvPr>
          <p:cNvPicPr>
            <a:picLocks noChangeAspect="1"/>
          </p:cNvPicPr>
          <p:nvPr/>
        </p:nvPicPr>
        <p:blipFill>
          <a:blip r:embed="rId3"/>
          <a:stretch>
            <a:fillRect/>
          </a:stretch>
        </p:blipFill>
        <p:spPr>
          <a:xfrm>
            <a:off x="1145619" y="1231789"/>
            <a:ext cx="9900762" cy="4824117"/>
          </a:xfrm>
          <a:prstGeom prst="rect">
            <a:avLst/>
          </a:prstGeom>
        </p:spPr>
      </p:pic>
    </p:spTree>
    <p:extLst>
      <p:ext uri="{BB962C8B-B14F-4D97-AF65-F5344CB8AC3E}">
        <p14:creationId xmlns:p14="http://schemas.microsoft.com/office/powerpoint/2010/main" val="465267473"/>
      </p:ext>
    </p:extLst>
  </p:cSld>
  <p:clrMapOvr>
    <a:masterClrMapping/>
  </p:clrMapOvr>
  <mc:AlternateContent xmlns:mc="http://schemas.openxmlformats.org/markup-compatibility/2006" xmlns:p14="http://schemas.microsoft.com/office/powerpoint/2010/main">
    <mc:Choice Requires="p14">
      <p:transition p14:dur="10" advTm="65632"/>
    </mc:Choice>
    <mc:Fallback xmlns="">
      <p:transition advTm="6563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Three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acquired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needs are work motives: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914400" marR="0" lvl="1" indent="-5143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for achievement</a:t>
            </a:r>
          </a:p>
          <a:p>
            <a:pPr marL="914400" marR="0" lvl="1" indent="-5143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for power</a:t>
            </a:r>
          </a:p>
          <a:p>
            <a:pPr marL="914400" marR="0" lvl="1" indent="-5143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for affiliation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DBC1A1F-DECF-0125-6A79-61CB1584D401}"/>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4- McClelland’s Three-Needs Theory</a:t>
            </a:r>
          </a:p>
        </p:txBody>
      </p:sp>
    </p:spTree>
    <p:extLst>
      <p:ext uri="{BB962C8B-B14F-4D97-AF65-F5344CB8AC3E}">
        <p14:creationId xmlns:p14="http://schemas.microsoft.com/office/powerpoint/2010/main" val="4016862183"/>
      </p:ext>
    </p:extLst>
  </p:cSld>
  <p:clrMapOvr>
    <a:masterClrMapping/>
  </p:clrMapOvr>
  <mc:AlternateContent xmlns:mc="http://schemas.openxmlformats.org/markup-compatibility/2006" xmlns:p14="http://schemas.microsoft.com/office/powerpoint/2010/main">
    <mc:Choice Requires="p14">
      <p:transition p14:dur="10" advTm="26816"/>
    </mc:Choice>
    <mc:Fallback xmlns="">
      <p:transition advTm="2681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
                <a:srgbClr val="415588"/>
              </a:buClr>
              <a:buSzPct val="100000"/>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9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David McClelland and his associates proposed the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three-needs theory</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which says three acquired needs are major motives in work. </a:t>
            </a:r>
          </a:p>
          <a:p>
            <a:pPr marL="228600" marR="0" lvl="0" indent="-228600" algn="l" defTabSz="914400" rtl="0" eaLnBrk="1" fontAlgn="auto" latinLnBrk="0" hangingPunct="1">
              <a:lnSpc>
                <a:spcPct val="9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These three needs include:</a:t>
            </a:r>
          </a:p>
          <a:p>
            <a:pPr marL="228600" marR="0" lvl="0" indent="-228600" algn="l" defTabSz="914400" rtl="0" eaLnBrk="1" fontAlgn="auto" latinLnBrk="0" hangingPunct="1">
              <a:lnSpc>
                <a:spcPct val="90000"/>
              </a:lnSpc>
              <a:spcBef>
                <a:spcPts val="10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for achievement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which is the drive to succeed and excel in relation to a set of standards</a:t>
            </a:r>
          </a:p>
          <a:p>
            <a:pPr marL="228600" marR="0" lvl="0" indent="-228600" algn="l" defTabSz="914400" rtl="0" eaLnBrk="1" fontAlgn="auto" latinLnBrk="0" hangingPunct="1">
              <a:lnSpc>
                <a:spcPct val="90000"/>
              </a:lnSpc>
              <a:spcBef>
                <a:spcPts val="10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for power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which is the need to make others behave in a way that they would not behave otherwise.</a:t>
            </a:r>
          </a:p>
          <a:p>
            <a:pPr marL="228600" marR="0" lvl="0" indent="-228600" algn="l" defTabSz="914400" rtl="0" eaLnBrk="1" fontAlgn="auto" latinLnBrk="0" hangingPunct="1">
              <a:lnSpc>
                <a:spcPct val="90000"/>
              </a:lnSpc>
              <a:spcBef>
                <a:spcPts val="1000"/>
              </a:spcBef>
              <a:spcAft>
                <a:spcPts val="0"/>
              </a:spcAft>
              <a:buClr>
                <a:srgbClr val="415588"/>
              </a:buClr>
              <a:buSzPct val="100000"/>
              <a:buFont typeface="Calibri" panose="020F0502020204030204" pitchFamily="34" charset="0"/>
              <a:buAutoNum type="arabicPeriod"/>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need for affiliation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which is the desire for friendly and close interpersonal relationships.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AA89D57-5E23-BBA0-3B9B-F8E801A870A9}"/>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4- McClelland’s Three-Needs Theory</a:t>
            </a:r>
          </a:p>
        </p:txBody>
      </p:sp>
    </p:spTree>
    <p:extLst>
      <p:ext uri="{BB962C8B-B14F-4D97-AF65-F5344CB8AC3E}">
        <p14:creationId xmlns:p14="http://schemas.microsoft.com/office/powerpoint/2010/main" val="355655375"/>
      </p:ext>
    </p:extLst>
  </p:cSld>
  <p:clrMapOvr>
    <a:masterClrMapping/>
  </p:clrMapOvr>
  <mc:AlternateContent xmlns:mc="http://schemas.openxmlformats.org/markup-compatibility/2006" xmlns:p14="http://schemas.microsoft.com/office/powerpoint/2010/main">
    <mc:Choice Requires="p14">
      <p:transition p14:dur="10" advTm="294976"/>
    </mc:Choice>
    <mc:Fallback xmlns="">
      <p:transition advTm="29497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699F33F-BBEE-DBD4-FB7C-B7A3639B255D}"/>
              </a:ext>
            </a:extLst>
          </p:cNvPr>
          <p:cNvSpPr txBox="1"/>
          <p:nvPr/>
        </p:nvSpPr>
        <p:spPr>
          <a:xfrm>
            <a:off x="2513148" y="1019069"/>
            <a:ext cx="675147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Goal-Setting Theory</a:t>
            </a:r>
          </a:p>
        </p:txBody>
      </p:sp>
      <p:pic>
        <p:nvPicPr>
          <p:cNvPr id="2" name="Picture 1">
            <a:extLst>
              <a:ext uri="{FF2B5EF4-FFF2-40B4-BE49-F238E27FC236}">
                <a16:creationId xmlns:a16="http://schemas.microsoft.com/office/drawing/2014/main" id="{5F9E9C47-A24E-A552-7049-153CC2153A18}"/>
              </a:ext>
            </a:extLst>
          </p:cNvPr>
          <p:cNvPicPr>
            <a:picLocks noChangeAspect="1"/>
          </p:cNvPicPr>
          <p:nvPr/>
        </p:nvPicPr>
        <p:blipFill>
          <a:blip r:embed="rId3"/>
          <a:stretch>
            <a:fillRect/>
          </a:stretch>
        </p:blipFill>
        <p:spPr>
          <a:xfrm>
            <a:off x="762000" y="1542289"/>
            <a:ext cx="10668000" cy="4513618"/>
          </a:xfrm>
          <a:prstGeom prst="rect">
            <a:avLst/>
          </a:prstGeom>
        </p:spPr>
      </p:pic>
    </p:spTree>
    <p:extLst>
      <p:ext uri="{BB962C8B-B14F-4D97-AF65-F5344CB8AC3E}">
        <p14:creationId xmlns:p14="http://schemas.microsoft.com/office/powerpoint/2010/main" val="3696935936"/>
      </p:ext>
    </p:extLst>
  </p:cSld>
  <p:clrMapOvr>
    <a:masterClrMapping/>
  </p:clrMapOvr>
  <mc:AlternateContent xmlns:mc="http://schemas.openxmlformats.org/markup-compatibility/2006" xmlns:p14="http://schemas.microsoft.com/office/powerpoint/2010/main">
    <mc:Choice Requires="p14">
      <p:transition p14:dur="10" advTm="345056"/>
    </mc:Choice>
    <mc:Fallback xmlns="">
      <p:transition advTm="34505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Working toward a goal is a major source of job motivation.</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(2) specific and challenging goals are superior motivating forces.</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people do better if they get feedback on how well they’re progressing toward their goals.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EFDF380-3AAE-5200-6DEB-2AC00F4EB6CB}"/>
              </a:ext>
            </a:extLst>
          </p:cNvPr>
          <p:cNvSpPr txBox="1"/>
          <p:nvPr/>
        </p:nvSpPr>
        <p:spPr>
          <a:xfrm>
            <a:off x="2513148" y="1019069"/>
            <a:ext cx="675147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Goal-Setting Theory</a:t>
            </a:r>
          </a:p>
        </p:txBody>
      </p:sp>
    </p:spTree>
    <p:extLst>
      <p:ext uri="{BB962C8B-B14F-4D97-AF65-F5344CB8AC3E}">
        <p14:creationId xmlns:p14="http://schemas.microsoft.com/office/powerpoint/2010/main" val="3199429918"/>
      </p:ext>
    </p:extLst>
  </p:cSld>
  <p:clrMapOvr>
    <a:masterClrMapping/>
  </p:clrMapOvr>
  <mc:AlternateContent xmlns:mc="http://schemas.openxmlformats.org/markup-compatibility/2006" xmlns:p14="http://schemas.microsoft.com/office/powerpoint/2010/main">
    <mc:Choice Requires="p14">
      <p:transition p14:dur="10" advTm="198336"/>
    </mc:Choice>
    <mc:Fallback xmlns="">
      <p:transition advTm="19833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96DB40F-F57B-DA01-4336-206427B9C0DA}"/>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 Job Characteristics Model (JCM)</a:t>
            </a:r>
          </a:p>
        </p:txBody>
      </p:sp>
      <p:pic>
        <p:nvPicPr>
          <p:cNvPr id="3" name="Content Placeholder 6" descr="EX_11_005.eps">
            <a:extLst>
              <a:ext uri="{FF2B5EF4-FFF2-40B4-BE49-F238E27FC236}">
                <a16:creationId xmlns:a16="http://schemas.microsoft.com/office/drawing/2014/main" id="{801FE91E-3E2A-D86E-148D-1E9474394ABE}"/>
              </a:ext>
            </a:extLst>
          </p:cNvPr>
          <p:cNvPicPr>
            <a:picLocks noChangeAspect="1"/>
          </p:cNvPicPr>
          <p:nvPr/>
        </p:nvPicPr>
        <p:blipFill>
          <a:blip r:embed="rId3">
            <a:extLst>
              <a:ext uri="{28A0092B-C50C-407E-A947-70E740481C1C}">
                <a14:useLocalDpi xmlns:a14="http://schemas.microsoft.com/office/drawing/2010/main" val="0"/>
              </a:ext>
            </a:extLst>
          </a:blip>
          <a:srcRect l="-12349" r="-12349"/>
          <a:stretch>
            <a:fillRect/>
          </a:stretch>
        </p:blipFill>
        <p:spPr>
          <a:xfrm>
            <a:off x="762000" y="2141974"/>
            <a:ext cx="10668000" cy="3780630"/>
          </a:xfrm>
          <a:prstGeom prst="rect">
            <a:avLst/>
          </a:prstGeom>
        </p:spPr>
      </p:pic>
    </p:spTree>
    <p:extLst>
      <p:ext uri="{BB962C8B-B14F-4D97-AF65-F5344CB8AC3E}">
        <p14:creationId xmlns:p14="http://schemas.microsoft.com/office/powerpoint/2010/main" val="2634784455"/>
      </p:ext>
    </p:extLst>
  </p:cSld>
  <p:clrMapOvr>
    <a:masterClrMapping/>
  </p:clrMapOvr>
  <mc:AlternateContent xmlns:mc="http://schemas.openxmlformats.org/markup-compatibility/2006" xmlns:p14="http://schemas.microsoft.com/office/powerpoint/2010/main">
    <mc:Choice Requires="p14">
      <p:transition p14:dur="10" advTm="442080"/>
    </mc:Choice>
    <mc:Fallback xmlns="">
      <p:transition advTm="44208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term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equity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concept of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fairness and comparable treatment when compared with others who behave in similar ways. There’s considerable evidence that employees compare themselves to others and that inequities influence how much effort they exert.</a:t>
            </a:r>
          </a:p>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Equity theory</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developed by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J. Stacey Adams,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proposes that employees compare what they get from a job (outcomes) to what they put into it (inputs) and then compare their inputs-outcomes ratio with the inputs-outcomes ratios of relevant others, </a:t>
            </a:r>
          </a:p>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When</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inequities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occur, employees attempt to do something about it. The result might be lower or higher productivity, improved or reduced quality of output, increased absenteeism, or voluntary resignation.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BE48DBF-F914-3956-7DAC-91830A9C108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Equity Theory</a:t>
            </a:r>
          </a:p>
        </p:txBody>
      </p:sp>
    </p:spTree>
    <p:extLst>
      <p:ext uri="{BB962C8B-B14F-4D97-AF65-F5344CB8AC3E}">
        <p14:creationId xmlns:p14="http://schemas.microsoft.com/office/powerpoint/2010/main" val="395403855"/>
      </p:ext>
    </p:extLst>
  </p:cSld>
  <p:clrMapOvr>
    <a:masterClrMapping/>
  </p:clrMapOvr>
  <mc:AlternateContent xmlns:mc="http://schemas.openxmlformats.org/markup-compatibility/2006" xmlns:p14="http://schemas.microsoft.com/office/powerpoint/2010/main">
    <mc:Choice Requires="p14">
      <p:transition p14:dur="10" advTm="208160"/>
    </mc:Choice>
    <mc:Fallback xmlns="">
      <p:transition advTm="20816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A4C8666-AE0D-250B-2BD7-268F9FD441D8}"/>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Equity Theory</a:t>
            </a:r>
          </a:p>
        </p:txBody>
      </p:sp>
      <p:pic>
        <p:nvPicPr>
          <p:cNvPr id="3" name="Picture 2">
            <a:extLst>
              <a:ext uri="{FF2B5EF4-FFF2-40B4-BE49-F238E27FC236}">
                <a16:creationId xmlns:a16="http://schemas.microsoft.com/office/drawing/2014/main" id="{554EDD28-A523-FF4E-EC0A-90D1547B20DD}"/>
              </a:ext>
            </a:extLst>
          </p:cNvPr>
          <p:cNvPicPr>
            <a:picLocks noChangeAspect="1"/>
          </p:cNvPicPr>
          <p:nvPr/>
        </p:nvPicPr>
        <p:blipFill>
          <a:blip r:embed="rId3"/>
          <a:stretch>
            <a:fillRect/>
          </a:stretch>
        </p:blipFill>
        <p:spPr>
          <a:xfrm>
            <a:off x="810309" y="2141973"/>
            <a:ext cx="10167511" cy="3740053"/>
          </a:xfrm>
          <a:prstGeom prst="rect">
            <a:avLst/>
          </a:prstGeom>
        </p:spPr>
      </p:pic>
    </p:spTree>
    <p:extLst>
      <p:ext uri="{BB962C8B-B14F-4D97-AF65-F5344CB8AC3E}">
        <p14:creationId xmlns:p14="http://schemas.microsoft.com/office/powerpoint/2010/main" val="1477986575"/>
      </p:ext>
    </p:extLst>
  </p:cSld>
  <p:clrMapOvr>
    <a:masterClrMapping/>
  </p:clrMapOvr>
  <mc:AlternateContent xmlns:mc="http://schemas.openxmlformats.org/markup-compatibility/2006" xmlns:p14="http://schemas.microsoft.com/office/powerpoint/2010/main">
    <mc:Choice Requires="p14">
      <p:transition p14:dur="10" advTm="192288"/>
    </mc:Choice>
    <mc:Fallback xmlns="">
      <p:transition advTm="19228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95423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0"/>
              </a:spcBef>
              <a:spcAft>
                <a:spcPts val="0"/>
              </a:spcAft>
              <a:buClr>
                <a:srgbClr val="415588"/>
              </a:buClr>
              <a:buSzPts val="2000"/>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4B083634-E715-5094-BB27-B33B799683B7}"/>
              </a:ext>
            </a:extLst>
          </p:cNvPr>
          <p:cNvPicPr>
            <a:picLocks noChangeAspect="1"/>
          </p:cNvPicPr>
          <p:nvPr/>
        </p:nvPicPr>
        <p:blipFill>
          <a:blip r:embed="rId3"/>
          <a:stretch>
            <a:fillRect/>
          </a:stretch>
        </p:blipFill>
        <p:spPr>
          <a:xfrm>
            <a:off x="1980843" y="1894114"/>
            <a:ext cx="8230313" cy="3909484"/>
          </a:xfrm>
          <a:prstGeom prst="rect">
            <a:avLst/>
          </a:prstGeom>
        </p:spPr>
      </p:pic>
    </p:spTree>
    <p:extLst>
      <p:ext uri="{BB962C8B-B14F-4D97-AF65-F5344CB8AC3E}">
        <p14:creationId xmlns:p14="http://schemas.microsoft.com/office/powerpoint/2010/main" val="1788282569"/>
      </p:ext>
    </p:extLst>
  </p:cSld>
  <p:clrMapOvr>
    <a:masterClrMapping/>
  </p:clrMapOvr>
  <mc:AlternateContent xmlns:mc="http://schemas.openxmlformats.org/markup-compatibility/2006" xmlns:p14="http://schemas.microsoft.com/office/powerpoint/2010/main">
    <mc:Choice Requires="p14">
      <p:transition p14:dur="10" advTm="50688"/>
    </mc:Choice>
    <mc:Fallback xmlns="">
      <p:transition advTm="5068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34032"/>
            <a:ext cx="106324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2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Motivating:</a:t>
            </a:r>
          </a:p>
          <a:p>
            <a:pPr marL="1143000" marR="0" lvl="1" indent="-7429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Diverse employees</a:t>
            </a:r>
          </a:p>
          <a:p>
            <a:pPr marL="1143000" marR="0" lvl="1" indent="-7429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Professionals</a:t>
            </a:r>
          </a:p>
          <a:p>
            <a:pPr marL="1143000" marR="0" lvl="1" indent="-742950" algn="l" defTabSz="914400" rtl="0" eaLnBrk="1" fontAlgn="auto" latinLnBrk="0" hangingPunct="1">
              <a:lnSpc>
                <a:spcPct val="120000"/>
              </a:lnSpc>
              <a:spcBef>
                <a:spcPts val="500"/>
              </a:spcBef>
              <a:spcAft>
                <a:spcPts val="0"/>
              </a:spcAft>
              <a:buClr>
                <a:srgbClr val="415588"/>
              </a:buClr>
              <a:buSzPct val="100000"/>
              <a:buFont typeface="Calibri" panose="020F0502020204030204" pitchFamily="34" charset="0"/>
              <a:buAutoNum type="arabicPeriod"/>
              <a:tabLst/>
              <a:defRPr/>
            </a:pPr>
            <a:r>
              <a:rPr kumimoji="0" lang="en-US" alt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Contingent workers</a:t>
            </a:r>
            <a:endPar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14AD2E6-15B7-5204-54F6-FF84F371DBAB}"/>
              </a:ext>
            </a:extLst>
          </p:cNvPr>
          <p:cNvSpPr txBox="1"/>
          <p:nvPr/>
        </p:nvSpPr>
        <p:spPr>
          <a:xfrm>
            <a:off x="2459842" y="739347"/>
            <a:ext cx="50741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How Leaders Motivate a Unique Groups of Workers?</a:t>
            </a:r>
          </a:p>
        </p:txBody>
      </p:sp>
    </p:spTree>
    <p:extLst>
      <p:ext uri="{BB962C8B-B14F-4D97-AF65-F5344CB8AC3E}">
        <p14:creationId xmlns:p14="http://schemas.microsoft.com/office/powerpoint/2010/main" val="743476113"/>
      </p:ext>
    </p:extLst>
  </p:cSld>
  <p:clrMapOvr>
    <a:masterClrMapping/>
  </p:clrMapOvr>
  <mc:AlternateContent xmlns:mc="http://schemas.openxmlformats.org/markup-compatibility/2006" xmlns:p14="http://schemas.microsoft.com/office/powerpoint/2010/main">
    <mc:Choice Requires="p14">
      <p:transition p14:dur="10" advTm="81504"/>
    </mc:Choice>
    <mc:Fallback xmlns="">
      <p:transition advTm="8150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14000"/>
              </a:lnSpc>
              <a:spcBef>
                <a:spcPts val="0"/>
              </a:spcBef>
              <a:spcAft>
                <a:spcPts val="0"/>
              </a:spcAft>
              <a:buClrTx/>
              <a:buSzTx/>
              <a:buFontTx/>
              <a:buNone/>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maximize motivation among today’s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diverse workforce</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need to think in terms of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flexibility</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For instance, studies tell us that:</a:t>
            </a:r>
          </a:p>
          <a:p>
            <a:pPr marL="457200" marR="0" lvl="1" indent="-231775" algn="l" defTabSz="457200" rtl="0" eaLnBrk="1" fontAlgn="auto" latinLnBrk="0" hangingPunct="1">
              <a:lnSpc>
                <a:spcPct val="114000"/>
              </a:lnSpc>
              <a:spcBef>
                <a:spcPts val="0"/>
              </a:spcBef>
              <a:spcAft>
                <a:spcPts val="0"/>
              </a:spcAft>
              <a:buClrTx/>
              <a:buSzTx/>
              <a:buFontTx/>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Men place more importance on having autonomy in their jobs than women do. </a:t>
            </a:r>
          </a:p>
          <a:p>
            <a:pPr marL="457200" marR="0" lvl="1" indent="-231775" algn="l" defTabSz="457200" rtl="0" eaLnBrk="1" fontAlgn="auto" latinLnBrk="0" hangingPunct="1">
              <a:lnSpc>
                <a:spcPct val="114000"/>
              </a:lnSpc>
              <a:spcBef>
                <a:spcPts val="0"/>
              </a:spcBef>
              <a:spcAft>
                <a:spcPts val="0"/>
              </a:spcAft>
              <a:buClrTx/>
              <a:buSzTx/>
              <a:buFontTx/>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opportunity to learn, convenient and flexible work hours, and good interpersonal relations are more important to women than to men.</a:t>
            </a:r>
          </a:p>
          <a:p>
            <a:pPr marL="457200" marR="0" lvl="1" indent="-231775" algn="l" defTabSz="457200" rtl="0" eaLnBrk="1" fontAlgn="auto" latinLnBrk="0" hangingPunct="1">
              <a:lnSpc>
                <a:spcPct val="114000"/>
              </a:lnSpc>
              <a:spcBef>
                <a:spcPts val="0"/>
              </a:spcBef>
              <a:spcAft>
                <a:spcPts val="0"/>
              </a:spcAft>
              <a:buClrTx/>
              <a:buSzTx/>
              <a:buFontTx/>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Having the opportunity to be independent and to be exposed to different experiences is important, whereas older workers may prefer highly structured work opportunities.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33328AF-A6C3-36A5-A7F3-7D2B9AD1DB60}"/>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Motivating:1- Diverse Employees</a:t>
            </a:r>
          </a:p>
        </p:txBody>
      </p:sp>
    </p:spTree>
    <p:extLst>
      <p:ext uri="{BB962C8B-B14F-4D97-AF65-F5344CB8AC3E}">
        <p14:creationId xmlns:p14="http://schemas.microsoft.com/office/powerpoint/2010/main" val="1362211147"/>
      </p:ext>
    </p:extLst>
  </p:cSld>
  <p:clrMapOvr>
    <a:masterClrMapping/>
  </p:clrMapOvr>
  <mc:AlternateContent xmlns:mc="http://schemas.openxmlformats.org/markup-compatibility/2006" xmlns:p14="http://schemas.microsoft.com/office/powerpoint/2010/main">
    <mc:Choice Requires="p14">
      <p:transition p14:dur="10" advTm="157248"/>
    </mc:Choice>
    <mc:Fallback xmlns="">
      <p:transition advTm="15724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Motivating professionals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different from motivating nonprofessionals. Professionals have a strong and long-term commitment to their field of expertise, they need to keep current and regularly update their knowledge, and, because of their commitment to their profession, they work beyond a 40-hour week.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14EF7C4-C807-C863-BC7C-1B5EF6EB5528}"/>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Motivating:2- Professionals</a:t>
            </a:r>
          </a:p>
        </p:txBody>
      </p:sp>
    </p:spTree>
    <p:extLst>
      <p:ext uri="{BB962C8B-B14F-4D97-AF65-F5344CB8AC3E}">
        <p14:creationId xmlns:p14="http://schemas.microsoft.com/office/powerpoint/2010/main" val="3285256394"/>
      </p:ext>
    </p:extLst>
  </p:cSld>
  <p:clrMapOvr>
    <a:masterClrMapping/>
  </p:clrMapOvr>
  <mc:AlternateContent xmlns:mc="http://schemas.openxmlformats.org/markup-compatibility/2006" xmlns:p14="http://schemas.microsoft.com/office/powerpoint/2010/main">
    <mc:Choice Requires="p14">
      <p:transition p14:dur="10" advTm="129728"/>
    </mc:Choice>
    <mc:Fallback xmlns="">
      <p:transition advTm="12972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693193" cy="523220"/>
          </a:xfrm>
          <a:prstGeom prst="rect">
            <a:avLst/>
          </a:prstGeom>
          <a:noFill/>
        </p:spPr>
        <p:txBody>
          <a:bodyPr wrap="square" rtlCol="0">
            <a:spAutoFit/>
          </a:bodyPr>
          <a:lstStyle/>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09;p41">
            <a:extLst>
              <a:ext uri="{FF2B5EF4-FFF2-40B4-BE49-F238E27FC236}">
                <a16:creationId xmlns:a16="http://schemas.microsoft.com/office/drawing/2014/main" id="{4ABC46CF-D30B-C0CE-4DD0-D5AE61A1183E}"/>
              </a:ext>
            </a:extLst>
          </p:cNvPr>
          <p:cNvSpPr txBox="1">
            <a:spLocks/>
          </p:cNvSpPr>
          <p:nvPr/>
        </p:nvSpPr>
        <p:spPr>
          <a:xfrm>
            <a:off x="617280" y="2095405"/>
            <a:ext cx="10736520" cy="3765570"/>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Money and promotions </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tend to be low motivators for professionals, but </a:t>
            </a:r>
            <a:r>
              <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job challenge</a:t>
            </a: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tends to rank high.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Professionals tend to be focused on their work as their central life interest, whereas nonprofessionals typically have outside interests that can compensate for needs not met on the job.</a:t>
            </a:r>
          </a:p>
        </p:txBody>
      </p:sp>
      <p:sp>
        <p:nvSpPr>
          <p:cNvPr id="8" name="TextBox 7">
            <a:extLst>
              <a:ext uri="{FF2B5EF4-FFF2-40B4-BE49-F238E27FC236}">
                <a16:creationId xmlns:a16="http://schemas.microsoft.com/office/drawing/2014/main" id="{374AD2C9-45E1-1D1C-8859-DEF3E88890B4}"/>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Motivating:2- Professionals</a:t>
            </a:r>
          </a:p>
        </p:txBody>
      </p:sp>
    </p:spTree>
    <p:extLst>
      <p:ext uri="{BB962C8B-B14F-4D97-AF65-F5344CB8AC3E}">
        <p14:creationId xmlns:p14="http://schemas.microsoft.com/office/powerpoint/2010/main" val="3574172688"/>
      </p:ext>
    </p:extLst>
  </p:cSld>
  <p:clrMapOvr>
    <a:masterClrMapping/>
  </p:clrMapOvr>
  <mc:AlternateContent xmlns:mc="http://schemas.openxmlformats.org/markup-compatibility/2006" xmlns:p14="http://schemas.microsoft.com/office/powerpoint/2010/main">
    <mc:Choice Requires="p14">
      <p:transition p14:dur="10" advTm="73024"/>
    </mc:Choice>
    <mc:Fallback xmlns="">
      <p:transition advTm="7302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6324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ct val="100000"/>
              <a:buFont typeface="Arial"/>
              <a:buChar char="•"/>
              <a:tabLst/>
              <a:defRPr/>
            </a:pPr>
            <a:endParaRPr kumimoji="0" lang="en-US" sz="11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5967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3- Contingent Workers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442;p38">
            <a:extLst>
              <a:ext uri="{FF2B5EF4-FFF2-40B4-BE49-F238E27FC236}">
                <a16:creationId xmlns:a16="http://schemas.microsoft.com/office/drawing/2014/main" id="{F8491E60-5701-57BB-5CBE-6E42AB30A76F}"/>
              </a:ext>
            </a:extLst>
          </p:cNvPr>
          <p:cNvSpPr txBox="1">
            <a:spLocks/>
          </p:cNvSpPr>
          <p:nvPr/>
        </p:nvSpPr>
        <p:spPr>
          <a:xfrm>
            <a:off x="942308" y="2275594"/>
            <a:ext cx="10204663" cy="2329063"/>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entury Gothic"/>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There’s no simple solution for motivating contingent employees—temporary part-time and contract workers who don’t have security or stability.</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temporary employee might be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motivated by the opportunity to become a permanent employee or an opportunity for training. </a:t>
            </a:r>
          </a:p>
        </p:txBody>
      </p:sp>
    </p:spTree>
    <p:extLst>
      <p:ext uri="{BB962C8B-B14F-4D97-AF65-F5344CB8AC3E}">
        <p14:creationId xmlns:p14="http://schemas.microsoft.com/office/powerpoint/2010/main" val="1512311880"/>
      </p:ext>
    </p:extLst>
  </p:cSld>
  <p:clrMapOvr>
    <a:masterClrMapping/>
  </p:clrMapOvr>
  <mc:AlternateContent xmlns:mc="http://schemas.openxmlformats.org/markup-compatibility/2006" xmlns:p14="http://schemas.microsoft.com/office/powerpoint/2010/main">
    <mc:Choice Requires="p14">
      <p:transition p14:dur="10" advTm="106880"/>
    </mc:Choice>
    <mc:Fallback xmlns="">
      <p:transition advTm="10688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Open-book management</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Employee recognition programs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pay-for-performance.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Designing Appropriate Rewards Programs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Rewards Clip Art - Royalty Free - GoGraph">
            <a:extLst>
              <a:ext uri="{FF2B5EF4-FFF2-40B4-BE49-F238E27FC236}">
                <a16:creationId xmlns:a16="http://schemas.microsoft.com/office/drawing/2014/main" id="{0E45693C-7D0F-5956-7575-5A1A805DD72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4132" b="20357"/>
          <a:stretch/>
        </p:blipFill>
        <p:spPr bwMode="auto">
          <a:xfrm rot="1480662">
            <a:off x="7804492" y="2481262"/>
            <a:ext cx="2920265" cy="2072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7930327"/>
      </p:ext>
    </p:extLst>
  </p:cSld>
  <p:clrMapOvr>
    <a:masterClrMapping/>
  </p:clrMapOvr>
  <mc:AlternateContent xmlns:mc="http://schemas.openxmlformats.org/markup-compatibility/2006" xmlns:p14="http://schemas.microsoft.com/office/powerpoint/2010/main">
    <mc:Choice Requires="p14">
      <p:transition p14:dur="10" advTm="44864"/>
    </mc:Choice>
    <mc:Fallback xmlns="">
      <p:transition advTm="4486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975" marR="0" lvl="1" algn="l" defTabSz="914400" rtl="0" eaLnBrk="1" fontAlgn="auto" latinLnBrk="0" hangingPunct="1">
              <a:lnSpc>
                <a:spcPct val="150000"/>
              </a:lnSpc>
              <a:spcBef>
                <a:spcPts val="500"/>
              </a:spcBef>
              <a:spcAft>
                <a:spcPts val="0"/>
              </a:spcAft>
              <a:buClr>
                <a:srgbClr val="415588"/>
              </a:buClr>
              <a:buSzPct val="100000"/>
              <a:buFont typeface="Arial" panose="020B0604020202020204" pitchFamily="34" charset="0"/>
              <a:buNone/>
              <a:tabLst/>
              <a:defRPr/>
            </a:pPr>
            <a:endPar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a:p>
            <a:pPr marL="53975" marR="0" lvl="1" algn="l" defTabSz="914400" rtl="0" eaLnBrk="1" fontAlgn="auto" latinLnBrk="0" hangingPunct="1">
              <a:lnSpc>
                <a:spcPct val="150000"/>
              </a:lnSpc>
              <a:spcBef>
                <a:spcPts val="500"/>
              </a:spcBef>
              <a:spcAft>
                <a:spcPts val="0"/>
              </a:spcAft>
              <a:buClr>
                <a:srgbClr val="415588"/>
              </a:buClr>
              <a:buSzPct val="100000"/>
              <a:buFont typeface="Arial" panose="020B0604020202020204" pitchFamily="34" charset="0"/>
              <a:buNone/>
              <a:tabLst/>
              <a:defRPr/>
            </a:pPr>
            <a:r>
              <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Open-book management</a:t>
            </a:r>
          </a:p>
          <a:p>
            <a:pPr marL="0" marR="0" lvl="0" indent="0" algn="just" defTabSz="457200" rtl="0" eaLnBrk="1" fontAlgn="auto" latinLnBrk="0" hangingPunct="1">
              <a:lnSpc>
                <a:spcPct val="150000"/>
              </a:lnSpc>
              <a:spcBef>
                <a:spcPts val="0"/>
              </a:spcBef>
              <a:spcAft>
                <a:spcPts val="0"/>
              </a:spcAft>
              <a:buClrTx/>
              <a:buSzTx/>
              <a:buFontTx/>
              <a:buNone/>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Many organizations of various sizes involve their employees in workplace decisions by opening up the financial statements (the “books”) so that employees will be motivated to make better decisions about their work and be better able to understand the implications of what they do, how they do it, and the ultimate impact on the bottom line. This approach is called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open-book management</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p>
          <a:p>
            <a:pPr marL="457200" marR="0" lvl="1" indent="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None/>
              <a:tabLst/>
              <a:defRPr/>
            </a:pPr>
            <a:endPar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Designing Appropriate Rewards Programs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172521401"/>
      </p:ext>
    </p:extLst>
  </p:cSld>
  <p:clrMapOvr>
    <a:masterClrMapping/>
  </p:clrMapOvr>
  <mc:AlternateContent xmlns:mc="http://schemas.openxmlformats.org/markup-compatibility/2006" xmlns:p14="http://schemas.microsoft.com/office/powerpoint/2010/main">
    <mc:Choice Requires="p14">
      <p:transition p14:dur="10" advTm="64864"/>
    </mc:Choice>
    <mc:Fallback xmlns="">
      <p:transition advTm="6486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Can motivate employees by providing personal attention and expressions of interest, approval, and appreciation for a job well done.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Congratulate an employee in private or public for a good job or send a handwritten note or email message acknowledging something positive that the employee has done.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Employee Recognition Programs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51984283"/>
      </p:ext>
    </p:extLst>
  </p:cSld>
  <p:clrMapOvr>
    <a:masterClrMapping/>
  </p:clrMapOvr>
  <mc:AlternateContent xmlns:mc="http://schemas.openxmlformats.org/markup-compatibility/2006" xmlns:p14="http://schemas.microsoft.com/office/powerpoint/2010/main">
    <mc:Choice Requires="p14">
      <p:transition p14:dur="10" advTm="56128"/>
    </mc:Choice>
    <mc:Fallback xmlns="">
      <p:transition advTm="5612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0"/>
              </a:spcBef>
              <a:spcAft>
                <a:spcPts val="0"/>
              </a:spcAft>
              <a:buClr>
                <a:srgbClr val="415588"/>
              </a:buClr>
              <a:buSzPts val="2000"/>
              <a:tabLst/>
              <a:defRPr/>
            </a:pP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Pay-for-Performance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EADD8FF-BF81-F775-026C-41367BE129AE}"/>
              </a:ext>
            </a:extLst>
          </p:cNvPr>
          <p:cNvPicPr>
            <a:picLocks noChangeAspect="1"/>
          </p:cNvPicPr>
          <p:nvPr/>
        </p:nvPicPr>
        <p:blipFill>
          <a:blip r:embed="rId3"/>
          <a:stretch>
            <a:fillRect/>
          </a:stretch>
        </p:blipFill>
        <p:spPr>
          <a:xfrm>
            <a:off x="3437913" y="2264266"/>
            <a:ext cx="5316173" cy="3212870"/>
          </a:xfrm>
          <a:prstGeom prst="rect">
            <a:avLst/>
          </a:prstGeom>
        </p:spPr>
      </p:pic>
    </p:spTree>
    <p:extLst>
      <p:ext uri="{BB962C8B-B14F-4D97-AF65-F5344CB8AC3E}">
        <p14:creationId xmlns:p14="http://schemas.microsoft.com/office/powerpoint/2010/main" val="4166109099"/>
      </p:ext>
    </p:extLst>
  </p:cSld>
  <p:clrMapOvr>
    <a:masterClrMapping/>
  </p:clrMapOvr>
  <mc:AlternateContent xmlns:mc="http://schemas.openxmlformats.org/markup-compatibility/2006" xmlns:p14="http://schemas.microsoft.com/office/powerpoint/2010/main">
    <mc:Choice Requires="p14">
      <p:transition p14:dur="10" advTm="62976"/>
    </mc:Choice>
    <mc:Fallback xmlns="">
      <p:transition advTm="6297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508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Clarify role in organization</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Keep communication open</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Show individual company cares</a:t>
            </a: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0" i="0" u="none" strike="noStrike" kern="0" cap="none" spc="0" normalizeH="0" baseline="0" noProof="0" dirty="0">
                <a:ln>
                  <a:noFill/>
                </a:ln>
                <a:solidFill>
                  <a:srgbClr val="002060"/>
                </a:solidFill>
                <a:effectLst/>
                <a:uLnTx/>
                <a:uFillTx/>
                <a:latin typeface="Century Gothic"/>
                <a:sym typeface="Century Gothic"/>
              </a:rPr>
              <a:t> </a:t>
            </a:r>
            <a:endParaRPr kumimoji="0" lang="en-US" sz="2800" b="0" i="0" u="none" strike="noStrike" kern="0" cap="none" spc="0" normalizeH="0" baseline="0" noProof="0" dirty="0">
              <a:ln>
                <a:noFill/>
              </a:ln>
              <a:solidFill>
                <a:srgbClr val="002060"/>
              </a:solidFill>
              <a:effectLst/>
              <a:highlight>
                <a:srgbClr val="F5FAA4"/>
              </a:highlight>
              <a:uLnTx/>
              <a:uFillTx/>
              <a:latin typeface="Century Gothic"/>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Low-Cost Rewards Program</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12010778"/>
      </p:ext>
    </p:extLst>
  </p:cSld>
  <p:clrMapOvr>
    <a:masterClrMapping/>
  </p:clrMapOvr>
  <mc:AlternateContent xmlns:mc="http://schemas.openxmlformats.org/markup-compatibility/2006" xmlns:p14="http://schemas.microsoft.com/office/powerpoint/2010/main">
    <mc:Choice Requires="p14">
      <p:transition p14:dur="10" advTm="187552"/>
    </mc:Choice>
    <mc:Fallback xmlns="">
      <p:transition advTm="18755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20000"/>
              </a:lnSpc>
              <a:spcBef>
                <a:spcPts val="1000"/>
              </a:spcBef>
              <a:buClr>
                <a:srgbClr val="415588"/>
              </a:buClr>
              <a:buSzPts val="2000"/>
              <a:defRPr/>
            </a:pPr>
            <a:endParaRPr lang="en-US" sz="2400" b="1" kern="0" dirty="0">
              <a:solidFill>
                <a:srgbClr val="002060"/>
              </a:solidFill>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 A Leader</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a:extLst>
              <a:ext uri="{FF2B5EF4-FFF2-40B4-BE49-F238E27FC236}">
                <a16:creationId xmlns:a16="http://schemas.microsoft.com/office/drawing/2014/main" id="{3DA7D10B-C179-0963-8123-5ED2D0F4C658}"/>
              </a:ext>
            </a:extLst>
          </p:cNvPr>
          <p:cNvSpPr txBox="1">
            <a:spLocks/>
          </p:cNvSpPr>
          <p:nvPr/>
        </p:nvSpPr>
        <p:spPr>
          <a:xfrm>
            <a:off x="1524000" y="2244601"/>
            <a:ext cx="8750270" cy="2939435"/>
          </a:xfrm>
          <a:prstGeom prst="rect">
            <a:avLst/>
          </a:prstGeom>
        </p:spPr>
        <p:txBody>
          <a:bodyPr vert="horz" lIns="91440" tIns="45720" rIns="91440" bIns="45720" rtlCol="0" anchor="t">
            <a:normAutofit fontScale="92500" lnSpcReduction="2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000" b="0" i="0" u="none" strike="noStrike" kern="1200" cap="none" spc="0" normalizeH="0" baseline="0" noProof="0">
                <a:ln>
                  <a:noFill/>
                </a:ln>
                <a:solidFill>
                  <a:srgbClr val="00B0F0"/>
                </a:solidFill>
                <a:effectLst/>
                <a:uLnTx/>
                <a:uFillTx/>
                <a:latin typeface="Century Gothic" panose="020B0502020202020204"/>
                <a:ea typeface="+mn-ea"/>
                <a:cs typeface="+mn-cs"/>
              </a:rPr>
              <a:t> </a:t>
            </a:r>
            <a:r>
              <a:rPr kumimoji="0" lang="en-US" sz="3600" b="1" i="0" u="none" strike="noStrike" kern="1200" cap="none" spc="0" normalizeH="0" baseline="0" noProof="0">
                <a:ln>
                  <a:noFill/>
                </a:ln>
                <a:solidFill>
                  <a:srgbClr val="00B0F0"/>
                </a:solidFill>
                <a:effectLst/>
                <a:uLnTx/>
                <a:uFillTx/>
                <a:latin typeface="Century Gothic" panose="020B0502020202020204"/>
                <a:ea typeface="+mn-ea"/>
                <a:cs typeface="+mn-cs"/>
              </a:rPr>
              <a:t>Speak Loudly Everyday To your team</a:t>
            </a:r>
            <a:endParaRPr kumimoji="0" lang="en-US" sz="3200" b="1" i="0" u="none" strike="noStrike" kern="1200" cap="none" spc="0" normalizeH="0" baseline="0" noProof="0">
              <a:ln>
                <a:noFill/>
              </a:ln>
              <a:solidFill>
                <a:srgbClr val="00B0F0"/>
              </a:solidFill>
              <a:effectLst/>
              <a:uLnTx/>
              <a:uFillTx/>
              <a:latin typeface="Century Gothic" panose="020B0502020202020204"/>
              <a:ea typeface="+mn-ea"/>
              <a:cs typeface="+mn-cs"/>
            </a:endParaRP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a:ln>
                  <a:noFill/>
                </a:ln>
                <a:solidFill>
                  <a:srgbClr val="BC410A">
                    <a:lumMod val="60000"/>
                    <a:lumOff val="40000"/>
                  </a:srgbClr>
                </a:solidFill>
                <a:effectLst/>
                <a:uLnTx/>
                <a:uFillTx/>
                <a:latin typeface="Century Gothic" panose="020B0502020202020204"/>
                <a:ea typeface="+mn-ea"/>
                <a:cs typeface="+mn-cs"/>
              </a:rPr>
              <a:t>We are one</a:t>
            </a: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a:ln>
                  <a:noFill/>
                </a:ln>
                <a:solidFill>
                  <a:srgbClr val="BC410A">
                    <a:lumMod val="60000"/>
                    <a:lumOff val="40000"/>
                  </a:srgbClr>
                </a:solidFill>
                <a:effectLst/>
                <a:uLnTx/>
                <a:uFillTx/>
                <a:latin typeface="Century Gothic" panose="020B0502020202020204"/>
                <a:ea typeface="+mn-ea"/>
                <a:cs typeface="+mn-cs"/>
              </a:rPr>
              <a:t>I am Happy ……..We are Happy</a:t>
            </a: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a:ln>
                  <a:noFill/>
                </a:ln>
                <a:solidFill>
                  <a:srgbClr val="BC410A">
                    <a:lumMod val="60000"/>
                    <a:lumOff val="40000"/>
                  </a:srgbClr>
                </a:solidFill>
                <a:effectLst/>
                <a:uLnTx/>
                <a:uFillTx/>
                <a:latin typeface="Century Gothic" panose="020B0502020202020204"/>
                <a:ea typeface="+mn-ea"/>
                <a:cs typeface="+mn-cs"/>
              </a:rPr>
              <a:t>I am stronger ……We are Stronger</a:t>
            </a: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a:ln>
                  <a:noFill/>
                </a:ln>
                <a:solidFill>
                  <a:srgbClr val="BC410A">
                    <a:lumMod val="60000"/>
                    <a:lumOff val="40000"/>
                  </a:srgbClr>
                </a:solidFill>
                <a:effectLst/>
                <a:uLnTx/>
                <a:uFillTx/>
                <a:latin typeface="Century Gothic" panose="020B0502020202020204"/>
                <a:ea typeface="+mn-ea"/>
                <a:cs typeface="+mn-cs"/>
              </a:rPr>
              <a:t>I am the Best …..We are the best</a:t>
            </a:r>
            <a:endParaRPr kumimoji="0" lang="en-SA" sz="2000" b="1" i="0" u="none" strike="noStrike" kern="1200" cap="none" spc="0" normalizeH="0" baseline="0" noProof="0" dirty="0">
              <a:ln>
                <a:noFill/>
              </a:ln>
              <a:solidFill>
                <a:srgbClr val="BC410A">
                  <a:lumMod val="60000"/>
                  <a:lumOff val="40000"/>
                </a:srgb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4279908780"/>
      </p:ext>
    </p:extLst>
  </p:cSld>
  <p:clrMapOvr>
    <a:masterClrMapping/>
  </p:clrMapOvr>
  <mc:AlternateContent xmlns:mc="http://schemas.openxmlformats.org/markup-compatibility/2006" xmlns:p14="http://schemas.microsoft.com/office/powerpoint/2010/main">
    <mc:Choice Requires="p14">
      <p:transition p14:dur="10" advTm="60288"/>
    </mc:Choice>
    <mc:Fallback xmlns="">
      <p:transition advTm="6028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Start with scheduling more one on one time.</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Find out what motivates them.</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Provide the resources they need to do their work exceptionally well.</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Praise and compliment them often.</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Help co-create purposeful work.</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Help them develop new skills.</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Actively involve them.</a:t>
            </a:r>
          </a:p>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Believe in them.</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Smart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26780051"/>
      </p:ext>
    </p:extLst>
  </p:cSld>
  <p:clrMapOvr>
    <a:masterClrMapping/>
  </p:clrMapOvr>
  <mc:AlternateContent xmlns:mc="http://schemas.openxmlformats.org/markup-compatibility/2006" xmlns:p14="http://schemas.microsoft.com/office/powerpoint/2010/main">
    <mc:Choice Requires="p14">
      <p:transition p14:dur="10" advTm="86720"/>
    </mc:Choice>
    <mc:Fallback xmlns="">
      <p:transition advTm="8672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"Share your plan for a brighter and better future, talk about the actions you must take, and constantly reiterate the reasons why you will be successful. Create a </a:t>
            </a:r>
            <a:r>
              <a:rPr kumimoji="0" 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vision statement</a:t>
            </a:r>
            <a:r>
              <a:rPr kumimoji="0" lang="en-US"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that inspires and rallies your team and organization."</a:t>
            </a:r>
            <a:endParaRPr kumimoji="0" lang="en-SA" sz="3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Smart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32758952"/>
      </p:ext>
    </p:extLst>
  </p:cSld>
  <p:clrMapOvr>
    <a:masterClrMapping/>
  </p:clrMapOvr>
  <mc:AlternateContent xmlns:mc="http://schemas.openxmlformats.org/markup-compatibility/2006" xmlns:p14="http://schemas.microsoft.com/office/powerpoint/2010/main">
    <mc:Choice Requires="p14">
      <p:transition p14:dur="10" advTm="38912"/>
    </mc:Choice>
    <mc:Fallback xmlns="">
      <p:transition advTm="3891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dirty="0">
                <a:ln>
                  <a:noFill/>
                </a:ln>
                <a:solidFill>
                  <a:srgbClr val="7030A0"/>
                </a:solidFill>
                <a:effectLst/>
                <a:uLnTx/>
                <a:uFillTx/>
                <a:latin typeface="Times New Roman" panose="02020603050405020304" pitchFamily="18" charset="0"/>
                <a:cs typeface="Times New Roman" panose="02020603050405020304" pitchFamily="18" charset="0"/>
              </a:rPr>
              <a:t>Leadership Builds Relationships </a:t>
            </a: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3200" b="1" i="0" u="none" strike="noStrike" kern="1200" cap="none" spc="0" normalizeH="0" baseline="0" noProof="0" dirty="0">
                <a:ln>
                  <a:noFill/>
                </a:ln>
                <a:solidFill>
                  <a:srgbClr val="7030A0"/>
                </a:solidFill>
                <a:effectLst/>
                <a:uLnTx/>
                <a:uFillTx/>
                <a:latin typeface="Times New Roman" panose="02020603050405020304" pitchFamily="18" charset="0"/>
                <a:cs typeface="Times New Roman" panose="02020603050405020304" pitchFamily="18" charset="0"/>
              </a:rPr>
              <a:t>Relationships build real motivation. </a:t>
            </a:r>
          </a:p>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800" b="1" i="0" u="none" strike="noStrike" kern="1200" cap="none" spc="0" normalizeH="0" baseline="0" noProof="0" dirty="0">
                <a:ln>
                  <a:noFill/>
                </a:ln>
                <a:solidFill>
                  <a:srgbClr val="BC410A"/>
                </a:solidFill>
                <a:effectLst/>
                <a:uLnTx/>
                <a:uFillTx/>
                <a:latin typeface="Times New Roman" panose="02020603050405020304" pitchFamily="18" charset="0"/>
                <a:cs typeface="Times New Roman" panose="02020603050405020304" pitchFamily="18" charset="0"/>
              </a:rPr>
              <a:t>Relationships are the foundation upon which winning teams and organizations are built," </a:t>
            </a:r>
            <a:endParaRPr kumimoji="0" lang="en-SA" sz="4000" b="1" i="0" u="none" strike="noStrike" kern="1200" cap="none" spc="0" normalizeH="0" baseline="0" noProof="0" dirty="0">
              <a:ln>
                <a:noFill/>
              </a:ln>
              <a:solidFill>
                <a:srgbClr val="BC410A"/>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Smart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04737297"/>
      </p:ext>
    </p:extLst>
  </p:cSld>
  <p:clrMapOvr>
    <a:masterClrMapping/>
  </p:clrMapOvr>
  <mc:AlternateContent xmlns:mc="http://schemas.openxmlformats.org/markup-compatibility/2006" xmlns:p14="http://schemas.microsoft.com/office/powerpoint/2010/main">
    <mc:Choice Requires="p14">
      <p:transition p14:dur="10" advTm="45120"/>
    </mc:Choice>
    <mc:Fallback xmlns="">
      <p:transition advTm="4512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Creates Purpose-Driven Goals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Real employee motivation is driven by purpose and a desire to make a difference.</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 fact, people are most energized when they are using their strengths for a purpose beyond themselves. When employees feel as though the work they do is playing an integral role in the overall success of the company and the world, they are motivated to work harder.”</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Smart Leaders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5824702"/>
      </p:ext>
    </p:extLst>
  </p:cSld>
  <p:clrMapOvr>
    <a:masterClrMapping/>
  </p:clrMapOvr>
  <mc:AlternateContent xmlns:mc="http://schemas.openxmlformats.org/markup-compatibility/2006" xmlns:p14="http://schemas.microsoft.com/office/powerpoint/2010/main">
    <mc:Choice Requires="p14">
      <p:transition p14:dur="10" advTm="42188"/>
    </mc:Choice>
    <mc:Fallback xmlns="">
      <p:transition advTm="42188"/>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It is what makes us </a:t>
            </a:r>
            <a:r>
              <a:rPr kumimoji="0" lang="en-US" sz="2400" b="1"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want</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to come to work.</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Norms often established by industry, organization, or previous leaders.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What motivates you may or may not motivate others?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Motivators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are highly personal</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leader must consider each team member individually.</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Divided into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Extrinsic and Intrinsic motivators.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Motivators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12711747"/>
      </p:ext>
    </p:extLst>
  </p:cSld>
  <p:clrMapOvr>
    <a:masterClrMapping/>
  </p:clrMapOvr>
  <mc:AlternateContent xmlns:mc="http://schemas.openxmlformats.org/markup-compatibility/2006" xmlns:p14="http://schemas.microsoft.com/office/powerpoint/2010/main">
    <mc:Choice Requires="p14">
      <p:transition p14:dur="10" advTm="64800"/>
    </mc:Choice>
    <mc:Fallback xmlns="">
      <p:transition advTm="648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Money / Power</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Want to ‘move up’ in the organization or earn higher wages.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Salespeople, CEO’s, Politicians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Recognition</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Often motivated most by acknowledgement of those in power.</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Entertainment, Lawyers, Interns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Interpersonal Relationships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Relationships with co-workers and a cooperative atmosphere are valued.</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Religious Leaders, Social Workers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Extrinsic Motivators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07776635"/>
      </p:ext>
    </p:extLst>
  </p:cSld>
  <p:clrMapOvr>
    <a:masterClrMapping/>
  </p:clrMapOvr>
  <mc:AlternateContent xmlns:mc="http://schemas.openxmlformats.org/markup-compatibility/2006" xmlns:p14="http://schemas.microsoft.com/office/powerpoint/2010/main">
    <mc:Choice Requires="p14">
      <p:transition p14:dur="10" advTm="12256"/>
    </mc:Choice>
    <mc:Fallback xmlns="">
      <p:transition advTm="12256"/>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05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Autonomy / Interesting Work</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Prefer the excitement of new and innovative endeavors.</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Architects, Engineers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Purpose</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Need to feel that their work is beneficial to the causes they care about.</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Doctors, Teachers, Military</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Mastery / Exploration</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Personal achievement, problem solving opportunities, and creative endeavors are sought.</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 Artists, Scientists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Intrinsic Motivators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00494815"/>
      </p:ext>
    </p:extLst>
  </p:cSld>
  <p:clrMapOvr>
    <a:masterClrMapping/>
  </p:clrMapOvr>
  <mc:AlternateContent xmlns:mc="http://schemas.openxmlformats.org/markup-compatibility/2006" xmlns:p14="http://schemas.microsoft.com/office/powerpoint/2010/main">
    <mc:Choice Requires="p14">
      <p:transition p14:dur="10" advTm="38048"/>
    </mc:Choice>
    <mc:Fallback xmlns="">
      <p:transition advTm="38048"/>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0"/>
              </a:spcBef>
              <a:spcAft>
                <a:spcPts val="0"/>
              </a:spcAft>
              <a:buClr>
                <a:srgbClr val="415588"/>
              </a:buClr>
              <a:buSzPct val="100000"/>
              <a:buNone/>
              <a:tabLst/>
              <a:defRPr/>
            </a:pP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Motivation is something that moves the person to action.</a:t>
            </a:r>
            <a:b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a:t>
            </a:r>
            <a:r>
              <a:rPr kumimoji="0" lang="en-US" alt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Motivation has three key element.</a:t>
            </a:r>
            <a:br>
              <a:rPr kumimoji="0" lang="en-US" alt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br>
              <a:rPr kumimoji="0" lang="en-US" alt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alt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a:t>
            </a: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Effective leaders inspire movements that exist only when people choose to move in the same direction.</a:t>
            </a:r>
            <a:b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b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Benefits of a motivated workforce is very important to create healthy environment in organization.</a:t>
            </a:r>
            <a:b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Motivational leadership theories.</a:t>
            </a:r>
            <a:b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br>
            <a:r>
              <a:rPr kumimoji="0" 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a:t>
            </a:r>
            <a:r>
              <a:rPr kumimoji="0" lang="en-US" altLang="en-US" sz="2500" b="0"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Leaders motivate and rewards his team for effective productivity.</a:t>
            </a:r>
            <a:endPar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8" name="TextBox 7">
            <a:extLst>
              <a:ext uri="{FF2B5EF4-FFF2-40B4-BE49-F238E27FC236}">
                <a16:creationId xmlns:a16="http://schemas.microsoft.com/office/drawing/2014/main"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pic>
        <p:nvPicPr>
          <p:cNvPr id="9" name="Audio 8">
            <a:extLst>
              <a:ext uri="{FF2B5EF4-FFF2-40B4-BE49-F238E27FC236}">
                <a16:creationId xmlns:a16="http://schemas.microsoft.com/office/drawing/2014/main" id="{E21BB71A-FA02-D5ED-7DDF-0CDB69AA5DC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939177216"/>
      </p:ext>
    </p:extLst>
  </p:cSld>
  <p:clrMapOvr>
    <a:masterClrMapping/>
  </p:clrMapOvr>
  <mc:AlternateContent xmlns:mc="http://schemas.openxmlformats.org/markup-compatibility/2006" xmlns:p14="http://schemas.microsoft.com/office/powerpoint/2010/main">
    <mc:Choice Requires="p14">
      <p:transition p14:dur="10" advTm="43264"/>
    </mc:Choice>
    <mc:Fallback xmlns="">
      <p:transition advTm="432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1700954735"/>
      </p:ext>
    </p:extLst>
  </p:cSld>
  <p:clrMapOvr>
    <a:masterClrMapping/>
  </p:clrMapOvr>
  <mc:AlternateContent xmlns:mc="http://schemas.openxmlformats.org/markup-compatibility/2006" xmlns:p14="http://schemas.microsoft.com/office/powerpoint/2010/main">
    <mc:Choice Requires="p14">
      <p:transition spd="slow" p14:dur="2000" advTm="10784"/>
    </mc:Choice>
    <mc:Fallback xmlns="">
      <p:transition spd="slow" advTm="10784"/>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3" name="Picture 2">
            <a:extLst>
              <a:ext uri="{FF2B5EF4-FFF2-40B4-BE49-F238E27FC236}">
                <a16:creationId xmlns:a16="http://schemas.microsoft.com/office/drawing/2014/main" id="{C581195E-D972-C136-379C-9CF0944212BF}"/>
              </a:ext>
            </a:extLst>
          </p:cNvPr>
          <p:cNvPicPr>
            <a:picLocks noChangeAspect="1"/>
          </p:cNvPicPr>
          <p:nvPr/>
        </p:nvPicPr>
        <p:blipFill>
          <a:blip r:embed="rId2"/>
          <a:stretch>
            <a:fillRect/>
          </a:stretch>
        </p:blipFill>
        <p:spPr>
          <a:xfrm>
            <a:off x="3328827" y="1212351"/>
            <a:ext cx="4366517" cy="4849401"/>
          </a:xfrm>
          <a:prstGeom prst="rect">
            <a:avLst/>
          </a:prstGeom>
        </p:spPr>
      </p:pic>
    </p:spTree>
    <p:extLst>
      <p:ext uri="{BB962C8B-B14F-4D97-AF65-F5344CB8AC3E}">
        <p14:creationId xmlns:p14="http://schemas.microsoft.com/office/powerpoint/2010/main" val="3254647076"/>
      </p:ext>
    </p:extLst>
  </p:cSld>
  <p:clrMapOvr>
    <a:masterClrMapping/>
  </p:clrMapOvr>
  <mc:AlternateContent xmlns:mc="http://schemas.openxmlformats.org/markup-compatibility/2006" xmlns:p14="http://schemas.microsoft.com/office/powerpoint/2010/main">
    <mc:Choice Requires="p14">
      <p:transition spd="slow" p14:dur="2000" advTm="4064"/>
    </mc:Choice>
    <mc:Fallback xmlns="">
      <p:transition spd="slow" advTm="4064"/>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EA67566-BE5D-44D0-96F2-D3E94439F0E1}">
  <ds:schemaRefs>
    <ds:schemaRef ds:uri="http://schemas.microsoft.com/sharepoint/v3/contenttype/forms"/>
  </ds:schemaRefs>
</ds:datastoreItem>
</file>

<file path=customXml/itemProps2.xml><?xml version="1.0" encoding="utf-8"?>
<ds:datastoreItem xmlns:ds="http://schemas.openxmlformats.org/officeDocument/2006/customXml" ds:itemID="{619C4540-DE18-484B-BC98-58823F34C9E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97D27FFA-3F1B-4E66-9122-4458837CA33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2089</TotalTime>
  <Words>2274</Words>
  <Application>Microsoft Office PowerPoint</Application>
  <PresentationFormat>Widescreen</PresentationFormat>
  <Paragraphs>303</Paragraphs>
  <Slides>48</Slides>
  <Notes>4</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Alexandria</vt:lpstr>
      <vt:lpstr>Arial</vt:lpstr>
      <vt:lpstr>Calibri</vt:lpstr>
      <vt:lpstr>Calibri Light</vt:lpstr>
      <vt:lpstr>Century Gothic</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dimaa</cp:lastModifiedBy>
  <cp:revision>197</cp:revision>
  <dcterms:created xsi:type="dcterms:W3CDTF">2023-04-29T09:08:23Z</dcterms:created>
  <dcterms:modified xsi:type="dcterms:W3CDTF">2026-03-14T17:53:44Z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