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659" r:id="rId5"/>
    <p:sldId id="566" r:id="rId6"/>
    <p:sldId id="541" r:id="rId7"/>
    <p:sldId id="853" r:id="rId8"/>
    <p:sldId id="842" r:id="rId9"/>
    <p:sldId id="854" r:id="rId10"/>
    <p:sldId id="855" r:id="rId11"/>
    <p:sldId id="844" r:id="rId12"/>
    <p:sldId id="845" r:id="rId13"/>
    <p:sldId id="857" r:id="rId14"/>
    <p:sldId id="846" r:id="rId15"/>
    <p:sldId id="858" r:id="rId16"/>
    <p:sldId id="859" r:id="rId17"/>
    <p:sldId id="790" r:id="rId18"/>
    <p:sldId id="860" r:id="rId19"/>
    <p:sldId id="861" r:id="rId20"/>
    <p:sldId id="862" r:id="rId21"/>
    <p:sldId id="864" r:id="rId22"/>
    <p:sldId id="811" r:id="rId23"/>
    <p:sldId id="816" r:id="rId24"/>
    <p:sldId id="865" r:id="rId25"/>
    <p:sldId id="867" r:id="rId26"/>
    <p:sldId id="868" r:id="rId27"/>
    <p:sldId id="869" r:id="rId28"/>
    <p:sldId id="871" r:id="rId29"/>
    <p:sldId id="875" r:id="rId30"/>
    <p:sldId id="874" r:id="rId31"/>
    <p:sldId id="877" r:id="rId32"/>
    <p:sldId id="873" r:id="rId33"/>
    <p:sldId id="876" r:id="rId34"/>
    <p:sldId id="879" r:id="rId35"/>
    <p:sldId id="881" r:id="rId36"/>
    <p:sldId id="882" r:id="rId37"/>
    <p:sldId id="884" r:id="rId38"/>
    <p:sldId id="883" r:id="rId39"/>
    <p:sldId id="885" r:id="rId40"/>
    <p:sldId id="802" r:id="rId41"/>
    <p:sldId id="856" r:id="rId42"/>
    <p:sldId id="863" r:id="rId43"/>
    <p:sldId id="878" r:id="rId44"/>
    <p:sldId id="880" r:id="rId45"/>
    <p:sldId id="514"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59"/>
            <p14:sldId id="566"/>
            <p14:sldId id="541"/>
            <p14:sldId id="853"/>
            <p14:sldId id="842"/>
            <p14:sldId id="854"/>
            <p14:sldId id="855"/>
            <p14:sldId id="844"/>
            <p14:sldId id="845"/>
            <p14:sldId id="857"/>
            <p14:sldId id="846"/>
            <p14:sldId id="858"/>
            <p14:sldId id="859"/>
            <p14:sldId id="790"/>
            <p14:sldId id="860"/>
            <p14:sldId id="861"/>
            <p14:sldId id="862"/>
            <p14:sldId id="864"/>
            <p14:sldId id="811"/>
            <p14:sldId id="816"/>
            <p14:sldId id="865"/>
            <p14:sldId id="867"/>
            <p14:sldId id="868"/>
            <p14:sldId id="869"/>
            <p14:sldId id="871"/>
            <p14:sldId id="875"/>
            <p14:sldId id="874"/>
            <p14:sldId id="877"/>
            <p14:sldId id="873"/>
            <p14:sldId id="876"/>
            <p14:sldId id="879"/>
            <p14:sldId id="881"/>
            <p14:sldId id="882"/>
            <p14:sldId id="884"/>
            <p14:sldId id="883"/>
            <p14:sldId id="885"/>
            <p14:sldId id="802"/>
            <p14:sldId id="856"/>
            <p14:sldId id="863"/>
            <p14:sldId id="878"/>
            <p14:sldId id="880"/>
            <p14:sldId id="51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حساب Microsoft" initials="حساب" lastIdx="1" clrIdx="0">
    <p:extLst>
      <p:ext uri="{19B8F6BF-5375-455C-9EA6-DF929625EA0E}">
        <p15:presenceInfo xmlns:p15="http://schemas.microsoft.com/office/powerpoint/2012/main" userId="9e9e1fcf360738d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CFCFC"/>
    <a:srgbClr val="CC0000"/>
    <a:srgbClr val="FFD200"/>
    <a:srgbClr val="203E5F"/>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346" autoAdjust="0"/>
    <p:restoredTop sz="86581" autoAdjust="0"/>
  </p:normalViewPr>
  <p:slideViewPr>
    <p:cSldViewPr snapToGrid="0">
      <p:cViewPr varScale="1">
        <p:scale>
          <a:sx n="72" d="100"/>
          <a:sy n="72" d="100"/>
        </p:scale>
        <p:origin x="994"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203218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855409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4926753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695729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94FB6B-8F2B-3752-C2C8-85174FE71C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F3745C-4C14-8E86-454B-92EBB52E7A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136393-7D36-0A57-8CE4-3543D9D42D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7811FF4-42AE-9555-0FFB-E20FD3C1463C}"/>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6852017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5DB04-870E-C6DE-5FF2-5D23680903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0BCA96-8DD6-7249-EC0F-14BB2A01F7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CCE9C9-68B1-355C-E157-DC164696C59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351B961-E668-59BF-F817-CC682BED8D6E}"/>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256489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9CF1F6-857B-6554-4234-AC3D2DEA39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0FAFF0-6F37-A9F9-ECD3-DA49AED3B54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1E477D-2FE6-3C74-7163-7D57540FC9E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D880419-3FC8-01B7-7087-0E0DD6781C8E}"/>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3735043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34D6D9-886B-8BA1-268C-986DFEFD07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9A3CB0-0606-6738-5BD0-DB1114008B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7D3E0E-F5A4-0C81-A398-C194910AE66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8271F3E-8FF9-E5B6-C8B3-980B98BA58D2}"/>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717634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5A849F-E4D2-554B-4B12-8FFE1F4A98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68DBA0-F575-8B75-F988-BF9AD67C3C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F38541-DAA7-0D04-FA5D-3AC519CBF67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DC754B3-90F1-BAEC-C6F8-E6186FBEF06A}"/>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3740478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1D09D7-8725-C370-798D-0B91DCAC2A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876025-A47C-896E-AC6E-0CDB2D27B4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66C055-29CE-F322-54D2-EAD703009B2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B4B4F31-C380-4D63-330F-A1D0DAF83DFD}"/>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5438813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1C7606-4E78-6FCF-410E-8483594C5B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3F0FF2-B573-E11C-124B-015958FEE8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AD15795-1966-2448-C9EA-5849E34123A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456469A-9630-D6B7-9A08-0B1337F5FFDB}"/>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4373407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C80259-B8C2-5B43-667E-23AACA06E2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47B0E1-F3B5-E4DA-C5A1-6313DD7C60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B34700E-566E-3AA0-19F0-E8A9FDC220E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87B31C-0265-10A4-D28B-7FA95E43BD54}"/>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512710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0C77FC-77D1-5BB3-4FF7-9CB1DF4356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D30C73-E31A-0377-D9F7-94FD310D31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E77B1A-688F-C497-0D70-7F2CCE3AC91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0F0B721-7C5B-7EC5-1369-4D73CAE62BE9}"/>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2909857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C026AB-7699-4681-1D20-456C1A6E23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3E0104-AC41-9366-69EB-9343841707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F47ED0-C6F1-9944-55D1-9CF04B7E571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236DD5A-A3CD-9354-2563-036D7C40335F}"/>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2001003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7FC211-F05A-FC9A-F281-1424C2EE3D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9B2A62-BDDC-E56D-B6F1-BDD04394AE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A6B69E-1F36-DA7D-F38E-36D15615549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9BC1519-24B1-E815-E4AB-069984630A70}"/>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9091690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99374C-C656-14CD-3159-48BC387E47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86F8FF-0E7B-E8FF-9EE5-12CBCC316F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9A3807-9AE7-8A8C-1546-BE58D14DF74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0C52513-7F62-AE19-8701-2A7484F197E7}"/>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2473811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682752-DE8A-1BE7-DF42-55181BD611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74E9B1-9D11-3BAA-C174-3845ED4202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A206748-0CE3-3261-A208-BC8BF74746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6FA2E0A-4FB6-DF03-0645-E3B1CBFC6BB4}"/>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620294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D8B497-E693-DB38-0CF4-FBB8259532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5FF16E-6284-F9CD-6212-D7423338E0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2B50F4-AC05-0C2C-2379-F89DD519FE9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995283F-DF5A-C474-3916-C3658C333BAA}"/>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9187206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F25FDC-4E30-D64F-234D-B6593B843C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644CD5-F709-B1FB-C74F-CDA80B629E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50CDAC-407C-D471-D7AA-A4397C3467A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B68EC4D-EE3E-0A16-B32F-00FB2301B614}"/>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3470736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DFD3E9-117F-86FF-44D4-10249BC80B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BE0DA4-4BCF-B710-72F8-421672AD0C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145874-AEBA-E291-6861-6CB5196DF7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14DA78A-0793-6C0C-4E33-4B39C4C923A8}"/>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7708275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767EB2-4C63-ADDC-782E-DDEC846006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9549B2-5321-1B0B-B17C-42A28B2614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D02D22-23A4-18C8-1C4C-F7F194B72E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0008EC2-6171-9911-735F-35EC4E291692}"/>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7845342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A11A00-9D45-82B1-AE8F-E3B509B653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DF4D2E-9FBF-6720-DCF7-7E1C4D0BDC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536765-A95B-5E06-1981-DA4F56A9D4F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0355DBB-44BE-EC5C-C399-63468DA595DA}"/>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056441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4513E3-12AA-8FE7-C6CC-8D876247FD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DD6C07-04C4-64D6-82EA-9B6CC98FD2F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825D8F-D1D3-825F-9FB1-0DD03A6C291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5FA1B75-2424-9E75-E4E3-B69A26D8C0DC}"/>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1793002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5606B6-26A2-05FD-5459-FFE6B2E4AB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475463-0B36-A831-15E7-C299E0D86E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097E52-7CD3-E795-89C7-DA4021E465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B52EE04-F9F6-9C45-914C-1C72CB33493A}"/>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12637144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38C5F7-4DD0-D3D5-FCF5-C3034062CD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753931-9BFB-AB76-EB84-2A09F680E7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6376D8-D903-2C4C-6372-3A8D0A5845B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B17560-FE91-6368-3FA7-53E8DE61875F}"/>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2073755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96C861-9396-5441-C662-F6502207D8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960C29-201D-6DC6-168D-E555BCEF0F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69DBFB-5744-2F02-ACAA-E56004E2364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ED3CC9A-A6EC-23B2-1A4B-C944E0B24515}"/>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1516454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652F97-3B85-C9FA-906C-7D27356EC5B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25DFCA-6804-FA22-E6DD-FDBB09C038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67C914-B38A-B7E5-217B-F34AF19D64A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8B426E5-76B3-11AA-7168-42BE8AB18AFF}"/>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88962619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4D78CB-1B47-1B95-6E25-152E05BAB5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D9F55D-3567-990C-68BA-E9D15FE859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42BD8A-E093-8ABB-4626-27C805E8AFD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16A8A83-4A25-B340-CF85-7FEC4E27AF6C}"/>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88315289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2AB219-BB11-AB4B-AEB0-B163119F16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40A6D0-77F5-3376-EA95-7D33830D8E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5B2ED8-ABAE-84CA-A5BC-6F664DE4984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1C63129-5C97-4F92-7772-0B02B62EF2FE}"/>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31309275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CCD15C-564A-695E-2B64-16D5F808D5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8EF8B4-69B6-8737-297B-D078E851B9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F8EE71-4B31-4DDB-873E-3D801CF5D9C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77570BB-E162-CBAB-ACFC-294662840D34}"/>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40473661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7747DA-6B4E-FA82-6064-24A4E09B94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BA9D59-98F5-4653-B6CC-D20CD6EC47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78AF04-26D6-4884-4CDA-7C916F3C384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72A54A-AD91-98B4-102C-52A81D8E8CFF}"/>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04164620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FBE8E8-32F5-355D-7B81-ED63BF1DC3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A99E03-F4D8-6525-FB8F-3FAE6396F8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DEC00B-4C3C-06E3-81BF-D98A8030620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E21C28E-580C-DB3F-1F4B-3FCA55BBC795}"/>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18806250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EDA238-AD54-26FB-53F5-766EA38A02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05BE82-BA12-6867-0D57-9AE7243771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2DC5E3-A2F3-269A-A391-F64ADF950BB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D67A03-F8CB-F79D-BBE7-B6ABE9D337C2}"/>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59133711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994409-6917-4F76-0A7B-A7BBAFE701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D430F3-5BD8-309A-9E5E-CAB5A90138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B4A19A-CFF4-BA8F-1DA5-9BBC86E169E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46D39AA-755D-0B23-7E8F-E49E99B48D1D}"/>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04860440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0559E4-B223-9F6E-ED23-0DF328A374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5FF446-3F36-FDE5-FEF9-AC5077AC40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806E89-CCE2-CB90-3E06-100FB7119CE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EB47409-447B-27B7-E41B-4EC062D5AEC1}"/>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20839361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8F3C1D-8D30-9F3C-C4EB-15E0F5833B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2F0B1F-7AE5-86A0-9206-1A46FBCB7A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0ECDFB-9AA8-7F1E-D2C7-1B636FC4327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48F6E1-2BB8-D51C-D4D7-4449A36125B9}"/>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52050797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E6DCE6-BBDC-3C50-B0E3-4BD386E1A4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D512F2-0B38-BAC8-5C24-7CEDC3875F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CAD65D-74F3-D02A-26EC-D046178F5D1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01133A6-B821-EC8C-73A4-F3248FBD02F3}"/>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40387967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035528-9C19-84C4-F411-EE22B10691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BBA9F8-D72E-6961-9A41-6FE5A41BDF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246608-3100-23A5-08BF-F4B34FAC96D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8421F3B-85DE-3B79-7A44-8CA7CB5BF706}"/>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2046758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06C19A-432E-272E-DDFD-1E7F88E1A0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CAFA93-043A-0468-75E8-4C649BA2AE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3CB57F-4E1B-FA08-4031-687CCCFEBB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62350D6-213C-AB57-EC6E-B910B53A687F}"/>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81892145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B1C924-ACE6-A5E0-1B8F-5C658137D1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7B8F55-D2A1-9431-8EC7-BEDCDED0F54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3FCD55-5396-3015-2305-D1C3C6EFCF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DB0289B-9213-475A-7EDF-4BD4883A7577}"/>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05666007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E013E9-C74E-6531-A4DB-821A4308F4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DB8700-C2F3-366D-0B8A-0A8FE37BA5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953D2D-C6FE-AD5E-3D7B-CCE7B6BE7D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5BD5526-2A42-30AD-4617-A983EE353955}"/>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73851654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2E58D4-C29F-5307-7FA9-CAE747BA18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E8DE5C-0CD5-7B5F-DBF3-6CE921D82C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A68ED3-B55C-BC0D-5CE7-DBBD188F435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8410EB6-C4EA-6FBB-4575-A7CA05C4D3F5}"/>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56475309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5967988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4.jp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5.jp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7.jp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8.jp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2.xml"/><Relationship Id="rId5" Type="http://schemas.openxmlformats.org/officeDocument/2006/relationships/image" Target="../media/image9.png"/><Relationship Id="rId4" Type="http://schemas.openxmlformats.org/officeDocument/2006/relationships/hyperlink" Target="https://www.brandwatch.com/"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2.xml"/><Relationship Id="rId5" Type="http://schemas.openxmlformats.org/officeDocument/2006/relationships/image" Target="../media/image10.png"/><Relationship Id="rId4" Type="http://schemas.openxmlformats.org/officeDocument/2006/relationships/hyperlink" Target="https://www.brandwatch.com/"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2.xml"/><Relationship Id="rId5" Type="http://schemas.openxmlformats.org/officeDocument/2006/relationships/image" Target="../media/image11.png"/><Relationship Id="rId4" Type="http://schemas.openxmlformats.org/officeDocument/2006/relationships/hyperlink" Target="https://www.brandwatch.com/"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2.xml"/><Relationship Id="rId5" Type="http://schemas.openxmlformats.org/officeDocument/2006/relationships/image" Target="../media/image12.png"/><Relationship Id="rId4" Type="http://schemas.openxmlformats.org/officeDocument/2006/relationships/hyperlink" Target="https://answerthepublic.com/"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hyperlink" Target="https://answerthepublic.com/"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2.xml"/><Relationship Id="rId5" Type="http://schemas.openxmlformats.org/officeDocument/2006/relationships/image" Target="../media/image13.png"/><Relationship Id="rId4" Type="http://schemas.openxmlformats.org/officeDocument/2006/relationships/hyperlink" Target="https://answerthepublic.com/"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openxmlformats.org/officeDocument/2006/relationships/image" Target="../media/image14.jp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2.xml"/><Relationship Id="rId5" Type="http://schemas.openxmlformats.org/officeDocument/2006/relationships/image" Target="../media/image16.png"/><Relationship Id="rId4" Type="http://schemas.openxmlformats.org/officeDocument/2006/relationships/hyperlink" Target="https://www.canva.com/ar_eg/ai-storytelling/"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17.jpe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2.xml"/><Relationship Id="rId5" Type="http://schemas.openxmlformats.org/officeDocument/2006/relationships/image" Target="../media/image18.jpg"/><Relationship Id="rId4" Type="http://schemas.openxmlformats.org/officeDocument/2006/relationships/hyperlink" Target="https://business.meta.com/"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19.jp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2.xml"/><Relationship Id="rId5" Type="http://schemas.openxmlformats.org/officeDocument/2006/relationships/image" Target="../media/image20.png"/><Relationship Id="rId4" Type="http://schemas.openxmlformats.org/officeDocument/2006/relationships/hyperlink" Target="https://www.tiktok.com/discover"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2.xml"/><Relationship Id="rId4" Type="http://schemas.openxmlformats.org/officeDocument/2006/relationships/image" Target="../media/image21.jp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2.xml"/><Relationship Id="rId5" Type="http://schemas.openxmlformats.org/officeDocument/2006/relationships/image" Target="../media/image22.png"/><Relationship Id="rId4" Type="http://schemas.openxmlformats.org/officeDocument/2006/relationships/hyperlink" Target="https://www.flowpost.ai/social-media-timing-optimizer"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23.jp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hyperlink" Target="https://auto-post.io/landing/automated-content-distribution"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12.xml"/><Relationship Id="rId4" Type="http://schemas.openxmlformats.org/officeDocument/2006/relationships/image" Target="../media/image25.jp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2.xml"/><Relationship Id="rId5" Type="http://schemas.openxmlformats.org/officeDocument/2006/relationships/image" Target="../media/image26.png"/><Relationship Id="rId4" Type="http://schemas.openxmlformats.org/officeDocument/2006/relationships/hyperlink" Target="https://www.opus.pro/"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12.xml"/><Relationship Id="rId4" Type="http://schemas.openxmlformats.org/officeDocument/2006/relationships/image" Target="../media/image27.jpe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12.xml"/><Relationship Id="rId5" Type="http://schemas.openxmlformats.org/officeDocument/2006/relationships/image" Target="../media/image28.png"/><Relationship Id="rId4" Type="http://schemas.openxmlformats.org/officeDocument/2006/relationships/hyperlink" Target="https://hypeauditor.com/"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12.xml"/><Relationship Id="rId5" Type="http://schemas.openxmlformats.org/officeDocument/2006/relationships/image" Target="../media/image29.png"/><Relationship Id="rId4" Type="http://schemas.openxmlformats.org/officeDocument/2006/relationships/hyperlink" Target="https://app.gravitywrite.com/tools/clickbait-title-generator"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12.xml"/><Relationship Id="rId5" Type="http://schemas.openxmlformats.org/officeDocument/2006/relationships/image" Target="../media/image30.png"/><Relationship Id="rId4" Type="http://schemas.openxmlformats.org/officeDocument/2006/relationships/hyperlink" Target="https://www.flowhunt.io/ai-tools/ai-clickbait-title-generator/"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12.xml"/><Relationship Id="rId5" Type="http://schemas.openxmlformats.org/officeDocument/2006/relationships/hyperlink" Target="https://www.zendesk.com/blog/customer-sentiment/" TargetMode="External"/><Relationship Id="rId4" Type="http://schemas.openxmlformats.org/officeDocument/2006/relationships/hyperlink" Target="https://www.ibm.com/think/topics/sentiment-analysis"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www.sitecore.com/solutions/topics/omnichannel-personalization/what-is-hyperpersonalization#:~:text=Hyper%2Dpersonalization%20is%20a%20digital%20marketing%20tactic%20that,*%20**Deepen%20relationships**%20*%20**Build%20brand%20loyalty**" TargetMode="External"/><Relationship Id="rId2" Type="http://schemas.openxmlformats.org/officeDocument/2006/relationships/notesSlide" Target="../notesSlides/notesSlide38.xml"/><Relationship Id="rId1" Type="http://schemas.openxmlformats.org/officeDocument/2006/relationships/slideLayout" Target="../slideLayouts/slideLayout12.xml"/><Relationship Id="rId6" Type="http://schemas.openxmlformats.org/officeDocument/2006/relationships/hyperlink" Target="https://www.meltwater.com/en/blog/trend-forecasting-prediction" TargetMode="External"/><Relationship Id="rId5" Type="http://schemas.openxmlformats.org/officeDocument/2006/relationships/hyperlink" Target="https://strongcoffeemarketing.com/around-the-web/predicting-future-google-trends/#:~:text=Predicting%20The%20Future%20With%20Google%20Trends%20The,come%20from%20a%20little%20company%20called%20Google" TargetMode="External"/><Relationship Id="rId4" Type="http://schemas.openxmlformats.org/officeDocument/2006/relationships/hyperlink" Target="https://klinegroup.com/kline-digital/trend-predictor/"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arif-zai-nur-rohman.medium.com/content-based-recommender-system-using-nlp-445ebb777c7a" TargetMode="External"/><Relationship Id="rId2" Type="http://schemas.openxmlformats.org/officeDocument/2006/relationships/notesSlide" Target="../notesSlides/notesSlide39.xml"/><Relationship Id="rId1" Type="http://schemas.openxmlformats.org/officeDocument/2006/relationships/slideLayout" Target="../slideLayouts/slideLayout12.xml"/><Relationship Id="rId6" Type="http://schemas.openxmlformats.org/officeDocument/2006/relationships/hyperlink" Target="https://spyro-soft.com/blog/media-and-entertainment/why-are-content-recommendation-engines-essential-for-ott-success#:~:text=for%20OTT%20success.-,What%20are%20content%20recommendation%20engines?,than%20search%20through%20endless%20options" TargetMode="External"/><Relationship Id="rId5" Type="http://schemas.openxmlformats.org/officeDocument/2006/relationships/hyperlink" Target="https://searchengineland.com/meta-generative-ai-video-advertising-tools-447367" TargetMode="External"/><Relationship Id="rId4" Type="http://schemas.openxmlformats.org/officeDocument/2006/relationships/hyperlink" Target="https://www.sitecore.com/solutions/topics/omnichannel-personalization/what-is-hyper-personalization" TargetMode="External"/></Relationships>
</file>

<file path=ppt/slides/_rels/slide40.xml.rels><?xml version="1.0" encoding="UTF-8" standalone="yes"?>
<Relationships xmlns="http://schemas.openxmlformats.org/package/2006/relationships"><Relationship Id="rId8" Type="http://schemas.openxmlformats.org/officeDocument/2006/relationships/hyperlink" Target="https://www.tiktok.com/discover" TargetMode="External"/><Relationship Id="rId3" Type="http://schemas.openxmlformats.org/officeDocument/2006/relationships/image" Target="../media/image2.png"/><Relationship Id="rId7" Type="http://schemas.openxmlformats.org/officeDocument/2006/relationships/hyperlink" Target="https://business.meta.com/" TargetMode="External"/><Relationship Id="rId2" Type="http://schemas.openxmlformats.org/officeDocument/2006/relationships/notesSlide" Target="../notesSlides/notesSlide40.xml"/><Relationship Id="rId1" Type="http://schemas.openxmlformats.org/officeDocument/2006/relationships/slideLayout" Target="../slideLayouts/slideLayout12.xml"/><Relationship Id="rId6" Type="http://schemas.openxmlformats.org/officeDocument/2006/relationships/hyperlink" Target="https://www.canva.com/ar_eg/ai-storytelling/" TargetMode="External"/><Relationship Id="rId11" Type="http://schemas.openxmlformats.org/officeDocument/2006/relationships/hyperlink" Target="https://www.opus.pro/" TargetMode="External"/><Relationship Id="rId5" Type="http://schemas.openxmlformats.org/officeDocument/2006/relationships/hyperlink" Target="https://answerthepublic.com/" TargetMode="External"/><Relationship Id="rId10" Type="http://schemas.openxmlformats.org/officeDocument/2006/relationships/hyperlink" Target="https://auto-post.io/landing/automated-content-distribution" TargetMode="External"/><Relationship Id="rId4" Type="http://schemas.openxmlformats.org/officeDocument/2006/relationships/hyperlink" Target="https://www.brandwatch.com/" TargetMode="External"/><Relationship Id="rId9" Type="http://schemas.openxmlformats.org/officeDocument/2006/relationships/hyperlink" Target="https://www.flowpost.ai/social-media-timing-optimizer" TargetMode="External"/></Relationships>
</file>

<file path=ppt/slides/_rels/slide41.xml.rels><?xml version="1.0" encoding="UTF-8" standalone="yes"?>
<Relationships xmlns="http://schemas.openxmlformats.org/package/2006/relationships"><Relationship Id="rId8" Type="http://schemas.openxmlformats.org/officeDocument/2006/relationships/hyperlink" Target="https://app.gravitywrite.com/tools/clickbait-title-generator" TargetMode="External"/><Relationship Id="rId3" Type="http://schemas.openxmlformats.org/officeDocument/2006/relationships/image" Target="../media/image2.png"/><Relationship Id="rId7" Type="http://schemas.openxmlformats.org/officeDocument/2006/relationships/hyperlink" Target="https://www.flowhunt.io/ai-tools/ai-clickbait-title-generator/" TargetMode="External"/><Relationship Id="rId2" Type="http://schemas.openxmlformats.org/officeDocument/2006/relationships/notesSlide" Target="../notesSlides/notesSlide41.xml"/><Relationship Id="rId1" Type="http://schemas.openxmlformats.org/officeDocument/2006/relationships/slideLayout" Target="../slideLayouts/slideLayout12.xml"/><Relationship Id="rId6" Type="http://schemas.openxmlformats.org/officeDocument/2006/relationships/hyperlink" Target="https://digitalmarketinginstitute.com/blog/influencer-marketing-and-ai#:~:text=Share%20via:,Virtual%20Influencers" TargetMode="External"/><Relationship Id="rId5" Type="http://schemas.openxmlformats.org/officeDocument/2006/relationships/hyperlink" Target="https://www.sprinklr.com/blog/ai-in-influencer-marketing/" TargetMode="External"/><Relationship Id="rId10" Type="http://schemas.openxmlformats.org/officeDocument/2006/relationships/hyperlink" Target="https://miro.medium.com/v2/1*iEnJIYcXchS0FnPEjnSvKQ.jpeg" TargetMode="External"/><Relationship Id="rId4" Type="http://schemas.openxmlformats.org/officeDocument/2006/relationships/hyperlink" Target="https://www.sprinklr.com/blog/ai-in-influencer-marketing/#:~:text=Advanced%20AI%2Dpowered%20tools%20such,brand%20integrity%2C%20and%20compliance%20standards" TargetMode="External"/><Relationship Id="rId9" Type="http://schemas.openxmlformats.org/officeDocument/2006/relationships/hyperlink" Target="https://hypeauditor.com/"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31.jfif"/><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150826" y="4569477"/>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a:t>
            </a:r>
            <a:r>
              <a:rPr lang="ar-SY" sz="2800" b="1" dirty="0">
                <a:solidFill>
                  <a:schemeClr val="bg1"/>
                </a:solidFill>
                <a:latin typeface="Alexandria" charset="0"/>
                <a:cs typeface="Alexandria" charset="0"/>
              </a:rPr>
              <a:t> السادسة </a:t>
            </a:r>
            <a:endParaRPr lang="en-US" sz="2800" b="1" dirty="0">
              <a:solidFill>
                <a:schemeClr val="bg1"/>
              </a:solidFill>
              <a:latin typeface="Alexandria" charset="0"/>
              <a:cs typeface="Alexandria" charset="0"/>
            </a:endParaRPr>
          </a:p>
        </p:txBody>
      </p:sp>
      <p:sp>
        <p:nvSpPr>
          <p:cNvPr id="2" name="مربع نص 1">
            <a:extLst>
              <a:ext uri="{FF2B5EF4-FFF2-40B4-BE49-F238E27FC236}">
                <a16:creationId xmlns:a16="http://schemas.microsoft.com/office/drawing/2014/main" id="{3945C01D-3EC6-73A4-E2FE-03D64B4FC45C}"/>
              </a:ext>
            </a:extLst>
          </p:cNvPr>
          <p:cNvSpPr txBox="1"/>
          <p:nvPr/>
        </p:nvSpPr>
        <p:spPr>
          <a:xfrm>
            <a:off x="6836650" y="1725100"/>
            <a:ext cx="5530701" cy="3164841"/>
          </a:xfrm>
          <a:prstGeom prst="rect">
            <a:avLst/>
          </a:prstGeom>
          <a:noFill/>
        </p:spPr>
        <p:txBody>
          <a:bodyPr wrap="square" rtlCol="0">
            <a:spAutoFit/>
          </a:bodyPr>
          <a:lstStyle/>
          <a:p>
            <a:pPr algn="ctr">
              <a:lnSpc>
                <a:spcPct val="150000"/>
              </a:lnSpc>
            </a:pPr>
            <a:r>
              <a:rPr lang="ar-SY" sz="3200" b="1" dirty="0">
                <a:solidFill>
                  <a:srgbClr val="00AEEF"/>
                </a:solidFill>
              </a:rPr>
              <a:t>الحضور الرقمي والتسويق الفيروسي</a:t>
            </a:r>
            <a:endParaRPr lang="ar-AE" sz="3200" b="1" dirty="0">
              <a:solidFill>
                <a:srgbClr val="00AEEF"/>
              </a:solidFill>
            </a:endParaRPr>
          </a:p>
          <a:p>
            <a:pPr algn="ctr">
              <a:lnSpc>
                <a:spcPct val="150000"/>
              </a:lnSpc>
            </a:pPr>
            <a:r>
              <a:rPr lang="en-US" sz="2800" b="1" dirty="0">
                <a:solidFill>
                  <a:srgbClr val="FF0000"/>
                </a:solidFill>
              </a:rPr>
              <a:t>Digital Presence and Viral Marketing</a:t>
            </a:r>
          </a:p>
          <a:p>
            <a:pPr algn="ctr">
              <a:lnSpc>
                <a:spcPct val="150000"/>
              </a:lnSpc>
            </a:pPr>
            <a:r>
              <a:rPr lang="en-US" sz="2000" b="1" dirty="0">
                <a:latin typeface="Alexandria" charset="0"/>
                <a:cs typeface="Alexandria" charset="0"/>
              </a:rPr>
              <a:t>MKT 336</a:t>
            </a:r>
            <a:endParaRPr lang="ar-AE" sz="2000" b="1" dirty="0">
              <a:latin typeface="Alexandria" charset="0"/>
              <a:cs typeface="Alexandria" charset="0"/>
            </a:endParaRPr>
          </a:p>
          <a:p>
            <a:pPr algn="ctr">
              <a:lnSpc>
                <a:spcPct val="150000"/>
              </a:lnSpc>
            </a:pPr>
            <a:endParaRPr lang="en-US" sz="2800" b="1" dirty="0">
              <a:solidFill>
                <a:srgbClr val="CC0000"/>
              </a:solidFill>
            </a:endParaRPr>
          </a:p>
        </p:txBody>
      </p:sp>
    </p:spTree>
    <p:extLst>
      <p:ext uri="{BB962C8B-B14F-4D97-AF65-F5344CB8AC3E}">
        <p14:creationId xmlns:p14="http://schemas.microsoft.com/office/powerpoint/2010/main" val="3914515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258414" y="4430535"/>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3" name="مربع نص 12"/>
          <p:cNvSpPr txBox="1"/>
          <p:nvPr/>
        </p:nvSpPr>
        <p:spPr>
          <a:xfrm>
            <a:off x="7356764" y="1596468"/>
            <a:ext cx="4835236" cy="3349507"/>
          </a:xfrm>
          <a:prstGeom prst="rect">
            <a:avLst/>
          </a:prstGeom>
          <a:noFill/>
        </p:spPr>
        <p:txBody>
          <a:bodyPr wrap="square" rtlCol="0">
            <a:spAutoFit/>
          </a:bodyPr>
          <a:lstStyle/>
          <a:p>
            <a:pPr algn="ctr">
              <a:lnSpc>
                <a:spcPct val="150000"/>
              </a:lnSpc>
            </a:pPr>
            <a:r>
              <a:rPr lang="ar-AE" sz="3200" b="1" dirty="0">
                <a:solidFill>
                  <a:srgbClr val="00AEEF"/>
                </a:solidFill>
              </a:rPr>
              <a:t>المحاضرة </a:t>
            </a:r>
            <a:r>
              <a:rPr lang="ar-SY" sz="3200" b="1" dirty="0">
                <a:solidFill>
                  <a:srgbClr val="00AEEF"/>
                </a:solidFill>
              </a:rPr>
              <a:t>السادسة</a:t>
            </a:r>
            <a:endParaRPr lang="ar-AE" sz="3200" b="1" dirty="0">
              <a:solidFill>
                <a:srgbClr val="00AEEF"/>
              </a:solidFill>
            </a:endParaRPr>
          </a:p>
          <a:p>
            <a:pPr algn="ctr">
              <a:lnSpc>
                <a:spcPct val="150000"/>
              </a:lnSpc>
            </a:pPr>
            <a:r>
              <a:rPr lang="ar-SY" sz="2800" b="1" dirty="0">
                <a:solidFill>
                  <a:srgbClr val="FF0000"/>
                </a:solidFill>
              </a:rPr>
              <a:t>التسويق الفيروسي باستخدام الذكاء الاصطناعي </a:t>
            </a:r>
            <a:endParaRPr lang="en-US" sz="2800" b="1" dirty="0">
              <a:solidFill>
                <a:srgbClr val="FF0000"/>
              </a:solidFill>
            </a:endParaRPr>
          </a:p>
          <a:p>
            <a:pPr algn="ctr">
              <a:lnSpc>
                <a:spcPct val="150000"/>
              </a:lnSpc>
            </a:pPr>
            <a:r>
              <a:rPr lang="en-US" sz="2800" b="1" dirty="0">
                <a:solidFill>
                  <a:srgbClr val="FF0000"/>
                </a:solidFill>
              </a:rPr>
              <a:t>Viral Marketing by Using AI</a:t>
            </a:r>
            <a:endParaRPr lang="ar-AE" sz="2800" b="1" dirty="0">
              <a:solidFill>
                <a:srgbClr val="FF0000"/>
              </a:solidFill>
            </a:endParaRPr>
          </a:p>
          <a:p>
            <a:pPr algn="ctr">
              <a:lnSpc>
                <a:spcPct val="150000"/>
              </a:lnSpc>
            </a:pPr>
            <a:endParaRPr lang="en-US" sz="2800" b="1" dirty="0">
              <a:solidFill>
                <a:srgbClr val="CC0000"/>
              </a:solidFill>
            </a:endParaRP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76225"/>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a:t>
            </a:r>
            <a:r>
              <a:rPr lang="ar-SY" sz="2800" b="1" dirty="0">
                <a:solidFill>
                  <a:schemeClr val="bg1"/>
                </a:solidFill>
                <a:latin typeface="Alexandria" charset="0"/>
                <a:cs typeface="Alexandria" charset="0"/>
              </a:rPr>
              <a:t>السادسة</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40670442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260281" y="2279593"/>
            <a:ext cx="11482251" cy="447161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إن استخدامات الذكاء الاصطناعي في التسويق كثيرة ومتعددة وقد أدى تطور تقنيات الذكاء الاصطناعي إلى تطوير أدوات التسويق الرقمي وتحسين فعاليتها وكفاءتها، ولكن عندما يتعلق الامر بالتسويق الفيروسي فإن الذكاء الاصطناعي له خصوصية كبيرة في هذا المجال وهناك أدوات بالذكاء الاصطناعي انتقلت بالتسويق الفيروسي نقلة نوعية، ف</a:t>
            </a:r>
            <a:r>
              <a:rPr lang="ar-SA" sz="2200" dirty="0">
                <a:solidFill>
                  <a:schemeClr val="tx1"/>
                </a:solidFill>
              </a:rPr>
              <a:t>استخدام الذكاء الاصطناعي (</a:t>
            </a:r>
            <a:r>
              <a:rPr lang="en-US" sz="2200" dirty="0">
                <a:solidFill>
                  <a:schemeClr val="tx1"/>
                </a:solidFill>
              </a:rPr>
              <a:t>AI</a:t>
            </a:r>
            <a:r>
              <a:rPr lang="ar-SA" sz="2200" dirty="0">
                <a:solidFill>
                  <a:schemeClr val="tx1"/>
                </a:solidFill>
              </a:rPr>
              <a:t>) في التسويق الفيروسي ليس مجرد إضافة تقنية، بل هو المحرك الذي يحول </a:t>
            </a:r>
            <a:r>
              <a:rPr lang="ar-SY" sz="2200" dirty="0">
                <a:solidFill>
                  <a:schemeClr val="tx1"/>
                </a:solidFill>
              </a:rPr>
              <a:t>المحتوى المتميز </a:t>
            </a:r>
            <a:r>
              <a:rPr lang="ar-SA" sz="2200" dirty="0">
                <a:solidFill>
                  <a:schemeClr val="tx1"/>
                </a:solidFill>
              </a:rPr>
              <a:t>إلى</a:t>
            </a:r>
            <a:r>
              <a:rPr lang="ar-SY" sz="2200" dirty="0">
                <a:solidFill>
                  <a:schemeClr val="tx1"/>
                </a:solidFill>
              </a:rPr>
              <a:t> </a:t>
            </a:r>
            <a:r>
              <a:rPr lang="ar-SA" sz="2200" dirty="0">
                <a:solidFill>
                  <a:schemeClr val="tx1"/>
                </a:solidFill>
              </a:rPr>
              <a:t>ظاهرة تجتاح الإنترنت</a:t>
            </a:r>
            <a:r>
              <a:rPr lang="ar-SY" sz="2200" dirty="0">
                <a:solidFill>
                  <a:schemeClr val="tx1"/>
                </a:solidFill>
              </a:rPr>
              <a:t>،</a:t>
            </a:r>
            <a:r>
              <a:rPr lang="ar-SA" sz="2200" dirty="0">
                <a:solidFill>
                  <a:schemeClr val="tx1"/>
                </a:solidFill>
              </a:rPr>
              <a:t> </a:t>
            </a:r>
            <a:r>
              <a:rPr lang="ar-SY" sz="2200" dirty="0">
                <a:solidFill>
                  <a:schemeClr val="tx1"/>
                </a:solidFill>
              </a:rPr>
              <a:t>ويعود </a:t>
            </a:r>
            <a:r>
              <a:rPr lang="ar-SA" sz="2200" dirty="0">
                <a:solidFill>
                  <a:schemeClr val="tx1"/>
                </a:solidFill>
              </a:rPr>
              <a:t>السر </a:t>
            </a:r>
            <a:r>
              <a:rPr lang="ar-SY" sz="2200" dirty="0">
                <a:solidFill>
                  <a:schemeClr val="tx1"/>
                </a:solidFill>
              </a:rPr>
              <a:t>في فعالية استخدام الذكاء الاصطناعي في التسويق الفيروسي </a:t>
            </a:r>
            <a:r>
              <a:rPr lang="ar-SA" sz="2200" dirty="0">
                <a:solidFill>
                  <a:schemeClr val="tx1"/>
                </a:solidFill>
              </a:rPr>
              <a:t>في قدرة الذكاء الاصطناعي على تحليل الأنماط البشرية وتوقع ما سيقوم الناس بمشاركته</a:t>
            </a:r>
            <a:r>
              <a:rPr lang="ar-SY" sz="2200" dirty="0">
                <a:solidFill>
                  <a:schemeClr val="tx1"/>
                </a:solidFill>
              </a:rPr>
              <a:t>، أي قدرته على التنبؤ بما سيقوم به المستخدمون قبل أن يقوموا به، وبكلمات أخرى فإن الذكاء الاصطناعي يوجه المحتوى الجيد ليكون فيروسياً لأن المحتوى مهما كان جيداً لن يكون فيروسياً وينتشر بسرعة كبيرة إذا لم يكن متناسباً مع خوارزميات  منصات التواصل الاجتماعي والاتجاه السائد فيها </a:t>
            </a:r>
            <a:r>
              <a:rPr lang="en-US" sz="2200" dirty="0">
                <a:solidFill>
                  <a:schemeClr val="tx1"/>
                </a:solidFill>
              </a:rPr>
              <a:t>Trend</a:t>
            </a:r>
            <a:r>
              <a:rPr lang="ar-SY" sz="2200" dirty="0">
                <a:solidFill>
                  <a:schemeClr val="tx1"/>
                </a:solidFill>
              </a:rPr>
              <a:t>. </a:t>
            </a:r>
            <a:endParaRPr lang="en-US" sz="2200" dirty="0">
              <a:solidFill>
                <a:schemeClr val="tx1"/>
              </a:solidFill>
            </a:endParaRPr>
          </a:p>
        </p:txBody>
      </p:sp>
      <p:sp>
        <p:nvSpPr>
          <p:cNvPr id="6" name="مستطيل 5"/>
          <p:cNvSpPr/>
          <p:nvPr/>
        </p:nvSpPr>
        <p:spPr>
          <a:xfrm>
            <a:off x="7602446" y="1238262"/>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مقدمة</a:t>
            </a:r>
            <a:endParaRPr lang="en-US" sz="3600" b="1" dirty="0"/>
          </a:p>
        </p:txBody>
      </p:sp>
    </p:spTree>
    <p:extLst>
      <p:ext uri="{BB962C8B-B14F-4D97-AF65-F5344CB8AC3E}">
        <p14:creationId xmlns:p14="http://schemas.microsoft.com/office/powerpoint/2010/main" val="16323000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BA926A-25B7-C8A2-FA5D-D59B00E28526}"/>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9517A4BF-118C-41D7-E53B-44D5706CD5B3}"/>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A61DD8EC-9637-B5D5-EC14-4BB887B0C2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5">
            <a:extLst>
              <a:ext uri="{FF2B5EF4-FFF2-40B4-BE49-F238E27FC236}">
                <a16:creationId xmlns:a16="http://schemas.microsoft.com/office/drawing/2014/main" id="{EF68E13C-EEBA-47B4-391B-AB9AAFA8C706}"/>
              </a:ext>
            </a:extLst>
          </p:cNvPr>
          <p:cNvSpPr/>
          <p:nvPr/>
        </p:nvSpPr>
        <p:spPr>
          <a:xfrm>
            <a:off x="8663454" y="1408371"/>
            <a:ext cx="2954655" cy="1524428"/>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تحليل المشاعر</a:t>
            </a:r>
            <a:endParaRPr lang="en-US" sz="2200" b="1" dirty="0"/>
          </a:p>
        </p:txBody>
      </p:sp>
      <p:sp>
        <p:nvSpPr>
          <p:cNvPr id="2" name="مربع نص 1">
            <a:extLst>
              <a:ext uri="{FF2B5EF4-FFF2-40B4-BE49-F238E27FC236}">
                <a16:creationId xmlns:a16="http://schemas.microsoft.com/office/drawing/2014/main" id="{4C9A597B-02D6-5071-1D6F-4A05B4D04E5F}"/>
              </a:ext>
            </a:extLst>
          </p:cNvPr>
          <p:cNvSpPr txBox="1"/>
          <p:nvPr/>
        </p:nvSpPr>
        <p:spPr>
          <a:xfrm>
            <a:off x="1397523" y="358760"/>
            <a:ext cx="7467600" cy="861774"/>
          </a:xfrm>
          <a:prstGeom prst="rect">
            <a:avLst/>
          </a:prstGeom>
          <a:noFill/>
        </p:spPr>
        <p:txBody>
          <a:bodyPr wrap="square" rtlCol="0">
            <a:spAutoFit/>
          </a:bodyPr>
          <a:lstStyle/>
          <a:p>
            <a:pPr algn="ctr"/>
            <a:r>
              <a:rPr lang="ar-SY" sz="3200" b="1" dirty="0">
                <a:solidFill>
                  <a:srgbClr val="00AEEF"/>
                </a:solidFill>
              </a:rPr>
              <a:t>استخدامات الذكاء الاصطناعي في التسويق الفيروسي </a:t>
            </a:r>
            <a:endParaRPr lang="en-US" sz="3200" b="1" dirty="0">
              <a:solidFill>
                <a:srgbClr val="00AEEF"/>
              </a:solidFill>
            </a:endParaRPr>
          </a:p>
          <a:p>
            <a:pPr algn="ctr" rtl="1"/>
            <a:endParaRPr lang="en-US" dirty="0">
              <a:solidFill>
                <a:schemeClr val="bg1"/>
              </a:solidFill>
            </a:endParaRPr>
          </a:p>
        </p:txBody>
      </p:sp>
      <p:sp>
        <p:nvSpPr>
          <p:cNvPr id="4" name="مستطيل 3">
            <a:extLst>
              <a:ext uri="{FF2B5EF4-FFF2-40B4-BE49-F238E27FC236}">
                <a16:creationId xmlns:a16="http://schemas.microsoft.com/office/drawing/2014/main" id="{1A59F24C-6B21-0656-603F-F59E4499AF01}"/>
              </a:ext>
            </a:extLst>
          </p:cNvPr>
          <p:cNvSpPr/>
          <p:nvPr/>
        </p:nvSpPr>
        <p:spPr>
          <a:xfrm>
            <a:off x="8663454" y="3262547"/>
            <a:ext cx="2954655" cy="1524428"/>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تحسين توقيت النشر</a:t>
            </a:r>
            <a:endParaRPr lang="en-US" sz="2200" b="1" dirty="0"/>
          </a:p>
        </p:txBody>
      </p:sp>
      <p:sp>
        <p:nvSpPr>
          <p:cNvPr id="5" name="مستطيل 4">
            <a:extLst>
              <a:ext uri="{FF2B5EF4-FFF2-40B4-BE49-F238E27FC236}">
                <a16:creationId xmlns:a16="http://schemas.microsoft.com/office/drawing/2014/main" id="{91EA6EA1-6B71-47EA-F7B7-F1D0308F9E1F}"/>
              </a:ext>
            </a:extLst>
          </p:cNvPr>
          <p:cNvSpPr/>
          <p:nvPr/>
        </p:nvSpPr>
        <p:spPr>
          <a:xfrm>
            <a:off x="5131321" y="1408371"/>
            <a:ext cx="2954655" cy="1524428"/>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التنبؤ بالاتجاه (</a:t>
            </a:r>
            <a:r>
              <a:rPr lang="ar-SY" sz="2200" b="1" dirty="0" err="1"/>
              <a:t>التريند</a:t>
            </a:r>
            <a:r>
              <a:rPr lang="ar-SY" sz="2200" b="1" dirty="0"/>
              <a:t>)</a:t>
            </a:r>
            <a:endParaRPr lang="en-US" sz="2200" b="1" dirty="0"/>
          </a:p>
        </p:txBody>
      </p:sp>
      <p:sp>
        <p:nvSpPr>
          <p:cNvPr id="7" name="مستطيل 6">
            <a:extLst>
              <a:ext uri="{FF2B5EF4-FFF2-40B4-BE49-F238E27FC236}">
                <a16:creationId xmlns:a16="http://schemas.microsoft.com/office/drawing/2014/main" id="{898C18FD-15C8-5D4C-0DAE-16116D7BF046}"/>
              </a:ext>
            </a:extLst>
          </p:cNvPr>
          <p:cNvSpPr/>
          <p:nvPr/>
        </p:nvSpPr>
        <p:spPr>
          <a:xfrm>
            <a:off x="766033" y="1392059"/>
            <a:ext cx="2954655" cy="1524428"/>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التخصيص الفائق للمحتوى </a:t>
            </a:r>
            <a:endParaRPr lang="en-US" sz="2200" b="1" dirty="0"/>
          </a:p>
        </p:txBody>
      </p:sp>
      <p:sp>
        <p:nvSpPr>
          <p:cNvPr id="8" name="مستطيل 7">
            <a:extLst>
              <a:ext uri="{FF2B5EF4-FFF2-40B4-BE49-F238E27FC236}">
                <a16:creationId xmlns:a16="http://schemas.microsoft.com/office/drawing/2014/main" id="{013E28C2-F265-92AF-B803-E8B3864117F4}"/>
              </a:ext>
            </a:extLst>
          </p:cNvPr>
          <p:cNvSpPr/>
          <p:nvPr/>
        </p:nvSpPr>
        <p:spPr>
          <a:xfrm>
            <a:off x="5131320" y="3262547"/>
            <a:ext cx="2954655" cy="1524428"/>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تحسين توزيع المحتوى</a:t>
            </a:r>
            <a:endParaRPr lang="en-US" sz="2200" b="1" dirty="0"/>
          </a:p>
        </p:txBody>
      </p:sp>
      <p:sp>
        <p:nvSpPr>
          <p:cNvPr id="9" name="مستطيل 8">
            <a:extLst>
              <a:ext uri="{FF2B5EF4-FFF2-40B4-BE49-F238E27FC236}">
                <a16:creationId xmlns:a16="http://schemas.microsoft.com/office/drawing/2014/main" id="{BF3EA0F9-7273-C8B3-1DE7-EF752237C3BA}"/>
              </a:ext>
            </a:extLst>
          </p:cNvPr>
          <p:cNvSpPr/>
          <p:nvPr/>
        </p:nvSpPr>
        <p:spPr>
          <a:xfrm>
            <a:off x="766033" y="3262547"/>
            <a:ext cx="2954655" cy="1524428"/>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التسويق عبر المؤثرين المدعوم بالذكاء الاصطناعي</a:t>
            </a:r>
            <a:endParaRPr lang="en-US" sz="2200" b="1" dirty="0"/>
          </a:p>
        </p:txBody>
      </p:sp>
      <p:sp>
        <p:nvSpPr>
          <p:cNvPr id="11" name="مستطيل 10">
            <a:extLst>
              <a:ext uri="{FF2B5EF4-FFF2-40B4-BE49-F238E27FC236}">
                <a16:creationId xmlns:a16="http://schemas.microsoft.com/office/drawing/2014/main" id="{64DB2758-8F8F-2805-6949-29B5243EE4FE}"/>
              </a:ext>
            </a:extLst>
          </p:cNvPr>
          <p:cNvSpPr/>
          <p:nvPr/>
        </p:nvSpPr>
        <p:spPr>
          <a:xfrm>
            <a:off x="8682172" y="5116723"/>
            <a:ext cx="2954655" cy="1524428"/>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كتابة العناوين الجذابة بشكل أخلاقي </a:t>
            </a:r>
            <a:endParaRPr lang="en-US" sz="2200" b="1" dirty="0"/>
          </a:p>
        </p:txBody>
      </p:sp>
    </p:spTree>
    <p:extLst>
      <p:ext uri="{BB962C8B-B14F-4D97-AF65-F5344CB8AC3E}">
        <p14:creationId xmlns:p14="http://schemas.microsoft.com/office/powerpoint/2010/main" val="1096402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D443D7-6763-BE01-E8DB-11220038E8CC}"/>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E0888A23-FA9C-5A06-B1EA-02B89C8D5285}"/>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528C6318-8FA6-A55B-9796-46A9AD57786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8A89515B-982F-7E3C-D142-C6B6E4577D1D}"/>
              </a:ext>
            </a:extLst>
          </p:cNvPr>
          <p:cNvSpPr/>
          <p:nvPr/>
        </p:nvSpPr>
        <p:spPr>
          <a:xfrm>
            <a:off x="4025462" y="1566670"/>
            <a:ext cx="7885834" cy="447161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9BD77532-2709-F06C-A948-7C5A68EE92A8}"/>
              </a:ext>
            </a:extLst>
          </p:cNvPr>
          <p:cNvSpPr txBox="1"/>
          <p:nvPr/>
        </p:nvSpPr>
        <p:spPr>
          <a:xfrm>
            <a:off x="1583634" y="99836"/>
            <a:ext cx="7467600" cy="861774"/>
          </a:xfrm>
          <a:prstGeom prst="rect">
            <a:avLst/>
          </a:prstGeom>
          <a:noFill/>
        </p:spPr>
        <p:txBody>
          <a:bodyPr wrap="square" rtlCol="0">
            <a:spAutoFit/>
          </a:bodyPr>
          <a:lstStyle/>
          <a:p>
            <a:pPr algn="ctr" rtl="1"/>
            <a:r>
              <a:rPr lang="en-US" sz="3200" b="1" dirty="0">
                <a:solidFill>
                  <a:srgbClr val="00AEEF"/>
                </a:solidFill>
              </a:rPr>
              <a:t>1</a:t>
            </a:r>
            <a:r>
              <a:rPr lang="ar-SY" sz="3200" b="1" dirty="0">
                <a:solidFill>
                  <a:srgbClr val="00AEEF"/>
                </a:solidFill>
              </a:rPr>
              <a:t>- تحليل المشاعر</a:t>
            </a: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73D92861-6FC4-DD02-50B2-E28764B26582}"/>
              </a:ext>
            </a:extLst>
          </p:cNvPr>
          <p:cNvSpPr txBox="1"/>
          <p:nvPr/>
        </p:nvSpPr>
        <p:spPr>
          <a:xfrm>
            <a:off x="4334256" y="1911096"/>
            <a:ext cx="7379208" cy="4092211"/>
          </a:xfrm>
          <a:prstGeom prst="rect">
            <a:avLst/>
          </a:prstGeom>
          <a:noFill/>
        </p:spPr>
        <p:txBody>
          <a:bodyPr wrap="square" rtlCol="1">
            <a:spAutoFit/>
          </a:bodyPr>
          <a:lstStyle/>
          <a:p>
            <a:pPr algn="just" rtl="1">
              <a:lnSpc>
                <a:spcPct val="150000"/>
              </a:lnSpc>
            </a:pPr>
            <a:r>
              <a:rPr lang="ar-SY" sz="2200" dirty="0"/>
              <a:t>تحليل المشاعر</a:t>
            </a:r>
            <a:r>
              <a:rPr lang="en-US" sz="2200" dirty="0"/>
              <a:t> </a:t>
            </a:r>
            <a:r>
              <a:rPr lang="ar-SY" sz="2200" dirty="0"/>
              <a:t> </a:t>
            </a:r>
            <a:r>
              <a:rPr lang="en-US" sz="2200" dirty="0"/>
              <a:t>Symantec Analysis </a:t>
            </a:r>
            <a:r>
              <a:rPr lang="ar-SY" sz="2200" dirty="0"/>
              <a:t> هو أحد استخدامات الذكاء الاصطناعي ويعتمد تحليل المشاعر على عدة تقنيات للذكاء الاصطناعي وهي: </a:t>
            </a:r>
          </a:p>
          <a:p>
            <a:pPr algn="just" rtl="1">
              <a:lnSpc>
                <a:spcPct val="150000"/>
              </a:lnSpc>
            </a:pPr>
            <a:r>
              <a:rPr lang="ar-SY" sz="2200" dirty="0"/>
              <a:t>-معالجة اللغات الطبيعية </a:t>
            </a:r>
            <a:r>
              <a:rPr lang="en-US" sz="2200" dirty="0"/>
              <a:t>NLP</a:t>
            </a:r>
            <a:r>
              <a:rPr lang="ar-SY" sz="2200" dirty="0"/>
              <a:t>، حيث تتيح هذه التقنية تحليل اللغات البشرية كالنصوص المكتوبة بلغة معينة أو الأصوات المنطوقة بلغة ما.</a:t>
            </a:r>
          </a:p>
          <a:p>
            <a:pPr algn="just" rtl="1">
              <a:lnSpc>
                <a:spcPct val="150000"/>
              </a:lnSpc>
            </a:pPr>
            <a:r>
              <a:rPr lang="ar-SY" sz="2200" dirty="0"/>
              <a:t>-التعلم الآلي </a:t>
            </a:r>
            <a:r>
              <a:rPr lang="en-US" sz="2200" dirty="0"/>
              <a:t>Learning Machine</a:t>
            </a:r>
            <a:r>
              <a:rPr lang="ar-SY" sz="2200" dirty="0"/>
              <a:t>: وتقوم هذه التقنية بتحليل الكلمات وتصنيفها.</a:t>
            </a:r>
          </a:p>
          <a:p>
            <a:pPr algn="just" rtl="1">
              <a:lnSpc>
                <a:spcPct val="150000"/>
              </a:lnSpc>
            </a:pPr>
            <a:r>
              <a:rPr lang="ar-SY" sz="2200" dirty="0"/>
              <a:t>-التنقيب عن البيانات </a:t>
            </a:r>
            <a:r>
              <a:rPr lang="en-US" sz="2200" dirty="0"/>
              <a:t>Data Mining</a:t>
            </a:r>
            <a:r>
              <a:rPr lang="ar-SY" sz="2200" dirty="0"/>
              <a:t>: حيث تقوم هذه التقنية بجمع البيانات المناسبة من صفحات الويب والدردشات والتعليقات. </a:t>
            </a:r>
          </a:p>
          <a:p>
            <a:pPr algn="just" rtl="1">
              <a:lnSpc>
                <a:spcPct val="150000"/>
              </a:lnSpc>
            </a:pPr>
            <a:endParaRPr lang="ar-SY" sz="2200" dirty="0"/>
          </a:p>
        </p:txBody>
      </p:sp>
      <p:pic>
        <p:nvPicPr>
          <p:cNvPr id="4" name="صورة 3" descr="صورة تحتوي على نص, الخط, شعار, الرسومات&#10;&#10;قد يكون المحتوى الذي تم إنشاؤه بواسطة الذكاء الاصطناعي غير صحيح.">
            <a:extLst>
              <a:ext uri="{FF2B5EF4-FFF2-40B4-BE49-F238E27FC236}">
                <a16:creationId xmlns:a16="http://schemas.microsoft.com/office/drawing/2014/main" id="{54182DD3-2FD3-D83F-5B8B-F1DA4CDC47A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984473"/>
            <a:ext cx="3636004" cy="3636004"/>
          </a:xfrm>
          <a:prstGeom prst="rect">
            <a:avLst/>
          </a:prstGeom>
        </p:spPr>
      </p:pic>
    </p:spTree>
    <p:extLst>
      <p:ext uri="{BB962C8B-B14F-4D97-AF65-F5344CB8AC3E}">
        <p14:creationId xmlns:p14="http://schemas.microsoft.com/office/powerpoint/2010/main" val="4157314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46A6F2-58D8-E521-66E7-EF55A78335C4}"/>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63BE3FE6-7B3E-6F19-B97E-A47EA2AD1257}"/>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D98F081F-F9A7-B7C8-69A9-A918610D51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EC297FBB-CF88-6B99-0997-2A1D9EA1B97B}"/>
              </a:ext>
            </a:extLst>
          </p:cNvPr>
          <p:cNvSpPr/>
          <p:nvPr/>
        </p:nvSpPr>
        <p:spPr>
          <a:xfrm>
            <a:off x="5138257" y="1306665"/>
            <a:ext cx="6968861" cy="5401447"/>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A74054BC-5F2A-5C20-D5A0-C0D5A7192CC4}"/>
              </a:ext>
            </a:extLst>
          </p:cNvPr>
          <p:cNvSpPr txBox="1"/>
          <p:nvPr/>
        </p:nvSpPr>
        <p:spPr>
          <a:xfrm>
            <a:off x="1583634" y="149887"/>
            <a:ext cx="7467600" cy="861774"/>
          </a:xfrm>
          <a:prstGeom prst="rect">
            <a:avLst/>
          </a:prstGeom>
          <a:noFill/>
        </p:spPr>
        <p:txBody>
          <a:bodyPr wrap="square" rtlCol="0">
            <a:spAutoFit/>
          </a:bodyPr>
          <a:lstStyle/>
          <a:p>
            <a:pPr algn="ctr" rtl="1"/>
            <a:r>
              <a:rPr lang="en-US" sz="3200" b="1" dirty="0">
                <a:solidFill>
                  <a:srgbClr val="00AEEF"/>
                </a:solidFill>
              </a:rPr>
              <a:t>1</a:t>
            </a:r>
            <a:r>
              <a:rPr lang="ar-SY" sz="3200" b="1" dirty="0">
                <a:solidFill>
                  <a:srgbClr val="00AEEF"/>
                </a:solidFill>
              </a:rPr>
              <a:t>- تحليل المشاعر</a:t>
            </a: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3EFD29AC-8B0B-D8AD-8B96-1B5CE61A4676}"/>
              </a:ext>
            </a:extLst>
          </p:cNvPr>
          <p:cNvSpPr txBox="1"/>
          <p:nvPr/>
        </p:nvSpPr>
        <p:spPr>
          <a:xfrm>
            <a:off x="5138257" y="1479458"/>
            <a:ext cx="6773039" cy="5116016"/>
          </a:xfrm>
          <a:prstGeom prst="rect">
            <a:avLst/>
          </a:prstGeom>
          <a:noFill/>
        </p:spPr>
        <p:txBody>
          <a:bodyPr wrap="square" rtlCol="1">
            <a:spAutoFit/>
          </a:bodyPr>
          <a:lstStyle/>
          <a:p>
            <a:pPr algn="just" rtl="1">
              <a:lnSpc>
                <a:spcPct val="150000"/>
              </a:lnSpc>
            </a:pPr>
            <a:r>
              <a:rPr lang="ar-SY" sz="2200" dirty="0"/>
              <a:t>تحليل المشاعر</a:t>
            </a:r>
            <a:r>
              <a:rPr lang="en-US" sz="2200" dirty="0"/>
              <a:t> Symantec Analysis </a:t>
            </a:r>
            <a:r>
              <a:rPr lang="ar-SY" sz="2200" dirty="0"/>
              <a:t> هو تقنية تقوم بتحليل النصوص والكلمات وفهمها، ومن خلال تحليل النصوص والكلمات والأصوات يتم استكشاف النبرة العاطفية الخاصة بالمحتوى حيث تقوم هذه التقنية بتحليل كميات هائلة من البيانات سواء من الردود والتعليقات في منصات التواصل الاجتماعي أو ردود الاستبيانات عبر الإنترنت أو محادثات العملاء أو رسائل البريد الالكتروني، ثم تقوم بتصنيف المحتوى وفق المشاعر التي تعبر عنه حيث يتم تصنيفها في ثلاث أنواع وهي: </a:t>
            </a:r>
          </a:p>
          <a:p>
            <a:pPr algn="just" rtl="1">
              <a:lnSpc>
                <a:spcPct val="150000"/>
              </a:lnSpc>
            </a:pPr>
            <a:r>
              <a:rPr lang="ar-SY" sz="2200" dirty="0"/>
              <a:t>المشاعر الإيجابية  </a:t>
            </a:r>
            <a:r>
              <a:rPr lang="en-US" sz="2200" dirty="0"/>
              <a:t> Positive Feelings</a:t>
            </a:r>
          </a:p>
          <a:p>
            <a:pPr algn="just" rtl="1">
              <a:lnSpc>
                <a:spcPct val="150000"/>
              </a:lnSpc>
            </a:pPr>
            <a:r>
              <a:rPr lang="ar-SY" sz="2200" dirty="0"/>
              <a:t>المشاعر السلبية </a:t>
            </a:r>
            <a:r>
              <a:rPr lang="en-US" sz="2200" dirty="0"/>
              <a:t>Negative Feelings</a:t>
            </a:r>
            <a:endParaRPr lang="ar-SY" sz="2200" dirty="0"/>
          </a:p>
          <a:p>
            <a:pPr algn="just" rtl="1">
              <a:lnSpc>
                <a:spcPct val="150000"/>
              </a:lnSpc>
            </a:pPr>
            <a:r>
              <a:rPr lang="ar-SY" sz="2200" dirty="0"/>
              <a:t>المشاعر المحايدة </a:t>
            </a:r>
            <a:r>
              <a:rPr lang="en-US" sz="2200" dirty="0"/>
              <a:t>Neutral Feelings</a:t>
            </a:r>
          </a:p>
        </p:txBody>
      </p:sp>
      <p:pic>
        <p:nvPicPr>
          <p:cNvPr id="11" name="صورة 10" descr="صورة تحتوي على نص, لقطة شاشة, الرسومات, تصميم الجرافيك&#10;&#10;قد يكون المحتوى الذي تم إنشاؤه بواسطة الذكاء الاصطناعي غير صحيح.">
            <a:extLst>
              <a:ext uri="{FF2B5EF4-FFF2-40B4-BE49-F238E27FC236}">
                <a16:creationId xmlns:a16="http://schemas.microsoft.com/office/drawing/2014/main" id="{8AB835E8-E92F-E91D-832A-9375C8FB1F3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205205"/>
            <a:ext cx="4886029" cy="3664522"/>
          </a:xfrm>
          <a:prstGeom prst="rect">
            <a:avLst/>
          </a:prstGeom>
        </p:spPr>
      </p:pic>
    </p:spTree>
    <p:extLst>
      <p:ext uri="{BB962C8B-B14F-4D97-AF65-F5344CB8AC3E}">
        <p14:creationId xmlns:p14="http://schemas.microsoft.com/office/powerpoint/2010/main" val="16581500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5A58FE-88DD-BEBF-E575-93E9DDC0B053}"/>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FA8D18E7-2134-A921-3AB1-F516318B2A9C}"/>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430059CB-A4A3-F461-716C-BCBC0F0298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F0604B88-AACD-FF06-DBA5-1B91C7CF60E5}"/>
              </a:ext>
            </a:extLst>
          </p:cNvPr>
          <p:cNvSpPr/>
          <p:nvPr/>
        </p:nvSpPr>
        <p:spPr>
          <a:xfrm>
            <a:off x="81023" y="1818876"/>
            <a:ext cx="12029954" cy="419752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6C997583-86B0-A4B8-40E6-0337287E7B02}"/>
              </a:ext>
            </a:extLst>
          </p:cNvPr>
          <p:cNvSpPr txBox="1"/>
          <p:nvPr/>
        </p:nvSpPr>
        <p:spPr>
          <a:xfrm>
            <a:off x="1583634" y="149887"/>
            <a:ext cx="7467600" cy="861774"/>
          </a:xfrm>
          <a:prstGeom prst="rect">
            <a:avLst/>
          </a:prstGeom>
          <a:noFill/>
        </p:spPr>
        <p:txBody>
          <a:bodyPr wrap="square" rtlCol="0">
            <a:spAutoFit/>
          </a:bodyPr>
          <a:lstStyle/>
          <a:p>
            <a:pPr algn="ctr" rtl="1"/>
            <a:r>
              <a:rPr lang="en-US" sz="3200" b="1" dirty="0">
                <a:solidFill>
                  <a:srgbClr val="00AEEF"/>
                </a:solidFill>
              </a:rPr>
              <a:t>1</a:t>
            </a:r>
            <a:r>
              <a:rPr lang="ar-SY" sz="3200" b="1" dirty="0">
                <a:solidFill>
                  <a:srgbClr val="00AEEF"/>
                </a:solidFill>
              </a:rPr>
              <a:t>- تحليل المشاعر</a:t>
            </a: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C1CBA616-C6B9-A011-0C8D-8F03486D98A1}"/>
              </a:ext>
            </a:extLst>
          </p:cNvPr>
          <p:cNvSpPr txBox="1"/>
          <p:nvPr/>
        </p:nvSpPr>
        <p:spPr>
          <a:xfrm>
            <a:off x="673669" y="2379363"/>
            <a:ext cx="10984314" cy="3076548"/>
          </a:xfrm>
          <a:prstGeom prst="rect">
            <a:avLst/>
          </a:prstGeom>
          <a:noFill/>
        </p:spPr>
        <p:txBody>
          <a:bodyPr wrap="square" rtlCol="1">
            <a:spAutoFit/>
          </a:bodyPr>
          <a:lstStyle/>
          <a:p>
            <a:pPr algn="just" rtl="1">
              <a:lnSpc>
                <a:spcPct val="150000"/>
              </a:lnSpc>
            </a:pPr>
            <a:r>
              <a:rPr lang="ar-SY" sz="2200" dirty="0"/>
              <a:t>تحليل المشاعر القائم على القواعد هو فرع من تحليل المشاعر ويتم فيه تدريب البرنامج على تصنيف كلمات مفتاحية معينة في نص ما، بناءً على مجموعات من الكلمات، أو المعاجم، التي تصف قصد الكاتب. على سبيل المثال، قد تتضمن الكلمات في المعجم الإيجابي كلمات مثل "بأسعار معقولة" و"سريع" و"مصنوع جيدًا"، بينما قد تتضمن الكلمات في المعجم السلبي كلمات مثل "غالي" و"بطيء" و"رديء الصنع". يقوم البرنامج بعد ذلك بفحص المصنف بحثًا عن الكلمات في المعجم الإيجابي أو السلبي، ويحسب مجموع نقاط المشاعر بناءً على عدد الكلمات المستخدمة ودرجة المشاعر لكل فئة.</a:t>
            </a:r>
            <a:r>
              <a:rPr lang="en-US" sz="2200" dirty="0"/>
              <a:t> </a:t>
            </a:r>
          </a:p>
          <a:p>
            <a:pPr algn="just" rtl="1">
              <a:lnSpc>
                <a:spcPct val="150000"/>
              </a:lnSpc>
            </a:pPr>
            <a:endParaRPr lang="ar-SY" sz="2200" dirty="0"/>
          </a:p>
        </p:txBody>
      </p:sp>
    </p:spTree>
    <p:extLst>
      <p:ext uri="{BB962C8B-B14F-4D97-AF65-F5344CB8AC3E}">
        <p14:creationId xmlns:p14="http://schemas.microsoft.com/office/powerpoint/2010/main" val="40130217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2B4CD1-3095-353E-91D5-D5256DA22990}"/>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98917D89-F6F6-20CC-A414-04244DE4E0BA}"/>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0C24A999-5776-76B1-934D-7E6709E0888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C4228EF9-505B-ED12-1CC3-77163BF8F229}"/>
              </a:ext>
            </a:extLst>
          </p:cNvPr>
          <p:cNvSpPr/>
          <p:nvPr/>
        </p:nvSpPr>
        <p:spPr>
          <a:xfrm>
            <a:off x="5137082" y="1259512"/>
            <a:ext cx="7054918" cy="542335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تحليل المشاعر يتيح للعلامة التجارية فهم العواطف لدى جمهورها بشكل أفضل هل الجمهور متحمس أو ساخط أو ساخر، وعلى هذا الأساس يمكن أن تقوم العلامة التجارية بصياغة المحتوى الفيروسي الذي يناسب الجمهور حيث أن أحد أهم خصائص المحتوى الفيروسي هي إثارة العواطف، مثل الحب والحماس والتعاطف، ومن خلال تحليل المشاعر يمكن للعلامة التجارية معرفة أي نوع من المحتوى يثير العواطف والحماس لدى الجمهور وبذلك يتم تصميم محتوى يثير العواطف بناءً على تحليل كميات كبيرة من المحتوى الذي كتبه الجمهور المستهدف وكذلك تحليل نبرة الصوت للعملاء في المكالمات والتسجيلات مع خدمة العملاء. </a:t>
            </a:r>
          </a:p>
        </p:txBody>
      </p:sp>
      <p:sp>
        <p:nvSpPr>
          <p:cNvPr id="8" name="مربع نص 7">
            <a:extLst>
              <a:ext uri="{FF2B5EF4-FFF2-40B4-BE49-F238E27FC236}">
                <a16:creationId xmlns:a16="http://schemas.microsoft.com/office/drawing/2014/main" id="{599F93E8-8200-B239-8BED-03E30C860245}"/>
              </a:ext>
            </a:extLst>
          </p:cNvPr>
          <p:cNvSpPr txBox="1"/>
          <p:nvPr/>
        </p:nvSpPr>
        <p:spPr>
          <a:xfrm>
            <a:off x="1583634" y="149887"/>
            <a:ext cx="7467600" cy="584775"/>
          </a:xfrm>
          <a:prstGeom prst="rect">
            <a:avLst/>
          </a:prstGeom>
          <a:noFill/>
        </p:spPr>
        <p:txBody>
          <a:bodyPr wrap="square" rtlCol="0">
            <a:spAutoFit/>
          </a:bodyPr>
          <a:lstStyle/>
          <a:p>
            <a:pPr algn="ctr" rtl="1"/>
            <a:r>
              <a:rPr lang="en-US" sz="3200" b="1" dirty="0">
                <a:solidFill>
                  <a:srgbClr val="00AEEF"/>
                </a:solidFill>
              </a:rPr>
              <a:t>1</a:t>
            </a:r>
            <a:r>
              <a:rPr lang="ar-SY" sz="3200" b="1" dirty="0">
                <a:solidFill>
                  <a:srgbClr val="00AEEF"/>
                </a:solidFill>
              </a:rPr>
              <a:t>- تحليل المشاعر</a:t>
            </a:r>
          </a:p>
        </p:txBody>
      </p:sp>
      <p:pic>
        <p:nvPicPr>
          <p:cNvPr id="3" name="صورة 2">
            <a:extLst>
              <a:ext uri="{FF2B5EF4-FFF2-40B4-BE49-F238E27FC236}">
                <a16:creationId xmlns:a16="http://schemas.microsoft.com/office/drawing/2014/main" id="{DA65D9B9-4E4E-284A-956D-A1555BCAAB6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7664" y="2881090"/>
            <a:ext cx="4361075" cy="1337396"/>
          </a:xfrm>
          <a:prstGeom prst="rect">
            <a:avLst/>
          </a:prstGeom>
        </p:spPr>
      </p:pic>
    </p:spTree>
    <p:extLst>
      <p:ext uri="{BB962C8B-B14F-4D97-AF65-F5344CB8AC3E}">
        <p14:creationId xmlns:p14="http://schemas.microsoft.com/office/powerpoint/2010/main" val="35682510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04F841-EC41-B940-EF75-6D2E4659B6F6}"/>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3FC3100B-2E23-1EB7-F1E6-8372E97D978E}"/>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863942F9-AE71-FCD0-564E-83007359AF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9EBB7CD4-B903-C3A6-D3CA-E2DDD3F5CB77}"/>
              </a:ext>
            </a:extLst>
          </p:cNvPr>
          <p:cNvSpPr/>
          <p:nvPr/>
        </p:nvSpPr>
        <p:spPr>
          <a:xfrm>
            <a:off x="6181269" y="1637274"/>
            <a:ext cx="5700322" cy="4776408"/>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SY" sz="2200" dirty="0"/>
          </a:p>
        </p:txBody>
      </p:sp>
      <p:sp>
        <p:nvSpPr>
          <p:cNvPr id="8" name="مربع نص 7">
            <a:extLst>
              <a:ext uri="{FF2B5EF4-FFF2-40B4-BE49-F238E27FC236}">
                <a16:creationId xmlns:a16="http://schemas.microsoft.com/office/drawing/2014/main" id="{BDD40A37-9266-016C-7953-930A90B4CE45}"/>
              </a:ext>
            </a:extLst>
          </p:cNvPr>
          <p:cNvSpPr txBox="1"/>
          <p:nvPr/>
        </p:nvSpPr>
        <p:spPr>
          <a:xfrm>
            <a:off x="1583634" y="149887"/>
            <a:ext cx="7467600" cy="861774"/>
          </a:xfrm>
          <a:prstGeom prst="rect">
            <a:avLst/>
          </a:prstGeom>
          <a:noFill/>
        </p:spPr>
        <p:txBody>
          <a:bodyPr wrap="square" rtlCol="0">
            <a:spAutoFit/>
          </a:bodyPr>
          <a:lstStyle/>
          <a:p>
            <a:pPr algn="ctr" rtl="1"/>
            <a:r>
              <a:rPr lang="en-US" sz="3200" b="1" dirty="0">
                <a:solidFill>
                  <a:srgbClr val="00AEEF"/>
                </a:solidFill>
              </a:rPr>
              <a:t>2</a:t>
            </a:r>
            <a:r>
              <a:rPr lang="ar-SY" sz="3200" b="1" dirty="0">
                <a:solidFill>
                  <a:srgbClr val="00AEEF"/>
                </a:solidFill>
              </a:rPr>
              <a:t>-التنبؤ بالاتجاهات(</a:t>
            </a:r>
            <a:r>
              <a:rPr lang="ar-SY" sz="3200" b="1" dirty="0" err="1">
                <a:solidFill>
                  <a:srgbClr val="00AEEF"/>
                </a:solidFill>
              </a:rPr>
              <a:t>التريند</a:t>
            </a:r>
            <a:r>
              <a:rPr lang="ar-SY" sz="3200" b="1" dirty="0">
                <a:solidFill>
                  <a:srgbClr val="00AEEF"/>
                </a:solidFill>
              </a:rPr>
              <a:t>)</a:t>
            </a:r>
          </a:p>
          <a:p>
            <a:pPr algn="ctr" rtl="1"/>
            <a:endParaRPr lang="en-US" dirty="0">
              <a:solidFill>
                <a:schemeClr val="bg1"/>
              </a:solidFill>
            </a:endParaRPr>
          </a:p>
        </p:txBody>
      </p:sp>
      <p:sp>
        <p:nvSpPr>
          <p:cNvPr id="6" name="مربع نص 5">
            <a:extLst>
              <a:ext uri="{FF2B5EF4-FFF2-40B4-BE49-F238E27FC236}">
                <a16:creationId xmlns:a16="http://schemas.microsoft.com/office/drawing/2014/main" id="{9E4C5A29-55BE-3153-597A-3EDE53452D52}"/>
              </a:ext>
            </a:extLst>
          </p:cNvPr>
          <p:cNvSpPr txBox="1"/>
          <p:nvPr/>
        </p:nvSpPr>
        <p:spPr>
          <a:xfrm>
            <a:off x="6401949" y="1979372"/>
            <a:ext cx="5258961" cy="4092211"/>
          </a:xfrm>
          <a:prstGeom prst="rect">
            <a:avLst/>
          </a:prstGeom>
          <a:noFill/>
        </p:spPr>
        <p:txBody>
          <a:bodyPr wrap="square" rtlCol="1">
            <a:spAutoFit/>
          </a:bodyPr>
          <a:lstStyle/>
          <a:p>
            <a:pPr algn="just" rtl="1">
              <a:lnSpc>
                <a:spcPct val="150000"/>
              </a:lnSpc>
            </a:pPr>
            <a:r>
              <a:rPr lang="ar-SY" sz="2200" dirty="0"/>
              <a:t>عملية التنبؤ بالاتجاهات </a:t>
            </a:r>
            <a:r>
              <a:rPr lang="en-US" sz="2200" dirty="0"/>
              <a:t>Trends Prediction</a:t>
            </a:r>
            <a:r>
              <a:rPr lang="ar-SY" sz="2200" dirty="0"/>
              <a:t> هي تقنيات ذكاء اصطناعي مثل استخدام خوارزميات التعلم الآلي يتم من خلالها تحليل كميات ضخمة من البيانات في منصات التواصل الاجتماعي وفي الويب لاستكشاف المواضيع ووسوم </a:t>
            </a:r>
            <a:r>
              <a:rPr lang="ar-SY" sz="2200" dirty="0" err="1"/>
              <a:t>الهاشتاغ</a:t>
            </a:r>
            <a:r>
              <a:rPr lang="ar-SY" sz="2200" dirty="0"/>
              <a:t> # المتوقع أن تصبح شائعة، فمن خلال تحليل المحتوى السابق واهتمامات الأفراد من خلال المحتوى الذي يكتبونه أو المحتوى الذين يهتمون به نستطيع التنبؤ بالاتجاه (</a:t>
            </a:r>
            <a:r>
              <a:rPr lang="ar-SY" sz="2200" dirty="0" err="1"/>
              <a:t>التريند</a:t>
            </a:r>
            <a:r>
              <a:rPr lang="ar-SY" sz="2200" dirty="0"/>
              <a:t>).</a:t>
            </a:r>
          </a:p>
        </p:txBody>
      </p:sp>
      <p:pic>
        <p:nvPicPr>
          <p:cNvPr id="3" name="صورة 2">
            <a:extLst>
              <a:ext uri="{FF2B5EF4-FFF2-40B4-BE49-F238E27FC236}">
                <a16:creationId xmlns:a16="http://schemas.microsoft.com/office/drawing/2014/main" id="{D6169551-662A-62D5-BB74-3FBF68ECF63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938" y="2301728"/>
            <a:ext cx="6027062" cy="3290164"/>
          </a:xfrm>
          <a:prstGeom prst="rect">
            <a:avLst/>
          </a:prstGeom>
        </p:spPr>
      </p:pic>
    </p:spTree>
    <p:extLst>
      <p:ext uri="{BB962C8B-B14F-4D97-AF65-F5344CB8AC3E}">
        <p14:creationId xmlns:p14="http://schemas.microsoft.com/office/powerpoint/2010/main" val="33174668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DFEBFA-206D-5AF0-3C85-A9578343D0FF}"/>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27D98FDF-1B69-7A89-E9EA-E103F7FC9B2C}"/>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233B5D37-A120-5C88-C81A-5862E7A6BF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109037"/>
            <a:ext cx="2954655" cy="1379622"/>
          </a:xfrm>
          <a:prstGeom prst="rect">
            <a:avLst/>
          </a:prstGeom>
        </p:spPr>
      </p:pic>
      <p:sp>
        <p:nvSpPr>
          <p:cNvPr id="5" name="مستطيل مستدير الزوايا 4">
            <a:extLst>
              <a:ext uri="{FF2B5EF4-FFF2-40B4-BE49-F238E27FC236}">
                <a16:creationId xmlns:a16="http://schemas.microsoft.com/office/drawing/2014/main" id="{773BC211-B8C0-87D5-B904-A07280BC8EA9}"/>
              </a:ext>
            </a:extLst>
          </p:cNvPr>
          <p:cNvSpPr/>
          <p:nvPr/>
        </p:nvSpPr>
        <p:spPr>
          <a:xfrm>
            <a:off x="4561367" y="1169581"/>
            <a:ext cx="7630634" cy="568842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SY" sz="2200" dirty="0"/>
          </a:p>
        </p:txBody>
      </p:sp>
      <p:sp>
        <p:nvSpPr>
          <p:cNvPr id="8" name="مربع نص 7">
            <a:extLst>
              <a:ext uri="{FF2B5EF4-FFF2-40B4-BE49-F238E27FC236}">
                <a16:creationId xmlns:a16="http://schemas.microsoft.com/office/drawing/2014/main" id="{486A7D85-7482-8231-4293-97BEEF6FB9E0}"/>
              </a:ext>
            </a:extLst>
          </p:cNvPr>
          <p:cNvSpPr txBox="1"/>
          <p:nvPr/>
        </p:nvSpPr>
        <p:spPr>
          <a:xfrm>
            <a:off x="1583634" y="149887"/>
            <a:ext cx="7467600" cy="861774"/>
          </a:xfrm>
          <a:prstGeom prst="rect">
            <a:avLst/>
          </a:prstGeom>
          <a:noFill/>
        </p:spPr>
        <p:txBody>
          <a:bodyPr wrap="square" rtlCol="0">
            <a:spAutoFit/>
          </a:bodyPr>
          <a:lstStyle/>
          <a:p>
            <a:pPr algn="ctr" rtl="1"/>
            <a:r>
              <a:rPr lang="en-US" sz="3200" b="1" dirty="0">
                <a:solidFill>
                  <a:srgbClr val="00AEEF"/>
                </a:solidFill>
              </a:rPr>
              <a:t>2</a:t>
            </a:r>
            <a:r>
              <a:rPr lang="ar-SY" sz="3200" b="1" dirty="0">
                <a:solidFill>
                  <a:srgbClr val="00AEEF"/>
                </a:solidFill>
              </a:rPr>
              <a:t>-التنبؤ بالاتجاهات(</a:t>
            </a:r>
            <a:r>
              <a:rPr lang="ar-SY" sz="3200" b="1" dirty="0" err="1">
                <a:solidFill>
                  <a:srgbClr val="00AEEF"/>
                </a:solidFill>
              </a:rPr>
              <a:t>التريند</a:t>
            </a:r>
            <a:r>
              <a:rPr lang="ar-SY" sz="3200" b="1" dirty="0">
                <a:solidFill>
                  <a:srgbClr val="00AEEF"/>
                </a:solidFill>
              </a:rPr>
              <a:t>)</a:t>
            </a:r>
          </a:p>
          <a:p>
            <a:pPr algn="ctr" rtl="1"/>
            <a:endParaRPr lang="en-US" dirty="0">
              <a:solidFill>
                <a:schemeClr val="bg1"/>
              </a:solidFill>
            </a:endParaRPr>
          </a:p>
        </p:txBody>
      </p:sp>
      <p:sp>
        <p:nvSpPr>
          <p:cNvPr id="6" name="مربع نص 5">
            <a:extLst>
              <a:ext uri="{FF2B5EF4-FFF2-40B4-BE49-F238E27FC236}">
                <a16:creationId xmlns:a16="http://schemas.microsoft.com/office/drawing/2014/main" id="{17A2EA8E-5021-8060-D122-7F7DD9BA3353}"/>
              </a:ext>
            </a:extLst>
          </p:cNvPr>
          <p:cNvSpPr txBox="1"/>
          <p:nvPr/>
        </p:nvSpPr>
        <p:spPr>
          <a:xfrm>
            <a:off x="4721288" y="1510356"/>
            <a:ext cx="7284601" cy="5107873"/>
          </a:xfrm>
          <a:prstGeom prst="rect">
            <a:avLst/>
          </a:prstGeom>
          <a:noFill/>
        </p:spPr>
        <p:txBody>
          <a:bodyPr wrap="square" rtlCol="1">
            <a:spAutoFit/>
          </a:bodyPr>
          <a:lstStyle/>
          <a:p>
            <a:pPr algn="just" rtl="1">
              <a:lnSpc>
                <a:spcPct val="150000"/>
              </a:lnSpc>
            </a:pPr>
            <a:r>
              <a:rPr lang="ar-SY" sz="2200" dirty="0"/>
              <a:t>بدلاً من انتظار الاتجاه </a:t>
            </a:r>
            <a:r>
              <a:rPr lang="en-US" sz="2200" dirty="0"/>
              <a:t>Trend</a:t>
            </a:r>
            <a:r>
              <a:rPr lang="ar-SY" sz="2200" dirty="0"/>
              <a:t> للاستفادة منه والمشاركة فيه يكون هناك خطوة سابقة وهي معرفة الاتجاه قبل تشكله وقيام العلامة التجارية بتأسيس الاتجاه أو الدخول فيه في وقت مبكر قبل المنافسين، حيث أن التنبؤ بالاتجاه السائد (</a:t>
            </a:r>
            <a:r>
              <a:rPr lang="ar-SY" sz="2200" dirty="0" err="1"/>
              <a:t>التريند</a:t>
            </a:r>
            <a:r>
              <a:rPr lang="ar-SY" sz="2200" dirty="0"/>
              <a:t>) باستخدام الذكاء الاصطناعي يساعد على استكشاف </a:t>
            </a:r>
            <a:r>
              <a:rPr lang="ar-SY" sz="2200" dirty="0" err="1"/>
              <a:t>التريند</a:t>
            </a:r>
            <a:r>
              <a:rPr lang="ar-SY" sz="2200" dirty="0"/>
              <a:t> أو اهتمامات الجمهور قبل ظهورها وذلك من خلال التحدث قبل حدوث </a:t>
            </a:r>
            <a:r>
              <a:rPr lang="ar-SY" sz="2200" dirty="0" err="1"/>
              <a:t>التريند</a:t>
            </a:r>
            <a:r>
              <a:rPr lang="ar-SY" sz="2200" dirty="0"/>
              <a:t> وهنا تستفيد العلامة التجارية باستخدام هذا التنبؤ لتقوم بنشر منشورات تتضمن قيمة عالية وتتعلق </a:t>
            </a:r>
            <a:r>
              <a:rPr lang="ar-SY" sz="2200" dirty="0" err="1"/>
              <a:t>بالتريند</a:t>
            </a:r>
            <a:r>
              <a:rPr lang="ar-SY" sz="2200" dirty="0"/>
              <a:t> المتوقع انتشاره وهذا ما سيجعل المحتوى الذي ستنشره العلامة التجارية فيروسياً للغاية كونها استكشفت </a:t>
            </a:r>
            <a:r>
              <a:rPr lang="ar-SY" sz="2200" dirty="0" err="1"/>
              <a:t>التريند</a:t>
            </a:r>
            <a:r>
              <a:rPr lang="ar-SY" sz="2200" dirty="0"/>
              <a:t> قبل حدوثه ونشرت حوله وبمجرد نشر منشورات مبكرة في </a:t>
            </a:r>
            <a:r>
              <a:rPr lang="ar-SY" sz="2200" dirty="0" err="1"/>
              <a:t>تريند</a:t>
            </a:r>
            <a:r>
              <a:rPr lang="ar-SY" sz="2200" dirty="0"/>
              <a:t> معين هذا يجعلها شائعة للغاية وفيروسية، ببساطة المشاركة في </a:t>
            </a:r>
            <a:r>
              <a:rPr lang="ar-SY" sz="2200" dirty="0" err="1"/>
              <a:t>التريند</a:t>
            </a:r>
            <a:r>
              <a:rPr lang="ar-SY" sz="2200" dirty="0"/>
              <a:t> قبل حدوثه يجعل المنشورات فيروسية للغاية.</a:t>
            </a:r>
          </a:p>
        </p:txBody>
      </p:sp>
      <p:pic>
        <p:nvPicPr>
          <p:cNvPr id="3" name="صورة 2">
            <a:extLst>
              <a:ext uri="{FF2B5EF4-FFF2-40B4-BE49-F238E27FC236}">
                <a16:creationId xmlns:a16="http://schemas.microsoft.com/office/drawing/2014/main" id="{8F7113F9-E12C-D2B9-F658-9D3BED7AC2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699547"/>
            <a:ext cx="4297569" cy="2346036"/>
          </a:xfrm>
          <a:prstGeom prst="rect">
            <a:avLst/>
          </a:prstGeom>
        </p:spPr>
      </p:pic>
    </p:spTree>
    <p:extLst>
      <p:ext uri="{BB962C8B-B14F-4D97-AF65-F5344CB8AC3E}">
        <p14:creationId xmlns:p14="http://schemas.microsoft.com/office/powerpoint/2010/main" val="10791522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279519-0FC5-840F-96BD-C472D56C340D}"/>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6ECF17EB-7944-C988-C044-59F87A9952E4}"/>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6CF1EFCE-1C00-7E94-5F6C-466CE9CAB1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id="{1CD9B0BE-DB16-0165-B1B4-A6A93CC14392}"/>
              </a:ext>
            </a:extLst>
          </p:cNvPr>
          <p:cNvSpPr txBox="1"/>
          <p:nvPr/>
        </p:nvSpPr>
        <p:spPr>
          <a:xfrm>
            <a:off x="1583634" y="149887"/>
            <a:ext cx="7467600" cy="1661993"/>
          </a:xfrm>
          <a:prstGeom prst="rect">
            <a:avLst/>
          </a:prstGeom>
          <a:noFill/>
        </p:spPr>
        <p:txBody>
          <a:bodyPr wrap="square" rtlCol="0">
            <a:spAutoFit/>
          </a:bodyPr>
          <a:lstStyle/>
          <a:p>
            <a:pPr algn="ctr" rtl="1"/>
            <a:r>
              <a:rPr lang="en-US" sz="3200" b="1" dirty="0">
                <a:solidFill>
                  <a:srgbClr val="00AEEF"/>
                </a:solidFill>
              </a:rPr>
              <a:t>Brand Watch</a:t>
            </a:r>
            <a:r>
              <a:rPr lang="ar-SY" sz="3200" b="1" dirty="0">
                <a:solidFill>
                  <a:srgbClr val="00AEEF"/>
                </a:solidFill>
              </a:rPr>
              <a:t> </a:t>
            </a:r>
            <a:br>
              <a:rPr lang="ar-SY" sz="3200" b="1" dirty="0">
                <a:solidFill>
                  <a:srgbClr val="00AEEF"/>
                </a:solidFill>
              </a:rPr>
            </a:br>
            <a:r>
              <a:rPr lang="ar-SY" sz="3200" b="1" dirty="0">
                <a:solidFill>
                  <a:srgbClr val="00AEEF"/>
                </a:solidFill>
              </a:rPr>
              <a:t>أداة تحليل مشاعر والتنبؤ بالاتجاهات</a:t>
            </a:r>
            <a:endParaRPr lang="en-US" sz="3200" b="1" dirty="0">
              <a:solidFill>
                <a:srgbClr val="00AEEF"/>
              </a:solidFill>
            </a:endParaRPr>
          </a:p>
          <a:p>
            <a:pPr algn="ctr" rtl="1"/>
            <a:r>
              <a:rPr lang="en-US" sz="2000" b="1" dirty="0">
                <a:solidFill>
                  <a:srgbClr val="00AEEF"/>
                </a:solidFill>
                <a:hlinkClick r:id="rId4"/>
              </a:rPr>
              <a:t>https://www.brandwatch.com/</a:t>
            </a:r>
            <a:r>
              <a:rPr lang="en-US" sz="2000" b="1" dirty="0">
                <a:solidFill>
                  <a:srgbClr val="00AEEF"/>
                </a:solidFill>
              </a:rPr>
              <a:t>  </a:t>
            </a:r>
            <a:endParaRPr lang="ar-SY" sz="2000" b="1" dirty="0">
              <a:solidFill>
                <a:srgbClr val="00AEEF"/>
              </a:solidFill>
            </a:endParaRPr>
          </a:p>
          <a:p>
            <a:pPr algn="ctr" rtl="1"/>
            <a:endParaRPr lang="en-US" dirty="0">
              <a:solidFill>
                <a:schemeClr val="bg1"/>
              </a:solidFill>
            </a:endParaRPr>
          </a:p>
        </p:txBody>
      </p:sp>
      <p:pic>
        <p:nvPicPr>
          <p:cNvPr id="3" name="صورة 2">
            <a:extLst>
              <a:ext uri="{FF2B5EF4-FFF2-40B4-BE49-F238E27FC236}">
                <a16:creationId xmlns:a16="http://schemas.microsoft.com/office/drawing/2014/main" id="{279DA348-ACEA-E6CE-290A-09F05D084124}"/>
              </a:ext>
            </a:extLst>
          </p:cNvPr>
          <p:cNvPicPr>
            <a:picLocks noChangeAspect="1"/>
          </p:cNvPicPr>
          <p:nvPr/>
        </p:nvPicPr>
        <p:blipFill>
          <a:blip r:embed="rId5"/>
          <a:stretch>
            <a:fillRect/>
          </a:stretch>
        </p:blipFill>
        <p:spPr>
          <a:xfrm>
            <a:off x="0" y="1699995"/>
            <a:ext cx="12192000" cy="5315660"/>
          </a:xfrm>
          <a:prstGeom prst="rect">
            <a:avLst/>
          </a:prstGeom>
        </p:spPr>
      </p:pic>
    </p:spTree>
    <p:extLst>
      <p:ext uri="{BB962C8B-B14F-4D97-AF65-F5344CB8AC3E}">
        <p14:creationId xmlns:p14="http://schemas.microsoft.com/office/powerpoint/2010/main" val="13641409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289008-2AC5-78D6-B3CD-1031930308CE}"/>
            </a:ext>
          </a:extLst>
        </p:cNvPr>
        <p:cNvGrpSpPr/>
        <p:nvPr/>
      </p:nvGrpSpPr>
      <p:grpSpPr>
        <a:xfrm>
          <a:off x="0" y="0"/>
          <a:ext cx="0" cy="0"/>
          <a:chOff x="0" y="0"/>
          <a:chExt cx="0" cy="0"/>
        </a:xfrm>
      </p:grpSpPr>
      <p:sp>
        <p:nvSpPr>
          <p:cNvPr id="6" name="مستطيل مستدير الزوايا 4">
            <a:extLst>
              <a:ext uri="{FF2B5EF4-FFF2-40B4-BE49-F238E27FC236}">
                <a16:creationId xmlns:a16="http://schemas.microsoft.com/office/drawing/2014/main" id="{7A921D35-3DB6-EEB5-7FF7-7FC7E9D03AD2}"/>
              </a:ext>
            </a:extLst>
          </p:cNvPr>
          <p:cNvSpPr/>
          <p:nvPr/>
        </p:nvSpPr>
        <p:spPr>
          <a:xfrm>
            <a:off x="5644056" y="1419038"/>
            <a:ext cx="6361834" cy="5289075"/>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SY" sz="2200" dirty="0"/>
          </a:p>
        </p:txBody>
      </p:sp>
      <p:sp>
        <p:nvSpPr>
          <p:cNvPr id="31" name="TextBox 30">
            <a:extLst>
              <a:ext uri="{FF2B5EF4-FFF2-40B4-BE49-F238E27FC236}">
                <a16:creationId xmlns:a16="http://schemas.microsoft.com/office/drawing/2014/main" id="{CAE74A92-5F59-D458-7CBA-91F1B3933841}"/>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89589453-8293-03EA-2628-6B6129A0DF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id="{E8A9213A-0565-8755-5C88-E88E26E0BD1C}"/>
              </a:ext>
            </a:extLst>
          </p:cNvPr>
          <p:cNvSpPr txBox="1"/>
          <p:nvPr/>
        </p:nvSpPr>
        <p:spPr>
          <a:xfrm>
            <a:off x="1583634" y="149887"/>
            <a:ext cx="7467600" cy="1169551"/>
          </a:xfrm>
          <a:prstGeom prst="rect">
            <a:avLst/>
          </a:prstGeom>
          <a:noFill/>
        </p:spPr>
        <p:txBody>
          <a:bodyPr wrap="square" rtlCol="0">
            <a:spAutoFit/>
          </a:bodyPr>
          <a:lstStyle/>
          <a:p>
            <a:pPr algn="ctr" rtl="1"/>
            <a:r>
              <a:rPr lang="en-US" sz="3200" b="1" dirty="0">
                <a:solidFill>
                  <a:srgbClr val="00AEEF"/>
                </a:solidFill>
              </a:rPr>
              <a:t>Brand Watch</a:t>
            </a:r>
          </a:p>
          <a:p>
            <a:pPr algn="ctr" rtl="1"/>
            <a:r>
              <a:rPr lang="en-US" sz="2000" b="1" dirty="0">
                <a:solidFill>
                  <a:srgbClr val="00AEEF"/>
                </a:solidFill>
                <a:hlinkClick r:id="rId4"/>
              </a:rPr>
              <a:t>https://www.brandwatch.com/</a:t>
            </a:r>
            <a:r>
              <a:rPr lang="en-US" sz="2000" b="1" dirty="0">
                <a:solidFill>
                  <a:srgbClr val="00AEEF"/>
                </a:solidFill>
              </a:rPr>
              <a:t>  </a:t>
            </a:r>
            <a:endParaRPr lang="ar-SY" sz="2000" b="1" dirty="0">
              <a:solidFill>
                <a:srgbClr val="00AEEF"/>
              </a:solidFill>
            </a:endParaRP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E7F2B4E9-CE1F-FAF2-DFBF-8EFD9E98BBB5}"/>
              </a:ext>
            </a:extLst>
          </p:cNvPr>
          <p:cNvSpPr txBox="1"/>
          <p:nvPr/>
        </p:nvSpPr>
        <p:spPr>
          <a:xfrm>
            <a:off x="5644056" y="1479458"/>
            <a:ext cx="6232636" cy="5107873"/>
          </a:xfrm>
          <a:prstGeom prst="rect">
            <a:avLst/>
          </a:prstGeom>
          <a:noFill/>
        </p:spPr>
        <p:txBody>
          <a:bodyPr wrap="square" rtlCol="1">
            <a:spAutoFit/>
          </a:bodyPr>
          <a:lstStyle/>
          <a:p>
            <a:pPr algn="r" rtl="1">
              <a:lnSpc>
                <a:spcPct val="150000"/>
              </a:lnSpc>
            </a:pPr>
            <a:r>
              <a:rPr lang="en-US" sz="2200" dirty="0"/>
              <a:t> Brand Watch </a:t>
            </a:r>
            <a:r>
              <a:rPr lang="ar-SY" sz="2200" dirty="0"/>
              <a:t>هي أسرع قاعدة بيانات نموًا في العالم إذ تعتبر المصدر الوحيد الذي يُقدّم أكبر قدر من بيانات المستهلكين التاريخية واللحظية حيث توفر هذه المنصة: </a:t>
            </a:r>
          </a:p>
          <a:p>
            <a:pPr algn="r" rtl="1">
              <a:lnSpc>
                <a:spcPct val="150000"/>
              </a:lnSpc>
            </a:pPr>
            <a:r>
              <a:rPr lang="ar-SY" sz="2200" dirty="0"/>
              <a:t>-بيانات تاريخية لأكثر من </a:t>
            </a:r>
            <a:r>
              <a:rPr lang="en-US" sz="2200" dirty="0"/>
              <a:t>1.7</a:t>
            </a:r>
            <a:r>
              <a:rPr lang="ar-SY" sz="2200" dirty="0"/>
              <a:t> تريليون محادثة تاريخية منذ عام </a:t>
            </a:r>
            <a:r>
              <a:rPr lang="en-US" sz="2200" dirty="0"/>
              <a:t>2010</a:t>
            </a:r>
            <a:r>
              <a:rPr lang="ar-SY" sz="2200" dirty="0"/>
              <a:t> وحتى الآن.</a:t>
            </a:r>
          </a:p>
          <a:p>
            <a:pPr algn="r" rtl="1">
              <a:lnSpc>
                <a:spcPct val="150000"/>
              </a:lnSpc>
            </a:pPr>
            <a:r>
              <a:rPr lang="ar-SY" sz="2200" dirty="0"/>
              <a:t>-</a:t>
            </a:r>
            <a:r>
              <a:rPr lang="en-US" sz="2200" dirty="0"/>
              <a:t>501</a:t>
            </a:r>
            <a:r>
              <a:rPr lang="ar-SY" sz="2200" dirty="0"/>
              <a:t> مليون محادثة جديدة تضاف يومياً.</a:t>
            </a:r>
          </a:p>
          <a:p>
            <a:pPr algn="r" rtl="1">
              <a:lnSpc>
                <a:spcPct val="150000"/>
              </a:lnSpc>
            </a:pPr>
            <a:r>
              <a:rPr lang="ar-SY" sz="2200" dirty="0"/>
              <a:t>-بيانات رسمية ووصول رسمي ومباشر إلى منصات </a:t>
            </a:r>
            <a:r>
              <a:rPr lang="en-US" sz="2200" dirty="0"/>
              <a:t>Twitter</a:t>
            </a:r>
            <a:r>
              <a:rPr lang="ar-SY" sz="2200" dirty="0"/>
              <a:t>، </a:t>
            </a:r>
            <a:r>
              <a:rPr lang="en-US" sz="2200" dirty="0"/>
              <a:t>Reddit</a:t>
            </a:r>
            <a:r>
              <a:rPr lang="ar-SY" sz="2200" dirty="0"/>
              <a:t>، </a:t>
            </a:r>
            <a:r>
              <a:rPr lang="en-US" sz="2200" dirty="0"/>
              <a:t>Tumblr</a:t>
            </a:r>
            <a:r>
              <a:rPr lang="ar-SY" sz="2200" dirty="0"/>
              <a:t>. </a:t>
            </a:r>
          </a:p>
          <a:p>
            <a:pPr algn="r" rtl="1">
              <a:lnSpc>
                <a:spcPct val="150000"/>
              </a:lnSpc>
            </a:pPr>
            <a:r>
              <a:rPr lang="ar-SY" sz="2200" dirty="0"/>
              <a:t>-محادثات متنوعة من </a:t>
            </a:r>
            <a:r>
              <a:rPr lang="en-US" sz="2200" dirty="0"/>
              <a:t>100</a:t>
            </a:r>
            <a:r>
              <a:rPr lang="ar-SY" sz="2200" dirty="0"/>
              <a:t> مليون موقع فريد.</a:t>
            </a:r>
          </a:p>
          <a:p>
            <a:pPr algn="r" rtl="1">
              <a:lnSpc>
                <a:spcPct val="150000"/>
              </a:lnSpc>
            </a:pPr>
            <a:r>
              <a:rPr lang="ar-SY" sz="2200" dirty="0"/>
              <a:t>-مليارات المصادر من البيانات. </a:t>
            </a:r>
          </a:p>
        </p:txBody>
      </p:sp>
      <p:pic>
        <p:nvPicPr>
          <p:cNvPr id="5" name="صورة 4">
            <a:extLst>
              <a:ext uri="{FF2B5EF4-FFF2-40B4-BE49-F238E27FC236}">
                <a16:creationId xmlns:a16="http://schemas.microsoft.com/office/drawing/2014/main" id="{EFF813A0-77D7-2EAA-6A01-263D6F3C34B3}"/>
              </a:ext>
            </a:extLst>
          </p:cNvPr>
          <p:cNvPicPr>
            <a:picLocks noChangeAspect="1"/>
          </p:cNvPicPr>
          <p:nvPr/>
        </p:nvPicPr>
        <p:blipFill>
          <a:blip r:embed="rId5"/>
          <a:stretch>
            <a:fillRect/>
          </a:stretch>
        </p:blipFill>
        <p:spPr>
          <a:xfrm>
            <a:off x="1" y="1618593"/>
            <a:ext cx="5475890" cy="4908318"/>
          </a:xfrm>
          <a:prstGeom prst="rect">
            <a:avLst/>
          </a:prstGeom>
        </p:spPr>
      </p:pic>
    </p:spTree>
    <p:extLst>
      <p:ext uri="{BB962C8B-B14F-4D97-AF65-F5344CB8AC3E}">
        <p14:creationId xmlns:p14="http://schemas.microsoft.com/office/powerpoint/2010/main" val="23466044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EFB228-3C51-3EDC-D63C-25D01888E0DA}"/>
            </a:ext>
          </a:extLst>
        </p:cNvPr>
        <p:cNvGrpSpPr/>
        <p:nvPr/>
      </p:nvGrpSpPr>
      <p:grpSpPr>
        <a:xfrm>
          <a:off x="0" y="0"/>
          <a:ext cx="0" cy="0"/>
          <a:chOff x="0" y="0"/>
          <a:chExt cx="0" cy="0"/>
        </a:xfrm>
      </p:grpSpPr>
      <p:sp>
        <p:nvSpPr>
          <p:cNvPr id="6" name="مستطيل مستدير الزوايا 4">
            <a:extLst>
              <a:ext uri="{FF2B5EF4-FFF2-40B4-BE49-F238E27FC236}">
                <a16:creationId xmlns:a16="http://schemas.microsoft.com/office/drawing/2014/main" id="{6D2D387B-11AD-82FF-A4F8-3D52553B251D}"/>
              </a:ext>
            </a:extLst>
          </p:cNvPr>
          <p:cNvSpPr/>
          <p:nvPr/>
        </p:nvSpPr>
        <p:spPr>
          <a:xfrm>
            <a:off x="4650151" y="1489556"/>
            <a:ext cx="7467600" cy="5268608"/>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SY" sz="2200" dirty="0"/>
          </a:p>
        </p:txBody>
      </p:sp>
      <p:sp>
        <p:nvSpPr>
          <p:cNvPr id="31" name="TextBox 30">
            <a:extLst>
              <a:ext uri="{FF2B5EF4-FFF2-40B4-BE49-F238E27FC236}">
                <a16:creationId xmlns:a16="http://schemas.microsoft.com/office/drawing/2014/main" id="{438555B5-A9F7-59AF-1C6A-FF73ED15C7B4}"/>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0C1BDC5C-AC10-6B9C-6F9B-9B983630444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id="{2592D9D4-84FF-90E4-F7ED-309D978A57F9}"/>
              </a:ext>
            </a:extLst>
          </p:cNvPr>
          <p:cNvSpPr txBox="1"/>
          <p:nvPr/>
        </p:nvSpPr>
        <p:spPr>
          <a:xfrm>
            <a:off x="1583634" y="149887"/>
            <a:ext cx="7467600" cy="1169551"/>
          </a:xfrm>
          <a:prstGeom prst="rect">
            <a:avLst/>
          </a:prstGeom>
          <a:noFill/>
        </p:spPr>
        <p:txBody>
          <a:bodyPr wrap="square" rtlCol="0">
            <a:spAutoFit/>
          </a:bodyPr>
          <a:lstStyle/>
          <a:p>
            <a:pPr algn="ctr" rtl="1"/>
            <a:r>
              <a:rPr lang="en-US" sz="3200" b="1" dirty="0">
                <a:solidFill>
                  <a:srgbClr val="00AEEF"/>
                </a:solidFill>
              </a:rPr>
              <a:t>Brand Watch</a:t>
            </a:r>
            <a:r>
              <a:rPr lang="ar-SY" sz="3200" b="1" dirty="0">
                <a:solidFill>
                  <a:srgbClr val="00AEEF"/>
                </a:solidFill>
              </a:rPr>
              <a:t> </a:t>
            </a:r>
          </a:p>
          <a:p>
            <a:pPr algn="ctr" rtl="1"/>
            <a:r>
              <a:rPr lang="en-US" sz="2000" b="1" dirty="0">
                <a:solidFill>
                  <a:srgbClr val="00AEEF"/>
                </a:solidFill>
                <a:hlinkClick r:id="rId4"/>
              </a:rPr>
              <a:t>https://www.brandwatch.com/</a:t>
            </a:r>
            <a:r>
              <a:rPr lang="en-US" sz="2000" b="1" dirty="0">
                <a:solidFill>
                  <a:srgbClr val="00AEEF"/>
                </a:solidFill>
              </a:rPr>
              <a:t>  </a:t>
            </a:r>
            <a:endParaRPr lang="ar-SY" sz="2000" b="1" dirty="0">
              <a:solidFill>
                <a:srgbClr val="00AEEF"/>
              </a:solidFill>
            </a:endParaRP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249F5E81-FDFF-882B-4D1B-FEBC2BD9E139}"/>
              </a:ext>
            </a:extLst>
          </p:cNvPr>
          <p:cNvSpPr txBox="1"/>
          <p:nvPr/>
        </p:nvSpPr>
        <p:spPr>
          <a:xfrm>
            <a:off x="6302455" y="1319438"/>
            <a:ext cx="5574237" cy="545534"/>
          </a:xfrm>
          <a:prstGeom prst="rect">
            <a:avLst/>
          </a:prstGeom>
          <a:noFill/>
        </p:spPr>
        <p:txBody>
          <a:bodyPr wrap="square" rtlCol="1">
            <a:spAutoFit/>
          </a:bodyPr>
          <a:lstStyle/>
          <a:p>
            <a:pPr algn="r" rtl="1">
              <a:lnSpc>
                <a:spcPct val="150000"/>
              </a:lnSpc>
            </a:pPr>
            <a:r>
              <a:rPr lang="en-US" sz="2200" dirty="0"/>
              <a:t> </a:t>
            </a:r>
            <a:endParaRPr lang="ar-SY" sz="2200" dirty="0"/>
          </a:p>
        </p:txBody>
      </p:sp>
      <p:pic>
        <p:nvPicPr>
          <p:cNvPr id="4" name="صورة 3">
            <a:extLst>
              <a:ext uri="{FF2B5EF4-FFF2-40B4-BE49-F238E27FC236}">
                <a16:creationId xmlns:a16="http://schemas.microsoft.com/office/drawing/2014/main" id="{58D059FC-0448-0E6F-F057-5B017196C5FC}"/>
              </a:ext>
            </a:extLst>
          </p:cNvPr>
          <p:cNvPicPr>
            <a:picLocks noChangeAspect="1"/>
          </p:cNvPicPr>
          <p:nvPr/>
        </p:nvPicPr>
        <p:blipFill>
          <a:blip r:embed="rId5"/>
          <a:stretch>
            <a:fillRect/>
          </a:stretch>
        </p:blipFill>
        <p:spPr>
          <a:xfrm>
            <a:off x="0" y="1839311"/>
            <a:ext cx="4417281" cy="3764048"/>
          </a:xfrm>
          <a:prstGeom prst="rect">
            <a:avLst/>
          </a:prstGeom>
        </p:spPr>
      </p:pic>
      <p:sp>
        <p:nvSpPr>
          <p:cNvPr id="7" name="مربع نص 6">
            <a:extLst>
              <a:ext uri="{FF2B5EF4-FFF2-40B4-BE49-F238E27FC236}">
                <a16:creationId xmlns:a16="http://schemas.microsoft.com/office/drawing/2014/main" id="{2EE95167-2ACA-6EA0-6A01-191797608BF9}"/>
              </a:ext>
            </a:extLst>
          </p:cNvPr>
          <p:cNvSpPr txBox="1"/>
          <p:nvPr/>
        </p:nvSpPr>
        <p:spPr>
          <a:xfrm>
            <a:off x="4650151" y="1638943"/>
            <a:ext cx="7081408" cy="5107873"/>
          </a:xfrm>
          <a:prstGeom prst="rect">
            <a:avLst/>
          </a:prstGeom>
          <a:noFill/>
        </p:spPr>
        <p:txBody>
          <a:bodyPr wrap="square" rtlCol="1">
            <a:spAutoFit/>
          </a:bodyPr>
          <a:lstStyle/>
          <a:p>
            <a:pPr algn="r" rtl="1">
              <a:lnSpc>
                <a:spcPct val="150000"/>
              </a:lnSpc>
            </a:pPr>
            <a:r>
              <a:rPr lang="ar-SY" sz="2200" dirty="0"/>
              <a:t>تتمتع </a:t>
            </a:r>
            <a:r>
              <a:rPr lang="en-US" sz="2200" dirty="0"/>
              <a:t>Brand Watch </a:t>
            </a:r>
            <a:r>
              <a:rPr lang="ar-SY" sz="2200" dirty="0"/>
              <a:t> بخبرة تزيد عن </a:t>
            </a:r>
            <a:r>
              <a:rPr lang="en-US" sz="2200" dirty="0"/>
              <a:t>17</a:t>
            </a:r>
            <a:r>
              <a:rPr lang="ar-SY" sz="2200" dirty="0"/>
              <a:t> عامًا في تطوير تقنيات ذكاء اصطناعي رائدة في هذا المجال، تجمع بين نماذج لغوية متطورة وتقنية خاصة.</a:t>
            </a:r>
          </a:p>
          <a:p>
            <a:pPr algn="r" rtl="1">
              <a:lnSpc>
                <a:spcPct val="150000"/>
              </a:lnSpc>
            </a:pPr>
            <a:r>
              <a:rPr lang="ar-SY" sz="2200" dirty="0"/>
              <a:t>مساعد الذكاء الاصطناعي من الجيل الجديد</a:t>
            </a:r>
            <a:r>
              <a:rPr lang="en-US" sz="2200" dirty="0"/>
              <a:t>Iris</a:t>
            </a:r>
            <a:r>
              <a:rPr lang="ar-SY" sz="2200" dirty="0"/>
              <a:t>، يحوّل البيانات إلى رؤى سهلة الفهم فورًا.</a:t>
            </a:r>
          </a:p>
          <a:p>
            <a:pPr algn="r" rtl="1">
              <a:lnSpc>
                <a:spcPct val="150000"/>
              </a:lnSpc>
            </a:pPr>
            <a:r>
              <a:rPr lang="ar-SY" sz="2200" dirty="0"/>
              <a:t>تحليل الصور: يكشف تحليل الصور عن العناصر والمشاهد والأحداث والشعارات في كل صورة.</a:t>
            </a:r>
          </a:p>
          <a:p>
            <a:pPr algn="r" rtl="1">
              <a:lnSpc>
                <a:spcPct val="150000"/>
              </a:lnSpc>
            </a:pPr>
            <a:r>
              <a:rPr lang="ar-SY" sz="2200" dirty="0"/>
              <a:t>التجزئة التلقائية تقوم مصنفات التعلم الآلي بتجزئة البيانات تلقائيًا لتناسب احتياجاتك.</a:t>
            </a:r>
          </a:p>
          <a:p>
            <a:pPr algn="r" rtl="1">
              <a:lnSpc>
                <a:spcPct val="150000"/>
              </a:lnSpc>
            </a:pPr>
            <a:r>
              <a:rPr lang="ar-SY" sz="2200" dirty="0"/>
              <a:t>بحث مدعوم بالذكاء الاصطناعي يتيح لأي شخص العثور فورًا على بيانات ذات صلة بأي علامة تجارية أو موضوع.</a:t>
            </a:r>
          </a:p>
        </p:txBody>
      </p:sp>
    </p:spTree>
    <p:extLst>
      <p:ext uri="{BB962C8B-B14F-4D97-AF65-F5344CB8AC3E}">
        <p14:creationId xmlns:p14="http://schemas.microsoft.com/office/powerpoint/2010/main" val="42326534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010A3E-D3AC-80BA-A829-B3233603340E}"/>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1628144C-3A7C-9494-BAC3-EA51D1D7E823}"/>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588E8B02-CA92-C6FB-3BB3-9D1E1D49A4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6A8D0CC3-C365-92DF-991E-F0009BC70198}"/>
              </a:ext>
            </a:extLst>
          </p:cNvPr>
          <p:cNvSpPr txBox="1"/>
          <p:nvPr/>
        </p:nvSpPr>
        <p:spPr>
          <a:xfrm>
            <a:off x="1583634" y="149887"/>
            <a:ext cx="7467600" cy="861774"/>
          </a:xfrm>
          <a:prstGeom prst="rect">
            <a:avLst/>
          </a:prstGeom>
          <a:noFill/>
        </p:spPr>
        <p:txBody>
          <a:bodyPr wrap="square" rtlCol="0">
            <a:spAutoFit/>
          </a:bodyPr>
          <a:lstStyle/>
          <a:p>
            <a:pPr algn="ctr" rtl="1"/>
            <a:r>
              <a:rPr lang="ar-SY" sz="3200" b="1" dirty="0">
                <a:solidFill>
                  <a:srgbClr val="00AEEF"/>
                </a:solidFill>
              </a:rPr>
              <a:t> أداة استماع اجتماعي</a:t>
            </a:r>
            <a:r>
              <a:rPr lang="en-US" sz="3200" b="1" dirty="0">
                <a:solidFill>
                  <a:srgbClr val="00AEEF"/>
                </a:solidFill>
              </a:rPr>
              <a:t>Answer The Public </a:t>
            </a:r>
          </a:p>
          <a:p>
            <a:pPr algn="ctr" rtl="1"/>
            <a:r>
              <a:rPr lang="en-US" dirty="0">
                <a:solidFill>
                  <a:schemeClr val="bg1"/>
                </a:solidFill>
                <a:hlinkClick r:id="rId4"/>
              </a:rPr>
              <a:t>https://answerthepublic.com/</a:t>
            </a:r>
            <a:r>
              <a:rPr lang="en-US" dirty="0">
                <a:solidFill>
                  <a:schemeClr val="bg1"/>
                </a:solidFill>
              </a:rPr>
              <a:t> </a:t>
            </a:r>
          </a:p>
        </p:txBody>
      </p:sp>
      <p:pic>
        <p:nvPicPr>
          <p:cNvPr id="6" name="صورة 5">
            <a:extLst>
              <a:ext uri="{FF2B5EF4-FFF2-40B4-BE49-F238E27FC236}">
                <a16:creationId xmlns:a16="http://schemas.microsoft.com/office/drawing/2014/main" id="{0CB8BA0B-3E57-6D26-3D6B-741531839E06}"/>
              </a:ext>
            </a:extLst>
          </p:cNvPr>
          <p:cNvPicPr>
            <a:picLocks noChangeAspect="1"/>
          </p:cNvPicPr>
          <p:nvPr/>
        </p:nvPicPr>
        <p:blipFill>
          <a:blip r:embed="rId5"/>
          <a:stretch>
            <a:fillRect/>
          </a:stretch>
        </p:blipFill>
        <p:spPr>
          <a:xfrm>
            <a:off x="0" y="1479458"/>
            <a:ext cx="12192000" cy="5468375"/>
          </a:xfrm>
          <a:prstGeom prst="rect">
            <a:avLst/>
          </a:prstGeom>
        </p:spPr>
      </p:pic>
    </p:spTree>
    <p:extLst>
      <p:ext uri="{BB962C8B-B14F-4D97-AF65-F5344CB8AC3E}">
        <p14:creationId xmlns:p14="http://schemas.microsoft.com/office/powerpoint/2010/main" val="3720295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330783-FC4A-C47F-7D5B-18FC475B6BB3}"/>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6ECA92CD-0585-0DE8-1042-7AEA54C01020}"/>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F30CFB4E-B137-D772-E6A9-9BFBD28179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8E189615-690F-8DC6-A0EE-BFB177EE1F63}"/>
              </a:ext>
            </a:extLst>
          </p:cNvPr>
          <p:cNvSpPr txBox="1"/>
          <p:nvPr/>
        </p:nvSpPr>
        <p:spPr>
          <a:xfrm>
            <a:off x="1583634" y="149887"/>
            <a:ext cx="7467600" cy="861774"/>
          </a:xfrm>
          <a:prstGeom prst="rect">
            <a:avLst/>
          </a:prstGeom>
          <a:noFill/>
        </p:spPr>
        <p:txBody>
          <a:bodyPr wrap="square" rtlCol="0">
            <a:spAutoFit/>
          </a:bodyPr>
          <a:lstStyle/>
          <a:p>
            <a:pPr algn="ctr" rtl="1"/>
            <a:r>
              <a:rPr lang="ar-SY" sz="3200" b="1" dirty="0">
                <a:solidFill>
                  <a:srgbClr val="00AEEF"/>
                </a:solidFill>
              </a:rPr>
              <a:t> أداة استماع اجتماعي</a:t>
            </a:r>
            <a:r>
              <a:rPr lang="en-US" sz="3200" b="1" dirty="0">
                <a:solidFill>
                  <a:srgbClr val="00AEEF"/>
                </a:solidFill>
              </a:rPr>
              <a:t>Answer The Public </a:t>
            </a:r>
          </a:p>
          <a:p>
            <a:pPr algn="ctr" rtl="1"/>
            <a:r>
              <a:rPr lang="en-US" dirty="0">
                <a:solidFill>
                  <a:schemeClr val="bg1"/>
                </a:solidFill>
                <a:hlinkClick r:id="rId4"/>
              </a:rPr>
              <a:t>https://answerthepublic.com/</a:t>
            </a:r>
            <a:r>
              <a:rPr lang="en-US" dirty="0">
                <a:solidFill>
                  <a:schemeClr val="bg1"/>
                </a:solidFill>
              </a:rPr>
              <a:t> </a:t>
            </a:r>
          </a:p>
        </p:txBody>
      </p:sp>
      <p:sp>
        <p:nvSpPr>
          <p:cNvPr id="3" name="مستطيل مستدير الزوايا 4">
            <a:extLst>
              <a:ext uri="{FF2B5EF4-FFF2-40B4-BE49-F238E27FC236}">
                <a16:creationId xmlns:a16="http://schemas.microsoft.com/office/drawing/2014/main" id="{F2623012-37D0-A159-16E5-CDC051000168}"/>
              </a:ext>
            </a:extLst>
          </p:cNvPr>
          <p:cNvSpPr/>
          <p:nvPr/>
        </p:nvSpPr>
        <p:spPr>
          <a:xfrm>
            <a:off x="186111" y="1925353"/>
            <a:ext cx="11931639" cy="3889948"/>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SY" sz="2200" dirty="0"/>
          </a:p>
        </p:txBody>
      </p:sp>
      <p:sp>
        <p:nvSpPr>
          <p:cNvPr id="4" name="مربع نص 3">
            <a:extLst>
              <a:ext uri="{FF2B5EF4-FFF2-40B4-BE49-F238E27FC236}">
                <a16:creationId xmlns:a16="http://schemas.microsoft.com/office/drawing/2014/main" id="{E5F130B1-E26E-2D28-3F0F-DC782D5ACAD5}"/>
              </a:ext>
            </a:extLst>
          </p:cNvPr>
          <p:cNvSpPr txBox="1"/>
          <p:nvPr/>
        </p:nvSpPr>
        <p:spPr>
          <a:xfrm>
            <a:off x="462988" y="2380164"/>
            <a:ext cx="11214344" cy="3076548"/>
          </a:xfrm>
          <a:prstGeom prst="rect">
            <a:avLst/>
          </a:prstGeom>
          <a:noFill/>
        </p:spPr>
        <p:txBody>
          <a:bodyPr wrap="square" rtlCol="1">
            <a:spAutoFit/>
          </a:bodyPr>
          <a:lstStyle/>
          <a:p>
            <a:pPr algn="just" rtl="1">
              <a:lnSpc>
                <a:spcPct val="150000"/>
              </a:lnSpc>
            </a:pPr>
            <a:r>
              <a:rPr lang="en-US" sz="2200" dirty="0"/>
              <a:t>Answer The Public </a:t>
            </a:r>
            <a:r>
              <a:rPr lang="ar-SY" sz="2200" dirty="0"/>
              <a:t> هي أداة استماع اجتماعي </a:t>
            </a:r>
            <a:r>
              <a:rPr lang="en-US" sz="2200" dirty="0"/>
              <a:t>Social listening </a:t>
            </a:r>
            <a:r>
              <a:rPr lang="ar-SY" sz="2200" dirty="0"/>
              <a:t> تحلل بيانات الإكمال التلقائي لمحركات البحث (مثل محرك البحث </a:t>
            </a:r>
            <a:r>
              <a:rPr lang="en-US" sz="2200" dirty="0"/>
              <a:t>Google</a:t>
            </a:r>
            <a:r>
              <a:rPr lang="ar-SY" sz="2200" dirty="0"/>
              <a:t>)، لتكشف عن الأسئلة، والعبارات، والمقارنات الحقيقية التي يطرحها الجمهور حول كلمة مفتاحية معينة. </a:t>
            </a:r>
          </a:p>
          <a:p>
            <a:pPr algn="just" rtl="1">
              <a:lnSpc>
                <a:spcPct val="150000"/>
              </a:lnSpc>
            </a:pPr>
            <a:r>
              <a:rPr lang="ar-SY" sz="2200" dirty="0"/>
              <a:t>تُستخدم لتوليد أفكار محتوى يناسب اهتمامات الجمهور وبمجرد معرفة اهتمامات الجمهور تستطيع إنشاء منشورات فيروسية لأن المنشورات لن تنتشر ولن تكون فيروسية إذا لم تكن مناسبة لاهتمامات العملاء المستهدفين.</a:t>
            </a:r>
          </a:p>
          <a:p>
            <a:pPr algn="just" rtl="1">
              <a:lnSpc>
                <a:spcPct val="150000"/>
              </a:lnSpc>
            </a:pPr>
            <a:r>
              <a:rPr lang="ar-SY" sz="2200" dirty="0"/>
              <a:t>يمكن اختيار دولة معينة وكلمة مفتاحية معينة لتجمع هذه الأداة كل ما يتم البحث عنه حول هذه الكلمة.</a:t>
            </a:r>
          </a:p>
        </p:txBody>
      </p:sp>
    </p:spTree>
    <p:extLst>
      <p:ext uri="{BB962C8B-B14F-4D97-AF65-F5344CB8AC3E}">
        <p14:creationId xmlns:p14="http://schemas.microsoft.com/office/powerpoint/2010/main" val="16229649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4D843F-6723-84E7-B781-ECCE97F00DCC}"/>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296D2EDD-E0BB-5A07-F591-E8E79F1FE0AF}"/>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908BE54A-87EF-EC01-0B23-92EC79958B2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3072D5FE-8D9D-F926-2BAE-D659EB83D462}"/>
              </a:ext>
            </a:extLst>
          </p:cNvPr>
          <p:cNvSpPr txBox="1"/>
          <p:nvPr/>
        </p:nvSpPr>
        <p:spPr>
          <a:xfrm>
            <a:off x="1583634" y="149887"/>
            <a:ext cx="7467600" cy="861774"/>
          </a:xfrm>
          <a:prstGeom prst="rect">
            <a:avLst/>
          </a:prstGeom>
          <a:noFill/>
        </p:spPr>
        <p:txBody>
          <a:bodyPr wrap="square" rtlCol="0">
            <a:spAutoFit/>
          </a:bodyPr>
          <a:lstStyle/>
          <a:p>
            <a:pPr algn="ctr" rtl="1"/>
            <a:r>
              <a:rPr lang="ar-SY" sz="3200" b="1" dirty="0">
                <a:solidFill>
                  <a:srgbClr val="00AEEF"/>
                </a:solidFill>
              </a:rPr>
              <a:t> أداة استماع اجتماعي</a:t>
            </a:r>
            <a:r>
              <a:rPr lang="en-US" sz="3200" b="1" dirty="0">
                <a:solidFill>
                  <a:srgbClr val="00AEEF"/>
                </a:solidFill>
              </a:rPr>
              <a:t>Answer The Public </a:t>
            </a:r>
          </a:p>
          <a:p>
            <a:pPr algn="ctr" rtl="1"/>
            <a:r>
              <a:rPr lang="en-US" dirty="0">
                <a:solidFill>
                  <a:schemeClr val="bg1"/>
                </a:solidFill>
                <a:hlinkClick r:id="rId4"/>
              </a:rPr>
              <a:t>https://answerthepublic.com/</a:t>
            </a:r>
            <a:r>
              <a:rPr lang="en-US" dirty="0">
                <a:solidFill>
                  <a:schemeClr val="bg1"/>
                </a:solidFill>
              </a:rPr>
              <a:t> </a:t>
            </a:r>
          </a:p>
        </p:txBody>
      </p:sp>
      <p:sp>
        <p:nvSpPr>
          <p:cNvPr id="3" name="مستطيل مستدير الزوايا 4">
            <a:extLst>
              <a:ext uri="{FF2B5EF4-FFF2-40B4-BE49-F238E27FC236}">
                <a16:creationId xmlns:a16="http://schemas.microsoft.com/office/drawing/2014/main" id="{4AF56817-AE55-7E10-3C1F-490C560A32CC}"/>
              </a:ext>
            </a:extLst>
          </p:cNvPr>
          <p:cNvSpPr/>
          <p:nvPr/>
        </p:nvSpPr>
        <p:spPr>
          <a:xfrm>
            <a:off x="8565932" y="1479458"/>
            <a:ext cx="3529998" cy="5422346"/>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عند البحث عن كلمة </a:t>
            </a:r>
            <a:r>
              <a:rPr lang="en-US" sz="2200" dirty="0">
                <a:solidFill>
                  <a:schemeClr val="tx1"/>
                </a:solidFill>
              </a:rPr>
              <a:t>Marketing</a:t>
            </a:r>
            <a:r>
              <a:rPr lang="ar-SY" sz="2200" dirty="0">
                <a:solidFill>
                  <a:schemeClr val="tx1"/>
                </a:solidFill>
              </a:rPr>
              <a:t> يظهر لنا النتائج التالية:</a:t>
            </a:r>
          </a:p>
          <a:p>
            <a:pPr marL="342900" indent="-342900" algn="just" rtl="1">
              <a:lnSpc>
                <a:spcPct val="150000"/>
              </a:lnSpc>
              <a:buFont typeface="Arial" panose="020B0604020202020204" pitchFamily="34" charset="0"/>
              <a:buChar char="•"/>
            </a:pPr>
            <a:r>
              <a:rPr lang="en-US" sz="2200" dirty="0">
                <a:solidFill>
                  <a:schemeClr val="tx1"/>
                </a:solidFill>
              </a:rPr>
              <a:t>100</a:t>
            </a:r>
            <a:r>
              <a:rPr lang="ar-SY" sz="2200" dirty="0">
                <a:solidFill>
                  <a:schemeClr val="tx1"/>
                </a:solidFill>
              </a:rPr>
              <a:t> نمط ذكاء اصطناعي يتم استخدام هذه الكلمة فيها. </a:t>
            </a:r>
          </a:p>
          <a:p>
            <a:pPr marL="342900" indent="-342900" algn="just" rtl="1">
              <a:lnSpc>
                <a:spcPct val="150000"/>
              </a:lnSpc>
              <a:buFont typeface="Arial" panose="020B0604020202020204" pitchFamily="34" charset="0"/>
              <a:buChar char="•"/>
            </a:pPr>
            <a:r>
              <a:rPr lang="en-US" sz="2200" dirty="0">
                <a:solidFill>
                  <a:schemeClr val="tx1"/>
                </a:solidFill>
              </a:rPr>
              <a:t>5</a:t>
            </a:r>
            <a:r>
              <a:rPr lang="ar-SY" sz="2200" dirty="0">
                <a:solidFill>
                  <a:schemeClr val="tx1"/>
                </a:solidFill>
              </a:rPr>
              <a:t> آلاف عملية بحث في محركات البحث</a:t>
            </a:r>
          </a:p>
          <a:p>
            <a:pPr marL="342900" indent="-342900" algn="just" rtl="1">
              <a:lnSpc>
                <a:spcPct val="150000"/>
              </a:lnSpc>
              <a:buFont typeface="Arial" panose="020B0604020202020204" pitchFamily="34" charset="0"/>
              <a:buChar char="•"/>
            </a:pPr>
            <a:r>
              <a:rPr lang="en-US" sz="2200" dirty="0">
                <a:solidFill>
                  <a:schemeClr val="tx1"/>
                </a:solidFill>
              </a:rPr>
              <a:t>5</a:t>
            </a:r>
            <a:r>
              <a:rPr lang="ar-SY" sz="2200" dirty="0">
                <a:solidFill>
                  <a:schemeClr val="tx1"/>
                </a:solidFill>
              </a:rPr>
              <a:t> آلاف مشاركة في منصات التواصل الاجتماعي </a:t>
            </a:r>
          </a:p>
          <a:p>
            <a:pPr marL="342900" indent="-342900" algn="just" rtl="1">
              <a:lnSpc>
                <a:spcPct val="150000"/>
              </a:lnSpc>
              <a:buFont typeface="Arial" panose="020B0604020202020204" pitchFamily="34" charset="0"/>
              <a:buChar char="•"/>
            </a:pPr>
            <a:r>
              <a:rPr lang="en-US" sz="2200" dirty="0">
                <a:solidFill>
                  <a:schemeClr val="tx1"/>
                </a:solidFill>
              </a:rPr>
              <a:t>2</a:t>
            </a:r>
            <a:r>
              <a:rPr lang="ar-SY" sz="2200" dirty="0">
                <a:solidFill>
                  <a:schemeClr val="tx1"/>
                </a:solidFill>
              </a:rPr>
              <a:t> ألف عملية بحث في منصات التسوق.</a:t>
            </a:r>
          </a:p>
        </p:txBody>
      </p:sp>
      <p:pic>
        <p:nvPicPr>
          <p:cNvPr id="7" name="صورة 6">
            <a:extLst>
              <a:ext uri="{FF2B5EF4-FFF2-40B4-BE49-F238E27FC236}">
                <a16:creationId xmlns:a16="http://schemas.microsoft.com/office/drawing/2014/main" id="{6CC738A2-C6C5-6A55-15C9-39F153D8C60D}"/>
              </a:ext>
            </a:extLst>
          </p:cNvPr>
          <p:cNvPicPr>
            <a:picLocks noChangeAspect="1"/>
          </p:cNvPicPr>
          <p:nvPr/>
        </p:nvPicPr>
        <p:blipFill>
          <a:blip r:embed="rId5"/>
          <a:stretch>
            <a:fillRect/>
          </a:stretch>
        </p:blipFill>
        <p:spPr>
          <a:xfrm>
            <a:off x="-94592" y="1529509"/>
            <a:ext cx="8534400" cy="4976015"/>
          </a:xfrm>
          <a:prstGeom prst="rect">
            <a:avLst/>
          </a:prstGeom>
        </p:spPr>
      </p:pic>
    </p:spTree>
    <p:extLst>
      <p:ext uri="{BB962C8B-B14F-4D97-AF65-F5344CB8AC3E}">
        <p14:creationId xmlns:p14="http://schemas.microsoft.com/office/powerpoint/2010/main" val="18502556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B99756-ED0D-906F-FA72-AED99F33C4EF}"/>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F45A39B6-B9A2-AFC3-4D51-D7D7F0B51C58}"/>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76F5E4B6-6FFE-F6EA-87B7-21BB452F9F0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85CCC7B6-C6D4-4964-2F53-E684ED0557FB}"/>
              </a:ext>
            </a:extLst>
          </p:cNvPr>
          <p:cNvSpPr/>
          <p:nvPr/>
        </p:nvSpPr>
        <p:spPr>
          <a:xfrm>
            <a:off x="6175482" y="1637273"/>
            <a:ext cx="5706109" cy="492118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SY" sz="2200" dirty="0"/>
          </a:p>
        </p:txBody>
      </p:sp>
      <p:sp>
        <p:nvSpPr>
          <p:cNvPr id="8" name="مربع نص 7">
            <a:extLst>
              <a:ext uri="{FF2B5EF4-FFF2-40B4-BE49-F238E27FC236}">
                <a16:creationId xmlns:a16="http://schemas.microsoft.com/office/drawing/2014/main" id="{94370E86-2AFB-EC8B-FAF0-EAD49AF6C095}"/>
              </a:ext>
            </a:extLst>
          </p:cNvPr>
          <p:cNvSpPr txBox="1"/>
          <p:nvPr/>
        </p:nvSpPr>
        <p:spPr>
          <a:xfrm>
            <a:off x="1583634" y="99836"/>
            <a:ext cx="7467600" cy="1354217"/>
          </a:xfrm>
          <a:prstGeom prst="rect">
            <a:avLst/>
          </a:prstGeom>
          <a:noFill/>
        </p:spPr>
        <p:txBody>
          <a:bodyPr wrap="square" rtlCol="0">
            <a:spAutoFit/>
          </a:bodyPr>
          <a:lstStyle/>
          <a:p>
            <a:pPr algn="ctr" rtl="1"/>
            <a:r>
              <a:rPr lang="en-US" sz="3200" b="1" dirty="0">
                <a:solidFill>
                  <a:srgbClr val="00AEEF"/>
                </a:solidFill>
              </a:rPr>
              <a:t>3</a:t>
            </a:r>
            <a:r>
              <a:rPr lang="ar-SY" sz="3200" b="1" dirty="0">
                <a:solidFill>
                  <a:srgbClr val="00AEEF"/>
                </a:solidFill>
              </a:rPr>
              <a:t>-التخصيص الفائق للمحتوى</a:t>
            </a:r>
            <a:endParaRPr lang="en-US" sz="3200" b="1" dirty="0">
              <a:solidFill>
                <a:srgbClr val="00AEEF"/>
              </a:solidFill>
            </a:endParaRPr>
          </a:p>
          <a:p>
            <a:pPr algn="ctr" rtl="1"/>
            <a:r>
              <a:rPr lang="en-US" sz="3200" b="1" dirty="0">
                <a:solidFill>
                  <a:srgbClr val="00AEEF"/>
                </a:solidFill>
              </a:rPr>
              <a:t>Hyper-Personalization</a:t>
            </a:r>
            <a:endParaRPr lang="ar-SY" sz="3200" b="1" dirty="0">
              <a:solidFill>
                <a:srgbClr val="00AEEF"/>
              </a:solidFill>
            </a:endParaRPr>
          </a:p>
          <a:p>
            <a:pPr algn="ctr" rtl="1"/>
            <a:endParaRPr lang="en-US" dirty="0">
              <a:solidFill>
                <a:schemeClr val="bg1"/>
              </a:solidFill>
            </a:endParaRPr>
          </a:p>
        </p:txBody>
      </p:sp>
      <p:sp>
        <p:nvSpPr>
          <p:cNvPr id="6" name="مربع نص 5">
            <a:extLst>
              <a:ext uri="{FF2B5EF4-FFF2-40B4-BE49-F238E27FC236}">
                <a16:creationId xmlns:a16="http://schemas.microsoft.com/office/drawing/2014/main" id="{B5D4FB2B-F563-B00E-C12B-1A05F818280E}"/>
              </a:ext>
            </a:extLst>
          </p:cNvPr>
          <p:cNvSpPr txBox="1"/>
          <p:nvPr/>
        </p:nvSpPr>
        <p:spPr>
          <a:xfrm>
            <a:off x="6400800" y="1890726"/>
            <a:ext cx="5223641" cy="5107873"/>
          </a:xfrm>
          <a:prstGeom prst="rect">
            <a:avLst/>
          </a:prstGeom>
          <a:noFill/>
        </p:spPr>
        <p:txBody>
          <a:bodyPr wrap="square" rtlCol="1">
            <a:spAutoFit/>
          </a:bodyPr>
          <a:lstStyle/>
          <a:p>
            <a:pPr algn="just" rtl="1">
              <a:lnSpc>
                <a:spcPct val="150000"/>
              </a:lnSpc>
            </a:pPr>
            <a:r>
              <a:rPr lang="ar-SY" sz="2200" dirty="0"/>
              <a:t>تستخدم تقنية التخصيص الفائق الذكاء الاصطناعي والبيانات الآنية والتحليلات لتقديم محتوى وعروض وتجارب شديدة الصلة على مستوى كل فرد عبر نقاط التفاعل الرقمية. وعلى عكس التجزئة التقليدية، تتكيف هذه التقنية فورًا مع سلوك المستخدم وموقعه وتفضيلاته لزيادة التفاعل وبناء ولاء العلامة التجارية وتحسين معدلات التحويل، وفيما يلي أمثلة عن استخدامات تقنية التخصيص الفائق للمحتوى: </a:t>
            </a:r>
          </a:p>
          <a:p>
            <a:pPr algn="just" rtl="1">
              <a:lnSpc>
                <a:spcPct val="150000"/>
              </a:lnSpc>
            </a:pPr>
            <a:endParaRPr lang="ar-SY" sz="2200" dirty="0"/>
          </a:p>
          <a:p>
            <a:pPr algn="just" rtl="1">
              <a:lnSpc>
                <a:spcPct val="150000"/>
              </a:lnSpc>
            </a:pPr>
            <a:endParaRPr lang="ar-SY" sz="2200" dirty="0"/>
          </a:p>
        </p:txBody>
      </p:sp>
      <p:pic>
        <p:nvPicPr>
          <p:cNvPr id="3" name="صورة 2">
            <a:extLst>
              <a:ext uri="{FF2B5EF4-FFF2-40B4-BE49-F238E27FC236}">
                <a16:creationId xmlns:a16="http://schemas.microsoft.com/office/drawing/2014/main" id="{2CE5D23A-D0EE-36A1-C417-A04250F6B3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326512"/>
            <a:ext cx="6175482" cy="3371186"/>
          </a:xfrm>
          <a:prstGeom prst="rect">
            <a:avLst/>
          </a:prstGeom>
        </p:spPr>
      </p:pic>
    </p:spTree>
    <p:extLst>
      <p:ext uri="{BB962C8B-B14F-4D97-AF65-F5344CB8AC3E}">
        <p14:creationId xmlns:p14="http://schemas.microsoft.com/office/powerpoint/2010/main" val="10276285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D20CF7-0DFE-567F-D39B-13E1428136B5}"/>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1C7AF46B-14D5-F295-8470-B65FEB7E65A7}"/>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8891B347-515F-097B-E163-E9B05103BD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05C6B249-456D-4B9A-E4F6-EDE816AD3506}"/>
              </a:ext>
            </a:extLst>
          </p:cNvPr>
          <p:cNvSpPr/>
          <p:nvPr/>
        </p:nvSpPr>
        <p:spPr>
          <a:xfrm>
            <a:off x="5919228" y="1319316"/>
            <a:ext cx="6264011" cy="5438848"/>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SY" sz="2200" dirty="0"/>
          </a:p>
        </p:txBody>
      </p:sp>
      <p:sp>
        <p:nvSpPr>
          <p:cNvPr id="8" name="مربع نص 7">
            <a:extLst>
              <a:ext uri="{FF2B5EF4-FFF2-40B4-BE49-F238E27FC236}">
                <a16:creationId xmlns:a16="http://schemas.microsoft.com/office/drawing/2014/main" id="{0E9BCE19-66B2-1DD0-1CF0-89AACB534AD6}"/>
              </a:ext>
            </a:extLst>
          </p:cNvPr>
          <p:cNvSpPr txBox="1"/>
          <p:nvPr/>
        </p:nvSpPr>
        <p:spPr>
          <a:xfrm>
            <a:off x="1583634" y="99836"/>
            <a:ext cx="7467600" cy="2062103"/>
          </a:xfrm>
          <a:prstGeom prst="rect">
            <a:avLst/>
          </a:prstGeom>
          <a:noFill/>
        </p:spPr>
        <p:txBody>
          <a:bodyPr wrap="square" rtlCol="0">
            <a:spAutoFit/>
          </a:bodyPr>
          <a:lstStyle/>
          <a:p>
            <a:pPr algn="ctr" rtl="1"/>
            <a:r>
              <a:rPr lang="ar-SY" sz="3200" b="1" dirty="0">
                <a:solidFill>
                  <a:srgbClr val="00AEEF"/>
                </a:solidFill>
              </a:rPr>
              <a:t>3-التخصيص الفائق للمحتوى</a:t>
            </a:r>
          </a:p>
          <a:p>
            <a:pPr algn="ctr" rtl="1"/>
            <a:r>
              <a:rPr lang="ar-SY" sz="3200" b="1" dirty="0">
                <a:solidFill>
                  <a:srgbClr val="00AEEF"/>
                </a:solidFill>
              </a:rPr>
              <a:t>إنشاء المحتوى الديناميكي </a:t>
            </a:r>
          </a:p>
          <a:p>
            <a:br>
              <a:rPr lang="ar-SY" sz="3200" dirty="0"/>
            </a:br>
            <a:endParaRPr lang="en-US" sz="3200" b="1" dirty="0">
              <a:solidFill>
                <a:srgbClr val="00AEEF"/>
              </a:solidFill>
            </a:endParaRPr>
          </a:p>
        </p:txBody>
      </p:sp>
      <p:sp>
        <p:nvSpPr>
          <p:cNvPr id="6" name="مربع نص 5">
            <a:extLst>
              <a:ext uri="{FF2B5EF4-FFF2-40B4-BE49-F238E27FC236}">
                <a16:creationId xmlns:a16="http://schemas.microsoft.com/office/drawing/2014/main" id="{FF1FCC94-F342-00DD-FC4E-D5E110561B8E}"/>
              </a:ext>
            </a:extLst>
          </p:cNvPr>
          <p:cNvSpPr txBox="1"/>
          <p:nvPr/>
        </p:nvSpPr>
        <p:spPr>
          <a:xfrm>
            <a:off x="6025388" y="1478469"/>
            <a:ext cx="5980501" cy="5107873"/>
          </a:xfrm>
          <a:prstGeom prst="rect">
            <a:avLst/>
          </a:prstGeom>
          <a:noFill/>
        </p:spPr>
        <p:txBody>
          <a:bodyPr wrap="square" rtlCol="1">
            <a:spAutoFit/>
          </a:bodyPr>
          <a:lstStyle/>
          <a:p>
            <a:pPr algn="just" rtl="1">
              <a:lnSpc>
                <a:spcPct val="150000"/>
              </a:lnSpc>
            </a:pPr>
            <a:r>
              <a:rPr lang="ar-SY" sz="2200" dirty="0"/>
              <a:t>استخدام أدوات مثل الذكاء الاصطناعي التوليدي                </a:t>
            </a:r>
            <a:r>
              <a:rPr lang="en-US" sz="2200" dirty="0"/>
              <a:t>Generative AI </a:t>
            </a:r>
            <a:r>
              <a:rPr lang="ar-SY" sz="2200" dirty="0"/>
              <a:t> لإنشاء آلاف النسخ من الصور أو الفيديوهات التي تتناسب مع اهتمامات فئات مختلفة بضغطة زر، حيث يمكن إنشاء صور وفيديوهات تناسب اهتمامات كل عميل أو مجموعة من العملاء بشكل خاص وهذا ما يجعل المحتوى أكثر مناسبة لفئات الجمهور المستهدف.</a:t>
            </a:r>
          </a:p>
          <a:p>
            <a:pPr algn="just" rtl="1">
              <a:lnSpc>
                <a:spcPct val="150000"/>
              </a:lnSpc>
            </a:pPr>
            <a:r>
              <a:rPr lang="ar-SY" sz="2200" dirty="0"/>
              <a:t>الذكاء الاصطناعي التوليدي هو نوع من الذكاء الاصطناعي يُنشئ محتوى جديد وأصلي بما في ذلك النصوص والصور والبرمجيات والموسيقى والفيديوهات من خلال تعلم الأنماط من البيانات الموجودة.</a:t>
            </a:r>
          </a:p>
        </p:txBody>
      </p:sp>
      <p:pic>
        <p:nvPicPr>
          <p:cNvPr id="3" name="صورة 2">
            <a:extLst>
              <a:ext uri="{FF2B5EF4-FFF2-40B4-BE49-F238E27FC236}">
                <a16:creationId xmlns:a16="http://schemas.microsoft.com/office/drawing/2014/main" id="{BE79F753-7A69-383C-D960-8CDB5F9579A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12" y="2111553"/>
            <a:ext cx="5753986" cy="3682551"/>
          </a:xfrm>
          <a:prstGeom prst="rect">
            <a:avLst/>
          </a:prstGeom>
        </p:spPr>
      </p:pic>
    </p:spTree>
    <p:extLst>
      <p:ext uri="{BB962C8B-B14F-4D97-AF65-F5344CB8AC3E}">
        <p14:creationId xmlns:p14="http://schemas.microsoft.com/office/powerpoint/2010/main" val="17358194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D1254A-D33B-8E2C-1722-6BB6B65CB591}"/>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9F03528B-DD21-99F5-DC25-68C88D639099}"/>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59A0F746-B191-AC2C-07AD-C486B82F885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D75B2457-9512-E011-127B-6326FDA47129}"/>
              </a:ext>
            </a:extLst>
          </p:cNvPr>
          <p:cNvSpPr txBox="1"/>
          <p:nvPr/>
        </p:nvSpPr>
        <p:spPr>
          <a:xfrm>
            <a:off x="1682641" y="440277"/>
            <a:ext cx="7467600" cy="892552"/>
          </a:xfrm>
          <a:prstGeom prst="rect">
            <a:avLst/>
          </a:prstGeom>
          <a:noFill/>
        </p:spPr>
        <p:txBody>
          <a:bodyPr wrap="square" rtlCol="0">
            <a:spAutoFit/>
          </a:bodyPr>
          <a:lstStyle/>
          <a:p>
            <a:pPr algn="ctr" rtl="1"/>
            <a:r>
              <a:rPr lang="ar-SY" sz="3200" b="1" dirty="0">
                <a:solidFill>
                  <a:srgbClr val="00AEEF"/>
                </a:solidFill>
              </a:rPr>
              <a:t>أداة سرد القصص الديناميكي من </a:t>
            </a:r>
            <a:r>
              <a:rPr lang="en-US" sz="3200" b="1" dirty="0">
                <a:solidFill>
                  <a:srgbClr val="00AEEF"/>
                </a:solidFill>
              </a:rPr>
              <a:t>Canva</a:t>
            </a:r>
            <a:r>
              <a:rPr lang="ar-SY" sz="3200" b="1" dirty="0">
                <a:solidFill>
                  <a:srgbClr val="00AEEF"/>
                </a:solidFill>
              </a:rPr>
              <a:t> </a:t>
            </a:r>
            <a:endParaRPr lang="en-US" sz="3200" b="1" dirty="0">
              <a:solidFill>
                <a:srgbClr val="00AEEF"/>
              </a:solidFill>
            </a:endParaRPr>
          </a:p>
          <a:p>
            <a:pPr algn="ctr" rtl="1"/>
            <a:r>
              <a:rPr lang="en-US" sz="2000" b="1" dirty="0">
                <a:solidFill>
                  <a:srgbClr val="00AEEF"/>
                </a:solidFill>
                <a:hlinkClick r:id="rId4"/>
              </a:rPr>
              <a:t>https://www.canva.com/ar_eg/ai-storytelling/</a:t>
            </a:r>
            <a:r>
              <a:rPr lang="en-US" sz="2000" b="1" dirty="0">
                <a:solidFill>
                  <a:srgbClr val="00AEEF"/>
                </a:solidFill>
              </a:rPr>
              <a:t>  </a:t>
            </a:r>
          </a:p>
        </p:txBody>
      </p:sp>
      <p:sp>
        <p:nvSpPr>
          <p:cNvPr id="4" name="مستطيل مستدير الزوايا 4">
            <a:extLst>
              <a:ext uri="{FF2B5EF4-FFF2-40B4-BE49-F238E27FC236}">
                <a16:creationId xmlns:a16="http://schemas.microsoft.com/office/drawing/2014/main" id="{6A2C5103-C1BC-1495-9C1A-F1D01D0A56D1}"/>
              </a:ext>
            </a:extLst>
          </p:cNvPr>
          <p:cNvSpPr/>
          <p:nvPr/>
        </p:nvSpPr>
        <p:spPr>
          <a:xfrm>
            <a:off x="7064829" y="1673270"/>
            <a:ext cx="5056284" cy="499967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أداة سرد القصص </a:t>
            </a:r>
            <a:r>
              <a:rPr lang="en-US" sz="2200" dirty="0">
                <a:solidFill>
                  <a:schemeClr val="tx1"/>
                </a:solidFill>
              </a:rPr>
              <a:t>Storytelling</a:t>
            </a:r>
            <a:r>
              <a:rPr lang="ar-SY" sz="2200" dirty="0">
                <a:solidFill>
                  <a:schemeClr val="tx1"/>
                </a:solidFill>
              </a:rPr>
              <a:t> من </a:t>
            </a:r>
            <a:r>
              <a:rPr lang="en-US" sz="2200" dirty="0">
                <a:solidFill>
                  <a:schemeClr val="tx1"/>
                </a:solidFill>
              </a:rPr>
              <a:t>Canva</a:t>
            </a:r>
            <a:r>
              <a:rPr lang="ar-SY" sz="2200" dirty="0">
                <a:solidFill>
                  <a:schemeClr val="tx1"/>
                </a:solidFill>
              </a:rPr>
              <a:t> تمكنك من إنشاء قصة مصورة وبإضافة مؤثرات صوتية تستطيع كتابة فكرة معينة ليتم تحويلها إلى قصة مع توليد صور لكل جزء من أجزاء القصة.</a:t>
            </a:r>
          </a:p>
          <a:p>
            <a:pPr algn="just" rtl="1">
              <a:lnSpc>
                <a:spcPct val="150000"/>
              </a:lnSpc>
            </a:pPr>
            <a:r>
              <a:rPr lang="ar-SY" sz="2200" dirty="0">
                <a:solidFill>
                  <a:schemeClr val="tx1"/>
                </a:solidFill>
              </a:rPr>
              <a:t>ولا شك أن سرد القصص مهم جداً في التسويق الفيروسي ويمكن سرد قصة معينة حول منتج أو إعلان يكون على شكل قصة ويمكن توليدها مع توليد الصور والمؤثرات الصوتية باستخدام هذه الأداة. </a:t>
            </a:r>
          </a:p>
        </p:txBody>
      </p:sp>
      <p:pic>
        <p:nvPicPr>
          <p:cNvPr id="5" name="صورة 4">
            <a:extLst>
              <a:ext uri="{FF2B5EF4-FFF2-40B4-BE49-F238E27FC236}">
                <a16:creationId xmlns:a16="http://schemas.microsoft.com/office/drawing/2014/main" id="{DF06053A-8CB8-EB77-F383-8BE1EE7481FD}"/>
              </a:ext>
            </a:extLst>
          </p:cNvPr>
          <p:cNvPicPr>
            <a:picLocks noChangeAspect="1"/>
          </p:cNvPicPr>
          <p:nvPr/>
        </p:nvPicPr>
        <p:blipFill>
          <a:blip r:embed="rId5"/>
          <a:stretch>
            <a:fillRect/>
          </a:stretch>
        </p:blipFill>
        <p:spPr>
          <a:xfrm>
            <a:off x="-1" y="2424037"/>
            <a:ext cx="6987405" cy="3617534"/>
          </a:xfrm>
          <a:prstGeom prst="rect">
            <a:avLst/>
          </a:prstGeom>
        </p:spPr>
      </p:pic>
    </p:spTree>
    <p:extLst>
      <p:ext uri="{BB962C8B-B14F-4D97-AF65-F5344CB8AC3E}">
        <p14:creationId xmlns:p14="http://schemas.microsoft.com/office/powerpoint/2010/main" val="12472402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129C02-089B-9E5E-65FA-977D5A31F0A3}"/>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A9ABC0CD-D5C8-8092-6241-EDD4088AED4F}"/>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19214FDE-E9D9-9238-0EA1-3358D825385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D2D9B8D0-47C7-7151-7B12-04D331131BF7}"/>
              </a:ext>
            </a:extLst>
          </p:cNvPr>
          <p:cNvSpPr txBox="1"/>
          <p:nvPr/>
        </p:nvSpPr>
        <p:spPr>
          <a:xfrm>
            <a:off x="1682641" y="440277"/>
            <a:ext cx="7467600" cy="584775"/>
          </a:xfrm>
          <a:prstGeom prst="rect">
            <a:avLst/>
          </a:prstGeom>
          <a:noFill/>
        </p:spPr>
        <p:txBody>
          <a:bodyPr wrap="square" rtlCol="0">
            <a:spAutoFit/>
          </a:bodyPr>
          <a:lstStyle/>
          <a:p>
            <a:pPr algn="ctr" rtl="1"/>
            <a:r>
              <a:rPr lang="ar-SY" sz="3200" b="1" dirty="0">
                <a:solidFill>
                  <a:srgbClr val="00AEEF"/>
                </a:solidFill>
              </a:rPr>
              <a:t>المحتوى التوليدي في إعلانات </a:t>
            </a:r>
            <a:r>
              <a:rPr lang="en-US" sz="3200" b="1" dirty="0">
                <a:solidFill>
                  <a:srgbClr val="00AEEF"/>
                </a:solidFill>
              </a:rPr>
              <a:t>Meta</a:t>
            </a:r>
            <a:endParaRPr lang="ar-SY" sz="3200" b="1" dirty="0">
              <a:solidFill>
                <a:srgbClr val="00AEEF"/>
              </a:solidFill>
            </a:endParaRPr>
          </a:p>
        </p:txBody>
      </p:sp>
      <p:sp>
        <p:nvSpPr>
          <p:cNvPr id="4" name="مستطيل مستدير الزوايا 4">
            <a:extLst>
              <a:ext uri="{FF2B5EF4-FFF2-40B4-BE49-F238E27FC236}">
                <a16:creationId xmlns:a16="http://schemas.microsoft.com/office/drawing/2014/main" id="{E6C089FD-7EEE-56C3-5FBD-74D6646FACFC}"/>
              </a:ext>
            </a:extLst>
          </p:cNvPr>
          <p:cNvSpPr/>
          <p:nvPr/>
        </p:nvSpPr>
        <p:spPr>
          <a:xfrm>
            <a:off x="6868886" y="2055415"/>
            <a:ext cx="5219570" cy="4105899"/>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تُمكّن أدوات الذكاء الاصطناعي التوليدي في إعلانات </a:t>
            </a:r>
            <a:r>
              <a:rPr lang="en-US" sz="2200" dirty="0">
                <a:solidFill>
                  <a:schemeClr val="tx1"/>
                </a:solidFill>
              </a:rPr>
              <a:t>Meta </a:t>
            </a:r>
            <a:r>
              <a:rPr lang="ar-SY" sz="2200" dirty="0">
                <a:solidFill>
                  <a:schemeClr val="tx1"/>
                </a:solidFill>
              </a:rPr>
              <a:t> المعلنين من إنشاء خلفيات صور تلقائيًا، وتعديل نسب العرض إلى الارتفاع للفيديوهات، وإنشاء نصوص متنوعة مباشرةً من خلال مدير الإعلانات. تهدف هذه الميزات إلى تقليل وقت الإنتاج، حيث أظهرت الاختبارات زيادة بنسبة 11% في معدل النقر، وزيادة بنسبة 8% في معدل التحويل.</a:t>
            </a:r>
          </a:p>
        </p:txBody>
      </p:sp>
      <p:pic>
        <p:nvPicPr>
          <p:cNvPr id="5" name="صورة 4" descr="صورة تحتوي على نص, لقطة شاشة, ملصق, التصميم&#10;&#10;قد يكون المحتوى الذي تم إنشاؤه بواسطة الذكاء الاصطناعي غير صحيح.">
            <a:extLst>
              <a:ext uri="{FF2B5EF4-FFF2-40B4-BE49-F238E27FC236}">
                <a16:creationId xmlns:a16="http://schemas.microsoft.com/office/drawing/2014/main" id="{BA428A47-768B-03EA-760B-E151F572815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367322"/>
            <a:ext cx="6767432" cy="3793992"/>
          </a:xfrm>
          <a:prstGeom prst="rect">
            <a:avLst/>
          </a:prstGeom>
        </p:spPr>
      </p:pic>
    </p:spTree>
    <p:extLst>
      <p:ext uri="{BB962C8B-B14F-4D97-AF65-F5344CB8AC3E}">
        <p14:creationId xmlns:p14="http://schemas.microsoft.com/office/powerpoint/2010/main" val="32366834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3F456F-3BAC-B2DB-5FFE-3D8085D5EE44}"/>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B9B6F448-081A-5FBF-6116-D376DC743584}"/>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AADF543C-C12F-E851-D990-544615D86F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8152E489-1625-B410-3A2D-941EE80BF71A}"/>
              </a:ext>
            </a:extLst>
          </p:cNvPr>
          <p:cNvSpPr txBox="1"/>
          <p:nvPr/>
        </p:nvSpPr>
        <p:spPr>
          <a:xfrm>
            <a:off x="1491255" y="84576"/>
            <a:ext cx="7467600" cy="892552"/>
          </a:xfrm>
          <a:prstGeom prst="rect">
            <a:avLst/>
          </a:prstGeom>
          <a:noFill/>
        </p:spPr>
        <p:txBody>
          <a:bodyPr wrap="square" rtlCol="0">
            <a:spAutoFit/>
          </a:bodyPr>
          <a:lstStyle/>
          <a:p>
            <a:pPr algn="ctr" rtl="1"/>
            <a:r>
              <a:rPr lang="ar-SY" sz="3200" b="1" dirty="0">
                <a:solidFill>
                  <a:srgbClr val="00AEEF"/>
                </a:solidFill>
              </a:rPr>
              <a:t>المحتوى التوليدي في إعلانات </a:t>
            </a:r>
            <a:r>
              <a:rPr lang="en-US" sz="3200" b="1" dirty="0">
                <a:solidFill>
                  <a:srgbClr val="00AEEF"/>
                </a:solidFill>
              </a:rPr>
              <a:t>Meta Ads</a:t>
            </a:r>
          </a:p>
          <a:p>
            <a:pPr algn="ctr" rtl="1"/>
            <a:r>
              <a:rPr lang="en-US" sz="2000" b="1" dirty="0">
                <a:solidFill>
                  <a:srgbClr val="00AEEF"/>
                </a:solidFill>
                <a:hlinkClick r:id="rId4"/>
              </a:rPr>
              <a:t>https://business.meta.com/</a:t>
            </a:r>
            <a:r>
              <a:rPr lang="ar-SY" sz="2000" b="1" dirty="0">
                <a:solidFill>
                  <a:srgbClr val="00AEEF"/>
                </a:solidFill>
              </a:rPr>
              <a:t> </a:t>
            </a:r>
          </a:p>
        </p:txBody>
      </p:sp>
      <p:sp>
        <p:nvSpPr>
          <p:cNvPr id="4" name="مستطيل مستدير الزوايا 4">
            <a:extLst>
              <a:ext uri="{FF2B5EF4-FFF2-40B4-BE49-F238E27FC236}">
                <a16:creationId xmlns:a16="http://schemas.microsoft.com/office/drawing/2014/main" id="{207A6B6B-C923-E3BA-55C0-A129E960CC88}"/>
              </a:ext>
            </a:extLst>
          </p:cNvPr>
          <p:cNvSpPr/>
          <p:nvPr/>
        </p:nvSpPr>
        <p:spPr>
          <a:xfrm>
            <a:off x="6096000" y="1469571"/>
            <a:ext cx="6096000" cy="5388429"/>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أدوات الذكاء الاصطناعي التوليدي الرئيسية في إعلانات </a:t>
            </a:r>
            <a:r>
              <a:rPr lang="en-US" sz="2200" dirty="0">
                <a:solidFill>
                  <a:schemeClr val="tx1"/>
                </a:solidFill>
              </a:rPr>
              <a:t>Meta</a:t>
            </a:r>
            <a:r>
              <a:rPr lang="ar-SY" sz="2200" dirty="0">
                <a:solidFill>
                  <a:schemeClr val="tx1"/>
                </a:solidFill>
              </a:rPr>
              <a:t>:</a:t>
            </a:r>
            <a:endParaRPr lang="en-US" sz="2200" dirty="0">
              <a:solidFill>
                <a:schemeClr val="tx1"/>
              </a:solidFill>
            </a:endParaRPr>
          </a:p>
          <a:p>
            <a:pPr algn="just" rtl="1">
              <a:lnSpc>
                <a:spcPct val="150000"/>
              </a:lnSpc>
            </a:pPr>
            <a:r>
              <a:rPr lang="ar-SY" sz="2200" dirty="0">
                <a:solidFill>
                  <a:schemeClr val="tx1"/>
                </a:solidFill>
              </a:rPr>
              <a:t>إنشاء الصور: يُنشئ على الفور خلفيات جديدة عالية الجودة لصور المنتجات، مع توفير خيارات متنوعة للاختبار.</a:t>
            </a:r>
          </a:p>
          <a:p>
            <a:pPr algn="just" rtl="1">
              <a:lnSpc>
                <a:spcPct val="150000"/>
              </a:lnSpc>
            </a:pPr>
            <a:r>
              <a:rPr lang="ar-SY" sz="2200" dirty="0">
                <a:solidFill>
                  <a:schemeClr val="tx1"/>
                </a:solidFill>
              </a:rPr>
              <a:t>توسيع نطاق الفيديو وتحريكه: يُكيّف الفيديوهات تلقائيًا مع نسب العرض إلى الارتفاع المختلفة لـ </a:t>
            </a:r>
            <a:r>
              <a:rPr lang="en-US" sz="2200" dirty="0">
                <a:solidFill>
                  <a:schemeClr val="tx1"/>
                </a:solidFill>
              </a:rPr>
              <a:t>Reels/Stories، </a:t>
            </a:r>
            <a:r>
              <a:rPr lang="ar-SY" sz="2200" dirty="0">
                <a:solidFill>
                  <a:schemeClr val="tx1"/>
                </a:solidFill>
              </a:rPr>
              <a:t>ويُضيف الحركة إلى الصور الثابتة.</a:t>
            </a:r>
          </a:p>
          <a:p>
            <a:pPr algn="just" rtl="1">
              <a:lnSpc>
                <a:spcPct val="150000"/>
              </a:lnSpc>
            </a:pPr>
            <a:r>
              <a:rPr lang="ar-SY" sz="2200" dirty="0">
                <a:solidFill>
                  <a:schemeClr val="tx1"/>
                </a:solidFill>
              </a:rPr>
              <a:t>إنشاء النصوص: يُنشئ نصوصًا إعلانية متنوعة متعددة بناءً على التوجيه، والنبرة، وأسلوب العلامة التجارية، مما يُحسّن غالبًا من ملاءمة الإعلان.</a:t>
            </a:r>
          </a:p>
        </p:txBody>
      </p:sp>
      <p:pic>
        <p:nvPicPr>
          <p:cNvPr id="6" name="صورة 5" descr="صورة تحتوي على لقطة شاشة, الهاتف النقال, الخط, التلون&#10;&#10;قد يكون المحتوى الذي تم إنشاؤه بواسطة الذكاء الاصطناعي غير صحيح.">
            <a:extLst>
              <a:ext uri="{FF2B5EF4-FFF2-40B4-BE49-F238E27FC236}">
                <a16:creationId xmlns:a16="http://schemas.microsoft.com/office/drawing/2014/main" id="{72097642-B491-FF2D-4AB8-436D1B1AA3F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072401"/>
            <a:ext cx="5948074" cy="3965383"/>
          </a:xfrm>
          <a:prstGeom prst="rect">
            <a:avLst/>
          </a:prstGeom>
        </p:spPr>
      </p:pic>
    </p:spTree>
    <p:extLst>
      <p:ext uri="{BB962C8B-B14F-4D97-AF65-F5344CB8AC3E}">
        <p14:creationId xmlns:p14="http://schemas.microsoft.com/office/powerpoint/2010/main" val="20485763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6FC6DC-CF30-8DE8-2375-4BC8DCA998CA}"/>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ED8DCB5E-FB9E-0698-2CE2-DF8ABFB7779A}"/>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0C5E7DD6-9DF6-240A-0FB9-0C91A8ECC6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96B738C5-7754-5278-9FE9-A8E1E2A5888C}"/>
              </a:ext>
            </a:extLst>
          </p:cNvPr>
          <p:cNvSpPr txBox="1"/>
          <p:nvPr/>
        </p:nvSpPr>
        <p:spPr>
          <a:xfrm>
            <a:off x="1682641" y="440277"/>
            <a:ext cx="7467600" cy="1569660"/>
          </a:xfrm>
          <a:prstGeom prst="rect">
            <a:avLst/>
          </a:prstGeom>
          <a:noFill/>
        </p:spPr>
        <p:txBody>
          <a:bodyPr wrap="square" rtlCol="0">
            <a:spAutoFit/>
          </a:bodyPr>
          <a:lstStyle/>
          <a:p>
            <a:pPr algn="ctr" rtl="1"/>
            <a:r>
              <a:rPr lang="ar-SY" sz="3200" b="1" dirty="0">
                <a:solidFill>
                  <a:srgbClr val="00AEEF"/>
                </a:solidFill>
              </a:rPr>
              <a:t>3-التخصيص الفائق للمحتوى</a:t>
            </a:r>
            <a:endParaRPr lang="en-US" sz="3200" b="1" dirty="0">
              <a:solidFill>
                <a:srgbClr val="00AEEF"/>
              </a:solidFill>
            </a:endParaRPr>
          </a:p>
          <a:p>
            <a:pPr algn="ctr" rtl="1"/>
            <a:r>
              <a:rPr lang="ar-SY" sz="3200" b="1" dirty="0">
                <a:solidFill>
                  <a:srgbClr val="00AEEF"/>
                </a:solidFill>
              </a:rPr>
              <a:t>توصية المحتوى</a:t>
            </a:r>
          </a:p>
          <a:p>
            <a:pPr algn="ctr" rtl="1"/>
            <a:endParaRPr lang="ar-SY" sz="3200" b="1" dirty="0">
              <a:solidFill>
                <a:srgbClr val="00AEEF"/>
              </a:solidFill>
            </a:endParaRPr>
          </a:p>
        </p:txBody>
      </p:sp>
      <p:sp>
        <p:nvSpPr>
          <p:cNvPr id="4" name="مستطيل مستدير الزوايا 4">
            <a:extLst>
              <a:ext uri="{FF2B5EF4-FFF2-40B4-BE49-F238E27FC236}">
                <a16:creationId xmlns:a16="http://schemas.microsoft.com/office/drawing/2014/main" id="{9DE0E2FE-3BE6-D3A7-08BA-382178B942B0}"/>
              </a:ext>
            </a:extLst>
          </p:cNvPr>
          <p:cNvSpPr/>
          <p:nvPr/>
        </p:nvSpPr>
        <p:spPr>
          <a:xfrm>
            <a:off x="6096000" y="1673270"/>
            <a:ext cx="6025113" cy="499967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تُعدّ أنظمة التوصية بالمحتوى المدعومة بالذكاء الاصطناعي، والتي يُشار إليها غالبًا بمحركات التوصية أو أنظمة التوصية، فرعًا من فروع التعلّم الآلي، حيث تُحلّل كميات هائلة من بيانات المستخدمين لاقتراح محتوى أو منتجات أو خدمات مُخصصة. صُممت هذه الأنظمة لحلّ مشكلة "كثرة الخيارات"، ومساعدة المستخدمين على اكتشاف العناصر ذات الصلة، مع زيادة التفاعل والاحتفاظ بالعملاء والإيرادات للمنصات بشكل ملحوظ.</a:t>
            </a:r>
          </a:p>
        </p:txBody>
      </p:sp>
      <p:pic>
        <p:nvPicPr>
          <p:cNvPr id="15" name="صورة 14" descr="صورة تحتوي على نص, لقطة شاشة, رسم بياني, دائرة&#10;&#10;قد يكون المحتوى الذي تم إنشاؤه بواسطة الذكاء الاصطناعي غير صحيح.">
            <a:extLst>
              <a:ext uri="{FF2B5EF4-FFF2-40B4-BE49-F238E27FC236}">
                <a16:creationId xmlns:a16="http://schemas.microsoft.com/office/drawing/2014/main" id="{FC8B4D9D-F1A3-874C-E57A-5036BF38D52A}"/>
              </a:ext>
            </a:extLst>
          </p:cNvPr>
          <p:cNvPicPr>
            <a:picLocks noChangeAspect="1"/>
          </p:cNvPicPr>
          <p:nvPr/>
        </p:nvPicPr>
        <p:blipFill>
          <a:blip r:embed="rId4">
            <a:extLst>
              <a:ext uri="{28A0092B-C50C-407E-A947-70E740481C1C}">
                <a14:useLocalDpi xmlns:a14="http://schemas.microsoft.com/office/drawing/2010/main" val="0"/>
              </a:ext>
            </a:extLst>
          </a:blip>
          <a:srcRect t="15238" b="6420"/>
          <a:stretch>
            <a:fillRect/>
          </a:stretch>
        </p:blipFill>
        <p:spPr>
          <a:xfrm>
            <a:off x="163286" y="1567543"/>
            <a:ext cx="5399141" cy="5372694"/>
          </a:xfrm>
          <a:prstGeom prst="rect">
            <a:avLst/>
          </a:prstGeom>
        </p:spPr>
      </p:pic>
    </p:spTree>
    <p:extLst>
      <p:ext uri="{BB962C8B-B14F-4D97-AF65-F5344CB8AC3E}">
        <p14:creationId xmlns:p14="http://schemas.microsoft.com/office/powerpoint/2010/main" val="22406669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3751AA-73CD-6E49-4731-BF8C10A64982}"/>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75406261-B820-C59B-26A5-AF72183EE111}"/>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2C9B9C6F-D84E-4518-0891-0DC7C34CC8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CB0FD5D1-6387-28E8-5BA6-C1776104E7DD}"/>
              </a:ext>
            </a:extLst>
          </p:cNvPr>
          <p:cNvSpPr txBox="1"/>
          <p:nvPr/>
        </p:nvSpPr>
        <p:spPr>
          <a:xfrm>
            <a:off x="1583634" y="440277"/>
            <a:ext cx="7467600" cy="1569660"/>
          </a:xfrm>
          <a:prstGeom prst="rect">
            <a:avLst/>
          </a:prstGeom>
          <a:noFill/>
        </p:spPr>
        <p:txBody>
          <a:bodyPr wrap="square" rtlCol="0">
            <a:spAutoFit/>
          </a:bodyPr>
          <a:lstStyle/>
          <a:p>
            <a:pPr algn="ctr" rtl="1"/>
            <a:r>
              <a:rPr lang="ar-SY" sz="3200" b="1" dirty="0">
                <a:solidFill>
                  <a:srgbClr val="00AEEF"/>
                </a:solidFill>
              </a:rPr>
              <a:t>3-التخصيص الفائق للمحتوى</a:t>
            </a:r>
            <a:endParaRPr lang="en-US" sz="3200" b="1" dirty="0">
              <a:solidFill>
                <a:srgbClr val="00AEEF"/>
              </a:solidFill>
            </a:endParaRPr>
          </a:p>
          <a:p>
            <a:pPr algn="ctr" rtl="1"/>
            <a:r>
              <a:rPr lang="ar-SY" sz="3200" b="1" dirty="0">
                <a:solidFill>
                  <a:srgbClr val="00AEEF"/>
                </a:solidFill>
              </a:rPr>
              <a:t>توصية المحتوى</a:t>
            </a:r>
          </a:p>
          <a:p>
            <a:pPr algn="ctr" rtl="1"/>
            <a:endParaRPr lang="ar-SY" sz="3200" b="1" dirty="0">
              <a:solidFill>
                <a:srgbClr val="00AEEF"/>
              </a:solidFill>
            </a:endParaRPr>
          </a:p>
        </p:txBody>
      </p:sp>
      <p:sp>
        <p:nvSpPr>
          <p:cNvPr id="4" name="مستطيل مستدير الزوايا 4">
            <a:extLst>
              <a:ext uri="{FF2B5EF4-FFF2-40B4-BE49-F238E27FC236}">
                <a16:creationId xmlns:a16="http://schemas.microsoft.com/office/drawing/2014/main" id="{91065DC3-E747-A5DD-19AE-C83AFE1AA44C}"/>
              </a:ext>
            </a:extLst>
          </p:cNvPr>
          <p:cNvSpPr/>
          <p:nvPr/>
        </p:nvSpPr>
        <p:spPr>
          <a:xfrm>
            <a:off x="0" y="1912757"/>
            <a:ext cx="12121113" cy="4205016"/>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الجوانب الرئيسية لمحركات التوصية المدعومة بالذكاء الاصطناعي:</a:t>
            </a:r>
          </a:p>
          <a:p>
            <a:pPr algn="just" rtl="1">
              <a:lnSpc>
                <a:spcPct val="150000"/>
              </a:lnSpc>
            </a:pPr>
            <a:r>
              <a:rPr lang="ar-SY" sz="2200" dirty="0">
                <a:solidFill>
                  <a:schemeClr val="tx1"/>
                </a:solidFill>
              </a:rPr>
              <a:t>الاعتماد على البيانات: تعمل هذه المحركات من خلال جمع بيانات المستخدمين (النقرات، المشاهدات، وقت المشاهدة، المشتريات) وتخزينها وتحليلها لتحديد الأنماط السلوكية</a:t>
            </a:r>
          </a:p>
          <a:p>
            <a:pPr algn="just" rtl="1">
              <a:lnSpc>
                <a:spcPct val="150000"/>
              </a:lnSpc>
            </a:pPr>
            <a:r>
              <a:rPr lang="ar-SY" sz="2200" dirty="0">
                <a:solidFill>
                  <a:schemeClr val="tx1"/>
                </a:solidFill>
              </a:rPr>
              <a:t>.الأثر التجاري: يمكن للتوصيات المُخصصة أن تزيد الإيرادات بنسبة 10-20%، وهي مسؤولة عن حوالي 35% من مبيعات أمازون و75% من نشاط مُشاهدي </a:t>
            </a:r>
            <a:r>
              <a:rPr lang="ar-SY" sz="2200" dirty="0" err="1">
                <a:solidFill>
                  <a:schemeClr val="tx1"/>
                </a:solidFill>
              </a:rPr>
              <a:t>نتفليكس</a:t>
            </a:r>
            <a:r>
              <a:rPr lang="ar-SY" sz="2200" dirty="0">
                <a:solidFill>
                  <a:schemeClr val="tx1"/>
                </a:solidFill>
              </a:rPr>
              <a:t>.</a:t>
            </a:r>
          </a:p>
          <a:p>
            <a:pPr algn="just" rtl="1">
              <a:lnSpc>
                <a:spcPct val="150000"/>
              </a:lnSpc>
            </a:pPr>
            <a:r>
              <a:rPr lang="ar-SY" sz="2200" dirty="0">
                <a:solidFill>
                  <a:schemeClr val="tx1"/>
                </a:solidFill>
              </a:rPr>
              <a:t>التطور: تتطور المحركات الحديثة من التصفية التعاونية البسيطة </a:t>
            </a:r>
            <a:r>
              <a:rPr lang="en-US" sz="2200" dirty="0">
                <a:solidFill>
                  <a:schemeClr val="tx1"/>
                </a:solidFill>
              </a:rPr>
              <a:t> Simple Cooperative Liquidation </a:t>
            </a:r>
            <a:r>
              <a:rPr lang="ar-SY" sz="2200" dirty="0">
                <a:solidFill>
                  <a:schemeClr val="tx1"/>
                </a:solidFill>
              </a:rPr>
              <a:t>إلى نماذج التعلّم العميق </a:t>
            </a:r>
            <a:r>
              <a:rPr lang="en-US" sz="2200" dirty="0">
                <a:solidFill>
                  <a:schemeClr val="tx1"/>
                </a:solidFill>
              </a:rPr>
              <a:t>Deep Learning</a:t>
            </a:r>
            <a:r>
              <a:rPr lang="ar-SY" sz="2200" dirty="0">
                <a:solidFill>
                  <a:schemeClr val="tx1"/>
                </a:solidFill>
              </a:rPr>
              <a:t> المتقدمة والفورية، والتي يُمكنها حتى اكتشاف السياق العاطفي للمحتوى.</a:t>
            </a:r>
          </a:p>
        </p:txBody>
      </p:sp>
    </p:spTree>
    <p:extLst>
      <p:ext uri="{BB962C8B-B14F-4D97-AF65-F5344CB8AC3E}">
        <p14:creationId xmlns:p14="http://schemas.microsoft.com/office/powerpoint/2010/main" val="32095439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FCE9C0-B4DB-530C-09D3-49A85629B0DD}"/>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E4A6E8F0-AEA1-DFFD-3CD7-E7FF08AADEE1}"/>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1DE1E202-2D8E-2F7F-D5B3-54543D77D6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9AE2C036-8C20-313B-4F92-2397F3FB5465}"/>
              </a:ext>
            </a:extLst>
          </p:cNvPr>
          <p:cNvSpPr txBox="1"/>
          <p:nvPr/>
        </p:nvSpPr>
        <p:spPr>
          <a:xfrm>
            <a:off x="1682641" y="440277"/>
            <a:ext cx="7467600" cy="1815882"/>
          </a:xfrm>
          <a:prstGeom prst="rect">
            <a:avLst/>
          </a:prstGeom>
          <a:noFill/>
        </p:spPr>
        <p:txBody>
          <a:bodyPr wrap="square" rtlCol="0">
            <a:spAutoFit/>
          </a:bodyPr>
          <a:lstStyle/>
          <a:p>
            <a:pPr algn="ctr" rtl="1"/>
            <a:r>
              <a:rPr lang="ar-SY" sz="3200" b="1" dirty="0">
                <a:solidFill>
                  <a:srgbClr val="00AEEF"/>
                </a:solidFill>
              </a:rPr>
              <a:t>توصية المحتوى في </a:t>
            </a:r>
            <a:r>
              <a:rPr lang="en-US" sz="3200" b="1" dirty="0">
                <a:solidFill>
                  <a:srgbClr val="00AEEF"/>
                </a:solidFill>
              </a:rPr>
              <a:t>TikTok</a:t>
            </a:r>
            <a:r>
              <a:rPr lang="ar-SY" sz="3200" b="1" dirty="0">
                <a:solidFill>
                  <a:srgbClr val="00AEEF"/>
                </a:solidFill>
              </a:rPr>
              <a:t> </a:t>
            </a:r>
          </a:p>
          <a:p>
            <a:pPr algn="ctr" rtl="1"/>
            <a:r>
              <a:rPr lang="ar-SY" sz="2800" b="1" dirty="0">
                <a:solidFill>
                  <a:srgbClr val="00AEEF"/>
                </a:solidFill>
              </a:rPr>
              <a:t>من أقوى خوارزميات الذكاء الاصطناعي في توصية المحتوى </a:t>
            </a:r>
          </a:p>
          <a:p>
            <a:pPr algn="ctr" rtl="1"/>
            <a:r>
              <a:rPr lang="en-US" sz="2000" b="1" dirty="0">
                <a:solidFill>
                  <a:srgbClr val="00AEEF"/>
                </a:solidFill>
                <a:hlinkClick r:id="rId4"/>
              </a:rPr>
              <a:t>https://www.tiktok.com/discover</a:t>
            </a:r>
            <a:r>
              <a:rPr lang="en-US" sz="2000" b="1" dirty="0">
                <a:solidFill>
                  <a:srgbClr val="00AEEF"/>
                </a:solidFill>
              </a:rPr>
              <a:t>  </a:t>
            </a:r>
            <a:r>
              <a:rPr lang="ar-SY" sz="2000" b="1" dirty="0">
                <a:solidFill>
                  <a:srgbClr val="00AEEF"/>
                </a:solidFill>
              </a:rPr>
              <a:t> </a:t>
            </a:r>
          </a:p>
          <a:p>
            <a:pPr algn="ctr" rtl="1"/>
            <a:endParaRPr lang="ar-SY" sz="3200" b="1" dirty="0">
              <a:solidFill>
                <a:srgbClr val="00AEEF"/>
              </a:solidFill>
            </a:endParaRPr>
          </a:p>
        </p:txBody>
      </p:sp>
      <p:sp>
        <p:nvSpPr>
          <p:cNvPr id="4" name="مستطيل مستدير الزوايا 4">
            <a:extLst>
              <a:ext uri="{FF2B5EF4-FFF2-40B4-BE49-F238E27FC236}">
                <a16:creationId xmlns:a16="http://schemas.microsoft.com/office/drawing/2014/main" id="{F1222301-F4FC-9615-FF43-0534FB5A07C6}"/>
              </a:ext>
            </a:extLst>
          </p:cNvPr>
          <p:cNvSpPr/>
          <p:nvPr/>
        </p:nvSpPr>
        <p:spPr>
          <a:xfrm>
            <a:off x="7113181" y="1912757"/>
            <a:ext cx="5007932" cy="4205016"/>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sz="2200" dirty="0">
                <a:solidFill>
                  <a:schemeClr val="tx1"/>
                </a:solidFill>
              </a:rPr>
              <a:t>الخوارزميات </a:t>
            </a:r>
            <a:r>
              <a:rPr lang="ar-SY" sz="2200" dirty="0">
                <a:solidFill>
                  <a:schemeClr val="tx1"/>
                </a:solidFill>
              </a:rPr>
              <a:t>المستخدمة في </a:t>
            </a:r>
            <a:r>
              <a:rPr lang="ar-SA" sz="2200" dirty="0">
                <a:solidFill>
                  <a:schemeClr val="tx1"/>
                </a:solidFill>
              </a:rPr>
              <a:t>تيك توك</a:t>
            </a:r>
            <a:r>
              <a:rPr lang="ar-SY" sz="2200" dirty="0">
                <a:solidFill>
                  <a:schemeClr val="tx1"/>
                </a:solidFill>
              </a:rPr>
              <a:t> لتوصية المحتوى</a:t>
            </a:r>
            <a:r>
              <a:rPr lang="ar-SA" sz="2200" dirty="0">
                <a:solidFill>
                  <a:schemeClr val="tx1"/>
                </a:solidFill>
              </a:rPr>
              <a:t> هي</a:t>
            </a:r>
            <a:r>
              <a:rPr lang="ar-SY" sz="2200" dirty="0">
                <a:solidFill>
                  <a:schemeClr val="tx1"/>
                </a:solidFill>
              </a:rPr>
              <a:t> خوارزميات</a:t>
            </a:r>
            <a:r>
              <a:rPr lang="ar-SA" sz="2200" dirty="0">
                <a:solidFill>
                  <a:schemeClr val="tx1"/>
                </a:solidFill>
              </a:rPr>
              <a:t> ذكاء اصطناعي </a:t>
            </a:r>
            <a:r>
              <a:rPr lang="ar-SY" sz="2200" dirty="0">
                <a:solidFill>
                  <a:schemeClr val="tx1"/>
                </a:solidFill>
              </a:rPr>
              <a:t>قوية</a:t>
            </a:r>
            <a:r>
              <a:rPr lang="ar-SA" sz="2200" dirty="0">
                <a:solidFill>
                  <a:schemeClr val="tx1"/>
                </a:solidFill>
              </a:rPr>
              <a:t>، تعرف متى ولِمَن ت</a:t>
            </a:r>
            <a:r>
              <a:rPr lang="ar-SY" sz="2200" dirty="0">
                <a:solidFill>
                  <a:schemeClr val="tx1"/>
                </a:solidFill>
              </a:rPr>
              <a:t>ُ</a:t>
            </a:r>
            <a:r>
              <a:rPr lang="ar-SA" sz="2200" dirty="0">
                <a:solidFill>
                  <a:schemeClr val="tx1"/>
                </a:solidFill>
              </a:rPr>
              <a:t>ظهر المحتوى</a:t>
            </a:r>
            <a:r>
              <a:rPr lang="ar-SY" sz="2200" dirty="0">
                <a:solidFill>
                  <a:schemeClr val="tx1"/>
                </a:solidFill>
              </a:rPr>
              <a:t> بحيث يتم إظهار المحتوى المناسب للمستخدمين وفق اهتماماتهم</a:t>
            </a:r>
            <a:r>
              <a:rPr lang="ar-SA" sz="2200" dirty="0">
                <a:solidFill>
                  <a:schemeClr val="tx1"/>
                </a:solidFill>
              </a:rPr>
              <a:t> ليحقق أعلى معدل تفاعل (</a:t>
            </a:r>
            <a:r>
              <a:rPr lang="en-US" sz="2200" dirty="0">
                <a:solidFill>
                  <a:schemeClr val="tx1"/>
                </a:solidFill>
              </a:rPr>
              <a:t>Engagement</a:t>
            </a:r>
            <a:r>
              <a:rPr lang="ar-SA" sz="2200" dirty="0">
                <a:solidFill>
                  <a:schemeClr val="tx1"/>
                </a:solidFill>
              </a:rPr>
              <a:t>).</a:t>
            </a:r>
            <a:endParaRPr lang="en-US" sz="2200" dirty="0">
              <a:solidFill>
                <a:schemeClr val="tx1"/>
              </a:solidFill>
            </a:endParaRPr>
          </a:p>
          <a:p>
            <a:pPr algn="just" rtl="1">
              <a:lnSpc>
                <a:spcPct val="150000"/>
              </a:lnSpc>
            </a:pPr>
            <a:endParaRPr lang="ar-SY" sz="2200" dirty="0">
              <a:solidFill>
                <a:schemeClr val="tx1"/>
              </a:solidFill>
            </a:endParaRPr>
          </a:p>
        </p:txBody>
      </p:sp>
      <p:pic>
        <p:nvPicPr>
          <p:cNvPr id="9" name="صورة 8" descr="صورة تحتوي على الرسومات, الخط, لقطة شاشة, تصميم الجرافيك&#10;&#10;قد يكون المحتوى الذي تم إنشاؤه بواسطة الذكاء الاصطناعي غير صحيح.">
            <a:extLst>
              <a:ext uri="{FF2B5EF4-FFF2-40B4-BE49-F238E27FC236}">
                <a16:creationId xmlns:a16="http://schemas.microsoft.com/office/drawing/2014/main" id="{BCBD558B-D9B3-94AC-E607-3706DDA6D1F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887" y="2145899"/>
            <a:ext cx="6654257" cy="3738732"/>
          </a:xfrm>
          <a:prstGeom prst="rect">
            <a:avLst/>
          </a:prstGeom>
        </p:spPr>
      </p:pic>
    </p:spTree>
    <p:extLst>
      <p:ext uri="{BB962C8B-B14F-4D97-AF65-F5344CB8AC3E}">
        <p14:creationId xmlns:p14="http://schemas.microsoft.com/office/powerpoint/2010/main" val="41832933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5D8EA2-649B-C2DA-D649-43C4D975DC92}"/>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2C2A9D1E-110B-FA9A-4912-A30766ED9998}"/>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41D38981-3C39-A747-6AF8-CCFE13AA99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2811EFAA-A78C-F6CD-E812-6CD6789B58CA}"/>
              </a:ext>
            </a:extLst>
          </p:cNvPr>
          <p:cNvSpPr/>
          <p:nvPr/>
        </p:nvSpPr>
        <p:spPr>
          <a:xfrm>
            <a:off x="5451676" y="1296365"/>
            <a:ext cx="6429915" cy="526209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SY" sz="2200" dirty="0"/>
          </a:p>
        </p:txBody>
      </p:sp>
      <p:sp>
        <p:nvSpPr>
          <p:cNvPr id="8" name="مربع نص 7">
            <a:extLst>
              <a:ext uri="{FF2B5EF4-FFF2-40B4-BE49-F238E27FC236}">
                <a16:creationId xmlns:a16="http://schemas.microsoft.com/office/drawing/2014/main" id="{9312368C-CDBD-6278-9509-9E15282C7745}"/>
              </a:ext>
            </a:extLst>
          </p:cNvPr>
          <p:cNvSpPr txBox="1"/>
          <p:nvPr/>
        </p:nvSpPr>
        <p:spPr>
          <a:xfrm>
            <a:off x="1583634" y="99836"/>
            <a:ext cx="7467600" cy="1077218"/>
          </a:xfrm>
          <a:prstGeom prst="rect">
            <a:avLst/>
          </a:prstGeom>
          <a:noFill/>
        </p:spPr>
        <p:txBody>
          <a:bodyPr wrap="square" rtlCol="0">
            <a:spAutoFit/>
          </a:bodyPr>
          <a:lstStyle/>
          <a:p>
            <a:pPr algn="ctr" rtl="1"/>
            <a:r>
              <a:rPr lang="ar-SY" sz="3200" b="1" dirty="0">
                <a:solidFill>
                  <a:srgbClr val="00AEEF"/>
                </a:solidFill>
              </a:rPr>
              <a:t>4-تحسين توقيت النشر</a:t>
            </a:r>
          </a:p>
          <a:p>
            <a:pPr algn="ctr" rtl="1"/>
            <a:r>
              <a:rPr lang="en-US" sz="3200" b="1" dirty="0">
                <a:solidFill>
                  <a:srgbClr val="00AEEF"/>
                </a:solidFill>
              </a:rPr>
              <a:t>AI-driven Timing for Social Media</a:t>
            </a:r>
          </a:p>
        </p:txBody>
      </p:sp>
      <p:sp>
        <p:nvSpPr>
          <p:cNvPr id="6" name="مربع نص 5">
            <a:extLst>
              <a:ext uri="{FF2B5EF4-FFF2-40B4-BE49-F238E27FC236}">
                <a16:creationId xmlns:a16="http://schemas.microsoft.com/office/drawing/2014/main" id="{C9CF381D-8334-A169-96C6-F31AFC37AF0D}"/>
              </a:ext>
            </a:extLst>
          </p:cNvPr>
          <p:cNvSpPr txBox="1"/>
          <p:nvPr/>
        </p:nvSpPr>
        <p:spPr>
          <a:xfrm>
            <a:off x="5637426" y="1512888"/>
            <a:ext cx="6058414" cy="5107873"/>
          </a:xfrm>
          <a:prstGeom prst="rect">
            <a:avLst/>
          </a:prstGeom>
          <a:noFill/>
        </p:spPr>
        <p:txBody>
          <a:bodyPr wrap="square" rtlCol="1">
            <a:spAutoFit/>
          </a:bodyPr>
          <a:lstStyle/>
          <a:p>
            <a:pPr algn="just" rtl="1">
              <a:lnSpc>
                <a:spcPct val="150000"/>
              </a:lnSpc>
            </a:pPr>
            <a:r>
              <a:rPr lang="ar-SY" sz="2200" dirty="0"/>
              <a:t>تحسين توقيت النشر باستخدام الذكاء الاصطناعي يساعد العلامات التجارية في اختيار أفضل الأوقات للنشر وهذا ما يؤدي إلى زيادة التفاعل مع المنشورات، ولا يمكن أن يكون المنشور فيروسياً إذا لم يتم التفاعل معه وتحديدا مشاركته بشكل كبير، حيث يتم تحسين التوقيت للنشر في منصات التواصل الاجتماعي عبر الذكاء الاصطناعي من خلال من خلال تحليل الأنماط الزمنية، والموسمية، والمناطق الزمنية لتحديد اللحظة المثالية لتحقيق أقصى قدر من الوصول والتفاعل، بناءً على بيانات سابقة لتفاعل الأفراد في مناطقهم الجغرافية المختلفة وحسب اهتماماتهم وخصائصهم الديموغرافية. </a:t>
            </a:r>
          </a:p>
        </p:txBody>
      </p:sp>
      <p:pic>
        <p:nvPicPr>
          <p:cNvPr id="3" name="صورة 2">
            <a:extLst>
              <a:ext uri="{FF2B5EF4-FFF2-40B4-BE49-F238E27FC236}">
                <a16:creationId xmlns:a16="http://schemas.microsoft.com/office/drawing/2014/main" id="{4DCAC3D0-9E32-6528-4AE6-536235031E0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847372"/>
            <a:ext cx="5327378" cy="2866922"/>
          </a:xfrm>
          <a:prstGeom prst="rect">
            <a:avLst/>
          </a:prstGeom>
        </p:spPr>
      </p:pic>
    </p:spTree>
    <p:extLst>
      <p:ext uri="{BB962C8B-B14F-4D97-AF65-F5344CB8AC3E}">
        <p14:creationId xmlns:p14="http://schemas.microsoft.com/office/powerpoint/2010/main" val="9757504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FE1AEF-3839-206D-C74D-08003AC97DA7}"/>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0C268BA1-3349-F4B3-E805-D25DAADF3C82}"/>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DE7CB1ED-FE4C-69DB-B949-8AE52CFC912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id="{AA69CF28-D699-ADC2-EF5A-AC2B38F2D86C}"/>
              </a:ext>
            </a:extLst>
          </p:cNvPr>
          <p:cNvSpPr txBox="1"/>
          <p:nvPr/>
        </p:nvSpPr>
        <p:spPr>
          <a:xfrm>
            <a:off x="1583634" y="99836"/>
            <a:ext cx="7467600" cy="1692771"/>
          </a:xfrm>
          <a:prstGeom prst="rect">
            <a:avLst/>
          </a:prstGeom>
          <a:noFill/>
        </p:spPr>
        <p:txBody>
          <a:bodyPr wrap="square" rtlCol="0">
            <a:spAutoFit/>
          </a:bodyPr>
          <a:lstStyle/>
          <a:p>
            <a:pPr algn="ctr" rtl="1"/>
            <a:r>
              <a:rPr lang="ar-SY" sz="3200" b="1" dirty="0">
                <a:solidFill>
                  <a:srgbClr val="00AEEF"/>
                </a:solidFill>
              </a:rPr>
              <a:t>4-تحسين توقيت النشر</a:t>
            </a:r>
          </a:p>
          <a:p>
            <a:pPr algn="ctr" rtl="1"/>
            <a:r>
              <a:rPr lang="en-US" sz="3200" b="1" dirty="0">
                <a:solidFill>
                  <a:srgbClr val="00AEEF"/>
                </a:solidFill>
              </a:rPr>
              <a:t>Flow Post</a:t>
            </a:r>
            <a:endParaRPr lang="ar-SY" sz="3200" b="1" dirty="0">
              <a:solidFill>
                <a:srgbClr val="00AEEF"/>
              </a:solidFill>
            </a:endParaRPr>
          </a:p>
          <a:p>
            <a:pPr algn="ctr" rtl="1"/>
            <a:r>
              <a:rPr lang="en-US" sz="2000" b="1" dirty="0">
                <a:solidFill>
                  <a:srgbClr val="00AEEF"/>
                </a:solidFill>
                <a:hlinkClick r:id="rId4"/>
              </a:rPr>
              <a:t>https://www.flowpost.ai/social-media-timing-optimizer</a:t>
            </a:r>
            <a:endParaRPr lang="en-US" sz="2000" b="1" dirty="0">
              <a:solidFill>
                <a:srgbClr val="00AEEF"/>
              </a:solidFill>
            </a:endParaRPr>
          </a:p>
          <a:p>
            <a:pPr algn="ctr" rtl="1"/>
            <a:endParaRPr lang="ar-SY" sz="2000" b="1" dirty="0">
              <a:solidFill>
                <a:srgbClr val="00AEEF"/>
              </a:solidFill>
            </a:endParaRPr>
          </a:p>
        </p:txBody>
      </p:sp>
      <p:pic>
        <p:nvPicPr>
          <p:cNvPr id="3" name="صورة 2">
            <a:extLst>
              <a:ext uri="{FF2B5EF4-FFF2-40B4-BE49-F238E27FC236}">
                <a16:creationId xmlns:a16="http://schemas.microsoft.com/office/drawing/2014/main" id="{75762F5C-31B7-C0BE-84AA-4503DBAA710C}"/>
              </a:ext>
            </a:extLst>
          </p:cNvPr>
          <p:cNvPicPr>
            <a:picLocks noChangeAspect="1"/>
          </p:cNvPicPr>
          <p:nvPr/>
        </p:nvPicPr>
        <p:blipFill>
          <a:blip r:embed="rId5"/>
          <a:stretch>
            <a:fillRect/>
          </a:stretch>
        </p:blipFill>
        <p:spPr>
          <a:xfrm>
            <a:off x="70887" y="2222206"/>
            <a:ext cx="8014082" cy="3997840"/>
          </a:xfrm>
          <a:prstGeom prst="rect">
            <a:avLst/>
          </a:prstGeom>
        </p:spPr>
      </p:pic>
      <p:sp>
        <p:nvSpPr>
          <p:cNvPr id="2" name="مستطيل مستدير الزوايا 4">
            <a:extLst>
              <a:ext uri="{FF2B5EF4-FFF2-40B4-BE49-F238E27FC236}">
                <a16:creationId xmlns:a16="http://schemas.microsoft.com/office/drawing/2014/main" id="{47B58BE2-3B94-DC0C-AD6B-66FB100D52F2}"/>
              </a:ext>
            </a:extLst>
          </p:cNvPr>
          <p:cNvSpPr/>
          <p:nvPr/>
        </p:nvSpPr>
        <p:spPr>
          <a:xfrm>
            <a:off x="8410353" y="1912757"/>
            <a:ext cx="3710760" cy="4205016"/>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من خلال أداة </a:t>
            </a:r>
            <a:r>
              <a:rPr lang="en-US" sz="2200" dirty="0">
                <a:solidFill>
                  <a:schemeClr val="tx1"/>
                </a:solidFill>
              </a:rPr>
              <a:t>Flow Post</a:t>
            </a:r>
            <a:r>
              <a:rPr lang="ar-SY" sz="2200" dirty="0">
                <a:solidFill>
                  <a:schemeClr val="tx1"/>
                </a:solidFill>
              </a:rPr>
              <a:t> يمكن تحسين التوقيت للنشر في مختلف منصات التواصل الاجتماعي واختيار التوقيت الأمثل للنشر والذي يساعد على التفاعل وإمكانية تحويل المنشور إلى فيروسي من خلال التفاعل والمشاركة للمنشور.</a:t>
            </a:r>
          </a:p>
        </p:txBody>
      </p:sp>
    </p:spTree>
    <p:extLst>
      <p:ext uri="{BB962C8B-B14F-4D97-AF65-F5344CB8AC3E}">
        <p14:creationId xmlns:p14="http://schemas.microsoft.com/office/powerpoint/2010/main" val="14072683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F0D9D6-2FF6-FE53-E42A-A3BAC87A6C9B}"/>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88D863D9-B85F-7B31-479D-0BE63E4B7562}"/>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DD10AF54-3D95-428C-B171-90ECAC1382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CB2B2511-60EF-FBB1-91A9-B1EF4E2DD874}"/>
              </a:ext>
            </a:extLst>
          </p:cNvPr>
          <p:cNvSpPr/>
          <p:nvPr/>
        </p:nvSpPr>
        <p:spPr>
          <a:xfrm>
            <a:off x="5013434" y="1637273"/>
            <a:ext cx="6868157" cy="492118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SY" sz="2200" dirty="0"/>
          </a:p>
        </p:txBody>
      </p:sp>
      <p:sp>
        <p:nvSpPr>
          <p:cNvPr id="8" name="مربع نص 7">
            <a:extLst>
              <a:ext uri="{FF2B5EF4-FFF2-40B4-BE49-F238E27FC236}">
                <a16:creationId xmlns:a16="http://schemas.microsoft.com/office/drawing/2014/main" id="{6E3ED392-57A1-32DE-D435-8BB15FBF13A4}"/>
              </a:ext>
            </a:extLst>
          </p:cNvPr>
          <p:cNvSpPr txBox="1"/>
          <p:nvPr/>
        </p:nvSpPr>
        <p:spPr>
          <a:xfrm>
            <a:off x="1583634" y="99836"/>
            <a:ext cx="7467600" cy="1077218"/>
          </a:xfrm>
          <a:prstGeom prst="rect">
            <a:avLst/>
          </a:prstGeom>
          <a:noFill/>
        </p:spPr>
        <p:txBody>
          <a:bodyPr wrap="square" rtlCol="0">
            <a:spAutoFit/>
          </a:bodyPr>
          <a:lstStyle/>
          <a:p>
            <a:pPr algn="ctr" rtl="1"/>
            <a:r>
              <a:rPr lang="ar-SY" sz="3200" b="1" dirty="0">
                <a:solidFill>
                  <a:srgbClr val="00AEEF"/>
                </a:solidFill>
              </a:rPr>
              <a:t>5-تحسين التوزيع</a:t>
            </a:r>
          </a:p>
          <a:p>
            <a:pPr algn="ctr" rtl="1"/>
            <a:r>
              <a:rPr lang="en-US" sz="3200" b="1" dirty="0">
                <a:solidFill>
                  <a:srgbClr val="00AEEF"/>
                </a:solidFill>
              </a:rPr>
              <a:t>AI-Driven Distribution</a:t>
            </a:r>
          </a:p>
        </p:txBody>
      </p:sp>
      <p:sp>
        <p:nvSpPr>
          <p:cNvPr id="6" name="مربع نص 5">
            <a:extLst>
              <a:ext uri="{FF2B5EF4-FFF2-40B4-BE49-F238E27FC236}">
                <a16:creationId xmlns:a16="http://schemas.microsoft.com/office/drawing/2014/main" id="{7E29A063-0708-E7EC-7C71-2DBFACB7D1CB}"/>
              </a:ext>
            </a:extLst>
          </p:cNvPr>
          <p:cNvSpPr txBox="1"/>
          <p:nvPr/>
        </p:nvSpPr>
        <p:spPr>
          <a:xfrm>
            <a:off x="5317434" y="2047687"/>
            <a:ext cx="6307007" cy="4100353"/>
          </a:xfrm>
          <a:prstGeom prst="rect">
            <a:avLst/>
          </a:prstGeom>
          <a:noFill/>
        </p:spPr>
        <p:txBody>
          <a:bodyPr wrap="square" rtlCol="1">
            <a:spAutoFit/>
          </a:bodyPr>
          <a:lstStyle/>
          <a:p>
            <a:pPr algn="just" rtl="1">
              <a:lnSpc>
                <a:spcPct val="150000"/>
              </a:lnSpc>
            </a:pPr>
            <a:r>
              <a:rPr lang="ar-SY" sz="2200" dirty="0"/>
              <a:t>التوزيع التلقائي للمحتوى </a:t>
            </a:r>
            <a:r>
              <a:rPr lang="en-US" sz="2200" dirty="0"/>
              <a:t>Automated Distribution</a:t>
            </a:r>
            <a:r>
              <a:rPr lang="ar-SY" sz="2200" dirty="0"/>
              <a:t> حيث يمكن لأنظمة الذكاء الاصطناعي أخذ رابط </a:t>
            </a:r>
            <a:r>
              <a:rPr lang="en-US" sz="2200" dirty="0"/>
              <a:t>URL </a:t>
            </a:r>
            <a:r>
              <a:rPr lang="ar-SY" sz="2200" dirty="0"/>
              <a:t> لموقع الكتروني واحد أو جزء من المحتوى يتم إضافته في نظام أو أداة الذكاء الاصطناعي وتحويله إلى منشورات مُخصصة لمنصات التواصل الاجتماعي المختلفة يناسب كل منصة من المنصات مثل </a:t>
            </a:r>
            <a:r>
              <a:rPr lang="en-US" sz="2200" dirty="0"/>
              <a:t>Facebook, X, LinkedIn, Snapchat, TikTok</a:t>
            </a:r>
            <a:r>
              <a:rPr lang="ar-SY" sz="2200" dirty="0"/>
              <a:t>. </a:t>
            </a:r>
          </a:p>
          <a:p>
            <a:pPr algn="just" rtl="1">
              <a:lnSpc>
                <a:spcPct val="150000"/>
              </a:lnSpc>
            </a:pPr>
            <a:endParaRPr lang="en-US" sz="2200" dirty="0"/>
          </a:p>
          <a:p>
            <a:pPr algn="just" rtl="1">
              <a:lnSpc>
                <a:spcPct val="150000"/>
              </a:lnSpc>
            </a:pPr>
            <a:r>
              <a:rPr lang="en-US" sz="2200" dirty="0"/>
              <a:t> </a:t>
            </a:r>
            <a:endParaRPr lang="ar-SY" sz="2200" dirty="0"/>
          </a:p>
        </p:txBody>
      </p:sp>
      <p:pic>
        <p:nvPicPr>
          <p:cNvPr id="3" name="صورة 2">
            <a:extLst>
              <a:ext uri="{FF2B5EF4-FFF2-40B4-BE49-F238E27FC236}">
                <a16:creationId xmlns:a16="http://schemas.microsoft.com/office/drawing/2014/main" id="{B35D4AB2-CEE4-2905-A83A-86C4A8F727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5497" y="1890726"/>
            <a:ext cx="4460787" cy="4460787"/>
          </a:xfrm>
          <a:prstGeom prst="rect">
            <a:avLst/>
          </a:prstGeom>
        </p:spPr>
      </p:pic>
    </p:spTree>
    <p:extLst>
      <p:ext uri="{BB962C8B-B14F-4D97-AF65-F5344CB8AC3E}">
        <p14:creationId xmlns:p14="http://schemas.microsoft.com/office/powerpoint/2010/main" val="8353836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FCEE6-D42F-C7E6-EBF5-AB6E6A0CF2CB}"/>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F46A59A7-C62E-D2A5-4E3B-570FE20DF929}"/>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837B4F70-ECFF-B632-F716-0D535C2B0C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id="{DF13D6DD-73A5-29D4-8979-14F0948F16CD}"/>
              </a:ext>
            </a:extLst>
          </p:cNvPr>
          <p:cNvSpPr txBox="1"/>
          <p:nvPr/>
        </p:nvSpPr>
        <p:spPr>
          <a:xfrm>
            <a:off x="1583634" y="99836"/>
            <a:ext cx="7467600" cy="1384995"/>
          </a:xfrm>
          <a:prstGeom prst="rect">
            <a:avLst/>
          </a:prstGeom>
          <a:noFill/>
        </p:spPr>
        <p:txBody>
          <a:bodyPr wrap="square" rtlCol="0">
            <a:spAutoFit/>
          </a:bodyPr>
          <a:lstStyle/>
          <a:p>
            <a:pPr algn="ctr" rtl="1"/>
            <a:r>
              <a:rPr lang="ar-SY" sz="3200" b="1" dirty="0">
                <a:solidFill>
                  <a:srgbClr val="00AEEF"/>
                </a:solidFill>
              </a:rPr>
              <a:t>5-تحسين التوزيع</a:t>
            </a:r>
          </a:p>
          <a:p>
            <a:pPr algn="ctr" rtl="1"/>
            <a:r>
              <a:rPr lang="en-US" sz="3200" b="1" dirty="0">
                <a:solidFill>
                  <a:srgbClr val="00AEEF"/>
                </a:solidFill>
              </a:rPr>
              <a:t>Auto Post</a:t>
            </a:r>
            <a:endParaRPr lang="ar-SY" sz="3200" b="1" dirty="0">
              <a:solidFill>
                <a:srgbClr val="00AEEF"/>
              </a:solidFill>
            </a:endParaRPr>
          </a:p>
          <a:p>
            <a:pPr algn="ctr" rtl="1"/>
            <a:r>
              <a:rPr lang="en-US" sz="2000" b="1" dirty="0">
                <a:solidFill>
                  <a:srgbClr val="00AEEF"/>
                </a:solidFill>
                <a:hlinkClick r:id="rId4"/>
              </a:rPr>
              <a:t>https://auto-post.io/landing/automated-content-distribution</a:t>
            </a:r>
            <a:r>
              <a:rPr lang="ar-SY" sz="2000" b="1" dirty="0">
                <a:solidFill>
                  <a:srgbClr val="00AEEF"/>
                </a:solidFill>
              </a:rPr>
              <a:t> </a:t>
            </a:r>
          </a:p>
        </p:txBody>
      </p:sp>
      <p:pic>
        <p:nvPicPr>
          <p:cNvPr id="3" name="صورة 2">
            <a:extLst>
              <a:ext uri="{FF2B5EF4-FFF2-40B4-BE49-F238E27FC236}">
                <a16:creationId xmlns:a16="http://schemas.microsoft.com/office/drawing/2014/main" id="{386AF75B-76B6-A589-7697-B9FAB478F104}"/>
              </a:ext>
            </a:extLst>
          </p:cNvPr>
          <p:cNvPicPr>
            <a:picLocks noChangeAspect="1"/>
          </p:cNvPicPr>
          <p:nvPr/>
        </p:nvPicPr>
        <p:blipFill>
          <a:blip r:embed="rId5"/>
          <a:stretch>
            <a:fillRect/>
          </a:stretch>
        </p:blipFill>
        <p:spPr>
          <a:xfrm>
            <a:off x="0" y="1479458"/>
            <a:ext cx="8771860" cy="5453806"/>
          </a:xfrm>
          <a:prstGeom prst="rect">
            <a:avLst/>
          </a:prstGeom>
        </p:spPr>
      </p:pic>
      <p:sp>
        <p:nvSpPr>
          <p:cNvPr id="7" name="مستطيل مستدير الزوايا 4">
            <a:extLst>
              <a:ext uri="{FF2B5EF4-FFF2-40B4-BE49-F238E27FC236}">
                <a16:creationId xmlns:a16="http://schemas.microsoft.com/office/drawing/2014/main" id="{81A0E877-50E3-FF8B-D9D8-8F7C4A008D32}"/>
              </a:ext>
            </a:extLst>
          </p:cNvPr>
          <p:cNvSpPr/>
          <p:nvPr/>
        </p:nvSpPr>
        <p:spPr>
          <a:xfrm>
            <a:off x="8917730" y="1955288"/>
            <a:ext cx="3221662" cy="4594368"/>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أداة </a:t>
            </a:r>
            <a:r>
              <a:rPr lang="en-US" sz="2200" dirty="0">
                <a:solidFill>
                  <a:schemeClr val="tx1"/>
                </a:solidFill>
              </a:rPr>
              <a:t>Auto Post</a:t>
            </a:r>
            <a:r>
              <a:rPr lang="ar-SY" sz="2200" dirty="0">
                <a:solidFill>
                  <a:schemeClr val="tx1"/>
                </a:solidFill>
              </a:rPr>
              <a:t> هي أداة ذكاء اصطناعي للتوزيع التلقائي للمحتوى ومن خلالها يمكن نشر المنشورات في مواقع التواصل الاجتماعي من المدونة وبحيث يتم توليد محتوى مناسب لكل منصة تواصل اجتماعي من المنصات المختلفة. </a:t>
            </a:r>
          </a:p>
        </p:txBody>
      </p:sp>
    </p:spTree>
    <p:extLst>
      <p:ext uri="{BB962C8B-B14F-4D97-AF65-F5344CB8AC3E}">
        <p14:creationId xmlns:p14="http://schemas.microsoft.com/office/powerpoint/2010/main" val="5929756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939DB3-BEE2-BEDF-0F3D-78EE6CF56C82}"/>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ABD7A447-897C-1575-BFBD-9EB72284782B}"/>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EE6994C6-437A-78B9-00EB-2725D69826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8AABAE17-B210-9A1A-6E2D-5773DD1C8A49}"/>
              </a:ext>
            </a:extLst>
          </p:cNvPr>
          <p:cNvSpPr/>
          <p:nvPr/>
        </p:nvSpPr>
        <p:spPr>
          <a:xfrm>
            <a:off x="5574584" y="1177054"/>
            <a:ext cx="6307007" cy="538140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SY" sz="2200" dirty="0"/>
          </a:p>
        </p:txBody>
      </p:sp>
      <p:sp>
        <p:nvSpPr>
          <p:cNvPr id="8" name="مربع نص 7">
            <a:extLst>
              <a:ext uri="{FF2B5EF4-FFF2-40B4-BE49-F238E27FC236}">
                <a16:creationId xmlns:a16="http://schemas.microsoft.com/office/drawing/2014/main" id="{6B8979E9-AB75-7AAA-D18E-723D2BE0AF08}"/>
              </a:ext>
            </a:extLst>
          </p:cNvPr>
          <p:cNvSpPr txBox="1"/>
          <p:nvPr/>
        </p:nvSpPr>
        <p:spPr>
          <a:xfrm>
            <a:off x="1583634" y="99836"/>
            <a:ext cx="7467600" cy="1077218"/>
          </a:xfrm>
          <a:prstGeom prst="rect">
            <a:avLst/>
          </a:prstGeom>
          <a:noFill/>
        </p:spPr>
        <p:txBody>
          <a:bodyPr wrap="square" rtlCol="0">
            <a:spAutoFit/>
          </a:bodyPr>
          <a:lstStyle/>
          <a:p>
            <a:pPr algn="ctr" rtl="1"/>
            <a:r>
              <a:rPr lang="ar-SY" sz="3200" b="1" dirty="0">
                <a:solidFill>
                  <a:srgbClr val="00AEEF"/>
                </a:solidFill>
              </a:rPr>
              <a:t>5-تحسين التوزيع</a:t>
            </a:r>
          </a:p>
          <a:p>
            <a:pPr algn="ctr" rtl="1"/>
            <a:r>
              <a:rPr lang="en-US" sz="3200" b="1" dirty="0">
                <a:solidFill>
                  <a:srgbClr val="00AEEF"/>
                </a:solidFill>
              </a:rPr>
              <a:t>AI-Driven Distribution</a:t>
            </a:r>
          </a:p>
        </p:txBody>
      </p:sp>
      <p:sp>
        <p:nvSpPr>
          <p:cNvPr id="6" name="مربع نص 5">
            <a:extLst>
              <a:ext uri="{FF2B5EF4-FFF2-40B4-BE49-F238E27FC236}">
                <a16:creationId xmlns:a16="http://schemas.microsoft.com/office/drawing/2014/main" id="{050A3CB0-3261-3132-12B9-4D88ECC41AB1}"/>
              </a:ext>
            </a:extLst>
          </p:cNvPr>
          <p:cNvSpPr txBox="1"/>
          <p:nvPr/>
        </p:nvSpPr>
        <p:spPr>
          <a:xfrm>
            <a:off x="5574583" y="1616222"/>
            <a:ext cx="6307007" cy="5107873"/>
          </a:xfrm>
          <a:prstGeom prst="rect">
            <a:avLst/>
          </a:prstGeom>
          <a:noFill/>
        </p:spPr>
        <p:txBody>
          <a:bodyPr wrap="square" rtlCol="1">
            <a:spAutoFit/>
          </a:bodyPr>
          <a:lstStyle/>
          <a:p>
            <a:pPr algn="just" rtl="1">
              <a:lnSpc>
                <a:spcPct val="150000"/>
              </a:lnSpc>
            </a:pPr>
            <a:r>
              <a:rPr lang="ar-SY" sz="2200" dirty="0"/>
              <a:t>إعادة استخدام المحتوى: تُحوّل أدوات الذكاء الاصطناعي منشورات التدوينات، ومقاطع الفيديو، </a:t>
            </a:r>
            <a:r>
              <a:rPr lang="ar-SY" sz="2200" dirty="0" err="1"/>
              <a:t>والبودكاست</a:t>
            </a:r>
            <a:r>
              <a:rPr lang="ar-SY" sz="2200" dirty="0"/>
              <a:t> إلى مقتطفات اجتماعية  </a:t>
            </a:r>
            <a:r>
              <a:rPr lang="en-US" sz="2200" dirty="0"/>
              <a:t>Social Media Snippet</a:t>
            </a:r>
            <a:r>
              <a:rPr lang="ar-SY" sz="2200" dirty="0"/>
              <a:t>، و عروض دوارة </a:t>
            </a:r>
            <a:r>
              <a:rPr lang="en-US" sz="2200" dirty="0"/>
              <a:t>carousels </a:t>
            </a:r>
            <a:r>
              <a:rPr lang="ar-SY" sz="2200" dirty="0"/>
              <a:t>، ورسوم بيانية ليتم استخدامها في منصات التواصل الاجتماعي المختلفة، وهناك  أدوات ذكاء اصطناعي تقوم بتحويل مقاطع الفيديو الطويلة إلى مقاطع قصيرة </a:t>
            </a:r>
            <a:r>
              <a:rPr lang="en-US" sz="2200" dirty="0"/>
              <a:t>Reels</a:t>
            </a:r>
            <a:r>
              <a:rPr lang="ar-SY" sz="2200" dirty="0"/>
              <a:t> واختيار أفضل اللحظات أو المشاهد المؤثرة في مقطع الفيديو ليتم إنشاء </a:t>
            </a:r>
            <a:r>
              <a:rPr lang="en-US" sz="2200" dirty="0"/>
              <a:t>Reels</a:t>
            </a:r>
            <a:r>
              <a:rPr lang="ar-SY" sz="2200" dirty="0"/>
              <a:t> منها وهذه تكون خلاصة مهمة من مقطع الفيديو وبذلك يمكن أن تكون هذه المقاطع القصيرة فيروسية كونها قصيرة وبنفس الوقت خلاصة لموضوع مهم أو مؤثر.</a:t>
            </a:r>
          </a:p>
          <a:p>
            <a:pPr algn="just" rtl="1">
              <a:lnSpc>
                <a:spcPct val="150000"/>
              </a:lnSpc>
            </a:pPr>
            <a:endParaRPr lang="ar-SY" sz="2200" dirty="0"/>
          </a:p>
        </p:txBody>
      </p:sp>
      <p:pic>
        <p:nvPicPr>
          <p:cNvPr id="3" name="صورة 2">
            <a:extLst>
              <a:ext uri="{FF2B5EF4-FFF2-40B4-BE49-F238E27FC236}">
                <a16:creationId xmlns:a16="http://schemas.microsoft.com/office/drawing/2014/main" id="{5D8D4425-A833-45B9-CE82-24190447512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706544"/>
            <a:ext cx="5450285" cy="3044495"/>
          </a:xfrm>
          <a:prstGeom prst="rect">
            <a:avLst/>
          </a:prstGeom>
        </p:spPr>
      </p:pic>
    </p:spTree>
    <p:extLst>
      <p:ext uri="{BB962C8B-B14F-4D97-AF65-F5344CB8AC3E}">
        <p14:creationId xmlns:p14="http://schemas.microsoft.com/office/powerpoint/2010/main" val="33459327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08130-021E-D0CA-07DC-DDDC8AA0FEBD}"/>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EE4C7F9E-366F-5CF7-3AA8-EE49594934A4}"/>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F2D2FEF3-4CD8-12D3-A6B8-ADD3882A12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id="{8300B176-8457-A170-58E0-57B4FB030A87}"/>
              </a:ext>
            </a:extLst>
          </p:cNvPr>
          <p:cNvSpPr txBox="1"/>
          <p:nvPr/>
        </p:nvSpPr>
        <p:spPr>
          <a:xfrm>
            <a:off x="1583634" y="99836"/>
            <a:ext cx="7467600" cy="1938992"/>
          </a:xfrm>
          <a:prstGeom prst="rect">
            <a:avLst/>
          </a:prstGeom>
          <a:noFill/>
        </p:spPr>
        <p:txBody>
          <a:bodyPr wrap="square" rtlCol="0">
            <a:spAutoFit/>
          </a:bodyPr>
          <a:lstStyle/>
          <a:p>
            <a:pPr algn="ctr" rtl="1"/>
            <a:r>
              <a:rPr lang="ar-SY" sz="3200" b="1" dirty="0">
                <a:solidFill>
                  <a:srgbClr val="00AEEF"/>
                </a:solidFill>
              </a:rPr>
              <a:t>5-تحسين التوزيع</a:t>
            </a:r>
          </a:p>
          <a:p>
            <a:pPr algn="ctr" rtl="1"/>
            <a:r>
              <a:rPr lang="en-US" sz="3200" b="1" dirty="0">
                <a:solidFill>
                  <a:srgbClr val="00AEEF"/>
                </a:solidFill>
              </a:rPr>
              <a:t>Opus Clip</a:t>
            </a:r>
            <a:endParaRPr lang="ar-SY" sz="3200" b="1" dirty="0">
              <a:solidFill>
                <a:srgbClr val="00AEEF"/>
              </a:solidFill>
            </a:endParaRPr>
          </a:p>
          <a:p>
            <a:pPr algn="ctr" rtl="1"/>
            <a:r>
              <a:rPr lang="en-US" sz="2000" b="1" dirty="0">
                <a:solidFill>
                  <a:srgbClr val="00AEEF"/>
                </a:solidFill>
                <a:hlinkClick r:id="rId4"/>
              </a:rPr>
              <a:t>https://www.opus.pro</a:t>
            </a:r>
            <a:r>
              <a:rPr lang="en-US" sz="2000" b="1" dirty="0">
                <a:solidFill>
                  <a:srgbClr val="00AEEF"/>
                </a:solidFill>
              </a:rPr>
              <a:t> </a:t>
            </a:r>
            <a:endParaRPr lang="ar-SY" sz="2000" b="1" dirty="0">
              <a:solidFill>
                <a:srgbClr val="00AEEF"/>
              </a:solidFill>
            </a:endParaRPr>
          </a:p>
          <a:p>
            <a:pPr algn="ctr" rtl="1"/>
            <a:endParaRPr lang="en-US" sz="3200" b="1" dirty="0">
              <a:solidFill>
                <a:srgbClr val="00AEEF"/>
              </a:solidFill>
            </a:endParaRPr>
          </a:p>
        </p:txBody>
      </p:sp>
      <p:sp>
        <p:nvSpPr>
          <p:cNvPr id="2" name="مستطيل مستدير الزوايا 4">
            <a:extLst>
              <a:ext uri="{FF2B5EF4-FFF2-40B4-BE49-F238E27FC236}">
                <a16:creationId xmlns:a16="http://schemas.microsoft.com/office/drawing/2014/main" id="{4093C6E9-2A7D-153B-13A5-ABAA0B38E721}"/>
              </a:ext>
            </a:extLst>
          </p:cNvPr>
          <p:cNvSpPr/>
          <p:nvPr/>
        </p:nvSpPr>
        <p:spPr>
          <a:xfrm>
            <a:off x="8218967" y="1418273"/>
            <a:ext cx="3786922" cy="5439727"/>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أداة </a:t>
            </a:r>
            <a:r>
              <a:rPr lang="en-US" sz="2200" dirty="0">
                <a:solidFill>
                  <a:schemeClr val="tx1"/>
                </a:solidFill>
              </a:rPr>
              <a:t>Opus Clip</a:t>
            </a:r>
            <a:r>
              <a:rPr lang="ar-SY" sz="2200" dirty="0">
                <a:solidFill>
                  <a:schemeClr val="tx1"/>
                </a:solidFill>
              </a:rPr>
              <a:t> لتحرير الفيديو بالاعتماد على الذكاء الاصطناعي، حيث تتيح هذه الأداة تقسيم مقطع الفيديو الطويل إلى مقاطع قصيرة </a:t>
            </a:r>
            <a:r>
              <a:rPr lang="en-US" sz="2200" dirty="0">
                <a:solidFill>
                  <a:schemeClr val="tx1"/>
                </a:solidFill>
              </a:rPr>
              <a:t>Reels</a:t>
            </a:r>
            <a:r>
              <a:rPr lang="ar-SY" sz="2200" dirty="0">
                <a:solidFill>
                  <a:schemeClr val="tx1"/>
                </a:solidFill>
              </a:rPr>
              <a:t> فيروسية حيث أن هذه الأداة مدربة على ملايين المقاطع الفيروسية وتساعدك باقتطاع مقاطع قصيرة بمؤثرات مناسبة وجعلها فيروسية ويمكن نشرها على مختلف منصات التواصل الاجتماعي بنقرة واحدة.</a:t>
            </a:r>
          </a:p>
        </p:txBody>
      </p:sp>
      <p:pic>
        <p:nvPicPr>
          <p:cNvPr id="7" name="صورة 6">
            <a:extLst>
              <a:ext uri="{FF2B5EF4-FFF2-40B4-BE49-F238E27FC236}">
                <a16:creationId xmlns:a16="http://schemas.microsoft.com/office/drawing/2014/main" id="{1D454EDF-7F09-5483-75A0-AB7B72F82012}"/>
              </a:ext>
            </a:extLst>
          </p:cNvPr>
          <p:cNvPicPr>
            <a:picLocks noChangeAspect="1"/>
          </p:cNvPicPr>
          <p:nvPr/>
        </p:nvPicPr>
        <p:blipFill>
          <a:blip r:embed="rId5"/>
          <a:stretch>
            <a:fillRect/>
          </a:stretch>
        </p:blipFill>
        <p:spPr>
          <a:xfrm>
            <a:off x="0" y="2126513"/>
            <a:ext cx="8109992" cy="3720298"/>
          </a:xfrm>
          <a:prstGeom prst="rect">
            <a:avLst/>
          </a:prstGeom>
        </p:spPr>
      </p:pic>
    </p:spTree>
    <p:extLst>
      <p:ext uri="{BB962C8B-B14F-4D97-AF65-F5344CB8AC3E}">
        <p14:creationId xmlns:p14="http://schemas.microsoft.com/office/powerpoint/2010/main" val="23371178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B769F8-3A4F-2F76-C16B-57A4B37600CD}"/>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35E7CE09-D373-1010-D98D-3E50BC4F42F2}"/>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9E8EA5BD-0BA8-2998-3FA4-6CCD2F0AF50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id="{97F7F3C6-DE79-385B-FDC5-D59AFA4B0ED5}"/>
              </a:ext>
            </a:extLst>
          </p:cNvPr>
          <p:cNvSpPr txBox="1"/>
          <p:nvPr/>
        </p:nvSpPr>
        <p:spPr>
          <a:xfrm>
            <a:off x="1583634" y="99836"/>
            <a:ext cx="7467600" cy="2062103"/>
          </a:xfrm>
          <a:prstGeom prst="rect">
            <a:avLst/>
          </a:prstGeom>
          <a:noFill/>
        </p:spPr>
        <p:txBody>
          <a:bodyPr wrap="square" rtlCol="0">
            <a:spAutoFit/>
          </a:bodyPr>
          <a:lstStyle/>
          <a:p>
            <a:pPr algn="ctr" rtl="1"/>
            <a:r>
              <a:rPr lang="ar-SY" sz="3200" b="1" dirty="0">
                <a:solidFill>
                  <a:srgbClr val="00AEEF"/>
                </a:solidFill>
              </a:rPr>
              <a:t>6-التسويق عبر المؤثرين المدعوم بالذكاء الاصطناعي</a:t>
            </a:r>
          </a:p>
          <a:p>
            <a:pPr algn="ctr" rtl="1"/>
            <a:r>
              <a:rPr lang="en-US" sz="3200" b="1" dirty="0">
                <a:solidFill>
                  <a:srgbClr val="00AEEF"/>
                </a:solidFill>
              </a:rPr>
              <a:t>AI-powered influencer marketing </a:t>
            </a:r>
          </a:p>
          <a:p>
            <a:pPr algn="ctr" rtl="1"/>
            <a:endParaRPr lang="ar-SY" sz="3200" b="1" dirty="0">
              <a:solidFill>
                <a:srgbClr val="00AEEF"/>
              </a:solidFill>
            </a:endParaRPr>
          </a:p>
          <a:p>
            <a:pPr algn="ctr" rtl="1"/>
            <a:endParaRPr lang="en-US" sz="3200" b="1" dirty="0">
              <a:solidFill>
                <a:srgbClr val="00AEEF"/>
              </a:solidFill>
            </a:endParaRPr>
          </a:p>
        </p:txBody>
      </p:sp>
      <p:sp>
        <p:nvSpPr>
          <p:cNvPr id="2" name="مستطيل مستدير الزوايا 4">
            <a:extLst>
              <a:ext uri="{FF2B5EF4-FFF2-40B4-BE49-F238E27FC236}">
                <a16:creationId xmlns:a16="http://schemas.microsoft.com/office/drawing/2014/main" id="{0C8CA1B5-019C-1EBE-932C-38DA60448755}"/>
              </a:ext>
            </a:extLst>
          </p:cNvPr>
          <p:cNvSpPr/>
          <p:nvPr/>
        </p:nvSpPr>
        <p:spPr>
          <a:xfrm>
            <a:off x="4827181" y="1222744"/>
            <a:ext cx="7364820" cy="545450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SY" sz="2200" dirty="0">
              <a:solidFill>
                <a:schemeClr val="tx1"/>
              </a:solidFill>
            </a:endParaRPr>
          </a:p>
          <a:p>
            <a:pPr algn="just" rtl="1">
              <a:lnSpc>
                <a:spcPct val="150000"/>
              </a:lnSpc>
            </a:pPr>
            <a:r>
              <a:rPr lang="ar-SY" sz="2200" dirty="0">
                <a:solidFill>
                  <a:schemeClr val="tx1"/>
                </a:solidFill>
              </a:rPr>
              <a:t>يزيد التسويق عبر المؤثرين المدعوم بالذكاء الاصطناعي عائد الاستثمار لحملات التسويق عبر المؤثرين من خلال استخدام تحليلات البيانات لمطابقة المؤثرين بدقة، وكشف الاحتيال، وتحسين المحتوى تلقائيًا. تشمل التحسينات الرئيسية زيادة التفاعل بنسبة </a:t>
            </a:r>
            <a:r>
              <a:rPr lang="en-US" sz="2200" dirty="0">
                <a:solidFill>
                  <a:schemeClr val="tx1"/>
                </a:solidFill>
              </a:rPr>
              <a:t>37</a:t>
            </a:r>
            <a:r>
              <a:rPr lang="ar-SY" sz="2200" dirty="0">
                <a:solidFill>
                  <a:schemeClr val="tx1"/>
                </a:solidFill>
              </a:rPr>
              <a:t>% من خلال استهداف أفضل للجمهور، وتنفيذ أسرع للحملات، وخفض التكاليف. أفاد أكثر من </a:t>
            </a:r>
            <a:r>
              <a:rPr lang="en-US" sz="2200" dirty="0">
                <a:solidFill>
                  <a:schemeClr val="tx1"/>
                </a:solidFill>
              </a:rPr>
              <a:t>75</a:t>
            </a:r>
            <a:r>
              <a:rPr lang="ar-SY" sz="2200" dirty="0">
                <a:solidFill>
                  <a:schemeClr val="tx1"/>
                </a:solidFill>
              </a:rPr>
              <a:t>% من المسوقين بتحسن الأداء بعد استخدام أدوات الذكاء الاصطناعي في حملات التسويق عبر المؤثرين.</a:t>
            </a:r>
          </a:p>
          <a:p>
            <a:pPr algn="just" rtl="1">
              <a:lnSpc>
                <a:spcPct val="150000"/>
              </a:lnSpc>
            </a:pPr>
            <a:r>
              <a:rPr lang="ar-SY" sz="2200" dirty="0">
                <a:solidFill>
                  <a:schemeClr val="tx1"/>
                </a:solidFill>
              </a:rPr>
              <a:t>ولا شك أن التسويق عبر المؤثرين هي استراتيجية داعمة للتسويق الفيروسي حيث يمكن الاعتماد على المؤثرين في جعل المنتجات فيروسية أو إعادة نشر محتوى للعلامة التجارية من خلال المؤثرين وجعلها فيروسياً نتيجة كثرة المتابعين لديهم. </a:t>
            </a:r>
          </a:p>
          <a:p>
            <a:pPr algn="just" rtl="1">
              <a:lnSpc>
                <a:spcPct val="150000"/>
              </a:lnSpc>
            </a:pPr>
            <a:endParaRPr lang="ar-SY" sz="2200" dirty="0">
              <a:solidFill>
                <a:schemeClr val="tx1"/>
              </a:solidFill>
            </a:endParaRPr>
          </a:p>
        </p:txBody>
      </p:sp>
      <p:pic>
        <p:nvPicPr>
          <p:cNvPr id="4" name="صورة 3">
            <a:extLst>
              <a:ext uri="{FF2B5EF4-FFF2-40B4-BE49-F238E27FC236}">
                <a16:creationId xmlns:a16="http://schemas.microsoft.com/office/drawing/2014/main" id="{13C7E1BD-0135-423E-3295-6390CF74301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2457635"/>
            <a:ext cx="4796956" cy="2518402"/>
          </a:xfrm>
          <a:prstGeom prst="rect">
            <a:avLst/>
          </a:prstGeom>
        </p:spPr>
      </p:pic>
    </p:spTree>
    <p:extLst>
      <p:ext uri="{BB962C8B-B14F-4D97-AF65-F5344CB8AC3E}">
        <p14:creationId xmlns:p14="http://schemas.microsoft.com/office/powerpoint/2010/main" val="28770799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6D40CE-124C-31F8-27A9-327B7B954CF0}"/>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9A092285-9BE2-6A5B-E621-CA6099171FFC}"/>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4DD09AAA-4C0E-DDCF-31B3-52D2F48DD9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id="{811EEC9E-16A4-7986-E8CC-33AB4E31A0AA}"/>
              </a:ext>
            </a:extLst>
          </p:cNvPr>
          <p:cNvSpPr txBox="1"/>
          <p:nvPr/>
        </p:nvSpPr>
        <p:spPr>
          <a:xfrm>
            <a:off x="1583634" y="99836"/>
            <a:ext cx="7467600" cy="2062103"/>
          </a:xfrm>
          <a:prstGeom prst="rect">
            <a:avLst/>
          </a:prstGeom>
          <a:noFill/>
        </p:spPr>
        <p:txBody>
          <a:bodyPr wrap="square" rtlCol="0">
            <a:spAutoFit/>
          </a:bodyPr>
          <a:lstStyle/>
          <a:p>
            <a:pPr algn="ctr" rtl="1"/>
            <a:r>
              <a:rPr lang="ar-SY" sz="3200" b="1" dirty="0">
                <a:solidFill>
                  <a:srgbClr val="00AEEF"/>
                </a:solidFill>
              </a:rPr>
              <a:t>6-التسويق عبر المؤثرين المدعوم بالذكاء الاصطناعي</a:t>
            </a:r>
          </a:p>
          <a:p>
            <a:pPr algn="ctr" rtl="1"/>
            <a:r>
              <a:rPr lang="en-US" sz="3200" b="1" dirty="0">
                <a:solidFill>
                  <a:srgbClr val="00AEEF"/>
                </a:solidFill>
              </a:rPr>
              <a:t>AI-Powered Influencer Marketing </a:t>
            </a:r>
          </a:p>
          <a:p>
            <a:pPr algn="ctr" rtl="1"/>
            <a:endParaRPr lang="ar-SY" sz="3200" b="1" dirty="0">
              <a:solidFill>
                <a:srgbClr val="00AEEF"/>
              </a:solidFill>
            </a:endParaRPr>
          </a:p>
          <a:p>
            <a:pPr algn="ctr" rtl="1"/>
            <a:endParaRPr lang="en-US" sz="3200" b="1" dirty="0">
              <a:solidFill>
                <a:srgbClr val="00AEEF"/>
              </a:solidFill>
            </a:endParaRPr>
          </a:p>
        </p:txBody>
      </p:sp>
      <p:sp>
        <p:nvSpPr>
          <p:cNvPr id="2" name="مستطيل مستدير الزوايا 4">
            <a:extLst>
              <a:ext uri="{FF2B5EF4-FFF2-40B4-BE49-F238E27FC236}">
                <a16:creationId xmlns:a16="http://schemas.microsoft.com/office/drawing/2014/main" id="{52450FD2-3EB1-FADE-9229-B19F92D1F618}"/>
              </a:ext>
            </a:extLst>
          </p:cNvPr>
          <p:cNvSpPr/>
          <p:nvPr/>
        </p:nvSpPr>
        <p:spPr>
          <a:xfrm>
            <a:off x="0" y="1371600"/>
            <a:ext cx="12192001" cy="548640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-تساعد أدوات الذكاء الاصطناعي المتخصصة في التسويق عبر المؤثرين في مطابقة واكتشاف المؤثرين بشكل أكثر ذكاءً، حيث تحلل أنظمة الذكاء الاصطناعي التركيبة الديموغرافية لجمهور المؤثر واهتماماتهم وأنماط تفاعلهم لتحديد أفضل صناع المحتوى (وخاصة المؤثرين الصغار </a:t>
            </a:r>
            <a:r>
              <a:rPr lang="en-US" sz="2200" dirty="0">
                <a:solidFill>
                  <a:schemeClr val="tx1"/>
                </a:solidFill>
              </a:rPr>
              <a:t>Micro-Influencers</a:t>
            </a:r>
            <a:r>
              <a:rPr lang="ar-SY" sz="2200" dirty="0">
                <a:solidFill>
                  <a:schemeClr val="tx1"/>
                </a:solidFill>
              </a:rPr>
              <a:t>)، وليس مجرد الاعتماد على عدد المتابعين حيث يمكن معرفة مدى مناسبة المؤثر للعلامة التجارية ومدى التفاعل لديه.</a:t>
            </a:r>
          </a:p>
          <a:p>
            <a:pPr algn="just" rtl="1">
              <a:lnSpc>
                <a:spcPct val="150000"/>
              </a:lnSpc>
            </a:pPr>
            <a:r>
              <a:rPr lang="ar-SY" sz="2200" dirty="0">
                <a:solidFill>
                  <a:schemeClr val="tx1"/>
                </a:solidFill>
              </a:rPr>
              <a:t>-كشف الاحتيال في حسابات المؤثرين بحيث تكشف خوارزميات الذكاء الاصطناعي المتابعين الوهميين لدى المؤثر إن وجدت ونشاط البرامج الآلية الوهمية التي تولد حسابات مواقع تواصل اجتماعي وهمية وتخلق متابعة وتفاعل وهمي لا فائدة منه، مما يضمن إنفاق ميزانية التسويق على التفاعل الحقيقي.</a:t>
            </a:r>
          </a:p>
          <a:p>
            <a:pPr algn="just" rtl="1">
              <a:lnSpc>
                <a:spcPct val="150000"/>
              </a:lnSpc>
            </a:pPr>
            <a:r>
              <a:rPr lang="ar-SY" sz="2200" dirty="0">
                <a:solidFill>
                  <a:schemeClr val="tx1"/>
                </a:solidFill>
              </a:rPr>
              <a:t>على هذا الأساس تستطيع العلامة التجارية اختيار المؤثرين بفعالية أكبر يمكنها من تحقيق أهدافها التسويقية وبنفس الوقت وتزيد من كفاءة ميزانية التسويق عبر المؤثرين بحيث يتم الوصول للأهداف التسويقية بتكلفة أقل، وبالتأكيد الاعتماد على مؤثرين غير مناسبين أو مؤثرين لديهم متابعين وهميين سيدمر الحلقة الفيروسية </a:t>
            </a:r>
            <a:r>
              <a:rPr lang="en-US" sz="2200" dirty="0">
                <a:solidFill>
                  <a:schemeClr val="tx1"/>
                </a:solidFill>
              </a:rPr>
              <a:t>Viral Loop</a:t>
            </a:r>
            <a:r>
              <a:rPr lang="ar-SY" sz="2200" dirty="0">
                <a:solidFill>
                  <a:schemeClr val="tx1"/>
                </a:solidFill>
              </a:rPr>
              <a:t> ولن يكون هناك انتشار فيروسي للمنتجات أو المحتوى الخاص بالعلامة التجارية إذا تعاقدت مع مؤثرين بمتابعين وهميين أو مؤثرين لديهم جمهور غير مهتم بمنتجات العلامة التجارية.</a:t>
            </a:r>
          </a:p>
        </p:txBody>
      </p:sp>
    </p:spTree>
    <p:extLst>
      <p:ext uri="{BB962C8B-B14F-4D97-AF65-F5344CB8AC3E}">
        <p14:creationId xmlns:p14="http://schemas.microsoft.com/office/powerpoint/2010/main" val="30689904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C7BAF4-C17B-C949-0085-80C40D1A59F0}"/>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6FB2D894-6A95-765E-30D7-0D5DD3CE5966}"/>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0032974C-1F05-F856-5F70-65DAFED741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id="{BE405E1A-CABE-9475-A7D6-AA4AA012FE28}"/>
              </a:ext>
            </a:extLst>
          </p:cNvPr>
          <p:cNvSpPr txBox="1"/>
          <p:nvPr/>
        </p:nvSpPr>
        <p:spPr>
          <a:xfrm>
            <a:off x="1583634" y="99836"/>
            <a:ext cx="7467600" cy="1877437"/>
          </a:xfrm>
          <a:prstGeom prst="rect">
            <a:avLst/>
          </a:prstGeom>
          <a:noFill/>
        </p:spPr>
        <p:txBody>
          <a:bodyPr wrap="square" rtlCol="0">
            <a:spAutoFit/>
          </a:bodyPr>
          <a:lstStyle/>
          <a:p>
            <a:pPr algn="ctr" rtl="1"/>
            <a:r>
              <a:rPr lang="ar-SY" sz="3200" b="1" dirty="0">
                <a:solidFill>
                  <a:srgbClr val="00AEEF"/>
                </a:solidFill>
              </a:rPr>
              <a:t>6-التسويق عبر المؤثرين المدعوم بالذكاء الاصطناعي</a:t>
            </a:r>
          </a:p>
          <a:p>
            <a:pPr algn="ctr" rtl="1"/>
            <a:r>
              <a:rPr lang="en-US" sz="3200" b="1" dirty="0">
                <a:solidFill>
                  <a:srgbClr val="00AEEF"/>
                </a:solidFill>
              </a:rPr>
              <a:t>Hype Auditor</a:t>
            </a:r>
          </a:p>
          <a:p>
            <a:pPr algn="ctr" rtl="1"/>
            <a:r>
              <a:rPr lang="en-US" sz="2000" b="1" dirty="0">
                <a:solidFill>
                  <a:srgbClr val="00AEEF"/>
                </a:solidFill>
                <a:hlinkClick r:id="rId4"/>
              </a:rPr>
              <a:t>https://hypeauditor.com/</a:t>
            </a:r>
            <a:r>
              <a:rPr lang="en-US" sz="2000" b="1" dirty="0">
                <a:solidFill>
                  <a:srgbClr val="00AEEF"/>
                </a:solidFill>
              </a:rPr>
              <a:t> </a:t>
            </a:r>
            <a:endParaRPr lang="ar-SY" sz="2000" b="1" dirty="0">
              <a:solidFill>
                <a:srgbClr val="00AEEF"/>
              </a:solidFill>
            </a:endParaRPr>
          </a:p>
          <a:p>
            <a:pPr algn="ctr" rtl="1"/>
            <a:endParaRPr lang="en-US" sz="3200" b="1" dirty="0">
              <a:solidFill>
                <a:srgbClr val="00AEEF"/>
              </a:solidFill>
            </a:endParaRPr>
          </a:p>
        </p:txBody>
      </p:sp>
      <p:pic>
        <p:nvPicPr>
          <p:cNvPr id="4" name="صورة 3">
            <a:extLst>
              <a:ext uri="{FF2B5EF4-FFF2-40B4-BE49-F238E27FC236}">
                <a16:creationId xmlns:a16="http://schemas.microsoft.com/office/drawing/2014/main" id="{D9EFE10E-D955-1899-0DB7-DC8FBCB8426F}"/>
              </a:ext>
            </a:extLst>
          </p:cNvPr>
          <p:cNvPicPr>
            <a:picLocks noChangeAspect="1"/>
          </p:cNvPicPr>
          <p:nvPr/>
        </p:nvPicPr>
        <p:blipFill>
          <a:blip r:embed="rId5"/>
          <a:stretch>
            <a:fillRect/>
          </a:stretch>
        </p:blipFill>
        <p:spPr>
          <a:xfrm>
            <a:off x="0" y="2049377"/>
            <a:ext cx="12192000" cy="4926995"/>
          </a:xfrm>
          <a:prstGeom prst="rect">
            <a:avLst/>
          </a:prstGeom>
        </p:spPr>
      </p:pic>
    </p:spTree>
    <p:extLst>
      <p:ext uri="{BB962C8B-B14F-4D97-AF65-F5344CB8AC3E}">
        <p14:creationId xmlns:p14="http://schemas.microsoft.com/office/powerpoint/2010/main" val="17060558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C7358A-7A32-5BF1-E442-739A9A1BD12B}"/>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2C510661-542A-FA96-1989-5C8949235737}"/>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94046B7B-5021-8282-BC0E-9FC6A2F05F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id="{4EBDCC8B-2F58-E696-5432-7FDA84294147}"/>
              </a:ext>
            </a:extLst>
          </p:cNvPr>
          <p:cNvSpPr txBox="1"/>
          <p:nvPr/>
        </p:nvSpPr>
        <p:spPr>
          <a:xfrm>
            <a:off x="1583634" y="99836"/>
            <a:ext cx="7467600" cy="1569660"/>
          </a:xfrm>
          <a:prstGeom prst="rect">
            <a:avLst/>
          </a:prstGeom>
          <a:noFill/>
        </p:spPr>
        <p:txBody>
          <a:bodyPr wrap="square" rtlCol="0">
            <a:spAutoFit/>
          </a:bodyPr>
          <a:lstStyle/>
          <a:p>
            <a:pPr algn="ctr" rtl="1"/>
            <a:r>
              <a:rPr lang="ar-SY" sz="3200" b="1" dirty="0">
                <a:solidFill>
                  <a:srgbClr val="00AEEF"/>
                </a:solidFill>
              </a:rPr>
              <a:t>7-كتابة العناوين الجذابة بشكل أخلاقي</a:t>
            </a:r>
          </a:p>
          <a:p>
            <a:pPr algn="ctr" rtl="1"/>
            <a:r>
              <a:rPr lang="en-US" sz="3200" b="1" dirty="0">
                <a:solidFill>
                  <a:srgbClr val="00AEEF"/>
                </a:solidFill>
              </a:rPr>
              <a:t>AI Clickbait with Ethics</a:t>
            </a:r>
            <a:endParaRPr lang="ar-SY" sz="3200" b="1" dirty="0">
              <a:solidFill>
                <a:srgbClr val="00AEEF"/>
              </a:solidFill>
            </a:endParaRPr>
          </a:p>
          <a:p>
            <a:pPr algn="ctr" rtl="1"/>
            <a:endParaRPr lang="en-US" sz="3200" b="1" dirty="0">
              <a:solidFill>
                <a:srgbClr val="00AEEF"/>
              </a:solidFill>
            </a:endParaRPr>
          </a:p>
        </p:txBody>
      </p:sp>
      <p:sp>
        <p:nvSpPr>
          <p:cNvPr id="2" name="مستطيل مستدير الزوايا 4">
            <a:extLst>
              <a:ext uri="{FF2B5EF4-FFF2-40B4-BE49-F238E27FC236}">
                <a16:creationId xmlns:a16="http://schemas.microsoft.com/office/drawing/2014/main" id="{326F4EEC-4AE0-87C7-DC01-E3D140C01D62}"/>
              </a:ext>
            </a:extLst>
          </p:cNvPr>
          <p:cNvSpPr/>
          <p:nvPr/>
        </p:nvSpPr>
        <p:spPr>
          <a:xfrm>
            <a:off x="0" y="1479458"/>
            <a:ext cx="12192000" cy="513186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r>
              <a:rPr lang="ar-SY" sz="2200" dirty="0">
                <a:solidFill>
                  <a:schemeClr val="tx1"/>
                </a:solidFill>
              </a:rPr>
              <a:t>تساعد أدوات الذكاء الصناعي في </a:t>
            </a:r>
            <a:r>
              <a:rPr lang="ar-SA" sz="2200" dirty="0">
                <a:solidFill>
                  <a:schemeClr val="tx1"/>
                </a:solidFill>
              </a:rPr>
              <a:t>صياغة عناوين تثير الفضول باستخدام نماذج لغوية ضخمة مدربة</a:t>
            </a:r>
            <a:r>
              <a:rPr lang="ar-SY" sz="2200" dirty="0">
                <a:solidFill>
                  <a:schemeClr val="tx1"/>
                </a:solidFill>
              </a:rPr>
              <a:t> عليها ما يجعلها كتابة عناوين جذابة وتثير الفضول وتجعل المستخدمين أكثر انجذاباً للمحتوى في مواقع التواصل الاجتماعي وأكثر احتمالاً لاتخاذ إجراء مثل مشاركة المحتوى، هذه العناوين هي الخطاف </a:t>
            </a:r>
            <a:r>
              <a:rPr lang="en-US" sz="2200" dirty="0">
                <a:solidFill>
                  <a:schemeClr val="tx1"/>
                </a:solidFill>
              </a:rPr>
              <a:t>Hook</a:t>
            </a:r>
            <a:r>
              <a:rPr lang="ar-SY" sz="2200" dirty="0">
                <a:solidFill>
                  <a:schemeClr val="tx1"/>
                </a:solidFill>
              </a:rPr>
              <a:t> الذي يجعل المستخدم يهتم بالمحتوى ويتجنب تمريره دون مشاهدته.</a:t>
            </a:r>
          </a:p>
          <a:p>
            <a:pPr lvl="0" algn="just" rtl="1">
              <a:lnSpc>
                <a:spcPct val="150000"/>
              </a:lnSpc>
            </a:pPr>
            <a:r>
              <a:rPr lang="ar-SY" sz="2200" dirty="0">
                <a:solidFill>
                  <a:schemeClr val="tx1"/>
                </a:solidFill>
              </a:rPr>
              <a:t>ولا شك فإن المحتوى الفيروسي يجب أن يبدأ بالعنوان الجذاب والمثير للانتباه والفضول حتى يشد المستخدم إلى تكملة المحتوى ويحمسه على إعادة نشر المحتوى.</a:t>
            </a:r>
          </a:p>
          <a:p>
            <a:pPr lvl="0" algn="just" rtl="1">
              <a:lnSpc>
                <a:spcPct val="150000"/>
              </a:lnSpc>
            </a:pPr>
            <a:r>
              <a:rPr lang="ar-SY" sz="2200" dirty="0">
                <a:solidFill>
                  <a:schemeClr val="tx1"/>
                </a:solidFill>
              </a:rPr>
              <a:t>وهنا لا بد من الانتباه إلى أخلاقيات كتابة العناوين بحيث لا تكون عناوين مضللة أو عناوين لمحتوى احتيالي أو مخادع، وعلى العلامة التجارية أن تلتزم بوعودها تجاه الجمهور وفي حال توليد عناوين جذابة تفوق إمكانيات العلامة التجارية يجب ألا تعتمدها لأنها تهز مصداقيتها أمام جمهورها.</a:t>
            </a:r>
          </a:p>
        </p:txBody>
      </p:sp>
    </p:spTree>
    <p:extLst>
      <p:ext uri="{BB962C8B-B14F-4D97-AF65-F5344CB8AC3E}">
        <p14:creationId xmlns:p14="http://schemas.microsoft.com/office/powerpoint/2010/main" val="589146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16E1EF-06CD-F95D-39EA-FA9D57608E9C}"/>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B02A3B11-31F8-0593-A055-948DD3FF9278}"/>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5F2C408A-7B14-D9C5-6F90-D866B1F2FC6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id="{9E10A49A-F327-47B4-1C15-ACC463920058}"/>
              </a:ext>
            </a:extLst>
          </p:cNvPr>
          <p:cNvSpPr txBox="1"/>
          <p:nvPr/>
        </p:nvSpPr>
        <p:spPr>
          <a:xfrm>
            <a:off x="1583634" y="99836"/>
            <a:ext cx="7467600" cy="1877437"/>
          </a:xfrm>
          <a:prstGeom prst="rect">
            <a:avLst/>
          </a:prstGeom>
          <a:noFill/>
        </p:spPr>
        <p:txBody>
          <a:bodyPr wrap="square" rtlCol="0">
            <a:spAutoFit/>
          </a:bodyPr>
          <a:lstStyle/>
          <a:p>
            <a:pPr algn="ctr" rtl="1"/>
            <a:r>
              <a:rPr lang="ar-SY" sz="3200" b="1" dirty="0">
                <a:solidFill>
                  <a:srgbClr val="00AEEF"/>
                </a:solidFill>
              </a:rPr>
              <a:t>7-كتابة العناوين الجذابة بشكل أخلاقي</a:t>
            </a:r>
          </a:p>
          <a:p>
            <a:pPr algn="ctr" rtl="1"/>
            <a:r>
              <a:rPr lang="en-US" sz="3200" b="1" dirty="0">
                <a:solidFill>
                  <a:srgbClr val="00AEEF"/>
                </a:solidFill>
              </a:rPr>
              <a:t>Gravity Write</a:t>
            </a:r>
          </a:p>
          <a:p>
            <a:pPr algn="ctr" rtl="1"/>
            <a:r>
              <a:rPr lang="en-US" sz="2000" b="1" dirty="0">
                <a:solidFill>
                  <a:srgbClr val="00AEEF"/>
                </a:solidFill>
                <a:hlinkClick r:id="rId4"/>
              </a:rPr>
              <a:t>https://app.gravitywrite.com/tools/clickbait-title-generator</a:t>
            </a:r>
            <a:r>
              <a:rPr lang="en-US" sz="2000" b="1" dirty="0">
                <a:solidFill>
                  <a:srgbClr val="00AEEF"/>
                </a:solidFill>
              </a:rPr>
              <a:t> </a:t>
            </a:r>
            <a:endParaRPr lang="ar-SY" sz="2000" b="1" dirty="0">
              <a:solidFill>
                <a:srgbClr val="00AEEF"/>
              </a:solidFill>
            </a:endParaRPr>
          </a:p>
          <a:p>
            <a:pPr algn="ctr" rtl="1"/>
            <a:endParaRPr lang="en-US" sz="3200" b="1" dirty="0">
              <a:solidFill>
                <a:srgbClr val="00AEEF"/>
              </a:solidFill>
            </a:endParaRPr>
          </a:p>
        </p:txBody>
      </p:sp>
      <p:pic>
        <p:nvPicPr>
          <p:cNvPr id="4" name="صورة 3">
            <a:extLst>
              <a:ext uri="{FF2B5EF4-FFF2-40B4-BE49-F238E27FC236}">
                <a16:creationId xmlns:a16="http://schemas.microsoft.com/office/drawing/2014/main" id="{47975134-B60C-7420-8837-576A17A66C98}"/>
              </a:ext>
            </a:extLst>
          </p:cNvPr>
          <p:cNvPicPr>
            <a:picLocks noChangeAspect="1"/>
          </p:cNvPicPr>
          <p:nvPr/>
        </p:nvPicPr>
        <p:blipFill>
          <a:blip r:embed="rId5"/>
          <a:stretch>
            <a:fillRect/>
          </a:stretch>
        </p:blipFill>
        <p:spPr>
          <a:xfrm>
            <a:off x="1190847" y="1890607"/>
            <a:ext cx="9484242" cy="4967393"/>
          </a:xfrm>
          <a:prstGeom prst="rect">
            <a:avLst/>
          </a:prstGeom>
        </p:spPr>
      </p:pic>
    </p:spTree>
    <p:extLst>
      <p:ext uri="{BB962C8B-B14F-4D97-AF65-F5344CB8AC3E}">
        <p14:creationId xmlns:p14="http://schemas.microsoft.com/office/powerpoint/2010/main" val="32974554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3C61C4-4C70-AB5C-F71D-CC163FD07BC1}"/>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56A22933-32E9-C441-FC2F-7EDEAC0F5786}"/>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6F3D5A4C-6FB1-E656-9643-E70DA410E8A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id="{3ABE5683-CA7B-B705-9F49-4D11F46B9558}"/>
              </a:ext>
            </a:extLst>
          </p:cNvPr>
          <p:cNvSpPr txBox="1"/>
          <p:nvPr/>
        </p:nvSpPr>
        <p:spPr>
          <a:xfrm>
            <a:off x="1583634" y="99836"/>
            <a:ext cx="7467600" cy="1384995"/>
          </a:xfrm>
          <a:prstGeom prst="rect">
            <a:avLst/>
          </a:prstGeom>
          <a:noFill/>
        </p:spPr>
        <p:txBody>
          <a:bodyPr wrap="square" rtlCol="0">
            <a:spAutoFit/>
          </a:bodyPr>
          <a:lstStyle/>
          <a:p>
            <a:pPr algn="ctr" rtl="1"/>
            <a:r>
              <a:rPr lang="ar-SY" sz="3200" b="1" dirty="0">
                <a:solidFill>
                  <a:srgbClr val="00AEEF"/>
                </a:solidFill>
              </a:rPr>
              <a:t>7-كتابة العناوين الجذابة بشكل أخلاقي</a:t>
            </a:r>
          </a:p>
          <a:p>
            <a:pPr algn="ctr" rtl="1"/>
            <a:r>
              <a:rPr lang="en-US" sz="3200" b="1" dirty="0">
                <a:solidFill>
                  <a:srgbClr val="00AEEF"/>
                </a:solidFill>
              </a:rPr>
              <a:t>Flow Hunt</a:t>
            </a:r>
          </a:p>
          <a:p>
            <a:pPr algn="ctr" rtl="1"/>
            <a:r>
              <a:rPr lang="en-US" sz="2000" b="1" dirty="0">
                <a:solidFill>
                  <a:srgbClr val="00AEEF"/>
                </a:solidFill>
                <a:hlinkClick r:id="rId4"/>
              </a:rPr>
              <a:t>https://www.flowhunt.io/ai-tools/ai-clickbait-title-generator/#</a:t>
            </a:r>
            <a:r>
              <a:rPr lang="en-US" sz="2000" b="1" dirty="0">
                <a:solidFill>
                  <a:srgbClr val="00AEEF"/>
                </a:solidFill>
              </a:rPr>
              <a:t> </a:t>
            </a:r>
            <a:endParaRPr lang="en-US" sz="3200" b="1" dirty="0">
              <a:solidFill>
                <a:srgbClr val="00AEEF"/>
              </a:solidFill>
            </a:endParaRPr>
          </a:p>
        </p:txBody>
      </p:sp>
      <p:pic>
        <p:nvPicPr>
          <p:cNvPr id="3" name="صورة 2">
            <a:extLst>
              <a:ext uri="{FF2B5EF4-FFF2-40B4-BE49-F238E27FC236}">
                <a16:creationId xmlns:a16="http://schemas.microsoft.com/office/drawing/2014/main" id="{A2644D09-2699-AFD7-42F4-9B3C300EE305}"/>
              </a:ext>
            </a:extLst>
          </p:cNvPr>
          <p:cNvPicPr>
            <a:picLocks noChangeAspect="1"/>
          </p:cNvPicPr>
          <p:nvPr/>
        </p:nvPicPr>
        <p:blipFill>
          <a:blip r:embed="rId5"/>
          <a:stretch>
            <a:fillRect/>
          </a:stretch>
        </p:blipFill>
        <p:spPr>
          <a:xfrm>
            <a:off x="404036" y="1764222"/>
            <a:ext cx="10643191" cy="5093778"/>
          </a:xfrm>
          <a:prstGeom prst="rect">
            <a:avLst/>
          </a:prstGeom>
        </p:spPr>
      </p:pic>
    </p:spTree>
    <p:extLst>
      <p:ext uri="{BB962C8B-B14F-4D97-AF65-F5344CB8AC3E}">
        <p14:creationId xmlns:p14="http://schemas.microsoft.com/office/powerpoint/2010/main" val="5851148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927325-9FE2-67FE-1D55-C158E501D021}"/>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2224DB9F-9094-D400-6CCF-7D411C021EEF}"/>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A1F321D2-AEEF-8829-D004-AD7D4FBD640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07691" y="99836"/>
            <a:ext cx="2954655" cy="1379622"/>
          </a:xfrm>
          <a:prstGeom prst="rect">
            <a:avLst/>
          </a:prstGeom>
        </p:spPr>
      </p:pic>
      <p:sp>
        <p:nvSpPr>
          <p:cNvPr id="4" name="مربع نص 3">
            <a:extLst>
              <a:ext uri="{FF2B5EF4-FFF2-40B4-BE49-F238E27FC236}">
                <a16:creationId xmlns:a16="http://schemas.microsoft.com/office/drawing/2014/main" id="{DA63163B-4DC1-8DB1-D392-115DB1D98A80}"/>
              </a:ext>
            </a:extLst>
          </p:cNvPr>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a:extLst>
              <a:ext uri="{FF2B5EF4-FFF2-40B4-BE49-F238E27FC236}">
                <a16:creationId xmlns:a16="http://schemas.microsoft.com/office/drawing/2014/main" id="{C55B9076-CD8D-1785-0F77-A0495B93AEC5}"/>
              </a:ext>
            </a:extLst>
          </p:cNvPr>
          <p:cNvSpPr/>
          <p:nvPr/>
        </p:nvSpPr>
        <p:spPr>
          <a:xfrm>
            <a:off x="673669" y="1296526"/>
            <a:ext cx="9656874" cy="5202713"/>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endParaRPr lang="en-US" sz="2000" dirty="0"/>
          </a:p>
          <a:p>
            <a:pPr algn="just">
              <a:lnSpc>
                <a:spcPct val="150000"/>
              </a:lnSpc>
            </a:pPr>
            <a:endParaRPr lang="en-US" sz="2000" dirty="0"/>
          </a:p>
          <a:p>
            <a:pPr algn="just">
              <a:lnSpc>
                <a:spcPct val="150000"/>
              </a:lnSpc>
            </a:pPr>
            <a:endParaRPr lang="en-US" sz="2000" dirty="0"/>
          </a:p>
          <a:p>
            <a:pPr lvl="0" algn="just">
              <a:lnSpc>
                <a:spcPct val="150000"/>
              </a:lnSpc>
            </a:pPr>
            <a:endParaRPr lang="en-US" sz="2000" dirty="0"/>
          </a:p>
          <a:p>
            <a:pPr lvl="0" algn="just">
              <a:lnSpc>
                <a:spcPct val="150000"/>
              </a:lnSpc>
            </a:pPr>
            <a:r>
              <a:rPr lang="en-US" sz="2000" dirty="0"/>
              <a:t>1- </a:t>
            </a:r>
            <a:r>
              <a:rPr lang="en-US" sz="2000" b="1" dirty="0"/>
              <a:t>Chintalapati, S., &amp; Pandey, S. K. (2022).</a:t>
            </a:r>
            <a:r>
              <a:rPr lang="en-US" sz="2000" dirty="0"/>
              <a:t> Artificial intelligence in marketing: A systematic literature review. </a:t>
            </a:r>
            <a:r>
              <a:rPr lang="en-US" sz="2000" i="1" dirty="0"/>
              <a:t>Journal of Business Research</a:t>
            </a:r>
            <a:r>
              <a:rPr lang="en-US" sz="2000" dirty="0"/>
              <a:t>.</a:t>
            </a:r>
          </a:p>
          <a:p>
            <a:pPr lvl="0" algn="just">
              <a:lnSpc>
                <a:spcPct val="150000"/>
              </a:lnSpc>
            </a:pPr>
            <a:r>
              <a:rPr lang="en-US" sz="2000" b="1" dirty="0"/>
              <a:t>2- Berger, J., &amp; Milkman, K. L. (2012).</a:t>
            </a:r>
            <a:r>
              <a:rPr lang="en-US" sz="2000" dirty="0"/>
              <a:t> What makes online content viral? </a:t>
            </a:r>
            <a:r>
              <a:rPr lang="en-US" sz="2000" i="1" dirty="0"/>
              <a:t>Journal of Marketing Research</a:t>
            </a:r>
            <a:r>
              <a:rPr lang="en-US" sz="2000" dirty="0"/>
              <a:t>.</a:t>
            </a:r>
          </a:p>
          <a:p>
            <a:pPr algn="just">
              <a:lnSpc>
                <a:spcPct val="150000"/>
              </a:lnSpc>
            </a:pPr>
            <a:r>
              <a:rPr lang="en-US" sz="2000" dirty="0"/>
              <a:t>3-</a:t>
            </a:r>
            <a:r>
              <a:rPr lang="en-US" sz="2000" b="1" dirty="0"/>
              <a:t>Huang, M. H., &amp; Rust, R. T. (2021).</a:t>
            </a:r>
            <a:r>
              <a:rPr lang="en-US" sz="2000" dirty="0"/>
              <a:t> A strategic framework for artificial intelligence in marketing. </a:t>
            </a:r>
            <a:r>
              <a:rPr lang="en-US" sz="2000" i="1" dirty="0"/>
              <a:t>Journal of the Academy of Marketing Science</a:t>
            </a:r>
            <a:r>
              <a:rPr lang="en-US" sz="2000" dirty="0"/>
              <a:t>.</a:t>
            </a:r>
          </a:p>
          <a:p>
            <a:pPr>
              <a:lnSpc>
                <a:spcPct val="150000"/>
              </a:lnSpc>
            </a:pPr>
            <a:r>
              <a:rPr lang="en-US" sz="2000" dirty="0"/>
              <a:t>4-</a:t>
            </a:r>
            <a:r>
              <a:rPr lang="en-US" sz="2000" dirty="0">
                <a:hlinkClick r:id="rId4"/>
              </a:rPr>
              <a:t>https://www.ibm.com/think/topics/sentiment-analysis</a:t>
            </a:r>
            <a:r>
              <a:rPr lang="en-US" sz="2000" dirty="0"/>
              <a:t> </a:t>
            </a:r>
          </a:p>
          <a:p>
            <a:pPr algn="just">
              <a:lnSpc>
                <a:spcPct val="150000"/>
              </a:lnSpc>
            </a:pPr>
            <a:r>
              <a:rPr lang="en-US" sz="2000" dirty="0"/>
              <a:t>5- </a:t>
            </a:r>
            <a:r>
              <a:rPr lang="en-US" sz="2000" dirty="0">
                <a:hlinkClick r:id="rId5"/>
              </a:rPr>
              <a:t>https://www.zendesk.com/blog/customer-sentiment/</a:t>
            </a:r>
            <a:r>
              <a:rPr lang="en-US" sz="2000" dirty="0"/>
              <a:t> </a:t>
            </a:r>
          </a:p>
          <a:p>
            <a:pPr algn="just">
              <a:lnSpc>
                <a:spcPct val="150000"/>
              </a:lnSpc>
            </a:pPr>
            <a:endParaRPr lang="en-US" sz="2000" dirty="0"/>
          </a:p>
          <a:p>
            <a:pPr algn="just">
              <a:lnSpc>
                <a:spcPct val="150000"/>
              </a:lnSpc>
            </a:pPr>
            <a:endParaRPr lang="en-US" sz="2000" dirty="0"/>
          </a:p>
          <a:p>
            <a:pPr lvl="0" rtl="1">
              <a:lnSpc>
                <a:spcPct val="150000"/>
              </a:lnSpc>
            </a:pPr>
            <a:endParaRPr lang="en-US" sz="2000" dirty="0"/>
          </a:p>
          <a:p>
            <a:pPr>
              <a:lnSpc>
                <a:spcPct val="150000"/>
              </a:lnSpc>
            </a:pPr>
            <a:br>
              <a:rPr lang="en-US" sz="2000" dirty="0"/>
            </a:br>
            <a:endParaRPr lang="en-US" sz="2000" dirty="0"/>
          </a:p>
        </p:txBody>
      </p:sp>
    </p:spTree>
    <p:extLst>
      <p:ext uri="{BB962C8B-B14F-4D97-AF65-F5344CB8AC3E}">
        <p14:creationId xmlns:p14="http://schemas.microsoft.com/office/powerpoint/2010/main" val="4278774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31A3EE-F180-2777-F1D7-46F540A04A18}"/>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D08819A9-876D-D76E-6649-4AB9523B679F}"/>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5CB8CD82-88E6-A78D-34A5-67E1F25234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07691" y="99836"/>
            <a:ext cx="2954655" cy="1379622"/>
          </a:xfrm>
          <a:prstGeom prst="rect">
            <a:avLst/>
          </a:prstGeom>
        </p:spPr>
      </p:pic>
      <p:sp>
        <p:nvSpPr>
          <p:cNvPr id="4" name="مربع نص 3">
            <a:extLst>
              <a:ext uri="{FF2B5EF4-FFF2-40B4-BE49-F238E27FC236}">
                <a16:creationId xmlns:a16="http://schemas.microsoft.com/office/drawing/2014/main" id="{FBDEB170-3E95-A277-8F37-6E679852F9C2}"/>
              </a:ext>
            </a:extLst>
          </p:cNvPr>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a:extLst>
              <a:ext uri="{FF2B5EF4-FFF2-40B4-BE49-F238E27FC236}">
                <a16:creationId xmlns:a16="http://schemas.microsoft.com/office/drawing/2014/main" id="{5B7BA990-71CF-95F3-3748-47899B6BBB86}"/>
              </a:ext>
            </a:extLst>
          </p:cNvPr>
          <p:cNvSpPr/>
          <p:nvPr/>
        </p:nvSpPr>
        <p:spPr>
          <a:xfrm>
            <a:off x="673669" y="1296526"/>
            <a:ext cx="9656874" cy="5202713"/>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endParaRPr lang="en-US" sz="2000" dirty="0"/>
          </a:p>
          <a:p>
            <a:pPr algn="just">
              <a:lnSpc>
                <a:spcPct val="150000"/>
              </a:lnSpc>
            </a:pPr>
            <a:endParaRPr lang="en-US" sz="2000" dirty="0"/>
          </a:p>
          <a:p>
            <a:pPr algn="just">
              <a:lnSpc>
                <a:spcPct val="150000"/>
              </a:lnSpc>
            </a:pPr>
            <a:endParaRPr lang="en-US" sz="2000" dirty="0"/>
          </a:p>
          <a:p>
            <a:pPr lvl="0" algn="just">
              <a:lnSpc>
                <a:spcPct val="150000"/>
              </a:lnSpc>
            </a:pPr>
            <a:endParaRPr lang="en-US" sz="2000" dirty="0"/>
          </a:p>
          <a:p>
            <a:pPr>
              <a:lnSpc>
                <a:spcPct val="150000"/>
              </a:lnSpc>
            </a:pPr>
            <a:r>
              <a:rPr lang="en-US" sz="2000" dirty="0"/>
              <a:t>6- </a:t>
            </a:r>
            <a:r>
              <a:rPr lang="en-US" sz="2000" dirty="0">
                <a:hlinkClick r:id="rId4"/>
              </a:rPr>
              <a:t>https://klinegroup.com/kline-digital/trend-predictor/</a:t>
            </a:r>
            <a:endParaRPr lang="en-US" sz="2000" dirty="0"/>
          </a:p>
          <a:p>
            <a:pPr>
              <a:lnSpc>
                <a:spcPct val="150000"/>
              </a:lnSpc>
            </a:pPr>
            <a:r>
              <a:rPr lang="en-US" sz="2000" dirty="0"/>
              <a:t>7- </a:t>
            </a:r>
            <a:r>
              <a:rPr lang="en-US" sz="2000" dirty="0">
                <a:hlinkClick r:id="rId5"/>
              </a:rPr>
              <a:t>https://strongcoffeemarketing.com/around-the-web/predicting-future-google-trends/#:~:text=Predicting%20The%20Future%20With%20Google%20Trends%20The,come%20from%20a%20little%20company%20called%20Google</a:t>
            </a:r>
            <a:r>
              <a:rPr lang="en-US" sz="2000" dirty="0"/>
              <a:t>. </a:t>
            </a:r>
          </a:p>
          <a:p>
            <a:pPr>
              <a:lnSpc>
                <a:spcPct val="150000"/>
              </a:lnSpc>
            </a:pPr>
            <a:r>
              <a:rPr lang="en-US" sz="2000" dirty="0"/>
              <a:t> 8- </a:t>
            </a:r>
            <a:r>
              <a:rPr lang="en-US" sz="2000" dirty="0">
                <a:hlinkClick r:id="rId6"/>
              </a:rPr>
              <a:t>https://www.meltwater.com/en/blog/trend-forecasting-prediction</a:t>
            </a:r>
            <a:endParaRPr lang="en-US" sz="2000" dirty="0"/>
          </a:p>
          <a:p>
            <a:pPr>
              <a:lnSpc>
                <a:spcPct val="150000"/>
              </a:lnSpc>
            </a:pPr>
            <a:r>
              <a:rPr lang="en-US" sz="2000" dirty="0"/>
              <a:t> 9- </a:t>
            </a:r>
            <a:r>
              <a:rPr lang="en-US" sz="2000" dirty="0">
                <a:hlinkClick r:id="rId7"/>
              </a:rPr>
              <a:t>https://www.sitecore.com/solutions/topics/omnichannel-personalization/what-is-hyperpersonalization#:~:text=Hyper%2Dpersonalization%20is%20a%20digital%20marketing%20tactic%20that,*%20**Deepen%20relationships**%20*%20**Build%20brand%20loyalty**</a:t>
            </a:r>
            <a:r>
              <a:rPr lang="en-US" sz="2000" dirty="0"/>
              <a:t> </a:t>
            </a:r>
          </a:p>
          <a:p>
            <a:pPr>
              <a:lnSpc>
                <a:spcPct val="150000"/>
              </a:lnSpc>
            </a:pPr>
            <a:endParaRPr lang="en-US" sz="2000" dirty="0"/>
          </a:p>
          <a:p>
            <a:pPr>
              <a:lnSpc>
                <a:spcPct val="150000"/>
              </a:lnSpc>
            </a:pPr>
            <a:endParaRPr lang="en-US" sz="2000" dirty="0"/>
          </a:p>
          <a:p>
            <a:pPr lvl="0" algn="just">
              <a:lnSpc>
                <a:spcPct val="150000"/>
              </a:lnSpc>
            </a:pPr>
            <a:endParaRPr lang="en-US" sz="2000" dirty="0"/>
          </a:p>
        </p:txBody>
      </p:sp>
    </p:spTree>
    <p:extLst>
      <p:ext uri="{BB962C8B-B14F-4D97-AF65-F5344CB8AC3E}">
        <p14:creationId xmlns:p14="http://schemas.microsoft.com/office/powerpoint/2010/main" val="73525982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733985-2869-A3F1-C3BF-D67BB543BD0E}"/>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64B8B9BC-DFA4-7341-7927-ED5DB79C8FCD}"/>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71E9C28C-1432-1006-4634-59057471EF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07691" y="99836"/>
            <a:ext cx="2954655" cy="1379622"/>
          </a:xfrm>
          <a:prstGeom prst="rect">
            <a:avLst/>
          </a:prstGeom>
        </p:spPr>
      </p:pic>
      <p:sp>
        <p:nvSpPr>
          <p:cNvPr id="4" name="مربع نص 3">
            <a:extLst>
              <a:ext uri="{FF2B5EF4-FFF2-40B4-BE49-F238E27FC236}">
                <a16:creationId xmlns:a16="http://schemas.microsoft.com/office/drawing/2014/main" id="{D7D06C90-91F5-1F1F-A90E-2020C1287512}"/>
              </a:ext>
            </a:extLst>
          </p:cNvPr>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a:extLst>
              <a:ext uri="{FF2B5EF4-FFF2-40B4-BE49-F238E27FC236}">
                <a16:creationId xmlns:a16="http://schemas.microsoft.com/office/drawing/2014/main" id="{9419751B-72C4-E299-F22B-E865E9BC8DA3}"/>
              </a:ext>
            </a:extLst>
          </p:cNvPr>
          <p:cNvSpPr/>
          <p:nvPr/>
        </p:nvSpPr>
        <p:spPr>
          <a:xfrm>
            <a:off x="673669" y="1296526"/>
            <a:ext cx="9656874" cy="5202713"/>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endParaRPr lang="en-US" sz="2000" dirty="0"/>
          </a:p>
          <a:p>
            <a:pPr lvl="0" algn="just">
              <a:lnSpc>
                <a:spcPct val="150000"/>
              </a:lnSpc>
            </a:pPr>
            <a:endParaRPr lang="en-US" sz="2000" dirty="0"/>
          </a:p>
          <a:p>
            <a:pPr>
              <a:lnSpc>
                <a:spcPct val="150000"/>
              </a:lnSpc>
            </a:pPr>
            <a:r>
              <a:rPr lang="en-US" sz="2000" dirty="0"/>
              <a:t>10- </a:t>
            </a:r>
            <a:r>
              <a:rPr lang="en-US" sz="2000" dirty="0">
                <a:hlinkClick r:id="rId4"/>
              </a:rPr>
              <a:t>https://www.sitecore.com/solutions/topics/omnichannel-personalization/what-is-hyper-personalization</a:t>
            </a:r>
            <a:endParaRPr lang="en-US" sz="2000" dirty="0"/>
          </a:p>
          <a:p>
            <a:pPr>
              <a:lnSpc>
                <a:spcPct val="150000"/>
              </a:lnSpc>
            </a:pPr>
            <a:r>
              <a:rPr lang="en-US" sz="2000" dirty="0">
                <a:solidFill>
                  <a:schemeClr val="tx1"/>
                </a:solidFill>
              </a:rPr>
              <a:t>11- </a:t>
            </a:r>
            <a:r>
              <a:rPr lang="en-US" sz="2000" dirty="0">
                <a:solidFill>
                  <a:schemeClr val="tx1"/>
                </a:solidFill>
                <a:hlinkClick r:id="rId5"/>
              </a:rPr>
              <a:t>https://searchengineland.com/meta-generative-ai-video-advertising-tools-447367</a:t>
            </a:r>
            <a:endParaRPr lang="en-US" sz="2000" dirty="0">
              <a:solidFill>
                <a:schemeClr val="tx1"/>
              </a:solidFill>
            </a:endParaRPr>
          </a:p>
          <a:p>
            <a:pPr>
              <a:lnSpc>
                <a:spcPct val="150000"/>
              </a:lnSpc>
            </a:pPr>
            <a:r>
              <a:rPr lang="en-US" sz="2000" dirty="0">
                <a:solidFill>
                  <a:schemeClr val="tx1"/>
                </a:solidFill>
              </a:rPr>
              <a:t>12- </a:t>
            </a:r>
            <a:r>
              <a:rPr lang="en-US" sz="2000" dirty="0">
                <a:solidFill>
                  <a:schemeClr val="tx1"/>
                </a:solidFill>
                <a:hlinkClick r:id="rId6"/>
              </a:rPr>
              <a:t>https://spyro-soft.com/blog/media-and-entertainment/why-are-content-recommendation-engines-essential-for-ott-success#:~:text=for%20OTT%20success.-,What%20are%20content%20recommendation%20engines?,than%20search%20through%20endless%20options</a:t>
            </a:r>
            <a:r>
              <a:rPr lang="en-US" sz="2000" dirty="0">
                <a:solidFill>
                  <a:schemeClr val="tx1"/>
                </a:solidFill>
              </a:rPr>
              <a:t>.  </a:t>
            </a:r>
          </a:p>
          <a:p>
            <a:pPr>
              <a:lnSpc>
                <a:spcPct val="150000"/>
              </a:lnSpc>
            </a:pPr>
            <a:r>
              <a:rPr lang="en-US" sz="2000" dirty="0">
                <a:solidFill>
                  <a:schemeClr val="tx1"/>
                </a:solidFill>
              </a:rPr>
              <a:t>13- </a:t>
            </a:r>
            <a:r>
              <a:rPr lang="en-US" sz="2000" dirty="0">
                <a:solidFill>
                  <a:schemeClr val="tx1"/>
                </a:solidFill>
                <a:hlinkClick r:id="rId7"/>
              </a:rPr>
              <a:t>https://arif-zai-nur-rohman.medium.com/content-based-recommender-system-using-nlp-445ebb777c7a</a:t>
            </a:r>
            <a:r>
              <a:rPr lang="en-US" sz="2000" dirty="0">
                <a:solidFill>
                  <a:schemeClr val="tx1"/>
                </a:solidFill>
              </a:rPr>
              <a:t> </a:t>
            </a:r>
          </a:p>
          <a:p>
            <a:pPr>
              <a:lnSpc>
                <a:spcPct val="150000"/>
              </a:lnSpc>
            </a:pPr>
            <a:endParaRPr lang="en-US" sz="2000" dirty="0"/>
          </a:p>
          <a:p>
            <a:pPr lvl="0" algn="just">
              <a:lnSpc>
                <a:spcPct val="150000"/>
              </a:lnSpc>
            </a:pPr>
            <a:endParaRPr lang="en-US" sz="2000" dirty="0"/>
          </a:p>
        </p:txBody>
      </p:sp>
    </p:spTree>
    <p:extLst>
      <p:ext uri="{BB962C8B-B14F-4D97-AF65-F5344CB8AC3E}">
        <p14:creationId xmlns:p14="http://schemas.microsoft.com/office/powerpoint/2010/main" val="25188649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A77979-CF15-F930-D57C-94C143AE555D}"/>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38767A79-6104-40F8-990C-E6E971CD8EE0}"/>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F77E2684-2028-CFEF-4745-BE65D9643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07691" y="99836"/>
            <a:ext cx="2954655" cy="1379622"/>
          </a:xfrm>
          <a:prstGeom prst="rect">
            <a:avLst/>
          </a:prstGeom>
        </p:spPr>
      </p:pic>
      <p:sp>
        <p:nvSpPr>
          <p:cNvPr id="4" name="مربع نص 3">
            <a:extLst>
              <a:ext uri="{FF2B5EF4-FFF2-40B4-BE49-F238E27FC236}">
                <a16:creationId xmlns:a16="http://schemas.microsoft.com/office/drawing/2014/main" id="{A1055A88-073C-FACF-EB18-8CF00D4D351E}"/>
              </a:ext>
            </a:extLst>
          </p:cNvPr>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a:extLst>
              <a:ext uri="{FF2B5EF4-FFF2-40B4-BE49-F238E27FC236}">
                <a16:creationId xmlns:a16="http://schemas.microsoft.com/office/drawing/2014/main" id="{5356D42A-5CEC-5258-5894-2752361A6D6D}"/>
              </a:ext>
            </a:extLst>
          </p:cNvPr>
          <p:cNvSpPr/>
          <p:nvPr/>
        </p:nvSpPr>
        <p:spPr>
          <a:xfrm>
            <a:off x="673669" y="1296526"/>
            <a:ext cx="9656874" cy="5202713"/>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endParaRPr lang="en-US" sz="2000" dirty="0"/>
          </a:p>
          <a:p>
            <a:pPr lvl="0" algn="just">
              <a:lnSpc>
                <a:spcPct val="150000"/>
              </a:lnSpc>
            </a:pPr>
            <a:endParaRPr lang="en-US" sz="2000" dirty="0"/>
          </a:p>
          <a:p>
            <a:pPr>
              <a:lnSpc>
                <a:spcPct val="150000"/>
              </a:lnSpc>
            </a:pPr>
            <a:r>
              <a:rPr lang="en-US" sz="2000" dirty="0"/>
              <a:t>14- </a:t>
            </a:r>
            <a:r>
              <a:rPr lang="en-US" sz="2000" b="1" dirty="0">
                <a:solidFill>
                  <a:srgbClr val="00AEEF"/>
                </a:solidFill>
                <a:hlinkClick r:id="rId4"/>
              </a:rPr>
              <a:t>https://www.brandwatch.com/</a:t>
            </a:r>
            <a:r>
              <a:rPr lang="en-US" sz="2000" b="1" dirty="0">
                <a:solidFill>
                  <a:srgbClr val="00AEEF"/>
                </a:solidFill>
              </a:rPr>
              <a:t>  </a:t>
            </a:r>
            <a:endParaRPr lang="ar-SY" sz="2000" b="1" dirty="0">
              <a:solidFill>
                <a:srgbClr val="00AEEF"/>
              </a:solidFill>
            </a:endParaRPr>
          </a:p>
          <a:p>
            <a:pPr>
              <a:lnSpc>
                <a:spcPct val="150000"/>
              </a:lnSpc>
            </a:pPr>
            <a:r>
              <a:rPr lang="en-US" sz="2000" dirty="0"/>
              <a:t>15- </a:t>
            </a:r>
            <a:r>
              <a:rPr lang="en-US" sz="2000" dirty="0">
                <a:solidFill>
                  <a:schemeClr val="bg1"/>
                </a:solidFill>
                <a:hlinkClick r:id="rId5"/>
              </a:rPr>
              <a:t>https://answerthepublic.com/</a:t>
            </a:r>
            <a:r>
              <a:rPr lang="en-US" sz="2000" dirty="0">
                <a:solidFill>
                  <a:schemeClr val="bg1"/>
                </a:solidFill>
              </a:rPr>
              <a:t> </a:t>
            </a:r>
          </a:p>
          <a:p>
            <a:pPr>
              <a:lnSpc>
                <a:spcPct val="150000"/>
              </a:lnSpc>
            </a:pPr>
            <a:r>
              <a:rPr lang="en-US" sz="2000" dirty="0">
                <a:solidFill>
                  <a:schemeClr val="tx1"/>
                </a:solidFill>
              </a:rPr>
              <a:t>16-</a:t>
            </a:r>
            <a:r>
              <a:rPr lang="en-US" sz="2000" b="1" dirty="0">
                <a:solidFill>
                  <a:srgbClr val="00AEEF"/>
                </a:solidFill>
                <a:hlinkClick r:id="rId6"/>
              </a:rPr>
              <a:t>https://www.canva.com/ar_eg/ai-storytelling/</a:t>
            </a:r>
            <a:r>
              <a:rPr lang="en-US" sz="2000" b="1" dirty="0">
                <a:solidFill>
                  <a:srgbClr val="00AEEF"/>
                </a:solidFill>
              </a:rPr>
              <a:t>  </a:t>
            </a:r>
          </a:p>
          <a:p>
            <a:pPr>
              <a:lnSpc>
                <a:spcPct val="150000"/>
              </a:lnSpc>
            </a:pPr>
            <a:r>
              <a:rPr lang="en-US" sz="2000" dirty="0">
                <a:solidFill>
                  <a:schemeClr val="tx1"/>
                </a:solidFill>
              </a:rPr>
              <a:t>17- </a:t>
            </a:r>
            <a:r>
              <a:rPr lang="en-US" sz="2000" dirty="0">
                <a:solidFill>
                  <a:schemeClr val="tx1"/>
                </a:solidFill>
                <a:hlinkClick r:id="rId7"/>
              </a:rPr>
              <a:t>https://business.meta.com/</a:t>
            </a:r>
            <a:r>
              <a:rPr lang="en-US" sz="2000" dirty="0">
                <a:solidFill>
                  <a:schemeClr val="tx1"/>
                </a:solidFill>
              </a:rPr>
              <a:t> </a:t>
            </a:r>
          </a:p>
          <a:p>
            <a:pPr>
              <a:lnSpc>
                <a:spcPct val="150000"/>
              </a:lnSpc>
            </a:pPr>
            <a:r>
              <a:rPr lang="en-US" sz="2000" dirty="0">
                <a:solidFill>
                  <a:schemeClr val="tx1"/>
                </a:solidFill>
              </a:rPr>
              <a:t>18-</a:t>
            </a:r>
            <a:r>
              <a:rPr lang="en-US" sz="2000" b="1" dirty="0">
                <a:solidFill>
                  <a:srgbClr val="00AEEF"/>
                </a:solidFill>
                <a:hlinkClick r:id="rId8"/>
              </a:rPr>
              <a:t>https://www.tiktok.com/discover</a:t>
            </a:r>
            <a:r>
              <a:rPr lang="en-US" sz="2000" b="1" dirty="0">
                <a:solidFill>
                  <a:srgbClr val="00AEEF"/>
                </a:solidFill>
              </a:rPr>
              <a:t>  </a:t>
            </a:r>
            <a:r>
              <a:rPr lang="ar-SY" sz="2000" b="1" dirty="0">
                <a:solidFill>
                  <a:srgbClr val="00AEEF"/>
                </a:solidFill>
              </a:rPr>
              <a:t> </a:t>
            </a:r>
          </a:p>
          <a:p>
            <a:pPr>
              <a:lnSpc>
                <a:spcPct val="150000"/>
              </a:lnSpc>
            </a:pPr>
            <a:r>
              <a:rPr lang="en-US" sz="2000" dirty="0">
                <a:solidFill>
                  <a:schemeClr val="tx1"/>
                </a:solidFill>
              </a:rPr>
              <a:t>19- </a:t>
            </a:r>
            <a:r>
              <a:rPr lang="en-US" sz="2000" b="1" dirty="0">
                <a:solidFill>
                  <a:srgbClr val="00AEEF"/>
                </a:solidFill>
                <a:hlinkClick r:id="rId9"/>
              </a:rPr>
              <a:t>https://www.flowpost.ai/social-media-timing-optimizer</a:t>
            </a:r>
            <a:endParaRPr lang="en-US" sz="2000" b="1" dirty="0">
              <a:solidFill>
                <a:srgbClr val="00AEEF"/>
              </a:solidFill>
            </a:endParaRPr>
          </a:p>
          <a:p>
            <a:pPr>
              <a:lnSpc>
                <a:spcPct val="150000"/>
              </a:lnSpc>
            </a:pPr>
            <a:r>
              <a:rPr lang="en-US" sz="2000" dirty="0">
                <a:solidFill>
                  <a:schemeClr val="tx1"/>
                </a:solidFill>
              </a:rPr>
              <a:t>20- </a:t>
            </a:r>
            <a:r>
              <a:rPr lang="en-US" sz="2000" b="1" dirty="0">
                <a:solidFill>
                  <a:srgbClr val="00AEEF"/>
                </a:solidFill>
                <a:hlinkClick r:id="rId10"/>
              </a:rPr>
              <a:t>https://auto-post.io/landing/automated-content-distribution</a:t>
            </a:r>
            <a:r>
              <a:rPr lang="ar-SY" sz="2000" b="1" dirty="0">
                <a:solidFill>
                  <a:srgbClr val="00AEEF"/>
                </a:solidFill>
              </a:rPr>
              <a:t> </a:t>
            </a:r>
          </a:p>
          <a:p>
            <a:pPr>
              <a:lnSpc>
                <a:spcPct val="150000"/>
              </a:lnSpc>
            </a:pPr>
            <a:r>
              <a:rPr lang="en-US" sz="2000" dirty="0">
                <a:solidFill>
                  <a:schemeClr val="tx1"/>
                </a:solidFill>
              </a:rPr>
              <a:t>21-</a:t>
            </a:r>
            <a:r>
              <a:rPr lang="en-US" sz="2000" b="1" dirty="0">
                <a:solidFill>
                  <a:srgbClr val="00AEEF"/>
                </a:solidFill>
              </a:rPr>
              <a:t> </a:t>
            </a:r>
            <a:r>
              <a:rPr lang="en-US" sz="2000" b="1" dirty="0">
                <a:solidFill>
                  <a:srgbClr val="00AEEF"/>
                </a:solidFill>
                <a:hlinkClick r:id="rId11"/>
              </a:rPr>
              <a:t>https://www.opus.pro</a:t>
            </a:r>
            <a:r>
              <a:rPr lang="en-US" sz="2000" b="1" dirty="0">
                <a:solidFill>
                  <a:srgbClr val="00AEEF"/>
                </a:solidFill>
              </a:rPr>
              <a:t> </a:t>
            </a:r>
            <a:endParaRPr lang="ar-SY" sz="2000" b="1" dirty="0">
              <a:solidFill>
                <a:srgbClr val="00AEEF"/>
              </a:solidFill>
            </a:endParaRPr>
          </a:p>
          <a:p>
            <a:pPr>
              <a:lnSpc>
                <a:spcPct val="150000"/>
              </a:lnSpc>
            </a:pPr>
            <a:endParaRPr lang="en-US" sz="2000" dirty="0"/>
          </a:p>
          <a:p>
            <a:pPr lvl="0" algn="just">
              <a:lnSpc>
                <a:spcPct val="150000"/>
              </a:lnSpc>
            </a:pPr>
            <a:endParaRPr lang="en-US" sz="2000" dirty="0"/>
          </a:p>
        </p:txBody>
      </p:sp>
    </p:spTree>
    <p:extLst>
      <p:ext uri="{BB962C8B-B14F-4D97-AF65-F5344CB8AC3E}">
        <p14:creationId xmlns:p14="http://schemas.microsoft.com/office/powerpoint/2010/main" val="196435348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1D60E6-7778-2D1E-9EA6-70E776A6C473}"/>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D340A786-57D9-B494-E2B3-1F23FCF6A89D}"/>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45A64D24-8A5F-2F6E-3514-0AF5FD60D9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07691" y="99836"/>
            <a:ext cx="2954655" cy="1379622"/>
          </a:xfrm>
          <a:prstGeom prst="rect">
            <a:avLst/>
          </a:prstGeom>
        </p:spPr>
      </p:pic>
      <p:sp>
        <p:nvSpPr>
          <p:cNvPr id="4" name="مربع نص 3">
            <a:extLst>
              <a:ext uri="{FF2B5EF4-FFF2-40B4-BE49-F238E27FC236}">
                <a16:creationId xmlns:a16="http://schemas.microsoft.com/office/drawing/2014/main" id="{73B05FBE-C3BE-E716-8EB5-9CF5C3546796}"/>
              </a:ext>
            </a:extLst>
          </p:cNvPr>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a:extLst>
              <a:ext uri="{FF2B5EF4-FFF2-40B4-BE49-F238E27FC236}">
                <a16:creationId xmlns:a16="http://schemas.microsoft.com/office/drawing/2014/main" id="{43555CC4-1000-EAC2-96CF-2A3577A424CA}"/>
              </a:ext>
            </a:extLst>
          </p:cNvPr>
          <p:cNvSpPr/>
          <p:nvPr/>
        </p:nvSpPr>
        <p:spPr>
          <a:xfrm>
            <a:off x="673669" y="1296526"/>
            <a:ext cx="9656874" cy="5202713"/>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endParaRPr lang="en-US" sz="2000" dirty="0"/>
          </a:p>
          <a:p>
            <a:pPr lvl="0" algn="just">
              <a:lnSpc>
                <a:spcPct val="150000"/>
              </a:lnSpc>
            </a:pPr>
            <a:endParaRPr lang="en-US" sz="2000" dirty="0"/>
          </a:p>
          <a:p>
            <a:pPr>
              <a:lnSpc>
                <a:spcPct val="150000"/>
              </a:lnSpc>
            </a:pPr>
            <a:endParaRPr lang="en-US" sz="2000" dirty="0"/>
          </a:p>
          <a:p>
            <a:pPr lvl="0" algn="just">
              <a:lnSpc>
                <a:spcPct val="150000"/>
              </a:lnSpc>
            </a:pPr>
            <a:endParaRPr lang="en-US" sz="2000" dirty="0"/>
          </a:p>
        </p:txBody>
      </p:sp>
      <p:sp>
        <p:nvSpPr>
          <p:cNvPr id="3" name="مربع نص 2">
            <a:extLst>
              <a:ext uri="{FF2B5EF4-FFF2-40B4-BE49-F238E27FC236}">
                <a16:creationId xmlns:a16="http://schemas.microsoft.com/office/drawing/2014/main" id="{642F65EB-2BF7-CE32-740A-F2FB15B99339}"/>
              </a:ext>
            </a:extLst>
          </p:cNvPr>
          <p:cNvSpPr txBox="1"/>
          <p:nvPr/>
        </p:nvSpPr>
        <p:spPr>
          <a:xfrm>
            <a:off x="858400" y="1745325"/>
            <a:ext cx="9306325" cy="5497018"/>
          </a:xfrm>
          <a:prstGeom prst="rect">
            <a:avLst/>
          </a:prstGeom>
          <a:noFill/>
        </p:spPr>
        <p:txBody>
          <a:bodyPr wrap="square">
            <a:spAutoFit/>
          </a:bodyPr>
          <a:lstStyle/>
          <a:p>
            <a:pPr>
              <a:lnSpc>
                <a:spcPct val="150000"/>
              </a:lnSpc>
            </a:pPr>
            <a:r>
              <a:rPr lang="en-US" sz="1800" dirty="0">
                <a:solidFill>
                  <a:schemeClr val="tx1"/>
                </a:solidFill>
              </a:rPr>
              <a:t>22- </a:t>
            </a:r>
            <a:r>
              <a:rPr lang="en-US" sz="1800" dirty="0">
                <a:solidFill>
                  <a:srgbClr val="00AEEF"/>
                </a:solidFill>
                <a:hlinkClick r:id="rId4"/>
              </a:rPr>
              <a:t>https://www.sprinklr.com/blog/ai-in-influencer-marketing/#:~:text=Advanced%20AI%2Dpowered%20tools%20such,brand%20integrity%2C%20and%20compliance%20standards</a:t>
            </a:r>
            <a:r>
              <a:rPr lang="en-US" sz="1800" dirty="0">
                <a:solidFill>
                  <a:srgbClr val="00AEEF"/>
                </a:solidFill>
              </a:rPr>
              <a:t>. </a:t>
            </a:r>
          </a:p>
          <a:p>
            <a:pPr>
              <a:lnSpc>
                <a:spcPct val="150000"/>
              </a:lnSpc>
            </a:pPr>
            <a:r>
              <a:rPr lang="en-US" dirty="0"/>
              <a:t>23- </a:t>
            </a:r>
            <a:r>
              <a:rPr lang="en-US" dirty="0">
                <a:hlinkClick r:id="rId5"/>
              </a:rPr>
              <a:t>https://www.sprinklr.com/blog/ai-in-influencer-marketing/</a:t>
            </a:r>
            <a:r>
              <a:rPr lang="en-US" dirty="0"/>
              <a:t> </a:t>
            </a:r>
          </a:p>
          <a:p>
            <a:pPr>
              <a:lnSpc>
                <a:spcPct val="150000"/>
              </a:lnSpc>
            </a:pPr>
            <a:r>
              <a:rPr lang="en-US" dirty="0"/>
              <a:t>24- </a:t>
            </a:r>
            <a:r>
              <a:rPr lang="en-US" dirty="0">
                <a:hlinkClick r:id="rId6"/>
              </a:rPr>
              <a:t>https://digitalmarketinginstitute.com/blog/influencer-marketing-and-ai#:~:text=Share%20via:,Virtual%20Influencers</a:t>
            </a:r>
            <a:r>
              <a:rPr lang="en-US" dirty="0"/>
              <a:t> </a:t>
            </a:r>
          </a:p>
          <a:p>
            <a:pPr>
              <a:lnSpc>
                <a:spcPct val="150000"/>
              </a:lnSpc>
            </a:pPr>
            <a:r>
              <a:rPr lang="en-US" dirty="0"/>
              <a:t>25- </a:t>
            </a:r>
            <a:r>
              <a:rPr lang="en-US" dirty="0">
                <a:solidFill>
                  <a:srgbClr val="00AEEF"/>
                </a:solidFill>
                <a:hlinkClick r:id="rId7"/>
              </a:rPr>
              <a:t>https://www.flowhunt.io/ai-tools/ai-clickbait-title-generator/#</a:t>
            </a:r>
            <a:r>
              <a:rPr lang="en-US" dirty="0">
                <a:solidFill>
                  <a:srgbClr val="00AEEF"/>
                </a:solidFill>
              </a:rPr>
              <a:t> </a:t>
            </a:r>
            <a:endParaRPr lang="en-US" sz="2800" dirty="0">
              <a:solidFill>
                <a:srgbClr val="00AEEF"/>
              </a:solidFill>
            </a:endParaRPr>
          </a:p>
          <a:p>
            <a:pPr>
              <a:lnSpc>
                <a:spcPct val="150000"/>
              </a:lnSpc>
            </a:pPr>
            <a:r>
              <a:rPr lang="en-US" dirty="0"/>
              <a:t>26-</a:t>
            </a:r>
            <a:r>
              <a:rPr lang="en-US" dirty="0">
                <a:solidFill>
                  <a:srgbClr val="00AEEF"/>
                </a:solidFill>
                <a:hlinkClick r:id="rId8"/>
              </a:rPr>
              <a:t>https://app.gravitywrite.com/tools/clickbait-title-generator</a:t>
            </a:r>
            <a:r>
              <a:rPr lang="en-US" dirty="0">
                <a:solidFill>
                  <a:srgbClr val="00AEEF"/>
                </a:solidFill>
              </a:rPr>
              <a:t>  </a:t>
            </a:r>
          </a:p>
          <a:p>
            <a:pPr>
              <a:lnSpc>
                <a:spcPct val="150000"/>
              </a:lnSpc>
            </a:pPr>
            <a:r>
              <a:rPr lang="en-US" dirty="0"/>
              <a:t>27- </a:t>
            </a:r>
            <a:r>
              <a:rPr lang="en-US" dirty="0">
                <a:hlinkClick r:id="rId9"/>
              </a:rPr>
              <a:t>https://hypeauditor.com</a:t>
            </a:r>
            <a:r>
              <a:rPr lang="en-US" dirty="0"/>
              <a:t> </a:t>
            </a:r>
            <a:endParaRPr lang="ar-SY" dirty="0"/>
          </a:p>
          <a:p>
            <a:pPr>
              <a:lnSpc>
                <a:spcPct val="150000"/>
              </a:lnSpc>
            </a:pPr>
            <a:r>
              <a:rPr lang="en-US" dirty="0"/>
              <a:t>28-</a:t>
            </a:r>
            <a:r>
              <a:rPr lang="en-US" dirty="0">
                <a:solidFill>
                  <a:srgbClr val="00AEEF"/>
                </a:solidFill>
              </a:rPr>
              <a:t> </a:t>
            </a:r>
            <a:r>
              <a:rPr lang="en-US" dirty="0">
                <a:solidFill>
                  <a:srgbClr val="00AEEF"/>
                </a:solidFill>
                <a:hlinkClick r:id="rId10"/>
              </a:rPr>
              <a:t>https://miro.medium.com/v2/1*iEnJIYcXchS0FnPEjnSvKQ.jpeg</a:t>
            </a:r>
            <a:r>
              <a:rPr lang="en-US" dirty="0">
                <a:solidFill>
                  <a:srgbClr val="00AEEF"/>
                </a:solidFill>
              </a:rPr>
              <a:t> </a:t>
            </a:r>
            <a:endParaRPr lang="ar-SY" dirty="0">
              <a:solidFill>
                <a:srgbClr val="00AEEF"/>
              </a:solidFill>
            </a:endParaRPr>
          </a:p>
          <a:p>
            <a:pPr>
              <a:lnSpc>
                <a:spcPct val="150000"/>
              </a:lnSpc>
            </a:pPr>
            <a:r>
              <a:rPr lang="en-US" dirty="0"/>
              <a:t> </a:t>
            </a:r>
          </a:p>
          <a:p>
            <a:pPr>
              <a:lnSpc>
                <a:spcPct val="150000"/>
              </a:lnSpc>
            </a:pPr>
            <a:endParaRPr lang="ar-SY" sz="1800" dirty="0"/>
          </a:p>
          <a:p>
            <a:pPr>
              <a:lnSpc>
                <a:spcPct val="150000"/>
              </a:lnSpc>
            </a:pPr>
            <a:endParaRPr lang="en-US" sz="1800" dirty="0">
              <a:solidFill>
                <a:schemeClr val="tx1"/>
              </a:solidFill>
            </a:endParaRPr>
          </a:p>
        </p:txBody>
      </p:sp>
    </p:spTree>
    <p:extLst>
      <p:ext uri="{BB962C8B-B14F-4D97-AF65-F5344CB8AC3E}">
        <p14:creationId xmlns:p14="http://schemas.microsoft.com/office/powerpoint/2010/main" val="182787832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p:cNvPicPr>
            <a:picLocks noChangeAspect="1"/>
          </p:cNvPicPr>
          <p:nvPr/>
        </p:nvPicPr>
        <p:blipFill rotWithShape="1">
          <a:blip r:embed="rId3">
            <a:extLst>
              <a:ext uri="{28A0092B-C50C-407E-A947-70E740481C1C}">
                <a14:useLocalDpi xmlns:a14="http://schemas.microsoft.com/office/drawing/2010/main" val="0"/>
              </a:ext>
            </a:extLst>
          </a:blip>
          <a:srcRect l="3858" t="3762" r="3678" b="1792"/>
          <a:stretch/>
        </p:blipFill>
        <p:spPr>
          <a:xfrm>
            <a:off x="1" y="1"/>
            <a:ext cx="12174500" cy="6858000"/>
          </a:xfrm>
          <a:prstGeom prst="rect">
            <a:avLst/>
          </a:prstGeom>
        </p:spPr>
      </p:pic>
    </p:spTree>
    <p:extLst>
      <p:ext uri="{BB962C8B-B14F-4D97-AF65-F5344CB8AC3E}">
        <p14:creationId xmlns:p14="http://schemas.microsoft.com/office/powerpoint/2010/main" val="26103499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d13aca44-ef33-4cf4-9980-7f0b00e6eeb9"/>
    <ds:schemaRef ds:uri="http://purl.org/dc/elements/1.1/"/>
    <ds:schemaRef ds:uri="http://purl.org/dc/dcmitype/"/>
    <ds:schemaRef ds:uri="http://schemas.microsoft.com/office/2006/documentManagement/types"/>
    <ds:schemaRef ds:uri="http://schemas.microsoft.com/office/2006/metadata/properties"/>
    <ds:schemaRef ds:uri="http://schemas.openxmlformats.org/package/2006/metadata/core-properties"/>
    <ds:schemaRef ds:uri="49100919-8a76-4266-be0c-7dc583902cb4"/>
    <ds:schemaRef ds:uri="http://schemas.microsoft.com/office/infopath/2007/PartnerControls"/>
    <ds:schemaRef ds:uri="http://www.w3.org/XML/1998/namespace"/>
    <ds:schemaRef ds:uri="http://purl.org/dc/terms/"/>
  </ds:schemaRefs>
</ds:datastoreItem>
</file>

<file path=customXml/itemProps2.xml><?xml version="1.0" encoding="utf-8"?>
<ds:datastoreItem xmlns:ds="http://schemas.openxmlformats.org/officeDocument/2006/customXml" ds:itemID="{F3636CDD-12A6-4E5D-BC6D-13B6B5F601DD}"/>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10586</TotalTime>
  <Words>3213</Words>
  <Application>Microsoft Office PowerPoint</Application>
  <PresentationFormat>شاشة عريضة</PresentationFormat>
  <Paragraphs>247</Paragraphs>
  <Slides>42</Slides>
  <Notes>42</Notes>
  <HiddenSlides>0</HiddenSlides>
  <MMClips>0</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42</vt:i4>
      </vt:variant>
    </vt:vector>
  </HeadingPairs>
  <TitlesOfParts>
    <vt:vector size="47" baseType="lpstr">
      <vt:lpstr>Alexandria</vt:lpstr>
      <vt:lpstr>Arial</vt:lpstr>
      <vt:lpstr>Calibri</vt:lpstr>
      <vt:lpstr>Calibri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EXPERT</cp:lastModifiedBy>
  <cp:revision>663</cp:revision>
  <dcterms:created xsi:type="dcterms:W3CDTF">2023-04-29T09:08:00Z</dcterms:created>
  <dcterms:modified xsi:type="dcterms:W3CDTF">2026-02-28T22:45:30Z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