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60"/>
  </p:notesMasterIdLst>
  <p:sldIdLst>
    <p:sldId id="480" r:id="rId3"/>
    <p:sldId id="303" r:id="rId4"/>
    <p:sldId id="257" r:id="rId5"/>
    <p:sldId id="262" r:id="rId6"/>
    <p:sldId id="258" r:id="rId7"/>
    <p:sldId id="259" r:id="rId8"/>
    <p:sldId id="260" r:id="rId9"/>
    <p:sldId id="261" r:id="rId10"/>
    <p:sldId id="283" r:id="rId11"/>
    <p:sldId id="264" r:id="rId12"/>
    <p:sldId id="265" r:id="rId13"/>
    <p:sldId id="266" r:id="rId14"/>
    <p:sldId id="267" r:id="rId15"/>
    <p:sldId id="268" r:id="rId16"/>
    <p:sldId id="269" r:id="rId17"/>
    <p:sldId id="284" r:id="rId18"/>
    <p:sldId id="270" r:id="rId19"/>
    <p:sldId id="271" r:id="rId20"/>
    <p:sldId id="272" r:id="rId21"/>
    <p:sldId id="273" r:id="rId22"/>
    <p:sldId id="274" r:id="rId23"/>
    <p:sldId id="275" r:id="rId24"/>
    <p:sldId id="285" r:id="rId25"/>
    <p:sldId id="276" r:id="rId26"/>
    <p:sldId id="277" r:id="rId27"/>
    <p:sldId id="278" r:id="rId28"/>
    <p:sldId id="279" r:id="rId29"/>
    <p:sldId id="280" r:id="rId30"/>
    <p:sldId id="281" r:id="rId31"/>
    <p:sldId id="282" r:id="rId32"/>
    <p:sldId id="286" r:id="rId33"/>
    <p:sldId id="484" r:id="rId34"/>
    <p:sldId id="287" r:id="rId35"/>
    <p:sldId id="289" r:id="rId36"/>
    <p:sldId id="485" r:id="rId37"/>
    <p:sldId id="288" r:id="rId38"/>
    <p:sldId id="290" r:id="rId39"/>
    <p:sldId id="291" r:id="rId40"/>
    <p:sldId id="487" r:id="rId41"/>
    <p:sldId id="486" r:id="rId42"/>
    <p:sldId id="488" r:id="rId43"/>
    <p:sldId id="489" r:id="rId44"/>
    <p:sldId id="297" r:id="rId45"/>
    <p:sldId id="298" r:id="rId46"/>
    <p:sldId id="295" r:id="rId47"/>
    <p:sldId id="296" r:id="rId48"/>
    <p:sldId id="293" r:id="rId49"/>
    <p:sldId id="294" r:id="rId50"/>
    <p:sldId id="490" r:id="rId51"/>
    <p:sldId id="292" r:id="rId52"/>
    <p:sldId id="491" r:id="rId53"/>
    <p:sldId id="492" r:id="rId54"/>
    <p:sldId id="493" r:id="rId55"/>
    <p:sldId id="494" r:id="rId56"/>
    <p:sldId id="483" r:id="rId57"/>
    <p:sldId id="482"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6" autoAdjust="0"/>
    <p:restoredTop sz="94660"/>
  </p:normalViewPr>
  <p:slideViewPr>
    <p:cSldViewPr snapToGrid="0">
      <p:cViewPr>
        <p:scale>
          <a:sx n="75" d="100"/>
          <a:sy n="75" d="100"/>
        </p:scale>
        <p:origin x="320" y="128"/>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s>
</file>

<file path=ppt/diagrams/_rels/data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ata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19.svg"/></Relationships>
</file>

<file path=ppt/diagrams/_rels/data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1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FCACBC-18D1-469A-812F-031A6A88324B}"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836A38C9-FBA0-47AF-A511-A1639A015E74}">
      <dgm:prSet/>
      <dgm:spPr/>
      <dgm:t>
        <a:bodyPr/>
        <a:lstStyle/>
        <a:p>
          <a:pPr>
            <a:lnSpc>
              <a:spcPct val="100000"/>
            </a:lnSpc>
          </a:pPr>
          <a:r>
            <a:rPr lang="en-GB" dirty="0"/>
            <a:t>Why the state is considered one of the actors of ER?</a:t>
          </a:r>
          <a:endParaRPr lang="en-US" dirty="0"/>
        </a:p>
      </dgm:t>
    </dgm:pt>
    <dgm:pt modelId="{4381F548-C773-494A-A870-A66678A42E41}" type="parTrans" cxnId="{EFA31A74-8511-4933-B713-C1AA37F75837}">
      <dgm:prSet/>
      <dgm:spPr/>
      <dgm:t>
        <a:bodyPr/>
        <a:lstStyle/>
        <a:p>
          <a:endParaRPr lang="en-US"/>
        </a:p>
      </dgm:t>
    </dgm:pt>
    <dgm:pt modelId="{3014EED7-B469-42E8-9E10-0FDFD56248D1}" type="sibTrans" cxnId="{EFA31A74-8511-4933-B713-C1AA37F75837}">
      <dgm:prSet/>
      <dgm:spPr/>
      <dgm:t>
        <a:bodyPr/>
        <a:lstStyle/>
        <a:p>
          <a:endParaRPr lang="en-US"/>
        </a:p>
      </dgm:t>
    </dgm:pt>
    <dgm:pt modelId="{4CB5393F-B9BE-489B-A072-9E6E59DBDC0E}">
      <dgm:prSet/>
      <dgm:spPr/>
      <dgm:t>
        <a:bodyPr/>
        <a:lstStyle/>
        <a:p>
          <a:pPr>
            <a:lnSpc>
              <a:spcPct val="100000"/>
            </a:lnSpc>
          </a:pPr>
          <a:r>
            <a:rPr lang="en-GB"/>
            <a:t>State vs Government?</a:t>
          </a:r>
          <a:endParaRPr lang="en-US"/>
        </a:p>
      </dgm:t>
    </dgm:pt>
    <dgm:pt modelId="{36FA0B99-36C6-4321-8103-2488696052CC}" type="parTrans" cxnId="{7090F9A1-DD89-444C-9BF7-EEDFDE60BE38}">
      <dgm:prSet/>
      <dgm:spPr/>
      <dgm:t>
        <a:bodyPr/>
        <a:lstStyle/>
        <a:p>
          <a:endParaRPr lang="en-US"/>
        </a:p>
      </dgm:t>
    </dgm:pt>
    <dgm:pt modelId="{A4823C05-CA26-4899-B990-4AFB6F7CD079}" type="sibTrans" cxnId="{7090F9A1-DD89-444C-9BF7-EEDFDE60BE38}">
      <dgm:prSet/>
      <dgm:spPr/>
      <dgm:t>
        <a:bodyPr/>
        <a:lstStyle/>
        <a:p>
          <a:endParaRPr lang="en-US"/>
        </a:p>
      </dgm:t>
    </dgm:pt>
    <dgm:pt modelId="{DAD42BD1-8A3D-4D57-B228-6B1AB6BC5DBF}" type="pres">
      <dgm:prSet presAssocID="{B7FCACBC-18D1-469A-812F-031A6A88324B}" presName="root" presStyleCnt="0">
        <dgm:presLayoutVars>
          <dgm:dir/>
          <dgm:resizeHandles val="exact"/>
        </dgm:presLayoutVars>
      </dgm:prSet>
      <dgm:spPr/>
    </dgm:pt>
    <dgm:pt modelId="{63746CE8-8ED6-4425-8692-C7F8505DF100}" type="pres">
      <dgm:prSet presAssocID="{836A38C9-FBA0-47AF-A511-A1639A015E74}" presName="compNode" presStyleCnt="0"/>
      <dgm:spPr/>
    </dgm:pt>
    <dgm:pt modelId="{25CA7A23-4DC6-4D38-8304-E7EA1AD5961A}" type="pres">
      <dgm:prSet presAssocID="{836A38C9-FBA0-47AF-A511-A1639A015E7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rama"/>
        </a:ext>
      </dgm:extLst>
    </dgm:pt>
    <dgm:pt modelId="{859CD530-5C10-4B14-8664-511D5C4A2C2D}" type="pres">
      <dgm:prSet presAssocID="{836A38C9-FBA0-47AF-A511-A1639A015E74}" presName="spaceRect" presStyleCnt="0"/>
      <dgm:spPr/>
    </dgm:pt>
    <dgm:pt modelId="{BFCD1F96-7986-40A2-B2B4-41A3547C42B2}" type="pres">
      <dgm:prSet presAssocID="{836A38C9-FBA0-47AF-A511-A1639A015E74}" presName="textRect" presStyleLbl="revTx" presStyleIdx="0" presStyleCnt="2">
        <dgm:presLayoutVars>
          <dgm:chMax val="1"/>
          <dgm:chPref val="1"/>
        </dgm:presLayoutVars>
      </dgm:prSet>
      <dgm:spPr/>
    </dgm:pt>
    <dgm:pt modelId="{E2459518-A416-49BB-8871-B347E09896A8}" type="pres">
      <dgm:prSet presAssocID="{3014EED7-B469-42E8-9E10-0FDFD56248D1}" presName="sibTrans" presStyleCnt="0"/>
      <dgm:spPr/>
    </dgm:pt>
    <dgm:pt modelId="{B811E555-A693-484F-9CAA-365CA7BA0B66}" type="pres">
      <dgm:prSet presAssocID="{4CB5393F-B9BE-489B-A072-9E6E59DBDC0E}" presName="compNode" presStyleCnt="0"/>
      <dgm:spPr/>
    </dgm:pt>
    <dgm:pt modelId="{FCAF4064-38AD-4FFB-B31F-674B6E5A537C}" type="pres">
      <dgm:prSet presAssocID="{4CB5393F-B9BE-489B-A072-9E6E59DBDC0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ank"/>
        </a:ext>
      </dgm:extLst>
    </dgm:pt>
    <dgm:pt modelId="{7691E588-4159-4A5B-87BD-FEA8DA2515FA}" type="pres">
      <dgm:prSet presAssocID="{4CB5393F-B9BE-489B-A072-9E6E59DBDC0E}" presName="spaceRect" presStyleCnt="0"/>
      <dgm:spPr/>
    </dgm:pt>
    <dgm:pt modelId="{501CFE74-5A42-48DE-A29C-90F9F025B459}" type="pres">
      <dgm:prSet presAssocID="{4CB5393F-B9BE-489B-A072-9E6E59DBDC0E}" presName="textRect" presStyleLbl="revTx" presStyleIdx="1" presStyleCnt="2">
        <dgm:presLayoutVars>
          <dgm:chMax val="1"/>
          <dgm:chPref val="1"/>
        </dgm:presLayoutVars>
      </dgm:prSet>
      <dgm:spPr/>
    </dgm:pt>
  </dgm:ptLst>
  <dgm:cxnLst>
    <dgm:cxn modelId="{90901918-F398-4B6E-853F-C87E4315B53B}" type="presOf" srcId="{B7FCACBC-18D1-469A-812F-031A6A88324B}" destId="{DAD42BD1-8A3D-4D57-B228-6B1AB6BC5DBF}" srcOrd="0" destOrd="0" presId="urn:microsoft.com/office/officeart/2018/2/layout/IconLabelList"/>
    <dgm:cxn modelId="{EFA31A74-8511-4933-B713-C1AA37F75837}" srcId="{B7FCACBC-18D1-469A-812F-031A6A88324B}" destId="{836A38C9-FBA0-47AF-A511-A1639A015E74}" srcOrd="0" destOrd="0" parTransId="{4381F548-C773-494A-A870-A66678A42E41}" sibTransId="{3014EED7-B469-42E8-9E10-0FDFD56248D1}"/>
    <dgm:cxn modelId="{9AFBA496-DE3F-4634-9DD0-EF92DC8C5F86}" type="presOf" srcId="{4CB5393F-B9BE-489B-A072-9E6E59DBDC0E}" destId="{501CFE74-5A42-48DE-A29C-90F9F025B459}" srcOrd="0" destOrd="0" presId="urn:microsoft.com/office/officeart/2018/2/layout/IconLabelList"/>
    <dgm:cxn modelId="{7090F9A1-DD89-444C-9BF7-EEDFDE60BE38}" srcId="{B7FCACBC-18D1-469A-812F-031A6A88324B}" destId="{4CB5393F-B9BE-489B-A072-9E6E59DBDC0E}" srcOrd="1" destOrd="0" parTransId="{36FA0B99-36C6-4321-8103-2488696052CC}" sibTransId="{A4823C05-CA26-4899-B990-4AFB6F7CD079}"/>
    <dgm:cxn modelId="{6635F7B8-F7D6-4D7B-8F10-238864836170}" type="presOf" srcId="{836A38C9-FBA0-47AF-A511-A1639A015E74}" destId="{BFCD1F96-7986-40A2-B2B4-41A3547C42B2}" srcOrd="0" destOrd="0" presId="urn:microsoft.com/office/officeart/2018/2/layout/IconLabelList"/>
    <dgm:cxn modelId="{7C866B59-E32D-4653-8D75-95D03882E016}" type="presParOf" srcId="{DAD42BD1-8A3D-4D57-B228-6B1AB6BC5DBF}" destId="{63746CE8-8ED6-4425-8692-C7F8505DF100}" srcOrd="0" destOrd="0" presId="urn:microsoft.com/office/officeart/2018/2/layout/IconLabelList"/>
    <dgm:cxn modelId="{C16F6853-A2B9-449B-86EC-BC2D42D7EF2E}" type="presParOf" srcId="{63746CE8-8ED6-4425-8692-C7F8505DF100}" destId="{25CA7A23-4DC6-4D38-8304-E7EA1AD5961A}" srcOrd="0" destOrd="0" presId="urn:microsoft.com/office/officeart/2018/2/layout/IconLabelList"/>
    <dgm:cxn modelId="{8B0B5FDB-6279-421C-B703-7183A6E894AB}" type="presParOf" srcId="{63746CE8-8ED6-4425-8692-C7F8505DF100}" destId="{859CD530-5C10-4B14-8664-511D5C4A2C2D}" srcOrd="1" destOrd="0" presId="urn:microsoft.com/office/officeart/2018/2/layout/IconLabelList"/>
    <dgm:cxn modelId="{2C2AFF57-56AC-49CF-BDC6-4F3703256437}" type="presParOf" srcId="{63746CE8-8ED6-4425-8692-C7F8505DF100}" destId="{BFCD1F96-7986-40A2-B2B4-41A3547C42B2}" srcOrd="2" destOrd="0" presId="urn:microsoft.com/office/officeart/2018/2/layout/IconLabelList"/>
    <dgm:cxn modelId="{337034A5-467F-48CC-A40C-FF15CC9C14D3}" type="presParOf" srcId="{DAD42BD1-8A3D-4D57-B228-6B1AB6BC5DBF}" destId="{E2459518-A416-49BB-8871-B347E09896A8}" srcOrd="1" destOrd="0" presId="urn:microsoft.com/office/officeart/2018/2/layout/IconLabelList"/>
    <dgm:cxn modelId="{DFEB0C46-A89C-4274-A6EE-CF131AB790B8}" type="presParOf" srcId="{DAD42BD1-8A3D-4D57-B228-6B1AB6BC5DBF}" destId="{B811E555-A693-484F-9CAA-365CA7BA0B66}" srcOrd="2" destOrd="0" presId="urn:microsoft.com/office/officeart/2018/2/layout/IconLabelList"/>
    <dgm:cxn modelId="{6F96466E-6FE8-4402-B36D-AA7D5F17F1EB}" type="presParOf" srcId="{B811E555-A693-484F-9CAA-365CA7BA0B66}" destId="{FCAF4064-38AD-4FFB-B31F-674B6E5A537C}" srcOrd="0" destOrd="0" presId="urn:microsoft.com/office/officeart/2018/2/layout/IconLabelList"/>
    <dgm:cxn modelId="{0FA4A3E4-0AF0-4856-9E16-777C9BFCD116}" type="presParOf" srcId="{B811E555-A693-484F-9CAA-365CA7BA0B66}" destId="{7691E588-4159-4A5B-87BD-FEA8DA2515FA}" srcOrd="1" destOrd="0" presId="urn:microsoft.com/office/officeart/2018/2/layout/IconLabelList"/>
    <dgm:cxn modelId="{93C11137-E959-4076-B922-E3242251B302}" type="presParOf" srcId="{B811E555-A693-484F-9CAA-365CA7BA0B66}" destId="{501CFE74-5A42-48DE-A29C-90F9F025B459}"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FBDF2F-2A99-44AA-A437-0725B4BA7B2B}"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927572E7-0F71-453E-9563-FE80E56F8263}">
      <dgm:prSet/>
      <dgm:spPr/>
      <dgm:t>
        <a:bodyPr/>
        <a:lstStyle/>
        <a:p>
          <a:pPr>
            <a:lnSpc>
              <a:spcPct val="100000"/>
            </a:lnSpc>
          </a:pPr>
          <a:r>
            <a:rPr lang="en-GB" dirty="0"/>
            <a:t>What are the institutional actors?</a:t>
          </a:r>
          <a:endParaRPr lang="en-US" dirty="0"/>
        </a:p>
      </dgm:t>
    </dgm:pt>
    <dgm:pt modelId="{09262292-0EDA-4DCB-8930-AE137CE27A18}" type="parTrans" cxnId="{A1E8146F-98C1-4F6C-886D-441B4727956A}">
      <dgm:prSet/>
      <dgm:spPr/>
      <dgm:t>
        <a:bodyPr/>
        <a:lstStyle/>
        <a:p>
          <a:endParaRPr lang="en-US"/>
        </a:p>
      </dgm:t>
    </dgm:pt>
    <dgm:pt modelId="{1BCBAC28-441E-4E09-B26E-0A4084CE4FFF}" type="sibTrans" cxnId="{A1E8146F-98C1-4F6C-886D-441B4727956A}">
      <dgm:prSet/>
      <dgm:spPr/>
      <dgm:t>
        <a:bodyPr/>
        <a:lstStyle/>
        <a:p>
          <a:endParaRPr lang="en-US"/>
        </a:p>
      </dgm:t>
    </dgm:pt>
    <dgm:pt modelId="{19DB85EA-E52E-4B1A-80B5-32C757B457B3}">
      <dgm:prSet/>
      <dgm:spPr/>
      <dgm:t>
        <a:bodyPr/>
        <a:lstStyle/>
        <a:p>
          <a:pPr>
            <a:lnSpc>
              <a:spcPct val="100000"/>
            </a:lnSpc>
          </a:pPr>
          <a:r>
            <a:rPr lang="en-GB" dirty="0"/>
            <a:t>Employees vs trade unions.</a:t>
          </a:r>
          <a:endParaRPr lang="en-US" dirty="0"/>
        </a:p>
      </dgm:t>
    </dgm:pt>
    <dgm:pt modelId="{1DA11874-134C-4313-9CB8-835AE3769C9B}" type="parTrans" cxnId="{FE9D4668-68D1-4F09-9E89-F21473EDC5D7}">
      <dgm:prSet/>
      <dgm:spPr/>
      <dgm:t>
        <a:bodyPr/>
        <a:lstStyle/>
        <a:p>
          <a:endParaRPr lang="en-US"/>
        </a:p>
      </dgm:t>
    </dgm:pt>
    <dgm:pt modelId="{17621314-28B1-4BB1-BAF4-DCDAD9AD963A}" type="sibTrans" cxnId="{FE9D4668-68D1-4F09-9E89-F21473EDC5D7}">
      <dgm:prSet/>
      <dgm:spPr/>
      <dgm:t>
        <a:bodyPr/>
        <a:lstStyle/>
        <a:p>
          <a:endParaRPr lang="en-US"/>
        </a:p>
      </dgm:t>
    </dgm:pt>
    <dgm:pt modelId="{1E31212C-291D-4A7A-BEE1-DE0BC4B09AC9}" type="pres">
      <dgm:prSet presAssocID="{EDFBDF2F-2A99-44AA-A437-0725B4BA7B2B}" presName="root" presStyleCnt="0">
        <dgm:presLayoutVars>
          <dgm:dir/>
          <dgm:resizeHandles val="exact"/>
        </dgm:presLayoutVars>
      </dgm:prSet>
      <dgm:spPr/>
    </dgm:pt>
    <dgm:pt modelId="{0E04A059-96A2-4ED7-8EC1-56939C2A236C}" type="pres">
      <dgm:prSet presAssocID="{927572E7-0F71-453E-9563-FE80E56F8263}" presName="compNode" presStyleCnt="0"/>
      <dgm:spPr/>
    </dgm:pt>
    <dgm:pt modelId="{6D965B00-2247-412A-9FE1-9F06FEBED984}" type="pres">
      <dgm:prSet presAssocID="{927572E7-0F71-453E-9563-FE80E56F826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ank"/>
        </a:ext>
      </dgm:extLst>
    </dgm:pt>
    <dgm:pt modelId="{EFA284DA-32EC-4A31-85FC-BBD405A43B03}" type="pres">
      <dgm:prSet presAssocID="{927572E7-0F71-453E-9563-FE80E56F8263}" presName="spaceRect" presStyleCnt="0"/>
      <dgm:spPr/>
    </dgm:pt>
    <dgm:pt modelId="{64A91310-3262-499E-95C7-520CC72E7CBC}" type="pres">
      <dgm:prSet presAssocID="{927572E7-0F71-453E-9563-FE80E56F8263}" presName="textRect" presStyleLbl="revTx" presStyleIdx="0" presStyleCnt="2">
        <dgm:presLayoutVars>
          <dgm:chMax val="1"/>
          <dgm:chPref val="1"/>
        </dgm:presLayoutVars>
      </dgm:prSet>
      <dgm:spPr/>
    </dgm:pt>
    <dgm:pt modelId="{A3B4990B-1235-4EB2-86AD-5EEF32DE662A}" type="pres">
      <dgm:prSet presAssocID="{1BCBAC28-441E-4E09-B26E-0A4084CE4FFF}" presName="sibTrans" presStyleCnt="0"/>
      <dgm:spPr/>
    </dgm:pt>
    <dgm:pt modelId="{0788D2EF-203C-465D-A392-30178A005A45}" type="pres">
      <dgm:prSet presAssocID="{19DB85EA-E52E-4B1A-80B5-32C757B457B3}" presName="compNode" presStyleCnt="0"/>
      <dgm:spPr/>
    </dgm:pt>
    <dgm:pt modelId="{59192B58-50E9-4A50-91AF-D031355F0E11}" type="pres">
      <dgm:prSet presAssocID="{19DB85EA-E52E-4B1A-80B5-32C757B457B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andshake"/>
        </a:ext>
      </dgm:extLst>
    </dgm:pt>
    <dgm:pt modelId="{E9473B1F-E8AC-43BE-9A51-3599CF199522}" type="pres">
      <dgm:prSet presAssocID="{19DB85EA-E52E-4B1A-80B5-32C757B457B3}" presName="spaceRect" presStyleCnt="0"/>
      <dgm:spPr/>
    </dgm:pt>
    <dgm:pt modelId="{6952D90F-ADFF-487B-AAC9-63AA5E3BA0F6}" type="pres">
      <dgm:prSet presAssocID="{19DB85EA-E52E-4B1A-80B5-32C757B457B3}" presName="textRect" presStyleLbl="revTx" presStyleIdx="1" presStyleCnt="2">
        <dgm:presLayoutVars>
          <dgm:chMax val="1"/>
          <dgm:chPref val="1"/>
        </dgm:presLayoutVars>
      </dgm:prSet>
      <dgm:spPr/>
    </dgm:pt>
  </dgm:ptLst>
  <dgm:cxnLst>
    <dgm:cxn modelId="{D1E97812-09D3-4442-A8F0-EDA303123D1E}" type="presOf" srcId="{927572E7-0F71-453E-9563-FE80E56F8263}" destId="{64A91310-3262-499E-95C7-520CC72E7CBC}" srcOrd="0" destOrd="0" presId="urn:microsoft.com/office/officeart/2018/2/layout/IconLabelList"/>
    <dgm:cxn modelId="{8986FE15-7405-4FAE-BCE2-C989145AE354}" type="presOf" srcId="{EDFBDF2F-2A99-44AA-A437-0725B4BA7B2B}" destId="{1E31212C-291D-4A7A-BEE1-DE0BC4B09AC9}" srcOrd="0" destOrd="0" presId="urn:microsoft.com/office/officeart/2018/2/layout/IconLabelList"/>
    <dgm:cxn modelId="{FE9D4668-68D1-4F09-9E89-F21473EDC5D7}" srcId="{EDFBDF2F-2A99-44AA-A437-0725B4BA7B2B}" destId="{19DB85EA-E52E-4B1A-80B5-32C757B457B3}" srcOrd="1" destOrd="0" parTransId="{1DA11874-134C-4313-9CB8-835AE3769C9B}" sibTransId="{17621314-28B1-4BB1-BAF4-DCDAD9AD963A}"/>
    <dgm:cxn modelId="{A1E8146F-98C1-4F6C-886D-441B4727956A}" srcId="{EDFBDF2F-2A99-44AA-A437-0725B4BA7B2B}" destId="{927572E7-0F71-453E-9563-FE80E56F8263}" srcOrd="0" destOrd="0" parTransId="{09262292-0EDA-4DCB-8930-AE137CE27A18}" sibTransId="{1BCBAC28-441E-4E09-B26E-0A4084CE4FFF}"/>
    <dgm:cxn modelId="{B3ACF9C6-41B3-4A62-B807-B1FED85BE08F}" type="presOf" srcId="{19DB85EA-E52E-4B1A-80B5-32C757B457B3}" destId="{6952D90F-ADFF-487B-AAC9-63AA5E3BA0F6}" srcOrd="0" destOrd="0" presId="urn:microsoft.com/office/officeart/2018/2/layout/IconLabelList"/>
    <dgm:cxn modelId="{3F50AE5C-CAB7-4D5E-A695-EEB5E43F27CE}" type="presParOf" srcId="{1E31212C-291D-4A7A-BEE1-DE0BC4B09AC9}" destId="{0E04A059-96A2-4ED7-8EC1-56939C2A236C}" srcOrd="0" destOrd="0" presId="urn:microsoft.com/office/officeart/2018/2/layout/IconLabelList"/>
    <dgm:cxn modelId="{DEB3B58E-B0F2-40DB-9538-986665D21D86}" type="presParOf" srcId="{0E04A059-96A2-4ED7-8EC1-56939C2A236C}" destId="{6D965B00-2247-412A-9FE1-9F06FEBED984}" srcOrd="0" destOrd="0" presId="urn:microsoft.com/office/officeart/2018/2/layout/IconLabelList"/>
    <dgm:cxn modelId="{D4822B0B-37F2-4E95-8F3B-FE071A7E67F5}" type="presParOf" srcId="{0E04A059-96A2-4ED7-8EC1-56939C2A236C}" destId="{EFA284DA-32EC-4A31-85FC-BBD405A43B03}" srcOrd="1" destOrd="0" presId="urn:microsoft.com/office/officeart/2018/2/layout/IconLabelList"/>
    <dgm:cxn modelId="{3325AD99-5449-4187-BAA3-CC9D610E1644}" type="presParOf" srcId="{0E04A059-96A2-4ED7-8EC1-56939C2A236C}" destId="{64A91310-3262-499E-95C7-520CC72E7CBC}" srcOrd="2" destOrd="0" presId="urn:microsoft.com/office/officeart/2018/2/layout/IconLabelList"/>
    <dgm:cxn modelId="{6D9725C4-40B8-43B9-82E3-B2F30B8B36B1}" type="presParOf" srcId="{1E31212C-291D-4A7A-BEE1-DE0BC4B09AC9}" destId="{A3B4990B-1235-4EB2-86AD-5EEF32DE662A}" srcOrd="1" destOrd="0" presId="urn:microsoft.com/office/officeart/2018/2/layout/IconLabelList"/>
    <dgm:cxn modelId="{52949916-A9AD-4CE0-8D1A-F0711AFF3543}" type="presParOf" srcId="{1E31212C-291D-4A7A-BEE1-DE0BC4B09AC9}" destId="{0788D2EF-203C-465D-A392-30178A005A45}" srcOrd="2" destOrd="0" presId="urn:microsoft.com/office/officeart/2018/2/layout/IconLabelList"/>
    <dgm:cxn modelId="{0822F16D-76AD-4B28-A267-38482E94F79F}" type="presParOf" srcId="{0788D2EF-203C-465D-A392-30178A005A45}" destId="{59192B58-50E9-4A50-91AF-D031355F0E11}" srcOrd="0" destOrd="0" presId="urn:microsoft.com/office/officeart/2018/2/layout/IconLabelList"/>
    <dgm:cxn modelId="{4D060A26-E205-4920-AA2B-9FF035709875}" type="presParOf" srcId="{0788D2EF-203C-465D-A392-30178A005A45}" destId="{E9473B1F-E8AC-43BE-9A51-3599CF199522}" srcOrd="1" destOrd="0" presId="urn:microsoft.com/office/officeart/2018/2/layout/IconLabelList"/>
    <dgm:cxn modelId="{ADC4564B-CA13-4A84-9C03-CAB9D1B98609}" type="presParOf" srcId="{0788D2EF-203C-465D-A392-30178A005A45}" destId="{6952D90F-ADFF-487B-AAC9-63AA5E3BA0F6}"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DBAF2F4-1F62-42D6-8457-A9145F716422}"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25101285-C6B0-4081-9108-03C744BADE31}">
      <dgm:prSet/>
      <dgm:spPr/>
      <dgm:t>
        <a:bodyPr/>
        <a:lstStyle/>
        <a:p>
          <a:pPr>
            <a:lnSpc>
              <a:spcPct val="100000"/>
            </a:lnSpc>
          </a:pPr>
          <a:r>
            <a:rPr lang="en-GB" dirty="0"/>
            <a:t>What are the organizational actors?</a:t>
          </a:r>
          <a:endParaRPr lang="en-US" dirty="0"/>
        </a:p>
      </dgm:t>
    </dgm:pt>
    <dgm:pt modelId="{995D513A-696A-43A1-B449-BFB120933783}" type="parTrans" cxnId="{9996CBD1-AEF4-4BFD-A50D-6CDE67C0FC3F}">
      <dgm:prSet/>
      <dgm:spPr/>
      <dgm:t>
        <a:bodyPr/>
        <a:lstStyle/>
        <a:p>
          <a:endParaRPr lang="en-US"/>
        </a:p>
      </dgm:t>
    </dgm:pt>
    <dgm:pt modelId="{4C9081A5-4C2E-43C0-A4FC-486C2782ED7A}" type="sibTrans" cxnId="{9996CBD1-AEF4-4BFD-A50D-6CDE67C0FC3F}">
      <dgm:prSet/>
      <dgm:spPr/>
      <dgm:t>
        <a:bodyPr/>
        <a:lstStyle/>
        <a:p>
          <a:endParaRPr lang="en-US"/>
        </a:p>
      </dgm:t>
    </dgm:pt>
    <dgm:pt modelId="{55E2AFD6-8814-432F-A489-8E6B4988CE67}">
      <dgm:prSet/>
      <dgm:spPr/>
      <dgm:t>
        <a:bodyPr/>
        <a:lstStyle/>
        <a:p>
          <a:pPr>
            <a:lnSpc>
              <a:spcPct val="100000"/>
            </a:lnSpc>
          </a:pPr>
          <a:r>
            <a:rPr lang="en-GB" dirty="0"/>
            <a:t>Employers vs employers associations.</a:t>
          </a:r>
          <a:endParaRPr lang="en-US" dirty="0"/>
        </a:p>
      </dgm:t>
    </dgm:pt>
    <dgm:pt modelId="{E2237535-8070-4C09-A8F3-057221727BCA}" type="parTrans" cxnId="{DD17B46A-AD52-4669-9AF5-DC31250D0B48}">
      <dgm:prSet/>
      <dgm:spPr/>
      <dgm:t>
        <a:bodyPr/>
        <a:lstStyle/>
        <a:p>
          <a:endParaRPr lang="en-US"/>
        </a:p>
      </dgm:t>
    </dgm:pt>
    <dgm:pt modelId="{6A7C8FE7-CC3E-414E-920E-48B8736A1580}" type="sibTrans" cxnId="{DD17B46A-AD52-4669-9AF5-DC31250D0B48}">
      <dgm:prSet/>
      <dgm:spPr/>
      <dgm:t>
        <a:bodyPr/>
        <a:lstStyle/>
        <a:p>
          <a:endParaRPr lang="en-US"/>
        </a:p>
      </dgm:t>
    </dgm:pt>
    <dgm:pt modelId="{85E34EF6-F174-4B20-A2E5-E4E272A376A7}" type="pres">
      <dgm:prSet presAssocID="{4DBAF2F4-1F62-42D6-8457-A9145F716422}" presName="root" presStyleCnt="0">
        <dgm:presLayoutVars>
          <dgm:dir/>
          <dgm:resizeHandles val="exact"/>
        </dgm:presLayoutVars>
      </dgm:prSet>
      <dgm:spPr/>
    </dgm:pt>
    <dgm:pt modelId="{E46341F7-FDF9-40DE-89BF-39AE08A37718}" type="pres">
      <dgm:prSet presAssocID="{25101285-C6B0-4081-9108-03C744BADE31}" presName="compNode" presStyleCnt="0"/>
      <dgm:spPr/>
    </dgm:pt>
    <dgm:pt modelId="{E1654918-682F-4B5A-B829-204792A5F4E1}" type="pres">
      <dgm:prSet presAssocID="{25101285-C6B0-4081-9108-03C744BADE3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ierarchy"/>
        </a:ext>
      </dgm:extLst>
    </dgm:pt>
    <dgm:pt modelId="{9E8233D1-641D-4821-9430-B37DE537339D}" type="pres">
      <dgm:prSet presAssocID="{25101285-C6B0-4081-9108-03C744BADE31}" presName="spaceRect" presStyleCnt="0"/>
      <dgm:spPr/>
    </dgm:pt>
    <dgm:pt modelId="{53D86267-9F32-4A6F-A78F-25D8CB7E6D25}" type="pres">
      <dgm:prSet presAssocID="{25101285-C6B0-4081-9108-03C744BADE31}" presName="textRect" presStyleLbl="revTx" presStyleIdx="0" presStyleCnt="2">
        <dgm:presLayoutVars>
          <dgm:chMax val="1"/>
          <dgm:chPref val="1"/>
        </dgm:presLayoutVars>
      </dgm:prSet>
      <dgm:spPr/>
    </dgm:pt>
    <dgm:pt modelId="{4546AB6F-1DCC-4D6A-9B43-692D868B6377}" type="pres">
      <dgm:prSet presAssocID="{4C9081A5-4C2E-43C0-A4FC-486C2782ED7A}" presName="sibTrans" presStyleCnt="0"/>
      <dgm:spPr/>
    </dgm:pt>
    <dgm:pt modelId="{3E9340CC-5290-4B53-8C04-44149B772116}" type="pres">
      <dgm:prSet presAssocID="{55E2AFD6-8814-432F-A489-8E6B4988CE67}" presName="compNode" presStyleCnt="0"/>
      <dgm:spPr/>
    </dgm:pt>
    <dgm:pt modelId="{B6CA6045-D0F5-472E-87F7-2EF51DA58D3B}" type="pres">
      <dgm:prSet presAssocID="{55E2AFD6-8814-432F-A489-8E6B4988CE6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roup"/>
        </a:ext>
      </dgm:extLst>
    </dgm:pt>
    <dgm:pt modelId="{81488C05-F435-42FB-AB59-C6372A378124}" type="pres">
      <dgm:prSet presAssocID="{55E2AFD6-8814-432F-A489-8E6B4988CE67}" presName="spaceRect" presStyleCnt="0"/>
      <dgm:spPr/>
    </dgm:pt>
    <dgm:pt modelId="{074C9A90-4034-43C1-B92E-45185CF1B258}" type="pres">
      <dgm:prSet presAssocID="{55E2AFD6-8814-432F-A489-8E6B4988CE67}" presName="textRect" presStyleLbl="revTx" presStyleIdx="1" presStyleCnt="2">
        <dgm:presLayoutVars>
          <dgm:chMax val="1"/>
          <dgm:chPref val="1"/>
        </dgm:presLayoutVars>
      </dgm:prSet>
      <dgm:spPr/>
    </dgm:pt>
  </dgm:ptLst>
  <dgm:cxnLst>
    <dgm:cxn modelId="{DD17B46A-AD52-4669-9AF5-DC31250D0B48}" srcId="{4DBAF2F4-1F62-42D6-8457-A9145F716422}" destId="{55E2AFD6-8814-432F-A489-8E6B4988CE67}" srcOrd="1" destOrd="0" parTransId="{E2237535-8070-4C09-A8F3-057221727BCA}" sibTransId="{6A7C8FE7-CC3E-414E-920E-48B8736A1580}"/>
    <dgm:cxn modelId="{5861A8AC-328D-43A2-B61B-38F761CF2DD4}" type="presOf" srcId="{25101285-C6B0-4081-9108-03C744BADE31}" destId="{53D86267-9F32-4A6F-A78F-25D8CB7E6D25}" srcOrd="0" destOrd="0" presId="urn:microsoft.com/office/officeart/2018/2/layout/IconLabelList"/>
    <dgm:cxn modelId="{9996CBD1-AEF4-4BFD-A50D-6CDE67C0FC3F}" srcId="{4DBAF2F4-1F62-42D6-8457-A9145F716422}" destId="{25101285-C6B0-4081-9108-03C744BADE31}" srcOrd="0" destOrd="0" parTransId="{995D513A-696A-43A1-B449-BFB120933783}" sibTransId="{4C9081A5-4C2E-43C0-A4FC-486C2782ED7A}"/>
    <dgm:cxn modelId="{DDD019FD-60F1-4FF6-AB32-727AAF03B2D0}" type="presOf" srcId="{4DBAF2F4-1F62-42D6-8457-A9145F716422}" destId="{85E34EF6-F174-4B20-A2E5-E4E272A376A7}" srcOrd="0" destOrd="0" presId="urn:microsoft.com/office/officeart/2018/2/layout/IconLabelList"/>
    <dgm:cxn modelId="{7ABAF7FD-15BB-4541-B195-026993C1E104}" type="presOf" srcId="{55E2AFD6-8814-432F-A489-8E6B4988CE67}" destId="{074C9A90-4034-43C1-B92E-45185CF1B258}" srcOrd="0" destOrd="0" presId="urn:microsoft.com/office/officeart/2018/2/layout/IconLabelList"/>
    <dgm:cxn modelId="{72990D16-BFB8-4AE5-B0CA-91D581E0D3C7}" type="presParOf" srcId="{85E34EF6-F174-4B20-A2E5-E4E272A376A7}" destId="{E46341F7-FDF9-40DE-89BF-39AE08A37718}" srcOrd="0" destOrd="0" presId="urn:microsoft.com/office/officeart/2018/2/layout/IconLabelList"/>
    <dgm:cxn modelId="{8FE2B46F-DDB6-4239-9EF8-D8F437E40F2B}" type="presParOf" srcId="{E46341F7-FDF9-40DE-89BF-39AE08A37718}" destId="{E1654918-682F-4B5A-B829-204792A5F4E1}" srcOrd="0" destOrd="0" presId="urn:microsoft.com/office/officeart/2018/2/layout/IconLabelList"/>
    <dgm:cxn modelId="{90250883-66AF-4098-9EA1-5A1AE523A3FF}" type="presParOf" srcId="{E46341F7-FDF9-40DE-89BF-39AE08A37718}" destId="{9E8233D1-641D-4821-9430-B37DE537339D}" srcOrd="1" destOrd="0" presId="urn:microsoft.com/office/officeart/2018/2/layout/IconLabelList"/>
    <dgm:cxn modelId="{EA4A7886-FF2F-4741-8D6C-57B6F59C8EDE}" type="presParOf" srcId="{E46341F7-FDF9-40DE-89BF-39AE08A37718}" destId="{53D86267-9F32-4A6F-A78F-25D8CB7E6D25}" srcOrd="2" destOrd="0" presId="urn:microsoft.com/office/officeart/2018/2/layout/IconLabelList"/>
    <dgm:cxn modelId="{58185E70-2706-495C-9094-22C31DAE6AE8}" type="presParOf" srcId="{85E34EF6-F174-4B20-A2E5-E4E272A376A7}" destId="{4546AB6F-1DCC-4D6A-9B43-692D868B6377}" srcOrd="1" destOrd="0" presId="urn:microsoft.com/office/officeart/2018/2/layout/IconLabelList"/>
    <dgm:cxn modelId="{61CE6E58-D1CD-4DC2-A9A0-4EF9C9170FFE}" type="presParOf" srcId="{85E34EF6-F174-4B20-A2E5-E4E272A376A7}" destId="{3E9340CC-5290-4B53-8C04-44149B772116}" srcOrd="2" destOrd="0" presId="urn:microsoft.com/office/officeart/2018/2/layout/IconLabelList"/>
    <dgm:cxn modelId="{67566CF1-DD07-42B2-82CE-BC01E36566E1}" type="presParOf" srcId="{3E9340CC-5290-4B53-8C04-44149B772116}" destId="{B6CA6045-D0F5-472E-87F7-2EF51DA58D3B}" srcOrd="0" destOrd="0" presId="urn:microsoft.com/office/officeart/2018/2/layout/IconLabelList"/>
    <dgm:cxn modelId="{B7388AF2-B82F-4359-A45E-9BBFCC316AC5}" type="presParOf" srcId="{3E9340CC-5290-4B53-8C04-44149B772116}" destId="{81488C05-F435-42FB-AB59-C6372A378124}" srcOrd="1" destOrd="0" presId="urn:microsoft.com/office/officeart/2018/2/layout/IconLabelList"/>
    <dgm:cxn modelId="{06DB6EF0-0BBA-4CE3-BC85-530B4B8F6A2D}" type="presParOf" srcId="{3E9340CC-5290-4B53-8C04-44149B772116}" destId="{074C9A90-4034-43C1-B92E-45185CF1B258}"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CA7A23-4DC6-4D38-8304-E7EA1AD5961A}">
      <dsp:nvSpPr>
        <dsp:cNvPr id="0" name=""/>
        <dsp:cNvSpPr/>
      </dsp:nvSpPr>
      <dsp:spPr>
        <a:xfrm>
          <a:off x="1747800" y="6085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CD1F96-7986-40A2-B2B4-41A3547C42B2}">
      <dsp:nvSpPr>
        <dsp:cNvPr id="0" name=""/>
        <dsp:cNvSpPr/>
      </dsp:nvSpPr>
      <dsp:spPr>
        <a:xfrm>
          <a:off x="559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dirty="0"/>
            <a:t>Why the state is considered one of the actors of ER?</a:t>
          </a:r>
          <a:endParaRPr lang="en-US" sz="2300" kern="1200" dirty="0"/>
        </a:p>
      </dsp:txBody>
      <dsp:txXfrm>
        <a:off x="559800" y="3022743"/>
        <a:ext cx="4320000" cy="720000"/>
      </dsp:txXfrm>
    </dsp:sp>
    <dsp:sp modelId="{FCAF4064-38AD-4FFB-B31F-674B6E5A537C}">
      <dsp:nvSpPr>
        <dsp:cNvPr id="0" name=""/>
        <dsp:cNvSpPr/>
      </dsp:nvSpPr>
      <dsp:spPr>
        <a:xfrm>
          <a:off x="6823800" y="6085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1CFE74-5A42-48DE-A29C-90F9F025B459}">
      <dsp:nvSpPr>
        <dsp:cNvPr id="0" name=""/>
        <dsp:cNvSpPr/>
      </dsp:nvSpPr>
      <dsp:spPr>
        <a:xfrm>
          <a:off x="5635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a:t>State vs Government?</a:t>
          </a:r>
          <a:endParaRPr lang="en-US" sz="2300" kern="1200"/>
        </a:p>
      </dsp:txBody>
      <dsp:txXfrm>
        <a:off x="5635800" y="3022743"/>
        <a:ext cx="432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965B00-2247-412A-9FE1-9F06FEBED984}">
      <dsp:nvSpPr>
        <dsp:cNvPr id="0" name=""/>
        <dsp:cNvSpPr/>
      </dsp:nvSpPr>
      <dsp:spPr>
        <a:xfrm>
          <a:off x="1747800" y="6085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A91310-3262-499E-95C7-520CC72E7CBC}">
      <dsp:nvSpPr>
        <dsp:cNvPr id="0" name=""/>
        <dsp:cNvSpPr/>
      </dsp:nvSpPr>
      <dsp:spPr>
        <a:xfrm>
          <a:off x="559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kern="1200" dirty="0"/>
            <a:t>What are the institutional actors?</a:t>
          </a:r>
          <a:endParaRPr lang="en-US" sz="2400" kern="1200" dirty="0"/>
        </a:p>
      </dsp:txBody>
      <dsp:txXfrm>
        <a:off x="559800" y="3022743"/>
        <a:ext cx="4320000" cy="720000"/>
      </dsp:txXfrm>
    </dsp:sp>
    <dsp:sp modelId="{59192B58-50E9-4A50-91AF-D031355F0E11}">
      <dsp:nvSpPr>
        <dsp:cNvPr id="0" name=""/>
        <dsp:cNvSpPr/>
      </dsp:nvSpPr>
      <dsp:spPr>
        <a:xfrm>
          <a:off x="6823800" y="6085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52D90F-ADFF-487B-AAC9-63AA5E3BA0F6}">
      <dsp:nvSpPr>
        <dsp:cNvPr id="0" name=""/>
        <dsp:cNvSpPr/>
      </dsp:nvSpPr>
      <dsp:spPr>
        <a:xfrm>
          <a:off x="5635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kern="1200" dirty="0"/>
            <a:t>Employees vs trade unions.</a:t>
          </a:r>
          <a:endParaRPr lang="en-US" sz="2400" kern="1200" dirty="0"/>
        </a:p>
      </dsp:txBody>
      <dsp:txXfrm>
        <a:off x="5635800" y="3022743"/>
        <a:ext cx="432000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654918-682F-4B5A-B829-204792A5F4E1}">
      <dsp:nvSpPr>
        <dsp:cNvPr id="0" name=""/>
        <dsp:cNvSpPr/>
      </dsp:nvSpPr>
      <dsp:spPr>
        <a:xfrm>
          <a:off x="1747800" y="6085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D86267-9F32-4A6F-A78F-25D8CB7E6D25}">
      <dsp:nvSpPr>
        <dsp:cNvPr id="0" name=""/>
        <dsp:cNvSpPr/>
      </dsp:nvSpPr>
      <dsp:spPr>
        <a:xfrm>
          <a:off x="559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dirty="0"/>
            <a:t>What are the organizational actors?</a:t>
          </a:r>
          <a:endParaRPr lang="en-US" sz="2300" kern="1200" dirty="0"/>
        </a:p>
      </dsp:txBody>
      <dsp:txXfrm>
        <a:off x="559800" y="3022743"/>
        <a:ext cx="4320000" cy="720000"/>
      </dsp:txXfrm>
    </dsp:sp>
    <dsp:sp modelId="{B6CA6045-D0F5-472E-87F7-2EF51DA58D3B}">
      <dsp:nvSpPr>
        <dsp:cNvPr id="0" name=""/>
        <dsp:cNvSpPr/>
      </dsp:nvSpPr>
      <dsp:spPr>
        <a:xfrm>
          <a:off x="6823800" y="6085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4C9A90-4034-43C1-B92E-45185CF1B258}">
      <dsp:nvSpPr>
        <dsp:cNvPr id="0" name=""/>
        <dsp:cNvSpPr/>
      </dsp:nvSpPr>
      <dsp:spPr>
        <a:xfrm>
          <a:off x="5635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dirty="0"/>
            <a:t>Employers vs employers associations.</a:t>
          </a:r>
          <a:endParaRPr lang="en-US" sz="2300" kern="1200" dirty="0"/>
        </a:p>
      </dsp:txBody>
      <dsp:txXfrm>
        <a:off x="5635800" y="3022743"/>
        <a:ext cx="432000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D87658-A514-4A54-BC52-15554A272A08}" type="datetimeFigureOut">
              <a:rPr lang="en-GB" smtClean="0"/>
              <a:t>23/10/2024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362F79-DC94-4E26-9438-BB5353B6AD36}" type="slidenum">
              <a:rPr lang="en-GB" smtClean="0"/>
              <a:t>‹#›</a:t>
            </a:fld>
            <a:endParaRPr lang="en-GB"/>
          </a:p>
        </p:txBody>
      </p:sp>
    </p:spTree>
    <p:extLst>
      <p:ext uri="{BB962C8B-B14F-4D97-AF65-F5344CB8AC3E}">
        <p14:creationId xmlns:p14="http://schemas.microsoft.com/office/powerpoint/2010/main" val="21127511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First, in the regulative role, laws regulate workers, unions, and companies. Second, in the employer role, the state is a public sector organisation with its own employees. Third, in the facilitative role, the state establishes social norms and provides support services for the employment relationship. Fourth, the structural role consists of economic policies that shape the economic environment. Finally, in the constitutive role, the state determines how the employment relationship is constituted by the type of economic system embraced by the state (Budd &amp; </a:t>
            </a:r>
            <a:r>
              <a:rPr lang="en-GB" dirty="0" err="1"/>
              <a:t>Bhave</a:t>
            </a:r>
            <a:r>
              <a:rPr lang="en-GB" dirty="0"/>
              <a:t>, 2006</a:t>
            </a:r>
          </a:p>
        </p:txBody>
      </p:sp>
      <p:sp>
        <p:nvSpPr>
          <p:cNvPr id="4" name="Slide Number Placeholder 3"/>
          <p:cNvSpPr>
            <a:spLocks noGrp="1"/>
          </p:cNvSpPr>
          <p:nvPr>
            <p:ph type="sldNum" sz="quarter" idx="5"/>
          </p:nvPr>
        </p:nvSpPr>
        <p:spPr/>
        <p:txBody>
          <a:bodyPr/>
          <a:lstStyle/>
          <a:p>
            <a:fld id="{CF362F79-DC94-4E26-9438-BB5353B6AD36}" type="slidenum">
              <a:rPr lang="en-GB" smtClean="0"/>
              <a:t>6</a:t>
            </a:fld>
            <a:endParaRPr lang="en-GB"/>
          </a:p>
        </p:txBody>
      </p:sp>
    </p:spTree>
    <p:extLst>
      <p:ext uri="{BB962C8B-B14F-4D97-AF65-F5344CB8AC3E}">
        <p14:creationId xmlns:p14="http://schemas.microsoft.com/office/powerpoint/2010/main" val="13063848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362F79-DC94-4E26-9438-BB5353B6AD36}" type="slidenum">
              <a:rPr lang="en-GB" smtClean="0"/>
              <a:t>8</a:t>
            </a:fld>
            <a:endParaRPr lang="en-GB"/>
          </a:p>
        </p:txBody>
      </p:sp>
    </p:spTree>
    <p:extLst>
      <p:ext uri="{BB962C8B-B14F-4D97-AF65-F5344CB8AC3E}">
        <p14:creationId xmlns:p14="http://schemas.microsoft.com/office/powerpoint/2010/main" val="36204608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nizat</a:t>
            </a:r>
            <a:endParaRPr lang="en-GB" dirty="0"/>
          </a:p>
        </p:txBody>
      </p:sp>
      <p:sp>
        <p:nvSpPr>
          <p:cNvPr id="4" name="Slide Number Placeholder 3"/>
          <p:cNvSpPr>
            <a:spLocks noGrp="1"/>
          </p:cNvSpPr>
          <p:nvPr>
            <p:ph type="sldNum" sz="quarter" idx="5"/>
          </p:nvPr>
        </p:nvSpPr>
        <p:spPr/>
        <p:txBody>
          <a:bodyPr/>
          <a:lstStyle/>
          <a:p>
            <a:fld id="{CF362F79-DC94-4E26-9438-BB5353B6AD36}" type="slidenum">
              <a:rPr lang="en-GB" smtClean="0"/>
              <a:t>19</a:t>
            </a:fld>
            <a:endParaRPr lang="en-GB"/>
          </a:p>
        </p:txBody>
      </p:sp>
    </p:spTree>
    <p:extLst>
      <p:ext uri="{BB962C8B-B14F-4D97-AF65-F5344CB8AC3E}">
        <p14:creationId xmlns:p14="http://schemas.microsoft.com/office/powerpoint/2010/main" val="26809989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293D5-EAFA-C84D-E41B-58152EAC1C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801D17-C7FF-761B-8F6A-FA9ACB5128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01E68B-6582-8967-470A-CF63FCE7B3A3}"/>
              </a:ext>
            </a:extLst>
          </p:cNvPr>
          <p:cNvSpPr>
            <a:spLocks noGrp="1"/>
          </p:cNvSpPr>
          <p:nvPr>
            <p:ph type="body" idx="1"/>
          </p:nvPr>
        </p:nvSpPr>
        <p:spPr/>
        <p:txBody>
          <a:bodyPr/>
          <a:lstStyle/>
          <a:p>
            <a:r>
              <a:rPr lang="en-GB" dirty="0" err="1"/>
              <a:t>nizat</a:t>
            </a:r>
            <a:endParaRPr lang="en-GB" dirty="0"/>
          </a:p>
        </p:txBody>
      </p:sp>
      <p:sp>
        <p:nvSpPr>
          <p:cNvPr id="4" name="Slide Number Placeholder 3">
            <a:extLst>
              <a:ext uri="{FF2B5EF4-FFF2-40B4-BE49-F238E27FC236}">
                <a16:creationId xmlns:a16="http://schemas.microsoft.com/office/drawing/2014/main" id="{2672A6F0-6AD3-E311-EA06-306B27C134D2}"/>
              </a:ext>
            </a:extLst>
          </p:cNvPr>
          <p:cNvSpPr>
            <a:spLocks noGrp="1"/>
          </p:cNvSpPr>
          <p:nvPr>
            <p:ph type="sldNum" sz="quarter" idx="5"/>
          </p:nvPr>
        </p:nvSpPr>
        <p:spPr/>
        <p:txBody>
          <a:bodyPr/>
          <a:lstStyle/>
          <a:p>
            <a:fld id="{CF362F79-DC94-4E26-9438-BB5353B6AD36}" type="slidenum">
              <a:rPr lang="en-GB" smtClean="0"/>
              <a:t>20</a:t>
            </a:fld>
            <a:endParaRPr lang="en-GB"/>
          </a:p>
        </p:txBody>
      </p:sp>
    </p:spTree>
    <p:extLst>
      <p:ext uri="{BB962C8B-B14F-4D97-AF65-F5344CB8AC3E}">
        <p14:creationId xmlns:p14="http://schemas.microsoft.com/office/powerpoint/2010/main" val="22155206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997AD-8E2A-8AF8-92AD-85AA1CDDA7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2D0B86-26C6-3B44-D95D-FD19ECDA45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942520-CDB5-E1B1-0A2A-033932C9FE33}"/>
              </a:ext>
            </a:extLst>
          </p:cNvPr>
          <p:cNvSpPr>
            <a:spLocks noGrp="1"/>
          </p:cNvSpPr>
          <p:nvPr>
            <p:ph type="body" idx="1"/>
          </p:nvPr>
        </p:nvSpPr>
        <p:spPr/>
        <p:txBody>
          <a:bodyPr/>
          <a:lstStyle/>
          <a:p>
            <a:r>
              <a:rPr lang="en-GB" dirty="0" err="1"/>
              <a:t>nizat</a:t>
            </a:r>
            <a:endParaRPr lang="en-GB" dirty="0"/>
          </a:p>
        </p:txBody>
      </p:sp>
      <p:sp>
        <p:nvSpPr>
          <p:cNvPr id="4" name="Slide Number Placeholder 3">
            <a:extLst>
              <a:ext uri="{FF2B5EF4-FFF2-40B4-BE49-F238E27FC236}">
                <a16:creationId xmlns:a16="http://schemas.microsoft.com/office/drawing/2014/main" id="{CD486585-E7C0-6E83-9421-C3EE88BEA363}"/>
              </a:ext>
            </a:extLst>
          </p:cNvPr>
          <p:cNvSpPr>
            <a:spLocks noGrp="1"/>
          </p:cNvSpPr>
          <p:nvPr>
            <p:ph type="sldNum" sz="quarter" idx="5"/>
          </p:nvPr>
        </p:nvSpPr>
        <p:spPr/>
        <p:txBody>
          <a:bodyPr/>
          <a:lstStyle/>
          <a:p>
            <a:fld id="{CF362F79-DC94-4E26-9438-BB5353B6AD36}" type="slidenum">
              <a:rPr lang="en-GB" smtClean="0"/>
              <a:t>21</a:t>
            </a:fld>
            <a:endParaRPr lang="en-GB"/>
          </a:p>
        </p:txBody>
      </p:sp>
    </p:spTree>
    <p:extLst>
      <p:ext uri="{BB962C8B-B14F-4D97-AF65-F5344CB8AC3E}">
        <p14:creationId xmlns:p14="http://schemas.microsoft.com/office/powerpoint/2010/main" val="2766858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C2F3F-AB8C-8FEC-FAF5-72E581C88F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5AFC4D-8AE6-C7BA-2929-C98043548B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3BF5DE-D2D4-867A-9438-169079980045}"/>
              </a:ext>
            </a:extLst>
          </p:cNvPr>
          <p:cNvSpPr>
            <a:spLocks noGrp="1"/>
          </p:cNvSpPr>
          <p:nvPr>
            <p:ph type="body" idx="1"/>
          </p:nvPr>
        </p:nvSpPr>
        <p:spPr/>
        <p:txBody>
          <a:bodyPr/>
          <a:lstStyle/>
          <a:p>
            <a:r>
              <a:rPr lang="en-GB" dirty="0" err="1"/>
              <a:t>nizat</a:t>
            </a:r>
            <a:endParaRPr lang="en-GB" dirty="0"/>
          </a:p>
        </p:txBody>
      </p:sp>
      <p:sp>
        <p:nvSpPr>
          <p:cNvPr id="4" name="Slide Number Placeholder 3">
            <a:extLst>
              <a:ext uri="{FF2B5EF4-FFF2-40B4-BE49-F238E27FC236}">
                <a16:creationId xmlns:a16="http://schemas.microsoft.com/office/drawing/2014/main" id="{D6A37EBD-A73E-770A-22E9-1A514426350D}"/>
              </a:ext>
            </a:extLst>
          </p:cNvPr>
          <p:cNvSpPr>
            <a:spLocks noGrp="1"/>
          </p:cNvSpPr>
          <p:nvPr>
            <p:ph type="sldNum" sz="quarter" idx="5"/>
          </p:nvPr>
        </p:nvSpPr>
        <p:spPr/>
        <p:txBody>
          <a:bodyPr/>
          <a:lstStyle/>
          <a:p>
            <a:fld id="{CF362F79-DC94-4E26-9438-BB5353B6AD36}" type="slidenum">
              <a:rPr lang="en-GB" smtClean="0"/>
              <a:t>22</a:t>
            </a:fld>
            <a:endParaRPr lang="en-GB"/>
          </a:p>
        </p:txBody>
      </p:sp>
    </p:spTree>
    <p:extLst>
      <p:ext uri="{BB962C8B-B14F-4D97-AF65-F5344CB8AC3E}">
        <p14:creationId xmlns:p14="http://schemas.microsoft.com/office/powerpoint/2010/main" val="3745254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55F0C-C4AD-E9EC-5D0E-A59A824E53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1A236C9-1E8E-3D89-5F08-A45C9D540E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2A8E56E-53A9-8AE8-C9C6-64934181A7A9}"/>
              </a:ext>
            </a:extLst>
          </p:cNvPr>
          <p:cNvSpPr>
            <a:spLocks noGrp="1"/>
          </p:cNvSpPr>
          <p:nvPr>
            <p:ph type="dt" sz="half" idx="10"/>
          </p:nvPr>
        </p:nvSpPr>
        <p:spPr/>
        <p:txBody>
          <a:bodyPr/>
          <a:lstStyle/>
          <a:p>
            <a:fld id="{6E30E7DA-80F3-4AB9-B741-248E5EC85344}" type="datetimeFigureOut">
              <a:rPr lang="en-GB" smtClean="0"/>
              <a:t>23/10/2024</a:t>
            </a:fld>
            <a:endParaRPr lang="en-GB"/>
          </a:p>
        </p:txBody>
      </p:sp>
      <p:sp>
        <p:nvSpPr>
          <p:cNvPr id="5" name="Footer Placeholder 4">
            <a:extLst>
              <a:ext uri="{FF2B5EF4-FFF2-40B4-BE49-F238E27FC236}">
                <a16:creationId xmlns:a16="http://schemas.microsoft.com/office/drawing/2014/main" id="{1DFC2D35-B6F5-0AC1-7614-2AE39D6BE2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E809E2-A909-DAD4-E267-4FE6DE7B3092}"/>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22467698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A7A9A-1586-26B8-8C9A-90D3F4A767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DEB17A-7607-BFC2-7008-C300463191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91A74C-2EDD-C186-5631-AE2777B5FC70}"/>
              </a:ext>
            </a:extLst>
          </p:cNvPr>
          <p:cNvSpPr>
            <a:spLocks noGrp="1"/>
          </p:cNvSpPr>
          <p:nvPr>
            <p:ph type="dt" sz="half" idx="10"/>
          </p:nvPr>
        </p:nvSpPr>
        <p:spPr/>
        <p:txBody>
          <a:bodyPr/>
          <a:lstStyle/>
          <a:p>
            <a:fld id="{6E30E7DA-80F3-4AB9-B741-248E5EC85344}" type="datetimeFigureOut">
              <a:rPr lang="en-GB" smtClean="0"/>
              <a:t>23/10/2024</a:t>
            </a:fld>
            <a:endParaRPr lang="en-GB"/>
          </a:p>
        </p:txBody>
      </p:sp>
      <p:sp>
        <p:nvSpPr>
          <p:cNvPr id="5" name="Footer Placeholder 4">
            <a:extLst>
              <a:ext uri="{FF2B5EF4-FFF2-40B4-BE49-F238E27FC236}">
                <a16:creationId xmlns:a16="http://schemas.microsoft.com/office/drawing/2014/main" id="{87AEE36D-DD82-A539-A16B-34F6092E0E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69593C-F46E-E022-F57D-1093D56C7FE4}"/>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2754695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4ADEF-3E38-5873-CC6A-53DC52D64A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F1FD574-0D41-0F32-1899-3F0F8CA399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7676F5D-651F-A7C9-CEE2-4B998B936211}"/>
              </a:ext>
            </a:extLst>
          </p:cNvPr>
          <p:cNvSpPr>
            <a:spLocks noGrp="1"/>
          </p:cNvSpPr>
          <p:nvPr>
            <p:ph type="dt" sz="half" idx="10"/>
          </p:nvPr>
        </p:nvSpPr>
        <p:spPr/>
        <p:txBody>
          <a:bodyPr/>
          <a:lstStyle/>
          <a:p>
            <a:fld id="{6E30E7DA-80F3-4AB9-B741-248E5EC85344}" type="datetimeFigureOut">
              <a:rPr lang="en-GB" smtClean="0"/>
              <a:t>23/10/2024</a:t>
            </a:fld>
            <a:endParaRPr lang="en-GB"/>
          </a:p>
        </p:txBody>
      </p:sp>
      <p:sp>
        <p:nvSpPr>
          <p:cNvPr id="5" name="Footer Placeholder 4">
            <a:extLst>
              <a:ext uri="{FF2B5EF4-FFF2-40B4-BE49-F238E27FC236}">
                <a16:creationId xmlns:a16="http://schemas.microsoft.com/office/drawing/2014/main" id="{9F6FD2CD-67D2-D711-A348-BADCDE186A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4BE5C3-A5EA-467B-B3E8-4C278A8C2DD7}"/>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3952480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B904C-72C5-7CA8-B994-EB269DD0866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B91AD19-F13B-8846-5491-7DA1F6112ED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A6D0D27-935D-F10D-965E-FF54C693F73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EE8C52F-5973-F981-9D1F-94A17326CE44}"/>
              </a:ext>
            </a:extLst>
          </p:cNvPr>
          <p:cNvSpPr>
            <a:spLocks noGrp="1"/>
          </p:cNvSpPr>
          <p:nvPr>
            <p:ph type="dt" sz="half" idx="10"/>
          </p:nvPr>
        </p:nvSpPr>
        <p:spPr/>
        <p:txBody>
          <a:bodyPr/>
          <a:lstStyle/>
          <a:p>
            <a:fld id="{6E30E7DA-80F3-4AB9-B741-248E5EC85344}" type="datetimeFigureOut">
              <a:rPr lang="en-GB" smtClean="0"/>
              <a:t>23/10/2024</a:t>
            </a:fld>
            <a:endParaRPr lang="en-GB"/>
          </a:p>
        </p:txBody>
      </p:sp>
      <p:sp>
        <p:nvSpPr>
          <p:cNvPr id="6" name="Footer Placeholder 5">
            <a:extLst>
              <a:ext uri="{FF2B5EF4-FFF2-40B4-BE49-F238E27FC236}">
                <a16:creationId xmlns:a16="http://schemas.microsoft.com/office/drawing/2014/main" id="{37B82D54-0AE4-7621-8030-24C873B71C1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45E4B2-BC9E-61B2-E000-3F73667CC497}"/>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3116483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6AEE9-8FCD-43D2-0F96-C7E2FD5D754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EF80D91-F7AD-9AF7-5B8A-2F9874FABC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446F3BA-644F-84AA-3FB0-43C0E50FED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E002287-DA73-9DD6-50F3-7CC72174051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CC1D3FC-D370-6831-7C2C-998594E4D1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B83D69E-AE56-D5A1-DD8D-036DFE4C6C3E}"/>
              </a:ext>
            </a:extLst>
          </p:cNvPr>
          <p:cNvSpPr>
            <a:spLocks noGrp="1"/>
          </p:cNvSpPr>
          <p:nvPr>
            <p:ph type="dt" sz="half" idx="10"/>
          </p:nvPr>
        </p:nvSpPr>
        <p:spPr/>
        <p:txBody>
          <a:bodyPr/>
          <a:lstStyle/>
          <a:p>
            <a:fld id="{6E30E7DA-80F3-4AB9-B741-248E5EC85344}" type="datetimeFigureOut">
              <a:rPr lang="en-GB" smtClean="0"/>
              <a:t>23/10/2024</a:t>
            </a:fld>
            <a:endParaRPr lang="en-GB"/>
          </a:p>
        </p:txBody>
      </p:sp>
      <p:sp>
        <p:nvSpPr>
          <p:cNvPr id="8" name="Footer Placeholder 7">
            <a:extLst>
              <a:ext uri="{FF2B5EF4-FFF2-40B4-BE49-F238E27FC236}">
                <a16:creationId xmlns:a16="http://schemas.microsoft.com/office/drawing/2014/main" id="{E0197FFA-2D1C-39D9-403A-710DE0EEE5B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3908F65-0272-959E-DDE7-C6C2F30B26E9}"/>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3522765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3B218-A236-5476-F356-5C4193E20EC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BFA227E-B466-732A-7387-94E6929DCC26}"/>
              </a:ext>
            </a:extLst>
          </p:cNvPr>
          <p:cNvSpPr>
            <a:spLocks noGrp="1"/>
          </p:cNvSpPr>
          <p:nvPr>
            <p:ph type="dt" sz="half" idx="10"/>
          </p:nvPr>
        </p:nvSpPr>
        <p:spPr/>
        <p:txBody>
          <a:bodyPr/>
          <a:lstStyle/>
          <a:p>
            <a:fld id="{6E30E7DA-80F3-4AB9-B741-248E5EC85344}" type="datetimeFigureOut">
              <a:rPr lang="en-GB" smtClean="0"/>
              <a:t>23/10/2024</a:t>
            </a:fld>
            <a:endParaRPr lang="en-GB"/>
          </a:p>
        </p:txBody>
      </p:sp>
      <p:sp>
        <p:nvSpPr>
          <p:cNvPr id="4" name="Footer Placeholder 3">
            <a:extLst>
              <a:ext uri="{FF2B5EF4-FFF2-40B4-BE49-F238E27FC236}">
                <a16:creationId xmlns:a16="http://schemas.microsoft.com/office/drawing/2014/main" id="{16C921A8-46C3-BCC5-7064-851A41BBF9F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1B6CD12-BC5B-DF7D-75CC-2D788590960F}"/>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3370768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8B3056-BA4E-3355-EAB1-E58887B1B0CF}"/>
              </a:ext>
            </a:extLst>
          </p:cNvPr>
          <p:cNvSpPr>
            <a:spLocks noGrp="1"/>
          </p:cNvSpPr>
          <p:nvPr>
            <p:ph type="dt" sz="half" idx="10"/>
          </p:nvPr>
        </p:nvSpPr>
        <p:spPr/>
        <p:txBody>
          <a:bodyPr/>
          <a:lstStyle/>
          <a:p>
            <a:fld id="{6E30E7DA-80F3-4AB9-B741-248E5EC85344}" type="datetimeFigureOut">
              <a:rPr lang="en-GB" smtClean="0"/>
              <a:t>23/10/2024</a:t>
            </a:fld>
            <a:endParaRPr lang="en-GB"/>
          </a:p>
        </p:txBody>
      </p:sp>
      <p:sp>
        <p:nvSpPr>
          <p:cNvPr id="3" name="Footer Placeholder 2">
            <a:extLst>
              <a:ext uri="{FF2B5EF4-FFF2-40B4-BE49-F238E27FC236}">
                <a16:creationId xmlns:a16="http://schemas.microsoft.com/office/drawing/2014/main" id="{F8315845-2FA0-7441-9A56-B3F668FBB1D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C97A5F2-C8C7-A01D-4AB6-88C97D565D2D}"/>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19350744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ADCCC-A27E-9812-AB8C-B93890A5B1B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7CC5DD9-5593-EB05-0564-361C1AD3EC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3A067BD-37D0-6473-1AB4-7990A82083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AA4140-304E-1016-E95B-3EBC3825AE06}"/>
              </a:ext>
            </a:extLst>
          </p:cNvPr>
          <p:cNvSpPr>
            <a:spLocks noGrp="1"/>
          </p:cNvSpPr>
          <p:nvPr>
            <p:ph type="dt" sz="half" idx="10"/>
          </p:nvPr>
        </p:nvSpPr>
        <p:spPr/>
        <p:txBody>
          <a:bodyPr/>
          <a:lstStyle/>
          <a:p>
            <a:fld id="{6E30E7DA-80F3-4AB9-B741-248E5EC85344}" type="datetimeFigureOut">
              <a:rPr lang="en-GB" smtClean="0"/>
              <a:t>23/10/2024</a:t>
            </a:fld>
            <a:endParaRPr lang="en-GB"/>
          </a:p>
        </p:txBody>
      </p:sp>
      <p:sp>
        <p:nvSpPr>
          <p:cNvPr id="6" name="Footer Placeholder 5">
            <a:extLst>
              <a:ext uri="{FF2B5EF4-FFF2-40B4-BE49-F238E27FC236}">
                <a16:creationId xmlns:a16="http://schemas.microsoft.com/office/drawing/2014/main" id="{28F27561-B85E-D375-F85E-44BC514AF1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61333C-13FF-14F4-6D7B-26CD565AD56B}"/>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3541817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02900-0A1E-669C-9990-BA4659E519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0FEB0B9-5C35-7FEE-21C5-19B2051D6B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5128011-6438-1071-1BE9-43ED35AE28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BF321B-B147-66EA-BFFA-4408C9A8FCED}"/>
              </a:ext>
            </a:extLst>
          </p:cNvPr>
          <p:cNvSpPr>
            <a:spLocks noGrp="1"/>
          </p:cNvSpPr>
          <p:nvPr>
            <p:ph type="dt" sz="half" idx="10"/>
          </p:nvPr>
        </p:nvSpPr>
        <p:spPr/>
        <p:txBody>
          <a:bodyPr/>
          <a:lstStyle/>
          <a:p>
            <a:fld id="{6E30E7DA-80F3-4AB9-B741-248E5EC85344}" type="datetimeFigureOut">
              <a:rPr lang="en-GB" smtClean="0"/>
              <a:t>23/10/2024</a:t>
            </a:fld>
            <a:endParaRPr lang="en-GB"/>
          </a:p>
        </p:txBody>
      </p:sp>
      <p:sp>
        <p:nvSpPr>
          <p:cNvPr id="6" name="Footer Placeholder 5">
            <a:extLst>
              <a:ext uri="{FF2B5EF4-FFF2-40B4-BE49-F238E27FC236}">
                <a16:creationId xmlns:a16="http://schemas.microsoft.com/office/drawing/2014/main" id="{2D36763A-EAA9-A584-94D1-AB1F4AC231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C959B8-BAA6-AC5F-1632-C5D3ECDC0710}"/>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2466423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44946-1B87-6622-4005-E4B47C10DB0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17917F6-7F44-48E6-5FB2-9AC69392F27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408A91-7C79-445E-D191-43A0CC9CF874}"/>
              </a:ext>
            </a:extLst>
          </p:cNvPr>
          <p:cNvSpPr>
            <a:spLocks noGrp="1"/>
          </p:cNvSpPr>
          <p:nvPr>
            <p:ph type="dt" sz="half" idx="10"/>
          </p:nvPr>
        </p:nvSpPr>
        <p:spPr/>
        <p:txBody>
          <a:bodyPr/>
          <a:lstStyle/>
          <a:p>
            <a:fld id="{6E30E7DA-80F3-4AB9-B741-248E5EC85344}" type="datetimeFigureOut">
              <a:rPr lang="en-GB" smtClean="0"/>
              <a:t>23/10/2024</a:t>
            </a:fld>
            <a:endParaRPr lang="en-GB"/>
          </a:p>
        </p:txBody>
      </p:sp>
      <p:sp>
        <p:nvSpPr>
          <p:cNvPr id="5" name="Footer Placeholder 4">
            <a:extLst>
              <a:ext uri="{FF2B5EF4-FFF2-40B4-BE49-F238E27FC236}">
                <a16:creationId xmlns:a16="http://schemas.microsoft.com/office/drawing/2014/main" id="{87A6A796-29F6-738F-45D5-BA54B18991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86ACAD-03E1-C1EA-B6E5-BD105B58B25E}"/>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2011436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EEF309-B281-59A5-A27A-0A37C143D0F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378F9B5-670C-0E09-EE9F-0985CEA887D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88A048-2261-84C2-E630-DDE7AC06D77C}"/>
              </a:ext>
            </a:extLst>
          </p:cNvPr>
          <p:cNvSpPr>
            <a:spLocks noGrp="1"/>
          </p:cNvSpPr>
          <p:nvPr>
            <p:ph type="dt" sz="half" idx="10"/>
          </p:nvPr>
        </p:nvSpPr>
        <p:spPr/>
        <p:txBody>
          <a:bodyPr/>
          <a:lstStyle/>
          <a:p>
            <a:fld id="{6E30E7DA-80F3-4AB9-B741-248E5EC85344}" type="datetimeFigureOut">
              <a:rPr lang="en-GB" smtClean="0"/>
              <a:t>23/10/2024</a:t>
            </a:fld>
            <a:endParaRPr lang="en-GB"/>
          </a:p>
        </p:txBody>
      </p:sp>
      <p:sp>
        <p:nvSpPr>
          <p:cNvPr id="5" name="Footer Placeholder 4">
            <a:extLst>
              <a:ext uri="{FF2B5EF4-FFF2-40B4-BE49-F238E27FC236}">
                <a16:creationId xmlns:a16="http://schemas.microsoft.com/office/drawing/2014/main" id="{530E7050-403A-76CD-99A8-A96905E42A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BEDAF7-E43D-0CC8-C108-C4F895BC3517}"/>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27184287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9338600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87415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0006F-7774-29DF-0B97-F0BF20CE850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435E688-0A92-B54C-B599-1B7870E088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A08BF34-B7F2-A6AE-4C42-D65B7C593C48}"/>
              </a:ext>
            </a:extLst>
          </p:cNvPr>
          <p:cNvSpPr>
            <a:spLocks noGrp="1"/>
          </p:cNvSpPr>
          <p:nvPr>
            <p:ph type="dt" sz="half" idx="10"/>
          </p:nvPr>
        </p:nvSpPr>
        <p:spPr/>
        <p:txBody>
          <a:bodyPr/>
          <a:lstStyle/>
          <a:p>
            <a:fld id="{4CF10B7C-F484-4856-8BAD-BB97D069B076}" type="datetimeFigureOut">
              <a:rPr lang="en-GB" smtClean="0"/>
              <a:t>23/10/2024</a:t>
            </a:fld>
            <a:endParaRPr lang="en-GB"/>
          </a:p>
        </p:txBody>
      </p:sp>
      <p:sp>
        <p:nvSpPr>
          <p:cNvPr id="5" name="Footer Placeholder 4">
            <a:extLst>
              <a:ext uri="{FF2B5EF4-FFF2-40B4-BE49-F238E27FC236}">
                <a16:creationId xmlns:a16="http://schemas.microsoft.com/office/drawing/2014/main" id="{45EF874C-CDCA-2F13-6B86-6FDCA98DB4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D6025D-9183-BE01-651E-5920CEB05E85}"/>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4075159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7AD89-AFBC-1581-51CE-F14D4E988B5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6CECBF-9938-C776-91FA-1BE6DF7CD88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B3E043-EABC-12C5-5C8B-2CA0536385A3}"/>
              </a:ext>
            </a:extLst>
          </p:cNvPr>
          <p:cNvSpPr>
            <a:spLocks noGrp="1"/>
          </p:cNvSpPr>
          <p:nvPr>
            <p:ph type="dt" sz="half" idx="10"/>
          </p:nvPr>
        </p:nvSpPr>
        <p:spPr/>
        <p:txBody>
          <a:bodyPr/>
          <a:lstStyle/>
          <a:p>
            <a:fld id="{4CF10B7C-F484-4856-8BAD-BB97D069B076}" type="datetimeFigureOut">
              <a:rPr lang="en-GB" smtClean="0"/>
              <a:t>23/10/2024</a:t>
            </a:fld>
            <a:endParaRPr lang="en-GB"/>
          </a:p>
        </p:txBody>
      </p:sp>
      <p:sp>
        <p:nvSpPr>
          <p:cNvPr id="5" name="Footer Placeholder 4">
            <a:extLst>
              <a:ext uri="{FF2B5EF4-FFF2-40B4-BE49-F238E27FC236}">
                <a16:creationId xmlns:a16="http://schemas.microsoft.com/office/drawing/2014/main" id="{799FABAF-3B01-9053-0CF3-A57ECCD8EF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6F493F-0174-47CF-D309-5A539DCF61F8}"/>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7844991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0B598-918A-6F04-0371-5278871D77C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6E0AAA-A70B-3290-1519-850E6B6593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3E1416-88D6-50A3-AE75-2A1F0AF81341}"/>
              </a:ext>
            </a:extLst>
          </p:cNvPr>
          <p:cNvSpPr>
            <a:spLocks noGrp="1"/>
          </p:cNvSpPr>
          <p:nvPr>
            <p:ph type="dt" sz="half" idx="10"/>
          </p:nvPr>
        </p:nvSpPr>
        <p:spPr/>
        <p:txBody>
          <a:bodyPr/>
          <a:lstStyle/>
          <a:p>
            <a:fld id="{4CF10B7C-F484-4856-8BAD-BB97D069B076}" type="datetimeFigureOut">
              <a:rPr lang="en-GB" smtClean="0"/>
              <a:t>23/10/2024</a:t>
            </a:fld>
            <a:endParaRPr lang="en-GB"/>
          </a:p>
        </p:txBody>
      </p:sp>
      <p:sp>
        <p:nvSpPr>
          <p:cNvPr id="5" name="Footer Placeholder 4">
            <a:extLst>
              <a:ext uri="{FF2B5EF4-FFF2-40B4-BE49-F238E27FC236}">
                <a16:creationId xmlns:a16="http://schemas.microsoft.com/office/drawing/2014/main" id="{A75565DB-87BF-6E78-7D9C-7305BA3B98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EB4D78-8F58-C2D3-213B-88F6E6F286DF}"/>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7275051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E373D-D6C3-AA57-733B-75C4012A720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A2B48F-B58B-DE82-CEA6-E894CAD0F0F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E9420E1-841B-0338-D140-AA4790F6E01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192E706-38BC-A4D4-6EB2-01558DAD7308}"/>
              </a:ext>
            </a:extLst>
          </p:cNvPr>
          <p:cNvSpPr>
            <a:spLocks noGrp="1"/>
          </p:cNvSpPr>
          <p:nvPr>
            <p:ph type="dt" sz="half" idx="10"/>
          </p:nvPr>
        </p:nvSpPr>
        <p:spPr/>
        <p:txBody>
          <a:bodyPr/>
          <a:lstStyle/>
          <a:p>
            <a:fld id="{4CF10B7C-F484-4856-8BAD-BB97D069B076}" type="datetimeFigureOut">
              <a:rPr lang="en-GB" smtClean="0"/>
              <a:t>23/10/2024</a:t>
            </a:fld>
            <a:endParaRPr lang="en-GB"/>
          </a:p>
        </p:txBody>
      </p:sp>
      <p:sp>
        <p:nvSpPr>
          <p:cNvPr id="6" name="Footer Placeholder 5">
            <a:extLst>
              <a:ext uri="{FF2B5EF4-FFF2-40B4-BE49-F238E27FC236}">
                <a16:creationId xmlns:a16="http://schemas.microsoft.com/office/drawing/2014/main" id="{C391C893-1201-AC66-4705-FCED157B80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F4B64C-0B45-FC04-3246-E761153B7CC9}"/>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9983261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41C7E-6FC8-F820-CAA8-51BE416DF7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A8F6D12-4347-7398-175F-460A36F766E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0F4B5E4-E353-BBDE-16F2-3B7AAB2A83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D199FFF-024B-60BE-BCA4-DDD7A4B1EF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D86C13-C1F9-E359-B9CD-5AD361F649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6E2855-1D9E-12B8-841E-056A020F5AA7}"/>
              </a:ext>
            </a:extLst>
          </p:cNvPr>
          <p:cNvSpPr>
            <a:spLocks noGrp="1"/>
          </p:cNvSpPr>
          <p:nvPr>
            <p:ph type="dt" sz="half" idx="10"/>
          </p:nvPr>
        </p:nvSpPr>
        <p:spPr/>
        <p:txBody>
          <a:bodyPr/>
          <a:lstStyle/>
          <a:p>
            <a:fld id="{4CF10B7C-F484-4856-8BAD-BB97D069B076}" type="datetimeFigureOut">
              <a:rPr lang="en-GB" smtClean="0"/>
              <a:t>23/10/2024</a:t>
            </a:fld>
            <a:endParaRPr lang="en-GB"/>
          </a:p>
        </p:txBody>
      </p:sp>
      <p:sp>
        <p:nvSpPr>
          <p:cNvPr id="8" name="Footer Placeholder 7">
            <a:extLst>
              <a:ext uri="{FF2B5EF4-FFF2-40B4-BE49-F238E27FC236}">
                <a16:creationId xmlns:a16="http://schemas.microsoft.com/office/drawing/2014/main" id="{261C0613-BE17-F273-B341-8F147509EFA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D20B184-EABD-9A7B-75C6-3D25ED397381}"/>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41259807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17305-2FA0-2EAC-4132-988BC01BB86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0A39943-037A-CED9-B28F-7C2868BFD982}"/>
              </a:ext>
            </a:extLst>
          </p:cNvPr>
          <p:cNvSpPr>
            <a:spLocks noGrp="1"/>
          </p:cNvSpPr>
          <p:nvPr>
            <p:ph type="dt" sz="half" idx="10"/>
          </p:nvPr>
        </p:nvSpPr>
        <p:spPr/>
        <p:txBody>
          <a:bodyPr/>
          <a:lstStyle/>
          <a:p>
            <a:fld id="{4CF10B7C-F484-4856-8BAD-BB97D069B076}" type="datetimeFigureOut">
              <a:rPr lang="en-GB" smtClean="0"/>
              <a:t>23/10/2024</a:t>
            </a:fld>
            <a:endParaRPr lang="en-GB"/>
          </a:p>
        </p:txBody>
      </p:sp>
      <p:sp>
        <p:nvSpPr>
          <p:cNvPr id="4" name="Footer Placeholder 3">
            <a:extLst>
              <a:ext uri="{FF2B5EF4-FFF2-40B4-BE49-F238E27FC236}">
                <a16:creationId xmlns:a16="http://schemas.microsoft.com/office/drawing/2014/main" id="{68D86661-A130-657F-F152-A6D3CE2A448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64636D5-30E5-9C7E-45A6-B5E34AE2FB67}"/>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8960667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EBEDF7-BE91-A755-6C29-BE02E41382BD}"/>
              </a:ext>
            </a:extLst>
          </p:cNvPr>
          <p:cNvSpPr>
            <a:spLocks noGrp="1"/>
          </p:cNvSpPr>
          <p:nvPr>
            <p:ph type="dt" sz="half" idx="10"/>
          </p:nvPr>
        </p:nvSpPr>
        <p:spPr/>
        <p:txBody>
          <a:bodyPr/>
          <a:lstStyle/>
          <a:p>
            <a:fld id="{4CF10B7C-F484-4856-8BAD-BB97D069B076}" type="datetimeFigureOut">
              <a:rPr lang="en-GB" smtClean="0"/>
              <a:t>23/10/2024</a:t>
            </a:fld>
            <a:endParaRPr lang="en-GB"/>
          </a:p>
        </p:txBody>
      </p:sp>
      <p:sp>
        <p:nvSpPr>
          <p:cNvPr id="3" name="Footer Placeholder 2">
            <a:extLst>
              <a:ext uri="{FF2B5EF4-FFF2-40B4-BE49-F238E27FC236}">
                <a16:creationId xmlns:a16="http://schemas.microsoft.com/office/drawing/2014/main" id="{50749C5E-BBEE-19C6-9F85-0D24C549224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3A88A9F-1A5F-3007-6C9D-3D92316A0FD9}"/>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7375437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197B9-4A78-5575-3764-66D981EBD0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BB42374-EBA6-A39F-2A10-BB15FDF549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FCF1F7-CE92-B938-CC0E-76A27F1679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97FC35-7EBF-CFD6-DD13-0975D4D9FE9B}"/>
              </a:ext>
            </a:extLst>
          </p:cNvPr>
          <p:cNvSpPr>
            <a:spLocks noGrp="1"/>
          </p:cNvSpPr>
          <p:nvPr>
            <p:ph type="dt" sz="half" idx="10"/>
          </p:nvPr>
        </p:nvSpPr>
        <p:spPr/>
        <p:txBody>
          <a:bodyPr/>
          <a:lstStyle/>
          <a:p>
            <a:fld id="{4CF10B7C-F484-4856-8BAD-BB97D069B076}" type="datetimeFigureOut">
              <a:rPr lang="en-GB" smtClean="0"/>
              <a:t>23/10/2024</a:t>
            </a:fld>
            <a:endParaRPr lang="en-GB"/>
          </a:p>
        </p:txBody>
      </p:sp>
      <p:sp>
        <p:nvSpPr>
          <p:cNvPr id="6" name="Footer Placeholder 5">
            <a:extLst>
              <a:ext uri="{FF2B5EF4-FFF2-40B4-BE49-F238E27FC236}">
                <a16:creationId xmlns:a16="http://schemas.microsoft.com/office/drawing/2014/main" id="{2193DBBC-FF23-5CAD-5E8F-C9E329B0B1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553E88-8B14-2785-A344-CEF7631B79D9}"/>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3837417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52F50-1F05-D071-F56E-27DBCA106A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3ABEA6B-FABA-B030-3011-089D3E3E92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A15125-01C9-A32C-62BC-62DAE61817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54E95B-BA27-6BC2-2CF4-BB4E19CA5D16}"/>
              </a:ext>
            </a:extLst>
          </p:cNvPr>
          <p:cNvSpPr>
            <a:spLocks noGrp="1"/>
          </p:cNvSpPr>
          <p:nvPr>
            <p:ph type="dt" sz="half" idx="10"/>
          </p:nvPr>
        </p:nvSpPr>
        <p:spPr/>
        <p:txBody>
          <a:bodyPr/>
          <a:lstStyle/>
          <a:p>
            <a:fld id="{4CF10B7C-F484-4856-8BAD-BB97D069B076}" type="datetimeFigureOut">
              <a:rPr lang="en-GB" smtClean="0"/>
              <a:t>23/10/2024</a:t>
            </a:fld>
            <a:endParaRPr lang="en-GB"/>
          </a:p>
        </p:txBody>
      </p:sp>
      <p:sp>
        <p:nvSpPr>
          <p:cNvPr id="6" name="Footer Placeholder 5">
            <a:extLst>
              <a:ext uri="{FF2B5EF4-FFF2-40B4-BE49-F238E27FC236}">
                <a16:creationId xmlns:a16="http://schemas.microsoft.com/office/drawing/2014/main" id="{CC92B3FA-04DF-0D49-7D02-A71255BA18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F78E7A-2127-BE8E-F79E-52111E08BB57}"/>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8017934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BD3BF-76EB-8CD0-1531-3D8F8ED4BA7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D62568-1BC1-6425-847E-4AAEBF859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BEF297-6A2E-5395-C35C-12C26CC53C2B}"/>
              </a:ext>
            </a:extLst>
          </p:cNvPr>
          <p:cNvSpPr>
            <a:spLocks noGrp="1"/>
          </p:cNvSpPr>
          <p:nvPr>
            <p:ph type="dt" sz="half" idx="10"/>
          </p:nvPr>
        </p:nvSpPr>
        <p:spPr/>
        <p:txBody>
          <a:bodyPr/>
          <a:lstStyle/>
          <a:p>
            <a:fld id="{4CF10B7C-F484-4856-8BAD-BB97D069B076}" type="datetimeFigureOut">
              <a:rPr lang="en-GB" smtClean="0"/>
              <a:t>23/10/2024</a:t>
            </a:fld>
            <a:endParaRPr lang="en-GB"/>
          </a:p>
        </p:txBody>
      </p:sp>
      <p:sp>
        <p:nvSpPr>
          <p:cNvPr id="5" name="Footer Placeholder 4">
            <a:extLst>
              <a:ext uri="{FF2B5EF4-FFF2-40B4-BE49-F238E27FC236}">
                <a16:creationId xmlns:a16="http://schemas.microsoft.com/office/drawing/2014/main" id="{B16F0F02-7C75-334B-D5C4-3A131F8218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FA1501-BAD0-9746-3144-07DF520B332A}"/>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17817340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C87A23-D662-9769-B320-8B46CB90557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4B0FC23-18FC-314D-57B6-133705B890D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BCDE30-2E41-4636-9ED4-FE9633B6D61D}"/>
              </a:ext>
            </a:extLst>
          </p:cNvPr>
          <p:cNvSpPr>
            <a:spLocks noGrp="1"/>
          </p:cNvSpPr>
          <p:nvPr>
            <p:ph type="dt" sz="half" idx="10"/>
          </p:nvPr>
        </p:nvSpPr>
        <p:spPr/>
        <p:txBody>
          <a:bodyPr/>
          <a:lstStyle/>
          <a:p>
            <a:fld id="{4CF10B7C-F484-4856-8BAD-BB97D069B076}" type="datetimeFigureOut">
              <a:rPr lang="en-GB" smtClean="0"/>
              <a:t>23/10/2024</a:t>
            </a:fld>
            <a:endParaRPr lang="en-GB"/>
          </a:p>
        </p:txBody>
      </p:sp>
      <p:sp>
        <p:nvSpPr>
          <p:cNvPr id="5" name="Footer Placeholder 4">
            <a:extLst>
              <a:ext uri="{FF2B5EF4-FFF2-40B4-BE49-F238E27FC236}">
                <a16:creationId xmlns:a16="http://schemas.microsoft.com/office/drawing/2014/main" id="{CB0528C9-8E9D-6985-F2E4-BFBA24A086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3388B1-54DF-5ECF-C87C-154923D5DDB0}"/>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256304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5489426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75293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625914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6DA2A-AEFB-B6C0-50F6-4979D479C9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84F887-8CC8-A775-9499-0833BB0BF1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B1D3D7-4FF7-CE31-4FEF-897B4D80F9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30E7DA-80F3-4AB9-B741-248E5EC85344}" type="datetimeFigureOut">
              <a:rPr lang="en-GB" smtClean="0"/>
              <a:t>23/10/2024</a:t>
            </a:fld>
            <a:endParaRPr lang="en-GB"/>
          </a:p>
        </p:txBody>
      </p:sp>
      <p:sp>
        <p:nvSpPr>
          <p:cNvPr id="5" name="Footer Placeholder 4">
            <a:extLst>
              <a:ext uri="{FF2B5EF4-FFF2-40B4-BE49-F238E27FC236}">
                <a16:creationId xmlns:a16="http://schemas.microsoft.com/office/drawing/2014/main" id="{648B6FAB-7997-0FEB-6F97-4818A44824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9E553DD-528E-87E3-187E-9F043210BC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367D3E-2F37-4EA2-9CBD-AEDA59F099DA}" type="slidenum">
              <a:rPr lang="en-GB" smtClean="0"/>
              <a:t>‹#›</a:t>
            </a:fld>
            <a:endParaRPr lang="en-GB"/>
          </a:p>
        </p:txBody>
      </p:sp>
    </p:spTree>
    <p:extLst>
      <p:ext uri="{BB962C8B-B14F-4D97-AF65-F5344CB8AC3E}">
        <p14:creationId xmlns:p14="http://schemas.microsoft.com/office/powerpoint/2010/main" val="40893359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7842BC1-3D9E-7CE5-B1C1-290841EABE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FE933C-317A-378B-491D-C23A2D9063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246AF1-C6EB-2AB1-DC26-5AA5DDF2AC9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F10B7C-F484-4856-8BAD-BB97D069B076}" type="datetimeFigureOut">
              <a:rPr lang="en-GB" smtClean="0"/>
              <a:t>23/10/2024</a:t>
            </a:fld>
            <a:endParaRPr lang="en-GB"/>
          </a:p>
        </p:txBody>
      </p:sp>
      <p:sp>
        <p:nvSpPr>
          <p:cNvPr id="5" name="Footer Placeholder 4">
            <a:extLst>
              <a:ext uri="{FF2B5EF4-FFF2-40B4-BE49-F238E27FC236}">
                <a16:creationId xmlns:a16="http://schemas.microsoft.com/office/drawing/2014/main" id="{0C9FC96C-B0AC-C34B-9B9B-22E28E1506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575017B-6133-89FB-354C-FE35A30C02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82F5F2-4CD9-4538-AE70-4FA38398081F}" type="slidenum">
              <a:rPr lang="en-GB" smtClean="0"/>
              <a:t>‹#›</a:t>
            </a:fld>
            <a:endParaRPr lang="en-GB"/>
          </a:p>
        </p:txBody>
      </p:sp>
    </p:spTree>
    <p:extLst>
      <p:ext uri="{BB962C8B-B14F-4D97-AF65-F5344CB8AC3E}">
        <p14:creationId xmlns:p14="http://schemas.microsoft.com/office/powerpoint/2010/main" val="2191828207"/>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8.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8.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8.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6.svg"/><Relationship Id="rId2" Type="http://schemas.openxmlformats.org/officeDocument/2006/relationships/image" Target="../media/image34.jpeg"/><Relationship Id="rId1" Type="http://schemas.openxmlformats.org/officeDocument/2006/relationships/slideLayout" Target="../slideLayouts/slideLayout27.xml"/><Relationship Id="rId6" Type="http://schemas.openxmlformats.org/officeDocument/2006/relationships/image" Target="../media/image5.png"/><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Employment relations main actors and approaches</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1826141"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4th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206210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Employment relations main actors and approaches</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4</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Freeform: Shape 8">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Freeform: Shape 10">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5F57153-F6F7-B8C7-9960-1169DEEF2474}"/>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6700" kern="1200">
                <a:solidFill>
                  <a:schemeClr val="tx1"/>
                </a:solidFill>
                <a:latin typeface="+mj-lt"/>
                <a:ea typeface="+mj-ea"/>
                <a:cs typeface="+mj-cs"/>
              </a:rPr>
              <a:t>The main actors in the employment relationship</a:t>
            </a:r>
          </a:p>
        </p:txBody>
      </p:sp>
      <p:sp>
        <p:nvSpPr>
          <p:cNvPr id="13" name="Rectangle 12">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2AA78D49-78A9-0209-D676-232CEEC38D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644310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D9425F1-592D-314D-A333-0C4BC7952307}"/>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89ED1AA-8684-4D37-B208-8777E1A77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Graphic 33">
            <a:extLst>
              <a:ext uri="{FF2B5EF4-FFF2-40B4-BE49-F238E27FC236}">
                <a16:creationId xmlns:a16="http://schemas.microsoft.com/office/drawing/2014/main" id="{4180E01B-B1F4-437C-807D-1C930718E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10784" y="0"/>
            <a:ext cx="9570431" cy="6858000"/>
          </a:xfrm>
          <a:custGeom>
            <a:avLst/>
            <a:gdLst>
              <a:gd name="connsiteX0" fmla="*/ 7178288 w 7187261"/>
              <a:gd name="connsiteY0" fmla="*/ 2604802 h 5150263"/>
              <a:gd name="connsiteX1" fmla="*/ 7169335 w 7187261"/>
              <a:gd name="connsiteY1" fmla="*/ 2328577 h 5150263"/>
              <a:gd name="connsiteX2" fmla="*/ 7060845 w 7187261"/>
              <a:gd name="connsiteY2" fmla="*/ 1661160 h 5150263"/>
              <a:gd name="connsiteX3" fmla="*/ 6212263 w 7187261"/>
              <a:gd name="connsiteY3" fmla="*/ 243840 h 5150263"/>
              <a:gd name="connsiteX4" fmla="*/ 5953564 w 7187261"/>
              <a:gd name="connsiteY4" fmla="*/ 0 h 5150263"/>
              <a:gd name="connsiteX5" fmla="*/ 1408615 w 7187261"/>
              <a:gd name="connsiteY5" fmla="*/ 0 h 5150263"/>
              <a:gd name="connsiteX6" fmla="*/ 805111 w 7187261"/>
              <a:gd name="connsiteY6" fmla="*/ 676275 h 5150263"/>
              <a:gd name="connsiteX7" fmla="*/ 104928 w 7187261"/>
              <a:gd name="connsiteY7" fmla="*/ 2183035 h 5150263"/>
              <a:gd name="connsiteX8" fmla="*/ 51588 w 7187261"/>
              <a:gd name="connsiteY8" fmla="*/ 2400014 h 5150263"/>
              <a:gd name="connsiteX9" fmla="*/ 41301 w 7187261"/>
              <a:gd name="connsiteY9" fmla="*/ 2424208 h 5150263"/>
              <a:gd name="connsiteX10" fmla="*/ 119692 w 7187261"/>
              <a:gd name="connsiteY10" fmla="*/ 1834801 h 5150263"/>
              <a:gd name="connsiteX11" fmla="*/ 870071 w 7187261"/>
              <a:gd name="connsiteY11" fmla="*/ 462248 h 5150263"/>
              <a:gd name="connsiteX12" fmla="*/ 1389279 w 7187261"/>
              <a:gd name="connsiteY12" fmla="*/ 476 h 5150263"/>
              <a:gd name="connsiteX13" fmla="*/ 1320223 w 7187261"/>
              <a:gd name="connsiteY13" fmla="*/ 476 h 5150263"/>
              <a:gd name="connsiteX14" fmla="*/ 423158 w 7187261"/>
              <a:gd name="connsiteY14" fmla="*/ 989743 h 5150263"/>
              <a:gd name="connsiteX15" fmla="*/ 25585 w 7187261"/>
              <a:gd name="connsiteY15" fmla="*/ 2113693 h 5150263"/>
              <a:gd name="connsiteX16" fmla="*/ 2344 w 7187261"/>
              <a:gd name="connsiteY16" fmla="*/ 2725865 h 5150263"/>
              <a:gd name="connsiteX17" fmla="*/ 447256 w 7187261"/>
              <a:gd name="connsiteY17" fmla="*/ 4210717 h 5150263"/>
              <a:gd name="connsiteX18" fmla="*/ 1138962 w 7187261"/>
              <a:gd name="connsiteY18" fmla="*/ 4988910 h 5150263"/>
              <a:gd name="connsiteX19" fmla="*/ 1348512 w 7187261"/>
              <a:gd name="connsiteY19" fmla="*/ 5146834 h 5150263"/>
              <a:gd name="connsiteX20" fmla="*/ 1422712 w 7187261"/>
              <a:gd name="connsiteY20" fmla="*/ 5146834 h 5150263"/>
              <a:gd name="connsiteX21" fmla="*/ 480594 w 7187261"/>
              <a:gd name="connsiteY21" fmla="*/ 4187952 h 5150263"/>
              <a:gd name="connsiteX22" fmla="*/ 398679 w 7187261"/>
              <a:gd name="connsiteY22" fmla="*/ 4046125 h 5150263"/>
              <a:gd name="connsiteX23" fmla="*/ 411823 w 7187261"/>
              <a:gd name="connsiteY23" fmla="*/ 4053078 h 5150263"/>
              <a:gd name="connsiteX24" fmla="*/ 1439380 w 7187261"/>
              <a:gd name="connsiteY24" fmla="*/ 5147405 h 5150263"/>
              <a:gd name="connsiteX25" fmla="*/ 5710010 w 7187261"/>
              <a:gd name="connsiteY25" fmla="*/ 5150263 h 5150263"/>
              <a:gd name="connsiteX26" fmla="*/ 5999665 w 7187261"/>
              <a:gd name="connsiteY26" fmla="*/ 4910900 h 5150263"/>
              <a:gd name="connsiteX27" fmla="*/ 6954165 w 7187261"/>
              <a:gd name="connsiteY27" fmla="*/ 3545777 h 5150263"/>
              <a:gd name="connsiteX28" fmla="*/ 7137712 w 7187261"/>
              <a:gd name="connsiteY28" fmla="*/ 2799207 h 5150263"/>
              <a:gd name="connsiteX29" fmla="*/ 7142951 w 7187261"/>
              <a:gd name="connsiteY29" fmla="*/ 2754535 h 5150263"/>
              <a:gd name="connsiteX30" fmla="*/ 7149428 w 7187261"/>
              <a:gd name="connsiteY30" fmla="*/ 2774823 h 5150263"/>
              <a:gd name="connsiteX31" fmla="*/ 7066465 w 7187261"/>
              <a:gd name="connsiteY31" fmla="*/ 3465672 h 5150263"/>
              <a:gd name="connsiteX32" fmla="*/ 6452578 w 7187261"/>
              <a:gd name="connsiteY32" fmla="*/ 4552760 h 5150263"/>
              <a:gd name="connsiteX33" fmla="*/ 5752110 w 7187261"/>
              <a:gd name="connsiteY33" fmla="*/ 5150263 h 5150263"/>
              <a:gd name="connsiteX34" fmla="*/ 5827643 w 7187261"/>
              <a:gd name="connsiteY34" fmla="*/ 5150263 h 5150263"/>
              <a:gd name="connsiteX35" fmla="*/ 6642793 w 7187261"/>
              <a:gd name="connsiteY35" fmla="*/ 4389406 h 5150263"/>
              <a:gd name="connsiteX36" fmla="*/ 7102469 w 7187261"/>
              <a:gd name="connsiteY36" fmla="*/ 3490817 h 5150263"/>
              <a:gd name="connsiteX37" fmla="*/ 7187242 w 7187261"/>
              <a:gd name="connsiteY37" fmla="*/ 2990183 h 5150263"/>
              <a:gd name="connsiteX38" fmla="*/ 7178288 w 7187261"/>
              <a:gd name="connsiteY38" fmla="*/ 2604802 h 5150263"/>
              <a:gd name="connsiteX39" fmla="*/ 6342565 w 7187261"/>
              <a:gd name="connsiteY39" fmla="*/ 441389 h 5150263"/>
              <a:gd name="connsiteX40" fmla="*/ 7126567 w 7187261"/>
              <a:gd name="connsiteY40" fmla="*/ 2355056 h 5150263"/>
              <a:gd name="connsiteX41" fmla="*/ 6342565 w 7187261"/>
              <a:gd name="connsiteY41" fmla="*/ 441389 h 5150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187261" h="5150263">
                <a:moveTo>
                  <a:pt x="7178288" y="2604802"/>
                </a:moveTo>
                <a:cubicBezTo>
                  <a:pt x="7168763" y="2513076"/>
                  <a:pt x="7174478" y="2420684"/>
                  <a:pt x="7169335" y="2328577"/>
                </a:cubicBezTo>
                <a:cubicBezTo>
                  <a:pt x="7156952" y="2102882"/>
                  <a:pt x="7120586" y="1879149"/>
                  <a:pt x="7060845" y="1661160"/>
                </a:cubicBezTo>
                <a:cubicBezTo>
                  <a:pt x="6910588" y="1121007"/>
                  <a:pt x="6617428" y="631374"/>
                  <a:pt x="6212263" y="243840"/>
                </a:cubicBezTo>
                <a:cubicBezTo>
                  <a:pt x="6126538" y="162496"/>
                  <a:pt x="6040813" y="80201"/>
                  <a:pt x="5953564" y="0"/>
                </a:cubicBezTo>
                <a:lnTo>
                  <a:pt x="1408615" y="0"/>
                </a:lnTo>
                <a:cubicBezTo>
                  <a:pt x="1180967" y="200316"/>
                  <a:pt x="978332" y="427387"/>
                  <a:pt x="805111" y="676275"/>
                </a:cubicBezTo>
                <a:cubicBezTo>
                  <a:pt x="481261" y="1136523"/>
                  <a:pt x="252089" y="1640872"/>
                  <a:pt x="104928" y="2183035"/>
                </a:cubicBezTo>
                <a:cubicBezTo>
                  <a:pt x="85878" y="2254853"/>
                  <a:pt x="69495" y="2327720"/>
                  <a:pt x="51588" y="2400014"/>
                </a:cubicBezTo>
                <a:cubicBezTo>
                  <a:pt x="49683" y="2407634"/>
                  <a:pt x="51588" y="2416969"/>
                  <a:pt x="41301" y="2424208"/>
                </a:cubicBezTo>
                <a:cubicBezTo>
                  <a:pt x="45900" y="2225469"/>
                  <a:pt x="72186" y="2027834"/>
                  <a:pt x="119692" y="1834801"/>
                </a:cubicBezTo>
                <a:cubicBezTo>
                  <a:pt x="247993" y="1310926"/>
                  <a:pt x="506121" y="857726"/>
                  <a:pt x="870071" y="462248"/>
                </a:cubicBezTo>
                <a:cubicBezTo>
                  <a:pt x="1027729" y="291823"/>
                  <a:pt x="1201617" y="137169"/>
                  <a:pt x="1389279" y="476"/>
                </a:cubicBezTo>
                <a:lnTo>
                  <a:pt x="1320223" y="476"/>
                </a:lnTo>
                <a:cubicBezTo>
                  <a:pt x="960844" y="274320"/>
                  <a:pt x="656330" y="599123"/>
                  <a:pt x="423158" y="989743"/>
                </a:cubicBezTo>
                <a:cubicBezTo>
                  <a:pt x="215608" y="1337596"/>
                  <a:pt x="80258" y="1711357"/>
                  <a:pt x="25585" y="2113693"/>
                </a:cubicBezTo>
                <a:cubicBezTo>
                  <a:pt x="-2705" y="2316480"/>
                  <a:pt x="-2228" y="2521077"/>
                  <a:pt x="2344" y="2725865"/>
                </a:cubicBezTo>
                <a:cubicBezTo>
                  <a:pt x="14155" y="3261932"/>
                  <a:pt x="170650" y="3754565"/>
                  <a:pt x="447256" y="4210717"/>
                </a:cubicBezTo>
                <a:cubicBezTo>
                  <a:pt x="629851" y="4511612"/>
                  <a:pt x="866356" y="4767167"/>
                  <a:pt x="1138962" y="4988910"/>
                </a:cubicBezTo>
                <a:cubicBezTo>
                  <a:pt x="1207161" y="5044345"/>
                  <a:pt x="1277008" y="5096990"/>
                  <a:pt x="1348512" y="5146834"/>
                </a:cubicBezTo>
                <a:lnTo>
                  <a:pt x="1422712" y="5146834"/>
                </a:lnTo>
                <a:cubicBezTo>
                  <a:pt x="1043426" y="4892802"/>
                  <a:pt x="724720" y="4577334"/>
                  <a:pt x="480594" y="4187952"/>
                </a:cubicBezTo>
                <a:cubicBezTo>
                  <a:pt x="452019" y="4141851"/>
                  <a:pt x="423444" y="4095179"/>
                  <a:pt x="398679" y="4046125"/>
                </a:cubicBezTo>
                <a:cubicBezTo>
                  <a:pt x="407442" y="4043267"/>
                  <a:pt x="409156" y="4048982"/>
                  <a:pt x="411823" y="4053078"/>
                </a:cubicBezTo>
                <a:cubicBezTo>
                  <a:pt x="683572" y="4484656"/>
                  <a:pt x="1033139" y="4842701"/>
                  <a:pt x="1439380" y="5147405"/>
                </a:cubicBezTo>
                <a:lnTo>
                  <a:pt x="5710010" y="5150263"/>
                </a:lnTo>
                <a:cubicBezTo>
                  <a:pt x="5810594" y="5075482"/>
                  <a:pt x="5907272" y="4995587"/>
                  <a:pt x="5999665" y="4910900"/>
                </a:cubicBezTo>
                <a:cubicBezTo>
                  <a:pt x="6418765" y="4526661"/>
                  <a:pt x="6746901" y="4078129"/>
                  <a:pt x="6954165" y="3545777"/>
                </a:cubicBezTo>
                <a:cubicBezTo>
                  <a:pt x="7048234" y="3306175"/>
                  <a:pt x="7109956" y="3055115"/>
                  <a:pt x="7137712" y="2799207"/>
                </a:cubicBezTo>
                <a:cubicBezTo>
                  <a:pt x="7139236" y="2784920"/>
                  <a:pt x="7141046" y="2770632"/>
                  <a:pt x="7142951" y="2754535"/>
                </a:cubicBezTo>
                <a:cubicBezTo>
                  <a:pt x="7151714" y="2760440"/>
                  <a:pt x="7149237" y="2768441"/>
                  <a:pt x="7149428" y="2774823"/>
                </a:cubicBezTo>
                <a:cubicBezTo>
                  <a:pt x="7156743" y="3007967"/>
                  <a:pt x="7128777" y="3240881"/>
                  <a:pt x="7066465" y="3465672"/>
                </a:cubicBezTo>
                <a:cubicBezTo>
                  <a:pt x="6952165" y="3878580"/>
                  <a:pt x="6737948" y="4235863"/>
                  <a:pt x="6452578" y="4552760"/>
                </a:cubicBezTo>
                <a:cubicBezTo>
                  <a:pt x="6244553" y="4783836"/>
                  <a:pt x="6008809" y="4980242"/>
                  <a:pt x="5752110" y="5150263"/>
                </a:cubicBezTo>
                <a:lnTo>
                  <a:pt x="5827643" y="5150263"/>
                </a:lnTo>
                <a:cubicBezTo>
                  <a:pt x="6136539" y="4938904"/>
                  <a:pt x="6412192" y="4689348"/>
                  <a:pt x="6642793" y="4389406"/>
                </a:cubicBezTo>
                <a:cubicBezTo>
                  <a:pt x="6851295" y="4118324"/>
                  <a:pt x="7009125" y="3820859"/>
                  <a:pt x="7102469" y="3490817"/>
                </a:cubicBezTo>
                <a:cubicBezTo>
                  <a:pt x="7148646" y="3327473"/>
                  <a:pt x="7177069" y="3159624"/>
                  <a:pt x="7187242" y="2990183"/>
                </a:cubicBezTo>
                <a:cubicBezTo>
                  <a:pt x="7187623" y="2984087"/>
                  <a:pt x="7182384" y="2642330"/>
                  <a:pt x="7178288" y="2604802"/>
                </a:cubicBezTo>
                <a:close/>
                <a:moveTo>
                  <a:pt x="6342565" y="441389"/>
                </a:moveTo>
                <a:cubicBezTo>
                  <a:pt x="6829797" y="986533"/>
                  <a:pt x="7091135" y="1624422"/>
                  <a:pt x="7126567" y="2355056"/>
                </a:cubicBezTo>
                <a:cubicBezTo>
                  <a:pt x="7001123" y="1661827"/>
                  <a:pt x="6756426" y="1017365"/>
                  <a:pt x="6342565" y="441389"/>
                </a:cubicBezTo>
                <a:close/>
              </a:path>
            </a:pathLst>
          </a:custGeom>
          <a:solidFill>
            <a:schemeClr val="accent2"/>
          </a:solidFill>
          <a:ln w="9525"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E598757C-81AF-430B-7BE7-BFF62B32A2B0}"/>
              </a:ext>
            </a:extLst>
          </p:cNvPr>
          <p:cNvSpPr>
            <a:spLocks noGrp="1"/>
          </p:cNvSpPr>
          <p:nvPr>
            <p:ph type="title"/>
          </p:nvPr>
        </p:nvSpPr>
        <p:spPr>
          <a:xfrm>
            <a:off x="2558716" y="955309"/>
            <a:ext cx="7074568" cy="2898975"/>
          </a:xfrm>
        </p:spPr>
        <p:txBody>
          <a:bodyPr vert="horz" lIns="91440" tIns="45720" rIns="91440" bIns="45720" rtlCol="0" anchor="b">
            <a:normAutofit/>
          </a:bodyPr>
          <a:lstStyle/>
          <a:p>
            <a:pPr algn="ctr"/>
            <a:r>
              <a:rPr lang="en-US" sz="6600" kern="1200" dirty="0">
                <a:solidFill>
                  <a:srgbClr val="FFFFFF"/>
                </a:solidFill>
                <a:latin typeface="+mj-lt"/>
                <a:ea typeface="+mj-ea"/>
                <a:cs typeface="+mj-cs"/>
              </a:rPr>
              <a:t>The main actors in the employment relationship</a:t>
            </a:r>
          </a:p>
        </p:txBody>
      </p:sp>
      <p:sp>
        <p:nvSpPr>
          <p:cNvPr id="3" name="Content Placeholder 2">
            <a:extLst>
              <a:ext uri="{FF2B5EF4-FFF2-40B4-BE49-F238E27FC236}">
                <a16:creationId xmlns:a16="http://schemas.microsoft.com/office/drawing/2014/main" id="{CC0D1026-C0FA-6A01-542C-2C812A9CD6B3}"/>
              </a:ext>
            </a:extLst>
          </p:cNvPr>
          <p:cNvSpPr>
            <a:spLocks noGrp="1"/>
          </p:cNvSpPr>
          <p:nvPr>
            <p:ph idx="1"/>
          </p:nvPr>
        </p:nvSpPr>
        <p:spPr>
          <a:xfrm>
            <a:off x="2634916" y="4533813"/>
            <a:ext cx="6930189" cy="938463"/>
          </a:xfrm>
        </p:spPr>
        <p:txBody>
          <a:bodyPr vert="horz" lIns="91440" tIns="45720" rIns="91440" bIns="45720" rtlCol="0">
            <a:normAutofit/>
          </a:bodyPr>
          <a:lstStyle/>
          <a:p>
            <a:pPr marL="0" indent="0" algn="ctr">
              <a:buNone/>
            </a:pPr>
            <a:r>
              <a:rPr lang="en-US" sz="2400" kern="1200" dirty="0">
                <a:solidFill>
                  <a:srgbClr val="FFFFFF"/>
                </a:solidFill>
                <a:latin typeface="+mn-lt"/>
                <a:ea typeface="+mn-ea"/>
                <a:cs typeface="+mn-cs"/>
              </a:rPr>
              <a:t>1</a:t>
            </a:r>
            <a:r>
              <a:rPr lang="en-US" sz="2400" kern="1200" baseline="30000" dirty="0">
                <a:solidFill>
                  <a:srgbClr val="FFFFFF"/>
                </a:solidFill>
                <a:latin typeface="+mn-lt"/>
                <a:ea typeface="+mn-ea"/>
                <a:cs typeface="+mn-cs"/>
              </a:rPr>
              <a:t>st</a:t>
            </a:r>
            <a:r>
              <a:rPr lang="en-US" sz="2400" kern="1200" dirty="0">
                <a:solidFill>
                  <a:srgbClr val="FFFFFF"/>
                </a:solidFill>
                <a:latin typeface="+mn-lt"/>
                <a:ea typeface="+mn-ea"/>
                <a:cs typeface="+mn-cs"/>
              </a:rPr>
              <a:t> actor is the state.</a:t>
            </a:r>
          </a:p>
        </p:txBody>
      </p:sp>
      <p:sp>
        <p:nvSpPr>
          <p:cNvPr id="12" name="sketch line">
            <a:extLst>
              <a:ext uri="{FF2B5EF4-FFF2-40B4-BE49-F238E27FC236}">
                <a16:creationId xmlns:a16="http://schemas.microsoft.com/office/drawing/2014/main" id="{41F77738-2AF0-4750-A0C7-F97C2C1759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173498"/>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6756064C-7B13-5DED-018D-E72647A108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305252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E39275E-E1C7-188D-6299-B5F817F100F1}"/>
              </a:ext>
            </a:extLst>
          </p:cNvPr>
          <p:cNvSpPr>
            <a:spLocks noGrp="1"/>
          </p:cNvSpPr>
          <p:nvPr>
            <p:ph type="title"/>
          </p:nvPr>
        </p:nvSpPr>
        <p:spPr>
          <a:xfrm>
            <a:off x="640080" y="325369"/>
            <a:ext cx="4368602" cy="1956841"/>
          </a:xfrm>
        </p:spPr>
        <p:txBody>
          <a:bodyPr anchor="b">
            <a:normAutofit/>
          </a:bodyPr>
          <a:lstStyle/>
          <a:p>
            <a:r>
              <a:rPr lang="en-GB" sz="5400" dirty="0"/>
              <a:t>The state</a:t>
            </a:r>
          </a:p>
        </p:txBody>
      </p:sp>
      <p:sp>
        <p:nvSpPr>
          <p:cNvPr id="20"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9E66E21-2558-8F3D-88E1-26BBF951C9A9}"/>
              </a:ext>
            </a:extLst>
          </p:cNvPr>
          <p:cNvSpPr>
            <a:spLocks noGrp="1"/>
          </p:cNvSpPr>
          <p:nvPr>
            <p:ph idx="1"/>
          </p:nvPr>
        </p:nvSpPr>
        <p:spPr>
          <a:xfrm>
            <a:off x="640080" y="2872899"/>
            <a:ext cx="4243589" cy="3320668"/>
          </a:xfrm>
        </p:spPr>
        <p:txBody>
          <a:bodyPr>
            <a:normAutofit/>
          </a:bodyPr>
          <a:lstStyle/>
          <a:p>
            <a:r>
              <a:rPr lang="en-GB" sz="2200" dirty="0"/>
              <a:t>Government The role of the government and its agencies is to provide an enabling environment for the production of goods and services. (</a:t>
            </a:r>
            <a:r>
              <a:rPr lang="en-GB" sz="2200" dirty="0" err="1"/>
              <a:t>Ayantunji</a:t>
            </a:r>
            <a:r>
              <a:rPr lang="en-GB" sz="2200" dirty="0"/>
              <a:t> &amp; </a:t>
            </a:r>
            <a:r>
              <a:rPr lang="en-GB" sz="2200" dirty="0" err="1"/>
              <a:t>Ayantunji</a:t>
            </a:r>
            <a:r>
              <a:rPr lang="en-GB" sz="2200" dirty="0"/>
              <a:t>, 2013). </a:t>
            </a:r>
          </a:p>
        </p:txBody>
      </p:sp>
      <p:pic>
        <p:nvPicPr>
          <p:cNvPr id="13" name="Picture 12" descr="Front steps and columns of a majestic city building">
            <a:extLst>
              <a:ext uri="{FF2B5EF4-FFF2-40B4-BE49-F238E27FC236}">
                <a16:creationId xmlns:a16="http://schemas.microsoft.com/office/drawing/2014/main" id="{7E0184B2-CD29-A15A-AADF-A84BFDF37DC0}"/>
              </a:ext>
            </a:extLst>
          </p:cNvPr>
          <p:cNvPicPr>
            <a:picLocks noChangeAspect="1"/>
          </p:cNvPicPr>
          <p:nvPr/>
        </p:nvPicPr>
        <p:blipFill rotWithShape="1">
          <a:blip r:embed="rId2"/>
          <a:srcRect l="15350" r="17697" b="-1"/>
          <a:stretch/>
        </p:blipFill>
        <p:spPr>
          <a:xfrm>
            <a:off x="5311702" y="739738"/>
            <a:ext cx="6878775" cy="6118261"/>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A5AB9B09-C076-B06F-254F-0BC2C6C516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52149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CE69B51-2AE3-85E3-B37C-E2368EE01CA4}"/>
            </a:ext>
          </a:extLst>
        </p:cNvPr>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A33F16-4206-277B-4860-DE75A966C10C}"/>
              </a:ext>
            </a:extLst>
          </p:cNvPr>
          <p:cNvSpPr>
            <a:spLocks noGrp="1"/>
          </p:cNvSpPr>
          <p:nvPr>
            <p:ph type="title"/>
          </p:nvPr>
        </p:nvSpPr>
        <p:spPr>
          <a:xfrm>
            <a:off x="640080" y="325369"/>
            <a:ext cx="4368602" cy="1956841"/>
          </a:xfrm>
        </p:spPr>
        <p:txBody>
          <a:bodyPr anchor="b">
            <a:normAutofit/>
          </a:bodyPr>
          <a:lstStyle/>
          <a:p>
            <a:r>
              <a:rPr lang="en-GB" sz="5400"/>
              <a:t>The state</a:t>
            </a:r>
          </a:p>
        </p:txBody>
      </p:sp>
      <p:sp>
        <p:nvSpPr>
          <p:cNvPr id="2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384E3C6-1E1D-A890-C2E3-E679A7162C07}"/>
              </a:ext>
            </a:extLst>
          </p:cNvPr>
          <p:cNvSpPr>
            <a:spLocks noGrp="1"/>
          </p:cNvSpPr>
          <p:nvPr>
            <p:ph idx="1"/>
          </p:nvPr>
        </p:nvSpPr>
        <p:spPr>
          <a:xfrm>
            <a:off x="640080" y="2872899"/>
            <a:ext cx="4243589" cy="3320668"/>
          </a:xfrm>
        </p:spPr>
        <p:txBody>
          <a:bodyPr>
            <a:normAutofit/>
          </a:bodyPr>
          <a:lstStyle/>
          <a:p>
            <a:r>
              <a:rPr lang="en-GB" sz="2200"/>
              <a:t>According to Godard (2005) the state has five roles in the employment relationship, regulative, employer, facilitative, structural and constitutive. </a:t>
            </a:r>
          </a:p>
        </p:txBody>
      </p:sp>
      <p:pic>
        <p:nvPicPr>
          <p:cNvPr id="4" name="Picture 3" descr="Front steps and columns of a majestic city building">
            <a:extLst>
              <a:ext uri="{FF2B5EF4-FFF2-40B4-BE49-F238E27FC236}">
                <a16:creationId xmlns:a16="http://schemas.microsoft.com/office/drawing/2014/main" id="{D6F539F8-7559-E972-2E40-A74A2023F6E5}"/>
              </a:ext>
            </a:extLst>
          </p:cNvPr>
          <p:cNvPicPr>
            <a:picLocks noChangeAspect="1"/>
          </p:cNvPicPr>
          <p:nvPr/>
        </p:nvPicPr>
        <p:blipFill rotWithShape="1">
          <a:blip r:embed="rId3"/>
          <a:srcRect l="15350" r="17697" b="-1"/>
          <a:stretch/>
        </p:blipFill>
        <p:spPr>
          <a:xfrm>
            <a:off x="5311702" y="482884"/>
            <a:ext cx="6878775" cy="6375115"/>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5" name="Picture 4">
            <a:extLst>
              <a:ext uri="{FF2B5EF4-FFF2-40B4-BE49-F238E27FC236}">
                <a16:creationId xmlns:a16="http://schemas.microsoft.com/office/drawing/2014/main" id="{B9B5D4B9-7AFF-B051-A507-8549A058B9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9664276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949DBE-63AC-0CB3-405C-39837A3ADB16}"/>
              </a:ext>
            </a:extLst>
          </p:cNvPr>
          <p:cNvSpPr>
            <a:spLocks noGrp="1"/>
          </p:cNvSpPr>
          <p:nvPr>
            <p:ph type="title"/>
          </p:nvPr>
        </p:nvSpPr>
        <p:spPr>
          <a:xfrm>
            <a:off x="640080" y="325369"/>
            <a:ext cx="4368602" cy="1956841"/>
          </a:xfrm>
        </p:spPr>
        <p:txBody>
          <a:bodyPr anchor="b">
            <a:normAutofit/>
          </a:bodyPr>
          <a:lstStyle/>
          <a:p>
            <a:r>
              <a:rPr lang="en-GB" sz="5400"/>
              <a:t>Define state</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B9EB325-8758-2E2A-716E-6E9F475A80AA}"/>
              </a:ext>
            </a:extLst>
          </p:cNvPr>
          <p:cNvSpPr>
            <a:spLocks noGrp="1"/>
          </p:cNvSpPr>
          <p:nvPr>
            <p:ph idx="1"/>
          </p:nvPr>
        </p:nvSpPr>
        <p:spPr>
          <a:xfrm>
            <a:off x="640080" y="2872899"/>
            <a:ext cx="4243589" cy="3320668"/>
          </a:xfrm>
        </p:spPr>
        <p:txBody>
          <a:bodyPr>
            <a:normAutofit/>
          </a:bodyPr>
          <a:lstStyle/>
          <a:p>
            <a:r>
              <a:rPr lang="en-GB" sz="2200"/>
              <a:t>The state refers to a governed entity (country) or a sub-entity (territory of a country).</a:t>
            </a:r>
          </a:p>
        </p:txBody>
      </p:sp>
      <p:pic>
        <p:nvPicPr>
          <p:cNvPr id="4" name="Picture 3" descr="Front steps and columns of a majestic city building">
            <a:extLst>
              <a:ext uri="{FF2B5EF4-FFF2-40B4-BE49-F238E27FC236}">
                <a16:creationId xmlns:a16="http://schemas.microsoft.com/office/drawing/2014/main" id="{11DCE0B1-C5D6-82ED-B587-A8F817C4A16E}"/>
              </a:ext>
            </a:extLst>
          </p:cNvPr>
          <p:cNvPicPr>
            <a:picLocks noChangeAspect="1"/>
          </p:cNvPicPr>
          <p:nvPr/>
        </p:nvPicPr>
        <p:blipFill rotWithShape="1">
          <a:blip r:embed="rId2"/>
          <a:srcRect l="15350" r="17697" b="-1"/>
          <a:stretch/>
        </p:blipFill>
        <p:spPr>
          <a:xfrm>
            <a:off x="5311702" y="602518"/>
            <a:ext cx="6878775" cy="6255482"/>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5" name="Picture 4">
            <a:extLst>
              <a:ext uri="{FF2B5EF4-FFF2-40B4-BE49-F238E27FC236}">
                <a16:creationId xmlns:a16="http://schemas.microsoft.com/office/drawing/2014/main" id="{FA6D1639-EE83-1548-BD23-74EE38808C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96644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A3D003-1041-9DD6-BC2D-0BEDC863D0E2}"/>
              </a:ext>
            </a:extLst>
          </p:cNvPr>
          <p:cNvSpPr>
            <a:spLocks noGrp="1"/>
          </p:cNvSpPr>
          <p:nvPr>
            <p:ph type="title"/>
          </p:nvPr>
        </p:nvSpPr>
        <p:spPr>
          <a:xfrm>
            <a:off x="640080" y="325369"/>
            <a:ext cx="4368602" cy="1956841"/>
          </a:xfrm>
        </p:spPr>
        <p:txBody>
          <a:bodyPr anchor="b">
            <a:normAutofit/>
          </a:bodyPr>
          <a:lstStyle/>
          <a:p>
            <a:r>
              <a:rPr lang="en-GB" sz="5400"/>
              <a:t>Define Government</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8528CC6-19EA-D201-C07F-D173F322CF92}"/>
              </a:ext>
            </a:extLst>
          </p:cNvPr>
          <p:cNvSpPr>
            <a:spLocks noGrp="1"/>
          </p:cNvSpPr>
          <p:nvPr>
            <p:ph idx="1"/>
          </p:nvPr>
        </p:nvSpPr>
        <p:spPr>
          <a:xfrm>
            <a:off x="640080" y="2872899"/>
            <a:ext cx="4243589" cy="3320668"/>
          </a:xfrm>
        </p:spPr>
        <p:txBody>
          <a:bodyPr>
            <a:normAutofit/>
          </a:bodyPr>
          <a:lstStyle/>
          <a:p>
            <a:r>
              <a:rPr lang="en-GB" sz="2200" dirty="0"/>
              <a:t>Government is the people and processes by which an entity (country or territory) is governed.</a:t>
            </a:r>
          </a:p>
        </p:txBody>
      </p:sp>
      <p:pic>
        <p:nvPicPr>
          <p:cNvPr id="5" name="Picture 4" descr="White pillars">
            <a:extLst>
              <a:ext uri="{FF2B5EF4-FFF2-40B4-BE49-F238E27FC236}">
                <a16:creationId xmlns:a16="http://schemas.microsoft.com/office/drawing/2014/main" id="{C2695230-DEEA-E316-F3AD-78DFD2A085C1}"/>
              </a:ext>
            </a:extLst>
          </p:cNvPr>
          <p:cNvPicPr>
            <a:picLocks noChangeAspect="1"/>
          </p:cNvPicPr>
          <p:nvPr/>
        </p:nvPicPr>
        <p:blipFill rotWithShape="1">
          <a:blip r:embed="rId3"/>
          <a:srcRect l="20756" r="12290" b="-1"/>
          <a:stretch/>
        </p:blipFill>
        <p:spPr>
          <a:xfrm>
            <a:off x="5311702" y="745492"/>
            <a:ext cx="6878775" cy="6112508"/>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904EE8A5-FA80-4DB3-E92A-8372D6D337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944755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28CF6-92F8-2419-182C-A45E1D4C427D}"/>
              </a:ext>
            </a:extLst>
          </p:cNvPr>
          <p:cNvSpPr>
            <a:spLocks noGrp="1"/>
          </p:cNvSpPr>
          <p:nvPr>
            <p:ph type="title"/>
          </p:nvPr>
        </p:nvSpPr>
        <p:spPr/>
        <p:txBody>
          <a:bodyPr/>
          <a:lstStyle/>
          <a:p>
            <a:r>
              <a:rPr lang="en-GB" dirty="0"/>
              <a:t>Discussion questions</a:t>
            </a:r>
          </a:p>
        </p:txBody>
      </p:sp>
      <p:graphicFrame>
        <p:nvGraphicFramePr>
          <p:cNvPr id="5" name="Content Placeholder 2">
            <a:extLst>
              <a:ext uri="{FF2B5EF4-FFF2-40B4-BE49-F238E27FC236}">
                <a16:creationId xmlns:a16="http://schemas.microsoft.com/office/drawing/2014/main" id="{7A6A9C5A-0093-5642-7113-9AA0619027D2}"/>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A3600FA1-6F3F-CE25-9F1B-0417D89EFC5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77329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142EB53-DFE9-B50A-418D-98B4BD7391BB}"/>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CDB7061-B134-E856-A04A-562A8C77E8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Graphic 33">
            <a:extLst>
              <a:ext uri="{FF2B5EF4-FFF2-40B4-BE49-F238E27FC236}">
                <a16:creationId xmlns:a16="http://schemas.microsoft.com/office/drawing/2014/main" id="{E13F7511-6F88-FC09-2A72-5B753ADE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10784" y="0"/>
            <a:ext cx="9570431" cy="6858000"/>
          </a:xfrm>
          <a:custGeom>
            <a:avLst/>
            <a:gdLst>
              <a:gd name="connsiteX0" fmla="*/ 7178288 w 7187261"/>
              <a:gd name="connsiteY0" fmla="*/ 2604802 h 5150263"/>
              <a:gd name="connsiteX1" fmla="*/ 7169335 w 7187261"/>
              <a:gd name="connsiteY1" fmla="*/ 2328577 h 5150263"/>
              <a:gd name="connsiteX2" fmla="*/ 7060845 w 7187261"/>
              <a:gd name="connsiteY2" fmla="*/ 1661160 h 5150263"/>
              <a:gd name="connsiteX3" fmla="*/ 6212263 w 7187261"/>
              <a:gd name="connsiteY3" fmla="*/ 243840 h 5150263"/>
              <a:gd name="connsiteX4" fmla="*/ 5953564 w 7187261"/>
              <a:gd name="connsiteY4" fmla="*/ 0 h 5150263"/>
              <a:gd name="connsiteX5" fmla="*/ 1408615 w 7187261"/>
              <a:gd name="connsiteY5" fmla="*/ 0 h 5150263"/>
              <a:gd name="connsiteX6" fmla="*/ 805111 w 7187261"/>
              <a:gd name="connsiteY6" fmla="*/ 676275 h 5150263"/>
              <a:gd name="connsiteX7" fmla="*/ 104928 w 7187261"/>
              <a:gd name="connsiteY7" fmla="*/ 2183035 h 5150263"/>
              <a:gd name="connsiteX8" fmla="*/ 51588 w 7187261"/>
              <a:gd name="connsiteY8" fmla="*/ 2400014 h 5150263"/>
              <a:gd name="connsiteX9" fmla="*/ 41301 w 7187261"/>
              <a:gd name="connsiteY9" fmla="*/ 2424208 h 5150263"/>
              <a:gd name="connsiteX10" fmla="*/ 119692 w 7187261"/>
              <a:gd name="connsiteY10" fmla="*/ 1834801 h 5150263"/>
              <a:gd name="connsiteX11" fmla="*/ 870071 w 7187261"/>
              <a:gd name="connsiteY11" fmla="*/ 462248 h 5150263"/>
              <a:gd name="connsiteX12" fmla="*/ 1389279 w 7187261"/>
              <a:gd name="connsiteY12" fmla="*/ 476 h 5150263"/>
              <a:gd name="connsiteX13" fmla="*/ 1320223 w 7187261"/>
              <a:gd name="connsiteY13" fmla="*/ 476 h 5150263"/>
              <a:gd name="connsiteX14" fmla="*/ 423158 w 7187261"/>
              <a:gd name="connsiteY14" fmla="*/ 989743 h 5150263"/>
              <a:gd name="connsiteX15" fmla="*/ 25585 w 7187261"/>
              <a:gd name="connsiteY15" fmla="*/ 2113693 h 5150263"/>
              <a:gd name="connsiteX16" fmla="*/ 2344 w 7187261"/>
              <a:gd name="connsiteY16" fmla="*/ 2725865 h 5150263"/>
              <a:gd name="connsiteX17" fmla="*/ 447256 w 7187261"/>
              <a:gd name="connsiteY17" fmla="*/ 4210717 h 5150263"/>
              <a:gd name="connsiteX18" fmla="*/ 1138962 w 7187261"/>
              <a:gd name="connsiteY18" fmla="*/ 4988910 h 5150263"/>
              <a:gd name="connsiteX19" fmla="*/ 1348512 w 7187261"/>
              <a:gd name="connsiteY19" fmla="*/ 5146834 h 5150263"/>
              <a:gd name="connsiteX20" fmla="*/ 1422712 w 7187261"/>
              <a:gd name="connsiteY20" fmla="*/ 5146834 h 5150263"/>
              <a:gd name="connsiteX21" fmla="*/ 480594 w 7187261"/>
              <a:gd name="connsiteY21" fmla="*/ 4187952 h 5150263"/>
              <a:gd name="connsiteX22" fmla="*/ 398679 w 7187261"/>
              <a:gd name="connsiteY22" fmla="*/ 4046125 h 5150263"/>
              <a:gd name="connsiteX23" fmla="*/ 411823 w 7187261"/>
              <a:gd name="connsiteY23" fmla="*/ 4053078 h 5150263"/>
              <a:gd name="connsiteX24" fmla="*/ 1439380 w 7187261"/>
              <a:gd name="connsiteY24" fmla="*/ 5147405 h 5150263"/>
              <a:gd name="connsiteX25" fmla="*/ 5710010 w 7187261"/>
              <a:gd name="connsiteY25" fmla="*/ 5150263 h 5150263"/>
              <a:gd name="connsiteX26" fmla="*/ 5999665 w 7187261"/>
              <a:gd name="connsiteY26" fmla="*/ 4910900 h 5150263"/>
              <a:gd name="connsiteX27" fmla="*/ 6954165 w 7187261"/>
              <a:gd name="connsiteY27" fmla="*/ 3545777 h 5150263"/>
              <a:gd name="connsiteX28" fmla="*/ 7137712 w 7187261"/>
              <a:gd name="connsiteY28" fmla="*/ 2799207 h 5150263"/>
              <a:gd name="connsiteX29" fmla="*/ 7142951 w 7187261"/>
              <a:gd name="connsiteY29" fmla="*/ 2754535 h 5150263"/>
              <a:gd name="connsiteX30" fmla="*/ 7149428 w 7187261"/>
              <a:gd name="connsiteY30" fmla="*/ 2774823 h 5150263"/>
              <a:gd name="connsiteX31" fmla="*/ 7066465 w 7187261"/>
              <a:gd name="connsiteY31" fmla="*/ 3465672 h 5150263"/>
              <a:gd name="connsiteX32" fmla="*/ 6452578 w 7187261"/>
              <a:gd name="connsiteY32" fmla="*/ 4552760 h 5150263"/>
              <a:gd name="connsiteX33" fmla="*/ 5752110 w 7187261"/>
              <a:gd name="connsiteY33" fmla="*/ 5150263 h 5150263"/>
              <a:gd name="connsiteX34" fmla="*/ 5827643 w 7187261"/>
              <a:gd name="connsiteY34" fmla="*/ 5150263 h 5150263"/>
              <a:gd name="connsiteX35" fmla="*/ 6642793 w 7187261"/>
              <a:gd name="connsiteY35" fmla="*/ 4389406 h 5150263"/>
              <a:gd name="connsiteX36" fmla="*/ 7102469 w 7187261"/>
              <a:gd name="connsiteY36" fmla="*/ 3490817 h 5150263"/>
              <a:gd name="connsiteX37" fmla="*/ 7187242 w 7187261"/>
              <a:gd name="connsiteY37" fmla="*/ 2990183 h 5150263"/>
              <a:gd name="connsiteX38" fmla="*/ 7178288 w 7187261"/>
              <a:gd name="connsiteY38" fmla="*/ 2604802 h 5150263"/>
              <a:gd name="connsiteX39" fmla="*/ 6342565 w 7187261"/>
              <a:gd name="connsiteY39" fmla="*/ 441389 h 5150263"/>
              <a:gd name="connsiteX40" fmla="*/ 7126567 w 7187261"/>
              <a:gd name="connsiteY40" fmla="*/ 2355056 h 5150263"/>
              <a:gd name="connsiteX41" fmla="*/ 6342565 w 7187261"/>
              <a:gd name="connsiteY41" fmla="*/ 441389 h 5150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187261" h="5150263">
                <a:moveTo>
                  <a:pt x="7178288" y="2604802"/>
                </a:moveTo>
                <a:cubicBezTo>
                  <a:pt x="7168763" y="2513076"/>
                  <a:pt x="7174478" y="2420684"/>
                  <a:pt x="7169335" y="2328577"/>
                </a:cubicBezTo>
                <a:cubicBezTo>
                  <a:pt x="7156952" y="2102882"/>
                  <a:pt x="7120586" y="1879149"/>
                  <a:pt x="7060845" y="1661160"/>
                </a:cubicBezTo>
                <a:cubicBezTo>
                  <a:pt x="6910588" y="1121007"/>
                  <a:pt x="6617428" y="631374"/>
                  <a:pt x="6212263" y="243840"/>
                </a:cubicBezTo>
                <a:cubicBezTo>
                  <a:pt x="6126538" y="162496"/>
                  <a:pt x="6040813" y="80201"/>
                  <a:pt x="5953564" y="0"/>
                </a:cubicBezTo>
                <a:lnTo>
                  <a:pt x="1408615" y="0"/>
                </a:lnTo>
                <a:cubicBezTo>
                  <a:pt x="1180967" y="200316"/>
                  <a:pt x="978332" y="427387"/>
                  <a:pt x="805111" y="676275"/>
                </a:cubicBezTo>
                <a:cubicBezTo>
                  <a:pt x="481261" y="1136523"/>
                  <a:pt x="252089" y="1640872"/>
                  <a:pt x="104928" y="2183035"/>
                </a:cubicBezTo>
                <a:cubicBezTo>
                  <a:pt x="85878" y="2254853"/>
                  <a:pt x="69495" y="2327720"/>
                  <a:pt x="51588" y="2400014"/>
                </a:cubicBezTo>
                <a:cubicBezTo>
                  <a:pt x="49683" y="2407634"/>
                  <a:pt x="51588" y="2416969"/>
                  <a:pt x="41301" y="2424208"/>
                </a:cubicBezTo>
                <a:cubicBezTo>
                  <a:pt x="45900" y="2225469"/>
                  <a:pt x="72186" y="2027834"/>
                  <a:pt x="119692" y="1834801"/>
                </a:cubicBezTo>
                <a:cubicBezTo>
                  <a:pt x="247993" y="1310926"/>
                  <a:pt x="506121" y="857726"/>
                  <a:pt x="870071" y="462248"/>
                </a:cubicBezTo>
                <a:cubicBezTo>
                  <a:pt x="1027729" y="291823"/>
                  <a:pt x="1201617" y="137169"/>
                  <a:pt x="1389279" y="476"/>
                </a:cubicBezTo>
                <a:lnTo>
                  <a:pt x="1320223" y="476"/>
                </a:lnTo>
                <a:cubicBezTo>
                  <a:pt x="960844" y="274320"/>
                  <a:pt x="656330" y="599123"/>
                  <a:pt x="423158" y="989743"/>
                </a:cubicBezTo>
                <a:cubicBezTo>
                  <a:pt x="215608" y="1337596"/>
                  <a:pt x="80258" y="1711357"/>
                  <a:pt x="25585" y="2113693"/>
                </a:cubicBezTo>
                <a:cubicBezTo>
                  <a:pt x="-2705" y="2316480"/>
                  <a:pt x="-2228" y="2521077"/>
                  <a:pt x="2344" y="2725865"/>
                </a:cubicBezTo>
                <a:cubicBezTo>
                  <a:pt x="14155" y="3261932"/>
                  <a:pt x="170650" y="3754565"/>
                  <a:pt x="447256" y="4210717"/>
                </a:cubicBezTo>
                <a:cubicBezTo>
                  <a:pt x="629851" y="4511612"/>
                  <a:pt x="866356" y="4767167"/>
                  <a:pt x="1138962" y="4988910"/>
                </a:cubicBezTo>
                <a:cubicBezTo>
                  <a:pt x="1207161" y="5044345"/>
                  <a:pt x="1277008" y="5096990"/>
                  <a:pt x="1348512" y="5146834"/>
                </a:cubicBezTo>
                <a:lnTo>
                  <a:pt x="1422712" y="5146834"/>
                </a:lnTo>
                <a:cubicBezTo>
                  <a:pt x="1043426" y="4892802"/>
                  <a:pt x="724720" y="4577334"/>
                  <a:pt x="480594" y="4187952"/>
                </a:cubicBezTo>
                <a:cubicBezTo>
                  <a:pt x="452019" y="4141851"/>
                  <a:pt x="423444" y="4095179"/>
                  <a:pt x="398679" y="4046125"/>
                </a:cubicBezTo>
                <a:cubicBezTo>
                  <a:pt x="407442" y="4043267"/>
                  <a:pt x="409156" y="4048982"/>
                  <a:pt x="411823" y="4053078"/>
                </a:cubicBezTo>
                <a:cubicBezTo>
                  <a:pt x="683572" y="4484656"/>
                  <a:pt x="1033139" y="4842701"/>
                  <a:pt x="1439380" y="5147405"/>
                </a:cubicBezTo>
                <a:lnTo>
                  <a:pt x="5710010" y="5150263"/>
                </a:lnTo>
                <a:cubicBezTo>
                  <a:pt x="5810594" y="5075482"/>
                  <a:pt x="5907272" y="4995587"/>
                  <a:pt x="5999665" y="4910900"/>
                </a:cubicBezTo>
                <a:cubicBezTo>
                  <a:pt x="6418765" y="4526661"/>
                  <a:pt x="6746901" y="4078129"/>
                  <a:pt x="6954165" y="3545777"/>
                </a:cubicBezTo>
                <a:cubicBezTo>
                  <a:pt x="7048234" y="3306175"/>
                  <a:pt x="7109956" y="3055115"/>
                  <a:pt x="7137712" y="2799207"/>
                </a:cubicBezTo>
                <a:cubicBezTo>
                  <a:pt x="7139236" y="2784920"/>
                  <a:pt x="7141046" y="2770632"/>
                  <a:pt x="7142951" y="2754535"/>
                </a:cubicBezTo>
                <a:cubicBezTo>
                  <a:pt x="7151714" y="2760440"/>
                  <a:pt x="7149237" y="2768441"/>
                  <a:pt x="7149428" y="2774823"/>
                </a:cubicBezTo>
                <a:cubicBezTo>
                  <a:pt x="7156743" y="3007967"/>
                  <a:pt x="7128777" y="3240881"/>
                  <a:pt x="7066465" y="3465672"/>
                </a:cubicBezTo>
                <a:cubicBezTo>
                  <a:pt x="6952165" y="3878580"/>
                  <a:pt x="6737948" y="4235863"/>
                  <a:pt x="6452578" y="4552760"/>
                </a:cubicBezTo>
                <a:cubicBezTo>
                  <a:pt x="6244553" y="4783836"/>
                  <a:pt x="6008809" y="4980242"/>
                  <a:pt x="5752110" y="5150263"/>
                </a:cubicBezTo>
                <a:lnTo>
                  <a:pt x="5827643" y="5150263"/>
                </a:lnTo>
                <a:cubicBezTo>
                  <a:pt x="6136539" y="4938904"/>
                  <a:pt x="6412192" y="4689348"/>
                  <a:pt x="6642793" y="4389406"/>
                </a:cubicBezTo>
                <a:cubicBezTo>
                  <a:pt x="6851295" y="4118324"/>
                  <a:pt x="7009125" y="3820859"/>
                  <a:pt x="7102469" y="3490817"/>
                </a:cubicBezTo>
                <a:cubicBezTo>
                  <a:pt x="7148646" y="3327473"/>
                  <a:pt x="7177069" y="3159624"/>
                  <a:pt x="7187242" y="2990183"/>
                </a:cubicBezTo>
                <a:cubicBezTo>
                  <a:pt x="7187623" y="2984087"/>
                  <a:pt x="7182384" y="2642330"/>
                  <a:pt x="7178288" y="2604802"/>
                </a:cubicBezTo>
                <a:close/>
                <a:moveTo>
                  <a:pt x="6342565" y="441389"/>
                </a:moveTo>
                <a:cubicBezTo>
                  <a:pt x="6829797" y="986533"/>
                  <a:pt x="7091135" y="1624422"/>
                  <a:pt x="7126567" y="2355056"/>
                </a:cubicBezTo>
                <a:cubicBezTo>
                  <a:pt x="7001123" y="1661827"/>
                  <a:pt x="6756426" y="1017365"/>
                  <a:pt x="6342565" y="441389"/>
                </a:cubicBezTo>
                <a:close/>
              </a:path>
            </a:pathLst>
          </a:custGeom>
          <a:solidFill>
            <a:schemeClr val="accent2"/>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D350980-4CA1-0FBA-4CA0-F5FD5EE754BE}"/>
              </a:ext>
            </a:extLst>
          </p:cNvPr>
          <p:cNvSpPr>
            <a:spLocks noGrp="1"/>
          </p:cNvSpPr>
          <p:nvPr>
            <p:ph type="title"/>
          </p:nvPr>
        </p:nvSpPr>
        <p:spPr>
          <a:xfrm>
            <a:off x="2558716" y="955309"/>
            <a:ext cx="7074568" cy="2898975"/>
          </a:xfrm>
        </p:spPr>
        <p:txBody>
          <a:bodyPr vert="horz" lIns="91440" tIns="45720" rIns="91440" bIns="45720" rtlCol="0" anchor="b">
            <a:normAutofit/>
          </a:bodyPr>
          <a:lstStyle/>
          <a:p>
            <a:pPr algn="ctr"/>
            <a:r>
              <a:rPr lang="en-US" sz="6600" kern="1200" dirty="0">
                <a:solidFill>
                  <a:srgbClr val="FFFFFF"/>
                </a:solidFill>
                <a:latin typeface="+mj-lt"/>
                <a:ea typeface="+mj-ea"/>
                <a:cs typeface="+mj-cs"/>
              </a:rPr>
              <a:t>The main actors in the employment relationship</a:t>
            </a:r>
          </a:p>
        </p:txBody>
      </p:sp>
      <p:sp>
        <p:nvSpPr>
          <p:cNvPr id="3" name="Content Placeholder 2">
            <a:extLst>
              <a:ext uri="{FF2B5EF4-FFF2-40B4-BE49-F238E27FC236}">
                <a16:creationId xmlns:a16="http://schemas.microsoft.com/office/drawing/2014/main" id="{59FC602B-7906-D211-07CD-9E1F4FB327C4}"/>
              </a:ext>
            </a:extLst>
          </p:cNvPr>
          <p:cNvSpPr>
            <a:spLocks noGrp="1"/>
          </p:cNvSpPr>
          <p:nvPr>
            <p:ph idx="1"/>
          </p:nvPr>
        </p:nvSpPr>
        <p:spPr>
          <a:xfrm>
            <a:off x="2634916" y="4533813"/>
            <a:ext cx="6930189" cy="938463"/>
          </a:xfrm>
        </p:spPr>
        <p:txBody>
          <a:bodyPr vert="horz" lIns="91440" tIns="45720" rIns="91440" bIns="45720" rtlCol="0">
            <a:normAutofit/>
          </a:bodyPr>
          <a:lstStyle/>
          <a:p>
            <a:pPr marL="0" indent="0" algn="ctr">
              <a:buNone/>
            </a:pPr>
            <a:r>
              <a:rPr lang="en-US" kern="1200" dirty="0">
                <a:solidFill>
                  <a:schemeClr val="bg1"/>
                </a:solidFill>
                <a:latin typeface="+mn-lt"/>
                <a:ea typeface="+mn-ea"/>
                <a:cs typeface="+mn-cs"/>
              </a:rPr>
              <a:t>2</a:t>
            </a:r>
            <a:r>
              <a:rPr lang="en-US" kern="1200" baseline="30000" dirty="0">
                <a:solidFill>
                  <a:schemeClr val="bg1"/>
                </a:solidFill>
                <a:latin typeface="+mn-lt"/>
                <a:ea typeface="+mn-ea"/>
                <a:cs typeface="+mn-cs"/>
              </a:rPr>
              <a:t>nd</a:t>
            </a:r>
            <a:r>
              <a:rPr lang="en-US" kern="1200" dirty="0">
                <a:solidFill>
                  <a:schemeClr val="bg1"/>
                </a:solidFill>
                <a:latin typeface="+mn-lt"/>
                <a:ea typeface="+mn-ea"/>
                <a:cs typeface="+mn-cs"/>
              </a:rPr>
              <a:t>: </a:t>
            </a:r>
            <a:r>
              <a:rPr lang="en-GB" dirty="0">
                <a:solidFill>
                  <a:schemeClr val="bg1"/>
                </a:solidFill>
              </a:rPr>
              <a:t>Institutional actors</a:t>
            </a:r>
            <a:endParaRPr lang="en-US" kern="1200" dirty="0">
              <a:solidFill>
                <a:schemeClr val="bg1"/>
              </a:solidFill>
              <a:latin typeface="+mn-lt"/>
              <a:ea typeface="+mn-ea"/>
              <a:cs typeface="+mn-cs"/>
            </a:endParaRPr>
          </a:p>
        </p:txBody>
      </p:sp>
      <p:sp>
        <p:nvSpPr>
          <p:cNvPr id="12" name="sketch line">
            <a:extLst>
              <a:ext uri="{FF2B5EF4-FFF2-40B4-BE49-F238E27FC236}">
                <a16:creationId xmlns:a16="http://schemas.microsoft.com/office/drawing/2014/main" id="{02D7D023-AA8F-AE9A-F3B0-150F1B07A7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173498"/>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A0C1B529-D5DB-0671-F3D3-BA37CA3F16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80709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E1D671-D569-EAEA-BA45-2D03D55C0E81}"/>
              </a:ext>
            </a:extLst>
          </p:cNvPr>
          <p:cNvSpPr>
            <a:spLocks noGrp="1"/>
          </p:cNvSpPr>
          <p:nvPr>
            <p:ph type="title"/>
          </p:nvPr>
        </p:nvSpPr>
        <p:spPr>
          <a:xfrm>
            <a:off x="890338" y="640080"/>
            <a:ext cx="3734014" cy="3566160"/>
          </a:xfrm>
        </p:spPr>
        <p:txBody>
          <a:bodyPr vert="horz" lIns="91440" tIns="45720" rIns="91440" bIns="45720" rtlCol="0" anchor="b">
            <a:normAutofit/>
          </a:bodyPr>
          <a:lstStyle/>
          <a:p>
            <a:r>
              <a:rPr lang="en-US" sz="5400" dirty="0"/>
              <a:t>Institutional actors</a:t>
            </a:r>
          </a:p>
        </p:txBody>
      </p:sp>
      <p:sp>
        <p:nvSpPr>
          <p:cNvPr id="3" name="Content Placeholder 2">
            <a:extLst>
              <a:ext uri="{FF2B5EF4-FFF2-40B4-BE49-F238E27FC236}">
                <a16:creationId xmlns:a16="http://schemas.microsoft.com/office/drawing/2014/main" id="{BE5ACE84-B0DE-C3B9-5E18-0AA514013D2D}"/>
              </a:ext>
            </a:extLst>
          </p:cNvPr>
          <p:cNvSpPr>
            <a:spLocks noGrp="1"/>
          </p:cNvSpPr>
          <p:nvPr>
            <p:ph idx="1"/>
          </p:nvPr>
        </p:nvSpPr>
        <p:spPr>
          <a:xfrm>
            <a:off x="890339" y="4636008"/>
            <a:ext cx="3734014" cy="1572768"/>
          </a:xfrm>
        </p:spPr>
        <p:txBody>
          <a:bodyPr vert="horz" lIns="91440" tIns="45720" rIns="91440" bIns="45720" rtlCol="0">
            <a:normAutofit/>
          </a:bodyPr>
          <a:lstStyle/>
          <a:p>
            <a:pPr marL="0" indent="0">
              <a:buNone/>
            </a:pPr>
            <a:r>
              <a:rPr lang="en-US" sz="2400" dirty="0"/>
              <a:t>Institutional actors are divided into : Employees and Trade unions</a:t>
            </a:r>
          </a:p>
        </p:txBody>
      </p:sp>
      <p:sp>
        <p:nvSpPr>
          <p:cNvPr id="14"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A group of multi coloured wooden stick figures">
            <a:extLst>
              <a:ext uri="{FF2B5EF4-FFF2-40B4-BE49-F238E27FC236}">
                <a16:creationId xmlns:a16="http://schemas.microsoft.com/office/drawing/2014/main" id="{5D4EC272-F929-7542-6661-CEAEBE15A41D}"/>
              </a:ext>
            </a:extLst>
          </p:cNvPr>
          <p:cNvPicPr>
            <a:picLocks noChangeAspect="1"/>
          </p:cNvPicPr>
          <p:nvPr/>
        </p:nvPicPr>
        <p:blipFill rotWithShape="1">
          <a:blip r:embed="rId2"/>
          <a:srcRect l="8204" r="22336"/>
          <a:stretch/>
        </p:blipFill>
        <p:spPr>
          <a:xfrm>
            <a:off x="5311702" y="973784"/>
            <a:ext cx="6878775" cy="5884216"/>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413BAF53-3D95-A60A-CA7C-7679772C85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44593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E7D66C-6F64-CA6F-FCB2-7DD59F8E3191}"/>
              </a:ext>
            </a:extLst>
          </p:cNvPr>
          <p:cNvSpPr>
            <a:spLocks noGrp="1"/>
          </p:cNvSpPr>
          <p:nvPr>
            <p:ph type="title"/>
          </p:nvPr>
        </p:nvSpPr>
        <p:spPr>
          <a:xfrm>
            <a:off x="841248" y="548640"/>
            <a:ext cx="3600860" cy="5431536"/>
          </a:xfrm>
        </p:spPr>
        <p:txBody>
          <a:bodyPr>
            <a:normAutofit/>
          </a:bodyPr>
          <a:lstStyle/>
          <a:p>
            <a:r>
              <a:rPr lang="en-US" sz="5400"/>
              <a:t>Institutional actors</a:t>
            </a:r>
            <a:endParaRPr lang="en-GB"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04E7B7E-24B7-0FA9-6D2B-6AB07DAEE697}"/>
              </a:ext>
            </a:extLst>
          </p:cNvPr>
          <p:cNvSpPr>
            <a:spLocks noGrp="1"/>
          </p:cNvSpPr>
          <p:nvPr>
            <p:ph idx="1"/>
          </p:nvPr>
        </p:nvSpPr>
        <p:spPr>
          <a:xfrm>
            <a:off x="5126418" y="552091"/>
            <a:ext cx="6224335" cy="5431536"/>
          </a:xfrm>
        </p:spPr>
        <p:txBody>
          <a:bodyPr anchor="ctr">
            <a:normAutofit/>
          </a:bodyPr>
          <a:lstStyle/>
          <a:p>
            <a:r>
              <a:rPr lang="en-GB" sz="2200" dirty="0"/>
              <a:t>The role of the employees and their trade unions is the supply of the skills necessary for the production of goods and services(</a:t>
            </a:r>
            <a:r>
              <a:rPr lang="en-GB" sz="2200" dirty="0" err="1"/>
              <a:t>Ayantunji</a:t>
            </a:r>
            <a:r>
              <a:rPr lang="en-GB" sz="2200" dirty="0"/>
              <a:t> &amp; </a:t>
            </a:r>
            <a:r>
              <a:rPr lang="en-GB" sz="2200" dirty="0" err="1"/>
              <a:t>Ayantunji</a:t>
            </a:r>
            <a:r>
              <a:rPr lang="en-GB" sz="2200" dirty="0"/>
              <a:t>, 2013).</a:t>
            </a:r>
          </a:p>
        </p:txBody>
      </p:sp>
      <p:pic>
        <p:nvPicPr>
          <p:cNvPr id="4" name="Picture 3">
            <a:extLst>
              <a:ext uri="{FF2B5EF4-FFF2-40B4-BE49-F238E27FC236}">
                <a16:creationId xmlns:a16="http://schemas.microsoft.com/office/drawing/2014/main" id="{D1C04B8B-84BE-D608-EE7D-E956770375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969616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E726640-07EA-8EB5-D1D2-A2A0DFEDC42D}"/>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D08DD2-1E20-BB46-AB3C-C3DFC2BA7667}"/>
              </a:ext>
            </a:extLst>
          </p:cNvPr>
          <p:cNvSpPr>
            <a:spLocks noGrp="1"/>
          </p:cNvSpPr>
          <p:nvPr>
            <p:ph type="title"/>
          </p:nvPr>
        </p:nvSpPr>
        <p:spPr>
          <a:xfrm>
            <a:off x="841248" y="548640"/>
            <a:ext cx="3600860" cy="5431536"/>
          </a:xfrm>
        </p:spPr>
        <p:txBody>
          <a:bodyPr>
            <a:normAutofit/>
          </a:bodyPr>
          <a:lstStyle/>
          <a:p>
            <a:r>
              <a:rPr lang="en-US" sz="5400"/>
              <a:t>Institutional actors</a:t>
            </a:r>
            <a:endParaRPr lang="en-GB"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080444E-4012-DD96-7C14-54051044DD21}"/>
              </a:ext>
            </a:extLst>
          </p:cNvPr>
          <p:cNvSpPr>
            <a:spLocks noGrp="1"/>
          </p:cNvSpPr>
          <p:nvPr>
            <p:ph idx="1"/>
          </p:nvPr>
        </p:nvSpPr>
        <p:spPr>
          <a:xfrm>
            <a:off x="5126418" y="552091"/>
            <a:ext cx="6224335" cy="5431536"/>
          </a:xfrm>
        </p:spPr>
        <p:txBody>
          <a:bodyPr anchor="ctr">
            <a:normAutofit/>
          </a:bodyPr>
          <a:lstStyle/>
          <a:p>
            <a:r>
              <a:rPr lang="en-GB" sz="2200" dirty="0"/>
              <a:t>Employees and their trade unions expect generous salaries and other favourable conditions of employment in return for their services (</a:t>
            </a:r>
            <a:r>
              <a:rPr lang="en-GB" sz="2200" dirty="0" err="1"/>
              <a:t>Ayantunji</a:t>
            </a:r>
            <a:r>
              <a:rPr lang="en-GB" sz="2200" dirty="0"/>
              <a:t> &amp; </a:t>
            </a:r>
            <a:r>
              <a:rPr lang="en-GB" sz="2200" dirty="0" err="1"/>
              <a:t>Ayantunji</a:t>
            </a:r>
            <a:r>
              <a:rPr lang="en-GB" sz="2200" dirty="0"/>
              <a:t>, 2013).</a:t>
            </a:r>
          </a:p>
        </p:txBody>
      </p:sp>
      <p:pic>
        <p:nvPicPr>
          <p:cNvPr id="4" name="Picture 3">
            <a:extLst>
              <a:ext uri="{FF2B5EF4-FFF2-40B4-BE49-F238E27FC236}">
                <a16:creationId xmlns:a16="http://schemas.microsoft.com/office/drawing/2014/main" id="{93FD81DD-0E3F-869E-7991-F572694C5E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92993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A676C5-ACF8-E954-9520-E23620BFF89E}"/>
              </a:ext>
            </a:extLst>
          </p:cNvPr>
          <p:cNvSpPr>
            <a:spLocks noGrp="1"/>
          </p:cNvSpPr>
          <p:nvPr>
            <p:ph type="title"/>
          </p:nvPr>
        </p:nvSpPr>
        <p:spPr>
          <a:xfrm>
            <a:off x="890338" y="640080"/>
            <a:ext cx="3734014" cy="3566160"/>
          </a:xfrm>
        </p:spPr>
        <p:txBody>
          <a:bodyPr vert="horz" lIns="91440" tIns="45720" rIns="91440" bIns="45720" rtlCol="0" anchor="b">
            <a:normAutofit/>
          </a:bodyPr>
          <a:lstStyle/>
          <a:p>
            <a:r>
              <a:rPr lang="en-US" sz="5400" dirty="0"/>
              <a:t>Define Employee:</a:t>
            </a:r>
          </a:p>
        </p:txBody>
      </p:sp>
      <p:sp>
        <p:nvSpPr>
          <p:cNvPr id="3" name="Content Placeholder 2">
            <a:extLst>
              <a:ext uri="{FF2B5EF4-FFF2-40B4-BE49-F238E27FC236}">
                <a16:creationId xmlns:a16="http://schemas.microsoft.com/office/drawing/2014/main" id="{36E7F7A1-8159-C38F-4063-68021329C1C7}"/>
              </a:ext>
            </a:extLst>
          </p:cNvPr>
          <p:cNvSpPr>
            <a:spLocks noGrp="1"/>
          </p:cNvSpPr>
          <p:nvPr>
            <p:ph idx="1"/>
          </p:nvPr>
        </p:nvSpPr>
        <p:spPr>
          <a:xfrm>
            <a:off x="890339" y="4636008"/>
            <a:ext cx="3734014" cy="1572768"/>
          </a:xfrm>
        </p:spPr>
        <p:txBody>
          <a:bodyPr vert="horz" lIns="91440" tIns="45720" rIns="91440" bIns="45720" rtlCol="0">
            <a:normAutofit/>
          </a:bodyPr>
          <a:lstStyle/>
          <a:p>
            <a:pPr marL="0" indent="0">
              <a:buNone/>
            </a:pPr>
            <a:r>
              <a:rPr lang="en-US" sz="2400"/>
              <a:t>Employee is someone who provides labour and/or expertise in exchange for a wage/salary</a:t>
            </a:r>
          </a:p>
        </p:txBody>
      </p:sp>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rking space background">
            <a:extLst>
              <a:ext uri="{FF2B5EF4-FFF2-40B4-BE49-F238E27FC236}">
                <a16:creationId xmlns:a16="http://schemas.microsoft.com/office/drawing/2014/main" id="{5C01BAAF-44FC-B142-2C11-5D9CC4FCF515}"/>
              </a:ext>
            </a:extLst>
          </p:cNvPr>
          <p:cNvPicPr>
            <a:picLocks noChangeAspect="1"/>
          </p:cNvPicPr>
          <p:nvPr/>
        </p:nvPicPr>
        <p:blipFill rotWithShape="1">
          <a:blip r:embed="rId2"/>
          <a:srcRect l="33048" r="-1" b="-1"/>
          <a:stretch/>
        </p:blipFill>
        <p:spPr>
          <a:xfrm>
            <a:off x="5311702" y="1273996"/>
            <a:ext cx="6878775" cy="5584004"/>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7F95EBB6-8FD1-037D-5043-A97727A591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82894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DA6C88-5C42-7890-D506-CDD87FA6A1FE}"/>
              </a:ext>
            </a:extLst>
          </p:cNvPr>
          <p:cNvSpPr>
            <a:spLocks noGrp="1"/>
          </p:cNvSpPr>
          <p:nvPr>
            <p:ph type="title"/>
          </p:nvPr>
        </p:nvSpPr>
        <p:spPr>
          <a:xfrm>
            <a:off x="640080" y="325369"/>
            <a:ext cx="4368602" cy="1956841"/>
          </a:xfrm>
        </p:spPr>
        <p:txBody>
          <a:bodyPr anchor="b">
            <a:normAutofit/>
          </a:bodyPr>
          <a:lstStyle/>
          <a:p>
            <a:r>
              <a:rPr lang="en-GB" sz="5400" dirty="0"/>
              <a:t>Define trade unions</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E5A01FD-A1FD-83A2-2F50-DCA0FDD28205}"/>
              </a:ext>
            </a:extLst>
          </p:cNvPr>
          <p:cNvSpPr>
            <a:spLocks noGrp="1"/>
          </p:cNvSpPr>
          <p:nvPr>
            <p:ph idx="1"/>
          </p:nvPr>
        </p:nvSpPr>
        <p:spPr>
          <a:xfrm>
            <a:off x="640080" y="2872899"/>
            <a:ext cx="4243589" cy="3320668"/>
          </a:xfrm>
        </p:spPr>
        <p:txBody>
          <a:bodyPr>
            <a:normAutofit/>
          </a:bodyPr>
          <a:lstStyle/>
          <a:p>
            <a:r>
              <a:rPr lang="en-GB" sz="2200" dirty="0"/>
              <a:t>Trade unions are organisations which represent the interests of workers or employees</a:t>
            </a:r>
          </a:p>
        </p:txBody>
      </p:sp>
      <p:pic>
        <p:nvPicPr>
          <p:cNvPr id="5" name="Picture 4" descr="One in a crowd">
            <a:extLst>
              <a:ext uri="{FF2B5EF4-FFF2-40B4-BE49-F238E27FC236}">
                <a16:creationId xmlns:a16="http://schemas.microsoft.com/office/drawing/2014/main" id="{F7470113-5634-2FF8-7B74-9666D7EBE3C8}"/>
              </a:ext>
            </a:extLst>
          </p:cNvPr>
          <p:cNvPicPr>
            <a:picLocks noChangeAspect="1"/>
          </p:cNvPicPr>
          <p:nvPr/>
        </p:nvPicPr>
        <p:blipFill rotWithShape="1">
          <a:blip r:embed="rId2"/>
          <a:srcRect l="16482" r="8291"/>
          <a:stretch/>
        </p:blipFill>
        <p:spPr>
          <a:xfrm>
            <a:off x="5311702" y="791110"/>
            <a:ext cx="6878775" cy="60668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89BA97A5-943D-0959-2959-A6D2685338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76720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3461D-0FF5-AD17-D312-80D4B24F2CF1}"/>
              </a:ext>
            </a:extLst>
          </p:cNvPr>
          <p:cNvSpPr>
            <a:spLocks noGrp="1"/>
          </p:cNvSpPr>
          <p:nvPr>
            <p:ph type="title"/>
          </p:nvPr>
        </p:nvSpPr>
        <p:spPr/>
        <p:txBody>
          <a:bodyPr/>
          <a:lstStyle/>
          <a:p>
            <a:r>
              <a:rPr lang="en-GB" dirty="0"/>
              <a:t>Discussion question</a:t>
            </a:r>
          </a:p>
        </p:txBody>
      </p:sp>
      <p:graphicFrame>
        <p:nvGraphicFramePr>
          <p:cNvPr id="5" name="Content Placeholder 2">
            <a:extLst>
              <a:ext uri="{FF2B5EF4-FFF2-40B4-BE49-F238E27FC236}">
                <a16:creationId xmlns:a16="http://schemas.microsoft.com/office/drawing/2014/main" id="{C5EEC477-0EEC-5AFE-21E8-10135B37BE55}"/>
              </a:ext>
            </a:extLst>
          </p:cNvPr>
          <p:cNvGraphicFramePr>
            <a:graphicFrameLocks noGrp="1"/>
          </p:cNvGraphicFramePr>
          <p:nvPr>
            <p:ph idx="1"/>
            <p:extLst>
              <p:ext uri="{D42A27DB-BD31-4B8C-83A1-F6EECF244321}">
                <p14:modId xmlns:p14="http://schemas.microsoft.com/office/powerpoint/2010/main" val="397732489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CE1B3B86-2796-6798-CD6C-0A610CF84D3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791640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B294BCB-7148-C0CC-1254-D8E3BF77B309}"/>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0814C7F-3513-25C0-4C27-4027CD6EC2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Graphic 33">
            <a:extLst>
              <a:ext uri="{FF2B5EF4-FFF2-40B4-BE49-F238E27FC236}">
                <a16:creationId xmlns:a16="http://schemas.microsoft.com/office/drawing/2014/main" id="{D9B4830D-BA37-B927-6239-F837E00FD5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10784" y="0"/>
            <a:ext cx="9570431" cy="6858000"/>
          </a:xfrm>
          <a:custGeom>
            <a:avLst/>
            <a:gdLst>
              <a:gd name="connsiteX0" fmla="*/ 7178288 w 7187261"/>
              <a:gd name="connsiteY0" fmla="*/ 2604802 h 5150263"/>
              <a:gd name="connsiteX1" fmla="*/ 7169335 w 7187261"/>
              <a:gd name="connsiteY1" fmla="*/ 2328577 h 5150263"/>
              <a:gd name="connsiteX2" fmla="*/ 7060845 w 7187261"/>
              <a:gd name="connsiteY2" fmla="*/ 1661160 h 5150263"/>
              <a:gd name="connsiteX3" fmla="*/ 6212263 w 7187261"/>
              <a:gd name="connsiteY3" fmla="*/ 243840 h 5150263"/>
              <a:gd name="connsiteX4" fmla="*/ 5953564 w 7187261"/>
              <a:gd name="connsiteY4" fmla="*/ 0 h 5150263"/>
              <a:gd name="connsiteX5" fmla="*/ 1408615 w 7187261"/>
              <a:gd name="connsiteY5" fmla="*/ 0 h 5150263"/>
              <a:gd name="connsiteX6" fmla="*/ 805111 w 7187261"/>
              <a:gd name="connsiteY6" fmla="*/ 676275 h 5150263"/>
              <a:gd name="connsiteX7" fmla="*/ 104928 w 7187261"/>
              <a:gd name="connsiteY7" fmla="*/ 2183035 h 5150263"/>
              <a:gd name="connsiteX8" fmla="*/ 51588 w 7187261"/>
              <a:gd name="connsiteY8" fmla="*/ 2400014 h 5150263"/>
              <a:gd name="connsiteX9" fmla="*/ 41301 w 7187261"/>
              <a:gd name="connsiteY9" fmla="*/ 2424208 h 5150263"/>
              <a:gd name="connsiteX10" fmla="*/ 119692 w 7187261"/>
              <a:gd name="connsiteY10" fmla="*/ 1834801 h 5150263"/>
              <a:gd name="connsiteX11" fmla="*/ 870071 w 7187261"/>
              <a:gd name="connsiteY11" fmla="*/ 462248 h 5150263"/>
              <a:gd name="connsiteX12" fmla="*/ 1389279 w 7187261"/>
              <a:gd name="connsiteY12" fmla="*/ 476 h 5150263"/>
              <a:gd name="connsiteX13" fmla="*/ 1320223 w 7187261"/>
              <a:gd name="connsiteY13" fmla="*/ 476 h 5150263"/>
              <a:gd name="connsiteX14" fmla="*/ 423158 w 7187261"/>
              <a:gd name="connsiteY14" fmla="*/ 989743 h 5150263"/>
              <a:gd name="connsiteX15" fmla="*/ 25585 w 7187261"/>
              <a:gd name="connsiteY15" fmla="*/ 2113693 h 5150263"/>
              <a:gd name="connsiteX16" fmla="*/ 2344 w 7187261"/>
              <a:gd name="connsiteY16" fmla="*/ 2725865 h 5150263"/>
              <a:gd name="connsiteX17" fmla="*/ 447256 w 7187261"/>
              <a:gd name="connsiteY17" fmla="*/ 4210717 h 5150263"/>
              <a:gd name="connsiteX18" fmla="*/ 1138962 w 7187261"/>
              <a:gd name="connsiteY18" fmla="*/ 4988910 h 5150263"/>
              <a:gd name="connsiteX19" fmla="*/ 1348512 w 7187261"/>
              <a:gd name="connsiteY19" fmla="*/ 5146834 h 5150263"/>
              <a:gd name="connsiteX20" fmla="*/ 1422712 w 7187261"/>
              <a:gd name="connsiteY20" fmla="*/ 5146834 h 5150263"/>
              <a:gd name="connsiteX21" fmla="*/ 480594 w 7187261"/>
              <a:gd name="connsiteY21" fmla="*/ 4187952 h 5150263"/>
              <a:gd name="connsiteX22" fmla="*/ 398679 w 7187261"/>
              <a:gd name="connsiteY22" fmla="*/ 4046125 h 5150263"/>
              <a:gd name="connsiteX23" fmla="*/ 411823 w 7187261"/>
              <a:gd name="connsiteY23" fmla="*/ 4053078 h 5150263"/>
              <a:gd name="connsiteX24" fmla="*/ 1439380 w 7187261"/>
              <a:gd name="connsiteY24" fmla="*/ 5147405 h 5150263"/>
              <a:gd name="connsiteX25" fmla="*/ 5710010 w 7187261"/>
              <a:gd name="connsiteY25" fmla="*/ 5150263 h 5150263"/>
              <a:gd name="connsiteX26" fmla="*/ 5999665 w 7187261"/>
              <a:gd name="connsiteY26" fmla="*/ 4910900 h 5150263"/>
              <a:gd name="connsiteX27" fmla="*/ 6954165 w 7187261"/>
              <a:gd name="connsiteY27" fmla="*/ 3545777 h 5150263"/>
              <a:gd name="connsiteX28" fmla="*/ 7137712 w 7187261"/>
              <a:gd name="connsiteY28" fmla="*/ 2799207 h 5150263"/>
              <a:gd name="connsiteX29" fmla="*/ 7142951 w 7187261"/>
              <a:gd name="connsiteY29" fmla="*/ 2754535 h 5150263"/>
              <a:gd name="connsiteX30" fmla="*/ 7149428 w 7187261"/>
              <a:gd name="connsiteY30" fmla="*/ 2774823 h 5150263"/>
              <a:gd name="connsiteX31" fmla="*/ 7066465 w 7187261"/>
              <a:gd name="connsiteY31" fmla="*/ 3465672 h 5150263"/>
              <a:gd name="connsiteX32" fmla="*/ 6452578 w 7187261"/>
              <a:gd name="connsiteY32" fmla="*/ 4552760 h 5150263"/>
              <a:gd name="connsiteX33" fmla="*/ 5752110 w 7187261"/>
              <a:gd name="connsiteY33" fmla="*/ 5150263 h 5150263"/>
              <a:gd name="connsiteX34" fmla="*/ 5827643 w 7187261"/>
              <a:gd name="connsiteY34" fmla="*/ 5150263 h 5150263"/>
              <a:gd name="connsiteX35" fmla="*/ 6642793 w 7187261"/>
              <a:gd name="connsiteY35" fmla="*/ 4389406 h 5150263"/>
              <a:gd name="connsiteX36" fmla="*/ 7102469 w 7187261"/>
              <a:gd name="connsiteY36" fmla="*/ 3490817 h 5150263"/>
              <a:gd name="connsiteX37" fmla="*/ 7187242 w 7187261"/>
              <a:gd name="connsiteY37" fmla="*/ 2990183 h 5150263"/>
              <a:gd name="connsiteX38" fmla="*/ 7178288 w 7187261"/>
              <a:gd name="connsiteY38" fmla="*/ 2604802 h 5150263"/>
              <a:gd name="connsiteX39" fmla="*/ 6342565 w 7187261"/>
              <a:gd name="connsiteY39" fmla="*/ 441389 h 5150263"/>
              <a:gd name="connsiteX40" fmla="*/ 7126567 w 7187261"/>
              <a:gd name="connsiteY40" fmla="*/ 2355056 h 5150263"/>
              <a:gd name="connsiteX41" fmla="*/ 6342565 w 7187261"/>
              <a:gd name="connsiteY41" fmla="*/ 441389 h 5150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187261" h="5150263">
                <a:moveTo>
                  <a:pt x="7178288" y="2604802"/>
                </a:moveTo>
                <a:cubicBezTo>
                  <a:pt x="7168763" y="2513076"/>
                  <a:pt x="7174478" y="2420684"/>
                  <a:pt x="7169335" y="2328577"/>
                </a:cubicBezTo>
                <a:cubicBezTo>
                  <a:pt x="7156952" y="2102882"/>
                  <a:pt x="7120586" y="1879149"/>
                  <a:pt x="7060845" y="1661160"/>
                </a:cubicBezTo>
                <a:cubicBezTo>
                  <a:pt x="6910588" y="1121007"/>
                  <a:pt x="6617428" y="631374"/>
                  <a:pt x="6212263" y="243840"/>
                </a:cubicBezTo>
                <a:cubicBezTo>
                  <a:pt x="6126538" y="162496"/>
                  <a:pt x="6040813" y="80201"/>
                  <a:pt x="5953564" y="0"/>
                </a:cubicBezTo>
                <a:lnTo>
                  <a:pt x="1408615" y="0"/>
                </a:lnTo>
                <a:cubicBezTo>
                  <a:pt x="1180967" y="200316"/>
                  <a:pt x="978332" y="427387"/>
                  <a:pt x="805111" y="676275"/>
                </a:cubicBezTo>
                <a:cubicBezTo>
                  <a:pt x="481261" y="1136523"/>
                  <a:pt x="252089" y="1640872"/>
                  <a:pt x="104928" y="2183035"/>
                </a:cubicBezTo>
                <a:cubicBezTo>
                  <a:pt x="85878" y="2254853"/>
                  <a:pt x="69495" y="2327720"/>
                  <a:pt x="51588" y="2400014"/>
                </a:cubicBezTo>
                <a:cubicBezTo>
                  <a:pt x="49683" y="2407634"/>
                  <a:pt x="51588" y="2416969"/>
                  <a:pt x="41301" y="2424208"/>
                </a:cubicBezTo>
                <a:cubicBezTo>
                  <a:pt x="45900" y="2225469"/>
                  <a:pt x="72186" y="2027834"/>
                  <a:pt x="119692" y="1834801"/>
                </a:cubicBezTo>
                <a:cubicBezTo>
                  <a:pt x="247993" y="1310926"/>
                  <a:pt x="506121" y="857726"/>
                  <a:pt x="870071" y="462248"/>
                </a:cubicBezTo>
                <a:cubicBezTo>
                  <a:pt x="1027729" y="291823"/>
                  <a:pt x="1201617" y="137169"/>
                  <a:pt x="1389279" y="476"/>
                </a:cubicBezTo>
                <a:lnTo>
                  <a:pt x="1320223" y="476"/>
                </a:lnTo>
                <a:cubicBezTo>
                  <a:pt x="960844" y="274320"/>
                  <a:pt x="656330" y="599123"/>
                  <a:pt x="423158" y="989743"/>
                </a:cubicBezTo>
                <a:cubicBezTo>
                  <a:pt x="215608" y="1337596"/>
                  <a:pt x="80258" y="1711357"/>
                  <a:pt x="25585" y="2113693"/>
                </a:cubicBezTo>
                <a:cubicBezTo>
                  <a:pt x="-2705" y="2316480"/>
                  <a:pt x="-2228" y="2521077"/>
                  <a:pt x="2344" y="2725865"/>
                </a:cubicBezTo>
                <a:cubicBezTo>
                  <a:pt x="14155" y="3261932"/>
                  <a:pt x="170650" y="3754565"/>
                  <a:pt x="447256" y="4210717"/>
                </a:cubicBezTo>
                <a:cubicBezTo>
                  <a:pt x="629851" y="4511612"/>
                  <a:pt x="866356" y="4767167"/>
                  <a:pt x="1138962" y="4988910"/>
                </a:cubicBezTo>
                <a:cubicBezTo>
                  <a:pt x="1207161" y="5044345"/>
                  <a:pt x="1277008" y="5096990"/>
                  <a:pt x="1348512" y="5146834"/>
                </a:cubicBezTo>
                <a:lnTo>
                  <a:pt x="1422712" y="5146834"/>
                </a:lnTo>
                <a:cubicBezTo>
                  <a:pt x="1043426" y="4892802"/>
                  <a:pt x="724720" y="4577334"/>
                  <a:pt x="480594" y="4187952"/>
                </a:cubicBezTo>
                <a:cubicBezTo>
                  <a:pt x="452019" y="4141851"/>
                  <a:pt x="423444" y="4095179"/>
                  <a:pt x="398679" y="4046125"/>
                </a:cubicBezTo>
                <a:cubicBezTo>
                  <a:pt x="407442" y="4043267"/>
                  <a:pt x="409156" y="4048982"/>
                  <a:pt x="411823" y="4053078"/>
                </a:cubicBezTo>
                <a:cubicBezTo>
                  <a:pt x="683572" y="4484656"/>
                  <a:pt x="1033139" y="4842701"/>
                  <a:pt x="1439380" y="5147405"/>
                </a:cubicBezTo>
                <a:lnTo>
                  <a:pt x="5710010" y="5150263"/>
                </a:lnTo>
                <a:cubicBezTo>
                  <a:pt x="5810594" y="5075482"/>
                  <a:pt x="5907272" y="4995587"/>
                  <a:pt x="5999665" y="4910900"/>
                </a:cubicBezTo>
                <a:cubicBezTo>
                  <a:pt x="6418765" y="4526661"/>
                  <a:pt x="6746901" y="4078129"/>
                  <a:pt x="6954165" y="3545777"/>
                </a:cubicBezTo>
                <a:cubicBezTo>
                  <a:pt x="7048234" y="3306175"/>
                  <a:pt x="7109956" y="3055115"/>
                  <a:pt x="7137712" y="2799207"/>
                </a:cubicBezTo>
                <a:cubicBezTo>
                  <a:pt x="7139236" y="2784920"/>
                  <a:pt x="7141046" y="2770632"/>
                  <a:pt x="7142951" y="2754535"/>
                </a:cubicBezTo>
                <a:cubicBezTo>
                  <a:pt x="7151714" y="2760440"/>
                  <a:pt x="7149237" y="2768441"/>
                  <a:pt x="7149428" y="2774823"/>
                </a:cubicBezTo>
                <a:cubicBezTo>
                  <a:pt x="7156743" y="3007967"/>
                  <a:pt x="7128777" y="3240881"/>
                  <a:pt x="7066465" y="3465672"/>
                </a:cubicBezTo>
                <a:cubicBezTo>
                  <a:pt x="6952165" y="3878580"/>
                  <a:pt x="6737948" y="4235863"/>
                  <a:pt x="6452578" y="4552760"/>
                </a:cubicBezTo>
                <a:cubicBezTo>
                  <a:pt x="6244553" y="4783836"/>
                  <a:pt x="6008809" y="4980242"/>
                  <a:pt x="5752110" y="5150263"/>
                </a:cubicBezTo>
                <a:lnTo>
                  <a:pt x="5827643" y="5150263"/>
                </a:lnTo>
                <a:cubicBezTo>
                  <a:pt x="6136539" y="4938904"/>
                  <a:pt x="6412192" y="4689348"/>
                  <a:pt x="6642793" y="4389406"/>
                </a:cubicBezTo>
                <a:cubicBezTo>
                  <a:pt x="6851295" y="4118324"/>
                  <a:pt x="7009125" y="3820859"/>
                  <a:pt x="7102469" y="3490817"/>
                </a:cubicBezTo>
                <a:cubicBezTo>
                  <a:pt x="7148646" y="3327473"/>
                  <a:pt x="7177069" y="3159624"/>
                  <a:pt x="7187242" y="2990183"/>
                </a:cubicBezTo>
                <a:cubicBezTo>
                  <a:pt x="7187623" y="2984087"/>
                  <a:pt x="7182384" y="2642330"/>
                  <a:pt x="7178288" y="2604802"/>
                </a:cubicBezTo>
                <a:close/>
                <a:moveTo>
                  <a:pt x="6342565" y="441389"/>
                </a:moveTo>
                <a:cubicBezTo>
                  <a:pt x="6829797" y="986533"/>
                  <a:pt x="7091135" y="1624422"/>
                  <a:pt x="7126567" y="2355056"/>
                </a:cubicBezTo>
                <a:cubicBezTo>
                  <a:pt x="7001123" y="1661827"/>
                  <a:pt x="6756426" y="1017365"/>
                  <a:pt x="6342565" y="441389"/>
                </a:cubicBezTo>
                <a:close/>
              </a:path>
            </a:pathLst>
          </a:custGeom>
          <a:solidFill>
            <a:schemeClr val="accent2"/>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BFBACF4-5D0C-6CBD-50F4-571F62CCBE29}"/>
              </a:ext>
            </a:extLst>
          </p:cNvPr>
          <p:cNvSpPr>
            <a:spLocks noGrp="1"/>
          </p:cNvSpPr>
          <p:nvPr>
            <p:ph type="title"/>
          </p:nvPr>
        </p:nvSpPr>
        <p:spPr>
          <a:xfrm>
            <a:off x="2558716" y="955309"/>
            <a:ext cx="7074568" cy="2898975"/>
          </a:xfrm>
        </p:spPr>
        <p:txBody>
          <a:bodyPr vert="horz" lIns="91440" tIns="45720" rIns="91440" bIns="45720" rtlCol="0" anchor="b">
            <a:normAutofit/>
          </a:bodyPr>
          <a:lstStyle/>
          <a:p>
            <a:pPr algn="ctr"/>
            <a:r>
              <a:rPr lang="en-US" sz="6600" kern="1200" dirty="0">
                <a:solidFill>
                  <a:srgbClr val="FFFFFF"/>
                </a:solidFill>
                <a:latin typeface="+mj-lt"/>
                <a:ea typeface="+mj-ea"/>
                <a:cs typeface="+mj-cs"/>
              </a:rPr>
              <a:t>The main actors in the employment relationship</a:t>
            </a:r>
          </a:p>
        </p:txBody>
      </p:sp>
      <p:sp>
        <p:nvSpPr>
          <p:cNvPr id="3" name="Content Placeholder 2">
            <a:extLst>
              <a:ext uri="{FF2B5EF4-FFF2-40B4-BE49-F238E27FC236}">
                <a16:creationId xmlns:a16="http://schemas.microsoft.com/office/drawing/2014/main" id="{29A84133-FAA7-79A3-4389-2D88448D69AF}"/>
              </a:ext>
            </a:extLst>
          </p:cNvPr>
          <p:cNvSpPr>
            <a:spLocks noGrp="1"/>
          </p:cNvSpPr>
          <p:nvPr>
            <p:ph idx="1"/>
          </p:nvPr>
        </p:nvSpPr>
        <p:spPr>
          <a:xfrm>
            <a:off x="2634916" y="4533813"/>
            <a:ext cx="6930189" cy="938463"/>
          </a:xfrm>
        </p:spPr>
        <p:txBody>
          <a:bodyPr vert="horz" lIns="91440" tIns="45720" rIns="91440" bIns="45720" rtlCol="0">
            <a:normAutofit/>
          </a:bodyPr>
          <a:lstStyle/>
          <a:p>
            <a:pPr marL="0" indent="0" algn="ctr">
              <a:buNone/>
            </a:pPr>
            <a:r>
              <a:rPr lang="en-US" kern="1200" dirty="0">
                <a:solidFill>
                  <a:schemeClr val="bg1"/>
                </a:solidFill>
                <a:latin typeface="+mn-lt"/>
                <a:ea typeface="+mn-ea"/>
                <a:cs typeface="+mn-cs"/>
              </a:rPr>
              <a:t>3</a:t>
            </a:r>
            <a:r>
              <a:rPr lang="en-US" kern="1200" baseline="30000" dirty="0">
                <a:solidFill>
                  <a:schemeClr val="bg1"/>
                </a:solidFill>
                <a:latin typeface="+mn-lt"/>
                <a:ea typeface="+mn-ea"/>
                <a:cs typeface="+mn-cs"/>
              </a:rPr>
              <a:t>rd</a:t>
            </a:r>
            <a:r>
              <a:rPr lang="en-US" kern="1200" dirty="0">
                <a:solidFill>
                  <a:schemeClr val="bg1"/>
                </a:solidFill>
                <a:latin typeface="+mn-lt"/>
                <a:ea typeface="+mn-ea"/>
                <a:cs typeface="+mn-cs"/>
              </a:rPr>
              <a:t>: </a:t>
            </a:r>
            <a:r>
              <a:rPr lang="en-GB" dirty="0">
                <a:solidFill>
                  <a:schemeClr val="bg1"/>
                </a:solidFill>
              </a:rPr>
              <a:t>organizational actors</a:t>
            </a:r>
            <a:endParaRPr lang="en-US" kern="1200" dirty="0">
              <a:solidFill>
                <a:schemeClr val="bg1"/>
              </a:solidFill>
              <a:latin typeface="+mn-lt"/>
              <a:ea typeface="+mn-ea"/>
              <a:cs typeface="+mn-cs"/>
            </a:endParaRPr>
          </a:p>
        </p:txBody>
      </p:sp>
      <p:sp>
        <p:nvSpPr>
          <p:cNvPr id="12" name="sketch line">
            <a:extLst>
              <a:ext uri="{FF2B5EF4-FFF2-40B4-BE49-F238E27FC236}">
                <a16:creationId xmlns:a16="http://schemas.microsoft.com/office/drawing/2014/main" id="{153F3EF9-905F-D4E8-2A84-DCA84A4D9C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173498"/>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E6A4FD8-E5B1-0F70-5BFB-6BD7B1AC1E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751836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11B3F4-7697-9B02-B3B8-373F0FBBDBA5}"/>
              </a:ext>
            </a:extLst>
          </p:cNvPr>
          <p:cNvSpPr>
            <a:spLocks noGrp="1"/>
          </p:cNvSpPr>
          <p:nvPr>
            <p:ph type="title"/>
          </p:nvPr>
        </p:nvSpPr>
        <p:spPr>
          <a:xfrm>
            <a:off x="640080" y="325369"/>
            <a:ext cx="4368602" cy="1956841"/>
          </a:xfrm>
        </p:spPr>
        <p:txBody>
          <a:bodyPr anchor="b">
            <a:normAutofit/>
          </a:bodyPr>
          <a:lstStyle/>
          <a:p>
            <a:r>
              <a:rPr lang="en-GB" sz="5400"/>
              <a:t>Organisational actors</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116A5A6-DD29-5C9F-5934-5D7B906EFEFE}"/>
              </a:ext>
            </a:extLst>
          </p:cNvPr>
          <p:cNvSpPr>
            <a:spLocks noGrp="1"/>
          </p:cNvSpPr>
          <p:nvPr>
            <p:ph idx="1"/>
          </p:nvPr>
        </p:nvSpPr>
        <p:spPr>
          <a:xfrm>
            <a:off x="640080" y="2872899"/>
            <a:ext cx="4243589" cy="3320668"/>
          </a:xfrm>
        </p:spPr>
        <p:txBody>
          <a:bodyPr>
            <a:normAutofit/>
          </a:bodyPr>
          <a:lstStyle/>
          <a:p>
            <a:r>
              <a:rPr lang="en-GB" sz="2200" dirty="0"/>
              <a:t>Organizational actors is divided into : Employer and Employer Associations</a:t>
            </a:r>
          </a:p>
        </p:txBody>
      </p:sp>
      <p:pic>
        <p:nvPicPr>
          <p:cNvPr id="5" name="Picture 4" descr="Colourful carved figures of humans">
            <a:extLst>
              <a:ext uri="{FF2B5EF4-FFF2-40B4-BE49-F238E27FC236}">
                <a16:creationId xmlns:a16="http://schemas.microsoft.com/office/drawing/2014/main" id="{517836F0-3369-411E-A653-30F331525163}"/>
              </a:ext>
            </a:extLst>
          </p:cNvPr>
          <p:cNvPicPr>
            <a:picLocks noChangeAspect="1"/>
          </p:cNvPicPr>
          <p:nvPr/>
        </p:nvPicPr>
        <p:blipFill rotWithShape="1">
          <a:blip r:embed="rId2"/>
          <a:srcRect l="14383" r="14151" b="-1"/>
          <a:stretch/>
        </p:blipFill>
        <p:spPr>
          <a:xfrm>
            <a:off x="5311702" y="722684"/>
            <a:ext cx="6878775" cy="6135316"/>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3B5503C4-C52B-7AAB-D49A-51874AD0B6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84539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A2ABDC-CE33-376A-83BA-6DBCA31944EA}"/>
              </a:ext>
            </a:extLst>
          </p:cNvPr>
          <p:cNvSpPr>
            <a:spLocks noGrp="1"/>
          </p:cNvSpPr>
          <p:nvPr>
            <p:ph type="title"/>
          </p:nvPr>
        </p:nvSpPr>
        <p:spPr>
          <a:xfrm>
            <a:off x="640080" y="325369"/>
            <a:ext cx="4368602" cy="1956841"/>
          </a:xfrm>
        </p:spPr>
        <p:txBody>
          <a:bodyPr anchor="b">
            <a:normAutofit/>
          </a:bodyPr>
          <a:lstStyle/>
          <a:p>
            <a:r>
              <a:rPr lang="en-GB" sz="5400"/>
              <a:t>Organizational actors</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D82F871-EA39-C1C5-2D36-9B31BEA83EE5}"/>
              </a:ext>
            </a:extLst>
          </p:cNvPr>
          <p:cNvSpPr>
            <a:spLocks noGrp="1"/>
          </p:cNvSpPr>
          <p:nvPr>
            <p:ph idx="1"/>
          </p:nvPr>
        </p:nvSpPr>
        <p:spPr>
          <a:xfrm>
            <a:off x="640080" y="2872899"/>
            <a:ext cx="4243589" cy="3320668"/>
          </a:xfrm>
        </p:spPr>
        <p:txBody>
          <a:bodyPr>
            <a:normAutofit/>
          </a:bodyPr>
          <a:lstStyle/>
          <a:p>
            <a:pPr marL="0" indent="0">
              <a:buNone/>
            </a:pPr>
            <a:r>
              <a:rPr lang="en-GB" sz="2200" dirty="0"/>
              <a:t>Employer: </a:t>
            </a:r>
          </a:p>
          <a:p>
            <a:pPr marL="0" indent="0">
              <a:buNone/>
            </a:pPr>
            <a:endParaRPr lang="en-GB" sz="2200" dirty="0"/>
          </a:p>
          <a:p>
            <a:r>
              <a:rPr lang="en-GB" sz="2200" dirty="0"/>
              <a:t>The role of the employer is to provide raw materials including human resources and finance for the production of goods and services.</a:t>
            </a:r>
          </a:p>
        </p:txBody>
      </p:sp>
      <p:pic>
        <p:nvPicPr>
          <p:cNvPr id="5" name="Picture 4" descr="White bulbs with a yellow one standing out">
            <a:extLst>
              <a:ext uri="{FF2B5EF4-FFF2-40B4-BE49-F238E27FC236}">
                <a16:creationId xmlns:a16="http://schemas.microsoft.com/office/drawing/2014/main" id="{45757FC1-54CB-DAC3-2CE6-B6FB9DEFA3DA}"/>
              </a:ext>
            </a:extLst>
          </p:cNvPr>
          <p:cNvPicPr>
            <a:picLocks noChangeAspect="1"/>
          </p:cNvPicPr>
          <p:nvPr/>
        </p:nvPicPr>
        <p:blipFill rotWithShape="1">
          <a:blip r:embed="rId3"/>
          <a:srcRect l="8589" r="24458" b="-1"/>
          <a:stretch/>
        </p:blipFill>
        <p:spPr>
          <a:xfrm>
            <a:off x="5311702" y="1119882"/>
            <a:ext cx="6878775" cy="5738117"/>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14336BD1-B603-C01A-2E7A-F510ACD62F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738214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35E4D-B3AE-692F-6C72-A647170B9C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C0553F-3C65-00AE-57E7-EEF940561F33}"/>
              </a:ext>
            </a:extLst>
          </p:cNvPr>
          <p:cNvSpPr>
            <a:spLocks noGrp="1"/>
          </p:cNvSpPr>
          <p:nvPr>
            <p:ph type="title"/>
          </p:nvPr>
        </p:nvSpPr>
        <p:spPr>
          <a:xfrm>
            <a:off x="640080" y="325369"/>
            <a:ext cx="4368602" cy="1956841"/>
          </a:xfrm>
        </p:spPr>
        <p:txBody>
          <a:bodyPr anchor="b">
            <a:normAutofit/>
          </a:bodyPr>
          <a:lstStyle/>
          <a:p>
            <a:r>
              <a:rPr lang="en-GB" sz="5400"/>
              <a:t>Organizational actors</a:t>
            </a:r>
          </a:p>
        </p:txBody>
      </p:sp>
      <p:sp>
        <p:nvSpPr>
          <p:cNvPr id="3" name="Content Placeholder 2">
            <a:extLst>
              <a:ext uri="{FF2B5EF4-FFF2-40B4-BE49-F238E27FC236}">
                <a16:creationId xmlns:a16="http://schemas.microsoft.com/office/drawing/2014/main" id="{3E5FE301-484A-D9E8-DFFC-2B1C050A0175}"/>
              </a:ext>
            </a:extLst>
          </p:cNvPr>
          <p:cNvSpPr>
            <a:spLocks noGrp="1"/>
          </p:cNvSpPr>
          <p:nvPr>
            <p:ph idx="1"/>
          </p:nvPr>
        </p:nvSpPr>
        <p:spPr>
          <a:xfrm>
            <a:off x="640080" y="2872899"/>
            <a:ext cx="4243589" cy="3320668"/>
          </a:xfrm>
        </p:spPr>
        <p:txBody>
          <a:bodyPr>
            <a:normAutofit/>
          </a:bodyPr>
          <a:lstStyle/>
          <a:p>
            <a:pPr marL="0" indent="0">
              <a:buNone/>
            </a:pPr>
            <a:r>
              <a:rPr lang="en-GB" sz="2400" dirty="0"/>
              <a:t>Employers and their associations expect good profits in return for their investments in raw materials and other resources supplied by them for the production of goods and services (</a:t>
            </a:r>
            <a:r>
              <a:rPr lang="en-GB" sz="2400" dirty="0" err="1"/>
              <a:t>Ayantunji</a:t>
            </a:r>
            <a:r>
              <a:rPr lang="en-GB" sz="2400" dirty="0"/>
              <a:t> &amp; </a:t>
            </a:r>
            <a:r>
              <a:rPr lang="en-GB" sz="2400" dirty="0" err="1"/>
              <a:t>Ayantunji</a:t>
            </a:r>
            <a:r>
              <a:rPr lang="en-GB" sz="2400" dirty="0"/>
              <a:t>, 2013).</a:t>
            </a:r>
          </a:p>
        </p:txBody>
      </p:sp>
      <p:pic>
        <p:nvPicPr>
          <p:cNvPr id="5" name="Picture 4" descr="White bulbs with a yellow one standing out">
            <a:extLst>
              <a:ext uri="{FF2B5EF4-FFF2-40B4-BE49-F238E27FC236}">
                <a16:creationId xmlns:a16="http://schemas.microsoft.com/office/drawing/2014/main" id="{A7C9960D-4705-E3C5-E93E-3A4DB1EB8D80}"/>
              </a:ext>
            </a:extLst>
          </p:cNvPr>
          <p:cNvPicPr>
            <a:picLocks noChangeAspect="1"/>
          </p:cNvPicPr>
          <p:nvPr/>
        </p:nvPicPr>
        <p:blipFill rotWithShape="1">
          <a:blip r:embed="rId3"/>
          <a:srcRect l="8589" r="24458" b="-1"/>
          <a:stretch/>
        </p:blipFill>
        <p:spPr>
          <a:xfrm>
            <a:off x="5311702" y="873302"/>
            <a:ext cx="6878775" cy="5984697"/>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5E236585-F205-A2BB-0001-30D3DC664F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736690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14FBA-C3F6-831E-843A-F6A9E09A05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EBAABF-8B13-2F3C-2285-AB892A0A3D35}"/>
              </a:ext>
            </a:extLst>
          </p:cNvPr>
          <p:cNvSpPr>
            <a:spLocks noGrp="1"/>
          </p:cNvSpPr>
          <p:nvPr>
            <p:ph type="title"/>
          </p:nvPr>
        </p:nvSpPr>
        <p:spPr>
          <a:xfrm>
            <a:off x="640080" y="325369"/>
            <a:ext cx="4368602" cy="1956841"/>
          </a:xfrm>
        </p:spPr>
        <p:txBody>
          <a:bodyPr anchor="b">
            <a:normAutofit/>
          </a:bodyPr>
          <a:lstStyle/>
          <a:p>
            <a:r>
              <a:rPr lang="en-GB" sz="5400"/>
              <a:t>Organizational actors</a:t>
            </a:r>
          </a:p>
        </p:txBody>
      </p:sp>
      <p:sp>
        <p:nvSpPr>
          <p:cNvPr id="3" name="Content Placeholder 2">
            <a:extLst>
              <a:ext uri="{FF2B5EF4-FFF2-40B4-BE49-F238E27FC236}">
                <a16:creationId xmlns:a16="http://schemas.microsoft.com/office/drawing/2014/main" id="{EC14B865-990E-3FCD-A5DF-63846D5B659E}"/>
              </a:ext>
            </a:extLst>
          </p:cNvPr>
          <p:cNvSpPr>
            <a:spLocks noGrp="1"/>
          </p:cNvSpPr>
          <p:nvPr>
            <p:ph idx="1"/>
          </p:nvPr>
        </p:nvSpPr>
        <p:spPr>
          <a:xfrm>
            <a:off x="640080" y="2872899"/>
            <a:ext cx="4243589" cy="3320668"/>
          </a:xfrm>
        </p:spPr>
        <p:txBody>
          <a:bodyPr>
            <a:normAutofit/>
          </a:bodyPr>
          <a:lstStyle/>
          <a:p>
            <a:pPr marL="0" indent="0">
              <a:buNone/>
            </a:pPr>
            <a:r>
              <a:rPr lang="en-GB" sz="2400" dirty="0"/>
              <a:t>Employers’ interests often refer to the organisation’s interests which are consistent with the interests of the shareholders, executives, and managers (Budd &amp; </a:t>
            </a:r>
            <a:r>
              <a:rPr lang="en-GB" sz="2400" dirty="0" err="1"/>
              <a:t>Bhave</a:t>
            </a:r>
            <a:r>
              <a:rPr lang="en-GB" sz="2400" dirty="0"/>
              <a:t>, 2006).</a:t>
            </a:r>
          </a:p>
        </p:txBody>
      </p:sp>
      <p:pic>
        <p:nvPicPr>
          <p:cNvPr id="5" name="Picture 4" descr="White bulbs with a yellow one standing out">
            <a:extLst>
              <a:ext uri="{FF2B5EF4-FFF2-40B4-BE49-F238E27FC236}">
                <a16:creationId xmlns:a16="http://schemas.microsoft.com/office/drawing/2014/main" id="{9E9F1DCC-18BA-A9E3-99E8-F016D0A6B874}"/>
              </a:ext>
            </a:extLst>
          </p:cNvPr>
          <p:cNvPicPr>
            <a:picLocks noChangeAspect="1"/>
          </p:cNvPicPr>
          <p:nvPr/>
        </p:nvPicPr>
        <p:blipFill rotWithShape="1">
          <a:blip r:embed="rId3"/>
          <a:srcRect l="8589" r="24458" b="-1"/>
          <a:stretch/>
        </p:blipFill>
        <p:spPr>
          <a:xfrm>
            <a:off x="5311702" y="1017142"/>
            <a:ext cx="6878775" cy="5840858"/>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231A287B-B41E-930E-0450-094B4FB089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140102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23773-1219-42E5-EB9C-CCB272592A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7C8E4D-0214-F4BC-F463-BDB2811AC64F}"/>
              </a:ext>
            </a:extLst>
          </p:cNvPr>
          <p:cNvSpPr>
            <a:spLocks noGrp="1"/>
          </p:cNvSpPr>
          <p:nvPr>
            <p:ph type="title"/>
          </p:nvPr>
        </p:nvSpPr>
        <p:spPr>
          <a:xfrm>
            <a:off x="640080" y="325369"/>
            <a:ext cx="4368602" cy="1956841"/>
          </a:xfrm>
        </p:spPr>
        <p:txBody>
          <a:bodyPr anchor="b">
            <a:normAutofit/>
          </a:bodyPr>
          <a:lstStyle/>
          <a:p>
            <a:r>
              <a:rPr lang="en-GB" sz="5400"/>
              <a:t>Organizational actors</a:t>
            </a:r>
          </a:p>
        </p:txBody>
      </p:sp>
      <p:sp>
        <p:nvSpPr>
          <p:cNvPr id="3" name="Content Placeholder 2">
            <a:extLst>
              <a:ext uri="{FF2B5EF4-FFF2-40B4-BE49-F238E27FC236}">
                <a16:creationId xmlns:a16="http://schemas.microsoft.com/office/drawing/2014/main" id="{CA32B8D6-3D57-FC5B-8257-64A01EB6FF53}"/>
              </a:ext>
            </a:extLst>
          </p:cNvPr>
          <p:cNvSpPr>
            <a:spLocks noGrp="1"/>
          </p:cNvSpPr>
          <p:nvPr>
            <p:ph idx="1"/>
          </p:nvPr>
        </p:nvSpPr>
        <p:spPr>
          <a:xfrm>
            <a:off x="640080" y="2872899"/>
            <a:ext cx="4243589" cy="3320668"/>
          </a:xfrm>
        </p:spPr>
        <p:txBody>
          <a:bodyPr>
            <a:normAutofit/>
          </a:bodyPr>
          <a:lstStyle/>
          <a:p>
            <a:pPr marL="0" indent="0">
              <a:buNone/>
            </a:pPr>
            <a:r>
              <a:rPr lang="en-GB" dirty="0"/>
              <a:t>Employers’ interests often refer to the organisation’s interests which are consistent with the interests of the shareholders, executives, and managers (Budd &amp; </a:t>
            </a:r>
            <a:r>
              <a:rPr lang="en-GB" dirty="0" err="1"/>
              <a:t>Bhave</a:t>
            </a:r>
            <a:r>
              <a:rPr lang="en-GB" dirty="0"/>
              <a:t>, 2006).</a:t>
            </a:r>
          </a:p>
        </p:txBody>
      </p:sp>
      <p:pic>
        <p:nvPicPr>
          <p:cNvPr id="5" name="Picture 4" descr="White bulbs with a yellow one standing out">
            <a:extLst>
              <a:ext uri="{FF2B5EF4-FFF2-40B4-BE49-F238E27FC236}">
                <a16:creationId xmlns:a16="http://schemas.microsoft.com/office/drawing/2014/main" id="{7D91F2FE-5493-34BB-2988-4C009734A6CA}"/>
              </a:ext>
            </a:extLst>
          </p:cNvPr>
          <p:cNvPicPr>
            <a:picLocks noChangeAspect="1"/>
          </p:cNvPicPr>
          <p:nvPr/>
        </p:nvPicPr>
        <p:blipFill rotWithShape="1">
          <a:blip r:embed="rId3"/>
          <a:srcRect l="8589" r="24458" b="-1"/>
          <a:stretch/>
        </p:blipFill>
        <p:spPr>
          <a:xfrm>
            <a:off x="5311702" y="904126"/>
            <a:ext cx="6878775" cy="5953874"/>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1B8363D0-4BCE-946C-334F-77C78AD365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382061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77B93-9439-912F-8745-2C149186EAC4}"/>
              </a:ext>
            </a:extLst>
          </p:cNvPr>
          <p:cNvSpPr>
            <a:spLocks noGrp="1"/>
          </p:cNvSpPr>
          <p:nvPr>
            <p:ph type="title"/>
          </p:nvPr>
        </p:nvSpPr>
        <p:spPr>
          <a:xfrm>
            <a:off x="838200" y="873303"/>
            <a:ext cx="10515600" cy="817385"/>
          </a:xfrm>
        </p:spPr>
        <p:txBody>
          <a:bodyPr/>
          <a:lstStyle/>
          <a:p>
            <a:r>
              <a:rPr lang="en-GB" dirty="0"/>
              <a:t>Discussion questions</a:t>
            </a:r>
          </a:p>
        </p:txBody>
      </p:sp>
      <p:graphicFrame>
        <p:nvGraphicFramePr>
          <p:cNvPr id="5" name="Content Placeholder 2">
            <a:extLst>
              <a:ext uri="{FF2B5EF4-FFF2-40B4-BE49-F238E27FC236}">
                <a16:creationId xmlns:a16="http://schemas.microsoft.com/office/drawing/2014/main" id="{FDD62826-7977-16A0-8455-640E06C1A6BA}"/>
              </a:ext>
            </a:extLst>
          </p:cNvPr>
          <p:cNvGraphicFramePr>
            <a:graphicFrameLocks noGrp="1"/>
          </p:cNvGraphicFramePr>
          <p:nvPr>
            <p:ph idx="1"/>
            <p:extLst>
              <p:ext uri="{D42A27DB-BD31-4B8C-83A1-F6EECF244321}">
                <p14:modId xmlns:p14="http://schemas.microsoft.com/office/powerpoint/2010/main" val="181142921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2954A509-46D2-171F-378D-9489184A0CD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779571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4B81D-2A45-FE72-084D-FA8ACEE64A5F}"/>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C2C274CB-3789-961B-B1E3-D5854EF4851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455334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9BFCB-A6F9-BC16-08EB-FBF97E0A11C8}"/>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12486BFC-CF24-2882-3759-87BFF9FDAE5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475223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D72A0-8BAA-30D8-8780-52948044D324}"/>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09F31F9F-2A97-7BC5-2D3B-3F53F669E34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458068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862AC-8D92-CE55-A66F-605E5C18D4F2}"/>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72641576-9D85-12ED-BD39-0268670568D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6695730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A0EED-371F-11C4-32A8-20A0B18077D5}"/>
              </a:ext>
            </a:extLst>
          </p:cNvPr>
          <p:cNvSpPr>
            <a:spLocks noGrp="1"/>
          </p:cNvSpPr>
          <p:nvPr>
            <p:ph type="title"/>
          </p:nvPr>
        </p:nvSpPr>
        <p:spPr>
          <a:xfrm>
            <a:off x="8079978" y="741391"/>
            <a:ext cx="3369234" cy="1616203"/>
          </a:xfrm>
        </p:spPr>
        <p:txBody>
          <a:bodyPr anchor="b">
            <a:normAutofit/>
          </a:bodyPr>
          <a:lstStyle/>
          <a:p>
            <a:r>
              <a:rPr lang="en-US" sz="3200"/>
              <a:t>3rd</a:t>
            </a:r>
            <a:r>
              <a:rPr lang="en-US" sz="3200" kern="1200">
                <a:latin typeface="+mj-lt"/>
                <a:ea typeface="+mj-ea"/>
                <a:cs typeface="+mj-cs"/>
              </a:rPr>
              <a:t> views on the interest of employers:</a:t>
            </a:r>
            <a:endParaRPr lang="en-GB" sz="3200"/>
          </a:p>
        </p:txBody>
      </p:sp>
      <p:pic>
        <p:nvPicPr>
          <p:cNvPr id="5" name="Picture 4" descr="Graph on document with pen">
            <a:extLst>
              <a:ext uri="{FF2B5EF4-FFF2-40B4-BE49-F238E27FC236}">
                <a16:creationId xmlns:a16="http://schemas.microsoft.com/office/drawing/2014/main" id="{2EE185A1-96F2-F2E1-6FCA-CC022CC0639B}"/>
              </a:ext>
            </a:extLst>
          </p:cNvPr>
          <p:cNvPicPr>
            <a:picLocks noChangeAspect="1"/>
          </p:cNvPicPr>
          <p:nvPr/>
        </p:nvPicPr>
        <p:blipFill rotWithShape="1">
          <a:blip r:embed="rId2"/>
          <a:srcRect l="20896" r="7173" b="-1"/>
          <a:stretch/>
        </p:blipFill>
        <p:spPr>
          <a:xfrm>
            <a:off x="20" y="10"/>
            <a:ext cx="7390243"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884924C5-1DD7-9838-18A2-CBE250DCE683}"/>
              </a:ext>
            </a:extLst>
          </p:cNvPr>
          <p:cNvSpPr>
            <a:spLocks noGrp="1"/>
          </p:cNvSpPr>
          <p:nvPr>
            <p:ph idx="1"/>
          </p:nvPr>
        </p:nvSpPr>
        <p:spPr>
          <a:xfrm>
            <a:off x="8079978" y="2533476"/>
            <a:ext cx="3369234" cy="3447832"/>
          </a:xfrm>
        </p:spPr>
        <p:txBody>
          <a:bodyPr anchor="t">
            <a:normAutofit/>
          </a:bodyPr>
          <a:lstStyle/>
          <a:p>
            <a:r>
              <a:rPr lang="en-GB" sz="2000" dirty="0"/>
              <a:t>The third view is the quest for power and control over employees this goes beyond that necessary to maximize profits</a:t>
            </a:r>
          </a:p>
        </p:txBody>
      </p:sp>
    </p:spTree>
    <p:extLst>
      <p:ext uri="{BB962C8B-B14F-4D97-AF65-F5344CB8AC3E}">
        <p14:creationId xmlns:p14="http://schemas.microsoft.com/office/powerpoint/2010/main" val="12480577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CDDD7-7C90-1505-070F-A431A63500F7}"/>
              </a:ext>
            </a:extLst>
          </p:cNvPr>
          <p:cNvSpPr>
            <a:spLocks noGrp="1"/>
          </p:cNvSpPr>
          <p:nvPr>
            <p:ph type="title"/>
          </p:nvPr>
        </p:nvSpPr>
        <p:spPr>
          <a:xfrm>
            <a:off x="8079978" y="741391"/>
            <a:ext cx="3369234" cy="1616203"/>
          </a:xfrm>
        </p:spPr>
        <p:txBody>
          <a:bodyPr anchor="b">
            <a:normAutofit/>
          </a:bodyPr>
          <a:lstStyle/>
          <a:p>
            <a:r>
              <a:rPr lang="en-GB" sz="3200" dirty="0"/>
              <a:t>Define employer</a:t>
            </a:r>
          </a:p>
        </p:txBody>
      </p:sp>
      <p:pic>
        <p:nvPicPr>
          <p:cNvPr id="5" name="Picture 4" descr="Light bulb on yellow background with sketched light beams and cord">
            <a:extLst>
              <a:ext uri="{FF2B5EF4-FFF2-40B4-BE49-F238E27FC236}">
                <a16:creationId xmlns:a16="http://schemas.microsoft.com/office/drawing/2014/main" id="{E65682D6-CD90-D64B-F6DE-F0CF9F221D1C}"/>
              </a:ext>
            </a:extLst>
          </p:cNvPr>
          <p:cNvPicPr>
            <a:picLocks noChangeAspect="1"/>
          </p:cNvPicPr>
          <p:nvPr/>
        </p:nvPicPr>
        <p:blipFill rotWithShape="1">
          <a:blip r:embed="rId2"/>
          <a:srcRect l="33727"/>
          <a:stretch/>
        </p:blipFill>
        <p:spPr>
          <a:xfrm>
            <a:off x="20" y="1941816"/>
            <a:ext cx="7390243" cy="4916184"/>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AD092ECB-FF11-E63C-D0AB-F1C2103B98C0}"/>
              </a:ext>
            </a:extLst>
          </p:cNvPr>
          <p:cNvSpPr>
            <a:spLocks noGrp="1"/>
          </p:cNvSpPr>
          <p:nvPr>
            <p:ph idx="1"/>
          </p:nvPr>
        </p:nvSpPr>
        <p:spPr>
          <a:xfrm>
            <a:off x="8079978" y="2533476"/>
            <a:ext cx="3369234" cy="3447832"/>
          </a:xfrm>
        </p:spPr>
        <p:txBody>
          <a:bodyPr anchor="t">
            <a:normAutofit/>
          </a:bodyPr>
          <a:lstStyle/>
          <a:p>
            <a:r>
              <a:rPr lang="en-GB" sz="2000" dirty="0"/>
              <a:t>Employer is a person or organisation who offers wages/salary in return for labour and/or expertise</a:t>
            </a:r>
          </a:p>
        </p:txBody>
      </p:sp>
      <p:pic>
        <p:nvPicPr>
          <p:cNvPr id="4" name="Picture 3">
            <a:extLst>
              <a:ext uri="{FF2B5EF4-FFF2-40B4-BE49-F238E27FC236}">
                <a16:creationId xmlns:a16="http://schemas.microsoft.com/office/drawing/2014/main" id="{E5958CBF-2640-1874-07CE-E84D64EDA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0919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5542E-6751-C495-B1B6-5E7FF7C00779}"/>
              </a:ext>
            </a:extLst>
          </p:cNvPr>
          <p:cNvSpPr>
            <a:spLocks noGrp="1"/>
          </p:cNvSpPr>
          <p:nvPr>
            <p:ph type="title"/>
          </p:nvPr>
        </p:nvSpPr>
        <p:spPr>
          <a:xfrm>
            <a:off x="8079978" y="741391"/>
            <a:ext cx="3369234" cy="1616203"/>
          </a:xfrm>
        </p:spPr>
        <p:txBody>
          <a:bodyPr anchor="b">
            <a:normAutofit/>
          </a:bodyPr>
          <a:lstStyle/>
          <a:p>
            <a:r>
              <a:rPr lang="en-GB" sz="3200" dirty="0"/>
              <a:t>Define Employer associations</a:t>
            </a:r>
          </a:p>
        </p:txBody>
      </p:sp>
      <p:pic>
        <p:nvPicPr>
          <p:cNvPr id="5" name="Picture 4" descr="A group of multi coloured wooden stick figures">
            <a:extLst>
              <a:ext uri="{FF2B5EF4-FFF2-40B4-BE49-F238E27FC236}">
                <a16:creationId xmlns:a16="http://schemas.microsoft.com/office/drawing/2014/main" id="{AB4E5A47-C5D6-D347-8476-DE3D4EF95489}"/>
              </a:ext>
            </a:extLst>
          </p:cNvPr>
          <p:cNvPicPr>
            <a:picLocks noChangeAspect="1"/>
          </p:cNvPicPr>
          <p:nvPr/>
        </p:nvPicPr>
        <p:blipFill rotWithShape="1">
          <a:blip r:embed="rId2"/>
          <a:srcRect l="5622" r="19753"/>
          <a:stretch/>
        </p:blipFill>
        <p:spPr>
          <a:xfrm>
            <a:off x="20" y="1438382"/>
            <a:ext cx="7390243" cy="5419618"/>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5A9402EB-9F0C-75D2-C3C7-980C6D60F93D}"/>
              </a:ext>
            </a:extLst>
          </p:cNvPr>
          <p:cNvSpPr>
            <a:spLocks noGrp="1"/>
          </p:cNvSpPr>
          <p:nvPr>
            <p:ph idx="1"/>
          </p:nvPr>
        </p:nvSpPr>
        <p:spPr>
          <a:xfrm>
            <a:off x="8079978" y="2533476"/>
            <a:ext cx="3369234" cy="3447832"/>
          </a:xfrm>
        </p:spPr>
        <p:txBody>
          <a:bodyPr anchor="t">
            <a:normAutofit/>
          </a:bodyPr>
          <a:lstStyle/>
          <a:p>
            <a:r>
              <a:rPr lang="en-GB" sz="2000" dirty="0"/>
              <a:t>Employer associations are organisations which represent the interests of the employers</a:t>
            </a:r>
          </a:p>
        </p:txBody>
      </p:sp>
      <p:pic>
        <p:nvPicPr>
          <p:cNvPr id="4" name="Picture 3">
            <a:extLst>
              <a:ext uri="{FF2B5EF4-FFF2-40B4-BE49-F238E27FC236}">
                <a16:creationId xmlns:a16="http://schemas.microsoft.com/office/drawing/2014/main" id="{BEBA6DEE-077B-753E-847F-C4AEC8E0F4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76475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nference room table">
            <a:extLst>
              <a:ext uri="{FF2B5EF4-FFF2-40B4-BE49-F238E27FC236}">
                <a16:creationId xmlns:a16="http://schemas.microsoft.com/office/drawing/2014/main" id="{6B3F9BFB-C76C-D031-04A1-48801D4128D7}"/>
              </a:ext>
            </a:extLst>
          </p:cNvPr>
          <p:cNvPicPr>
            <a:picLocks noChangeAspect="1"/>
          </p:cNvPicPr>
          <p:nvPr/>
        </p:nvPicPr>
        <p:blipFill rotWithShape="1">
          <a:blip r:embed="rId2"/>
          <a:srcRect l="29592"/>
          <a:stretch/>
        </p:blipFill>
        <p:spPr>
          <a:xfrm>
            <a:off x="-1" y="883578"/>
            <a:ext cx="5410198" cy="597442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0764A1-1892-DEE7-157A-370A460353CC}"/>
              </a:ext>
            </a:extLst>
          </p:cNvPr>
          <p:cNvSpPr>
            <a:spLocks noGrp="1"/>
          </p:cNvSpPr>
          <p:nvPr>
            <p:ph type="title"/>
          </p:nvPr>
        </p:nvSpPr>
        <p:spPr>
          <a:xfrm>
            <a:off x="6115317" y="405685"/>
            <a:ext cx="5464968" cy="1559301"/>
          </a:xfrm>
        </p:spPr>
        <p:txBody>
          <a:bodyPr>
            <a:normAutofit/>
          </a:bodyPr>
          <a:lstStyle/>
          <a:p>
            <a:r>
              <a:rPr lang="en-GB" sz="4000"/>
              <a:t>Theoretical study of ER</a:t>
            </a:r>
          </a:p>
        </p:txBody>
      </p:sp>
      <p:sp>
        <p:nvSpPr>
          <p:cNvPr id="3" name="Content Placeholder 2">
            <a:extLst>
              <a:ext uri="{FF2B5EF4-FFF2-40B4-BE49-F238E27FC236}">
                <a16:creationId xmlns:a16="http://schemas.microsoft.com/office/drawing/2014/main" id="{AAA76195-9D46-575E-73DA-442B9B27424F}"/>
              </a:ext>
            </a:extLst>
          </p:cNvPr>
          <p:cNvSpPr>
            <a:spLocks noGrp="1"/>
          </p:cNvSpPr>
          <p:nvPr>
            <p:ph idx="1"/>
          </p:nvPr>
        </p:nvSpPr>
        <p:spPr>
          <a:xfrm>
            <a:off x="6115317" y="2743200"/>
            <a:ext cx="5247340" cy="3496878"/>
          </a:xfrm>
        </p:spPr>
        <p:txBody>
          <a:bodyPr anchor="ctr">
            <a:normAutofit/>
          </a:bodyPr>
          <a:lstStyle/>
          <a:p>
            <a:r>
              <a:rPr lang="en-GB" sz="2000" dirty="0"/>
              <a:t>Since the mid 1960’s the distinction between </a:t>
            </a:r>
            <a:r>
              <a:rPr lang="en-GB" sz="2000" dirty="0" err="1"/>
              <a:t>unitarism</a:t>
            </a:r>
            <a:r>
              <a:rPr lang="en-GB" sz="2000" dirty="0"/>
              <a:t> and pluralism frameworks were seen as two incompatible conceptualisations of the organisation and the employment relationship</a:t>
            </a:r>
          </a:p>
        </p:txBody>
      </p:sp>
      <p:pic>
        <p:nvPicPr>
          <p:cNvPr id="4" name="Picture 3">
            <a:extLst>
              <a:ext uri="{FF2B5EF4-FFF2-40B4-BE49-F238E27FC236}">
                <a16:creationId xmlns:a16="http://schemas.microsoft.com/office/drawing/2014/main" id="{856DA6B6-0B0D-F36B-FFD9-98834D16A6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507137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aze">
            <a:extLst>
              <a:ext uri="{FF2B5EF4-FFF2-40B4-BE49-F238E27FC236}">
                <a16:creationId xmlns:a16="http://schemas.microsoft.com/office/drawing/2014/main" id="{88CD778C-11DE-7A23-7F5A-6270535A1777}"/>
              </a:ext>
            </a:extLst>
          </p:cNvPr>
          <p:cNvPicPr>
            <a:picLocks noChangeAspect="1"/>
          </p:cNvPicPr>
          <p:nvPr/>
        </p:nvPicPr>
        <p:blipFill rotWithShape="1">
          <a:blip r:embed="rId2"/>
          <a:srcRect r="15627" b="-1"/>
          <a:stretch/>
        </p:blipFill>
        <p:spPr>
          <a:xfrm>
            <a:off x="3523488" y="10"/>
            <a:ext cx="8668512" cy="6857990"/>
          </a:xfrm>
          <a:prstGeom prst="rect">
            <a:avLst/>
          </a:prstGeom>
        </p:spPr>
      </p:pic>
      <p:sp>
        <p:nvSpPr>
          <p:cNvPr id="10" name="Rectangle 9">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0BB0CEB-5FFD-2620-070D-05F031B2CF4A}"/>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dirty="0"/>
              <a:t>The unitarist approach</a:t>
            </a:r>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A6A34340-2551-E3CE-BC13-399276BE1D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312741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ne in a crowd">
            <a:extLst>
              <a:ext uri="{FF2B5EF4-FFF2-40B4-BE49-F238E27FC236}">
                <a16:creationId xmlns:a16="http://schemas.microsoft.com/office/drawing/2014/main" id="{64DC325E-E81A-F7B8-6BFA-12070F71251B}"/>
              </a:ext>
            </a:extLst>
          </p:cNvPr>
          <p:cNvPicPr>
            <a:picLocks noChangeAspect="1"/>
          </p:cNvPicPr>
          <p:nvPr/>
        </p:nvPicPr>
        <p:blipFill rotWithShape="1">
          <a:blip r:embed="rId2"/>
          <a:srcRect l="24512" r="16321"/>
          <a:stretch/>
        </p:blipFill>
        <p:spPr>
          <a:xfrm>
            <a:off x="-2" y="934948"/>
            <a:ext cx="5410198" cy="592305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8EB90C-A5BB-4CA2-1751-8C30AF7665C9}"/>
              </a:ext>
            </a:extLst>
          </p:cNvPr>
          <p:cNvSpPr>
            <a:spLocks noGrp="1"/>
          </p:cNvSpPr>
          <p:nvPr>
            <p:ph type="title"/>
          </p:nvPr>
        </p:nvSpPr>
        <p:spPr>
          <a:xfrm>
            <a:off x="6115317" y="405685"/>
            <a:ext cx="5464968" cy="1559301"/>
          </a:xfrm>
        </p:spPr>
        <p:txBody>
          <a:bodyPr>
            <a:normAutofit/>
          </a:bodyPr>
          <a:lstStyle/>
          <a:p>
            <a:r>
              <a:rPr lang="en-GB" sz="4000" dirty="0"/>
              <a:t>The unitarist approach</a:t>
            </a:r>
          </a:p>
        </p:txBody>
      </p:sp>
      <p:sp>
        <p:nvSpPr>
          <p:cNvPr id="3" name="Content Placeholder 2">
            <a:extLst>
              <a:ext uri="{FF2B5EF4-FFF2-40B4-BE49-F238E27FC236}">
                <a16:creationId xmlns:a16="http://schemas.microsoft.com/office/drawing/2014/main" id="{13F9153E-FCC3-1578-3EEB-41A4E234680E}"/>
              </a:ext>
            </a:extLst>
          </p:cNvPr>
          <p:cNvSpPr>
            <a:spLocks noGrp="1"/>
          </p:cNvSpPr>
          <p:nvPr>
            <p:ph idx="1"/>
          </p:nvPr>
        </p:nvSpPr>
        <p:spPr>
          <a:xfrm>
            <a:off x="6115317" y="2743200"/>
            <a:ext cx="5247340" cy="3496878"/>
          </a:xfrm>
        </p:spPr>
        <p:txBody>
          <a:bodyPr anchor="ctr">
            <a:normAutofit/>
          </a:bodyPr>
          <a:lstStyle/>
          <a:p>
            <a:r>
              <a:rPr lang="en-GB" sz="2000" dirty="0"/>
              <a:t>views employment as a relationship between members of a group with a common purpose (</a:t>
            </a:r>
            <a:r>
              <a:rPr lang="en-GB" sz="2000" dirty="0" err="1"/>
              <a:t>Cradden</a:t>
            </a:r>
            <a:r>
              <a:rPr lang="en-GB" sz="2000" dirty="0"/>
              <a:t>, 2011).</a:t>
            </a:r>
          </a:p>
        </p:txBody>
      </p:sp>
      <p:pic>
        <p:nvPicPr>
          <p:cNvPr id="4" name="Picture 3">
            <a:extLst>
              <a:ext uri="{FF2B5EF4-FFF2-40B4-BE49-F238E27FC236}">
                <a16:creationId xmlns:a16="http://schemas.microsoft.com/office/drawing/2014/main" id="{59EE7271-53D2-EDCA-D1FD-2335CB4E6D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584640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11D74A-5AF2-8607-8F4D-96B2872FB487}"/>
            </a:ext>
          </a:extLst>
        </p:cNvPr>
        <p:cNvGrpSpPr/>
        <p:nvPr/>
      </p:nvGrpSpPr>
      <p:grpSpPr>
        <a:xfrm>
          <a:off x="0" y="0"/>
          <a:ext cx="0" cy="0"/>
          <a:chOff x="0" y="0"/>
          <a:chExt cx="0" cy="0"/>
        </a:xfrm>
      </p:grpSpPr>
      <p:pic>
        <p:nvPicPr>
          <p:cNvPr id="5" name="Picture 4" descr="One in a crowd">
            <a:extLst>
              <a:ext uri="{FF2B5EF4-FFF2-40B4-BE49-F238E27FC236}">
                <a16:creationId xmlns:a16="http://schemas.microsoft.com/office/drawing/2014/main" id="{263FE0EC-0690-0A6F-F296-E1EF3A5C9442}"/>
              </a:ext>
            </a:extLst>
          </p:cNvPr>
          <p:cNvPicPr>
            <a:picLocks noChangeAspect="1"/>
          </p:cNvPicPr>
          <p:nvPr/>
        </p:nvPicPr>
        <p:blipFill rotWithShape="1">
          <a:blip r:embed="rId2"/>
          <a:srcRect l="24512" r="16321"/>
          <a:stretch/>
        </p:blipFill>
        <p:spPr>
          <a:xfrm>
            <a:off x="-1" y="1027416"/>
            <a:ext cx="5410198" cy="5830584"/>
          </a:xfrm>
          <a:prstGeom prst="rect">
            <a:avLst/>
          </a:prstGeom>
        </p:spPr>
      </p:pic>
      <p:sp>
        <p:nvSpPr>
          <p:cNvPr id="2" name="Title 1">
            <a:extLst>
              <a:ext uri="{FF2B5EF4-FFF2-40B4-BE49-F238E27FC236}">
                <a16:creationId xmlns:a16="http://schemas.microsoft.com/office/drawing/2014/main" id="{7D63F2B2-B9DF-68DA-2AD1-4759D267EA20}"/>
              </a:ext>
            </a:extLst>
          </p:cNvPr>
          <p:cNvSpPr>
            <a:spLocks noGrp="1"/>
          </p:cNvSpPr>
          <p:nvPr>
            <p:ph type="title"/>
          </p:nvPr>
        </p:nvSpPr>
        <p:spPr>
          <a:xfrm>
            <a:off x="6115317" y="405685"/>
            <a:ext cx="5464968" cy="1559301"/>
          </a:xfrm>
        </p:spPr>
        <p:txBody>
          <a:bodyPr>
            <a:normAutofit/>
          </a:bodyPr>
          <a:lstStyle/>
          <a:p>
            <a:r>
              <a:rPr lang="en-GB" sz="4000"/>
              <a:t>The unitarist approach</a:t>
            </a:r>
          </a:p>
        </p:txBody>
      </p:sp>
      <p:sp>
        <p:nvSpPr>
          <p:cNvPr id="3" name="Content Placeholder 2">
            <a:extLst>
              <a:ext uri="{FF2B5EF4-FFF2-40B4-BE49-F238E27FC236}">
                <a16:creationId xmlns:a16="http://schemas.microsoft.com/office/drawing/2014/main" id="{9519E3DB-2246-F32F-4F7A-F6A8C0097D14}"/>
              </a:ext>
            </a:extLst>
          </p:cNvPr>
          <p:cNvSpPr>
            <a:spLocks noGrp="1"/>
          </p:cNvSpPr>
          <p:nvPr>
            <p:ph idx="1"/>
          </p:nvPr>
        </p:nvSpPr>
        <p:spPr>
          <a:xfrm>
            <a:off x="6115317" y="2743200"/>
            <a:ext cx="5247340" cy="3496878"/>
          </a:xfrm>
        </p:spPr>
        <p:txBody>
          <a:bodyPr anchor="ctr">
            <a:normAutofit/>
          </a:bodyPr>
          <a:lstStyle/>
          <a:p>
            <a:r>
              <a:rPr lang="en-GB" sz="1800" dirty="0" err="1"/>
              <a:t>Unitarism</a:t>
            </a:r>
            <a:r>
              <a:rPr lang="en-GB" sz="1800" dirty="0"/>
              <a:t> denotes individuals and groups with similar objectives and interests</a:t>
            </a:r>
          </a:p>
        </p:txBody>
      </p:sp>
      <p:pic>
        <p:nvPicPr>
          <p:cNvPr id="4" name="Picture 3">
            <a:extLst>
              <a:ext uri="{FF2B5EF4-FFF2-40B4-BE49-F238E27FC236}">
                <a16:creationId xmlns:a16="http://schemas.microsoft.com/office/drawing/2014/main" id="{5DC11CDC-9F7B-65C4-DF30-D46FFA230B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430647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423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White bulbs with a yellow one standing out">
            <a:extLst>
              <a:ext uri="{FF2B5EF4-FFF2-40B4-BE49-F238E27FC236}">
                <a16:creationId xmlns:a16="http://schemas.microsoft.com/office/drawing/2014/main" id="{AAE3B820-ED15-7499-C06E-4E0648E55D4B}"/>
              </a:ext>
            </a:extLst>
          </p:cNvPr>
          <p:cNvPicPr>
            <a:picLocks noChangeAspect="1"/>
          </p:cNvPicPr>
          <p:nvPr/>
        </p:nvPicPr>
        <p:blipFill rotWithShape="1">
          <a:blip r:embed="rId2"/>
          <a:srcRect l="3194" r="20104" b="9091"/>
          <a:stretch/>
        </p:blipFill>
        <p:spPr>
          <a:xfrm>
            <a:off x="3523488" y="584230"/>
            <a:ext cx="8668512" cy="6858000"/>
          </a:xfrm>
          <a:prstGeom prst="rect">
            <a:avLst/>
          </a:prstGeom>
        </p:spPr>
      </p:pic>
      <p:sp>
        <p:nvSpPr>
          <p:cNvPr id="21" name="Rectangle 20">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423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CD1D792-14F3-E0FC-D43F-BAF8422EE2FA}"/>
              </a:ext>
            </a:extLst>
          </p:cNvPr>
          <p:cNvSpPr>
            <a:spLocks noGrp="1"/>
          </p:cNvSpPr>
          <p:nvPr>
            <p:ph type="title"/>
          </p:nvPr>
        </p:nvSpPr>
        <p:spPr>
          <a:xfrm>
            <a:off x="477981" y="1706593"/>
            <a:ext cx="4023360" cy="3204134"/>
          </a:xfrm>
        </p:spPr>
        <p:txBody>
          <a:bodyPr vert="horz" lIns="91440" tIns="45720" rIns="91440" bIns="45720" rtlCol="0" anchor="b">
            <a:normAutofit/>
          </a:bodyPr>
          <a:lstStyle/>
          <a:p>
            <a:r>
              <a:rPr lang="en-US" sz="4800"/>
              <a:t>The pluralist approach</a:t>
            </a:r>
          </a:p>
        </p:txBody>
      </p:sp>
      <p:sp>
        <p:nvSpPr>
          <p:cNvPr id="23" name="Rectangle 2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93102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513115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8FA4EA0E-BB2B-4F0A-24CA-8DF333D1EE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88992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AF6CB648-9554-488A-B457-99CAAD1DA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E3ADCBE7-9330-1CDA-00EB-CDD12DB722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290"/>
            <a:ext cx="12192000" cy="1733407"/>
          </a:xfrm>
          <a:prstGeom prst="rect">
            <a:avLst/>
          </a:prstGeom>
          <a:ln>
            <a:noFill/>
          </a:ln>
          <a:effectLst>
            <a:outerShdw blurRad="254000" dist="381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56E83F-62DF-661F-86F3-F62FA340C6FE}"/>
              </a:ext>
            </a:extLst>
          </p:cNvPr>
          <p:cNvSpPr>
            <a:spLocks noGrp="1"/>
          </p:cNvSpPr>
          <p:nvPr>
            <p:ph type="title"/>
          </p:nvPr>
        </p:nvSpPr>
        <p:spPr>
          <a:xfrm>
            <a:off x="761802" y="893852"/>
            <a:ext cx="10760054" cy="574688"/>
          </a:xfrm>
        </p:spPr>
        <p:txBody>
          <a:bodyPr>
            <a:normAutofit fontScale="90000"/>
          </a:bodyPr>
          <a:lstStyle/>
          <a:p>
            <a:r>
              <a:rPr lang="en-GB" sz="4000" dirty="0"/>
              <a:t>The pluralist approach</a:t>
            </a:r>
          </a:p>
        </p:txBody>
      </p:sp>
      <p:sp>
        <p:nvSpPr>
          <p:cNvPr id="3" name="Content Placeholder 2">
            <a:extLst>
              <a:ext uri="{FF2B5EF4-FFF2-40B4-BE49-F238E27FC236}">
                <a16:creationId xmlns:a16="http://schemas.microsoft.com/office/drawing/2014/main" id="{B437F4EA-5A48-DEF4-BE2F-C1326CAC61E7}"/>
              </a:ext>
            </a:extLst>
          </p:cNvPr>
          <p:cNvSpPr>
            <a:spLocks noGrp="1"/>
          </p:cNvSpPr>
          <p:nvPr>
            <p:ph idx="1"/>
          </p:nvPr>
        </p:nvSpPr>
        <p:spPr>
          <a:xfrm>
            <a:off x="761802" y="2321476"/>
            <a:ext cx="4864875" cy="3850724"/>
          </a:xfrm>
        </p:spPr>
        <p:txBody>
          <a:bodyPr anchor="ctr">
            <a:normAutofit/>
          </a:bodyPr>
          <a:lstStyle/>
          <a:p>
            <a:r>
              <a:rPr lang="en-GB" sz="2000" dirty="0"/>
              <a:t>The pluralist approach views employment as a strategic relationship between strangers. Employees and employers have different and competing goals and values and have no common purpose. Employment is characterised by conflict and any cooperation is based on the mutual need to attain the separate goals (</a:t>
            </a:r>
            <a:r>
              <a:rPr lang="en-GB" sz="2000" dirty="0" err="1"/>
              <a:t>Cradden</a:t>
            </a:r>
            <a:r>
              <a:rPr lang="en-GB" sz="2000" dirty="0"/>
              <a:t>, 2011)</a:t>
            </a:r>
          </a:p>
          <a:p>
            <a:r>
              <a:rPr lang="en-GB" sz="1400" dirty="0"/>
              <a:t>Pluralism denotes individuals and groups with diverse goals and opinions</a:t>
            </a:r>
            <a:endParaRPr lang="en-GB" sz="2000" dirty="0"/>
          </a:p>
        </p:txBody>
      </p:sp>
      <p:pic>
        <p:nvPicPr>
          <p:cNvPr id="7" name="Graphic 6" descr="Onboarding">
            <a:extLst>
              <a:ext uri="{FF2B5EF4-FFF2-40B4-BE49-F238E27FC236}">
                <a16:creationId xmlns:a16="http://schemas.microsoft.com/office/drawing/2014/main" id="{21DAF310-D1A5-4DD5-A120-07331CC6F4E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29047" y="2321476"/>
            <a:ext cx="3807411" cy="3807411"/>
          </a:xfrm>
          <a:prstGeom prst="rect">
            <a:avLst/>
          </a:prstGeom>
        </p:spPr>
      </p:pic>
      <p:pic>
        <p:nvPicPr>
          <p:cNvPr id="4" name="Picture 3">
            <a:extLst>
              <a:ext uri="{FF2B5EF4-FFF2-40B4-BE49-F238E27FC236}">
                <a16:creationId xmlns:a16="http://schemas.microsoft.com/office/drawing/2014/main" id="{EC174252-C25C-EFAC-1310-87FCAD1875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7524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2247C-E692-BBC7-B1C7-D2C1BA9C8D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CFBF40-4428-F764-264D-83C39D651D33}"/>
              </a:ext>
            </a:extLst>
          </p:cNvPr>
          <p:cNvSpPr>
            <a:spLocks noGrp="1"/>
          </p:cNvSpPr>
          <p:nvPr>
            <p:ph type="title"/>
          </p:nvPr>
        </p:nvSpPr>
        <p:spPr>
          <a:xfrm>
            <a:off x="761802" y="1006867"/>
            <a:ext cx="10760054" cy="461673"/>
          </a:xfrm>
        </p:spPr>
        <p:txBody>
          <a:bodyPr>
            <a:normAutofit fontScale="90000"/>
          </a:bodyPr>
          <a:lstStyle/>
          <a:p>
            <a:r>
              <a:rPr lang="en-GB" sz="4000" dirty="0"/>
              <a:t>The pluralist approach</a:t>
            </a:r>
          </a:p>
        </p:txBody>
      </p:sp>
      <p:sp>
        <p:nvSpPr>
          <p:cNvPr id="3" name="Content Placeholder 2">
            <a:extLst>
              <a:ext uri="{FF2B5EF4-FFF2-40B4-BE49-F238E27FC236}">
                <a16:creationId xmlns:a16="http://schemas.microsoft.com/office/drawing/2014/main" id="{753C27FF-F605-1904-AA65-C07666536D0D}"/>
              </a:ext>
            </a:extLst>
          </p:cNvPr>
          <p:cNvSpPr>
            <a:spLocks noGrp="1"/>
          </p:cNvSpPr>
          <p:nvPr>
            <p:ph idx="1"/>
          </p:nvPr>
        </p:nvSpPr>
        <p:spPr>
          <a:xfrm>
            <a:off x="761802" y="2321476"/>
            <a:ext cx="4864875" cy="3850724"/>
          </a:xfrm>
        </p:spPr>
        <p:txBody>
          <a:bodyPr anchor="ctr">
            <a:normAutofit/>
          </a:bodyPr>
          <a:lstStyle/>
          <a:p>
            <a:r>
              <a:rPr lang="en-GB" sz="2000" dirty="0"/>
              <a:t>Pluralism denotes individuals and groups with diverse goals and opinions</a:t>
            </a:r>
          </a:p>
        </p:txBody>
      </p:sp>
      <p:pic>
        <p:nvPicPr>
          <p:cNvPr id="7" name="Graphic 6" descr="Onboarding">
            <a:extLst>
              <a:ext uri="{FF2B5EF4-FFF2-40B4-BE49-F238E27FC236}">
                <a16:creationId xmlns:a16="http://schemas.microsoft.com/office/drawing/2014/main" id="{BEF1EED7-22E9-0888-15EB-C47421DF46A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29047" y="2321476"/>
            <a:ext cx="3807411" cy="3807411"/>
          </a:xfrm>
          <a:prstGeom prst="rect">
            <a:avLst/>
          </a:prstGeom>
        </p:spPr>
      </p:pic>
      <p:pic>
        <p:nvPicPr>
          <p:cNvPr id="4" name="Picture 3">
            <a:extLst>
              <a:ext uri="{FF2B5EF4-FFF2-40B4-BE49-F238E27FC236}">
                <a16:creationId xmlns:a16="http://schemas.microsoft.com/office/drawing/2014/main" id="{B5E2ACC0-6274-8440-FD4F-BD064C4542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77159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AF6CB648-9554-488A-B457-99CAAD1DA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E3ADCBE7-9330-1CDA-00EB-CDD12DB722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290"/>
            <a:ext cx="12192000" cy="1733407"/>
          </a:xfrm>
          <a:prstGeom prst="rect">
            <a:avLst/>
          </a:prstGeom>
          <a:ln>
            <a:noFill/>
          </a:ln>
          <a:effectLst>
            <a:outerShdw blurRad="254000" dist="381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C8E2F5-5C6F-863F-D9BA-5432DD871B3B}"/>
              </a:ext>
            </a:extLst>
          </p:cNvPr>
          <p:cNvSpPr>
            <a:spLocks noGrp="1"/>
          </p:cNvSpPr>
          <p:nvPr>
            <p:ph type="title"/>
          </p:nvPr>
        </p:nvSpPr>
        <p:spPr>
          <a:xfrm>
            <a:off x="761802" y="1130157"/>
            <a:ext cx="10760054" cy="338383"/>
          </a:xfrm>
        </p:spPr>
        <p:txBody>
          <a:bodyPr>
            <a:normAutofit fontScale="90000"/>
          </a:bodyPr>
          <a:lstStyle/>
          <a:p>
            <a:r>
              <a:rPr lang="en-GB" sz="4000" dirty="0"/>
              <a:t>Discussion question</a:t>
            </a:r>
          </a:p>
        </p:txBody>
      </p:sp>
      <p:sp>
        <p:nvSpPr>
          <p:cNvPr id="3" name="Content Placeholder 2">
            <a:extLst>
              <a:ext uri="{FF2B5EF4-FFF2-40B4-BE49-F238E27FC236}">
                <a16:creationId xmlns:a16="http://schemas.microsoft.com/office/drawing/2014/main" id="{FB7302FC-B7FA-C254-49F9-75621D40212A}"/>
              </a:ext>
            </a:extLst>
          </p:cNvPr>
          <p:cNvSpPr>
            <a:spLocks noGrp="1"/>
          </p:cNvSpPr>
          <p:nvPr>
            <p:ph idx="1"/>
          </p:nvPr>
        </p:nvSpPr>
        <p:spPr>
          <a:xfrm>
            <a:off x="761802" y="2321476"/>
            <a:ext cx="4864875" cy="3850724"/>
          </a:xfrm>
        </p:spPr>
        <p:txBody>
          <a:bodyPr anchor="ctr">
            <a:normAutofit/>
          </a:bodyPr>
          <a:lstStyle/>
          <a:p>
            <a:r>
              <a:rPr lang="en-GB" sz="2000" dirty="0"/>
              <a:t>Compare between pluralist and unitarist approach.</a:t>
            </a:r>
          </a:p>
        </p:txBody>
      </p:sp>
      <p:pic>
        <p:nvPicPr>
          <p:cNvPr id="7" name="Graphic 6" descr="Footer">
            <a:extLst>
              <a:ext uri="{FF2B5EF4-FFF2-40B4-BE49-F238E27FC236}">
                <a16:creationId xmlns:a16="http://schemas.microsoft.com/office/drawing/2014/main" id="{0E0AE56C-B1E1-AD32-F4BD-E4E1D61CFAE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29047" y="2321476"/>
            <a:ext cx="3807411" cy="3807411"/>
          </a:xfrm>
          <a:prstGeom prst="rect">
            <a:avLst/>
          </a:prstGeom>
        </p:spPr>
      </p:pic>
      <p:pic>
        <p:nvPicPr>
          <p:cNvPr id="4" name="Picture 3">
            <a:extLst>
              <a:ext uri="{FF2B5EF4-FFF2-40B4-BE49-F238E27FC236}">
                <a16:creationId xmlns:a16="http://schemas.microsoft.com/office/drawing/2014/main" id="{A187930F-12EC-81AF-6E94-44521F039C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46915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nodeType="withEffect">
                                  <p:stCondLst>
                                    <p:cond delay="500"/>
                                  </p:stCondLst>
                                  <p:iterate>
                                    <p:tmPct val="10000"/>
                                  </p:iterate>
                                  <p:childTnLst>
                                    <p:set>
                                      <p:cBhvr>
                                        <p:cTn id="9" dur="1" fill="hold">
                                          <p:stCondLst>
                                            <p:cond delay="0"/>
                                          </p:stCondLst>
                                        </p:cTn>
                                        <p:tgtEl>
                                          <p:spTgt spid="7"/>
                                        </p:tgtEl>
                                        <p:attrNameLst>
                                          <p:attrName>style.visibility</p:attrName>
                                        </p:attrNameLst>
                                      </p:cBhvr>
                                      <p:to>
                                        <p:strVal val="visible"/>
                                      </p:to>
                                    </p:set>
                                    <p:animEffect transition="in" filter="fade">
                                      <p:cBhvr>
                                        <p:cTn id="10"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654E8-BFF3-6868-C78B-3198BD4791C5}"/>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E0321F3D-FBE4-0804-6F41-62B114ACBBC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172197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7A471-DE1B-359D-1341-CFE1C9C7132D}"/>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B0C1EB4E-9D82-293C-E986-9C0C2642F53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121619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0D90E-F19E-99B8-0A17-B6CBB77A8931}"/>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0E0D71E6-E5BA-D8A3-5959-7EB9CA79871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241639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28150-E0E1-3F85-2FC9-5D1724B7088C}"/>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57315CA1-D422-2935-A44A-1BC77412381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163736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93577-5109-76C8-8ED9-1812A3265216}"/>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D076167A-FF57-4826-DCFF-240A291C035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701560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D0ABE-E3BB-2DF5-AA5E-A5A07CF48F1E}"/>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26115AF5-8212-342E-C1B6-17F0758675B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741698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3142E-F539-179C-DE11-EB1ABA8C9B0D}"/>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7A2C88B7-4E96-D952-5A7E-6CA718EB908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6090482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55206-03F2-5C86-E7F7-7FD21A75FD09}"/>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2CC60FC5-381F-664E-86D9-B39076E62D8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1353162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4AB35-98A7-33A3-C14F-859A462FD4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A2AD4D-963A-765B-1404-721F9BFFDB9F}"/>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8A3D6B47-6CC7-0C25-59C7-81285FD14C50}"/>
              </a:ext>
            </a:extLst>
          </p:cNvPr>
          <p:cNvSpPr>
            <a:spLocks noGrp="1"/>
          </p:cNvSpPr>
          <p:nvPr>
            <p:ph type="subTitle" idx="1"/>
          </p:nvPr>
        </p:nvSpPr>
        <p:spPr/>
        <p:txBody>
          <a:bodyPr/>
          <a:lstStyle/>
          <a:p>
            <a:pPr marL="0" indent="0">
              <a:buNone/>
            </a:pPr>
            <a:r>
              <a:rPr lang="en-GB" dirty="0"/>
              <a:t>4</a:t>
            </a:r>
            <a:r>
              <a:rPr lang="en-GB" baseline="30000" dirty="0"/>
              <a:t>th</a:t>
            </a:r>
            <a:r>
              <a:rPr lang="en-GB" dirty="0"/>
              <a:t>: The Employment Relationship includes tangible and intangible elements.</a:t>
            </a:r>
          </a:p>
          <a:p>
            <a:endParaRPr lang="en-GB" dirty="0"/>
          </a:p>
        </p:txBody>
      </p:sp>
      <p:pic>
        <p:nvPicPr>
          <p:cNvPr id="4" name="Picture 3">
            <a:extLst>
              <a:ext uri="{FF2B5EF4-FFF2-40B4-BE49-F238E27FC236}">
                <a16:creationId xmlns:a16="http://schemas.microsoft.com/office/drawing/2014/main" id="{BE48B29B-0CFF-C8AB-402B-103497043D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663280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6D165-0813-E90C-40C3-13DBD5635BC1}"/>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2CA6A1CA-CDE4-D835-7E8F-994B5F8ADCF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715322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A2697-6758-C988-0FE6-65C3A22C52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C5C252-B00E-C69A-BC79-5BD234FEB51E}"/>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8CF8D71B-5D7F-CE49-CCB0-8EC2880108FC}"/>
              </a:ext>
            </a:extLst>
          </p:cNvPr>
          <p:cNvSpPr>
            <a:spLocks noGrp="1"/>
          </p:cNvSpPr>
          <p:nvPr>
            <p:ph type="subTitle" idx="1"/>
          </p:nvPr>
        </p:nvSpPr>
        <p:spPr/>
        <p:txBody>
          <a:bodyPr/>
          <a:lstStyle/>
          <a:p>
            <a:r>
              <a:rPr lang="en-GB" dirty="0"/>
              <a:t>5</a:t>
            </a:r>
            <a:r>
              <a:rPr lang="en-GB" baseline="30000" dirty="0"/>
              <a:t>th</a:t>
            </a:r>
            <a:r>
              <a:rPr lang="en-GB" dirty="0"/>
              <a:t>: The Employment Relationship is indeterminate and incomplete.</a:t>
            </a:r>
          </a:p>
        </p:txBody>
      </p:sp>
      <p:pic>
        <p:nvPicPr>
          <p:cNvPr id="4" name="Picture 3">
            <a:extLst>
              <a:ext uri="{FF2B5EF4-FFF2-40B4-BE49-F238E27FC236}">
                <a16:creationId xmlns:a16="http://schemas.microsoft.com/office/drawing/2014/main" id="{B70F3EB4-22BA-18C2-6BE1-E0D7526755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970314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8FC7A-B70A-CB5E-C5C7-6F0467A6CA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20DD1C-51D8-0BDB-610C-A85822E8D41D}"/>
              </a:ext>
            </a:extLst>
          </p:cNvPr>
          <p:cNvSpPr>
            <a:spLocks noGrp="1"/>
          </p:cNvSpPr>
          <p:nvPr>
            <p:ph type="title"/>
          </p:nvPr>
        </p:nvSpPr>
        <p:spPr>
          <a:xfrm>
            <a:off x="756007" y="1320622"/>
            <a:ext cx="10515600" cy="1325563"/>
          </a:xfrm>
        </p:spPr>
        <p:txBody>
          <a:bodyPr>
            <a:normAutofit/>
          </a:bodyPr>
          <a:lstStyle/>
          <a:p>
            <a:r>
              <a:rPr lang="en-GB" b="1"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D1F7F1CC-98B2-7AA3-D3B7-2D449CE48155}"/>
              </a:ext>
            </a:extLst>
          </p:cNvPr>
          <p:cNvSpPr>
            <a:spLocks noGrp="1"/>
          </p:cNvSpPr>
          <p:nvPr>
            <p:ph idx="1"/>
          </p:nvPr>
        </p:nvSpPr>
        <p:spPr>
          <a:xfrm>
            <a:off x="838200" y="3020601"/>
            <a:ext cx="10515600" cy="3156361"/>
          </a:xfrm>
        </p:spPr>
        <p:txBody>
          <a:bodyPr/>
          <a:lstStyle/>
          <a:p>
            <a:pPr marL="0" indent="0">
              <a:buNone/>
            </a:pPr>
            <a:r>
              <a:rPr lang="en-GB" dirty="0"/>
              <a:t>5</a:t>
            </a:r>
            <a:r>
              <a:rPr lang="en-GB" baseline="30000" dirty="0"/>
              <a:t>th</a:t>
            </a:r>
            <a:r>
              <a:rPr lang="en-GB" dirty="0"/>
              <a:t>:  The Employment Relationship is indeterminate and incomplete:</a:t>
            </a:r>
          </a:p>
          <a:p>
            <a:pPr marL="0" indent="0">
              <a:buNone/>
            </a:pPr>
            <a:endParaRPr lang="en-GB" dirty="0"/>
          </a:p>
          <a:p>
            <a:pPr marL="0" indent="0">
              <a:buNone/>
            </a:pPr>
            <a:r>
              <a:rPr lang="en-GB" dirty="0"/>
              <a:t> It is difficult to provide a definitive list of all aspects involved in the relationship. Also, as the relationship evolves, new terms and conditions of employment are often generated</a:t>
            </a:r>
          </a:p>
        </p:txBody>
      </p:sp>
      <p:pic>
        <p:nvPicPr>
          <p:cNvPr id="4" name="Picture 3">
            <a:extLst>
              <a:ext uri="{FF2B5EF4-FFF2-40B4-BE49-F238E27FC236}">
                <a16:creationId xmlns:a16="http://schemas.microsoft.com/office/drawing/2014/main" id="{6B49890F-8995-232D-A015-7808566567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9342613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E193C-552B-CEA4-AE0C-B0E14848D7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A763F4-E7E2-B03D-F015-BC1BAE5EB45C}"/>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D4FD31BA-973E-14E0-A976-85F34FE98DB3}"/>
              </a:ext>
            </a:extLst>
          </p:cNvPr>
          <p:cNvSpPr>
            <a:spLocks noGrp="1"/>
          </p:cNvSpPr>
          <p:nvPr>
            <p:ph type="subTitle" idx="1"/>
          </p:nvPr>
        </p:nvSpPr>
        <p:spPr/>
        <p:txBody>
          <a:bodyPr/>
          <a:lstStyle/>
          <a:p>
            <a:pPr marL="0" indent="0">
              <a:buNone/>
            </a:pPr>
            <a:r>
              <a:rPr lang="en-GB" dirty="0"/>
              <a:t>6</a:t>
            </a:r>
            <a:r>
              <a:rPr lang="en-GB" baseline="30000" dirty="0"/>
              <a:t>th</a:t>
            </a:r>
            <a:r>
              <a:rPr lang="en-GB" dirty="0"/>
              <a:t> : The Employment Relationship denotes the importance of cooperation and conflict:</a:t>
            </a:r>
          </a:p>
          <a:p>
            <a:endParaRPr lang="en-GB" dirty="0"/>
          </a:p>
        </p:txBody>
      </p:sp>
      <p:pic>
        <p:nvPicPr>
          <p:cNvPr id="4" name="Picture 3">
            <a:extLst>
              <a:ext uri="{FF2B5EF4-FFF2-40B4-BE49-F238E27FC236}">
                <a16:creationId xmlns:a16="http://schemas.microsoft.com/office/drawing/2014/main" id="{46A7674A-A124-E1B9-2355-20C140AF13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3498192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FC934-4AFC-174B-EA1B-36606131D2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BA173A-84F5-4C54-B4F7-EB918D175411}"/>
              </a:ext>
            </a:extLst>
          </p:cNvPr>
          <p:cNvSpPr>
            <a:spLocks noGrp="1"/>
          </p:cNvSpPr>
          <p:nvPr>
            <p:ph type="title"/>
          </p:nvPr>
        </p:nvSpPr>
        <p:spPr>
          <a:xfrm>
            <a:off x="838200" y="1207606"/>
            <a:ext cx="10515600" cy="1325563"/>
          </a:xfrm>
        </p:spPr>
        <p:txBody>
          <a:bodyPr>
            <a:normAutofit/>
          </a:bodyPr>
          <a:lstStyle/>
          <a:p>
            <a:r>
              <a:rPr lang="en-GB" b="1"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80CC6053-C882-A2FB-3E49-D8AB6EA45FCE}"/>
              </a:ext>
            </a:extLst>
          </p:cNvPr>
          <p:cNvSpPr>
            <a:spLocks noGrp="1"/>
          </p:cNvSpPr>
          <p:nvPr>
            <p:ph idx="1"/>
          </p:nvPr>
        </p:nvSpPr>
        <p:spPr>
          <a:xfrm>
            <a:off x="838200" y="2609635"/>
            <a:ext cx="10515600" cy="3567327"/>
          </a:xfrm>
        </p:spPr>
        <p:txBody>
          <a:bodyPr/>
          <a:lstStyle/>
          <a:p>
            <a:pPr marL="0" indent="0">
              <a:buNone/>
            </a:pPr>
            <a:r>
              <a:rPr lang="en-GB" dirty="0"/>
              <a:t>6</a:t>
            </a:r>
            <a:r>
              <a:rPr lang="en-GB" baseline="30000" dirty="0"/>
              <a:t>th</a:t>
            </a:r>
            <a:r>
              <a:rPr lang="en-GB" dirty="0"/>
              <a:t> : The Employment Relationship denotes the importance of cooperation and conflict:</a:t>
            </a:r>
          </a:p>
          <a:p>
            <a:pPr marL="0" indent="0">
              <a:buNone/>
            </a:pPr>
            <a:endParaRPr lang="en-GB" dirty="0"/>
          </a:p>
          <a:p>
            <a:pPr marL="0" indent="0">
              <a:buNone/>
            </a:pPr>
            <a:r>
              <a:rPr lang="en-GB" dirty="0"/>
              <a:t> It is important to cooperate and work with people to develop long-term successful relations. However, the acknowledgement of conflict in the relationship may also help to overcome differences and create new and innovative ways of conducting business</a:t>
            </a:r>
          </a:p>
        </p:txBody>
      </p:sp>
      <p:pic>
        <p:nvPicPr>
          <p:cNvPr id="4" name="Picture 3">
            <a:extLst>
              <a:ext uri="{FF2B5EF4-FFF2-40B4-BE49-F238E27FC236}">
                <a16:creationId xmlns:a16="http://schemas.microsoft.com/office/drawing/2014/main" id="{404FC065-8CE9-8DF0-D96B-992D559F62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30000344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4FA1E-13BA-7657-184D-E059CD9DBB0E}"/>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A9A38536-12A4-8EAC-0A6B-34A6CA32A3D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4673286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EE64D-3C47-BB5C-53AC-BF7F01D2FAD2}"/>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37CDDC4E-F07B-9B31-162A-8A48BF7B204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6649211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F8379-2D69-1253-4B1A-B46A7814EAE9}"/>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04556776-467E-F8B6-44C7-75BF9866B81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3693640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5EA6D-59BA-3F44-E1A1-906C82CFF6F8}"/>
              </a:ext>
            </a:extLst>
          </p:cNvPr>
          <p:cNvSpPr>
            <a:spLocks noGrp="1"/>
          </p:cNvSpPr>
          <p:nvPr>
            <p:ph type="title"/>
          </p:nvPr>
        </p:nvSpPr>
        <p:spPr>
          <a:xfrm>
            <a:off x="838200" y="1561672"/>
            <a:ext cx="10515600" cy="437241"/>
          </a:xfrm>
        </p:spPr>
        <p:txBody>
          <a:bodyPr>
            <a:normAutofit fontScale="90000"/>
          </a:bodyPr>
          <a:lstStyle/>
          <a:p>
            <a:r>
              <a:rPr lang="en-GB" dirty="0"/>
              <a:t>References:</a:t>
            </a:r>
          </a:p>
        </p:txBody>
      </p:sp>
      <p:sp>
        <p:nvSpPr>
          <p:cNvPr id="3" name="Content Placeholder 2">
            <a:extLst>
              <a:ext uri="{FF2B5EF4-FFF2-40B4-BE49-F238E27FC236}">
                <a16:creationId xmlns:a16="http://schemas.microsoft.com/office/drawing/2014/main" id="{F40ACE08-AEEC-8730-1DC9-96E036CB69EB}"/>
              </a:ext>
            </a:extLst>
          </p:cNvPr>
          <p:cNvSpPr>
            <a:spLocks noGrp="1"/>
          </p:cNvSpPr>
          <p:nvPr>
            <p:ph idx="1"/>
          </p:nvPr>
        </p:nvSpPr>
        <p:spPr>
          <a:xfrm>
            <a:off x="838200" y="2219217"/>
            <a:ext cx="10515600" cy="3957745"/>
          </a:xfrm>
        </p:spPr>
        <p:txBody>
          <a:bodyPr>
            <a:normAutofit/>
          </a:bodyPr>
          <a:lstStyle/>
          <a:p>
            <a:endParaRPr lang="en-GB" sz="1600" dirty="0"/>
          </a:p>
          <a:p>
            <a:r>
              <a:rPr lang="en-GB" sz="2000" dirty="0" err="1"/>
              <a:t>Ayantunji</a:t>
            </a:r>
            <a:r>
              <a:rPr lang="en-GB" sz="2000" dirty="0"/>
              <a:t>, O., &amp; </a:t>
            </a:r>
            <a:r>
              <a:rPr lang="en-GB" sz="2000" dirty="0" err="1"/>
              <a:t>Ayantunji</a:t>
            </a:r>
            <a:r>
              <a:rPr lang="en-GB" sz="2000" dirty="0"/>
              <a:t>, M. M. (2013). Actors in industrial relations: Competitors, collaborators or compatriots? Interdisciplinary Journal of Contemporary Research in Business, 4(12).</a:t>
            </a:r>
          </a:p>
          <a:p>
            <a:r>
              <a:rPr lang="en-GB" sz="2000" dirty="0" err="1"/>
              <a:t>Cradden</a:t>
            </a:r>
            <a:r>
              <a:rPr lang="en-GB" sz="2000" dirty="0"/>
              <a:t>, C. (2011). </a:t>
            </a:r>
            <a:r>
              <a:rPr lang="en-GB" sz="2000" dirty="0" err="1"/>
              <a:t>Unitarism</a:t>
            </a:r>
            <a:r>
              <a:rPr lang="en-GB" sz="2000" dirty="0"/>
              <a:t>, pluralism, radicalism and the rest? Working </a:t>
            </a:r>
            <a:r>
              <a:rPr lang="en-GB" sz="2000" dirty="0" err="1"/>
              <a:t>paer</a:t>
            </a:r>
            <a:r>
              <a:rPr lang="en-GB" sz="2000" dirty="0"/>
              <a:t> No 7. Department of Sociology, University of </a:t>
            </a:r>
            <a:r>
              <a:rPr lang="en-GB" sz="2000" dirty="0" err="1"/>
              <a:t>DeGeneve</a:t>
            </a:r>
            <a:r>
              <a:rPr lang="en-GB" sz="2000" dirty="0"/>
              <a:t>. </a:t>
            </a:r>
          </a:p>
          <a:p>
            <a:r>
              <a:rPr lang="en-GB" sz="2000" dirty="0"/>
              <a:t>Budd, J. W., &amp; </a:t>
            </a:r>
            <a:r>
              <a:rPr lang="en-GB" sz="2000" dirty="0" err="1"/>
              <a:t>Bhave</a:t>
            </a:r>
            <a:r>
              <a:rPr lang="en-GB" sz="2000" dirty="0"/>
              <a:t>, D. (2006). Values, ideologies and frames of reference in employment relations. In N. Bacon, P. Blyton, J. </a:t>
            </a:r>
            <a:r>
              <a:rPr lang="en-GB" sz="2000" dirty="0" err="1"/>
              <a:t>Fiorito</a:t>
            </a:r>
            <a:r>
              <a:rPr lang="en-GB" sz="2000" dirty="0"/>
              <a:t> &amp; E. </a:t>
            </a:r>
            <a:r>
              <a:rPr lang="en-GB" sz="2000" dirty="0" err="1"/>
              <a:t>Heery</a:t>
            </a:r>
            <a:r>
              <a:rPr lang="en-GB" sz="2000" dirty="0"/>
              <a:t> (Eds.), Sage Handbook of Industrial and Employment Relations. Minneapolis, MN: Industrial Relations </a:t>
            </a:r>
            <a:r>
              <a:rPr lang="en-GB" sz="2000" dirty="0" err="1"/>
              <a:t>Center</a:t>
            </a:r>
            <a:r>
              <a:rPr lang="en-GB" sz="2000" dirty="0"/>
              <a:t>, University of </a:t>
            </a:r>
            <a:r>
              <a:rPr lang="en-GB" sz="2000" dirty="0" err="1"/>
              <a:t>Minnesot</a:t>
            </a:r>
            <a:endParaRPr lang="en-GB" sz="2000" dirty="0"/>
          </a:p>
          <a:p>
            <a:r>
              <a:rPr lang="en-GB" sz="2000" dirty="0"/>
              <a:t>Godard, J. (2005). Industrial Relations, the Economy, and Society (3rd ed.). Concord, Ontario: </a:t>
            </a:r>
            <a:r>
              <a:rPr lang="en-GB" sz="2000" dirty="0" err="1"/>
              <a:t>Captus</a:t>
            </a:r>
            <a:r>
              <a:rPr lang="en-GB" sz="2000" dirty="0"/>
              <a:t> Press</a:t>
            </a:r>
          </a:p>
        </p:txBody>
      </p:sp>
      <p:pic>
        <p:nvPicPr>
          <p:cNvPr id="4" name="Picture 3">
            <a:extLst>
              <a:ext uri="{FF2B5EF4-FFF2-40B4-BE49-F238E27FC236}">
                <a16:creationId xmlns:a16="http://schemas.microsoft.com/office/drawing/2014/main" id="{B88D5C95-F0E7-9B31-284A-5945709B4F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260363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1130</Words>
  <Application>Microsoft Office PowerPoint</Application>
  <PresentationFormat>Widescreen</PresentationFormat>
  <Paragraphs>115</Paragraphs>
  <Slides>57</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57</vt:i4>
      </vt:variant>
    </vt:vector>
  </HeadingPairs>
  <TitlesOfParts>
    <vt:vector size="63" baseType="lpstr">
      <vt:lpstr>Alexandria</vt:lpstr>
      <vt:lpstr>Arial</vt:lpstr>
      <vt:lpstr>Calibri</vt:lpstr>
      <vt:lpstr>Calibri Light</vt:lpstr>
      <vt:lpstr>Office Theme</vt:lpstr>
      <vt:lpstr>1_Office Theme</vt:lpstr>
      <vt:lpstr>PowerPoint Presentation</vt:lpstr>
      <vt:lpstr>PowerPoint Presentation</vt:lpstr>
      <vt:lpstr>The main actors in the employment relationship</vt:lpstr>
      <vt:lpstr>The main actors in the employment relationship</vt:lpstr>
      <vt:lpstr>The state</vt:lpstr>
      <vt:lpstr>The state</vt:lpstr>
      <vt:lpstr>Define state</vt:lpstr>
      <vt:lpstr>Define Government</vt:lpstr>
      <vt:lpstr>Discussion questions</vt:lpstr>
      <vt:lpstr>The main actors in the employment relationship</vt:lpstr>
      <vt:lpstr>Institutional actors</vt:lpstr>
      <vt:lpstr>Institutional actors</vt:lpstr>
      <vt:lpstr>Institutional actors</vt:lpstr>
      <vt:lpstr>Define Employee:</vt:lpstr>
      <vt:lpstr>Define trade unions</vt:lpstr>
      <vt:lpstr>Discussion question</vt:lpstr>
      <vt:lpstr>The main actors in the employment relationship</vt:lpstr>
      <vt:lpstr>Organisational actors</vt:lpstr>
      <vt:lpstr>Organizational actors</vt:lpstr>
      <vt:lpstr>Organizational actors</vt:lpstr>
      <vt:lpstr>Organizational actors</vt:lpstr>
      <vt:lpstr>Organizational actors</vt:lpstr>
      <vt:lpstr>Discussion questions</vt:lpstr>
      <vt:lpstr>PowerPoint Presentation</vt:lpstr>
      <vt:lpstr>PowerPoint Presentation</vt:lpstr>
      <vt:lpstr>PowerPoint Presentation</vt:lpstr>
      <vt:lpstr>PowerPoint Presentation</vt:lpstr>
      <vt:lpstr>3rd views on the interest of employers:</vt:lpstr>
      <vt:lpstr>Define employer</vt:lpstr>
      <vt:lpstr>Define Employer associations</vt:lpstr>
      <vt:lpstr>Theoretical study of ER</vt:lpstr>
      <vt:lpstr>The unitarist approach</vt:lpstr>
      <vt:lpstr>The unitarist approach</vt:lpstr>
      <vt:lpstr>The unitarist approach</vt:lpstr>
      <vt:lpstr>The pluralist approach</vt:lpstr>
      <vt:lpstr>The pluralist approach</vt:lpstr>
      <vt:lpstr>The pluralist approach</vt:lpstr>
      <vt:lpstr>Discussion question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Characteristics of the employment relationship</vt:lpstr>
      <vt:lpstr>PowerPoint Presentation</vt:lpstr>
      <vt:lpstr>Characteristics of the employment relationship</vt:lpstr>
      <vt:lpstr>Characteristics of the employment relationship </vt:lpstr>
      <vt:lpstr>Characteristics of the employment relationship</vt:lpstr>
      <vt:lpstr>Characteristics of the employment relationship </vt:lpstr>
      <vt:lpstr>PowerPoint Presentation</vt:lpstr>
      <vt:lpstr>PowerPoint Presentation</vt:lpstr>
      <vt:lpstr>PowerPoint Presentation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Rokaya</dc:creator>
  <cp:lastModifiedBy>rokayasalah1995@yahoo.com</cp:lastModifiedBy>
  <cp:revision>1</cp:revision>
  <dcterms:modified xsi:type="dcterms:W3CDTF">2024-10-23T10:42:50Z</dcterms:modified>
</cp:coreProperties>
</file>