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3"/>
    <p:sldMasterId id="2147483679" r:id="rId4"/>
  </p:sldMasterIdLst>
  <p:notesMasterIdLst>
    <p:notesMasterId r:id="rId37"/>
  </p:notesMasterIdLst>
  <p:sldIdLst>
    <p:sldId id="480" r:id="rId5"/>
    <p:sldId id="653" r:id="rId6"/>
    <p:sldId id="670" r:id="rId7"/>
    <p:sldId id="671" r:id="rId8"/>
    <p:sldId id="489" r:id="rId9"/>
    <p:sldId id="542" r:id="rId10"/>
    <p:sldId id="664" r:id="rId11"/>
    <p:sldId id="674" r:id="rId12"/>
    <p:sldId id="677" r:id="rId13"/>
    <p:sldId id="519" r:id="rId14"/>
    <p:sldId id="672" r:id="rId15"/>
    <p:sldId id="673" r:id="rId16"/>
    <p:sldId id="675" r:id="rId17"/>
    <p:sldId id="678" r:id="rId18"/>
    <p:sldId id="541" r:id="rId19"/>
    <p:sldId id="530" r:id="rId20"/>
    <p:sldId id="522" r:id="rId21"/>
    <p:sldId id="531" r:id="rId22"/>
    <p:sldId id="534" r:id="rId23"/>
    <p:sldId id="535" r:id="rId24"/>
    <p:sldId id="537" r:id="rId25"/>
    <p:sldId id="538" r:id="rId26"/>
    <p:sldId id="663" r:id="rId27"/>
    <p:sldId id="532" r:id="rId28"/>
    <p:sldId id="669" r:id="rId29"/>
    <p:sldId id="546" r:id="rId30"/>
    <p:sldId id="679" r:id="rId31"/>
    <p:sldId id="680" r:id="rId32"/>
    <p:sldId id="681" r:id="rId33"/>
    <p:sldId id="661" r:id="rId34"/>
    <p:sldId id="655" r:id="rId35"/>
    <p:sldId id="65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slideMaster" Target="slideMasters/slideMaster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407707-E8B3-45C3-BF6D-B8E9FEBFF511}" type="doc">
      <dgm:prSet loTypeId="urn:microsoft.com/office/officeart/2005/8/layout/hierarchy1" loCatId="hierarchy" qsTypeId="urn:microsoft.com/office/officeart/2005/8/quickstyle/simple1" qsCatId="simple" csTypeId="urn:microsoft.com/office/officeart/2005/8/colors/accent4_2" csCatId="accent4" phldr="1"/>
      <dgm:spPr/>
      <dgm:t>
        <a:bodyPr/>
        <a:lstStyle/>
        <a:p>
          <a:endParaRPr lang="en-US"/>
        </a:p>
      </dgm:t>
    </dgm:pt>
    <dgm:pt modelId="{6CF2E7A8-55E3-4880-A5E8-56612F8FE45B}">
      <dgm:prSet custT="1"/>
      <dgm:spPr/>
      <dgm:t>
        <a:bodyPr/>
        <a:lstStyle/>
        <a:p>
          <a:r>
            <a:rPr lang="ar-JO" sz="1600" b="1" dirty="0">
              <a:latin typeface="Alexandria" pitchFamily="2" charset="-78"/>
              <a:cs typeface="Alexandria" pitchFamily="2" charset="-78"/>
            </a:rPr>
            <a:t>القدرة على الإدراك والتحليل </a:t>
          </a:r>
          <a:endParaRPr lang="en-US" sz="1600" b="1" dirty="0">
            <a:latin typeface="Alexandria" pitchFamily="2" charset="-78"/>
            <a:cs typeface="Alexandria" pitchFamily="2" charset="-78"/>
          </a:endParaRPr>
        </a:p>
      </dgm:t>
    </dgm:pt>
    <dgm:pt modelId="{97117D05-3C1A-4E7D-AB8A-57DA32305794}" type="parTrans" cxnId="{E8EC74B3-57FE-487B-92CC-3C06D12FD53A}">
      <dgm:prSet/>
      <dgm:spPr/>
      <dgm:t>
        <a:bodyPr/>
        <a:lstStyle/>
        <a:p>
          <a:endParaRPr lang="en-US" sz="1600" b="1">
            <a:latin typeface="Alexandria" pitchFamily="2" charset="-78"/>
            <a:cs typeface="Alexandria" pitchFamily="2" charset="-78"/>
          </a:endParaRPr>
        </a:p>
      </dgm:t>
    </dgm:pt>
    <dgm:pt modelId="{7F85530C-83AE-490B-988F-50EE7C27FA16}" type="sibTrans" cxnId="{E8EC74B3-57FE-487B-92CC-3C06D12FD53A}">
      <dgm:prSet/>
      <dgm:spPr/>
      <dgm:t>
        <a:bodyPr/>
        <a:lstStyle/>
        <a:p>
          <a:endParaRPr lang="en-US" sz="1600" b="1">
            <a:latin typeface="Alexandria" pitchFamily="2" charset="-78"/>
            <a:cs typeface="Alexandria" pitchFamily="2" charset="-78"/>
          </a:endParaRPr>
        </a:p>
      </dgm:t>
    </dgm:pt>
    <dgm:pt modelId="{978D5C35-A12F-4261-A99F-86087CBC5AB0}">
      <dgm:prSet custT="1"/>
      <dgm:spPr/>
      <dgm:t>
        <a:bodyPr/>
        <a:lstStyle/>
        <a:p>
          <a:r>
            <a:rPr lang="ar-JO" sz="1600" b="1">
              <a:latin typeface="Alexandria" pitchFamily="2" charset="-78"/>
              <a:cs typeface="Alexandria" pitchFamily="2" charset="-78"/>
            </a:rPr>
            <a:t>القدرة على إدارة العلاقات </a:t>
          </a:r>
          <a:endParaRPr lang="en-US" sz="1600" b="1">
            <a:latin typeface="Alexandria" pitchFamily="2" charset="-78"/>
            <a:cs typeface="Alexandria" pitchFamily="2" charset="-78"/>
          </a:endParaRPr>
        </a:p>
      </dgm:t>
    </dgm:pt>
    <dgm:pt modelId="{ED56F73E-E8F1-4C9A-AE9D-8B1F7D7942BD}" type="parTrans" cxnId="{EB17EBB0-5833-4A5D-A936-93C750B6143D}">
      <dgm:prSet/>
      <dgm:spPr/>
      <dgm:t>
        <a:bodyPr/>
        <a:lstStyle/>
        <a:p>
          <a:endParaRPr lang="en-US" sz="1600" b="1">
            <a:latin typeface="Alexandria" pitchFamily="2" charset="-78"/>
            <a:cs typeface="Alexandria" pitchFamily="2" charset="-78"/>
          </a:endParaRPr>
        </a:p>
      </dgm:t>
    </dgm:pt>
    <dgm:pt modelId="{4365824A-1313-4DAD-95E0-DC316674CFE6}" type="sibTrans" cxnId="{EB17EBB0-5833-4A5D-A936-93C750B6143D}">
      <dgm:prSet/>
      <dgm:spPr/>
      <dgm:t>
        <a:bodyPr/>
        <a:lstStyle/>
        <a:p>
          <a:endParaRPr lang="en-US" sz="1600" b="1">
            <a:latin typeface="Alexandria" pitchFamily="2" charset="-78"/>
            <a:cs typeface="Alexandria" pitchFamily="2" charset="-78"/>
          </a:endParaRPr>
        </a:p>
      </dgm:t>
    </dgm:pt>
    <dgm:pt modelId="{2089DAAC-519E-4F6D-B3F7-26E652E3CD44}">
      <dgm:prSet custT="1"/>
      <dgm:spPr/>
      <dgm:t>
        <a:bodyPr/>
        <a:lstStyle/>
        <a:p>
          <a:r>
            <a:rPr lang="ar-JO" sz="1600" b="1" dirty="0">
              <a:latin typeface="Alexandria" pitchFamily="2" charset="-78"/>
              <a:cs typeface="Alexandria" pitchFamily="2" charset="-78"/>
            </a:rPr>
            <a:t>القدرة على التعليم والتدريب </a:t>
          </a:r>
          <a:endParaRPr lang="en-US" sz="1600" b="1" dirty="0">
            <a:latin typeface="Alexandria" pitchFamily="2" charset="-78"/>
            <a:cs typeface="Alexandria" pitchFamily="2" charset="-78"/>
          </a:endParaRPr>
        </a:p>
      </dgm:t>
    </dgm:pt>
    <dgm:pt modelId="{75FC5432-3BC9-47DA-8478-37E3C9EADFB8}" type="parTrans" cxnId="{7F1F446A-638A-45F5-9654-098A58663E0B}">
      <dgm:prSet/>
      <dgm:spPr/>
      <dgm:t>
        <a:bodyPr/>
        <a:lstStyle/>
        <a:p>
          <a:endParaRPr lang="en-US" sz="1600" b="1">
            <a:latin typeface="Alexandria" pitchFamily="2" charset="-78"/>
            <a:cs typeface="Alexandria" pitchFamily="2" charset="-78"/>
          </a:endParaRPr>
        </a:p>
      </dgm:t>
    </dgm:pt>
    <dgm:pt modelId="{CB7EFE22-982E-41AB-BB6D-6C26A5852E4C}" type="sibTrans" cxnId="{7F1F446A-638A-45F5-9654-098A58663E0B}">
      <dgm:prSet/>
      <dgm:spPr/>
      <dgm:t>
        <a:bodyPr/>
        <a:lstStyle/>
        <a:p>
          <a:endParaRPr lang="en-US" sz="1600" b="1">
            <a:latin typeface="Alexandria" pitchFamily="2" charset="-78"/>
            <a:cs typeface="Alexandria" pitchFamily="2" charset="-78"/>
          </a:endParaRPr>
        </a:p>
      </dgm:t>
    </dgm:pt>
    <dgm:pt modelId="{F3EED429-BE83-4E4F-B4EE-1A05A8308633}">
      <dgm:prSet custT="1"/>
      <dgm:spPr/>
      <dgm:t>
        <a:bodyPr/>
        <a:lstStyle/>
        <a:p>
          <a:endParaRPr lang="ar-AE" sz="1600" b="1" dirty="0">
            <a:latin typeface="Alexandria" pitchFamily="2" charset="-78"/>
            <a:cs typeface="Alexandria" pitchFamily="2" charset="-78"/>
          </a:endParaRPr>
        </a:p>
        <a:p>
          <a:r>
            <a:rPr lang="ar-JO" sz="1600" b="1" dirty="0">
              <a:latin typeface="Alexandria" pitchFamily="2" charset="-78"/>
              <a:cs typeface="Alexandria" pitchFamily="2" charset="-78"/>
            </a:rPr>
            <a:t>القدرة على التعبير </a:t>
          </a:r>
          <a:r>
            <a:rPr lang="ar-AE" sz="1600" b="1" dirty="0">
              <a:latin typeface="Alexandria" pitchFamily="2" charset="-78"/>
              <a:cs typeface="Alexandria" pitchFamily="2" charset="-78"/>
            </a:rPr>
            <a:t> والتواصل الفعال</a:t>
          </a:r>
          <a:endParaRPr lang="en-US" sz="1600" b="1" dirty="0">
            <a:latin typeface="Alexandria" pitchFamily="2" charset="-78"/>
            <a:cs typeface="Alexandria" pitchFamily="2" charset="-78"/>
          </a:endParaRPr>
        </a:p>
        <a:p>
          <a:endParaRPr lang="en-US" sz="1600" b="1" dirty="0">
            <a:latin typeface="Alexandria" pitchFamily="2" charset="-78"/>
            <a:cs typeface="Alexandria" pitchFamily="2" charset="-78"/>
          </a:endParaRPr>
        </a:p>
      </dgm:t>
    </dgm:pt>
    <dgm:pt modelId="{0E905BE2-263F-45C0-A4CF-385CF9B4131C}" type="parTrans" cxnId="{27C321B9-F81F-4209-B614-373AD83DE646}">
      <dgm:prSet/>
      <dgm:spPr/>
      <dgm:t>
        <a:bodyPr/>
        <a:lstStyle/>
        <a:p>
          <a:endParaRPr lang="en-US" sz="1600" b="1">
            <a:latin typeface="Alexandria" pitchFamily="2" charset="-78"/>
            <a:cs typeface="Alexandria" pitchFamily="2" charset="-78"/>
          </a:endParaRPr>
        </a:p>
      </dgm:t>
    </dgm:pt>
    <dgm:pt modelId="{97CEA3DB-D5E3-47B7-B6AA-5A2EFAE30FC8}" type="sibTrans" cxnId="{27C321B9-F81F-4209-B614-373AD83DE646}">
      <dgm:prSet/>
      <dgm:spPr/>
      <dgm:t>
        <a:bodyPr/>
        <a:lstStyle/>
        <a:p>
          <a:endParaRPr lang="en-US" sz="1600" b="1">
            <a:latin typeface="Alexandria" pitchFamily="2" charset="-78"/>
            <a:cs typeface="Alexandria" pitchFamily="2" charset="-78"/>
          </a:endParaRPr>
        </a:p>
      </dgm:t>
    </dgm:pt>
    <dgm:pt modelId="{9E2497B7-F184-4153-B9C0-4600569D2270}">
      <dgm:prSet custT="1"/>
      <dgm:spPr/>
      <dgm:t>
        <a:bodyPr/>
        <a:lstStyle/>
        <a:p>
          <a:r>
            <a:rPr lang="ar-AE" sz="1600" b="1" dirty="0">
              <a:latin typeface="Alexandria" pitchFamily="2" charset="-78"/>
              <a:cs typeface="Alexandria" pitchFamily="2" charset="-78"/>
            </a:rPr>
            <a:t>القدرة على الإبداع</a:t>
          </a:r>
          <a:endParaRPr lang="en-US" sz="1600" b="1" dirty="0">
            <a:latin typeface="Alexandria" pitchFamily="2" charset="-78"/>
            <a:cs typeface="Alexandria" pitchFamily="2" charset="-78"/>
          </a:endParaRPr>
        </a:p>
      </dgm:t>
    </dgm:pt>
    <dgm:pt modelId="{C25CAEBC-3011-4711-BC4C-ECF1B93A00F9}" type="parTrans" cxnId="{50302A6B-6D20-4E85-96A8-599ECDD8386A}">
      <dgm:prSet/>
      <dgm:spPr/>
      <dgm:t>
        <a:bodyPr/>
        <a:lstStyle/>
        <a:p>
          <a:endParaRPr lang="en-US" sz="1600" b="1">
            <a:latin typeface="Alexandria" pitchFamily="2" charset="-78"/>
            <a:cs typeface="Alexandria" pitchFamily="2" charset="-78"/>
          </a:endParaRPr>
        </a:p>
      </dgm:t>
    </dgm:pt>
    <dgm:pt modelId="{56824725-7B3C-4297-A200-4808ABD2092B}" type="sibTrans" cxnId="{50302A6B-6D20-4E85-96A8-599ECDD8386A}">
      <dgm:prSet/>
      <dgm:spPr/>
      <dgm:t>
        <a:bodyPr/>
        <a:lstStyle/>
        <a:p>
          <a:endParaRPr lang="en-US" sz="1600" b="1">
            <a:latin typeface="Alexandria" pitchFamily="2" charset="-78"/>
            <a:cs typeface="Alexandria" pitchFamily="2" charset="-78"/>
          </a:endParaRPr>
        </a:p>
      </dgm:t>
    </dgm:pt>
    <dgm:pt modelId="{66418099-48F8-49BA-99F9-072548BCD0AA}">
      <dgm:prSet custT="1"/>
      <dgm:spPr/>
      <dgm:t>
        <a:bodyPr/>
        <a:lstStyle/>
        <a:p>
          <a:r>
            <a:rPr lang="ar-AE" sz="1600" b="1" dirty="0">
              <a:latin typeface="Alexandria" pitchFamily="2" charset="-78"/>
              <a:cs typeface="Alexandria" pitchFamily="2" charset="-78"/>
            </a:rPr>
            <a:t>القدرة على </a:t>
          </a:r>
          <a:r>
            <a:rPr lang="ar-JO" sz="1600" b="1" dirty="0">
              <a:latin typeface="Alexandria" pitchFamily="2" charset="-78"/>
              <a:cs typeface="Alexandria" pitchFamily="2" charset="-78"/>
            </a:rPr>
            <a:t> التفاعل الإجتماعي</a:t>
          </a:r>
          <a:endParaRPr lang="en-US" sz="1600" b="1" dirty="0">
            <a:latin typeface="Alexandria" pitchFamily="2" charset="-78"/>
            <a:cs typeface="Alexandria" pitchFamily="2" charset="-78"/>
          </a:endParaRPr>
        </a:p>
      </dgm:t>
    </dgm:pt>
    <dgm:pt modelId="{A0BDBCD3-9914-414F-AD3B-D8D33DAAFC0C}" type="parTrans" cxnId="{3D48AC28-ADD6-4086-8932-9C2954D165E5}">
      <dgm:prSet/>
      <dgm:spPr/>
      <dgm:t>
        <a:bodyPr/>
        <a:lstStyle/>
        <a:p>
          <a:endParaRPr lang="en-US" sz="1600"/>
        </a:p>
      </dgm:t>
    </dgm:pt>
    <dgm:pt modelId="{2709C2A5-311B-49A2-9DBD-C68D27F7AF0E}" type="sibTrans" cxnId="{3D48AC28-ADD6-4086-8932-9C2954D165E5}">
      <dgm:prSet/>
      <dgm:spPr/>
      <dgm:t>
        <a:bodyPr/>
        <a:lstStyle/>
        <a:p>
          <a:endParaRPr lang="en-US" sz="1600"/>
        </a:p>
      </dgm:t>
    </dgm:pt>
    <dgm:pt modelId="{5BCA9E07-9F30-4F9C-8B21-8E88533F76E5}" type="pres">
      <dgm:prSet presAssocID="{3E407707-E8B3-45C3-BF6D-B8E9FEBFF511}" presName="hierChild1" presStyleCnt="0">
        <dgm:presLayoutVars>
          <dgm:chPref val="1"/>
          <dgm:dir/>
          <dgm:animOne val="branch"/>
          <dgm:animLvl val="lvl"/>
          <dgm:resizeHandles/>
        </dgm:presLayoutVars>
      </dgm:prSet>
      <dgm:spPr/>
    </dgm:pt>
    <dgm:pt modelId="{5F7A0EAB-D6A2-4761-BDE4-5E79B7B7A60B}" type="pres">
      <dgm:prSet presAssocID="{66418099-48F8-49BA-99F9-072548BCD0AA}" presName="hierRoot1" presStyleCnt="0"/>
      <dgm:spPr/>
    </dgm:pt>
    <dgm:pt modelId="{1CB0DB35-EB33-4C51-80C9-FD187D825CBA}" type="pres">
      <dgm:prSet presAssocID="{66418099-48F8-49BA-99F9-072548BCD0AA}" presName="composite" presStyleCnt="0"/>
      <dgm:spPr/>
    </dgm:pt>
    <dgm:pt modelId="{4689A31D-362C-40FC-8A42-A1D4DD0E02A9}" type="pres">
      <dgm:prSet presAssocID="{66418099-48F8-49BA-99F9-072548BCD0AA}" presName="background" presStyleLbl="node0" presStyleIdx="0" presStyleCnt="6"/>
      <dgm:spPr/>
    </dgm:pt>
    <dgm:pt modelId="{0BA33EF4-E476-4EC6-8EF0-C8F323CEF196}" type="pres">
      <dgm:prSet presAssocID="{66418099-48F8-49BA-99F9-072548BCD0AA}" presName="text" presStyleLbl="fgAcc0" presStyleIdx="0" presStyleCnt="6">
        <dgm:presLayoutVars>
          <dgm:chPref val="3"/>
        </dgm:presLayoutVars>
      </dgm:prSet>
      <dgm:spPr/>
    </dgm:pt>
    <dgm:pt modelId="{F013F146-15A1-4909-8D87-20241F1739AE}" type="pres">
      <dgm:prSet presAssocID="{66418099-48F8-49BA-99F9-072548BCD0AA}" presName="hierChild2" presStyleCnt="0"/>
      <dgm:spPr/>
    </dgm:pt>
    <dgm:pt modelId="{FE0A6FDC-6174-4CD7-A90A-5F51CEE87E66}" type="pres">
      <dgm:prSet presAssocID="{6CF2E7A8-55E3-4880-A5E8-56612F8FE45B}" presName="hierRoot1" presStyleCnt="0"/>
      <dgm:spPr/>
    </dgm:pt>
    <dgm:pt modelId="{9EAFC94D-BB72-486F-B19D-69B0BD415C97}" type="pres">
      <dgm:prSet presAssocID="{6CF2E7A8-55E3-4880-A5E8-56612F8FE45B}" presName="composite" presStyleCnt="0"/>
      <dgm:spPr/>
    </dgm:pt>
    <dgm:pt modelId="{8A7ABC83-1831-4D34-A5A6-E3B2850688B3}" type="pres">
      <dgm:prSet presAssocID="{6CF2E7A8-55E3-4880-A5E8-56612F8FE45B}" presName="background" presStyleLbl="node0" presStyleIdx="1" presStyleCnt="6"/>
      <dgm:spPr/>
    </dgm:pt>
    <dgm:pt modelId="{F7315389-FE74-41CE-A430-3403A933500C}" type="pres">
      <dgm:prSet presAssocID="{6CF2E7A8-55E3-4880-A5E8-56612F8FE45B}" presName="text" presStyleLbl="fgAcc0" presStyleIdx="1" presStyleCnt="6">
        <dgm:presLayoutVars>
          <dgm:chPref val="3"/>
        </dgm:presLayoutVars>
      </dgm:prSet>
      <dgm:spPr/>
    </dgm:pt>
    <dgm:pt modelId="{B14C030A-B6B8-444C-BFCF-DAB206C18A76}" type="pres">
      <dgm:prSet presAssocID="{6CF2E7A8-55E3-4880-A5E8-56612F8FE45B}" presName="hierChild2" presStyleCnt="0"/>
      <dgm:spPr/>
    </dgm:pt>
    <dgm:pt modelId="{62AA1B5A-78FA-46C9-9E6C-6F0C940C31DA}" type="pres">
      <dgm:prSet presAssocID="{978D5C35-A12F-4261-A99F-86087CBC5AB0}" presName="hierRoot1" presStyleCnt="0"/>
      <dgm:spPr/>
    </dgm:pt>
    <dgm:pt modelId="{22F46A62-F903-4D14-9C19-7FC4CE7D6A31}" type="pres">
      <dgm:prSet presAssocID="{978D5C35-A12F-4261-A99F-86087CBC5AB0}" presName="composite" presStyleCnt="0"/>
      <dgm:spPr/>
    </dgm:pt>
    <dgm:pt modelId="{AEE9341A-59D5-4AD5-92DC-566F7A987BC1}" type="pres">
      <dgm:prSet presAssocID="{978D5C35-A12F-4261-A99F-86087CBC5AB0}" presName="background" presStyleLbl="node0" presStyleIdx="2" presStyleCnt="6"/>
      <dgm:spPr/>
    </dgm:pt>
    <dgm:pt modelId="{6FE8DE7D-508F-4AF0-9139-AA977EFC6C00}" type="pres">
      <dgm:prSet presAssocID="{978D5C35-A12F-4261-A99F-86087CBC5AB0}" presName="text" presStyleLbl="fgAcc0" presStyleIdx="2" presStyleCnt="6">
        <dgm:presLayoutVars>
          <dgm:chPref val="3"/>
        </dgm:presLayoutVars>
      </dgm:prSet>
      <dgm:spPr/>
    </dgm:pt>
    <dgm:pt modelId="{6C628067-5FB3-4772-A71C-3648D6DBAC27}" type="pres">
      <dgm:prSet presAssocID="{978D5C35-A12F-4261-A99F-86087CBC5AB0}" presName="hierChild2" presStyleCnt="0"/>
      <dgm:spPr/>
    </dgm:pt>
    <dgm:pt modelId="{295606DA-44B7-445C-B87C-810ED943CBF9}" type="pres">
      <dgm:prSet presAssocID="{2089DAAC-519E-4F6D-B3F7-26E652E3CD44}" presName="hierRoot1" presStyleCnt="0"/>
      <dgm:spPr/>
    </dgm:pt>
    <dgm:pt modelId="{3F8EA90E-898A-49F9-B8F2-378AB38F842A}" type="pres">
      <dgm:prSet presAssocID="{2089DAAC-519E-4F6D-B3F7-26E652E3CD44}" presName="composite" presStyleCnt="0"/>
      <dgm:spPr/>
    </dgm:pt>
    <dgm:pt modelId="{1729BE23-B1C1-4AA3-B929-75A325D2A603}" type="pres">
      <dgm:prSet presAssocID="{2089DAAC-519E-4F6D-B3F7-26E652E3CD44}" presName="background" presStyleLbl="node0" presStyleIdx="3" presStyleCnt="6"/>
      <dgm:spPr/>
    </dgm:pt>
    <dgm:pt modelId="{19145993-9980-47C7-A631-583C7EC02B60}" type="pres">
      <dgm:prSet presAssocID="{2089DAAC-519E-4F6D-B3F7-26E652E3CD44}" presName="text" presStyleLbl="fgAcc0" presStyleIdx="3" presStyleCnt="6">
        <dgm:presLayoutVars>
          <dgm:chPref val="3"/>
        </dgm:presLayoutVars>
      </dgm:prSet>
      <dgm:spPr/>
    </dgm:pt>
    <dgm:pt modelId="{4F24CC53-DFD2-4925-80B0-0EA7A83D7A25}" type="pres">
      <dgm:prSet presAssocID="{2089DAAC-519E-4F6D-B3F7-26E652E3CD44}" presName="hierChild2" presStyleCnt="0"/>
      <dgm:spPr/>
    </dgm:pt>
    <dgm:pt modelId="{E11A7972-A286-4246-9969-FE3C0AF259C2}" type="pres">
      <dgm:prSet presAssocID="{F3EED429-BE83-4E4F-B4EE-1A05A8308633}" presName="hierRoot1" presStyleCnt="0"/>
      <dgm:spPr/>
    </dgm:pt>
    <dgm:pt modelId="{102DB4D4-4558-4E08-ACE4-CEC8869C45DE}" type="pres">
      <dgm:prSet presAssocID="{F3EED429-BE83-4E4F-B4EE-1A05A8308633}" presName="composite" presStyleCnt="0"/>
      <dgm:spPr/>
    </dgm:pt>
    <dgm:pt modelId="{AFC947BA-BEC2-499E-B81B-63D1565F80D7}" type="pres">
      <dgm:prSet presAssocID="{F3EED429-BE83-4E4F-B4EE-1A05A8308633}" presName="background" presStyleLbl="node0" presStyleIdx="4" presStyleCnt="6"/>
      <dgm:spPr/>
    </dgm:pt>
    <dgm:pt modelId="{00C66B88-80D1-4355-B83C-7DCAA57C62B3}" type="pres">
      <dgm:prSet presAssocID="{F3EED429-BE83-4E4F-B4EE-1A05A8308633}" presName="text" presStyleLbl="fgAcc0" presStyleIdx="4" presStyleCnt="6">
        <dgm:presLayoutVars>
          <dgm:chPref val="3"/>
        </dgm:presLayoutVars>
      </dgm:prSet>
      <dgm:spPr/>
    </dgm:pt>
    <dgm:pt modelId="{C99C697E-7E40-4233-B238-722C144B391C}" type="pres">
      <dgm:prSet presAssocID="{F3EED429-BE83-4E4F-B4EE-1A05A8308633}" presName="hierChild2" presStyleCnt="0"/>
      <dgm:spPr/>
    </dgm:pt>
    <dgm:pt modelId="{EFDEA11D-55A1-42A2-99A9-DAE4E75FF118}" type="pres">
      <dgm:prSet presAssocID="{9E2497B7-F184-4153-B9C0-4600569D2270}" presName="hierRoot1" presStyleCnt="0"/>
      <dgm:spPr/>
    </dgm:pt>
    <dgm:pt modelId="{A8C554AD-E8F7-4D1C-8F2A-1ED7C71EE195}" type="pres">
      <dgm:prSet presAssocID="{9E2497B7-F184-4153-B9C0-4600569D2270}" presName="composite" presStyleCnt="0"/>
      <dgm:spPr/>
    </dgm:pt>
    <dgm:pt modelId="{3FBEF5A3-25D7-42A6-8E15-0D2404C69C71}" type="pres">
      <dgm:prSet presAssocID="{9E2497B7-F184-4153-B9C0-4600569D2270}" presName="background" presStyleLbl="node0" presStyleIdx="5" presStyleCnt="6"/>
      <dgm:spPr/>
    </dgm:pt>
    <dgm:pt modelId="{65BDBCAE-B9B6-4F10-AA50-0CA4DEDADDAC}" type="pres">
      <dgm:prSet presAssocID="{9E2497B7-F184-4153-B9C0-4600569D2270}" presName="text" presStyleLbl="fgAcc0" presStyleIdx="5" presStyleCnt="6">
        <dgm:presLayoutVars>
          <dgm:chPref val="3"/>
        </dgm:presLayoutVars>
      </dgm:prSet>
      <dgm:spPr/>
    </dgm:pt>
    <dgm:pt modelId="{D86C8D2C-560C-427D-B4A3-C3C84F35F7C8}" type="pres">
      <dgm:prSet presAssocID="{9E2497B7-F184-4153-B9C0-4600569D2270}" presName="hierChild2" presStyleCnt="0"/>
      <dgm:spPr/>
    </dgm:pt>
  </dgm:ptLst>
  <dgm:cxnLst>
    <dgm:cxn modelId="{8607F902-6972-45B9-A933-FF5DFBDBAC37}" type="presOf" srcId="{9E2497B7-F184-4153-B9C0-4600569D2270}" destId="{65BDBCAE-B9B6-4F10-AA50-0CA4DEDADDAC}" srcOrd="0" destOrd="0" presId="urn:microsoft.com/office/officeart/2005/8/layout/hierarchy1"/>
    <dgm:cxn modelId="{3D48AC28-ADD6-4086-8932-9C2954D165E5}" srcId="{3E407707-E8B3-45C3-BF6D-B8E9FEBFF511}" destId="{66418099-48F8-49BA-99F9-072548BCD0AA}" srcOrd="0" destOrd="0" parTransId="{A0BDBCD3-9914-414F-AD3B-D8D33DAAFC0C}" sibTransId="{2709C2A5-311B-49A2-9DBD-C68D27F7AF0E}"/>
    <dgm:cxn modelId="{1D45F22A-F461-46EB-9283-F70129034535}" type="presOf" srcId="{66418099-48F8-49BA-99F9-072548BCD0AA}" destId="{0BA33EF4-E476-4EC6-8EF0-C8F323CEF196}" srcOrd="0" destOrd="0" presId="urn:microsoft.com/office/officeart/2005/8/layout/hierarchy1"/>
    <dgm:cxn modelId="{733EF135-2F7C-42E3-A834-348EA3BC149F}" type="presOf" srcId="{2089DAAC-519E-4F6D-B3F7-26E652E3CD44}" destId="{19145993-9980-47C7-A631-583C7EC02B60}" srcOrd="0" destOrd="0" presId="urn:microsoft.com/office/officeart/2005/8/layout/hierarchy1"/>
    <dgm:cxn modelId="{7F1F446A-638A-45F5-9654-098A58663E0B}" srcId="{3E407707-E8B3-45C3-BF6D-B8E9FEBFF511}" destId="{2089DAAC-519E-4F6D-B3F7-26E652E3CD44}" srcOrd="3" destOrd="0" parTransId="{75FC5432-3BC9-47DA-8478-37E3C9EADFB8}" sibTransId="{CB7EFE22-982E-41AB-BB6D-6C26A5852E4C}"/>
    <dgm:cxn modelId="{50302A6B-6D20-4E85-96A8-599ECDD8386A}" srcId="{3E407707-E8B3-45C3-BF6D-B8E9FEBFF511}" destId="{9E2497B7-F184-4153-B9C0-4600569D2270}" srcOrd="5" destOrd="0" parTransId="{C25CAEBC-3011-4711-BC4C-ECF1B93A00F9}" sibTransId="{56824725-7B3C-4297-A200-4808ABD2092B}"/>
    <dgm:cxn modelId="{6C69C677-FA8B-4061-927B-9959F55F6B6B}" type="presOf" srcId="{978D5C35-A12F-4261-A99F-86087CBC5AB0}" destId="{6FE8DE7D-508F-4AF0-9139-AA977EFC6C00}" srcOrd="0" destOrd="0" presId="urn:microsoft.com/office/officeart/2005/8/layout/hierarchy1"/>
    <dgm:cxn modelId="{DE7A8186-3A40-4E5A-9074-467820E76DDF}" type="presOf" srcId="{6CF2E7A8-55E3-4880-A5E8-56612F8FE45B}" destId="{F7315389-FE74-41CE-A430-3403A933500C}" srcOrd="0" destOrd="0" presId="urn:microsoft.com/office/officeart/2005/8/layout/hierarchy1"/>
    <dgm:cxn modelId="{FEBFD198-DFF2-4C06-A4AE-4DDBC1EBE480}" type="presOf" srcId="{3E407707-E8B3-45C3-BF6D-B8E9FEBFF511}" destId="{5BCA9E07-9F30-4F9C-8B21-8E88533F76E5}" srcOrd="0" destOrd="0" presId="urn:microsoft.com/office/officeart/2005/8/layout/hierarchy1"/>
    <dgm:cxn modelId="{EB17EBB0-5833-4A5D-A936-93C750B6143D}" srcId="{3E407707-E8B3-45C3-BF6D-B8E9FEBFF511}" destId="{978D5C35-A12F-4261-A99F-86087CBC5AB0}" srcOrd="2" destOrd="0" parTransId="{ED56F73E-E8F1-4C9A-AE9D-8B1F7D7942BD}" sibTransId="{4365824A-1313-4DAD-95E0-DC316674CFE6}"/>
    <dgm:cxn modelId="{E8EC74B3-57FE-487B-92CC-3C06D12FD53A}" srcId="{3E407707-E8B3-45C3-BF6D-B8E9FEBFF511}" destId="{6CF2E7A8-55E3-4880-A5E8-56612F8FE45B}" srcOrd="1" destOrd="0" parTransId="{97117D05-3C1A-4E7D-AB8A-57DA32305794}" sibTransId="{7F85530C-83AE-490B-988F-50EE7C27FA16}"/>
    <dgm:cxn modelId="{27C321B9-F81F-4209-B614-373AD83DE646}" srcId="{3E407707-E8B3-45C3-BF6D-B8E9FEBFF511}" destId="{F3EED429-BE83-4E4F-B4EE-1A05A8308633}" srcOrd="4" destOrd="0" parTransId="{0E905BE2-263F-45C0-A4CF-385CF9B4131C}" sibTransId="{97CEA3DB-D5E3-47B7-B6AA-5A2EFAE30FC8}"/>
    <dgm:cxn modelId="{C564D9E9-991A-4020-97CE-206C02D47E36}" type="presOf" srcId="{F3EED429-BE83-4E4F-B4EE-1A05A8308633}" destId="{00C66B88-80D1-4355-B83C-7DCAA57C62B3}" srcOrd="0" destOrd="0" presId="urn:microsoft.com/office/officeart/2005/8/layout/hierarchy1"/>
    <dgm:cxn modelId="{6CB4C601-17E0-46F6-9C31-87BF947BD26A}" type="presParOf" srcId="{5BCA9E07-9F30-4F9C-8B21-8E88533F76E5}" destId="{5F7A0EAB-D6A2-4761-BDE4-5E79B7B7A60B}" srcOrd="0" destOrd="0" presId="urn:microsoft.com/office/officeart/2005/8/layout/hierarchy1"/>
    <dgm:cxn modelId="{B1C384DE-92E4-434E-AE4E-44D51856D886}" type="presParOf" srcId="{5F7A0EAB-D6A2-4761-BDE4-5E79B7B7A60B}" destId="{1CB0DB35-EB33-4C51-80C9-FD187D825CBA}" srcOrd="0" destOrd="0" presId="urn:microsoft.com/office/officeart/2005/8/layout/hierarchy1"/>
    <dgm:cxn modelId="{AE0C2A61-22DD-48FB-BBC9-ACC01BF9E489}" type="presParOf" srcId="{1CB0DB35-EB33-4C51-80C9-FD187D825CBA}" destId="{4689A31D-362C-40FC-8A42-A1D4DD0E02A9}" srcOrd="0" destOrd="0" presId="urn:microsoft.com/office/officeart/2005/8/layout/hierarchy1"/>
    <dgm:cxn modelId="{215AEA01-1CE0-420C-85E3-BDCA3628A442}" type="presParOf" srcId="{1CB0DB35-EB33-4C51-80C9-FD187D825CBA}" destId="{0BA33EF4-E476-4EC6-8EF0-C8F323CEF196}" srcOrd="1" destOrd="0" presId="urn:microsoft.com/office/officeart/2005/8/layout/hierarchy1"/>
    <dgm:cxn modelId="{F3E60132-1157-40BE-A8C2-FA1EE2ABC3BC}" type="presParOf" srcId="{5F7A0EAB-D6A2-4761-BDE4-5E79B7B7A60B}" destId="{F013F146-15A1-4909-8D87-20241F1739AE}" srcOrd="1" destOrd="0" presId="urn:microsoft.com/office/officeart/2005/8/layout/hierarchy1"/>
    <dgm:cxn modelId="{6B3669B9-3777-41CA-ACE7-898A5C79A25A}" type="presParOf" srcId="{5BCA9E07-9F30-4F9C-8B21-8E88533F76E5}" destId="{FE0A6FDC-6174-4CD7-A90A-5F51CEE87E66}" srcOrd="1" destOrd="0" presId="urn:microsoft.com/office/officeart/2005/8/layout/hierarchy1"/>
    <dgm:cxn modelId="{BDE1D3C9-EFB6-4341-A19C-F4B98F58CA75}" type="presParOf" srcId="{FE0A6FDC-6174-4CD7-A90A-5F51CEE87E66}" destId="{9EAFC94D-BB72-486F-B19D-69B0BD415C97}" srcOrd="0" destOrd="0" presId="urn:microsoft.com/office/officeart/2005/8/layout/hierarchy1"/>
    <dgm:cxn modelId="{F4D0D87F-C11F-434F-AAA7-710BC15276D8}" type="presParOf" srcId="{9EAFC94D-BB72-486F-B19D-69B0BD415C97}" destId="{8A7ABC83-1831-4D34-A5A6-E3B2850688B3}" srcOrd="0" destOrd="0" presId="urn:microsoft.com/office/officeart/2005/8/layout/hierarchy1"/>
    <dgm:cxn modelId="{278B1618-241B-4B0B-BAC3-02E429A9D8C6}" type="presParOf" srcId="{9EAFC94D-BB72-486F-B19D-69B0BD415C97}" destId="{F7315389-FE74-41CE-A430-3403A933500C}" srcOrd="1" destOrd="0" presId="urn:microsoft.com/office/officeart/2005/8/layout/hierarchy1"/>
    <dgm:cxn modelId="{0858BF8B-0A44-4192-A5CF-0AEE3723F629}" type="presParOf" srcId="{FE0A6FDC-6174-4CD7-A90A-5F51CEE87E66}" destId="{B14C030A-B6B8-444C-BFCF-DAB206C18A76}" srcOrd="1" destOrd="0" presId="urn:microsoft.com/office/officeart/2005/8/layout/hierarchy1"/>
    <dgm:cxn modelId="{0A2BFF5A-E3FF-4347-B188-EA20EA98D67E}" type="presParOf" srcId="{5BCA9E07-9F30-4F9C-8B21-8E88533F76E5}" destId="{62AA1B5A-78FA-46C9-9E6C-6F0C940C31DA}" srcOrd="2" destOrd="0" presId="urn:microsoft.com/office/officeart/2005/8/layout/hierarchy1"/>
    <dgm:cxn modelId="{DDD17BD4-B77D-42F5-9C8A-4DDB693F6D9E}" type="presParOf" srcId="{62AA1B5A-78FA-46C9-9E6C-6F0C940C31DA}" destId="{22F46A62-F903-4D14-9C19-7FC4CE7D6A31}" srcOrd="0" destOrd="0" presId="urn:microsoft.com/office/officeart/2005/8/layout/hierarchy1"/>
    <dgm:cxn modelId="{4FFAF0E1-8250-487E-89BF-FC541BFC33A6}" type="presParOf" srcId="{22F46A62-F903-4D14-9C19-7FC4CE7D6A31}" destId="{AEE9341A-59D5-4AD5-92DC-566F7A987BC1}" srcOrd="0" destOrd="0" presId="urn:microsoft.com/office/officeart/2005/8/layout/hierarchy1"/>
    <dgm:cxn modelId="{1D232693-15AE-4932-990D-D659214A989B}" type="presParOf" srcId="{22F46A62-F903-4D14-9C19-7FC4CE7D6A31}" destId="{6FE8DE7D-508F-4AF0-9139-AA977EFC6C00}" srcOrd="1" destOrd="0" presId="urn:microsoft.com/office/officeart/2005/8/layout/hierarchy1"/>
    <dgm:cxn modelId="{D683A0D9-E958-4255-BB3C-5297F0B7D940}" type="presParOf" srcId="{62AA1B5A-78FA-46C9-9E6C-6F0C940C31DA}" destId="{6C628067-5FB3-4772-A71C-3648D6DBAC27}" srcOrd="1" destOrd="0" presId="urn:microsoft.com/office/officeart/2005/8/layout/hierarchy1"/>
    <dgm:cxn modelId="{FF113C42-DA7C-41FA-A1C8-CE99A367AE88}" type="presParOf" srcId="{5BCA9E07-9F30-4F9C-8B21-8E88533F76E5}" destId="{295606DA-44B7-445C-B87C-810ED943CBF9}" srcOrd="3" destOrd="0" presId="urn:microsoft.com/office/officeart/2005/8/layout/hierarchy1"/>
    <dgm:cxn modelId="{CDC7C52B-9DF2-4F34-BAEE-8D4977B23BF4}" type="presParOf" srcId="{295606DA-44B7-445C-B87C-810ED943CBF9}" destId="{3F8EA90E-898A-49F9-B8F2-378AB38F842A}" srcOrd="0" destOrd="0" presId="urn:microsoft.com/office/officeart/2005/8/layout/hierarchy1"/>
    <dgm:cxn modelId="{8C6D54E3-65CA-4778-8EEB-C0B856A94D77}" type="presParOf" srcId="{3F8EA90E-898A-49F9-B8F2-378AB38F842A}" destId="{1729BE23-B1C1-4AA3-B929-75A325D2A603}" srcOrd="0" destOrd="0" presId="urn:microsoft.com/office/officeart/2005/8/layout/hierarchy1"/>
    <dgm:cxn modelId="{925278F3-B0DC-4D1D-BC85-8A791FA55E84}" type="presParOf" srcId="{3F8EA90E-898A-49F9-B8F2-378AB38F842A}" destId="{19145993-9980-47C7-A631-583C7EC02B60}" srcOrd="1" destOrd="0" presId="urn:microsoft.com/office/officeart/2005/8/layout/hierarchy1"/>
    <dgm:cxn modelId="{C57870E0-C3F9-4CBE-A168-32FDCB1CB096}" type="presParOf" srcId="{295606DA-44B7-445C-B87C-810ED943CBF9}" destId="{4F24CC53-DFD2-4925-80B0-0EA7A83D7A25}" srcOrd="1" destOrd="0" presId="urn:microsoft.com/office/officeart/2005/8/layout/hierarchy1"/>
    <dgm:cxn modelId="{96D96B1D-ACCD-470E-921D-1BDA0854296A}" type="presParOf" srcId="{5BCA9E07-9F30-4F9C-8B21-8E88533F76E5}" destId="{E11A7972-A286-4246-9969-FE3C0AF259C2}" srcOrd="4" destOrd="0" presId="urn:microsoft.com/office/officeart/2005/8/layout/hierarchy1"/>
    <dgm:cxn modelId="{30599EB7-7544-41B7-8C10-00B8CA97823B}" type="presParOf" srcId="{E11A7972-A286-4246-9969-FE3C0AF259C2}" destId="{102DB4D4-4558-4E08-ACE4-CEC8869C45DE}" srcOrd="0" destOrd="0" presId="urn:microsoft.com/office/officeart/2005/8/layout/hierarchy1"/>
    <dgm:cxn modelId="{7C5982A3-DBA5-4D04-905A-F46447ED28D9}" type="presParOf" srcId="{102DB4D4-4558-4E08-ACE4-CEC8869C45DE}" destId="{AFC947BA-BEC2-499E-B81B-63D1565F80D7}" srcOrd="0" destOrd="0" presId="urn:microsoft.com/office/officeart/2005/8/layout/hierarchy1"/>
    <dgm:cxn modelId="{AFA1E605-E244-48D5-940C-1D279F7A6B09}" type="presParOf" srcId="{102DB4D4-4558-4E08-ACE4-CEC8869C45DE}" destId="{00C66B88-80D1-4355-B83C-7DCAA57C62B3}" srcOrd="1" destOrd="0" presId="urn:microsoft.com/office/officeart/2005/8/layout/hierarchy1"/>
    <dgm:cxn modelId="{389F7355-0433-45DC-94C6-C05A42809145}" type="presParOf" srcId="{E11A7972-A286-4246-9969-FE3C0AF259C2}" destId="{C99C697E-7E40-4233-B238-722C144B391C}" srcOrd="1" destOrd="0" presId="urn:microsoft.com/office/officeart/2005/8/layout/hierarchy1"/>
    <dgm:cxn modelId="{A5A61B9E-88CC-42B2-BA06-35CD5F8AAD64}" type="presParOf" srcId="{5BCA9E07-9F30-4F9C-8B21-8E88533F76E5}" destId="{EFDEA11D-55A1-42A2-99A9-DAE4E75FF118}" srcOrd="5" destOrd="0" presId="urn:microsoft.com/office/officeart/2005/8/layout/hierarchy1"/>
    <dgm:cxn modelId="{A9F016BD-0C84-4128-9DB6-FEFB733665AF}" type="presParOf" srcId="{EFDEA11D-55A1-42A2-99A9-DAE4E75FF118}" destId="{A8C554AD-E8F7-4D1C-8F2A-1ED7C71EE195}" srcOrd="0" destOrd="0" presId="urn:microsoft.com/office/officeart/2005/8/layout/hierarchy1"/>
    <dgm:cxn modelId="{711D3BB3-1CE7-41A8-A9DF-0A41536DF6EC}" type="presParOf" srcId="{A8C554AD-E8F7-4D1C-8F2A-1ED7C71EE195}" destId="{3FBEF5A3-25D7-42A6-8E15-0D2404C69C71}" srcOrd="0" destOrd="0" presId="urn:microsoft.com/office/officeart/2005/8/layout/hierarchy1"/>
    <dgm:cxn modelId="{59C99A86-1696-4676-84B5-2D92194426DE}" type="presParOf" srcId="{A8C554AD-E8F7-4D1C-8F2A-1ED7C71EE195}" destId="{65BDBCAE-B9B6-4F10-AA50-0CA4DEDADDAC}" srcOrd="1" destOrd="0" presId="urn:microsoft.com/office/officeart/2005/8/layout/hierarchy1"/>
    <dgm:cxn modelId="{1519D1A7-ADB5-4BF3-918E-74966A70F76A}" type="presParOf" srcId="{EFDEA11D-55A1-42A2-99A9-DAE4E75FF118}" destId="{D86C8D2C-560C-427D-B4A3-C3C84F35F7C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DAF5D7-E3F1-4299-A8E9-811169CE7EC3}" type="doc">
      <dgm:prSet loTypeId="urn:microsoft.com/office/officeart/2005/8/layout/default" loCatId="list" qsTypeId="urn:microsoft.com/office/officeart/2005/8/quickstyle/simple5" qsCatId="simple" csTypeId="urn:microsoft.com/office/officeart/2005/8/colors/accent5_1" csCatId="accent5" phldr="1"/>
      <dgm:spPr/>
      <dgm:t>
        <a:bodyPr/>
        <a:lstStyle/>
        <a:p>
          <a:endParaRPr lang="en-US"/>
        </a:p>
      </dgm:t>
    </dgm:pt>
    <dgm:pt modelId="{3CEB15A8-439B-447D-AF9C-14D64D96A554}">
      <dgm:prSet custT="1"/>
      <dgm:spPr/>
      <dgm:t>
        <a:bodyPr/>
        <a:lstStyle/>
        <a:p>
          <a:r>
            <a:rPr lang="ar-JO" sz="1800" b="1">
              <a:latin typeface="Alexandria" pitchFamily="2" charset="-78"/>
              <a:cs typeface="Alexandria" pitchFamily="2" charset="-78"/>
            </a:rPr>
            <a:t>الذكاء </a:t>
          </a:r>
          <a:endParaRPr lang="en-US" sz="1800" b="1">
            <a:latin typeface="Alexandria" pitchFamily="2" charset="-78"/>
            <a:cs typeface="Alexandria" pitchFamily="2" charset="-78"/>
          </a:endParaRPr>
        </a:p>
      </dgm:t>
    </dgm:pt>
    <dgm:pt modelId="{A35A58E1-15DD-413C-BC63-27753C840C2A}" type="parTrans" cxnId="{4ABCBF5B-FD71-4219-A7B6-0FE1419BD8BF}">
      <dgm:prSet/>
      <dgm:spPr/>
      <dgm:t>
        <a:bodyPr/>
        <a:lstStyle/>
        <a:p>
          <a:endParaRPr lang="en-US" sz="1800" b="1">
            <a:latin typeface="Alexandria" pitchFamily="2" charset="-78"/>
            <a:cs typeface="Alexandria" pitchFamily="2" charset="-78"/>
          </a:endParaRPr>
        </a:p>
      </dgm:t>
    </dgm:pt>
    <dgm:pt modelId="{B5E4F6B5-DC88-465D-91E2-8688AF70F696}" type="sibTrans" cxnId="{4ABCBF5B-FD71-4219-A7B6-0FE1419BD8BF}">
      <dgm:prSet/>
      <dgm:spPr/>
      <dgm:t>
        <a:bodyPr/>
        <a:lstStyle/>
        <a:p>
          <a:endParaRPr lang="en-US" sz="1800" b="1">
            <a:latin typeface="Alexandria" pitchFamily="2" charset="-78"/>
            <a:cs typeface="Alexandria" pitchFamily="2" charset="-78"/>
          </a:endParaRPr>
        </a:p>
      </dgm:t>
    </dgm:pt>
    <dgm:pt modelId="{C3402408-170A-4C96-9D8A-DC6AB28FF8F9}">
      <dgm:prSet custT="1"/>
      <dgm:spPr/>
      <dgm:t>
        <a:bodyPr/>
        <a:lstStyle/>
        <a:p>
          <a:r>
            <a:rPr lang="ar-JO" sz="1800" b="1">
              <a:latin typeface="Alexandria" pitchFamily="2" charset="-78"/>
              <a:cs typeface="Alexandria" pitchFamily="2" charset="-78"/>
            </a:rPr>
            <a:t>المبادأة والابتكار</a:t>
          </a:r>
          <a:endParaRPr lang="en-US" sz="1800" b="1">
            <a:latin typeface="Alexandria" pitchFamily="2" charset="-78"/>
            <a:cs typeface="Alexandria" pitchFamily="2" charset="-78"/>
          </a:endParaRPr>
        </a:p>
      </dgm:t>
    </dgm:pt>
    <dgm:pt modelId="{06092D56-CCF9-4FF5-9A0C-BB1456AAB5C7}" type="parTrans" cxnId="{F6F02533-8938-44A5-973F-28D718110684}">
      <dgm:prSet/>
      <dgm:spPr/>
      <dgm:t>
        <a:bodyPr/>
        <a:lstStyle/>
        <a:p>
          <a:endParaRPr lang="en-US" sz="1800" b="1">
            <a:latin typeface="Alexandria" pitchFamily="2" charset="-78"/>
            <a:cs typeface="Alexandria" pitchFamily="2" charset="-78"/>
          </a:endParaRPr>
        </a:p>
      </dgm:t>
    </dgm:pt>
    <dgm:pt modelId="{6971D5A2-C959-4F1E-AF86-0F25AF82D459}" type="sibTrans" cxnId="{F6F02533-8938-44A5-973F-28D718110684}">
      <dgm:prSet/>
      <dgm:spPr/>
      <dgm:t>
        <a:bodyPr/>
        <a:lstStyle/>
        <a:p>
          <a:endParaRPr lang="en-US" sz="1800" b="1">
            <a:latin typeface="Alexandria" pitchFamily="2" charset="-78"/>
            <a:cs typeface="Alexandria" pitchFamily="2" charset="-78"/>
          </a:endParaRPr>
        </a:p>
      </dgm:t>
    </dgm:pt>
    <dgm:pt modelId="{A28DEA6E-6594-4A0E-8F6E-ED32556DEA24}">
      <dgm:prSet custT="1"/>
      <dgm:spPr/>
      <dgm:t>
        <a:bodyPr/>
        <a:lstStyle/>
        <a:p>
          <a:r>
            <a:rPr lang="ar-JO" sz="1800" b="1" dirty="0">
              <a:latin typeface="Alexandria" pitchFamily="2" charset="-78"/>
              <a:cs typeface="Alexandria" pitchFamily="2" charset="-78"/>
            </a:rPr>
            <a:t>الإقدام والثقة بالنفس</a:t>
          </a:r>
          <a:endParaRPr lang="en-US" sz="1800" b="1" dirty="0">
            <a:latin typeface="Alexandria" pitchFamily="2" charset="-78"/>
            <a:cs typeface="Alexandria" pitchFamily="2" charset="-78"/>
          </a:endParaRPr>
        </a:p>
      </dgm:t>
    </dgm:pt>
    <dgm:pt modelId="{D3315CEB-3F94-45E9-8A0D-1471BACC17EC}" type="parTrans" cxnId="{1C71B672-E20C-4B42-8556-CFE7761297D3}">
      <dgm:prSet/>
      <dgm:spPr/>
      <dgm:t>
        <a:bodyPr/>
        <a:lstStyle/>
        <a:p>
          <a:endParaRPr lang="en-US" sz="1800" b="1">
            <a:latin typeface="Alexandria" pitchFamily="2" charset="-78"/>
            <a:cs typeface="Alexandria" pitchFamily="2" charset="-78"/>
          </a:endParaRPr>
        </a:p>
      </dgm:t>
    </dgm:pt>
    <dgm:pt modelId="{B725CEFF-C8B5-4E92-96A1-2A26E2C394AD}" type="sibTrans" cxnId="{1C71B672-E20C-4B42-8556-CFE7761297D3}">
      <dgm:prSet/>
      <dgm:spPr/>
      <dgm:t>
        <a:bodyPr/>
        <a:lstStyle/>
        <a:p>
          <a:endParaRPr lang="en-US" sz="1800" b="1">
            <a:latin typeface="Alexandria" pitchFamily="2" charset="-78"/>
            <a:cs typeface="Alexandria" pitchFamily="2" charset="-78"/>
          </a:endParaRPr>
        </a:p>
      </dgm:t>
    </dgm:pt>
    <dgm:pt modelId="{A982AA7B-EE70-4DA4-99AD-3B63D62A5427}">
      <dgm:prSet custT="1"/>
      <dgm:spPr/>
      <dgm:t>
        <a:bodyPr/>
        <a:lstStyle/>
        <a:p>
          <a:r>
            <a:rPr lang="ar-AE" sz="1800" b="1" dirty="0">
              <a:latin typeface="Alexandria" pitchFamily="2" charset="-78"/>
              <a:cs typeface="Alexandria" pitchFamily="2" charset="-78"/>
            </a:rPr>
            <a:t>الأخلاق الحسنة</a:t>
          </a:r>
          <a:endParaRPr lang="en-US" sz="1800" b="1" dirty="0">
            <a:latin typeface="Alexandria" pitchFamily="2" charset="-78"/>
            <a:cs typeface="Alexandria" pitchFamily="2" charset="-78"/>
          </a:endParaRPr>
        </a:p>
      </dgm:t>
    </dgm:pt>
    <dgm:pt modelId="{C0DA0BE5-9BB5-4B3D-8E87-E6162D834BA5}" type="parTrans" cxnId="{9B811A09-1F3E-4448-A407-5CF6BF1CC87C}">
      <dgm:prSet/>
      <dgm:spPr/>
      <dgm:t>
        <a:bodyPr/>
        <a:lstStyle/>
        <a:p>
          <a:endParaRPr lang="en-US" sz="1800" b="1">
            <a:latin typeface="Alexandria" pitchFamily="2" charset="-78"/>
            <a:cs typeface="Alexandria" pitchFamily="2" charset="-78"/>
          </a:endParaRPr>
        </a:p>
      </dgm:t>
    </dgm:pt>
    <dgm:pt modelId="{A431A89C-CF8D-455F-8157-4B90D1BE1873}" type="sibTrans" cxnId="{9B811A09-1F3E-4448-A407-5CF6BF1CC87C}">
      <dgm:prSet/>
      <dgm:spPr/>
      <dgm:t>
        <a:bodyPr/>
        <a:lstStyle/>
        <a:p>
          <a:endParaRPr lang="en-US" sz="1800" b="1">
            <a:latin typeface="Alexandria" pitchFamily="2" charset="-78"/>
            <a:cs typeface="Alexandria" pitchFamily="2" charset="-78"/>
          </a:endParaRPr>
        </a:p>
      </dgm:t>
    </dgm:pt>
    <dgm:pt modelId="{F5FBCBB9-8250-483A-9083-9B69AE893F65}">
      <dgm:prSet custT="1"/>
      <dgm:spPr/>
      <dgm:t>
        <a:bodyPr/>
        <a:lstStyle/>
        <a:p>
          <a:r>
            <a:rPr lang="ar-JO" sz="1800" b="1">
              <a:latin typeface="Alexandria" pitchFamily="2" charset="-78"/>
              <a:cs typeface="Alexandria" pitchFamily="2" charset="-78"/>
            </a:rPr>
            <a:t>تحمل المسؤولية </a:t>
          </a:r>
          <a:endParaRPr lang="en-US" sz="1800" b="1" dirty="0">
            <a:latin typeface="Alexandria" pitchFamily="2" charset="-78"/>
            <a:cs typeface="Alexandria" pitchFamily="2" charset="-78"/>
          </a:endParaRPr>
        </a:p>
      </dgm:t>
    </dgm:pt>
    <dgm:pt modelId="{F11FA5DB-5B54-489C-83A7-7195B7E3884F}" type="parTrans" cxnId="{F78A9F05-2920-4237-9367-DED6EE2D190E}">
      <dgm:prSet/>
      <dgm:spPr/>
      <dgm:t>
        <a:bodyPr/>
        <a:lstStyle/>
        <a:p>
          <a:endParaRPr lang="en-US" sz="1800"/>
        </a:p>
      </dgm:t>
    </dgm:pt>
    <dgm:pt modelId="{2951491D-DD01-4EE7-AB5C-1EADFEE70826}" type="sibTrans" cxnId="{F78A9F05-2920-4237-9367-DED6EE2D190E}">
      <dgm:prSet/>
      <dgm:spPr/>
      <dgm:t>
        <a:bodyPr/>
        <a:lstStyle/>
        <a:p>
          <a:endParaRPr lang="en-US" sz="1800"/>
        </a:p>
      </dgm:t>
    </dgm:pt>
    <dgm:pt modelId="{07C13481-991B-425F-9EE2-CBC465A5253F}">
      <dgm:prSet custT="1"/>
      <dgm:spPr/>
      <dgm:t>
        <a:bodyPr/>
        <a:lstStyle/>
        <a:p>
          <a:r>
            <a:rPr lang="ar-JO" sz="1800" b="1" dirty="0">
              <a:latin typeface="Alexandria" pitchFamily="2" charset="-78"/>
              <a:cs typeface="Alexandria" pitchFamily="2" charset="-78"/>
            </a:rPr>
            <a:t>الصبر والمثابرة والطموح </a:t>
          </a:r>
          <a:endParaRPr lang="en-US" sz="1800" b="1" dirty="0">
            <a:latin typeface="Alexandria" pitchFamily="2" charset="-78"/>
            <a:cs typeface="Alexandria" pitchFamily="2" charset="-78"/>
          </a:endParaRPr>
        </a:p>
      </dgm:t>
    </dgm:pt>
    <dgm:pt modelId="{3DE84423-347A-4916-86D1-DC945C401C29}" type="parTrans" cxnId="{5404E259-FC71-4910-AEC0-97A4A70D4B90}">
      <dgm:prSet/>
      <dgm:spPr/>
      <dgm:t>
        <a:bodyPr/>
        <a:lstStyle/>
        <a:p>
          <a:endParaRPr lang="en-US" sz="1800"/>
        </a:p>
      </dgm:t>
    </dgm:pt>
    <dgm:pt modelId="{D5098F5D-27DA-4571-B331-9AE749901AE9}" type="sibTrans" cxnId="{5404E259-FC71-4910-AEC0-97A4A70D4B90}">
      <dgm:prSet/>
      <dgm:spPr/>
      <dgm:t>
        <a:bodyPr/>
        <a:lstStyle/>
        <a:p>
          <a:endParaRPr lang="en-US" sz="1800"/>
        </a:p>
      </dgm:t>
    </dgm:pt>
    <dgm:pt modelId="{856A6C5C-685C-4E6A-BF75-63C2A29157C9}" type="pres">
      <dgm:prSet presAssocID="{A0DAF5D7-E3F1-4299-A8E9-811169CE7EC3}" presName="diagram" presStyleCnt="0">
        <dgm:presLayoutVars>
          <dgm:dir/>
          <dgm:resizeHandles val="exact"/>
        </dgm:presLayoutVars>
      </dgm:prSet>
      <dgm:spPr/>
    </dgm:pt>
    <dgm:pt modelId="{0458ECEB-C713-4039-80DC-AC5C2E659844}" type="pres">
      <dgm:prSet presAssocID="{3CEB15A8-439B-447D-AF9C-14D64D96A554}" presName="node" presStyleLbl="node1" presStyleIdx="0" presStyleCnt="6">
        <dgm:presLayoutVars>
          <dgm:bulletEnabled val="1"/>
        </dgm:presLayoutVars>
      </dgm:prSet>
      <dgm:spPr/>
    </dgm:pt>
    <dgm:pt modelId="{AA469EB3-32A5-4677-9160-581298BA6643}" type="pres">
      <dgm:prSet presAssocID="{B5E4F6B5-DC88-465D-91E2-8688AF70F696}" presName="sibTrans" presStyleCnt="0"/>
      <dgm:spPr/>
    </dgm:pt>
    <dgm:pt modelId="{B8201317-D8C2-4340-956E-4509D83F6F7E}" type="pres">
      <dgm:prSet presAssocID="{C3402408-170A-4C96-9D8A-DC6AB28FF8F9}" presName="node" presStyleLbl="node1" presStyleIdx="1" presStyleCnt="6">
        <dgm:presLayoutVars>
          <dgm:bulletEnabled val="1"/>
        </dgm:presLayoutVars>
      </dgm:prSet>
      <dgm:spPr/>
    </dgm:pt>
    <dgm:pt modelId="{AA4D4D06-CCAC-40ED-BE81-538BB1C2D37F}" type="pres">
      <dgm:prSet presAssocID="{6971D5A2-C959-4F1E-AF86-0F25AF82D459}" presName="sibTrans" presStyleCnt="0"/>
      <dgm:spPr/>
    </dgm:pt>
    <dgm:pt modelId="{B62CC25C-34FB-426A-8D01-AC11ADA2D771}" type="pres">
      <dgm:prSet presAssocID="{A28DEA6E-6594-4A0E-8F6E-ED32556DEA24}" presName="node" presStyleLbl="node1" presStyleIdx="2" presStyleCnt="6">
        <dgm:presLayoutVars>
          <dgm:bulletEnabled val="1"/>
        </dgm:presLayoutVars>
      </dgm:prSet>
      <dgm:spPr/>
    </dgm:pt>
    <dgm:pt modelId="{D04AE383-FFF2-4A96-88B6-3B1402269F26}" type="pres">
      <dgm:prSet presAssocID="{B725CEFF-C8B5-4E92-96A1-2A26E2C394AD}" presName="sibTrans" presStyleCnt="0"/>
      <dgm:spPr/>
    </dgm:pt>
    <dgm:pt modelId="{88A0279D-674E-4CFA-83EE-2F139529A739}" type="pres">
      <dgm:prSet presAssocID="{A982AA7B-EE70-4DA4-99AD-3B63D62A5427}" presName="node" presStyleLbl="node1" presStyleIdx="3" presStyleCnt="6">
        <dgm:presLayoutVars>
          <dgm:bulletEnabled val="1"/>
        </dgm:presLayoutVars>
      </dgm:prSet>
      <dgm:spPr/>
    </dgm:pt>
    <dgm:pt modelId="{AEE0249F-F205-4564-95ED-71BF32B4EF8E}" type="pres">
      <dgm:prSet presAssocID="{A431A89C-CF8D-455F-8157-4B90D1BE1873}" presName="sibTrans" presStyleCnt="0"/>
      <dgm:spPr/>
    </dgm:pt>
    <dgm:pt modelId="{42D1F159-7611-4660-84F7-53945FD8BDAB}" type="pres">
      <dgm:prSet presAssocID="{07C13481-991B-425F-9EE2-CBC465A5253F}" presName="node" presStyleLbl="node1" presStyleIdx="4" presStyleCnt="6">
        <dgm:presLayoutVars>
          <dgm:bulletEnabled val="1"/>
        </dgm:presLayoutVars>
      </dgm:prSet>
      <dgm:spPr/>
    </dgm:pt>
    <dgm:pt modelId="{9B3B5914-BDF7-4DB0-9769-F7EFF830138D}" type="pres">
      <dgm:prSet presAssocID="{D5098F5D-27DA-4571-B331-9AE749901AE9}" presName="sibTrans" presStyleCnt="0"/>
      <dgm:spPr/>
    </dgm:pt>
    <dgm:pt modelId="{4C8F314C-9211-4B35-8FD0-82D64D2166B5}" type="pres">
      <dgm:prSet presAssocID="{F5FBCBB9-8250-483A-9083-9B69AE893F65}" presName="node" presStyleLbl="node1" presStyleIdx="5" presStyleCnt="6">
        <dgm:presLayoutVars>
          <dgm:bulletEnabled val="1"/>
        </dgm:presLayoutVars>
      </dgm:prSet>
      <dgm:spPr/>
    </dgm:pt>
  </dgm:ptLst>
  <dgm:cxnLst>
    <dgm:cxn modelId="{F78A9F05-2920-4237-9367-DED6EE2D190E}" srcId="{A0DAF5D7-E3F1-4299-A8E9-811169CE7EC3}" destId="{F5FBCBB9-8250-483A-9083-9B69AE893F65}" srcOrd="5" destOrd="0" parTransId="{F11FA5DB-5B54-489C-83A7-7195B7E3884F}" sibTransId="{2951491D-DD01-4EE7-AB5C-1EADFEE70826}"/>
    <dgm:cxn modelId="{9B811A09-1F3E-4448-A407-5CF6BF1CC87C}" srcId="{A0DAF5D7-E3F1-4299-A8E9-811169CE7EC3}" destId="{A982AA7B-EE70-4DA4-99AD-3B63D62A5427}" srcOrd="3" destOrd="0" parTransId="{C0DA0BE5-9BB5-4B3D-8E87-E6162D834BA5}" sibTransId="{A431A89C-CF8D-455F-8157-4B90D1BE1873}"/>
    <dgm:cxn modelId="{9CBAAB0A-63B6-4DE3-8DC3-D0EEA949EDB2}" type="presOf" srcId="{A28DEA6E-6594-4A0E-8F6E-ED32556DEA24}" destId="{B62CC25C-34FB-426A-8D01-AC11ADA2D771}" srcOrd="0" destOrd="0" presId="urn:microsoft.com/office/officeart/2005/8/layout/default"/>
    <dgm:cxn modelId="{DE2E600B-9AF1-4D56-8DFE-231035BF77E7}" type="presOf" srcId="{A982AA7B-EE70-4DA4-99AD-3B63D62A5427}" destId="{88A0279D-674E-4CFA-83EE-2F139529A739}" srcOrd="0" destOrd="0" presId="urn:microsoft.com/office/officeart/2005/8/layout/default"/>
    <dgm:cxn modelId="{F6F02533-8938-44A5-973F-28D718110684}" srcId="{A0DAF5D7-E3F1-4299-A8E9-811169CE7EC3}" destId="{C3402408-170A-4C96-9D8A-DC6AB28FF8F9}" srcOrd="1" destOrd="0" parTransId="{06092D56-CCF9-4FF5-9A0C-BB1456AAB5C7}" sibTransId="{6971D5A2-C959-4F1E-AF86-0F25AF82D459}"/>
    <dgm:cxn modelId="{4ABCBF5B-FD71-4219-A7B6-0FE1419BD8BF}" srcId="{A0DAF5D7-E3F1-4299-A8E9-811169CE7EC3}" destId="{3CEB15A8-439B-447D-AF9C-14D64D96A554}" srcOrd="0" destOrd="0" parTransId="{A35A58E1-15DD-413C-BC63-27753C840C2A}" sibTransId="{B5E4F6B5-DC88-465D-91E2-8688AF70F696}"/>
    <dgm:cxn modelId="{6B75116E-3B20-4BF4-807A-F988BE72FE84}" type="presOf" srcId="{07C13481-991B-425F-9EE2-CBC465A5253F}" destId="{42D1F159-7611-4660-84F7-53945FD8BDAB}" srcOrd="0" destOrd="0" presId="urn:microsoft.com/office/officeart/2005/8/layout/default"/>
    <dgm:cxn modelId="{1C71B672-E20C-4B42-8556-CFE7761297D3}" srcId="{A0DAF5D7-E3F1-4299-A8E9-811169CE7EC3}" destId="{A28DEA6E-6594-4A0E-8F6E-ED32556DEA24}" srcOrd="2" destOrd="0" parTransId="{D3315CEB-3F94-45E9-8A0D-1471BACC17EC}" sibTransId="{B725CEFF-C8B5-4E92-96A1-2A26E2C394AD}"/>
    <dgm:cxn modelId="{F6CC0853-59EC-47F1-BCD5-3C6F4AC12E7F}" type="presOf" srcId="{3CEB15A8-439B-447D-AF9C-14D64D96A554}" destId="{0458ECEB-C713-4039-80DC-AC5C2E659844}" srcOrd="0" destOrd="0" presId="urn:microsoft.com/office/officeart/2005/8/layout/default"/>
    <dgm:cxn modelId="{5404E259-FC71-4910-AEC0-97A4A70D4B90}" srcId="{A0DAF5D7-E3F1-4299-A8E9-811169CE7EC3}" destId="{07C13481-991B-425F-9EE2-CBC465A5253F}" srcOrd="4" destOrd="0" parTransId="{3DE84423-347A-4916-86D1-DC945C401C29}" sibTransId="{D5098F5D-27DA-4571-B331-9AE749901AE9}"/>
    <dgm:cxn modelId="{FDDA1CDD-9D46-4B7E-BBD4-3B9912F3ABDB}" type="presOf" srcId="{A0DAF5D7-E3F1-4299-A8E9-811169CE7EC3}" destId="{856A6C5C-685C-4E6A-BF75-63C2A29157C9}" srcOrd="0" destOrd="0" presId="urn:microsoft.com/office/officeart/2005/8/layout/default"/>
    <dgm:cxn modelId="{85AF3BE9-39E9-4A36-A3F3-43619F361970}" type="presOf" srcId="{C3402408-170A-4C96-9D8A-DC6AB28FF8F9}" destId="{B8201317-D8C2-4340-956E-4509D83F6F7E}" srcOrd="0" destOrd="0" presId="urn:microsoft.com/office/officeart/2005/8/layout/default"/>
    <dgm:cxn modelId="{9C83E4F0-AE32-4735-A772-BC54E8B7118F}" type="presOf" srcId="{F5FBCBB9-8250-483A-9083-9B69AE893F65}" destId="{4C8F314C-9211-4B35-8FD0-82D64D2166B5}" srcOrd="0" destOrd="0" presId="urn:microsoft.com/office/officeart/2005/8/layout/default"/>
    <dgm:cxn modelId="{C301A31D-14CC-4EF1-8F32-6FA3E56457F2}" type="presParOf" srcId="{856A6C5C-685C-4E6A-BF75-63C2A29157C9}" destId="{0458ECEB-C713-4039-80DC-AC5C2E659844}" srcOrd="0" destOrd="0" presId="urn:microsoft.com/office/officeart/2005/8/layout/default"/>
    <dgm:cxn modelId="{B480D29E-5DC5-4258-8A35-9ED331DF6C66}" type="presParOf" srcId="{856A6C5C-685C-4E6A-BF75-63C2A29157C9}" destId="{AA469EB3-32A5-4677-9160-581298BA6643}" srcOrd="1" destOrd="0" presId="urn:microsoft.com/office/officeart/2005/8/layout/default"/>
    <dgm:cxn modelId="{A2171095-4AD9-4E08-BEBF-A6182952264E}" type="presParOf" srcId="{856A6C5C-685C-4E6A-BF75-63C2A29157C9}" destId="{B8201317-D8C2-4340-956E-4509D83F6F7E}" srcOrd="2" destOrd="0" presId="urn:microsoft.com/office/officeart/2005/8/layout/default"/>
    <dgm:cxn modelId="{C4F4E183-ED2E-45C3-AADC-4ACF5B086549}" type="presParOf" srcId="{856A6C5C-685C-4E6A-BF75-63C2A29157C9}" destId="{AA4D4D06-CCAC-40ED-BE81-538BB1C2D37F}" srcOrd="3" destOrd="0" presId="urn:microsoft.com/office/officeart/2005/8/layout/default"/>
    <dgm:cxn modelId="{C28B9F14-D507-4C50-A9A7-7E9827D5C52B}" type="presParOf" srcId="{856A6C5C-685C-4E6A-BF75-63C2A29157C9}" destId="{B62CC25C-34FB-426A-8D01-AC11ADA2D771}" srcOrd="4" destOrd="0" presId="urn:microsoft.com/office/officeart/2005/8/layout/default"/>
    <dgm:cxn modelId="{135E83C5-26D1-4510-B480-7BF8EBF2EF15}" type="presParOf" srcId="{856A6C5C-685C-4E6A-BF75-63C2A29157C9}" destId="{D04AE383-FFF2-4A96-88B6-3B1402269F26}" srcOrd="5" destOrd="0" presId="urn:microsoft.com/office/officeart/2005/8/layout/default"/>
    <dgm:cxn modelId="{4AD6DA34-5663-4790-BCEE-4C535C124646}" type="presParOf" srcId="{856A6C5C-685C-4E6A-BF75-63C2A29157C9}" destId="{88A0279D-674E-4CFA-83EE-2F139529A739}" srcOrd="6" destOrd="0" presId="urn:microsoft.com/office/officeart/2005/8/layout/default"/>
    <dgm:cxn modelId="{5FB730C9-7DD4-40F2-88C4-2BFE00CB9042}" type="presParOf" srcId="{856A6C5C-685C-4E6A-BF75-63C2A29157C9}" destId="{AEE0249F-F205-4564-95ED-71BF32B4EF8E}" srcOrd="7" destOrd="0" presId="urn:microsoft.com/office/officeart/2005/8/layout/default"/>
    <dgm:cxn modelId="{2DB3C550-F1DF-47A7-8CE3-1C31E3A65C05}" type="presParOf" srcId="{856A6C5C-685C-4E6A-BF75-63C2A29157C9}" destId="{42D1F159-7611-4660-84F7-53945FD8BDAB}" srcOrd="8" destOrd="0" presId="urn:microsoft.com/office/officeart/2005/8/layout/default"/>
    <dgm:cxn modelId="{48E3BB58-3280-4B7B-A720-13F47D9B40F7}" type="presParOf" srcId="{856A6C5C-685C-4E6A-BF75-63C2A29157C9}" destId="{9B3B5914-BDF7-4DB0-9769-F7EFF830138D}" srcOrd="9" destOrd="0" presId="urn:microsoft.com/office/officeart/2005/8/layout/default"/>
    <dgm:cxn modelId="{74B08793-26E5-439B-8128-700544A7D2FD}" type="presParOf" srcId="{856A6C5C-685C-4E6A-BF75-63C2A29157C9}" destId="{4C8F314C-9211-4B35-8FD0-82D64D2166B5}" srcOrd="10"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752B28D-8318-4731-A16F-431F5A683CCB}" type="doc">
      <dgm:prSet loTypeId="urn:microsoft.com/office/officeart/2005/8/layout/bProcess4" loCatId="process" qsTypeId="urn:microsoft.com/office/officeart/2005/8/quickstyle/simple3" qsCatId="simple" csTypeId="urn:microsoft.com/office/officeart/2005/8/colors/colorful1" csCatId="colorful" phldr="1"/>
      <dgm:spPr/>
      <dgm:t>
        <a:bodyPr/>
        <a:lstStyle/>
        <a:p>
          <a:endParaRPr lang="en-US"/>
        </a:p>
      </dgm:t>
    </dgm:pt>
    <dgm:pt modelId="{79473544-7C39-40A2-BC05-3C25D56CB6B4}">
      <dgm:prSet custT="1"/>
      <dgm:spPr/>
      <dgm:t>
        <a:bodyPr/>
        <a:lstStyle/>
        <a:p>
          <a:pPr>
            <a:lnSpc>
              <a:spcPct val="150000"/>
            </a:lnSpc>
          </a:pPr>
          <a:r>
            <a:rPr lang="ar-JO" sz="1600" b="1" dirty="0">
              <a:latin typeface="Alexandria" pitchFamily="2" charset="-78"/>
              <a:cs typeface="Alexandria" pitchFamily="2" charset="-78"/>
            </a:rPr>
            <a:t>. النجاح غير المتوقع، الفشل غير المتوقع، والأحداث الخارجية غير المتوقعة. </a:t>
          </a:r>
          <a:endParaRPr lang="en-US" sz="1600" b="1" dirty="0">
            <a:latin typeface="Alexandria" pitchFamily="2" charset="-78"/>
            <a:cs typeface="Alexandria" pitchFamily="2" charset="-78"/>
          </a:endParaRPr>
        </a:p>
      </dgm:t>
    </dgm:pt>
    <dgm:pt modelId="{122812BB-3A4D-4E0D-9C00-7455E2F0E762}" type="parTrans" cxnId="{4443FB47-2824-4345-BDF9-F19859FC3BFF}">
      <dgm:prSet/>
      <dgm:spPr/>
      <dgm:t>
        <a:bodyPr/>
        <a:lstStyle/>
        <a:p>
          <a:pPr>
            <a:lnSpc>
              <a:spcPct val="150000"/>
            </a:lnSpc>
          </a:pPr>
          <a:endParaRPr lang="en-US" sz="1600" b="1">
            <a:latin typeface="Alexandria" pitchFamily="2" charset="-78"/>
            <a:cs typeface="Alexandria" pitchFamily="2" charset="-78"/>
          </a:endParaRPr>
        </a:p>
      </dgm:t>
    </dgm:pt>
    <dgm:pt modelId="{B13F7C3D-FE87-4A68-BA9B-DC2165169054}" type="sibTrans" cxnId="{4443FB47-2824-4345-BDF9-F19859FC3BFF}">
      <dgm:prSet/>
      <dgm:spPr/>
      <dgm:t>
        <a:bodyPr/>
        <a:lstStyle/>
        <a:p>
          <a:pPr>
            <a:lnSpc>
              <a:spcPct val="150000"/>
            </a:lnSpc>
          </a:pPr>
          <a:endParaRPr lang="en-US" sz="1600" b="1">
            <a:latin typeface="Alexandria" pitchFamily="2" charset="-78"/>
            <a:cs typeface="Alexandria" pitchFamily="2" charset="-78"/>
          </a:endParaRPr>
        </a:p>
      </dgm:t>
    </dgm:pt>
    <dgm:pt modelId="{DE8CB746-1E57-42BB-AB9C-596DAB6C92CD}">
      <dgm:prSet custT="1"/>
      <dgm:spPr/>
      <dgm:t>
        <a:bodyPr/>
        <a:lstStyle/>
        <a:p>
          <a:pPr>
            <a:lnSpc>
              <a:spcPct val="150000"/>
            </a:lnSpc>
          </a:pPr>
          <a:r>
            <a:rPr lang="ar-JO" sz="1600" b="1" dirty="0">
              <a:latin typeface="Alexandria" pitchFamily="2" charset="-78"/>
              <a:cs typeface="Alexandria" pitchFamily="2" charset="-78"/>
            </a:rPr>
            <a:t>. عدم انسجام الواقع الفعلي مع ما هو مفترض أو ما يجب أن يكون عليه الحال. </a:t>
          </a:r>
          <a:endParaRPr lang="en-US" sz="1600" b="1" dirty="0">
            <a:latin typeface="Alexandria" pitchFamily="2" charset="-78"/>
            <a:cs typeface="Alexandria" pitchFamily="2" charset="-78"/>
          </a:endParaRPr>
        </a:p>
      </dgm:t>
    </dgm:pt>
    <dgm:pt modelId="{6EBD4A8B-3AAD-4ADB-883C-2CDF41AE16EA}" type="parTrans" cxnId="{B554EA79-E475-44AD-8534-AD6257F2C6EE}">
      <dgm:prSet/>
      <dgm:spPr/>
      <dgm:t>
        <a:bodyPr/>
        <a:lstStyle/>
        <a:p>
          <a:pPr>
            <a:lnSpc>
              <a:spcPct val="150000"/>
            </a:lnSpc>
          </a:pPr>
          <a:endParaRPr lang="en-US" sz="1600" b="1">
            <a:latin typeface="Alexandria" pitchFamily="2" charset="-78"/>
            <a:cs typeface="Alexandria" pitchFamily="2" charset="-78"/>
          </a:endParaRPr>
        </a:p>
      </dgm:t>
    </dgm:pt>
    <dgm:pt modelId="{5C055ABA-76C0-47CF-803F-DC29CFF39685}" type="sibTrans" cxnId="{B554EA79-E475-44AD-8534-AD6257F2C6EE}">
      <dgm:prSet/>
      <dgm:spPr/>
      <dgm:t>
        <a:bodyPr/>
        <a:lstStyle/>
        <a:p>
          <a:pPr>
            <a:lnSpc>
              <a:spcPct val="150000"/>
            </a:lnSpc>
          </a:pPr>
          <a:endParaRPr lang="en-US" sz="1600" b="1">
            <a:latin typeface="Alexandria" pitchFamily="2" charset="-78"/>
            <a:cs typeface="Alexandria" pitchFamily="2" charset="-78"/>
          </a:endParaRPr>
        </a:p>
      </dgm:t>
    </dgm:pt>
    <dgm:pt modelId="{D3681409-DFB5-4DC9-AA4E-7A50E8480EF3}">
      <dgm:prSet custT="1"/>
      <dgm:spPr/>
      <dgm:t>
        <a:bodyPr/>
        <a:lstStyle/>
        <a:p>
          <a:pPr>
            <a:lnSpc>
              <a:spcPct val="150000"/>
            </a:lnSpc>
          </a:pPr>
          <a:r>
            <a:rPr lang="ar-JO" sz="1600" b="1" dirty="0">
              <a:latin typeface="Alexandria" pitchFamily="2" charset="-78"/>
              <a:cs typeface="Alexandria" pitchFamily="2" charset="-78"/>
            </a:rPr>
            <a:t>. الإبداع الناجم عن الحاجة إلى تغيير في العملي</a:t>
          </a:r>
          <a:r>
            <a:rPr lang="ar-AE" sz="1600" b="1" dirty="0">
              <a:latin typeface="Alexandria" pitchFamily="2" charset="-78"/>
              <a:cs typeface="Alexandria" pitchFamily="2" charset="-78"/>
            </a:rPr>
            <a:t>ات المستخدمة</a:t>
          </a:r>
          <a:r>
            <a:rPr lang="en-US" sz="1600" b="1" dirty="0">
              <a:latin typeface="Alexandria" pitchFamily="2" charset="-78"/>
              <a:cs typeface="Alexandria" pitchFamily="2" charset="-78"/>
            </a:rPr>
            <a:t>.</a:t>
          </a:r>
        </a:p>
      </dgm:t>
    </dgm:pt>
    <dgm:pt modelId="{F8C1830A-0E23-4D94-AB49-EBAEB5326E49}" type="parTrans" cxnId="{4AD858D0-C329-40CB-A6FD-276207BD2587}">
      <dgm:prSet/>
      <dgm:spPr/>
      <dgm:t>
        <a:bodyPr/>
        <a:lstStyle/>
        <a:p>
          <a:pPr>
            <a:lnSpc>
              <a:spcPct val="150000"/>
            </a:lnSpc>
          </a:pPr>
          <a:endParaRPr lang="en-US" sz="1600" b="1">
            <a:latin typeface="Alexandria" pitchFamily="2" charset="-78"/>
            <a:cs typeface="Alexandria" pitchFamily="2" charset="-78"/>
          </a:endParaRPr>
        </a:p>
      </dgm:t>
    </dgm:pt>
    <dgm:pt modelId="{3764663C-0344-4065-BF0E-486DD4FBB5D5}" type="sibTrans" cxnId="{4AD858D0-C329-40CB-A6FD-276207BD2587}">
      <dgm:prSet/>
      <dgm:spPr/>
      <dgm:t>
        <a:bodyPr/>
        <a:lstStyle/>
        <a:p>
          <a:pPr>
            <a:lnSpc>
              <a:spcPct val="150000"/>
            </a:lnSpc>
          </a:pPr>
          <a:endParaRPr lang="en-US" sz="1600" b="1">
            <a:latin typeface="Alexandria" pitchFamily="2" charset="-78"/>
            <a:cs typeface="Alexandria" pitchFamily="2" charset="-78"/>
          </a:endParaRPr>
        </a:p>
      </dgm:t>
    </dgm:pt>
    <dgm:pt modelId="{1434F807-EC4A-4F99-BF52-06BB698F7B69}">
      <dgm:prSet custT="1"/>
      <dgm:spPr/>
      <dgm:t>
        <a:bodyPr/>
        <a:lstStyle/>
        <a:p>
          <a:pPr>
            <a:lnSpc>
              <a:spcPct val="150000"/>
            </a:lnSpc>
          </a:pPr>
          <a:r>
            <a:rPr lang="ar-JO" sz="1600" b="1" dirty="0">
              <a:latin typeface="Alexandria" pitchFamily="2" charset="-78"/>
              <a:cs typeface="Alexandria" pitchFamily="2" charset="-78"/>
            </a:rPr>
            <a:t>التغي</a:t>
          </a:r>
          <a:r>
            <a:rPr lang="ar-AE" sz="1600" b="1" dirty="0">
              <a:latin typeface="Alexandria" pitchFamily="2" charset="-78"/>
              <a:cs typeface="Alexandria" pitchFamily="2" charset="-78"/>
            </a:rPr>
            <a:t>ي</a:t>
          </a:r>
          <a:r>
            <a:rPr lang="ar-JO" sz="1600" b="1" dirty="0">
              <a:latin typeface="Alexandria" pitchFamily="2" charset="-78"/>
              <a:cs typeface="Alexandria" pitchFamily="2" charset="-78"/>
            </a:rPr>
            <a:t>ر في بنية قطاع العمل</a:t>
          </a:r>
          <a:r>
            <a:rPr lang="ar-AE" sz="1600" b="1" dirty="0">
              <a:latin typeface="Alexandria" pitchFamily="2" charset="-78"/>
              <a:cs typeface="Alexandria" pitchFamily="2" charset="-78"/>
            </a:rPr>
            <a:t> والسوق</a:t>
          </a:r>
          <a:r>
            <a:rPr lang="ar-JO" sz="1600" b="1" dirty="0">
              <a:latin typeface="Alexandria" pitchFamily="2" charset="-78"/>
              <a:cs typeface="Alexandria" pitchFamily="2" charset="-78"/>
            </a:rPr>
            <a:t> </a:t>
          </a:r>
          <a:r>
            <a:rPr lang="en-US" sz="1600" b="1" dirty="0">
              <a:latin typeface="Alexandria" pitchFamily="2" charset="-78"/>
              <a:cs typeface="Alexandria" pitchFamily="2" charset="-78"/>
            </a:rPr>
            <a:t>.</a:t>
          </a:r>
        </a:p>
      </dgm:t>
    </dgm:pt>
    <dgm:pt modelId="{B9DC3DA1-7850-41BB-8B40-0432DE6EF0AA}" type="parTrans" cxnId="{4806EB2A-7AA1-4D18-BE44-8D53FFAC01FA}">
      <dgm:prSet/>
      <dgm:spPr/>
      <dgm:t>
        <a:bodyPr/>
        <a:lstStyle/>
        <a:p>
          <a:pPr>
            <a:lnSpc>
              <a:spcPct val="150000"/>
            </a:lnSpc>
          </a:pPr>
          <a:endParaRPr lang="en-US" sz="1600" b="1">
            <a:latin typeface="Alexandria" pitchFamily="2" charset="-78"/>
            <a:cs typeface="Alexandria" pitchFamily="2" charset="-78"/>
          </a:endParaRPr>
        </a:p>
      </dgm:t>
    </dgm:pt>
    <dgm:pt modelId="{EE11BC0E-F613-47ED-AFD8-B99260735834}" type="sibTrans" cxnId="{4806EB2A-7AA1-4D18-BE44-8D53FFAC01FA}">
      <dgm:prSet/>
      <dgm:spPr/>
      <dgm:t>
        <a:bodyPr/>
        <a:lstStyle/>
        <a:p>
          <a:pPr>
            <a:lnSpc>
              <a:spcPct val="150000"/>
            </a:lnSpc>
          </a:pPr>
          <a:endParaRPr lang="en-US" sz="1600" b="1">
            <a:latin typeface="Alexandria" pitchFamily="2" charset="-78"/>
            <a:cs typeface="Alexandria" pitchFamily="2" charset="-78"/>
          </a:endParaRPr>
        </a:p>
      </dgm:t>
    </dgm:pt>
    <dgm:pt modelId="{216B0582-BCD3-4C74-9CC0-57E1F95E6EA0}">
      <dgm:prSet custT="1"/>
      <dgm:spPr/>
      <dgm:t>
        <a:bodyPr/>
        <a:lstStyle/>
        <a:p>
          <a:pPr>
            <a:lnSpc>
              <a:spcPct val="150000"/>
            </a:lnSpc>
          </a:pPr>
          <a:r>
            <a:rPr lang="ar-JO" sz="1600" b="1" dirty="0">
              <a:latin typeface="Alexandria" pitchFamily="2" charset="-78"/>
              <a:cs typeface="Alexandria" pitchFamily="2" charset="-78"/>
            </a:rPr>
            <a:t>التغي</a:t>
          </a:r>
          <a:r>
            <a:rPr lang="ar-AE" sz="1600" b="1" dirty="0">
              <a:latin typeface="Alexandria" pitchFamily="2" charset="-78"/>
              <a:cs typeface="Alexandria" pitchFamily="2" charset="-78"/>
            </a:rPr>
            <a:t>ي</a:t>
          </a:r>
          <a:r>
            <a:rPr lang="ar-JO" sz="1600" b="1" dirty="0">
              <a:latin typeface="Alexandria" pitchFamily="2" charset="-78"/>
              <a:cs typeface="Alexandria" pitchFamily="2" charset="-78"/>
            </a:rPr>
            <a:t>ر في العوامل الديمغرافية. </a:t>
          </a:r>
          <a:endParaRPr lang="en-US" sz="1600" b="1" dirty="0">
            <a:latin typeface="Alexandria" pitchFamily="2" charset="-78"/>
            <a:cs typeface="Alexandria" pitchFamily="2" charset="-78"/>
          </a:endParaRPr>
        </a:p>
      </dgm:t>
    </dgm:pt>
    <dgm:pt modelId="{70E6B05F-CF72-4563-8E9E-1F7B3349F2EB}" type="parTrans" cxnId="{BEFB7D1D-60AE-4EBB-B909-B840233DF503}">
      <dgm:prSet/>
      <dgm:spPr/>
      <dgm:t>
        <a:bodyPr/>
        <a:lstStyle/>
        <a:p>
          <a:pPr>
            <a:lnSpc>
              <a:spcPct val="150000"/>
            </a:lnSpc>
          </a:pPr>
          <a:endParaRPr lang="en-US" sz="1600" b="1">
            <a:latin typeface="Alexandria" pitchFamily="2" charset="-78"/>
            <a:cs typeface="Alexandria" pitchFamily="2" charset="-78"/>
          </a:endParaRPr>
        </a:p>
      </dgm:t>
    </dgm:pt>
    <dgm:pt modelId="{2D1654D7-7030-404A-A019-CE7DBDB2CDFF}" type="sibTrans" cxnId="{BEFB7D1D-60AE-4EBB-B909-B840233DF503}">
      <dgm:prSet/>
      <dgm:spPr/>
      <dgm:t>
        <a:bodyPr/>
        <a:lstStyle/>
        <a:p>
          <a:pPr>
            <a:lnSpc>
              <a:spcPct val="150000"/>
            </a:lnSpc>
          </a:pPr>
          <a:endParaRPr lang="en-US" sz="1600" b="1">
            <a:latin typeface="Alexandria" pitchFamily="2" charset="-78"/>
            <a:cs typeface="Alexandria" pitchFamily="2" charset="-78"/>
          </a:endParaRPr>
        </a:p>
      </dgm:t>
    </dgm:pt>
    <dgm:pt modelId="{F1E103F6-47FC-42A4-8150-6D5317372C92}">
      <dgm:prSet custT="1"/>
      <dgm:spPr/>
      <dgm:t>
        <a:bodyPr/>
        <a:lstStyle/>
        <a:p>
          <a:pPr>
            <a:lnSpc>
              <a:spcPct val="150000"/>
            </a:lnSpc>
          </a:pPr>
          <a:r>
            <a:rPr lang="ar-JO" sz="1600" b="1" dirty="0">
              <a:latin typeface="Alexandria" pitchFamily="2" charset="-78"/>
              <a:cs typeface="Alexandria" pitchFamily="2" charset="-78"/>
            </a:rPr>
            <a:t>التغي</a:t>
          </a:r>
          <a:r>
            <a:rPr lang="ar-AE" sz="1600" b="1" dirty="0">
              <a:latin typeface="Alexandria" pitchFamily="2" charset="-78"/>
              <a:cs typeface="Alexandria" pitchFamily="2" charset="-78"/>
            </a:rPr>
            <a:t>ي</a:t>
          </a:r>
          <a:r>
            <a:rPr lang="ar-JO" sz="1600" b="1" dirty="0">
              <a:latin typeface="Alexandria" pitchFamily="2" charset="-78"/>
              <a:cs typeface="Alexandria" pitchFamily="2" charset="-78"/>
            </a:rPr>
            <a:t>ر في الإدراك، والأمزجة، والمعاني. </a:t>
          </a:r>
          <a:endParaRPr lang="en-US" sz="1600" b="1" dirty="0">
            <a:latin typeface="Alexandria" pitchFamily="2" charset="-78"/>
            <a:cs typeface="Alexandria" pitchFamily="2" charset="-78"/>
          </a:endParaRPr>
        </a:p>
      </dgm:t>
    </dgm:pt>
    <dgm:pt modelId="{96D654C7-10AE-40DE-9A8C-EDD88DF24391}" type="parTrans" cxnId="{A6292752-501C-44B0-96AB-4373B62864D1}">
      <dgm:prSet/>
      <dgm:spPr/>
      <dgm:t>
        <a:bodyPr/>
        <a:lstStyle/>
        <a:p>
          <a:pPr>
            <a:lnSpc>
              <a:spcPct val="150000"/>
            </a:lnSpc>
          </a:pPr>
          <a:endParaRPr lang="en-US" sz="1600" b="1">
            <a:latin typeface="Alexandria" pitchFamily="2" charset="-78"/>
            <a:cs typeface="Alexandria" pitchFamily="2" charset="-78"/>
          </a:endParaRPr>
        </a:p>
      </dgm:t>
    </dgm:pt>
    <dgm:pt modelId="{1B243391-4DBA-4665-8E87-57CD8CF6083C}" type="sibTrans" cxnId="{A6292752-501C-44B0-96AB-4373B62864D1}">
      <dgm:prSet/>
      <dgm:spPr/>
      <dgm:t>
        <a:bodyPr/>
        <a:lstStyle/>
        <a:p>
          <a:pPr>
            <a:lnSpc>
              <a:spcPct val="150000"/>
            </a:lnSpc>
          </a:pPr>
          <a:endParaRPr lang="en-US" sz="1600" b="1">
            <a:latin typeface="Alexandria" pitchFamily="2" charset="-78"/>
            <a:cs typeface="Alexandria" pitchFamily="2" charset="-78"/>
          </a:endParaRPr>
        </a:p>
      </dgm:t>
    </dgm:pt>
    <dgm:pt modelId="{BF994656-ACAB-4E58-B4B5-2F7A74D37340}">
      <dgm:prSet custT="1"/>
      <dgm:spPr/>
      <dgm:t>
        <a:bodyPr/>
        <a:lstStyle/>
        <a:p>
          <a:pPr>
            <a:lnSpc>
              <a:spcPct val="150000"/>
            </a:lnSpc>
          </a:pPr>
          <a:r>
            <a:rPr lang="ar-JO" sz="1600" b="1" dirty="0">
              <a:latin typeface="Alexandria" pitchFamily="2" charset="-78"/>
              <a:cs typeface="Alexandria" pitchFamily="2" charset="-78"/>
            </a:rPr>
            <a:t>المعرفة الجديدة.</a:t>
          </a:r>
          <a:endParaRPr lang="en-US" sz="1600" b="1" dirty="0">
            <a:latin typeface="Alexandria" pitchFamily="2" charset="-78"/>
            <a:cs typeface="Alexandria" pitchFamily="2" charset="-78"/>
          </a:endParaRPr>
        </a:p>
      </dgm:t>
    </dgm:pt>
    <dgm:pt modelId="{4BE41AE6-DF06-4CC1-8DD1-E8248E4F6B9B}" type="parTrans" cxnId="{B8ECA0B6-7C46-4A4B-8EC0-70F174EAB4DC}">
      <dgm:prSet/>
      <dgm:spPr/>
      <dgm:t>
        <a:bodyPr/>
        <a:lstStyle/>
        <a:p>
          <a:pPr>
            <a:lnSpc>
              <a:spcPct val="150000"/>
            </a:lnSpc>
          </a:pPr>
          <a:endParaRPr lang="en-US" sz="1600" b="1">
            <a:latin typeface="Alexandria" pitchFamily="2" charset="-78"/>
            <a:cs typeface="Alexandria" pitchFamily="2" charset="-78"/>
          </a:endParaRPr>
        </a:p>
      </dgm:t>
    </dgm:pt>
    <dgm:pt modelId="{ED186A5F-4621-46FF-A586-2DE19C39004F}" type="sibTrans" cxnId="{B8ECA0B6-7C46-4A4B-8EC0-70F174EAB4DC}">
      <dgm:prSet/>
      <dgm:spPr/>
      <dgm:t>
        <a:bodyPr/>
        <a:lstStyle/>
        <a:p>
          <a:pPr>
            <a:lnSpc>
              <a:spcPct val="150000"/>
            </a:lnSpc>
          </a:pPr>
          <a:endParaRPr lang="en-US" sz="1600" b="1">
            <a:latin typeface="Alexandria" pitchFamily="2" charset="-78"/>
            <a:cs typeface="Alexandria" pitchFamily="2" charset="-78"/>
          </a:endParaRPr>
        </a:p>
      </dgm:t>
    </dgm:pt>
    <dgm:pt modelId="{7FE128DB-3385-4E36-9F4C-370A299B6626}" type="pres">
      <dgm:prSet presAssocID="{0752B28D-8318-4731-A16F-431F5A683CCB}" presName="Name0" presStyleCnt="0">
        <dgm:presLayoutVars>
          <dgm:dir/>
          <dgm:resizeHandles/>
        </dgm:presLayoutVars>
      </dgm:prSet>
      <dgm:spPr/>
    </dgm:pt>
    <dgm:pt modelId="{0D291106-4C1A-4A59-8E3C-2A485E497669}" type="pres">
      <dgm:prSet presAssocID="{79473544-7C39-40A2-BC05-3C25D56CB6B4}" presName="compNode" presStyleCnt="0"/>
      <dgm:spPr/>
    </dgm:pt>
    <dgm:pt modelId="{7039C27E-15A1-477D-91C6-CDFCA186EE1B}" type="pres">
      <dgm:prSet presAssocID="{79473544-7C39-40A2-BC05-3C25D56CB6B4}" presName="dummyConnPt" presStyleCnt="0"/>
      <dgm:spPr/>
    </dgm:pt>
    <dgm:pt modelId="{8AB796B7-936C-4D30-AC07-440EE9746BB9}" type="pres">
      <dgm:prSet presAssocID="{79473544-7C39-40A2-BC05-3C25D56CB6B4}" presName="node" presStyleLbl="node1" presStyleIdx="0" presStyleCnt="7">
        <dgm:presLayoutVars>
          <dgm:bulletEnabled val="1"/>
        </dgm:presLayoutVars>
      </dgm:prSet>
      <dgm:spPr/>
    </dgm:pt>
    <dgm:pt modelId="{D808E582-CC25-4781-8CDA-00C39EE12CDF}" type="pres">
      <dgm:prSet presAssocID="{B13F7C3D-FE87-4A68-BA9B-DC2165169054}" presName="sibTrans" presStyleLbl="bgSibTrans2D1" presStyleIdx="0" presStyleCnt="6"/>
      <dgm:spPr/>
    </dgm:pt>
    <dgm:pt modelId="{3E3008C1-CB19-4B97-BC2D-7D2D69613374}" type="pres">
      <dgm:prSet presAssocID="{DE8CB746-1E57-42BB-AB9C-596DAB6C92CD}" presName="compNode" presStyleCnt="0"/>
      <dgm:spPr/>
    </dgm:pt>
    <dgm:pt modelId="{CA1F9DA9-D63C-4BB7-A2AA-47EB1DDEFADC}" type="pres">
      <dgm:prSet presAssocID="{DE8CB746-1E57-42BB-AB9C-596DAB6C92CD}" presName="dummyConnPt" presStyleCnt="0"/>
      <dgm:spPr/>
    </dgm:pt>
    <dgm:pt modelId="{618AF819-E6ED-4B26-9989-B988A8714349}" type="pres">
      <dgm:prSet presAssocID="{DE8CB746-1E57-42BB-AB9C-596DAB6C92CD}" presName="node" presStyleLbl="node1" presStyleIdx="1" presStyleCnt="7">
        <dgm:presLayoutVars>
          <dgm:bulletEnabled val="1"/>
        </dgm:presLayoutVars>
      </dgm:prSet>
      <dgm:spPr/>
    </dgm:pt>
    <dgm:pt modelId="{052DBD16-3431-4832-AFC6-9E76EFCCFB92}" type="pres">
      <dgm:prSet presAssocID="{5C055ABA-76C0-47CF-803F-DC29CFF39685}" presName="sibTrans" presStyleLbl="bgSibTrans2D1" presStyleIdx="1" presStyleCnt="6"/>
      <dgm:spPr/>
    </dgm:pt>
    <dgm:pt modelId="{2BCEA57B-5B3C-4800-B4C9-1DCAAA8CB789}" type="pres">
      <dgm:prSet presAssocID="{D3681409-DFB5-4DC9-AA4E-7A50E8480EF3}" presName="compNode" presStyleCnt="0"/>
      <dgm:spPr/>
    </dgm:pt>
    <dgm:pt modelId="{0860E6D3-E18F-4A2E-8FFE-3B514C8CD1DA}" type="pres">
      <dgm:prSet presAssocID="{D3681409-DFB5-4DC9-AA4E-7A50E8480EF3}" presName="dummyConnPt" presStyleCnt="0"/>
      <dgm:spPr/>
    </dgm:pt>
    <dgm:pt modelId="{F9FDC004-2755-424A-A031-6D8626543100}" type="pres">
      <dgm:prSet presAssocID="{D3681409-DFB5-4DC9-AA4E-7A50E8480EF3}" presName="node" presStyleLbl="node1" presStyleIdx="2" presStyleCnt="7">
        <dgm:presLayoutVars>
          <dgm:bulletEnabled val="1"/>
        </dgm:presLayoutVars>
      </dgm:prSet>
      <dgm:spPr/>
    </dgm:pt>
    <dgm:pt modelId="{C1744227-DA20-40ED-9939-BB836D3EB220}" type="pres">
      <dgm:prSet presAssocID="{3764663C-0344-4065-BF0E-486DD4FBB5D5}" presName="sibTrans" presStyleLbl="bgSibTrans2D1" presStyleIdx="2" presStyleCnt="6"/>
      <dgm:spPr/>
    </dgm:pt>
    <dgm:pt modelId="{4BC5A92E-960D-430F-8283-745C0E47185E}" type="pres">
      <dgm:prSet presAssocID="{1434F807-EC4A-4F99-BF52-06BB698F7B69}" presName="compNode" presStyleCnt="0"/>
      <dgm:spPr/>
    </dgm:pt>
    <dgm:pt modelId="{22991D4B-03CD-4D2B-93C7-072E37BCE5E3}" type="pres">
      <dgm:prSet presAssocID="{1434F807-EC4A-4F99-BF52-06BB698F7B69}" presName="dummyConnPt" presStyleCnt="0"/>
      <dgm:spPr/>
    </dgm:pt>
    <dgm:pt modelId="{2B492808-4596-430D-A4BE-AF62ABC51046}" type="pres">
      <dgm:prSet presAssocID="{1434F807-EC4A-4F99-BF52-06BB698F7B69}" presName="node" presStyleLbl="node1" presStyleIdx="3" presStyleCnt="7">
        <dgm:presLayoutVars>
          <dgm:bulletEnabled val="1"/>
        </dgm:presLayoutVars>
      </dgm:prSet>
      <dgm:spPr/>
    </dgm:pt>
    <dgm:pt modelId="{C9DC0C42-0D9A-439D-83F9-25A68A948145}" type="pres">
      <dgm:prSet presAssocID="{EE11BC0E-F613-47ED-AFD8-B99260735834}" presName="sibTrans" presStyleLbl="bgSibTrans2D1" presStyleIdx="3" presStyleCnt="6"/>
      <dgm:spPr/>
    </dgm:pt>
    <dgm:pt modelId="{333CE685-C259-4DF3-8FA9-208F65F40791}" type="pres">
      <dgm:prSet presAssocID="{216B0582-BCD3-4C74-9CC0-57E1F95E6EA0}" presName="compNode" presStyleCnt="0"/>
      <dgm:spPr/>
    </dgm:pt>
    <dgm:pt modelId="{7F48BEC6-B88B-4F79-9E19-41695C4E4B68}" type="pres">
      <dgm:prSet presAssocID="{216B0582-BCD3-4C74-9CC0-57E1F95E6EA0}" presName="dummyConnPt" presStyleCnt="0"/>
      <dgm:spPr/>
    </dgm:pt>
    <dgm:pt modelId="{607E7163-19E1-44B5-827B-56EA55B6A32C}" type="pres">
      <dgm:prSet presAssocID="{216B0582-BCD3-4C74-9CC0-57E1F95E6EA0}" presName="node" presStyleLbl="node1" presStyleIdx="4" presStyleCnt="7">
        <dgm:presLayoutVars>
          <dgm:bulletEnabled val="1"/>
        </dgm:presLayoutVars>
      </dgm:prSet>
      <dgm:spPr/>
    </dgm:pt>
    <dgm:pt modelId="{32E4AB04-BDC6-48E2-BE63-627E908848B4}" type="pres">
      <dgm:prSet presAssocID="{2D1654D7-7030-404A-A019-CE7DBDB2CDFF}" presName="sibTrans" presStyleLbl="bgSibTrans2D1" presStyleIdx="4" presStyleCnt="6"/>
      <dgm:spPr/>
    </dgm:pt>
    <dgm:pt modelId="{4D0DEB3F-60EE-499F-A450-ACC13C479C78}" type="pres">
      <dgm:prSet presAssocID="{F1E103F6-47FC-42A4-8150-6D5317372C92}" presName="compNode" presStyleCnt="0"/>
      <dgm:spPr/>
    </dgm:pt>
    <dgm:pt modelId="{7658E509-D3F7-49F1-9575-80F77A08CE9B}" type="pres">
      <dgm:prSet presAssocID="{F1E103F6-47FC-42A4-8150-6D5317372C92}" presName="dummyConnPt" presStyleCnt="0"/>
      <dgm:spPr/>
    </dgm:pt>
    <dgm:pt modelId="{FB7DB1C8-1CE5-4E70-A083-DB06CDD4364E}" type="pres">
      <dgm:prSet presAssocID="{F1E103F6-47FC-42A4-8150-6D5317372C92}" presName="node" presStyleLbl="node1" presStyleIdx="5" presStyleCnt="7">
        <dgm:presLayoutVars>
          <dgm:bulletEnabled val="1"/>
        </dgm:presLayoutVars>
      </dgm:prSet>
      <dgm:spPr/>
    </dgm:pt>
    <dgm:pt modelId="{AD34AD35-F674-42DD-AEB4-60CF15B6E24F}" type="pres">
      <dgm:prSet presAssocID="{1B243391-4DBA-4665-8E87-57CD8CF6083C}" presName="sibTrans" presStyleLbl="bgSibTrans2D1" presStyleIdx="5" presStyleCnt="6"/>
      <dgm:spPr/>
    </dgm:pt>
    <dgm:pt modelId="{6151A7E9-DDCD-43C0-A3E8-C6A0A6DCC7EF}" type="pres">
      <dgm:prSet presAssocID="{BF994656-ACAB-4E58-B4B5-2F7A74D37340}" presName="compNode" presStyleCnt="0"/>
      <dgm:spPr/>
    </dgm:pt>
    <dgm:pt modelId="{6F8C7A5D-D58F-4E39-8990-EF9FE9767EFA}" type="pres">
      <dgm:prSet presAssocID="{BF994656-ACAB-4E58-B4B5-2F7A74D37340}" presName="dummyConnPt" presStyleCnt="0"/>
      <dgm:spPr/>
    </dgm:pt>
    <dgm:pt modelId="{ED1E0719-C53B-4EF5-994D-4C2F0252D0B5}" type="pres">
      <dgm:prSet presAssocID="{BF994656-ACAB-4E58-B4B5-2F7A74D37340}" presName="node" presStyleLbl="node1" presStyleIdx="6" presStyleCnt="7">
        <dgm:presLayoutVars>
          <dgm:bulletEnabled val="1"/>
        </dgm:presLayoutVars>
      </dgm:prSet>
      <dgm:spPr/>
    </dgm:pt>
  </dgm:ptLst>
  <dgm:cxnLst>
    <dgm:cxn modelId="{1CECE802-60C1-48FE-B6C4-7F6A65BA5F4C}" type="presOf" srcId="{1434F807-EC4A-4F99-BF52-06BB698F7B69}" destId="{2B492808-4596-430D-A4BE-AF62ABC51046}" srcOrd="0" destOrd="0" presId="urn:microsoft.com/office/officeart/2005/8/layout/bProcess4"/>
    <dgm:cxn modelId="{F246B81B-D1A9-4787-BA15-757904FF9350}" type="presOf" srcId="{F1E103F6-47FC-42A4-8150-6D5317372C92}" destId="{FB7DB1C8-1CE5-4E70-A083-DB06CDD4364E}" srcOrd="0" destOrd="0" presId="urn:microsoft.com/office/officeart/2005/8/layout/bProcess4"/>
    <dgm:cxn modelId="{BEFB7D1D-60AE-4EBB-B909-B840233DF503}" srcId="{0752B28D-8318-4731-A16F-431F5A683CCB}" destId="{216B0582-BCD3-4C74-9CC0-57E1F95E6EA0}" srcOrd="4" destOrd="0" parTransId="{70E6B05F-CF72-4563-8E9E-1F7B3349F2EB}" sibTransId="{2D1654D7-7030-404A-A019-CE7DBDB2CDFF}"/>
    <dgm:cxn modelId="{4FE2AC23-0BF5-45F7-845C-B6B75D0CC322}" type="presOf" srcId="{1B243391-4DBA-4665-8E87-57CD8CF6083C}" destId="{AD34AD35-F674-42DD-AEB4-60CF15B6E24F}" srcOrd="0" destOrd="0" presId="urn:microsoft.com/office/officeart/2005/8/layout/bProcess4"/>
    <dgm:cxn modelId="{4806EB2A-7AA1-4D18-BE44-8D53FFAC01FA}" srcId="{0752B28D-8318-4731-A16F-431F5A683CCB}" destId="{1434F807-EC4A-4F99-BF52-06BB698F7B69}" srcOrd="3" destOrd="0" parTransId="{B9DC3DA1-7850-41BB-8B40-0432DE6EF0AA}" sibTransId="{EE11BC0E-F613-47ED-AFD8-B99260735834}"/>
    <dgm:cxn modelId="{D7A5473D-44D1-4528-BE83-893E2AE45A1F}" type="presOf" srcId="{2D1654D7-7030-404A-A019-CE7DBDB2CDFF}" destId="{32E4AB04-BDC6-48E2-BE63-627E908848B4}" srcOrd="0" destOrd="0" presId="urn:microsoft.com/office/officeart/2005/8/layout/bProcess4"/>
    <dgm:cxn modelId="{4443FB47-2824-4345-BDF9-F19859FC3BFF}" srcId="{0752B28D-8318-4731-A16F-431F5A683CCB}" destId="{79473544-7C39-40A2-BC05-3C25D56CB6B4}" srcOrd="0" destOrd="0" parTransId="{122812BB-3A4D-4E0D-9C00-7455E2F0E762}" sibTransId="{B13F7C3D-FE87-4A68-BA9B-DC2165169054}"/>
    <dgm:cxn modelId="{692F6968-4F23-4625-88C6-76727F3D5416}" type="presOf" srcId="{3764663C-0344-4065-BF0E-486DD4FBB5D5}" destId="{C1744227-DA20-40ED-9939-BB836D3EB220}" srcOrd="0" destOrd="0" presId="urn:microsoft.com/office/officeart/2005/8/layout/bProcess4"/>
    <dgm:cxn modelId="{E6B72951-DC38-4E9A-941E-DE2684D1BBB7}" type="presOf" srcId="{216B0582-BCD3-4C74-9CC0-57E1F95E6EA0}" destId="{607E7163-19E1-44B5-827B-56EA55B6A32C}" srcOrd="0" destOrd="0" presId="urn:microsoft.com/office/officeart/2005/8/layout/bProcess4"/>
    <dgm:cxn modelId="{A6292752-501C-44B0-96AB-4373B62864D1}" srcId="{0752B28D-8318-4731-A16F-431F5A683CCB}" destId="{F1E103F6-47FC-42A4-8150-6D5317372C92}" srcOrd="5" destOrd="0" parTransId="{96D654C7-10AE-40DE-9A8C-EDD88DF24391}" sibTransId="{1B243391-4DBA-4665-8E87-57CD8CF6083C}"/>
    <dgm:cxn modelId="{D7611C78-2D6F-4283-A24C-2112E97EC553}" type="presOf" srcId="{79473544-7C39-40A2-BC05-3C25D56CB6B4}" destId="{8AB796B7-936C-4D30-AC07-440EE9746BB9}" srcOrd="0" destOrd="0" presId="urn:microsoft.com/office/officeart/2005/8/layout/bProcess4"/>
    <dgm:cxn modelId="{B554EA79-E475-44AD-8534-AD6257F2C6EE}" srcId="{0752B28D-8318-4731-A16F-431F5A683CCB}" destId="{DE8CB746-1E57-42BB-AB9C-596DAB6C92CD}" srcOrd="1" destOrd="0" parTransId="{6EBD4A8B-3AAD-4ADB-883C-2CDF41AE16EA}" sibTransId="{5C055ABA-76C0-47CF-803F-DC29CFF39685}"/>
    <dgm:cxn modelId="{607AD280-54AF-4C54-903E-CDA7730A5C5D}" type="presOf" srcId="{0752B28D-8318-4731-A16F-431F5A683CCB}" destId="{7FE128DB-3385-4E36-9F4C-370A299B6626}" srcOrd="0" destOrd="0" presId="urn:microsoft.com/office/officeart/2005/8/layout/bProcess4"/>
    <dgm:cxn modelId="{8164288E-E442-4364-A1A9-BDE61952E2F3}" type="presOf" srcId="{B13F7C3D-FE87-4A68-BA9B-DC2165169054}" destId="{D808E582-CC25-4781-8CDA-00C39EE12CDF}" srcOrd="0" destOrd="0" presId="urn:microsoft.com/office/officeart/2005/8/layout/bProcess4"/>
    <dgm:cxn modelId="{444A3B9A-9064-45B9-BC9B-7EF86DC7A18D}" type="presOf" srcId="{5C055ABA-76C0-47CF-803F-DC29CFF39685}" destId="{052DBD16-3431-4832-AFC6-9E76EFCCFB92}" srcOrd="0" destOrd="0" presId="urn:microsoft.com/office/officeart/2005/8/layout/bProcess4"/>
    <dgm:cxn modelId="{F11A6B9F-0F04-4F54-AC38-D897F68A94F9}" type="presOf" srcId="{DE8CB746-1E57-42BB-AB9C-596DAB6C92CD}" destId="{618AF819-E6ED-4B26-9989-B988A8714349}" srcOrd="0" destOrd="0" presId="urn:microsoft.com/office/officeart/2005/8/layout/bProcess4"/>
    <dgm:cxn modelId="{25CC85AA-6110-4FD9-A0D3-BE2394D31338}" type="presOf" srcId="{D3681409-DFB5-4DC9-AA4E-7A50E8480EF3}" destId="{F9FDC004-2755-424A-A031-6D8626543100}" srcOrd="0" destOrd="0" presId="urn:microsoft.com/office/officeart/2005/8/layout/bProcess4"/>
    <dgm:cxn modelId="{B8ECA0B6-7C46-4A4B-8EC0-70F174EAB4DC}" srcId="{0752B28D-8318-4731-A16F-431F5A683CCB}" destId="{BF994656-ACAB-4E58-B4B5-2F7A74D37340}" srcOrd="6" destOrd="0" parTransId="{4BE41AE6-DF06-4CC1-8DD1-E8248E4F6B9B}" sibTransId="{ED186A5F-4621-46FF-A586-2DE19C39004F}"/>
    <dgm:cxn modelId="{7FEF8EBA-F61C-40F1-BAF4-C4CA59DBB5E5}" type="presOf" srcId="{EE11BC0E-F613-47ED-AFD8-B99260735834}" destId="{C9DC0C42-0D9A-439D-83F9-25A68A948145}" srcOrd="0" destOrd="0" presId="urn:microsoft.com/office/officeart/2005/8/layout/bProcess4"/>
    <dgm:cxn modelId="{4AD858D0-C329-40CB-A6FD-276207BD2587}" srcId="{0752B28D-8318-4731-A16F-431F5A683CCB}" destId="{D3681409-DFB5-4DC9-AA4E-7A50E8480EF3}" srcOrd="2" destOrd="0" parTransId="{F8C1830A-0E23-4D94-AB49-EBAEB5326E49}" sibTransId="{3764663C-0344-4065-BF0E-486DD4FBB5D5}"/>
    <dgm:cxn modelId="{329E8FFE-4F53-48FE-A5BF-31E54290466F}" type="presOf" srcId="{BF994656-ACAB-4E58-B4B5-2F7A74D37340}" destId="{ED1E0719-C53B-4EF5-994D-4C2F0252D0B5}" srcOrd="0" destOrd="0" presId="urn:microsoft.com/office/officeart/2005/8/layout/bProcess4"/>
    <dgm:cxn modelId="{C9CF8E5C-DAD2-41B6-BA88-08F014031F73}" type="presParOf" srcId="{7FE128DB-3385-4E36-9F4C-370A299B6626}" destId="{0D291106-4C1A-4A59-8E3C-2A485E497669}" srcOrd="0" destOrd="0" presId="urn:microsoft.com/office/officeart/2005/8/layout/bProcess4"/>
    <dgm:cxn modelId="{1BF2D574-EA8C-45CE-9685-249526FFA2EE}" type="presParOf" srcId="{0D291106-4C1A-4A59-8E3C-2A485E497669}" destId="{7039C27E-15A1-477D-91C6-CDFCA186EE1B}" srcOrd="0" destOrd="0" presId="urn:microsoft.com/office/officeart/2005/8/layout/bProcess4"/>
    <dgm:cxn modelId="{0B6A60BA-DF06-41BF-967D-92588A5F7EAE}" type="presParOf" srcId="{0D291106-4C1A-4A59-8E3C-2A485E497669}" destId="{8AB796B7-936C-4D30-AC07-440EE9746BB9}" srcOrd="1" destOrd="0" presId="urn:microsoft.com/office/officeart/2005/8/layout/bProcess4"/>
    <dgm:cxn modelId="{7573C52A-7367-44E0-90CB-18058ADAB1B0}" type="presParOf" srcId="{7FE128DB-3385-4E36-9F4C-370A299B6626}" destId="{D808E582-CC25-4781-8CDA-00C39EE12CDF}" srcOrd="1" destOrd="0" presId="urn:microsoft.com/office/officeart/2005/8/layout/bProcess4"/>
    <dgm:cxn modelId="{6391F766-F74D-4F71-922C-43E0C765CA76}" type="presParOf" srcId="{7FE128DB-3385-4E36-9F4C-370A299B6626}" destId="{3E3008C1-CB19-4B97-BC2D-7D2D69613374}" srcOrd="2" destOrd="0" presId="urn:microsoft.com/office/officeart/2005/8/layout/bProcess4"/>
    <dgm:cxn modelId="{DAA54AB7-9ACC-48B0-8E7B-BAE5DD26C2B8}" type="presParOf" srcId="{3E3008C1-CB19-4B97-BC2D-7D2D69613374}" destId="{CA1F9DA9-D63C-4BB7-A2AA-47EB1DDEFADC}" srcOrd="0" destOrd="0" presId="urn:microsoft.com/office/officeart/2005/8/layout/bProcess4"/>
    <dgm:cxn modelId="{A220D7B0-E94C-4B8B-A012-F4C1F2CA66DA}" type="presParOf" srcId="{3E3008C1-CB19-4B97-BC2D-7D2D69613374}" destId="{618AF819-E6ED-4B26-9989-B988A8714349}" srcOrd="1" destOrd="0" presId="urn:microsoft.com/office/officeart/2005/8/layout/bProcess4"/>
    <dgm:cxn modelId="{D4997F7D-37F9-4277-B87B-A10568048B81}" type="presParOf" srcId="{7FE128DB-3385-4E36-9F4C-370A299B6626}" destId="{052DBD16-3431-4832-AFC6-9E76EFCCFB92}" srcOrd="3" destOrd="0" presId="urn:microsoft.com/office/officeart/2005/8/layout/bProcess4"/>
    <dgm:cxn modelId="{6D5684AE-46F3-47BB-9A7A-EEEEF0DEF64D}" type="presParOf" srcId="{7FE128DB-3385-4E36-9F4C-370A299B6626}" destId="{2BCEA57B-5B3C-4800-B4C9-1DCAAA8CB789}" srcOrd="4" destOrd="0" presId="urn:microsoft.com/office/officeart/2005/8/layout/bProcess4"/>
    <dgm:cxn modelId="{E826BB69-D62B-49A4-8FDA-84AF93D4EB5B}" type="presParOf" srcId="{2BCEA57B-5B3C-4800-B4C9-1DCAAA8CB789}" destId="{0860E6D3-E18F-4A2E-8FFE-3B514C8CD1DA}" srcOrd="0" destOrd="0" presId="urn:microsoft.com/office/officeart/2005/8/layout/bProcess4"/>
    <dgm:cxn modelId="{73511EBE-EC2E-4CE4-A5FC-37715699717C}" type="presParOf" srcId="{2BCEA57B-5B3C-4800-B4C9-1DCAAA8CB789}" destId="{F9FDC004-2755-424A-A031-6D8626543100}" srcOrd="1" destOrd="0" presId="urn:microsoft.com/office/officeart/2005/8/layout/bProcess4"/>
    <dgm:cxn modelId="{879BB5A4-62E7-473B-B1E1-FFC2374EA828}" type="presParOf" srcId="{7FE128DB-3385-4E36-9F4C-370A299B6626}" destId="{C1744227-DA20-40ED-9939-BB836D3EB220}" srcOrd="5" destOrd="0" presId="urn:microsoft.com/office/officeart/2005/8/layout/bProcess4"/>
    <dgm:cxn modelId="{7A0BFDE1-5146-4345-929C-768BFE13E7FA}" type="presParOf" srcId="{7FE128DB-3385-4E36-9F4C-370A299B6626}" destId="{4BC5A92E-960D-430F-8283-745C0E47185E}" srcOrd="6" destOrd="0" presId="urn:microsoft.com/office/officeart/2005/8/layout/bProcess4"/>
    <dgm:cxn modelId="{85598397-86CA-474D-BFEC-0A5B029A5FAE}" type="presParOf" srcId="{4BC5A92E-960D-430F-8283-745C0E47185E}" destId="{22991D4B-03CD-4D2B-93C7-072E37BCE5E3}" srcOrd="0" destOrd="0" presId="urn:microsoft.com/office/officeart/2005/8/layout/bProcess4"/>
    <dgm:cxn modelId="{9A5ABF52-DAC7-4EE5-A025-5DB096B6CE0A}" type="presParOf" srcId="{4BC5A92E-960D-430F-8283-745C0E47185E}" destId="{2B492808-4596-430D-A4BE-AF62ABC51046}" srcOrd="1" destOrd="0" presId="urn:microsoft.com/office/officeart/2005/8/layout/bProcess4"/>
    <dgm:cxn modelId="{EB8C5C65-212D-4988-81A0-FEEF276BC7C9}" type="presParOf" srcId="{7FE128DB-3385-4E36-9F4C-370A299B6626}" destId="{C9DC0C42-0D9A-439D-83F9-25A68A948145}" srcOrd="7" destOrd="0" presId="urn:microsoft.com/office/officeart/2005/8/layout/bProcess4"/>
    <dgm:cxn modelId="{4BC5B6FB-5DBD-4187-92F7-FB941585555C}" type="presParOf" srcId="{7FE128DB-3385-4E36-9F4C-370A299B6626}" destId="{333CE685-C259-4DF3-8FA9-208F65F40791}" srcOrd="8" destOrd="0" presId="urn:microsoft.com/office/officeart/2005/8/layout/bProcess4"/>
    <dgm:cxn modelId="{059C391E-5045-4E09-BFFB-BC29BC86A3BF}" type="presParOf" srcId="{333CE685-C259-4DF3-8FA9-208F65F40791}" destId="{7F48BEC6-B88B-4F79-9E19-41695C4E4B68}" srcOrd="0" destOrd="0" presId="urn:microsoft.com/office/officeart/2005/8/layout/bProcess4"/>
    <dgm:cxn modelId="{2A783290-FF8E-4FA5-8182-5FF0FD6138E5}" type="presParOf" srcId="{333CE685-C259-4DF3-8FA9-208F65F40791}" destId="{607E7163-19E1-44B5-827B-56EA55B6A32C}" srcOrd="1" destOrd="0" presId="urn:microsoft.com/office/officeart/2005/8/layout/bProcess4"/>
    <dgm:cxn modelId="{A235F584-AEC6-4765-B829-0A22BBEC8B24}" type="presParOf" srcId="{7FE128DB-3385-4E36-9F4C-370A299B6626}" destId="{32E4AB04-BDC6-48E2-BE63-627E908848B4}" srcOrd="9" destOrd="0" presId="urn:microsoft.com/office/officeart/2005/8/layout/bProcess4"/>
    <dgm:cxn modelId="{7ECB204C-6C17-4EBA-AD63-AE6D3F2B9739}" type="presParOf" srcId="{7FE128DB-3385-4E36-9F4C-370A299B6626}" destId="{4D0DEB3F-60EE-499F-A450-ACC13C479C78}" srcOrd="10" destOrd="0" presId="urn:microsoft.com/office/officeart/2005/8/layout/bProcess4"/>
    <dgm:cxn modelId="{6FB15B56-F9F1-46FA-9A0B-0FCEEA79B575}" type="presParOf" srcId="{4D0DEB3F-60EE-499F-A450-ACC13C479C78}" destId="{7658E509-D3F7-49F1-9575-80F77A08CE9B}" srcOrd="0" destOrd="0" presId="urn:microsoft.com/office/officeart/2005/8/layout/bProcess4"/>
    <dgm:cxn modelId="{D7FCD3DC-9263-47D3-AB00-700D9F4D068C}" type="presParOf" srcId="{4D0DEB3F-60EE-499F-A450-ACC13C479C78}" destId="{FB7DB1C8-1CE5-4E70-A083-DB06CDD4364E}" srcOrd="1" destOrd="0" presId="urn:microsoft.com/office/officeart/2005/8/layout/bProcess4"/>
    <dgm:cxn modelId="{E6B5CFBB-C603-4781-9DEA-B3CD865FCE0D}" type="presParOf" srcId="{7FE128DB-3385-4E36-9F4C-370A299B6626}" destId="{AD34AD35-F674-42DD-AEB4-60CF15B6E24F}" srcOrd="11" destOrd="0" presId="urn:microsoft.com/office/officeart/2005/8/layout/bProcess4"/>
    <dgm:cxn modelId="{9263B4F6-4169-4CA0-AC45-D42CE141B290}" type="presParOf" srcId="{7FE128DB-3385-4E36-9F4C-370A299B6626}" destId="{6151A7E9-DDCD-43C0-A3E8-C6A0A6DCC7EF}" srcOrd="12" destOrd="0" presId="urn:microsoft.com/office/officeart/2005/8/layout/bProcess4"/>
    <dgm:cxn modelId="{9C2F4109-831A-44B8-9ADB-09BFE73B8753}" type="presParOf" srcId="{6151A7E9-DDCD-43C0-A3E8-C6A0A6DCC7EF}" destId="{6F8C7A5D-D58F-4E39-8990-EF9FE9767EFA}" srcOrd="0" destOrd="0" presId="urn:microsoft.com/office/officeart/2005/8/layout/bProcess4"/>
    <dgm:cxn modelId="{0443A1F3-8DDA-4805-960C-E8BB0B9CFF30}" type="presParOf" srcId="{6151A7E9-DDCD-43C0-A3E8-C6A0A6DCC7EF}" destId="{ED1E0719-C53B-4EF5-994D-4C2F0252D0B5}"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DD5F4F-6D45-465E-95D1-A504A72EA8EC}" type="doc">
      <dgm:prSet loTypeId="urn:microsoft.com/office/officeart/2005/8/layout/hierarchy4" loCatId="relationship" qsTypeId="urn:microsoft.com/office/officeart/2005/8/quickstyle/simple1" qsCatId="simple" csTypeId="urn:microsoft.com/office/officeart/2005/8/colors/accent0_1" csCatId="mainScheme" phldr="1"/>
      <dgm:spPr/>
      <dgm:t>
        <a:bodyPr/>
        <a:lstStyle/>
        <a:p>
          <a:endParaRPr lang="en-US"/>
        </a:p>
      </dgm:t>
    </dgm:pt>
    <dgm:pt modelId="{2EA62519-1EA9-4A8E-8341-2A464AA25FB1}">
      <dgm:prSet custT="1"/>
      <dgm:spPr/>
      <dgm:t>
        <a:bodyPr/>
        <a:lstStyle/>
        <a:p>
          <a:pPr>
            <a:lnSpc>
              <a:spcPct val="150000"/>
            </a:lnSpc>
          </a:pPr>
          <a:r>
            <a:rPr lang="ar-AE" sz="2000" dirty="0">
              <a:latin typeface="Alexandria" pitchFamily="2" charset="-78"/>
              <a:cs typeface="Alexandria" pitchFamily="2" charset="-78"/>
            </a:rPr>
            <a:t>- </a:t>
          </a:r>
          <a:r>
            <a:rPr lang="ar-JO" sz="2000" b="1" dirty="0">
              <a:latin typeface="Alexandria" pitchFamily="2" charset="-78"/>
              <a:cs typeface="Alexandria" pitchFamily="2" charset="-78"/>
            </a:rPr>
            <a:t>تفعيل سياسة جديدة</a:t>
          </a:r>
          <a:r>
            <a:rPr lang="ar-AE" sz="2000" b="1" dirty="0">
              <a:latin typeface="Alexandria" pitchFamily="2" charset="-78"/>
              <a:cs typeface="Alexandria" pitchFamily="2" charset="-78"/>
            </a:rPr>
            <a:t> :</a:t>
          </a:r>
          <a:r>
            <a:rPr lang="ar-JO" sz="2000" dirty="0">
              <a:latin typeface="Alexandria" pitchFamily="2" charset="-78"/>
              <a:cs typeface="Alexandria" pitchFamily="2" charset="-78"/>
            </a:rPr>
            <a:t>أي إحداث تغيير في التوجه مثل إقرار سياسة تحديد سعر جديد </a:t>
          </a:r>
          <a:endParaRPr lang="en-US" sz="2000" dirty="0">
            <a:latin typeface="Alexandria" pitchFamily="2" charset="-78"/>
            <a:cs typeface="Alexandria" pitchFamily="2" charset="-78"/>
          </a:endParaRPr>
        </a:p>
      </dgm:t>
    </dgm:pt>
    <dgm:pt modelId="{3DEF9A07-9081-45FE-9D0A-5FCBBBD707A2}" type="parTrans" cxnId="{44FAC5B0-38BE-4412-ACBF-E08C5534E874}">
      <dgm:prSet/>
      <dgm:spPr/>
      <dgm:t>
        <a:bodyPr/>
        <a:lstStyle/>
        <a:p>
          <a:pPr>
            <a:lnSpc>
              <a:spcPct val="150000"/>
            </a:lnSpc>
          </a:pPr>
          <a:endParaRPr lang="en-US">
            <a:latin typeface="Alexandria" pitchFamily="2" charset="-78"/>
            <a:cs typeface="Alexandria" pitchFamily="2" charset="-78"/>
          </a:endParaRPr>
        </a:p>
      </dgm:t>
    </dgm:pt>
    <dgm:pt modelId="{892DEB15-D398-4D0B-87E2-DF75456AEC41}" type="sibTrans" cxnId="{44FAC5B0-38BE-4412-ACBF-E08C5534E874}">
      <dgm:prSet/>
      <dgm:spPr/>
      <dgm:t>
        <a:bodyPr/>
        <a:lstStyle/>
        <a:p>
          <a:pPr>
            <a:lnSpc>
              <a:spcPct val="150000"/>
            </a:lnSpc>
          </a:pPr>
          <a:endParaRPr lang="en-US">
            <a:latin typeface="Alexandria" pitchFamily="2" charset="-78"/>
            <a:cs typeface="Alexandria" pitchFamily="2" charset="-78"/>
          </a:endParaRPr>
        </a:p>
      </dgm:t>
    </dgm:pt>
    <dgm:pt modelId="{5A288F67-9BA0-4121-98B0-5AF8EFC59439}">
      <dgm:prSet/>
      <dgm:spPr/>
      <dgm:t>
        <a:bodyPr/>
        <a:lstStyle/>
        <a:p>
          <a:pPr>
            <a:lnSpc>
              <a:spcPct val="150000"/>
            </a:lnSpc>
          </a:pPr>
          <a:r>
            <a:rPr lang="ar-AE" dirty="0">
              <a:latin typeface="Alexandria" pitchFamily="2" charset="-78"/>
              <a:cs typeface="Alexandria" pitchFamily="2" charset="-78"/>
            </a:rPr>
            <a:t>-</a:t>
          </a:r>
          <a:r>
            <a:rPr lang="ar-JO" dirty="0">
              <a:latin typeface="Alexandria" pitchFamily="2" charset="-78"/>
              <a:cs typeface="Alexandria" pitchFamily="2" charset="-78"/>
            </a:rPr>
            <a:t> </a:t>
          </a:r>
          <a:r>
            <a:rPr lang="ar-JO" b="1" dirty="0">
              <a:latin typeface="Alexandria" pitchFamily="2" charset="-78"/>
              <a:cs typeface="Alexandria" pitchFamily="2" charset="-78"/>
            </a:rPr>
            <a:t>إيجاد فرصة جديدة</a:t>
          </a:r>
          <a:r>
            <a:rPr lang="ar-AE" dirty="0">
              <a:latin typeface="Alexandria" pitchFamily="2" charset="-78"/>
              <a:cs typeface="Alexandria" pitchFamily="2" charset="-78"/>
            </a:rPr>
            <a:t>:</a:t>
          </a:r>
          <a:r>
            <a:rPr lang="ar-JO" dirty="0">
              <a:latin typeface="Alexandria" pitchFamily="2" charset="-78"/>
              <a:cs typeface="Alexandria" pitchFamily="2" charset="-78"/>
            </a:rPr>
            <a:t> </a:t>
          </a:r>
          <a:endParaRPr lang="ar-AE" dirty="0">
            <a:latin typeface="Alexandria" pitchFamily="2" charset="-78"/>
            <a:cs typeface="Alexandria" pitchFamily="2" charset="-78"/>
          </a:endParaRPr>
        </a:p>
        <a:p>
          <a:pPr>
            <a:lnSpc>
              <a:spcPct val="150000"/>
            </a:lnSpc>
          </a:pPr>
          <a:r>
            <a:rPr lang="ar-JO" dirty="0">
              <a:latin typeface="Alexandria" pitchFamily="2" charset="-78"/>
              <a:cs typeface="Alexandria" pitchFamily="2" charset="-78"/>
            </a:rPr>
            <a:t>أي تطوير منتج جديد تماماً أو إيجاد سوق جديدة .</a:t>
          </a:r>
          <a:endParaRPr lang="en-US" dirty="0">
            <a:latin typeface="Alexandria" pitchFamily="2" charset="-78"/>
            <a:cs typeface="Alexandria" pitchFamily="2" charset="-78"/>
          </a:endParaRPr>
        </a:p>
      </dgm:t>
    </dgm:pt>
    <dgm:pt modelId="{AD4CDA3B-910C-4782-8F58-38BF7E446E53}" type="parTrans" cxnId="{F3DA5952-601A-4B27-80A0-2C8D4B418600}">
      <dgm:prSet/>
      <dgm:spPr/>
      <dgm:t>
        <a:bodyPr/>
        <a:lstStyle/>
        <a:p>
          <a:pPr>
            <a:lnSpc>
              <a:spcPct val="150000"/>
            </a:lnSpc>
          </a:pPr>
          <a:endParaRPr lang="en-US">
            <a:latin typeface="Alexandria" pitchFamily="2" charset="-78"/>
            <a:cs typeface="Alexandria" pitchFamily="2" charset="-78"/>
          </a:endParaRPr>
        </a:p>
      </dgm:t>
    </dgm:pt>
    <dgm:pt modelId="{E638C9F4-4F39-497B-9159-AA81D77F42FC}" type="sibTrans" cxnId="{F3DA5952-601A-4B27-80A0-2C8D4B418600}">
      <dgm:prSet/>
      <dgm:spPr/>
      <dgm:t>
        <a:bodyPr/>
        <a:lstStyle/>
        <a:p>
          <a:pPr>
            <a:lnSpc>
              <a:spcPct val="150000"/>
            </a:lnSpc>
          </a:pPr>
          <a:endParaRPr lang="en-US">
            <a:latin typeface="Alexandria" pitchFamily="2" charset="-78"/>
            <a:cs typeface="Alexandria" pitchFamily="2" charset="-78"/>
          </a:endParaRPr>
        </a:p>
      </dgm:t>
    </dgm:pt>
    <dgm:pt modelId="{682A659B-2E1B-4E3C-AE63-E80443117B9F}">
      <dgm:prSet/>
      <dgm:spPr/>
      <dgm:t>
        <a:bodyPr/>
        <a:lstStyle/>
        <a:p>
          <a:pPr>
            <a:lnSpc>
              <a:spcPct val="150000"/>
            </a:lnSpc>
          </a:pPr>
          <a:r>
            <a:rPr lang="ar-AE" dirty="0">
              <a:latin typeface="Alexandria" pitchFamily="2" charset="-78"/>
              <a:cs typeface="Alexandria" pitchFamily="2" charset="-78"/>
            </a:rPr>
            <a:t>-</a:t>
          </a:r>
          <a:r>
            <a:rPr lang="ar-JO" dirty="0">
              <a:latin typeface="Alexandria" pitchFamily="2" charset="-78"/>
              <a:cs typeface="Alexandria" pitchFamily="2" charset="-78"/>
            </a:rPr>
            <a:t> </a:t>
          </a:r>
          <a:r>
            <a:rPr lang="ar-JO" b="1" dirty="0">
              <a:latin typeface="Alexandria" pitchFamily="2" charset="-78"/>
              <a:cs typeface="Alexandria" pitchFamily="2" charset="-78"/>
            </a:rPr>
            <a:t>استخدام أسلوب جديد</a:t>
          </a:r>
          <a:r>
            <a:rPr lang="ar-AE" b="1" dirty="0">
              <a:latin typeface="Alexandria" pitchFamily="2" charset="-78"/>
              <a:cs typeface="Alexandria" pitchFamily="2" charset="-78"/>
            </a:rPr>
            <a:t>:</a:t>
          </a:r>
          <a:r>
            <a:rPr lang="ar-JO" b="1" dirty="0">
              <a:latin typeface="Alexandria" pitchFamily="2" charset="-78"/>
              <a:cs typeface="Alexandria" pitchFamily="2" charset="-78"/>
            </a:rPr>
            <a:t> </a:t>
          </a:r>
          <a:endParaRPr lang="ar-AE" b="1" dirty="0">
            <a:latin typeface="Alexandria" pitchFamily="2" charset="-78"/>
            <a:cs typeface="Alexandria" pitchFamily="2" charset="-78"/>
          </a:endParaRPr>
        </a:p>
        <a:p>
          <a:pPr>
            <a:lnSpc>
              <a:spcPct val="150000"/>
            </a:lnSpc>
          </a:pPr>
          <a:r>
            <a:rPr lang="ar-JO" dirty="0">
              <a:latin typeface="Alexandria" pitchFamily="2" charset="-78"/>
              <a:cs typeface="Alexandria" pitchFamily="2" charset="-78"/>
            </a:rPr>
            <a:t>أي تبني عملية تشغيل جديدة أو إجراءات عمل جديدة أو استخدام تكنولوجيا جديدة. </a:t>
          </a:r>
          <a:endParaRPr lang="en-US" dirty="0">
            <a:latin typeface="Alexandria" pitchFamily="2" charset="-78"/>
            <a:cs typeface="Alexandria" pitchFamily="2" charset="-78"/>
          </a:endParaRPr>
        </a:p>
      </dgm:t>
    </dgm:pt>
    <dgm:pt modelId="{744383E0-2B03-4133-867E-23F02ED3C1B4}" type="parTrans" cxnId="{FF9890A9-142B-4C80-A2C4-7644585BB9F5}">
      <dgm:prSet/>
      <dgm:spPr/>
      <dgm:t>
        <a:bodyPr/>
        <a:lstStyle/>
        <a:p>
          <a:pPr>
            <a:lnSpc>
              <a:spcPct val="150000"/>
            </a:lnSpc>
          </a:pPr>
          <a:endParaRPr lang="en-US">
            <a:latin typeface="Alexandria" pitchFamily="2" charset="-78"/>
            <a:cs typeface="Alexandria" pitchFamily="2" charset="-78"/>
          </a:endParaRPr>
        </a:p>
      </dgm:t>
    </dgm:pt>
    <dgm:pt modelId="{327A7AB0-B389-4658-BBEB-C362D144D559}" type="sibTrans" cxnId="{FF9890A9-142B-4C80-A2C4-7644585BB9F5}">
      <dgm:prSet/>
      <dgm:spPr/>
      <dgm:t>
        <a:bodyPr/>
        <a:lstStyle/>
        <a:p>
          <a:pPr>
            <a:lnSpc>
              <a:spcPct val="150000"/>
            </a:lnSpc>
          </a:pPr>
          <a:endParaRPr lang="en-US">
            <a:latin typeface="Alexandria" pitchFamily="2" charset="-78"/>
            <a:cs typeface="Alexandria" pitchFamily="2" charset="-78"/>
          </a:endParaRPr>
        </a:p>
      </dgm:t>
    </dgm:pt>
    <dgm:pt modelId="{72FBD2D1-AF46-4C56-830E-3168DF46A66C}">
      <dgm:prSet/>
      <dgm:spPr/>
      <dgm:t>
        <a:bodyPr/>
        <a:lstStyle/>
        <a:p>
          <a:pPr>
            <a:lnSpc>
              <a:spcPct val="150000"/>
            </a:lnSpc>
          </a:pPr>
          <a:r>
            <a:rPr lang="ar-AE" dirty="0">
              <a:latin typeface="Alexandria" pitchFamily="2" charset="-78"/>
              <a:cs typeface="Alexandria" pitchFamily="2" charset="-78"/>
            </a:rPr>
            <a:t>- </a:t>
          </a:r>
          <a:r>
            <a:rPr lang="ar-JO" b="1" dirty="0">
              <a:latin typeface="Alexandria" pitchFamily="2" charset="-78"/>
              <a:cs typeface="Alexandria" pitchFamily="2" charset="-78"/>
            </a:rPr>
            <a:t>تصميم هيكل تنظيمي جديد</a:t>
          </a:r>
          <a:r>
            <a:rPr lang="ar-AE" dirty="0">
              <a:latin typeface="Alexandria" pitchFamily="2" charset="-78"/>
              <a:cs typeface="Alexandria" pitchFamily="2" charset="-78"/>
            </a:rPr>
            <a:t>:</a:t>
          </a:r>
          <a:r>
            <a:rPr lang="ar-JO" dirty="0">
              <a:latin typeface="Alexandria" pitchFamily="2" charset="-78"/>
              <a:cs typeface="Alexandria" pitchFamily="2" charset="-78"/>
            </a:rPr>
            <a:t> </a:t>
          </a:r>
          <a:endParaRPr lang="ar-AE" dirty="0">
            <a:latin typeface="Alexandria" pitchFamily="2" charset="-78"/>
            <a:cs typeface="Alexandria" pitchFamily="2" charset="-78"/>
          </a:endParaRPr>
        </a:p>
        <a:p>
          <a:pPr>
            <a:lnSpc>
              <a:spcPct val="150000"/>
            </a:lnSpc>
          </a:pPr>
          <a:r>
            <a:rPr lang="ar-JO" dirty="0">
              <a:latin typeface="Alexandria" pitchFamily="2" charset="-78"/>
              <a:cs typeface="Alexandria" pitchFamily="2" charset="-78"/>
            </a:rPr>
            <a:t>أي إحداث تعديل على الهيكل الرسمي، إعادة التنظيم أو تبني هيكل تنظيمي جديد، أو إيجاد روابط جديدة بين وحدات العمل. </a:t>
          </a:r>
          <a:endParaRPr lang="en-US" dirty="0">
            <a:latin typeface="Alexandria" pitchFamily="2" charset="-78"/>
            <a:cs typeface="Alexandria" pitchFamily="2" charset="-78"/>
          </a:endParaRPr>
        </a:p>
      </dgm:t>
    </dgm:pt>
    <dgm:pt modelId="{BCF5C1A8-544E-4EF2-9867-3192D7B40ADE}" type="parTrans" cxnId="{D4404046-ABEA-44DC-A417-9A7E3B706429}">
      <dgm:prSet/>
      <dgm:spPr/>
      <dgm:t>
        <a:bodyPr/>
        <a:lstStyle/>
        <a:p>
          <a:pPr>
            <a:lnSpc>
              <a:spcPct val="150000"/>
            </a:lnSpc>
          </a:pPr>
          <a:endParaRPr lang="en-US">
            <a:latin typeface="Alexandria" pitchFamily="2" charset="-78"/>
            <a:cs typeface="Alexandria" pitchFamily="2" charset="-78"/>
          </a:endParaRPr>
        </a:p>
      </dgm:t>
    </dgm:pt>
    <dgm:pt modelId="{0C51D862-1E8C-475A-85CE-518DD66B85B0}" type="sibTrans" cxnId="{D4404046-ABEA-44DC-A417-9A7E3B706429}">
      <dgm:prSet/>
      <dgm:spPr/>
      <dgm:t>
        <a:bodyPr/>
        <a:lstStyle/>
        <a:p>
          <a:pPr>
            <a:lnSpc>
              <a:spcPct val="150000"/>
            </a:lnSpc>
          </a:pPr>
          <a:endParaRPr lang="en-US">
            <a:latin typeface="Alexandria" pitchFamily="2" charset="-78"/>
            <a:cs typeface="Alexandria" pitchFamily="2" charset="-78"/>
          </a:endParaRPr>
        </a:p>
      </dgm:t>
    </dgm:pt>
    <dgm:pt modelId="{A1F73118-1CB8-4EC4-ADF4-446546A58773}" type="pres">
      <dgm:prSet presAssocID="{10DD5F4F-6D45-465E-95D1-A504A72EA8EC}" presName="Name0" presStyleCnt="0">
        <dgm:presLayoutVars>
          <dgm:chPref val="1"/>
          <dgm:dir/>
          <dgm:animOne val="branch"/>
          <dgm:animLvl val="lvl"/>
          <dgm:resizeHandles/>
        </dgm:presLayoutVars>
      </dgm:prSet>
      <dgm:spPr/>
    </dgm:pt>
    <dgm:pt modelId="{BD6EFD49-E202-4256-916A-39449D738703}" type="pres">
      <dgm:prSet presAssocID="{2EA62519-1EA9-4A8E-8341-2A464AA25FB1}" presName="vertOne" presStyleCnt="0"/>
      <dgm:spPr/>
    </dgm:pt>
    <dgm:pt modelId="{76A907A7-633A-4E60-84D0-2D2501D14261}" type="pres">
      <dgm:prSet presAssocID="{2EA62519-1EA9-4A8E-8341-2A464AA25FB1}" presName="txOne" presStyleLbl="node0" presStyleIdx="0" presStyleCnt="4">
        <dgm:presLayoutVars>
          <dgm:chPref val="3"/>
        </dgm:presLayoutVars>
      </dgm:prSet>
      <dgm:spPr/>
    </dgm:pt>
    <dgm:pt modelId="{51305C46-D635-4121-8794-94DAEA8E9E63}" type="pres">
      <dgm:prSet presAssocID="{2EA62519-1EA9-4A8E-8341-2A464AA25FB1}" presName="horzOne" presStyleCnt="0"/>
      <dgm:spPr/>
    </dgm:pt>
    <dgm:pt modelId="{E509F4BD-03C6-4211-84F1-058E90A36526}" type="pres">
      <dgm:prSet presAssocID="{892DEB15-D398-4D0B-87E2-DF75456AEC41}" presName="sibSpaceOne" presStyleCnt="0"/>
      <dgm:spPr/>
    </dgm:pt>
    <dgm:pt modelId="{1B6155AF-5C3F-4541-9641-265765AE8BCF}" type="pres">
      <dgm:prSet presAssocID="{5A288F67-9BA0-4121-98B0-5AF8EFC59439}" presName="vertOne" presStyleCnt="0"/>
      <dgm:spPr/>
    </dgm:pt>
    <dgm:pt modelId="{56A7AA8A-C048-47A5-A7C6-DF2D3E356B50}" type="pres">
      <dgm:prSet presAssocID="{5A288F67-9BA0-4121-98B0-5AF8EFC59439}" presName="txOne" presStyleLbl="node0" presStyleIdx="1" presStyleCnt="4">
        <dgm:presLayoutVars>
          <dgm:chPref val="3"/>
        </dgm:presLayoutVars>
      </dgm:prSet>
      <dgm:spPr/>
    </dgm:pt>
    <dgm:pt modelId="{CDCEF9C9-0A50-4AD3-BE95-5CA553F9C8A4}" type="pres">
      <dgm:prSet presAssocID="{5A288F67-9BA0-4121-98B0-5AF8EFC59439}" presName="horzOne" presStyleCnt="0"/>
      <dgm:spPr/>
    </dgm:pt>
    <dgm:pt modelId="{B99EB885-5E6F-4FA3-81A3-93D54189D391}" type="pres">
      <dgm:prSet presAssocID="{E638C9F4-4F39-497B-9159-AA81D77F42FC}" presName="sibSpaceOne" presStyleCnt="0"/>
      <dgm:spPr/>
    </dgm:pt>
    <dgm:pt modelId="{D1D6040B-AB04-4690-B6B2-F6FAA95930B8}" type="pres">
      <dgm:prSet presAssocID="{682A659B-2E1B-4E3C-AE63-E80443117B9F}" presName="vertOne" presStyleCnt="0"/>
      <dgm:spPr/>
    </dgm:pt>
    <dgm:pt modelId="{4BEC1AFB-7B0D-4DEA-9EDF-D4F45943387D}" type="pres">
      <dgm:prSet presAssocID="{682A659B-2E1B-4E3C-AE63-E80443117B9F}" presName="txOne" presStyleLbl="node0" presStyleIdx="2" presStyleCnt="4">
        <dgm:presLayoutVars>
          <dgm:chPref val="3"/>
        </dgm:presLayoutVars>
      </dgm:prSet>
      <dgm:spPr/>
    </dgm:pt>
    <dgm:pt modelId="{2E36BD92-95A0-4CBF-B284-06F467EC9F9F}" type="pres">
      <dgm:prSet presAssocID="{682A659B-2E1B-4E3C-AE63-E80443117B9F}" presName="horzOne" presStyleCnt="0"/>
      <dgm:spPr/>
    </dgm:pt>
    <dgm:pt modelId="{8662715E-1AE5-4970-BAE5-A3F9CF1B7B3A}" type="pres">
      <dgm:prSet presAssocID="{327A7AB0-B389-4658-BBEB-C362D144D559}" presName="sibSpaceOne" presStyleCnt="0"/>
      <dgm:spPr/>
    </dgm:pt>
    <dgm:pt modelId="{1F2E3A77-C671-499B-9909-A1B9C6BC1B36}" type="pres">
      <dgm:prSet presAssocID="{72FBD2D1-AF46-4C56-830E-3168DF46A66C}" presName="vertOne" presStyleCnt="0"/>
      <dgm:spPr/>
    </dgm:pt>
    <dgm:pt modelId="{A511A127-3353-43DD-9389-00E6D7AC2133}" type="pres">
      <dgm:prSet presAssocID="{72FBD2D1-AF46-4C56-830E-3168DF46A66C}" presName="txOne" presStyleLbl="node0" presStyleIdx="3" presStyleCnt="4">
        <dgm:presLayoutVars>
          <dgm:chPref val="3"/>
        </dgm:presLayoutVars>
      </dgm:prSet>
      <dgm:spPr/>
    </dgm:pt>
    <dgm:pt modelId="{B3457A77-F533-4F17-9C07-82A2DF06F78C}" type="pres">
      <dgm:prSet presAssocID="{72FBD2D1-AF46-4C56-830E-3168DF46A66C}" presName="horzOne" presStyleCnt="0"/>
      <dgm:spPr/>
    </dgm:pt>
  </dgm:ptLst>
  <dgm:cxnLst>
    <dgm:cxn modelId="{7EA1B324-34E1-4CFD-B336-4E9B2F49C779}" type="presOf" srcId="{5A288F67-9BA0-4121-98B0-5AF8EFC59439}" destId="{56A7AA8A-C048-47A5-A7C6-DF2D3E356B50}" srcOrd="0" destOrd="0" presId="urn:microsoft.com/office/officeart/2005/8/layout/hierarchy4"/>
    <dgm:cxn modelId="{2C53972C-5B8C-4AAA-97B6-C9D09E1A1CD8}" type="presOf" srcId="{682A659B-2E1B-4E3C-AE63-E80443117B9F}" destId="{4BEC1AFB-7B0D-4DEA-9EDF-D4F45943387D}" srcOrd="0" destOrd="0" presId="urn:microsoft.com/office/officeart/2005/8/layout/hierarchy4"/>
    <dgm:cxn modelId="{B98E443C-5AAB-4BEA-835D-7FE50680B54C}" type="presOf" srcId="{2EA62519-1EA9-4A8E-8341-2A464AA25FB1}" destId="{76A907A7-633A-4E60-84D0-2D2501D14261}" srcOrd="0" destOrd="0" presId="urn:microsoft.com/office/officeart/2005/8/layout/hierarchy4"/>
    <dgm:cxn modelId="{D4404046-ABEA-44DC-A417-9A7E3B706429}" srcId="{10DD5F4F-6D45-465E-95D1-A504A72EA8EC}" destId="{72FBD2D1-AF46-4C56-830E-3168DF46A66C}" srcOrd="3" destOrd="0" parTransId="{BCF5C1A8-544E-4EF2-9867-3192D7B40ADE}" sibTransId="{0C51D862-1E8C-475A-85CE-518DD66B85B0}"/>
    <dgm:cxn modelId="{F3DA5952-601A-4B27-80A0-2C8D4B418600}" srcId="{10DD5F4F-6D45-465E-95D1-A504A72EA8EC}" destId="{5A288F67-9BA0-4121-98B0-5AF8EFC59439}" srcOrd="1" destOrd="0" parTransId="{AD4CDA3B-910C-4782-8F58-38BF7E446E53}" sibTransId="{E638C9F4-4F39-497B-9159-AA81D77F42FC}"/>
    <dgm:cxn modelId="{C1C0C7A3-9F1D-4F19-916E-8E7FAB957643}" type="presOf" srcId="{10DD5F4F-6D45-465E-95D1-A504A72EA8EC}" destId="{A1F73118-1CB8-4EC4-ADF4-446546A58773}" srcOrd="0" destOrd="0" presId="urn:microsoft.com/office/officeart/2005/8/layout/hierarchy4"/>
    <dgm:cxn modelId="{FF9890A9-142B-4C80-A2C4-7644585BB9F5}" srcId="{10DD5F4F-6D45-465E-95D1-A504A72EA8EC}" destId="{682A659B-2E1B-4E3C-AE63-E80443117B9F}" srcOrd="2" destOrd="0" parTransId="{744383E0-2B03-4133-867E-23F02ED3C1B4}" sibTransId="{327A7AB0-B389-4658-BBEB-C362D144D559}"/>
    <dgm:cxn modelId="{44FAC5B0-38BE-4412-ACBF-E08C5534E874}" srcId="{10DD5F4F-6D45-465E-95D1-A504A72EA8EC}" destId="{2EA62519-1EA9-4A8E-8341-2A464AA25FB1}" srcOrd="0" destOrd="0" parTransId="{3DEF9A07-9081-45FE-9D0A-5FCBBBD707A2}" sibTransId="{892DEB15-D398-4D0B-87E2-DF75456AEC41}"/>
    <dgm:cxn modelId="{41F49DEC-FB36-4324-824D-B52209A0DE6F}" type="presOf" srcId="{72FBD2D1-AF46-4C56-830E-3168DF46A66C}" destId="{A511A127-3353-43DD-9389-00E6D7AC2133}" srcOrd="0" destOrd="0" presId="urn:microsoft.com/office/officeart/2005/8/layout/hierarchy4"/>
    <dgm:cxn modelId="{6F653D1A-D508-4BF5-AE67-E935C18150A7}" type="presParOf" srcId="{A1F73118-1CB8-4EC4-ADF4-446546A58773}" destId="{BD6EFD49-E202-4256-916A-39449D738703}" srcOrd="0" destOrd="0" presId="urn:microsoft.com/office/officeart/2005/8/layout/hierarchy4"/>
    <dgm:cxn modelId="{526EC13D-FC7F-45B8-9332-FDA1F9C61C8A}" type="presParOf" srcId="{BD6EFD49-E202-4256-916A-39449D738703}" destId="{76A907A7-633A-4E60-84D0-2D2501D14261}" srcOrd="0" destOrd="0" presId="urn:microsoft.com/office/officeart/2005/8/layout/hierarchy4"/>
    <dgm:cxn modelId="{0FF5D90B-AE76-4493-8AA3-782ED737AE9A}" type="presParOf" srcId="{BD6EFD49-E202-4256-916A-39449D738703}" destId="{51305C46-D635-4121-8794-94DAEA8E9E63}" srcOrd="1" destOrd="0" presId="urn:microsoft.com/office/officeart/2005/8/layout/hierarchy4"/>
    <dgm:cxn modelId="{5663D87E-74EE-4267-8310-21DA71A625AB}" type="presParOf" srcId="{A1F73118-1CB8-4EC4-ADF4-446546A58773}" destId="{E509F4BD-03C6-4211-84F1-058E90A36526}" srcOrd="1" destOrd="0" presId="urn:microsoft.com/office/officeart/2005/8/layout/hierarchy4"/>
    <dgm:cxn modelId="{FA5B571D-E381-44AC-A842-75597CBF9093}" type="presParOf" srcId="{A1F73118-1CB8-4EC4-ADF4-446546A58773}" destId="{1B6155AF-5C3F-4541-9641-265765AE8BCF}" srcOrd="2" destOrd="0" presId="urn:microsoft.com/office/officeart/2005/8/layout/hierarchy4"/>
    <dgm:cxn modelId="{4294ABE8-432E-478C-9522-3B5F30036293}" type="presParOf" srcId="{1B6155AF-5C3F-4541-9641-265765AE8BCF}" destId="{56A7AA8A-C048-47A5-A7C6-DF2D3E356B50}" srcOrd="0" destOrd="0" presId="urn:microsoft.com/office/officeart/2005/8/layout/hierarchy4"/>
    <dgm:cxn modelId="{D760849C-A021-4DCC-8FC7-0BBE7306902B}" type="presParOf" srcId="{1B6155AF-5C3F-4541-9641-265765AE8BCF}" destId="{CDCEF9C9-0A50-4AD3-BE95-5CA553F9C8A4}" srcOrd="1" destOrd="0" presId="urn:microsoft.com/office/officeart/2005/8/layout/hierarchy4"/>
    <dgm:cxn modelId="{5A6562E4-C613-414C-B195-287336A35D65}" type="presParOf" srcId="{A1F73118-1CB8-4EC4-ADF4-446546A58773}" destId="{B99EB885-5E6F-4FA3-81A3-93D54189D391}" srcOrd="3" destOrd="0" presId="urn:microsoft.com/office/officeart/2005/8/layout/hierarchy4"/>
    <dgm:cxn modelId="{A6C23C8B-722F-46DF-8585-D382D114F94C}" type="presParOf" srcId="{A1F73118-1CB8-4EC4-ADF4-446546A58773}" destId="{D1D6040B-AB04-4690-B6B2-F6FAA95930B8}" srcOrd="4" destOrd="0" presId="urn:microsoft.com/office/officeart/2005/8/layout/hierarchy4"/>
    <dgm:cxn modelId="{5EEA74EC-B8B3-4BD7-A061-0A81A957E81A}" type="presParOf" srcId="{D1D6040B-AB04-4690-B6B2-F6FAA95930B8}" destId="{4BEC1AFB-7B0D-4DEA-9EDF-D4F45943387D}" srcOrd="0" destOrd="0" presId="urn:microsoft.com/office/officeart/2005/8/layout/hierarchy4"/>
    <dgm:cxn modelId="{AC711E08-106D-420B-898F-1D70A2EFEC32}" type="presParOf" srcId="{D1D6040B-AB04-4690-B6B2-F6FAA95930B8}" destId="{2E36BD92-95A0-4CBF-B284-06F467EC9F9F}" srcOrd="1" destOrd="0" presId="urn:microsoft.com/office/officeart/2005/8/layout/hierarchy4"/>
    <dgm:cxn modelId="{55AAF74B-770C-432A-B40C-736269E6FA5A}" type="presParOf" srcId="{A1F73118-1CB8-4EC4-ADF4-446546A58773}" destId="{8662715E-1AE5-4970-BAE5-A3F9CF1B7B3A}" srcOrd="5" destOrd="0" presId="urn:microsoft.com/office/officeart/2005/8/layout/hierarchy4"/>
    <dgm:cxn modelId="{66EA6CB3-C055-4AB6-AAEB-3CD00B0004F4}" type="presParOf" srcId="{A1F73118-1CB8-4EC4-ADF4-446546A58773}" destId="{1F2E3A77-C671-499B-9909-A1B9C6BC1B36}" srcOrd="6" destOrd="0" presId="urn:microsoft.com/office/officeart/2005/8/layout/hierarchy4"/>
    <dgm:cxn modelId="{62136642-EA53-4ACD-8743-DF2F3D2BC38F}" type="presParOf" srcId="{1F2E3A77-C671-499B-9909-A1B9C6BC1B36}" destId="{A511A127-3353-43DD-9389-00E6D7AC2133}" srcOrd="0" destOrd="0" presId="urn:microsoft.com/office/officeart/2005/8/layout/hierarchy4"/>
    <dgm:cxn modelId="{AA086827-8E8D-4E1A-AC7D-76894F79E7EA}" type="presParOf" srcId="{1F2E3A77-C671-499B-9909-A1B9C6BC1B36}" destId="{B3457A77-F533-4F17-9C07-82A2DF06F78C}"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89A31D-362C-40FC-8A42-A1D4DD0E02A9}">
      <dsp:nvSpPr>
        <dsp:cNvPr id="0" name=""/>
        <dsp:cNvSpPr/>
      </dsp:nvSpPr>
      <dsp:spPr>
        <a:xfrm>
          <a:off x="1435" y="1401633"/>
          <a:ext cx="1627435" cy="103342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A33EF4-E476-4EC6-8EF0-C8F323CEF196}">
      <dsp:nvSpPr>
        <dsp:cNvPr id="0" name=""/>
        <dsp:cNvSpPr/>
      </dsp:nvSpPr>
      <dsp:spPr>
        <a:xfrm>
          <a:off x="182261" y="1573418"/>
          <a:ext cx="1627435" cy="103342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AE" sz="1600" b="1" kern="1200" dirty="0">
              <a:latin typeface="Alexandria" pitchFamily="2" charset="-78"/>
              <a:cs typeface="Alexandria" pitchFamily="2" charset="-78"/>
            </a:rPr>
            <a:t>القدرة على </a:t>
          </a:r>
          <a:r>
            <a:rPr lang="ar-JO" sz="1600" b="1" kern="1200" dirty="0">
              <a:latin typeface="Alexandria" pitchFamily="2" charset="-78"/>
              <a:cs typeface="Alexandria" pitchFamily="2" charset="-78"/>
            </a:rPr>
            <a:t> التفاعل الإجتماعي</a:t>
          </a:r>
          <a:endParaRPr lang="en-US" sz="1600" b="1" kern="1200" dirty="0">
            <a:latin typeface="Alexandria" pitchFamily="2" charset="-78"/>
            <a:cs typeface="Alexandria" pitchFamily="2" charset="-78"/>
          </a:endParaRPr>
        </a:p>
      </dsp:txBody>
      <dsp:txXfrm>
        <a:off x="212529" y="1603686"/>
        <a:ext cx="1566899" cy="972885"/>
      </dsp:txXfrm>
    </dsp:sp>
    <dsp:sp modelId="{8A7ABC83-1831-4D34-A5A6-E3B2850688B3}">
      <dsp:nvSpPr>
        <dsp:cNvPr id="0" name=""/>
        <dsp:cNvSpPr/>
      </dsp:nvSpPr>
      <dsp:spPr>
        <a:xfrm>
          <a:off x="1990522" y="1401633"/>
          <a:ext cx="1627435" cy="103342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315389-FE74-41CE-A430-3403A933500C}">
      <dsp:nvSpPr>
        <dsp:cNvPr id="0" name=""/>
        <dsp:cNvSpPr/>
      </dsp:nvSpPr>
      <dsp:spPr>
        <a:xfrm>
          <a:off x="2171349" y="1573418"/>
          <a:ext cx="1627435" cy="103342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القدرة على الإدراك والتحليل </a:t>
          </a:r>
          <a:endParaRPr lang="en-US" sz="1600" b="1" kern="1200" dirty="0">
            <a:latin typeface="Alexandria" pitchFamily="2" charset="-78"/>
            <a:cs typeface="Alexandria" pitchFamily="2" charset="-78"/>
          </a:endParaRPr>
        </a:p>
      </dsp:txBody>
      <dsp:txXfrm>
        <a:off x="2201617" y="1603686"/>
        <a:ext cx="1566899" cy="972885"/>
      </dsp:txXfrm>
    </dsp:sp>
    <dsp:sp modelId="{AEE9341A-59D5-4AD5-92DC-566F7A987BC1}">
      <dsp:nvSpPr>
        <dsp:cNvPr id="0" name=""/>
        <dsp:cNvSpPr/>
      </dsp:nvSpPr>
      <dsp:spPr>
        <a:xfrm>
          <a:off x="3979610" y="1401633"/>
          <a:ext cx="1627435" cy="103342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E8DE7D-508F-4AF0-9139-AA977EFC6C00}">
      <dsp:nvSpPr>
        <dsp:cNvPr id="0" name=""/>
        <dsp:cNvSpPr/>
      </dsp:nvSpPr>
      <dsp:spPr>
        <a:xfrm>
          <a:off x="4160436" y="1573418"/>
          <a:ext cx="1627435" cy="103342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kern="1200">
              <a:latin typeface="Alexandria" pitchFamily="2" charset="-78"/>
              <a:cs typeface="Alexandria" pitchFamily="2" charset="-78"/>
            </a:rPr>
            <a:t>القدرة على إدارة العلاقات </a:t>
          </a:r>
          <a:endParaRPr lang="en-US" sz="1600" b="1" kern="1200">
            <a:latin typeface="Alexandria" pitchFamily="2" charset="-78"/>
            <a:cs typeface="Alexandria" pitchFamily="2" charset="-78"/>
          </a:endParaRPr>
        </a:p>
      </dsp:txBody>
      <dsp:txXfrm>
        <a:off x="4190704" y="1603686"/>
        <a:ext cx="1566899" cy="972885"/>
      </dsp:txXfrm>
    </dsp:sp>
    <dsp:sp modelId="{1729BE23-B1C1-4AA3-B929-75A325D2A603}">
      <dsp:nvSpPr>
        <dsp:cNvPr id="0" name=""/>
        <dsp:cNvSpPr/>
      </dsp:nvSpPr>
      <dsp:spPr>
        <a:xfrm>
          <a:off x="5968698" y="1401633"/>
          <a:ext cx="1627435" cy="103342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145993-9980-47C7-A631-583C7EC02B60}">
      <dsp:nvSpPr>
        <dsp:cNvPr id="0" name=""/>
        <dsp:cNvSpPr/>
      </dsp:nvSpPr>
      <dsp:spPr>
        <a:xfrm>
          <a:off x="6149524" y="1573418"/>
          <a:ext cx="1627435" cy="103342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القدرة على التعليم والتدريب </a:t>
          </a:r>
          <a:endParaRPr lang="en-US" sz="1600" b="1" kern="1200" dirty="0">
            <a:latin typeface="Alexandria" pitchFamily="2" charset="-78"/>
            <a:cs typeface="Alexandria" pitchFamily="2" charset="-78"/>
          </a:endParaRPr>
        </a:p>
      </dsp:txBody>
      <dsp:txXfrm>
        <a:off x="6179792" y="1603686"/>
        <a:ext cx="1566899" cy="972885"/>
      </dsp:txXfrm>
    </dsp:sp>
    <dsp:sp modelId="{AFC947BA-BEC2-499E-B81B-63D1565F80D7}">
      <dsp:nvSpPr>
        <dsp:cNvPr id="0" name=""/>
        <dsp:cNvSpPr/>
      </dsp:nvSpPr>
      <dsp:spPr>
        <a:xfrm>
          <a:off x="7957786" y="1401633"/>
          <a:ext cx="1627435" cy="103342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C66B88-80D1-4355-B83C-7DCAA57C62B3}">
      <dsp:nvSpPr>
        <dsp:cNvPr id="0" name=""/>
        <dsp:cNvSpPr/>
      </dsp:nvSpPr>
      <dsp:spPr>
        <a:xfrm>
          <a:off x="8138612" y="1573418"/>
          <a:ext cx="1627435" cy="103342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endParaRPr lang="ar-AE" sz="1600" b="1" kern="1200" dirty="0">
            <a:latin typeface="Alexandria" pitchFamily="2" charset="-78"/>
            <a:cs typeface="Alexandria" pitchFamily="2" charset="-78"/>
          </a:endParaRPr>
        </a:p>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القدرة على التعبير </a:t>
          </a:r>
          <a:r>
            <a:rPr lang="ar-AE" sz="1600" b="1" kern="1200" dirty="0">
              <a:latin typeface="Alexandria" pitchFamily="2" charset="-78"/>
              <a:cs typeface="Alexandria" pitchFamily="2" charset="-78"/>
            </a:rPr>
            <a:t> والتواصل الفعال</a:t>
          </a:r>
          <a:endParaRPr lang="en-US" sz="1600" b="1" kern="1200" dirty="0">
            <a:latin typeface="Alexandria" pitchFamily="2" charset="-78"/>
            <a:cs typeface="Alexandria" pitchFamily="2" charset="-78"/>
          </a:endParaRPr>
        </a:p>
        <a:p>
          <a:pPr marL="0" lvl="0" indent="0" algn="ctr" defTabSz="711200">
            <a:lnSpc>
              <a:spcPct val="90000"/>
            </a:lnSpc>
            <a:spcBef>
              <a:spcPct val="0"/>
            </a:spcBef>
            <a:spcAft>
              <a:spcPct val="35000"/>
            </a:spcAft>
            <a:buNone/>
          </a:pPr>
          <a:endParaRPr lang="en-US" sz="1600" b="1" kern="1200" dirty="0">
            <a:latin typeface="Alexandria" pitchFamily="2" charset="-78"/>
            <a:cs typeface="Alexandria" pitchFamily="2" charset="-78"/>
          </a:endParaRPr>
        </a:p>
      </dsp:txBody>
      <dsp:txXfrm>
        <a:off x="8168880" y="1603686"/>
        <a:ext cx="1566899" cy="972885"/>
      </dsp:txXfrm>
    </dsp:sp>
    <dsp:sp modelId="{3FBEF5A3-25D7-42A6-8E15-0D2404C69C71}">
      <dsp:nvSpPr>
        <dsp:cNvPr id="0" name=""/>
        <dsp:cNvSpPr/>
      </dsp:nvSpPr>
      <dsp:spPr>
        <a:xfrm>
          <a:off x="9946874" y="1401633"/>
          <a:ext cx="1627435" cy="103342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BDBCAE-B9B6-4F10-AA50-0CA4DEDADDAC}">
      <dsp:nvSpPr>
        <dsp:cNvPr id="0" name=""/>
        <dsp:cNvSpPr/>
      </dsp:nvSpPr>
      <dsp:spPr>
        <a:xfrm>
          <a:off x="10127700" y="1573418"/>
          <a:ext cx="1627435" cy="103342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AE" sz="1600" b="1" kern="1200" dirty="0">
              <a:latin typeface="Alexandria" pitchFamily="2" charset="-78"/>
              <a:cs typeface="Alexandria" pitchFamily="2" charset="-78"/>
            </a:rPr>
            <a:t>القدرة على الإبداع</a:t>
          </a:r>
          <a:endParaRPr lang="en-US" sz="1600" b="1" kern="1200" dirty="0">
            <a:latin typeface="Alexandria" pitchFamily="2" charset="-78"/>
            <a:cs typeface="Alexandria" pitchFamily="2" charset="-78"/>
          </a:endParaRPr>
        </a:p>
      </dsp:txBody>
      <dsp:txXfrm>
        <a:off x="10157968" y="1603686"/>
        <a:ext cx="1566899" cy="9728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58ECEB-C713-4039-80DC-AC5C2E659844}">
      <dsp:nvSpPr>
        <dsp:cNvPr id="0" name=""/>
        <dsp:cNvSpPr/>
      </dsp:nvSpPr>
      <dsp:spPr>
        <a:xfrm>
          <a:off x="18095" y="1000"/>
          <a:ext cx="1750419" cy="1050251"/>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a:latin typeface="Alexandria" pitchFamily="2" charset="-78"/>
              <a:cs typeface="Alexandria" pitchFamily="2" charset="-78"/>
            </a:rPr>
            <a:t>الذكاء </a:t>
          </a:r>
          <a:endParaRPr lang="en-US" sz="1800" b="1" kern="1200">
            <a:latin typeface="Alexandria" pitchFamily="2" charset="-78"/>
            <a:cs typeface="Alexandria" pitchFamily="2" charset="-78"/>
          </a:endParaRPr>
        </a:p>
      </dsp:txBody>
      <dsp:txXfrm>
        <a:off x="18095" y="1000"/>
        <a:ext cx="1750419" cy="1050251"/>
      </dsp:txXfrm>
    </dsp:sp>
    <dsp:sp modelId="{B8201317-D8C2-4340-956E-4509D83F6F7E}">
      <dsp:nvSpPr>
        <dsp:cNvPr id="0" name=""/>
        <dsp:cNvSpPr/>
      </dsp:nvSpPr>
      <dsp:spPr>
        <a:xfrm>
          <a:off x="1943556" y="1000"/>
          <a:ext cx="1750419" cy="1050251"/>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a:latin typeface="Alexandria" pitchFamily="2" charset="-78"/>
              <a:cs typeface="Alexandria" pitchFamily="2" charset="-78"/>
            </a:rPr>
            <a:t>المبادأة والابتكار</a:t>
          </a:r>
          <a:endParaRPr lang="en-US" sz="1800" b="1" kern="1200">
            <a:latin typeface="Alexandria" pitchFamily="2" charset="-78"/>
            <a:cs typeface="Alexandria" pitchFamily="2" charset="-78"/>
          </a:endParaRPr>
        </a:p>
      </dsp:txBody>
      <dsp:txXfrm>
        <a:off x="1943556" y="1000"/>
        <a:ext cx="1750419" cy="1050251"/>
      </dsp:txXfrm>
    </dsp:sp>
    <dsp:sp modelId="{B62CC25C-34FB-426A-8D01-AC11ADA2D771}">
      <dsp:nvSpPr>
        <dsp:cNvPr id="0" name=""/>
        <dsp:cNvSpPr/>
      </dsp:nvSpPr>
      <dsp:spPr>
        <a:xfrm>
          <a:off x="3869017" y="1000"/>
          <a:ext cx="1750419" cy="1050251"/>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الإقدام والثقة بالنفس</a:t>
          </a:r>
          <a:endParaRPr lang="en-US" sz="1800" b="1" kern="1200" dirty="0">
            <a:latin typeface="Alexandria" pitchFamily="2" charset="-78"/>
            <a:cs typeface="Alexandria" pitchFamily="2" charset="-78"/>
          </a:endParaRPr>
        </a:p>
      </dsp:txBody>
      <dsp:txXfrm>
        <a:off x="3869017" y="1000"/>
        <a:ext cx="1750419" cy="1050251"/>
      </dsp:txXfrm>
    </dsp:sp>
    <dsp:sp modelId="{88A0279D-674E-4CFA-83EE-2F139529A739}">
      <dsp:nvSpPr>
        <dsp:cNvPr id="0" name=""/>
        <dsp:cNvSpPr/>
      </dsp:nvSpPr>
      <dsp:spPr>
        <a:xfrm>
          <a:off x="5794479" y="1000"/>
          <a:ext cx="1750419" cy="1050251"/>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AE" sz="1800" b="1" kern="1200" dirty="0">
              <a:latin typeface="Alexandria" pitchFamily="2" charset="-78"/>
              <a:cs typeface="Alexandria" pitchFamily="2" charset="-78"/>
            </a:rPr>
            <a:t>الأخلاق الحسنة</a:t>
          </a:r>
          <a:endParaRPr lang="en-US" sz="1800" b="1" kern="1200" dirty="0">
            <a:latin typeface="Alexandria" pitchFamily="2" charset="-78"/>
            <a:cs typeface="Alexandria" pitchFamily="2" charset="-78"/>
          </a:endParaRPr>
        </a:p>
      </dsp:txBody>
      <dsp:txXfrm>
        <a:off x="5794479" y="1000"/>
        <a:ext cx="1750419" cy="1050251"/>
      </dsp:txXfrm>
    </dsp:sp>
    <dsp:sp modelId="{42D1F159-7611-4660-84F7-53945FD8BDAB}">
      <dsp:nvSpPr>
        <dsp:cNvPr id="0" name=""/>
        <dsp:cNvSpPr/>
      </dsp:nvSpPr>
      <dsp:spPr>
        <a:xfrm>
          <a:off x="1943556" y="1226294"/>
          <a:ext cx="1750419" cy="1050251"/>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الصبر والمثابرة والطموح </a:t>
          </a:r>
          <a:endParaRPr lang="en-US" sz="1800" b="1" kern="1200" dirty="0">
            <a:latin typeface="Alexandria" pitchFamily="2" charset="-78"/>
            <a:cs typeface="Alexandria" pitchFamily="2" charset="-78"/>
          </a:endParaRPr>
        </a:p>
      </dsp:txBody>
      <dsp:txXfrm>
        <a:off x="1943556" y="1226294"/>
        <a:ext cx="1750419" cy="1050251"/>
      </dsp:txXfrm>
    </dsp:sp>
    <dsp:sp modelId="{4C8F314C-9211-4B35-8FD0-82D64D2166B5}">
      <dsp:nvSpPr>
        <dsp:cNvPr id="0" name=""/>
        <dsp:cNvSpPr/>
      </dsp:nvSpPr>
      <dsp:spPr>
        <a:xfrm>
          <a:off x="3869017" y="1226294"/>
          <a:ext cx="1750419" cy="1050251"/>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a:latin typeface="Alexandria" pitchFamily="2" charset="-78"/>
              <a:cs typeface="Alexandria" pitchFamily="2" charset="-78"/>
            </a:rPr>
            <a:t>تحمل المسؤولية </a:t>
          </a:r>
          <a:endParaRPr lang="en-US" sz="1800" b="1" kern="1200" dirty="0">
            <a:latin typeface="Alexandria" pitchFamily="2" charset="-78"/>
            <a:cs typeface="Alexandria" pitchFamily="2" charset="-78"/>
          </a:endParaRPr>
        </a:p>
      </dsp:txBody>
      <dsp:txXfrm>
        <a:off x="3869017" y="1226294"/>
        <a:ext cx="1750419" cy="10502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08E582-CC25-4781-8CDA-00C39EE12CDF}">
      <dsp:nvSpPr>
        <dsp:cNvPr id="0" name=""/>
        <dsp:cNvSpPr/>
      </dsp:nvSpPr>
      <dsp:spPr>
        <a:xfrm rot="5400000">
          <a:off x="869124" y="1160697"/>
          <a:ext cx="1815272" cy="218748"/>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8AB796B7-936C-4D30-AC07-440EE9746BB9}">
      <dsp:nvSpPr>
        <dsp:cNvPr id="0" name=""/>
        <dsp:cNvSpPr/>
      </dsp:nvSpPr>
      <dsp:spPr>
        <a:xfrm>
          <a:off x="1286839" y="2379"/>
          <a:ext cx="2430535" cy="1458321"/>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JO" sz="1600" b="1" kern="1200" dirty="0">
              <a:latin typeface="Alexandria" pitchFamily="2" charset="-78"/>
              <a:cs typeface="Alexandria" pitchFamily="2" charset="-78"/>
            </a:rPr>
            <a:t>. النجاح غير المتوقع، الفشل غير المتوقع، والأحداث الخارجية غير المتوقعة. </a:t>
          </a:r>
          <a:endParaRPr lang="en-US" sz="1600" b="1" kern="1200" dirty="0">
            <a:latin typeface="Alexandria" pitchFamily="2" charset="-78"/>
            <a:cs typeface="Alexandria" pitchFamily="2" charset="-78"/>
          </a:endParaRPr>
        </a:p>
      </dsp:txBody>
      <dsp:txXfrm>
        <a:off x="1329552" y="45092"/>
        <a:ext cx="2345109" cy="1372895"/>
      </dsp:txXfrm>
    </dsp:sp>
    <dsp:sp modelId="{052DBD16-3431-4832-AFC6-9E76EFCCFB92}">
      <dsp:nvSpPr>
        <dsp:cNvPr id="0" name=""/>
        <dsp:cNvSpPr/>
      </dsp:nvSpPr>
      <dsp:spPr>
        <a:xfrm rot="5400000">
          <a:off x="869124" y="2983599"/>
          <a:ext cx="1815272" cy="218748"/>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18AF819-E6ED-4B26-9989-B988A8714349}">
      <dsp:nvSpPr>
        <dsp:cNvPr id="0" name=""/>
        <dsp:cNvSpPr/>
      </dsp:nvSpPr>
      <dsp:spPr>
        <a:xfrm>
          <a:off x="1286839" y="1825280"/>
          <a:ext cx="2430535" cy="1458321"/>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JO" sz="1600" b="1" kern="1200" dirty="0">
              <a:latin typeface="Alexandria" pitchFamily="2" charset="-78"/>
              <a:cs typeface="Alexandria" pitchFamily="2" charset="-78"/>
            </a:rPr>
            <a:t>. عدم انسجام الواقع الفعلي مع ما هو مفترض أو ما يجب أن يكون عليه الحال. </a:t>
          </a:r>
          <a:endParaRPr lang="en-US" sz="1600" b="1" kern="1200" dirty="0">
            <a:latin typeface="Alexandria" pitchFamily="2" charset="-78"/>
            <a:cs typeface="Alexandria" pitchFamily="2" charset="-78"/>
          </a:endParaRPr>
        </a:p>
      </dsp:txBody>
      <dsp:txXfrm>
        <a:off x="1329552" y="1867993"/>
        <a:ext cx="2345109" cy="1372895"/>
      </dsp:txXfrm>
    </dsp:sp>
    <dsp:sp modelId="{C1744227-DA20-40ED-9939-BB836D3EB220}">
      <dsp:nvSpPr>
        <dsp:cNvPr id="0" name=""/>
        <dsp:cNvSpPr/>
      </dsp:nvSpPr>
      <dsp:spPr>
        <a:xfrm>
          <a:off x="1780575" y="3895049"/>
          <a:ext cx="3224982" cy="218748"/>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F9FDC004-2755-424A-A031-6D8626543100}">
      <dsp:nvSpPr>
        <dsp:cNvPr id="0" name=""/>
        <dsp:cNvSpPr/>
      </dsp:nvSpPr>
      <dsp:spPr>
        <a:xfrm>
          <a:off x="1286839" y="3648181"/>
          <a:ext cx="2430535" cy="1458321"/>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JO" sz="1600" b="1" kern="1200" dirty="0">
              <a:latin typeface="Alexandria" pitchFamily="2" charset="-78"/>
              <a:cs typeface="Alexandria" pitchFamily="2" charset="-78"/>
            </a:rPr>
            <a:t>. الإبداع الناجم عن الحاجة إلى تغيير في العملي</a:t>
          </a:r>
          <a:r>
            <a:rPr lang="ar-AE" sz="1600" b="1" kern="1200" dirty="0">
              <a:latin typeface="Alexandria" pitchFamily="2" charset="-78"/>
              <a:cs typeface="Alexandria" pitchFamily="2" charset="-78"/>
            </a:rPr>
            <a:t>ات المستخدمة</a:t>
          </a:r>
          <a:r>
            <a:rPr lang="en-US" sz="1600" b="1" kern="1200" dirty="0">
              <a:latin typeface="Alexandria" pitchFamily="2" charset="-78"/>
              <a:cs typeface="Alexandria" pitchFamily="2" charset="-78"/>
            </a:rPr>
            <a:t>.</a:t>
          </a:r>
        </a:p>
      </dsp:txBody>
      <dsp:txXfrm>
        <a:off x="1329552" y="3690894"/>
        <a:ext cx="2345109" cy="1372895"/>
      </dsp:txXfrm>
    </dsp:sp>
    <dsp:sp modelId="{C9DC0C42-0D9A-439D-83F9-25A68A948145}">
      <dsp:nvSpPr>
        <dsp:cNvPr id="0" name=""/>
        <dsp:cNvSpPr/>
      </dsp:nvSpPr>
      <dsp:spPr>
        <a:xfrm rot="16200000">
          <a:off x="4101736" y="2983599"/>
          <a:ext cx="1815272" cy="218748"/>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2B492808-4596-430D-A4BE-AF62ABC51046}">
      <dsp:nvSpPr>
        <dsp:cNvPr id="0" name=""/>
        <dsp:cNvSpPr/>
      </dsp:nvSpPr>
      <dsp:spPr>
        <a:xfrm>
          <a:off x="4519451" y="3648181"/>
          <a:ext cx="2430535" cy="1458321"/>
        </a:xfrm>
        <a:prstGeom prst="roundRect">
          <a:avLst>
            <a:gd name="adj" fmla="val 1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JO" sz="1600" b="1" kern="1200" dirty="0">
              <a:latin typeface="Alexandria" pitchFamily="2" charset="-78"/>
              <a:cs typeface="Alexandria" pitchFamily="2" charset="-78"/>
            </a:rPr>
            <a:t>التغي</a:t>
          </a:r>
          <a:r>
            <a:rPr lang="ar-AE" sz="1600" b="1" kern="1200" dirty="0">
              <a:latin typeface="Alexandria" pitchFamily="2" charset="-78"/>
              <a:cs typeface="Alexandria" pitchFamily="2" charset="-78"/>
            </a:rPr>
            <a:t>ي</a:t>
          </a:r>
          <a:r>
            <a:rPr lang="ar-JO" sz="1600" b="1" kern="1200" dirty="0">
              <a:latin typeface="Alexandria" pitchFamily="2" charset="-78"/>
              <a:cs typeface="Alexandria" pitchFamily="2" charset="-78"/>
            </a:rPr>
            <a:t>ر في بنية قطاع العمل</a:t>
          </a:r>
          <a:r>
            <a:rPr lang="ar-AE" sz="1600" b="1" kern="1200" dirty="0">
              <a:latin typeface="Alexandria" pitchFamily="2" charset="-78"/>
              <a:cs typeface="Alexandria" pitchFamily="2" charset="-78"/>
            </a:rPr>
            <a:t> والسوق</a:t>
          </a:r>
          <a:r>
            <a:rPr lang="ar-JO" sz="1600" b="1" kern="1200" dirty="0">
              <a:latin typeface="Alexandria" pitchFamily="2" charset="-78"/>
              <a:cs typeface="Alexandria" pitchFamily="2" charset="-78"/>
            </a:rPr>
            <a:t> </a:t>
          </a:r>
          <a:r>
            <a:rPr lang="en-US" sz="1600" b="1" kern="1200" dirty="0">
              <a:latin typeface="Alexandria" pitchFamily="2" charset="-78"/>
              <a:cs typeface="Alexandria" pitchFamily="2" charset="-78"/>
            </a:rPr>
            <a:t>.</a:t>
          </a:r>
        </a:p>
      </dsp:txBody>
      <dsp:txXfrm>
        <a:off x="4562164" y="3690894"/>
        <a:ext cx="2345109" cy="1372895"/>
      </dsp:txXfrm>
    </dsp:sp>
    <dsp:sp modelId="{32E4AB04-BDC6-48E2-BE63-627E908848B4}">
      <dsp:nvSpPr>
        <dsp:cNvPr id="0" name=""/>
        <dsp:cNvSpPr/>
      </dsp:nvSpPr>
      <dsp:spPr>
        <a:xfrm rot="16200000">
          <a:off x="4101736" y="1160697"/>
          <a:ext cx="1815272" cy="218748"/>
        </a:xfrm>
        <a:prstGeom prst="rect">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07E7163-19E1-44B5-827B-56EA55B6A32C}">
      <dsp:nvSpPr>
        <dsp:cNvPr id="0" name=""/>
        <dsp:cNvSpPr/>
      </dsp:nvSpPr>
      <dsp:spPr>
        <a:xfrm>
          <a:off x="4519451" y="1825280"/>
          <a:ext cx="2430535" cy="1458321"/>
        </a:xfrm>
        <a:prstGeom prst="roundRect">
          <a:avLst>
            <a:gd name="adj" fmla="val 1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JO" sz="1600" b="1" kern="1200" dirty="0">
              <a:latin typeface="Alexandria" pitchFamily="2" charset="-78"/>
              <a:cs typeface="Alexandria" pitchFamily="2" charset="-78"/>
            </a:rPr>
            <a:t>التغي</a:t>
          </a:r>
          <a:r>
            <a:rPr lang="ar-AE" sz="1600" b="1" kern="1200" dirty="0">
              <a:latin typeface="Alexandria" pitchFamily="2" charset="-78"/>
              <a:cs typeface="Alexandria" pitchFamily="2" charset="-78"/>
            </a:rPr>
            <a:t>ي</a:t>
          </a:r>
          <a:r>
            <a:rPr lang="ar-JO" sz="1600" b="1" kern="1200" dirty="0">
              <a:latin typeface="Alexandria" pitchFamily="2" charset="-78"/>
              <a:cs typeface="Alexandria" pitchFamily="2" charset="-78"/>
            </a:rPr>
            <a:t>ر في العوامل الديمغرافية. </a:t>
          </a:r>
          <a:endParaRPr lang="en-US" sz="1600" b="1" kern="1200" dirty="0">
            <a:latin typeface="Alexandria" pitchFamily="2" charset="-78"/>
            <a:cs typeface="Alexandria" pitchFamily="2" charset="-78"/>
          </a:endParaRPr>
        </a:p>
      </dsp:txBody>
      <dsp:txXfrm>
        <a:off x="4562164" y="1867993"/>
        <a:ext cx="2345109" cy="1372895"/>
      </dsp:txXfrm>
    </dsp:sp>
    <dsp:sp modelId="{AD34AD35-F674-42DD-AEB4-60CF15B6E24F}">
      <dsp:nvSpPr>
        <dsp:cNvPr id="0" name=""/>
        <dsp:cNvSpPr/>
      </dsp:nvSpPr>
      <dsp:spPr>
        <a:xfrm>
          <a:off x="5013187" y="249247"/>
          <a:ext cx="3224982" cy="218748"/>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FB7DB1C8-1CE5-4E70-A083-DB06CDD4364E}">
      <dsp:nvSpPr>
        <dsp:cNvPr id="0" name=""/>
        <dsp:cNvSpPr/>
      </dsp:nvSpPr>
      <dsp:spPr>
        <a:xfrm>
          <a:off x="4519451" y="2379"/>
          <a:ext cx="2430535" cy="1458321"/>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JO" sz="1600" b="1" kern="1200" dirty="0">
              <a:latin typeface="Alexandria" pitchFamily="2" charset="-78"/>
              <a:cs typeface="Alexandria" pitchFamily="2" charset="-78"/>
            </a:rPr>
            <a:t>التغي</a:t>
          </a:r>
          <a:r>
            <a:rPr lang="ar-AE" sz="1600" b="1" kern="1200" dirty="0">
              <a:latin typeface="Alexandria" pitchFamily="2" charset="-78"/>
              <a:cs typeface="Alexandria" pitchFamily="2" charset="-78"/>
            </a:rPr>
            <a:t>ي</a:t>
          </a:r>
          <a:r>
            <a:rPr lang="ar-JO" sz="1600" b="1" kern="1200" dirty="0">
              <a:latin typeface="Alexandria" pitchFamily="2" charset="-78"/>
              <a:cs typeface="Alexandria" pitchFamily="2" charset="-78"/>
            </a:rPr>
            <a:t>ر في الإدراك، والأمزجة، والمعاني. </a:t>
          </a:r>
          <a:endParaRPr lang="en-US" sz="1600" b="1" kern="1200" dirty="0">
            <a:latin typeface="Alexandria" pitchFamily="2" charset="-78"/>
            <a:cs typeface="Alexandria" pitchFamily="2" charset="-78"/>
          </a:endParaRPr>
        </a:p>
      </dsp:txBody>
      <dsp:txXfrm>
        <a:off x="4562164" y="45092"/>
        <a:ext cx="2345109" cy="1372895"/>
      </dsp:txXfrm>
    </dsp:sp>
    <dsp:sp modelId="{ED1E0719-C53B-4EF5-994D-4C2F0252D0B5}">
      <dsp:nvSpPr>
        <dsp:cNvPr id="0" name=""/>
        <dsp:cNvSpPr/>
      </dsp:nvSpPr>
      <dsp:spPr>
        <a:xfrm>
          <a:off x="7752063" y="2379"/>
          <a:ext cx="2430535" cy="1458321"/>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JO" sz="1600" b="1" kern="1200" dirty="0">
              <a:latin typeface="Alexandria" pitchFamily="2" charset="-78"/>
              <a:cs typeface="Alexandria" pitchFamily="2" charset="-78"/>
            </a:rPr>
            <a:t>المعرفة الجديدة.</a:t>
          </a:r>
          <a:endParaRPr lang="en-US" sz="1600" b="1" kern="1200" dirty="0">
            <a:latin typeface="Alexandria" pitchFamily="2" charset="-78"/>
            <a:cs typeface="Alexandria" pitchFamily="2" charset="-78"/>
          </a:endParaRPr>
        </a:p>
      </dsp:txBody>
      <dsp:txXfrm>
        <a:off x="7794776" y="45092"/>
        <a:ext cx="2345109" cy="13728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A907A7-633A-4E60-84D0-2D2501D14261}">
      <dsp:nvSpPr>
        <dsp:cNvPr id="0" name=""/>
        <dsp:cNvSpPr/>
      </dsp:nvSpPr>
      <dsp:spPr>
        <a:xfrm>
          <a:off x="2479" y="0"/>
          <a:ext cx="2418350" cy="431261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50000"/>
            </a:lnSpc>
            <a:spcBef>
              <a:spcPct val="0"/>
            </a:spcBef>
            <a:spcAft>
              <a:spcPct val="35000"/>
            </a:spcAft>
            <a:buNone/>
          </a:pPr>
          <a:r>
            <a:rPr lang="ar-AE" sz="2000" kern="1200" dirty="0">
              <a:latin typeface="Alexandria" pitchFamily="2" charset="-78"/>
              <a:cs typeface="Alexandria" pitchFamily="2" charset="-78"/>
            </a:rPr>
            <a:t>- </a:t>
          </a:r>
          <a:r>
            <a:rPr lang="ar-JO" sz="2000" b="1" kern="1200" dirty="0">
              <a:latin typeface="Alexandria" pitchFamily="2" charset="-78"/>
              <a:cs typeface="Alexandria" pitchFamily="2" charset="-78"/>
            </a:rPr>
            <a:t>تفعيل سياسة جديدة</a:t>
          </a:r>
          <a:r>
            <a:rPr lang="ar-AE" sz="2000" b="1" kern="1200" dirty="0">
              <a:latin typeface="Alexandria" pitchFamily="2" charset="-78"/>
              <a:cs typeface="Alexandria" pitchFamily="2" charset="-78"/>
            </a:rPr>
            <a:t> :</a:t>
          </a:r>
          <a:r>
            <a:rPr lang="ar-JO" sz="2000" kern="1200" dirty="0">
              <a:latin typeface="Alexandria" pitchFamily="2" charset="-78"/>
              <a:cs typeface="Alexandria" pitchFamily="2" charset="-78"/>
            </a:rPr>
            <a:t>أي إحداث تغيير في التوجه مثل إقرار سياسة تحديد سعر جديد </a:t>
          </a:r>
          <a:endParaRPr lang="en-US" sz="2000" kern="1200" dirty="0">
            <a:latin typeface="Alexandria" pitchFamily="2" charset="-78"/>
            <a:cs typeface="Alexandria" pitchFamily="2" charset="-78"/>
          </a:endParaRPr>
        </a:p>
      </dsp:txBody>
      <dsp:txXfrm>
        <a:off x="73310" y="70831"/>
        <a:ext cx="2276688" cy="4170954"/>
      </dsp:txXfrm>
    </dsp:sp>
    <dsp:sp modelId="{56A7AA8A-C048-47A5-A7C6-DF2D3E356B50}">
      <dsp:nvSpPr>
        <dsp:cNvPr id="0" name=""/>
        <dsp:cNvSpPr/>
      </dsp:nvSpPr>
      <dsp:spPr>
        <a:xfrm>
          <a:off x="2827112" y="0"/>
          <a:ext cx="2418350" cy="431261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AE" sz="1800" kern="1200" dirty="0">
              <a:latin typeface="Alexandria" pitchFamily="2" charset="-78"/>
              <a:cs typeface="Alexandria" pitchFamily="2" charset="-78"/>
            </a:rPr>
            <a:t>-</a:t>
          </a:r>
          <a:r>
            <a:rPr lang="ar-JO" sz="1800" kern="1200" dirty="0">
              <a:latin typeface="Alexandria" pitchFamily="2" charset="-78"/>
              <a:cs typeface="Alexandria" pitchFamily="2" charset="-78"/>
            </a:rPr>
            <a:t> </a:t>
          </a:r>
          <a:r>
            <a:rPr lang="ar-JO" sz="1800" b="1" kern="1200" dirty="0">
              <a:latin typeface="Alexandria" pitchFamily="2" charset="-78"/>
              <a:cs typeface="Alexandria" pitchFamily="2" charset="-78"/>
            </a:rPr>
            <a:t>إيجاد فرصة جديدة</a:t>
          </a:r>
          <a:r>
            <a:rPr lang="ar-AE" sz="1800" kern="1200" dirty="0">
              <a:latin typeface="Alexandria" pitchFamily="2" charset="-78"/>
              <a:cs typeface="Alexandria" pitchFamily="2" charset="-78"/>
            </a:rPr>
            <a:t>:</a:t>
          </a:r>
          <a:r>
            <a:rPr lang="ar-JO" sz="1800" kern="1200" dirty="0">
              <a:latin typeface="Alexandria" pitchFamily="2" charset="-78"/>
              <a:cs typeface="Alexandria" pitchFamily="2" charset="-78"/>
            </a:rPr>
            <a:t> </a:t>
          </a:r>
          <a:endParaRPr lang="ar-AE" sz="1800" kern="1200" dirty="0">
            <a:latin typeface="Alexandria" pitchFamily="2" charset="-78"/>
            <a:cs typeface="Alexandria" pitchFamily="2" charset="-78"/>
          </a:endParaRPr>
        </a:p>
        <a:p>
          <a:pPr marL="0" lvl="0" indent="0" algn="ctr" defTabSz="800100">
            <a:lnSpc>
              <a:spcPct val="150000"/>
            </a:lnSpc>
            <a:spcBef>
              <a:spcPct val="0"/>
            </a:spcBef>
            <a:spcAft>
              <a:spcPct val="35000"/>
            </a:spcAft>
            <a:buNone/>
          </a:pPr>
          <a:r>
            <a:rPr lang="ar-JO" sz="1800" kern="1200" dirty="0">
              <a:latin typeface="Alexandria" pitchFamily="2" charset="-78"/>
              <a:cs typeface="Alexandria" pitchFamily="2" charset="-78"/>
            </a:rPr>
            <a:t>أي تطوير منتج جديد تماماً أو إيجاد سوق جديدة .</a:t>
          </a:r>
          <a:endParaRPr lang="en-US" sz="1800" kern="1200" dirty="0">
            <a:latin typeface="Alexandria" pitchFamily="2" charset="-78"/>
            <a:cs typeface="Alexandria" pitchFamily="2" charset="-78"/>
          </a:endParaRPr>
        </a:p>
      </dsp:txBody>
      <dsp:txXfrm>
        <a:off x="2897943" y="70831"/>
        <a:ext cx="2276688" cy="4170954"/>
      </dsp:txXfrm>
    </dsp:sp>
    <dsp:sp modelId="{4BEC1AFB-7B0D-4DEA-9EDF-D4F45943387D}">
      <dsp:nvSpPr>
        <dsp:cNvPr id="0" name=""/>
        <dsp:cNvSpPr/>
      </dsp:nvSpPr>
      <dsp:spPr>
        <a:xfrm>
          <a:off x="5651745" y="0"/>
          <a:ext cx="2418350" cy="431261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AE" sz="1800" kern="1200" dirty="0">
              <a:latin typeface="Alexandria" pitchFamily="2" charset="-78"/>
              <a:cs typeface="Alexandria" pitchFamily="2" charset="-78"/>
            </a:rPr>
            <a:t>-</a:t>
          </a:r>
          <a:r>
            <a:rPr lang="ar-JO" sz="1800" kern="1200" dirty="0">
              <a:latin typeface="Alexandria" pitchFamily="2" charset="-78"/>
              <a:cs typeface="Alexandria" pitchFamily="2" charset="-78"/>
            </a:rPr>
            <a:t> </a:t>
          </a:r>
          <a:r>
            <a:rPr lang="ar-JO" sz="1800" b="1" kern="1200" dirty="0">
              <a:latin typeface="Alexandria" pitchFamily="2" charset="-78"/>
              <a:cs typeface="Alexandria" pitchFamily="2" charset="-78"/>
            </a:rPr>
            <a:t>استخدام أسلوب جديد</a:t>
          </a:r>
          <a:r>
            <a:rPr lang="ar-AE" sz="1800" b="1" kern="1200" dirty="0">
              <a:latin typeface="Alexandria" pitchFamily="2" charset="-78"/>
              <a:cs typeface="Alexandria" pitchFamily="2" charset="-78"/>
            </a:rPr>
            <a:t>:</a:t>
          </a:r>
          <a:r>
            <a:rPr lang="ar-JO" sz="1800" b="1" kern="1200" dirty="0">
              <a:latin typeface="Alexandria" pitchFamily="2" charset="-78"/>
              <a:cs typeface="Alexandria" pitchFamily="2" charset="-78"/>
            </a:rPr>
            <a:t> </a:t>
          </a:r>
          <a:endParaRPr lang="ar-AE" sz="1800" b="1" kern="1200" dirty="0">
            <a:latin typeface="Alexandria" pitchFamily="2" charset="-78"/>
            <a:cs typeface="Alexandria" pitchFamily="2" charset="-78"/>
          </a:endParaRPr>
        </a:p>
        <a:p>
          <a:pPr marL="0" lvl="0" indent="0" algn="ctr" defTabSz="800100">
            <a:lnSpc>
              <a:spcPct val="150000"/>
            </a:lnSpc>
            <a:spcBef>
              <a:spcPct val="0"/>
            </a:spcBef>
            <a:spcAft>
              <a:spcPct val="35000"/>
            </a:spcAft>
            <a:buNone/>
          </a:pPr>
          <a:r>
            <a:rPr lang="ar-JO" sz="1800" kern="1200" dirty="0">
              <a:latin typeface="Alexandria" pitchFamily="2" charset="-78"/>
              <a:cs typeface="Alexandria" pitchFamily="2" charset="-78"/>
            </a:rPr>
            <a:t>أي تبني عملية تشغيل جديدة أو إجراءات عمل جديدة أو استخدام تكنولوجيا جديدة. </a:t>
          </a:r>
          <a:endParaRPr lang="en-US" sz="1800" kern="1200" dirty="0">
            <a:latin typeface="Alexandria" pitchFamily="2" charset="-78"/>
            <a:cs typeface="Alexandria" pitchFamily="2" charset="-78"/>
          </a:endParaRPr>
        </a:p>
      </dsp:txBody>
      <dsp:txXfrm>
        <a:off x="5722576" y="70831"/>
        <a:ext cx="2276688" cy="4170954"/>
      </dsp:txXfrm>
    </dsp:sp>
    <dsp:sp modelId="{A511A127-3353-43DD-9389-00E6D7AC2133}">
      <dsp:nvSpPr>
        <dsp:cNvPr id="0" name=""/>
        <dsp:cNvSpPr/>
      </dsp:nvSpPr>
      <dsp:spPr>
        <a:xfrm>
          <a:off x="8476378" y="0"/>
          <a:ext cx="2418350" cy="431261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AE" sz="1800" kern="1200" dirty="0">
              <a:latin typeface="Alexandria" pitchFamily="2" charset="-78"/>
              <a:cs typeface="Alexandria" pitchFamily="2" charset="-78"/>
            </a:rPr>
            <a:t>- </a:t>
          </a:r>
          <a:r>
            <a:rPr lang="ar-JO" sz="1800" b="1" kern="1200" dirty="0">
              <a:latin typeface="Alexandria" pitchFamily="2" charset="-78"/>
              <a:cs typeface="Alexandria" pitchFamily="2" charset="-78"/>
            </a:rPr>
            <a:t>تصميم هيكل تنظيمي جديد</a:t>
          </a:r>
          <a:r>
            <a:rPr lang="ar-AE" sz="1800" kern="1200" dirty="0">
              <a:latin typeface="Alexandria" pitchFamily="2" charset="-78"/>
              <a:cs typeface="Alexandria" pitchFamily="2" charset="-78"/>
            </a:rPr>
            <a:t>:</a:t>
          </a:r>
          <a:r>
            <a:rPr lang="ar-JO" sz="1800" kern="1200" dirty="0">
              <a:latin typeface="Alexandria" pitchFamily="2" charset="-78"/>
              <a:cs typeface="Alexandria" pitchFamily="2" charset="-78"/>
            </a:rPr>
            <a:t> </a:t>
          </a:r>
          <a:endParaRPr lang="ar-AE" sz="1800" kern="1200" dirty="0">
            <a:latin typeface="Alexandria" pitchFamily="2" charset="-78"/>
            <a:cs typeface="Alexandria" pitchFamily="2" charset="-78"/>
          </a:endParaRPr>
        </a:p>
        <a:p>
          <a:pPr marL="0" lvl="0" indent="0" algn="ctr" defTabSz="800100">
            <a:lnSpc>
              <a:spcPct val="150000"/>
            </a:lnSpc>
            <a:spcBef>
              <a:spcPct val="0"/>
            </a:spcBef>
            <a:spcAft>
              <a:spcPct val="35000"/>
            </a:spcAft>
            <a:buNone/>
          </a:pPr>
          <a:r>
            <a:rPr lang="ar-JO" sz="1800" kern="1200" dirty="0">
              <a:latin typeface="Alexandria" pitchFamily="2" charset="-78"/>
              <a:cs typeface="Alexandria" pitchFamily="2" charset="-78"/>
            </a:rPr>
            <a:t>أي إحداث تعديل على الهيكل الرسمي، إعادة التنظيم أو تبني هيكل تنظيمي جديد، أو إيجاد روابط جديدة بين وحدات العمل. </a:t>
          </a:r>
          <a:endParaRPr lang="en-US" sz="1800" kern="1200" dirty="0">
            <a:latin typeface="Alexandria" pitchFamily="2" charset="-78"/>
            <a:cs typeface="Alexandria" pitchFamily="2" charset="-78"/>
          </a:endParaRPr>
        </a:p>
      </dsp:txBody>
      <dsp:txXfrm>
        <a:off x="8547209" y="70831"/>
        <a:ext cx="2276688" cy="417095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C11444-B40C-414C-8BD7-8102EA7CD372}" type="datetimeFigureOut">
              <a:rPr lang="en-US" smtClean="0"/>
              <a:t>10/14/2024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F6D11E-65AC-488E-ACD7-8FDF14A01CD1}" type="slidenum">
              <a:rPr lang="en-US" smtClean="0"/>
              <a:t>‹#›</a:t>
            </a:fld>
            <a:endParaRPr lang="en-US"/>
          </a:p>
        </p:txBody>
      </p:sp>
    </p:spTree>
    <p:extLst>
      <p:ext uri="{BB962C8B-B14F-4D97-AF65-F5344CB8AC3E}">
        <p14:creationId xmlns:p14="http://schemas.microsoft.com/office/powerpoint/2010/main" val="2853914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C794226-DCFC-4059-B351-D1AEFFD67F25}"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6422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785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4250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7686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4371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80838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5252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3781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5093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303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34879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943231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303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5816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9336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0418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1334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3299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6820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55928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90676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05989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67009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33302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16400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08428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88901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53345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7680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877233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30035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61719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1889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490398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image" Target="../media/image2.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theme" Target="../theme/theme2.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675848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10/14/2024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233394409"/>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33.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3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3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31.xml"/><Relationship Id="rId6"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4.xml"/><Relationship Id="rId5" Type="http://schemas.openxmlformats.org/officeDocument/2006/relationships/image" Target="../media/image6.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37274" y="0"/>
            <a:ext cx="7034163"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4" name="Rectangle: Rounded Corners 33"/>
          <p:cNvSpPr/>
          <p:nvPr/>
        </p:nvSpPr>
        <p:spPr>
          <a:xfrm>
            <a:off x="1592887" y="5387446"/>
            <a:ext cx="27948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kumimoji="0" lang="ar-AE" sz="2800" b="1" i="0" u="none" strike="noStrike" kern="1200" cap="none" spc="0" normalizeH="0" baseline="0" noProof="0" dirty="0">
                <a:ln>
                  <a:noFill/>
                </a:ln>
                <a:solidFill>
                  <a:prstClr val="black"/>
                </a:solidFill>
                <a:effectLst/>
                <a:uLnTx/>
                <a:uFillTx/>
                <a:latin typeface="Alexandria" charset="0"/>
                <a:ea typeface="+mn-ea"/>
                <a:cs typeface="Alexandria" charset="0"/>
              </a:rPr>
              <a:t>3</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41312" y="84137"/>
            <a:ext cx="658280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5634" y="0"/>
            <a:ext cx="2954655" cy="1448978"/>
          </a:xfrm>
          <a:prstGeom prst="rect">
            <a:avLst/>
          </a:prstGeom>
        </p:spPr>
      </p:pic>
      <p:sp>
        <p:nvSpPr>
          <p:cNvPr id="9" name="TextBox 8">
            <a:extLst>
              <a:ext uri="{FF2B5EF4-FFF2-40B4-BE49-F238E27FC236}">
                <a16:creationId xmlns:a16="http://schemas.microsoft.com/office/drawing/2014/main" id="{85A9586B-CFD8-49D0-BC16-D494108E4FB7}"/>
              </a:ext>
            </a:extLst>
          </p:cNvPr>
          <p:cNvSpPr txBox="1"/>
          <p:nvPr/>
        </p:nvSpPr>
        <p:spPr>
          <a:xfrm>
            <a:off x="205634" y="2646328"/>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and Innovation</a:t>
            </a:r>
          </a:p>
        </p:txBody>
      </p:sp>
      <p:sp>
        <p:nvSpPr>
          <p:cNvPr id="13" name="Rectangle: Rounded Corners 12">
            <a:extLst>
              <a:ext uri="{FF2B5EF4-FFF2-40B4-BE49-F238E27FC236}">
                <a16:creationId xmlns:a16="http://schemas.microsoft.com/office/drawing/2014/main" id="{8B877265-A1D4-4133-B517-0BB736FBE1BF}"/>
              </a:ext>
            </a:extLst>
          </p:cNvPr>
          <p:cNvSpPr/>
          <p:nvPr/>
        </p:nvSpPr>
        <p:spPr>
          <a:xfrm>
            <a:off x="1652392" y="6175458"/>
            <a:ext cx="27948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prstClr val="black"/>
                </a:solidFill>
                <a:effectLst/>
                <a:uLnTx/>
                <a:uFillTx/>
                <a:latin typeface="Alexandria" pitchFamily="2" charset="-78"/>
                <a:ea typeface="Tajawal Medium"/>
                <a:cs typeface="Alexandria" pitchFamily="2" charset="-78"/>
                <a:sym typeface="Tajawal Medium"/>
              </a:rPr>
              <a:t>LDR 725</a:t>
            </a:r>
          </a:p>
        </p:txBody>
      </p:sp>
      <p:sp>
        <p:nvSpPr>
          <p:cNvPr id="15" name="TextBox 14">
            <a:extLst>
              <a:ext uri="{FF2B5EF4-FFF2-40B4-BE49-F238E27FC236}">
                <a16:creationId xmlns:a16="http://schemas.microsoft.com/office/drawing/2014/main" id="{B100F3DF-E8E7-438F-8605-A5D51D8FF9AB}"/>
              </a:ext>
            </a:extLst>
          </p:cNvPr>
          <p:cNvSpPr txBox="1"/>
          <p:nvPr/>
        </p:nvSpPr>
        <p:spPr>
          <a:xfrm>
            <a:off x="222497" y="3565342"/>
            <a:ext cx="5535654"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lexandria" pitchFamily="2" charset="-78"/>
                <a:ea typeface="Tajawal Medium"/>
                <a:cs typeface="Alexandria" pitchFamily="2" charset="-78"/>
                <a:sym typeface="Tajawal Medium"/>
              </a:rPr>
              <a:t>Prepared by :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Alexandria" pitchFamily="2" charset="-78"/>
              <a:ea typeface="Tajawal Medium"/>
              <a:cs typeface="Alexandria" pitchFamily="2" charset="-78"/>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Alexandria" pitchFamily="2" charset="-78"/>
                <a:ea typeface="Tajawal Medium"/>
                <a:cs typeface="Alexandria" pitchFamily="2" charset="-78"/>
                <a:sym typeface="Tajawal Medium"/>
              </a:rPr>
              <a:t>Dr.Warda Mahmoud Kloub </a:t>
            </a:r>
            <a:endParaRPr kumimoji="0" lang="en-GB" sz="1400" b="1" i="0" u="none" strike="noStrike" kern="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19" name="TextBox 18">
            <a:extLst>
              <a:ext uri="{FF2B5EF4-FFF2-40B4-BE49-F238E27FC236}">
                <a16:creationId xmlns:a16="http://schemas.microsoft.com/office/drawing/2014/main" id="{E3F7446E-E772-4C0C-B825-07471B57C62A}"/>
              </a:ext>
            </a:extLst>
          </p:cNvPr>
          <p:cNvSpPr txBox="1"/>
          <p:nvPr/>
        </p:nvSpPr>
        <p:spPr>
          <a:xfrm>
            <a:off x="-244214" y="1724234"/>
            <a:ext cx="6588086"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prstClr val="black"/>
                </a:solidFill>
                <a:effectLst/>
                <a:uLnTx/>
                <a:uFillTx/>
                <a:latin typeface="Alexandria" pitchFamily="2" charset="-78"/>
                <a:ea typeface="+mn-ea"/>
                <a:cs typeface="Alexandria" pitchFamily="2" charset="-78"/>
                <a:sym typeface="Arial"/>
              </a:rPr>
              <a:t>ريادة الأعمال والابتكار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7845161" y="1392865"/>
            <a:ext cx="4141565" cy="1360099"/>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ko-KR" sz="2400" b="1" i="0" u="none" strike="noStrike" kern="1200" cap="none" spc="0" normalizeH="0" baseline="0" noProof="0" dirty="0">
                <a:ln>
                  <a:noFill/>
                </a:ln>
                <a:solidFill>
                  <a:srgbClr val="333333"/>
                </a:solidFill>
                <a:effectLst/>
                <a:uLnTx/>
                <a:uFillTx/>
                <a:latin typeface="Alexandria" pitchFamily="2" charset="-78"/>
                <a:ea typeface="맑은 고딕" panose="020B0503020000020004" pitchFamily="34" charset="-127"/>
                <a:cs typeface="Alexandria" pitchFamily="2"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515170" y="225698"/>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Tree>
    <p:extLst>
      <p:ext uri="{BB962C8B-B14F-4D97-AF65-F5344CB8AC3E}">
        <p14:creationId xmlns:p14="http://schemas.microsoft.com/office/powerpoint/2010/main" val="863071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Picture Placeholder 2">
            <a:extLst>
              <a:ext uri="{FF2B5EF4-FFF2-40B4-BE49-F238E27FC236}">
                <a16:creationId xmlns:a16="http://schemas.microsoft.com/office/drawing/2014/main" id="{3565B9E5-4C6E-1DBC-1B82-A39E905A5FD9}"/>
              </a:ext>
            </a:extLst>
          </p:cNvPr>
          <p:cNvGraphicFramePr>
            <a:graphicFrameLocks noGrp="1"/>
          </p:cNvGraphicFramePr>
          <p:nvPr>
            <p:ph type="pic" sz="quarter" idx="10"/>
          </p:nvPr>
        </p:nvGraphicFramePr>
        <p:xfrm>
          <a:off x="1105285" y="1261467"/>
          <a:ext cx="9640672" cy="5119822"/>
        </p:xfrm>
        <a:graphic>
          <a:graphicData uri="http://schemas.openxmlformats.org/drawingml/2006/table">
            <a:tbl>
              <a:tblPr rtl="1" firstRow="1" firstCol="1" bandRow="1">
                <a:effectLst>
                  <a:outerShdw blurRad="50800" dist="38100" dir="2700000" algn="tl" rotWithShape="0">
                    <a:prstClr val="black">
                      <a:alpha val="40000"/>
                    </a:prstClr>
                  </a:outerShdw>
                </a:effectLst>
                <a:tableStyleId>{7DF18680-E054-41AD-8BC1-D1AEF772440D}</a:tableStyleId>
              </a:tblPr>
              <a:tblGrid>
                <a:gridCol w="1251585">
                  <a:extLst>
                    <a:ext uri="{9D8B030D-6E8A-4147-A177-3AD203B41FA5}">
                      <a16:colId xmlns:a16="http://schemas.microsoft.com/office/drawing/2014/main" val="4142590085"/>
                    </a:ext>
                  </a:extLst>
                </a:gridCol>
                <a:gridCol w="8389087">
                  <a:extLst>
                    <a:ext uri="{9D8B030D-6E8A-4147-A177-3AD203B41FA5}">
                      <a16:colId xmlns:a16="http://schemas.microsoft.com/office/drawing/2014/main" val="1720857320"/>
                    </a:ext>
                  </a:extLst>
                </a:gridCol>
              </a:tblGrid>
              <a:tr h="644451">
                <a:tc>
                  <a:txBody>
                    <a:bodyPr/>
                    <a:lstStyle/>
                    <a:p>
                      <a:pPr algn="ctr" rtl="1">
                        <a:lnSpc>
                          <a:spcPct val="115000"/>
                        </a:lnSpc>
                        <a:spcAft>
                          <a:spcPts val="0"/>
                        </a:spcAft>
                      </a:pPr>
                      <a:r>
                        <a:rPr lang="ar-SA" sz="1800" b="1" dirty="0">
                          <a:solidFill>
                            <a:schemeClr val="tx1"/>
                          </a:solidFill>
                          <a:effectLst/>
                          <a:latin typeface="Alexandria" pitchFamily="2" charset="-78"/>
                          <a:cs typeface="Alexandria" pitchFamily="2" charset="-78"/>
                        </a:rPr>
                        <a:t>المحاضرة</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2000" b="1" dirty="0">
                          <a:solidFill>
                            <a:schemeClr val="tx1"/>
                          </a:solidFill>
                          <a:effectLst/>
                          <a:latin typeface="Alexandria" pitchFamily="2" charset="-78"/>
                          <a:cs typeface="Alexandria" pitchFamily="2" charset="-78"/>
                        </a:rPr>
                        <a:t>الموضوع</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500588114"/>
                  </a:ext>
                </a:extLst>
              </a:tr>
              <a:tr h="468260">
                <a:tc>
                  <a:txBody>
                    <a:bodyPr/>
                    <a:lstStyle/>
                    <a:p>
                      <a:pPr marL="0" lvl="0" indent="0" algn="just" rtl="1">
                        <a:lnSpc>
                          <a:spcPct val="115000"/>
                        </a:lnSpc>
                        <a:spcAft>
                          <a:spcPts val="0"/>
                        </a:spcAft>
                        <a:buFont typeface="Arial" panose="020B0604020202020204" pitchFamily="34" charset="0"/>
                        <a:buNone/>
                      </a:pPr>
                      <a:r>
                        <a:rPr lang="en-US" sz="2000" b="1" dirty="0">
                          <a:solidFill>
                            <a:schemeClr val="tx1"/>
                          </a:solidFill>
                          <a:effectLst/>
                          <a:latin typeface="Alexandria" pitchFamily="2" charset="-78"/>
                        </a:rPr>
                        <a:t>1 </a:t>
                      </a:r>
                      <a:r>
                        <a:rPr lang="ar-JO" sz="2000" b="1" dirty="0">
                          <a:solidFill>
                            <a:schemeClr val="tx1"/>
                          </a:solidFill>
                          <a:effectLst/>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pPr>
                      <a:r>
                        <a:rPr lang="ar-JO" sz="2000" b="1" u="none" dirty="0">
                          <a:solidFill>
                            <a:srgbClr val="00B0F0"/>
                          </a:solidFill>
                          <a:effectLst/>
                          <a:latin typeface="Alexandria" pitchFamily="2" charset="-78"/>
                          <a:cs typeface="Alexandria" pitchFamily="2" charset="-78"/>
                        </a:rPr>
                        <a:t>مفهوم الإبداع ومفهوم الابتكار وأهميتهما</a:t>
                      </a:r>
                      <a:endParaRPr lang="en-US" sz="2000" b="1" u="none" dirty="0">
                        <a:solidFill>
                          <a:srgbClr val="00B0F0"/>
                        </a:solidFill>
                        <a:effectLst/>
                        <a:latin typeface="Alexandria" pitchFamily="2" charset="-78"/>
                        <a:ea typeface="Calibri" panose="020F0502020204030204" pitchFamily="34" charset="0"/>
                        <a:cs typeface="Alexandria" pitchFamily="2" charset="-78"/>
                      </a:endParaRPr>
                    </a:p>
                  </a:txBody>
                  <a:tcPr marL="68580" marR="68580" marT="0" marB="0">
                    <a:gradFill>
                      <a:gsLst>
                        <a:gs pos="60000">
                          <a:schemeClr val="bg1"/>
                        </a:gs>
                        <a:gs pos="15000">
                          <a:schemeClr val="bg1"/>
                        </a:gs>
                      </a:gsLst>
                      <a:lin ang="5400000" scaled="1"/>
                    </a:gradFill>
                  </a:tcPr>
                </a:tc>
                <a:extLst>
                  <a:ext uri="{0D108BD9-81ED-4DB2-BD59-A6C34878D82A}">
                    <a16:rowId xmlns:a16="http://schemas.microsoft.com/office/drawing/2014/main" val="4193065782"/>
                  </a:ext>
                </a:extLst>
              </a:tr>
              <a:tr h="401365">
                <a:tc>
                  <a:txBody>
                    <a:bodyPr/>
                    <a:lstStyle/>
                    <a:p>
                      <a:pPr marL="0" lvl="0" indent="0" algn="just"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rPr>
                        <a:t>2 </a:t>
                      </a:r>
                      <a:r>
                        <a:rPr lang="ar-JO" sz="2000" b="1" dirty="0">
                          <a:solidFill>
                            <a:schemeClr val="tx1"/>
                          </a:solidFill>
                          <a:effectLst/>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latin typeface="Alexandria" pitchFamily="2" charset="-78"/>
                          <a:cs typeface="Alexandria" pitchFamily="2" charset="-78"/>
                        </a:rPr>
                        <a:t>نظريات الإبداع والابتكار </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gradFill>
                      <a:gsLst>
                        <a:gs pos="60000">
                          <a:schemeClr val="bg1"/>
                        </a:gs>
                        <a:gs pos="15000">
                          <a:schemeClr val="bg1"/>
                        </a:gs>
                      </a:gsLst>
                      <a:lin ang="5400000" scaled="1"/>
                    </a:gradFill>
                  </a:tcPr>
                </a:tc>
                <a:extLst>
                  <a:ext uri="{0D108BD9-81ED-4DB2-BD59-A6C34878D82A}">
                    <a16:rowId xmlns:a16="http://schemas.microsoft.com/office/drawing/2014/main" val="2680995862"/>
                  </a:ext>
                </a:extLst>
              </a:tr>
              <a:tr h="401365">
                <a:tc>
                  <a:txBody>
                    <a:bodyPr/>
                    <a:lstStyle/>
                    <a:p>
                      <a:pPr marL="0" lvl="0" indent="0" algn="just" rtl="1">
                        <a:lnSpc>
                          <a:spcPct val="115000"/>
                        </a:lnSpc>
                        <a:spcAft>
                          <a:spcPts val="800"/>
                        </a:spcAft>
                        <a:buFont typeface="Arial" panose="020B0604020202020204" pitchFamily="34" charset="0"/>
                        <a:buNone/>
                      </a:pPr>
                      <a:r>
                        <a:rPr lang="en-US" sz="2000" b="1" dirty="0">
                          <a:solidFill>
                            <a:schemeClr val="tx1"/>
                          </a:solidFill>
                          <a:effectLst/>
                          <a:highlight>
                            <a:srgbClr val="FFFF00"/>
                          </a:highlight>
                          <a:latin typeface="Alexandria" pitchFamily="2" charset="-78"/>
                        </a:rPr>
                        <a:t>3 </a:t>
                      </a:r>
                      <a:r>
                        <a:rPr lang="ar-JO" sz="2000" b="1" dirty="0">
                          <a:solidFill>
                            <a:schemeClr val="tx1"/>
                          </a:solidFill>
                          <a:effectLst/>
                          <a:highlight>
                            <a:srgbClr val="FFFF00"/>
                          </a:highlight>
                          <a:cs typeface="Alexandria" pitchFamily="2" charset="-78"/>
                        </a:rPr>
                        <a:t>   </a:t>
                      </a:r>
                      <a:endParaRPr lang="en-US" sz="2000" b="1" dirty="0">
                        <a:solidFill>
                          <a:schemeClr val="tx1"/>
                        </a:solidFill>
                        <a:effectLst/>
                        <a:highlight>
                          <a:srgbClr val="FFFF00"/>
                        </a:highligh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highlight>
                            <a:srgbClr val="FFFF00"/>
                          </a:highlight>
                          <a:latin typeface="Alexandria" pitchFamily="2" charset="-78"/>
                          <a:cs typeface="Alexandria" pitchFamily="2" charset="-78"/>
                        </a:rPr>
                        <a:t>مهارات القائد المبدع والمبتكر</a:t>
                      </a:r>
                      <a:endParaRPr lang="en-US" sz="2000" b="1" dirty="0">
                        <a:solidFill>
                          <a:srgbClr val="00B0F0"/>
                        </a:solidFill>
                        <a:effectLst/>
                        <a:highlight>
                          <a:srgbClr val="FFFF00"/>
                        </a:highligh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3128572437"/>
                  </a:ext>
                </a:extLst>
              </a:tr>
              <a:tr h="401365">
                <a:tc>
                  <a:txBody>
                    <a:bodyPr/>
                    <a:lstStyle/>
                    <a:p>
                      <a:pPr marL="0" lvl="0" indent="0" algn="just"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rPr>
                        <a:t> 4 </a:t>
                      </a:r>
                      <a:r>
                        <a:rPr lang="ar-JO" sz="2000" b="1" dirty="0">
                          <a:solidFill>
                            <a:schemeClr val="tx1"/>
                          </a:solidFill>
                          <a:effectLst/>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latin typeface="Alexandria" pitchFamily="2" charset="-78"/>
                          <a:cs typeface="Alexandria" pitchFamily="2" charset="-78"/>
                        </a:rPr>
                        <a:t>الإدراك والتفكير الإبداعي</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1233782406"/>
                  </a:ext>
                </a:extLst>
              </a:tr>
              <a:tr h="403762">
                <a:tc>
                  <a:txBody>
                    <a:bodyPr/>
                    <a:lstStyle/>
                    <a:p>
                      <a:pPr marL="0" lvl="0" indent="0" algn="just"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ea typeface="Calibri" panose="020F0502020204030204" pitchFamily="34" charset="0"/>
                          <a:cs typeface="Alexandria" pitchFamily="2" charset="-78"/>
                        </a:rPr>
                        <a:t>5 </a:t>
                      </a:r>
                    </a:p>
                  </a:txBody>
                  <a:tcPr marL="68580" marR="68580" marT="0" marB="0">
                    <a:solidFill>
                      <a:srgbClr val="00B0F0"/>
                    </a:solidFill>
                  </a:tcPr>
                </a:tc>
                <a:tc>
                  <a:txBody>
                    <a:bodyPr/>
                    <a:lstStyle/>
                    <a:p>
                      <a:pPr algn="ctr" rtl="1">
                        <a:lnSpc>
                          <a:spcPct val="115000"/>
                        </a:lnSpc>
                        <a:spcAft>
                          <a:spcPts val="0"/>
                        </a:spcAft>
                      </a:pPr>
                      <a:r>
                        <a:rPr lang="en-US" sz="2000" b="1" dirty="0">
                          <a:solidFill>
                            <a:srgbClr val="00B0F0"/>
                          </a:solidFill>
                          <a:effectLst/>
                          <a:latin typeface="Alexandria" pitchFamily="2" charset="-78"/>
                        </a:rPr>
                        <a:t> </a:t>
                      </a:r>
                      <a:r>
                        <a:rPr lang="ar-JO" sz="2000" b="1" dirty="0">
                          <a:solidFill>
                            <a:srgbClr val="00B0F0"/>
                          </a:solidFill>
                          <a:effectLst/>
                          <a:cs typeface="Alexandria" pitchFamily="2" charset="-78"/>
                        </a:rPr>
                        <a:t>الكفاءة الإبداعية وحاضنات الأعمال</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2773087247"/>
                  </a:ext>
                </a:extLst>
              </a:tr>
              <a:tr h="401365">
                <a:tc>
                  <a:txBody>
                    <a:bodyPr/>
                    <a:lstStyle/>
                    <a:p>
                      <a:pPr marL="0" lvl="0" indent="0" algn="just" rtl="1">
                        <a:lnSpc>
                          <a:spcPct val="115000"/>
                        </a:lnSpc>
                        <a:spcAft>
                          <a:spcPts val="800"/>
                        </a:spcAft>
                        <a:buFont typeface="Arial" panose="020B0604020202020204" pitchFamily="34" charset="0"/>
                        <a:buNone/>
                        <a:tabLst>
                          <a:tab pos="38735" algn="l"/>
                        </a:tabLst>
                      </a:pPr>
                      <a:r>
                        <a:rPr lang="en-US" sz="2000" b="1" dirty="0">
                          <a:solidFill>
                            <a:schemeClr val="tx1"/>
                          </a:solidFill>
                          <a:effectLst/>
                          <a:latin typeface="Alexandria" pitchFamily="2" charset="-78"/>
                        </a:rPr>
                        <a:t>6 </a:t>
                      </a:r>
                      <a:r>
                        <a:rPr lang="ar-JO" sz="2000" b="1" dirty="0">
                          <a:solidFill>
                            <a:schemeClr val="tx1"/>
                          </a:solidFill>
                          <a:effectLst/>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000" b="1" dirty="0">
                          <a:solidFill>
                            <a:srgbClr val="00B0F0"/>
                          </a:solidFill>
                          <a:effectLst/>
                          <a:latin typeface="Alexandria" pitchFamily="2" charset="-78"/>
                          <a:cs typeface="Alexandria" pitchFamily="2" charset="-78"/>
                        </a:rPr>
                        <a:t>الإنتاجية الإبداعية وتحقيق الميزة التنافسية</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1320083870"/>
                  </a:ext>
                </a:extLst>
              </a:tr>
              <a:tr h="401365">
                <a:tc>
                  <a:txBody>
                    <a:bodyPr/>
                    <a:lstStyle/>
                    <a:p>
                      <a:pPr marL="0" lvl="0" indent="0" algn="just" rtl="1">
                        <a:lnSpc>
                          <a:spcPct val="115000"/>
                        </a:lnSpc>
                        <a:spcAft>
                          <a:spcPts val="0"/>
                        </a:spcAft>
                        <a:buFont typeface="Arial" panose="020B0604020202020204" pitchFamily="34" charset="0"/>
                        <a:buNone/>
                        <a:tabLst>
                          <a:tab pos="38735" algn="l"/>
                        </a:tabLst>
                      </a:pPr>
                      <a:r>
                        <a:rPr lang="en-GB" sz="2000" b="1" dirty="0">
                          <a:solidFill>
                            <a:schemeClr val="tx1"/>
                          </a:solidFill>
                          <a:effectLst/>
                          <a:latin typeface="Alexandria" pitchFamily="2" charset="-78"/>
                          <a:ea typeface="Calibri" panose="020F0502020204030204" pitchFamily="34" charset="0"/>
                          <a:cs typeface="Alexandria" pitchFamily="2" charset="-78"/>
                        </a:rPr>
                        <a:t>7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000" b="1" dirty="0">
                          <a:solidFill>
                            <a:srgbClr val="00B0F0"/>
                          </a:solidFill>
                          <a:effectLst/>
                          <a:latin typeface="Alexandria" pitchFamily="2" charset="-78"/>
                          <a:cs typeface="Alexandria" pitchFamily="2" charset="-78"/>
                        </a:rPr>
                        <a:t>التفكير الناقد ومهاراته</a:t>
                      </a:r>
                      <a:endParaRPr lang="en-US" sz="2000" b="1" dirty="0">
                        <a:solidFill>
                          <a:srgbClr val="00B0F0"/>
                        </a:solidFill>
                        <a:effectLst/>
                        <a:latin typeface="Alexandria" pitchFamily="2" charset="-78"/>
                        <a:ea typeface="Calibri" panose="020F0502020204030204" pitchFamily="34"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701815540"/>
                  </a:ext>
                </a:extLst>
              </a:tr>
              <a:tr h="401365">
                <a:tc>
                  <a:txBody>
                    <a:bodyPr/>
                    <a:lstStyle/>
                    <a:p>
                      <a:pPr marL="0" lvl="0" indent="0" algn="just" rtl="1">
                        <a:lnSpc>
                          <a:spcPct val="115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GB" sz="1800" b="1" dirty="0">
                          <a:solidFill>
                            <a:schemeClr val="tx1"/>
                          </a:solidFill>
                          <a:effectLst/>
                          <a:latin typeface="Alexandria" pitchFamily="2" charset="-78"/>
                          <a:cs typeface="Alexandria" pitchFamily="2" charset="-78"/>
                        </a:rPr>
                        <a:t>8</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latin typeface="Alexandria" pitchFamily="2" charset="-78"/>
                          <a:cs typeface="Alexandria" pitchFamily="2" charset="-78"/>
                        </a:rPr>
                        <a:t>التفكير المنطقي وخطواته</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2614882977"/>
                  </a:ext>
                </a:extLst>
              </a:tr>
              <a:tr h="401365">
                <a:tc>
                  <a:txBody>
                    <a:bodyPr/>
                    <a:lstStyle/>
                    <a:p>
                      <a:pPr marL="0" lvl="0" indent="0" algn="just" rtl="1">
                        <a:lnSpc>
                          <a:spcPct val="115000"/>
                        </a:lnSpc>
                        <a:spcAft>
                          <a:spcPts val="800"/>
                        </a:spcAft>
                        <a:buFont typeface="Arial" panose="020B0604020202020204" pitchFamily="34" charset="0"/>
                        <a:buNone/>
                      </a:pPr>
                      <a:r>
                        <a:rPr lang="ar-SA" sz="1800" b="1" dirty="0">
                          <a:solidFill>
                            <a:schemeClr val="tx1"/>
                          </a:solidFill>
                          <a:effectLst/>
                          <a:latin typeface="Alexandria" pitchFamily="2" charset="-78"/>
                          <a:cs typeface="Alexandria" pitchFamily="2" charset="-78"/>
                        </a:rPr>
                        <a:t> </a:t>
                      </a:r>
                      <a:r>
                        <a:rPr lang="en-US" sz="1800" b="1" dirty="0">
                          <a:solidFill>
                            <a:schemeClr val="tx1"/>
                          </a:solidFill>
                          <a:effectLst/>
                          <a:latin typeface="Alexandria" pitchFamily="2" charset="-78"/>
                          <a:cs typeface="Alexandria" pitchFamily="2" charset="-78"/>
                        </a:rPr>
                        <a:t>9</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2000" b="1" dirty="0">
                          <a:solidFill>
                            <a:srgbClr val="00B0F0"/>
                          </a:solidFill>
                          <a:effectLst/>
                          <a:latin typeface="Alexandria" pitchFamily="2" charset="-78"/>
                          <a:cs typeface="Alexandria" pitchFamily="2" charset="-78"/>
                        </a:rPr>
                        <a:t>أدوار القادة في تعزيز الإبداع والابتكار</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706987609"/>
                  </a:ext>
                </a:extLst>
              </a:tr>
              <a:tr h="401365">
                <a:tc>
                  <a:txBody>
                    <a:bodyPr/>
                    <a:lstStyle/>
                    <a:p>
                      <a:pPr marL="0" lvl="0" indent="0" algn="just" rtl="1">
                        <a:lnSpc>
                          <a:spcPct val="115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latin typeface="Alexandria" pitchFamily="2" charset="-78"/>
                          <a:cs typeface="Alexandria" pitchFamily="2" charset="-78"/>
                        </a:rPr>
                        <a:t>10</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latin typeface="Alexandria" pitchFamily="2" charset="-78"/>
                          <a:cs typeface="Alexandria" pitchFamily="2" charset="-78"/>
                        </a:rPr>
                        <a:t>الإبداع التكنولوجي</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1013956008"/>
                  </a:ext>
                </a:extLst>
              </a:tr>
              <a:tr h="392429">
                <a:tc>
                  <a:txBody>
                    <a:bodyPr/>
                    <a:lstStyle/>
                    <a:p>
                      <a:pPr algn="ctr" rtl="1">
                        <a:lnSpc>
                          <a:spcPct val="115000"/>
                        </a:lnSpc>
                        <a:spcAft>
                          <a:spcPts val="0"/>
                        </a:spcAft>
                      </a:pP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2072825091"/>
                  </a:ext>
                </a:extLst>
              </a:tr>
            </a:tbl>
          </a:graphicData>
        </a:graphic>
      </p:graphicFrame>
      <p:sp>
        <p:nvSpPr>
          <p:cNvPr id="4" name="TextBox 3">
            <a:extLst>
              <a:ext uri="{FF2B5EF4-FFF2-40B4-BE49-F238E27FC236}">
                <a16:creationId xmlns:a16="http://schemas.microsoft.com/office/drawing/2014/main" id="{463328CA-137F-A2BF-AA02-385518206018}"/>
              </a:ext>
            </a:extLst>
          </p:cNvPr>
          <p:cNvSpPr txBox="1"/>
          <p:nvPr/>
        </p:nvSpPr>
        <p:spPr>
          <a:xfrm>
            <a:off x="3019647" y="404580"/>
            <a:ext cx="646704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نبذة عن مساق: </a:t>
            </a: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ريادة الأعمال والابتكار </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7" name="Graphic 21">
            <a:extLst>
              <a:ext uri="{FF2B5EF4-FFF2-40B4-BE49-F238E27FC236}">
                <a16:creationId xmlns:a16="http://schemas.microsoft.com/office/drawing/2014/main" id="{97AFFD3E-B3BC-49AC-B328-005EBE40E0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3386" y="97240"/>
            <a:ext cx="2305141" cy="1076343"/>
          </a:xfrm>
          <a:prstGeom prst="rect">
            <a:avLst/>
          </a:prstGeom>
        </p:spPr>
      </p:pic>
    </p:spTree>
    <p:extLst>
      <p:ext uri="{BB962C8B-B14F-4D97-AF65-F5344CB8AC3E}">
        <p14:creationId xmlns:p14="http://schemas.microsoft.com/office/powerpoint/2010/main" val="3748134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949070"/>
            <a:ext cx="4128422" cy="54729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p:cNvSpPr/>
          <p:nvPr/>
        </p:nvSpPr>
        <p:spPr>
          <a:xfrm>
            <a:off x="1060482" y="995469"/>
            <a:ext cx="9345750" cy="5862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p:cNvSpPr txBox="1"/>
          <p:nvPr/>
        </p:nvSpPr>
        <p:spPr>
          <a:xfrm>
            <a:off x="857282" y="1026597"/>
            <a:ext cx="9345750" cy="5909310"/>
          </a:xfrm>
          <a:prstGeom prst="rect">
            <a:avLst/>
          </a:prstGeom>
          <a:noFill/>
        </p:spPr>
        <p:txBody>
          <a:bodyPr wrap="square" rtlCol="0">
            <a:spAutoFit/>
          </a:bodyPr>
          <a:lstStyle/>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أهمية </a:t>
            </a:r>
            <a:r>
              <a:rPr kumimoji="0" lang="ar-JO"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القيادة </a:t>
            </a:r>
            <a:r>
              <a:rPr kumimoji="0" lang="ar-AE"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و</a:t>
            </a:r>
            <a:r>
              <a:rPr kumimoji="0" lang="ar-JO"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مهارات القائد المبدع</a:t>
            </a:r>
            <a:r>
              <a:rPr kumimoji="0" lang="ar-AE"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 </a:t>
            </a:r>
          </a:p>
          <a:p>
            <a:pPr marL="0" marR="0" lvl="0" indent="0" algn="r" defTabSz="457200" rtl="0" eaLnBrk="1" fontAlgn="auto" latinLnBrk="0" hangingPunct="1">
              <a:lnSpc>
                <a:spcPct val="150000"/>
              </a:lnSpc>
              <a:spcBef>
                <a:spcPts val="0"/>
              </a:spcBef>
              <a:spcAft>
                <a:spcPts val="0"/>
              </a:spcAft>
              <a:buClrTx/>
              <a:buSzTx/>
              <a:buFontTx/>
              <a:buNone/>
              <a:tabLst/>
              <a:defRPr/>
            </a:pPr>
            <a:r>
              <a:rPr kumimoji="0" lang="en-US"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Stephen Covey </a:t>
            </a:r>
            <a:r>
              <a:rPr kumimoji="0" lang="ar-AE"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    العادات السبع للقادة لستيفن كوفي </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مهارات التواصل الفعال للقائد اللمسة الإنسانية    </a:t>
            </a:r>
            <a:r>
              <a:rPr kumimoji="0" lang="en-US"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Human Touch</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مهارات تدفع القائد إلى الإبداع والتميز</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طرق تنمية التفكير الإبداعي:</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النشاطات العلمية (مفتوحة النهاية) </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طريقة التقصي والاكتشاف </a:t>
            </a:r>
            <a:r>
              <a:rPr kumimoji="0" lang="en-US"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Inquiry Discovery – Method</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استخدام الأسئلة المتباعدة (المتشعبة أو المنطلقة) </a:t>
            </a:r>
            <a:r>
              <a:rPr kumimoji="0" lang="en-US"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Divergent Question :</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الألغاز الصورية </a:t>
            </a:r>
            <a:r>
              <a:rPr kumimoji="0" lang="en-US"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Pictorial Riddles: </a:t>
            </a:r>
            <a:r>
              <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 والألعاب العلمية </a:t>
            </a:r>
            <a:r>
              <a:rPr kumimoji="0" lang="en-US"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Games Science</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حفز (قصف أو امطار) الدماغ </a:t>
            </a:r>
            <a:r>
              <a:rPr kumimoji="0" lang="en-US"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Brain Storming: </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فرض(ايجاد) العلاقات </a:t>
            </a:r>
            <a:r>
              <a:rPr kumimoji="0" lang="en-US"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Forced Relationships</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تأليف(تآلف) الأشتات </a:t>
            </a:r>
            <a:r>
              <a:rPr kumimoji="0" lang="en-US"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Synectic: </a:t>
            </a: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تمثيل الأدوار </a:t>
            </a:r>
            <a:r>
              <a:rPr kumimoji="0" lang="en-US"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Role Playing: </a:t>
            </a:r>
            <a:endParaRPr kumimoji="0" lang="ar-AE" altLang="ko-KR" sz="1600" b="0" i="0" u="sng"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دور البيئة التنظيمية في تحفيز الإبداع</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457200" rtl="1" eaLnBrk="1" fontAlgn="auto" latinLnBrk="0" hangingPunct="1">
              <a:lnSpc>
                <a:spcPct val="150000"/>
              </a:lnSpc>
              <a:spcBef>
                <a:spcPts val="0"/>
              </a:spcBef>
              <a:spcAft>
                <a:spcPts val="0"/>
              </a:spcAft>
              <a:buClrTx/>
              <a:buSzTx/>
              <a:buFont typeface="Alexandria" pitchFamily="2" charset="-78"/>
              <a:buChar char="-"/>
              <a:tabLst/>
              <a:defRPr/>
            </a:pPr>
            <a:r>
              <a:rPr kumimoji="0" lang="ar-AE"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مجالات ومصادر وأنواع الإبداع الوظيفي</a:t>
            </a:r>
            <a:endParaRPr kumimoji="0" lang="en-US" altLang="ko-KR" sz="16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ko-KR" altLang="en-US" sz="18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827721" y="290643"/>
            <a:ext cx="5347773" cy="83099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موضوعات المحاضرة </a:t>
            </a: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الثالثة</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0" name="Rectangle 9">
            <a:extLst>
              <a:ext uri="{FF2B5EF4-FFF2-40B4-BE49-F238E27FC236}">
                <a16:creationId xmlns:a16="http://schemas.microsoft.com/office/drawing/2014/main" id="{1F0A04B6-B468-6C14-9E7A-5D515A42E3FD}"/>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11" name="TextBox 10">
            <a:extLst>
              <a:ext uri="{FF2B5EF4-FFF2-40B4-BE49-F238E27FC236}">
                <a16:creationId xmlns:a16="http://schemas.microsoft.com/office/drawing/2014/main" id="{75E8F8FB-ED4D-1AC6-6B77-E5B0910439D6}"/>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70472" y="1280170"/>
            <a:ext cx="11393978" cy="5302285"/>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حظي موضوع القيادة باهتمام الكثير من الفلاسفة وعلماء الإدارة ممن ينشدون النجاح والتميز العملي بمختلف أشكاله ومجالاته، فالقيادة هي عصب الاقتصاد وأهم أسباب ازدهاره، وهي المحور الأساسي لنجاح العمل الجماعي وتطو</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ر الأداء</a:t>
            </a:r>
            <a:r>
              <a:rPr kumimoji="0" lang="ar-AE"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و</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ذلك باعتبار قائد العمل هو المحرك الرئيس ل</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جميع</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مراحل التنمية الاقتصادية بكل ما يتضمنه هذا المعنى من أبعاد، إلا أن</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المشكلة التي تواجه أغلب المؤسسات في وقتنا الحالي هي عدم توافر القائد الموهوب ذو </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الكاريزما</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القيادية العالية والشخصية القوية المؤثرة. </a:t>
            </a:r>
            <a:endParaRPr kumimoji="0" lang="ar-AE"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يتفو</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ق القائد المبدع على القائد الناجح ذلك أن القائد الثاني يهتم بتنفيذ أهداف المؤسسة فيؤدي واجباته بدقة وأمانة وسرعة، ويحقق النتائج المطلوبة منه، بيد أن القائد الإبداعي أو المبدع هو الذي يهتم بتطوير المؤسسة فيبتكر لها أهداف جديدة أو يطور من وسائلها وأساليبها ويكون تفكيره متسم بالأصالة والطلاقة والمرونة فلا يتعامل مع الأساليب التقليدية وإنما  يبتكر أساليب غير مسبوقة. </a:t>
            </a:r>
            <a:endPar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يؤثر ا</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لقادة تأثيراً مباشراً وقوياً على سلوك </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العاملين</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ولذا  </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فإن درجة التفاوت في الجودة والتطوير بين الم</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ؤسسات</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غالب</a:t>
            </a:r>
            <a:r>
              <a:rPr kumimoji="0" lang="ar-AE"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ما ترجع إلى الاختلافات الموجودة بين القادة، كأسلوبهم في العمل وإدارة الفريق </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و</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في ضوء هذا الإدراك فإن إصلاح المؤسس</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ات</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عامة كانت أم خاصة يتطلب إيجاد قيادات مبدعة تكتشف أفكار جديدة أو أنماط غير مسبوقة من الأداء أو من الإنتاج. </a:t>
            </a: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1905" marR="0" lvl="0" indent="-1905" algn="just" defTabSz="914400" rtl="1" eaLnBrk="1" fontAlgn="auto" latinLnBrk="0" hangingPunct="1">
              <a:lnSpc>
                <a:spcPct val="110000"/>
              </a:lnSpc>
              <a:spcBef>
                <a:spcPts val="0"/>
              </a:spcBef>
              <a:spcAft>
                <a:spcPts val="555"/>
              </a:spcAft>
              <a:buClrTx/>
              <a:buSzTx/>
              <a:buFontTx/>
              <a:buNone/>
              <a:tabLst/>
              <a:defRPr/>
            </a:pP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endPar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14" name="TextBox 13">
            <a:extLst>
              <a:ext uri="{FF2B5EF4-FFF2-40B4-BE49-F238E27FC236}">
                <a16:creationId xmlns:a16="http://schemas.microsoft.com/office/drawing/2014/main" id="{AF81A894-8FB7-455E-5A83-C198B7B9B20D}"/>
              </a:ext>
            </a:extLst>
          </p:cNvPr>
          <p:cNvSpPr txBox="1"/>
          <p:nvPr/>
        </p:nvSpPr>
        <p:spPr>
          <a:xfrm>
            <a:off x="4855240" y="382554"/>
            <a:ext cx="2196605" cy="400110"/>
          </a:xfrm>
          <a:prstGeom prst="rect">
            <a:avLst/>
          </a:prstGeom>
          <a:noFill/>
        </p:spPr>
        <p:txBody>
          <a:bodyPr wrap="square">
            <a:spAutoFit/>
          </a:bodyPr>
          <a:lstStyle/>
          <a:p>
            <a:pPr marL="0" marR="0" lvl="0" indent="413385" algn="just" defTabSz="914400" rtl="1" eaLnBrk="1" fontAlgn="auto" latinLnBrk="0" hangingPunct="1">
              <a:lnSpc>
                <a:spcPts val="2400"/>
              </a:lnSpc>
              <a:spcBef>
                <a:spcPts val="600"/>
              </a:spcBef>
              <a:spcAft>
                <a:spcPts val="0"/>
              </a:spcAft>
              <a:buClrTx/>
              <a:buSzTx/>
              <a:buFontTx/>
              <a:buNone/>
              <a:tabLst/>
              <a:defRPr/>
            </a:pPr>
            <a:r>
              <a:rPr kumimoji="0" lang="ar-SA"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مقدمـة</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pic>
        <p:nvPicPr>
          <p:cNvPr id="7" name="Graphic 21">
            <a:extLst>
              <a:ext uri="{FF2B5EF4-FFF2-40B4-BE49-F238E27FC236}">
                <a16:creationId xmlns:a16="http://schemas.microsoft.com/office/drawing/2014/main" id="{7E7C5C99-2DA9-127C-887A-CC37775B02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875140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076343"/>
            <a:ext cx="11756571" cy="578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091036" y="534551"/>
            <a:ext cx="372335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أهمية القيادة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320349" y="1132432"/>
            <a:ext cx="11688148" cy="6047809"/>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لا تصلح التجمعات البشرية ولا تنتظم من غير قيادة حكيمة تسعى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لتحقيق</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مصالح تابعيها جلباً للخير والمكارم ودفعاً للشر والرذائل؛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ف</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لا</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بد للمجتمعات البشرية من قيادة تنظم شؤونها وتقيم العدل بينها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ف</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قد أمر النبي صلى الله عليه وسلم بتعيين القائد في أقل التجمعات البشرية</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حين قال عليه الصلاة والسلام: " إذا خرج ثلاثة في سفر فليأم</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روا أحدهم "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لذا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لا بدّ للمجتمعات على اختلافها من قيادة توجهها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وتتول</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ى التنظيم والتنسيق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التدريب والتعليم والبحث والممارسة والتطبيق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وذلك ل</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ن</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كون</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قادة ل</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أنفسنا أولاً ثم فيمن نتولى أمره</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AE" sz="18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rial" panose="020B0604020202020204" pitchFamily="34" charset="0"/>
              </a:rPr>
              <a:t>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وعليه فأهمية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الحديث عن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القيادة تكمن في:</a:t>
            </a:r>
            <a:endPar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Low" defTabSz="914400" rtl="1" eaLnBrk="1" fontAlgn="auto" latinLnBrk="0" hangingPunct="1">
              <a:lnSpc>
                <a:spcPct val="100000"/>
              </a:lnSpc>
              <a:spcBef>
                <a:spcPts val="0"/>
              </a:spcBef>
              <a:spcAft>
                <a:spcPts val="0"/>
              </a:spcAft>
              <a:buClrTx/>
              <a:buSzTx/>
              <a:buFontTx/>
              <a:buNone/>
              <a:tabLst/>
              <a:defRPr/>
            </a:pPr>
            <a:endPar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342900" marR="0" lvl="0" indent="-34290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أنها حلقة الوصل بين العاملين وبين خطط المؤسسة وتصوراتها المستقبلية .</a:t>
            </a:r>
          </a:p>
          <a:p>
            <a:pPr marL="342900" marR="0" lvl="0" indent="-34290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أنها البوتقة التي تنصهر داخلها كافة المفاهيم والاستراتيجيات والسياسات .</a:t>
            </a:r>
          </a:p>
          <a:p>
            <a:pPr marL="342900" marR="0" lvl="0" indent="-34290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تدعيم القوى الايجابية في المؤسسة وتقليص الجوانب السلبية قدر الإمكان .</a:t>
            </a:r>
          </a:p>
          <a:p>
            <a:pPr marL="342900" marR="0" lvl="0" indent="-34290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السيطرة على مشكلات العمل وحلها ، وحسم الخلافات والترجيح بين الآراء .</a:t>
            </a:r>
          </a:p>
          <a:p>
            <a:pPr marL="342900" marR="0" lvl="0" indent="-34290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القيادة معنية ب</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تنمية وتدريب ورعاية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العاملين</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p>
          <a:p>
            <a:pPr marL="342900" marR="0" lvl="0" indent="-34290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مواكبة المتغيرات المحيطة وتوظيفها لخدمة المؤسسة .</a:t>
            </a:r>
          </a:p>
          <a:p>
            <a:pPr marL="342900" marR="0" lvl="0" indent="-34290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تحقيق الأهداف الم</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شتركة</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en-US" sz="18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p:txBody>
      </p:sp>
      <p:pic>
        <p:nvPicPr>
          <p:cNvPr id="4" name="Graphic 21">
            <a:extLst>
              <a:ext uri="{FF2B5EF4-FFF2-40B4-BE49-F238E27FC236}">
                <a16:creationId xmlns:a16="http://schemas.microsoft.com/office/drawing/2014/main" id="{C3977B28-F8EC-267E-FA67-9EB917F204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2452995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32388"/>
            <a:ext cx="12008497" cy="5597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615070" y="179861"/>
            <a:ext cx="485751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صفات ودوافع </a:t>
            </a: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القائد المبتكر</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pic>
        <p:nvPicPr>
          <p:cNvPr id="4" name="Graphic 21">
            <a:extLst>
              <a:ext uri="{FF2B5EF4-FFF2-40B4-BE49-F238E27FC236}">
                <a16:creationId xmlns:a16="http://schemas.microsoft.com/office/drawing/2014/main" id="{24D142E7-1E9B-F302-4F8F-969590D267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10" name="TextBox 9">
            <a:extLst>
              <a:ext uri="{FF2B5EF4-FFF2-40B4-BE49-F238E27FC236}">
                <a16:creationId xmlns:a16="http://schemas.microsoft.com/office/drawing/2014/main" id="{06F95FF7-DFBB-D728-6C93-895565848510}"/>
              </a:ext>
            </a:extLst>
          </p:cNvPr>
          <p:cNvSpPr txBox="1"/>
          <p:nvPr/>
        </p:nvSpPr>
        <p:spPr>
          <a:xfrm>
            <a:off x="98929" y="6515970"/>
            <a:ext cx="1685561" cy="380169"/>
          </a:xfrm>
          <a:prstGeom prst="rect">
            <a:avLst/>
          </a:prstGeom>
          <a:noFill/>
        </p:spPr>
        <p:txBody>
          <a:bodyPr wrap="square">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(بكار</a:t>
            </a:r>
            <a:r>
              <a:rPr kumimoji="0" lang="ar-JO" sz="14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4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٢٠٠١)</a:t>
            </a:r>
            <a:endParaRPr kumimoji="0" lang="ar-JO" sz="14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sp>
        <p:nvSpPr>
          <p:cNvPr id="12" name="TextBox 11">
            <a:extLst>
              <a:ext uri="{FF2B5EF4-FFF2-40B4-BE49-F238E27FC236}">
                <a16:creationId xmlns:a16="http://schemas.microsoft.com/office/drawing/2014/main" id="{365C70A2-307F-0807-47B4-57C99E060A1D}"/>
              </a:ext>
            </a:extLst>
          </p:cNvPr>
          <p:cNvSpPr txBox="1"/>
          <p:nvPr/>
        </p:nvSpPr>
        <p:spPr>
          <a:xfrm>
            <a:off x="1360238" y="6552809"/>
            <a:ext cx="3450089"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طارق السويدان و أكرم العدلوني ٢٠٠٩ </a:t>
            </a:r>
            <a:r>
              <a:rPr kumimoji="0" lang="ar-AE" sz="14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4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F83B8A0D-5673-8FCC-4BE9-ADCF31AAC737}"/>
              </a:ext>
            </a:extLst>
          </p:cNvPr>
          <p:cNvSpPr txBox="1"/>
          <p:nvPr/>
        </p:nvSpPr>
        <p:spPr>
          <a:xfrm>
            <a:off x="342653" y="1254220"/>
            <a:ext cx="11506694" cy="5221366"/>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يتصف ال</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قائد</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المبتكر بشكل عام</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بمجموعة من الصفات النفسية</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والصفات ال</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ذهنية</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تعني</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قدرة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القائد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ملاحظة التفاصيل والبحث والالمام بها بالتزامن مع القدرة على النظرة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للمواقف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زوايا متعددة</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والقدرة على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رؤية المألوف بطريقة غير مألوفة</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بالإضافة إلى</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القدرة على ملاحظة التناقضات والتعامل مع الأشياء المعقدة والمتنوعة.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وبالنسبة للصفات</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النفسية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يتصف المبتكرون بتفاؤل وحماس ورؤية فرص جديدة للتطوير في كل الجوانب ، ويتميزون بسرعة التكيف مع المتغيرات بسبب ميلهم للمغامرة والتجريب والاكتشاف.</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توجد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سمات وخصائص ودوافع لدى الفرد المبتكر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تميزه عن غيره من الأفراد وتدفعه نحو التفكير الابتكاري وإن كانت توجد لدى جميع الأفراد ولكن قد تكون أكثر وضوحًا لدى الشخص المبتكر مثل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الدوافع الذاتية المعنوية</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وهي الدوافع المتعلقة بالشخص ذاته ومدى رغبته في خدمة مجتمعه بشكل عام كدافع الحصول على رضى االله تعالى وخدمة الأمة والوطن والأسرة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بالإضافة للحصول على التقدير المعنوي وتحقيق الذات من خلاله.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الدوافع البيئية</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وهي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الدوافع ال</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متعلقة بمدى الحاجة إلى مجال معين من الإبداع في المجتمع ( فني – علمي – مهني ) مما يدفع</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إلى البحث عن حلول تواكب التغير السريع الحاصل وتساهم في ازدهار المجتمعات.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الدوافع المادية</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وهي النتائج المادية التي يمكن أن يحصل عليها الفرد لقاء عمله الابتكاري من مكافآت مالية ووظيفية</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دوافع متعلقة بالعمل الابتكاري</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وهي الرغبة الشديدة في إيجاد الفكرة الابتكارية</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فرغبة المبتكر تحول الحواس إلى برج مراقبة للإتيان بما هو جديد ونافع</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ويحوله إلى العقل للمعالجة وربط الأمور ببعضها وغربلتها. </a:t>
            </a:r>
          </a:p>
        </p:txBody>
      </p:sp>
    </p:spTree>
    <p:extLst>
      <p:ext uri="{BB962C8B-B14F-4D97-AF65-F5344CB8AC3E}">
        <p14:creationId xmlns:p14="http://schemas.microsoft.com/office/powerpoint/2010/main" val="3257933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893677"/>
            <a:ext cx="12110484" cy="5964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072270" y="241489"/>
            <a:ext cx="446921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مهارات </a:t>
            </a: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الفنية الإدارية</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0" y="986682"/>
            <a:ext cx="12110484" cy="6224781"/>
          </a:xfrm>
          <a:prstGeom prst="rect">
            <a:avLst/>
          </a:prstGeom>
          <a:noFill/>
        </p:spPr>
        <p:txBody>
          <a:bodyPr wrap="square" rtlCol="0">
            <a:spAutoFit/>
          </a:bodyPr>
          <a:lstStyle/>
          <a:p>
            <a:pPr marL="0" marR="0" lvl="0" indent="503555" algn="r" defTabSz="914400" rtl="0" eaLnBrk="1" fontAlgn="auto" latinLnBrk="0" hangingPunct="1">
              <a:lnSpc>
                <a:spcPts val="2400"/>
              </a:lnSpc>
              <a:spcBef>
                <a:spcPts val="600"/>
              </a:spcBef>
              <a:spcAft>
                <a:spcPts val="0"/>
              </a:spcAft>
              <a:buClrTx/>
              <a:buSzTx/>
              <a:buFontTx/>
              <a:buNone/>
              <a:tabLst/>
              <a:defRPr/>
            </a:pP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يحتاج القيادي</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جملة مهارات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أساسية من أجل القيام بجميع أدواره بكفاءة واقتدار، ومن هذه</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المهارات:</a:t>
            </a:r>
          </a:p>
          <a:p>
            <a:pPr marL="285750" marR="0" lvl="0" indent="-285750" algn="r" defTabSz="914400" rtl="1" eaLnBrk="1" fontAlgn="auto" latinLnBrk="0" hangingPunct="1">
              <a:lnSpc>
                <a:spcPts val="2400"/>
              </a:lnSpc>
              <a:spcBef>
                <a:spcPts val="600"/>
              </a:spcBef>
              <a:spcAft>
                <a:spcPts val="0"/>
              </a:spcAft>
              <a:buClrTx/>
              <a:buSzTx/>
              <a:buFontTx/>
              <a:buChar char="-"/>
              <a:tabLst/>
              <a:defRPr/>
            </a:pPr>
            <a:r>
              <a:rPr kumimoji="0" lang="ar-JO" sz="17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المهارات الفنّية </a:t>
            </a:r>
            <a:r>
              <a:rPr kumimoji="0" lang="en-GB" sz="17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Technical  Skills  </a:t>
            </a:r>
            <a:endParaRPr kumimoji="0" lang="ar-AE" sz="17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a:p>
            <a:pPr marL="285750" marR="0" lvl="0" indent="-285750" algn="just" defTabSz="914400" rtl="1" eaLnBrk="1" fontAlgn="auto" latinLnBrk="0" hangingPunct="1">
              <a:lnSpc>
                <a:spcPts val="2400"/>
              </a:lnSpc>
              <a:spcBef>
                <a:spcPts val="600"/>
              </a:spcBef>
              <a:spcAft>
                <a:spcPts val="0"/>
              </a:spcAft>
              <a:buClrTx/>
              <a:buSzTx/>
              <a:buFontTx/>
              <a:buChar char="-"/>
              <a:tabLst/>
              <a:defRPr/>
            </a:pP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تعني المهارات الفنّية الطرق والأساليب التي يستعملها المدير في ممارسة عمله ومعالجة مختلف المواقف التي يواجهها ، مما يتطلّب منه معرفة جميع النواحي الفنية التي يشرف على توجيهها ،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وتشمل</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القدرة على التعامل مع الوسائل العلمية الحديثة المتعلقة بالعمل (التقنيات الحاسوبية) وغيرها من الأمور اللازمة لتسيير العمل الإداري</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حيث تتضمن هذه المهارات قدرات من المعارف المتخصصة والكفاءة في استخدام هذه المعرفة بشكل يحقق الأهداف التربوية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فعلى القائد أن يعمل باستمرار على تنمية مهاراته الفنية وذلك بتعميق الجانب العلمي للعملية الإدارية أي </a:t>
            </a:r>
            <a:r>
              <a:rPr kumimoji="0" lang="ar-JO" sz="17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التدريب الذاتي</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وفي نفس الوقت ينبغي أن تضع السلطات التعليمية برنامجًا فعالاً  من شأنه أن يساعد المديرين على النمو المهني في مجال عملهم وذلك ما يسمى </a:t>
            </a:r>
            <a:r>
              <a:rPr kumimoji="0" lang="ar-JO" sz="17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بالتدريب أثناء الخدمة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rtl="1" eaLnBrk="1" fontAlgn="auto" latinLnBrk="0" hangingPunct="1">
              <a:lnSpc>
                <a:spcPts val="2400"/>
              </a:lnSpc>
              <a:spcBef>
                <a:spcPts val="600"/>
              </a:spcBef>
              <a:spcAft>
                <a:spcPts val="0"/>
              </a:spcAft>
              <a:buClrTx/>
              <a:buSzTx/>
              <a:buFontTx/>
              <a:buChar char="-"/>
              <a:tabLst/>
              <a:defRPr/>
            </a:pP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7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الأمثلة عليها</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أولاً: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إدارة الاجتماعات</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إدارة القائد اجتماعاً أو لقاءً أو ندوة مع العاملين أو غيرهم، وذلك لبحث موضوع واحد، أو جملة موضوعات تستدعي التداول في شأنها، والتوصل إلى فهم مشترك، ومن ثم اتخاذ القرار اللازم. ومن الضرورة أيضاً أن </a:t>
            </a:r>
            <a:r>
              <a:rPr kumimoji="0" lang="ar-JO" sz="17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تخضع الاجتماعات للضوابط النظامية الآتية</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ضرورة وجود قائمة بالموضوعات التي سيتم التداول في شأنها.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ضرورة أن يتاح للجميع حرية المناقشة.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الضرورة ألاّ يكون الاجتماع مجالاً للطعن بالغير، أو فرصة للثرثرة أو محاولة استعراض الثقافة الشخصية.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 ض</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رورة الالتزام بالحضور لجميع المعنيين ،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الضرورة استخدام سجل لتدوين المداولات والقرارات والتوصيات المتخذة وذلك لتوثيق هذه الموضوعات من جهة، ولسهولة العودة إلى أصول القرارات المتخذة من جهة أخرى وأسبابها الموجبة.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ثانياً: إدارة الوقت</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الوقت عنصر من عناصر الإنتاج، ومورد هام غير أنه عنصر غير قابل للتخزين أو الاسترجاع، ولذلك ينبغي على القائد: تفويض السلطة لتجنب تراكم الأعمال</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وتجنب الا</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نشغ</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 بأمور روتينية أو عادية على حساب الأمور التخطيطية والتنظيمية والإشرافية والرقابية.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التحكم في المكالمات الهاتفية</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تنظيم الزيارات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endParaRPr kumimoji="0" lang="en-US" sz="17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B3342D6F-3906-92D4-5FFF-BDC11C827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449712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678866" y="293302"/>
            <a:ext cx="541664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مهارات </a:t>
            </a: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الإنسانية والتصورية</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101808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41668"/>
            <a:ext cx="11522312" cy="5324535"/>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المهارات الإنسانية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GB" sz="1600" b="1" i="0" u="none" strike="noStrike" kern="1200" cap="none" spc="0" normalizeH="0" baseline="0" noProof="0" dirty="0">
                <a:ln>
                  <a:noFill/>
                </a:ln>
                <a:solidFill>
                  <a:prstClr val="black"/>
                </a:solidFill>
                <a:effectLst/>
                <a:uLnTx/>
                <a:uFillTx/>
                <a:latin typeface="Alexandria" pitchFamily="2" charset="-78"/>
                <a:ea typeface="+mn-ea"/>
                <a:cs typeface="+mn-cs"/>
              </a:rPr>
              <a:t>Human Skills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تعني المهارات الإنسانية قدرة تعامل مدير المؤسسة كقائد تربوي بنجاح مع العاملين وتنسيق جهودهم. إن المهارات الإنسانية ضرورية للعمل في كل المؤسسات ، خاصة في المؤسسات التعليمية ، لأن المدير لا يتعامل مع الآلات بل يتعامل مع البشر ومنه ينبغي أن يكون سلوكه وتعامله اليومي مبني على أساس علاقات اجتماعية سليمة ، قوامها التقارب والألفة . (مرسي ، 2001 ، ص 104 )</a:t>
            </a:r>
          </a:p>
          <a:p>
            <a:pPr marL="0" marR="0" lvl="0" indent="503555" algn="just" defTabSz="914400" rtl="1" eaLnBrk="1" fontAlgn="auto" latinLnBrk="0" hangingPunct="1">
              <a:lnSpc>
                <a:spcPts val="2400"/>
              </a:lnSpc>
              <a:spcBef>
                <a:spcPts val="600"/>
              </a:spcBef>
              <a:spcAft>
                <a:spcPts val="0"/>
              </a:spcAft>
              <a:buClrTx/>
              <a:buSzTx/>
              <a:buFontTx/>
              <a:buNone/>
              <a:tabLst/>
              <a:defRPr/>
            </a:pPr>
            <a:endParaRPr kumimoji="0" lang="ar-AE"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JO"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المهارات التصوّرية ( الإدراكية) </a:t>
            </a:r>
            <a:r>
              <a:rPr kumimoji="0" lang="en-GB" sz="1600" b="1" i="0" u="none" strike="noStrike" kern="1200" cap="none" spc="0" normalizeH="0" baseline="0" noProof="0" dirty="0">
                <a:ln>
                  <a:noFill/>
                </a:ln>
                <a:solidFill>
                  <a:prstClr val="black"/>
                </a:solidFill>
                <a:effectLst/>
                <a:uLnTx/>
                <a:uFillTx/>
                <a:latin typeface="Alexandria" pitchFamily="2" charset="-78"/>
                <a:ea typeface="+mn-ea"/>
                <a:cs typeface="+mn-cs"/>
              </a:rPr>
              <a:t>Conceptual Skills </a:t>
            </a:r>
            <a:r>
              <a:rPr kumimoji="0" lang="en-GB" sz="1600" b="0" i="0" u="none" strike="noStrike" kern="1200" cap="none" spc="0" normalizeH="0" baseline="0" noProof="0" dirty="0">
                <a:ln>
                  <a:noFill/>
                </a:ln>
                <a:solidFill>
                  <a:prstClr val="black"/>
                </a:solidFill>
                <a:effectLst/>
                <a:uLnTx/>
                <a:uFillTx/>
                <a:latin typeface="Alexandria" pitchFamily="2" charset="-78"/>
                <a:ea typeface="+mn-ea"/>
                <a:cs typeface="+mn-cs"/>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تتعلق هذه المهارات بقدرة القائد، على إدراك التنظيم الذي يقوده وفهمه وإيجاد الترابط بين أجزاءه ونشاطاته، ونظرته الشاملة للأمور وتوقعاته المستقبلية، وكذلك كفاءته في ابتكار الأفكار والأساليب والممارسات والإحساس بالمشكلات والتفنن في اتخاذ الحلول . لهذا تعتبر هذه المهارات ضرورية للقائد لأنها تعينه في التخطيط للعمل وتوجيهه وترتيب الأوليات وتوقّع ما قد يحدث من طوارئ(مخاطر) ( محمد منير مرسي،2001). </a:t>
            </a: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يعد الإدراك من عوامل تحقيق الذات، والذي لا يرتبط بالتصورات والقوالب النمطية من التفكير، إنما يرتبط بالواقع الفعلي الذي يعيشه الفرد الذي يسعى لتحقيق ذاته. </a:t>
            </a:r>
            <a:r>
              <a:rPr kumimoji="0" lang="ar-JO"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أهم الخصائص التي يتمتع بها الفرد المحقق لذاته كما حددها ماسلو هي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rtl="1"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الفرد المحقق لذاته أكثر كفاءة في إدراكه للواقع، وأكثر ارتياحًا في علاقاته به. </a:t>
            </a:r>
          </a:p>
          <a:p>
            <a:pPr marL="285750" marR="0" lvl="0" indent="-285750" algn="just" defTabSz="914400" rtl="1"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يتقبّل الذات والآخرين. </a:t>
            </a:r>
          </a:p>
          <a:p>
            <a:pPr marL="285750" marR="0" lvl="0" indent="-285750" algn="just" defTabSz="914400" rtl="1"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يتسم بالتلقائية. </a:t>
            </a:r>
          </a:p>
          <a:p>
            <a:pPr marL="285750" marR="0" lvl="0" indent="-285750" algn="just" defTabSz="914400" rtl="1"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القدرة على التركيز على مشكلة ما. </a:t>
            </a:r>
          </a:p>
          <a:p>
            <a:pPr marL="285750" marR="0" lvl="0" indent="-285750" algn="just" defTabSz="914400" rtl="1"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لديه خبرات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متنوعة</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يستخدمها في الحياة بشكل عميق وصحيح. </a:t>
            </a:r>
          </a:p>
        </p:txBody>
      </p:sp>
      <p:pic>
        <p:nvPicPr>
          <p:cNvPr id="7" name="Graphic 21">
            <a:extLst>
              <a:ext uri="{FF2B5EF4-FFF2-40B4-BE49-F238E27FC236}">
                <a16:creationId xmlns:a16="http://schemas.microsoft.com/office/drawing/2014/main" id="{FDA66CDF-4DF7-986D-AD18-AEFD2547A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4" name="TextBox 3">
            <a:extLst>
              <a:ext uri="{FF2B5EF4-FFF2-40B4-BE49-F238E27FC236}">
                <a16:creationId xmlns:a16="http://schemas.microsoft.com/office/drawing/2014/main" id="{07CB3648-D2B8-CCD6-E8A5-E92CA9D34363}"/>
              </a:ext>
            </a:extLst>
          </p:cNvPr>
          <p:cNvSpPr txBox="1"/>
          <p:nvPr/>
        </p:nvSpPr>
        <p:spPr>
          <a:xfrm>
            <a:off x="-586562" y="5167346"/>
            <a:ext cx="6682562" cy="984885"/>
          </a:xfrm>
          <a:prstGeom prst="rect">
            <a:avLst/>
          </a:prstGeom>
          <a:noFill/>
        </p:spPr>
        <p:txBody>
          <a:bodyPr wrap="square">
            <a:spAutoFit/>
          </a:bodyPr>
          <a:lstStyle/>
          <a:p>
            <a:pPr marL="285750" marR="0" lvl="0" indent="-285750" algn="just" defTabSz="914400" rtl="1"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لديه علاقات شخصية قوية ولديه اهتمامات اجتماعية. </a:t>
            </a:r>
          </a:p>
          <a:p>
            <a:pPr marL="285750" marR="0" lvl="0" indent="-285750" algn="just" defTabSz="914400" rtl="1"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يميز بين الوسائل والغايات</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ويتسم بالإبداعية والأصالة. </a:t>
            </a:r>
          </a:p>
          <a:p>
            <a:pPr marL="285750" marR="0" lvl="0" indent="-285750" algn="just" defTabSz="914400" rtl="1"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يقاوم عمليات التنميط والقولبة الثقافية. </a:t>
            </a: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485131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615069" y="276561"/>
            <a:ext cx="534827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المهارات النفسية</a:t>
            </a:r>
            <a:r>
              <a:rPr kumimoji="0" lang="ar-AE" sz="24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الاجتماعية</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70472" y="1482500"/>
            <a:ext cx="11571478" cy="4612096"/>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تتكون الشخصية من النواحي الروحية والجسمية والعقلية والمعرفية والانفعالية والاجتماعية. لذا نجد علماء النفس التربوي مثلاً: يولون اهتمامهم للنواحي العقلية والمعرفية كالذكاء والقدرات التحصيلية، بينما علماء النفس الطبي يولون النواحي الجسمية والانفعالية اهتمامًا أكبر في نظرتهم إلى الشخصية. وكذلك علماء النفس الجنائي والباحثون في الإجرام يؤكدون أهمية النواحي الاجتماعية.. وهكذا، لذا يمكن القول أن الشخصية هي حصيلة الصراع والتفاعل بين العوامل الوراثية والمكتسبة.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ستثمر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القائد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شخصي</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ة السوية ومنجزات العلم والتقنيات والرغبة في التطوير الذاتي والتنمية النفسية وصولاً إلى إيجاد وإبراز شخصية نموذجية</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تتمتع ب</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جملة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من ال</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مهارات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أساسية من أجل القيام بجميع أدواره بكفاءة واقتدار، ومن هذه المهارات:</a:t>
            </a:r>
            <a:endPar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AE" sz="1800" b="1"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أولا:</a:t>
            </a:r>
            <a:r>
              <a:rPr kumimoji="0" lang="ar-SA" sz="1800" b="1"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 المهارات النفسية</a:t>
            </a:r>
            <a:r>
              <a:rPr kumimoji="0" lang="ar-AE" sz="1800" b="1"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 الاجتماعية</a:t>
            </a:r>
            <a:r>
              <a:rPr kumimoji="0" lang="ar-SA" sz="1800" b="1"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 : </a:t>
            </a:r>
            <a:r>
              <a:rPr kumimoji="0" lang="ar-AE" sz="1800" b="1"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(الاجتماعية-المعرفية- العاطفية)</a:t>
            </a: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تسمى هذه المهارات بالمهارات النفسية والاجتماعية أو </a:t>
            </a:r>
            <a:r>
              <a:rPr kumimoji="0" lang="ar-SA" sz="1800" b="0" i="0" u="sng"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المهارات الحياتية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فهي تشمل مفهومًا تم تعريفه في عام 1993 من قبل منظمة الصحة العالمية على النحو التالي: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قدرة الشخص على الاستجابة بفعالية لمتطلبات وتجارب الحياة اليومية</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الحفاظ على حالة من الرفاهية العقلية، واعتماد السلوك المناسب والإيجابي فيما يتعلق بالعلاقات مع العاملين، وثقافته وبيئته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،أي أنها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مجموعة من المهارات المرتبطة مباشرة بتقدير الفرد لذاته وقدرته على التفاعل مع العاملين. </a:t>
            </a: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7A77988A-CC80-D964-8A56-AFC158152C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696350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95469"/>
            <a:ext cx="11756571" cy="5766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369055" y="1020983"/>
            <a:ext cx="11522312" cy="5590698"/>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وفقًا لمنظمة الصحة العالمية، تنقسم المهارات النفسية والاجتماعية إلى ثلاث مجموعات رئيسية: </a:t>
            </a:r>
          </a:p>
          <a:p>
            <a:pPr marL="0" marR="0" lvl="0" indent="0" algn="just" defTabSz="914400" rtl="1"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ar-AE"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مجموعة </a:t>
            </a:r>
            <a:r>
              <a:rPr kumimoji="0" lang="ar-JO"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المهارات الاجتماعية</a:t>
            </a:r>
            <a:r>
              <a:rPr kumimoji="0" lang="ar-JO" sz="16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وهي القدرة على الإقناع، والتعبير عن الرأي، </a:t>
            </a:r>
            <a:r>
              <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و</a:t>
            </a:r>
            <a:r>
              <a:rPr kumimoji="0" lang="ar-JO"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التواصل، </a:t>
            </a:r>
            <a:r>
              <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و</a:t>
            </a:r>
            <a:r>
              <a:rPr kumimoji="0" lang="ar-JO"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التعاطف، وإدارة والحوار والمفاوضات، ودقة الملاحظة، والصبر، والتواضع ، واللباقة، و</a:t>
            </a:r>
            <a:r>
              <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من اهم الامور التي ينبغي على القائد الاتصاف بها :</a:t>
            </a:r>
            <a:r>
              <a:rPr kumimoji="0" lang="ar-JO" sz="1600"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الثقة بالآخرين</a:t>
            </a:r>
            <a:r>
              <a:rPr kumimoji="0" lang="ar-AE" sz="1600"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t>
            </a:r>
            <a:r>
              <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فهي عنوان مودة ورمز احترام، ومتى شعر العاملين بهذا الشعور الإنساني النبيل فإنهم يطلقون العنان لمشاعرهم الإيجابية، ويكرّسون طاقاتهم في سبيل </a:t>
            </a:r>
            <a:r>
              <a:rPr kumimoji="0" lang="ar-AE" sz="1600"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تحقيق الأهداف المشتركة </a:t>
            </a:r>
            <a:r>
              <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عن طريق: </a:t>
            </a:r>
          </a:p>
          <a:p>
            <a:pPr marL="0" marR="0" lvl="0" indent="0" algn="just" defTabSz="914400" rtl="1" eaLnBrk="1" fontAlgn="base" latinLnBrk="0" hangingPunct="1">
              <a:lnSpc>
                <a:spcPct val="150000"/>
              </a:lnSpc>
              <a:spcBef>
                <a:spcPts val="0"/>
              </a:spcBef>
              <a:spcAft>
                <a:spcPts val="0"/>
              </a:spcAft>
              <a:buClrTx/>
              <a:buSzTx/>
              <a:buFont typeface="Arial" panose="020B0604020202020204" pitchFamily="34" charset="0"/>
              <a:buChar char="•"/>
              <a:tabLst/>
              <a:defRPr/>
            </a:pPr>
            <a:endPar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0" marR="0" lvl="0" indent="0" algn="just" defTabSz="914400" rtl="1"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ar-AE" sz="16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التعاون</a:t>
            </a:r>
            <a:r>
              <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ينبغي على القائد التعاون مع العاملين في أداء المهام المشتركة فالتعاون مطلب يقع على عاتق المجموعة ككل ، إلا أن القيادي المبدع وحده من يستطيع توفير أسبابه وإبراز ذلك التعاون الجماعي الفعّال.</a:t>
            </a:r>
          </a:p>
          <a:p>
            <a:pPr marL="0" marR="0" lvl="0" indent="0" algn="just" defTabSz="914400" rtl="1"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t>
            </a:r>
            <a:r>
              <a:rPr kumimoji="0" lang="ar-AE" sz="16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الرعاية النفسية للموظفين </a:t>
            </a:r>
            <a:r>
              <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:يتعيّن على القائد الاهتمام بكل فرد أو موظف داخل المؤسسة، وإيجاد علاقات مودة ومحبة بين الطرفين، مما يوجد ارتياحاً نفسياً لدى الموظف. كما ينبغي أن يراعى القائد العاملين عن طريق اكتشاف مواهبهم وطاقاتهم الفنية والإبداعية، وذلك بحكم احتكاكه اليومي والمستمر بأفراد مجموعته وانفتاحه الديمقراطي عليهم يؤهله في معاونته للعاملين باكتشاف قدراتهم ومهاراتهم الكامنة وتوجيه طاقاتهم بما يحقق الأهداف المشتركة.</a:t>
            </a:r>
          </a:p>
          <a:p>
            <a:pPr marL="0" marR="0" lvl="0" indent="0" algn="just" defTabSz="914400" rtl="1"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ar-AE" sz="16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تنمية الإحساس بالمسؤولية الاجتماعية:  </a:t>
            </a:r>
            <a:r>
              <a:rPr kumimoji="0" lang="ar-AE"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يسهم القائد في رعاية كل فرد من أفراد مجموعته وذلك بغرس الإحساس بالمسؤولية الاجتماعية لديه، إن إحساس الفرد بالمسؤولية الاجتماعية له تأثير بعيد المدى في بنيته الشخصية ومجمل أفكاره ومدى مساهمته في تحقيق أهداف المؤسسة.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pic>
        <p:nvPicPr>
          <p:cNvPr id="4" name="Graphic 21">
            <a:extLst>
              <a:ext uri="{FF2B5EF4-FFF2-40B4-BE49-F238E27FC236}">
                <a16:creationId xmlns:a16="http://schemas.microsoft.com/office/drawing/2014/main" id="{85AC353B-8F00-FC8E-73DE-F30ECEE157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2" name="TextBox 1">
            <a:extLst>
              <a:ext uri="{FF2B5EF4-FFF2-40B4-BE49-F238E27FC236}">
                <a16:creationId xmlns:a16="http://schemas.microsoft.com/office/drawing/2014/main" id="{3A21CB9E-7D78-9337-D6AA-9355BDE40C40}"/>
              </a:ext>
            </a:extLst>
          </p:cNvPr>
          <p:cNvSpPr txBox="1"/>
          <p:nvPr/>
        </p:nvSpPr>
        <p:spPr>
          <a:xfrm>
            <a:off x="3615069" y="276561"/>
            <a:ext cx="534827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المهارات النفسية</a:t>
            </a:r>
            <a:r>
              <a:rPr kumimoji="0" lang="ar-AE" sz="24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الاجتماعية</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259492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95469"/>
            <a:ext cx="11756571" cy="5479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334844" y="1041574"/>
            <a:ext cx="11522312" cy="5031442"/>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Tx/>
              <a:buSzTx/>
              <a:buFontTx/>
              <a:buNone/>
              <a:tabLst/>
              <a:defRPr/>
            </a:pPr>
            <a:br>
              <a:rPr kumimoji="0" lang="ar-JO"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br>
            <a:r>
              <a:rPr kumimoji="0" lang="ar-AE"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مجموعة</a:t>
            </a:r>
            <a:r>
              <a:rPr kumimoji="0" lang="ar-AE"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t>
            </a:r>
            <a:r>
              <a:rPr kumimoji="0" lang="ar-JO"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المهارات المعرفية:</a:t>
            </a:r>
            <a:r>
              <a:rPr kumimoji="0" lang="ar-AE"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يحتاج القيادي المبدع إلى قدر من التعمق بالثقافة العلمية والثقافة الاجتماعية والإنسانية، فبعض القرارات الإدارية ذات جوانب تنتمي إلى ميادين هذه الثقافات.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لذلك ينبغي للقائد</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أن يكون مثقفًا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أن يقرأ الكتب المتخصصة التي تمده بثقافة تفيده في عمله المهني ومن ذلك: علم القانون وعلم الإدارة وعلم الاقتصاد وعلم الاجتماع والدين والأخلاق. ويتعين على القيادي المبدع التعوّد على التثقيف الذاتي المنهجي، وذلك لفرض استيعاب الأسس الواقعية للإدارة المبدعة والتنظيم القيادي السليم واكتشاف المؤثرات التي تخضع لها الإدارة وتنفيذ أهداف المؤسسة على نحو أدق وفي وقت أقصر وب</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كلفة أقل.</a:t>
            </a:r>
            <a:r>
              <a:rPr kumimoji="0" lang="ar-AE"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وتشمل </a:t>
            </a:r>
            <a:r>
              <a:rPr kumimoji="0" lang="ar-JO"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اتخاذ القرار وحل المشكلات </a:t>
            </a:r>
            <a:r>
              <a:rPr kumimoji="0" lang="ar-AE"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القدرة على </a:t>
            </a:r>
            <a:r>
              <a:rPr kumimoji="0" lang="ar-JO"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التحليل والتفكير البناء. </a:t>
            </a:r>
            <a:endParaRPr kumimoji="0" lang="ar-AE"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0" marR="0" lvl="0" indent="0" algn="just" defTabSz="914400" rtl="1" eaLnBrk="1" fontAlgn="base"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0" marR="0" lvl="0" indent="0" algn="just" defTabSz="914400" rtl="1" eaLnBrk="1" fontAlgn="base" latinLnBrk="0" hangingPunct="1">
              <a:lnSpc>
                <a:spcPct val="150000"/>
              </a:lnSpc>
              <a:spcBef>
                <a:spcPts val="0"/>
              </a:spcBef>
              <a:spcAft>
                <a:spcPts val="0"/>
              </a:spcAft>
              <a:buClrTx/>
              <a:buSzTx/>
              <a:buFont typeface="Arial" panose="020B0604020202020204" pitchFamily="34" charset="0"/>
              <a:buChar char="•"/>
              <a:tabLst/>
              <a:defRPr/>
            </a:pPr>
            <a:r>
              <a:rPr kumimoji="0" lang="ar-AE"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مجموعة </a:t>
            </a:r>
            <a:r>
              <a:rPr kumimoji="0" lang="ar-JO"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المهارات العاطفية: </a:t>
            </a:r>
            <a:r>
              <a:rPr kumimoji="0" lang="ar-JO"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إدارة الإجهاد، إدارة العواطف، </a:t>
            </a:r>
            <a:r>
              <a:rPr kumimoji="0" lang="ar-JO" sz="1800"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الثقة بالنفس</a:t>
            </a:r>
            <a:r>
              <a:rPr kumimoji="0" lang="ar-AE" sz="1800"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t>
            </a:r>
            <a:r>
              <a:rPr kumimoji="0" lang="ar-AE"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t>
            </a:r>
            <a:r>
              <a:rPr kumimoji="0" lang="ar-JO"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وهي إيمان القائد بقدراته وإمكاناته وأهدافه وقراراته، أي الإيمان بذاته. إن الثقة بالنفس هي العمود الفقري لشخصية الإنسان، إذ بدونها يفقد الإنسان احترامه لذاته، ويصبح عرضة ل</a:t>
            </a:r>
            <a:r>
              <a:rPr kumimoji="0" lang="ar-AE"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ل</a:t>
            </a:r>
            <a:r>
              <a:rPr kumimoji="0" lang="ar-JO"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انتقاد وا</a:t>
            </a:r>
            <a:r>
              <a:rPr kumimoji="0" lang="ar-AE"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لا</a:t>
            </a:r>
            <a:r>
              <a:rPr kumimoji="0" lang="ar-JO" sz="18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ستغلال من حوله. </a:t>
            </a: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pic>
        <p:nvPicPr>
          <p:cNvPr id="4" name="Graphic 21">
            <a:extLst>
              <a:ext uri="{FF2B5EF4-FFF2-40B4-BE49-F238E27FC236}">
                <a16:creationId xmlns:a16="http://schemas.microsoft.com/office/drawing/2014/main" id="{85AC353B-8F00-FC8E-73DE-F30ECEE157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2" name="TextBox 1">
            <a:extLst>
              <a:ext uri="{FF2B5EF4-FFF2-40B4-BE49-F238E27FC236}">
                <a16:creationId xmlns:a16="http://schemas.microsoft.com/office/drawing/2014/main" id="{3A21CB9E-7D78-9337-D6AA-9355BDE40C40}"/>
              </a:ext>
            </a:extLst>
          </p:cNvPr>
          <p:cNvSpPr txBox="1"/>
          <p:nvPr/>
        </p:nvSpPr>
        <p:spPr>
          <a:xfrm>
            <a:off x="3615069" y="276561"/>
            <a:ext cx="534827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المهارات النفسية</a:t>
            </a:r>
            <a:r>
              <a:rPr kumimoji="0" lang="ar-AE" sz="24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الاجتماعية</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303278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816522"/>
            <a:ext cx="11756571" cy="6147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38893" y="90388"/>
            <a:ext cx="644799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مهارات </a:t>
            </a: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أخرى ضرورية لل</a:t>
            </a: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قائد</a:t>
            </a: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التربوي</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28545" y="155816"/>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4687" y="238477"/>
            <a:ext cx="101808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315470" y="927933"/>
            <a:ext cx="11629482" cy="7021859"/>
          </a:xfrm>
          <a:prstGeom prst="rect">
            <a:avLst/>
          </a:prstGeom>
          <a:noFill/>
        </p:spPr>
        <p:txBody>
          <a:bodyPr wrap="square" rtlCol="0">
            <a:spAutoFit/>
          </a:bodyPr>
          <a:lstStyle/>
          <a:p>
            <a:pPr marL="0" marR="0" lvl="0" indent="503555" algn="just" defTabSz="914400" rtl="1" eaLnBrk="1" fontAlgn="auto" latinLnBrk="0" hangingPunct="1">
              <a:lnSpc>
                <a:spcPct val="150000"/>
              </a:lnSpc>
              <a:spcBef>
                <a:spcPts val="60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أن أهم الاعتبارات الضرورية الأخرى للقائد والتي تضمن الكفاءة والفاعليـة والأداء المميز وتحقيق الجودة التعليميـة الشاملة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ما يسمى </a:t>
            </a:r>
            <a:r>
              <a:rPr kumimoji="0" lang="ar-AE"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بالكفاءات الوجدانية</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القائد التربوي الذي من شأنه تحقيق الجودة الشاملة في التعليم هو الذي يتمتع بالكفاءات الوجدانية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كالوعي بالذات</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(تعرف الانفعالات المختلفة من التعبيرات والسلوكيات)</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الذي يعني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معرفة الفرد لحالته الداخلية والوعي بدوافعه وقدراته وتوقعاته ، إضافة إلى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إدارة الذات</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التحكم في الانفعالات)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تعني التحكم في الانفعالات،</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المختلفة من القائد اتجاه الأحداث والمواقف،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إلى جانب ذلك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الوعي الإجتماعي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(التعبير عن الانفعالات)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الذي يتجلى في تقدير القائد للعلاقات الاجتماعية وإدراك مشاعر العاملين وحاجاتهم واهتماماتهم ثم إثارة الاستجابات المرغوب فيها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لدى</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العاملين،</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جانب ذلك الصلابة النفسية والكفاءة الأخلاقية.</a:t>
            </a: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503555" algn="just" defTabSz="914400" rtl="1" eaLnBrk="1" fontAlgn="auto" latinLnBrk="0" hangingPunct="1">
              <a:lnSpc>
                <a:spcPct val="150000"/>
              </a:lnSpc>
              <a:spcBef>
                <a:spcPts val="600"/>
              </a:spcBef>
              <a:spcAft>
                <a:spcPts val="0"/>
              </a:spcAft>
              <a:buClrTx/>
              <a:buSzTx/>
              <a:buFontTx/>
              <a:buNone/>
              <a:tabLst/>
              <a:defRPr/>
            </a:pPr>
            <a:r>
              <a:rPr kumimoji="0" lang="ar-AE"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التفكير الأخلاقي: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وتكمن أهميته في توفير إطار للتعامل مع المعضلات الأخلاقية. حيث يساعد التفكير الأخلاقي في التوفيق بين المصالح المتضاربة وتعزيز القيادة الأخلاقية، والمساهمة في بناء مجتمع أكثر عدلاً وإنصافاً. وذلك من خلال :</a:t>
            </a:r>
          </a:p>
          <a:p>
            <a:pPr marL="285750" marR="0" lvl="0" indent="-285750" algn="just" defTabSz="914400" rtl="1" eaLnBrk="1" fontAlgn="auto" latinLnBrk="0" hangingPunct="1">
              <a:lnSpc>
                <a:spcPct val="150000"/>
              </a:lnSpc>
              <a:spcBef>
                <a:spcPts val="600"/>
              </a:spcBef>
              <a:spcAft>
                <a:spcPts val="0"/>
              </a:spcAft>
              <a:buClrTx/>
              <a:buSzTx/>
              <a:buFont typeface="Arial" panose="020B0604020202020204" pitchFamily="34" charset="0"/>
              <a:buChar char="•"/>
              <a:tabLst/>
              <a:defRPr/>
            </a:pP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الالتزام بالسلوك السوي</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85750" marR="0" lvl="0" indent="-285750" algn="just" defTabSz="914400" rtl="1" eaLnBrk="1" fontAlgn="auto" latinLnBrk="0" hangingPunct="1">
              <a:lnSpc>
                <a:spcPct val="150000"/>
              </a:lnSpc>
              <a:spcBef>
                <a:spcPts val="600"/>
              </a:spcBef>
              <a:spcAft>
                <a:spcPts val="0"/>
              </a:spcAft>
              <a:buClrTx/>
              <a:buSzTx/>
              <a:buFont typeface="Arial" panose="020B0604020202020204" pitchFamily="34" charset="0"/>
              <a:buChar char="•"/>
              <a:tabLst/>
              <a:defRPr/>
            </a:pP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التحلي بفضائل الشرف والاستقامة والأمانة</a:t>
            </a: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rtl="1" eaLnBrk="1" fontAlgn="auto" latinLnBrk="0" hangingPunct="1">
              <a:lnSpc>
                <a:spcPct val="150000"/>
              </a:lnSpc>
              <a:spcBef>
                <a:spcPts val="600"/>
              </a:spcBef>
              <a:spcAft>
                <a:spcPts val="0"/>
              </a:spcAft>
              <a:buClrTx/>
              <a:buSzTx/>
              <a:buFont typeface="Arial" panose="020B0604020202020204" pitchFamily="34" charset="0"/>
              <a:buChar char="•"/>
              <a:tabLst/>
              <a:defRPr/>
            </a:pP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التحلي بأخلاقيات المروءة الإنسانية</a:t>
            </a: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rtl="1" eaLnBrk="1" fontAlgn="auto" latinLnBrk="0" hangingPunct="1">
              <a:lnSpc>
                <a:spcPct val="150000"/>
              </a:lnSpc>
              <a:spcBef>
                <a:spcPts val="600"/>
              </a:spcBef>
              <a:spcAft>
                <a:spcPts val="0"/>
              </a:spcAft>
              <a:buClrTx/>
              <a:buSzTx/>
              <a:buFont typeface="Arial" panose="020B0604020202020204" pitchFamily="34" charset="0"/>
              <a:buChar char="•"/>
              <a:tabLst/>
              <a:defRPr/>
            </a:pP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ضرورة التعامل وفق معايير موضوعية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(المساواة، والديمقراطية والشورى والصدق، والعدالة)</a:t>
            </a:r>
          </a:p>
          <a:p>
            <a:pPr marL="285750" marR="0" lvl="0" indent="-285750" algn="just" defTabSz="914400" rtl="1" eaLnBrk="1" fontAlgn="auto" latinLnBrk="0" hangingPunct="1">
              <a:lnSpc>
                <a:spcPct val="150000"/>
              </a:lnSpc>
              <a:spcBef>
                <a:spcPts val="600"/>
              </a:spcBef>
              <a:spcAft>
                <a:spcPts val="0"/>
              </a:spcAft>
              <a:buClrTx/>
              <a:buSzTx/>
              <a:buFont typeface="Arial" panose="020B0604020202020204" pitchFamily="34" charset="0"/>
              <a:buChar char="•"/>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الحفاظ على أسرار الموظفين</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503555" algn="just" defTabSz="914400" rtl="1" eaLnBrk="1" fontAlgn="auto" latinLnBrk="0" hangingPunct="1">
              <a:lnSpc>
                <a:spcPct val="150000"/>
              </a:lnSpc>
              <a:spcBef>
                <a:spcPts val="600"/>
              </a:spcBef>
              <a:spcAft>
                <a:spcPts val="0"/>
              </a:spcAft>
              <a:buClrTx/>
              <a:buSzTx/>
              <a:buFontTx/>
              <a:buNone/>
              <a:tabLst/>
              <a:defRPr/>
            </a:pP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503555" algn="just" defTabSz="914400" rtl="1" eaLnBrk="1" fontAlgn="auto" latinLnBrk="0" hangingPunct="1">
              <a:lnSpc>
                <a:spcPct val="150000"/>
              </a:lnSpc>
              <a:spcBef>
                <a:spcPts val="600"/>
              </a:spcBef>
              <a:spcAft>
                <a:spcPts val="0"/>
              </a:spcAft>
              <a:buClrTx/>
              <a:buSzTx/>
              <a:buFontTx/>
              <a:buNone/>
              <a:tabLst/>
              <a:defRPr/>
            </a:pP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503555" algn="just" defTabSz="914400" rtl="1" eaLnBrk="1" fontAlgn="auto" latinLnBrk="0" hangingPunct="1">
              <a:lnSpc>
                <a:spcPct val="150000"/>
              </a:lnSpc>
              <a:spcBef>
                <a:spcPts val="60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FDA66CDF-4DF7-986D-AD18-AEFD2547A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16763"/>
            <a:ext cx="2305141" cy="1076343"/>
          </a:xfrm>
          <a:prstGeom prst="rect">
            <a:avLst/>
          </a:prstGeom>
        </p:spPr>
      </p:pic>
    </p:spTree>
    <p:extLst>
      <p:ext uri="{BB962C8B-B14F-4D97-AF65-F5344CB8AC3E}">
        <p14:creationId xmlns:p14="http://schemas.microsoft.com/office/powerpoint/2010/main" val="2746431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a:extLst>
              <a:ext uri="{FF2B5EF4-FFF2-40B4-BE49-F238E27FC236}">
                <a16:creationId xmlns:a16="http://schemas.microsoft.com/office/drawing/2014/main" id="{0472DE71-22DC-521B-557E-2295D0D10E87}"/>
              </a:ext>
            </a:extLst>
          </p:cNvPr>
          <p:cNvGraphicFramePr/>
          <p:nvPr/>
        </p:nvGraphicFramePr>
        <p:xfrm>
          <a:off x="345225" y="3636335"/>
          <a:ext cx="11756571" cy="4008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1" y="410694"/>
            <a:ext cx="9746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graphicFrame>
        <p:nvGraphicFramePr>
          <p:cNvPr id="14" name="Diagram 13">
            <a:extLst>
              <a:ext uri="{FF2B5EF4-FFF2-40B4-BE49-F238E27FC236}">
                <a16:creationId xmlns:a16="http://schemas.microsoft.com/office/drawing/2014/main" id="{898C9B31-9521-AD4D-ADCF-CB18A82E7D64}"/>
              </a:ext>
            </a:extLst>
          </p:cNvPr>
          <p:cNvGraphicFramePr/>
          <p:nvPr/>
        </p:nvGraphicFramePr>
        <p:xfrm>
          <a:off x="2442013" y="2314784"/>
          <a:ext cx="7562994" cy="227754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7" name="Graphic 21">
            <a:extLst>
              <a:ext uri="{FF2B5EF4-FFF2-40B4-BE49-F238E27FC236}">
                <a16:creationId xmlns:a16="http://schemas.microsoft.com/office/drawing/2014/main" id="{034A0566-AAE5-D00A-186D-BD94D2224D6F}"/>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10" name="TextBox 9">
            <a:extLst>
              <a:ext uri="{FF2B5EF4-FFF2-40B4-BE49-F238E27FC236}">
                <a16:creationId xmlns:a16="http://schemas.microsoft.com/office/drawing/2014/main" id="{64C2779A-754F-96F7-1848-81A05795E512}"/>
              </a:ext>
            </a:extLst>
          </p:cNvPr>
          <p:cNvSpPr txBox="1"/>
          <p:nvPr/>
        </p:nvSpPr>
        <p:spPr>
          <a:xfrm>
            <a:off x="110170" y="1644213"/>
            <a:ext cx="11991626" cy="646331"/>
          </a:xfrm>
          <a:prstGeom prst="rect">
            <a:avLst/>
          </a:prstGeom>
          <a:noFill/>
        </p:spPr>
        <p:txBody>
          <a:bodyPr wrap="square">
            <a:spAutoFit/>
          </a:bodyPr>
          <a:lstStyle/>
          <a:p>
            <a:pPr marL="0" marR="0" lvl="0" indent="503555" algn="r" defTabSz="914400" rtl="1" eaLnBrk="1" fontAlgn="auto" latinLnBrk="0" hangingPunct="1">
              <a:lnSpc>
                <a:spcPct val="1000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القائد التربوي الفعال، يجب أن يتوفر فيه مزيج من الخصائص والسمات الشخصية والمهنية التي ت</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كسبه</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صفة القائد التربوي أهمها :</a:t>
            </a:r>
          </a:p>
        </p:txBody>
      </p:sp>
      <p:sp>
        <p:nvSpPr>
          <p:cNvPr id="16" name="TextBox 15">
            <a:extLst>
              <a:ext uri="{FF2B5EF4-FFF2-40B4-BE49-F238E27FC236}">
                <a16:creationId xmlns:a16="http://schemas.microsoft.com/office/drawing/2014/main" id="{81DF8883-E250-3746-B33A-7B484F7F4FFB}"/>
              </a:ext>
            </a:extLst>
          </p:cNvPr>
          <p:cNvSpPr txBox="1"/>
          <p:nvPr/>
        </p:nvSpPr>
        <p:spPr>
          <a:xfrm>
            <a:off x="5106319" y="445631"/>
            <a:ext cx="363005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القائد التربوي الفعال</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9317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429000" y="179861"/>
            <a:ext cx="5514975" cy="96359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مهارات ال</a:t>
            </a:r>
            <a:r>
              <a:rPr kumimoji="0" lang="ar-AE"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تواصل</a:t>
            </a: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الفعال</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اللمسة الإنسانية </a:t>
            </a:r>
            <a:r>
              <a:rPr kumimoji="0" lang="en-GB"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Human Touch</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40120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من أهم مهارات ال</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تواصل</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الإنصات للموظفين وإعلامهم بما يدور أفضل الطرق لإغلاق فجوة الالتزام ولجعلهم يشعرون بالانتماء ولقطع الطريق على الشائعات.تضمنت إحدى الدراسات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العلمية</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قواعد للاتصال الناجح أدرجتها تحت الكلمة الإنجليزية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Human Touch</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أي اللمسة الإنسانية على النحو التالي:</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1)	استمع إليه.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H: Hear Him</a:t>
            </a:r>
            <a:endPar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2)	احترم شعوره.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U:  Understand his feeling</a:t>
            </a:r>
            <a:endPar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3)	حر</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ك رغبته.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M: Motivate his desire</a:t>
            </a:r>
            <a:endPar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4)	قد</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ر مجهوده.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A: Appreciate his efforts</a:t>
            </a:r>
            <a:endPar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5)	مد</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ه بالأخبار. 	</a:t>
            </a:r>
            <a:r>
              <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N: News Him</a:t>
            </a:r>
            <a:endPar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6)	دربه.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T: Train Him</a:t>
            </a:r>
            <a:endPar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7)	أرشده.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O: Open his eyes</a:t>
            </a:r>
            <a:r>
              <a:rPr kumimoji="0" lang="ar-AE"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rial" panose="020B0604020202020204" pitchFamily="34" charset="0"/>
              </a:rPr>
              <a:t>   </a:t>
            </a:r>
            <a:endPar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8)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تفهم تفرده.</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U: Understand his uniqueness</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9)	اتصل به.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C: Contact Him</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10 )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أكرمه.            	           </a:t>
            </a:r>
            <a:r>
              <a:rPr kumimoji="0" lang="ar-JO"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rPr>
              <a:t>H: Honor Him</a:t>
            </a:r>
            <a:endParaRPr kumimoji="0" lang="en-US" sz="20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2960437" y="5556682"/>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69B13626-708B-367C-D74A-5610A9C3DA03}"/>
              </a:ext>
            </a:extLst>
          </p:cNvPr>
          <p:cNvSpPr txBox="1"/>
          <p:nvPr/>
        </p:nvSpPr>
        <p:spPr>
          <a:xfrm>
            <a:off x="676922" y="4369666"/>
            <a:ext cx="1267288"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pitchFamily="2" charset="-78"/>
                <a:ea typeface="Times New Roman" panose="02020603050405020304" pitchFamily="18" charset="0"/>
                <a:cs typeface="+mn-cs"/>
              </a:rPr>
              <a:t>Human Touch</a:t>
            </a:r>
            <a:endParaRPr kumimoji="0" lang="ar-JO" sz="24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5EBA8F16-381C-A1C5-788D-B45B4A7E58BA}"/>
              </a:ext>
            </a:extLst>
          </p:cNvPr>
          <p:cNvSpPr txBox="1"/>
          <p:nvPr/>
        </p:nvSpPr>
        <p:spPr>
          <a:xfrm>
            <a:off x="1209675" y="5466003"/>
            <a:ext cx="2105025"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pic>
        <p:nvPicPr>
          <p:cNvPr id="4" name="Graphic 21">
            <a:extLst>
              <a:ext uri="{FF2B5EF4-FFF2-40B4-BE49-F238E27FC236}">
                <a16:creationId xmlns:a16="http://schemas.microsoft.com/office/drawing/2014/main" id="{82C0DFA5-436D-DA77-2296-8EE1B487D6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114178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8188" y="118355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905" marR="0" lvl="0" indent="-1905" algn="just" defTabSz="914400" rtl="1" eaLnBrk="1" fontAlgn="auto" latinLnBrk="0" hangingPunct="1">
              <a:lnSpc>
                <a:spcPct val="110000"/>
              </a:lnSpc>
              <a:spcBef>
                <a:spcPts val="0"/>
              </a:spcBef>
              <a:spcAft>
                <a:spcPts val="555"/>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endParaRPr>
          </a:p>
          <a:p>
            <a:pPr marL="1905" marR="0" lvl="0" indent="-1905" algn="just" defTabSz="914400" rtl="1" eaLnBrk="1" fontAlgn="auto" latinLnBrk="0" hangingPunct="1">
              <a:lnSpc>
                <a:spcPct val="110000"/>
              </a:lnSpc>
              <a:spcBef>
                <a:spcPts val="0"/>
              </a:spcBef>
              <a:spcAft>
                <a:spcPts val="555"/>
              </a:spcAft>
              <a:buClrTx/>
              <a:buSzTx/>
              <a:buFontTx/>
              <a:buNone/>
              <a:tabLst/>
              <a:defRPr/>
            </a:pPr>
            <a:r>
              <a:rPr kumimoji="0" lang="ar-AE" sz="1800" b="1"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صفات القادة المبدعين الذين يسعون</a:t>
            </a:r>
            <a:r>
              <a:rPr kumimoji="0" lang="ar-JO" sz="1800" b="1"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SA" sz="1800" b="1"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إلى النجاح والتميز:</a:t>
            </a:r>
            <a:endParaRPr kumimoji="0" lang="en-US" sz="1800" b="1"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mn-cs"/>
            </a:endParaRPr>
          </a:p>
          <a:p>
            <a:pPr marL="285750" marR="0" lvl="0" indent="-285750" algn="just" defTabSz="914400" rtl="1" eaLnBrk="1" fontAlgn="auto" latinLnBrk="0" hangingPunct="1">
              <a:lnSpc>
                <a:spcPct val="110000"/>
              </a:lnSpc>
              <a:spcBef>
                <a:spcPts val="0"/>
              </a:spcBef>
              <a:spcAft>
                <a:spcPts val="555"/>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القادة المبدعون يبحثون عن الطرق والحلول البديلة ولا يكتفون بطريقة واحدة لحل مشكلات العمل. </a:t>
            </a:r>
            <a:endParaRPr kumimoji="0" lang="en-US"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mn-cs"/>
            </a:endParaRPr>
          </a:p>
          <a:p>
            <a:pPr marL="285750" marR="0" lvl="0" indent="-285750" algn="just" defTabSz="914400" rtl="1" eaLnBrk="1" fontAlgn="auto" latinLnBrk="0" hangingPunct="1">
              <a:lnSpc>
                <a:spcPct val="110000"/>
              </a:lnSpc>
              <a:spcBef>
                <a:spcPts val="0"/>
              </a:spcBef>
              <a:spcAft>
                <a:spcPts val="555"/>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القادة المبدعون لديهم تصميم وإرادة قوية لا تهزمها المواقف الصعبة</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و</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لديهم أهداف واضحة يصرون على الوصول إليها ويجتهدون لتحقيق</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ها.</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endPar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endParaRPr>
          </a:p>
          <a:p>
            <a:pPr marL="285750" marR="0" lvl="0" indent="-285750" algn="just" defTabSz="914400" rtl="1" eaLnBrk="1" fontAlgn="auto" latinLnBrk="0" hangingPunct="1">
              <a:lnSpc>
                <a:spcPct val="110000"/>
              </a:lnSpc>
              <a:spcBef>
                <a:spcPts val="0"/>
              </a:spcBef>
              <a:spcAft>
                <a:spcPts val="555"/>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القادة المبدعون لا يخشون الفشل ولا يمل</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ون</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من</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كثرة </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التجارب</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a:t>
            </a:r>
            <a:endParaRPr kumimoji="0" lang="en-US"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mn-cs"/>
            </a:endParaRPr>
          </a:p>
          <a:p>
            <a:pPr marL="285750" marR="0" lvl="0" indent="-285750" algn="just" defTabSz="914400" rtl="1" eaLnBrk="1" fontAlgn="auto" latinLnBrk="0" hangingPunct="1">
              <a:lnSpc>
                <a:spcPct val="110000"/>
              </a:lnSpc>
              <a:spcBef>
                <a:spcPts val="0"/>
              </a:spcBef>
              <a:spcAft>
                <a:spcPts val="555"/>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القادة المبدعون (مبادرون، متفائلون، إيجابيون، لا يميلون للروتين)</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و</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لديهم حب الاستطلاع والاستفسار والحماس المستمر لكل جديد بالعمل</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و</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لديهم الرغبة في التقصي والاكتشاف لمعظم التفاصيل الصعبة. </a:t>
            </a:r>
            <a:endParaRPr kumimoji="0" lang="en-US"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mn-cs"/>
            </a:endParaRPr>
          </a:p>
          <a:p>
            <a:pPr marL="285750" marR="0" lvl="0" indent="-285750" algn="just" defTabSz="914400" rtl="1" eaLnBrk="1" fontAlgn="auto" latinLnBrk="0" hangingPunct="1">
              <a:lnSpc>
                <a:spcPct val="110000"/>
              </a:lnSpc>
              <a:spcBef>
                <a:spcPts val="0"/>
              </a:spcBef>
              <a:spcAft>
                <a:spcPts val="555"/>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القادة المبدعون يتميزون بالبراعة</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والدهاء وسرعة البديهة وتعدد الأفكار والإجابات، بالمقارنة بأقرانهم</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و</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يمتلكون القدرة على عرض أفكارهم بصور مبدعة، والتمتع بخيال رحب وقدرة عالية على</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التصو</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ر الذهني، والتمتع بمستويات عقلية عليا في تحليل وتركيب الأفكار</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والأشياء</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كما أن ل</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ديهم خلفية واسعة وعميقة في حقول علمية وأدبية ولغوية وفنية مختلفة.</a:t>
            </a:r>
            <a:endParaRPr kumimoji="0" lang="en-US"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mn-cs"/>
            </a:endParaRPr>
          </a:p>
          <a:p>
            <a:pPr marL="285750" marR="0" lvl="0" indent="-285750" algn="just" defTabSz="914400" rtl="1" eaLnBrk="1" fontAlgn="auto" latinLnBrk="0" hangingPunct="1">
              <a:lnSpc>
                <a:spcPct val="110000"/>
              </a:lnSpc>
              <a:spcBef>
                <a:spcPts val="0"/>
              </a:spcBef>
              <a:spcAft>
                <a:spcPts val="555"/>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القادة المبدعون يتميزون بالاستقلالية في الفكر والعمل ،</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ويتمسكون بآرائهم إذا شعروا أنهم على صواب. </a:t>
            </a:r>
            <a:endParaRPr kumimoji="0" lang="en-US"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mn-cs"/>
            </a:endParaRPr>
          </a:p>
          <a:p>
            <a:pPr marL="285750" marR="0" lvl="0" indent="-285750" algn="just" defTabSz="914400" rtl="1" eaLnBrk="1" fontAlgn="auto" latinLnBrk="0" hangingPunct="1">
              <a:lnSpc>
                <a:spcPct val="110000"/>
              </a:lnSpc>
              <a:spcBef>
                <a:spcPts val="0"/>
              </a:spcBef>
              <a:spcAft>
                <a:spcPts val="555"/>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القادة المبدعون أكثر جرأة</a:t>
            </a:r>
            <a:r>
              <a:rPr kumimoji="0" lang="en-GB"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ومغامرة من غيرهم، وأكثر ضبطاً للذات وسيطرة</a:t>
            </a:r>
            <a:r>
              <a:rPr kumimoji="0" lang="ar-JO"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عليها.</a:t>
            </a:r>
            <a:endParaRPr kumimoji="0" lang="en-US" sz="18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079927" y="328033"/>
            <a:ext cx="2479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القادة المبدعون</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pic>
        <p:nvPicPr>
          <p:cNvPr id="7" name="Graphic 21">
            <a:extLst>
              <a:ext uri="{FF2B5EF4-FFF2-40B4-BE49-F238E27FC236}">
                <a16:creationId xmlns:a16="http://schemas.microsoft.com/office/drawing/2014/main" id="{CC65ABED-C146-A75D-71D5-FEEDA7072B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2204289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409951" y="179863"/>
            <a:ext cx="547687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العادات السبع للقادة الإداريين </a:t>
            </a:r>
            <a:r>
              <a:rPr kumimoji="0" lang="ar-JO"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ل</a:t>
            </a: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ستيفن كوفي</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342900" y="1453180"/>
            <a:ext cx="11468840" cy="5108386"/>
          </a:xfrm>
          <a:prstGeom prst="rect">
            <a:avLst/>
          </a:prstGeom>
          <a:noFill/>
        </p:spPr>
        <p:txBody>
          <a:bodyPr wrap="square" rtlCol="0">
            <a:spAutoFit/>
          </a:bodyPr>
          <a:lstStyle/>
          <a:p>
            <a:pPr marL="0" marR="0" lvl="0" indent="503555" algn="ctr" defTabSz="914400" rtl="1" eaLnBrk="1" fontAlgn="auto" latinLnBrk="0" hangingPunct="1">
              <a:lnSpc>
                <a:spcPct val="1500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نصائح للقائد (</a:t>
            </a: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العادات السبع للقادة كما يراها ستيفن كوفي في كتابه</a:t>
            </a:r>
            <a:r>
              <a:rPr kumimoji="0" lang="ar-JO"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endParaRPr kumimoji="0" lang="en-US" sz="1800" b="1"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tab pos="457200" algn="l"/>
              </a:tabLst>
              <a:defRPr/>
            </a:pPr>
            <a:r>
              <a:rPr kumimoji="0" lang="ar-SA"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كن مختاراً لاستجابتك</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معرفة الذات ومعرفة الدوافع والميول والقدرات,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وعدم ال</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تهرب من المسؤولية أبداً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tab pos="457200" algn="l"/>
              </a:tabLst>
              <a:defRPr/>
            </a:pPr>
            <a:r>
              <a:rPr kumimoji="0" lang="ar-SA"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لتكن غايتك واضحة حينما تبدأ بعمل ما</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يعني ابدأ ونظرك على الغاية,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وهذا ي</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حتاج إلى إطلاق الخيال ليحلّق بعيداً عن أسر الماضي وسجن الخبرة وضيق الذاكرة.</a:t>
            </a:r>
            <a:endParaRPr kumimoji="0" lang="en-US" sz="18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tab pos="457200" algn="l"/>
              </a:tabLst>
              <a:defRPr/>
            </a:pPr>
            <a:r>
              <a:rPr kumimoji="0" lang="ar-JO"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ا</a:t>
            </a:r>
            <a:r>
              <a:rPr kumimoji="0" lang="ar-SA"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جعل أهمية الأشياء بحسب أولويتها</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اضبط أمورك وركز اهتمامك على ما له قيمة وأهمية.</a:t>
            </a:r>
            <a:endParaRPr kumimoji="0" lang="en-US" sz="18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tab pos="457200" algn="l"/>
              </a:tabLst>
              <a:defRPr/>
            </a:pPr>
            <a:r>
              <a:rPr kumimoji="0" lang="ar-SA"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ف</a:t>
            </a:r>
            <a:r>
              <a:rPr kumimoji="0" lang="ar-AE"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كر </a:t>
            </a:r>
            <a:r>
              <a:rPr kumimoji="0" lang="ar-SA"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على أساس الطرفين الرابحين</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أن تؤمن أن نجاح شخص ما لا يعني فشل الآخر, وتحاول قدر الإمكان حل المشاكل بما يفيد الجميع, وهذه الخصلة ت</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ن</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بع عقلية الوفرة لا عقلية الشح والندرة .</a:t>
            </a:r>
            <a:endParaRPr kumimoji="0" lang="en-US" sz="18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tab pos="457200" algn="l"/>
              </a:tabLst>
              <a:defRPr/>
            </a:pPr>
            <a:r>
              <a:rPr kumimoji="0" lang="ar-SA"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اسع أولاً لأن ت</a:t>
            </a:r>
            <a:r>
              <a:rPr kumimoji="0" lang="ar-JO"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a:t>
            </a:r>
            <a:r>
              <a:rPr kumimoji="0" lang="ar-SA"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فهم, ثم اسع إلى أن تُفهم</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وترتبط هذه الخصلة باحترام الرأي الآخر, فمن الخطأ أن يكون استماعك لأجل الجواب والرد بل لأجل الفهم والمشاركة الوجدانية.</a:t>
            </a:r>
            <a:endParaRPr kumimoji="0" lang="en-US" sz="18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tab pos="457200" algn="l"/>
              </a:tabLst>
              <a:defRPr/>
            </a:pPr>
            <a:r>
              <a:rPr kumimoji="0" lang="ar-SA"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اجعل العمل شراكة مع العاملين</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ف</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موقف المشاركة هذا هو الموقف الرابح للطرفين, لا موقف الرابح والخاسر.</a:t>
            </a:r>
            <a:endParaRPr kumimoji="0" lang="en-US" sz="18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tab pos="457200" algn="l"/>
              </a:tabLst>
              <a:defRPr/>
            </a:pPr>
            <a:r>
              <a:rPr kumimoji="0" lang="ar-SA" sz="1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pitchFamily="2" charset="-78"/>
              </a:rPr>
              <a:t>اشحذ قدراتك: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ويقصد بها التحسين المستمر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للمعارف والمهارات</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endParaRPr kumimoji="0" lang="en-US" sz="18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a:p>
            <a:pPr marL="0" marR="0" lvl="0" indent="457200" algn="just" defTabSz="914400" rtl="1" eaLnBrk="1" fontAlgn="auto" latinLnBrk="0" hangingPunct="1">
              <a:lnSpc>
                <a:spcPct val="150000"/>
              </a:lnSpc>
              <a:spcBef>
                <a:spcPts val="6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pic>
        <p:nvPicPr>
          <p:cNvPr id="4" name="Graphic 21">
            <a:extLst>
              <a:ext uri="{FF2B5EF4-FFF2-40B4-BE49-F238E27FC236}">
                <a16:creationId xmlns:a16="http://schemas.microsoft.com/office/drawing/2014/main" id="{70F7CF49-E508-935E-8DDD-E34E13A813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77882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14800" y="455884"/>
            <a:ext cx="378519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طرق تنمية التفكير الإبداعي </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70472" y="1241668"/>
            <a:ext cx="11393978" cy="4528869"/>
          </a:xfrm>
          <a:prstGeom prst="rect">
            <a:avLst/>
          </a:prstGeom>
          <a:noFill/>
        </p:spPr>
        <p:txBody>
          <a:bodyPr wrap="square" rtlCol="0">
            <a:spAutoFit/>
          </a:bodyPr>
          <a:lstStyle/>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1. استخدام النشاطات العلمية (مفتوحة النهاية):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هي أسئلة تتطلب إجابة كاملة يستخدم فيها المستهدف مشاعره ومعرفته الخاصة، بحيث تتيح الفرصة له للتعبير</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عن نفسه وأفكاره </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الكشف عن قدراته المعرفية والمهارية المختلفة والكشف أيضاً عن قدراته في التركيب، وربط العلاقات، واستنتاج الآثار وصياغة الاستخلاصات مثل: التعميمات والمبادئ، إذ أن الإجابة في الغالب تتطلب التخيل والتأمل والبحث في المصادر وإثارة التساؤلات العميقة والتفكير من جهة وتحكيم المنطق والقدرة على الكتابة المركزة الملتزمة بالتوجهات المحددة بالسؤال من جهة أخرى</a:t>
            </a: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وتتميز هذه النشاطات بأن النتائج (أو الإجابات) عن المشكلات المبحوثة ليست معروفة للمتدرب على القيادة المبدعة الذي يحاول بحثها أو حلها، كما تستخدم عادة لتوليد مشكلات علمية جديدة للتقصي والاكتشاف وفي هذا الصدد يزود المتدربين بنشاطات علمية إبداعية تتضمن ما ي</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أتي</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إيجاد مشكلة.</a:t>
            </a:r>
            <a:endPar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تكوين الفرضيات.</a:t>
            </a:r>
            <a:endPar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إيجاد استعمالات جديدة للأجهزة والأدوات العلمية.</a:t>
            </a:r>
            <a:endPar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إنتاج </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أفكار</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أصيل</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ة</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الاتصال العلمي والتعبير العلمي المناسب وبخاصة في تقرير النشاطات والمشروعات العلمية البحثية.</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pic>
        <p:nvPicPr>
          <p:cNvPr id="7" name="Graphic 21">
            <a:extLst>
              <a:ext uri="{FF2B5EF4-FFF2-40B4-BE49-F238E27FC236}">
                <a16:creationId xmlns:a16="http://schemas.microsoft.com/office/drawing/2014/main" id="{2F5CDA5C-5069-D6EB-41AA-6FEF0AAE8C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362098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33222" y="1241668"/>
            <a:ext cx="11393978" cy="5239896"/>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2. طريقة التقصي والاكتشاف </a:t>
            </a:r>
            <a:r>
              <a:rPr kumimoji="0" lang="en-US"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(Inquiry Discovery – Method)</a:t>
            </a: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عرف</a:t>
            </a: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بأنها تلك الطريقة التي تقوم على خطوات إجرائية متسلسلة مترابطة تؤدي لزيادة المستوى المعرفي العلمي لدى الطلبة ، وتقوم هذه الطريقة على أربعة مرتكزات هي :</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1- عرض ظاهرة </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أو موقف على </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المت</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درب</a:t>
            </a:r>
            <a:endPar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2- طرح أسئلة قصيرة ومحددة ومتسلسلة تثير تفكي</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ره</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وترتقي بمستوى تفكيره المنطقي </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مع </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توف</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ر ثقافة علمية مناسبة لدى المتدرب لكي يتقصى ويكتشف</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3- دفع المت</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درب</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لأن يقترح الحلول المناسبة لهذه الظاهرة </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ممارسة التعلم بالاكتشاف0</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4- تقييم هذه الحلول واعتبار الإجابات النموذجية خطوطاً عريضة يستطيع من خلالها أن يكتشف قدرات ال</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متدربين</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وإمكاناتهم</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تعتبر طريقة التقصي والاكتشاف من أكثر</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الطرائق فاعلية في تنمية التفكير العلمي لدى المتدربين</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وذلك لأنها تتيح الفرصة أمام المتدربين لممارسة العمليات العقلية ومهارات التقصي والاكتشاف بأنفسهم، كما تؤكد على عمليات من حيث ثقته وشعوره بالإنجاز واحترامه لذاته وزيادة مستوى طموحه وتطوير مواهبه الإبداعية، وفيها أيضاً، يسلك المتدرب سلوك العالم في بحثه وتوصله للنتائج كأن يحدد المشكلة، ويجمع المعلومات، ويكون الفرضيات، ويلاحظ، ويقيس، ويتنبأ، ويستنتج</a:t>
            </a:r>
            <a:r>
              <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ويصمم التجارب.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pic>
        <p:nvPicPr>
          <p:cNvPr id="7" name="Graphic 21">
            <a:extLst>
              <a:ext uri="{FF2B5EF4-FFF2-40B4-BE49-F238E27FC236}">
                <a16:creationId xmlns:a16="http://schemas.microsoft.com/office/drawing/2014/main" id="{243E01EB-8485-23BE-30BC-A9F6D2C55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9" name="TextBox 8">
            <a:extLst>
              <a:ext uri="{FF2B5EF4-FFF2-40B4-BE49-F238E27FC236}">
                <a16:creationId xmlns:a16="http://schemas.microsoft.com/office/drawing/2014/main" id="{0ACECC4B-F84B-819E-ECAB-05EA114177F4}"/>
              </a:ext>
            </a:extLst>
          </p:cNvPr>
          <p:cNvSpPr txBox="1"/>
          <p:nvPr/>
        </p:nvSpPr>
        <p:spPr>
          <a:xfrm>
            <a:off x="4114800" y="455884"/>
            <a:ext cx="378519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طرق تنمية التفكير الإبداعي </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39085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850605"/>
            <a:ext cx="11756571" cy="5624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33222" y="1053199"/>
            <a:ext cx="11393978" cy="5067477"/>
          </a:xfrm>
          <a:prstGeom prst="rect">
            <a:avLst/>
          </a:prstGeom>
          <a:noFill/>
        </p:spPr>
        <p:txBody>
          <a:bodyPr wrap="square" rtlCol="0">
            <a:spAutoFit/>
          </a:bodyPr>
          <a:lstStyle/>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AE"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rPr>
              <a:t>3</a:t>
            </a: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استخدام الأسئلة المتباعدة (المتشعبة أو المنطلقة) </a:t>
            </a:r>
            <a:r>
              <a:rPr kumimoji="0" lang="en-US"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Divergent Question </a:t>
            </a: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يعتبر استخدام الأسئلة المتباعدة من الأساليب الفاعلة في تنمية المواهب والقدرات الإبداعية لدى المتدربين وذلك لأنها تتيح الفرصة أمام المتدربين لأن يستخدموا عقولهم باتجاهات متشعبة لإيجاد إجابات مختلفة للأسئلة المطروحة، وتحف</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ز المتدربين على التفكير المتباعد  المنطلق وتهيئ لهم الجو المناسب لانفتاح العقل واستخدام المواهب الإبداعية كما أنها (الأسئلة المتباعدة) وسيلة مناسبة لإثارة المناقشات وتصارع الأفكار وتلاحقها بين المتدربين أنفسهم وليس بين المدرب والمتدربين. وتعود المتدربين أيضاً على مواجهة الحياة بشكل أكثر واقعية، لأن المشكلات الحياتية تحتاج إلى التفكير بعدة حلول ومن ثم اختيار أكثرها فاعلية وملائمة. </a:t>
            </a:r>
            <a:endPar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4. الألغاز الصورية </a:t>
            </a:r>
            <a:r>
              <a:rPr kumimoji="0" lang="en-US"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Pictorial Riddles</a:t>
            </a: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يتميز هذا الأسلوب بأنه يمكن استخدامه كنقطة بدء جيدة للابتداء بتدريس الموضوعات العلمية وبخاصة لأنه يتطلب وقتاً أو جهداً كبيراً من المدرب والمتدربين لتكوين الألغاز الصورية، كما أنه يبعث الحيوية في الدروس العلمية وفي هذا الأسلوب على سبيل المثال، تعرض صورتان (أو أكثر) لشيء أو ظاهر ما، ويحوّر شيء في إحدى الصورتين تحويراً بسيطاً ويسأل المتدربين عن هذا التحوير أو الاختلاف الذي حصل.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5. الألعاب العلمية </a:t>
            </a:r>
            <a:r>
              <a:rPr kumimoji="0" lang="en-US"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Games Science</a:t>
            </a: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Traditional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الألعاب العلمية ذات الطابع العلمي، تهدف إلى تنشيط القدرات العقلية وتحسين الموهبة الإبداعية لدى المتدربين لأنها تتيح لهم البحث والتنقيب والتفكير بمواد كثيرة مختلفة وما بينها من علاقات متشابهة أو متناقضة.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pic>
        <p:nvPicPr>
          <p:cNvPr id="7" name="Graphic 21">
            <a:extLst>
              <a:ext uri="{FF2B5EF4-FFF2-40B4-BE49-F238E27FC236}">
                <a16:creationId xmlns:a16="http://schemas.microsoft.com/office/drawing/2014/main" id="{31507BB7-D8F8-BF6E-4D8E-0963CBE469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9" name="TextBox 8">
            <a:extLst>
              <a:ext uri="{FF2B5EF4-FFF2-40B4-BE49-F238E27FC236}">
                <a16:creationId xmlns:a16="http://schemas.microsoft.com/office/drawing/2014/main" id="{6145F4CC-0ED9-3773-2D25-FB47E9BA5B61}"/>
              </a:ext>
            </a:extLst>
          </p:cNvPr>
          <p:cNvSpPr txBox="1"/>
          <p:nvPr/>
        </p:nvSpPr>
        <p:spPr>
          <a:xfrm>
            <a:off x="4072270" y="295780"/>
            <a:ext cx="378519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طرق تنمية التفكير الإبداعي </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186082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458208"/>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6. حفز (قصف أو </a:t>
            </a:r>
            <a:r>
              <a:rPr kumimoji="0" lang="ar-JO"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a:t>
            </a: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مطار) الدماغ </a:t>
            </a:r>
            <a:r>
              <a:rPr kumimoji="0" lang="en-US"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(Brain Storming)</a:t>
            </a: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ينظر إلى حفز الدماغ كنوع من التفكير الجماعي يهدف إلى تعدد الأفكار وتنوعها وأصالتها إذا ما تأجل إصدار الأحكام على الأفكار بمجرد ظهورها، وبخاصة عندما تعرض المشكلات على المتدربين يصعب حلها بشكل فردي. فإحساس المتدرب بأن أفكاره ستكون موضعاً للنقد والانتقاد والرقابة منذ ظهورها قد يكون عاملاً مانعاً أو مثبطاً لإصدار أية أفكار أخرى، ولتطبيق أسلوب حفز الدماغ، ينصح المدرب لأن يقسم المتدربين إلى مجموعات صغيرة تتألف كل مجموعة من حوالي (5-10) متدربين، وتطرح المشكلات (أو الأسئلة) عليهم. ثم يتم التنسيق بين هذه المجموعات للوصول إلى أحسن حل أو السؤال المطروح.</a:t>
            </a:r>
            <a:endPar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7. فرض(</a:t>
            </a:r>
            <a:r>
              <a:rPr kumimoji="0" lang="ar-AE"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إ</a:t>
            </a:r>
            <a:r>
              <a:rPr kumimoji="0" lang="ar-JO"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يجاد</a:t>
            </a: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العلاقات </a:t>
            </a:r>
            <a:r>
              <a:rPr kumimoji="0" lang="en-US"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Forced Relationships</a:t>
            </a:r>
            <a:r>
              <a:rPr kumimoji="0" lang="ar-SA" sz="1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يقوم هذا الأسلوب على فرض أو اختلاق علاقة بين شيئين أو أكثر (صورة، كلمات، أشياء..) ليس بينها وبين بعضها أية صلة، ويستخدم هذا الأسلوب كنقطة بدء في عملية توليد الأفكار، ولتطبيق هذا الأسلوب، يطلب من المتدربين إيجاد أو اكتشاف العلاقات بين الأشياء والظواهر التي تبدو غير مترابطة أو متباعدة عن بعضها منطقياً. </a:t>
            </a: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13C5F07A-ECC3-6D6F-7ACA-1C3878588F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9" name="TextBox 8">
            <a:extLst>
              <a:ext uri="{FF2B5EF4-FFF2-40B4-BE49-F238E27FC236}">
                <a16:creationId xmlns:a16="http://schemas.microsoft.com/office/drawing/2014/main" id="{AB0FF7D4-6423-7BE3-C4FD-A1C6C50EFC90}"/>
              </a:ext>
            </a:extLst>
          </p:cNvPr>
          <p:cNvSpPr txBox="1"/>
          <p:nvPr/>
        </p:nvSpPr>
        <p:spPr>
          <a:xfrm>
            <a:off x="4114800" y="455884"/>
            <a:ext cx="378519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طرق تنمية التفكير الإبداعي </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29654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95469"/>
            <a:ext cx="11756571" cy="575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159004"/>
            <a:ext cx="11393978" cy="5298310"/>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8</a:t>
            </a: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تأليف(تآلف) الأشتات </a:t>
            </a:r>
            <a:r>
              <a:rPr kumimoji="0" lang="en-US"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Synectic</a:t>
            </a: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تآلف الأشتات يعد من النماذج الفعالة في تطوير القـدرات الابتكارية لدى الطلبة وغيرهم في المجالات المتنوعة والمختلقة حيث أن هذا النموذج طوِّر من قبل وليم جوردن عام 1961م، حيث أن عمله بدأ من فكرة تطوير وبناء مجموعات ابتكار فـي المؤسسات الصناعية ؛ أي في المجموعات التي يتم فيها اجتماع لأفرادها من أجل تجميع الخبرة والمعرفة للقيام بعملية تطوير الإنتاج . وقد طوّر "وليم جوردن " نموذج من أجل استخدامه في عملية التعليم . ويـرى بعض علماء النفس والتربويون أن تآلف الأشتات يتضمن ربط العناصر والموضوعات المختلفة ببعضها الـبعض ؛ أي ربـط العناصر والأفكار والموضوعات المختلفة التي تدلُّ على عدم وجود ترابط بين بعضها البعض. وأن هذا النموذج يستهدف تنمية القدرة الابتكارية لدى الطلبة (الكسباني ، 2008) و</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يستند هذا الأسلوب على أساس أن عملية الإبداع هي نشاط عقلي يمارسه المتدرب في موقع وتحديد وفهم المشكلة أولاً، ثم في موقف حل المشكلة ثانياً، ويستخدم هذا الأسلوب من حيث المبدأ، لتسيير عمليتين هما(أ) جعل الغريب مألوفاً</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.(ب) وجعل المألوف غريباً.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9. تمثيل الأدوار </a:t>
            </a:r>
            <a:r>
              <a:rPr kumimoji="0" lang="en-US"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Role Playing</a:t>
            </a: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في هذا الأسلوب (لعب الدور أو تمثيل الأدوار</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يمارس المتدرب الدور الذي يتفق عليه مما يسمح له بالتصرف كصاحب الدور نفسه، فقد يطلب المدرب من المتدربين أن يقوموا بدور قائد المستويات العليا. ويتميز هذا الأسلوب بأنه يتيح المجال أمام المتدربين لأن تنطلق أفكارهم وآراءهم الجديدة مما ينمي وينشط قدرات الطلاقة عندهم من جهة، كما ينمي موهبة ومهارة الاتصال سواء تقصّي المشكلات العلمية في إدارة المناقشات والتعبير</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عن آرائهم بحرية واحترام آراء زملائهم العاملين واتخاذ القرارات المناسبة من جهة أخرى.</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pic>
        <p:nvPicPr>
          <p:cNvPr id="7" name="Graphic 21">
            <a:extLst>
              <a:ext uri="{FF2B5EF4-FFF2-40B4-BE49-F238E27FC236}">
                <a16:creationId xmlns:a16="http://schemas.microsoft.com/office/drawing/2014/main" id="{2B33332B-4C7F-889E-1F58-19AAAE79EC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9" name="TextBox 8">
            <a:extLst>
              <a:ext uri="{FF2B5EF4-FFF2-40B4-BE49-F238E27FC236}">
                <a16:creationId xmlns:a16="http://schemas.microsoft.com/office/drawing/2014/main" id="{A01502D7-1C28-304E-EA12-78338A241C26}"/>
              </a:ext>
            </a:extLst>
          </p:cNvPr>
          <p:cNvSpPr txBox="1"/>
          <p:nvPr/>
        </p:nvSpPr>
        <p:spPr>
          <a:xfrm>
            <a:off x="4114800" y="455884"/>
            <a:ext cx="378519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طرق تنمية التفكير الإبداعي </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494038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23958" y="184228"/>
            <a:ext cx="656883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النظام الابتكاري والإبداعي في المؤسسات </a:t>
            </a:r>
            <a:endParaRPr kumimoji="0" lang="ar-AE"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GB" sz="2000" b="0" i="0" u="none" strike="noStrike" kern="1200" cap="none" spc="0" normalizeH="0" baseline="0" noProof="0" dirty="0">
                <a:ln>
                  <a:noFill/>
                </a:ln>
                <a:solidFill>
                  <a:prstClr val="black"/>
                </a:solidFill>
                <a:effectLst/>
                <a:uLnTx/>
                <a:uFillTx/>
                <a:latin typeface="Alexandria" pitchFamily="2" charset="-78"/>
                <a:ea typeface="+mn-ea"/>
                <a:cs typeface="+mn-cs"/>
              </a:rPr>
              <a:t>Innovative and Creative System in Organizations</a:t>
            </a:r>
            <a:endParaRPr kumimoji="0" lang="en-GB"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6166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pitchFamily="2" charset="-78"/>
              <a:ea typeface="+mn-ea"/>
              <a:cs typeface="Traditional Arabic" panose="02020603050405020304" pitchFamily="18" charset="-78"/>
            </a:endParaRPr>
          </a:p>
        </p:txBody>
      </p:sp>
      <p:sp>
        <p:nvSpPr>
          <p:cNvPr id="10" name="TextBox 9">
            <a:extLst>
              <a:ext uri="{FF2B5EF4-FFF2-40B4-BE49-F238E27FC236}">
                <a16:creationId xmlns:a16="http://schemas.microsoft.com/office/drawing/2014/main" id="{A7EA7F7C-2B86-3301-AA94-8D297E6EBAA1}"/>
              </a:ext>
            </a:extLst>
          </p:cNvPr>
          <p:cNvSpPr txBox="1"/>
          <p:nvPr/>
        </p:nvSpPr>
        <p:spPr>
          <a:xfrm>
            <a:off x="380260" y="1190176"/>
            <a:ext cx="11159411" cy="4801314"/>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يمكن النظر إلى العملية الابتكارية والإبداعية في المؤسسات على أنها نظام له مدخلات وعمليات. ومن المعروف أن نظام الابتكار والإبداع لا يتم في بيئة تنظيمية بيروقراطية، لذلك يجب قياس البيئة المحيطة به سواء أكانت تنظيمية داخلية، أم بيئية خارجية، ومن هذا المنطلق يجب</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تحديد الأهداف الابتكارية والإبداعية الطويلة الأجل والقصيرة أيضًا، ويجب تحديد الأولويات المرتبطة بهذه الأهداف، وقياس التنبؤ وتوقيت الأداء ومتابعة الخطة وتقييم الأداء والرقابة على المعامل والمختبرات والتجارب، كما أنه يجب توظيف العناصر الفعالة وتعبئة وتوجيه الموارد المادية  والبشرية، ووضع نظام فعال للأجور والحوافز وتحديد المعلومات واتخاذ القرارات المتعلقة بالابتكار والإبداع.</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ويتم تنظيم الانشطة المتعلقة بنظام الابتكار والإبداع في المؤسسات في الشكلين التاليين: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المركزي</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:يتم هذا النوع من التنظيم عن طريق </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تجميع الخبراء والباحثين في إدارة واحدة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كإدارة البحوث أو الابتكار، أو إدارة البحوث والتطوير، أو إدارة ابتكار وتطوير السلع الجديدة وغير ذلك من الأشكال التي يأخذها هذا النوع من التنظيم.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اللامركزي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يتم هذا النوع من التنظيم من خلال العمل في أشكال لفرق العمل وتنظيماتها المختلفة بهدف الاستفادة من التفاعل بينهم، باعتباره السبب الرئيسي في عملية الابتكار والإبداع، وقد يتمثل هذا الشكل في شكل </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دوائر الجودة أو فرق العمل أو فرق عمل مدارة ذاتياً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وغير ذلك.</a:t>
            </a:r>
          </a:p>
        </p:txBody>
      </p:sp>
      <p:pic>
        <p:nvPicPr>
          <p:cNvPr id="4" name="Graphic 21">
            <a:extLst>
              <a:ext uri="{FF2B5EF4-FFF2-40B4-BE49-F238E27FC236}">
                <a16:creationId xmlns:a16="http://schemas.microsoft.com/office/drawing/2014/main" id="{7260BB7C-B0ED-330C-1955-3C472EBC9A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3426703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1751" y="816852"/>
            <a:ext cx="12008497" cy="6006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211574" y="73046"/>
            <a:ext cx="583727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مراحل عملية الإبداع الوظيفي  </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7" y="995469"/>
            <a:ext cx="11688148" cy="5801588"/>
          </a:xfrm>
          <a:prstGeom prst="rect">
            <a:avLst/>
          </a:prstGeom>
          <a:noFill/>
        </p:spPr>
        <p:txBody>
          <a:bodyPr wrap="square" rtlCol="0">
            <a:spAutoFit/>
          </a:bodyPr>
          <a:lstStyle/>
          <a:p>
            <a:pPr marL="0" marR="0" lvl="0" indent="457200" algn="just" defTabSz="914400" rtl="1" eaLnBrk="1" fontAlgn="auto" latinLnBrk="0" hangingPunct="1">
              <a:lnSpc>
                <a:spcPct val="1000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خلال دراسة معالم الإبداع وأثاره يمكن انجاز المراحل التي تمر بها عملية الإبداع بما يأتي:</a:t>
            </a: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457200" algn="just" defTabSz="914400" rtl="1" eaLnBrk="1" fontAlgn="auto" latinLnBrk="0" hangingPunct="1">
              <a:lnSpc>
                <a:spcPct val="100000"/>
              </a:lnSpc>
              <a:spcBef>
                <a:spcPts val="600"/>
              </a:spcBef>
              <a:spcAft>
                <a:spcPts val="0"/>
              </a:spcAft>
              <a:buClrTx/>
              <a:buSzTx/>
              <a:buFontTx/>
              <a:buNone/>
              <a:tabLst/>
              <a:defRPr/>
            </a:pP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 التصور ) أو الإدراك    :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Recognition</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تبدأ الخطوة الأساسية للابداع الناجح بفكرة جديدة أو تصور كامل للامكانات التكنولوجية والاحتياجات المطلوبة، اضافة لدراسة المنافع الاقتصادية أو الاجتماعية التي يأخذها المبدع بنظر الاعتبار، ومقارنة المنافع المتوقعة بكلفة الإنتاج  المطلوب . </a:t>
            </a:r>
          </a:p>
          <a:p>
            <a:pPr marL="0" marR="0" lvl="0" indent="457200" algn="just" defTabSz="914400" rtl="1" eaLnBrk="1" fontAlgn="auto" latinLnBrk="0" hangingPunct="1">
              <a:lnSpc>
                <a:spcPct val="100000"/>
              </a:lnSpc>
              <a:spcBef>
                <a:spcPts val="60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تكوين الفكرة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Idea Formulation  :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تكوين  الفكرة هي العملية الأساسية الثانية في مرحلة الإبداع ، حيث ان تصميم المحتوى يشتمل على تحديد الطلب المتوقع والتكنولوجيا المحتملة لتكوين التصميم . وهذه الخطوة هي عمل مبدع وخلاق لتوحيد كل العوامل المطلوب اعتمادها . كما أن هذه تمثل عملية تقييم</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تصاحب ادارة الإبداع في كل مراحله المطلوبة ، اذ يتقرر في ضوئها ما اذا كان الامر ممكناً في الاستمرار ، أو كانت هنالك ضرورة للتوقف عن العمل . </a:t>
            </a:r>
          </a:p>
          <a:p>
            <a:pPr marL="0" marR="0" lvl="0" indent="457200" algn="just" defTabSz="914400" rtl="1" eaLnBrk="1" fontAlgn="auto" latinLnBrk="0" hangingPunct="1">
              <a:lnSpc>
                <a:spcPct val="100000"/>
              </a:lnSpc>
              <a:spcBef>
                <a:spcPts val="60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معالجة المشكلة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Problem – Solving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ترافق هذه الخط</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وة</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عملية الإبداع بشكل مستمر حيث تصاحب ذلك ظهور بعض المشكلات أو المعوقات التي يجب ان تتخذ بشأنها  المعالجات الممكنة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لمشروع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توقف أو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الإلغاء)</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0" marR="0" lvl="0" indent="457200" algn="just" defTabSz="914400" rtl="1" eaLnBrk="1" fontAlgn="auto" latinLnBrk="0" hangingPunct="1">
              <a:lnSpc>
                <a:spcPct val="100000"/>
              </a:lnSpc>
              <a:spcBef>
                <a:spcPts val="60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الحل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Solution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اذا ما نجحت نشاطات حل المشكلات تأتي مرحلة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الحل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يكون الإبداع فيها قد وجد وتحقق. فاذا تحقق المشروع من خلال الامكانات التكنولوجية المتاحة سمي هذا النوع الابداع </a:t>
            </a:r>
            <a:r>
              <a:rPr kumimoji="0" lang="ar-SA"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بالتبني</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أما اذا لم تحقق الموارد التكنولوجية المتاحة امكانية التنفيذ فان المؤسسة تلجأ إلى اعتماد المرحلة الاخرى من  مراحل الإبداع وهي مرحلة </a:t>
            </a:r>
            <a:r>
              <a:rPr kumimoji="0" lang="ar-SA"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التطوير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457200" algn="just" defTabSz="914400" rtl="1" eaLnBrk="1" fontAlgn="auto" latinLnBrk="0" hangingPunct="1">
              <a:lnSpc>
                <a:spcPct val="100000"/>
              </a:lnSpc>
              <a:spcBef>
                <a:spcPts val="60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التطوير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Development :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تمثل هذه المرحلة احدى صور عدم التأكد التي يواجهها المبدع ، حيث أن امكانية قياس الحاجة إلى التكنولوجيا المتوقعة لاكمال المشروع تكون غير معروفة عادةً لذلك يحاول المبدع أن يحل مشكلات عدم التأكد من خلال الأخذ بالنظر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حاجة السوق والعقبات الانتاجية المرافقة لذلك . ولا يمكن تحقق الإبداع الا حينما يتم تقديم السلع  والخدمات ( المخرجات ) فعلاً للسوق . </a:t>
            </a:r>
          </a:p>
          <a:p>
            <a:pPr marL="0" marR="0" lvl="0" indent="457200" algn="just" defTabSz="914400" rtl="1" eaLnBrk="1" fontAlgn="auto" latinLnBrk="0" hangingPunct="1">
              <a:lnSpc>
                <a:spcPct val="100000"/>
              </a:lnSpc>
              <a:spcBef>
                <a:spcPts val="60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الاستعمال أو الانتشار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Utilization &amp; Diffusion: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تمثل هذه المرحلة الخطوة النهائية في عملية الإبداع ، حيث يتم استعمال الإبداع أو انتشار فكرة الإبداع والنتائج المتحققة منها. </a:t>
            </a:r>
          </a:p>
          <a:p>
            <a:pPr marL="0" marR="0" lvl="0" indent="457200" algn="just" defTabSz="914400" rtl="1" eaLnBrk="1" fontAlgn="auto" latinLnBrk="0" hangingPunct="1">
              <a:lnSpc>
                <a:spcPct val="100000"/>
              </a:lnSpc>
              <a:spcBef>
                <a:spcPts val="60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هنا يتضح بأن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عمليات</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والمراحل التي يمر</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بها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a:t>
            </a: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تصورات هادفة إلى تفجير الطاقات الانسانية الكامنة في الفرد والجماعة والمنظمة على حد سواء ، كما أن نتائجها هي ذات أبعاد تطويرية فاعلة لخدمة المؤسسة والمجتمع.</a:t>
            </a:r>
          </a:p>
        </p:txBody>
      </p:sp>
      <p:pic>
        <p:nvPicPr>
          <p:cNvPr id="4" name="Graphic 21">
            <a:extLst>
              <a:ext uri="{FF2B5EF4-FFF2-40B4-BE49-F238E27FC236}">
                <a16:creationId xmlns:a16="http://schemas.microsoft.com/office/drawing/2014/main" id="{B6478E39-9906-AAB2-7CA2-27707F9607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10" name="TextBox 9">
            <a:extLst>
              <a:ext uri="{FF2B5EF4-FFF2-40B4-BE49-F238E27FC236}">
                <a16:creationId xmlns:a16="http://schemas.microsoft.com/office/drawing/2014/main" id="{A43F049B-EA45-80C4-1A20-2682DCCBFF9C}"/>
              </a:ext>
            </a:extLst>
          </p:cNvPr>
          <p:cNvSpPr txBox="1"/>
          <p:nvPr/>
        </p:nvSpPr>
        <p:spPr>
          <a:xfrm>
            <a:off x="0" y="6744841"/>
            <a:ext cx="255092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12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الشماع ، وحمود ، 2005 ) :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657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50AE51-A840-BC3D-F4AE-BE31F2F2D62E}"/>
              </a:ext>
            </a:extLst>
          </p:cNvPr>
          <p:cNvSpPr txBox="1"/>
          <p:nvPr/>
        </p:nvSpPr>
        <p:spPr>
          <a:xfrm>
            <a:off x="131667" y="968417"/>
            <a:ext cx="11928668" cy="5755422"/>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جوانب ومتغيرات البيئة التنظيمية التـي تحفـز الإبداع الــوظيفي </a:t>
            </a:r>
            <a:r>
              <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الهيكل التنظيمي العضوي</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يؤثر إيجابا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الإبداع وذلك لأنه يتضمن درجة متدنية من تقسيم التمايز الرأسي، والمركزية، فالهيكل العضوي يــوفر المرونـة والتكيــف والتفاعل الأفقي بين الوحدات المختلفة مما يشجع ويسهل تبني الإبداعات</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2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استقرار الإدارة</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حيث إن استقرار الإدارة لفترة طويلة يرتبط بالإبداع</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يو</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فر المشروعية والمعرفة </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كيفية إنجاز العمل وتحقيق النتائج المرجوة.</a:t>
            </a: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-3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ثقافة المؤسسة</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المؤسسات المبدعة لديها ثقافات متشابهة، فهي تشجع المخاطرة والاختبار والتجربة، وتكافئ النجاح والفشل، على السواء، وتشجع بل وتكافئ الأخطاء، وتنظـر إلى الفشل على أنه نتيجة ثانوية طبيعية للخوض في المجهول.</a:t>
            </a: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-4 </a:t>
            </a:r>
            <a:r>
              <a:rPr kumimoji="0" lang="ar-JO"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a:t>
            </a: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الإبداع يتطلب قيادة ملتزمة بالتغيير وتدعم الإبداع وتـسائده وتتـسامح مـع الأخطاء، بل وتشجعها وعلى المدير أن يساعد الأفراد على التغلب على خوفهم من الفـشل</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وتطوير ثقافة المخاطرة الذكية التي تؤدي إلى الإبداع الدائم.</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جماعة العمل</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لقد دلت الدراسات على أن وجود درجة معتدلة من التنوع والتماسك والاستقلالية لدى فريق عمل يشجع ويعزز الإبداع، ولكن إذا ما زادت هذه الخصائص أو قلت درجة الاعتدال فإن ذلك يعيق الإبداع في المؤسسات. ومن ناحية أخرى فإن الدراسات أثبتت أن وجود علاقات قوية بين أفراد الجماعة الواحدة يشجع على الامتثال وتضر بالإبداع، فالمنظمة التي تسودها العلاقات الاجتماعية القوية يمكن أن تصبح راضية ذاتياً بالوضع الراهن ومنعزلة عن عمليات التطوير، وهذا يعني أن المؤسسات التي تعزز التنوع والانفتاح الداخلي ولو على حساب جزء من التماسك يمكن أن تساعد على جذب الأفراد الموهوبين والمبدعين.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.6</a:t>
            </a:r>
            <a:r>
              <a:rPr kumimoji="0" lang="ar-AE"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أنظمة المكافآت والحوافز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AE"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مما يحفز الإبداع ويسانده وضع نظم المكافآت التي تلائم الإبداع، والربط بين أنظمة المكافآت والإبداع هو منح الاعتراف والتقدير والأداء الجيد.</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 name="TextBox 1">
            <a:extLst>
              <a:ext uri="{FF2B5EF4-FFF2-40B4-BE49-F238E27FC236}">
                <a16:creationId xmlns:a16="http://schemas.microsoft.com/office/drawing/2014/main" id="{68F718DF-ADB4-E629-48DE-709D1A1D4FC3}"/>
              </a:ext>
            </a:extLst>
          </p:cNvPr>
          <p:cNvSpPr txBox="1"/>
          <p:nvPr/>
        </p:nvSpPr>
        <p:spPr>
          <a:xfrm>
            <a:off x="2668772" y="14951"/>
            <a:ext cx="647694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دور البيئة التنظيمية في تحفيز الإبداع</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B666AA6F-FEE8-0E5E-4606-9B8B54C035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7" name="Rectangle 6">
            <a:extLst>
              <a:ext uri="{FF2B5EF4-FFF2-40B4-BE49-F238E27FC236}">
                <a16:creationId xmlns:a16="http://schemas.microsoft.com/office/drawing/2014/main" id="{5560A388-2FD2-9BE4-FFA5-170A3A5E47A2}"/>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8" name="TextBox 7">
            <a:extLst>
              <a:ext uri="{FF2B5EF4-FFF2-40B4-BE49-F238E27FC236}">
                <a16:creationId xmlns:a16="http://schemas.microsoft.com/office/drawing/2014/main" id="{30A7238D-B3D5-2404-A377-990466BFFACD}"/>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10" name="TextBox 9">
            <a:extLst>
              <a:ext uri="{FF2B5EF4-FFF2-40B4-BE49-F238E27FC236}">
                <a16:creationId xmlns:a16="http://schemas.microsoft.com/office/drawing/2014/main" id="{A37C85D2-FF07-943D-FE22-F91FC4DECFA9}"/>
              </a:ext>
            </a:extLst>
          </p:cNvPr>
          <p:cNvSpPr txBox="1"/>
          <p:nvPr/>
        </p:nvSpPr>
        <p:spPr>
          <a:xfrm>
            <a:off x="-101009" y="6780830"/>
            <a:ext cx="4439093" cy="266227"/>
          </a:xfrm>
          <a:prstGeom prst="rect">
            <a:avLst/>
          </a:prstGeom>
          <a:noFill/>
        </p:spPr>
        <p:txBody>
          <a:bodyPr wrap="square">
            <a:spAutoFit/>
          </a:bodyPr>
          <a:lstStyle/>
          <a:p>
            <a:pPr marL="0" marR="0" lvl="0" indent="0" algn="ctr" defTabSz="914400" rtl="1" eaLnBrk="1" fontAlgn="auto" latinLnBrk="0" hangingPunct="1">
              <a:lnSpc>
                <a:spcPct val="115000"/>
              </a:lnSpc>
              <a:spcBef>
                <a:spcPts val="0"/>
              </a:spcBef>
              <a:spcAft>
                <a:spcPts val="1000"/>
              </a:spcAft>
              <a:buClrTx/>
              <a:buSzTx/>
              <a:buFontTx/>
              <a:buNone/>
              <a:tabLst/>
              <a:defRPr/>
            </a:pPr>
            <a:r>
              <a:rPr kumimoji="0" lang="ar-AE" sz="105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(نصير والعزاوي،2011، </a:t>
            </a:r>
            <a:r>
              <a:rPr kumimoji="0" lang="ar-JO" sz="105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أثر الإبداع الإداري على تحسين مستوى أداء إدارة الموارد البشريّة) </a:t>
            </a:r>
            <a:endPar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0249908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72" y="1076112"/>
            <a:ext cx="10886049" cy="5169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8502" y="367882"/>
            <a:ext cx="540134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 التنظيمي</a:t>
            </a: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الوظيفي</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graphicFrame>
        <p:nvGraphicFramePr>
          <p:cNvPr id="7" name="Table 6">
            <a:extLst>
              <a:ext uri="{FF2B5EF4-FFF2-40B4-BE49-F238E27FC236}">
                <a16:creationId xmlns:a16="http://schemas.microsoft.com/office/drawing/2014/main" id="{55CF5AC4-C415-8429-E814-CCADD95684D8}"/>
              </a:ext>
            </a:extLst>
          </p:cNvPr>
          <p:cNvGraphicFramePr>
            <a:graphicFrameLocks noGrp="1"/>
          </p:cNvGraphicFramePr>
          <p:nvPr/>
        </p:nvGraphicFramePr>
        <p:xfrm>
          <a:off x="1035978" y="1756585"/>
          <a:ext cx="9593036" cy="4313669"/>
        </p:xfrm>
        <a:graphic>
          <a:graphicData uri="http://schemas.openxmlformats.org/drawingml/2006/table">
            <a:tbl>
              <a:tblPr firstRow="1" bandRow="1">
                <a:tableStyleId>{5940675A-B579-460E-94D1-54222C63F5DA}</a:tableStyleId>
              </a:tblPr>
              <a:tblGrid>
                <a:gridCol w="2398259">
                  <a:extLst>
                    <a:ext uri="{9D8B030D-6E8A-4147-A177-3AD203B41FA5}">
                      <a16:colId xmlns:a16="http://schemas.microsoft.com/office/drawing/2014/main" val="20000"/>
                    </a:ext>
                  </a:extLst>
                </a:gridCol>
                <a:gridCol w="2398259">
                  <a:extLst>
                    <a:ext uri="{9D8B030D-6E8A-4147-A177-3AD203B41FA5}">
                      <a16:colId xmlns:a16="http://schemas.microsoft.com/office/drawing/2014/main" val="20001"/>
                    </a:ext>
                  </a:extLst>
                </a:gridCol>
                <a:gridCol w="2398259">
                  <a:extLst>
                    <a:ext uri="{9D8B030D-6E8A-4147-A177-3AD203B41FA5}">
                      <a16:colId xmlns:a16="http://schemas.microsoft.com/office/drawing/2014/main" val="20002"/>
                    </a:ext>
                  </a:extLst>
                </a:gridCol>
                <a:gridCol w="2398259">
                  <a:extLst>
                    <a:ext uri="{9D8B030D-6E8A-4147-A177-3AD203B41FA5}">
                      <a16:colId xmlns:a16="http://schemas.microsoft.com/office/drawing/2014/main" val="20003"/>
                    </a:ext>
                  </a:extLst>
                </a:gridCol>
              </a:tblGrid>
              <a:tr h="902195">
                <a:tc>
                  <a:txBody>
                    <a:bodyPr/>
                    <a:lstStyle/>
                    <a:p>
                      <a:pPr algn="ctr">
                        <a:lnSpc>
                          <a:spcPct val="150000"/>
                        </a:lnSpc>
                      </a:pPr>
                      <a:endParaRPr lang="ko-KR" altLang="en-US" sz="2000"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tx1">
                        <a:lumMod val="50000"/>
                        <a:lumOff val="50000"/>
                      </a:schemeClr>
                    </a:solidFill>
                  </a:tcPr>
                </a:tc>
                <a:tc>
                  <a:txBody>
                    <a:bodyPr/>
                    <a:lstStyle/>
                    <a:p>
                      <a:pPr algn="ctr">
                        <a:lnSpc>
                          <a:spcPct val="150000"/>
                        </a:lnSpc>
                      </a:pPr>
                      <a:r>
                        <a:rPr lang="ar-JO" altLang="ko-KR" sz="2000" b="1" dirty="0">
                          <a:solidFill>
                            <a:schemeClr val="bg1"/>
                          </a:solidFill>
                          <a:latin typeface="Alexandria" pitchFamily="2" charset="-78"/>
                          <a:cs typeface="Alexandria" pitchFamily="2" charset="-78"/>
                        </a:rPr>
                        <a:t>اللامركزية في النمط ال</a:t>
                      </a:r>
                      <a:r>
                        <a:rPr lang="ar-AE" altLang="ko-KR" sz="2000" b="1" dirty="0">
                          <a:solidFill>
                            <a:schemeClr val="bg1"/>
                          </a:solidFill>
                          <a:latin typeface="Alexandria" pitchFamily="2" charset="-78"/>
                          <a:cs typeface="Alexandria" pitchFamily="2" charset="-78"/>
                        </a:rPr>
                        <a:t>إ</a:t>
                      </a:r>
                      <a:r>
                        <a:rPr lang="ar-JO" altLang="ko-KR" sz="2000" b="1" dirty="0">
                          <a:solidFill>
                            <a:schemeClr val="bg1"/>
                          </a:solidFill>
                          <a:latin typeface="Alexandria" pitchFamily="2" charset="-78"/>
                          <a:cs typeface="Alexandria" pitchFamily="2" charset="-78"/>
                        </a:rPr>
                        <a:t>داري</a:t>
                      </a: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solidFill>
                  </a:tcPr>
                </a:tc>
                <a:tc>
                  <a:txBody>
                    <a:bodyPr/>
                    <a:lstStyle/>
                    <a:p>
                      <a:pPr algn="ctr">
                        <a:lnSpc>
                          <a:spcPct val="150000"/>
                        </a:lnSpc>
                      </a:pPr>
                      <a:r>
                        <a:rPr lang="ar-JO" altLang="ko-KR" sz="2000" b="1" dirty="0">
                          <a:solidFill>
                            <a:schemeClr val="bg1"/>
                          </a:solidFill>
                          <a:latin typeface="Alexandria" pitchFamily="2" charset="-78"/>
                          <a:cs typeface="Alexandria" pitchFamily="2" charset="-78"/>
                        </a:rPr>
                        <a:t>التنافس</a:t>
                      </a: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B0F0"/>
                    </a:solidFill>
                  </a:tcPr>
                </a:tc>
                <a:tc>
                  <a:txBody>
                    <a:bodyPr/>
                    <a:lstStyle/>
                    <a:p>
                      <a:pPr algn="ctr">
                        <a:lnSpc>
                          <a:spcPct val="150000"/>
                        </a:lnSpc>
                      </a:pPr>
                      <a:r>
                        <a:rPr lang="ar-JO" altLang="ko-KR" sz="2000" b="1" dirty="0">
                          <a:solidFill>
                            <a:schemeClr val="bg1"/>
                          </a:solidFill>
                          <a:latin typeface="Alexandria" pitchFamily="2" charset="-78"/>
                          <a:cs typeface="Alexandria" pitchFamily="2" charset="-78"/>
                        </a:rPr>
                        <a:t>الثقافة التنظيمية الإيجابية</a:t>
                      </a: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10001"/>
                  </a:ext>
                </a:extLst>
              </a:tr>
              <a:tr h="902195">
                <a:tc>
                  <a:txBody>
                    <a:bodyPr/>
                    <a:lstStyle/>
                    <a:p>
                      <a:pPr marL="0" marR="0" indent="0" algn="ctr" defTabSz="914400" rtl="0" eaLnBrk="1" fontAlgn="auto" latinLnBrk="1" hangingPunct="1">
                        <a:lnSpc>
                          <a:spcPct val="150000"/>
                        </a:lnSpc>
                        <a:spcBef>
                          <a:spcPts val="0"/>
                        </a:spcBef>
                        <a:spcAft>
                          <a:spcPts val="0"/>
                        </a:spcAft>
                        <a:buClrTx/>
                        <a:buSzTx/>
                        <a:buFontTx/>
                        <a:buNone/>
                        <a:tabLst/>
                        <a:defRPr/>
                      </a:pPr>
                      <a:r>
                        <a:rPr lang="ar-JO" altLang="ko-KR" sz="2000" b="1" dirty="0">
                          <a:solidFill>
                            <a:schemeClr val="bg1"/>
                          </a:solidFill>
                          <a:latin typeface="Alexandria" pitchFamily="2" charset="-78"/>
                          <a:cs typeface="Alexandria" pitchFamily="2" charset="-78"/>
                        </a:rPr>
                        <a:t>المشاركة والتعاون</a:t>
                      </a: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tx1">
                        <a:lumMod val="50000"/>
                        <a:lumOff val="50000"/>
                      </a:schemeClr>
                    </a:solidFill>
                  </a:tcPr>
                </a:tc>
                <a:tc>
                  <a:txBody>
                    <a:bodyPr/>
                    <a:lstStyle/>
                    <a:p>
                      <a:pPr marL="0" marR="0" indent="0" algn="ctr" defTabSz="914400" rtl="0" eaLnBrk="1" fontAlgn="auto" latinLnBrk="1" hangingPunct="1">
                        <a:lnSpc>
                          <a:spcPct val="150000"/>
                        </a:lnSpc>
                        <a:spcBef>
                          <a:spcPts val="0"/>
                        </a:spcBef>
                        <a:spcAft>
                          <a:spcPts val="0"/>
                        </a:spcAft>
                        <a:buClrTx/>
                        <a:buSzTx/>
                        <a:buFontTx/>
                        <a:buNone/>
                        <a:tabLst/>
                        <a:defRPr/>
                      </a:pP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solidFill>
                  </a:tcPr>
                </a:tc>
                <a:tc>
                  <a:txBody>
                    <a:bodyPr/>
                    <a:lstStyle/>
                    <a:p>
                      <a:pPr marL="0" marR="0" indent="0" algn="ctr" defTabSz="914400" rtl="0" eaLnBrk="1" fontAlgn="auto" latinLnBrk="1" hangingPunct="1">
                        <a:lnSpc>
                          <a:spcPct val="150000"/>
                        </a:lnSpc>
                        <a:spcBef>
                          <a:spcPts val="0"/>
                        </a:spcBef>
                        <a:spcAft>
                          <a:spcPts val="0"/>
                        </a:spcAft>
                        <a:buClrTx/>
                        <a:buSzTx/>
                        <a:buFontTx/>
                        <a:buNone/>
                        <a:tabLst/>
                        <a:defRPr/>
                      </a:pPr>
                      <a:r>
                        <a:rPr lang="ar-JO" altLang="ko-KR" sz="2000" b="1" dirty="0">
                          <a:solidFill>
                            <a:schemeClr val="bg1"/>
                          </a:solidFill>
                          <a:latin typeface="Alexandria" pitchFamily="2" charset="-78"/>
                          <a:cs typeface="Alexandria" pitchFamily="2" charset="-78"/>
                        </a:rPr>
                        <a:t>القوانين والأنظمة</a:t>
                      </a: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B0F0"/>
                    </a:solidFill>
                  </a:tcPr>
                </a:tc>
                <a:tc>
                  <a:txBody>
                    <a:bodyPr/>
                    <a:lstStyle/>
                    <a:p>
                      <a:pPr marL="0" marR="0" indent="0" algn="ctr" defTabSz="914400" rtl="0" eaLnBrk="1" fontAlgn="auto" latinLnBrk="1" hangingPunct="1">
                        <a:lnSpc>
                          <a:spcPct val="150000"/>
                        </a:lnSpc>
                        <a:spcBef>
                          <a:spcPts val="0"/>
                        </a:spcBef>
                        <a:spcAft>
                          <a:spcPts val="0"/>
                        </a:spcAft>
                        <a:buClrTx/>
                        <a:buSzTx/>
                        <a:buFontTx/>
                        <a:buNone/>
                        <a:tabLst/>
                        <a:defRPr/>
                      </a:pP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10002"/>
                  </a:ext>
                </a:extLst>
              </a:tr>
              <a:tr h="902195">
                <a:tc>
                  <a:txBody>
                    <a:bodyPr/>
                    <a:lstStyle/>
                    <a:p>
                      <a:pPr algn="ctr">
                        <a:lnSpc>
                          <a:spcPct val="150000"/>
                        </a:lnSpc>
                      </a:pPr>
                      <a:endParaRPr lang="ko-KR" altLang="en-US" sz="2000"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tx1">
                        <a:lumMod val="50000"/>
                        <a:lumOff val="50000"/>
                      </a:schemeClr>
                    </a:solidFill>
                  </a:tcPr>
                </a:tc>
                <a:tc>
                  <a:txBody>
                    <a:bodyPr/>
                    <a:lstStyle/>
                    <a:p>
                      <a:pPr algn="ctr">
                        <a:lnSpc>
                          <a:spcPct val="150000"/>
                        </a:lnSpc>
                      </a:pPr>
                      <a:r>
                        <a:rPr lang="ar-JO" altLang="ko-KR" sz="2000" b="1" dirty="0">
                          <a:solidFill>
                            <a:schemeClr val="bg1"/>
                          </a:solidFill>
                          <a:latin typeface="Alexandria" pitchFamily="2" charset="-78"/>
                          <a:cs typeface="Alexandria" pitchFamily="2" charset="-78"/>
                        </a:rPr>
                        <a:t>البيئة التنظيمية</a:t>
                      </a: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solidFill>
                  </a:tcPr>
                </a:tc>
                <a:tc>
                  <a:txBody>
                    <a:bodyPr/>
                    <a:lstStyle/>
                    <a:p>
                      <a:pPr algn="ctr">
                        <a:lnSpc>
                          <a:spcPct val="150000"/>
                        </a:lnSpc>
                      </a:pPr>
                      <a:endParaRPr lang="ko-KR" altLang="en-US" sz="2000"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B0F0"/>
                    </a:solidFill>
                  </a:tcPr>
                </a:tc>
                <a:tc>
                  <a:txBody>
                    <a:bodyPr/>
                    <a:lstStyle/>
                    <a:p>
                      <a:pPr algn="ctr">
                        <a:lnSpc>
                          <a:spcPct val="150000"/>
                        </a:lnSpc>
                      </a:pPr>
                      <a:r>
                        <a:rPr lang="ar-JO" altLang="ko-KR" sz="2000" b="1" dirty="0">
                          <a:solidFill>
                            <a:schemeClr val="bg1"/>
                          </a:solidFill>
                          <a:latin typeface="Alexandria" pitchFamily="2" charset="-78"/>
                          <a:cs typeface="Alexandria" pitchFamily="2" charset="-78"/>
                        </a:rPr>
                        <a:t>التدريب المستمر</a:t>
                      </a: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10003"/>
                  </a:ext>
                </a:extLst>
              </a:tr>
              <a:tr h="902195">
                <a:tc>
                  <a:txBody>
                    <a:bodyPr/>
                    <a:lstStyle/>
                    <a:p>
                      <a:pPr marL="0" marR="0" indent="0" algn="ctr" defTabSz="914400" rtl="0" eaLnBrk="1" fontAlgn="auto" latinLnBrk="1" hangingPunct="1">
                        <a:lnSpc>
                          <a:spcPct val="150000"/>
                        </a:lnSpc>
                        <a:spcBef>
                          <a:spcPts val="0"/>
                        </a:spcBef>
                        <a:spcAft>
                          <a:spcPts val="0"/>
                        </a:spcAft>
                        <a:buClrTx/>
                        <a:buSzTx/>
                        <a:buFontTx/>
                        <a:buNone/>
                        <a:tabLst/>
                        <a:defRPr/>
                      </a:pPr>
                      <a:r>
                        <a:rPr lang="ar-JO" altLang="ko-KR" sz="2000" b="1" dirty="0">
                          <a:solidFill>
                            <a:schemeClr val="bg1"/>
                          </a:solidFill>
                          <a:latin typeface="Alexandria" pitchFamily="2" charset="-78"/>
                          <a:cs typeface="Alexandria" pitchFamily="2" charset="-78"/>
                        </a:rPr>
                        <a:t>الإخلاص في العمل</a:t>
                      </a: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tx1">
                        <a:lumMod val="50000"/>
                        <a:lumOff val="50000"/>
                      </a:schemeClr>
                    </a:solidFill>
                  </a:tcPr>
                </a:tc>
                <a:tc>
                  <a:txBody>
                    <a:bodyPr/>
                    <a:lstStyle/>
                    <a:p>
                      <a:pPr marL="0" marR="0" indent="0" algn="ctr" defTabSz="914400" rtl="0" eaLnBrk="1" fontAlgn="auto" latinLnBrk="1" hangingPunct="1">
                        <a:lnSpc>
                          <a:spcPct val="150000"/>
                        </a:lnSpc>
                        <a:spcBef>
                          <a:spcPts val="0"/>
                        </a:spcBef>
                        <a:spcAft>
                          <a:spcPts val="0"/>
                        </a:spcAft>
                        <a:buClrTx/>
                        <a:buSzTx/>
                        <a:buFontTx/>
                        <a:buNone/>
                        <a:tabLst/>
                        <a:defRPr/>
                      </a:pP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solidFill>
                  </a:tcPr>
                </a:tc>
                <a:tc>
                  <a:txBody>
                    <a:bodyPr/>
                    <a:lstStyle/>
                    <a:p>
                      <a:pPr marL="0" marR="0" indent="0" algn="ctr" defTabSz="914400" rtl="0" eaLnBrk="1" fontAlgn="auto" latinLnBrk="1" hangingPunct="1">
                        <a:lnSpc>
                          <a:spcPct val="150000"/>
                        </a:lnSpc>
                        <a:spcBef>
                          <a:spcPts val="0"/>
                        </a:spcBef>
                        <a:spcAft>
                          <a:spcPts val="0"/>
                        </a:spcAft>
                        <a:buClrTx/>
                        <a:buSzTx/>
                        <a:buFontTx/>
                        <a:buNone/>
                        <a:tabLst/>
                        <a:defRPr/>
                      </a:pPr>
                      <a:r>
                        <a:rPr lang="ar-JO" altLang="ko-KR" sz="2000" b="1" dirty="0">
                          <a:solidFill>
                            <a:schemeClr val="bg1"/>
                          </a:solidFill>
                          <a:latin typeface="Alexandria" pitchFamily="2" charset="-78"/>
                          <a:cs typeface="Alexandria" pitchFamily="2" charset="-78"/>
                        </a:rPr>
                        <a:t>الحوافز</a:t>
                      </a: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B0F0"/>
                    </a:solidFill>
                  </a:tcPr>
                </a:tc>
                <a:tc>
                  <a:txBody>
                    <a:bodyPr/>
                    <a:lstStyle/>
                    <a:p>
                      <a:pPr algn="ctr">
                        <a:lnSpc>
                          <a:spcPct val="150000"/>
                        </a:lnSpc>
                      </a:pPr>
                      <a:endParaRPr lang="ko-KR" altLang="en-US" sz="2000" b="1" dirty="0">
                        <a:solidFill>
                          <a:schemeClr val="bg1"/>
                        </a:solidFill>
                        <a:latin typeface="Alexandria" pitchFamily="2" charset="-78"/>
                        <a:cs typeface="Alexandria" pitchFamily="2" charset="-78"/>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10004"/>
                  </a:ext>
                </a:extLst>
              </a:tr>
            </a:tbl>
          </a:graphicData>
        </a:graphic>
      </p:graphicFrame>
      <p:sp>
        <p:nvSpPr>
          <p:cNvPr id="9" name="Action Button: Help 8">
            <a:hlinkClick r:id="" action="ppaction://noaction" highlightClick="1"/>
            <a:extLst>
              <a:ext uri="{FF2B5EF4-FFF2-40B4-BE49-F238E27FC236}">
                <a16:creationId xmlns:a16="http://schemas.microsoft.com/office/drawing/2014/main" id="{D9B08148-6DBD-4813-6651-76AD0B5D3145}"/>
              </a:ext>
            </a:extLst>
          </p:cNvPr>
          <p:cNvSpPr/>
          <p:nvPr/>
        </p:nvSpPr>
        <p:spPr>
          <a:xfrm>
            <a:off x="4406649" y="5359458"/>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3" name="Action Button: Help 12">
            <a:hlinkClick r:id="" action="ppaction://noaction" highlightClick="1"/>
            <a:extLst>
              <a:ext uri="{FF2B5EF4-FFF2-40B4-BE49-F238E27FC236}">
                <a16:creationId xmlns:a16="http://schemas.microsoft.com/office/drawing/2014/main" id="{F6F5AC1A-F2F6-7024-2249-F7E15CCAE529}"/>
              </a:ext>
            </a:extLst>
          </p:cNvPr>
          <p:cNvSpPr/>
          <p:nvPr/>
        </p:nvSpPr>
        <p:spPr>
          <a:xfrm>
            <a:off x="9215341" y="5298995"/>
            <a:ext cx="432707" cy="378333"/>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Action Button: Help 13">
            <a:hlinkClick r:id="" action="ppaction://noaction" highlightClick="1"/>
            <a:extLst>
              <a:ext uri="{FF2B5EF4-FFF2-40B4-BE49-F238E27FC236}">
                <a16:creationId xmlns:a16="http://schemas.microsoft.com/office/drawing/2014/main" id="{C5C53F59-9C5F-9061-1530-247FCB65C0CB}"/>
              </a:ext>
            </a:extLst>
          </p:cNvPr>
          <p:cNvSpPr/>
          <p:nvPr/>
        </p:nvSpPr>
        <p:spPr>
          <a:xfrm>
            <a:off x="1947181" y="4485444"/>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5" name="Action Button: Help 14">
            <a:hlinkClick r:id="" action="ppaction://noaction" highlightClick="1"/>
            <a:extLst>
              <a:ext uri="{FF2B5EF4-FFF2-40B4-BE49-F238E27FC236}">
                <a16:creationId xmlns:a16="http://schemas.microsoft.com/office/drawing/2014/main" id="{5400B1FF-8DB9-5B76-BE26-4CC2479AFFEA}"/>
              </a:ext>
            </a:extLst>
          </p:cNvPr>
          <p:cNvSpPr/>
          <p:nvPr/>
        </p:nvSpPr>
        <p:spPr>
          <a:xfrm>
            <a:off x="4361929" y="3504630"/>
            <a:ext cx="432707" cy="355977"/>
          </a:xfrm>
          <a:prstGeom prst="actionButtonHelp">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6" name="Action Button: Help 15">
            <a:hlinkClick r:id="" action="ppaction://noaction" highlightClick="1"/>
            <a:extLst>
              <a:ext uri="{FF2B5EF4-FFF2-40B4-BE49-F238E27FC236}">
                <a16:creationId xmlns:a16="http://schemas.microsoft.com/office/drawing/2014/main" id="{1399D359-029A-BCE6-14BD-EA6822513423}"/>
              </a:ext>
            </a:extLst>
          </p:cNvPr>
          <p:cNvSpPr/>
          <p:nvPr/>
        </p:nvSpPr>
        <p:spPr>
          <a:xfrm>
            <a:off x="6869140" y="4485445"/>
            <a:ext cx="432707" cy="355977"/>
          </a:xfrm>
          <a:prstGeom prst="actionButtonHelp">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7" name="Action Button: Help 16">
            <a:hlinkClick r:id="" action="ppaction://noaction" highlightClick="1"/>
            <a:extLst>
              <a:ext uri="{FF2B5EF4-FFF2-40B4-BE49-F238E27FC236}">
                <a16:creationId xmlns:a16="http://schemas.microsoft.com/office/drawing/2014/main" id="{54050340-D1AC-BF54-8469-EF8901179715}"/>
              </a:ext>
            </a:extLst>
          </p:cNvPr>
          <p:cNvSpPr/>
          <p:nvPr/>
        </p:nvSpPr>
        <p:spPr>
          <a:xfrm>
            <a:off x="1947181" y="2321506"/>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8" name="Action Button: Help 17">
            <a:hlinkClick r:id="" action="ppaction://noaction" highlightClick="1"/>
            <a:extLst>
              <a:ext uri="{FF2B5EF4-FFF2-40B4-BE49-F238E27FC236}">
                <a16:creationId xmlns:a16="http://schemas.microsoft.com/office/drawing/2014/main" id="{A12FBFFD-9714-23C4-10DA-0589C13DD89C}"/>
              </a:ext>
            </a:extLst>
          </p:cNvPr>
          <p:cNvSpPr/>
          <p:nvPr/>
        </p:nvSpPr>
        <p:spPr>
          <a:xfrm>
            <a:off x="9215341" y="3504630"/>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20" name="TextBox 19">
            <a:extLst>
              <a:ext uri="{FF2B5EF4-FFF2-40B4-BE49-F238E27FC236}">
                <a16:creationId xmlns:a16="http://schemas.microsoft.com/office/drawing/2014/main" id="{9BD9CF1A-1EB6-635A-A3EC-ECD9CE2DD27D}"/>
              </a:ext>
            </a:extLst>
          </p:cNvPr>
          <p:cNvSpPr txBox="1"/>
          <p:nvPr/>
        </p:nvSpPr>
        <p:spPr>
          <a:xfrm>
            <a:off x="3893019" y="1306610"/>
            <a:ext cx="595224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lexandria" pitchFamily="2" charset="-78"/>
                <a:ea typeface="+mn-ea"/>
                <a:cs typeface="+mn-cs"/>
              </a:rPr>
              <a:t>Creative System in Organizations</a:t>
            </a:r>
            <a:endParaRPr kumimoji="0" lang="ar-JO"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C261497F-26C9-CD85-E5E8-8DFF1A71B8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2636038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31758" y="385634"/>
            <a:ext cx="456441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أنواع الإبداع الوظيفي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6166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pitchFamily="2" charset="-78"/>
              <a:ea typeface="+mn-ea"/>
              <a:cs typeface="Traditional Arabic" panose="02020603050405020304" pitchFamily="18" charset="-78"/>
            </a:endParaRPr>
          </a:p>
        </p:txBody>
      </p:sp>
      <p:pic>
        <p:nvPicPr>
          <p:cNvPr id="7" name="Graphic 21">
            <a:extLst>
              <a:ext uri="{FF2B5EF4-FFF2-40B4-BE49-F238E27FC236}">
                <a16:creationId xmlns:a16="http://schemas.microsoft.com/office/drawing/2014/main" id="{F221DAEB-5355-0DC8-9403-E3CB93A525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4" name="TextBox 3">
            <a:extLst>
              <a:ext uri="{FF2B5EF4-FFF2-40B4-BE49-F238E27FC236}">
                <a16:creationId xmlns:a16="http://schemas.microsoft.com/office/drawing/2014/main" id="{AAED7CD9-FCD3-3B47-2F66-3AB05FCAA22E}"/>
              </a:ext>
            </a:extLst>
          </p:cNvPr>
          <p:cNvSpPr txBox="1"/>
          <p:nvPr/>
        </p:nvSpPr>
        <p:spPr>
          <a:xfrm>
            <a:off x="433222" y="1265388"/>
            <a:ext cx="11393978" cy="5031442"/>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يقسم الإبداع</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الوظيفي إلى نوعين:</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إداري</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يشمل على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تغييرات في الهيكل التنظيمي، وتصميم الأعمال، و</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عمليات المؤسسة، و</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سياسات وا</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لا</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ستراتيجيات و</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نظم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رقابة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جديدة وغيرها. </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فني </a:t>
            </a:r>
            <a:r>
              <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تقني</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يشمل تطوير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منتجات أو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خدمات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جديدة أو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تغييرات في التقنيات التي تستخدمها المؤسسة، و</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تغييرات في أساليب الإنتاج،</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ك</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إدخال ا</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لتكنولوجيا</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في العمل وغيرها. </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لا بد للمؤسسات أنو تولي اهتماما حثيثا بكلا النوعين ، فعلى سبيل المثال إذا</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ركزت المؤسسات على الإبداع التقني أكثر من الإبداع الإداري،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سي</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نتج عن ذلك فجوة تنظيمية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ستؤثر</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بصورة سلبية على أداء المؤسسة،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فقد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وجدت الدراسات أن المؤسسات التي تقل فيها الفجوة بين الإبداع الإداري والإبداع الفني</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التقني</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كان مستوى أدائها أفضل</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r" defTabSz="914400" rtl="0" eaLnBrk="1" fontAlgn="auto" latinLnBrk="0" hangingPunct="1">
              <a:lnSpc>
                <a:spcPct val="150000"/>
              </a:lnSpc>
              <a:spcBef>
                <a:spcPts val="0"/>
              </a:spcBef>
              <a:spcAft>
                <a:spcPts val="0"/>
              </a:spcAft>
              <a:buClrTx/>
              <a:buSzTx/>
              <a:buFontTx/>
              <a:buNone/>
              <a:tabLst/>
              <a:defRPr/>
            </a:pP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ناحية أخرى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يوجد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نوعين من الإبداع الوظيفي هما:</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1- </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إبداع داخلي</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إبداعات تعتمدها المؤسسة ومصدرها المؤسسة ذاتها.</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2 </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إبداع خارجي</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نقل وتطبيق أفكار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جديدة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خارج المؤسسة.</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376941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4626" y="1119656"/>
            <a:ext cx="11756571" cy="5642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6166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pitchFamily="2" charset="-78"/>
              <a:ea typeface="+mn-ea"/>
              <a:cs typeface="Traditional Arabic" panose="02020603050405020304" pitchFamily="18" charset="-78"/>
            </a:endParaRPr>
          </a:p>
        </p:txBody>
      </p:sp>
      <p:sp>
        <p:nvSpPr>
          <p:cNvPr id="12" name="TextBox 11">
            <a:extLst>
              <a:ext uri="{FF2B5EF4-FFF2-40B4-BE49-F238E27FC236}">
                <a16:creationId xmlns:a16="http://schemas.microsoft.com/office/drawing/2014/main" id="{50BE90F3-66C7-2590-7ECB-7ABCCB090A5F}"/>
              </a:ext>
            </a:extLst>
          </p:cNvPr>
          <p:cNvSpPr txBox="1"/>
          <p:nvPr/>
        </p:nvSpPr>
        <p:spPr>
          <a:xfrm>
            <a:off x="300803" y="6447306"/>
            <a:ext cx="7227047"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lexandria" pitchFamily="2" charset="-78"/>
                <a:ea typeface="+mn-ea"/>
                <a:cs typeface="+mn-cs"/>
              </a:rPr>
              <a:t>https://meu.edu.jo/libraryTheses/5860cb5abd7e5_1.pdf</a:t>
            </a:r>
            <a:endParaRPr kumimoji="0" lang="ar-JO"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5591F48B-3C2B-14E7-68B0-04E986E5FD92}"/>
              </a:ext>
            </a:extLst>
          </p:cNvPr>
          <p:cNvSpPr txBox="1"/>
          <p:nvPr/>
        </p:nvSpPr>
        <p:spPr>
          <a:xfrm>
            <a:off x="3498112" y="388297"/>
            <a:ext cx="456441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a:t>
            </a: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صادر</a:t>
            </a: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الإبداع الوظيفي</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D4975201-C1CE-4B40-70B0-C48E235221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graphicFrame>
        <p:nvGraphicFramePr>
          <p:cNvPr id="2" name="Diagram 1">
            <a:extLst>
              <a:ext uri="{FF2B5EF4-FFF2-40B4-BE49-F238E27FC236}">
                <a16:creationId xmlns:a16="http://schemas.microsoft.com/office/drawing/2014/main" id="{3D8CDE68-0C4C-47DB-6238-9B4F54E3C2AA}"/>
              </a:ext>
            </a:extLst>
          </p:cNvPr>
          <p:cNvGraphicFramePr/>
          <p:nvPr/>
        </p:nvGraphicFramePr>
        <p:xfrm>
          <a:off x="134626" y="1214237"/>
          <a:ext cx="11469438" cy="51088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2694FD94-3173-C84B-7BC2-F0BBF3C9D1FE}"/>
              </a:ext>
            </a:extLst>
          </p:cNvPr>
          <p:cNvSpPr txBox="1"/>
          <p:nvPr/>
        </p:nvSpPr>
        <p:spPr>
          <a:xfrm>
            <a:off x="8314659" y="3022889"/>
            <a:ext cx="3173817" cy="2780826"/>
          </a:xfrm>
          <a:prstGeom prst="rect">
            <a:avLst/>
          </a:prstGeom>
          <a:noFill/>
        </p:spPr>
        <p:txBody>
          <a:bodyPr wrap="square">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مصادر الإبداع الوظيفي</a:t>
            </a:r>
            <a:r>
              <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 الإبداع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الوظيفي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المنظم يُعنى بمراقبة سبعة مصادر للفرص الإبداعية الرئيسة ال</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آتية</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858986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7714" y="1215314"/>
            <a:ext cx="11756571" cy="5642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399010" y="1441695"/>
            <a:ext cx="11393978" cy="46166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تتضمن الإنجازات الإبداعية المجالات الأساسية الآتية:</a:t>
            </a:r>
            <a:endPar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50BE90F3-66C7-2590-7ECB-7ABCCB090A5F}"/>
              </a:ext>
            </a:extLst>
          </p:cNvPr>
          <p:cNvSpPr txBox="1"/>
          <p:nvPr/>
        </p:nvSpPr>
        <p:spPr>
          <a:xfrm>
            <a:off x="300803" y="6447306"/>
            <a:ext cx="7227047"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lexandria" pitchFamily="2" charset="-78"/>
                <a:ea typeface="+mn-ea"/>
                <a:cs typeface="+mn-cs"/>
              </a:rPr>
              <a:t>https://meu.edu.jo/libraryTheses/5860cb5abd7e5_1.pdf</a:t>
            </a:r>
            <a:endParaRPr kumimoji="0" lang="ar-JO"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5591F48B-3C2B-14E7-68B0-04E986E5FD92}"/>
              </a:ext>
            </a:extLst>
          </p:cNvPr>
          <p:cNvSpPr txBox="1"/>
          <p:nvPr/>
        </p:nvSpPr>
        <p:spPr>
          <a:xfrm>
            <a:off x="3498112" y="388297"/>
            <a:ext cx="456441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a:t>
            </a: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جالات</a:t>
            </a: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الإبداع الوظيفي</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D4975201-C1CE-4B40-70B0-C48E235221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graphicFrame>
        <p:nvGraphicFramePr>
          <p:cNvPr id="2" name="Diagram 1">
            <a:extLst>
              <a:ext uri="{FF2B5EF4-FFF2-40B4-BE49-F238E27FC236}">
                <a16:creationId xmlns:a16="http://schemas.microsoft.com/office/drawing/2014/main" id="{72129409-67B0-3366-E0B4-A3400285FC03}"/>
              </a:ext>
            </a:extLst>
          </p:cNvPr>
          <p:cNvGraphicFramePr/>
          <p:nvPr/>
        </p:nvGraphicFramePr>
        <p:xfrm>
          <a:off x="666147" y="2134690"/>
          <a:ext cx="10897208" cy="4312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263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77632"/>
            <a:ext cx="10534688"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1675976" y="1783597"/>
            <a:ext cx="9754479" cy="3304046"/>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الخاتمــــــة:</a:t>
            </a:r>
            <a:endParaRPr kumimoji="0" lang="en-US"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يعود سبب نجاح وفشل العديد من المؤسسات إلى إدارتها العليا الممثّلة بالقا</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ئد</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فه</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العنصر الفعّال في تحديد الاستراتيجية والسياسة العامة التي تنحدر في مصباتها نجاح أو فشل المؤسسة. ولذلك فإن الاختيار الملائم ل</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لقائد</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هو</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الاولوية الاساسية لأي مؤسسة ، فكلما حسن اختيار القا</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ئد</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كلما زادت فرص النجاح والتطور .</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إن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القائد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يمكنه </a:t>
            </a:r>
            <a:r>
              <a:rPr kumimoji="0" lang="ar-AE"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ن يكون مبدعًا</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بإرادته وتصميمه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تنمية عقله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باستمرار وممارسة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التثقيف الذاتي، وملاحظة أساليب وشخصيات العاملين فيبقى يلاحظ ويراقب ويحلل ويقارن ويستفيد من أخطائه ويتعلم من نجاح من نجحوا </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ويأخذ عبرةً من إخفاق من أخفقوا  فيحلل كل ذلك، ثم يقارن، ثم يفكر بطرق غير مسبوقة، فهو</a:t>
            </a:r>
            <a:r>
              <a:rPr kumimoji="0" lang="ar-JO"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بالأصل</a:t>
            </a:r>
            <a:r>
              <a:rPr kumimoji="0" lang="ar-SA"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قد مارس جميع أنماط التفكير إلى أن يصل إلى أسلوب التفكير الإبداعي الذي يتسم بالأصالة والمرونة والطلاقة.</a:t>
            </a:r>
            <a:endParaRPr kumimoji="0" lang="en-US" sz="1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pic>
        <p:nvPicPr>
          <p:cNvPr id="6" name="Graphic 21">
            <a:extLst>
              <a:ext uri="{FF2B5EF4-FFF2-40B4-BE49-F238E27FC236}">
                <a16:creationId xmlns:a16="http://schemas.microsoft.com/office/drawing/2014/main" id="{6F1AD4FA-6D2E-963E-2215-FBFD9E1EAA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41482235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4" name="Rectangle 3">
            <a:extLst>
              <a:ext uri="{FF2B5EF4-FFF2-40B4-BE49-F238E27FC236}">
                <a16:creationId xmlns:a16="http://schemas.microsoft.com/office/drawing/2014/main" id="{70F1FE5C-AE6F-A664-4CF6-FD420F844C37}"/>
              </a:ext>
            </a:extLst>
          </p:cNvPr>
          <p:cNvSpPr/>
          <p:nvPr/>
        </p:nvSpPr>
        <p:spPr>
          <a:xfrm>
            <a:off x="4830999" y="4146065"/>
            <a:ext cx="4747323" cy="765915"/>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ar-JO" sz="4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ملخص المحاضرة</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38105" y="6389660"/>
            <a:ext cx="2279266" cy="384052"/>
          </a:xfrm>
          <a:prstGeom prst="rect">
            <a:avLst/>
          </a:prstGeom>
        </p:spPr>
      </p:pic>
      <p:pic>
        <p:nvPicPr>
          <p:cNvPr id="7" name="Graphic 21">
            <a:extLst>
              <a:ext uri="{FF2B5EF4-FFF2-40B4-BE49-F238E27FC236}">
                <a16:creationId xmlns:a16="http://schemas.microsoft.com/office/drawing/2014/main" id="{48CB5E69-1DE9-8D14-2264-7F95794BACE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2619272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4A1231D-EEB2-6C21-896F-0ECF4C79651F}"/>
              </a:ext>
            </a:extLst>
          </p:cNvPr>
          <p:cNvSpPr txBox="1"/>
          <p:nvPr/>
        </p:nvSpPr>
        <p:spPr>
          <a:xfrm>
            <a:off x="-582362" y="5776216"/>
            <a:ext cx="3923855" cy="420051"/>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 typeface="Arial"/>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د. وردة أبو كلوب</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1472135" y="2286662"/>
            <a:ext cx="3738716" cy="184845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 typeface="Arial"/>
              <a:buNone/>
              <a:tabLst/>
              <a:defRPr/>
            </a:pPr>
            <a:r>
              <a:rPr kumimoji="0" lang="ar-JO"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الموضوع القادم: </a:t>
            </a:r>
            <a:endParaRPr kumimoji="0" lang="ar-AE"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200000"/>
              </a:lnSpc>
              <a:spcBef>
                <a:spcPts val="0"/>
              </a:spcBef>
              <a:spcAft>
                <a:spcPts val="0"/>
              </a:spcAft>
              <a:buClrTx/>
              <a:buSzTx/>
              <a:buFont typeface="Arial"/>
              <a:buNone/>
              <a:tabLst/>
              <a:defRPr/>
            </a:pPr>
            <a:r>
              <a:rPr kumimoji="0" lang="ar-JO"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الإدراك والتفكير الإبداعي</a:t>
            </a:r>
          </a:p>
          <a:p>
            <a:pPr marL="0" marR="0" lvl="0" indent="0" algn="ctr" defTabSz="914400" rtl="0" eaLnBrk="1" fontAlgn="auto" latinLnBrk="0" hangingPunct="1">
              <a:lnSpc>
                <a:spcPct val="200000"/>
              </a:lnSpc>
              <a:spcBef>
                <a:spcPts val="0"/>
              </a:spcBef>
              <a:spcAft>
                <a:spcPts val="0"/>
              </a:spcAft>
              <a:buClrTx/>
              <a:buSzTx/>
              <a:buFont typeface="Arial"/>
              <a:buNone/>
              <a:tabLst/>
              <a:defRPr/>
            </a:pP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14" name="Graphic 13">
            <a:extLst>
              <a:ext uri="{FF2B5EF4-FFF2-40B4-BE49-F238E27FC236}">
                <a16:creationId xmlns:a16="http://schemas.microsoft.com/office/drawing/2014/main" id="{A1611DA8-56C6-7708-949C-3EE7B7DB579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01860" y="4411849"/>
            <a:ext cx="2279266" cy="384052"/>
          </a:xfrm>
          <a:prstGeom prst="rect">
            <a:avLst/>
          </a:prstGeom>
        </p:spPr>
      </p:pic>
      <p:pic>
        <p:nvPicPr>
          <p:cNvPr id="3" name="Graphic 21">
            <a:extLst>
              <a:ext uri="{FF2B5EF4-FFF2-40B4-BE49-F238E27FC236}">
                <a16:creationId xmlns:a16="http://schemas.microsoft.com/office/drawing/2014/main" id="{713D397A-BABE-FC06-CD5C-260E6D7F2E7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9387" y="32361"/>
            <a:ext cx="2305141" cy="1076343"/>
          </a:xfrm>
          <a:prstGeom prst="rect">
            <a:avLst/>
          </a:prstGeom>
        </p:spPr>
      </p:pic>
      <p:sp>
        <p:nvSpPr>
          <p:cNvPr id="4" name="TextBox 3">
            <a:extLst>
              <a:ext uri="{FF2B5EF4-FFF2-40B4-BE49-F238E27FC236}">
                <a16:creationId xmlns:a16="http://schemas.microsoft.com/office/drawing/2014/main" id="{F02FE946-A9C9-9B57-A5D4-7F60DB8382A5}"/>
              </a:ext>
            </a:extLst>
          </p:cNvPr>
          <p:cNvSpPr txBox="1"/>
          <p:nvPr/>
        </p:nvSpPr>
        <p:spPr>
          <a:xfrm>
            <a:off x="2637209" y="570532"/>
            <a:ext cx="6588086"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prstClr val="black"/>
                </a:solidFill>
                <a:effectLst/>
                <a:uLnTx/>
                <a:uFillTx/>
                <a:latin typeface="Alexandria" pitchFamily="2" charset="-78"/>
                <a:ea typeface="+mn-ea"/>
                <a:cs typeface="Alexandria" pitchFamily="2" charset="-78"/>
                <a:sym typeface="Arial"/>
              </a:rPr>
              <a:t>ريادة الأعمال والابتكار </a:t>
            </a:r>
          </a:p>
        </p:txBody>
      </p:sp>
    </p:spTree>
    <p:extLst>
      <p:ext uri="{BB962C8B-B14F-4D97-AF65-F5344CB8AC3E}">
        <p14:creationId xmlns:p14="http://schemas.microsoft.com/office/powerpoint/2010/main" val="407858032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355408-0911-402E-8E1A-935DE895079A}">
  <ds:schemaRefs>
    <ds:schemaRef ds:uri="http://schemas.microsoft.com/sharepoint/v3/contenttype/forms"/>
  </ds:schemaRefs>
</ds:datastoreItem>
</file>

<file path=customXml/itemProps2.xml><?xml version="1.0" encoding="utf-8"?>
<ds:datastoreItem xmlns:ds="http://schemas.openxmlformats.org/officeDocument/2006/customXml" ds:itemID="{13205542-5A81-4D81-BD5B-14978BCF82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TotalTime>
  <Words>5516</Words>
  <Application>Microsoft Office PowerPoint</Application>
  <PresentationFormat>Widescreen</PresentationFormat>
  <Paragraphs>325</Paragraphs>
  <Slides>32</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32</vt:i4>
      </vt:variant>
    </vt:vector>
  </HeadingPairs>
  <TitlesOfParts>
    <vt:vector size="40" baseType="lpstr">
      <vt:lpstr>Alexandria</vt:lpstr>
      <vt:lpstr>Alexandria Black</vt:lpstr>
      <vt:lpstr>Arial</vt:lpstr>
      <vt:lpstr>Calibri</vt:lpstr>
      <vt:lpstr>Calibri Light</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ward kloub</dc:creator>
  <cp:lastModifiedBy>Dr.Rehab El-shafie</cp:lastModifiedBy>
  <cp:revision>2</cp:revision>
  <dcterms:created xsi:type="dcterms:W3CDTF">2024-10-09T10:54:38Z</dcterms:created>
  <dcterms:modified xsi:type="dcterms:W3CDTF">2024-10-14T09:40:41Z</dcterms:modified>
</cp:coreProperties>
</file>