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1" r:id="rId7"/>
    <p:sldId id="528" r:id="rId8"/>
    <p:sldId id="527" r:id="rId9"/>
    <p:sldId id="526" r:id="rId10"/>
    <p:sldId id="525" r:id="rId11"/>
    <p:sldId id="524" r:id="rId12"/>
    <p:sldId id="522" r:id="rId13"/>
    <p:sldId id="523" r:id="rId14"/>
    <p:sldId id="520" r:id="rId15"/>
    <p:sldId id="521" r:id="rId16"/>
    <p:sldId id="519" r:id="rId17"/>
    <p:sldId id="518" r:id="rId18"/>
    <p:sldId id="517" r:id="rId19"/>
    <p:sldId id="516" r:id="rId20"/>
    <p:sldId id="515" r:id="rId21"/>
    <p:sldId id="514" r:id="rId22"/>
    <p:sldId id="513" r:id="rId23"/>
    <p:sldId id="512" r:id="rId24"/>
    <p:sldId id="511" r:id="rId25"/>
    <p:sldId id="510" r:id="rId26"/>
    <p:sldId id="509" r:id="rId27"/>
    <p:sldId id="508" r:id="rId28"/>
    <p:sldId id="507" r:id="rId29"/>
    <p:sldId id="506" r:id="rId30"/>
    <p:sldId id="505" r:id="rId31"/>
    <p:sldId id="504" r:id="rId32"/>
    <p:sldId id="503" r:id="rId33"/>
    <p:sldId id="502" r:id="rId34"/>
    <p:sldId id="501" r:id="rId35"/>
    <p:sldId id="500" r:id="rId36"/>
    <p:sldId id="499" r:id="rId37"/>
    <p:sldId id="498" r:id="rId38"/>
    <p:sldId id="497" r:id="rId39"/>
    <p:sldId id="496" r:id="rId40"/>
    <p:sldId id="495" r:id="rId41"/>
    <p:sldId id="49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 id="494"/>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a:t>
            </a:r>
            <a:r>
              <a:rPr lang="en-US" sz="2800" b="1" dirty="0" err="1">
                <a:solidFill>
                  <a:srgbClr val="00B0F0"/>
                </a:solidFill>
                <a:latin typeface="Alexandria" charset="0"/>
                <a:cs typeface="Alexandria" charset="0"/>
              </a:rPr>
              <a:t>Metwally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8804186"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Metwally</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000FC0E-5777-5D45-93AF-FDFEC5F42CC2}"/>
              </a:ext>
            </a:extLst>
          </p:cNvPr>
          <p:cNvSpPr txBox="1"/>
          <p:nvPr/>
        </p:nvSpPr>
        <p:spPr>
          <a:xfrm>
            <a:off x="864704" y="1083365"/>
            <a:ext cx="10277060"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Accounting methods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Here we provide an additional introduction to accounting basics, including why construction differs from other industries and warrants its own unique approach to accounting. The construction industry is one of the largest industries in the United States, contributing approximately one trillion dollars ($1,000,000,000,000) annually to the gross domestic product (GDP). Here we examine construction firm ownership structures and how those structures affect the four different accounting methods. Accounting is performed for both external and internal stakeholders and one use of accounting is to make sure the contractor’s assets are protected and properly managed.</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C99AB9D-300F-7877-5ADD-9E939BFDF384}"/>
              </a:ext>
            </a:extLst>
          </p:cNvPr>
          <p:cNvSpPr txBox="1"/>
          <p:nvPr/>
        </p:nvSpPr>
        <p:spPr>
          <a:xfrm>
            <a:off x="477078" y="1166843"/>
            <a:ext cx="10813774"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Uniqueness of the construction industry as it relates to accounting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differences between the construction industry and other mass-production industries such as automobile manufacturing or retail sales or food service. Because of these differences, contractors must take a different approach to accounting and other forms of financial management. Some of those differences are listed here: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Construction is job-based or project-oriented.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is given a separate job number from the accounting department immediately after the contractor is notified of award from the client. Each project is managed independently by project teams, including the project manager (PM) and the superintendent, and is considered a separate profit source. </a:t>
            </a: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7" name="Picture 6">
            <a:extLst>
              <a:ext uri="{FF2B5EF4-FFF2-40B4-BE49-F238E27FC236}">
                <a16:creationId xmlns:a16="http://schemas.microsoft.com/office/drawing/2014/main" id="{7AC2E820-9299-08F7-0554-B33FC0A394D2}"/>
              </a:ext>
            </a:extLst>
          </p:cNvPr>
          <p:cNvPicPr>
            <a:picLocks noChangeAspect="1"/>
          </p:cNvPicPr>
          <p:nvPr/>
        </p:nvPicPr>
        <p:blipFill>
          <a:blip r:embed="rId4"/>
          <a:stretch>
            <a:fillRect/>
          </a:stretch>
        </p:blipFill>
        <p:spPr>
          <a:xfrm>
            <a:off x="168966" y="1223654"/>
            <a:ext cx="11118884" cy="4670250"/>
          </a:xfrm>
          <a:prstGeom prst="rect">
            <a:avLst/>
          </a:prstGeom>
        </p:spPr>
      </p:pic>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B8F36BC-19E8-9AFF-3881-F199B9A98C5B}"/>
              </a:ext>
            </a:extLst>
          </p:cNvPr>
          <p:cNvSpPr txBox="1"/>
          <p:nvPr/>
        </p:nvSpPr>
        <p:spPr>
          <a:xfrm>
            <a:off x="248477" y="864704"/>
            <a:ext cx="1150951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utilizes thousands of variable parts and materials.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 retain very little inventory or unused materials. Speculative home builders may have a few homes finished ahead of their sales, but they try not to become over-extended.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projects are decentralized. Each project is built on a different site in a different location – they are not all near the contractor’s home office.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Each project utilizes different construction equipment and is built with a different workforce.</a:t>
            </a: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82BD53CF-CC79-1DCE-95D4-7CA60F55AE19}"/>
              </a:ext>
            </a:extLst>
          </p:cNvPr>
          <p:cNvSpPr txBox="1"/>
          <p:nvPr/>
        </p:nvSpPr>
        <p:spPr>
          <a:xfrm>
            <a:off x="606287" y="1232451"/>
            <a:ext cx="1083173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construction industry experiences irregular cash flow situations. </a:t>
            </a:r>
            <a:r>
              <a:rPr kumimoji="0" lang="en-US" sz="2800" b="0" i="0" u="sng" strike="noStrike" kern="0" cap="none" spc="0" normalizeH="0" baseline="0" noProof="0" dirty="0">
                <a:ln>
                  <a:noFill/>
                </a:ln>
                <a:solidFill>
                  <a:srgbClr val="FFC000"/>
                </a:solidFill>
                <a:effectLst/>
                <a:uLnTx/>
                <a:uFillTx/>
                <a:latin typeface="Calibri"/>
                <a:ea typeface="Calibri"/>
                <a:cs typeface="Calibri"/>
                <a:sym typeface="Calibri"/>
              </a:rPr>
              <a:t>Cash flow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defined as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revenue</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coming in to the company in the form of monthly client payments, and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expenditures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cash leaving the company in the form of labor and material and subcontractor payments.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 Most construction projects are subject to retention in that the client retains 5 or 10% of each month’s pay request to make sure the contractor finishes the project.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3DBC739-A39B-9884-D236-24D44AEB5C13}"/>
              </a:ext>
            </a:extLst>
          </p:cNvPr>
          <p:cNvSpPr txBox="1"/>
          <p:nvPr/>
        </p:nvSpPr>
        <p:spPr>
          <a:xfrm>
            <a:off x="1023729" y="974034"/>
            <a:ext cx="10167731"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When you buy a hamburger, the business transaction is complete when you walk away from the cash register. This is a short-term contract. Construction projects </a:t>
            </a:r>
            <a:r>
              <a:rPr kumimoji="0" lang="en-US" sz="2800" b="0" i="0" u="none" strike="noStrike" kern="0" cap="none" spc="0" normalizeH="0" baseline="0" noProof="0" dirty="0">
                <a:ln>
                  <a:noFill/>
                </a:ln>
                <a:solidFill>
                  <a:srgbClr val="E7E6E6">
                    <a:lumMod val="75000"/>
                  </a:srgbClr>
                </a:solidFill>
                <a:effectLst/>
                <a:uLnTx/>
                <a:uFillTx/>
                <a:latin typeface="Calibri"/>
                <a:ea typeface="Calibri"/>
                <a:cs typeface="Calibri"/>
                <a:sym typeface="Calibri"/>
              </a:rPr>
              <a:t>have long-term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contracts, which typically last six months to a year or two, and project/product warrantees that last a year, or more, longer than that.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In construction, builders execute a contract and have settled on the sale or total price of the project, but they haven’t spent any money yet and will not know what the project will cost until construction is actually complete.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E53FE0C-38E7-0D57-3EA7-197605205811}"/>
              </a:ext>
            </a:extLst>
          </p:cNvPr>
          <p:cNvSpPr txBox="1"/>
          <p:nvPr/>
        </p:nvSpPr>
        <p:spPr>
          <a:xfrm>
            <a:off x="566530" y="1443841"/>
            <a:ext cx="10933044" cy="2246769"/>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bottom line in Construction is Unique. There will never be two identical construction projects with the same client, architect, GC, subcontractors, material suppliers, craftsmen, equipment rental, building sites, weather conditions, built on the same dates of the  same year, and on and on.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B0ABD4B-40CE-749E-9010-91FC65CC7E1B}"/>
              </a:ext>
            </a:extLst>
          </p:cNvPr>
          <p:cNvSpPr txBox="1"/>
          <p:nvPr/>
        </p:nvSpPr>
        <p:spPr>
          <a:xfrm>
            <a:off x="852280" y="625040"/>
            <a:ext cx="10458450"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Accounting can be performed for construction companies in a variety of fashions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1" i="0" u="sng" strike="noStrike" kern="0" cap="none" spc="0" normalizeH="0" baseline="0" noProof="0" dirty="0">
                <a:ln>
                  <a:noFill/>
                </a:ln>
                <a:solidFill>
                  <a:srgbClr val="000000"/>
                </a:solidFill>
                <a:effectLst/>
                <a:uLnTx/>
                <a:uFillTx/>
                <a:latin typeface="Calibri"/>
                <a:ea typeface="Calibri"/>
                <a:cs typeface="Calibri"/>
                <a:sym typeface="Calibri"/>
              </a:rPr>
              <a:t>Some of the types of accounting services contractors utilize include: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Some contractors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employ outside accounting firms which employ certified public accountants (CPAs) to do all bookkeeping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with little to no accounting support performed internally by the contractor. This would only be the case with very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small or start-up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423095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48C8F79-D3C2-E8A8-6389-5E815D029F23}"/>
              </a:ext>
            </a:extLst>
          </p:cNvPr>
          <p:cNvSpPr txBox="1"/>
          <p:nvPr/>
        </p:nvSpPr>
        <p:spPr>
          <a:xfrm>
            <a:off x="904461" y="367747"/>
            <a:ext cx="10426148"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Many contractors have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an internal home office accounting department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is staffed with bookkeepers, accounts payable clerk, accounts receivable clerk, payroll clerk, controller or comptroller, and maybe someone responsible for accounting of the construction equipment and maintenance of the equipment ledger. These departments are usually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headed up by a chief financial officer (CFO),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although smaller firms may have all of these duties performed by one accountant who reports to the chief executive officer (CEO) who then relies on the service of an outside CPA for tax and other external reports.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4404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FDD7622A-1B0B-5415-ADF2-DFBB9D8EBF9D}"/>
              </a:ext>
            </a:extLst>
          </p:cNvPr>
          <p:cNvSpPr txBox="1"/>
          <p:nvPr/>
        </p:nvSpPr>
        <p:spPr>
          <a:xfrm>
            <a:off x="844826" y="1123121"/>
            <a:ext cx="11243314"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Jobsite accounting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usually only performed on very large construction projects or those cost-reimbursable open-book projects which will only pay for accounting support when it is located at the jobsite. In addition to accounting, the jobsite team has several other financial management responsibilities such as cost control, pay requests, and financial close-out, and others that are discussed throughout this book. The jobsite financial management team includes the project manager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623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B978C01-B52E-6027-1126-BB37449F7F06}"/>
              </a:ext>
            </a:extLst>
          </p:cNvPr>
          <p:cNvSpPr txBox="1"/>
          <p:nvPr/>
        </p:nvSpPr>
        <p:spPr>
          <a:xfrm>
            <a:off x="367748" y="1874729"/>
            <a:ext cx="8778736"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(PM), superintendent, project engineer (PE), and potentially a jobsite cost accountant or cost engineer. Our focus will be on project-specific site-performed accounting and financial management functions, but all the while relate them to home office oversight.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4290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2885D7C-FD32-FFC8-6CE3-63BE9D3ED3D0}"/>
              </a:ext>
            </a:extLst>
          </p:cNvPr>
          <p:cNvSpPr txBox="1"/>
          <p:nvPr/>
        </p:nvSpPr>
        <p:spPr>
          <a:xfrm>
            <a:off x="1073425" y="974035"/>
            <a:ext cx="10505661"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is a risky business for a variety of reasons as stated here and later. It is up to each jobsite PM and superintendent to manage those risks on behalf of the company they are representing. The jobsite team and the home office utilize a variety of financial resources. Some of these are originated in the home office, often with input from the jobsite team, and other reports are generated at the jobsite. Our goal is to develop a general understanding of these financial reports and processes and their importance.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A2940A2-B10D-E38B-A4BF-D0F453402BA6}"/>
              </a:ext>
            </a:extLst>
          </p:cNvPr>
          <p:cNvSpPr txBox="1"/>
          <p:nvPr/>
        </p:nvSpPr>
        <p:spPr>
          <a:xfrm>
            <a:off x="1073425" y="1536174"/>
            <a:ext cx="9869557" cy="2308324"/>
          </a:xfrm>
          <a:prstGeom prst="rect">
            <a:avLst/>
          </a:prstGeom>
          <a:noFill/>
        </p:spPr>
        <p:txBody>
          <a:bodyPr wrap="square">
            <a:spAutoFit/>
          </a:bodyPr>
          <a:lstStyle/>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Managing jobsite costs and returning a fair profit for the firm is a major goal of the jobsite team. Management of cash flow is an important construction management tool.  Managing cash is first done at the jobsite level and then at the corporate level. The lack of positive cash flow is a big source of contractor failures. Cash flow is an important topic. A lot of built environment participants use different terms for different purposes. </a:t>
            </a:r>
            <a:endParaRPr lang="en-US" dirty="0"/>
          </a:p>
        </p:txBody>
      </p:sp>
    </p:spTree>
    <p:extLst>
      <p:ext uri="{BB962C8B-B14F-4D97-AF65-F5344CB8AC3E}">
        <p14:creationId xmlns:p14="http://schemas.microsoft.com/office/powerpoint/2010/main" val="4003523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D552D5D-5D80-83AA-5D51-13809FAD24F0}"/>
              </a:ext>
            </a:extLst>
          </p:cNvPr>
          <p:cNvSpPr txBox="1"/>
          <p:nvPr/>
        </p:nvSpPr>
        <p:spPr>
          <a:xfrm>
            <a:off x="685800" y="864704"/>
            <a:ext cx="10764077" cy="353943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Some of the different terms and positions as they relate to construction cost accounting and financial management include: </a:t>
            </a:r>
          </a:p>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boss or owner of a construction company may be the CEO or President, but there are a variety of other officers that the jobsite team may report to including officer-in-charge (OIC), chief operations officer (COO), senior project manager.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Home office financial manager and/or general manager include the CFO and CEO. </a:t>
            </a:r>
          </a:p>
        </p:txBody>
      </p:sp>
    </p:spTree>
    <p:extLst>
      <p:ext uri="{BB962C8B-B14F-4D97-AF65-F5344CB8AC3E}">
        <p14:creationId xmlns:p14="http://schemas.microsoft.com/office/powerpoint/2010/main" val="2147942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3C5175BA-6348-87FF-878A-FBAD5B7566C7}"/>
              </a:ext>
            </a:extLst>
          </p:cNvPr>
          <p:cNvSpPr txBox="1"/>
          <p:nvPr/>
        </p:nvSpPr>
        <p:spPr>
          <a:xfrm>
            <a:off x="447261" y="1012954"/>
            <a:ext cx="11380304" cy="2677656"/>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Home office staff support members include the accounting team listed earlier as well as staff estimators, staff schedulers, specialty superintendents, quality control officers, safety control officers, human resource managers, marketing directors, and others.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jobsite team or management team includes the superintendent, PM, PE, and jobsite accountant or cost engineer</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221499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D9F3901-6684-502A-2973-C2E490FAFF86}"/>
              </a:ext>
            </a:extLst>
          </p:cNvPr>
          <p:cNvSpPr txBox="1"/>
          <p:nvPr/>
        </p:nvSpPr>
        <p:spPr>
          <a:xfrm>
            <a:off x="103859" y="864703"/>
            <a:ext cx="11674011"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srgbClr val="4472C4">
                    <a:lumMod val="75000"/>
                  </a:srgbClr>
                </a:solidFill>
                <a:effectLst/>
                <a:uLnTx/>
                <a:uFillTx/>
                <a:latin typeface="Calibri"/>
                <a:ea typeface="Calibri"/>
                <a:cs typeface="Calibri"/>
                <a:sym typeface="Calibri"/>
              </a:rPr>
              <a:t>Construction firm ownership structures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General contractors, subcontractors, suppliers, consultants, and other members of the built environment industry, including project owners and architects, can be either individuals or companies. </a:t>
            </a:r>
            <a:r>
              <a:rPr kumimoji="0" lang="en-US" sz="2800" b="1" i="1"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most common forms of business organizations are sole proprietorships, partnerships, corporations, limited liability companies, and joint ventures.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Every company involved in construction including the client, GC, subcontractors, and design firms have an ‘owner’ or group of owners or equity partners. The form of a business organization has an effect on how the contractor operates its business in the form of decision-making, responsibilities, profit taking, risks and liabilities, and tax obligations. Because of these variations,  </a:t>
            </a:r>
          </a:p>
        </p:txBody>
      </p:sp>
    </p:spTree>
    <p:extLst>
      <p:ext uri="{BB962C8B-B14F-4D97-AF65-F5344CB8AC3E}">
        <p14:creationId xmlns:p14="http://schemas.microsoft.com/office/powerpoint/2010/main" val="3903714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E7A0AAA-EA5C-EF6A-FE3B-D35518FAAB9A}"/>
              </a:ext>
            </a:extLst>
          </p:cNvPr>
          <p:cNvSpPr txBox="1"/>
          <p:nvPr/>
        </p:nvSpPr>
        <p:spPr>
          <a:xfrm>
            <a:off x="407504" y="1228398"/>
            <a:ext cx="11072192"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 contractor’s legal organizational structure impacts its approach to cost accounting and the financial management of the construction firm. Here we mainly discuss the ownership of construction companies, not necessarily the client’s ownership structure.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200" b="0" i="0" u="sng" strike="noStrike" kern="0" cap="none" spc="0" normalizeH="0" baseline="0" noProof="0" dirty="0">
                <a:ln>
                  <a:noFill/>
                </a:ln>
                <a:solidFill>
                  <a:srgbClr val="4472C4">
                    <a:lumMod val="75000"/>
                  </a:srgbClr>
                </a:solidFill>
                <a:effectLst/>
                <a:uLnTx/>
                <a:uFillTx/>
                <a:latin typeface="Calibri"/>
                <a:ea typeface="Calibri"/>
                <a:cs typeface="Calibri"/>
                <a:sym typeface="Calibri"/>
              </a:rPr>
              <a:t>Sole proprietorships </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are the most common business form operating in the built environment.</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86CBC09-1A9F-78AE-E598-8C4E1203AB9F}"/>
              </a:ext>
            </a:extLst>
          </p:cNvPr>
          <p:cNvSpPr txBox="1"/>
          <p:nvPr/>
        </p:nvSpPr>
        <p:spPr>
          <a:xfrm>
            <a:off x="924339" y="1083365"/>
            <a:ext cx="10446026"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Proprietorships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popular because they are easy to start and maintain a business that is owned and managed by one individual, the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proprietor.</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Therefore, there is not a distinction between the business and its owner who is entitled to all of the profits but is also fully responsible for the business's actions. Requirements for forming a proprietorship change depending on the state having jurisdiction. All permits and business licenses required to operate a construction company need to be obtained by the proprietor</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2043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1D69D1E-E119-49CA-7ACD-B33A1E1F10EE}"/>
              </a:ext>
            </a:extLst>
          </p:cNvPr>
          <p:cNvSpPr txBox="1"/>
          <p:nvPr/>
        </p:nvSpPr>
        <p:spPr>
          <a:xfrm>
            <a:off x="834887" y="745435"/>
            <a:ext cx="10803835"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For instance, a single carpenter can operate as a small deck-building business, but he or she would still need to obtain insurance, bonding, and a business license, as dictated by the jurisdiction where he or she operates. It is easy, but not necessarily advisable, for the proprietor to mix business income and expenses with that from other personal sources. Mixing of business and pleasure may have unfortunate tax implications. An additional advantage of operating as a sole proprietorship includes flexibility.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4400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D9750EB9-6447-3FBA-1F21-E86E7DECC2AC}"/>
              </a:ext>
            </a:extLst>
          </p:cNvPr>
          <p:cNvSpPr txBox="1"/>
          <p:nvPr/>
        </p:nvSpPr>
        <p:spPr>
          <a:xfrm>
            <a:off x="884582" y="924338"/>
            <a:ext cx="10237305"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proprietor makes all decisions regarding where he or she wants the business to go, growth and expansion opportunities, and speed of decisions and responses. All of the sole-proprietor’s decision-making is made by a single person. Conversely the business owner can decide at any time to restrict or slow business, terminate the business, or sell it. The disadvantages of operating a proprietorship include its unlimited personal liability, its limitations in raising money to grow and/or operate the business and its heavy decision-making burden, which falls solely on the proprietor.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1278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DAC2794-5A3E-B619-1643-60EF935684F5}"/>
              </a:ext>
            </a:extLst>
          </p:cNvPr>
          <p:cNvSpPr txBox="1"/>
          <p:nvPr/>
        </p:nvSpPr>
        <p:spPr>
          <a:xfrm>
            <a:off x="3048828" y="1012954"/>
            <a:ext cx="6097656"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Partnerships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are businesses where two or more individuals share ownership in the company. The partners’ initial contributions to the company could be in the form of cash or assets, such as construction equipment, and additional contributions of time and/or assets potentially throughout business operations. Similar to a proprietorship, a partnership is closely associated to its investors.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45BB8D26-CE5F-5B9C-51AA-75FBF29DB212}"/>
              </a:ext>
            </a:extLst>
          </p:cNvPr>
          <p:cNvSpPr txBox="1"/>
          <p:nvPr/>
        </p:nvSpPr>
        <p:spPr>
          <a:xfrm>
            <a:off x="407504" y="864703"/>
            <a:ext cx="10545418"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Profits are passed 100% through to the partners, similar to a sole proprietorship, and are taxed with other personal gains. However, a partnership is a distinct entity that can independently own property, hire employees, and undertake (or be the subject of) legal action. The partners do not have to hold equal 50-50 shares. One partner may have contributed 75% of the original company equity whereas another contributed 25%. The two would then distribute profits along these same ratios.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3055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15EDF21-80AA-DB7D-1DAF-00686083052A}"/>
              </a:ext>
            </a:extLst>
          </p:cNvPr>
          <p:cNvSpPr txBox="1"/>
          <p:nvPr/>
        </p:nvSpPr>
        <p:spPr>
          <a:xfrm>
            <a:off x="894522" y="775252"/>
            <a:ext cx="9412356"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5B9BD5">
                    <a:lumMod val="50000"/>
                  </a:srgbClr>
                </a:solidFill>
                <a:effectLst/>
                <a:uLnTx/>
                <a:uFillTx/>
                <a:latin typeface="Calibri"/>
                <a:ea typeface="Calibri"/>
                <a:cs typeface="Calibri"/>
                <a:sym typeface="Calibri"/>
              </a:rPr>
              <a:t>Partners can be of two types: general and limited partners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t>General partners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share responsibilities, and profits and losses of the business. If not specified otherwise, general partners will distribute those profits, liabilities, and management duties equally.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t>Limited partners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only contribute assets and do not participate in daily management or operation of the business. In return for their limited involvement, limited partners do not participate in corporate liability beyond their initial contribution.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219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91F2531-790A-BF44-83E1-46AB128D5A1C}"/>
              </a:ext>
            </a:extLst>
          </p:cNvPr>
          <p:cNvSpPr txBox="1"/>
          <p:nvPr/>
        </p:nvSpPr>
        <p:spPr>
          <a:xfrm>
            <a:off x="904461" y="366623"/>
            <a:ext cx="8242023"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Adding limited partners is a way for a partnership to raise capital while assuring personal immunity to the investor and complete control for the general partner. Every partnership must list at least one individual as a general partner. Difficulties associated with partnerships arise during the transfer of one partner’s share if he or she dies, has a disagreement with the other partners and desires to dissolve the business relationship, or if a partner divorces and their spouse wants to retain a one half share in the construction company.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0269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4EF2143-8656-093A-B426-24C9DA40A4B7}"/>
              </a:ext>
            </a:extLst>
          </p:cNvPr>
          <p:cNvSpPr txBox="1"/>
          <p:nvPr/>
        </p:nvSpPr>
        <p:spPr>
          <a:xfrm>
            <a:off x="815009" y="428179"/>
            <a:ext cx="9780104" cy="569386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u="sng" kern="0" dirty="0">
              <a:solidFill>
                <a:srgbClr val="C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Corporation: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Two types of corporations exist, </a:t>
            </a: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 C and type 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Type C corporations, or simply corporations, are legal entities owned by shareholders. Smaller contractors that originated as a proprietorship or a partnership may become a corporation by ‘incorporating.’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Forming a business as a corporation is a way to legally separate the equity ownership of the construction company from the management and operations of the company,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limits the liability to the shareholders to only their initial contribution. Shareholders appoint a board of directors, which selects and oversees business operations led by officers, including a CEO, COO, and a CFO.</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47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B076A74B-5F07-F00F-33BF-948163AFDCC1}"/>
              </a:ext>
            </a:extLst>
          </p:cNvPr>
          <p:cNvSpPr txBox="1"/>
          <p:nvPr/>
        </p:nvSpPr>
        <p:spPr>
          <a:xfrm>
            <a:off x="1063487" y="993913"/>
            <a:ext cx="10088217"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Equity owners in a corporation are often officers and active participants in the operation of the    construction company and in return also receive a salary.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One additional reason a contractor may decide to incorporate is that the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corporation will generally pay a lower tax rate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than would a proprietorship or partnership, especially at very high income levels. Different from proprietorships and partnerships, corporations file taxes distinct from their shareholders. Profits of a corporation are taxed at a corporate tax rate, which is often lower than a personal income tax rate.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446064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5157C62-3706-6D10-B5C5-FF2C6B5E6327}"/>
              </a:ext>
            </a:extLst>
          </p:cNvPr>
          <p:cNvSpPr txBox="1"/>
          <p:nvPr/>
        </p:nvSpPr>
        <p:spPr>
          <a:xfrm>
            <a:off x="904461" y="1351508"/>
            <a:ext cx="10644809" cy="2308324"/>
          </a:xfrm>
          <a:prstGeom prst="rect">
            <a:avLst/>
          </a:prstGeom>
          <a:noFill/>
        </p:spPr>
        <p:txBody>
          <a:bodyPr wrap="square">
            <a:spAutoFit/>
          </a:bodyPr>
          <a:lstStyle/>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If the management decides to distribute part of the profits among the shareholders, these profit distributions are known as </a:t>
            </a:r>
            <a:r>
              <a:rPr kumimoji="0" lang="en-US" sz="24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dividends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and are subject to a second Federal income tax at the individual level. Evergreen Construction Company (ECC) is the general contractor utilized in the Olympic Hotel and Resort case study and they are organized as a </a:t>
            </a:r>
            <a:r>
              <a:rPr kumimoji="0" lang="en-US" sz="2400" b="0" i="0" u="none" strike="noStrike" kern="0" cap="none" spc="0" normalizeH="0" baseline="0" noProof="0" dirty="0">
                <a:ln>
                  <a:noFill/>
                </a:ln>
                <a:solidFill>
                  <a:srgbClr val="70AD47">
                    <a:lumMod val="50000"/>
                  </a:srgbClr>
                </a:solidFill>
                <a:effectLst/>
                <a:uLnTx/>
                <a:uFillTx/>
                <a:latin typeface="Calibri"/>
                <a:ea typeface="Calibri"/>
                <a:cs typeface="Calibri"/>
                <a:sym typeface="Calibri"/>
              </a:rPr>
              <a:t>type C</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corporation. </a:t>
            </a:r>
            <a:r>
              <a:rPr kumimoji="0" lang="en-US" sz="2400" b="0" i="0" u="none" strike="noStrike" kern="0" cap="none" spc="0" normalizeH="0" baseline="0" noProof="0" dirty="0">
                <a:ln>
                  <a:noFill/>
                </a:ln>
                <a:solidFill>
                  <a:srgbClr val="70AD47">
                    <a:lumMod val="50000"/>
                  </a:srgbClr>
                </a:solidFill>
                <a:effectLst/>
                <a:uLnTx/>
                <a:uFillTx/>
                <a:latin typeface="Calibri"/>
                <a:ea typeface="Calibri"/>
                <a:cs typeface="Calibri"/>
                <a:sym typeface="Calibri"/>
              </a:rPr>
              <a:t>Type 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corporations are smaller closely held corporations with limited shareholders.</a:t>
            </a:r>
            <a:endParaRPr lang="en-US" dirty="0"/>
          </a:p>
        </p:txBody>
      </p:sp>
    </p:spTree>
    <p:extLst>
      <p:ext uri="{BB962C8B-B14F-4D97-AF65-F5344CB8AC3E}">
        <p14:creationId xmlns:p14="http://schemas.microsoft.com/office/powerpoint/2010/main" val="3732243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B98EC343-C6D8-0586-0C54-67A33C15E681}"/>
              </a:ext>
            </a:extLst>
          </p:cNvPr>
          <p:cNvSpPr txBox="1"/>
          <p:nvPr/>
        </p:nvSpPr>
        <p:spPr>
          <a:xfrm>
            <a:off x="1381539" y="775252"/>
            <a:ext cx="10227365"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are often new or start-up construction companies which will later transform into C corporations. One advantage of the S corporation is it avoids double taxation on dividends and the company is taxed at individual tax rates, which are lower at reduced income levels.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Limited liability companies or corporations (LLCs)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combine features of corporations and partnerships. Owners of a LLC are sometimes referred to as members. Similar to a corporation, a LLC would limit personal liability from ownership.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353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D5422EC-4B9A-EB51-98F1-7236B368FEC3}"/>
              </a:ext>
            </a:extLst>
          </p:cNvPr>
          <p:cNvSpPr txBox="1"/>
          <p:nvPr/>
        </p:nvSpPr>
        <p:spPr>
          <a:xfrm>
            <a:off x="1351722" y="775252"/>
            <a:ext cx="9799982"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Similar to a partnership ,a LLC would avoid double taxation by passing through all of its profits and losses to its members. Many real estate development projects are organized as separate individual LLCs protecting the development company and equity partners from failure on any one individual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Joint ventures (JVs)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business entities that resemble general partnerships. The main characteristic of a JV is its temporary scope as they are created for only a limited period of time or for a single construction project.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3601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B0E7F32-792C-F00E-8349-F4905971689E}"/>
              </a:ext>
            </a:extLst>
          </p:cNvPr>
          <p:cNvSpPr txBox="1"/>
          <p:nvPr/>
        </p:nvSpPr>
        <p:spPr>
          <a:xfrm>
            <a:off x="884583" y="1443841"/>
            <a:ext cx="1089328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 main reasons for using a JV on a construction project are to pool financial resources and/or physical and human resources, and for spreading risk. For example, many large infrastructure projects are built by JVs of construction companies that pool their personnel, equipment, and bonding capacities while spreading the risk of failure.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5889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B72F75D-AFA8-34A8-6427-91B8FBAA528E}"/>
              </a:ext>
            </a:extLst>
          </p:cNvPr>
          <p:cNvSpPr txBox="1"/>
          <p:nvPr/>
        </p:nvSpPr>
        <p:spPr>
          <a:xfrm>
            <a:off x="1530626" y="775251"/>
            <a:ext cx="10108096"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7692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5175886-A879-F29F-8057-9F828B2D8C59}"/>
              </a:ext>
            </a:extLst>
          </p:cNvPr>
          <p:cNvSpPr txBox="1"/>
          <p:nvPr/>
        </p:nvSpPr>
        <p:spPr>
          <a:xfrm>
            <a:off x="1232452" y="695738"/>
            <a:ext cx="7914032"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cash and accrual accounting methods are more applicable for short-term construction projects, those lasting less than one year, and percent complete and completed accounting methods are best suited for construction companies with projects lasting longer than one or two years.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receivable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includes the steps necessary to invoice a client for work performed and receipt of revenue in the form of payment.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payable</a:t>
            </a:r>
            <a:r>
              <a:rPr kumimoji="0" lang="en-US" sz="2800" b="0" i="0" u="none" strike="noStrike" kern="0" cap="none" spc="0" normalizeH="0" baseline="0" noProof="0" dirty="0">
                <a:ln>
                  <a:noFill/>
                </a:ln>
                <a:solidFill>
                  <a:srgbClr val="44546A">
                    <a:lumMod val="50000"/>
                  </a:srgbClr>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involves commitments made to process expenditures for labor, materials, and subcontracts for construction work performed.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9104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AE72E20-F708-236B-C1AF-0556E71BEFC7}"/>
              </a:ext>
            </a:extLst>
          </p:cNvPr>
          <p:cNvSpPr txBox="1"/>
          <p:nvPr/>
        </p:nvSpPr>
        <p:spPr>
          <a:xfrm>
            <a:off x="1043608" y="775252"/>
            <a:ext cx="10783957"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Cash</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cash accounting method is usually reserved for smaller contractors, such as those with less than $5 million in annual company volume. Approximately 80% of construction companies employ ten or fewer employees and use the cash method. Contractors don’t actually work with hard currency in construction, but the term ‘cash’ generally means a physical exchange of checks or electronic debit transfers from a bank account. The cash method is very simple. Contractors typically use a fiscal year that runs from January 1 to December 31.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519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6A4B0A6-CA24-043E-5368-40FE89713F2A}"/>
              </a:ext>
            </a:extLst>
          </p:cNvPr>
          <p:cNvSpPr txBox="1"/>
          <p:nvPr/>
        </p:nvSpPr>
        <p:spPr>
          <a:xfrm>
            <a:off x="924339" y="612845"/>
            <a:ext cx="9780104"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If a check is received from a client and deposited into the bank, it is reported as revenue. If a check is written to a subcontractor, it is reported as expenditure. The checks themselves do not have to clear the bank for either to be reported. This system does not consider work performed and not yet invoiced, nor a pay request invoiced to a client but not yet received, nor invoices received from subcontractors but not yet paid. The cash accounting method reflects very uneven cash flows. This uneven cash flow may cause problems for auditors, CPAs, the Internal Revenue Service (IRS), and equity partners who all look for consistency in financial reporting</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7411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F4CC62F-CD8F-E57F-8BE6-27037BD340B1}"/>
              </a:ext>
            </a:extLst>
          </p:cNvPr>
          <p:cNvSpPr txBox="1"/>
          <p:nvPr/>
        </p:nvSpPr>
        <p:spPr>
          <a:xfrm>
            <a:off x="487017" y="797511"/>
            <a:ext cx="8659467" cy="341632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the end of the year the contractor has some tax-planning flexibility in either depositing a client’s check in December or holding it until January to postpone tax liabilities. The contractor may also process invoices from subcontractors early in December, although they may not be due until January, therefore moving costs or expenditures forward so that they may be deducted from this year’s taxes. The cash method is also popular with designers and consultants such as architects, engineers, inspectors, and agency construction managers.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23018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2.xml><?xml version="1.0" encoding="utf-8"?>
<ds:datastoreItem xmlns:ds="http://schemas.openxmlformats.org/officeDocument/2006/customXml" ds:itemID="{490BAD83-CE10-493A-90C7-D5ECBC2A7ED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178</TotalTime>
  <Words>3034</Words>
  <Application>Microsoft Office PowerPoint</Application>
  <PresentationFormat>Widescreen</PresentationFormat>
  <Paragraphs>88</Paragraphs>
  <Slides>39</Slides>
  <Notes>37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34</cp:revision>
  <dcterms:created xsi:type="dcterms:W3CDTF">2023-04-29T09:08:00Z</dcterms:created>
  <dcterms:modified xsi:type="dcterms:W3CDTF">2024-06-11T22:02:15Z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