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6"/>
  </p:notesMasterIdLst>
  <p:sldIdLst>
    <p:sldId id="480" r:id="rId5"/>
    <p:sldId id="638" r:id="rId6"/>
    <p:sldId id="639" r:id="rId7"/>
    <p:sldId id="592" r:id="rId8"/>
    <p:sldId id="593" r:id="rId9"/>
    <p:sldId id="640" r:id="rId10"/>
    <p:sldId id="642" r:id="rId11"/>
    <p:sldId id="641" r:id="rId12"/>
    <p:sldId id="643" r:id="rId13"/>
    <p:sldId id="601" r:id="rId14"/>
    <p:sldId id="644" r:id="rId15"/>
    <p:sldId id="645" r:id="rId16"/>
    <p:sldId id="646" r:id="rId17"/>
    <p:sldId id="647" r:id="rId18"/>
    <p:sldId id="648" r:id="rId19"/>
    <p:sldId id="649" r:id="rId20"/>
    <p:sldId id="650" r:id="rId21"/>
    <p:sldId id="651" r:id="rId22"/>
    <p:sldId id="652" r:id="rId23"/>
    <p:sldId id="653" r:id="rId24"/>
    <p:sldId id="654" r:id="rId25"/>
    <p:sldId id="655" r:id="rId26"/>
    <p:sldId id="656" r:id="rId27"/>
    <p:sldId id="657" r:id="rId28"/>
    <p:sldId id="659" r:id="rId29"/>
    <p:sldId id="660" r:id="rId30"/>
    <p:sldId id="661" r:id="rId31"/>
    <p:sldId id="662" r:id="rId32"/>
    <p:sldId id="663" r:id="rId33"/>
    <p:sldId id="664" r:id="rId34"/>
    <p:sldId id="665" r:id="rId35"/>
    <p:sldId id="666" r:id="rId36"/>
    <p:sldId id="667" r:id="rId37"/>
    <p:sldId id="668" r:id="rId38"/>
    <p:sldId id="669" r:id="rId39"/>
    <p:sldId id="670" r:id="rId40"/>
    <p:sldId id="671" r:id="rId41"/>
    <p:sldId id="672" r:id="rId42"/>
    <p:sldId id="673" r:id="rId43"/>
    <p:sldId id="674" r:id="rId44"/>
    <p:sldId id="349" r:id="rId45"/>
  </p:sldIdLst>
  <p:sldSz cx="12192000" cy="6858000"/>
  <p:notesSz cx="6858000" cy="9144000"/>
  <p:embeddedFontLst>
    <p:embeddedFont>
      <p:font typeface="Alexandria" panose="020B0604020202020204" charset="-78"/>
      <p:regular r:id="rId47"/>
      <p:bold r:id="rId48"/>
    </p:embeddedFont>
    <p:embeddedFont>
      <p:font typeface="Alexandria Light" panose="020B0604020202020204" charset="-78"/>
      <p:regular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38"/>
            <p14:sldId id="639"/>
            <p14:sldId id="592"/>
            <p14:sldId id="593"/>
            <p14:sldId id="640"/>
            <p14:sldId id="642"/>
            <p14:sldId id="641"/>
            <p14:sldId id="643"/>
            <p14:sldId id="601"/>
            <p14:sldId id="644"/>
            <p14:sldId id="645"/>
            <p14:sldId id="646"/>
            <p14:sldId id="647"/>
            <p14:sldId id="648"/>
            <p14:sldId id="649"/>
            <p14:sldId id="650"/>
            <p14:sldId id="651"/>
            <p14:sldId id="652"/>
            <p14:sldId id="653"/>
            <p14:sldId id="654"/>
            <p14:sldId id="655"/>
            <p14:sldId id="656"/>
            <p14:sldId id="657"/>
            <p14:sldId id="659"/>
            <p14:sldId id="660"/>
            <p14:sldId id="661"/>
            <p14:sldId id="662"/>
            <p14:sldId id="663"/>
            <p14:sldId id="664"/>
            <p14:sldId id="665"/>
            <p14:sldId id="666"/>
            <p14:sldId id="667"/>
            <p14:sldId id="668"/>
            <p14:sldId id="669"/>
            <p14:sldId id="670"/>
            <p14:sldId id="671"/>
            <p14:sldId id="672"/>
            <p14:sldId id="673"/>
            <p14:sldId id="6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203E5F"/>
    <a:srgbClr val="000000"/>
    <a:srgbClr val="00AEEF"/>
    <a:srgbClr val="259F6C"/>
    <a:srgbClr val="FFD200"/>
    <a:srgbClr val="F58221"/>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61" autoAdjust="0"/>
    <p:restoredTop sz="95033" autoAdjust="0"/>
  </p:normalViewPr>
  <p:slideViewPr>
    <p:cSldViewPr snapToGrid="0">
      <p:cViewPr varScale="1">
        <p:scale>
          <a:sx n="72" d="100"/>
          <a:sy n="72" d="100"/>
        </p:scale>
        <p:origin x="72" y="19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20460-155E-402D-F87F-92697301C2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3780A2-DB90-A8E2-C6F7-E2505ACCDD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247FCD-2BF2-351F-6BBD-7DDF27948D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269C357-B5B1-570B-06F2-E14C5B08F997}"/>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0996467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403958-C77B-5269-A1A2-92954228FA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F9B40D-97B5-D1A4-F0ED-F6108D16D5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A0C57E-3B7C-FFC9-F27B-F124EF11E9B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C113D58-3DAA-8F31-FFD0-B964EE64866A}"/>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297544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3509521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1227524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202105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5507010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7050323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0318390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1178587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3469767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1865546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3619986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5304579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4070635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2121382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6170322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2333642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0661480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1011337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4846986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738190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2422055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2035224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56963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2562766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0630899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9985263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0548362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062966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5090099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4769625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6146117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0702903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9944888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30441773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3690518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6508159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3759856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843770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20841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3.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1" y="1804750"/>
            <a:ext cx="6096000"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Business Ethics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329269" y="5104240"/>
            <a:ext cx="1345240" cy="400110"/>
          </a:xfrm>
          <a:prstGeom prst="rect">
            <a:avLst/>
          </a:prstGeom>
          <a:noFill/>
        </p:spPr>
        <p:txBody>
          <a:bodyPr wrap="none" rtlCol="0">
            <a:spAutoFit/>
          </a:bodyPr>
          <a:lstStyle/>
          <a:p>
            <a:r>
              <a:rPr lang="en-US" sz="2000" dirty="0">
                <a:latin typeface="Alexandria" charset="0"/>
                <a:cs typeface="Alexandria" charset="0"/>
              </a:rPr>
              <a:t>PMG 750</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81CE08-8DC8-1525-DF7E-266F0910B2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1E2BFD7-3D44-ED81-4F7B-53515E2B25D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E33E04B-CDA5-16BF-1E61-0E0ED80390E3}"/>
              </a:ext>
            </a:extLst>
          </p:cNvPr>
          <p:cNvSpPr/>
          <p:nvPr/>
        </p:nvSpPr>
        <p:spPr>
          <a:xfrm>
            <a:off x="478733" y="553151"/>
            <a:ext cx="11195107"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AC0E028-8FC8-E9DA-3F00-063EE8AE7E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9012DB02-4BCE-7A69-E72B-05842BB4A0AF}"/>
              </a:ext>
            </a:extLst>
          </p:cNvPr>
          <p:cNvSpPr/>
          <p:nvPr/>
        </p:nvSpPr>
        <p:spPr>
          <a:xfrm>
            <a:off x="639917" y="630468"/>
            <a:ext cx="11238959" cy="400110"/>
          </a:xfrm>
          <a:prstGeom prst="rect">
            <a:avLst/>
          </a:prstGeom>
        </p:spPr>
        <p:txBody>
          <a:bodyPr wrap="square">
            <a:spAutoFit/>
          </a:bodyPr>
          <a:lstStyle/>
          <a:p>
            <a:pPr>
              <a:spcBef>
                <a:spcPts val="1800"/>
              </a:spcBef>
              <a:spcAft>
                <a:spcPts val="1500"/>
              </a:spcAft>
            </a:pPr>
            <a:r>
              <a:rPr lang="en-US" sz="2000" dirty="0">
                <a:solidFill>
                  <a:srgbClr val="002060"/>
                </a:solidFill>
                <a:latin typeface="Alexandria" pitchFamily="2" charset="-78"/>
                <a:ea typeface="Times New Roman" panose="02020603050405020304" pitchFamily="18" charset="0"/>
                <a:cs typeface="Alexandria" pitchFamily="2" charset="-78"/>
              </a:rPr>
              <a:t>Chapter 12</a:t>
            </a:r>
            <a:r>
              <a:rPr lang="en-US" sz="2000" dirty="0">
                <a:latin typeface="Alexandria" pitchFamily="2" charset="-78"/>
                <a:ea typeface="Times New Roman" panose="02020603050405020304" pitchFamily="18" charset="0"/>
                <a:cs typeface="Alexandria" pitchFamily="2" charset="-78"/>
              </a:rPr>
              <a:t>: SUSTAINABILITY: ETHICAL AND SOCIAL RESPONSIBILITY DIMENSIONS</a:t>
            </a:r>
          </a:p>
        </p:txBody>
      </p:sp>
      <p:sp>
        <p:nvSpPr>
          <p:cNvPr id="3" name="Rectangle: Rounded Corners 2">
            <a:extLst>
              <a:ext uri="{FF2B5EF4-FFF2-40B4-BE49-F238E27FC236}">
                <a16:creationId xmlns:a16="http://schemas.microsoft.com/office/drawing/2014/main" id="{C76D4538-8A7F-7D36-A5D9-E39297875419}"/>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DD9D1370-2DB9-8BA7-414F-A224C639BCA1}"/>
              </a:ext>
            </a:extLst>
          </p:cNvPr>
          <p:cNvSpPr/>
          <p:nvPr/>
        </p:nvSpPr>
        <p:spPr>
          <a:xfrm>
            <a:off x="478733" y="1864180"/>
            <a:ext cx="5766618" cy="373358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CHAPTER OBJECTIVES:</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Relate</a:t>
            </a:r>
            <a:r>
              <a:rPr lang="en-US" sz="2000" dirty="0">
                <a:latin typeface="Alexandria Light" pitchFamily="2" charset="-78"/>
                <a:cs typeface="Alexandria Light" pitchFamily="2" charset="-78"/>
              </a:rPr>
              <a:t> sustainability to ethical decision making and social responsibility.</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Examine</a:t>
            </a:r>
            <a:r>
              <a:rPr lang="en-US" sz="2000" dirty="0">
                <a:latin typeface="Alexandria Light" pitchFamily="2" charset="-78"/>
                <a:cs typeface="Alexandria Light" pitchFamily="2" charset="-78"/>
              </a:rPr>
              <a:t> global environmental issues related to the atmosphere, water, and land.</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Review</a:t>
            </a:r>
            <a:r>
              <a:rPr lang="en-US" sz="2000" dirty="0">
                <a:latin typeface="Alexandria Light" pitchFamily="2" charset="-78"/>
                <a:cs typeface="Alexandria Light" pitchFamily="2" charset="-78"/>
              </a:rPr>
              <a:t> environmental legislation related to sustainability.</a:t>
            </a:r>
          </a:p>
        </p:txBody>
      </p:sp>
      <p:pic>
        <p:nvPicPr>
          <p:cNvPr id="12290" name="Picture 2" descr="Pyramid of Corporate Social Responsibility: Go Beyond Profit">
            <a:extLst>
              <a:ext uri="{FF2B5EF4-FFF2-40B4-BE49-F238E27FC236}">
                <a16:creationId xmlns:a16="http://schemas.microsoft.com/office/drawing/2014/main" id="{01837FFE-12FF-BA47-4F30-64265E68225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683" t="5385" r="5431" b="6339"/>
          <a:stretch/>
        </p:blipFill>
        <p:spPr bwMode="auto">
          <a:xfrm>
            <a:off x="6576569" y="1922152"/>
            <a:ext cx="5513831" cy="45409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1564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19C0B3-70F2-0FAB-3C4E-C155002B862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14D1B8A-8E37-AAC6-CC20-93629E294BE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83C8D9F-946B-2705-FFD9-0CD775650176}"/>
              </a:ext>
            </a:extLst>
          </p:cNvPr>
          <p:cNvSpPr/>
          <p:nvPr/>
        </p:nvSpPr>
        <p:spPr>
          <a:xfrm>
            <a:off x="478733" y="553151"/>
            <a:ext cx="11195107"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DCC7608-DF86-9218-422B-A9346C0399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24AE424E-450B-F55F-D1E0-F4E0F67D71B2}"/>
              </a:ext>
            </a:extLst>
          </p:cNvPr>
          <p:cNvSpPr/>
          <p:nvPr/>
        </p:nvSpPr>
        <p:spPr>
          <a:xfrm>
            <a:off x="639917" y="630468"/>
            <a:ext cx="11238959" cy="400110"/>
          </a:xfrm>
          <a:prstGeom prst="rect">
            <a:avLst/>
          </a:prstGeom>
        </p:spPr>
        <p:txBody>
          <a:bodyPr wrap="square">
            <a:spAutoFit/>
          </a:bodyPr>
          <a:lstStyle/>
          <a:p>
            <a:pPr>
              <a:spcBef>
                <a:spcPts val="1800"/>
              </a:spcBef>
              <a:spcAft>
                <a:spcPts val="1500"/>
              </a:spcAft>
            </a:pPr>
            <a:r>
              <a:rPr lang="en-US" sz="2000" dirty="0">
                <a:solidFill>
                  <a:srgbClr val="002060"/>
                </a:solidFill>
                <a:latin typeface="Alexandria" pitchFamily="2" charset="-78"/>
                <a:ea typeface="Times New Roman" panose="02020603050405020304" pitchFamily="18" charset="0"/>
                <a:cs typeface="Alexandria" pitchFamily="2" charset="-78"/>
              </a:rPr>
              <a:t>Chapter 12</a:t>
            </a:r>
            <a:r>
              <a:rPr lang="en-US" sz="2000" dirty="0">
                <a:latin typeface="Alexandria" pitchFamily="2" charset="-78"/>
                <a:ea typeface="Times New Roman" panose="02020603050405020304" pitchFamily="18" charset="0"/>
                <a:cs typeface="Alexandria" pitchFamily="2" charset="-78"/>
              </a:rPr>
              <a:t>: SUSTAINABILITY: ETHICAL AND SOCIAL RESPONSIBILITY DIMENSIONS</a:t>
            </a:r>
          </a:p>
        </p:txBody>
      </p:sp>
      <p:sp>
        <p:nvSpPr>
          <p:cNvPr id="3" name="Rectangle: Rounded Corners 2">
            <a:extLst>
              <a:ext uri="{FF2B5EF4-FFF2-40B4-BE49-F238E27FC236}">
                <a16:creationId xmlns:a16="http://schemas.microsoft.com/office/drawing/2014/main" id="{BF9FE38A-C27A-5DAC-12ED-4D0F0A1390FE}"/>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2B156F9-02D5-A6A4-2513-4F1F0EB13F0F}"/>
              </a:ext>
            </a:extLst>
          </p:cNvPr>
          <p:cNvSpPr/>
          <p:nvPr/>
        </p:nvSpPr>
        <p:spPr>
          <a:xfrm>
            <a:off x="478733" y="1864180"/>
            <a:ext cx="5766618" cy="373358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CHAPTER OBJECTIVES:</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Compare</a:t>
            </a:r>
            <a:r>
              <a:rPr lang="en-US" sz="2000" dirty="0">
                <a:latin typeface="Alexandria Light" pitchFamily="2" charset="-78"/>
                <a:cs typeface="Alexandria Light" pitchFamily="2" charset="-78"/>
              </a:rPr>
              <a:t> renewable energy sources that provide alternatives for sustainability.</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Evaluate</a:t>
            </a:r>
            <a:r>
              <a:rPr lang="en-US" sz="2000" dirty="0">
                <a:latin typeface="Alexandria Light" pitchFamily="2" charset="-78"/>
                <a:cs typeface="Alexandria Light" pitchFamily="2" charset="-78"/>
              </a:rPr>
              <a:t> business responses to sustainability related to green marketing and greenwashing.</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Provide</a:t>
            </a:r>
            <a:r>
              <a:rPr lang="en-US" sz="2000" dirty="0">
                <a:latin typeface="Alexandria Light" pitchFamily="2" charset="-78"/>
                <a:cs typeface="Alexandria Light" pitchFamily="2" charset="-78"/>
              </a:rPr>
              <a:t> strategic directions for the Implementation of sustainability.</a:t>
            </a:r>
          </a:p>
        </p:txBody>
      </p:sp>
      <p:pic>
        <p:nvPicPr>
          <p:cNvPr id="2" name="Picture 2" descr="Pyramid of Corporate Social Responsibility: Go Beyond Profit">
            <a:extLst>
              <a:ext uri="{FF2B5EF4-FFF2-40B4-BE49-F238E27FC236}">
                <a16:creationId xmlns:a16="http://schemas.microsoft.com/office/drawing/2014/main" id="{84E86A26-4D10-F744-02B3-7240C48C988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683" t="5385" r="5431" b="6339"/>
          <a:stretch/>
        </p:blipFill>
        <p:spPr bwMode="auto">
          <a:xfrm>
            <a:off x="6576569" y="1922152"/>
            <a:ext cx="5513831" cy="45409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9489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522970" y="1470327"/>
            <a:ext cx="10835250"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DEFINING SUSTAINABILITY</a:t>
            </a:r>
          </a:p>
        </p:txBody>
      </p:sp>
      <p:pic>
        <p:nvPicPr>
          <p:cNvPr id="3" name="Picture 2" descr="What is Sustainability? | AgNext | Colorado State University">
            <a:extLst>
              <a:ext uri="{FF2B5EF4-FFF2-40B4-BE49-F238E27FC236}">
                <a16:creationId xmlns:a16="http://schemas.microsoft.com/office/drawing/2014/main" id="{BDB9D240-F8C6-A7FC-1607-10E06A5831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09912" y="1998261"/>
            <a:ext cx="5296669" cy="47982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91660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Defining Sustainability</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Sustainability</a:t>
            </a:r>
            <a:r>
              <a:rPr lang="en-US" sz="2000" dirty="0">
                <a:latin typeface="Alexandria Light" pitchFamily="2" charset="-78"/>
                <a:cs typeface="Alexandria Light" pitchFamily="2" charset="-78"/>
              </a:rPr>
              <a:t> from a strategic business perspective is the potential for the long-term well-being of the natural environment, including all biological entities, as well as mutually beneficial interactions among nature and individuals, organizations, and business strategies.</a:t>
            </a:r>
          </a:p>
          <a:p>
            <a:pPr algn="just">
              <a:lnSpc>
                <a:spcPct val="150000"/>
              </a:lnSpc>
            </a:pPr>
            <a:r>
              <a:rPr lang="en-US" sz="2000" b="1" dirty="0">
                <a:solidFill>
                  <a:srgbClr val="002060"/>
                </a:solidFill>
                <a:latin typeface="Alexandria Light" pitchFamily="2" charset="-78"/>
                <a:cs typeface="Alexandria Light" pitchFamily="2" charset="-78"/>
              </a:rPr>
              <a:t>Sustainability includes the assessment and improvement of business strategies, economic sectors, work practices, technologies, and lifestyles in the maintenance of the natural environment.</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Sustainable development </a:t>
            </a:r>
            <a:r>
              <a:rPr lang="en-US" sz="2000" dirty="0">
                <a:latin typeface="Alexandria Light" pitchFamily="2" charset="-78"/>
                <a:cs typeface="Alexandria Light" pitchFamily="2" charset="-78"/>
              </a:rPr>
              <a:t>has become a top concern for many businesses as it involves meeting the needs of the present without compromising the ability of future generations to meet their own needs.</a:t>
            </a:r>
          </a:p>
        </p:txBody>
      </p:sp>
    </p:spTree>
    <p:extLst>
      <p:ext uri="{BB962C8B-B14F-4D97-AF65-F5344CB8AC3E}">
        <p14:creationId xmlns:p14="http://schemas.microsoft.com/office/powerpoint/2010/main" val="415777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68824" y="1470327"/>
            <a:ext cx="12192000" cy="369332"/>
          </a:xfrm>
          <a:prstGeom prst="rect">
            <a:avLst/>
          </a:prstGeom>
        </p:spPr>
        <p:txBody>
          <a:bodyPr wrap="square">
            <a:spAutoFit/>
          </a:bodyPr>
          <a:lstStyle/>
          <a:p>
            <a:pPr algn="ctr"/>
            <a:r>
              <a:rPr lang="en-US" dirty="0">
                <a:solidFill>
                  <a:srgbClr val="002060"/>
                </a:solidFill>
                <a:latin typeface="Alexandria" pitchFamily="2" charset="-78"/>
                <a:cs typeface="Alexandria" pitchFamily="2" charset="-78"/>
              </a:rPr>
              <a:t>HOW SUSTAINABILITY RELATES TO ETHICAL DECISION MAKING AND SOCIAL RESPONSIBILITY</a:t>
            </a:r>
          </a:p>
        </p:txBody>
      </p:sp>
      <p:pic>
        <p:nvPicPr>
          <p:cNvPr id="2050" name="Picture 2" descr="Business Ethics and Social Responsibility for Startups">
            <a:extLst>
              <a:ext uri="{FF2B5EF4-FFF2-40B4-BE49-F238E27FC236}">
                <a16:creationId xmlns:a16="http://schemas.microsoft.com/office/drawing/2014/main" id="{368D68B8-43E4-39DF-7F3E-51655546AD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7138" y="2063722"/>
            <a:ext cx="7919372" cy="47182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0760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Defining Sustainability</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327192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Sustainability falls into the social responsibility domain of maximizing positive and minimizing negative impacts on stakeholders.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Because most stakeholders have concerns about some aspects of the natural environment, organizations should respond to those issues in their strategies, policies, and operations. </a:t>
            </a:r>
          </a:p>
          <a:p>
            <a:pPr algn="just">
              <a:lnSpc>
                <a:spcPct val="150000"/>
              </a:lnSpc>
            </a:pPr>
            <a:r>
              <a:rPr lang="en-US" sz="2000" b="1" dirty="0">
                <a:solidFill>
                  <a:srgbClr val="002060"/>
                </a:solidFill>
                <a:latin typeface="Alexandria Light" pitchFamily="2" charset="-78"/>
                <a:cs typeface="Alexandria Light" pitchFamily="2" charset="-78"/>
              </a:rPr>
              <a:t>Decisions in this area relate to </a:t>
            </a:r>
            <a:r>
              <a:rPr lang="en-US" sz="2000" b="1" dirty="0">
                <a:solidFill>
                  <a:srgbClr val="FF0000"/>
                </a:solidFill>
                <a:latin typeface="Alexandria Light" pitchFamily="2" charset="-78"/>
                <a:cs typeface="Alexandria Light" pitchFamily="2" charset="-78"/>
              </a:rPr>
              <a:t>assessing</a:t>
            </a:r>
            <a:r>
              <a:rPr lang="en-US" sz="2000" b="1" dirty="0">
                <a:solidFill>
                  <a:srgbClr val="002060"/>
                </a:solidFill>
                <a:latin typeface="Alexandria Light" pitchFamily="2" charset="-78"/>
                <a:cs typeface="Alexandria Light" pitchFamily="2" charset="-78"/>
              </a:rPr>
              <a:t> risks, </a:t>
            </a:r>
            <a:r>
              <a:rPr lang="en-US" sz="2000" b="1" dirty="0">
                <a:solidFill>
                  <a:srgbClr val="FF0000"/>
                </a:solidFill>
                <a:latin typeface="Alexandria Light" pitchFamily="2" charset="-78"/>
                <a:cs typeface="Alexandria Light" pitchFamily="2" charset="-78"/>
              </a:rPr>
              <a:t>monitoring</a:t>
            </a:r>
            <a:r>
              <a:rPr lang="en-US" sz="2000" b="1" dirty="0">
                <a:solidFill>
                  <a:srgbClr val="002060"/>
                </a:solidFill>
                <a:latin typeface="Alexandria Light" pitchFamily="2" charset="-78"/>
                <a:cs typeface="Alexandria Light" pitchFamily="2" charset="-78"/>
              </a:rPr>
              <a:t> legal compliance, and </a:t>
            </a:r>
            <a:r>
              <a:rPr lang="en-US" sz="2000" b="1" dirty="0">
                <a:solidFill>
                  <a:srgbClr val="FF0000"/>
                </a:solidFill>
                <a:latin typeface="Alexandria Light" pitchFamily="2" charset="-78"/>
                <a:cs typeface="Alexandria Light" pitchFamily="2" charset="-78"/>
              </a:rPr>
              <a:t>avoiding</a:t>
            </a:r>
            <a:r>
              <a:rPr lang="en-US" sz="2000" b="1" dirty="0">
                <a:solidFill>
                  <a:srgbClr val="002060"/>
                </a:solidFill>
                <a:latin typeface="Alexandria Light" pitchFamily="2" charset="-78"/>
                <a:cs typeface="Alexandria Light" pitchFamily="2" charset="-78"/>
              </a:rPr>
              <a:t> misconduct within the environment.</a:t>
            </a:r>
          </a:p>
        </p:txBody>
      </p:sp>
    </p:spTree>
    <p:extLst>
      <p:ext uri="{BB962C8B-B14F-4D97-AF65-F5344CB8AC3E}">
        <p14:creationId xmlns:p14="http://schemas.microsoft.com/office/powerpoint/2010/main" val="3647589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Defining Sustainability</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 corporate culture that includes a sustainability agenda or a corporate social responsibility (CSR) report can create long-term favorable stakeholder responses.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 addition, CSR performance can increase employees’ company identification and commitment.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Values are an important part of an ethical culture and support an organization’s sustainability agenda.</a:t>
            </a:r>
          </a:p>
          <a:p>
            <a:pPr algn="just">
              <a:lnSpc>
                <a:spcPct val="150000"/>
              </a:lnSpc>
            </a:pPr>
            <a:r>
              <a:rPr lang="en-US" sz="2000" b="1" dirty="0">
                <a:solidFill>
                  <a:srgbClr val="002060"/>
                </a:solidFill>
                <a:latin typeface="Alexandria Light" pitchFamily="2" charset="-78"/>
                <a:cs typeface="Alexandria Light" pitchFamily="2" charset="-78"/>
              </a:rPr>
              <a:t>Research indicates employees’ exposure to sustainability activities increases the ability to implement sustainability programs as well as economic benefits.</a:t>
            </a:r>
          </a:p>
        </p:txBody>
      </p:sp>
    </p:spTree>
    <p:extLst>
      <p:ext uri="{BB962C8B-B14F-4D97-AF65-F5344CB8AC3E}">
        <p14:creationId xmlns:p14="http://schemas.microsoft.com/office/powerpoint/2010/main" val="3497564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Defining Sustainability</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327192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Many firms use sustainable business practices to demonstrate their social commitment through such activities as sponsoring </a:t>
            </a:r>
            <a:r>
              <a:rPr lang="en-US" sz="2000" dirty="0">
                <a:solidFill>
                  <a:srgbClr val="FF0000"/>
                </a:solidFill>
                <a:latin typeface="Alexandria Light" pitchFamily="2" charset="-78"/>
                <a:cs typeface="Alexandria Light" pitchFamily="2" charset="-78"/>
              </a:rPr>
              <a:t>cleanup </a:t>
            </a:r>
            <a:r>
              <a:rPr lang="en-US" sz="2000" dirty="0">
                <a:latin typeface="Alexandria Light" pitchFamily="2" charset="-78"/>
                <a:cs typeface="Alexandria Light" pitchFamily="2" charset="-78"/>
              </a:rPr>
              <a:t>events, </a:t>
            </a:r>
            <a:r>
              <a:rPr lang="en-US" sz="2000" dirty="0">
                <a:solidFill>
                  <a:srgbClr val="FF0000"/>
                </a:solidFill>
                <a:latin typeface="Alexandria Light" pitchFamily="2" charset="-78"/>
                <a:cs typeface="Alexandria Light" pitchFamily="2" charset="-78"/>
              </a:rPr>
              <a:t>recycling</a:t>
            </a:r>
            <a:r>
              <a:rPr lang="en-US" sz="2000" dirty="0">
                <a:latin typeface="Alexandria Light" pitchFamily="2" charset="-78"/>
                <a:cs typeface="Alexandria Light" pitchFamily="2" charset="-78"/>
              </a:rPr>
              <a:t>, modifying manufacturing processes to reduce waste and pollution, using more </a:t>
            </a:r>
            <a:r>
              <a:rPr lang="en-US" sz="2000" dirty="0">
                <a:solidFill>
                  <a:srgbClr val="FF0000"/>
                </a:solidFill>
                <a:latin typeface="Alexandria Light" pitchFamily="2" charset="-78"/>
                <a:cs typeface="Alexandria Light" pitchFamily="2" charset="-78"/>
              </a:rPr>
              <a:t>alternative</a:t>
            </a:r>
            <a:r>
              <a:rPr lang="en-US" sz="2000" dirty="0">
                <a:latin typeface="Alexandria Light" pitchFamily="2" charset="-78"/>
                <a:cs typeface="Alexandria Light" pitchFamily="2" charset="-78"/>
              </a:rPr>
              <a:t> energy sources, and generally </a:t>
            </a:r>
            <a:r>
              <a:rPr lang="en-US" sz="2000" dirty="0">
                <a:solidFill>
                  <a:srgbClr val="FF0000"/>
                </a:solidFill>
                <a:latin typeface="Alexandria Light" pitchFamily="2" charset="-78"/>
                <a:cs typeface="Alexandria Light" pitchFamily="2" charset="-78"/>
              </a:rPr>
              <a:t>reevaluating</a:t>
            </a:r>
            <a:r>
              <a:rPr lang="en-US" sz="2000" dirty="0">
                <a:latin typeface="Alexandria Light" pitchFamily="2" charset="-78"/>
                <a:cs typeface="Alexandria Light" pitchFamily="2" charset="-78"/>
              </a:rPr>
              <a:t> the effects of their products on the natural environment.</a:t>
            </a:r>
          </a:p>
          <a:p>
            <a:pPr marL="342900" indent="-342900" algn="just">
              <a:lnSpc>
                <a:spcPct val="150000"/>
              </a:lnSpc>
              <a:buFont typeface="Arial" panose="020B0604020202020204" pitchFamily="34" charset="0"/>
              <a:buChar char="•"/>
            </a:pPr>
            <a:r>
              <a:rPr lang="en-US" sz="2000" b="1" dirty="0">
                <a:solidFill>
                  <a:srgbClr val="002060"/>
                </a:solidFill>
                <a:latin typeface="Alexandria Light" pitchFamily="2" charset="-78"/>
                <a:cs typeface="Alexandria Light" pitchFamily="2" charset="-78"/>
              </a:rPr>
              <a:t>Table 12-1 provides a list of some of the world’s most sustainable companies.</a:t>
            </a:r>
          </a:p>
        </p:txBody>
      </p:sp>
    </p:spTree>
    <p:extLst>
      <p:ext uri="{BB962C8B-B14F-4D97-AF65-F5344CB8AC3E}">
        <p14:creationId xmlns:p14="http://schemas.microsoft.com/office/powerpoint/2010/main" val="2784575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pic>
        <p:nvPicPr>
          <p:cNvPr id="4" name="Picture 3">
            <a:extLst>
              <a:ext uri="{FF2B5EF4-FFF2-40B4-BE49-F238E27FC236}">
                <a16:creationId xmlns:a16="http://schemas.microsoft.com/office/drawing/2014/main" id="{C3AE89D4-47AE-6A85-34FE-31297DD39C33}"/>
              </a:ext>
            </a:extLst>
          </p:cNvPr>
          <p:cNvPicPr>
            <a:picLocks noChangeAspect="1"/>
          </p:cNvPicPr>
          <p:nvPr/>
        </p:nvPicPr>
        <p:blipFill>
          <a:blip r:embed="rId4"/>
          <a:stretch>
            <a:fillRect/>
          </a:stretch>
        </p:blipFill>
        <p:spPr>
          <a:xfrm>
            <a:off x="1280960" y="1335326"/>
            <a:ext cx="9703872" cy="5486578"/>
          </a:xfrm>
          <a:prstGeom prst="rect">
            <a:avLst/>
          </a:prstGeom>
        </p:spPr>
      </p:pic>
    </p:spTree>
    <p:extLst>
      <p:ext uri="{BB962C8B-B14F-4D97-AF65-F5344CB8AC3E}">
        <p14:creationId xmlns:p14="http://schemas.microsoft.com/office/powerpoint/2010/main" val="39719551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Defining Sustainability</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373358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Sustainability, social responsibility, and ethics should not be used interchangeably.</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Some take the approach that if an organization is </a:t>
            </a:r>
            <a:r>
              <a:rPr lang="en-US" sz="2000" dirty="0">
                <a:solidFill>
                  <a:srgbClr val="FF0000"/>
                </a:solidFill>
                <a:latin typeface="Alexandria Light" pitchFamily="2" charset="-78"/>
                <a:cs typeface="Alexandria Light" pitchFamily="2" charset="-78"/>
              </a:rPr>
              <a:t>sustainable</a:t>
            </a:r>
            <a:r>
              <a:rPr lang="en-US" sz="2000" dirty="0">
                <a:latin typeface="Alexandria Light" pitchFamily="2" charset="-78"/>
                <a:cs typeface="Alexandria Light" pitchFamily="2" charset="-78"/>
              </a:rPr>
              <a:t>, then it is also ethical. However, an organization cannot ignore basic principles, values, and legal obligations to society.</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Because ethical decisions relate to specific conduct and relationships in the decision-making process, it becomes clear that sustainability is only one aspect of ethical decision-making.</a:t>
            </a:r>
          </a:p>
        </p:txBody>
      </p:sp>
    </p:spTree>
    <p:extLst>
      <p:ext uri="{BB962C8B-B14F-4D97-AF65-F5344CB8AC3E}">
        <p14:creationId xmlns:p14="http://schemas.microsoft.com/office/powerpoint/2010/main" val="1079972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Defining Sustainability</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373358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Additionally, social responsibility is a much broader area than sustainability.</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Examples of social responsibility topics relating to various stakeholders include </a:t>
            </a:r>
            <a:r>
              <a:rPr lang="en-US" sz="2000" dirty="0">
                <a:solidFill>
                  <a:srgbClr val="FF0000"/>
                </a:solidFill>
                <a:latin typeface="Alexandria Light" pitchFamily="2" charset="-78"/>
                <a:cs typeface="Alexandria Light" pitchFamily="2" charset="-78"/>
              </a:rPr>
              <a:t>consumer protection</a:t>
            </a:r>
            <a:r>
              <a:rPr lang="en-US" sz="2000" dirty="0">
                <a:latin typeface="Alexandria Light" pitchFamily="2" charset="-78"/>
                <a:cs typeface="Alexandria Light" pitchFamily="2" charset="-78"/>
              </a:rPr>
              <a:t>, </a:t>
            </a:r>
            <a:r>
              <a:rPr lang="en-US" sz="2000" dirty="0">
                <a:solidFill>
                  <a:srgbClr val="FF0000"/>
                </a:solidFill>
                <a:latin typeface="Alexandria Light" pitchFamily="2" charset="-78"/>
                <a:cs typeface="Alexandria Light" pitchFamily="2" charset="-78"/>
              </a:rPr>
              <a:t>corporate governance</a:t>
            </a:r>
            <a:r>
              <a:rPr lang="en-US" sz="2000" dirty="0">
                <a:latin typeface="Alexandria Light" pitchFamily="2" charset="-78"/>
                <a:cs typeface="Alexandria Light" pitchFamily="2" charset="-78"/>
              </a:rPr>
              <a:t>, </a:t>
            </a:r>
            <a:r>
              <a:rPr lang="en-US" sz="2000" dirty="0">
                <a:solidFill>
                  <a:srgbClr val="FF0000"/>
                </a:solidFill>
                <a:latin typeface="Alexandria Light" pitchFamily="2" charset="-78"/>
                <a:cs typeface="Alexandria Light" pitchFamily="2" charset="-78"/>
              </a:rPr>
              <a:t>employee well-being</a:t>
            </a:r>
            <a:r>
              <a:rPr lang="en-US" sz="2000" dirty="0">
                <a:latin typeface="Alexandria Light" pitchFamily="2" charset="-78"/>
                <a:cs typeface="Alexandria Light" pitchFamily="2" charset="-78"/>
              </a:rPr>
              <a:t>, and more.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All of these social responsibility areas have an ethical decision-making dimension.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Figure 12-1 describes how ethical decisions impact sustainability as a component of CSR.</a:t>
            </a:r>
          </a:p>
        </p:txBody>
      </p:sp>
    </p:spTree>
    <p:extLst>
      <p:ext uri="{BB962C8B-B14F-4D97-AF65-F5344CB8AC3E}">
        <p14:creationId xmlns:p14="http://schemas.microsoft.com/office/powerpoint/2010/main" val="3369326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pic>
        <p:nvPicPr>
          <p:cNvPr id="6" name="Picture 5">
            <a:extLst>
              <a:ext uri="{FF2B5EF4-FFF2-40B4-BE49-F238E27FC236}">
                <a16:creationId xmlns:a16="http://schemas.microsoft.com/office/drawing/2014/main" id="{5A25DBB7-15F4-C760-CEF1-CCB5DE164FD4}"/>
              </a:ext>
            </a:extLst>
          </p:cNvPr>
          <p:cNvPicPr>
            <a:picLocks noChangeAspect="1"/>
          </p:cNvPicPr>
          <p:nvPr/>
        </p:nvPicPr>
        <p:blipFill>
          <a:blip r:embed="rId4"/>
          <a:stretch>
            <a:fillRect/>
          </a:stretch>
        </p:blipFill>
        <p:spPr>
          <a:xfrm>
            <a:off x="266560" y="1628831"/>
            <a:ext cx="11658879" cy="4428796"/>
          </a:xfrm>
          <a:prstGeom prst="rect">
            <a:avLst/>
          </a:prstGeom>
        </p:spPr>
      </p:pic>
    </p:spTree>
    <p:extLst>
      <p:ext uri="{BB962C8B-B14F-4D97-AF65-F5344CB8AC3E}">
        <p14:creationId xmlns:p14="http://schemas.microsoft.com/office/powerpoint/2010/main" val="31654663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Defining Sustainability</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There are four reasons social responsibility has become such an issue for organizations:</a:t>
            </a:r>
          </a:p>
          <a:p>
            <a:pPr marL="342900" indent="-342900" algn="just">
              <a:lnSpc>
                <a:spcPct val="150000"/>
              </a:lnSpc>
              <a:buFont typeface="Arial" panose="020B0604020202020204" pitchFamily="34" charset="0"/>
              <a:buChar char="•"/>
            </a:pPr>
            <a:r>
              <a:rPr lang="en-US" sz="2000" dirty="0">
                <a:solidFill>
                  <a:srgbClr val="FF0000"/>
                </a:solidFill>
                <a:latin typeface="Alexandria Light" pitchFamily="2" charset="-78"/>
                <a:cs typeface="Alexandria Light" pitchFamily="2" charset="-78"/>
              </a:rPr>
              <a:t>First</a:t>
            </a:r>
            <a:r>
              <a:rPr lang="en-US" sz="2000" dirty="0">
                <a:latin typeface="Alexandria Light" pitchFamily="2" charset="-78"/>
                <a:cs typeface="Alexandria Light" pitchFamily="2" charset="-78"/>
              </a:rPr>
              <a:t>, </a:t>
            </a:r>
            <a:r>
              <a:rPr lang="en-US" sz="2000" i="1" dirty="0">
                <a:latin typeface="Alexandria Light" pitchFamily="2" charset="-78"/>
                <a:cs typeface="Alexandria Light" pitchFamily="2" charset="-78"/>
              </a:rPr>
              <a:t>socially responsible activities such as sustainable business practices can create competitive advantages</a:t>
            </a:r>
            <a:r>
              <a:rPr lang="en-US" sz="2000" dirty="0">
                <a:latin typeface="Alexandria Light" pitchFamily="2" charset="-78"/>
                <a:cs typeface="Alexandria Light" pitchFamily="2" charset="-78"/>
              </a:rPr>
              <a: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Consumers’ buying behavior, the interaction of stakeholders with representatives of the organization, advertising practices, and participation in social media can help a firm stay on top of market knowledge and create beneficial relationships with stakeholders.</a:t>
            </a:r>
          </a:p>
          <a:p>
            <a:pPr marL="342900" indent="-342900" algn="just">
              <a:lnSpc>
                <a:spcPct val="150000"/>
              </a:lnSpc>
              <a:buFont typeface="Arial" panose="020B0604020202020204" pitchFamily="34" charset="0"/>
              <a:buChar char="•"/>
            </a:pPr>
            <a:r>
              <a:rPr lang="en-US" sz="2000" dirty="0">
                <a:solidFill>
                  <a:srgbClr val="FF0000"/>
                </a:solidFill>
                <a:latin typeface="Alexandria Light" pitchFamily="2" charset="-78"/>
                <a:cs typeface="Alexandria Light" pitchFamily="2" charset="-78"/>
              </a:rPr>
              <a:t>Second</a:t>
            </a:r>
            <a:r>
              <a:rPr lang="en-US" sz="2000" dirty="0">
                <a:latin typeface="Alexandria Light" pitchFamily="2" charset="-78"/>
                <a:cs typeface="Alexandria Light" pitchFamily="2" charset="-78"/>
              </a:rPr>
              <a:t>, </a:t>
            </a:r>
            <a:r>
              <a:rPr lang="en-US" sz="2000" i="1" dirty="0">
                <a:latin typeface="Alexandria Light" pitchFamily="2" charset="-78"/>
                <a:cs typeface="Alexandria Light" pitchFamily="2" charset="-78"/>
              </a:rPr>
              <a:t>organizations can use their products and brand identity to create social value, quality, and consumer loyalty</a:t>
            </a:r>
            <a:r>
              <a:rPr lang="en-US" sz="2000" dirty="0">
                <a:latin typeface="Alexandria Light" pitchFamily="2" charset="-78"/>
                <a:cs typeface="Alexandria Light" pitchFamily="2" charset="-78"/>
              </a:rPr>
              <a:t>.</a:t>
            </a:r>
          </a:p>
        </p:txBody>
      </p:sp>
    </p:spTree>
    <p:extLst>
      <p:ext uri="{BB962C8B-B14F-4D97-AF65-F5344CB8AC3E}">
        <p14:creationId xmlns:p14="http://schemas.microsoft.com/office/powerpoint/2010/main" val="1104147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Defining Sustainability</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There are four reasons social responsibility has become such an issue for organizations:</a:t>
            </a:r>
          </a:p>
          <a:p>
            <a:pPr marL="342900" indent="-342900" algn="just">
              <a:lnSpc>
                <a:spcPct val="150000"/>
              </a:lnSpc>
              <a:buFont typeface="Arial" panose="020B0604020202020204" pitchFamily="34" charset="0"/>
              <a:buChar char="•"/>
            </a:pPr>
            <a:r>
              <a:rPr lang="en-US" sz="2000" dirty="0">
                <a:solidFill>
                  <a:srgbClr val="FF0000"/>
                </a:solidFill>
                <a:latin typeface="Alexandria Light" pitchFamily="2" charset="-78"/>
                <a:cs typeface="Alexandria Light" pitchFamily="2" charset="-78"/>
              </a:rPr>
              <a:t>Third</a:t>
            </a:r>
            <a:r>
              <a:rPr lang="en-US" sz="2000" dirty="0">
                <a:latin typeface="Alexandria Light" pitchFamily="2" charset="-78"/>
                <a:cs typeface="Alexandria Light" pitchFamily="2" charset="-78"/>
              </a:rPr>
              <a:t>, </a:t>
            </a:r>
            <a:r>
              <a:rPr lang="en-US" sz="2000" i="1" dirty="0">
                <a:latin typeface="Alexandria Light" pitchFamily="2" charset="-78"/>
                <a:cs typeface="Alexandria Light" pitchFamily="2" charset="-78"/>
              </a:rPr>
              <a:t>both positive and negative information about products and organizations became more available</a:t>
            </a:r>
            <a:r>
              <a:rPr lang="en-US" sz="2000" dirty="0">
                <a:latin typeface="Alexandria Light" pitchFamily="2" charset="-78"/>
                <a:cs typeface="Alexandria Light" pitchFamily="2" charset="-78"/>
              </a:rPr>
              <a:t>. Therefore, consumers and other stakeholders gain power and can influence the economic success of the company.</a:t>
            </a:r>
          </a:p>
          <a:p>
            <a:pPr marL="342900" indent="-342900" algn="just">
              <a:lnSpc>
                <a:spcPct val="150000"/>
              </a:lnSpc>
              <a:buFont typeface="Arial" panose="020B0604020202020204" pitchFamily="34" charset="0"/>
              <a:buChar char="•"/>
            </a:pPr>
            <a:r>
              <a:rPr lang="en-US" sz="2000" dirty="0">
                <a:solidFill>
                  <a:srgbClr val="FF0000"/>
                </a:solidFill>
                <a:latin typeface="Alexandria Light" pitchFamily="2" charset="-78"/>
                <a:cs typeface="Alexandria Light" pitchFamily="2" charset="-78"/>
              </a:rPr>
              <a:t>Finally</a:t>
            </a:r>
            <a:r>
              <a:rPr lang="en-US" sz="2000" dirty="0">
                <a:latin typeface="Alexandria Light" pitchFamily="2" charset="-78"/>
                <a:cs typeface="Alexandria Light" pitchFamily="2" charset="-78"/>
              </a:rPr>
              <a:t>, in this interconnected society, companies use their sustainable and socially responsible decisions to differentiate their firms and promote their products</a:t>
            </a:r>
          </a:p>
        </p:txBody>
      </p:sp>
    </p:spTree>
    <p:extLst>
      <p:ext uri="{BB962C8B-B14F-4D97-AF65-F5344CB8AC3E}">
        <p14:creationId xmlns:p14="http://schemas.microsoft.com/office/powerpoint/2010/main" val="2937413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68824" y="1470327"/>
            <a:ext cx="12192000" cy="523220"/>
          </a:xfrm>
          <a:prstGeom prst="rect">
            <a:avLst/>
          </a:prstGeom>
        </p:spPr>
        <p:txBody>
          <a:bodyPr wrap="square">
            <a:spAutoFit/>
          </a:bodyPr>
          <a:lstStyle/>
          <a:p>
            <a:pPr algn="ctr"/>
            <a:r>
              <a:rPr lang="en-US" sz="2800" dirty="0">
                <a:solidFill>
                  <a:srgbClr val="002060"/>
                </a:solidFill>
                <a:latin typeface="Alexandria" pitchFamily="2" charset="-78"/>
                <a:cs typeface="Alexandria" pitchFamily="2" charset="-78"/>
              </a:rPr>
              <a:t>GLOBAL ENVIRONMENTAL ISSUES</a:t>
            </a:r>
          </a:p>
        </p:txBody>
      </p:sp>
      <p:pic>
        <p:nvPicPr>
          <p:cNvPr id="10" name="Picture 9">
            <a:extLst>
              <a:ext uri="{FF2B5EF4-FFF2-40B4-BE49-F238E27FC236}">
                <a16:creationId xmlns:a16="http://schemas.microsoft.com/office/drawing/2014/main" id="{91CF6581-FCB2-2AFC-DE45-23A18FE2F21B}"/>
              </a:ext>
            </a:extLst>
          </p:cNvPr>
          <p:cNvPicPr>
            <a:picLocks noChangeAspect="1"/>
          </p:cNvPicPr>
          <p:nvPr/>
        </p:nvPicPr>
        <p:blipFill>
          <a:blip r:embed="rId4"/>
          <a:stretch>
            <a:fillRect/>
          </a:stretch>
        </p:blipFill>
        <p:spPr>
          <a:xfrm>
            <a:off x="1807739" y="2038453"/>
            <a:ext cx="8413270" cy="473347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8714062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Global Environmental Issues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protection of air, water, land, biodiversity, and renewable natural resources emerged as a major issue in the twentieth century in the face of increasing evidence that mankind was putting pressure on the long-term sustainability of these resources.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Some of the most significant environmental issues facing business and society today include: </a:t>
            </a:r>
            <a:r>
              <a:rPr lang="en-US" sz="2000" dirty="0">
                <a:solidFill>
                  <a:srgbClr val="002060"/>
                </a:solidFill>
                <a:latin typeface="Alexandria Light" pitchFamily="2" charset="-78"/>
                <a:cs typeface="Alexandria Light" pitchFamily="2" charset="-78"/>
              </a:rPr>
              <a:t>air pollution, acid rain, global warming, water pollution and water quantity, land pollution, waste management, deforestation, urban sprawl, biodiversity, and genetically modified foods</a:t>
            </a:r>
            <a:r>
              <a:rPr lang="en-US" sz="2000"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endParaRPr lang="en-US" sz="2000" dirty="0">
              <a:latin typeface="Alexandria Light" pitchFamily="2" charset="-78"/>
              <a:cs typeface="Alexandria Light" pitchFamily="2" charset="-78"/>
            </a:endParaRPr>
          </a:p>
        </p:txBody>
      </p:sp>
    </p:spTree>
    <p:extLst>
      <p:ext uri="{BB962C8B-B14F-4D97-AF65-F5344CB8AC3E}">
        <p14:creationId xmlns:p14="http://schemas.microsoft.com/office/powerpoint/2010/main" val="842328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1. Atmospheric</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Among the most far-reaching and controversial environmental issues are those that relate to the air we breathe. </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Atmospherics</a:t>
            </a:r>
            <a:r>
              <a:rPr lang="en-US" sz="2000" dirty="0">
                <a:latin typeface="Alexandria Light" pitchFamily="2" charset="-78"/>
                <a:cs typeface="Alexandria Light" pitchFamily="2" charset="-78"/>
              </a:rPr>
              <a:t> is segmented into </a:t>
            </a:r>
            <a:r>
              <a:rPr lang="en-US" sz="2000" dirty="0">
                <a:solidFill>
                  <a:srgbClr val="FF0000"/>
                </a:solidFill>
                <a:latin typeface="Alexandria Light" pitchFamily="2" charset="-78"/>
                <a:cs typeface="Alexandria Light" pitchFamily="2" charset="-78"/>
              </a:rPr>
              <a:t>pollution</a:t>
            </a:r>
            <a:r>
              <a:rPr lang="en-US" sz="2000" dirty="0">
                <a:latin typeface="Alexandria Light" pitchFamily="2" charset="-78"/>
                <a:cs typeface="Alexandria Light" pitchFamily="2" charset="-78"/>
              </a:rPr>
              <a:t>, </a:t>
            </a:r>
            <a:r>
              <a:rPr lang="en-US" sz="2000" dirty="0">
                <a:solidFill>
                  <a:srgbClr val="FF0000"/>
                </a:solidFill>
                <a:latin typeface="Alexandria Light" pitchFamily="2" charset="-78"/>
                <a:cs typeface="Alexandria Light" pitchFamily="2" charset="-78"/>
              </a:rPr>
              <a:t>climate change</a:t>
            </a:r>
            <a:r>
              <a:rPr lang="en-US" sz="2000" dirty="0">
                <a:latin typeface="Alexandria Light" pitchFamily="2" charset="-78"/>
                <a:cs typeface="Alexandria Light" pitchFamily="2" charset="-78"/>
              </a:rPr>
              <a:t>, and </a:t>
            </a:r>
            <a:r>
              <a:rPr lang="en-US" sz="2000" dirty="0">
                <a:solidFill>
                  <a:srgbClr val="FF0000"/>
                </a:solidFill>
                <a:latin typeface="Alexandria Light" pitchFamily="2" charset="-78"/>
                <a:cs typeface="Alexandria Light" pitchFamily="2" charset="-78"/>
              </a:rPr>
              <a:t>ozone</a:t>
            </a:r>
            <a:r>
              <a:rPr lang="en-US" sz="2000" dirty="0">
                <a:latin typeface="Alexandria Light" pitchFamily="2" charset="-78"/>
                <a:cs typeface="Alexandria Light" pitchFamily="2" charset="-78"/>
              </a:rPr>
              <a:t> </a:t>
            </a:r>
            <a:r>
              <a:rPr lang="en-US" sz="2000" dirty="0">
                <a:solidFill>
                  <a:srgbClr val="FF0000"/>
                </a:solidFill>
                <a:latin typeface="Alexandria Light" pitchFamily="2" charset="-78"/>
                <a:cs typeface="Alexandria Light" pitchFamily="2" charset="-78"/>
              </a:rPr>
              <a:t>depletion</a:t>
            </a:r>
            <a:r>
              <a:rPr lang="en-US" sz="2000"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AIR POLLUTION</a:t>
            </a:r>
            <a:r>
              <a:rPr lang="en-US" sz="2000" dirty="0">
                <a:latin typeface="Alexandria Light" pitchFamily="2" charset="-78"/>
                <a:cs typeface="Alexandria Light" pitchFamily="2" charset="-78"/>
              </a:rPr>
              <a:t>: Air pollution typically arises from three different sources: </a:t>
            </a:r>
            <a:r>
              <a:rPr lang="en-US" sz="2000" b="1" dirty="0">
                <a:solidFill>
                  <a:srgbClr val="002060"/>
                </a:solidFill>
                <a:latin typeface="Alexandria Light" pitchFamily="2" charset="-78"/>
                <a:cs typeface="Alexandria Light" pitchFamily="2" charset="-78"/>
              </a:rPr>
              <a:t>stationary</a:t>
            </a:r>
            <a:r>
              <a:rPr lang="en-US" sz="2000" dirty="0">
                <a:solidFill>
                  <a:srgbClr val="002060"/>
                </a:solidFill>
                <a:latin typeface="Alexandria Light" pitchFamily="2" charset="-78"/>
                <a:cs typeface="Alexandria Light" pitchFamily="2" charset="-78"/>
              </a:rPr>
              <a:t> </a:t>
            </a:r>
            <a:r>
              <a:rPr lang="en-US" sz="2000" b="1" dirty="0">
                <a:solidFill>
                  <a:srgbClr val="002060"/>
                </a:solidFill>
                <a:latin typeface="Alexandria Light" pitchFamily="2" charset="-78"/>
                <a:cs typeface="Alexandria Light" pitchFamily="2" charset="-78"/>
              </a:rPr>
              <a:t>sources</a:t>
            </a:r>
            <a:r>
              <a:rPr lang="en-US" sz="2000" dirty="0">
                <a:solidFill>
                  <a:srgbClr val="002060"/>
                </a:solidFill>
                <a:latin typeface="Alexandria Light" pitchFamily="2" charset="-78"/>
                <a:cs typeface="Alexandria Light" pitchFamily="2" charset="-78"/>
              </a:rPr>
              <a:t> </a:t>
            </a:r>
            <a:r>
              <a:rPr lang="en-US" sz="2000" dirty="0">
                <a:latin typeface="Alexandria Light" pitchFamily="2" charset="-78"/>
                <a:cs typeface="Alexandria Light" pitchFamily="2" charset="-78"/>
              </a:rPr>
              <a:t>such as factories and power plants; </a:t>
            </a:r>
            <a:r>
              <a:rPr lang="en-US" sz="2000" b="1" dirty="0">
                <a:solidFill>
                  <a:srgbClr val="002060"/>
                </a:solidFill>
                <a:latin typeface="Alexandria Light" pitchFamily="2" charset="-78"/>
                <a:cs typeface="Alexandria Light" pitchFamily="2" charset="-78"/>
              </a:rPr>
              <a:t>mobile sources </a:t>
            </a:r>
            <a:r>
              <a:rPr lang="en-US" sz="2000" dirty="0">
                <a:latin typeface="Alexandria Light" pitchFamily="2" charset="-78"/>
                <a:cs typeface="Alexandria Light" pitchFamily="2" charset="-78"/>
              </a:rPr>
              <a:t>such as cars, trucks, planes, and trains; and </a:t>
            </a:r>
            <a:r>
              <a:rPr lang="en-US" sz="2000" b="1" dirty="0">
                <a:solidFill>
                  <a:srgbClr val="002060"/>
                </a:solidFill>
                <a:latin typeface="Alexandria Light" pitchFamily="2" charset="-78"/>
                <a:cs typeface="Alexandria Light" pitchFamily="2" charset="-78"/>
              </a:rPr>
              <a:t>natural</a:t>
            </a:r>
            <a:r>
              <a:rPr lang="en-US" sz="2000" dirty="0">
                <a:solidFill>
                  <a:srgbClr val="002060"/>
                </a:solidFill>
                <a:latin typeface="Alexandria Light" pitchFamily="2" charset="-78"/>
                <a:cs typeface="Alexandria Light" pitchFamily="2" charset="-78"/>
              </a:rPr>
              <a:t> </a:t>
            </a:r>
            <a:r>
              <a:rPr lang="en-US" sz="2000" b="1" dirty="0">
                <a:solidFill>
                  <a:srgbClr val="002060"/>
                </a:solidFill>
                <a:latin typeface="Alexandria Light" pitchFamily="2" charset="-78"/>
                <a:cs typeface="Alexandria Light" pitchFamily="2" charset="-78"/>
              </a:rPr>
              <a:t>sources</a:t>
            </a:r>
            <a:r>
              <a:rPr lang="en-US" sz="2000" dirty="0">
                <a:solidFill>
                  <a:srgbClr val="002060"/>
                </a:solidFill>
                <a:latin typeface="Alexandria Light" pitchFamily="2" charset="-78"/>
                <a:cs typeface="Alexandria Light" pitchFamily="2" charset="-78"/>
              </a:rPr>
              <a:t> </a:t>
            </a:r>
            <a:r>
              <a:rPr lang="en-US" sz="2000" dirty="0">
                <a:latin typeface="Alexandria Light" pitchFamily="2" charset="-78"/>
                <a:cs typeface="Alexandria Light" pitchFamily="2" charset="-78"/>
              </a:rPr>
              <a:t>such as windblown dust and volcanic eruptions.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These sources discharge gases, as well as particulates, that can be carried long distances by surface winds or linger when air stagnation occurs.</a:t>
            </a:r>
          </a:p>
        </p:txBody>
      </p:sp>
    </p:spTree>
    <p:extLst>
      <p:ext uri="{BB962C8B-B14F-4D97-AF65-F5344CB8AC3E}">
        <p14:creationId xmlns:p14="http://schemas.microsoft.com/office/powerpoint/2010/main" val="2888831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1. Atmospheric</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327192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ACID RAIN</a:t>
            </a:r>
            <a:r>
              <a:rPr lang="en-US" sz="2000" dirty="0">
                <a:latin typeface="Alexandria Light" pitchFamily="2" charset="-78"/>
                <a:cs typeface="Alexandria Light" pitchFamily="2" charset="-78"/>
              </a:rPr>
              <a:t>: In addition to the health risks posed by air pollution, when nitrous oxides and sulfur dioxides are emitted from manufacturing facilities, the compounds are exposed to air and rain and form new compounds, resulting in what is commonly called acid rain.</a:t>
            </a:r>
          </a:p>
          <a:p>
            <a:pPr algn="just">
              <a:lnSpc>
                <a:spcPct val="150000"/>
              </a:lnSpc>
            </a:pPr>
            <a:r>
              <a:rPr lang="en-US" sz="2000" b="1" dirty="0">
                <a:solidFill>
                  <a:srgbClr val="002060"/>
                </a:solidFill>
                <a:latin typeface="Alexandria Light" pitchFamily="2" charset="-78"/>
                <a:cs typeface="Alexandria Light" pitchFamily="2" charset="-78"/>
              </a:rPr>
              <a:t>The vital aspect of this type of pollution is that one country can produce it while another can have the negative impacts.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Cleaning up emissions from factories and cars is one way to reduce acid rain.</a:t>
            </a:r>
          </a:p>
        </p:txBody>
      </p:sp>
    </p:spTree>
    <p:extLst>
      <p:ext uri="{BB962C8B-B14F-4D97-AF65-F5344CB8AC3E}">
        <p14:creationId xmlns:p14="http://schemas.microsoft.com/office/powerpoint/2010/main" val="2508256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1. Atmospheric</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373358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GLOBAL WARMING</a:t>
            </a:r>
            <a:r>
              <a:rPr lang="en-US" sz="2000" dirty="0">
                <a:latin typeface="Alexandria Light" pitchFamily="2" charset="-78"/>
                <a:cs typeface="Alexandria Light" pitchFamily="2" charset="-78"/>
              </a:rPr>
              <a:t>: When carbon dioxide and other gases collect in Earth’s atmosphere, they trap the sun’s heat like a greenhouse and prevent Earth’s surface from cooling.</a:t>
            </a:r>
          </a:p>
          <a:p>
            <a:pPr algn="just">
              <a:lnSpc>
                <a:spcPct val="150000"/>
              </a:lnSpc>
            </a:pPr>
            <a:r>
              <a:rPr lang="en-US" sz="2000" b="1" dirty="0">
                <a:solidFill>
                  <a:srgbClr val="002060"/>
                </a:solidFill>
                <a:latin typeface="Alexandria Light" pitchFamily="2" charset="-78"/>
                <a:cs typeface="Alexandria Light" pitchFamily="2" charset="-78"/>
              </a:rPr>
              <a:t>Without this process, the planet becomes too cold to sustain life.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However, during the twentieth century, the burning of fossil fuels—gasoline, natural gas, oil, and coal—accelerated dramatically, increasing the concentration of “greenhouse” gases (carbon dioxide, methane, nitrogen oxides, and fluorinated gases) in Earth’s atmosphere.</a:t>
            </a:r>
          </a:p>
        </p:txBody>
      </p:sp>
    </p:spTree>
    <p:extLst>
      <p:ext uri="{BB962C8B-B14F-4D97-AF65-F5344CB8AC3E}">
        <p14:creationId xmlns:p14="http://schemas.microsoft.com/office/powerpoint/2010/main" val="3621751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1. Atmospheric</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GLOBAL WARMING</a:t>
            </a:r>
            <a:r>
              <a:rPr lang="en-US" sz="2000" dirty="0">
                <a:latin typeface="Alexandria Light" pitchFamily="2" charset="-78"/>
                <a:cs typeface="Alexandria Light" pitchFamily="2" charset="-78"/>
              </a:rPr>
              <a: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At the same time, chlorofluorocarbons—from refrigerants, coolants, and aerosol cans—are believed to be the cause of a giant hole in the Earth’s atmospheric ozone layer.</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ozone layer filters out the sun’s harmful ultraviolet light. These and other factors cause what the media call “global warming.”</a:t>
            </a:r>
          </a:p>
          <a:p>
            <a:pPr algn="just">
              <a:lnSpc>
                <a:spcPct val="150000"/>
              </a:lnSpc>
            </a:pPr>
            <a:r>
              <a:rPr lang="en-US" sz="2000" b="1" dirty="0">
                <a:solidFill>
                  <a:srgbClr val="002060"/>
                </a:solidFill>
                <a:latin typeface="Alexandria Light" pitchFamily="2" charset="-78"/>
                <a:cs typeface="Alexandria Light" pitchFamily="2" charset="-78"/>
              </a:rPr>
              <a:t>One attempt at addressing global warming was the Kyoto Protocol.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This international treaty was meant to curb global greenhouse gas emissions by having countries voluntarily reduce their national outputs.</a:t>
            </a:r>
          </a:p>
        </p:txBody>
      </p:sp>
    </p:spTree>
    <p:extLst>
      <p:ext uri="{BB962C8B-B14F-4D97-AF65-F5344CB8AC3E}">
        <p14:creationId xmlns:p14="http://schemas.microsoft.com/office/powerpoint/2010/main" val="1271204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1. Atmospheric</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GLOBAL WARMING</a:t>
            </a:r>
            <a:r>
              <a:rPr lang="en-US" sz="2000" dirty="0">
                <a:latin typeface="Alexandria Light" pitchFamily="2" charset="-78"/>
                <a:cs typeface="Alexandria Light" pitchFamily="2" charset="-78"/>
              </a:rPr>
              <a:t>: </a:t>
            </a:r>
          </a:p>
          <a:p>
            <a:pPr algn="just">
              <a:lnSpc>
                <a:spcPct val="150000"/>
              </a:lnSpc>
            </a:pPr>
            <a:r>
              <a:rPr lang="en-US" sz="2000" b="1" dirty="0">
                <a:solidFill>
                  <a:srgbClr val="002060"/>
                </a:solidFill>
                <a:latin typeface="Alexandria Light" pitchFamily="2" charset="-78"/>
                <a:cs typeface="Alexandria Light" pitchFamily="2" charset="-78"/>
              </a:rPr>
              <a:t>Coal is another area of contention among different countries.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Burning coal contributes to air pollution by releasing large amounts of gaseous and particulate emissions into the atmosphere. Some countries are combating coal usage by implementing cap-and-trade programs.</a:t>
            </a:r>
          </a:p>
          <a:p>
            <a:pPr algn="just">
              <a:lnSpc>
                <a:spcPct val="150000"/>
              </a:lnSpc>
            </a:pPr>
            <a:r>
              <a:rPr lang="en-US" sz="2000" b="1" dirty="0">
                <a:solidFill>
                  <a:srgbClr val="002060"/>
                </a:solidFill>
                <a:latin typeface="Alexandria Light" pitchFamily="2" charset="-78"/>
                <a:cs typeface="Alexandria Light" pitchFamily="2" charset="-78"/>
              </a:rPr>
              <a:t>A cap-and-trade program sets carbon emissions limits (caps) for businesses, countries, or individuals.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Companies are given a certain amount of carbon they are allowed to emit, and to legally emit anything beyond the limit requires a company to purchase carbon credits from another company that does not pollute as much.</a:t>
            </a:r>
          </a:p>
        </p:txBody>
      </p:sp>
    </p:spTree>
    <p:extLst>
      <p:ext uri="{BB962C8B-B14F-4D97-AF65-F5344CB8AC3E}">
        <p14:creationId xmlns:p14="http://schemas.microsoft.com/office/powerpoint/2010/main" val="3942001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2. Water</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16007"/>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Water</a:t>
            </a:r>
            <a:r>
              <a:rPr lang="en-US" dirty="0">
                <a:latin typeface="Alexandria Light" pitchFamily="2" charset="-78"/>
                <a:cs typeface="Alexandria Light" pitchFamily="2" charset="-78"/>
              </a:rPr>
              <a:t> is emerging as the most important and contested resource of the twenty-first century.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Nothing is more important to human survival, yet fresh water is being polluted and consumed at an unprecedented rate..</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 To remain viable, all businesses must think about water conservation, purification, and allocation.</a:t>
            </a:r>
          </a:p>
          <a:p>
            <a:pPr marL="342900" indent="-3429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WATER POLLUTION </a:t>
            </a:r>
            <a:r>
              <a:rPr lang="en-US" dirty="0">
                <a:latin typeface="Alexandria Light" pitchFamily="2" charset="-78"/>
                <a:cs typeface="Alexandria Light" pitchFamily="2" charset="-78"/>
              </a:rPr>
              <a:t>is one of the biggest contributors to illnesses in developing countries. Chemicals found in commonly used fertilizers and pesticides can drain into water supplies with each rainfall.</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Mercury, a common chemical found in batteries and some household products, is another concern as it contaminates oceans and, therefore, human food supplies.</a:t>
            </a:r>
          </a:p>
        </p:txBody>
      </p:sp>
    </p:spTree>
    <p:extLst>
      <p:ext uri="{BB962C8B-B14F-4D97-AF65-F5344CB8AC3E}">
        <p14:creationId xmlns:p14="http://schemas.microsoft.com/office/powerpoint/2010/main" val="2040670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2. Water</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WATER QUANTITY </a:t>
            </a:r>
            <a:r>
              <a:rPr lang="en-US" sz="2000" dirty="0">
                <a:latin typeface="Alexandria Light" pitchFamily="2" charset="-78"/>
                <a:cs typeface="Alexandria Light" pitchFamily="2" charset="-78"/>
              </a:rPr>
              <a:t>In addition to concerns about the quality of water, some parts of the globe are increasingly worried about its quantity. Water use has increased dramatically in the last two decades, creating serious consequences for the global water supply and for business.</a:t>
            </a:r>
          </a:p>
          <a:p>
            <a:pPr algn="just">
              <a:lnSpc>
                <a:spcPct val="150000"/>
              </a:lnSpc>
            </a:pPr>
            <a:r>
              <a:rPr lang="en-US" sz="2000" b="1" dirty="0">
                <a:solidFill>
                  <a:srgbClr val="002060"/>
                </a:solidFill>
                <a:latin typeface="Alexandria Light" pitchFamily="2" charset="-78"/>
                <a:cs typeface="Alexandria Light" pitchFamily="2" charset="-78"/>
              </a:rPr>
              <a:t>Proactive companies are facing this reality and coming forward with solutions.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Starbucks installed a manually operated pump faucet to replace regular turn-on fixtures in their stores, estimated to save approximately 100 gallons of water per store each day.</a:t>
            </a:r>
          </a:p>
        </p:txBody>
      </p:sp>
    </p:spTree>
    <p:extLst>
      <p:ext uri="{BB962C8B-B14F-4D97-AF65-F5344CB8AC3E}">
        <p14:creationId xmlns:p14="http://schemas.microsoft.com/office/powerpoint/2010/main" val="1806360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327192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Land sustainability </a:t>
            </a:r>
            <a:r>
              <a:rPr lang="en-US" sz="2000" dirty="0">
                <a:latin typeface="Alexandria Light" pitchFamily="2" charset="-78"/>
                <a:cs typeface="Alexandria Light" pitchFamily="2" charset="-78"/>
              </a:rPr>
              <a:t>issues include everything from pollution and waste to loss of biodiversity and genetically modified food.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These ethical issues are decreasing the use of viable land for human and animal habitation.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Because businesses generate waste, contribute to urban sprawl, and often require the use of hard-to-restore natural resources, they have an ethical responsibility to minimize their harmful impact on the land.</a:t>
            </a:r>
          </a:p>
        </p:txBody>
      </p:sp>
      <p:sp>
        <p:nvSpPr>
          <p:cNvPr id="4" name="Rectangle 3">
            <a:extLst>
              <a:ext uri="{FF2B5EF4-FFF2-40B4-BE49-F238E27FC236}">
                <a16:creationId xmlns:a16="http://schemas.microsoft.com/office/drawing/2014/main" id="{6305DD3A-5F79-5C78-7451-011F018425B6}"/>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3. Land</a:t>
            </a:r>
          </a:p>
        </p:txBody>
      </p:sp>
    </p:spTree>
    <p:extLst>
      <p:ext uri="{BB962C8B-B14F-4D97-AF65-F5344CB8AC3E}">
        <p14:creationId xmlns:p14="http://schemas.microsoft.com/office/powerpoint/2010/main" val="529997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LAND POLLUTION </a:t>
            </a:r>
            <a:r>
              <a:rPr lang="en-US" sz="2000" dirty="0">
                <a:latin typeface="Alexandria Light" pitchFamily="2" charset="-78"/>
                <a:cs typeface="Alexandria Light" pitchFamily="2" charset="-78"/>
              </a:rPr>
              <a:t>Land pollution results from the dumping of residential and industrial wastes, strip mining, and poor forest conservation.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Such pollution causes health problems in humans, jeopardizes wildlife habitats, causes erosion, alters watercourses (leading to flooding), and can eventually poison groundwater supplies.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While soil pollution may not be as much of a problem in other countries, balancing the needs of stakeholders, including consumers, businesses, the environment, and society at large, is an important ethical consideration. </a:t>
            </a:r>
          </a:p>
          <a:p>
            <a:pPr algn="just">
              <a:lnSpc>
                <a:spcPct val="150000"/>
              </a:lnSpc>
            </a:pPr>
            <a:r>
              <a:rPr lang="en-US" sz="2000" b="1" dirty="0">
                <a:solidFill>
                  <a:srgbClr val="002060"/>
                </a:solidFill>
                <a:latin typeface="Alexandria Light" pitchFamily="2" charset="-78"/>
                <a:cs typeface="Alexandria Light" pitchFamily="2" charset="-78"/>
              </a:rPr>
              <a:t>In order to reduce pollution around the planet, all businesses must become aware of and accept responsibility for the problem of pollution.</a:t>
            </a:r>
          </a:p>
        </p:txBody>
      </p:sp>
      <p:sp>
        <p:nvSpPr>
          <p:cNvPr id="4" name="Rectangle 3">
            <a:extLst>
              <a:ext uri="{FF2B5EF4-FFF2-40B4-BE49-F238E27FC236}">
                <a16:creationId xmlns:a16="http://schemas.microsoft.com/office/drawing/2014/main" id="{6305DD3A-5F79-5C78-7451-011F018425B6}"/>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3. Land</a:t>
            </a:r>
          </a:p>
        </p:txBody>
      </p:sp>
    </p:spTree>
    <p:extLst>
      <p:ext uri="{BB962C8B-B14F-4D97-AF65-F5344CB8AC3E}">
        <p14:creationId xmlns:p14="http://schemas.microsoft.com/office/powerpoint/2010/main" val="2340957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WASTE MANAGEMENT </a:t>
            </a:r>
            <a:r>
              <a:rPr lang="en-US" sz="2000" dirty="0">
                <a:latin typeface="Alexandria Light" pitchFamily="2" charset="-78"/>
                <a:cs typeface="Alexandria Light" pitchFamily="2" charset="-78"/>
              </a:rPr>
              <a:t>One of the biggest factors in land pollution is the dumping of waste into landfills. American consumers are by far the world’s biggest wasters. The nation has up to 40,000 abandoned landfills that are often left untreated and are filled with plastics and other materials that can take 1,000 years to degrade.</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DEFORESTATION</a:t>
            </a:r>
            <a:r>
              <a:rPr lang="en-US" sz="2000" dirty="0">
                <a:latin typeface="Alexandria Light" pitchFamily="2" charset="-78"/>
                <a:cs typeface="Alexandria Light" pitchFamily="2" charset="-78"/>
              </a:rPr>
              <a:t> The world’s forests are being destroyed at a rate of 46,000 to 58,000 square miles annually.36 The reasons for this wide-scale destruction are varied.</a:t>
            </a:r>
          </a:p>
          <a:p>
            <a:pPr marL="342900" indent="-342900" algn="just">
              <a:lnSpc>
                <a:spcPct val="150000"/>
              </a:lnSpc>
              <a:buFont typeface="Arial" panose="020B0604020202020204" pitchFamily="34" charset="0"/>
              <a:buChar char="•"/>
            </a:pPr>
            <a:endParaRPr lang="en-US" sz="2000" dirty="0">
              <a:latin typeface="Alexandria Light" pitchFamily="2" charset="-78"/>
              <a:cs typeface="Alexandria Light" pitchFamily="2" charset="-78"/>
            </a:endParaRPr>
          </a:p>
        </p:txBody>
      </p:sp>
      <p:sp>
        <p:nvSpPr>
          <p:cNvPr id="4" name="Rectangle 3">
            <a:extLst>
              <a:ext uri="{FF2B5EF4-FFF2-40B4-BE49-F238E27FC236}">
                <a16:creationId xmlns:a16="http://schemas.microsoft.com/office/drawing/2014/main" id="{6305DD3A-5F79-5C78-7451-011F018425B6}"/>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3. Land</a:t>
            </a:r>
          </a:p>
        </p:txBody>
      </p:sp>
    </p:spTree>
    <p:extLst>
      <p:ext uri="{BB962C8B-B14F-4D97-AF65-F5344CB8AC3E}">
        <p14:creationId xmlns:p14="http://schemas.microsoft.com/office/powerpoint/2010/main" val="343255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URBAN SPRAWL </a:t>
            </a:r>
            <a:r>
              <a:rPr lang="en-US" sz="2000" dirty="0">
                <a:latin typeface="Alexandria Light" pitchFamily="2" charset="-78"/>
                <a:cs typeface="Alexandria Light" pitchFamily="2" charset="-78"/>
              </a:rPr>
              <a:t>Urban sprawl began in the United States with the post-World War II building boom.</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This boom transformed the nation from primarily low-density communities designed to accommodate one-car households, bicyclists, and pedestrians to largescale suburban developments at the edges of established towns and cities.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Although limiting urban sprawl creates disadvantages for car and oil companies, many businesses can benefit from urban renewal movements that reduce sprawl.</a:t>
            </a:r>
          </a:p>
        </p:txBody>
      </p:sp>
      <p:sp>
        <p:nvSpPr>
          <p:cNvPr id="4" name="Rectangle 3">
            <a:extLst>
              <a:ext uri="{FF2B5EF4-FFF2-40B4-BE49-F238E27FC236}">
                <a16:creationId xmlns:a16="http://schemas.microsoft.com/office/drawing/2014/main" id="{6305DD3A-5F79-5C78-7451-011F018425B6}"/>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3. Land</a:t>
            </a:r>
          </a:p>
        </p:txBody>
      </p:sp>
    </p:spTree>
    <p:extLst>
      <p:ext uri="{BB962C8B-B14F-4D97-AF65-F5344CB8AC3E}">
        <p14:creationId xmlns:p14="http://schemas.microsoft.com/office/powerpoint/2010/main" val="1818854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BIODIVERSITY </a:t>
            </a:r>
            <a:r>
              <a:rPr lang="en-US" sz="2000" dirty="0">
                <a:latin typeface="Alexandria Light" pitchFamily="2" charset="-78"/>
                <a:cs typeface="Alexandria Light" pitchFamily="2" charset="-78"/>
              </a:rPr>
              <a:t>Deforestation, pollution, development, and urban sprawl put increasing pressure on wildlife, plants, and their habitats.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Many plants and animals became extinct, and thousands more are threatened.</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Experts fear overutilization of natural resources will cause catastrophic imbalances in the environment.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Because each biological species plays a unique role in its ecosystem and is part of a complex chain of events, the loss of any of them may threaten the entire ecosystem.</a:t>
            </a:r>
          </a:p>
        </p:txBody>
      </p:sp>
      <p:sp>
        <p:nvSpPr>
          <p:cNvPr id="4" name="Rectangle 3">
            <a:extLst>
              <a:ext uri="{FF2B5EF4-FFF2-40B4-BE49-F238E27FC236}">
                <a16:creationId xmlns:a16="http://schemas.microsoft.com/office/drawing/2014/main" id="{6305DD3A-5F79-5C78-7451-011F018425B6}"/>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3. Land</a:t>
            </a:r>
          </a:p>
        </p:txBody>
      </p:sp>
    </p:spTree>
    <p:extLst>
      <p:ext uri="{BB962C8B-B14F-4D97-AF65-F5344CB8AC3E}">
        <p14:creationId xmlns:p14="http://schemas.microsoft.com/office/powerpoint/2010/main" val="2964932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GENETICALLY MODIFIED ORGANISMS </a:t>
            </a:r>
            <a:r>
              <a:rPr lang="en-US" sz="2000" dirty="0">
                <a:latin typeface="Alexandria Light" pitchFamily="2" charset="-78"/>
                <a:cs typeface="Alexandria Light" pitchFamily="2" charset="-78"/>
              </a:rPr>
              <a:t>Depending on whom you ask, genetically modified foods are going to save impoverished areas from starvation and revolutionize agriculture or destroy biodiversity and make us all sick.</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Genetically modified (GM) organisms are created through manipulating plant and animal DNA to produce a desired effect like resistance to pests and viruses, drought resistance, or high crop yield.</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This process generally involves transferring genes from one organism to another in a way that would never occur naturally, in order to create a new life form with unique traits.</a:t>
            </a:r>
          </a:p>
        </p:txBody>
      </p:sp>
      <p:sp>
        <p:nvSpPr>
          <p:cNvPr id="4" name="Rectangle 3">
            <a:extLst>
              <a:ext uri="{FF2B5EF4-FFF2-40B4-BE49-F238E27FC236}">
                <a16:creationId xmlns:a16="http://schemas.microsoft.com/office/drawing/2014/main" id="{6305DD3A-5F79-5C78-7451-011F018425B6}"/>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3. Land</a:t>
            </a:r>
          </a:p>
        </p:txBody>
      </p:sp>
    </p:spTree>
    <p:extLst>
      <p:ext uri="{BB962C8B-B14F-4D97-AF65-F5344CB8AC3E}">
        <p14:creationId xmlns:p14="http://schemas.microsoft.com/office/powerpoint/2010/main" val="2233170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68824" y="1470327"/>
            <a:ext cx="12192000" cy="523220"/>
          </a:xfrm>
          <a:prstGeom prst="rect">
            <a:avLst/>
          </a:prstGeom>
        </p:spPr>
        <p:txBody>
          <a:bodyPr wrap="square">
            <a:spAutoFit/>
          </a:bodyPr>
          <a:lstStyle/>
          <a:p>
            <a:pPr algn="ctr"/>
            <a:r>
              <a:rPr lang="en-US" sz="2800" dirty="0">
                <a:solidFill>
                  <a:srgbClr val="002060"/>
                </a:solidFill>
                <a:latin typeface="Alexandria" pitchFamily="2" charset="-78"/>
                <a:cs typeface="Alexandria" pitchFamily="2" charset="-78"/>
              </a:rPr>
              <a:t>ALTERNATIVE ENERGY SOURCES</a:t>
            </a:r>
          </a:p>
        </p:txBody>
      </p:sp>
      <p:pic>
        <p:nvPicPr>
          <p:cNvPr id="1026" name="Picture 2" descr="A Look at Alternative Energy. Around 100 years ago, when humans… | by Hana  Ahmad | Medium">
            <a:extLst>
              <a:ext uri="{FF2B5EF4-FFF2-40B4-BE49-F238E27FC236}">
                <a16:creationId xmlns:a16="http://schemas.microsoft.com/office/drawing/2014/main" id="{AE962CB9-B65E-E683-4748-7880752575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20702" y="2186832"/>
            <a:ext cx="8750595" cy="44561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95085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Alternative Energy Sources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Alternative energy sources already have a major impact on many stakeholders.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 some cases, they significantly decreased the carbon footprint of communities, cities, and even countries.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Businesses such as New Belgium Brewing incorporated alternative energy sources into their operations, decreasing their carbon emissions as well as their energy costs.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following section will describe some of the more popular forms of alternative energy sources being explored.</a:t>
            </a:r>
          </a:p>
        </p:txBody>
      </p:sp>
    </p:spTree>
    <p:extLst>
      <p:ext uri="{BB962C8B-B14F-4D97-AF65-F5344CB8AC3E}">
        <p14:creationId xmlns:p14="http://schemas.microsoft.com/office/powerpoint/2010/main" val="3513530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Alternative Energy Sources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Wind Power, </a:t>
            </a:r>
            <a:r>
              <a:rPr lang="en-US" sz="2000" dirty="0">
                <a:latin typeface="Alexandria Light" pitchFamily="2" charset="-78"/>
                <a:cs typeface="Alexandria Light" pitchFamily="2" charset="-78"/>
              </a:rPr>
              <a:t>experts believe wind energy could meet as much as 20 percent of the nation’s energy needs.</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Geothermal Power </a:t>
            </a:r>
            <a:r>
              <a:rPr lang="en-US" sz="2000" dirty="0">
                <a:latin typeface="Alexandria Light" pitchFamily="2" charset="-78"/>
                <a:cs typeface="Alexandria Light" pitchFamily="2" charset="-78"/>
              </a:rPr>
              <a:t>Geothermal power has significant advantages and disadvantages that either advance or limit its adoption.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On the one hand, geothermal energy provides a constant source of heat.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It is subsequently a more dependable energy source than some other forms of alternative energy.</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Solar power </a:t>
            </a:r>
            <a:r>
              <a:rPr lang="en-US" sz="2000" dirty="0">
                <a:latin typeface="Alexandria Light" pitchFamily="2" charset="-78"/>
                <a:cs typeface="Alexandria Light" pitchFamily="2" charset="-78"/>
              </a:rPr>
              <a:t>is 100 percent renewable energy that can be converted into electricity through the use of either photovoltaic cells (solar cells) on homes and other structures or solar power plants.</a:t>
            </a:r>
          </a:p>
        </p:txBody>
      </p:sp>
    </p:spTree>
    <p:extLst>
      <p:ext uri="{BB962C8B-B14F-4D97-AF65-F5344CB8AC3E}">
        <p14:creationId xmlns:p14="http://schemas.microsoft.com/office/powerpoint/2010/main" val="1598079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Alternative Energy Sources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major disadvantages of solar power are that the technology remains expensive and inefficient compared to traditional fossil fuel–generated energy, and the infrastructure for mass production of solar panels is not in place in many locations.</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Nuclear Power </a:t>
            </a:r>
            <a:r>
              <a:rPr lang="en-US" sz="2000" dirty="0">
                <a:latin typeface="Alexandria Light" pitchFamily="2" charset="-78"/>
                <a:cs typeface="Alexandria Light" pitchFamily="2" charset="-78"/>
              </a:rPr>
              <a:t>Countries throughout Europe managed to greatly reduce their emissions through the implementation of nuclear power plants, yet this form of power remains controversial.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Because of the danger associated with nuclear meltdowns and radioactive waste disposal, nuclear power earned a bad reputation in the United States.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On the one hand, nuclear power is pollution-free and cost-competitive.</a:t>
            </a:r>
          </a:p>
        </p:txBody>
      </p:sp>
    </p:spTree>
    <p:extLst>
      <p:ext uri="{BB962C8B-B14F-4D97-AF65-F5344CB8AC3E}">
        <p14:creationId xmlns:p14="http://schemas.microsoft.com/office/powerpoint/2010/main" val="1016930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Alternative Energy Sources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373358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Biofuels </a:t>
            </a:r>
            <a:r>
              <a:rPr lang="en-US" sz="2000" dirty="0">
                <a:latin typeface="Alexandria Light" pitchFamily="2" charset="-78"/>
                <a:cs typeface="Alexandria Light" pitchFamily="2" charset="-78"/>
              </a:rPr>
              <a:t>Perhaps the most controversial form of alternative energy after nuclear power is ethanol.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Critics argue that manufacturing ethanol takes a lot of energy and is not much more sustainable than oil. </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Hydropower</a:t>
            </a:r>
            <a:r>
              <a:rPr lang="en-US" sz="2000" dirty="0">
                <a:latin typeface="Alexandria Light" pitchFamily="2" charset="-78"/>
                <a:cs typeface="Alexandria Light" pitchFamily="2" charset="-78"/>
              </a:rPr>
              <a:t>, Throughout history people used water as a power source and means of transportation.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From the water-powered mills of centuries past to modern hydroelectric dams, water is a powerful renewable energy source</a:t>
            </a:r>
          </a:p>
        </p:txBody>
      </p:sp>
    </p:spTree>
    <p:extLst>
      <p:ext uri="{BB962C8B-B14F-4D97-AF65-F5344CB8AC3E}">
        <p14:creationId xmlns:p14="http://schemas.microsoft.com/office/powerpoint/2010/main" val="3115851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68824" y="1470327"/>
            <a:ext cx="12192000" cy="523220"/>
          </a:xfrm>
          <a:prstGeom prst="rect">
            <a:avLst/>
          </a:prstGeom>
        </p:spPr>
        <p:txBody>
          <a:bodyPr wrap="square">
            <a:spAutoFit/>
          </a:bodyPr>
          <a:lstStyle/>
          <a:p>
            <a:pPr algn="ctr"/>
            <a:r>
              <a:rPr lang="en-US" sz="2800" dirty="0">
                <a:solidFill>
                  <a:srgbClr val="002060"/>
                </a:solidFill>
                <a:latin typeface="Alexandria" pitchFamily="2" charset="-78"/>
                <a:cs typeface="Alexandria" pitchFamily="2" charset="-78"/>
              </a:rPr>
              <a:t>BUSINESS RESPONSE TO SUSTAINABILITY ISSUES</a:t>
            </a:r>
          </a:p>
        </p:txBody>
      </p:sp>
      <p:pic>
        <p:nvPicPr>
          <p:cNvPr id="2050" name="Picture 2" descr="Business Models Addressing Sustainability Challenges—Towards a New Research  Agenda">
            <a:extLst>
              <a:ext uri="{FF2B5EF4-FFF2-40B4-BE49-F238E27FC236}">
                <a16:creationId xmlns:a16="http://schemas.microsoft.com/office/drawing/2014/main" id="{0C654F9E-6B17-562E-5F40-0354B9D93D0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13097" y="2173598"/>
            <a:ext cx="8165805" cy="4306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4993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Business Response to Sustainability Issues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Green marketing </a:t>
            </a:r>
            <a:r>
              <a:rPr lang="en-US" sz="2000" dirty="0">
                <a:latin typeface="Alexandria Light" pitchFamily="2" charset="-78"/>
                <a:cs typeface="Alexandria Light" pitchFamily="2" charset="-78"/>
              </a:rPr>
              <a:t>is a strategy involving stakeholder assessment to create meaningful long-term relationships with customers, while maintaining, supporting, and enhancing the natural environment.</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Greenwashing</a:t>
            </a:r>
            <a:r>
              <a:rPr lang="en-US" sz="2000" dirty="0">
                <a:latin typeface="Alexandria Light" pitchFamily="2" charset="-78"/>
                <a:cs typeface="Alexandria Light" pitchFamily="2" charset="-78"/>
              </a:rPr>
              <a:t> As green products become more popular, greenwashing increasingly becomes an ethical issue. Greenwashing involves misleading a consumer into thinking a good or service is more environmentally friendly than it really is.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Greenwashing ranges from making environmental claims required by law and are therefore irrelevant (CFC-free) to puffery (exaggerating environmental claims) to fraud.</a:t>
            </a:r>
          </a:p>
        </p:txBody>
      </p:sp>
    </p:spTree>
    <p:extLst>
      <p:ext uri="{BB962C8B-B14F-4D97-AF65-F5344CB8AC3E}">
        <p14:creationId xmlns:p14="http://schemas.microsoft.com/office/powerpoint/2010/main" val="4186182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Business Response to Sustainability Issues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373358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most common reason for greenwashing is to attract environmentally conscious consumers.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Many consumers do not find out about the false claims until after the purchase.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Therefore, greenwashing may increase sales in the short term.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However, while greenwashing might make a company appear sustainable, this strategy can seriously backfire when consumers find out they are being deceived.</a:t>
            </a:r>
          </a:p>
        </p:txBody>
      </p:sp>
    </p:spTree>
    <p:extLst>
      <p:ext uri="{BB962C8B-B14F-4D97-AF65-F5344CB8AC3E}">
        <p14:creationId xmlns:p14="http://schemas.microsoft.com/office/powerpoint/2010/main" val="3791850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SUSTAINABILITY: ETHICAL AND SOCIAL RESPONSIBILITY DIMENSIONS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68824" y="1470327"/>
            <a:ext cx="12192000" cy="523220"/>
          </a:xfrm>
          <a:prstGeom prst="rect">
            <a:avLst/>
          </a:prstGeom>
        </p:spPr>
        <p:txBody>
          <a:bodyPr wrap="square">
            <a:spAutoFit/>
          </a:bodyPr>
          <a:lstStyle/>
          <a:p>
            <a:pPr algn="ctr"/>
            <a:r>
              <a:rPr lang="en-US" sz="2800" dirty="0">
                <a:solidFill>
                  <a:srgbClr val="002060"/>
                </a:solidFill>
                <a:latin typeface="Alexandria" pitchFamily="2" charset="-78"/>
                <a:cs typeface="Alexandria" pitchFamily="2" charset="-78"/>
              </a:rPr>
              <a:t>The Strategic Environmental Audit</a:t>
            </a:r>
          </a:p>
        </p:txBody>
      </p:sp>
      <p:pic>
        <p:nvPicPr>
          <p:cNvPr id="3074" name="Picture 2" descr="Guide to Environmental Audits &amp; Inspections - Applied Environment &amp; Safety">
            <a:extLst>
              <a:ext uri="{FF2B5EF4-FFF2-40B4-BE49-F238E27FC236}">
                <a16:creationId xmlns:a16="http://schemas.microsoft.com/office/drawing/2014/main" id="{0C19EA25-B1FA-306F-FE46-FA52711D5D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03120" y="1989072"/>
            <a:ext cx="5328499" cy="4794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29353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6398FEC5-8890-AD10-EA4B-1E9AC97898D3}"/>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4886318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66A3A0CA-AE0A-46E1-A548-442811F3A1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11188</TotalTime>
  <Words>2884</Words>
  <Application>Microsoft Office PowerPoint</Application>
  <PresentationFormat>Widescreen</PresentationFormat>
  <Paragraphs>225</Paragraphs>
  <Slides>41</Slides>
  <Notes>40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Alexandria</vt:lpstr>
      <vt:lpstr>Calibri</vt:lpstr>
      <vt:lpstr>Alexandria Light</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1076</cp:revision>
  <dcterms:created xsi:type="dcterms:W3CDTF">2023-04-29T09:08:00Z</dcterms:created>
  <dcterms:modified xsi:type="dcterms:W3CDTF">2025-08-13T15:35:53Z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