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494" r:id="rId6"/>
    <p:sldId id="495" r:id="rId7"/>
    <p:sldId id="285" r:id="rId8"/>
    <p:sldId id="290" r:id="rId9"/>
    <p:sldId id="482" r:id="rId10"/>
    <p:sldId id="483" r:id="rId11"/>
    <p:sldId id="484" r:id="rId12"/>
    <p:sldId id="485" r:id="rId13"/>
    <p:sldId id="481" r:id="rId14"/>
    <p:sldId id="259" r:id="rId15"/>
    <p:sldId id="260" r:id="rId16"/>
    <p:sldId id="261" r:id="rId17"/>
    <p:sldId id="262" r:id="rId18"/>
    <p:sldId id="263" r:id="rId19"/>
    <p:sldId id="264" r:id="rId20"/>
    <p:sldId id="265" r:id="rId21"/>
    <p:sldId id="266" r:id="rId22"/>
    <p:sldId id="286" r:id="rId23"/>
    <p:sldId id="268" r:id="rId24"/>
    <p:sldId id="287" r:id="rId25"/>
    <p:sldId id="288" r:id="rId26"/>
    <p:sldId id="289" r:id="rId27"/>
    <p:sldId id="273" r:id="rId28"/>
    <p:sldId id="303" r:id="rId29"/>
    <p:sldId id="486" r:id="rId30"/>
    <p:sldId id="487" r:id="rId31"/>
    <p:sldId id="488" r:id="rId32"/>
    <p:sldId id="489" r:id="rId33"/>
    <p:sldId id="490" r:id="rId34"/>
    <p:sldId id="491" r:id="rId35"/>
    <p:sldId id="492" r:id="rId36"/>
    <p:sldId id="496" r:id="rId37"/>
    <p:sldId id="493" r:id="rId38"/>
    <p:sldId id="497" r:id="rId39"/>
    <p:sldId id="498" r:id="rId40"/>
    <p:sldId id="499" r:id="rId41"/>
    <p:sldId id="500" r:id="rId42"/>
    <p:sldId id="50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495"/>
            <p14:sldId id="285"/>
            <p14:sldId id="290"/>
            <p14:sldId id="482"/>
            <p14:sldId id="483"/>
            <p14:sldId id="484"/>
            <p14:sldId id="485"/>
            <p14:sldId id="481"/>
            <p14:sldId id="259"/>
            <p14:sldId id="260"/>
            <p14:sldId id="261"/>
            <p14:sldId id="262"/>
            <p14:sldId id="263"/>
            <p14:sldId id="264"/>
            <p14:sldId id="265"/>
            <p14:sldId id="266"/>
            <p14:sldId id="286"/>
            <p14:sldId id="268"/>
            <p14:sldId id="287"/>
            <p14:sldId id="288"/>
            <p14:sldId id="289"/>
            <p14:sldId id="273"/>
            <p14:sldId id="303"/>
            <p14:sldId id="486"/>
            <p14:sldId id="487"/>
            <p14:sldId id="488"/>
            <p14:sldId id="489"/>
            <p14:sldId id="490"/>
            <p14:sldId id="491"/>
            <p14:sldId id="492"/>
            <p14:sldId id="496"/>
            <p14:sldId id="493"/>
            <p14:sldId id="497"/>
            <p14:sldId id="498"/>
            <p14:sldId id="499"/>
            <p14:sldId id="500"/>
            <p14:sldId id="50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413"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FE660A-85F9-4F78-A96D-B1A4B24DAE34}" type="doc">
      <dgm:prSet loTypeId="urn:microsoft.com/office/officeart/2005/8/layout/vProcess5" loCatId="process" qsTypeId="urn:microsoft.com/office/officeart/2005/8/quickstyle/simple5" qsCatId="simple" csTypeId="urn:microsoft.com/office/officeart/2005/8/colors/colorful2" csCatId="colorful" phldr="1"/>
      <dgm:spPr/>
      <dgm:t>
        <a:bodyPr/>
        <a:lstStyle/>
        <a:p>
          <a:endParaRPr lang="en-US"/>
        </a:p>
      </dgm:t>
    </dgm:pt>
    <dgm:pt modelId="{E500570F-22C0-4BCA-AFE0-AD1AFACE91CD}">
      <dgm:prSet phldrT="[Text]" custT="1"/>
      <dgm:spPr/>
      <dgm:t>
        <a:bodyPr/>
        <a:lstStyle/>
        <a:p>
          <a:r>
            <a:rPr lang="en-US" sz="2800">
              <a:latin typeface="Times New Roman" panose="02020603050405020304" pitchFamily="18" charset="0"/>
              <a:cs typeface="Times New Roman" panose="02020603050405020304" pitchFamily="18" charset="0"/>
            </a:rPr>
            <a:t>Organization gap?</a:t>
          </a:r>
          <a:endParaRPr lang="en-US" sz="2800" dirty="0">
            <a:latin typeface="Times New Roman" panose="02020603050405020304" pitchFamily="18" charset="0"/>
            <a:cs typeface="Times New Roman" panose="02020603050405020304" pitchFamily="18" charset="0"/>
          </a:endParaRPr>
        </a:p>
      </dgm:t>
    </dgm:pt>
    <dgm:pt modelId="{A66518A1-DA81-4E58-97E2-8242F589B762}" type="parTrans" cxnId="{00CD13C6-ABA2-4251-9BA8-F338072FC5A4}">
      <dgm:prSet/>
      <dgm:spPr/>
      <dgm:t>
        <a:bodyPr/>
        <a:lstStyle/>
        <a:p>
          <a:endParaRPr lang="en-US">
            <a:solidFill>
              <a:schemeClr val="bg1"/>
            </a:solidFill>
            <a:latin typeface="Times New Roman" panose="02020603050405020304" pitchFamily="18" charset="0"/>
            <a:cs typeface="Times New Roman" panose="02020603050405020304" pitchFamily="18" charset="0"/>
          </a:endParaRPr>
        </a:p>
      </dgm:t>
    </dgm:pt>
    <dgm:pt modelId="{258A481E-1505-491A-8D47-FEF6824E7570}" type="sibTrans" cxnId="{00CD13C6-ABA2-4251-9BA8-F338072FC5A4}">
      <dgm:prSet/>
      <dgm:spPr/>
      <dgm:t>
        <a:bodyPr/>
        <a:lstStyle/>
        <a:p>
          <a:endParaRPr lang="en-US" dirty="0">
            <a:solidFill>
              <a:schemeClr val="bg1"/>
            </a:solidFill>
            <a:latin typeface="Times New Roman" panose="02020603050405020304" pitchFamily="18" charset="0"/>
            <a:cs typeface="Times New Roman" panose="02020603050405020304" pitchFamily="18" charset="0"/>
          </a:endParaRPr>
        </a:p>
      </dgm:t>
    </dgm:pt>
    <dgm:pt modelId="{36808FBE-CB49-45F7-A136-856595DB7928}">
      <dgm:prSet phldrT="[Text]" custT="1"/>
      <dgm:spPr/>
      <dgm:t>
        <a:bodyPr/>
        <a:lstStyle/>
        <a:p>
          <a:r>
            <a:rPr lang="en-US" sz="2800">
              <a:latin typeface="Times New Roman" panose="02020603050405020304" pitchFamily="18" charset="0"/>
              <a:cs typeface="Times New Roman" panose="02020603050405020304" pitchFamily="18" charset="0"/>
            </a:rPr>
            <a:t>Units in org. with gap?</a:t>
          </a:r>
          <a:endParaRPr lang="en-US" sz="2800" dirty="0">
            <a:latin typeface="Times New Roman" panose="02020603050405020304" pitchFamily="18" charset="0"/>
            <a:cs typeface="Times New Roman" panose="02020603050405020304" pitchFamily="18" charset="0"/>
          </a:endParaRPr>
        </a:p>
      </dgm:t>
    </dgm:pt>
    <dgm:pt modelId="{B3003C68-493B-43C3-89E3-6F656EF09D3E}" type="parTrans" cxnId="{06DD5A5C-70A0-4223-A63B-66ADF1DF7490}">
      <dgm:prSet/>
      <dgm:spPr/>
      <dgm:t>
        <a:bodyPr/>
        <a:lstStyle/>
        <a:p>
          <a:endParaRPr lang="en-US">
            <a:solidFill>
              <a:schemeClr val="bg1"/>
            </a:solidFill>
            <a:latin typeface="Times New Roman" panose="02020603050405020304" pitchFamily="18" charset="0"/>
            <a:cs typeface="Times New Roman" panose="02020603050405020304" pitchFamily="18" charset="0"/>
          </a:endParaRPr>
        </a:p>
      </dgm:t>
    </dgm:pt>
    <dgm:pt modelId="{AA0E9681-FFF8-460D-AE34-DB9D433F7823}" type="sibTrans" cxnId="{06DD5A5C-70A0-4223-A63B-66ADF1DF7490}">
      <dgm:prSet/>
      <dgm:spPr/>
      <dgm:t>
        <a:bodyPr/>
        <a:lstStyle/>
        <a:p>
          <a:endParaRPr lang="en-US" dirty="0">
            <a:solidFill>
              <a:schemeClr val="bg1"/>
            </a:solidFill>
            <a:latin typeface="Times New Roman" panose="02020603050405020304" pitchFamily="18" charset="0"/>
            <a:cs typeface="Times New Roman" panose="02020603050405020304" pitchFamily="18" charset="0"/>
          </a:endParaRPr>
        </a:p>
      </dgm:t>
    </dgm:pt>
    <dgm:pt modelId="{7CF94898-AA76-4029-84AC-7A598D0A9424}">
      <dgm:prSet phldrT="[Text]" custT="1"/>
      <dgm:spPr/>
      <dgm:t>
        <a:bodyPr/>
        <a:lstStyle/>
        <a:p>
          <a:r>
            <a:rPr lang="en-US" sz="2800">
              <a:latin typeface="Times New Roman" panose="02020603050405020304" pitchFamily="18" charset="0"/>
              <a:cs typeface="Times New Roman" panose="02020603050405020304" pitchFamily="18" charset="0"/>
            </a:rPr>
            <a:t>Persons in unit with gap?</a:t>
          </a:r>
          <a:endParaRPr lang="en-US" sz="2800" dirty="0">
            <a:latin typeface="Times New Roman" panose="02020603050405020304" pitchFamily="18" charset="0"/>
            <a:cs typeface="Times New Roman" panose="02020603050405020304" pitchFamily="18" charset="0"/>
          </a:endParaRPr>
        </a:p>
      </dgm:t>
    </dgm:pt>
    <dgm:pt modelId="{64A388F9-5B85-4C14-A4D1-D56B29052FDB}" type="parTrans" cxnId="{370F17D8-8352-4444-8E4D-201D17CFFEEE}">
      <dgm:prSet/>
      <dgm:spPr/>
      <dgm:t>
        <a:bodyPr/>
        <a:lstStyle/>
        <a:p>
          <a:endParaRPr lang="en-US">
            <a:solidFill>
              <a:schemeClr val="bg1"/>
            </a:solidFill>
            <a:latin typeface="Times New Roman" panose="02020603050405020304" pitchFamily="18" charset="0"/>
            <a:cs typeface="Times New Roman" panose="02020603050405020304" pitchFamily="18" charset="0"/>
          </a:endParaRPr>
        </a:p>
      </dgm:t>
    </dgm:pt>
    <dgm:pt modelId="{C51B3C35-CAFF-4B28-8937-5184EB99D600}" type="sibTrans" cxnId="{370F17D8-8352-4444-8E4D-201D17CFFEEE}">
      <dgm:prSet/>
      <dgm:spPr/>
      <dgm:t>
        <a:bodyPr/>
        <a:lstStyle/>
        <a:p>
          <a:endParaRPr lang="en-US" dirty="0">
            <a:solidFill>
              <a:schemeClr val="bg1"/>
            </a:solidFill>
            <a:latin typeface="Times New Roman" panose="02020603050405020304" pitchFamily="18" charset="0"/>
            <a:cs typeface="Times New Roman" panose="02020603050405020304" pitchFamily="18" charset="0"/>
          </a:endParaRPr>
        </a:p>
      </dgm:t>
    </dgm:pt>
    <dgm:pt modelId="{CADC9BBA-0F7F-4739-B5EF-5775B57E7D9E}">
      <dgm:prSet custT="1"/>
      <dgm:spPr/>
      <dgm:t>
        <a:bodyPr/>
        <a:lstStyle/>
        <a:p>
          <a:r>
            <a:rPr lang="en-US" sz="2800" dirty="0">
              <a:latin typeface="Times New Roman" panose="02020603050405020304" pitchFamily="18" charset="0"/>
              <a:cs typeface="Times New Roman" panose="02020603050405020304" pitchFamily="18" charset="0"/>
            </a:rPr>
            <a:t>Cause of gaps</a:t>
          </a:r>
        </a:p>
      </dgm:t>
    </dgm:pt>
    <dgm:pt modelId="{0AA86632-68BF-4136-AA91-9F35A54EBB14}" type="parTrans" cxnId="{1ACADECF-E80E-473B-87A2-6F1A2B155E46}">
      <dgm:prSet/>
      <dgm:spPr/>
      <dgm:t>
        <a:bodyPr/>
        <a:lstStyle/>
        <a:p>
          <a:endParaRPr lang="en-US">
            <a:latin typeface="Times New Roman" panose="02020603050405020304" pitchFamily="18" charset="0"/>
            <a:cs typeface="Times New Roman" panose="02020603050405020304" pitchFamily="18" charset="0"/>
          </a:endParaRPr>
        </a:p>
      </dgm:t>
    </dgm:pt>
    <dgm:pt modelId="{075A316F-8C22-4E3E-88CB-7C89CECE5B52}" type="sibTrans" cxnId="{1ACADECF-E80E-473B-87A2-6F1A2B155E46}">
      <dgm:prSet/>
      <dgm:spPr/>
      <dgm:t>
        <a:bodyPr/>
        <a:lstStyle/>
        <a:p>
          <a:endParaRPr lang="en-US">
            <a:latin typeface="Times New Roman" panose="02020603050405020304" pitchFamily="18" charset="0"/>
            <a:cs typeface="Times New Roman" panose="02020603050405020304" pitchFamily="18" charset="0"/>
          </a:endParaRPr>
        </a:p>
      </dgm:t>
    </dgm:pt>
    <dgm:pt modelId="{854F22A3-0FAC-4567-A884-C295F98A34C5}">
      <dgm:prSet phldrT="[Text]" custT="1"/>
      <dgm:spPr/>
      <dgm:t>
        <a:bodyPr/>
        <a:lstStyle/>
        <a:p>
          <a:r>
            <a:rPr lang="en-US" sz="2800" b="1" dirty="0">
              <a:latin typeface="Times New Roman" panose="02020603050405020304" pitchFamily="18" charset="0"/>
              <a:cs typeface="Times New Roman" panose="02020603050405020304" pitchFamily="18" charset="0"/>
            </a:rPr>
            <a:t>Org. Analysis</a:t>
          </a:r>
        </a:p>
      </dgm:t>
    </dgm:pt>
    <dgm:pt modelId="{EBC8D1E1-540D-49E5-9382-6F522401556E}" type="parTrans" cxnId="{92DE2841-4D98-4914-AA8C-1431F0E11F39}">
      <dgm:prSet/>
      <dgm:spPr/>
      <dgm:t>
        <a:bodyPr/>
        <a:lstStyle/>
        <a:p>
          <a:endParaRPr lang="en-US">
            <a:latin typeface="Times New Roman" panose="02020603050405020304" pitchFamily="18" charset="0"/>
            <a:cs typeface="Times New Roman" panose="02020603050405020304" pitchFamily="18" charset="0"/>
          </a:endParaRPr>
        </a:p>
      </dgm:t>
    </dgm:pt>
    <dgm:pt modelId="{93556164-8E4E-439F-A696-C144B0AD50C0}" type="sibTrans" cxnId="{92DE2841-4D98-4914-AA8C-1431F0E11F39}">
      <dgm:prSet/>
      <dgm:spPr/>
      <dgm:t>
        <a:bodyPr/>
        <a:lstStyle/>
        <a:p>
          <a:endParaRPr lang="en-US">
            <a:latin typeface="Times New Roman" panose="02020603050405020304" pitchFamily="18" charset="0"/>
            <a:cs typeface="Times New Roman" panose="02020603050405020304" pitchFamily="18" charset="0"/>
          </a:endParaRPr>
        </a:p>
      </dgm:t>
    </dgm:pt>
    <dgm:pt modelId="{9270C7A0-D8B4-4145-86C6-9E2D2A2EE0AD}">
      <dgm:prSet phldrT="[Text]" custT="1"/>
      <dgm:spPr/>
      <dgm:t>
        <a:bodyPr/>
        <a:lstStyle/>
        <a:p>
          <a:r>
            <a:rPr lang="en-US" sz="2800" b="1">
              <a:latin typeface="Times New Roman" panose="02020603050405020304" pitchFamily="18" charset="0"/>
              <a:cs typeface="Times New Roman" panose="02020603050405020304" pitchFamily="18" charset="0"/>
            </a:rPr>
            <a:t>Operational Analysis</a:t>
          </a:r>
          <a:endParaRPr lang="en-US" sz="2800" b="1" dirty="0">
            <a:latin typeface="Times New Roman" panose="02020603050405020304" pitchFamily="18" charset="0"/>
            <a:cs typeface="Times New Roman" panose="02020603050405020304" pitchFamily="18" charset="0"/>
          </a:endParaRPr>
        </a:p>
      </dgm:t>
    </dgm:pt>
    <dgm:pt modelId="{1A287E05-03DE-46BB-84B6-3F414584BCA4}" type="parTrans" cxnId="{12CB9DBC-CEB2-4CD3-9A1A-59C3042CF372}">
      <dgm:prSet/>
      <dgm:spPr/>
      <dgm:t>
        <a:bodyPr/>
        <a:lstStyle/>
        <a:p>
          <a:endParaRPr lang="en-US">
            <a:latin typeface="Times New Roman" panose="02020603050405020304" pitchFamily="18" charset="0"/>
            <a:cs typeface="Times New Roman" panose="02020603050405020304" pitchFamily="18" charset="0"/>
          </a:endParaRPr>
        </a:p>
      </dgm:t>
    </dgm:pt>
    <dgm:pt modelId="{77ECFF3F-F510-49F6-9EF2-D9E752040CF4}" type="sibTrans" cxnId="{12CB9DBC-CEB2-4CD3-9A1A-59C3042CF372}">
      <dgm:prSet/>
      <dgm:spPr/>
      <dgm:t>
        <a:bodyPr/>
        <a:lstStyle/>
        <a:p>
          <a:endParaRPr lang="en-US">
            <a:latin typeface="Times New Roman" panose="02020603050405020304" pitchFamily="18" charset="0"/>
            <a:cs typeface="Times New Roman" panose="02020603050405020304" pitchFamily="18" charset="0"/>
          </a:endParaRPr>
        </a:p>
      </dgm:t>
    </dgm:pt>
    <dgm:pt modelId="{87A18745-9190-4AB3-B6C0-9ABE0361FA3D}">
      <dgm:prSet phldrT="[Text]" custT="1"/>
      <dgm:spPr/>
      <dgm:t>
        <a:bodyPr/>
        <a:lstStyle/>
        <a:p>
          <a:r>
            <a:rPr lang="en-US" sz="2800" b="1">
              <a:latin typeface="Times New Roman" panose="02020603050405020304" pitchFamily="18" charset="0"/>
              <a:cs typeface="Times New Roman" panose="02020603050405020304" pitchFamily="18" charset="0"/>
            </a:rPr>
            <a:t>Person Analysis</a:t>
          </a:r>
          <a:endParaRPr lang="en-US" sz="2800" b="1" dirty="0">
            <a:latin typeface="Times New Roman" panose="02020603050405020304" pitchFamily="18" charset="0"/>
            <a:cs typeface="Times New Roman" panose="02020603050405020304" pitchFamily="18" charset="0"/>
          </a:endParaRPr>
        </a:p>
      </dgm:t>
    </dgm:pt>
    <dgm:pt modelId="{F1903309-4C26-4632-88DF-87A08DE6764A}" type="parTrans" cxnId="{C555E9F4-64FF-4537-BA79-16E1CD49547B}">
      <dgm:prSet/>
      <dgm:spPr/>
      <dgm:t>
        <a:bodyPr/>
        <a:lstStyle/>
        <a:p>
          <a:endParaRPr lang="en-US">
            <a:latin typeface="Times New Roman" panose="02020603050405020304" pitchFamily="18" charset="0"/>
            <a:cs typeface="Times New Roman" panose="02020603050405020304" pitchFamily="18" charset="0"/>
          </a:endParaRPr>
        </a:p>
      </dgm:t>
    </dgm:pt>
    <dgm:pt modelId="{B9F7022C-0971-4532-B8B3-65B2291E7780}" type="sibTrans" cxnId="{C555E9F4-64FF-4537-BA79-16E1CD49547B}">
      <dgm:prSet/>
      <dgm:spPr/>
      <dgm:t>
        <a:bodyPr/>
        <a:lstStyle/>
        <a:p>
          <a:endParaRPr lang="en-US">
            <a:latin typeface="Times New Roman" panose="02020603050405020304" pitchFamily="18" charset="0"/>
            <a:cs typeface="Times New Roman" panose="02020603050405020304" pitchFamily="18" charset="0"/>
          </a:endParaRPr>
        </a:p>
      </dgm:t>
    </dgm:pt>
    <dgm:pt modelId="{658C7244-90ED-40CA-8132-BAF36BF46631}">
      <dgm:prSet custT="1"/>
      <dgm:spPr/>
      <dgm:t>
        <a:bodyPr/>
        <a:lstStyle/>
        <a:p>
          <a:r>
            <a:rPr lang="en-US" sz="2800" b="1">
              <a:latin typeface="Times New Roman" panose="02020603050405020304" pitchFamily="18" charset="0"/>
              <a:cs typeface="Times New Roman" panose="02020603050405020304" pitchFamily="18" charset="0"/>
            </a:rPr>
            <a:t>KSA = Training solution</a:t>
          </a:r>
          <a:endParaRPr lang="en-US" sz="2800" b="1" dirty="0">
            <a:latin typeface="Times New Roman" panose="02020603050405020304" pitchFamily="18" charset="0"/>
            <a:cs typeface="Times New Roman" panose="02020603050405020304" pitchFamily="18" charset="0"/>
          </a:endParaRPr>
        </a:p>
      </dgm:t>
    </dgm:pt>
    <dgm:pt modelId="{710D63B1-2CC5-4AB8-8AB6-4999186642F0}" type="parTrans" cxnId="{840947DA-E83D-4F5D-B725-D679422B4982}">
      <dgm:prSet/>
      <dgm:spPr/>
      <dgm:t>
        <a:bodyPr/>
        <a:lstStyle/>
        <a:p>
          <a:endParaRPr lang="en-US">
            <a:latin typeface="Times New Roman" panose="02020603050405020304" pitchFamily="18" charset="0"/>
            <a:cs typeface="Times New Roman" panose="02020603050405020304" pitchFamily="18" charset="0"/>
          </a:endParaRPr>
        </a:p>
      </dgm:t>
    </dgm:pt>
    <dgm:pt modelId="{5BC92926-8A43-45A5-AC4B-5878F3919831}" type="sibTrans" cxnId="{840947DA-E83D-4F5D-B725-D679422B4982}">
      <dgm:prSet/>
      <dgm:spPr/>
      <dgm:t>
        <a:bodyPr/>
        <a:lstStyle/>
        <a:p>
          <a:endParaRPr lang="en-US">
            <a:latin typeface="Times New Roman" panose="02020603050405020304" pitchFamily="18" charset="0"/>
            <a:cs typeface="Times New Roman" panose="02020603050405020304" pitchFamily="18" charset="0"/>
          </a:endParaRPr>
        </a:p>
      </dgm:t>
    </dgm:pt>
    <dgm:pt modelId="{E8A38C6D-5ED1-424C-ABE9-B59FC5465E8A}">
      <dgm:prSet custT="1"/>
      <dgm:spPr/>
      <dgm:t>
        <a:bodyPr/>
        <a:lstStyle/>
        <a:p>
          <a:r>
            <a:rPr lang="en-US" sz="2200" b="1">
              <a:latin typeface="Times New Roman" panose="02020603050405020304" pitchFamily="18" charset="0"/>
              <a:cs typeface="Times New Roman" panose="02020603050405020304" pitchFamily="18" charset="0"/>
            </a:rPr>
            <a:t>Other = Non-training solution</a:t>
          </a:r>
          <a:endParaRPr lang="en-US" sz="2200" b="1" dirty="0">
            <a:latin typeface="Times New Roman" panose="02020603050405020304" pitchFamily="18" charset="0"/>
            <a:cs typeface="Times New Roman" panose="02020603050405020304" pitchFamily="18" charset="0"/>
          </a:endParaRPr>
        </a:p>
      </dgm:t>
    </dgm:pt>
    <dgm:pt modelId="{BCB90DED-BC06-4353-8427-551058AFEA66}" type="parTrans" cxnId="{EB62B61D-F35C-4880-BF5F-0F160CE8AF45}">
      <dgm:prSet/>
      <dgm:spPr/>
      <dgm:t>
        <a:bodyPr/>
        <a:lstStyle/>
        <a:p>
          <a:endParaRPr lang="en-US">
            <a:latin typeface="Times New Roman" panose="02020603050405020304" pitchFamily="18" charset="0"/>
            <a:cs typeface="Times New Roman" panose="02020603050405020304" pitchFamily="18" charset="0"/>
          </a:endParaRPr>
        </a:p>
      </dgm:t>
    </dgm:pt>
    <dgm:pt modelId="{88A6DA68-E79F-4B5F-B930-8ECA4E2044D7}" type="sibTrans" cxnId="{EB62B61D-F35C-4880-BF5F-0F160CE8AF45}">
      <dgm:prSet/>
      <dgm:spPr/>
      <dgm:t>
        <a:bodyPr/>
        <a:lstStyle/>
        <a:p>
          <a:endParaRPr lang="en-US">
            <a:latin typeface="Times New Roman" panose="02020603050405020304" pitchFamily="18" charset="0"/>
            <a:cs typeface="Times New Roman" panose="02020603050405020304" pitchFamily="18" charset="0"/>
          </a:endParaRPr>
        </a:p>
      </dgm:t>
    </dgm:pt>
    <dgm:pt modelId="{8BE0CEEA-ECC0-4988-802D-9FAFAF1693BB}" type="pres">
      <dgm:prSet presAssocID="{B1FE660A-85F9-4F78-A96D-B1A4B24DAE34}" presName="outerComposite" presStyleCnt="0">
        <dgm:presLayoutVars>
          <dgm:chMax val="5"/>
          <dgm:dir/>
          <dgm:resizeHandles val="exact"/>
        </dgm:presLayoutVars>
      </dgm:prSet>
      <dgm:spPr/>
      <dgm:t>
        <a:bodyPr/>
        <a:lstStyle/>
        <a:p>
          <a:endParaRPr lang="en-US"/>
        </a:p>
      </dgm:t>
    </dgm:pt>
    <dgm:pt modelId="{1F7DC523-3872-411B-A306-764A412FE2CC}" type="pres">
      <dgm:prSet presAssocID="{B1FE660A-85F9-4F78-A96D-B1A4B24DAE34}" presName="dummyMaxCanvas" presStyleCnt="0">
        <dgm:presLayoutVars/>
      </dgm:prSet>
      <dgm:spPr/>
    </dgm:pt>
    <dgm:pt modelId="{B6520FBB-6A05-45DA-A994-A6C49D08F91C}" type="pres">
      <dgm:prSet presAssocID="{B1FE660A-85F9-4F78-A96D-B1A4B24DAE34}" presName="FourNodes_1" presStyleLbl="node1" presStyleIdx="0" presStyleCnt="4" custScaleY="89394" custLinFactNeighborX="2119" custLinFactNeighborY="-1641">
        <dgm:presLayoutVars>
          <dgm:bulletEnabled val="1"/>
        </dgm:presLayoutVars>
      </dgm:prSet>
      <dgm:spPr/>
      <dgm:t>
        <a:bodyPr/>
        <a:lstStyle/>
        <a:p>
          <a:endParaRPr lang="en-US"/>
        </a:p>
      </dgm:t>
    </dgm:pt>
    <dgm:pt modelId="{98280470-6258-4A11-A6DE-992E4D18BF91}" type="pres">
      <dgm:prSet presAssocID="{B1FE660A-85F9-4F78-A96D-B1A4B24DAE34}" presName="FourNodes_2" presStyleLbl="node1" presStyleIdx="1" presStyleCnt="4" custLinFactNeighborX="-42" custLinFactNeighborY="-7197">
        <dgm:presLayoutVars>
          <dgm:bulletEnabled val="1"/>
        </dgm:presLayoutVars>
      </dgm:prSet>
      <dgm:spPr/>
      <dgm:t>
        <a:bodyPr/>
        <a:lstStyle/>
        <a:p>
          <a:endParaRPr lang="en-US"/>
        </a:p>
      </dgm:t>
    </dgm:pt>
    <dgm:pt modelId="{33BDDA43-04BA-4C9B-BEAE-7F6AB496D894}" type="pres">
      <dgm:prSet presAssocID="{B1FE660A-85F9-4F78-A96D-B1A4B24DAE34}" presName="FourNodes_3" presStyleLbl="node1" presStyleIdx="2" presStyleCnt="4" custScaleY="95626" custLinFactNeighborX="1616" custLinFactNeighborY="-16943">
        <dgm:presLayoutVars>
          <dgm:bulletEnabled val="1"/>
        </dgm:presLayoutVars>
      </dgm:prSet>
      <dgm:spPr/>
      <dgm:t>
        <a:bodyPr/>
        <a:lstStyle/>
        <a:p>
          <a:endParaRPr lang="en-US"/>
        </a:p>
      </dgm:t>
    </dgm:pt>
    <dgm:pt modelId="{909AA097-C748-40C4-ACEC-61917A1E2964}" type="pres">
      <dgm:prSet presAssocID="{B1FE660A-85F9-4F78-A96D-B1A4B24DAE34}" presName="FourNodes_4" presStyleLbl="node1" presStyleIdx="3" presStyleCnt="4" custScaleY="125253" custLinFactNeighborX="-2083" custLinFactNeighborY="-8965">
        <dgm:presLayoutVars>
          <dgm:bulletEnabled val="1"/>
        </dgm:presLayoutVars>
      </dgm:prSet>
      <dgm:spPr/>
      <dgm:t>
        <a:bodyPr/>
        <a:lstStyle/>
        <a:p>
          <a:endParaRPr lang="en-US"/>
        </a:p>
      </dgm:t>
    </dgm:pt>
    <dgm:pt modelId="{16097C38-EAA9-40AF-8A18-81A6155EA3C0}" type="pres">
      <dgm:prSet presAssocID="{B1FE660A-85F9-4F78-A96D-B1A4B24DAE34}" presName="FourConn_1-2" presStyleLbl="fgAccFollowNode1" presStyleIdx="0" presStyleCnt="3" custLinFactX="-71950" custLinFactNeighborX="-100000" custLinFactNeighborY="-24786">
        <dgm:presLayoutVars>
          <dgm:bulletEnabled val="1"/>
        </dgm:presLayoutVars>
      </dgm:prSet>
      <dgm:spPr/>
      <dgm:t>
        <a:bodyPr/>
        <a:lstStyle/>
        <a:p>
          <a:endParaRPr lang="en-US"/>
        </a:p>
      </dgm:t>
    </dgm:pt>
    <dgm:pt modelId="{BB73CD11-7F8C-48CC-BE00-35DC2EA963DA}" type="pres">
      <dgm:prSet presAssocID="{B1FE660A-85F9-4F78-A96D-B1A4B24DAE34}" presName="FourConn_2-3" presStyleLbl="fgAccFollowNode1" presStyleIdx="1" presStyleCnt="3" custLinFactX="-1097" custLinFactNeighborX="-100000" custLinFactNeighborY="-2642">
        <dgm:presLayoutVars>
          <dgm:bulletEnabled val="1"/>
        </dgm:presLayoutVars>
      </dgm:prSet>
      <dgm:spPr/>
      <dgm:t>
        <a:bodyPr/>
        <a:lstStyle/>
        <a:p>
          <a:endParaRPr lang="en-US"/>
        </a:p>
      </dgm:t>
    </dgm:pt>
    <dgm:pt modelId="{60D59645-97FF-40D8-864C-71178B5F37E4}" type="pres">
      <dgm:prSet presAssocID="{B1FE660A-85F9-4F78-A96D-B1A4B24DAE34}" presName="FourConn_3-4" presStyleLbl="fgAccFollowNode1" presStyleIdx="2" presStyleCnt="3" custLinFactNeighborX="-38840" custLinFactNeighborY="-29060">
        <dgm:presLayoutVars>
          <dgm:bulletEnabled val="1"/>
        </dgm:presLayoutVars>
      </dgm:prSet>
      <dgm:spPr/>
      <dgm:t>
        <a:bodyPr/>
        <a:lstStyle/>
        <a:p>
          <a:endParaRPr lang="en-US"/>
        </a:p>
      </dgm:t>
    </dgm:pt>
    <dgm:pt modelId="{2484516A-EB31-4C4F-A4BA-D910D80A80CD}" type="pres">
      <dgm:prSet presAssocID="{B1FE660A-85F9-4F78-A96D-B1A4B24DAE34}" presName="FourNodes_1_text" presStyleLbl="node1" presStyleIdx="3" presStyleCnt="4">
        <dgm:presLayoutVars>
          <dgm:bulletEnabled val="1"/>
        </dgm:presLayoutVars>
      </dgm:prSet>
      <dgm:spPr/>
      <dgm:t>
        <a:bodyPr/>
        <a:lstStyle/>
        <a:p>
          <a:endParaRPr lang="en-US"/>
        </a:p>
      </dgm:t>
    </dgm:pt>
    <dgm:pt modelId="{BF3D3CD4-95A6-427E-B866-02F0F137343A}" type="pres">
      <dgm:prSet presAssocID="{B1FE660A-85F9-4F78-A96D-B1A4B24DAE34}" presName="FourNodes_2_text" presStyleLbl="node1" presStyleIdx="3" presStyleCnt="4">
        <dgm:presLayoutVars>
          <dgm:bulletEnabled val="1"/>
        </dgm:presLayoutVars>
      </dgm:prSet>
      <dgm:spPr/>
      <dgm:t>
        <a:bodyPr/>
        <a:lstStyle/>
        <a:p>
          <a:endParaRPr lang="en-US"/>
        </a:p>
      </dgm:t>
    </dgm:pt>
    <dgm:pt modelId="{28646F68-A75D-4EC1-BECC-9D4D7534FAA0}" type="pres">
      <dgm:prSet presAssocID="{B1FE660A-85F9-4F78-A96D-B1A4B24DAE34}" presName="FourNodes_3_text" presStyleLbl="node1" presStyleIdx="3" presStyleCnt="4">
        <dgm:presLayoutVars>
          <dgm:bulletEnabled val="1"/>
        </dgm:presLayoutVars>
      </dgm:prSet>
      <dgm:spPr/>
      <dgm:t>
        <a:bodyPr/>
        <a:lstStyle/>
        <a:p>
          <a:endParaRPr lang="en-US"/>
        </a:p>
      </dgm:t>
    </dgm:pt>
    <dgm:pt modelId="{89F02934-87CD-48D2-BBE5-16A6C8822C6E}" type="pres">
      <dgm:prSet presAssocID="{B1FE660A-85F9-4F78-A96D-B1A4B24DAE34}" presName="FourNodes_4_text" presStyleLbl="node1" presStyleIdx="3" presStyleCnt="4">
        <dgm:presLayoutVars>
          <dgm:bulletEnabled val="1"/>
        </dgm:presLayoutVars>
      </dgm:prSet>
      <dgm:spPr/>
      <dgm:t>
        <a:bodyPr/>
        <a:lstStyle/>
        <a:p>
          <a:endParaRPr lang="en-US"/>
        </a:p>
      </dgm:t>
    </dgm:pt>
  </dgm:ptLst>
  <dgm:cxnLst>
    <dgm:cxn modelId="{16C9B6A7-AAA9-40F4-AF9E-5D88D27E97E7}" type="presOf" srcId="{36808FBE-CB49-45F7-A136-856595DB7928}" destId="{BF3D3CD4-95A6-427E-B866-02F0F137343A}" srcOrd="1" destOrd="0" presId="urn:microsoft.com/office/officeart/2005/8/layout/vProcess5"/>
    <dgm:cxn modelId="{840947DA-E83D-4F5D-B725-D679422B4982}" srcId="{CADC9BBA-0F7F-4739-B5EF-5775B57E7D9E}" destId="{658C7244-90ED-40CA-8132-BAF36BF46631}" srcOrd="0" destOrd="0" parTransId="{710D63B1-2CC5-4AB8-8AB6-4999186642F0}" sibTransId="{5BC92926-8A43-45A5-AC4B-5878F3919831}"/>
    <dgm:cxn modelId="{C555E9F4-64FF-4537-BA79-16E1CD49547B}" srcId="{7CF94898-AA76-4029-84AC-7A598D0A9424}" destId="{87A18745-9190-4AB3-B6C0-9ABE0361FA3D}" srcOrd="0" destOrd="0" parTransId="{F1903309-4C26-4632-88DF-87A08DE6764A}" sibTransId="{B9F7022C-0971-4532-B8B3-65B2291E7780}"/>
    <dgm:cxn modelId="{12AB1292-74FC-4C40-884A-C9FE13F56F87}" type="presOf" srcId="{E500570F-22C0-4BCA-AFE0-AD1AFACE91CD}" destId="{2484516A-EB31-4C4F-A4BA-D910D80A80CD}" srcOrd="1" destOrd="0" presId="urn:microsoft.com/office/officeart/2005/8/layout/vProcess5"/>
    <dgm:cxn modelId="{370F17D8-8352-4444-8E4D-201D17CFFEEE}" srcId="{B1FE660A-85F9-4F78-A96D-B1A4B24DAE34}" destId="{7CF94898-AA76-4029-84AC-7A598D0A9424}" srcOrd="2" destOrd="0" parTransId="{64A388F9-5B85-4C14-A4D1-D56B29052FDB}" sibTransId="{C51B3C35-CAFF-4B28-8937-5184EB99D600}"/>
    <dgm:cxn modelId="{92DE2841-4D98-4914-AA8C-1431F0E11F39}" srcId="{E500570F-22C0-4BCA-AFE0-AD1AFACE91CD}" destId="{854F22A3-0FAC-4567-A884-C295F98A34C5}" srcOrd="0" destOrd="0" parTransId="{EBC8D1E1-540D-49E5-9382-6F522401556E}" sibTransId="{93556164-8E4E-439F-A696-C144B0AD50C0}"/>
    <dgm:cxn modelId="{08897692-6FBB-4B01-B912-10FB59369221}" type="presOf" srcId="{87A18745-9190-4AB3-B6C0-9ABE0361FA3D}" destId="{28646F68-A75D-4EC1-BECC-9D4D7534FAA0}" srcOrd="1" destOrd="1" presId="urn:microsoft.com/office/officeart/2005/8/layout/vProcess5"/>
    <dgm:cxn modelId="{1E9047A0-EA9C-420F-B152-53DC6EBA527A}" type="presOf" srcId="{E500570F-22C0-4BCA-AFE0-AD1AFACE91CD}" destId="{B6520FBB-6A05-45DA-A994-A6C49D08F91C}" srcOrd="0" destOrd="0" presId="urn:microsoft.com/office/officeart/2005/8/layout/vProcess5"/>
    <dgm:cxn modelId="{E704ABFD-3E3D-47CE-895A-AEC2BB522024}" type="presOf" srcId="{7CF94898-AA76-4029-84AC-7A598D0A9424}" destId="{33BDDA43-04BA-4C9B-BEAE-7F6AB496D894}" srcOrd="0" destOrd="0" presId="urn:microsoft.com/office/officeart/2005/8/layout/vProcess5"/>
    <dgm:cxn modelId="{54594175-D0F4-4AF8-AAE6-27E92B81C4F5}" type="presOf" srcId="{87A18745-9190-4AB3-B6C0-9ABE0361FA3D}" destId="{33BDDA43-04BA-4C9B-BEAE-7F6AB496D894}" srcOrd="0" destOrd="1" presId="urn:microsoft.com/office/officeart/2005/8/layout/vProcess5"/>
    <dgm:cxn modelId="{9FF46121-EA2C-4DD3-A0F5-B174C8EC0450}" type="presOf" srcId="{AA0E9681-FFF8-460D-AE34-DB9D433F7823}" destId="{BB73CD11-7F8C-48CC-BE00-35DC2EA963DA}" srcOrd="0" destOrd="0" presId="urn:microsoft.com/office/officeart/2005/8/layout/vProcess5"/>
    <dgm:cxn modelId="{06DD5A5C-70A0-4223-A63B-66ADF1DF7490}" srcId="{B1FE660A-85F9-4F78-A96D-B1A4B24DAE34}" destId="{36808FBE-CB49-45F7-A136-856595DB7928}" srcOrd="1" destOrd="0" parTransId="{B3003C68-493B-43C3-89E3-6F656EF09D3E}" sibTransId="{AA0E9681-FFF8-460D-AE34-DB9D433F7823}"/>
    <dgm:cxn modelId="{8DB14EF9-184F-4AA6-ABDA-246492EFADBF}" type="presOf" srcId="{854F22A3-0FAC-4567-A884-C295F98A34C5}" destId="{2484516A-EB31-4C4F-A4BA-D910D80A80CD}" srcOrd="1" destOrd="1" presId="urn:microsoft.com/office/officeart/2005/8/layout/vProcess5"/>
    <dgm:cxn modelId="{1ACADECF-E80E-473B-87A2-6F1A2B155E46}" srcId="{B1FE660A-85F9-4F78-A96D-B1A4B24DAE34}" destId="{CADC9BBA-0F7F-4739-B5EF-5775B57E7D9E}" srcOrd="3" destOrd="0" parTransId="{0AA86632-68BF-4136-AA91-9F35A54EBB14}" sibTransId="{075A316F-8C22-4E3E-88CB-7C89CECE5B52}"/>
    <dgm:cxn modelId="{6D99118E-20F1-47D3-BD5E-E8F2CC4D53A9}" type="presOf" srcId="{CADC9BBA-0F7F-4739-B5EF-5775B57E7D9E}" destId="{909AA097-C748-40C4-ACEC-61917A1E2964}" srcOrd="0" destOrd="0" presId="urn:microsoft.com/office/officeart/2005/8/layout/vProcess5"/>
    <dgm:cxn modelId="{22CC9199-4738-4A1F-BBF7-BF954AE2AFC5}" type="presOf" srcId="{258A481E-1505-491A-8D47-FEF6824E7570}" destId="{16097C38-EAA9-40AF-8A18-81A6155EA3C0}" srcOrd="0" destOrd="0" presId="urn:microsoft.com/office/officeart/2005/8/layout/vProcess5"/>
    <dgm:cxn modelId="{220CEDF6-4C22-4B59-8E42-6F5C8D9F8312}" type="presOf" srcId="{36808FBE-CB49-45F7-A136-856595DB7928}" destId="{98280470-6258-4A11-A6DE-992E4D18BF91}" srcOrd="0" destOrd="0" presId="urn:microsoft.com/office/officeart/2005/8/layout/vProcess5"/>
    <dgm:cxn modelId="{BFF03AEA-4B5C-46AC-AD3A-99CC93FA974C}" type="presOf" srcId="{7CF94898-AA76-4029-84AC-7A598D0A9424}" destId="{28646F68-A75D-4EC1-BECC-9D4D7534FAA0}" srcOrd="1" destOrd="0" presId="urn:microsoft.com/office/officeart/2005/8/layout/vProcess5"/>
    <dgm:cxn modelId="{CBCECAEF-A6AD-4BE0-86FA-6B50767F112C}" type="presOf" srcId="{C51B3C35-CAFF-4B28-8937-5184EB99D600}" destId="{60D59645-97FF-40D8-864C-71178B5F37E4}" srcOrd="0" destOrd="0" presId="urn:microsoft.com/office/officeart/2005/8/layout/vProcess5"/>
    <dgm:cxn modelId="{EB62B61D-F35C-4880-BF5F-0F160CE8AF45}" srcId="{CADC9BBA-0F7F-4739-B5EF-5775B57E7D9E}" destId="{E8A38C6D-5ED1-424C-ABE9-B59FC5465E8A}" srcOrd="1" destOrd="0" parTransId="{BCB90DED-BC06-4353-8427-551058AFEA66}" sibTransId="{88A6DA68-E79F-4B5F-B930-8ECA4E2044D7}"/>
    <dgm:cxn modelId="{12CB9DBC-CEB2-4CD3-9A1A-59C3042CF372}" srcId="{36808FBE-CB49-45F7-A136-856595DB7928}" destId="{9270C7A0-D8B4-4145-86C6-9E2D2A2EE0AD}" srcOrd="0" destOrd="0" parTransId="{1A287E05-03DE-46BB-84B6-3F414584BCA4}" sibTransId="{77ECFF3F-F510-49F6-9EF2-D9E752040CF4}"/>
    <dgm:cxn modelId="{59BAE23C-F745-49EC-B44B-CF848E8A48D9}" type="presOf" srcId="{658C7244-90ED-40CA-8132-BAF36BF46631}" destId="{909AA097-C748-40C4-ACEC-61917A1E2964}" srcOrd="0" destOrd="1" presId="urn:microsoft.com/office/officeart/2005/8/layout/vProcess5"/>
    <dgm:cxn modelId="{1DE7F702-BEF7-4B9A-A308-C7BC2ECB3ADB}" type="presOf" srcId="{9270C7A0-D8B4-4145-86C6-9E2D2A2EE0AD}" destId="{BF3D3CD4-95A6-427E-B866-02F0F137343A}" srcOrd="1" destOrd="1" presId="urn:microsoft.com/office/officeart/2005/8/layout/vProcess5"/>
    <dgm:cxn modelId="{C5EFA4CA-1503-4559-B9C8-459704261CE9}" type="presOf" srcId="{9270C7A0-D8B4-4145-86C6-9E2D2A2EE0AD}" destId="{98280470-6258-4A11-A6DE-992E4D18BF91}" srcOrd="0" destOrd="1" presId="urn:microsoft.com/office/officeart/2005/8/layout/vProcess5"/>
    <dgm:cxn modelId="{CB55533D-FBFD-4E21-9926-ECAF40692DC3}" type="presOf" srcId="{E8A38C6D-5ED1-424C-ABE9-B59FC5465E8A}" destId="{909AA097-C748-40C4-ACEC-61917A1E2964}" srcOrd="0" destOrd="2" presId="urn:microsoft.com/office/officeart/2005/8/layout/vProcess5"/>
    <dgm:cxn modelId="{E5DF26E5-407C-457E-BB3B-44EDDDB1440B}" type="presOf" srcId="{854F22A3-0FAC-4567-A884-C295F98A34C5}" destId="{B6520FBB-6A05-45DA-A994-A6C49D08F91C}" srcOrd="0" destOrd="1" presId="urn:microsoft.com/office/officeart/2005/8/layout/vProcess5"/>
    <dgm:cxn modelId="{61604BBC-6AED-4F8D-8E01-343AFBBBFA3E}" type="presOf" srcId="{E8A38C6D-5ED1-424C-ABE9-B59FC5465E8A}" destId="{89F02934-87CD-48D2-BBE5-16A6C8822C6E}" srcOrd="1" destOrd="2" presId="urn:microsoft.com/office/officeart/2005/8/layout/vProcess5"/>
    <dgm:cxn modelId="{DA3FA155-04B3-49FA-A430-B66DC2F991A3}" type="presOf" srcId="{B1FE660A-85F9-4F78-A96D-B1A4B24DAE34}" destId="{8BE0CEEA-ECC0-4988-802D-9FAFAF1693BB}" srcOrd="0" destOrd="0" presId="urn:microsoft.com/office/officeart/2005/8/layout/vProcess5"/>
    <dgm:cxn modelId="{00CD13C6-ABA2-4251-9BA8-F338072FC5A4}" srcId="{B1FE660A-85F9-4F78-A96D-B1A4B24DAE34}" destId="{E500570F-22C0-4BCA-AFE0-AD1AFACE91CD}" srcOrd="0" destOrd="0" parTransId="{A66518A1-DA81-4E58-97E2-8242F589B762}" sibTransId="{258A481E-1505-491A-8D47-FEF6824E7570}"/>
    <dgm:cxn modelId="{632B34C8-215E-4486-9ACE-192163BA4C91}" type="presOf" srcId="{CADC9BBA-0F7F-4739-B5EF-5775B57E7D9E}" destId="{89F02934-87CD-48D2-BBE5-16A6C8822C6E}" srcOrd="1" destOrd="0" presId="urn:microsoft.com/office/officeart/2005/8/layout/vProcess5"/>
    <dgm:cxn modelId="{83BAED53-5238-4112-95BC-DAE65A3F5536}" type="presOf" srcId="{658C7244-90ED-40CA-8132-BAF36BF46631}" destId="{89F02934-87CD-48D2-BBE5-16A6C8822C6E}" srcOrd="1" destOrd="1" presId="urn:microsoft.com/office/officeart/2005/8/layout/vProcess5"/>
    <dgm:cxn modelId="{3076E7C6-4183-453B-AE7E-DD90767F0A24}" type="presParOf" srcId="{8BE0CEEA-ECC0-4988-802D-9FAFAF1693BB}" destId="{1F7DC523-3872-411B-A306-764A412FE2CC}" srcOrd="0" destOrd="0" presId="urn:microsoft.com/office/officeart/2005/8/layout/vProcess5"/>
    <dgm:cxn modelId="{9B4162FD-8626-40C5-9FBB-122381B433B1}" type="presParOf" srcId="{8BE0CEEA-ECC0-4988-802D-9FAFAF1693BB}" destId="{B6520FBB-6A05-45DA-A994-A6C49D08F91C}" srcOrd="1" destOrd="0" presId="urn:microsoft.com/office/officeart/2005/8/layout/vProcess5"/>
    <dgm:cxn modelId="{303350CE-2DD0-44CE-B1CA-116288F3CB72}" type="presParOf" srcId="{8BE0CEEA-ECC0-4988-802D-9FAFAF1693BB}" destId="{98280470-6258-4A11-A6DE-992E4D18BF91}" srcOrd="2" destOrd="0" presId="urn:microsoft.com/office/officeart/2005/8/layout/vProcess5"/>
    <dgm:cxn modelId="{2A4B006F-60A7-417E-87B2-7040BA5BA22B}" type="presParOf" srcId="{8BE0CEEA-ECC0-4988-802D-9FAFAF1693BB}" destId="{33BDDA43-04BA-4C9B-BEAE-7F6AB496D894}" srcOrd="3" destOrd="0" presId="urn:microsoft.com/office/officeart/2005/8/layout/vProcess5"/>
    <dgm:cxn modelId="{B303B14D-A2F9-48C3-8D97-6F96411FF94F}" type="presParOf" srcId="{8BE0CEEA-ECC0-4988-802D-9FAFAF1693BB}" destId="{909AA097-C748-40C4-ACEC-61917A1E2964}" srcOrd="4" destOrd="0" presId="urn:microsoft.com/office/officeart/2005/8/layout/vProcess5"/>
    <dgm:cxn modelId="{B773092D-1C7A-4BF4-950A-60EF086CF5D5}" type="presParOf" srcId="{8BE0CEEA-ECC0-4988-802D-9FAFAF1693BB}" destId="{16097C38-EAA9-40AF-8A18-81A6155EA3C0}" srcOrd="5" destOrd="0" presId="urn:microsoft.com/office/officeart/2005/8/layout/vProcess5"/>
    <dgm:cxn modelId="{DB581629-B291-4C22-A048-F34B0EEC29C7}" type="presParOf" srcId="{8BE0CEEA-ECC0-4988-802D-9FAFAF1693BB}" destId="{BB73CD11-7F8C-48CC-BE00-35DC2EA963DA}" srcOrd="6" destOrd="0" presId="urn:microsoft.com/office/officeart/2005/8/layout/vProcess5"/>
    <dgm:cxn modelId="{E46EB7AE-0D1F-4D05-84C3-6229939A424B}" type="presParOf" srcId="{8BE0CEEA-ECC0-4988-802D-9FAFAF1693BB}" destId="{60D59645-97FF-40D8-864C-71178B5F37E4}" srcOrd="7" destOrd="0" presId="urn:microsoft.com/office/officeart/2005/8/layout/vProcess5"/>
    <dgm:cxn modelId="{7BB28987-0349-4E8E-9383-27CE974FFF6B}" type="presParOf" srcId="{8BE0CEEA-ECC0-4988-802D-9FAFAF1693BB}" destId="{2484516A-EB31-4C4F-A4BA-D910D80A80CD}" srcOrd="8" destOrd="0" presId="urn:microsoft.com/office/officeart/2005/8/layout/vProcess5"/>
    <dgm:cxn modelId="{7F7DEE2C-6611-4244-92BD-8E03ADDD0D4E}" type="presParOf" srcId="{8BE0CEEA-ECC0-4988-802D-9FAFAF1693BB}" destId="{BF3D3CD4-95A6-427E-B866-02F0F137343A}" srcOrd="9" destOrd="0" presId="urn:microsoft.com/office/officeart/2005/8/layout/vProcess5"/>
    <dgm:cxn modelId="{1F39AD05-D441-4921-9BCA-21FF88538811}" type="presParOf" srcId="{8BE0CEEA-ECC0-4988-802D-9FAFAF1693BB}" destId="{28646F68-A75D-4EC1-BECC-9D4D7534FAA0}" srcOrd="10" destOrd="0" presId="urn:microsoft.com/office/officeart/2005/8/layout/vProcess5"/>
    <dgm:cxn modelId="{3697FE19-71E0-4906-8CE6-D6E778236A4B}" type="presParOf" srcId="{8BE0CEEA-ECC0-4988-802D-9FAFAF1693BB}" destId="{89F02934-87CD-48D2-BBE5-16A6C8822C6E}" srcOrd="11" destOrd="0" presId="urn:microsoft.com/office/officeart/2005/8/layout/vProcess5"/>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273A21-9EBD-44EA-9419-1ADBD97F0668}" type="doc">
      <dgm:prSet loTypeId="urn:microsoft.com/office/officeart/2008/layout/SquareAccentList" loCatId="list" qsTypeId="urn:microsoft.com/office/officeart/2005/8/quickstyle/3d4" qsCatId="3D" csTypeId="urn:microsoft.com/office/officeart/2005/8/colors/accent1_2" csCatId="accent1" phldr="1"/>
      <dgm:spPr/>
      <dgm:t>
        <a:bodyPr/>
        <a:lstStyle/>
        <a:p>
          <a:endParaRPr lang="en-US"/>
        </a:p>
      </dgm:t>
    </dgm:pt>
    <dgm:pt modelId="{08717CC0-82DD-4F92-8673-498CCA7A4745}">
      <dgm:prSet phldrT="[Text]" custT="1"/>
      <dgm:spPr/>
      <dgm:t>
        <a:bodyPr/>
        <a:lstStyle/>
        <a:p>
          <a:pPr algn="ctr">
            <a:buClr>
              <a:schemeClr val="tx2"/>
            </a:buClr>
            <a:buSzPct val="100000"/>
            <a:buFont typeface="Wingdings" pitchFamily="2" charset="2"/>
            <a:buChar char="Ø"/>
          </a:pPr>
          <a:r>
            <a:rPr lang="en-US" sz="3200" b="1" dirty="0">
              <a:solidFill>
                <a:schemeClr val="accent2">
                  <a:lumMod val="50000"/>
                </a:schemeClr>
              </a:solidFill>
              <a:effectLst>
                <a:outerShdw blurRad="38100" dist="38100" dir="2700000" algn="tl">
                  <a:srgbClr val="000000">
                    <a:alpha val="43137"/>
                  </a:srgbClr>
                </a:outerShdw>
              </a:effectLst>
            </a:rPr>
            <a:t>Reliability</a:t>
          </a:r>
          <a:endParaRPr lang="en-US" sz="3200" dirty="0">
            <a:solidFill>
              <a:schemeClr val="accent2">
                <a:lumMod val="50000"/>
              </a:schemeClr>
            </a:solidFill>
            <a:effectLst>
              <a:outerShdw blurRad="38100" dist="38100" dir="2700000" algn="tl">
                <a:srgbClr val="000000">
                  <a:alpha val="43137"/>
                </a:srgbClr>
              </a:outerShdw>
            </a:effectLst>
          </a:endParaRPr>
        </a:p>
      </dgm:t>
    </dgm:pt>
    <dgm:pt modelId="{9254DFC6-6F3F-4D52-83B7-860AD2DD3841}" type="parTrans" cxnId="{36F02405-23E0-4B08-A4FB-35B109570299}">
      <dgm:prSet/>
      <dgm:spPr/>
      <dgm:t>
        <a:bodyPr/>
        <a:lstStyle/>
        <a:p>
          <a:pPr algn="ctr"/>
          <a:endParaRPr lang="en-US"/>
        </a:p>
      </dgm:t>
    </dgm:pt>
    <dgm:pt modelId="{A7A61713-87BA-4182-9733-F1AB8F091F18}" type="sibTrans" cxnId="{36F02405-23E0-4B08-A4FB-35B109570299}">
      <dgm:prSet/>
      <dgm:spPr/>
      <dgm:t>
        <a:bodyPr/>
        <a:lstStyle/>
        <a:p>
          <a:pPr algn="ctr"/>
          <a:endParaRPr lang="en-US"/>
        </a:p>
      </dgm:t>
    </dgm:pt>
    <dgm:pt modelId="{765A11C6-595B-4EAB-95F2-4289159EF613}">
      <dgm:prSet phldrT="[Text]" custT="1"/>
      <dgm:spPr/>
      <dgm:t>
        <a:bodyPr/>
        <a:lstStyle/>
        <a:p>
          <a:pPr algn="ctr"/>
          <a:r>
            <a:rPr lang="en-US" sz="2800" b="0" i="0" dirty="0">
              <a:latin typeface="Times New Roman" panose="02020603050405020304" pitchFamily="18" charset="0"/>
              <a:cs typeface="Times New Roman" panose="02020603050405020304" pitchFamily="18" charset="0"/>
            </a:rPr>
            <a:t>refers to how regularly or consistently a test measures a characteristic</a:t>
          </a:r>
          <a:endParaRPr lang="en-US" sz="2800" dirty="0">
            <a:latin typeface="Times New Roman" panose="02020603050405020304" pitchFamily="18" charset="0"/>
            <a:cs typeface="Times New Roman" panose="02020603050405020304" pitchFamily="18" charset="0"/>
          </a:endParaRPr>
        </a:p>
      </dgm:t>
    </dgm:pt>
    <dgm:pt modelId="{07BA1CF4-DE92-433F-B48D-21034C5C9316}" type="parTrans" cxnId="{7483C432-F3FB-43FE-AE2B-960E33056A9E}">
      <dgm:prSet/>
      <dgm:spPr/>
      <dgm:t>
        <a:bodyPr/>
        <a:lstStyle/>
        <a:p>
          <a:pPr algn="ctr"/>
          <a:endParaRPr lang="en-US"/>
        </a:p>
      </dgm:t>
    </dgm:pt>
    <dgm:pt modelId="{117AE861-5919-4DB9-A50C-BDA213F6356E}" type="sibTrans" cxnId="{7483C432-F3FB-43FE-AE2B-960E33056A9E}">
      <dgm:prSet/>
      <dgm:spPr/>
      <dgm:t>
        <a:bodyPr/>
        <a:lstStyle/>
        <a:p>
          <a:pPr algn="ctr"/>
          <a:endParaRPr lang="en-US"/>
        </a:p>
      </dgm:t>
    </dgm:pt>
    <dgm:pt modelId="{F8621258-E319-46C9-B5CE-BF8E2D810B0C}">
      <dgm:prSet phldrT="[Text]" custT="1"/>
      <dgm:spPr/>
      <dgm:t>
        <a:bodyPr/>
        <a:lstStyle/>
        <a:p>
          <a:pPr algn="ctr">
            <a:buClr>
              <a:schemeClr val="tx2"/>
            </a:buClr>
            <a:buSzPct val="100000"/>
            <a:buFont typeface="Wingdings" pitchFamily="2" charset="2"/>
            <a:buChar char="Ø"/>
          </a:pPr>
          <a:r>
            <a:rPr lang="en-US" sz="3200" b="1" dirty="0">
              <a:solidFill>
                <a:schemeClr val="accent2">
                  <a:lumMod val="50000"/>
                </a:schemeClr>
              </a:solidFill>
              <a:effectLst>
                <a:outerShdw blurRad="38100" dist="38100" dir="2700000" algn="tl">
                  <a:srgbClr val="000000">
                    <a:alpha val="43137"/>
                  </a:srgbClr>
                </a:outerShdw>
              </a:effectLst>
            </a:rPr>
            <a:t>Validity</a:t>
          </a:r>
          <a:endParaRPr lang="en-US" sz="3200" dirty="0">
            <a:solidFill>
              <a:schemeClr val="accent2">
                <a:lumMod val="50000"/>
              </a:schemeClr>
            </a:solidFill>
            <a:effectLst>
              <a:outerShdw blurRad="38100" dist="38100" dir="2700000" algn="tl">
                <a:srgbClr val="000000">
                  <a:alpha val="43137"/>
                </a:srgbClr>
              </a:outerShdw>
            </a:effectLst>
          </a:endParaRPr>
        </a:p>
      </dgm:t>
    </dgm:pt>
    <dgm:pt modelId="{69256508-1C53-4F04-84A4-0D5D5A53ABB4}" type="parTrans" cxnId="{B10DB800-4CC5-4FE1-95C5-E6180850C5C6}">
      <dgm:prSet/>
      <dgm:spPr/>
      <dgm:t>
        <a:bodyPr/>
        <a:lstStyle/>
        <a:p>
          <a:pPr algn="ctr"/>
          <a:endParaRPr lang="en-US"/>
        </a:p>
      </dgm:t>
    </dgm:pt>
    <dgm:pt modelId="{6309D431-571D-454E-BC07-4902BFB123A7}" type="sibTrans" cxnId="{B10DB800-4CC5-4FE1-95C5-E6180850C5C6}">
      <dgm:prSet/>
      <dgm:spPr/>
      <dgm:t>
        <a:bodyPr/>
        <a:lstStyle/>
        <a:p>
          <a:pPr algn="ctr"/>
          <a:endParaRPr lang="en-US"/>
        </a:p>
      </dgm:t>
    </dgm:pt>
    <dgm:pt modelId="{812D4121-9833-427F-B04A-E8F4DDF8F48C}">
      <dgm:prSet phldrT="[Text]" custT="1"/>
      <dgm:spPr/>
      <dgm:t>
        <a:bodyPr/>
        <a:lstStyle/>
        <a:p>
          <a:pPr algn="ctr"/>
          <a:r>
            <a:rPr lang="en-US" sz="2800" b="0" i="0" dirty="0">
              <a:latin typeface="Times New Roman" panose="02020603050405020304" pitchFamily="18" charset="0"/>
              <a:cs typeface="Times New Roman" panose="02020603050405020304" pitchFamily="18" charset="0"/>
            </a:rPr>
            <a:t>refers to what characteristic the test measures and how well the test measures that characteristic.</a:t>
          </a:r>
          <a:endParaRPr lang="en-US" sz="2800" dirty="0">
            <a:latin typeface="Times New Roman" panose="02020603050405020304" pitchFamily="18" charset="0"/>
            <a:cs typeface="Times New Roman" panose="02020603050405020304" pitchFamily="18" charset="0"/>
          </a:endParaRPr>
        </a:p>
      </dgm:t>
    </dgm:pt>
    <dgm:pt modelId="{DFB1C41D-A739-45C4-A70F-1951D9EDC8A5}" type="parTrans" cxnId="{61EACF94-9566-4DBD-B9F1-0E142A2F109A}">
      <dgm:prSet/>
      <dgm:spPr/>
      <dgm:t>
        <a:bodyPr/>
        <a:lstStyle/>
        <a:p>
          <a:pPr algn="ctr"/>
          <a:endParaRPr lang="en-US"/>
        </a:p>
      </dgm:t>
    </dgm:pt>
    <dgm:pt modelId="{E4E653AC-C405-4B98-8FFF-D6B4D38F7996}" type="sibTrans" cxnId="{61EACF94-9566-4DBD-B9F1-0E142A2F109A}">
      <dgm:prSet/>
      <dgm:spPr/>
      <dgm:t>
        <a:bodyPr/>
        <a:lstStyle/>
        <a:p>
          <a:pPr algn="ctr"/>
          <a:endParaRPr lang="en-US"/>
        </a:p>
      </dgm:t>
    </dgm:pt>
    <dgm:pt modelId="{64BEF58D-4258-4D31-A1EC-2FA76D9902BC}" type="pres">
      <dgm:prSet presAssocID="{73273A21-9EBD-44EA-9419-1ADBD97F0668}" presName="layout" presStyleCnt="0">
        <dgm:presLayoutVars>
          <dgm:chMax/>
          <dgm:chPref/>
          <dgm:dir/>
          <dgm:resizeHandles/>
        </dgm:presLayoutVars>
      </dgm:prSet>
      <dgm:spPr/>
      <dgm:t>
        <a:bodyPr/>
        <a:lstStyle/>
        <a:p>
          <a:endParaRPr lang="en-US"/>
        </a:p>
      </dgm:t>
    </dgm:pt>
    <dgm:pt modelId="{1E231F9A-EFEB-498A-9062-46BBB8C57BA1}" type="pres">
      <dgm:prSet presAssocID="{08717CC0-82DD-4F92-8673-498CCA7A4745}" presName="root" presStyleCnt="0">
        <dgm:presLayoutVars>
          <dgm:chMax/>
          <dgm:chPref/>
        </dgm:presLayoutVars>
      </dgm:prSet>
      <dgm:spPr/>
    </dgm:pt>
    <dgm:pt modelId="{5DD62F8E-2C1E-4C27-8514-8ACE4F9F3973}" type="pres">
      <dgm:prSet presAssocID="{08717CC0-82DD-4F92-8673-498CCA7A4745}" presName="rootComposite" presStyleCnt="0">
        <dgm:presLayoutVars/>
      </dgm:prSet>
      <dgm:spPr/>
    </dgm:pt>
    <dgm:pt modelId="{B8A97468-E37C-401A-873F-316A7D107FC3}" type="pres">
      <dgm:prSet presAssocID="{08717CC0-82DD-4F92-8673-498CCA7A4745}" presName="ParentAccent" presStyleLbl="alignNode1" presStyleIdx="0" presStyleCnt="2"/>
      <dgm:spPr/>
    </dgm:pt>
    <dgm:pt modelId="{6F8EF701-4E1E-46FE-B14F-A73F2520B90C}" type="pres">
      <dgm:prSet presAssocID="{08717CC0-82DD-4F92-8673-498CCA7A4745}" presName="ParentSmallAccent" presStyleLbl="fgAcc1" presStyleIdx="0" presStyleCnt="2"/>
      <dgm:spPr/>
    </dgm:pt>
    <dgm:pt modelId="{B9C4BA90-5215-4143-AAB2-E2DEDF1C642C}" type="pres">
      <dgm:prSet presAssocID="{08717CC0-82DD-4F92-8673-498CCA7A4745}" presName="Parent" presStyleLbl="revTx" presStyleIdx="0" presStyleCnt="4">
        <dgm:presLayoutVars>
          <dgm:chMax/>
          <dgm:chPref val="4"/>
          <dgm:bulletEnabled val="1"/>
        </dgm:presLayoutVars>
      </dgm:prSet>
      <dgm:spPr/>
      <dgm:t>
        <a:bodyPr/>
        <a:lstStyle/>
        <a:p>
          <a:endParaRPr lang="en-US"/>
        </a:p>
      </dgm:t>
    </dgm:pt>
    <dgm:pt modelId="{41C446AE-E5EB-426D-ABAB-4D45C9574C74}" type="pres">
      <dgm:prSet presAssocID="{08717CC0-82DD-4F92-8673-498CCA7A4745}" presName="childShape" presStyleCnt="0">
        <dgm:presLayoutVars>
          <dgm:chMax val="0"/>
          <dgm:chPref val="0"/>
        </dgm:presLayoutVars>
      </dgm:prSet>
      <dgm:spPr/>
    </dgm:pt>
    <dgm:pt modelId="{BC4DACFF-5483-4D09-BBF5-8925908967A0}" type="pres">
      <dgm:prSet presAssocID="{765A11C6-595B-4EAB-95F2-4289159EF613}" presName="childComposite" presStyleCnt="0">
        <dgm:presLayoutVars>
          <dgm:chMax val="0"/>
          <dgm:chPref val="0"/>
        </dgm:presLayoutVars>
      </dgm:prSet>
      <dgm:spPr/>
    </dgm:pt>
    <dgm:pt modelId="{B8CAC5C2-9A67-47E2-9BD3-ECFD0AE36545}" type="pres">
      <dgm:prSet presAssocID="{765A11C6-595B-4EAB-95F2-4289159EF613}" presName="ChildAccent" presStyleLbl="solidFgAcc1" presStyleIdx="0" presStyleCnt="2"/>
      <dgm:spPr/>
    </dgm:pt>
    <dgm:pt modelId="{48EE2B42-598D-41B7-9785-ACDA48E6EF1E}" type="pres">
      <dgm:prSet presAssocID="{765A11C6-595B-4EAB-95F2-4289159EF613}" presName="Child" presStyleLbl="revTx" presStyleIdx="1" presStyleCnt="4" custScaleY="201530" custLinFactNeighborX="1235" custLinFactNeighborY="-12151">
        <dgm:presLayoutVars>
          <dgm:chMax val="0"/>
          <dgm:chPref val="0"/>
          <dgm:bulletEnabled val="1"/>
        </dgm:presLayoutVars>
      </dgm:prSet>
      <dgm:spPr/>
      <dgm:t>
        <a:bodyPr/>
        <a:lstStyle/>
        <a:p>
          <a:endParaRPr lang="en-US"/>
        </a:p>
      </dgm:t>
    </dgm:pt>
    <dgm:pt modelId="{4BAE58EC-7CA3-4563-B2C6-285643EF8FC4}" type="pres">
      <dgm:prSet presAssocID="{F8621258-E319-46C9-B5CE-BF8E2D810B0C}" presName="root" presStyleCnt="0">
        <dgm:presLayoutVars>
          <dgm:chMax/>
          <dgm:chPref/>
        </dgm:presLayoutVars>
      </dgm:prSet>
      <dgm:spPr/>
    </dgm:pt>
    <dgm:pt modelId="{3C5ED8C3-0BD1-4663-9AB8-B660BFAB66AB}" type="pres">
      <dgm:prSet presAssocID="{F8621258-E319-46C9-B5CE-BF8E2D810B0C}" presName="rootComposite" presStyleCnt="0">
        <dgm:presLayoutVars/>
      </dgm:prSet>
      <dgm:spPr/>
    </dgm:pt>
    <dgm:pt modelId="{A2B8264A-EBF5-49C9-8497-6C5E12D85A38}" type="pres">
      <dgm:prSet presAssocID="{F8621258-E319-46C9-B5CE-BF8E2D810B0C}" presName="ParentAccent" presStyleLbl="alignNode1" presStyleIdx="1" presStyleCnt="2"/>
      <dgm:spPr/>
    </dgm:pt>
    <dgm:pt modelId="{6C94A8A5-03F4-49FB-9950-1BD5436EFAA1}" type="pres">
      <dgm:prSet presAssocID="{F8621258-E319-46C9-B5CE-BF8E2D810B0C}" presName="ParentSmallAccent" presStyleLbl="fgAcc1" presStyleIdx="1" presStyleCnt="2"/>
      <dgm:spPr/>
    </dgm:pt>
    <dgm:pt modelId="{84CB23C5-B04E-4255-886B-26F9F503339B}" type="pres">
      <dgm:prSet presAssocID="{F8621258-E319-46C9-B5CE-BF8E2D810B0C}" presName="Parent" presStyleLbl="revTx" presStyleIdx="2" presStyleCnt="4">
        <dgm:presLayoutVars>
          <dgm:chMax/>
          <dgm:chPref val="4"/>
          <dgm:bulletEnabled val="1"/>
        </dgm:presLayoutVars>
      </dgm:prSet>
      <dgm:spPr/>
      <dgm:t>
        <a:bodyPr/>
        <a:lstStyle/>
        <a:p>
          <a:endParaRPr lang="en-US"/>
        </a:p>
      </dgm:t>
    </dgm:pt>
    <dgm:pt modelId="{2C20BC51-DE2F-4135-8844-CEF25EFDAF4E}" type="pres">
      <dgm:prSet presAssocID="{F8621258-E319-46C9-B5CE-BF8E2D810B0C}" presName="childShape" presStyleCnt="0">
        <dgm:presLayoutVars>
          <dgm:chMax val="0"/>
          <dgm:chPref val="0"/>
        </dgm:presLayoutVars>
      </dgm:prSet>
      <dgm:spPr/>
    </dgm:pt>
    <dgm:pt modelId="{943A843E-6A97-4611-97B2-7AC6D219F462}" type="pres">
      <dgm:prSet presAssocID="{812D4121-9833-427F-B04A-E8F4DDF8F48C}" presName="childComposite" presStyleCnt="0">
        <dgm:presLayoutVars>
          <dgm:chMax val="0"/>
          <dgm:chPref val="0"/>
        </dgm:presLayoutVars>
      </dgm:prSet>
      <dgm:spPr/>
    </dgm:pt>
    <dgm:pt modelId="{D68D13AA-D6A3-414E-AC9E-44C8ED9A7632}" type="pres">
      <dgm:prSet presAssocID="{812D4121-9833-427F-B04A-E8F4DDF8F48C}" presName="ChildAccent" presStyleLbl="solidFgAcc1" presStyleIdx="1" presStyleCnt="2"/>
      <dgm:spPr/>
    </dgm:pt>
    <dgm:pt modelId="{A7CF457F-8A4E-46B4-BADB-276283F3744F}" type="pres">
      <dgm:prSet presAssocID="{812D4121-9833-427F-B04A-E8F4DDF8F48C}" presName="Child" presStyleLbl="revTx" presStyleIdx="3" presStyleCnt="4" custScaleY="181087">
        <dgm:presLayoutVars>
          <dgm:chMax val="0"/>
          <dgm:chPref val="0"/>
          <dgm:bulletEnabled val="1"/>
        </dgm:presLayoutVars>
      </dgm:prSet>
      <dgm:spPr/>
      <dgm:t>
        <a:bodyPr/>
        <a:lstStyle/>
        <a:p>
          <a:endParaRPr lang="en-US"/>
        </a:p>
      </dgm:t>
    </dgm:pt>
  </dgm:ptLst>
  <dgm:cxnLst>
    <dgm:cxn modelId="{9D03CF71-7E4C-4EBF-AE87-666F767A796B}" type="presOf" srcId="{F8621258-E319-46C9-B5CE-BF8E2D810B0C}" destId="{84CB23C5-B04E-4255-886B-26F9F503339B}" srcOrd="0" destOrd="0" presId="urn:microsoft.com/office/officeart/2008/layout/SquareAccentList"/>
    <dgm:cxn modelId="{6B39D325-FFEF-4905-901F-7A4871EC777F}" type="presOf" srcId="{08717CC0-82DD-4F92-8673-498CCA7A4745}" destId="{B9C4BA90-5215-4143-AAB2-E2DEDF1C642C}" srcOrd="0" destOrd="0" presId="urn:microsoft.com/office/officeart/2008/layout/SquareAccentList"/>
    <dgm:cxn modelId="{61EACF94-9566-4DBD-B9F1-0E142A2F109A}" srcId="{F8621258-E319-46C9-B5CE-BF8E2D810B0C}" destId="{812D4121-9833-427F-B04A-E8F4DDF8F48C}" srcOrd="0" destOrd="0" parTransId="{DFB1C41D-A739-45C4-A70F-1951D9EDC8A5}" sibTransId="{E4E653AC-C405-4B98-8FFF-D6B4D38F7996}"/>
    <dgm:cxn modelId="{4E62C6B6-9F88-4706-940D-3E749EBF629E}" type="presOf" srcId="{73273A21-9EBD-44EA-9419-1ADBD97F0668}" destId="{64BEF58D-4258-4D31-A1EC-2FA76D9902BC}" srcOrd="0" destOrd="0" presId="urn:microsoft.com/office/officeart/2008/layout/SquareAccentList"/>
    <dgm:cxn modelId="{7483C432-F3FB-43FE-AE2B-960E33056A9E}" srcId="{08717CC0-82DD-4F92-8673-498CCA7A4745}" destId="{765A11C6-595B-4EAB-95F2-4289159EF613}" srcOrd="0" destOrd="0" parTransId="{07BA1CF4-DE92-433F-B48D-21034C5C9316}" sibTransId="{117AE861-5919-4DB9-A50C-BDA213F6356E}"/>
    <dgm:cxn modelId="{36F02405-23E0-4B08-A4FB-35B109570299}" srcId="{73273A21-9EBD-44EA-9419-1ADBD97F0668}" destId="{08717CC0-82DD-4F92-8673-498CCA7A4745}" srcOrd="0" destOrd="0" parTransId="{9254DFC6-6F3F-4D52-83B7-860AD2DD3841}" sibTransId="{A7A61713-87BA-4182-9733-F1AB8F091F18}"/>
    <dgm:cxn modelId="{697EDB4A-3F9F-42E0-81D1-BB9620BE5CC5}" type="presOf" srcId="{812D4121-9833-427F-B04A-E8F4DDF8F48C}" destId="{A7CF457F-8A4E-46B4-BADB-276283F3744F}" srcOrd="0" destOrd="0" presId="urn:microsoft.com/office/officeart/2008/layout/SquareAccentList"/>
    <dgm:cxn modelId="{B10DB800-4CC5-4FE1-95C5-E6180850C5C6}" srcId="{73273A21-9EBD-44EA-9419-1ADBD97F0668}" destId="{F8621258-E319-46C9-B5CE-BF8E2D810B0C}" srcOrd="1" destOrd="0" parTransId="{69256508-1C53-4F04-84A4-0D5D5A53ABB4}" sibTransId="{6309D431-571D-454E-BC07-4902BFB123A7}"/>
    <dgm:cxn modelId="{F548F256-B89D-427B-A73F-7CE53E153C60}" type="presOf" srcId="{765A11C6-595B-4EAB-95F2-4289159EF613}" destId="{48EE2B42-598D-41B7-9785-ACDA48E6EF1E}" srcOrd="0" destOrd="0" presId="urn:microsoft.com/office/officeart/2008/layout/SquareAccentList"/>
    <dgm:cxn modelId="{75FCB61C-D753-44C8-9F81-9ABBF242F069}" type="presParOf" srcId="{64BEF58D-4258-4D31-A1EC-2FA76D9902BC}" destId="{1E231F9A-EFEB-498A-9062-46BBB8C57BA1}" srcOrd="0" destOrd="0" presId="urn:microsoft.com/office/officeart/2008/layout/SquareAccentList"/>
    <dgm:cxn modelId="{70A33206-9459-4F7D-8823-A54B1DD05CF7}" type="presParOf" srcId="{1E231F9A-EFEB-498A-9062-46BBB8C57BA1}" destId="{5DD62F8E-2C1E-4C27-8514-8ACE4F9F3973}" srcOrd="0" destOrd="0" presId="urn:microsoft.com/office/officeart/2008/layout/SquareAccentList"/>
    <dgm:cxn modelId="{B2ED448A-F29A-4ED9-AD7F-E9461EF0EF04}" type="presParOf" srcId="{5DD62F8E-2C1E-4C27-8514-8ACE4F9F3973}" destId="{B8A97468-E37C-401A-873F-316A7D107FC3}" srcOrd="0" destOrd="0" presId="urn:microsoft.com/office/officeart/2008/layout/SquareAccentList"/>
    <dgm:cxn modelId="{9DAFF88B-2E96-4DE3-831F-E5CB63D3B3DA}" type="presParOf" srcId="{5DD62F8E-2C1E-4C27-8514-8ACE4F9F3973}" destId="{6F8EF701-4E1E-46FE-B14F-A73F2520B90C}" srcOrd="1" destOrd="0" presId="urn:microsoft.com/office/officeart/2008/layout/SquareAccentList"/>
    <dgm:cxn modelId="{767B697A-6160-4772-8D7D-7C6C4695E2A1}" type="presParOf" srcId="{5DD62F8E-2C1E-4C27-8514-8ACE4F9F3973}" destId="{B9C4BA90-5215-4143-AAB2-E2DEDF1C642C}" srcOrd="2" destOrd="0" presId="urn:microsoft.com/office/officeart/2008/layout/SquareAccentList"/>
    <dgm:cxn modelId="{A7AEDE76-1803-4FCD-9453-5896AA98B8BB}" type="presParOf" srcId="{1E231F9A-EFEB-498A-9062-46BBB8C57BA1}" destId="{41C446AE-E5EB-426D-ABAB-4D45C9574C74}" srcOrd="1" destOrd="0" presId="urn:microsoft.com/office/officeart/2008/layout/SquareAccentList"/>
    <dgm:cxn modelId="{A23F7F7D-7C62-4084-B975-1E1B6726F9BE}" type="presParOf" srcId="{41C446AE-E5EB-426D-ABAB-4D45C9574C74}" destId="{BC4DACFF-5483-4D09-BBF5-8925908967A0}" srcOrd="0" destOrd="0" presId="urn:microsoft.com/office/officeart/2008/layout/SquareAccentList"/>
    <dgm:cxn modelId="{18EC1D76-B9DD-4B26-A498-FAD7EFC66776}" type="presParOf" srcId="{BC4DACFF-5483-4D09-BBF5-8925908967A0}" destId="{B8CAC5C2-9A67-47E2-9BD3-ECFD0AE36545}" srcOrd="0" destOrd="0" presId="urn:microsoft.com/office/officeart/2008/layout/SquareAccentList"/>
    <dgm:cxn modelId="{036D7B52-BFC0-40D3-8A61-1CD53FE6935C}" type="presParOf" srcId="{BC4DACFF-5483-4D09-BBF5-8925908967A0}" destId="{48EE2B42-598D-41B7-9785-ACDA48E6EF1E}" srcOrd="1" destOrd="0" presId="urn:microsoft.com/office/officeart/2008/layout/SquareAccentList"/>
    <dgm:cxn modelId="{CDC2217F-448A-4333-BF4E-90CCF279C420}" type="presParOf" srcId="{64BEF58D-4258-4D31-A1EC-2FA76D9902BC}" destId="{4BAE58EC-7CA3-4563-B2C6-285643EF8FC4}" srcOrd="1" destOrd="0" presId="urn:microsoft.com/office/officeart/2008/layout/SquareAccentList"/>
    <dgm:cxn modelId="{1770C998-30FF-419B-BD3E-C128F9F124CE}" type="presParOf" srcId="{4BAE58EC-7CA3-4563-B2C6-285643EF8FC4}" destId="{3C5ED8C3-0BD1-4663-9AB8-B660BFAB66AB}" srcOrd="0" destOrd="0" presId="urn:microsoft.com/office/officeart/2008/layout/SquareAccentList"/>
    <dgm:cxn modelId="{D8E8A5B9-0628-4FA2-B86C-9880C471A546}" type="presParOf" srcId="{3C5ED8C3-0BD1-4663-9AB8-B660BFAB66AB}" destId="{A2B8264A-EBF5-49C9-8497-6C5E12D85A38}" srcOrd="0" destOrd="0" presId="urn:microsoft.com/office/officeart/2008/layout/SquareAccentList"/>
    <dgm:cxn modelId="{68A6966F-1268-4A10-A6C3-1A41E63F8FA7}" type="presParOf" srcId="{3C5ED8C3-0BD1-4663-9AB8-B660BFAB66AB}" destId="{6C94A8A5-03F4-49FB-9950-1BD5436EFAA1}" srcOrd="1" destOrd="0" presId="urn:microsoft.com/office/officeart/2008/layout/SquareAccentList"/>
    <dgm:cxn modelId="{FBD8A199-AB25-44C1-9E11-3F604A0639D1}" type="presParOf" srcId="{3C5ED8C3-0BD1-4663-9AB8-B660BFAB66AB}" destId="{84CB23C5-B04E-4255-886B-26F9F503339B}" srcOrd="2" destOrd="0" presId="urn:microsoft.com/office/officeart/2008/layout/SquareAccentList"/>
    <dgm:cxn modelId="{36477B00-52CE-4781-9EA9-6C53ED81D42C}" type="presParOf" srcId="{4BAE58EC-7CA3-4563-B2C6-285643EF8FC4}" destId="{2C20BC51-DE2F-4135-8844-CEF25EFDAF4E}" srcOrd="1" destOrd="0" presId="urn:microsoft.com/office/officeart/2008/layout/SquareAccentList"/>
    <dgm:cxn modelId="{F93B91DA-4AD9-4EAF-891F-BE97C352495A}" type="presParOf" srcId="{2C20BC51-DE2F-4135-8844-CEF25EFDAF4E}" destId="{943A843E-6A97-4611-97B2-7AC6D219F462}" srcOrd="0" destOrd="0" presId="urn:microsoft.com/office/officeart/2008/layout/SquareAccentList"/>
    <dgm:cxn modelId="{57595820-2C1F-4A06-9CA2-B7E3A0303975}" type="presParOf" srcId="{943A843E-6A97-4611-97B2-7AC6D219F462}" destId="{D68D13AA-D6A3-414E-AC9E-44C8ED9A7632}" srcOrd="0" destOrd="0" presId="urn:microsoft.com/office/officeart/2008/layout/SquareAccentList"/>
    <dgm:cxn modelId="{7B84B23A-5C0F-412E-A8DB-2B68857F3F62}" type="presParOf" srcId="{943A843E-6A97-4611-97B2-7AC6D219F462}" destId="{A7CF457F-8A4E-46B4-BADB-276283F3744F}"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BBAECA-4B8F-4740-ACCB-2E9C72D3B457}" type="doc">
      <dgm:prSet loTypeId="urn:microsoft.com/office/officeart/2005/8/layout/gear1" loCatId="cycle" qsTypeId="urn:microsoft.com/office/officeart/2005/8/quickstyle/simple5" qsCatId="simple" csTypeId="urn:microsoft.com/office/officeart/2005/8/colors/colorful5" csCatId="colorful" phldr="1"/>
      <dgm:spPr/>
    </dgm:pt>
    <dgm:pt modelId="{858283D6-C286-4A01-AA8C-BA89395F42CD}">
      <dgm:prSet phldrT="[Text]" custT="1"/>
      <dgm:spPr/>
      <dgm:t>
        <a:bodyPr/>
        <a:lstStyle/>
        <a:p>
          <a:pPr>
            <a:buFont typeface="Wingdings" panose="05000000000000000000" pitchFamily="2" charset="2"/>
            <a:buChar char="ü"/>
          </a:pPr>
          <a:r>
            <a:rPr lang="en-US" sz="28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risk assessment, </a:t>
          </a:r>
          <a:endParaRPr lang="en-US" sz="2800" b="1" dirty="0">
            <a:effectLst>
              <a:outerShdw blurRad="38100" dist="38100" dir="2700000" algn="tl">
                <a:srgbClr val="000000">
                  <a:alpha val="43137"/>
                </a:srgbClr>
              </a:outerShdw>
            </a:effectLst>
          </a:endParaRPr>
        </a:p>
      </dgm:t>
    </dgm:pt>
    <dgm:pt modelId="{6F9212C6-2272-4035-BC97-DECB0ABB4C0D}" type="parTrans" cxnId="{E5FC4EF7-CE56-47B1-BA58-C2CA33E2830D}">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F60D0558-CED0-4D42-9711-61D18A9C83FE}" type="sibTrans" cxnId="{E5FC4EF7-CE56-47B1-BA58-C2CA33E2830D}">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1CE84A3D-78A9-49C0-A8AB-D7FE41AE2CD0}">
      <dgm:prSet phldrT="[Text]" custT="1"/>
      <dgm:spPr/>
      <dgm:t>
        <a:bodyPr/>
        <a:lstStyle/>
        <a:p>
          <a:r>
            <a:rPr lang="en-US" sz="28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policy development</a:t>
          </a:r>
          <a:endParaRPr lang="en-US" sz="2800" b="1" dirty="0">
            <a:effectLst>
              <a:outerShdw blurRad="38100" dist="38100" dir="2700000" algn="tl">
                <a:srgbClr val="000000">
                  <a:alpha val="43137"/>
                </a:srgbClr>
              </a:outerShdw>
            </a:effectLst>
          </a:endParaRPr>
        </a:p>
      </dgm:t>
    </dgm:pt>
    <dgm:pt modelId="{09957BCA-6977-4E71-95B7-9F89C29DB000}" type="parTrans" cxnId="{74AD9A2F-C3F9-4702-8F20-562310DAF0AE}">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E7C40D49-68A4-4C68-806C-3DA1C0A41E67}" type="sibTrans" cxnId="{74AD9A2F-C3F9-4702-8F20-562310DAF0AE}">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314101E3-47A0-403D-A703-1AC5209887F6}">
      <dgm:prSet phldrT="[Text]" custT="1"/>
      <dgm:spPr/>
      <dgm:t>
        <a:bodyPr/>
        <a:lstStyle/>
        <a:p>
          <a:pPr>
            <a:buFont typeface="Wingdings" panose="05000000000000000000" pitchFamily="2" charset="2"/>
            <a:buChar char="ü"/>
          </a:pPr>
          <a:r>
            <a:rPr lang="en-US" sz="28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enforcement/response. </a:t>
          </a:r>
          <a:endParaRPr lang="en-US" sz="2800" b="1" dirty="0">
            <a:effectLst>
              <a:outerShdw blurRad="38100" dist="38100" dir="2700000" algn="tl">
                <a:srgbClr val="000000">
                  <a:alpha val="43137"/>
                </a:srgbClr>
              </a:outerShdw>
            </a:effectLst>
          </a:endParaRPr>
        </a:p>
      </dgm:t>
    </dgm:pt>
    <dgm:pt modelId="{A47F990C-413E-46E7-8349-03BE6D60A35F}" type="parTrans" cxnId="{A7ED4C81-5292-4D04-BACB-34EC163571CB}">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5488DADF-3D25-482C-98FC-B09EF5C095CE}" type="sibTrans" cxnId="{A7ED4C81-5292-4D04-BACB-34EC163571CB}">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5CA8EA60-644D-440B-83AC-8D8B815B9FFC}" type="pres">
      <dgm:prSet presAssocID="{E1BBAECA-4B8F-4740-ACCB-2E9C72D3B457}" presName="composite" presStyleCnt="0">
        <dgm:presLayoutVars>
          <dgm:chMax val="3"/>
          <dgm:animLvl val="lvl"/>
          <dgm:resizeHandles val="exact"/>
        </dgm:presLayoutVars>
      </dgm:prSet>
      <dgm:spPr/>
    </dgm:pt>
    <dgm:pt modelId="{47875371-4231-4C68-A984-47378051289E}" type="pres">
      <dgm:prSet presAssocID="{858283D6-C286-4A01-AA8C-BA89395F42CD}" presName="gear1" presStyleLbl="node1" presStyleIdx="0" presStyleCnt="3">
        <dgm:presLayoutVars>
          <dgm:chMax val="1"/>
          <dgm:bulletEnabled val="1"/>
        </dgm:presLayoutVars>
      </dgm:prSet>
      <dgm:spPr/>
      <dgm:t>
        <a:bodyPr/>
        <a:lstStyle/>
        <a:p>
          <a:endParaRPr lang="en-US"/>
        </a:p>
      </dgm:t>
    </dgm:pt>
    <dgm:pt modelId="{A16D3B8D-29B5-4411-BC40-61A97BAE432A}" type="pres">
      <dgm:prSet presAssocID="{858283D6-C286-4A01-AA8C-BA89395F42CD}" presName="gear1srcNode" presStyleLbl="node1" presStyleIdx="0" presStyleCnt="3"/>
      <dgm:spPr/>
      <dgm:t>
        <a:bodyPr/>
        <a:lstStyle/>
        <a:p>
          <a:endParaRPr lang="en-US"/>
        </a:p>
      </dgm:t>
    </dgm:pt>
    <dgm:pt modelId="{D1075D35-FFE4-47E4-B585-DF4CA5943FA3}" type="pres">
      <dgm:prSet presAssocID="{858283D6-C286-4A01-AA8C-BA89395F42CD}" presName="gear1dstNode" presStyleLbl="node1" presStyleIdx="0" presStyleCnt="3"/>
      <dgm:spPr/>
      <dgm:t>
        <a:bodyPr/>
        <a:lstStyle/>
        <a:p>
          <a:endParaRPr lang="en-US"/>
        </a:p>
      </dgm:t>
    </dgm:pt>
    <dgm:pt modelId="{5AB7941A-6936-4C77-B699-AB5BBDB971DE}" type="pres">
      <dgm:prSet presAssocID="{1CE84A3D-78A9-49C0-A8AB-D7FE41AE2CD0}" presName="gear2" presStyleLbl="node1" presStyleIdx="1" presStyleCnt="3">
        <dgm:presLayoutVars>
          <dgm:chMax val="1"/>
          <dgm:bulletEnabled val="1"/>
        </dgm:presLayoutVars>
      </dgm:prSet>
      <dgm:spPr/>
      <dgm:t>
        <a:bodyPr/>
        <a:lstStyle/>
        <a:p>
          <a:endParaRPr lang="en-US"/>
        </a:p>
      </dgm:t>
    </dgm:pt>
    <dgm:pt modelId="{700BAC72-463B-4574-8E7E-E0FDDE946DA6}" type="pres">
      <dgm:prSet presAssocID="{1CE84A3D-78A9-49C0-A8AB-D7FE41AE2CD0}" presName="gear2srcNode" presStyleLbl="node1" presStyleIdx="1" presStyleCnt="3"/>
      <dgm:spPr/>
      <dgm:t>
        <a:bodyPr/>
        <a:lstStyle/>
        <a:p>
          <a:endParaRPr lang="en-US"/>
        </a:p>
      </dgm:t>
    </dgm:pt>
    <dgm:pt modelId="{BA683060-8172-4D98-BE7D-363562D74D7E}" type="pres">
      <dgm:prSet presAssocID="{1CE84A3D-78A9-49C0-A8AB-D7FE41AE2CD0}" presName="gear2dstNode" presStyleLbl="node1" presStyleIdx="1" presStyleCnt="3"/>
      <dgm:spPr/>
      <dgm:t>
        <a:bodyPr/>
        <a:lstStyle/>
        <a:p>
          <a:endParaRPr lang="en-US"/>
        </a:p>
      </dgm:t>
    </dgm:pt>
    <dgm:pt modelId="{29468EE2-AE02-42F7-BE00-F8E2490AB9A9}" type="pres">
      <dgm:prSet presAssocID="{314101E3-47A0-403D-A703-1AC5209887F6}" presName="gear3" presStyleLbl="node1" presStyleIdx="2" presStyleCnt="3"/>
      <dgm:spPr/>
      <dgm:t>
        <a:bodyPr/>
        <a:lstStyle/>
        <a:p>
          <a:endParaRPr lang="en-US"/>
        </a:p>
      </dgm:t>
    </dgm:pt>
    <dgm:pt modelId="{6E3668F1-CB54-4031-840F-6F4C39D5C3F0}" type="pres">
      <dgm:prSet presAssocID="{314101E3-47A0-403D-A703-1AC5209887F6}" presName="gear3tx" presStyleLbl="node1" presStyleIdx="2" presStyleCnt="3">
        <dgm:presLayoutVars>
          <dgm:chMax val="1"/>
          <dgm:bulletEnabled val="1"/>
        </dgm:presLayoutVars>
      </dgm:prSet>
      <dgm:spPr/>
      <dgm:t>
        <a:bodyPr/>
        <a:lstStyle/>
        <a:p>
          <a:endParaRPr lang="en-US"/>
        </a:p>
      </dgm:t>
    </dgm:pt>
    <dgm:pt modelId="{EE4EB361-2A00-49E8-A33D-6022FAC686E9}" type="pres">
      <dgm:prSet presAssocID="{314101E3-47A0-403D-A703-1AC5209887F6}" presName="gear3srcNode" presStyleLbl="node1" presStyleIdx="2" presStyleCnt="3"/>
      <dgm:spPr/>
      <dgm:t>
        <a:bodyPr/>
        <a:lstStyle/>
        <a:p>
          <a:endParaRPr lang="en-US"/>
        </a:p>
      </dgm:t>
    </dgm:pt>
    <dgm:pt modelId="{20B3D59E-CAB0-48C8-93F3-D29F835E897F}" type="pres">
      <dgm:prSet presAssocID="{314101E3-47A0-403D-A703-1AC5209887F6}" presName="gear3dstNode" presStyleLbl="node1" presStyleIdx="2" presStyleCnt="3"/>
      <dgm:spPr/>
      <dgm:t>
        <a:bodyPr/>
        <a:lstStyle/>
        <a:p>
          <a:endParaRPr lang="en-US"/>
        </a:p>
      </dgm:t>
    </dgm:pt>
    <dgm:pt modelId="{F829FEA5-A581-41BD-BD2A-73B8CB49FCE9}" type="pres">
      <dgm:prSet presAssocID="{F60D0558-CED0-4D42-9711-61D18A9C83FE}" presName="connector1" presStyleLbl="sibTrans2D1" presStyleIdx="0" presStyleCnt="3"/>
      <dgm:spPr/>
      <dgm:t>
        <a:bodyPr/>
        <a:lstStyle/>
        <a:p>
          <a:endParaRPr lang="en-US"/>
        </a:p>
      </dgm:t>
    </dgm:pt>
    <dgm:pt modelId="{955873ED-B451-482F-A6D0-FBC12BF94272}" type="pres">
      <dgm:prSet presAssocID="{E7C40D49-68A4-4C68-806C-3DA1C0A41E67}" presName="connector2" presStyleLbl="sibTrans2D1" presStyleIdx="1" presStyleCnt="3"/>
      <dgm:spPr/>
      <dgm:t>
        <a:bodyPr/>
        <a:lstStyle/>
        <a:p>
          <a:endParaRPr lang="en-US"/>
        </a:p>
      </dgm:t>
    </dgm:pt>
    <dgm:pt modelId="{A826998B-349B-4B9B-AC63-EF6E6D63CE2B}" type="pres">
      <dgm:prSet presAssocID="{5488DADF-3D25-482C-98FC-B09EF5C095CE}" presName="connector3" presStyleLbl="sibTrans2D1" presStyleIdx="2" presStyleCnt="3"/>
      <dgm:spPr/>
      <dgm:t>
        <a:bodyPr/>
        <a:lstStyle/>
        <a:p>
          <a:endParaRPr lang="en-US"/>
        </a:p>
      </dgm:t>
    </dgm:pt>
  </dgm:ptLst>
  <dgm:cxnLst>
    <dgm:cxn modelId="{8889FBE2-24B2-499E-BD3A-19DA7EF3649F}" type="presOf" srcId="{314101E3-47A0-403D-A703-1AC5209887F6}" destId="{29468EE2-AE02-42F7-BE00-F8E2490AB9A9}" srcOrd="0" destOrd="0" presId="urn:microsoft.com/office/officeart/2005/8/layout/gear1"/>
    <dgm:cxn modelId="{9F37B5A9-F238-4A6A-97B3-CD0311027CB5}" type="presOf" srcId="{1CE84A3D-78A9-49C0-A8AB-D7FE41AE2CD0}" destId="{700BAC72-463B-4574-8E7E-E0FDDE946DA6}" srcOrd="1" destOrd="0" presId="urn:microsoft.com/office/officeart/2005/8/layout/gear1"/>
    <dgm:cxn modelId="{CDCE239E-31B1-4493-8131-E0DFA6DC2207}" type="presOf" srcId="{1CE84A3D-78A9-49C0-A8AB-D7FE41AE2CD0}" destId="{BA683060-8172-4D98-BE7D-363562D74D7E}" srcOrd="2" destOrd="0" presId="urn:microsoft.com/office/officeart/2005/8/layout/gear1"/>
    <dgm:cxn modelId="{75D9A3E6-83D3-4952-A6FE-3A43BF79B3B5}" type="presOf" srcId="{E1BBAECA-4B8F-4740-ACCB-2E9C72D3B457}" destId="{5CA8EA60-644D-440B-83AC-8D8B815B9FFC}" srcOrd="0" destOrd="0" presId="urn:microsoft.com/office/officeart/2005/8/layout/gear1"/>
    <dgm:cxn modelId="{8C5471FC-6EC3-4A1C-A699-0A56538A073F}" type="presOf" srcId="{314101E3-47A0-403D-A703-1AC5209887F6}" destId="{6E3668F1-CB54-4031-840F-6F4C39D5C3F0}" srcOrd="1" destOrd="0" presId="urn:microsoft.com/office/officeart/2005/8/layout/gear1"/>
    <dgm:cxn modelId="{4CAF61A3-4AE7-4D78-A1DF-A19A99547FAC}" type="presOf" srcId="{E7C40D49-68A4-4C68-806C-3DA1C0A41E67}" destId="{955873ED-B451-482F-A6D0-FBC12BF94272}" srcOrd="0" destOrd="0" presId="urn:microsoft.com/office/officeart/2005/8/layout/gear1"/>
    <dgm:cxn modelId="{74AD9A2F-C3F9-4702-8F20-562310DAF0AE}" srcId="{E1BBAECA-4B8F-4740-ACCB-2E9C72D3B457}" destId="{1CE84A3D-78A9-49C0-A8AB-D7FE41AE2CD0}" srcOrd="1" destOrd="0" parTransId="{09957BCA-6977-4E71-95B7-9F89C29DB000}" sibTransId="{E7C40D49-68A4-4C68-806C-3DA1C0A41E67}"/>
    <dgm:cxn modelId="{A7ED4C81-5292-4D04-BACB-34EC163571CB}" srcId="{E1BBAECA-4B8F-4740-ACCB-2E9C72D3B457}" destId="{314101E3-47A0-403D-A703-1AC5209887F6}" srcOrd="2" destOrd="0" parTransId="{A47F990C-413E-46E7-8349-03BE6D60A35F}" sibTransId="{5488DADF-3D25-482C-98FC-B09EF5C095CE}"/>
    <dgm:cxn modelId="{B4239C01-19B7-4EEC-86AA-8D857D4A564C}" type="presOf" srcId="{1CE84A3D-78A9-49C0-A8AB-D7FE41AE2CD0}" destId="{5AB7941A-6936-4C77-B699-AB5BBDB971DE}" srcOrd="0" destOrd="0" presId="urn:microsoft.com/office/officeart/2005/8/layout/gear1"/>
    <dgm:cxn modelId="{327E4D21-956A-44D4-BAED-4F3ED8DB4510}" type="presOf" srcId="{858283D6-C286-4A01-AA8C-BA89395F42CD}" destId="{D1075D35-FFE4-47E4-B585-DF4CA5943FA3}" srcOrd="2" destOrd="0" presId="urn:microsoft.com/office/officeart/2005/8/layout/gear1"/>
    <dgm:cxn modelId="{36C199D4-6D10-4461-8A5D-3347B19B23CC}" type="presOf" srcId="{314101E3-47A0-403D-A703-1AC5209887F6}" destId="{20B3D59E-CAB0-48C8-93F3-D29F835E897F}" srcOrd="3" destOrd="0" presId="urn:microsoft.com/office/officeart/2005/8/layout/gear1"/>
    <dgm:cxn modelId="{F7AD34DB-372F-4070-8566-51FBEEF87304}" type="presOf" srcId="{5488DADF-3D25-482C-98FC-B09EF5C095CE}" destId="{A826998B-349B-4B9B-AC63-EF6E6D63CE2B}" srcOrd="0" destOrd="0" presId="urn:microsoft.com/office/officeart/2005/8/layout/gear1"/>
    <dgm:cxn modelId="{8E74C03E-39B5-4939-AA50-32D580596CDA}" type="presOf" srcId="{F60D0558-CED0-4D42-9711-61D18A9C83FE}" destId="{F829FEA5-A581-41BD-BD2A-73B8CB49FCE9}" srcOrd="0" destOrd="0" presId="urn:microsoft.com/office/officeart/2005/8/layout/gear1"/>
    <dgm:cxn modelId="{E8577F7C-B785-4D66-80A0-6D9ABD91730A}" type="presOf" srcId="{858283D6-C286-4A01-AA8C-BA89395F42CD}" destId="{A16D3B8D-29B5-4411-BC40-61A97BAE432A}" srcOrd="1" destOrd="0" presId="urn:microsoft.com/office/officeart/2005/8/layout/gear1"/>
    <dgm:cxn modelId="{E5FC4EF7-CE56-47B1-BA58-C2CA33E2830D}" srcId="{E1BBAECA-4B8F-4740-ACCB-2E9C72D3B457}" destId="{858283D6-C286-4A01-AA8C-BA89395F42CD}" srcOrd="0" destOrd="0" parTransId="{6F9212C6-2272-4035-BC97-DECB0ABB4C0D}" sibTransId="{F60D0558-CED0-4D42-9711-61D18A9C83FE}"/>
    <dgm:cxn modelId="{151C1D1A-8AFD-4795-B620-F0738E53199D}" type="presOf" srcId="{858283D6-C286-4A01-AA8C-BA89395F42CD}" destId="{47875371-4231-4C68-A984-47378051289E}" srcOrd="0" destOrd="0" presId="urn:microsoft.com/office/officeart/2005/8/layout/gear1"/>
    <dgm:cxn modelId="{AD7CC018-1EDC-41B6-B80A-4A5E9B0C7A69}" type="presOf" srcId="{314101E3-47A0-403D-A703-1AC5209887F6}" destId="{EE4EB361-2A00-49E8-A33D-6022FAC686E9}" srcOrd="2" destOrd="0" presId="urn:microsoft.com/office/officeart/2005/8/layout/gear1"/>
    <dgm:cxn modelId="{7448FC58-C0A9-41A3-8240-731765796123}" type="presParOf" srcId="{5CA8EA60-644D-440B-83AC-8D8B815B9FFC}" destId="{47875371-4231-4C68-A984-47378051289E}" srcOrd="0" destOrd="0" presId="urn:microsoft.com/office/officeart/2005/8/layout/gear1"/>
    <dgm:cxn modelId="{25987734-1C55-4F72-9EAC-3A4E90CEAE9C}" type="presParOf" srcId="{5CA8EA60-644D-440B-83AC-8D8B815B9FFC}" destId="{A16D3B8D-29B5-4411-BC40-61A97BAE432A}" srcOrd="1" destOrd="0" presId="urn:microsoft.com/office/officeart/2005/8/layout/gear1"/>
    <dgm:cxn modelId="{61442875-F9AE-4B5A-B580-892679B4A110}" type="presParOf" srcId="{5CA8EA60-644D-440B-83AC-8D8B815B9FFC}" destId="{D1075D35-FFE4-47E4-B585-DF4CA5943FA3}" srcOrd="2" destOrd="0" presId="urn:microsoft.com/office/officeart/2005/8/layout/gear1"/>
    <dgm:cxn modelId="{8784D520-1867-407F-9EAE-9455C82B7DF3}" type="presParOf" srcId="{5CA8EA60-644D-440B-83AC-8D8B815B9FFC}" destId="{5AB7941A-6936-4C77-B699-AB5BBDB971DE}" srcOrd="3" destOrd="0" presId="urn:microsoft.com/office/officeart/2005/8/layout/gear1"/>
    <dgm:cxn modelId="{17C0414C-C51E-4618-8F27-C868099F221A}" type="presParOf" srcId="{5CA8EA60-644D-440B-83AC-8D8B815B9FFC}" destId="{700BAC72-463B-4574-8E7E-E0FDDE946DA6}" srcOrd="4" destOrd="0" presId="urn:microsoft.com/office/officeart/2005/8/layout/gear1"/>
    <dgm:cxn modelId="{A34E69C7-E111-43E4-84E7-013594ACBCF1}" type="presParOf" srcId="{5CA8EA60-644D-440B-83AC-8D8B815B9FFC}" destId="{BA683060-8172-4D98-BE7D-363562D74D7E}" srcOrd="5" destOrd="0" presId="urn:microsoft.com/office/officeart/2005/8/layout/gear1"/>
    <dgm:cxn modelId="{69A56000-441D-468A-9C33-644E2966DEBF}" type="presParOf" srcId="{5CA8EA60-644D-440B-83AC-8D8B815B9FFC}" destId="{29468EE2-AE02-42F7-BE00-F8E2490AB9A9}" srcOrd="6" destOrd="0" presId="urn:microsoft.com/office/officeart/2005/8/layout/gear1"/>
    <dgm:cxn modelId="{5E1B5B6E-6B4C-4D63-8065-DB0303269F87}" type="presParOf" srcId="{5CA8EA60-644D-440B-83AC-8D8B815B9FFC}" destId="{6E3668F1-CB54-4031-840F-6F4C39D5C3F0}" srcOrd="7" destOrd="0" presId="urn:microsoft.com/office/officeart/2005/8/layout/gear1"/>
    <dgm:cxn modelId="{243D55D2-98D0-4079-9B57-B4820B7ED6A1}" type="presParOf" srcId="{5CA8EA60-644D-440B-83AC-8D8B815B9FFC}" destId="{EE4EB361-2A00-49E8-A33D-6022FAC686E9}" srcOrd="8" destOrd="0" presId="urn:microsoft.com/office/officeart/2005/8/layout/gear1"/>
    <dgm:cxn modelId="{3C722976-082F-4DDA-BA14-99BBD4F19009}" type="presParOf" srcId="{5CA8EA60-644D-440B-83AC-8D8B815B9FFC}" destId="{20B3D59E-CAB0-48C8-93F3-D29F835E897F}" srcOrd="9" destOrd="0" presId="urn:microsoft.com/office/officeart/2005/8/layout/gear1"/>
    <dgm:cxn modelId="{3292E3C0-8796-42D7-BDA8-931C9940244B}" type="presParOf" srcId="{5CA8EA60-644D-440B-83AC-8D8B815B9FFC}" destId="{F829FEA5-A581-41BD-BD2A-73B8CB49FCE9}" srcOrd="10" destOrd="0" presId="urn:microsoft.com/office/officeart/2005/8/layout/gear1"/>
    <dgm:cxn modelId="{2B6BED2A-5E4D-47D5-A1B1-51EB38441100}" type="presParOf" srcId="{5CA8EA60-644D-440B-83AC-8D8B815B9FFC}" destId="{955873ED-B451-482F-A6D0-FBC12BF94272}" srcOrd="11" destOrd="0" presId="urn:microsoft.com/office/officeart/2005/8/layout/gear1"/>
    <dgm:cxn modelId="{18D857F7-E380-49E1-A590-DFC77CDE35C2}" type="presParOf" srcId="{5CA8EA60-644D-440B-83AC-8D8B815B9FFC}" destId="{A826998B-349B-4B9B-AC63-EF6E6D63CE2B}"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7B8BBDF-3DF0-4034-A2AA-9285DF38E01D}" type="slidenum">
              <a:rPr lang="en-US">
                <a:solidFill>
                  <a:schemeClr val="tx2"/>
                </a:solidFill>
                <a:latin typeface="Arial" charset="0"/>
              </a:rPr>
              <a:pPr fontAlgn="base">
                <a:spcBef>
                  <a:spcPct val="0"/>
                </a:spcBef>
                <a:spcAft>
                  <a:spcPct val="0"/>
                </a:spcAft>
              </a:pPr>
              <a:t>11</a:t>
            </a:fld>
            <a:endParaRPr lang="en-US">
              <a:solidFill>
                <a:schemeClr val="tx2"/>
              </a:solidFill>
              <a:latin typeface="Arial" charset="0"/>
            </a:endParaRPr>
          </a:p>
        </p:txBody>
      </p:sp>
      <p:sp>
        <p:nvSpPr>
          <p:cNvPr id="1638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38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US" b="1" dirty="0">
                <a:latin typeface="Arial" charset="0"/>
              </a:rPr>
              <a:t>Have you heard the phrase “We have a training problem”?    </a:t>
            </a:r>
          </a:p>
          <a:p>
            <a:pPr>
              <a:spcBef>
                <a:spcPct val="0"/>
              </a:spcBef>
            </a:pPr>
            <a:r>
              <a:rPr lang="en-US" b="1" dirty="0">
                <a:latin typeface="Arial" charset="0"/>
              </a:rPr>
              <a:t>Training is a solution, not problem.   But often it is this type of thinking (putting the solution ahead of the problem) that gets managers and HR folks in trouble.  </a:t>
            </a:r>
          </a:p>
          <a:p>
            <a:pPr>
              <a:spcBef>
                <a:spcPct val="0"/>
              </a:spcBef>
            </a:pPr>
            <a:r>
              <a:rPr lang="en-US" b="1" dirty="0">
                <a:latin typeface="Arial" charset="0"/>
              </a:rPr>
              <a:t>The purpose of the TNA is to tell you what the problem is (performance deficiency now or in the future),</a:t>
            </a:r>
          </a:p>
          <a:p>
            <a:pPr>
              <a:spcBef>
                <a:spcPct val="0"/>
              </a:spcBef>
            </a:pPr>
            <a:r>
              <a:rPr lang="en-US" b="1" dirty="0">
                <a:latin typeface="Arial" charset="0"/>
              </a:rPr>
              <a:t>AND </a:t>
            </a:r>
          </a:p>
          <a:p>
            <a:pPr>
              <a:spcBef>
                <a:spcPct val="0"/>
              </a:spcBef>
            </a:pPr>
            <a:r>
              <a:rPr lang="en-US" b="1" dirty="0">
                <a:latin typeface="Arial" charset="0"/>
              </a:rPr>
              <a:t>if training is the right solution.</a:t>
            </a:r>
          </a:p>
          <a:p>
            <a:pPr>
              <a:spcBef>
                <a:spcPct val="0"/>
              </a:spcBef>
            </a:pPr>
            <a:r>
              <a:rPr lang="en-US" b="1" dirty="0">
                <a:latin typeface="Arial" charset="0"/>
              </a:rPr>
              <a:t>Click Mouse</a:t>
            </a:r>
          </a:p>
          <a:p>
            <a:pPr>
              <a:spcBef>
                <a:spcPct val="0"/>
              </a:spcBef>
            </a:pPr>
            <a:r>
              <a:rPr lang="en-US" b="1" dirty="0">
                <a:latin typeface="Arial" charset="0"/>
              </a:rPr>
              <a:t>We know that a performance deficiency must be due to one of the three factors in the Performance equation:   KSA, motivation or opportunity.  </a:t>
            </a:r>
          </a:p>
          <a:p>
            <a:pPr>
              <a:spcBef>
                <a:spcPct val="0"/>
              </a:spcBef>
            </a:pPr>
            <a:r>
              <a:rPr lang="en-US" b="1" dirty="0">
                <a:latin typeface="Arial" charset="0"/>
              </a:rPr>
              <a:t>If the cause is due to KSA, then training is the solution</a:t>
            </a:r>
          </a:p>
          <a:p>
            <a:pPr>
              <a:spcBef>
                <a:spcPct val="0"/>
              </a:spcBef>
            </a:pPr>
            <a:r>
              <a:rPr lang="en-US" b="1" dirty="0">
                <a:latin typeface="Arial" charset="0"/>
              </a:rPr>
              <a:t>If the performance deficiency is caused by motivation or lack of opportunity, then training is NOT the solution.</a:t>
            </a:r>
          </a:p>
          <a:p>
            <a:pPr>
              <a:spcBef>
                <a:spcPct val="0"/>
              </a:spcBef>
            </a:pPr>
            <a:r>
              <a:rPr lang="en-US" b="1" dirty="0">
                <a:latin typeface="Arial" charset="0"/>
              </a:rPr>
              <a:t>Next slide</a:t>
            </a:r>
          </a:p>
        </p:txBody>
      </p:sp>
    </p:spTree>
    <p:extLst>
      <p:ext uri="{BB962C8B-B14F-4D97-AF65-F5344CB8AC3E}">
        <p14:creationId xmlns:p14="http://schemas.microsoft.com/office/powerpoint/2010/main" val="32639696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C71BC5F-7298-43F9-B121-95EE9E2B9A19}" type="slidenum">
              <a:rPr lang="en-US">
                <a:solidFill>
                  <a:schemeClr val="tx2"/>
                </a:solidFill>
                <a:latin typeface="Arial" charset="0"/>
              </a:rPr>
              <a:pPr fontAlgn="base">
                <a:spcBef>
                  <a:spcPct val="0"/>
                </a:spcBef>
                <a:spcAft>
                  <a:spcPct val="0"/>
                </a:spcAft>
              </a:pPr>
              <a:t>16</a:t>
            </a:fld>
            <a:endParaRPr lang="en-US">
              <a:solidFill>
                <a:schemeClr val="tx2"/>
              </a:solidFill>
              <a:latin typeface="Arial" charset="0"/>
            </a:endParaRPr>
          </a:p>
        </p:txBody>
      </p:sp>
      <p:sp>
        <p:nvSpPr>
          <p:cNvPr id="2253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53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US" sz="1400" b="1">
                <a:latin typeface="Arial" charset="0"/>
              </a:rPr>
              <a:t>OK, what are the specific performance gaps related to your projects??</a:t>
            </a:r>
          </a:p>
          <a:p>
            <a:pPr>
              <a:spcBef>
                <a:spcPct val="0"/>
              </a:spcBef>
            </a:pPr>
            <a:r>
              <a:rPr lang="en-US" sz="1400" b="1">
                <a:latin typeface="Arial" charset="0"/>
              </a:rPr>
              <a:t>To identify these you need to find out how your trainees will be using the knowledge related to your topic.  What information do you have so far?</a:t>
            </a:r>
          </a:p>
          <a:p>
            <a:pPr>
              <a:spcBef>
                <a:spcPct val="0"/>
              </a:spcBef>
            </a:pPr>
            <a:r>
              <a:rPr lang="en-US" sz="1400" b="1">
                <a:latin typeface="Arial" charset="0"/>
              </a:rPr>
              <a:t>What do you need to do to get the information you need?</a:t>
            </a:r>
          </a:p>
          <a:p>
            <a:pPr>
              <a:spcBef>
                <a:spcPct val="0"/>
              </a:spcBef>
            </a:pPr>
            <a:r>
              <a:rPr lang="en-US" sz="1400" b="1">
                <a:latin typeface="Arial" charset="0"/>
              </a:rPr>
              <a:t>Your interest survey has to be the way you do this.</a:t>
            </a:r>
          </a:p>
        </p:txBody>
      </p:sp>
    </p:spTree>
    <p:extLst>
      <p:ext uri="{BB962C8B-B14F-4D97-AF65-F5344CB8AC3E}">
        <p14:creationId xmlns:p14="http://schemas.microsoft.com/office/powerpoint/2010/main" val="1417805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A5F12B3-AB04-4EC5-9B9F-9114152B7603}" type="slidenum">
              <a:rPr lang="en-US">
                <a:solidFill>
                  <a:schemeClr val="tx2"/>
                </a:solidFill>
                <a:latin typeface="Arial" charset="0"/>
              </a:rPr>
              <a:pPr fontAlgn="base">
                <a:spcBef>
                  <a:spcPct val="0"/>
                </a:spcBef>
                <a:spcAft>
                  <a:spcPct val="0"/>
                </a:spcAft>
              </a:pPr>
              <a:t>20</a:t>
            </a:fld>
            <a:endParaRPr lang="en-US">
              <a:solidFill>
                <a:schemeClr val="tx2"/>
              </a:solidFill>
              <a:latin typeface="Arial" charset="0"/>
            </a:endParaRPr>
          </a:p>
        </p:txBody>
      </p:sp>
      <p:sp>
        <p:nvSpPr>
          <p:cNvPr id="2867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67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US" sz="1400" b="1">
                <a:latin typeface="Arial" charset="0"/>
              </a:rPr>
              <a:t>We already know that your trainees have performance gaps in your topic area, we just don’t know specifically what KSAs they are deficient in.</a:t>
            </a:r>
          </a:p>
          <a:p>
            <a:pPr>
              <a:spcBef>
                <a:spcPct val="0"/>
              </a:spcBef>
            </a:pPr>
            <a:r>
              <a:rPr lang="en-US" sz="1400" b="1">
                <a:latin typeface="Arial" charset="0"/>
              </a:rPr>
              <a:t>Based on your interest survey, you will identify the specific domains of KSA that are </a:t>
            </a:r>
          </a:p>
          <a:p>
            <a:pPr>
              <a:spcBef>
                <a:spcPct val="0"/>
              </a:spcBef>
            </a:pPr>
            <a:r>
              <a:rPr lang="en-US" sz="1400" b="1">
                <a:latin typeface="Arial" charset="0"/>
              </a:rPr>
              <a:t>The most relevant</a:t>
            </a:r>
          </a:p>
          <a:p>
            <a:pPr>
              <a:spcBef>
                <a:spcPct val="0"/>
              </a:spcBef>
            </a:pPr>
            <a:r>
              <a:rPr lang="en-US" sz="1400" b="1">
                <a:latin typeface="Arial" charset="0"/>
              </a:rPr>
              <a:t>To the most trainees and</a:t>
            </a:r>
          </a:p>
          <a:p>
            <a:pPr>
              <a:spcBef>
                <a:spcPct val="0"/>
              </a:spcBef>
            </a:pPr>
            <a:r>
              <a:rPr lang="en-US" sz="1400" b="1">
                <a:latin typeface="Arial" charset="0"/>
              </a:rPr>
              <a:t>Within these areas you will develop a KSA TNA to identify the specific needs your trainees have.</a:t>
            </a:r>
          </a:p>
          <a:p>
            <a:pPr>
              <a:spcBef>
                <a:spcPct val="0"/>
              </a:spcBef>
            </a:pPr>
            <a:r>
              <a:rPr lang="en-US" sz="1400" b="1">
                <a:latin typeface="Arial" charset="0"/>
              </a:rPr>
              <a:t>From these and you’re the results of your interest survey you will develop your training and learning objectives.</a:t>
            </a:r>
          </a:p>
          <a:p>
            <a:pPr>
              <a:spcBef>
                <a:spcPct val="0"/>
              </a:spcBef>
            </a:pPr>
            <a:r>
              <a:rPr lang="en-US" sz="1400" b="1">
                <a:latin typeface="Arial" charset="0"/>
              </a:rPr>
              <a:t>Next slide</a:t>
            </a:r>
          </a:p>
        </p:txBody>
      </p:sp>
    </p:spTree>
    <p:extLst>
      <p:ext uri="{BB962C8B-B14F-4D97-AF65-F5344CB8AC3E}">
        <p14:creationId xmlns:p14="http://schemas.microsoft.com/office/powerpoint/2010/main" val="2980885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noTextEdit="1"/>
          </p:cNvSpPr>
          <p:nvPr>
            <p:ph type="sldImg"/>
          </p:nvPr>
        </p:nvSpPr>
        <p:spPr bwMode="auto">
          <a:noFill/>
          <a:ln>
            <a:solidFill>
              <a:srgbClr val="000000"/>
            </a:solidFill>
            <a:miter lim="800000"/>
            <a:headEnd/>
            <a:tailEnd/>
          </a:ln>
        </p:spPr>
      </p:sp>
      <p:sp>
        <p:nvSpPr>
          <p:cNvPr id="3891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389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E019242-8B4E-4ED2-BA62-B4B04AAEF1AD}" type="slidenum">
              <a:rPr lang="en-US">
                <a:solidFill>
                  <a:schemeClr val="tx2"/>
                </a:solidFill>
                <a:latin typeface="Arial" charset="0"/>
              </a:rPr>
              <a:pPr fontAlgn="base">
                <a:spcBef>
                  <a:spcPct val="0"/>
                </a:spcBef>
                <a:spcAft>
                  <a:spcPct val="0"/>
                </a:spcAft>
              </a:pPr>
              <a:t>24</a:t>
            </a:fld>
            <a:endParaRPr lang="en-US">
              <a:solidFill>
                <a:schemeClr val="tx2"/>
              </a:solidFill>
              <a:latin typeface="Arial" charset="0"/>
            </a:endParaRPr>
          </a:p>
        </p:txBody>
      </p:sp>
    </p:spTree>
    <p:extLst>
      <p:ext uri="{BB962C8B-B14F-4D97-AF65-F5344CB8AC3E}">
        <p14:creationId xmlns:p14="http://schemas.microsoft.com/office/powerpoint/2010/main" val="29632170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E631CB0-B42C-54D2-F536-62694A609B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6E7C107-1774-9933-2A08-DBAEC35F76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C5E744A-7ADB-5B17-DABB-A150884E7B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8730AF4-4117-A4FB-276A-35D360DC5050}"/>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328152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25CCBA8-A635-DCED-C906-5F7AF894DC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A74D77A-DE4E-7F68-1C64-E45B39C3CF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DC985E62-B3BB-2E1C-E4DF-604A79ADD1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788D03C-0115-0BB5-362F-4217B66F20F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799508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2/6/2026</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9.sv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27.png"/><Relationship Id="rId18" Type="http://schemas.openxmlformats.org/officeDocument/2006/relationships/image" Target="../media/image38.svg"/><Relationship Id="rId3" Type="http://schemas.openxmlformats.org/officeDocument/2006/relationships/image" Target="../media/image23.png"/><Relationship Id="rId7" Type="http://schemas.openxmlformats.org/officeDocument/2006/relationships/image" Target="../media/image24.png"/><Relationship Id="rId12" Type="http://schemas.openxmlformats.org/officeDocument/2006/relationships/image" Target="../media/image32.svg"/><Relationship Id="rId17" Type="http://schemas.openxmlformats.org/officeDocument/2006/relationships/image" Target="../media/image29.png"/><Relationship Id="rId2" Type="http://schemas.openxmlformats.org/officeDocument/2006/relationships/notesSlide" Target="../notesSlides/notesSlide5.xml"/><Relationship Id="rId16" Type="http://schemas.openxmlformats.org/officeDocument/2006/relationships/image" Target="../media/image36.svg"/><Relationship Id="rId1" Type="http://schemas.openxmlformats.org/officeDocument/2006/relationships/slideLayout" Target="../slideLayouts/slideLayout2.xml"/><Relationship Id="rId6" Type="http://schemas.openxmlformats.org/officeDocument/2006/relationships/image" Target="../media/image26.svg"/><Relationship Id="rId11" Type="http://schemas.openxmlformats.org/officeDocument/2006/relationships/image" Target="../media/image26.png"/><Relationship Id="rId15" Type="http://schemas.openxmlformats.org/officeDocument/2006/relationships/image" Target="../media/image28.png"/><Relationship Id="rId10" Type="http://schemas.openxmlformats.org/officeDocument/2006/relationships/image" Target="../media/image30.svg"/><Relationship Id="rId9" Type="http://schemas.openxmlformats.org/officeDocument/2006/relationships/image" Target="../media/image25.png"/><Relationship Id="rId14" Type="http://schemas.openxmlformats.org/officeDocument/2006/relationships/image" Target="../media/image34.sv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37.jp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3.png"/><Relationship Id="rId2" Type="http://schemas.openxmlformats.org/officeDocument/2006/relationships/image" Target="../media/image41.jpeg"/><Relationship Id="rId1" Type="http://schemas.openxmlformats.org/officeDocument/2006/relationships/slideLayout" Target="../slideLayouts/slideLayout13.xml"/><Relationship Id="rId6" Type="http://schemas.openxmlformats.org/officeDocument/2006/relationships/image" Target="../media/image5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Mumen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Thabet</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929" y="1494664"/>
            <a:ext cx="4986686" cy="2123658"/>
          </a:xfrm>
          <a:prstGeom prst="rect">
            <a:avLst/>
          </a:prstGeom>
          <a:noFill/>
        </p:spPr>
        <p:txBody>
          <a:bodyPr wrap="none" rtlCol="0">
            <a:spAutoFit/>
          </a:bodyPr>
          <a:lstStyle/>
          <a:p>
            <a:pPr algn="ctr"/>
            <a:r>
              <a:rPr lang="en-US" sz="4400" dirty="0">
                <a:solidFill>
                  <a:schemeClr val="accent1">
                    <a:lumMod val="50000"/>
                  </a:schemeClr>
                </a:solidFill>
                <a:latin typeface="Arial Rounded MT Bold" panose="020F0704030504030204" pitchFamily="34" charset="0"/>
              </a:rPr>
              <a:t>Effective Training</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Phase 1 </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Needs Analysis</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33307"/>
    </mc:Choice>
    <mc:Fallback xmlns="">
      <p:transition spd="slow" advTm="3330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289AE770-49C6-7A67-EC75-A2218EE6C075}"/>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DB8B21BB-26B8-145B-FE1B-5080C04F5517}"/>
              </a:ext>
            </a:extLst>
          </p:cNvPr>
          <p:cNvSpPr txBox="1"/>
          <p:nvPr/>
        </p:nvSpPr>
        <p:spPr>
          <a:xfrm>
            <a:off x="7170933" y="3160593"/>
            <a:ext cx="4100803" cy="830997"/>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 Phase</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9543F2F2-F2C4-2418-54A1-BFB4B442D74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mc:AlternateContent xmlns:mc="http://schemas.openxmlformats.org/markup-compatibility/2006" xmlns:p14="http://schemas.microsoft.com/office/powerpoint/2010/main">
    <mc:Choice Requires="p14">
      <p:transition spd="slow" p14:dur="2000" advTm="75033"/>
    </mc:Choice>
    <mc:Fallback xmlns="">
      <p:transition spd="slow" advTm="7503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E76A2C5C-4F64-C7DC-F82E-1B2361238B48}"/>
              </a:ext>
            </a:extLst>
          </p:cNvPr>
          <p:cNvPicPr>
            <a:picLocks noChangeAspect="1"/>
          </p:cNvPicPr>
          <p:nvPr/>
        </p:nvPicPr>
        <p:blipFill>
          <a:blip r:embed="rId2"/>
          <a:stretch>
            <a:fillRect/>
          </a:stretch>
        </p:blipFill>
        <p:spPr>
          <a:xfrm>
            <a:off x="0" y="207057"/>
            <a:ext cx="12191999" cy="6650943"/>
          </a:xfrm>
          <a:prstGeom prst="rect">
            <a:avLst/>
          </a:prstGeom>
        </p:spPr>
      </p:pic>
    </p:spTree>
    <p:extLst>
      <p:ext uri="{BB962C8B-B14F-4D97-AF65-F5344CB8AC3E}">
        <p14:creationId xmlns:p14="http://schemas.microsoft.com/office/powerpoint/2010/main" val="170020058"/>
      </p:ext>
    </p:extLst>
  </p:cSld>
  <p:clrMapOvr>
    <a:masterClrMapping/>
  </p:clrMapOvr>
  <mc:AlternateContent xmlns:mc="http://schemas.openxmlformats.org/markup-compatibility/2006" xmlns:p14="http://schemas.microsoft.com/office/powerpoint/2010/main">
    <mc:Choice Requires="p14">
      <p:transition spd="slow" p14:dur="2000" advTm="282643"/>
    </mc:Choice>
    <mc:Fallback xmlns="">
      <p:transition spd="slow" advTm="28264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xmlns="" id="{DE8AB23F-DE55-4774-8F6C-9768255DAC5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130" y="242888"/>
            <a:ext cx="11665177" cy="6503309"/>
          </a:xfrm>
        </p:spPr>
      </p:pic>
    </p:spTree>
    <p:extLst>
      <p:ext uri="{BB962C8B-B14F-4D97-AF65-F5344CB8AC3E}">
        <p14:creationId xmlns:p14="http://schemas.microsoft.com/office/powerpoint/2010/main" val="3959720757"/>
      </p:ext>
    </p:extLst>
  </p:cSld>
  <p:clrMapOvr>
    <a:masterClrMapping/>
  </p:clrMapOvr>
  <mc:AlternateContent xmlns:mc="http://schemas.openxmlformats.org/markup-compatibility/2006" xmlns:p14="http://schemas.microsoft.com/office/powerpoint/2010/main">
    <mc:Choice Requires="p14">
      <p:transition spd="slow" p14:dur="2000" advTm="386459"/>
    </mc:Choice>
    <mc:Fallback xmlns="">
      <p:transition spd="slow" advTm="38645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5BA1E82-4A51-4407-8D6F-7DD3012E11AB}"/>
              </a:ext>
            </a:extLst>
          </p:cNvPr>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Important meanings</a:t>
            </a:r>
          </a:p>
        </p:txBody>
      </p:sp>
      <p:sp>
        <p:nvSpPr>
          <p:cNvPr id="5" name="TextBox 4">
            <a:extLst>
              <a:ext uri="{FF2B5EF4-FFF2-40B4-BE49-F238E27FC236}">
                <a16:creationId xmlns:a16="http://schemas.microsoft.com/office/drawing/2014/main" xmlns="" id="{B84F2E63-CF42-41CC-AD24-4A5476BFC1CB}"/>
              </a:ext>
            </a:extLst>
          </p:cNvPr>
          <p:cNvSpPr txBox="1"/>
          <p:nvPr/>
        </p:nvSpPr>
        <p:spPr>
          <a:xfrm>
            <a:off x="211676" y="1457324"/>
            <a:ext cx="4603211" cy="5632311"/>
          </a:xfrm>
          <a:prstGeom prst="rect">
            <a:avLst/>
          </a:prstGeom>
          <a:noFill/>
        </p:spPr>
        <p:txBody>
          <a:bodyPr wrap="square">
            <a:spAutoFit/>
          </a:bodyPr>
          <a:lstStyle/>
          <a:p>
            <a:pPr marL="285750" indent="-285750" algn="just">
              <a:buFont typeface="Arial" panose="020B0604020202020204" pitchFamily="34" charset="0"/>
              <a:buChar char="•"/>
            </a:pPr>
            <a:r>
              <a:rPr lang="en-GB" sz="2400" b="1" dirty="0">
                <a:latin typeface="Times New Roman" panose="02020603050405020304" pitchFamily="18" charset="0"/>
                <a:cs typeface="Times New Roman" panose="02020603050405020304" pitchFamily="18" charset="0"/>
              </a:rPr>
              <a:t>Organizational Analysis</a:t>
            </a:r>
            <a:r>
              <a:rPr lang="en-GB" sz="2400" dirty="0">
                <a:latin typeface="Times New Roman" panose="02020603050405020304" pitchFamily="18" charset="0"/>
                <a:cs typeface="Times New Roman" panose="02020603050405020304" pitchFamily="18" charset="0"/>
              </a:rPr>
              <a:t>: is an examination of an organization's strategy, its goals and objectives, and the systems and practices in place to determine how they affect employee performance. This is where you would identify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EOP</a:t>
            </a:r>
            <a:r>
              <a:rPr lang="en-GB" sz="2400" dirty="0">
                <a:latin typeface="Times New Roman" panose="02020603050405020304" pitchFamily="18" charset="0"/>
                <a:cs typeface="Times New Roman" panose="02020603050405020304" pitchFamily="18" charset="0"/>
              </a:rPr>
              <a:t> (Expected organizational performance) and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AOP</a:t>
            </a:r>
            <a:r>
              <a:rPr lang="en-GB" sz="2400" dirty="0">
                <a:latin typeface="Times New Roman" panose="02020603050405020304" pitchFamily="18" charset="0"/>
                <a:cs typeface="Times New Roman" panose="02020603050405020304" pitchFamily="18" charset="0"/>
              </a:rPr>
              <a:t> (Actual organizational performance) as well as additional information that will help to identify the cause of any PG (Performance gap).</a:t>
            </a:r>
          </a:p>
          <a:p>
            <a:pPr algn="just"/>
            <a:endParaRPr lang="en-US" sz="24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xmlns="" id="{7E28CF11-804E-52A1-3E7F-33F31CCD3569}"/>
              </a:ext>
            </a:extLst>
          </p:cNvPr>
          <p:cNvPicPr>
            <a:picLocks noChangeAspect="1"/>
          </p:cNvPicPr>
          <p:nvPr/>
        </p:nvPicPr>
        <p:blipFill>
          <a:blip r:embed="rId2"/>
          <a:stretch>
            <a:fillRect/>
          </a:stretch>
        </p:blipFill>
        <p:spPr>
          <a:xfrm>
            <a:off x="4914901" y="1457324"/>
            <a:ext cx="7277100" cy="5143500"/>
          </a:xfrm>
          <a:prstGeom prst="rect">
            <a:avLst/>
          </a:prstGeom>
        </p:spPr>
      </p:pic>
    </p:spTree>
    <p:extLst>
      <p:ext uri="{BB962C8B-B14F-4D97-AF65-F5344CB8AC3E}">
        <p14:creationId xmlns:p14="http://schemas.microsoft.com/office/powerpoint/2010/main" val="3591102628"/>
      </p:ext>
    </p:extLst>
  </p:cSld>
  <p:clrMapOvr>
    <a:masterClrMapping/>
  </p:clrMapOvr>
  <mc:AlternateContent xmlns:mc="http://schemas.openxmlformats.org/markup-compatibility/2006" xmlns:p14="http://schemas.microsoft.com/office/powerpoint/2010/main">
    <mc:Choice Requires="p14">
      <p:transition spd="slow" p14:dur="2000" advTm="206388"/>
    </mc:Choice>
    <mc:Fallback xmlns="">
      <p:transition spd="slow" advTm="20638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D23C441-02C0-04C5-E5C7-02267EB54719}"/>
              </a:ext>
            </a:extLst>
          </p:cNvPr>
          <p:cNvSpPr txBox="1"/>
          <p:nvPr/>
        </p:nvSpPr>
        <p:spPr>
          <a:xfrm>
            <a:off x="389334" y="657136"/>
            <a:ext cx="5382815" cy="2893100"/>
          </a:xfrm>
          <a:prstGeom prst="rect">
            <a:avLst/>
          </a:prstGeom>
          <a:noFill/>
        </p:spPr>
        <p:txBody>
          <a:bodyPr wrap="square">
            <a:spAutoFit/>
          </a:bodyPr>
          <a:lstStyle/>
          <a:p>
            <a:pPr marL="285750" indent="-285750" algn="just">
              <a:buFont typeface="Arial" panose="020B0604020202020204" pitchFamily="34" charset="0"/>
              <a:buChar char="•"/>
            </a:pPr>
            <a:r>
              <a:rPr lang="en-GB" sz="2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Operational Analysis</a:t>
            </a:r>
            <a:r>
              <a:rPr lang="en-GB" sz="2600" b="1" dirty="0">
                <a:latin typeface="Times New Roman" panose="02020603050405020304" pitchFamily="18" charset="0"/>
                <a:cs typeface="Times New Roman" panose="02020603050405020304" pitchFamily="18" charset="0"/>
              </a:rPr>
              <a:t>:</a:t>
            </a:r>
            <a:r>
              <a:rPr lang="en-GB" sz="2600" dirty="0">
                <a:latin typeface="Times New Roman" panose="02020603050405020304" pitchFamily="18" charset="0"/>
                <a:cs typeface="Times New Roman" panose="02020603050405020304" pitchFamily="18" charset="0"/>
              </a:rPr>
              <a:t> is the examination of specific jobs to determine the requirements, in terms of the tasks required to be carried out and the KSAs required to get the job done.</a:t>
            </a:r>
          </a:p>
          <a:p>
            <a:pPr algn="just"/>
            <a:r>
              <a:rPr lang="en-GB" sz="2600" dirty="0">
                <a:latin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xmlns="" id="{8827B89F-6832-E451-093F-89274EC59122}"/>
              </a:ext>
            </a:extLst>
          </p:cNvPr>
          <p:cNvPicPr>
            <a:picLocks noChangeAspect="1"/>
          </p:cNvPicPr>
          <p:nvPr/>
        </p:nvPicPr>
        <p:blipFill>
          <a:blip r:embed="rId2"/>
          <a:stretch>
            <a:fillRect/>
          </a:stretch>
        </p:blipFill>
        <p:spPr>
          <a:xfrm>
            <a:off x="5772150" y="285750"/>
            <a:ext cx="6419850" cy="6286500"/>
          </a:xfrm>
          <a:prstGeom prst="rect">
            <a:avLst/>
          </a:prstGeom>
        </p:spPr>
      </p:pic>
      <p:pic>
        <p:nvPicPr>
          <p:cNvPr id="5" name="Picture 4" descr="A digital balance scale using circles">
            <a:extLst>
              <a:ext uri="{FF2B5EF4-FFF2-40B4-BE49-F238E27FC236}">
                <a16:creationId xmlns:a16="http://schemas.microsoft.com/office/drawing/2014/main" xmlns="" id="{F2AE99C3-16DD-D074-1C5C-DBDE6D59B22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4800" y="3485543"/>
            <a:ext cx="5347350" cy="3233189"/>
          </a:xfrm>
          <a:prstGeom prst="rect">
            <a:avLst/>
          </a:prstGeom>
        </p:spPr>
      </p:pic>
    </p:spTree>
    <p:extLst>
      <p:ext uri="{BB962C8B-B14F-4D97-AF65-F5344CB8AC3E}">
        <p14:creationId xmlns:p14="http://schemas.microsoft.com/office/powerpoint/2010/main" val="2989239748"/>
      </p:ext>
    </p:extLst>
  </p:cSld>
  <p:clrMapOvr>
    <a:masterClrMapping/>
  </p:clrMapOvr>
  <mc:AlternateContent xmlns:mc="http://schemas.openxmlformats.org/markup-compatibility/2006" xmlns:p14="http://schemas.microsoft.com/office/powerpoint/2010/main">
    <mc:Choice Requires="p14">
      <p:transition spd="slow" p14:dur="2000" advTm="138656"/>
    </mc:Choice>
    <mc:Fallback xmlns="">
      <p:transition spd="slow" advTm="13865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7DB5AEF-CE60-CCFF-7DA2-0B8620FDADA6}"/>
              </a:ext>
            </a:extLst>
          </p:cNvPr>
          <p:cNvSpPr txBox="1"/>
          <p:nvPr/>
        </p:nvSpPr>
        <p:spPr>
          <a:xfrm>
            <a:off x="3066628" y="781348"/>
            <a:ext cx="6093618" cy="1815882"/>
          </a:xfrm>
          <a:prstGeom prst="rect">
            <a:avLst/>
          </a:prstGeom>
          <a:noFill/>
        </p:spPr>
        <p:txBody>
          <a:bodyPr wrap="square">
            <a:spAutoFit/>
          </a:bodyPr>
          <a:lstStyle/>
          <a:p>
            <a:pPr marL="285750" indent="-285750" algn="ctr">
              <a:buFont typeface="Arial" panose="020B0604020202020204" pitchFamily="34" charset="0"/>
              <a:buChar char="•"/>
            </a:pP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Person Analysis</a:t>
            </a: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is</a:t>
            </a:r>
            <a:r>
              <a:rPr lang="en-GB" sz="2800" b="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the examination of the employees in the jobs to determine whether they have the required KSAs to perform at the expected level. </a:t>
            </a:r>
          </a:p>
        </p:txBody>
      </p:sp>
      <p:pic>
        <p:nvPicPr>
          <p:cNvPr id="4" name="Picture 3" descr="Young businessman thinking">
            <a:extLst>
              <a:ext uri="{FF2B5EF4-FFF2-40B4-BE49-F238E27FC236}">
                <a16:creationId xmlns:a16="http://schemas.microsoft.com/office/drawing/2014/main" xmlns="" id="{A2F235D1-0415-9D50-290E-32760D4373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25373" y="271462"/>
            <a:ext cx="3028085" cy="6586537"/>
          </a:xfrm>
          <a:prstGeom prst="rect">
            <a:avLst/>
          </a:prstGeom>
        </p:spPr>
      </p:pic>
      <p:pic>
        <p:nvPicPr>
          <p:cNvPr id="6" name="Picture 5" descr="Customer service man hand on face">
            <a:extLst>
              <a:ext uri="{FF2B5EF4-FFF2-40B4-BE49-F238E27FC236}">
                <a16:creationId xmlns:a16="http://schemas.microsoft.com/office/drawing/2014/main" xmlns="" id="{27DA3A3E-E442-5B90-7EFC-8198B7672B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74155" y="2651057"/>
            <a:ext cx="4249479" cy="3921193"/>
          </a:xfrm>
          <a:prstGeom prst="rect">
            <a:avLst/>
          </a:prstGeom>
        </p:spPr>
      </p:pic>
      <p:pic>
        <p:nvPicPr>
          <p:cNvPr id="8" name="Picture 7" descr="Businessman thumbs down">
            <a:extLst>
              <a:ext uri="{FF2B5EF4-FFF2-40B4-BE49-F238E27FC236}">
                <a16:creationId xmlns:a16="http://schemas.microsoft.com/office/drawing/2014/main" xmlns="" id="{9E7449FF-F1D9-4A9C-0243-7511418607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7880" y="285749"/>
            <a:ext cx="2443690" cy="6329362"/>
          </a:xfrm>
          <a:prstGeom prst="rect">
            <a:avLst/>
          </a:prstGeom>
        </p:spPr>
      </p:pic>
    </p:spTree>
    <p:extLst>
      <p:ext uri="{BB962C8B-B14F-4D97-AF65-F5344CB8AC3E}">
        <p14:creationId xmlns:p14="http://schemas.microsoft.com/office/powerpoint/2010/main" val="1877795089"/>
      </p:ext>
    </p:extLst>
  </p:cSld>
  <p:clrMapOvr>
    <a:masterClrMapping/>
  </p:clrMapOvr>
  <mc:AlternateContent xmlns:mc="http://schemas.openxmlformats.org/markup-compatibility/2006" xmlns:p14="http://schemas.microsoft.com/office/powerpoint/2010/main">
    <mc:Choice Requires="p14">
      <p:transition spd="slow" p14:dur="2000" advTm="90312"/>
    </mc:Choice>
    <mc:Fallback xmlns="">
      <p:transition spd="slow" advTm="9031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3292B427-4C5B-AD7B-7ABB-95793F4D960D}"/>
              </a:ext>
            </a:extLst>
          </p:cNvPr>
          <p:cNvSpPr txBox="1"/>
          <p:nvPr/>
        </p:nvSpPr>
        <p:spPr>
          <a:xfrm>
            <a:off x="1874639" y="510956"/>
            <a:ext cx="9183886" cy="400110"/>
          </a:xfrm>
          <a:prstGeom prst="rect">
            <a:avLst/>
          </a:prstGeom>
          <a:noFill/>
        </p:spPr>
        <p:txBody>
          <a:bodyPr wrap="square">
            <a:spAutoFit/>
          </a:bodyPr>
          <a:lstStyle/>
          <a:p>
            <a:pPr marL="285750" indent="-285750" algn="just">
              <a:buFont typeface="Arial" panose="020B0604020202020204" pitchFamily="34" charset="0"/>
              <a:buChar char="•"/>
            </a:pP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Reactive TNA </a:t>
            </a:r>
            <a:r>
              <a:rPr lang="en-GB" sz="2000" dirty="0">
                <a:latin typeface="Times New Roman" panose="02020603050405020304" pitchFamily="18" charset="0"/>
                <a:cs typeface="Times New Roman" panose="02020603050405020304" pitchFamily="18" charset="0"/>
              </a:rPr>
              <a:t>focuses on current performance problems (the PG currently exists).</a:t>
            </a:r>
          </a:p>
        </p:txBody>
      </p:sp>
      <p:pic>
        <p:nvPicPr>
          <p:cNvPr id="4" name="Picture 3">
            <a:extLst>
              <a:ext uri="{FF2B5EF4-FFF2-40B4-BE49-F238E27FC236}">
                <a16:creationId xmlns:a16="http://schemas.microsoft.com/office/drawing/2014/main" xmlns="" id="{D3BE48C7-9281-A894-CFB3-35C76FBAFF02}"/>
              </a:ext>
            </a:extLst>
          </p:cNvPr>
          <p:cNvPicPr>
            <a:picLocks noChangeAspect="1"/>
          </p:cNvPicPr>
          <p:nvPr/>
        </p:nvPicPr>
        <p:blipFill>
          <a:blip r:embed="rId2"/>
          <a:stretch>
            <a:fillRect/>
          </a:stretch>
        </p:blipFill>
        <p:spPr>
          <a:xfrm>
            <a:off x="481013" y="1143000"/>
            <a:ext cx="11430000" cy="5715000"/>
          </a:xfrm>
          <a:prstGeom prst="rect">
            <a:avLst/>
          </a:prstGeom>
        </p:spPr>
      </p:pic>
    </p:spTree>
    <p:extLst>
      <p:ext uri="{BB962C8B-B14F-4D97-AF65-F5344CB8AC3E}">
        <p14:creationId xmlns:p14="http://schemas.microsoft.com/office/powerpoint/2010/main" val="3753086714"/>
      </p:ext>
    </p:extLst>
  </p:cSld>
  <p:clrMapOvr>
    <a:masterClrMapping/>
  </p:clrMapOvr>
  <mc:AlternateContent xmlns:mc="http://schemas.openxmlformats.org/markup-compatibility/2006" xmlns:p14="http://schemas.microsoft.com/office/powerpoint/2010/main">
    <mc:Choice Requires="p14">
      <p:transition spd="slow" p14:dur="2000" advTm="145575"/>
    </mc:Choice>
    <mc:Fallback xmlns="">
      <p:transition spd="slow" advTm="14557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15ADAA8-B8C7-55F0-FDF5-AFAEC73C0B4D}"/>
              </a:ext>
            </a:extLst>
          </p:cNvPr>
          <p:cNvSpPr txBox="1"/>
          <p:nvPr/>
        </p:nvSpPr>
        <p:spPr>
          <a:xfrm>
            <a:off x="456306" y="419785"/>
            <a:ext cx="4639865" cy="3970318"/>
          </a:xfrm>
          <a:prstGeom prst="rect">
            <a:avLst/>
          </a:prstGeom>
          <a:noFill/>
        </p:spPr>
        <p:txBody>
          <a:bodyPr wrap="square">
            <a:spAutoFit/>
          </a:bodyPr>
          <a:lstStyle/>
          <a:p>
            <a:pPr marL="285750" indent="-285750" algn="ctr">
              <a:buFont typeface="Arial" panose="020B0604020202020204" pitchFamily="34" charset="0"/>
              <a:buChar char="•"/>
            </a:pPr>
            <a:r>
              <a:rPr lang="en-GB" sz="3600" b="1" dirty="0">
                <a:latin typeface="Times New Roman" panose="02020603050405020304" pitchFamily="18" charset="0"/>
                <a:cs typeface="Times New Roman" panose="02020603050405020304" pitchFamily="18" charset="0"/>
              </a:rPr>
              <a:t>Proactive TNA </a:t>
            </a:r>
            <a:r>
              <a:rPr lang="en-GB" sz="3600" dirty="0">
                <a:latin typeface="Times New Roman" panose="02020603050405020304" pitchFamily="18" charset="0"/>
                <a:cs typeface="Times New Roman" panose="02020603050405020304" pitchFamily="18" charset="0"/>
              </a:rPr>
              <a:t>focuses on performance problems in the future (the PG will exist at some point in the future).	</a:t>
            </a:r>
            <a:endParaRPr lang="en-US" sz="3600" dirty="0"/>
          </a:p>
        </p:txBody>
      </p:sp>
      <p:pic>
        <p:nvPicPr>
          <p:cNvPr id="2" name="Picture 1">
            <a:extLst>
              <a:ext uri="{FF2B5EF4-FFF2-40B4-BE49-F238E27FC236}">
                <a16:creationId xmlns:a16="http://schemas.microsoft.com/office/drawing/2014/main" xmlns="" id="{F236AAD5-14B9-5838-FB9A-0996E311F646}"/>
              </a:ext>
            </a:extLst>
          </p:cNvPr>
          <p:cNvPicPr>
            <a:picLocks noChangeAspect="1"/>
          </p:cNvPicPr>
          <p:nvPr/>
        </p:nvPicPr>
        <p:blipFill>
          <a:blip r:embed="rId2"/>
          <a:stretch>
            <a:fillRect/>
          </a:stretch>
        </p:blipFill>
        <p:spPr>
          <a:xfrm>
            <a:off x="5334000" y="0"/>
            <a:ext cx="6858000" cy="6858000"/>
          </a:xfrm>
          <a:prstGeom prst="rect">
            <a:avLst/>
          </a:prstGeom>
        </p:spPr>
      </p:pic>
      <p:pic>
        <p:nvPicPr>
          <p:cNvPr id="5" name="Graphic 4" descr="Happy face with large eyes">
            <a:extLst>
              <a:ext uri="{FF2B5EF4-FFF2-40B4-BE49-F238E27FC236}">
                <a16:creationId xmlns:a16="http://schemas.microsoft.com/office/drawing/2014/main" xmlns="" id="{229F9371-7A8F-71FE-B898-B804130B8C4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1709140" y="4419382"/>
            <a:ext cx="2134195" cy="2018833"/>
          </a:xfrm>
          <a:prstGeom prst="rect">
            <a:avLst/>
          </a:prstGeom>
        </p:spPr>
      </p:pic>
    </p:spTree>
    <p:extLst>
      <p:ext uri="{BB962C8B-B14F-4D97-AF65-F5344CB8AC3E}">
        <p14:creationId xmlns:p14="http://schemas.microsoft.com/office/powerpoint/2010/main" val="393221668"/>
      </p:ext>
    </p:extLst>
  </p:cSld>
  <p:clrMapOvr>
    <a:masterClrMapping/>
  </p:clrMapOvr>
  <mc:AlternateContent xmlns:mc="http://schemas.openxmlformats.org/markup-compatibility/2006" xmlns:p14="http://schemas.microsoft.com/office/powerpoint/2010/main">
    <mc:Choice Requires="p14">
      <p:transition spd="slow" p14:dur="2000" advTm="115273"/>
    </mc:Choice>
    <mc:Fallback xmlns="">
      <p:transition spd="slow" advTm="11527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680A4B93-4BC6-0850-C4E7-92331FE34AD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19234843"/>
      </p:ext>
    </p:extLst>
  </p:cSld>
  <p:clrMapOvr>
    <a:masterClrMapping/>
  </p:clrMapOvr>
  <mc:AlternateContent xmlns:mc="http://schemas.openxmlformats.org/markup-compatibility/2006" xmlns:p14="http://schemas.microsoft.com/office/powerpoint/2010/main">
    <mc:Choice Requires="p14">
      <p:transition spd="slow" p14:dur="2000" advTm="136682"/>
    </mc:Choice>
    <mc:Fallback xmlns="">
      <p:transition spd="slow" advTm="13668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100262" y="459580"/>
            <a:ext cx="8229600" cy="838200"/>
          </a:xfrm>
          <a:ln/>
        </p:spPr>
        <p:txBody>
          <a:bodyPr rtlCol="0">
            <a:normAutofit/>
          </a:bodyPr>
          <a:lstStyle/>
          <a:p>
            <a:pPr>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TNA Identifies Performance Gaps</a:t>
            </a:r>
          </a:p>
        </p:txBody>
      </p:sp>
      <p:sp>
        <p:nvSpPr>
          <p:cNvPr id="17411" name="Rectangle 3"/>
          <p:cNvSpPr>
            <a:spLocks noGrp="1" noChangeArrowheads="1"/>
          </p:cNvSpPr>
          <p:nvPr>
            <p:ph idx="1"/>
          </p:nvPr>
        </p:nvSpPr>
        <p:spPr>
          <a:xfrm>
            <a:off x="539039" y="1628775"/>
            <a:ext cx="4790200" cy="4343400"/>
          </a:xfrm>
        </p:spPr>
        <p:txBody>
          <a:bodyPr rtlCol="0" anchor="ctr">
            <a:normAutofit/>
          </a:bodyPr>
          <a:lstStyle/>
          <a:p>
            <a:pPr marL="438912" indent="-320040" algn="ctr">
              <a:spcBef>
                <a:spcPts val="0"/>
              </a:spcBef>
              <a:buNone/>
              <a:defRPr/>
            </a:pPr>
            <a:r>
              <a:rPr lang="en-US" dirty="0">
                <a:effectLst>
                  <a:outerShdw blurRad="38100" dist="38100" dir="2700000" algn="tl">
                    <a:srgbClr val="C0C0C0"/>
                  </a:outerShdw>
                </a:effectLst>
              </a:rPr>
              <a:t>A Performance gap exists when:</a:t>
            </a:r>
          </a:p>
          <a:p>
            <a:pPr marL="438912" indent="-320040" algn="ctr">
              <a:spcBef>
                <a:spcPts val="0"/>
              </a:spcBef>
              <a:buNone/>
              <a:defRPr/>
            </a:pPr>
            <a:endParaRPr lang="en-US" dirty="0">
              <a:effectLst>
                <a:outerShdw blurRad="38100" dist="38100" dir="2700000" algn="tl">
                  <a:srgbClr val="C0C0C0"/>
                </a:outerShdw>
              </a:effectLst>
            </a:endParaRPr>
          </a:p>
          <a:p>
            <a:pPr marL="438912" indent="-320040" algn="ctr">
              <a:spcBef>
                <a:spcPts val="0"/>
              </a:spcBef>
              <a:buNone/>
              <a:defRPr/>
            </a:pPr>
            <a:endParaRPr lang="en-US" sz="1400" dirty="0">
              <a:effectLst>
                <a:outerShdw blurRad="38100" dist="38100" dir="2700000" algn="tl">
                  <a:srgbClr val="C0C0C0"/>
                </a:outerShdw>
              </a:effectLst>
            </a:endParaRPr>
          </a:p>
          <a:p>
            <a:pPr marL="438912" indent="-320040" algn="ctr">
              <a:spcBef>
                <a:spcPts val="0"/>
              </a:spcBef>
              <a:buNone/>
              <a:defRPr/>
            </a:pPr>
            <a:r>
              <a:rPr lang="en-US" dirty="0">
                <a:effectLst>
                  <a:outerShdw blurRad="38100" dist="38100" dir="2700000" algn="tl">
                    <a:srgbClr val="C0C0C0"/>
                  </a:outerShdw>
                </a:effectLst>
              </a:rPr>
              <a:t>Expected Performance &gt; Actual Performance</a:t>
            </a:r>
          </a:p>
          <a:p>
            <a:pPr marL="438912" indent="-320040" algn="ctr">
              <a:spcBef>
                <a:spcPts val="0"/>
              </a:spcBef>
              <a:buNone/>
              <a:defRPr/>
            </a:pPr>
            <a:endParaRPr lang="en-US" dirty="0">
              <a:effectLst>
                <a:outerShdw blurRad="38100" dist="38100" dir="2700000" algn="tl">
                  <a:srgbClr val="C0C0C0"/>
                </a:outerShdw>
              </a:effectLst>
            </a:endParaRPr>
          </a:p>
          <a:p>
            <a:pPr marL="438912" indent="-320040" algn="ctr">
              <a:spcBef>
                <a:spcPts val="0"/>
              </a:spcBef>
              <a:buNone/>
              <a:defRPr/>
            </a:pPr>
            <a:r>
              <a:rPr lang="en-US" dirty="0">
                <a:effectLst>
                  <a:outerShdw blurRad="38100" dist="38100" dir="2700000" algn="tl">
                    <a:srgbClr val="C0C0C0"/>
                  </a:outerShdw>
                </a:effectLst>
              </a:rPr>
              <a:t>Performance results from ???? </a:t>
            </a:r>
          </a:p>
          <a:p>
            <a:pPr marL="438912" indent="-320040" algn="ctr">
              <a:spcBef>
                <a:spcPts val="0"/>
              </a:spcBef>
              <a:buNone/>
              <a:defRPr/>
            </a:pPr>
            <a:r>
              <a:rPr lang="en-US" dirty="0">
                <a:solidFill>
                  <a:schemeClr val="tx2"/>
                </a:solidFill>
                <a:effectLst>
                  <a:outerShdw blurRad="38100" dist="38100" dir="2700000" algn="tl">
                    <a:srgbClr val="C0C0C0"/>
                  </a:outerShdw>
                </a:effectLst>
              </a:rPr>
              <a:t>			</a:t>
            </a:r>
          </a:p>
          <a:p>
            <a:pPr marL="438912" indent="-320040" algn="ctr">
              <a:spcBef>
                <a:spcPts val="0"/>
              </a:spcBef>
              <a:buNone/>
              <a:defRPr/>
            </a:pPr>
            <a:r>
              <a:rPr lang="en-US" b="1" dirty="0">
                <a:solidFill>
                  <a:srgbClr val="FF3300"/>
                </a:solidFill>
                <a:effectLst>
                  <a:outerShdw blurRad="38100" dist="38100" dir="2700000" algn="tl">
                    <a:srgbClr val="C0C0C0"/>
                  </a:outerShdw>
                </a:effectLst>
              </a:rPr>
              <a:t>KSA x Motivation x Environment</a:t>
            </a:r>
          </a:p>
        </p:txBody>
      </p:sp>
      <p:pic>
        <p:nvPicPr>
          <p:cNvPr id="2" name="Picture 1">
            <a:extLst>
              <a:ext uri="{FF2B5EF4-FFF2-40B4-BE49-F238E27FC236}">
                <a16:creationId xmlns:a16="http://schemas.microsoft.com/office/drawing/2014/main" xmlns="" id="{C99E0EDE-C4C4-D756-2514-7C8B763B44B1}"/>
              </a:ext>
            </a:extLst>
          </p:cNvPr>
          <p:cNvPicPr>
            <a:picLocks noChangeAspect="1"/>
          </p:cNvPicPr>
          <p:nvPr/>
        </p:nvPicPr>
        <p:blipFill>
          <a:blip r:embed="rId4"/>
          <a:stretch>
            <a:fillRect/>
          </a:stretch>
        </p:blipFill>
        <p:spPr>
          <a:xfrm>
            <a:off x="5652947" y="1297780"/>
            <a:ext cx="6539053" cy="5431631"/>
          </a:xfrm>
          <a:prstGeom prst="rect">
            <a:avLst/>
          </a:prstGeom>
        </p:spPr>
      </p:pic>
    </p:spTree>
    <p:custDataLst>
      <p:tags r:id="rId1"/>
    </p:custDataLst>
    <p:extLst>
      <p:ext uri="{BB962C8B-B14F-4D97-AF65-F5344CB8AC3E}">
        <p14:creationId xmlns:p14="http://schemas.microsoft.com/office/powerpoint/2010/main" val="2895366897"/>
      </p:ext>
    </p:extLst>
  </p:cSld>
  <p:clrMapOvr>
    <a:masterClrMapping/>
  </p:clrMapOvr>
  <p:transition spd="slow" advTm="247441"/>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7411">
                                            <p:txEl>
                                              <p:pRg st="6" end="6"/>
                                            </p:txEl>
                                          </p:spTgt>
                                        </p:tgtEl>
                                        <p:attrNameLst>
                                          <p:attrName>style.visibility</p:attrName>
                                        </p:attrNameLst>
                                      </p:cBhvr>
                                      <p:to>
                                        <p:strVal val="visible"/>
                                      </p:to>
                                    </p:set>
                                    <p:anim calcmode="lin" valueType="num">
                                      <p:cBhvr additive="base">
                                        <p:cTn id="7" dur="500" fill="hold"/>
                                        <p:tgtEl>
                                          <p:spTgt spid="17411">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41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411">
                                            <p:txEl>
                                              <p:pRg st="7" end="7"/>
                                            </p:txEl>
                                          </p:spTgt>
                                        </p:tgtEl>
                                        <p:attrNameLst>
                                          <p:attrName>style.visibility</p:attrName>
                                        </p:attrNameLst>
                                      </p:cBhvr>
                                      <p:to>
                                        <p:strVal val="visible"/>
                                      </p:to>
                                    </p:set>
                                    <p:anim calcmode="lin" valueType="num">
                                      <p:cBhvr additive="base">
                                        <p:cTn id="13" dur="500" fill="hold"/>
                                        <p:tgtEl>
                                          <p:spTgt spid="17411">
                                            <p:txEl>
                                              <p:pRg st="7" end="7"/>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411">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310161747"/>
              </p:ext>
            </p:extLst>
          </p:nvPr>
        </p:nvGraphicFramePr>
        <p:xfrm>
          <a:off x="1828800" y="1286320"/>
          <a:ext cx="8458201" cy="47474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4"/>
          <p:cNvSpPr>
            <a:spLocks noGrp="1"/>
          </p:cNvSpPr>
          <p:nvPr>
            <p:ph type="title"/>
          </p:nvPr>
        </p:nvSpPr>
        <p:spPr>
          <a:xfrm>
            <a:off x="2057400" y="381001"/>
            <a:ext cx="8229600" cy="682625"/>
          </a:xfrm>
          <a:ln/>
        </p:spPr>
        <p:txBody>
          <a:bodyPr rtlCol="0">
            <a:normAutofit fontScale="90000"/>
          </a:bodyPr>
          <a:lstStyle/>
          <a:p>
            <a:pP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Summary: TNA Process After the Trigger</a:t>
            </a:r>
          </a:p>
        </p:txBody>
      </p:sp>
    </p:spTree>
    <p:extLst>
      <p:ext uri="{BB962C8B-B14F-4D97-AF65-F5344CB8AC3E}">
        <p14:creationId xmlns:p14="http://schemas.microsoft.com/office/powerpoint/2010/main" val="3487618646"/>
      </p:ext>
    </p:extLst>
  </p:cSld>
  <p:clrMapOvr>
    <a:masterClrMapping/>
  </p:clrMapOvr>
  <p:transition spd="slow" advTm="175668"/>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563562"/>
          </a:xfrm>
          <a:ln/>
        </p:spPr>
        <p:txBody>
          <a:bodyPr rtlCol="0">
            <a:noAutofit/>
          </a:bodyPr>
          <a:lstStyle/>
          <a:p>
            <a:pPr>
              <a:defRPr/>
            </a:pPr>
            <a:r>
              <a:rPr lang="en-US" sz="3200" b="1" dirty="0">
                <a:solidFill>
                  <a:srgbClr val="C00000"/>
                </a:solidFill>
                <a:latin typeface="Times New Roman" panose="02020603050405020304" pitchFamily="18" charset="0"/>
                <a:cs typeface="Times New Roman" panose="02020603050405020304" pitchFamily="18" charset="0"/>
              </a:rPr>
              <a:t>Correcting a Performance Gap (1 of 2)</a:t>
            </a:r>
          </a:p>
        </p:txBody>
      </p:sp>
      <p:sp>
        <p:nvSpPr>
          <p:cNvPr id="3" name="Rounded Rectangle 2"/>
          <p:cNvSpPr/>
          <p:nvPr/>
        </p:nvSpPr>
        <p:spPr>
          <a:xfrm>
            <a:off x="4038600" y="990600"/>
            <a:ext cx="3200400" cy="304800"/>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Performance Gap Identified</a:t>
            </a:r>
          </a:p>
        </p:txBody>
      </p:sp>
      <p:sp>
        <p:nvSpPr>
          <p:cNvPr id="6" name="Rounded Rectangle 5"/>
          <p:cNvSpPr/>
          <p:nvPr/>
        </p:nvSpPr>
        <p:spPr>
          <a:xfrm>
            <a:off x="4019550" y="1581150"/>
            <a:ext cx="3505200" cy="381000"/>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Cost/Benefit of fixing is positive</a:t>
            </a:r>
          </a:p>
        </p:txBody>
      </p:sp>
      <p:sp>
        <p:nvSpPr>
          <p:cNvPr id="4" name="Rectangle 3"/>
          <p:cNvSpPr/>
          <p:nvPr/>
        </p:nvSpPr>
        <p:spPr>
          <a:xfrm>
            <a:off x="2209800" y="2286000"/>
            <a:ext cx="2438400" cy="1295400"/>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Are performance consequences incongruent with desired performance?</a:t>
            </a:r>
          </a:p>
          <a:p>
            <a:pPr algn="ctr">
              <a:defRPr/>
            </a:pPr>
            <a:r>
              <a:rPr lang="en-US" dirty="0">
                <a:latin typeface="Times New Roman" panose="02020603050405020304" pitchFamily="18" charset="0"/>
                <a:cs typeface="Times New Roman" panose="02020603050405020304" pitchFamily="18" charset="0"/>
              </a:rPr>
              <a:t>(Motivation)</a:t>
            </a:r>
          </a:p>
        </p:txBody>
      </p:sp>
      <p:sp>
        <p:nvSpPr>
          <p:cNvPr id="8" name="Rectangle 7"/>
          <p:cNvSpPr/>
          <p:nvPr/>
        </p:nvSpPr>
        <p:spPr>
          <a:xfrm>
            <a:off x="4953000" y="2305050"/>
            <a:ext cx="2438400" cy="1295400"/>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Is feedback a problem?</a:t>
            </a:r>
          </a:p>
          <a:p>
            <a:pPr algn="ctr">
              <a:defRPr/>
            </a:pPr>
            <a:endParaRPr lang="en-US" dirty="0">
              <a:latin typeface="Times New Roman" panose="02020603050405020304" pitchFamily="18" charset="0"/>
              <a:cs typeface="Times New Roman" panose="02020603050405020304" pitchFamily="18" charset="0"/>
            </a:endParaRPr>
          </a:p>
          <a:p>
            <a:pPr algn="ctr">
              <a:defRPr/>
            </a:pPr>
            <a:r>
              <a:rPr lang="en-US" dirty="0">
                <a:latin typeface="Times New Roman" panose="02020603050405020304" pitchFamily="18" charset="0"/>
                <a:cs typeface="Times New Roman" panose="02020603050405020304" pitchFamily="18" charset="0"/>
              </a:rPr>
              <a:t>(Knowledge al results)</a:t>
            </a:r>
          </a:p>
        </p:txBody>
      </p:sp>
      <p:sp>
        <p:nvSpPr>
          <p:cNvPr id="9" name="Rectangle 8"/>
          <p:cNvSpPr/>
          <p:nvPr/>
        </p:nvSpPr>
        <p:spPr>
          <a:xfrm>
            <a:off x="7696200" y="2305050"/>
            <a:ext cx="2438400" cy="1295400"/>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Are there barriers to performance?</a:t>
            </a:r>
          </a:p>
          <a:p>
            <a:pPr algn="ctr">
              <a:defRPr/>
            </a:pPr>
            <a:r>
              <a:rPr lang="en-US" dirty="0">
                <a:latin typeface="Times New Roman" panose="02020603050405020304" pitchFamily="18" charset="0"/>
                <a:cs typeface="Times New Roman" panose="02020603050405020304" pitchFamily="18" charset="0"/>
              </a:rPr>
              <a:t>(Environment)</a:t>
            </a:r>
          </a:p>
        </p:txBody>
      </p:sp>
      <p:sp>
        <p:nvSpPr>
          <p:cNvPr id="5" name="Rectangle 4"/>
          <p:cNvSpPr/>
          <p:nvPr/>
        </p:nvSpPr>
        <p:spPr>
          <a:xfrm>
            <a:off x="2133600" y="3867150"/>
            <a:ext cx="609600" cy="47625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NO</a:t>
            </a:r>
          </a:p>
        </p:txBody>
      </p:sp>
      <p:sp>
        <p:nvSpPr>
          <p:cNvPr id="11" name="Rectangle 10"/>
          <p:cNvSpPr/>
          <p:nvPr/>
        </p:nvSpPr>
        <p:spPr>
          <a:xfrm>
            <a:off x="4953000" y="3867150"/>
            <a:ext cx="590550" cy="40005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NO</a:t>
            </a:r>
          </a:p>
        </p:txBody>
      </p:sp>
      <p:sp>
        <p:nvSpPr>
          <p:cNvPr id="12" name="Rectangle 11"/>
          <p:cNvSpPr/>
          <p:nvPr/>
        </p:nvSpPr>
        <p:spPr>
          <a:xfrm>
            <a:off x="7848600" y="3886200"/>
            <a:ext cx="838200" cy="3048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NO</a:t>
            </a:r>
          </a:p>
        </p:txBody>
      </p:sp>
      <p:sp>
        <p:nvSpPr>
          <p:cNvPr id="13" name="Rectangle 12"/>
          <p:cNvSpPr/>
          <p:nvPr/>
        </p:nvSpPr>
        <p:spPr>
          <a:xfrm>
            <a:off x="3476624" y="4276550"/>
            <a:ext cx="990600" cy="3048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YES</a:t>
            </a:r>
          </a:p>
        </p:txBody>
      </p:sp>
      <p:sp>
        <p:nvSpPr>
          <p:cNvPr id="14" name="Rectangle 13"/>
          <p:cNvSpPr/>
          <p:nvPr/>
        </p:nvSpPr>
        <p:spPr>
          <a:xfrm>
            <a:off x="6248400" y="4191000"/>
            <a:ext cx="990600" cy="3048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YES</a:t>
            </a:r>
          </a:p>
        </p:txBody>
      </p:sp>
      <p:sp>
        <p:nvSpPr>
          <p:cNvPr id="15" name="Rectangle 14"/>
          <p:cNvSpPr/>
          <p:nvPr/>
        </p:nvSpPr>
        <p:spPr>
          <a:xfrm>
            <a:off x="8858250" y="4191000"/>
            <a:ext cx="990600" cy="3048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YES</a:t>
            </a:r>
          </a:p>
        </p:txBody>
      </p:sp>
      <p:cxnSp>
        <p:nvCxnSpPr>
          <p:cNvPr id="10" name="Straight Arrow Connector 9"/>
          <p:cNvCxnSpPr>
            <a:endCxn id="5" idx="0"/>
          </p:cNvCxnSpPr>
          <p:nvPr/>
        </p:nvCxnSpPr>
        <p:spPr>
          <a:xfrm>
            <a:off x="2438400" y="3568700"/>
            <a:ext cx="0" cy="285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5276850" y="3581400"/>
            <a:ext cx="0" cy="285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8191500" y="3581400"/>
            <a:ext cx="0" cy="285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cxnSpLocks/>
            <a:endCxn id="13" idx="0"/>
          </p:cNvCxnSpPr>
          <p:nvPr/>
        </p:nvCxnSpPr>
        <p:spPr>
          <a:xfrm>
            <a:off x="3971924" y="3600450"/>
            <a:ext cx="0" cy="6761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6743700" y="3619500"/>
            <a:ext cx="0" cy="5905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9353550" y="3600450"/>
            <a:ext cx="0" cy="5905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5638800" y="1295400"/>
            <a:ext cx="0" cy="285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6" idx="1"/>
          </p:cNvCxnSpPr>
          <p:nvPr/>
        </p:nvCxnSpPr>
        <p:spPr>
          <a:xfrm flipH="1">
            <a:off x="3352800" y="1771650"/>
            <a:ext cx="666750" cy="5143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6" idx="3"/>
          </p:cNvCxnSpPr>
          <p:nvPr/>
        </p:nvCxnSpPr>
        <p:spPr>
          <a:xfrm>
            <a:off x="7524750" y="1771650"/>
            <a:ext cx="1085850" cy="5143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6096000" y="1962150"/>
            <a:ext cx="0" cy="3238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H="1" flipV="1">
            <a:off x="5543550" y="3914775"/>
            <a:ext cx="2381250" cy="190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H="1">
            <a:off x="2743200" y="3886200"/>
            <a:ext cx="2247900"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8459" name="AutoShape 5"/>
          <p:cNvSpPr>
            <a:spLocks/>
          </p:cNvSpPr>
          <p:nvPr/>
        </p:nvSpPr>
        <p:spPr bwMode="auto">
          <a:xfrm rot="16200000" flipH="1">
            <a:off x="6427788" y="2619916"/>
            <a:ext cx="223838" cy="5002213"/>
          </a:xfrm>
          <a:prstGeom prst="rightBrace">
            <a:avLst>
              <a:gd name="adj1" fmla="val 186229"/>
              <a:gd name="adj2" fmla="val 49903"/>
            </a:avLst>
          </a:prstGeom>
          <a:noFill/>
          <a:ln w="38100">
            <a:solidFill>
              <a:srgbClr val="000000"/>
            </a:solidFill>
            <a:round/>
            <a:headEnd/>
            <a:tailEnd/>
          </a:ln>
        </p:spPr>
        <p:txBody>
          <a:bodyPr/>
          <a:lstStyle/>
          <a:p>
            <a:endParaRPr lang="en-US">
              <a:latin typeface="Times New Roman" panose="02020603050405020304" pitchFamily="18" charset="0"/>
              <a:cs typeface="Times New Roman" panose="02020603050405020304" pitchFamily="18" charset="0"/>
            </a:endParaRPr>
          </a:p>
        </p:txBody>
      </p:sp>
      <p:sp>
        <p:nvSpPr>
          <p:cNvPr id="41" name="Text Box 6"/>
          <p:cNvSpPr txBox="1">
            <a:spLocks noChangeArrowheads="1"/>
          </p:cNvSpPr>
          <p:nvPr/>
        </p:nvSpPr>
        <p:spPr bwMode="auto">
          <a:xfrm>
            <a:off x="4114800" y="5280025"/>
            <a:ext cx="5162550" cy="708025"/>
          </a:xfrm>
          <a:prstGeom prst="rect">
            <a:avLst/>
          </a:prstGeom>
          <a:solidFill>
            <a:schemeClr val="tx2">
              <a:lumMod val="75000"/>
            </a:schemeClr>
          </a:solidFill>
          <a:ln w="9525">
            <a:solidFill>
              <a:srgbClr val="000000"/>
            </a:solidFill>
            <a:miter lim="800000"/>
            <a:headEnd/>
            <a:tailEnd/>
          </a:ln>
        </p:spPr>
        <p:txBody>
          <a:bodyPr>
            <a:spAutoFit/>
          </a:bodyPr>
          <a:lstStyle/>
          <a:p>
            <a:pPr algn="ctr">
              <a:spcBef>
                <a:spcPts val="1200"/>
              </a:spcBef>
              <a:spcAft>
                <a:spcPts val="1800"/>
              </a:spcAft>
              <a:defRPr/>
            </a:pPr>
            <a:r>
              <a:rPr lang="en-US" sz="2000" b="1" i="1" dirty="0">
                <a:solidFill>
                  <a:schemeClr val="bg1"/>
                </a:solidFill>
                <a:latin typeface="Times New Roman" panose="02020603050405020304" pitchFamily="18" charset="0"/>
                <a:cs typeface="Times New Roman" panose="02020603050405020304" pitchFamily="18" charset="0"/>
              </a:rPr>
              <a:t>These need to be addressed before training will result in improved performance</a:t>
            </a:r>
            <a:endParaRPr lang="en-US" sz="2000" dirty="0">
              <a:solidFill>
                <a:schemeClr val="bg1"/>
              </a:solidFill>
              <a:latin typeface="Times New Roman" panose="02020603050405020304" pitchFamily="18" charset="0"/>
              <a:cs typeface="Times New Roman" panose="02020603050405020304" pitchFamily="18" charset="0"/>
            </a:endParaRPr>
          </a:p>
        </p:txBody>
      </p:sp>
      <p:cxnSp>
        <p:nvCxnSpPr>
          <p:cNvPr id="7" name="Straight Arrow Connector 36"/>
          <p:cNvCxnSpPr>
            <a:cxnSpLocks noChangeShapeType="1"/>
            <a:endCxn id="17" idx="0"/>
          </p:cNvCxnSpPr>
          <p:nvPr/>
        </p:nvCxnSpPr>
        <p:spPr bwMode="auto">
          <a:xfrm flipH="1">
            <a:off x="2438400" y="4370849"/>
            <a:ext cx="27543" cy="710684"/>
          </a:xfrm>
          <a:prstGeom prst="straightConnector1">
            <a:avLst/>
          </a:prstGeom>
          <a:noFill/>
          <a:ln w="38100" algn="ctr">
            <a:solidFill>
              <a:srgbClr val="4A7EBB"/>
            </a:solidFill>
            <a:round/>
            <a:headEnd/>
            <a:tailEnd type="arrow" w="med" len="med"/>
          </a:ln>
        </p:spPr>
      </p:cxnSp>
      <p:sp>
        <p:nvSpPr>
          <p:cNvPr id="17" name="TextBox 16"/>
          <p:cNvSpPr txBox="1"/>
          <p:nvPr/>
        </p:nvSpPr>
        <p:spPr>
          <a:xfrm>
            <a:off x="1790700" y="5081533"/>
            <a:ext cx="1295400" cy="646331"/>
          </a:xfrm>
          <a:prstGeom prst="rect">
            <a:avLst/>
          </a:prstGeom>
          <a:solidFill>
            <a:srgbClr val="FFFF00"/>
          </a:solidFill>
          <a:ln w="28575">
            <a:solidFill>
              <a:schemeClr val="tx1"/>
            </a:solidFill>
          </a:ln>
        </p:spPr>
        <p:txBody>
          <a:bodyPr wrap="square" rtlCol="0" anchor="ctr">
            <a:spAutoFit/>
          </a:bodyPr>
          <a:lstStyle/>
          <a:p>
            <a:pPr algn="ctr"/>
            <a:r>
              <a:rPr lang="en-US" dirty="0">
                <a:latin typeface="Times New Roman" panose="02020603050405020304" pitchFamily="18" charset="0"/>
                <a:cs typeface="Times New Roman" panose="02020603050405020304" pitchFamily="18" charset="0"/>
              </a:rPr>
              <a:t>See next</a:t>
            </a:r>
          </a:p>
          <a:p>
            <a:pPr algn="ctr"/>
            <a:r>
              <a:rPr lang="en-US" dirty="0">
                <a:latin typeface="Times New Roman" panose="02020603050405020304" pitchFamily="18" charset="0"/>
                <a:cs typeface="Times New Roman" panose="02020603050405020304" pitchFamily="18" charset="0"/>
              </a:rPr>
              <a:t>Slide</a:t>
            </a:r>
          </a:p>
        </p:txBody>
      </p:sp>
      <p:sp>
        <p:nvSpPr>
          <p:cNvPr id="31" name="TextBox 30">
            <a:extLst>
              <a:ext uri="{FF2B5EF4-FFF2-40B4-BE49-F238E27FC236}">
                <a16:creationId xmlns:a16="http://schemas.microsoft.com/office/drawing/2014/main" xmlns="" id="{1B2463DC-423D-4BF8-8D15-E61F3C183548}"/>
              </a:ext>
            </a:extLst>
          </p:cNvPr>
          <p:cNvSpPr txBox="1"/>
          <p:nvPr/>
        </p:nvSpPr>
        <p:spPr>
          <a:xfrm>
            <a:off x="3007605" y="4773756"/>
            <a:ext cx="2379663" cy="307777"/>
          </a:xfrm>
          <a:prstGeom prst="rect">
            <a:avLst/>
          </a:prstGeom>
          <a:noFill/>
        </p:spPr>
        <p:txBody>
          <a:bodyPr wrap="square">
            <a:spAutoFit/>
          </a:bodyPr>
          <a:lstStyle/>
          <a:p>
            <a:r>
              <a:rPr lang="en-US" sz="1400" dirty="0">
                <a:latin typeface="Times New Roman" panose="02020603050405020304" pitchFamily="18" charset="0"/>
                <a:cs typeface="Times New Roman" panose="02020603050405020304" pitchFamily="18" charset="0"/>
              </a:rPr>
              <a:t>Align rewards to performance</a:t>
            </a:r>
          </a:p>
        </p:txBody>
      </p:sp>
      <p:sp>
        <p:nvSpPr>
          <p:cNvPr id="34" name="TextBox 33">
            <a:extLst>
              <a:ext uri="{FF2B5EF4-FFF2-40B4-BE49-F238E27FC236}">
                <a16:creationId xmlns:a16="http://schemas.microsoft.com/office/drawing/2014/main" xmlns="" id="{D92EBA57-C539-4345-9388-BD786A0E3EEA}"/>
              </a:ext>
            </a:extLst>
          </p:cNvPr>
          <p:cNvSpPr txBox="1"/>
          <p:nvPr/>
        </p:nvSpPr>
        <p:spPr>
          <a:xfrm>
            <a:off x="5688012" y="4764808"/>
            <a:ext cx="2379663" cy="307777"/>
          </a:xfrm>
          <a:prstGeom prst="rect">
            <a:avLst/>
          </a:prstGeom>
          <a:noFill/>
        </p:spPr>
        <p:txBody>
          <a:bodyPr wrap="square">
            <a:spAutoFit/>
          </a:bodyPr>
          <a:lstStyle/>
          <a:p>
            <a:r>
              <a:rPr lang="en-US" sz="1400" dirty="0">
                <a:latin typeface="Times New Roman" panose="02020603050405020304" pitchFamily="18" charset="0"/>
                <a:cs typeface="Times New Roman" panose="02020603050405020304" pitchFamily="18" charset="0"/>
              </a:rPr>
              <a:t>Provide adequate feedback</a:t>
            </a:r>
          </a:p>
        </p:txBody>
      </p:sp>
      <p:cxnSp>
        <p:nvCxnSpPr>
          <p:cNvPr id="35" name="Straight Arrow Connector 34">
            <a:extLst>
              <a:ext uri="{FF2B5EF4-FFF2-40B4-BE49-F238E27FC236}">
                <a16:creationId xmlns:a16="http://schemas.microsoft.com/office/drawing/2014/main" xmlns="" id="{FF0CA40F-64FF-42E3-84CD-4BFD329BEB17}"/>
              </a:ext>
            </a:extLst>
          </p:cNvPr>
          <p:cNvCxnSpPr>
            <a:cxnSpLocks/>
          </p:cNvCxnSpPr>
          <p:nvPr/>
        </p:nvCxnSpPr>
        <p:spPr>
          <a:xfrm>
            <a:off x="6741850" y="4495800"/>
            <a:ext cx="1850" cy="32477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xmlns="" id="{6F4175B3-D179-455B-9C3A-CE9448E386AC}"/>
              </a:ext>
            </a:extLst>
          </p:cNvPr>
          <p:cNvCxnSpPr>
            <a:cxnSpLocks/>
          </p:cNvCxnSpPr>
          <p:nvPr/>
        </p:nvCxnSpPr>
        <p:spPr>
          <a:xfrm>
            <a:off x="9417358" y="4478414"/>
            <a:ext cx="0" cy="22254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xmlns="" id="{D459A553-DCBC-4E7F-AA57-DCDFBA4B17DA}"/>
              </a:ext>
            </a:extLst>
          </p:cNvPr>
          <p:cNvCxnSpPr>
            <a:cxnSpLocks/>
            <a:stCxn id="13" idx="2"/>
          </p:cNvCxnSpPr>
          <p:nvPr/>
        </p:nvCxnSpPr>
        <p:spPr>
          <a:xfrm>
            <a:off x="3971924" y="4581350"/>
            <a:ext cx="0" cy="23922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xmlns="" id="{A2243839-CE77-46D9-96F4-B6CAC647EDC6}"/>
              </a:ext>
            </a:extLst>
          </p:cNvPr>
          <p:cNvSpPr txBox="1"/>
          <p:nvPr/>
        </p:nvSpPr>
        <p:spPr>
          <a:xfrm>
            <a:off x="8763479" y="4696865"/>
            <a:ext cx="6094520" cy="307777"/>
          </a:xfrm>
          <a:prstGeom prst="rect">
            <a:avLst/>
          </a:prstGeom>
          <a:noFill/>
        </p:spPr>
        <p:txBody>
          <a:bodyPr wrap="square">
            <a:spAutoFit/>
          </a:bodyPr>
          <a:lstStyle/>
          <a:p>
            <a:r>
              <a:rPr lang="en-US" sz="1400" dirty="0">
                <a:latin typeface="Times New Roman" panose="02020603050405020304" pitchFamily="18" charset="0"/>
                <a:cs typeface="Times New Roman" panose="02020603050405020304" pitchFamily="18" charset="0"/>
              </a:rPr>
              <a:t>Remove barriers</a:t>
            </a:r>
          </a:p>
        </p:txBody>
      </p:sp>
    </p:spTree>
    <p:extLst>
      <p:ext uri="{BB962C8B-B14F-4D97-AF65-F5344CB8AC3E}">
        <p14:creationId xmlns:p14="http://schemas.microsoft.com/office/powerpoint/2010/main" val="2537418507"/>
      </p:ext>
    </p:extLst>
  </p:cSld>
  <p:clrMapOvr>
    <a:masterClrMapping/>
  </p:clrMapOvr>
  <mc:AlternateContent xmlns:mc="http://schemas.openxmlformats.org/markup-compatibility/2006" xmlns:p14="http://schemas.microsoft.com/office/powerpoint/2010/main">
    <mc:Choice Requires="p14">
      <p:transition spd="slow" p14:dur="2000" advTm="330220"/>
    </mc:Choice>
    <mc:Fallback xmlns="">
      <p:transition spd="slow" advTm="33022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981200" y="274638"/>
            <a:ext cx="8229600" cy="639762"/>
          </a:xfrm>
          <a:ln/>
        </p:spPr>
        <p:txBody>
          <a:bodyPr rtlCol="0">
            <a:noAutofit/>
          </a:bodyPr>
          <a:lstStyle/>
          <a:p>
            <a:pPr>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Correcting a Performance Gap (2 of 2)</a:t>
            </a:r>
          </a:p>
        </p:txBody>
      </p:sp>
      <p:sp>
        <p:nvSpPr>
          <p:cNvPr id="5" name="Rounded Rectangle 4"/>
          <p:cNvSpPr/>
          <p:nvPr/>
        </p:nvSpPr>
        <p:spPr>
          <a:xfrm>
            <a:off x="222627" y="986901"/>
            <a:ext cx="8164127" cy="914400"/>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latin typeface="Times New Roman" panose="02020603050405020304" pitchFamily="18" charset="0"/>
                <a:cs typeface="Times New Roman" panose="02020603050405020304" pitchFamily="18" charset="0"/>
              </a:rPr>
              <a:t>If PG is not caused by motivation or environmental factors</a:t>
            </a:r>
          </a:p>
          <a:p>
            <a:pPr algn="ctr">
              <a:defRPr/>
            </a:pPr>
            <a:r>
              <a:rPr lang="en-US" sz="2400" dirty="0">
                <a:latin typeface="Times New Roman" panose="02020603050405020304" pitchFamily="18" charset="0"/>
                <a:cs typeface="Times New Roman" panose="02020603050405020304" pitchFamily="18" charset="0"/>
              </a:rPr>
              <a:t>Look at KSAs</a:t>
            </a:r>
          </a:p>
        </p:txBody>
      </p:sp>
      <p:sp>
        <p:nvSpPr>
          <p:cNvPr id="6" name="Rounded Rectangle 5"/>
          <p:cNvSpPr/>
          <p:nvPr/>
        </p:nvSpPr>
        <p:spPr>
          <a:xfrm>
            <a:off x="222628" y="1985639"/>
            <a:ext cx="8164126" cy="914400"/>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latin typeface="Times New Roman" panose="02020603050405020304" pitchFamily="18" charset="0"/>
                <a:cs typeface="Times New Roman" panose="02020603050405020304" pitchFamily="18" charset="0"/>
              </a:rPr>
              <a:t>If employees have gaps in needed KSAs,</a:t>
            </a:r>
          </a:p>
          <a:p>
            <a:pPr algn="ctr">
              <a:defRPr/>
            </a:pPr>
            <a:r>
              <a:rPr lang="en-US" sz="2400" dirty="0">
                <a:latin typeface="Times New Roman" panose="02020603050405020304" pitchFamily="18" charset="0"/>
                <a:cs typeface="Times New Roman" panose="02020603050405020304" pitchFamily="18" charset="0"/>
              </a:rPr>
              <a:t>Possible solutions are:</a:t>
            </a:r>
          </a:p>
        </p:txBody>
      </p:sp>
      <p:sp>
        <p:nvSpPr>
          <p:cNvPr id="8" name="Rectangle 7"/>
          <p:cNvSpPr/>
          <p:nvPr/>
        </p:nvSpPr>
        <p:spPr>
          <a:xfrm>
            <a:off x="364670" y="2984377"/>
            <a:ext cx="6095999" cy="3124200"/>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lstStyle/>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Job aids</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Practice opportunities with coaching</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Redesign the job</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Training</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Transfer</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Termination</a:t>
            </a:r>
          </a:p>
        </p:txBody>
      </p:sp>
      <p:pic>
        <p:nvPicPr>
          <p:cNvPr id="10" name="Picture 9" descr="Smiling students chatting in school corridor">
            <a:extLst>
              <a:ext uri="{FF2B5EF4-FFF2-40B4-BE49-F238E27FC236}">
                <a16:creationId xmlns:a16="http://schemas.microsoft.com/office/drawing/2014/main" xmlns="" id="{5A09E0D7-1D4C-73B9-D6CD-C7F5457846E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74969" y="2967199"/>
            <a:ext cx="4569281" cy="3158556"/>
          </a:xfrm>
          <a:prstGeom prst="rect">
            <a:avLst/>
          </a:prstGeom>
        </p:spPr>
      </p:pic>
    </p:spTree>
    <p:extLst>
      <p:ext uri="{BB962C8B-B14F-4D97-AF65-F5344CB8AC3E}">
        <p14:creationId xmlns:p14="http://schemas.microsoft.com/office/powerpoint/2010/main" val="628022067"/>
      </p:ext>
    </p:extLst>
  </p:cSld>
  <p:clrMapOvr>
    <a:masterClrMapping/>
  </p:clrMapOvr>
  <mc:AlternateContent xmlns:mc="http://schemas.openxmlformats.org/markup-compatibility/2006" xmlns:p14="http://schemas.microsoft.com/office/powerpoint/2010/main">
    <mc:Choice Requires="p14">
      <p:transition spd="slow" p14:dur="2000" advTm="121821"/>
    </mc:Choice>
    <mc:Fallback xmlns="">
      <p:transition spd="slow" advTm="12182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2986086" y="772105"/>
            <a:ext cx="8534401" cy="552507"/>
          </a:xfrm>
          <a:ln/>
        </p:spPr>
        <p:txBody>
          <a:bodyPr rtlCol="0">
            <a:normAutofit/>
          </a:bodyPr>
          <a:lstStyle/>
          <a:p>
            <a:pPr>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Do You Ask and Of Whom  </a:t>
            </a:r>
          </a:p>
        </p:txBody>
      </p:sp>
      <p:sp>
        <p:nvSpPr>
          <p:cNvPr id="20485" name="Rectangle 3"/>
          <p:cNvSpPr>
            <a:spLocks noChangeArrowheads="1"/>
          </p:cNvSpPr>
          <p:nvPr/>
        </p:nvSpPr>
        <p:spPr bwMode="auto">
          <a:xfrm>
            <a:off x="2281424" y="1895565"/>
            <a:ext cx="7696201" cy="461665"/>
          </a:xfrm>
          <a:prstGeom prst="rect">
            <a:avLst/>
          </a:prstGeom>
          <a:noFill/>
          <a:ln w="9525">
            <a:noFill/>
            <a:miter lim="800000"/>
            <a:headEnd/>
            <a:tailEnd/>
          </a:ln>
        </p:spPr>
        <p:txBody>
          <a:bodyPr wrap="square">
            <a:spAutoFit/>
          </a:bodyPr>
          <a:lstStyle/>
          <a:p>
            <a:pPr>
              <a:tabLst>
                <a:tab pos="3997325" algn="l"/>
              </a:tabLst>
            </a:pPr>
            <a:r>
              <a:rPr lang="en-US" sz="2400" b="1" u="sng">
                <a:latin typeface="Times New Roman" panose="02020603050405020304" pitchFamily="18" charset="0"/>
                <a:cs typeface="Times New Roman" panose="02020603050405020304" pitchFamily="18" charset="0"/>
              </a:rPr>
              <a:t>    </a:t>
            </a:r>
            <a:r>
              <a:rPr lang="en-US" sz="2400" b="1" i="1" u="sng">
                <a:latin typeface="Times New Roman" panose="02020603050405020304" pitchFamily="18" charset="0"/>
                <a:cs typeface="Times New Roman" panose="02020603050405020304" pitchFamily="18" charset="0"/>
              </a:rPr>
              <a:t>What to Ask About</a:t>
            </a:r>
            <a:r>
              <a:rPr lang="en-US" sz="2400" b="1" i="1">
                <a:latin typeface="Times New Roman" panose="02020603050405020304" pitchFamily="18" charset="0"/>
                <a:cs typeface="Times New Roman" panose="02020603050405020304" pitchFamily="18" charset="0"/>
              </a:rPr>
              <a:t>	    </a:t>
            </a:r>
            <a:r>
              <a:rPr lang="en-US" sz="2400" b="1" i="1" u="sng">
                <a:latin typeface="Times New Roman" panose="02020603050405020304" pitchFamily="18" charset="0"/>
                <a:cs typeface="Times New Roman" panose="02020603050405020304" pitchFamily="18" charset="0"/>
              </a:rPr>
              <a:t>Who to Ask</a:t>
            </a:r>
            <a:r>
              <a:rPr lang="en-US" sz="2400" i="1">
                <a:latin typeface="Times New Roman" panose="02020603050405020304" pitchFamily="18" charset="0"/>
                <a:cs typeface="Times New Roman" panose="02020603050405020304" pitchFamily="18" charset="0"/>
              </a:rPr>
              <a:t>	</a:t>
            </a:r>
          </a:p>
        </p:txBody>
      </p:sp>
      <p:sp>
        <p:nvSpPr>
          <p:cNvPr id="20486" name="Rectangle 5"/>
          <p:cNvSpPr>
            <a:spLocks noChangeArrowheads="1"/>
          </p:cNvSpPr>
          <p:nvPr/>
        </p:nvSpPr>
        <p:spPr bwMode="auto">
          <a:xfrm>
            <a:off x="2110840" y="2428965"/>
            <a:ext cx="4285385" cy="1077913"/>
          </a:xfrm>
          <a:prstGeom prst="rect">
            <a:avLst/>
          </a:prstGeom>
          <a:noFill/>
          <a:ln w="9525">
            <a:noFill/>
            <a:miter lim="800000"/>
            <a:headEnd/>
            <a:tailEnd/>
          </a:ln>
        </p:spPr>
        <p:txBody>
          <a:bodyPr wrap="square" lIns="0" tIns="0" rIns="0" bIns="0">
            <a:spAutoFit/>
          </a:bodyPr>
          <a:lstStyle/>
          <a:p>
            <a:pPr marL="190500" indent="-190500">
              <a:spcAft>
                <a:spcPts val="600"/>
              </a:spcAft>
            </a:pPr>
            <a:r>
              <a:rPr lang="en-US" sz="2000" b="1" dirty="0">
                <a:solidFill>
                  <a:srgbClr val="002060"/>
                </a:solidFill>
                <a:latin typeface="Times New Roman" panose="02020603050405020304" pitchFamily="18" charset="0"/>
                <a:cs typeface="Times New Roman" panose="02020603050405020304" pitchFamily="18" charset="0"/>
              </a:rPr>
              <a:t>Mission Goals and Objectives</a:t>
            </a:r>
          </a:p>
          <a:p>
            <a:pPr marL="190500" indent="-190500">
              <a:spcAft>
                <a:spcPts val="600"/>
              </a:spcAft>
            </a:pPr>
            <a:r>
              <a:rPr lang="en-US" sz="2000" b="1" dirty="0">
                <a:solidFill>
                  <a:srgbClr val="002060"/>
                </a:solidFill>
                <a:latin typeface="Times New Roman" panose="02020603050405020304" pitchFamily="18" charset="0"/>
                <a:cs typeface="Times New Roman" panose="02020603050405020304" pitchFamily="18" charset="0"/>
              </a:rPr>
              <a:t>Social Influences</a:t>
            </a:r>
          </a:p>
          <a:p>
            <a:pPr marL="190500" indent="-190500">
              <a:spcAft>
                <a:spcPts val="600"/>
              </a:spcAft>
            </a:pPr>
            <a:r>
              <a:rPr lang="en-US" sz="2000" b="1" dirty="0">
                <a:solidFill>
                  <a:srgbClr val="002060"/>
                </a:solidFill>
                <a:latin typeface="Times New Roman" panose="02020603050405020304" pitchFamily="18" charset="0"/>
                <a:cs typeface="Times New Roman" panose="02020603050405020304" pitchFamily="18" charset="0"/>
              </a:rPr>
              <a:t>Reward Systems</a:t>
            </a:r>
          </a:p>
        </p:txBody>
      </p:sp>
      <p:sp>
        <p:nvSpPr>
          <p:cNvPr id="20487" name="Rectangle 11"/>
          <p:cNvSpPr>
            <a:spLocks noChangeArrowheads="1"/>
          </p:cNvSpPr>
          <p:nvPr/>
        </p:nvSpPr>
        <p:spPr bwMode="auto">
          <a:xfrm>
            <a:off x="6171954" y="2428964"/>
            <a:ext cx="4110471" cy="615950"/>
          </a:xfrm>
          <a:prstGeom prst="rect">
            <a:avLst/>
          </a:prstGeom>
          <a:noFill/>
          <a:ln w="9525">
            <a:noFill/>
            <a:miter lim="800000"/>
            <a:headEnd/>
            <a:tailEnd/>
          </a:ln>
        </p:spPr>
        <p:txBody>
          <a:bodyPr wrap="square" lIns="0" tIns="0" rIns="0" bIns="0">
            <a:spAutoFit/>
          </a:bodyPr>
          <a:lstStyle/>
          <a:p>
            <a:pPr marL="190500" indent="-190500"/>
            <a:r>
              <a:rPr lang="en-US" sz="2000">
                <a:solidFill>
                  <a:srgbClr val="002060"/>
                </a:solidFill>
                <a:latin typeface="Times New Roman" panose="02020603050405020304" pitchFamily="18" charset="0"/>
                <a:cs typeface="Times New Roman" panose="02020603050405020304" pitchFamily="18" charset="0"/>
              </a:rPr>
              <a:t>Top mgmt, Dept. mgmt, supervisors and  incumbents</a:t>
            </a:r>
          </a:p>
        </p:txBody>
      </p:sp>
      <p:cxnSp>
        <p:nvCxnSpPr>
          <p:cNvPr id="20489" name="Straight Connector 11"/>
          <p:cNvCxnSpPr>
            <a:cxnSpLocks noChangeShapeType="1"/>
          </p:cNvCxnSpPr>
          <p:nvPr/>
        </p:nvCxnSpPr>
        <p:spPr bwMode="auto">
          <a:xfrm flipV="1">
            <a:off x="5668256" y="2428964"/>
            <a:ext cx="0" cy="3587750"/>
          </a:xfrm>
          <a:prstGeom prst="line">
            <a:avLst/>
          </a:prstGeom>
          <a:noFill/>
          <a:ln w="9525" algn="ctr">
            <a:solidFill>
              <a:schemeClr val="tx1"/>
            </a:solidFill>
            <a:miter lim="800000"/>
            <a:headEnd/>
            <a:tailEnd/>
          </a:ln>
        </p:spPr>
      </p:cxnSp>
      <p:cxnSp>
        <p:nvCxnSpPr>
          <p:cNvPr id="20490" name="Straight Connector 13"/>
          <p:cNvCxnSpPr>
            <a:cxnSpLocks noChangeShapeType="1"/>
          </p:cNvCxnSpPr>
          <p:nvPr/>
        </p:nvCxnSpPr>
        <p:spPr bwMode="auto">
          <a:xfrm>
            <a:off x="1370487" y="2352764"/>
            <a:ext cx="9445338" cy="0"/>
          </a:xfrm>
          <a:prstGeom prst="line">
            <a:avLst/>
          </a:prstGeom>
          <a:noFill/>
          <a:ln w="9525" algn="ctr">
            <a:solidFill>
              <a:schemeClr val="tx1"/>
            </a:solidFill>
            <a:miter lim="800000"/>
            <a:headEnd/>
            <a:tailEnd/>
          </a:ln>
        </p:spPr>
      </p:cxnSp>
      <p:cxnSp>
        <p:nvCxnSpPr>
          <p:cNvPr id="20491" name="Straight Connector 15"/>
          <p:cNvCxnSpPr>
            <a:cxnSpLocks noChangeShapeType="1"/>
          </p:cNvCxnSpPr>
          <p:nvPr/>
        </p:nvCxnSpPr>
        <p:spPr bwMode="auto">
          <a:xfrm>
            <a:off x="1283031" y="3610611"/>
            <a:ext cx="9532794" cy="0"/>
          </a:xfrm>
          <a:prstGeom prst="line">
            <a:avLst/>
          </a:prstGeom>
          <a:noFill/>
          <a:ln w="9525" algn="ctr">
            <a:solidFill>
              <a:schemeClr val="tx1"/>
            </a:solidFill>
            <a:miter lim="800000"/>
            <a:headEnd/>
            <a:tailEnd/>
          </a:ln>
        </p:spPr>
      </p:cxnSp>
      <p:cxnSp>
        <p:nvCxnSpPr>
          <p:cNvPr id="20492" name="Straight Connector 11"/>
          <p:cNvCxnSpPr>
            <a:cxnSpLocks noChangeShapeType="1"/>
          </p:cNvCxnSpPr>
          <p:nvPr/>
        </p:nvCxnSpPr>
        <p:spPr bwMode="auto">
          <a:xfrm>
            <a:off x="1424174" y="4638764"/>
            <a:ext cx="9620251" cy="0"/>
          </a:xfrm>
          <a:prstGeom prst="line">
            <a:avLst/>
          </a:prstGeom>
          <a:noFill/>
          <a:ln w="9525" algn="ctr">
            <a:solidFill>
              <a:schemeClr val="tx1"/>
            </a:solidFill>
            <a:miter lim="800000"/>
            <a:headEnd/>
            <a:tailEnd/>
          </a:ln>
        </p:spPr>
      </p:cxnSp>
      <p:sp>
        <p:nvSpPr>
          <p:cNvPr id="21516" name="Rectangle 4"/>
          <p:cNvSpPr>
            <a:spLocks noChangeArrowheads="1"/>
          </p:cNvSpPr>
          <p:nvPr/>
        </p:nvSpPr>
        <p:spPr bwMode="auto">
          <a:xfrm>
            <a:off x="2468461" y="3800565"/>
            <a:ext cx="2098964" cy="307975"/>
          </a:xfrm>
          <a:prstGeom prst="rect">
            <a:avLst/>
          </a:prstGeom>
          <a:noFill/>
          <a:ln>
            <a:noFill/>
          </a:ln>
        </p:spPr>
        <p:txBody>
          <a:bodyPr wrap="square" lIns="0" tIns="0" rIns="0" bIns="0">
            <a:spAutoFit/>
          </a:bodyPr>
          <a:lstStyle/>
          <a:p>
            <a:pPr marL="190500" indent="-190500">
              <a:defRPr/>
            </a:pPr>
            <a:r>
              <a:rPr lang="en-US" sz="2000" b="1" dirty="0">
                <a:solidFill>
                  <a:schemeClr val="accent1">
                    <a:lumMod val="50000"/>
                  </a:schemeClr>
                </a:solidFill>
                <a:latin typeface="Times New Roman" panose="02020603050405020304" pitchFamily="18" charset="0"/>
                <a:cs typeface="Times New Roman" panose="02020603050405020304" pitchFamily="18" charset="0"/>
              </a:rPr>
              <a:t>Job Design</a:t>
            </a:r>
          </a:p>
        </p:txBody>
      </p:sp>
      <p:sp>
        <p:nvSpPr>
          <p:cNvPr id="21517" name="Rectangle 7"/>
          <p:cNvSpPr>
            <a:spLocks noChangeArrowheads="1"/>
          </p:cNvSpPr>
          <p:nvPr/>
        </p:nvSpPr>
        <p:spPr bwMode="auto">
          <a:xfrm>
            <a:off x="6013836" y="3764798"/>
            <a:ext cx="4985039" cy="615553"/>
          </a:xfrm>
          <a:prstGeom prst="rect">
            <a:avLst/>
          </a:prstGeom>
          <a:noFill/>
          <a:ln>
            <a:noFill/>
          </a:ln>
        </p:spPr>
        <p:txBody>
          <a:bodyPr wrap="square" lIns="0" tIns="0" rIns="0" bIns="0">
            <a:spAutoFit/>
          </a:bodyPr>
          <a:lstStyle/>
          <a:p>
            <a:pPr marL="190500" indent="-190500">
              <a:defRPr/>
            </a:pPr>
            <a:r>
              <a:rPr lang="en-US" sz="2000" dirty="0">
                <a:solidFill>
                  <a:schemeClr val="accent1">
                    <a:lumMod val="50000"/>
                  </a:schemeClr>
                </a:solidFill>
                <a:latin typeface="Times New Roman" panose="02020603050405020304" pitchFamily="18" charset="0"/>
                <a:cs typeface="Times New Roman" panose="02020603050405020304" pitchFamily="18" charset="0"/>
              </a:rPr>
              <a:t>Relevant supervisors and incumbents, perhaps relevant department managers </a:t>
            </a:r>
          </a:p>
        </p:txBody>
      </p:sp>
      <p:sp>
        <p:nvSpPr>
          <p:cNvPr id="20495" name="Rectangle 21"/>
          <p:cNvSpPr>
            <a:spLocks noChangeArrowheads="1"/>
          </p:cNvSpPr>
          <p:nvPr/>
        </p:nvSpPr>
        <p:spPr bwMode="auto">
          <a:xfrm>
            <a:off x="2370870" y="4791164"/>
            <a:ext cx="2265174" cy="400110"/>
          </a:xfrm>
          <a:prstGeom prst="rect">
            <a:avLst/>
          </a:prstGeom>
          <a:noFill/>
          <a:ln w="9525">
            <a:noFill/>
            <a:miter lim="800000"/>
            <a:headEnd/>
            <a:tailEnd/>
          </a:ln>
        </p:spPr>
        <p:txBody>
          <a:bodyPr wrap="square">
            <a:spAutoFit/>
          </a:bodyPr>
          <a:lstStyle/>
          <a:p>
            <a:pPr marL="190500" indent="-190500" eaLnBrk="0" hangingPunct="0"/>
            <a:r>
              <a:rPr lang="en-US" sz="2000" b="1">
                <a:latin typeface="Times New Roman" panose="02020603050405020304" pitchFamily="18" charset="0"/>
                <a:cs typeface="Times New Roman" panose="02020603050405020304" pitchFamily="18" charset="0"/>
              </a:rPr>
              <a:t>Job Performance</a:t>
            </a:r>
          </a:p>
        </p:txBody>
      </p:sp>
      <p:sp>
        <p:nvSpPr>
          <p:cNvPr id="20496" name="Rectangle 12"/>
          <p:cNvSpPr>
            <a:spLocks noChangeArrowheads="1"/>
          </p:cNvSpPr>
          <p:nvPr/>
        </p:nvSpPr>
        <p:spPr bwMode="auto">
          <a:xfrm>
            <a:off x="5918243" y="4791165"/>
            <a:ext cx="4897582" cy="307975"/>
          </a:xfrm>
          <a:prstGeom prst="rect">
            <a:avLst/>
          </a:prstGeom>
          <a:noFill/>
          <a:ln w="9525">
            <a:noFill/>
            <a:miter lim="800000"/>
            <a:headEnd/>
            <a:tailEnd/>
          </a:ln>
        </p:spPr>
        <p:txBody>
          <a:bodyPr wrap="square" lIns="0" tIns="0" rIns="0" bIns="0">
            <a:spAutoFit/>
          </a:bodyPr>
          <a:lstStyle/>
          <a:p>
            <a:pPr marL="190500" indent="-190500"/>
            <a:r>
              <a:rPr lang="en-US" sz="2000">
                <a:latin typeface="Times New Roman" panose="02020603050405020304" pitchFamily="18" charset="0"/>
                <a:cs typeface="Times New Roman" panose="02020603050405020304" pitchFamily="18" charset="0"/>
              </a:rPr>
              <a:t>Relevant supervisors and incumbents </a:t>
            </a:r>
          </a:p>
        </p:txBody>
      </p:sp>
      <p:sp>
        <p:nvSpPr>
          <p:cNvPr id="20497" name="Rectangle 23"/>
          <p:cNvSpPr>
            <a:spLocks noChangeArrowheads="1"/>
          </p:cNvSpPr>
          <p:nvPr/>
        </p:nvSpPr>
        <p:spPr bwMode="auto">
          <a:xfrm>
            <a:off x="2355400" y="5631458"/>
            <a:ext cx="2990796" cy="400110"/>
          </a:xfrm>
          <a:prstGeom prst="rect">
            <a:avLst/>
          </a:prstGeom>
          <a:noFill/>
          <a:ln w="9525">
            <a:noFill/>
            <a:miter lim="800000"/>
            <a:headEnd/>
            <a:tailEnd/>
          </a:ln>
        </p:spPr>
        <p:txBody>
          <a:bodyPr wrap="square">
            <a:spAutoFit/>
          </a:bodyPr>
          <a:lstStyle/>
          <a:p>
            <a:pPr marL="190500" indent="-190500"/>
            <a:r>
              <a:rPr lang="en-US" sz="2000" b="1" dirty="0">
                <a:solidFill>
                  <a:srgbClr val="002060"/>
                </a:solidFill>
                <a:latin typeface="Times New Roman" panose="02020603050405020304" pitchFamily="18" charset="0"/>
                <a:cs typeface="Times New Roman" panose="02020603050405020304" pitchFamily="18" charset="0"/>
              </a:rPr>
              <a:t>Methods and Practices</a:t>
            </a:r>
          </a:p>
        </p:txBody>
      </p:sp>
      <p:cxnSp>
        <p:nvCxnSpPr>
          <p:cNvPr id="20498" name="Straight Connector 11"/>
          <p:cNvCxnSpPr>
            <a:cxnSpLocks noChangeShapeType="1"/>
          </p:cNvCxnSpPr>
          <p:nvPr/>
        </p:nvCxnSpPr>
        <p:spPr bwMode="auto">
          <a:xfrm>
            <a:off x="1586099" y="5400764"/>
            <a:ext cx="9620251" cy="0"/>
          </a:xfrm>
          <a:prstGeom prst="line">
            <a:avLst/>
          </a:prstGeom>
          <a:noFill/>
          <a:ln w="9525" algn="ctr">
            <a:solidFill>
              <a:schemeClr val="tx1"/>
            </a:solidFill>
            <a:miter lim="800000"/>
            <a:headEnd/>
            <a:tailEnd/>
          </a:ln>
        </p:spPr>
      </p:cxnSp>
      <p:sp>
        <p:nvSpPr>
          <p:cNvPr id="20499" name="Rectangle 11"/>
          <p:cNvSpPr>
            <a:spLocks noChangeArrowheads="1"/>
          </p:cNvSpPr>
          <p:nvPr/>
        </p:nvSpPr>
        <p:spPr bwMode="auto">
          <a:xfrm>
            <a:off x="5990317" y="5569099"/>
            <a:ext cx="4810126" cy="615950"/>
          </a:xfrm>
          <a:prstGeom prst="rect">
            <a:avLst/>
          </a:prstGeom>
          <a:noFill/>
          <a:ln w="9525">
            <a:noFill/>
            <a:miter lim="800000"/>
            <a:headEnd/>
            <a:tailEnd/>
          </a:ln>
        </p:spPr>
        <p:txBody>
          <a:bodyPr wrap="square" lIns="0" tIns="0" rIns="0" bIns="0">
            <a:spAutoFit/>
          </a:bodyPr>
          <a:lstStyle/>
          <a:p>
            <a:pPr marL="190500" indent="-190500"/>
            <a:r>
              <a:rPr lang="en-US" sz="2000" dirty="0">
                <a:solidFill>
                  <a:srgbClr val="002060"/>
                </a:solidFill>
                <a:latin typeface="Times New Roman" panose="02020603050405020304" pitchFamily="18" charset="0"/>
                <a:cs typeface="Times New Roman" panose="02020603050405020304" pitchFamily="18" charset="0"/>
              </a:rPr>
              <a:t>Relevant department managers supervisors and incumbents </a:t>
            </a:r>
          </a:p>
        </p:txBody>
      </p:sp>
    </p:spTree>
    <p:extLst>
      <p:ext uri="{BB962C8B-B14F-4D97-AF65-F5344CB8AC3E}">
        <p14:creationId xmlns:p14="http://schemas.microsoft.com/office/powerpoint/2010/main" val="1981823142"/>
      </p:ext>
    </p:extLst>
  </p:cSld>
  <p:clrMapOvr>
    <a:masterClrMapping/>
  </p:clrMapOvr>
  <p:transition spd="slow" advTm="123493"/>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322909" y="454090"/>
            <a:ext cx="8799250" cy="685800"/>
          </a:xfrm>
          <a:ln/>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Purpose of Operational Analysis</a:t>
            </a:r>
          </a:p>
        </p:txBody>
      </p:sp>
      <p:sp>
        <p:nvSpPr>
          <p:cNvPr id="24579" name="Rectangle 3"/>
          <p:cNvSpPr>
            <a:spLocks noGrp="1" noChangeArrowheads="1"/>
          </p:cNvSpPr>
          <p:nvPr>
            <p:ph idx="1"/>
          </p:nvPr>
        </p:nvSpPr>
        <p:spPr>
          <a:xfrm>
            <a:off x="517956" y="1352550"/>
            <a:ext cx="3939744" cy="3657600"/>
          </a:xfrm>
        </p:spPr>
        <p:txBody>
          <a:bodyPr rtlCol="0">
            <a:noAutofit/>
          </a:bodyPr>
          <a:lstStyle/>
          <a:p>
            <a:pPr marL="461772" indent="-342900">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Identify unit level PGs related to Organizational PG	</a:t>
            </a:r>
          </a:p>
          <a:p>
            <a:pPr>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Identify any work obstacles</a:t>
            </a:r>
          </a:p>
          <a:p>
            <a:pPr>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Determine expected job performance standards</a:t>
            </a:r>
          </a:p>
          <a:p>
            <a:pPr>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Determine KSAs required to meet standards</a:t>
            </a:r>
          </a:p>
          <a:p>
            <a:pPr>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Develop measures of individual performance and KSAs</a:t>
            </a:r>
          </a:p>
          <a:p>
            <a:pPr marL="0" indent="0">
              <a:spcBef>
                <a:spcPts val="600"/>
              </a:spcBef>
              <a:spcAft>
                <a:spcPts val="2400"/>
              </a:spcAft>
              <a:buClr>
                <a:srgbClr val="1E17A9"/>
              </a:buClr>
              <a:buNone/>
              <a:defRPr/>
            </a:pPr>
            <a:r>
              <a:rPr lang="en-US" sz="2400" dirty="0">
                <a:latin typeface="Times New Roman" panose="02020603050405020304" pitchFamily="18" charset="0"/>
                <a:cs typeface="Times New Roman" panose="02020603050405020304" pitchFamily="18" charset="0"/>
              </a:rPr>
              <a:t>		</a:t>
            </a:r>
          </a:p>
        </p:txBody>
      </p:sp>
      <p:pic>
        <p:nvPicPr>
          <p:cNvPr id="3" name="Picture 2">
            <a:extLst>
              <a:ext uri="{FF2B5EF4-FFF2-40B4-BE49-F238E27FC236}">
                <a16:creationId xmlns:a16="http://schemas.microsoft.com/office/drawing/2014/main" xmlns="" id="{13CA1186-0B7A-7010-72C2-078C5873E887}"/>
              </a:ext>
            </a:extLst>
          </p:cNvPr>
          <p:cNvPicPr>
            <a:picLocks noChangeAspect="1"/>
          </p:cNvPicPr>
          <p:nvPr/>
        </p:nvPicPr>
        <p:blipFill>
          <a:blip r:embed="rId3"/>
          <a:stretch>
            <a:fillRect/>
          </a:stretch>
        </p:blipFill>
        <p:spPr>
          <a:xfrm>
            <a:off x="4623810" y="2610728"/>
            <a:ext cx="7279341" cy="2636668"/>
          </a:xfrm>
          <a:prstGeom prst="rect">
            <a:avLst/>
          </a:prstGeom>
        </p:spPr>
      </p:pic>
    </p:spTree>
    <p:extLst>
      <p:ext uri="{BB962C8B-B14F-4D97-AF65-F5344CB8AC3E}">
        <p14:creationId xmlns:p14="http://schemas.microsoft.com/office/powerpoint/2010/main" val="3233878034"/>
      </p:ext>
    </p:extLst>
  </p:cSld>
  <p:clrMapOvr>
    <a:masterClrMapping/>
  </p:clrMapOvr>
  <p:transition spd="slow" advTm="212402"/>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1020932" y="311860"/>
            <a:ext cx="10515600" cy="584786"/>
          </a:xfrm>
          <a:ln/>
        </p:spPr>
        <p:txBody>
          <a:bodyPr rtlCol="0">
            <a:normAutofit/>
          </a:bodyPr>
          <a:lstStyle/>
          <a:p>
            <a:pPr algn="ctr">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Sources For Operational Analysis</a:t>
            </a:r>
            <a:endParaRPr lang="en-US" sz="3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3556" name="Slide Number Placeholder 3"/>
          <p:cNvSpPr>
            <a:spLocks noGrp="1"/>
          </p:cNvSpPr>
          <p:nvPr>
            <p:ph type="sldNum" sz="quarter" idx="10"/>
          </p:nvPr>
        </p:nvSpPr>
        <p:spPr bwMode="auto">
          <a:xfrm>
            <a:off x="9448800" y="6400800"/>
            <a:ext cx="1219200" cy="457200"/>
          </a:xfrm>
          <a:noFill/>
          <a:ln>
            <a:miter lim="800000"/>
            <a:headEnd/>
            <a:tailEnd/>
          </a:ln>
        </p:spPr>
        <p:txBody>
          <a:bodyPr wrap="square" numCol="1" anchorCtr="0" compatLnSpc="1">
            <a:prstTxWarp prst="textNoShape">
              <a:avLst/>
            </a:prstTxWarp>
          </a:bodyPr>
          <a:lstStyle/>
          <a:p>
            <a:pPr fontAlgn="base">
              <a:spcBef>
                <a:spcPct val="0"/>
              </a:spcBef>
              <a:spcAft>
                <a:spcPct val="0"/>
              </a:spcAft>
            </a:pPr>
            <a:fld id="{A0108E23-02DE-4C20-80F3-3D8A1192873D}" type="slidenum">
              <a:rPr lang="en-US" sz="1400">
                <a:solidFill>
                  <a:schemeClr val="tx1"/>
                </a:solidFill>
                <a:latin typeface="Tahoma" pitchFamily="34" charset="0"/>
              </a:rPr>
              <a:pPr fontAlgn="base">
                <a:spcBef>
                  <a:spcPct val="0"/>
                </a:spcBef>
                <a:spcAft>
                  <a:spcPct val="0"/>
                </a:spcAft>
              </a:pPr>
              <a:t>17</a:t>
            </a:fld>
            <a:endParaRPr lang="en-US" sz="1400">
              <a:solidFill>
                <a:schemeClr val="tx1"/>
              </a:solidFill>
              <a:latin typeface="Tahoma"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245499054"/>
              </p:ext>
            </p:extLst>
          </p:nvPr>
        </p:nvGraphicFramePr>
        <p:xfrm>
          <a:off x="1291514" y="1202813"/>
          <a:ext cx="9806865" cy="5308845"/>
        </p:xfrm>
        <a:graphic>
          <a:graphicData uri="http://schemas.openxmlformats.org/drawingml/2006/table">
            <a:tbl>
              <a:tblPr firstRow="1" bandRow="1">
                <a:tableStyleId>{5C22544A-7EE6-4342-B048-85BDC9FD1C3A}</a:tableStyleId>
              </a:tblPr>
              <a:tblGrid>
                <a:gridCol w="2397573">
                  <a:extLst>
                    <a:ext uri="{9D8B030D-6E8A-4147-A177-3AD203B41FA5}">
                      <a16:colId xmlns:a16="http://schemas.microsoft.com/office/drawing/2014/main" xmlns="" val="20000"/>
                    </a:ext>
                  </a:extLst>
                </a:gridCol>
                <a:gridCol w="4356212">
                  <a:extLst>
                    <a:ext uri="{9D8B030D-6E8A-4147-A177-3AD203B41FA5}">
                      <a16:colId xmlns:a16="http://schemas.microsoft.com/office/drawing/2014/main" xmlns="" val="20001"/>
                    </a:ext>
                  </a:extLst>
                </a:gridCol>
                <a:gridCol w="3053080">
                  <a:extLst>
                    <a:ext uri="{9D8B030D-6E8A-4147-A177-3AD203B41FA5}">
                      <a16:colId xmlns:a16="http://schemas.microsoft.com/office/drawing/2014/main" xmlns="" val="20002"/>
                    </a:ext>
                  </a:extLst>
                </a:gridCol>
              </a:tblGrid>
              <a:tr h="746895">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Sources</a:t>
                      </a:r>
                    </a:p>
                  </a:txBody>
                  <a:tcPr marL="0" marR="0" marT="0" marB="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Training Need Implications</a:t>
                      </a:r>
                    </a:p>
                  </a:txBody>
                  <a:tcPr marT="45767" marB="45767" anchor="ctr" horzOverflow="overflow">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Practical Concerns</a:t>
                      </a:r>
                    </a:p>
                  </a:txBody>
                  <a:tcPr marT="45767" marB="45767"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xmlns="" val="10000"/>
                  </a:ext>
                </a:extLst>
              </a:tr>
              <a:tr h="893207">
                <a:tc>
                  <a:txBody>
                    <a:bodyPr/>
                    <a:lstStyle/>
                    <a:p>
                      <a:pPr marL="274320" marR="0" lvl="0" indent="-274320" algn="l" defTabSz="914400" rtl="0" eaLnBrk="1" fontAlgn="base" latinLnBrk="0" hangingPunct="1">
                        <a:lnSpc>
                          <a:spcPct val="100000"/>
                        </a:lnSpc>
                        <a:spcBef>
                          <a:spcPts val="0"/>
                        </a:spcBef>
                        <a:spcAft>
                          <a:spcPts val="0"/>
                        </a:spcAft>
                        <a:buClr>
                          <a:schemeClr val="folHlink"/>
                        </a:buClr>
                        <a:buSzPct val="60000"/>
                        <a:buFont typeface="+mj-lt"/>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  Job   Descriptions</a:t>
                      </a:r>
                    </a:p>
                  </a:txBody>
                  <a:tcPr marL="137160" marR="137160" marT="137160" marB="137160" horzOverflow="overflow">
                    <a:lnL w="12700" cap="flat" cmpd="sng" algn="ctr">
                      <a:solidFill>
                        <a:schemeClr val="tx1"/>
                      </a:solidFill>
                      <a:prstDash val="solid"/>
                      <a:round/>
                      <a:headEnd type="none" w="med" len="med"/>
                      <a:tailEnd type="none" w="med" len="med"/>
                    </a:lnL>
                  </a:tcPr>
                </a:tc>
                <a:tc>
                  <a:txBody>
                    <a:bodyPr/>
                    <a:lstStyle/>
                    <a:p>
                      <a:pPr marL="19050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Outlines the job’s typical  duties and responsibilities</a:t>
                      </a:r>
                    </a:p>
                  </a:txBody>
                  <a:tcPr marL="137160" marR="137160" marT="137160" marB="137160" horzOverflow="overflow"/>
                </a:tc>
                <a:tc>
                  <a:txBody>
                    <a:bodyPr/>
                    <a:lstStyle/>
                    <a:p>
                      <a:pPr marL="190500" marR="0" lvl="0" indent="-19050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Often inaccurate</a:t>
                      </a:r>
                    </a:p>
                  </a:txBody>
                  <a:tcPr marL="137160" marR="137160" marT="137160" marB="137160" horzOverflow="overflow">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1"/>
                  </a:ext>
                </a:extLst>
              </a:tr>
              <a:tr h="1266325">
                <a:tc>
                  <a:txBody>
                    <a:bodyPr/>
                    <a:lstStyle/>
                    <a:p>
                      <a:pPr marL="274320" marR="0" lvl="0" indent="-274320" algn="l" defTabSz="914400" rtl="0" eaLnBrk="1" fontAlgn="base" latinLnBrk="0" hangingPunct="1">
                        <a:lnSpc>
                          <a:spcPct val="100000"/>
                        </a:lnSpc>
                        <a:spcBef>
                          <a:spcPts val="0"/>
                        </a:spcBef>
                        <a:spcAft>
                          <a:spcPts val="0"/>
                        </a:spcAft>
                        <a:buClr>
                          <a:schemeClr val="folHlink"/>
                        </a:buClr>
                        <a:buSzPct val="60000"/>
                        <a:buFont typeface="+mj-lt"/>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  Job specifications </a:t>
                      </a:r>
                    </a:p>
                  </a:txBody>
                  <a:tcPr marL="137160" marR="137160" marT="137160" marB="137160" horzOverflow="overflow">
                    <a:lnL w="12700" cap="flat" cmpd="sng" algn="ctr">
                      <a:solidFill>
                        <a:schemeClr val="tx1"/>
                      </a:solidFill>
                      <a:prstDash val="solid"/>
                      <a:round/>
                      <a:headEnd type="none" w="med" len="med"/>
                      <a:tailEnd type="none" w="med" len="med"/>
                    </a:lnL>
                  </a:tcPr>
                </a:tc>
                <a:tc>
                  <a:txBody>
                    <a:bodyPr/>
                    <a:lstStyle/>
                    <a:p>
                      <a:pPr marL="19050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Specific tasks required for the job and may include judgments of required KSAs. </a:t>
                      </a:r>
                    </a:p>
                  </a:txBody>
                  <a:tcPr marL="137160" marR="137160" marT="137160" marB="137160" horzOverflow="overflow"/>
                </a:tc>
                <a:tc>
                  <a:txBody>
                    <a:bodyPr/>
                    <a:lstStyle/>
                    <a:p>
                      <a:pPr marL="190500" marR="0" lvl="0" indent="-19050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Check for accuracy</a:t>
                      </a:r>
                    </a:p>
                  </a:txBody>
                  <a:tcPr marL="137160" marR="137160" marT="137160" marB="137160" horzOverflow="overflow">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2"/>
                  </a:ext>
                </a:extLst>
              </a:tr>
              <a:tr h="1201209">
                <a:tc>
                  <a:txBody>
                    <a:bodyPr/>
                    <a:lstStyle/>
                    <a:p>
                      <a:pPr marL="274320" marR="0" lvl="0" indent="-457200" algn="l" defTabSz="381000" rtl="0" eaLnBrk="1" fontAlgn="base" latinLnBrk="0" hangingPunct="1">
                        <a:lnSpc>
                          <a:spcPct val="100000"/>
                        </a:lnSpc>
                        <a:spcBef>
                          <a:spcPts val="0"/>
                        </a:spcBef>
                        <a:spcAft>
                          <a:spcPts val="0"/>
                        </a:spcAft>
                        <a:buClr>
                          <a:schemeClr val="folHlink"/>
                        </a:buClr>
                        <a:buSzPct val="60000"/>
                        <a:buFont typeface="Wingdings" pitchFamily="2" charset="2"/>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 Performance Standards</a:t>
                      </a:r>
                    </a:p>
                  </a:txBody>
                  <a:tcPr marL="137160" marR="137160" marT="137160" marB="137160" horzOverflow="overflow">
                    <a:lnL w="12700" cap="flat" cmpd="sng" algn="ctr">
                      <a:solidFill>
                        <a:schemeClr val="tx1"/>
                      </a:solidFill>
                      <a:prstDash val="solid"/>
                      <a:round/>
                      <a:headEnd type="none" w="med" len="med"/>
                      <a:tailEnd type="none" w="med" len="med"/>
                    </a:lnL>
                  </a:tcPr>
                </a:tc>
                <a:tc>
                  <a:txBody>
                    <a:bodyPr/>
                    <a:lstStyle/>
                    <a:p>
                      <a:pPr marL="19050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Provides objectives  &amp; standards related to the tasks required.</a:t>
                      </a:r>
                    </a:p>
                  </a:txBody>
                  <a:tcPr marL="137160" marR="137160" marT="137160" marB="137160" horzOverflow="overflow"/>
                </a:tc>
                <a:tc>
                  <a:txBody>
                    <a:bodyPr/>
                    <a:lstStyle/>
                    <a:p>
                      <a:pPr marL="190500" marR="0" lvl="0" indent="-19050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Very useful if available</a:t>
                      </a:r>
                    </a:p>
                  </a:txBody>
                  <a:tcPr marL="137160" marR="137160" marT="137160" marB="137160" horzOverflow="overflow">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3"/>
                  </a:ext>
                </a:extLst>
              </a:tr>
              <a:tr h="1201209">
                <a:tc>
                  <a:txBody>
                    <a:bodyPr/>
                    <a:lstStyle/>
                    <a:p>
                      <a:pPr marL="274320" marR="0" lvl="0" indent="-381000" algn="l" defTabSz="914400" rtl="0" eaLnBrk="1" fontAlgn="base" latinLnBrk="0" hangingPunct="1">
                        <a:lnSpc>
                          <a:spcPct val="100000"/>
                        </a:lnSpc>
                        <a:spcBef>
                          <a:spcPct val="0"/>
                        </a:spcBef>
                        <a:spcAft>
                          <a:spcPts val="0"/>
                        </a:spcAft>
                        <a:buClr>
                          <a:schemeClr val="folHlink"/>
                        </a:buClr>
                        <a:buSzPct val="60000"/>
                        <a:buFont typeface="Wingdings" pitchFamily="2" charset="2"/>
                        <a:buNone/>
                        <a:tabLst>
                          <a:tab pos="228600" algn="l"/>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4. Incumbents and supervisors</a:t>
                      </a:r>
                    </a:p>
                  </a:txBody>
                  <a:tcPr marL="137160" marR="137160" marT="137160" marB="137160" horzOverflow="overflow">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marL="18288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Provides accurate data about current job and performance expectations.</a:t>
                      </a:r>
                    </a:p>
                  </a:txBody>
                  <a:tcPr marL="137160" marR="137160" marT="137160" marB="137160" horzOverflow="overflow">
                    <a:lnB w="12700" cap="flat" cmpd="sng" algn="ctr">
                      <a:solidFill>
                        <a:schemeClr val="tx1"/>
                      </a:solidFill>
                      <a:prstDash val="solid"/>
                      <a:round/>
                      <a:headEnd type="none" w="med" len="med"/>
                      <a:tailEnd type="none" w="med" len="med"/>
                    </a:lnB>
                  </a:tcPr>
                </a:tc>
                <a:tc>
                  <a:txBody>
                    <a:bodyPr/>
                    <a:lstStyle/>
                    <a:p>
                      <a:pPr marL="292100" marR="0" lvl="0" indent="-29210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Must be done correctly to be of value</a:t>
                      </a:r>
                    </a:p>
                  </a:txBody>
                  <a:tcPr marL="137160" marR="137160" marT="137160" marB="137160" horzOverflow="overflow">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441002241"/>
      </p:ext>
    </p:extLst>
  </p:cSld>
  <p:clrMapOvr>
    <a:masterClrMapping/>
  </p:clrMapOvr>
  <p:transition spd="slow" advTm="163083"/>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2719480" y="382202"/>
            <a:ext cx="8001000" cy="458680"/>
          </a:xfrm>
          <a:ln/>
        </p:spPr>
        <p:txBody>
          <a:bodyPr rtlCol="0">
            <a:normAutofit fontScale="90000"/>
          </a:bodyPr>
          <a:lstStyle/>
          <a:p>
            <a:pPr>
              <a:defRPr/>
            </a:pP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 for Recording Job-Duty-Task Data</a:t>
            </a:r>
          </a:p>
        </p:txBody>
      </p:sp>
      <p:graphicFrame>
        <p:nvGraphicFramePr>
          <p:cNvPr id="3" name="Table 2"/>
          <p:cNvGraphicFramePr>
            <a:graphicFrameLocks noGrp="1"/>
          </p:cNvGraphicFramePr>
          <p:nvPr>
            <p:extLst>
              <p:ext uri="{D42A27DB-BD31-4B8C-83A1-F6EECF244321}">
                <p14:modId xmlns:p14="http://schemas.microsoft.com/office/powerpoint/2010/main" val="82467508"/>
              </p:ext>
            </p:extLst>
          </p:nvPr>
        </p:nvGraphicFramePr>
        <p:xfrm>
          <a:off x="900114" y="938813"/>
          <a:ext cx="10258425" cy="5536985"/>
        </p:xfrm>
        <a:graphic>
          <a:graphicData uri="http://schemas.openxmlformats.org/drawingml/2006/table">
            <a:tbl>
              <a:tblPr firstRow="1" firstCol="1" bandRow="1">
                <a:tableStyleId>{D7AC3CCA-C797-4891-BE02-D94E43425B78}</a:tableStyleId>
              </a:tblPr>
              <a:tblGrid>
                <a:gridCol w="3461691">
                  <a:extLst>
                    <a:ext uri="{9D8B030D-6E8A-4147-A177-3AD203B41FA5}">
                      <a16:colId xmlns:a16="http://schemas.microsoft.com/office/drawing/2014/main" xmlns="" val="20000"/>
                    </a:ext>
                  </a:extLst>
                </a:gridCol>
                <a:gridCol w="3461691">
                  <a:extLst>
                    <a:ext uri="{9D8B030D-6E8A-4147-A177-3AD203B41FA5}">
                      <a16:colId xmlns:a16="http://schemas.microsoft.com/office/drawing/2014/main" xmlns="" val="20001"/>
                    </a:ext>
                  </a:extLst>
                </a:gridCol>
                <a:gridCol w="3335043">
                  <a:extLst>
                    <a:ext uri="{9D8B030D-6E8A-4147-A177-3AD203B41FA5}">
                      <a16:colId xmlns:a16="http://schemas.microsoft.com/office/drawing/2014/main" xmlns="" val="20002"/>
                    </a:ext>
                  </a:extLst>
                </a:gridCol>
              </a:tblGrid>
              <a:tr h="652080">
                <a:tc gridSpan="3">
                  <a:txBody>
                    <a:bodyPr/>
                    <a:lstStyle/>
                    <a:p>
                      <a:pPr marL="0" marR="0" algn="l">
                        <a:spcBef>
                          <a:spcPts val="0"/>
                        </a:spcBef>
                        <a:spcAft>
                          <a:spcPts val="0"/>
                        </a:spcAft>
                      </a:pPr>
                      <a:r>
                        <a:rPr lang="en-US" sz="2000" dirty="0">
                          <a:effectLst/>
                        </a:rPr>
                        <a:t>Job (Title &amp; Classification code if available):</a:t>
                      </a:r>
                    </a:p>
                    <a:p>
                      <a:pPr marL="0" marR="0" algn="l">
                        <a:spcBef>
                          <a:spcPts val="0"/>
                        </a:spcBef>
                        <a:spcAft>
                          <a:spcPts val="0"/>
                        </a:spcAft>
                      </a:pPr>
                      <a:r>
                        <a:rPr lang="en-US" sz="2000" dirty="0">
                          <a:effectLst/>
                        </a:rPr>
                        <a:t> </a:t>
                      </a:r>
                      <a:endParaRPr lang="en-US" sz="2000" dirty="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326040">
                <a:tc gridSpan="3">
                  <a:txBody>
                    <a:bodyPr/>
                    <a:lstStyle/>
                    <a:p>
                      <a:pPr marL="0" marR="0" algn="l">
                        <a:spcBef>
                          <a:spcPts val="0"/>
                        </a:spcBef>
                        <a:spcAft>
                          <a:spcPts val="0"/>
                        </a:spcAft>
                      </a:pPr>
                      <a:r>
                        <a:rPr lang="en-US" sz="2000">
                          <a:effectLst/>
                        </a:rPr>
                        <a:t>Duty 1:</a:t>
                      </a:r>
                      <a:endParaRPr lang="en-US" sz="200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1"/>
                  </a:ext>
                </a:extLst>
              </a:tr>
              <a:tr h="752534">
                <a:tc>
                  <a:txBody>
                    <a:bodyPr/>
                    <a:lstStyle/>
                    <a:p>
                      <a:pPr marL="0" marR="0" algn="l">
                        <a:spcBef>
                          <a:spcPts val="0"/>
                        </a:spcBef>
                        <a:spcAft>
                          <a:spcPts val="0"/>
                        </a:spcAft>
                      </a:pPr>
                      <a:r>
                        <a:rPr lang="en-US" sz="1800" dirty="0">
                          <a:effectLst/>
                        </a:rPr>
                        <a:t>Task 1:</a:t>
                      </a:r>
                    </a:p>
                    <a:p>
                      <a:pPr marL="0" marR="0" algn="l">
                        <a:spcBef>
                          <a:spcPts val="0"/>
                        </a:spcBef>
                        <a:spcAft>
                          <a:spcPts val="0"/>
                        </a:spcAft>
                      </a:pPr>
                      <a:r>
                        <a:rPr lang="en-US" sz="1800" dirty="0">
                          <a:effectLst/>
                        </a:rPr>
                        <a:t>  </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Subtasks</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KSAs Needed</a:t>
                      </a:r>
                      <a:endParaRPr lang="en-US" sz="1800" dirty="0">
                        <a:effectLst/>
                        <a:latin typeface="Times New Roman"/>
                        <a:ea typeface="Times New Roman"/>
                      </a:endParaRPr>
                    </a:p>
                  </a:txBody>
                  <a:tcPr marL="59348" marR="59348" marT="0" marB="0"/>
                </a:tc>
                <a:extLst>
                  <a:ext uri="{0D108BD9-81ED-4DB2-BD59-A6C34878D82A}">
                    <a16:rowId xmlns:a16="http://schemas.microsoft.com/office/drawing/2014/main" xmlns="" val="10002"/>
                  </a:ext>
                </a:extLst>
              </a:tr>
              <a:tr h="880308">
                <a:tc>
                  <a:txBody>
                    <a:bodyPr/>
                    <a:lstStyle/>
                    <a:p>
                      <a:pPr marL="0" marR="0" algn="l">
                        <a:spcBef>
                          <a:spcPts val="0"/>
                        </a:spcBef>
                        <a:spcAft>
                          <a:spcPts val="0"/>
                        </a:spcAft>
                      </a:pPr>
                      <a:r>
                        <a:rPr lang="en-US" sz="1800" dirty="0">
                          <a:effectLst/>
                        </a:rPr>
                        <a:t>Task 2:</a:t>
                      </a:r>
                    </a:p>
                    <a:p>
                      <a:pPr marL="0" marR="0" algn="l">
                        <a:spcBef>
                          <a:spcPts val="0"/>
                        </a:spcBef>
                        <a:spcAft>
                          <a:spcPts val="0"/>
                        </a:spcAft>
                      </a:pPr>
                      <a:r>
                        <a:rPr lang="en-US" sz="1800" dirty="0">
                          <a:effectLst/>
                        </a:rPr>
                        <a:t> </a:t>
                      </a:r>
                    </a:p>
                    <a:p>
                      <a:pPr marL="0" marR="0" algn="l">
                        <a:spcBef>
                          <a:spcPts val="0"/>
                        </a:spcBef>
                        <a:spcAft>
                          <a:spcPts val="0"/>
                        </a:spcAft>
                      </a:pPr>
                      <a:r>
                        <a:rPr lang="en-US" sz="1800" dirty="0">
                          <a:effectLst/>
                        </a:rPr>
                        <a:t> </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Subtasks</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KSAs Needed</a:t>
                      </a:r>
                      <a:endParaRPr lang="en-US" sz="1800" dirty="0">
                        <a:effectLst/>
                        <a:latin typeface="Times New Roman"/>
                        <a:ea typeface="Times New Roman"/>
                      </a:endParaRPr>
                    </a:p>
                  </a:txBody>
                  <a:tcPr marL="59348" marR="59348" marT="0" marB="0"/>
                </a:tc>
                <a:extLst>
                  <a:ext uri="{0D108BD9-81ED-4DB2-BD59-A6C34878D82A}">
                    <a16:rowId xmlns:a16="http://schemas.microsoft.com/office/drawing/2014/main" xmlns="" val="10003"/>
                  </a:ext>
                </a:extLst>
              </a:tr>
              <a:tr h="326040">
                <a:tc gridSpan="3">
                  <a:txBody>
                    <a:bodyPr/>
                    <a:lstStyle/>
                    <a:p>
                      <a:pPr marL="0" marR="0" algn="l">
                        <a:spcBef>
                          <a:spcPts val="0"/>
                        </a:spcBef>
                        <a:spcAft>
                          <a:spcPts val="0"/>
                        </a:spcAft>
                      </a:pPr>
                      <a:r>
                        <a:rPr lang="en-US" sz="2000">
                          <a:effectLst/>
                        </a:rPr>
                        <a:t>And so on until all tasks for the duty have been identified</a:t>
                      </a:r>
                      <a:endParaRPr lang="en-US" sz="200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4"/>
                  </a:ext>
                </a:extLst>
              </a:tr>
              <a:tr h="326040">
                <a:tc gridSpan="3">
                  <a:txBody>
                    <a:bodyPr/>
                    <a:lstStyle/>
                    <a:p>
                      <a:pPr marL="0" marR="0" algn="l">
                        <a:spcBef>
                          <a:spcPts val="0"/>
                        </a:spcBef>
                        <a:spcAft>
                          <a:spcPts val="0"/>
                        </a:spcAft>
                      </a:pPr>
                      <a:r>
                        <a:rPr lang="en-US" sz="2000">
                          <a:effectLst/>
                        </a:rPr>
                        <a:t>Duty 2:</a:t>
                      </a:r>
                      <a:endParaRPr lang="en-US" sz="200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5"/>
                  </a:ext>
                </a:extLst>
              </a:tr>
              <a:tr h="820809">
                <a:tc>
                  <a:txBody>
                    <a:bodyPr/>
                    <a:lstStyle/>
                    <a:p>
                      <a:pPr marL="0" marR="0" algn="l">
                        <a:spcBef>
                          <a:spcPts val="0"/>
                        </a:spcBef>
                        <a:spcAft>
                          <a:spcPts val="0"/>
                        </a:spcAft>
                      </a:pPr>
                      <a:r>
                        <a:rPr lang="en-US" sz="1800" dirty="0">
                          <a:effectLst/>
                        </a:rPr>
                        <a:t>Task 1:</a:t>
                      </a:r>
                    </a:p>
                    <a:p>
                      <a:pPr marL="0" marR="0" algn="l">
                        <a:spcBef>
                          <a:spcPts val="0"/>
                        </a:spcBef>
                        <a:spcAft>
                          <a:spcPts val="0"/>
                        </a:spcAft>
                      </a:pPr>
                      <a:r>
                        <a:rPr lang="en-US" sz="1800" dirty="0">
                          <a:effectLst/>
                        </a:rPr>
                        <a:t> </a:t>
                      </a:r>
                    </a:p>
                  </a:txBody>
                  <a:tcPr marL="59348" marR="59348" marT="0" marB="0"/>
                </a:tc>
                <a:tc>
                  <a:txBody>
                    <a:bodyPr/>
                    <a:lstStyle/>
                    <a:p>
                      <a:pPr marL="0" marR="0" algn="l">
                        <a:spcBef>
                          <a:spcPts val="0"/>
                        </a:spcBef>
                        <a:spcAft>
                          <a:spcPts val="0"/>
                        </a:spcAft>
                      </a:pPr>
                      <a:r>
                        <a:rPr lang="en-US" sz="1800" dirty="0">
                          <a:effectLst/>
                        </a:rPr>
                        <a:t>Subtasks</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KSAs Needed</a:t>
                      </a:r>
                      <a:endParaRPr lang="en-US" sz="1800" dirty="0">
                        <a:effectLst/>
                        <a:latin typeface="Times New Roman"/>
                        <a:ea typeface="Times New Roman"/>
                      </a:endParaRPr>
                    </a:p>
                  </a:txBody>
                  <a:tcPr marL="59348" marR="59348" marT="0" marB="0"/>
                </a:tc>
                <a:extLst>
                  <a:ext uri="{0D108BD9-81ED-4DB2-BD59-A6C34878D82A}">
                    <a16:rowId xmlns:a16="http://schemas.microsoft.com/office/drawing/2014/main" xmlns="" val="10006"/>
                  </a:ext>
                </a:extLst>
              </a:tr>
              <a:tr h="820809">
                <a:tc>
                  <a:txBody>
                    <a:bodyPr/>
                    <a:lstStyle/>
                    <a:p>
                      <a:pPr marL="0" marR="0" algn="l">
                        <a:spcBef>
                          <a:spcPts val="0"/>
                        </a:spcBef>
                        <a:spcAft>
                          <a:spcPts val="0"/>
                        </a:spcAft>
                      </a:pPr>
                      <a:r>
                        <a:rPr lang="en-US" sz="1800" dirty="0">
                          <a:effectLst/>
                        </a:rPr>
                        <a:t>Task 2:</a:t>
                      </a:r>
                    </a:p>
                    <a:p>
                      <a:pPr marL="0" marR="0" algn="l">
                        <a:spcBef>
                          <a:spcPts val="0"/>
                        </a:spcBef>
                        <a:spcAft>
                          <a:spcPts val="0"/>
                        </a:spcAft>
                      </a:pPr>
                      <a:r>
                        <a:rPr lang="en-US" sz="1800" dirty="0">
                          <a:effectLst/>
                        </a:rPr>
                        <a:t> </a:t>
                      </a:r>
                    </a:p>
                  </a:txBody>
                  <a:tcPr marL="59348" marR="59348" marT="0" marB="0"/>
                </a:tc>
                <a:tc>
                  <a:txBody>
                    <a:bodyPr/>
                    <a:lstStyle/>
                    <a:p>
                      <a:pPr marL="0" marR="0" algn="l">
                        <a:spcBef>
                          <a:spcPts val="0"/>
                        </a:spcBef>
                        <a:spcAft>
                          <a:spcPts val="0"/>
                        </a:spcAft>
                      </a:pPr>
                      <a:r>
                        <a:rPr lang="en-US" sz="1800">
                          <a:effectLst/>
                        </a:rPr>
                        <a:t>Subtasks</a:t>
                      </a:r>
                      <a:endParaRPr lang="en-US" sz="180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KSAs Needed</a:t>
                      </a:r>
                      <a:endParaRPr lang="en-US" sz="1800" dirty="0">
                        <a:effectLst/>
                        <a:latin typeface="Times New Roman"/>
                        <a:ea typeface="Times New Roman"/>
                      </a:endParaRPr>
                    </a:p>
                  </a:txBody>
                  <a:tcPr marL="59348" marR="59348" marT="0" marB="0"/>
                </a:tc>
                <a:extLst>
                  <a:ext uri="{0D108BD9-81ED-4DB2-BD59-A6C34878D82A}">
                    <a16:rowId xmlns:a16="http://schemas.microsoft.com/office/drawing/2014/main" xmlns="" val="10007"/>
                  </a:ext>
                </a:extLst>
              </a:tr>
              <a:tr h="632325">
                <a:tc gridSpan="3">
                  <a:txBody>
                    <a:bodyPr/>
                    <a:lstStyle/>
                    <a:p>
                      <a:pPr marL="0" marR="0" algn="l">
                        <a:spcBef>
                          <a:spcPts val="0"/>
                        </a:spcBef>
                        <a:spcAft>
                          <a:spcPts val="0"/>
                        </a:spcAft>
                      </a:pPr>
                      <a:r>
                        <a:rPr lang="en-US" sz="2000" dirty="0">
                          <a:effectLst/>
                        </a:rPr>
                        <a:t>And so on until all duties have been analyzed for tasks and KSAs</a:t>
                      </a:r>
                      <a:endParaRPr lang="en-US" sz="2000" dirty="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2616560317"/>
      </p:ext>
    </p:extLst>
  </p:cSld>
  <p:clrMapOvr>
    <a:masterClrMapping/>
  </p:clrMapOvr>
  <p:transition spd="slow" advTm="137332"/>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5BB979-A1C7-4B01-AC9F-3A137398D14A}"/>
              </a:ext>
            </a:extLst>
          </p:cNvPr>
          <p:cNvSpPr>
            <a:spLocks noGrp="1"/>
          </p:cNvSpPr>
          <p:nvPr>
            <p:ph type="title"/>
          </p:nvPr>
        </p:nvSpPr>
        <p:spPr>
          <a:xfrm>
            <a:off x="736847" y="391758"/>
            <a:ext cx="10515600" cy="549275"/>
          </a:xfrm>
        </p:spPr>
        <p:txBody>
          <a:bodyPr>
            <a:noAutofit/>
          </a:bodyPr>
          <a:lstStyle/>
          <a:p>
            <a:pPr algn="ctr"/>
            <a:r>
              <a:rPr lang="en-US" sz="40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Demonstration of the Competency</a:t>
            </a:r>
            <a:endParaRPr lang="en-US" sz="40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Content Placeholder 4">
            <a:extLst>
              <a:ext uri="{FF2B5EF4-FFF2-40B4-BE49-F238E27FC236}">
                <a16:creationId xmlns:a16="http://schemas.microsoft.com/office/drawing/2014/main" xmlns="" id="{D743A2A5-FA19-4EE2-9EEE-502BAB33D78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6846" y="1065320"/>
            <a:ext cx="10864603" cy="5422549"/>
          </a:xfrm>
        </p:spPr>
      </p:pic>
    </p:spTree>
    <p:extLst>
      <p:ext uri="{BB962C8B-B14F-4D97-AF65-F5344CB8AC3E}">
        <p14:creationId xmlns:p14="http://schemas.microsoft.com/office/powerpoint/2010/main" val="1836923807"/>
      </p:ext>
    </p:extLst>
  </p:cSld>
  <p:clrMapOvr>
    <a:masterClrMapping/>
  </p:clrMapOvr>
  <mc:AlternateContent xmlns:mc="http://schemas.openxmlformats.org/markup-compatibility/2006" xmlns:p14="http://schemas.microsoft.com/office/powerpoint/2010/main">
    <mc:Choice Requires="p14">
      <p:transition spd="slow" p14:dur="2000" advTm="161899"/>
    </mc:Choice>
    <mc:Fallback xmlns="">
      <p:transition spd="slow" advTm="16189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384917" y="309670"/>
            <a:ext cx="8229600" cy="679450"/>
          </a:xfrm>
          <a:ln/>
        </p:spPr>
        <p:txBody>
          <a:bodyPr rtlCol="0">
            <a:normAutofit/>
          </a:bodyPr>
          <a:lstStyle/>
          <a:p>
            <a:pPr algn="ctr">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Purpose of Person Analysis</a:t>
            </a:r>
          </a:p>
        </p:txBody>
      </p:sp>
      <p:sp>
        <p:nvSpPr>
          <p:cNvPr id="26627" name="Rectangle 3"/>
          <p:cNvSpPr>
            <a:spLocks noGrp="1" noChangeArrowheads="1"/>
          </p:cNvSpPr>
          <p:nvPr>
            <p:ph idx="1"/>
          </p:nvPr>
        </p:nvSpPr>
        <p:spPr>
          <a:xfrm>
            <a:off x="171452" y="1371599"/>
            <a:ext cx="7015162" cy="5057775"/>
          </a:xfrm>
        </p:spPr>
        <p:txBody>
          <a:bodyPr rtlCol="0">
            <a:normAutofit/>
          </a:bodyPr>
          <a:lstStyle/>
          <a:p>
            <a:pPr marL="438912" indent="-320040">
              <a:spcBef>
                <a:spcPts val="0"/>
              </a:spcBef>
              <a:spcAft>
                <a:spcPts val="1800"/>
              </a:spcAft>
              <a:buClr>
                <a:schemeClr val="accent6">
                  <a:lumMod val="50000"/>
                </a:schemeClr>
              </a:buClr>
              <a:buFont typeface="Wingdings 2"/>
              <a:buChar char=""/>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Identify individual job performance gaps</a:t>
            </a:r>
            <a:endParaRPr lang="en-US" sz="2400" i="1" dirty="0">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438912" indent="-320040">
              <a:spcBef>
                <a:spcPts val="0"/>
              </a:spcBef>
              <a:spcAft>
                <a:spcPts val="1800"/>
              </a:spcAft>
              <a:buClr>
                <a:schemeClr val="accent6">
                  <a:lumMod val="50000"/>
                </a:schemeClr>
              </a:buClr>
              <a:buFont typeface="Wingdings 2"/>
              <a:buChar char=""/>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Determine cause of performance gaps by:</a:t>
            </a:r>
          </a:p>
          <a:p>
            <a:pPr marL="731520" lvl="1" indent="-274320">
              <a:spcAft>
                <a:spcPts val="1800"/>
              </a:spcAft>
              <a:buClr>
                <a:schemeClr val="accent6">
                  <a:lumMod val="50000"/>
                </a:schemeClr>
              </a:buClr>
              <a:buSzPct val="120000"/>
              <a:buFont typeface="Wingdings" pitchFamily="2" charset="2"/>
              <a:buChar char="Ø"/>
              <a:defRPr/>
            </a:pPr>
            <a:r>
              <a:rPr lang="en-US" dirty="0">
                <a:effectLst>
                  <a:outerShdw blurRad="38100" dist="38100" dir="2700000" algn="tl">
                    <a:srgbClr val="C0C0C0"/>
                  </a:outerShdw>
                </a:effectLst>
                <a:latin typeface="Times New Roman" panose="02020603050405020304" pitchFamily="18" charset="0"/>
                <a:cs typeface="Times New Roman" panose="02020603050405020304" pitchFamily="18" charset="0"/>
              </a:rPr>
              <a:t>Comparing individual KSAs to those required to meet job performance standards.</a:t>
            </a:r>
          </a:p>
          <a:p>
            <a:pPr marL="996696" lvl="2">
              <a:spcAft>
                <a:spcPts val="1800"/>
              </a:spcAft>
              <a:buClr>
                <a:schemeClr val="accent6">
                  <a:lumMod val="50000"/>
                </a:schemeClr>
              </a:buClr>
              <a:buSzPct val="120000"/>
              <a:buNone/>
              <a:defRPr/>
            </a:pPr>
            <a:r>
              <a:rPr lang="en-US" sz="24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If KSAs are lacking training MAY be a solution</a:t>
            </a:r>
          </a:p>
          <a:p>
            <a:pPr marL="996696" lvl="2">
              <a:spcAft>
                <a:spcPts val="1800"/>
              </a:spcAft>
              <a:buClr>
                <a:schemeClr val="accent6">
                  <a:lumMod val="50000"/>
                </a:schemeClr>
              </a:buClr>
              <a:buSzPct val="120000"/>
              <a:buNone/>
              <a:defRPr/>
            </a:pPr>
            <a:r>
              <a:rPr lang="en-US" sz="24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If KSAs exist, training is NOT a solution</a:t>
            </a:r>
            <a:endPar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731520" lvl="1" indent="-274320">
              <a:spcAft>
                <a:spcPts val="1800"/>
              </a:spcAft>
              <a:buClr>
                <a:schemeClr val="accent6">
                  <a:lumMod val="50000"/>
                </a:schemeClr>
              </a:buClr>
              <a:buSzPct val="100000"/>
              <a:buFont typeface="Wingdings" pitchFamily="2" charset="2"/>
              <a:buChar char="Ø"/>
              <a:defRPr/>
            </a:pPr>
            <a:r>
              <a:rPr lang="en-US" dirty="0">
                <a:effectLst>
                  <a:outerShdw blurRad="38100" dist="38100" dir="2700000" algn="tl">
                    <a:srgbClr val="C0C0C0"/>
                  </a:outerShdw>
                </a:effectLst>
                <a:latin typeface="Times New Roman" panose="02020603050405020304" pitchFamily="18" charset="0"/>
                <a:cs typeface="Times New Roman" panose="02020603050405020304" pitchFamily="18" charset="0"/>
              </a:rPr>
              <a:t>Also need to examine motivation and environment factors, even for those lacking KSAs.</a:t>
            </a:r>
          </a:p>
        </p:txBody>
      </p:sp>
      <p:pic>
        <p:nvPicPr>
          <p:cNvPr id="3" name="Graphic 2" descr="A depressed face">
            <a:extLst>
              <a:ext uri="{FF2B5EF4-FFF2-40B4-BE49-F238E27FC236}">
                <a16:creationId xmlns:a16="http://schemas.microsoft.com/office/drawing/2014/main" xmlns="" id="{FEA90199-A25F-41B1-9B08-B6DA138DEF4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7882662" y="1371599"/>
            <a:ext cx="1366415" cy="1457970"/>
          </a:xfrm>
          <a:prstGeom prst="rect">
            <a:avLst/>
          </a:prstGeom>
        </p:spPr>
      </p:pic>
      <p:pic>
        <p:nvPicPr>
          <p:cNvPr id="5" name="Graphic 4" descr="A face with one eyebrow">
            <a:extLst>
              <a:ext uri="{FF2B5EF4-FFF2-40B4-BE49-F238E27FC236}">
                <a16:creationId xmlns:a16="http://schemas.microsoft.com/office/drawing/2014/main" xmlns="" id="{87F1F610-05F7-37FE-629F-D384C3BB6B8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10048129" y="3429000"/>
            <a:ext cx="1027635" cy="1166092"/>
          </a:xfrm>
          <a:prstGeom prst="rect">
            <a:avLst/>
          </a:prstGeom>
        </p:spPr>
      </p:pic>
      <p:pic>
        <p:nvPicPr>
          <p:cNvPr id="7" name="Graphic 6" descr="An afraid face">
            <a:extLst>
              <a:ext uri="{FF2B5EF4-FFF2-40B4-BE49-F238E27FC236}">
                <a16:creationId xmlns:a16="http://schemas.microsoft.com/office/drawing/2014/main" xmlns="" id="{FEC6183D-CC89-2653-07D0-F022DDB61D85}"/>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8104839" y="3167646"/>
            <a:ext cx="1366414" cy="1549092"/>
          </a:xfrm>
          <a:prstGeom prst="rect">
            <a:avLst/>
          </a:prstGeom>
        </p:spPr>
      </p:pic>
      <p:pic>
        <p:nvPicPr>
          <p:cNvPr id="9" name="Graphic 8" descr="Angry man face">
            <a:extLst>
              <a:ext uri="{FF2B5EF4-FFF2-40B4-BE49-F238E27FC236}">
                <a16:creationId xmlns:a16="http://schemas.microsoft.com/office/drawing/2014/main" xmlns="" id="{8927D07A-51A5-4B38-C989-E5E8D0E04E40}"/>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9945126" y="1371599"/>
            <a:ext cx="1372571" cy="1510305"/>
          </a:xfrm>
          <a:prstGeom prst="rect">
            <a:avLst/>
          </a:prstGeom>
        </p:spPr>
      </p:pic>
      <p:pic>
        <p:nvPicPr>
          <p:cNvPr id="11" name="Graphic 10" descr="A crying face">
            <a:extLst>
              <a:ext uri="{FF2B5EF4-FFF2-40B4-BE49-F238E27FC236}">
                <a16:creationId xmlns:a16="http://schemas.microsoft.com/office/drawing/2014/main" xmlns="" id="{89148EC8-2166-0C43-84A2-BC55196B62B9}"/>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p:blipFill>
        <p:spPr>
          <a:xfrm>
            <a:off x="10665748" y="4847482"/>
            <a:ext cx="1372571" cy="1510305"/>
          </a:xfrm>
          <a:prstGeom prst="rect">
            <a:avLst/>
          </a:prstGeom>
        </p:spPr>
      </p:pic>
      <p:pic>
        <p:nvPicPr>
          <p:cNvPr id="13" name="Graphic 12" descr="A surprised face">
            <a:extLst>
              <a:ext uri="{FF2B5EF4-FFF2-40B4-BE49-F238E27FC236}">
                <a16:creationId xmlns:a16="http://schemas.microsoft.com/office/drawing/2014/main" xmlns="" id="{5779F742-0ECB-E637-579E-8493B0768E28}"/>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xmlns="" r:embed="rId16"/>
              </a:ext>
            </a:extLst>
          </a:blip>
          <a:stretch>
            <a:fillRect/>
          </a:stretch>
        </p:blipFill>
        <p:spPr>
          <a:xfrm>
            <a:off x="9050954" y="5008095"/>
            <a:ext cx="997175" cy="1302971"/>
          </a:xfrm>
          <a:prstGeom prst="rect">
            <a:avLst/>
          </a:prstGeom>
        </p:spPr>
      </p:pic>
      <p:pic>
        <p:nvPicPr>
          <p:cNvPr id="15" name="Graphic 14" descr="A confused face">
            <a:extLst>
              <a:ext uri="{FF2B5EF4-FFF2-40B4-BE49-F238E27FC236}">
                <a16:creationId xmlns:a16="http://schemas.microsoft.com/office/drawing/2014/main" xmlns="" id="{3DF3BD77-92CE-5BC6-A0EC-126AA8DF815E}"/>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xmlns="" r:embed="rId18"/>
              </a:ext>
            </a:extLst>
          </a:blip>
          <a:stretch>
            <a:fillRect/>
          </a:stretch>
        </p:blipFill>
        <p:spPr>
          <a:xfrm>
            <a:off x="7433973" y="5028174"/>
            <a:ext cx="999362" cy="1374557"/>
          </a:xfrm>
          <a:prstGeom prst="rect">
            <a:avLst/>
          </a:prstGeom>
        </p:spPr>
      </p:pic>
    </p:spTree>
    <p:extLst>
      <p:ext uri="{BB962C8B-B14F-4D97-AF65-F5344CB8AC3E}">
        <p14:creationId xmlns:p14="http://schemas.microsoft.com/office/powerpoint/2010/main" val="4209379771"/>
      </p:ext>
    </p:extLst>
  </p:cSld>
  <p:clrMapOvr>
    <a:masterClrMapping/>
  </p:clrMapOvr>
  <p:transition spd="slow" advTm="114902"/>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356D05F-802D-4309-8D2D-7147AF7C32B0}"/>
              </a:ext>
            </a:extLst>
          </p:cNvPr>
          <p:cNvSpPr>
            <a:spLocks noGrp="1"/>
          </p:cNvSpPr>
          <p:nvPr>
            <p:ph type="title"/>
          </p:nvPr>
        </p:nvSpPr>
        <p:spPr>
          <a:xfrm>
            <a:off x="838200" y="365126"/>
            <a:ext cx="10515600" cy="513763"/>
          </a:xfrm>
        </p:spPr>
        <p:txBody>
          <a:bodyPr>
            <a:normAutofit fontScale="90000"/>
          </a:bodyPr>
          <a:lstStyle/>
          <a:p>
            <a:pPr algn="ctr"/>
            <a:r>
              <a:rPr lang="en-US" sz="3600" b="1" dirty="0">
                <a:solidFill>
                  <a:srgbClr val="C00000"/>
                </a:solidFill>
                <a:latin typeface="Times New Roman" panose="02020603050405020304" pitchFamily="18" charset="0"/>
                <a:cs typeface="Times New Roman" panose="02020603050405020304" pitchFamily="18" charset="0"/>
              </a:rPr>
              <a:t>Data Sources for Person Analysis  Part 1 of 3</a:t>
            </a:r>
            <a:endParaRPr lang="en-US" sz="3600" dirty="0">
              <a:solidFill>
                <a:srgbClr val="C00000"/>
              </a:solidFill>
              <a:latin typeface="Times New Roman" panose="02020603050405020304" pitchFamily="18"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xmlns="" id="{996784B0-74D2-48AF-A742-74973BC19363}"/>
              </a:ext>
            </a:extLst>
          </p:cNvPr>
          <p:cNvGraphicFramePr>
            <a:graphicFrameLocks noGrp="1"/>
          </p:cNvGraphicFramePr>
          <p:nvPr>
            <p:extLst>
              <p:ext uri="{D42A27DB-BD31-4B8C-83A1-F6EECF244321}">
                <p14:modId xmlns:p14="http://schemas.microsoft.com/office/powerpoint/2010/main" val="1654534365"/>
              </p:ext>
            </p:extLst>
          </p:nvPr>
        </p:nvGraphicFramePr>
        <p:xfrm>
          <a:off x="600075" y="958542"/>
          <a:ext cx="10915650" cy="6004718"/>
        </p:xfrm>
        <a:graphic>
          <a:graphicData uri="http://schemas.openxmlformats.org/drawingml/2006/table">
            <a:tbl>
              <a:tblPr firstRow="1" firstCol="1" bandRow="1">
                <a:tableStyleId>{5C22544A-7EE6-4342-B048-85BDC9FD1C3A}</a:tableStyleId>
              </a:tblPr>
              <a:tblGrid>
                <a:gridCol w="3447628">
                  <a:extLst>
                    <a:ext uri="{9D8B030D-6E8A-4147-A177-3AD203B41FA5}">
                      <a16:colId xmlns:a16="http://schemas.microsoft.com/office/drawing/2014/main" xmlns="" val="3947642437"/>
                    </a:ext>
                  </a:extLst>
                </a:gridCol>
                <a:gridCol w="3525720">
                  <a:extLst>
                    <a:ext uri="{9D8B030D-6E8A-4147-A177-3AD203B41FA5}">
                      <a16:colId xmlns:a16="http://schemas.microsoft.com/office/drawing/2014/main" xmlns="" val="3973752147"/>
                    </a:ext>
                  </a:extLst>
                </a:gridCol>
                <a:gridCol w="3942302">
                  <a:extLst>
                    <a:ext uri="{9D8B030D-6E8A-4147-A177-3AD203B41FA5}">
                      <a16:colId xmlns:a16="http://schemas.microsoft.com/office/drawing/2014/main" xmlns="" val="964872820"/>
                    </a:ext>
                  </a:extLst>
                </a:gridCol>
              </a:tblGrid>
              <a:tr h="680744">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Sources for Obtaining Data</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a:effectLst/>
                          <a:latin typeface="Times New Roman" panose="02020603050405020304" pitchFamily="18" charset="0"/>
                          <a:cs typeface="Times New Roman" panose="02020603050405020304" pitchFamily="18" charset="0"/>
                        </a:rPr>
                        <a:t>Training Need Implications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Remarks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xmlns="" val="2369310229"/>
                  </a:ext>
                </a:extLst>
              </a:tr>
              <a:tr h="1075626">
                <a:tc>
                  <a:txBody>
                    <a:bodyPr/>
                    <a:lstStyle/>
                    <a:p>
                      <a:pPr marL="228600" marR="0" indent="-228600">
                        <a:lnSpc>
                          <a:spcPct val="115000"/>
                        </a:lnSpc>
                        <a:spcBef>
                          <a:spcPts val="25"/>
                        </a:spcBef>
                        <a:spcAft>
                          <a:spcPts val="1000"/>
                        </a:spcAft>
                      </a:pPr>
                      <a:r>
                        <a:rPr lang="en-US" sz="2200">
                          <a:effectLst/>
                          <a:latin typeface="Times New Roman" panose="02020603050405020304" pitchFamily="18" charset="0"/>
                          <a:cs typeface="Times New Roman" panose="02020603050405020304" pitchFamily="18" charset="0"/>
                        </a:rPr>
                        <a:t>1.	Supervisor Performance Appraisals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Useful if done specifically for TNA.</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Multiple reasons for ratings, and often not done well.</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xmlns="" val="3985190700"/>
                  </a:ext>
                </a:extLst>
              </a:tr>
              <a:tr h="3914489">
                <a:tc>
                  <a:txBody>
                    <a:bodyPr/>
                    <a:lstStyle/>
                    <a:p>
                      <a:pPr marL="228600" marR="0" indent="-228600">
                        <a:lnSpc>
                          <a:spcPct val="100000"/>
                        </a:lnSpc>
                        <a:spcBef>
                          <a:spcPts val="410"/>
                        </a:spcBef>
                        <a:spcAft>
                          <a:spcPts val="1000"/>
                        </a:spcAft>
                        <a:tabLst>
                          <a:tab pos="1403985" algn="l"/>
                        </a:tabLst>
                      </a:pPr>
                      <a:r>
                        <a:rPr lang="en-US" sz="2200" dirty="0">
                          <a:effectLst/>
                          <a:latin typeface="Times New Roman" panose="02020603050405020304" pitchFamily="18" charset="0"/>
                          <a:cs typeface="Times New Roman" panose="02020603050405020304" pitchFamily="18" charset="0"/>
                        </a:rPr>
                        <a:t>2.	Performance Data</a:t>
                      </a:r>
                    </a:p>
                    <a:p>
                      <a:pPr marL="457200" marR="0" indent="-228600">
                        <a:lnSpc>
                          <a:spcPct val="100000"/>
                        </a:lnSpc>
                        <a:spcBef>
                          <a:spcPts val="0"/>
                        </a:spcBef>
                        <a:spcAft>
                          <a:spcPts val="1000"/>
                        </a:spcAft>
                        <a:tabLst>
                          <a:tab pos="1530985" algn="l"/>
                        </a:tabLst>
                      </a:pPr>
                      <a:r>
                        <a:rPr lang="en-US" sz="2200" dirty="0">
                          <a:effectLst/>
                          <a:latin typeface="Times New Roman" panose="02020603050405020304" pitchFamily="18" charset="0"/>
                          <a:cs typeface="Times New Roman" panose="02020603050405020304" pitchFamily="18" charset="0"/>
                        </a:rPr>
                        <a:t>a.	Productivity</a:t>
                      </a:r>
                    </a:p>
                    <a:p>
                      <a:pPr marL="457200" marR="0" indent="-228600">
                        <a:lnSpc>
                          <a:spcPct val="100000"/>
                        </a:lnSpc>
                        <a:spcBef>
                          <a:spcPts val="0"/>
                        </a:spcBef>
                        <a:spcAft>
                          <a:spcPts val="1000"/>
                        </a:spcAft>
                        <a:tabLst>
                          <a:tab pos="1537335" algn="l"/>
                        </a:tabLst>
                      </a:pPr>
                      <a:r>
                        <a:rPr lang="en-US" sz="2200" dirty="0">
                          <a:effectLst/>
                          <a:latin typeface="Times New Roman" panose="02020603050405020304" pitchFamily="18" charset="0"/>
                          <a:cs typeface="Times New Roman" panose="02020603050405020304" pitchFamily="18" charset="0"/>
                        </a:rPr>
                        <a:t>b.	Absenteeism and tardiness</a:t>
                      </a:r>
                    </a:p>
                    <a:p>
                      <a:pPr marL="457200" marR="0" indent="-228600">
                        <a:lnSpc>
                          <a:spcPct val="100000"/>
                        </a:lnSpc>
                        <a:spcBef>
                          <a:spcPts val="0"/>
                        </a:spcBef>
                        <a:spcAft>
                          <a:spcPts val="1000"/>
                        </a:spcAft>
                        <a:tabLst>
                          <a:tab pos="1517650" algn="l"/>
                        </a:tabLst>
                      </a:pPr>
                      <a:r>
                        <a:rPr lang="en-US" sz="2200" dirty="0">
                          <a:effectLst/>
                          <a:latin typeface="Times New Roman" panose="02020603050405020304" pitchFamily="18" charset="0"/>
                          <a:cs typeface="Times New Roman" panose="02020603050405020304" pitchFamily="18" charset="0"/>
                        </a:rPr>
                        <a:t>c.	Accidents</a:t>
                      </a:r>
                    </a:p>
                    <a:p>
                      <a:pPr marL="457200" marR="0" indent="-228600">
                        <a:lnSpc>
                          <a:spcPct val="100000"/>
                        </a:lnSpc>
                        <a:spcBef>
                          <a:spcPts val="0"/>
                        </a:spcBef>
                        <a:spcAft>
                          <a:spcPts val="1000"/>
                        </a:spcAft>
                        <a:tabLst>
                          <a:tab pos="1537335" algn="l"/>
                        </a:tabLst>
                      </a:pPr>
                      <a:r>
                        <a:rPr lang="en-US" sz="2200" dirty="0">
                          <a:effectLst/>
                          <a:latin typeface="Times New Roman" panose="02020603050405020304" pitchFamily="18" charset="0"/>
                          <a:cs typeface="Times New Roman" panose="02020603050405020304" pitchFamily="18" charset="0"/>
                        </a:rPr>
                        <a:t>d.	Grievances</a:t>
                      </a:r>
                    </a:p>
                    <a:p>
                      <a:pPr marL="457200" marR="0" indent="-228600">
                        <a:lnSpc>
                          <a:spcPct val="100000"/>
                        </a:lnSpc>
                        <a:spcBef>
                          <a:spcPts val="0"/>
                        </a:spcBef>
                        <a:spcAft>
                          <a:spcPts val="1000"/>
                        </a:spcAft>
                        <a:tabLst>
                          <a:tab pos="1530985" algn="l"/>
                        </a:tabLst>
                      </a:pPr>
                      <a:r>
                        <a:rPr lang="en-US" sz="2200" dirty="0">
                          <a:effectLst/>
                          <a:latin typeface="Times New Roman" panose="02020603050405020304" pitchFamily="18" charset="0"/>
                          <a:cs typeface="Times New Roman" panose="02020603050405020304" pitchFamily="18" charset="0"/>
                        </a:rPr>
                        <a:t>e.	Waste</a:t>
                      </a:r>
                    </a:p>
                    <a:p>
                      <a:pPr marL="457200" marR="0" indent="-228600">
                        <a:lnSpc>
                          <a:spcPct val="100000"/>
                        </a:lnSpc>
                        <a:spcBef>
                          <a:spcPts val="0"/>
                        </a:spcBef>
                        <a:spcAft>
                          <a:spcPts val="1000"/>
                        </a:spcAft>
                        <a:tabLst>
                          <a:tab pos="1511935" algn="l"/>
                        </a:tabLs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And so on</a:t>
                      </a: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Shows who is not meeting performance standards, but not why.</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Useful, easy to analyze and quantify for the purposes of determining actual performance.</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xmlns="" val="4011287058"/>
                  </a:ext>
                </a:extLst>
              </a:tr>
            </a:tbl>
          </a:graphicData>
        </a:graphic>
      </p:graphicFrame>
    </p:spTree>
    <p:extLst>
      <p:ext uri="{BB962C8B-B14F-4D97-AF65-F5344CB8AC3E}">
        <p14:creationId xmlns:p14="http://schemas.microsoft.com/office/powerpoint/2010/main" val="3154774196"/>
      </p:ext>
    </p:extLst>
  </p:cSld>
  <p:clrMapOvr>
    <a:masterClrMapping/>
  </p:clrMapOvr>
  <mc:AlternateContent xmlns:mc="http://schemas.openxmlformats.org/markup-compatibility/2006" xmlns:p14="http://schemas.microsoft.com/office/powerpoint/2010/main">
    <mc:Choice Requires="p14">
      <p:transition spd="slow" p14:dur="2000" advTm="114066"/>
    </mc:Choice>
    <mc:Fallback xmlns="">
      <p:transition spd="slow" advTm="11406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xmlns="" id="{DABD2A07-E7E2-44D5-A3BF-85FA3F264511}"/>
              </a:ext>
            </a:extLst>
          </p:cNvPr>
          <p:cNvSpPr>
            <a:spLocks noGrp="1"/>
          </p:cNvSpPr>
          <p:nvPr>
            <p:ph type="title"/>
          </p:nvPr>
        </p:nvSpPr>
        <p:spPr>
          <a:xfrm>
            <a:off x="838200" y="365126"/>
            <a:ext cx="10515600" cy="513763"/>
          </a:xfrm>
        </p:spPr>
        <p:txBody>
          <a:bodyPr>
            <a:normAutofit fontScale="90000"/>
          </a:bodyPr>
          <a:lstStyle/>
          <a:p>
            <a:pPr algn="ct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 Sources for Person Analysis  Part 2 of 3</a:t>
            </a:r>
            <a:endParaRPr lang="en-US" sz="36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xmlns="" id="{2EB1681C-0163-439B-9C93-E604573C1039}"/>
              </a:ext>
            </a:extLst>
          </p:cNvPr>
          <p:cNvGraphicFramePr>
            <a:graphicFrameLocks noGrp="1"/>
          </p:cNvGraphicFramePr>
          <p:nvPr>
            <p:extLst>
              <p:ext uri="{D42A27DB-BD31-4B8C-83A1-F6EECF244321}">
                <p14:modId xmlns:p14="http://schemas.microsoft.com/office/powerpoint/2010/main" val="3136357472"/>
              </p:ext>
            </p:extLst>
          </p:nvPr>
        </p:nvGraphicFramePr>
        <p:xfrm>
          <a:off x="357187" y="878888"/>
          <a:ext cx="11401425" cy="5613987"/>
        </p:xfrm>
        <a:graphic>
          <a:graphicData uri="http://schemas.openxmlformats.org/drawingml/2006/table">
            <a:tbl>
              <a:tblPr firstRow="1" firstCol="1" bandRow="1">
                <a:tableStyleId>{5C22544A-7EE6-4342-B048-85BDC9FD1C3A}</a:tableStyleId>
              </a:tblPr>
              <a:tblGrid>
                <a:gridCol w="3008777">
                  <a:extLst>
                    <a:ext uri="{9D8B030D-6E8A-4147-A177-3AD203B41FA5}">
                      <a16:colId xmlns:a16="http://schemas.microsoft.com/office/drawing/2014/main" xmlns="" val="1629530631"/>
                    </a:ext>
                  </a:extLst>
                </a:gridCol>
                <a:gridCol w="4235228">
                  <a:extLst>
                    <a:ext uri="{9D8B030D-6E8A-4147-A177-3AD203B41FA5}">
                      <a16:colId xmlns:a16="http://schemas.microsoft.com/office/drawing/2014/main" xmlns="" val="1271374916"/>
                    </a:ext>
                  </a:extLst>
                </a:gridCol>
                <a:gridCol w="4157420">
                  <a:extLst>
                    <a:ext uri="{9D8B030D-6E8A-4147-A177-3AD203B41FA5}">
                      <a16:colId xmlns:a16="http://schemas.microsoft.com/office/drawing/2014/main" xmlns="" val="2068831564"/>
                    </a:ext>
                  </a:extLst>
                </a:gridCol>
              </a:tblGrid>
              <a:tr h="1871329">
                <a:tc>
                  <a:txBody>
                    <a:bodyPr/>
                    <a:lstStyle/>
                    <a:p>
                      <a:pPr marL="228600" marR="0" indent="-228600">
                        <a:lnSpc>
                          <a:spcPct val="115000"/>
                        </a:lnSpc>
                        <a:spcBef>
                          <a:spcPts val="410"/>
                        </a:spcBef>
                        <a:spcAft>
                          <a:spcPts val="1000"/>
                        </a:spcAft>
                        <a:tabLst>
                          <a:tab pos="1403985" algn="l"/>
                        </a:tabLst>
                      </a:pPr>
                      <a:r>
                        <a:rPr lang="en-US" sz="2200">
                          <a:effectLst/>
                          <a:latin typeface="Times New Roman" panose="02020603050405020304" pitchFamily="18" charset="0"/>
                          <a:cs typeface="Times New Roman" panose="02020603050405020304" pitchFamily="18" charset="0"/>
                        </a:rPr>
                        <a:t>3.	Observation—Work Sampling</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More subjective but provides both employee behavior and results of the behavior.</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This is done effectively in situations where employees know that their behavior can be monitored.</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xmlns="" val="834001670"/>
                  </a:ext>
                </a:extLst>
              </a:tr>
              <a:tr h="1871329">
                <a:tc>
                  <a:txBody>
                    <a:bodyPr/>
                    <a:lstStyle/>
                    <a:p>
                      <a:pPr marL="228600" marR="0" indent="-228600">
                        <a:lnSpc>
                          <a:spcPct val="115000"/>
                        </a:lnSpc>
                        <a:spcBef>
                          <a:spcPts val="410"/>
                        </a:spcBef>
                        <a:spcAft>
                          <a:spcPts val="1000"/>
                        </a:spcAft>
                        <a:tabLst>
                          <a:tab pos="1403985" algn="l"/>
                        </a:tabLst>
                      </a:pPr>
                      <a:r>
                        <a:rPr lang="en-US" sz="2200" dirty="0">
                          <a:effectLst/>
                          <a:latin typeface="Times New Roman" panose="02020603050405020304" pitchFamily="18" charset="0"/>
                          <a:cs typeface="Times New Roman" panose="02020603050405020304" pitchFamily="18" charset="0"/>
                        </a:rPr>
                        <a:t>4.Interviews and/ or Questionnaires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Focuses on employee’s perception of her training needs and attitudes. Also involvement in TNA motivates employees to learn.</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Employee must believe it is in her best interest to be honest. Also, she may not know what her needs are.</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xmlns="" val="3357702321"/>
                  </a:ext>
                </a:extLst>
              </a:tr>
              <a:tr h="1871329">
                <a:tc>
                  <a:txBody>
                    <a:bodyPr/>
                    <a:lstStyle/>
                    <a:p>
                      <a:pPr marL="228600" marR="0" indent="-228600">
                        <a:lnSpc>
                          <a:spcPct val="115000"/>
                        </a:lnSpc>
                        <a:spcBef>
                          <a:spcPts val="410"/>
                        </a:spcBef>
                        <a:spcAft>
                          <a:spcPts val="1000"/>
                        </a:spcAft>
                        <a:tabLst>
                          <a:tab pos="1403985" algn="l"/>
                        </a:tabLst>
                      </a:pPr>
                      <a:r>
                        <a:rPr lang="en-US" sz="2200">
                          <a:effectLst/>
                          <a:latin typeface="Times New Roman" panose="02020603050405020304" pitchFamily="18" charset="0"/>
                          <a:cs typeface="Times New Roman" panose="02020603050405020304" pitchFamily="18" charset="0"/>
                        </a:rPr>
                        <a:t>5.	Job Knowledge Tests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Shows specific KSA levels.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Care in the development of tests and scoring keys is important and difficult to do if not trained in the process.</a:t>
                      </a:r>
                    </a:p>
                  </a:txBody>
                  <a:tcPr marL="137160" marR="137160" marT="137160" marB="137160"/>
                </a:tc>
                <a:extLst>
                  <a:ext uri="{0D108BD9-81ED-4DB2-BD59-A6C34878D82A}">
                    <a16:rowId xmlns:a16="http://schemas.microsoft.com/office/drawing/2014/main" xmlns="" val="109556086"/>
                  </a:ext>
                </a:extLst>
              </a:tr>
            </a:tbl>
          </a:graphicData>
        </a:graphic>
      </p:graphicFrame>
    </p:spTree>
    <p:extLst>
      <p:ext uri="{BB962C8B-B14F-4D97-AF65-F5344CB8AC3E}">
        <p14:creationId xmlns:p14="http://schemas.microsoft.com/office/powerpoint/2010/main" val="238373221"/>
      </p:ext>
    </p:extLst>
  </p:cSld>
  <p:clrMapOvr>
    <a:masterClrMapping/>
  </p:clrMapOvr>
  <mc:AlternateContent xmlns:mc="http://schemas.openxmlformats.org/markup-compatibility/2006" xmlns:p14="http://schemas.microsoft.com/office/powerpoint/2010/main">
    <mc:Choice Requires="p14">
      <p:transition spd="slow" p14:dur="2000" advTm="134708"/>
    </mc:Choice>
    <mc:Fallback xmlns="">
      <p:transition spd="slow" advTm="13470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xmlns="" id="{F0E394BF-0FDF-49EC-98BC-B31043092415}"/>
              </a:ext>
            </a:extLst>
          </p:cNvPr>
          <p:cNvSpPr>
            <a:spLocks noGrp="1"/>
          </p:cNvSpPr>
          <p:nvPr>
            <p:ph type="title"/>
          </p:nvPr>
        </p:nvSpPr>
        <p:spPr>
          <a:xfrm>
            <a:off x="838200" y="365126"/>
            <a:ext cx="10515600" cy="513763"/>
          </a:xfrm>
        </p:spPr>
        <p:txBody>
          <a:bodyPr>
            <a:normAutofit fontScale="90000"/>
          </a:bodyPr>
          <a:lstStyle/>
          <a:p>
            <a:pPr algn="ct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 Sources for Person Analysis  Part 3 of 3</a:t>
            </a:r>
            <a:endParaRPr lang="en-US" sz="36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xmlns="" id="{6B0FAA45-76A7-4EA4-884A-E2F17FA05EE0}"/>
              </a:ext>
            </a:extLst>
          </p:cNvPr>
          <p:cNvGraphicFramePr>
            <a:graphicFrameLocks noGrp="1"/>
          </p:cNvGraphicFramePr>
          <p:nvPr>
            <p:extLst>
              <p:ext uri="{D42A27DB-BD31-4B8C-83A1-F6EECF244321}">
                <p14:modId xmlns:p14="http://schemas.microsoft.com/office/powerpoint/2010/main" val="2618719741"/>
              </p:ext>
            </p:extLst>
          </p:nvPr>
        </p:nvGraphicFramePr>
        <p:xfrm>
          <a:off x="700088" y="878889"/>
          <a:ext cx="10515600" cy="5613985"/>
        </p:xfrm>
        <a:graphic>
          <a:graphicData uri="http://schemas.openxmlformats.org/drawingml/2006/table">
            <a:tbl>
              <a:tblPr firstRow="1" firstCol="1" bandRow="1">
                <a:tableStyleId>{5C22544A-7EE6-4342-B048-85BDC9FD1C3A}</a:tableStyleId>
              </a:tblPr>
              <a:tblGrid>
                <a:gridCol w="2294995">
                  <a:extLst>
                    <a:ext uri="{9D8B030D-6E8A-4147-A177-3AD203B41FA5}">
                      <a16:colId xmlns:a16="http://schemas.microsoft.com/office/drawing/2014/main" xmlns="" val="537817588"/>
                    </a:ext>
                  </a:extLst>
                </a:gridCol>
                <a:gridCol w="3540193">
                  <a:extLst>
                    <a:ext uri="{9D8B030D-6E8A-4147-A177-3AD203B41FA5}">
                      <a16:colId xmlns:a16="http://schemas.microsoft.com/office/drawing/2014/main" xmlns="" val="1252063087"/>
                    </a:ext>
                  </a:extLst>
                </a:gridCol>
                <a:gridCol w="4680412">
                  <a:extLst>
                    <a:ext uri="{9D8B030D-6E8A-4147-A177-3AD203B41FA5}">
                      <a16:colId xmlns:a16="http://schemas.microsoft.com/office/drawing/2014/main" xmlns="" val="3613184422"/>
                    </a:ext>
                  </a:extLst>
                </a:gridCol>
              </a:tblGrid>
              <a:tr h="3355941">
                <a:tc>
                  <a:txBody>
                    <a:bodyPr/>
                    <a:lstStyle/>
                    <a:p>
                      <a:pPr marL="228600" marR="0" indent="-228600">
                        <a:lnSpc>
                          <a:spcPct val="115000"/>
                        </a:lnSpc>
                        <a:spcBef>
                          <a:spcPts val="410"/>
                        </a:spcBef>
                        <a:spcAft>
                          <a:spcPts val="1000"/>
                        </a:spcAft>
                        <a:tabLst>
                          <a:tab pos="1403985" algn="l"/>
                        </a:tabLst>
                      </a:pPr>
                      <a:r>
                        <a:rPr lang="en-US" sz="2200" dirty="0">
                          <a:effectLst/>
                          <a:latin typeface="Times New Roman" panose="02020603050405020304" pitchFamily="18" charset="0"/>
                          <a:cs typeface="Times New Roman" panose="02020603050405020304" pitchFamily="18" charset="0"/>
                        </a:rPr>
                        <a:t>6.	Skills Tests</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Simulations</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 Role play</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 Case study</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 Business games</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 In basket</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a:effectLst/>
                          <a:latin typeface="Times New Roman" panose="02020603050405020304" pitchFamily="18" charset="0"/>
                          <a:cs typeface="Times New Roman" panose="02020603050405020304" pitchFamily="18" charset="0"/>
                        </a:rPr>
                        <a:t>Certain knowledge, skills, and/or attitudes are demonstrated in these techniques.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410"/>
                        </a:spcBef>
                        <a:spcAft>
                          <a:spcPts val="1000"/>
                        </a:spcAft>
                      </a:pPr>
                      <a:r>
                        <a:rPr lang="en-US" sz="2200" dirty="0">
                          <a:effectLst/>
                          <a:latin typeface="Times New Roman" panose="02020603050405020304" pitchFamily="18" charset="0"/>
                          <a:cs typeface="Times New Roman" panose="02020603050405020304" pitchFamily="18" charset="0"/>
                        </a:rPr>
                        <a:t>Care must be taken so that they measure job-related qualities.</a:t>
                      </a:r>
                    </a:p>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Useful, but again, care in development of scoring criteria is important.</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xmlns="" val="231954670"/>
                  </a:ext>
                </a:extLst>
              </a:tr>
              <a:tr h="2258044">
                <a:tc>
                  <a:txBody>
                    <a:bodyPr/>
                    <a:lstStyle/>
                    <a:p>
                      <a:pPr marL="228600" marR="0" indent="-228600">
                        <a:lnSpc>
                          <a:spcPct val="115000"/>
                        </a:lnSpc>
                        <a:spcBef>
                          <a:spcPts val="410"/>
                        </a:spcBef>
                        <a:spcAft>
                          <a:spcPts val="1000"/>
                        </a:spcAft>
                        <a:tabLst>
                          <a:tab pos="1403985" algn="l"/>
                        </a:tabLst>
                      </a:pPr>
                      <a:r>
                        <a:rPr lang="en-US" sz="2200">
                          <a:effectLst/>
                          <a:latin typeface="Times New Roman" panose="02020603050405020304" pitchFamily="18" charset="0"/>
                          <a:cs typeface="Times New Roman" panose="02020603050405020304" pitchFamily="18" charset="0"/>
                        </a:rPr>
                        <a:t>7.	Assessment Centers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Combination of several of the above techniques into an intensive assessment program.</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410"/>
                        </a:spcBef>
                        <a:spcAft>
                          <a:spcPts val="1000"/>
                        </a:spcAft>
                      </a:pPr>
                      <a:r>
                        <a:rPr lang="en-US" sz="2200" dirty="0">
                          <a:effectLst/>
                          <a:latin typeface="Times New Roman" panose="02020603050405020304" pitchFamily="18" charset="0"/>
                          <a:cs typeface="Times New Roman" panose="02020603050405020304" pitchFamily="18" charset="0"/>
                        </a:rPr>
                        <a:t>Although expensive, these are very good as they use multiple raters and exercises to assess employees. Also, criteria for performance are well developed.</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xmlns="" val="2614650830"/>
                  </a:ext>
                </a:extLst>
              </a:tr>
            </a:tbl>
          </a:graphicData>
        </a:graphic>
      </p:graphicFrame>
    </p:spTree>
    <p:extLst>
      <p:ext uri="{BB962C8B-B14F-4D97-AF65-F5344CB8AC3E}">
        <p14:creationId xmlns:p14="http://schemas.microsoft.com/office/powerpoint/2010/main" val="155448022"/>
      </p:ext>
    </p:extLst>
  </p:cSld>
  <p:clrMapOvr>
    <a:masterClrMapping/>
  </p:clrMapOvr>
  <mc:AlternateContent xmlns:mc="http://schemas.openxmlformats.org/markup-compatibility/2006" xmlns:p14="http://schemas.microsoft.com/office/powerpoint/2010/main">
    <mc:Choice Requires="p14">
      <p:transition spd="slow" p14:dur="2000" advTm="102270"/>
    </mc:Choice>
    <mc:Fallback xmlns="">
      <p:transition spd="slow" advTm="10227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3975393" y="387350"/>
            <a:ext cx="7239000" cy="831850"/>
          </a:xfrm>
          <a:ln/>
        </p:spPr>
        <p:txBody>
          <a:bodyPr rtlCol="0">
            <a:normAutofit/>
          </a:bodyPr>
          <a:lstStyle/>
          <a:p>
            <a:pPr>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Measuring KSAs</a:t>
            </a:r>
          </a:p>
        </p:txBody>
      </p:sp>
      <p:sp>
        <p:nvSpPr>
          <p:cNvPr id="50179" name="Rectangle 3"/>
          <p:cNvSpPr>
            <a:spLocks noGrp="1" noChangeArrowheads="1"/>
          </p:cNvSpPr>
          <p:nvPr>
            <p:ph idx="1"/>
          </p:nvPr>
        </p:nvSpPr>
        <p:spPr>
          <a:xfrm>
            <a:off x="785813" y="1219200"/>
            <a:ext cx="11158538" cy="831850"/>
          </a:xfrm>
        </p:spPr>
        <p:txBody>
          <a:bodyPr rtlCol="0">
            <a:noAutofit/>
          </a:bodyPr>
          <a:lstStyle/>
          <a:p>
            <a:pPr fontAlgn="auto">
              <a:lnSpc>
                <a:spcPct val="170000"/>
              </a:lnSpc>
              <a:spcAft>
                <a:spcPct val="30000"/>
              </a:spcAft>
              <a:buFont typeface="Wingdings" pitchFamily="2" charset="2"/>
              <a:buNone/>
              <a:defRPr/>
            </a:pPr>
            <a:r>
              <a:rPr lang="en-US" sz="2200" dirty="0">
                <a:solidFill>
                  <a:schemeClr val="tx2">
                    <a:lumMod val="75000"/>
                  </a:schemeClr>
                </a:solidFill>
                <a:latin typeface="Times New Roman" panose="02020603050405020304" pitchFamily="18" charset="0"/>
                <a:cs typeface="Times New Roman" panose="02020603050405020304" pitchFamily="18" charset="0"/>
              </a:rPr>
              <a:t>There are </a:t>
            </a:r>
            <a:r>
              <a:rPr lang="en-US" sz="2200" b="1" u="sng" dirty="0">
                <a:solidFill>
                  <a:schemeClr val="tx2">
                    <a:lumMod val="75000"/>
                  </a:schemeClr>
                </a:solidFill>
                <a:latin typeface="Times New Roman" panose="02020603050405020304" pitchFamily="18" charset="0"/>
                <a:cs typeface="Times New Roman" panose="02020603050405020304" pitchFamily="18" charset="0"/>
              </a:rPr>
              <a:t>two significant </a:t>
            </a:r>
            <a:r>
              <a:rPr lang="en-US" sz="2200" dirty="0">
                <a:solidFill>
                  <a:schemeClr val="tx2">
                    <a:lumMod val="75000"/>
                  </a:schemeClr>
                </a:solidFill>
                <a:latin typeface="Times New Roman" panose="02020603050405020304" pitchFamily="18" charset="0"/>
                <a:cs typeface="Times New Roman" panose="02020603050405020304" pitchFamily="18" charset="0"/>
              </a:rPr>
              <a:t>issues you need to pay attention to in your measurement of KSAs</a:t>
            </a:r>
          </a:p>
        </p:txBody>
      </p:sp>
      <p:graphicFrame>
        <p:nvGraphicFramePr>
          <p:cNvPr id="2" name="Diagram 1">
            <a:extLst>
              <a:ext uri="{FF2B5EF4-FFF2-40B4-BE49-F238E27FC236}">
                <a16:creationId xmlns:a16="http://schemas.microsoft.com/office/drawing/2014/main" xmlns="" id="{031E439A-3904-5CB8-A9D4-B4C7D78B9E46}"/>
              </a:ext>
            </a:extLst>
          </p:cNvPr>
          <p:cNvGraphicFramePr/>
          <p:nvPr>
            <p:extLst>
              <p:ext uri="{D42A27DB-BD31-4B8C-83A1-F6EECF244321}">
                <p14:modId xmlns:p14="http://schemas.microsoft.com/office/powerpoint/2010/main" val="3921197408"/>
              </p:ext>
            </p:extLst>
          </p:nvPr>
        </p:nvGraphicFramePr>
        <p:xfrm>
          <a:off x="1293811" y="2199745"/>
          <a:ext cx="1005046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75175765"/>
      </p:ext>
    </p:extLst>
  </p:cSld>
  <p:clrMapOvr>
    <a:masterClrMapping/>
  </p:clrMapOvr>
  <p:transition spd="slow" advTm="76241"/>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1E9957-E8FE-0AFB-A2B3-4DAED8634ADD}"/>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BF57FA0B-914B-2B1B-C646-37B9840AF1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9295FD73-41C1-0D1A-5A6F-46C8E585E599}"/>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C018AC02-06CD-55D3-C5E7-70CC126A5B7F}"/>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7291BDD3-3E87-B85D-2761-077FA4B3281E}"/>
              </a:ext>
            </a:extLst>
          </p:cNvPr>
          <p:cNvSpPr txBox="1"/>
          <p:nvPr/>
        </p:nvSpPr>
        <p:spPr>
          <a:xfrm>
            <a:off x="7127585" y="3160593"/>
            <a:ext cx="4187493" cy="1569660"/>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Measurements </a:t>
            </a:r>
          </a:p>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KSA</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8A9A6198-BBFD-636E-A663-7183105FAFC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10416711"/>
      </p:ext>
    </p:extLst>
  </p:cSld>
  <p:clrMapOvr>
    <a:masterClrMapping/>
  </p:clrMapOvr>
  <mc:AlternateContent xmlns:mc="http://schemas.openxmlformats.org/markup-compatibility/2006" xmlns:p14="http://schemas.microsoft.com/office/powerpoint/2010/main">
    <mc:Choice Requires="p14">
      <p:transition spd="slow" p14:dur="2000" advTm="8880"/>
    </mc:Choice>
    <mc:Fallback xmlns="">
      <p:transition spd="slow" advTm="888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2A2D75F-DFAC-820B-ECDF-680E4F66E541}"/>
              </a:ext>
            </a:extLst>
          </p:cNvPr>
          <p:cNvSpPr txBox="1"/>
          <p:nvPr/>
        </p:nvSpPr>
        <p:spPr>
          <a:xfrm>
            <a:off x="775097" y="-88081"/>
            <a:ext cx="10854927" cy="2251065"/>
          </a:xfrm>
          <a:prstGeom prst="rect">
            <a:avLst/>
          </a:prstGeom>
          <a:noFill/>
        </p:spPr>
        <p:txBody>
          <a:bodyPr wrap="square" anchor="ctr">
            <a:spAutoFit/>
          </a:bodyPr>
          <a:lstStyle/>
          <a:p>
            <a:pPr algn="ctr">
              <a:lnSpc>
                <a:spcPct val="150000"/>
              </a:lnSpc>
            </a:pPr>
            <a:r>
              <a:rPr lang="en-GB" sz="2400" b="1" dirty="0">
                <a:solidFill>
                  <a:srgbClr val="C00000"/>
                </a:solidFill>
                <a:latin typeface="Times New Roman" panose="02020603050405020304" pitchFamily="18" charset="0"/>
                <a:cs typeface="Times New Roman" panose="02020603050405020304" pitchFamily="18" charset="0"/>
              </a:rPr>
              <a:t>Reliability</a:t>
            </a:r>
            <a:r>
              <a:rPr lang="en-GB" sz="2400" b="1" dirty="0">
                <a:latin typeface="Times New Roman" panose="02020603050405020304" pitchFamily="18" charset="0"/>
                <a:cs typeface="Times New Roman" panose="02020603050405020304" pitchFamily="18" charset="0"/>
              </a:rPr>
              <a:t>:</a:t>
            </a:r>
            <a:r>
              <a:rPr lang="en-GB" sz="2400" dirty="0">
                <a:latin typeface="Times New Roman" panose="02020603050405020304" pitchFamily="18" charset="0"/>
                <a:cs typeface="Times New Roman" panose="02020603050405020304" pitchFamily="18" charset="0"/>
              </a:rPr>
              <a:t> is the consistency of a measurement. It is often calculated using a correlation coefficient. “A reliable test is one that yields consistent scores when a person takes two alternate forms of the test or when he or she takes the same test on two or more different occasions.</a:t>
            </a:r>
          </a:p>
        </p:txBody>
      </p:sp>
      <p:sp>
        <p:nvSpPr>
          <p:cNvPr id="2" name="TextBox 1">
            <a:extLst>
              <a:ext uri="{FF2B5EF4-FFF2-40B4-BE49-F238E27FC236}">
                <a16:creationId xmlns:a16="http://schemas.microsoft.com/office/drawing/2014/main" xmlns="" id="{F5A3FAE6-1EB8-8249-05AE-95C055578717}"/>
              </a:ext>
            </a:extLst>
          </p:cNvPr>
          <p:cNvSpPr txBox="1"/>
          <p:nvPr/>
        </p:nvSpPr>
        <p:spPr>
          <a:xfrm>
            <a:off x="419695" y="2371726"/>
            <a:ext cx="5782865" cy="5011949"/>
          </a:xfrm>
          <a:prstGeom prst="rect">
            <a:avLst/>
          </a:prstGeom>
          <a:noFill/>
        </p:spPr>
        <p:txBody>
          <a:bodyPr wrap="square" rtlCol="0">
            <a:spAutoFit/>
          </a:bodyPr>
          <a:lstStyle/>
          <a:p>
            <a:pPr algn="l">
              <a:lnSpc>
                <a:spcPct val="150000"/>
              </a:lnSpc>
            </a:pPr>
            <a:r>
              <a:rPr lang="en-US" sz="2400"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reliability</a:t>
            </a:r>
          </a:p>
          <a:p>
            <a:pPr marL="342900" indent="-342900" algn="l">
              <a:lnSpc>
                <a:spcPct val="150000"/>
              </a:lnSpc>
              <a:buFont typeface="Wingdings" panose="05000000000000000000" pitchFamily="2" charset="2"/>
              <a:buChar char="§"/>
            </a:pPr>
            <a:r>
              <a:rPr lang="en-US" sz="2400" b="0" i="0" dirty="0">
                <a:solidFill>
                  <a:srgbClr val="202124"/>
                </a:solidFill>
                <a:effectLst/>
                <a:latin typeface="Times New Roman" panose="02020603050405020304" pitchFamily="18" charset="0"/>
                <a:cs typeface="Times New Roman" panose="02020603050405020304" pitchFamily="18" charset="0"/>
              </a:rPr>
              <a:t>Inter-rater: Different people, same test.</a:t>
            </a:r>
          </a:p>
          <a:p>
            <a:pPr marL="342900" indent="-342900" algn="l">
              <a:lnSpc>
                <a:spcPct val="150000"/>
              </a:lnSpc>
              <a:buFont typeface="Wingdings" panose="05000000000000000000" pitchFamily="2" charset="2"/>
              <a:buChar char="§"/>
            </a:pPr>
            <a:r>
              <a:rPr lang="en-US" sz="2400" b="0" i="0" dirty="0">
                <a:solidFill>
                  <a:srgbClr val="202124"/>
                </a:solidFill>
                <a:effectLst/>
                <a:latin typeface="Times New Roman" panose="02020603050405020304" pitchFamily="18" charset="0"/>
                <a:cs typeface="Times New Roman" panose="02020603050405020304" pitchFamily="18" charset="0"/>
              </a:rPr>
              <a:t>Test-retest: Same people, different times.</a:t>
            </a:r>
          </a:p>
          <a:p>
            <a:pPr marL="342900" indent="-342900" algn="l">
              <a:lnSpc>
                <a:spcPct val="150000"/>
              </a:lnSpc>
              <a:buFont typeface="Wingdings" panose="05000000000000000000" pitchFamily="2" charset="2"/>
              <a:buChar char="§"/>
            </a:pPr>
            <a:r>
              <a:rPr lang="en-US" sz="2400" b="0" i="0" dirty="0">
                <a:solidFill>
                  <a:srgbClr val="202124"/>
                </a:solidFill>
                <a:effectLst/>
                <a:latin typeface="Times New Roman" panose="02020603050405020304" pitchFamily="18" charset="0"/>
                <a:cs typeface="Times New Roman" panose="02020603050405020304" pitchFamily="18" charset="0"/>
              </a:rPr>
              <a:t>Parallel-forms: Different people, same time, different test.</a:t>
            </a:r>
          </a:p>
          <a:p>
            <a:pPr marL="342900" indent="-342900" algn="l">
              <a:lnSpc>
                <a:spcPct val="150000"/>
              </a:lnSpc>
              <a:buFont typeface="Wingdings" panose="05000000000000000000" pitchFamily="2" charset="2"/>
              <a:buChar char="§"/>
            </a:pPr>
            <a:r>
              <a:rPr lang="en-US" sz="2400" b="0" i="0" dirty="0">
                <a:solidFill>
                  <a:srgbClr val="202124"/>
                </a:solidFill>
                <a:effectLst/>
                <a:latin typeface="Times New Roman" panose="02020603050405020304" pitchFamily="18" charset="0"/>
                <a:cs typeface="Times New Roman" panose="02020603050405020304" pitchFamily="18" charset="0"/>
              </a:rPr>
              <a:t>Internal consistency: Different questions, same construct.</a:t>
            </a:r>
          </a:p>
          <a:p>
            <a:pPr>
              <a:lnSpc>
                <a:spcPct val="150000"/>
              </a:lnSpc>
            </a:pPr>
            <a:r>
              <a:rPr lang="en-US" sz="2400" b="0" i="0" dirty="0">
                <a:solidFill>
                  <a:srgbClr val="202124"/>
                </a:solidFill>
                <a:effectLst/>
                <a:latin typeface="Times New Roman" panose="02020603050405020304" pitchFamily="18" charset="0"/>
                <a:cs typeface="Times New Roman" panose="02020603050405020304" pitchFamily="18" charset="0"/>
              </a:rPr>
              <a:t/>
            </a:r>
            <a:br>
              <a:rPr lang="en-US" sz="2400" b="0" i="0" dirty="0">
                <a:solidFill>
                  <a:srgbClr val="202124"/>
                </a:solidFill>
                <a:effectLst/>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CFCB6CB6-DF82-972B-537D-AA11C9C9BE7D}"/>
              </a:ext>
            </a:extLst>
          </p:cNvPr>
          <p:cNvSpPr txBox="1"/>
          <p:nvPr/>
        </p:nvSpPr>
        <p:spPr>
          <a:xfrm>
            <a:off x="6386514" y="2551836"/>
            <a:ext cx="5385792" cy="3534622"/>
          </a:xfrm>
          <a:prstGeom prst="rect">
            <a:avLst/>
          </a:prstGeom>
          <a:noFill/>
        </p:spPr>
        <p:txBody>
          <a:bodyPr wrap="square" rtlCol="0">
            <a:spAutoFit/>
          </a:bodyPr>
          <a:lstStyle/>
          <a:p>
            <a:r>
              <a:rPr lang="en-US" sz="2400" b="0" i="0" dirty="0">
                <a:effectLst/>
                <a:latin typeface="Times New Roman" panose="02020603050405020304" pitchFamily="18" charset="0"/>
                <a:cs typeface="Times New Roman" panose="02020603050405020304" pitchFamily="18" charset="0"/>
              </a:rPr>
              <a:t> There are several </a:t>
            </a:r>
            <a:r>
              <a:rPr lang="en-US" sz="24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methods</a:t>
            </a:r>
            <a:r>
              <a:rPr lang="en-US" sz="2400" b="0" i="0" dirty="0">
                <a:effectLst/>
                <a:latin typeface="Times New Roman" panose="02020603050405020304" pitchFamily="18" charset="0"/>
                <a:cs typeface="Times New Roman" panose="02020603050405020304" pitchFamily="18" charset="0"/>
              </a:rPr>
              <a:t> for computing test reliability including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test-retest reliability,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parallel form's reliability,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decision consistency,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internal consistency,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and interrater reliability.</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9430068"/>
      </p:ext>
    </p:extLst>
  </p:cSld>
  <p:clrMapOvr>
    <a:masterClrMapping/>
  </p:clrMapOvr>
  <mc:AlternateContent xmlns:mc="http://schemas.openxmlformats.org/markup-compatibility/2006" xmlns:p14="http://schemas.microsoft.com/office/powerpoint/2010/main">
    <mc:Choice Requires="p14">
      <p:transition spd="slow" p14:dur="2000" advTm="190576"/>
    </mc:Choice>
    <mc:Fallback xmlns="">
      <p:transition spd="slow" advTm="19057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26D44BB-C7F5-8DC8-3290-ACD0D0708EF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1CF9B087-448E-EACA-D1E2-F9EE2077F507}"/>
              </a:ext>
            </a:extLst>
          </p:cNvPr>
          <p:cNvSpPr txBox="1"/>
          <p:nvPr/>
        </p:nvSpPr>
        <p:spPr>
          <a:xfrm>
            <a:off x="3049191" y="673655"/>
            <a:ext cx="6093618" cy="1938992"/>
          </a:xfrm>
          <a:prstGeom prst="rect">
            <a:avLst/>
          </a:prstGeom>
          <a:noFill/>
        </p:spPr>
        <p:txBody>
          <a:bodyPr wrap="square">
            <a:spAutoFit/>
          </a:bodyPr>
          <a:lstStyle/>
          <a:p>
            <a:pPr algn="ctr"/>
            <a:r>
              <a:rPr lang="en-GB" sz="3600" b="1" dirty="0">
                <a:solidFill>
                  <a:srgbClr val="C00000"/>
                </a:solidFill>
                <a:latin typeface="Times New Roman" panose="02020603050405020304" pitchFamily="18" charset="0"/>
                <a:cs typeface="Times New Roman" panose="02020603050405020304" pitchFamily="18" charset="0"/>
              </a:rPr>
              <a:t>Validity</a:t>
            </a:r>
            <a:r>
              <a:rPr lang="en-GB" sz="2800" dirty="0">
                <a:latin typeface="Times New Roman" panose="02020603050405020304" pitchFamily="18" charset="0"/>
                <a:cs typeface="Times New Roman" panose="02020603050405020304" pitchFamily="18" charset="0"/>
              </a:rPr>
              <a:t> </a:t>
            </a:r>
          </a:p>
          <a:p>
            <a:pPr algn="ctr"/>
            <a:r>
              <a:rPr lang="en-GB" sz="2800" dirty="0">
                <a:latin typeface="Times New Roman" panose="02020603050405020304" pitchFamily="18" charset="0"/>
                <a:cs typeface="Times New Roman" panose="02020603050405020304" pitchFamily="18" charset="0"/>
              </a:rPr>
              <a:t>Tells you whether the test is measuring what you think it’s supposed to be measured.</a:t>
            </a:r>
          </a:p>
        </p:txBody>
      </p:sp>
      <p:sp>
        <p:nvSpPr>
          <p:cNvPr id="2" name="TextBox 1">
            <a:extLst>
              <a:ext uri="{FF2B5EF4-FFF2-40B4-BE49-F238E27FC236}">
                <a16:creationId xmlns:a16="http://schemas.microsoft.com/office/drawing/2014/main" xmlns="" id="{894C3C08-3CD3-9103-63C4-2142025CD465}"/>
              </a:ext>
            </a:extLst>
          </p:cNvPr>
          <p:cNvSpPr txBox="1"/>
          <p:nvPr/>
        </p:nvSpPr>
        <p:spPr>
          <a:xfrm>
            <a:off x="187273" y="2788707"/>
            <a:ext cx="5908727" cy="3108543"/>
          </a:xfrm>
          <a:prstGeom prst="rect">
            <a:avLst/>
          </a:prstGeom>
          <a:noFill/>
        </p:spPr>
        <p:txBody>
          <a:bodyPr wrap="square" rtlCol="0">
            <a:spAutoFit/>
          </a:bodyPr>
          <a:lstStyle/>
          <a:p>
            <a:pPr algn="ct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methods of validity?</a:t>
            </a:r>
          </a:p>
          <a:p>
            <a:pPr algn="ctr"/>
            <a:r>
              <a:rPr lang="en-US" sz="2800" b="0" i="0" dirty="0">
                <a:effectLst/>
                <a:latin typeface="Times New Roman" panose="02020603050405020304" pitchFamily="18" charset="0"/>
                <a:cs typeface="Times New Roman" panose="02020603050405020304" pitchFamily="18" charset="0"/>
              </a:rPr>
              <a:t>Validity is how researchers talk about the extent that results represent reality. Research methods, quantitative or qualitative, are methods of studying real phenomenon – validity refers to how much of that phenomenon they measure </a:t>
            </a:r>
          </a:p>
        </p:txBody>
      </p:sp>
      <p:sp>
        <p:nvSpPr>
          <p:cNvPr id="4" name="TextBox 3">
            <a:extLst>
              <a:ext uri="{FF2B5EF4-FFF2-40B4-BE49-F238E27FC236}">
                <a16:creationId xmlns:a16="http://schemas.microsoft.com/office/drawing/2014/main" xmlns="" id="{3943A3BE-3E68-0F57-CE84-9F626376F34F}"/>
              </a:ext>
            </a:extLst>
          </p:cNvPr>
          <p:cNvSpPr txBox="1"/>
          <p:nvPr/>
        </p:nvSpPr>
        <p:spPr>
          <a:xfrm>
            <a:off x="6675490" y="2771776"/>
            <a:ext cx="5329237" cy="3108543"/>
          </a:xfrm>
          <a:prstGeom prst="rect">
            <a:avLst/>
          </a:prstGeom>
          <a:noFill/>
        </p:spPr>
        <p:txBody>
          <a:bodyPr wrap="square" rtlCol="0">
            <a:spAutoFit/>
          </a:bodyPr>
          <a:lstStyle/>
          <a:p>
            <a:pPr algn="ct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do you mean by validity?</a:t>
            </a:r>
          </a:p>
          <a:p>
            <a:pPr algn="ctr"/>
            <a:r>
              <a:rPr lang="en-US" sz="2800" b="0" i="0" dirty="0">
                <a:solidFill>
                  <a:srgbClr val="040C28"/>
                </a:solidFill>
                <a:effectLst/>
                <a:latin typeface="Times New Roman" panose="02020603050405020304" pitchFamily="18" charset="0"/>
                <a:cs typeface="Times New Roman" panose="02020603050405020304" pitchFamily="18" charset="0"/>
              </a:rPr>
              <a:t>the quality of being based on truth or reason, or of being able to be accepted</a:t>
            </a:r>
            <a:r>
              <a:rPr lang="en-US" sz="2800" b="0" i="0" dirty="0">
                <a:solidFill>
                  <a:srgbClr val="4D5156"/>
                </a:solidFill>
                <a:effectLst/>
                <a:latin typeface="Times New Roman" panose="02020603050405020304" pitchFamily="18" charset="0"/>
                <a:cs typeface="Times New Roman" panose="02020603050405020304" pitchFamily="18" charset="0"/>
              </a:rPr>
              <a:t>: This research seems to give/lend some validity to the theory that the drug might cause cancer.</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1629162"/>
      </p:ext>
    </p:extLst>
  </p:cSld>
  <p:clrMapOvr>
    <a:masterClrMapping/>
  </p:clrMapOvr>
  <mc:AlternateContent xmlns:mc="http://schemas.openxmlformats.org/markup-compatibility/2006" xmlns:p14="http://schemas.microsoft.com/office/powerpoint/2010/main">
    <mc:Choice Requires="p14">
      <p:transition spd="slow" p14:dur="2000" advTm="113741"/>
    </mc:Choice>
    <mc:Fallback xmlns="">
      <p:transition spd="slow" advTm="11374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628F976-4C29-FD7A-3C9B-D77A13E8711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B6A0D5F4-75BA-F482-F7E2-49E0ED8F407A}"/>
              </a:ext>
            </a:extLst>
          </p:cNvPr>
          <p:cNvSpPr txBox="1"/>
          <p:nvPr/>
        </p:nvSpPr>
        <p:spPr>
          <a:xfrm>
            <a:off x="333107" y="889843"/>
            <a:ext cx="6093618" cy="5078313"/>
          </a:xfrm>
          <a:prstGeom prst="rect">
            <a:avLst/>
          </a:prstGeom>
          <a:noFill/>
        </p:spPr>
        <p:txBody>
          <a:bodyPr wrap="square">
            <a:spAutoFit/>
          </a:bodyPr>
          <a:lstStyle/>
          <a:p>
            <a:pPr algn="ct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Criterion validity </a:t>
            </a:r>
            <a:endPar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en-GB" sz="3200" dirty="0">
                <a:latin typeface="Times New Roman" panose="02020603050405020304" pitchFamily="18" charset="0"/>
                <a:cs typeface="Times New Roman" panose="02020603050405020304" pitchFamily="18" charset="0"/>
              </a:rPr>
              <a:t> involves demonstrating statistically a relationship between scores on a selection procedure and job performance of a sample of workers For example, it means demonstrating that those who do well on the test also do well on the job, and that those who do poorly on the test do poorly on the job. </a:t>
            </a:r>
            <a:endParaRPr lang="en-GB" sz="36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5F685F14-4432-A17F-21CA-970BA3F5021C}"/>
              </a:ext>
            </a:extLst>
          </p:cNvPr>
          <p:cNvPicPr>
            <a:picLocks noChangeAspect="1"/>
          </p:cNvPicPr>
          <p:nvPr/>
        </p:nvPicPr>
        <p:blipFill>
          <a:blip r:embed="rId2"/>
          <a:stretch>
            <a:fillRect/>
          </a:stretch>
        </p:blipFill>
        <p:spPr>
          <a:xfrm>
            <a:off x="6681018" y="0"/>
            <a:ext cx="5510981" cy="6858000"/>
          </a:xfrm>
          <a:prstGeom prst="rect">
            <a:avLst/>
          </a:prstGeom>
        </p:spPr>
      </p:pic>
    </p:spTree>
    <p:extLst>
      <p:ext uri="{BB962C8B-B14F-4D97-AF65-F5344CB8AC3E}">
        <p14:creationId xmlns:p14="http://schemas.microsoft.com/office/powerpoint/2010/main" val="2702335757"/>
      </p:ext>
    </p:extLst>
  </p:cSld>
  <p:clrMapOvr>
    <a:masterClrMapping/>
  </p:clrMapOvr>
  <mc:AlternateContent xmlns:mc="http://schemas.openxmlformats.org/markup-compatibility/2006" xmlns:p14="http://schemas.microsoft.com/office/powerpoint/2010/main">
    <mc:Choice Requires="p14">
      <p:transition spd="slow" p14:dur="2000" advTm="83741"/>
    </mc:Choice>
    <mc:Fallback xmlns="">
      <p:transition spd="slow" advTm="8374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328C53F-6ED9-F782-27C3-FE36948B87A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D979BCDF-5106-22BC-2B2C-ABB441DA9501}"/>
              </a:ext>
            </a:extLst>
          </p:cNvPr>
          <p:cNvSpPr txBox="1"/>
          <p:nvPr/>
        </p:nvSpPr>
        <p:spPr>
          <a:xfrm>
            <a:off x="619432" y="182471"/>
            <a:ext cx="11194026" cy="954107"/>
          </a:xfrm>
          <a:prstGeom prst="rect">
            <a:avLst/>
          </a:prstGeom>
          <a:noFill/>
        </p:spPr>
        <p:txBody>
          <a:bodyPr wrap="square">
            <a:spAutoFit/>
          </a:bodyPr>
          <a:lstStyle/>
          <a:p>
            <a:pPr algn="ct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validity</a:t>
            </a:r>
            <a:r>
              <a:rPr lang="en-GB" sz="1800" dirty="0">
                <a:latin typeface="Times New Roman" panose="02020603050405020304" pitchFamily="18" charset="0"/>
                <a:cs typeface="Times New Roman" panose="02020603050405020304" pitchFamily="18" charset="0"/>
              </a:rPr>
              <a:t>: is a demonstration that the content of a selection procedure is representative of important aspects of performance on the job. For example, employers may demonstrate the content validity of a test by showing that the test constitutes a fair sample of the job’s content </a:t>
            </a:r>
          </a:p>
        </p:txBody>
      </p:sp>
      <p:pic>
        <p:nvPicPr>
          <p:cNvPr id="2" name="Picture 1">
            <a:extLst>
              <a:ext uri="{FF2B5EF4-FFF2-40B4-BE49-F238E27FC236}">
                <a16:creationId xmlns:a16="http://schemas.microsoft.com/office/drawing/2014/main" xmlns="" id="{459F5C73-8BA1-40B0-BF4D-141AC166D44F}"/>
              </a:ext>
            </a:extLst>
          </p:cNvPr>
          <p:cNvPicPr>
            <a:picLocks noChangeAspect="1"/>
          </p:cNvPicPr>
          <p:nvPr/>
        </p:nvPicPr>
        <p:blipFill>
          <a:blip r:embed="rId2"/>
          <a:stretch>
            <a:fillRect/>
          </a:stretch>
        </p:blipFill>
        <p:spPr>
          <a:xfrm>
            <a:off x="147485" y="1257300"/>
            <a:ext cx="11798710" cy="5600700"/>
          </a:xfrm>
          <a:prstGeom prst="rect">
            <a:avLst/>
          </a:prstGeom>
        </p:spPr>
      </p:pic>
    </p:spTree>
    <p:extLst>
      <p:ext uri="{BB962C8B-B14F-4D97-AF65-F5344CB8AC3E}">
        <p14:creationId xmlns:p14="http://schemas.microsoft.com/office/powerpoint/2010/main" val="2019151262"/>
      </p:ext>
    </p:extLst>
  </p:cSld>
  <p:clrMapOvr>
    <a:masterClrMapping/>
  </p:clrMapOvr>
  <mc:AlternateContent xmlns:mc="http://schemas.openxmlformats.org/markup-compatibility/2006" xmlns:p14="http://schemas.microsoft.com/office/powerpoint/2010/main">
    <mc:Choice Requires="p14">
      <p:transition spd="slow" p14:dur="2000" advTm="76960"/>
    </mc:Choice>
    <mc:Fallback xmlns="">
      <p:transition spd="slow" advTm="7696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266CBF8-187E-4E0D-2D4F-D920076991E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EE67A378-5D37-3CDB-EB75-A746F4B629DB}"/>
              </a:ext>
            </a:extLst>
          </p:cNvPr>
          <p:cNvSpPr txBox="1"/>
          <p:nvPr/>
        </p:nvSpPr>
        <p:spPr>
          <a:xfrm>
            <a:off x="746521" y="383470"/>
            <a:ext cx="11283553" cy="707886"/>
          </a:xfrm>
          <a:prstGeom prst="rect">
            <a:avLst/>
          </a:prstGeom>
          <a:noFill/>
        </p:spPr>
        <p:txBody>
          <a:bodyPr wrap="square">
            <a:spAutoFit/>
          </a:bodyPr>
          <a:lstStyle/>
          <a:p>
            <a:pPr algn="ctr"/>
            <a:r>
              <a:rPr lang="en-GB" sz="2000" b="1" dirty="0">
                <a:solidFill>
                  <a:srgbClr val="C00000"/>
                </a:solidFill>
                <a:latin typeface="Times New Roman" panose="02020603050405020304" pitchFamily="18" charset="0"/>
                <a:cs typeface="Times New Roman" panose="02020603050405020304" pitchFamily="18" charset="0"/>
              </a:rPr>
              <a:t>Construct validity</a:t>
            </a:r>
            <a:r>
              <a:rPr lang="en-GB" sz="2000" dirty="0">
                <a:latin typeface="Times New Roman" panose="02020603050405020304" pitchFamily="18" charset="0"/>
                <a:cs typeface="Times New Roman" panose="02020603050405020304" pitchFamily="18" charset="0"/>
              </a:rPr>
              <a:t> </a:t>
            </a:r>
            <a:r>
              <a:rPr lang="en-GB" sz="1800" dirty="0">
                <a:latin typeface="Times New Roman" panose="02020603050405020304" pitchFamily="18" charset="0"/>
                <a:cs typeface="Times New Roman" panose="02020603050405020304" pitchFamily="18" charset="0"/>
              </a:rPr>
              <a:t>means demonstrating that (1) a selection procedure measures a construct ( such as communication) and (2) that the construct is important for successful job performance</a:t>
            </a:r>
            <a:r>
              <a:rPr lang="en-GB" sz="2000" dirty="0">
                <a:latin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xmlns="" id="{B1E76AA2-6456-9471-A760-5889C20D24EC}"/>
              </a:ext>
            </a:extLst>
          </p:cNvPr>
          <p:cNvPicPr>
            <a:picLocks noChangeAspect="1"/>
          </p:cNvPicPr>
          <p:nvPr/>
        </p:nvPicPr>
        <p:blipFill>
          <a:blip r:embed="rId2"/>
          <a:stretch>
            <a:fillRect/>
          </a:stretch>
        </p:blipFill>
        <p:spPr>
          <a:xfrm>
            <a:off x="330993" y="1343025"/>
            <a:ext cx="11530013" cy="5434756"/>
          </a:xfrm>
          <a:prstGeom prst="rect">
            <a:avLst/>
          </a:prstGeom>
        </p:spPr>
      </p:pic>
    </p:spTree>
    <p:extLst>
      <p:ext uri="{BB962C8B-B14F-4D97-AF65-F5344CB8AC3E}">
        <p14:creationId xmlns:p14="http://schemas.microsoft.com/office/powerpoint/2010/main" val="210022380"/>
      </p:ext>
    </p:extLst>
  </p:cSld>
  <p:clrMapOvr>
    <a:masterClrMapping/>
  </p:clrMapOvr>
  <mc:AlternateContent xmlns:mc="http://schemas.openxmlformats.org/markup-compatibility/2006" xmlns:p14="http://schemas.microsoft.com/office/powerpoint/2010/main">
    <mc:Choice Requires="p14">
      <p:transition spd="slow" p14:dur="2000" advTm="58640"/>
    </mc:Choice>
    <mc:Fallback xmlns="">
      <p:transition spd="slow" advTm="5864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44A841A-9349-4D9F-F212-40CFFBF41266}"/>
            </a:ext>
          </a:extLst>
        </p:cNvPr>
        <p:cNvGrpSpPr/>
        <p:nvPr/>
      </p:nvGrpSpPr>
      <p:grpSpPr>
        <a:xfrm>
          <a:off x="0" y="0"/>
          <a:ext cx="0" cy="0"/>
          <a:chOff x="0" y="0"/>
          <a:chExt cx="0" cy="0"/>
        </a:xfrm>
      </p:grpSpPr>
      <p:pic>
        <p:nvPicPr>
          <p:cNvPr id="4" name="Picture 3" descr="Group of people posing for a photo">
            <a:extLst>
              <a:ext uri="{FF2B5EF4-FFF2-40B4-BE49-F238E27FC236}">
                <a16:creationId xmlns:a16="http://schemas.microsoft.com/office/drawing/2014/main" xmlns="" id="{6F3E1C49-5C57-00C6-2038-E9FCC0C25DA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8250" y="111118"/>
            <a:ext cx="9943750" cy="6635763"/>
          </a:xfrm>
          <a:prstGeom prst="rect">
            <a:avLst/>
          </a:prstGeom>
        </p:spPr>
      </p:pic>
      <p:sp>
        <p:nvSpPr>
          <p:cNvPr id="5" name="Oval 4">
            <a:extLst>
              <a:ext uri="{FF2B5EF4-FFF2-40B4-BE49-F238E27FC236}">
                <a16:creationId xmlns:a16="http://schemas.microsoft.com/office/drawing/2014/main" xmlns="" id="{E4AA65A5-CCED-E97D-6FCE-A91EBDE553A8}"/>
              </a:ext>
            </a:extLst>
          </p:cNvPr>
          <p:cNvSpPr/>
          <p:nvPr/>
        </p:nvSpPr>
        <p:spPr>
          <a:xfrm>
            <a:off x="671513" y="1457325"/>
            <a:ext cx="4772025" cy="4414838"/>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indent="0" algn="ctr" fontAlgn="base">
              <a:lnSpc>
                <a:spcPct val="100000"/>
              </a:lnSpc>
              <a:spcBef>
                <a:spcPct val="20000"/>
              </a:spcBef>
              <a:spcAft>
                <a:spcPct val="0"/>
              </a:spcAft>
              <a:buClr>
                <a:srgbClr val="4F2140"/>
              </a:buClr>
              <a:buNone/>
            </a:pP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Criteria Relevance </a:t>
            </a:r>
            <a:r>
              <a:rPr lang="en-US" sz="2800" dirty="0">
                <a:solidFill>
                  <a:srgbClr val="0070C0"/>
                </a:solidFill>
                <a:latin typeface="Times New Roman" panose="02020603050405020304" pitchFamily="18" charset="0"/>
                <a:cs typeface="Times New Roman" panose="02020603050405020304" pitchFamily="18" charset="0"/>
              </a:rPr>
              <a:t>The extent to which training outcomes are related to the learned capabilities emphasized in the training program.</a:t>
            </a:r>
          </a:p>
        </p:txBody>
      </p:sp>
    </p:spTree>
    <p:extLst>
      <p:ext uri="{BB962C8B-B14F-4D97-AF65-F5344CB8AC3E}">
        <p14:creationId xmlns:p14="http://schemas.microsoft.com/office/powerpoint/2010/main" val="3757060443"/>
      </p:ext>
    </p:extLst>
  </p:cSld>
  <p:clrMapOvr>
    <a:masterClrMapping/>
  </p:clrMapOvr>
  <mc:AlternateContent xmlns:mc="http://schemas.openxmlformats.org/markup-compatibility/2006" xmlns:p14="http://schemas.microsoft.com/office/powerpoint/2010/main">
    <mc:Choice Requires="p14">
      <p:transition spd="slow" p14:dur="2000" advTm="32541"/>
    </mc:Choice>
    <mc:Fallback xmlns="">
      <p:transition spd="slow" advTm="3254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960B9B5-C41F-E7D5-FFC2-A42C1A1E2F0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1578C30E-21D4-221A-F56D-4086A8E0D18F}"/>
              </a:ext>
            </a:extLst>
          </p:cNvPr>
          <p:cNvSpPr txBox="1"/>
          <p:nvPr/>
        </p:nvSpPr>
        <p:spPr>
          <a:xfrm>
            <a:off x="1117997" y="309860"/>
            <a:ext cx="10469165" cy="830997"/>
          </a:xfrm>
          <a:prstGeom prst="rect">
            <a:avLst/>
          </a:prstGeom>
          <a:noFill/>
        </p:spPr>
        <p:txBody>
          <a:bodyPr wrap="square">
            <a:spAutoFit/>
          </a:bodyPr>
          <a:lstStyle/>
          <a:p>
            <a:pPr marL="0" marR="0" lvl="0" indent="0" algn="ctr" defTabSz="914400" rtl="0" eaLnBrk="1" fontAlgn="base" latinLnBrk="0" hangingPunct="1">
              <a:lnSpc>
                <a:spcPct val="100000"/>
              </a:lnSpc>
              <a:spcBef>
                <a:spcPct val="20000"/>
              </a:spcBef>
              <a:spcAft>
                <a:spcPct val="0"/>
              </a:spcAft>
              <a:buClr>
                <a:srgbClr val="4F2140"/>
              </a:buClr>
              <a:buSzTx/>
              <a:buFont typeface="Wingdings" pitchFamily="2" charset="2"/>
              <a:buNone/>
              <a:tabLst/>
            </a:pPr>
            <a:r>
              <a:rPr kumimoji="0" lang="en-US" sz="2400" b="1" i="0" u="none" strike="noStrike" cap="none" normalizeH="0" baseline="0" dirty="0">
                <a:ln>
                  <a:noFill/>
                </a:ln>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Criterion contamination </a:t>
            </a: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extent that training outcomes measure inappropriate capabilities or are affected by extraneous conditions.</a:t>
            </a:r>
          </a:p>
        </p:txBody>
      </p:sp>
      <p:pic>
        <p:nvPicPr>
          <p:cNvPr id="4" name="Picture 3">
            <a:extLst>
              <a:ext uri="{FF2B5EF4-FFF2-40B4-BE49-F238E27FC236}">
                <a16:creationId xmlns:a16="http://schemas.microsoft.com/office/drawing/2014/main" xmlns="" id="{BDE34A65-635D-9705-5930-39C3B2592F54}"/>
              </a:ext>
            </a:extLst>
          </p:cNvPr>
          <p:cNvPicPr>
            <a:picLocks noChangeAspect="1"/>
          </p:cNvPicPr>
          <p:nvPr/>
        </p:nvPicPr>
        <p:blipFill>
          <a:blip r:embed="rId2"/>
          <a:stretch>
            <a:fillRect/>
          </a:stretch>
        </p:blipFill>
        <p:spPr>
          <a:xfrm>
            <a:off x="285750" y="1233190"/>
            <a:ext cx="11906250" cy="5486400"/>
          </a:xfrm>
          <a:prstGeom prst="rect">
            <a:avLst/>
          </a:prstGeom>
        </p:spPr>
      </p:pic>
    </p:spTree>
    <p:extLst>
      <p:ext uri="{BB962C8B-B14F-4D97-AF65-F5344CB8AC3E}">
        <p14:creationId xmlns:p14="http://schemas.microsoft.com/office/powerpoint/2010/main" val="1797654236"/>
      </p:ext>
    </p:extLst>
  </p:cSld>
  <p:clrMapOvr>
    <a:masterClrMapping/>
  </p:clrMapOvr>
  <mc:AlternateContent xmlns:mc="http://schemas.openxmlformats.org/markup-compatibility/2006" xmlns:p14="http://schemas.microsoft.com/office/powerpoint/2010/main">
    <mc:Choice Requires="p14">
      <p:transition spd="slow" p14:dur="2000" advTm="72316"/>
    </mc:Choice>
    <mc:Fallback xmlns="">
      <p:transition spd="slow" advTm="7231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64807F2-1279-CD0C-024C-B6DD8D545E00}"/>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B75EEFED-1074-18C7-3C41-9D983F12A9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FA29FB88-5B1C-CEB7-A790-98EF66B7918C}"/>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EA688285-DC31-C449-1281-AA37514BF900}"/>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0C0500D5-8F56-8476-E57E-EA4CA704ECAF}"/>
              </a:ext>
            </a:extLst>
          </p:cNvPr>
          <p:cNvSpPr txBox="1"/>
          <p:nvPr/>
        </p:nvSpPr>
        <p:spPr>
          <a:xfrm>
            <a:off x="7127585" y="3160593"/>
            <a:ext cx="4187493" cy="1569660"/>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Measurements </a:t>
            </a:r>
          </a:p>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Trust</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1890901D-5A11-1E2F-04F6-860B06EB14E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22880128"/>
      </p:ext>
    </p:extLst>
  </p:cSld>
  <p:clrMapOvr>
    <a:masterClrMapping/>
  </p:clrMapOvr>
  <mc:AlternateContent xmlns:mc="http://schemas.openxmlformats.org/markup-compatibility/2006" xmlns:p14="http://schemas.microsoft.com/office/powerpoint/2010/main">
    <mc:Choice Requires="p14">
      <p:transition spd="slow" p14:dur="2000" advTm="2726"/>
    </mc:Choice>
    <mc:Fallback xmlns="">
      <p:transition spd="slow" advTm="272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0F7A426-2ADE-4495-C0FF-762835EBF85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69867093-CAAF-3F39-5C17-8FE77882E8F0}"/>
              </a:ext>
            </a:extLst>
          </p:cNvPr>
          <p:cNvSpPr txBox="1"/>
          <p:nvPr/>
        </p:nvSpPr>
        <p:spPr>
          <a:xfrm>
            <a:off x="3046810" y="3105835"/>
            <a:ext cx="6093618" cy="646331"/>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4F2140"/>
              </a:buClr>
              <a:buSzTx/>
              <a:buFont typeface="Wingdings" pitchFamily="2" charset="2"/>
              <a:buNone/>
              <a:tabLst/>
            </a:pPr>
            <a:r>
              <a:rPr kumimoji="0" lang="en-US" sz="1800" b="1" i="0" u="none" strike="noStrike" cap="none" normalizeH="0" baseline="0" dirty="0">
                <a:ln>
                  <a:noFill/>
                </a:ln>
                <a:solidFill>
                  <a:schemeClr val="tx1"/>
                </a:solidFill>
                <a:effectLst/>
              </a:rPr>
              <a:t>Criterion deficiency</a:t>
            </a:r>
            <a:r>
              <a:rPr kumimoji="0" lang="en-US" sz="1800" b="0" i="0" u="none" strike="noStrike" cap="none" normalizeH="0" baseline="0" dirty="0">
                <a:ln>
                  <a:noFill/>
                </a:ln>
                <a:solidFill>
                  <a:schemeClr val="tx1"/>
                </a:solidFill>
                <a:effectLst/>
              </a:rPr>
              <a:t> - the failure to measure training outcomes that were emphasized in the training objectives.</a:t>
            </a:r>
          </a:p>
        </p:txBody>
      </p:sp>
      <p:pic>
        <p:nvPicPr>
          <p:cNvPr id="2050" name="Picture 2" descr="What Is Organizational Trust? | AIHR – HR Glossary">
            <a:extLst>
              <a:ext uri="{FF2B5EF4-FFF2-40B4-BE49-F238E27FC236}">
                <a16:creationId xmlns:a16="http://schemas.microsoft.com/office/drawing/2014/main" xmlns="" id="{8538F4B3-B4D7-8B4C-EC89-05A344FB32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90500"/>
            <a:ext cx="9753600" cy="647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2452059"/>
      </p:ext>
    </p:extLst>
  </p:cSld>
  <p:clrMapOvr>
    <a:masterClrMapping/>
  </p:clrMapOvr>
  <mc:AlternateContent xmlns:mc="http://schemas.openxmlformats.org/markup-compatibility/2006" xmlns:p14="http://schemas.microsoft.com/office/powerpoint/2010/main">
    <mc:Choice Requires="p14">
      <p:transition spd="slow" p14:dur="2000" advTm="110281"/>
    </mc:Choice>
    <mc:Fallback xmlns="">
      <p:transition spd="slow" advTm="11028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B1A2797-86C0-2F7B-4F64-CB163D0E872D}"/>
              </a:ext>
            </a:extLst>
          </p:cNvPr>
          <p:cNvSpPr txBox="1"/>
          <p:nvPr/>
        </p:nvSpPr>
        <p:spPr>
          <a:xfrm>
            <a:off x="242889" y="1042988"/>
            <a:ext cx="4729162" cy="5447645"/>
          </a:xfrm>
          <a:prstGeom prst="rect">
            <a:avLst/>
          </a:prstGeom>
          <a:noFill/>
        </p:spPr>
        <p:txBody>
          <a:bodyPr wrap="square" rtlCol="0">
            <a:spAutoFit/>
          </a:bodyPr>
          <a:lstStyle/>
          <a:p>
            <a:pPr algn="ctr">
              <a:lnSpc>
                <a:spcPct val="150000"/>
              </a:lnSpc>
            </a:pP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metrics can you track for Trust and Safety?</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Impact. Number of users exposed to harmful content.</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Community Health. Percentage of content flagged as inappropriate. ...</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Detection Coverage. Accuracy of detection solution - may be measured in precision &amp; recall.</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Moderation &amp; User Reports. ...</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Average time to mitigation.</a:t>
            </a:r>
          </a:p>
          <a:p>
            <a:endParaRPr lang="en-US" sz="2400" dirty="0">
              <a:latin typeface="Times New Roman" panose="02020603050405020304" pitchFamily="18" charset="0"/>
              <a:cs typeface="Times New Roman" panose="02020603050405020304" pitchFamily="18" charset="0"/>
            </a:endParaRPr>
          </a:p>
        </p:txBody>
      </p:sp>
      <p:pic>
        <p:nvPicPr>
          <p:cNvPr id="4" name="Picture 3" descr="City lights focused in magnifying glass">
            <a:extLst>
              <a:ext uri="{FF2B5EF4-FFF2-40B4-BE49-F238E27FC236}">
                <a16:creationId xmlns:a16="http://schemas.microsoft.com/office/drawing/2014/main" xmlns="" id="{3459A733-DCD6-508B-F2CF-9FE7A3AF19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29250" y="0"/>
            <a:ext cx="6762750" cy="6736853"/>
          </a:xfrm>
          <a:prstGeom prst="rect">
            <a:avLst/>
          </a:prstGeom>
        </p:spPr>
      </p:pic>
    </p:spTree>
    <p:extLst>
      <p:ext uri="{BB962C8B-B14F-4D97-AF65-F5344CB8AC3E}">
        <p14:creationId xmlns:p14="http://schemas.microsoft.com/office/powerpoint/2010/main" val="4211119301"/>
      </p:ext>
    </p:extLst>
  </p:cSld>
  <p:clrMapOvr>
    <a:masterClrMapping/>
  </p:clrMapOvr>
  <mc:AlternateContent xmlns:mc="http://schemas.openxmlformats.org/markup-compatibility/2006" xmlns:p14="http://schemas.microsoft.com/office/powerpoint/2010/main">
    <mc:Choice Requires="p14">
      <p:transition spd="slow" p14:dur="2000" advTm="49166"/>
    </mc:Choice>
    <mc:Fallback xmlns="">
      <p:transition spd="slow" advTm="4916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E668FB02-1C0A-60BD-B4DE-45B1E2C0BA90}"/>
              </a:ext>
            </a:extLst>
          </p:cNvPr>
          <p:cNvSpPr txBox="1"/>
          <p:nvPr/>
        </p:nvSpPr>
        <p:spPr>
          <a:xfrm>
            <a:off x="5943600" y="385762"/>
            <a:ext cx="6057900" cy="1307537"/>
          </a:xfrm>
          <a:prstGeom prst="rect">
            <a:avLst/>
          </a:prstGeom>
          <a:noFill/>
        </p:spPr>
        <p:txBody>
          <a:bodyPr wrap="square" rtlCol="0">
            <a:spAutoFit/>
          </a:bodyPr>
          <a:lstStyle/>
          <a:p>
            <a:pPr algn="ctr">
              <a:lnSpc>
                <a:spcPct val="150000"/>
              </a:lnSpc>
            </a:pP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three components of trust and safety?</a:t>
            </a:r>
          </a:p>
        </p:txBody>
      </p:sp>
      <p:graphicFrame>
        <p:nvGraphicFramePr>
          <p:cNvPr id="4" name="Diagram 3">
            <a:extLst>
              <a:ext uri="{FF2B5EF4-FFF2-40B4-BE49-F238E27FC236}">
                <a16:creationId xmlns:a16="http://schemas.microsoft.com/office/drawing/2014/main" xmlns="" id="{8E88B941-D53B-3BDF-7CB4-A8871D3BDF53}"/>
              </a:ext>
            </a:extLst>
          </p:cNvPr>
          <p:cNvGraphicFramePr/>
          <p:nvPr>
            <p:extLst>
              <p:ext uri="{D42A27DB-BD31-4B8C-83A1-F6EECF244321}">
                <p14:modId xmlns:p14="http://schemas.microsoft.com/office/powerpoint/2010/main" val="2067852638"/>
              </p:ext>
            </p:extLst>
          </p:nvPr>
        </p:nvGraphicFramePr>
        <p:xfrm>
          <a:off x="-1928814" y="385762"/>
          <a:ext cx="9629777" cy="6229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Golfer's gloved hand teeing up">
            <a:extLst>
              <a:ext uri="{FF2B5EF4-FFF2-40B4-BE49-F238E27FC236}">
                <a16:creationId xmlns:a16="http://schemas.microsoft.com/office/drawing/2014/main" xmlns="" id="{F88808F0-4B0E-E985-FAD6-287E41700AE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08705" y="2128837"/>
            <a:ext cx="5492795" cy="4486275"/>
          </a:xfrm>
          <a:prstGeom prst="rect">
            <a:avLst/>
          </a:prstGeom>
        </p:spPr>
      </p:pic>
    </p:spTree>
    <p:extLst>
      <p:ext uri="{BB962C8B-B14F-4D97-AF65-F5344CB8AC3E}">
        <p14:creationId xmlns:p14="http://schemas.microsoft.com/office/powerpoint/2010/main" val="3015015553"/>
      </p:ext>
    </p:extLst>
  </p:cSld>
  <p:clrMapOvr>
    <a:masterClrMapping/>
  </p:clrMapOvr>
  <mc:AlternateContent xmlns:mc="http://schemas.openxmlformats.org/markup-compatibility/2006" xmlns:p14="http://schemas.microsoft.com/office/powerpoint/2010/main">
    <mc:Choice Requires="p14">
      <p:transition spd="slow" p14:dur="2000" advTm="43338"/>
    </mc:Choice>
    <mc:Fallback xmlns="">
      <p:transition spd="slow" advTm="4333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The 4 C's of Creating Trust">
            <a:extLst>
              <a:ext uri="{FF2B5EF4-FFF2-40B4-BE49-F238E27FC236}">
                <a16:creationId xmlns:a16="http://schemas.microsoft.com/office/drawing/2014/main" xmlns="" id="{41E374CE-E215-F40B-E125-32FCCE58D011}"/>
              </a:ext>
            </a:extLst>
          </p:cNvPr>
          <p:cNvSpPr>
            <a:spLocks noChangeAspect="1" noChangeArrowheads="1"/>
          </p:cNvSpPr>
          <p:nvPr/>
        </p:nvSpPr>
        <p:spPr bwMode="auto">
          <a:xfrm>
            <a:off x="127000" y="-539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extBox 6">
            <a:extLst>
              <a:ext uri="{FF2B5EF4-FFF2-40B4-BE49-F238E27FC236}">
                <a16:creationId xmlns:a16="http://schemas.microsoft.com/office/drawing/2014/main" xmlns="" id="{29E0A176-9EFF-0451-F734-3F4987D6EF10}"/>
              </a:ext>
            </a:extLst>
          </p:cNvPr>
          <p:cNvSpPr txBox="1"/>
          <p:nvPr/>
        </p:nvSpPr>
        <p:spPr>
          <a:xfrm>
            <a:off x="717947" y="537003"/>
            <a:ext cx="6093618" cy="3539430"/>
          </a:xfrm>
          <a:prstGeom prst="rect">
            <a:avLst/>
          </a:prstGeom>
          <a:noFill/>
        </p:spPr>
        <p:txBody>
          <a:bodyPr wrap="square">
            <a:spAutoFit/>
          </a:bodyPr>
          <a:lstStyle/>
          <a:p>
            <a:pPr>
              <a:lnSpc>
                <a:spcPct val="200000"/>
              </a:lnSpc>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4 Cs of trust?</a:t>
            </a:r>
          </a:p>
          <a:p>
            <a:r>
              <a:rPr lang="en-US" sz="3200" dirty="0">
                <a:latin typeface="Times New Roman" panose="02020603050405020304" pitchFamily="18" charset="0"/>
                <a:cs typeface="Times New Roman" panose="02020603050405020304" pitchFamily="18" charset="0"/>
              </a:rPr>
              <a:t>The 4 C's of Creating Trust</a:t>
            </a:r>
          </a:p>
          <a:p>
            <a:pPr marL="285750" indent="-285750">
              <a:buFont typeface="Wingdings" panose="05000000000000000000" pitchFamily="2" charset="2"/>
              <a:buChar char="ü"/>
            </a:pPr>
            <a:r>
              <a:rPr lang="en-US" sz="3200" dirty="0">
                <a:latin typeface="Times New Roman" panose="02020603050405020304" pitchFamily="18" charset="0"/>
                <a:cs typeface="Times New Roman" panose="02020603050405020304" pitchFamily="18" charset="0"/>
              </a:rPr>
              <a:t>commitment,</a:t>
            </a:r>
          </a:p>
          <a:p>
            <a:pPr marL="285750" indent="-285750">
              <a:buFont typeface="Wingdings" panose="05000000000000000000" pitchFamily="2" charset="2"/>
              <a:buChar char="ü"/>
            </a:pPr>
            <a:r>
              <a:rPr lang="en-US" sz="3200" dirty="0">
                <a:latin typeface="Times New Roman" panose="02020603050405020304" pitchFamily="18" charset="0"/>
                <a:cs typeface="Times New Roman" panose="02020603050405020304" pitchFamily="18" charset="0"/>
              </a:rPr>
              <a:t> caring, </a:t>
            </a:r>
          </a:p>
          <a:p>
            <a:pPr marL="285750" indent="-285750">
              <a:buFont typeface="Wingdings" panose="05000000000000000000" pitchFamily="2" charset="2"/>
              <a:buChar char="ü"/>
            </a:pPr>
            <a:r>
              <a:rPr lang="en-US" sz="3200" dirty="0">
                <a:latin typeface="Times New Roman" panose="02020603050405020304" pitchFamily="18" charset="0"/>
                <a:cs typeface="Times New Roman" panose="02020603050405020304" pitchFamily="18" charset="0"/>
              </a:rPr>
              <a:t>consistency, and </a:t>
            </a:r>
          </a:p>
          <a:p>
            <a:pPr marL="285750" indent="-285750">
              <a:buFont typeface="Wingdings" panose="05000000000000000000" pitchFamily="2" charset="2"/>
              <a:buChar char="ü"/>
            </a:pPr>
            <a:r>
              <a:rPr lang="en-US" sz="3200" dirty="0">
                <a:latin typeface="Times New Roman" panose="02020603050405020304" pitchFamily="18" charset="0"/>
                <a:cs typeface="Times New Roman" panose="02020603050405020304" pitchFamily="18" charset="0"/>
              </a:rPr>
              <a:t>competence. </a:t>
            </a:r>
          </a:p>
        </p:txBody>
      </p:sp>
      <p:sp>
        <p:nvSpPr>
          <p:cNvPr id="8" name="TextBox 7">
            <a:extLst>
              <a:ext uri="{FF2B5EF4-FFF2-40B4-BE49-F238E27FC236}">
                <a16:creationId xmlns:a16="http://schemas.microsoft.com/office/drawing/2014/main" xmlns="" id="{F8653274-0C8F-FA89-B3E2-E0706FE0CB6F}"/>
              </a:ext>
            </a:extLst>
          </p:cNvPr>
          <p:cNvSpPr txBox="1"/>
          <p:nvPr/>
        </p:nvSpPr>
        <p:spPr>
          <a:xfrm>
            <a:off x="2114550" y="4400550"/>
            <a:ext cx="8401050" cy="1815882"/>
          </a:xfrm>
          <a:prstGeom prst="rect">
            <a:avLst/>
          </a:prstGeom>
          <a:noFill/>
        </p:spPr>
        <p:txBody>
          <a:bodyPr wrap="square" rtlCol="0">
            <a:spAutoFit/>
          </a:bodyPr>
          <a:lstStyle/>
          <a:p>
            <a:pPr algn="ctr"/>
            <a:r>
              <a:rPr lang="en-US" sz="28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While most leaders show abilities in one or more of these, understanding what each means in building trust and how to practice each will advance you as a leader who is trustworthy</a:t>
            </a:r>
          </a:p>
        </p:txBody>
      </p:sp>
      <p:pic>
        <p:nvPicPr>
          <p:cNvPr id="9" name="Picture 8">
            <a:extLst>
              <a:ext uri="{FF2B5EF4-FFF2-40B4-BE49-F238E27FC236}">
                <a16:creationId xmlns:a16="http://schemas.microsoft.com/office/drawing/2014/main" xmlns="" id="{74B0AAA1-C1EF-9DFC-4145-B3A68AAC0D03}"/>
              </a:ext>
            </a:extLst>
          </p:cNvPr>
          <p:cNvPicPr>
            <a:picLocks noChangeAspect="1"/>
          </p:cNvPicPr>
          <p:nvPr/>
        </p:nvPicPr>
        <p:blipFill>
          <a:blip r:embed="rId2"/>
          <a:stretch>
            <a:fillRect/>
          </a:stretch>
        </p:blipFill>
        <p:spPr>
          <a:xfrm>
            <a:off x="6434243" y="537003"/>
            <a:ext cx="5757757" cy="3238738"/>
          </a:xfrm>
          <a:prstGeom prst="rect">
            <a:avLst/>
          </a:prstGeom>
        </p:spPr>
      </p:pic>
    </p:spTree>
    <p:extLst>
      <p:ext uri="{BB962C8B-B14F-4D97-AF65-F5344CB8AC3E}">
        <p14:creationId xmlns:p14="http://schemas.microsoft.com/office/powerpoint/2010/main" val="43959069"/>
      </p:ext>
    </p:extLst>
  </p:cSld>
  <p:clrMapOvr>
    <a:masterClrMapping/>
  </p:clrMapOvr>
  <mc:AlternateContent xmlns:mc="http://schemas.openxmlformats.org/markup-compatibility/2006" xmlns:p14="http://schemas.microsoft.com/office/powerpoint/2010/main">
    <mc:Choice Requires="p14">
      <p:transition spd="slow" p14:dur="2000" advTm="47982"/>
    </mc:Choice>
    <mc:Fallback xmlns="">
      <p:transition spd="slow" advTm="4798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C4C92DA5-11C8-C281-B28B-2E3038E1E246}"/>
              </a:ext>
            </a:extLst>
          </p:cNvPr>
          <p:cNvPicPr>
            <a:picLocks noChangeAspect="1"/>
          </p:cNvPicPr>
          <p:nvPr/>
        </p:nvPicPr>
        <p:blipFill>
          <a:blip r:embed="rId2"/>
          <a:stretch>
            <a:fillRect/>
          </a:stretch>
        </p:blipFill>
        <p:spPr>
          <a:xfrm>
            <a:off x="1219200" y="790575"/>
            <a:ext cx="9753600" cy="6067425"/>
          </a:xfrm>
          <a:prstGeom prst="rect">
            <a:avLst/>
          </a:prstGeom>
        </p:spPr>
      </p:pic>
      <p:sp>
        <p:nvSpPr>
          <p:cNvPr id="5" name="Oval 4">
            <a:extLst>
              <a:ext uri="{FF2B5EF4-FFF2-40B4-BE49-F238E27FC236}">
                <a16:creationId xmlns:a16="http://schemas.microsoft.com/office/drawing/2014/main" xmlns="" id="{0728B3A5-3B92-920B-629F-947B3845F345}"/>
              </a:ext>
            </a:extLst>
          </p:cNvPr>
          <p:cNvSpPr/>
          <p:nvPr/>
        </p:nvSpPr>
        <p:spPr>
          <a:xfrm>
            <a:off x="3517106" y="1000125"/>
            <a:ext cx="5157787" cy="1014413"/>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the difference between trust and safety?</a:t>
            </a:r>
          </a:p>
          <a:p>
            <a:pPr algn="ctr"/>
            <a:endParaRPr lang="en-US" sz="2000" dirty="0"/>
          </a:p>
        </p:txBody>
      </p:sp>
    </p:spTree>
    <p:extLst>
      <p:ext uri="{BB962C8B-B14F-4D97-AF65-F5344CB8AC3E}">
        <p14:creationId xmlns:p14="http://schemas.microsoft.com/office/powerpoint/2010/main" val="3614938908"/>
      </p:ext>
    </p:extLst>
  </p:cSld>
  <p:clrMapOvr>
    <a:masterClrMapping/>
  </p:clrMapOvr>
  <mc:AlternateContent xmlns:mc="http://schemas.openxmlformats.org/markup-compatibility/2006" xmlns:p14="http://schemas.microsoft.com/office/powerpoint/2010/main">
    <mc:Choice Requires="p14">
      <p:transition spd="slow" p14:dur="2000" advTm="63400"/>
    </mc:Choice>
    <mc:Fallback xmlns="">
      <p:transition spd="slow" advTm="634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7E84C0D-8263-1167-A878-EC4AA43C73FD}"/>
              </a:ext>
            </a:extLst>
          </p:cNvPr>
          <p:cNvSpPr txBox="1"/>
          <p:nvPr/>
        </p:nvSpPr>
        <p:spPr>
          <a:xfrm>
            <a:off x="3200400" y="642938"/>
            <a:ext cx="6958013" cy="1077218"/>
          </a:xfrm>
          <a:prstGeom prst="rect">
            <a:avLst/>
          </a:prstGeom>
          <a:noFill/>
        </p:spPr>
        <p:txBody>
          <a:bodyPr wrap="square" rtlCol="0">
            <a:spAutoFit/>
          </a:bodyPr>
          <a:lstStyle/>
          <a:p>
            <a:pPr algn="l"/>
            <a:r>
              <a:rPr lang="en-US" sz="3200" b="1" i="0" dirty="0">
                <a:solidFill>
                  <a:srgbClr val="20212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four trust skills?</a:t>
            </a:r>
          </a:p>
          <a:p>
            <a:endPar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89F7F653-CB00-D70E-E272-980C0FAFF6DB}"/>
              </a:ext>
            </a:extLst>
          </p:cNvPr>
          <p:cNvPicPr>
            <a:picLocks noChangeAspect="1"/>
          </p:cNvPicPr>
          <p:nvPr/>
        </p:nvPicPr>
        <p:blipFill>
          <a:blip r:embed="rId2"/>
          <a:stretch>
            <a:fillRect/>
          </a:stretch>
        </p:blipFill>
        <p:spPr>
          <a:xfrm>
            <a:off x="842964" y="1523999"/>
            <a:ext cx="10506074" cy="4931711"/>
          </a:xfrm>
          <a:prstGeom prst="rect">
            <a:avLst/>
          </a:prstGeom>
        </p:spPr>
      </p:pic>
    </p:spTree>
    <p:extLst>
      <p:ext uri="{BB962C8B-B14F-4D97-AF65-F5344CB8AC3E}">
        <p14:creationId xmlns:p14="http://schemas.microsoft.com/office/powerpoint/2010/main" val="2895771900"/>
      </p:ext>
    </p:extLst>
  </p:cSld>
  <p:clrMapOvr>
    <a:masterClrMapping/>
  </p:clrMapOvr>
  <mc:AlternateContent xmlns:mc="http://schemas.openxmlformats.org/markup-compatibility/2006" xmlns:p14="http://schemas.microsoft.com/office/powerpoint/2010/main">
    <mc:Choice Requires="p14">
      <p:transition spd="slow" p14:dur="2000" advTm="68114"/>
    </mc:Choice>
    <mc:Fallback xmlns="">
      <p:transition spd="slow" advTm="6811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1736"/>
    </mc:Choice>
    <mc:Fallback xmlns="">
      <p:transition spd="slow" advTm="11736"/>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42.9|2.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C00E294-FC84-4404-B7C0-378DF0541F9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D9C05AD-10C1-4A33-8149-2CF7A4A09B59}">
  <ds:schemaRefs>
    <ds:schemaRef ds:uri="http://schemas.microsoft.com/office/2006/documentManagement/types"/>
    <ds:schemaRef ds:uri="http://schemas.openxmlformats.org/package/2006/metadata/core-properties"/>
    <ds:schemaRef ds:uri="http://purl.org/dc/elements/1.1/"/>
    <ds:schemaRef ds:uri="d13aca44-ef33-4cf4-9980-7f0b00e6eeb9"/>
    <ds:schemaRef ds:uri="http://schemas.microsoft.com/office/infopath/2007/PartnerControls"/>
    <ds:schemaRef ds:uri="http://purl.org/dc/terms/"/>
    <ds:schemaRef ds:uri="49100919-8a76-4266-be0c-7dc583902cb4"/>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F0E1DB0B-AB53-4377-8F9D-3626FC5D77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1279</TotalTime>
  <Words>1813</Words>
  <Application>Microsoft Office PowerPoint</Application>
  <PresentationFormat>Widescreen</PresentationFormat>
  <Paragraphs>257</Paragraphs>
  <Slides>40</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Arial Rounded MT Bold</vt:lpstr>
      <vt:lpstr>Calibri</vt:lpstr>
      <vt:lpstr>Calibri Light</vt:lpstr>
      <vt:lpstr>Tahoma</vt:lpstr>
      <vt:lpstr>Times New Roman</vt:lpstr>
      <vt:lpstr>Wingdings</vt:lpstr>
      <vt:lpstr>Wingdings 2</vt:lpstr>
      <vt:lpstr>Office Theme</vt:lpstr>
      <vt:lpstr>PowerPoint Presentation</vt:lpstr>
      <vt:lpstr>PowerPoint Presentation</vt:lpstr>
      <vt:lpstr>PowerPoint Presentation</vt:lpstr>
      <vt:lpstr>PowerPoint Presentation</vt:lpstr>
      <vt:lpstr>Important meanings</vt:lpstr>
      <vt:lpstr>PowerPoint Presentation</vt:lpstr>
      <vt:lpstr>PowerPoint Presentation</vt:lpstr>
      <vt:lpstr>PowerPoint Presentation</vt:lpstr>
      <vt:lpstr>PowerPoint Presentation</vt:lpstr>
      <vt:lpstr>PowerPoint Presentation</vt:lpstr>
      <vt:lpstr>The TNA Identifies Performance Gaps</vt:lpstr>
      <vt:lpstr>Summary: TNA Process After the Trigger</vt:lpstr>
      <vt:lpstr>Correcting a Performance Gap (1 of 2)</vt:lpstr>
      <vt:lpstr>Correcting a Performance Gap (2 of 2)</vt:lpstr>
      <vt:lpstr>What Do You Ask and Of Whom  </vt:lpstr>
      <vt:lpstr>Purpose of Operational Analysis</vt:lpstr>
      <vt:lpstr>Sources For Operational Analysis</vt:lpstr>
      <vt:lpstr>Form for Recording Job-Duty-Task Data</vt:lpstr>
      <vt:lpstr>Demonstration of the Competency</vt:lpstr>
      <vt:lpstr>Purpose of Person Analysis</vt:lpstr>
      <vt:lpstr>Data Sources for Person Analysis  Part 1 of 3</vt:lpstr>
      <vt:lpstr>Data Sources for Person Analysis  Part 2 of 3</vt:lpstr>
      <vt:lpstr>Data Sources for Person Analysis  Part 3 of 3</vt:lpstr>
      <vt:lpstr>Measuring KSAs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SS</cp:lastModifiedBy>
  <cp:revision>35</cp:revision>
  <dcterms:created xsi:type="dcterms:W3CDTF">2023-04-29T09:08:23Z</dcterms:created>
  <dcterms:modified xsi:type="dcterms:W3CDTF">2026-02-06T16:27:41Z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