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481" r:id="rId4"/>
    <p:sldId id="553" r:id="rId5"/>
    <p:sldId id="530" r:id="rId6"/>
    <p:sldId id="589" r:id="rId7"/>
    <p:sldId id="587" r:id="rId8"/>
    <p:sldId id="588" r:id="rId9"/>
    <p:sldId id="606" r:id="rId10"/>
    <p:sldId id="586" r:id="rId11"/>
    <p:sldId id="567" r:id="rId12"/>
    <p:sldId id="568" r:id="rId13"/>
    <p:sldId id="569" r:id="rId14"/>
    <p:sldId id="607" r:id="rId15"/>
    <p:sldId id="571" r:id="rId16"/>
    <p:sldId id="582" r:id="rId17"/>
    <p:sldId id="576" r:id="rId18"/>
    <p:sldId id="577" r:id="rId19"/>
    <p:sldId id="578" r:id="rId20"/>
    <p:sldId id="579" r:id="rId21"/>
    <p:sldId id="592" r:id="rId22"/>
    <p:sldId id="593" r:id="rId23"/>
    <p:sldId id="594" r:id="rId24"/>
    <p:sldId id="581" r:id="rId25"/>
    <p:sldId id="600" r:id="rId26"/>
    <p:sldId id="573" r:id="rId27"/>
    <p:sldId id="584" r:id="rId28"/>
    <p:sldId id="574" r:id="rId29"/>
    <p:sldId id="575" r:id="rId30"/>
    <p:sldId id="612" r:id="rId31"/>
    <p:sldId id="570" r:id="rId32"/>
    <p:sldId id="572" r:id="rId33"/>
    <p:sldId id="610" r:id="rId34"/>
    <p:sldId id="605" r:id="rId35"/>
    <p:sldId id="604" r:id="rId36"/>
    <p:sldId id="603" r:id="rId37"/>
    <p:sldId id="502" r:id="rId38"/>
    <p:sldId id="613" r:id="rId39"/>
    <p:sldId id="50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53"/>
            <p14:sldId id="530"/>
            <p14:sldId id="589"/>
            <p14:sldId id="587"/>
            <p14:sldId id="588"/>
            <p14:sldId id="606"/>
            <p14:sldId id="586"/>
            <p14:sldId id="567"/>
            <p14:sldId id="568"/>
            <p14:sldId id="569"/>
            <p14:sldId id="607"/>
            <p14:sldId id="571"/>
            <p14:sldId id="582"/>
            <p14:sldId id="576"/>
            <p14:sldId id="577"/>
            <p14:sldId id="578"/>
            <p14:sldId id="579"/>
            <p14:sldId id="592"/>
            <p14:sldId id="593"/>
            <p14:sldId id="594"/>
            <p14:sldId id="581"/>
            <p14:sldId id="600"/>
            <p14:sldId id="573"/>
            <p14:sldId id="584"/>
            <p14:sldId id="574"/>
            <p14:sldId id="575"/>
            <p14:sldId id="612"/>
            <p14:sldId id="570"/>
            <p14:sldId id="572"/>
            <p14:sldId id="610"/>
            <p14:sldId id="605"/>
            <p14:sldId id="604"/>
            <p14:sldId id="603"/>
            <p14:sldId id="502"/>
            <p14:sldId id="613"/>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98481C"/>
    <a:srgbClr val="880002"/>
    <a:srgbClr val="A41025"/>
    <a:srgbClr val="E14D1F"/>
    <a:srgbClr val="F95207"/>
    <a:srgbClr val="E19A0D"/>
    <a:srgbClr val="BDEEDD"/>
    <a:srgbClr val="EE7EA4"/>
    <a:srgbClr val="E3C1D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66" autoAdjust="0"/>
  </p:normalViewPr>
  <p:slideViewPr>
    <p:cSldViewPr snapToGrid="0">
      <p:cViewPr varScale="1">
        <p:scale>
          <a:sx n="59" d="100"/>
          <a:sy n="59" d="100"/>
        </p:scale>
        <p:origin x="1074"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9-21T23:23:47.694"/>
    </inkml:context>
    <inkml:brush xml:id="br0">
      <inkml:brushProperty name="width" value="0.05292" units="cm"/>
      <inkml:brushProperty name="height" value="0.05292" units="cm"/>
      <inkml:brushProperty name="color" value="#FF0000"/>
    </inkml:brush>
  </inkml:definitions>
  <inkml:trace contextRef="#ctx0" brushRef="#br0">31552 99 0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2025-01-26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0879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العوامل النفسية</a:t>
            </a:r>
            <a:r>
              <a:rPr lang="ar-SA" baseline="0" dirty="0" smtClean="0"/>
              <a:t> تتمثل في </a:t>
            </a:r>
            <a:r>
              <a:rPr lang="ar-SA" sz="1200" b="0" i="0" kern="1200" dirty="0" smtClean="0">
                <a:solidFill>
                  <a:schemeClr val="tx1"/>
                </a:solidFill>
                <a:effectLst/>
                <a:latin typeface="+mn-lt"/>
                <a:ea typeface="+mn-ea"/>
                <a:cs typeface="+mn-cs"/>
              </a:rPr>
              <a:t> الدوافع والرغبات والمشاعر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08519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SemiBold" pitchFamily="2" charset="-78"/>
                <a:cs typeface="Alexandria SemiBold" pitchFamily="2" charset="-78"/>
              </a:rPr>
              <a:t>مما يؤثر على استجابة الأفراد للأحداث</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2427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الإفراط في استخدام</a:t>
            </a:r>
            <a:r>
              <a:rPr lang="ar-SA" baseline="0" dirty="0" smtClean="0"/>
              <a:t> منصات التواصل الاجتماعي</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89115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مثل تقنيات </a:t>
            </a:r>
            <a:r>
              <a:rPr lang="ar-SA" sz="1200" dirty="0" smtClean="0">
                <a:solidFill>
                  <a:srgbClr val="0070C0"/>
                </a:solidFill>
                <a:latin typeface="Alexandria SemiBold" pitchFamily="2" charset="-78"/>
                <a:cs typeface="Alexandria SemiBold" pitchFamily="2" charset="-78"/>
              </a:rPr>
              <a:t>معالجة اللغات الطبيعية التي تستخدم في تحليل مشاعر الجمهور، أو  تعلم الآلة </a:t>
            </a:r>
            <a:r>
              <a:rPr lang="ar-SA" sz="1200" dirty="0" smtClean="0">
                <a:solidFill>
                  <a:srgbClr val="000000"/>
                </a:solidFill>
                <a:latin typeface="Alexandria SemiBold" pitchFamily="2" charset="-78"/>
                <a:cs typeface="Alexandria SemiBold" pitchFamily="2" charset="-78"/>
              </a:rPr>
              <a:t>لتحليل كميات هائلة من البيانات المتعلقة بسلوك الجمهور وتفضيلاتهم.</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3860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latin typeface="Alexandria SemiBold" pitchFamily="2" charset="-78"/>
                <a:cs typeface="Alexandria SemiBold" pitchFamily="2" charset="-78"/>
              </a:rPr>
              <a:t>حيث يستخدم الأسس العلمية لفهم العلاقة المتطورة بين البشر ووسائل الإعلام من منظور نفسي.</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91717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SemiBold" pitchFamily="2" charset="-78"/>
                <a:cs typeface="Alexandria SemiBold" pitchFamily="2" charset="-78"/>
              </a:rPr>
              <a:t>بهدف تغيير اتجاهات العاملين نحو العمل وتحسينه</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63317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3193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42298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034702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SA" dirty="0" smtClean="0"/>
              <a:t>2-</a:t>
            </a:r>
            <a:r>
              <a:rPr lang="ar-SA" baseline="0" dirty="0" smtClean="0"/>
              <a:t> </a:t>
            </a:r>
            <a:r>
              <a:rPr lang="ar-SA" sz="1200" dirty="0" smtClean="0">
                <a:latin typeface="Alexandria SemiBold" pitchFamily="2" charset="-78"/>
                <a:cs typeface="Alexandria SemiBold" pitchFamily="2" charset="-78"/>
              </a:rPr>
              <a:t>على سبيل المثال، قد يحتاج الإعلان الموجه لفئة عمرية معينة إلى أسلوب مختلف مقارنةً بالإعلانات الموجهة لفئة عمرية أخرى.</a:t>
            </a:r>
          </a:p>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354389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ادراك</a:t>
            </a:r>
            <a:r>
              <a:rPr lang="ar-SA" baseline="0" dirty="0" smtClean="0"/>
              <a:t> المحتوى الرقمي: استخدام العناوين الجذابة والهاشتاج والمحتوى القيم الذي يضيف للجمهور.</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56921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SemiBold" pitchFamily="2" charset="-78"/>
                <a:cs typeface="Alexandria SemiBold" pitchFamily="2" charset="-78"/>
              </a:rPr>
              <a:t>الأهداف تشير إلى النتائج المراد تحقيقها من خلال دراسة علم النفس الإعلامي. هي النتائج الملموسة التي يسعى إلى تحقيقها الباحثون والممارسون في هذا المجال </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59950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latin typeface="Alexandria SemiBold" pitchFamily="2" charset="-78"/>
                <a:cs typeface="Alexandria SemiBold" pitchFamily="2" charset="-78"/>
              </a:rPr>
              <a:t>السياسات الاعلامية:</a:t>
            </a:r>
            <a:r>
              <a:rPr lang="ar-SA" baseline="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يسعى إلى تحسين الإطار التنظيمي والإداري لوسائل الإعلام</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974927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smtClean="0"/>
              <a:t>التخطيط للحملات</a:t>
            </a:r>
            <a:r>
              <a:rPr lang="ar-SA" baseline="0" dirty="0" smtClean="0"/>
              <a:t> الاعلامية والحملات التسويقية</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63672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sz="1200" b="0" i="0" kern="1200" dirty="0" smtClean="0">
                <a:solidFill>
                  <a:schemeClr val="tx1"/>
                </a:solidFill>
                <a:effectLst/>
                <a:latin typeface="+mn-lt"/>
                <a:ea typeface="+mn-ea"/>
                <a:cs typeface="+mn-cs"/>
              </a:rPr>
              <a:t>التحفيز :على سبيل المثال، عندما يقرأ الأشخاص تقريرًا عن حدث معين أو شخصية</a:t>
            </a:r>
            <a:r>
              <a:rPr lang="ar-SA" sz="1200" b="0" i="0" kern="1200" baseline="0" dirty="0" smtClean="0">
                <a:solidFill>
                  <a:schemeClr val="tx1"/>
                </a:solidFill>
                <a:effectLst/>
                <a:latin typeface="+mn-lt"/>
                <a:ea typeface="+mn-ea"/>
                <a:cs typeface="+mn-cs"/>
              </a:rPr>
              <a:t> ما </a:t>
            </a:r>
            <a:r>
              <a:rPr lang="ar-SA" sz="1200" b="0" i="0" kern="1200" dirty="0" smtClean="0">
                <a:solidFill>
                  <a:schemeClr val="tx1"/>
                </a:solidFill>
                <a:effectLst/>
                <a:latin typeface="+mn-lt"/>
                <a:ea typeface="+mn-ea"/>
                <a:cs typeface="+mn-cs"/>
              </a:rPr>
              <a:t>لم يسمعوا عنه من قبل، فإنهم في البداية قد لا يكون لديهم موقف محدد تجاه هذا الشخص. ومع ذلك، خلال تعرضهم لهذا التقرير، يقوم البعض بمقارنة المعلومات الجديدة بمعايير ومعلومات سابقة لديهم. هذه المقارنة تساعد الأفراد على تشكيل آراء جديدة أو تعديل المواقف الحالية بناءً على ما تم تقديمه لهم من معلومات جديدة</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392734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79557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369639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765716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6450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2025-01-26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2025-01-26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49.svg"/><Relationship Id="rId5" Type="http://schemas.openxmlformats.org/officeDocument/2006/relationships/image" Target="../media/image11.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3.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3.png"/><Relationship Id="rId9" Type="http://schemas.openxmlformats.org/officeDocument/2006/relationships/image" Target="../media/image45.sv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3.sv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12.sv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5.xml"/><Relationship Id="rId6" Type="http://schemas.openxmlformats.org/officeDocument/2006/relationships/image" Target="../media/image26.svg"/><Relationship Id="rId5" Type="http://schemas.openxmlformats.org/officeDocument/2006/relationships/image" Target="../media/image21.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3.svg"/><Relationship Id="rId5" Type="http://schemas.openxmlformats.org/officeDocument/2006/relationships/image" Target="../media/image22.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24.png"/><Relationship Id="rId10" Type="http://schemas.openxmlformats.org/officeDocument/2006/relationships/image" Target="../media/image16.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12" Type="http://schemas.openxmlformats.org/officeDocument/2006/relationships/image" Target="../media/image18.sv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3.svg"/><Relationship Id="rId5" Type="http://schemas.openxmlformats.org/officeDocument/2006/relationships/image" Target="../media/image22.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svg"/><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svg"/><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31.png"/><Relationship Id="rId7" Type="http://schemas.openxmlformats.org/officeDocument/2006/relationships/image" Target="../media/image7.svg"/><Relationship Id="rId2" Type="http://schemas.openxmlformats.org/officeDocument/2006/relationships/image" Target="../media/image30.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 Id="rId9" Type="http://schemas.openxmlformats.org/officeDocument/2006/relationships/image" Target="../media/image4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40663" y="2591583"/>
            <a:ext cx="3861188" cy="1077218"/>
          </a:xfrm>
          <a:prstGeom prst="rect">
            <a:avLst/>
          </a:prstGeom>
          <a:noFill/>
        </p:spPr>
        <p:txBody>
          <a:bodyPr wrap="square" rtlCol="0">
            <a:spAutoFit/>
          </a:bodyPr>
          <a:lstStyle/>
          <a:p>
            <a:pPr algn="ctr"/>
            <a:r>
              <a:rPr lang="ar-SA" sz="2800" b="1" dirty="0" smtClean="0">
                <a:solidFill>
                  <a:srgbClr val="00B0F0"/>
                </a:solidFill>
                <a:latin typeface="Alexandria ExtraBold" pitchFamily="2" charset="-78"/>
                <a:cs typeface="Alexandria ExtraBold" pitchFamily="2" charset="-78"/>
              </a:rPr>
              <a:t>علم النفس الإعلامي</a:t>
            </a:r>
          </a:p>
          <a:p>
            <a:pPr algn="ctr"/>
            <a:endParaRPr lang="en-US" sz="1600" b="1" dirty="0">
              <a:solidFill>
                <a:srgbClr val="00B0F0"/>
              </a:solidFill>
              <a:latin typeface="Times New Roman" panose="02020603050405020304" pitchFamily="18" charset="0"/>
              <a:cs typeface="Times New Roman" panose="02020603050405020304" pitchFamily="18" charset="0"/>
            </a:endParaRPr>
          </a:p>
          <a:p>
            <a:pPr algn="ctr"/>
            <a:r>
              <a:rPr lang="en-US" sz="2000" b="1" dirty="0" smtClean="0">
                <a:solidFill>
                  <a:srgbClr val="C00000"/>
                </a:solidFill>
                <a:latin typeface="Alexandria ExtraBold" pitchFamily="2" charset="-78"/>
                <a:ea typeface="Calibri" panose="020F0502020204030204" pitchFamily="34" charset="0"/>
                <a:cs typeface="Alexandria ExtraBold" pitchFamily="2" charset="-78"/>
              </a:rPr>
              <a:t>Media Psychology</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DGM315</a:t>
            </a:r>
            <a:endParaRPr lang="en-US" dirty="0"/>
          </a:p>
          <a:p>
            <a:r>
              <a:rPr lang="ar-SA" sz="2000" dirty="0" smtClean="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2879" y="2878768"/>
            <a:ext cx="4387740" cy="1292662"/>
          </a:xfrm>
          <a:prstGeom prst="rect">
            <a:avLst/>
          </a:prstGeom>
          <a:noFill/>
        </p:spPr>
        <p:txBody>
          <a:bodyPr wrap="none" rtlCol="0">
            <a:spAutoFit/>
          </a:bodyPr>
          <a:lstStyle/>
          <a:p>
            <a:pPr>
              <a:lnSpc>
                <a:spcPct val="150000"/>
              </a:lnSpc>
            </a:pPr>
            <a:r>
              <a:rPr lang="ar-SA" sz="3200" b="1" dirty="0" smtClean="0">
                <a:solidFill>
                  <a:srgbClr val="00B0F0"/>
                </a:solidFill>
                <a:latin typeface="Alexandria ExtraBold" pitchFamily="2" charset="-78"/>
                <a:cs typeface="Alexandria ExtraBold" pitchFamily="2" charset="-78"/>
              </a:rPr>
              <a:t>علم النفس الإعلامي</a:t>
            </a:r>
          </a:p>
          <a:p>
            <a:pPr algn="ctr">
              <a:lnSpc>
                <a:spcPct val="150000"/>
              </a:lnSpc>
            </a:pPr>
            <a:r>
              <a:rPr lang="ar-SA" sz="2000" b="1" dirty="0">
                <a:solidFill>
                  <a:srgbClr val="00B0F0"/>
                </a:solidFill>
                <a:latin typeface="Alexandria ExtraBold" pitchFamily="2" charset="-78"/>
                <a:cs typeface="Alexandria ExtraBold" pitchFamily="2" charset="-78"/>
              </a:rPr>
              <a:t>(مبادئ </a:t>
            </a:r>
            <a:r>
              <a:rPr lang="ar-SA" sz="2000" b="1" dirty="0" smtClean="0">
                <a:solidFill>
                  <a:srgbClr val="00B0F0"/>
                </a:solidFill>
                <a:latin typeface="Alexandria ExtraBold" pitchFamily="2" charset="-78"/>
                <a:cs typeface="Alexandria ExtraBold" pitchFamily="2" charset="-78"/>
              </a:rPr>
              <a:t>ومفاهيم)</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765227" cy="707886"/>
          </a:xfrm>
          <a:prstGeom prst="rect">
            <a:avLst/>
          </a:prstGeom>
          <a:noFill/>
        </p:spPr>
        <p:txBody>
          <a:bodyPr wrap="none" rtlCol="0">
            <a:spAutoFit/>
          </a:bodyPr>
          <a:lstStyle/>
          <a:p>
            <a:r>
              <a:rPr lang="en-US" sz="2000" b="1" dirty="0"/>
              <a:t>DGM315</a:t>
            </a:r>
            <a:endParaRPr lang="en-US" sz="2000" dirty="0"/>
          </a:p>
          <a:p>
            <a:r>
              <a:rPr lang="ar-SA" sz="2000" dirty="0">
                <a:latin typeface="Times New Roman" panose="02020603050405020304" pitchFamily="18" charset="0"/>
                <a:cs typeface="Times New Roman" panose="02020603050405020304" pitchFamily="18" charset="0"/>
              </a:rPr>
              <a:t>علم النفس الإعلامي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0" y="1353955"/>
            <a:ext cx="5339443" cy="494147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339443" y="1906752"/>
            <a:ext cx="6475164" cy="438587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 name="Rectangle 1"/>
          <p:cNvSpPr/>
          <p:nvPr/>
        </p:nvSpPr>
        <p:spPr>
          <a:xfrm>
            <a:off x="5273225" y="2054804"/>
            <a:ext cx="6340929" cy="4072910"/>
          </a:xfrm>
          <a:prstGeom prst="rect">
            <a:avLst/>
          </a:prstGeom>
        </p:spPr>
        <p:txBody>
          <a:bodyPr wrap="square">
            <a:spAutoFit/>
          </a:bodyPr>
          <a:lstStyle/>
          <a:p>
            <a:pPr marL="342900" lvl="0" indent="-342900"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تعريف علم النفس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الإعلامي وأهميته</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نشأة وتطور </a:t>
            </a:r>
            <a:r>
              <a:rPr lang="ar-SA" b="1" dirty="0">
                <a:solidFill>
                  <a:srgbClr val="002060"/>
                </a:solidFill>
                <a:latin typeface="Alexandria ExtraBold" pitchFamily="2" charset="-78"/>
                <a:ea typeface="Calibri" panose="020F0502020204030204" pitchFamily="34" charset="0"/>
                <a:cs typeface="Alexandria ExtraBold" pitchFamily="2" charset="-78"/>
              </a:rPr>
              <a:t>علم النفس الإعلامي</a:t>
            </a: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علم </a:t>
            </a:r>
            <a:r>
              <a:rPr lang="ar-SA" b="1" dirty="0">
                <a:solidFill>
                  <a:srgbClr val="002060"/>
                </a:solidFill>
                <a:latin typeface="Alexandria ExtraBold" pitchFamily="2" charset="-78"/>
                <a:ea typeface="Calibri" panose="020F0502020204030204" pitchFamily="34" charset="0"/>
                <a:cs typeface="Alexandria ExtraBold" pitchFamily="2" charset="-78"/>
              </a:rPr>
              <a:t>النفس الإعلامي وعلاقته بالعلوم الأخرى</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أهداف علم النفس 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وظائف علم النفس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الإعلامي</a:t>
            </a:r>
          </a:p>
          <a:p>
            <a:pPr marL="800100" indent="-342900" algn="r" rtl="1">
              <a:lnSpc>
                <a:spcPct val="150000"/>
              </a:lnSpc>
              <a:buFont typeface="Wingdings" panose="05000000000000000000" pitchFamily="2" charset="2"/>
              <a:buChar char="§"/>
            </a:pPr>
            <a:r>
              <a:rPr lang="ar-SA" b="1" dirty="0">
                <a:solidFill>
                  <a:srgbClr val="002060"/>
                </a:solidFill>
                <a:latin typeface="Alexandria ExtraBold" pitchFamily="2" charset="-78"/>
                <a:ea typeface="Calibri" panose="020F0502020204030204" pitchFamily="34" charset="0"/>
                <a:cs typeface="Alexandria ExtraBold" pitchFamily="2" charset="-78"/>
              </a:rPr>
              <a:t>مبادئ علم النفس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الإعلامي</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342900" algn="r" rtl="1">
              <a:lnSpc>
                <a:spcPct val="150000"/>
              </a:lnSpc>
              <a:buFont typeface="Wingdings" panose="05000000000000000000" pitchFamily="2" charset="2"/>
              <a:buChar char="§"/>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المفاهيم الأساسية في علم النفس </a:t>
            </a:r>
            <a:r>
              <a:rPr lang="ar-SA" b="1" dirty="0">
                <a:solidFill>
                  <a:srgbClr val="002060"/>
                </a:solidFill>
                <a:latin typeface="Alexandria ExtraBold" pitchFamily="2" charset="-78"/>
                <a:ea typeface="Calibri" panose="020F0502020204030204" pitchFamily="34" charset="0"/>
                <a:cs typeface="Alexandria ExtraBold" pitchFamily="2" charset="-78"/>
              </a:rPr>
              <a:t>الإعلامي</a:t>
            </a:r>
            <a:endParaRPr lang="ar-EG"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71699" y="1892439"/>
            <a:ext cx="9225644" cy="434084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326440" y="15548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71699" y="1916117"/>
            <a:ext cx="9078687" cy="4293483"/>
          </a:xfrm>
          <a:prstGeom prst="rect">
            <a:avLst/>
          </a:prstGeom>
          <a:noFill/>
        </p:spPr>
        <p:txBody>
          <a:bodyPr wrap="square">
            <a:spAutoFit/>
          </a:bodyPr>
          <a:lstStyle/>
          <a:p>
            <a:pPr algn="r" rtl="1">
              <a:lnSpc>
                <a:spcPct val="150000"/>
              </a:lnSpc>
            </a:pPr>
            <a:r>
              <a:rPr lang="ar-SA" sz="2000" dirty="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يُعد </a:t>
            </a:r>
            <a:r>
              <a:rPr lang="ar-SA" dirty="0">
                <a:solidFill>
                  <a:srgbClr val="000000"/>
                </a:solidFill>
                <a:latin typeface="Alexandria SemiBold" pitchFamily="2" charset="-78"/>
                <a:cs typeface="Alexandria SemiBold" pitchFamily="2" charset="-78"/>
              </a:rPr>
              <a:t>علم النفس الإعلامي مجالًا حيويًا </a:t>
            </a:r>
            <a:r>
              <a:rPr lang="ar-SA" dirty="0" smtClean="0">
                <a:solidFill>
                  <a:srgbClr val="000000"/>
                </a:solidFill>
                <a:latin typeface="Alexandria SemiBold" pitchFamily="2" charset="-78"/>
                <a:cs typeface="Alexandria SemiBold" pitchFamily="2" charset="-78"/>
              </a:rPr>
              <a:t>ومتطورًا، يسعى إلى فهم </a:t>
            </a:r>
            <a:r>
              <a:rPr lang="ar-SA" dirty="0">
                <a:solidFill>
                  <a:srgbClr val="000000"/>
                </a:solidFill>
                <a:latin typeface="Alexandria SemiBold" pitchFamily="2" charset="-78"/>
                <a:cs typeface="Alexandria SemiBold" pitchFamily="2" charset="-78"/>
              </a:rPr>
              <a:t>العلاقة المعقدة بين الإنسان ووسائل الإعلام </a:t>
            </a:r>
            <a:r>
              <a:rPr lang="ar-SA" dirty="0" smtClean="0">
                <a:solidFill>
                  <a:srgbClr val="000000"/>
                </a:solidFill>
                <a:latin typeface="Alexandria SemiBold" pitchFamily="2" charset="-78"/>
                <a:cs typeface="Alexandria SemiBold" pitchFamily="2" charset="-78"/>
              </a:rPr>
              <a:t>الرقمية وتأثيراتها </a:t>
            </a:r>
            <a:r>
              <a:rPr lang="ar-SA" dirty="0">
                <a:solidFill>
                  <a:srgbClr val="000000"/>
                </a:solidFill>
                <a:latin typeface="Alexandria SemiBold" pitchFamily="2" charset="-78"/>
                <a:cs typeface="Alexandria SemiBold" pitchFamily="2" charset="-78"/>
              </a:rPr>
              <a:t>المتعددة. </a:t>
            </a:r>
            <a:endParaRPr lang="ar-SA" dirty="0" smtClean="0">
              <a:solidFill>
                <a:srgbClr val="000000"/>
              </a:solidFill>
              <a:latin typeface="Alexandria SemiBold" pitchFamily="2" charset="-78"/>
              <a:cs typeface="Alexandria SemiBold" pitchFamily="2" charset="-78"/>
            </a:endParaRP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في</a:t>
            </a:r>
            <a:r>
              <a:rPr lang="ar-SA" dirty="0">
                <a:solidFill>
                  <a:srgbClr val="000000"/>
                </a:solidFill>
                <a:latin typeface="Alexandria SemiBold" pitchFamily="2" charset="-78"/>
                <a:cs typeface="Alexandria SemiBold" pitchFamily="2" charset="-78"/>
              </a:rPr>
              <a:t> عالم يتسم بالتغير المستمر والسريع، </a:t>
            </a:r>
            <a:r>
              <a:rPr lang="ar-SA" dirty="0" smtClean="0">
                <a:solidFill>
                  <a:srgbClr val="000000"/>
                </a:solidFill>
                <a:latin typeface="Alexandria SemiBold" pitchFamily="2" charset="-78"/>
                <a:cs typeface="Alexandria SemiBold" pitchFamily="2" charset="-78"/>
              </a:rPr>
              <a:t>باتت وسائل  الإعلام الرقمية</a:t>
            </a:r>
            <a:r>
              <a:rPr lang="ar-SA" dirty="0">
                <a:solidFill>
                  <a:srgbClr val="000000"/>
                </a:solidFill>
                <a:latin typeface="Alexandria SemiBold" pitchFamily="2" charset="-78"/>
                <a:cs typeface="Alexandria SemiBold" pitchFamily="2" charset="-78"/>
              </a:rPr>
              <a:t> جزءًا </a:t>
            </a:r>
            <a:r>
              <a:rPr lang="ar-SA" dirty="0" smtClean="0">
                <a:solidFill>
                  <a:srgbClr val="000000"/>
                </a:solidFill>
                <a:latin typeface="Alexandria SemiBold" pitchFamily="2" charset="-78"/>
                <a:cs typeface="Alexandria SemiBold" pitchFamily="2" charset="-78"/>
              </a:rPr>
              <a:t>أساسيًا من</a:t>
            </a:r>
            <a:r>
              <a:rPr lang="ar-SA" dirty="0">
                <a:solidFill>
                  <a:srgbClr val="000000"/>
                </a:solidFill>
                <a:latin typeface="Alexandria SemiBold" pitchFamily="2" charset="-78"/>
                <a:cs typeface="Alexandria SemiBold" pitchFamily="2" charset="-78"/>
              </a:rPr>
              <a:t> تشكيل </a:t>
            </a:r>
            <a:r>
              <a:rPr lang="ar-SA" dirty="0" smtClean="0">
                <a:solidFill>
                  <a:srgbClr val="000000"/>
                </a:solidFill>
                <a:latin typeface="Alexandria SemiBold" pitchFamily="2" charset="-78"/>
                <a:cs typeface="Alexandria SemiBold" pitchFamily="2" charset="-78"/>
              </a:rPr>
              <a:t>المجتمعات في العصر الرقمي؛ حيث يزداد اعتماد </a:t>
            </a:r>
            <a:r>
              <a:rPr lang="ar-SA" dirty="0">
                <a:solidFill>
                  <a:srgbClr val="000000"/>
                </a:solidFill>
                <a:latin typeface="Alexandria SemiBold" pitchFamily="2" charset="-78"/>
                <a:cs typeface="Alexandria SemiBold" pitchFamily="2" charset="-78"/>
              </a:rPr>
              <a:t>الجمهور </a:t>
            </a:r>
            <a:r>
              <a:rPr lang="ar-SA" dirty="0" smtClean="0">
                <a:solidFill>
                  <a:srgbClr val="000000"/>
                </a:solidFill>
                <a:latin typeface="Alexandria SemiBold" pitchFamily="2" charset="-78"/>
                <a:cs typeface="Alexandria SemiBold" pitchFamily="2" charset="-78"/>
              </a:rPr>
              <a:t>عليها </a:t>
            </a:r>
            <a:r>
              <a:rPr lang="ar-SA" dirty="0">
                <a:solidFill>
                  <a:srgbClr val="000000"/>
                </a:solidFill>
                <a:latin typeface="Alexandria SemiBold" pitchFamily="2" charset="-78"/>
                <a:cs typeface="Alexandria SemiBold" pitchFamily="2" charset="-78"/>
              </a:rPr>
              <a:t>كمصدر رئيسي </a:t>
            </a:r>
            <a:r>
              <a:rPr lang="ar-SA" dirty="0" smtClean="0">
                <a:solidFill>
                  <a:srgbClr val="000000"/>
                </a:solidFill>
                <a:latin typeface="Alexandria SemiBold" pitchFamily="2" charset="-78"/>
                <a:cs typeface="Alexandria SemiBold" pitchFamily="2" charset="-78"/>
              </a:rPr>
              <a:t>للأخبار والمعلومات على مدار الساعة؛ </a:t>
            </a:r>
            <a:r>
              <a:rPr lang="ar-SA" dirty="0">
                <a:latin typeface="Alexandria SemiBold" pitchFamily="2" charset="-78"/>
                <a:cs typeface="Alexandria SemiBold" pitchFamily="2" charset="-78"/>
              </a:rPr>
              <a:t>مما يسمح للجمهور بالوصول إليها في أي وقت ومن أي مكان، كما تتيح المنصات الرقمية للجمهور التفاعل مع </a:t>
            </a:r>
            <a:r>
              <a:rPr lang="ar-SA" dirty="0" smtClean="0">
                <a:latin typeface="Alexandria SemiBold" pitchFamily="2" charset="-78"/>
                <a:cs typeface="Alexandria SemiBold" pitchFamily="2" charset="-78"/>
              </a:rPr>
              <a:t>المحتوى.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p>
          <a:p>
            <a:pPr algn="r" rtl="1">
              <a:lnSpc>
                <a:spcPct val="150000"/>
              </a:lnSpc>
            </a:pPr>
            <a:r>
              <a:rPr lang="ar-SA" dirty="0" smtClean="0">
                <a:latin typeface="Alexandria SemiBold" pitchFamily="2" charset="-78"/>
                <a:cs typeface="Alexandria SemiBold" pitchFamily="2" charset="-78"/>
              </a:rPr>
              <a:t>   فالتعرض </a:t>
            </a:r>
            <a:r>
              <a:rPr lang="ar-SA" dirty="0">
                <a:latin typeface="Alexandria SemiBold" pitchFamily="2" charset="-78"/>
                <a:cs typeface="Alexandria SemiBold" pitchFamily="2" charset="-78"/>
              </a:rPr>
              <a:t>المستمر للمحتوى الرقمي يمكن أن يؤثر على مشاعر </a:t>
            </a:r>
            <a:r>
              <a:rPr lang="ar-SA" dirty="0" smtClean="0">
                <a:latin typeface="Alexandria SemiBold" pitchFamily="2" charset="-78"/>
                <a:cs typeface="Alexandria SemiBold" pitchFamily="2" charset="-78"/>
              </a:rPr>
              <a:t>وآراء الأفراد سواء بتشكيل </a:t>
            </a:r>
            <a:r>
              <a:rPr lang="ar-SA" dirty="0">
                <a:latin typeface="Alexandria SemiBold" pitchFamily="2" charset="-78"/>
                <a:cs typeface="Alexandria SemiBold" pitchFamily="2" charset="-78"/>
              </a:rPr>
              <a:t>آراء جديدة أو تعزيز الآراء </a:t>
            </a:r>
            <a:r>
              <a:rPr lang="ar-SA" dirty="0" smtClean="0">
                <a:latin typeface="Alexandria SemiBold" pitchFamily="2" charset="-78"/>
                <a:cs typeface="Alexandria SemiBold" pitchFamily="2" charset="-78"/>
              </a:rPr>
              <a:t>القائمة منها. لذلك يبرز </a:t>
            </a:r>
            <a:r>
              <a:rPr lang="ar-SA" dirty="0">
                <a:latin typeface="Alexandria SemiBold" pitchFamily="2" charset="-78"/>
                <a:cs typeface="Alexandria SemiBold" pitchFamily="2" charset="-78"/>
              </a:rPr>
              <a:t>أهمية دراسة علم النفس الإعلامي بهدف </a:t>
            </a:r>
            <a:r>
              <a:rPr lang="ar-SA" dirty="0" smtClean="0">
                <a:latin typeface="Alexandria SemiBold" pitchFamily="2" charset="-78"/>
                <a:cs typeface="Alexandria SemiBold" pitchFamily="2" charset="-78"/>
              </a:rPr>
              <a:t>فهم التأثير السيكولوجي لوسائل </a:t>
            </a:r>
            <a:r>
              <a:rPr lang="ar-SA" dirty="0">
                <a:latin typeface="Alexandria SemiBold" pitchFamily="2" charset="-78"/>
                <a:cs typeface="Alexandria SemiBold" pitchFamily="2" charset="-78"/>
              </a:rPr>
              <a:t>الإعلام الرقمية على سلوكيات الأفراد ومشاعرهم </a:t>
            </a:r>
            <a:r>
              <a:rPr lang="ar-SA" dirty="0" smtClean="0">
                <a:latin typeface="Alexandria SemiBold" pitchFamily="2" charset="-78"/>
                <a:cs typeface="Alexandria SemiBold" pitchFamily="2" charset="-78"/>
              </a:rPr>
              <a:t>وأفكارهم ومعتقداتهم. </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017797" y="1155705"/>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333001" y="1570465"/>
            <a:ext cx="1001623"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392060" y="1769693"/>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39" y="4243455"/>
            <a:ext cx="2485572" cy="2449286"/>
          </a:xfrm>
          <a:prstGeom prst="rect">
            <a:avLst/>
          </a:prstGeom>
        </p:spPr>
      </p:pic>
    </p:spTree>
    <p:extLst>
      <p:ext uri="{BB962C8B-B14F-4D97-AF65-F5344CB8AC3E}">
        <p14:creationId xmlns:p14="http://schemas.microsoft.com/office/powerpoint/2010/main" val="17590151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8556" y="1963372"/>
            <a:ext cx="9601201" cy="4329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18556" y="2170350"/>
            <a:ext cx="9486797" cy="4062651"/>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علم </a:t>
            </a:r>
            <a:r>
              <a:rPr lang="ar-SA" sz="1700" dirty="0">
                <a:latin typeface="Alexandria SemiBold" pitchFamily="2" charset="-78"/>
                <a:cs typeface="Alexandria SemiBold" pitchFamily="2" charset="-78"/>
              </a:rPr>
              <a:t>نفس الإعلام هو فرع متخصص من علم النفس يركز على التفاعل بين السلوك البشري وتقنيات الإعلام. وهو يشمل جوانب مختلفة لكيفية تفاعل الأفراد مع المحتوى الإعلامي والتأثر </a:t>
            </a:r>
            <a:r>
              <a:rPr lang="ar-SA" sz="1700" dirty="0" smtClean="0">
                <a:latin typeface="Alexandria SemiBold" pitchFamily="2" charset="-78"/>
                <a:cs typeface="Alexandria SemiBold" pitchFamily="2" charset="-78"/>
              </a:rPr>
              <a:t>به. </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ترجع بداية </a:t>
            </a:r>
            <a:r>
              <a:rPr lang="ar-SA" sz="1700" dirty="0">
                <a:latin typeface="Alexandria SemiBold" pitchFamily="2" charset="-78"/>
                <a:cs typeface="Alexandria SemiBold" pitchFamily="2" charset="-78"/>
              </a:rPr>
              <a:t>علم النفس الإعلامي إلى الثلاثينيات والأربعينيات من القرن </a:t>
            </a:r>
            <a:r>
              <a:rPr lang="ar-SA" sz="1700" dirty="0" smtClean="0">
                <a:latin typeface="Alexandria SemiBold" pitchFamily="2" charset="-78"/>
                <a:cs typeface="Alexandria SemiBold" pitchFamily="2" charset="-78"/>
              </a:rPr>
              <a:t>العشرين نتيجة ظهور الراديو </a:t>
            </a:r>
            <a:r>
              <a:rPr lang="ar-SA" sz="1700" dirty="0">
                <a:latin typeface="Alexandria SemiBold" pitchFamily="2" charset="-78"/>
                <a:cs typeface="Alexandria SemiBold" pitchFamily="2" charset="-78"/>
              </a:rPr>
              <a:t>والتلفزيون. هذه الوسائل </a:t>
            </a:r>
            <a:r>
              <a:rPr lang="ar-SA" sz="1700" dirty="0" smtClean="0">
                <a:latin typeface="Alexandria SemiBold" pitchFamily="2" charset="-78"/>
                <a:cs typeface="Alexandria SemiBold" pitchFamily="2" charset="-78"/>
              </a:rPr>
              <a:t>أثرت </a:t>
            </a:r>
            <a:r>
              <a:rPr lang="ar-SA" sz="1700" dirty="0">
                <a:latin typeface="Alexandria SemiBold" pitchFamily="2" charset="-78"/>
                <a:cs typeface="Alexandria SemiBold" pitchFamily="2" charset="-78"/>
              </a:rPr>
              <a:t>بشكل كبير على كيفية تواصل الناس وتبادل المعلومات. </a:t>
            </a:r>
            <a:r>
              <a:rPr lang="ar-SA" sz="1700" dirty="0" smtClean="0">
                <a:latin typeface="Alexandria SemiBold" pitchFamily="2" charset="-78"/>
                <a:cs typeface="Alexandria SemiBold" pitchFamily="2" charset="-78"/>
              </a:rPr>
              <a:t>ففي </a:t>
            </a:r>
            <a:r>
              <a:rPr lang="ar-SA" sz="1700" dirty="0">
                <a:latin typeface="Alexandria SemiBold" pitchFamily="2" charset="-78"/>
                <a:cs typeface="Alexandria SemiBold" pitchFamily="2" charset="-78"/>
              </a:rPr>
              <a:t>تلك الفترة، تم إجراء أبحاث حول كيفية استجابة الأفراد للمحتوى الإعلامي وكيف يمكن أن </a:t>
            </a:r>
            <a:r>
              <a:rPr lang="ar-SA" sz="1700" dirty="0" smtClean="0">
                <a:latin typeface="Alexandria SemiBold" pitchFamily="2" charset="-78"/>
                <a:cs typeface="Alexandria SemiBold" pitchFamily="2" charset="-78"/>
              </a:rPr>
              <a:t>تؤثر على </a:t>
            </a:r>
            <a:r>
              <a:rPr lang="ar-SA" sz="1700" dirty="0">
                <a:latin typeface="Alexandria SemiBold" pitchFamily="2" charset="-78"/>
                <a:cs typeface="Alexandria SemiBold" pitchFamily="2" charset="-78"/>
              </a:rPr>
              <a:t>سلوكهم </a:t>
            </a:r>
            <a:r>
              <a:rPr lang="ar-SA" sz="1700" dirty="0" smtClean="0">
                <a:latin typeface="Alexandria SemiBold" pitchFamily="2" charset="-78"/>
                <a:cs typeface="Alexandria SemiBold" pitchFamily="2" charset="-78"/>
              </a:rPr>
              <a:t>وآرائهم، مثل </a:t>
            </a:r>
            <a:r>
              <a:rPr lang="ar-SA" sz="1700" dirty="0">
                <a:latin typeface="Alexandria SemiBold" pitchFamily="2" charset="-78"/>
                <a:cs typeface="Alexandria SemiBold" pitchFamily="2" charset="-78"/>
              </a:rPr>
              <a:t>دراسات </a:t>
            </a:r>
            <a:r>
              <a:rPr lang="ar-SA" sz="1700" dirty="0">
                <a:solidFill>
                  <a:srgbClr val="98481C"/>
                </a:solidFill>
                <a:latin typeface="Alexandria SemiBold" pitchFamily="2" charset="-78"/>
                <a:cs typeface="Alexandria SemiBold" pitchFamily="2" charset="-78"/>
              </a:rPr>
              <a:t>باين </a:t>
            </a:r>
            <a:r>
              <a:rPr lang="en-US" sz="1700" dirty="0" smtClean="0">
                <a:latin typeface="Alexandria SemiBold" pitchFamily="2" charset="-78"/>
                <a:cs typeface="Alexandria SemiBold" pitchFamily="2" charset="-78"/>
              </a:rPr>
              <a:t>(Payne </a:t>
            </a:r>
            <a:r>
              <a:rPr lang="en-US" sz="1700" dirty="0">
                <a:latin typeface="Alexandria SemiBold" pitchFamily="2" charset="-78"/>
                <a:cs typeface="Alexandria SemiBold" pitchFamily="2" charset="-78"/>
              </a:rPr>
              <a:t>Fund</a:t>
            </a:r>
            <a:r>
              <a:rPr lang="en-US" sz="1700" dirty="0" smtClean="0">
                <a:latin typeface="Alexandria SemiBold" pitchFamily="2" charset="-78"/>
                <a:cs typeface="Alexandria SemiBold" pitchFamily="2" charset="-78"/>
              </a:rPr>
              <a:t>)</a:t>
            </a:r>
            <a:r>
              <a:rPr lang="ar-SA" sz="1700" dirty="0" smtClean="0">
                <a:latin typeface="Alexandria SemiBold" pitchFamily="2" charset="-78"/>
                <a:cs typeface="Alexandria SemiBold" pitchFamily="2" charset="-78"/>
              </a:rPr>
              <a:t> عام 1933 التي </a:t>
            </a:r>
            <a:r>
              <a:rPr lang="ar-SA" sz="1700" dirty="0">
                <a:latin typeface="Alexandria SemiBold" pitchFamily="2" charset="-78"/>
                <a:cs typeface="Alexandria SemiBold" pitchFamily="2" charset="-78"/>
              </a:rPr>
              <a:t>تناولت تأثير الأفلام على </a:t>
            </a:r>
            <a:r>
              <a:rPr lang="ar-SA" sz="1700" dirty="0" smtClean="0">
                <a:latin typeface="Alexandria SemiBold" pitchFamily="2" charset="-78"/>
                <a:cs typeface="Alexandria SemiBold" pitchFamily="2" charset="-78"/>
              </a:rPr>
              <a:t>سلوك الأطفال </a:t>
            </a:r>
            <a:r>
              <a:rPr lang="ar-SA" sz="1700" dirty="0">
                <a:latin typeface="Alexandria SemiBold" pitchFamily="2" charset="-78"/>
                <a:cs typeface="Alexandria SemiBold" pitchFamily="2" charset="-78"/>
              </a:rPr>
              <a:t>والمراهقين. </a:t>
            </a:r>
            <a:r>
              <a:rPr lang="ar-SA" sz="1700" dirty="0" smtClean="0">
                <a:latin typeface="Alexandria SemiBold" pitchFamily="2" charset="-78"/>
                <a:cs typeface="Alexandria SemiBold" pitchFamily="2" charset="-78"/>
              </a:rPr>
              <a:t>وفي عام 1948 ساهمت </a:t>
            </a:r>
            <a:r>
              <a:rPr lang="ar-SA" sz="1700" dirty="0">
                <a:latin typeface="Alexandria SemiBold" pitchFamily="2" charset="-78"/>
                <a:cs typeface="Alexandria SemiBold" pitchFamily="2" charset="-78"/>
              </a:rPr>
              <a:t>دراسة "تأثير الإذاعة" التي أجراها </a:t>
            </a:r>
            <a:r>
              <a:rPr lang="ar-SA" sz="1700" dirty="0">
                <a:solidFill>
                  <a:srgbClr val="98481C"/>
                </a:solidFill>
                <a:latin typeface="Alexandria SemiBold" pitchFamily="2" charset="-78"/>
                <a:cs typeface="Alexandria SemiBold" pitchFamily="2" charset="-78"/>
              </a:rPr>
              <a:t>هارولد </a:t>
            </a:r>
            <a:r>
              <a:rPr lang="ar-SA" sz="1700" dirty="0" smtClean="0">
                <a:solidFill>
                  <a:srgbClr val="98481C"/>
                </a:solidFill>
                <a:latin typeface="Alexandria SemiBold" pitchFamily="2" charset="-78"/>
                <a:cs typeface="Alexandria SemiBold" pitchFamily="2" charset="-78"/>
              </a:rPr>
              <a:t>لاسويل</a:t>
            </a:r>
            <a:r>
              <a:rPr lang="ar-SA" sz="1700"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في </a:t>
            </a:r>
            <a:r>
              <a:rPr lang="ar-SA" sz="1700" dirty="0" smtClean="0">
                <a:latin typeface="Alexandria SemiBold" pitchFamily="2" charset="-78"/>
                <a:cs typeface="Alexandria SemiBold" pitchFamily="2" charset="-78"/>
              </a:rPr>
              <a:t>توضيح </a:t>
            </a:r>
            <a:r>
              <a:rPr lang="ar-SA" sz="1700" dirty="0">
                <a:latin typeface="Alexandria SemiBold" pitchFamily="2" charset="-78"/>
                <a:cs typeface="Alexandria SemiBold" pitchFamily="2" charset="-78"/>
              </a:rPr>
              <a:t>تأثير وسائل الإعلام على السلوك </a:t>
            </a:r>
            <a:r>
              <a:rPr lang="ar-SA" sz="1700" dirty="0" smtClean="0">
                <a:latin typeface="Alexandria SemiBold" pitchFamily="2" charset="-78"/>
                <a:cs typeface="Alexandria SemiBold" pitchFamily="2" charset="-78"/>
              </a:rPr>
              <a:t>الاجتماعي. وتُعد هذه الدراسة من الدراسات الأساسية التي ساعدت </a:t>
            </a:r>
            <a:r>
              <a:rPr lang="ar-SA" sz="1700" dirty="0">
                <a:latin typeface="Alexandria SemiBold" pitchFamily="2" charset="-78"/>
                <a:cs typeface="Alexandria SemiBold" pitchFamily="2" charset="-78"/>
              </a:rPr>
              <a:t>في </a:t>
            </a:r>
            <a:r>
              <a:rPr lang="ar-SA" sz="1700" u="sng" dirty="0">
                <a:latin typeface="Alexandria SemiBold" pitchFamily="2" charset="-78"/>
                <a:cs typeface="Alexandria SemiBold" pitchFamily="2" charset="-78"/>
              </a:rPr>
              <a:t>تأسيس علم النفس </a:t>
            </a:r>
            <a:r>
              <a:rPr lang="ar-SA" sz="1700" u="sng" dirty="0" smtClean="0">
                <a:latin typeface="Alexandria SemiBold" pitchFamily="2" charset="-78"/>
                <a:cs typeface="Alexandria SemiBold" pitchFamily="2" charset="-78"/>
              </a:rPr>
              <a:t>الإعلامي</a:t>
            </a:r>
            <a:r>
              <a:rPr lang="ar-SA" sz="1700" dirty="0" smtClean="0">
                <a:latin typeface="Alexandria SemiBold" pitchFamily="2" charset="-78"/>
                <a:cs typeface="Alexandria SemiBold" pitchFamily="2" charset="-78"/>
              </a:rPr>
              <a:t>.</a:t>
            </a:r>
            <a:r>
              <a:rPr lang="ar-SA" sz="1700" dirty="0" smtClean="0"/>
              <a:t> </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3794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نشأة وتطور علم النفس الإعلامي </a:t>
            </a:r>
            <a:r>
              <a:rPr lang="en-US" b="1" dirty="0" smtClean="0">
                <a:solidFill>
                  <a:srgbClr val="C00000"/>
                </a:solidFill>
                <a:latin typeface="Alexandria Medium" pitchFamily="2" charset="-78"/>
                <a:cs typeface="Alexandria Medium" pitchFamily="2" charset="-78"/>
              </a:rPr>
              <a:t>History of Media Psychology</a:t>
            </a:r>
            <a:endParaRPr lang="ar-SA" b="1" dirty="0" smtClean="0">
              <a:solidFill>
                <a:srgbClr val="C00000"/>
              </a:solidFill>
              <a:latin typeface="Alexandria Black" pitchFamily="2" charset="-78"/>
              <a:cs typeface="Alexandria Black" pitchFamily="2" charset="-78"/>
            </a:endParaRPr>
          </a:p>
        </p:txBody>
      </p:sp>
      <p:sp>
        <p:nvSpPr>
          <p:cNvPr id="11" name="Freeform 4"/>
          <p:cNvSpPr/>
          <p:nvPr/>
        </p:nvSpPr>
        <p:spPr>
          <a:xfrm>
            <a:off x="0" y="4588329"/>
            <a:ext cx="1812471" cy="1709988"/>
          </a:xfrm>
          <a:custGeom>
            <a:avLst/>
            <a:gdLst/>
            <a:ahLst/>
            <a:cxnLst/>
            <a:rect l="l" t="t" r="r" b="b"/>
            <a:pathLst>
              <a:path w="7156174" h="4114800">
                <a:moveTo>
                  <a:pt x="0" y="0"/>
                </a:moveTo>
                <a:lnTo>
                  <a:pt x="7156174" y="0"/>
                </a:lnTo>
                <a:lnTo>
                  <a:pt x="7156174" y="4114800"/>
                </a:lnTo>
                <a:lnTo>
                  <a:pt x="0" y="4114800"/>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04289" y="2029797"/>
            <a:ext cx="8827131" cy="4152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70997" y="2163106"/>
            <a:ext cx="8564475" cy="3831818"/>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ومن </a:t>
            </a:r>
            <a:r>
              <a:rPr lang="ar-SA" dirty="0">
                <a:latin typeface="Alexandria SemiBold" pitchFamily="2" charset="-78"/>
                <a:cs typeface="Alexandria SemiBold" pitchFamily="2" charset="-78"/>
              </a:rPr>
              <a:t>بين الباحثين البارزين الذين ساهموا في </a:t>
            </a:r>
            <a:r>
              <a:rPr lang="ar-SA" dirty="0" smtClean="0">
                <a:latin typeface="Alexandria SemiBold" pitchFamily="2" charset="-78"/>
                <a:cs typeface="Alexandria SemiBold" pitchFamily="2" charset="-78"/>
              </a:rPr>
              <a:t>تطوير هذا المجال، بتوضيح تأثير </a:t>
            </a:r>
            <a:r>
              <a:rPr lang="ar-SA" dirty="0">
                <a:latin typeface="Alexandria SemiBold" pitchFamily="2" charset="-78"/>
                <a:cs typeface="Alexandria SemiBold" pitchFamily="2" charset="-78"/>
              </a:rPr>
              <a:t>وسائل الإعلام </a:t>
            </a:r>
            <a:r>
              <a:rPr lang="ar-SA" dirty="0" smtClean="0">
                <a:latin typeface="Alexandria SemiBold" pitchFamily="2" charset="-78"/>
                <a:cs typeface="Alexandria SemiBold" pitchFamily="2" charset="-78"/>
              </a:rPr>
              <a:t>على المجتمع.</a:t>
            </a:r>
            <a:r>
              <a:rPr lang="ar-SA" dirty="0">
                <a:latin typeface="Alexandria SemiBold" pitchFamily="2" charset="-78"/>
                <a:cs typeface="Alexandria SemiBold" pitchFamily="2" charset="-78"/>
              </a:rPr>
              <a:t> </a:t>
            </a: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كورت لوين: </a:t>
            </a:r>
            <a:r>
              <a:rPr lang="ar-SA" dirty="0">
                <a:latin typeface="Alexandria SemiBold" pitchFamily="2" charset="-78"/>
                <a:cs typeface="Alexandria SemiBold" pitchFamily="2" charset="-78"/>
              </a:rPr>
              <a:t>يُعتبر</a:t>
            </a:r>
            <a:r>
              <a:rPr lang="ar-SA" dirty="0" smtClean="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مؤسس نظرية </a:t>
            </a:r>
            <a:r>
              <a:rPr lang="ar-SA" dirty="0" smtClean="0">
                <a:solidFill>
                  <a:schemeClr val="accent2">
                    <a:lumMod val="75000"/>
                  </a:schemeClr>
                </a:solidFill>
                <a:latin typeface="Alexandria SemiBold" pitchFamily="2" charset="-78"/>
                <a:cs typeface="Alexandria SemiBold" pitchFamily="2" charset="-78"/>
              </a:rPr>
              <a:t>" التغيير الاجتماعي"</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والتي تركز على كيفية تأثير البيئة الاجتماعية على سلوك </a:t>
            </a:r>
            <a:r>
              <a:rPr lang="ar-SA" dirty="0" smtClean="0">
                <a:latin typeface="Alexandria SemiBold" pitchFamily="2" charset="-78"/>
                <a:cs typeface="Alexandria SemiBold" pitchFamily="2" charset="-78"/>
              </a:rPr>
              <a:t>الأفراد، </a:t>
            </a:r>
            <a:r>
              <a:rPr lang="ar-SA" dirty="0">
                <a:latin typeface="Alexandria SemiBold" pitchFamily="2" charset="-78"/>
                <a:cs typeface="Alexandria SemiBold" pitchFamily="2" charset="-78"/>
              </a:rPr>
              <a:t>ونظرية</a:t>
            </a:r>
            <a:r>
              <a:rPr lang="ar-SA" dirty="0">
                <a:solidFill>
                  <a:schemeClr val="accent2">
                    <a:lumMod val="75000"/>
                  </a:schemeClr>
                </a:solidFill>
                <a:latin typeface="Alexandria SemiBold" pitchFamily="2" charset="-78"/>
                <a:cs typeface="Alexandria SemiBold" pitchFamily="2" charset="-78"/>
              </a:rPr>
              <a:t> الحقل</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وقدم </a:t>
            </a:r>
            <a:r>
              <a:rPr lang="ar-SA" dirty="0">
                <a:latin typeface="Alexandria SemiBold" pitchFamily="2" charset="-78"/>
                <a:cs typeface="Alexandria SemiBold" pitchFamily="2" charset="-78"/>
              </a:rPr>
              <a:t>مفهوم </a:t>
            </a:r>
            <a:r>
              <a:rPr lang="ar-SA" dirty="0" smtClean="0">
                <a:latin typeface="Alexandria SemiBold" pitchFamily="2" charset="-78"/>
                <a:cs typeface="Alexandria SemiBold" pitchFamily="2" charset="-78"/>
              </a:rPr>
              <a:t>"الحقل" الذي </a:t>
            </a:r>
            <a:r>
              <a:rPr lang="ar-SA" dirty="0">
                <a:latin typeface="Alexandria SemiBold" pitchFamily="2" charset="-78"/>
                <a:cs typeface="Alexandria SemiBold" pitchFamily="2" charset="-78"/>
              </a:rPr>
              <a:t>يشير إلى مجموعة العوامل التي تؤثر على سلوك الأفراد. هذه النظرية تُستخدم لفهم كيف يمكن لوسائل الإعلام أن تشكل الآراء </a:t>
            </a:r>
            <a:r>
              <a:rPr lang="ar-SA" dirty="0" smtClean="0">
                <a:latin typeface="Alexandria SemiBold" pitchFamily="2" charset="-78"/>
                <a:cs typeface="Alexandria SemiBold" pitchFamily="2" charset="-78"/>
              </a:rPr>
              <a:t>والسلوك </a:t>
            </a:r>
            <a:r>
              <a:rPr lang="ar-SA" dirty="0">
                <a:latin typeface="Alexandria SemiBold" pitchFamily="2" charset="-78"/>
                <a:cs typeface="Alexandria SemiBold" pitchFamily="2" charset="-78"/>
              </a:rPr>
              <a:t>من خلال التأثير على البيئة </a:t>
            </a:r>
            <a:r>
              <a:rPr lang="ar-SA" dirty="0" smtClean="0">
                <a:latin typeface="Alexandria SemiBold" pitchFamily="2" charset="-78"/>
                <a:cs typeface="Alexandria SemiBold" pitchFamily="2" charset="-78"/>
              </a:rPr>
              <a:t>الاجتماعية.</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ألبرت </a:t>
            </a:r>
            <a:r>
              <a:rPr lang="ar-SA" dirty="0" smtClean="0">
                <a:solidFill>
                  <a:schemeClr val="accent2">
                    <a:lumMod val="75000"/>
                  </a:schemeClr>
                </a:solidFill>
                <a:latin typeface="Alexandria SemiBold" pitchFamily="2" charset="-78"/>
                <a:cs typeface="Alexandria SemiBold" pitchFamily="2" charset="-78"/>
              </a:rPr>
              <a:t>باندورا: </a:t>
            </a:r>
            <a:r>
              <a:rPr lang="ar-SA" dirty="0" smtClean="0">
                <a:latin typeface="Alexandria SemiBold" pitchFamily="2" charset="-78"/>
                <a:cs typeface="Alexandria SemiBold" pitchFamily="2" charset="-78"/>
              </a:rPr>
              <a:t>طور </a:t>
            </a:r>
            <a:r>
              <a:rPr lang="ar-SA" dirty="0" smtClean="0">
                <a:solidFill>
                  <a:schemeClr val="accent2">
                    <a:lumMod val="75000"/>
                  </a:schemeClr>
                </a:solidFill>
                <a:latin typeface="Alexandria SemiBold" pitchFamily="2" charset="-78"/>
                <a:cs typeface="Alexandria SemiBold" pitchFamily="2" charset="-78"/>
              </a:rPr>
              <a:t>نظرية </a:t>
            </a:r>
            <a:r>
              <a:rPr lang="ar-SA" dirty="0">
                <a:solidFill>
                  <a:schemeClr val="accent2">
                    <a:lumMod val="75000"/>
                  </a:schemeClr>
                </a:solidFill>
                <a:latin typeface="Alexandria SemiBold" pitchFamily="2" charset="-78"/>
                <a:cs typeface="Alexandria SemiBold" pitchFamily="2" charset="-78"/>
              </a:rPr>
              <a:t>التعلم الاجتماعي </a:t>
            </a:r>
            <a:r>
              <a:rPr lang="ar-SA" dirty="0" smtClean="0">
                <a:latin typeface="Alexandria SemiBold" pitchFamily="2" charset="-78"/>
                <a:cs typeface="Alexandria SemiBold" pitchFamily="2" charset="-78"/>
              </a:rPr>
              <a:t>في الستينيات، والتي تمثل نقطة </a:t>
            </a:r>
            <a:r>
              <a:rPr lang="ar-SA" dirty="0">
                <a:latin typeface="Alexandria SemiBold" pitchFamily="2" charset="-78"/>
                <a:cs typeface="Alexandria SemiBold" pitchFamily="2" charset="-78"/>
              </a:rPr>
              <a:t>تحول مهمة في فهم كيفية تأثير وسائل الإعلام على السلوك</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66945" y="1457040"/>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نشأة وتطور علم النفس الإعلامي </a:t>
            </a:r>
            <a:r>
              <a:rPr lang="en-US" b="1" dirty="0" smtClean="0">
                <a:solidFill>
                  <a:srgbClr val="C00000"/>
                </a:solidFill>
                <a:latin typeface="Alexandria Medium" pitchFamily="2" charset="-78"/>
                <a:cs typeface="Alexandria Medium" pitchFamily="2" charset="-78"/>
              </a:rPr>
              <a:t>History of Media Psychology</a:t>
            </a:r>
            <a:endParaRPr lang="ar-SA" b="1" dirty="0" smtClean="0">
              <a:solidFill>
                <a:srgbClr val="C00000"/>
              </a:solidFill>
              <a:latin typeface="Alexandria Black" pitchFamily="2" charset="-78"/>
              <a:cs typeface="Alexandria Black" pitchFamily="2" charset="-78"/>
            </a:endParaRPr>
          </a:p>
        </p:txBody>
      </p:sp>
      <p:sp>
        <p:nvSpPr>
          <p:cNvPr id="11" name="Freeform 6"/>
          <p:cNvSpPr/>
          <p:nvPr/>
        </p:nvSpPr>
        <p:spPr>
          <a:xfrm>
            <a:off x="0" y="3802876"/>
            <a:ext cx="1916985" cy="2379868"/>
          </a:xfrm>
          <a:custGeom>
            <a:avLst/>
            <a:gdLst/>
            <a:ahLst/>
            <a:cxnLst/>
            <a:rect l="l" t="t" r="r" b="b"/>
            <a:pathLst>
              <a:path w="4159001" h="4942064">
                <a:moveTo>
                  <a:pt x="0" y="0"/>
                </a:moveTo>
                <a:lnTo>
                  <a:pt x="4159001" y="0"/>
                </a:lnTo>
                <a:lnTo>
                  <a:pt x="4159001" y="4942064"/>
                </a:lnTo>
                <a:lnTo>
                  <a:pt x="0" y="4942064"/>
                </a:lnTo>
                <a:lnTo>
                  <a:pt x="0" y="0"/>
                </a:lnTo>
                <a:close/>
              </a:path>
            </a:pathLst>
          </a:custGeom>
          <a:blipFill>
            <a:blip r:embed="rId5">
              <a:extLst>
                <a:ext uri="{96DAC541-7B7A-43D3-8B79-37D633B846F1}">
                  <asvg:svgBlip xmlns="" xmlns:asvg="http://schemas.microsoft.com/office/drawing/2016/SVG/main" r:embed="rId6"/>
                </a:ext>
              </a:extLst>
            </a:blip>
            <a:stretch>
              <a:fillRect b="-6648"/>
            </a:stretch>
          </a:blipFill>
        </p:spPr>
      </p:sp>
    </p:spTree>
    <p:extLst>
      <p:ext uri="{BB962C8B-B14F-4D97-AF65-F5344CB8AC3E}">
        <p14:creationId xmlns:p14="http://schemas.microsoft.com/office/powerpoint/2010/main" val="15109988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4" y="1861110"/>
            <a:ext cx="10000055"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0676" y="2045314"/>
            <a:ext cx="9765795"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والتر ليبمان </a:t>
            </a:r>
            <a:r>
              <a:rPr lang="ar-SA" dirty="0" smtClean="0">
                <a:solidFill>
                  <a:schemeClr val="accent2">
                    <a:lumMod val="75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هو </a:t>
            </a:r>
            <a:r>
              <a:rPr lang="ar-SA" dirty="0" smtClean="0">
                <a:latin typeface="Alexandria SemiBold" pitchFamily="2" charset="-78"/>
                <a:cs typeface="Alexandria SemiBold" pitchFamily="2" charset="-78"/>
              </a:rPr>
              <a:t>كاتب صحفي </a:t>
            </a:r>
            <a:r>
              <a:rPr lang="ar-SA" dirty="0">
                <a:latin typeface="Alexandria SemiBold" pitchFamily="2" charset="-78"/>
                <a:cs typeface="Alexandria SemiBold" pitchFamily="2" charset="-78"/>
              </a:rPr>
              <a:t>أمريكي يُعتبر أحد الرواد في دراسة تأثير وسائل الإعلام على الرأي </a:t>
            </a:r>
            <a:r>
              <a:rPr lang="ar-SA" dirty="0" smtClean="0">
                <a:latin typeface="Alexandria SemiBold" pitchFamily="2" charset="-78"/>
                <a:cs typeface="Alexandria SemiBold" pitchFamily="2" charset="-78"/>
              </a:rPr>
              <a:t>العام، حيث ناقش في كتابه </a:t>
            </a:r>
            <a:r>
              <a:rPr lang="ar-SA" dirty="0">
                <a:latin typeface="Alexandria SemiBold" pitchFamily="2" charset="-78"/>
                <a:cs typeface="Alexandria SemiBold" pitchFamily="2" charset="-78"/>
              </a:rPr>
              <a:t>الشهير </a:t>
            </a:r>
            <a:r>
              <a:rPr lang="ar-SA" dirty="0" smtClean="0">
                <a:solidFill>
                  <a:srgbClr val="0070C0"/>
                </a:solidFill>
                <a:latin typeface="Alexandria SemiBold" pitchFamily="2" charset="-78"/>
                <a:cs typeface="Alexandria SemiBold" pitchFamily="2" charset="-78"/>
              </a:rPr>
              <a:t>"الرأي العام" </a:t>
            </a:r>
            <a:r>
              <a:rPr lang="ar-SA" dirty="0" smtClean="0">
                <a:latin typeface="Alexandria SemiBold" pitchFamily="2" charset="-78"/>
                <a:cs typeface="Alexandria SemiBold" pitchFamily="2" charset="-78"/>
              </a:rPr>
              <a:t>، كيف </a:t>
            </a:r>
            <a:r>
              <a:rPr lang="ar-SA" dirty="0">
                <a:latin typeface="Alexandria SemiBold" pitchFamily="2" charset="-78"/>
                <a:cs typeface="Alexandria SemiBold" pitchFamily="2" charset="-78"/>
              </a:rPr>
              <a:t>تشكل وسائل الإعلام تصورات الناس عن العالم الخارجي وتؤثر على آرائهم وسلوكياتهم</a:t>
            </a:r>
            <a:r>
              <a:rPr lang="ar-SA" dirty="0" smtClean="0">
                <a:latin typeface="Alexandria SemiBold" pitchFamily="2" charset="-78"/>
                <a:cs typeface="Alexandria SemiBold" pitchFamily="2" charset="-78"/>
              </a:rPr>
              <a:t>. كما أنه أول من استخدم مصطلح "</a:t>
            </a:r>
            <a:r>
              <a:rPr lang="ar-SA" dirty="0" smtClean="0">
                <a:solidFill>
                  <a:schemeClr val="accent1"/>
                </a:solidFill>
                <a:latin typeface="Alexandria SemiBold" pitchFamily="2" charset="-78"/>
                <a:cs typeface="Alexandria SemiBold" pitchFamily="2" charset="-78"/>
              </a:rPr>
              <a:t>الصور النمطية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الذي يشير إلى التصورات أو الأفكار المسبقة التي يتم تشكيلها عن مجموعة معينة من الناس أو الأشياء، </a:t>
            </a:r>
            <a:r>
              <a:rPr lang="ar-SA" dirty="0" smtClean="0">
                <a:latin typeface="Alexandria SemiBold" pitchFamily="2" charset="-78"/>
                <a:cs typeface="Alexandria SemiBold" pitchFamily="2" charset="-78"/>
              </a:rPr>
              <a:t>وغالبًا </a:t>
            </a:r>
            <a:r>
              <a:rPr lang="ar-SA" dirty="0">
                <a:latin typeface="Alexandria SemiBold" pitchFamily="2" charset="-78"/>
                <a:cs typeface="Alexandria SemiBold" pitchFamily="2" charset="-78"/>
              </a:rPr>
              <a:t>ما </a:t>
            </a:r>
            <a:r>
              <a:rPr lang="ar-SA" dirty="0" smtClean="0">
                <a:latin typeface="Alexandria SemiBold" pitchFamily="2" charset="-78"/>
                <a:cs typeface="Alexandria SemiBold" pitchFamily="2" charset="-78"/>
              </a:rPr>
              <a:t>تستند إلى </a:t>
            </a:r>
            <a:r>
              <a:rPr lang="ar-SA" dirty="0">
                <a:latin typeface="Alexandria SemiBold" pitchFamily="2" charset="-78"/>
                <a:cs typeface="Alexandria SemiBold" pitchFamily="2" charset="-78"/>
              </a:rPr>
              <a:t>تجارب </a:t>
            </a:r>
            <a:r>
              <a:rPr lang="ar-SA" dirty="0" smtClean="0">
                <a:latin typeface="Alexandria SemiBold" pitchFamily="2" charset="-78"/>
                <a:cs typeface="Alexandria SemiBold" pitchFamily="2" charset="-78"/>
              </a:rPr>
              <a:t>سابقة. </a:t>
            </a:r>
          </a:p>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هوغو </a:t>
            </a:r>
            <a:r>
              <a:rPr lang="ar-SA" dirty="0">
                <a:solidFill>
                  <a:schemeClr val="accent2">
                    <a:lumMod val="75000"/>
                  </a:schemeClr>
                </a:solidFill>
                <a:latin typeface="Alexandria SemiBold" pitchFamily="2" charset="-78"/>
                <a:cs typeface="Alexandria SemiBold" pitchFamily="2" charset="-78"/>
              </a:rPr>
              <a:t>مونسترابيرج</a:t>
            </a:r>
            <a:r>
              <a:rPr lang="ar-SA" dirty="0">
                <a:latin typeface="Alexandria SemiBold" pitchFamily="2" charset="-78"/>
                <a:cs typeface="Alexandria SemiBold" pitchFamily="2" charset="-78"/>
              </a:rPr>
              <a:t>" </a:t>
            </a:r>
            <a:r>
              <a:rPr lang="en-US" dirty="0">
                <a:latin typeface="Alexandria SemiBold" pitchFamily="2" charset="-78"/>
                <a:cs typeface="Alexandria SemiBold" pitchFamily="2" charset="-78"/>
              </a:rPr>
              <a:t>Hugo </a:t>
            </a:r>
            <a:r>
              <a:rPr lang="en-US" dirty="0" smtClean="0">
                <a:latin typeface="Alexandria SemiBold" pitchFamily="2" charset="-78"/>
                <a:cs typeface="Alexandria SemiBold" pitchFamily="2" charset="-78"/>
              </a:rPr>
              <a:t>Munsterberg</a:t>
            </a:r>
            <a:r>
              <a:rPr lang="ar-SA" dirty="0" smtClean="0">
                <a:latin typeface="Alexandria SemiBold" pitchFamily="2" charset="-78"/>
                <a:cs typeface="Alexandria SemiBold" pitchFamily="2" charset="-78"/>
              </a:rPr>
              <a:t> عالم النفس "الألماني" نشر  كتاب </a:t>
            </a:r>
            <a:r>
              <a:rPr lang="ar-SA" dirty="0">
                <a:latin typeface="Alexandria SemiBold" pitchFamily="2" charset="-78"/>
                <a:cs typeface="Alexandria SemiBold" pitchFamily="2" charset="-78"/>
              </a:rPr>
              <a:t>بعنوان : </a:t>
            </a:r>
            <a:r>
              <a:rPr lang="ar-SA" dirty="0">
                <a:solidFill>
                  <a:schemeClr val="accent1"/>
                </a:solidFill>
                <a:latin typeface="Alexandria SemiBold" pitchFamily="2" charset="-78"/>
                <a:cs typeface="Alexandria SemiBold" pitchFamily="2" charset="-78"/>
              </a:rPr>
              <a:t>اللعب بالصورة </a:t>
            </a:r>
            <a:r>
              <a:rPr lang="en-US" dirty="0">
                <a:latin typeface="Alexandria SemiBold" pitchFamily="2" charset="-78"/>
                <a:cs typeface="Alexandria SemiBold" pitchFamily="2" charset="-78"/>
              </a:rPr>
              <a:t>(Play with the image)</a:t>
            </a:r>
            <a:r>
              <a:rPr lang="ar-SA" dirty="0">
                <a:latin typeface="Alexandria SemiBold" pitchFamily="2" charset="-78"/>
                <a:cs typeface="Alexandria SemiBold" pitchFamily="2" charset="-78"/>
              </a:rPr>
              <a:t> في عام 1961م، وهو دراسة نفسية تتعلق بتفاعل </a:t>
            </a:r>
            <a:r>
              <a:rPr lang="ar-SA" dirty="0" smtClean="0">
                <a:latin typeface="Alexandria SemiBold" pitchFamily="2" charset="-78"/>
                <a:cs typeface="Alexandria SemiBold" pitchFamily="2" charset="-78"/>
              </a:rPr>
              <a:t>الأفراد </a:t>
            </a:r>
            <a:r>
              <a:rPr lang="ar-SA" dirty="0">
                <a:latin typeface="Alexandria SemiBold" pitchFamily="2" charset="-78"/>
                <a:cs typeface="Alexandria SemiBold" pitchFamily="2" charset="-78"/>
              </a:rPr>
              <a:t>مع الصور وكيفية تأثيرها على الإدراك والسلوك، وكشف كيفية استخدام الصور كأداة للتعبير والتواصل، والطرق التي يمكن من خلالها أن تؤثر الصور على مشاعر الأفراد وأفكارهم</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8518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نشأة وتطور علم النفس الإعلامي </a:t>
            </a:r>
            <a:r>
              <a:rPr lang="en-US" b="1" dirty="0" smtClean="0">
                <a:solidFill>
                  <a:srgbClr val="C00000"/>
                </a:solidFill>
                <a:latin typeface="Alexandria Medium" pitchFamily="2" charset="-78"/>
                <a:cs typeface="Alexandria Medium" pitchFamily="2" charset="-78"/>
              </a:rPr>
              <a:t>History of Media Psychology</a:t>
            </a:r>
            <a:endParaRPr lang="ar-SA" b="1" dirty="0" smtClean="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41516684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56905" y="1861457"/>
            <a:ext cx="9044495" cy="440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6905" y="1980039"/>
            <a:ext cx="8913865" cy="4293483"/>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ومع ذلك لم يتم الاعتراف بعلم النفس الإعلامي كمجال مستقل بشكل رسمي، إلا في عام 1986 عندما تم إنشاء الفرع 46 لعلم النفس الإعلامي من قِبل الجمعية الأمريكية لعلم النفس </a:t>
            </a:r>
            <a:r>
              <a:rPr lang="en-US" dirty="0" smtClean="0">
                <a:latin typeface="Alexandria SemiBold" pitchFamily="2" charset="-78"/>
                <a:cs typeface="Alexandria SemiBold" pitchFamily="2" charset="-78"/>
              </a:rPr>
              <a:t>(APA)</a:t>
            </a:r>
            <a:r>
              <a:rPr lang="ar-SA" dirty="0" smtClean="0">
                <a:latin typeface="Alexandria SemiBold" pitchFamily="2" charset="-78"/>
                <a:cs typeface="Alexandria SemiBold" pitchFamily="2" charset="-78"/>
              </a:rPr>
              <a:t>، وتم تغيير اسمه إلى جمعية علم النفس وتكنولوجيا الإعلام </a:t>
            </a:r>
            <a:r>
              <a:rPr lang="en-US" dirty="0" smtClean="0">
                <a:latin typeface="Alexandria SemiBold" pitchFamily="2" charset="-78"/>
                <a:cs typeface="Alexandria SemiBold" pitchFamily="2" charset="-78"/>
              </a:rPr>
              <a:t>Society for Media Psychology and Technology</a:t>
            </a:r>
            <a:r>
              <a:rPr lang="ar-SA" dirty="0" smtClean="0">
                <a:latin typeface="Alexandria SemiBold" pitchFamily="2" charset="-78"/>
                <a:cs typeface="Alexandria SemiBold" pitchFamily="2" charset="-78"/>
              </a:rPr>
              <a:t> في عام 2003. ومنذ ذلك الحين استمر مجال علم النفس الإعلامي في التوسع مع ظهور العديد من المجلات المتخصصة لعلم النفس الإعلامي، بالإضافة إلى اعتماده كتخصص مستقل للدراسة </a:t>
            </a:r>
            <a:r>
              <a:rPr lang="ar-SA" dirty="0">
                <a:latin typeface="Alexandria SemiBold" pitchFamily="2" charset="-78"/>
                <a:cs typeface="Alexandria SemiBold" pitchFamily="2" charset="-78"/>
              </a:rPr>
              <a:t>والبحث في العديد من الجامعات الأمريكية.  </a:t>
            </a:r>
          </a:p>
          <a:p>
            <a:pPr algn="r" rtl="1">
              <a:lnSpc>
                <a:spcPct val="150000"/>
              </a:lnSpc>
            </a:pPr>
            <a:r>
              <a:rPr lang="ar-SA" sz="2000" dirty="0" smtClean="0">
                <a:latin typeface="Alexandria SemiBold" pitchFamily="2" charset="-78"/>
                <a:cs typeface="Alexandria SemiBold" pitchFamily="2" charset="-78"/>
              </a:rPr>
              <a:t>   </a:t>
            </a:r>
            <a:r>
              <a:rPr lang="ar-SA" sz="2000" dirty="0" smtClean="0">
                <a:solidFill>
                  <a:schemeClr val="accent1"/>
                </a:solidFill>
                <a:latin typeface="Alexandria SemiBold" pitchFamily="2" charset="-78"/>
                <a:cs typeface="Alexandria SemiBold" pitchFamily="2" charset="-78"/>
              </a:rPr>
              <a:t>العصر الرقمي</a:t>
            </a:r>
            <a:r>
              <a:rPr lang="ar-SA" sz="2000"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مع ظهور الإنترنت في التسعينيات، </a:t>
            </a:r>
            <a:r>
              <a:rPr lang="ar-SA" dirty="0" smtClean="0">
                <a:latin typeface="Alexandria SemiBold" pitchFamily="2" charset="-78"/>
                <a:cs typeface="Alexandria SemiBold" pitchFamily="2" charset="-78"/>
              </a:rPr>
              <a:t>اتجه </a:t>
            </a:r>
            <a:r>
              <a:rPr lang="ar-SA" dirty="0">
                <a:latin typeface="Alexandria SemiBold" pitchFamily="2" charset="-78"/>
                <a:cs typeface="Alexandria SemiBold" pitchFamily="2" charset="-78"/>
              </a:rPr>
              <a:t>الباحثين إلى دراسة تأثير المحتوى الرقمي على سلوك </a:t>
            </a:r>
            <a:r>
              <a:rPr lang="ar-SA" dirty="0" smtClean="0">
                <a:latin typeface="Alexandria SemiBold" pitchFamily="2" charset="-78"/>
                <a:cs typeface="Alexandria SemiBold" pitchFamily="2" charset="-78"/>
              </a:rPr>
              <a:t>الأفراد، حيث تم التركيز </a:t>
            </a:r>
            <a:r>
              <a:rPr lang="ar-SA" dirty="0">
                <a:latin typeface="Alexandria SemiBold" pitchFamily="2" charset="-78"/>
                <a:cs typeface="Alexandria SemiBold" pitchFamily="2" charset="-78"/>
              </a:rPr>
              <a:t>على جوانب مثل الإدمان على الإنترنت وتأثير المعلومات الرقمية على اتخاذ القرارات.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8518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نشأة وتطور علم النفس الإعلامي </a:t>
            </a:r>
            <a:r>
              <a:rPr lang="en-US" b="1" dirty="0" smtClean="0">
                <a:solidFill>
                  <a:srgbClr val="C00000"/>
                </a:solidFill>
                <a:latin typeface="Alexandria Medium" pitchFamily="2" charset="-78"/>
                <a:cs typeface="Alexandria Medium" pitchFamily="2" charset="-78"/>
              </a:rPr>
              <a:t>History of Media Psychology</a:t>
            </a:r>
            <a:endParaRPr lang="ar-SA" b="1" dirty="0" smtClean="0">
              <a:solidFill>
                <a:srgbClr val="C00000"/>
              </a:solidFill>
              <a:latin typeface="Alexandria Black" pitchFamily="2" charset="-78"/>
              <a:cs typeface="Alexandria Black" pitchFamily="2" charset="-78"/>
            </a:endParaRPr>
          </a:p>
        </p:txBody>
      </p:sp>
      <p:pic>
        <p:nvPicPr>
          <p:cNvPr id="3074" name="Picture 2" descr="https://tse1.mm.bing.net/th?id=OIP.A2N4mNKrGgdXU-wnXGR7gAAAAA&amp;pid=Api&amp;P=0&amp;h=220"/>
          <p:cNvPicPr>
            <a:picLocks noChangeAspect="1" noChangeArrowheads="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65650" y="3093395"/>
            <a:ext cx="2685424" cy="2752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22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14064" y="1882998"/>
            <a:ext cx="9093422" cy="4297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14065" y="1980039"/>
            <a:ext cx="8979122"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وشهد </a:t>
            </a:r>
            <a:r>
              <a:rPr lang="ar-SA" u="sng" dirty="0">
                <a:latin typeface="Alexandria SemiBold" pitchFamily="2" charset="-78"/>
                <a:cs typeface="Alexandria SemiBold" pitchFamily="2" charset="-78"/>
              </a:rPr>
              <a:t>العقد الأول من القرن الحادي والعشرين </a:t>
            </a:r>
            <a:r>
              <a:rPr lang="ar-SA" dirty="0">
                <a:latin typeface="Alexandria SemiBold" pitchFamily="2" charset="-78"/>
                <a:cs typeface="Alexandria SemiBold" pitchFamily="2" charset="-78"/>
              </a:rPr>
              <a:t>طفرة كبيرة في استخدام </a:t>
            </a:r>
            <a:r>
              <a:rPr lang="ar-SA" dirty="0" smtClean="0">
                <a:latin typeface="Alexandria SemiBold" pitchFamily="2" charset="-78"/>
                <a:cs typeface="Alexandria SemiBold" pitchFamily="2" charset="-78"/>
              </a:rPr>
              <a:t>منصات </a:t>
            </a:r>
            <a:r>
              <a:rPr lang="ar-SA" dirty="0">
                <a:latin typeface="Alexandria SemiBold" pitchFamily="2" charset="-78"/>
                <a:cs typeface="Alexandria SemiBold" pitchFamily="2" charset="-78"/>
              </a:rPr>
              <a:t>التواصل </a:t>
            </a:r>
            <a:r>
              <a:rPr lang="ar-SA" dirty="0" smtClean="0">
                <a:latin typeface="Alexandria SemiBold" pitchFamily="2" charset="-78"/>
                <a:cs typeface="Alexandria SemiBold" pitchFamily="2" charset="-78"/>
              </a:rPr>
              <a:t>الاجتماعي؛ </a:t>
            </a:r>
            <a:r>
              <a:rPr lang="ar-SA" dirty="0">
                <a:latin typeface="Alexandria SemiBold" pitchFamily="2" charset="-78"/>
                <a:cs typeface="Alexandria SemiBold" pitchFamily="2" charset="-78"/>
              </a:rPr>
              <a:t>مثل فيسبوك </a:t>
            </a:r>
            <a:r>
              <a:rPr lang="ar-SA" dirty="0" smtClean="0">
                <a:latin typeface="Alexandria SemiBold" pitchFamily="2" charset="-78"/>
                <a:cs typeface="Alexandria SemiBold" pitchFamily="2" charset="-78"/>
              </a:rPr>
              <a:t>وإكس (</a:t>
            </a:r>
            <a:r>
              <a:rPr lang="ar-SA" dirty="0">
                <a:latin typeface="Alexandria SemiBold" pitchFamily="2" charset="-78"/>
                <a:cs typeface="Alexandria SemiBold" pitchFamily="2" charset="-78"/>
              </a:rPr>
              <a:t>المعروفة </a:t>
            </a:r>
            <a:r>
              <a:rPr lang="ar-SA" dirty="0" smtClean="0">
                <a:latin typeface="Alexandria SemiBold" pitchFamily="2" charset="-78"/>
                <a:cs typeface="Alexandria SemiBold" pitchFamily="2" charset="-78"/>
              </a:rPr>
              <a:t>سابقًا </a:t>
            </a:r>
            <a:r>
              <a:rPr lang="ar-SA" dirty="0">
                <a:latin typeface="Alexandria SemiBold" pitchFamily="2" charset="-78"/>
                <a:cs typeface="Alexandria SemiBold" pitchFamily="2" charset="-78"/>
              </a:rPr>
              <a:t>تويتر) </a:t>
            </a:r>
            <a:r>
              <a:rPr lang="ar-SA" dirty="0" smtClean="0">
                <a:latin typeface="Alexandria SemiBold" pitchFamily="2" charset="-78"/>
                <a:cs typeface="Alexandria SemiBold" pitchFamily="2" charset="-78"/>
              </a:rPr>
              <a:t>وإنستغرام؛ مما دفع الباحثون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دراسة </a:t>
            </a:r>
            <a:r>
              <a:rPr lang="ar-SA" dirty="0">
                <a:latin typeface="Alexandria SemiBold" pitchFamily="2" charset="-78"/>
                <a:cs typeface="Alexandria SemiBold" pitchFamily="2" charset="-78"/>
              </a:rPr>
              <a:t>تأثير هذه المنصات على الهوية </a:t>
            </a:r>
            <a:r>
              <a:rPr lang="ar-SA" dirty="0" smtClean="0">
                <a:latin typeface="Alexandria SemiBold" pitchFamily="2" charset="-78"/>
                <a:cs typeface="Alexandria SemiBold" pitchFamily="2" charset="-78"/>
              </a:rPr>
              <a:t>الاجتماعية </a:t>
            </a:r>
            <a:r>
              <a:rPr lang="ar-SA" dirty="0">
                <a:latin typeface="Alexandria SemiBold" pitchFamily="2" charset="-78"/>
                <a:cs typeface="Alexandria SemiBold" pitchFamily="2" charset="-78"/>
              </a:rPr>
              <a:t>والتفاعل بين </a:t>
            </a:r>
            <a:r>
              <a:rPr lang="ar-SA" dirty="0" smtClean="0">
                <a:latin typeface="Alexandria SemiBold" pitchFamily="2" charset="-78"/>
                <a:cs typeface="Alexandria SemiBold" pitchFamily="2" charset="-78"/>
              </a:rPr>
              <a:t>الأفراد، بالإضافة إلى تحليل التأثير </a:t>
            </a:r>
            <a:r>
              <a:rPr lang="ar-SA" dirty="0">
                <a:latin typeface="Alexandria SemiBold" pitchFamily="2" charset="-78"/>
                <a:cs typeface="Alexandria SemiBold" pitchFamily="2" charset="-78"/>
              </a:rPr>
              <a:t>النفسي للمحتوى </a:t>
            </a:r>
            <a:r>
              <a:rPr lang="ar-SA" dirty="0" smtClean="0">
                <a:latin typeface="Alexandria SemiBold" pitchFamily="2" charset="-78"/>
                <a:cs typeface="Alexandria SemiBold" pitchFamily="2" charset="-78"/>
              </a:rPr>
              <a:t>الرقمي، بما </a:t>
            </a:r>
            <a:r>
              <a:rPr lang="ar-SA" dirty="0">
                <a:latin typeface="Alexandria SemiBold" pitchFamily="2" charset="-78"/>
                <a:cs typeface="Alexandria SemiBold" pitchFamily="2" charset="-78"/>
              </a:rPr>
              <a:t>في ذلك الأخبار الزائفة والمعلومات </a:t>
            </a:r>
            <a:r>
              <a:rPr lang="ar-SA" dirty="0" smtClean="0">
                <a:latin typeface="Alexandria SemiBold" pitchFamily="2" charset="-78"/>
                <a:cs typeface="Alexandria SemiBold" pitchFamily="2" charset="-78"/>
              </a:rPr>
              <a:t>المضللة؛ للكشف عن كيفية </a:t>
            </a:r>
            <a:r>
              <a:rPr lang="ar-SA" dirty="0">
                <a:latin typeface="Alexandria SemiBold" pitchFamily="2" charset="-78"/>
                <a:cs typeface="Alexandria SemiBold" pitchFamily="2" charset="-78"/>
              </a:rPr>
              <a:t>تأثير هذه المعلومات على مشاعر </a:t>
            </a:r>
            <a:r>
              <a:rPr lang="ar-SA" dirty="0" smtClean="0">
                <a:latin typeface="Alexandria SemiBold" pitchFamily="2" charset="-78"/>
                <a:cs typeface="Alexandria SemiBold" pitchFamily="2" charset="-78"/>
              </a:rPr>
              <a:t>وسلوكيات المستخدمين. كما تطورت </a:t>
            </a:r>
            <a:r>
              <a:rPr lang="ar-SA" dirty="0">
                <a:latin typeface="Alexandria SemiBold" pitchFamily="2" charset="-78"/>
                <a:cs typeface="Alexandria SemiBold" pitchFamily="2" charset="-78"/>
              </a:rPr>
              <a:t>أدوات التحليل السلوكي </a:t>
            </a:r>
            <a:r>
              <a:rPr lang="ar-SA" dirty="0" smtClean="0">
                <a:latin typeface="Alexandria SemiBold" pitchFamily="2" charset="-78"/>
                <a:cs typeface="Alexandria SemiBold" pitchFamily="2" charset="-78"/>
              </a:rPr>
              <a:t>لفهم </a:t>
            </a:r>
            <a:r>
              <a:rPr lang="ar-SA" dirty="0">
                <a:latin typeface="Alexandria SemiBold" pitchFamily="2" charset="-78"/>
                <a:cs typeface="Alexandria SemiBold" pitchFamily="2" charset="-78"/>
              </a:rPr>
              <a:t>تفاعل الأفراد مع المحتوى </a:t>
            </a:r>
            <a:r>
              <a:rPr lang="ar-SA" dirty="0" smtClean="0">
                <a:latin typeface="Alexandria SemiBold" pitchFamily="2" charset="-78"/>
                <a:cs typeface="Alexandria SemiBold" pitchFamily="2" charset="-78"/>
              </a:rPr>
              <a:t>الرقمي باستخدام تقنيات </a:t>
            </a:r>
            <a:r>
              <a:rPr lang="ar-SA" u="sng" dirty="0">
                <a:latin typeface="Alexandria SemiBold" pitchFamily="2" charset="-78"/>
                <a:cs typeface="Alexandria SemiBold" pitchFamily="2" charset="-78"/>
              </a:rPr>
              <a:t>تحليل </a:t>
            </a:r>
            <a:r>
              <a:rPr lang="ar-SA" u="sng">
                <a:latin typeface="Alexandria SemiBold" pitchFamily="2" charset="-78"/>
                <a:cs typeface="Alexandria SemiBold" pitchFamily="2" charset="-78"/>
              </a:rPr>
              <a:t>البيانات </a:t>
            </a:r>
            <a:r>
              <a:rPr lang="ar-SA" u="sng" smtClean="0">
                <a:latin typeface="Alexandria SemiBold" pitchFamily="2" charset="-78"/>
                <a:cs typeface="Alexandria SemiBold" pitchFamily="2" charset="-78"/>
              </a:rPr>
              <a:t>الضخمة</a:t>
            </a:r>
            <a:r>
              <a:rPr lang="en-US" dirty="0" smtClean="0">
                <a:latin typeface="Alexandria SemiBold" pitchFamily="2" charset="-78"/>
                <a:cs typeface="Alexandria SemiBold" pitchFamily="2" charset="-78"/>
              </a:rPr>
              <a:t>Big </a:t>
            </a:r>
            <a:r>
              <a:rPr lang="en-US" dirty="0">
                <a:latin typeface="Alexandria SemiBold" pitchFamily="2" charset="-78"/>
                <a:cs typeface="Alexandria SemiBold" pitchFamily="2" charset="-78"/>
              </a:rPr>
              <a:t>Data) </a:t>
            </a:r>
            <a:r>
              <a:rPr lang="ar-SA" dirty="0" smtClean="0">
                <a:latin typeface="Alexandria SemiBold" pitchFamily="2" charset="-78"/>
                <a:cs typeface="Alexandria SemiBold" pitchFamily="2" charset="-78"/>
              </a:rPr>
              <a:t>) لفهم وتحليل أنماط </a:t>
            </a:r>
            <a:r>
              <a:rPr lang="ar-SA" dirty="0">
                <a:latin typeface="Alexandria SemiBold" pitchFamily="2" charset="-78"/>
                <a:cs typeface="Alexandria SemiBold" pitchFamily="2" charset="-78"/>
              </a:rPr>
              <a:t>السلوك والتوجهات النفسية للمستخدمين أو المستهلكين.</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 </a:t>
            </a:r>
            <a:r>
              <a:rPr lang="ar-SA" dirty="0">
                <a:latin typeface="Alexandria SemiBold" pitchFamily="2" charset="-78"/>
                <a:cs typeface="Alexandria SemiBold" pitchFamily="2" charset="-78"/>
              </a:rPr>
              <a:t>أدت التطورات الرقمية إلى تغييرات جذرية في </a:t>
            </a:r>
            <a:r>
              <a:rPr lang="ar-SA" dirty="0" smtClean="0">
                <a:latin typeface="Alexandria SemiBold" pitchFamily="2" charset="-78"/>
                <a:cs typeface="Alexandria SemiBold" pitchFamily="2" charset="-78"/>
              </a:rPr>
              <a:t>كيفية </a:t>
            </a:r>
            <a:r>
              <a:rPr lang="ar-SA" dirty="0">
                <a:latin typeface="Alexandria SemiBold" pitchFamily="2" charset="-78"/>
                <a:cs typeface="Alexandria SemiBold" pitchFamily="2" charset="-78"/>
              </a:rPr>
              <a:t>استهلاك المعلومات </a:t>
            </a:r>
            <a:r>
              <a:rPr lang="ar-SA" dirty="0" smtClean="0">
                <a:latin typeface="Alexandria SemiBold" pitchFamily="2" charset="-78"/>
                <a:cs typeface="Alexandria SemiBold" pitchFamily="2" charset="-78"/>
              </a:rPr>
              <a:t>   وتفاعل </a:t>
            </a:r>
            <a:r>
              <a:rPr lang="ar-SA" dirty="0">
                <a:latin typeface="Alexandria SemiBold" pitchFamily="2" charset="-78"/>
                <a:cs typeface="Alexandria SemiBold" pitchFamily="2" charset="-78"/>
              </a:rPr>
              <a:t>الأفراد </a:t>
            </a:r>
            <a:r>
              <a:rPr lang="ar-SA" dirty="0" smtClean="0">
                <a:latin typeface="Alexandria SemiBold" pitchFamily="2" charset="-78"/>
                <a:cs typeface="Alexandria SemiBold" pitchFamily="2" charset="-78"/>
              </a:rPr>
              <a:t>معها.</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0277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نشأة وتطور علم النفس الإعلامي </a:t>
            </a:r>
            <a:r>
              <a:rPr lang="en-US" b="1" dirty="0" smtClean="0">
                <a:solidFill>
                  <a:srgbClr val="C00000"/>
                </a:solidFill>
                <a:latin typeface="Alexandria Medium" pitchFamily="2" charset="-78"/>
                <a:cs typeface="Alexandria Medium" pitchFamily="2" charset="-78"/>
              </a:rPr>
              <a:t>History of Media Psychology</a:t>
            </a:r>
            <a:endParaRPr lang="ar-SA" b="1" dirty="0" smtClean="0">
              <a:solidFill>
                <a:srgbClr val="C00000"/>
              </a:solidFill>
              <a:latin typeface="Alexandria Black" pitchFamily="2" charset="-78"/>
              <a:cs typeface="Alexandria Black" pitchFamily="2" charset="-78"/>
            </a:endParaRPr>
          </a:p>
        </p:txBody>
      </p:sp>
      <p:pic>
        <p:nvPicPr>
          <p:cNvPr id="4098" name="Picture 2" descr="https://tse3.mm.bing.net/th?id=OIP.lpM8evjnTLWyx3GOlFmKUgHaEU&amp;pid=Api&amp;P=0&amp;h=220"/>
          <p:cNvPicPr>
            <a:picLocks noChangeAspect="1" noChangeArrowheads="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11426" y="3722799"/>
            <a:ext cx="2604207" cy="2782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34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31983" y="1861110"/>
            <a:ext cx="9438168"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94319" y="1960077"/>
            <a:ext cx="9438167"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تعددت تعريفات علم النفس الإعلامي، وفيما يلي عرض لأبرز تعريفاته </a:t>
            </a:r>
            <a:r>
              <a:rPr lang="ar-SA" dirty="0">
                <a:latin typeface="Alexandria SemiBold" pitchFamily="2" charset="-78"/>
                <a:cs typeface="Alexandria SemiBold" pitchFamily="2" charset="-78"/>
              </a:rPr>
              <a:t>:</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a:t>
            </a:r>
            <a:r>
              <a:rPr lang="ar-SA" dirty="0" smtClean="0">
                <a:solidFill>
                  <a:srgbClr val="0070C0"/>
                </a:solidFill>
                <a:latin typeface="Alexandria SemiBold" pitchFamily="2" charset="-78"/>
                <a:cs typeface="Alexandria SemiBold" pitchFamily="2" charset="-78"/>
              </a:rPr>
              <a:t>الإعلامي: </a:t>
            </a:r>
            <a:r>
              <a:rPr lang="ar-SA" dirty="0">
                <a:latin typeface="Alexandria SemiBold" pitchFamily="2" charset="-78"/>
                <a:cs typeface="Alexandria SemiBold" pitchFamily="2" charset="-78"/>
              </a:rPr>
              <a:t>هو فرع من فروع علم النفس يركز على دراسة السلوك </a:t>
            </a:r>
            <a:r>
              <a:rPr lang="ar-SA" dirty="0" smtClean="0">
                <a:latin typeface="Alexandria SemiBold" pitchFamily="2" charset="-78"/>
                <a:cs typeface="Alexandria SemiBold" pitchFamily="2" charset="-78"/>
              </a:rPr>
              <a:t>البشري والأفكار </a:t>
            </a:r>
            <a:r>
              <a:rPr lang="ar-SA" dirty="0">
                <a:latin typeface="Alexandria SemiBold" pitchFamily="2" charset="-78"/>
                <a:cs typeface="Alexandria SemiBold" pitchFamily="2" charset="-78"/>
              </a:rPr>
              <a:t>والمشاعر التي يتم تجربتها في سياق استخدام وسائل الإعلام </a:t>
            </a:r>
            <a:r>
              <a:rPr lang="ar-SA" dirty="0" smtClean="0">
                <a:latin typeface="Alexandria SemiBold" pitchFamily="2" charset="-78"/>
                <a:cs typeface="Alexandria SemiBold" pitchFamily="2" charset="-78"/>
              </a:rPr>
              <a:t>الرقمية، </a:t>
            </a:r>
          </a:p>
          <a:p>
            <a:pPr marL="342900" indent="-342900" algn="r" rtl="1">
              <a:lnSpc>
                <a:spcPct val="150000"/>
              </a:lnSpc>
              <a:buFont typeface="Wingdings" panose="05000000000000000000" pitchFamily="2" charset="2"/>
              <a:buChar char="q"/>
            </a:pPr>
            <a:r>
              <a:rPr lang="ar-SA" dirty="0" smtClean="0">
                <a:solidFill>
                  <a:srgbClr val="0070C0"/>
                </a:solidFill>
                <a:latin typeface="Alexandria SemiBold" pitchFamily="2" charset="-78"/>
                <a:cs typeface="Alexandria SemiBold" pitchFamily="2" charset="-78"/>
              </a:rPr>
              <a:t>تعريف جمعية علم النفس الأمريكية </a:t>
            </a:r>
            <a:r>
              <a:rPr lang="en-US" dirty="0" smtClean="0">
                <a:solidFill>
                  <a:srgbClr val="0070C0"/>
                </a:solidFill>
                <a:latin typeface="Alexandria SemiBold" pitchFamily="2" charset="-78"/>
                <a:cs typeface="Alexandria SemiBold" pitchFamily="2" charset="-78"/>
              </a:rPr>
              <a:t> APA</a:t>
            </a:r>
            <a:r>
              <a:rPr lang="ar-SA" dirty="0" smtClean="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علم النفس الإعلامي </a:t>
            </a:r>
            <a:r>
              <a:rPr lang="ar-SA" dirty="0" smtClean="0">
                <a:latin typeface="Alexandria SemiBold" pitchFamily="2" charset="-78"/>
                <a:cs typeface="Alexandria SemiBold" pitchFamily="2" charset="-78"/>
              </a:rPr>
              <a:t>هو فرع </a:t>
            </a:r>
            <a:r>
              <a:rPr lang="ar-SA" dirty="0">
                <a:latin typeface="Alexandria SemiBold" pitchFamily="2" charset="-78"/>
                <a:cs typeface="Alexandria SemiBold" pitchFamily="2" charset="-78"/>
              </a:rPr>
              <a:t>من فروع علم النفس يركز على </a:t>
            </a:r>
            <a:r>
              <a:rPr lang="ar-SA" dirty="0" smtClean="0">
                <a:latin typeface="Alexandria SemiBold" pitchFamily="2" charset="-78"/>
                <a:cs typeface="Alexandria SemiBold" pitchFamily="2" charset="-78"/>
              </a:rPr>
              <a:t>دراسة </a:t>
            </a:r>
            <a:r>
              <a:rPr lang="ar-SA" dirty="0">
                <a:latin typeface="Alexandria SemiBold" pitchFamily="2" charset="-78"/>
                <a:cs typeface="Alexandria SemiBold" pitchFamily="2" charset="-78"/>
              </a:rPr>
              <a:t>العقل والسلوك البشري سواء كان </a:t>
            </a:r>
            <a:r>
              <a:rPr lang="ar-SA" u="sng" dirty="0">
                <a:latin typeface="Alexandria SemiBold" pitchFamily="2" charset="-78"/>
                <a:cs typeface="Alexandria SemiBold" pitchFamily="2" charset="-78"/>
              </a:rPr>
              <a:t>فرداً </a:t>
            </a:r>
            <a:r>
              <a:rPr lang="ar-SA" u="sng" dirty="0" smtClean="0">
                <a:latin typeface="Alexandria SemiBold" pitchFamily="2" charset="-78"/>
                <a:cs typeface="Alexandria SemiBold" pitchFamily="2" charset="-78"/>
              </a:rPr>
              <a:t>أو </a:t>
            </a:r>
            <a:r>
              <a:rPr lang="ar-SA" u="sng" dirty="0">
                <a:latin typeface="Alexandria SemiBold" pitchFamily="2" charset="-78"/>
                <a:cs typeface="Alexandria SemiBold" pitchFamily="2" charset="-78"/>
              </a:rPr>
              <a:t>جماعة </a:t>
            </a:r>
            <a:r>
              <a:rPr lang="ar-SA" dirty="0">
                <a:latin typeface="Alexandria SemiBold" pitchFamily="2" charset="-78"/>
                <a:cs typeface="Alexandria SemiBold" pitchFamily="2" charset="-78"/>
              </a:rPr>
              <a:t>في </a:t>
            </a:r>
            <a:r>
              <a:rPr lang="ar-SA" dirty="0" smtClean="0">
                <a:latin typeface="Alexandria SemiBold" pitchFamily="2" charset="-78"/>
                <a:cs typeface="Alexandria SemiBold" pitchFamily="2" charset="-78"/>
              </a:rPr>
              <a:t>تفاعله </a:t>
            </a:r>
            <a:r>
              <a:rPr lang="ar-SA" dirty="0">
                <a:latin typeface="Alexandria SemiBold" pitchFamily="2" charset="-78"/>
                <a:cs typeface="Alexandria SemiBold" pitchFamily="2" charset="-78"/>
              </a:rPr>
              <a:t>مع العملية </a:t>
            </a:r>
            <a:r>
              <a:rPr lang="ar-SA" dirty="0" smtClean="0">
                <a:latin typeface="Alexandria SemiBold" pitchFamily="2" charset="-78"/>
                <a:cs typeface="Alexandria SemiBold" pitchFamily="2" charset="-78"/>
              </a:rPr>
              <a:t>الإعلامية؛ بغرض فهم وتفسير السلوك والتنبؤ بما سيكون عليه وضبطه والتحكم فيه. كما يستخدم تطبيقات حديثة ومتطورة </a:t>
            </a:r>
            <a:r>
              <a:rPr lang="ar-SA" dirty="0">
                <a:latin typeface="Alexandria SemiBold" pitchFamily="2" charset="-78"/>
                <a:cs typeface="Alexandria SemiBold" pitchFamily="2" charset="-78"/>
              </a:rPr>
              <a:t>لكل من المعرفة والنظريات </a:t>
            </a:r>
            <a:r>
              <a:rPr lang="ar-SA" dirty="0" smtClean="0">
                <a:latin typeface="Alexandria SemiBold" pitchFamily="2" charset="-78"/>
                <a:cs typeface="Alexandria SemiBold" pitchFamily="2" charset="-78"/>
              </a:rPr>
              <a:t>النفسية في مجال الإعلام.</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عملية استقصاء وإخراج المعلومات والحصول عليها، ثم إعطاء وبث هذه المعلومات إلى الآخرين</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علم النفس الإعلامي </a:t>
            </a:r>
            <a:r>
              <a:rPr lang="en-US" b="1" dirty="0" smtClean="0">
                <a:solidFill>
                  <a:srgbClr val="C00000"/>
                </a:solidFill>
                <a:latin typeface="Alexandria Medium" pitchFamily="2" charset="-78"/>
                <a:cs typeface="Alexandria Medium" pitchFamily="2" charset="-78"/>
              </a:rPr>
              <a:t>The concept of Media Psychology</a:t>
            </a:r>
            <a:endParaRPr lang="ar-SA" b="1" dirty="0" smtClean="0">
              <a:solidFill>
                <a:srgbClr val="C00000"/>
              </a:solidFill>
              <a:latin typeface="Alexandria Black" pitchFamily="2" charset="-78"/>
              <a:cs typeface="Alexandria Black" pitchFamily="2" charset="-78"/>
            </a:endParaRPr>
          </a:p>
        </p:txBody>
      </p:sp>
      <p:pic>
        <p:nvPicPr>
          <p:cNvPr id="5122" name="Picture 2" descr="https://simplycareer.com/wp-content/uploads/2015/09/apa-psychological-425x215.png"/>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5829" b="15660"/>
          <a:stretch/>
        </p:blipFill>
        <p:spPr bwMode="auto">
          <a:xfrm>
            <a:off x="-35650" y="3173617"/>
            <a:ext cx="2241543" cy="1820235"/>
          </a:xfrm>
          <a:prstGeom prst="rect">
            <a:avLst/>
          </a:prstGeom>
          <a:solidFill>
            <a:schemeClr val="bg1">
              <a:lumMod val="95000"/>
            </a:schemeClr>
          </a:solidFill>
        </p:spPr>
      </p:pic>
    </p:spTree>
    <p:extLst>
      <p:ext uri="{BB962C8B-B14F-4D97-AF65-F5344CB8AC3E}">
        <p14:creationId xmlns:p14="http://schemas.microsoft.com/office/powerpoint/2010/main" val="3176820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294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06447" y="1870906"/>
            <a:ext cx="8893277"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smtClean="0">
                <a:solidFill>
                  <a:srgbClr val="0070C0"/>
                </a:solidFill>
                <a:latin typeface="Alexandria SemiBold" pitchFamily="2" charset="-78"/>
                <a:cs typeface="Alexandria SemiBold" pitchFamily="2" charset="-78"/>
              </a:rPr>
              <a:t>علم </a:t>
            </a:r>
            <a:r>
              <a:rPr lang="ar-SA" dirty="0">
                <a:solidFill>
                  <a:srgbClr val="0070C0"/>
                </a:solidFill>
                <a:latin typeface="Alexandria SemiBold" pitchFamily="2" charset="-78"/>
                <a:cs typeface="Alexandria SemiBold" pitchFamily="2" charset="-78"/>
              </a:rPr>
              <a:t>النفس </a:t>
            </a:r>
            <a:r>
              <a:rPr lang="ar-SA" dirty="0" smtClean="0">
                <a:solidFill>
                  <a:srgbClr val="0070C0"/>
                </a:solidFill>
                <a:latin typeface="Alexandria SemiBold" pitchFamily="2" charset="-78"/>
                <a:cs typeface="Alexandria SemiBold" pitchFamily="2" charset="-78"/>
              </a:rPr>
              <a:t>الإعلامي:  </a:t>
            </a:r>
            <a:r>
              <a:rPr lang="ar-SA" dirty="0" smtClean="0">
                <a:latin typeface="Alexandria SemiBold" pitchFamily="2" charset="-78"/>
                <a:cs typeface="Alexandria SemiBold" pitchFamily="2" charset="-78"/>
              </a:rPr>
              <a:t>هو علم سلوكي يركز اهتماماته الأساسية حول الفرد والجماعة في تفاعلهما مع وسائل الإعلام لمعرفة العوامل التي تشكل الميكانيزمات السيكولوجية التي تفسر هذه التفاعلات. </a:t>
            </a:r>
          </a:p>
          <a:p>
            <a:pPr marL="342900" indent="-342900" algn="r" rtl="1">
              <a:lnSpc>
                <a:spcPct val="150000"/>
              </a:lnSpc>
              <a:buFont typeface="Wingdings" panose="05000000000000000000" pitchFamily="2" charset="2"/>
              <a:buChar char="q"/>
            </a:pPr>
            <a:r>
              <a:rPr lang="ar-SA" dirty="0" smtClean="0">
                <a:solidFill>
                  <a:srgbClr val="0070C0"/>
                </a:solidFill>
                <a:latin typeface="Alexandria SemiBold" pitchFamily="2" charset="-78"/>
                <a:cs typeface="Alexandria SemiBold" pitchFamily="2" charset="-78"/>
              </a:rPr>
              <a:t>علم النفس الإعلامي: </a:t>
            </a:r>
            <a:r>
              <a:rPr lang="ar-SA" dirty="0" smtClean="0">
                <a:latin typeface="Alexandria SemiBold" pitchFamily="2" charset="-78"/>
                <a:cs typeface="Alexandria SemiBold" pitchFamily="2" charset="-78"/>
              </a:rPr>
              <a:t>هو فرع من فروع علم النفس الذي يطبق مختلف النتائج والنظريات والقوانين التي توصل إليها علماء النفس لفهم المشكلات الإعلامية ويسعى إلى حلها حلًا عمليًا لرفع الكفاءة الإعلامية؛ بما يحقق للإعلامي والجمهور الرضا والفائدة.</a:t>
            </a:r>
          </a:p>
          <a:p>
            <a:pPr marL="342900" indent="-342900" algn="r" rtl="1">
              <a:lnSpc>
                <a:spcPct val="150000"/>
              </a:lnSpc>
              <a:buFont typeface="Wingdings" panose="05000000000000000000" pitchFamily="2" charset="2"/>
              <a:buChar char="q"/>
            </a:pPr>
            <a:r>
              <a:rPr lang="ar-SA" dirty="0">
                <a:solidFill>
                  <a:srgbClr val="0070C0"/>
                </a:solidFill>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هو الدراسة العملية التي تهدي إلى حل المشكلات النفسية التي تظهر في الميدان الإعلامي لرفع الكفاءة العملية لدى العاملين في المجال الإعلامي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علم النفس الإعلامي </a:t>
            </a:r>
            <a:r>
              <a:rPr lang="en-US" b="1" dirty="0" smtClean="0">
                <a:solidFill>
                  <a:srgbClr val="C00000"/>
                </a:solidFill>
                <a:latin typeface="Alexandria Medium" pitchFamily="2" charset="-78"/>
                <a:cs typeface="Alexandria Medium" pitchFamily="2" charset="-78"/>
              </a:rPr>
              <a:t>The concept of Media Psychology</a:t>
            </a:r>
            <a:endParaRPr lang="ar-SA" b="1" dirty="0" smtClean="0">
              <a:solidFill>
                <a:srgbClr val="C00000"/>
              </a:solidFill>
              <a:latin typeface="Alexandria Black" pitchFamily="2" charset="-78"/>
              <a:cs typeface="Alexandria Black" pitchFamily="2" charset="-78"/>
            </a:endParaRPr>
          </a:p>
        </p:txBody>
      </p:sp>
      <p:sp>
        <p:nvSpPr>
          <p:cNvPr id="11" name="Freeform 4"/>
          <p:cNvSpPr/>
          <p:nvPr/>
        </p:nvSpPr>
        <p:spPr>
          <a:xfrm>
            <a:off x="93959" y="3169971"/>
            <a:ext cx="1755210" cy="1649186"/>
          </a:xfrm>
          <a:custGeom>
            <a:avLst/>
            <a:gdLst/>
            <a:ahLst/>
            <a:cxnLst/>
            <a:rect l="l" t="t" r="r" b="b"/>
            <a:pathLst>
              <a:path w="7156174" h="4114800">
                <a:moveTo>
                  <a:pt x="0" y="0"/>
                </a:moveTo>
                <a:lnTo>
                  <a:pt x="7156174" y="0"/>
                </a:lnTo>
                <a:lnTo>
                  <a:pt x="7156174" y="4114800"/>
                </a:lnTo>
                <a:lnTo>
                  <a:pt x="0" y="4114800"/>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Tree>
    <p:extLst>
      <p:ext uri="{BB962C8B-B14F-4D97-AF65-F5344CB8AC3E}">
        <p14:creationId xmlns:p14="http://schemas.microsoft.com/office/powerpoint/2010/main" val="189123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4309" y="2011896"/>
            <a:ext cx="9414048" cy="4280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34308" y="2100217"/>
            <a:ext cx="9283421"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smtClean="0">
                <a:solidFill>
                  <a:srgbClr val="0070C0"/>
                </a:solidFill>
                <a:latin typeface="Alexandria SemiBold" pitchFamily="2" charset="-78"/>
                <a:cs typeface="Alexandria SemiBold" pitchFamily="2" charset="-78"/>
              </a:rPr>
              <a:t>علم </a:t>
            </a:r>
            <a:r>
              <a:rPr lang="ar-SA" dirty="0">
                <a:solidFill>
                  <a:srgbClr val="0070C0"/>
                </a:solidFill>
                <a:latin typeface="Alexandria SemiBold" pitchFamily="2" charset="-78"/>
                <a:cs typeface="Alexandria SemiBold" pitchFamily="2" charset="-78"/>
              </a:rPr>
              <a:t>النفس </a:t>
            </a:r>
            <a:r>
              <a:rPr lang="ar-SA" dirty="0" smtClean="0">
                <a:solidFill>
                  <a:srgbClr val="0070C0"/>
                </a:solidFill>
                <a:latin typeface="Alexandria SemiBold" pitchFamily="2" charset="-78"/>
                <a:cs typeface="Alexandria SemiBold" pitchFamily="2" charset="-78"/>
              </a:rPr>
              <a:t>الإعلامي:  </a:t>
            </a:r>
            <a:r>
              <a:rPr lang="ar-SA" dirty="0" smtClean="0">
                <a:latin typeface="Alexandria SemiBold" pitchFamily="2" charset="-78"/>
                <a:cs typeface="Alexandria SemiBold" pitchFamily="2" charset="-78"/>
              </a:rPr>
              <a:t>هو </a:t>
            </a:r>
            <a:r>
              <a:rPr lang="ar-SA" dirty="0">
                <a:latin typeface="Alexandria SemiBold" pitchFamily="2" charset="-78"/>
                <a:cs typeface="Alexandria SemiBold" pitchFamily="2" charset="-78"/>
              </a:rPr>
              <a:t>فرع من فروع علم النفس </a:t>
            </a:r>
            <a:r>
              <a:rPr lang="ar-SA" dirty="0" smtClean="0">
                <a:latin typeface="Alexandria SemiBold" pitchFamily="2" charset="-78"/>
                <a:cs typeface="Alexandria SemiBold" pitchFamily="2" charset="-78"/>
              </a:rPr>
              <a:t>الذي يدرس </a:t>
            </a:r>
            <a:r>
              <a:rPr lang="ar-SA" dirty="0">
                <a:latin typeface="Alexandria SemiBold" pitchFamily="2" charset="-78"/>
                <a:cs typeface="Alexandria SemiBold" pitchFamily="2" charset="-78"/>
              </a:rPr>
              <a:t>تأثير وسائل الإعلام </a:t>
            </a:r>
            <a:r>
              <a:rPr lang="ar-SA" dirty="0" smtClean="0">
                <a:latin typeface="Alexandria SemiBold" pitchFamily="2" charset="-78"/>
                <a:cs typeface="Alexandria SemiBold" pitchFamily="2" charset="-78"/>
              </a:rPr>
              <a:t>الرقمية على </a:t>
            </a:r>
            <a:r>
              <a:rPr lang="ar-SA" dirty="0">
                <a:latin typeface="Alexandria SemiBold" pitchFamily="2" charset="-78"/>
                <a:cs typeface="Alexandria SemiBold" pitchFamily="2" charset="-78"/>
              </a:rPr>
              <a:t>سلوك الأفراد وتفكيرهم ومشاعرهم. </a:t>
            </a:r>
            <a:r>
              <a:rPr lang="ar-SA" dirty="0" smtClean="0">
                <a:latin typeface="Alexandria SemiBold" pitchFamily="2" charset="-78"/>
                <a:cs typeface="Alexandria SemiBold" pitchFamily="2" charset="-78"/>
              </a:rPr>
              <a:t>ويركز  على </a:t>
            </a:r>
            <a:r>
              <a:rPr lang="ar-SA" dirty="0">
                <a:latin typeface="Alexandria SemiBold" pitchFamily="2" charset="-78"/>
                <a:cs typeface="Alexandria SemiBold" pitchFamily="2" charset="-78"/>
              </a:rPr>
              <a:t>كيفية استجابة الناس للمحتوى الإعلامي، سواء كان ذلك من خلال </a:t>
            </a:r>
            <a:r>
              <a:rPr lang="ar-SA" dirty="0" smtClean="0">
                <a:latin typeface="Alexandria SemiBold" pitchFamily="2" charset="-78"/>
                <a:cs typeface="Alexandria SemiBold" pitchFamily="2" charset="-78"/>
              </a:rPr>
              <a:t>الإنترنت أو منصات </a:t>
            </a:r>
            <a:r>
              <a:rPr lang="ar-SA" dirty="0">
                <a:latin typeface="Alexandria SemiBold" pitchFamily="2" charset="-78"/>
                <a:cs typeface="Alexandria SemiBold" pitchFamily="2" charset="-78"/>
              </a:rPr>
              <a:t>التواصل الاجتماعي</a:t>
            </a:r>
            <a:r>
              <a:rPr lang="ar-SA" dirty="0" smtClean="0">
                <a:latin typeface="Alexandria SemiBold" pitchFamily="2" charset="-78"/>
                <a:cs typeface="Alexandria SemiBold" pitchFamily="2" charset="-78"/>
              </a:rPr>
              <a:t>.</a:t>
            </a:r>
            <a:r>
              <a:rPr lang="ar-SA" dirty="0"/>
              <a:t> </a:t>
            </a:r>
            <a:endParaRPr lang="ar-SA" dirty="0" smtClean="0"/>
          </a:p>
          <a:p>
            <a:pPr algn="r" rtl="1">
              <a:lnSpc>
                <a:spcPct val="150000"/>
              </a:lnSpc>
            </a:pPr>
            <a:r>
              <a:rPr lang="ar-SA" dirty="0">
                <a:solidFill>
                  <a:srgbClr val="C00000"/>
                </a:solidFill>
                <a:latin typeface="Alexandria SemiBold" pitchFamily="2" charset="-78"/>
                <a:cs typeface="Alexandria SemiBold" pitchFamily="2" charset="-78"/>
              </a:rPr>
              <a:t>من خلال التعريفات السابقة نلاحظ أنها تشير إلى:</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السلوك البشري: </a:t>
            </a:r>
            <a:r>
              <a:rPr lang="ar-SA" dirty="0">
                <a:latin typeface="Alexandria SemiBold" pitchFamily="2" charset="-78"/>
                <a:cs typeface="Alexandria SemiBold" pitchFamily="2" charset="-78"/>
              </a:rPr>
              <a:t>يشير إلى الأفعال والتصرفات التي يقوم بها الأفراد </a:t>
            </a:r>
            <a:r>
              <a:rPr lang="ar-SA" dirty="0" smtClean="0">
                <a:latin typeface="Alexandria SemiBold" pitchFamily="2" charset="-78"/>
                <a:cs typeface="Alexandria SemiBold" pitchFamily="2" charset="-78"/>
              </a:rPr>
              <a:t>والجماعات عند </a:t>
            </a:r>
            <a:r>
              <a:rPr lang="ar-SA" dirty="0">
                <a:latin typeface="Alexandria SemiBold" pitchFamily="2" charset="-78"/>
                <a:cs typeface="Alexandria SemiBold" pitchFamily="2" charset="-78"/>
              </a:rPr>
              <a:t>تفاعلهم مع الإعلام </a:t>
            </a:r>
            <a:r>
              <a:rPr lang="ar-SA" dirty="0" smtClean="0">
                <a:latin typeface="Alexandria SemiBold" pitchFamily="2" charset="-78"/>
                <a:cs typeface="Alexandria SemiBold" pitchFamily="2" charset="-78"/>
              </a:rPr>
              <a:t>الرقمي. فيهتم علم النفس الإعلامي بدراسة </a:t>
            </a:r>
            <a:r>
              <a:rPr lang="ar-SA" dirty="0">
                <a:latin typeface="Alexandria SemiBold" pitchFamily="2" charset="-78"/>
                <a:cs typeface="Alexandria SemiBold" pitchFamily="2" charset="-78"/>
              </a:rPr>
              <a:t>العوامل الفردية ضمن التفاعلات الاجتماعية مع الإعلام </a:t>
            </a:r>
            <a:r>
              <a:rPr lang="ar-SA" dirty="0" smtClean="0">
                <a:latin typeface="Alexandria SemiBold" pitchFamily="2" charset="-78"/>
                <a:cs typeface="Alexandria SemiBold" pitchFamily="2" charset="-78"/>
              </a:rPr>
              <a:t>الرقمي، يتضمن </a:t>
            </a:r>
            <a:r>
              <a:rPr lang="ar-SA" dirty="0">
                <a:latin typeface="Alexandria SemiBold" pitchFamily="2" charset="-78"/>
                <a:cs typeface="Alexandria SemiBold" pitchFamily="2" charset="-78"/>
              </a:rPr>
              <a:t>ذلك كيفية استجابة </a:t>
            </a:r>
            <a:r>
              <a:rPr lang="ar-SA" dirty="0" smtClean="0">
                <a:latin typeface="Alexandria SemiBold" pitchFamily="2" charset="-78"/>
                <a:cs typeface="Alexandria SemiBold" pitchFamily="2" charset="-78"/>
              </a:rPr>
              <a:t>المستخدمين </a:t>
            </a:r>
            <a:r>
              <a:rPr lang="ar-SA" dirty="0">
                <a:latin typeface="Alexandria SemiBold" pitchFamily="2" charset="-78"/>
                <a:cs typeface="Alexandria SemiBold" pitchFamily="2" charset="-78"/>
              </a:rPr>
              <a:t>للمحتوى الإعلامي عبر </a:t>
            </a:r>
            <a:r>
              <a:rPr lang="ar-SA" dirty="0" smtClean="0">
                <a:latin typeface="Alexandria SemiBold" pitchFamily="2" charset="-78"/>
                <a:cs typeface="Alexandria SemiBold" pitchFamily="2" charset="-78"/>
              </a:rPr>
              <a:t>المنصات الرقمية المختلفة. </a:t>
            </a:r>
            <a:r>
              <a:rPr lang="ar-SA" dirty="0">
                <a:latin typeface="Alexandria SemiBold" pitchFamily="2" charset="-78"/>
                <a:cs typeface="Alexandria SemiBold" pitchFamily="2" charset="-78"/>
              </a:rPr>
              <a:t>كذلك التعرف على سلوك الإعلامي وعلاقته بالآخرين (زملاءه</a:t>
            </a:r>
            <a:r>
              <a:rPr lang="ar-SA" dirty="0" smtClean="0">
                <a:latin typeface="Alexandria SemiBold" pitchFamily="2" charset="-78"/>
                <a:cs typeface="Alexandria SemiBold" pitchFamily="2" charset="-78"/>
              </a:rPr>
              <a:t>). أي أنه يركز على دراسة سلوك كل من المتلقي والقائم بالاتصال.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45552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علم النفس الإعلامي </a:t>
            </a:r>
            <a:r>
              <a:rPr lang="en-US" b="1" dirty="0" smtClean="0">
                <a:solidFill>
                  <a:srgbClr val="C00000"/>
                </a:solidFill>
                <a:latin typeface="Alexandria Medium" pitchFamily="2" charset="-78"/>
                <a:cs typeface="Alexandria Medium" pitchFamily="2" charset="-78"/>
              </a:rPr>
              <a:t>The concept of Media Psychology</a:t>
            </a:r>
            <a:endParaRPr lang="ar-SA" b="1" dirty="0" smtClean="0">
              <a:solidFill>
                <a:srgbClr val="C00000"/>
              </a:solidFill>
              <a:latin typeface="Alexandria Black" pitchFamily="2" charset="-78"/>
              <a:cs typeface="Alexandria Black" pitchFamily="2" charset="-78"/>
            </a:endParaRPr>
          </a:p>
        </p:txBody>
      </p:sp>
      <p:sp>
        <p:nvSpPr>
          <p:cNvPr id="11" name="Freeform 2"/>
          <p:cNvSpPr/>
          <p:nvPr/>
        </p:nvSpPr>
        <p:spPr>
          <a:xfrm>
            <a:off x="-234261" y="4599242"/>
            <a:ext cx="2391167" cy="2093499"/>
          </a:xfrm>
          <a:custGeom>
            <a:avLst/>
            <a:gdLst/>
            <a:ahLst/>
            <a:cxnLst/>
            <a:rect l="l" t="t" r="r" b="b"/>
            <a:pathLst>
              <a:path w="3361530" h="2756454">
                <a:moveTo>
                  <a:pt x="0" y="0"/>
                </a:moveTo>
                <a:lnTo>
                  <a:pt x="3361530" y="0"/>
                </a:lnTo>
                <a:lnTo>
                  <a:pt x="3361530" y="2756454"/>
                </a:lnTo>
                <a:lnTo>
                  <a:pt x="0" y="2756454"/>
                </a:lnTo>
                <a:lnTo>
                  <a:pt x="0" y="0"/>
                </a:lnTo>
                <a:close/>
              </a:path>
            </a:pathLst>
          </a:custGeom>
          <a:blipFill>
            <a:blip r:embed="rId5"/>
            <a:stretch>
              <a:fillRect/>
            </a:stretch>
          </a:blipFill>
        </p:spPr>
      </p:sp>
    </p:spTree>
    <p:extLst>
      <p:ext uri="{BB962C8B-B14F-4D97-AF65-F5344CB8AC3E}">
        <p14:creationId xmlns:p14="http://schemas.microsoft.com/office/powerpoint/2010/main" val="4599492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71987" y="1852669"/>
            <a:ext cx="10105260" cy="443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64763" y="9300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1986" y="1012201"/>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9793" y="117275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4763" y="2032031"/>
            <a:ext cx="10284720"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rgbClr val="0070C0"/>
                </a:solidFill>
                <a:latin typeface="Alexandria SemiBold" pitchFamily="2" charset="-78"/>
                <a:cs typeface="Alexandria SemiBold" pitchFamily="2" charset="-78"/>
              </a:rPr>
              <a:t>العمليات العقلية: </a:t>
            </a:r>
            <a:r>
              <a:rPr lang="ar-SA" dirty="0">
                <a:latin typeface="Alexandria SemiBold" pitchFamily="2" charset="-78"/>
                <a:cs typeface="Alexandria SemiBold" pitchFamily="2" charset="-78"/>
              </a:rPr>
              <a:t>تشير إلى مجموعة من الأنشطة الذهنية التي تشمل التفكير، </a:t>
            </a:r>
            <a:r>
              <a:rPr lang="ar-SA" dirty="0" smtClean="0">
                <a:latin typeface="Alexandria SemiBold" pitchFamily="2" charset="-78"/>
                <a:cs typeface="Alexandria SemiBold" pitchFamily="2" charset="-78"/>
              </a:rPr>
              <a:t>والفهم والإدراك والتذكر والتعلم</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والتي تلعب </a:t>
            </a:r>
            <a:r>
              <a:rPr lang="ar-SA" dirty="0">
                <a:latin typeface="Alexandria SemiBold" pitchFamily="2" charset="-78"/>
                <a:cs typeface="Alexandria SemiBold" pitchFamily="2" charset="-78"/>
              </a:rPr>
              <a:t>دورًا </a:t>
            </a:r>
            <a:r>
              <a:rPr lang="ar-SA" dirty="0" smtClean="0">
                <a:latin typeface="Alexandria SemiBold" pitchFamily="2" charset="-78"/>
                <a:cs typeface="Alexandria SemiBold" pitchFamily="2" charset="-78"/>
              </a:rPr>
              <a:t>مُهمًا </a:t>
            </a:r>
            <a:r>
              <a:rPr lang="ar-SA" dirty="0">
                <a:latin typeface="Alexandria SemiBold" pitchFamily="2" charset="-78"/>
                <a:cs typeface="Alexandria SemiBold" pitchFamily="2" charset="-78"/>
              </a:rPr>
              <a:t>في </a:t>
            </a:r>
            <a:r>
              <a:rPr lang="ar-SA" dirty="0" smtClean="0">
                <a:latin typeface="Alexandria SemiBold" pitchFamily="2" charset="-78"/>
                <a:cs typeface="Alexandria SemiBold" pitchFamily="2" charset="-78"/>
              </a:rPr>
              <a:t>تفسير كيفية </a:t>
            </a:r>
            <a:r>
              <a:rPr lang="ar-SA" dirty="0">
                <a:latin typeface="Alexandria SemiBold" pitchFamily="2" charset="-78"/>
                <a:cs typeface="Alexandria SemiBold" pitchFamily="2" charset="-78"/>
              </a:rPr>
              <a:t>معالجة الأفراد </a:t>
            </a:r>
            <a:r>
              <a:rPr lang="ar-SA" dirty="0" smtClean="0">
                <a:latin typeface="Alexandria SemiBold" pitchFamily="2" charset="-78"/>
                <a:cs typeface="Alexandria SemiBold" pitchFamily="2" charset="-78"/>
              </a:rPr>
              <a:t>للمعلومات.</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حل المشكلات</a:t>
            </a:r>
            <a:r>
              <a:rPr lang="ar-SA" dirty="0">
                <a:latin typeface="Alexandria SemiBold" pitchFamily="2" charset="-78"/>
                <a:cs typeface="Alexandria SemiBold" pitchFamily="2" charset="-78"/>
              </a:rPr>
              <a:t>: يشير إلى السعي إلى حل المشكلات النفسية لدى العاملين في المجال الإعلامي وفق المنهج العلمي.</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التعمق في الآثار </a:t>
            </a:r>
            <a:r>
              <a:rPr lang="ar-SA" dirty="0" smtClean="0">
                <a:solidFill>
                  <a:srgbClr val="0070C0"/>
                </a:solidFill>
                <a:latin typeface="Alexandria SemiBold" pitchFamily="2" charset="-78"/>
                <a:cs typeface="Alexandria SemiBold" pitchFamily="2" charset="-78"/>
              </a:rPr>
              <a:t>النفسية للعلاقة بين الجمهور ووسائل الإعلام</a:t>
            </a:r>
            <a:r>
              <a:rPr lang="ar-SA" dirty="0" smtClean="0">
                <a:latin typeface="Alexandria SemiBold" pitchFamily="2" charset="-78"/>
                <a:cs typeface="Alexandria SemiBold" pitchFamily="2" charset="-78"/>
              </a:rPr>
              <a:t>: تتسم العلاقة بين الجمهور ووسائل الإعلام بأنها ليست </a:t>
            </a:r>
            <a:r>
              <a:rPr lang="ar-SA" dirty="0">
                <a:latin typeface="Alexandria SemiBold" pitchFamily="2" charset="-78"/>
                <a:cs typeface="Alexandria SemiBold" pitchFamily="2" charset="-78"/>
              </a:rPr>
              <a:t>ثابتة بل تتغير باستمرار مع </a:t>
            </a:r>
            <a:r>
              <a:rPr lang="ar-SA" dirty="0" smtClean="0">
                <a:latin typeface="Alexandria SemiBold" pitchFamily="2" charset="-78"/>
                <a:cs typeface="Alexandria SemiBold" pitchFamily="2" charset="-78"/>
              </a:rPr>
              <a:t>التطور التكنولوجي لوسائل الإعلام. </a:t>
            </a:r>
            <a:r>
              <a:rPr lang="ar-SA" dirty="0">
                <a:latin typeface="Alexandria SemiBold" pitchFamily="2" charset="-78"/>
                <a:cs typeface="Alexandria SemiBold" pitchFamily="2" charset="-78"/>
              </a:rPr>
              <a:t>علم النفس الإعلامي لا يهتم فقط بالفرد ككيان مستقل، بل يأخذ في الاعتبار أيضًا التفاعلات الاجتماعية التي تحدث في سياق </a:t>
            </a:r>
            <a:r>
              <a:rPr lang="ar-SA" dirty="0" smtClean="0">
                <a:latin typeface="Alexandria SemiBold" pitchFamily="2" charset="-78"/>
                <a:cs typeface="Alexandria SemiBold" pitchFamily="2" charset="-78"/>
              </a:rPr>
              <a:t>استخدام الإعلام الرقمي.</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التطبيقات النفسية</a:t>
            </a:r>
            <a:r>
              <a:rPr lang="ar-SA" dirty="0">
                <a:latin typeface="Alexandria SemiBold" pitchFamily="2" charset="-78"/>
                <a:cs typeface="Alexandria SemiBold" pitchFamily="2" charset="-78"/>
              </a:rPr>
              <a:t>: يرتكز علم النفس الإعلامي على تطبيق نظريات ومبادئ علم </a:t>
            </a:r>
            <a:r>
              <a:rPr lang="ar-SA" dirty="0" smtClean="0">
                <a:latin typeface="Alexandria SemiBold" pitchFamily="2" charset="-78"/>
                <a:cs typeface="Alexandria SemiBold" pitchFamily="2" charset="-78"/>
              </a:rPr>
              <a:t>النفس  </a:t>
            </a:r>
            <a:r>
              <a:rPr lang="ar-SA" dirty="0">
                <a:latin typeface="Alexandria SemiBold" pitchFamily="2" charset="-78"/>
                <a:cs typeface="Alexandria SemiBold" pitchFamily="2" charset="-78"/>
              </a:rPr>
              <a:t>لفهم كيفية تفاعل الناس مع وسائل الإعلام </a:t>
            </a:r>
            <a:r>
              <a:rPr lang="ar-SA" dirty="0" smtClean="0">
                <a:latin typeface="Alexandria SemiBold" pitchFamily="2" charset="-78"/>
                <a:cs typeface="Alexandria SemiBold" pitchFamily="2" charset="-78"/>
              </a:rPr>
              <a:t>وتأثيراتها المعرفية والسلوكية والوجدانية.</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6021" y="1328304"/>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تعريف علم النفس الإعلامي </a:t>
            </a:r>
            <a:r>
              <a:rPr lang="en-US" b="1" dirty="0" smtClean="0">
                <a:solidFill>
                  <a:srgbClr val="C00000"/>
                </a:solidFill>
                <a:latin typeface="Alexandria Medium" pitchFamily="2" charset="-78"/>
                <a:cs typeface="Alexandria Medium" pitchFamily="2" charset="-78"/>
              </a:rPr>
              <a:t>The concept of Media Psychology</a:t>
            </a:r>
            <a:endParaRPr lang="ar-SA" b="1" dirty="0" smtClean="0">
              <a:solidFill>
                <a:srgbClr val="C00000"/>
              </a:solidFill>
              <a:latin typeface="Alexandria Black" pitchFamily="2" charset="-78"/>
              <a:cs typeface="Alexandria Black" pitchFamily="2" charset="-78"/>
            </a:endParaRPr>
          </a:p>
        </p:txBody>
      </p:sp>
      <p:sp>
        <p:nvSpPr>
          <p:cNvPr id="12" name="Freeform 6"/>
          <p:cNvSpPr/>
          <p:nvPr/>
        </p:nvSpPr>
        <p:spPr>
          <a:xfrm flipH="1">
            <a:off x="49421" y="3198031"/>
            <a:ext cx="1452807" cy="2002834"/>
          </a:xfrm>
          <a:custGeom>
            <a:avLst/>
            <a:gdLst/>
            <a:ahLst/>
            <a:cxnLst/>
            <a:rect l="l" t="t" r="r" b="b"/>
            <a:pathLst>
              <a:path w="3237823" h="4114800">
                <a:moveTo>
                  <a:pt x="0" y="0"/>
                </a:moveTo>
                <a:lnTo>
                  <a:pt x="3237823" y="0"/>
                </a:lnTo>
                <a:lnTo>
                  <a:pt x="3237823" y="4114800"/>
                </a:lnTo>
                <a:lnTo>
                  <a:pt x="0" y="4114800"/>
                </a:lnTo>
                <a:lnTo>
                  <a:pt x="0" y="0"/>
                </a:lnTo>
                <a:close/>
              </a:path>
            </a:pathLst>
          </a:custGeom>
          <a:blipFill>
            <a:blip r:embed="rId5">
              <a:extLst>
                <a:ext uri="{96DAC541-7B7A-43D3-8B79-37D633B846F1}">
                  <asvg:svgBlip xmlns="" xmlns:asvg="http://schemas.microsoft.com/office/drawing/2016/SVG/main" r:embed="rId9"/>
                </a:ext>
              </a:extLst>
            </a:blip>
            <a:stretch>
              <a:fillRect/>
            </a:stretch>
          </a:blipFill>
        </p:spPr>
      </p:sp>
    </p:spTree>
    <p:extLst>
      <p:ext uri="{BB962C8B-B14F-4D97-AF65-F5344CB8AC3E}">
        <p14:creationId xmlns:p14="http://schemas.microsoft.com/office/powerpoint/2010/main" val="431884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0" y="1749648"/>
            <a:ext cx="9405257" cy="4562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27144" y="9339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60794" y="102250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29388" y="11869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8800" y="1672338"/>
            <a:ext cx="9220918" cy="4662815"/>
          </a:xfrm>
          <a:prstGeom prst="rect">
            <a:avLst/>
          </a:prstGeom>
          <a:noFill/>
        </p:spPr>
        <p:txBody>
          <a:bodyPr wrap="square" rtlCol="0">
            <a:spAutoFit/>
          </a:bodyPr>
          <a:lstStyle/>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تكمن أهمية علم النفس </a:t>
            </a:r>
            <a:r>
              <a:rPr lang="ar-SA" b="1" dirty="0" smtClean="0">
                <a:solidFill>
                  <a:schemeClr val="accent2">
                    <a:lumMod val="75000"/>
                  </a:schemeClr>
                </a:solidFill>
                <a:latin typeface="Alexandria SemiBold" pitchFamily="2" charset="-78"/>
                <a:cs typeface="Alexandria SemiBold" pitchFamily="2" charset="-78"/>
              </a:rPr>
              <a:t>الإعلامي في: </a:t>
            </a:r>
          </a:p>
          <a:p>
            <a:pPr marL="342900" indent="-342900" algn="r" rtl="1">
              <a:lnSpc>
                <a:spcPct val="150000"/>
              </a:lnSpc>
              <a:buFont typeface="+mj-lt"/>
              <a:buAutoNum type="arabicPeriod"/>
            </a:pPr>
            <a:r>
              <a:rPr lang="ar-SA" b="1" dirty="0" smtClean="0">
                <a:solidFill>
                  <a:srgbClr val="00B0F0"/>
                </a:solidFill>
                <a:latin typeface="Alexandria SemiBold" pitchFamily="2" charset="-78"/>
                <a:cs typeface="Alexandria SemiBold" pitchFamily="2" charset="-78"/>
              </a:rPr>
              <a:t>فهم التأثيرات النفسية للإعلام الرقمي على الأفراد والمجتمعات، </a:t>
            </a:r>
            <a:r>
              <a:rPr lang="ar-SA" b="1" dirty="0">
                <a:latin typeface="Alexandria SemiBold" pitchFamily="2" charset="-78"/>
                <a:cs typeface="Alexandria SemiBold" pitchFamily="2" charset="-78"/>
              </a:rPr>
              <a:t>سواء كانت تأثيرات معرفية أو سلوكية أو </a:t>
            </a:r>
            <a:r>
              <a:rPr lang="ar-SA" b="1" dirty="0" smtClean="0">
                <a:latin typeface="Alexandria SemiBold" pitchFamily="2" charset="-78"/>
                <a:cs typeface="Alexandria SemiBold" pitchFamily="2" charset="-78"/>
              </a:rPr>
              <a:t>وجدانية. </a:t>
            </a:r>
            <a:r>
              <a:rPr lang="ar-SA" b="1" dirty="0">
                <a:latin typeface="Alexandria SemiBold" pitchFamily="2" charset="-78"/>
                <a:cs typeface="Alexandria SemiBold" pitchFamily="2" charset="-78"/>
              </a:rPr>
              <a:t>علم النفس الإعلامي يساعد في فهم كيف تؤثر الرسائل الإعلامية على إدراك الأفراد وسلوكهم. </a:t>
            </a:r>
            <a:r>
              <a:rPr lang="ar-SA" b="1" dirty="0" smtClean="0">
                <a:latin typeface="Alexandria SemiBold" pitchFamily="2" charset="-78"/>
                <a:cs typeface="Alexandria SemiBold" pitchFamily="2" charset="-78"/>
              </a:rPr>
              <a:t>مما يساعد </a:t>
            </a:r>
            <a:r>
              <a:rPr lang="ar-SA" b="1" dirty="0">
                <a:latin typeface="Alexandria SemiBold" pitchFamily="2" charset="-78"/>
                <a:cs typeface="Alexandria SemiBold" pitchFamily="2" charset="-78"/>
              </a:rPr>
              <a:t>الصحفيين وصناع المحتوى </a:t>
            </a:r>
            <a:r>
              <a:rPr lang="ar-SA" b="1" dirty="0" smtClean="0">
                <a:latin typeface="Alexandria SemiBold" pitchFamily="2" charset="-78"/>
                <a:cs typeface="Alexandria SemiBold" pitchFamily="2" charset="-78"/>
              </a:rPr>
              <a:t>في </a:t>
            </a:r>
            <a:r>
              <a:rPr lang="ar-SA" b="1" dirty="0">
                <a:latin typeface="Alexandria SemiBold" pitchFamily="2" charset="-78"/>
                <a:cs typeface="Alexandria SemiBold" pitchFamily="2" charset="-78"/>
              </a:rPr>
              <a:t>تطوير استراتيجيات للتعامل مع الأخبار </a:t>
            </a:r>
            <a:r>
              <a:rPr lang="ar-SA" b="1" dirty="0" smtClean="0">
                <a:latin typeface="Alexandria SemiBold" pitchFamily="2" charset="-78"/>
                <a:cs typeface="Alexandria SemiBold" pitchFamily="2" charset="-78"/>
              </a:rPr>
              <a:t>والمعلومات بشكل مهني.</a:t>
            </a:r>
          </a:p>
          <a:p>
            <a:pPr marL="342900" indent="-342900" algn="r" rtl="1">
              <a:lnSpc>
                <a:spcPct val="150000"/>
              </a:lnSpc>
              <a:buFont typeface="+mj-lt"/>
              <a:buAutoNum type="arabicPeriod"/>
            </a:pPr>
            <a:r>
              <a:rPr lang="ar-SA" b="1" dirty="0">
                <a:solidFill>
                  <a:srgbClr val="00B0F0"/>
                </a:solidFill>
                <a:latin typeface="Alexandria SemiBold" pitchFamily="2" charset="-78"/>
                <a:cs typeface="Alexandria SemiBold" pitchFamily="2" charset="-78"/>
              </a:rPr>
              <a:t>توجيه السياسات العامة: </a:t>
            </a:r>
            <a:r>
              <a:rPr lang="ar-SA" b="1" dirty="0">
                <a:latin typeface="Alexandria SemiBold" pitchFamily="2" charset="-78"/>
                <a:cs typeface="Alexandria SemiBold" pitchFamily="2" charset="-78"/>
              </a:rPr>
              <a:t>يساعد علم النفس الإعلامي صناع القرار في وضع السياسات العامة </a:t>
            </a:r>
            <a:r>
              <a:rPr lang="ar-SA" b="1" u="sng" dirty="0">
                <a:latin typeface="Alexandria SemiBold" pitchFamily="2" charset="-78"/>
                <a:cs typeface="Alexandria SemiBold" pitchFamily="2" charset="-78"/>
              </a:rPr>
              <a:t>بشأن تنظيم وتعزيز جودة المحتوى الرقمي </a:t>
            </a:r>
            <a:r>
              <a:rPr lang="ar-SA" b="1" dirty="0">
                <a:latin typeface="Alexandria SemiBold" pitchFamily="2" charset="-78"/>
                <a:cs typeface="Alexandria SemiBold" pitchFamily="2" charset="-78"/>
              </a:rPr>
              <a:t>المقدم للجمهور، والحد من الآثار السلبية كالإجهاد المعلوماتي وفوضى </a:t>
            </a:r>
            <a:r>
              <a:rPr lang="ar-SA" b="1" dirty="0" smtClean="0">
                <a:latin typeface="Alexandria SemiBold" pitchFamily="2" charset="-78"/>
                <a:cs typeface="Alexandria SemiBold" pitchFamily="2" charset="-78"/>
              </a:rPr>
              <a:t>المعلومات، من </a:t>
            </a:r>
            <a:r>
              <a:rPr lang="ar-SA" b="1" dirty="0">
                <a:latin typeface="Alexandria SemiBold" pitchFamily="2" charset="-78"/>
                <a:cs typeface="Alexandria SemiBold" pitchFamily="2" charset="-78"/>
              </a:rPr>
              <a:t>خلال توفير بيانات وأبحاث تدعم اتخاذ قرارات مستندة إلى </a:t>
            </a:r>
            <a:r>
              <a:rPr lang="ar-SA" b="1" dirty="0" smtClean="0">
                <a:latin typeface="Alexandria SemiBold" pitchFamily="2" charset="-78"/>
                <a:cs typeface="Alexandria SemiBold" pitchFamily="2" charset="-78"/>
              </a:rPr>
              <a:t>الأدلة. </a:t>
            </a:r>
            <a:r>
              <a:rPr lang="ar-SA" dirty="0" smtClean="0">
                <a:solidFill>
                  <a:srgbClr val="002060"/>
                </a:solidFill>
                <a:latin typeface="Alexandria SemiBold" pitchFamily="2" charset="-78"/>
                <a:cs typeface="Alexandria SemiBold" pitchFamily="2" charset="-78"/>
              </a:rPr>
              <a:t>على </a:t>
            </a:r>
            <a:r>
              <a:rPr lang="ar-SA" dirty="0">
                <a:solidFill>
                  <a:srgbClr val="002060"/>
                </a:solidFill>
                <a:latin typeface="Alexandria SemiBold" pitchFamily="2" charset="-78"/>
                <a:cs typeface="Alexandria SemiBold" pitchFamily="2" charset="-78"/>
              </a:rPr>
              <a:t>سبيل المثال، قد تقوم هيئة تنظيم </a:t>
            </a:r>
            <a:r>
              <a:rPr lang="ar-SA" dirty="0" smtClean="0">
                <a:solidFill>
                  <a:srgbClr val="002060"/>
                </a:solidFill>
                <a:latin typeface="Alexandria SemiBold" pitchFamily="2" charset="-78"/>
                <a:cs typeface="Alexandria SemiBold" pitchFamily="2" charset="-78"/>
              </a:rPr>
              <a:t>الإعلام </a:t>
            </a:r>
            <a:r>
              <a:rPr lang="ar-SA" dirty="0">
                <a:solidFill>
                  <a:srgbClr val="002060"/>
                </a:solidFill>
                <a:latin typeface="Alexandria SemiBold" pitchFamily="2" charset="-78"/>
                <a:cs typeface="Alexandria SemiBold" pitchFamily="2" charset="-78"/>
              </a:rPr>
              <a:t>بدراسة تأثير الأخبار الزائفة على الانتخابات، وتوصي بإجراءات معينة لتعزيز دقة المعلومات المقدمة عبر المنصات الرقمية</a:t>
            </a:r>
            <a:r>
              <a:rPr lang="ar-SA" dirty="0" smtClean="0">
                <a:solidFill>
                  <a:srgbClr val="002060"/>
                </a:solidFill>
                <a:latin typeface="Alexandria SemiBold" pitchFamily="2" charset="-78"/>
                <a:cs typeface="Alexandria SemiBold" pitchFamily="2" charset="-78"/>
              </a:rPr>
              <a:t>.</a:t>
            </a:r>
            <a:endParaRPr lang="ar-SA" b="1"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2751208" y="1272877"/>
            <a:ext cx="3281950" cy="461665"/>
          </a:xfrm>
          <a:prstGeom prst="rect">
            <a:avLst/>
          </a:prstGeom>
          <a:no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smtClean="0">
                <a:solidFill>
                  <a:srgbClr val="C00000"/>
                </a:solidFill>
                <a:latin typeface="Alexandria Black" pitchFamily="2" charset="-78"/>
                <a:cs typeface="Alexandria Black" pitchFamily="2" charset="-78"/>
              </a:rPr>
              <a:t>أهمية علم النفس الإعلامي</a:t>
            </a:r>
            <a:endParaRPr lang="ar-SA" sz="1600" b="1" dirty="0">
              <a:solidFill>
                <a:srgbClr val="C00000"/>
              </a:solidFill>
              <a:latin typeface="Alexandria Black" pitchFamily="2" charset="-78"/>
              <a:cs typeface="Alexandria Black" pitchFamily="2" charset="-78"/>
            </a:endParaRPr>
          </a:p>
        </p:txBody>
      </p:sp>
      <p:sp>
        <p:nvSpPr>
          <p:cNvPr id="12" name="Freeform 5"/>
          <p:cNvSpPr/>
          <p:nvPr/>
        </p:nvSpPr>
        <p:spPr>
          <a:xfrm>
            <a:off x="34912" y="3984172"/>
            <a:ext cx="1950817" cy="2149482"/>
          </a:xfrm>
          <a:custGeom>
            <a:avLst/>
            <a:gdLst/>
            <a:ahLst/>
            <a:cxnLst/>
            <a:rect l="l" t="t" r="r" b="b"/>
            <a:pathLst>
              <a:path w="3269396" h="4114800">
                <a:moveTo>
                  <a:pt x="0" y="0"/>
                </a:moveTo>
                <a:lnTo>
                  <a:pt x="3269396" y="0"/>
                </a:lnTo>
                <a:lnTo>
                  <a:pt x="3269396" y="4114800"/>
                </a:lnTo>
                <a:lnTo>
                  <a:pt x="0" y="4114800"/>
                </a:lnTo>
                <a:lnTo>
                  <a:pt x="0" y="0"/>
                </a:lnTo>
                <a:close/>
              </a:path>
            </a:pathLst>
          </a:custGeom>
          <a:blipFill>
            <a:blip r:embed="rId5">
              <a:extLst>
                <a:ext uri="{96DAC541-7B7A-43D3-8B79-37D633B846F1}">
                  <asvg:svgBlip xmlns="" xmlns:asvg="http://schemas.microsoft.com/office/drawing/2016/SVG/main" r:embed="rId7"/>
                </a:ext>
              </a:extLst>
            </a:blip>
            <a:stretch>
              <a:fillRect/>
            </a:stretch>
          </a:blipFill>
        </p:spPr>
      </p:sp>
    </p:spTree>
    <p:extLst>
      <p:ext uri="{BB962C8B-B14F-4D97-AF65-F5344CB8AC3E}">
        <p14:creationId xmlns:p14="http://schemas.microsoft.com/office/powerpoint/2010/main" val="188074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825415"/>
            <a:ext cx="914400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6485" y="2018920"/>
            <a:ext cx="8986240"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يتميز علم النفس الإعلامي بأنه </a:t>
            </a:r>
            <a:r>
              <a:rPr lang="ar-SA" u="sng" dirty="0" smtClean="0">
                <a:latin typeface="Alexandria SemiBold" pitchFamily="2" charset="-78"/>
                <a:cs typeface="Alexandria SemiBold" pitchFamily="2" charset="-78"/>
              </a:rPr>
              <a:t>تخصص بيني </a:t>
            </a:r>
            <a:r>
              <a:rPr lang="ar-SA" dirty="0" smtClean="0">
                <a:latin typeface="Alexandria SemiBold" pitchFamily="2" charset="-78"/>
                <a:cs typeface="Alexandria SemiBold" pitchFamily="2" charset="-78"/>
              </a:rPr>
              <a:t>بين كل من علم النفس والإعلام الرقمي، كما أن له علاقة متبادلة مع تخصصات أخرى .</a:t>
            </a:r>
          </a:p>
          <a:p>
            <a:pPr algn="r" rtl="1">
              <a:lnSpc>
                <a:spcPct val="150000"/>
              </a:lnSpc>
            </a:pPr>
            <a:r>
              <a:rPr lang="ar-SA" dirty="0" smtClean="0">
                <a:solidFill>
                  <a:schemeClr val="accent2">
                    <a:lumMod val="75000"/>
                  </a:schemeClr>
                </a:solidFill>
                <a:latin typeface="Alexandria SemiBold" pitchFamily="2" charset="-78"/>
                <a:cs typeface="Alexandria SemiBold" pitchFamily="2" charset="-78"/>
              </a:rPr>
              <a:t>علاقة علم النفس الإعلامي بفروع علم النفس الأخرى:</a:t>
            </a:r>
          </a:p>
          <a:p>
            <a:pPr marL="576263" indent="-350838"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علاقة علم النفس الإعلامي بعلم </a:t>
            </a:r>
            <a:r>
              <a:rPr lang="ar-SA" dirty="0">
                <a:solidFill>
                  <a:schemeClr val="accent1"/>
                </a:solidFill>
                <a:latin typeface="Alexandria SemiBold" pitchFamily="2" charset="-78"/>
                <a:cs typeface="Alexandria SemiBold" pitchFamily="2" charset="-78"/>
              </a:rPr>
              <a:t>النفس العام: </a:t>
            </a:r>
          </a:p>
          <a:p>
            <a:pPr marL="55563" algn="r" rtl="1">
              <a:lnSpc>
                <a:spcPct val="150000"/>
              </a:lnSpc>
            </a:pP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هناك </a:t>
            </a:r>
            <a:r>
              <a:rPr lang="ar-SA" dirty="0">
                <a:latin typeface="Alexandria SemiBold" pitchFamily="2" charset="-78"/>
                <a:cs typeface="Alexandria SemiBold" pitchFamily="2" charset="-78"/>
              </a:rPr>
              <a:t>علاقة وثيقة بين علم النفس الإعلامي وعلم النفس العام حيث يستفيد كل منهما من الآخر لفهم السلوك البشري وتأثير الوسائط المختلفة </a:t>
            </a:r>
            <a:r>
              <a:rPr lang="ar-SA" dirty="0" smtClean="0">
                <a:latin typeface="Alexandria SemiBold" pitchFamily="2" charset="-78"/>
                <a:cs typeface="Alexandria SemiBold" pitchFamily="2" charset="-78"/>
              </a:rPr>
              <a:t>عليه.</a:t>
            </a:r>
          </a:p>
          <a:p>
            <a:pPr marL="55563" algn="r" rtl="1">
              <a:lnSpc>
                <a:spcPct val="150000"/>
              </a:lnSpc>
            </a:pPr>
            <a:r>
              <a:rPr lang="ar-SA" dirty="0" smtClean="0">
                <a:solidFill>
                  <a:srgbClr val="98481C"/>
                </a:solidFill>
                <a:latin typeface="Alexandria SemiBold" pitchFamily="2" charset="-78"/>
                <a:cs typeface="Alexandria SemiBold" pitchFamily="2" charset="-78"/>
              </a:rPr>
              <a:t>علم النفس العام: </a:t>
            </a:r>
            <a:r>
              <a:rPr lang="ar-SA" dirty="0" smtClean="0">
                <a:latin typeface="Alexandria SemiBold" pitchFamily="2" charset="-78"/>
                <a:cs typeface="Alexandria SemiBold" pitchFamily="2" charset="-78"/>
              </a:rPr>
              <a:t>هو علم دراسة السلوك والعقل، حيث يركز على فهم السلوك البشري والعوامل التي تؤثر عليه، بالإضافة إلى دراسة العمليات العقلية مثل الإدراك، والانتباه، والتفكير، والتعلم. كما يستهدف الكشف عن النظريات التي تفسر سلوك الإنسان في ضوء العوامل البيئية والثقافية.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8630081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6095" y="1825415"/>
            <a:ext cx="1033289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6095" y="1860589"/>
            <a:ext cx="10224172" cy="4616648"/>
          </a:xfrm>
          <a:prstGeom prst="rect">
            <a:avLst/>
          </a:prstGeom>
          <a:noFill/>
        </p:spPr>
        <p:txBody>
          <a:bodyPr wrap="square" rtlCol="0">
            <a:spAutoFit/>
          </a:bodyPr>
          <a:lstStyle/>
          <a:p>
            <a:pPr algn="r" rtl="1">
              <a:lnSpc>
                <a:spcPct val="150000"/>
              </a:lnSpc>
            </a:pPr>
            <a:r>
              <a:rPr lang="ar-SA" dirty="0" smtClean="0">
                <a:solidFill>
                  <a:schemeClr val="accent1">
                    <a:lumMod val="75000"/>
                  </a:schemeClr>
                </a:solidFill>
                <a:latin typeface="Alexandria SemiBold" pitchFamily="2" charset="-78"/>
                <a:cs typeface="Alexandria SemiBold" pitchFamily="2" charset="-78"/>
              </a:rPr>
              <a:t>كيف استفاد علم النفس الإعلامي من علم النفس العام</a:t>
            </a:r>
            <a:r>
              <a:rPr lang="ar-SA" dirty="0">
                <a:solidFill>
                  <a:schemeClr val="accent1">
                    <a:lumMod val="75000"/>
                  </a:schemeClr>
                </a:solidFill>
                <a:latin typeface="Alexandria SemiBold" pitchFamily="2" charset="-78"/>
                <a:cs typeface="Alexandria SemiBold" pitchFamily="2" charset="-78"/>
              </a:rPr>
              <a:t>؟</a:t>
            </a:r>
            <a:endParaRPr lang="ar-SA" dirty="0" smtClean="0">
              <a:solidFill>
                <a:schemeClr val="accent1">
                  <a:lumMod val="75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تأثير الإعلام الرقمي </a:t>
            </a:r>
            <a:r>
              <a:rPr lang="ar-SA" dirty="0">
                <a:solidFill>
                  <a:srgbClr val="98481C"/>
                </a:solidFill>
                <a:latin typeface="Alexandria SemiBold" pitchFamily="2" charset="-78"/>
                <a:cs typeface="Alexandria SemiBold" pitchFamily="2" charset="-78"/>
              </a:rPr>
              <a:t>على السلوك: </a:t>
            </a:r>
            <a:r>
              <a:rPr lang="ar-SA" sz="1700" dirty="0" smtClean="0">
                <a:latin typeface="Alexandria SemiBold" pitchFamily="2" charset="-78"/>
                <a:cs typeface="Alexandria SemiBold" pitchFamily="2" charset="-78"/>
              </a:rPr>
              <a:t>يستعين </a:t>
            </a:r>
            <a:r>
              <a:rPr lang="ar-SA" sz="1700" u="sng" dirty="0">
                <a:latin typeface="Alexandria SemiBold" pitchFamily="2" charset="-78"/>
                <a:cs typeface="Alexandria SemiBold" pitchFamily="2" charset="-78"/>
              </a:rPr>
              <a:t>علم النفس الإعلامي </a:t>
            </a:r>
            <a:r>
              <a:rPr lang="ar-SA" sz="1700" dirty="0" smtClean="0">
                <a:latin typeface="Alexandria SemiBold" pitchFamily="2" charset="-78"/>
                <a:cs typeface="Alexandria SemiBold" pitchFamily="2" charset="-78"/>
              </a:rPr>
              <a:t>بنظريات علم </a:t>
            </a:r>
            <a:r>
              <a:rPr lang="ar-SA" sz="1700" dirty="0">
                <a:latin typeface="Alexandria SemiBold" pitchFamily="2" charset="-78"/>
                <a:cs typeface="Alexandria SemiBold" pitchFamily="2" charset="-78"/>
              </a:rPr>
              <a:t>النفس العام </a:t>
            </a:r>
            <a:r>
              <a:rPr lang="ar-SA" sz="1700" dirty="0" smtClean="0">
                <a:latin typeface="Alexandria SemiBold" pitchFamily="2" charset="-78"/>
                <a:cs typeface="Alexandria SemiBold" pitchFamily="2" charset="-78"/>
              </a:rPr>
              <a:t>لتفسير تأثير </a:t>
            </a:r>
            <a:r>
              <a:rPr lang="ar-SA" sz="1700" dirty="0">
                <a:latin typeface="Alexandria SemiBold" pitchFamily="2" charset="-78"/>
                <a:cs typeface="Alexandria SemiBold" pitchFamily="2" charset="-78"/>
              </a:rPr>
              <a:t>وسائل الإعلام على سلوك </a:t>
            </a:r>
            <a:r>
              <a:rPr lang="ar-SA" sz="1700" dirty="0" smtClean="0">
                <a:latin typeface="Alexandria SemiBold" pitchFamily="2" charset="-78"/>
                <a:cs typeface="Alexandria SemiBold" pitchFamily="2" charset="-78"/>
              </a:rPr>
              <a:t>الأفراد والتنبؤ به. </a:t>
            </a:r>
            <a:r>
              <a:rPr lang="ar-SA" sz="1700" dirty="0">
                <a:latin typeface="Alexandria SemiBold" pitchFamily="2" charset="-78"/>
                <a:cs typeface="Alexandria SemiBold" pitchFamily="2" charset="-78"/>
              </a:rPr>
              <a:t>مما يساعد المُعلنين وصناع القرار في تصميم رسائل اتصالية وحملات تسويقية أكثر فعالية تتناسب مع احتياجات الجمهور المستهدف</a:t>
            </a:r>
            <a:r>
              <a:rPr lang="ar-SA" sz="1700"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الإدراك وتمثيل المعلومات: </a:t>
            </a:r>
            <a:r>
              <a:rPr lang="ar-SA" sz="1700" dirty="0">
                <a:latin typeface="Alexandria SemiBold" pitchFamily="2" charset="-78"/>
                <a:cs typeface="Alexandria SemiBold" pitchFamily="2" charset="-78"/>
              </a:rPr>
              <a:t>كلا المجالين يهتمان بكيفية معالجة المعلومات. فيهتم علم النفس العام بدراسة كيفية إدراك الأفراد للمعلومات وتفسيرها، بينما في </a:t>
            </a:r>
            <a:r>
              <a:rPr lang="ar-SA" sz="1700" u="sng" dirty="0">
                <a:latin typeface="Alexandria SemiBold" pitchFamily="2" charset="-78"/>
                <a:cs typeface="Alexandria SemiBold" pitchFamily="2" charset="-78"/>
              </a:rPr>
              <a:t>علم النفس الإعلامي </a:t>
            </a:r>
            <a:r>
              <a:rPr lang="ar-SA" sz="1700" dirty="0">
                <a:latin typeface="Alexandria SemiBold" pitchFamily="2" charset="-78"/>
                <a:cs typeface="Alexandria SemiBold" pitchFamily="2" charset="-78"/>
              </a:rPr>
              <a:t>يتم التركيز على كيفية تأثير تصميم الرسائل الإعلامية (مثل الصور والنصوص والحركة) على إدراك الجمهور واستجابته.</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المشاعر والاستجابة: </a:t>
            </a:r>
            <a:r>
              <a:rPr lang="ar-SA" sz="1700" dirty="0">
                <a:latin typeface="Alexandria SemiBold" pitchFamily="2" charset="-78"/>
                <a:cs typeface="Alexandria SemiBold" pitchFamily="2" charset="-78"/>
              </a:rPr>
              <a:t>علم النفس العام يدرس كيف تؤثر المشاعر على اتخاذ القرارات والسلوكيات، بينما علم النفس الإعلامي يبحث في كيفية استخدام الإعلام الرقمي للمشاعر في جذب الانتباه وإحداث التأثير المطلوب.</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4234824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791" y="1825415"/>
            <a:ext cx="10550770" cy="4440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7791" y="1791958"/>
            <a:ext cx="10348296" cy="4547399"/>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rgbClr val="0070C0"/>
                </a:solidFill>
                <a:latin typeface="Alexandria SemiBold" pitchFamily="2" charset="-78"/>
                <a:cs typeface="Alexandria SemiBold" pitchFamily="2" charset="-78"/>
              </a:rPr>
              <a:t>علاقة علم النفس الإعلامي بعلم النفس الاجتماعي: </a:t>
            </a:r>
          </a:p>
          <a:p>
            <a:pPr algn="r" rtl="1">
              <a:lnSpc>
                <a:spcPct val="150000"/>
              </a:lnSpc>
            </a:pPr>
            <a:r>
              <a:rPr lang="ar-SA" dirty="0" smtClean="0">
                <a:solidFill>
                  <a:srgbClr val="98481C"/>
                </a:solidFill>
                <a:latin typeface="Alexandria SemiBold" pitchFamily="2" charset="-78"/>
                <a:cs typeface="Alexandria SemiBold" pitchFamily="2" charset="-78"/>
              </a:rPr>
              <a:t>علم </a:t>
            </a:r>
            <a:r>
              <a:rPr lang="ar-SA" dirty="0">
                <a:solidFill>
                  <a:srgbClr val="98481C"/>
                </a:solidFill>
                <a:latin typeface="Alexandria SemiBold" pitchFamily="2" charset="-78"/>
                <a:cs typeface="Alexandria SemiBold" pitchFamily="2" charset="-78"/>
              </a:rPr>
              <a:t>النفس </a:t>
            </a:r>
            <a:r>
              <a:rPr lang="ar-SA" dirty="0" smtClean="0">
                <a:solidFill>
                  <a:srgbClr val="98481C"/>
                </a:solidFill>
                <a:latin typeface="Alexandria SemiBold" pitchFamily="2" charset="-78"/>
                <a:cs typeface="Alexandria SemiBold" pitchFamily="2" charset="-78"/>
              </a:rPr>
              <a:t>الاجتماعي</a:t>
            </a:r>
            <a:r>
              <a:rPr lang="ar-SA" dirty="0" smtClean="0">
                <a:latin typeface="Alexandria SemiBold" pitchFamily="2" charset="-78"/>
                <a:cs typeface="Alexandria SemiBold" pitchFamily="2" charset="-78"/>
              </a:rPr>
              <a:t>: يهتم بدراسة سلوك الأفراد والجماعات في السياقات الاجتماعية، وكيفية </a:t>
            </a:r>
            <a:r>
              <a:rPr lang="ar-SA" dirty="0">
                <a:latin typeface="Alexandria SemiBold" pitchFamily="2" charset="-78"/>
                <a:cs typeface="Alexandria SemiBold" pitchFamily="2" charset="-78"/>
              </a:rPr>
              <a:t>تأثير البيئة الاجتماعية على </a:t>
            </a:r>
            <a:r>
              <a:rPr lang="ar-SA" dirty="0" smtClean="0">
                <a:latin typeface="Alexandria SemiBold" pitchFamily="2" charset="-78"/>
                <a:cs typeface="Alexandria SemiBold" pitchFamily="2" charset="-78"/>
              </a:rPr>
              <a:t>السلوك والاتجاهات، </a:t>
            </a:r>
            <a:r>
              <a:rPr lang="ar-SA" dirty="0">
                <a:latin typeface="Alexandria SemiBold" pitchFamily="2" charset="-78"/>
                <a:cs typeface="Alexandria SemiBold" pitchFamily="2" charset="-78"/>
              </a:rPr>
              <a:t>بينما </a:t>
            </a:r>
            <a:r>
              <a:rPr lang="ar-SA" u="sng" dirty="0">
                <a:latin typeface="Alexandria SemiBold" pitchFamily="2" charset="-78"/>
                <a:cs typeface="Alexandria SemiBold" pitchFamily="2" charset="-78"/>
              </a:rPr>
              <a:t>علم النفس الإعلامي </a:t>
            </a:r>
            <a:r>
              <a:rPr lang="ar-SA" dirty="0">
                <a:latin typeface="Alexandria SemiBold" pitchFamily="2" charset="-78"/>
                <a:cs typeface="Alexandria SemiBold" pitchFamily="2" charset="-78"/>
              </a:rPr>
              <a:t>يركز على تأثير وسائل الإعلام في تشكيل سلوك </a:t>
            </a:r>
            <a:r>
              <a:rPr lang="ar-SA" dirty="0" smtClean="0">
                <a:latin typeface="Alexandria SemiBold" pitchFamily="2" charset="-78"/>
                <a:cs typeface="Alexandria SemiBold" pitchFamily="2" charset="-78"/>
              </a:rPr>
              <a:t>الأفراد في إطار السياقات الاجتماعية. </a:t>
            </a:r>
            <a:r>
              <a:rPr lang="ar-SA" dirty="0">
                <a:latin typeface="Alexandria SemiBold" pitchFamily="2" charset="-78"/>
                <a:cs typeface="Alexandria SemiBold" pitchFamily="2" charset="-78"/>
              </a:rPr>
              <a:t>ومن ثم فالعلاقة </a:t>
            </a:r>
            <a:r>
              <a:rPr lang="ar-SA" dirty="0" smtClean="0">
                <a:latin typeface="Alexandria SemiBold" pitchFamily="2" charset="-78"/>
                <a:cs typeface="Alexandria SemiBold" pitchFamily="2" charset="-78"/>
              </a:rPr>
              <a:t>بينهما وثيقة </a:t>
            </a:r>
            <a:r>
              <a:rPr lang="ar-SA" dirty="0">
                <a:latin typeface="Alexandria SemiBold" pitchFamily="2" charset="-78"/>
                <a:cs typeface="Alexandria SemiBold" pitchFamily="2" charset="-78"/>
              </a:rPr>
              <a:t>للغاية </a:t>
            </a:r>
            <a:r>
              <a:rPr lang="ar-SA" dirty="0" smtClean="0">
                <a:latin typeface="Alexandria SemiBold" pitchFamily="2" charset="-78"/>
                <a:cs typeface="Alexandria SemiBold" pitchFamily="2" charset="-78"/>
              </a:rPr>
              <a:t>لفهم التأثيرات الاجتماعية والنفسية في تشكيل سلوك الفرد .</a:t>
            </a:r>
          </a:p>
          <a:p>
            <a:pPr algn="r" rtl="1">
              <a:lnSpc>
                <a:spcPct val="150000"/>
              </a:lnSpc>
            </a:pPr>
            <a:r>
              <a:rPr lang="ar-SA" dirty="0" smtClean="0">
                <a:solidFill>
                  <a:schemeClr val="accent1">
                    <a:lumMod val="75000"/>
                  </a:schemeClr>
                </a:solidFill>
                <a:latin typeface="Alexandria SemiBold" pitchFamily="2" charset="-78"/>
                <a:cs typeface="Alexandria SemiBold" pitchFamily="2" charset="-78"/>
              </a:rPr>
              <a:t>كيف </a:t>
            </a:r>
            <a:r>
              <a:rPr lang="ar-SA" dirty="0">
                <a:solidFill>
                  <a:schemeClr val="accent1">
                    <a:lumMod val="75000"/>
                  </a:schemeClr>
                </a:solidFill>
                <a:latin typeface="Alexandria SemiBold" pitchFamily="2" charset="-78"/>
                <a:cs typeface="Alexandria SemiBold" pitchFamily="2" charset="-78"/>
              </a:rPr>
              <a:t>استفاد علم النفس الإعلامي من علم النفس </a:t>
            </a:r>
            <a:r>
              <a:rPr lang="ar-SA" dirty="0" smtClean="0">
                <a:solidFill>
                  <a:schemeClr val="accent1">
                    <a:lumMod val="75000"/>
                  </a:schemeClr>
                </a:solidFill>
                <a:latin typeface="Alexandria SemiBold" pitchFamily="2" charset="-78"/>
                <a:cs typeface="Alexandria SemiBold" pitchFamily="2" charset="-78"/>
              </a:rPr>
              <a:t>الاجتماعي؟</a:t>
            </a:r>
            <a:endParaRPr lang="ar-SA" dirty="0">
              <a:solidFill>
                <a:schemeClr val="accent1">
                  <a:lumMod val="75000"/>
                </a:schemeClr>
              </a:solidFill>
              <a:latin typeface="Alexandria SemiBold" pitchFamily="2" charset="-78"/>
              <a:cs typeface="Alexandria SemiBold" pitchFamily="2" charset="-78"/>
            </a:endParaRPr>
          </a:p>
          <a:p>
            <a:pPr marL="225425" indent="-225425" algn="r" rtl="1">
              <a:lnSpc>
                <a:spcPct val="150000"/>
              </a:lnSpc>
              <a:buFont typeface="+mj-lt"/>
              <a:buAutoNum type="arabicPeriod"/>
            </a:pPr>
            <a:r>
              <a:rPr lang="ar-SA" sz="1700" dirty="0" smtClean="0">
                <a:solidFill>
                  <a:srgbClr val="98481C"/>
                </a:solidFill>
                <a:latin typeface="Alexandria SemiBold" pitchFamily="2" charset="-78"/>
                <a:cs typeface="Alexandria SemiBold" pitchFamily="2" charset="-78"/>
              </a:rPr>
              <a:t>التفاعل </a:t>
            </a:r>
            <a:r>
              <a:rPr lang="ar-SA" sz="1700" dirty="0">
                <a:solidFill>
                  <a:srgbClr val="98481C"/>
                </a:solidFill>
                <a:latin typeface="Alexandria SemiBold" pitchFamily="2" charset="-78"/>
                <a:cs typeface="Alexandria SemiBold" pitchFamily="2" charset="-78"/>
              </a:rPr>
              <a:t>الاجتماعي</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تلعب وسائل </a:t>
            </a:r>
            <a:r>
              <a:rPr lang="ar-SA" sz="1700" dirty="0">
                <a:latin typeface="Alexandria SemiBold" pitchFamily="2" charset="-78"/>
                <a:cs typeface="Alexandria SemiBold" pitchFamily="2" charset="-78"/>
              </a:rPr>
              <a:t>الإعلام </a:t>
            </a:r>
            <a:r>
              <a:rPr lang="ar-SA" sz="1700" dirty="0" smtClean="0">
                <a:latin typeface="Alexandria SemiBold" pitchFamily="2" charset="-78"/>
                <a:cs typeface="Alexandria SemiBold" pitchFamily="2" charset="-78"/>
              </a:rPr>
              <a:t>دورًا مهمًا في </a:t>
            </a:r>
            <a:r>
              <a:rPr lang="ar-SA" sz="1700" dirty="0">
                <a:latin typeface="Alexandria SemiBold" pitchFamily="2" charset="-78"/>
                <a:cs typeface="Alexandria SemiBold" pitchFamily="2" charset="-78"/>
              </a:rPr>
              <a:t>تشكيل التفاعلات الاجتماعية من خلال منصات التواصل </a:t>
            </a:r>
            <a:r>
              <a:rPr lang="ar-SA" sz="1700" dirty="0" smtClean="0">
                <a:latin typeface="Alexandria SemiBold" pitchFamily="2" charset="-78"/>
                <a:cs typeface="Alexandria SemiBold" pitchFamily="2" charset="-78"/>
              </a:rPr>
              <a:t>الاجتماعي التي تتيح </a:t>
            </a:r>
            <a:r>
              <a:rPr lang="ar-SA" sz="1700" dirty="0">
                <a:latin typeface="Alexandria SemiBold" pitchFamily="2" charset="-78"/>
                <a:cs typeface="Alexandria SemiBold" pitchFamily="2" charset="-78"/>
              </a:rPr>
              <a:t>للأفراد التواصل بسهولة ومشاركة الأفكار والمعلومات. </a:t>
            </a:r>
            <a:r>
              <a:rPr lang="ar-SA" sz="1700" dirty="0" smtClean="0">
                <a:latin typeface="Alexandria SemiBold" pitchFamily="2" charset="-78"/>
                <a:cs typeface="Alexandria SemiBold" pitchFamily="2" charset="-78"/>
              </a:rPr>
              <a:t>على </a:t>
            </a:r>
            <a:r>
              <a:rPr lang="ar-SA" sz="1700" dirty="0">
                <a:latin typeface="Alexandria SemiBold" pitchFamily="2" charset="-78"/>
                <a:cs typeface="Alexandria SemiBold" pitchFamily="2" charset="-78"/>
              </a:rPr>
              <a:t>سبيل المثال، قد تؤدي التعليقات أو المشاركات إلى تعديل وجهات النظر أو تعزيز القيم السائدة. </a:t>
            </a:r>
            <a:r>
              <a:rPr lang="ar-SA" sz="1700" dirty="0" smtClean="0">
                <a:latin typeface="Alexandria SemiBold" pitchFamily="2" charset="-78"/>
                <a:cs typeface="Alexandria SemiBold" pitchFamily="2" charset="-78"/>
              </a:rPr>
              <a:t> </a:t>
            </a:r>
          </a:p>
          <a:p>
            <a:pPr marL="225425" indent="-225425" algn="r" rtl="1">
              <a:lnSpc>
                <a:spcPct val="150000"/>
              </a:lnSpc>
              <a:buFont typeface="+mj-lt"/>
              <a:buAutoNum type="arabicPeriod"/>
            </a:pPr>
            <a:r>
              <a:rPr lang="ar-SA" sz="1700" dirty="0">
                <a:solidFill>
                  <a:srgbClr val="98481C"/>
                </a:solidFill>
                <a:latin typeface="Alexandria SemiBold" pitchFamily="2" charset="-78"/>
                <a:cs typeface="Alexandria SemiBold" pitchFamily="2" charset="-78"/>
              </a:rPr>
              <a:t>استخدام النظريات الاجتماعية</a:t>
            </a:r>
            <a:r>
              <a:rPr lang="ar-SA" sz="1700" dirty="0">
                <a:latin typeface="Alexandria SemiBold" pitchFamily="2" charset="-78"/>
                <a:cs typeface="Alexandria SemiBold" pitchFamily="2" charset="-78"/>
              </a:rPr>
              <a:t>: يعتمد علم النفس الإعلامي على نظريات اجتماعية مثل نظرية التعلم الاجتماعي لفهم تأثير المنصات الترفيهية والرسائل الإعلامية على المواقف والسلوك مثل العنف</a:t>
            </a:r>
            <a:r>
              <a:rPr lang="ar-SA" sz="1700"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36721978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454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1902440"/>
            <a:ext cx="9426630"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rgbClr val="0070C0"/>
                </a:solidFill>
                <a:latin typeface="Alexandria SemiBold" pitchFamily="2" charset="-78"/>
                <a:cs typeface="Alexandria SemiBold" pitchFamily="2" charset="-78"/>
              </a:rPr>
              <a:t>علاقة علم النفس الإعلامي بعلم النفس الفارقي: </a:t>
            </a:r>
          </a:p>
          <a:p>
            <a:pPr algn="r" rtl="1">
              <a:lnSpc>
                <a:spcPct val="150000"/>
              </a:lnSpc>
            </a:pPr>
            <a:r>
              <a:rPr lang="ar-SA" dirty="0">
                <a:solidFill>
                  <a:srgbClr val="98481C"/>
                </a:solidFill>
                <a:latin typeface="Alexandria SemiBold" pitchFamily="2" charset="-78"/>
                <a:cs typeface="Alexandria SemiBold" pitchFamily="2" charset="-78"/>
              </a:rPr>
              <a:t>علم النفس </a:t>
            </a:r>
            <a:r>
              <a:rPr lang="ar-SA" dirty="0" smtClean="0">
                <a:solidFill>
                  <a:srgbClr val="98481C"/>
                </a:solidFill>
                <a:latin typeface="Alexandria SemiBold" pitchFamily="2" charset="-78"/>
                <a:cs typeface="Alexandria SemiBold" pitchFamily="2" charset="-78"/>
              </a:rPr>
              <a:t>الفارقي: </a:t>
            </a:r>
            <a:r>
              <a:rPr lang="ar-SA" dirty="0" smtClean="0">
                <a:latin typeface="Alexandria SemiBold" pitchFamily="2" charset="-78"/>
                <a:cs typeface="Alexandria SemiBold" pitchFamily="2" charset="-78"/>
              </a:rPr>
              <a:t>يركز </a:t>
            </a:r>
            <a:r>
              <a:rPr lang="ar-SA" dirty="0">
                <a:latin typeface="Alexandria SemiBold" pitchFamily="2" charset="-78"/>
                <a:cs typeface="Alexandria SemiBold" pitchFamily="2" charset="-78"/>
              </a:rPr>
              <a:t>على دراسة الفروق </a:t>
            </a:r>
            <a:r>
              <a:rPr lang="ar-SA" dirty="0" smtClean="0">
                <a:latin typeface="Alexandria SemiBold" pitchFamily="2" charset="-78"/>
                <a:cs typeface="Alexandria SemiBold" pitchFamily="2" charset="-78"/>
              </a:rPr>
              <a:t>بين الأفراد والجماعات. ويهتم بفهم </a:t>
            </a:r>
            <a:r>
              <a:rPr lang="ar-SA" dirty="0">
                <a:latin typeface="Alexandria SemiBold" pitchFamily="2" charset="-78"/>
                <a:cs typeface="Alexandria SemiBold" pitchFamily="2" charset="-78"/>
              </a:rPr>
              <a:t>الأسباب وراء الاختلافات في القدرات والسمات الشخصية والسلوكيات بين الأفراد أو </a:t>
            </a:r>
            <a:r>
              <a:rPr lang="ar-SA" dirty="0" smtClean="0">
                <a:latin typeface="Alexandria SemiBold" pitchFamily="2" charset="-78"/>
                <a:cs typeface="Alexandria SemiBold" pitchFamily="2" charset="-78"/>
              </a:rPr>
              <a:t>الجماعات. ويمكن </a:t>
            </a:r>
            <a:r>
              <a:rPr lang="ar-SA" dirty="0">
                <a:latin typeface="Alexandria SemiBold" pitchFamily="2" charset="-78"/>
                <a:cs typeface="Alexandria SemiBold" pitchFamily="2" charset="-78"/>
              </a:rPr>
              <a:t>تقسيم علم النفس الفارقي إلى قسمين رئيسيين:</a:t>
            </a:r>
          </a:p>
          <a:p>
            <a:pPr marL="463550" indent="-238125"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علم نفس الفروق الفردية</a:t>
            </a:r>
            <a:r>
              <a:rPr lang="ar-SA" dirty="0">
                <a:latin typeface="Alexandria SemiBold" pitchFamily="2" charset="-78"/>
                <a:cs typeface="Alexandria SemiBold" pitchFamily="2" charset="-78"/>
              </a:rPr>
              <a:t>: الذي يدرس الاختلافات بين الأفراد داخل نفس المجتمع.</a:t>
            </a:r>
          </a:p>
          <a:p>
            <a:pPr marL="463550" indent="-238125"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علم نفس الفروق الجماعية</a:t>
            </a:r>
            <a:r>
              <a:rPr lang="ar-SA" dirty="0">
                <a:latin typeface="Alexandria SemiBold" pitchFamily="2" charset="-78"/>
                <a:cs typeface="Alexandria SemiBold" pitchFamily="2" charset="-78"/>
              </a:rPr>
              <a:t>: الذي يبحث في الاختلافات بين </a:t>
            </a:r>
            <a:r>
              <a:rPr lang="ar-SA" dirty="0" smtClean="0">
                <a:latin typeface="Alexandria SemiBold" pitchFamily="2" charset="-78"/>
                <a:cs typeface="Alexandria SemiBold" pitchFamily="2" charset="-78"/>
              </a:rPr>
              <a:t>الثقافات المختلفة في المجتمعات.</a:t>
            </a:r>
            <a:endParaRPr lang="ar-SA"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لذا يستفيد علم النفس الإعلامي من </a:t>
            </a:r>
            <a:r>
              <a:rPr lang="ar-SA" dirty="0" smtClean="0">
                <a:latin typeface="Alexandria SemiBold" pitchFamily="2" charset="-78"/>
                <a:cs typeface="Alexandria SemiBold" pitchFamily="2" charset="-78"/>
              </a:rPr>
              <a:t>هذا </a:t>
            </a:r>
            <a:r>
              <a:rPr lang="ar-SA" dirty="0">
                <a:latin typeface="Alexandria SemiBold" pitchFamily="2" charset="-78"/>
                <a:cs typeface="Alexandria SemiBold" pitchFamily="2" charset="-78"/>
              </a:rPr>
              <a:t>الفرع </a:t>
            </a:r>
            <a:r>
              <a:rPr lang="ar-SA" dirty="0" smtClean="0">
                <a:latin typeface="Alexandria SemiBold" pitchFamily="2" charset="-78"/>
                <a:cs typeface="Alexandria SemiBold" pitchFamily="2" charset="-78"/>
              </a:rPr>
              <a:t>في</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فهم كيفية </a:t>
            </a:r>
            <a:r>
              <a:rPr lang="ar-SA" dirty="0">
                <a:latin typeface="Alexandria SemiBold" pitchFamily="2" charset="-78"/>
                <a:cs typeface="Alexandria SemiBold" pitchFamily="2" charset="-78"/>
              </a:rPr>
              <a:t>تأثير الاختلافات الفردية على تلقي </a:t>
            </a:r>
            <a:r>
              <a:rPr lang="ar-SA" dirty="0" smtClean="0">
                <a:latin typeface="Alexandria SemiBold" pitchFamily="2" charset="-78"/>
                <a:cs typeface="Alexandria SemiBold" pitchFamily="2" charset="-78"/>
              </a:rPr>
              <a:t>المعلومات والرسائل الإخبارية </a:t>
            </a:r>
            <a:r>
              <a:rPr lang="ar-SA" dirty="0">
                <a:latin typeface="Alexandria SemiBold" pitchFamily="2" charset="-78"/>
                <a:cs typeface="Alexandria SemiBold" pitchFamily="2" charset="-78"/>
              </a:rPr>
              <a:t>والتفاعل </a:t>
            </a:r>
            <a:r>
              <a:rPr lang="ar-SA" dirty="0" smtClean="0">
                <a:latin typeface="Alexandria SemiBold" pitchFamily="2" charset="-78"/>
                <a:cs typeface="Alexandria SemiBold" pitchFamily="2" charset="-78"/>
              </a:rPr>
              <a:t>معها. هذا </a:t>
            </a:r>
            <a:r>
              <a:rPr lang="ar-SA" dirty="0">
                <a:latin typeface="Alexandria SemiBold" pitchFamily="2" charset="-78"/>
                <a:cs typeface="Alexandria SemiBold" pitchFamily="2" charset="-78"/>
              </a:rPr>
              <a:t>التكامل يعزز فعالية الرسائل الإعلامية ويزيد من قدرتها على التأثير في السلوكيات </a:t>
            </a:r>
            <a:r>
              <a:rPr lang="ar-SA" dirty="0" smtClean="0">
                <a:latin typeface="Alexandria SemiBold" pitchFamily="2" charset="-78"/>
                <a:cs typeface="Alexandria SemiBold" pitchFamily="2" charset="-78"/>
              </a:rPr>
              <a:t>والقرارات.</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3724679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798630" cy="4565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1894318"/>
            <a:ext cx="9209316" cy="4247317"/>
          </a:xfrm>
          <a:prstGeom prst="rect">
            <a:avLst/>
          </a:prstGeom>
          <a:noFill/>
        </p:spPr>
        <p:txBody>
          <a:bodyPr wrap="square" rtlCol="0">
            <a:spAutoFit/>
          </a:bodyPr>
          <a:lstStyle/>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a:t>
            </a:r>
            <a:r>
              <a:rPr lang="ar-SA" dirty="0" smtClean="0">
                <a:solidFill>
                  <a:schemeClr val="accent1">
                    <a:lumMod val="75000"/>
                  </a:schemeClr>
                </a:solidFill>
                <a:latin typeface="Alexandria SemiBold" pitchFamily="2" charset="-78"/>
                <a:cs typeface="Alexandria SemiBold" pitchFamily="2" charset="-78"/>
              </a:rPr>
              <a:t>الفارقي</a:t>
            </a:r>
            <a:r>
              <a:rPr lang="ar-SA" dirty="0">
                <a:solidFill>
                  <a:schemeClr val="accent1">
                    <a:lumMod val="75000"/>
                  </a:schemeClr>
                </a:solidFill>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فهم </a:t>
            </a:r>
            <a:r>
              <a:rPr lang="ar-SA" dirty="0">
                <a:solidFill>
                  <a:srgbClr val="98481C"/>
                </a:solidFill>
                <a:latin typeface="Alexandria SemiBold" pitchFamily="2" charset="-78"/>
                <a:cs typeface="Alexandria SemiBold" pitchFamily="2" charset="-78"/>
              </a:rPr>
              <a:t>الجمهور المستهدف</a:t>
            </a:r>
            <a:r>
              <a:rPr lang="ar-SA" dirty="0">
                <a:latin typeface="Alexandria SemiBold" pitchFamily="2" charset="-78"/>
                <a:cs typeface="Alexandria SemiBold" pitchFamily="2" charset="-78"/>
              </a:rPr>
              <a:t>: يساعد علم النفس الفارقي في تحديد الخصائص الفردية للجمهور المستهدف، مثل العمر، </a:t>
            </a:r>
            <a:r>
              <a:rPr lang="ar-SA" dirty="0" smtClean="0">
                <a:latin typeface="Alexandria SemiBold" pitchFamily="2" charset="-78"/>
                <a:cs typeface="Alexandria SemiBold" pitchFamily="2" charset="-78"/>
              </a:rPr>
              <a:t>والنوع، والمستوى الاجتماعي، </a:t>
            </a:r>
            <a:r>
              <a:rPr lang="ar-SA" dirty="0">
                <a:latin typeface="Alexandria SemiBold" pitchFamily="2" charset="-78"/>
                <a:cs typeface="Alexandria SemiBold" pitchFamily="2" charset="-78"/>
              </a:rPr>
              <a:t>والاهتمامات. هذه المعلومات ضرورية لتطوير محتوى إعلامي يتناسب مع احتياجات وتوقعات الجمهور.</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تخصيص الرسائل الإعلامية:</a:t>
            </a:r>
            <a:r>
              <a:rPr lang="ar-SA" dirty="0">
                <a:latin typeface="Alexandria SemiBold" pitchFamily="2" charset="-78"/>
                <a:cs typeface="Alexandria SemiBold" pitchFamily="2" charset="-78"/>
              </a:rPr>
              <a:t> يمكن استخدام المعرفة بالفروق الفردية لتخصيص الرسائل الإعلامية بطريقة تجعلها أكثر فعالية. </a:t>
            </a:r>
            <a:endParaRPr lang="ar-SA" dirty="0" smtClean="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98481C"/>
                </a:solidFill>
                <a:latin typeface="Alexandria SemiBold" pitchFamily="2" charset="-78"/>
                <a:cs typeface="Alexandria SemiBold" pitchFamily="2" charset="-78"/>
              </a:rPr>
              <a:t>تحليل الاستجابات</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تساعد الفروق الفردية في فهم كيف يمكن أن تتفاعل مجموعات مختلفة مع المحتوى الإعلامي بطرق مختلفة. بعض الأفراد قد يكونون أكثر حساسية للمحتوى العاطفي أو التحفيزي، مما يؤثر على طريقة تلقيهم للرسائل</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5808529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1825232"/>
            <a:ext cx="9426630" cy="4662815"/>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a:solidFill>
                  <a:srgbClr val="0070C0"/>
                </a:solidFill>
                <a:latin typeface="Alexandria SemiBold" pitchFamily="2" charset="-78"/>
                <a:cs typeface="Alexandria SemiBold" pitchFamily="2" charset="-78"/>
              </a:rPr>
              <a:t>علاقة علم النفس الإعلامي بعلم النفس </a:t>
            </a:r>
            <a:r>
              <a:rPr lang="ar-SA" dirty="0" smtClean="0">
                <a:solidFill>
                  <a:srgbClr val="0070C0"/>
                </a:solidFill>
                <a:latin typeface="Alexandria SemiBold" pitchFamily="2" charset="-78"/>
                <a:cs typeface="Alexandria SemiBold" pitchFamily="2" charset="-78"/>
              </a:rPr>
              <a:t>الإداري: </a:t>
            </a:r>
            <a:endParaRPr lang="ar-SA" dirty="0">
              <a:solidFill>
                <a:srgbClr val="0070C0"/>
              </a:solidFill>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علم النفس الإداري: يدرس السلوك الإداري للعاملين داخل المؤسسات، بهدف </a:t>
            </a:r>
            <a:r>
              <a:rPr lang="ar-SA" dirty="0">
                <a:latin typeface="Alexandria SemiBold" pitchFamily="2" charset="-78"/>
                <a:cs typeface="Alexandria SemiBold" pitchFamily="2" charset="-78"/>
              </a:rPr>
              <a:t>تحسين الأداء </a:t>
            </a:r>
            <a:r>
              <a:rPr lang="ar-SA" dirty="0" smtClean="0">
                <a:latin typeface="Alexandria SemiBold" pitchFamily="2" charset="-78"/>
                <a:cs typeface="Alexandria SemiBold" pitchFamily="2" charset="-78"/>
              </a:rPr>
              <a:t>وتحقيق الرضا الوظيفي. بينما يركز علم النفس الإعلامي </a:t>
            </a:r>
            <a:r>
              <a:rPr lang="ar-SA" dirty="0">
                <a:latin typeface="Alexandria SemiBold" pitchFamily="2" charset="-78"/>
                <a:cs typeface="Alexandria SemiBold" pitchFamily="2" charset="-78"/>
              </a:rPr>
              <a:t>على تأثير وسائل الإعلام على الأفراد </a:t>
            </a:r>
            <a:r>
              <a:rPr lang="ar-SA" dirty="0" smtClean="0">
                <a:latin typeface="Alexandria SemiBold" pitchFamily="2" charset="-78"/>
                <a:cs typeface="Alexandria SemiBold" pitchFamily="2" charset="-78"/>
              </a:rPr>
              <a:t>والمجتمعات، وتحديد المهارات والقدرات التي يحتاج إليها العاملين في ممارسة العمل الإعلامي، وتكيف قدراته وأدائه لتحسين زيادة إنتاجه وكيفية التنبؤ بسلوكهم وفهم العلاقات بينهم ( أي فهم السلوك الإداري للعاملين وتأثيره على أدائهم الوظيفي). فالعلاقة بينهما متداخلة لأن كل منهما يسعى لفهم </a:t>
            </a:r>
            <a:r>
              <a:rPr lang="ar-SA" dirty="0">
                <a:latin typeface="Alexandria SemiBold" pitchFamily="2" charset="-78"/>
                <a:cs typeface="Alexandria SemiBold" pitchFamily="2" charset="-78"/>
              </a:rPr>
              <a:t>السلوك </a:t>
            </a:r>
            <a:r>
              <a:rPr lang="ar-SA" dirty="0" smtClean="0">
                <a:latin typeface="Alexandria SemiBold" pitchFamily="2" charset="-78"/>
                <a:cs typeface="Alexandria SemiBold" pitchFamily="2" charset="-78"/>
              </a:rPr>
              <a:t>البشري</a:t>
            </a:r>
            <a:r>
              <a:rPr lang="ar-SA" dirty="0" smtClean="0"/>
              <a:t>.</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a:t>
            </a:r>
            <a:r>
              <a:rPr lang="ar-SA" dirty="0" smtClean="0">
                <a:solidFill>
                  <a:schemeClr val="accent1">
                    <a:lumMod val="75000"/>
                  </a:schemeClr>
                </a:solidFill>
                <a:latin typeface="Alexandria SemiBold" pitchFamily="2" charset="-78"/>
                <a:cs typeface="Alexandria SemiBold" pitchFamily="2" charset="-78"/>
              </a:rPr>
              <a:t>الإداري؟</a:t>
            </a:r>
            <a:endParaRPr lang="ar-SA" dirty="0">
              <a:solidFill>
                <a:schemeClr val="accent1">
                  <a:lumMod val="75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فهم </a:t>
            </a:r>
            <a:r>
              <a:rPr lang="ar-SA" dirty="0">
                <a:solidFill>
                  <a:schemeClr val="accent2">
                    <a:lumMod val="75000"/>
                  </a:schemeClr>
                </a:solidFill>
                <a:latin typeface="Alexandria SemiBold" pitchFamily="2" charset="-78"/>
                <a:cs typeface="Alexandria SemiBold" pitchFamily="2" charset="-78"/>
              </a:rPr>
              <a:t>الدوافع </a:t>
            </a:r>
            <a:r>
              <a:rPr lang="ar-SA" dirty="0" smtClean="0">
                <a:solidFill>
                  <a:schemeClr val="accent2">
                    <a:lumMod val="75000"/>
                  </a:schemeClr>
                </a:solidFill>
                <a:latin typeface="Alexandria SemiBold" pitchFamily="2" charset="-78"/>
                <a:cs typeface="Alexandria SemiBold" pitchFamily="2" charset="-78"/>
              </a:rPr>
              <a:t>والسلوك</a:t>
            </a:r>
            <a:r>
              <a:rPr lang="ar-SA" dirty="0" smtClean="0">
                <a:latin typeface="Alexandria SemiBold" pitchFamily="2" charset="-78"/>
                <a:cs typeface="Alexandria SemiBold" pitchFamily="2" charset="-78"/>
              </a:rPr>
              <a:t>: استفاد </a:t>
            </a:r>
            <a:r>
              <a:rPr lang="ar-SA" dirty="0">
                <a:latin typeface="Alexandria SemiBold" pitchFamily="2" charset="-78"/>
                <a:cs typeface="Alexandria SemiBold" pitchFamily="2" charset="-78"/>
              </a:rPr>
              <a:t>علم النفس الإعلامي من نظرية </a:t>
            </a:r>
            <a:r>
              <a:rPr lang="ar-SA" dirty="0" smtClean="0">
                <a:latin typeface="Alexandria SemiBold" pitchFamily="2" charset="-78"/>
                <a:cs typeface="Alexandria SemiBold" pitchFamily="2" charset="-78"/>
              </a:rPr>
              <a:t>الدوافع كما </a:t>
            </a:r>
            <a:r>
              <a:rPr lang="ar-SA" dirty="0">
                <a:latin typeface="Alexandria SemiBold" pitchFamily="2" charset="-78"/>
                <a:cs typeface="Alexandria SemiBold" pitchFamily="2" charset="-78"/>
              </a:rPr>
              <a:t>تم تطويرها في علم النفس الإداري. هذا يساعد في تصميم رسائل إعلامية تستهدف دوافع معينة لدى الجمهور، مثل الرغبة في الانتماء أو النجاح</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4"/>
          <p:cNvSpPr/>
          <p:nvPr/>
        </p:nvSpPr>
        <p:spPr>
          <a:xfrm>
            <a:off x="-212272" y="3938796"/>
            <a:ext cx="1894114" cy="1874175"/>
          </a:xfrm>
          <a:custGeom>
            <a:avLst/>
            <a:gdLst/>
            <a:ahLst/>
            <a:cxnLst/>
            <a:rect l="l" t="t" r="r" b="b"/>
            <a:pathLst>
              <a:path w="3981069" h="4114800">
                <a:moveTo>
                  <a:pt x="0" y="0"/>
                </a:moveTo>
                <a:lnTo>
                  <a:pt x="3981069" y="0"/>
                </a:lnTo>
                <a:lnTo>
                  <a:pt x="3981069" y="4114800"/>
                </a:lnTo>
                <a:lnTo>
                  <a:pt x="0" y="4114800"/>
                </a:lnTo>
                <a:lnTo>
                  <a:pt x="0" y="0"/>
                </a:lnTo>
                <a:close/>
              </a:path>
            </a:pathLst>
          </a:custGeom>
          <a:blipFill>
            <a:blip r:embed="rId4">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9100799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34905" y="1825415"/>
            <a:ext cx="9505239" cy="4251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7543" y="1951844"/>
            <a:ext cx="9152039" cy="3970318"/>
          </a:xfrm>
          <a:prstGeom prst="rect">
            <a:avLst/>
          </a:prstGeom>
          <a:noFill/>
        </p:spPr>
        <p:txBody>
          <a:bodyPr wrap="square" rtlCol="0">
            <a:spAutoFit/>
          </a:bodyPr>
          <a:lstStyle/>
          <a:p>
            <a:pPr algn="r" rtl="1">
              <a:lnSpc>
                <a:spcPct val="150000"/>
              </a:lnSpc>
            </a:pPr>
            <a:r>
              <a:rPr lang="ar-SA" dirty="0" smtClean="0">
                <a:solidFill>
                  <a:schemeClr val="accent1">
                    <a:lumMod val="75000"/>
                  </a:schemeClr>
                </a:solidFill>
                <a:latin typeface="Alexandria SemiBold" pitchFamily="2" charset="-78"/>
                <a:cs typeface="Alexandria SemiBold" pitchFamily="2" charset="-78"/>
              </a:rPr>
              <a:t>كيف </a:t>
            </a:r>
            <a:r>
              <a:rPr lang="ar-SA" dirty="0">
                <a:solidFill>
                  <a:schemeClr val="accent1">
                    <a:lumMod val="75000"/>
                  </a:schemeClr>
                </a:solidFill>
                <a:latin typeface="Alexandria SemiBold" pitchFamily="2" charset="-78"/>
                <a:cs typeface="Alexandria SemiBold" pitchFamily="2" charset="-78"/>
              </a:rPr>
              <a:t>استفاد علم النفس الإعلامي من علم </a:t>
            </a:r>
            <a:r>
              <a:rPr lang="ar-SA" dirty="0" smtClean="0">
                <a:solidFill>
                  <a:schemeClr val="accent1">
                    <a:lumMod val="75000"/>
                  </a:schemeClr>
                </a:solidFill>
                <a:latin typeface="Alexandria SemiBold" pitchFamily="2" charset="-78"/>
                <a:cs typeface="Alexandria SemiBold" pitchFamily="2" charset="-78"/>
              </a:rPr>
              <a:t>الإداري؟</a:t>
            </a:r>
            <a:endParaRPr lang="ar-SA" dirty="0">
              <a:solidFill>
                <a:schemeClr val="accent1">
                  <a:lumMod val="75000"/>
                </a:schemeClr>
              </a:solidFill>
              <a:latin typeface="Alexandria SemiBold" pitchFamily="2" charset="-78"/>
              <a:cs typeface="Alexandria SemiBold" pitchFamily="2" charset="-78"/>
            </a:endParaRPr>
          </a:p>
          <a:p>
            <a:pPr marL="342900" indent="-342900" algn="r" rtl="1">
              <a:lnSpc>
                <a:spcPct val="150000"/>
              </a:lnSpc>
              <a:buFont typeface="+mj-lt"/>
              <a:buAutoNum type="arabicPeriod" startAt="2"/>
            </a:pPr>
            <a:r>
              <a:rPr lang="ar-SA" sz="2000" dirty="0" smtClean="0">
                <a:solidFill>
                  <a:schemeClr val="accent2">
                    <a:lumMod val="75000"/>
                  </a:schemeClr>
                </a:solidFill>
                <a:latin typeface="Alexandria SemiBold" pitchFamily="2" charset="-78"/>
                <a:cs typeface="Alexandria SemiBold" pitchFamily="2" charset="-78"/>
              </a:rPr>
              <a:t>التواصل الفعال: </a:t>
            </a:r>
            <a:r>
              <a:rPr lang="ar-SA" dirty="0">
                <a:latin typeface="Alexandria SemiBold" pitchFamily="2" charset="-78"/>
                <a:cs typeface="Alexandria SemiBold" pitchFamily="2" charset="-78"/>
              </a:rPr>
              <a:t>علم النفس الإداري يركز على تطوير استراتيجيات الاتصال الفعالة داخل </a:t>
            </a:r>
            <a:r>
              <a:rPr lang="ar-SA" dirty="0" smtClean="0">
                <a:latin typeface="Alexandria SemiBold" pitchFamily="2" charset="-78"/>
                <a:cs typeface="Alexandria SemiBold" pitchFamily="2" charset="-78"/>
              </a:rPr>
              <a:t>المؤسسات الإعلامية </a:t>
            </a:r>
            <a:r>
              <a:rPr lang="ar-SA" dirty="0">
                <a:latin typeface="Alexandria SemiBold" pitchFamily="2" charset="-78"/>
                <a:cs typeface="Alexandria SemiBold" pitchFamily="2" charset="-78"/>
              </a:rPr>
              <a:t>لضمان توصيل الرسائل بشكل واضح </a:t>
            </a:r>
            <a:r>
              <a:rPr lang="ar-SA" dirty="0" smtClean="0">
                <a:latin typeface="Alexandria SemiBold" pitchFamily="2" charset="-78"/>
                <a:cs typeface="Alexandria SemiBold" pitchFamily="2" charset="-78"/>
              </a:rPr>
              <a:t>ومؤثر.</a:t>
            </a:r>
          </a:p>
          <a:p>
            <a:pPr marL="342900" indent="-342900" algn="r" rtl="1">
              <a:lnSpc>
                <a:spcPct val="150000"/>
              </a:lnSpc>
              <a:buFont typeface="+mj-lt"/>
              <a:buAutoNum type="arabicPeriod" startAt="2"/>
            </a:pPr>
            <a:r>
              <a:rPr lang="ar-SA" sz="2000" dirty="0" smtClean="0">
                <a:solidFill>
                  <a:schemeClr val="accent2">
                    <a:lumMod val="75000"/>
                  </a:schemeClr>
                </a:solidFill>
                <a:latin typeface="Alexandria SemiBold" pitchFamily="2" charset="-78"/>
                <a:cs typeface="Alexandria SemiBold" pitchFamily="2" charset="-78"/>
              </a:rPr>
              <a:t>إدارة التغيير: </a:t>
            </a:r>
            <a:r>
              <a:rPr lang="ar-SA" dirty="0">
                <a:latin typeface="Alexandria SemiBold" pitchFamily="2" charset="-78"/>
                <a:cs typeface="Alexandria SemiBold" pitchFamily="2" charset="-78"/>
              </a:rPr>
              <a:t>استفاد علم النفس الإعلامي من </a:t>
            </a:r>
            <a:r>
              <a:rPr lang="ar-SA" u="sng" dirty="0">
                <a:latin typeface="Alexandria SemiBold" pitchFamily="2" charset="-78"/>
                <a:cs typeface="Alexandria SemiBold" pitchFamily="2" charset="-78"/>
              </a:rPr>
              <a:t>نظريات إدارة التغيير</a:t>
            </a:r>
            <a:r>
              <a:rPr lang="ar-SA" dirty="0">
                <a:latin typeface="Alexandria SemiBold" pitchFamily="2" charset="-78"/>
                <a:cs typeface="Alexandria SemiBold" pitchFamily="2" charset="-78"/>
              </a:rPr>
              <a:t>، لفهم كيف يمكن أن تؤثر وسائل الإعلام في تغيير القيم والمعتقدات في المجتمع، مما يسهل عملية التغيير الاجتماعي.</a:t>
            </a:r>
          </a:p>
          <a:p>
            <a:pPr marL="342900" indent="-342900" algn="r" rtl="1">
              <a:lnSpc>
                <a:spcPct val="150000"/>
              </a:lnSpc>
              <a:buFont typeface="+mj-lt"/>
              <a:buAutoNum type="arabicPeriod" startAt="2"/>
            </a:pPr>
            <a:r>
              <a:rPr lang="ar-SA" sz="2000" dirty="0" smtClean="0">
                <a:solidFill>
                  <a:schemeClr val="accent2">
                    <a:lumMod val="75000"/>
                  </a:schemeClr>
                </a:solidFill>
                <a:latin typeface="Alexandria SemiBold" pitchFamily="2" charset="-78"/>
                <a:cs typeface="Alexandria SemiBold" pitchFamily="2" charset="-78"/>
              </a:rPr>
              <a:t>تحليل </a:t>
            </a:r>
            <a:r>
              <a:rPr lang="ar-SA" sz="2000" dirty="0">
                <a:solidFill>
                  <a:schemeClr val="accent2">
                    <a:lumMod val="75000"/>
                  </a:schemeClr>
                </a:solidFill>
                <a:latin typeface="Alexandria SemiBold" pitchFamily="2" charset="-78"/>
                <a:cs typeface="Alexandria SemiBold" pitchFamily="2" charset="-78"/>
              </a:rPr>
              <a:t>التأثيرات </a:t>
            </a:r>
            <a:r>
              <a:rPr lang="ar-SA" sz="2000" dirty="0" smtClean="0">
                <a:solidFill>
                  <a:schemeClr val="accent2">
                    <a:lumMod val="75000"/>
                  </a:schemeClr>
                </a:solidFill>
                <a:latin typeface="Alexandria SemiBold" pitchFamily="2" charset="-78"/>
                <a:cs typeface="Alexandria SemiBold" pitchFamily="2" charset="-78"/>
              </a:rPr>
              <a:t>التنظيمية: </a:t>
            </a:r>
            <a:r>
              <a:rPr lang="ar-SA" dirty="0">
                <a:latin typeface="Alexandria SemiBold" pitchFamily="2" charset="-78"/>
                <a:cs typeface="Alexandria SemiBold" pitchFamily="2" charset="-78"/>
              </a:rPr>
              <a:t>يوفر علم النفس الإداري أدوات لتحليل كيفية تأثير البيئة التنظيمية على الأفراد. يمكن استخدام هذه الأدوات لفهم كيف تؤثر البيئة الإعلامية على سلوك الجمهور</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837685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6043" y="1743772"/>
            <a:ext cx="10466614"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5414" y="1776245"/>
            <a:ext cx="10319657" cy="4662815"/>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علاقة علم </a:t>
            </a:r>
            <a:r>
              <a:rPr lang="ar-SA" dirty="0" smtClean="0">
                <a:solidFill>
                  <a:srgbClr val="0070C0"/>
                </a:solidFill>
                <a:latin typeface="Alexandria SemiBold" pitchFamily="2" charset="-78"/>
                <a:cs typeface="Alexandria SemiBold" pitchFamily="2" charset="-78"/>
              </a:rPr>
              <a:t>النفس </a:t>
            </a:r>
            <a:r>
              <a:rPr lang="ar-SA" dirty="0">
                <a:solidFill>
                  <a:srgbClr val="0070C0"/>
                </a:solidFill>
                <a:latin typeface="Alexandria SemiBold" pitchFamily="2" charset="-78"/>
                <a:cs typeface="Alexandria SemiBold" pitchFamily="2" charset="-78"/>
              </a:rPr>
              <a:t>الإعلامي بعلم النفس </a:t>
            </a:r>
            <a:r>
              <a:rPr lang="ar-SA" dirty="0" smtClean="0">
                <a:solidFill>
                  <a:srgbClr val="0070C0"/>
                </a:solidFill>
                <a:latin typeface="Alexandria SemiBold" pitchFamily="2" charset="-78"/>
                <a:cs typeface="Alexandria SemiBold" pitchFamily="2" charset="-78"/>
              </a:rPr>
              <a:t>الصناعي: </a:t>
            </a:r>
            <a:endParaRPr lang="ar-SA" dirty="0">
              <a:solidFill>
                <a:srgbClr val="0070C0"/>
              </a:solidFill>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علم النفس الصناعي: </a:t>
            </a:r>
            <a:r>
              <a:rPr lang="ar-SA" dirty="0">
                <a:latin typeface="Alexandria SemiBold" pitchFamily="2" charset="-78"/>
                <a:cs typeface="Alexandria SemiBold" pitchFamily="2" charset="-78"/>
              </a:rPr>
              <a:t>يركز على السلوك </a:t>
            </a:r>
            <a:r>
              <a:rPr lang="ar-SA" dirty="0" smtClean="0">
                <a:latin typeface="Alexandria SemiBold" pitchFamily="2" charset="-78"/>
                <a:cs typeface="Alexandria SemiBold" pitchFamily="2" charset="-78"/>
              </a:rPr>
              <a:t>الأفراد </a:t>
            </a:r>
            <a:r>
              <a:rPr lang="ar-SA" dirty="0">
                <a:latin typeface="Alexandria SemiBold" pitchFamily="2" charset="-78"/>
                <a:cs typeface="Alexandria SemiBold" pitchFamily="2" charset="-78"/>
              </a:rPr>
              <a:t>في بيئات العمل </a:t>
            </a:r>
            <a:r>
              <a:rPr lang="ar-SA" dirty="0" smtClean="0">
                <a:latin typeface="Alexandria SemiBold" pitchFamily="2" charset="-78"/>
                <a:cs typeface="Alexandria SemiBold" pitchFamily="2" charset="-78"/>
              </a:rPr>
              <a:t>والإنتاج، ويهتم بحل المشكلات المتعلقة بالعمال والإدارة ... وغيرها . ويستفيد </a:t>
            </a:r>
            <a:r>
              <a:rPr lang="ar-SA" dirty="0">
                <a:latin typeface="Alexandria SemiBold" pitchFamily="2" charset="-78"/>
                <a:cs typeface="Alexandria SemiBold" pitchFamily="2" charset="-78"/>
              </a:rPr>
              <a:t>علم النفس الإعلامي من المبادئ والأساليب المستخدمة في علم النفس الصناعي </a:t>
            </a:r>
            <a:r>
              <a:rPr lang="ar-SA" dirty="0" smtClean="0">
                <a:latin typeface="Alexandria SemiBold" pitchFamily="2" charset="-78"/>
                <a:cs typeface="Alexandria SemiBold" pitchFamily="2" charset="-78"/>
              </a:rPr>
              <a:t>لفهم </a:t>
            </a:r>
            <a:r>
              <a:rPr lang="ar-SA" dirty="0">
                <a:latin typeface="Alexandria SemiBold" pitchFamily="2" charset="-78"/>
                <a:cs typeface="Alexandria SemiBold" pitchFamily="2" charset="-78"/>
              </a:rPr>
              <a:t>كيفية تفاعل الأفراد مع المعلومات والبيئات المختلفة التي يتواجدون فيها سواء كانت مهنية أو إعلامية</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مثل دراسة انعكاس ظروف العمل وضغوط العمل والاحتراق المهني. </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كيف استفاد علم النفس الإعلامي من علم </a:t>
            </a:r>
            <a:r>
              <a:rPr lang="ar-SA" dirty="0" smtClean="0">
                <a:solidFill>
                  <a:schemeClr val="accent1">
                    <a:lumMod val="75000"/>
                  </a:schemeClr>
                </a:solidFill>
                <a:latin typeface="Alexandria SemiBold" pitchFamily="2" charset="-78"/>
                <a:cs typeface="Alexandria SemiBold" pitchFamily="2" charset="-78"/>
              </a:rPr>
              <a:t>الصناعي؟</a:t>
            </a:r>
            <a:endParaRPr lang="ar-SA" dirty="0">
              <a:solidFill>
                <a:schemeClr val="accent1">
                  <a:lumMod val="75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استراتيجيات </a:t>
            </a:r>
            <a:r>
              <a:rPr lang="ar-SA" dirty="0">
                <a:solidFill>
                  <a:schemeClr val="accent2">
                    <a:lumMod val="75000"/>
                  </a:schemeClr>
                </a:solidFill>
                <a:latin typeface="Alexandria SemiBold" pitchFamily="2" charset="-78"/>
                <a:cs typeface="Alexandria SemiBold" pitchFamily="2" charset="-78"/>
              </a:rPr>
              <a:t>التكيف والتعامل مع الضغوط</a:t>
            </a:r>
            <a:r>
              <a:rPr lang="ar-SA" dirty="0">
                <a:latin typeface="Alexandria SemiBold" pitchFamily="2" charset="-78"/>
                <a:cs typeface="Alexandria SemiBold" pitchFamily="2" charset="-78"/>
              </a:rPr>
              <a:t>: يستفيد علم النفس الإعلامي من علم النفس الصناعي في تطوير استراتيجيات التكيف والتعامل مع الضغوط في سياق </a:t>
            </a:r>
            <a:r>
              <a:rPr lang="ar-SA" dirty="0" smtClean="0">
                <a:latin typeface="Alexandria SemiBold" pitchFamily="2" charset="-78"/>
                <a:cs typeface="Alexandria SemiBold" pitchFamily="2" charset="-78"/>
              </a:rPr>
              <a:t>العمل، فيستخدم </a:t>
            </a:r>
            <a:r>
              <a:rPr lang="ar-SA" dirty="0">
                <a:latin typeface="Alexandria SemiBold" pitchFamily="2" charset="-78"/>
                <a:cs typeface="Alexandria SemiBold" pitchFamily="2" charset="-78"/>
              </a:rPr>
              <a:t>علم النفس الإعلامي </a:t>
            </a:r>
            <a:r>
              <a:rPr lang="ar-SA" dirty="0" smtClean="0">
                <a:latin typeface="Alexandria SemiBold" pitchFamily="2" charset="-78"/>
                <a:cs typeface="Alexandria SemiBold" pitchFamily="2" charset="-78"/>
              </a:rPr>
              <a:t>نظريات </a:t>
            </a:r>
            <a:r>
              <a:rPr lang="ar-SA" dirty="0">
                <a:latin typeface="Alexandria SemiBold" pitchFamily="2" charset="-78"/>
                <a:cs typeface="Alexandria SemiBold" pitchFamily="2" charset="-78"/>
              </a:rPr>
              <a:t>الاحتراق </a:t>
            </a:r>
            <a:r>
              <a:rPr lang="ar-SA" dirty="0" smtClean="0">
                <a:latin typeface="Alexandria SemiBold" pitchFamily="2" charset="-78"/>
                <a:cs typeface="Alexandria SemiBold" pitchFamily="2" charset="-78"/>
              </a:rPr>
              <a:t>النفسي، </a:t>
            </a:r>
            <a:r>
              <a:rPr lang="ar-SA" dirty="0">
                <a:latin typeface="Alexandria SemiBold" pitchFamily="2" charset="-78"/>
                <a:cs typeface="Alexandria SemiBold" pitchFamily="2" charset="-78"/>
              </a:rPr>
              <a:t>لفهم كيفية تأثير الضغوط الاجتماعية </a:t>
            </a:r>
            <a:r>
              <a:rPr lang="ar-SA" dirty="0" smtClean="0">
                <a:latin typeface="Alexandria SemiBold" pitchFamily="2" charset="-78"/>
                <a:cs typeface="Alexandria SemiBold" pitchFamily="2" charset="-78"/>
              </a:rPr>
              <a:t>والإعلامية للعاملين في الحقل الإعلامي.</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205274"/>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7346852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50106" y="1815101"/>
            <a:ext cx="9581314" cy="4247317"/>
          </a:xfrm>
          <a:prstGeom prst="rect">
            <a:avLst/>
          </a:prstGeom>
          <a:noFill/>
        </p:spPr>
        <p:txBody>
          <a:bodyPr wrap="square" rtlCol="0">
            <a:spAutoFit/>
          </a:bodyPr>
          <a:lstStyle/>
          <a:p>
            <a:pPr algn="r" rtl="1">
              <a:lnSpc>
                <a:spcPct val="150000"/>
              </a:lnSpc>
            </a:pPr>
            <a:r>
              <a:rPr lang="ar-SA" dirty="0" smtClean="0">
                <a:solidFill>
                  <a:schemeClr val="accent1">
                    <a:lumMod val="75000"/>
                  </a:schemeClr>
                </a:solidFill>
                <a:latin typeface="Alexandria SemiBold" pitchFamily="2" charset="-78"/>
                <a:cs typeface="Alexandria SemiBold" pitchFamily="2" charset="-78"/>
              </a:rPr>
              <a:t>كيف </a:t>
            </a:r>
            <a:r>
              <a:rPr lang="ar-SA" dirty="0">
                <a:solidFill>
                  <a:schemeClr val="accent1">
                    <a:lumMod val="75000"/>
                  </a:schemeClr>
                </a:solidFill>
                <a:latin typeface="Alexandria SemiBold" pitchFamily="2" charset="-78"/>
                <a:cs typeface="Alexandria SemiBold" pitchFamily="2" charset="-78"/>
              </a:rPr>
              <a:t>استفاد علم النفس الإعلامي من علم </a:t>
            </a:r>
            <a:r>
              <a:rPr lang="ar-SA" dirty="0" smtClean="0">
                <a:solidFill>
                  <a:schemeClr val="accent1">
                    <a:lumMod val="75000"/>
                  </a:schemeClr>
                </a:solidFill>
                <a:latin typeface="Alexandria SemiBold" pitchFamily="2" charset="-78"/>
                <a:cs typeface="Alexandria SemiBold" pitchFamily="2" charset="-78"/>
              </a:rPr>
              <a:t>الصناعي؟</a:t>
            </a:r>
            <a:endParaRPr lang="ar-SA" dirty="0">
              <a:solidFill>
                <a:schemeClr val="accent1">
                  <a:lumMod val="75000"/>
                </a:schemeClr>
              </a:solidFill>
              <a:latin typeface="Alexandria SemiBold" pitchFamily="2" charset="-78"/>
              <a:cs typeface="Alexandria SemiBold" pitchFamily="2" charset="-78"/>
            </a:endParaRPr>
          </a:p>
          <a:p>
            <a:pPr marL="342900" indent="-342900" algn="r" rtl="1">
              <a:lnSpc>
                <a:spcPct val="150000"/>
              </a:lnSpc>
              <a:buFont typeface="+mj-lt"/>
              <a:buAutoNum type="arabicPeriod" startAt="2"/>
            </a:pPr>
            <a:r>
              <a:rPr lang="ar-SA" dirty="0" smtClean="0">
                <a:solidFill>
                  <a:schemeClr val="accent2">
                    <a:lumMod val="75000"/>
                  </a:schemeClr>
                </a:solidFill>
                <a:latin typeface="Alexandria SemiBold" pitchFamily="2" charset="-78"/>
                <a:cs typeface="Alexandria SemiBold" pitchFamily="2" charset="-78"/>
              </a:rPr>
              <a:t>فهم </a:t>
            </a:r>
            <a:r>
              <a:rPr lang="ar-SA" dirty="0">
                <a:solidFill>
                  <a:schemeClr val="accent2">
                    <a:lumMod val="75000"/>
                  </a:schemeClr>
                </a:solidFill>
                <a:latin typeface="Alexandria SemiBold" pitchFamily="2" charset="-78"/>
                <a:cs typeface="Alexandria SemiBold" pitchFamily="2" charset="-78"/>
              </a:rPr>
              <a:t>الاحتياجات الإنسانية</a:t>
            </a:r>
            <a:r>
              <a:rPr lang="ar-SA" dirty="0">
                <a:latin typeface="Alexandria SemiBold" pitchFamily="2" charset="-78"/>
                <a:cs typeface="Alexandria SemiBold" pitchFamily="2" charset="-78"/>
              </a:rPr>
              <a:t>: يؤكد كلا المجالين على أهمية تلبية </a:t>
            </a:r>
            <a:r>
              <a:rPr lang="ar-SA" dirty="0" smtClean="0">
                <a:latin typeface="Alexandria SemiBold" pitchFamily="2" charset="-78"/>
                <a:cs typeface="Alexandria SemiBold" pitchFamily="2" charset="-78"/>
              </a:rPr>
              <a:t>احتياجات الإنسان </a:t>
            </a:r>
            <a:r>
              <a:rPr lang="ar-SA" dirty="0">
                <a:latin typeface="Alexandria SemiBold" pitchFamily="2" charset="-78"/>
                <a:cs typeface="Alexandria SemiBold" pitchFamily="2" charset="-78"/>
              </a:rPr>
              <a:t>لتحقيق النجاح. في علم النفس الصناعي، يُعتبر توفير بيئة عمل مناسبة </a:t>
            </a:r>
            <a:r>
              <a:rPr lang="ar-SA" dirty="0" smtClean="0">
                <a:latin typeface="Alexandria SemiBold" pitchFamily="2" charset="-78"/>
                <a:cs typeface="Alexandria SemiBold" pitchFamily="2" charset="-78"/>
              </a:rPr>
              <a:t>أمرًا أساسيًا لزيادة </a:t>
            </a:r>
            <a:r>
              <a:rPr lang="ar-SA" dirty="0">
                <a:latin typeface="Alexandria SemiBold" pitchFamily="2" charset="-78"/>
                <a:cs typeface="Alexandria SemiBold" pitchFamily="2" charset="-78"/>
              </a:rPr>
              <a:t>الإنتاجية وتقليل الاحتراق النفسي بين </a:t>
            </a:r>
            <a:r>
              <a:rPr lang="ar-SA" dirty="0" smtClean="0">
                <a:latin typeface="Alexandria SemiBold" pitchFamily="2" charset="-78"/>
                <a:cs typeface="Alexandria SemiBold" pitchFamily="2" charset="-78"/>
              </a:rPr>
              <a:t>العاملين. </a:t>
            </a:r>
          </a:p>
          <a:p>
            <a:pPr marL="342900" indent="-342900" algn="r" rtl="1">
              <a:lnSpc>
                <a:spcPct val="150000"/>
              </a:lnSpc>
              <a:buFont typeface="+mj-lt"/>
              <a:buAutoNum type="arabicPeriod" startAt="2"/>
            </a:pPr>
            <a:r>
              <a:rPr lang="ar-SA" dirty="0" smtClean="0">
                <a:solidFill>
                  <a:schemeClr val="accent2">
                    <a:lumMod val="75000"/>
                  </a:schemeClr>
                </a:solidFill>
                <a:latin typeface="Alexandria SemiBold" pitchFamily="2" charset="-78"/>
                <a:cs typeface="Alexandria SemiBold" pitchFamily="2" charset="-78"/>
              </a:rPr>
              <a:t>تدريب </a:t>
            </a:r>
            <a:r>
              <a:rPr lang="ar-SA" dirty="0">
                <a:solidFill>
                  <a:schemeClr val="accent2">
                    <a:lumMod val="75000"/>
                  </a:schemeClr>
                </a:solidFill>
                <a:latin typeface="Alexandria SemiBold" pitchFamily="2" charset="-78"/>
                <a:cs typeface="Alexandria SemiBold" pitchFamily="2" charset="-78"/>
              </a:rPr>
              <a:t>العاملين: </a:t>
            </a:r>
            <a:r>
              <a:rPr lang="ar-SA" dirty="0">
                <a:latin typeface="Alexandria SemiBold" pitchFamily="2" charset="-78"/>
                <a:cs typeface="Alexandria SemiBold" pitchFamily="2" charset="-78"/>
              </a:rPr>
              <a:t>يعتمد كلا المجالين على تطوير برامج تدريب فعالة.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علم النفس الإعلامي، يمكن استخدام تقنيات التدريب لتحسين مهارات التواصل والعرض لدى العاملين في مجال </a:t>
            </a:r>
            <a:r>
              <a:rPr lang="ar-SA" dirty="0" smtClean="0">
                <a:latin typeface="Alexandria SemiBold" pitchFamily="2" charset="-78"/>
                <a:cs typeface="Alexandria SemiBold" pitchFamily="2" charset="-78"/>
              </a:rPr>
              <a:t>الإعلام الرقمي.</a:t>
            </a: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ا</a:t>
            </a:r>
            <a:r>
              <a:rPr lang="ar-SA" dirty="0" smtClean="0">
                <a:solidFill>
                  <a:schemeClr val="accent2">
                    <a:lumMod val="75000"/>
                  </a:schemeClr>
                </a:solidFill>
                <a:latin typeface="Alexandria SemiBold" pitchFamily="2" charset="-78"/>
                <a:cs typeface="Alexandria SemiBold" pitchFamily="2" charset="-78"/>
              </a:rPr>
              <a:t>ختيار </a:t>
            </a:r>
            <a:r>
              <a:rPr lang="ar-SA" dirty="0">
                <a:solidFill>
                  <a:schemeClr val="accent2">
                    <a:lumMod val="75000"/>
                  </a:schemeClr>
                </a:solidFill>
                <a:latin typeface="Alexandria SemiBold" pitchFamily="2" charset="-78"/>
                <a:cs typeface="Alexandria SemiBold" pitchFamily="2" charset="-78"/>
              </a:rPr>
              <a:t>العاملين وتوظيفهم: </a:t>
            </a:r>
            <a:r>
              <a:rPr lang="ar-SA" dirty="0">
                <a:latin typeface="Alexandria SemiBold" pitchFamily="2" charset="-78"/>
                <a:cs typeface="Alexandria SemiBold" pitchFamily="2" charset="-78"/>
              </a:rPr>
              <a:t>يستخدم كلا المجالين أساليب تحليل السلوك لاختيار الأفراد المناسبين للوظائف. </a:t>
            </a:r>
            <a:r>
              <a:rPr lang="ar-SA" dirty="0" smtClean="0">
                <a:latin typeface="Alexandria SemiBold" pitchFamily="2" charset="-78"/>
                <a:cs typeface="Alexandria SemiBold" pitchFamily="2" charset="-78"/>
              </a:rPr>
              <a:t>يمكن </a:t>
            </a:r>
            <a:r>
              <a:rPr lang="ar-SA" dirty="0">
                <a:latin typeface="Alexandria SemiBold" pitchFamily="2" charset="-78"/>
                <a:cs typeface="Alexandria SemiBold" pitchFamily="2" charset="-78"/>
              </a:rPr>
              <a:t>لعلم النفس الإعلامي الاستفادة من </a:t>
            </a:r>
            <a:r>
              <a:rPr lang="ar-SA" dirty="0" smtClean="0">
                <a:latin typeface="Alexandria SemiBold" pitchFamily="2" charset="-78"/>
                <a:cs typeface="Alexandria SemiBold" pitchFamily="2" charset="-78"/>
              </a:rPr>
              <a:t>ذلك لفهم كيف </a:t>
            </a:r>
            <a:r>
              <a:rPr lang="ar-SA" dirty="0">
                <a:latin typeface="Alexandria SemiBold" pitchFamily="2" charset="-78"/>
                <a:cs typeface="Alexandria SemiBold" pitchFamily="2" charset="-78"/>
              </a:rPr>
              <a:t>يمكن اختيار المراسلين أو مقدمي البرامج بناءً على مهاراتهم الشخصية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Tree>
    <p:extLst>
      <p:ext uri="{BB962C8B-B14F-4D97-AF65-F5344CB8AC3E}">
        <p14:creationId xmlns:p14="http://schemas.microsoft.com/office/powerpoint/2010/main" val="10280050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67541" y="1841746"/>
            <a:ext cx="9960429" cy="45651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ق</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7540" y="1860066"/>
            <a:ext cx="9960429" cy="4455066"/>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smtClean="0">
                <a:solidFill>
                  <a:srgbClr val="0070C0"/>
                </a:solidFill>
                <a:latin typeface="Alexandria SemiBold" pitchFamily="2" charset="-78"/>
                <a:cs typeface="Alexandria SemiBold" pitchFamily="2" charset="-78"/>
              </a:rPr>
              <a:t>علاقة علم </a:t>
            </a:r>
            <a:r>
              <a:rPr lang="ar-SA" dirty="0">
                <a:solidFill>
                  <a:srgbClr val="0070C0"/>
                </a:solidFill>
                <a:latin typeface="Alexandria SemiBold" pitchFamily="2" charset="-78"/>
                <a:cs typeface="Alexandria SemiBold" pitchFamily="2" charset="-78"/>
              </a:rPr>
              <a:t>النفس الإعلامي وعلم النفس </a:t>
            </a:r>
            <a:r>
              <a:rPr lang="ar-SA" dirty="0" smtClean="0">
                <a:solidFill>
                  <a:srgbClr val="0070C0"/>
                </a:solidFill>
                <a:latin typeface="Alexandria SemiBold" pitchFamily="2" charset="-78"/>
                <a:cs typeface="Alexandria SemiBold" pitchFamily="2" charset="-78"/>
              </a:rPr>
              <a:t>التسويقي</a:t>
            </a:r>
          </a:p>
          <a:p>
            <a:pPr algn="r" rtl="1">
              <a:lnSpc>
                <a:spcPct val="150000"/>
              </a:lnSpc>
            </a:pPr>
            <a:r>
              <a:rPr lang="ar-SA" sz="1700" dirty="0" smtClean="0">
                <a:latin typeface="Alexandria SemiBold" pitchFamily="2" charset="-78"/>
                <a:cs typeface="Alexandria SemiBold" pitchFamily="2" charset="-78"/>
              </a:rPr>
              <a:t>العلاقة </a:t>
            </a:r>
            <a:r>
              <a:rPr lang="ar-SA" sz="1700" dirty="0">
                <a:latin typeface="Alexandria SemiBold" pitchFamily="2" charset="-78"/>
                <a:cs typeface="Alexandria SemiBold" pitchFamily="2" charset="-78"/>
              </a:rPr>
              <a:t>بين علم النفس الإعلامي وعلم النفس التسويقي هي علاقة تكاملية تهدف إلى تحسين الفهم والتفاعل مع الجمهور المستهدف عبر </a:t>
            </a:r>
            <a:r>
              <a:rPr lang="ar-SA" sz="1700" dirty="0" smtClean="0">
                <a:latin typeface="Alexandria SemiBold" pitchFamily="2" charset="-78"/>
                <a:cs typeface="Alexandria SemiBold" pitchFamily="2" charset="-78"/>
              </a:rPr>
              <a:t>منصات الإعلام الرقمي والتسويق. يركز كل منهما على </a:t>
            </a:r>
            <a:r>
              <a:rPr lang="ar-SA" sz="1700" dirty="0">
                <a:latin typeface="Alexandria SemiBold" pitchFamily="2" charset="-78"/>
                <a:cs typeface="Alexandria SemiBold" pitchFamily="2" charset="-78"/>
              </a:rPr>
              <a:t>فهم سلوك الأفراد، </a:t>
            </a:r>
            <a:r>
              <a:rPr lang="ar-SA" sz="1700" dirty="0" smtClean="0">
                <a:latin typeface="Alexandria SemiBold" pitchFamily="2" charset="-78"/>
                <a:cs typeface="Alexandria SemiBold" pitchFamily="2" charset="-78"/>
              </a:rPr>
              <a:t>وتأثير العوامل النفسية على قراراتهم وسلوكياتهم. </a:t>
            </a:r>
            <a:endParaRPr lang="ar-SA" sz="1700" dirty="0">
              <a:latin typeface="Alexandria SemiBold" pitchFamily="2" charset="-78"/>
              <a:cs typeface="Alexandria SemiBold" pitchFamily="2" charset="-78"/>
            </a:endParaRPr>
          </a:p>
          <a:p>
            <a:pPr algn="r" rtl="1">
              <a:lnSpc>
                <a:spcPct val="150000"/>
              </a:lnSpc>
            </a:pPr>
            <a:r>
              <a:rPr lang="ar-SA" sz="1700" dirty="0" smtClean="0">
                <a:latin typeface="Alexandria SemiBold" pitchFamily="2" charset="-78"/>
                <a:cs typeface="Alexandria SemiBold" pitchFamily="2" charset="-78"/>
              </a:rPr>
              <a:t>   ويدرس </a:t>
            </a:r>
            <a:r>
              <a:rPr lang="ar-SA" sz="1700" dirty="0">
                <a:latin typeface="Alexandria SemiBold" pitchFamily="2" charset="-78"/>
                <a:cs typeface="Alexandria SemiBold" pitchFamily="2" charset="-78"/>
              </a:rPr>
              <a:t>كل من الإعلام الرقمي والتسويق العوامل النفسية التي تؤثر على سلوك الجمهور، والتي </a:t>
            </a:r>
            <a:r>
              <a:rPr lang="ar-SA" sz="1700" dirty="0" smtClean="0">
                <a:latin typeface="Alexandria SemiBold" pitchFamily="2" charset="-78"/>
                <a:cs typeface="Alexandria SemiBold" pitchFamily="2" charset="-78"/>
              </a:rPr>
              <a:t>تشمل </a:t>
            </a:r>
            <a:r>
              <a:rPr lang="ar-SA" sz="1700" dirty="0">
                <a:latin typeface="Alexandria SemiBold" pitchFamily="2" charset="-78"/>
                <a:cs typeface="Alexandria SemiBold" pitchFamily="2" charset="-78"/>
              </a:rPr>
              <a:t>الدوافع والإدراك والتأثير </a:t>
            </a:r>
            <a:r>
              <a:rPr lang="ar-SA" sz="1700" dirty="0" smtClean="0">
                <a:latin typeface="Alexandria SemiBold" pitchFamily="2" charset="-78"/>
                <a:cs typeface="Alexandria SemiBold" pitchFamily="2" charset="-78"/>
              </a:rPr>
              <a:t>الاجتماعي: </a:t>
            </a:r>
            <a:endParaRPr lang="ar-SA" sz="1700" dirty="0">
              <a:latin typeface="Alexandria SemiBold" pitchFamily="2" charset="-78"/>
              <a:cs typeface="Alexandria SemiBold" pitchFamily="2" charset="-78"/>
            </a:endParaRPr>
          </a:p>
          <a:p>
            <a:pPr marL="407988" indent="-228600" algn="r" rtl="1">
              <a:lnSpc>
                <a:spcPct val="150000"/>
              </a:lnSpc>
              <a:buFont typeface="Wingdings" panose="05000000000000000000" pitchFamily="2" charset="2"/>
              <a:buChar char="§"/>
            </a:pPr>
            <a:r>
              <a:rPr lang="ar-SA" dirty="0" smtClean="0">
                <a:solidFill>
                  <a:schemeClr val="accent6">
                    <a:lumMod val="50000"/>
                  </a:schemeClr>
                </a:solidFill>
                <a:latin typeface="Alexandria SemiBold" pitchFamily="2" charset="-78"/>
                <a:cs typeface="Alexandria SemiBold" pitchFamily="2" charset="-78"/>
              </a:rPr>
              <a:t>الدوافع </a:t>
            </a:r>
            <a:r>
              <a:rPr lang="en-US" dirty="0" smtClean="0">
                <a:solidFill>
                  <a:schemeClr val="accent6">
                    <a:lumMod val="50000"/>
                  </a:schemeClr>
                </a:solidFill>
                <a:latin typeface="Alexandria SemiBold" pitchFamily="2" charset="-78"/>
                <a:cs typeface="Alexandria SemiBold" pitchFamily="2" charset="-78"/>
              </a:rPr>
              <a:t>Motivations</a:t>
            </a:r>
            <a:r>
              <a:rPr lang="ar-SA" dirty="0" smtClean="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a:t>
            </a:r>
            <a:r>
              <a:rPr lang="ar-SA" sz="1700" dirty="0" smtClean="0">
                <a:latin typeface="Alexandria SemiBold" pitchFamily="2" charset="-78"/>
                <a:cs typeface="Alexandria SemiBold" pitchFamily="2" charset="-78"/>
              </a:rPr>
              <a:t>ختلف </a:t>
            </a:r>
            <a:r>
              <a:rPr lang="ar-SA" sz="1700" dirty="0">
                <a:latin typeface="Alexandria SemiBold" pitchFamily="2" charset="-78"/>
                <a:cs typeface="Alexandria SemiBold" pitchFamily="2" charset="-78"/>
              </a:rPr>
              <a:t>دوافع </a:t>
            </a:r>
            <a:r>
              <a:rPr lang="ar-SA" sz="1700" dirty="0" smtClean="0">
                <a:latin typeface="Alexandria SemiBold" pitchFamily="2" charset="-78"/>
                <a:cs typeface="Alexandria SemiBold" pitchFamily="2" charset="-78"/>
              </a:rPr>
              <a:t>تعرض الجمهور </a:t>
            </a:r>
            <a:r>
              <a:rPr lang="ar-SA" sz="1700" dirty="0">
                <a:latin typeface="Alexandria SemiBold" pitchFamily="2" charset="-78"/>
                <a:cs typeface="Alexandria SemiBold" pitchFamily="2" charset="-78"/>
              </a:rPr>
              <a:t>في كل من الإعلام والتسويق. في الإعلام، قد يكون الدافع هو الفضول أو الرغبة في المعرفة، بينما في </a:t>
            </a:r>
            <a:r>
              <a:rPr lang="ar-SA" sz="1700" dirty="0" smtClean="0">
                <a:latin typeface="Alexandria SemiBold" pitchFamily="2" charset="-78"/>
                <a:cs typeface="Alexandria SemiBold" pitchFamily="2" charset="-78"/>
              </a:rPr>
              <a:t>التسويق يكون </a:t>
            </a:r>
            <a:r>
              <a:rPr lang="ar-SA" sz="1700" dirty="0">
                <a:latin typeface="Alexandria SemiBold" pitchFamily="2" charset="-78"/>
                <a:cs typeface="Alexandria SemiBold" pitchFamily="2" charset="-78"/>
              </a:rPr>
              <a:t>الدافع هو الحاجة إلى </a:t>
            </a:r>
            <a:r>
              <a:rPr lang="ar-SA" sz="1700" dirty="0" smtClean="0">
                <a:latin typeface="Alexandria SemiBold" pitchFamily="2" charset="-78"/>
                <a:cs typeface="Alexandria SemiBold" pitchFamily="2" charset="-78"/>
              </a:rPr>
              <a:t>شراء منتج </a:t>
            </a:r>
            <a:r>
              <a:rPr lang="ar-SA" sz="1700" dirty="0">
                <a:latin typeface="Alexandria SemiBold" pitchFamily="2" charset="-78"/>
                <a:cs typeface="Alexandria SemiBold" pitchFamily="2" charset="-78"/>
              </a:rPr>
              <a:t>معين . </a:t>
            </a:r>
            <a:r>
              <a:rPr lang="ar-SA" sz="1700" dirty="0" smtClean="0">
                <a:latin typeface="Alexandria SemiBold" pitchFamily="2" charset="-78"/>
                <a:cs typeface="Alexandria SemiBold" pitchFamily="2" charset="-78"/>
              </a:rPr>
              <a:t>كما تختلف الأساليب </a:t>
            </a:r>
            <a:r>
              <a:rPr lang="ar-SA" sz="1700" dirty="0">
                <a:latin typeface="Alexandria SemiBold" pitchFamily="2" charset="-78"/>
                <a:cs typeface="Alexandria SemiBold" pitchFamily="2" charset="-78"/>
              </a:rPr>
              <a:t>المستخدمة لتحفيز هذه </a:t>
            </a:r>
            <a:r>
              <a:rPr lang="ar-SA" sz="1700" dirty="0" smtClean="0">
                <a:latin typeface="Alexandria SemiBold" pitchFamily="2" charset="-78"/>
                <a:cs typeface="Alexandria SemiBold" pitchFamily="2" charset="-78"/>
              </a:rPr>
              <a:t>الدوافع؛ </a:t>
            </a:r>
            <a:r>
              <a:rPr lang="ar-SA" sz="1700" dirty="0">
                <a:latin typeface="Alexandria SemiBold" pitchFamily="2" charset="-78"/>
                <a:cs typeface="Alexandria SemiBold" pitchFamily="2" charset="-78"/>
              </a:rPr>
              <a:t>فالإعلام </a:t>
            </a:r>
            <a:r>
              <a:rPr lang="ar-SA" sz="1700" dirty="0" smtClean="0">
                <a:latin typeface="Alexandria SemiBold" pitchFamily="2" charset="-78"/>
                <a:cs typeface="Alexandria SemiBold" pitchFamily="2" charset="-78"/>
              </a:rPr>
              <a:t>الرقمي يعتمد </a:t>
            </a:r>
            <a:r>
              <a:rPr lang="ar-SA" sz="1700" dirty="0">
                <a:latin typeface="Alexandria SemiBold" pitchFamily="2" charset="-78"/>
                <a:cs typeface="Alexandria SemiBold" pitchFamily="2" charset="-78"/>
              </a:rPr>
              <a:t>على تقديم المحتوى الجذاب والمثير للاهتمام، بينما التسويق </a:t>
            </a:r>
            <a:r>
              <a:rPr lang="ar-SA" sz="1700" dirty="0" smtClean="0">
                <a:latin typeface="Alexandria SemiBold" pitchFamily="2" charset="-78"/>
                <a:cs typeface="Alexandria SemiBold" pitchFamily="2" charset="-78"/>
              </a:rPr>
              <a:t>يستخدم الدافع بشكل استراتيجي لتحفيز المستهلكين لاتخاذ قرار الشراء من خلال تقديم </a:t>
            </a:r>
            <a:r>
              <a:rPr lang="ar-SA" sz="1700" dirty="0">
                <a:latin typeface="Alexandria SemiBold" pitchFamily="2" charset="-78"/>
                <a:cs typeface="Alexandria SemiBold" pitchFamily="2" charset="-78"/>
              </a:rPr>
              <a:t>العروض </a:t>
            </a:r>
            <a:r>
              <a:rPr lang="ar-SA" sz="1700" dirty="0" smtClean="0">
                <a:latin typeface="Alexandria SemiBold" pitchFamily="2" charset="-78"/>
                <a:cs typeface="Alexandria SemiBold" pitchFamily="2" charset="-78"/>
              </a:rPr>
              <a:t>الخاصة.</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3"/>
          <p:cNvSpPr/>
          <p:nvPr/>
        </p:nvSpPr>
        <p:spPr>
          <a:xfrm>
            <a:off x="-130629" y="3008468"/>
            <a:ext cx="2125909" cy="1853398"/>
          </a:xfrm>
          <a:custGeom>
            <a:avLst/>
            <a:gdLst/>
            <a:ahLst/>
            <a:cxnLst/>
            <a:rect l="l" t="t" r="r" b="b"/>
            <a:pathLst>
              <a:path w="5678121" h="3751109">
                <a:moveTo>
                  <a:pt x="0" y="0"/>
                </a:moveTo>
                <a:lnTo>
                  <a:pt x="5678121" y="0"/>
                </a:lnTo>
                <a:lnTo>
                  <a:pt x="5678121" y="3751109"/>
                </a:lnTo>
                <a:lnTo>
                  <a:pt x="0" y="3751109"/>
                </a:lnTo>
                <a:lnTo>
                  <a:pt x="0" y="0"/>
                </a:lnTo>
                <a:close/>
              </a:path>
            </a:pathLst>
          </a:custGeom>
          <a:blipFill>
            <a:blip r:embed="rId4"/>
            <a:stretch>
              <a:fillRect/>
            </a:stretch>
          </a:blipFill>
        </p:spPr>
      </p:sp>
    </p:spTree>
    <p:extLst>
      <p:ext uri="{BB962C8B-B14F-4D97-AF65-F5344CB8AC3E}">
        <p14:creationId xmlns:p14="http://schemas.microsoft.com/office/powerpoint/2010/main" val="36906525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3717" y="1825415"/>
            <a:ext cx="9679326" cy="4641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1688" y="2035352"/>
            <a:ext cx="9483383" cy="4408899"/>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SA" sz="1600" dirty="0" smtClean="0">
                <a:solidFill>
                  <a:schemeClr val="accent6">
                    <a:lumMod val="50000"/>
                  </a:schemeClr>
                </a:solidFill>
                <a:latin typeface="Alexandria SemiBold" pitchFamily="2" charset="-78"/>
                <a:cs typeface="Alexandria SemiBold" pitchFamily="2" charset="-78"/>
              </a:rPr>
              <a:t>الإدراك </a:t>
            </a:r>
            <a:r>
              <a:rPr lang="en-US" sz="1600" dirty="0">
                <a:solidFill>
                  <a:schemeClr val="accent6">
                    <a:lumMod val="50000"/>
                  </a:schemeClr>
                </a:solidFill>
                <a:latin typeface="Alexandria SemiBold" pitchFamily="2" charset="-78"/>
                <a:cs typeface="Alexandria SemiBold" pitchFamily="2" charset="-78"/>
              </a:rPr>
              <a:t>Perception</a:t>
            </a:r>
            <a:r>
              <a:rPr lang="ar-SA" sz="1600"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هو العملية التي من خلالها يقوم الأفراد بتفسير المعلومات وفهم العالم من حولهم، وكيف يؤثر ذلك على سلوكهم وقراراتهم. </a:t>
            </a:r>
            <a:r>
              <a:rPr lang="ar-SA" sz="1700" u="sng" dirty="0">
                <a:latin typeface="Alexandria SemiBold" pitchFamily="2" charset="-78"/>
                <a:cs typeface="Alexandria SemiBold" pitchFamily="2" charset="-78"/>
              </a:rPr>
              <a:t>في الإعلام الرقمي</a:t>
            </a:r>
            <a:r>
              <a:rPr lang="ar-SA" sz="1700" dirty="0">
                <a:latin typeface="Alexandria SemiBold" pitchFamily="2" charset="-78"/>
                <a:cs typeface="Alexandria SemiBold" pitchFamily="2" charset="-78"/>
              </a:rPr>
              <a:t>: يعتمد الإدراك على كيفية تقديم المعلومات وتصميمها، مما يؤثر على كيفية فهم المستخدمين للمحتوى. أما في </a:t>
            </a:r>
            <a:r>
              <a:rPr lang="ar-SA" sz="1700" u="sng" dirty="0">
                <a:latin typeface="Alexandria SemiBold" pitchFamily="2" charset="-78"/>
                <a:cs typeface="Alexandria SemiBold" pitchFamily="2" charset="-78"/>
              </a:rPr>
              <a:t>التسويق الرقمي</a:t>
            </a:r>
            <a:r>
              <a:rPr lang="ar-SA" sz="1700" dirty="0">
                <a:latin typeface="Alexandria SemiBold" pitchFamily="2" charset="-78"/>
                <a:cs typeface="Alexandria SemiBold" pitchFamily="2" charset="-78"/>
              </a:rPr>
              <a:t>، فإن الإدراك يتعلق بكيفية رؤية المستهلك للعلامة التجارية، والتي تتأثر بالتصميم الجرافيكي، والرسائل الإعلانية، وتجارب العملاء السابقة.</a:t>
            </a:r>
          </a:p>
          <a:p>
            <a:pPr marL="342900" indent="-342900" algn="r" rtl="1">
              <a:lnSpc>
                <a:spcPct val="150000"/>
              </a:lnSpc>
              <a:buFont typeface="Wingdings" panose="05000000000000000000" pitchFamily="2" charset="2"/>
              <a:buChar char="§"/>
            </a:pPr>
            <a:r>
              <a:rPr lang="ar-SA" sz="1600" dirty="0">
                <a:solidFill>
                  <a:schemeClr val="accent6">
                    <a:lumMod val="50000"/>
                  </a:schemeClr>
                </a:solidFill>
                <a:latin typeface="Alexandria SemiBold" pitchFamily="2" charset="-78"/>
                <a:cs typeface="Alexandria SemiBold" pitchFamily="2" charset="-78"/>
              </a:rPr>
              <a:t>التأثير الاجتماعي </a:t>
            </a:r>
            <a:r>
              <a:rPr lang="en-US" sz="1600" dirty="0">
                <a:solidFill>
                  <a:schemeClr val="accent6">
                    <a:lumMod val="50000"/>
                  </a:schemeClr>
                </a:solidFill>
                <a:latin typeface="Alexandria SemiBold" pitchFamily="2" charset="-78"/>
                <a:cs typeface="Alexandria SemiBold" pitchFamily="2" charset="-78"/>
              </a:rPr>
              <a:t>Social Influence</a:t>
            </a:r>
            <a:r>
              <a:rPr lang="ar-SA" sz="1600" dirty="0">
                <a:solidFill>
                  <a:schemeClr val="accent6">
                    <a:lumMod val="50000"/>
                  </a:schemeClr>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يشير إلى الطريقة التي تؤثر بها الجماعات والأفراد الآخرون على سلوكيات وآراء الأفراد. ويُعتبر التأثير الاجتماعي عاملاً حاسمًا في تشكيل المواقف والقرارات الشرائية. في </a:t>
            </a:r>
            <a:r>
              <a:rPr lang="ar-SA" sz="1700" u="sng" dirty="0">
                <a:latin typeface="Alexandria SemiBold" pitchFamily="2" charset="-78"/>
                <a:cs typeface="Alexandria SemiBold" pitchFamily="2" charset="-78"/>
              </a:rPr>
              <a:t>الإعلام الرقمي</a:t>
            </a:r>
            <a:r>
              <a:rPr lang="ar-SA" sz="1700" dirty="0">
                <a:latin typeface="Alexandria SemiBold" pitchFamily="2" charset="-78"/>
                <a:cs typeface="Alexandria SemiBold" pitchFamily="2" charset="-78"/>
              </a:rPr>
              <a:t>، يمكن أن يبرز التأثير الاجتماعي من خلال التعليقات والمراجعات التي يتركها الآخرون على المحتوى. بينما في </a:t>
            </a:r>
            <a:r>
              <a:rPr lang="ar-SA" sz="1700" u="sng" dirty="0" smtClean="0">
                <a:latin typeface="Alexandria SemiBold" pitchFamily="2" charset="-78"/>
                <a:cs typeface="Alexandria SemiBold" pitchFamily="2" charset="-78"/>
              </a:rPr>
              <a:t>التسويق الرقمي</a:t>
            </a:r>
            <a:r>
              <a:rPr lang="ar-SA" sz="1700" dirty="0" smtClean="0">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يُعتبر التأثير الاجتماعي أداة قوية تُستخدم لجذب </a:t>
            </a:r>
            <a:r>
              <a:rPr lang="ar-SA" sz="1700" dirty="0" smtClean="0">
                <a:latin typeface="Alexandria SemiBold" pitchFamily="2" charset="-78"/>
                <a:cs typeface="Alexandria SemiBold" pitchFamily="2" charset="-78"/>
              </a:rPr>
              <a:t>المستهلكين ودفعهم لاتخاذ قرار الشراء </a:t>
            </a:r>
            <a:r>
              <a:rPr lang="ar-SA" sz="1700" dirty="0">
                <a:latin typeface="Alexandria SemiBold" pitchFamily="2" charset="-78"/>
                <a:cs typeface="Alexandria SemiBold" pitchFamily="2" charset="-78"/>
              </a:rPr>
              <a:t>من خلال الإعلانات التي تستند إلى توصيات الأصدقاء أو المؤثرين</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55419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علاقة علم النفس الإعلامي بالعلوم الأخرى</a:t>
            </a:r>
          </a:p>
        </p:txBody>
      </p:sp>
      <p:sp>
        <p:nvSpPr>
          <p:cNvPr id="12" name="Freeform 2"/>
          <p:cNvSpPr/>
          <p:nvPr/>
        </p:nvSpPr>
        <p:spPr>
          <a:xfrm>
            <a:off x="0" y="3535981"/>
            <a:ext cx="1861457" cy="1219889"/>
          </a:xfrm>
          <a:custGeom>
            <a:avLst/>
            <a:gdLst/>
            <a:ahLst/>
            <a:cxnLst/>
            <a:rect l="l" t="t" r="r" b="b"/>
            <a:pathLst>
              <a:path w="3783195" h="3121136">
                <a:moveTo>
                  <a:pt x="0" y="0"/>
                </a:moveTo>
                <a:lnTo>
                  <a:pt x="3783195" y="0"/>
                </a:lnTo>
                <a:lnTo>
                  <a:pt x="3783195" y="3121136"/>
                </a:lnTo>
                <a:lnTo>
                  <a:pt x="0" y="3121136"/>
                </a:lnTo>
                <a:lnTo>
                  <a:pt x="0" y="0"/>
                </a:lnTo>
                <a:close/>
              </a:path>
            </a:pathLst>
          </a:custGeom>
          <a:blipFill>
            <a:blip r:embed="rId5"/>
            <a:stretch>
              <a:fillRect/>
            </a:stretch>
          </a:blipFill>
        </p:spPr>
      </p:sp>
    </p:spTree>
    <p:extLst>
      <p:ext uri="{BB962C8B-B14F-4D97-AF65-F5344CB8AC3E}">
        <p14:creationId xmlns:p14="http://schemas.microsoft.com/office/powerpoint/2010/main" val="7191559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41937" y="1740067"/>
            <a:ext cx="10128739" cy="456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31792" y="8989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86476" y="955712"/>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9134" y="113038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1937" y="1945989"/>
            <a:ext cx="9972401"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يسعى علم النفس </a:t>
            </a:r>
            <a:r>
              <a:rPr lang="ar-SA" dirty="0">
                <a:latin typeface="Alexandria SemiBold" pitchFamily="2" charset="-78"/>
                <a:cs typeface="Alexandria SemiBold" pitchFamily="2" charset="-78"/>
              </a:rPr>
              <a:t>الإعلامي </a:t>
            </a:r>
            <a:r>
              <a:rPr lang="ar-SA" dirty="0" smtClean="0">
                <a:latin typeface="Alexandria SemiBold" pitchFamily="2" charset="-78"/>
                <a:cs typeface="Alexandria SemiBold" pitchFamily="2" charset="-78"/>
              </a:rPr>
              <a:t>لتحقيق مجموعة </a:t>
            </a:r>
            <a:r>
              <a:rPr lang="ar-SA" dirty="0">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الأهداف تتمثل فيما يلي:</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تحسين جودة المحتوى: </a:t>
            </a:r>
            <a:r>
              <a:rPr lang="ar-SA" dirty="0">
                <a:latin typeface="Alexandria SemiBold" pitchFamily="2" charset="-78"/>
                <a:cs typeface="Alexandria SemiBold" pitchFamily="2" charset="-78"/>
              </a:rPr>
              <a:t>وذلك من </a:t>
            </a:r>
            <a:r>
              <a:rPr lang="ar-SA" dirty="0" smtClean="0">
                <a:latin typeface="Alexandria SemiBold" pitchFamily="2" charset="-78"/>
                <a:cs typeface="Alexandria SemiBold" pitchFamily="2" charset="-78"/>
              </a:rPr>
              <a:t>خلال تصميم </a:t>
            </a:r>
            <a:r>
              <a:rPr lang="ar-SA" dirty="0">
                <a:latin typeface="Alexandria SemiBold" pitchFamily="2" charset="-78"/>
                <a:cs typeface="Alexandria SemiBold" pitchFamily="2" charset="-78"/>
              </a:rPr>
              <a:t>رسائل إعلامية وتسويقية فعالة بناءً على بيانات دقيقة حول تفضيلات وسلوكيات الجمهور المستهدف</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زيادة </a:t>
            </a:r>
            <a:r>
              <a:rPr lang="ar-SA" dirty="0">
                <a:solidFill>
                  <a:srgbClr val="0070C0"/>
                </a:solidFill>
                <a:latin typeface="Alexandria SemiBold" pitchFamily="2" charset="-78"/>
                <a:cs typeface="Alexandria SemiBold" pitchFamily="2" charset="-78"/>
              </a:rPr>
              <a:t>الوعي النقدي</a:t>
            </a:r>
            <a:r>
              <a:rPr lang="ar-SA" dirty="0">
                <a:latin typeface="Alexandria SemiBold" pitchFamily="2" charset="-78"/>
                <a:cs typeface="Alexandria SemiBold" pitchFamily="2" charset="-78"/>
              </a:rPr>
              <a:t>: يسعى هذا العلم إلى تعزيز القدرة النقدية لدى الجمهور تجاه المحتوى الذي يتعرضون له، مما يساعدهم على تحليل وفهم الرسائل بشكل </a:t>
            </a:r>
            <a:r>
              <a:rPr lang="ar-SA" dirty="0" smtClean="0">
                <a:latin typeface="Alexandria SemiBold" pitchFamily="2" charset="-78"/>
                <a:cs typeface="Alexandria SemiBold" pitchFamily="2" charset="-78"/>
              </a:rPr>
              <a:t>أفضل، </a:t>
            </a:r>
            <a:r>
              <a:rPr lang="ar-SA" dirty="0">
                <a:latin typeface="Alexandria SemiBold" pitchFamily="2" charset="-78"/>
                <a:cs typeface="Alexandria SemiBold" pitchFamily="2" charset="-78"/>
              </a:rPr>
              <a:t>وتجنب الانخداع بالمعلومات </a:t>
            </a:r>
            <a:r>
              <a:rPr lang="ar-SA" dirty="0" smtClean="0">
                <a:latin typeface="Alexandria SemiBold" pitchFamily="2" charset="-78"/>
                <a:cs typeface="Alexandria SemiBold" pitchFamily="2" charset="-78"/>
              </a:rPr>
              <a:t>المضللة.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تغيير السلوك: </a:t>
            </a:r>
            <a:r>
              <a:rPr lang="ar-SA" dirty="0">
                <a:latin typeface="Alexandria SemiBold" pitchFamily="2" charset="-78"/>
                <a:cs typeface="Alexandria SemiBold" pitchFamily="2" charset="-78"/>
              </a:rPr>
              <a:t>تشجيع الأفراد على اتخاذ قرارات وسلوكيات </a:t>
            </a:r>
            <a:r>
              <a:rPr lang="ar-SA" dirty="0" smtClean="0">
                <a:latin typeface="Alexandria SemiBold" pitchFamily="2" charset="-78"/>
                <a:cs typeface="Alexandria SemiBold" pitchFamily="2" charset="-78"/>
              </a:rPr>
              <a:t>إيجابية؛ وذلك باستخدام </a:t>
            </a:r>
            <a:r>
              <a:rPr lang="ar-SA" dirty="0">
                <a:latin typeface="Alexandria SemiBold" pitchFamily="2" charset="-78"/>
                <a:cs typeface="Alexandria SemiBold" pitchFamily="2" charset="-78"/>
              </a:rPr>
              <a:t>الاستمالات العاطفية والعقلية لتوجيه سلوك الجمهور نحو خيارات أفضل</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تعزيز الحوار والنقاشات العامة</a:t>
            </a:r>
            <a:r>
              <a:rPr lang="ar-SA" dirty="0">
                <a:latin typeface="Alexandria SemiBold" pitchFamily="2" charset="-78"/>
                <a:cs typeface="Alexandria SemiBold" pitchFamily="2" charset="-78"/>
              </a:rPr>
              <a:t>: أي تحفيز الجمهور على النقاش والتفاعل مع المحتوى الرقمي؛ مما يؤدي إلى مجتمع أكثر تفاعلاً ووعيًا بالقضايا المحورية</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8318" y="1196935"/>
            <a:ext cx="380029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أهداف علم النفس الإعلامي</a:t>
            </a:r>
          </a:p>
        </p:txBody>
      </p:sp>
      <p:sp>
        <p:nvSpPr>
          <p:cNvPr id="12" name="Freeform 2"/>
          <p:cNvSpPr/>
          <p:nvPr/>
        </p:nvSpPr>
        <p:spPr>
          <a:xfrm>
            <a:off x="130629" y="4021607"/>
            <a:ext cx="1568103" cy="2057400"/>
          </a:xfrm>
          <a:custGeom>
            <a:avLst/>
            <a:gdLst/>
            <a:ahLst/>
            <a:cxnLst/>
            <a:rect l="l" t="t" r="r" b="b"/>
            <a:pathLst>
              <a:path w="1333881" h="2057400">
                <a:moveTo>
                  <a:pt x="0" y="0"/>
                </a:moveTo>
                <a:lnTo>
                  <a:pt x="1333881" y="0"/>
                </a:lnTo>
                <a:lnTo>
                  <a:pt x="1333881" y="2057400"/>
                </a:lnTo>
                <a:lnTo>
                  <a:pt x="0" y="2057400"/>
                </a:lnTo>
                <a:lnTo>
                  <a:pt x="0"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26808374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10023713" cy="4255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58462" y="1834030"/>
            <a:ext cx="9442938"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تعزيز </a:t>
            </a:r>
            <a:r>
              <a:rPr lang="ar-SA" dirty="0">
                <a:solidFill>
                  <a:srgbClr val="0070C0"/>
                </a:solidFill>
                <a:latin typeface="Alexandria SemiBold" pitchFamily="2" charset="-78"/>
                <a:cs typeface="Alexandria SemiBold" pitchFamily="2" charset="-78"/>
              </a:rPr>
              <a:t>التعليم والتعلم: </a:t>
            </a:r>
            <a:r>
              <a:rPr lang="ar-SA" dirty="0" smtClean="0">
                <a:latin typeface="Alexandria SemiBold" pitchFamily="2" charset="-78"/>
                <a:cs typeface="Alexandria SemiBold" pitchFamily="2" charset="-78"/>
              </a:rPr>
              <a:t>تسهيل التعلم لدي العاملين بالإعلام من خلال التأهيل والتدريب الإعلامي للعاملين بما يتوافق مع قدراتهم ومهاراتهم وذكائهم.</a:t>
            </a:r>
          </a:p>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حل المشكلات: </a:t>
            </a:r>
            <a:r>
              <a:rPr lang="ar-SA" dirty="0" smtClean="0">
                <a:latin typeface="Alexandria SemiBold" pitchFamily="2" charset="-78"/>
                <a:cs typeface="Alexandria SemiBold" pitchFamily="2" charset="-78"/>
              </a:rPr>
              <a:t>يسعى علم النفس الإعلامي إلى حل المشكلات التي قد تدخل في الموضوعات التالية:</a:t>
            </a:r>
          </a:p>
          <a:p>
            <a:pPr marL="571500" indent="-22860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زيادة تحسين الخدمات الإعلامية وتحسين نوعيتها وطرق العمل فيها.</a:t>
            </a:r>
          </a:p>
          <a:p>
            <a:pPr marL="571500" indent="-22860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زيادة </a:t>
            </a:r>
            <a:r>
              <a:rPr lang="ar-SA" dirty="0">
                <a:latin typeface="Alexandria SemiBold" pitchFamily="2" charset="-78"/>
                <a:cs typeface="Alexandria SemiBold" pitchFamily="2" charset="-78"/>
              </a:rPr>
              <a:t>توافق العاملين مع عملهم بمتابعة تدريبهم وفق الأسس العلمية </a:t>
            </a:r>
            <a:r>
              <a:rPr lang="ar-SA" dirty="0" smtClean="0">
                <a:latin typeface="Alexandria SemiBold" pitchFamily="2" charset="-78"/>
                <a:cs typeface="Alexandria SemiBold" pitchFamily="2" charset="-78"/>
              </a:rPr>
              <a:t>والعملية.</a:t>
            </a:r>
          </a:p>
          <a:p>
            <a:pPr marL="571500" indent="-22860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تحقيق </a:t>
            </a:r>
            <a:r>
              <a:rPr lang="ar-SA" dirty="0">
                <a:latin typeface="Alexandria SemiBold" pitchFamily="2" charset="-78"/>
                <a:cs typeface="Alexandria SemiBold" pitchFamily="2" charset="-78"/>
              </a:rPr>
              <a:t>الاستقرار الإعلامي، وذلك </a:t>
            </a:r>
            <a:r>
              <a:rPr lang="ar-SA" dirty="0" smtClean="0">
                <a:latin typeface="Alexandria SemiBold" pitchFamily="2" charset="-78"/>
                <a:cs typeface="Alexandria SemiBold" pitchFamily="2" charset="-78"/>
              </a:rPr>
              <a:t>بإزالة </a:t>
            </a:r>
            <a:r>
              <a:rPr lang="ar-SA" dirty="0">
                <a:latin typeface="Alexandria SemiBold" pitchFamily="2" charset="-78"/>
                <a:cs typeface="Alexandria SemiBold" pitchFamily="2" charset="-78"/>
              </a:rPr>
              <a:t>مصادر الشكوى لدى العاملين وتقديم أفضل الخدمات وصيانة وتطوير العمل الإعلامي</a:t>
            </a:r>
            <a:r>
              <a:rPr lang="ar-SA" dirty="0" smtClean="0">
                <a:latin typeface="Alexandria SemiBold" pitchFamily="2" charset="-78"/>
                <a:cs typeface="Alexandria SemiBold" pitchFamily="2" charset="-78"/>
              </a:rPr>
              <a:t>.</a:t>
            </a:r>
          </a:p>
          <a:p>
            <a:pPr marL="571500" indent="-228600" algn="r" rtl="1">
              <a:lnSpc>
                <a:spcPct val="150000"/>
              </a:lnSpc>
              <a:buFont typeface="Wingdings" panose="05000000000000000000" pitchFamily="2" charset="2"/>
              <a:buChar char="§"/>
            </a:pPr>
            <a:r>
              <a:rPr lang="ar-SA" dirty="0">
                <a:latin typeface="Alexandria SemiBold" pitchFamily="2" charset="-78"/>
                <a:cs typeface="Alexandria SemiBold" pitchFamily="2" charset="-78"/>
              </a:rPr>
              <a:t>معرفة متطلبات العمل من الخصائص الشخصية، ومعرفة مدى ما يمتلكه العاملين من هذه الخصائص حتى يمكن وضع الفرد المناسب في المكان المناسب</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10031"/>
            <a:ext cx="4025382"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أهداف علم النفس الإعلامي</a:t>
            </a:r>
          </a:p>
        </p:txBody>
      </p:sp>
      <p:sp>
        <p:nvSpPr>
          <p:cNvPr id="12" name="Freeform 3"/>
          <p:cNvSpPr/>
          <p:nvPr/>
        </p:nvSpPr>
        <p:spPr>
          <a:xfrm flipH="1">
            <a:off x="48113" y="2540347"/>
            <a:ext cx="1735780" cy="1828800"/>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98725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2954" y="1900196"/>
            <a:ext cx="9355015" cy="4219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6046" y="2113958"/>
            <a:ext cx="9055374" cy="3831818"/>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smtClean="0">
                <a:solidFill>
                  <a:srgbClr val="0070C0"/>
                </a:solidFill>
                <a:latin typeface="Alexandria SemiBold" pitchFamily="2" charset="-78"/>
                <a:cs typeface="Alexandria SemiBold" pitchFamily="2" charset="-78"/>
              </a:rPr>
              <a:t>حل </a:t>
            </a:r>
            <a:r>
              <a:rPr lang="ar-SA" dirty="0">
                <a:solidFill>
                  <a:srgbClr val="0070C0"/>
                </a:solidFill>
                <a:latin typeface="Alexandria SemiBold" pitchFamily="2" charset="-78"/>
                <a:cs typeface="Alexandria SemiBold" pitchFamily="2" charset="-78"/>
              </a:rPr>
              <a:t>المشكلات: </a:t>
            </a:r>
            <a:endParaRPr lang="ar-SA" dirty="0">
              <a:latin typeface="Alexandria SemiBold" pitchFamily="2" charset="-78"/>
              <a:cs typeface="Alexandria SemiBold" pitchFamily="2" charset="-78"/>
            </a:endParaRPr>
          </a:p>
          <a:p>
            <a:pPr marL="522288" indent="-293688"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مشكلات في التخطيط والإدارة والعمل على تصحيح الرسائل المضللة أو </a:t>
            </a:r>
            <a:r>
              <a:rPr lang="ar-SA" dirty="0">
                <a:latin typeface="Alexandria SemiBold" pitchFamily="2" charset="-78"/>
                <a:cs typeface="Alexandria SemiBold" pitchFamily="2" charset="-78"/>
              </a:rPr>
              <a:t>المُفبركة؛ </a:t>
            </a:r>
            <a:r>
              <a:rPr lang="ar-SA" dirty="0" smtClean="0">
                <a:latin typeface="Alexandria SemiBold" pitchFamily="2" charset="-78"/>
                <a:cs typeface="Alexandria SemiBold" pitchFamily="2" charset="-78"/>
              </a:rPr>
              <a:t>لتحقيق </a:t>
            </a:r>
            <a:r>
              <a:rPr lang="ar-SA" dirty="0">
                <a:latin typeface="Alexandria SemiBold" pitchFamily="2" charset="-78"/>
                <a:cs typeface="Alexandria SemiBold" pitchFamily="2" charset="-78"/>
              </a:rPr>
              <a:t>التواصل الفعال بين </a:t>
            </a:r>
            <a:r>
              <a:rPr lang="ar-SA" dirty="0" smtClean="0">
                <a:latin typeface="Alexandria SemiBold" pitchFamily="2" charset="-78"/>
                <a:cs typeface="Alexandria SemiBold" pitchFamily="2" charset="-78"/>
              </a:rPr>
              <a:t>المرسل والمتلقي. </a:t>
            </a:r>
          </a:p>
          <a:p>
            <a:pPr marL="522288" indent="-293688"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تحسين </a:t>
            </a:r>
            <a:r>
              <a:rPr lang="ar-SA" dirty="0">
                <a:latin typeface="Alexandria SemiBold" pitchFamily="2" charset="-78"/>
                <a:cs typeface="Alexandria SemiBold" pitchFamily="2" charset="-78"/>
              </a:rPr>
              <a:t>لغة الإعلاميين بحيث تصبح قادرة على ايصال الرسالة بالشكل الصحيح، وأن يصبح لدى الأفراد الإعلاميين القدرة على الاقناع بما يتناسب ما يريدون ايصاله </a:t>
            </a:r>
            <a:r>
              <a:rPr lang="ar-SA" dirty="0" smtClean="0">
                <a:latin typeface="Alexandria SemiBold" pitchFamily="2" charset="-78"/>
                <a:cs typeface="Alexandria SemiBold" pitchFamily="2" charset="-78"/>
              </a:rPr>
              <a:t>للجمهور.</a:t>
            </a:r>
          </a:p>
          <a:p>
            <a:pPr marL="52388" indent="176213" algn="r" rtl="1">
              <a:lnSpc>
                <a:spcPct val="150000"/>
              </a:lnSpc>
            </a:pPr>
            <a:r>
              <a:rPr lang="ar-SA" dirty="0">
                <a:latin typeface="Alexandria SemiBold" pitchFamily="2" charset="-78"/>
                <a:cs typeface="Alexandria SemiBold" pitchFamily="2" charset="-78"/>
              </a:rPr>
              <a:t>وبهذا تسعى هذه الأهداف إلى تعزيز الفهم العميق لتأثير الإعلام الرقمي على المجتمع، مما يساعد على تطوير استراتيجيات </a:t>
            </a:r>
            <a:r>
              <a:rPr lang="ar-SA" dirty="0" smtClean="0">
                <a:latin typeface="Alexandria SemiBold" pitchFamily="2" charset="-78"/>
                <a:cs typeface="Alexandria SemiBold" pitchFamily="2" charset="-78"/>
              </a:rPr>
              <a:t>فعالة </a:t>
            </a:r>
            <a:r>
              <a:rPr lang="ar-SA" dirty="0">
                <a:latin typeface="Alexandria SemiBold" pitchFamily="2" charset="-78"/>
                <a:cs typeface="Alexandria SemiBold" pitchFamily="2" charset="-78"/>
              </a:rPr>
              <a:t>وتحسين جودة المحتوى </a:t>
            </a:r>
            <a:r>
              <a:rPr lang="ar-SA" dirty="0" smtClean="0">
                <a:latin typeface="Alexandria SemiBold" pitchFamily="2" charset="-78"/>
                <a:cs typeface="Alexandria SemiBold" pitchFamily="2" charset="-78"/>
              </a:rPr>
              <a:t>الإعلامي الرقمي.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338388"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أهداف علم النفس الإعلامي</a:t>
            </a:r>
          </a:p>
        </p:txBody>
      </p:sp>
      <p:sp>
        <p:nvSpPr>
          <p:cNvPr id="12" name="Freeform 5"/>
          <p:cNvSpPr/>
          <p:nvPr/>
        </p:nvSpPr>
        <p:spPr>
          <a:xfrm>
            <a:off x="-119953" y="4147457"/>
            <a:ext cx="2532096" cy="2710543"/>
          </a:xfrm>
          <a:custGeom>
            <a:avLst/>
            <a:gdLst/>
            <a:ahLst/>
            <a:cxnLst/>
            <a:rect l="l" t="t" r="r" b="b"/>
            <a:pathLst>
              <a:path w="4350074" h="3933192">
                <a:moveTo>
                  <a:pt x="0" y="0"/>
                </a:moveTo>
                <a:lnTo>
                  <a:pt x="4350074" y="0"/>
                </a:lnTo>
                <a:lnTo>
                  <a:pt x="4350074" y="3933192"/>
                </a:lnTo>
                <a:lnTo>
                  <a:pt x="0" y="3933192"/>
                </a:lnTo>
                <a:lnTo>
                  <a:pt x="0" y="0"/>
                </a:lnTo>
                <a:close/>
              </a:path>
            </a:pathLst>
          </a:custGeom>
          <a:blipFill>
            <a:blip r:embed="rId5"/>
            <a:stretch>
              <a:fillRect/>
            </a:stretch>
          </a:blipFill>
        </p:spPr>
      </p:sp>
    </p:spTree>
    <p:extLst>
      <p:ext uri="{BB962C8B-B14F-4D97-AF65-F5344CB8AC3E}">
        <p14:creationId xmlns:p14="http://schemas.microsoft.com/office/powerpoint/2010/main" val="15597732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10154" y="1975756"/>
            <a:ext cx="9254532" cy="4260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10154" y="1989153"/>
            <a:ext cx="9107575"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يقوم علم النفس الإعلامي بأربع وظائف تتمثل في:</a:t>
            </a: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وظيفة اكتساب المعلومات </a:t>
            </a:r>
            <a:r>
              <a:rPr lang="en-US" dirty="0" smtClean="0">
                <a:latin typeface="Alexandria SemiBold" pitchFamily="2" charset="-78"/>
                <a:cs typeface="Alexandria SemiBold" pitchFamily="2" charset="-78"/>
              </a:rPr>
              <a:t>Acquiring function</a:t>
            </a:r>
            <a:r>
              <a:rPr lang="ar-SA" dirty="0" smtClean="0">
                <a:latin typeface="Alexandria SemiBold" pitchFamily="2" charset="-78"/>
                <a:cs typeface="Alexandria SemiBold" pitchFamily="2" charset="-78"/>
              </a:rPr>
              <a:t>: وتشير </a:t>
            </a:r>
            <a:r>
              <a:rPr lang="ar-SA" dirty="0">
                <a:latin typeface="Alexandria SemiBold" pitchFamily="2" charset="-78"/>
                <a:cs typeface="Alexandria SemiBold" pitchFamily="2" charset="-78"/>
              </a:rPr>
              <a:t>إلى قدرة الإعلام الرقمي على تزويد الأفراد بمعلومات </a:t>
            </a:r>
            <a:r>
              <a:rPr lang="ar-SA" dirty="0" smtClean="0">
                <a:latin typeface="Alexandria SemiBold" pitchFamily="2" charset="-78"/>
                <a:cs typeface="Alexandria SemiBold" pitchFamily="2" charset="-78"/>
              </a:rPr>
              <a:t>جديدة. فمن </a:t>
            </a:r>
            <a:r>
              <a:rPr lang="ar-SA" dirty="0">
                <a:latin typeface="Alexandria SemiBold" pitchFamily="2" charset="-78"/>
                <a:cs typeface="Alexandria SemiBold" pitchFamily="2" charset="-78"/>
              </a:rPr>
              <a:t>خلال المنصات الرقمية مثل الإنترنت ووسائل التواصل الاجتماعي، يمكن للأشخاص الوصول إلى </a:t>
            </a:r>
            <a:r>
              <a:rPr lang="ar-SA" dirty="0" smtClean="0">
                <a:latin typeface="Alexandria SemiBold" pitchFamily="2" charset="-78"/>
                <a:cs typeface="Alexandria SemiBold" pitchFamily="2" charset="-78"/>
              </a:rPr>
              <a:t>كم ضخم من </a:t>
            </a:r>
            <a:r>
              <a:rPr lang="ar-SA" dirty="0">
                <a:latin typeface="Alexandria SemiBold" pitchFamily="2" charset="-78"/>
                <a:cs typeface="Alexandria SemiBold" pitchFamily="2" charset="-78"/>
              </a:rPr>
              <a:t>المعلومات حول مواضيع </a:t>
            </a:r>
            <a:r>
              <a:rPr lang="ar-SA" dirty="0" smtClean="0">
                <a:latin typeface="Alexandria SemiBold" pitchFamily="2" charset="-78"/>
                <a:cs typeface="Alexandria SemiBold" pitchFamily="2" charset="-78"/>
              </a:rPr>
              <a:t>مختلفة. ويكتسب الفرد المعلومات أثناء التعرض للرسالة، وبالتالي يكون تأثير التعرض للاكتساب المعلومات يكون فوري.</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وظيفة التحفيز </a:t>
            </a:r>
            <a:r>
              <a:rPr lang="en-US" dirty="0">
                <a:latin typeface="Alexandria SemiBold" pitchFamily="2" charset="-78"/>
                <a:cs typeface="Alexandria SemiBold" pitchFamily="2" charset="-78"/>
              </a:rPr>
              <a:t>Triggering Function</a:t>
            </a:r>
            <a:r>
              <a:rPr lang="ar-SA" dirty="0">
                <a:latin typeface="Alexandria SemiBold" pitchFamily="2" charset="-78"/>
                <a:cs typeface="Alexandria SemiBold" pitchFamily="2" charset="-78"/>
              </a:rPr>
              <a:t>: تلعب دورًا مهمًا في تنشيط المعلومات والمشاعر الموجودة بالفعل لدى الأفراد أثناء تعرضهم للمحتوى الإعلامي. </a:t>
            </a:r>
            <a:r>
              <a:rPr lang="ar-SA" dirty="0" smtClean="0">
                <a:latin typeface="Alexandria SemiBold" pitchFamily="2" charset="-78"/>
                <a:cs typeface="Alexandria SemiBold" pitchFamily="2" charset="-78"/>
              </a:rPr>
              <a:t>فيمكن </a:t>
            </a:r>
            <a:r>
              <a:rPr lang="ar-SA" dirty="0">
                <a:latin typeface="Alexandria SemiBold" pitchFamily="2" charset="-78"/>
                <a:cs typeface="Alexandria SemiBold" pitchFamily="2" charset="-78"/>
              </a:rPr>
              <a:t>لرسالة إعلامية معينة أن </a:t>
            </a:r>
            <a:r>
              <a:rPr lang="ar-SA" dirty="0" smtClean="0">
                <a:latin typeface="Alexandria SemiBold" pitchFamily="2" charset="-78"/>
                <a:cs typeface="Alexandria SemiBold" pitchFamily="2" charset="-78"/>
              </a:rPr>
              <a:t>تُثير </a:t>
            </a:r>
            <a:r>
              <a:rPr lang="ar-SA" dirty="0">
                <a:latin typeface="Alexandria SemiBold" pitchFamily="2" charset="-78"/>
                <a:cs typeface="Alexandria SemiBold" pitchFamily="2" charset="-78"/>
              </a:rPr>
              <a:t>استدعاء المعلومات التي تم تعلمها سابقًا، أو تحفز ذكريات لمواقف أو اعتقادات أو مشاعر </a:t>
            </a:r>
            <a:r>
              <a:rPr lang="ar-SA" dirty="0" smtClean="0">
                <a:latin typeface="Alexandria SemiBold" pitchFamily="2" charset="-78"/>
                <a:cs typeface="Alexandria SemiBold" pitchFamily="2" charset="-78"/>
              </a:rPr>
              <a:t>سابقة.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09345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وظائف علم النفس الإعلامي</a:t>
            </a:r>
          </a:p>
        </p:txBody>
      </p:sp>
      <p:sp>
        <p:nvSpPr>
          <p:cNvPr id="12" name="Freeform 7"/>
          <p:cNvSpPr/>
          <p:nvPr/>
        </p:nvSpPr>
        <p:spPr>
          <a:xfrm>
            <a:off x="61345" y="2555962"/>
            <a:ext cx="2321276" cy="2184114"/>
          </a:xfrm>
          <a:custGeom>
            <a:avLst/>
            <a:gdLst/>
            <a:ahLst/>
            <a:cxnLst/>
            <a:rect l="l" t="t" r="r" b="b"/>
            <a:pathLst>
              <a:path w="2714434" h="2847308">
                <a:moveTo>
                  <a:pt x="0" y="0"/>
                </a:moveTo>
                <a:lnTo>
                  <a:pt x="2714433" y="0"/>
                </a:lnTo>
                <a:lnTo>
                  <a:pt x="2714433" y="2847308"/>
                </a:lnTo>
                <a:lnTo>
                  <a:pt x="0" y="2847308"/>
                </a:lnTo>
                <a:lnTo>
                  <a:pt x="0" y="0"/>
                </a:lnTo>
                <a:close/>
              </a:path>
            </a:pathLst>
          </a:custGeom>
          <a:blipFill>
            <a:blip r:embed="rId5">
              <a:extLst>
                <a:ext uri="{96DAC541-7B7A-43D3-8B79-37D633B846F1}">
                  <asvg:svgBlip xmlns="" xmlns:asvg="http://schemas.microsoft.com/office/drawing/2016/SVG/main" r:embed="rId10"/>
                </a:ext>
              </a:extLst>
            </a:blip>
            <a:stretch>
              <a:fillRect/>
            </a:stretch>
          </a:blipFill>
        </p:spPr>
      </p:sp>
    </p:spTree>
    <p:extLst>
      <p:ext uri="{BB962C8B-B14F-4D97-AF65-F5344CB8AC3E}">
        <p14:creationId xmlns:p14="http://schemas.microsoft.com/office/powerpoint/2010/main" val="2010139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51214" y="1975756"/>
            <a:ext cx="9486900" cy="4260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1214" y="1989153"/>
            <a:ext cx="9372599"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2">
                    <a:lumMod val="50000"/>
                  </a:schemeClr>
                </a:solidFill>
                <a:latin typeface="Alexandria SemiBold" pitchFamily="2" charset="-78"/>
                <a:cs typeface="Alexandria SemiBold" pitchFamily="2" charset="-78"/>
              </a:rPr>
              <a:t>وظيفة التغيير </a:t>
            </a:r>
            <a:r>
              <a:rPr lang="en-US" dirty="0" smtClean="0">
                <a:latin typeface="Alexandria SemiBold" pitchFamily="2" charset="-78"/>
                <a:cs typeface="Alexandria SemiBold" pitchFamily="2" charset="-78"/>
              </a:rPr>
              <a:t>Altering Function</a:t>
            </a:r>
            <a:r>
              <a:rPr lang="ar-SA" dirty="0" smtClean="0">
                <a:latin typeface="Alexandria SemiBold" pitchFamily="2" charset="-78"/>
                <a:cs typeface="Alexandria SemiBold" pitchFamily="2" charset="-78"/>
              </a:rPr>
              <a:t>: وتعني قدرة الإعلام الرقمي على تعديل أو تدعيم أو تغيير مواقف وتحدد السلوك العام </a:t>
            </a:r>
            <a:r>
              <a:rPr lang="ar-SA" dirty="0">
                <a:latin typeface="Alexandria SemiBold" pitchFamily="2" charset="-78"/>
                <a:cs typeface="Alexandria SemiBold" pitchFamily="2" charset="-78"/>
              </a:rPr>
              <a:t>للأفراد بالمجتمع. </a:t>
            </a:r>
            <a:r>
              <a:rPr lang="ar-SA" dirty="0" smtClean="0">
                <a:latin typeface="Alexandria SemiBold" pitchFamily="2" charset="-78"/>
                <a:cs typeface="Alexandria SemiBold" pitchFamily="2" charset="-78"/>
              </a:rPr>
              <a:t>فتعرض المستخدم </a:t>
            </a:r>
            <a:r>
              <a:rPr lang="ar-SA" dirty="0">
                <a:latin typeface="Alexandria SemiBold" pitchFamily="2" charset="-78"/>
                <a:cs typeface="Alexandria SemiBold" pitchFamily="2" charset="-78"/>
              </a:rPr>
              <a:t>لمحتوى معين بشكل </a:t>
            </a:r>
            <a:r>
              <a:rPr lang="ar-SA" dirty="0" smtClean="0">
                <a:latin typeface="Alexandria SemiBold" pitchFamily="2" charset="-78"/>
                <a:cs typeface="Alexandria SemiBold" pitchFamily="2" charset="-78"/>
              </a:rPr>
              <a:t>متكرر، </a:t>
            </a:r>
            <a:r>
              <a:rPr lang="ar-SA" dirty="0">
                <a:latin typeface="Alexandria SemiBold" pitchFamily="2" charset="-78"/>
                <a:cs typeface="Alexandria SemiBold" pitchFamily="2" charset="-78"/>
              </a:rPr>
              <a:t>يمكن أن يؤدي إلى إعادة تشكيل آ</a:t>
            </a:r>
            <a:r>
              <a:rPr lang="ar-SA" dirty="0" smtClean="0">
                <a:latin typeface="Alexandria SemiBold" pitchFamily="2" charset="-78"/>
                <a:cs typeface="Alexandria SemiBold" pitchFamily="2" charset="-78"/>
              </a:rPr>
              <a:t>رائه ومواقفه تجاه هذا الموضوع. مثلاً</a:t>
            </a:r>
            <a:r>
              <a:rPr lang="ar-SA" dirty="0">
                <a:latin typeface="Alexandria SemiBold" pitchFamily="2" charset="-78"/>
                <a:cs typeface="Alexandria SemiBold" pitchFamily="2" charset="-78"/>
              </a:rPr>
              <a:t>، إذا تعرض الأفراد لمحتوى يعزز من قيم التسامح والتنوع الثقافي، فقد يتغير تصورهم عن تلك القيم ويصبحون أكثر قبولًا للاختلافات</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3"/>
            </a:pPr>
            <a:r>
              <a:rPr lang="ar-SA" dirty="0" smtClean="0">
                <a:solidFill>
                  <a:schemeClr val="accent2">
                    <a:lumMod val="50000"/>
                  </a:schemeClr>
                </a:solidFill>
                <a:latin typeface="Alexandria SemiBold" pitchFamily="2" charset="-78"/>
                <a:cs typeface="Alexandria SemiBold" pitchFamily="2" charset="-78"/>
              </a:rPr>
              <a:t>وظيفة التعزيز </a:t>
            </a:r>
            <a:r>
              <a:rPr lang="en-US" dirty="0" smtClean="0">
                <a:latin typeface="Alexandria SemiBold" pitchFamily="2" charset="-78"/>
                <a:cs typeface="Alexandria SemiBold" pitchFamily="2" charset="-78"/>
              </a:rPr>
              <a:t>Reinforcing Function</a:t>
            </a:r>
            <a:r>
              <a:rPr lang="ar-SA" dirty="0" smtClean="0">
                <a:latin typeface="Alexandria SemiBold" pitchFamily="2" charset="-78"/>
                <a:cs typeface="Alexandria SemiBold" pitchFamily="2" charset="-78"/>
              </a:rPr>
              <a:t>: يقصد بها </a:t>
            </a:r>
            <a:r>
              <a:rPr lang="ar-SA" dirty="0">
                <a:latin typeface="Alexandria SemiBold" pitchFamily="2" charset="-78"/>
                <a:cs typeface="Alexandria SemiBold" pitchFamily="2" charset="-78"/>
              </a:rPr>
              <a:t>بتعزيز المعتقدات والقيم الموجودة بالفعل لدى الأفراد من خلال الإعلام الرقمي. </a:t>
            </a:r>
            <a:r>
              <a:rPr lang="ar-SA" dirty="0" smtClean="0">
                <a:latin typeface="Alexandria SemiBold" pitchFamily="2" charset="-78"/>
                <a:cs typeface="Alexandria SemiBold" pitchFamily="2" charset="-78"/>
              </a:rPr>
              <a:t>فعندما </a:t>
            </a:r>
            <a:r>
              <a:rPr lang="ar-SA" dirty="0">
                <a:latin typeface="Alexandria SemiBold" pitchFamily="2" charset="-78"/>
                <a:cs typeface="Alexandria SemiBold" pitchFamily="2" charset="-78"/>
              </a:rPr>
              <a:t>يتعرض الأشخاص لمحتوى يدعم أفكارهم ومعتقداتهم الحالية، فإن ذلك يعزز تلك الأفكار ويزيد من تمسكهم </a:t>
            </a:r>
            <a:r>
              <a:rPr lang="ar-SA" dirty="0" smtClean="0">
                <a:latin typeface="Alexandria SemiBold" pitchFamily="2" charset="-78"/>
                <a:cs typeface="Alexandria SemiBold" pitchFamily="2" charset="-78"/>
              </a:rPr>
              <a:t>بها</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كالشعور بالانتماء، </a:t>
            </a:r>
            <a:r>
              <a:rPr lang="ar-SA" dirty="0">
                <a:latin typeface="Alexandria SemiBold" pitchFamily="2" charset="-78"/>
                <a:cs typeface="Alexandria SemiBold" pitchFamily="2" charset="-78"/>
              </a:rPr>
              <a:t>حيث يشعر الأفراد بأن آرائهم مدعومة ومؤيدة من قبل المجتمع المحيط بهم</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408802"/>
            <a:ext cx="409345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وظائف علم النفس الإعلامي</a:t>
            </a:r>
          </a:p>
        </p:txBody>
      </p:sp>
      <p:sp>
        <p:nvSpPr>
          <p:cNvPr id="12" name="Freeform 5"/>
          <p:cNvSpPr/>
          <p:nvPr/>
        </p:nvSpPr>
        <p:spPr>
          <a:xfrm>
            <a:off x="-772292" y="2782135"/>
            <a:ext cx="3154913" cy="2139043"/>
          </a:xfrm>
          <a:custGeom>
            <a:avLst/>
            <a:gdLst/>
            <a:ahLst/>
            <a:cxnLst/>
            <a:rect l="l" t="t" r="r" b="b"/>
            <a:pathLst>
              <a:path w="3775293" h="2653716">
                <a:moveTo>
                  <a:pt x="0" y="0"/>
                </a:moveTo>
                <a:lnTo>
                  <a:pt x="3775293" y="0"/>
                </a:lnTo>
                <a:lnTo>
                  <a:pt x="3775293" y="2653716"/>
                </a:lnTo>
                <a:lnTo>
                  <a:pt x="0" y="2653716"/>
                </a:lnTo>
                <a:lnTo>
                  <a:pt x="0" y="0"/>
                </a:lnTo>
                <a:close/>
              </a:path>
            </a:pathLst>
          </a:custGeom>
          <a:blipFill>
            <a:blip r:embed="rId5"/>
            <a:stretch>
              <a:fillRect/>
            </a:stretch>
          </a:blipFill>
        </p:spPr>
      </p:sp>
    </p:spTree>
    <p:extLst>
      <p:ext uri="{BB962C8B-B14F-4D97-AF65-F5344CB8AC3E}">
        <p14:creationId xmlns:p14="http://schemas.microsoft.com/office/powerpoint/2010/main" val="3652166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992085"/>
            <a:ext cx="9430650" cy="4300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2828" y="2113958"/>
            <a:ext cx="9254804"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المبادئ الأساسية </a:t>
            </a:r>
            <a:r>
              <a:rPr lang="ar-SA" dirty="0" smtClean="0">
                <a:latin typeface="Alexandria SemiBold" pitchFamily="2" charset="-78"/>
                <a:cs typeface="Alexandria SemiBold" pitchFamily="2" charset="-78"/>
              </a:rPr>
              <a:t>لعلم النفس الإعلامي يقصد بها الأسس النظرية التي يقوم عليها علم النفس الإعلامي، والتي تعتبر بمثابة توجهات وقوانين تُساعد في فهم تأثير الإعلام الرقمي </a:t>
            </a:r>
            <a:r>
              <a:rPr lang="ar-SA" dirty="0">
                <a:latin typeface="Alexandria SemiBold" pitchFamily="2" charset="-78"/>
                <a:cs typeface="Alexandria SemiBold" pitchFamily="2" charset="-78"/>
              </a:rPr>
              <a:t>على الأفراد </a:t>
            </a:r>
            <a:r>
              <a:rPr lang="ar-SA" dirty="0" smtClean="0">
                <a:latin typeface="Alexandria SemiBold" pitchFamily="2" charset="-78"/>
                <a:cs typeface="Alexandria SemiBold" pitchFamily="2" charset="-78"/>
              </a:rPr>
              <a:t>والمجتمعات</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فتؤثر المنصات الرقمية </a:t>
            </a:r>
            <a:r>
              <a:rPr lang="ar-SA" dirty="0">
                <a:latin typeface="Alexandria SemiBold" pitchFamily="2" charset="-78"/>
                <a:cs typeface="Alexandria SemiBold" pitchFamily="2" charset="-78"/>
              </a:rPr>
              <a:t>بشكل </a:t>
            </a:r>
            <a:r>
              <a:rPr lang="ar-SA" u="sng" dirty="0">
                <a:latin typeface="Alexandria SemiBold" pitchFamily="2" charset="-78"/>
                <a:cs typeface="Alexandria SemiBold" pitchFamily="2" charset="-78"/>
              </a:rPr>
              <a:t>مباشر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السلوك، </a:t>
            </a:r>
            <a:r>
              <a:rPr lang="ar-SA" dirty="0">
                <a:latin typeface="Alexandria SemiBold" pitchFamily="2" charset="-78"/>
                <a:cs typeface="Alexandria SemiBold" pitchFamily="2" charset="-78"/>
              </a:rPr>
              <a:t>لكنها أيضاً تؤثر </a:t>
            </a:r>
            <a:r>
              <a:rPr lang="ar-SA" u="sng" dirty="0">
                <a:latin typeface="Alexandria SemiBold" pitchFamily="2" charset="-78"/>
                <a:cs typeface="Alexandria SemiBold" pitchFamily="2" charset="-78"/>
              </a:rPr>
              <a:t>بشكل غير مباشر </a:t>
            </a:r>
            <a:r>
              <a:rPr lang="ar-SA" dirty="0">
                <a:latin typeface="Alexandria SemiBold" pitchFamily="2" charset="-78"/>
                <a:cs typeface="Alexandria SemiBold" pitchFamily="2" charset="-78"/>
              </a:rPr>
              <a:t>عبر تشكيل الآراء </a:t>
            </a:r>
            <a:r>
              <a:rPr lang="ar-SA" dirty="0" smtClean="0">
                <a:latin typeface="Alexandria SemiBold" pitchFamily="2" charset="-78"/>
                <a:cs typeface="Alexandria SemiBold" pitchFamily="2" charset="-78"/>
              </a:rPr>
              <a:t>والقيم.وتتمثل </a:t>
            </a:r>
            <a:r>
              <a:rPr lang="ar-SA" dirty="0">
                <a:latin typeface="Alexandria SemiBold" pitchFamily="2" charset="-78"/>
                <a:cs typeface="Alexandria SemiBold" pitchFamily="2" charset="-78"/>
              </a:rPr>
              <a:t>هذه المبادئ </a:t>
            </a:r>
            <a:r>
              <a:rPr lang="ar-SA" dirty="0" smtClean="0">
                <a:latin typeface="Alexandria SemiBold" pitchFamily="2" charset="-78"/>
                <a:cs typeface="Alexandria SemiBold" pitchFamily="2" charset="-78"/>
              </a:rPr>
              <a:t>في:</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نظرية </a:t>
            </a:r>
            <a:r>
              <a:rPr lang="ar-SA" dirty="0">
                <a:solidFill>
                  <a:srgbClr val="0070C0"/>
                </a:solidFill>
                <a:latin typeface="Alexandria SemiBold" pitchFamily="2" charset="-78"/>
                <a:cs typeface="Alexandria SemiBold" pitchFamily="2" charset="-78"/>
              </a:rPr>
              <a:t>التعزيز: </a:t>
            </a:r>
            <a:r>
              <a:rPr lang="ar-SA" dirty="0">
                <a:latin typeface="Alexandria SemiBold" pitchFamily="2" charset="-78"/>
                <a:cs typeface="Alexandria SemiBold" pitchFamily="2" charset="-78"/>
              </a:rPr>
              <a:t>تشير إلى أن التعرض لمحتوى معين يمكن أن يعزز أو يقلل من سلوكيات معينة. على سبيل المثال، يمكن أن تؤدي المشاهدات المتكررة للعنف في </a:t>
            </a:r>
            <a:r>
              <a:rPr lang="ar-SA" dirty="0" smtClean="0">
                <a:latin typeface="Alexandria SemiBold" pitchFamily="2" charset="-78"/>
                <a:cs typeface="Alexandria SemiBold" pitchFamily="2" charset="-78"/>
              </a:rPr>
              <a:t>المنصات الرقمية </a:t>
            </a:r>
            <a:r>
              <a:rPr lang="ar-SA" dirty="0">
                <a:latin typeface="Alexandria SemiBold" pitchFamily="2" charset="-78"/>
                <a:cs typeface="Alexandria SemiBold" pitchFamily="2" charset="-78"/>
              </a:rPr>
              <a:t>إلى زيادة قبول هذا السلوك</a:t>
            </a:r>
            <a:r>
              <a:rPr lang="ar-SA" dirty="0" smtClean="0">
                <a:latin typeface="Alexandria SemiBold" pitchFamily="2" charset="-78"/>
                <a:cs typeface="Alexandria SemiBold" pitchFamily="2" charset="-78"/>
              </a:rPr>
              <a:t>. </a:t>
            </a: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نظرية </a:t>
            </a:r>
            <a:r>
              <a:rPr lang="ar-SA" dirty="0">
                <a:solidFill>
                  <a:srgbClr val="0070C0"/>
                </a:solidFill>
                <a:latin typeface="Alexandria SemiBold" pitchFamily="2" charset="-78"/>
                <a:cs typeface="Alexandria SemiBold" pitchFamily="2" charset="-78"/>
              </a:rPr>
              <a:t>التوقعات</a:t>
            </a:r>
            <a:r>
              <a:rPr lang="ar-SA" dirty="0">
                <a:latin typeface="Alexandria SemiBold" pitchFamily="2" charset="-78"/>
                <a:cs typeface="Alexandria SemiBold" pitchFamily="2" charset="-78"/>
              </a:rPr>
              <a:t>: تفترض أن الأفراد يتوقعون نتائج معينة من التعرض لمحتوى محدد، مما يؤثر على سلوكهم. إذا كان المحتوى يحقق توقعاتهم، فمن المحتمل أن يتفاعلوا معه بشكل إيجابي</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91012" y="1352235"/>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مبادئ علم النفس الإعلامي</a:t>
            </a:r>
          </a:p>
        </p:txBody>
      </p:sp>
      <p:sp>
        <p:nvSpPr>
          <p:cNvPr id="12" name="Freeform 9"/>
          <p:cNvSpPr/>
          <p:nvPr/>
        </p:nvSpPr>
        <p:spPr>
          <a:xfrm>
            <a:off x="19424" y="2798464"/>
            <a:ext cx="1877786" cy="2056250"/>
          </a:xfrm>
          <a:custGeom>
            <a:avLst/>
            <a:gdLst/>
            <a:ahLst/>
            <a:cxnLst/>
            <a:rect l="l" t="t" r="r" b="b"/>
            <a:pathLst>
              <a:path w="3565903" h="3620206">
                <a:moveTo>
                  <a:pt x="0" y="0"/>
                </a:moveTo>
                <a:lnTo>
                  <a:pt x="3565903" y="0"/>
                </a:lnTo>
                <a:lnTo>
                  <a:pt x="3565903" y="3620206"/>
                </a:lnTo>
                <a:lnTo>
                  <a:pt x="0" y="3620206"/>
                </a:lnTo>
                <a:lnTo>
                  <a:pt x="0" y="0"/>
                </a:lnTo>
                <a:close/>
              </a:path>
            </a:pathLst>
          </a:custGeom>
          <a:blipFill>
            <a:blip r:embed="rId4"/>
            <a:stretch>
              <a:fillRect/>
            </a:stretch>
          </a:blipFill>
        </p:spPr>
      </p:sp>
    </p:spTree>
    <p:extLst>
      <p:ext uri="{BB962C8B-B14F-4D97-AF65-F5344CB8AC3E}">
        <p14:creationId xmlns:p14="http://schemas.microsoft.com/office/powerpoint/2010/main" val="3505722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2488" y="1825415"/>
            <a:ext cx="9395481" cy="4467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58593" y="2018920"/>
            <a:ext cx="9395481" cy="4247317"/>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rgbClr val="0070C0"/>
                </a:solidFill>
                <a:latin typeface="Alexandria SemiBold" pitchFamily="2" charset="-78"/>
                <a:cs typeface="Alexandria SemiBold" pitchFamily="2" charset="-78"/>
              </a:rPr>
              <a:t>نظرية التعرض </a:t>
            </a:r>
            <a:r>
              <a:rPr lang="ar-SA" dirty="0">
                <a:solidFill>
                  <a:srgbClr val="0070C0"/>
                </a:solidFill>
                <a:latin typeface="Alexandria SemiBold" pitchFamily="2" charset="-78"/>
                <a:cs typeface="Alexandria SemiBold" pitchFamily="2" charset="-78"/>
              </a:rPr>
              <a:t>الانتقائي</a:t>
            </a:r>
            <a:r>
              <a:rPr lang="ar-SA" dirty="0">
                <a:latin typeface="Alexandria SemiBold" pitchFamily="2" charset="-78"/>
                <a:cs typeface="Alexandria SemiBold" pitchFamily="2" charset="-78"/>
              </a:rPr>
              <a:t> تشير نظرية التعرض الانتقائي إلى كيفية اختيار الأفراد للمعلومات التي تتناسب مع قناعاتهم وأفكارهم المسبقة. يميل الناس إلى البحث عن المعلومات التي تدعم وجهات نظرهم وتجاهل تلك التي تتعارض معها. هذا السلوك يمكن أن يؤدي إلى تعزيز القناعات الموجودة مسبقًا </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نظرية التفاعل الاجتماعي</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تعتبر </a:t>
            </a:r>
            <a:r>
              <a:rPr lang="ar-SA" dirty="0">
                <a:latin typeface="Alexandria SemiBold" pitchFamily="2" charset="-78"/>
                <a:cs typeface="Alexandria SemiBold" pitchFamily="2" charset="-78"/>
              </a:rPr>
              <a:t>التفاعلات مع المحتوى الإعلامي من العوامل الأساسية التي تؤثر على سلوك الأفراد ومشاعرهم. يتضمن ذلك كيفية استجابة الأفراد للمحتوى، سواء كان ذلك من خلال </a:t>
            </a:r>
            <a:r>
              <a:rPr lang="ar-SA" dirty="0" smtClean="0">
                <a:latin typeface="Alexandria SemiBold" pitchFamily="2" charset="-78"/>
                <a:cs typeface="Alexandria SemiBold" pitchFamily="2" charset="-78"/>
              </a:rPr>
              <a:t>التعليقات أو المشاركة</a:t>
            </a:r>
            <a:r>
              <a:rPr lang="ar-SA" dirty="0">
                <a:latin typeface="Alexandria SemiBold" pitchFamily="2" charset="-78"/>
                <a:cs typeface="Alexandria SemiBold" pitchFamily="2" charset="-78"/>
              </a:rPr>
              <a:t>، أو حتى مجرد المشاهدة. تشير الأبحاث إلى أن التفاعل </a:t>
            </a:r>
            <a:r>
              <a:rPr lang="ar-SA" dirty="0" smtClean="0">
                <a:latin typeface="Alexandria SemiBold" pitchFamily="2" charset="-78"/>
                <a:cs typeface="Alexandria SemiBold" pitchFamily="2" charset="-78"/>
              </a:rPr>
              <a:t>مع المحتوى الإيجابي </a:t>
            </a:r>
            <a:r>
              <a:rPr lang="ar-SA" dirty="0">
                <a:latin typeface="Alexandria SemiBold" pitchFamily="2" charset="-78"/>
                <a:cs typeface="Alexandria SemiBold" pitchFamily="2" charset="-78"/>
              </a:rPr>
              <a:t>يمكن أن يعزز من الشعور بالانتماء والرضا، بينما </a:t>
            </a:r>
            <a:r>
              <a:rPr lang="ar-SA" dirty="0" smtClean="0">
                <a:latin typeface="Alexandria SemiBold" pitchFamily="2" charset="-78"/>
                <a:cs typeface="Alexandria SemiBold" pitchFamily="2" charset="-78"/>
              </a:rPr>
              <a:t>التفاعل مع المحتوى </a:t>
            </a:r>
            <a:r>
              <a:rPr lang="ar-SA" dirty="0">
                <a:latin typeface="Alexandria SemiBold" pitchFamily="2" charset="-78"/>
                <a:cs typeface="Alexandria SemiBold" pitchFamily="2" charset="-78"/>
              </a:rPr>
              <a:t>السلبي قد يؤدي إلى مشاعر القلق أو الاكتئاب.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18020" y="1305016"/>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مبادئ علم النفس الإعلامي</a:t>
            </a:r>
          </a:p>
        </p:txBody>
      </p:sp>
      <p:sp>
        <p:nvSpPr>
          <p:cNvPr id="12" name="Freeform 4"/>
          <p:cNvSpPr/>
          <p:nvPr/>
        </p:nvSpPr>
        <p:spPr>
          <a:xfrm>
            <a:off x="0" y="3200400"/>
            <a:ext cx="1876361" cy="1828383"/>
          </a:xfrm>
          <a:custGeom>
            <a:avLst/>
            <a:gdLst/>
            <a:ahLst/>
            <a:cxnLst/>
            <a:rect l="l" t="t" r="r" b="b"/>
            <a:pathLst>
              <a:path w="3225976" h="2419482">
                <a:moveTo>
                  <a:pt x="0" y="0"/>
                </a:moveTo>
                <a:lnTo>
                  <a:pt x="3225976" y="0"/>
                </a:lnTo>
                <a:lnTo>
                  <a:pt x="3225976" y="2419482"/>
                </a:lnTo>
                <a:lnTo>
                  <a:pt x="0" y="2419482"/>
                </a:lnTo>
                <a:lnTo>
                  <a:pt x="0" y="0"/>
                </a:lnTo>
                <a:close/>
              </a:path>
            </a:pathLst>
          </a:custGeom>
          <a:blipFill>
            <a:blip r:embed="rId5"/>
            <a:stretch>
              <a:fillRect/>
            </a:stretch>
          </a:blipFill>
        </p:spPr>
      </p:sp>
    </p:spTree>
    <p:extLst>
      <p:ext uri="{BB962C8B-B14F-4D97-AF65-F5344CB8AC3E}">
        <p14:creationId xmlns:p14="http://schemas.microsoft.com/office/powerpoint/2010/main" val="18172497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83193" y="1752941"/>
            <a:ext cx="10164391" cy="4539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78037" y="8151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6185" y="916932"/>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5081" y="111756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83194" y="1867237"/>
            <a:ext cx="10058883" cy="4478149"/>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نظرية العبء المعرفي:</a:t>
            </a:r>
            <a:r>
              <a:rPr lang="ar-SA" dirty="0"/>
              <a:t> </a:t>
            </a:r>
            <a:r>
              <a:rPr lang="ar-SA" sz="1700" dirty="0">
                <a:latin typeface="Alexandria SemiBold" pitchFamily="2" charset="-78"/>
                <a:cs typeface="Alexandria SemiBold" pitchFamily="2" charset="-78"/>
              </a:rPr>
              <a:t>تشير إلى الكمية من المعلومات التي يمكن أن يعالجها الفرد في وقت معين. عندما يتعرض الأفراد لكم هائل من المعلومات، يُمثـل عبئـاً معرفیـاً علـى نظـام التمثیـل، قد يؤدي ذلك إلى ما يُعرف </a:t>
            </a:r>
            <a:r>
              <a:rPr lang="ar-SA" sz="1700" u="sng" dirty="0">
                <a:latin typeface="Alexandria SemiBold" pitchFamily="2" charset="-78"/>
                <a:cs typeface="Alexandria SemiBold" pitchFamily="2" charset="-78"/>
              </a:rPr>
              <a:t>بالإجهاد المعلوماتي</a:t>
            </a:r>
            <a:r>
              <a:rPr lang="ar-SA" sz="1700" dirty="0">
                <a:latin typeface="Alexandria SemiBold" pitchFamily="2" charset="-78"/>
                <a:cs typeface="Alexandria SemiBold" pitchFamily="2" charset="-78"/>
              </a:rPr>
              <a:t>، وهو حالة من الإرهاق الذهني </a:t>
            </a:r>
            <a:r>
              <a:rPr lang="ar-SA" sz="1700" dirty="0" smtClean="0">
                <a:latin typeface="Alexandria SemiBold" pitchFamily="2" charset="-78"/>
                <a:cs typeface="Alexandria SemiBold" pitchFamily="2" charset="-78"/>
              </a:rPr>
              <a:t>نتيجة </a:t>
            </a:r>
            <a:r>
              <a:rPr lang="ar-SA" sz="1700" dirty="0">
                <a:latin typeface="Alexandria SemiBold" pitchFamily="2" charset="-78"/>
                <a:cs typeface="Alexandria SemiBold" pitchFamily="2" charset="-78"/>
              </a:rPr>
              <a:t>التحميل الزائد للمعلومات </a:t>
            </a:r>
            <a:r>
              <a:rPr lang="en-US" sz="1700" dirty="0">
                <a:latin typeface="Alexandria Light" pitchFamily="2" charset="-78"/>
                <a:cs typeface="Alexandria Light" pitchFamily="2" charset="-78"/>
              </a:rPr>
              <a:t>Overload Information</a:t>
            </a:r>
            <a:r>
              <a:rPr lang="ar-SA" sz="1700" dirty="0">
                <a:latin typeface="Alexandria Light" pitchFamily="2" charset="-78"/>
                <a:cs typeface="Alexandria Light" pitchFamily="2" charset="-78"/>
              </a:rPr>
              <a:t>. </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نظرية </a:t>
            </a:r>
            <a:r>
              <a:rPr lang="ar-SA" dirty="0">
                <a:solidFill>
                  <a:srgbClr val="0070C0"/>
                </a:solidFill>
                <a:latin typeface="Alexandria SemiBold" pitchFamily="2" charset="-78"/>
                <a:cs typeface="Alexandria SemiBold" pitchFamily="2" charset="-78"/>
              </a:rPr>
              <a:t>التأطير </a:t>
            </a:r>
            <a:r>
              <a:rPr lang="en-US" dirty="0">
                <a:solidFill>
                  <a:srgbClr val="0070C0"/>
                </a:solidFill>
                <a:latin typeface="Alexandria SemiBold" pitchFamily="2" charset="-78"/>
                <a:cs typeface="Alexandria SemiBold" pitchFamily="2" charset="-78"/>
              </a:rPr>
              <a:t>Framing Theory</a:t>
            </a:r>
            <a:r>
              <a:rPr lang="ar-SA" dirty="0">
                <a:solidFill>
                  <a:srgbClr val="0070C0"/>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تفترض أن الطريقة التي يتم بها تقديم المعلومات يمكن أن تؤثر على كيفية فهم الجمهور للمعلومات، وبالتالي تتشكل </a:t>
            </a:r>
            <a:r>
              <a:rPr lang="ar-SA" sz="1700" dirty="0" smtClean="0">
                <a:latin typeface="Alexandria SemiBold" pitchFamily="2" charset="-78"/>
                <a:cs typeface="Alexandria SemiBold" pitchFamily="2" charset="-78"/>
              </a:rPr>
              <a:t>آرائهم.</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نظرية نظامي التفكير: أو معالجة المعلومات الثنائية</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تشير إلى أن </a:t>
            </a:r>
            <a:r>
              <a:rPr lang="ar-SA" sz="1700" dirty="0">
                <a:latin typeface="Alexandria SemiBold" pitchFamily="2" charset="-78"/>
                <a:cs typeface="Alexandria SemiBold" pitchFamily="2" charset="-78"/>
              </a:rPr>
              <a:t>هناك نظامين مختلفين في الدماغ يعالجان المعلومات بطرق </a:t>
            </a:r>
            <a:r>
              <a:rPr lang="ar-SA" sz="1700" dirty="0" smtClean="0">
                <a:latin typeface="Alexandria SemiBold" pitchFamily="2" charset="-78"/>
                <a:cs typeface="Alexandria SemiBold" pitchFamily="2" charset="-78"/>
              </a:rPr>
              <a:t>مختلفة.</a:t>
            </a:r>
            <a:r>
              <a:rPr lang="ar-SA" sz="1700" dirty="0" smtClean="0"/>
              <a:t> </a:t>
            </a:r>
            <a:r>
              <a:rPr lang="ar-SA" sz="1700" dirty="0" smtClean="0">
                <a:solidFill>
                  <a:srgbClr val="C00000"/>
                </a:solidFill>
                <a:latin typeface="Alexandria SemiBold" pitchFamily="2" charset="-78"/>
                <a:cs typeface="Alexandria SemiBold" pitchFamily="2" charset="-78"/>
              </a:rPr>
              <a:t>النظام السريع</a:t>
            </a:r>
            <a:r>
              <a:rPr lang="ar-SA" sz="1700" dirty="0">
                <a:solidFill>
                  <a:srgbClr val="C00000"/>
                </a:solidFill>
                <a:latin typeface="Alexandria SemiBold" pitchFamily="2" charset="-78"/>
                <a:cs typeface="Alexandria SemiBold" pitchFamily="2" charset="-78"/>
              </a:rPr>
              <a:t>: </a:t>
            </a:r>
            <a:r>
              <a:rPr lang="ar-SA" sz="1700" dirty="0">
                <a:latin typeface="Alexandria SemiBold" pitchFamily="2" charset="-78"/>
                <a:cs typeface="Alexandria SemiBold" pitchFamily="2" charset="-78"/>
              </a:rPr>
              <a:t>يقوم بمعالجة المعلومات دون الحاجة إلى جهد </a:t>
            </a:r>
            <a:r>
              <a:rPr lang="ar-SA" sz="1700" dirty="0" smtClean="0">
                <a:latin typeface="Alexandria SemiBold" pitchFamily="2" charset="-78"/>
                <a:cs typeface="Alexandria SemiBold" pitchFamily="2" charset="-78"/>
              </a:rPr>
              <a:t>كبير، </a:t>
            </a:r>
            <a:r>
              <a:rPr lang="ar-SA" sz="1700" dirty="0" smtClean="0">
                <a:solidFill>
                  <a:srgbClr val="C00000"/>
                </a:solidFill>
                <a:latin typeface="Alexandria SemiBold" pitchFamily="2" charset="-78"/>
                <a:cs typeface="Alexandria SemiBold" pitchFamily="2" charset="-78"/>
              </a:rPr>
              <a:t>والنظام </a:t>
            </a:r>
            <a:r>
              <a:rPr lang="ar-SA" sz="1700" dirty="0">
                <a:solidFill>
                  <a:srgbClr val="C00000"/>
                </a:solidFill>
                <a:latin typeface="Alexandria SemiBold" pitchFamily="2" charset="-78"/>
                <a:cs typeface="Alexandria SemiBold" pitchFamily="2" charset="-78"/>
              </a:rPr>
              <a:t>البطيء: </a:t>
            </a:r>
            <a:r>
              <a:rPr lang="ar-SA" sz="1700" dirty="0" smtClean="0">
                <a:latin typeface="Alexandria SemiBold" pitchFamily="2" charset="-78"/>
                <a:cs typeface="Alexandria SemiBold" pitchFamily="2" charset="-78"/>
              </a:rPr>
              <a:t>يتطلب </a:t>
            </a:r>
            <a:r>
              <a:rPr lang="ar-SA" sz="1700" dirty="0">
                <a:latin typeface="Alexandria SemiBold" pitchFamily="2" charset="-78"/>
                <a:cs typeface="Alexandria SemiBold" pitchFamily="2" charset="-78"/>
              </a:rPr>
              <a:t>جهدًا أكبر وتركيزًا عميقًا </a:t>
            </a:r>
            <a:r>
              <a:rPr lang="ar-SA" sz="1700" dirty="0" smtClean="0">
                <a:latin typeface="Alexandria SemiBold" pitchFamily="2" charset="-78"/>
                <a:cs typeface="Alexandria SemiBold" pitchFamily="2" charset="-78"/>
              </a:rPr>
              <a:t>. وتساعد النظرية في فهم كيفية </a:t>
            </a:r>
            <a:r>
              <a:rPr lang="ar-SA" sz="1700" dirty="0">
                <a:latin typeface="Alexandria SemiBold" pitchFamily="2" charset="-78"/>
                <a:cs typeface="Alexandria SemiBold" pitchFamily="2" charset="-78"/>
              </a:rPr>
              <a:t>تأثير العواطف </a:t>
            </a:r>
            <a:r>
              <a:rPr lang="ar-SA" sz="1700" dirty="0" smtClean="0">
                <a:latin typeface="Alexandria SemiBold" pitchFamily="2" charset="-78"/>
                <a:cs typeface="Alexandria SemiBold" pitchFamily="2" charset="-78"/>
              </a:rPr>
              <a:t>والتفكير المنطقي </a:t>
            </a:r>
            <a:r>
              <a:rPr lang="ar-SA" sz="1700" dirty="0">
                <a:latin typeface="Alexandria SemiBold" pitchFamily="2" charset="-78"/>
                <a:cs typeface="Alexandria SemiBold" pitchFamily="2" charset="-78"/>
              </a:rPr>
              <a:t>على </a:t>
            </a:r>
            <a:r>
              <a:rPr lang="ar-SA" sz="1700" dirty="0" smtClean="0">
                <a:latin typeface="Alexandria SemiBold" pitchFamily="2" charset="-78"/>
                <a:cs typeface="Alexandria SemiBold" pitchFamily="2" charset="-78"/>
              </a:rPr>
              <a:t>سلوك الجمهور واتخاذ </a:t>
            </a:r>
            <a:r>
              <a:rPr lang="ar-SA" sz="1700" dirty="0">
                <a:latin typeface="Alexandria SemiBold" pitchFamily="2" charset="-78"/>
                <a:cs typeface="Alexandria SemiBold" pitchFamily="2" charset="-78"/>
              </a:rPr>
              <a:t>القرارات. </a:t>
            </a:r>
            <a:r>
              <a:rPr lang="ar-SA" sz="1700" dirty="0" smtClean="0">
                <a:latin typeface="Alexandria SemiBold" pitchFamily="2" charset="-78"/>
                <a:cs typeface="Alexandria SemiBold" pitchFamily="2" charset="-78"/>
              </a:rPr>
              <a:t>يمكن </a:t>
            </a:r>
            <a:r>
              <a:rPr lang="ar-SA" sz="1700" dirty="0">
                <a:latin typeface="Alexandria SemiBold" pitchFamily="2" charset="-78"/>
                <a:cs typeface="Alexandria SemiBold" pitchFamily="2" charset="-78"/>
              </a:rPr>
              <a:t>أن يؤدي الاعتماد المفرط على النظام </a:t>
            </a:r>
            <a:r>
              <a:rPr lang="ar-SA" sz="1700" dirty="0" smtClean="0">
                <a:latin typeface="Alexandria SemiBold" pitchFamily="2" charset="-78"/>
                <a:cs typeface="Alexandria SemiBold" pitchFamily="2" charset="-78"/>
              </a:rPr>
              <a:t>السريع للمعالجة </a:t>
            </a:r>
            <a:r>
              <a:rPr lang="ar-SA" sz="1700" dirty="0">
                <a:latin typeface="Alexandria SemiBold" pitchFamily="2" charset="-78"/>
                <a:cs typeface="Alexandria SemiBold" pitchFamily="2" charset="-78"/>
              </a:rPr>
              <a:t>إلى أخطاء في الحكم أو اتخاذ قرارات غير </a:t>
            </a:r>
            <a:r>
              <a:rPr lang="ar-SA" sz="1700" dirty="0" smtClean="0">
                <a:latin typeface="Alexandria SemiBold" pitchFamily="2" charset="-78"/>
                <a:cs typeface="Alexandria SemiBold" pitchFamily="2" charset="-78"/>
              </a:rPr>
              <a:t>مدروسة.</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18020" y="1217091"/>
            <a:ext cx="4158774"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مبادئ علم النفس الإعلامي</a:t>
            </a:r>
          </a:p>
        </p:txBody>
      </p:sp>
      <p:sp>
        <p:nvSpPr>
          <p:cNvPr id="14" name="Freeform 8"/>
          <p:cNvSpPr/>
          <p:nvPr/>
        </p:nvSpPr>
        <p:spPr>
          <a:xfrm>
            <a:off x="81899" y="4832827"/>
            <a:ext cx="1536105" cy="1486182"/>
          </a:xfrm>
          <a:custGeom>
            <a:avLst/>
            <a:gdLst/>
            <a:ahLst/>
            <a:cxnLst/>
            <a:rect l="l" t="t" r="r" b="b"/>
            <a:pathLst>
              <a:path w="1536105" h="1486182">
                <a:moveTo>
                  <a:pt x="0" y="0"/>
                </a:moveTo>
                <a:lnTo>
                  <a:pt x="1536105" y="0"/>
                </a:lnTo>
                <a:lnTo>
                  <a:pt x="1536105" y="1486182"/>
                </a:lnTo>
                <a:lnTo>
                  <a:pt x="0" y="1486182"/>
                </a:lnTo>
                <a:lnTo>
                  <a:pt x="0" y="0"/>
                </a:lnTo>
                <a:close/>
              </a:path>
            </a:pathLst>
          </a:custGeom>
          <a:blipFill>
            <a:blip r:embed="rId5">
              <a:extLst>
                <a:ext uri="{96DAC541-7B7A-43D3-8B79-37D633B846F1}">
                  <asvg:svgBlip xmlns="" xmlns:asvg="http://schemas.microsoft.com/office/drawing/2016/SVG/main" r:embed="rId12"/>
                </a:ext>
              </a:extLst>
            </a:blip>
            <a:stretch>
              <a:fillRect/>
            </a:stretch>
          </a:blipFill>
        </p:spPr>
      </p:sp>
    </p:spTree>
    <p:extLst>
      <p:ext uri="{BB962C8B-B14F-4D97-AF65-F5344CB8AC3E}">
        <p14:creationId xmlns:p14="http://schemas.microsoft.com/office/powerpoint/2010/main" val="21946612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02229" y="1949818"/>
            <a:ext cx="9829800" cy="4359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2229" y="2025334"/>
            <a:ext cx="9633857" cy="4247317"/>
          </a:xfrm>
          <a:prstGeom prst="rect">
            <a:avLst/>
          </a:prstGeom>
          <a:noFill/>
        </p:spPr>
        <p:txBody>
          <a:bodyPr wrap="square" rtlCol="0">
            <a:spAutoFit/>
          </a:bodyPr>
          <a:lstStyle/>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الإدراك </a:t>
            </a:r>
            <a:r>
              <a:rPr lang="en-US" dirty="0">
                <a:latin typeface="Alexandria Light" pitchFamily="2" charset="-78"/>
                <a:cs typeface="Alexandria Light" pitchFamily="2" charset="-78"/>
              </a:rPr>
              <a:t>Perception</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هو العملية التي من خلالها يقوم الأفراد بتفسير المعلومات التي يتلقونها من منصات الإعلام الرقمية، وكيف يؤثر ذلك على سلوكهم وقراراتهم. </a:t>
            </a: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الدوافع </a:t>
            </a:r>
            <a:r>
              <a:rPr lang="en-US" dirty="0">
                <a:latin typeface="Alexandria Light" pitchFamily="2" charset="-78"/>
                <a:cs typeface="Alexandria Light" pitchFamily="2" charset="-78"/>
              </a:rPr>
              <a:t>Motivations</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تشير إلى العوامل التي تجعل الأفراد يتفاعلون مع المحتوى الإعلامي، وتؤثر على إدراك الأفراد وتوجهاتهم نحو المحتوى الإعلامي. يمكن أن تشمل المحفزات: العناوين، الصور، والتصميم. </a:t>
            </a:r>
          </a:p>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المعتقدات </a:t>
            </a:r>
            <a:r>
              <a:rPr lang="en-US" dirty="0">
                <a:latin typeface="Alexandria Light" pitchFamily="2" charset="-78"/>
                <a:cs typeface="Alexandria Light" pitchFamily="2" charset="-78"/>
              </a:rPr>
              <a:t>Beliefs</a:t>
            </a:r>
            <a:r>
              <a:rPr lang="ar-SA" dirty="0" smtClean="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الأفكار والقيم </a:t>
            </a:r>
            <a:r>
              <a:rPr lang="ar-SA" dirty="0" smtClean="0">
                <a:latin typeface="Alexandria SemiBold" pitchFamily="2" charset="-78"/>
                <a:cs typeface="Alexandria SemiBold" pitchFamily="2" charset="-78"/>
              </a:rPr>
              <a:t>أو التصورات التي يعتنقها </a:t>
            </a:r>
            <a:r>
              <a:rPr lang="ar-SA" dirty="0">
                <a:latin typeface="Alexandria SemiBold" pitchFamily="2" charset="-78"/>
                <a:cs typeface="Alexandria SemiBold" pitchFamily="2" charset="-78"/>
              </a:rPr>
              <a:t>الأفراد حول موضوع معين. </a:t>
            </a:r>
            <a:r>
              <a:rPr lang="ar-SA" dirty="0" smtClean="0">
                <a:latin typeface="Alexandria SemiBold" pitchFamily="2" charset="-78"/>
                <a:cs typeface="Alexandria SemiBold" pitchFamily="2" charset="-78"/>
              </a:rPr>
              <a:t>وتتشكل المعتقدات من خلال المحتوى الإعلامي، والثقافة، والتجارب الشخصية. </a:t>
            </a:r>
            <a:endParaRPr lang="ar-SA"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سلوك المستخدم </a:t>
            </a:r>
            <a:r>
              <a:rPr lang="en-US" dirty="0">
                <a:latin typeface="Alexandria Light" pitchFamily="2" charset="-78"/>
                <a:cs typeface="Alexandria Light" pitchFamily="2" charset="-78"/>
              </a:rPr>
              <a:t>User Behavior</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يشير إلى الأنماط والسلوكيات التي يتبناها الأفراد عند استخدام وسائل الإعلام </a:t>
            </a:r>
            <a:r>
              <a:rPr lang="ar-SA" dirty="0" smtClean="0">
                <a:latin typeface="Alexandria SemiBold" pitchFamily="2" charset="-78"/>
                <a:cs typeface="Alexandria SemiBold" pitchFamily="2" charset="-78"/>
              </a:rPr>
              <a:t>الرقمية، مثل البحث </a:t>
            </a:r>
            <a:r>
              <a:rPr lang="ar-SA" dirty="0">
                <a:latin typeface="Alexandria SemiBold" pitchFamily="2" charset="-78"/>
                <a:cs typeface="Alexandria SemiBold" pitchFamily="2" charset="-78"/>
              </a:rPr>
              <a:t>عن المعلومات، </a:t>
            </a:r>
            <a:r>
              <a:rPr lang="ar-SA" dirty="0" smtClean="0">
                <a:latin typeface="Alexandria SemiBold" pitchFamily="2" charset="-78"/>
                <a:cs typeface="Alexandria SemiBold" pitchFamily="2" charset="-78"/>
              </a:rPr>
              <a:t>أو قراءة </a:t>
            </a:r>
            <a:r>
              <a:rPr lang="ar-SA" dirty="0">
                <a:latin typeface="Alexandria SemiBold" pitchFamily="2" charset="-78"/>
                <a:cs typeface="Alexandria SemiBold" pitchFamily="2" charset="-78"/>
              </a:rPr>
              <a:t>المقالات، مشاركة المحتوى عبر وسائل التواصل </a:t>
            </a:r>
            <a:r>
              <a:rPr lang="ar-SA" dirty="0" smtClean="0">
                <a:latin typeface="Alexandria SemiBold" pitchFamily="2" charset="-78"/>
                <a:cs typeface="Alexandria SemiBold" pitchFamily="2" charset="-78"/>
              </a:rPr>
              <a:t>الاجتماعي.</a:t>
            </a:r>
            <a:r>
              <a:rPr lang="ar-SA" dirty="0" smtClean="0"/>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385543"/>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المفاهيم الأساسية </a:t>
            </a:r>
            <a:r>
              <a:rPr lang="ar-SA" b="1" dirty="0">
                <a:solidFill>
                  <a:srgbClr val="C00000"/>
                </a:solidFill>
                <a:latin typeface="Alexandria Black" pitchFamily="2" charset="-78"/>
                <a:cs typeface="Alexandria Black" pitchFamily="2" charset="-78"/>
              </a:rPr>
              <a:t>في علم </a:t>
            </a:r>
            <a:r>
              <a:rPr lang="ar-SA" b="1" dirty="0" smtClean="0">
                <a:solidFill>
                  <a:srgbClr val="C00000"/>
                </a:solidFill>
                <a:latin typeface="Alexandria Black" pitchFamily="2" charset="-78"/>
                <a:cs typeface="Alexandria Black" pitchFamily="2" charset="-78"/>
              </a:rPr>
              <a:t>النفس الإعلامي</a:t>
            </a:r>
            <a:endParaRPr lang="ar-SA" b="1" dirty="0">
              <a:solidFill>
                <a:srgbClr val="C00000"/>
              </a:solidFill>
              <a:latin typeface="Alexandria Black" pitchFamily="2" charset="-78"/>
              <a:cs typeface="Alexandria Black" pitchFamily="2" charset="-78"/>
            </a:endParaRPr>
          </a:p>
        </p:txBody>
      </p:sp>
      <p:sp>
        <p:nvSpPr>
          <p:cNvPr id="13" name="Freeform 3"/>
          <p:cNvSpPr/>
          <p:nvPr/>
        </p:nvSpPr>
        <p:spPr>
          <a:xfrm flipH="1">
            <a:off x="0" y="2991415"/>
            <a:ext cx="1735780" cy="1828800"/>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r:embed="rId5">
              <a:extLst>
                <a:ext uri="{96DAC541-7B7A-43D3-8B79-37D633B846F1}">
                  <asvg:svgBlip xmlns="" xmlns:asvg="http://schemas.microsoft.com/office/drawing/2016/SVG/main" r:embed="rId6"/>
                </a:ext>
              </a:extLst>
            </a:blip>
            <a:stretch>
              <a:fillRect/>
            </a:stretch>
          </a:blipFill>
        </p:spPr>
      </p:sp>
    </p:spTree>
    <p:extLst>
      <p:ext uri="{BB962C8B-B14F-4D97-AF65-F5344CB8AC3E}">
        <p14:creationId xmlns:p14="http://schemas.microsoft.com/office/powerpoint/2010/main" val="29615016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00779" y="2022888"/>
            <a:ext cx="9581314"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rgbClr val="0070C0"/>
                </a:solidFill>
                <a:latin typeface="Alexandria SemiBold" pitchFamily="2" charset="-78"/>
                <a:cs typeface="Alexandria SemiBold" pitchFamily="2" charset="-78"/>
              </a:rPr>
              <a:t>الإدمان الرقمي </a:t>
            </a:r>
            <a:r>
              <a:rPr lang="en-US" dirty="0">
                <a:latin typeface="Alexandria Light" pitchFamily="2" charset="-78"/>
                <a:cs typeface="Alexandria Light" pitchFamily="2" charset="-78"/>
              </a:rPr>
              <a:t>Addiction</a:t>
            </a:r>
            <a:r>
              <a:rPr lang="ar-SA" dirty="0">
                <a:latin typeface="Alexandria Light" pitchFamily="2" charset="-78"/>
                <a:cs typeface="Alexandria Light" pitchFamily="2" charset="-78"/>
              </a:rPr>
              <a:t>:</a:t>
            </a:r>
            <a:r>
              <a:rPr lang="ar-SA" dirty="0">
                <a:latin typeface="Alexandria SemiBold" pitchFamily="2" charset="-78"/>
                <a:cs typeface="Alexandria SemiBold" pitchFamily="2" charset="-78"/>
              </a:rPr>
              <a:t> يشير إلى الاستهلاك المٌفرط لمنصات الإعلام الرقمي، مما يؤدي إلى آثار سلبية على الحياة اليومية والعلاقات الشخصية والصحة العقلية.</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التنمر الرقمي </a:t>
            </a:r>
            <a:r>
              <a:rPr lang="en-US" dirty="0">
                <a:latin typeface="Alexandria Light" pitchFamily="2" charset="-78"/>
                <a:cs typeface="Alexandria Light" pitchFamily="2" charset="-78"/>
              </a:rPr>
              <a:t>Cyberbullying</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يقصد به استخدام الوسائط الرقمية لإحراج شخص ما أو التقليل من شأنه أو مُضايقته من خلال رسائل أو تعليقات عبر الإنترنت.</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عادات التعرض </a:t>
            </a:r>
            <a:r>
              <a:rPr lang="en-US" dirty="0">
                <a:latin typeface="Alexandria Light" pitchFamily="2" charset="-78"/>
                <a:cs typeface="Alexandria Light" pitchFamily="2" charset="-78"/>
              </a:rPr>
              <a:t>Exposure Habits</a:t>
            </a:r>
            <a:r>
              <a:rPr lang="ar-SA" dirty="0">
                <a:latin typeface="Alexandria Light" pitchFamily="2" charset="-78"/>
                <a:cs typeface="Alexandria Light" pitchFamily="2" charset="-78"/>
              </a:rPr>
              <a:t>: </a:t>
            </a:r>
            <a:r>
              <a:rPr lang="ar-SA" dirty="0">
                <a:latin typeface="Alexandria SemiBold" pitchFamily="2" charset="-78"/>
                <a:cs typeface="Alexandria SemiBold" pitchFamily="2" charset="-78"/>
              </a:rPr>
              <a:t> تشير إلى </a:t>
            </a:r>
            <a:r>
              <a:rPr lang="ar-SA" dirty="0" smtClean="0">
                <a:latin typeface="Alexandria SemiBold" pitchFamily="2" charset="-78"/>
                <a:cs typeface="Alexandria SemiBold" pitchFamily="2" charset="-78"/>
              </a:rPr>
              <a:t>السلوكيات </a:t>
            </a:r>
            <a:r>
              <a:rPr lang="ar-SA" dirty="0">
                <a:latin typeface="Alexandria SemiBold" pitchFamily="2" charset="-78"/>
                <a:cs typeface="Alexandria SemiBold" pitchFamily="2" charset="-78"/>
              </a:rPr>
              <a:t>التي يتبعها الأفراد في استهلاك الوسائط والمحتوى الرقمي. تتضمن هذه العادات كيفية ومدة تعرض الأفراد لمختلف أنواع المحتوى، مثل الأخبار، وسائل التواصل الاجتماعي، الألعاب </a:t>
            </a:r>
            <a:r>
              <a:rPr lang="ar-SA" dirty="0" smtClean="0">
                <a:latin typeface="Alexandria SemiBold" pitchFamily="2" charset="-78"/>
                <a:cs typeface="Alexandria SemiBold" pitchFamily="2" charset="-78"/>
              </a:rPr>
              <a:t>الإلكترونية... وغيرها </a:t>
            </a:r>
            <a:r>
              <a:rPr lang="ar-SA" dirty="0">
                <a:latin typeface="Alexandria SemiBold" pitchFamily="2" charset="-78"/>
                <a:cs typeface="Alexandria SemiBold" pitchFamily="2" charset="-78"/>
              </a:rPr>
              <a:t>من أشكال الوسائط </a:t>
            </a:r>
            <a:r>
              <a:rPr lang="ar-SA" dirty="0" smtClean="0">
                <a:latin typeface="Alexandria SemiBold" pitchFamily="2" charset="-78"/>
                <a:cs typeface="Alexandria SemiBold" pitchFamily="2" charset="-78"/>
              </a:rPr>
              <a:t>الرقمي.</a:t>
            </a:r>
          </a:p>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التعرض الانتقائي </a:t>
            </a:r>
            <a:r>
              <a:rPr lang="en-US" dirty="0" smtClean="0">
                <a:latin typeface="Alexandria Light" pitchFamily="2" charset="-78"/>
                <a:cs typeface="Alexandria Light" pitchFamily="2" charset="-78"/>
              </a:rPr>
              <a:t>Selective Exposure</a:t>
            </a:r>
            <a:r>
              <a:rPr lang="ar-SA" dirty="0" smtClean="0">
                <a:latin typeface="Alexandria SemiBold" pitchFamily="2" charset="-78"/>
                <a:cs typeface="Alexandria SemiBold" pitchFamily="2" charset="-78"/>
              </a:rPr>
              <a:t>: يشير إلى أن الأفراد يبحثون عن المعلومات التي تتوافق مع معتقداتهم الحالية، ويتجنبون المعلومات التي تخالف تلك المعتقدات.</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303898"/>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المفاهيم الأساسية </a:t>
            </a:r>
            <a:r>
              <a:rPr lang="ar-SA" b="1" dirty="0">
                <a:solidFill>
                  <a:srgbClr val="C00000"/>
                </a:solidFill>
                <a:latin typeface="Alexandria Black" pitchFamily="2" charset="-78"/>
                <a:cs typeface="Alexandria Black" pitchFamily="2" charset="-78"/>
              </a:rPr>
              <a:t>في علم </a:t>
            </a:r>
            <a:r>
              <a:rPr lang="ar-SA" b="1" dirty="0" smtClean="0">
                <a:solidFill>
                  <a:srgbClr val="C00000"/>
                </a:solidFill>
                <a:latin typeface="Alexandria Black" pitchFamily="2" charset="-78"/>
                <a:cs typeface="Alexandria Black" pitchFamily="2" charset="-78"/>
              </a:rPr>
              <a:t>النفس الإعلامي</a:t>
            </a:r>
            <a:endParaRPr lang="ar-SA" b="1" dirty="0">
              <a:solidFill>
                <a:srgbClr val="C00000"/>
              </a:solidFill>
              <a:latin typeface="Alexandria Black" pitchFamily="2" charset="-78"/>
              <a:cs typeface="Alexandria Black" pitchFamily="2" charset="-78"/>
            </a:endParaRPr>
          </a:p>
        </p:txBody>
      </p:sp>
      <p:sp>
        <p:nvSpPr>
          <p:cNvPr id="12" name="Freeform 3"/>
          <p:cNvSpPr/>
          <p:nvPr/>
        </p:nvSpPr>
        <p:spPr>
          <a:xfrm flipH="1">
            <a:off x="-1" y="3624942"/>
            <a:ext cx="1490851" cy="1590459"/>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r:embed="rId4">
              <a:extLst>
                <a:ext uri="{96DAC541-7B7A-43D3-8B79-37D633B846F1}">
                  <asvg:svgBlip xmlns="" xmlns:asvg="http://schemas.microsoft.com/office/drawing/2016/SVG/main" r:embed="rId5"/>
                </a:ext>
              </a:extLst>
            </a:blip>
            <a:stretch>
              <a:fillRect/>
            </a:stretch>
          </a:blipFill>
        </p:spPr>
      </p:sp>
    </p:spTree>
    <p:extLst>
      <p:ext uri="{BB962C8B-B14F-4D97-AF65-F5344CB8AC3E}">
        <p14:creationId xmlns:p14="http://schemas.microsoft.com/office/powerpoint/2010/main" val="32906411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0779" y="1825415"/>
            <a:ext cx="9639365" cy="4662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6095" y="9479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0779" y="1021028"/>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0779" y="122835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01386" y="1889843"/>
            <a:ext cx="9426630" cy="4662815"/>
          </a:xfrm>
          <a:prstGeom prst="rect">
            <a:avLst/>
          </a:prstGeom>
          <a:noFill/>
        </p:spPr>
        <p:txBody>
          <a:bodyPr wrap="square" rtlCol="0">
            <a:spAutoFit/>
          </a:bodyPr>
          <a:lstStyle/>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البيانات الضخمة</a:t>
            </a:r>
            <a:r>
              <a:rPr lang="en-US" dirty="0">
                <a:solidFill>
                  <a:srgbClr val="0070C0"/>
                </a:solidFill>
                <a:latin typeface="Alexandria SemiBold" pitchFamily="2" charset="-78"/>
                <a:cs typeface="Alexandria SemiBold" pitchFamily="2" charset="-78"/>
              </a:rPr>
              <a:t> </a:t>
            </a:r>
            <a:r>
              <a:rPr lang="en-US" dirty="0">
                <a:latin typeface="Alexandria Light" pitchFamily="2" charset="-78"/>
                <a:cs typeface="Alexandria Light" pitchFamily="2" charset="-78"/>
              </a:rPr>
              <a:t>Big Data </a:t>
            </a:r>
            <a:r>
              <a:rPr lang="ar-SA" dirty="0" smtClean="0">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هي </a:t>
            </a:r>
            <a:r>
              <a:rPr lang="ar-SA" dirty="0">
                <a:solidFill>
                  <a:srgbClr val="000000"/>
                </a:solidFill>
                <a:latin typeface="Alexandria SemiBold" pitchFamily="2" charset="-78"/>
                <a:cs typeface="Alexandria SemiBold" pitchFamily="2" charset="-78"/>
              </a:rPr>
              <a:t>كميات كبيرة من البيانات العالية السرعة والمعقدة والمتغيرة التي </a:t>
            </a:r>
            <a:r>
              <a:rPr lang="ar-SA" dirty="0" smtClean="0">
                <a:solidFill>
                  <a:srgbClr val="000000"/>
                </a:solidFill>
                <a:latin typeface="Alexandria SemiBold" pitchFamily="2" charset="-78"/>
                <a:cs typeface="Alexandria SemiBold" pitchFamily="2" charset="-78"/>
              </a:rPr>
              <a:t>تتعلق بسلوك مستخدم على منصات الرقمية. وتتطلب </a:t>
            </a:r>
            <a:r>
              <a:rPr lang="ar-SA" dirty="0">
                <a:solidFill>
                  <a:srgbClr val="000000"/>
                </a:solidFill>
                <a:latin typeface="Alexandria SemiBold" pitchFamily="2" charset="-78"/>
                <a:cs typeface="Alexandria SemiBold" pitchFamily="2" charset="-78"/>
              </a:rPr>
              <a:t>تقنيات متقدمة لتمكين الاستفادة بالمعلومات التي تحتوي عليها وتخزينها وتوزيعها وإدارتها وتحليلها ومن ثم اتخاذ القرارات المختلفة. لذا تتسم هذه البيانات بكبر </a:t>
            </a:r>
            <a:r>
              <a:rPr lang="ar-EG" dirty="0">
                <a:solidFill>
                  <a:srgbClr val="000000"/>
                </a:solidFill>
                <a:latin typeface="Alexandria SemiBold" pitchFamily="2" charset="-78"/>
                <a:cs typeface="Alexandria SemiBold" pitchFamily="2" charset="-78"/>
              </a:rPr>
              <a:t>الحجم </a:t>
            </a:r>
            <a:r>
              <a:rPr lang="en-US" dirty="0">
                <a:solidFill>
                  <a:srgbClr val="000000"/>
                </a:solidFill>
                <a:latin typeface="Alexandria SemiBold" pitchFamily="2" charset="-78"/>
                <a:cs typeface="Alexandria SemiBold" pitchFamily="2" charset="-78"/>
              </a:rPr>
              <a:t>Volumes</a:t>
            </a:r>
            <a:r>
              <a:rPr lang="ar-EG" dirty="0">
                <a:solidFill>
                  <a:srgbClr val="000000"/>
                </a:solidFill>
                <a:latin typeface="Alexandria SemiBold" pitchFamily="2" charset="-78"/>
                <a:cs typeface="Alexandria SemiBold" pitchFamily="2" charset="-78"/>
              </a:rPr>
              <a:t> والسرعة</a:t>
            </a:r>
            <a:r>
              <a:rPr lang="ar-SA" dirty="0">
                <a:solidFill>
                  <a:srgbClr val="000000"/>
                </a:solidFill>
                <a:latin typeface="Alexandria SemiBold" pitchFamily="2" charset="-78"/>
                <a:cs typeface="Alexandria SemiBold" pitchFamily="2" charset="-78"/>
              </a:rPr>
              <a:t> العالية </a:t>
            </a:r>
            <a:r>
              <a:rPr lang="en-US" dirty="0">
                <a:solidFill>
                  <a:srgbClr val="000000"/>
                </a:solidFill>
                <a:latin typeface="Alexandria SemiBold" pitchFamily="2" charset="-78"/>
                <a:cs typeface="Alexandria SemiBold" pitchFamily="2" charset="-78"/>
              </a:rPr>
              <a:t>Velocity</a:t>
            </a:r>
            <a:r>
              <a:rPr lang="ar-EG"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و</a:t>
            </a:r>
            <a:r>
              <a:rPr lang="ar-EG" dirty="0">
                <a:solidFill>
                  <a:srgbClr val="000000"/>
                </a:solidFill>
                <a:latin typeface="Alexandria SemiBold" pitchFamily="2" charset="-78"/>
                <a:cs typeface="Alexandria SemiBold" pitchFamily="2" charset="-78"/>
              </a:rPr>
              <a:t>التنوع </a:t>
            </a:r>
            <a:r>
              <a:rPr lang="en-US" dirty="0">
                <a:solidFill>
                  <a:srgbClr val="000000"/>
                </a:solidFill>
                <a:latin typeface="Alexandria SemiBold" pitchFamily="2" charset="-78"/>
                <a:cs typeface="Alexandria SemiBold" pitchFamily="2" charset="-78"/>
              </a:rPr>
              <a:t>Variety</a:t>
            </a:r>
            <a:r>
              <a:rPr lang="ar-EG" dirty="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a:p>
            <a:pPr marL="342900" indent="-342900" algn="r" rtl="1">
              <a:lnSpc>
                <a:spcPct val="150000"/>
              </a:lnSpc>
              <a:buFont typeface="+mj-lt"/>
              <a:buAutoNum type="arabicPeriod" startAt="9"/>
            </a:pPr>
            <a:r>
              <a:rPr lang="ar-SA" dirty="0" smtClean="0">
                <a:solidFill>
                  <a:srgbClr val="0070C0"/>
                </a:solidFill>
                <a:latin typeface="Alexandria SemiBold" pitchFamily="2" charset="-78"/>
                <a:cs typeface="Alexandria SemiBold" pitchFamily="2" charset="-78"/>
              </a:rPr>
              <a:t>تأثيرات السلسلة أو المتتالية </a:t>
            </a:r>
            <a:r>
              <a:rPr lang="en-US" dirty="0">
                <a:latin typeface="Alexandria Light" pitchFamily="2" charset="-78"/>
                <a:cs typeface="Alexandria Light" pitchFamily="2" charset="-78"/>
              </a:rPr>
              <a:t>Cascade Effects</a:t>
            </a:r>
            <a:r>
              <a:rPr lang="ar-SA" dirty="0" smtClean="0">
                <a:latin typeface="Alexandria SemiBold" pitchFamily="2" charset="-78"/>
                <a:cs typeface="Alexandria SemiBold" pitchFamily="2" charset="-78"/>
              </a:rPr>
              <a:t>: يشير إلى تعدد تأثيرات النفسية الناتجة </a:t>
            </a:r>
            <a:r>
              <a:rPr lang="ar-SA">
                <a:latin typeface="Alexandria SemiBold" pitchFamily="2" charset="-78"/>
                <a:cs typeface="Alexandria SemiBold" pitchFamily="2" charset="-78"/>
              </a:rPr>
              <a:t>عن </a:t>
            </a:r>
            <a:r>
              <a:rPr lang="ar-SA" smtClean="0">
                <a:latin typeface="Alexandria SemiBold" pitchFamily="2" charset="-78"/>
                <a:cs typeface="Alexandria SemiBold" pitchFamily="2" charset="-78"/>
              </a:rPr>
              <a:t>التعرض </a:t>
            </a:r>
            <a:r>
              <a:rPr lang="ar-SA" dirty="0" smtClean="0">
                <a:latin typeface="Alexandria SemiBold" pitchFamily="2" charset="-78"/>
                <a:cs typeface="Alexandria SemiBold" pitchFamily="2" charset="-78"/>
              </a:rPr>
              <a:t>المستمر </a:t>
            </a:r>
            <a:r>
              <a:rPr lang="ar-SA" dirty="0">
                <a:latin typeface="Alexandria SemiBold" pitchFamily="2" charset="-78"/>
                <a:cs typeface="Alexandria SemiBold" pitchFamily="2" charset="-78"/>
              </a:rPr>
              <a:t>للمحتوى </a:t>
            </a:r>
            <a:r>
              <a:rPr lang="ar-SA" dirty="0" smtClean="0">
                <a:latin typeface="Alexandria SemiBold" pitchFamily="2" charset="-78"/>
                <a:cs typeface="Alexandria SemiBold" pitchFamily="2" charset="-78"/>
              </a:rPr>
              <a:t>الرقمي، </a:t>
            </a:r>
            <a:r>
              <a:rPr lang="ar-SA" dirty="0">
                <a:latin typeface="Alexandria SemiBold" pitchFamily="2" charset="-78"/>
                <a:cs typeface="Alexandria SemiBold" pitchFamily="2" charset="-78"/>
              </a:rPr>
              <a:t>عكس التأثيرات الأحادية التي </a:t>
            </a:r>
            <a:r>
              <a:rPr lang="ar-SA" dirty="0" smtClean="0">
                <a:latin typeface="Alexandria SemiBold" pitchFamily="2" charset="-78"/>
                <a:cs typeface="Alexandria SemiBold" pitchFamily="2" charset="-78"/>
              </a:rPr>
              <a:t>تعتمد على نوع واحد من التأثيرات ( معرفية أو عاطفية أو سلوكية).</a:t>
            </a:r>
          </a:p>
          <a:p>
            <a:pPr marL="342900" indent="-342900" algn="r" rtl="1">
              <a:lnSpc>
                <a:spcPct val="150000"/>
              </a:lnSpc>
              <a:buFont typeface="+mj-lt"/>
              <a:buAutoNum type="arabicPeriod" startAt="9"/>
            </a:pPr>
            <a:r>
              <a:rPr lang="ar-SA" dirty="0">
                <a:solidFill>
                  <a:srgbClr val="0070C0"/>
                </a:solidFill>
                <a:latin typeface="Alexandria SemiBold" pitchFamily="2" charset="-78"/>
                <a:cs typeface="Alexandria SemiBold" pitchFamily="2" charset="-78"/>
              </a:rPr>
              <a:t>شلل اتخاذ </a:t>
            </a:r>
            <a:r>
              <a:rPr lang="ar-SA" dirty="0" smtClean="0">
                <a:solidFill>
                  <a:srgbClr val="0070C0"/>
                </a:solidFill>
                <a:latin typeface="Alexandria SemiBold" pitchFamily="2" charset="-78"/>
                <a:cs typeface="Alexandria SemiBold" pitchFamily="2" charset="-78"/>
              </a:rPr>
              <a:t>القرار </a:t>
            </a:r>
            <a:r>
              <a:rPr lang="en-US" dirty="0">
                <a:latin typeface="Alexandria Light" pitchFamily="2" charset="-78"/>
                <a:cs typeface="Alexandria Light" pitchFamily="2" charset="-78"/>
              </a:rPr>
              <a:t>Decision Paralysis</a:t>
            </a:r>
            <a:r>
              <a:rPr lang="ar-SA" dirty="0" smtClean="0">
                <a:latin typeface="Alexandria SemiBold" pitchFamily="2" charset="-78"/>
                <a:cs typeface="Alexandria SemiBold" pitchFamily="2" charset="-78"/>
              </a:rPr>
              <a:t>:حالة نفسية </a:t>
            </a:r>
            <a:r>
              <a:rPr lang="ar-SA" dirty="0">
                <a:latin typeface="Alexandria SemiBold" pitchFamily="2" charset="-78"/>
                <a:cs typeface="Alexandria SemiBold" pitchFamily="2" charset="-78"/>
              </a:rPr>
              <a:t>تحدث عندما </a:t>
            </a:r>
            <a:r>
              <a:rPr lang="ar-SA" dirty="0" smtClean="0">
                <a:latin typeface="Alexandria SemiBold" pitchFamily="2" charset="-78"/>
                <a:cs typeface="Alexandria SemiBold" pitchFamily="2" charset="-78"/>
              </a:rPr>
              <a:t>يواجه الأفراد  صعوبة </a:t>
            </a:r>
            <a:r>
              <a:rPr lang="ar-SA" dirty="0">
                <a:latin typeface="Alexandria SemiBold" pitchFamily="2" charset="-78"/>
                <a:cs typeface="Alexandria SemiBold" pitchFamily="2" charset="-78"/>
              </a:rPr>
              <a:t>في اتخاذ القرارات بسبب كثرة الخيارات المتاحة أو </a:t>
            </a:r>
            <a:r>
              <a:rPr lang="ar-SA" dirty="0" smtClean="0">
                <a:latin typeface="Alexandria SemiBold" pitchFamily="2" charset="-78"/>
                <a:cs typeface="Alexandria SemiBold" pitchFamily="2" charset="-78"/>
              </a:rPr>
              <a:t>التعرض </a:t>
            </a:r>
            <a:r>
              <a:rPr lang="ar-SA" dirty="0">
                <a:latin typeface="Alexandria SemiBold" pitchFamily="2" charset="-78"/>
                <a:cs typeface="Alexandria SemiBold" pitchFamily="2" charset="-78"/>
              </a:rPr>
              <a:t>المفرط للمعلومات. هذه الحالة تؤدي إلى </a:t>
            </a:r>
            <a:r>
              <a:rPr lang="ar-SA" dirty="0" smtClean="0">
                <a:latin typeface="Alexandria SemiBold" pitchFamily="2" charset="-78"/>
                <a:cs typeface="Alexandria SemiBold" pitchFamily="2" charset="-78"/>
              </a:rPr>
              <a:t>التشتت والارتباك.</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9060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267007" y="1254911"/>
            <a:ext cx="6118202"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Black" pitchFamily="2" charset="-78"/>
                <a:cs typeface="Alexandria Black" pitchFamily="2" charset="-78"/>
              </a:rPr>
              <a:t>المفاهيم الرئيسية </a:t>
            </a:r>
            <a:r>
              <a:rPr lang="ar-SA" b="1" dirty="0">
                <a:solidFill>
                  <a:srgbClr val="C00000"/>
                </a:solidFill>
                <a:latin typeface="Alexandria Black" pitchFamily="2" charset="-78"/>
                <a:cs typeface="Alexandria Black" pitchFamily="2" charset="-78"/>
              </a:rPr>
              <a:t>في علم </a:t>
            </a:r>
            <a:r>
              <a:rPr lang="ar-SA" b="1" dirty="0" smtClean="0">
                <a:solidFill>
                  <a:srgbClr val="C00000"/>
                </a:solidFill>
                <a:latin typeface="Alexandria Black" pitchFamily="2" charset="-78"/>
                <a:cs typeface="Alexandria Black" pitchFamily="2" charset="-78"/>
              </a:rPr>
              <a:t>النفس الإعلامي</a:t>
            </a:r>
            <a:endParaRPr lang="ar-SA" b="1" dirty="0">
              <a:solidFill>
                <a:srgbClr val="C00000"/>
              </a:solidFill>
              <a:latin typeface="Alexandria Black" pitchFamily="2" charset="-78"/>
              <a:cs typeface="Alexandria Black" pitchFamily="2" charset="-78"/>
            </a:endParaRPr>
          </a:p>
        </p:txBody>
      </p:sp>
      <p:sp>
        <p:nvSpPr>
          <p:cNvPr id="12" name="Freeform 3"/>
          <p:cNvSpPr/>
          <p:nvPr/>
        </p:nvSpPr>
        <p:spPr>
          <a:xfrm flipH="1">
            <a:off x="-1" y="3624942"/>
            <a:ext cx="1490851" cy="1590459"/>
          </a:xfrm>
          <a:custGeom>
            <a:avLst/>
            <a:gdLst/>
            <a:ahLst/>
            <a:cxnLst/>
            <a:rect l="l" t="t" r="r" b="b"/>
            <a:pathLst>
              <a:path w="8436626" h="9258300">
                <a:moveTo>
                  <a:pt x="8436626" y="0"/>
                </a:moveTo>
                <a:lnTo>
                  <a:pt x="0" y="0"/>
                </a:lnTo>
                <a:lnTo>
                  <a:pt x="0" y="9258300"/>
                </a:lnTo>
                <a:lnTo>
                  <a:pt x="8436626" y="9258300"/>
                </a:lnTo>
                <a:lnTo>
                  <a:pt x="8436626" y="0"/>
                </a:lnTo>
                <a:close/>
              </a:path>
            </a:pathLst>
          </a:custGeom>
          <a:blipFill>
            <a:blip r:embed="rId4">
              <a:extLst>
                <a:ext uri="{96DAC541-7B7A-43D3-8B79-37D633B846F1}">
                  <asvg:svgBlip xmlns="" xmlns:asvg="http://schemas.microsoft.com/office/drawing/2016/SVG/main" r:embed="rId5"/>
                </a:ext>
              </a:extLst>
            </a:blip>
            <a:stretch>
              <a:fillRect/>
            </a:stretch>
          </a:blipFill>
        </p:spPr>
      </p:sp>
    </p:spTree>
    <p:extLst>
      <p:ext uri="{BB962C8B-B14F-4D97-AF65-F5344CB8AC3E}">
        <p14:creationId xmlns:p14="http://schemas.microsoft.com/office/powerpoint/2010/main" val="73770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418953" y="1167604"/>
            <a:ext cx="4128422" cy="50862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8" y="1374743"/>
            <a:ext cx="10610054" cy="48008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689317" y="1973621"/>
            <a:ext cx="10332469" cy="3888244"/>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علم </a:t>
            </a:r>
            <a:r>
              <a:rPr lang="ar-SA" sz="2000" dirty="0">
                <a:latin typeface="Alexandria SemiBold" pitchFamily="2" charset="-78"/>
                <a:cs typeface="Alexandria SemiBold" pitchFamily="2" charset="-78"/>
              </a:rPr>
              <a:t>النفس الإعلامي </a:t>
            </a:r>
            <a:r>
              <a:rPr lang="ar-SA" sz="2000" dirty="0" smtClean="0">
                <a:latin typeface="Alexandria SemiBold" pitchFamily="2" charset="-78"/>
                <a:cs typeface="Alexandria SemiBold" pitchFamily="2" charset="-78"/>
              </a:rPr>
              <a:t>الرقمي يعتبر مجالًا قديمًا، إلا أن له تطبيقات حديثة ومتطورة في مجال الإعلام؛ لذا يمثل </a:t>
            </a:r>
            <a:r>
              <a:rPr lang="ar-SA" sz="2000" dirty="0">
                <a:latin typeface="Alexandria SemiBold" pitchFamily="2" charset="-78"/>
                <a:cs typeface="Alexandria SemiBold" pitchFamily="2" charset="-78"/>
              </a:rPr>
              <a:t>مجالًا </a:t>
            </a:r>
            <a:r>
              <a:rPr lang="ar-SA" sz="2000" dirty="0" smtClean="0">
                <a:latin typeface="Alexandria SemiBold" pitchFamily="2" charset="-78"/>
                <a:cs typeface="Alexandria SemiBold" pitchFamily="2" charset="-78"/>
              </a:rPr>
              <a:t>حيويًا يتناول </a:t>
            </a:r>
            <a:r>
              <a:rPr lang="ar-SA" sz="2000" dirty="0">
                <a:latin typeface="Alexandria SemiBold" pitchFamily="2" charset="-78"/>
                <a:cs typeface="Alexandria SemiBold" pitchFamily="2" charset="-78"/>
              </a:rPr>
              <a:t>تأثير وسائل الإعلام الرقمية على </a:t>
            </a:r>
            <a:r>
              <a:rPr lang="ar-SA" sz="2000" dirty="0" smtClean="0">
                <a:latin typeface="Alexandria SemiBold" pitchFamily="2" charset="-78"/>
                <a:cs typeface="Alexandria SemiBold" pitchFamily="2" charset="-78"/>
              </a:rPr>
              <a:t>سلوك واتجاهات الأفراد، وتتنوع تأثيرات المنصات الإعلامية ما بين تأثيرات إيجابية وتأثيرات سلبية. وتتمثل التأثيرات الإيجابية </a:t>
            </a:r>
            <a:r>
              <a:rPr lang="ar-SA" sz="2000" dirty="0">
                <a:latin typeface="Alexandria SemiBold" pitchFamily="2" charset="-78"/>
                <a:cs typeface="Alexandria SemiBold" pitchFamily="2" charset="-78"/>
              </a:rPr>
              <a:t>في التفاعل الاجتماعي في الفضاء </a:t>
            </a:r>
            <a:r>
              <a:rPr lang="ar-SA" sz="2000" dirty="0" smtClean="0">
                <a:latin typeface="Alexandria SemiBold" pitchFamily="2" charset="-78"/>
                <a:cs typeface="Alexandria SemiBold" pitchFamily="2" charset="-78"/>
              </a:rPr>
              <a:t>الرقمي؛ حيث </a:t>
            </a:r>
            <a:r>
              <a:rPr lang="ar-SA" sz="2000" dirty="0">
                <a:latin typeface="Alexandria SemiBold" pitchFamily="2" charset="-78"/>
                <a:cs typeface="Alexandria SemiBold" pitchFamily="2" charset="-78"/>
              </a:rPr>
              <a:t>يمكن </a:t>
            </a:r>
            <a:r>
              <a:rPr lang="ar-SA" sz="2000" dirty="0" smtClean="0">
                <a:latin typeface="Alexandria SemiBold" pitchFamily="2" charset="-78"/>
                <a:cs typeface="Alexandria SemiBold" pitchFamily="2" charset="-78"/>
              </a:rPr>
              <a:t>للمتابعين في منصات </a:t>
            </a:r>
            <a:r>
              <a:rPr lang="ar-SA" sz="2000" dirty="0">
                <a:latin typeface="Alexandria SemiBold" pitchFamily="2" charset="-78"/>
                <a:cs typeface="Alexandria SemiBold" pitchFamily="2" charset="-78"/>
              </a:rPr>
              <a:t>التواصل الاجتماعي </a:t>
            </a:r>
            <a:r>
              <a:rPr lang="ar-SA" sz="2000" dirty="0" smtClean="0">
                <a:latin typeface="Alexandria SemiBold" pitchFamily="2" charset="-78"/>
                <a:cs typeface="Alexandria SemiBold" pitchFamily="2" charset="-78"/>
              </a:rPr>
              <a:t>تبادل </a:t>
            </a:r>
            <a:r>
              <a:rPr lang="ar-SA" sz="2000" dirty="0">
                <a:latin typeface="Alexandria SemiBold" pitchFamily="2" charset="-78"/>
                <a:cs typeface="Alexandria SemiBold" pitchFamily="2" charset="-78"/>
              </a:rPr>
              <a:t>الآراء والمعلومات والتأثير على بعضهم البعض بشكل مباشر. </a:t>
            </a:r>
            <a:r>
              <a:rPr lang="ar-SA" sz="2000" dirty="0" smtClean="0">
                <a:latin typeface="Alexandria SemiBold" pitchFamily="2" charset="-78"/>
                <a:cs typeface="Alexandria SemiBold" pitchFamily="2" charset="-78"/>
              </a:rPr>
              <a:t>أما التأثيرات السلبية فتتمثل </a:t>
            </a:r>
            <a:r>
              <a:rPr lang="ar-SA" sz="2000" dirty="0">
                <a:latin typeface="Alexandria SemiBold" pitchFamily="2" charset="-78"/>
                <a:cs typeface="Alexandria SemiBold" pitchFamily="2" charset="-78"/>
              </a:rPr>
              <a:t>في تأثير المحتوى السلبي، </a:t>
            </a:r>
            <a:r>
              <a:rPr lang="ar-SA" sz="2000" dirty="0" smtClean="0">
                <a:latin typeface="Alexandria SemiBold" pitchFamily="2" charset="-78"/>
                <a:cs typeface="Alexandria SemiBold" pitchFamily="2" charset="-78"/>
              </a:rPr>
              <a:t>وانتشار </a:t>
            </a:r>
            <a:r>
              <a:rPr lang="ar-SA" sz="2000" b="1" dirty="0" smtClean="0">
                <a:latin typeface="Alexandria SemiBold" pitchFamily="2" charset="-78"/>
                <a:cs typeface="Alexandria SemiBold" pitchFamily="2" charset="-78"/>
              </a:rPr>
              <a:t>المعلومات المضللة </a:t>
            </a:r>
            <a:r>
              <a:rPr lang="ar-SA" sz="2000" b="1" dirty="0">
                <a:latin typeface="Alexandria SemiBold" pitchFamily="2" charset="-78"/>
                <a:cs typeface="Alexandria SemiBold" pitchFamily="2" charset="-78"/>
              </a:rPr>
              <a:t>والأخبار </a:t>
            </a:r>
            <a:r>
              <a:rPr lang="ar-SA" sz="2000" b="1" dirty="0" smtClean="0">
                <a:latin typeface="Alexandria SemiBold" pitchFamily="2" charset="-78"/>
                <a:cs typeface="Alexandria SemiBold" pitchFamily="2" charset="-78"/>
              </a:rPr>
              <a:t>الزائفة، </a:t>
            </a:r>
            <a:r>
              <a:rPr lang="ar-SA" sz="2000" dirty="0" smtClean="0">
                <a:latin typeface="Alexandria SemiBold" pitchFamily="2" charset="-78"/>
                <a:cs typeface="Alexandria SemiBold" pitchFamily="2" charset="-78"/>
              </a:rPr>
              <a:t>والإدمان الرقمي والتنمر الرقمي.</a:t>
            </a:r>
          </a:p>
        </p:txBody>
      </p:sp>
      <p:sp>
        <p:nvSpPr>
          <p:cNvPr id="9" name="TextBox 8">
            <a:extLst>
              <a:ext uri="{FF2B5EF4-FFF2-40B4-BE49-F238E27FC236}">
                <a16:creationId xmlns:a16="http://schemas.microsoft.com/office/drawing/2014/main" id="{F9A80F9F-74DB-1D57-04E8-E20E92A09B0A}"/>
              </a:ext>
            </a:extLst>
          </p:cNvPr>
          <p:cNvSpPr txBox="1"/>
          <p:nvPr/>
        </p:nvSpPr>
        <p:spPr>
          <a:xfrm>
            <a:off x="3065197" y="126671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20987" y="1167604"/>
            <a:ext cx="4128422" cy="50862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374743"/>
            <a:ext cx="10577397" cy="48008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835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61357" y="1973621"/>
            <a:ext cx="9960429" cy="3990836"/>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sz="2000" b="1" dirty="0">
                <a:solidFill>
                  <a:srgbClr val="C00000"/>
                </a:solidFill>
                <a:latin typeface="Alexandria SemiBold" pitchFamily="2" charset="-78"/>
                <a:cs typeface="Alexandria SemiBold" pitchFamily="2" charset="-78"/>
              </a:rPr>
              <a:t> </a:t>
            </a:r>
            <a:r>
              <a:rPr lang="ar-SA" sz="2000" b="1" dirty="0" smtClean="0">
                <a:solidFill>
                  <a:srgbClr val="C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ويعتمد </a:t>
            </a:r>
            <a:r>
              <a:rPr lang="ar-SA" sz="2000" dirty="0">
                <a:latin typeface="Alexandria SemiBold" pitchFamily="2" charset="-78"/>
                <a:cs typeface="Alexandria SemiBold" pitchFamily="2" charset="-78"/>
              </a:rPr>
              <a:t>كل من الإعلام الرقمي والتسويق الرقمي على استراتيجيات تواصل فعالة لنقل الرسائل إلى الجمهور المستهدف. يتطلب ذلك معرفة عميقة بالسلوك البشري وكيفية تفاعل الأفراد مع المعلومات المختلفة، بهدف تقديم رسائل واضحة وجذابة للجمهور.</a:t>
            </a:r>
          </a:p>
          <a:p>
            <a:pPr algn="r" rtl="1">
              <a:lnSpc>
                <a:spcPct val="150000"/>
              </a:lnSpc>
            </a:pPr>
            <a:r>
              <a:rPr lang="ar-SA" sz="2000" dirty="0" smtClean="0">
                <a:latin typeface="Alexandria SemiBold" pitchFamily="2" charset="-78"/>
                <a:cs typeface="Alexandria SemiBold" pitchFamily="2" charset="-78"/>
              </a:rPr>
              <a:t>   في </a:t>
            </a:r>
            <a:r>
              <a:rPr lang="ar-SA" sz="2000" dirty="0">
                <a:latin typeface="Alexandria SemiBold" pitchFamily="2" charset="-78"/>
                <a:cs typeface="Alexandria SemiBold" pitchFamily="2" charset="-78"/>
              </a:rPr>
              <a:t>النهاية، إن فهم المبادئ الأساسية لعلم النفس الإعلامي </a:t>
            </a:r>
            <a:r>
              <a:rPr lang="ar-SA" sz="2000" dirty="0" smtClean="0">
                <a:latin typeface="Alexandria SemiBold" pitchFamily="2" charset="-78"/>
                <a:cs typeface="Alexandria SemiBold" pitchFamily="2" charset="-78"/>
              </a:rPr>
              <a:t>الرقمي يعتبر أمرًا مهمًا </a:t>
            </a:r>
            <a:r>
              <a:rPr lang="ar-SA" sz="2000" dirty="0">
                <a:latin typeface="Alexandria SemiBold" pitchFamily="2" charset="-78"/>
                <a:cs typeface="Alexandria SemiBold" pitchFamily="2" charset="-78"/>
              </a:rPr>
              <a:t>للباحثين والمهنيين في هذا المجال، </a:t>
            </a:r>
            <a:r>
              <a:rPr lang="ar-SA" sz="2000" dirty="0" smtClean="0">
                <a:latin typeface="Alexandria SemiBold" pitchFamily="2" charset="-78"/>
                <a:cs typeface="Alexandria SemiBold" pitchFamily="2" charset="-78"/>
              </a:rPr>
              <a:t>حيث يسهم </a:t>
            </a:r>
            <a:r>
              <a:rPr lang="ar-SA" sz="2000" dirty="0">
                <a:latin typeface="Alexandria SemiBold" pitchFamily="2" charset="-78"/>
                <a:cs typeface="Alexandria SemiBold" pitchFamily="2" charset="-78"/>
              </a:rPr>
              <a:t>في تحسين جودة التجارب الرقمية وتعزيز التفاعل الإيجابي بين الأفراد والمجتمعات</a:t>
            </a:r>
            <a:r>
              <a:rPr lang="ar-SA" sz="2000" dirty="0" smtClean="0">
                <a:latin typeface="Alexandria SemiBold" pitchFamily="2" charset="-78"/>
                <a:cs typeface="Alexandria SemiBold" pitchFamily="2" charset="-78"/>
              </a:rPr>
              <a:t>. </a:t>
            </a:r>
            <a:endParaRPr lang="en-US" sz="2000" dirty="0">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3065197" y="1283044"/>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32124031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33905" y="1159329"/>
            <a:ext cx="4128422" cy="46373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3901" y="1326253"/>
            <a:ext cx="9903015" cy="439601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491" y="61541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4" y="1341462"/>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1162001" y="2127890"/>
            <a:ext cx="9526814" cy="317779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smtClean="0">
                <a:latin typeface="Alexandria SemiBold" pitchFamily="2" charset="-78"/>
                <a:cs typeface="Alexandria SemiBold" pitchFamily="2" charset="-78"/>
              </a:rPr>
              <a:t>طلعت </a:t>
            </a:r>
            <a:r>
              <a:rPr lang="ar-SA" sz="1600" dirty="0">
                <a:latin typeface="Alexandria SemiBold" pitchFamily="2" charset="-78"/>
                <a:cs typeface="Alexandria SemiBold" pitchFamily="2" charset="-78"/>
              </a:rPr>
              <a:t>حكيم، علم النفس الإعلامي: رؤى معاصرة ودراسات تطبيقية، ( القاهرة: مكتبة الأنجلو المصرية، 2020).</a:t>
            </a: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نبيهة صالح السامرائي، علم النفس الإعلامي (مفاهيم – نظريات – تطبيقات)، ( عمان: دار المناهج للنشر والتوزيع، ط 1 ، 2007).</a:t>
            </a:r>
            <a:endParaRPr lang="en-US" sz="1600" dirty="0">
              <a:latin typeface="Alexandria SemiBold" pitchFamily="2" charset="-78"/>
              <a:cs typeface="Alexandria SemiBold" pitchFamily="2" charset="-78"/>
            </a:endParaRPr>
          </a:p>
          <a:p>
            <a:pPr marL="342900" lvl="0" indent="-342900">
              <a:buFont typeface="+mj-lt"/>
              <a:buAutoNum type="arabicPeriod" startAt="3"/>
            </a:pPr>
            <a:r>
              <a:rPr lang="en-US" sz="2000" dirty="0" smtClean="0"/>
              <a:t>Anita </a:t>
            </a:r>
            <a:r>
              <a:rPr lang="en-US" sz="2000" dirty="0" err="1"/>
              <a:t>Kuei</a:t>
            </a:r>
            <a:r>
              <a:rPr lang="en-US" sz="2000" dirty="0"/>
              <a:t>-Chun Liu, </a:t>
            </a:r>
            <a:r>
              <a:rPr lang="en-US" sz="2000" dirty="0" err="1"/>
              <a:t>Ozan</a:t>
            </a:r>
            <a:r>
              <a:rPr lang="en-US" sz="2000" dirty="0"/>
              <a:t> </a:t>
            </a:r>
            <a:r>
              <a:rPr lang="en-US" sz="2000" dirty="0" smtClean="0"/>
              <a:t>Kur, </a:t>
            </a:r>
            <a:r>
              <a:rPr lang="en-US" sz="2000" b="1" dirty="0"/>
              <a:t>“Psychology of Digital News Consumption and Public Opinion </a:t>
            </a:r>
            <a:r>
              <a:rPr lang="en-US" sz="2000" b="1" dirty="0" smtClean="0"/>
              <a:t>”,</a:t>
            </a:r>
            <a:r>
              <a:rPr lang="en-US" sz="2000" dirty="0" smtClean="0"/>
              <a:t> </a:t>
            </a:r>
            <a:r>
              <a:rPr lang="en-US" sz="2000" dirty="0"/>
              <a:t>In Rachel L. Bailey &amp; Glenna L. Read (Eds.) De </a:t>
            </a:r>
            <a:r>
              <a:rPr lang="en-US" sz="2000" dirty="0" err="1"/>
              <a:t>Gruyter’s</a:t>
            </a:r>
            <a:r>
              <a:rPr lang="en-US" sz="2000" dirty="0"/>
              <a:t> Handbook of Media Psychology. De </a:t>
            </a:r>
            <a:r>
              <a:rPr lang="en-US" sz="2000" dirty="0" err="1"/>
              <a:t>Gruyter</a:t>
            </a:r>
            <a:r>
              <a:rPr lang="en-US" sz="2000" dirty="0"/>
              <a:t>, Sep. 2024.</a:t>
            </a:r>
          </a:p>
          <a:p>
            <a:pPr marL="342900" indent="-342900">
              <a:buFont typeface="+mj-lt"/>
              <a:buAutoNum type="arabicPeriod" startAt="3"/>
            </a:pPr>
            <a:r>
              <a:rPr lang="en-US" sz="2000" dirty="0" smtClean="0"/>
              <a:t>William J. Potter, </a:t>
            </a:r>
            <a:r>
              <a:rPr lang="en-US" sz="2000" b="1" dirty="0" smtClean="0"/>
              <a:t>Digital Media Effects</a:t>
            </a:r>
            <a:r>
              <a:rPr lang="en-US" sz="2000" dirty="0" smtClean="0"/>
              <a:t>, New York: </a:t>
            </a:r>
            <a:r>
              <a:rPr lang="en-US" sz="2000" dirty="0" err="1" smtClean="0"/>
              <a:t>Rowman</a:t>
            </a:r>
            <a:r>
              <a:rPr lang="en-US" sz="2000" dirty="0" smtClean="0"/>
              <a:t> &amp; Littlefield Publishing Group, Inc., 2021.</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358720" y="35640"/>
              <a:ext cx="360" cy="360"/>
            </p14:xfrm>
          </p:contentPart>
        </mc:Choice>
        <mc:Fallback xmlns="">
          <p:pic>
            <p:nvPicPr>
              <p:cNvPr id="3" name="Ink 2"/>
              <p:cNvPicPr/>
              <p:nvPr/>
            </p:nvPicPr>
            <p:blipFill>
              <a:blip r:embed="rId9"/>
              <a:stretch>
                <a:fillRect/>
              </a:stretch>
            </p:blipFill>
            <p:spPr>
              <a:xfrm>
                <a:off x="11349360" y="26280"/>
                <a:ext cx="19080" cy="1908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40557</TotalTime>
  <Words>4140</Words>
  <Application>Microsoft Office PowerPoint</Application>
  <PresentationFormat>Widescreen</PresentationFormat>
  <Paragraphs>327</Paragraphs>
  <Slides>40</Slides>
  <Notes>22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Adobe Arabic</vt:lpstr>
      <vt:lpstr>Adobe Caslon Pro</vt:lpstr>
      <vt:lpstr>Alexandria Black</vt:lpstr>
      <vt:lpstr>Alexandria ExtraBold</vt:lpstr>
      <vt:lpstr>Alexandria Light</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1307</cp:revision>
  <dcterms:created xsi:type="dcterms:W3CDTF">2023-04-29T09:08:23Z</dcterms:created>
  <dcterms:modified xsi:type="dcterms:W3CDTF">2025-01-26T07:40:18Z</dcterms:modified>
</cp:coreProperties>
</file>