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7" r:id="rId3"/>
    <p:sldId id="298" r:id="rId4"/>
    <p:sldId id="257" r:id="rId5"/>
    <p:sldId id="299" r:id="rId6"/>
    <p:sldId id="258" r:id="rId7"/>
    <p:sldId id="302" r:id="rId8"/>
    <p:sldId id="303" r:id="rId9"/>
    <p:sldId id="304" r:id="rId10"/>
    <p:sldId id="305" r:id="rId11"/>
    <p:sldId id="306" r:id="rId12"/>
    <p:sldId id="307" r:id="rId13"/>
    <p:sldId id="308" r:id="rId14"/>
    <p:sldId id="309" r:id="rId15"/>
    <p:sldId id="330" r:id="rId16"/>
    <p:sldId id="310" r:id="rId17"/>
    <p:sldId id="311" r:id="rId18"/>
    <p:sldId id="312" r:id="rId19"/>
    <p:sldId id="331" r:id="rId20"/>
    <p:sldId id="313" r:id="rId21"/>
    <p:sldId id="314" r:id="rId22"/>
    <p:sldId id="315" r:id="rId23"/>
    <p:sldId id="332" r:id="rId24"/>
    <p:sldId id="316" r:id="rId25"/>
    <p:sldId id="333" r:id="rId26"/>
    <p:sldId id="317" r:id="rId27"/>
    <p:sldId id="334" r:id="rId28"/>
    <p:sldId id="318" r:id="rId29"/>
    <p:sldId id="319" r:id="rId30"/>
    <p:sldId id="335" r:id="rId31"/>
    <p:sldId id="320" r:id="rId32"/>
    <p:sldId id="321" r:id="rId33"/>
    <p:sldId id="322" r:id="rId34"/>
    <p:sldId id="323" r:id="rId35"/>
    <p:sldId id="300" r:id="rId36"/>
    <p:sldId id="264" r:id="rId37"/>
    <p:sldId id="324" r:id="rId38"/>
    <p:sldId id="325" r:id="rId39"/>
    <p:sldId id="336" r:id="rId40"/>
    <p:sldId id="326" r:id="rId41"/>
    <p:sldId id="337" r:id="rId42"/>
    <p:sldId id="327" r:id="rId43"/>
    <p:sldId id="328" r:id="rId44"/>
    <p:sldId id="32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2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19556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04269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90869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97953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481373-F476-44D0-9C0B-AA0640A6B38B}" type="datetimeFigureOut">
              <a:rPr lang="en-US" smtClean="0"/>
              <a:t>24-Sep-21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449629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481373-F476-44D0-9C0B-AA0640A6B38B}" type="datetimeFigureOut">
              <a:rPr lang="en-US" smtClean="0"/>
              <a:t>24-Sep-21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80155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24-Sep-21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33007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385204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512316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78152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280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74688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30642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605988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31034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481373-F476-44D0-9C0B-AA0640A6B38B}" type="datetimeFigureOut">
              <a:rPr lang="en-US" smtClean="0"/>
              <a:t>24-Sep-21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974488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481373-F476-44D0-9C0B-AA0640A6B38B}" type="datetimeFigureOut">
              <a:rPr lang="en-US" smtClean="0"/>
              <a:t>24-Sep-21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416283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81373-F476-44D0-9C0B-AA0640A6B38B}" type="datetimeFigureOut">
              <a:rPr lang="en-US" smtClean="0"/>
              <a:t>24-Sep-21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2293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956061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481373-F476-44D0-9C0B-AA0640A6B38B}" type="datetimeFigureOut">
              <a:rPr lang="en-US" smtClean="0"/>
              <a:t>24-Sep-21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164612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18602295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481373-F476-44D0-9C0B-AA0640A6B38B}" type="datetimeFigureOut">
              <a:rPr lang="en-US" smtClean="0"/>
              <a:t>24-Sep-21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F24313-8A4F-4BC6-BBD8-E775E5B2E31E}" type="slidenum">
              <a:rPr lang="en-US" smtClean="0"/>
              <a:t>‹#›</a:t>
            </a:fld>
            <a:endParaRPr lang="en-US"/>
          </a:p>
        </p:txBody>
      </p:sp>
    </p:spTree>
    <p:extLst>
      <p:ext uri="{BB962C8B-B14F-4D97-AF65-F5344CB8AC3E}">
        <p14:creationId xmlns:p14="http://schemas.microsoft.com/office/powerpoint/2010/main" val="61911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1000">
              <a:srgbClr val="F0E2E9"/>
            </a:gs>
            <a:gs pos="56000">
              <a:schemeClr val="accent1">
                <a:lumMod val="21000"/>
                <a:lumOff val="79000"/>
                <a:alpha val="62000"/>
              </a:schemeClr>
            </a:gs>
            <a:gs pos="6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24-Sep-21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300437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81373-F476-44D0-9C0B-AA0640A6B38B}" type="datetimeFigureOut">
              <a:rPr lang="en-US" smtClean="0"/>
              <a:t>24-Sep-21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24313-8A4F-4BC6-BBD8-E775E5B2E31E}" type="slidenum">
              <a:rPr lang="en-US" smtClean="0"/>
              <a:t>‹#›</a:t>
            </a:fld>
            <a:endParaRPr lang="en-US"/>
          </a:p>
        </p:txBody>
      </p:sp>
    </p:spTree>
    <p:extLst>
      <p:ext uri="{BB962C8B-B14F-4D97-AF65-F5344CB8AC3E}">
        <p14:creationId xmlns:p14="http://schemas.microsoft.com/office/powerpoint/2010/main" val="16030960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b="1" dirty="0" smtClean="0"/>
              <a:t>Project Fundamental- Part 2</a:t>
            </a:r>
            <a:br>
              <a:rPr lang="en-US" sz="4800" b="1" dirty="0" smtClean="0"/>
            </a:br>
            <a:r>
              <a:rPr lang="en-US" sz="4800" b="1" dirty="0" smtClean="0"/>
              <a:t>Values</a:t>
            </a:r>
            <a:r>
              <a:rPr lang="en-US" sz="4800" b="1" dirty="0"/>
              <a:t>, Needs, and </a:t>
            </a:r>
            <a:r>
              <a:rPr lang="en-US" sz="4800" b="1" dirty="0" smtClean="0"/>
              <a:t>Process</a:t>
            </a:r>
            <a:r>
              <a:rPr lang="en-US" sz="4800" b="1" dirty="0">
                <a:solidFill>
                  <a:schemeClr val="bg1"/>
                </a:solidFill>
                <a:latin typeface="+mn-lt"/>
              </a:rPr>
              <a:t/>
            </a:r>
            <a:br>
              <a:rPr lang="en-US" sz="4800"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99044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03315" y="1408855"/>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endParaRPr lang="en-US" sz="2800" dirty="0"/>
          </a:p>
        </p:txBody>
      </p:sp>
      <p:cxnSp>
        <p:nvCxnSpPr>
          <p:cNvPr id="5" name="Elbow Connector 4"/>
          <p:cNvCxnSpPr/>
          <p:nvPr/>
        </p:nvCxnSpPr>
        <p:spPr>
          <a:xfrm rot="16200000" flipH="1">
            <a:off x="2957348" y="1867611"/>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2874365" y="282929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082564" y="938678"/>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Oval 7"/>
          <p:cNvSpPr/>
          <p:nvPr/>
        </p:nvSpPr>
        <p:spPr>
          <a:xfrm>
            <a:off x="4577273" y="37588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5251860" y="437128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0" name="Left Bracket 9"/>
          <p:cNvSpPr/>
          <p:nvPr/>
        </p:nvSpPr>
        <p:spPr>
          <a:xfrm>
            <a:off x="2374578" y="437128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1" name="Rectangle 10"/>
          <p:cNvSpPr/>
          <p:nvPr/>
        </p:nvSpPr>
        <p:spPr>
          <a:xfrm>
            <a:off x="2874365" y="4596160"/>
            <a:ext cx="2067233"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Project Values</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9238237" y="489709"/>
            <a:ext cx="329418" cy="153587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7105186" y="489709"/>
            <a:ext cx="328128" cy="153587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7105186" y="897886"/>
            <a:ext cx="2462469" cy="523220"/>
          </a:xfrm>
          <a:prstGeom prst="rect">
            <a:avLst/>
          </a:prstGeom>
          <a:solidFill>
            <a:schemeClr val="bg1"/>
          </a:solidFill>
          <a:ln>
            <a:solidFill>
              <a:schemeClr val="accent1"/>
            </a:solidFill>
          </a:ln>
        </p:spPr>
        <p:txBody>
          <a:bodyPr wrap="none">
            <a:spAutoFit/>
          </a:bodyPr>
          <a:lstStyle/>
          <a:p>
            <a:r>
              <a:rPr lang="en-US" sz="2800" b="1" dirty="0" smtClean="0">
                <a:latin typeface="Times New Roman" panose="02020603050405020304" pitchFamily="18" charset="0"/>
                <a:cs typeface="Times New Roman" panose="02020603050405020304" pitchFamily="18" charset="0"/>
              </a:rPr>
              <a:t>Project quality</a:t>
            </a:r>
            <a:endParaRPr lang="en-US" sz="28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379741" y="5282701"/>
            <a:ext cx="3196773" cy="461665"/>
          </a:xfrm>
          <a:prstGeom prst="rect">
            <a:avLst/>
          </a:prstGeom>
          <a:solidFill>
            <a:schemeClr val="bg1"/>
          </a:solidFill>
          <a:ln>
            <a:solidFill>
              <a:schemeClr val="accent1"/>
            </a:solidFill>
          </a:ln>
        </p:spPr>
        <p:txBody>
          <a:bodyPr wrap="none">
            <a:spAutoFit/>
          </a:bodyPr>
          <a:lstStyle/>
          <a:p>
            <a:r>
              <a:rPr lang="en-US" sz="2400" b="1" dirty="0" smtClean="0">
                <a:latin typeface="Times New Roman" panose="02020603050405020304" pitchFamily="18" charset="0"/>
                <a:cs typeface="Times New Roman" panose="02020603050405020304" pitchFamily="18" charset="0"/>
              </a:rPr>
              <a:t>Project Process models</a:t>
            </a:r>
            <a:endParaRPr lang="en-US" sz="2400" b="1" dirty="0">
              <a:latin typeface="Times New Roman" panose="02020603050405020304" pitchFamily="18" charset="0"/>
              <a:cs typeface="Times New Roman" panose="02020603050405020304" pitchFamily="18" charset="0"/>
            </a:endParaRPr>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57106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63617" y="2743199"/>
            <a:ext cx="5363135"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041090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60255" y="1575212"/>
            <a:ext cx="7126665" cy="2308324"/>
          </a:xfrm>
          <a:prstGeom prst="rect">
            <a:avLst/>
          </a:prstGeom>
          <a:solidFill>
            <a:schemeClr val="bg1">
              <a:lumMod val="95000"/>
            </a:schemeClr>
          </a:solidFill>
          <a:ln>
            <a:solidFill>
              <a:schemeClr val="tx1"/>
            </a:solidFill>
          </a:ln>
        </p:spPr>
        <p:txBody>
          <a:bodyPr wrap="square">
            <a:spAutoFit/>
          </a:bodyPr>
          <a:lstStyle/>
          <a:p>
            <a:r>
              <a:rPr lang="en-US" sz="2400" dirty="0"/>
              <a:t>Just as organizations vary in how they organize projects and the resources assigned to them, there are many different ways an organization can choose to execute their projects. Understanding the organization and project’s values and needs is necessary when planning how a project is to progress.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4724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25247"/>
            <a:ext cx="8267308" cy="1569660"/>
          </a:xfrm>
          <a:prstGeom prst="rect">
            <a:avLst/>
          </a:prstGeom>
          <a:solidFill>
            <a:schemeClr val="bg1">
              <a:lumMod val="95000"/>
            </a:schemeClr>
          </a:solidFill>
          <a:ln>
            <a:solidFill>
              <a:schemeClr val="tx1"/>
            </a:solidFill>
          </a:ln>
        </p:spPr>
        <p:txBody>
          <a:bodyPr wrap="square">
            <a:spAutoFit/>
          </a:bodyPr>
          <a:lstStyle/>
          <a:p>
            <a:r>
              <a:rPr lang="en-US" sz="2400" dirty="0"/>
              <a:t>A project and organization’s values can vary quite dramatically in several different categories. The word “value” speaks to what’s most important to an organization, team, or project. </a:t>
            </a:r>
            <a:r>
              <a:rPr lang="en-US" sz="2400" u="sng" dirty="0">
                <a:solidFill>
                  <a:srgbClr val="FF0000"/>
                </a:solidFill>
                <a:effectLst>
                  <a:outerShdw blurRad="38100" dist="38100" dir="2700000" algn="tl">
                    <a:srgbClr val="000000">
                      <a:alpha val="43137"/>
                    </a:srgbClr>
                  </a:outerShdw>
                </a:effectLst>
              </a:rPr>
              <a:t>Examples of values include:</a:t>
            </a:r>
          </a:p>
        </p:txBody>
      </p:sp>
      <p:sp>
        <p:nvSpPr>
          <p:cNvPr id="4" name="Rectangle 3"/>
          <p:cNvSpPr/>
          <p:nvPr/>
        </p:nvSpPr>
        <p:spPr>
          <a:xfrm>
            <a:off x="0" y="2894286"/>
            <a:ext cx="10586302"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Prominence of the customer’s input: Are we relying more on the customer or our team to decide what is produced?</a:t>
            </a:r>
          </a:p>
        </p:txBody>
      </p:sp>
      <p:sp>
        <p:nvSpPr>
          <p:cNvPr id="5" name="Rectangle 4"/>
          <p:cNvSpPr/>
          <p:nvPr/>
        </p:nvSpPr>
        <p:spPr>
          <a:xfrm>
            <a:off x="-5447" y="4177903"/>
            <a:ext cx="6623063"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Risk aversion: How developed is the organization’s ability to deal with uncertainty?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5461520"/>
            <a:ext cx="6617616"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Schedule predictability: How important is it to know exactly when things are to occur?</a:t>
            </a:r>
          </a:p>
        </p:txBody>
      </p:sp>
    </p:spTree>
    <p:extLst>
      <p:ext uri="{BB962C8B-B14F-4D97-AF65-F5344CB8AC3E}">
        <p14:creationId xmlns:p14="http://schemas.microsoft.com/office/powerpoint/2010/main" val="189937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3" y="1049793"/>
            <a:ext cx="10586302" cy="1200329"/>
          </a:xfrm>
          <a:prstGeom prst="rect">
            <a:avLst/>
          </a:prstGeom>
          <a:solidFill>
            <a:schemeClr val="bg1">
              <a:lumMod val="95000"/>
            </a:schemeClr>
          </a:solidFill>
          <a:ln>
            <a:solidFill>
              <a:schemeClr val="tx1"/>
            </a:solidFill>
          </a:ln>
        </p:spPr>
        <p:txBody>
          <a:bodyPr wrap="square">
            <a:spAutoFit/>
          </a:bodyPr>
          <a:lstStyle/>
          <a:p>
            <a:r>
              <a:rPr lang="en-US" sz="2400" dirty="0"/>
              <a:t>A project and organization’s values can vary quite dramatically in several different categories. The word “value” speaks to what’s most important to an organization, team, or project. </a:t>
            </a:r>
            <a:r>
              <a:rPr lang="en-US" sz="2400" u="sng" dirty="0">
                <a:solidFill>
                  <a:srgbClr val="FF0000"/>
                </a:solidFill>
                <a:effectLst>
                  <a:outerShdw blurRad="38100" dist="38100" dir="2700000" algn="tl">
                    <a:srgbClr val="000000">
                      <a:alpha val="43137"/>
                    </a:srgbClr>
                  </a:outerShdw>
                </a:effectLst>
              </a:rPr>
              <a:t>Examples of values include:</a:t>
            </a:r>
          </a:p>
        </p:txBody>
      </p:sp>
      <p:sp>
        <p:nvSpPr>
          <p:cNvPr id="4" name="Rectangle 3"/>
          <p:cNvSpPr/>
          <p:nvPr/>
        </p:nvSpPr>
        <p:spPr>
          <a:xfrm>
            <a:off x="0" y="2743084"/>
            <a:ext cx="10586302"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Preferred experience level of staff and managers: Do they typically employ lower-cost/entry-level or more expensive/experienced professionals?</a:t>
            </a:r>
          </a:p>
        </p:txBody>
      </p:sp>
      <p:sp>
        <p:nvSpPr>
          <p:cNvPr id="5" name="Rectangle 4"/>
          <p:cNvSpPr/>
          <p:nvPr/>
        </p:nvSpPr>
        <p:spPr>
          <a:xfrm>
            <a:off x="-5447" y="4177903"/>
            <a:ext cx="5604969"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 Perception and visibility to the customer: Is the customer’s view of the project’s progress extremely important?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746422" y="63238"/>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5077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141" y="1062076"/>
            <a:ext cx="10586302" cy="1200329"/>
          </a:xfrm>
          <a:prstGeom prst="rect">
            <a:avLst/>
          </a:prstGeom>
          <a:solidFill>
            <a:schemeClr val="bg1">
              <a:lumMod val="95000"/>
            </a:schemeClr>
          </a:solidFill>
          <a:ln>
            <a:solidFill>
              <a:schemeClr val="tx1"/>
            </a:solidFill>
          </a:ln>
        </p:spPr>
        <p:txBody>
          <a:bodyPr wrap="square">
            <a:spAutoFit/>
          </a:bodyPr>
          <a:lstStyle/>
          <a:p>
            <a:r>
              <a:rPr lang="en-US" sz="2400" dirty="0"/>
              <a:t>In addition to the values that establish the themes of how work is done, there are also needs that vary from project-to-project. Understanding these variations is essential when plotting the course forward. </a:t>
            </a:r>
            <a:r>
              <a:rPr lang="en-US" sz="2400" b="1" u="sng" dirty="0">
                <a:solidFill>
                  <a:srgbClr val="FF0000"/>
                </a:solidFill>
                <a:effectLst>
                  <a:outerShdw blurRad="38100" dist="38100" dir="2700000" algn="tl">
                    <a:srgbClr val="000000">
                      <a:alpha val="43137"/>
                    </a:srgbClr>
                  </a:outerShdw>
                </a:effectLst>
              </a:rPr>
              <a:t>Examples of these needs include:</a:t>
            </a:r>
          </a:p>
        </p:txBody>
      </p:sp>
      <p:sp>
        <p:nvSpPr>
          <p:cNvPr id="4" name="Rectangle 3"/>
          <p:cNvSpPr/>
          <p:nvPr/>
        </p:nvSpPr>
        <p:spPr>
          <a:xfrm>
            <a:off x="0" y="2580907"/>
            <a:ext cx="105863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 Resources and time required for the project’s size and complexity</a:t>
            </a:r>
          </a:p>
        </p:txBody>
      </p:sp>
      <p:sp>
        <p:nvSpPr>
          <p:cNvPr id="5" name="Rectangle 4"/>
          <p:cNvSpPr/>
          <p:nvPr/>
        </p:nvSpPr>
        <p:spPr>
          <a:xfrm>
            <a:off x="0" y="3524391"/>
            <a:ext cx="6504495"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The level of documentation needed as the project progresses and the level needed at delivery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4141" y="5112729"/>
            <a:ext cx="6490354"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A need to clarify requirements, specifications, and external variables as the project continues</a:t>
            </a:r>
          </a:p>
        </p:txBody>
      </p:sp>
    </p:spTree>
    <p:extLst>
      <p:ext uri="{BB962C8B-B14F-4D97-AF65-F5344CB8AC3E}">
        <p14:creationId xmlns:p14="http://schemas.microsoft.com/office/powerpoint/2010/main" val="236968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141" y="1132893"/>
            <a:ext cx="10586302" cy="1200329"/>
          </a:xfrm>
          <a:prstGeom prst="rect">
            <a:avLst/>
          </a:prstGeom>
          <a:solidFill>
            <a:schemeClr val="bg1">
              <a:lumMod val="95000"/>
            </a:schemeClr>
          </a:solidFill>
          <a:ln>
            <a:solidFill>
              <a:schemeClr val="tx1"/>
            </a:solidFill>
          </a:ln>
        </p:spPr>
        <p:txBody>
          <a:bodyPr wrap="square">
            <a:spAutoFit/>
          </a:bodyPr>
          <a:lstStyle/>
          <a:p>
            <a:r>
              <a:rPr lang="en-US" sz="2400" dirty="0"/>
              <a:t>In addition to the values that establish the themes of how work is done, there are also needs that vary from project-to-project. Understanding these variations is essential when plotting the course forward. </a:t>
            </a:r>
            <a:r>
              <a:rPr lang="en-US" sz="2400" b="1" u="sng" dirty="0">
                <a:solidFill>
                  <a:srgbClr val="FF0000"/>
                </a:solidFill>
                <a:effectLst>
                  <a:outerShdw blurRad="38100" dist="38100" dir="2700000" algn="tl">
                    <a:srgbClr val="000000">
                      <a:alpha val="43137"/>
                    </a:srgbClr>
                  </a:outerShdw>
                </a:effectLst>
              </a:rPr>
              <a:t>Examples of these needs include:</a:t>
            </a:r>
          </a:p>
        </p:txBody>
      </p:sp>
      <p:sp>
        <p:nvSpPr>
          <p:cNvPr id="4" name="Rectangle 3"/>
          <p:cNvSpPr/>
          <p:nvPr/>
        </p:nvSpPr>
        <p:spPr>
          <a:xfrm>
            <a:off x="14141" y="2725984"/>
            <a:ext cx="105863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 Flexibility in reacting to change as the project progresses</a:t>
            </a:r>
          </a:p>
        </p:txBody>
      </p:sp>
      <p:sp>
        <p:nvSpPr>
          <p:cNvPr id="5" name="Rectangle 4"/>
          <p:cNvSpPr/>
          <p:nvPr/>
        </p:nvSpPr>
        <p:spPr>
          <a:xfrm>
            <a:off x="0" y="3963230"/>
            <a:ext cx="7258639"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The need for prototypes and the ability to evolve designs before completing the final product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4141" y="5112729"/>
            <a:ext cx="7244498"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 Whether the project calls for a defined end-point or an ongoing effort</a:t>
            </a:r>
          </a:p>
        </p:txBody>
      </p:sp>
    </p:spTree>
    <p:extLst>
      <p:ext uri="{BB962C8B-B14F-4D97-AF65-F5344CB8AC3E}">
        <p14:creationId xmlns:p14="http://schemas.microsoft.com/office/powerpoint/2010/main" val="99258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11096" y="878541"/>
            <a:ext cx="6570483" cy="523220"/>
          </a:xfrm>
          <a:prstGeom prst="rect">
            <a:avLst/>
          </a:prstGeom>
          <a:solidFill>
            <a:schemeClr val="accent6"/>
          </a:solidFill>
          <a:ln>
            <a:solidFill>
              <a:schemeClr val="tx1"/>
            </a:solidFill>
          </a:ln>
        </p:spPr>
        <p:txBody>
          <a:bodyPr wrap="square">
            <a:spAutoFit/>
          </a:bodyPr>
          <a:lstStyle/>
          <a:p>
            <a:pPr algn="ctr"/>
            <a:r>
              <a:rPr lang="en-US" sz="2800" b="1" dirty="0">
                <a:solidFill>
                  <a:schemeClr val="bg1"/>
                </a:solidFill>
              </a:rPr>
              <a:t>Why are these important to your project?</a:t>
            </a:r>
          </a:p>
        </p:txBody>
      </p:sp>
      <p:sp>
        <p:nvSpPr>
          <p:cNvPr id="4" name="Rectangle 3"/>
          <p:cNvSpPr/>
          <p:nvPr/>
        </p:nvSpPr>
        <p:spPr>
          <a:xfrm>
            <a:off x="-5447" y="1743874"/>
            <a:ext cx="10586302" cy="1569660"/>
          </a:xfrm>
          <a:prstGeom prst="rect">
            <a:avLst/>
          </a:prstGeom>
          <a:solidFill>
            <a:schemeClr val="bg1"/>
          </a:solidFill>
          <a:ln>
            <a:solidFill>
              <a:schemeClr val="tx1"/>
            </a:solidFill>
          </a:ln>
        </p:spPr>
        <p:txBody>
          <a:bodyPr wrap="square">
            <a:spAutoFit/>
          </a:bodyPr>
          <a:lstStyle/>
          <a:p>
            <a:r>
              <a:rPr lang="en-US" sz="2400" dirty="0"/>
              <a:t>An organization’s values and a project’s needs are heavily considered when choosing whether or not a potential project should be carried out at all. An extreme mismatch between the two may indicate that the project isn’t a good idea, is likely to fail, or should even be outsourced.</a:t>
            </a:r>
          </a:p>
        </p:txBody>
      </p:sp>
      <p:sp>
        <p:nvSpPr>
          <p:cNvPr id="5" name="Rectangle 4"/>
          <p:cNvSpPr/>
          <p:nvPr/>
        </p:nvSpPr>
        <p:spPr>
          <a:xfrm>
            <a:off x="-5447" y="3655647"/>
            <a:ext cx="6198857" cy="830997"/>
          </a:xfrm>
          <a:prstGeom prst="rect">
            <a:avLst/>
          </a:prstGeom>
          <a:solidFill>
            <a:schemeClr val="accent2">
              <a:lumMod val="20000"/>
              <a:lumOff val="80000"/>
            </a:schemeClr>
          </a:solidFill>
          <a:ln>
            <a:solidFill>
              <a:schemeClr val="tx1"/>
            </a:solidFill>
          </a:ln>
        </p:spPr>
        <p:txBody>
          <a:bodyPr wrap="square">
            <a:spAutoFit/>
          </a:bodyPr>
          <a:lstStyle/>
          <a:p>
            <a:r>
              <a:rPr lang="en-US" sz="2400" dirty="0"/>
              <a:t>A solid understanding of these values and needs is also important.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447" y="4829925"/>
            <a:ext cx="6198857"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Those assembling the team should consider whether the skills, experiences, and personalities of potential resources are a strong match.</a:t>
            </a:r>
          </a:p>
        </p:txBody>
      </p:sp>
    </p:spTree>
    <p:extLst>
      <p:ext uri="{BB962C8B-B14F-4D97-AF65-F5344CB8AC3E}">
        <p14:creationId xmlns:p14="http://schemas.microsoft.com/office/powerpoint/2010/main" val="425528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11096" y="878541"/>
            <a:ext cx="6570483" cy="523220"/>
          </a:xfrm>
          <a:prstGeom prst="rect">
            <a:avLst/>
          </a:prstGeom>
          <a:solidFill>
            <a:schemeClr val="accent6"/>
          </a:solidFill>
          <a:ln>
            <a:solidFill>
              <a:schemeClr val="tx1"/>
            </a:solidFill>
          </a:ln>
        </p:spPr>
        <p:txBody>
          <a:bodyPr wrap="square">
            <a:spAutoFit/>
          </a:bodyPr>
          <a:lstStyle/>
          <a:p>
            <a:pPr algn="ctr"/>
            <a:r>
              <a:rPr lang="en-US" sz="2800" b="1" dirty="0">
                <a:solidFill>
                  <a:schemeClr val="bg1"/>
                </a:solidFill>
              </a:rPr>
              <a:t>Why are these important to your project?</a:t>
            </a:r>
          </a:p>
        </p:txBody>
      </p:sp>
      <p:sp>
        <p:nvSpPr>
          <p:cNvPr id="4" name="Rectangle 3"/>
          <p:cNvSpPr/>
          <p:nvPr/>
        </p:nvSpPr>
        <p:spPr>
          <a:xfrm>
            <a:off x="-5447" y="1743874"/>
            <a:ext cx="10586302" cy="1200329"/>
          </a:xfrm>
          <a:prstGeom prst="rect">
            <a:avLst/>
          </a:prstGeom>
          <a:solidFill>
            <a:schemeClr val="bg1"/>
          </a:solidFill>
          <a:ln>
            <a:solidFill>
              <a:schemeClr val="tx1"/>
            </a:solidFill>
          </a:ln>
        </p:spPr>
        <p:txBody>
          <a:bodyPr wrap="square">
            <a:spAutoFit/>
          </a:bodyPr>
          <a:lstStyle/>
          <a:p>
            <a:r>
              <a:rPr lang="en-US" sz="2400" dirty="0"/>
              <a:t>Once the decision is made to move forward, values and needs affect the way in which project phases and steps are carried out—this is known as the project’s process model.</a:t>
            </a:r>
          </a:p>
        </p:txBody>
      </p:sp>
      <p:sp>
        <p:nvSpPr>
          <p:cNvPr id="5" name="Rectangle 4"/>
          <p:cNvSpPr/>
          <p:nvPr/>
        </p:nvSpPr>
        <p:spPr>
          <a:xfrm>
            <a:off x="4844" y="3286316"/>
            <a:ext cx="10586302" cy="461665"/>
          </a:xfrm>
          <a:prstGeom prst="rect">
            <a:avLst/>
          </a:prstGeom>
          <a:solidFill>
            <a:schemeClr val="bg1"/>
          </a:solidFill>
          <a:ln>
            <a:solidFill>
              <a:schemeClr val="tx1"/>
            </a:solidFill>
          </a:ln>
        </p:spPr>
        <p:txBody>
          <a:bodyPr wrap="square">
            <a:spAutoFit/>
          </a:bodyPr>
          <a:lstStyle/>
          <a:p>
            <a:r>
              <a:rPr lang="en-US" sz="2400" dirty="0"/>
              <a:t>Most organizations have processes that they follow when completing work.</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7" y="0"/>
            <a:ext cx="2650662" cy="752065"/>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values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8311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5458" y="2658357"/>
            <a:ext cx="8424037" cy="1615827"/>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1</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36179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8669" y="878541"/>
            <a:ext cx="8055336" cy="954107"/>
          </a:xfrm>
          <a:prstGeom prst="rect">
            <a:avLst/>
          </a:prstGeom>
          <a:solidFill>
            <a:schemeClr val="accent6"/>
          </a:solidFill>
          <a:ln>
            <a:solidFill>
              <a:schemeClr val="tx1"/>
            </a:solidFill>
          </a:ln>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rPr>
              <a:t>For project work, process models generally fall into one of three categories: </a:t>
            </a:r>
          </a:p>
        </p:txBody>
      </p:sp>
      <p:sp>
        <p:nvSpPr>
          <p:cNvPr id="4" name="Rectangle 3"/>
          <p:cNvSpPr/>
          <p:nvPr/>
        </p:nvSpPr>
        <p:spPr>
          <a:xfrm>
            <a:off x="150399" y="4276693"/>
            <a:ext cx="6900850" cy="1569660"/>
          </a:xfrm>
          <a:prstGeom prst="rect">
            <a:avLst/>
          </a:prstGeom>
          <a:solidFill>
            <a:schemeClr val="bg1"/>
          </a:solidFill>
          <a:ln>
            <a:solidFill>
              <a:schemeClr val="tx1"/>
            </a:solidFill>
          </a:ln>
        </p:spPr>
        <p:txBody>
          <a:bodyPr wrap="square">
            <a:spAutoFit/>
          </a:bodyPr>
          <a:lstStyle/>
          <a:p>
            <a:r>
              <a:rPr lang="en-US" sz="2400" dirty="0"/>
              <a:t>In some cases, the project team is allowed to decide which is appropriate; in others, a formal decision has already been made by the organization or is dictated by the standards of the industry.</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1984808"/>
            <a:ext cx="4515916"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893089" y="2542802"/>
            <a:ext cx="389395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endParaRPr lang="en-US" sz="2800" b="1" dirty="0">
              <a:effectLst>
                <a:outerShdw blurRad="38100" dist="38100" dir="2700000" algn="tl">
                  <a:srgbClr val="000000">
                    <a:alpha val="43137"/>
                  </a:srgbClr>
                </a:outerShdw>
              </a:effectLst>
            </a:endParaRPr>
          </a:p>
        </p:txBody>
      </p:sp>
      <p:sp>
        <p:nvSpPr>
          <p:cNvPr id="10" name="Rectangle 9"/>
          <p:cNvSpPr/>
          <p:nvPr/>
        </p:nvSpPr>
        <p:spPr>
          <a:xfrm>
            <a:off x="7262774" y="1984808"/>
            <a:ext cx="4995214"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773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inVertical)">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500" fill="hold"/>
                                        <p:tgtEl>
                                          <p:spTgt spid="4"/>
                                        </p:tgtEl>
                                        <p:attrNameLst>
                                          <p:attrName>ppt_x</p:attrName>
                                        </p:attrNameLst>
                                      </p:cBhvr>
                                      <p:tavLst>
                                        <p:tav tm="0">
                                          <p:val>
                                            <p:strVal val="#ppt_x"/>
                                          </p:val>
                                        </p:tav>
                                        <p:tav tm="100000">
                                          <p:val>
                                            <p:strVal val="#ppt_x"/>
                                          </p:val>
                                        </p:tav>
                                      </p:tavLst>
                                    </p:anim>
                                    <p:anim calcmode="lin" valueType="num">
                                      <p:cBhvr additive="base">
                                        <p:cTn id="3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2"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566904"/>
            <a:ext cx="10586302" cy="830997"/>
          </a:xfrm>
          <a:prstGeom prst="rect">
            <a:avLst/>
          </a:prstGeom>
          <a:solidFill>
            <a:schemeClr val="bg1"/>
          </a:solidFill>
          <a:ln>
            <a:solidFill>
              <a:schemeClr val="tx1"/>
            </a:solidFill>
          </a:ln>
        </p:spPr>
        <p:txBody>
          <a:bodyPr wrap="square">
            <a:spAutoFit/>
          </a:bodyPr>
          <a:lstStyle/>
          <a:p>
            <a:r>
              <a:rPr lang="en-US" sz="2400" dirty="0"/>
              <a:t>Plan-focused process models place the highest value on planning ahead and considering what will happen before moving forward with the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4515916"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0" y="2678227"/>
            <a:ext cx="6344239" cy="1938992"/>
          </a:xfrm>
          <a:prstGeom prst="rect">
            <a:avLst/>
          </a:prstGeom>
          <a:solidFill>
            <a:schemeClr val="bg1"/>
          </a:solidFill>
          <a:ln>
            <a:solidFill>
              <a:schemeClr val="tx1"/>
            </a:solidFill>
          </a:ln>
        </p:spPr>
        <p:txBody>
          <a:bodyPr wrap="square">
            <a:spAutoFit/>
          </a:bodyPr>
          <a:lstStyle/>
          <a:p>
            <a:r>
              <a:rPr lang="en-US" sz="2400" dirty="0"/>
              <a:t>In general, plan-focused models require focus on one phase or step at a time, taking the time to ensure that plans have been laid out for the future before proceeding. At the most basic level, this model resembles a waterfall.</a:t>
            </a:r>
          </a:p>
        </p:txBody>
      </p:sp>
    </p:spTree>
    <p:extLst>
      <p:ext uri="{BB962C8B-B14F-4D97-AF65-F5344CB8AC3E}">
        <p14:creationId xmlns:p14="http://schemas.microsoft.com/office/powerpoint/2010/main" val="259865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4515916"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a:t>
            </a:r>
            <a:endParaRPr lang="en-US" sz="2800" b="1" dirty="0">
              <a:effectLst>
                <a:outerShdw blurRad="38100" dist="38100" dir="2700000" algn="tl">
                  <a:srgbClr val="000000">
                    <a:alpha val="43137"/>
                  </a:srgbClr>
                </a:outerShdw>
              </a:effectLst>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2052" t="33050" r="29999" b="45755"/>
          <a:stretch/>
        </p:blipFill>
        <p:spPr bwMode="auto">
          <a:xfrm>
            <a:off x="0" y="1566904"/>
            <a:ext cx="7008633" cy="5291096"/>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05530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566904"/>
            <a:ext cx="10586302" cy="1200329"/>
          </a:xfrm>
          <a:prstGeom prst="rect">
            <a:avLst/>
          </a:prstGeom>
          <a:solidFill>
            <a:schemeClr val="bg1"/>
          </a:solidFill>
          <a:ln>
            <a:solidFill>
              <a:schemeClr val="tx1"/>
            </a:solidFill>
          </a:ln>
        </p:spPr>
        <p:txBody>
          <a:bodyPr wrap="square">
            <a:spAutoFit/>
          </a:bodyPr>
          <a:lstStyle/>
          <a:p>
            <a:r>
              <a:rPr lang="en-US" sz="2400" dirty="0"/>
              <a:t>There are several advantages inherent to this type of process. Because each phase is distinct, team members can have very specific skills and, as a result, be secured as needed.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692522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 characteristics</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0" y="3130713"/>
            <a:ext cx="6825006"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A building project, for example, doesn’t need to plan wall finishes or hire </a:t>
            </a:r>
            <a:r>
              <a:rPr lang="en-US" sz="2400" dirty="0" err="1"/>
              <a:t>drywallers</a:t>
            </a:r>
            <a:r>
              <a:rPr lang="en-US" sz="2400" dirty="0"/>
              <a:t> as ground is being broken, but the project leader knows when those decisions and actions will need to be made. </a:t>
            </a:r>
          </a:p>
        </p:txBody>
      </p:sp>
      <p:sp>
        <p:nvSpPr>
          <p:cNvPr id="8" name="Rectangle 7"/>
          <p:cNvSpPr/>
          <p:nvPr/>
        </p:nvSpPr>
        <p:spPr>
          <a:xfrm>
            <a:off x="-63011" y="5215608"/>
            <a:ext cx="7051249" cy="830997"/>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This process can be very efficient when requirements or specifications are well understood. </a:t>
            </a:r>
          </a:p>
        </p:txBody>
      </p:sp>
    </p:spTree>
    <p:extLst>
      <p:ext uri="{BB962C8B-B14F-4D97-AF65-F5344CB8AC3E}">
        <p14:creationId xmlns:p14="http://schemas.microsoft.com/office/powerpoint/2010/main" val="131138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830" y="1566904"/>
            <a:ext cx="12192000" cy="1261884"/>
          </a:xfrm>
          <a:prstGeom prst="rect">
            <a:avLst/>
          </a:prstGeom>
          <a:solidFill>
            <a:schemeClr val="bg1"/>
          </a:solidFill>
          <a:ln>
            <a:solidFill>
              <a:schemeClr val="tx1"/>
            </a:solidFill>
          </a:ln>
        </p:spPr>
        <p:txBody>
          <a:bodyPr wrap="square">
            <a:spAutoFit/>
          </a:bodyPr>
          <a:lstStyle/>
          <a:p>
            <a:r>
              <a:rPr lang="en-US" sz="2400" dirty="0"/>
              <a:t>It is also the easiest process model to understand, which allows less experienced team members to navigate it effectively. If needed, it can also be modified to accommodate </a:t>
            </a:r>
            <a:r>
              <a:rPr lang="en-US" sz="2800" b="1" u="sng" dirty="0">
                <a:solidFill>
                  <a:srgbClr val="C00000"/>
                </a:solidFill>
                <a:effectLst>
                  <a:outerShdw blurRad="38100" dist="38100" dir="2700000" algn="tl">
                    <a:srgbClr val="000000">
                      <a:alpha val="43137"/>
                    </a:srgbClr>
                  </a:outerShdw>
                </a:effectLst>
              </a:rPr>
              <a:t>“sub-projects” </a:t>
            </a:r>
            <a:r>
              <a:rPr lang="en-US" sz="2400" dirty="0"/>
              <a:t>with smaller teams.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692522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 characteristics</a:t>
            </a:r>
            <a:endParaRPr lang="en-US" sz="2800" b="1" dirty="0">
              <a:effectLst>
                <a:outerShdw blurRad="38100" dist="38100" dir="2700000" algn="tl">
                  <a:srgbClr val="000000">
                    <a:alpha val="43137"/>
                  </a:srgbClr>
                </a:outerShdw>
              </a:effectLst>
            </a:endParaRPr>
          </a:p>
        </p:txBody>
      </p:sp>
      <p:pic>
        <p:nvPicPr>
          <p:cNvPr id="9" name="Picture 8"/>
          <p:cNvPicPr/>
          <p:nvPr/>
        </p:nvPicPr>
        <p:blipFill rotWithShape="1">
          <a:blip r:embed="rId3">
            <a:extLst>
              <a:ext uri="{28A0092B-C50C-407E-A947-70E740481C1C}">
                <a14:useLocalDpi xmlns:a14="http://schemas.microsoft.com/office/drawing/2010/main" val="0"/>
              </a:ext>
            </a:extLst>
          </a:blip>
          <a:srcRect l="31667" t="35328" r="24487" b="43476"/>
          <a:stretch/>
        </p:blipFill>
        <p:spPr bwMode="auto">
          <a:xfrm>
            <a:off x="0" y="2957422"/>
            <a:ext cx="8107052" cy="3900578"/>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145932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566904"/>
            <a:ext cx="10586302" cy="830997"/>
          </a:xfrm>
          <a:prstGeom prst="rect">
            <a:avLst/>
          </a:prstGeom>
          <a:solidFill>
            <a:schemeClr val="bg1"/>
          </a:solidFill>
          <a:ln>
            <a:solidFill>
              <a:schemeClr val="tx1"/>
            </a:solidFill>
          </a:ln>
        </p:spPr>
        <p:txBody>
          <a:bodyPr wrap="square">
            <a:spAutoFit/>
          </a:bodyPr>
          <a:lstStyle/>
          <a:p>
            <a:r>
              <a:rPr lang="en-US" sz="2400" dirty="0"/>
              <a:t>Though appropriate for many projects, there are some significant disadvantages that can present themselves in certain circumstances.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676172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 disadvantages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469634"/>
            <a:ext cx="10586302" cy="830997"/>
          </a:xfrm>
          <a:prstGeom prst="rect">
            <a:avLst/>
          </a:prstGeom>
          <a:solidFill>
            <a:schemeClr val="bg1"/>
          </a:solidFill>
          <a:ln>
            <a:solidFill>
              <a:schemeClr val="tx1"/>
            </a:solidFill>
          </a:ln>
        </p:spPr>
        <p:txBody>
          <a:bodyPr wrap="square">
            <a:spAutoFit/>
          </a:bodyPr>
          <a:lstStyle/>
          <a:p>
            <a:r>
              <a:rPr lang="en-US" sz="2400" dirty="0"/>
              <a:t>Unless the customer or manager is working daily with the team, it can be hard to know just how far along the project has come (the project’s visibility). </a:t>
            </a:r>
          </a:p>
        </p:txBody>
      </p:sp>
    </p:spTree>
    <p:extLst>
      <p:ext uri="{BB962C8B-B14F-4D97-AF65-F5344CB8AC3E}">
        <p14:creationId xmlns:p14="http://schemas.microsoft.com/office/powerpoint/2010/main" val="406237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676172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 disadvantages</a:t>
            </a:r>
            <a:endParaRPr lang="en-US" sz="2800" b="1" dirty="0">
              <a:effectLst>
                <a:outerShdw blurRad="38100" dist="38100" dir="2700000" algn="tl">
                  <a:srgbClr val="000000">
                    <a:alpha val="43137"/>
                  </a:srgbClr>
                </a:outerShdw>
              </a:effectLst>
            </a:endParaRPr>
          </a:p>
        </p:txBody>
      </p:sp>
      <p:sp>
        <p:nvSpPr>
          <p:cNvPr id="10" name="Rectangle 9"/>
          <p:cNvSpPr/>
          <p:nvPr/>
        </p:nvSpPr>
        <p:spPr>
          <a:xfrm>
            <a:off x="0" y="1566904"/>
            <a:ext cx="10586302" cy="830997"/>
          </a:xfrm>
          <a:prstGeom prst="rect">
            <a:avLst/>
          </a:prstGeom>
          <a:solidFill>
            <a:schemeClr val="bg1"/>
          </a:solidFill>
          <a:ln>
            <a:solidFill>
              <a:schemeClr val="tx1"/>
            </a:solidFill>
          </a:ln>
        </p:spPr>
        <p:txBody>
          <a:bodyPr wrap="square">
            <a:spAutoFit/>
          </a:bodyPr>
          <a:lstStyle/>
          <a:p>
            <a:r>
              <a:rPr lang="en-US" sz="2400" dirty="0"/>
              <a:t>Often the end of phases (represented as blocks in the diagram) is the only time when anyone knows for certain.</a:t>
            </a:r>
          </a:p>
        </p:txBody>
      </p:sp>
      <p:sp>
        <p:nvSpPr>
          <p:cNvPr id="11" name="Rectangle 10"/>
          <p:cNvSpPr/>
          <p:nvPr/>
        </p:nvSpPr>
        <p:spPr>
          <a:xfrm>
            <a:off x="0" y="2526535"/>
            <a:ext cx="10586302" cy="1569660"/>
          </a:xfrm>
          <a:prstGeom prst="rect">
            <a:avLst/>
          </a:prstGeom>
          <a:solidFill>
            <a:schemeClr val="bg1"/>
          </a:solidFill>
          <a:ln>
            <a:solidFill>
              <a:schemeClr val="tx1"/>
            </a:solidFill>
          </a:ln>
        </p:spPr>
        <p:txBody>
          <a:bodyPr wrap="square">
            <a:spAutoFit/>
          </a:bodyPr>
          <a:lstStyle/>
          <a:p>
            <a:r>
              <a:rPr lang="en-US" sz="2400" dirty="0"/>
              <a:t>Additionally, this process model handles changes in requirements or specifications poorly, often requiring a major re-planning and re-work effort—it assumes (or hopes) that all of these types of decisions are made early and won’t change down the line.</a:t>
            </a:r>
          </a:p>
        </p:txBody>
      </p:sp>
    </p:spTree>
    <p:extLst>
      <p:ext uri="{BB962C8B-B14F-4D97-AF65-F5344CB8AC3E}">
        <p14:creationId xmlns:p14="http://schemas.microsoft.com/office/powerpoint/2010/main" val="90080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0" y="915050"/>
            <a:ext cx="6761723"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Plan </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focused process models disadvantages</a:t>
            </a:r>
            <a:endParaRPr lang="en-US" sz="2800" b="1" dirty="0">
              <a:effectLst>
                <a:outerShdw blurRad="38100" dist="38100" dir="2700000" algn="tl">
                  <a:srgbClr val="000000">
                    <a:alpha val="43137"/>
                  </a:srgbClr>
                </a:outerShdw>
              </a:effectLst>
            </a:endParaRPr>
          </a:p>
        </p:txBody>
      </p:sp>
      <p:pic>
        <p:nvPicPr>
          <p:cNvPr id="9" name="Picture 8"/>
          <p:cNvPicPr/>
          <p:nvPr/>
        </p:nvPicPr>
        <p:blipFill rotWithShape="1">
          <a:blip r:embed="rId3">
            <a:extLst>
              <a:ext uri="{28A0092B-C50C-407E-A947-70E740481C1C}">
                <a14:useLocalDpi xmlns:a14="http://schemas.microsoft.com/office/drawing/2010/main" val="0"/>
              </a:ext>
            </a:extLst>
          </a:blip>
          <a:srcRect l="31105" t="43388" r="29949" b="36733"/>
          <a:stretch/>
        </p:blipFill>
        <p:spPr bwMode="auto">
          <a:xfrm>
            <a:off x="0" y="1805700"/>
            <a:ext cx="7682845" cy="4090766"/>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19380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919992"/>
            <a:ext cx="10586302" cy="830997"/>
          </a:xfrm>
          <a:prstGeom prst="rect">
            <a:avLst/>
          </a:prstGeom>
          <a:solidFill>
            <a:schemeClr val="bg1"/>
          </a:solidFill>
          <a:ln>
            <a:solidFill>
              <a:schemeClr val="tx1"/>
            </a:solidFill>
          </a:ln>
        </p:spPr>
        <p:txBody>
          <a:bodyPr wrap="square">
            <a:spAutoFit/>
          </a:bodyPr>
          <a:lstStyle/>
          <a:p>
            <a:r>
              <a:rPr lang="en-US" sz="2400" dirty="0"/>
              <a:t>In some cases a project team is committed to following a plan, but knows that the project will build on itself or need to evolve before final delivery.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1007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a:effectLst>
                  <a:outerShdw blurRad="38100" dist="38100" dir="2700000" algn="tl">
                    <a:srgbClr val="000000">
                      <a:alpha val="43137"/>
                    </a:srgbClr>
                  </a:outerShdw>
                </a:effectLst>
              </a:rPr>
              <a:t>Characteristics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0" y="3132518"/>
            <a:ext cx="10586302" cy="830997"/>
          </a:xfrm>
          <a:prstGeom prst="rect">
            <a:avLst/>
          </a:prstGeom>
          <a:solidFill>
            <a:srgbClr val="FFFF00"/>
          </a:solidFill>
          <a:ln>
            <a:solidFill>
              <a:schemeClr val="tx1"/>
            </a:solidFill>
          </a:ln>
        </p:spPr>
        <p:txBody>
          <a:bodyPr wrap="square">
            <a:spAutoFit/>
          </a:bodyPr>
          <a:lstStyle/>
          <a:p>
            <a:r>
              <a:rPr lang="en-US" sz="2400" dirty="0"/>
              <a:t>Early project steps are often similar to plan-focused processes, but at some point these projects necessitate some sort of repeating cycle.</a:t>
            </a:r>
          </a:p>
        </p:txBody>
      </p:sp>
      <p:sp>
        <p:nvSpPr>
          <p:cNvPr id="12" name="Rectangle 11"/>
          <p:cNvSpPr/>
          <p:nvPr/>
        </p:nvSpPr>
        <p:spPr>
          <a:xfrm>
            <a:off x="0" y="4345044"/>
            <a:ext cx="5882326" cy="2308324"/>
          </a:xfrm>
          <a:prstGeom prst="rect">
            <a:avLst/>
          </a:prstGeom>
          <a:solidFill>
            <a:schemeClr val="accent6">
              <a:lumMod val="20000"/>
              <a:lumOff val="80000"/>
            </a:schemeClr>
          </a:solidFill>
          <a:ln>
            <a:solidFill>
              <a:schemeClr val="tx1"/>
            </a:solidFill>
          </a:ln>
        </p:spPr>
        <p:txBody>
          <a:bodyPr wrap="square">
            <a:spAutoFit/>
          </a:bodyPr>
          <a:lstStyle/>
          <a:p>
            <a:r>
              <a:rPr lang="en-US" sz="2400" dirty="0"/>
              <a:t>One way that this can manifest itself is an incremental approach. Once the initial high-level analysis and planning is completed, the project cycles through several steps, delivering an ever-expanding result each time.</a:t>
            </a:r>
          </a:p>
        </p:txBody>
      </p:sp>
    </p:spTree>
    <p:extLst>
      <p:ext uri="{BB962C8B-B14F-4D97-AF65-F5344CB8AC3E}">
        <p14:creationId xmlns:p14="http://schemas.microsoft.com/office/powerpoint/2010/main" val="3006638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1007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a:effectLst>
                  <a:outerShdw blurRad="38100" dist="38100" dir="2700000" algn="tl">
                    <a:srgbClr val="000000">
                      <a:alpha val="43137"/>
                    </a:srgbClr>
                  </a:outerShdw>
                </a:effectLst>
              </a:rPr>
              <a:t>Characteristics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5000" t="50370" r="27308" b="26154"/>
          <a:stretch/>
        </p:blipFill>
        <p:spPr bwMode="auto">
          <a:xfrm>
            <a:off x="0" y="1633664"/>
            <a:ext cx="7626285" cy="5224336"/>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94605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1007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a:effectLst>
                  <a:outerShdw blurRad="38100" dist="38100" dir="2700000" algn="tl">
                    <a:srgbClr val="000000">
                      <a:alpha val="43137"/>
                    </a:srgbClr>
                  </a:outerShdw>
                </a:effectLst>
              </a:rPr>
              <a:t>Characteristics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2" name="Rectangle 11"/>
          <p:cNvSpPr/>
          <p:nvPr/>
        </p:nvSpPr>
        <p:spPr>
          <a:xfrm>
            <a:off x="0" y="1794858"/>
            <a:ext cx="10586302" cy="830997"/>
          </a:xfrm>
          <a:prstGeom prst="rect">
            <a:avLst/>
          </a:prstGeom>
          <a:solidFill>
            <a:schemeClr val="bg1"/>
          </a:solidFill>
          <a:ln>
            <a:solidFill>
              <a:schemeClr val="tx1"/>
            </a:solidFill>
          </a:ln>
        </p:spPr>
        <p:txBody>
          <a:bodyPr wrap="square">
            <a:spAutoFit/>
          </a:bodyPr>
          <a:lstStyle/>
          <a:p>
            <a:r>
              <a:rPr lang="en-US" sz="2400" dirty="0"/>
              <a:t>Incremental processes are commonly used for projects that are logically segmented, such as a multi-building shopping plaza or a web-based software project. </a:t>
            </a:r>
          </a:p>
        </p:txBody>
      </p:sp>
      <p:sp>
        <p:nvSpPr>
          <p:cNvPr id="10" name="Rectangle 9"/>
          <p:cNvSpPr/>
          <p:nvPr/>
        </p:nvSpPr>
        <p:spPr>
          <a:xfrm>
            <a:off x="0" y="3102277"/>
            <a:ext cx="10586302" cy="830997"/>
          </a:xfrm>
          <a:prstGeom prst="rect">
            <a:avLst/>
          </a:prstGeom>
          <a:solidFill>
            <a:schemeClr val="bg1"/>
          </a:solidFill>
          <a:ln>
            <a:solidFill>
              <a:schemeClr val="tx1"/>
            </a:solidFill>
          </a:ln>
        </p:spPr>
        <p:txBody>
          <a:bodyPr wrap="square">
            <a:spAutoFit/>
          </a:bodyPr>
          <a:lstStyle/>
          <a:p>
            <a:r>
              <a:rPr lang="en-US" sz="2400" dirty="0"/>
              <a:t>In some cases, the project is limited by the funds and resources available—there simply isn’t enough money or personnel to complete the whole project at once.</a:t>
            </a:r>
          </a:p>
        </p:txBody>
      </p:sp>
    </p:spTree>
    <p:extLst>
      <p:ext uri="{BB962C8B-B14F-4D97-AF65-F5344CB8AC3E}">
        <p14:creationId xmlns:p14="http://schemas.microsoft.com/office/powerpoint/2010/main" val="102850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1007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a:effectLst>
                  <a:outerShdw blurRad="38100" dist="38100" dir="2700000" algn="tl">
                    <a:srgbClr val="000000">
                      <a:alpha val="43137"/>
                    </a:srgbClr>
                  </a:outerShdw>
                </a:effectLst>
              </a:rPr>
              <a:t>Characteristics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2" name="Rectangle 11"/>
          <p:cNvSpPr/>
          <p:nvPr/>
        </p:nvSpPr>
        <p:spPr>
          <a:xfrm>
            <a:off x="0" y="1667832"/>
            <a:ext cx="10586302" cy="830997"/>
          </a:xfrm>
          <a:prstGeom prst="rect">
            <a:avLst/>
          </a:prstGeom>
          <a:solidFill>
            <a:schemeClr val="bg1"/>
          </a:solidFill>
          <a:ln>
            <a:solidFill>
              <a:schemeClr val="tx1"/>
            </a:solidFill>
          </a:ln>
        </p:spPr>
        <p:txBody>
          <a:bodyPr wrap="square">
            <a:spAutoFit/>
          </a:bodyPr>
          <a:lstStyle/>
          <a:p>
            <a:r>
              <a:rPr lang="en-US" sz="2400" dirty="0"/>
              <a:t>If a project doesn’t require delivery more than once but there’s still a need to verify that things are on the right track, an iterative process may be more appropriate.</a:t>
            </a:r>
          </a:p>
        </p:txBody>
      </p:sp>
      <p:pic>
        <p:nvPicPr>
          <p:cNvPr id="11" name="Picture 10"/>
          <p:cNvPicPr/>
          <p:nvPr/>
        </p:nvPicPr>
        <p:blipFill rotWithShape="1">
          <a:blip r:embed="rId3">
            <a:extLst>
              <a:ext uri="{28A0092B-C50C-407E-A947-70E740481C1C}">
                <a14:useLocalDpi xmlns:a14="http://schemas.microsoft.com/office/drawing/2010/main" val="0"/>
              </a:ext>
            </a:extLst>
          </a:blip>
          <a:srcRect l="33846" t="33960" r="29359" b="45527"/>
          <a:stretch/>
        </p:blipFill>
        <p:spPr bwMode="auto">
          <a:xfrm>
            <a:off x="0" y="2628198"/>
            <a:ext cx="7230358" cy="422980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24861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randombar(horizont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10071"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a:effectLst>
                  <a:outerShdw blurRad="38100" dist="38100" dir="2700000" algn="tl">
                    <a:srgbClr val="000000">
                      <a:alpha val="43137"/>
                    </a:srgbClr>
                  </a:outerShdw>
                </a:effectLst>
              </a:rPr>
              <a:t>Characteristics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0" name="Rectangle 9"/>
          <p:cNvSpPr/>
          <p:nvPr/>
        </p:nvSpPr>
        <p:spPr>
          <a:xfrm>
            <a:off x="-39338" y="4299345"/>
            <a:ext cx="7486513" cy="2308324"/>
          </a:xfrm>
          <a:prstGeom prst="rect">
            <a:avLst/>
          </a:prstGeom>
          <a:solidFill>
            <a:schemeClr val="accent3">
              <a:lumMod val="20000"/>
              <a:lumOff val="80000"/>
            </a:schemeClr>
          </a:solidFill>
          <a:ln>
            <a:solidFill>
              <a:schemeClr val="tx1"/>
            </a:solidFill>
          </a:ln>
        </p:spPr>
        <p:txBody>
          <a:bodyPr wrap="square">
            <a:spAutoFit/>
          </a:bodyPr>
          <a:lstStyle/>
          <a:p>
            <a:r>
              <a:rPr lang="en-US" sz="2400" dirty="0"/>
              <a:t>Iterative processes verify each cycle before proceeding to the next, incorporating feedback into future cycles. The most readily understandable example of this is prototyping. Here, the team creates and then improves on something, verifying with stakeholders that they are moving in the right direction before proceeding</a:t>
            </a:r>
            <a:r>
              <a:rPr lang="en-US" sz="2400" dirty="0" smtClean="0"/>
              <a:t>.</a:t>
            </a:r>
            <a:endParaRPr lang="en-US" sz="2400" dirty="0"/>
          </a:p>
        </p:txBody>
      </p:sp>
      <p:pic>
        <p:nvPicPr>
          <p:cNvPr id="11" name="Picture 10"/>
          <p:cNvPicPr/>
          <p:nvPr/>
        </p:nvPicPr>
        <p:blipFill rotWithShape="1">
          <a:blip r:embed="rId3">
            <a:extLst>
              <a:ext uri="{28A0092B-C50C-407E-A947-70E740481C1C}">
                <a14:useLocalDpi xmlns:a14="http://schemas.microsoft.com/office/drawing/2010/main" val="0"/>
              </a:ext>
            </a:extLst>
          </a:blip>
          <a:srcRect l="33846" t="33960" r="29359" b="45527"/>
          <a:stretch/>
        </p:blipFill>
        <p:spPr bwMode="auto">
          <a:xfrm>
            <a:off x="0" y="1587403"/>
            <a:ext cx="7230358" cy="2484976"/>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717987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79897"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smtClean="0">
                <a:effectLst>
                  <a:outerShdw blurRad="38100" dist="38100" dir="2700000" algn="tl">
                    <a:srgbClr val="000000">
                      <a:alpha val="43137"/>
                    </a:srgbClr>
                  </a:outerShdw>
                </a:effectLst>
              </a:rPr>
              <a:t>disadvantages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2" name="Rectangle 11"/>
          <p:cNvSpPr/>
          <p:nvPr/>
        </p:nvSpPr>
        <p:spPr>
          <a:xfrm>
            <a:off x="0" y="1667832"/>
            <a:ext cx="10586302" cy="1569660"/>
          </a:xfrm>
          <a:prstGeom prst="rect">
            <a:avLst/>
          </a:prstGeom>
          <a:solidFill>
            <a:schemeClr val="bg1"/>
          </a:solidFill>
          <a:ln>
            <a:solidFill>
              <a:schemeClr val="tx1"/>
            </a:solidFill>
          </a:ln>
        </p:spPr>
        <p:txBody>
          <a:bodyPr wrap="square">
            <a:spAutoFit/>
          </a:bodyPr>
          <a:lstStyle/>
          <a:p>
            <a:r>
              <a:rPr lang="en-US" sz="2400" dirty="0"/>
              <a:t>All cyclical processes share a rather important weakness: it can be difficult at times to know when you are done. There can be a perpetual temptation to complete one more increment or iteration—both the team and the customer are enticed by this, often saying “we could make it just a bit better”. </a:t>
            </a:r>
          </a:p>
        </p:txBody>
      </p:sp>
    </p:spTree>
    <p:extLst>
      <p:ext uri="{BB962C8B-B14F-4D97-AF65-F5344CB8AC3E}">
        <p14:creationId xmlns:p14="http://schemas.microsoft.com/office/powerpoint/2010/main" val="4938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015243"/>
            <a:ext cx="6179897"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Cyclical process models </a:t>
            </a:r>
            <a:r>
              <a:rPr lang="en-US" sz="2800" b="1" dirty="0" smtClean="0">
                <a:effectLst>
                  <a:outerShdw blurRad="38100" dist="38100" dir="2700000" algn="tl">
                    <a:srgbClr val="000000">
                      <a:alpha val="43137"/>
                    </a:srgbClr>
                  </a:outerShdw>
                </a:effectLst>
              </a:rPr>
              <a:t>disadvantages</a:t>
            </a: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endParaRPr lang="en-US" sz="2800" b="1" dirty="0">
              <a:effectLst>
                <a:outerShdw blurRad="38100" dist="38100" dir="2700000" algn="tl">
                  <a:srgbClr val="000000">
                    <a:alpha val="43137"/>
                  </a:srgbClr>
                </a:outerShdw>
              </a:effectLst>
            </a:endParaRPr>
          </a:p>
        </p:txBody>
      </p:sp>
      <p:sp>
        <p:nvSpPr>
          <p:cNvPr id="10" name="Rectangle 9"/>
          <p:cNvSpPr/>
          <p:nvPr/>
        </p:nvSpPr>
        <p:spPr>
          <a:xfrm>
            <a:off x="0" y="1640986"/>
            <a:ext cx="11604396" cy="830997"/>
          </a:xfrm>
          <a:prstGeom prst="rect">
            <a:avLst/>
          </a:prstGeom>
          <a:solidFill>
            <a:schemeClr val="bg1"/>
          </a:solidFill>
          <a:ln>
            <a:solidFill>
              <a:schemeClr val="tx1"/>
            </a:solidFill>
          </a:ln>
        </p:spPr>
        <p:txBody>
          <a:bodyPr wrap="square">
            <a:spAutoFit/>
          </a:bodyPr>
          <a:lstStyle/>
          <a:p>
            <a:r>
              <a:rPr lang="en-US" sz="2400" dirty="0"/>
              <a:t>Combating this requires a solid definition early on regarding what the project is trying to accomplish, along with the discipline to stop when that definition has been met.</a:t>
            </a:r>
          </a:p>
        </p:txBody>
      </p:sp>
      <p:pic>
        <p:nvPicPr>
          <p:cNvPr id="8" name="Picture 7"/>
          <p:cNvPicPr/>
          <p:nvPr/>
        </p:nvPicPr>
        <p:blipFill rotWithShape="1">
          <a:blip r:embed="rId3">
            <a:extLst>
              <a:ext uri="{28A0092B-C50C-407E-A947-70E740481C1C}">
                <a14:useLocalDpi xmlns:a14="http://schemas.microsoft.com/office/drawing/2010/main" val="0"/>
              </a:ext>
            </a:extLst>
          </a:blip>
          <a:srcRect l="32949" t="41481" r="30256" b="37778"/>
          <a:stretch/>
        </p:blipFill>
        <p:spPr bwMode="auto">
          <a:xfrm>
            <a:off x="0" y="2574506"/>
            <a:ext cx="7579150" cy="428349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12958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684322"/>
            <a:ext cx="1114291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In some cases, project work requires a great deal of change because it is based on shifting markets or stakeholders who are uncertain about what is needed to solve their problems.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245830"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characteristics</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0" y="3561827"/>
            <a:ext cx="6919274"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When this happens, project teams may feel that they are trying to hit a moving target and become afraid that the solution they create may miss it entirely. Change-focused process models rely heavily on important stakeholders (such as the customer) to operate as decision makers at each step of the process.</a:t>
            </a:r>
          </a:p>
        </p:txBody>
      </p:sp>
    </p:spTree>
    <p:extLst>
      <p:ext uri="{BB962C8B-B14F-4D97-AF65-F5344CB8AC3E}">
        <p14:creationId xmlns:p14="http://schemas.microsoft.com/office/powerpoint/2010/main" val="422151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31475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characteristics</a:t>
            </a:r>
            <a:endParaRPr lang="en-US" sz="2800" b="1" dirty="0">
              <a:effectLst>
                <a:outerShdw blurRad="38100" dist="38100" dir="2700000" algn="tl">
                  <a:srgbClr val="000000">
                    <a:alpha val="43137"/>
                  </a:srgbClr>
                </a:outerShdw>
              </a:effectLst>
            </a:endParaRPr>
          </a:p>
        </p:txBody>
      </p:sp>
      <p:sp>
        <p:nvSpPr>
          <p:cNvPr id="2" name="Rectangle 1"/>
          <p:cNvSpPr/>
          <p:nvPr/>
        </p:nvSpPr>
        <p:spPr>
          <a:xfrm>
            <a:off x="0" y="1668545"/>
            <a:ext cx="10850251" cy="206819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This type of project requires an experienced team—each member must be able to effectively communicate, plan, execute, and verify their work on a regular basis. Whereas other models allow for a single point of contact between the stakeholders and the team, the need for continuous stakeholder feedback makes this impossible with change-focused process models.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845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31475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characteristics</a:t>
            </a:r>
            <a:endParaRPr lang="en-US" sz="2800" b="1" dirty="0">
              <a:effectLst>
                <a:outerShdw blurRad="38100" dist="38100" dir="2700000" algn="tl">
                  <a:srgbClr val="000000">
                    <a:alpha val="43137"/>
                  </a:srgbClr>
                </a:outerShdw>
              </a:effectLst>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4103" t="55385" r="31539" b="23419"/>
          <a:stretch/>
        </p:blipFill>
        <p:spPr bwMode="auto">
          <a:xfrm>
            <a:off x="0" y="1587644"/>
            <a:ext cx="7041823" cy="5270355"/>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35488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31475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characteristics</a:t>
            </a:r>
            <a:endParaRPr lang="en-US" sz="2800" b="1" dirty="0">
              <a:effectLst>
                <a:outerShdw blurRad="38100" dist="38100" dir="2700000" algn="tl">
                  <a:srgbClr val="000000">
                    <a:alpha val="43137"/>
                  </a:srgbClr>
                </a:outerShdw>
              </a:effectLst>
            </a:endParaRPr>
          </a:p>
        </p:txBody>
      </p:sp>
      <p:sp>
        <p:nvSpPr>
          <p:cNvPr id="2" name="Rectangle 1"/>
          <p:cNvSpPr/>
          <p:nvPr/>
        </p:nvSpPr>
        <p:spPr>
          <a:xfrm>
            <a:off x="0" y="1687398"/>
            <a:ext cx="10850251"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Team members must be able to understand what the team members are saying, and sometimes more importantly, they need to be careful not to commit to results that are beyond the intent of the project or capabilities of the team.</a:t>
            </a:r>
          </a:p>
        </p:txBody>
      </p:sp>
      <p:sp>
        <p:nvSpPr>
          <p:cNvPr id="9" name="Rectangle 8"/>
          <p:cNvSpPr/>
          <p:nvPr/>
        </p:nvSpPr>
        <p:spPr>
          <a:xfrm>
            <a:off x="0" y="3395221"/>
            <a:ext cx="6806153" cy="2677656"/>
          </a:xfrm>
          <a:prstGeom prst="rect">
            <a:avLst/>
          </a:prstGeom>
          <a:solidFill>
            <a:schemeClr val="accent2">
              <a:lumMod val="20000"/>
              <a:lumOff val="80000"/>
            </a:schemeClr>
          </a:solidFill>
          <a:ln>
            <a:solidFill>
              <a:schemeClr val="tx1"/>
            </a:solidFill>
          </a:ln>
        </p:spPr>
        <p:txBody>
          <a:bodyPr wrap="square">
            <a:spAutoFit/>
          </a:bodyPr>
          <a:lstStyle/>
          <a:p>
            <a:r>
              <a:rPr lang="en-US" sz="2400" dirty="0"/>
              <a:t>Change-focused processes clearly share one main feature with cyclical processes, a repeating incremental/iterative delivery model. Because of this, they come with the same danger of never reaching completion, adapting and growing in perpetuity and taking on the characteristics of operational (ongoing, not time-limited) work.</a:t>
            </a:r>
          </a:p>
        </p:txBody>
      </p:sp>
    </p:spTree>
    <p:extLst>
      <p:ext uri="{BB962C8B-B14F-4D97-AF65-F5344CB8AC3E}">
        <p14:creationId xmlns:p14="http://schemas.microsoft.com/office/powerpoint/2010/main" val="421186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33078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disadvantages </a:t>
            </a:r>
            <a:endParaRPr lang="en-US" sz="2800" b="1" dirty="0">
              <a:effectLst>
                <a:outerShdw blurRad="38100" dist="38100" dir="2700000" algn="tl">
                  <a:srgbClr val="000000">
                    <a:alpha val="43137"/>
                  </a:srgbClr>
                </a:outerShdw>
              </a:effectLst>
            </a:endParaRPr>
          </a:p>
        </p:txBody>
      </p:sp>
      <p:sp>
        <p:nvSpPr>
          <p:cNvPr id="2" name="Rectangle 1"/>
          <p:cNvSpPr/>
          <p:nvPr/>
        </p:nvSpPr>
        <p:spPr>
          <a:xfrm>
            <a:off x="0" y="1687398"/>
            <a:ext cx="10850251"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smtClean="0"/>
              <a:t>stakeholders </a:t>
            </a:r>
            <a:r>
              <a:rPr lang="en-US" sz="2400" dirty="0"/>
              <a:t>are regularly consulted by the team and participate in each step as it occurs. This has the potential to backfire, however, if stakeholders are unwilling or unable to participate in the process, as the sudden absence of even one significant stakeholder can have a devastating effect on the project.</a:t>
            </a:r>
          </a:p>
        </p:txBody>
      </p:sp>
      <p:sp>
        <p:nvSpPr>
          <p:cNvPr id="9" name="Rectangle 8"/>
          <p:cNvSpPr/>
          <p:nvPr/>
        </p:nvSpPr>
        <p:spPr>
          <a:xfrm>
            <a:off x="1" y="4064524"/>
            <a:ext cx="6570482"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Risks like this can be managed but if it seems that stakeholders won’t be consistently available throughout the project life cycle, choosing another process model may be necessary.</a:t>
            </a:r>
            <a:endParaRPr lang="en-US" sz="3200" dirty="0"/>
          </a:p>
        </p:txBody>
      </p:sp>
    </p:spTree>
    <p:extLst>
      <p:ext uri="{BB962C8B-B14F-4D97-AF65-F5344CB8AC3E}">
        <p14:creationId xmlns:p14="http://schemas.microsoft.com/office/powerpoint/2010/main" val="6946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7330789"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Change focused process models disadvantages </a:t>
            </a:r>
            <a:endParaRPr lang="en-US" sz="2800" b="1" dirty="0">
              <a:effectLst>
                <a:outerShdw blurRad="38100" dist="38100" dir="2700000" algn="tl">
                  <a:srgbClr val="000000">
                    <a:alpha val="43137"/>
                  </a:srgbClr>
                </a:outerShdw>
              </a:effectLst>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3718" t="38975" r="30769" b="42108"/>
          <a:stretch/>
        </p:blipFill>
        <p:spPr bwMode="auto">
          <a:xfrm>
            <a:off x="0" y="1867918"/>
            <a:ext cx="7126664" cy="4283071"/>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9193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7" name="Rectangle 6"/>
          <p:cNvSpPr/>
          <p:nvPr/>
        </p:nvSpPr>
        <p:spPr>
          <a:xfrm>
            <a:off x="3671006" y="-44581"/>
            <a:ext cx="4183709" cy="830997"/>
          </a:xfrm>
          <a:prstGeom prst="rect">
            <a:avLst/>
          </a:prstGeom>
          <a:solidFill>
            <a:schemeClr val="bg1">
              <a:lumMod val="95000"/>
            </a:schemeClr>
          </a:solidFill>
          <a:ln>
            <a:solidFill>
              <a:schemeClr val="tx1"/>
            </a:solidFill>
          </a:ln>
          <a:effectLst>
            <a:reflection blurRad="6350" stA="50000" endA="300" endPos="55000" dir="5400000" sy="-100000" algn="bl" rotWithShape="0"/>
          </a:effectLst>
        </p:spPr>
        <p:txBody>
          <a:bodyPr wrap="none">
            <a:spAutoFit/>
          </a:bodyPr>
          <a:lstStyle/>
          <a:p>
            <a:pPr>
              <a:lnSpc>
                <a:spcPct val="150000"/>
              </a:lnSpc>
              <a:spcAft>
                <a:spcPts val="800"/>
              </a:spcAft>
            </a:pPr>
            <a:r>
              <a:rPr lang="en-US" sz="32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32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process models</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930134"/>
            <a:ext cx="2696187" cy="523220"/>
          </a:xfrm>
          <a:prstGeom prst="rect">
            <a:avLst/>
          </a:prstGeom>
          <a:solidFill>
            <a:schemeClr val="accent4">
              <a:lumMod val="40000"/>
              <a:lumOff val="60000"/>
            </a:schemeClr>
          </a:solidFill>
          <a:ln>
            <a:solidFill>
              <a:schemeClr val="accent1"/>
            </a:solidFill>
          </a:ln>
        </p:spPr>
        <p:txBody>
          <a:bodyPr wrap="none">
            <a:spAutoFit/>
          </a:bodyPr>
          <a:lstStyle/>
          <a:p>
            <a:r>
              <a:rPr lang="en-US" sz="2800" b="1" dirty="0">
                <a:effectLst>
                  <a:outerShdw blurRad="38100" dist="38100" dir="2700000" algn="tl">
                    <a:srgbClr val="000000">
                      <a:alpha val="43137"/>
                    </a:srgbClr>
                  </a:outerShdw>
                </a:effectLst>
              </a:rPr>
              <a:t>Abstract to Exact</a:t>
            </a:r>
          </a:p>
        </p:txBody>
      </p:sp>
      <p:sp>
        <p:nvSpPr>
          <p:cNvPr id="9" name="Rectangle 8"/>
          <p:cNvSpPr/>
          <p:nvPr/>
        </p:nvSpPr>
        <p:spPr>
          <a:xfrm>
            <a:off x="0" y="1598643"/>
            <a:ext cx="10850251"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Mature organizations and teams have a clear view of their needs and values, and understand that the very way they work, their processes, are directly related to those values and needs. Though processes can be generalized into the three types covered above, they are merely an abstraction or model of how the work is carried out. </a:t>
            </a:r>
          </a:p>
        </p:txBody>
      </p:sp>
      <p:sp>
        <p:nvSpPr>
          <p:cNvPr id="11" name="Rectangle 10"/>
          <p:cNvSpPr/>
          <p:nvPr/>
        </p:nvSpPr>
        <p:spPr>
          <a:xfrm>
            <a:off x="1" y="3730672"/>
            <a:ext cx="6212264" cy="2308324"/>
          </a:xfrm>
          <a:prstGeom prst="rect">
            <a:avLst/>
          </a:prstGeom>
          <a:solidFill>
            <a:schemeClr val="accent4">
              <a:lumMod val="20000"/>
              <a:lumOff val="80000"/>
            </a:schemeClr>
          </a:solidFill>
          <a:ln>
            <a:solidFill>
              <a:schemeClr val="tx1"/>
            </a:solidFill>
          </a:ln>
        </p:spPr>
        <p:txBody>
          <a:bodyPr wrap="square">
            <a:spAutoFit/>
          </a:bodyPr>
          <a:lstStyle/>
          <a:p>
            <a:r>
              <a:rPr lang="en-US" sz="2400" dirty="0"/>
              <a:t>The “blocks” in the processes can vary, and the classification refers to the general shape or flow of the steps. It’s up to the organization or team to define exactly how these things should be carried out in a way that makes sense within the context of their values and needs.</a:t>
            </a:r>
          </a:p>
        </p:txBody>
      </p:sp>
    </p:spTree>
    <p:extLst>
      <p:ext uri="{BB962C8B-B14F-4D97-AF65-F5344CB8AC3E}">
        <p14:creationId xmlns:p14="http://schemas.microsoft.com/office/powerpoint/2010/main" val="2135184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63616" y="2667786"/>
            <a:ext cx="5553893"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Project </a:t>
            </a: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quality</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4330883" y="529471"/>
            <a:ext cx="3453189" cy="1453026"/>
          </a:xfrm>
          <a:prstGeom prst="rect">
            <a:avLst/>
          </a:prstGeom>
          <a:solidFill>
            <a:schemeClr val="bg1">
              <a:lumMod val="95000"/>
            </a:schemeClr>
          </a:solidFill>
          <a:ln>
            <a:solidFill>
              <a:schemeClr val="tx1"/>
            </a:solidFill>
          </a:ln>
        </p:spPr>
        <p:txBody>
          <a:bodyPr wrap="none">
            <a:spAutoFit/>
          </a:bodyPr>
          <a:lstStyle/>
          <a:p>
            <a:pPr>
              <a:lnSpc>
                <a:spcPct val="150000"/>
              </a:lnSpc>
              <a:spcAft>
                <a:spcPts val="800"/>
              </a:spcAft>
            </a:pPr>
            <a:r>
              <a:rPr lang="en-US" sz="66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2</a:t>
            </a:r>
            <a:endParaRPr lang="en-US"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163321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a:solidFill>
                  <a:schemeClr val="bg1"/>
                </a:solidFill>
              </a:rPr>
              <a:t>Definition of quality</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1277850"/>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Though it is clearly important, the term “quality” is notoriously hard to define concisely; words like “excellence,” “superiority,” and “distinguish” are often used when trying to define what it means.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 y="3622823"/>
            <a:ext cx="8041064" cy="1673022"/>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pPr>
            <a:r>
              <a:rPr lang="en-US" sz="2400" dirty="0"/>
              <a:t>A physical product’s quality is often determined by physical attributes measured against the expectations of the customer such as performance, features, durability, and aesthetics as important attributes.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4904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a:solidFill>
                  <a:schemeClr val="bg1"/>
                </a:solidFill>
              </a:rPr>
              <a:t>Definition of quality</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126034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400" dirty="0"/>
              <a:t>When the project is producing something nonphysical, (typically a service), quality often focuses primarily on customer satisfaction; these views and opinions become the most important measure of success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3622823"/>
            <a:ext cx="6928701" cy="2308324"/>
          </a:xfrm>
          <a:prstGeom prst="rect">
            <a:avLst/>
          </a:prstGeom>
          <a:solidFill>
            <a:schemeClr val="accent6">
              <a:lumMod val="20000"/>
              <a:lumOff val="80000"/>
            </a:schemeClr>
          </a:solidFill>
          <a:ln>
            <a:solidFill>
              <a:schemeClr val="tx1"/>
            </a:solidFill>
          </a:ln>
        </p:spPr>
        <p:txBody>
          <a:bodyPr wrap="square">
            <a:spAutoFit/>
          </a:bodyPr>
          <a:lstStyle/>
          <a:p>
            <a:r>
              <a:rPr lang="en-US" sz="2400" dirty="0"/>
              <a:t>When the project is creating something somewhere in the middle such as software, documentation, or an advertising product, thoughts about quality also reside in that middle space—customer satisfaction is measured in addition to the attributes of the project outcome itself. </a:t>
            </a:r>
          </a:p>
        </p:txBody>
      </p:sp>
    </p:spTree>
    <p:extLst>
      <p:ext uri="{BB962C8B-B14F-4D97-AF65-F5344CB8AC3E}">
        <p14:creationId xmlns:p14="http://schemas.microsoft.com/office/powerpoint/2010/main" val="4123555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Quality criteria</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830997"/>
          </a:xfrm>
          <a:prstGeom prst="rect">
            <a:avLst/>
          </a:prstGeom>
          <a:solidFill>
            <a:schemeClr val="bg1"/>
          </a:solidFill>
          <a:ln>
            <a:solidFill>
              <a:schemeClr val="tx1"/>
            </a:solidFill>
          </a:ln>
        </p:spPr>
        <p:txBody>
          <a:bodyPr wrap="square">
            <a:spAutoFit/>
          </a:bodyPr>
          <a:lstStyle/>
          <a:p>
            <a:r>
              <a:rPr lang="en-US" sz="2400" dirty="0"/>
              <a:t>So, given the wide variability in how quality is defined, how do we narrow things down? For most project-focused teams, there are three main quality concerns:</a:t>
            </a:r>
          </a:p>
        </p:txBody>
      </p:sp>
      <p:sp>
        <p:nvSpPr>
          <p:cNvPr id="7" name="Rectangle 6"/>
          <p:cNvSpPr/>
          <p:nvPr/>
        </p:nvSpPr>
        <p:spPr>
          <a:xfrm>
            <a:off x="0" y="2567021"/>
            <a:ext cx="1536569"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rPr>
              <a:t>Standards: </a:t>
            </a:r>
          </a:p>
        </p:txBody>
      </p:sp>
      <p:sp>
        <p:nvSpPr>
          <p:cNvPr id="8" name="Rectangle 7"/>
          <p:cNvSpPr/>
          <p:nvPr/>
        </p:nvSpPr>
        <p:spPr>
          <a:xfrm>
            <a:off x="0" y="3244165"/>
            <a:ext cx="4085785" cy="3046988"/>
          </a:xfrm>
          <a:prstGeom prst="rect">
            <a:avLst/>
          </a:prstGeom>
          <a:solidFill>
            <a:schemeClr val="accent5">
              <a:lumMod val="20000"/>
              <a:lumOff val="80000"/>
            </a:schemeClr>
          </a:solidFill>
          <a:ln>
            <a:solidFill>
              <a:schemeClr val="tx1"/>
            </a:solidFill>
          </a:ln>
        </p:spPr>
        <p:txBody>
          <a:bodyPr wrap="square">
            <a:spAutoFit/>
          </a:bodyPr>
          <a:lstStyle/>
          <a:p>
            <a:r>
              <a:rPr lang="en-US" sz="2400" dirty="0"/>
              <a:t>By considering and following established standards, regulations, procedures, and best practices, a project team is able to gain the benefits and meet the expectations that prompted the creation of those standards in the first place.</a:t>
            </a:r>
          </a:p>
        </p:txBody>
      </p:sp>
    </p:spTree>
    <p:extLst>
      <p:ext uri="{BB962C8B-B14F-4D97-AF65-F5344CB8AC3E}">
        <p14:creationId xmlns:p14="http://schemas.microsoft.com/office/powerpoint/2010/main" val="70038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Quality criteria</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830997"/>
          </a:xfrm>
          <a:prstGeom prst="rect">
            <a:avLst/>
          </a:prstGeom>
          <a:solidFill>
            <a:schemeClr val="bg1"/>
          </a:solidFill>
          <a:ln>
            <a:solidFill>
              <a:schemeClr val="tx1"/>
            </a:solidFill>
          </a:ln>
        </p:spPr>
        <p:txBody>
          <a:bodyPr wrap="square">
            <a:spAutoFit/>
          </a:bodyPr>
          <a:lstStyle/>
          <a:p>
            <a:r>
              <a:rPr lang="en-US" sz="2400" dirty="0"/>
              <a:t>So, given the wide variability in how quality is defined, how do we narrow things down? For most project-focused teams, there are three main quality concerns:</a:t>
            </a:r>
          </a:p>
        </p:txBody>
      </p:sp>
      <p:sp>
        <p:nvSpPr>
          <p:cNvPr id="9" name="Rectangle 8"/>
          <p:cNvSpPr/>
          <p:nvPr/>
        </p:nvSpPr>
        <p:spPr>
          <a:xfrm>
            <a:off x="0" y="2945137"/>
            <a:ext cx="2220013" cy="461665"/>
          </a:xfrm>
          <a:prstGeom prst="rect">
            <a:avLst/>
          </a:prstGeom>
          <a:solidFill>
            <a:schemeClr val="tx2"/>
          </a:solidFill>
          <a:ln>
            <a:solidFill>
              <a:schemeClr val="tx1"/>
            </a:solidFill>
          </a:ln>
        </p:spPr>
        <p:txBody>
          <a:bodyPr wrap="square">
            <a:spAutoFit/>
          </a:bodyPr>
          <a:lstStyle/>
          <a:p>
            <a:r>
              <a:rPr lang="en-US" sz="2400" b="1" dirty="0" smtClean="0">
                <a:solidFill>
                  <a:schemeClr val="bg1"/>
                </a:solidFill>
              </a:rPr>
              <a:t>Excellence</a:t>
            </a:r>
            <a:endParaRPr lang="en-US" sz="3200" b="1" dirty="0">
              <a:solidFill>
                <a:schemeClr val="bg1"/>
              </a:solidFill>
            </a:endParaRPr>
          </a:p>
        </p:txBody>
      </p:sp>
      <p:sp>
        <p:nvSpPr>
          <p:cNvPr id="6" name="Rectangle 5"/>
          <p:cNvSpPr/>
          <p:nvPr/>
        </p:nvSpPr>
        <p:spPr>
          <a:xfrm>
            <a:off x="0" y="3598436"/>
            <a:ext cx="3855564" cy="3046988"/>
          </a:xfrm>
          <a:prstGeom prst="rect">
            <a:avLst/>
          </a:prstGeom>
          <a:solidFill>
            <a:schemeClr val="accent5">
              <a:lumMod val="20000"/>
              <a:lumOff val="80000"/>
            </a:schemeClr>
          </a:solidFill>
          <a:ln>
            <a:solidFill>
              <a:schemeClr val="tx1"/>
            </a:solidFill>
          </a:ln>
        </p:spPr>
        <p:txBody>
          <a:bodyPr wrap="square">
            <a:spAutoFit/>
          </a:bodyPr>
          <a:lstStyle/>
          <a:p>
            <a:r>
              <a:rPr lang="en-US" sz="2400" dirty="0"/>
              <a:t>Considering excellence in the pursuit of quality goes beyond simply meeting the basic objectives and standards described above—it involves thinking about the project from multiple perspectives. </a:t>
            </a:r>
          </a:p>
        </p:txBody>
      </p:sp>
    </p:spTree>
    <p:extLst>
      <p:ext uri="{BB962C8B-B14F-4D97-AF65-F5344CB8AC3E}">
        <p14:creationId xmlns:p14="http://schemas.microsoft.com/office/powerpoint/2010/main" val="357602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Quality criteria</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830997"/>
          </a:xfrm>
          <a:prstGeom prst="rect">
            <a:avLst/>
          </a:prstGeom>
          <a:solidFill>
            <a:schemeClr val="bg1"/>
          </a:solidFill>
          <a:ln>
            <a:solidFill>
              <a:schemeClr val="tx1"/>
            </a:solidFill>
          </a:ln>
        </p:spPr>
        <p:txBody>
          <a:bodyPr wrap="square">
            <a:spAutoFit/>
          </a:bodyPr>
          <a:lstStyle/>
          <a:p>
            <a:r>
              <a:rPr lang="en-US" sz="2400" dirty="0"/>
              <a:t>So, given the wide variability in how quality is defined, how do we narrow things down? For most project-focused teams, there are three main quality concerns:</a:t>
            </a:r>
          </a:p>
        </p:txBody>
      </p:sp>
      <p:sp>
        <p:nvSpPr>
          <p:cNvPr id="9" name="Rectangle 8"/>
          <p:cNvSpPr/>
          <p:nvPr/>
        </p:nvSpPr>
        <p:spPr>
          <a:xfrm>
            <a:off x="117101" y="2489434"/>
            <a:ext cx="2220013"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rPr>
              <a:t>Conformance</a:t>
            </a:r>
            <a:endParaRPr lang="en-US" sz="3200" b="1" dirty="0">
              <a:solidFill>
                <a:schemeClr val="bg1"/>
              </a:solidFill>
            </a:endParaRPr>
          </a:p>
        </p:txBody>
      </p:sp>
      <p:sp>
        <p:nvSpPr>
          <p:cNvPr id="6" name="Rectangle 5"/>
          <p:cNvSpPr/>
          <p:nvPr/>
        </p:nvSpPr>
        <p:spPr>
          <a:xfrm>
            <a:off x="584461" y="3175970"/>
            <a:ext cx="3091992" cy="3648884"/>
          </a:xfrm>
          <a:prstGeom prst="rect">
            <a:avLst/>
          </a:prstGeom>
          <a:solidFill>
            <a:schemeClr val="accent5">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Another name for this can be “explicit quality”; it relates directly to the requirements, specifications, designs, or other outcome definitions created for the project.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871148" y="3459446"/>
            <a:ext cx="3091992" cy="1938992"/>
          </a:xfrm>
          <a:prstGeom prst="rect">
            <a:avLst/>
          </a:prstGeom>
          <a:solidFill>
            <a:schemeClr val="accent5">
              <a:lumMod val="20000"/>
              <a:lumOff val="80000"/>
            </a:schemeClr>
          </a:solidFill>
          <a:ln>
            <a:solidFill>
              <a:schemeClr val="tx1"/>
            </a:solidFill>
          </a:ln>
        </p:spPr>
        <p:txBody>
          <a:bodyPr wrap="square">
            <a:spAutoFit/>
          </a:bodyPr>
          <a:lstStyle/>
          <a:p>
            <a:r>
              <a:rPr lang="en-US" sz="2400" dirty="0"/>
              <a:t>These documents represent a commitment by the project team to the stakeholders. </a:t>
            </a:r>
          </a:p>
        </p:txBody>
      </p:sp>
    </p:spTree>
    <p:extLst>
      <p:ext uri="{BB962C8B-B14F-4D97-AF65-F5344CB8AC3E}">
        <p14:creationId xmlns:p14="http://schemas.microsoft.com/office/powerpoint/2010/main" val="42241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randombar(horizontal)">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Quality criteria</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611757"/>
            <a:ext cx="11642103" cy="830997"/>
          </a:xfrm>
          <a:prstGeom prst="rect">
            <a:avLst/>
          </a:prstGeom>
          <a:solidFill>
            <a:schemeClr val="bg1"/>
          </a:solidFill>
          <a:ln>
            <a:solidFill>
              <a:schemeClr val="tx1"/>
            </a:solidFill>
          </a:ln>
        </p:spPr>
        <p:txBody>
          <a:bodyPr wrap="square">
            <a:spAutoFit/>
          </a:bodyPr>
          <a:lstStyle/>
          <a:p>
            <a:r>
              <a:rPr lang="en-US" sz="2400" dirty="0"/>
              <a:t>So, given the wide variability in how quality is defined, how do we narrow things down? For most project-focused teams, there are three main quality concerns:</a:t>
            </a:r>
          </a:p>
        </p:txBody>
      </p:sp>
      <p:sp>
        <p:nvSpPr>
          <p:cNvPr id="9" name="Rectangle 8"/>
          <p:cNvSpPr/>
          <p:nvPr/>
        </p:nvSpPr>
        <p:spPr>
          <a:xfrm>
            <a:off x="117101" y="2489434"/>
            <a:ext cx="2220013" cy="461665"/>
          </a:xfrm>
          <a:prstGeom prst="rect">
            <a:avLst/>
          </a:prstGeom>
          <a:solidFill>
            <a:schemeClr val="tx2"/>
          </a:solidFill>
          <a:ln>
            <a:solidFill>
              <a:schemeClr val="tx1"/>
            </a:solidFill>
          </a:ln>
        </p:spPr>
        <p:txBody>
          <a:bodyPr wrap="square">
            <a:spAutoFit/>
          </a:bodyPr>
          <a:lstStyle/>
          <a:p>
            <a:r>
              <a:rPr lang="en-US" sz="2400" b="1" dirty="0">
                <a:solidFill>
                  <a:schemeClr val="bg1"/>
                </a:solidFill>
              </a:rPr>
              <a:t>Conformance</a:t>
            </a:r>
            <a:endParaRPr lang="en-US" sz="3200" b="1" dirty="0">
              <a:solidFill>
                <a:schemeClr val="bg1"/>
              </a:solidFill>
            </a:endParaRPr>
          </a:p>
        </p:txBody>
      </p:sp>
      <p:sp>
        <p:nvSpPr>
          <p:cNvPr id="11" name="Rectangle 10"/>
          <p:cNvSpPr/>
          <p:nvPr/>
        </p:nvSpPr>
        <p:spPr>
          <a:xfrm>
            <a:off x="117101" y="3175970"/>
            <a:ext cx="4449452" cy="3416320"/>
          </a:xfrm>
          <a:prstGeom prst="rect">
            <a:avLst/>
          </a:prstGeom>
          <a:solidFill>
            <a:schemeClr val="accent5">
              <a:lumMod val="20000"/>
              <a:lumOff val="80000"/>
            </a:schemeClr>
          </a:solidFill>
          <a:ln>
            <a:solidFill>
              <a:schemeClr val="tx1"/>
            </a:solidFill>
          </a:ln>
        </p:spPr>
        <p:txBody>
          <a:bodyPr wrap="square">
            <a:spAutoFit/>
          </a:bodyPr>
          <a:lstStyle/>
          <a:p>
            <a:r>
              <a:rPr lang="en-US" sz="2400" dirty="0"/>
              <a:t>Determining whether the project is meeting these commitments defines quality at the most basic level. Later in the process, commitments regarding schedule and budget will also be seen as elements of the project that the team should conform to as strictly as possible.</a:t>
            </a:r>
          </a:p>
        </p:txBody>
      </p:sp>
    </p:spTree>
    <p:extLst>
      <p:ext uri="{BB962C8B-B14F-4D97-AF65-F5344CB8AC3E}">
        <p14:creationId xmlns:p14="http://schemas.microsoft.com/office/powerpoint/2010/main" val="205355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Quality criteria</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1" y="1520785"/>
            <a:ext cx="7909089" cy="461665"/>
          </a:xfrm>
          <a:prstGeom prst="rect">
            <a:avLst/>
          </a:prstGeom>
          <a:solidFill>
            <a:schemeClr val="accent4">
              <a:lumMod val="20000"/>
              <a:lumOff val="80000"/>
            </a:schemeClr>
          </a:solidFill>
          <a:ln>
            <a:solidFill>
              <a:schemeClr val="tx1"/>
            </a:solidFill>
          </a:ln>
        </p:spPr>
        <p:txBody>
          <a:bodyPr wrap="square">
            <a:spAutoFit/>
          </a:bodyPr>
          <a:lstStyle/>
          <a:p>
            <a:r>
              <a:rPr lang="en-US" sz="2400" b="1" dirty="0">
                <a:effectLst>
                  <a:outerShdw blurRad="38100" dist="38100" dir="2700000" algn="tl">
                    <a:srgbClr val="000000">
                      <a:alpha val="43137"/>
                    </a:srgbClr>
                  </a:outerShdw>
                </a:effectLst>
              </a:rPr>
              <a:t>Does the project really solve the problem for the customer? </a:t>
            </a:r>
          </a:p>
        </p:txBody>
      </p:sp>
      <p:sp>
        <p:nvSpPr>
          <p:cNvPr id="6" name="Rectangle 5"/>
          <p:cNvSpPr/>
          <p:nvPr/>
        </p:nvSpPr>
        <p:spPr>
          <a:xfrm>
            <a:off x="-1" y="2297074"/>
            <a:ext cx="11528981" cy="461665"/>
          </a:xfrm>
          <a:prstGeom prst="rect">
            <a:avLst/>
          </a:prstGeom>
          <a:solidFill>
            <a:schemeClr val="bg1"/>
          </a:solidFill>
          <a:ln>
            <a:solidFill>
              <a:schemeClr val="tx1"/>
            </a:solidFill>
          </a:ln>
        </p:spPr>
        <p:txBody>
          <a:bodyPr wrap="square">
            <a:spAutoFit/>
          </a:bodyPr>
          <a:lstStyle/>
          <a:p>
            <a:r>
              <a:rPr lang="en-US" sz="2400" dirty="0"/>
              <a:t>When work is in progress, am I thinking about the people who will be working after me? </a:t>
            </a:r>
          </a:p>
        </p:txBody>
      </p:sp>
      <p:sp>
        <p:nvSpPr>
          <p:cNvPr id="10" name="Rectangle 9"/>
          <p:cNvSpPr/>
          <p:nvPr/>
        </p:nvSpPr>
        <p:spPr>
          <a:xfrm>
            <a:off x="-1" y="2953346"/>
            <a:ext cx="11528980" cy="830997"/>
          </a:xfrm>
          <a:prstGeom prst="rect">
            <a:avLst/>
          </a:prstGeom>
          <a:solidFill>
            <a:schemeClr val="accent5">
              <a:lumMod val="20000"/>
              <a:lumOff val="80000"/>
            </a:schemeClr>
          </a:solidFill>
          <a:ln>
            <a:solidFill>
              <a:schemeClr val="tx1"/>
            </a:solidFill>
          </a:ln>
        </p:spPr>
        <p:txBody>
          <a:bodyPr wrap="square">
            <a:spAutoFit/>
          </a:bodyPr>
          <a:lstStyle/>
          <a:p>
            <a:r>
              <a:rPr lang="en-US" sz="2400" dirty="0"/>
              <a:t>Are the outcomes worth the time and resources expended in getting there? Could we improve this somehow?</a:t>
            </a:r>
          </a:p>
        </p:txBody>
      </p:sp>
      <p:sp>
        <p:nvSpPr>
          <p:cNvPr id="11" name="Rectangle 10"/>
          <p:cNvSpPr/>
          <p:nvPr/>
        </p:nvSpPr>
        <p:spPr>
          <a:xfrm>
            <a:off x="-1" y="3892407"/>
            <a:ext cx="6249972" cy="1200329"/>
          </a:xfrm>
          <a:prstGeom prst="rect">
            <a:avLst/>
          </a:prstGeom>
          <a:solidFill>
            <a:schemeClr val="bg1"/>
          </a:solidFill>
          <a:ln>
            <a:solidFill>
              <a:schemeClr val="tx1"/>
            </a:solidFill>
          </a:ln>
        </p:spPr>
        <p:txBody>
          <a:bodyPr wrap="square">
            <a:spAutoFit/>
          </a:bodyPr>
          <a:lstStyle/>
          <a:p>
            <a:r>
              <a:rPr lang="en-US" sz="2400" dirty="0"/>
              <a:t>What about the project’s long-term viability—did we consider aspects like its maintainability, adaptability, or durability? </a:t>
            </a:r>
          </a:p>
        </p:txBody>
      </p:sp>
      <p:sp>
        <p:nvSpPr>
          <p:cNvPr id="12" name="Rectangle 11"/>
          <p:cNvSpPr/>
          <p:nvPr/>
        </p:nvSpPr>
        <p:spPr>
          <a:xfrm>
            <a:off x="0" y="5213730"/>
            <a:ext cx="6249971" cy="1569660"/>
          </a:xfrm>
          <a:prstGeom prst="rect">
            <a:avLst/>
          </a:prstGeom>
          <a:solidFill>
            <a:schemeClr val="accent5">
              <a:lumMod val="20000"/>
              <a:lumOff val="80000"/>
            </a:schemeClr>
          </a:solidFill>
          <a:ln>
            <a:solidFill>
              <a:schemeClr val="tx1"/>
            </a:solidFill>
          </a:ln>
        </p:spPr>
        <p:txBody>
          <a:bodyPr wrap="square">
            <a:spAutoFit/>
          </a:bodyPr>
          <a:lstStyle/>
          <a:p>
            <a:r>
              <a:rPr lang="en-US" sz="2400" dirty="0"/>
              <a:t>These questions speak to the implicit quality and added value of the project’s expected outcomes. Excellence can be hard to measure, but it’s an important factor nonetheless.</a:t>
            </a:r>
          </a:p>
        </p:txBody>
      </p:sp>
    </p:spTree>
    <p:extLst>
      <p:ext uri="{BB962C8B-B14F-4D97-AF65-F5344CB8AC3E}">
        <p14:creationId xmlns:p14="http://schemas.microsoft.com/office/powerpoint/2010/main" val="3729870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barn(inVertical)">
                                      <p:cBhvr>
                                        <p:cTn id="20" dur="500"/>
                                        <p:tgtEl>
                                          <p:spTgt spid="10">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1"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5786" y="0"/>
            <a:ext cx="2662717" cy="584775"/>
          </a:xfrm>
          <a:prstGeom prst="rect">
            <a:avLst/>
          </a:prstGeom>
          <a:solidFill>
            <a:schemeClr val="accent6">
              <a:lumMod val="75000"/>
            </a:schemeClr>
          </a:solidFill>
          <a:ln>
            <a:solidFill>
              <a:schemeClr val="tx1"/>
            </a:solidFill>
          </a:ln>
          <a:effectLst>
            <a:reflection blurRad="6350" stA="50000" endA="300" endPos="55000" dir="5400000" sy="-100000" algn="bl" rotWithShape="0"/>
          </a:effectLst>
        </p:spPr>
        <p:txBody>
          <a:bodyPr wrap="none">
            <a:spAutoFit/>
          </a:bodyPr>
          <a:lstStyle/>
          <a:p>
            <a:r>
              <a:rPr lang="en-US" sz="3200" b="1" dirty="0">
                <a:solidFill>
                  <a:schemeClr val="bg1"/>
                </a:solidFill>
                <a:effectLst>
                  <a:outerShdw blurRad="38100" dist="38100" dir="2700000" algn="tl">
                    <a:srgbClr val="000000">
                      <a:alpha val="43137"/>
                    </a:srgbClr>
                  </a:outerShdw>
                </a:effectLst>
              </a:rPr>
              <a:t>Project </a:t>
            </a:r>
            <a:r>
              <a:rPr lang="en-US" sz="3200" b="1" dirty="0" smtClean="0">
                <a:solidFill>
                  <a:schemeClr val="bg1"/>
                </a:solidFill>
                <a:effectLst>
                  <a:outerShdw blurRad="38100" dist="38100" dir="2700000" algn="tl">
                    <a:srgbClr val="000000">
                      <a:alpha val="43137"/>
                    </a:srgbClr>
                  </a:outerShdw>
                </a:effectLst>
              </a:rPr>
              <a:t>quality</a:t>
            </a:r>
            <a:endParaRPr lang="en-US" sz="32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0" y="878541"/>
            <a:ext cx="3205113" cy="523220"/>
          </a:xfrm>
          <a:prstGeom prst="rect">
            <a:avLst/>
          </a:prstGeom>
          <a:solidFill>
            <a:schemeClr val="accent2"/>
          </a:solidFill>
          <a:ln>
            <a:solidFill>
              <a:schemeClr val="tx1"/>
            </a:solidFill>
          </a:ln>
        </p:spPr>
        <p:txBody>
          <a:bodyPr wrap="square">
            <a:spAutoFit/>
          </a:bodyPr>
          <a:lstStyle/>
          <a:p>
            <a:r>
              <a:rPr lang="en-US" sz="2800" b="1" dirty="0" smtClean="0">
                <a:solidFill>
                  <a:schemeClr val="bg1"/>
                </a:solidFill>
              </a:rPr>
              <a:t>Project perception</a:t>
            </a:r>
            <a:endParaRPr lang="en-US" sz="2800" b="1"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
        <p:nvSpPr>
          <p:cNvPr id="4" name="Rectangle 3"/>
          <p:cNvSpPr/>
          <p:nvPr/>
        </p:nvSpPr>
        <p:spPr>
          <a:xfrm>
            <a:off x="0" y="1596368"/>
            <a:ext cx="11406433"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Perception of quality usually refers to the view of the stakeholders for whom the project is completed. When considering this, it’s important to understand that this pertains primarily to the project as it is in progress— this is in contrast with the concepts listed above, which are mostly focused on the project’s end result. </a:t>
            </a:r>
          </a:p>
        </p:txBody>
      </p:sp>
      <p:sp>
        <p:nvSpPr>
          <p:cNvPr id="10" name="Rectangle 9"/>
          <p:cNvSpPr/>
          <p:nvPr/>
        </p:nvSpPr>
        <p:spPr>
          <a:xfrm>
            <a:off x="0" y="3298385"/>
            <a:ext cx="11528980" cy="461665"/>
          </a:xfrm>
          <a:prstGeom prst="rect">
            <a:avLst/>
          </a:prstGeom>
          <a:solidFill>
            <a:schemeClr val="accent1">
              <a:lumMod val="20000"/>
              <a:lumOff val="80000"/>
            </a:schemeClr>
          </a:solidFill>
          <a:ln>
            <a:solidFill>
              <a:schemeClr val="tx1"/>
            </a:solidFill>
          </a:ln>
        </p:spPr>
        <p:txBody>
          <a:bodyPr wrap="square">
            <a:spAutoFit/>
          </a:bodyPr>
          <a:lstStyle/>
          <a:p>
            <a:r>
              <a:rPr lang="en-US" sz="2400" b="1" dirty="0"/>
              <a:t>As a team leader, managing this aspect of quality requires:</a:t>
            </a:r>
          </a:p>
        </p:txBody>
      </p:sp>
      <p:sp>
        <p:nvSpPr>
          <p:cNvPr id="11" name="Rectangle 10"/>
          <p:cNvSpPr/>
          <p:nvPr/>
        </p:nvSpPr>
        <p:spPr>
          <a:xfrm>
            <a:off x="-1" y="3892407"/>
            <a:ext cx="5627803" cy="1015663"/>
          </a:xfrm>
          <a:prstGeom prst="rect">
            <a:avLst/>
          </a:prstGeom>
          <a:solidFill>
            <a:schemeClr val="bg1"/>
          </a:solidFill>
          <a:ln>
            <a:solidFill>
              <a:schemeClr val="tx1"/>
            </a:solidFill>
          </a:ln>
        </p:spPr>
        <p:txBody>
          <a:bodyPr wrap="square">
            <a:spAutoFit/>
          </a:bodyPr>
          <a:lstStyle/>
          <a:p>
            <a:r>
              <a:rPr lang="en-US" sz="2000" dirty="0"/>
              <a:t>• attention to interactions (professionalism, frequency, etc.) between the team and the stakeholders,</a:t>
            </a:r>
          </a:p>
        </p:txBody>
      </p:sp>
      <p:sp>
        <p:nvSpPr>
          <p:cNvPr id="12" name="Rectangle 11"/>
          <p:cNvSpPr/>
          <p:nvPr/>
        </p:nvSpPr>
        <p:spPr>
          <a:xfrm>
            <a:off x="-1" y="5031741"/>
            <a:ext cx="6061435" cy="707886"/>
          </a:xfrm>
          <a:prstGeom prst="rect">
            <a:avLst/>
          </a:prstGeom>
          <a:solidFill>
            <a:schemeClr val="bg1"/>
          </a:solidFill>
          <a:ln>
            <a:solidFill>
              <a:schemeClr val="tx1"/>
            </a:solidFill>
          </a:ln>
        </p:spPr>
        <p:txBody>
          <a:bodyPr wrap="square">
            <a:spAutoFit/>
          </a:bodyPr>
          <a:lstStyle/>
          <a:p>
            <a:r>
              <a:rPr lang="en-US" sz="2000" dirty="0"/>
              <a:t>• consideration of internal and external visibility into process and project elements, and</a:t>
            </a:r>
          </a:p>
        </p:txBody>
      </p:sp>
      <p:sp>
        <p:nvSpPr>
          <p:cNvPr id="13" name="Rectangle 12"/>
          <p:cNvSpPr/>
          <p:nvPr/>
        </p:nvSpPr>
        <p:spPr>
          <a:xfrm>
            <a:off x="0" y="5896753"/>
            <a:ext cx="6589336" cy="707886"/>
          </a:xfrm>
          <a:prstGeom prst="rect">
            <a:avLst/>
          </a:prstGeom>
          <a:solidFill>
            <a:schemeClr val="bg1"/>
          </a:solidFill>
          <a:ln>
            <a:solidFill>
              <a:schemeClr val="tx1"/>
            </a:solidFill>
          </a:ln>
        </p:spPr>
        <p:txBody>
          <a:bodyPr wrap="square">
            <a:spAutoFit/>
          </a:bodyPr>
          <a:lstStyle/>
          <a:p>
            <a:r>
              <a:rPr lang="en-US" sz="2000" dirty="0"/>
              <a:t>• careful planning of content and frequency of communication, an element of expectation management.</a:t>
            </a:r>
          </a:p>
        </p:txBody>
      </p:sp>
    </p:spTree>
    <p:extLst>
      <p:ext uri="{BB962C8B-B14F-4D97-AF65-F5344CB8AC3E}">
        <p14:creationId xmlns:p14="http://schemas.microsoft.com/office/powerpoint/2010/main" val="275449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barn(inVertical)">
                                      <p:cBhvr>
                                        <p:cTn id="20" dur="500"/>
                                        <p:tgtEl>
                                          <p:spTgt spid="10">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1"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89067" y="2913218"/>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6578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440</TotalTime>
  <Words>2551</Words>
  <Application>Microsoft Office PowerPoint</Application>
  <PresentationFormat>Widescreen</PresentationFormat>
  <Paragraphs>168</Paragraphs>
  <Slides>43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43</vt:i4>
      </vt:variant>
    </vt:vector>
  </HeadingPairs>
  <TitlesOfParts>
    <vt:vector size="49" baseType="lpstr">
      <vt:lpstr>Arial</vt:lpstr>
      <vt:lpstr>Calibri</vt:lpstr>
      <vt:lpstr>Calibri Light</vt:lpstr>
      <vt:lpstr>Times New Roman</vt:lpstr>
      <vt:lpstr>Office Theme</vt:lpstr>
      <vt:lpstr>1_Office Theme</vt:lpstr>
      <vt:lpstr>Project Fundamental- Part 2 Values, Needs, and Process Chapter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30</cp:revision>
  <dcterms:created xsi:type="dcterms:W3CDTF">2021-06-20T17:29:13Z</dcterms:created>
  <dcterms:modified xsi:type="dcterms:W3CDTF">2021-09-24T09:00:45Z</dcterms:modified>
</cp:coreProperties>
</file>