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335" r:id="rId3"/>
    <p:sldId id="338" r:id="rId4"/>
    <p:sldId id="339" r:id="rId5"/>
    <p:sldId id="340" r:id="rId6"/>
    <p:sldId id="341" r:id="rId7"/>
    <p:sldId id="342" r:id="rId8"/>
    <p:sldId id="344" r:id="rId9"/>
    <p:sldId id="345" r:id="rId10"/>
    <p:sldId id="389" r:id="rId11"/>
    <p:sldId id="391" r:id="rId12"/>
    <p:sldId id="392" r:id="rId13"/>
    <p:sldId id="393" r:id="rId14"/>
    <p:sldId id="395" r:id="rId15"/>
    <p:sldId id="396" r:id="rId16"/>
    <p:sldId id="397" r:id="rId17"/>
    <p:sldId id="398" r:id="rId18"/>
    <p:sldId id="399" r:id="rId19"/>
    <p:sldId id="401" r:id="rId20"/>
    <p:sldId id="402" r:id="rId21"/>
    <p:sldId id="403" r:id="rId22"/>
    <p:sldId id="404" r:id="rId23"/>
    <p:sldId id="405" r:id="rId24"/>
    <p:sldId id="406" r:id="rId25"/>
    <p:sldId id="407" r:id="rId26"/>
    <p:sldId id="408" r:id="rId27"/>
    <p:sldId id="409" r:id="rId28"/>
    <p:sldId id="410" r:id="rId29"/>
    <p:sldId id="411" r:id="rId30"/>
    <p:sldId id="412" r:id="rId31"/>
    <p:sldId id="413" r:id="rId32"/>
    <p:sldId id="414" r:id="rId33"/>
    <p:sldId id="415" r:id="rId34"/>
    <p:sldId id="416" r:id="rId35"/>
    <p:sldId id="417" r:id="rId36"/>
    <p:sldId id="418" r:id="rId37"/>
    <p:sldId id="419" r:id="rId38"/>
    <p:sldId id="420" r:id="rId39"/>
    <p:sldId id="421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A8BFED-B0A5-4C14-96BE-3267A4BFD131}" type="doc">
      <dgm:prSet loTypeId="urn:microsoft.com/office/officeart/2005/8/layout/vProcess5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91EE9E80-E71F-43AD-8849-0900DEFCDD37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 smtClean="0">
              <a:solidFill>
                <a:schemeClr val="tx1"/>
              </a:solidFill>
            </a:rPr>
            <a:t>Identify the target audience</a:t>
          </a:r>
          <a:endParaRPr lang="en-US" sz="2400" b="1" dirty="0">
            <a:solidFill>
              <a:schemeClr val="tx1"/>
            </a:solidFill>
          </a:endParaRPr>
        </a:p>
      </dgm:t>
    </dgm:pt>
    <dgm:pt modelId="{9230943E-BB24-476F-A944-AA35F468914E}" type="parTrans" cxnId="{16BC5689-05BD-4509-AC13-B1DFEA88FE1A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04E73D0E-80B5-40E4-AA9E-2E31C4DA7880}" type="sibTrans" cxnId="{16BC5689-05BD-4509-AC13-B1DFEA88FE1A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AFADFED9-ED08-4010-838C-6C4BA454B62E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 smtClean="0">
              <a:solidFill>
                <a:schemeClr val="tx1"/>
              </a:solidFill>
            </a:rPr>
            <a:t>Determine the communication objectives</a:t>
          </a:r>
          <a:endParaRPr lang="en-US" sz="2400" b="1" dirty="0">
            <a:solidFill>
              <a:schemeClr val="tx1"/>
            </a:solidFill>
          </a:endParaRPr>
        </a:p>
      </dgm:t>
    </dgm:pt>
    <dgm:pt modelId="{E55847B6-8C30-4ECE-8314-A3531EDDCDB0}" type="parTrans" cxnId="{5437E4B8-EEC5-48FC-BF51-8342D173DE2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E80F27B3-2595-4551-B007-CA74F1FFB454}" type="sibTrans" cxnId="{5437E4B8-EEC5-48FC-BF51-8342D173DE27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3F46AED9-FEC5-40F0-8C96-7359F1C63A4C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 smtClean="0">
              <a:solidFill>
                <a:schemeClr val="tx1"/>
              </a:solidFill>
            </a:rPr>
            <a:t>Design the message</a:t>
          </a:r>
          <a:endParaRPr lang="en-US" sz="2400" b="1" dirty="0">
            <a:solidFill>
              <a:schemeClr val="tx1"/>
            </a:solidFill>
          </a:endParaRPr>
        </a:p>
      </dgm:t>
    </dgm:pt>
    <dgm:pt modelId="{2869C292-C7AE-45FA-9EDF-96BD3DFAE985}" type="parTrans" cxnId="{B84D0935-218D-4BFA-834C-FCF41218F5A6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3584218C-E643-4FBF-8571-A05B0D15F0A2}" type="sibTrans" cxnId="{B84D0935-218D-4BFA-834C-FCF41218F5A6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6CF63C12-68EE-4762-BC3F-F335997D8874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 smtClean="0">
              <a:solidFill>
                <a:schemeClr val="tx1"/>
              </a:solidFill>
            </a:rPr>
            <a:t>Choose the media</a:t>
          </a:r>
          <a:endParaRPr lang="en-US" sz="2400" b="1" dirty="0">
            <a:solidFill>
              <a:schemeClr val="tx1"/>
            </a:solidFill>
          </a:endParaRPr>
        </a:p>
      </dgm:t>
    </dgm:pt>
    <dgm:pt modelId="{0094F600-212A-446E-B2E1-B9BD57761574}" type="parTrans" cxnId="{A38ABADA-EDEA-4544-A0B4-380F729D8E7B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9AE45F00-291E-4A1A-94FC-DAAC5BE38D06}" type="sibTrans" cxnId="{A38ABADA-EDEA-4544-A0B4-380F729D8E7B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C99B816C-DBF7-412E-9374-77994EB0E69D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400" b="1" dirty="0" smtClean="0">
              <a:solidFill>
                <a:schemeClr val="tx1"/>
              </a:solidFill>
            </a:rPr>
            <a:t>Select the message source</a:t>
          </a:r>
          <a:endParaRPr lang="en-US" sz="2400" b="1" dirty="0">
            <a:solidFill>
              <a:schemeClr val="tx1"/>
            </a:solidFill>
          </a:endParaRPr>
        </a:p>
      </dgm:t>
    </dgm:pt>
    <dgm:pt modelId="{61B75EA4-02A0-43F7-B8F2-B0C18C77EE27}" type="parTrans" cxnId="{EB1150F3-C0F0-42C9-BF0E-FFC7CC39DF8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4659384-2547-4DD0-A4F5-D447B42964BD}" type="sibTrans" cxnId="{EB1150F3-C0F0-42C9-BF0E-FFC7CC39DF8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7CFE3EF-E899-4BF9-83AF-B9156EF0C3C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CDE0A707-6143-494A-B2AC-553AC24084CA}" type="parTrans" cxnId="{719A03A0-6298-4C0A-999E-BC7954A0CACE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F3F0CC5F-DADE-4808-B10D-0A6FFC7FE80A}" type="sibTrans" cxnId="{719A03A0-6298-4C0A-999E-BC7954A0CACE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9619A2A9-F8F1-4636-AC05-58086A38D126}" type="pres">
      <dgm:prSet presAssocID="{4BA8BFED-B0A5-4C14-96BE-3267A4BFD13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D17A7A5-16BC-4038-B179-5D22371E1408}" type="pres">
      <dgm:prSet presAssocID="{4BA8BFED-B0A5-4C14-96BE-3267A4BFD131}" presName="dummyMaxCanvas" presStyleCnt="0">
        <dgm:presLayoutVars/>
      </dgm:prSet>
      <dgm:spPr/>
      <dgm:t>
        <a:bodyPr/>
        <a:lstStyle/>
        <a:p>
          <a:endParaRPr lang="en-US"/>
        </a:p>
      </dgm:t>
    </dgm:pt>
    <dgm:pt modelId="{6635A873-F0D4-46A9-B5D7-FB2CD618C06A}" type="pres">
      <dgm:prSet presAssocID="{4BA8BFED-B0A5-4C14-96BE-3267A4BFD131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247799-7BC0-4263-AB0E-BB8E317B7E81}" type="pres">
      <dgm:prSet presAssocID="{4BA8BFED-B0A5-4C14-96BE-3267A4BFD131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CF2F97-CCE9-4A08-B446-C06EC377B1C5}" type="pres">
      <dgm:prSet presAssocID="{4BA8BFED-B0A5-4C14-96BE-3267A4BFD131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0D92A7-A1FE-4DC1-9F44-F99FC71F587D}" type="pres">
      <dgm:prSet presAssocID="{4BA8BFED-B0A5-4C14-96BE-3267A4BFD131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A23CD6-5B90-4019-A4C1-8E933020AC4F}" type="pres">
      <dgm:prSet presAssocID="{4BA8BFED-B0A5-4C14-96BE-3267A4BFD131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38E082-CD2C-4E83-81C9-9DEB2914D5AC}" type="pres">
      <dgm:prSet presAssocID="{4BA8BFED-B0A5-4C14-96BE-3267A4BFD131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518147-D22A-45F5-84C9-85ED556FDD6F}" type="pres">
      <dgm:prSet presAssocID="{4BA8BFED-B0A5-4C14-96BE-3267A4BFD131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145C8B-70A1-44F8-8CC3-E5A8CD5144FA}" type="pres">
      <dgm:prSet presAssocID="{4BA8BFED-B0A5-4C14-96BE-3267A4BFD131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02084B-0553-401C-98B0-35C933B2A0BF}" type="pres">
      <dgm:prSet presAssocID="{4BA8BFED-B0A5-4C14-96BE-3267A4BFD131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BB8F60-3D6F-40EE-872F-288EBA12E4D3}" type="pres">
      <dgm:prSet presAssocID="{4BA8BFED-B0A5-4C14-96BE-3267A4BFD131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80CF4D-3B27-4488-A816-F3FD91B60DB6}" type="pres">
      <dgm:prSet presAssocID="{4BA8BFED-B0A5-4C14-96BE-3267A4BFD131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F98B3C-9A38-4EB8-BD78-D07EE5248A86}" type="pres">
      <dgm:prSet presAssocID="{4BA8BFED-B0A5-4C14-96BE-3267A4BFD131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91E8C9-1653-45AF-B459-9A44482D514D}" type="pres">
      <dgm:prSet presAssocID="{4BA8BFED-B0A5-4C14-96BE-3267A4BFD131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A62A90-FA31-4A38-817E-B82DE1A44B91}" type="pres">
      <dgm:prSet presAssocID="{4BA8BFED-B0A5-4C14-96BE-3267A4BFD131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2E9EF4F-E5D4-8E47-A186-22F3DC55ACFC}" type="presOf" srcId="{C99B816C-DBF7-412E-9374-77994EB0E69D}" destId="{D8A23CD6-5B90-4019-A4C1-8E933020AC4F}" srcOrd="0" destOrd="0" presId="urn:microsoft.com/office/officeart/2005/8/layout/vProcess5"/>
    <dgm:cxn modelId="{F97B1C38-4325-2745-9378-788D4C8DC0C0}" type="presOf" srcId="{91EE9E80-E71F-43AD-8849-0900DEFCDD37}" destId="{6635A873-F0D4-46A9-B5D7-FB2CD618C06A}" srcOrd="0" destOrd="0" presId="urn:microsoft.com/office/officeart/2005/8/layout/vProcess5"/>
    <dgm:cxn modelId="{46C3B845-3402-224F-BAF7-32531307759A}" type="presOf" srcId="{91EE9E80-E71F-43AD-8849-0900DEFCDD37}" destId="{06BB8F60-3D6F-40EE-872F-288EBA12E4D3}" srcOrd="1" destOrd="0" presId="urn:microsoft.com/office/officeart/2005/8/layout/vProcess5"/>
    <dgm:cxn modelId="{5437E4B8-EEC5-48FC-BF51-8342D173DE27}" srcId="{4BA8BFED-B0A5-4C14-96BE-3267A4BFD131}" destId="{AFADFED9-ED08-4010-838C-6C4BA454B62E}" srcOrd="1" destOrd="0" parTransId="{E55847B6-8C30-4ECE-8314-A3531EDDCDB0}" sibTransId="{E80F27B3-2595-4551-B007-CA74F1FFB454}"/>
    <dgm:cxn modelId="{446A3138-479B-3342-BC67-CB5A08F3342E}" type="presOf" srcId="{9AE45F00-291E-4A1A-94FC-DAAC5BE38D06}" destId="{FB02084B-0553-401C-98B0-35C933B2A0BF}" srcOrd="0" destOrd="0" presId="urn:microsoft.com/office/officeart/2005/8/layout/vProcess5"/>
    <dgm:cxn modelId="{C74F8EF0-328A-E247-9827-CD41ACF47891}" type="presOf" srcId="{6CF63C12-68EE-4762-BC3F-F335997D8874}" destId="{EB91E8C9-1653-45AF-B459-9A44482D514D}" srcOrd="1" destOrd="0" presId="urn:microsoft.com/office/officeart/2005/8/layout/vProcess5"/>
    <dgm:cxn modelId="{A5FB6295-507F-2247-A168-7A46C6163919}" type="presOf" srcId="{04E73D0E-80B5-40E4-AA9E-2E31C4DA7880}" destId="{3D38E082-CD2C-4E83-81C9-9DEB2914D5AC}" srcOrd="0" destOrd="0" presId="urn:microsoft.com/office/officeart/2005/8/layout/vProcess5"/>
    <dgm:cxn modelId="{16BC5689-05BD-4509-AC13-B1DFEA88FE1A}" srcId="{4BA8BFED-B0A5-4C14-96BE-3267A4BFD131}" destId="{91EE9E80-E71F-43AD-8849-0900DEFCDD37}" srcOrd="0" destOrd="0" parTransId="{9230943E-BB24-476F-A944-AA35F468914E}" sibTransId="{04E73D0E-80B5-40E4-AA9E-2E31C4DA7880}"/>
    <dgm:cxn modelId="{5F43F18C-9D1B-D245-969F-44372EEB3EDF}" type="presOf" srcId="{3584218C-E643-4FBF-8571-A05B0D15F0A2}" destId="{DD145C8B-70A1-44F8-8CC3-E5A8CD5144FA}" srcOrd="0" destOrd="0" presId="urn:microsoft.com/office/officeart/2005/8/layout/vProcess5"/>
    <dgm:cxn modelId="{76631D21-D236-494E-A589-8FD1FD697AD1}" type="presOf" srcId="{3F46AED9-FEC5-40F0-8C96-7359F1C63A4C}" destId="{69F98B3C-9A38-4EB8-BD78-D07EE5248A86}" srcOrd="1" destOrd="0" presId="urn:microsoft.com/office/officeart/2005/8/layout/vProcess5"/>
    <dgm:cxn modelId="{B84D0935-218D-4BFA-834C-FCF41218F5A6}" srcId="{4BA8BFED-B0A5-4C14-96BE-3267A4BFD131}" destId="{3F46AED9-FEC5-40F0-8C96-7359F1C63A4C}" srcOrd="2" destOrd="0" parTransId="{2869C292-C7AE-45FA-9EDF-96BD3DFAE985}" sibTransId="{3584218C-E643-4FBF-8571-A05B0D15F0A2}"/>
    <dgm:cxn modelId="{EB1150F3-C0F0-42C9-BF0E-FFC7CC39DF8F}" srcId="{4BA8BFED-B0A5-4C14-96BE-3267A4BFD131}" destId="{C99B816C-DBF7-412E-9374-77994EB0E69D}" srcOrd="4" destOrd="0" parTransId="{61B75EA4-02A0-43F7-B8F2-B0C18C77EE27}" sibTransId="{D4659384-2547-4DD0-A4F5-D447B42964BD}"/>
    <dgm:cxn modelId="{1FB351C9-250F-E043-BA7D-2A4DA0BEE693}" type="presOf" srcId="{AFADFED9-ED08-4010-838C-6C4BA454B62E}" destId="{5480CF4D-3B27-4488-A816-F3FD91B60DB6}" srcOrd="1" destOrd="0" presId="urn:microsoft.com/office/officeart/2005/8/layout/vProcess5"/>
    <dgm:cxn modelId="{0F6F3623-DD84-CA45-AF8A-4E07E745838F}" type="presOf" srcId="{AFADFED9-ED08-4010-838C-6C4BA454B62E}" destId="{F0247799-7BC0-4263-AB0E-BB8E317B7E81}" srcOrd="0" destOrd="0" presId="urn:microsoft.com/office/officeart/2005/8/layout/vProcess5"/>
    <dgm:cxn modelId="{31927BDC-A6E4-234F-854F-CDDD496253C8}" type="presOf" srcId="{3F46AED9-FEC5-40F0-8C96-7359F1C63A4C}" destId="{0FCF2F97-CCE9-4A08-B446-C06EC377B1C5}" srcOrd="0" destOrd="0" presId="urn:microsoft.com/office/officeart/2005/8/layout/vProcess5"/>
    <dgm:cxn modelId="{0BB4A2CA-170B-3F4B-99E8-5DD6B75F1C36}" type="presOf" srcId="{E80F27B3-2595-4551-B007-CA74F1FFB454}" destId="{13518147-D22A-45F5-84C9-85ED556FDD6F}" srcOrd="0" destOrd="0" presId="urn:microsoft.com/office/officeart/2005/8/layout/vProcess5"/>
    <dgm:cxn modelId="{719A03A0-6298-4C0A-999E-BC7954A0CACE}" srcId="{4BA8BFED-B0A5-4C14-96BE-3267A4BFD131}" destId="{D7CFE3EF-E899-4BF9-83AF-B9156EF0C3CF}" srcOrd="5" destOrd="0" parTransId="{CDE0A707-6143-494A-B2AC-553AC24084CA}" sibTransId="{F3F0CC5F-DADE-4808-B10D-0A6FFC7FE80A}"/>
    <dgm:cxn modelId="{3729173C-44AE-3844-8FCF-6695A3DA6B19}" type="presOf" srcId="{6CF63C12-68EE-4762-BC3F-F335997D8874}" destId="{980D92A7-A1FE-4DC1-9F44-F99FC71F587D}" srcOrd="0" destOrd="0" presId="urn:microsoft.com/office/officeart/2005/8/layout/vProcess5"/>
    <dgm:cxn modelId="{7DCCDE16-4CA6-9D4E-822D-47C7A2731988}" type="presOf" srcId="{C99B816C-DBF7-412E-9374-77994EB0E69D}" destId="{6FA62A90-FA31-4A38-817E-B82DE1A44B91}" srcOrd="1" destOrd="0" presId="urn:microsoft.com/office/officeart/2005/8/layout/vProcess5"/>
    <dgm:cxn modelId="{22919AD4-D4D3-CB4E-96D6-EF4497AC3225}" type="presOf" srcId="{4BA8BFED-B0A5-4C14-96BE-3267A4BFD131}" destId="{9619A2A9-F8F1-4636-AC05-58086A38D126}" srcOrd="0" destOrd="0" presId="urn:microsoft.com/office/officeart/2005/8/layout/vProcess5"/>
    <dgm:cxn modelId="{A38ABADA-EDEA-4544-A0B4-380F729D8E7B}" srcId="{4BA8BFED-B0A5-4C14-96BE-3267A4BFD131}" destId="{6CF63C12-68EE-4762-BC3F-F335997D8874}" srcOrd="3" destOrd="0" parTransId="{0094F600-212A-446E-B2E1-B9BD57761574}" sibTransId="{9AE45F00-291E-4A1A-94FC-DAAC5BE38D06}"/>
    <dgm:cxn modelId="{284D8442-F398-F54E-97F0-444CD76DAC21}" type="presParOf" srcId="{9619A2A9-F8F1-4636-AC05-58086A38D126}" destId="{7D17A7A5-16BC-4038-B179-5D22371E1408}" srcOrd="0" destOrd="0" presId="urn:microsoft.com/office/officeart/2005/8/layout/vProcess5"/>
    <dgm:cxn modelId="{29663F68-6E8E-4C47-872A-3533949E661D}" type="presParOf" srcId="{9619A2A9-F8F1-4636-AC05-58086A38D126}" destId="{6635A873-F0D4-46A9-B5D7-FB2CD618C06A}" srcOrd="1" destOrd="0" presId="urn:microsoft.com/office/officeart/2005/8/layout/vProcess5"/>
    <dgm:cxn modelId="{613C7464-46C0-0645-BFB7-DECDE2954AF9}" type="presParOf" srcId="{9619A2A9-F8F1-4636-AC05-58086A38D126}" destId="{F0247799-7BC0-4263-AB0E-BB8E317B7E81}" srcOrd="2" destOrd="0" presId="urn:microsoft.com/office/officeart/2005/8/layout/vProcess5"/>
    <dgm:cxn modelId="{A6D3B4D0-F35F-654C-B886-A0EA5A25DB03}" type="presParOf" srcId="{9619A2A9-F8F1-4636-AC05-58086A38D126}" destId="{0FCF2F97-CCE9-4A08-B446-C06EC377B1C5}" srcOrd="3" destOrd="0" presId="urn:microsoft.com/office/officeart/2005/8/layout/vProcess5"/>
    <dgm:cxn modelId="{AF4B9995-2105-EC44-8ADF-708C8C7BB0D8}" type="presParOf" srcId="{9619A2A9-F8F1-4636-AC05-58086A38D126}" destId="{980D92A7-A1FE-4DC1-9F44-F99FC71F587D}" srcOrd="4" destOrd="0" presId="urn:microsoft.com/office/officeart/2005/8/layout/vProcess5"/>
    <dgm:cxn modelId="{E0C41471-8B85-6845-AE60-4FEFE233EDCA}" type="presParOf" srcId="{9619A2A9-F8F1-4636-AC05-58086A38D126}" destId="{D8A23CD6-5B90-4019-A4C1-8E933020AC4F}" srcOrd="5" destOrd="0" presId="urn:microsoft.com/office/officeart/2005/8/layout/vProcess5"/>
    <dgm:cxn modelId="{8E505F27-743E-F149-97ED-F8C904B08123}" type="presParOf" srcId="{9619A2A9-F8F1-4636-AC05-58086A38D126}" destId="{3D38E082-CD2C-4E83-81C9-9DEB2914D5AC}" srcOrd="6" destOrd="0" presId="urn:microsoft.com/office/officeart/2005/8/layout/vProcess5"/>
    <dgm:cxn modelId="{67336F4D-92D7-FD48-A95D-B4A8CCD3AB0A}" type="presParOf" srcId="{9619A2A9-F8F1-4636-AC05-58086A38D126}" destId="{13518147-D22A-45F5-84C9-85ED556FDD6F}" srcOrd="7" destOrd="0" presId="urn:microsoft.com/office/officeart/2005/8/layout/vProcess5"/>
    <dgm:cxn modelId="{C43B4981-7236-E648-BB68-9367A3101800}" type="presParOf" srcId="{9619A2A9-F8F1-4636-AC05-58086A38D126}" destId="{DD145C8B-70A1-44F8-8CC3-E5A8CD5144FA}" srcOrd="8" destOrd="0" presId="urn:microsoft.com/office/officeart/2005/8/layout/vProcess5"/>
    <dgm:cxn modelId="{19E82520-77BA-7043-9922-5CFAC267C8F1}" type="presParOf" srcId="{9619A2A9-F8F1-4636-AC05-58086A38D126}" destId="{FB02084B-0553-401C-98B0-35C933B2A0BF}" srcOrd="9" destOrd="0" presId="urn:microsoft.com/office/officeart/2005/8/layout/vProcess5"/>
    <dgm:cxn modelId="{D00AD519-A9AB-FD43-8249-EE989C96E32B}" type="presParOf" srcId="{9619A2A9-F8F1-4636-AC05-58086A38D126}" destId="{06BB8F60-3D6F-40EE-872F-288EBA12E4D3}" srcOrd="10" destOrd="0" presId="urn:microsoft.com/office/officeart/2005/8/layout/vProcess5"/>
    <dgm:cxn modelId="{A6F10F04-7F09-884A-90A2-60172B227985}" type="presParOf" srcId="{9619A2A9-F8F1-4636-AC05-58086A38D126}" destId="{5480CF4D-3B27-4488-A816-F3FD91B60DB6}" srcOrd="11" destOrd="0" presId="urn:microsoft.com/office/officeart/2005/8/layout/vProcess5"/>
    <dgm:cxn modelId="{9D9D3F2B-D4DA-C047-BEF7-4342EC83229F}" type="presParOf" srcId="{9619A2A9-F8F1-4636-AC05-58086A38D126}" destId="{69F98B3C-9A38-4EB8-BD78-D07EE5248A86}" srcOrd="12" destOrd="0" presId="urn:microsoft.com/office/officeart/2005/8/layout/vProcess5"/>
    <dgm:cxn modelId="{85F3A25D-EED6-D64F-AE4A-68E65AAE0DD0}" type="presParOf" srcId="{9619A2A9-F8F1-4636-AC05-58086A38D126}" destId="{EB91E8C9-1653-45AF-B459-9A44482D514D}" srcOrd="13" destOrd="0" presId="urn:microsoft.com/office/officeart/2005/8/layout/vProcess5"/>
    <dgm:cxn modelId="{EE5C804D-9AEF-1A4C-B9A7-FB10CFE2E716}" type="presParOf" srcId="{9619A2A9-F8F1-4636-AC05-58086A38D126}" destId="{6FA62A90-FA31-4A38-817E-B82DE1A44B9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5C1B21-A2DB-4F87-84B7-EAEBB7688474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3BD9C49-052E-405C-80E0-87E3899CAD57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What will be said</a:t>
          </a:r>
          <a:endParaRPr lang="en-US" b="1" dirty="0">
            <a:solidFill>
              <a:schemeClr val="tx1"/>
            </a:solidFill>
          </a:endParaRPr>
        </a:p>
      </dgm:t>
    </dgm:pt>
    <dgm:pt modelId="{66507048-CF90-47D5-9921-437D3F65B6B1}" type="parTrans" cxnId="{7AE81C77-ACB5-45BA-9280-428FCD98AC7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CAB4B7B-BB72-40E0-927E-E284DD6CCF63}" type="sibTrans" cxnId="{7AE81C77-ACB5-45BA-9280-428FCD98AC7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5E2BA53-EA5B-4C9F-AD1B-37920B77A926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How it will be said</a:t>
          </a:r>
          <a:endParaRPr lang="en-US" b="1" dirty="0">
            <a:solidFill>
              <a:schemeClr val="tx1"/>
            </a:solidFill>
          </a:endParaRPr>
        </a:p>
      </dgm:t>
    </dgm:pt>
    <dgm:pt modelId="{0D8AECCF-301A-4E13-883D-85484C40F96F}" type="parTrans" cxnId="{BE6C0C37-51A8-4FAC-B5D6-0D870AB06ED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AB04D67-9361-4602-A949-9F2AB2660B0B}" type="sibTrans" cxnId="{BE6C0C37-51A8-4FAC-B5D6-0D870AB06ED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056E4BDE-D84E-475B-A3BE-B7CC484C27B7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When it will be said</a:t>
          </a:r>
          <a:endParaRPr lang="en-US" b="1" dirty="0">
            <a:solidFill>
              <a:schemeClr val="tx1"/>
            </a:solidFill>
          </a:endParaRPr>
        </a:p>
      </dgm:t>
    </dgm:pt>
    <dgm:pt modelId="{251F3828-D93D-46AE-8E05-419F8E28675A}" type="parTrans" cxnId="{056AFA3B-0827-44EC-93F8-1CBD55B767B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5456914E-7F7B-4586-A112-92EEF4EFE140}" type="sibTrans" cxnId="{056AFA3B-0827-44EC-93F8-1CBD55B767B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D6CC838F-21D9-4937-A385-5762461BDD76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Where it will be said</a:t>
          </a:r>
          <a:endParaRPr lang="en-US" b="1" dirty="0">
            <a:solidFill>
              <a:schemeClr val="tx1"/>
            </a:solidFill>
          </a:endParaRPr>
        </a:p>
      </dgm:t>
    </dgm:pt>
    <dgm:pt modelId="{BE90E869-DA13-4BD2-B2E2-98AFDF66FC15}" type="parTrans" cxnId="{0339555A-0B76-4AA2-8EB8-109F494B40B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E1A343F-C9D9-4266-9E82-D164E45EA59C}" type="sibTrans" cxnId="{0339555A-0B76-4AA2-8EB8-109F494B40B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311BED9-E09C-44A7-9C45-8151DDEF6F4D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Who will say it</a:t>
          </a:r>
          <a:endParaRPr lang="en-US" b="1" dirty="0">
            <a:solidFill>
              <a:schemeClr val="tx1"/>
            </a:solidFill>
          </a:endParaRPr>
        </a:p>
      </dgm:t>
    </dgm:pt>
    <dgm:pt modelId="{6F68AF5C-5A2D-42C7-B67E-E6FA84B22A01}" type="parTrans" cxnId="{B57125B0-E758-45CB-BD4B-9BC9230887A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5C47EA39-D5D8-4DEA-9D7C-26B991B0E7ED}" type="sibTrans" cxnId="{B57125B0-E758-45CB-BD4B-9BC9230887A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933A20E-536C-4ADB-9FEE-2A249C53CD9B}" type="pres">
      <dgm:prSet presAssocID="{C35C1B21-A2DB-4F87-84B7-EAEBB768847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592AFEA-25A1-4A91-9DD4-DF6400186AD1}" type="pres">
      <dgm:prSet presAssocID="{03BD9C49-052E-405C-80E0-87E3899CAD5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99F89B-06F9-45AD-AB92-89B2A2653656}" type="pres">
      <dgm:prSet presAssocID="{1CAB4B7B-BB72-40E0-927E-E284DD6CCF63}" presName="sibTrans" presStyleCnt="0"/>
      <dgm:spPr/>
      <dgm:t>
        <a:bodyPr/>
        <a:lstStyle/>
        <a:p>
          <a:endParaRPr lang="en-US"/>
        </a:p>
      </dgm:t>
    </dgm:pt>
    <dgm:pt modelId="{F0ED8CAB-5D16-427F-97D7-57AC47E69FED}" type="pres">
      <dgm:prSet presAssocID="{45E2BA53-EA5B-4C9F-AD1B-37920B77A926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F8C5C1-0F13-44D0-9AB7-D10EBE902583}" type="pres">
      <dgm:prSet presAssocID="{4AB04D67-9361-4602-A949-9F2AB2660B0B}" presName="sibTrans" presStyleCnt="0"/>
      <dgm:spPr/>
      <dgm:t>
        <a:bodyPr/>
        <a:lstStyle/>
        <a:p>
          <a:endParaRPr lang="en-US"/>
        </a:p>
      </dgm:t>
    </dgm:pt>
    <dgm:pt modelId="{E0C13C48-6FE9-4336-A674-7D9F714A402F}" type="pres">
      <dgm:prSet presAssocID="{056E4BDE-D84E-475B-A3BE-B7CC484C27B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AA1970-66A8-4122-BD43-907FF19CE40E}" type="pres">
      <dgm:prSet presAssocID="{5456914E-7F7B-4586-A112-92EEF4EFE140}" presName="sibTrans" presStyleCnt="0"/>
      <dgm:spPr/>
      <dgm:t>
        <a:bodyPr/>
        <a:lstStyle/>
        <a:p>
          <a:endParaRPr lang="en-US"/>
        </a:p>
      </dgm:t>
    </dgm:pt>
    <dgm:pt modelId="{DF2B2FE9-E85E-42EF-90B8-9261234E9427}" type="pres">
      <dgm:prSet presAssocID="{D6CC838F-21D9-4937-A385-5762461BDD76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5C95EC-46B9-4E09-805E-5FE634CB46B5}" type="pres">
      <dgm:prSet presAssocID="{1E1A343F-C9D9-4266-9E82-D164E45EA59C}" presName="sibTrans" presStyleCnt="0"/>
      <dgm:spPr/>
      <dgm:t>
        <a:bodyPr/>
        <a:lstStyle/>
        <a:p>
          <a:endParaRPr lang="en-US"/>
        </a:p>
      </dgm:t>
    </dgm:pt>
    <dgm:pt modelId="{F93CFC52-9802-4E1F-A086-71155DD010E1}" type="pres">
      <dgm:prSet presAssocID="{3311BED9-E09C-44A7-9C45-8151DDEF6F4D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AE81C77-ACB5-45BA-9280-428FCD98AC7A}" srcId="{C35C1B21-A2DB-4F87-84B7-EAEBB7688474}" destId="{03BD9C49-052E-405C-80E0-87E3899CAD57}" srcOrd="0" destOrd="0" parTransId="{66507048-CF90-47D5-9921-437D3F65B6B1}" sibTransId="{1CAB4B7B-BB72-40E0-927E-E284DD6CCF63}"/>
    <dgm:cxn modelId="{0339555A-0B76-4AA2-8EB8-109F494B40B0}" srcId="{C35C1B21-A2DB-4F87-84B7-EAEBB7688474}" destId="{D6CC838F-21D9-4937-A385-5762461BDD76}" srcOrd="3" destOrd="0" parTransId="{BE90E869-DA13-4BD2-B2E2-98AFDF66FC15}" sibTransId="{1E1A343F-C9D9-4266-9E82-D164E45EA59C}"/>
    <dgm:cxn modelId="{B8D7C78A-4493-0C4D-AE1A-68A553C62AE2}" type="presOf" srcId="{D6CC838F-21D9-4937-A385-5762461BDD76}" destId="{DF2B2FE9-E85E-42EF-90B8-9261234E9427}" srcOrd="0" destOrd="0" presId="urn:microsoft.com/office/officeart/2005/8/layout/default"/>
    <dgm:cxn modelId="{5C90DD5D-FF63-9349-983A-01E454F48A1E}" type="presOf" srcId="{03BD9C49-052E-405C-80E0-87E3899CAD57}" destId="{5592AFEA-25A1-4A91-9DD4-DF6400186AD1}" srcOrd="0" destOrd="0" presId="urn:microsoft.com/office/officeart/2005/8/layout/default"/>
    <dgm:cxn modelId="{056AFA3B-0827-44EC-93F8-1CBD55B767BC}" srcId="{C35C1B21-A2DB-4F87-84B7-EAEBB7688474}" destId="{056E4BDE-D84E-475B-A3BE-B7CC484C27B7}" srcOrd="2" destOrd="0" parTransId="{251F3828-D93D-46AE-8E05-419F8E28675A}" sibTransId="{5456914E-7F7B-4586-A112-92EEF4EFE140}"/>
    <dgm:cxn modelId="{F7315ED6-EF99-C444-A273-4309030B1272}" type="presOf" srcId="{45E2BA53-EA5B-4C9F-AD1B-37920B77A926}" destId="{F0ED8CAB-5D16-427F-97D7-57AC47E69FED}" srcOrd="0" destOrd="0" presId="urn:microsoft.com/office/officeart/2005/8/layout/default"/>
    <dgm:cxn modelId="{B2759C22-4ECC-F342-8BF8-8986AA3A18B4}" type="presOf" srcId="{056E4BDE-D84E-475B-A3BE-B7CC484C27B7}" destId="{E0C13C48-6FE9-4336-A674-7D9F714A402F}" srcOrd="0" destOrd="0" presId="urn:microsoft.com/office/officeart/2005/8/layout/default"/>
    <dgm:cxn modelId="{B57125B0-E758-45CB-BD4B-9BC9230887A3}" srcId="{C35C1B21-A2DB-4F87-84B7-EAEBB7688474}" destId="{3311BED9-E09C-44A7-9C45-8151DDEF6F4D}" srcOrd="4" destOrd="0" parTransId="{6F68AF5C-5A2D-42C7-B67E-E6FA84B22A01}" sibTransId="{5C47EA39-D5D8-4DEA-9D7C-26B991B0E7ED}"/>
    <dgm:cxn modelId="{AC6405AD-08C9-8647-B6F8-FC9E06E9A290}" type="presOf" srcId="{C35C1B21-A2DB-4F87-84B7-EAEBB7688474}" destId="{6933A20E-536C-4ADB-9FEE-2A249C53CD9B}" srcOrd="0" destOrd="0" presId="urn:microsoft.com/office/officeart/2005/8/layout/default"/>
    <dgm:cxn modelId="{E6A396FC-96FD-2246-9753-1106DC86EB74}" type="presOf" srcId="{3311BED9-E09C-44A7-9C45-8151DDEF6F4D}" destId="{F93CFC52-9802-4E1F-A086-71155DD010E1}" srcOrd="0" destOrd="0" presId="urn:microsoft.com/office/officeart/2005/8/layout/default"/>
    <dgm:cxn modelId="{BE6C0C37-51A8-4FAC-B5D6-0D870AB06ED8}" srcId="{C35C1B21-A2DB-4F87-84B7-EAEBB7688474}" destId="{45E2BA53-EA5B-4C9F-AD1B-37920B77A926}" srcOrd="1" destOrd="0" parTransId="{0D8AECCF-301A-4E13-883D-85484C40F96F}" sibTransId="{4AB04D67-9361-4602-A949-9F2AB2660B0B}"/>
    <dgm:cxn modelId="{3C2085E5-974C-E445-B68D-B79E3F438273}" type="presParOf" srcId="{6933A20E-536C-4ADB-9FEE-2A249C53CD9B}" destId="{5592AFEA-25A1-4A91-9DD4-DF6400186AD1}" srcOrd="0" destOrd="0" presId="urn:microsoft.com/office/officeart/2005/8/layout/default"/>
    <dgm:cxn modelId="{92D1EC6D-D681-7F42-B150-B1E9B18C3866}" type="presParOf" srcId="{6933A20E-536C-4ADB-9FEE-2A249C53CD9B}" destId="{B499F89B-06F9-45AD-AB92-89B2A2653656}" srcOrd="1" destOrd="0" presId="urn:microsoft.com/office/officeart/2005/8/layout/default"/>
    <dgm:cxn modelId="{19BE588F-4632-E647-AA16-5AC2C23BF092}" type="presParOf" srcId="{6933A20E-536C-4ADB-9FEE-2A249C53CD9B}" destId="{F0ED8CAB-5D16-427F-97D7-57AC47E69FED}" srcOrd="2" destOrd="0" presId="urn:microsoft.com/office/officeart/2005/8/layout/default"/>
    <dgm:cxn modelId="{0F4EBF14-8828-7749-951B-F156B0D44AFD}" type="presParOf" srcId="{6933A20E-536C-4ADB-9FEE-2A249C53CD9B}" destId="{54F8C5C1-0F13-44D0-9AB7-D10EBE902583}" srcOrd="3" destOrd="0" presId="urn:microsoft.com/office/officeart/2005/8/layout/default"/>
    <dgm:cxn modelId="{7AA6516C-EA59-8A40-89AA-94A554AE12DB}" type="presParOf" srcId="{6933A20E-536C-4ADB-9FEE-2A249C53CD9B}" destId="{E0C13C48-6FE9-4336-A674-7D9F714A402F}" srcOrd="4" destOrd="0" presId="urn:microsoft.com/office/officeart/2005/8/layout/default"/>
    <dgm:cxn modelId="{1E40089B-BF1E-0540-A1CB-131E852D0F7A}" type="presParOf" srcId="{6933A20E-536C-4ADB-9FEE-2A249C53CD9B}" destId="{40AA1970-66A8-4122-BD43-907FF19CE40E}" srcOrd="5" destOrd="0" presId="urn:microsoft.com/office/officeart/2005/8/layout/default"/>
    <dgm:cxn modelId="{A9A7B925-4D53-CA4B-96CE-94C2DFBD5B8F}" type="presParOf" srcId="{6933A20E-536C-4ADB-9FEE-2A249C53CD9B}" destId="{DF2B2FE9-E85E-42EF-90B8-9261234E9427}" srcOrd="6" destOrd="0" presId="urn:microsoft.com/office/officeart/2005/8/layout/default"/>
    <dgm:cxn modelId="{A6B2963F-635D-AD4F-8488-3DDC0D628137}" type="presParOf" srcId="{6933A20E-536C-4ADB-9FEE-2A249C53CD9B}" destId="{B55C95EC-46B9-4E09-805E-5FE634CB46B5}" srcOrd="7" destOrd="0" presId="urn:microsoft.com/office/officeart/2005/8/layout/default"/>
    <dgm:cxn modelId="{964AFE57-D0CA-964F-BD8D-DF91E2A1CE20}" type="presParOf" srcId="{6933A20E-536C-4ADB-9FEE-2A249C53CD9B}" destId="{F93CFC52-9802-4E1F-A086-71155DD010E1}" srcOrd="8" destOrd="0" presId="urn:microsoft.com/office/officeart/2005/8/layout/default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35A873-F0D4-46A9-B5D7-FB2CD618C06A}">
      <dsp:nvSpPr>
        <dsp:cNvPr id="0" name=""/>
        <dsp:cNvSpPr/>
      </dsp:nvSpPr>
      <dsp:spPr>
        <a:xfrm>
          <a:off x="0" y="0"/>
          <a:ext cx="6102096" cy="85039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Identify the target audience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24907" y="24907"/>
        <a:ext cx="5084961" cy="800578"/>
      </dsp:txXfrm>
    </dsp:sp>
    <dsp:sp modelId="{F0247799-7BC0-4263-AB0E-BB8E317B7E81}">
      <dsp:nvSpPr>
        <dsp:cNvPr id="0" name=""/>
        <dsp:cNvSpPr/>
      </dsp:nvSpPr>
      <dsp:spPr>
        <a:xfrm>
          <a:off x="455676" y="968502"/>
          <a:ext cx="6102096" cy="85039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Determine the communication objectives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480583" y="993409"/>
        <a:ext cx="5043851" cy="800578"/>
      </dsp:txXfrm>
    </dsp:sp>
    <dsp:sp modelId="{0FCF2F97-CCE9-4A08-B446-C06EC377B1C5}">
      <dsp:nvSpPr>
        <dsp:cNvPr id="0" name=""/>
        <dsp:cNvSpPr/>
      </dsp:nvSpPr>
      <dsp:spPr>
        <a:xfrm>
          <a:off x="911351" y="1937003"/>
          <a:ext cx="6102096" cy="85039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Design the message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936258" y="1961910"/>
        <a:ext cx="5043851" cy="800577"/>
      </dsp:txXfrm>
    </dsp:sp>
    <dsp:sp modelId="{980D92A7-A1FE-4DC1-9F44-F99FC71F587D}">
      <dsp:nvSpPr>
        <dsp:cNvPr id="0" name=""/>
        <dsp:cNvSpPr/>
      </dsp:nvSpPr>
      <dsp:spPr>
        <a:xfrm>
          <a:off x="1367028" y="2905505"/>
          <a:ext cx="6102096" cy="85039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Choose the media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1391935" y="2930412"/>
        <a:ext cx="5043851" cy="800578"/>
      </dsp:txXfrm>
    </dsp:sp>
    <dsp:sp modelId="{D8A23CD6-5B90-4019-A4C1-8E933020AC4F}">
      <dsp:nvSpPr>
        <dsp:cNvPr id="0" name=""/>
        <dsp:cNvSpPr/>
      </dsp:nvSpPr>
      <dsp:spPr>
        <a:xfrm>
          <a:off x="1822703" y="3874007"/>
          <a:ext cx="6102096" cy="85039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Select the message source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1847610" y="3898914"/>
        <a:ext cx="5043851" cy="800578"/>
      </dsp:txXfrm>
    </dsp:sp>
    <dsp:sp modelId="{3D38E082-CD2C-4E83-81C9-9DEB2914D5AC}">
      <dsp:nvSpPr>
        <dsp:cNvPr id="0" name=""/>
        <dsp:cNvSpPr/>
      </dsp:nvSpPr>
      <dsp:spPr>
        <a:xfrm>
          <a:off x="5549341" y="621258"/>
          <a:ext cx="552754" cy="55275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b="1" kern="1200">
            <a:solidFill>
              <a:schemeClr val="tx1"/>
            </a:solidFill>
          </a:endParaRPr>
        </a:p>
      </dsp:txBody>
      <dsp:txXfrm>
        <a:off x="5673711" y="621258"/>
        <a:ext cx="304014" cy="415947"/>
      </dsp:txXfrm>
    </dsp:sp>
    <dsp:sp modelId="{13518147-D22A-45F5-84C9-85ED556FDD6F}">
      <dsp:nvSpPr>
        <dsp:cNvPr id="0" name=""/>
        <dsp:cNvSpPr/>
      </dsp:nvSpPr>
      <dsp:spPr>
        <a:xfrm>
          <a:off x="6005017" y="1589760"/>
          <a:ext cx="552754" cy="552754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b="1" kern="1200">
            <a:solidFill>
              <a:schemeClr val="tx1"/>
            </a:solidFill>
          </a:endParaRPr>
        </a:p>
      </dsp:txBody>
      <dsp:txXfrm>
        <a:off x="6129387" y="1589760"/>
        <a:ext cx="304014" cy="415947"/>
      </dsp:txXfrm>
    </dsp:sp>
    <dsp:sp modelId="{DD145C8B-70A1-44F8-8CC3-E5A8CD5144FA}">
      <dsp:nvSpPr>
        <dsp:cNvPr id="0" name=""/>
        <dsp:cNvSpPr/>
      </dsp:nvSpPr>
      <dsp:spPr>
        <a:xfrm>
          <a:off x="6460693" y="2544089"/>
          <a:ext cx="552754" cy="552754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b="1" kern="1200">
            <a:solidFill>
              <a:schemeClr val="tx1"/>
            </a:solidFill>
          </a:endParaRPr>
        </a:p>
      </dsp:txBody>
      <dsp:txXfrm>
        <a:off x="6585063" y="2544089"/>
        <a:ext cx="304014" cy="415947"/>
      </dsp:txXfrm>
    </dsp:sp>
    <dsp:sp modelId="{FB02084B-0553-401C-98B0-35C933B2A0BF}">
      <dsp:nvSpPr>
        <dsp:cNvPr id="0" name=""/>
        <dsp:cNvSpPr/>
      </dsp:nvSpPr>
      <dsp:spPr>
        <a:xfrm>
          <a:off x="6916369" y="3522040"/>
          <a:ext cx="552754" cy="552754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b="1" kern="1200">
            <a:solidFill>
              <a:schemeClr val="tx1"/>
            </a:solidFill>
          </a:endParaRPr>
        </a:p>
      </dsp:txBody>
      <dsp:txXfrm>
        <a:off x="7040739" y="3522040"/>
        <a:ext cx="304014" cy="4159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92AFEA-25A1-4A91-9DD4-DF6400186AD1}">
      <dsp:nvSpPr>
        <dsp:cNvPr id="0" name=""/>
        <dsp:cNvSpPr/>
      </dsp:nvSpPr>
      <dsp:spPr>
        <a:xfrm>
          <a:off x="0" y="95463"/>
          <a:ext cx="2697201" cy="16183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>
              <a:solidFill>
                <a:schemeClr val="tx1"/>
              </a:solidFill>
            </a:rPr>
            <a:t>What will be said</a:t>
          </a:r>
          <a:endParaRPr lang="en-US" sz="4000" b="1" kern="1200" dirty="0">
            <a:solidFill>
              <a:schemeClr val="tx1"/>
            </a:solidFill>
          </a:endParaRPr>
        </a:p>
      </dsp:txBody>
      <dsp:txXfrm>
        <a:off x="0" y="95463"/>
        <a:ext cx="2697201" cy="1618320"/>
      </dsp:txXfrm>
    </dsp:sp>
    <dsp:sp modelId="{F0ED8CAB-5D16-427F-97D7-57AC47E69FED}">
      <dsp:nvSpPr>
        <dsp:cNvPr id="0" name=""/>
        <dsp:cNvSpPr/>
      </dsp:nvSpPr>
      <dsp:spPr>
        <a:xfrm>
          <a:off x="2966921" y="95463"/>
          <a:ext cx="2697201" cy="1618320"/>
        </a:xfrm>
        <a:prstGeom prst="rect">
          <a:avLst/>
        </a:prstGeom>
        <a:solidFill>
          <a:schemeClr val="accent3">
            <a:hueOff val="677650"/>
            <a:satOff val="25000"/>
            <a:lumOff val="-3676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>
              <a:solidFill>
                <a:schemeClr val="tx1"/>
              </a:solidFill>
            </a:rPr>
            <a:t>How it will be said</a:t>
          </a:r>
          <a:endParaRPr lang="en-US" sz="4000" b="1" kern="1200" dirty="0">
            <a:solidFill>
              <a:schemeClr val="tx1"/>
            </a:solidFill>
          </a:endParaRPr>
        </a:p>
      </dsp:txBody>
      <dsp:txXfrm>
        <a:off x="2966921" y="95463"/>
        <a:ext cx="2697201" cy="1618320"/>
      </dsp:txXfrm>
    </dsp:sp>
    <dsp:sp modelId="{E0C13C48-6FE9-4336-A674-7D9F714A402F}">
      <dsp:nvSpPr>
        <dsp:cNvPr id="0" name=""/>
        <dsp:cNvSpPr/>
      </dsp:nvSpPr>
      <dsp:spPr>
        <a:xfrm>
          <a:off x="5933842" y="95463"/>
          <a:ext cx="2697201" cy="1618320"/>
        </a:xfrm>
        <a:prstGeom prst="rect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>
              <a:solidFill>
                <a:schemeClr val="tx1"/>
              </a:solidFill>
            </a:rPr>
            <a:t>When it will be said</a:t>
          </a:r>
          <a:endParaRPr lang="en-US" sz="4000" b="1" kern="1200" dirty="0">
            <a:solidFill>
              <a:schemeClr val="tx1"/>
            </a:solidFill>
          </a:endParaRPr>
        </a:p>
      </dsp:txBody>
      <dsp:txXfrm>
        <a:off x="5933842" y="95463"/>
        <a:ext cx="2697201" cy="1618320"/>
      </dsp:txXfrm>
    </dsp:sp>
    <dsp:sp modelId="{DF2B2FE9-E85E-42EF-90B8-9261234E9427}">
      <dsp:nvSpPr>
        <dsp:cNvPr id="0" name=""/>
        <dsp:cNvSpPr/>
      </dsp:nvSpPr>
      <dsp:spPr>
        <a:xfrm>
          <a:off x="1483460" y="1983504"/>
          <a:ext cx="2697201" cy="1618320"/>
        </a:xfrm>
        <a:prstGeom prst="rect">
          <a:avLst/>
        </a:prstGeom>
        <a:solidFill>
          <a:schemeClr val="accent3">
            <a:hueOff val="2032949"/>
            <a:satOff val="75000"/>
            <a:lumOff val="-11029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>
              <a:solidFill>
                <a:schemeClr val="tx1"/>
              </a:solidFill>
            </a:rPr>
            <a:t>Where it will be said</a:t>
          </a:r>
          <a:endParaRPr lang="en-US" sz="4000" b="1" kern="1200" dirty="0">
            <a:solidFill>
              <a:schemeClr val="tx1"/>
            </a:solidFill>
          </a:endParaRPr>
        </a:p>
      </dsp:txBody>
      <dsp:txXfrm>
        <a:off x="1483460" y="1983504"/>
        <a:ext cx="2697201" cy="1618320"/>
      </dsp:txXfrm>
    </dsp:sp>
    <dsp:sp modelId="{F93CFC52-9802-4E1F-A086-71155DD010E1}">
      <dsp:nvSpPr>
        <dsp:cNvPr id="0" name=""/>
        <dsp:cNvSpPr/>
      </dsp:nvSpPr>
      <dsp:spPr>
        <a:xfrm>
          <a:off x="4450382" y="1983504"/>
          <a:ext cx="2697201" cy="1618320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>
              <a:solidFill>
                <a:schemeClr val="tx1"/>
              </a:solidFill>
            </a:rPr>
            <a:t>Who will say it</a:t>
          </a:r>
          <a:endParaRPr lang="en-US" sz="4000" b="1" kern="1200" dirty="0">
            <a:solidFill>
              <a:schemeClr val="tx1"/>
            </a:solidFill>
          </a:endParaRPr>
        </a:p>
      </dsp:txBody>
      <dsp:txXfrm>
        <a:off x="4450382" y="1983504"/>
        <a:ext cx="2697201" cy="16183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9A2A424E-16F8-45C3-A47D-C1EE673E67A6}" type="datetimeFigureOut">
              <a:rPr lang="ar-SA" smtClean="0"/>
              <a:t>8/9/1443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BB793111-0C69-4B83-9302-804B60B4042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16354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878" y="1653370"/>
            <a:ext cx="10515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61344" y="6311900"/>
            <a:ext cx="1181986" cy="365125"/>
          </a:xfrm>
          <a:ln>
            <a:solidFill>
              <a:schemeClr val="accent1"/>
            </a:solidFill>
          </a:ln>
        </p:spPr>
        <p:txBody>
          <a:bodyPr/>
          <a:lstStyle/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25021" y="0"/>
            <a:ext cx="10320188" cy="17431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/>
          <p:cNvSpPr txBox="1"/>
          <p:nvPr userDrawn="1"/>
        </p:nvSpPr>
        <p:spPr>
          <a:xfrm>
            <a:off x="741826" y="319412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Chapter-1</a:t>
            </a:r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61F8F-74A2-4F25-A764-FB25DAF86138}" type="datetime1">
              <a:rPr lang="en-US" smtClean="0"/>
              <a:t>3/12/2022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D9C89-1052-4122-B4DE-66600027965E}" type="datetime1">
              <a:rPr lang="en-US" smtClean="0"/>
              <a:t>3/12/2022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9C630-50EC-4A3F-983A-003AFFB06771}" type="datetime1">
              <a:rPr lang="en-US" smtClean="0"/>
              <a:t>3/12/2022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EDBA1-8A3B-4B5F-9F18-93309B11362F}" type="datetime1">
              <a:rPr lang="en-US" smtClean="0"/>
              <a:t>3/12/2022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51602-AF05-4F86-B8FE-C28BDDA9BBA0}" type="datetime1">
              <a:rPr lang="en-US" smtClean="0"/>
              <a:t>3/12/2022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8AD98-CBA3-40A9-A4EC-8172E3E23A40}" type="datetime1">
              <a:rPr lang="en-US" smtClean="0"/>
              <a:t>3/12/2022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A6FD-074F-46D2-9B0D-A257F9810D05}" type="datetime1">
              <a:rPr lang="en-US" smtClean="0"/>
              <a:t>3/12/2022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10DFF-BC9C-4512-BACD-9C8AF505A14E}" type="datetime1">
              <a:rPr lang="en-US" smtClean="0"/>
              <a:t>3/12/2022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ACEC1-EB78-42DD-9459-AE24238874A6}" type="datetime1">
              <a:rPr lang="en-US" smtClean="0"/>
              <a:t>3/12/2022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80DC69-F87E-4273-8346-14474DE89ECA}" type="datetime1">
              <a:rPr lang="en-US" smtClean="0"/>
              <a:t>3/12/2022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3.emf"/><Relationship Id="rId7" Type="http://schemas.openxmlformats.org/officeDocument/2006/relationships/diagramLayout" Target="../diagrams/layou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1.emf"/><Relationship Id="rId10" Type="http://schemas.microsoft.com/office/2007/relationships/diagramDrawing" Target="../diagrams/drawing1.xml"/><Relationship Id="rId4" Type="http://schemas.openxmlformats.org/officeDocument/2006/relationships/image" Target="../media/image4.emf"/><Relationship Id="rId9" Type="http://schemas.openxmlformats.org/officeDocument/2006/relationships/diagramColors" Target="../diagrams/colors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3.emf"/><Relationship Id="rId7" Type="http://schemas.openxmlformats.org/officeDocument/2006/relationships/diagramLayout" Target="../diagrams/layout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2.xml"/><Relationship Id="rId5" Type="http://schemas.openxmlformats.org/officeDocument/2006/relationships/image" Target="../media/image1.emf"/><Relationship Id="rId10" Type="http://schemas.microsoft.com/office/2007/relationships/diagramDrawing" Target="../diagrams/drawing2.xml"/><Relationship Id="rId4" Type="http://schemas.openxmlformats.org/officeDocument/2006/relationships/image" Target="../media/image4.emf"/><Relationship Id="rId9" Type="http://schemas.openxmlformats.org/officeDocument/2006/relationships/diagramColors" Target="../diagrams/colors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1" y="-93134"/>
            <a:ext cx="12271023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710" y="-93135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2155" y="2822700"/>
            <a:ext cx="7004017" cy="103466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349381" y="108202"/>
            <a:ext cx="49683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Marketing Management</a:t>
            </a:r>
          </a:p>
          <a:p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MGM612 </a:t>
            </a:r>
          </a:p>
          <a:p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Dr</a:t>
            </a:r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. Magdy </a:t>
            </a:r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alhaj</a:t>
            </a:r>
            <a:endParaRPr lang="en-US" sz="3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64885" y="2934587"/>
            <a:ext cx="6519133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ar-SA" sz="28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Designing and Managing Integrated Marketing Communications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0446" y="626245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6" y="543490"/>
            <a:ext cx="6241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</a:rPr>
              <a:t>Learn outcomes </a:t>
            </a:r>
            <a:endParaRPr lang="en-US" sz="3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1912883" y="1770600"/>
            <a:ext cx="8637580" cy="385659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533400" indent="-5334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ar-SA" sz="2400" b="1" dirty="0"/>
              <a:t>After studying this chapter, you should be able to: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/>
              <a:t>Explain the role of marketing communications </a:t>
            </a:r>
            <a:endParaRPr lang="en-US" altLang="ar-SA" sz="2400" b="1" dirty="0" smtClean="0"/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/>
              <a:t>Describe How do marketing communications work </a:t>
            </a:r>
            <a:endParaRPr lang="en-US" altLang="ar-SA" sz="2400" b="1" dirty="0" smtClean="0"/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 smtClean="0"/>
              <a:t>Discuss </a:t>
            </a:r>
            <a:r>
              <a:rPr lang="en-US" altLang="ar-SA" sz="2400" b="1" dirty="0"/>
              <a:t>the major steps in developing effective </a:t>
            </a:r>
            <a:r>
              <a:rPr lang="en-US" altLang="ar-SA" sz="2400" b="1" dirty="0" smtClean="0"/>
              <a:t>communications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 smtClean="0"/>
              <a:t> </a:t>
            </a:r>
            <a:r>
              <a:rPr lang="en-US" altLang="ar-SA" sz="2400" b="1" dirty="0"/>
              <a:t>the communications mix and how should it be </a:t>
            </a:r>
            <a:r>
              <a:rPr lang="en-US" altLang="ar-SA" sz="2400" b="1" dirty="0" smtClean="0"/>
              <a:t>set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/>
              <a:t>Explain </a:t>
            </a:r>
            <a:r>
              <a:rPr lang="en-US" altLang="ar-SA" sz="2400" b="1" dirty="0" smtClean="0"/>
              <a:t>an </a:t>
            </a:r>
            <a:r>
              <a:rPr lang="en-US" altLang="ar-SA" sz="2400" b="1" dirty="0"/>
              <a:t>integrated marketing communications </a:t>
            </a:r>
            <a:r>
              <a:rPr lang="en-US" altLang="ar-SA" sz="2400" b="1" dirty="0" smtClean="0"/>
              <a:t>program </a:t>
            </a:r>
            <a:endParaRPr lang="en-US" altLang="ar-SA" sz="2400" b="1" dirty="0"/>
          </a:p>
          <a:p>
            <a:pPr>
              <a:lnSpc>
                <a:spcPct val="80000"/>
              </a:lnSpc>
              <a:buFontTx/>
              <a:buAutoNum type="arabicPeriod"/>
            </a:pPr>
            <a:endParaRPr lang="en-US" altLang="ar-SA" sz="2400" b="1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>
          <a:xfrm>
            <a:off x="11435379" y="5884191"/>
            <a:ext cx="528184" cy="242524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pPr algn="ctr"/>
            <a:fld id="{FDED41F8-FC0F-4085-8150-313B6CF05213}" type="slidenum">
              <a:rPr lang="en-US" sz="2400" b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59924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353039" y="497335"/>
            <a:ext cx="9199757" cy="68707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are  Marketing Communications?</a:t>
            </a:r>
            <a:endParaRPr lang="en-US" altLang="ar-SA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620110" y="1777883"/>
            <a:ext cx="8676283" cy="303870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4763">
              <a:buFont typeface="Arial" panose="020B0604020202020204" pitchFamily="34" charset="0"/>
              <a:buNone/>
            </a:pPr>
            <a:r>
              <a:rPr lang="en-US" altLang="ar-SA" sz="3600" b="1" dirty="0" smtClean="0">
                <a:solidFill>
                  <a:srgbClr val="FF0000"/>
                </a:solidFill>
              </a:rPr>
              <a:t>Marketing communications </a:t>
            </a:r>
            <a:r>
              <a:rPr lang="en-US" altLang="ar-SA" sz="3600" b="1" dirty="0" smtClean="0"/>
              <a:t>are the means by which firms attempt to inform, persuade, and remind consumers, directly or indirectly, about the products and brands they sell.</a:t>
            </a:r>
            <a:endParaRPr lang="en-US" altLang="ar-SA" sz="36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896" y="4436370"/>
            <a:ext cx="2423199" cy="128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935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361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4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714775" y="357351"/>
            <a:ext cx="8229600" cy="110358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8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Modes of Marketing Communications</a:t>
            </a:r>
            <a:endParaRPr lang="en-US" altLang="ar-SA" sz="28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4"/>
          <p:cNvSpPr txBox="1">
            <a:spLocks noChangeArrowheads="1"/>
          </p:cNvSpPr>
          <p:nvPr/>
        </p:nvSpPr>
        <p:spPr>
          <a:xfrm>
            <a:off x="1166648" y="1825625"/>
            <a:ext cx="4853152" cy="36397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dirty="0" smtClean="0"/>
              <a:t>Advertising</a:t>
            </a:r>
          </a:p>
          <a:p>
            <a:r>
              <a:rPr lang="en-US" altLang="ar-SA" sz="3200" b="1" dirty="0" smtClean="0"/>
              <a:t>Sales promotion</a:t>
            </a:r>
          </a:p>
          <a:p>
            <a:r>
              <a:rPr lang="en-US" altLang="ar-SA" sz="3200" b="1" dirty="0" smtClean="0"/>
              <a:t>Events and experiences</a:t>
            </a:r>
          </a:p>
          <a:p>
            <a:r>
              <a:rPr lang="en-US" altLang="ar-SA" sz="3200" b="1" dirty="0" smtClean="0"/>
              <a:t>Public relations and publicity</a:t>
            </a:r>
            <a:endParaRPr lang="en-US" altLang="ar-SA" sz="3200" b="1" dirty="0"/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6183488" y="1825625"/>
            <a:ext cx="5170311" cy="36397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dirty="0" smtClean="0"/>
              <a:t>Direct marketing</a:t>
            </a:r>
          </a:p>
          <a:p>
            <a:r>
              <a:rPr lang="en-US" altLang="ar-SA" sz="3200" b="1" dirty="0" smtClean="0"/>
              <a:t>Interactive marketing</a:t>
            </a:r>
          </a:p>
          <a:p>
            <a:r>
              <a:rPr lang="en-US" altLang="ar-SA" sz="3200" b="1" dirty="0" smtClean="0"/>
              <a:t>Word-of-mouth marketing</a:t>
            </a:r>
          </a:p>
          <a:p>
            <a:r>
              <a:rPr lang="en-US" altLang="ar-SA" sz="3200" b="1" dirty="0" smtClean="0"/>
              <a:t>Personal selling</a:t>
            </a:r>
            <a:endParaRPr lang="en-US" alt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247642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5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21591" y="461016"/>
            <a:ext cx="10695878" cy="759716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Communication Platforms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6"/>
          <p:cNvSpPr txBox="1">
            <a:spLocks noChangeArrowheads="1"/>
          </p:cNvSpPr>
          <p:nvPr/>
        </p:nvSpPr>
        <p:spPr>
          <a:xfrm>
            <a:off x="1714774" y="1631550"/>
            <a:ext cx="4331024" cy="425510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sz="2400" b="1" u="sng" dirty="0" smtClean="0">
                <a:solidFill>
                  <a:srgbClr val="FF0000"/>
                </a:solidFill>
              </a:rPr>
              <a:t>Advertising</a:t>
            </a:r>
          </a:p>
          <a:p>
            <a:r>
              <a:rPr lang="en-US" altLang="ar-SA" sz="2400" b="1" dirty="0" smtClean="0"/>
              <a:t>Print and broadcast ads</a:t>
            </a:r>
          </a:p>
          <a:p>
            <a:r>
              <a:rPr lang="en-US" altLang="ar-SA" sz="2400" b="1" dirty="0" smtClean="0"/>
              <a:t>Packaging inserts</a:t>
            </a:r>
          </a:p>
          <a:p>
            <a:r>
              <a:rPr lang="en-US" altLang="ar-SA" sz="2400" b="1" dirty="0" smtClean="0"/>
              <a:t>Motion pictures</a:t>
            </a:r>
          </a:p>
          <a:p>
            <a:r>
              <a:rPr lang="en-US" altLang="ar-SA" sz="2400" b="1" dirty="0" smtClean="0"/>
              <a:t>Brochures and booklets</a:t>
            </a:r>
          </a:p>
          <a:p>
            <a:r>
              <a:rPr lang="en-US" altLang="ar-SA" sz="2400" b="1" dirty="0" smtClean="0"/>
              <a:t>Posters</a:t>
            </a:r>
          </a:p>
          <a:p>
            <a:r>
              <a:rPr lang="en-US" altLang="ar-SA" sz="2400" b="1" dirty="0" smtClean="0"/>
              <a:t>Billboards</a:t>
            </a:r>
          </a:p>
          <a:p>
            <a:r>
              <a:rPr lang="en-US" altLang="ar-SA" sz="2400" b="1" dirty="0" smtClean="0"/>
              <a:t>Logos</a:t>
            </a:r>
          </a:p>
          <a:p>
            <a:r>
              <a:rPr lang="en-US" altLang="ar-SA" sz="2400" b="1" dirty="0" smtClean="0"/>
              <a:t>Videotapes</a:t>
            </a:r>
            <a:endParaRPr lang="en-US" altLang="ar-SA" sz="2400" b="1" dirty="0"/>
          </a:p>
        </p:txBody>
      </p:sp>
      <p:sp>
        <p:nvSpPr>
          <p:cNvPr id="12" name="Rectangle 7"/>
          <p:cNvSpPr txBox="1">
            <a:spLocks noChangeArrowheads="1"/>
          </p:cNvSpPr>
          <p:nvPr/>
        </p:nvSpPr>
        <p:spPr>
          <a:xfrm>
            <a:off x="6282466" y="1631550"/>
            <a:ext cx="4198574" cy="428047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sz="2400" b="1" u="sng" dirty="0" smtClean="0">
                <a:solidFill>
                  <a:srgbClr val="FF0000"/>
                </a:solidFill>
              </a:rPr>
              <a:t>Sales Promotion</a:t>
            </a:r>
          </a:p>
          <a:p>
            <a:r>
              <a:rPr lang="en-US" altLang="ar-SA" sz="2400" b="1" dirty="0" smtClean="0"/>
              <a:t>Contests, games, sweepstakes</a:t>
            </a:r>
          </a:p>
          <a:p>
            <a:r>
              <a:rPr lang="en-US" altLang="ar-SA" sz="2400" b="1" dirty="0" smtClean="0"/>
              <a:t>Premiums</a:t>
            </a:r>
          </a:p>
          <a:p>
            <a:r>
              <a:rPr lang="en-US" altLang="ar-SA" sz="2400" b="1" dirty="0" smtClean="0"/>
              <a:t>Sampling</a:t>
            </a:r>
          </a:p>
          <a:p>
            <a:r>
              <a:rPr lang="en-US" altLang="ar-SA" sz="2400" b="1" dirty="0" smtClean="0"/>
              <a:t>Trade shows, exhibits</a:t>
            </a:r>
          </a:p>
          <a:p>
            <a:r>
              <a:rPr lang="en-US" altLang="ar-SA" sz="2400" b="1" dirty="0" smtClean="0"/>
              <a:t>Coupons</a:t>
            </a:r>
          </a:p>
          <a:p>
            <a:r>
              <a:rPr lang="en-US" altLang="ar-SA" sz="2400" b="1" dirty="0" smtClean="0"/>
              <a:t>Rebates</a:t>
            </a:r>
          </a:p>
          <a:p>
            <a:r>
              <a:rPr lang="en-US" altLang="ar-SA" sz="2400" b="1" dirty="0" smtClean="0"/>
              <a:t>Entertainment</a:t>
            </a:r>
          </a:p>
          <a:p>
            <a:r>
              <a:rPr lang="en-US" altLang="ar-SA" sz="2400" b="1" dirty="0" smtClean="0"/>
              <a:t>Continuity programs</a:t>
            </a:r>
            <a:endParaRPr lang="en-US" altLang="ar-SA" sz="2400" b="1" dirty="0"/>
          </a:p>
        </p:txBody>
      </p:sp>
    </p:spTree>
    <p:extLst>
      <p:ext uri="{BB962C8B-B14F-4D97-AF65-F5344CB8AC3E}">
        <p14:creationId xmlns:p14="http://schemas.microsoft.com/office/powerpoint/2010/main" val="3933349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6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762000" y="532129"/>
            <a:ext cx="10515600" cy="75259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Communication Platforms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6"/>
          <p:cNvSpPr txBox="1">
            <a:spLocks noChangeArrowheads="1"/>
          </p:cNvSpPr>
          <p:nvPr/>
        </p:nvSpPr>
        <p:spPr>
          <a:xfrm>
            <a:off x="2235311" y="1825625"/>
            <a:ext cx="3615560" cy="408086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 smtClean="0">
                <a:solidFill>
                  <a:srgbClr val="FF0000"/>
                </a:solidFill>
              </a:rPr>
              <a:t>Events/ Experiences</a:t>
            </a:r>
          </a:p>
          <a:p>
            <a:r>
              <a:rPr lang="en-US" altLang="ar-SA" sz="2400" b="1" dirty="0" smtClean="0"/>
              <a:t>Sports</a:t>
            </a:r>
          </a:p>
          <a:p>
            <a:r>
              <a:rPr lang="en-US" altLang="ar-SA" sz="2400" b="1" dirty="0" smtClean="0"/>
              <a:t>Entertainment</a:t>
            </a:r>
          </a:p>
          <a:p>
            <a:r>
              <a:rPr lang="en-US" altLang="ar-SA" sz="2400" b="1" dirty="0" smtClean="0"/>
              <a:t>Festivals</a:t>
            </a:r>
          </a:p>
          <a:p>
            <a:r>
              <a:rPr lang="en-US" altLang="ar-SA" sz="2400" b="1" dirty="0" smtClean="0"/>
              <a:t>Art</a:t>
            </a:r>
          </a:p>
          <a:p>
            <a:r>
              <a:rPr lang="en-US" altLang="ar-SA" sz="2400" b="1" dirty="0" smtClean="0"/>
              <a:t>Causes</a:t>
            </a:r>
          </a:p>
          <a:p>
            <a:r>
              <a:rPr lang="en-US" altLang="ar-SA" sz="2400" b="1" dirty="0" smtClean="0"/>
              <a:t>Factory tours</a:t>
            </a:r>
          </a:p>
          <a:p>
            <a:r>
              <a:rPr lang="en-US" altLang="ar-SA" sz="2400" b="1" dirty="0" smtClean="0"/>
              <a:t>Company museums</a:t>
            </a:r>
          </a:p>
          <a:p>
            <a:r>
              <a:rPr lang="en-US" altLang="ar-SA" sz="2400" b="1" dirty="0" smtClean="0"/>
              <a:t>Street activities</a:t>
            </a:r>
            <a:endParaRPr lang="en-US" altLang="ar-SA" sz="2400" b="1" dirty="0"/>
          </a:p>
        </p:txBody>
      </p:sp>
      <p:sp>
        <p:nvSpPr>
          <p:cNvPr id="12" name="Rectangle 7"/>
          <p:cNvSpPr txBox="1">
            <a:spLocks noChangeArrowheads="1"/>
          </p:cNvSpPr>
          <p:nvPr/>
        </p:nvSpPr>
        <p:spPr>
          <a:xfrm>
            <a:off x="6183490" y="1825624"/>
            <a:ext cx="3748786" cy="408086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 smtClean="0">
                <a:solidFill>
                  <a:srgbClr val="FF0000"/>
                </a:solidFill>
              </a:rPr>
              <a:t>Public Relations</a:t>
            </a:r>
          </a:p>
          <a:p>
            <a:r>
              <a:rPr lang="en-US" altLang="ar-SA" sz="2400" b="1" dirty="0" smtClean="0"/>
              <a:t>Press kits</a:t>
            </a:r>
          </a:p>
          <a:p>
            <a:r>
              <a:rPr lang="en-US" altLang="ar-SA" sz="2400" b="1" dirty="0" smtClean="0"/>
              <a:t>Speeches</a:t>
            </a:r>
          </a:p>
          <a:p>
            <a:r>
              <a:rPr lang="en-US" altLang="ar-SA" sz="2400" b="1" dirty="0" smtClean="0"/>
              <a:t>Seminars</a:t>
            </a:r>
          </a:p>
          <a:p>
            <a:r>
              <a:rPr lang="en-US" altLang="ar-SA" sz="2400" b="1" dirty="0" smtClean="0"/>
              <a:t>Annual reports</a:t>
            </a:r>
          </a:p>
          <a:p>
            <a:r>
              <a:rPr lang="en-US" altLang="ar-SA" sz="2400" b="1" dirty="0" smtClean="0"/>
              <a:t>Charitable donations</a:t>
            </a:r>
          </a:p>
          <a:p>
            <a:r>
              <a:rPr lang="en-US" altLang="ar-SA" sz="2400" b="1" dirty="0" smtClean="0"/>
              <a:t>Publications</a:t>
            </a:r>
          </a:p>
          <a:p>
            <a:r>
              <a:rPr lang="en-US" altLang="ar-SA" sz="2400" b="1" dirty="0" smtClean="0"/>
              <a:t>Community relations</a:t>
            </a:r>
          </a:p>
          <a:p>
            <a:r>
              <a:rPr lang="en-US" altLang="ar-SA" sz="2400" b="1" dirty="0" smtClean="0"/>
              <a:t>Lobbying</a:t>
            </a:r>
          </a:p>
          <a:p>
            <a:r>
              <a:rPr lang="en-US" altLang="ar-SA" sz="2400" b="1" dirty="0" smtClean="0"/>
              <a:t>Identity media</a:t>
            </a:r>
          </a:p>
          <a:p>
            <a:r>
              <a:rPr lang="en-US" altLang="ar-SA" sz="2400" b="1" dirty="0" smtClean="0"/>
              <a:t>Company magazine</a:t>
            </a:r>
            <a:endParaRPr lang="en-US" altLang="ar-SA" sz="2400" b="1" dirty="0"/>
          </a:p>
        </p:txBody>
      </p:sp>
    </p:spTree>
    <p:extLst>
      <p:ext uri="{BB962C8B-B14F-4D97-AF65-F5344CB8AC3E}">
        <p14:creationId xmlns:p14="http://schemas.microsoft.com/office/powerpoint/2010/main" val="158183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7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578984" y="491956"/>
            <a:ext cx="10515600" cy="80575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Communication Platforms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6"/>
          <p:cNvSpPr txBox="1">
            <a:spLocks noChangeArrowheads="1"/>
          </p:cNvSpPr>
          <p:nvPr/>
        </p:nvSpPr>
        <p:spPr>
          <a:xfrm>
            <a:off x="1112274" y="1732644"/>
            <a:ext cx="2986390" cy="379678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 smtClean="0">
                <a:solidFill>
                  <a:srgbClr val="FF0000"/>
                </a:solidFill>
              </a:rPr>
              <a:t>Personal Selling</a:t>
            </a:r>
          </a:p>
          <a:p>
            <a:r>
              <a:rPr lang="en-US" altLang="ar-SA" sz="2400" b="1" dirty="0" smtClean="0"/>
              <a:t>Sales presentations</a:t>
            </a:r>
          </a:p>
          <a:p>
            <a:r>
              <a:rPr lang="en-US" altLang="ar-SA" sz="2400" b="1" dirty="0" smtClean="0"/>
              <a:t>Sales meetings</a:t>
            </a:r>
          </a:p>
          <a:p>
            <a:r>
              <a:rPr lang="en-US" altLang="ar-SA" sz="2400" b="1" dirty="0" smtClean="0"/>
              <a:t>Incentive programs</a:t>
            </a:r>
          </a:p>
          <a:p>
            <a:r>
              <a:rPr lang="en-US" altLang="ar-SA" sz="2400" b="1" dirty="0" smtClean="0"/>
              <a:t>Samples</a:t>
            </a:r>
          </a:p>
          <a:p>
            <a:r>
              <a:rPr lang="en-US" altLang="ar-SA" sz="2400" b="1" dirty="0" smtClean="0"/>
              <a:t>Fairs and trade shows</a:t>
            </a:r>
            <a:endParaRPr lang="en-US" altLang="ar-SA" sz="2400" b="1" dirty="0"/>
          </a:p>
        </p:txBody>
      </p:sp>
      <p:sp>
        <p:nvSpPr>
          <p:cNvPr id="12" name="Rectangle 7"/>
          <p:cNvSpPr txBox="1">
            <a:spLocks noChangeArrowheads="1"/>
          </p:cNvSpPr>
          <p:nvPr/>
        </p:nvSpPr>
        <p:spPr>
          <a:xfrm>
            <a:off x="4626639" y="1653301"/>
            <a:ext cx="3266629" cy="387613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 smtClean="0">
                <a:solidFill>
                  <a:srgbClr val="FF0000"/>
                </a:solidFill>
              </a:rPr>
              <a:t>Direct Marketing</a:t>
            </a:r>
          </a:p>
          <a:p>
            <a:r>
              <a:rPr lang="en-US" altLang="ar-SA" sz="2400" b="1" dirty="0" smtClean="0"/>
              <a:t>Catalogs</a:t>
            </a:r>
          </a:p>
          <a:p>
            <a:r>
              <a:rPr lang="en-US" altLang="ar-SA" sz="2400" b="1" dirty="0" smtClean="0"/>
              <a:t>Mailings</a:t>
            </a:r>
          </a:p>
          <a:p>
            <a:r>
              <a:rPr lang="en-US" altLang="ar-SA" sz="2400" b="1" dirty="0" smtClean="0"/>
              <a:t>Telemarketing</a:t>
            </a:r>
          </a:p>
          <a:p>
            <a:r>
              <a:rPr lang="en-US" altLang="ar-SA" sz="2400" b="1" dirty="0" smtClean="0"/>
              <a:t>Electronic shopping</a:t>
            </a:r>
          </a:p>
          <a:p>
            <a:r>
              <a:rPr lang="en-US" altLang="ar-SA" sz="2400" b="1" dirty="0" smtClean="0"/>
              <a:t>TV shopping</a:t>
            </a:r>
          </a:p>
          <a:p>
            <a:r>
              <a:rPr lang="en-US" altLang="ar-SA" sz="2400" b="1" dirty="0" smtClean="0"/>
              <a:t>Fax mail</a:t>
            </a:r>
          </a:p>
          <a:p>
            <a:r>
              <a:rPr lang="en-US" altLang="ar-SA" sz="2400" b="1" dirty="0" smtClean="0"/>
              <a:t>E-mail</a:t>
            </a:r>
          </a:p>
          <a:p>
            <a:r>
              <a:rPr lang="en-US" altLang="ar-SA" sz="2400" b="1" dirty="0" smtClean="0"/>
              <a:t>Voice mail</a:t>
            </a:r>
          </a:p>
          <a:p>
            <a:r>
              <a:rPr lang="en-US" altLang="ar-SA" sz="2400" b="1" dirty="0" smtClean="0"/>
              <a:t>Blogs</a:t>
            </a:r>
          </a:p>
          <a:p>
            <a:r>
              <a:rPr lang="en-US" altLang="ar-SA" sz="2400" b="1" dirty="0" smtClean="0"/>
              <a:t>Websites</a:t>
            </a:r>
            <a:endParaRPr lang="en-US" altLang="ar-SA" sz="2400" b="1" dirty="0"/>
          </a:p>
        </p:txBody>
      </p:sp>
      <p:sp>
        <p:nvSpPr>
          <p:cNvPr id="13" name="Rectangle 4"/>
          <p:cNvSpPr txBox="1">
            <a:spLocks noChangeArrowheads="1"/>
          </p:cNvSpPr>
          <p:nvPr/>
        </p:nvSpPr>
        <p:spPr>
          <a:xfrm>
            <a:off x="8187559" y="1653301"/>
            <a:ext cx="2670623" cy="387612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ar-SA" sz="2400" b="1" u="sng" dirty="0">
                <a:solidFill>
                  <a:srgbClr val="FF0000"/>
                </a:solidFill>
              </a:rPr>
              <a:t>Word-of-Mouth Marketing</a:t>
            </a:r>
          </a:p>
          <a:p>
            <a:r>
              <a:rPr lang="en-US" altLang="ar-SA" sz="2400" b="1" dirty="0"/>
              <a:t>Person-to-person</a:t>
            </a:r>
          </a:p>
          <a:p>
            <a:r>
              <a:rPr lang="en-US" altLang="ar-SA" sz="2400" b="1" dirty="0"/>
              <a:t>Chat rooms</a:t>
            </a:r>
          </a:p>
          <a:p>
            <a:r>
              <a:rPr lang="en-US" altLang="ar-SA" sz="2400" b="1" dirty="0"/>
              <a:t>Blogs </a:t>
            </a:r>
          </a:p>
        </p:txBody>
      </p:sp>
    </p:spTree>
    <p:extLst>
      <p:ext uri="{BB962C8B-B14F-4D97-AF65-F5344CB8AC3E}">
        <p14:creationId xmlns:p14="http://schemas.microsoft.com/office/powerpoint/2010/main" val="3521070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8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714775" y="334887"/>
            <a:ext cx="8471769" cy="10119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8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Elements in the Communications Process</a:t>
            </a:r>
            <a:endParaRPr lang="en-US" altLang="ar-SA" sz="28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7"/>
          <p:cNvSpPr txBox="1">
            <a:spLocks noChangeArrowheads="1"/>
          </p:cNvSpPr>
          <p:nvPr/>
        </p:nvSpPr>
        <p:spPr>
          <a:xfrm>
            <a:off x="3363888" y="1537923"/>
            <a:ext cx="4686026" cy="427494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Sender</a:t>
            </a:r>
          </a:p>
          <a:p>
            <a:r>
              <a:rPr lang="en-US" altLang="ar-SA" b="1" dirty="0" smtClean="0"/>
              <a:t>Encoding</a:t>
            </a:r>
          </a:p>
          <a:p>
            <a:r>
              <a:rPr lang="en-US" altLang="ar-SA" b="1" dirty="0" smtClean="0"/>
              <a:t>Message</a:t>
            </a:r>
          </a:p>
          <a:p>
            <a:r>
              <a:rPr lang="en-US" altLang="ar-SA" b="1" dirty="0" smtClean="0"/>
              <a:t>Decoding</a:t>
            </a:r>
          </a:p>
          <a:p>
            <a:r>
              <a:rPr lang="en-US" altLang="ar-SA" b="1" dirty="0" smtClean="0"/>
              <a:t>Receiver</a:t>
            </a:r>
          </a:p>
          <a:p>
            <a:r>
              <a:rPr lang="en-US" altLang="ar-SA" b="1" dirty="0" smtClean="0"/>
              <a:t>Response</a:t>
            </a:r>
          </a:p>
          <a:p>
            <a:r>
              <a:rPr lang="en-US" altLang="ar-SA" b="1" dirty="0" smtClean="0"/>
              <a:t>Noise</a:t>
            </a:r>
          </a:p>
          <a:p>
            <a:r>
              <a:rPr lang="en-US" altLang="ar-SA" b="1" dirty="0" smtClean="0"/>
              <a:t>Feedback</a:t>
            </a:r>
            <a:endParaRPr lang="en-US" altLang="ar-SA" b="1" dirty="0"/>
          </a:p>
        </p:txBody>
      </p:sp>
    </p:spTree>
    <p:extLst>
      <p:ext uri="{BB962C8B-B14F-4D97-AF65-F5344CB8AC3E}">
        <p14:creationId xmlns:p14="http://schemas.microsoft.com/office/powerpoint/2010/main" val="43989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9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847850" y="1557339"/>
            <a:ext cx="1295400" cy="935037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>
                <a:latin typeface="Times New Roman" panose="02020603050405020304" pitchFamily="18" charset="0"/>
              </a:rPr>
              <a:t>SENDER</a:t>
            </a:r>
            <a:endParaRPr lang="ru-RU" altLang="ar-SA" b="1">
              <a:latin typeface="Times New Roman" panose="02020603050405020304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575050" y="1628775"/>
            <a:ext cx="1295400" cy="863600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>
                <a:latin typeface="Times New Roman" panose="02020603050405020304" pitchFamily="18" charset="0"/>
              </a:rPr>
              <a:t>MESSAGE</a:t>
            </a:r>
            <a:endParaRPr lang="ru-RU" altLang="ar-SA" b="1">
              <a:latin typeface="Times New Roman" panose="02020603050405020304" pitchFamily="18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9048750" y="1557338"/>
            <a:ext cx="1295400" cy="863600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 dirty="0">
                <a:latin typeface="Times New Roman" panose="02020603050405020304" pitchFamily="18" charset="0"/>
              </a:rPr>
              <a:t>RECIEVER</a:t>
            </a:r>
            <a:endParaRPr lang="ru-RU" altLang="ar-SA" b="1" dirty="0">
              <a:latin typeface="Times New Roman" panose="02020603050405020304" pitchFamily="18" charset="0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3648076" y="2997200"/>
            <a:ext cx="1152525" cy="914400"/>
          </a:xfrm>
          <a:prstGeom prst="rect">
            <a:avLst/>
          </a:prstGeom>
          <a:solidFill>
            <a:srgbClr val="969FC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/>
              <a:t>encoding</a:t>
            </a:r>
            <a:endParaRPr lang="ru-RU" altLang="ar-SA"/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auto">
          <a:xfrm>
            <a:off x="5016500" y="1557339"/>
            <a:ext cx="2305050" cy="865187"/>
          </a:xfrm>
          <a:prstGeom prst="flowChartMagneticDrum">
            <a:avLst/>
          </a:prstGeom>
          <a:solidFill>
            <a:srgbClr val="FF99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sz="2000" b="1">
                <a:latin typeface="Times New Roman" panose="02020603050405020304" pitchFamily="18" charset="0"/>
              </a:rPr>
              <a:t>Channel</a:t>
            </a:r>
            <a:endParaRPr lang="ru-RU" altLang="ar-SA" sz="2000" b="1">
              <a:latin typeface="Times New Roman" panose="02020603050405020304" pitchFamily="18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7464425" y="1557338"/>
            <a:ext cx="1295400" cy="863600"/>
          </a:xfrm>
          <a:prstGeom prst="rect">
            <a:avLst/>
          </a:prstGeom>
          <a:solidFill>
            <a:srgbClr val="FFC93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b="1">
                <a:latin typeface="Times New Roman" panose="02020603050405020304" pitchFamily="18" charset="0"/>
              </a:rPr>
              <a:t>MESSAGE</a:t>
            </a:r>
            <a:endParaRPr lang="ru-RU" altLang="ar-SA" b="1">
              <a:latin typeface="Times New Roman" panose="02020603050405020304" pitchFamily="18" charset="0"/>
            </a:endParaRP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7535864" y="2924175"/>
            <a:ext cx="1152525" cy="914400"/>
          </a:xfrm>
          <a:prstGeom prst="rect">
            <a:avLst/>
          </a:prstGeom>
          <a:solidFill>
            <a:srgbClr val="969FC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/>
              <a:t>decoding</a:t>
            </a:r>
            <a:endParaRPr lang="ru-RU" altLang="ar-SA"/>
          </a:p>
        </p:txBody>
      </p:sp>
      <p:sp>
        <p:nvSpPr>
          <p:cNvPr id="17" name="AutoShape 10"/>
          <p:cNvSpPr>
            <a:spLocks noChangeArrowheads="1"/>
          </p:cNvSpPr>
          <p:nvPr/>
        </p:nvSpPr>
        <p:spPr bwMode="auto">
          <a:xfrm>
            <a:off x="5303839" y="2708275"/>
            <a:ext cx="1728787" cy="1511300"/>
          </a:xfrm>
          <a:prstGeom prst="flowChartMultidocument">
            <a:avLst/>
          </a:prstGeom>
          <a:solidFill>
            <a:srgbClr val="66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dirty="0"/>
              <a:t>Barriers</a:t>
            </a:r>
          </a:p>
          <a:p>
            <a:pPr algn="ctr"/>
            <a:r>
              <a:rPr lang="en-US" altLang="ar-SA" dirty="0"/>
              <a:t>or</a:t>
            </a:r>
          </a:p>
          <a:p>
            <a:pPr algn="ctr"/>
            <a:r>
              <a:rPr lang="en-US" altLang="ar-SA" dirty="0"/>
              <a:t>Noise</a:t>
            </a:r>
            <a:endParaRPr lang="ru-RU" altLang="ar-SA" dirty="0"/>
          </a:p>
        </p:txBody>
      </p:sp>
      <p:sp>
        <p:nvSpPr>
          <p:cNvPr id="18" name="Line 11"/>
          <p:cNvSpPr>
            <a:spLocks noChangeShapeType="1"/>
          </p:cNvSpPr>
          <p:nvPr/>
        </p:nvSpPr>
        <p:spPr bwMode="auto">
          <a:xfrm>
            <a:off x="3143250" y="1989138"/>
            <a:ext cx="4318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19" name="Line 12"/>
          <p:cNvSpPr>
            <a:spLocks noChangeShapeType="1"/>
          </p:cNvSpPr>
          <p:nvPr/>
        </p:nvSpPr>
        <p:spPr bwMode="auto">
          <a:xfrm>
            <a:off x="4872038" y="1989138"/>
            <a:ext cx="4318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0" name="Line 13"/>
          <p:cNvSpPr>
            <a:spLocks noChangeShapeType="1"/>
          </p:cNvSpPr>
          <p:nvPr/>
        </p:nvSpPr>
        <p:spPr bwMode="auto">
          <a:xfrm>
            <a:off x="4151313" y="2492375"/>
            <a:ext cx="0" cy="4318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1" name="Line 14"/>
          <p:cNvSpPr>
            <a:spLocks noChangeShapeType="1"/>
          </p:cNvSpPr>
          <p:nvPr/>
        </p:nvSpPr>
        <p:spPr bwMode="auto">
          <a:xfrm>
            <a:off x="6888163" y="1989138"/>
            <a:ext cx="576262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2" name="Line 15"/>
          <p:cNvSpPr>
            <a:spLocks noChangeShapeType="1"/>
          </p:cNvSpPr>
          <p:nvPr/>
        </p:nvSpPr>
        <p:spPr bwMode="auto">
          <a:xfrm>
            <a:off x="8759826" y="1989138"/>
            <a:ext cx="360363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3" name="Line 16"/>
          <p:cNvSpPr>
            <a:spLocks noChangeShapeType="1"/>
          </p:cNvSpPr>
          <p:nvPr/>
        </p:nvSpPr>
        <p:spPr bwMode="auto">
          <a:xfrm flipV="1">
            <a:off x="4440238" y="2492376"/>
            <a:ext cx="0" cy="50482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4" name="Line 17"/>
          <p:cNvSpPr>
            <a:spLocks noChangeShapeType="1"/>
          </p:cNvSpPr>
          <p:nvPr/>
        </p:nvSpPr>
        <p:spPr bwMode="auto">
          <a:xfrm>
            <a:off x="7824788" y="2420939"/>
            <a:ext cx="0" cy="5032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5" name="Line 18"/>
          <p:cNvSpPr>
            <a:spLocks noChangeShapeType="1"/>
          </p:cNvSpPr>
          <p:nvPr/>
        </p:nvSpPr>
        <p:spPr bwMode="auto">
          <a:xfrm flipV="1">
            <a:off x="8688388" y="2420938"/>
            <a:ext cx="576262" cy="792162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6" name="AutoShape 19"/>
          <p:cNvSpPr>
            <a:spLocks/>
          </p:cNvSpPr>
          <p:nvPr/>
        </p:nvSpPr>
        <p:spPr bwMode="auto">
          <a:xfrm rot="16200000" flipH="1">
            <a:off x="4730750" y="151606"/>
            <a:ext cx="2730500" cy="7489825"/>
          </a:xfrm>
          <a:prstGeom prst="rightBracket">
            <a:avLst>
              <a:gd name="adj" fmla="val 5905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27" name="Text Box 20"/>
          <p:cNvSpPr txBox="1">
            <a:spLocks noChangeArrowheads="1"/>
          </p:cNvSpPr>
          <p:nvPr/>
        </p:nvSpPr>
        <p:spPr bwMode="auto">
          <a:xfrm>
            <a:off x="4008438" y="5300663"/>
            <a:ext cx="3803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ar-SA" b="1" dirty="0">
                <a:latin typeface="Times New Roman" panose="02020603050405020304" pitchFamily="18" charset="0"/>
              </a:rPr>
              <a:t>FEEDBACK                   </a:t>
            </a:r>
            <a:r>
              <a:rPr lang="ru-RU" altLang="ar-SA" b="1" dirty="0">
                <a:latin typeface="Times New Roman" panose="02020603050405020304" pitchFamily="18" charset="0"/>
              </a:rPr>
              <a:t> </a:t>
            </a:r>
            <a:r>
              <a:rPr lang="en-US" altLang="ar-SA" b="1" dirty="0">
                <a:latin typeface="Times New Roman" panose="02020603050405020304" pitchFamily="18" charset="0"/>
              </a:rPr>
              <a:t>RESPONSE</a:t>
            </a:r>
            <a:endParaRPr lang="ru-RU" altLang="ar-SA" b="1" dirty="0">
              <a:latin typeface="Times New Roman" panose="02020603050405020304" pitchFamily="18" charset="0"/>
            </a:endParaRPr>
          </a:p>
        </p:txBody>
      </p:sp>
      <p:sp>
        <p:nvSpPr>
          <p:cNvPr id="28" name="Line 21"/>
          <p:cNvSpPr>
            <a:spLocks noChangeShapeType="1"/>
          </p:cNvSpPr>
          <p:nvPr/>
        </p:nvSpPr>
        <p:spPr bwMode="auto">
          <a:xfrm flipH="1">
            <a:off x="5448300" y="5445125"/>
            <a:ext cx="8636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>
          <a:xfrm>
            <a:off x="1795463" y="340911"/>
            <a:ext cx="8229600" cy="9937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Communication Theory</a:t>
            </a:r>
            <a:endParaRPr lang="ru-RU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72232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7" grpId="0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10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313900" y="590623"/>
            <a:ext cx="10829693" cy="63848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An Ideal Ad Campaign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703475" y="1631550"/>
            <a:ext cx="8915568" cy="399816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The right consumer is exposed to the message at the right time and place</a:t>
            </a:r>
          </a:p>
          <a:p>
            <a:r>
              <a:rPr lang="en-US" altLang="ar-SA" b="1" dirty="0" smtClean="0"/>
              <a:t>The ad causes consumer to pay attention</a:t>
            </a:r>
          </a:p>
          <a:p>
            <a:r>
              <a:rPr lang="en-US" altLang="ar-SA" b="1" dirty="0" smtClean="0"/>
              <a:t>The ad reflects consumer’s level of understanding and behaviors with product</a:t>
            </a:r>
          </a:p>
          <a:p>
            <a:r>
              <a:rPr lang="en-US" altLang="ar-SA" b="1" dirty="0" smtClean="0"/>
              <a:t>The ad correctly positions brand in terms of points-of-difference and points-of-parity</a:t>
            </a:r>
          </a:p>
          <a:p>
            <a:r>
              <a:rPr lang="en-US" altLang="ar-SA" b="1" dirty="0" smtClean="0"/>
              <a:t>The ad motivates consumer to consider purchase of the brand</a:t>
            </a:r>
          </a:p>
          <a:p>
            <a:r>
              <a:rPr lang="en-US" altLang="ar-SA" b="1" dirty="0" smtClean="0"/>
              <a:t>The ad creates strong brand associations</a:t>
            </a:r>
          </a:p>
          <a:p>
            <a:endParaRPr lang="en-US" altLang="ar-SA" b="1" dirty="0"/>
          </a:p>
        </p:txBody>
      </p:sp>
    </p:spTree>
    <p:extLst>
      <p:ext uri="{BB962C8B-B14F-4D97-AF65-F5344CB8AC3E}">
        <p14:creationId xmlns:p14="http://schemas.microsoft.com/office/powerpoint/2010/main" val="2201020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11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578984" y="547735"/>
            <a:ext cx="10515600" cy="62733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Communications Objectives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15"/>
          <p:cNvSpPr txBox="1">
            <a:spLocks noChangeArrowheads="1"/>
          </p:cNvSpPr>
          <p:nvPr/>
        </p:nvSpPr>
        <p:spPr>
          <a:xfrm>
            <a:off x="3111063" y="2014810"/>
            <a:ext cx="6621516" cy="370442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Category need</a:t>
            </a:r>
          </a:p>
          <a:p>
            <a:r>
              <a:rPr lang="en-US" altLang="ar-SA" b="1" dirty="0" smtClean="0"/>
              <a:t>Brand awareness</a:t>
            </a:r>
          </a:p>
          <a:p>
            <a:r>
              <a:rPr lang="en-US" altLang="ar-SA" b="1" dirty="0" smtClean="0"/>
              <a:t>Brand attitude</a:t>
            </a:r>
          </a:p>
          <a:p>
            <a:r>
              <a:rPr lang="en-US" altLang="ar-SA" b="1" dirty="0" smtClean="0"/>
              <a:t>Purchase intention</a:t>
            </a:r>
          </a:p>
          <a:p>
            <a:r>
              <a:rPr lang="en-US" b="1" dirty="0"/>
              <a:t>Motivating </a:t>
            </a:r>
            <a:r>
              <a:rPr lang="en-US" b="1" dirty="0" smtClean="0"/>
              <a:t>People/Audiences</a:t>
            </a:r>
          </a:p>
          <a:p>
            <a:r>
              <a:rPr lang="en-US" b="1" dirty="0"/>
              <a:t>Promoting the brand, product or service</a:t>
            </a:r>
            <a:endParaRPr lang="en-US" dirty="0"/>
          </a:p>
          <a:p>
            <a:endParaRPr lang="en-US" dirty="0"/>
          </a:p>
          <a:p>
            <a:endParaRPr lang="en-US" altLang="ar-SA" b="1" dirty="0"/>
          </a:p>
        </p:txBody>
      </p:sp>
    </p:spTree>
    <p:extLst>
      <p:ext uri="{BB962C8B-B14F-4D97-AF65-F5344CB8AC3E}">
        <p14:creationId xmlns:p14="http://schemas.microsoft.com/office/powerpoint/2010/main" val="81960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12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741826" y="482979"/>
            <a:ext cx="10251688" cy="80703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Designing the Communications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3541986" y="2312276"/>
            <a:ext cx="4340773" cy="279575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Message strategy</a:t>
            </a:r>
          </a:p>
          <a:p>
            <a:r>
              <a:rPr lang="en-US" altLang="ar-SA" b="1" dirty="0" smtClean="0"/>
              <a:t>Creative strategy</a:t>
            </a:r>
          </a:p>
          <a:p>
            <a:r>
              <a:rPr lang="en-US" altLang="ar-SA" b="1" dirty="0" smtClean="0"/>
              <a:t>Message source</a:t>
            </a:r>
          </a:p>
          <a:p>
            <a:r>
              <a:rPr lang="en-US" altLang="ar-SA" b="1" dirty="0" smtClean="0"/>
              <a:t>Global adaptation</a:t>
            </a:r>
            <a:endParaRPr lang="en-US" altLang="ar-SA" b="1" dirty="0"/>
          </a:p>
        </p:txBody>
      </p:sp>
    </p:spTree>
    <p:extLst>
      <p:ext uri="{BB962C8B-B14F-4D97-AF65-F5344CB8AC3E}">
        <p14:creationId xmlns:p14="http://schemas.microsoft.com/office/powerpoint/2010/main" val="399830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5" y="5961786"/>
            <a:ext cx="951952" cy="85366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13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741826" y="1746689"/>
            <a:ext cx="3963954" cy="405719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ar-SA" sz="2000" b="1" u="sng" dirty="0">
                <a:solidFill>
                  <a:srgbClr val="FF0000"/>
                </a:solidFill>
              </a:rPr>
              <a:t>Creative </a:t>
            </a:r>
            <a:r>
              <a:rPr lang="en-US" altLang="ar-SA" sz="2000" b="1" u="sng" dirty="0" smtClean="0">
                <a:solidFill>
                  <a:srgbClr val="FF0000"/>
                </a:solidFill>
              </a:rPr>
              <a:t>strategy</a:t>
            </a:r>
          </a:p>
          <a:p>
            <a:r>
              <a:rPr lang="en-US" altLang="ar-SA" sz="2000" b="1" dirty="0" smtClean="0"/>
              <a:t>Informational and</a:t>
            </a:r>
          </a:p>
          <a:p>
            <a:pPr marL="0" indent="0">
              <a:buNone/>
            </a:pPr>
            <a:r>
              <a:rPr lang="en-US" altLang="ar-SA" sz="2000" b="1" dirty="0" smtClean="0"/>
              <a:t> transformational appeals</a:t>
            </a:r>
          </a:p>
          <a:p>
            <a:r>
              <a:rPr lang="en-US" altLang="ar-SA" sz="2000" b="1" dirty="0" smtClean="0"/>
              <a:t>Positive and negative appeals</a:t>
            </a:r>
          </a:p>
          <a:p>
            <a:pPr lvl="1"/>
            <a:r>
              <a:rPr lang="en-US" altLang="ar-SA" sz="1800" b="1" dirty="0" smtClean="0"/>
              <a:t>Fear</a:t>
            </a:r>
          </a:p>
          <a:p>
            <a:pPr lvl="1"/>
            <a:r>
              <a:rPr lang="en-US" altLang="ar-SA" sz="1800" b="1" dirty="0" smtClean="0"/>
              <a:t>Guilt</a:t>
            </a:r>
          </a:p>
          <a:p>
            <a:pPr lvl="1"/>
            <a:r>
              <a:rPr lang="en-US" altLang="ar-SA" sz="1800" b="1" dirty="0" smtClean="0"/>
              <a:t>Shame</a:t>
            </a:r>
          </a:p>
          <a:p>
            <a:pPr lvl="1"/>
            <a:r>
              <a:rPr lang="en-US" altLang="ar-SA" sz="1800" b="1" dirty="0" smtClean="0"/>
              <a:t>Humor</a:t>
            </a:r>
          </a:p>
          <a:p>
            <a:pPr lvl="1"/>
            <a:r>
              <a:rPr lang="en-US" altLang="ar-SA" sz="1800" b="1" dirty="0" smtClean="0"/>
              <a:t>Love</a:t>
            </a:r>
          </a:p>
          <a:p>
            <a:pPr lvl="1"/>
            <a:r>
              <a:rPr lang="en-US" altLang="ar-SA" sz="1800" b="1" dirty="0" smtClean="0"/>
              <a:t>Pride</a:t>
            </a:r>
          </a:p>
          <a:p>
            <a:pPr lvl="1"/>
            <a:r>
              <a:rPr lang="en-US" altLang="ar-SA" sz="1800" b="1" dirty="0" smtClean="0"/>
              <a:t>Joy </a:t>
            </a:r>
            <a:endParaRPr lang="en-US" altLang="ar-SA" sz="1800" b="1" dirty="0"/>
          </a:p>
        </p:txBody>
      </p:sp>
      <p:sp>
        <p:nvSpPr>
          <p:cNvPr id="13" name="Rectangle 4"/>
          <p:cNvSpPr txBox="1">
            <a:spLocks noChangeArrowheads="1"/>
          </p:cNvSpPr>
          <p:nvPr/>
        </p:nvSpPr>
        <p:spPr>
          <a:xfrm>
            <a:off x="5066315" y="4027915"/>
            <a:ext cx="4329933" cy="19338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ar-SA" sz="2400" b="1" u="sng" dirty="0">
                <a:solidFill>
                  <a:srgbClr val="FF0000"/>
                </a:solidFill>
              </a:rPr>
              <a:t>Message </a:t>
            </a:r>
            <a:r>
              <a:rPr lang="en-US" altLang="ar-SA" sz="2400" b="1" u="sng" dirty="0" smtClean="0">
                <a:solidFill>
                  <a:srgbClr val="FF0000"/>
                </a:solidFill>
              </a:rPr>
              <a:t>source</a:t>
            </a:r>
          </a:p>
          <a:p>
            <a:pPr>
              <a:buFontTx/>
              <a:buNone/>
            </a:pPr>
            <a:r>
              <a:rPr lang="en-US" altLang="ar-SA" sz="2400" b="1" dirty="0" smtClean="0"/>
              <a:t>Celebrity Characteristics</a:t>
            </a:r>
          </a:p>
          <a:p>
            <a:pPr lvl="1"/>
            <a:r>
              <a:rPr lang="en-US" altLang="ar-SA" sz="2000" b="1" dirty="0" smtClean="0"/>
              <a:t>Expertise</a:t>
            </a:r>
          </a:p>
          <a:p>
            <a:pPr lvl="1"/>
            <a:r>
              <a:rPr lang="en-US" altLang="ar-SA" sz="2000" b="1" dirty="0" smtClean="0"/>
              <a:t>Trustworthiness</a:t>
            </a:r>
          </a:p>
          <a:p>
            <a:pPr lvl="1"/>
            <a:r>
              <a:rPr lang="en-US" altLang="ar-SA" sz="2000" b="1" dirty="0" smtClean="0"/>
              <a:t>Likeability</a:t>
            </a:r>
            <a:endParaRPr lang="en-US" altLang="ar-SA" sz="2000" b="1" dirty="0"/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>
          <a:xfrm>
            <a:off x="741826" y="437359"/>
            <a:ext cx="10251688" cy="80703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Designing the Communications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066315" y="1741991"/>
            <a:ext cx="4329933" cy="20732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/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altLang="ar-SA" sz="2000" b="1" u="sng" dirty="0">
                <a:solidFill>
                  <a:srgbClr val="FF0000"/>
                </a:solidFill>
              </a:rPr>
              <a:t>Message </a:t>
            </a:r>
            <a:r>
              <a:rPr lang="en-US" altLang="ar-SA" sz="2000" b="1" u="sng" dirty="0" smtClean="0">
                <a:solidFill>
                  <a:srgbClr val="FF0000"/>
                </a:solidFill>
              </a:rPr>
              <a:t>strategy</a:t>
            </a:r>
            <a:endParaRPr lang="en-US" sz="2000" b="1" u="sng" dirty="0" smtClean="0"/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 smtClean="0"/>
              <a:t>simply </a:t>
            </a:r>
            <a:r>
              <a:rPr lang="en-US" sz="2000" b="1" dirty="0"/>
              <a:t>put, message strategy is deciding what to say and how to say it — in order to achieve an ultimate business goal. It's how you turn marketing into communications, and communications into results</a:t>
            </a:r>
            <a:endParaRPr lang="ar-SA" sz="2000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4391" y="2556944"/>
            <a:ext cx="2447912" cy="194551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8204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14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844953" y="1597641"/>
            <a:ext cx="8513381" cy="449918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4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Issues Facing Global Adaptations</a:t>
            </a:r>
            <a:endParaRPr lang="en-US" altLang="ar-SA" sz="24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844954" y="2204822"/>
            <a:ext cx="8513380" cy="325004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Is the product restricted in some countries?</a:t>
            </a:r>
          </a:p>
          <a:p>
            <a:r>
              <a:rPr lang="en-US" altLang="ar-SA" b="1" dirty="0" smtClean="0"/>
              <a:t>Are there restrictions on advertising the product to a specific target market?</a:t>
            </a:r>
          </a:p>
          <a:p>
            <a:r>
              <a:rPr lang="en-US" altLang="ar-SA" b="1" dirty="0" smtClean="0"/>
              <a:t>Can comparative ads be used?</a:t>
            </a:r>
          </a:p>
          <a:p>
            <a:r>
              <a:rPr lang="en-US" altLang="ar-SA" b="1" dirty="0" smtClean="0"/>
              <a:t>Can the same advertising be used in all country markets?</a:t>
            </a:r>
            <a:endParaRPr lang="en-US" altLang="ar-SA" b="1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741826" y="437359"/>
            <a:ext cx="10251688" cy="80703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Designing the Communications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694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15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470338" y="501859"/>
            <a:ext cx="10515600" cy="772299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Select Communication Channels</a:t>
            </a:r>
            <a:endParaRPr lang="en-US" altLang="ar-SA" sz="3600" b="1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879834" y="1825626"/>
            <a:ext cx="7010400" cy="357669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Personal channels</a:t>
            </a:r>
          </a:p>
          <a:p>
            <a:r>
              <a:rPr lang="en-US" altLang="ar-SA" b="1" dirty="0" smtClean="0"/>
              <a:t>Non personal channels</a:t>
            </a:r>
          </a:p>
          <a:p>
            <a:r>
              <a:rPr lang="en-US" altLang="ar-SA" b="1" dirty="0" smtClean="0"/>
              <a:t>Integration of channels</a:t>
            </a:r>
            <a:endParaRPr lang="en-US" altLang="ar-SA" b="1" dirty="0"/>
          </a:p>
        </p:txBody>
      </p:sp>
    </p:spTree>
    <p:extLst>
      <p:ext uri="{BB962C8B-B14F-4D97-AF65-F5344CB8AC3E}">
        <p14:creationId xmlns:p14="http://schemas.microsoft.com/office/powerpoint/2010/main" val="279175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16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353039" y="599627"/>
            <a:ext cx="8956636" cy="44328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Personal Communications Channels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7"/>
          <p:cNvSpPr txBox="1">
            <a:spLocks noChangeArrowheads="1"/>
          </p:cNvSpPr>
          <p:nvPr/>
        </p:nvSpPr>
        <p:spPr>
          <a:xfrm>
            <a:off x="3499945" y="1499805"/>
            <a:ext cx="4078013" cy="368630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smtClean="0"/>
              <a:t>Advocate channels</a:t>
            </a:r>
          </a:p>
          <a:p>
            <a:r>
              <a:rPr lang="en-US" altLang="ar-SA" b="1" smtClean="0"/>
              <a:t>Expert channels</a:t>
            </a:r>
          </a:p>
          <a:p>
            <a:r>
              <a:rPr lang="en-US" altLang="ar-SA" b="1" smtClean="0"/>
              <a:t>Social channels</a:t>
            </a:r>
            <a:endParaRPr lang="en-US" altLang="ar-SA" b="1" dirty="0"/>
          </a:p>
        </p:txBody>
      </p:sp>
    </p:spTree>
    <p:extLst>
      <p:ext uri="{BB962C8B-B14F-4D97-AF65-F5344CB8AC3E}">
        <p14:creationId xmlns:p14="http://schemas.microsoft.com/office/powerpoint/2010/main" val="315948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17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1164021" y="346841"/>
            <a:ext cx="9220200" cy="102224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2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Stimulating Personal Influence Channels</a:t>
            </a:r>
            <a:endParaRPr lang="en-US" altLang="ar-SA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2049516" y="1825625"/>
            <a:ext cx="8439807" cy="418067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Identify influential individuals and devote extra attention to them</a:t>
            </a:r>
          </a:p>
          <a:p>
            <a:r>
              <a:rPr lang="en-US" altLang="ar-SA" b="1" dirty="0" smtClean="0"/>
              <a:t>Create opinion leaders</a:t>
            </a:r>
          </a:p>
          <a:p>
            <a:r>
              <a:rPr lang="en-US" altLang="ar-SA" b="1" dirty="0" smtClean="0"/>
              <a:t>Use community influential in testimonial advertising</a:t>
            </a:r>
          </a:p>
          <a:p>
            <a:r>
              <a:rPr lang="en-US" altLang="ar-SA" b="1" dirty="0" smtClean="0"/>
              <a:t>Develop advertising with high “conversation value”</a:t>
            </a:r>
          </a:p>
          <a:p>
            <a:r>
              <a:rPr lang="en-US" altLang="ar-SA" b="1" dirty="0" smtClean="0"/>
              <a:t>Develop WOM referral channels</a:t>
            </a:r>
          </a:p>
          <a:p>
            <a:r>
              <a:rPr lang="en-US" altLang="ar-SA" b="1" dirty="0" smtClean="0"/>
              <a:t>Establish an electronic forum</a:t>
            </a:r>
          </a:p>
          <a:p>
            <a:r>
              <a:rPr lang="en-US" altLang="ar-SA" b="1" dirty="0" smtClean="0"/>
              <a:t>Use viral marketing</a:t>
            </a:r>
            <a:endParaRPr lang="en-US" altLang="ar-SA" b="1" dirty="0"/>
          </a:p>
        </p:txBody>
      </p:sp>
    </p:spTree>
    <p:extLst>
      <p:ext uri="{BB962C8B-B14F-4D97-AF65-F5344CB8AC3E}">
        <p14:creationId xmlns:p14="http://schemas.microsoft.com/office/powerpoint/2010/main" val="152535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18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596055" y="441434"/>
            <a:ext cx="7161761" cy="87614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Non personal Communication Channels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12"/>
          <p:cNvSpPr txBox="1">
            <a:spLocks noChangeArrowheads="1"/>
          </p:cNvSpPr>
          <p:nvPr/>
        </p:nvSpPr>
        <p:spPr>
          <a:xfrm>
            <a:off x="2837793" y="1654961"/>
            <a:ext cx="5129048" cy="385246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Media</a:t>
            </a:r>
          </a:p>
          <a:p>
            <a:r>
              <a:rPr lang="en-US" altLang="ar-SA" b="1" dirty="0" smtClean="0"/>
              <a:t>Sales promotion</a:t>
            </a:r>
          </a:p>
          <a:p>
            <a:r>
              <a:rPr lang="en-US" altLang="ar-SA" b="1" dirty="0" smtClean="0"/>
              <a:t>Events and experiences</a:t>
            </a:r>
          </a:p>
          <a:p>
            <a:r>
              <a:rPr lang="en-US" altLang="ar-SA" b="1" dirty="0" smtClean="0"/>
              <a:t>Public relations </a:t>
            </a:r>
            <a:endParaRPr lang="en-US" altLang="ar-SA" b="1" dirty="0"/>
          </a:p>
        </p:txBody>
      </p:sp>
    </p:spTree>
    <p:extLst>
      <p:ext uri="{BB962C8B-B14F-4D97-AF65-F5344CB8AC3E}">
        <p14:creationId xmlns:p14="http://schemas.microsoft.com/office/powerpoint/2010/main" val="304957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19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741826" y="429193"/>
            <a:ext cx="10279566" cy="78345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Objective-and-Task Method</a:t>
            </a:r>
            <a:endParaRPr lang="en-US" altLang="ar-SA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60841" y="1535707"/>
            <a:ext cx="8481606" cy="431034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2400" b="1" dirty="0" smtClean="0"/>
              <a:t>Establish the market share goal.</a:t>
            </a:r>
          </a:p>
          <a:p>
            <a:r>
              <a:rPr lang="en-US" altLang="ar-SA" sz="2400" b="1" dirty="0" smtClean="0"/>
              <a:t>Determine the percentage that should be reached.</a:t>
            </a:r>
          </a:p>
          <a:p>
            <a:r>
              <a:rPr lang="en-US" altLang="ar-SA" sz="2400" b="1" dirty="0" smtClean="0"/>
              <a:t>Determine the percentage of aware prospects that should be persuaded to try the brand.</a:t>
            </a:r>
          </a:p>
          <a:p>
            <a:r>
              <a:rPr lang="en-US" altLang="ar-SA" sz="2400" b="1" dirty="0" smtClean="0"/>
              <a:t>Determine the number of advertising impressions per 1% trial rate.</a:t>
            </a:r>
          </a:p>
          <a:p>
            <a:r>
              <a:rPr lang="en-US" altLang="ar-SA" sz="2400" b="1" dirty="0" smtClean="0"/>
              <a:t>Determine the number of gross rating points that would have to be purchased.</a:t>
            </a:r>
          </a:p>
          <a:p>
            <a:r>
              <a:rPr lang="en-US" altLang="ar-SA" sz="2400" b="1" dirty="0" smtClean="0"/>
              <a:t>Determine the necessary advertising budget on the basis of the average cost of buying a .</a:t>
            </a:r>
            <a:endParaRPr lang="en-US" altLang="ar-SA" sz="2400" b="1" dirty="0"/>
          </a:p>
        </p:txBody>
      </p:sp>
    </p:spTree>
    <p:extLst>
      <p:ext uri="{BB962C8B-B14F-4D97-AF65-F5344CB8AC3E}">
        <p14:creationId xmlns:p14="http://schemas.microsoft.com/office/powerpoint/2010/main" val="352074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20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920956" y="627971"/>
            <a:ext cx="7831655" cy="5715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6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The Communications Mix</a:t>
            </a:r>
            <a:endParaRPr lang="en-US" altLang="ar-SA" sz="3600" b="1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2511972" y="1949824"/>
            <a:ext cx="7349205" cy="3718666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0682" tIns="40341" rIns="80682" bIns="40341" numCol="1" rtlCol="0" anchor="t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Advertising</a:t>
            </a:r>
          </a:p>
          <a:p>
            <a:r>
              <a:rPr lang="en-US" altLang="ar-SA" b="1" dirty="0" smtClean="0"/>
              <a:t>Personal Selling</a:t>
            </a:r>
          </a:p>
          <a:p>
            <a:r>
              <a:rPr lang="en-US" altLang="ar-SA" b="1" dirty="0" smtClean="0"/>
              <a:t>Sales Promotion</a:t>
            </a:r>
          </a:p>
          <a:p>
            <a:r>
              <a:rPr lang="en-US" altLang="ar-SA" b="1" dirty="0" smtClean="0"/>
              <a:t>Public Relations and Publicity</a:t>
            </a:r>
          </a:p>
          <a:p>
            <a:r>
              <a:rPr lang="en-US" altLang="ar-SA" b="1" dirty="0" smtClean="0"/>
              <a:t>Direct Marketing</a:t>
            </a:r>
          </a:p>
          <a:p>
            <a:r>
              <a:rPr lang="en-US" altLang="ar-SA" b="1" dirty="0" smtClean="0"/>
              <a:t>Word-of-Mouth Marketing</a:t>
            </a:r>
          </a:p>
          <a:p>
            <a:r>
              <a:rPr lang="en-US" altLang="ar-SA" b="1" dirty="0" smtClean="0"/>
              <a:t>Events and Experiences</a:t>
            </a:r>
          </a:p>
          <a:p>
            <a:endParaRPr lang="en-US" altLang="ar-SA" dirty="0" smtClean="0"/>
          </a:p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331714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21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172532" y="559284"/>
            <a:ext cx="8122318" cy="75149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2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Characteristics of the Marketing Communications Mix</a:t>
            </a:r>
            <a:endParaRPr lang="en-US" altLang="ar-SA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366954" y="1741488"/>
            <a:ext cx="4182508" cy="392836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smtClean="0"/>
              <a:t>Advertising</a:t>
            </a:r>
          </a:p>
          <a:p>
            <a:r>
              <a:rPr lang="en-US" altLang="ar-SA" b="1" smtClean="0"/>
              <a:t>Pervasiveness</a:t>
            </a:r>
          </a:p>
          <a:p>
            <a:r>
              <a:rPr lang="en-US" altLang="ar-SA" b="1" smtClean="0"/>
              <a:t>Amplified expressiveness</a:t>
            </a:r>
          </a:p>
          <a:p>
            <a:r>
              <a:rPr lang="en-US" altLang="ar-SA" b="1" smtClean="0"/>
              <a:t>Impersonality</a:t>
            </a:r>
            <a:endParaRPr lang="en-US" altLang="ar-SA" b="1" dirty="0"/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>
          <a:xfrm>
            <a:off x="5927834" y="1741488"/>
            <a:ext cx="4054366" cy="397775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smtClean="0"/>
              <a:t>Sales Promotion</a:t>
            </a:r>
          </a:p>
          <a:p>
            <a:r>
              <a:rPr lang="en-US" altLang="ar-SA" b="1" smtClean="0"/>
              <a:t>Communication</a:t>
            </a:r>
          </a:p>
          <a:p>
            <a:r>
              <a:rPr lang="en-US" altLang="ar-SA" b="1" smtClean="0"/>
              <a:t>Incentive</a:t>
            </a:r>
          </a:p>
          <a:p>
            <a:r>
              <a:rPr lang="en-US" altLang="ar-SA" b="1" smtClean="0"/>
              <a:t>Invitation</a:t>
            </a:r>
            <a:endParaRPr lang="en-US" altLang="ar-SA" b="1" dirty="0"/>
          </a:p>
        </p:txBody>
      </p:sp>
    </p:spTree>
    <p:extLst>
      <p:ext uri="{BB962C8B-B14F-4D97-AF65-F5344CB8AC3E}">
        <p14:creationId xmlns:p14="http://schemas.microsoft.com/office/powerpoint/2010/main" val="73199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22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932386" y="584841"/>
            <a:ext cx="5822731" cy="70793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2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Characteristics of  the Marketing Communications Mix</a:t>
            </a:r>
            <a:endParaRPr lang="en-US" altLang="ar-SA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618592" y="1741488"/>
            <a:ext cx="4803229" cy="369236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smtClean="0"/>
              <a:t>Public Relations and Publicity</a:t>
            </a:r>
          </a:p>
          <a:p>
            <a:r>
              <a:rPr lang="en-US" altLang="ar-SA" b="1" smtClean="0"/>
              <a:t>High credibility</a:t>
            </a:r>
          </a:p>
          <a:p>
            <a:r>
              <a:rPr lang="en-US" altLang="ar-SA" b="1" smtClean="0"/>
              <a:t>Ability to catch buyers off guard</a:t>
            </a:r>
          </a:p>
          <a:p>
            <a:r>
              <a:rPr lang="en-US" altLang="ar-SA" b="1" smtClean="0"/>
              <a:t>Dramatization</a:t>
            </a:r>
          </a:p>
          <a:p>
            <a:endParaRPr lang="en-US" altLang="ar-SA" b="1" dirty="0"/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>
          <a:xfrm>
            <a:off x="6663558" y="1741488"/>
            <a:ext cx="3794235" cy="369236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 smtClean="0"/>
              <a:t>Events and Experiences</a:t>
            </a:r>
          </a:p>
          <a:p>
            <a:r>
              <a:rPr lang="en-US" altLang="ar-SA" b="1" dirty="0" smtClean="0"/>
              <a:t>Relevant</a:t>
            </a:r>
          </a:p>
          <a:p>
            <a:r>
              <a:rPr lang="en-US" altLang="ar-SA" b="1" dirty="0" smtClean="0"/>
              <a:t>Involving</a:t>
            </a:r>
          </a:p>
          <a:p>
            <a:r>
              <a:rPr lang="en-US" altLang="ar-SA" b="1" dirty="0" smtClean="0"/>
              <a:t>Implicit</a:t>
            </a:r>
            <a:endParaRPr lang="en-US" altLang="ar-SA" b="1" dirty="0"/>
          </a:p>
        </p:txBody>
      </p:sp>
    </p:spTree>
    <p:extLst>
      <p:ext uri="{BB962C8B-B14F-4D97-AF65-F5344CB8AC3E}">
        <p14:creationId xmlns:p14="http://schemas.microsoft.com/office/powerpoint/2010/main" val="144113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23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027085" y="559420"/>
            <a:ext cx="7105763" cy="77444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Characteristics of the Marketing Communications Mix</a:t>
            </a:r>
            <a:endParaRPr lang="en-US" altLang="ar-SA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260877" y="1532965"/>
            <a:ext cx="3544074" cy="237517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 smtClean="0"/>
              <a:t>Direct Marketing</a:t>
            </a:r>
          </a:p>
          <a:p>
            <a:r>
              <a:rPr lang="en-US" altLang="ar-SA" b="1" dirty="0" smtClean="0"/>
              <a:t>Customized</a:t>
            </a:r>
          </a:p>
          <a:p>
            <a:r>
              <a:rPr lang="en-US" altLang="ar-SA" b="1" dirty="0" smtClean="0"/>
              <a:t>Up-to-date</a:t>
            </a:r>
          </a:p>
          <a:p>
            <a:r>
              <a:rPr lang="en-US" altLang="ar-SA" b="1" dirty="0" smtClean="0"/>
              <a:t>Interactive</a:t>
            </a:r>
          </a:p>
          <a:p>
            <a:pPr>
              <a:buFontTx/>
              <a:buNone/>
            </a:pPr>
            <a:endParaRPr lang="en-US" altLang="ar-SA" b="1" dirty="0" smtClean="0"/>
          </a:p>
          <a:p>
            <a:endParaRPr lang="en-US" altLang="ar-SA" b="1" dirty="0"/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>
          <a:xfrm>
            <a:off x="6160767" y="1532965"/>
            <a:ext cx="3787543" cy="245137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ar-SA" b="1" u="sng" dirty="0" smtClean="0"/>
              <a:t>Personal Selling</a:t>
            </a:r>
          </a:p>
          <a:p>
            <a:r>
              <a:rPr lang="en-US" altLang="ar-SA" b="1" dirty="0" smtClean="0"/>
              <a:t>Personal interaction</a:t>
            </a:r>
          </a:p>
          <a:p>
            <a:r>
              <a:rPr lang="en-US" altLang="ar-SA" b="1" dirty="0" smtClean="0"/>
              <a:t>Cultivation</a:t>
            </a:r>
          </a:p>
          <a:p>
            <a:r>
              <a:rPr lang="en-US" altLang="ar-SA" b="1" dirty="0" smtClean="0"/>
              <a:t>Response</a:t>
            </a:r>
          </a:p>
          <a:p>
            <a:endParaRPr lang="en-US" altLang="ar-SA" b="1" dirty="0"/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3226459" y="4128901"/>
            <a:ext cx="5868616" cy="187739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10000"/>
              </a:spcBef>
              <a:spcAft>
                <a:spcPct val="10000"/>
              </a:spcAft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ct val="1000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ct val="1000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None/>
            </a:pPr>
            <a:r>
              <a:rPr lang="en-US" altLang="ar-SA" sz="2400" b="1" u="sng" dirty="0"/>
              <a:t>Word-of-Mouth Marketing</a:t>
            </a:r>
          </a:p>
          <a:p>
            <a:r>
              <a:rPr lang="en-US" altLang="ar-SA" sz="2400" b="1" dirty="0"/>
              <a:t>Credible</a:t>
            </a:r>
          </a:p>
          <a:p>
            <a:r>
              <a:rPr lang="en-US" altLang="ar-SA" sz="2400" b="1" dirty="0"/>
              <a:t>Personal</a:t>
            </a:r>
          </a:p>
          <a:p>
            <a:r>
              <a:rPr lang="en-US" altLang="ar-SA" sz="2400" b="1" dirty="0"/>
              <a:t>Timely</a:t>
            </a:r>
          </a:p>
          <a:p>
            <a:endParaRPr lang="en-US" altLang="ar-SA" sz="2400" b="1" dirty="0"/>
          </a:p>
        </p:txBody>
      </p:sp>
    </p:spTree>
    <p:extLst>
      <p:ext uri="{BB962C8B-B14F-4D97-AF65-F5344CB8AC3E}">
        <p14:creationId xmlns:p14="http://schemas.microsoft.com/office/powerpoint/2010/main" val="238314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24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233562" y="343797"/>
            <a:ext cx="7345623" cy="96530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Factors in Setting Communications Mix</a:t>
            </a:r>
            <a:endParaRPr lang="en-US" altLang="ar-SA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3144516" y="1864058"/>
            <a:ext cx="4801305" cy="362267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Type of product market</a:t>
            </a:r>
          </a:p>
          <a:p>
            <a:r>
              <a:rPr lang="en-US" altLang="ar-SA" b="1" dirty="0" smtClean="0"/>
              <a:t>Buyer readiness stage</a:t>
            </a:r>
          </a:p>
          <a:p>
            <a:r>
              <a:rPr lang="en-US" altLang="ar-SA" b="1" dirty="0" smtClean="0"/>
              <a:t>Product life cycle stage</a:t>
            </a:r>
          </a:p>
          <a:p>
            <a:pPr>
              <a:buFontTx/>
              <a:buNone/>
            </a:pPr>
            <a:endParaRPr lang="en-US" altLang="ar-SA" b="1" dirty="0"/>
          </a:p>
        </p:txBody>
      </p:sp>
    </p:spTree>
    <p:extLst>
      <p:ext uri="{BB962C8B-B14F-4D97-AF65-F5344CB8AC3E}">
        <p14:creationId xmlns:p14="http://schemas.microsoft.com/office/powerpoint/2010/main" val="18090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2940" y="63725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1172040" y="5789738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25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180593" y="501587"/>
            <a:ext cx="7312380" cy="85800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2500479135"/>
              </p:ext>
            </p:extLst>
          </p:nvPr>
        </p:nvGraphicFramePr>
        <p:xfrm>
          <a:off x="2103863" y="1503860"/>
          <a:ext cx="79248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55894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26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437520" y="412594"/>
            <a:ext cx="6798527" cy="95900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Text Placeholder 6"/>
          <p:cNvSpPr txBox="1">
            <a:spLocks/>
          </p:cNvSpPr>
          <p:nvPr/>
        </p:nvSpPr>
        <p:spPr>
          <a:xfrm>
            <a:off x="1800271" y="1492469"/>
            <a:ext cx="8545547" cy="526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Identifying the Target market</a:t>
            </a: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2517701278"/>
              </p:ext>
            </p:extLst>
          </p:nvPr>
        </p:nvGraphicFramePr>
        <p:xfrm>
          <a:off x="1800271" y="2113539"/>
          <a:ext cx="8631044" cy="3697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30264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27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925700" y="512167"/>
            <a:ext cx="7417997" cy="70047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616926" y="2709772"/>
            <a:ext cx="8767295" cy="275560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ar-SA" b="1" smtClean="0"/>
          </a:p>
          <a:p>
            <a:r>
              <a:rPr lang="en-US" altLang="ar-SA" b="1" smtClean="0"/>
              <a:t>Marketers seek a purchase response that results from a consumer decision-making process that includes the stages of buyer readiness</a:t>
            </a:r>
            <a:endParaRPr lang="en-US" altLang="ar-SA" b="1" dirty="0" smtClean="0"/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2129177" y="1570511"/>
            <a:ext cx="7550851" cy="69535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endParaRPr lang="en-US" altLang="ar-SA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Determining the Communication Objectives</a:t>
            </a:r>
          </a:p>
          <a:p>
            <a:pPr>
              <a:spcBef>
                <a:spcPct val="0"/>
              </a:spcBef>
            </a:pP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80277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28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049517" y="329924"/>
            <a:ext cx="7872248" cy="112493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701383" y="2403088"/>
            <a:ext cx="7083748" cy="300214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 smtClean="0"/>
              <a:t>AIDA Model</a:t>
            </a:r>
          </a:p>
          <a:p>
            <a:r>
              <a:rPr lang="en-US" altLang="ar-SA" b="1" dirty="0" smtClean="0"/>
              <a:t>Get Attention</a:t>
            </a:r>
          </a:p>
          <a:p>
            <a:r>
              <a:rPr lang="en-US" altLang="ar-SA" b="1" dirty="0" smtClean="0"/>
              <a:t>Hold Interest</a:t>
            </a:r>
          </a:p>
          <a:p>
            <a:r>
              <a:rPr lang="en-US" altLang="ar-SA" b="1" dirty="0" smtClean="0"/>
              <a:t>Arouse Desire</a:t>
            </a:r>
          </a:p>
          <a:p>
            <a:r>
              <a:rPr lang="en-US" altLang="ar-SA" b="1" dirty="0" smtClean="0"/>
              <a:t>Obtain Action</a:t>
            </a:r>
          </a:p>
          <a:p>
            <a:endParaRPr lang="en-US" altLang="ar-SA" b="1" dirty="0" smtClean="0"/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2701383" y="1631550"/>
            <a:ext cx="7083748" cy="6953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endParaRPr lang="en-US" altLang="ar-SA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Designing a Message</a:t>
            </a:r>
          </a:p>
          <a:p>
            <a:pPr>
              <a:spcBef>
                <a:spcPct val="0"/>
              </a:spcBef>
            </a:pP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0848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29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314667" y="286151"/>
            <a:ext cx="7291553" cy="111890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129177" y="2457353"/>
            <a:ext cx="8028315" cy="318327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Message content </a:t>
            </a:r>
            <a:r>
              <a:rPr lang="en-US" altLang="ar-SA" b="1" dirty="0" smtClean="0"/>
              <a:t>is an appeal or theme that will produce the desired response</a:t>
            </a:r>
          </a:p>
          <a:p>
            <a:pPr marL="533400" indent="-533400"/>
            <a:r>
              <a:rPr lang="en-US" altLang="ar-SA" b="1" dirty="0" smtClean="0"/>
              <a:t>Rational appeal</a:t>
            </a:r>
          </a:p>
          <a:p>
            <a:pPr marL="533400" indent="-533400"/>
            <a:r>
              <a:rPr lang="en-US" altLang="ar-SA" b="1" dirty="0" smtClean="0"/>
              <a:t>Emotional appeal</a:t>
            </a:r>
          </a:p>
          <a:p>
            <a:pPr marL="533400" indent="-533400"/>
            <a:r>
              <a:rPr lang="en-US" altLang="ar-SA" b="1" dirty="0" smtClean="0"/>
              <a:t>Moral appeal</a:t>
            </a:r>
            <a:endParaRPr lang="en-US" altLang="ar-SA" b="1" dirty="0"/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2129176" y="1624444"/>
            <a:ext cx="8028315" cy="65552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endParaRPr lang="en-US" altLang="ar-SA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Designing a Message</a:t>
            </a:r>
          </a:p>
          <a:p>
            <a:pPr>
              <a:spcBef>
                <a:spcPct val="0"/>
              </a:spcBef>
            </a:pP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0069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30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000508" y="309112"/>
            <a:ext cx="7672552" cy="124945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438400" y="2187276"/>
            <a:ext cx="8050923" cy="373904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Rational appeal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 </a:t>
            </a:r>
            <a:r>
              <a:rPr lang="en-US" altLang="ar-SA" b="1" dirty="0" smtClean="0"/>
              <a:t>relates to the audience’s self-interest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Emotional appeal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 </a:t>
            </a:r>
            <a:r>
              <a:rPr lang="en-US" altLang="ar-SA" b="1" dirty="0" smtClean="0"/>
              <a:t>is an attempt to stir up positive or negative emotions to motivate a purchase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Moral appeal 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/>
              <a:t>is directed at the audience’s sense of right and proper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 smtClean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2438401" y="1561595"/>
            <a:ext cx="8050922" cy="45143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endParaRPr lang="en-US" altLang="ar-SA" sz="2400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sz="2400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Designing a Message</a:t>
            </a:r>
          </a:p>
          <a:p>
            <a:pPr algn="ctr">
              <a:spcBef>
                <a:spcPct val="0"/>
              </a:spcBef>
            </a:pPr>
            <a:endParaRPr lang="en-US" altLang="ar-SA" sz="2400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26130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1533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31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315844" y="490654"/>
            <a:ext cx="9411629" cy="880946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129176" y="2475571"/>
            <a:ext cx="8025868" cy="353072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Personal communication </a:t>
            </a:r>
            <a:r>
              <a:rPr lang="en-US" altLang="ar-SA" b="1" dirty="0" smtClean="0"/>
              <a:t>involves two or more people communicating directly with each other</a:t>
            </a:r>
          </a:p>
          <a:p>
            <a:pPr marL="533400" indent="-533400"/>
            <a:r>
              <a:rPr lang="en-US" altLang="ar-SA" b="1" dirty="0" smtClean="0"/>
              <a:t>Face to face</a:t>
            </a:r>
          </a:p>
          <a:p>
            <a:pPr marL="533400" indent="-533400"/>
            <a:r>
              <a:rPr lang="en-US" altLang="ar-SA" b="1" dirty="0" smtClean="0"/>
              <a:t>Phone</a:t>
            </a:r>
          </a:p>
          <a:p>
            <a:pPr marL="533400" indent="-533400"/>
            <a:r>
              <a:rPr lang="en-US" altLang="ar-SA" b="1" dirty="0" smtClean="0"/>
              <a:t>Mail</a:t>
            </a:r>
          </a:p>
          <a:p>
            <a:pPr marL="533400" indent="-533400"/>
            <a:r>
              <a:rPr lang="en-US" altLang="ar-SA" b="1" dirty="0" smtClean="0"/>
              <a:t>E-mail</a:t>
            </a:r>
          </a:p>
          <a:p>
            <a:pPr marL="533400" indent="-533400"/>
            <a:r>
              <a:rPr lang="en-US" altLang="ar-SA" b="1" dirty="0" smtClean="0"/>
              <a:t>Internet chat</a:t>
            </a:r>
            <a:endParaRPr lang="en-US" altLang="ar-SA" b="1" dirty="0"/>
          </a:p>
        </p:txBody>
      </p:sp>
      <p:sp>
        <p:nvSpPr>
          <p:cNvPr id="12" name="Text Placeholder 4"/>
          <p:cNvSpPr txBox="1">
            <a:spLocks/>
          </p:cNvSpPr>
          <p:nvPr/>
        </p:nvSpPr>
        <p:spPr>
          <a:xfrm>
            <a:off x="2036956" y="1544444"/>
            <a:ext cx="8118088" cy="75828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endParaRPr lang="en-US" altLang="ar-SA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Choosing Media</a:t>
            </a:r>
          </a:p>
          <a:p>
            <a:pPr algn="ctr">
              <a:spcBef>
                <a:spcPct val="0"/>
              </a:spcBef>
            </a:pP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9273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36303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32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042549" y="442476"/>
            <a:ext cx="7588469" cy="90324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807779" y="2226849"/>
            <a:ext cx="9059918" cy="377945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Personal communication </a:t>
            </a:r>
            <a:r>
              <a:rPr lang="en-US" altLang="ar-SA" b="1" dirty="0" smtClean="0"/>
              <a:t>is effective because it allows personal addressing and feedback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/>
              <a:t>Control of personal communication</a:t>
            </a:r>
          </a:p>
          <a:p>
            <a:pPr marL="533400" indent="-533400"/>
            <a:r>
              <a:rPr lang="en-US" altLang="ar-SA" b="1" dirty="0" smtClean="0"/>
              <a:t>Company</a:t>
            </a:r>
          </a:p>
          <a:p>
            <a:pPr marL="533400" indent="-533400"/>
            <a:r>
              <a:rPr lang="en-US" altLang="ar-SA" b="1" dirty="0" smtClean="0"/>
              <a:t>Independent experts</a:t>
            </a:r>
          </a:p>
          <a:p>
            <a:pPr marL="533400" indent="-533400"/>
            <a:r>
              <a:rPr lang="en-US" altLang="ar-SA" b="1" dirty="0" smtClean="0"/>
              <a:t>Word-of-mouth</a:t>
            </a:r>
            <a:endParaRPr lang="en-US" altLang="ar-SA" b="1" dirty="0"/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1714775" y="1621032"/>
            <a:ext cx="9152921" cy="49065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endParaRPr lang="en-US" altLang="ar-SA" sz="2400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sz="2400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Choosing Media</a:t>
            </a:r>
          </a:p>
          <a:p>
            <a:pPr>
              <a:spcBef>
                <a:spcPct val="0"/>
              </a:spcBef>
            </a:pPr>
            <a:endParaRPr lang="en-US" altLang="ar-SA" sz="2400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9653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33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995416" y="482122"/>
            <a:ext cx="7504387" cy="951326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343890" y="2322926"/>
            <a:ext cx="7409985" cy="357954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Opinion leaders </a:t>
            </a:r>
            <a:r>
              <a:rPr lang="en-US" altLang="ar-SA" b="1" dirty="0" smtClean="0"/>
              <a:t>are people within a reference group who, because of their special skills, knowledge, personality, or other characteristics; exerts social influence on others</a:t>
            </a:r>
            <a:endParaRPr lang="en-US" altLang="ar-SA" sz="2200" b="1" i="1" dirty="0" smtClean="0">
              <a:solidFill>
                <a:srgbClr val="333399"/>
              </a:solidFill>
              <a:latin typeface="Times New Roman" panose="02020603050405020304" pitchFamily="18" charset="0"/>
            </a:endParaRP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Buzz marketing </a:t>
            </a:r>
            <a:r>
              <a:rPr lang="en-US" altLang="ar-SA" b="1" dirty="0" smtClean="0"/>
              <a:t>involves cultivating opinion leaders and getting them to spread information about a product or service to others in their communities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 smtClean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 smtClean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 smtClean="0"/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sz="2400" b="1" dirty="0"/>
          </a:p>
        </p:txBody>
      </p:sp>
      <p:sp>
        <p:nvSpPr>
          <p:cNvPr id="12" name="Text Placeholder 4"/>
          <p:cNvSpPr txBox="1">
            <a:spLocks/>
          </p:cNvSpPr>
          <p:nvPr/>
        </p:nvSpPr>
        <p:spPr>
          <a:xfrm>
            <a:off x="2343890" y="1557928"/>
            <a:ext cx="7409985" cy="6021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endParaRPr lang="en-US" altLang="ar-SA" sz="2000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sz="2000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Choosing Media</a:t>
            </a: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sz="2000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Personal Communication</a:t>
            </a:r>
          </a:p>
          <a:p>
            <a:pPr algn="ctr">
              <a:spcBef>
                <a:spcPct val="0"/>
              </a:spcBef>
            </a:pPr>
            <a:endParaRPr lang="en-US" altLang="ar-SA" sz="2000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18042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34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714775" y="343838"/>
            <a:ext cx="8046439" cy="113774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533175" y="2531907"/>
            <a:ext cx="8851046" cy="325534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 algn="ctr">
              <a:buFont typeface="Arial" panose="020B0604020202020204" pitchFamily="34" charset="0"/>
              <a:buNone/>
            </a:pPr>
            <a:endParaRPr lang="en-US" altLang="ar-SA" sz="2400" b="1" i="1" dirty="0" smtClean="0">
              <a:latin typeface="Times New Roman" panose="02020603050405020304" pitchFamily="18" charset="0"/>
            </a:endParaRP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Non personal communication </a:t>
            </a:r>
            <a:r>
              <a:rPr lang="en-US" altLang="ar-SA" b="1" dirty="0" smtClean="0"/>
              <a:t>is media that carry messages without personal contact or feedback, including major media, atmospheres, and events that affect the buyer directly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1533175" y="1554902"/>
            <a:ext cx="8851046" cy="72258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endParaRPr lang="en-US" altLang="ar-SA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Non personal Communication Channels</a:t>
            </a:r>
          </a:p>
          <a:p>
            <a:pPr>
              <a:spcBef>
                <a:spcPct val="0"/>
              </a:spcBef>
            </a:pP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51450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35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881497" y="436896"/>
            <a:ext cx="7910573" cy="102591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881497" y="2407526"/>
            <a:ext cx="8708980" cy="340469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 algn="ctr">
              <a:buFont typeface="Arial" panose="020B0604020202020204" pitchFamily="34" charset="0"/>
              <a:buNone/>
            </a:pPr>
            <a:endParaRPr lang="en-US" altLang="ar-SA" b="1" i="1" dirty="0" smtClean="0">
              <a:latin typeface="Times New Roman" panose="02020603050405020304" pitchFamily="18" charset="0"/>
            </a:endParaRP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Major media </a:t>
            </a:r>
            <a:r>
              <a:rPr lang="en-US" altLang="ar-SA" b="1" dirty="0" smtClean="0"/>
              <a:t>include print, broadcast, display, and online media</a:t>
            </a:r>
            <a:endParaRPr lang="en-US" altLang="ar-SA" sz="2400" b="1" dirty="0" smtClean="0"/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>
                <a:solidFill>
                  <a:srgbClr val="FF0000"/>
                </a:solidFill>
              </a:rPr>
              <a:t>Atmospheres</a:t>
            </a:r>
            <a:r>
              <a:rPr lang="en-US" altLang="ar-SA" b="1" dirty="0" smtClean="0"/>
              <a:t> are designed environments that create or reinforce the buyer’s leanings toward buying a product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1881497" y="1557081"/>
            <a:ext cx="8708980" cy="7561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endParaRPr lang="en-US" altLang="ar-SA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Non personal Communication Channels</a:t>
            </a:r>
          </a:p>
          <a:p>
            <a:pPr>
              <a:spcBef>
                <a:spcPct val="0"/>
              </a:spcBef>
            </a:pP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02484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36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129177" y="312735"/>
            <a:ext cx="7462345" cy="118254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163125" y="2150555"/>
            <a:ext cx="8326989" cy="374599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/>
              <a:t>Events are staged occurrences that communicate messages to target audiences</a:t>
            </a:r>
          </a:p>
          <a:p>
            <a:pPr marL="533400" indent="-533400"/>
            <a:r>
              <a:rPr lang="en-US" altLang="ar-SA" b="1" dirty="0" smtClean="0"/>
              <a:t>Press conferences</a:t>
            </a:r>
          </a:p>
          <a:p>
            <a:pPr marL="533400" indent="-533400"/>
            <a:r>
              <a:rPr lang="en-US" altLang="ar-SA" b="1" dirty="0" smtClean="0"/>
              <a:t>Grand openings</a:t>
            </a:r>
          </a:p>
          <a:p>
            <a:pPr marL="533400" indent="-533400"/>
            <a:r>
              <a:rPr lang="en-US" altLang="ar-SA" b="1" dirty="0" smtClean="0"/>
              <a:t>Exhibits</a:t>
            </a:r>
          </a:p>
          <a:p>
            <a:pPr marL="533400" indent="-533400"/>
            <a:r>
              <a:rPr lang="en-US" altLang="ar-SA" b="1" dirty="0" smtClean="0"/>
              <a:t>Public tours</a:t>
            </a:r>
          </a:p>
          <a:p>
            <a:pPr marL="533400" indent="-533400">
              <a:buFont typeface="Arial" panose="020B0604020202020204" pitchFamily="34" charset="0"/>
              <a:buNone/>
            </a:pPr>
            <a:endParaRPr lang="en-US" altLang="ar-SA" b="1" dirty="0"/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2129177" y="1449014"/>
            <a:ext cx="8360937" cy="5488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endParaRPr lang="en-US" altLang="ar-SA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Non personal Communication Channels</a:t>
            </a:r>
          </a:p>
          <a:p>
            <a:pPr>
              <a:spcBef>
                <a:spcPct val="0"/>
              </a:spcBef>
            </a:pP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6727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361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37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058329" y="224470"/>
            <a:ext cx="7616283" cy="137551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587491" y="2787282"/>
            <a:ext cx="8562278" cy="293195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 algn="ctr">
              <a:buFont typeface="Arial" panose="020B0604020202020204" pitchFamily="34" charset="0"/>
              <a:buNone/>
            </a:pPr>
            <a:endParaRPr lang="en-US" altLang="ar-SA" sz="2400" b="1" i="1" dirty="0" smtClean="0">
              <a:solidFill>
                <a:srgbClr val="1A643E"/>
              </a:solidFill>
              <a:latin typeface="Times New Roman" panose="02020603050405020304" pitchFamily="18" charset="0"/>
            </a:endParaRP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dirty="0" smtClean="0"/>
              <a:t>The message’s impact on the target audience is affected by how the audience views the communicator</a:t>
            </a:r>
          </a:p>
          <a:p>
            <a:pPr marL="533400" indent="-533400"/>
            <a:r>
              <a:rPr lang="en-US" altLang="ar-SA" b="1" dirty="0" smtClean="0"/>
              <a:t>Celebrities</a:t>
            </a:r>
          </a:p>
          <a:p>
            <a:pPr marL="914400" lvl="1" indent="-457200"/>
            <a:r>
              <a:rPr lang="en-US" altLang="ar-SA" b="1" dirty="0" smtClean="0"/>
              <a:t>Athletes</a:t>
            </a:r>
          </a:p>
          <a:p>
            <a:pPr marL="914400" lvl="1" indent="-457200"/>
            <a:r>
              <a:rPr lang="en-US" altLang="ar-SA" b="1" dirty="0" smtClean="0"/>
              <a:t>Entertainers</a:t>
            </a:r>
          </a:p>
          <a:p>
            <a:pPr marL="533400" indent="-533400"/>
            <a:r>
              <a:rPr lang="en-US" altLang="ar-SA" b="1" dirty="0" smtClean="0"/>
              <a:t>Professionals</a:t>
            </a:r>
          </a:p>
          <a:p>
            <a:pPr marL="914400" lvl="1" indent="-457200"/>
            <a:r>
              <a:rPr lang="en-US" altLang="ar-SA" b="1" dirty="0" smtClean="0"/>
              <a:t>Health care providers</a:t>
            </a:r>
          </a:p>
          <a:p>
            <a:pPr marL="533400" indent="-533400"/>
            <a:endParaRPr lang="en-US" altLang="ar-SA" b="1" dirty="0"/>
          </a:p>
        </p:txBody>
      </p:sp>
      <p:sp>
        <p:nvSpPr>
          <p:cNvPr id="12" name="Text Placeholder 4"/>
          <p:cNvSpPr txBox="1">
            <a:spLocks/>
          </p:cNvSpPr>
          <p:nvPr/>
        </p:nvSpPr>
        <p:spPr>
          <a:xfrm>
            <a:off x="1587491" y="1666221"/>
            <a:ext cx="8562277" cy="65792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endParaRPr lang="en-US" altLang="ar-SA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Selecting the Message Source</a:t>
            </a:r>
          </a:p>
          <a:p>
            <a:pPr>
              <a:spcBef>
                <a:spcPct val="0"/>
              </a:spcBef>
            </a:pP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8137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-11361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38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566041" y="389507"/>
            <a:ext cx="8324193" cy="11430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Developing Effective Marketing Communication</a:t>
            </a:r>
            <a:endParaRPr lang="en-US" altLang="ar-SA" sz="2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566041" y="2553413"/>
            <a:ext cx="8816770" cy="316582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 algn="ctr">
              <a:buFont typeface="Arial" panose="020B0604020202020204" pitchFamily="34" charset="0"/>
              <a:buNone/>
            </a:pPr>
            <a:endParaRPr lang="en-US" altLang="ar-SA" sz="2400" b="1" i="1" smtClean="0">
              <a:solidFill>
                <a:srgbClr val="1A643E"/>
              </a:solidFill>
              <a:latin typeface="Times New Roman" panose="02020603050405020304" pitchFamily="18" charset="0"/>
            </a:endParaRP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en-US" altLang="ar-SA" b="1" smtClean="0"/>
              <a:t>Involves the communicator understanding the effect on the target audience by measuring behavior resulting from the behavior</a:t>
            </a:r>
            <a:endParaRPr lang="en-US" altLang="ar-SA" b="1" dirty="0"/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1566041" y="1612121"/>
            <a:ext cx="8816770" cy="7506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endParaRPr lang="en-US" altLang="ar-SA" dirty="0" smtClean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en-US" altLang="ar-SA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Collecting Feedback</a:t>
            </a:r>
          </a:p>
          <a:p>
            <a:pPr>
              <a:spcBef>
                <a:spcPct val="0"/>
              </a:spcBef>
            </a:pPr>
            <a:endParaRPr lang="en-US" altLang="ar-SA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1733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19240"/>
            <a:ext cx="1222425" cy="10962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775" y="6100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2135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289" y="270519"/>
            <a:ext cx="2117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Chapter-8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84221" y="6399677"/>
            <a:ext cx="759372" cy="365125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DED41F8-FC0F-4085-8150-313B6CF05213}" type="slidenum">
              <a:rPr lang="en-US" sz="2400" b="1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pPr algn="ctr"/>
              <a:t>39</a:t>
            </a:fld>
            <a:endParaRPr lang="en-US" sz="24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47192" y="1725820"/>
            <a:ext cx="8537029" cy="422096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 algn="ctr">
              <a:buFont typeface="Arial" panose="020B0604020202020204" pitchFamily="34" charset="0"/>
              <a:buNone/>
            </a:pPr>
            <a:endParaRPr lang="en-US" altLang="ar-SA" sz="1800" b="1" i="1" dirty="0" smtClean="0">
              <a:latin typeface="Times New Roman" panose="02020603050405020304" pitchFamily="18" charset="0"/>
            </a:endParaRPr>
          </a:p>
          <a:p>
            <a:pPr marL="533400" indent="-533400"/>
            <a:r>
              <a:rPr lang="en-US" altLang="ar-SA" sz="2400" b="1" dirty="0" smtClean="0"/>
              <a:t>Communicate openly and honestly with consumers and resellers </a:t>
            </a:r>
          </a:p>
          <a:p>
            <a:pPr marL="533400" indent="-533400"/>
            <a:r>
              <a:rPr lang="en-US" altLang="ar-SA" sz="2400" b="1" dirty="0" smtClean="0"/>
              <a:t>Avoid deceptive or false advertising</a:t>
            </a:r>
          </a:p>
          <a:p>
            <a:pPr marL="533400" indent="-533400"/>
            <a:r>
              <a:rPr lang="en-US" altLang="ar-SA" sz="2400" b="1" dirty="0" smtClean="0"/>
              <a:t>Avoid bait-and-switch advertising</a:t>
            </a:r>
          </a:p>
          <a:p>
            <a:pPr marL="533400" indent="-533400"/>
            <a:r>
              <a:rPr lang="en-US" altLang="ar-SA" sz="2400" b="1" dirty="0" smtClean="0"/>
              <a:t>Conform to all federal, state, and local regulations</a:t>
            </a:r>
          </a:p>
          <a:p>
            <a:pPr marL="533400" indent="-533400"/>
            <a:r>
              <a:rPr lang="en-US" altLang="ar-SA" sz="2400" b="1" dirty="0" smtClean="0"/>
              <a:t>Follow rules of “fair competition”</a:t>
            </a:r>
          </a:p>
          <a:p>
            <a:pPr marL="533400" indent="-533400"/>
            <a:r>
              <a:rPr lang="en-US" altLang="ar-SA" sz="2400" b="1" dirty="0" smtClean="0"/>
              <a:t>Do not offer bribes</a:t>
            </a:r>
          </a:p>
          <a:p>
            <a:pPr marL="533400" indent="-533400"/>
            <a:r>
              <a:rPr lang="en-US" altLang="ar-SA" sz="2400" b="1" dirty="0" smtClean="0"/>
              <a:t>Do not attempt to obtain competitors’ trade secrets </a:t>
            </a:r>
          </a:p>
          <a:p>
            <a:pPr marL="533400" indent="-533400"/>
            <a:r>
              <a:rPr lang="en-US" altLang="ar-SA" sz="2400" b="1" dirty="0" smtClean="0"/>
              <a:t>Do not disparage competitors or their products</a:t>
            </a:r>
            <a:endParaRPr lang="en-US" altLang="ar-SA" sz="2400" b="1" dirty="0"/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1847193" y="371065"/>
            <a:ext cx="8148145" cy="123349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28600" indent="-228600" algn="ctr">
              <a:buFont typeface="Arial" panose="020B0604020202020204" pitchFamily="34" charset="0"/>
              <a:buNone/>
            </a:pPr>
            <a:r>
              <a:rPr lang="en-US" altLang="ar-SA" sz="2800" b="1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Socially Responsible  Marketing Communication</a:t>
            </a:r>
            <a:endParaRPr lang="en-US" altLang="ar-SA" sz="2800" b="1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78799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1007</TotalTime>
  <Words>1292</Words>
  <Application>Microsoft Office PowerPoint</Application>
  <PresentationFormat>Widescreen</PresentationFormat>
  <Paragraphs>407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Aharoni</vt:lpstr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ABUBAKR</cp:lastModifiedBy>
  <cp:revision>168</cp:revision>
  <dcterms:created xsi:type="dcterms:W3CDTF">2021-08-03T13:03:26Z</dcterms:created>
  <dcterms:modified xsi:type="dcterms:W3CDTF">2022-03-12T13:36:08Z</dcterms:modified>
</cp:coreProperties>
</file>