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24.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8.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480" r:id="rId2"/>
    <p:sldId id="303" r:id="rId3"/>
    <p:sldId id="271" r:id="rId4"/>
    <p:sldId id="313" r:id="rId5"/>
    <p:sldId id="276" r:id="rId6"/>
    <p:sldId id="623" r:id="rId7"/>
    <p:sldId id="624" r:id="rId8"/>
    <p:sldId id="625" r:id="rId9"/>
    <p:sldId id="626" r:id="rId10"/>
    <p:sldId id="627" r:id="rId11"/>
    <p:sldId id="628" r:id="rId12"/>
    <p:sldId id="568" r:id="rId13"/>
    <p:sldId id="629" r:id="rId14"/>
    <p:sldId id="630" r:id="rId15"/>
    <p:sldId id="631" r:id="rId16"/>
    <p:sldId id="632" r:id="rId17"/>
    <p:sldId id="633" r:id="rId18"/>
    <p:sldId id="634" r:id="rId19"/>
    <p:sldId id="635" r:id="rId20"/>
    <p:sldId id="636" r:id="rId21"/>
    <p:sldId id="637" r:id="rId22"/>
    <p:sldId id="638" r:id="rId23"/>
    <p:sldId id="639" r:id="rId24"/>
    <p:sldId id="640" r:id="rId25"/>
    <p:sldId id="641" r:id="rId26"/>
    <p:sldId id="642" r:id="rId27"/>
    <p:sldId id="643" r:id="rId28"/>
    <p:sldId id="644" r:id="rId29"/>
    <p:sldId id="489" r:id="rId30"/>
    <p:sldId id="645" r:id="rId31"/>
    <p:sldId id="646" r:id="rId32"/>
    <p:sldId id="603"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623"/>
            <p14:sldId id="624"/>
            <p14:sldId id="625"/>
            <p14:sldId id="626"/>
            <p14:sldId id="627"/>
            <p14:sldId id="628"/>
            <p14:sldId id="568"/>
            <p14:sldId id="629"/>
            <p14:sldId id="630"/>
            <p14:sldId id="631"/>
            <p14:sldId id="632"/>
            <p14:sldId id="633"/>
            <p14:sldId id="634"/>
            <p14:sldId id="635"/>
            <p14:sldId id="636"/>
            <p14:sldId id="637"/>
            <p14:sldId id="638"/>
            <p14:sldId id="639"/>
            <p14:sldId id="640"/>
            <p14:sldId id="641"/>
            <p14:sldId id="642"/>
            <p14:sldId id="643"/>
            <p14:sldId id="644"/>
            <p14:sldId id="489"/>
            <p14:sldId id="645"/>
            <p14:sldId id="646"/>
            <p14:sldId id="60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6" d="100"/>
          <a:sy n="56" d="100"/>
        </p:scale>
        <p:origin x="90" y="4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3/8/2024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www.midocean.ae</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3/8/2024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3/8/2024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3/8/2024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3/8/2024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3/8/2024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3/8/2024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3/8/2024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3/8/2024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3/8/2024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3/8/2024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3/8/2024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3/8/2024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70" y="2424037"/>
            <a:ext cx="5215188"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94355"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a:p>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7872"/>
    </mc:Choice>
    <mc:Fallback xmlns="">
      <p:transition spd="slow" advTm="478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08836" y="2785710"/>
            <a:ext cx="5073513"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94355"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2935"/>
    </mc:Choice>
    <mc:Fallback xmlns="">
      <p:transition spd="slow" advTm="3293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4010249" y="929521"/>
            <a:ext cx="3642344" cy="461665"/>
          </a:xfrm>
          <a:prstGeom prst="rect">
            <a:avLst/>
          </a:prstGeom>
          <a:noFill/>
        </p:spPr>
        <p:txBody>
          <a:bodyPr wrap="none" rtlCol="0">
            <a:spAutoFit/>
          </a:bodyPr>
          <a:lstStyle/>
          <a:p>
            <a:pPr algn="ctr"/>
            <a:r>
              <a:rPr lang="ar-EG" sz="2400" b="1" dirty="0">
                <a:solidFill>
                  <a:srgbClr val="00B0F0"/>
                </a:solidFill>
                <a:latin typeface="Alexandria" pitchFamily="2" charset="-78"/>
                <a:cs typeface="Alexandria" pitchFamily="2" charset="-78"/>
              </a:rPr>
              <a:t>مصادر القانون وأنواعها</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643124"/>
            <a:ext cx="11700394" cy="1815882"/>
          </a:xfrm>
          <a:prstGeom prst="rect">
            <a:avLst/>
          </a:prstGeom>
        </p:spPr>
        <p:txBody>
          <a:bodyPr wrap="square">
            <a:spAutoFit/>
          </a:bodyPr>
          <a:lstStyle/>
          <a:p>
            <a:pPr marL="342900" indent="-342900" algn="just" rtl="1">
              <a:buFont typeface="Wingdings" pitchFamily="2" charset="2"/>
              <a:buChar char="§"/>
            </a:pPr>
            <a:r>
              <a:rPr lang="ar-EG" sz="2800" b="1" u="sng" dirty="0">
                <a:latin typeface="شمثءشىيقهش"/>
                <a:cs typeface="Alexandria" pitchFamily="2" charset="-78"/>
              </a:rPr>
              <a:t>أهم النقاط الأساسية للمحاضرة: </a:t>
            </a:r>
          </a:p>
          <a:p>
            <a:pPr algn="just" rtl="1"/>
            <a:r>
              <a:rPr lang="ar-EG" sz="2800" dirty="0">
                <a:latin typeface="شمثءشىيقهش"/>
                <a:cs typeface="Alexandria" pitchFamily="2" charset="-78"/>
              </a:rPr>
              <a:t> 1- ماهية مصادر القانون وأنواعها.</a:t>
            </a:r>
          </a:p>
          <a:p>
            <a:pPr algn="just" rtl="1"/>
            <a:r>
              <a:rPr lang="ar-EG" sz="2800" dirty="0">
                <a:latin typeface="شمثءشىيقهش"/>
                <a:cs typeface="Alexandria" pitchFamily="2" charset="-78"/>
              </a:rPr>
              <a:t>2- ماهية المصادر الرسمية للقانون وأنواعها.</a:t>
            </a:r>
          </a:p>
          <a:p>
            <a:pPr algn="just" rtl="1"/>
            <a:r>
              <a:rPr lang="ar-EG" sz="2800" dirty="0">
                <a:latin typeface="شمثءشىيقهش"/>
                <a:cs typeface="Alexandria" pitchFamily="2" charset="-78"/>
              </a:rPr>
              <a:t>3- ماهية المصادر التفسيرية للقانون وأنواعها.</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61274"/>
    </mc:Choice>
    <mc:Fallback xmlns="">
      <p:transition spd="slow" advTm="1612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ماهية مصادر القانون وأنواعها:</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72570" y="2430764"/>
            <a:ext cx="12015570" cy="440120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just" rtl="1">
              <a:buFont typeface="Wingdings" pitchFamily="2" charset="2"/>
              <a:buChar char="§"/>
            </a:pPr>
            <a:r>
              <a:rPr lang="ar-EG" sz="2000" b="1" dirty="0">
                <a:latin typeface="Alexandria" pitchFamily="2" charset="-78"/>
                <a:cs typeface="Alexandria" pitchFamily="2" charset="-78"/>
              </a:rPr>
              <a:t>ثمة مصادر متعددة للقاعدة القانونية، بعضها مصادر تاريخية - </a:t>
            </a:r>
            <a:r>
              <a:rPr lang="ar-EG" sz="2000" dirty="0">
                <a:latin typeface="Alexandria" pitchFamily="2" charset="-78"/>
                <a:cs typeface="Alexandria" pitchFamily="2" charset="-78"/>
              </a:rPr>
              <a:t>اعتباراً بأن القاعدة المعمول بها في الوقت الحالي، لم يكن معمولاً بها في الوقت الماضي ولن يستمر العمل بها دائماً؛ فهي في تطور مستمر.</a:t>
            </a:r>
          </a:p>
          <a:p>
            <a:pPr marL="342900" indent="-342900" algn="just" rtl="1">
              <a:buFont typeface="Wingdings" pitchFamily="2" charset="2"/>
              <a:buChar char="§"/>
            </a:pPr>
            <a:r>
              <a:rPr lang="ar-EG" sz="2000" b="1" dirty="0">
                <a:latin typeface="Alexandria" pitchFamily="2" charset="-78"/>
                <a:cs typeface="Alexandria" pitchFamily="2" charset="-78"/>
              </a:rPr>
              <a:t>وثمة مصادر رسمية للقاعدة القانونية، وفيها يجب أن يبحث القاضي عن القاعدة القانونية، أو هي الإجابة عن السؤال- من أين تستمد القاعدة القانونية قوتها الملزمة؟ </a:t>
            </a:r>
            <a:r>
              <a:rPr lang="ar-EG" sz="2000" dirty="0">
                <a:latin typeface="Alexandria" pitchFamily="2" charset="-78"/>
                <a:cs typeface="Alexandria" pitchFamily="2" charset="-78"/>
              </a:rPr>
              <a:t>والمصادر الرسمية في القانون المصري هي: </a:t>
            </a:r>
            <a:r>
              <a:rPr lang="ar-EG" sz="2000" b="1" u="sng" dirty="0">
                <a:effectLst>
                  <a:outerShdw blurRad="38100" dist="38100" dir="2700000" algn="tl">
                    <a:srgbClr val="000000">
                      <a:alpha val="43137"/>
                    </a:srgbClr>
                  </a:outerShdw>
                </a:effectLst>
                <a:latin typeface="Alexandria" pitchFamily="2" charset="-78"/>
                <a:cs typeface="Alexandria" pitchFamily="2" charset="-78"/>
              </a:rPr>
              <a:t>التشريع،</a:t>
            </a:r>
            <a:r>
              <a:rPr lang="ar-EG" sz="2000" b="1" dirty="0">
                <a:latin typeface="Alexandria" pitchFamily="2" charset="-78"/>
                <a:cs typeface="Alexandria" pitchFamily="2" charset="-78"/>
              </a:rPr>
              <a:t> </a:t>
            </a:r>
            <a:r>
              <a:rPr lang="ar-EG" sz="2000" b="1" u="sng" dirty="0">
                <a:effectLst>
                  <a:outerShdw blurRad="38100" dist="38100" dir="2700000" algn="tl">
                    <a:srgbClr val="000000">
                      <a:alpha val="43137"/>
                    </a:srgbClr>
                  </a:outerShdw>
                </a:effectLst>
                <a:latin typeface="Alexandria" pitchFamily="2" charset="-78"/>
                <a:cs typeface="Alexandria" pitchFamily="2" charset="-78"/>
              </a:rPr>
              <a:t>والعرف، ومبادئ الشريعة الإسلامية، ومبادئ القانون الطبيعي وقواعد العدالة. </a:t>
            </a:r>
            <a:r>
              <a:rPr lang="ar-EG" sz="2000" dirty="0">
                <a:latin typeface="Alexandria" pitchFamily="2" charset="-78"/>
                <a:cs typeface="Alexandria" pitchFamily="2" charset="-78"/>
              </a:rPr>
              <a:t>وترتيبها بهذا الشكل يحدد دورها في اعتبارها مصادر للقانون، </a:t>
            </a:r>
            <a:r>
              <a:rPr lang="ar-EG" sz="2000" b="1" u="sng" dirty="0">
                <a:latin typeface="Alexandria" pitchFamily="2" charset="-78"/>
                <a:cs typeface="Alexandria" pitchFamily="2" charset="-78"/>
              </a:rPr>
              <a:t>أي أن التشريع </a:t>
            </a:r>
            <a:r>
              <a:rPr lang="ar-EG" sz="2000" dirty="0">
                <a:latin typeface="Alexandria" pitchFamily="2" charset="-78"/>
                <a:cs typeface="Alexandria" pitchFamily="2" charset="-78"/>
              </a:rPr>
              <a:t>هو المصدر الذي يأتي في الصدارة، أو هو المصدر الأصلي، </a:t>
            </a:r>
            <a:r>
              <a:rPr lang="ar-EG" sz="2000" b="1" u="sng" dirty="0">
                <a:latin typeface="Alexandria" pitchFamily="2" charset="-78"/>
                <a:cs typeface="Alexandria" pitchFamily="2" charset="-78"/>
              </a:rPr>
              <a:t>يليه بعد ذلك العرف </a:t>
            </a:r>
            <a:r>
              <a:rPr lang="ar-EG" sz="2000" dirty="0">
                <a:latin typeface="Alexandria" pitchFamily="2" charset="-78"/>
                <a:cs typeface="Alexandria" pitchFamily="2" charset="-78"/>
              </a:rPr>
              <a:t>الذى لا يلتجأ إليه لمعرفة حكم القانون في أي مسألة إلا إن لم يوجد لها تنظيم في التشريع، فإن لم يسعفنا العرف بحكم، </a:t>
            </a:r>
            <a:r>
              <a:rPr lang="ar-EG" sz="2000" b="1" u="sng" dirty="0">
                <a:latin typeface="Alexandria" pitchFamily="2" charset="-78"/>
                <a:cs typeface="Alexandria" pitchFamily="2" charset="-78"/>
              </a:rPr>
              <a:t>انتقلنا إلى مبادئ الشريعة الإسلامية، </a:t>
            </a:r>
            <a:r>
              <a:rPr lang="ar-EG" sz="2000" dirty="0">
                <a:latin typeface="Alexandria" pitchFamily="2" charset="-78"/>
                <a:cs typeface="Alexandria" pitchFamily="2" charset="-78"/>
              </a:rPr>
              <a:t>وإن لم نجد فيها، </a:t>
            </a:r>
            <a:r>
              <a:rPr lang="ar-EG" sz="2000" b="1" u="sng" dirty="0">
                <a:latin typeface="Alexandria" pitchFamily="2" charset="-78"/>
                <a:cs typeface="Alexandria" pitchFamily="2" charset="-78"/>
              </a:rPr>
              <a:t>نبحث في مبادئ القانون الطبيعي وقواعد العدالة </a:t>
            </a:r>
            <a:r>
              <a:rPr lang="ar-EG" sz="2000" dirty="0">
                <a:latin typeface="Alexandria" pitchFamily="2" charset="-78"/>
                <a:cs typeface="Alexandria" pitchFamily="2" charset="-78"/>
              </a:rPr>
              <a:t>وهو أمر نادر.</a:t>
            </a:r>
          </a:p>
          <a:p>
            <a:pPr marL="342900" indent="-342900" algn="just" rtl="1">
              <a:buFont typeface="Wingdings" pitchFamily="2" charset="2"/>
              <a:buChar char="§"/>
            </a:pPr>
            <a:r>
              <a:rPr lang="ar-EG" sz="2000" dirty="0">
                <a:latin typeface="Alexandria" pitchFamily="2" charset="-78"/>
                <a:cs typeface="Alexandria" pitchFamily="2" charset="-78"/>
              </a:rPr>
              <a:t>وإلى جانب المصادر الرسمية للقاعدة القانونية </a:t>
            </a:r>
            <a:r>
              <a:rPr lang="ar-EG" sz="2000" b="1" u="sng" dirty="0">
                <a:latin typeface="Alexandria" pitchFamily="2" charset="-78"/>
                <a:cs typeface="Alexandria" pitchFamily="2" charset="-78"/>
              </a:rPr>
              <a:t>توجد المصادر التفسيرية أي التي تفسر غموض النصوص</a:t>
            </a:r>
            <a:r>
              <a:rPr lang="ar-EG" sz="2000" dirty="0">
                <a:latin typeface="Alexandria" pitchFamily="2" charset="-78"/>
                <a:cs typeface="Alexandria" pitchFamily="2" charset="-78"/>
              </a:rPr>
              <a:t>، وتبين المقصود منها، وهي أحكام المحاكم( القضاء)، وآراء الفقهاء( الفقه).</a:t>
            </a:r>
          </a:p>
          <a:p>
            <a:pPr marL="342900" indent="-342900" algn="just" rtl="1">
              <a:buFont typeface="Wingdings" pitchFamily="2" charset="2"/>
              <a:buChar char="§"/>
            </a:pPr>
            <a:r>
              <a:rPr lang="ar-EG" sz="2000" dirty="0">
                <a:latin typeface="Alexandria" pitchFamily="2" charset="-78"/>
                <a:cs typeface="Alexandria" pitchFamily="2" charset="-78"/>
              </a:rPr>
              <a:t>والمصادر التفسيرية - بعكس المصادر الرسمية - غير ملزمة.</a:t>
            </a:r>
            <a:endParaRPr lang="en-US" sz="20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575800" y="8186592"/>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rgbClr val="FF0000"/>
                </a:solidFill>
                <a:latin typeface="Alexandria" pitchFamily="2" charset="-78"/>
                <a:cs typeface="Alexandria" pitchFamily="2" charset="-78"/>
              </a:rPr>
              <a:t>أولاً: التشريع:</a:t>
            </a:r>
          </a:p>
          <a:p>
            <a:pPr algn="just" rtl="1"/>
            <a:r>
              <a:rPr lang="ar-EG" sz="2400" b="1" dirty="0">
                <a:solidFill>
                  <a:schemeClr val="tx1"/>
                </a:solidFill>
                <a:latin typeface="Alexandria" pitchFamily="2" charset="-78"/>
                <a:cs typeface="Alexandria" pitchFamily="2" charset="-78"/>
              </a:rPr>
              <a:t>1- تعريف التشريع:</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يقصد بالتشريع أحد معنيين: </a:t>
            </a:r>
            <a:r>
              <a:rPr lang="ar-EG" sz="2400" b="1" u="sng" dirty="0">
                <a:solidFill>
                  <a:schemeClr val="tx1"/>
                </a:solidFill>
                <a:latin typeface="Alexandria" pitchFamily="2" charset="-78"/>
                <a:cs typeface="Alexandria" pitchFamily="2" charset="-78"/>
              </a:rPr>
              <a:t>الأول: </a:t>
            </a:r>
            <a:r>
              <a:rPr lang="ar-EG" sz="2400" dirty="0">
                <a:solidFill>
                  <a:schemeClr val="tx1"/>
                </a:solidFill>
                <a:latin typeface="Alexandria" pitchFamily="2" charset="-78"/>
                <a:cs typeface="Alexandria" pitchFamily="2" charset="-78"/>
              </a:rPr>
              <a:t>كل قاعدة من القانون المكتوب، </a:t>
            </a:r>
            <a:r>
              <a:rPr lang="ar-EG" sz="2400" b="1" u="sng" dirty="0">
                <a:solidFill>
                  <a:schemeClr val="tx1"/>
                </a:solidFill>
                <a:latin typeface="Alexandria" pitchFamily="2" charset="-78"/>
                <a:cs typeface="Alexandria" pitchFamily="2" charset="-78"/>
              </a:rPr>
              <a:t>والثاني: </a:t>
            </a:r>
            <a:r>
              <a:rPr lang="ar-EG" sz="2400" dirty="0">
                <a:solidFill>
                  <a:schemeClr val="tx1"/>
                </a:solidFill>
                <a:latin typeface="Alexandria" pitchFamily="2" charset="-78"/>
                <a:cs typeface="Alexandria" pitchFamily="2" charset="-78"/>
              </a:rPr>
              <a:t>وضع القواعد المكتوبة عن طريق السلطة التي يعطيها الدستور هذا الاختصاص.</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فالمقصود بالتشريع، كمصدر رسمي للقانون، </a:t>
            </a:r>
            <a:r>
              <a:rPr lang="ar-EG" sz="2400" dirty="0">
                <a:solidFill>
                  <a:schemeClr val="tx1"/>
                </a:solidFill>
                <a:latin typeface="Alexandria" pitchFamily="2" charset="-78"/>
                <a:cs typeface="Alexandria" pitchFamily="2" charset="-78"/>
              </a:rPr>
              <a:t>سن القواعد القانونية، وإخراجها محددة بألفاظ معينة بواسطة سلطة مختصة بذلك، فكل سلطة يحق لها أن تصدر قواعد عامة مجردة ملزمة للأفراد يكون عملها في ذلك تشريعاً، والسلطة التي تختص أساسا بهذا العمل تسمى </a:t>
            </a:r>
            <a:r>
              <a:rPr lang="ar-EG" sz="24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"السلطة التشريعية" </a:t>
            </a:r>
            <a:r>
              <a:rPr lang="ar-EG" sz="2400" dirty="0">
                <a:solidFill>
                  <a:schemeClr val="tx1"/>
                </a:solidFill>
                <a:latin typeface="Alexandria" pitchFamily="2" charset="-78"/>
                <a:cs typeface="Alexandria" pitchFamily="2" charset="-78"/>
              </a:rPr>
              <a:t>وبهذا المعنى يعرف التشريع بأنه هو قيام السلطة المختصة في الدولة بوضع قواعد عامة ملزمة لتنظيم العلاقات في المجتمع طبقا للإجراءات المقررة.</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كما يطلق لفظ التشريع على ذات القاعدة التي تصدر عن هذه السلطة بهذه الطريقة.</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1" y="1270069"/>
            <a:ext cx="11797220" cy="5318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tx1"/>
                </a:solidFill>
                <a:latin typeface="Alexandria" pitchFamily="2" charset="-78"/>
                <a:cs typeface="Alexandria" pitchFamily="2" charset="-78"/>
              </a:rPr>
              <a:t>2- مزايا وعيوب التشريع:</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يتميز التشريع بالعديد من المميزات من أهمها ما يلي:</a:t>
            </a:r>
          </a:p>
          <a:p>
            <a:pPr algn="just" rtl="1"/>
            <a:r>
              <a:rPr lang="ar-EG" sz="2400" b="1" u="sng" dirty="0">
                <a:solidFill>
                  <a:schemeClr val="tx1"/>
                </a:solidFill>
                <a:latin typeface="Alexandria" pitchFamily="2" charset="-78"/>
                <a:cs typeface="Alexandria" pitchFamily="2" charset="-78"/>
              </a:rPr>
              <a:t>1- يتميز التشريع بسهولة استخلاص القواعد القانونية التي يتضمنها </a:t>
            </a:r>
            <a:r>
              <a:rPr lang="ar-EG" sz="2400" dirty="0">
                <a:solidFill>
                  <a:schemeClr val="tx1"/>
                </a:solidFill>
                <a:latin typeface="Alexandria" pitchFamily="2" charset="-78"/>
                <a:cs typeface="Alexandria" pitchFamily="2" charset="-78"/>
              </a:rPr>
              <a:t>بما يوفره ذلك من توفير الجهد والوقت على القاضي، والفقيه أو الباحث، ويرجع ذلك إلى سببين: الأول، أنه مكتوب. والثاني، أن سن التشريع تقوم به سلطة مختصة تحرص على صياغته بطريقة واضحة وكاملة، وتعبر عن إرادة المشرع. وهذا ليس معناه أن التشريع لايثير مشكلات في تطبيقه أو تفسيره، وإنما المقصود أن هذه المشكلات تكون أقرب إلى الحل عندما يتعلق الموضوع بالتشريع.</a:t>
            </a:r>
          </a:p>
          <a:p>
            <a:pPr algn="just" rtl="1"/>
            <a:r>
              <a:rPr lang="ar-EG" sz="2400" b="1" u="sng" dirty="0">
                <a:solidFill>
                  <a:schemeClr val="tx1"/>
                </a:solidFill>
                <a:latin typeface="Alexandria" pitchFamily="2" charset="-78"/>
                <a:cs typeface="Alexandria" pitchFamily="2" charset="-78"/>
              </a:rPr>
              <a:t>2- يتميز التشريع كذلك بسرعة نشأته وتعديله وإلغائه، </a:t>
            </a:r>
            <a:r>
              <a:rPr lang="ar-EG" sz="2400" dirty="0">
                <a:solidFill>
                  <a:schemeClr val="tx1"/>
                </a:solidFill>
                <a:latin typeface="Alexandria" pitchFamily="2" charset="-78"/>
                <a:cs typeface="Alexandria" pitchFamily="2" charset="-78"/>
              </a:rPr>
              <a:t>مما يوفره ذلك من القدرة على مواجهة الظروف المتغيرة ومواجهة الحاجات المستجدة بما يسمح بالقول بأن التشريع أداة سهلة ميسورة، يواجه بها المجتمع تغير الظروف أو حاجات التطور.</a:t>
            </a:r>
          </a:p>
          <a:p>
            <a:pPr algn="just" rtl="1"/>
            <a:r>
              <a:rPr lang="ar-EG" sz="2400" b="1" u="sng" dirty="0">
                <a:solidFill>
                  <a:schemeClr val="tx1"/>
                </a:solidFill>
                <a:latin typeface="Alexandria" pitchFamily="2" charset="-78"/>
                <a:cs typeface="Alexandria" pitchFamily="2" charset="-78"/>
              </a:rPr>
              <a:t>3- يتميز التشريع أيضاً، بأنه أداة لتوحيد القواعد القانونية داخل الدولة الواحدة، </a:t>
            </a:r>
            <a:r>
              <a:rPr lang="ar-EG" sz="2400" dirty="0">
                <a:solidFill>
                  <a:schemeClr val="tx1"/>
                </a:solidFill>
                <a:latin typeface="Alexandria" pitchFamily="2" charset="-78"/>
                <a:cs typeface="Alexandria" pitchFamily="2" charset="-78"/>
              </a:rPr>
              <a:t>حيث أن المنوط بسن التشريع، السلطة التشريعية التي تبسط سلطاتها على جميع أنحاء الدولة، ولا يخفى أن التوحيد القانوني يساعد على التوحيد السياسي.</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516031534"/>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1" y="1270069"/>
            <a:ext cx="11797220" cy="53189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tx1"/>
                </a:solidFill>
                <a:latin typeface="Alexandria" pitchFamily="2" charset="-78"/>
                <a:cs typeface="Alexandria" pitchFamily="2" charset="-78"/>
              </a:rPr>
              <a:t>2- مزايا وعيوب التشريع:</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ويعاب على التشريع الجمود؛ </a:t>
            </a:r>
            <a:r>
              <a:rPr lang="ar-EG" sz="2400" dirty="0">
                <a:solidFill>
                  <a:schemeClr val="tx1"/>
                </a:solidFill>
                <a:latin typeface="Alexandria" pitchFamily="2" charset="-78"/>
                <a:cs typeface="Alexandria" pitchFamily="2" charset="-78"/>
              </a:rPr>
              <a:t>وذلك لأن التشريع يتضمن قواعد قانونية مكتوبة، بما قد يخشى منه أن تصبح القواعد القانونية جامدة، لاتقدر على مواجهة ظروف المجتمع وحاجاته وخصوصاً إن لم يكن المشرع على دراية بالظروف المتطورة، والحاجات الطارئة.</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وكذلك يؤخذ على التشريع أنه لا ينشأ نشأة ذاتية؛ </a:t>
            </a:r>
            <a:r>
              <a:rPr lang="ar-EG" sz="2400" dirty="0">
                <a:solidFill>
                  <a:schemeClr val="tx1"/>
                </a:solidFill>
                <a:latin typeface="Alexandria" pitchFamily="2" charset="-78"/>
                <a:cs typeface="Alexandria" pitchFamily="2" charset="-78"/>
              </a:rPr>
              <a:t>وبالتالي فقد لايكون ملائماً لحاجة المجتمع، أو ظروفه وهو عيب كسابقه ينسب إلى المشرع لا إلى التشريع ذاته.</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2699938644"/>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1" y="1270069"/>
            <a:ext cx="11797220" cy="5187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dirty="0">
                <a:solidFill>
                  <a:schemeClr val="tx1"/>
                </a:solidFill>
                <a:latin typeface="Alexandria" pitchFamily="2" charset="-78"/>
                <a:cs typeface="Alexandria" pitchFamily="2" charset="-78"/>
              </a:rPr>
              <a:t>3- أنواع التشريع:</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توجد ثلاثة أنواع من التشريع هي: </a:t>
            </a:r>
            <a:r>
              <a:rPr lang="ar-EG" sz="2400" dirty="0">
                <a:solidFill>
                  <a:schemeClr val="tx1"/>
                </a:solidFill>
                <a:latin typeface="Alexandria" pitchFamily="2" charset="-78"/>
                <a:cs typeface="Alexandria" pitchFamily="2" charset="-78"/>
              </a:rPr>
              <a:t>الدستور، والتشريع العادي( القانون)، والتشريع الفرعي( اللائحي)، وذلك على النحو التالي:</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النوع الأول: الدستور: </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ويطلق عليه أيضا القانون الأساسي، ويقصد به مجموعة القواعد التي تحدد شكــل الــــدولــة ونظام الحكم فيها والتي تبين حقوق الأفراد الأساسية وحرياتهم. وهو يمثل قمة التشريعات بمعنى أنه يعلو على جميع التشريعات وهذا يقتضى أنه يجب أن تصدر جميع التشريعات في إطاره ولا تخالفه وإلا كانت باطلة وغير دستورية.</a:t>
            </a:r>
          </a:p>
          <a:p>
            <a:pPr algn="just" rtl="1"/>
            <a:r>
              <a:rPr lang="ar-EG" sz="2400" b="1" dirty="0">
                <a:solidFill>
                  <a:schemeClr val="tx1"/>
                </a:solidFill>
                <a:latin typeface="Alexandria" pitchFamily="2" charset="-78"/>
                <a:cs typeface="Alexandria" pitchFamily="2" charset="-78"/>
              </a:rPr>
              <a:t>** طريقة وضع الدستور:</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تختلف طريقة وضع الدستور من دولة إلى أخرى ومن نظام حكم إلى آخر. </a:t>
            </a:r>
            <a:r>
              <a:rPr lang="ar-EG" sz="2400" b="1" dirty="0">
                <a:solidFill>
                  <a:schemeClr val="tx1"/>
                </a:solidFill>
                <a:latin typeface="Alexandria" pitchFamily="2" charset="-78"/>
                <a:cs typeface="Alexandria" pitchFamily="2" charset="-78"/>
              </a:rPr>
              <a:t>وهناك أربعة طرق أساسية لوضع الدستور:</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2123284097"/>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1" y="1270069"/>
            <a:ext cx="11797220" cy="5187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الطريقة الأولى: المنحة:</a:t>
            </a:r>
          </a:p>
          <a:p>
            <a:pPr marL="342900" indent="-342900" algn="just" rtl="1">
              <a:buFont typeface="Arial" pitchFamily="34" charset="0"/>
              <a:buChar char="•"/>
            </a:pPr>
            <a:r>
              <a:rPr lang="ar-EG" sz="2400" dirty="0">
                <a:solidFill>
                  <a:schemeClr val="tx1"/>
                </a:solidFill>
                <a:latin typeface="Alexandria" pitchFamily="2" charset="-78"/>
                <a:cs typeface="Alexandria" pitchFamily="2" charset="-78"/>
              </a:rPr>
              <a:t>وفيها يقوم الحاكم بإصدار الدستور في صورة منحة منه إلى الشعب. وهو تعبير عن نظام الحكم المطلق الذي يملك فيه الحاكم (الملك) كل شيء، ولكن وتحت ضغط شعبي ونزولا على إرادة الشعب فإن الحاكم يتنازل عن جزء من سلطاته وبعد أن كان حكمه مطلقا فإنه ينتقل إلى تقييد حكمه فيتصالح مع شعبه بإصدار أو بمنح الدستور لهم ومثال ذلك دستور ۱۹۲۳ في مصر ودستور فرنسا عام ١٨١٤.</a:t>
            </a:r>
          </a:p>
          <a:p>
            <a:pPr algn="just" rtl="1"/>
            <a:r>
              <a:rPr lang="ar-EG" sz="2400" b="1" u="sng" dirty="0">
                <a:solidFill>
                  <a:schemeClr val="tx1"/>
                </a:solidFill>
                <a:latin typeface="Alexandria" pitchFamily="2" charset="-78"/>
                <a:cs typeface="Alexandria" pitchFamily="2" charset="-78"/>
              </a:rPr>
              <a:t>الطريقة الثانية: طريقة التعاقد:</a:t>
            </a:r>
          </a:p>
          <a:p>
            <a:pPr marL="342900" indent="-342900" algn="just" rtl="1">
              <a:buFont typeface="Arial" pitchFamily="34" charset="0"/>
              <a:buChar char="•"/>
            </a:pPr>
            <a:r>
              <a:rPr lang="ar-EG" sz="2400" dirty="0">
                <a:solidFill>
                  <a:schemeClr val="tx1"/>
                </a:solidFill>
                <a:latin typeface="Alexandria" pitchFamily="2" charset="-78"/>
                <a:cs typeface="Alexandria" pitchFamily="2" charset="-78"/>
              </a:rPr>
              <a:t>وهي عبارة عن اتفاق أو تعاقد بين إرادة الحاكم وممثلي الشعب، ومثالها دستور فرنسا الصادر عام ١٨٣٠ وأحدثها دستور الكويت الصادر سنة ١٩٦٢.</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1504636397"/>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1" y="1270069"/>
            <a:ext cx="11797220" cy="5187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الطريقة الثالثة: طريقة الجمعية التأسيسية:</a:t>
            </a:r>
          </a:p>
          <a:p>
            <a:pPr marL="342900" indent="-342900" algn="just" rtl="1">
              <a:buFont typeface="Arial" pitchFamily="34" charset="0"/>
              <a:buChar char="•"/>
            </a:pPr>
            <a:r>
              <a:rPr lang="ar-EG" sz="2400" b="1" dirty="0">
                <a:solidFill>
                  <a:schemeClr val="tx1"/>
                </a:solidFill>
                <a:latin typeface="Alexandria" pitchFamily="2" charset="-78"/>
                <a:cs typeface="Alexandria" pitchFamily="2" charset="-78"/>
              </a:rPr>
              <a:t>وهى تمثل الطريقة الديمقراطية في إصدار الدستور، ويتم عن طريق جمعية تأسيسية منتخبة من الشعب تكون مهمتها وضع الدستور فقط أي تنتخب لهذا الغرض وحده وينتهى وجودها بانتهاء مهمتها، </a:t>
            </a:r>
            <a:r>
              <a:rPr lang="ar-EG" sz="2400" dirty="0">
                <a:solidFill>
                  <a:schemeClr val="tx1"/>
                </a:solidFill>
                <a:latin typeface="Alexandria" pitchFamily="2" charset="-78"/>
                <a:cs typeface="Alexandria" pitchFamily="2" charset="-78"/>
              </a:rPr>
              <a:t>وأما أن تكون هذه الجمعية هي ذاتها الجمعية التشريعية التي تباشر بصفة مؤقتة وظيفة الجمعية التأسيسية، فتجمع بذلك بين الوظيفة التأسيسية والتشريعية في نفس الوقت. ولعل وضع الدستور عن طريق جمعية تأسيسية منتخبة لهذا الغرض وحده أفضل من وضعه عن طريق جمعية تأسيسية تباشر في نفس الوقت السلطة التشريعية العادية، وذلك حتى لايقع أى لبس حول الطبيعة التأسيسية للعمل الذي تقوم به السلطة التي تضع الدستور. وهذه إحدى الطرق الديمقراطية في وضع الدساتير. حيث أن وجود جمعية تأسيسية منتخبة من الشعب لتتولى وضع الدستور يعني أن الجمعية إنما تعبر عن إرادة الشعب عند وضعها للدستور.</a:t>
            </a:r>
          </a:p>
          <a:p>
            <a:pPr marL="342900" indent="-342900" algn="just" rtl="1">
              <a:buFont typeface="Arial" pitchFamily="34" charset="0"/>
              <a:buChar char="•"/>
            </a:pPr>
            <a:r>
              <a:rPr lang="ar-EG" sz="2400" dirty="0">
                <a:solidFill>
                  <a:schemeClr val="tx1"/>
                </a:solidFill>
                <a:latin typeface="Alexandria" pitchFamily="2" charset="-78"/>
                <a:cs typeface="Alexandria" pitchFamily="2" charset="-78"/>
              </a:rPr>
              <a:t>ومثال هذه الطريقة </a:t>
            </a:r>
            <a:r>
              <a:rPr lang="ar-EG" sz="2400" b="1" dirty="0">
                <a:solidFill>
                  <a:schemeClr val="tx1"/>
                </a:solidFill>
                <a:latin typeface="Alexandria" pitchFamily="2" charset="-78"/>
                <a:cs typeface="Alexandria" pitchFamily="2" charset="-78"/>
              </a:rPr>
              <a:t>دساتير الولايات المتحدة الأمريكية والدستور الفيدرالي للولايات المتحدة الأمريكية عام ۱۷۷۸ ودساتير فرنسا عام </a:t>
            </a:r>
            <a:r>
              <a:rPr lang="en-US" sz="2400" b="1" dirty="0">
                <a:solidFill>
                  <a:schemeClr val="tx1"/>
                </a:solidFill>
                <a:latin typeface="Alexandria" pitchFamily="2" charset="-78"/>
                <a:cs typeface="Alexandria" pitchFamily="2" charset="-78"/>
              </a:rPr>
              <a:t>1971</a:t>
            </a:r>
            <a:r>
              <a:rPr lang="ar-EG" sz="2400" b="1" dirty="0">
                <a:solidFill>
                  <a:schemeClr val="tx1"/>
                </a:solidFill>
                <a:latin typeface="Alexandria" pitchFamily="2" charset="-78"/>
                <a:cs typeface="Alexandria" pitchFamily="2" charset="-78"/>
              </a:rPr>
              <a:t>، 1848، 1875</a:t>
            </a:r>
            <a:r>
              <a:rPr lang="ar-EG" sz="2400" dirty="0">
                <a:solidFill>
                  <a:schemeClr val="tx1"/>
                </a:solidFill>
                <a:latin typeface="Alexandria" pitchFamily="2" charset="-78"/>
                <a:cs typeface="Alexandria" pitchFamily="2" charset="-78"/>
              </a:rPr>
              <a:t>.</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3837528488"/>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1" y="1270069"/>
            <a:ext cx="11797220" cy="5187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الطريقة الرابعة: طريقة الاستفتاء:</a:t>
            </a:r>
          </a:p>
          <a:p>
            <a:pPr marL="342900" indent="-342900" algn="just" rtl="1">
              <a:buFont typeface="Arial" pitchFamily="34" charset="0"/>
              <a:buChar char="•"/>
            </a:pPr>
            <a:r>
              <a:rPr lang="ar-EG" sz="24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وذلك بطرح الدستور على الشعب في استفتاء عام، بعد وضعه من قبل لجنة خاصة أو أحد الأفراد المعنيين من قبل الحكومة أو جمعية منتخبة من أفراد الشعب،</a:t>
            </a:r>
            <a:r>
              <a:rPr lang="ar-EG" sz="2400" dirty="0">
                <a:solidFill>
                  <a:schemeClr val="tx1"/>
                </a:solidFill>
                <a:latin typeface="Alexandria" pitchFamily="2" charset="-78"/>
                <a:cs typeface="Alexandria" pitchFamily="2" charset="-78"/>
              </a:rPr>
              <a:t> ومثال هذه الطريقة دستور ١٩٥٦ الذي أعدته الحكومة وطرحته للاستفتاء الشعبي العام فحصل على موافقة الأمة، وكذلك تم وضع دستور مصر الدائم عام 1971 بطريق الاستفتاء الشعبي العام يوم ۱۱ سبتمبر سنة ۱۹۷۱ حيث حصل على موافقة الأمة. </a:t>
            </a:r>
          </a:p>
          <a:p>
            <a:pPr marL="342900" indent="-342900" algn="just" rtl="1">
              <a:buFont typeface="Arial" pitchFamily="34" charset="0"/>
              <a:buChar char="•"/>
            </a:pPr>
            <a:r>
              <a:rPr lang="ar-EG" sz="2400" b="1" u="sng" dirty="0">
                <a:solidFill>
                  <a:schemeClr val="tx1"/>
                </a:solidFill>
                <a:latin typeface="Alexandria" pitchFamily="2" charset="-78"/>
                <a:cs typeface="Alexandria" pitchFamily="2" charset="-78"/>
              </a:rPr>
              <a:t>وتعتبر طريقة الجمعية التأسيسية أفضل طرق وضع الدستور حيث ينفسح المجال لتمحيص أحكامه تفصيلا، وهو ما يستحيل تحقيقه في الاستفتاء حيث يجب إما قبول مشروع الدستور المعروض برمته أو رفضه كاملا، وهو ما لا يترك فرصة حقيقية للاختيار</a:t>
            </a:r>
            <a:r>
              <a:rPr lang="ar-EG" sz="2400" dirty="0">
                <a:solidFill>
                  <a:schemeClr val="tx1"/>
                </a:solidFill>
                <a:latin typeface="Alexandria" pitchFamily="2" charset="-78"/>
                <a:cs typeface="Alexandria" pitchFamily="2" charset="-78"/>
              </a:rPr>
              <a:t>. إذ قد يضطر الشعب إلى تفضيل الموافقة على دستور لا يقر بعض أحكامه لتجنيب البلاد عواقب رفضه من تركها محكومة لفترة أخرى - حتى يوضع مشروع آخر يرتضيه - حكما استثنائياً دون دستور.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459990564"/>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النوع الثاني: التشريع العادي( القانون):</a:t>
            </a:r>
          </a:p>
          <a:p>
            <a:pPr marL="342900" indent="-342900" algn="just" rtl="1">
              <a:buFont typeface="Arial" pitchFamily="34" charset="0"/>
              <a:buChar char="•"/>
            </a:pPr>
            <a:r>
              <a:rPr lang="ar-EG" sz="2400" b="1" dirty="0">
                <a:solidFill>
                  <a:schemeClr val="tx1"/>
                </a:solidFill>
                <a:latin typeface="Alexandria" pitchFamily="2" charset="-78"/>
                <a:cs typeface="Alexandria" pitchFamily="2" charset="-78"/>
              </a:rPr>
              <a:t>ويقصد بالتشريع العادي، </a:t>
            </a:r>
            <a:r>
              <a:rPr lang="ar-EG" sz="2400" dirty="0">
                <a:solidFill>
                  <a:schemeClr val="tx1"/>
                </a:solidFill>
                <a:latin typeface="Alexandria" pitchFamily="2" charset="-78"/>
                <a:cs typeface="Alexandria" pitchFamily="2" charset="-78"/>
              </a:rPr>
              <a:t>مجموعة القواعد القانونية التي تصدرها السلطة التشريعية في الدولة وفقا للإجراءات المنصوص عليها في الدستور ففي مصر يختص مجلس الشعب بإصدار التشريع ووفقا لما هو مبين في الدستور .</a:t>
            </a:r>
          </a:p>
          <a:p>
            <a:pPr marL="342900" indent="-342900" algn="just" rtl="1">
              <a:buFont typeface="Arial" pitchFamily="34" charset="0"/>
              <a:buChar char="•"/>
            </a:pPr>
            <a:r>
              <a:rPr lang="ar-EG" sz="2400" dirty="0">
                <a:solidFill>
                  <a:schemeClr val="tx1"/>
                </a:solidFill>
                <a:latin typeface="Alexandria" pitchFamily="2" charset="-78"/>
                <a:cs typeface="Alexandria" pitchFamily="2" charset="-78"/>
              </a:rPr>
              <a:t>يقصد بـ </a:t>
            </a:r>
            <a:r>
              <a:rPr lang="ar-EG" sz="24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"سن التشريع وإصداره " </a:t>
            </a:r>
            <a:r>
              <a:rPr lang="ar-EG" sz="2400" dirty="0">
                <a:solidFill>
                  <a:schemeClr val="tx1"/>
                </a:solidFill>
                <a:latin typeface="Alexandria" pitchFamily="2" charset="-78"/>
                <a:cs typeface="Alexandria" pitchFamily="2" charset="-78"/>
              </a:rPr>
              <a:t>الخطوات التي تتخذ حتى تصبح له قوة التنفيذ؛ ذلك أن سن التشريع بالمعنى الدقيق يفيد الخطوات التي تقوم بها السلطة التشريعية، أما إصداره فيعني الخطوات التي يقوم بها رئيس الجمهورية لجعله نافذاً.</a:t>
            </a:r>
          </a:p>
          <a:p>
            <a:pPr algn="just" rtl="1"/>
            <a:r>
              <a:rPr lang="ar-EG" sz="24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 مراحل سن التشريع العادي:</a:t>
            </a:r>
          </a:p>
          <a:p>
            <a:pPr marL="342900" indent="-342900" algn="just" rtl="1">
              <a:buFont typeface="Arial" pitchFamily="34" charset="0"/>
              <a:buChar char="•"/>
            </a:pPr>
            <a:r>
              <a:rPr lang="ar-EG" sz="2400" b="1" dirty="0">
                <a:solidFill>
                  <a:schemeClr val="tx1"/>
                </a:solidFill>
                <a:latin typeface="Alexandria" pitchFamily="2" charset="-78"/>
                <a:cs typeface="Alexandria" pitchFamily="2" charset="-78"/>
              </a:rPr>
              <a:t>يمر سن التشريع العادي ونفاذه بخمس مراحل حتى يصبح نافذاً ملزماً وهي: </a:t>
            </a:r>
            <a:r>
              <a:rPr lang="ar-EG" sz="2400" dirty="0">
                <a:solidFill>
                  <a:schemeClr val="tx1"/>
                </a:solidFill>
                <a:latin typeface="Alexandria" pitchFamily="2" charset="-78"/>
                <a:cs typeface="Alexandria" pitchFamily="2" charset="-78"/>
              </a:rPr>
              <a:t>اقتراح التشريع، الموافقة عليه من مجلس النواب، تصديق رئيس الجمهورية عليه، إصدار رئيس الجمهورية للتشريع، نشر التشريع.</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1989214820"/>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النوع الثالث: التشريع الفرعي( اللائحة):</a:t>
            </a:r>
          </a:p>
          <a:p>
            <a:pPr marL="342900" indent="-342900" algn="just" rtl="1">
              <a:buFont typeface="Arial" pitchFamily="34" charset="0"/>
              <a:buChar char="•"/>
            </a:pPr>
            <a:r>
              <a:rPr lang="ar-EG" sz="2400" dirty="0">
                <a:solidFill>
                  <a:schemeClr val="tx1"/>
                </a:solidFill>
                <a:latin typeface="Alexandria" pitchFamily="2" charset="-78"/>
                <a:cs typeface="Alexandria" pitchFamily="2" charset="-78"/>
              </a:rPr>
              <a:t>بخلاف القرار بقانون الذي تصدره السلطة التنفيذية، كما في قرارات حالة الضرورة وحالة تشريع التفويض، فإنها تختص أحياناً بلإصدار قواعد عامة مجردة وهى ما يسمى باللوائح. وهذه القرارات تصدرها السلطة التنفيذية بما لها من اختصاص أصيل في هذا الشأن تستمده مباشرة من الدستور.</a:t>
            </a:r>
          </a:p>
          <a:p>
            <a:pPr marL="342900" indent="-342900" algn="just" rtl="1">
              <a:buFont typeface="Arial" pitchFamily="34" charset="0"/>
              <a:buChar char="•"/>
            </a:pPr>
            <a:r>
              <a:rPr lang="ar-EG" sz="2400" b="1" dirty="0">
                <a:solidFill>
                  <a:schemeClr val="tx1"/>
                </a:solidFill>
                <a:latin typeface="Alexandria" pitchFamily="2" charset="-78"/>
                <a:cs typeface="Alexandria" pitchFamily="2" charset="-78"/>
              </a:rPr>
              <a:t>واختصاص السلطة التنفيذية بإصدار اللوائح هـو اختصاص عادي تباشره بصفة دائمة وفي الظروف العادية.</a:t>
            </a:r>
          </a:p>
          <a:p>
            <a:pPr marL="342900" indent="-342900" algn="just" rtl="1">
              <a:buFont typeface="Arial" pitchFamily="34" charset="0"/>
              <a:buChar char="•"/>
            </a:pPr>
            <a:r>
              <a:rPr lang="ar-EG" sz="2400" b="1" dirty="0">
                <a:solidFill>
                  <a:schemeClr val="tx1"/>
                </a:solidFill>
                <a:latin typeface="Alexandria" pitchFamily="2" charset="-78"/>
                <a:cs typeface="Alexandria" pitchFamily="2" charset="-78"/>
              </a:rPr>
              <a:t>واللوائح التي تصدرها السلطة التنفيذية بمقتضى هذا الاختصاص العادي، ليس لها قوة التشريعات التي تصدرها في الحالات الاستثنائية السابق ذكرها، </a:t>
            </a:r>
            <a:r>
              <a:rPr lang="ar-EG" sz="2400" dirty="0">
                <a:solidFill>
                  <a:schemeClr val="tx1"/>
                </a:solidFill>
                <a:latin typeface="Alexandria" pitchFamily="2" charset="-78"/>
                <a:cs typeface="Alexandria" pitchFamily="2" charset="-78"/>
              </a:rPr>
              <a:t>والتي تعادل قوة القانون، أي قوة التشريع الصادر عن السلطة التشريعية أما اللوائح فهي لا تعادل التشريع العادي في القوة، بل هي أقل منه في الدرجة ولذلك يطلق عليها اسم التشريع الفرعي أو اللائحة بالمقابلة للتشريع العادي أو الرئيسي وهو ما  يسمى أحيانا بالقانون.</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772329587"/>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النوع الثالث: التشريع الفرعي( اللائحة):</a:t>
            </a:r>
          </a:p>
          <a:p>
            <a:pPr marL="342900" indent="-342900" algn="just" rtl="1">
              <a:buFont typeface="Arial" pitchFamily="34" charset="0"/>
              <a:buChar char="•"/>
            </a:pPr>
            <a:r>
              <a:rPr lang="ar-EG" sz="2400" dirty="0">
                <a:solidFill>
                  <a:schemeClr val="tx1"/>
                </a:solidFill>
                <a:latin typeface="Alexandria" pitchFamily="2" charset="-78"/>
                <a:cs typeface="Alexandria" pitchFamily="2" charset="-78"/>
              </a:rPr>
              <a:t>فالسلطة التشريعية تضع التشريع العادي وهو القانون، وقد تحمل محلها في ذلك السلطة التنفيذية بصفة استثنائية فتضع تشريعات في حكم القانون، وهو القرار بقانون </a:t>
            </a:r>
            <a:r>
              <a:rPr lang="ar-EG" sz="2400" b="1" dirty="0">
                <a:solidFill>
                  <a:schemeClr val="tx1"/>
                </a:solidFill>
                <a:latin typeface="Alexandria" pitchFamily="2" charset="-78"/>
                <a:cs typeface="Alexandria" pitchFamily="2" charset="-78"/>
              </a:rPr>
              <a:t>أما السلطة التنفيذية فهي عندما تباشر اختصاصها الأصلي، تضع ما يسمى بالتشريع الفرعي أو اللائحة وهو أقل درجة من القانون، وأقل درجة كذلك من القرار بقانون </a:t>
            </a:r>
            <a:r>
              <a:rPr lang="ar-EG" sz="2400" b="1" u="sng" dirty="0">
                <a:solidFill>
                  <a:schemeClr val="tx1"/>
                </a:solidFill>
                <a:latin typeface="Alexandria" pitchFamily="2" charset="-78"/>
                <a:cs typeface="Alexandria" pitchFamily="2" charset="-78"/>
              </a:rPr>
              <a:t>واللوائح ثلاثة أنواع: </a:t>
            </a:r>
          </a:p>
          <a:p>
            <a:pPr algn="just" rtl="1"/>
            <a:r>
              <a:rPr lang="ar-EG" sz="2400" b="1" dirty="0">
                <a:solidFill>
                  <a:schemeClr val="tx1"/>
                </a:solidFill>
                <a:latin typeface="Alexandria" pitchFamily="2" charset="-78"/>
                <a:cs typeface="Alexandria" pitchFamily="2" charset="-78"/>
              </a:rPr>
              <a:t>أ‌. اللوائح التنفيذية.</a:t>
            </a:r>
          </a:p>
          <a:p>
            <a:pPr algn="just" rtl="1"/>
            <a:r>
              <a:rPr lang="ar-EG" sz="2400" b="1" dirty="0">
                <a:solidFill>
                  <a:schemeClr val="tx1"/>
                </a:solidFill>
                <a:latin typeface="Alexandria" pitchFamily="2" charset="-78"/>
                <a:cs typeface="Alexandria" pitchFamily="2" charset="-78"/>
              </a:rPr>
              <a:t>ب‌. اللوائح التنظيمية.</a:t>
            </a:r>
          </a:p>
          <a:p>
            <a:pPr algn="just" rtl="1"/>
            <a:r>
              <a:rPr lang="ar-EG" sz="2400" b="1" dirty="0">
                <a:solidFill>
                  <a:schemeClr val="tx1"/>
                </a:solidFill>
                <a:latin typeface="Alexandria" pitchFamily="2" charset="-78"/>
                <a:cs typeface="Alexandria" pitchFamily="2" charset="-78"/>
              </a:rPr>
              <a:t>ج‌. لوائح الضبط أو البوليس.</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1242740673"/>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300" b="1" u="sng" dirty="0">
                <a:solidFill>
                  <a:schemeClr val="tx1"/>
                </a:solidFill>
                <a:latin typeface="Alexandria" pitchFamily="2" charset="-78"/>
                <a:cs typeface="Alexandria" pitchFamily="2" charset="-78"/>
              </a:rPr>
              <a:t>النوع الثالث: التشريع الفرعي( اللائحة):</a:t>
            </a:r>
          </a:p>
          <a:p>
            <a:pPr algn="just" rtl="1"/>
            <a:r>
              <a:rPr lang="ar-EG" sz="2300" b="1" dirty="0">
                <a:solidFill>
                  <a:schemeClr val="tx1"/>
                </a:solidFill>
                <a:latin typeface="Alexandria" pitchFamily="2" charset="-78"/>
                <a:cs typeface="Alexandria" pitchFamily="2" charset="-78"/>
              </a:rPr>
              <a:t>أ- اللوائح التنفيذية:</a:t>
            </a:r>
          </a:p>
          <a:p>
            <a:pPr marL="342900" indent="-342900" algn="just" rtl="1">
              <a:buFont typeface="Arial" pitchFamily="34" charset="0"/>
              <a:buChar char="•"/>
            </a:pPr>
            <a:r>
              <a:rPr lang="ar-EG" sz="2300" dirty="0">
                <a:solidFill>
                  <a:schemeClr val="tx1"/>
                </a:solidFill>
                <a:latin typeface="Alexandria" pitchFamily="2" charset="-78"/>
                <a:cs typeface="Alexandria" pitchFamily="2" charset="-78"/>
              </a:rPr>
              <a:t>وهي اللوائح التي تتضمن القواعد التفصيلية اللازمة لتنفيذ القوانين الصادرة عن السلطة التشريعية. وهي تصدر من رئيس الجمهورية أو من يفوضه في ذلك لتنفيذ القوانين بما ليس فيه تعديل أو تعطيل لها أو إعفاء من تنفيذها حتى لا يعتورها البطلان؛ فهي قواعد يكون الغرض منها وضع القوانين الصادرة عن السلطة التشريعية موضع التنفيذ، أي غرضها تنفيذ أو تطبيق القانون أو التشريع العــــادي الصادر عن السلطة التنفيذية.</a:t>
            </a:r>
          </a:p>
          <a:p>
            <a:pPr algn="just" rtl="1"/>
            <a:r>
              <a:rPr lang="ar-EG" sz="2300" b="1" dirty="0">
                <a:solidFill>
                  <a:schemeClr val="tx1"/>
                </a:solidFill>
                <a:latin typeface="Alexandria" pitchFamily="2" charset="-78"/>
                <a:cs typeface="Alexandria" pitchFamily="2" charset="-78"/>
              </a:rPr>
              <a:t>ب- اللوائح التنظيمية:</a:t>
            </a:r>
          </a:p>
          <a:p>
            <a:pPr marL="342900" indent="-342900" algn="just" rtl="1">
              <a:buFont typeface="Arial" pitchFamily="34" charset="0"/>
              <a:buChar char="•"/>
            </a:pPr>
            <a:r>
              <a:rPr lang="ar-EG" sz="2300" dirty="0">
                <a:solidFill>
                  <a:schemeClr val="tx1"/>
                </a:solidFill>
                <a:latin typeface="Alexandria" pitchFamily="2" charset="-78"/>
                <a:cs typeface="Alexandria" pitchFamily="2" charset="-78"/>
              </a:rPr>
              <a:t>وهي عبارة عن ما تصدره السلطة التنفيذية من تشريع لتنظيم وترتيب المصالح والمرافق العامة - فهذا نوع آخر من اللوائح تضعه السلطة التنفيذية لا لتنفيذ تشريع معين، بل لتنظيم المصالح العامة. وذلك أن عملية تنظيم وترتيب المصالح والمرافق العامة هي اختصاص أصيل للسلطة التنفيذية فهي المهيمنة على إدارتها. وفي سبيل إدارتها تلك تصدر لوائح لتسيير وترتيب تلك المصالح والمرافق العامة.</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1258045645"/>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النوع الثالث: التشريع الفرعي( اللائحة):</a:t>
            </a:r>
          </a:p>
          <a:p>
            <a:pPr algn="just" rtl="1"/>
            <a:r>
              <a:rPr lang="ar-EG" sz="2400" b="1" dirty="0">
                <a:solidFill>
                  <a:schemeClr val="tx1"/>
                </a:solidFill>
                <a:latin typeface="Alexandria" pitchFamily="2" charset="-78"/>
                <a:cs typeface="Alexandria" pitchFamily="2" charset="-78"/>
              </a:rPr>
              <a:t>ج‌. لوائح الضبط أو البوليس:</a:t>
            </a:r>
          </a:p>
          <a:p>
            <a:pPr marL="342900" indent="-342900" algn="just" rtl="1">
              <a:buFont typeface="Arial" pitchFamily="34" charset="0"/>
              <a:buChar char="•"/>
            </a:pPr>
            <a:r>
              <a:rPr lang="ar-EG" sz="2400" b="1" dirty="0">
                <a:solidFill>
                  <a:schemeClr val="tx1"/>
                </a:solidFill>
                <a:latin typeface="Alexandria" pitchFamily="2" charset="-78"/>
                <a:cs typeface="Alexandria" pitchFamily="2" charset="-78"/>
              </a:rPr>
              <a:t>يقصد بها ما تضعه السلطة التنفيذية من قيود تشريعية على الحريات الفردية لحفظ الضبط أو البوليس بمعناه العام</a:t>
            </a:r>
            <a:r>
              <a:rPr lang="ar-EG" sz="2400" dirty="0">
                <a:solidFill>
                  <a:schemeClr val="tx1"/>
                </a:solidFill>
                <a:latin typeface="Alexandria" pitchFamily="2" charset="-78"/>
                <a:cs typeface="Alexandria" pitchFamily="2" charset="-78"/>
              </a:rPr>
              <a:t>، أي لحفظ الأمن وتوفير السكينة والطمأنينة وحماية الصحة العامة. فهــي اللائحة التي تصدر عن رئيس الجمهورية وفقاً للدستور للمحافظة على النظــــام العام بعناصره الثلاث وهي الأمن العام والصحة العامة والسكينة العامة، ومن أمثلتها لوائح المرور ولوائح المحال المقلقة للراحة أو الضارة بالصحة ولوائح مراقبة الأغذية والباعة الجائلين.</a:t>
            </a:r>
          </a:p>
          <a:p>
            <a:pPr marL="342900" indent="-342900" algn="just" rtl="1">
              <a:buFont typeface="Arial" pitchFamily="34" charset="0"/>
              <a:buChar char="•"/>
            </a:pPr>
            <a:r>
              <a:rPr lang="ar-EG" sz="2400" b="1" dirty="0">
                <a:solidFill>
                  <a:schemeClr val="tx1"/>
                </a:solidFill>
                <a:latin typeface="Alexandria" pitchFamily="2" charset="-78"/>
                <a:cs typeface="Alexandria" pitchFamily="2" charset="-78"/>
              </a:rPr>
              <a:t>** تعريف التقنين وتطوره:</a:t>
            </a:r>
          </a:p>
          <a:p>
            <a:pPr marL="342900" indent="-342900" algn="just" rtl="1">
              <a:buFont typeface="Arial" pitchFamily="34" charset="0"/>
              <a:buChar char="•"/>
            </a:pPr>
            <a:r>
              <a:rPr lang="ar-EG" sz="2400" dirty="0">
                <a:solidFill>
                  <a:schemeClr val="tx1"/>
                </a:solidFill>
                <a:latin typeface="Alexandria" pitchFamily="2" charset="-78"/>
                <a:cs typeface="Alexandria" pitchFamily="2" charset="-78"/>
              </a:rPr>
              <a:t>التقنين هو اصطلاح يقصد بـه جمـــع غالبيــة القواعد -إن لم يكن جميعها -التي تتعلق بفرع من فروع القانون فـــي تشريع واحد بعد تنسيقها ورفع ما بينها من تناقض، وبعد ترتيبها بحسب المسائل التي تنظمها وإيرادها في صورة مواد يحمل كل منها رقماً مسلسلاً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138823906"/>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Arial" pitchFamily="34" charset="0"/>
              <a:buChar char="•"/>
            </a:pPr>
            <a:r>
              <a:rPr lang="ar-EG" sz="2400" b="1" u="sng" dirty="0">
                <a:solidFill>
                  <a:schemeClr val="tx1"/>
                </a:solidFill>
                <a:latin typeface="Alexandria" pitchFamily="2" charset="-78"/>
                <a:cs typeface="Alexandria" pitchFamily="2" charset="-78"/>
              </a:rPr>
              <a:t>إذن فالتقنين تشريع، والتشريع لابد وأن يصدر عن السلطة التشريعية </a:t>
            </a:r>
            <a:r>
              <a:rPr lang="ar-EG" sz="2400" dirty="0">
                <a:solidFill>
                  <a:schemeClr val="tx1"/>
                </a:solidFill>
                <a:latin typeface="Alexandria" pitchFamily="2" charset="-78"/>
                <a:cs typeface="Alexandria" pitchFamily="2" charset="-78"/>
              </a:rPr>
              <a:t>ومن هنا فإن أي تجميع للقواعد القانونية يقوم به فرد أو هيئة أو سلطة غير السلطة التشريعية لا يصح أن يطلق عليه تسمية التقنين، حتى ولو استوفى بقية خصائص التعريف المتقدم. فما يطلق عليهـا </a:t>
            </a:r>
            <a:r>
              <a:rPr lang="ar-EG" sz="2400" b="1" dirty="0">
                <a:solidFill>
                  <a:schemeClr val="tx1"/>
                </a:solidFill>
                <a:latin typeface="Alexandria" pitchFamily="2" charset="-78"/>
                <a:cs typeface="Alexandria" pitchFamily="2" charset="-78"/>
              </a:rPr>
              <a:t>"التقنينات غير الرسمية" </a:t>
            </a:r>
            <a:r>
              <a:rPr lang="ar-EG" sz="2400" dirty="0">
                <a:solidFill>
                  <a:schemeClr val="tx1"/>
                </a:solidFill>
                <a:latin typeface="Alexandria" pitchFamily="2" charset="-78"/>
                <a:cs typeface="Alexandria" pitchFamily="2" charset="-78"/>
              </a:rPr>
              <a:t>ليست في الحقيقة تقنينات بالمعنى المقصود. فلو أن شخص أو هيئة قامت بتجميع القواعد العرفية التي تحكــم موضوعاً معيناً، أو بتجميع قواعد القانون الإداري -وهو لم يقنن رسميا - فإن هذا العمل لن يكون مقصوداً في حديثنا عن التقنين. ومثـل هـذا العمل نصادفه كثيراً في مسائل الأحوال الشخصية فلقد قامت كل طائفة من طوائف غير المسلمين بتجميع قواعدها وتنسيقها وترتيبها في صورة مواد متسلسلة وأسمت عليها قانوناً والواقع أن ما عملته ليس قانونــــاً وليس تقنينا وإنما هو تجميع غير رسمي لبعض القواعد.</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247526519"/>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Arial" pitchFamily="34" charset="0"/>
              <a:buChar char="•"/>
            </a:pPr>
            <a:r>
              <a:rPr lang="ar-EG" sz="2400" b="1" u="sng" dirty="0">
                <a:solidFill>
                  <a:schemeClr val="tx1"/>
                </a:solidFill>
                <a:latin typeface="Alexandria" pitchFamily="2" charset="-78"/>
                <a:cs typeface="Alexandria" pitchFamily="2" charset="-78"/>
              </a:rPr>
              <a:t>مزايا التقنين:</a:t>
            </a:r>
          </a:p>
          <a:p>
            <a:pPr algn="just" rtl="1"/>
            <a:r>
              <a:rPr lang="ar-EG" sz="2400" dirty="0">
                <a:solidFill>
                  <a:schemeClr val="tx1"/>
                </a:solidFill>
                <a:latin typeface="Alexandria" pitchFamily="2" charset="-78"/>
                <a:cs typeface="Alexandria" pitchFamily="2" charset="-78"/>
              </a:rPr>
              <a:t>- </a:t>
            </a:r>
            <a:r>
              <a:rPr lang="ar-EG" sz="2400" b="1" dirty="0">
                <a:solidFill>
                  <a:schemeClr val="tx1"/>
                </a:solidFill>
                <a:latin typeface="Alexandria" pitchFamily="2" charset="-78"/>
                <a:cs typeface="Alexandria" pitchFamily="2" charset="-78"/>
              </a:rPr>
              <a:t>عملية التقنين ضرورة يقتضيها تقدم المدنيــة ونشاط حركــــة التشريع نشاطاً كبيراً لا يؤمن مع وفرته التعارض والتضارب بين نصوص التشريع المتناثرة، </a:t>
            </a:r>
            <a:r>
              <a:rPr lang="ar-EG" sz="2400" dirty="0">
                <a:solidFill>
                  <a:schemeClr val="tx1"/>
                </a:solidFill>
                <a:latin typeface="Alexandria" pitchFamily="2" charset="-78"/>
                <a:cs typeface="Alexandria" pitchFamily="2" charset="-78"/>
              </a:rPr>
              <a:t>فيحتاج الأمر إلـــى جمـــع مــا يخص من هذه النصوص كل فرع مستقل من فروع القانون في وثيقة واحدة جامعة تحقق التناسق بين النصوص وترفع التعارض بينها.</a:t>
            </a:r>
          </a:p>
          <a:p>
            <a:pPr marL="342900" indent="-342900" algn="just" rtl="1">
              <a:buFontTx/>
              <a:buChar char="-"/>
            </a:pPr>
            <a:r>
              <a:rPr lang="ar-EG" sz="2400" b="1" dirty="0">
                <a:solidFill>
                  <a:schemeClr val="tx1"/>
                </a:solidFill>
                <a:latin typeface="Alexandria" pitchFamily="2" charset="-78"/>
                <a:cs typeface="Alexandria" pitchFamily="2" charset="-78"/>
              </a:rPr>
              <a:t>والتقنين إذ يضم القواعد المتعلقة بفرع معين من فروع القانون، وينسقها ويرتبها في وضوح وإيجاز وبساطة يجعل من الميسور معرفة حكم القانون في مسألة معينة بأسرع ما يمكــن وبأقــل مجهود ممكن. </a:t>
            </a:r>
            <a:r>
              <a:rPr lang="ar-EG" sz="2400" dirty="0">
                <a:solidFill>
                  <a:schemeClr val="tx1"/>
                </a:solidFill>
                <a:latin typeface="Alexandria" pitchFamily="2" charset="-78"/>
                <a:cs typeface="Alexandria" pitchFamily="2" charset="-78"/>
              </a:rPr>
              <a:t>فمن يبغى حلا لمسألة لا يكون عليه إلا أن يستثير المجموعة التي ينظمها ويتيسر معرفة حكم القانون فيــه تمكين للقاضي من سرعة الفصل في المنازعات، وفيه إشاعة للثقة في النفوس، وفيه أيضاً ضمان هام لتحاشي إغفال قاعدة قانونية</a:t>
            </a:r>
            <a:r>
              <a:rPr lang="ar-EG" sz="2400" b="1" dirty="0">
                <a:solidFill>
                  <a:schemeClr val="tx1"/>
                </a:solidFill>
                <a:latin typeface="Alexandria" pitchFamily="2" charset="-78"/>
                <a:cs typeface="Alexandria" pitchFamily="2" charset="-78"/>
              </a:rPr>
              <a:t>. ولا شك أن الإحاطة بكافة القواعد القانونية التي تتعلق بمسألة معينة تتأتى لو أن هذه القواعد القانونية كانت مجمعة في كتاب واحد.</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3185019582"/>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385"/>
            <a:ext cx="12011569" cy="4957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Arial" pitchFamily="34" charset="0"/>
              <a:buChar char="•"/>
            </a:pPr>
            <a:r>
              <a:rPr lang="ar-EG" sz="2000" b="1" u="sng" dirty="0">
                <a:solidFill>
                  <a:schemeClr val="tx1"/>
                </a:solidFill>
                <a:latin typeface="Alexandria" pitchFamily="2" charset="-78"/>
                <a:cs typeface="Alexandria" pitchFamily="2" charset="-78"/>
              </a:rPr>
              <a:t>مزايا التقنين:</a:t>
            </a:r>
          </a:p>
          <a:p>
            <a:pPr marL="342900" indent="-342900" algn="just" rtl="1">
              <a:buFontTx/>
              <a:buChar char="-"/>
            </a:pPr>
            <a:r>
              <a:rPr lang="ar-EG" sz="2000" b="1" dirty="0">
                <a:solidFill>
                  <a:schemeClr val="tx1"/>
                </a:solidFill>
                <a:latin typeface="Alexandria" pitchFamily="2" charset="-78"/>
                <a:cs typeface="Alexandria" pitchFamily="2" charset="-78"/>
              </a:rPr>
              <a:t>والتقنين بحسبانه تشريعاً ضخماً يحقق من باب أولى مزايـــا التشريع بالمعنى العادي. </a:t>
            </a:r>
            <a:r>
              <a:rPr lang="ar-EG" sz="2000" dirty="0">
                <a:solidFill>
                  <a:schemeClr val="tx1"/>
                </a:solidFill>
                <a:latin typeface="Alexandria" pitchFamily="2" charset="-78"/>
                <a:cs typeface="Alexandria" pitchFamily="2" charset="-78"/>
              </a:rPr>
              <a:t>فهو من ناحية يحقق وحدة القانون في البلــــد الواحد، وهو من ناحية ثانية يكون أداة لدفع المجتمع إلى الأمام وإدخال الأنظمة والأفكار المناسبة في النظام القانوني. وقــــد أصبح التقنين اليوم في العصر الحديث أداة لتأكيد ما تبلغه الجماعة من وحدة سياسية بل لقد أصبح كذلك مظهراً للاستقلال الوطني تفتتح به الجماعات المتحررة حياتهـا عقـب التخلص من الاستعمار.</a:t>
            </a:r>
          </a:p>
          <a:p>
            <a:pPr marL="342900" indent="-342900" algn="just" rtl="1">
              <a:buFont typeface="Arial" pitchFamily="34" charset="0"/>
              <a:buChar char="•"/>
            </a:pPr>
            <a:r>
              <a:rPr lang="ar-EG" sz="2000" b="1" u="sng" dirty="0">
                <a:solidFill>
                  <a:schemeClr val="tx1"/>
                </a:solidFill>
                <a:latin typeface="Alexandria" pitchFamily="2" charset="-78"/>
                <a:cs typeface="Alexandria" pitchFamily="2" charset="-78"/>
              </a:rPr>
              <a:t>عيوب التقنين:</a:t>
            </a:r>
          </a:p>
          <a:p>
            <a:pPr marL="342900" indent="-342900" algn="just" rtl="1">
              <a:buFontTx/>
              <a:buChar char="-"/>
            </a:pPr>
            <a:r>
              <a:rPr lang="ar-EG" sz="2000" dirty="0">
                <a:solidFill>
                  <a:schemeClr val="tx1"/>
                </a:solidFill>
                <a:latin typeface="Alexandria" pitchFamily="2" charset="-78"/>
                <a:cs typeface="Alexandria" pitchFamily="2" charset="-78"/>
              </a:rPr>
              <a:t>لقيت فكرة التقنين مهاجمة شديدة من أنصار المذهب التاريخـي وعلى رأسهم</a:t>
            </a:r>
            <a:r>
              <a:rPr lang="ar-EG" sz="20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 سافيني</a:t>
            </a:r>
            <a:r>
              <a:rPr lang="ar-EG" sz="2000" dirty="0">
                <a:solidFill>
                  <a:schemeClr val="tx1"/>
                </a:solidFill>
                <a:latin typeface="Alexandria" pitchFamily="2" charset="-78"/>
                <a:cs typeface="Alexandria" pitchFamily="2" charset="-78"/>
              </a:rPr>
              <a:t>. ومن تعاليم هذا المذهب أن القانون كائن حــــي يساير الجماعة في تطورها، وليس من المصلحة أن يصب في نصوص تشريعية تطبعه بطابع الجمود أو تعوق مسايرته حاجات المجتمع، وأنه إذا كان هذا العيب يخفف منه في التشريع العادي افتراض موالاة المشرع له بالتعديل كلما دعت الحاجة إلى ذلك فإن احتمال هذا التخفيف منعدم في حالة التقنين أو هو جد ضعيف. </a:t>
            </a:r>
            <a:r>
              <a:rPr lang="ar-EG" sz="2000" b="1" dirty="0">
                <a:solidFill>
                  <a:schemeClr val="tx1"/>
                </a:solidFill>
                <a:latin typeface="Alexandria" pitchFamily="2" charset="-78"/>
                <a:cs typeface="Alexandria" pitchFamily="2" charset="-78"/>
              </a:rPr>
              <a:t>وذلك لأن التقنين نظراً إلى ضخامة المجهود الذي يبذل فيـه وعلى الفائدة الكبرى التي يحققها للروابط القانونية تركيزه قواعد القانون في مواد مختصرة،</a:t>
            </a:r>
            <a:r>
              <a:rPr lang="ar-EG" sz="2000" dirty="0">
                <a:solidFill>
                  <a:schemeClr val="tx1"/>
                </a:solidFill>
                <a:latin typeface="Alexandria" pitchFamily="2" charset="-78"/>
                <a:cs typeface="Alexandria" pitchFamily="2" charset="-78"/>
              </a:rPr>
              <a:t> يكسب بمجرد نشره شيئا من المهابة والتقديس يبهر الإبصار ويحجب عنها تطور القانون ويحمل الناس على أن ينظروا إليه باعتباره عملاً نهائياً يجب احترامه وعدم المساس به أو تناوله بالتعديل إلا عند الضرورة القصوى وفى غاية الحذر.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1385324842"/>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385"/>
            <a:ext cx="12011569" cy="4957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EG" sz="2100" b="1" u="sng" dirty="0">
                <a:solidFill>
                  <a:srgbClr val="FF0000"/>
                </a:solidFill>
                <a:latin typeface="Alexandria" pitchFamily="2" charset="-78"/>
                <a:cs typeface="Alexandria" pitchFamily="2" charset="-78"/>
              </a:rPr>
              <a:t>ثانياً: العرف:</a:t>
            </a:r>
          </a:p>
          <a:p>
            <a:pPr lvl="0" algn="just" rtl="1"/>
            <a:r>
              <a:rPr lang="ar-EG" sz="2100" b="1" dirty="0">
                <a:solidFill>
                  <a:schemeClr val="tx1"/>
                </a:solidFill>
                <a:latin typeface="Alexandria" pitchFamily="2" charset="-78"/>
                <a:cs typeface="Alexandria" pitchFamily="2" charset="-78"/>
              </a:rPr>
              <a:t>1- تعريف العرف:</a:t>
            </a:r>
          </a:p>
          <a:p>
            <a:pPr marL="342900" lvl="0" indent="-342900" algn="just" rtl="1">
              <a:buFont typeface="Arial" pitchFamily="34" charset="0"/>
              <a:buChar char="•"/>
            </a:pPr>
            <a:r>
              <a:rPr lang="ar-EG" sz="2100" dirty="0">
                <a:solidFill>
                  <a:schemeClr val="tx1"/>
                </a:solidFill>
                <a:latin typeface="Alexandria" pitchFamily="2" charset="-78"/>
                <a:cs typeface="Alexandria" pitchFamily="2" charset="-78"/>
              </a:rPr>
              <a:t>العرف هو عبارة عن </a:t>
            </a:r>
            <a:r>
              <a:rPr lang="ar-EG" sz="21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"اعتياد الناس أو اطرادهم على سلوك معين مع شعور بإلزام هذا السلوك" </a:t>
            </a:r>
            <a:r>
              <a:rPr lang="ar-EG" sz="2100" dirty="0">
                <a:solidFill>
                  <a:schemeClr val="tx1"/>
                </a:solidFill>
                <a:latin typeface="Alexandria" pitchFamily="2" charset="-78"/>
                <a:cs typeface="Alexandria" pitchFamily="2" charset="-78"/>
              </a:rPr>
              <a:t>فهو عبارة عن عادة يتبعها الناس مع شعورهم بإلزامها إلزاماً قانونياً فالعرف هو إطراد العمل بين الناس وفقاً لسلوك معين: اطراداً مقترناً بإحساسهم بوجود جزاء قانوني يكفــــل احترام هذا السلوك.</a:t>
            </a:r>
          </a:p>
          <a:p>
            <a:pPr marL="342900" lvl="0" indent="-342900" algn="just" rtl="1">
              <a:buFont typeface="Arial" pitchFamily="34" charset="0"/>
              <a:buChar char="•"/>
            </a:pPr>
            <a:r>
              <a:rPr lang="ar-EG" sz="2100" dirty="0">
                <a:solidFill>
                  <a:schemeClr val="tx1"/>
                </a:solidFill>
                <a:latin typeface="Alexandria" pitchFamily="2" charset="-78"/>
                <a:cs typeface="Alexandria" pitchFamily="2" charset="-78"/>
              </a:rPr>
              <a:t>فقد يحدث أن يسلك شخص مسلكاً معيناً إزاء مناسبة معينة ويقلده غيره في هذا السلوك حين تعرض له نفس المناسبة، وهكذا حتى يعتاد المجموع هذا السلوك ثم يصح في الأذهان أن هذا السلوك أمر لا خيار فيه وحينئذ يتكون العرف، الذي هو اعتياد ملزم- وهو بهذه المثابة يدخل الجماعة غير مكتوب ومن ثم فقواعده تعتبر من قواعد القانون غير المكتوب. وقد ورد بالأعمال التحضيرية للقانون المدني بـأن العرف هو "المصدر الشعبي الأصيل الذي يتصل اتصالاً مباشراً بالجماعة ويعتبر وسيلتها الفطرية لتنظيم تفاصيل المعاملات ومقومات المعايير التي يعجز التشريع عن تناولها بسبب تشعبها أو استعـصـائها على النص. ولذلك ظل هذا المصدر إلى جانب التشريع مصدر تكميلياً خصباً لا يقف إنتاجه عند حدود المعاملات التجارية بــل يتناول المعاملات التي تسري في شأنها قواعد القانون المدني وســـائـر فـروع القانون الخاص والعام على السواء".</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2107537615"/>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385"/>
            <a:ext cx="12011569" cy="4957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EG" sz="2300" b="1" dirty="0">
                <a:solidFill>
                  <a:schemeClr val="tx1"/>
                </a:solidFill>
                <a:latin typeface="Alexandria" pitchFamily="2" charset="-78"/>
                <a:cs typeface="Alexandria" pitchFamily="2" charset="-78"/>
              </a:rPr>
              <a:t>2- أركان العرف:</a:t>
            </a:r>
          </a:p>
          <a:p>
            <a:pPr marL="342900" lvl="0" indent="-342900" algn="just" rtl="1">
              <a:buFont typeface="Arial" pitchFamily="34" charset="0"/>
              <a:buChar char="•"/>
            </a:pPr>
            <a:r>
              <a:rPr lang="ar-EG" sz="2300" dirty="0">
                <a:solidFill>
                  <a:schemeClr val="tx1"/>
                </a:solidFill>
                <a:latin typeface="Alexandria" pitchFamily="2" charset="-78"/>
                <a:cs typeface="Alexandria" pitchFamily="2" charset="-78"/>
              </a:rPr>
              <a:t>كما قلنا - فإن العرف هو اعتياد الناس على سلوك معين واعتقادهم بأن هذا السلوك ملزم من خلال هذا التعريف يتضح أن للعرف ركنان: الأول هو الاعتياد أو ما يعرف بالركن المـــــادي والثـــاني: الشعور بالإلزام أو ما يعرف بالركن المعنوي.</a:t>
            </a:r>
          </a:p>
          <a:p>
            <a:pPr lvl="0" algn="just" rtl="1"/>
            <a:r>
              <a:rPr lang="ar-EG" sz="2300" b="1" u="sng" dirty="0">
                <a:solidFill>
                  <a:schemeClr val="tx1"/>
                </a:solidFill>
                <a:latin typeface="Alexandria" pitchFamily="2" charset="-78"/>
                <a:cs typeface="Alexandria" pitchFamily="2" charset="-78"/>
              </a:rPr>
              <a:t>الركن المادي: الاعتياد على سلوك معين:</a:t>
            </a:r>
          </a:p>
          <a:p>
            <a:pPr lvl="0" algn="just" rtl="1"/>
            <a:r>
              <a:rPr lang="ar-EG" sz="2300" dirty="0">
                <a:solidFill>
                  <a:schemeClr val="tx1"/>
                </a:solidFill>
                <a:latin typeface="Alexandria" pitchFamily="2" charset="-78"/>
                <a:cs typeface="Alexandria" pitchFamily="2" charset="-78"/>
              </a:rPr>
              <a:t>يعني اعتياد الأفراد على سلوك معين أي اطرادهم على سلوك معين أو تواتر هذا السلوك، ويجب أن يتوافر الاعتياد عدة شروط حتى يكتمل الركن الأول للعرف . فيجب أن يكون قديماً وأن يكون عاماً وثابتاً.</a:t>
            </a:r>
          </a:p>
          <a:p>
            <a:pPr lvl="0" algn="just" rtl="1"/>
            <a:r>
              <a:rPr lang="ar-EG" sz="23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1- القــدم: </a:t>
            </a:r>
            <a:r>
              <a:rPr lang="ar-EG" sz="2300" dirty="0">
                <a:solidFill>
                  <a:schemeClr val="tx1"/>
                </a:solidFill>
                <a:latin typeface="Alexandria" pitchFamily="2" charset="-78"/>
                <a:cs typeface="Alexandria" pitchFamily="2" charset="-78"/>
              </a:rPr>
              <a:t>فهو من مستلزمات الاطراد، فلا يقال أن الناس قد أطردوا على مسلك معين إلا إذا كانت قد مضت مدة طويلـة علــى إتباعهم هذا المسلك؛ أي على اعتيادهم عليهم </a:t>
            </a:r>
            <a:r>
              <a:rPr lang="ar-EG" sz="2300" b="1" dirty="0">
                <a:solidFill>
                  <a:schemeClr val="tx1"/>
                </a:solidFill>
                <a:latin typeface="Alexandria" pitchFamily="2" charset="-78"/>
                <a:cs typeface="Alexandria" pitchFamily="2" charset="-78"/>
              </a:rPr>
              <a:t>وأول ما يثور في الذهن هو هل هناك مدة معينة يجب مرورها حتى يمكن القول بأن هذا الاعتياد أو الاطراد قديم؟</a:t>
            </a:r>
            <a:r>
              <a:rPr lang="ar-EG" sz="2300" dirty="0">
                <a:solidFill>
                  <a:schemeClr val="tx1"/>
                </a:solidFill>
                <a:latin typeface="Alexandria" pitchFamily="2" charset="-78"/>
                <a:cs typeface="Alexandria" pitchFamily="2" charset="-78"/>
              </a:rPr>
              <a:t> الإجابة على ذلك أنه ليس هناك حد أدنى يجب أن تبلغه هذه المدة، بل يكفى إلا يتذكر جيل معين متى نبت هذا المسلك والأمر متروك تقديره للقاضي، فهو الذي يقرر مسلكاً معيناً قد استقر في المجتمع، وأنه ليس ندوة عابرة.</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2368509437"/>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385"/>
            <a:ext cx="12011569" cy="4957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2- العموم: </a:t>
            </a:r>
            <a:r>
              <a:rPr lang="ar-EG" sz="2400" dirty="0">
                <a:solidFill>
                  <a:schemeClr val="tx1"/>
                </a:solidFill>
                <a:latin typeface="Alexandria" pitchFamily="2" charset="-78"/>
                <a:cs typeface="Alexandria" pitchFamily="2" charset="-78"/>
              </a:rPr>
              <a:t>ويتحدد معنى العموم في الاعتياد هنا في العرف على نفس المنوال كما حددنا العمومية في القاعدة القانونية، بمعنى أنه يجــــب أن يكون الاعتياد أو الاطراد عاماً أي يكون قد اعتاد جميع الأشخاص سواء في سائر أنحاء الدولة أو في إقليم معين من أقاليمها أو في وسط اجتماعي معين أتباع هذا المسلك . ولكن يجب مراعاة أن العموم هنــا - كما هو في التشريع - لا يعنى الإجماع، وإنما يكفى الشيوع، بمعنى أنــه يعتبر متوافراً حتى ولو شذ عن إتباع العادة فرد أو بعض الأفراد. إذ قد تكون العادة خاصة بإقليم معين أو مدينة واحدة أو حي واحد أو بطائفة من الأشخاص أو بأهل حرفة أو مهنة.</a:t>
            </a:r>
          </a:p>
          <a:p>
            <a:pPr lvl="0" algn="just" rtl="1"/>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3- الثبات: </a:t>
            </a:r>
            <a:r>
              <a:rPr lang="ar-EG" sz="2400" dirty="0">
                <a:solidFill>
                  <a:schemeClr val="tx1"/>
                </a:solidFill>
                <a:latin typeface="Alexandria" pitchFamily="2" charset="-78"/>
                <a:cs typeface="Alexandria" pitchFamily="2" charset="-78"/>
              </a:rPr>
              <a:t>والمقصود بالثبات الاستقرار على مضمون المسلك أو العادة يعنى أن يجرى الناس على إتباع مسلك معين دون انقطــاع وبشكل واضح ظاهر للعيان. ولا يؤثر في ثباتها خروج بعض الأشخاص عليها في فترات متباعدة، فيكفي أتباعهـا مـن قبـل الغالبية بانتظام معين.</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3390646379"/>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385"/>
            <a:ext cx="12011569" cy="4957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الركن المعنوي: الشعـور بالإلزام:</a:t>
            </a:r>
          </a:p>
          <a:p>
            <a:pPr marL="342900" lvl="0" indent="-342900" algn="just" rtl="1">
              <a:buFont typeface="Arial" pitchFamily="34" charset="0"/>
              <a:buChar char="•"/>
            </a:pPr>
            <a:r>
              <a:rPr lang="ar-EG" sz="2400" b="1" dirty="0">
                <a:solidFill>
                  <a:schemeClr val="tx1"/>
                </a:solidFill>
                <a:latin typeface="Alexandria" pitchFamily="2" charset="-78"/>
                <a:cs typeface="Alexandria" pitchFamily="2" charset="-78"/>
              </a:rPr>
              <a:t>يعنى ذلك أن يسود الشعور لدى الناس بأنهم ملزمين بإتباع هذا السلوك المطرد بشأن مسألة معينة</a:t>
            </a:r>
            <a:r>
              <a:rPr lang="ar-EG" sz="2400" dirty="0">
                <a:solidFill>
                  <a:schemeClr val="tx1"/>
                </a:solidFill>
                <a:latin typeface="Alexandria" pitchFamily="2" charset="-78"/>
                <a:cs typeface="Alexandria" pitchFamily="2" charset="-78"/>
              </a:rPr>
              <a:t>، ويعتقدون بأنه ملزم بمعنى أنهـم يتعرضون للجزاء إذا ما خالفوه باعتباره قاعدة قانونية، وهذا الاعتقاد لا يتكون طفرة وإنما يأتي بصفة تدريجية وبشكل غير محسوس، ثــم يرسخ، فإذا بغالبية الناس تدركه وهذا ما يبرر اختلاف وجهات النظر حول ما إذا كان هذا الاعتقاد متوافراً أو غير متوافر، فالمسألة إحساس وليست مسألة مادية تلمس أو ترى، كما يبرر من ناحية أخرى القول في وقت معين بأن هذا الاعتقاد متوافر وحينئذ فإنه لا يكون هناك جدال حول قيام قاعدة عرفية.</a:t>
            </a:r>
          </a:p>
          <a:p>
            <a:pPr marL="342900" lvl="0" indent="-342900" algn="just" rtl="1">
              <a:buFont typeface="Arial" pitchFamily="34" charset="0"/>
              <a:buChar char="•"/>
            </a:pPr>
            <a:r>
              <a:rPr lang="ar-EG" sz="2400" dirty="0">
                <a:solidFill>
                  <a:schemeClr val="tx1"/>
                </a:solidFill>
                <a:latin typeface="Alexandria" pitchFamily="2" charset="-78"/>
                <a:cs typeface="Alexandria" pitchFamily="2" charset="-78"/>
              </a:rPr>
              <a:t>وهذا الركن المعنوي هو الذي يميز العرف عــن غيــره مــن العادات التي لا تعتبر عرفا. </a:t>
            </a:r>
            <a:r>
              <a:rPr lang="ar-EG" sz="2400" b="1" u="sng" dirty="0">
                <a:solidFill>
                  <a:schemeClr val="tx1"/>
                </a:solidFill>
                <a:latin typeface="Alexandria" pitchFamily="2" charset="-78"/>
                <a:cs typeface="Alexandria" pitchFamily="2" charset="-78"/>
              </a:rPr>
              <a:t>فهناك عادات لا تمت إلى القانون بصلة كالعادات المتعلقة بالزيارات والاستقبالات والولائم وعادات تبادل الهدايا فـــي الأعيــــاد والمواسم المختلفة،</a:t>
            </a:r>
            <a:r>
              <a:rPr lang="ar-EG" sz="2400" dirty="0">
                <a:solidFill>
                  <a:schemeClr val="tx1"/>
                </a:solidFill>
                <a:latin typeface="Alexandria" pitchFamily="2" charset="-78"/>
                <a:cs typeface="Alexandria" pitchFamily="2" charset="-78"/>
              </a:rPr>
              <a:t> فهذه لا يتوافر لها مطلقاً الاعتقاد بأن لها حرمة القواعد القانونية، ولا يمكن أن تكون عرفاً بمعنى الكلمة بل تعـد مــن قبيل المجاملات فقط.</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1203988157"/>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385"/>
            <a:ext cx="12011569" cy="4957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EG" sz="2400" b="1" dirty="0">
                <a:solidFill>
                  <a:schemeClr val="tx1"/>
                </a:solidFill>
                <a:latin typeface="Alexandria" pitchFamily="2" charset="-78"/>
                <a:cs typeface="Alexandria" pitchFamily="2" charset="-78"/>
              </a:rPr>
              <a:t>2- مزايا العرف وعيوبه:</a:t>
            </a:r>
          </a:p>
          <a:p>
            <a:pPr lvl="0" algn="just" rtl="1"/>
            <a:r>
              <a:rPr lang="ar-EG" sz="2400" b="1" dirty="0">
                <a:solidFill>
                  <a:schemeClr val="tx1"/>
                </a:solidFill>
                <a:latin typeface="Alexandria" pitchFamily="2" charset="-78"/>
                <a:cs typeface="Alexandria" pitchFamily="2" charset="-78"/>
              </a:rPr>
              <a:t>من مزايا العرف أنه:</a:t>
            </a:r>
          </a:p>
          <a:p>
            <a:pPr lvl="0" algn="just" rtl="1"/>
            <a:r>
              <a:rPr lang="ar-EG" sz="2400" dirty="0">
                <a:solidFill>
                  <a:schemeClr val="tx1"/>
                </a:solidFill>
                <a:latin typeface="Alexandria" pitchFamily="2" charset="-78"/>
                <a:cs typeface="Alexandria" pitchFamily="2" charset="-78"/>
              </a:rPr>
              <a:t>أ- يتصل اتصالاً مباشراً بالجماعة وهذا يعني أنه يطابق حاجــــات الجماعة، وأنه يتطور معها. فهو إذ يتكون مما يعتاده الناس فإنه يأتي على قدر واقعهم، ولا يزيد ولا ينقص، الأمر الذي يعطيه قدراً كبيراً من الملاءمة للظروف الاجتماعية.</a:t>
            </a:r>
          </a:p>
          <a:p>
            <a:pPr lvl="0" algn="just" rtl="1"/>
            <a:r>
              <a:rPr lang="ar-EG" sz="2400" dirty="0">
                <a:solidFill>
                  <a:schemeClr val="tx1"/>
                </a:solidFill>
                <a:latin typeface="Alexandria" pitchFamily="2" charset="-78"/>
                <a:cs typeface="Alexandria" pitchFamily="2" charset="-78"/>
              </a:rPr>
              <a:t>ب- إذ يرتبط بما ترتضيه الجماعة يتطور تلقائيا معها، فتزول قواعده التي تخطاها التطور، وتنبت بدلاً منها قواعد أخــرى تستجيب للجديد من المشاكل.</a:t>
            </a:r>
          </a:p>
          <a:p>
            <a:pPr marL="342900" lvl="0" indent="-342900" algn="just" rtl="1">
              <a:buFont typeface="Arial" pitchFamily="34" charset="0"/>
              <a:buChar char="•"/>
            </a:pPr>
            <a:r>
              <a:rPr lang="ar-EG" sz="2400" b="1" dirty="0">
                <a:solidFill>
                  <a:schemeClr val="tx1"/>
                </a:solidFill>
                <a:latin typeface="Alexandria" pitchFamily="2" charset="-78"/>
                <a:cs typeface="Alexandria" pitchFamily="2" charset="-78"/>
              </a:rPr>
              <a:t>إذن يتميز العرف بارتباطه بالمجتمع وحاجاته وتستجيب تلقائياً لمقتضيات التطور والمستجدات. فهو يتميز بالمرونة.</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2551934459"/>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385"/>
            <a:ext cx="12011569" cy="4957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EG" sz="2200" b="1" u="sng" dirty="0">
                <a:solidFill>
                  <a:schemeClr val="tx1"/>
                </a:solidFill>
                <a:latin typeface="Alexandria" pitchFamily="2" charset="-78"/>
                <a:cs typeface="Alexandria" pitchFamily="2" charset="-78"/>
              </a:rPr>
              <a:t>** غير أن للعرف عيوباً تتمثل في:</a:t>
            </a:r>
          </a:p>
          <a:p>
            <a:pPr lvl="0" algn="just" rtl="1"/>
            <a:r>
              <a:rPr lang="ar-EG" sz="2200" b="1" u="sng" dirty="0">
                <a:solidFill>
                  <a:schemeClr val="tx1"/>
                </a:solidFill>
                <a:latin typeface="Alexandria" pitchFamily="2" charset="-78"/>
                <a:cs typeface="Alexandria" pitchFamily="2" charset="-78"/>
              </a:rPr>
              <a:t>1- يعاب على العرف أن يتكون ببطء، </a:t>
            </a:r>
            <a:r>
              <a:rPr lang="ar-EG" sz="2200" dirty="0">
                <a:solidFill>
                  <a:schemeClr val="tx1"/>
                </a:solidFill>
                <a:latin typeface="Alexandria" pitchFamily="2" charset="-78"/>
                <a:cs typeface="Alexandria" pitchFamily="2" charset="-78"/>
              </a:rPr>
              <a:t>حيث كمنا قلنا أنه يجب أن يكون الاعتياد قديماً وثابتاً بما يعنى أنه لابد من مرور فترة كبيرة حتى يتكون العرف ومن شأن هذا العيب أن العرف لا يستطيع أن يدفع بالمجتمع للتطور ولا يصلح لعلاج المشاكل التي تحتاج إلى علاج سريع بعكس التشريع الذي يمكنه مواجهة مثل تلك المشاكل بسرعة من خلال السلطة التشريعية أو على الأقل عن طريق تشريعات الضرورة.</a:t>
            </a:r>
          </a:p>
          <a:p>
            <a:pPr lvl="0" algn="just" rtl="1"/>
            <a:r>
              <a:rPr lang="ar-EG" sz="2200" b="1" u="sng" dirty="0">
                <a:solidFill>
                  <a:schemeClr val="tx1"/>
                </a:solidFill>
                <a:latin typeface="Alexandria" pitchFamily="2" charset="-78"/>
                <a:cs typeface="Alexandria" pitchFamily="2" charset="-78"/>
              </a:rPr>
              <a:t>2- العرف بوصفه قاعدة غير مكتوبة يثير مشاكل عديدة </a:t>
            </a:r>
            <a:r>
              <a:rPr lang="ar-EG" sz="2200" dirty="0">
                <a:solidFill>
                  <a:schemeClr val="tx1"/>
                </a:solidFill>
                <a:latin typeface="Alexandria" pitchFamily="2" charset="-78"/>
                <a:cs typeface="Alexandria" pitchFamily="2" charset="-78"/>
              </a:rPr>
              <a:t>مثل صعوبة التحقق من مضمون القاعدة العرفية وصعوبة التحقق من قيام القاعدة العرفية ذاتها ومتى بدأت - وهل استقرت أو لم تستقر بما لا يضمن استقرار المعاملات بعكس التشريع الذى يمكن التحقق من وجود القاعدة القانونية فيه بسهولة إثباتها بالرجوع للنصوص أو بالأدق الرجوع للتقنين بمضمون القاعدة القانونية والعلم بها وبالتالي بإمكانهم أن يوفقـــوا أمـــورهم وتعاملاتهم على ضوئها.</a:t>
            </a:r>
          </a:p>
          <a:p>
            <a:pPr lvl="0" algn="just" rtl="1"/>
            <a:r>
              <a:rPr lang="ar-EG" sz="2200" b="1" dirty="0">
                <a:solidFill>
                  <a:schemeClr val="tx1"/>
                </a:solidFill>
                <a:latin typeface="Alexandria" pitchFamily="2" charset="-78"/>
                <a:cs typeface="Alexandria" pitchFamily="2" charset="-78"/>
              </a:rPr>
              <a:t>3- </a:t>
            </a:r>
            <a:r>
              <a:rPr lang="ar-EG" sz="2200" b="1" u="sng" dirty="0">
                <a:solidFill>
                  <a:schemeClr val="tx1"/>
                </a:solidFill>
                <a:latin typeface="Alexandria" pitchFamily="2" charset="-78"/>
                <a:cs typeface="Alexandria" pitchFamily="2" charset="-78"/>
              </a:rPr>
              <a:t>وكذلك فإن العرف لا يسمح بتبني أو اعتماد أفكار ثبت نجاحها في مجتمع آخر، </a:t>
            </a:r>
            <a:r>
              <a:rPr lang="ar-EG" sz="2200" dirty="0">
                <a:solidFill>
                  <a:schemeClr val="tx1"/>
                </a:solidFill>
                <a:latin typeface="Alexandria" pitchFamily="2" charset="-78"/>
                <a:cs typeface="Alexandria" pitchFamily="2" charset="-78"/>
              </a:rPr>
              <a:t>أو نادى بها مصلح أو مجدد مع أن المجتمع قد يكون في أمس الحاجة لها. وذلك لأن العرف ينبع من واقـع الجماعة فقط.</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874406668"/>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385"/>
            <a:ext cx="12011569" cy="4957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EG" sz="2200" b="1" u="sng" dirty="0">
                <a:solidFill>
                  <a:srgbClr val="FF0000"/>
                </a:solidFill>
                <a:latin typeface="Alexandria" pitchFamily="2" charset="-78"/>
                <a:cs typeface="Alexandria" pitchFamily="2" charset="-78"/>
              </a:rPr>
              <a:t>ثالثاً: مبادئ الشريعة الإسلامية:</a:t>
            </a:r>
          </a:p>
          <a:p>
            <a:pPr marL="342900" lvl="0" indent="-342900" algn="just" rtl="1">
              <a:buFont typeface="Arial" pitchFamily="34" charset="0"/>
              <a:buChar char="•"/>
            </a:pPr>
            <a:r>
              <a:rPr lang="ar-EG" sz="2200" dirty="0">
                <a:solidFill>
                  <a:schemeClr val="tx1"/>
                </a:solidFill>
                <a:latin typeface="Alexandria" pitchFamily="2" charset="-78"/>
                <a:cs typeface="Alexandria" pitchFamily="2" charset="-78"/>
              </a:rPr>
              <a:t>يجب التنويه في البداية إلى التفرقة بين الدين ومبادئ الشريعة الإسلامية كمصدر من المصادر الرسمية للقاعدة القانونية وذلك أنه مجموع من القواعد والأحكام التي نزلها الله بوحي من عنده على الناس، تنظم علاقة المرء بربه، أو علاقته بغيره وهو بذلك يختلف عن القانون.</a:t>
            </a:r>
          </a:p>
          <a:p>
            <a:pPr marL="342900" lvl="0" indent="-342900" algn="just" rtl="1">
              <a:buFont typeface="Arial" pitchFamily="34" charset="0"/>
              <a:buChar char="•"/>
            </a:pPr>
            <a:r>
              <a:rPr lang="ar-EG" sz="2200" dirty="0">
                <a:solidFill>
                  <a:schemeClr val="tx1"/>
                </a:solidFill>
                <a:latin typeface="Alexandria" pitchFamily="2" charset="-78"/>
                <a:cs typeface="Alexandria" pitchFamily="2" charset="-78"/>
              </a:rPr>
              <a:t>وتعتبر قواعد الدين مصدراً أصلياً للقانون في مصر في مسائل الأحوال الشخصية أو قواعد الأسرة. فتظل هذه المسائل محكومة بقواعد الدين الإسلامي بالنسبة للمسلمين وبقواعد الدين المسيحي بالنسبة للمسيحيين.</a:t>
            </a:r>
          </a:p>
          <a:p>
            <a:pPr marL="342900" lvl="0" indent="-342900" algn="just" rtl="1">
              <a:buFont typeface="Arial" pitchFamily="34" charset="0"/>
              <a:buChar char="•"/>
            </a:pPr>
            <a:r>
              <a:rPr lang="ar-EG" sz="2200" b="1" u="sng" dirty="0">
                <a:solidFill>
                  <a:schemeClr val="tx1"/>
                </a:solidFill>
                <a:latin typeface="Alexandria" pitchFamily="2" charset="-78"/>
                <a:cs typeface="Alexandria" pitchFamily="2" charset="-78"/>
              </a:rPr>
              <a:t>والدين على النحو المذكور يختلف عن مبادئ الشريعة الإسلامية من حيث أن الأول مصدر أصلي للقانون في نطاق محدد هو الأحوال الشخصية أو نظام الأسرة. أما مبادئ الشريعة الإسلامية فهي مصدر احتياطي للقواعد القانونية، يلي التشريع والعرف، إعمالاً لنص المادة الأولى من القانون المدني</a:t>
            </a:r>
            <a:r>
              <a:rPr lang="ar-EG" sz="2200" dirty="0">
                <a:solidFill>
                  <a:schemeClr val="tx1"/>
                </a:solidFill>
                <a:latin typeface="Alexandria" pitchFamily="2" charset="-78"/>
                <a:cs typeface="Alexandria" pitchFamily="2" charset="-78"/>
              </a:rPr>
              <a:t>: تسري النصوص التشريعية في لفظها وفحواها على المسائل التي تتناولها هذه النصوص، فإن لم يوجد نص تشريعي يمكن تطبيقه حكم القاضي بمقتضى العرف، فإن لم يوجد فبمقتضى مبادئ الشريعة الإسلامية، ولا ينطبق إلا على الأحوال العينية أو المعاملات.</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335509318"/>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385"/>
            <a:ext cx="12011569" cy="4957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EG" sz="2400" b="1" u="sng" dirty="0">
                <a:solidFill>
                  <a:srgbClr val="FF0000"/>
                </a:solidFill>
                <a:latin typeface="Alexandria" pitchFamily="2" charset="-78"/>
                <a:cs typeface="Alexandria" pitchFamily="2" charset="-78"/>
              </a:rPr>
              <a:t>ثالثاً: مبادئ الشريعة الإسلامية:</a:t>
            </a:r>
          </a:p>
          <a:p>
            <a:pPr marL="342900" lvl="0" indent="-342900" algn="just" rtl="1">
              <a:buFont typeface="Arial" pitchFamily="34" charset="0"/>
              <a:buChar char="•"/>
            </a:pPr>
            <a:r>
              <a:rPr lang="ar-EG" sz="2400" dirty="0">
                <a:solidFill>
                  <a:schemeClr val="tx1"/>
                </a:solidFill>
                <a:latin typeface="Alexandria" pitchFamily="2" charset="-78"/>
                <a:cs typeface="Alexandria" pitchFamily="2" charset="-78"/>
              </a:rPr>
              <a:t>وعلى أية حال، فإن مبادئ الشريعة الإسلامية تعتبر مصدراً رسمياً احتياطياً يلي التشريع، والعرف. وهي بذلك تلعب دوراً ضئيلاً في القانون المصري. فعادة ما يجد القاضي المعروض عليه النزاع حكمه في التشريع، فإن لم يجد نصاً تشريعياً في حالات نادرة، أمكنه الاستعانة بالعرف، وبذلك لايتبقى للشريعة الإسلامية سوى النذر اليسير.</a:t>
            </a:r>
          </a:p>
          <a:p>
            <a:pPr marL="342900" lvl="0" indent="-342900" algn="just" rtl="1">
              <a:buFont typeface="Arial" pitchFamily="34" charset="0"/>
              <a:buChar char="•"/>
            </a:pPr>
            <a:r>
              <a:rPr lang="ar-EG" sz="2400" dirty="0">
                <a:solidFill>
                  <a:schemeClr val="tx1"/>
                </a:solidFill>
                <a:latin typeface="Alexandria" pitchFamily="2" charset="-78"/>
                <a:cs typeface="Alexandria" pitchFamily="2" charset="-78"/>
              </a:rPr>
              <a:t>واتجه بعض الفقه إلى القول أنه لايجوز الأخذ بحكم في الفقه الإسلامي يتعارض مع مبدأ من المبادئ التي يقوم عليها التشريع المدني في جملته، حتى لايفقد التقنين المدني تجانسه وانسجامه، وهو ما يضيق من مجال تطبيق هذا المصدر.</a:t>
            </a:r>
          </a:p>
          <a:p>
            <a:pPr marL="342900" lvl="0" indent="-342900" algn="just" rtl="1">
              <a:buFont typeface="Arial" pitchFamily="34" charset="0"/>
              <a:buChar char="•"/>
            </a:pPr>
            <a:r>
              <a:rPr lang="ar-EG" sz="2400" dirty="0">
                <a:solidFill>
                  <a:schemeClr val="tx1"/>
                </a:solidFill>
                <a:latin typeface="Alexandria" pitchFamily="2" charset="-78"/>
                <a:cs typeface="Alexandria" pitchFamily="2" charset="-78"/>
              </a:rPr>
              <a:t>ومن المبادئ المأخوذة عن الشريعة الإسلامية في القانون المدني، نظرية العقد الموقوف، وفيها يعتبر التصرف الذي يعقده الوكيل مجاوزاً في ذلك حدود الوكالة تصرفاً موقوفاً ومجاوزة الولي حدود ولايته على أموال عديمي الأهلية وناقصيها يعتبر تصرفاً موقوفاً.</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455477380"/>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385"/>
            <a:ext cx="12011569" cy="4957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EG" sz="2200" b="1" u="sng" dirty="0">
                <a:solidFill>
                  <a:srgbClr val="FF0000"/>
                </a:solidFill>
                <a:latin typeface="Alexandria" pitchFamily="2" charset="-78"/>
                <a:cs typeface="Alexandria" pitchFamily="2" charset="-78"/>
              </a:rPr>
              <a:t>رابعاً: مبادئ القانون الطبيعي وقواعد العدالة:</a:t>
            </a:r>
          </a:p>
          <a:p>
            <a:pPr marL="342900" lvl="0" indent="-342900" algn="just" rtl="1">
              <a:buFont typeface="Arial" pitchFamily="34" charset="0"/>
              <a:buChar char="•"/>
            </a:pPr>
            <a:r>
              <a:rPr lang="ar-EG" sz="2200" b="1" dirty="0">
                <a:solidFill>
                  <a:schemeClr val="tx1"/>
                </a:solidFill>
                <a:latin typeface="Alexandria" pitchFamily="2" charset="-78"/>
                <a:cs typeface="Alexandria" pitchFamily="2" charset="-78"/>
              </a:rPr>
              <a:t>تعتبر مبادئ القانون الطبيعي وقواعد العدالة آخر مصدر من مصادر القانون الرسمية الاحتياطية </a:t>
            </a:r>
            <a:r>
              <a:rPr lang="ar-EG" sz="2200" b="1" u="sng" dirty="0">
                <a:solidFill>
                  <a:schemeClr val="tx1"/>
                </a:solidFill>
                <a:latin typeface="Alexandria" pitchFamily="2" charset="-78"/>
                <a:cs typeface="Alexandria" pitchFamily="2" charset="-78"/>
              </a:rPr>
              <a:t>وذلك وفق نص المادة 2/1 من القانون المدني حيث نصت أنه </a:t>
            </a:r>
            <a:r>
              <a:rPr lang="ar-EG" sz="2200" dirty="0">
                <a:solidFill>
                  <a:schemeClr val="tx1"/>
                </a:solidFill>
                <a:latin typeface="Alexandria" pitchFamily="2" charset="-78"/>
                <a:cs typeface="Alexandria" pitchFamily="2" charset="-78"/>
              </a:rPr>
              <a:t>"فإذا لم يوجد نص تشريعي يمكن تطبيقه، حكم القاضي بمقتضى العرف، فإذا لم يوجد، فبمقتضى مبادئ الشريعة الإسلامية، فإذا لم توجد فبمقتضى مبادئ القانون الطبيعي وقواعد العدالة".</a:t>
            </a:r>
          </a:p>
          <a:p>
            <a:pPr marL="342900" lvl="0" indent="-342900" algn="just" rtl="1">
              <a:buFont typeface="Arial" pitchFamily="34" charset="0"/>
              <a:buChar char="•"/>
            </a:pPr>
            <a:r>
              <a:rPr lang="ar-EG" sz="2200" b="1" dirty="0">
                <a:solidFill>
                  <a:schemeClr val="tx1"/>
                </a:solidFill>
                <a:latin typeface="Alexandria" pitchFamily="2" charset="-78"/>
                <a:cs typeface="Alexandria" pitchFamily="2" charset="-78"/>
              </a:rPr>
              <a:t>معنى ذلك أن القاضي قد لا يجد نصاً تشريعياً يحكم النزاع المعروض عليه، ولا في العرف، ولا فى مبادئ الشريعة الإسلامية، فما هو الحل إذا؟ </a:t>
            </a:r>
            <a:r>
              <a:rPr lang="ar-EG" sz="2200" dirty="0">
                <a:solidFill>
                  <a:schemeClr val="tx1"/>
                </a:solidFill>
                <a:latin typeface="Alexandria" pitchFamily="2" charset="-78"/>
                <a:cs typeface="Alexandria" pitchFamily="2" charset="-78"/>
              </a:rPr>
              <a:t>الإجابة على هذا التساؤل تتمثل في فرضين لا ثالث لهما وفي كل فرض تترتب عليه نتائج، فإما ألا يحكم في النزاع وهو يرتكب جريمة إنكار العدالة وإما أن يقضى في النزاع باجتهاده وهذا يعني خلق قاعدة قانونية وهي ليست وظيفته.</a:t>
            </a:r>
          </a:p>
          <a:p>
            <a:pPr marL="342900" lvl="0" indent="-342900" algn="just" rtl="1">
              <a:buFont typeface="Arial" pitchFamily="34" charset="0"/>
              <a:buChar char="•"/>
            </a:pPr>
            <a:r>
              <a:rPr lang="ar-EG" sz="2200" b="1" dirty="0">
                <a:solidFill>
                  <a:schemeClr val="tx1"/>
                </a:solidFill>
                <a:latin typeface="Alexandria" pitchFamily="2" charset="-78"/>
                <a:cs typeface="Alexandria" pitchFamily="2" charset="-78"/>
              </a:rPr>
              <a:t>ومن تطبيقات فكرة القانون الطبيعي وقواعد العدالة:</a:t>
            </a:r>
          </a:p>
          <a:p>
            <a:pPr marL="342900" lvl="0" indent="-342900" algn="just" rtl="1">
              <a:buFont typeface="Arial" pitchFamily="34" charset="0"/>
              <a:buChar char="•"/>
            </a:pPr>
            <a:r>
              <a:rPr lang="ar-EG" sz="2200" dirty="0">
                <a:solidFill>
                  <a:schemeClr val="tx1"/>
                </a:solidFill>
                <a:latin typeface="Alexandria" pitchFamily="2" charset="-78"/>
                <a:cs typeface="Alexandria" pitchFamily="2" charset="-78"/>
              </a:rPr>
              <a:t>تنظيم المشرع للملكية الأدبية والفنية والصناعية، ونظرية التعسف في استعمال الحق، وتحمل التبعية، ونظرية الحوادث الطارئة وقاعدة الغش يبطل التصرفات ومبدأ الغش يفسد التصرفات.</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ماهية المصادر الرسمية للقانون وأنواعها:</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06</a:t>
            </a:r>
          </a:p>
        </p:txBody>
      </p:sp>
    </p:spTree>
    <p:extLst>
      <p:ext uri="{BB962C8B-B14F-4D97-AF65-F5344CB8AC3E}">
        <p14:creationId xmlns:p14="http://schemas.microsoft.com/office/powerpoint/2010/main" val="1492636357"/>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ماهية المصادر التفسيرية للقانون وأنواعها:</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06</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3785652"/>
          </a:xfrm>
          <a:prstGeom prst="rect">
            <a:avLst/>
          </a:prstGeom>
        </p:spPr>
        <p:txBody>
          <a:bodyPr wrap="square">
            <a:spAutoFit/>
          </a:bodyPr>
          <a:lstStyle/>
          <a:p>
            <a:pPr marL="342900" indent="-342900" algn="just" rtl="1">
              <a:buFont typeface="Wingdings" pitchFamily="2" charset="2"/>
              <a:buChar char="§"/>
            </a:pPr>
            <a:r>
              <a:rPr lang="ar-EG" sz="2400" b="1" dirty="0">
                <a:latin typeface="Alexandria" pitchFamily="2" charset="-78"/>
                <a:cs typeface="Alexandria" pitchFamily="2" charset="-78"/>
              </a:rPr>
              <a:t>يعتبر الفقه والقضاء مصدرين تفسيرين للتشريع، غير ملزمين لا للمشرع ولا للقاضي ولا يلزمان أحداً بحسب الأصل</a:t>
            </a:r>
            <a:r>
              <a:rPr lang="ar-EG" sz="2400" dirty="0">
                <a:latin typeface="Alexandria" pitchFamily="2" charset="-78"/>
                <a:cs typeface="Alexandria" pitchFamily="2" charset="-78"/>
              </a:rPr>
              <a:t>. وبالرغم من ذلك فإن لهما دوراً كبيراً حيث يستهدى المشرع بآراء الفقه والقضاء عند وضعه للتشريعات، وإن كان لكل منهما تأثير فهو نفوذ أدبي فقط.</a:t>
            </a:r>
          </a:p>
          <a:p>
            <a:pPr marL="342900" indent="-342900" algn="just" rtl="1">
              <a:buFont typeface="Wingdings" pitchFamily="2" charset="2"/>
              <a:buChar char="§"/>
            </a:pPr>
            <a:r>
              <a:rPr lang="ar-EG" sz="2400" dirty="0">
                <a:latin typeface="Alexandria" pitchFamily="2" charset="-78"/>
                <a:cs typeface="Alexandria" pitchFamily="2" charset="-78"/>
              </a:rPr>
              <a:t>لا يمكن أن يعتبر عمل كل من القضاء والفقه من المصادر الرسمية للقانون، فوظيفة القضاء هي تطبيق قواعد القانون علـى ما يعرض عليه من منازعات، لا خلق هذه القواعد، كما أن عمل الفقه هو دراسة أحكام القانون وأعداد شروحه لمعاونة القضاة وكل المشتغلين بالقانون أو المعنيين بدراسته، ولكن مع ذلك، فإن نشاط القضاء والفقــــه قد يكون له أثر في نشوء قواعد القانون أو تطويرها، </a:t>
            </a:r>
            <a:r>
              <a:rPr lang="ar-EG" sz="2400" b="1" dirty="0">
                <a:latin typeface="Alexandria" pitchFamily="2" charset="-78"/>
                <a:cs typeface="Alexandria" pitchFamily="2" charset="-78"/>
              </a:rPr>
              <a:t>ولذا نتعرض بايجاز لكل منهما على النحو التالي:</a:t>
            </a:r>
          </a:p>
        </p:txBody>
      </p:sp>
    </p:spTree>
    <p:extLst>
      <p:ext uri="{BB962C8B-B14F-4D97-AF65-F5344CB8AC3E}">
        <p14:creationId xmlns:p14="http://schemas.microsoft.com/office/powerpoint/2010/main" val="3550474603"/>
      </p:ext>
    </p:extLst>
  </p:cSld>
  <p:clrMapOvr>
    <a:masterClrMapping/>
  </p:clrMapOvr>
  <p:transition spd="slow" advTm="85884">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ماهية المصادر التفسيرية للقانون وأنواعها:</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06</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3046988"/>
          </a:xfrm>
          <a:prstGeom prst="rect">
            <a:avLst/>
          </a:prstGeom>
        </p:spPr>
        <p:txBody>
          <a:bodyPr wrap="square">
            <a:spAutoFit/>
          </a:bodyPr>
          <a:lstStyle/>
          <a:p>
            <a:pPr algn="just" rtl="1"/>
            <a:r>
              <a:rPr lang="ar-EG" sz="2400" b="1" u="sng" dirty="0">
                <a:latin typeface="Alexandria" pitchFamily="2" charset="-78"/>
                <a:cs typeface="Alexandria" pitchFamily="2" charset="-78"/>
              </a:rPr>
              <a:t>أولاً: القضاء: </a:t>
            </a:r>
          </a:p>
          <a:p>
            <a:pPr marL="342900" indent="-342900" algn="just" rtl="1">
              <a:buFont typeface="Wingdings" pitchFamily="2" charset="2"/>
              <a:buChar char="§"/>
            </a:pPr>
            <a:r>
              <a:rPr lang="ar-EG" sz="2400" b="1" dirty="0">
                <a:latin typeface="Alexandria" pitchFamily="2" charset="-78"/>
                <a:cs typeface="Alexandria" pitchFamily="2" charset="-78"/>
              </a:rPr>
              <a:t>لفظة القضاء تطلق في عدة معان، فهي أولاً، </a:t>
            </a:r>
            <a:r>
              <a:rPr lang="ar-EG" sz="2400" dirty="0">
                <a:latin typeface="Alexandria" pitchFamily="2" charset="-78"/>
                <a:cs typeface="Alexandria" pitchFamily="2" charset="-78"/>
              </a:rPr>
              <a:t>تعنى عمل المحاكم في الفصل في الخصومات التي ترفع إليها، فهذه المحاكم تقوم بالقضاء بين المتنازعين، </a:t>
            </a:r>
            <a:r>
              <a:rPr lang="ar-EG" sz="2400" b="1" u="sng" dirty="0">
                <a:latin typeface="Alexandria" pitchFamily="2" charset="-78"/>
                <a:cs typeface="Alexandria" pitchFamily="2" charset="-78"/>
              </a:rPr>
              <a:t>وهى تعنى </a:t>
            </a:r>
            <a:r>
              <a:rPr lang="ar-EG" sz="2400" dirty="0">
                <a:latin typeface="Alexandria" pitchFamily="2" charset="-78"/>
                <a:cs typeface="Alexandria" pitchFamily="2" charset="-78"/>
              </a:rPr>
              <a:t>مجموع المحاكم التي تكون السلطة القضائية وبهذا المعنى يكون الكلام عن استقلال القضاء، </a:t>
            </a:r>
            <a:r>
              <a:rPr lang="ar-EG" sz="2400" b="1" u="sng" dirty="0">
                <a:latin typeface="Alexandria" pitchFamily="2" charset="-78"/>
                <a:cs typeface="Alexandria" pitchFamily="2" charset="-78"/>
              </a:rPr>
              <a:t>كما تعنى أخيراً، وهذا هو المعنى الذي يهمنا في الكلام عن مصادر القانون، </a:t>
            </a:r>
            <a:r>
              <a:rPr lang="ar-EG" sz="2400" dirty="0">
                <a:latin typeface="Alexandria" pitchFamily="2" charset="-78"/>
                <a:cs typeface="Alexandria" pitchFamily="2" charset="-78"/>
              </a:rPr>
              <a:t>الأحكــام التــــي تصدرها المحاكم في الفصل في الخصومات، وعلى هذا المعنى يقال، استقر القضاء على مبدأ من المبادئ أو أن رأياً معيناً يؤخذ بــه فــي القضاء.</a:t>
            </a:r>
          </a:p>
        </p:txBody>
      </p:sp>
    </p:spTree>
    <p:extLst>
      <p:ext uri="{BB962C8B-B14F-4D97-AF65-F5344CB8AC3E}">
        <p14:creationId xmlns:p14="http://schemas.microsoft.com/office/powerpoint/2010/main" val="2766040012"/>
      </p:ext>
    </p:extLst>
  </p:cSld>
  <p:clrMapOvr>
    <a:masterClrMapping/>
  </p:clrMapOvr>
  <p:transition spd="slow" advTm="85884">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3- ماهية المصادر التفسيرية للقانون وأنواعها:</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06</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3785652"/>
          </a:xfrm>
          <a:prstGeom prst="rect">
            <a:avLst/>
          </a:prstGeom>
        </p:spPr>
        <p:txBody>
          <a:bodyPr wrap="square">
            <a:spAutoFit/>
          </a:bodyPr>
          <a:lstStyle/>
          <a:p>
            <a:pPr algn="just" rtl="1"/>
            <a:r>
              <a:rPr lang="ar-EG" sz="2400" b="1" u="sng" dirty="0">
                <a:latin typeface="Alexandria" pitchFamily="2" charset="-78"/>
                <a:cs typeface="Alexandria" pitchFamily="2" charset="-78"/>
              </a:rPr>
              <a:t>ثانياً: الفقه:</a:t>
            </a:r>
          </a:p>
          <a:p>
            <a:pPr marL="342900" indent="-342900" algn="just" rtl="1">
              <a:buFont typeface="Arial" pitchFamily="34" charset="0"/>
              <a:buChar char="•"/>
            </a:pPr>
            <a:r>
              <a:rPr lang="ar-EG" sz="2400" b="1" dirty="0">
                <a:latin typeface="Alexandria" pitchFamily="2" charset="-78"/>
                <a:cs typeface="Alexandria" pitchFamily="2" charset="-78"/>
              </a:rPr>
              <a:t>يقصد بالفقه مجموعة الشروح والآراء التي يصدرها علماء القانون فيما يقومون به من تفسير التشريعات وإبداء الرأي في مطابقة أحكامها للحاجات الاجتماعية أو عدم مطابقتها لها</a:t>
            </a:r>
            <a:r>
              <a:rPr lang="ar-EG" sz="2400" dirty="0">
                <a:latin typeface="Alexandria" pitchFamily="2" charset="-78"/>
                <a:cs typeface="Alexandria" pitchFamily="2" charset="-78"/>
              </a:rPr>
              <a:t>، وما يقومون به مـــــن تقصى قواعد العرف في الأحوال التي يلزم فيها استمداد قواعد القانون من العرف، وما يحاولون من استنباط القواعد التي تؤخذ مــــــن مـبـــــادئ القانون الطبيعي وقواعد العدالة.</a:t>
            </a:r>
          </a:p>
          <a:p>
            <a:pPr marL="342900" indent="-342900" algn="just" rtl="1">
              <a:buFont typeface="Arial" pitchFamily="34" charset="0"/>
              <a:buChar char="•"/>
            </a:pPr>
            <a:r>
              <a:rPr lang="ar-EG" sz="2400" b="1" u="sng" dirty="0">
                <a:latin typeface="Alexandria" pitchFamily="2" charset="-78"/>
                <a:cs typeface="Alexandria" pitchFamily="2" charset="-78"/>
              </a:rPr>
              <a:t>فالفقه لا يقتصر على شرح القوانين بقصد تحديد أحكامها وبيان حدود تطبيقها في الفروض المختلفة</a:t>
            </a:r>
            <a:r>
              <a:rPr lang="ar-EG" sz="2400" dirty="0">
                <a:latin typeface="Alexandria" pitchFamily="2" charset="-78"/>
                <a:cs typeface="Alexandria" pitchFamily="2" charset="-78"/>
              </a:rPr>
              <a:t>، بل يعني برد القواعد التفصيلية إلى أصولها لإقامة النظريات العامة للقانون، كما يبحث عن أفضل القواعد، في ضوء الظروف الاجتماعية، ويدعو الشارع إلى الأخذ فيما يصدره من تشريعات.</a:t>
            </a:r>
          </a:p>
        </p:txBody>
      </p:sp>
    </p:spTree>
    <p:extLst>
      <p:ext uri="{BB962C8B-B14F-4D97-AF65-F5344CB8AC3E}">
        <p14:creationId xmlns:p14="http://schemas.microsoft.com/office/powerpoint/2010/main" val="4270961369"/>
      </p:ext>
    </p:extLst>
  </p:cSld>
  <p:clrMapOvr>
    <a:masterClrMapping/>
  </p:clrMapOvr>
  <p:transition spd="slow" advTm="85884">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:أهم المراجع الموصى بها</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738282"/>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04</a:t>
            </a:r>
          </a:p>
        </p:txBody>
      </p:sp>
      <p:sp>
        <p:nvSpPr>
          <p:cNvPr id="3" name="Rectangle 2"/>
          <p:cNvSpPr/>
          <p:nvPr/>
        </p:nvSpPr>
        <p:spPr>
          <a:xfrm>
            <a:off x="317373" y="2517327"/>
            <a:ext cx="11557254" cy="2308324"/>
          </a:xfrm>
          <a:prstGeom prst="rect">
            <a:avLst/>
          </a:prstGeom>
        </p:spPr>
        <p:txBody>
          <a:bodyPr wrap="square">
            <a:spAutoFit/>
          </a:bodyPr>
          <a:lstStyle/>
          <a:p>
            <a:pPr algn="just" rtl="1"/>
            <a:r>
              <a:rPr lang="ar-EG" sz="2400" dirty="0">
                <a:solidFill>
                  <a:srgbClr val="000000"/>
                </a:solidFill>
                <a:latin typeface="Alexandria" pitchFamily="2" charset="-78"/>
                <a:ea typeface="Arial"/>
                <a:cs typeface="Alexandria" pitchFamily="2" charset="-78"/>
                <a:sym typeface="Arial"/>
              </a:rPr>
              <a:t>1- د.أحمد السعيد الزقرد، </a:t>
            </a:r>
            <a:r>
              <a:rPr lang="ar-EG" sz="2400" b="1" u="sng" dirty="0">
                <a:solidFill>
                  <a:srgbClr val="000000"/>
                </a:solidFill>
                <a:latin typeface="Alexandria" pitchFamily="2" charset="-78"/>
                <a:ea typeface="Arial"/>
                <a:cs typeface="Alexandria" pitchFamily="2" charset="-78"/>
                <a:sym typeface="Arial"/>
              </a:rPr>
              <a:t>المدخل للعلوم القانونية، الكتاب الأول، نظرية القانون</a:t>
            </a:r>
            <a:r>
              <a:rPr lang="ar-EG" sz="2400" dirty="0">
                <a:solidFill>
                  <a:srgbClr val="000000"/>
                </a:solidFill>
                <a:latin typeface="Alexandria" pitchFamily="2" charset="-78"/>
                <a:ea typeface="Arial"/>
                <a:cs typeface="Alexandria" pitchFamily="2" charset="-78"/>
                <a:sym typeface="Arial"/>
              </a:rPr>
              <a:t>، كلية الحقوق، جامعة المنصورة، مصر، 2003/2002.</a:t>
            </a:r>
          </a:p>
          <a:p>
            <a:pPr algn="just" rtl="1"/>
            <a:r>
              <a:rPr lang="ar-EG" sz="2400" dirty="0">
                <a:solidFill>
                  <a:srgbClr val="000000"/>
                </a:solidFill>
                <a:latin typeface="Alexandria" pitchFamily="2" charset="-78"/>
                <a:ea typeface="Arial"/>
                <a:cs typeface="Alexandria" pitchFamily="2" charset="-78"/>
                <a:sym typeface="Arial"/>
              </a:rPr>
              <a:t>2- د.عمرو طه بدوي، </a:t>
            </a:r>
            <a:r>
              <a:rPr lang="ar-EG" sz="2400" b="1" u="sng" dirty="0">
                <a:solidFill>
                  <a:srgbClr val="000000"/>
                </a:solidFill>
                <a:latin typeface="Alexandria" pitchFamily="2" charset="-78"/>
                <a:cs typeface="Alexandria" pitchFamily="2" charset="-78"/>
                <a:sym typeface="Arial"/>
              </a:rPr>
              <a:t>المدخل لدراسة القانون، الكتاب الأول، نظرية القانون،</a:t>
            </a:r>
            <a:r>
              <a:rPr lang="ar-EG" sz="2400" dirty="0">
                <a:solidFill>
                  <a:srgbClr val="000000"/>
                </a:solidFill>
                <a:latin typeface="Alexandria" pitchFamily="2" charset="-78"/>
                <a:ea typeface="Arial"/>
                <a:cs typeface="Alexandria" pitchFamily="2" charset="-78"/>
                <a:sym typeface="Arial"/>
              </a:rPr>
              <a:t> كلية الحقوق، جامعة القاهرة، مصر، 2008.</a:t>
            </a:r>
          </a:p>
          <a:p>
            <a:pPr algn="just" rtl="1"/>
            <a:r>
              <a:rPr lang="ar-EG" sz="2400" dirty="0">
                <a:solidFill>
                  <a:srgbClr val="000000"/>
                </a:solidFill>
                <a:latin typeface="Alexandria" pitchFamily="2" charset="-78"/>
                <a:ea typeface="Arial"/>
                <a:cs typeface="Alexandria" pitchFamily="2" charset="-78"/>
                <a:sym typeface="Arial"/>
              </a:rPr>
              <a:t>3- أحمد محمد الرفاعي، </a:t>
            </a:r>
            <a:r>
              <a:rPr lang="ar-EG" sz="2400" b="1" u="sng" dirty="0">
                <a:solidFill>
                  <a:srgbClr val="000000"/>
                </a:solidFill>
                <a:latin typeface="Alexandria" pitchFamily="2" charset="-78"/>
                <a:cs typeface="Alexandria" pitchFamily="2" charset="-78"/>
                <a:sym typeface="Arial"/>
              </a:rPr>
              <a:t>المدخل للعلوم القانونية، نظرية القانون، </a:t>
            </a:r>
            <a:r>
              <a:rPr lang="ar-EG" sz="2400" dirty="0">
                <a:solidFill>
                  <a:srgbClr val="000000"/>
                </a:solidFill>
                <a:latin typeface="Alexandria" pitchFamily="2" charset="-78"/>
                <a:ea typeface="Arial"/>
                <a:cs typeface="Alexandria" pitchFamily="2" charset="-78"/>
                <a:sym typeface="Arial"/>
              </a:rPr>
              <a:t>كلية الحقوق، جامعة بنها، مصر، 2008.</a:t>
            </a:r>
          </a:p>
        </p:txBody>
      </p:sp>
    </p:spTree>
    <p:extLst>
      <p:ext uri="{BB962C8B-B14F-4D97-AF65-F5344CB8AC3E}">
        <p14:creationId xmlns:p14="http://schemas.microsoft.com/office/powerpoint/2010/main" val="2379964521"/>
      </p:ext>
    </p:extLst>
  </p:cSld>
  <p:clrMapOvr>
    <a:masterClrMapping/>
  </p:clrMapOvr>
  <p:transition spd="slow" advTm="85884">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15" name="Graphic 21">
            <a:extLst>
              <a:ext uri="{FF2B5EF4-FFF2-40B4-BE49-F238E27FC236}">
                <a16:creationId xmlns:a16="http://schemas.microsoft.com/office/drawing/2014/main" id="{6B59091B-475D-4C78-A482-6C061B54FFE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6184" y="203200"/>
            <a:ext cx="2946122"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53927"/>
    </mc:Choice>
    <mc:Fallback xmlns="">
      <p:transition spd="slow" advTm="1539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68E0F6-EDE0-4755-A315-E63B92B20837}"/>
</file>

<file path=customXml/itemProps2.xml><?xml version="1.0" encoding="utf-8"?>
<ds:datastoreItem xmlns:ds="http://schemas.openxmlformats.org/officeDocument/2006/customXml" ds:itemID="{F87C7AEE-329C-43D9-8143-F11307F0EEDE}"/>
</file>

<file path=customXml/itemProps3.xml><?xml version="1.0" encoding="utf-8"?>
<ds:datastoreItem xmlns:ds="http://schemas.openxmlformats.org/officeDocument/2006/customXml" ds:itemID="{4E5E229F-2ACF-406B-B289-175717330537}"/>
</file>

<file path=docProps/app.xml><?xml version="1.0" encoding="utf-8"?>
<Properties xmlns="http://schemas.openxmlformats.org/officeDocument/2006/extended-properties" xmlns:vt="http://schemas.openxmlformats.org/officeDocument/2006/docPropsVTypes">
  <TotalTime>1302</TotalTime>
  <Words>4620</Words>
  <Application>Microsoft Office PowerPoint</Application>
  <PresentationFormat>Widescreen</PresentationFormat>
  <Paragraphs>252</Paragraphs>
  <Slides>33</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Alexandria</vt:lpstr>
      <vt:lpstr>Arial</vt:lpstr>
      <vt:lpstr>Calibri</vt:lpstr>
      <vt:lpstr>Calibri Light</vt:lpstr>
      <vt:lpstr>Times New Roman</vt:lpstr>
      <vt:lpstr>Wingdings</vt:lpstr>
      <vt:lpstr>شمثءشىيقهش</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Data</cp:lastModifiedBy>
  <cp:revision>356</cp:revision>
  <dcterms:created xsi:type="dcterms:W3CDTF">2023-04-29T09:08:23Z</dcterms:created>
  <dcterms:modified xsi:type="dcterms:W3CDTF">2024-03-08T11:45:31Z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