
<file path=[Content_Types].xml><?xml version="1.0" encoding="utf-8"?>
<Types xmlns="http://schemas.openxmlformats.org/package/2006/content-types">
  <Default Extension="jfif" ContentType="image/jpeg"/>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66"/>
  </p:notesMasterIdLst>
  <p:sldIdLst>
    <p:sldId id="303" r:id="rId5"/>
    <p:sldId id="313" r:id="rId6"/>
    <p:sldId id="276" r:id="rId7"/>
    <p:sldId id="350" r:id="rId8"/>
    <p:sldId id="351" r:id="rId9"/>
    <p:sldId id="352" r:id="rId10"/>
    <p:sldId id="353" r:id="rId11"/>
    <p:sldId id="355" r:id="rId12"/>
    <p:sldId id="356" r:id="rId13"/>
    <p:sldId id="357" r:id="rId14"/>
    <p:sldId id="358" r:id="rId15"/>
    <p:sldId id="359" r:id="rId16"/>
    <p:sldId id="360" r:id="rId17"/>
    <p:sldId id="361" r:id="rId18"/>
    <p:sldId id="362" r:id="rId19"/>
    <p:sldId id="364" r:id="rId20"/>
    <p:sldId id="365" r:id="rId21"/>
    <p:sldId id="366" r:id="rId22"/>
    <p:sldId id="367" r:id="rId23"/>
    <p:sldId id="368" r:id="rId24"/>
    <p:sldId id="369" r:id="rId25"/>
    <p:sldId id="410" r:id="rId26"/>
    <p:sldId id="371" r:id="rId27"/>
    <p:sldId id="372" r:id="rId28"/>
    <p:sldId id="373" r:id="rId29"/>
    <p:sldId id="374" r:id="rId30"/>
    <p:sldId id="375" r:id="rId31"/>
    <p:sldId id="376" r:id="rId32"/>
    <p:sldId id="377" r:id="rId33"/>
    <p:sldId id="378" r:id="rId34"/>
    <p:sldId id="380" r:id="rId35"/>
    <p:sldId id="382" r:id="rId36"/>
    <p:sldId id="383" r:id="rId37"/>
    <p:sldId id="385" r:id="rId38"/>
    <p:sldId id="384" r:id="rId39"/>
    <p:sldId id="411" r:id="rId40"/>
    <p:sldId id="386" r:id="rId41"/>
    <p:sldId id="412" r:id="rId42"/>
    <p:sldId id="387" r:id="rId43"/>
    <p:sldId id="388" r:id="rId44"/>
    <p:sldId id="389" r:id="rId45"/>
    <p:sldId id="390" r:id="rId46"/>
    <p:sldId id="391" r:id="rId47"/>
    <p:sldId id="392" r:id="rId48"/>
    <p:sldId id="394" r:id="rId49"/>
    <p:sldId id="393" r:id="rId50"/>
    <p:sldId id="395" r:id="rId51"/>
    <p:sldId id="396" r:id="rId52"/>
    <p:sldId id="397" r:id="rId53"/>
    <p:sldId id="398" r:id="rId54"/>
    <p:sldId id="399" r:id="rId55"/>
    <p:sldId id="400" r:id="rId56"/>
    <p:sldId id="402" r:id="rId57"/>
    <p:sldId id="403" r:id="rId58"/>
    <p:sldId id="404" r:id="rId59"/>
    <p:sldId id="405" r:id="rId60"/>
    <p:sldId id="406" r:id="rId61"/>
    <p:sldId id="413" r:id="rId62"/>
    <p:sldId id="408" r:id="rId63"/>
    <p:sldId id="409" r:id="rId64"/>
    <p:sldId id="349" r:id="rId6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313"/>
            <p14:sldId id="276"/>
            <p14:sldId id="350"/>
            <p14:sldId id="351"/>
            <p14:sldId id="352"/>
            <p14:sldId id="353"/>
            <p14:sldId id="355"/>
            <p14:sldId id="356"/>
            <p14:sldId id="357"/>
            <p14:sldId id="358"/>
            <p14:sldId id="359"/>
            <p14:sldId id="360"/>
            <p14:sldId id="361"/>
            <p14:sldId id="362"/>
            <p14:sldId id="364"/>
            <p14:sldId id="365"/>
            <p14:sldId id="366"/>
            <p14:sldId id="367"/>
            <p14:sldId id="368"/>
            <p14:sldId id="369"/>
            <p14:sldId id="410"/>
            <p14:sldId id="371"/>
            <p14:sldId id="372"/>
            <p14:sldId id="373"/>
            <p14:sldId id="374"/>
            <p14:sldId id="375"/>
            <p14:sldId id="376"/>
            <p14:sldId id="377"/>
            <p14:sldId id="378"/>
            <p14:sldId id="380"/>
            <p14:sldId id="382"/>
            <p14:sldId id="383"/>
            <p14:sldId id="385"/>
            <p14:sldId id="384"/>
            <p14:sldId id="411"/>
            <p14:sldId id="386"/>
            <p14:sldId id="412"/>
            <p14:sldId id="387"/>
            <p14:sldId id="388"/>
            <p14:sldId id="389"/>
            <p14:sldId id="390"/>
            <p14:sldId id="391"/>
            <p14:sldId id="392"/>
            <p14:sldId id="394"/>
            <p14:sldId id="393"/>
            <p14:sldId id="395"/>
            <p14:sldId id="396"/>
            <p14:sldId id="397"/>
            <p14:sldId id="398"/>
            <p14:sldId id="399"/>
            <p14:sldId id="400"/>
            <p14:sldId id="402"/>
            <p14:sldId id="403"/>
            <p14:sldId id="404"/>
            <p14:sldId id="405"/>
            <p14:sldId id="406"/>
            <p14:sldId id="413"/>
            <p14:sldId id="408"/>
            <p14:sldId id="409"/>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9EDE"/>
    <a:srgbClr val="00AEEF"/>
    <a:srgbClr val="000000"/>
    <a:srgbClr val="FFD200"/>
    <a:srgbClr val="203E5F"/>
    <a:srgbClr val="F58221"/>
    <a:srgbClr val="669BBC"/>
    <a:srgbClr val="2D3956"/>
    <a:srgbClr val="8E5A6D"/>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B2617DA-3115-14AF-F208-F3AE87B70CE9}" v="3" dt="2024-09-14T08:27:33.04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44" autoAdjust="0"/>
    <p:restoredTop sz="94660"/>
  </p:normalViewPr>
  <p:slideViewPr>
    <p:cSldViewPr snapToGrid="0">
      <p:cViewPr varScale="1">
        <p:scale>
          <a:sx n="63" d="100"/>
          <a:sy n="63" d="100"/>
        </p:scale>
        <p:origin x="800" y="5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slide" Target="slides/slide59.xml"/><Relationship Id="rId68" Type="http://schemas.openxmlformats.org/officeDocument/2006/relationships/viewProps" Target="viewProps.xml"/><Relationship Id="rId7" Type="http://schemas.openxmlformats.org/officeDocument/2006/relationships/slide" Target="slides/slide3.xml"/><Relationship Id="rId71"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61" Type="http://schemas.openxmlformats.org/officeDocument/2006/relationships/slide" Target="slides/slide57.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theme" Target="theme/theme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4C28EA8-833F-401F-BC25-0F6A02A931E9}"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en-US"/>
        </a:p>
      </dgm:t>
    </dgm:pt>
    <dgm:pt modelId="{C46412F1-2E45-44F2-8E9D-0096A7D9F064}">
      <dgm:prSet phldrT="[Text]"/>
      <dgm:spPr/>
      <dgm:t>
        <a:bodyPr/>
        <a:lstStyle/>
        <a:p>
          <a:r>
            <a:rPr lang="ar-EG" dirty="0"/>
            <a:t>الخطوط العريضة</a:t>
          </a:r>
          <a:endParaRPr lang="en-US" dirty="0"/>
        </a:p>
      </dgm:t>
    </dgm:pt>
    <dgm:pt modelId="{95D6CB61-0FBB-4556-BAD6-9A59EECC6317}" type="parTrans" cxnId="{D057DAF8-7B58-45C7-AA58-61A6DCAF6F85}">
      <dgm:prSet/>
      <dgm:spPr/>
      <dgm:t>
        <a:bodyPr/>
        <a:lstStyle/>
        <a:p>
          <a:endParaRPr lang="en-US"/>
        </a:p>
      </dgm:t>
    </dgm:pt>
    <dgm:pt modelId="{C1B62C13-011C-4239-AE8D-A7BA23770FD7}" type="sibTrans" cxnId="{D057DAF8-7B58-45C7-AA58-61A6DCAF6F85}">
      <dgm:prSet/>
      <dgm:spPr/>
      <dgm:t>
        <a:bodyPr/>
        <a:lstStyle/>
        <a:p>
          <a:endParaRPr lang="en-US"/>
        </a:p>
      </dgm:t>
    </dgm:pt>
    <dgm:pt modelId="{72FFF476-1AA8-42BB-8612-2C1731E40433}">
      <dgm:prSet phldrT="[Text]"/>
      <dgm:spPr/>
      <dgm:t>
        <a:bodyPr/>
        <a:lstStyle/>
        <a:p>
          <a:r>
            <a:rPr lang="ar-EG" dirty="0"/>
            <a:t>المعالجة</a:t>
          </a:r>
          <a:endParaRPr lang="en-US" dirty="0"/>
        </a:p>
      </dgm:t>
    </dgm:pt>
    <dgm:pt modelId="{84E66760-6A8B-46F6-886F-174DF63C6CA2}" type="parTrans" cxnId="{B68C05A9-45C3-4F74-BACC-F78109FAC23B}">
      <dgm:prSet/>
      <dgm:spPr/>
      <dgm:t>
        <a:bodyPr/>
        <a:lstStyle/>
        <a:p>
          <a:endParaRPr lang="en-US"/>
        </a:p>
      </dgm:t>
    </dgm:pt>
    <dgm:pt modelId="{936530C7-E7E4-46FB-A79A-31167D6C0868}" type="sibTrans" cxnId="{B68C05A9-45C3-4F74-BACC-F78109FAC23B}">
      <dgm:prSet/>
      <dgm:spPr/>
      <dgm:t>
        <a:bodyPr/>
        <a:lstStyle/>
        <a:p>
          <a:endParaRPr lang="en-US"/>
        </a:p>
      </dgm:t>
    </dgm:pt>
    <dgm:pt modelId="{26947CB4-7939-4736-B2F7-5E3ED2B07D20}">
      <dgm:prSet phldrT="[Text]"/>
      <dgm:spPr/>
      <dgm:t>
        <a:bodyPr/>
        <a:lstStyle/>
        <a:p>
          <a:r>
            <a:rPr lang="ar-EG" dirty="0"/>
            <a:t>الرؤية</a:t>
          </a:r>
          <a:endParaRPr lang="en-US" dirty="0"/>
        </a:p>
      </dgm:t>
    </dgm:pt>
    <dgm:pt modelId="{9699AC76-E75A-4458-A128-F4BF559D6272}" type="parTrans" cxnId="{9F0D4BB5-70FD-49BD-845C-240599E414B7}">
      <dgm:prSet/>
      <dgm:spPr/>
      <dgm:t>
        <a:bodyPr/>
        <a:lstStyle/>
        <a:p>
          <a:endParaRPr lang="en-US"/>
        </a:p>
      </dgm:t>
    </dgm:pt>
    <dgm:pt modelId="{C429C3D5-D757-41E2-BC94-8ECE55401342}" type="sibTrans" cxnId="{9F0D4BB5-70FD-49BD-845C-240599E414B7}">
      <dgm:prSet/>
      <dgm:spPr/>
      <dgm:t>
        <a:bodyPr/>
        <a:lstStyle/>
        <a:p>
          <a:endParaRPr lang="en-US"/>
        </a:p>
      </dgm:t>
    </dgm:pt>
    <dgm:pt modelId="{CE31F3B1-48AE-483D-A38E-A8C74F6FDF50}">
      <dgm:prSet phldrT="[Text]"/>
      <dgm:spPr/>
      <dgm:t>
        <a:bodyPr/>
        <a:lstStyle/>
        <a:p>
          <a:r>
            <a:rPr lang="ar-EG" dirty="0">
              <a:effectLst/>
              <a:latin typeface="Simplified Arabic" panose="02020603050405020304" pitchFamily="18" charset="-78"/>
              <a:ea typeface="Calibri" panose="020F0502020204030204" pitchFamily="34" charset="0"/>
              <a:cs typeface="Simplified Arabic" panose="02020603050405020304" pitchFamily="18" charset="-78"/>
            </a:rPr>
            <a:t>الإيديولوجية</a:t>
          </a:r>
          <a:endParaRPr lang="en-US" dirty="0"/>
        </a:p>
      </dgm:t>
    </dgm:pt>
    <dgm:pt modelId="{7FF3B40C-5431-42B3-B36D-806321FBF86E}" type="parTrans" cxnId="{966ADC6E-732A-47DE-BEF1-1F78653F6EF4}">
      <dgm:prSet/>
      <dgm:spPr/>
      <dgm:t>
        <a:bodyPr/>
        <a:lstStyle/>
        <a:p>
          <a:endParaRPr lang="en-US"/>
        </a:p>
      </dgm:t>
    </dgm:pt>
    <dgm:pt modelId="{BDC0E91A-B57D-44E3-A4F8-DC5B3BD61EF6}" type="sibTrans" cxnId="{966ADC6E-732A-47DE-BEF1-1F78653F6EF4}">
      <dgm:prSet/>
      <dgm:spPr/>
      <dgm:t>
        <a:bodyPr/>
        <a:lstStyle/>
        <a:p>
          <a:endParaRPr lang="en-US"/>
        </a:p>
      </dgm:t>
    </dgm:pt>
    <dgm:pt modelId="{D6FBE16F-40CE-4624-90A5-A28807AFD3E5}">
      <dgm:prSet phldrT="[Text]"/>
      <dgm:spPr/>
      <dgm:t>
        <a:bodyPr/>
        <a:lstStyle/>
        <a:p>
          <a:r>
            <a:rPr lang="ar-EG" dirty="0"/>
            <a:t>رسم الواقع</a:t>
          </a:r>
          <a:endParaRPr lang="en-US" dirty="0"/>
        </a:p>
      </dgm:t>
    </dgm:pt>
    <dgm:pt modelId="{02F96CE5-98CF-4FB3-B126-06A5EBD78F09}" type="parTrans" cxnId="{12A98C3A-0680-4BA5-A3F7-126AB92347AE}">
      <dgm:prSet/>
      <dgm:spPr/>
      <dgm:t>
        <a:bodyPr/>
        <a:lstStyle/>
        <a:p>
          <a:endParaRPr lang="en-US"/>
        </a:p>
      </dgm:t>
    </dgm:pt>
    <dgm:pt modelId="{D8366CAC-CB28-4128-9252-C37D003B1C80}" type="sibTrans" cxnId="{12A98C3A-0680-4BA5-A3F7-126AB92347AE}">
      <dgm:prSet/>
      <dgm:spPr/>
      <dgm:t>
        <a:bodyPr/>
        <a:lstStyle/>
        <a:p>
          <a:endParaRPr lang="en-US"/>
        </a:p>
      </dgm:t>
    </dgm:pt>
    <dgm:pt modelId="{F5423D0A-C1C2-4137-BBD0-C0D503B19D4D}">
      <dgm:prSet phldrT="[Text]"/>
      <dgm:spPr/>
      <dgm:t>
        <a:bodyPr/>
        <a:lstStyle/>
        <a:p>
          <a:r>
            <a:rPr lang="ar-EG" dirty="0"/>
            <a:t>تنفيذ الأهداف</a:t>
          </a:r>
          <a:endParaRPr lang="en-US" dirty="0"/>
        </a:p>
      </dgm:t>
    </dgm:pt>
    <dgm:pt modelId="{F803E8C8-FA4B-4E96-B736-3C463D2061A2}" type="parTrans" cxnId="{BB86F38F-6FA8-4EF2-B9F1-0FDC70B9CA2E}">
      <dgm:prSet/>
      <dgm:spPr/>
      <dgm:t>
        <a:bodyPr/>
        <a:lstStyle/>
        <a:p>
          <a:endParaRPr lang="en-US"/>
        </a:p>
      </dgm:t>
    </dgm:pt>
    <dgm:pt modelId="{A7B4C006-0A4E-49F3-98F7-B5FCFB269B94}" type="sibTrans" cxnId="{BB86F38F-6FA8-4EF2-B9F1-0FDC70B9CA2E}">
      <dgm:prSet/>
      <dgm:spPr/>
      <dgm:t>
        <a:bodyPr/>
        <a:lstStyle/>
        <a:p>
          <a:endParaRPr lang="en-US"/>
        </a:p>
      </dgm:t>
    </dgm:pt>
    <dgm:pt modelId="{4B5AB4F6-1A9B-47FE-B15E-F9D0650E8572}" type="pres">
      <dgm:prSet presAssocID="{A4C28EA8-833F-401F-BC25-0F6A02A931E9}" presName="diagram" presStyleCnt="0">
        <dgm:presLayoutVars>
          <dgm:dir/>
          <dgm:resizeHandles val="exact"/>
        </dgm:presLayoutVars>
      </dgm:prSet>
      <dgm:spPr/>
    </dgm:pt>
    <dgm:pt modelId="{531FFB4C-E94D-401A-8F42-527F4136A3F4}" type="pres">
      <dgm:prSet presAssocID="{C46412F1-2E45-44F2-8E9D-0096A7D9F064}" presName="node" presStyleLbl="node1" presStyleIdx="0" presStyleCnt="6">
        <dgm:presLayoutVars>
          <dgm:bulletEnabled val="1"/>
        </dgm:presLayoutVars>
      </dgm:prSet>
      <dgm:spPr/>
    </dgm:pt>
    <dgm:pt modelId="{52DCF903-6790-403A-804F-35C8936F6055}" type="pres">
      <dgm:prSet presAssocID="{C1B62C13-011C-4239-AE8D-A7BA23770FD7}" presName="sibTrans" presStyleCnt="0"/>
      <dgm:spPr/>
    </dgm:pt>
    <dgm:pt modelId="{CFDB1FC0-EA93-47B5-A272-4A07C5548C1E}" type="pres">
      <dgm:prSet presAssocID="{72FFF476-1AA8-42BB-8612-2C1731E40433}" presName="node" presStyleLbl="node1" presStyleIdx="1" presStyleCnt="6">
        <dgm:presLayoutVars>
          <dgm:bulletEnabled val="1"/>
        </dgm:presLayoutVars>
      </dgm:prSet>
      <dgm:spPr/>
    </dgm:pt>
    <dgm:pt modelId="{FF1CA5D7-8DE4-4414-9A69-0E097CECA224}" type="pres">
      <dgm:prSet presAssocID="{936530C7-E7E4-46FB-A79A-31167D6C0868}" presName="sibTrans" presStyleCnt="0"/>
      <dgm:spPr/>
    </dgm:pt>
    <dgm:pt modelId="{B64B6BFC-FB46-4B18-AA1E-36CF1D239A15}" type="pres">
      <dgm:prSet presAssocID="{26947CB4-7939-4736-B2F7-5E3ED2B07D20}" presName="node" presStyleLbl="node1" presStyleIdx="2" presStyleCnt="6">
        <dgm:presLayoutVars>
          <dgm:bulletEnabled val="1"/>
        </dgm:presLayoutVars>
      </dgm:prSet>
      <dgm:spPr/>
    </dgm:pt>
    <dgm:pt modelId="{55D248DC-3C77-4453-96DF-070C9E5EC68E}" type="pres">
      <dgm:prSet presAssocID="{C429C3D5-D757-41E2-BC94-8ECE55401342}" presName="sibTrans" presStyleCnt="0"/>
      <dgm:spPr/>
    </dgm:pt>
    <dgm:pt modelId="{2CC20ED8-D492-40FD-992B-0704F8EB9D47}" type="pres">
      <dgm:prSet presAssocID="{CE31F3B1-48AE-483D-A38E-A8C74F6FDF50}" presName="node" presStyleLbl="node1" presStyleIdx="3" presStyleCnt="6">
        <dgm:presLayoutVars>
          <dgm:bulletEnabled val="1"/>
        </dgm:presLayoutVars>
      </dgm:prSet>
      <dgm:spPr/>
    </dgm:pt>
    <dgm:pt modelId="{D9177362-EC12-4ADD-92AF-B0A22ACB9AD4}" type="pres">
      <dgm:prSet presAssocID="{BDC0E91A-B57D-44E3-A4F8-DC5B3BD61EF6}" presName="sibTrans" presStyleCnt="0"/>
      <dgm:spPr/>
    </dgm:pt>
    <dgm:pt modelId="{4ACB6615-0F91-4460-84F3-E4BC37589342}" type="pres">
      <dgm:prSet presAssocID="{D6FBE16F-40CE-4624-90A5-A28807AFD3E5}" presName="node" presStyleLbl="node1" presStyleIdx="4" presStyleCnt="6">
        <dgm:presLayoutVars>
          <dgm:bulletEnabled val="1"/>
        </dgm:presLayoutVars>
      </dgm:prSet>
      <dgm:spPr/>
    </dgm:pt>
    <dgm:pt modelId="{62FE78AE-0021-453C-AEAA-D0CFDC65584C}" type="pres">
      <dgm:prSet presAssocID="{D8366CAC-CB28-4128-9252-C37D003B1C80}" presName="sibTrans" presStyleCnt="0"/>
      <dgm:spPr/>
    </dgm:pt>
    <dgm:pt modelId="{D6E7DEA3-A315-4E47-8109-4D62DBD1D08D}" type="pres">
      <dgm:prSet presAssocID="{F5423D0A-C1C2-4137-BBD0-C0D503B19D4D}" presName="node" presStyleLbl="node1" presStyleIdx="5" presStyleCnt="6">
        <dgm:presLayoutVars>
          <dgm:bulletEnabled val="1"/>
        </dgm:presLayoutVars>
      </dgm:prSet>
      <dgm:spPr/>
    </dgm:pt>
  </dgm:ptLst>
  <dgm:cxnLst>
    <dgm:cxn modelId="{12A98C3A-0680-4BA5-A3F7-126AB92347AE}" srcId="{A4C28EA8-833F-401F-BC25-0F6A02A931E9}" destId="{D6FBE16F-40CE-4624-90A5-A28807AFD3E5}" srcOrd="4" destOrd="0" parTransId="{02F96CE5-98CF-4FB3-B126-06A5EBD78F09}" sibTransId="{D8366CAC-CB28-4128-9252-C37D003B1C80}"/>
    <dgm:cxn modelId="{3648AB5C-3A3F-4C28-AA2E-B2525F63678F}" type="presOf" srcId="{26947CB4-7939-4736-B2F7-5E3ED2B07D20}" destId="{B64B6BFC-FB46-4B18-AA1E-36CF1D239A15}" srcOrd="0" destOrd="0" presId="urn:microsoft.com/office/officeart/2005/8/layout/default"/>
    <dgm:cxn modelId="{966ADC6E-732A-47DE-BEF1-1F78653F6EF4}" srcId="{A4C28EA8-833F-401F-BC25-0F6A02A931E9}" destId="{CE31F3B1-48AE-483D-A38E-A8C74F6FDF50}" srcOrd="3" destOrd="0" parTransId="{7FF3B40C-5431-42B3-B36D-806321FBF86E}" sibTransId="{BDC0E91A-B57D-44E3-A4F8-DC5B3BD61EF6}"/>
    <dgm:cxn modelId="{0EE5A471-19F5-48E8-8969-44A0ED4FCE8E}" type="presOf" srcId="{F5423D0A-C1C2-4137-BBD0-C0D503B19D4D}" destId="{D6E7DEA3-A315-4E47-8109-4D62DBD1D08D}" srcOrd="0" destOrd="0" presId="urn:microsoft.com/office/officeart/2005/8/layout/default"/>
    <dgm:cxn modelId="{0DBB1C58-2287-4F0F-820E-1F397D4F7CFF}" type="presOf" srcId="{C46412F1-2E45-44F2-8E9D-0096A7D9F064}" destId="{531FFB4C-E94D-401A-8F42-527F4136A3F4}" srcOrd="0" destOrd="0" presId="urn:microsoft.com/office/officeart/2005/8/layout/default"/>
    <dgm:cxn modelId="{7C4E907F-3B2E-4CB3-ADD4-EB8FA6B41128}" type="presOf" srcId="{CE31F3B1-48AE-483D-A38E-A8C74F6FDF50}" destId="{2CC20ED8-D492-40FD-992B-0704F8EB9D47}" srcOrd="0" destOrd="0" presId="urn:microsoft.com/office/officeart/2005/8/layout/default"/>
    <dgm:cxn modelId="{6D0FC286-C1D7-46C8-A30D-744815AB3894}" type="presOf" srcId="{72FFF476-1AA8-42BB-8612-2C1731E40433}" destId="{CFDB1FC0-EA93-47B5-A272-4A07C5548C1E}" srcOrd="0" destOrd="0" presId="urn:microsoft.com/office/officeart/2005/8/layout/default"/>
    <dgm:cxn modelId="{BB86F38F-6FA8-4EF2-B9F1-0FDC70B9CA2E}" srcId="{A4C28EA8-833F-401F-BC25-0F6A02A931E9}" destId="{F5423D0A-C1C2-4137-BBD0-C0D503B19D4D}" srcOrd="5" destOrd="0" parTransId="{F803E8C8-FA4B-4E96-B736-3C463D2061A2}" sibTransId="{A7B4C006-0A4E-49F3-98F7-B5FCFB269B94}"/>
    <dgm:cxn modelId="{B68C05A9-45C3-4F74-BACC-F78109FAC23B}" srcId="{A4C28EA8-833F-401F-BC25-0F6A02A931E9}" destId="{72FFF476-1AA8-42BB-8612-2C1731E40433}" srcOrd="1" destOrd="0" parTransId="{84E66760-6A8B-46F6-886F-174DF63C6CA2}" sibTransId="{936530C7-E7E4-46FB-A79A-31167D6C0868}"/>
    <dgm:cxn modelId="{5BBDF4AE-C7C5-4457-86CE-A1156690DF8D}" type="presOf" srcId="{D6FBE16F-40CE-4624-90A5-A28807AFD3E5}" destId="{4ACB6615-0F91-4460-84F3-E4BC37589342}" srcOrd="0" destOrd="0" presId="urn:microsoft.com/office/officeart/2005/8/layout/default"/>
    <dgm:cxn modelId="{9F0D4BB5-70FD-49BD-845C-240599E414B7}" srcId="{A4C28EA8-833F-401F-BC25-0F6A02A931E9}" destId="{26947CB4-7939-4736-B2F7-5E3ED2B07D20}" srcOrd="2" destOrd="0" parTransId="{9699AC76-E75A-4458-A128-F4BF559D6272}" sibTransId="{C429C3D5-D757-41E2-BC94-8ECE55401342}"/>
    <dgm:cxn modelId="{55807BB5-D9E4-4D87-B24A-A03F3BD7AA1A}" type="presOf" srcId="{A4C28EA8-833F-401F-BC25-0F6A02A931E9}" destId="{4B5AB4F6-1A9B-47FE-B15E-F9D0650E8572}" srcOrd="0" destOrd="0" presId="urn:microsoft.com/office/officeart/2005/8/layout/default"/>
    <dgm:cxn modelId="{D057DAF8-7B58-45C7-AA58-61A6DCAF6F85}" srcId="{A4C28EA8-833F-401F-BC25-0F6A02A931E9}" destId="{C46412F1-2E45-44F2-8E9D-0096A7D9F064}" srcOrd="0" destOrd="0" parTransId="{95D6CB61-0FBB-4556-BAD6-9A59EECC6317}" sibTransId="{C1B62C13-011C-4239-AE8D-A7BA23770FD7}"/>
    <dgm:cxn modelId="{56AD8688-294E-4FF0-AA1A-56A46C545F36}" type="presParOf" srcId="{4B5AB4F6-1A9B-47FE-B15E-F9D0650E8572}" destId="{531FFB4C-E94D-401A-8F42-527F4136A3F4}" srcOrd="0" destOrd="0" presId="urn:microsoft.com/office/officeart/2005/8/layout/default"/>
    <dgm:cxn modelId="{BC33019D-FEDB-429C-9513-B061A6BCFAD3}" type="presParOf" srcId="{4B5AB4F6-1A9B-47FE-B15E-F9D0650E8572}" destId="{52DCF903-6790-403A-804F-35C8936F6055}" srcOrd="1" destOrd="0" presId="urn:microsoft.com/office/officeart/2005/8/layout/default"/>
    <dgm:cxn modelId="{3D9C2276-BFC8-41A1-93B4-9064BDA49F23}" type="presParOf" srcId="{4B5AB4F6-1A9B-47FE-B15E-F9D0650E8572}" destId="{CFDB1FC0-EA93-47B5-A272-4A07C5548C1E}" srcOrd="2" destOrd="0" presId="urn:microsoft.com/office/officeart/2005/8/layout/default"/>
    <dgm:cxn modelId="{D67B9044-B644-4D1E-8CEE-C676AD64AC62}" type="presParOf" srcId="{4B5AB4F6-1A9B-47FE-B15E-F9D0650E8572}" destId="{FF1CA5D7-8DE4-4414-9A69-0E097CECA224}" srcOrd="3" destOrd="0" presId="urn:microsoft.com/office/officeart/2005/8/layout/default"/>
    <dgm:cxn modelId="{A372335D-0EE8-4BD9-AE68-83C5B513C125}" type="presParOf" srcId="{4B5AB4F6-1A9B-47FE-B15E-F9D0650E8572}" destId="{B64B6BFC-FB46-4B18-AA1E-36CF1D239A15}" srcOrd="4" destOrd="0" presId="urn:microsoft.com/office/officeart/2005/8/layout/default"/>
    <dgm:cxn modelId="{936172CE-FE95-4DE2-A5F4-BDCEA6A13153}" type="presParOf" srcId="{4B5AB4F6-1A9B-47FE-B15E-F9D0650E8572}" destId="{55D248DC-3C77-4453-96DF-070C9E5EC68E}" srcOrd="5" destOrd="0" presId="urn:microsoft.com/office/officeart/2005/8/layout/default"/>
    <dgm:cxn modelId="{980A6651-B91E-4B83-9339-7503FEF79C55}" type="presParOf" srcId="{4B5AB4F6-1A9B-47FE-B15E-F9D0650E8572}" destId="{2CC20ED8-D492-40FD-992B-0704F8EB9D47}" srcOrd="6" destOrd="0" presId="urn:microsoft.com/office/officeart/2005/8/layout/default"/>
    <dgm:cxn modelId="{FEB3B641-19C5-4618-8B73-F3F98DD32C87}" type="presParOf" srcId="{4B5AB4F6-1A9B-47FE-B15E-F9D0650E8572}" destId="{D9177362-EC12-4ADD-92AF-B0A22ACB9AD4}" srcOrd="7" destOrd="0" presId="urn:microsoft.com/office/officeart/2005/8/layout/default"/>
    <dgm:cxn modelId="{F31A27FB-9848-4F8D-A08F-8C7B9A15A6B8}" type="presParOf" srcId="{4B5AB4F6-1A9B-47FE-B15E-F9D0650E8572}" destId="{4ACB6615-0F91-4460-84F3-E4BC37589342}" srcOrd="8" destOrd="0" presId="urn:microsoft.com/office/officeart/2005/8/layout/default"/>
    <dgm:cxn modelId="{9DC0FF06-ECCA-4BBE-BF7E-D5D277A6A446}" type="presParOf" srcId="{4B5AB4F6-1A9B-47FE-B15E-F9D0650E8572}" destId="{62FE78AE-0021-453C-AEAA-D0CFDC65584C}" srcOrd="9" destOrd="0" presId="urn:microsoft.com/office/officeart/2005/8/layout/default"/>
    <dgm:cxn modelId="{D1C4FC16-8695-4503-8ABF-4CA885939C83}" type="presParOf" srcId="{4B5AB4F6-1A9B-47FE-B15E-F9D0650E8572}" destId="{D6E7DEA3-A315-4E47-8109-4D62DBD1D08D}" srcOrd="10"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314F573-6E81-481D-8C08-266B7794CC18}" type="doc">
      <dgm:prSet loTypeId="urn:microsoft.com/office/officeart/2005/8/layout/pyramid2" loCatId="pyramid" qsTypeId="urn:microsoft.com/office/officeart/2005/8/quickstyle/simple1" qsCatId="simple" csTypeId="urn:microsoft.com/office/officeart/2005/8/colors/accent1_2" csCatId="accent1" phldr="1"/>
      <dgm:spPr/>
    </dgm:pt>
    <dgm:pt modelId="{A31D2B7B-8C22-4019-A2F4-5C7DA32E63B9}">
      <dgm:prSet phldrT="[Text]"/>
      <dgm:spPr/>
      <dgm:t>
        <a:bodyPr/>
        <a:lstStyle/>
        <a:p>
          <a:r>
            <a:rPr lang="ar-EG" b="1" dirty="0"/>
            <a:t>عوامل مباشرة</a:t>
          </a:r>
          <a:endParaRPr lang="en-US" b="1" dirty="0"/>
        </a:p>
      </dgm:t>
    </dgm:pt>
    <dgm:pt modelId="{26A996AD-5410-4F1D-BA92-507FBBA2156F}" type="parTrans" cxnId="{536B146A-FE6A-4417-AC88-66E528EF786D}">
      <dgm:prSet/>
      <dgm:spPr/>
      <dgm:t>
        <a:bodyPr/>
        <a:lstStyle/>
        <a:p>
          <a:endParaRPr lang="en-US"/>
        </a:p>
      </dgm:t>
    </dgm:pt>
    <dgm:pt modelId="{2BD3E98C-DF1C-4F26-A316-5A1AE79ADF32}" type="sibTrans" cxnId="{536B146A-FE6A-4417-AC88-66E528EF786D}">
      <dgm:prSet/>
      <dgm:spPr/>
      <dgm:t>
        <a:bodyPr/>
        <a:lstStyle/>
        <a:p>
          <a:endParaRPr lang="en-US"/>
        </a:p>
      </dgm:t>
    </dgm:pt>
    <dgm:pt modelId="{BAF82DB6-43A1-4BF3-A70D-C0AF6AD918B3}">
      <dgm:prSet phldrT="[Text]"/>
      <dgm:spPr/>
      <dgm:t>
        <a:bodyPr/>
        <a:lstStyle/>
        <a:p>
          <a:r>
            <a:rPr lang="ar-EG" b="1" dirty="0"/>
            <a:t>عوامل وسيطة</a:t>
          </a:r>
          <a:endParaRPr lang="en-US" b="1" dirty="0"/>
        </a:p>
      </dgm:t>
    </dgm:pt>
    <dgm:pt modelId="{528E0C70-589C-45ED-9A48-D448A412275D}" type="parTrans" cxnId="{8CFF3800-5F79-4AB2-896C-801115438E36}">
      <dgm:prSet/>
      <dgm:spPr/>
      <dgm:t>
        <a:bodyPr/>
        <a:lstStyle/>
        <a:p>
          <a:endParaRPr lang="en-US"/>
        </a:p>
      </dgm:t>
    </dgm:pt>
    <dgm:pt modelId="{7A0827EE-010B-4DB1-9340-157260DE0B66}" type="sibTrans" cxnId="{8CFF3800-5F79-4AB2-896C-801115438E36}">
      <dgm:prSet/>
      <dgm:spPr/>
      <dgm:t>
        <a:bodyPr/>
        <a:lstStyle/>
        <a:p>
          <a:endParaRPr lang="en-US"/>
        </a:p>
      </dgm:t>
    </dgm:pt>
    <dgm:pt modelId="{A62BB1E8-270A-42DE-9D2E-AC067713EC11}">
      <dgm:prSet phldrT="[Text]"/>
      <dgm:spPr/>
      <dgm:t>
        <a:bodyPr/>
        <a:lstStyle/>
        <a:p>
          <a:r>
            <a:rPr lang="ar-EG" b="1" dirty="0"/>
            <a:t>عوامل غير مباشرة</a:t>
          </a:r>
          <a:endParaRPr lang="en-US" b="1" dirty="0"/>
        </a:p>
      </dgm:t>
    </dgm:pt>
    <dgm:pt modelId="{2BB9A99B-D66C-4B02-ABB0-2F0C5C0A5194}" type="parTrans" cxnId="{33F37093-7CAA-4C9D-A0BA-7695943E8D99}">
      <dgm:prSet/>
      <dgm:spPr/>
      <dgm:t>
        <a:bodyPr/>
        <a:lstStyle/>
        <a:p>
          <a:endParaRPr lang="en-US"/>
        </a:p>
      </dgm:t>
    </dgm:pt>
    <dgm:pt modelId="{858C489F-E24C-4D0E-9A66-FD7BAD144958}" type="sibTrans" cxnId="{33F37093-7CAA-4C9D-A0BA-7695943E8D99}">
      <dgm:prSet/>
      <dgm:spPr/>
      <dgm:t>
        <a:bodyPr/>
        <a:lstStyle/>
        <a:p>
          <a:endParaRPr lang="en-US"/>
        </a:p>
      </dgm:t>
    </dgm:pt>
    <dgm:pt modelId="{2CC87A48-6839-42A0-9A71-E761140B5D20}" type="pres">
      <dgm:prSet presAssocID="{3314F573-6E81-481D-8C08-266B7794CC18}" presName="compositeShape" presStyleCnt="0">
        <dgm:presLayoutVars>
          <dgm:dir/>
          <dgm:resizeHandles/>
        </dgm:presLayoutVars>
      </dgm:prSet>
      <dgm:spPr/>
    </dgm:pt>
    <dgm:pt modelId="{B60F04FF-98A9-4819-BDED-3799D62334AA}" type="pres">
      <dgm:prSet presAssocID="{3314F573-6E81-481D-8C08-266B7794CC18}" presName="pyramid" presStyleLbl="node1" presStyleIdx="0" presStyleCnt="1"/>
      <dgm:spPr/>
    </dgm:pt>
    <dgm:pt modelId="{25017B9D-7493-4561-827E-BCC35E1EE4F4}" type="pres">
      <dgm:prSet presAssocID="{3314F573-6E81-481D-8C08-266B7794CC18}" presName="theList" presStyleCnt="0"/>
      <dgm:spPr/>
    </dgm:pt>
    <dgm:pt modelId="{069AAA4B-3CDF-4356-935A-493E54132218}" type="pres">
      <dgm:prSet presAssocID="{A31D2B7B-8C22-4019-A2F4-5C7DA32E63B9}" presName="aNode" presStyleLbl="fgAcc1" presStyleIdx="0" presStyleCnt="3">
        <dgm:presLayoutVars>
          <dgm:bulletEnabled val="1"/>
        </dgm:presLayoutVars>
      </dgm:prSet>
      <dgm:spPr/>
    </dgm:pt>
    <dgm:pt modelId="{C292DCB2-3235-43FD-ACB8-377D2E330F1C}" type="pres">
      <dgm:prSet presAssocID="{A31D2B7B-8C22-4019-A2F4-5C7DA32E63B9}" presName="aSpace" presStyleCnt="0"/>
      <dgm:spPr/>
    </dgm:pt>
    <dgm:pt modelId="{BC0640AF-805D-469F-9AB1-BC6DC0A87A94}" type="pres">
      <dgm:prSet presAssocID="{BAF82DB6-43A1-4BF3-A70D-C0AF6AD918B3}" presName="aNode" presStyleLbl="fgAcc1" presStyleIdx="1" presStyleCnt="3">
        <dgm:presLayoutVars>
          <dgm:bulletEnabled val="1"/>
        </dgm:presLayoutVars>
      </dgm:prSet>
      <dgm:spPr/>
    </dgm:pt>
    <dgm:pt modelId="{62DB85D3-BB67-41AD-B831-5C509B56EA52}" type="pres">
      <dgm:prSet presAssocID="{BAF82DB6-43A1-4BF3-A70D-C0AF6AD918B3}" presName="aSpace" presStyleCnt="0"/>
      <dgm:spPr/>
    </dgm:pt>
    <dgm:pt modelId="{0F06F82D-EE46-46CB-BFE7-91AB3DB2B1B6}" type="pres">
      <dgm:prSet presAssocID="{A62BB1E8-270A-42DE-9D2E-AC067713EC11}" presName="aNode" presStyleLbl="fgAcc1" presStyleIdx="2" presStyleCnt="3">
        <dgm:presLayoutVars>
          <dgm:bulletEnabled val="1"/>
        </dgm:presLayoutVars>
      </dgm:prSet>
      <dgm:spPr/>
    </dgm:pt>
    <dgm:pt modelId="{41C5489C-BE1F-4A09-9067-81E339424B16}" type="pres">
      <dgm:prSet presAssocID="{A62BB1E8-270A-42DE-9D2E-AC067713EC11}" presName="aSpace" presStyleCnt="0"/>
      <dgm:spPr/>
    </dgm:pt>
  </dgm:ptLst>
  <dgm:cxnLst>
    <dgm:cxn modelId="{8CFF3800-5F79-4AB2-896C-801115438E36}" srcId="{3314F573-6E81-481D-8C08-266B7794CC18}" destId="{BAF82DB6-43A1-4BF3-A70D-C0AF6AD918B3}" srcOrd="1" destOrd="0" parTransId="{528E0C70-589C-45ED-9A48-D448A412275D}" sibTransId="{7A0827EE-010B-4DB1-9340-157260DE0B66}"/>
    <dgm:cxn modelId="{C27DE003-941F-4F6A-B54E-D50CC6487CAC}" type="presOf" srcId="{3314F573-6E81-481D-8C08-266B7794CC18}" destId="{2CC87A48-6839-42A0-9A71-E761140B5D20}" srcOrd="0" destOrd="0" presId="urn:microsoft.com/office/officeart/2005/8/layout/pyramid2"/>
    <dgm:cxn modelId="{536B146A-FE6A-4417-AC88-66E528EF786D}" srcId="{3314F573-6E81-481D-8C08-266B7794CC18}" destId="{A31D2B7B-8C22-4019-A2F4-5C7DA32E63B9}" srcOrd="0" destOrd="0" parTransId="{26A996AD-5410-4F1D-BA92-507FBBA2156F}" sibTransId="{2BD3E98C-DF1C-4F26-A316-5A1AE79ADF32}"/>
    <dgm:cxn modelId="{BF0A8C79-17AC-4ACA-BF39-6A052FB2CE4C}" type="presOf" srcId="{BAF82DB6-43A1-4BF3-A70D-C0AF6AD918B3}" destId="{BC0640AF-805D-469F-9AB1-BC6DC0A87A94}" srcOrd="0" destOrd="0" presId="urn:microsoft.com/office/officeart/2005/8/layout/pyramid2"/>
    <dgm:cxn modelId="{33F37093-7CAA-4C9D-A0BA-7695943E8D99}" srcId="{3314F573-6E81-481D-8C08-266B7794CC18}" destId="{A62BB1E8-270A-42DE-9D2E-AC067713EC11}" srcOrd="2" destOrd="0" parTransId="{2BB9A99B-D66C-4B02-ABB0-2F0C5C0A5194}" sibTransId="{858C489F-E24C-4D0E-9A66-FD7BAD144958}"/>
    <dgm:cxn modelId="{357419CF-0F0B-4452-9AB2-F2DE2C35AC4D}" type="presOf" srcId="{A31D2B7B-8C22-4019-A2F4-5C7DA32E63B9}" destId="{069AAA4B-3CDF-4356-935A-493E54132218}" srcOrd="0" destOrd="0" presId="urn:microsoft.com/office/officeart/2005/8/layout/pyramid2"/>
    <dgm:cxn modelId="{E7CA27EA-AD12-469D-A3E9-8C7D8E8ADF60}" type="presOf" srcId="{A62BB1E8-270A-42DE-9D2E-AC067713EC11}" destId="{0F06F82D-EE46-46CB-BFE7-91AB3DB2B1B6}" srcOrd="0" destOrd="0" presId="urn:microsoft.com/office/officeart/2005/8/layout/pyramid2"/>
    <dgm:cxn modelId="{A7E3C3E6-A32C-4B36-AA48-784FB8581AE6}" type="presParOf" srcId="{2CC87A48-6839-42A0-9A71-E761140B5D20}" destId="{B60F04FF-98A9-4819-BDED-3799D62334AA}" srcOrd="0" destOrd="0" presId="urn:microsoft.com/office/officeart/2005/8/layout/pyramid2"/>
    <dgm:cxn modelId="{C9A7EF78-C3EB-4CE4-9A9A-E0598B452419}" type="presParOf" srcId="{2CC87A48-6839-42A0-9A71-E761140B5D20}" destId="{25017B9D-7493-4561-827E-BCC35E1EE4F4}" srcOrd="1" destOrd="0" presId="urn:microsoft.com/office/officeart/2005/8/layout/pyramid2"/>
    <dgm:cxn modelId="{AE23EF64-0977-429F-A51C-DE2912C31044}" type="presParOf" srcId="{25017B9D-7493-4561-827E-BCC35E1EE4F4}" destId="{069AAA4B-3CDF-4356-935A-493E54132218}" srcOrd="0" destOrd="0" presId="urn:microsoft.com/office/officeart/2005/8/layout/pyramid2"/>
    <dgm:cxn modelId="{C6D45892-5234-4EB0-A6AF-2CE686F11531}" type="presParOf" srcId="{25017B9D-7493-4561-827E-BCC35E1EE4F4}" destId="{C292DCB2-3235-43FD-ACB8-377D2E330F1C}" srcOrd="1" destOrd="0" presId="urn:microsoft.com/office/officeart/2005/8/layout/pyramid2"/>
    <dgm:cxn modelId="{49EBB38D-2183-4F5A-9C3C-719B5F663291}" type="presParOf" srcId="{25017B9D-7493-4561-827E-BCC35E1EE4F4}" destId="{BC0640AF-805D-469F-9AB1-BC6DC0A87A94}" srcOrd="2" destOrd="0" presId="urn:microsoft.com/office/officeart/2005/8/layout/pyramid2"/>
    <dgm:cxn modelId="{890D80ED-FCC4-4904-93C6-68728CA79EA2}" type="presParOf" srcId="{25017B9D-7493-4561-827E-BCC35E1EE4F4}" destId="{62DB85D3-BB67-41AD-B831-5C509B56EA52}" srcOrd="3" destOrd="0" presId="urn:microsoft.com/office/officeart/2005/8/layout/pyramid2"/>
    <dgm:cxn modelId="{AA927025-50D8-4229-8D22-1F6812A4AC36}" type="presParOf" srcId="{25017B9D-7493-4561-827E-BCC35E1EE4F4}" destId="{0F06F82D-EE46-46CB-BFE7-91AB3DB2B1B6}" srcOrd="4" destOrd="0" presId="urn:microsoft.com/office/officeart/2005/8/layout/pyramid2"/>
    <dgm:cxn modelId="{399FC929-2A1C-4219-8027-BF252C28F14C}" type="presParOf" srcId="{25017B9D-7493-4561-827E-BCC35E1EE4F4}" destId="{41C5489C-BE1F-4A09-9067-81E339424B16}" srcOrd="5" destOrd="0" presId="urn:microsoft.com/office/officeart/2005/8/layout/pyramid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71F5D2D4-E4CD-4D2D-B4B4-BE2AE0B05E7C}" type="doc">
      <dgm:prSet loTypeId="urn:microsoft.com/office/officeart/2005/8/layout/cycle6" loCatId="cycle" qsTypeId="urn:microsoft.com/office/officeart/2005/8/quickstyle/simple1" qsCatId="simple" csTypeId="urn:microsoft.com/office/officeart/2005/8/colors/accent1_2" csCatId="accent1" phldr="1"/>
      <dgm:spPr/>
      <dgm:t>
        <a:bodyPr/>
        <a:lstStyle/>
        <a:p>
          <a:endParaRPr lang="en-US"/>
        </a:p>
      </dgm:t>
    </dgm:pt>
    <dgm:pt modelId="{4325CADF-E71C-436C-AFA0-3DD4130695BB}">
      <dgm:prSet phldrT="[Text]" custT="1"/>
      <dgm:spPr/>
      <dgm:t>
        <a:bodyPr/>
        <a:lstStyle/>
        <a:p>
          <a:r>
            <a:rPr lang="ar-EG" sz="1400" b="1" dirty="0">
              <a:latin typeface="Simplified Arabic" panose="02020603050405020304" pitchFamily="18" charset="-78"/>
              <a:ea typeface="Calibri" panose="020F0502020204030204" pitchFamily="34" charset="0"/>
              <a:cs typeface="Simplified Arabic" panose="02020603050405020304" pitchFamily="18" charset="-78"/>
            </a:rPr>
            <a:t>الإيديولوجيا</a:t>
          </a:r>
          <a:endParaRPr lang="en-US" sz="1400" dirty="0"/>
        </a:p>
      </dgm:t>
    </dgm:pt>
    <dgm:pt modelId="{4371C65A-4AFD-44E7-89B8-EA35304E7370}" type="parTrans" cxnId="{2DB48615-8A2D-4FA8-9683-F1F8174C8E9C}">
      <dgm:prSet/>
      <dgm:spPr/>
      <dgm:t>
        <a:bodyPr/>
        <a:lstStyle/>
        <a:p>
          <a:endParaRPr lang="en-US"/>
        </a:p>
      </dgm:t>
    </dgm:pt>
    <dgm:pt modelId="{865CBE68-C95E-4DBC-B334-0E17BFA5F449}" type="sibTrans" cxnId="{2DB48615-8A2D-4FA8-9683-F1F8174C8E9C}">
      <dgm:prSet/>
      <dgm:spPr/>
      <dgm:t>
        <a:bodyPr/>
        <a:lstStyle/>
        <a:p>
          <a:endParaRPr lang="en-US"/>
        </a:p>
      </dgm:t>
    </dgm:pt>
    <dgm:pt modelId="{987EBE0F-671E-49EA-AB1A-C8D2D900F15E}">
      <dgm:prSet phldrT="[Text]" custT="1"/>
      <dgm:spPr/>
      <dgm:t>
        <a:bodyPr/>
        <a:lstStyle/>
        <a:p>
          <a:r>
            <a:rPr lang="ar-EG" sz="1400" b="1" dirty="0">
              <a:latin typeface="Simplified Arabic" panose="02020603050405020304" pitchFamily="18" charset="-78"/>
              <a:ea typeface="Calibri" panose="020F0502020204030204" pitchFamily="34" charset="0"/>
              <a:cs typeface="Simplified Arabic" panose="02020603050405020304" pitchFamily="18" charset="-78"/>
            </a:rPr>
            <a:t>ظروف العمل </a:t>
          </a:r>
          <a:endParaRPr lang="en-US" sz="1400" dirty="0"/>
        </a:p>
      </dgm:t>
    </dgm:pt>
    <dgm:pt modelId="{77B5DE0A-2F3E-44F8-8B83-9024A734D86B}" type="parTrans" cxnId="{D8B9280D-F228-4085-940A-73623387FC0A}">
      <dgm:prSet/>
      <dgm:spPr/>
      <dgm:t>
        <a:bodyPr/>
        <a:lstStyle/>
        <a:p>
          <a:endParaRPr lang="en-US"/>
        </a:p>
      </dgm:t>
    </dgm:pt>
    <dgm:pt modelId="{67908A86-2816-451D-B5E2-0EBA49558A98}" type="sibTrans" cxnId="{D8B9280D-F228-4085-940A-73623387FC0A}">
      <dgm:prSet/>
      <dgm:spPr/>
      <dgm:t>
        <a:bodyPr/>
        <a:lstStyle/>
        <a:p>
          <a:endParaRPr lang="en-US"/>
        </a:p>
      </dgm:t>
    </dgm:pt>
    <dgm:pt modelId="{94520323-C892-41A0-9206-1151F31CAD06}">
      <dgm:prSet phldrT="[Text]" custT="1"/>
      <dgm:spPr/>
      <dgm:t>
        <a:bodyPr/>
        <a:lstStyle/>
        <a:p>
          <a:r>
            <a:rPr lang="ar-EG" sz="1400" b="1" dirty="0">
              <a:latin typeface="Simplified Arabic" panose="02020603050405020304" pitchFamily="18" charset="-78"/>
              <a:ea typeface="Calibri" panose="020F0502020204030204" pitchFamily="34" charset="0"/>
              <a:cs typeface="Simplified Arabic" panose="02020603050405020304" pitchFamily="18" charset="-78"/>
            </a:rPr>
            <a:t>الوسيلة</a:t>
          </a:r>
          <a:endParaRPr lang="en-US" sz="1400" dirty="0"/>
        </a:p>
      </dgm:t>
    </dgm:pt>
    <dgm:pt modelId="{B12A8A6F-5CE0-4F46-883C-2386CB2EA6F7}" type="parTrans" cxnId="{C9DF78C2-5DC1-4A20-B100-CC2E3842C055}">
      <dgm:prSet/>
      <dgm:spPr/>
      <dgm:t>
        <a:bodyPr/>
        <a:lstStyle/>
        <a:p>
          <a:endParaRPr lang="en-US"/>
        </a:p>
      </dgm:t>
    </dgm:pt>
    <dgm:pt modelId="{E3886023-D30B-46CD-BA54-5D6F71B353F6}" type="sibTrans" cxnId="{C9DF78C2-5DC1-4A20-B100-CC2E3842C055}">
      <dgm:prSet/>
      <dgm:spPr/>
      <dgm:t>
        <a:bodyPr/>
        <a:lstStyle/>
        <a:p>
          <a:endParaRPr lang="en-US"/>
        </a:p>
      </dgm:t>
    </dgm:pt>
    <dgm:pt modelId="{481C9986-E20D-4480-B0CF-6F336CD0B688}">
      <dgm:prSet phldrT="[Text]" custT="1"/>
      <dgm:spPr/>
      <dgm:t>
        <a:bodyPr/>
        <a:lstStyle/>
        <a:p>
          <a:r>
            <a:rPr lang="ar-EG" sz="1400" b="1" dirty="0">
              <a:latin typeface="Simplified Arabic" panose="02020603050405020304" pitchFamily="18" charset="-78"/>
              <a:ea typeface="Calibri" panose="020F0502020204030204" pitchFamily="34" charset="0"/>
              <a:cs typeface="Simplified Arabic" panose="02020603050405020304" pitchFamily="18" charset="-78"/>
            </a:rPr>
            <a:t>الجوانب الاقتصادية</a:t>
          </a:r>
          <a:endParaRPr lang="en-US" sz="1400" dirty="0"/>
        </a:p>
      </dgm:t>
    </dgm:pt>
    <dgm:pt modelId="{BBE333F3-F431-44F6-8FA5-E5262B3B8F4B}" type="parTrans" cxnId="{3EF240E2-907D-4616-843C-A9ED4C22314B}">
      <dgm:prSet/>
      <dgm:spPr/>
      <dgm:t>
        <a:bodyPr/>
        <a:lstStyle/>
        <a:p>
          <a:endParaRPr lang="en-US"/>
        </a:p>
      </dgm:t>
    </dgm:pt>
    <dgm:pt modelId="{3E1A8BEF-84A9-4CF2-92D8-A28398300D30}" type="sibTrans" cxnId="{3EF240E2-907D-4616-843C-A9ED4C22314B}">
      <dgm:prSet/>
      <dgm:spPr/>
      <dgm:t>
        <a:bodyPr/>
        <a:lstStyle/>
        <a:p>
          <a:endParaRPr lang="en-US"/>
        </a:p>
      </dgm:t>
    </dgm:pt>
    <dgm:pt modelId="{620738D4-44F2-4C9E-B6B4-D2CDBE9A05D9}">
      <dgm:prSet phldrT="[Text]" custT="1"/>
      <dgm:spPr/>
      <dgm:t>
        <a:bodyPr/>
        <a:lstStyle/>
        <a:p>
          <a:r>
            <a:rPr lang="ar-EG" sz="1400" b="1" dirty="0">
              <a:latin typeface="Simplified Arabic" panose="02020603050405020304" pitchFamily="18" charset="-78"/>
              <a:ea typeface="Calibri" panose="020F0502020204030204" pitchFamily="34" charset="0"/>
              <a:cs typeface="Simplified Arabic" panose="02020603050405020304" pitchFamily="18" charset="-78"/>
            </a:rPr>
            <a:t>نمط الملكية</a:t>
          </a:r>
          <a:endParaRPr lang="en-US" sz="1400" dirty="0"/>
        </a:p>
      </dgm:t>
    </dgm:pt>
    <dgm:pt modelId="{6B500BD4-572A-409D-AFAE-C3496E3D6E9E}" type="parTrans" cxnId="{5197E56A-5233-49BF-9D31-322786CFE761}">
      <dgm:prSet/>
      <dgm:spPr/>
      <dgm:t>
        <a:bodyPr/>
        <a:lstStyle/>
        <a:p>
          <a:endParaRPr lang="en-US"/>
        </a:p>
      </dgm:t>
    </dgm:pt>
    <dgm:pt modelId="{E0EF081B-47CE-462E-BCB6-3EC3D84FC023}" type="sibTrans" cxnId="{5197E56A-5233-49BF-9D31-322786CFE761}">
      <dgm:prSet/>
      <dgm:spPr/>
      <dgm:t>
        <a:bodyPr/>
        <a:lstStyle/>
        <a:p>
          <a:endParaRPr lang="en-US"/>
        </a:p>
      </dgm:t>
    </dgm:pt>
    <dgm:pt modelId="{298B0AAD-85D5-4140-92F5-8CE5704A5BDD}">
      <dgm:prSet phldrT="[Text]" custT="1"/>
      <dgm:spPr/>
      <dgm:t>
        <a:bodyPr/>
        <a:lstStyle/>
        <a:p>
          <a:r>
            <a:rPr lang="ar-EG" sz="1400" b="1" dirty="0">
              <a:latin typeface="Simplified Arabic" panose="02020603050405020304" pitchFamily="18" charset="-78"/>
              <a:ea typeface="Calibri" panose="020F0502020204030204" pitchFamily="34" charset="0"/>
              <a:cs typeface="Simplified Arabic" panose="02020603050405020304" pitchFamily="18" charset="-78"/>
            </a:rPr>
            <a:t>الجهاز التحريري</a:t>
          </a:r>
          <a:endParaRPr lang="en-US" sz="1400" dirty="0"/>
        </a:p>
      </dgm:t>
    </dgm:pt>
    <dgm:pt modelId="{FD569900-FB47-4629-A567-3FF811352EDB}" type="parTrans" cxnId="{F2DCD9C8-5DBC-4348-BB9F-A368037380CD}">
      <dgm:prSet/>
      <dgm:spPr/>
      <dgm:t>
        <a:bodyPr/>
        <a:lstStyle/>
        <a:p>
          <a:endParaRPr lang="en-US"/>
        </a:p>
      </dgm:t>
    </dgm:pt>
    <dgm:pt modelId="{0FBFC083-1C65-4547-BC33-7120BA17C831}" type="sibTrans" cxnId="{F2DCD9C8-5DBC-4348-BB9F-A368037380CD}">
      <dgm:prSet/>
      <dgm:spPr/>
      <dgm:t>
        <a:bodyPr/>
        <a:lstStyle/>
        <a:p>
          <a:endParaRPr lang="en-US"/>
        </a:p>
      </dgm:t>
    </dgm:pt>
    <dgm:pt modelId="{7A0105D3-778A-4FAE-A4B6-F31591F86C90}">
      <dgm:prSet phldrT="[Text]" custT="1"/>
      <dgm:spPr/>
      <dgm:t>
        <a:bodyPr/>
        <a:lstStyle/>
        <a:p>
          <a:r>
            <a:rPr lang="ar-EG" sz="1400" b="1" dirty="0">
              <a:latin typeface="Simplified Arabic" panose="02020603050405020304" pitchFamily="18" charset="-78"/>
              <a:ea typeface="Calibri" panose="020F0502020204030204" pitchFamily="34" charset="0"/>
              <a:cs typeface="Simplified Arabic" panose="02020603050405020304" pitchFamily="18" charset="-78"/>
            </a:rPr>
            <a:t>حراسة البوابة</a:t>
          </a:r>
          <a:endParaRPr lang="en-US" sz="1400" dirty="0"/>
        </a:p>
      </dgm:t>
    </dgm:pt>
    <dgm:pt modelId="{5A4DB4CB-E5EA-4EE8-B0A3-1B0FA0F59F60}" type="parTrans" cxnId="{FE94DB8D-3AD3-4C25-A1B3-F0E355FDCD77}">
      <dgm:prSet/>
      <dgm:spPr/>
      <dgm:t>
        <a:bodyPr/>
        <a:lstStyle/>
        <a:p>
          <a:endParaRPr lang="en-US"/>
        </a:p>
      </dgm:t>
    </dgm:pt>
    <dgm:pt modelId="{3F7F15DE-3EAC-4105-8E36-5D2223881642}" type="sibTrans" cxnId="{FE94DB8D-3AD3-4C25-A1B3-F0E355FDCD77}">
      <dgm:prSet/>
      <dgm:spPr/>
      <dgm:t>
        <a:bodyPr/>
        <a:lstStyle/>
        <a:p>
          <a:endParaRPr lang="en-US"/>
        </a:p>
      </dgm:t>
    </dgm:pt>
    <dgm:pt modelId="{4554C894-0684-4FDA-B3A2-844DAEFEC2DA}">
      <dgm:prSet phldrT="[Text]" custT="1"/>
      <dgm:spPr/>
      <dgm:t>
        <a:bodyPr/>
        <a:lstStyle/>
        <a:p>
          <a:r>
            <a:rPr lang="ar-EG" sz="1400" b="1" dirty="0"/>
            <a:t>الجمهور</a:t>
          </a:r>
          <a:endParaRPr lang="en-US" sz="1400" b="1" dirty="0"/>
        </a:p>
      </dgm:t>
    </dgm:pt>
    <dgm:pt modelId="{AE84BC83-09CA-4B2F-9948-51B50A125CCE}" type="parTrans" cxnId="{DEF6752F-1DC4-4338-97D7-EAA93344FB13}">
      <dgm:prSet/>
      <dgm:spPr/>
      <dgm:t>
        <a:bodyPr/>
        <a:lstStyle/>
        <a:p>
          <a:endParaRPr lang="en-US"/>
        </a:p>
      </dgm:t>
    </dgm:pt>
    <dgm:pt modelId="{7809EECC-FEE3-4C6D-8638-57E92E057806}" type="sibTrans" cxnId="{DEF6752F-1DC4-4338-97D7-EAA93344FB13}">
      <dgm:prSet/>
      <dgm:spPr/>
      <dgm:t>
        <a:bodyPr/>
        <a:lstStyle/>
        <a:p>
          <a:endParaRPr lang="en-US"/>
        </a:p>
      </dgm:t>
    </dgm:pt>
    <dgm:pt modelId="{79E2082A-EEC3-481A-BFCB-705A439D42F2}" type="pres">
      <dgm:prSet presAssocID="{71F5D2D4-E4CD-4D2D-B4B4-BE2AE0B05E7C}" presName="cycle" presStyleCnt="0">
        <dgm:presLayoutVars>
          <dgm:dir/>
          <dgm:resizeHandles val="exact"/>
        </dgm:presLayoutVars>
      </dgm:prSet>
      <dgm:spPr/>
    </dgm:pt>
    <dgm:pt modelId="{A886435F-3B2E-4E91-B1F3-C3E1C4A28ED0}" type="pres">
      <dgm:prSet presAssocID="{4325CADF-E71C-436C-AFA0-3DD4130695BB}" presName="node" presStyleLbl="node1" presStyleIdx="0" presStyleCnt="8">
        <dgm:presLayoutVars>
          <dgm:bulletEnabled val="1"/>
        </dgm:presLayoutVars>
      </dgm:prSet>
      <dgm:spPr/>
    </dgm:pt>
    <dgm:pt modelId="{2005AA5A-2F58-4CAA-B261-BF9FB1BAC2E6}" type="pres">
      <dgm:prSet presAssocID="{4325CADF-E71C-436C-AFA0-3DD4130695BB}" presName="spNode" presStyleCnt="0"/>
      <dgm:spPr/>
    </dgm:pt>
    <dgm:pt modelId="{FEC05D18-B23E-4EC9-87BE-F465DBF6D18D}" type="pres">
      <dgm:prSet presAssocID="{865CBE68-C95E-4DBC-B334-0E17BFA5F449}" presName="sibTrans" presStyleLbl="sibTrans1D1" presStyleIdx="0" presStyleCnt="8"/>
      <dgm:spPr/>
    </dgm:pt>
    <dgm:pt modelId="{11661BC1-FAA2-41E6-A878-51840E105435}" type="pres">
      <dgm:prSet presAssocID="{987EBE0F-671E-49EA-AB1A-C8D2D900F15E}" presName="node" presStyleLbl="node1" presStyleIdx="1" presStyleCnt="8" custScaleX="112226">
        <dgm:presLayoutVars>
          <dgm:bulletEnabled val="1"/>
        </dgm:presLayoutVars>
      </dgm:prSet>
      <dgm:spPr/>
    </dgm:pt>
    <dgm:pt modelId="{DB63951D-8FC5-4101-B519-622F8D190D5C}" type="pres">
      <dgm:prSet presAssocID="{987EBE0F-671E-49EA-AB1A-C8D2D900F15E}" presName="spNode" presStyleCnt="0"/>
      <dgm:spPr/>
    </dgm:pt>
    <dgm:pt modelId="{056DE179-D06D-49CA-B762-1E7AAC59C6CF}" type="pres">
      <dgm:prSet presAssocID="{67908A86-2816-451D-B5E2-0EBA49558A98}" presName="sibTrans" presStyleLbl="sibTrans1D1" presStyleIdx="1" presStyleCnt="8"/>
      <dgm:spPr/>
    </dgm:pt>
    <dgm:pt modelId="{5EEB9CEF-CCFE-4A5C-A99A-30AF7D86C0DE}" type="pres">
      <dgm:prSet presAssocID="{94520323-C892-41A0-9206-1151F31CAD06}" presName="node" presStyleLbl="node1" presStyleIdx="2" presStyleCnt="8">
        <dgm:presLayoutVars>
          <dgm:bulletEnabled val="1"/>
        </dgm:presLayoutVars>
      </dgm:prSet>
      <dgm:spPr/>
    </dgm:pt>
    <dgm:pt modelId="{668FE64D-EEF2-4BC4-BB80-C2AAD3BB62B4}" type="pres">
      <dgm:prSet presAssocID="{94520323-C892-41A0-9206-1151F31CAD06}" presName="spNode" presStyleCnt="0"/>
      <dgm:spPr/>
    </dgm:pt>
    <dgm:pt modelId="{21974EEF-CC22-44AF-8042-261D678E9EC9}" type="pres">
      <dgm:prSet presAssocID="{E3886023-D30B-46CD-BA54-5D6F71B353F6}" presName="sibTrans" presStyleLbl="sibTrans1D1" presStyleIdx="2" presStyleCnt="8"/>
      <dgm:spPr/>
    </dgm:pt>
    <dgm:pt modelId="{85360F01-9CD2-49EC-B20F-4B9A29618F72}" type="pres">
      <dgm:prSet presAssocID="{481C9986-E20D-4480-B0CF-6F336CD0B688}" presName="node" presStyleLbl="node1" presStyleIdx="3" presStyleCnt="8">
        <dgm:presLayoutVars>
          <dgm:bulletEnabled val="1"/>
        </dgm:presLayoutVars>
      </dgm:prSet>
      <dgm:spPr/>
    </dgm:pt>
    <dgm:pt modelId="{F9749E3E-91A4-454C-BA3A-ADBD7AB742F2}" type="pres">
      <dgm:prSet presAssocID="{481C9986-E20D-4480-B0CF-6F336CD0B688}" presName="spNode" presStyleCnt="0"/>
      <dgm:spPr/>
    </dgm:pt>
    <dgm:pt modelId="{4077569D-35EE-4B93-BD45-42672E190249}" type="pres">
      <dgm:prSet presAssocID="{3E1A8BEF-84A9-4CF2-92D8-A28398300D30}" presName="sibTrans" presStyleLbl="sibTrans1D1" presStyleIdx="3" presStyleCnt="8"/>
      <dgm:spPr/>
    </dgm:pt>
    <dgm:pt modelId="{5F7E036F-7AF4-4152-A2AE-5B0A440F2A32}" type="pres">
      <dgm:prSet presAssocID="{620738D4-44F2-4C9E-B6B4-D2CDBE9A05D9}" presName="node" presStyleLbl="node1" presStyleIdx="4" presStyleCnt="8">
        <dgm:presLayoutVars>
          <dgm:bulletEnabled val="1"/>
        </dgm:presLayoutVars>
      </dgm:prSet>
      <dgm:spPr/>
    </dgm:pt>
    <dgm:pt modelId="{74275190-6627-47D3-A241-793C4516E85A}" type="pres">
      <dgm:prSet presAssocID="{620738D4-44F2-4C9E-B6B4-D2CDBE9A05D9}" presName="spNode" presStyleCnt="0"/>
      <dgm:spPr/>
    </dgm:pt>
    <dgm:pt modelId="{F9748086-FB03-4572-A5CB-A148B818FA54}" type="pres">
      <dgm:prSet presAssocID="{E0EF081B-47CE-462E-BCB6-3EC3D84FC023}" presName="sibTrans" presStyleLbl="sibTrans1D1" presStyleIdx="4" presStyleCnt="8"/>
      <dgm:spPr/>
    </dgm:pt>
    <dgm:pt modelId="{D2E426B4-489E-4CDF-9C18-B047F405988D}" type="pres">
      <dgm:prSet presAssocID="{298B0AAD-85D5-4140-92F5-8CE5704A5BDD}" presName="node" presStyleLbl="node1" presStyleIdx="5" presStyleCnt="8">
        <dgm:presLayoutVars>
          <dgm:bulletEnabled val="1"/>
        </dgm:presLayoutVars>
      </dgm:prSet>
      <dgm:spPr/>
    </dgm:pt>
    <dgm:pt modelId="{3182653D-88A5-4041-B094-6BB640F4BE79}" type="pres">
      <dgm:prSet presAssocID="{298B0AAD-85D5-4140-92F5-8CE5704A5BDD}" presName="spNode" presStyleCnt="0"/>
      <dgm:spPr/>
    </dgm:pt>
    <dgm:pt modelId="{DAFE1593-7C30-4DF7-A690-4F72C30F8280}" type="pres">
      <dgm:prSet presAssocID="{0FBFC083-1C65-4547-BC33-7120BA17C831}" presName="sibTrans" presStyleLbl="sibTrans1D1" presStyleIdx="5" presStyleCnt="8"/>
      <dgm:spPr/>
    </dgm:pt>
    <dgm:pt modelId="{CED80A21-6D38-4694-8E88-F07B03D17603}" type="pres">
      <dgm:prSet presAssocID="{7A0105D3-778A-4FAE-A4B6-F31591F86C90}" presName="node" presStyleLbl="node1" presStyleIdx="6" presStyleCnt="8">
        <dgm:presLayoutVars>
          <dgm:bulletEnabled val="1"/>
        </dgm:presLayoutVars>
      </dgm:prSet>
      <dgm:spPr/>
    </dgm:pt>
    <dgm:pt modelId="{7A3D0A5D-5B7E-4F74-AA67-D8A96C0E764F}" type="pres">
      <dgm:prSet presAssocID="{7A0105D3-778A-4FAE-A4B6-F31591F86C90}" presName="spNode" presStyleCnt="0"/>
      <dgm:spPr/>
    </dgm:pt>
    <dgm:pt modelId="{B868E1A8-A350-44E5-9323-197C9269B397}" type="pres">
      <dgm:prSet presAssocID="{3F7F15DE-3EAC-4105-8E36-5D2223881642}" presName="sibTrans" presStyleLbl="sibTrans1D1" presStyleIdx="6" presStyleCnt="8"/>
      <dgm:spPr/>
    </dgm:pt>
    <dgm:pt modelId="{129E1D42-09B1-4955-A08E-C2F68A681CFC}" type="pres">
      <dgm:prSet presAssocID="{4554C894-0684-4FDA-B3A2-844DAEFEC2DA}" presName="node" presStyleLbl="node1" presStyleIdx="7" presStyleCnt="8">
        <dgm:presLayoutVars>
          <dgm:bulletEnabled val="1"/>
        </dgm:presLayoutVars>
      </dgm:prSet>
      <dgm:spPr/>
    </dgm:pt>
    <dgm:pt modelId="{92AB8631-6F0A-469F-AD8D-C5C15E0E56B0}" type="pres">
      <dgm:prSet presAssocID="{4554C894-0684-4FDA-B3A2-844DAEFEC2DA}" presName="spNode" presStyleCnt="0"/>
      <dgm:spPr/>
    </dgm:pt>
    <dgm:pt modelId="{A83018ED-2FD0-4AE4-AFF3-76E6EB838B58}" type="pres">
      <dgm:prSet presAssocID="{7809EECC-FEE3-4C6D-8638-57E92E057806}" presName="sibTrans" presStyleLbl="sibTrans1D1" presStyleIdx="7" presStyleCnt="8"/>
      <dgm:spPr/>
    </dgm:pt>
  </dgm:ptLst>
  <dgm:cxnLst>
    <dgm:cxn modelId="{A4A00706-2574-4BB4-9770-5BE02E68A4AA}" type="presOf" srcId="{620738D4-44F2-4C9E-B6B4-D2CDBE9A05D9}" destId="{5F7E036F-7AF4-4152-A2AE-5B0A440F2A32}" srcOrd="0" destOrd="0" presId="urn:microsoft.com/office/officeart/2005/8/layout/cycle6"/>
    <dgm:cxn modelId="{D8B9280D-F228-4085-940A-73623387FC0A}" srcId="{71F5D2D4-E4CD-4D2D-B4B4-BE2AE0B05E7C}" destId="{987EBE0F-671E-49EA-AB1A-C8D2D900F15E}" srcOrd="1" destOrd="0" parTransId="{77B5DE0A-2F3E-44F8-8B83-9024A734D86B}" sibTransId="{67908A86-2816-451D-B5E2-0EBA49558A98}"/>
    <dgm:cxn modelId="{2DB48615-8A2D-4FA8-9683-F1F8174C8E9C}" srcId="{71F5D2D4-E4CD-4D2D-B4B4-BE2AE0B05E7C}" destId="{4325CADF-E71C-436C-AFA0-3DD4130695BB}" srcOrd="0" destOrd="0" parTransId="{4371C65A-4AFD-44E7-89B8-EA35304E7370}" sibTransId="{865CBE68-C95E-4DBC-B334-0E17BFA5F449}"/>
    <dgm:cxn modelId="{6D4EAD1B-37DD-41B3-A017-AD6640A4209D}" type="presOf" srcId="{67908A86-2816-451D-B5E2-0EBA49558A98}" destId="{056DE179-D06D-49CA-B762-1E7AAC59C6CF}" srcOrd="0" destOrd="0" presId="urn:microsoft.com/office/officeart/2005/8/layout/cycle6"/>
    <dgm:cxn modelId="{DEF6752F-1DC4-4338-97D7-EAA93344FB13}" srcId="{71F5D2D4-E4CD-4D2D-B4B4-BE2AE0B05E7C}" destId="{4554C894-0684-4FDA-B3A2-844DAEFEC2DA}" srcOrd="7" destOrd="0" parTransId="{AE84BC83-09CA-4B2F-9948-51B50A125CCE}" sibTransId="{7809EECC-FEE3-4C6D-8638-57E92E057806}"/>
    <dgm:cxn modelId="{C0FF8035-B9E3-484A-9D05-097271E1861B}" type="presOf" srcId="{7A0105D3-778A-4FAE-A4B6-F31591F86C90}" destId="{CED80A21-6D38-4694-8E88-F07B03D17603}" srcOrd="0" destOrd="0" presId="urn:microsoft.com/office/officeart/2005/8/layout/cycle6"/>
    <dgm:cxn modelId="{7F01263C-D3E6-4308-AA67-BF382C072B0F}" type="presOf" srcId="{0FBFC083-1C65-4547-BC33-7120BA17C831}" destId="{DAFE1593-7C30-4DF7-A690-4F72C30F8280}" srcOrd="0" destOrd="0" presId="urn:microsoft.com/office/officeart/2005/8/layout/cycle6"/>
    <dgm:cxn modelId="{5197E56A-5233-49BF-9D31-322786CFE761}" srcId="{71F5D2D4-E4CD-4D2D-B4B4-BE2AE0B05E7C}" destId="{620738D4-44F2-4C9E-B6B4-D2CDBE9A05D9}" srcOrd="4" destOrd="0" parTransId="{6B500BD4-572A-409D-AFAE-C3496E3D6E9E}" sibTransId="{E0EF081B-47CE-462E-BCB6-3EC3D84FC023}"/>
    <dgm:cxn modelId="{524FA67D-8B78-4124-90A0-607285A5E0D6}" type="presOf" srcId="{71F5D2D4-E4CD-4D2D-B4B4-BE2AE0B05E7C}" destId="{79E2082A-EEC3-481A-BFCB-705A439D42F2}" srcOrd="0" destOrd="0" presId="urn:microsoft.com/office/officeart/2005/8/layout/cycle6"/>
    <dgm:cxn modelId="{FE94DB8D-3AD3-4C25-A1B3-F0E355FDCD77}" srcId="{71F5D2D4-E4CD-4D2D-B4B4-BE2AE0B05E7C}" destId="{7A0105D3-778A-4FAE-A4B6-F31591F86C90}" srcOrd="6" destOrd="0" parTransId="{5A4DB4CB-E5EA-4EE8-B0A3-1B0FA0F59F60}" sibTransId="{3F7F15DE-3EAC-4105-8E36-5D2223881642}"/>
    <dgm:cxn modelId="{DC0A939D-67C7-4CBE-8B0C-424D389167EC}" type="presOf" srcId="{E0EF081B-47CE-462E-BCB6-3EC3D84FC023}" destId="{F9748086-FB03-4572-A5CB-A148B818FA54}" srcOrd="0" destOrd="0" presId="urn:microsoft.com/office/officeart/2005/8/layout/cycle6"/>
    <dgm:cxn modelId="{1FB1C8BF-4D77-4B86-BB2D-E88689E42842}" type="presOf" srcId="{3F7F15DE-3EAC-4105-8E36-5D2223881642}" destId="{B868E1A8-A350-44E5-9323-197C9269B397}" srcOrd="0" destOrd="0" presId="urn:microsoft.com/office/officeart/2005/8/layout/cycle6"/>
    <dgm:cxn modelId="{8C6BD0BF-E739-48E0-ACE4-189FF9E02997}" type="presOf" srcId="{298B0AAD-85D5-4140-92F5-8CE5704A5BDD}" destId="{D2E426B4-489E-4CDF-9C18-B047F405988D}" srcOrd="0" destOrd="0" presId="urn:microsoft.com/office/officeart/2005/8/layout/cycle6"/>
    <dgm:cxn modelId="{7FC96CC2-5DAE-4103-8A12-95BD8361ED6A}" type="presOf" srcId="{481C9986-E20D-4480-B0CF-6F336CD0B688}" destId="{85360F01-9CD2-49EC-B20F-4B9A29618F72}" srcOrd="0" destOrd="0" presId="urn:microsoft.com/office/officeart/2005/8/layout/cycle6"/>
    <dgm:cxn modelId="{C9DF78C2-5DC1-4A20-B100-CC2E3842C055}" srcId="{71F5D2D4-E4CD-4D2D-B4B4-BE2AE0B05E7C}" destId="{94520323-C892-41A0-9206-1151F31CAD06}" srcOrd="2" destOrd="0" parTransId="{B12A8A6F-5CE0-4F46-883C-2386CB2EA6F7}" sibTransId="{E3886023-D30B-46CD-BA54-5D6F71B353F6}"/>
    <dgm:cxn modelId="{02C556C4-3EC2-497F-813C-C34D48B1B767}" type="presOf" srcId="{3E1A8BEF-84A9-4CF2-92D8-A28398300D30}" destId="{4077569D-35EE-4B93-BD45-42672E190249}" srcOrd="0" destOrd="0" presId="urn:microsoft.com/office/officeart/2005/8/layout/cycle6"/>
    <dgm:cxn modelId="{9F10E9C5-8F31-4C6B-AB1B-06A89449AFD2}" type="presOf" srcId="{94520323-C892-41A0-9206-1151F31CAD06}" destId="{5EEB9CEF-CCFE-4A5C-A99A-30AF7D86C0DE}" srcOrd="0" destOrd="0" presId="urn:microsoft.com/office/officeart/2005/8/layout/cycle6"/>
    <dgm:cxn modelId="{FDBA89C7-EFDD-48E2-8F0E-7D0AAB65F571}" type="presOf" srcId="{4554C894-0684-4FDA-B3A2-844DAEFEC2DA}" destId="{129E1D42-09B1-4955-A08E-C2F68A681CFC}" srcOrd="0" destOrd="0" presId="urn:microsoft.com/office/officeart/2005/8/layout/cycle6"/>
    <dgm:cxn modelId="{5F982EC8-9D2A-43EB-A839-488631C656EF}" type="presOf" srcId="{7809EECC-FEE3-4C6D-8638-57E92E057806}" destId="{A83018ED-2FD0-4AE4-AFF3-76E6EB838B58}" srcOrd="0" destOrd="0" presId="urn:microsoft.com/office/officeart/2005/8/layout/cycle6"/>
    <dgm:cxn modelId="{F2DCD9C8-5DBC-4348-BB9F-A368037380CD}" srcId="{71F5D2D4-E4CD-4D2D-B4B4-BE2AE0B05E7C}" destId="{298B0AAD-85D5-4140-92F5-8CE5704A5BDD}" srcOrd="5" destOrd="0" parTransId="{FD569900-FB47-4629-A567-3FF811352EDB}" sibTransId="{0FBFC083-1C65-4547-BC33-7120BA17C831}"/>
    <dgm:cxn modelId="{F58E74D1-226F-47BD-BA9E-1275395CDC18}" type="presOf" srcId="{987EBE0F-671E-49EA-AB1A-C8D2D900F15E}" destId="{11661BC1-FAA2-41E6-A878-51840E105435}" srcOrd="0" destOrd="0" presId="urn:microsoft.com/office/officeart/2005/8/layout/cycle6"/>
    <dgm:cxn modelId="{D9472DD5-3154-42EB-9D85-17A85AD11118}" type="presOf" srcId="{865CBE68-C95E-4DBC-B334-0E17BFA5F449}" destId="{FEC05D18-B23E-4EC9-87BE-F465DBF6D18D}" srcOrd="0" destOrd="0" presId="urn:microsoft.com/office/officeart/2005/8/layout/cycle6"/>
    <dgm:cxn modelId="{3EF240E2-907D-4616-843C-A9ED4C22314B}" srcId="{71F5D2D4-E4CD-4D2D-B4B4-BE2AE0B05E7C}" destId="{481C9986-E20D-4480-B0CF-6F336CD0B688}" srcOrd="3" destOrd="0" parTransId="{BBE333F3-F431-44F6-8FA5-E5262B3B8F4B}" sibTransId="{3E1A8BEF-84A9-4CF2-92D8-A28398300D30}"/>
    <dgm:cxn modelId="{CDD6E5F2-E9D3-465C-8670-878DE9526FA1}" type="presOf" srcId="{E3886023-D30B-46CD-BA54-5D6F71B353F6}" destId="{21974EEF-CC22-44AF-8042-261D678E9EC9}" srcOrd="0" destOrd="0" presId="urn:microsoft.com/office/officeart/2005/8/layout/cycle6"/>
    <dgm:cxn modelId="{9CD605F5-CC62-4595-8E31-80FFE0A174C3}" type="presOf" srcId="{4325CADF-E71C-436C-AFA0-3DD4130695BB}" destId="{A886435F-3B2E-4E91-B1F3-C3E1C4A28ED0}" srcOrd="0" destOrd="0" presId="urn:microsoft.com/office/officeart/2005/8/layout/cycle6"/>
    <dgm:cxn modelId="{17CC5452-17D8-4BA6-8CC6-F7EF49C2BD28}" type="presParOf" srcId="{79E2082A-EEC3-481A-BFCB-705A439D42F2}" destId="{A886435F-3B2E-4E91-B1F3-C3E1C4A28ED0}" srcOrd="0" destOrd="0" presId="urn:microsoft.com/office/officeart/2005/8/layout/cycle6"/>
    <dgm:cxn modelId="{D7AA7410-D5D1-4346-98D3-A4CBD41902D4}" type="presParOf" srcId="{79E2082A-EEC3-481A-BFCB-705A439D42F2}" destId="{2005AA5A-2F58-4CAA-B261-BF9FB1BAC2E6}" srcOrd="1" destOrd="0" presId="urn:microsoft.com/office/officeart/2005/8/layout/cycle6"/>
    <dgm:cxn modelId="{7B147ED8-9E7F-4BFA-9132-58994839160E}" type="presParOf" srcId="{79E2082A-EEC3-481A-BFCB-705A439D42F2}" destId="{FEC05D18-B23E-4EC9-87BE-F465DBF6D18D}" srcOrd="2" destOrd="0" presId="urn:microsoft.com/office/officeart/2005/8/layout/cycle6"/>
    <dgm:cxn modelId="{E606D8EA-AF1A-48AE-B6DB-1BD94E9198B4}" type="presParOf" srcId="{79E2082A-EEC3-481A-BFCB-705A439D42F2}" destId="{11661BC1-FAA2-41E6-A878-51840E105435}" srcOrd="3" destOrd="0" presId="urn:microsoft.com/office/officeart/2005/8/layout/cycle6"/>
    <dgm:cxn modelId="{0EA97C95-CE25-4CD1-B2D5-A9448F012081}" type="presParOf" srcId="{79E2082A-EEC3-481A-BFCB-705A439D42F2}" destId="{DB63951D-8FC5-4101-B519-622F8D190D5C}" srcOrd="4" destOrd="0" presId="urn:microsoft.com/office/officeart/2005/8/layout/cycle6"/>
    <dgm:cxn modelId="{98D98D93-9E61-41E5-8C84-DE34DEBE84C8}" type="presParOf" srcId="{79E2082A-EEC3-481A-BFCB-705A439D42F2}" destId="{056DE179-D06D-49CA-B762-1E7AAC59C6CF}" srcOrd="5" destOrd="0" presId="urn:microsoft.com/office/officeart/2005/8/layout/cycle6"/>
    <dgm:cxn modelId="{08410CB4-3C30-4385-954F-228DA7EF2C9E}" type="presParOf" srcId="{79E2082A-EEC3-481A-BFCB-705A439D42F2}" destId="{5EEB9CEF-CCFE-4A5C-A99A-30AF7D86C0DE}" srcOrd="6" destOrd="0" presId="urn:microsoft.com/office/officeart/2005/8/layout/cycle6"/>
    <dgm:cxn modelId="{6830376F-73AC-44AF-A99B-87443EA40114}" type="presParOf" srcId="{79E2082A-EEC3-481A-BFCB-705A439D42F2}" destId="{668FE64D-EEF2-4BC4-BB80-C2AAD3BB62B4}" srcOrd="7" destOrd="0" presId="urn:microsoft.com/office/officeart/2005/8/layout/cycle6"/>
    <dgm:cxn modelId="{B167791F-1830-4BA4-88E4-773DDC4AE5C0}" type="presParOf" srcId="{79E2082A-EEC3-481A-BFCB-705A439D42F2}" destId="{21974EEF-CC22-44AF-8042-261D678E9EC9}" srcOrd="8" destOrd="0" presId="urn:microsoft.com/office/officeart/2005/8/layout/cycle6"/>
    <dgm:cxn modelId="{43029D87-F98B-4860-ACF2-00459AD309A2}" type="presParOf" srcId="{79E2082A-EEC3-481A-BFCB-705A439D42F2}" destId="{85360F01-9CD2-49EC-B20F-4B9A29618F72}" srcOrd="9" destOrd="0" presId="urn:microsoft.com/office/officeart/2005/8/layout/cycle6"/>
    <dgm:cxn modelId="{E3A81412-BA1C-47DB-9D8C-DA21967048D4}" type="presParOf" srcId="{79E2082A-EEC3-481A-BFCB-705A439D42F2}" destId="{F9749E3E-91A4-454C-BA3A-ADBD7AB742F2}" srcOrd="10" destOrd="0" presId="urn:microsoft.com/office/officeart/2005/8/layout/cycle6"/>
    <dgm:cxn modelId="{53F98B06-EAA1-42E7-BBE3-42EF8381DA3B}" type="presParOf" srcId="{79E2082A-EEC3-481A-BFCB-705A439D42F2}" destId="{4077569D-35EE-4B93-BD45-42672E190249}" srcOrd="11" destOrd="0" presId="urn:microsoft.com/office/officeart/2005/8/layout/cycle6"/>
    <dgm:cxn modelId="{4AB0E941-807C-4579-8CC5-11E8F1070724}" type="presParOf" srcId="{79E2082A-EEC3-481A-BFCB-705A439D42F2}" destId="{5F7E036F-7AF4-4152-A2AE-5B0A440F2A32}" srcOrd="12" destOrd="0" presId="urn:microsoft.com/office/officeart/2005/8/layout/cycle6"/>
    <dgm:cxn modelId="{997ACF3A-5296-4C4C-B7A4-02361406A8E4}" type="presParOf" srcId="{79E2082A-EEC3-481A-BFCB-705A439D42F2}" destId="{74275190-6627-47D3-A241-793C4516E85A}" srcOrd="13" destOrd="0" presId="urn:microsoft.com/office/officeart/2005/8/layout/cycle6"/>
    <dgm:cxn modelId="{CDBC8E78-F9B1-4BC1-A272-28620604E1B3}" type="presParOf" srcId="{79E2082A-EEC3-481A-BFCB-705A439D42F2}" destId="{F9748086-FB03-4572-A5CB-A148B818FA54}" srcOrd="14" destOrd="0" presId="urn:microsoft.com/office/officeart/2005/8/layout/cycle6"/>
    <dgm:cxn modelId="{4E26FF14-8D54-44A5-BF91-4B918E7A5AE8}" type="presParOf" srcId="{79E2082A-EEC3-481A-BFCB-705A439D42F2}" destId="{D2E426B4-489E-4CDF-9C18-B047F405988D}" srcOrd="15" destOrd="0" presId="urn:microsoft.com/office/officeart/2005/8/layout/cycle6"/>
    <dgm:cxn modelId="{FFFDABC6-6AF4-42D8-A6D9-AB68FE6722C8}" type="presParOf" srcId="{79E2082A-EEC3-481A-BFCB-705A439D42F2}" destId="{3182653D-88A5-4041-B094-6BB640F4BE79}" srcOrd="16" destOrd="0" presId="urn:microsoft.com/office/officeart/2005/8/layout/cycle6"/>
    <dgm:cxn modelId="{54C21EB5-1F68-46A5-BD80-F934B3066A1E}" type="presParOf" srcId="{79E2082A-EEC3-481A-BFCB-705A439D42F2}" destId="{DAFE1593-7C30-4DF7-A690-4F72C30F8280}" srcOrd="17" destOrd="0" presId="urn:microsoft.com/office/officeart/2005/8/layout/cycle6"/>
    <dgm:cxn modelId="{9DC3A268-6ADE-4265-BAB6-20F9B1C73438}" type="presParOf" srcId="{79E2082A-EEC3-481A-BFCB-705A439D42F2}" destId="{CED80A21-6D38-4694-8E88-F07B03D17603}" srcOrd="18" destOrd="0" presId="urn:microsoft.com/office/officeart/2005/8/layout/cycle6"/>
    <dgm:cxn modelId="{80C3CB7A-97AE-419D-9F87-8494F8754446}" type="presParOf" srcId="{79E2082A-EEC3-481A-BFCB-705A439D42F2}" destId="{7A3D0A5D-5B7E-4F74-AA67-D8A96C0E764F}" srcOrd="19" destOrd="0" presId="urn:microsoft.com/office/officeart/2005/8/layout/cycle6"/>
    <dgm:cxn modelId="{3985816F-D98A-4930-9FBE-120E99A3A77D}" type="presParOf" srcId="{79E2082A-EEC3-481A-BFCB-705A439D42F2}" destId="{B868E1A8-A350-44E5-9323-197C9269B397}" srcOrd="20" destOrd="0" presId="urn:microsoft.com/office/officeart/2005/8/layout/cycle6"/>
    <dgm:cxn modelId="{D6C4C34D-C0DC-40D4-9FB3-E28AEA6229DB}" type="presParOf" srcId="{79E2082A-EEC3-481A-BFCB-705A439D42F2}" destId="{129E1D42-09B1-4955-A08E-C2F68A681CFC}" srcOrd="21" destOrd="0" presId="urn:microsoft.com/office/officeart/2005/8/layout/cycle6"/>
    <dgm:cxn modelId="{A40FC5D3-5661-43BD-A5A7-3B4C0DDDFB54}" type="presParOf" srcId="{79E2082A-EEC3-481A-BFCB-705A439D42F2}" destId="{92AB8631-6F0A-469F-AD8D-C5C15E0E56B0}" srcOrd="22" destOrd="0" presId="urn:microsoft.com/office/officeart/2005/8/layout/cycle6"/>
    <dgm:cxn modelId="{F6FF44D5-5935-47DB-B2B9-328971BFC1C8}" type="presParOf" srcId="{79E2082A-EEC3-481A-BFCB-705A439D42F2}" destId="{A83018ED-2FD0-4AE4-AFF3-76E6EB838B58}" srcOrd="23" destOrd="0" presId="urn:microsoft.com/office/officeart/2005/8/layout/cycle6"/>
  </dgm:cxnLst>
  <dgm:bg>
    <a:noFill/>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092573AB-4028-42C7-A6E9-CC509364DDF9}" type="doc">
      <dgm:prSet loTypeId="urn:microsoft.com/office/officeart/2005/8/layout/pyramid2" loCatId="pyramid" qsTypeId="urn:microsoft.com/office/officeart/2005/8/quickstyle/simple1" qsCatId="simple" csTypeId="urn:microsoft.com/office/officeart/2005/8/colors/accent1_2" csCatId="accent1" phldr="1"/>
      <dgm:spPr/>
    </dgm:pt>
    <dgm:pt modelId="{1341870F-F7FC-42F6-96E7-68B3CC4D28A6}">
      <dgm:prSet phldrT="[Text]"/>
      <dgm:spPr/>
      <dgm:t>
        <a:bodyPr/>
        <a:lstStyle/>
        <a:p>
          <a:r>
            <a:rPr lang="ar-EG" b="1" dirty="0"/>
            <a:t>ملكية الدولة</a:t>
          </a:r>
          <a:endParaRPr lang="en-US" b="1" dirty="0"/>
        </a:p>
      </dgm:t>
    </dgm:pt>
    <dgm:pt modelId="{84021C23-FF5B-4EAB-B3F1-EE7988B53CEA}" type="parTrans" cxnId="{DCB575C4-CE74-454D-88C5-F8FADF2DDCF4}">
      <dgm:prSet/>
      <dgm:spPr/>
      <dgm:t>
        <a:bodyPr/>
        <a:lstStyle/>
        <a:p>
          <a:endParaRPr lang="en-US"/>
        </a:p>
      </dgm:t>
    </dgm:pt>
    <dgm:pt modelId="{3448565B-4101-45B5-A82D-AB621C1CC0E7}" type="sibTrans" cxnId="{DCB575C4-CE74-454D-88C5-F8FADF2DDCF4}">
      <dgm:prSet/>
      <dgm:spPr/>
      <dgm:t>
        <a:bodyPr/>
        <a:lstStyle/>
        <a:p>
          <a:endParaRPr lang="en-US"/>
        </a:p>
      </dgm:t>
    </dgm:pt>
    <dgm:pt modelId="{3527C1EB-CE68-4F7E-98E7-2133C1D76EDA}">
      <dgm:prSet phldrT="[Text]"/>
      <dgm:spPr/>
      <dgm:t>
        <a:bodyPr/>
        <a:lstStyle/>
        <a:p>
          <a:r>
            <a:rPr lang="ar-EG" b="1" dirty="0"/>
            <a:t>الملكية الخاصة</a:t>
          </a:r>
          <a:endParaRPr lang="en-US" b="1" dirty="0"/>
        </a:p>
      </dgm:t>
    </dgm:pt>
    <dgm:pt modelId="{D6EC8A7C-A4DE-4627-BB0D-7A466D2B7290}" type="parTrans" cxnId="{24196455-BA2D-40F4-B011-85D2DD3F3461}">
      <dgm:prSet/>
      <dgm:spPr/>
      <dgm:t>
        <a:bodyPr/>
        <a:lstStyle/>
        <a:p>
          <a:endParaRPr lang="en-US"/>
        </a:p>
      </dgm:t>
    </dgm:pt>
    <dgm:pt modelId="{DA4EBD21-CFB1-4945-A7C4-252618023625}" type="sibTrans" cxnId="{24196455-BA2D-40F4-B011-85D2DD3F3461}">
      <dgm:prSet/>
      <dgm:spPr/>
      <dgm:t>
        <a:bodyPr/>
        <a:lstStyle/>
        <a:p>
          <a:endParaRPr lang="en-US"/>
        </a:p>
      </dgm:t>
    </dgm:pt>
    <dgm:pt modelId="{658C578C-ED7E-41D6-BF44-54AD1DC96662}">
      <dgm:prSet phldrT="[Text]"/>
      <dgm:spPr/>
      <dgm:t>
        <a:bodyPr/>
        <a:lstStyle/>
        <a:p>
          <a:r>
            <a:rPr lang="ar-EG" b="1" dirty="0"/>
            <a:t>الملكية المشتركة</a:t>
          </a:r>
          <a:endParaRPr lang="en-US" b="1" dirty="0"/>
        </a:p>
      </dgm:t>
    </dgm:pt>
    <dgm:pt modelId="{AC7F1711-EF7A-4F37-92C1-8FE617459291}" type="parTrans" cxnId="{7121236F-742B-413D-94FC-FF5CF1D8A1A0}">
      <dgm:prSet/>
      <dgm:spPr/>
      <dgm:t>
        <a:bodyPr/>
        <a:lstStyle/>
        <a:p>
          <a:endParaRPr lang="en-US"/>
        </a:p>
      </dgm:t>
    </dgm:pt>
    <dgm:pt modelId="{46E9F6EF-EF4A-40D4-B14C-BE8BDA4CD09F}" type="sibTrans" cxnId="{7121236F-742B-413D-94FC-FF5CF1D8A1A0}">
      <dgm:prSet/>
      <dgm:spPr/>
      <dgm:t>
        <a:bodyPr/>
        <a:lstStyle/>
        <a:p>
          <a:endParaRPr lang="en-US"/>
        </a:p>
      </dgm:t>
    </dgm:pt>
    <dgm:pt modelId="{42036426-928C-4326-A796-3B4999F232A5}" type="pres">
      <dgm:prSet presAssocID="{092573AB-4028-42C7-A6E9-CC509364DDF9}" presName="compositeShape" presStyleCnt="0">
        <dgm:presLayoutVars>
          <dgm:dir/>
          <dgm:resizeHandles/>
        </dgm:presLayoutVars>
      </dgm:prSet>
      <dgm:spPr/>
    </dgm:pt>
    <dgm:pt modelId="{0EAAA3D1-29C1-4CCF-BE11-D59723647710}" type="pres">
      <dgm:prSet presAssocID="{092573AB-4028-42C7-A6E9-CC509364DDF9}" presName="pyramid" presStyleLbl="node1" presStyleIdx="0" presStyleCnt="1"/>
      <dgm:spPr/>
    </dgm:pt>
    <dgm:pt modelId="{85D9F09A-96FF-464D-830E-830EC4D9F6CB}" type="pres">
      <dgm:prSet presAssocID="{092573AB-4028-42C7-A6E9-CC509364DDF9}" presName="theList" presStyleCnt="0"/>
      <dgm:spPr/>
    </dgm:pt>
    <dgm:pt modelId="{B1ECD27A-E788-4810-85B5-B76DCB60B1D9}" type="pres">
      <dgm:prSet presAssocID="{1341870F-F7FC-42F6-96E7-68B3CC4D28A6}" presName="aNode" presStyleLbl="fgAcc1" presStyleIdx="0" presStyleCnt="3">
        <dgm:presLayoutVars>
          <dgm:bulletEnabled val="1"/>
        </dgm:presLayoutVars>
      </dgm:prSet>
      <dgm:spPr/>
    </dgm:pt>
    <dgm:pt modelId="{8BC7061F-F2E9-41B5-9FDB-E62D4E081368}" type="pres">
      <dgm:prSet presAssocID="{1341870F-F7FC-42F6-96E7-68B3CC4D28A6}" presName="aSpace" presStyleCnt="0"/>
      <dgm:spPr/>
    </dgm:pt>
    <dgm:pt modelId="{7B34D64D-A5F7-4236-8AE4-198333B77423}" type="pres">
      <dgm:prSet presAssocID="{3527C1EB-CE68-4F7E-98E7-2133C1D76EDA}" presName="aNode" presStyleLbl="fgAcc1" presStyleIdx="1" presStyleCnt="3">
        <dgm:presLayoutVars>
          <dgm:bulletEnabled val="1"/>
        </dgm:presLayoutVars>
      </dgm:prSet>
      <dgm:spPr/>
    </dgm:pt>
    <dgm:pt modelId="{651DA3E6-1A15-451F-A211-29B93DFD5B16}" type="pres">
      <dgm:prSet presAssocID="{3527C1EB-CE68-4F7E-98E7-2133C1D76EDA}" presName="aSpace" presStyleCnt="0"/>
      <dgm:spPr/>
    </dgm:pt>
    <dgm:pt modelId="{47EE0D55-ECCC-4808-877B-930B427C972F}" type="pres">
      <dgm:prSet presAssocID="{658C578C-ED7E-41D6-BF44-54AD1DC96662}" presName="aNode" presStyleLbl="fgAcc1" presStyleIdx="2" presStyleCnt="3">
        <dgm:presLayoutVars>
          <dgm:bulletEnabled val="1"/>
        </dgm:presLayoutVars>
      </dgm:prSet>
      <dgm:spPr/>
    </dgm:pt>
    <dgm:pt modelId="{435D0EB9-2237-4D78-99E8-BA176A375723}" type="pres">
      <dgm:prSet presAssocID="{658C578C-ED7E-41D6-BF44-54AD1DC96662}" presName="aSpace" presStyleCnt="0"/>
      <dgm:spPr/>
    </dgm:pt>
  </dgm:ptLst>
  <dgm:cxnLst>
    <dgm:cxn modelId="{F259A523-86AA-42DF-9078-D8FCAEA9EA77}" type="presOf" srcId="{3527C1EB-CE68-4F7E-98E7-2133C1D76EDA}" destId="{7B34D64D-A5F7-4236-8AE4-198333B77423}" srcOrd="0" destOrd="0" presId="urn:microsoft.com/office/officeart/2005/8/layout/pyramid2"/>
    <dgm:cxn modelId="{7121236F-742B-413D-94FC-FF5CF1D8A1A0}" srcId="{092573AB-4028-42C7-A6E9-CC509364DDF9}" destId="{658C578C-ED7E-41D6-BF44-54AD1DC96662}" srcOrd="2" destOrd="0" parTransId="{AC7F1711-EF7A-4F37-92C1-8FE617459291}" sibTransId="{46E9F6EF-EF4A-40D4-B14C-BE8BDA4CD09F}"/>
    <dgm:cxn modelId="{5F07EE72-25C8-490C-A18B-D9F424C4C0E7}" type="presOf" srcId="{1341870F-F7FC-42F6-96E7-68B3CC4D28A6}" destId="{B1ECD27A-E788-4810-85B5-B76DCB60B1D9}" srcOrd="0" destOrd="0" presId="urn:microsoft.com/office/officeart/2005/8/layout/pyramid2"/>
    <dgm:cxn modelId="{24196455-BA2D-40F4-B011-85D2DD3F3461}" srcId="{092573AB-4028-42C7-A6E9-CC509364DDF9}" destId="{3527C1EB-CE68-4F7E-98E7-2133C1D76EDA}" srcOrd="1" destOrd="0" parTransId="{D6EC8A7C-A4DE-4627-BB0D-7A466D2B7290}" sibTransId="{DA4EBD21-CFB1-4945-A7C4-252618023625}"/>
    <dgm:cxn modelId="{75FA9192-0B55-478D-A7CF-AB1A7D06D46A}" type="presOf" srcId="{092573AB-4028-42C7-A6E9-CC509364DDF9}" destId="{42036426-928C-4326-A796-3B4999F232A5}" srcOrd="0" destOrd="0" presId="urn:microsoft.com/office/officeart/2005/8/layout/pyramid2"/>
    <dgm:cxn modelId="{DCB575C4-CE74-454D-88C5-F8FADF2DDCF4}" srcId="{092573AB-4028-42C7-A6E9-CC509364DDF9}" destId="{1341870F-F7FC-42F6-96E7-68B3CC4D28A6}" srcOrd="0" destOrd="0" parTransId="{84021C23-FF5B-4EAB-B3F1-EE7988B53CEA}" sibTransId="{3448565B-4101-45B5-A82D-AB621C1CC0E7}"/>
    <dgm:cxn modelId="{B56B0BF8-EB06-43DA-BC38-2504AF27A6E4}" type="presOf" srcId="{658C578C-ED7E-41D6-BF44-54AD1DC96662}" destId="{47EE0D55-ECCC-4808-877B-930B427C972F}" srcOrd="0" destOrd="0" presId="urn:microsoft.com/office/officeart/2005/8/layout/pyramid2"/>
    <dgm:cxn modelId="{62016C4B-75BA-4A3C-BD66-E73C0A7D2FD3}" type="presParOf" srcId="{42036426-928C-4326-A796-3B4999F232A5}" destId="{0EAAA3D1-29C1-4CCF-BE11-D59723647710}" srcOrd="0" destOrd="0" presId="urn:microsoft.com/office/officeart/2005/8/layout/pyramid2"/>
    <dgm:cxn modelId="{60774FD6-E237-4742-A9FF-C91B482C5EC6}" type="presParOf" srcId="{42036426-928C-4326-A796-3B4999F232A5}" destId="{85D9F09A-96FF-464D-830E-830EC4D9F6CB}" srcOrd="1" destOrd="0" presId="urn:microsoft.com/office/officeart/2005/8/layout/pyramid2"/>
    <dgm:cxn modelId="{525ABF50-A481-48A2-BDB7-8F289B510753}" type="presParOf" srcId="{85D9F09A-96FF-464D-830E-830EC4D9F6CB}" destId="{B1ECD27A-E788-4810-85B5-B76DCB60B1D9}" srcOrd="0" destOrd="0" presId="urn:microsoft.com/office/officeart/2005/8/layout/pyramid2"/>
    <dgm:cxn modelId="{B7F061E0-015E-4CDE-8429-6F8F5D65087A}" type="presParOf" srcId="{85D9F09A-96FF-464D-830E-830EC4D9F6CB}" destId="{8BC7061F-F2E9-41B5-9FDB-E62D4E081368}" srcOrd="1" destOrd="0" presId="urn:microsoft.com/office/officeart/2005/8/layout/pyramid2"/>
    <dgm:cxn modelId="{F5869C19-4432-4A6E-8C88-FE5A3554B72E}" type="presParOf" srcId="{85D9F09A-96FF-464D-830E-830EC4D9F6CB}" destId="{7B34D64D-A5F7-4236-8AE4-198333B77423}" srcOrd="2" destOrd="0" presId="urn:microsoft.com/office/officeart/2005/8/layout/pyramid2"/>
    <dgm:cxn modelId="{20D3C4A8-57D1-49FF-AF0C-3E084A9B229C}" type="presParOf" srcId="{85D9F09A-96FF-464D-830E-830EC4D9F6CB}" destId="{651DA3E6-1A15-451F-A211-29B93DFD5B16}" srcOrd="3" destOrd="0" presId="urn:microsoft.com/office/officeart/2005/8/layout/pyramid2"/>
    <dgm:cxn modelId="{9C96B90E-E075-4BBA-ABD7-2C5DB89D109B}" type="presParOf" srcId="{85D9F09A-96FF-464D-830E-830EC4D9F6CB}" destId="{47EE0D55-ECCC-4808-877B-930B427C972F}" srcOrd="4" destOrd="0" presId="urn:microsoft.com/office/officeart/2005/8/layout/pyramid2"/>
    <dgm:cxn modelId="{3580B48B-280D-4C72-A7F9-4B5824C0D85F}" type="presParOf" srcId="{85D9F09A-96FF-464D-830E-830EC4D9F6CB}" destId="{435D0EB9-2237-4D78-99E8-BA176A375723}" srcOrd="5" destOrd="0" presId="urn:microsoft.com/office/officeart/2005/8/layout/pyramid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31FFB4C-E94D-401A-8F42-527F4136A3F4}">
      <dsp:nvSpPr>
        <dsp:cNvPr id="0" name=""/>
        <dsp:cNvSpPr/>
      </dsp:nvSpPr>
      <dsp:spPr>
        <a:xfrm>
          <a:off x="0" y="392141"/>
          <a:ext cx="2389640" cy="143378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6210" tIns="156210" rIns="156210" bIns="156210" numCol="1" spcCol="1270" anchor="ctr" anchorCtr="0">
          <a:noAutofit/>
        </a:bodyPr>
        <a:lstStyle/>
        <a:p>
          <a:pPr marL="0" lvl="0" indent="0" algn="ctr" defTabSz="1822450">
            <a:lnSpc>
              <a:spcPct val="90000"/>
            </a:lnSpc>
            <a:spcBef>
              <a:spcPct val="0"/>
            </a:spcBef>
            <a:spcAft>
              <a:spcPct val="35000"/>
            </a:spcAft>
            <a:buNone/>
          </a:pPr>
          <a:r>
            <a:rPr lang="ar-EG" sz="4100" kern="1200" dirty="0"/>
            <a:t>الخطوط العريضة</a:t>
          </a:r>
          <a:endParaRPr lang="en-US" sz="4100" kern="1200" dirty="0"/>
        </a:p>
      </dsp:txBody>
      <dsp:txXfrm>
        <a:off x="0" y="392141"/>
        <a:ext cx="2389640" cy="1433784"/>
      </dsp:txXfrm>
    </dsp:sp>
    <dsp:sp modelId="{CFDB1FC0-EA93-47B5-A272-4A07C5548C1E}">
      <dsp:nvSpPr>
        <dsp:cNvPr id="0" name=""/>
        <dsp:cNvSpPr/>
      </dsp:nvSpPr>
      <dsp:spPr>
        <a:xfrm>
          <a:off x="2628604" y="392141"/>
          <a:ext cx="2389640" cy="143378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6210" tIns="156210" rIns="156210" bIns="156210" numCol="1" spcCol="1270" anchor="ctr" anchorCtr="0">
          <a:noAutofit/>
        </a:bodyPr>
        <a:lstStyle/>
        <a:p>
          <a:pPr marL="0" lvl="0" indent="0" algn="ctr" defTabSz="1822450">
            <a:lnSpc>
              <a:spcPct val="90000"/>
            </a:lnSpc>
            <a:spcBef>
              <a:spcPct val="0"/>
            </a:spcBef>
            <a:spcAft>
              <a:spcPct val="35000"/>
            </a:spcAft>
            <a:buNone/>
          </a:pPr>
          <a:r>
            <a:rPr lang="ar-EG" sz="4100" kern="1200" dirty="0"/>
            <a:t>المعالجة</a:t>
          </a:r>
          <a:endParaRPr lang="en-US" sz="4100" kern="1200" dirty="0"/>
        </a:p>
      </dsp:txBody>
      <dsp:txXfrm>
        <a:off x="2628604" y="392141"/>
        <a:ext cx="2389640" cy="1433784"/>
      </dsp:txXfrm>
    </dsp:sp>
    <dsp:sp modelId="{B64B6BFC-FB46-4B18-AA1E-36CF1D239A15}">
      <dsp:nvSpPr>
        <dsp:cNvPr id="0" name=""/>
        <dsp:cNvSpPr/>
      </dsp:nvSpPr>
      <dsp:spPr>
        <a:xfrm>
          <a:off x="5257209" y="392141"/>
          <a:ext cx="2389640" cy="143378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6210" tIns="156210" rIns="156210" bIns="156210" numCol="1" spcCol="1270" anchor="ctr" anchorCtr="0">
          <a:noAutofit/>
        </a:bodyPr>
        <a:lstStyle/>
        <a:p>
          <a:pPr marL="0" lvl="0" indent="0" algn="ctr" defTabSz="1822450">
            <a:lnSpc>
              <a:spcPct val="90000"/>
            </a:lnSpc>
            <a:spcBef>
              <a:spcPct val="0"/>
            </a:spcBef>
            <a:spcAft>
              <a:spcPct val="35000"/>
            </a:spcAft>
            <a:buNone/>
          </a:pPr>
          <a:r>
            <a:rPr lang="ar-EG" sz="4100" kern="1200" dirty="0"/>
            <a:t>الرؤية</a:t>
          </a:r>
          <a:endParaRPr lang="en-US" sz="4100" kern="1200" dirty="0"/>
        </a:p>
      </dsp:txBody>
      <dsp:txXfrm>
        <a:off x="5257209" y="392141"/>
        <a:ext cx="2389640" cy="1433784"/>
      </dsp:txXfrm>
    </dsp:sp>
    <dsp:sp modelId="{2CC20ED8-D492-40FD-992B-0704F8EB9D47}">
      <dsp:nvSpPr>
        <dsp:cNvPr id="0" name=""/>
        <dsp:cNvSpPr/>
      </dsp:nvSpPr>
      <dsp:spPr>
        <a:xfrm>
          <a:off x="0" y="2064890"/>
          <a:ext cx="2389640" cy="143378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6210" tIns="156210" rIns="156210" bIns="156210" numCol="1" spcCol="1270" anchor="ctr" anchorCtr="0">
          <a:noAutofit/>
        </a:bodyPr>
        <a:lstStyle/>
        <a:p>
          <a:pPr marL="0" lvl="0" indent="0" algn="ctr" defTabSz="1822450">
            <a:lnSpc>
              <a:spcPct val="90000"/>
            </a:lnSpc>
            <a:spcBef>
              <a:spcPct val="0"/>
            </a:spcBef>
            <a:spcAft>
              <a:spcPct val="35000"/>
            </a:spcAft>
            <a:buNone/>
          </a:pPr>
          <a:r>
            <a:rPr lang="ar-EG" sz="4100" kern="1200" dirty="0">
              <a:effectLst/>
              <a:latin typeface="Simplified Arabic" panose="02020603050405020304" pitchFamily="18" charset="-78"/>
              <a:ea typeface="Calibri" panose="020F0502020204030204" pitchFamily="34" charset="0"/>
              <a:cs typeface="Simplified Arabic" panose="02020603050405020304" pitchFamily="18" charset="-78"/>
            </a:rPr>
            <a:t>الإيديولوجية</a:t>
          </a:r>
          <a:endParaRPr lang="en-US" sz="4100" kern="1200" dirty="0"/>
        </a:p>
      </dsp:txBody>
      <dsp:txXfrm>
        <a:off x="0" y="2064890"/>
        <a:ext cx="2389640" cy="1433784"/>
      </dsp:txXfrm>
    </dsp:sp>
    <dsp:sp modelId="{4ACB6615-0F91-4460-84F3-E4BC37589342}">
      <dsp:nvSpPr>
        <dsp:cNvPr id="0" name=""/>
        <dsp:cNvSpPr/>
      </dsp:nvSpPr>
      <dsp:spPr>
        <a:xfrm>
          <a:off x="2628604" y="2064890"/>
          <a:ext cx="2389640" cy="143378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6210" tIns="156210" rIns="156210" bIns="156210" numCol="1" spcCol="1270" anchor="ctr" anchorCtr="0">
          <a:noAutofit/>
        </a:bodyPr>
        <a:lstStyle/>
        <a:p>
          <a:pPr marL="0" lvl="0" indent="0" algn="ctr" defTabSz="1822450">
            <a:lnSpc>
              <a:spcPct val="90000"/>
            </a:lnSpc>
            <a:spcBef>
              <a:spcPct val="0"/>
            </a:spcBef>
            <a:spcAft>
              <a:spcPct val="35000"/>
            </a:spcAft>
            <a:buNone/>
          </a:pPr>
          <a:r>
            <a:rPr lang="ar-EG" sz="4100" kern="1200" dirty="0"/>
            <a:t>رسم الواقع</a:t>
          </a:r>
          <a:endParaRPr lang="en-US" sz="4100" kern="1200" dirty="0"/>
        </a:p>
      </dsp:txBody>
      <dsp:txXfrm>
        <a:off x="2628604" y="2064890"/>
        <a:ext cx="2389640" cy="1433784"/>
      </dsp:txXfrm>
    </dsp:sp>
    <dsp:sp modelId="{D6E7DEA3-A315-4E47-8109-4D62DBD1D08D}">
      <dsp:nvSpPr>
        <dsp:cNvPr id="0" name=""/>
        <dsp:cNvSpPr/>
      </dsp:nvSpPr>
      <dsp:spPr>
        <a:xfrm>
          <a:off x="5257209" y="2064890"/>
          <a:ext cx="2389640" cy="143378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6210" tIns="156210" rIns="156210" bIns="156210" numCol="1" spcCol="1270" anchor="ctr" anchorCtr="0">
          <a:noAutofit/>
        </a:bodyPr>
        <a:lstStyle/>
        <a:p>
          <a:pPr marL="0" lvl="0" indent="0" algn="ctr" defTabSz="1822450">
            <a:lnSpc>
              <a:spcPct val="90000"/>
            </a:lnSpc>
            <a:spcBef>
              <a:spcPct val="0"/>
            </a:spcBef>
            <a:spcAft>
              <a:spcPct val="35000"/>
            </a:spcAft>
            <a:buNone/>
          </a:pPr>
          <a:r>
            <a:rPr lang="ar-EG" sz="4100" kern="1200" dirty="0"/>
            <a:t>تنفيذ الأهداف</a:t>
          </a:r>
          <a:endParaRPr lang="en-US" sz="4100" kern="1200" dirty="0"/>
        </a:p>
      </dsp:txBody>
      <dsp:txXfrm>
        <a:off x="5257209" y="2064890"/>
        <a:ext cx="2389640" cy="143378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60F04FF-98A9-4819-BDED-3799D62334AA}">
      <dsp:nvSpPr>
        <dsp:cNvPr id="0" name=""/>
        <dsp:cNvSpPr/>
      </dsp:nvSpPr>
      <dsp:spPr>
        <a:xfrm>
          <a:off x="1051092" y="0"/>
          <a:ext cx="4393059" cy="4393059"/>
        </a:xfrm>
        <a:prstGeom prst="triangl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69AAA4B-3CDF-4356-935A-493E54132218}">
      <dsp:nvSpPr>
        <dsp:cNvPr id="0" name=""/>
        <dsp:cNvSpPr/>
      </dsp:nvSpPr>
      <dsp:spPr>
        <a:xfrm>
          <a:off x="3247622" y="441665"/>
          <a:ext cx="2855488" cy="1039919"/>
        </a:xfrm>
        <a:prstGeom prst="round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8110" tIns="118110" rIns="118110" bIns="118110" numCol="1" spcCol="1270" anchor="ctr" anchorCtr="0">
          <a:noAutofit/>
        </a:bodyPr>
        <a:lstStyle/>
        <a:p>
          <a:pPr marL="0" lvl="0" indent="0" algn="ctr" defTabSz="1377950">
            <a:lnSpc>
              <a:spcPct val="90000"/>
            </a:lnSpc>
            <a:spcBef>
              <a:spcPct val="0"/>
            </a:spcBef>
            <a:spcAft>
              <a:spcPct val="35000"/>
            </a:spcAft>
            <a:buNone/>
          </a:pPr>
          <a:r>
            <a:rPr lang="ar-EG" sz="3100" b="1" kern="1200" dirty="0"/>
            <a:t>عوامل مباشرة</a:t>
          </a:r>
          <a:endParaRPr lang="en-US" sz="3100" b="1" kern="1200" dirty="0"/>
        </a:p>
      </dsp:txBody>
      <dsp:txXfrm>
        <a:off x="3298387" y="492430"/>
        <a:ext cx="2753958" cy="938389"/>
      </dsp:txXfrm>
    </dsp:sp>
    <dsp:sp modelId="{BC0640AF-805D-469F-9AB1-BC6DC0A87A94}">
      <dsp:nvSpPr>
        <dsp:cNvPr id="0" name=""/>
        <dsp:cNvSpPr/>
      </dsp:nvSpPr>
      <dsp:spPr>
        <a:xfrm>
          <a:off x="3247622" y="1611574"/>
          <a:ext cx="2855488" cy="1039919"/>
        </a:xfrm>
        <a:prstGeom prst="round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8110" tIns="118110" rIns="118110" bIns="118110" numCol="1" spcCol="1270" anchor="ctr" anchorCtr="0">
          <a:noAutofit/>
        </a:bodyPr>
        <a:lstStyle/>
        <a:p>
          <a:pPr marL="0" lvl="0" indent="0" algn="ctr" defTabSz="1377950">
            <a:lnSpc>
              <a:spcPct val="90000"/>
            </a:lnSpc>
            <a:spcBef>
              <a:spcPct val="0"/>
            </a:spcBef>
            <a:spcAft>
              <a:spcPct val="35000"/>
            </a:spcAft>
            <a:buNone/>
          </a:pPr>
          <a:r>
            <a:rPr lang="ar-EG" sz="3100" b="1" kern="1200" dirty="0"/>
            <a:t>عوامل وسيطة</a:t>
          </a:r>
          <a:endParaRPr lang="en-US" sz="3100" b="1" kern="1200" dirty="0"/>
        </a:p>
      </dsp:txBody>
      <dsp:txXfrm>
        <a:off x="3298387" y="1662339"/>
        <a:ext cx="2753958" cy="938389"/>
      </dsp:txXfrm>
    </dsp:sp>
    <dsp:sp modelId="{0F06F82D-EE46-46CB-BFE7-91AB3DB2B1B6}">
      <dsp:nvSpPr>
        <dsp:cNvPr id="0" name=""/>
        <dsp:cNvSpPr/>
      </dsp:nvSpPr>
      <dsp:spPr>
        <a:xfrm>
          <a:off x="3247622" y="2781484"/>
          <a:ext cx="2855488" cy="1039919"/>
        </a:xfrm>
        <a:prstGeom prst="round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8110" tIns="118110" rIns="118110" bIns="118110" numCol="1" spcCol="1270" anchor="ctr" anchorCtr="0">
          <a:noAutofit/>
        </a:bodyPr>
        <a:lstStyle/>
        <a:p>
          <a:pPr marL="0" lvl="0" indent="0" algn="ctr" defTabSz="1377950">
            <a:lnSpc>
              <a:spcPct val="90000"/>
            </a:lnSpc>
            <a:spcBef>
              <a:spcPct val="0"/>
            </a:spcBef>
            <a:spcAft>
              <a:spcPct val="35000"/>
            </a:spcAft>
            <a:buNone/>
          </a:pPr>
          <a:r>
            <a:rPr lang="ar-EG" sz="3100" b="1" kern="1200" dirty="0"/>
            <a:t>عوامل غير مباشرة</a:t>
          </a:r>
          <a:endParaRPr lang="en-US" sz="3100" b="1" kern="1200" dirty="0"/>
        </a:p>
      </dsp:txBody>
      <dsp:txXfrm>
        <a:off x="3298387" y="2832249"/>
        <a:ext cx="2753958" cy="938389"/>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886435F-3B2E-4E91-B1F3-C3E1C4A28ED0}">
      <dsp:nvSpPr>
        <dsp:cNvPr id="0" name=""/>
        <dsp:cNvSpPr/>
      </dsp:nvSpPr>
      <dsp:spPr>
        <a:xfrm>
          <a:off x="3504393" y="2125"/>
          <a:ext cx="849957" cy="552472"/>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ar-EG" sz="1400" b="1" kern="1200" dirty="0">
              <a:latin typeface="Simplified Arabic" panose="02020603050405020304" pitchFamily="18" charset="-78"/>
              <a:ea typeface="Calibri" panose="020F0502020204030204" pitchFamily="34" charset="0"/>
              <a:cs typeface="Simplified Arabic" panose="02020603050405020304" pitchFamily="18" charset="-78"/>
            </a:rPr>
            <a:t>الإيديولوجيا</a:t>
          </a:r>
          <a:endParaRPr lang="en-US" sz="1400" kern="1200" dirty="0"/>
        </a:p>
      </dsp:txBody>
      <dsp:txXfrm>
        <a:off x="3531362" y="29094"/>
        <a:ext cx="796019" cy="498534"/>
      </dsp:txXfrm>
    </dsp:sp>
    <dsp:sp modelId="{FEC05D18-B23E-4EC9-87BE-F465DBF6D18D}">
      <dsp:nvSpPr>
        <dsp:cNvPr id="0" name=""/>
        <dsp:cNvSpPr/>
      </dsp:nvSpPr>
      <dsp:spPr>
        <a:xfrm>
          <a:off x="2011204" y="278361"/>
          <a:ext cx="3836335" cy="3836335"/>
        </a:xfrm>
        <a:custGeom>
          <a:avLst/>
          <a:gdLst/>
          <a:ahLst/>
          <a:cxnLst/>
          <a:rect l="0" t="0" r="0" b="0"/>
          <a:pathLst>
            <a:path>
              <a:moveTo>
                <a:pt x="2349275" y="49073"/>
              </a:moveTo>
              <a:arcTo wR="1918167" hR="1918167" stAng="16979290" swAng="1109439"/>
            </a:path>
          </a:pathLst>
        </a:custGeom>
        <a:noFill/>
        <a:ln w="635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11661BC1-FAA2-41E6-A878-51840E105435}">
      <dsp:nvSpPr>
        <dsp:cNvPr id="0" name=""/>
        <dsp:cNvSpPr/>
      </dsp:nvSpPr>
      <dsp:spPr>
        <a:xfrm>
          <a:off x="4808785" y="563944"/>
          <a:ext cx="953872" cy="552472"/>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ar-EG" sz="1400" b="1" kern="1200" dirty="0">
              <a:latin typeface="Simplified Arabic" panose="02020603050405020304" pitchFamily="18" charset="-78"/>
              <a:ea typeface="Calibri" panose="020F0502020204030204" pitchFamily="34" charset="0"/>
              <a:cs typeface="Simplified Arabic" panose="02020603050405020304" pitchFamily="18" charset="-78"/>
            </a:rPr>
            <a:t>ظروف العمل </a:t>
          </a:r>
          <a:endParaRPr lang="en-US" sz="1400" kern="1200" dirty="0"/>
        </a:p>
      </dsp:txBody>
      <dsp:txXfrm>
        <a:off x="4835754" y="590913"/>
        <a:ext cx="899934" cy="498534"/>
      </dsp:txXfrm>
    </dsp:sp>
    <dsp:sp modelId="{056DE179-D06D-49CA-B762-1E7AAC59C6CF}">
      <dsp:nvSpPr>
        <dsp:cNvPr id="0" name=""/>
        <dsp:cNvSpPr/>
      </dsp:nvSpPr>
      <dsp:spPr>
        <a:xfrm>
          <a:off x="2011204" y="278361"/>
          <a:ext cx="3836335" cy="3836335"/>
        </a:xfrm>
        <a:custGeom>
          <a:avLst/>
          <a:gdLst/>
          <a:ahLst/>
          <a:cxnLst/>
          <a:rect l="0" t="0" r="0" b="0"/>
          <a:pathLst>
            <a:path>
              <a:moveTo>
                <a:pt x="3508166" y="845194"/>
              </a:moveTo>
              <a:arcTo wR="1918167" hR="1918167" stAng="19559248" swAng="1528492"/>
            </a:path>
          </a:pathLst>
        </a:custGeom>
        <a:noFill/>
        <a:ln w="635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5EEB9CEF-CCFE-4A5C-A99A-30AF7D86C0DE}">
      <dsp:nvSpPr>
        <dsp:cNvPr id="0" name=""/>
        <dsp:cNvSpPr/>
      </dsp:nvSpPr>
      <dsp:spPr>
        <a:xfrm>
          <a:off x="5422561" y="1920293"/>
          <a:ext cx="849957" cy="552472"/>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ar-EG" sz="1400" b="1" kern="1200" dirty="0">
              <a:latin typeface="Simplified Arabic" panose="02020603050405020304" pitchFamily="18" charset="-78"/>
              <a:ea typeface="Calibri" panose="020F0502020204030204" pitchFamily="34" charset="0"/>
              <a:cs typeface="Simplified Arabic" panose="02020603050405020304" pitchFamily="18" charset="-78"/>
            </a:rPr>
            <a:t>الوسيلة</a:t>
          </a:r>
          <a:endParaRPr lang="en-US" sz="1400" kern="1200" dirty="0"/>
        </a:p>
      </dsp:txBody>
      <dsp:txXfrm>
        <a:off x="5449530" y="1947262"/>
        <a:ext cx="796019" cy="498534"/>
      </dsp:txXfrm>
    </dsp:sp>
    <dsp:sp modelId="{21974EEF-CC22-44AF-8042-261D678E9EC9}">
      <dsp:nvSpPr>
        <dsp:cNvPr id="0" name=""/>
        <dsp:cNvSpPr/>
      </dsp:nvSpPr>
      <dsp:spPr>
        <a:xfrm>
          <a:off x="2011204" y="278361"/>
          <a:ext cx="3836335" cy="3836335"/>
        </a:xfrm>
        <a:custGeom>
          <a:avLst/>
          <a:gdLst/>
          <a:ahLst/>
          <a:cxnLst/>
          <a:rect l="0" t="0" r="0" b="0"/>
          <a:pathLst>
            <a:path>
              <a:moveTo>
                <a:pt x="3815079" y="2202937"/>
              </a:moveTo>
              <a:arcTo wR="1918167" hR="1918167" stAng="512259" swAng="1528492"/>
            </a:path>
          </a:pathLst>
        </a:custGeom>
        <a:noFill/>
        <a:ln w="635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85360F01-9CD2-49EC-B20F-4B9A29618F72}">
      <dsp:nvSpPr>
        <dsp:cNvPr id="0" name=""/>
        <dsp:cNvSpPr/>
      </dsp:nvSpPr>
      <dsp:spPr>
        <a:xfrm>
          <a:off x="4860743" y="3276642"/>
          <a:ext cx="849957" cy="552472"/>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ar-EG" sz="1400" b="1" kern="1200" dirty="0">
              <a:latin typeface="Simplified Arabic" panose="02020603050405020304" pitchFamily="18" charset="-78"/>
              <a:ea typeface="Calibri" panose="020F0502020204030204" pitchFamily="34" charset="0"/>
              <a:cs typeface="Simplified Arabic" panose="02020603050405020304" pitchFamily="18" charset="-78"/>
            </a:rPr>
            <a:t>الجوانب الاقتصادية</a:t>
          </a:r>
          <a:endParaRPr lang="en-US" sz="1400" kern="1200" dirty="0"/>
        </a:p>
      </dsp:txBody>
      <dsp:txXfrm>
        <a:off x="4887712" y="3303611"/>
        <a:ext cx="796019" cy="498534"/>
      </dsp:txXfrm>
    </dsp:sp>
    <dsp:sp modelId="{4077569D-35EE-4B93-BD45-42672E190249}">
      <dsp:nvSpPr>
        <dsp:cNvPr id="0" name=""/>
        <dsp:cNvSpPr/>
      </dsp:nvSpPr>
      <dsp:spPr>
        <a:xfrm>
          <a:off x="2011204" y="278361"/>
          <a:ext cx="3836335" cy="3836335"/>
        </a:xfrm>
        <a:custGeom>
          <a:avLst/>
          <a:gdLst/>
          <a:ahLst/>
          <a:cxnLst/>
          <a:rect l="0" t="0" r="0" b="0"/>
          <a:pathLst>
            <a:path>
              <a:moveTo>
                <a:pt x="2919802" y="3554045"/>
              </a:moveTo>
              <a:arcTo wR="1918167" hR="1918167" stAng="3511272" swAng="1109439"/>
            </a:path>
          </a:pathLst>
        </a:custGeom>
        <a:noFill/>
        <a:ln w="635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5F7E036F-7AF4-4152-A2AE-5B0A440F2A32}">
      <dsp:nvSpPr>
        <dsp:cNvPr id="0" name=""/>
        <dsp:cNvSpPr/>
      </dsp:nvSpPr>
      <dsp:spPr>
        <a:xfrm>
          <a:off x="3504393" y="3838461"/>
          <a:ext cx="849957" cy="552472"/>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ar-EG" sz="1400" b="1" kern="1200" dirty="0">
              <a:latin typeface="Simplified Arabic" panose="02020603050405020304" pitchFamily="18" charset="-78"/>
              <a:ea typeface="Calibri" panose="020F0502020204030204" pitchFamily="34" charset="0"/>
              <a:cs typeface="Simplified Arabic" panose="02020603050405020304" pitchFamily="18" charset="-78"/>
            </a:rPr>
            <a:t>نمط الملكية</a:t>
          </a:r>
          <a:endParaRPr lang="en-US" sz="1400" kern="1200" dirty="0"/>
        </a:p>
      </dsp:txBody>
      <dsp:txXfrm>
        <a:off x="3531362" y="3865430"/>
        <a:ext cx="796019" cy="498534"/>
      </dsp:txXfrm>
    </dsp:sp>
    <dsp:sp modelId="{F9748086-FB03-4572-A5CB-A148B818FA54}">
      <dsp:nvSpPr>
        <dsp:cNvPr id="0" name=""/>
        <dsp:cNvSpPr/>
      </dsp:nvSpPr>
      <dsp:spPr>
        <a:xfrm>
          <a:off x="2011204" y="278361"/>
          <a:ext cx="3836335" cy="3836335"/>
        </a:xfrm>
        <a:custGeom>
          <a:avLst/>
          <a:gdLst/>
          <a:ahLst/>
          <a:cxnLst/>
          <a:rect l="0" t="0" r="0" b="0"/>
          <a:pathLst>
            <a:path>
              <a:moveTo>
                <a:pt x="1487060" y="3787261"/>
              </a:moveTo>
              <a:arcTo wR="1918167" hR="1918167" stAng="6179290" swAng="1109439"/>
            </a:path>
          </a:pathLst>
        </a:custGeom>
        <a:noFill/>
        <a:ln w="635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D2E426B4-489E-4CDF-9C18-B047F405988D}">
      <dsp:nvSpPr>
        <dsp:cNvPr id="0" name=""/>
        <dsp:cNvSpPr/>
      </dsp:nvSpPr>
      <dsp:spPr>
        <a:xfrm>
          <a:off x="2148044" y="3276642"/>
          <a:ext cx="849957" cy="552472"/>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ar-EG" sz="1400" b="1" kern="1200" dirty="0">
              <a:latin typeface="Simplified Arabic" panose="02020603050405020304" pitchFamily="18" charset="-78"/>
              <a:ea typeface="Calibri" panose="020F0502020204030204" pitchFamily="34" charset="0"/>
              <a:cs typeface="Simplified Arabic" panose="02020603050405020304" pitchFamily="18" charset="-78"/>
            </a:rPr>
            <a:t>الجهاز التحريري</a:t>
          </a:r>
          <a:endParaRPr lang="en-US" sz="1400" kern="1200" dirty="0"/>
        </a:p>
      </dsp:txBody>
      <dsp:txXfrm>
        <a:off x="2175013" y="3303611"/>
        <a:ext cx="796019" cy="498534"/>
      </dsp:txXfrm>
    </dsp:sp>
    <dsp:sp modelId="{DAFE1593-7C30-4DF7-A690-4F72C30F8280}">
      <dsp:nvSpPr>
        <dsp:cNvPr id="0" name=""/>
        <dsp:cNvSpPr/>
      </dsp:nvSpPr>
      <dsp:spPr>
        <a:xfrm>
          <a:off x="2011204" y="278361"/>
          <a:ext cx="3836335" cy="3836335"/>
        </a:xfrm>
        <a:custGeom>
          <a:avLst/>
          <a:gdLst/>
          <a:ahLst/>
          <a:cxnLst/>
          <a:rect l="0" t="0" r="0" b="0"/>
          <a:pathLst>
            <a:path>
              <a:moveTo>
                <a:pt x="328169" y="2991140"/>
              </a:moveTo>
              <a:arcTo wR="1918167" hR="1918167" stAng="8759248" swAng="1528492"/>
            </a:path>
          </a:pathLst>
        </a:custGeom>
        <a:noFill/>
        <a:ln w="635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CED80A21-6D38-4694-8E88-F07B03D17603}">
      <dsp:nvSpPr>
        <dsp:cNvPr id="0" name=""/>
        <dsp:cNvSpPr/>
      </dsp:nvSpPr>
      <dsp:spPr>
        <a:xfrm>
          <a:off x="1586226" y="1920293"/>
          <a:ext cx="849957" cy="552472"/>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ar-EG" sz="1400" b="1" kern="1200" dirty="0">
              <a:latin typeface="Simplified Arabic" panose="02020603050405020304" pitchFamily="18" charset="-78"/>
              <a:ea typeface="Calibri" panose="020F0502020204030204" pitchFamily="34" charset="0"/>
              <a:cs typeface="Simplified Arabic" panose="02020603050405020304" pitchFamily="18" charset="-78"/>
            </a:rPr>
            <a:t>حراسة البوابة</a:t>
          </a:r>
          <a:endParaRPr lang="en-US" sz="1400" kern="1200" dirty="0"/>
        </a:p>
      </dsp:txBody>
      <dsp:txXfrm>
        <a:off x="1613195" y="1947262"/>
        <a:ext cx="796019" cy="498534"/>
      </dsp:txXfrm>
    </dsp:sp>
    <dsp:sp modelId="{B868E1A8-A350-44E5-9323-197C9269B397}">
      <dsp:nvSpPr>
        <dsp:cNvPr id="0" name=""/>
        <dsp:cNvSpPr/>
      </dsp:nvSpPr>
      <dsp:spPr>
        <a:xfrm>
          <a:off x="2011204" y="278361"/>
          <a:ext cx="3836335" cy="3836335"/>
        </a:xfrm>
        <a:custGeom>
          <a:avLst/>
          <a:gdLst/>
          <a:ahLst/>
          <a:cxnLst/>
          <a:rect l="0" t="0" r="0" b="0"/>
          <a:pathLst>
            <a:path>
              <a:moveTo>
                <a:pt x="21256" y="1633397"/>
              </a:moveTo>
              <a:arcTo wR="1918167" hR="1918167" stAng="11312259" swAng="1528492"/>
            </a:path>
          </a:pathLst>
        </a:custGeom>
        <a:noFill/>
        <a:ln w="635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129E1D42-09B1-4955-A08E-C2F68A681CFC}">
      <dsp:nvSpPr>
        <dsp:cNvPr id="0" name=""/>
        <dsp:cNvSpPr/>
      </dsp:nvSpPr>
      <dsp:spPr>
        <a:xfrm>
          <a:off x="2148044" y="563944"/>
          <a:ext cx="849957" cy="552472"/>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ar-EG" sz="1400" b="1" kern="1200" dirty="0"/>
            <a:t>الجمهور</a:t>
          </a:r>
          <a:endParaRPr lang="en-US" sz="1400" b="1" kern="1200" dirty="0"/>
        </a:p>
      </dsp:txBody>
      <dsp:txXfrm>
        <a:off x="2175013" y="590913"/>
        <a:ext cx="796019" cy="498534"/>
      </dsp:txXfrm>
    </dsp:sp>
    <dsp:sp modelId="{A83018ED-2FD0-4AE4-AFF3-76E6EB838B58}">
      <dsp:nvSpPr>
        <dsp:cNvPr id="0" name=""/>
        <dsp:cNvSpPr/>
      </dsp:nvSpPr>
      <dsp:spPr>
        <a:xfrm>
          <a:off x="2011204" y="278361"/>
          <a:ext cx="3836335" cy="3836335"/>
        </a:xfrm>
        <a:custGeom>
          <a:avLst/>
          <a:gdLst/>
          <a:ahLst/>
          <a:cxnLst/>
          <a:rect l="0" t="0" r="0" b="0"/>
          <a:pathLst>
            <a:path>
              <a:moveTo>
                <a:pt x="916532" y="282290"/>
              </a:moveTo>
              <a:arcTo wR="1918167" hR="1918167" stAng="14311272" swAng="1109439"/>
            </a:path>
          </a:pathLst>
        </a:custGeom>
        <a:noFill/>
        <a:ln w="635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EAAA3D1-29C1-4CCF-BE11-D59723647710}">
      <dsp:nvSpPr>
        <dsp:cNvPr id="0" name=""/>
        <dsp:cNvSpPr/>
      </dsp:nvSpPr>
      <dsp:spPr>
        <a:xfrm>
          <a:off x="1254555" y="0"/>
          <a:ext cx="3692615" cy="3692615"/>
        </a:xfrm>
        <a:prstGeom prst="triangl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1ECD27A-E788-4810-85B5-B76DCB60B1D9}">
      <dsp:nvSpPr>
        <dsp:cNvPr id="0" name=""/>
        <dsp:cNvSpPr/>
      </dsp:nvSpPr>
      <dsp:spPr>
        <a:xfrm>
          <a:off x="3100862" y="371244"/>
          <a:ext cx="2400199" cy="874111"/>
        </a:xfrm>
        <a:prstGeom prst="round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4300" tIns="114300" rIns="114300" bIns="114300" numCol="1" spcCol="1270" anchor="ctr" anchorCtr="0">
          <a:noAutofit/>
        </a:bodyPr>
        <a:lstStyle/>
        <a:p>
          <a:pPr marL="0" lvl="0" indent="0" algn="ctr" defTabSz="1333500">
            <a:lnSpc>
              <a:spcPct val="90000"/>
            </a:lnSpc>
            <a:spcBef>
              <a:spcPct val="0"/>
            </a:spcBef>
            <a:spcAft>
              <a:spcPct val="35000"/>
            </a:spcAft>
            <a:buNone/>
          </a:pPr>
          <a:r>
            <a:rPr lang="ar-EG" sz="3000" b="1" kern="1200" dirty="0"/>
            <a:t>ملكية الدولة</a:t>
          </a:r>
          <a:endParaRPr lang="en-US" sz="3000" b="1" kern="1200" dirty="0"/>
        </a:p>
      </dsp:txBody>
      <dsp:txXfrm>
        <a:off x="3143533" y="413915"/>
        <a:ext cx="2314857" cy="788769"/>
      </dsp:txXfrm>
    </dsp:sp>
    <dsp:sp modelId="{7B34D64D-A5F7-4236-8AE4-198333B77423}">
      <dsp:nvSpPr>
        <dsp:cNvPr id="0" name=""/>
        <dsp:cNvSpPr/>
      </dsp:nvSpPr>
      <dsp:spPr>
        <a:xfrm>
          <a:off x="3100862" y="1354619"/>
          <a:ext cx="2400199" cy="874111"/>
        </a:xfrm>
        <a:prstGeom prst="round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4300" tIns="114300" rIns="114300" bIns="114300" numCol="1" spcCol="1270" anchor="ctr" anchorCtr="0">
          <a:noAutofit/>
        </a:bodyPr>
        <a:lstStyle/>
        <a:p>
          <a:pPr marL="0" lvl="0" indent="0" algn="ctr" defTabSz="1333500">
            <a:lnSpc>
              <a:spcPct val="90000"/>
            </a:lnSpc>
            <a:spcBef>
              <a:spcPct val="0"/>
            </a:spcBef>
            <a:spcAft>
              <a:spcPct val="35000"/>
            </a:spcAft>
            <a:buNone/>
          </a:pPr>
          <a:r>
            <a:rPr lang="ar-EG" sz="3000" b="1" kern="1200" dirty="0"/>
            <a:t>الملكية الخاصة</a:t>
          </a:r>
          <a:endParaRPr lang="en-US" sz="3000" b="1" kern="1200" dirty="0"/>
        </a:p>
      </dsp:txBody>
      <dsp:txXfrm>
        <a:off x="3143533" y="1397290"/>
        <a:ext cx="2314857" cy="788769"/>
      </dsp:txXfrm>
    </dsp:sp>
    <dsp:sp modelId="{47EE0D55-ECCC-4808-877B-930B427C972F}">
      <dsp:nvSpPr>
        <dsp:cNvPr id="0" name=""/>
        <dsp:cNvSpPr/>
      </dsp:nvSpPr>
      <dsp:spPr>
        <a:xfrm>
          <a:off x="3100862" y="2337995"/>
          <a:ext cx="2400199" cy="874111"/>
        </a:xfrm>
        <a:prstGeom prst="round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4300" tIns="114300" rIns="114300" bIns="114300" numCol="1" spcCol="1270" anchor="ctr" anchorCtr="0">
          <a:noAutofit/>
        </a:bodyPr>
        <a:lstStyle/>
        <a:p>
          <a:pPr marL="0" lvl="0" indent="0" algn="ctr" defTabSz="1333500">
            <a:lnSpc>
              <a:spcPct val="90000"/>
            </a:lnSpc>
            <a:spcBef>
              <a:spcPct val="0"/>
            </a:spcBef>
            <a:spcAft>
              <a:spcPct val="35000"/>
            </a:spcAft>
            <a:buNone/>
          </a:pPr>
          <a:r>
            <a:rPr lang="ar-EG" sz="3000" b="1" kern="1200" dirty="0"/>
            <a:t>الملكية المشتركة</a:t>
          </a:r>
          <a:endParaRPr lang="en-US" sz="3000" b="1" kern="1200" dirty="0"/>
        </a:p>
      </dsp:txBody>
      <dsp:txXfrm>
        <a:off x="3143533" y="2380666"/>
        <a:ext cx="2314857" cy="788769"/>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3.xml><?xml version="1.0" encoding="utf-8"?>
<dgm:layoutDef xmlns:dgm="http://schemas.openxmlformats.org/drawingml/2006/diagram" xmlns:a="http://schemas.openxmlformats.org/drawingml/2006/main" uniqueId="urn:microsoft.com/office/officeart/2005/8/layout/cycle6">
  <dgm:title val=""/>
  <dgm:desc val=""/>
  <dgm:catLst>
    <dgm:cat type="cycle" pri="4000"/>
    <dgm:cat type="relationship" pri="24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param type="endSty" val="noArr"/>
              </dgm:alg>
              <dgm:shape xmlns:r="http://schemas.openxmlformats.org/officeDocument/2006/relationships" type="conn" r:blip="">
                <dgm:adjLst/>
              </dgm:shape>
              <dgm:presOf axis="self"/>
              <dgm:constrLst>
                <dgm:constr type="h" refType="w" fact="0.65"/>
                <dgm:constr type="connDist"/>
                <dgm:constr type="begPad" refType="connDist" fact="0.01"/>
                <dgm:constr type="endPad" refType="connDist" fact="0.01"/>
              </dgm:constrLst>
              <dgm:ruleLst/>
            </dgm:layoutNode>
          </dgm:forEach>
        </dgm:if>
        <dgm:else name="Name16"/>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7/20/2025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7/20/2025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7/20/2025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7/20/2025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7/20/2025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7/20/2025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7/20/2025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7/20/2025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7/20/2025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7/20/2025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7/20/2025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7/20/2025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832184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7/20/2025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4" r:id="rId13"/>
    <p:sldLayoutId id="2147483665" r:id="rId14"/>
    <p:sldLayoutId id="2147483666"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5.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4.png"/><Relationship Id="rId1" Type="http://schemas.openxmlformats.org/officeDocument/2006/relationships/slideLayout" Target="../slideLayouts/slideLayout13.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4.png"/><Relationship Id="rId1" Type="http://schemas.openxmlformats.org/officeDocument/2006/relationships/slideLayout" Target="../slideLayouts/slideLayout13.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21.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4.png"/><Relationship Id="rId1" Type="http://schemas.openxmlformats.org/officeDocument/2006/relationships/slideLayout" Target="../slideLayouts/slideLayout13.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2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4.png"/><Relationship Id="rId1" Type="http://schemas.openxmlformats.org/officeDocument/2006/relationships/slideLayout" Target="../slideLayouts/slideLayout13.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3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4.png"/><Relationship Id="rId1" Type="http://schemas.openxmlformats.org/officeDocument/2006/relationships/slideLayout" Target="../slideLayouts/slideLayout13.xml"/><Relationship Id="rId4" Type="http://schemas.openxmlformats.org/officeDocument/2006/relationships/image" Target="../media/image24.jfif"/></Relationships>
</file>

<file path=ppt/slides/_rels/slide3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3" Type="http://schemas.openxmlformats.org/officeDocument/2006/relationships/image" Target="../media/image25.jfif"/><Relationship Id="rId2" Type="http://schemas.openxmlformats.org/officeDocument/2006/relationships/image" Target="../media/image4.png"/><Relationship Id="rId1" Type="http://schemas.openxmlformats.org/officeDocument/2006/relationships/slideLayout" Target="../slideLayouts/slideLayout13.xml"/><Relationship Id="rId5" Type="http://schemas.openxmlformats.org/officeDocument/2006/relationships/image" Target="../media/image27.jfif"/><Relationship Id="rId4" Type="http://schemas.openxmlformats.org/officeDocument/2006/relationships/image" Target="../media/image26.jpg"/></Relationships>
</file>

<file path=ppt/slides/_rels/slide3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5.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6.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7.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8.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9.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0.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1.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2.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3.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4.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5.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6.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7.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8.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4.png"/><Relationship Id="rId1" Type="http://schemas.openxmlformats.org/officeDocument/2006/relationships/slideLayout" Target="../slideLayouts/slideLayout13.xml"/><Relationship Id="rId4" Type="http://schemas.openxmlformats.org/officeDocument/2006/relationships/image" Target="../media/image41.png"/></Relationships>
</file>

<file path=ppt/slides/_rels/slide59.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6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61.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jpeg"/><Relationship Id="rId1" Type="http://schemas.openxmlformats.org/officeDocument/2006/relationships/slideLayout" Target="../slideLayouts/slideLayout14.xml"/><Relationship Id="rId5" Type="http://schemas.openxmlformats.org/officeDocument/2006/relationships/image" Target="../media/image46.png"/><Relationship Id="rId4" Type="http://schemas.openxmlformats.org/officeDocument/2006/relationships/image" Target="../media/image4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578459" y="2836057"/>
            <a:ext cx="3124573" cy="769441"/>
          </a:xfrm>
          <a:prstGeom prst="rect">
            <a:avLst/>
          </a:prstGeom>
          <a:noFill/>
        </p:spPr>
        <p:txBody>
          <a:bodyPr wrap="none" rtlCol="0">
            <a:spAutoFit/>
          </a:bodyPr>
          <a:lstStyle/>
          <a:p>
            <a:r>
              <a:rPr lang="ar-EG" sz="4400" b="1" dirty="0">
                <a:solidFill>
                  <a:srgbClr val="00B0F0"/>
                </a:solidFill>
                <a:latin typeface="Simplified Arabic" panose="02020603050405020304" pitchFamily="18" charset="-78"/>
                <a:cs typeface="Simplified Arabic" panose="02020603050405020304" pitchFamily="18" charset="-78"/>
              </a:rPr>
              <a:t>الكتابة الإعلامية</a:t>
            </a:r>
          </a:p>
        </p:txBody>
      </p:sp>
      <p:sp>
        <p:nvSpPr>
          <p:cNvPr id="10" name="Rectangle: Rounded Corners 9"/>
          <p:cNvSpPr/>
          <p:nvPr/>
        </p:nvSpPr>
        <p:spPr>
          <a:xfrm>
            <a:off x="6578459" y="3953247"/>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rgbClr val="009EDE"/>
                </a:solidFill>
                <a:latin typeface="Simplified Arabic" panose="02020603050405020304" pitchFamily="18" charset="-78"/>
                <a:cs typeface="Simplified Arabic" panose="02020603050405020304" pitchFamily="18" charset="-78"/>
              </a:rPr>
              <a:t>المحاضرة السابعة</a:t>
            </a:r>
          </a:p>
        </p:txBody>
      </p:sp>
      <p:sp>
        <p:nvSpPr>
          <p:cNvPr id="11" name="TextBox 10"/>
          <p:cNvSpPr txBox="1"/>
          <p:nvPr/>
        </p:nvSpPr>
        <p:spPr>
          <a:xfrm>
            <a:off x="7738683" y="4857146"/>
            <a:ext cx="1196161" cy="400110"/>
          </a:xfrm>
          <a:prstGeom prst="rect">
            <a:avLst/>
          </a:prstGeom>
          <a:noFill/>
        </p:spPr>
        <p:txBody>
          <a:bodyPr wrap="none" rtlCol="0">
            <a:spAutoFit/>
          </a:bodyPr>
          <a:lstStyle/>
          <a:p>
            <a:pPr algn="ctr"/>
            <a:r>
              <a:rPr lang="en-GB" sz="2000" b="1" dirty="0">
                <a:solidFill>
                  <a:srgbClr val="009EDE"/>
                </a:solidFill>
                <a:effectLst/>
                <a:latin typeface="Times New Roman" panose="02020603050405020304" pitchFamily="18" charset="0"/>
                <a:ea typeface="Calibri" panose="020F0502020204030204" pitchFamily="34" charset="0"/>
                <a:cs typeface="Times New Roman" panose="02020603050405020304" pitchFamily="18" charset="0"/>
              </a:rPr>
              <a:t>DGM123</a:t>
            </a:r>
            <a:endParaRPr lang="en-US" sz="2000" dirty="0">
              <a:solidFill>
                <a:srgbClr val="009EDE"/>
              </a:solidFill>
              <a:latin typeface="Times New Roman" panose="02020603050405020304" pitchFamily="18" charset="0"/>
              <a:cs typeface="Times New Roman" panose="02020603050405020304" pitchFamily="18" charset="0"/>
            </a:endParaRPr>
          </a:p>
        </p:txBody>
      </p:sp>
      <p:sp>
        <p:nvSpPr>
          <p:cNvPr id="12" name="TextBox 11"/>
          <p:cNvSpPr txBox="1"/>
          <p:nvPr/>
        </p:nvSpPr>
        <p:spPr>
          <a:xfrm>
            <a:off x="6811000" y="5907344"/>
            <a:ext cx="4886463" cy="954107"/>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إعداد </a:t>
            </a:r>
            <a:br>
              <a:rPr lang="ar-EG" sz="2800" b="1" dirty="0">
                <a:solidFill>
                  <a:srgbClr val="00B0F0"/>
                </a:solidFill>
                <a:latin typeface="Simplified Arabic" panose="02020603050405020304" pitchFamily="18" charset="-78"/>
                <a:cs typeface="Simplified Arabic" panose="02020603050405020304" pitchFamily="18" charset="-78"/>
              </a:rPr>
            </a:br>
            <a:r>
              <a:rPr lang="ar-EG" sz="2800" b="1" dirty="0">
                <a:solidFill>
                  <a:srgbClr val="00B0F0"/>
                </a:solidFill>
                <a:latin typeface="Simplified Arabic" panose="02020603050405020304" pitchFamily="18" charset="-78"/>
                <a:cs typeface="Simplified Arabic" panose="02020603050405020304" pitchFamily="18" charset="-78"/>
              </a:rPr>
              <a:t>د.عبدالفتاح نبيل</a:t>
            </a:r>
            <a:endParaRPr lang="en-US" sz="2800" b="1" dirty="0">
              <a:solidFill>
                <a:srgbClr val="00B0F0"/>
              </a:solidFill>
              <a:latin typeface="Simplified Arabic" panose="02020603050405020304" pitchFamily="18" charset="-78"/>
              <a:cs typeface="Simplified Arabic" panose="02020603050405020304" pitchFamily="18" charset="-78"/>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429" y="3466097"/>
            <a:ext cx="4306699"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584775"/>
          </a:xfrm>
          <a:prstGeom prst="rect">
            <a:avLst/>
          </a:prstGeom>
          <a:noFill/>
        </p:spPr>
        <p:txBody>
          <a:bodyPr wrap="square" rtlCol="0">
            <a:spAutoFit/>
          </a:bodyPr>
          <a:lstStyle/>
          <a:p>
            <a:pPr algn="ctr"/>
            <a:r>
              <a:rPr lang="ar-EG" sz="3200" b="1" dirty="0">
                <a:solidFill>
                  <a:srgbClr val="00B0F0"/>
                </a:solidFill>
                <a:latin typeface="Simplified Arabic" panose="02020603050405020304" pitchFamily="18" charset="-78"/>
                <a:cs typeface="Simplified Arabic" panose="02020603050405020304" pitchFamily="18" charset="-78"/>
              </a:rPr>
              <a:t>محتويات المحاضرة</a:t>
            </a:r>
            <a:endParaRPr lang="en-US" sz="3200" b="1" dirty="0">
              <a:solidFill>
                <a:srgbClr val="00B0F0"/>
              </a:solidFill>
              <a:latin typeface="Simplified Arabic" panose="02020603050405020304" pitchFamily="18" charset="-78"/>
              <a:cs typeface="Simplified Arabic" panose="02020603050405020304" pitchFamily="18"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150823" y="3010340"/>
            <a:ext cx="8417320" cy="3388620"/>
          </a:xfrm>
          <a:prstGeom prst="rect">
            <a:avLst/>
          </a:prstGeom>
          <a:noFill/>
        </p:spPr>
        <p:txBody>
          <a:bodyPr wrap="square" rtlCol="0">
            <a:spAutoFit/>
          </a:bodyPr>
          <a:lstStyle/>
          <a:p>
            <a:pPr marL="342900" marR="0" lvl="0" indent="-342900" algn="r" defTabSz="914400" rtl="1" eaLnBrk="1" fontAlgn="auto" latinLnBrk="0" hangingPunct="1">
              <a:lnSpc>
                <a:spcPct val="120000"/>
              </a:lnSpc>
              <a:spcBef>
                <a:spcPts val="0"/>
              </a:spcBef>
              <a:spcAft>
                <a:spcPts val="0"/>
              </a:spcAft>
              <a:buClrTx/>
              <a:buSzTx/>
              <a:buFont typeface="Arial" panose="020B0604020202020204" pitchFamily="34" charset="0"/>
              <a:buChar char="•"/>
              <a:tabLst/>
              <a:defRPr/>
            </a:pPr>
            <a:r>
              <a:rPr kumimoji="0" lang="ar-EG" sz="3600" i="0" u="none" strike="noStrike" kern="1200" cap="none" spc="0" normalizeH="0" baseline="0" noProof="0" dirty="0">
                <a:ln>
                  <a:noFill/>
                </a:ln>
                <a:effectLst/>
                <a:uLnTx/>
                <a:uFillTx/>
                <a:latin typeface="Simplified Arabic" panose="02020603050405020304" pitchFamily="18" charset="-78"/>
                <a:ea typeface="+mn-ea"/>
                <a:cs typeface="Simplified Arabic" panose="02020603050405020304" pitchFamily="18" charset="-78"/>
              </a:rPr>
              <a:t>مفهوم السياسة التحريرية.</a:t>
            </a:r>
          </a:p>
          <a:p>
            <a:pPr marL="342900" marR="0" lvl="0" indent="-342900" algn="r" defTabSz="914400" rtl="1" eaLnBrk="1" fontAlgn="auto" latinLnBrk="0" hangingPunct="1">
              <a:lnSpc>
                <a:spcPct val="120000"/>
              </a:lnSpc>
              <a:spcBef>
                <a:spcPts val="0"/>
              </a:spcBef>
              <a:spcAft>
                <a:spcPts val="0"/>
              </a:spcAft>
              <a:buClrTx/>
              <a:buSzTx/>
              <a:buFont typeface="Arial" panose="020B0604020202020204" pitchFamily="34" charset="0"/>
              <a:buChar char="•"/>
              <a:tabLst/>
              <a:defRPr/>
            </a:pPr>
            <a:r>
              <a:rPr kumimoji="0" lang="ar-EG" sz="3600" i="0" u="none" strike="noStrike" kern="1200" cap="none" spc="0" normalizeH="0" baseline="0" noProof="0" dirty="0">
                <a:ln>
                  <a:noFill/>
                </a:ln>
                <a:effectLst/>
                <a:uLnTx/>
                <a:uFillTx/>
                <a:latin typeface="Simplified Arabic" panose="02020603050405020304" pitchFamily="18" charset="-78"/>
                <a:ea typeface="+mn-ea"/>
                <a:cs typeface="Simplified Arabic" panose="02020603050405020304" pitchFamily="18" charset="-78"/>
              </a:rPr>
              <a:t>أسباب وجود السياسة التحريرية.</a:t>
            </a:r>
          </a:p>
          <a:p>
            <a:pPr marL="342900" marR="0" lvl="0" indent="-342900" algn="r" defTabSz="914400" rtl="1" eaLnBrk="1" fontAlgn="auto" latinLnBrk="0" hangingPunct="1">
              <a:lnSpc>
                <a:spcPct val="120000"/>
              </a:lnSpc>
              <a:spcBef>
                <a:spcPts val="0"/>
              </a:spcBef>
              <a:spcAft>
                <a:spcPts val="0"/>
              </a:spcAft>
              <a:buClrTx/>
              <a:buSzTx/>
              <a:buFont typeface="Arial" panose="020B0604020202020204" pitchFamily="34" charset="0"/>
              <a:buChar char="•"/>
              <a:tabLst/>
              <a:defRPr/>
            </a:pPr>
            <a:r>
              <a:rPr kumimoji="0" lang="ar-EG" sz="3600" i="0" u="none" strike="noStrike" kern="1200" cap="none" spc="0" normalizeH="0" baseline="0" noProof="0" dirty="0">
                <a:ln>
                  <a:noFill/>
                </a:ln>
                <a:effectLst/>
                <a:uLnTx/>
                <a:uFillTx/>
                <a:latin typeface="Simplified Arabic" panose="02020603050405020304" pitchFamily="18" charset="-78"/>
                <a:ea typeface="+mn-ea"/>
                <a:cs typeface="Simplified Arabic" panose="02020603050405020304" pitchFamily="18" charset="-78"/>
              </a:rPr>
              <a:t>السياسة التحريرية للوسيلة الإعلامية وتأثيرها في عملية التحرير.</a:t>
            </a:r>
          </a:p>
          <a:p>
            <a:pPr marL="342900" marR="0" lvl="0" indent="-342900" algn="r" defTabSz="914400" rtl="1" eaLnBrk="1" fontAlgn="auto" latinLnBrk="0" hangingPunct="1">
              <a:lnSpc>
                <a:spcPct val="120000"/>
              </a:lnSpc>
              <a:spcBef>
                <a:spcPts val="0"/>
              </a:spcBef>
              <a:spcAft>
                <a:spcPts val="0"/>
              </a:spcAft>
              <a:buClrTx/>
              <a:buSzTx/>
              <a:buFont typeface="Arial" panose="020B0604020202020204" pitchFamily="34" charset="0"/>
              <a:buChar char="•"/>
              <a:tabLst/>
              <a:defRPr/>
            </a:pPr>
            <a:r>
              <a:rPr kumimoji="0" lang="ar-EG" sz="3600" i="0" u="none" strike="noStrike" kern="1200" cap="none" spc="0" normalizeH="0" baseline="0" noProof="0" dirty="0">
                <a:ln>
                  <a:noFill/>
                </a:ln>
                <a:effectLst/>
                <a:uLnTx/>
                <a:uFillTx/>
                <a:latin typeface="Simplified Arabic" panose="02020603050405020304" pitchFamily="18" charset="-78"/>
                <a:ea typeface="+mn-ea"/>
                <a:cs typeface="Simplified Arabic" panose="02020603050405020304" pitchFamily="18" charset="-78"/>
              </a:rPr>
              <a:t>العوامل المؤثرة في السياسة التحريرية.</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ar-EG" sz="4000" b="1" dirty="0">
                <a:solidFill>
                  <a:schemeClr val="bg1"/>
                </a:solidFill>
                <a:latin typeface="Alexandria" charset="0"/>
                <a:cs typeface="Alexandria" charset="0"/>
              </a:rPr>
              <a:t>7</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3902032" cy="521970"/>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تمهيد</a:t>
            </a: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7</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1A5B9221-9096-5154-64D2-118B771EC257}"/>
              </a:ext>
            </a:extLst>
          </p:cNvPr>
          <p:cNvSpPr txBox="1"/>
          <p:nvPr/>
        </p:nvSpPr>
        <p:spPr>
          <a:xfrm>
            <a:off x="2346764" y="2101396"/>
            <a:ext cx="8966007" cy="4718215"/>
          </a:xfrm>
          <a:prstGeom prst="rect">
            <a:avLst/>
          </a:prstGeom>
          <a:noFill/>
        </p:spPr>
        <p:txBody>
          <a:bodyPr wrap="square" rtlCol="0">
            <a:spAutoFit/>
          </a:bodyPr>
          <a:lstStyle/>
          <a:p>
            <a:pPr marL="457200" indent="-457200" algn="just" rtl="1">
              <a:lnSpc>
                <a:spcPct val="107000"/>
              </a:lnSpc>
              <a:spcAft>
                <a:spcPts val="800"/>
              </a:spcAft>
              <a:buFont typeface="Arial" panose="020B0604020202020204" pitchFamily="34" charset="0"/>
              <a:buChar char="•"/>
            </a:pPr>
            <a:r>
              <a:rPr lang="ar-EG" sz="3200" dirty="0">
                <a:latin typeface="Simplified Arabic" panose="02020603050405020304" pitchFamily="18" charset="-78"/>
                <a:ea typeface="Calibri" panose="020F0502020204030204" pitchFamily="34" charset="0"/>
                <a:cs typeface="Simplified Arabic" panose="02020603050405020304" pitchFamily="18" charset="-78"/>
              </a:rPr>
              <a:t>تعتبر السياسة التحريرية مجموعة الأسس والمبادئ والقواعد التي تحكم وتحدد مكونات ومضمون المنتج التحريري في الوسيلة الإعلامية.</a:t>
            </a:r>
          </a:p>
          <a:p>
            <a:pPr marL="457200" indent="-457200" algn="just" rtl="1">
              <a:lnSpc>
                <a:spcPct val="107000"/>
              </a:lnSpc>
              <a:spcAft>
                <a:spcPts val="800"/>
              </a:spcAft>
              <a:buFont typeface="Arial" panose="020B0604020202020204" pitchFamily="34" charset="0"/>
              <a:buChar char="•"/>
            </a:pPr>
            <a:r>
              <a:rPr lang="ar-EG" sz="3200" dirty="0">
                <a:latin typeface="Simplified Arabic" panose="02020603050405020304" pitchFamily="18" charset="-78"/>
                <a:ea typeface="Calibri" panose="020F0502020204030204" pitchFamily="34" charset="0"/>
                <a:cs typeface="Simplified Arabic" panose="02020603050405020304" pitchFamily="18" charset="-78"/>
              </a:rPr>
              <a:t>يوجد العديد من الأسباب لوجود السياسة التحريرية لوسائل الإعلام.</a:t>
            </a:r>
          </a:p>
          <a:p>
            <a:pPr marL="457200" indent="-457200" algn="just" rtl="1">
              <a:lnSpc>
                <a:spcPct val="107000"/>
              </a:lnSpc>
              <a:spcAft>
                <a:spcPts val="800"/>
              </a:spcAft>
              <a:buFont typeface="Arial" panose="020B0604020202020204" pitchFamily="34" charset="0"/>
              <a:buChar char="•"/>
            </a:pPr>
            <a:r>
              <a:rPr lang="ar-EG" sz="3200" dirty="0">
                <a:latin typeface="Simplified Arabic" panose="02020603050405020304" pitchFamily="18" charset="-78"/>
                <a:ea typeface="Calibri" panose="020F0502020204030204" pitchFamily="34" charset="0"/>
                <a:cs typeface="Simplified Arabic" panose="02020603050405020304" pitchFamily="18" charset="-78"/>
              </a:rPr>
              <a:t>هناك العديد من العوامل التي تؤثر في السياسة التحريرية لوسائل الإعلام.</a:t>
            </a:r>
          </a:p>
          <a:p>
            <a:pPr marL="457200" indent="-457200" algn="just" rtl="1">
              <a:lnSpc>
                <a:spcPct val="107000"/>
              </a:lnSpc>
              <a:spcAft>
                <a:spcPts val="800"/>
              </a:spcAft>
              <a:buFont typeface="Arial" panose="020B0604020202020204" pitchFamily="34" charset="0"/>
              <a:buChar char="•"/>
            </a:pP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marL="457200" indent="-457200" algn="just" rtl="1">
              <a:lnSpc>
                <a:spcPct val="107000"/>
              </a:lnSpc>
              <a:spcAft>
                <a:spcPts val="800"/>
              </a:spcAft>
              <a:buFont typeface="Arial" panose="020B0604020202020204" pitchFamily="34" charset="0"/>
              <a:buChar char="•"/>
            </a:pP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8" name="Picture 7">
            <a:extLst>
              <a:ext uri="{FF2B5EF4-FFF2-40B4-BE49-F238E27FC236}">
                <a16:creationId xmlns:a16="http://schemas.microsoft.com/office/drawing/2014/main" id="{42E5D960-56DF-05AB-7C3C-9CC53CB0550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flipH="1">
            <a:off x="879228" y="3643533"/>
            <a:ext cx="1802395" cy="2238494"/>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82EFB8-9A4D-AD9D-91C0-D20A2F8709F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38F3C17-9EE4-8D4C-C897-2462771B478B}"/>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1ABBBBE4-C2D9-D5B3-D3EB-25AB2423C924}"/>
              </a:ext>
            </a:extLst>
          </p:cNvPr>
          <p:cNvSpPr txBox="1"/>
          <p:nvPr/>
        </p:nvSpPr>
        <p:spPr>
          <a:xfrm>
            <a:off x="2513150" y="1019069"/>
            <a:ext cx="3902032" cy="954107"/>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مفهوم السياسة التحريرية</a:t>
            </a: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F982BBAA-7B55-CDC5-5DF5-52DA99C2681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99C36D5-3D1B-757C-F491-38491A82F95F}"/>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C606C572-9E0A-0B1A-BB03-92A3C023F691}"/>
              </a:ext>
            </a:extLst>
          </p:cNvPr>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7</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706E9CFA-D149-86BE-93DE-328283BD56A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1C005948-9F09-2793-35D5-46A4CCFFB745}"/>
              </a:ext>
            </a:extLst>
          </p:cNvPr>
          <p:cNvSpPr txBox="1"/>
          <p:nvPr/>
        </p:nvSpPr>
        <p:spPr>
          <a:xfrm>
            <a:off x="2429022" y="2566965"/>
            <a:ext cx="8966007" cy="2727029"/>
          </a:xfrm>
          <a:prstGeom prst="rect">
            <a:avLst/>
          </a:prstGeom>
          <a:noFill/>
        </p:spPr>
        <p:txBody>
          <a:bodyPr wrap="square" rtlCol="0">
            <a:spAutoFit/>
          </a:bodyPr>
          <a:lstStyle/>
          <a:p>
            <a:pPr marL="457200" indent="-457200" algn="just" rtl="1">
              <a:lnSpc>
                <a:spcPct val="107000"/>
              </a:lnSpc>
              <a:spcAft>
                <a:spcPts val="800"/>
              </a:spcAft>
              <a:buFont typeface="Arial" panose="020B0604020202020204" pitchFamily="34" charset="0"/>
              <a:buChar char="•"/>
            </a:pPr>
            <a:r>
              <a:rPr lang="ar-EG" sz="3200" dirty="0">
                <a:latin typeface="Simplified Arabic" panose="02020603050405020304" pitchFamily="18" charset="-78"/>
                <a:ea typeface="Calibri" panose="020F0502020204030204" pitchFamily="34" charset="0"/>
                <a:cs typeface="Simplified Arabic" panose="02020603050405020304" pitchFamily="18" charset="-78"/>
              </a:rPr>
              <a:t>يقصد بالسياسة التحريرية مجموعة الأسس والمبادئ والقواعد والخطوط العريضة التي تحكم وتحدد مكونات ومضمون المنتج التحريري، وهذه الأسس والمبادئ غير مكتوبة، ويُفرض على الجهاز التحريري الالتزام بها بدقة، وترجمتها إلى أسلوب عمل ينظم آلية التحرير.</a:t>
            </a:r>
          </a:p>
        </p:txBody>
      </p:sp>
      <p:pic>
        <p:nvPicPr>
          <p:cNvPr id="8" name="Picture 7">
            <a:extLst>
              <a:ext uri="{FF2B5EF4-FFF2-40B4-BE49-F238E27FC236}">
                <a16:creationId xmlns:a16="http://schemas.microsoft.com/office/drawing/2014/main" id="{CBCF8F2F-028B-A786-DA11-96E2FC41B02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96971" y="4102984"/>
            <a:ext cx="1819620" cy="1819620"/>
          </a:xfrm>
          <a:prstGeom prst="rect">
            <a:avLst/>
          </a:prstGeom>
        </p:spPr>
      </p:pic>
    </p:spTree>
    <p:extLst>
      <p:ext uri="{BB962C8B-B14F-4D97-AF65-F5344CB8AC3E}">
        <p14:creationId xmlns:p14="http://schemas.microsoft.com/office/powerpoint/2010/main" val="9858689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C57330-6EFE-468D-FBBA-54127B5D99A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629352E-7769-CC21-9A29-438E3A8C7127}"/>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1D6DDF31-2751-C85C-3FC9-867D8E8D905A}"/>
              </a:ext>
            </a:extLst>
          </p:cNvPr>
          <p:cNvSpPr txBox="1"/>
          <p:nvPr/>
        </p:nvSpPr>
        <p:spPr>
          <a:xfrm>
            <a:off x="2513150" y="1019069"/>
            <a:ext cx="3902032" cy="954107"/>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مفهوم السياسة التحريرية</a:t>
            </a: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C2E47793-A8C6-3AE8-DFF0-82E5FA4FAEA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B20EA80-CCFE-2739-D20F-CAED55BD32EB}"/>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FF6F5BCD-C584-EC45-A68C-7714B37BA575}"/>
              </a:ext>
            </a:extLst>
          </p:cNvPr>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7</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46988758-3645-A42A-1FED-BF3854890F3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2225CA43-7E5B-DDED-308F-00E267A9538A}"/>
              </a:ext>
            </a:extLst>
          </p:cNvPr>
          <p:cNvSpPr txBox="1"/>
          <p:nvPr/>
        </p:nvSpPr>
        <p:spPr>
          <a:xfrm>
            <a:off x="2305200" y="2770706"/>
            <a:ext cx="8966007" cy="1673150"/>
          </a:xfrm>
          <a:prstGeom prst="rect">
            <a:avLst/>
          </a:prstGeom>
          <a:noFill/>
        </p:spPr>
        <p:txBody>
          <a:bodyPr wrap="square" rtlCol="0">
            <a:spAutoFit/>
          </a:bodyPr>
          <a:lstStyle/>
          <a:p>
            <a:pPr marL="457200" indent="-457200" algn="just" rtl="1">
              <a:lnSpc>
                <a:spcPct val="107000"/>
              </a:lnSpc>
              <a:spcAft>
                <a:spcPts val="800"/>
              </a:spcAft>
              <a:buFont typeface="Arial" panose="020B0604020202020204" pitchFamily="34" charset="0"/>
              <a:buChar char="•"/>
            </a:pPr>
            <a:r>
              <a:rPr lang="ar-EG" sz="3200" dirty="0">
                <a:latin typeface="Simplified Arabic" panose="02020603050405020304" pitchFamily="18" charset="-78"/>
                <a:ea typeface="Calibri" panose="020F0502020204030204" pitchFamily="34" charset="0"/>
                <a:cs typeface="Simplified Arabic" panose="02020603050405020304" pitchFamily="18" charset="-78"/>
              </a:rPr>
              <a:t>وتمتاز السياسة التحريرية بالحركة، وتتفق مع توجهات الوسيلة الإعلامية، وقد يتم تغيّر المواقف من الأحداث، حيث يصل إلى تغيير جذري في بعض الأحيان إذا اقتضت الحاجة.</a:t>
            </a:r>
            <a:endParaRPr lang="en-US" sz="3200" dirty="0">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 name="Picture 3">
            <a:extLst>
              <a:ext uri="{FF2B5EF4-FFF2-40B4-BE49-F238E27FC236}">
                <a16:creationId xmlns:a16="http://schemas.microsoft.com/office/drawing/2014/main" id="{A248218B-83A2-914E-B190-2D78FA931E9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20793" y="4102984"/>
            <a:ext cx="1819620" cy="1819620"/>
          </a:xfrm>
          <a:prstGeom prst="rect">
            <a:avLst/>
          </a:prstGeom>
        </p:spPr>
      </p:pic>
    </p:spTree>
    <p:extLst>
      <p:ext uri="{BB962C8B-B14F-4D97-AF65-F5344CB8AC3E}">
        <p14:creationId xmlns:p14="http://schemas.microsoft.com/office/powerpoint/2010/main" val="16878546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47CFBC-8B5B-D686-EEED-6F6DD5FD8CD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D386A03-E299-BD4C-B68C-50BD2B216460}"/>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A74DB3E0-EAA8-A24E-8591-133BB9747BB8}"/>
              </a:ext>
            </a:extLst>
          </p:cNvPr>
          <p:cNvSpPr txBox="1"/>
          <p:nvPr/>
        </p:nvSpPr>
        <p:spPr>
          <a:xfrm>
            <a:off x="2513150" y="1019069"/>
            <a:ext cx="3902032" cy="954107"/>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مفهوم السياسة التحريرية</a:t>
            </a: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00220AEB-C0FC-B7E8-50FD-56B6CB93998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385F1E0-42F0-447D-6002-C57AFC1752AD}"/>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76E6FF79-BE85-A62C-30FD-25AD5F946F64}"/>
              </a:ext>
            </a:extLst>
          </p:cNvPr>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7</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59B9834F-E896-8F8E-6243-005339170D2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E8D75FB1-709C-DB56-3270-040B30460E7F}"/>
              </a:ext>
            </a:extLst>
          </p:cNvPr>
          <p:cNvSpPr txBox="1"/>
          <p:nvPr/>
        </p:nvSpPr>
        <p:spPr>
          <a:xfrm>
            <a:off x="2305200" y="2770706"/>
            <a:ext cx="8966007" cy="2200089"/>
          </a:xfrm>
          <a:prstGeom prst="rect">
            <a:avLst/>
          </a:prstGeom>
          <a:noFill/>
        </p:spPr>
        <p:txBody>
          <a:bodyPr wrap="square" rtlCol="0">
            <a:spAutoFit/>
          </a:bodyPr>
          <a:lstStyle/>
          <a:p>
            <a:pPr marL="457200" indent="-457200" algn="just" rtl="1">
              <a:lnSpc>
                <a:spcPct val="107000"/>
              </a:lnSpc>
              <a:spcAft>
                <a:spcPts val="800"/>
              </a:spcAft>
              <a:buFont typeface="Arial" panose="020B0604020202020204" pitchFamily="34" charset="0"/>
              <a:buChar char="•"/>
            </a:pPr>
            <a:r>
              <a:rPr lang="ar-EG" sz="3200" dirty="0">
                <a:latin typeface="Simplified Arabic" panose="02020603050405020304" pitchFamily="18" charset="-78"/>
                <a:ea typeface="Calibri" panose="020F0502020204030204" pitchFamily="34" charset="0"/>
                <a:cs typeface="Simplified Arabic" panose="02020603050405020304" pitchFamily="18" charset="-78"/>
              </a:rPr>
              <a:t>يعتبر عامل سياسة الوسيلة </a:t>
            </a:r>
            <a:r>
              <a:rPr lang="en-US" sz="3200" dirty="0">
                <a:latin typeface="Simplified Arabic" panose="02020603050405020304" pitchFamily="18" charset="-78"/>
                <a:ea typeface="Calibri" panose="020F0502020204030204" pitchFamily="34" charset="0"/>
                <a:cs typeface="Simplified Arabic" panose="02020603050405020304" pitchFamily="18" charset="-78"/>
              </a:rPr>
              <a:t>Editorial Policy</a:t>
            </a:r>
            <a:r>
              <a:rPr lang="ar-EG" sz="3200" dirty="0">
                <a:latin typeface="Simplified Arabic" panose="02020603050405020304" pitchFamily="18" charset="-78"/>
                <a:ea typeface="Calibri" panose="020F0502020204030204" pitchFamily="34" charset="0"/>
                <a:cs typeface="Simplified Arabic" panose="02020603050405020304" pitchFamily="18" charset="-78"/>
              </a:rPr>
              <a:t> </a:t>
            </a:r>
            <a:r>
              <a:rPr lang="en-US" sz="3200" dirty="0">
                <a:latin typeface="Simplified Arabic" panose="02020603050405020304" pitchFamily="18" charset="-78"/>
                <a:ea typeface="Calibri" panose="020F0502020204030204" pitchFamily="34" charset="0"/>
                <a:cs typeface="Simplified Arabic" panose="02020603050405020304" pitchFamily="18" charset="-78"/>
              </a:rPr>
              <a:t> </a:t>
            </a:r>
            <a:r>
              <a:rPr lang="ar-EG" sz="3200" dirty="0">
                <a:latin typeface="Simplified Arabic" panose="02020603050405020304" pitchFamily="18" charset="-78"/>
                <a:ea typeface="Calibri" panose="020F0502020204030204" pitchFamily="34" charset="0"/>
                <a:cs typeface="Simplified Arabic" panose="02020603050405020304" pitchFamily="18" charset="-78"/>
              </a:rPr>
              <a:t>من أهم العوامل التي توجه آلية التحرير الإعلامي على المستوى العام، حيث يجري تنفيذ محددات سياسة الوسيلة ابتداءً من الموجهات الأساسية للوسيلة، وصولاً إلى أدق التفاصيل.</a:t>
            </a:r>
            <a:endParaRPr lang="en-US" sz="3200" dirty="0">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 name="Picture 3">
            <a:extLst>
              <a:ext uri="{FF2B5EF4-FFF2-40B4-BE49-F238E27FC236}">
                <a16:creationId xmlns:a16="http://schemas.microsoft.com/office/drawing/2014/main" id="{68195D2A-25AD-7EB2-79CD-FD71A5B08DD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20793" y="4102984"/>
            <a:ext cx="1819620" cy="1819620"/>
          </a:xfrm>
          <a:prstGeom prst="rect">
            <a:avLst/>
          </a:prstGeom>
        </p:spPr>
      </p:pic>
    </p:spTree>
    <p:extLst>
      <p:ext uri="{BB962C8B-B14F-4D97-AF65-F5344CB8AC3E}">
        <p14:creationId xmlns:p14="http://schemas.microsoft.com/office/powerpoint/2010/main" val="6058363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BA7E54-71D5-3E02-F8D1-8D0C14A0FD1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4032EBC-046D-DEEB-1574-2E15AE4E2800}"/>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268D3934-A402-6F3E-EFF1-C415B0ACBC7A}"/>
              </a:ext>
            </a:extLst>
          </p:cNvPr>
          <p:cNvSpPr txBox="1"/>
          <p:nvPr/>
        </p:nvSpPr>
        <p:spPr>
          <a:xfrm>
            <a:off x="2513150" y="1019069"/>
            <a:ext cx="3902032" cy="954107"/>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مفهوم السياسة التحريرية</a:t>
            </a: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ECAF0AD2-22D6-736C-BFBE-D774A0416F3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7FD974A-9FAA-926C-2E7D-3776D1FCA394}"/>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54853FF9-982A-B489-EBBF-DD0B3C3AF0E0}"/>
              </a:ext>
            </a:extLst>
          </p:cNvPr>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7</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8310A137-B0E6-A192-BFF4-9448E8A58D6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1F439B67-13DA-1DD2-3C51-F6FAF58447B2}"/>
              </a:ext>
            </a:extLst>
          </p:cNvPr>
          <p:cNvSpPr txBox="1"/>
          <p:nvPr/>
        </p:nvSpPr>
        <p:spPr>
          <a:xfrm>
            <a:off x="2305200" y="2770706"/>
            <a:ext cx="8966007" cy="2200089"/>
          </a:xfrm>
          <a:prstGeom prst="rect">
            <a:avLst/>
          </a:prstGeom>
          <a:noFill/>
        </p:spPr>
        <p:txBody>
          <a:bodyPr wrap="square" rtlCol="0">
            <a:spAutoFit/>
          </a:bodyPr>
          <a:lstStyle/>
          <a:p>
            <a:pPr marL="457200" indent="-457200" algn="just" rtl="1">
              <a:lnSpc>
                <a:spcPct val="107000"/>
              </a:lnSpc>
              <a:spcAft>
                <a:spcPts val="800"/>
              </a:spcAft>
              <a:buFont typeface="Arial" panose="020B0604020202020204" pitchFamily="34" charset="0"/>
              <a:buChar char="•"/>
            </a:pPr>
            <a:r>
              <a:rPr lang="ar-EG" sz="3200" dirty="0">
                <a:latin typeface="Simplified Arabic" panose="02020603050405020304" pitchFamily="18" charset="-78"/>
                <a:ea typeface="Calibri" panose="020F0502020204030204" pitchFamily="34" charset="0"/>
                <a:cs typeface="Simplified Arabic" panose="02020603050405020304" pitchFamily="18" charset="-78"/>
              </a:rPr>
              <a:t>وبسبب السياسة التحريرية للوسيلة الإعلامية، يتم التدخل في المفردات اللغوية التي تستخدمها الوسيلة، فمثلاً بعض المؤسسات تستخدم لفظ (شهيد)، والبعض الآخر يستخدم لفظ (قتيل)، واللفظان عن نفس الحادث أو الخبر.</a:t>
            </a:r>
          </a:p>
        </p:txBody>
      </p:sp>
      <p:pic>
        <p:nvPicPr>
          <p:cNvPr id="8" name="Picture 7">
            <a:extLst>
              <a:ext uri="{FF2B5EF4-FFF2-40B4-BE49-F238E27FC236}">
                <a16:creationId xmlns:a16="http://schemas.microsoft.com/office/drawing/2014/main" id="{5B77EBD0-DAFD-847F-E525-71B235E3E26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42308" y="4300439"/>
            <a:ext cx="1695788" cy="1695788"/>
          </a:xfrm>
          <a:prstGeom prst="rect">
            <a:avLst/>
          </a:prstGeom>
        </p:spPr>
      </p:pic>
    </p:spTree>
    <p:extLst>
      <p:ext uri="{BB962C8B-B14F-4D97-AF65-F5344CB8AC3E}">
        <p14:creationId xmlns:p14="http://schemas.microsoft.com/office/powerpoint/2010/main" val="22183775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EACF65-167F-DA9F-55F4-E1DE1AD6D62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00A0A50-F0B1-E7A0-4186-B8A4977513C9}"/>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3543229-5136-6897-D862-C283D2B1D139}"/>
              </a:ext>
            </a:extLst>
          </p:cNvPr>
          <p:cNvSpPr txBox="1"/>
          <p:nvPr/>
        </p:nvSpPr>
        <p:spPr>
          <a:xfrm>
            <a:off x="2513150" y="1019069"/>
            <a:ext cx="3902032" cy="954107"/>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مفهوم السياسة التحريرية</a:t>
            </a: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DD022EF6-1682-D5C3-6FE7-EA0681F6E0C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1F01AF7-04F7-E25F-340D-F14DED366376}"/>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95A6BA84-A83D-4191-4DF1-47C6A021FD6C}"/>
              </a:ext>
            </a:extLst>
          </p:cNvPr>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7</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FF2A2949-BCAE-7604-7010-983601C3ED8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5ADB914A-9CBD-8A63-0B81-49D8134F0D9F}"/>
              </a:ext>
            </a:extLst>
          </p:cNvPr>
          <p:cNvSpPr txBox="1"/>
          <p:nvPr/>
        </p:nvSpPr>
        <p:spPr>
          <a:xfrm>
            <a:off x="2513150" y="2155184"/>
            <a:ext cx="8966007" cy="4513030"/>
          </a:xfrm>
          <a:prstGeom prst="rect">
            <a:avLst/>
          </a:prstGeom>
          <a:noFill/>
        </p:spPr>
        <p:txBody>
          <a:bodyPr wrap="square" rtlCol="0">
            <a:spAutoFit/>
          </a:bodyPr>
          <a:lstStyle/>
          <a:p>
            <a:pPr marL="457200" indent="-457200" algn="just" rtl="1">
              <a:lnSpc>
                <a:spcPct val="107000"/>
              </a:lnSpc>
              <a:spcAft>
                <a:spcPts val="800"/>
              </a:spcAft>
              <a:buFont typeface="Arial" panose="020B0604020202020204" pitchFamily="34" charset="0"/>
              <a:buChar char="•"/>
            </a:pPr>
            <a:r>
              <a:rPr lang="ar-EG" sz="3200" dirty="0">
                <a:latin typeface="Simplified Arabic" panose="02020603050405020304" pitchFamily="18" charset="-78"/>
                <a:ea typeface="Calibri" panose="020F0502020204030204" pitchFamily="34" charset="0"/>
                <a:cs typeface="Simplified Arabic" panose="02020603050405020304" pitchFamily="18" charset="-78"/>
              </a:rPr>
              <a:t>سياسة الوسيلة الإعلامية تتدخل في العملية التحريرية بداية من الخطوط العريضة وصولًا إلى أدق التفاصيل وأصغر المصطلحات.</a:t>
            </a:r>
          </a:p>
          <a:p>
            <a:pPr marL="457200" indent="-457200" algn="just" rtl="1">
              <a:lnSpc>
                <a:spcPct val="107000"/>
              </a:lnSpc>
              <a:spcAft>
                <a:spcPts val="800"/>
              </a:spcAft>
              <a:buFont typeface="Arial" panose="020B0604020202020204" pitchFamily="34" charset="0"/>
              <a:buChar char="•"/>
            </a:pPr>
            <a:r>
              <a:rPr lang="ar-EG" sz="3200" dirty="0">
                <a:latin typeface="Simplified Arabic" panose="02020603050405020304" pitchFamily="18" charset="-78"/>
                <a:ea typeface="Calibri" panose="020F0502020204030204" pitchFamily="34" charset="0"/>
                <a:cs typeface="Simplified Arabic" panose="02020603050405020304" pitchFamily="18" charset="-78"/>
              </a:rPr>
              <a:t>وتعتبر سياسة الوسيلة الأساس الذي يُبنى عليه المضمون التحريري، حيث أنه لا يوجد قاموس أو كتاب يتم توزيعه على المحررين ليلتزموا بسياسة الوسيلة، أو وصفة سحرية يطبقها المحرر فيفهم سياسة وسيلته.</a:t>
            </a:r>
          </a:p>
          <a:p>
            <a:pPr algn="just" rtl="1">
              <a:lnSpc>
                <a:spcPct val="107000"/>
              </a:lnSpc>
              <a:spcAft>
                <a:spcPts val="800"/>
              </a:spcAft>
            </a:pPr>
            <a:endParaRPr lang="en-US" sz="3200" dirty="0">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 name="Picture 3">
            <a:extLst>
              <a:ext uri="{FF2B5EF4-FFF2-40B4-BE49-F238E27FC236}">
                <a16:creationId xmlns:a16="http://schemas.microsoft.com/office/drawing/2014/main" id="{E98F600C-6BE0-9615-4492-960A5B728A0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42308" y="4300439"/>
            <a:ext cx="1695788" cy="1695788"/>
          </a:xfrm>
          <a:prstGeom prst="rect">
            <a:avLst/>
          </a:prstGeom>
        </p:spPr>
      </p:pic>
    </p:spTree>
    <p:extLst>
      <p:ext uri="{BB962C8B-B14F-4D97-AF65-F5344CB8AC3E}">
        <p14:creationId xmlns:p14="http://schemas.microsoft.com/office/powerpoint/2010/main" val="30601337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15B156-4A10-417A-6871-8F862011B88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9A4163D-AED1-3E6D-06F3-E9B59DED789C}"/>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05A4F94D-B77A-84C2-B0CC-5CE97A37305C}"/>
              </a:ext>
            </a:extLst>
          </p:cNvPr>
          <p:cNvSpPr txBox="1"/>
          <p:nvPr/>
        </p:nvSpPr>
        <p:spPr>
          <a:xfrm>
            <a:off x="2513150" y="1019069"/>
            <a:ext cx="3902032" cy="954107"/>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مفهوم السياسة التحريرية</a:t>
            </a: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9FC0E5C2-4B53-53D8-EDB1-9AB07E9A669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BEE85F0-F0CD-8C55-8DFB-9488BD4B8562}"/>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A54E7660-76F4-FFD5-0839-FE9599FD0782}"/>
              </a:ext>
            </a:extLst>
          </p:cNvPr>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7</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052059D2-9C55-0220-8D8E-38D47197220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642DC4DA-A747-F7BA-AE1E-1BF335AA654F}"/>
              </a:ext>
            </a:extLst>
          </p:cNvPr>
          <p:cNvSpPr txBox="1"/>
          <p:nvPr/>
        </p:nvSpPr>
        <p:spPr>
          <a:xfrm>
            <a:off x="2305200" y="2501364"/>
            <a:ext cx="8966007" cy="3253968"/>
          </a:xfrm>
          <a:prstGeom prst="rect">
            <a:avLst/>
          </a:prstGeom>
          <a:noFill/>
        </p:spPr>
        <p:txBody>
          <a:bodyPr wrap="square" rtlCol="0">
            <a:spAutoFit/>
          </a:bodyPr>
          <a:lstStyle/>
          <a:p>
            <a:pPr marL="457200" indent="-457200" algn="just" rtl="1">
              <a:lnSpc>
                <a:spcPct val="107000"/>
              </a:lnSpc>
              <a:spcAft>
                <a:spcPts val="800"/>
              </a:spcAft>
              <a:buFont typeface="Arial" panose="020B0604020202020204" pitchFamily="34" charset="0"/>
              <a:buChar char="•"/>
            </a:pPr>
            <a:r>
              <a:rPr lang="ar-EG" sz="3200" dirty="0">
                <a:latin typeface="Simplified Arabic" panose="02020603050405020304" pitchFamily="18" charset="-78"/>
                <a:ea typeface="Calibri" panose="020F0502020204030204" pitchFamily="34" charset="0"/>
                <a:cs typeface="Simplified Arabic" panose="02020603050405020304" pitchFamily="18" charset="-78"/>
              </a:rPr>
              <a:t>يجب على المحرر الإعلامي أن يجعل كل حرف ينطق بسياسة الوسيلة، فالمفردات يجب أن تكون مستوحاة من توجه الوسيلة وسياستها، وكذلك التراكيب والجمل والفقرات، بحيث يحقق المحرر نسقاً فكرياً في مادته التحريرية يقنع من خلاله المتلقي بما يريد إيصاله من الحقيقة المتشكلة لدى دوائر صناعة القرار في الوسيلة الإعلامية.</a:t>
            </a:r>
            <a:endParaRPr lang="en-US" sz="3200" dirty="0">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 name="Picture 3">
            <a:extLst>
              <a:ext uri="{FF2B5EF4-FFF2-40B4-BE49-F238E27FC236}">
                <a16:creationId xmlns:a16="http://schemas.microsoft.com/office/drawing/2014/main" id="{A0A051D3-C395-7710-88A7-3B74F029DF1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42308" y="4600135"/>
            <a:ext cx="1396092" cy="1396092"/>
          </a:xfrm>
          <a:prstGeom prst="rect">
            <a:avLst/>
          </a:prstGeom>
        </p:spPr>
      </p:pic>
    </p:spTree>
    <p:extLst>
      <p:ext uri="{BB962C8B-B14F-4D97-AF65-F5344CB8AC3E}">
        <p14:creationId xmlns:p14="http://schemas.microsoft.com/office/powerpoint/2010/main" val="29777452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599CC5-17A0-96B6-B2A3-B544CFEF8EE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5D6101F-2E84-2EF3-6D9C-BCB130B1DDF8}"/>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C1F17EA1-3644-CBAF-89EF-98A8258DE9E4}"/>
              </a:ext>
            </a:extLst>
          </p:cNvPr>
          <p:cNvSpPr txBox="1"/>
          <p:nvPr/>
        </p:nvSpPr>
        <p:spPr>
          <a:xfrm>
            <a:off x="2513150" y="1019069"/>
            <a:ext cx="3902032" cy="954107"/>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مفهوم السياسة التحريرية</a:t>
            </a: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1AE86342-4FE9-A79E-DB4E-0861E996A7A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2004A7A-911D-C8A9-7A60-3BA733175731}"/>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BDC07D39-AC9E-1A63-07A7-7C754C9FB0C8}"/>
              </a:ext>
            </a:extLst>
          </p:cNvPr>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7</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E3A344E8-F239-C258-A6C8-F28B2C51A7C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81E852E0-313F-F952-2C2B-489FCBA697FA}"/>
              </a:ext>
            </a:extLst>
          </p:cNvPr>
          <p:cNvSpPr txBox="1"/>
          <p:nvPr/>
        </p:nvSpPr>
        <p:spPr>
          <a:xfrm>
            <a:off x="2332975" y="2409031"/>
            <a:ext cx="8966007" cy="3459152"/>
          </a:xfrm>
          <a:prstGeom prst="rect">
            <a:avLst/>
          </a:prstGeom>
          <a:noFill/>
        </p:spPr>
        <p:txBody>
          <a:bodyPr wrap="square" rtlCol="0">
            <a:spAutoFit/>
          </a:bodyPr>
          <a:lstStyle/>
          <a:p>
            <a:pPr marL="457200" indent="-457200" algn="just" rtl="1">
              <a:lnSpc>
                <a:spcPct val="107000"/>
              </a:lnSpc>
              <a:spcAft>
                <a:spcPts val="800"/>
              </a:spcAft>
              <a:buFont typeface="Arial" panose="020B0604020202020204" pitchFamily="34" charset="0"/>
              <a:buChar char="•"/>
            </a:pPr>
            <a:r>
              <a:rPr lang="ar-EG" sz="3200" dirty="0">
                <a:latin typeface="Simplified Arabic" panose="02020603050405020304" pitchFamily="18" charset="-78"/>
                <a:ea typeface="Calibri" panose="020F0502020204030204" pitchFamily="34" charset="0"/>
                <a:cs typeface="Simplified Arabic" panose="02020603050405020304" pitchFamily="18" charset="-78"/>
              </a:rPr>
              <a:t>فالإعلام وإن كان ينقل الواقع فإنه لا ينقله كله، وإنما الواقع الذي يبتغي إيصاله إلى المتلقي من وجهة نظره.</a:t>
            </a:r>
          </a:p>
          <a:p>
            <a:pPr algn="just" rtl="1">
              <a:lnSpc>
                <a:spcPct val="107000"/>
              </a:lnSpc>
              <a:spcAft>
                <a:spcPts val="800"/>
              </a:spcAft>
            </a:pP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marL="457200" indent="-457200" algn="just" rtl="1">
              <a:lnSpc>
                <a:spcPct val="107000"/>
              </a:lnSpc>
              <a:spcAft>
                <a:spcPts val="800"/>
              </a:spcAft>
              <a:buFont typeface="Arial" panose="020B0604020202020204" pitchFamily="34" charset="0"/>
              <a:buChar char="•"/>
            </a:pPr>
            <a:r>
              <a:rPr lang="ar-EG" sz="3200" dirty="0">
                <a:latin typeface="Simplified Arabic" panose="02020603050405020304" pitchFamily="18" charset="-78"/>
                <a:ea typeface="Calibri" panose="020F0502020204030204" pitchFamily="34" charset="0"/>
                <a:cs typeface="Simplified Arabic" panose="02020603050405020304" pitchFamily="18" charset="-78"/>
              </a:rPr>
              <a:t>ويصل حجم التدخل في تركيب الأحداث وإعادة تحريرها وتقديمها إلى المتلقي إلى حد إغفال الأحداث التي لا تتناسب مع سياسة الوسيلة.</a:t>
            </a:r>
            <a:endParaRPr lang="en-US" sz="3200" dirty="0">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 name="Picture 3">
            <a:extLst>
              <a:ext uri="{FF2B5EF4-FFF2-40B4-BE49-F238E27FC236}">
                <a16:creationId xmlns:a16="http://schemas.microsoft.com/office/drawing/2014/main" id="{FC199186-6A9F-2EA9-5A73-A3D10FB06D8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42308" y="4600135"/>
            <a:ext cx="1396092" cy="1396092"/>
          </a:xfrm>
          <a:prstGeom prst="rect">
            <a:avLst/>
          </a:prstGeom>
        </p:spPr>
      </p:pic>
    </p:spTree>
    <p:extLst>
      <p:ext uri="{BB962C8B-B14F-4D97-AF65-F5344CB8AC3E}">
        <p14:creationId xmlns:p14="http://schemas.microsoft.com/office/powerpoint/2010/main" val="29357194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E2B3B2-E403-AD0F-04AB-40466F141D6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15185B4-1C59-B096-2532-0D3EF6C562C8}"/>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6339D737-CF1F-B383-F558-68EA7B246C0B}"/>
              </a:ext>
            </a:extLst>
          </p:cNvPr>
          <p:cNvSpPr txBox="1"/>
          <p:nvPr/>
        </p:nvSpPr>
        <p:spPr>
          <a:xfrm>
            <a:off x="2513150" y="1019069"/>
            <a:ext cx="3902032" cy="954107"/>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مفهوم السياسة التحريرية</a:t>
            </a: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2A1B93AB-7E1B-3F87-FC63-07F32C206AB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3F057D7-981D-5838-3C69-0931D7EAFEDF}"/>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3558DE31-9153-D3F7-DE88-5BF350F5F022}"/>
              </a:ext>
            </a:extLst>
          </p:cNvPr>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7</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E21B0D70-D8E3-09F0-4551-EBC7EAC6CB7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E96E9EE5-1F50-8511-135B-C44B068D20A0}"/>
              </a:ext>
            </a:extLst>
          </p:cNvPr>
          <p:cNvSpPr txBox="1"/>
          <p:nvPr/>
        </p:nvSpPr>
        <p:spPr>
          <a:xfrm>
            <a:off x="2332975" y="2409031"/>
            <a:ext cx="8966007" cy="2727029"/>
          </a:xfrm>
          <a:prstGeom prst="rect">
            <a:avLst/>
          </a:prstGeom>
          <a:noFill/>
        </p:spPr>
        <p:txBody>
          <a:bodyPr wrap="square" rtlCol="0">
            <a:spAutoFit/>
          </a:bodyPr>
          <a:lstStyle/>
          <a:p>
            <a:pPr marL="457200" indent="-457200" algn="just" rtl="1">
              <a:lnSpc>
                <a:spcPct val="107000"/>
              </a:lnSpc>
              <a:spcAft>
                <a:spcPts val="800"/>
              </a:spcAft>
              <a:buFont typeface="Arial" panose="020B0604020202020204" pitchFamily="34" charset="0"/>
              <a:buChar char="•"/>
            </a:pPr>
            <a:r>
              <a:rPr lang="ar-EG" sz="3200" dirty="0">
                <a:latin typeface="Simplified Arabic" panose="02020603050405020304" pitchFamily="18" charset="-78"/>
                <a:ea typeface="Calibri" panose="020F0502020204030204" pitchFamily="34" charset="0"/>
                <a:cs typeface="Simplified Arabic" panose="02020603050405020304" pitchFamily="18" charset="-78"/>
              </a:rPr>
              <a:t>كثيراً تلجأ وسائل الإعلام إلى إغفال الأحداث التي لا تتناسب مع سياستها الإعلامية بشكل متعمد، وكذلك تلجأ إلى تضخيم بعض الأحداث التي تتفق مع سياستها التحريرية، لذا فإن أهم ما يجب أن يميز المحرر الإعلامي هو مدى قدرته السريعة على استيعاب سياسة وسيلته.</a:t>
            </a:r>
            <a:endParaRPr lang="en-US" sz="3200" dirty="0">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 name="Picture 3">
            <a:extLst>
              <a:ext uri="{FF2B5EF4-FFF2-40B4-BE49-F238E27FC236}">
                <a16:creationId xmlns:a16="http://schemas.microsoft.com/office/drawing/2014/main" id="{E4418E2A-B87F-961E-5BB1-58737EB2E90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42308" y="4600135"/>
            <a:ext cx="1396092" cy="1396092"/>
          </a:xfrm>
          <a:prstGeom prst="rect">
            <a:avLst/>
          </a:prstGeom>
        </p:spPr>
      </p:pic>
    </p:spTree>
    <p:extLst>
      <p:ext uri="{BB962C8B-B14F-4D97-AF65-F5344CB8AC3E}">
        <p14:creationId xmlns:p14="http://schemas.microsoft.com/office/powerpoint/2010/main" val="40215875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0D5B40-4B09-E5B5-D4E1-ED0D0D7164F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F6670A5-1C5C-8955-CFA3-EA6EBBC86A25}"/>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B4D21B3D-214E-405F-5404-6C024D1BD27B}"/>
              </a:ext>
            </a:extLst>
          </p:cNvPr>
          <p:cNvSpPr txBox="1"/>
          <p:nvPr/>
        </p:nvSpPr>
        <p:spPr>
          <a:xfrm>
            <a:off x="2513150" y="1019069"/>
            <a:ext cx="3902032" cy="954107"/>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مفهوم السياسة التحريرية</a:t>
            </a: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0B6FFAA5-A261-E5E8-D4C6-AE1F943995A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009F1BC-F2EC-8578-5EFE-5EA7847E7199}"/>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8CB93CDD-7539-248B-8692-52FC9B0B2C42}"/>
              </a:ext>
            </a:extLst>
          </p:cNvPr>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7</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B9A92072-A9E6-2239-6BB8-24B11C0FAC0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C2F48DF3-58AE-C300-C688-DD7E008D6333}"/>
              </a:ext>
            </a:extLst>
          </p:cNvPr>
          <p:cNvSpPr txBox="1"/>
          <p:nvPr/>
        </p:nvSpPr>
        <p:spPr>
          <a:xfrm>
            <a:off x="2332975" y="2409031"/>
            <a:ext cx="8966007" cy="2727029"/>
          </a:xfrm>
          <a:prstGeom prst="rect">
            <a:avLst/>
          </a:prstGeom>
          <a:noFill/>
        </p:spPr>
        <p:txBody>
          <a:bodyPr wrap="square" rtlCol="0">
            <a:spAutoFit/>
          </a:bodyPr>
          <a:lstStyle/>
          <a:p>
            <a:pPr marL="457200" indent="-457200" algn="just" rtl="1">
              <a:lnSpc>
                <a:spcPct val="107000"/>
              </a:lnSpc>
              <a:spcAft>
                <a:spcPts val="800"/>
              </a:spcAft>
              <a:buFont typeface="Arial" panose="020B0604020202020204" pitchFamily="34" charset="0"/>
              <a:buChar char="•"/>
            </a:pPr>
            <a:r>
              <a:rPr lang="ar-EG" sz="3200" dirty="0">
                <a:latin typeface="Simplified Arabic" panose="02020603050405020304" pitchFamily="18" charset="-78"/>
                <a:ea typeface="Calibri" panose="020F0502020204030204" pitchFamily="34" charset="0"/>
                <a:cs typeface="Simplified Arabic" panose="02020603050405020304" pitchFamily="18" charset="-78"/>
              </a:rPr>
              <a:t>تظهر السياسة التحريرية بصورة واضحة أثناء الاجتماع التحريري اليومي، الذي تعقده وسائل الإعلام المختلفة، والذي يناقش الخطوط العريضة والتفاصيل الدقيقة وبناء الجسم التحريري للوسيلة من خلال تواصل مستمر بين الجهاز التحريري وصانع القرار الإعلامي. </a:t>
            </a:r>
            <a:endParaRPr lang="en-US" sz="3200" dirty="0">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 name="Picture 3">
            <a:extLst>
              <a:ext uri="{FF2B5EF4-FFF2-40B4-BE49-F238E27FC236}">
                <a16:creationId xmlns:a16="http://schemas.microsoft.com/office/drawing/2014/main" id="{DD009154-F4A4-A5E0-EDE2-EA265DD9814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42308" y="4600135"/>
            <a:ext cx="1396092" cy="1396092"/>
          </a:xfrm>
          <a:prstGeom prst="rect">
            <a:avLst/>
          </a:prstGeom>
        </p:spPr>
      </p:pic>
    </p:spTree>
    <p:extLst>
      <p:ext uri="{BB962C8B-B14F-4D97-AF65-F5344CB8AC3E}">
        <p14:creationId xmlns:p14="http://schemas.microsoft.com/office/powerpoint/2010/main" val="11347297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CB13A4-987E-9F05-ABC8-DBA7B68D3F7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32B3ADD-3413-A23D-2BF0-5B47C3DEFFAC}"/>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589E9D7-C604-78FE-82B3-5F1C851AB512}"/>
              </a:ext>
            </a:extLst>
          </p:cNvPr>
          <p:cNvSpPr txBox="1"/>
          <p:nvPr/>
        </p:nvSpPr>
        <p:spPr>
          <a:xfrm>
            <a:off x="2513150" y="1019069"/>
            <a:ext cx="3902032" cy="954107"/>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مفهوم السياسة التحريرية</a:t>
            </a: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F90000CD-5B8E-4A14-574F-EB34DB77264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812A867-D7F8-5944-A8FD-0C5597C5A0E9}"/>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D293FF53-C8E8-C8FE-A082-27C49D90D3CF}"/>
              </a:ext>
            </a:extLst>
          </p:cNvPr>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7</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198D3570-7F8F-EA0B-A2EB-C0284AC27FA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93977F3C-A3AC-4A48-A694-242733857BD1}"/>
              </a:ext>
            </a:extLst>
          </p:cNvPr>
          <p:cNvSpPr txBox="1"/>
          <p:nvPr/>
        </p:nvSpPr>
        <p:spPr>
          <a:xfrm>
            <a:off x="2332975" y="2409031"/>
            <a:ext cx="8966007" cy="2200089"/>
          </a:xfrm>
          <a:prstGeom prst="rect">
            <a:avLst/>
          </a:prstGeom>
          <a:noFill/>
        </p:spPr>
        <p:txBody>
          <a:bodyPr wrap="square" rtlCol="0">
            <a:spAutoFit/>
          </a:bodyPr>
          <a:lstStyle/>
          <a:p>
            <a:pPr marL="457200" indent="-457200" algn="just" rtl="1">
              <a:lnSpc>
                <a:spcPct val="107000"/>
              </a:lnSpc>
              <a:spcAft>
                <a:spcPts val="800"/>
              </a:spcAft>
              <a:buFont typeface="Arial" panose="020B0604020202020204" pitchFamily="34" charset="0"/>
              <a:buChar char="•"/>
            </a:pPr>
            <a:r>
              <a:rPr lang="ar-EG" sz="3200" dirty="0">
                <a:latin typeface="Simplified Arabic" panose="02020603050405020304" pitchFamily="18" charset="-78"/>
                <a:ea typeface="Calibri" panose="020F0502020204030204" pitchFamily="34" charset="0"/>
                <a:cs typeface="Simplified Arabic" panose="02020603050405020304" pitchFamily="18" charset="-78"/>
              </a:rPr>
              <a:t>ويعقد الاجتماع التحريري في غرفة التحرير</a:t>
            </a:r>
            <a:r>
              <a:rPr lang="en-US" sz="3200" dirty="0">
                <a:latin typeface="Simplified Arabic" panose="02020603050405020304" pitchFamily="18" charset="-78"/>
                <a:ea typeface="Calibri" panose="020F0502020204030204" pitchFamily="34" charset="0"/>
                <a:cs typeface="Simplified Arabic" panose="02020603050405020304" pitchFamily="18" charset="-78"/>
              </a:rPr>
              <a:t>News Room ، </a:t>
            </a:r>
            <a:r>
              <a:rPr lang="ar-EG" sz="3200" dirty="0">
                <a:latin typeface="Simplified Arabic" panose="02020603050405020304" pitchFamily="18" charset="-78"/>
                <a:ea typeface="Calibri" panose="020F0502020204030204" pitchFamily="34" charset="0"/>
                <a:cs typeface="Simplified Arabic" panose="02020603050405020304" pitchFamily="18" charset="-78"/>
              </a:rPr>
              <a:t>ويضم رئيس التحرير، ونوابه، ومديري التحرير، ورؤساء الأقسام، ويناقشون السياسة التحريرية التي توجه المضمون التحريري بشكل يومي، وترتيب أولويات النشر. </a:t>
            </a:r>
            <a:endParaRPr lang="en-US" sz="3200" dirty="0">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8" name="Picture 7">
            <a:extLst>
              <a:ext uri="{FF2B5EF4-FFF2-40B4-BE49-F238E27FC236}">
                <a16:creationId xmlns:a16="http://schemas.microsoft.com/office/drawing/2014/main" id="{13C93DD8-7490-5E6B-574D-D1D8936791B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42308" y="4492191"/>
            <a:ext cx="1453747" cy="1453747"/>
          </a:xfrm>
          <a:prstGeom prst="rect">
            <a:avLst/>
          </a:prstGeom>
        </p:spPr>
      </p:pic>
    </p:spTree>
    <p:extLst>
      <p:ext uri="{BB962C8B-B14F-4D97-AF65-F5344CB8AC3E}">
        <p14:creationId xmlns:p14="http://schemas.microsoft.com/office/powerpoint/2010/main" val="2515264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A688C1-7888-1F69-D213-81EC6C9DD09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19EE1D5-D2F6-CC7B-B05F-24E2152F21E6}"/>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3A051091-EC08-88BC-A25F-F58AB211C9CF}"/>
              </a:ext>
            </a:extLst>
          </p:cNvPr>
          <p:cNvSpPr txBox="1"/>
          <p:nvPr/>
        </p:nvSpPr>
        <p:spPr>
          <a:xfrm>
            <a:off x="2513150" y="1019069"/>
            <a:ext cx="3902032" cy="954107"/>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مفهوم السياسة التحريرية</a:t>
            </a: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919FE5AB-D466-E752-2B4C-9F01B6AAF3C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00AC7BE-74D8-5E09-B24C-A70B9F4D0DEC}"/>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A2FF4978-9087-8FDC-AF68-B315D2D18492}"/>
              </a:ext>
            </a:extLst>
          </p:cNvPr>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7</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7C40F7E3-FF93-0E39-E6F1-669883EE0C6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C8D72E0-E995-CA53-66A2-9A2C2F35FEC4}"/>
              </a:ext>
            </a:extLst>
          </p:cNvPr>
          <p:cNvSpPr txBox="1"/>
          <p:nvPr/>
        </p:nvSpPr>
        <p:spPr>
          <a:xfrm>
            <a:off x="2332975" y="2409031"/>
            <a:ext cx="8966007" cy="2200089"/>
          </a:xfrm>
          <a:prstGeom prst="rect">
            <a:avLst/>
          </a:prstGeom>
          <a:noFill/>
        </p:spPr>
        <p:txBody>
          <a:bodyPr wrap="square" rtlCol="0">
            <a:spAutoFit/>
          </a:bodyPr>
          <a:lstStyle/>
          <a:p>
            <a:pPr marL="457200" indent="-457200" algn="just" rtl="1">
              <a:lnSpc>
                <a:spcPct val="107000"/>
              </a:lnSpc>
              <a:spcAft>
                <a:spcPts val="800"/>
              </a:spcAft>
              <a:buFont typeface="Arial" panose="020B0604020202020204" pitchFamily="34" charset="0"/>
              <a:buChar char="•"/>
            </a:pPr>
            <a:r>
              <a:rPr lang="ar-EG" sz="3200" dirty="0">
                <a:latin typeface="Simplified Arabic" panose="02020603050405020304" pitchFamily="18" charset="-78"/>
                <a:ea typeface="Calibri" panose="020F0502020204030204" pitchFamily="34" charset="0"/>
                <a:cs typeface="Simplified Arabic" panose="02020603050405020304" pitchFamily="18" charset="-78"/>
              </a:rPr>
              <a:t>وكذلك الحال في وسائل الإعلام المرئية، حيث كان يجرى الاجتماع التحريري في مركز أخبار التلفزيون السوري، حيث يجتمع المحررون مع رئيس التحرير، لترتيب أولويات التحرير وخطوطه العريضة، وصولاً إلى أدق تفاصيل النشرة الرئيسية.</a:t>
            </a:r>
            <a:endParaRPr lang="en-US" sz="3200" dirty="0">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8" name="Picture 7">
            <a:extLst>
              <a:ext uri="{FF2B5EF4-FFF2-40B4-BE49-F238E27FC236}">
                <a16:creationId xmlns:a16="http://schemas.microsoft.com/office/drawing/2014/main" id="{293CF6F2-7E2F-0FD4-A41D-52C2E9848AA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42308" y="4296176"/>
            <a:ext cx="1814427" cy="1814427"/>
          </a:xfrm>
          <a:prstGeom prst="rect">
            <a:avLst/>
          </a:prstGeom>
        </p:spPr>
      </p:pic>
    </p:spTree>
    <p:extLst>
      <p:ext uri="{BB962C8B-B14F-4D97-AF65-F5344CB8AC3E}">
        <p14:creationId xmlns:p14="http://schemas.microsoft.com/office/powerpoint/2010/main" val="28804732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73417E-E268-C0A2-26CE-C56ACED6F09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A7B501C-7DF9-399E-4BF7-CA39D3DA07FF}"/>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68766C47-D788-E3B3-F0A8-9C95CEB79C32}"/>
              </a:ext>
            </a:extLst>
          </p:cNvPr>
          <p:cNvSpPr txBox="1"/>
          <p:nvPr/>
        </p:nvSpPr>
        <p:spPr>
          <a:xfrm>
            <a:off x="2513150" y="1019069"/>
            <a:ext cx="4436290" cy="954107"/>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أسباب وجود السياسة التحريرية</a:t>
            </a: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383B1F76-228C-9227-40DF-F12D78BAB35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104143-56E8-EF0C-92D2-08E1C45AAE94}"/>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704F7682-3B28-60FD-1003-127FB885F4A1}"/>
              </a:ext>
            </a:extLst>
          </p:cNvPr>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7</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C9C8AACB-D4D8-B05C-6F59-620F1790084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4" name="Diagram 3">
            <a:extLst>
              <a:ext uri="{FF2B5EF4-FFF2-40B4-BE49-F238E27FC236}">
                <a16:creationId xmlns:a16="http://schemas.microsoft.com/office/drawing/2014/main" id="{22964926-A522-9C58-F6EF-401B9E179F86}"/>
              </a:ext>
            </a:extLst>
          </p:cNvPr>
          <p:cNvGraphicFramePr/>
          <p:nvPr>
            <p:extLst>
              <p:ext uri="{D42A27DB-BD31-4B8C-83A1-F6EECF244321}">
                <p14:modId xmlns:p14="http://schemas.microsoft.com/office/powerpoint/2010/main" val="2679384775"/>
              </p:ext>
            </p:extLst>
          </p:nvPr>
        </p:nvGraphicFramePr>
        <p:xfrm>
          <a:off x="2599433" y="1985072"/>
          <a:ext cx="7646850" cy="389081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2409099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917896-998F-B8BE-0C2F-641C7936E9F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C88E21C-59CD-115F-9455-68F84D531730}"/>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53A3185E-B5DD-FD6F-86EC-56E632216B6D}"/>
              </a:ext>
            </a:extLst>
          </p:cNvPr>
          <p:cNvSpPr txBox="1"/>
          <p:nvPr/>
        </p:nvSpPr>
        <p:spPr>
          <a:xfrm>
            <a:off x="2513150" y="1019069"/>
            <a:ext cx="3902032" cy="954107"/>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أسباب وجود السياسة التحريرية</a:t>
            </a: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7B2EBE23-5DE9-C672-CABC-14D44691A84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A7DDFCE-8BDD-EBA9-0E51-E12CA4B324C1}"/>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D89E8C0E-DE7C-FE16-4490-A656F347A846}"/>
              </a:ext>
            </a:extLst>
          </p:cNvPr>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7</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99D58493-B330-1EB6-9391-D649D396572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DC0289B5-2D11-7CC9-FD69-8D93BFA2DFCD}"/>
              </a:ext>
            </a:extLst>
          </p:cNvPr>
          <p:cNvSpPr txBox="1"/>
          <p:nvPr/>
        </p:nvSpPr>
        <p:spPr>
          <a:xfrm>
            <a:off x="2346765" y="2247517"/>
            <a:ext cx="8746892" cy="3459152"/>
          </a:xfrm>
          <a:prstGeom prst="rect">
            <a:avLst/>
          </a:prstGeom>
          <a:noFill/>
        </p:spPr>
        <p:txBody>
          <a:bodyPr wrap="square" rtlCol="0">
            <a:spAutoFit/>
          </a:bodyPr>
          <a:lstStyle/>
          <a:p>
            <a:pPr marR="0" algn="just" rtl="1">
              <a:lnSpc>
                <a:spcPct val="107000"/>
              </a:lnSpc>
              <a:spcBef>
                <a:spcPts val="0"/>
              </a:spcBef>
              <a:spcAft>
                <a:spcPts val="800"/>
              </a:spcAft>
            </a:pPr>
            <a:r>
              <a:rPr lang="ar-EG" sz="3200" dirty="0">
                <a:latin typeface="Simplified Arabic" panose="02020603050405020304" pitchFamily="18" charset="-78"/>
                <a:ea typeface="Calibri" panose="020F0502020204030204" pitchFamily="34" charset="0"/>
                <a:cs typeface="Simplified Arabic" panose="02020603050405020304" pitchFamily="18" charset="-78"/>
              </a:rPr>
              <a:t>1 - يجب أن يكون لكل وسيلة إعلامية رؤية أو فلسفة تحكم عملها اليومي وتوجهه وتؤثر فيه.</a:t>
            </a:r>
          </a:p>
          <a:p>
            <a:pPr marL="457200" marR="0" indent="-457200" algn="just" rtl="1">
              <a:lnSpc>
                <a:spcPct val="107000"/>
              </a:lnSpc>
              <a:spcBef>
                <a:spcPts val="0"/>
              </a:spcBef>
              <a:spcAft>
                <a:spcPts val="800"/>
              </a:spcAft>
              <a:buFont typeface="Arial" panose="020B0604020202020204" pitchFamily="34" charset="0"/>
              <a:buChar char="•"/>
            </a:pP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marR="0" algn="just" rtl="1">
              <a:lnSpc>
                <a:spcPct val="107000"/>
              </a:lnSpc>
              <a:spcBef>
                <a:spcPts val="0"/>
              </a:spcBef>
              <a:spcAft>
                <a:spcPts val="800"/>
              </a:spcAft>
            </a:pPr>
            <a:r>
              <a:rPr lang="ar-EG" sz="3200" dirty="0">
                <a:latin typeface="Simplified Arabic" panose="02020603050405020304" pitchFamily="18" charset="-78"/>
                <a:ea typeface="Calibri" panose="020F0502020204030204" pitchFamily="34" charset="0"/>
                <a:cs typeface="Simplified Arabic" panose="02020603050405020304" pitchFamily="18" charset="-78"/>
              </a:rPr>
              <a:t>2 - الوسيلة الإعلامية تعالج ما تريد من الأحداث بطريقتها لترسم الواقع الذي يتناسب مع توجهات صانع القرار الإعلامي وتقديمه للمتلقي على أنه الواقع الحقيقي. </a:t>
            </a:r>
            <a:endParaRPr lang="en-US" sz="3200" dirty="0">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8" name="Picture 7">
            <a:extLst>
              <a:ext uri="{FF2B5EF4-FFF2-40B4-BE49-F238E27FC236}">
                <a16:creationId xmlns:a16="http://schemas.microsoft.com/office/drawing/2014/main" id="{6EC9515E-AE58-CAA5-AB33-4B81A150C55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5423" y="3996088"/>
            <a:ext cx="1885938" cy="1885938"/>
          </a:xfrm>
          <a:prstGeom prst="rect">
            <a:avLst/>
          </a:prstGeom>
        </p:spPr>
      </p:pic>
    </p:spTree>
    <p:extLst>
      <p:ext uri="{BB962C8B-B14F-4D97-AF65-F5344CB8AC3E}">
        <p14:creationId xmlns:p14="http://schemas.microsoft.com/office/powerpoint/2010/main" val="32668552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9C2D55-DEC7-D496-99D4-151B46A35A2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FA0C113-9214-1D3B-8BE2-1E94F352D2A2}"/>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3749DF91-6A29-B379-287E-A2D2381BB16E}"/>
              </a:ext>
            </a:extLst>
          </p:cNvPr>
          <p:cNvSpPr txBox="1"/>
          <p:nvPr/>
        </p:nvSpPr>
        <p:spPr>
          <a:xfrm>
            <a:off x="2513150" y="1019069"/>
            <a:ext cx="3902032" cy="954107"/>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أسباب وجود السياسة التحريرية</a:t>
            </a: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D827646A-D66B-9E5A-8091-0D175AE4408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6A11257-F47E-83E9-9330-8F2C91AF2D5C}"/>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EE10FF39-2B6F-AF24-74C3-0BCDDD96C3A8}"/>
              </a:ext>
            </a:extLst>
          </p:cNvPr>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7</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071DD1E9-44F9-B8C8-8253-340BA784EAE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5868B72C-FAC1-277F-3DB2-E01F90165104}"/>
              </a:ext>
            </a:extLst>
          </p:cNvPr>
          <p:cNvSpPr txBox="1"/>
          <p:nvPr/>
        </p:nvSpPr>
        <p:spPr>
          <a:xfrm>
            <a:off x="2305200" y="2738968"/>
            <a:ext cx="8966007" cy="2200089"/>
          </a:xfrm>
          <a:prstGeom prst="rect">
            <a:avLst/>
          </a:prstGeom>
          <a:noFill/>
        </p:spPr>
        <p:txBody>
          <a:bodyPr wrap="square" rtlCol="0">
            <a:spAutoFit/>
          </a:bodyPr>
          <a:lstStyle/>
          <a:p>
            <a:pPr marR="0" algn="just" rtl="1">
              <a:lnSpc>
                <a:spcPct val="107000"/>
              </a:lnSpc>
              <a:spcBef>
                <a:spcPts val="0"/>
              </a:spcBef>
              <a:spcAft>
                <a:spcPts val="800"/>
              </a:spcAft>
            </a:pPr>
            <a:r>
              <a:rPr lang="ar-EG" sz="3200" dirty="0">
                <a:latin typeface="Simplified Arabic" panose="02020603050405020304" pitchFamily="18" charset="-78"/>
                <a:ea typeface="Calibri" panose="020F0502020204030204" pitchFamily="34" charset="0"/>
                <a:cs typeface="Simplified Arabic" panose="02020603050405020304" pitchFamily="18" charset="-78"/>
              </a:rPr>
              <a:t>3 – يتم رسم الخطوط العريضة للسياسة التحريرية بناء على أسس هذه الفلسفة أو الأسس والمبادئ المنظمة لعملية التحرير في الوسيلة الإعلامية، ويتم التعامل مع الأحداث المختلفة وفقاً لهذه الرؤى، ما لم يطرأ تغيير على هذه الرؤية أو الفلسفة.</a:t>
            </a:r>
            <a:endParaRPr lang="en-US" sz="3200" dirty="0">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 name="Picture 3">
            <a:extLst>
              <a:ext uri="{FF2B5EF4-FFF2-40B4-BE49-F238E27FC236}">
                <a16:creationId xmlns:a16="http://schemas.microsoft.com/office/drawing/2014/main" id="{54B18C3D-0789-027D-CDA4-6BD87A7B40C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5423" y="3996088"/>
            <a:ext cx="1885938" cy="1885938"/>
          </a:xfrm>
          <a:prstGeom prst="rect">
            <a:avLst/>
          </a:prstGeom>
        </p:spPr>
      </p:pic>
    </p:spTree>
    <p:extLst>
      <p:ext uri="{BB962C8B-B14F-4D97-AF65-F5344CB8AC3E}">
        <p14:creationId xmlns:p14="http://schemas.microsoft.com/office/powerpoint/2010/main" val="19716214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10EDD0-9D7D-D08E-FAC5-93A6CA1E342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0417228-B8D1-4B78-5F9A-90B5FA1955C4}"/>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2D1087A-7984-4FE6-F6FD-19CDEEAD091F}"/>
              </a:ext>
            </a:extLst>
          </p:cNvPr>
          <p:cNvSpPr txBox="1"/>
          <p:nvPr/>
        </p:nvSpPr>
        <p:spPr>
          <a:xfrm>
            <a:off x="2513150" y="1019069"/>
            <a:ext cx="3902032" cy="954107"/>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أسباب وجود السياسة التحريرية</a:t>
            </a: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144A490A-F0CF-F9E0-50B4-7B3EBE33CC6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EA18C1E-F06F-DE6F-817D-BF644C18E959}"/>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B60E2BB3-3ECD-59CD-13DD-9D2A397F5905}"/>
              </a:ext>
            </a:extLst>
          </p:cNvPr>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7</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C514C6A8-16CB-CB65-AA43-4963586182A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6E48781-A922-6598-FADC-9BAE023D06CC}"/>
              </a:ext>
            </a:extLst>
          </p:cNvPr>
          <p:cNvSpPr txBox="1"/>
          <p:nvPr/>
        </p:nvSpPr>
        <p:spPr>
          <a:xfrm>
            <a:off x="2127650" y="2783054"/>
            <a:ext cx="8966007" cy="2200089"/>
          </a:xfrm>
          <a:prstGeom prst="rect">
            <a:avLst/>
          </a:prstGeom>
          <a:noFill/>
        </p:spPr>
        <p:txBody>
          <a:bodyPr wrap="square" rtlCol="0">
            <a:spAutoFit/>
          </a:bodyPr>
          <a:lstStyle/>
          <a:p>
            <a:pPr marR="0" algn="just" rtl="1">
              <a:lnSpc>
                <a:spcPct val="107000"/>
              </a:lnSpc>
              <a:spcBef>
                <a:spcPts val="0"/>
              </a:spcBef>
              <a:spcAft>
                <a:spcPts val="800"/>
              </a:spcAft>
            </a:pPr>
            <a:r>
              <a:rPr lang="ar-EG" sz="3200" dirty="0">
                <a:latin typeface="Simplified Arabic" panose="02020603050405020304" pitchFamily="18" charset="-78"/>
                <a:ea typeface="Calibri" panose="020F0502020204030204" pitchFamily="34" charset="0"/>
                <a:cs typeface="Simplified Arabic" panose="02020603050405020304" pitchFamily="18" charset="-78"/>
              </a:rPr>
              <a:t>4 - يحتاج تأسيس الوسيلة الإعلامية ميزانية مالية ضخمة، لذلك فالمطلوب هو قيامها بتنفيذ الأهداف التي أسست من أجلها، أي تحقيق سياسة تحريرية تتناسب مع الأهداف التي يحددها مالك الوسيلة.</a:t>
            </a:r>
            <a:endParaRPr lang="en-US" sz="3200" dirty="0">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8" name="Picture 7">
            <a:extLst>
              <a:ext uri="{FF2B5EF4-FFF2-40B4-BE49-F238E27FC236}">
                <a16:creationId xmlns:a16="http://schemas.microsoft.com/office/drawing/2014/main" id="{6F288467-0580-EE83-3C2D-4F5A2AB55A4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42308" y="4111404"/>
            <a:ext cx="1811200" cy="1811200"/>
          </a:xfrm>
          <a:prstGeom prst="rect">
            <a:avLst/>
          </a:prstGeom>
        </p:spPr>
      </p:pic>
    </p:spTree>
    <p:extLst>
      <p:ext uri="{BB962C8B-B14F-4D97-AF65-F5344CB8AC3E}">
        <p14:creationId xmlns:p14="http://schemas.microsoft.com/office/powerpoint/2010/main" val="20670376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BE025F-2E0C-9590-4A6B-3C36F23144F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66CCD2D-1EBC-932D-F951-A448EFD2B5E3}"/>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A37B4B92-C99F-8ECB-F870-DF04F81EF1FC}"/>
              </a:ext>
            </a:extLst>
          </p:cNvPr>
          <p:cNvSpPr txBox="1"/>
          <p:nvPr/>
        </p:nvSpPr>
        <p:spPr>
          <a:xfrm>
            <a:off x="2513150" y="1019069"/>
            <a:ext cx="3902032" cy="954107"/>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أسباب وجود السياسة التحريرية</a:t>
            </a: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7A1377E0-F7BB-B976-D006-917205D6A73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5E7B917-887E-6FD1-8EC3-AAF4A0E84801}"/>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AC81C366-579E-76E0-4630-751BDB3EA75A}"/>
              </a:ext>
            </a:extLst>
          </p:cNvPr>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7</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6B399138-4932-8139-CFEF-FCDCAF0A3CF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DD588E2-7EE3-5FD8-EAAC-B63829729961}"/>
              </a:ext>
            </a:extLst>
          </p:cNvPr>
          <p:cNvSpPr txBox="1"/>
          <p:nvPr/>
        </p:nvSpPr>
        <p:spPr>
          <a:xfrm>
            <a:off x="2513150" y="2200904"/>
            <a:ext cx="8758057" cy="3459152"/>
          </a:xfrm>
          <a:prstGeom prst="rect">
            <a:avLst/>
          </a:prstGeom>
          <a:noFill/>
        </p:spPr>
        <p:txBody>
          <a:bodyPr wrap="square" rtlCol="0">
            <a:spAutoFit/>
          </a:bodyPr>
          <a:lstStyle/>
          <a:p>
            <a:pPr marR="0" algn="just" rtl="1">
              <a:lnSpc>
                <a:spcPct val="107000"/>
              </a:lnSpc>
              <a:spcBef>
                <a:spcPts val="0"/>
              </a:spcBef>
              <a:spcAft>
                <a:spcPts val="800"/>
              </a:spcAft>
            </a:pPr>
            <a:r>
              <a:rPr lang="ar-EG" sz="3200" dirty="0">
                <a:latin typeface="Simplified Arabic" panose="02020603050405020304" pitchFamily="18" charset="-78"/>
                <a:ea typeface="Calibri" panose="020F0502020204030204" pitchFamily="34" charset="0"/>
                <a:cs typeface="Simplified Arabic" panose="02020603050405020304" pitchFamily="18" charset="-78"/>
              </a:rPr>
              <a:t>5 - الوسيلة الإعلامية تعالج ما تريد من الأحداث بطريقتها لترسم الواقع الذي يتناسب وتوجهات صانع القرار الإعلامي وتقديمه للمتلقي على أنه الواقع الحقيقي. </a:t>
            </a:r>
          </a:p>
          <a:p>
            <a:pPr marL="457200" marR="0" indent="-457200" algn="just" rtl="1">
              <a:lnSpc>
                <a:spcPct val="107000"/>
              </a:lnSpc>
              <a:spcBef>
                <a:spcPts val="0"/>
              </a:spcBef>
              <a:spcAft>
                <a:spcPts val="800"/>
              </a:spcAft>
              <a:buFont typeface="Arial" panose="020B0604020202020204" pitchFamily="34" charset="0"/>
              <a:buChar char="•"/>
            </a:pP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marR="0" algn="just" rtl="1">
              <a:lnSpc>
                <a:spcPct val="107000"/>
              </a:lnSpc>
              <a:spcBef>
                <a:spcPts val="0"/>
              </a:spcBef>
              <a:spcAft>
                <a:spcPts val="800"/>
              </a:spcAft>
            </a:pPr>
            <a:r>
              <a:rPr lang="ar-EG" sz="3200" dirty="0">
                <a:latin typeface="Simplified Arabic" panose="02020603050405020304" pitchFamily="18" charset="-78"/>
                <a:ea typeface="Calibri" panose="020F0502020204030204" pitchFamily="34" charset="0"/>
                <a:cs typeface="Simplified Arabic" panose="02020603050405020304" pitchFamily="18" charset="-78"/>
              </a:rPr>
              <a:t>6 - الإعلام الخبري، على وجه الخصوص، ذو طبيعة إيديولوجية، قد يعكس الأحداث والقضايا بدقة أو يشوهها وفقاً لهذه الإيديولوجية.</a:t>
            </a:r>
            <a:endParaRPr lang="en-US" sz="3200" dirty="0">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 name="Picture 3">
            <a:extLst>
              <a:ext uri="{FF2B5EF4-FFF2-40B4-BE49-F238E27FC236}">
                <a16:creationId xmlns:a16="http://schemas.microsoft.com/office/drawing/2014/main" id="{513C6735-45CB-05EB-6D78-CCCE60AEEB7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17662" y="4468857"/>
            <a:ext cx="1453747" cy="1453747"/>
          </a:xfrm>
          <a:prstGeom prst="rect">
            <a:avLst/>
          </a:prstGeom>
        </p:spPr>
      </p:pic>
    </p:spTree>
    <p:extLst>
      <p:ext uri="{BB962C8B-B14F-4D97-AF65-F5344CB8AC3E}">
        <p14:creationId xmlns:p14="http://schemas.microsoft.com/office/powerpoint/2010/main" val="42013665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6A0F6F-F98C-0ABB-6B96-F161C9945A1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596362D-2254-279F-6FD1-1ECADD8099DD}"/>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7B41797-9E2C-9DE2-2778-AE581244AFA9}"/>
              </a:ext>
            </a:extLst>
          </p:cNvPr>
          <p:cNvSpPr txBox="1"/>
          <p:nvPr/>
        </p:nvSpPr>
        <p:spPr>
          <a:xfrm>
            <a:off x="2513150" y="1019069"/>
            <a:ext cx="5350690" cy="954107"/>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العوامل المؤثرة في السياسة التحريرية</a:t>
            </a: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05D71461-68E2-E797-6170-031D8B0EE30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507F60D-55E3-3D0E-FBB6-D4D30FE8D0A3}"/>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C49CE5DC-9F84-FC7A-ECBF-8DB4574B2E7E}"/>
              </a:ext>
            </a:extLst>
          </p:cNvPr>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7</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1BC8C033-AF62-E8D3-1D19-9F687460957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4" name="Diagram 3">
            <a:extLst>
              <a:ext uri="{FF2B5EF4-FFF2-40B4-BE49-F238E27FC236}">
                <a16:creationId xmlns:a16="http://schemas.microsoft.com/office/drawing/2014/main" id="{7BF6C081-EA95-1986-39F9-5F73C481A800}"/>
              </a:ext>
            </a:extLst>
          </p:cNvPr>
          <p:cNvGraphicFramePr/>
          <p:nvPr>
            <p:extLst>
              <p:ext uri="{D42A27DB-BD31-4B8C-83A1-F6EECF244321}">
                <p14:modId xmlns:p14="http://schemas.microsoft.com/office/powerpoint/2010/main" val="4105001897"/>
              </p:ext>
            </p:extLst>
          </p:nvPr>
        </p:nvGraphicFramePr>
        <p:xfrm>
          <a:off x="4286738" y="1667889"/>
          <a:ext cx="7154203" cy="439305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8" name="Picture 7">
            <a:extLst>
              <a:ext uri="{FF2B5EF4-FFF2-40B4-BE49-F238E27FC236}">
                <a16:creationId xmlns:a16="http://schemas.microsoft.com/office/drawing/2014/main" id="{0148B91F-164A-F191-6564-7158C6873AF9}"/>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161422" y="3308047"/>
            <a:ext cx="2771030" cy="2771030"/>
          </a:xfrm>
          <a:prstGeom prst="rect">
            <a:avLst/>
          </a:prstGeom>
        </p:spPr>
      </p:pic>
    </p:spTree>
    <p:extLst>
      <p:ext uri="{BB962C8B-B14F-4D97-AF65-F5344CB8AC3E}">
        <p14:creationId xmlns:p14="http://schemas.microsoft.com/office/powerpoint/2010/main" val="15193520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7509E8-1F64-3C0D-C688-AE15379E858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4A6B8FE-DD29-7D25-4006-5C4121D188BD}"/>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2EDF696A-98E9-E7F5-1AC4-B8917B2D5928}"/>
              </a:ext>
            </a:extLst>
          </p:cNvPr>
          <p:cNvSpPr txBox="1"/>
          <p:nvPr/>
        </p:nvSpPr>
        <p:spPr>
          <a:xfrm>
            <a:off x="2513149" y="1019069"/>
            <a:ext cx="4759847" cy="954107"/>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العوامل المؤثرة في السياسة التحريرية</a:t>
            </a: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80863F39-AFC7-5615-6CB1-B90BCF2F2B5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FE10ECC-F048-E115-BAFD-B5FF87B6D7A0}"/>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AA819B3E-0BB8-CAAD-7E2F-C4F96DEC362E}"/>
              </a:ext>
            </a:extLst>
          </p:cNvPr>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7</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029CD5E5-1CF3-D3BA-FB9C-E3BBE351466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3D20E0B2-8E81-E7CE-51C6-8BECC1F327EE}"/>
              </a:ext>
            </a:extLst>
          </p:cNvPr>
          <p:cNvSpPr txBox="1"/>
          <p:nvPr/>
        </p:nvSpPr>
        <p:spPr>
          <a:xfrm>
            <a:off x="2305200" y="1880012"/>
            <a:ext cx="8966007" cy="1248803"/>
          </a:xfrm>
          <a:prstGeom prst="rect">
            <a:avLst/>
          </a:prstGeom>
          <a:noFill/>
        </p:spPr>
        <p:txBody>
          <a:bodyPr wrap="square" rtlCol="0">
            <a:spAutoFit/>
          </a:bodyPr>
          <a:lstStyle/>
          <a:p>
            <a:pPr marR="0" algn="just" rtl="1">
              <a:lnSpc>
                <a:spcPct val="107000"/>
              </a:lnSpc>
              <a:spcBef>
                <a:spcPts val="0"/>
              </a:spcBef>
              <a:spcAft>
                <a:spcPts val="800"/>
              </a:spcAft>
            </a:pPr>
            <a:r>
              <a:rPr lang="ar-EG" sz="3200" b="1" dirty="0">
                <a:solidFill>
                  <a:srgbClr val="009EDE"/>
                </a:solidFill>
                <a:latin typeface="Simplified Arabic" panose="02020603050405020304" pitchFamily="18" charset="-78"/>
                <a:ea typeface="Calibri" panose="020F0502020204030204" pitchFamily="34" charset="0"/>
                <a:cs typeface="Simplified Arabic" panose="02020603050405020304" pitchFamily="18" charset="-78"/>
              </a:rPr>
              <a:t>أولًا - العوامل المباشرة:</a:t>
            </a: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marR="0" algn="just" rtl="1">
              <a:lnSpc>
                <a:spcPct val="107000"/>
              </a:lnSpc>
              <a:spcBef>
                <a:spcPts val="0"/>
              </a:spcBef>
              <a:spcAft>
                <a:spcPts val="800"/>
              </a:spcAft>
            </a:pPr>
            <a:endParaRPr lang="en-US" sz="3200" b="1" dirty="0">
              <a:latin typeface="Simplified Arabic" panose="02020603050405020304" pitchFamily="18" charset="-78"/>
              <a:ea typeface="Calibri" panose="020F0502020204030204" pitchFamily="34" charset="0"/>
              <a:cs typeface="Simplified Arabic" panose="02020603050405020304" pitchFamily="18" charset="-78"/>
            </a:endParaRPr>
          </a:p>
        </p:txBody>
      </p:sp>
      <p:graphicFrame>
        <p:nvGraphicFramePr>
          <p:cNvPr id="4" name="Diagram 3">
            <a:extLst>
              <a:ext uri="{FF2B5EF4-FFF2-40B4-BE49-F238E27FC236}">
                <a16:creationId xmlns:a16="http://schemas.microsoft.com/office/drawing/2014/main" id="{A2EA55E0-6FF1-1779-AD50-660471E3B572}"/>
              </a:ext>
            </a:extLst>
          </p:cNvPr>
          <p:cNvGraphicFramePr/>
          <p:nvPr>
            <p:extLst>
              <p:ext uri="{D42A27DB-BD31-4B8C-83A1-F6EECF244321}">
                <p14:modId xmlns:p14="http://schemas.microsoft.com/office/powerpoint/2010/main" val="2713841686"/>
              </p:ext>
            </p:extLst>
          </p:nvPr>
        </p:nvGraphicFramePr>
        <p:xfrm>
          <a:off x="2074047" y="1652941"/>
          <a:ext cx="7858745" cy="439305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9" name="Picture 8">
            <a:extLst>
              <a:ext uri="{FF2B5EF4-FFF2-40B4-BE49-F238E27FC236}">
                <a16:creationId xmlns:a16="http://schemas.microsoft.com/office/drawing/2014/main" id="{68710954-BE70-DA26-8285-912F4F2320D0}"/>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111584" y="3784695"/>
            <a:ext cx="2137909" cy="2137909"/>
          </a:xfrm>
          <a:prstGeom prst="rect">
            <a:avLst/>
          </a:prstGeom>
        </p:spPr>
      </p:pic>
      <p:pic>
        <p:nvPicPr>
          <p:cNvPr id="11" name="Picture 10">
            <a:extLst>
              <a:ext uri="{FF2B5EF4-FFF2-40B4-BE49-F238E27FC236}">
                <a16:creationId xmlns:a16="http://schemas.microsoft.com/office/drawing/2014/main" id="{71C7D829-17D3-E3FB-7157-6D468BB2FB8F}"/>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8964704" y="3729186"/>
            <a:ext cx="2137909" cy="2137909"/>
          </a:xfrm>
          <a:prstGeom prst="rect">
            <a:avLst/>
          </a:prstGeom>
        </p:spPr>
      </p:pic>
    </p:spTree>
    <p:extLst>
      <p:ext uri="{BB962C8B-B14F-4D97-AF65-F5344CB8AC3E}">
        <p14:creationId xmlns:p14="http://schemas.microsoft.com/office/powerpoint/2010/main" val="20245412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191912-9FC4-CCEE-215E-8660B6CD167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481CFE5-E341-DD48-76EE-88690A8BDB0C}"/>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A6EA0584-F5B6-F1B1-3BB5-8BA636EEC755}"/>
              </a:ext>
            </a:extLst>
          </p:cNvPr>
          <p:cNvSpPr txBox="1"/>
          <p:nvPr/>
        </p:nvSpPr>
        <p:spPr>
          <a:xfrm>
            <a:off x="2513149" y="1019069"/>
            <a:ext cx="4759847" cy="954107"/>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العوامل المؤثرة في السياسة التحريرية</a:t>
            </a: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E55731D7-2238-6CD0-554D-A2F51359003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F8DBE27-30BF-779A-B389-382A1E4F5120}"/>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72F90948-0E3B-F7F0-BAC5-4467D665FA43}"/>
              </a:ext>
            </a:extLst>
          </p:cNvPr>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7</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FDE0D8C1-2197-63EF-9720-A1426CE3120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AAE366CB-652D-2E52-1158-574F1FCAEF42}"/>
              </a:ext>
            </a:extLst>
          </p:cNvPr>
          <p:cNvSpPr txBox="1"/>
          <p:nvPr/>
        </p:nvSpPr>
        <p:spPr>
          <a:xfrm>
            <a:off x="2346764" y="1880012"/>
            <a:ext cx="8924443" cy="5245154"/>
          </a:xfrm>
          <a:prstGeom prst="rect">
            <a:avLst/>
          </a:prstGeom>
          <a:noFill/>
        </p:spPr>
        <p:txBody>
          <a:bodyPr wrap="square" rtlCol="0">
            <a:spAutoFit/>
          </a:bodyPr>
          <a:lstStyle/>
          <a:p>
            <a:pPr marR="0" algn="just" rtl="1">
              <a:lnSpc>
                <a:spcPct val="107000"/>
              </a:lnSpc>
              <a:spcBef>
                <a:spcPts val="0"/>
              </a:spcBef>
              <a:spcAft>
                <a:spcPts val="800"/>
              </a:spcAft>
            </a:pPr>
            <a:r>
              <a:rPr lang="ar-EG" sz="3200" b="1" dirty="0">
                <a:solidFill>
                  <a:srgbClr val="009EDE"/>
                </a:solidFill>
                <a:latin typeface="Simplified Arabic" panose="02020603050405020304" pitchFamily="18" charset="-78"/>
                <a:ea typeface="Calibri" panose="020F0502020204030204" pitchFamily="34" charset="0"/>
                <a:cs typeface="Simplified Arabic" panose="02020603050405020304" pitchFamily="18" charset="-78"/>
              </a:rPr>
              <a:t>أولًا - العوامل المباشرة:</a:t>
            </a:r>
            <a:endParaRPr lang="en-US" sz="3200" b="1" dirty="0">
              <a:solidFill>
                <a:srgbClr val="009EDE"/>
              </a:solidFill>
              <a:latin typeface="Simplified Arabic" panose="02020603050405020304" pitchFamily="18" charset="-78"/>
              <a:ea typeface="Calibri" panose="020F0502020204030204" pitchFamily="34" charset="0"/>
              <a:cs typeface="Simplified Arabic" panose="02020603050405020304" pitchFamily="18" charset="-78"/>
            </a:endParaRPr>
          </a:p>
          <a:p>
            <a:pPr marR="0" algn="just" rtl="1">
              <a:lnSpc>
                <a:spcPct val="107000"/>
              </a:lnSpc>
              <a:spcBef>
                <a:spcPts val="0"/>
              </a:spcBef>
              <a:spcAft>
                <a:spcPts val="800"/>
              </a:spcAft>
            </a:pPr>
            <a:r>
              <a:rPr lang="ar-EG" sz="3200" b="1" dirty="0">
                <a:latin typeface="Simplified Arabic" panose="02020603050405020304" pitchFamily="18" charset="-78"/>
                <a:ea typeface="Calibri" panose="020F0502020204030204" pitchFamily="34" charset="0"/>
                <a:cs typeface="Simplified Arabic" panose="02020603050405020304" pitchFamily="18" charset="-78"/>
              </a:rPr>
              <a:t>1 - الإيديولوجيا أو المبادئ السياسية: </a:t>
            </a:r>
          </a:p>
          <a:p>
            <a:pPr algn="just" rtl="1">
              <a:lnSpc>
                <a:spcPct val="107000"/>
              </a:lnSpc>
              <a:spcAft>
                <a:spcPts val="800"/>
              </a:spcAft>
            </a:pPr>
            <a:r>
              <a:rPr lang="ar-EG" sz="3200" dirty="0">
                <a:latin typeface="Simplified Arabic" panose="02020603050405020304" pitchFamily="18" charset="-78"/>
                <a:ea typeface="Calibri" panose="020F0502020204030204" pitchFamily="34" charset="0"/>
                <a:cs typeface="Simplified Arabic" panose="02020603050405020304" pitchFamily="18" charset="-78"/>
              </a:rPr>
              <a:t>هي مجموعة الأفكار والعقائد التي تحدد الخطوط العريضة للوسيلة الإعلامية، وتلتزم بها وتدافع عنها، ويحددها صانع القرار الذي تقع عليه مسؤولية الشرح والتفسير، ونقلها إلى الجهاز التحريري في الوسيلة، وتمتاز بالثبات النسبي، رغم أنها تتغير بما يتفق مع الأحداث الكبرى التي تؤثر بشكل مباشر في سياسة الوسيلة.</a:t>
            </a:r>
          </a:p>
          <a:p>
            <a:pPr algn="just" rtl="1">
              <a:lnSpc>
                <a:spcPct val="107000"/>
              </a:lnSpc>
              <a:spcAft>
                <a:spcPts val="800"/>
              </a:spcAft>
            </a:pP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marR="0" algn="just" rtl="1">
              <a:lnSpc>
                <a:spcPct val="107000"/>
              </a:lnSpc>
              <a:spcBef>
                <a:spcPts val="0"/>
              </a:spcBef>
              <a:spcAft>
                <a:spcPts val="800"/>
              </a:spcAft>
            </a:pPr>
            <a:endParaRPr lang="en-US" sz="3200" b="1" dirty="0">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8" name="Picture 7">
            <a:extLst>
              <a:ext uri="{FF2B5EF4-FFF2-40B4-BE49-F238E27FC236}">
                <a16:creationId xmlns:a16="http://schemas.microsoft.com/office/drawing/2014/main" id="{318D6492-D01D-E10C-404A-C12261C36EC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00041" y="4233614"/>
            <a:ext cx="1688990" cy="1688990"/>
          </a:xfrm>
          <a:prstGeom prst="rect">
            <a:avLst/>
          </a:prstGeom>
        </p:spPr>
      </p:pic>
    </p:spTree>
    <p:extLst>
      <p:ext uri="{BB962C8B-B14F-4D97-AF65-F5344CB8AC3E}">
        <p14:creationId xmlns:p14="http://schemas.microsoft.com/office/powerpoint/2010/main" val="34076386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83B819-F6DC-324D-D332-3D18E0442A3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C01A648-8665-8BA7-C9D0-11BD82EFFA20}"/>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7C54FC0A-1522-ACDC-0AAF-209053560046}"/>
              </a:ext>
            </a:extLst>
          </p:cNvPr>
          <p:cNvSpPr txBox="1"/>
          <p:nvPr/>
        </p:nvSpPr>
        <p:spPr>
          <a:xfrm>
            <a:off x="2513149" y="1019069"/>
            <a:ext cx="4759847" cy="954107"/>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العوامل المؤثرة في السياسة التحريرية</a:t>
            </a: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99EEE870-7D49-78F5-0772-396D1181A39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74AD17C-CD1E-D2FA-7453-5DF2F09BAA42}"/>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F33B2166-83A4-E3B9-83EF-7EC20D4C219A}"/>
              </a:ext>
            </a:extLst>
          </p:cNvPr>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7</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86A47E5D-5C83-B0ED-BE65-A22A4653525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FF587E12-AC0B-3469-A555-E20652B22B03}"/>
              </a:ext>
            </a:extLst>
          </p:cNvPr>
          <p:cNvSpPr txBox="1"/>
          <p:nvPr/>
        </p:nvSpPr>
        <p:spPr>
          <a:xfrm>
            <a:off x="2305200" y="2200904"/>
            <a:ext cx="8966007" cy="3356560"/>
          </a:xfrm>
          <a:prstGeom prst="rect">
            <a:avLst/>
          </a:prstGeom>
          <a:noFill/>
        </p:spPr>
        <p:txBody>
          <a:bodyPr wrap="square" rtlCol="0">
            <a:spAutoFit/>
          </a:bodyPr>
          <a:lstStyle/>
          <a:p>
            <a:pPr algn="just" rtl="1">
              <a:lnSpc>
                <a:spcPct val="107000"/>
              </a:lnSpc>
              <a:spcAft>
                <a:spcPts val="800"/>
              </a:spcAft>
            </a:pPr>
            <a:r>
              <a:rPr lang="ar-EG" sz="3200" b="1" dirty="0">
                <a:latin typeface="Simplified Arabic" panose="02020603050405020304" pitchFamily="18" charset="-78"/>
                <a:ea typeface="Calibri" panose="020F0502020204030204" pitchFamily="34" charset="0"/>
                <a:cs typeface="Simplified Arabic" panose="02020603050405020304" pitchFamily="18" charset="-78"/>
              </a:rPr>
              <a:t>2 - ظروف العمل الإعلامي :</a:t>
            </a:r>
          </a:p>
          <a:p>
            <a:pPr marL="457200" indent="-457200" algn="just" rtl="1">
              <a:lnSpc>
                <a:spcPct val="107000"/>
              </a:lnSpc>
              <a:spcAft>
                <a:spcPts val="800"/>
              </a:spcAft>
              <a:buFont typeface="Arial" panose="020B0604020202020204" pitchFamily="34" charset="0"/>
              <a:buChar char="•"/>
            </a:pPr>
            <a:r>
              <a:rPr lang="ar-EG" sz="3200" dirty="0">
                <a:latin typeface="Simplified Arabic" panose="02020603050405020304" pitchFamily="18" charset="-78"/>
                <a:ea typeface="Calibri" panose="020F0502020204030204" pitchFamily="34" charset="0"/>
                <a:cs typeface="Simplified Arabic" panose="02020603050405020304" pitchFamily="18" charset="-78"/>
              </a:rPr>
              <a:t>يوجد عوامل مختلفة تحكم طبيعة العمل الإعلامي، وأهمها حالة اللهث المستمر وراء الحدث، لأن أي تأخير في الإنتاج الإعلامي يجعل الوسيلة الإعلامية خارج المنافسة، ويعاني المحرر الإعلامي من ضغوطات كثيرة على رأسها ضغط البحث عن الحدث المهم الذي يتناسب مع السياسة التحريرية للمؤسسة. </a:t>
            </a:r>
            <a:endParaRPr lang="en-US" sz="3200" dirty="0">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8" name="Picture 7">
            <a:extLst>
              <a:ext uri="{FF2B5EF4-FFF2-40B4-BE49-F238E27FC236}">
                <a16:creationId xmlns:a16="http://schemas.microsoft.com/office/drawing/2014/main" id="{B8349591-6C05-76C4-8590-BD38BB2D3B0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2781" y="4189585"/>
            <a:ext cx="1823509" cy="1823509"/>
          </a:xfrm>
          <a:prstGeom prst="rect">
            <a:avLst/>
          </a:prstGeom>
        </p:spPr>
      </p:pic>
    </p:spTree>
    <p:extLst>
      <p:ext uri="{BB962C8B-B14F-4D97-AF65-F5344CB8AC3E}">
        <p14:creationId xmlns:p14="http://schemas.microsoft.com/office/powerpoint/2010/main" val="26867486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9C0FCE-217C-1859-52ED-FCD750BD989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83B4A20-6D11-3D70-F7DF-DA7F9E0B62D2}"/>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95A299BF-72B6-FF5B-E907-F5A19488BC60}"/>
              </a:ext>
            </a:extLst>
          </p:cNvPr>
          <p:cNvSpPr txBox="1"/>
          <p:nvPr/>
        </p:nvSpPr>
        <p:spPr>
          <a:xfrm>
            <a:off x="2513149" y="1019069"/>
            <a:ext cx="4759847" cy="954107"/>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العوامل المؤثرة في السياسة التحريرية</a:t>
            </a: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1BC478D5-A5B4-621D-7B7D-3F489F6AD17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483A6C6-67A2-91A7-49F8-89612B24B10E}"/>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0C03F63C-228F-E679-09D4-45C5B92CF34C}"/>
              </a:ext>
            </a:extLst>
          </p:cNvPr>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7</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AC942B39-2476-962A-8112-B4C9CB1DCDD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D7D7C7C4-8201-69E3-7422-B5ED4820CEE0}"/>
              </a:ext>
            </a:extLst>
          </p:cNvPr>
          <p:cNvSpPr txBox="1"/>
          <p:nvPr/>
        </p:nvSpPr>
        <p:spPr>
          <a:xfrm>
            <a:off x="2305200" y="2200904"/>
            <a:ext cx="8966007" cy="2829621"/>
          </a:xfrm>
          <a:prstGeom prst="rect">
            <a:avLst/>
          </a:prstGeom>
          <a:noFill/>
        </p:spPr>
        <p:txBody>
          <a:bodyPr wrap="square" rtlCol="0">
            <a:spAutoFit/>
          </a:bodyPr>
          <a:lstStyle/>
          <a:p>
            <a:pPr algn="just" rtl="1">
              <a:lnSpc>
                <a:spcPct val="107000"/>
              </a:lnSpc>
              <a:spcAft>
                <a:spcPts val="800"/>
              </a:spcAft>
            </a:pPr>
            <a:r>
              <a:rPr lang="ar-EG" sz="3200" b="1" dirty="0">
                <a:latin typeface="Simplified Arabic" panose="02020603050405020304" pitchFamily="18" charset="-78"/>
                <a:ea typeface="Calibri" panose="020F0502020204030204" pitchFamily="34" charset="0"/>
                <a:cs typeface="Simplified Arabic" panose="02020603050405020304" pitchFamily="18" charset="-78"/>
              </a:rPr>
              <a:t>3 - الوسيلة: </a:t>
            </a:r>
          </a:p>
          <a:p>
            <a:pPr algn="just" rtl="1">
              <a:lnSpc>
                <a:spcPct val="107000"/>
              </a:lnSpc>
              <a:spcAft>
                <a:spcPts val="800"/>
              </a:spcAft>
            </a:pPr>
            <a:r>
              <a:rPr lang="ar-EG" sz="3200" dirty="0">
                <a:latin typeface="Simplified Arabic" panose="02020603050405020304" pitchFamily="18" charset="-78"/>
                <a:ea typeface="Calibri" panose="020F0502020204030204" pitchFamily="34" charset="0"/>
                <a:cs typeface="Simplified Arabic" panose="02020603050405020304" pitchFamily="18" charset="-78"/>
              </a:rPr>
              <a:t>تتوقف السياسة التحريرية على طبيعة الوسيلة الإعلامية، ففي التلفزيون يقوم رئيس التحرير بإلغاء مواد تحريرية جاهزة للنشرة بسبب ضيق الوقت، وفي الصحف المطبوعة بسبب قلة المساحة المخصصة. </a:t>
            </a:r>
          </a:p>
        </p:txBody>
      </p:sp>
      <p:pic>
        <p:nvPicPr>
          <p:cNvPr id="8" name="Picture 7">
            <a:extLst>
              <a:ext uri="{FF2B5EF4-FFF2-40B4-BE49-F238E27FC236}">
                <a16:creationId xmlns:a16="http://schemas.microsoft.com/office/drawing/2014/main" id="{B5FD738D-E8EA-CE79-E5DD-013A1BC8FA3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16075" y="4392320"/>
            <a:ext cx="1822874" cy="1822874"/>
          </a:xfrm>
          <a:prstGeom prst="rect">
            <a:avLst/>
          </a:prstGeom>
        </p:spPr>
      </p:pic>
    </p:spTree>
    <p:extLst>
      <p:ext uri="{BB962C8B-B14F-4D97-AF65-F5344CB8AC3E}">
        <p14:creationId xmlns:p14="http://schemas.microsoft.com/office/powerpoint/2010/main" val="34428977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2E3A54-6D8F-5412-2FA6-DBE1CA5B9AB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EC61C45-01E6-0DE9-4AF9-3DF9EAAC58E5}"/>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B4FE9F2F-4D75-0A32-EAB0-0734A0B2714C}"/>
              </a:ext>
            </a:extLst>
          </p:cNvPr>
          <p:cNvSpPr txBox="1"/>
          <p:nvPr/>
        </p:nvSpPr>
        <p:spPr>
          <a:xfrm>
            <a:off x="2513149" y="1019069"/>
            <a:ext cx="4759847" cy="954107"/>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العوامل المؤثرة في السياسة التحريرية</a:t>
            </a: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32F06CA8-BFF7-F68C-C3FC-27616EC7CC8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4891567-53ED-50A2-1464-B9646E5DED10}"/>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9C869E10-56EF-DBCE-31D7-14F95B8063BF}"/>
              </a:ext>
            </a:extLst>
          </p:cNvPr>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7</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B8D2D34B-1036-D788-0497-15067C86EBD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2581B4A8-785A-1FD6-1246-EB5FEEB7D7E1}"/>
              </a:ext>
            </a:extLst>
          </p:cNvPr>
          <p:cNvSpPr txBox="1"/>
          <p:nvPr/>
        </p:nvSpPr>
        <p:spPr>
          <a:xfrm>
            <a:off x="2305200" y="2566965"/>
            <a:ext cx="8966007" cy="2727029"/>
          </a:xfrm>
          <a:prstGeom prst="rect">
            <a:avLst/>
          </a:prstGeom>
          <a:noFill/>
        </p:spPr>
        <p:txBody>
          <a:bodyPr wrap="square" rtlCol="0">
            <a:spAutoFit/>
          </a:bodyPr>
          <a:lstStyle/>
          <a:p>
            <a:pPr marL="457200" indent="-457200" algn="just" rtl="1">
              <a:lnSpc>
                <a:spcPct val="107000"/>
              </a:lnSpc>
              <a:spcAft>
                <a:spcPts val="800"/>
              </a:spcAft>
              <a:buFont typeface="Arial" panose="020B0604020202020204" pitchFamily="34" charset="0"/>
              <a:buChar char="•"/>
            </a:pPr>
            <a:r>
              <a:rPr lang="ar-EG" sz="3200" dirty="0">
                <a:latin typeface="Simplified Arabic" panose="02020603050405020304" pitchFamily="18" charset="-78"/>
                <a:ea typeface="Calibri" panose="020F0502020204030204" pitchFamily="34" charset="0"/>
                <a:cs typeface="Simplified Arabic" panose="02020603050405020304" pitchFamily="18" charset="-78"/>
              </a:rPr>
              <a:t>وتخضع العملية إلى اتخاذ قرار سريع على رئيس التحرير التلفزيوني أن يقرر أن يحذف ربع مواد نشرته، ليختصر فترة بث نشرته إلى توقيت محدد، كخطاب مرتقب لرئيس، أو تصريح مهم لمسؤول، أو حتى ليجري عرض مباراة كرة قدم، والأمر ذاته بالنسبة للإذاعة.</a:t>
            </a:r>
            <a:endParaRPr lang="en-US" sz="3200" dirty="0">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 name="Picture 3">
            <a:extLst>
              <a:ext uri="{FF2B5EF4-FFF2-40B4-BE49-F238E27FC236}">
                <a16:creationId xmlns:a16="http://schemas.microsoft.com/office/drawing/2014/main" id="{C0FA9E9F-E2D0-24CE-FB3F-E84C36068D6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16075" y="4392320"/>
            <a:ext cx="1822874" cy="1822874"/>
          </a:xfrm>
          <a:prstGeom prst="rect">
            <a:avLst/>
          </a:prstGeom>
        </p:spPr>
      </p:pic>
    </p:spTree>
    <p:extLst>
      <p:ext uri="{BB962C8B-B14F-4D97-AF65-F5344CB8AC3E}">
        <p14:creationId xmlns:p14="http://schemas.microsoft.com/office/powerpoint/2010/main" val="30937097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608677-6612-E13A-9DBB-3C4F46A4D3D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84E4D4C-88A7-F12F-F3FD-B621E1D9CB6D}"/>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74379E0C-3DED-95C1-EA96-733704DE5428}"/>
              </a:ext>
            </a:extLst>
          </p:cNvPr>
          <p:cNvSpPr txBox="1"/>
          <p:nvPr/>
        </p:nvSpPr>
        <p:spPr>
          <a:xfrm>
            <a:off x="2513149" y="1019069"/>
            <a:ext cx="4759847" cy="954107"/>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العوامل المؤثرة في السياسة التحريرية</a:t>
            </a: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EF8E9ACC-8255-0728-D36A-C965C6BF954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91A2EA1-6616-2CBD-5A48-55BA98D83C7C}"/>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33CE5E70-3C7E-E96D-7571-C0B1B75776B6}"/>
              </a:ext>
            </a:extLst>
          </p:cNvPr>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7</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B5D79B29-B379-24CE-E7D9-7AB17B8315D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5B216D76-557D-3C25-9B7A-0313F530B1CD}"/>
              </a:ext>
            </a:extLst>
          </p:cNvPr>
          <p:cNvSpPr txBox="1"/>
          <p:nvPr/>
        </p:nvSpPr>
        <p:spPr>
          <a:xfrm>
            <a:off x="2305200" y="2556516"/>
            <a:ext cx="8966007" cy="2200089"/>
          </a:xfrm>
          <a:prstGeom prst="rect">
            <a:avLst/>
          </a:prstGeom>
          <a:noFill/>
        </p:spPr>
        <p:txBody>
          <a:bodyPr wrap="square" rtlCol="0">
            <a:spAutoFit/>
          </a:bodyPr>
          <a:lstStyle/>
          <a:p>
            <a:pPr marL="457200" indent="-457200" algn="just" rtl="1">
              <a:lnSpc>
                <a:spcPct val="107000"/>
              </a:lnSpc>
              <a:spcAft>
                <a:spcPts val="800"/>
              </a:spcAft>
              <a:buFont typeface="Arial" panose="020B0604020202020204" pitchFamily="34" charset="0"/>
              <a:buChar char="•"/>
            </a:pPr>
            <a:r>
              <a:rPr lang="ar-EG" sz="3200" dirty="0">
                <a:latin typeface="Simplified Arabic" panose="02020603050405020304" pitchFamily="18" charset="-78"/>
                <a:ea typeface="Calibri" panose="020F0502020204030204" pitchFamily="34" charset="0"/>
                <a:cs typeface="Simplified Arabic" panose="02020603050405020304" pitchFamily="18" charset="-78"/>
              </a:rPr>
              <a:t>تعتمد الصحافة الإلكترونية على الاختصار ؛ كون القارئ لا يملك الوقت الكافي لقراءة كل شيء بسبب ضخامة المعلومات، فالقاعدة الذهبية في الكتابة للصحيفة الإلكترونية هي الدقة والاختصار وتكثيف المعنى، لاختصار الوقت على القارئ.</a:t>
            </a:r>
            <a:endParaRPr lang="en-US" sz="3200" dirty="0">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8" name="Picture 7">
            <a:extLst>
              <a:ext uri="{FF2B5EF4-FFF2-40B4-BE49-F238E27FC236}">
                <a16:creationId xmlns:a16="http://schemas.microsoft.com/office/drawing/2014/main" id="{3BB8735D-AFD6-0DAA-5D0B-950C271C11F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20793" y="4149406"/>
            <a:ext cx="1829667" cy="1829667"/>
          </a:xfrm>
          <a:prstGeom prst="rect">
            <a:avLst/>
          </a:prstGeom>
        </p:spPr>
      </p:pic>
    </p:spTree>
    <p:extLst>
      <p:ext uri="{BB962C8B-B14F-4D97-AF65-F5344CB8AC3E}">
        <p14:creationId xmlns:p14="http://schemas.microsoft.com/office/powerpoint/2010/main" val="37447332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EB1449-15F6-B543-377E-CCEE103E59D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8111E4B-C404-2EC9-B432-C62D45B7634C}"/>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7CAD69B0-9B0E-B4F8-C60B-69A30F4A3D16}"/>
              </a:ext>
            </a:extLst>
          </p:cNvPr>
          <p:cNvSpPr txBox="1"/>
          <p:nvPr/>
        </p:nvSpPr>
        <p:spPr>
          <a:xfrm>
            <a:off x="2513149" y="1019069"/>
            <a:ext cx="4759847" cy="954107"/>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العوامل المؤثرة في السياسة التحريرية</a:t>
            </a: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A667B93E-311C-1504-E1A0-0A53F596641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0532E2A-E1A6-376B-8254-2BB0B654483E}"/>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E215C4B0-C9A6-3F34-427B-74DFA090F791}"/>
              </a:ext>
            </a:extLst>
          </p:cNvPr>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7</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F367718D-6680-BA74-CB13-C27784410F0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3F474ACD-8181-DB0E-6C13-20F079247421}"/>
              </a:ext>
            </a:extLst>
          </p:cNvPr>
          <p:cNvSpPr txBox="1"/>
          <p:nvPr/>
        </p:nvSpPr>
        <p:spPr>
          <a:xfrm>
            <a:off x="2305200" y="2200904"/>
            <a:ext cx="8966007" cy="2727029"/>
          </a:xfrm>
          <a:prstGeom prst="rect">
            <a:avLst/>
          </a:prstGeom>
          <a:noFill/>
        </p:spPr>
        <p:txBody>
          <a:bodyPr wrap="square" rtlCol="0">
            <a:spAutoFit/>
          </a:bodyPr>
          <a:lstStyle/>
          <a:p>
            <a:pPr marL="457200" indent="-457200" algn="just" rtl="1">
              <a:lnSpc>
                <a:spcPct val="107000"/>
              </a:lnSpc>
              <a:spcAft>
                <a:spcPts val="800"/>
              </a:spcAft>
              <a:buFont typeface="Arial" panose="020B0604020202020204" pitchFamily="34" charset="0"/>
              <a:buChar char="•"/>
            </a:pPr>
            <a:r>
              <a:rPr lang="ar-EG" sz="3200" dirty="0">
                <a:latin typeface="Simplified Arabic" panose="02020603050405020304" pitchFamily="18" charset="-78"/>
                <a:ea typeface="Calibri" panose="020F0502020204030204" pitchFamily="34" charset="0"/>
                <a:cs typeface="Simplified Arabic" panose="02020603050405020304" pitchFamily="18" charset="-78"/>
              </a:rPr>
              <a:t>في الصحيفة الورقية، في ظل ضغط المواد الإعلامية التي تهم السياسة التحريرية للصحيفة ومحدودية حجم الصفحات، نجد رئيس التحرير يلجأ إلى تأجيل المواد التي جرى تحريرها، والتي تحتمل التأجيل إلى عدد الغد، والاستغناء عن المواد التحريرية التي لا تحتمل التأجيل أي التي يجب أن تنشر اليوم ولا تحتمل التأجيل</a:t>
            </a:r>
            <a:r>
              <a:rPr lang="en-US" sz="3200" dirty="0">
                <a:latin typeface="Simplified Arabic" panose="02020603050405020304" pitchFamily="18" charset="-78"/>
                <a:ea typeface="Calibri" panose="020F0502020204030204" pitchFamily="34" charset="0"/>
                <a:cs typeface="Simplified Arabic" panose="02020603050405020304" pitchFamily="18" charset="-78"/>
              </a:rPr>
              <a:t>.</a:t>
            </a:r>
          </a:p>
        </p:txBody>
      </p:sp>
      <p:pic>
        <p:nvPicPr>
          <p:cNvPr id="8" name="Picture 7">
            <a:extLst>
              <a:ext uri="{FF2B5EF4-FFF2-40B4-BE49-F238E27FC236}">
                <a16:creationId xmlns:a16="http://schemas.microsoft.com/office/drawing/2014/main" id="{BFEFE77C-DA76-8122-C878-1A721116DB7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42308" y="4355682"/>
            <a:ext cx="1599957" cy="1599957"/>
          </a:xfrm>
          <a:prstGeom prst="rect">
            <a:avLst/>
          </a:prstGeom>
        </p:spPr>
      </p:pic>
    </p:spTree>
    <p:extLst>
      <p:ext uri="{BB962C8B-B14F-4D97-AF65-F5344CB8AC3E}">
        <p14:creationId xmlns:p14="http://schemas.microsoft.com/office/powerpoint/2010/main" val="29175020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3F7C07-99C3-BCA7-10EF-81460C425C1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46F25D7-6D19-8D69-A70F-C14D404FA907}"/>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CDB5A0DA-14F1-1FC5-1A00-FC5F282BDEE6}"/>
              </a:ext>
            </a:extLst>
          </p:cNvPr>
          <p:cNvSpPr txBox="1"/>
          <p:nvPr/>
        </p:nvSpPr>
        <p:spPr>
          <a:xfrm>
            <a:off x="2513149" y="1019069"/>
            <a:ext cx="4759847" cy="954107"/>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العوامل المؤثرة في السياسة التحريرية</a:t>
            </a: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F94796A6-C797-39D1-D465-620AA65BAA8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DC82C28-9223-9468-9E11-791FD273C3FD}"/>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7DB408C3-83D2-6EEA-7667-4DA48166FD51}"/>
              </a:ext>
            </a:extLst>
          </p:cNvPr>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7</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DEEFF0CA-E790-0BBD-96FB-DE83D139A4A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AD599B2B-7E92-8AFC-AA5B-D55EF7EEBF32}"/>
              </a:ext>
            </a:extLst>
          </p:cNvPr>
          <p:cNvSpPr txBox="1"/>
          <p:nvPr/>
        </p:nvSpPr>
        <p:spPr>
          <a:xfrm>
            <a:off x="2765817" y="2200904"/>
            <a:ext cx="8505390" cy="3253968"/>
          </a:xfrm>
          <a:prstGeom prst="rect">
            <a:avLst/>
          </a:prstGeom>
          <a:noFill/>
        </p:spPr>
        <p:txBody>
          <a:bodyPr wrap="square" rtlCol="0">
            <a:spAutoFit/>
          </a:bodyPr>
          <a:lstStyle/>
          <a:p>
            <a:pPr marL="457200" indent="-457200" algn="just" rtl="1">
              <a:lnSpc>
                <a:spcPct val="107000"/>
              </a:lnSpc>
              <a:spcAft>
                <a:spcPts val="800"/>
              </a:spcAft>
              <a:buFont typeface="Arial" panose="020B0604020202020204" pitchFamily="34" charset="0"/>
              <a:buChar char="•"/>
            </a:pPr>
            <a:r>
              <a:rPr lang="ar-EG" sz="3200" dirty="0">
                <a:latin typeface="Simplified Arabic" panose="02020603050405020304" pitchFamily="18" charset="-78"/>
                <a:ea typeface="Calibri" panose="020F0502020204030204" pitchFamily="34" charset="0"/>
                <a:cs typeface="Simplified Arabic" panose="02020603050405020304" pitchFamily="18" charset="-78"/>
              </a:rPr>
              <a:t>دائمًا تكون الأولوية للأهم والأحدث، وكل ذلك مرتبط بتطورات الأحداث، فغالباً حدث لبلد ما قد يعيد ترتيب أخبار النشرة الرئيسية في التلفزيون، ويضع كبار المحررين أمام تحدٍ يهدد أعصابهم، وهو إلغاء كل ما تم إنتاجه من تقارير وأخبار وتركيز الأحداث باتجاه الحدث الجديد الذي غيّر مفاهيم أو معادلة ترتيب النشرة بشكل كامل. </a:t>
            </a:r>
            <a:endParaRPr lang="en-US" sz="3200" dirty="0">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8" name="Picture 7">
            <a:extLst>
              <a:ext uri="{FF2B5EF4-FFF2-40B4-BE49-F238E27FC236}">
                <a16:creationId xmlns:a16="http://schemas.microsoft.com/office/drawing/2014/main" id="{E00DA965-4270-2CF6-5667-303429CDB47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42308" y="4290646"/>
            <a:ext cx="1825039" cy="1825039"/>
          </a:xfrm>
          <a:prstGeom prst="rect">
            <a:avLst/>
          </a:prstGeom>
        </p:spPr>
      </p:pic>
    </p:spTree>
    <p:extLst>
      <p:ext uri="{BB962C8B-B14F-4D97-AF65-F5344CB8AC3E}">
        <p14:creationId xmlns:p14="http://schemas.microsoft.com/office/powerpoint/2010/main" val="3382773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C402C3-814A-4C1D-A830-9DC37596135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59387F7-F8CD-81FC-E41B-9EA019E102C0}"/>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DF27701C-CC45-BAF2-02EB-9208AC898A0F}"/>
              </a:ext>
            </a:extLst>
          </p:cNvPr>
          <p:cNvSpPr txBox="1"/>
          <p:nvPr/>
        </p:nvSpPr>
        <p:spPr>
          <a:xfrm>
            <a:off x="2513149" y="1019069"/>
            <a:ext cx="4759847" cy="954107"/>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العوامل المؤثرة في السياسة التحريرية</a:t>
            </a: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1DF4EB81-3856-432F-B6D0-0F0396591D5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EDAF429-3885-744C-8D2E-BADA0FACEA13}"/>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8B129C68-D326-4437-C360-05F34FEF6C05}"/>
              </a:ext>
            </a:extLst>
          </p:cNvPr>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7</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F3A68735-0FA2-ABC0-4C09-0EBF6AF1F09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B296FE94-2E3E-6E27-1E85-E7EDEABBD588}"/>
              </a:ext>
            </a:extLst>
          </p:cNvPr>
          <p:cNvSpPr txBox="1"/>
          <p:nvPr/>
        </p:nvSpPr>
        <p:spPr>
          <a:xfrm>
            <a:off x="2305200" y="2200904"/>
            <a:ext cx="8966007" cy="3986091"/>
          </a:xfrm>
          <a:prstGeom prst="rect">
            <a:avLst/>
          </a:prstGeom>
          <a:noFill/>
        </p:spPr>
        <p:txBody>
          <a:bodyPr wrap="square" rtlCol="0">
            <a:spAutoFit/>
          </a:bodyPr>
          <a:lstStyle/>
          <a:p>
            <a:pPr algn="just" rtl="1">
              <a:lnSpc>
                <a:spcPct val="107000"/>
              </a:lnSpc>
              <a:spcAft>
                <a:spcPts val="800"/>
              </a:spcAft>
            </a:pPr>
            <a:r>
              <a:rPr lang="ar-EG" sz="3200" dirty="0">
                <a:latin typeface="Simplified Arabic" panose="02020603050405020304" pitchFamily="18" charset="-78"/>
                <a:ea typeface="Calibri" panose="020F0502020204030204" pitchFamily="34" charset="0"/>
                <a:cs typeface="Simplified Arabic" panose="02020603050405020304" pitchFamily="18" charset="-78"/>
              </a:rPr>
              <a:t>4 – </a:t>
            </a:r>
            <a:r>
              <a:rPr lang="ar-EG" sz="3200" b="1" dirty="0">
                <a:latin typeface="Simplified Arabic" panose="02020603050405020304" pitchFamily="18" charset="-78"/>
                <a:ea typeface="Calibri" panose="020F0502020204030204" pitchFamily="34" charset="0"/>
                <a:cs typeface="Simplified Arabic" panose="02020603050405020304" pitchFamily="18" charset="-78"/>
              </a:rPr>
              <a:t>الجوانب الاقتصادية: </a:t>
            </a:r>
          </a:p>
          <a:p>
            <a:pPr algn="just" rtl="1">
              <a:lnSpc>
                <a:spcPct val="107000"/>
              </a:lnSpc>
              <a:spcAft>
                <a:spcPts val="800"/>
              </a:spcAft>
            </a:pPr>
            <a:r>
              <a:rPr lang="ar-EG" sz="3200" dirty="0">
                <a:latin typeface="Simplified Arabic" panose="02020603050405020304" pitchFamily="18" charset="-78"/>
                <a:ea typeface="Calibri" panose="020F0502020204030204" pitchFamily="34" charset="0"/>
                <a:cs typeface="Simplified Arabic" panose="02020603050405020304" pitchFamily="18" charset="-78"/>
              </a:rPr>
              <a:t>تعتبر الجوانب الاقتصادية من أكثر العوامل التي تؤثر في السياسة التحريرية، بسبب ضخامة الميزانية التي تتطلبها وسائل الإعلام، فصناعة الإعلام تتطلب إمكانيات مادية ضخمة قد لا يستطيع الأفراد أحيانًا تأمينها، فنجد شركات استثمارية كبيرة تدير وسائل إعلامية متعددة، أو حكومات مسؤولة عن تمويل وسائل الإعلام.</a:t>
            </a:r>
            <a:endParaRPr lang="en-US" sz="3200" dirty="0">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3200" dirty="0">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8" name="Picture 7">
            <a:extLst>
              <a:ext uri="{FF2B5EF4-FFF2-40B4-BE49-F238E27FC236}">
                <a16:creationId xmlns:a16="http://schemas.microsoft.com/office/drawing/2014/main" id="{163C8B53-62B0-D549-3864-668F477E90F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20793" y="4614202"/>
            <a:ext cx="1501483" cy="1501483"/>
          </a:xfrm>
          <a:prstGeom prst="rect">
            <a:avLst/>
          </a:prstGeom>
        </p:spPr>
      </p:pic>
    </p:spTree>
    <p:extLst>
      <p:ext uri="{BB962C8B-B14F-4D97-AF65-F5344CB8AC3E}">
        <p14:creationId xmlns:p14="http://schemas.microsoft.com/office/powerpoint/2010/main" val="10323341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876C4F-62D2-53BF-8D2D-42D93338698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DD0B628-85D0-EC2E-BBB0-4CA361B05A4D}"/>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BA89A4E4-ADFE-5C5F-B071-BCCD8FA182EB}"/>
              </a:ext>
            </a:extLst>
          </p:cNvPr>
          <p:cNvSpPr txBox="1"/>
          <p:nvPr/>
        </p:nvSpPr>
        <p:spPr>
          <a:xfrm>
            <a:off x="2513149" y="1019069"/>
            <a:ext cx="4759847" cy="954107"/>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العوامل المؤثرة في السياسة التحريرية</a:t>
            </a: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67D69A27-7C75-C898-094B-AC10359F04E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19281D6-DD0B-62BC-AAC0-224D4D916FC3}"/>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33CC5029-96DD-B478-AAEE-5B166FB8861D}"/>
              </a:ext>
            </a:extLst>
          </p:cNvPr>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7</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BF887796-E680-6CF9-D63C-C5CD2B66FF7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88B1C515-3DFC-DD4E-5771-2FFF37A4F5F0}"/>
              </a:ext>
            </a:extLst>
          </p:cNvPr>
          <p:cNvSpPr txBox="1"/>
          <p:nvPr/>
        </p:nvSpPr>
        <p:spPr>
          <a:xfrm>
            <a:off x="2305200" y="2200904"/>
            <a:ext cx="8966007" cy="3986091"/>
          </a:xfrm>
          <a:prstGeom prst="rect">
            <a:avLst/>
          </a:prstGeom>
          <a:noFill/>
        </p:spPr>
        <p:txBody>
          <a:bodyPr wrap="square" rtlCol="0">
            <a:spAutoFit/>
          </a:bodyPr>
          <a:lstStyle/>
          <a:p>
            <a:pPr marL="457200" indent="-457200" algn="just" rtl="1">
              <a:lnSpc>
                <a:spcPct val="107000"/>
              </a:lnSpc>
              <a:spcAft>
                <a:spcPts val="800"/>
              </a:spcAft>
              <a:buFont typeface="Arial" panose="020B0604020202020204" pitchFamily="34" charset="0"/>
              <a:buChar char="•"/>
            </a:pPr>
            <a:r>
              <a:rPr lang="ar-EG" sz="3200" dirty="0">
                <a:latin typeface="Simplified Arabic" panose="02020603050405020304" pitchFamily="18" charset="-78"/>
                <a:ea typeface="Calibri" panose="020F0502020204030204" pitchFamily="34" charset="0"/>
                <a:cs typeface="Simplified Arabic" panose="02020603050405020304" pitchFamily="18" charset="-78"/>
              </a:rPr>
              <a:t>يضع ممول الوسيلة الإعلامية خطوط عريضة أو يوكلها إلى من يأتمنه على من يعتقد أنه يحقق الأهداف التي دفع الأموال من أجلها لتحديد سياسة تحريرية ذات أهداف مرسومة بدقة.</a:t>
            </a:r>
          </a:p>
          <a:p>
            <a:pPr algn="just" rtl="1">
              <a:lnSpc>
                <a:spcPct val="107000"/>
              </a:lnSpc>
              <a:spcAft>
                <a:spcPts val="800"/>
              </a:spcAft>
            </a:pP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marL="457200" indent="-457200" algn="r" rtl="1">
              <a:lnSpc>
                <a:spcPct val="107000"/>
              </a:lnSpc>
              <a:spcAft>
                <a:spcPts val="800"/>
              </a:spcAft>
              <a:buFont typeface="Arial" panose="020B0604020202020204" pitchFamily="34" charset="0"/>
              <a:buChar char="•"/>
            </a:pPr>
            <a:r>
              <a:rPr lang="ar-EG" sz="3200" dirty="0">
                <a:latin typeface="Simplified Arabic" panose="02020603050405020304" pitchFamily="18" charset="-78"/>
                <a:ea typeface="Calibri" panose="020F0502020204030204" pitchFamily="34" charset="0"/>
                <a:cs typeface="Simplified Arabic" panose="02020603050405020304" pitchFamily="18" charset="-78"/>
              </a:rPr>
              <a:t>الوسيلة الإعلامية ليست مؤسسة خيرية وإنما مطلوب من عامليها تحقيق السياسة التي ينفق من أجلها ممول هذه الوسيلة أموالاً ضخمة عليها.</a:t>
            </a:r>
          </a:p>
        </p:txBody>
      </p:sp>
      <p:pic>
        <p:nvPicPr>
          <p:cNvPr id="4" name="Picture 3">
            <a:extLst>
              <a:ext uri="{FF2B5EF4-FFF2-40B4-BE49-F238E27FC236}">
                <a16:creationId xmlns:a16="http://schemas.microsoft.com/office/drawing/2014/main" id="{ED9394F4-0121-232A-743E-47E2711CD68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20793" y="4614202"/>
            <a:ext cx="1501483" cy="1501483"/>
          </a:xfrm>
          <a:prstGeom prst="rect">
            <a:avLst/>
          </a:prstGeom>
        </p:spPr>
      </p:pic>
    </p:spTree>
    <p:extLst>
      <p:ext uri="{BB962C8B-B14F-4D97-AF65-F5344CB8AC3E}">
        <p14:creationId xmlns:p14="http://schemas.microsoft.com/office/powerpoint/2010/main" val="11308613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737636-CDBF-2288-E2C3-EE793C63328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C4707C5-0978-EBD2-CDB9-35CF5DD17761}"/>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DF8A4F30-96F9-3014-208A-C041939C7BB1}"/>
              </a:ext>
            </a:extLst>
          </p:cNvPr>
          <p:cNvSpPr txBox="1"/>
          <p:nvPr/>
        </p:nvSpPr>
        <p:spPr>
          <a:xfrm>
            <a:off x="2513149" y="1019069"/>
            <a:ext cx="4759847" cy="954107"/>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العوامل المؤثرة في السياسة التحريرية</a:t>
            </a: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E82134A6-9E08-9BFB-829A-37EA1F0C525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E8F8DB8-0EEF-FFB0-A4F1-66919360AD09}"/>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629C1A11-C175-3E8A-1BC6-57E041A3E31C}"/>
              </a:ext>
            </a:extLst>
          </p:cNvPr>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7</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4124185B-F72D-BFDA-B41B-60E2A35B729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D4CE645F-462F-C23F-9060-0E0879602E55}"/>
              </a:ext>
            </a:extLst>
          </p:cNvPr>
          <p:cNvSpPr txBox="1"/>
          <p:nvPr/>
        </p:nvSpPr>
        <p:spPr>
          <a:xfrm>
            <a:off x="2346765" y="2200904"/>
            <a:ext cx="8924442" cy="4513030"/>
          </a:xfrm>
          <a:prstGeom prst="rect">
            <a:avLst/>
          </a:prstGeom>
          <a:noFill/>
        </p:spPr>
        <p:txBody>
          <a:bodyPr wrap="square" rtlCol="0">
            <a:spAutoFit/>
          </a:bodyPr>
          <a:lstStyle/>
          <a:p>
            <a:pPr marL="457200" indent="-457200" algn="just" rtl="1">
              <a:lnSpc>
                <a:spcPct val="107000"/>
              </a:lnSpc>
              <a:spcAft>
                <a:spcPts val="800"/>
              </a:spcAft>
              <a:buFont typeface="Arial" panose="020B0604020202020204" pitchFamily="34" charset="0"/>
              <a:buChar char="•"/>
            </a:pPr>
            <a:r>
              <a:rPr lang="ar-EG" sz="3200" dirty="0">
                <a:latin typeface="Simplified Arabic" panose="02020603050405020304" pitchFamily="18" charset="-78"/>
                <a:ea typeface="Calibri" panose="020F0502020204030204" pitchFamily="34" charset="0"/>
                <a:cs typeface="Simplified Arabic" panose="02020603050405020304" pitchFamily="18" charset="-78"/>
              </a:rPr>
              <a:t>إذا كان هدف الممول استثماريًا فيجب على الإعلاميين تحقيق الأرباح، وأحياناً يتم التهاون في قيم الإعلام، لأن المهم بالنسبة لمنفذ السياسية التحريرية تحقيق الربح.</a:t>
            </a:r>
          </a:p>
          <a:p>
            <a:pPr marL="457200" indent="-457200" algn="just" rtl="1">
              <a:lnSpc>
                <a:spcPct val="107000"/>
              </a:lnSpc>
              <a:spcAft>
                <a:spcPts val="800"/>
              </a:spcAft>
              <a:buFont typeface="Arial" panose="020B0604020202020204" pitchFamily="34" charset="0"/>
              <a:buChar char="•"/>
            </a:pPr>
            <a:r>
              <a:rPr lang="ar-EG" sz="3200" dirty="0">
                <a:latin typeface="Simplified Arabic" panose="02020603050405020304" pitchFamily="18" charset="-78"/>
                <a:ea typeface="Calibri" panose="020F0502020204030204" pitchFamily="34" charset="0"/>
                <a:cs typeface="Simplified Arabic" panose="02020603050405020304" pitchFamily="18" charset="-78"/>
              </a:rPr>
              <a:t>وإذا كانت الدولة تمول الوسيلة الإعلامية تكون المحدد الأساسي في رسم سياسة الوسيلة، وعندما تكون الجهات التي تشرف على إعلام الدولة متعددة يصبح المحرر الإعلامي مشتتاً، هدفه إرضاء الممول وليس الجمهور المستهدف.</a:t>
            </a:r>
            <a:endParaRPr lang="en-US" sz="3200" dirty="0">
              <a:latin typeface="Simplified Arabic" panose="02020603050405020304" pitchFamily="18" charset="-78"/>
              <a:ea typeface="Calibri" panose="020F0502020204030204" pitchFamily="34" charset="0"/>
              <a:cs typeface="Simplified Arabic" panose="02020603050405020304" pitchFamily="18" charset="-78"/>
            </a:endParaRPr>
          </a:p>
          <a:p>
            <a:pPr marL="457200" indent="-457200" algn="just" rtl="1">
              <a:lnSpc>
                <a:spcPct val="107000"/>
              </a:lnSpc>
              <a:spcAft>
                <a:spcPts val="800"/>
              </a:spcAft>
              <a:buFont typeface="Arial" panose="020B0604020202020204" pitchFamily="34" charset="0"/>
              <a:buChar char="•"/>
            </a:pPr>
            <a:endParaRPr lang="en-US" sz="3200" dirty="0">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 name="Picture 3">
            <a:extLst>
              <a:ext uri="{FF2B5EF4-FFF2-40B4-BE49-F238E27FC236}">
                <a16:creationId xmlns:a16="http://schemas.microsoft.com/office/drawing/2014/main" id="{4B46DF6A-D7C8-745C-8B59-63353EB70E0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20793" y="4614202"/>
            <a:ext cx="1501483" cy="1501483"/>
          </a:xfrm>
          <a:prstGeom prst="rect">
            <a:avLst/>
          </a:prstGeom>
        </p:spPr>
      </p:pic>
    </p:spTree>
    <p:extLst>
      <p:ext uri="{BB962C8B-B14F-4D97-AF65-F5344CB8AC3E}">
        <p14:creationId xmlns:p14="http://schemas.microsoft.com/office/powerpoint/2010/main" val="36628085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1C403E-687E-8584-DCBA-D4BD4CB6C79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0F3B9F4-7818-268D-5189-9BB16DAE1FBB}"/>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C9775B80-110D-611A-990E-EE8CE44D1159}"/>
              </a:ext>
            </a:extLst>
          </p:cNvPr>
          <p:cNvSpPr txBox="1"/>
          <p:nvPr/>
        </p:nvSpPr>
        <p:spPr>
          <a:xfrm>
            <a:off x="1161422" y="1087705"/>
            <a:ext cx="7165701" cy="954107"/>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العوامل المؤثرة في السياسة التحريرية</a:t>
            </a: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CEADE0D6-0869-2183-8452-00007C91D33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A17A953-77A7-CA48-2CA0-6024654F77BD}"/>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75E2FB5A-D1AD-F5E0-D3C7-B7F1B669293A}"/>
              </a:ext>
            </a:extLst>
          </p:cNvPr>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7</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ACB6ED8B-5EDA-AE0D-7FD1-58A28C01B3B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D42DD2D4-DFE0-EE0B-9F76-AA283EE5A0BC}"/>
              </a:ext>
            </a:extLst>
          </p:cNvPr>
          <p:cNvSpPr txBox="1"/>
          <p:nvPr/>
        </p:nvSpPr>
        <p:spPr>
          <a:xfrm>
            <a:off x="2513149" y="2338351"/>
            <a:ext cx="8703770" cy="3253968"/>
          </a:xfrm>
          <a:prstGeom prst="rect">
            <a:avLst/>
          </a:prstGeom>
          <a:noFill/>
        </p:spPr>
        <p:txBody>
          <a:bodyPr wrap="square" rtlCol="0">
            <a:spAutoFit/>
          </a:bodyPr>
          <a:lstStyle/>
          <a:p>
            <a:pPr marL="457200" indent="-457200" algn="just" rtl="1">
              <a:lnSpc>
                <a:spcPct val="107000"/>
              </a:lnSpc>
              <a:spcAft>
                <a:spcPts val="800"/>
              </a:spcAft>
              <a:buFont typeface="Arial" panose="020B0604020202020204" pitchFamily="34" charset="0"/>
              <a:buChar char="•"/>
            </a:pPr>
            <a:r>
              <a:rPr lang="ar-EG" sz="3200" dirty="0">
                <a:latin typeface="Simplified Arabic" panose="02020603050405020304" pitchFamily="18" charset="-78"/>
                <a:ea typeface="Calibri" panose="020F0502020204030204" pitchFamily="34" charset="0"/>
                <a:cs typeface="Simplified Arabic" panose="02020603050405020304" pitchFamily="18" charset="-78"/>
              </a:rPr>
              <a:t>تعتمد السياسات المالية للحكومة وتخصيص ميزانيات لوسائل الإعلام على مدى إيمانها بأهمية دور وسائل الإعلام، فالمساعدات المالية التي يمكن أن تتلقاها الوسيلة سواء من الدولة أو من المؤسسات والشركات أو حتى الأشخاص يجب أن تؤثر في استقلالية سياستها، وعدم تبعيتها لمن يٌقدم هذه المساعدات. </a:t>
            </a:r>
          </a:p>
        </p:txBody>
      </p:sp>
      <p:pic>
        <p:nvPicPr>
          <p:cNvPr id="8" name="Picture 7">
            <a:extLst>
              <a:ext uri="{FF2B5EF4-FFF2-40B4-BE49-F238E27FC236}">
                <a16:creationId xmlns:a16="http://schemas.microsoft.com/office/drawing/2014/main" id="{F42DDD4E-F02E-A5FC-D9A0-972C8097ED5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20793" y="4614202"/>
            <a:ext cx="1501483" cy="1501483"/>
          </a:xfrm>
          <a:prstGeom prst="rect">
            <a:avLst/>
          </a:prstGeom>
        </p:spPr>
      </p:pic>
    </p:spTree>
    <p:extLst>
      <p:ext uri="{BB962C8B-B14F-4D97-AF65-F5344CB8AC3E}">
        <p14:creationId xmlns:p14="http://schemas.microsoft.com/office/powerpoint/2010/main" val="39394142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403281-3D9D-6FD3-D763-6D053CC5DAB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1D61C57-C3FD-AFD4-CC2A-D840F4E10E41}"/>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D5E4EE1B-609E-B6A4-52F8-0DBCD47CB8C3}"/>
              </a:ext>
            </a:extLst>
          </p:cNvPr>
          <p:cNvSpPr txBox="1"/>
          <p:nvPr/>
        </p:nvSpPr>
        <p:spPr>
          <a:xfrm>
            <a:off x="1161422" y="1073540"/>
            <a:ext cx="7165701" cy="954107"/>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العوامل المؤثرة في السياسة التحريرية</a:t>
            </a: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83989BC1-4CEC-93A2-379D-5936F565CBA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B41B079-6064-8412-143C-74EF760B2565}"/>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DE9913C5-A32D-67F1-070A-9846741D2DEE}"/>
              </a:ext>
            </a:extLst>
          </p:cNvPr>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7</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050B3E9B-E6DF-A176-06B2-5427C532369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4421B7D0-2F2F-F35D-A720-B5616BDE1F2F}"/>
              </a:ext>
            </a:extLst>
          </p:cNvPr>
          <p:cNvSpPr txBox="1"/>
          <p:nvPr/>
        </p:nvSpPr>
        <p:spPr>
          <a:xfrm>
            <a:off x="2513149" y="2578659"/>
            <a:ext cx="8703770" cy="2829621"/>
          </a:xfrm>
          <a:prstGeom prst="rect">
            <a:avLst/>
          </a:prstGeom>
          <a:noFill/>
        </p:spPr>
        <p:txBody>
          <a:bodyPr wrap="square" rtlCol="0">
            <a:spAutoFit/>
          </a:bodyPr>
          <a:lstStyle/>
          <a:p>
            <a:pPr marL="457200" indent="-457200" algn="just" rtl="1">
              <a:lnSpc>
                <a:spcPct val="107000"/>
              </a:lnSpc>
              <a:spcAft>
                <a:spcPts val="800"/>
              </a:spcAft>
              <a:buFont typeface="Arial" panose="020B0604020202020204" pitchFamily="34" charset="0"/>
              <a:buChar char="•"/>
            </a:pPr>
            <a:r>
              <a:rPr lang="ar-EG" sz="3200" dirty="0">
                <a:latin typeface="Simplified Arabic" panose="02020603050405020304" pitchFamily="18" charset="-78"/>
                <a:ea typeface="Calibri" panose="020F0502020204030204" pitchFamily="34" charset="0"/>
                <a:cs typeface="Simplified Arabic" panose="02020603050405020304" pitchFamily="18" charset="-78"/>
              </a:rPr>
              <a:t>يعتبر الإعلان مصدراً مهماً من مصادر تمويل وسائل الإعلام، ويمكن أن يُشكّل أحد عوامل الضغط التي تمارسها الجهات المعلنة على سياسة الوسيلة الإعلامية، وإلا فإنها تمتنع عن الإعلان في هذه الوسيلة.</a:t>
            </a:r>
          </a:p>
          <a:p>
            <a:pPr marL="457200" indent="-457200" algn="just" rtl="1">
              <a:lnSpc>
                <a:spcPct val="107000"/>
              </a:lnSpc>
              <a:spcAft>
                <a:spcPts val="800"/>
              </a:spcAft>
              <a:buFont typeface="Arial" panose="020B0604020202020204" pitchFamily="34" charset="0"/>
              <a:buChar char="•"/>
            </a:pP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9" name="Picture 8">
            <a:extLst>
              <a:ext uri="{FF2B5EF4-FFF2-40B4-BE49-F238E27FC236}">
                <a16:creationId xmlns:a16="http://schemas.microsoft.com/office/drawing/2014/main" id="{F30791D9-CBCF-2004-C344-532F0596302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11584" y="4291905"/>
            <a:ext cx="1788109" cy="1788109"/>
          </a:xfrm>
          <a:prstGeom prst="rect">
            <a:avLst/>
          </a:prstGeom>
        </p:spPr>
      </p:pic>
    </p:spTree>
    <p:extLst>
      <p:ext uri="{BB962C8B-B14F-4D97-AF65-F5344CB8AC3E}">
        <p14:creationId xmlns:p14="http://schemas.microsoft.com/office/powerpoint/2010/main" val="17356336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588594-FC17-D373-3308-6931827B319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8DF28B6-F899-2D08-3570-8DB72AA66B40}"/>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9F137930-BDA4-66B1-E89B-A73EA614C679}"/>
              </a:ext>
            </a:extLst>
          </p:cNvPr>
          <p:cNvSpPr txBox="1"/>
          <p:nvPr/>
        </p:nvSpPr>
        <p:spPr>
          <a:xfrm>
            <a:off x="1111584" y="1105639"/>
            <a:ext cx="7165701" cy="954107"/>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العوامل المؤثرة في السياسة التحريرية</a:t>
            </a: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036351F3-0627-3276-E359-CDDED381DBA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DF77E27-D364-CA60-3D42-B32D43DE0CD1}"/>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417197B5-B645-9BFF-653A-7A64E6557D46}"/>
              </a:ext>
            </a:extLst>
          </p:cNvPr>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7</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BA8BA931-97E8-3C94-7062-CD44829EE8F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D52E9D99-6E59-2809-B314-A039A536D944}"/>
              </a:ext>
            </a:extLst>
          </p:cNvPr>
          <p:cNvSpPr txBox="1"/>
          <p:nvPr/>
        </p:nvSpPr>
        <p:spPr>
          <a:xfrm>
            <a:off x="2513149" y="1973176"/>
            <a:ext cx="8703770" cy="2507866"/>
          </a:xfrm>
          <a:prstGeom prst="rect">
            <a:avLst/>
          </a:prstGeom>
          <a:noFill/>
        </p:spPr>
        <p:txBody>
          <a:bodyPr wrap="square" rtlCol="0">
            <a:spAutoFit/>
          </a:bodyPr>
          <a:lstStyle/>
          <a:p>
            <a:pPr marR="0" algn="just" rtl="1">
              <a:lnSpc>
                <a:spcPct val="107000"/>
              </a:lnSpc>
              <a:spcBef>
                <a:spcPts val="0"/>
              </a:spcBef>
              <a:spcAft>
                <a:spcPts val="800"/>
              </a:spcAft>
            </a:pPr>
            <a:r>
              <a:rPr lang="ar-EG" sz="3200" b="1" dirty="0">
                <a:latin typeface="Simplified Arabic" panose="02020603050405020304" pitchFamily="18" charset="-78"/>
                <a:ea typeface="Calibri" panose="020F0502020204030204" pitchFamily="34" charset="0"/>
                <a:cs typeface="Simplified Arabic" panose="02020603050405020304" pitchFamily="18" charset="-78"/>
              </a:rPr>
              <a:t>5 - نمط الملكية:</a:t>
            </a:r>
          </a:p>
          <a:p>
            <a:pPr marR="0" algn="just" rtl="1">
              <a:lnSpc>
                <a:spcPct val="107000"/>
              </a:lnSpc>
              <a:spcBef>
                <a:spcPts val="0"/>
              </a:spcBef>
              <a:spcAft>
                <a:spcPts val="800"/>
              </a:spcAft>
            </a:pPr>
            <a:r>
              <a:rPr lang="ar-EG" sz="3200" dirty="0">
                <a:latin typeface="Simplified Arabic" panose="02020603050405020304" pitchFamily="18" charset="-78"/>
                <a:ea typeface="Calibri" panose="020F0502020204030204" pitchFamily="34" charset="0"/>
                <a:cs typeface="Simplified Arabic" panose="02020603050405020304" pitchFamily="18" charset="-78"/>
              </a:rPr>
              <a:t>هناك أشكال عدة لنمط ملكية وسائل الإعلام هي</a:t>
            </a:r>
          </a:p>
          <a:p>
            <a:pPr marR="0" algn="just" rtl="1">
              <a:lnSpc>
                <a:spcPct val="107000"/>
              </a:lnSpc>
              <a:spcBef>
                <a:spcPts val="0"/>
              </a:spcBef>
              <a:spcAft>
                <a:spcPts val="800"/>
              </a:spcAft>
            </a:pP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marR="0" algn="just" rtl="1">
              <a:lnSpc>
                <a:spcPct val="107000"/>
              </a:lnSpc>
              <a:spcBef>
                <a:spcPts val="0"/>
              </a:spcBef>
              <a:spcAft>
                <a:spcPts val="800"/>
              </a:spcAft>
            </a:pPr>
            <a:r>
              <a:rPr lang="ar-EG" sz="3200" dirty="0">
                <a:latin typeface="Simplified Arabic" panose="02020603050405020304" pitchFamily="18" charset="-78"/>
                <a:ea typeface="Calibri" panose="020F0502020204030204" pitchFamily="34" charset="0"/>
                <a:cs typeface="Simplified Arabic" panose="02020603050405020304" pitchFamily="18" charset="-78"/>
              </a:rPr>
              <a:t> </a:t>
            </a:r>
            <a:endParaRPr lang="en-US" sz="3200" dirty="0">
              <a:latin typeface="Simplified Arabic" panose="02020603050405020304" pitchFamily="18" charset="-78"/>
              <a:ea typeface="Calibri" panose="020F0502020204030204" pitchFamily="34" charset="0"/>
              <a:cs typeface="Simplified Arabic" panose="02020603050405020304" pitchFamily="18" charset="-78"/>
            </a:endParaRPr>
          </a:p>
        </p:txBody>
      </p:sp>
      <p:graphicFrame>
        <p:nvGraphicFramePr>
          <p:cNvPr id="4" name="Diagram 3">
            <a:extLst>
              <a:ext uri="{FF2B5EF4-FFF2-40B4-BE49-F238E27FC236}">
                <a16:creationId xmlns:a16="http://schemas.microsoft.com/office/drawing/2014/main" id="{9696C15B-6409-8888-C860-552A70820998}"/>
              </a:ext>
            </a:extLst>
          </p:cNvPr>
          <p:cNvGraphicFramePr/>
          <p:nvPr>
            <p:extLst>
              <p:ext uri="{D42A27DB-BD31-4B8C-83A1-F6EECF244321}">
                <p14:modId xmlns:p14="http://schemas.microsoft.com/office/powerpoint/2010/main" val="2537406113"/>
              </p:ext>
            </p:extLst>
          </p:nvPr>
        </p:nvGraphicFramePr>
        <p:xfrm>
          <a:off x="-495495" y="2329298"/>
          <a:ext cx="6755618" cy="369261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9" name="Picture 8">
            <a:extLst>
              <a:ext uri="{FF2B5EF4-FFF2-40B4-BE49-F238E27FC236}">
                <a16:creationId xmlns:a16="http://schemas.microsoft.com/office/drawing/2014/main" id="{0508C43C-6589-C02A-5C52-751351721202}"/>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959982" y="3665027"/>
            <a:ext cx="2247299" cy="2247299"/>
          </a:xfrm>
          <a:prstGeom prst="rect">
            <a:avLst/>
          </a:prstGeom>
        </p:spPr>
      </p:pic>
    </p:spTree>
    <p:extLst>
      <p:ext uri="{BB962C8B-B14F-4D97-AF65-F5344CB8AC3E}">
        <p14:creationId xmlns:p14="http://schemas.microsoft.com/office/powerpoint/2010/main" val="16811509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666D37-57C8-4A99-4250-A8B881184D6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D7F66B3-1937-429F-B19E-2E2F369B0265}"/>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5D2CBF1D-C8FF-3269-744D-E16B8758BAFC}"/>
              </a:ext>
            </a:extLst>
          </p:cNvPr>
          <p:cNvSpPr txBox="1"/>
          <p:nvPr/>
        </p:nvSpPr>
        <p:spPr>
          <a:xfrm>
            <a:off x="1111584" y="1105639"/>
            <a:ext cx="7165701" cy="954107"/>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العوامل المؤثرة في السياسة التحريرية</a:t>
            </a: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659F9353-1366-29B5-4B44-784CD7547E4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7D947EC-2F56-277D-6326-B4322A2417AB}"/>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91523E09-CE31-5B78-5CB4-3B2362A7BEA8}"/>
              </a:ext>
            </a:extLst>
          </p:cNvPr>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7</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653B7CEF-FCDD-17DA-41BF-836E60D277C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ED2DAD93-87FB-A191-E8E8-F4554F3EE12A}"/>
              </a:ext>
            </a:extLst>
          </p:cNvPr>
          <p:cNvSpPr txBox="1"/>
          <p:nvPr/>
        </p:nvSpPr>
        <p:spPr>
          <a:xfrm>
            <a:off x="2516041" y="1984941"/>
            <a:ext cx="8703770" cy="5874685"/>
          </a:xfrm>
          <a:prstGeom prst="rect">
            <a:avLst/>
          </a:prstGeom>
          <a:noFill/>
        </p:spPr>
        <p:txBody>
          <a:bodyPr wrap="square" rtlCol="0">
            <a:spAutoFit/>
          </a:bodyPr>
          <a:lstStyle/>
          <a:p>
            <a:pPr marR="0" algn="just" rtl="1">
              <a:lnSpc>
                <a:spcPct val="107000"/>
              </a:lnSpc>
              <a:spcBef>
                <a:spcPts val="0"/>
              </a:spcBef>
              <a:spcAft>
                <a:spcPts val="800"/>
              </a:spcAft>
            </a:pPr>
            <a:r>
              <a:rPr lang="ar-EG" sz="3200" b="1" dirty="0">
                <a:latin typeface="Simplified Arabic" panose="02020603050405020304" pitchFamily="18" charset="-78"/>
                <a:ea typeface="Calibri" panose="020F0502020204030204" pitchFamily="34" charset="0"/>
                <a:cs typeface="Simplified Arabic" panose="02020603050405020304" pitchFamily="18" charset="-78"/>
              </a:rPr>
              <a:t>أ - ملكية الدولة</a:t>
            </a:r>
            <a:r>
              <a:rPr lang="ar-EG" sz="3200" dirty="0">
                <a:latin typeface="Simplified Arabic" panose="02020603050405020304" pitchFamily="18" charset="-78"/>
                <a:ea typeface="Calibri" panose="020F0502020204030204" pitchFamily="34" charset="0"/>
                <a:cs typeface="Simplified Arabic" panose="02020603050405020304" pitchFamily="18" charset="-78"/>
              </a:rPr>
              <a:t>: </a:t>
            </a:r>
          </a:p>
          <a:p>
            <a:pPr marL="457200" marR="0" indent="-457200" algn="just" rtl="1">
              <a:lnSpc>
                <a:spcPct val="107000"/>
              </a:lnSpc>
              <a:spcBef>
                <a:spcPts val="0"/>
              </a:spcBef>
              <a:spcAft>
                <a:spcPts val="800"/>
              </a:spcAft>
              <a:buFont typeface="Arial" panose="020B0604020202020204" pitchFamily="34" charset="0"/>
              <a:buChar char="•"/>
            </a:pPr>
            <a:r>
              <a:rPr lang="ar-EG" sz="3200" dirty="0">
                <a:latin typeface="Simplified Arabic" panose="02020603050405020304" pitchFamily="18" charset="-78"/>
                <a:ea typeface="Calibri" panose="020F0502020204030204" pitchFamily="34" charset="0"/>
                <a:cs typeface="Simplified Arabic" panose="02020603050405020304" pitchFamily="18" charset="-78"/>
              </a:rPr>
              <a:t>تمتلك الدولة وسيلة الإعلام وتمولها وتنفق من ميزانيتها ما تتطلبه مقابل أن تكون الدولة هي من ترسم سياسة الوسيلة الإعلامية وتحددها وتضبطها.</a:t>
            </a:r>
          </a:p>
          <a:p>
            <a:pPr marL="457200" indent="-457200" algn="just" rtl="1">
              <a:lnSpc>
                <a:spcPct val="107000"/>
              </a:lnSpc>
              <a:spcAft>
                <a:spcPts val="800"/>
              </a:spcAft>
              <a:buFont typeface="Arial" panose="020B0604020202020204" pitchFamily="34" charset="0"/>
              <a:buChar char="•"/>
            </a:pPr>
            <a:r>
              <a:rPr lang="ar-EG" sz="3200" dirty="0">
                <a:latin typeface="Simplified Arabic" panose="02020603050405020304" pitchFamily="18" charset="-78"/>
                <a:ea typeface="Calibri" panose="020F0502020204030204" pitchFamily="34" charset="0"/>
                <a:cs typeface="Simplified Arabic" panose="02020603050405020304" pitchFamily="18" charset="-78"/>
              </a:rPr>
              <a:t>وتكون الوسيلة محمية من المنافسة التي تتعرض لها الوسائل الخاصة، ولكن تحكمها القوانين الرسمية، وآليات العمل المعقدة من بطء، وتعدد الجهات المشرفة، وتعقد عملية اتخاذ القرار.</a:t>
            </a:r>
          </a:p>
          <a:p>
            <a:pPr marR="0" algn="just" rtl="1">
              <a:lnSpc>
                <a:spcPct val="107000"/>
              </a:lnSpc>
              <a:spcBef>
                <a:spcPts val="0"/>
              </a:spcBef>
              <a:spcAft>
                <a:spcPts val="800"/>
              </a:spcAft>
            </a:pP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marR="0" algn="just" rtl="1">
              <a:lnSpc>
                <a:spcPct val="107000"/>
              </a:lnSpc>
              <a:spcBef>
                <a:spcPts val="0"/>
              </a:spcBef>
              <a:spcAft>
                <a:spcPts val="800"/>
              </a:spcAft>
            </a:pP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marR="0" algn="just" rtl="1">
              <a:lnSpc>
                <a:spcPct val="107000"/>
              </a:lnSpc>
              <a:spcBef>
                <a:spcPts val="0"/>
              </a:spcBef>
              <a:spcAft>
                <a:spcPts val="800"/>
              </a:spcAft>
            </a:pPr>
            <a:r>
              <a:rPr lang="ar-EG" sz="3200" dirty="0">
                <a:latin typeface="Simplified Arabic" panose="02020603050405020304" pitchFamily="18" charset="-78"/>
                <a:ea typeface="Calibri" panose="020F0502020204030204" pitchFamily="34" charset="0"/>
                <a:cs typeface="Simplified Arabic" panose="02020603050405020304" pitchFamily="18" charset="-78"/>
              </a:rPr>
              <a:t> </a:t>
            </a:r>
            <a:endParaRPr lang="en-US" sz="3200" dirty="0">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 name="Picture 3">
            <a:extLst>
              <a:ext uri="{FF2B5EF4-FFF2-40B4-BE49-F238E27FC236}">
                <a16:creationId xmlns:a16="http://schemas.microsoft.com/office/drawing/2014/main" id="{59A52889-DF37-A8AE-0430-010A8132C5F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72189" y="4469736"/>
            <a:ext cx="1452868" cy="1452868"/>
          </a:xfrm>
          <a:prstGeom prst="rect">
            <a:avLst/>
          </a:prstGeom>
        </p:spPr>
      </p:pic>
    </p:spTree>
    <p:extLst>
      <p:ext uri="{BB962C8B-B14F-4D97-AF65-F5344CB8AC3E}">
        <p14:creationId xmlns:p14="http://schemas.microsoft.com/office/powerpoint/2010/main" val="19837917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8EDA55-1C81-63C6-168E-4F57332FAA7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3B5DC83-46B3-299A-F126-DA8C8BC34F12}"/>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B3995DD4-8352-A47E-4E4E-AD409E8F4D5A}"/>
              </a:ext>
            </a:extLst>
          </p:cNvPr>
          <p:cNvSpPr txBox="1"/>
          <p:nvPr/>
        </p:nvSpPr>
        <p:spPr>
          <a:xfrm>
            <a:off x="1111584" y="1105639"/>
            <a:ext cx="7165701" cy="954107"/>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العوامل المؤثرة في السياسة التحريرية</a:t>
            </a: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BE9CE90C-D40D-A3DA-0158-86977AB4E8D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28760DC-8062-9B13-E4B3-EC8412B34DE3}"/>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DC62F743-B432-606C-4808-545D1675E667}"/>
              </a:ext>
            </a:extLst>
          </p:cNvPr>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7</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CFB820AB-4F7F-DEE9-BCF6-4BD7F834F1F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4053AEBC-C364-2198-2E91-9E09AA781FE0}"/>
              </a:ext>
            </a:extLst>
          </p:cNvPr>
          <p:cNvSpPr txBox="1"/>
          <p:nvPr/>
        </p:nvSpPr>
        <p:spPr>
          <a:xfrm>
            <a:off x="1371600" y="1984941"/>
            <a:ext cx="9848211" cy="1775743"/>
          </a:xfrm>
          <a:prstGeom prst="rect">
            <a:avLst/>
          </a:prstGeom>
          <a:noFill/>
        </p:spPr>
        <p:txBody>
          <a:bodyPr wrap="square" rtlCol="0">
            <a:spAutoFit/>
          </a:bodyPr>
          <a:lstStyle/>
          <a:p>
            <a:pPr marR="0" algn="just" rtl="1">
              <a:lnSpc>
                <a:spcPct val="107000"/>
              </a:lnSpc>
              <a:spcBef>
                <a:spcPts val="0"/>
              </a:spcBef>
              <a:spcAft>
                <a:spcPts val="800"/>
              </a:spcAft>
            </a:pPr>
            <a:r>
              <a:rPr lang="ar-EG" sz="3200" b="1" dirty="0">
                <a:latin typeface="Simplified Arabic" panose="02020603050405020304" pitchFamily="18" charset="-78"/>
                <a:ea typeface="Calibri" panose="020F0502020204030204" pitchFamily="34" charset="0"/>
                <a:cs typeface="Simplified Arabic" panose="02020603050405020304" pitchFamily="18" charset="-78"/>
              </a:rPr>
              <a:t>مثال: </a:t>
            </a:r>
          </a:p>
          <a:p>
            <a:pPr marR="0" algn="just" rtl="1">
              <a:lnSpc>
                <a:spcPct val="107000"/>
              </a:lnSpc>
              <a:spcBef>
                <a:spcPts val="0"/>
              </a:spcBef>
              <a:spcAft>
                <a:spcPts val="800"/>
              </a:spcAft>
            </a:pPr>
            <a:r>
              <a:rPr lang="ar-EG" sz="3200" dirty="0">
                <a:latin typeface="Simplified Arabic" panose="02020603050405020304" pitchFamily="18" charset="-78"/>
                <a:ea typeface="Calibri" panose="020F0502020204030204" pitchFamily="34" charset="0"/>
                <a:cs typeface="Simplified Arabic" panose="02020603050405020304" pitchFamily="18" charset="-78"/>
              </a:rPr>
              <a:t>في مصر</a:t>
            </a:r>
            <a:r>
              <a:rPr lang="en-US" sz="3200" dirty="0">
                <a:latin typeface="Simplified Arabic" panose="02020603050405020304" pitchFamily="18" charset="-78"/>
                <a:ea typeface="Calibri" panose="020F0502020204030204" pitchFamily="34" charset="0"/>
                <a:cs typeface="Simplified Arabic" panose="02020603050405020304" pitchFamily="18" charset="-78"/>
              </a:rPr>
              <a:t>..</a:t>
            </a:r>
            <a:r>
              <a:rPr lang="ar-EG" sz="3200" dirty="0">
                <a:latin typeface="Simplified Arabic" panose="02020603050405020304" pitchFamily="18" charset="-78"/>
                <a:ea typeface="Calibri" panose="020F0502020204030204" pitchFamily="34" charset="0"/>
                <a:cs typeface="Simplified Arabic" panose="02020603050405020304" pitchFamily="18" charset="-78"/>
              </a:rPr>
              <a:t> يعتبر مبنى الإذاعة والتليفزيون أحد المؤسسات الإعلامية التابعة للحكومة، وكذلك بعض الصحف مثل الأهرام والأخبار والجمهورية</a:t>
            </a:r>
            <a:r>
              <a:rPr lang="en-US" sz="3200" dirty="0">
                <a:latin typeface="Simplified Arabic" panose="02020603050405020304" pitchFamily="18" charset="-78"/>
                <a:ea typeface="Calibri" panose="020F0502020204030204" pitchFamily="34" charset="0"/>
                <a:cs typeface="Simplified Arabic" panose="02020603050405020304" pitchFamily="18" charset="-78"/>
              </a:rPr>
              <a:t>.</a:t>
            </a:r>
            <a:r>
              <a:rPr lang="ar-EG" sz="3200" dirty="0">
                <a:latin typeface="Simplified Arabic" panose="02020603050405020304" pitchFamily="18" charset="-78"/>
                <a:ea typeface="Calibri" panose="020F0502020204030204" pitchFamily="34" charset="0"/>
                <a:cs typeface="Simplified Arabic" panose="02020603050405020304" pitchFamily="18" charset="-78"/>
              </a:rPr>
              <a:t> </a:t>
            </a:r>
            <a:endParaRPr lang="en-US" sz="3200" dirty="0">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9" name="Picture 8">
            <a:extLst>
              <a:ext uri="{FF2B5EF4-FFF2-40B4-BE49-F238E27FC236}">
                <a16:creationId xmlns:a16="http://schemas.microsoft.com/office/drawing/2014/main" id="{E739E079-4B75-9403-341D-F76336166BA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24075" y="4000351"/>
            <a:ext cx="2950210" cy="1968814"/>
          </a:xfrm>
          <a:prstGeom prst="rect">
            <a:avLst/>
          </a:prstGeom>
        </p:spPr>
      </p:pic>
      <p:pic>
        <p:nvPicPr>
          <p:cNvPr id="12" name="Picture 11">
            <a:extLst>
              <a:ext uri="{FF2B5EF4-FFF2-40B4-BE49-F238E27FC236}">
                <a16:creationId xmlns:a16="http://schemas.microsoft.com/office/drawing/2014/main" id="{BAD9F966-228F-9E69-153E-1A603424457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581150" y="4234201"/>
            <a:ext cx="4514850" cy="1647825"/>
          </a:xfrm>
          <a:prstGeom prst="rect">
            <a:avLst/>
          </a:prstGeom>
        </p:spPr>
      </p:pic>
    </p:spTree>
    <p:extLst>
      <p:ext uri="{BB962C8B-B14F-4D97-AF65-F5344CB8AC3E}">
        <p14:creationId xmlns:p14="http://schemas.microsoft.com/office/powerpoint/2010/main" val="281650050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FB2BC8-DB94-914C-C986-8C8236EABCF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773500D-BD7D-AB22-C5B8-2869D46E2242}"/>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A68FAD55-4FD6-09F2-7F40-E50A720E18C0}"/>
              </a:ext>
            </a:extLst>
          </p:cNvPr>
          <p:cNvSpPr txBox="1"/>
          <p:nvPr/>
        </p:nvSpPr>
        <p:spPr>
          <a:xfrm>
            <a:off x="1111584" y="1105639"/>
            <a:ext cx="7165701" cy="954107"/>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العوامل المؤثرة في السياسة التحريرية</a:t>
            </a: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2BC0A11F-4D5D-3855-5E15-E727078171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8368BF5-117E-738F-3B72-E7C24DCB53E1}"/>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08A1EDE6-39E2-054F-8848-3D5EBFAB53C0}"/>
              </a:ext>
            </a:extLst>
          </p:cNvPr>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7</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94422CBC-46EB-D5F7-F7B4-0DB3B3F45DE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99FCC691-E449-F171-8B41-AACD611C5223}"/>
              </a:ext>
            </a:extLst>
          </p:cNvPr>
          <p:cNvSpPr txBox="1"/>
          <p:nvPr/>
        </p:nvSpPr>
        <p:spPr>
          <a:xfrm>
            <a:off x="2513149" y="1973176"/>
            <a:ext cx="8703770" cy="8290218"/>
          </a:xfrm>
          <a:prstGeom prst="rect">
            <a:avLst/>
          </a:prstGeom>
          <a:noFill/>
        </p:spPr>
        <p:txBody>
          <a:bodyPr wrap="square" rtlCol="0">
            <a:spAutoFit/>
          </a:bodyPr>
          <a:lstStyle/>
          <a:p>
            <a:pPr marR="0" algn="just" rtl="1">
              <a:lnSpc>
                <a:spcPct val="107000"/>
              </a:lnSpc>
              <a:spcBef>
                <a:spcPts val="0"/>
              </a:spcBef>
              <a:spcAft>
                <a:spcPts val="800"/>
              </a:spcAft>
            </a:pPr>
            <a:r>
              <a:rPr lang="ar-EG" sz="3200" b="1" dirty="0">
                <a:latin typeface="Simplified Arabic" panose="02020603050405020304" pitchFamily="18" charset="-78"/>
                <a:ea typeface="Calibri" panose="020F0502020204030204" pitchFamily="34" charset="0"/>
                <a:cs typeface="Simplified Arabic" panose="02020603050405020304" pitchFamily="18" charset="-78"/>
              </a:rPr>
              <a:t>ب - الملكية الخاصة</a:t>
            </a:r>
            <a:r>
              <a:rPr lang="ar-EG" sz="3200" dirty="0">
                <a:latin typeface="Simplified Arabic" panose="02020603050405020304" pitchFamily="18" charset="-78"/>
                <a:ea typeface="Calibri" panose="020F0502020204030204" pitchFamily="34" charset="0"/>
                <a:cs typeface="Simplified Arabic" panose="02020603050405020304" pitchFamily="18" charset="-78"/>
              </a:rPr>
              <a:t>: </a:t>
            </a:r>
          </a:p>
          <a:p>
            <a:pPr marR="0" algn="just" rtl="1">
              <a:lnSpc>
                <a:spcPct val="107000"/>
              </a:lnSpc>
              <a:spcBef>
                <a:spcPts val="0"/>
              </a:spcBef>
              <a:spcAft>
                <a:spcPts val="800"/>
              </a:spcAft>
            </a:pPr>
            <a:r>
              <a:rPr lang="ar-EG" sz="3200" dirty="0">
                <a:latin typeface="Simplified Arabic" panose="02020603050405020304" pitchFamily="18" charset="-78"/>
                <a:ea typeface="Calibri" panose="020F0502020204030204" pitchFamily="34" charset="0"/>
                <a:cs typeface="Simplified Arabic" panose="02020603050405020304" pitchFamily="18" charset="-78"/>
              </a:rPr>
              <a:t>في هذا الشكل يعتبر مالك الوسيلة جهة خاصة، والسياسة التحريرية يحددها المالك، سواء كان فردًا أم شركة أم حزب سياسي، وأهم عيوبه أنها محكومة بقوانين السوق، حيث إن كانت أهداف المالك استثمارية، فيصبح الربح الأساس دون الاهتمام بقيم النشر أو البث، ولكن من مميزاته أن اتخاذ القرار الإعلامي فيها أكثر مرونة، والتحرر من الروتين الإداري بعكس ما يحدث في ملكية الدولة.</a:t>
            </a:r>
          </a:p>
          <a:p>
            <a:pPr marR="0" algn="just" rtl="1">
              <a:lnSpc>
                <a:spcPct val="107000"/>
              </a:lnSpc>
              <a:spcBef>
                <a:spcPts val="0"/>
              </a:spcBef>
              <a:spcAft>
                <a:spcPts val="800"/>
              </a:spcAft>
            </a:pP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marR="0" algn="just" rtl="1">
              <a:lnSpc>
                <a:spcPct val="107000"/>
              </a:lnSpc>
              <a:spcBef>
                <a:spcPts val="0"/>
              </a:spcBef>
              <a:spcAft>
                <a:spcPts val="800"/>
              </a:spcAft>
            </a:pPr>
            <a:endParaRPr lang="ar-EG" sz="3200" b="1" dirty="0">
              <a:latin typeface="Simplified Arabic" panose="02020603050405020304" pitchFamily="18" charset="-78"/>
              <a:ea typeface="Calibri" panose="020F0502020204030204" pitchFamily="34" charset="0"/>
              <a:cs typeface="Simplified Arabic" panose="02020603050405020304" pitchFamily="18" charset="-78"/>
            </a:endParaRPr>
          </a:p>
          <a:p>
            <a:pPr marR="0" algn="just" rtl="1">
              <a:lnSpc>
                <a:spcPct val="107000"/>
              </a:lnSpc>
              <a:spcBef>
                <a:spcPts val="0"/>
              </a:spcBef>
              <a:spcAft>
                <a:spcPts val="800"/>
              </a:spcAft>
            </a:pPr>
            <a:r>
              <a:rPr lang="ar-EG" sz="3200" b="1" dirty="0">
                <a:latin typeface="Simplified Arabic" panose="02020603050405020304" pitchFamily="18" charset="-78"/>
                <a:ea typeface="Calibri" panose="020F0502020204030204" pitchFamily="34" charset="0"/>
                <a:cs typeface="Simplified Arabic" panose="02020603050405020304" pitchFamily="18" charset="-78"/>
              </a:rPr>
              <a:t> </a:t>
            </a:r>
            <a:endParaRPr lang="en-US" sz="3200" b="1" dirty="0">
              <a:latin typeface="Simplified Arabic" panose="02020603050405020304" pitchFamily="18" charset="-78"/>
              <a:ea typeface="Calibri" panose="020F0502020204030204" pitchFamily="34" charset="0"/>
              <a:cs typeface="Simplified Arabic" panose="02020603050405020304" pitchFamily="18" charset="-78"/>
            </a:endParaRPr>
          </a:p>
          <a:p>
            <a:pPr marR="0" algn="just" rtl="1">
              <a:lnSpc>
                <a:spcPct val="107000"/>
              </a:lnSpc>
              <a:spcBef>
                <a:spcPts val="0"/>
              </a:spcBef>
              <a:spcAft>
                <a:spcPts val="800"/>
              </a:spcAft>
            </a:pP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marR="0" algn="just" rtl="1">
              <a:lnSpc>
                <a:spcPct val="107000"/>
              </a:lnSpc>
              <a:spcBef>
                <a:spcPts val="0"/>
              </a:spcBef>
              <a:spcAft>
                <a:spcPts val="800"/>
              </a:spcAft>
            </a:pP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marR="0" algn="just" rtl="1">
              <a:lnSpc>
                <a:spcPct val="107000"/>
              </a:lnSpc>
              <a:spcBef>
                <a:spcPts val="0"/>
              </a:spcBef>
              <a:spcAft>
                <a:spcPts val="800"/>
              </a:spcAft>
            </a:pP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marR="0" algn="just" rtl="1">
              <a:lnSpc>
                <a:spcPct val="107000"/>
              </a:lnSpc>
              <a:spcBef>
                <a:spcPts val="0"/>
              </a:spcBef>
              <a:spcAft>
                <a:spcPts val="800"/>
              </a:spcAft>
            </a:pPr>
            <a:r>
              <a:rPr lang="ar-EG" sz="3200" dirty="0">
                <a:latin typeface="Simplified Arabic" panose="02020603050405020304" pitchFamily="18" charset="-78"/>
                <a:ea typeface="Calibri" panose="020F0502020204030204" pitchFamily="34" charset="0"/>
                <a:cs typeface="Simplified Arabic" panose="02020603050405020304" pitchFamily="18" charset="-78"/>
              </a:rPr>
              <a:t> </a:t>
            </a:r>
            <a:endParaRPr lang="en-US" sz="3200" dirty="0">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 name="Picture 3">
            <a:extLst>
              <a:ext uri="{FF2B5EF4-FFF2-40B4-BE49-F238E27FC236}">
                <a16:creationId xmlns:a16="http://schemas.microsoft.com/office/drawing/2014/main" id="{5A03C41A-9A6A-11BF-5009-95F04E420B1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72189" y="4469736"/>
            <a:ext cx="1452868" cy="1452868"/>
          </a:xfrm>
          <a:prstGeom prst="rect">
            <a:avLst/>
          </a:prstGeom>
        </p:spPr>
      </p:pic>
    </p:spTree>
    <p:extLst>
      <p:ext uri="{BB962C8B-B14F-4D97-AF65-F5344CB8AC3E}">
        <p14:creationId xmlns:p14="http://schemas.microsoft.com/office/powerpoint/2010/main" val="7150613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465AD4-B3C4-BFAC-CEAC-50C1F8819CA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08746CD-5FE5-277C-84EC-31DB2AE06175}"/>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55A9937A-9F81-C33E-56F6-48297CF28E60}"/>
              </a:ext>
            </a:extLst>
          </p:cNvPr>
          <p:cNvSpPr txBox="1"/>
          <p:nvPr/>
        </p:nvSpPr>
        <p:spPr>
          <a:xfrm>
            <a:off x="1111584" y="1105639"/>
            <a:ext cx="7165701" cy="954107"/>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العوامل المؤثرة في السياسة التحريرية</a:t>
            </a: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C747853B-CAD2-5194-376C-797B6D001FF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302AEA6-D97D-D00F-FDB4-63C2ABA67D0A}"/>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73E4EAEF-F888-89B2-A2B0-2C631B6B67EA}"/>
              </a:ext>
            </a:extLst>
          </p:cNvPr>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7</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3C0C83D5-9CE6-BB43-FB91-96D0C0CEE67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12186C0A-2F15-FEFE-416D-52EA93FB53B0}"/>
              </a:ext>
            </a:extLst>
          </p:cNvPr>
          <p:cNvSpPr txBox="1"/>
          <p:nvPr/>
        </p:nvSpPr>
        <p:spPr>
          <a:xfrm>
            <a:off x="2513149" y="1973176"/>
            <a:ext cx="8703770" cy="2302682"/>
          </a:xfrm>
          <a:prstGeom prst="rect">
            <a:avLst/>
          </a:prstGeom>
          <a:noFill/>
        </p:spPr>
        <p:txBody>
          <a:bodyPr wrap="square" rtlCol="0">
            <a:spAutoFit/>
          </a:bodyPr>
          <a:lstStyle/>
          <a:p>
            <a:pPr marR="0" algn="just" rtl="1">
              <a:lnSpc>
                <a:spcPct val="107000"/>
              </a:lnSpc>
              <a:spcBef>
                <a:spcPts val="0"/>
              </a:spcBef>
              <a:spcAft>
                <a:spcPts val="800"/>
              </a:spcAft>
            </a:pPr>
            <a:r>
              <a:rPr lang="ar-EG" sz="3200" b="1" dirty="0">
                <a:latin typeface="Simplified Arabic" panose="02020603050405020304" pitchFamily="18" charset="-78"/>
                <a:ea typeface="Calibri" panose="020F0502020204030204" pitchFamily="34" charset="0"/>
                <a:cs typeface="Simplified Arabic" panose="02020603050405020304" pitchFamily="18" charset="-78"/>
              </a:rPr>
              <a:t>مثال:</a:t>
            </a:r>
          </a:p>
          <a:p>
            <a:pPr marR="0" algn="just" rtl="1">
              <a:lnSpc>
                <a:spcPct val="107000"/>
              </a:lnSpc>
              <a:spcBef>
                <a:spcPts val="0"/>
              </a:spcBef>
              <a:spcAft>
                <a:spcPts val="800"/>
              </a:spcAft>
            </a:pPr>
            <a:r>
              <a:rPr lang="ar-EG" sz="3200" dirty="0">
                <a:latin typeface="Simplified Arabic" panose="02020603050405020304" pitchFamily="18" charset="-78"/>
                <a:ea typeface="Calibri" panose="020F0502020204030204" pitchFamily="34" charset="0"/>
                <a:cs typeface="Simplified Arabic" panose="02020603050405020304" pitchFamily="18" charset="-78"/>
              </a:rPr>
              <a:t>في مصر</a:t>
            </a:r>
            <a:r>
              <a:rPr lang="en-US" sz="3200" dirty="0">
                <a:latin typeface="Simplified Arabic" panose="02020603050405020304" pitchFamily="18" charset="-78"/>
                <a:ea typeface="Calibri" panose="020F0502020204030204" pitchFamily="34" charset="0"/>
                <a:cs typeface="Simplified Arabic" panose="02020603050405020304" pitchFamily="18" charset="-78"/>
              </a:rPr>
              <a:t>..</a:t>
            </a:r>
            <a:r>
              <a:rPr lang="ar-EG" sz="3200" dirty="0">
                <a:latin typeface="Simplified Arabic" panose="02020603050405020304" pitchFamily="18" charset="-78"/>
                <a:ea typeface="Calibri" panose="020F0502020204030204" pitchFamily="34" charset="0"/>
                <a:cs typeface="Simplified Arabic" panose="02020603050405020304" pitchFamily="18" charset="-78"/>
              </a:rPr>
              <a:t> يوجد العديد من الصحف التي يمتلكها رجال أعمال مثل صحيفة المصري اليوم – وصحيفة الشروق، وصحف</a:t>
            </a:r>
            <a:r>
              <a:rPr lang="en-US" sz="3200" dirty="0">
                <a:latin typeface="Simplified Arabic" panose="02020603050405020304" pitchFamily="18" charset="-78"/>
                <a:ea typeface="Calibri" panose="020F0502020204030204" pitchFamily="34" charset="0"/>
                <a:cs typeface="Simplified Arabic" panose="02020603050405020304" pitchFamily="18" charset="-78"/>
              </a:rPr>
              <a:t> </a:t>
            </a:r>
            <a:r>
              <a:rPr lang="ar-EG" sz="3200" dirty="0">
                <a:latin typeface="Simplified Arabic" panose="02020603050405020304" pitchFamily="18" charset="-78"/>
                <a:ea typeface="Calibri" panose="020F0502020204030204" pitchFamily="34" charset="0"/>
                <a:cs typeface="Simplified Arabic" panose="02020603050405020304" pitchFamily="18" charset="-78"/>
              </a:rPr>
              <a:t>أخرى يمتلكها أحزاب مثل صحيفة الوفد التابعة لحزب الوفد</a:t>
            </a:r>
            <a:r>
              <a:rPr lang="en-US" sz="3200" dirty="0">
                <a:latin typeface="Simplified Arabic" panose="02020603050405020304" pitchFamily="18" charset="-78"/>
                <a:ea typeface="Calibri" panose="020F0502020204030204" pitchFamily="34" charset="0"/>
                <a:cs typeface="Simplified Arabic" panose="02020603050405020304" pitchFamily="18" charset="-78"/>
              </a:rPr>
              <a:t>.</a:t>
            </a:r>
            <a:r>
              <a:rPr lang="ar-EG" sz="3200" dirty="0">
                <a:latin typeface="Simplified Arabic" panose="02020603050405020304" pitchFamily="18" charset="-78"/>
                <a:ea typeface="Calibri" panose="020F0502020204030204" pitchFamily="34" charset="0"/>
                <a:cs typeface="Simplified Arabic" panose="02020603050405020304" pitchFamily="18" charset="-78"/>
              </a:rPr>
              <a:t> </a:t>
            </a:r>
            <a:endParaRPr lang="en-US" sz="3200" dirty="0">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9" name="Picture 8">
            <a:extLst>
              <a:ext uri="{FF2B5EF4-FFF2-40B4-BE49-F238E27FC236}">
                <a16:creationId xmlns:a16="http://schemas.microsoft.com/office/drawing/2014/main" id="{D35067B3-EBC1-E3B3-79AC-AAF892E83E6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765540" y="4503760"/>
            <a:ext cx="2217420" cy="1595621"/>
          </a:xfrm>
          <a:prstGeom prst="rect">
            <a:avLst/>
          </a:prstGeom>
        </p:spPr>
      </p:pic>
      <p:pic>
        <p:nvPicPr>
          <p:cNvPr id="12" name="Picture 11">
            <a:extLst>
              <a:ext uri="{FF2B5EF4-FFF2-40B4-BE49-F238E27FC236}">
                <a16:creationId xmlns:a16="http://schemas.microsoft.com/office/drawing/2014/main" id="{8442EA27-1FCA-1BEC-B2A4-DADDEB00BF0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389120" y="4403295"/>
            <a:ext cx="2713738" cy="1696086"/>
          </a:xfrm>
          <a:prstGeom prst="rect">
            <a:avLst/>
          </a:prstGeom>
        </p:spPr>
      </p:pic>
      <p:pic>
        <p:nvPicPr>
          <p:cNvPr id="14" name="Picture 13">
            <a:extLst>
              <a:ext uri="{FF2B5EF4-FFF2-40B4-BE49-F238E27FC236}">
                <a16:creationId xmlns:a16="http://schemas.microsoft.com/office/drawing/2014/main" id="{11E12017-7A10-DEED-1A58-78EC013820F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209040" y="4369637"/>
            <a:ext cx="1652270" cy="1652270"/>
          </a:xfrm>
          <a:prstGeom prst="rect">
            <a:avLst/>
          </a:prstGeom>
        </p:spPr>
      </p:pic>
    </p:spTree>
    <p:extLst>
      <p:ext uri="{BB962C8B-B14F-4D97-AF65-F5344CB8AC3E}">
        <p14:creationId xmlns:p14="http://schemas.microsoft.com/office/powerpoint/2010/main" val="75321671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266E40-DEAA-4B38-7427-57EE6D25194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EDB0643-AD7B-8429-9699-F2DFBBAA8E1F}"/>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AB6D69AC-2B63-D386-4B23-8C1A0C5D1387}"/>
              </a:ext>
            </a:extLst>
          </p:cNvPr>
          <p:cNvSpPr txBox="1"/>
          <p:nvPr/>
        </p:nvSpPr>
        <p:spPr>
          <a:xfrm>
            <a:off x="1111584" y="1105639"/>
            <a:ext cx="7165701" cy="954107"/>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العوامل المؤثرة في السياسة التحريرية</a:t>
            </a: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5DC11CE4-6D0E-D9D2-6E7A-4487D0996CA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8568A5F-9CDD-DDB8-4709-0986AFBDE7FF}"/>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7F7C7795-A9B3-0521-1E25-2A87508F4468}"/>
              </a:ext>
            </a:extLst>
          </p:cNvPr>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7</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CB1B3F66-15CD-7F0E-61E7-C4C5E7F3643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4998A590-24C7-6C6E-F0BB-8477CB185932}"/>
              </a:ext>
            </a:extLst>
          </p:cNvPr>
          <p:cNvSpPr txBox="1"/>
          <p:nvPr/>
        </p:nvSpPr>
        <p:spPr>
          <a:xfrm>
            <a:off x="2513149" y="1973176"/>
            <a:ext cx="8703770" cy="7133748"/>
          </a:xfrm>
          <a:prstGeom prst="rect">
            <a:avLst/>
          </a:prstGeom>
          <a:noFill/>
        </p:spPr>
        <p:txBody>
          <a:bodyPr wrap="square" rtlCol="0">
            <a:spAutoFit/>
          </a:bodyPr>
          <a:lstStyle/>
          <a:p>
            <a:pPr marR="0" algn="just" rtl="1">
              <a:lnSpc>
                <a:spcPct val="107000"/>
              </a:lnSpc>
              <a:spcBef>
                <a:spcPts val="0"/>
              </a:spcBef>
              <a:spcAft>
                <a:spcPts val="800"/>
              </a:spcAft>
            </a:pPr>
            <a:r>
              <a:rPr lang="ar-EG" sz="3200" b="1" dirty="0">
                <a:latin typeface="Simplified Arabic" panose="02020603050405020304" pitchFamily="18" charset="-78"/>
                <a:ea typeface="Calibri" panose="020F0502020204030204" pitchFamily="34" charset="0"/>
                <a:cs typeface="Simplified Arabic" panose="02020603050405020304" pitchFamily="18" charset="-78"/>
              </a:rPr>
              <a:t>ج - الملكية المشتركة</a:t>
            </a:r>
            <a:r>
              <a:rPr lang="ar-EG" sz="3200" dirty="0">
                <a:latin typeface="Simplified Arabic" panose="02020603050405020304" pitchFamily="18" charset="-78"/>
                <a:ea typeface="Calibri" panose="020F0502020204030204" pitchFamily="34" charset="0"/>
                <a:cs typeface="Simplified Arabic" panose="02020603050405020304" pitchFamily="18" charset="-78"/>
              </a:rPr>
              <a:t>: </a:t>
            </a:r>
          </a:p>
          <a:p>
            <a:pPr algn="just" rtl="1">
              <a:lnSpc>
                <a:spcPct val="107000"/>
              </a:lnSpc>
              <a:spcAft>
                <a:spcPts val="800"/>
              </a:spcAft>
            </a:pPr>
            <a:r>
              <a:rPr lang="ar-EG" sz="3200" dirty="0">
                <a:latin typeface="Simplified Arabic" panose="02020603050405020304" pitchFamily="18" charset="-78"/>
                <a:ea typeface="Calibri" panose="020F0502020204030204" pitchFamily="34" charset="0"/>
                <a:cs typeface="Simplified Arabic" panose="02020603050405020304" pitchFamily="18" charset="-78"/>
              </a:rPr>
              <a:t>يكون هذا النمط مزيج بين ملكية الدولة والملكية الخاصة، ويمتاز بأنه في حالة جمعه الجوانب الإيجابية من الملكية الرسمية والملكية الخاصة فإنه يحقق أهدافاً ممتازة، ولكن إذا كانت الجوانب السلبية من ملكية الدولة والملكية الخاصة هي السائدة والنزاع مستمر بين كلتا الجهتين فإن الفشل الذريع والمحتوم بانتظار الوسيلة الإعلامية. </a:t>
            </a:r>
            <a:endParaRPr lang="en-US" sz="3200" dirty="0">
              <a:latin typeface="Simplified Arabic" panose="02020603050405020304" pitchFamily="18" charset="-78"/>
              <a:ea typeface="Calibri" panose="020F0502020204030204" pitchFamily="34" charset="0"/>
              <a:cs typeface="Simplified Arabic" panose="02020603050405020304" pitchFamily="18" charset="-78"/>
            </a:endParaRPr>
          </a:p>
          <a:p>
            <a:pPr marR="0" algn="just" rtl="1">
              <a:lnSpc>
                <a:spcPct val="107000"/>
              </a:lnSpc>
              <a:spcBef>
                <a:spcPts val="0"/>
              </a:spcBef>
              <a:spcAft>
                <a:spcPts val="800"/>
              </a:spcAft>
            </a:pP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marR="0" algn="just" rtl="1">
              <a:lnSpc>
                <a:spcPct val="107000"/>
              </a:lnSpc>
              <a:spcBef>
                <a:spcPts val="0"/>
              </a:spcBef>
              <a:spcAft>
                <a:spcPts val="800"/>
              </a:spcAft>
            </a:pPr>
            <a:r>
              <a:rPr lang="ar-EG" sz="3200" b="1" dirty="0">
                <a:latin typeface="Simplified Arabic" panose="02020603050405020304" pitchFamily="18" charset="-78"/>
                <a:ea typeface="Calibri" panose="020F0502020204030204" pitchFamily="34" charset="0"/>
                <a:cs typeface="Simplified Arabic" panose="02020603050405020304" pitchFamily="18" charset="-78"/>
              </a:rPr>
              <a:t> </a:t>
            </a:r>
          </a:p>
          <a:p>
            <a:pPr marR="0" algn="just" rtl="1">
              <a:lnSpc>
                <a:spcPct val="107000"/>
              </a:lnSpc>
              <a:spcBef>
                <a:spcPts val="0"/>
              </a:spcBef>
              <a:spcAft>
                <a:spcPts val="800"/>
              </a:spcAft>
            </a:pP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marR="0" algn="just" rtl="1">
              <a:lnSpc>
                <a:spcPct val="107000"/>
              </a:lnSpc>
              <a:spcBef>
                <a:spcPts val="0"/>
              </a:spcBef>
              <a:spcAft>
                <a:spcPts val="800"/>
              </a:spcAft>
            </a:pP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marR="0" algn="just" rtl="1">
              <a:lnSpc>
                <a:spcPct val="107000"/>
              </a:lnSpc>
              <a:spcBef>
                <a:spcPts val="0"/>
              </a:spcBef>
              <a:spcAft>
                <a:spcPts val="800"/>
              </a:spcAft>
            </a:pP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marR="0" algn="just" rtl="1">
              <a:lnSpc>
                <a:spcPct val="107000"/>
              </a:lnSpc>
              <a:spcBef>
                <a:spcPts val="0"/>
              </a:spcBef>
              <a:spcAft>
                <a:spcPts val="800"/>
              </a:spcAft>
            </a:pPr>
            <a:r>
              <a:rPr lang="ar-EG" sz="3200" dirty="0">
                <a:latin typeface="Simplified Arabic" panose="02020603050405020304" pitchFamily="18" charset="-78"/>
                <a:ea typeface="Calibri" panose="020F0502020204030204" pitchFamily="34" charset="0"/>
                <a:cs typeface="Simplified Arabic" panose="02020603050405020304" pitchFamily="18" charset="-78"/>
              </a:rPr>
              <a:t> </a:t>
            </a:r>
            <a:endParaRPr lang="en-US" sz="3200" dirty="0">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 name="Picture 3">
            <a:extLst>
              <a:ext uri="{FF2B5EF4-FFF2-40B4-BE49-F238E27FC236}">
                <a16:creationId xmlns:a16="http://schemas.microsoft.com/office/drawing/2014/main" id="{6C9B4072-30A9-C020-B6DD-CFC95A64254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72189" y="4469736"/>
            <a:ext cx="1452868" cy="1452868"/>
          </a:xfrm>
          <a:prstGeom prst="rect">
            <a:avLst/>
          </a:prstGeom>
        </p:spPr>
      </p:pic>
    </p:spTree>
    <p:extLst>
      <p:ext uri="{BB962C8B-B14F-4D97-AF65-F5344CB8AC3E}">
        <p14:creationId xmlns:p14="http://schemas.microsoft.com/office/powerpoint/2010/main" val="16647364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8B3EED-634E-9999-D5B6-4B5D8E94E38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7D58961-0474-0D6B-373E-2B067B0E86BA}"/>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021C41AA-7008-68F8-47A5-9AEE4E445704}"/>
              </a:ext>
            </a:extLst>
          </p:cNvPr>
          <p:cNvSpPr txBox="1"/>
          <p:nvPr/>
        </p:nvSpPr>
        <p:spPr>
          <a:xfrm>
            <a:off x="1111584" y="1105639"/>
            <a:ext cx="7165701" cy="954107"/>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العوامل المؤثرة في السياسة التحريرية</a:t>
            </a: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A7BAE3D2-75A3-ECD4-9D72-CDF3018C036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3A377F5-8184-4F47-ACED-9317E2CEA01D}"/>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06B768DF-2F93-E8A3-A6F6-D7DC16E0BA89}"/>
              </a:ext>
            </a:extLst>
          </p:cNvPr>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7</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31D707AD-1711-8C7F-2388-BD1EB0F40AD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2534F174-6F08-38BF-084C-FC79C4A233B7}"/>
              </a:ext>
            </a:extLst>
          </p:cNvPr>
          <p:cNvSpPr txBox="1"/>
          <p:nvPr/>
        </p:nvSpPr>
        <p:spPr>
          <a:xfrm>
            <a:off x="2513149" y="1973176"/>
            <a:ext cx="8703770" cy="3356560"/>
          </a:xfrm>
          <a:prstGeom prst="rect">
            <a:avLst/>
          </a:prstGeom>
          <a:noFill/>
        </p:spPr>
        <p:txBody>
          <a:bodyPr wrap="square" rtlCol="0">
            <a:spAutoFit/>
          </a:bodyPr>
          <a:lstStyle/>
          <a:p>
            <a:pPr marR="0" algn="just" rtl="1">
              <a:lnSpc>
                <a:spcPct val="107000"/>
              </a:lnSpc>
              <a:spcBef>
                <a:spcPts val="0"/>
              </a:spcBef>
              <a:spcAft>
                <a:spcPts val="800"/>
              </a:spcAft>
            </a:pPr>
            <a:r>
              <a:rPr lang="ar-EG" sz="3200" b="1" dirty="0">
                <a:latin typeface="Simplified Arabic" panose="02020603050405020304" pitchFamily="18" charset="-78"/>
                <a:ea typeface="Calibri" panose="020F0502020204030204" pitchFamily="34" charset="0"/>
                <a:cs typeface="Simplified Arabic" panose="02020603050405020304" pitchFamily="18" charset="-78"/>
              </a:rPr>
              <a:t>6 - الجهاز التحريري</a:t>
            </a:r>
            <a:r>
              <a:rPr lang="ar-EG" sz="3200" dirty="0">
                <a:latin typeface="Simplified Arabic" panose="02020603050405020304" pitchFamily="18" charset="-78"/>
                <a:ea typeface="Calibri" panose="020F0502020204030204" pitchFamily="34" charset="0"/>
                <a:cs typeface="Simplified Arabic" panose="02020603050405020304" pitchFamily="18" charset="-78"/>
              </a:rPr>
              <a:t>:  </a:t>
            </a:r>
          </a:p>
          <a:p>
            <a:pPr marR="0" algn="just" rtl="1">
              <a:lnSpc>
                <a:spcPct val="107000"/>
              </a:lnSpc>
              <a:spcBef>
                <a:spcPts val="0"/>
              </a:spcBef>
              <a:spcAft>
                <a:spcPts val="800"/>
              </a:spcAft>
            </a:pPr>
            <a:r>
              <a:rPr lang="ar-EG" sz="3200" dirty="0">
                <a:latin typeface="Simplified Arabic" panose="02020603050405020304" pitchFamily="18" charset="-78"/>
                <a:ea typeface="Calibri" panose="020F0502020204030204" pitchFamily="34" charset="0"/>
                <a:cs typeface="Simplified Arabic" panose="02020603050405020304" pitchFamily="18" charset="-78"/>
              </a:rPr>
              <a:t>في الصحيفة المطبوعة يتكون الجهاز التحريري من رئيس التحرير ومديري التحرير ونواب رئيس التحرير ورؤساء الأقسام والمحررين، ويتصل بالجهاز التحريري مجموعة عوامل تؤثر بشكل أو بآخر في السياسة التحريرية، ويشمل القائمين على تنفيذ السياسة التحريرية من المحررين العاملين في الوسيلة، إضافة إلى منفذي السياسة.</a:t>
            </a:r>
            <a:endParaRPr lang="en-US" sz="3200" dirty="0">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8" name="Picture 7">
            <a:extLst>
              <a:ext uri="{FF2B5EF4-FFF2-40B4-BE49-F238E27FC236}">
                <a16:creationId xmlns:a16="http://schemas.microsoft.com/office/drawing/2014/main" id="{29762139-C607-AC06-B0B5-3433E1F5335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42309" y="4501662"/>
            <a:ext cx="1614024" cy="1614024"/>
          </a:xfrm>
          <a:prstGeom prst="rect">
            <a:avLst/>
          </a:prstGeom>
        </p:spPr>
      </p:pic>
    </p:spTree>
    <p:extLst>
      <p:ext uri="{BB962C8B-B14F-4D97-AF65-F5344CB8AC3E}">
        <p14:creationId xmlns:p14="http://schemas.microsoft.com/office/powerpoint/2010/main" val="36014334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E5DB6F-4A27-A591-2A0F-6E3EC79A1BC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FB33AEB-D6FA-DA44-37CA-9A28B3A0D683}"/>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AC606507-4EE8-B2F0-FE6B-6C0188323CB4}"/>
              </a:ext>
            </a:extLst>
          </p:cNvPr>
          <p:cNvSpPr txBox="1"/>
          <p:nvPr/>
        </p:nvSpPr>
        <p:spPr>
          <a:xfrm>
            <a:off x="1111584" y="1105639"/>
            <a:ext cx="7165701" cy="954107"/>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العوامل المؤثرة في السياسة التحريرية</a:t>
            </a: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9684389C-9887-C73F-C889-1CA7F331060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2B86FCE-44C9-943E-FFD6-F552B56A3198}"/>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56045660-40CF-B366-A308-37B2C4B39126}"/>
              </a:ext>
            </a:extLst>
          </p:cNvPr>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7</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978F6DD7-A386-1EBA-BCAD-EF35B4B8860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6D6130EC-9D3C-52DC-9381-3C2DD36BFCBA}"/>
              </a:ext>
            </a:extLst>
          </p:cNvPr>
          <p:cNvSpPr txBox="1"/>
          <p:nvPr/>
        </p:nvSpPr>
        <p:spPr>
          <a:xfrm>
            <a:off x="2513149" y="1973176"/>
            <a:ext cx="8703770" cy="3883499"/>
          </a:xfrm>
          <a:prstGeom prst="rect">
            <a:avLst/>
          </a:prstGeom>
          <a:noFill/>
        </p:spPr>
        <p:txBody>
          <a:bodyPr wrap="square" rtlCol="0">
            <a:spAutoFit/>
          </a:bodyPr>
          <a:lstStyle/>
          <a:p>
            <a:pPr marR="0" algn="just" rtl="1">
              <a:lnSpc>
                <a:spcPct val="107000"/>
              </a:lnSpc>
              <a:spcBef>
                <a:spcPts val="0"/>
              </a:spcBef>
              <a:spcAft>
                <a:spcPts val="800"/>
              </a:spcAft>
            </a:pPr>
            <a:r>
              <a:rPr lang="ar-EG" sz="3200" b="1" dirty="0">
                <a:latin typeface="Simplified Arabic" panose="02020603050405020304" pitchFamily="18" charset="-78"/>
                <a:ea typeface="Calibri" panose="020F0502020204030204" pitchFamily="34" charset="0"/>
                <a:cs typeface="Simplified Arabic" panose="02020603050405020304" pitchFamily="18" charset="-78"/>
              </a:rPr>
              <a:t>7 - عملية حراسة البوابة</a:t>
            </a:r>
            <a:r>
              <a:rPr lang="en-US" sz="3200" b="1" dirty="0">
                <a:latin typeface="Simplified Arabic" panose="02020603050405020304" pitchFamily="18" charset="-78"/>
                <a:ea typeface="Calibri" panose="020F0502020204030204" pitchFamily="34" charset="0"/>
                <a:cs typeface="Simplified Arabic" panose="02020603050405020304" pitchFamily="18" charset="-78"/>
              </a:rPr>
              <a:t>:</a:t>
            </a:r>
          </a:p>
          <a:p>
            <a:pPr marR="0" algn="just" rtl="1">
              <a:lnSpc>
                <a:spcPct val="107000"/>
              </a:lnSpc>
              <a:spcBef>
                <a:spcPts val="0"/>
              </a:spcBef>
              <a:spcAft>
                <a:spcPts val="800"/>
              </a:spcAft>
            </a:pPr>
            <a:r>
              <a:rPr lang="ar-EG" sz="3200" dirty="0">
                <a:latin typeface="Simplified Arabic" panose="02020603050405020304" pitchFamily="18" charset="-78"/>
                <a:ea typeface="Calibri" panose="020F0502020204030204" pitchFamily="34" charset="0"/>
                <a:cs typeface="Simplified Arabic" panose="02020603050405020304" pitchFamily="18" charset="-78"/>
              </a:rPr>
              <a:t>تتحكم عملية حراسة البوابة بطبيعة المضمون المقدم عبر الوسيلة،  وتقوم فكرة حراسة البوابة على أن المادة الإعلامية حتى تصل إلى الجمهور تمر عبر بوابات افتراضية عبارة عن أشخاص يقيمون مضمون المادة حسب فهمهم للسياسة التحريرية التي يرسمها مالك الوسيلة، ومن صلاحيات هؤلاء الأشخاص تعديل أو حذف أو إضافة معلومات على المادة التحريرية أو إلغائها أو تأجيلها. </a:t>
            </a:r>
            <a:endParaRPr lang="en-US" sz="3200" dirty="0">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8" name="Picture 7">
            <a:extLst>
              <a:ext uri="{FF2B5EF4-FFF2-40B4-BE49-F238E27FC236}">
                <a16:creationId xmlns:a16="http://schemas.microsoft.com/office/drawing/2014/main" id="{F0FF8A72-30AF-44C3-97CE-F52F00141AB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09861" y="4389119"/>
            <a:ext cx="1597061" cy="1597061"/>
          </a:xfrm>
          <a:prstGeom prst="rect">
            <a:avLst/>
          </a:prstGeom>
        </p:spPr>
      </p:pic>
    </p:spTree>
    <p:extLst>
      <p:ext uri="{BB962C8B-B14F-4D97-AF65-F5344CB8AC3E}">
        <p14:creationId xmlns:p14="http://schemas.microsoft.com/office/powerpoint/2010/main" val="42395569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707B19-932D-875F-733D-CEA02862610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4E7E4FB-E412-0F1D-F701-5630A1693B61}"/>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4748015-85B8-F90F-2245-C7BCF717983A}"/>
              </a:ext>
            </a:extLst>
          </p:cNvPr>
          <p:cNvSpPr txBox="1"/>
          <p:nvPr/>
        </p:nvSpPr>
        <p:spPr>
          <a:xfrm>
            <a:off x="1111584" y="1105639"/>
            <a:ext cx="7165701" cy="954107"/>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العوامل المؤثرة في السياسة التحريرية</a:t>
            </a: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EF464D38-4928-FC68-EC29-0CAE578D451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E39E5C3-0499-3E9B-4D2E-D0809DA9CA65}"/>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0BFCCD94-92E2-CAA5-E03C-216FCA7A4A41}"/>
              </a:ext>
            </a:extLst>
          </p:cNvPr>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7</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12E710C2-DD18-1E6B-54F7-EAB74D59D05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5D10E1B5-0995-757C-C6A2-61CA4CECFB4D}"/>
              </a:ext>
            </a:extLst>
          </p:cNvPr>
          <p:cNvSpPr txBox="1"/>
          <p:nvPr/>
        </p:nvSpPr>
        <p:spPr>
          <a:xfrm>
            <a:off x="2513149" y="1973176"/>
            <a:ext cx="8703770" cy="4513030"/>
          </a:xfrm>
          <a:prstGeom prst="rect">
            <a:avLst/>
          </a:prstGeom>
          <a:noFill/>
        </p:spPr>
        <p:txBody>
          <a:bodyPr wrap="square" rtlCol="0">
            <a:spAutoFit/>
          </a:bodyPr>
          <a:lstStyle/>
          <a:p>
            <a:pPr marR="0" algn="just" rtl="1">
              <a:lnSpc>
                <a:spcPct val="107000"/>
              </a:lnSpc>
              <a:spcBef>
                <a:spcPts val="0"/>
              </a:spcBef>
              <a:spcAft>
                <a:spcPts val="800"/>
              </a:spcAft>
            </a:pPr>
            <a:r>
              <a:rPr lang="ar-EG" sz="3200" b="1" dirty="0">
                <a:latin typeface="Simplified Arabic" panose="02020603050405020304" pitchFamily="18" charset="-78"/>
                <a:ea typeface="Calibri" panose="020F0502020204030204" pitchFamily="34" charset="0"/>
                <a:cs typeface="Simplified Arabic" panose="02020603050405020304" pitchFamily="18" charset="-78"/>
              </a:rPr>
              <a:t>8 - جمهور الوسيلة الإعلامية: </a:t>
            </a:r>
          </a:p>
          <a:p>
            <a:pPr marR="0" algn="just" rtl="1">
              <a:lnSpc>
                <a:spcPct val="107000"/>
              </a:lnSpc>
              <a:spcBef>
                <a:spcPts val="0"/>
              </a:spcBef>
              <a:spcAft>
                <a:spcPts val="800"/>
              </a:spcAft>
            </a:pPr>
            <a:r>
              <a:rPr lang="ar-EG" sz="3200" dirty="0">
                <a:latin typeface="Simplified Arabic" panose="02020603050405020304" pitchFamily="18" charset="-78"/>
                <a:ea typeface="Calibri" panose="020F0502020204030204" pitchFamily="34" charset="0"/>
                <a:cs typeface="Simplified Arabic" panose="02020603050405020304" pitchFamily="18" charset="-78"/>
              </a:rPr>
              <a:t>يختلف دور وأهمية الجمهور، كعنصر فاعل ومهم من عناصر العملية الاتصالية، بحسب أهمية ما يشكله هذا الجمهور بالنسبة لواضع السياسة التحريرية ومالك الوسيلة الإعلامية، فقد يبالغ راسم السياسة التحريرية في بعض القنوات الإعلامية بتقدير دور الجمهور لإرضائه واجتذابه، وتقديم ما يريد أو ما يختار إذا كان الهدف ربحي تجاري أحيانًا.</a:t>
            </a:r>
          </a:p>
          <a:p>
            <a:pPr marR="0" algn="just" rtl="1">
              <a:lnSpc>
                <a:spcPct val="107000"/>
              </a:lnSpc>
              <a:spcBef>
                <a:spcPts val="0"/>
              </a:spcBef>
              <a:spcAft>
                <a:spcPts val="800"/>
              </a:spcAft>
            </a:pPr>
            <a:endParaRPr lang="ar-EG" sz="3200" b="1" dirty="0">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8" name="Picture 7">
            <a:extLst>
              <a:ext uri="{FF2B5EF4-FFF2-40B4-BE49-F238E27FC236}">
                <a16:creationId xmlns:a16="http://schemas.microsoft.com/office/drawing/2014/main" id="{EB444715-0E50-87F6-940A-C144E9ADE53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10923" y="4520748"/>
            <a:ext cx="1594938" cy="1594938"/>
          </a:xfrm>
          <a:prstGeom prst="rect">
            <a:avLst/>
          </a:prstGeom>
        </p:spPr>
      </p:pic>
    </p:spTree>
    <p:extLst>
      <p:ext uri="{BB962C8B-B14F-4D97-AF65-F5344CB8AC3E}">
        <p14:creationId xmlns:p14="http://schemas.microsoft.com/office/powerpoint/2010/main" val="12241663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BC428B-FE42-8324-B304-47634A66FAC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E547EA6-45EC-CF8B-6680-3738D92C16D6}"/>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959DB09D-00C0-A7CC-C68E-AFB3E62DF550}"/>
              </a:ext>
            </a:extLst>
          </p:cNvPr>
          <p:cNvSpPr txBox="1"/>
          <p:nvPr/>
        </p:nvSpPr>
        <p:spPr>
          <a:xfrm>
            <a:off x="1111584" y="1105639"/>
            <a:ext cx="7165701" cy="954107"/>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العوامل المؤثرة في السياسة التحريرية</a:t>
            </a: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48D81261-26B8-1385-84F4-9097383B2EC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EF6D51B-E8A2-B286-067D-56824DD588EC}"/>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EA8946DF-1FAC-F50F-3CCE-448F878ECBC9}"/>
              </a:ext>
            </a:extLst>
          </p:cNvPr>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7</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0D0AB05C-2296-5942-D424-8CB3678B7A4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D966DD25-27A6-3A15-1E77-B7F421F2F49F}"/>
              </a:ext>
            </a:extLst>
          </p:cNvPr>
          <p:cNvSpPr txBox="1"/>
          <p:nvPr/>
        </p:nvSpPr>
        <p:spPr>
          <a:xfrm>
            <a:off x="2513149" y="1973176"/>
            <a:ext cx="8703770" cy="619272"/>
          </a:xfrm>
          <a:prstGeom prst="rect">
            <a:avLst/>
          </a:prstGeom>
          <a:noFill/>
        </p:spPr>
        <p:txBody>
          <a:bodyPr wrap="square" rtlCol="0">
            <a:spAutoFit/>
          </a:bodyPr>
          <a:lstStyle/>
          <a:p>
            <a:pPr marR="0" algn="just" rtl="1">
              <a:lnSpc>
                <a:spcPct val="107000"/>
              </a:lnSpc>
              <a:spcBef>
                <a:spcPts val="0"/>
              </a:spcBef>
              <a:spcAft>
                <a:spcPts val="800"/>
              </a:spcAft>
            </a:pPr>
            <a:r>
              <a:rPr lang="ar-EG" sz="3200" b="1" dirty="0">
                <a:solidFill>
                  <a:srgbClr val="009EDE"/>
                </a:solidFill>
                <a:latin typeface="Simplified Arabic" panose="02020603050405020304" pitchFamily="18" charset="-78"/>
                <a:ea typeface="Calibri" panose="020F0502020204030204" pitchFamily="34" charset="0"/>
                <a:cs typeface="Simplified Arabic" panose="02020603050405020304" pitchFamily="18" charset="-78"/>
              </a:rPr>
              <a:t>ثانيًا - العوامل الوسيطة:</a:t>
            </a:r>
            <a:endParaRPr lang="en-US" sz="3200" b="1" dirty="0">
              <a:solidFill>
                <a:srgbClr val="009EDE"/>
              </a:solidFill>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4" name="Oval 3">
            <a:extLst>
              <a:ext uri="{FF2B5EF4-FFF2-40B4-BE49-F238E27FC236}">
                <a16:creationId xmlns:a16="http://schemas.microsoft.com/office/drawing/2014/main" id="{4D7A65C8-467B-36FB-34DE-4B98078881AE}"/>
              </a:ext>
            </a:extLst>
          </p:cNvPr>
          <p:cNvSpPr/>
          <p:nvPr/>
        </p:nvSpPr>
        <p:spPr>
          <a:xfrm>
            <a:off x="4320688" y="2992416"/>
            <a:ext cx="2970185" cy="2713739"/>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3200" b="1" dirty="0">
                <a:latin typeface="Simplified Arabic" panose="02020603050405020304" pitchFamily="18" charset="-78"/>
                <a:cs typeface="Simplified Arabic" panose="02020603050405020304" pitchFamily="18" charset="-78"/>
              </a:rPr>
              <a:t>فلسفة الاتصال في المجتمع</a:t>
            </a:r>
            <a:endParaRPr lang="en-US" sz="3200" b="1" dirty="0">
              <a:latin typeface="Simplified Arabic" panose="02020603050405020304" pitchFamily="18" charset="-78"/>
              <a:cs typeface="Simplified Arabic" panose="02020603050405020304" pitchFamily="18" charset="-78"/>
            </a:endParaRPr>
          </a:p>
        </p:txBody>
      </p:sp>
      <p:sp>
        <p:nvSpPr>
          <p:cNvPr id="8" name="Oval 7">
            <a:extLst>
              <a:ext uri="{FF2B5EF4-FFF2-40B4-BE49-F238E27FC236}">
                <a16:creationId xmlns:a16="http://schemas.microsoft.com/office/drawing/2014/main" id="{6A4516DC-6EC4-CA58-DE82-B9428041A43E}"/>
              </a:ext>
            </a:extLst>
          </p:cNvPr>
          <p:cNvSpPr/>
          <p:nvPr/>
        </p:nvSpPr>
        <p:spPr>
          <a:xfrm>
            <a:off x="7988825" y="2992416"/>
            <a:ext cx="2970185" cy="2713739"/>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3200" b="1" dirty="0">
                <a:latin typeface="Simplified Arabic" panose="02020603050405020304" pitchFamily="18" charset="-78"/>
                <a:ea typeface="Calibri" panose="020F0502020204030204" pitchFamily="34" charset="0"/>
                <a:cs typeface="Simplified Arabic" panose="02020603050405020304" pitchFamily="18" charset="-78"/>
              </a:rPr>
              <a:t>أخلاقيات المهنة</a:t>
            </a:r>
            <a:endParaRPr lang="en-US" sz="3200" dirty="0">
              <a:solidFill>
                <a:schemeClr val="bg1"/>
              </a:solidFill>
            </a:endParaRPr>
          </a:p>
        </p:txBody>
      </p:sp>
      <p:pic>
        <p:nvPicPr>
          <p:cNvPr id="11" name="Picture 10">
            <a:extLst>
              <a:ext uri="{FF2B5EF4-FFF2-40B4-BE49-F238E27FC236}">
                <a16:creationId xmlns:a16="http://schemas.microsoft.com/office/drawing/2014/main" id="{A1A131E5-B75A-6E74-9151-BB006A75300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4672" y="3557429"/>
            <a:ext cx="2324597" cy="2324597"/>
          </a:xfrm>
          <a:prstGeom prst="rect">
            <a:avLst/>
          </a:prstGeom>
        </p:spPr>
      </p:pic>
    </p:spTree>
    <p:extLst>
      <p:ext uri="{BB962C8B-B14F-4D97-AF65-F5344CB8AC3E}">
        <p14:creationId xmlns:p14="http://schemas.microsoft.com/office/powerpoint/2010/main" val="38505509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A3ED15-386E-C560-F557-26233BA4CAB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9B086F8-BA83-39F3-5DB3-D6BD49BAC116}"/>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DF7F5CBE-4334-0FC7-0F74-6AB2F40FD6A4}"/>
              </a:ext>
            </a:extLst>
          </p:cNvPr>
          <p:cNvSpPr txBox="1"/>
          <p:nvPr/>
        </p:nvSpPr>
        <p:spPr>
          <a:xfrm>
            <a:off x="1111584" y="1105639"/>
            <a:ext cx="7165701" cy="954107"/>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العوامل المؤثرة في السياسة التحريرية</a:t>
            </a: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60F329C5-C377-E041-ACBE-1AD8B39D3A9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07B423D-2109-3EF7-B6E4-EDC406754B29}"/>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FA76E836-A135-260D-D9CE-E3AB825F1E16}"/>
              </a:ext>
            </a:extLst>
          </p:cNvPr>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7</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93371E9B-61D4-0B09-4022-050E26EC3B5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1E478FBB-A38F-A6C2-14A8-5CC95AC0B97A}"/>
              </a:ext>
            </a:extLst>
          </p:cNvPr>
          <p:cNvSpPr txBox="1"/>
          <p:nvPr/>
        </p:nvSpPr>
        <p:spPr>
          <a:xfrm>
            <a:off x="2513149" y="1973176"/>
            <a:ext cx="8703770" cy="3561744"/>
          </a:xfrm>
          <a:prstGeom prst="rect">
            <a:avLst/>
          </a:prstGeom>
          <a:noFill/>
        </p:spPr>
        <p:txBody>
          <a:bodyPr wrap="square" rtlCol="0">
            <a:spAutoFit/>
          </a:bodyPr>
          <a:lstStyle/>
          <a:p>
            <a:pPr marR="0" algn="just" rtl="1">
              <a:lnSpc>
                <a:spcPct val="107000"/>
              </a:lnSpc>
              <a:spcBef>
                <a:spcPts val="0"/>
              </a:spcBef>
              <a:spcAft>
                <a:spcPts val="800"/>
              </a:spcAft>
            </a:pPr>
            <a:r>
              <a:rPr lang="ar-EG" sz="3200" b="1" dirty="0">
                <a:latin typeface="Simplified Arabic" panose="02020603050405020304" pitchFamily="18" charset="-78"/>
                <a:ea typeface="Calibri" panose="020F0502020204030204" pitchFamily="34" charset="0"/>
                <a:cs typeface="Simplified Arabic" panose="02020603050405020304" pitchFamily="18" charset="-78"/>
              </a:rPr>
              <a:t>1 - الفلسفة العامة للاتصال في المجتمع: </a:t>
            </a:r>
          </a:p>
          <a:p>
            <a:pPr marR="0" algn="just" rtl="1">
              <a:lnSpc>
                <a:spcPct val="107000"/>
              </a:lnSpc>
              <a:spcBef>
                <a:spcPts val="0"/>
              </a:spcBef>
              <a:spcAft>
                <a:spcPts val="800"/>
              </a:spcAft>
            </a:pPr>
            <a:endParaRPr lang="ar-EG" sz="3200" b="1" dirty="0">
              <a:latin typeface="Simplified Arabic" panose="02020603050405020304" pitchFamily="18" charset="-78"/>
              <a:ea typeface="Calibri" panose="020F0502020204030204" pitchFamily="34" charset="0"/>
              <a:cs typeface="Simplified Arabic" panose="02020603050405020304" pitchFamily="18" charset="-78"/>
            </a:endParaRPr>
          </a:p>
          <a:p>
            <a:pPr marR="0" algn="just" rtl="1">
              <a:lnSpc>
                <a:spcPct val="107000"/>
              </a:lnSpc>
              <a:spcBef>
                <a:spcPts val="0"/>
              </a:spcBef>
              <a:spcAft>
                <a:spcPts val="800"/>
              </a:spcAft>
            </a:pPr>
            <a:r>
              <a:rPr lang="ar-EG" sz="3200" dirty="0">
                <a:latin typeface="Simplified Arabic" panose="02020603050405020304" pitchFamily="18" charset="-78"/>
                <a:ea typeface="Calibri" panose="020F0502020204030204" pitchFamily="34" charset="0"/>
                <a:cs typeface="Simplified Arabic" panose="02020603050405020304" pitchFamily="18" charset="-78"/>
              </a:rPr>
              <a:t>ويقصد بها مجموعة المعايير التي تحكم السلوك الاتصالي في المجتمع تبعاً لسمات المجتمع وحاجاته، وتجيب هذه الفلسفة على التساؤلات التالية:</a:t>
            </a:r>
          </a:p>
          <a:p>
            <a:pPr marR="0" algn="just" rtl="1">
              <a:lnSpc>
                <a:spcPct val="107000"/>
              </a:lnSpc>
              <a:spcBef>
                <a:spcPts val="0"/>
              </a:spcBef>
              <a:spcAft>
                <a:spcPts val="800"/>
              </a:spcAft>
            </a:pPr>
            <a:endParaRPr lang="en-US" sz="3200" b="1" dirty="0">
              <a:solidFill>
                <a:srgbClr val="009EDE"/>
              </a:solidFill>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9" name="Picture 8">
            <a:extLst>
              <a:ext uri="{FF2B5EF4-FFF2-40B4-BE49-F238E27FC236}">
                <a16:creationId xmlns:a16="http://schemas.microsoft.com/office/drawing/2014/main" id="{307D8EBE-3913-F7E5-386A-F96A59C89D1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89640" y="4176480"/>
            <a:ext cx="1746124" cy="1746124"/>
          </a:xfrm>
          <a:prstGeom prst="rect">
            <a:avLst/>
          </a:prstGeom>
        </p:spPr>
      </p:pic>
    </p:spTree>
    <p:extLst>
      <p:ext uri="{BB962C8B-B14F-4D97-AF65-F5344CB8AC3E}">
        <p14:creationId xmlns:p14="http://schemas.microsoft.com/office/powerpoint/2010/main" val="42868066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76FC6C-0485-668B-202F-753AF4EC935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38F57ED-E4A4-F853-8F85-83F83D20179A}"/>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C741488A-A41C-E426-C2AA-E735E0CF06CC}"/>
              </a:ext>
            </a:extLst>
          </p:cNvPr>
          <p:cNvSpPr txBox="1"/>
          <p:nvPr/>
        </p:nvSpPr>
        <p:spPr>
          <a:xfrm>
            <a:off x="1111584" y="1105639"/>
            <a:ext cx="7165701" cy="954107"/>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العوامل المؤثرة في السياسة التحريرية</a:t>
            </a: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63C27D68-53B1-54E3-BF04-EAB2B891C99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5B5C19E-FABF-4A83-2BA9-8E7437DB6C1D}"/>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3E07659E-55A7-E28F-BAE2-ED7B3E2E381F}"/>
              </a:ext>
            </a:extLst>
          </p:cNvPr>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7</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DB6122A5-E866-E523-D01A-A6563540827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D97F8FFD-DACF-F1B9-17C9-368D036F33DB}"/>
              </a:ext>
            </a:extLst>
          </p:cNvPr>
          <p:cNvSpPr txBox="1"/>
          <p:nvPr/>
        </p:nvSpPr>
        <p:spPr>
          <a:xfrm>
            <a:off x="2555352" y="2229989"/>
            <a:ext cx="8703770" cy="3356560"/>
          </a:xfrm>
          <a:prstGeom prst="rect">
            <a:avLst/>
          </a:prstGeom>
          <a:noFill/>
        </p:spPr>
        <p:txBody>
          <a:bodyPr wrap="square" rtlCol="0">
            <a:spAutoFit/>
          </a:bodyPr>
          <a:lstStyle/>
          <a:p>
            <a:pPr marL="457200" marR="0" indent="-457200" algn="just" rtl="1">
              <a:lnSpc>
                <a:spcPct val="107000"/>
              </a:lnSpc>
              <a:spcBef>
                <a:spcPts val="0"/>
              </a:spcBef>
              <a:spcAft>
                <a:spcPts val="800"/>
              </a:spcAft>
              <a:buFont typeface="Arial" panose="020B0604020202020204" pitchFamily="34" charset="0"/>
              <a:buChar char="•"/>
            </a:pPr>
            <a:r>
              <a:rPr lang="ar-EG" sz="3200" dirty="0">
                <a:latin typeface="Simplified Arabic" panose="02020603050405020304" pitchFamily="18" charset="-78"/>
                <a:ea typeface="Calibri" panose="020F0502020204030204" pitchFamily="34" charset="0"/>
                <a:cs typeface="Simplified Arabic" panose="02020603050405020304" pitchFamily="18" charset="-78"/>
              </a:rPr>
              <a:t>هل وظيفة الإعلام في المجتمع الإعلام أم التثقيف أم الحوار والنقاش أم التنشئة الاجتماعية أم الإعلان أم الترفيه أم التكامل أم أكثر من وظيفة في آن واحد معاً؟</a:t>
            </a:r>
          </a:p>
          <a:p>
            <a:pPr marL="457200" marR="0" indent="-457200" algn="just" rtl="1">
              <a:lnSpc>
                <a:spcPct val="107000"/>
              </a:lnSpc>
              <a:spcBef>
                <a:spcPts val="0"/>
              </a:spcBef>
              <a:spcAft>
                <a:spcPts val="800"/>
              </a:spcAft>
              <a:buFont typeface="Arial" panose="020B0604020202020204" pitchFamily="34" charset="0"/>
              <a:buChar char="•"/>
            </a:pPr>
            <a:r>
              <a:rPr lang="ar-EG" sz="3200" dirty="0">
                <a:latin typeface="Simplified Arabic" panose="02020603050405020304" pitchFamily="18" charset="-78"/>
                <a:ea typeface="Calibri" panose="020F0502020204030204" pitchFamily="34" charset="0"/>
                <a:cs typeface="Simplified Arabic" panose="02020603050405020304" pitchFamily="18" charset="-78"/>
              </a:rPr>
              <a:t>هل يسعى الإعلام لمجرد التغطية الإخبارية الخاطفة، أم إلى تقديم التعليقات والخلفيات والتفسيرات التي توضح الأخبار وتفسرها وتضعها في إطارها الشامل؟</a:t>
            </a:r>
            <a:endParaRPr lang="en-US" sz="3200" dirty="0">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 name="Picture 3">
            <a:extLst>
              <a:ext uri="{FF2B5EF4-FFF2-40B4-BE49-F238E27FC236}">
                <a16:creationId xmlns:a16="http://schemas.microsoft.com/office/drawing/2014/main" id="{F023A599-62BE-0921-1139-947975AAEEB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89640" y="4176480"/>
            <a:ext cx="1746124" cy="1746124"/>
          </a:xfrm>
          <a:prstGeom prst="rect">
            <a:avLst/>
          </a:prstGeom>
        </p:spPr>
      </p:pic>
    </p:spTree>
    <p:extLst>
      <p:ext uri="{BB962C8B-B14F-4D97-AF65-F5344CB8AC3E}">
        <p14:creationId xmlns:p14="http://schemas.microsoft.com/office/powerpoint/2010/main" val="25272857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9AAA89-2DB2-9C4A-57F7-7E360B780CE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6D2B8F7-DFA8-1A28-1B37-C68A526058A2}"/>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2F569B29-FE12-67D4-21C9-D7AA82DDD54E}"/>
              </a:ext>
            </a:extLst>
          </p:cNvPr>
          <p:cNvSpPr txBox="1"/>
          <p:nvPr/>
        </p:nvSpPr>
        <p:spPr>
          <a:xfrm>
            <a:off x="1111584" y="1105639"/>
            <a:ext cx="7165701" cy="954107"/>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العوامل المؤثرة في السياسة التحريرية</a:t>
            </a: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3C76DFAA-85B4-1658-F27C-5DB204385BB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B6A9101-C9B2-F948-E101-28679D9A5354}"/>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9B4E5B41-6C84-1B68-8780-125AB7BCF51D}"/>
              </a:ext>
            </a:extLst>
          </p:cNvPr>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7</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38B03CFF-86D8-78BE-CB56-2B5D33CD5A9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6F084607-FD50-D482-4619-00DCEC95DBA9}"/>
              </a:ext>
            </a:extLst>
          </p:cNvPr>
          <p:cNvSpPr txBox="1"/>
          <p:nvPr/>
        </p:nvSpPr>
        <p:spPr>
          <a:xfrm>
            <a:off x="2513149" y="2189411"/>
            <a:ext cx="8703770" cy="4088683"/>
          </a:xfrm>
          <a:prstGeom prst="rect">
            <a:avLst/>
          </a:prstGeom>
          <a:noFill/>
        </p:spPr>
        <p:txBody>
          <a:bodyPr wrap="square" rtlCol="0">
            <a:spAutoFit/>
          </a:bodyPr>
          <a:lstStyle/>
          <a:p>
            <a:pPr marL="457200" marR="0" indent="-457200" algn="just" rtl="1">
              <a:lnSpc>
                <a:spcPct val="107000"/>
              </a:lnSpc>
              <a:spcBef>
                <a:spcPts val="0"/>
              </a:spcBef>
              <a:spcAft>
                <a:spcPts val="800"/>
              </a:spcAft>
              <a:buFont typeface="Arial" panose="020B0604020202020204" pitchFamily="34" charset="0"/>
              <a:buChar char="•"/>
            </a:pPr>
            <a:r>
              <a:rPr lang="ar-EG" sz="3200" dirty="0">
                <a:latin typeface="Simplified Arabic" panose="02020603050405020304" pitchFamily="18" charset="-78"/>
                <a:ea typeface="Calibri" panose="020F0502020204030204" pitchFamily="34" charset="0"/>
                <a:cs typeface="Simplified Arabic" panose="02020603050405020304" pitchFamily="18" charset="-78"/>
              </a:rPr>
              <a:t>هل يسعى الإعلام إلى تلبية احتياجات كافة فئات الجمهور، وهل يهتم بالتركيز على فئات معينة كالنساء والأطفال والمسنين وذوي الاحتياجات الخاصة وسكان الريف والمناطق النائية ؟</a:t>
            </a:r>
          </a:p>
          <a:p>
            <a:pPr marL="457200" marR="0" indent="-457200" algn="just" rtl="1">
              <a:lnSpc>
                <a:spcPct val="107000"/>
              </a:lnSpc>
              <a:spcBef>
                <a:spcPts val="0"/>
              </a:spcBef>
              <a:spcAft>
                <a:spcPts val="800"/>
              </a:spcAft>
              <a:buFont typeface="Arial" panose="020B0604020202020204" pitchFamily="34" charset="0"/>
              <a:buChar char="•"/>
            </a:pP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marL="457200" indent="-457200" algn="just" rtl="1">
              <a:lnSpc>
                <a:spcPct val="107000"/>
              </a:lnSpc>
              <a:spcAft>
                <a:spcPts val="800"/>
              </a:spcAft>
              <a:buFont typeface="Arial" panose="020B0604020202020204" pitchFamily="34" charset="0"/>
              <a:buChar char="•"/>
            </a:pPr>
            <a:r>
              <a:rPr lang="ar-EG" sz="3200" dirty="0">
                <a:latin typeface="Simplified Arabic" panose="02020603050405020304" pitchFamily="18" charset="-78"/>
                <a:ea typeface="Calibri" panose="020F0502020204030204" pitchFamily="34" charset="0"/>
                <a:cs typeface="Simplified Arabic" panose="02020603050405020304" pitchFamily="18" charset="-78"/>
              </a:rPr>
              <a:t>هل يهدف الاتصال الربح، أم إلى إحداث تغييرات في الاتجاهات أو في السلوك، أو أنه يهدف إلى كليهما ؟</a:t>
            </a:r>
            <a:endParaRPr lang="en-US" sz="3200" dirty="0">
              <a:latin typeface="Simplified Arabic" panose="02020603050405020304" pitchFamily="18" charset="-78"/>
              <a:ea typeface="Calibri" panose="020F0502020204030204" pitchFamily="34" charset="0"/>
              <a:cs typeface="Simplified Arabic" panose="02020603050405020304" pitchFamily="18" charset="-78"/>
            </a:endParaRPr>
          </a:p>
          <a:p>
            <a:pPr marL="457200" marR="0" indent="-457200" algn="just" rtl="1">
              <a:lnSpc>
                <a:spcPct val="107000"/>
              </a:lnSpc>
              <a:spcBef>
                <a:spcPts val="0"/>
              </a:spcBef>
              <a:spcAft>
                <a:spcPts val="800"/>
              </a:spcAft>
              <a:buFont typeface="Arial" panose="020B0604020202020204" pitchFamily="34" charset="0"/>
              <a:buChar char="•"/>
            </a:pPr>
            <a:endParaRPr lang="en-US" sz="3200" dirty="0">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 name="Picture 3">
            <a:extLst>
              <a:ext uri="{FF2B5EF4-FFF2-40B4-BE49-F238E27FC236}">
                <a16:creationId xmlns:a16="http://schemas.microsoft.com/office/drawing/2014/main" id="{5C3A86C6-510D-8C8B-9467-A0E1A0F5FA0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89640" y="4176480"/>
            <a:ext cx="1746124" cy="1746124"/>
          </a:xfrm>
          <a:prstGeom prst="rect">
            <a:avLst/>
          </a:prstGeom>
        </p:spPr>
      </p:pic>
    </p:spTree>
    <p:extLst>
      <p:ext uri="{BB962C8B-B14F-4D97-AF65-F5344CB8AC3E}">
        <p14:creationId xmlns:p14="http://schemas.microsoft.com/office/powerpoint/2010/main" val="11560445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AB1F4E-995A-AC15-42E1-E71578954B0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F2F0B22-ECA7-AAAF-5A76-BA9EBD9EC405}"/>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1161B71B-B5E9-2641-55FD-F9D943346B14}"/>
              </a:ext>
            </a:extLst>
          </p:cNvPr>
          <p:cNvSpPr txBox="1"/>
          <p:nvPr/>
        </p:nvSpPr>
        <p:spPr>
          <a:xfrm>
            <a:off x="1111584" y="1105639"/>
            <a:ext cx="7165701" cy="954107"/>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العوامل المؤثرة في السياسة التحريرية</a:t>
            </a: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05E72213-95C7-4412-F384-282E4D760E4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270AA4C-6F9D-654E-1F2F-37AE1B949736}"/>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41B698C2-06D4-B2C1-A63E-7914CE048BC2}"/>
              </a:ext>
            </a:extLst>
          </p:cNvPr>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7</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5BAF2BEF-94CB-24AE-DF55-44360E9F3A6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E015419F-0831-91C7-3586-7F7BDA0C1D13}"/>
              </a:ext>
            </a:extLst>
          </p:cNvPr>
          <p:cNvSpPr txBox="1"/>
          <p:nvPr/>
        </p:nvSpPr>
        <p:spPr>
          <a:xfrm>
            <a:off x="2513149" y="2189411"/>
            <a:ext cx="8703770" cy="4513030"/>
          </a:xfrm>
          <a:prstGeom prst="rect">
            <a:avLst/>
          </a:prstGeom>
          <a:noFill/>
        </p:spPr>
        <p:txBody>
          <a:bodyPr wrap="square" rtlCol="0">
            <a:spAutoFit/>
          </a:bodyPr>
          <a:lstStyle/>
          <a:p>
            <a:pPr marR="0" algn="just" rtl="1">
              <a:lnSpc>
                <a:spcPct val="107000"/>
              </a:lnSpc>
              <a:spcBef>
                <a:spcPts val="0"/>
              </a:spcBef>
              <a:spcAft>
                <a:spcPts val="800"/>
              </a:spcAft>
            </a:pPr>
            <a:r>
              <a:rPr lang="ar-EG" sz="3200" b="1" dirty="0">
                <a:latin typeface="Simplified Arabic" panose="02020603050405020304" pitchFamily="18" charset="-78"/>
                <a:ea typeface="Calibri" panose="020F0502020204030204" pitchFamily="34" charset="0"/>
                <a:cs typeface="Simplified Arabic" panose="02020603050405020304" pitchFamily="18" charset="-78"/>
              </a:rPr>
              <a:t>2 - مواثيق وأخلاقيات المهنة: </a:t>
            </a:r>
          </a:p>
          <a:p>
            <a:pPr marR="0" algn="just" rtl="1">
              <a:lnSpc>
                <a:spcPct val="107000"/>
              </a:lnSpc>
              <a:spcBef>
                <a:spcPts val="0"/>
              </a:spcBef>
              <a:spcAft>
                <a:spcPts val="800"/>
              </a:spcAft>
            </a:pPr>
            <a:r>
              <a:rPr lang="ar-EG" sz="3200" dirty="0">
                <a:latin typeface="Simplified Arabic" panose="02020603050405020304" pitchFamily="18" charset="-78"/>
                <a:ea typeface="Calibri" panose="020F0502020204030204" pitchFamily="34" charset="0"/>
                <a:cs typeface="Simplified Arabic" panose="02020603050405020304" pitchFamily="18" charset="-78"/>
              </a:rPr>
              <a:t>قد تكون هذه المواثيق إجبارية تحمل بعض أشكال العقاب لمن يخالفون ما جاء بها من معايير للسوق المهني مثل الاحتقار أو التأنيب العام أو الوقف المؤقت عن مزاولة المهنة، وقد تكون اختيارية تقوم على أساس رغبة وإرادة من العاملين في المهنة، بحيث يترتب على موافقتهم عليها التزامهم بتنفيذ ما جاء فيها أثناء ممارستهم للعمل.</a:t>
            </a:r>
          </a:p>
          <a:p>
            <a:pPr marR="0" algn="just" rtl="1">
              <a:lnSpc>
                <a:spcPct val="107000"/>
              </a:lnSpc>
              <a:spcBef>
                <a:spcPts val="0"/>
              </a:spcBef>
              <a:spcAft>
                <a:spcPts val="800"/>
              </a:spcAft>
            </a:pPr>
            <a:endParaRPr lang="en-US" sz="3200" b="1" dirty="0">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11" name="Picture 10">
            <a:extLst>
              <a:ext uri="{FF2B5EF4-FFF2-40B4-BE49-F238E27FC236}">
                <a16:creationId xmlns:a16="http://schemas.microsoft.com/office/drawing/2014/main" id="{180A3A90-A20A-C888-6EAC-CAA96772B5D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40340" y="3545922"/>
            <a:ext cx="2336104" cy="2336104"/>
          </a:xfrm>
          <a:prstGeom prst="rect">
            <a:avLst/>
          </a:prstGeom>
        </p:spPr>
      </p:pic>
    </p:spTree>
    <p:extLst>
      <p:ext uri="{BB962C8B-B14F-4D97-AF65-F5344CB8AC3E}">
        <p14:creationId xmlns:p14="http://schemas.microsoft.com/office/powerpoint/2010/main" val="1360506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754B8B-C080-66F7-B142-DAC600F3CB1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C9C6937-5147-E406-3113-164BD33768FF}"/>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9EFA1879-9D4F-D2B5-4C73-4EF6A96F889C}"/>
              </a:ext>
            </a:extLst>
          </p:cNvPr>
          <p:cNvSpPr txBox="1"/>
          <p:nvPr/>
        </p:nvSpPr>
        <p:spPr>
          <a:xfrm>
            <a:off x="1111584" y="1105639"/>
            <a:ext cx="7165701" cy="954107"/>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العوامل المؤثرة في السياسة التحريرية</a:t>
            </a: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91731200-3611-A2EA-B52C-8FC52E9FE1F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21F6595-49EE-4890-37C0-EC30702D2299}"/>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B6123428-0927-98C7-3D8A-DADD207FF4CD}"/>
              </a:ext>
            </a:extLst>
          </p:cNvPr>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7</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432F19E3-6B65-0D44-A34F-829ECCE8F55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29935421-9EC1-D28F-4E8B-3200552918B2}"/>
              </a:ext>
            </a:extLst>
          </p:cNvPr>
          <p:cNvSpPr txBox="1"/>
          <p:nvPr/>
        </p:nvSpPr>
        <p:spPr>
          <a:xfrm>
            <a:off x="2513149" y="2189411"/>
            <a:ext cx="8703770" cy="4088683"/>
          </a:xfrm>
          <a:prstGeom prst="rect">
            <a:avLst/>
          </a:prstGeom>
          <a:noFill/>
        </p:spPr>
        <p:txBody>
          <a:bodyPr wrap="square" rtlCol="0">
            <a:spAutoFit/>
          </a:bodyPr>
          <a:lstStyle/>
          <a:p>
            <a:pPr marR="0" algn="just" rtl="1">
              <a:lnSpc>
                <a:spcPct val="107000"/>
              </a:lnSpc>
              <a:spcBef>
                <a:spcPts val="0"/>
              </a:spcBef>
              <a:spcAft>
                <a:spcPts val="800"/>
              </a:spcAft>
            </a:pPr>
            <a:r>
              <a:rPr lang="ar-EG" sz="3200" b="1" dirty="0">
                <a:solidFill>
                  <a:srgbClr val="009EDE"/>
                </a:solidFill>
                <a:latin typeface="Simplified Arabic" panose="02020603050405020304" pitchFamily="18" charset="-78"/>
                <a:ea typeface="Calibri" panose="020F0502020204030204" pitchFamily="34" charset="0"/>
                <a:cs typeface="Simplified Arabic" panose="02020603050405020304" pitchFamily="18" charset="-78"/>
              </a:rPr>
              <a:t>ثالثًا - عوامل غير مباشرة:</a:t>
            </a:r>
          </a:p>
          <a:p>
            <a:pPr marL="457200" marR="0" indent="-457200" algn="just" rtl="1">
              <a:lnSpc>
                <a:spcPct val="107000"/>
              </a:lnSpc>
              <a:spcBef>
                <a:spcPts val="0"/>
              </a:spcBef>
              <a:spcAft>
                <a:spcPts val="800"/>
              </a:spcAft>
              <a:buFont typeface="Arial" panose="020B0604020202020204" pitchFamily="34" charset="0"/>
              <a:buChar char="•"/>
            </a:pPr>
            <a:r>
              <a:rPr lang="ar-EG" sz="3200" b="1" dirty="0">
                <a:latin typeface="Simplified Arabic" panose="02020603050405020304" pitchFamily="18" charset="-78"/>
                <a:ea typeface="Calibri" panose="020F0502020204030204" pitchFamily="34" charset="0"/>
                <a:cs typeface="Simplified Arabic" panose="02020603050405020304" pitchFamily="18" charset="-78"/>
              </a:rPr>
              <a:t>السياسة العامة للدولة</a:t>
            </a:r>
            <a:r>
              <a:rPr lang="ar-EG" sz="3200" dirty="0">
                <a:latin typeface="Simplified Arabic" panose="02020603050405020304" pitchFamily="18" charset="-78"/>
                <a:ea typeface="Calibri" panose="020F0502020204030204" pitchFamily="34" charset="0"/>
                <a:cs typeface="Simplified Arabic" panose="02020603050405020304" pitchFamily="18" charset="-78"/>
              </a:rPr>
              <a:t>، والظروف السائدة في البلاد سياسياً واقتصادياً واجتماعياً.</a:t>
            </a:r>
          </a:p>
          <a:p>
            <a:pPr marL="457200" marR="0" indent="-457200" algn="just" rtl="1">
              <a:lnSpc>
                <a:spcPct val="107000"/>
              </a:lnSpc>
              <a:spcBef>
                <a:spcPts val="0"/>
              </a:spcBef>
              <a:spcAft>
                <a:spcPts val="800"/>
              </a:spcAft>
              <a:buFont typeface="Arial" panose="020B0604020202020204" pitchFamily="34" charset="0"/>
              <a:buChar char="•"/>
            </a:pPr>
            <a:r>
              <a:rPr lang="ar-EG" sz="3200" b="1" dirty="0">
                <a:latin typeface="Simplified Arabic" panose="02020603050405020304" pitchFamily="18" charset="-78"/>
                <a:ea typeface="Calibri" panose="020F0502020204030204" pitchFamily="34" charset="0"/>
                <a:cs typeface="Simplified Arabic" panose="02020603050405020304" pitchFamily="18" charset="-78"/>
              </a:rPr>
              <a:t>الأحوال المادية</a:t>
            </a:r>
            <a:r>
              <a:rPr lang="ar-EG" sz="3200" dirty="0">
                <a:latin typeface="Simplified Arabic" panose="02020603050405020304" pitchFamily="18" charset="-78"/>
                <a:ea typeface="Calibri" panose="020F0502020204030204" pitchFamily="34" charset="0"/>
                <a:cs typeface="Simplified Arabic" panose="02020603050405020304" pitchFamily="18" charset="-78"/>
              </a:rPr>
              <a:t>، حيث يسعى الناشر أو المؤسسة الصحفية التي تصدر الصحيفة إلى الربح المادي، لهذا يوجه كل سطر مطبوع نحو تحقيق هذا الهدف.</a:t>
            </a:r>
            <a:endParaRPr lang="en-US" sz="3200" dirty="0">
              <a:latin typeface="Simplified Arabic" panose="02020603050405020304" pitchFamily="18" charset="-78"/>
              <a:ea typeface="Calibri" panose="020F0502020204030204" pitchFamily="34" charset="0"/>
              <a:cs typeface="Simplified Arabic" panose="02020603050405020304" pitchFamily="18" charset="-78"/>
            </a:endParaRPr>
          </a:p>
          <a:p>
            <a:pPr marR="0" algn="just" rtl="1">
              <a:lnSpc>
                <a:spcPct val="107000"/>
              </a:lnSpc>
              <a:spcBef>
                <a:spcPts val="0"/>
              </a:spcBef>
              <a:spcAft>
                <a:spcPts val="800"/>
              </a:spcAft>
            </a:pPr>
            <a:endParaRPr lang="ar-EG" sz="3200" b="1" dirty="0">
              <a:solidFill>
                <a:srgbClr val="009EDE"/>
              </a:solidFill>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8" name="Picture 7">
            <a:extLst>
              <a:ext uri="{FF2B5EF4-FFF2-40B4-BE49-F238E27FC236}">
                <a16:creationId xmlns:a16="http://schemas.microsoft.com/office/drawing/2014/main" id="{3456F3F4-6D9A-35F0-7929-3D4494B1BD8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42309" y="4431323"/>
            <a:ext cx="1506848" cy="1506848"/>
          </a:xfrm>
          <a:prstGeom prst="rect">
            <a:avLst/>
          </a:prstGeom>
        </p:spPr>
      </p:pic>
    </p:spTree>
    <p:extLst>
      <p:ext uri="{BB962C8B-B14F-4D97-AF65-F5344CB8AC3E}">
        <p14:creationId xmlns:p14="http://schemas.microsoft.com/office/powerpoint/2010/main" val="7213524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152FDD-E43D-465A-8EF0-552CD44B0FC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31EA2E4-45AB-9311-372B-C272A5C39927}"/>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706B511D-2FB1-66E9-161B-17C8C076FBC8}"/>
              </a:ext>
            </a:extLst>
          </p:cNvPr>
          <p:cNvSpPr txBox="1"/>
          <p:nvPr/>
        </p:nvSpPr>
        <p:spPr>
          <a:xfrm>
            <a:off x="1111584" y="1105639"/>
            <a:ext cx="7165701" cy="954107"/>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العوامل المؤثرة في السياسة التحريرية</a:t>
            </a: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A083546A-98A4-3A48-22F8-A7943E8AFDA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01EB3A1-BE28-942E-6F49-56B62E445580}"/>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F4663BDB-85CA-2F2D-75C4-BE79FA71F449}"/>
              </a:ext>
            </a:extLst>
          </p:cNvPr>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7</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BCC27971-A83E-CF1D-DB9D-CD549F08EED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3A892C52-F563-857F-29EF-E00A6F47F65D}"/>
              </a:ext>
            </a:extLst>
          </p:cNvPr>
          <p:cNvSpPr txBox="1"/>
          <p:nvPr/>
        </p:nvSpPr>
        <p:spPr>
          <a:xfrm>
            <a:off x="2513149" y="2189411"/>
            <a:ext cx="8703770" cy="4513030"/>
          </a:xfrm>
          <a:prstGeom prst="rect">
            <a:avLst/>
          </a:prstGeom>
          <a:noFill/>
        </p:spPr>
        <p:txBody>
          <a:bodyPr wrap="square" rtlCol="0">
            <a:spAutoFit/>
          </a:bodyPr>
          <a:lstStyle/>
          <a:p>
            <a:pPr marL="457200" marR="0" indent="-457200" algn="just" rtl="1">
              <a:lnSpc>
                <a:spcPct val="107000"/>
              </a:lnSpc>
              <a:spcBef>
                <a:spcPts val="0"/>
              </a:spcBef>
              <a:spcAft>
                <a:spcPts val="800"/>
              </a:spcAft>
              <a:buFont typeface="Arial" panose="020B0604020202020204" pitchFamily="34" charset="0"/>
              <a:buChar char="•"/>
            </a:pPr>
            <a:r>
              <a:rPr lang="ar-EG" sz="3200" b="1" dirty="0">
                <a:latin typeface="Simplified Arabic" panose="02020603050405020304" pitchFamily="18" charset="-78"/>
                <a:ea typeface="Calibri" panose="020F0502020204030204" pitchFamily="34" charset="0"/>
                <a:cs typeface="Simplified Arabic" panose="02020603050405020304" pitchFamily="18" charset="-78"/>
              </a:rPr>
              <a:t>الأسباب التجارية</a:t>
            </a:r>
            <a:r>
              <a:rPr lang="ar-EG" sz="3200" dirty="0">
                <a:latin typeface="Simplified Arabic" panose="02020603050405020304" pitchFamily="18" charset="-78"/>
                <a:ea typeface="Calibri" panose="020F0502020204030204" pitchFamily="34" charset="0"/>
                <a:cs typeface="Simplified Arabic" panose="02020603050405020304" pitchFamily="18" charset="-78"/>
              </a:rPr>
              <a:t>: تتجنب بعض الصحف غضب المعلنين، ومن ثم فهي لا تنشر اسم معلن كبير عندما تقع عليه المسؤولية في حادث ما، وقد لا تنشر خبر الحادث من الأساس، ومن ناحية أخرى فهي تنشر خبر بناء يشيده المعلن لأنه طلب ذلك.</a:t>
            </a:r>
          </a:p>
          <a:p>
            <a:pPr marL="457200" marR="0" indent="-457200" algn="just" rtl="1">
              <a:lnSpc>
                <a:spcPct val="107000"/>
              </a:lnSpc>
              <a:spcBef>
                <a:spcPts val="0"/>
              </a:spcBef>
              <a:spcAft>
                <a:spcPts val="800"/>
              </a:spcAft>
              <a:buFont typeface="Arial" panose="020B0604020202020204" pitchFamily="34" charset="0"/>
              <a:buChar char="•"/>
            </a:pPr>
            <a:r>
              <a:rPr lang="ar-EG" sz="3200" b="1" dirty="0">
                <a:latin typeface="Simplified Arabic" panose="02020603050405020304" pitchFamily="18" charset="-78"/>
                <a:ea typeface="Calibri" panose="020F0502020204030204" pitchFamily="34" charset="0"/>
                <a:cs typeface="Simplified Arabic" panose="02020603050405020304" pitchFamily="18" charset="-78"/>
              </a:rPr>
              <a:t>متطلبات القراء</a:t>
            </a:r>
            <a:r>
              <a:rPr lang="ar-EG" sz="3200" dirty="0">
                <a:latin typeface="Simplified Arabic" panose="02020603050405020304" pitchFamily="18" charset="-78"/>
                <a:ea typeface="Calibri" panose="020F0502020204030204" pitchFamily="34" charset="0"/>
                <a:cs typeface="Simplified Arabic" panose="02020603050405020304" pitchFamily="18" charset="-78"/>
              </a:rPr>
              <a:t>: تحرص الصحف على معرفة المادة الصحفية التي يفضلها القراء وتتم عملية استقصاء رغبات القراء بعدة وسائل.</a:t>
            </a:r>
          </a:p>
          <a:p>
            <a:pPr marL="457200" marR="0" indent="-457200" algn="just" rtl="1">
              <a:lnSpc>
                <a:spcPct val="107000"/>
              </a:lnSpc>
              <a:spcBef>
                <a:spcPts val="0"/>
              </a:spcBef>
              <a:spcAft>
                <a:spcPts val="800"/>
              </a:spcAft>
              <a:buFont typeface="Arial" panose="020B0604020202020204" pitchFamily="34" charset="0"/>
              <a:buChar char="•"/>
            </a:pP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8" name="Picture 7">
            <a:extLst>
              <a:ext uri="{FF2B5EF4-FFF2-40B4-BE49-F238E27FC236}">
                <a16:creationId xmlns:a16="http://schemas.microsoft.com/office/drawing/2014/main" id="{261BDDEF-8B9D-1630-25A4-DA5588873DD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7736" y="4041293"/>
            <a:ext cx="1881311" cy="1881311"/>
          </a:xfrm>
          <a:prstGeom prst="rect">
            <a:avLst/>
          </a:prstGeom>
        </p:spPr>
      </p:pic>
    </p:spTree>
    <p:extLst>
      <p:ext uri="{BB962C8B-B14F-4D97-AF65-F5344CB8AC3E}">
        <p14:creationId xmlns:p14="http://schemas.microsoft.com/office/powerpoint/2010/main" val="13166037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5DB1B2-628D-CE69-017F-349744AF75D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EFE58F4-1263-1446-8C8A-29421AC8248B}"/>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C5C6DA0A-7C8F-FFDF-6AB8-3BB4555B4700}"/>
              </a:ext>
            </a:extLst>
          </p:cNvPr>
          <p:cNvSpPr txBox="1"/>
          <p:nvPr/>
        </p:nvSpPr>
        <p:spPr>
          <a:xfrm>
            <a:off x="1111584" y="1105639"/>
            <a:ext cx="7165701" cy="954107"/>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العوامل المؤثرة في السياسة التحريرية</a:t>
            </a: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062B0016-C9C9-54A5-DE49-8BE27D9E49E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1B41BE0-6504-B301-0F8A-9775BFF509EC}"/>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B4A0F5E7-D686-CAF9-6362-9F87BE1A088E}"/>
              </a:ext>
            </a:extLst>
          </p:cNvPr>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7</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8B510241-D5C8-2618-80C0-AF9B3C986BE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A2E7ED3D-EA72-62E5-6FF7-B547BAD9AA71}"/>
              </a:ext>
            </a:extLst>
          </p:cNvPr>
          <p:cNvSpPr txBox="1"/>
          <p:nvPr/>
        </p:nvSpPr>
        <p:spPr>
          <a:xfrm>
            <a:off x="2513149" y="2189411"/>
            <a:ext cx="8703770" cy="3459152"/>
          </a:xfrm>
          <a:prstGeom prst="rect">
            <a:avLst/>
          </a:prstGeom>
          <a:noFill/>
        </p:spPr>
        <p:txBody>
          <a:bodyPr wrap="square" rtlCol="0">
            <a:spAutoFit/>
          </a:bodyPr>
          <a:lstStyle/>
          <a:p>
            <a:pPr marL="457200" marR="0" indent="-457200" algn="just" rtl="1">
              <a:lnSpc>
                <a:spcPct val="107000"/>
              </a:lnSpc>
              <a:spcBef>
                <a:spcPts val="0"/>
              </a:spcBef>
              <a:spcAft>
                <a:spcPts val="800"/>
              </a:spcAft>
              <a:buFont typeface="Arial" panose="020B0604020202020204" pitchFamily="34" charset="0"/>
              <a:buChar char="•"/>
            </a:pPr>
            <a:r>
              <a:rPr lang="ar-EG" sz="3200" dirty="0">
                <a:latin typeface="Simplified Arabic" panose="02020603050405020304" pitchFamily="18" charset="-78"/>
                <a:ea typeface="Calibri" panose="020F0502020204030204" pitchFamily="34" charset="0"/>
                <a:cs typeface="Simplified Arabic" panose="02020603050405020304" pitchFamily="18" charset="-78"/>
              </a:rPr>
              <a:t>إيفاد مندوبين تحددهم الصحيفة لسؤال المشتركين عن الموضوعات التي يحبونها.</a:t>
            </a:r>
          </a:p>
          <a:p>
            <a:pPr marL="457200" marR="0" indent="-457200" algn="just" rtl="1">
              <a:lnSpc>
                <a:spcPct val="107000"/>
              </a:lnSpc>
              <a:spcBef>
                <a:spcPts val="0"/>
              </a:spcBef>
              <a:spcAft>
                <a:spcPts val="800"/>
              </a:spcAft>
              <a:buFont typeface="Arial" panose="020B0604020202020204" pitchFamily="34" charset="0"/>
              <a:buChar char="•"/>
            </a:pP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marL="457200" marR="0" indent="-457200" algn="just" rtl="1">
              <a:lnSpc>
                <a:spcPct val="107000"/>
              </a:lnSpc>
              <a:spcBef>
                <a:spcPts val="0"/>
              </a:spcBef>
              <a:spcAft>
                <a:spcPts val="800"/>
              </a:spcAft>
              <a:buFont typeface="Arial" panose="020B0604020202020204" pitchFamily="34" charset="0"/>
              <a:buChar char="•"/>
            </a:pPr>
            <a:r>
              <a:rPr lang="ar-EG" sz="3200" dirty="0">
                <a:latin typeface="Simplified Arabic" panose="02020603050405020304" pitchFamily="18" charset="-78"/>
                <a:ea typeface="Calibri" panose="020F0502020204030204" pitchFamily="34" charset="0"/>
                <a:cs typeface="Simplified Arabic" panose="02020603050405020304" pitchFamily="18" charset="-78"/>
              </a:rPr>
              <a:t>إغفال نشر مادة صحفية ثابتة دون إخطار مسبق، ثم إحصاء المكالمات التلفونية والخطابات التي يسأل فيها القراء ويستفسرون عن سر هذا الإغفال ومصير المادة الصحفية.</a:t>
            </a:r>
            <a:endParaRPr lang="en-US" sz="3200" dirty="0">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8" name="Picture 7">
            <a:extLst>
              <a:ext uri="{FF2B5EF4-FFF2-40B4-BE49-F238E27FC236}">
                <a16:creationId xmlns:a16="http://schemas.microsoft.com/office/drawing/2014/main" id="{62DBF364-95E8-8E28-1378-34A3A2B35C7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94497" y="4337546"/>
            <a:ext cx="1618652" cy="1618652"/>
          </a:xfrm>
          <a:prstGeom prst="rect">
            <a:avLst/>
          </a:prstGeom>
        </p:spPr>
      </p:pic>
    </p:spTree>
    <p:extLst>
      <p:ext uri="{BB962C8B-B14F-4D97-AF65-F5344CB8AC3E}">
        <p14:creationId xmlns:p14="http://schemas.microsoft.com/office/powerpoint/2010/main" val="16054815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BC5BC1-2693-B97E-13F2-F26092CDB28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A0E935F-652A-CC1A-8FCB-921E3734E986}"/>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A6CE758F-A0FC-57EC-6573-484EDD28DCDE}"/>
              </a:ext>
            </a:extLst>
          </p:cNvPr>
          <p:cNvSpPr txBox="1"/>
          <p:nvPr/>
        </p:nvSpPr>
        <p:spPr>
          <a:xfrm>
            <a:off x="1111584" y="1105639"/>
            <a:ext cx="7165701" cy="954107"/>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العوامل المؤثرة في السياسة التحريرية</a:t>
            </a: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C4DA2C67-C3B0-FD0B-A10D-BAF73E6B4A7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3C8E9A5-F9B1-39F0-EBD7-498687365BF1}"/>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A3A75231-9ED9-4B25-1248-1C8D6613926B}"/>
              </a:ext>
            </a:extLst>
          </p:cNvPr>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7</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0A0226B2-408F-B955-C2DE-D570390F979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5CCC6727-A9FC-CADB-3183-C7899144F099}"/>
              </a:ext>
            </a:extLst>
          </p:cNvPr>
          <p:cNvSpPr txBox="1"/>
          <p:nvPr/>
        </p:nvSpPr>
        <p:spPr>
          <a:xfrm>
            <a:off x="2501973" y="2155184"/>
            <a:ext cx="8703770" cy="3356560"/>
          </a:xfrm>
          <a:prstGeom prst="rect">
            <a:avLst/>
          </a:prstGeom>
          <a:noFill/>
        </p:spPr>
        <p:txBody>
          <a:bodyPr wrap="square" rtlCol="0">
            <a:spAutoFit/>
          </a:bodyPr>
          <a:lstStyle/>
          <a:p>
            <a:pPr marL="457200" marR="0" indent="-457200" algn="just" rtl="1">
              <a:lnSpc>
                <a:spcPct val="107000"/>
              </a:lnSpc>
              <a:spcBef>
                <a:spcPts val="0"/>
              </a:spcBef>
              <a:spcAft>
                <a:spcPts val="800"/>
              </a:spcAft>
              <a:buFont typeface="Arial" panose="020B0604020202020204" pitchFamily="34" charset="0"/>
              <a:buChar char="•"/>
            </a:pPr>
            <a:r>
              <a:rPr lang="ar-EG" sz="3200" b="1" dirty="0">
                <a:latin typeface="Simplified Arabic" panose="02020603050405020304" pitchFamily="18" charset="-78"/>
                <a:ea typeface="Calibri" panose="020F0502020204030204" pitchFamily="34" charset="0"/>
                <a:cs typeface="Simplified Arabic" panose="02020603050405020304" pitchFamily="18" charset="-78"/>
              </a:rPr>
              <a:t>الاجتهاد السياسي، </a:t>
            </a:r>
            <a:r>
              <a:rPr lang="ar-EG" sz="3200" dirty="0">
                <a:latin typeface="Simplified Arabic" panose="02020603050405020304" pitchFamily="18" charset="-78"/>
                <a:ea typeface="Calibri" panose="020F0502020204030204" pitchFamily="34" charset="0"/>
                <a:cs typeface="Simplified Arabic" panose="02020603050405020304" pitchFamily="18" charset="-78"/>
              </a:rPr>
              <a:t>تتأثر الكثير من القضايا الكبرى التي ترد في الأخبار بالاجتهاد السياسي، وعندما تتخذ الجريدة موقفاً منها فإنها بذلك تؤيد أو تعارض فئة سياسية معينة.</a:t>
            </a:r>
          </a:p>
          <a:p>
            <a:pPr marL="457200" marR="0" indent="-457200" algn="just" rtl="1">
              <a:lnSpc>
                <a:spcPct val="107000"/>
              </a:lnSpc>
              <a:spcBef>
                <a:spcPts val="0"/>
              </a:spcBef>
              <a:spcAft>
                <a:spcPts val="800"/>
              </a:spcAft>
              <a:buFont typeface="Arial" panose="020B0604020202020204" pitchFamily="34" charset="0"/>
              <a:buChar char="•"/>
            </a:pPr>
            <a:r>
              <a:rPr lang="ar-EG" sz="3200" dirty="0">
                <a:latin typeface="Simplified Arabic" panose="02020603050405020304" pitchFamily="18" charset="-78"/>
                <a:ea typeface="Calibri" panose="020F0502020204030204" pitchFamily="34" charset="0"/>
                <a:cs typeface="Simplified Arabic" panose="02020603050405020304" pitchFamily="18" charset="-78"/>
              </a:rPr>
              <a:t>هناك صحف مستقلة يكون لها توجهها حيال الانتخابات ونتائجها، وصحف حزبية توظف مقالاتها وعناوينها للدعاية لمرشح، وتوجه التعليقات اللاذعة والانتقادات لمرشح آخر.</a:t>
            </a:r>
            <a:endParaRPr lang="en-US" sz="3200" dirty="0">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8" name="Picture 7">
            <a:extLst>
              <a:ext uri="{FF2B5EF4-FFF2-40B4-BE49-F238E27FC236}">
                <a16:creationId xmlns:a16="http://schemas.microsoft.com/office/drawing/2014/main" id="{AF122219-2770-560F-F7F2-57B6D24920C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16231" y="3930480"/>
            <a:ext cx="2025443" cy="2025443"/>
          </a:xfrm>
          <a:prstGeom prst="rect">
            <a:avLst/>
          </a:prstGeom>
        </p:spPr>
      </p:pic>
    </p:spTree>
    <p:extLst>
      <p:ext uri="{BB962C8B-B14F-4D97-AF65-F5344CB8AC3E}">
        <p14:creationId xmlns:p14="http://schemas.microsoft.com/office/powerpoint/2010/main" val="16196512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62534B-33E0-D38B-61EA-93EFB548A9A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6C3F74F-E1EA-8BF9-7A59-67BC4AD77F51}"/>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EB1EC2E2-9830-B699-6371-1C57AE069697}"/>
              </a:ext>
            </a:extLst>
          </p:cNvPr>
          <p:cNvSpPr txBox="1"/>
          <p:nvPr/>
        </p:nvSpPr>
        <p:spPr>
          <a:xfrm>
            <a:off x="1111584" y="1105639"/>
            <a:ext cx="7165701" cy="954107"/>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العوامل المؤثرة في السياسة التحريرية</a:t>
            </a: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B0A55752-63DC-A99D-63F7-D643C9DD87F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DF343A8-7776-4FEA-2422-779EF424D666}"/>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197F27A6-7E4D-D21F-4C35-36FB43284F3C}"/>
              </a:ext>
            </a:extLst>
          </p:cNvPr>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7</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6CE7F5E7-D517-7132-720D-6869B75DA5E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1BD50A32-B580-73B4-35F5-89139F26CDBA}"/>
              </a:ext>
            </a:extLst>
          </p:cNvPr>
          <p:cNvSpPr txBox="1"/>
          <p:nvPr/>
        </p:nvSpPr>
        <p:spPr>
          <a:xfrm>
            <a:off x="2572677" y="2074669"/>
            <a:ext cx="8703770" cy="4615623"/>
          </a:xfrm>
          <a:prstGeom prst="rect">
            <a:avLst/>
          </a:prstGeom>
          <a:noFill/>
        </p:spPr>
        <p:txBody>
          <a:bodyPr wrap="square" rtlCol="0">
            <a:spAutoFit/>
          </a:bodyPr>
          <a:lstStyle/>
          <a:p>
            <a:pPr marR="0" algn="just" rtl="1">
              <a:lnSpc>
                <a:spcPct val="107000"/>
              </a:lnSpc>
              <a:spcBef>
                <a:spcPts val="0"/>
              </a:spcBef>
              <a:spcAft>
                <a:spcPts val="800"/>
              </a:spcAft>
            </a:pPr>
            <a:r>
              <a:rPr lang="ar-EG" sz="3200" b="1" dirty="0">
                <a:latin typeface="Simplified Arabic" panose="02020603050405020304" pitchFamily="18" charset="-78"/>
                <a:ea typeface="Calibri" panose="020F0502020204030204" pitchFamily="34" charset="0"/>
                <a:cs typeface="Simplified Arabic" panose="02020603050405020304" pitchFamily="18" charset="-78"/>
              </a:rPr>
              <a:t>مسؤوليات الصحافة: </a:t>
            </a:r>
          </a:p>
          <a:p>
            <a:pPr marL="457200" marR="0" indent="-457200" algn="just" rtl="1">
              <a:lnSpc>
                <a:spcPct val="107000"/>
              </a:lnSpc>
              <a:spcBef>
                <a:spcPts val="0"/>
              </a:spcBef>
              <a:spcAft>
                <a:spcPts val="800"/>
              </a:spcAft>
              <a:buFont typeface="Arial" panose="020B0604020202020204" pitchFamily="34" charset="0"/>
              <a:buChar char="•"/>
            </a:pPr>
            <a:r>
              <a:rPr lang="ar-EG" sz="3200" b="1" dirty="0">
                <a:latin typeface="Simplified Arabic" panose="02020603050405020304" pitchFamily="18" charset="-78"/>
                <a:ea typeface="Calibri" panose="020F0502020204030204" pitchFamily="34" charset="0"/>
                <a:cs typeface="Simplified Arabic" panose="02020603050405020304" pitchFamily="18" charset="-78"/>
              </a:rPr>
              <a:t>تجاه المجتمع</a:t>
            </a:r>
            <a:r>
              <a:rPr lang="ar-EG" sz="3200" dirty="0">
                <a:latin typeface="Simplified Arabic" panose="02020603050405020304" pitchFamily="18" charset="-78"/>
                <a:ea typeface="Calibri" panose="020F0502020204030204" pitchFamily="34" charset="0"/>
                <a:cs typeface="Simplified Arabic" panose="02020603050405020304" pitchFamily="18" charset="-78"/>
              </a:rPr>
              <a:t>: تعالج صحيفة ما مشكلة المجتمع بعقلانية وهدوء، بينما تبرر صحيفة أخرى الجرائم وتشجع نشر أخبار حول القمار بنشر نتائج السباقات. </a:t>
            </a:r>
          </a:p>
          <a:p>
            <a:pPr marL="457200" marR="0" indent="-457200" algn="just" rtl="1">
              <a:lnSpc>
                <a:spcPct val="107000"/>
              </a:lnSpc>
              <a:spcBef>
                <a:spcPts val="0"/>
              </a:spcBef>
              <a:spcAft>
                <a:spcPts val="800"/>
              </a:spcAft>
              <a:buFont typeface="Arial" panose="020B0604020202020204" pitchFamily="34" charset="0"/>
              <a:buChar char="•"/>
            </a:pPr>
            <a:r>
              <a:rPr lang="ar-EG" sz="3200" b="1" dirty="0">
                <a:latin typeface="Simplified Arabic" panose="02020603050405020304" pitchFamily="18" charset="-78"/>
                <a:ea typeface="Calibri" panose="020F0502020204030204" pitchFamily="34" charset="0"/>
                <a:cs typeface="Simplified Arabic" panose="02020603050405020304" pitchFamily="18" charset="-78"/>
              </a:rPr>
              <a:t>تجاه الفرد </a:t>
            </a:r>
            <a:r>
              <a:rPr lang="ar-EG" sz="3200" dirty="0">
                <a:latin typeface="Simplified Arabic" panose="02020603050405020304" pitchFamily="18" charset="-78"/>
                <a:ea typeface="Calibri" panose="020F0502020204030204" pitchFamily="34" charset="0"/>
                <a:cs typeface="Simplified Arabic" panose="02020603050405020304" pitchFamily="18" charset="-78"/>
              </a:rPr>
              <a:t>بالنسبة للشخصية العامة تتخذ رئاسة التحرير القرار المناسب عند نشر خبر يتعلق بهذه الشخصية، ويتضمن القرار الموافقة أو عدم الموافقة على نشر الخبر.</a:t>
            </a:r>
          </a:p>
          <a:p>
            <a:pPr marR="0" algn="just" rtl="1">
              <a:lnSpc>
                <a:spcPct val="107000"/>
              </a:lnSpc>
              <a:spcBef>
                <a:spcPts val="0"/>
              </a:spcBef>
              <a:spcAft>
                <a:spcPts val="800"/>
              </a:spcAft>
            </a:pP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8" name="Picture 7">
            <a:extLst>
              <a:ext uri="{FF2B5EF4-FFF2-40B4-BE49-F238E27FC236}">
                <a16:creationId xmlns:a16="http://schemas.microsoft.com/office/drawing/2014/main" id="{653C6CA7-DD41-64EA-3AF4-3CF0721BABB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89344" y="3579207"/>
            <a:ext cx="2438095" cy="2438095"/>
          </a:xfrm>
          <a:prstGeom prst="rect">
            <a:avLst/>
          </a:prstGeom>
        </p:spPr>
      </p:pic>
    </p:spTree>
    <p:extLst>
      <p:ext uri="{BB962C8B-B14F-4D97-AF65-F5344CB8AC3E}">
        <p14:creationId xmlns:p14="http://schemas.microsoft.com/office/powerpoint/2010/main" val="33881010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1AEC05-6746-817A-3822-F6A1C1672AF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1A1AFBE-A282-1D72-5125-348F2ADC3C8F}"/>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BFAC2F55-744E-20CB-AC20-C571F43835E2}"/>
              </a:ext>
            </a:extLst>
          </p:cNvPr>
          <p:cNvSpPr txBox="1"/>
          <p:nvPr/>
        </p:nvSpPr>
        <p:spPr>
          <a:xfrm>
            <a:off x="1111584" y="1105639"/>
            <a:ext cx="7165701" cy="954107"/>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العوامل المؤثرة في السياسة التحريرية</a:t>
            </a: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3D333B3C-FFE9-4E38-D2CF-4D99E942CBF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C8FD51B-093A-D49C-2688-6E39E1EF7B22}"/>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9ECFC9EF-7E64-3432-CCE0-76C49D99217F}"/>
              </a:ext>
            </a:extLst>
          </p:cNvPr>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7</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65CF78B2-6B84-74DA-0EF5-C62389701FF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B868957D-45E9-4654-5EC0-2C810BAE4959}"/>
              </a:ext>
            </a:extLst>
          </p:cNvPr>
          <p:cNvSpPr txBox="1"/>
          <p:nvPr/>
        </p:nvSpPr>
        <p:spPr>
          <a:xfrm>
            <a:off x="2499081" y="2367381"/>
            <a:ext cx="8703770" cy="2829621"/>
          </a:xfrm>
          <a:prstGeom prst="rect">
            <a:avLst/>
          </a:prstGeom>
          <a:noFill/>
        </p:spPr>
        <p:txBody>
          <a:bodyPr wrap="square" rtlCol="0">
            <a:spAutoFit/>
          </a:bodyPr>
          <a:lstStyle/>
          <a:p>
            <a:pPr marL="457200" marR="0" indent="-457200" algn="just" rtl="1">
              <a:lnSpc>
                <a:spcPct val="107000"/>
              </a:lnSpc>
              <a:spcBef>
                <a:spcPts val="0"/>
              </a:spcBef>
              <a:spcAft>
                <a:spcPts val="800"/>
              </a:spcAft>
              <a:buFont typeface="Arial" panose="020B0604020202020204" pitchFamily="34" charset="0"/>
              <a:buChar char="•"/>
            </a:pPr>
            <a:r>
              <a:rPr lang="ar-EG" sz="3200" b="1" dirty="0">
                <a:latin typeface="Simplified Arabic" panose="02020603050405020304" pitchFamily="18" charset="-78"/>
                <a:ea typeface="Calibri" panose="020F0502020204030204" pitchFamily="34" charset="0"/>
                <a:cs typeface="Simplified Arabic" panose="02020603050405020304" pitchFamily="18" charset="-78"/>
              </a:rPr>
              <a:t>تجاه الحكومة، </a:t>
            </a:r>
            <a:r>
              <a:rPr lang="ar-EG" sz="3200" dirty="0">
                <a:latin typeface="Simplified Arabic" panose="02020603050405020304" pitchFamily="18" charset="-78"/>
                <a:ea typeface="Calibri" panose="020F0502020204030204" pitchFamily="34" charset="0"/>
                <a:cs typeface="Simplified Arabic" panose="02020603050405020304" pitchFamily="18" charset="-78"/>
              </a:rPr>
              <a:t>ترى بعض الصحف أن من حقها نشر ما يمكن أن يكون فيه انتقاد موجه للحكومة، بينما تمتنع صحيفة أخرى عن نشر مثل هكذا مواد لأنها ترى أنه يمس هيبة الدولة.</a:t>
            </a:r>
          </a:p>
          <a:p>
            <a:pPr marL="457200" indent="-457200" algn="just" rtl="1">
              <a:lnSpc>
                <a:spcPct val="107000"/>
              </a:lnSpc>
              <a:spcAft>
                <a:spcPts val="800"/>
              </a:spcAft>
              <a:buFont typeface="Arial" panose="020B0604020202020204" pitchFamily="34" charset="0"/>
              <a:buChar char="•"/>
            </a:pPr>
            <a:r>
              <a:rPr lang="ar-EG" sz="3200" b="1" dirty="0">
                <a:latin typeface="Simplified Arabic" panose="02020603050405020304" pitchFamily="18" charset="-78"/>
                <a:ea typeface="Calibri" panose="020F0502020204030204" pitchFamily="34" charset="0"/>
                <a:cs typeface="Simplified Arabic" panose="02020603050405020304" pitchFamily="18" charset="-78"/>
              </a:rPr>
              <a:t>المحرمات، </a:t>
            </a:r>
            <a:r>
              <a:rPr lang="ar-EG" sz="3200" dirty="0">
                <a:latin typeface="Simplified Arabic" panose="02020603050405020304" pitchFamily="18" charset="-78"/>
                <a:ea typeface="Calibri" panose="020F0502020204030204" pitchFamily="34" charset="0"/>
                <a:cs typeface="Simplified Arabic" panose="02020603050405020304" pitchFamily="18" charset="-78"/>
              </a:rPr>
              <a:t>تضع بعض الصحف قائمة بالموضوعات التي تحرمها من باب الاحتشام مثل كلمات الشتائم وغيرها.</a:t>
            </a:r>
          </a:p>
        </p:txBody>
      </p:sp>
      <p:pic>
        <p:nvPicPr>
          <p:cNvPr id="8" name="Picture 7">
            <a:extLst>
              <a:ext uri="{FF2B5EF4-FFF2-40B4-BE49-F238E27FC236}">
                <a16:creationId xmlns:a16="http://schemas.microsoft.com/office/drawing/2014/main" id="{5C2A4A4C-9A81-4141-DE06-A8A6D61C6CB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42308" y="4460328"/>
            <a:ext cx="1473348" cy="1473348"/>
          </a:xfrm>
          <a:prstGeom prst="rect">
            <a:avLst/>
          </a:prstGeom>
        </p:spPr>
      </p:pic>
    </p:spTree>
    <p:extLst>
      <p:ext uri="{BB962C8B-B14F-4D97-AF65-F5344CB8AC3E}">
        <p14:creationId xmlns:p14="http://schemas.microsoft.com/office/powerpoint/2010/main" val="21413658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225BB3-EF2F-227C-6852-2CA804BEFE4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558D1A0-88FE-3A59-34DA-0B7D9AD6A0D9}"/>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AB8F78B-25D4-53E0-D764-981AF68C3119}"/>
              </a:ext>
            </a:extLst>
          </p:cNvPr>
          <p:cNvSpPr txBox="1"/>
          <p:nvPr/>
        </p:nvSpPr>
        <p:spPr>
          <a:xfrm>
            <a:off x="1111584" y="1105639"/>
            <a:ext cx="7165701" cy="954107"/>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العوامل المؤثرة في السياسة التحريرية</a:t>
            </a: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4FAB2ADF-7F76-45F0-B9E6-A201DCB3B01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6DA5B4C-DDFF-BCE7-20F3-D166E00427A4}"/>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F673DBAA-D01D-ECCA-C440-301E98F7BB61}"/>
              </a:ext>
            </a:extLst>
          </p:cNvPr>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7</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C1F9D56F-9729-388A-2E55-E57DB4BC51C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F4E94324-9B2E-CA32-E6DD-C6EAADF5B718}"/>
              </a:ext>
            </a:extLst>
          </p:cNvPr>
          <p:cNvSpPr txBox="1"/>
          <p:nvPr/>
        </p:nvSpPr>
        <p:spPr>
          <a:xfrm>
            <a:off x="2513149" y="2189411"/>
            <a:ext cx="8703770" cy="4615623"/>
          </a:xfrm>
          <a:prstGeom prst="rect">
            <a:avLst/>
          </a:prstGeom>
          <a:noFill/>
        </p:spPr>
        <p:txBody>
          <a:bodyPr wrap="square" rtlCol="0">
            <a:spAutoFit/>
          </a:bodyPr>
          <a:lstStyle/>
          <a:p>
            <a:pPr marL="457200" marR="0" indent="-457200" algn="just" rtl="1">
              <a:lnSpc>
                <a:spcPct val="107000"/>
              </a:lnSpc>
              <a:spcBef>
                <a:spcPts val="0"/>
              </a:spcBef>
              <a:spcAft>
                <a:spcPts val="800"/>
              </a:spcAft>
              <a:buFont typeface="Arial" panose="020B0604020202020204" pitchFamily="34" charset="0"/>
              <a:buChar char="•"/>
            </a:pPr>
            <a:r>
              <a:rPr lang="ar-EG" sz="3200" b="1" dirty="0">
                <a:latin typeface="Simplified Arabic" panose="02020603050405020304" pitchFamily="18" charset="-78"/>
                <a:ea typeface="Calibri" panose="020F0502020204030204" pitchFamily="34" charset="0"/>
                <a:cs typeface="Simplified Arabic" panose="02020603050405020304" pitchFamily="18" charset="-78"/>
              </a:rPr>
              <a:t>الأسباب الدينية، </a:t>
            </a:r>
            <a:r>
              <a:rPr lang="ar-EG" sz="3200" dirty="0">
                <a:latin typeface="Simplified Arabic" panose="02020603050405020304" pitchFamily="18" charset="-78"/>
                <a:ea typeface="Calibri" panose="020F0502020204030204" pitchFamily="34" charset="0"/>
                <a:cs typeface="Simplified Arabic" panose="02020603050405020304" pitchFamily="18" charset="-78"/>
              </a:rPr>
              <a:t>لا يطيق أعضاء المنظمات الدينية الانتقادات الموجهة لهم، حتى ولو كانت صحيحة، وتنشر بعض الصحف أخباراً أو موضوعات غير جديرة بالنشر إرضاء للطوائف الدينية.</a:t>
            </a:r>
          </a:p>
          <a:p>
            <a:pPr marL="457200" indent="-457200" algn="just" rtl="1">
              <a:lnSpc>
                <a:spcPct val="107000"/>
              </a:lnSpc>
              <a:spcAft>
                <a:spcPts val="800"/>
              </a:spcAft>
              <a:buFont typeface="Arial" panose="020B0604020202020204" pitchFamily="34" charset="0"/>
              <a:buChar char="•"/>
            </a:pPr>
            <a:r>
              <a:rPr lang="ar-EG" sz="3200" b="1" dirty="0">
                <a:latin typeface="Simplified Arabic" panose="02020603050405020304" pitchFamily="18" charset="-78"/>
                <a:ea typeface="Calibri" panose="020F0502020204030204" pitchFamily="34" charset="0"/>
                <a:cs typeface="Simplified Arabic" panose="02020603050405020304" pitchFamily="18" charset="-78"/>
              </a:rPr>
              <a:t>الأسباب العرقية والاجتماعية، </a:t>
            </a:r>
            <a:r>
              <a:rPr lang="ar-EG" sz="3200" dirty="0">
                <a:latin typeface="Simplified Arabic" panose="02020603050405020304" pitchFamily="18" charset="-78"/>
                <a:ea typeface="Calibri" panose="020F0502020204030204" pitchFamily="34" charset="0"/>
                <a:cs typeface="Simplified Arabic" panose="02020603050405020304" pitchFamily="18" charset="-78"/>
              </a:rPr>
              <a:t>تلتزم الصحف بالحياد عند معالجة أخبار الفتن العرقية والصراع الطبقي خوفاً من مقاطعة الجماعات العرقية والاجتماعية وانخفاض التوزيع.</a:t>
            </a:r>
          </a:p>
          <a:p>
            <a:pPr marL="457200" marR="0" indent="-457200" algn="just" rtl="1">
              <a:lnSpc>
                <a:spcPct val="107000"/>
              </a:lnSpc>
              <a:spcBef>
                <a:spcPts val="0"/>
              </a:spcBef>
              <a:spcAft>
                <a:spcPts val="800"/>
              </a:spcAft>
              <a:buFont typeface="Arial" panose="020B0604020202020204" pitchFamily="34" charset="0"/>
              <a:buChar char="•"/>
            </a:pP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marL="457200" marR="0" indent="-457200" algn="just" rtl="1">
              <a:lnSpc>
                <a:spcPct val="107000"/>
              </a:lnSpc>
              <a:spcBef>
                <a:spcPts val="0"/>
              </a:spcBef>
              <a:spcAft>
                <a:spcPts val="800"/>
              </a:spcAft>
              <a:buFont typeface="Arial" panose="020B0604020202020204" pitchFamily="34" charset="0"/>
              <a:buChar char="•"/>
            </a:pP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 name="Picture 3">
            <a:extLst>
              <a:ext uri="{FF2B5EF4-FFF2-40B4-BE49-F238E27FC236}">
                <a16:creationId xmlns:a16="http://schemas.microsoft.com/office/drawing/2014/main" id="{7265EC99-263A-D3BC-94D2-E15B12357EC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42308" y="4460328"/>
            <a:ext cx="1473348" cy="1473348"/>
          </a:xfrm>
          <a:prstGeom prst="rect">
            <a:avLst/>
          </a:prstGeom>
        </p:spPr>
      </p:pic>
    </p:spTree>
    <p:extLst>
      <p:ext uri="{BB962C8B-B14F-4D97-AF65-F5344CB8AC3E}">
        <p14:creationId xmlns:p14="http://schemas.microsoft.com/office/powerpoint/2010/main" val="9411156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28414E-074E-95BB-9951-D44319C3EF2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D6FC440-9EF3-A9DA-BADA-08018F21CA69}"/>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96281F73-056E-D1D9-9276-1F702148DD1A}"/>
              </a:ext>
            </a:extLst>
          </p:cNvPr>
          <p:cNvSpPr txBox="1"/>
          <p:nvPr/>
        </p:nvSpPr>
        <p:spPr>
          <a:xfrm>
            <a:off x="1111584" y="1105639"/>
            <a:ext cx="7165701" cy="954107"/>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العوامل المؤثرة في السياسة التحريرية</a:t>
            </a: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B8F8F902-2BF1-C4BD-14A4-2268083CF03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2B8E8C9-38B6-015A-08BA-A5ACD3371460}"/>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E5166835-DA9F-1CF2-4A2D-B8A423052D16}"/>
              </a:ext>
            </a:extLst>
          </p:cNvPr>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7</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CBD257F6-4E58-ACC0-6AD1-BCFCBE04549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95858D1C-E599-CA63-DD49-435020B7DFAC}"/>
              </a:ext>
            </a:extLst>
          </p:cNvPr>
          <p:cNvSpPr txBox="1"/>
          <p:nvPr/>
        </p:nvSpPr>
        <p:spPr>
          <a:xfrm>
            <a:off x="2415656" y="2656534"/>
            <a:ext cx="8703770" cy="3459152"/>
          </a:xfrm>
          <a:prstGeom prst="rect">
            <a:avLst/>
          </a:prstGeom>
          <a:noFill/>
        </p:spPr>
        <p:txBody>
          <a:bodyPr wrap="square" rtlCol="0">
            <a:spAutoFit/>
          </a:bodyPr>
          <a:lstStyle/>
          <a:p>
            <a:pPr marL="457200" indent="-457200" algn="just" rtl="1">
              <a:lnSpc>
                <a:spcPct val="107000"/>
              </a:lnSpc>
              <a:spcAft>
                <a:spcPts val="800"/>
              </a:spcAft>
              <a:buFont typeface="Arial" panose="020B0604020202020204" pitchFamily="34" charset="0"/>
              <a:buChar char="•"/>
            </a:pPr>
            <a:r>
              <a:rPr lang="ar-EG" sz="3200" b="1" dirty="0">
                <a:latin typeface="Simplified Arabic" panose="02020603050405020304" pitchFamily="18" charset="-78"/>
                <a:ea typeface="Calibri" panose="020F0502020204030204" pitchFamily="34" charset="0"/>
                <a:cs typeface="Simplified Arabic" panose="02020603050405020304" pitchFamily="18" charset="-78"/>
              </a:rPr>
              <a:t>النزعة الإقليمية</a:t>
            </a:r>
            <a:r>
              <a:rPr lang="ar-EG" sz="3200" dirty="0">
                <a:latin typeface="Simplified Arabic" panose="02020603050405020304" pitchFamily="18" charset="-78"/>
                <a:ea typeface="Calibri" panose="020F0502020204030204" pitchFamily="34" charset="0"/>
                <a:cs typeface="Simplified Arabic" panose="02020603050405020304" pitchFamily="18" charset="-78"/>
              </a:rPr>
              <a:t>، تعالج الصحيفة الأخبار بما يتفق مع الإقليم الذي تصدر فيه، فالجريدة الصادرة في منطقة صناعية تهتم بنشر أخبار عن الصناعات، والجريدة الصادرة في منطقة زراعية تنشر على صفحاتها أبوابًا وموضوعات تجذب المزارعين.</a:t>
            </a:r>
          </a:p>
          <a:p>
            <a:pPr marL="457200" marR="0" indent="-457200" algn="just" rtl="1">
              <a:lnSpc>
                <a:spcPct val="107000"/>
              </a:lnSpc>
              <a:spcBef>
                <a:spcPts val="0"/>
              </a:spcBef>
              <a:spcAft>
                <a:spcPts val="800"/>
              </a:spcAft>
              <a:buFont typeface="Arial" panose="020B0604020202020204" pitchFamily="34" charset="0"/>
              <a:buChar char="•"/>
            </a:pP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marL="457200" marR="0" indent="-457200" algn="just" rtl="1">
              <a:lnSpc>
                <a:spcPct val="107000"/>
              </a:lnSpc>
              <a:spcBef>
                <a:spcPts val="0"/>
              </a:spcBef>
              <a:spcAft>
                <a:spcPts val="800"/>
              </a:spcAft>
              <a:buFont typeface="Arial" panose="020B0604020202020204" pitchFamily="34" charset="0"/>
              <a:buChar char="•"/>
            </a:pP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 name="Picture 3">
            <a:extLst>
              <a:ext uri="{FF2B5EF4-FFF2-40B4-BE49-F238E27FC236}">
                <a16:creationId xmlns:a16="http://schemas.microsoft.com/office/drawing/2014/main" id="{007DAC23-7B73-F775-A9C9-09BAE862151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42308" y="4460328"/>
            <a:ext cx="1473348" cy="1473348"/>
          </a:xfrm>
          <a:prstGeom prst="rect">
            <a:avLst/>
          </a:prstGeom>
        </p:spPr>
      </p:pic>
    </p:spTree>
    <p:extLst>
      <p:ext uri="{BB962C8B-B14F-4D97-AF65-F5344CB8AC3E}">
        <p14:creationId xmlns:p14="http://schemas.microsoft.com/office/powerpoint/2010/main" val="33234066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4DE225-B8DF-AEAE-A022-47F3A8DA220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2B4E557-89AE-D131-770C-CCC3C758B5D4}"/>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A3CE046B-3C7C-272F-3223-5D0BC60DE5DE}"/>
              </a:ext>
            </a:extLst>
          </p:cNvPr>
          <p:cNvSpPr txBox="1"/>
          <p:nvPr/>
        </p:nvSpPr>
        <p:spPr>
          <a:xfrm>
            <a:off x="1111584" y="1105639"/>
            <a:ext cx="7165701" cy="954107"/>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العوامل المؤثرة في السياسة التحريرية</a:t>
            </a: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9F9B1269-C07B-686D-4777-07B4F207FF7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06ED70E-0116-7E36-D161-48C5BDBC06CB}"/>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9B889984-96E1-681B-EE4B-8645ED27017C}"/>
              </a:ext>
            </a:extLst>
          </p:cNvPr>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7</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91051710-3513-103C-48C1-86571F60E1D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37ADA9EF-F591-A535-8E48-0DC562EEC1A5}"/>
              </a:ext>
            </a:extLst>
          </p:cNvPr>
          <p:cNvSpPr txBox="1"/>
          <p:nvPr/>
        </p:nvSpPr>
        <p:spPr>
          <a:xfrm>
            <a:off x="2513149" y="2189411"/>
            <a:ext cx="8703770" cy="4615623"/>
          </a:xfrm>
          <a:prstGeom prst="rect">
            <a:avLst/>
          </a:prstGeom>
          <a:noFill/>
        </p:spPr>
        <p:txBody>
          <a:bodyPr wrap="square" rtlCol="0">
            <a:spAutoFit/>
          </a:bodyPr>
          <a:lstStyle/>
          <a:p>
            <a:pPr marL="457200" marR="0" indent="-457200" algn="just" rtl="1">
              <a:lnSpc>
                <a:spcPct val="107000"/>
              </a:lnSpc>
              <a:spcBef>
                <a:spcPts val="0"/>
              </a:spcBef>
              <a:spcAft>
                <a:spcPts val="800"/>
              </a:spcAft>
              <a:buFont typeface="Arial" panose="020B0604020202020204" pitchFamily="34" charset="0"/>
              <a:buChar char="•"/>
            </a:pPr>
            <a:r>
              <a:rPr lang="ar-EG" sz="3200" b="1" dirty="0">
                <a:latin typeface="Simplified Arabic" panose="02020603050405020304" pitchFamily="18" charset="-78"/>
                <a:ea typeface="Calibri" panose="020F0502020204030204" pitchFamily="34" charset="0"/>
                <a:cs typeface="Simplified Arabic" panose="02020603050405020304" pitchFamily="18" charset="-78"/>
              </a:rPr>
              <a:t>الأسباب الفردية والجماعية</a:t>
            </a:r>
            <a:r>
              <a:rPr lang="ar-EG" sz="3200" dirty="0">
                <a:latin typeface="Simplified Arabic" panose="02020603050405020304" pitchFamily="18" charset="-78"/>
                <a:ea typeface="Calibri" panose="020F0502020204030204" pitchFamily="34" charset="0"/>
                <a:cs typeface="Simplified Arabic" panose="02020603050405020304" pitchFamily="18" charset="-78"/>
              </a:rPr>
              <a:t>، تنشر الصحف أخباراً أو صوراً لأن فرداً أو جماعة يريد نشرها مثل صور الزواج وأخبار التبرعات الخيرية، وهذه المواد تنشر لصاحبها من باب المجاملة.</a:t>
            </a:r>
          </a:p>
          <a:p>
            <a:pPr marL="457200" indent="-457200" algn="just" rtl="1">
              <a:lnSpc>
                <a:spcPct val="107000"/>
              </a:lnSpc>
              <a:spcAft>
                <a:spcPts val="800"/>
              </a:spcAft>
              <a:buFont typeface="Arial" panose="020B0604020202020204" pitchFamily="34" charset="0"/>
              <a:buChar char="•"/>
            </a:pPr>
            <a:r>
              <a:rPr lang="ar-EG" sz="3200" b="1" dirty="0">
                <a:latin typeface="Simplified Arabic" panose="02020603050405020304" pitchFamily="18" charset="-78"/>
                <a:ea typeface="Calibri" panose="020F0502020204030204" pitchFamily="34" charset="0"/>
                <a:cs typeface="Simplified Arabic" panose="02020603050405020304" pitchFamily="18" charset="-78"/>
              </a:rPr>
              <a:t>أهواء رئيس التحرير، </a:t>
            </a:r>
            <a:r>
              <a:rPr lang="ar-EG" sz="3200" dirty="0">
                <a:latin typeface="Simplified Arabic" panose="02020603050405020304" pitchFamily="18" charset="-78"/>
                <a:ea typeface="Calibri" panose="020F0502020204030204" pitchFamily="34" charset="0"/>
                <a:cs typeface="Simplified Arabic" panose="02020603050405020304" pitchFamily="18" charset="-78"/>
              </a:rPr>
              <a:t>قد يميل رئيس التحرير للأخبار الخفيفة،  بينما يفضل آخر الرعب والجريمة، ويسعى المحررون وراء الأخبار والموضوعات التي ترضي رئيس تحريرهم.</a:t>
            </a:r>
          </a:p>
          <a:p>
            <a:pPr marL="457200" marR="0" indent="-457200" algn="just" rtl="1">
              <a:lnSpc>
                <a:spcPct val="107000"/>
              </a:lnSpc>
              <a:spcBef>
                <a:spcPts val="0"/>
              </a:spcBef>
              <a:spcAft>
                <a:spcPts val="800"/>
              </a:spcAft>
              <a:buFont typeface="Arial" panose="020B0604020202020204" pitchFamily="34" charset="0"/>
              <a:buChar char="•"/>
            </a:pP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marL="457200" marR="0" indent="-457200" algn="just" rtl="1">
              <a:lnSpc>
                <a:spcPct val="107000"/>
              </a:lnSpc>
              <a:spcBef>
                <a:spcPts val="0"/>
              </a:spcBef>
              <a:spcAft>
                <a:spcPts val="800"/>
              </a:spcAft>
              <a:buFont typeface="Arial" panose="020B0604020202020204" pitchFamily="34" charset="0"/>
              <a:buChar char="•"/>
            </a:pP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8" name="Picture 7">
            <a:extLst>
              <a:ext uri="{FF2B5EF4-FFF2-40B4-BE49-F238E27FC236}">
                <a16:creationId xmlns:a16="http://schemas.microsoft.com/office/drawing/2014/main" id="{63E27794-4F41-9AC7-5525-8B8AD6F1602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03031" y="3900689"/>
            <a:ext cx="2166013" cy="2166013"/>
          </a:xfrm>
          <a:prstGeom prst="rect">
            <a:avLst/>
          </a:prstGeom>
        </p:spPr>
      </p:pic>
    </p:spTree>
    <p:extLst>
      <p:ext uri="{BB962C8B-B14F-4D97-AF65-F5344CB8AC3E}">
        <p14:creationId xmlns:p14="http://schemas.microsoft.com/office/powerpoint/2010/main" val="40554907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F0FA90-1C54-9640-CFC8-C9611616CCF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82B3906-7B7E-DA04-1829-F97111C29D0E}"/>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6B7D198-08C9-BA6D-BE30-A22799123C17}"/>
              </a:ext>
            </a:extLst>
          </p:cNvPr>
          <p:cNvSpPr txBox="1"/>
          <p:nvPr/>
        </p:nvSpPr>
        <p:spPr>
          <a:xfrm>
            <a:off x="1111584" y="1105639"/>
            <a:ext cx="7165701" cy="954107"/>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العوامل المؤثرة في السياسة التحريرية</a:t>
            </a: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594B98D7-287E-731E-EDD2-B303C94E8A6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9B8DFB1-E35F-487B-63AA-66E2D76345E7}"/>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3AD1B359-6120-38BE-3B4E-A560D3F05A9B}"/>
              </a:ext>
            </a:extLst>
          </p:cNvPr>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7</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52FA6F86-DF62-F80E-1EC6-0998CF1CD2F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A84FA736-63D8-6107-BBD4-92E5A1FFBEA7}"/>
              </a:ext>
            </a:extLst>
          </p:cNvPr>
          <p:cNvSpPr txBox="1"/>
          <p:nvPr/>
        </p:nvSpPr>
        <p:spPr>
          <a:xfrm>
            <a:off x="2513149" y="2189411"/>
            <a:ext cx="8703770" cy="5772093"/>
          </a:xfrm>
          <a:prstGeom prst="rect">
            <a:avLst/>
          </a:prstGeom>
          <a:noFill/>
        </p:spPr>
        <p:txBody>
          <a:bodyPr wrap="square" rtlCol="0">
            <a:spAutoFit/>
          </a:bodyPr>
          <a:lstStyle/>
          <a:p>
            <a:pPr marL="457200" indent="-457200" algn="just" rtl="1">
              <a:lnSpc>
                <a:spcPct val="107000"/>
              </a:lnSpc>
              <a:spcAft>
                <a:spcPts val="800"/>
              </a:spcAft>
              <a:buFont typeface="Arial" panose="020B0604020202020204" pitchFamily="34" charset="0"/>
              <a:buChar char="•"/>
            </a:pPr>
            <a:r>
              <a:rPr lang="ar-EG" sz="3200" b="1" dirty="0">
                <a:latin typeface="Simplified Arabic" panose="02020603050405020304" pitchFamily="18" charset="-78"/>
                <a:ea typeface="Calibri" panose="020F0502020204030204" pitchFamily="34" charset="0"/>
                <a:cs typeface="Simplified Arabic" panose="02020603050405020304" pitchFamily="18" charset="-78"/>
              </a:rPr>
              <a:t>طريقة كتابة الأخبار، </a:t>
            </a:r>
            <a:r>
              <a:rPr lang="ar-EG" sz="3200" dirty="0">
                <a:latin typeface="Simplified Arabic" panose="02020603050405020304" pitchFamily="18" charset="-78"/>
                <a:ea typeface="Calibri" panose="020F0502020204030204" pitchFamily="34" charset="0"/>
                <a:cs typeface="Simplified Arabic" panose="02020603050405020304" pitchFamily="18" charset="-78"/>
              </a:rPr>
              <a:t>قد يحرر المحرر الصحفي الخبر بطريقة سطحية وسريعة على أساس أنه معد لقراءة خفيفة، وقد يحرره بأسلوب متين ومستفيض.</a:t>
            </a:r>
          </a:p>
          <a:p>
            <a:pPr marL="457200" indent="-457200" algn="just" rtl="1">
              <a:lnSpc>
                <a:spcPct val="107000"/>
              </a:lnSpc>
              <a:spcAft>
                <a:spcPts val="800"/>
              </a:spcAft>
              <a:buFont typeface="Arial" panose="020B0604020202020204" pitchFamily="34" charset="0"/>
              <a:buChar char="•"/>
            </a:pPr>
            <a:r>
              <a:rPr lang="ar-EG" sz="3200" b="1" dirty="0">
                <a:latin typeface="Simplified Arabic" panose="02020603050405020304" pitchFamily="18" charset="-78"/>
                <a:ea typeface="Calibri" panose="020F0502020204030204" pitchFamily="34" charset="0"/>
                <a:cs typeface="Simplified Arabic" panose="02020603050405020304" pitchFamily="18" charset="-78"/>
              </a:rPr>
              <a:t>طريقة معالجة الموضوعات، </a:t>
            </a:r>
            <a:r>
              <a:rPr lang="ar-EG" sz="3200" dirty="0">
                <a:latin typeface="Simplified Arabic" panose="02020603050405020304" pitchFamily="18" charset="-78"/>
                <a:ea typeface="Calibri" panose="020F0502020204030204" pitchFamily="34" charset="0"/>
                <a:cs typeface="Simplified Arabic" panose="02020603050405020304" pitchFamily="18" charset="-78"/>
              </a:rPr>
              <a:t>كل صحيفة تتناول الموضوع ذاته من زاوية مختلفة، تستخدم الصحف المثيرة (</a:t>
            </a:r>
            <a:r>
              <a:rPr lang="ar-EG" sz="3200" b="1" dirty="0" err="1">
                <a:latin typeface="Simplified Arabic" panose="02020603050405020304" pitchFamily="18" charset="-78"/>
                <a:ea typeface="Calibri" panose="020F0502020204030204" pitchFamily="34" charset="0"/>
                <a:cs typeface="Simplified Arabic" panose="02020603050405020304" pitchFamily="18" charset="-78"/>
              </a:rPr>
              <a:t>المانشيت</a:t>
            </a:r>
            <a:r>
              <a:rPr lang="ar-EG" sz="3200" b="1" dirty="0">
                <a:latin typeface="Simplified Arabic" panose="02020603050405020304" pitchFamily="18" charset="-78"/>
                <a:ea typeface="Calibri" panose="020F0502020204030204" pitchFamily="34" charset="0"/>
                <a:cs typeface="Simplified Arabic" panose="02020603050405020304" pitchFamily="18" charset="-78"/>
              </a:rPr>
              <a:t>) أو  (</a:t>
            </a:r>
            <a:r>
              <a:rPr lang="ar-EG" sz="3200" dirty="0">
                <a:latin typeface="Simplified Arabic" panose="02020603050405020304" pitchFamily="18" charset="-78"/>
                <a:ea typeface="Calibri" panose="020F0502020204030204" pitchFamily="34" charset="0"/>
                <a:cs typeface="Simplified Arabic" panose="02020603050405020304" pitchFamily="18" charset="-78"/>
              </a:rPr>
              <a:t>العنوان الرئيسي في الصفحة الأولى من الصحيفة) واللون الأحمر، أما الصحف المحافظة فنادراً ما تفعل ذلك.</a:t>
            </a:r>
          </a:p>
          <a:p>
            <a:pPr marL="457200" indent="-457200" algn="just" rtl="1">
              <a:lnSpc>
                <a:spcPct val="107000"/>
              </a:lnSpc>
              <a:spcAft>
                <a:spcPts val="800"/>
              </a:spcAft>
              <a:buFont typeface="Arial" panose="020B0604020202020204" pitchFamily="34" charset="0"/>
              <a:buChar char="•"/>
            </a:pP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marL="457200" marR="0" indent="-457200" algn="just" rtl="1">
              <a:lnSpc>
                <a:spcPct val="107000"/>
              </a:lnSpc>
              <a:spcBef>
                <a:spcPts val="0"/>
              </a:spcBef>
              <a:spcAft>
                <a:spcPts val="800"/>
              </a:spcAft>
              <a:buFont typeface="Arial" panose="020B0604020202020204" pitchFamily="34" charset="0"/>
              <a:buChar char="•"/>
            </a:pP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marL="457200" marR="0" indent="-457200" algn="just" rtl="1">
              <a:lnSpc>
                <a:spcPct val="107000"/>
              </a:lnSpc>
              <a:spcBef>
                <a:spcPts val="0"/>
              </a:spcBef>
              <a:spcAft>
                <a:spcPts val="800"/>
              </a:spcAft>
              <a:buFont typeface="Arial" panose="020B0604020202020204" pitchFamily="34" charset="0"/>
              <a:buChar char="•"/>
            </a:pP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8" name="Picture 7">
            <a:extLst>
              <a:ext uri="{FF2B5EF4-FFF2-40B4-BE49-F238E27FC236}">
                <a16:creationId xmlns:a16="http://schemas.microsoft.com/office/drawing/2014/main" id="{88C265D0-28A4-099D-E713-EBEE8E6834D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42308" y="4417255"/>
            <a:ext cx="1505349" cy="1505349"/>
          </a:xfrm>
          <a:prstGeom prst="rect">
            <a:avLst/>
          </a:prstGeom>
        </p:spPr>
      </p:pic>
    </p:spTree>
    <p:extLst>
      <p:ext uri="{BB962C8B-B14F-4D97-AF65-F5344CB8AC3E}">
        <p14:creationId xmlns:p14="http://schemas.microsoft.com/office/powerpoint/2010/main" val="36733264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11472F-428D-4CEC-BEEA-15D5C94622D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2510438-DE26-2E4A-5730-DDE7FB4011C2}"/>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48548003-8913-7865-1913-8B5049BD8E75}"/>
              </a:ext>
            </a:extLst>
          </p:cNvPr>
          <p:cNvSpPr txBox="1"/>
          <p:nvPr/>
        </p:nvSpPr>
        <p:spPr>
          <a:xfrm>
            <a:off x="1111584" y="1105639"/>
            <a:ext cx="7165701" cy="954107"/>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العوامل المؤثرة في السياسة التحريرية</a:t>
            </a: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9E02DDEF-A0A9-C387-95A4-2E808AE00C8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A2C6D32-2960-281D-67F6-FA40A089341E}"/>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C2003A98-072E-E2EE-FF62-648885D6DCBC}"/>
              </a:ext>
            </a:extLst>
          </p:cNvPr>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7</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4EA070BB-1A71-760A-7A1E-F93D5FD1005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17BE8000-D2F9-6F09-BD2D-935E4D78938B}"/>
              </a:ext>
            </a:extLst>
          </p:cNvPr>
          <p:cNvSpPr txBox="1"/>
          <p:nvPr/>
        </p:nvSpPr>
        <p:spPr>
          <a:xfrm>
            <a:off x="2513149" y="2189411"/>
            <a:ext cx="8703770" cy="1146211"/>
          </a:xfrm>
          <a:prstGeom prst="rect">
            <a:avLst/>
          </a:prstGeom>
          <a:noFill/>
        </p:spPr>
        <p:txBody>
          <a:bodyPr wrap="square" rtlCol="0">
            <a:spAutoFit/>
          </a:bodyPr>
          <a:lstStyle/>
          <a:p>
            <a:pPr marL="457200" indent="-457200" algn="just" rtl="1">
              <a:lnSpc>
                <a:spcPct val="107000"/>
              </a:lnSpc>
              <a:spcAft>
                <a:spcPts val="800"/>
              </a:spcAft>
              <a:buFont typeface="Arial" panose="020B0604020202020204" pitchFamily="34" charset="0"/>
              <a:buChar char="•"/>
            </a:pPr>
            <a:r>
              <a:rPr lang="ar-EG" sz="3200" b="1" dirty="0">
                <a:latin typeface="Simplified Arabic" panose="02020603050405020304" pitchFamily="18" charset="-78"/>
                <a:ea typeface="Calibri" panose="020F0502020204030204" pitchFamily="34" charset="0"/>
                <a:cs typeface="Simplified Arabic" panose="02020603050405020304" pitchFamily="18" charset="-78"/>
              </a:rPr>
              <a:t>مثال: </a:t>
            </a:r>
            <a:r>
              <a:rPr lang="ar-EG" sz="3200" dirty="0">
                <a:latin typeface="Simplified Arabic" panose="02020603050405020304" pitchFamily="18" charset="-78"/>
                <a:ea typeface="Calibri" panose="020F0502020204030204" pitchFamily="34" charset="0"/>
                <a:cs typeface="Simplified Arabic" panose="02020603050405020304" pitchFamily="18" charset="-78"/>
              </a:rPr>
              <a:t>(</a:t>
            </a:r>
            <a:r>
              <a:rPr lang="ar-EG" sz="3200" dirty="0" err="1">
                <a:latin typeface="Simplified Arabic" panose="02020603050405020304" pitchFamily="18" charset="-78"/>
                <a:ea typeface="Calibri" panose="020F0502020204030204" pitchFamily="34" charset="0"/>
                <a:cs typeface="Simplified Arabic" panose="02020603050405020304" pitchFamily="18" charset="-78"/>
              </a:rPr>
              <a:t>المانشيت</a:t>
            </a:r>
            <a:r>
              <a:rPr lang="ar-EG" sz="3200" dirty="0">
                <a:latin typeface="Simplified Arabic" panose="02020603050405020304" pitchFamily="18" charset="-78"/>
                <a:ea typeface="Calibri" panose="020F0502020204030204" pitchFamily="34" charset="0"/>
                <a:cs typeface="Simplified Arabic" panose="02020603050405020304" pitchFamily="18" charset="-78"/>
              </a:rPr>
              <a:t> – العنوان الرئيسي في الصفحة الأولى من الصحيفة)</a:t>
            </a:r>
          </a:p>
        </p:txBody>
      </p:sp>
      <p:pic>
        <p:nvPicPr>
          <p:cNvPr id="8" name="Picture 7">
            <a:extLst>
              <a:ext uri="{FF2B5EF4-FFF2-40B4-BE49-F238E27FC236}">
                <a16:creationId xmlns:a16="http://schemas.microsoft.com/office/drawing/2014/main" id="{2D037E6B-7329-6A11-2467-8BAB5DF79EC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42308" y="4417255"/>
            <a:ext cx="1505349" cy="1505349"/>
          </a:xfrm>
          <a:prstGeom prst="rect">
            <a:avLst/>
          </a:prstGeom>
        </p:spPr>
      </p:pic>
      <p:pic>
        <p:nvPicPr>
          <p:cNvPr id="9" name="Picture 8">
            <a:extLst>
              <a:ext uri="{FF2B5EF4-FFF2-40B4-BE49-F238E27FC236}">
                <a16:creationId xmlns:a16="http://schemas.microsoft.com/office/drawing/2014/main" id="{D1CA4625-FA14-62B9-C6C4-92E90FBFF2A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03833" y="3383728"/>
            <a:ext cx="6475018" cy="2699465"/>
          </a:xfrm>
          <a:prstGeom prst="rect">
            <a:avLst/>
          </a:prstGeom>
        </p:spPr>
      </p:pic>
    </p:spTree>
    <p:extLst>
      <p:ext uri="{BB962C8B-B14F-4D97-AF65-F5344CB8AC3E}">
        <p14:creationId xmlns:p14="http://schemas.microsoft.com/office/powerpoint/2010/main" val="267175832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8BFF97-1CD4-FFE0-BC36-52036A26AB7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4F46BE6-7C29-0BF0-CA54-4AB3E35F4F14}"/>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2500D66A-07C2-5780-0B86-50410D132AF7}"/>
              </a:ext>
            </a:extLst>
          </p:cNvPr>
          <p:cNvSpPr txBox="1"/>
          <p:nvPr/>
        </p:nvSpPr>
        <p:spPr>
          <a:xfrm>
            <a:off x="1111584" y="1105639"/>
            <a:ext cx="7165701" cy="954107"/>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العوامل المؤثرة في السياسة التحريرية</a:t>
            </a: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F2FF06D7-81F4-5240-69E3-98F946A40D2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84D7697-1BA1-BD7D-66D6-2878EEBC826E}"/>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8B306727-71E6-8C45-BE21-52B50F6605EF}"/>
              </a:ext>
            </a:extLst>
          </p:cNvPr>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7</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602E1337-EC14-6ED1-B14D-DA6206E394E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8E741983-80B0-3DE8-C72D-0471F7047615}"/>
              </a:ext>
            </a:extLst>
          </p:cNvPr>
          <p:cNvSpPr txBox="1"/>
          <p:nvPr/>
        </p:nvSpPr>
        <p:spPr>
          <a:xfrm>
            <a:off x="2513149" y="2189411"/>
            <a:ext cx="8703770" cy="3356560"/>
          </a:xfrm>
          <a:prstGeom prst="rect">
            <a:avLst/>
          </a:prstGeom>
          <a:noFill/>
        </p:spPr>
        <p:txBody>
          <a:bodyPr wrap="square" rtlCol="0">
            <a:spAutoFit/>
          </a:bodyPr>
          <a:lstStyle/>
          <a:p>
            <a:pPr marL="457200" marR="0" indent="-457200" algn="just" rtl="1">
              <a:lnSpc>
                <a:spcPct val="107000"/>
              </a:lnSpc>
              <a:spcBef>
                <a:spcPts val="0"/>
              </a:spcBef>
              <a:spcAft>
                <a:spcPts val="800"/>
              </a:spcAft>
              <a:buFont typeface="Arial" panose="020B0604020202020204" pitchFamily="34" charset="0"/>
              <a:buChar char="•"/>
            </a:pPr>
            <a:r>
              <a:rPr lang="ar-EG" sz="3200" b="1" dirty="0">
                <a:latin typeface="Simplified Arabic" panose="02020603050405020304" pitchFamily="18" charset="-78"/>
                <a:ea typeface="Calibri" panose="020F0502020204030204" pitchFamily="34" charset="0"/>
                <a:cs typeface="Simplified Arabic" panose="02020603050405020304" pitchFamily="18" charset="-78"/>
              </a:rPr>
              <a:t>عدد الصور</a:t>
            </a:r>
            <a:r>
              <a:rPr lang="ar-EG" sz="3200" dirty="0">
                <a:latin typeface="Simplified Arabic" panose="02020603050405020304" pitchFamily="18" charset="-78"/>
                <a:ea typeface="Calibri" panose="020F0502020204030204" pitchFamily="34" charset="0"/>
                <a:cs typeface="Simplified Arabic" panose="02020603050405020304" pitchFamily="18" charset="-78"/>
              </a:rPr>
              <a:t>، تستخدم الصحف الصور بسخاء، وخاصة في الصفحتين الخارجيتين وصفحتي القلب، بينما تقل نسبة الصور على الكلام المنشور في الصحف المحافظة.</a:t>
            </a:r>
          </a:p>
          <a:p>
            <a:pPr marL="457200" marR="0" indent="-457200" algn="just" rtl="1">
              <a:lnSpc>
                <a:spcPct val="107000"/>
              </a:lnSpc>
              <a:spcBef>
                <a:spcPts val="0"/>
              </a:spcBef>
              <a:spcAft>
                <a:spcPts val="800"/>
              </a:spcAft>
              <a:buFont typeface="Arial" panose="020B0604020202020204" pitchFamily="34" charset="0"/>
              <a:buChar char="•"/>
            </a:pPr>
            <a:r>
              <a:rPr lang="ar-EG" sz="3200" b="1" dirty="0">
                <a:latin typeface="Simplified Arabic" panose="02020603050405020304" pitchFamily="18" charset="-78"/>
                <a:ea typeface="Calibri" panose="020F0502020204030204" pitchFamily="34" charset="0"/>
                <a:cs typeface="Simplified Arabic" panose="02020603050405020304" pitchFamily="18" charset="-78"/>
              </a:rPr>
              <a:t>نوع الصور</a:t>
            </a:r>
            <a:r>
              <a:rPr lang="ar-EG" sz="3200" dirty="0">
                <a:latin typeface="Simplified Arabic" panose="02020603050405020304" pitchFamily="18" charset="-78"/>
                <a:ea typeface="Calibri" panose="020F0502020204030204" pitchFamily="34" charset="0"/>
                <a:cs typeface="Simplified Arabic" panose="02020603050405020304" pitchFamily="18" charset="-78"/>
              </a:rPr>
              <a:t>، تنشر الصحف التي تتميز بالإثارة لفنانات أو راقصات، بينما تنشر الصحف المحافظة الصور الرصينة البعيدة عن الإثارة.</a:t>
            </a:r>
          </a:p>
        </p:txBody>
      </p:sp>
      <p:pic>
        <p:nvPicPr>
          <p:cNvPr id="8" name="Picture 7">
            <a:extLst>
              <a:ext uri="{FF2B5EF4-FFF2-40B4-BE49-F238E27FC236}">
                <a16:creationId xmlns:a16="http://schemas.microsoft.com/office/drawing/2014/main" id="{8C4D5728-17E5-F053-235C-888EFCFF621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42308" y="4489430"/>
            <a:ext cx="1626256" cy="1626256"/>
          </a:xfrm>
          <a:prstGeom prst="rect">
            <a:avLst/>
          </a:prstGeom>
        </p:spPr>
      </p:pic>
    </p:spTree>
    <p:extLst>
      <p:ext uri="{BB962C8B-B14F-4D97-AF65-F5344CB8AC3E}">
        <p14:creationId xmlns:p14="http://schemas.microsoft.com/office/powerpoint/2010/main" val="28133515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851C35-D44B-0DED-778B-1A1077DEEF8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C7EF15F-193A-9B66-4EAC-9C6A67569F4B}"/>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200AB7-A962-F4D7-F3B6-E0F69E5D5CE1}"/>
              </a:ext>
            </a:extLst>
          </p:cNvPr>
          <p:cNvSpPr txBox="1"/>
          <p:nvPr/>
        </p:nvSpPr>
        <p:spPr>
          <a:xfrm>
            <a:off x="1111584" y="1105639"/>
            <a:ext cx="7165701" cy="954107"/>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ملخص</a:t>
            </a: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7E8C33B2-2AA9-79FD-F58B-6F882A593EE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54702D8-A413-2E98-D80E-AC64AD9D46AF}"/>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9E61448E-B561-760A-5AA5-23E8DAA072DF}"/>
              </a:ext>
            </a:extLst>
          </p:cNvPr>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7</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55EAC001-27C7-9C43-5568-333D4BFEADC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7673592D-2736-07CE-945C-56576C6337A3}"/>
              </a:ext>
            </a:extLst>
          </p:cNvPr>
          <p:cNvSpPr txBox="1"/>
          <p:nvPr/>
        </p:nvSpPr>
        <p:spPr>
          <a:xfrm>
            <a:off x="975081" y="2062878"/>
            <a:ext cx="10274611" cy="5977277"/>
          </a:xfrm>
          <a:prstGeom prst="rect">
            <a:avLst/>
          </a:prstGeom>
          <a:noFill/>
        </p:spPr>
        <p:txBody>
          <a:bodyPr wrap="square" rtlCol="0">
            <a:spAutoFit/>
          </a:bodyPr>
          <a:lstStyle/>
          <a:p>
            <a:pPr marL="457200" marR="0" indent="-457200" algn="just" rtl="1">
              <a:lnSpc>
                <a:spcPct val="107000"/>
              </a:lnSpc>
              <a:spcBef>
                <a:spcPts val="0"/>
              </a:spcBef>
              <a:spcAft>
                <a:spcPts val="800"/>
              </a:spcAft>
              <a:buFont typeface="Arial" panose="020B0604020202020204" pitchFamily="34" charset="0"/>
              <a:buChar char="•"/>
            </a:pPr>
            <a:r>
              <a:rPr lang="ar-EG" sz="3200" dirty="0">
                <a:latin typeface="Simplified Arabic" panose="02020603050405020304" pitchFamily="18" charset="-78"/>
                <a:ea typeface="Calibri" panose="020F0502020204030204" pitchFamily="34" charset="0"/>
                <a:cs typeface="Simplified Arabic" panose="02020603050405020304" pitchFamily="18" charset="-78"/>
              </a:rPr>
              <a:t>يجب أن يكون لكل وسيلة إعلامية رؤية أو فلسفة تحكم عملها اليومي وتوجهه وتؤثر فيه.</a:t>
            </a:r>
          </a:p>
          <a:p>
            <a:pPr marL="457200" marR="0" indent="-457200" algn="just" rtl="1">
              <a:lnSpc>
                <a:spcPct val="107000"/>
              </a:lnSpc>
              <a:spcBef>
                <a:spcPts val="0"/>
              </a:spcBef>
              <a:spcAft>
                <a:spcPts val="800"/>
              </a:spcAft>
              <a:buFont typeface="Arial" panose="020B0604020202020204" pitchFamily="34" charset="0"/>
              <a:buChar char="•"/>
            </a:pPr>
            <a:r>
              <a:rPr lang="ar-EG" sz="3200" dirty="0">
                <a:latin typeface="Simplified Arabic" panose="02020603050405020304" pitchFamily="18" charset="-78"/>
                <a:ea typeface="Calibri" panose="020F0502020204030204" pitchFamily="34" charset="0"/>
                <a:cs typeface="Simplified Arabic" panose="02020603050405020304" pitchFamily="18" charset="-78"/>
              </a:rPr>
              <a:t>يحتاج تأسيس الوسيلة الإعلامية ميزانية مالية ضخمة.</a:t>
            </a:r>
          </a:p>
          <a:p>
            <a:pPr marL="457200" marR="0" indent="-457200" algn="just" rtl="1">
              <a:lnSpc>
                <a:spcPct val="107000"/>
              </a:lnSpc>
              <a:spcBef>
                <a:spcPts val="0"/>
              </a:spcBef>
              <a:spcAft>
                <a:spcPts val="800"/>
              </a:spcAft>
              <a:buFont typeface="Arial" panose="020B0604020202020204" pitchFamily="34" charset="0"/>
              <a:buChar char="•"/>
            </a:pPr>
            <a:r>
              <a:rPr lang="ar-EG" sz="3200" dirty="0">
                <a:latin typeface="Simplified Arabic" panose="02020603050405020304" pitchFamily="18" charset="-78"/>
                <a:ea typeface="Calibri" panose="020F0502020204030204" pitchFamily="34" charset="0"/>
                <a:cs typeface="Simplified Arabic" panose="02020603050405020304" pitchFamily="18" charset="-78"/>
              </a:rPr>
              <a:t>هناك عوامل مباشرة ووسيطة وغير مباشرة تؤثر على السياسة التحريرية لوسائل الإعلام.</a:t>
            </a:r>
          </a:p>
          <a:p>
            <a:pPr marL="457200" marR="0" indent="-457200" algn="just" rtl="1">
              <a:lnSpc>
                <a:spcPct val="107000"/>
              </a:lnSpc>
              <a:spcBef>
                <a:spcPts val="0"/>
              </a:spcBef>
              <a:spcAft>
                <a:spcPts val="800"/>
              </a:spcAft>
              <a:buFont typeface="Arial" panose="020B0604020202020204" pitchFamily="34" charset="0"/>
              <a:buChar char="•"/>
            </a:pPr>
            <a:r>
              <a:rPr lang="ar-EG" sz="3200" dirty="0">
                <a:latin typeface="Simplified Arabic" panose="02020603050405020304" pitchFamily="18" charset="-78"/>
                <a:ea typeface="Calibri" panose="020F0502020204030204" pitchFamily="34" charset="0"/>
                <a:cs typeface="Simplified Arabic" panose="02020603050405020304" pitchFamily="18" charset="-78"/>
              </a:rPr>
              <a:t>تعتبر السياسة العامة للدولة من العوامل غير المباشرة التي تؤثر على السياسة التحريرية لوسائل الإعلام.</a:t>
            </a:r>
          </a:p>
          <a:p>
            <a:pPr marR="0" algn="just" rtl="1">
              <a:lnSpc>
                <a:spcPct val="107000"/>
              </a:lnSpc>
              <a:spcBef>
                <a:spcPts val="0"/>
              </a:spcBef>
              <a:spcAft>
                <a:spcPts val="800"/>
              </a:spcAft>
            </a:pP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marR="0" algn="just" rtl="1">
              <a:lnSpc>
                <a:spcPct val="107000"/>
              </a:lnSpc>
              <a:spcBef>
                <a:spcPts val="0"/>
              </a:spcBef>
              <a:spcAft>
                <a:spcPts val="800"/>
              </a:spcAft>
            </a:pP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marR="0" algn="just" rtl="1">
              <a:lnSpc>
                <a:spcPct val="107000"/>
              </a:lnSpc>
              <a:spcBef>
                <a:spcPts val="0"/>
              </a:spcBef>
              <a:spcAft>
                <a:spcPts val="800"/>
              </a:spcAft>
            </a:pP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p:txBody>
      </p:sp>
    </p:spTree>
    <p:extLst>
      <p:ext uri="{BB962C8B-B14F-4D97-AF65-F5344CB8AC3E}">
        <p14:creationId xmlns:p14="http://schemas.microsoft.com/office/powerpoint/2010/main" val="34552181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pPr algn="ctr"/>
            <a:r>
              <a:rPr lang="ar-EG" sz="4800" b="1" dirty="0">
                <a:solidFill>
                  <a:schemeClr val="bg1"/>
                </a:solidFill>
                <a:latin typeface="Simplified Arabic" panose="02020603050405020304" pitchFamily="18" charset="-78"/>
                <a:cs typeface="Simplified Arabic" panose="02020603050405020304" pitchFamily="18" charset="-78"/>
              </a:rPr>
              <a:t>شكرًا</a:t>
            </a:r>
            <a:r>
              <a:rPr lang="ar-EG" sz="4800" b="1" dirty="0">
                <a:solidFill>
                  <a:schemeClr val="bg1"/>
                </a:solidFill>
                <a:latin typeface="Alexandria" charset="0"/>
                <a:cs typeface="Alexandria" charset="0"/>
              </a:rPr>
              <a:t> </a:t>
            </a:r>
            <a:endParaRPr lang="en-US" sz="4800" b="1" dirty="0">
              <a:solidFill>
                <a:schemeClr val="bg1"/>
              </a:solidFill>
              <a:latin typeface="Alexandria" charset="0"/>
              <a:cs typeface="Alexandria" charset="0"/>
            </a:endParaRP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e64d47f71d2a9ba87fe3cd7a346a88d">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aa90b9493292b7dd7fda0f2404ecac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F400FAEC-2F52-41D0-8252-856830F7FCF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 ds:uri="d13aca44-ef33-4cf4-9980-7f0b00e6eeb9"/>
    <ds:schemaRef ds:uri="49100919-8a76-4266-be0c-7dc583902cb4"/>
  </ds:schemaRefs>
</ds:datastoreItem>
</file>

<file path=docProps/app.xml><?xml version="1.0" encoding="utf-8"?>
<Properties xmlns="http://schemas.openxmlformats.org/officeDocument/2006/extended-properties" xmlns:vt="http://schemas.openxmlformats.org/officeDocument/2006/docPropsVTypes">
  <TotalTime>2384</TotalTime>
  <Words>2986</Words>
  <Application>Microsoft Office PowerPoint</Application>
  <PresentationFormat>Widescreen</PresentationFormat>
  <Paragraphs>335</Paragraphs>
  <Slides>61</Slides>
  <Notes>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61</vt:i4>
      </vt:variant>
    </vt:vector>
  </HeadingPairs>
  <TitlesOfParts>
    <vt:vector size="69" baseType="lpstr">
      <vt:lpstr>Alexandria</vt:lpstr>
      <vt:lpstr>Arial</vt:lpstr>
      <vt:lpstr>Calibri</vt:lpstr>
      <vt:lpstr>Calibri Light</vt:lpstr>
      <vt:lpstr>Roboto Light</vt:lpstr>
      <vt:lpstr>Simplified Arabic</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AbdelfattahNabil</cp:lastModifiedBy>
  <cp:revision>219</cp:revision>
  <dcterms:created xsi:type="dcterms:W3CDTF">2023-04-29T09:08:00Z</dcterms:created>
  <dcterms:modified xsi:type="dcterms:W3CDTF">2025-07-20T12:20:46Z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