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34" r:id="rId2"/>
    <p:sldId id="379" r:id="rId3"/>
    <p:sldId id="375" r:id="rId4"/>
    <p:sldId id="341" r:id="rId5"/>
    <p:sldId id="342" r:id="rId6"/>
    <p:sldId id="258" r:id="rId7"/>
    <p:sldId id="320" r:id="rId8"/>
    <p:sldId id="356" r:id="rId9"/>
    <p:sldId id="358" r:id="rId10"/>
    <p:sldId id="359" r:id="rId11"/>
    <p:sldId id="360" r:id="rId12"/>
    <p:sldId id="363" r:id="rId13"/>
    <p:sldId id="365" r:id="rId14"/>
    <p:sldId id="400" r:id="rId15"/>
    <p:sldId id="366" r:id="rId16"/>
    <p:sldId id="369" r:id="rId17"/>
    <p:sldId id="388" r:id="rId18"/>
    <p:sldId id="380" r:id="rId19"/>
    <p:sldId id="381" r:id="rId20"/>
    <p:sldId id="344" r:id="rId21"/>
    <p:sldId id="401" r:id="rId22"/>
    <p:sldId id="402" r:id="rId23"/>
    <p:sldId id="404" r:id="rId24"/>
    <p:sldId id="383" r:id="rId25"/>
    <p:sldId id="345" r:id="rId26"/>
    <p:sldId id="390" r:id="rId27"/>
    <p:sldId id="394" r:id="rId28"/>
    <p:sldId id="340" r:id="rId29"/>
    <p:sldId id="338" r:id="rId30"/>
    <p:sldId id="389" r:id="rId31"/>
    <p:sldId id="392" r:id="rId32"/>
    <p:sldId id="393" r:id="rId33"/>
    <p:sldId id="387" r:id="rId34"/>
    <p:sldId id="391" r:id="rId35"/>
    <p:sldId id="403" r:id="rId36"/>
    <p:sldId id="397" r:id="rId37"/>
    <p:sldId id="405" r:id="rId38"/>
    <p:sldId id="396" r:id="rId3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7134"/>
    <a:srgbClr val="FC3498"/>
    <a:srgbClr val="66FF33"/>
    <a:srgbClr val="ED236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3" d="100"/>
          <a:sy n="83" d="100"/>
        </p:scale>
        <p:origin x="68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en-US"/>
        </a:p>
      </dgm:t>
    </dgm:pt>
    <dgm:pt modelId="{C7D740BD-D243-48D4-ACF3-62A0FA03A546}">
      <dgm:prSet/>
      <dgm:spPr/>
      <dgm:t>
        <a:bodyPr/>
        <a:lstStyle/>
        <a:p>
          <a:r>
            <a:rPr lang="fr-FR" b="1" dirty="0">
              <a:solidFill>
                <a:schemeClr val="bg1"/>
              </a:solidFill>
              <a:effectLst/>
              <a:latin typeface="+mn-lt"/>
              <a:ea typeface="Times New Roman" panose="02020603050405020304" pitchFamily="18" charset="0"/>
              <a:cs typeface="Arial" panose="020B0604020202020204" pitchFamily="34" charset="0"/>
            </a:rPr>
            <a:t>I- The Project </a:t>
          </a:r>
          <a:r>
            <a:rPr lang="fr-FR" b="1" dirty="0">
              <a:solidFill>
                <a:schemeClr val="bg1"/>
              </a:solidFill>
              <a:latin typeface="+mn-lt"/>
              <a:ea typeface="Times New Roman" panose="02020603050405020304" pitchFamily="18" charset="0"/>
              <a:cs typeface="Arial" panose="020B0604020202020204" pitchFamily="34" charset="0"/>
            </a:rPr>
            <a:t>N</a:t>
          </a:r>
          <a:r>
            <a:rPr lang="fr-FR" b="1" dirty="0">
              <a:solidFill>
                <a:schemeClr val="bg1"/>
              </a:solidFill>
              <a:effectLst/>
              <a:latin typeface="+mn-lt"/>
              <a:ea typeface="Times New Roman" panose="02020603050405020304" pitchFamily="18" charset="0"/>
              <a:cs typeface="Arial" panose="020B0604020202020204" pitchFamily="34" charset="0"/>
            </a:rPr>
            <a:t>eeds</a:t>
          </a:r>
          <a:endParaRPr lang="en-US" b="1"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31D23CB3-3775-4B91-A6ED-82040908FC78}">
      <dgm:prSet/>
      <dgm:spPr/>
      <dgm:t>
        <a:bodyPr/>
        <a:lstStyle/>
        <a:p>
          <a:r>
            <a:rPr lang="fr-FR" b="1" dirty="0">
              <a:solidFill>
                <a:schemeClr val="bg1"/>
              </a:solidFill>
              <a:latin typeface="+mn-lt"/>
            </a:rPr>
            <a:t>II- The Business Case</a:t>
          </a:r>
          <a:endParaRPr lang="en-US" b="1" dirty="0"/>
        </a:p>
      </dgm:t>
    </dgm:pt>
    <dgm:pt modelId="{92E1C82E-DFAF-4F2B-B7C6-160CBCB276B8}" type="parTrans" cxnId="{C0210F68-9EC5-4353-A19C-6C24F001AA0B}">
      <dgm:prSet/>
      <dgm:spPr/>
      <dgm:t>
        <a:bodyPr/>
        <a:lstStyle/>
        <a:p>
          <a:endParaRPr lang="fr-FR"/>
        </a:p>
      </dgm:t>
    </dgm:pt>
    <dgm:pt modelId="{448FAFAF-982F-4F00-B925-969ED77B5B1D}" type="sibTrans" cxnId="{C0210F68-9EC5-4353-A19C-6C24F001AA0B}">
      <dgm:prSet/>
      <dgm:spPr/>
      <dgm:t>
        <a:bodyPr/>
        <a:lstStyle/>
        <a:p>
          <a:endParaRPr lang="fr-FR"/>
        </a:p>
      </dgm:t>
    </dgm:pt>
    <dgm:pt modelId="{C5952C2C-B45E-4984-92A7-D163E75FBECA}">
      <dgm:prSet/>
      <dgm:spPr>
        <a:solidFill>
          <a:srgbClr val="EC7134"/>
        </a:solidFill>
      </dgm:spPr>
      <dgm:t>
        <a:bodyPr/>
        <a:lstStyle/>
        <a:p>
          <a:r>
            <a:rPr lang="fr-FR" b="1" dirty="0">
              <a:solidFill>
                <a:schemeClr val="bg1"/>
              </a:solidFill>
              <a:latin typeface="+mn-lt"/>
            </a:rPr>
            <a:t>IV- …</a:t>
          </a:r>
          <a:r>
            <a:rPr lang="fr-FR" b="1" i="0" dirty="0">
              <a:solidFill>
                <a:schemeClr val="bg1"/>
              </a:solidFill>
              <a:effectLst/>
              <a:latin typeface="+mn-lt"/>
            </a:rPr>
            <a:t>To the Project Charter</a:t>
          </a:r>
          <a:endParaRPr lang="en-US" b="1" dirty="0"/>
        </a:p>
      </dgm:t>
    </dgm:pt>
    <dgm:pt modelId="{D03BF817-1DEC-4FA6-8110-72B9F593CA26}" type="parTrans" cxnId="{1E50EE9D-9A61-4BFE-BB2A-E12900D43E74}">
      <dgm:prSet/>
      <dgm:spPr/>
      <dgm:t>
        <a:bodyPr/>
        <a:lstStyle/>
        <a:p>
          <a:endParaRPr lang="fr-FR"/>
        </a:p>
      </dgm:t>
    </dgm:pt>
    <dgm:pt modelId="{480E2DF6-1C20-4D00-B852-003DCE06E6DE}" type="sibTrans" cxnId="{1E50EE9D-9A61-4BFE-BB2A-E12900D43E74}">
      <dgm:prSet/>
      <dgm:spPr/>
      <dgm:t>
        <a:bodyPr/>
        <a:lstStyle/>
        <a:p>
          <a:endParaRPr lang="fr-FR"/>
        </a:p>
      </dgm:t>
    </dgm:pt>
    <dgm:pt modelId="{FB310148-23F2-4CFE-8C68-8647DE0A2C52}">
      <dgm:prSet/>
      <dgm:spPr>
        <a:solidFill>
          <a:srgbClr val="FC3498"/>
        </a:solidFill>
      </dgm:spPr>
      <dgm:t>
        <a:bodyPr/>
        <a:lstStyle/>
        <a:p>
          <a:r>
            <a:rPr lang="fr-FR" b="1" dirty="0">
              <a:solidFill>
                <a:schemeClr val="bg1"/>
              </a:solidFill>
              <a:effectLst/>
              <a:latin typeface="+mn-lt"/>
              <a:ea typeface="Times New Roman" panose="02020603050405020304" pitchFamily="18" charset="0"/>
              <a:cs typeface="Times New Roman" panose="02020603050405020304" pitchFamily="18" charset="0"/>
            </a:rPr>
            <a:t>III- The Feasibility Study</a:t>
          </a:r>
          <a:endParaRPr lang="fr-FR" dirty="0"/>
        </a:p>
      </dgm:t>
    </dgm:pt>
    <dgm:pt modelId="{75851CEA-AC95-4F14-8077-1E7E2C9AA3AE}" type="parTrans" cxnId="{1B21E72C-A6DC-4885-8D60-A079D1FF9859}">
      <dgm:prSet/>
      <dgm:spPr/>
      <dgm:t>
        <a:bodyPr/>
        <a:lstStyle/>
        <a:p>
          <a:endParaRPr lang="fr-FR"/>
        </a:p>
      </dgm:t>
    </dgm:pt>
    <dgm:pt modelId="{33C9809F-A9BC-4715-8146-EBCA30442299}" type="sibTrans" cxnId="{1B21E72C-A6DC-4885-8D60-A079D1FF9859}">
      <dgm:prSet/>
      <dgm:spPr/>
      <dgm:t>
        <a:bodyPr/>
        <a:lstStyle/>
        <a:p>
          <a:endParaRPr lang="fr-FR"/>
        </a:p>
      </dgm:t>
    </dgm:pt>
    <dgm:pt modelId="{52F513D9-4E97-4018-B7C7-BD156F123EC5}" type="pres">
      <dgm:prSet presAssocID="{6141646F-D791-4CA2-A717-C4D765645C71}" presName="CompostProcess" presStyleCnt="0">
        <dgm:presLayoutVars>
          <dgm:dir/>
          <dgm:resizeHandles val="exact"/>
        </dgm:presLayoutVars>
      </dgm:prSet>
      <dgm:spPr/>
    </dgm:pt>
    <dgm:pt modelId="{A176B690-383F-4CCC-9CDA-E6F73D7FEB5D}" type="pres">
      <dgm:prSet presAssocID="{6141646F-D791-4CA2-A717-C4D765645C71}" presName="arrow" presStyleLbl="bgShp" presStyleIdx="0" presStyleCnt="1"/>
      <dgm:spPr/>
    </dgm:pt>
    <dgm:pt modelId="{327342A9-6E7A-4DF8-886C-5A13D1F5C9D3}" type="pres">
      <dgm:prSet presAssocID="{6141646F-D791-4CA2-A717-C4D765645C71}" presName="linearProcess" presStyleCnt="0"/>
      <dgm:spPr/>
    </dgm:pt>
    <dgm:pt modelId="{77A0BE77-04DE-42F8-B03E-4CB612BF95D1}" type="pres">
      <dgm:prSet presAssocID="{C7D740BD-D243-48D4-ACF3-62A0FA03A546}" presName="textNode" presStyleLbl="node1" presStyleIdx="0" presStyleCnt="4" custScaleX="66687" custLinFactNeighborX="-92014" custLinFactNeighborY="6251">
        <dgm:presLayoutVars>
          <dgm:bulletEnabled val="1"/>
        </dgm:presLayoutVars>
      </dgm:prSet>
      <dgm:spPr/>
    </dgm:pt>
    <dgm:pt modelId="{2E101DC2-C001-479F-85B1-4E199FE0C0F6}" type="pres">
      <dgm:prSet presAssocID="{79D1F487-A95D-4271-86B5-EB6C8862F750}" presName="sibTrans" presStyleCnt="0"/>
      <dgm:spPr/>
    </dgm:pt>
    <dgm:pt modelId="{64558525-070F-41DA-B857-33E0BD187F28}" type="pres">
      <dgm:prSet presAssocID="{31D23CB3-3775-4B91-A6ED-82040908FC78}" presName="textNode" presStyleLbl="node1" presStyleIdx="1" presStyleCnt="4" custScaleX="66687" custLinFactX="-4576" custLinFactNeighborX="-100000" custLinFactNeighborY="10031">
        <dgm:presLayoutVars>
          <dgm:bulletEnabled val="1"/>
        </dgm:presLayoutVars>
      </dgm:prSet>
      <dgm:spPr/>
    </dgm:pt>
    <dgm:pt modelId="{1E7B0CBA-998A-47EA-9913-B39228B42F04}" type="pres">
      <dgm:prSet presAssocID="{448FAFAF-982F-4F00-B925-969ED77B5B1D}" presName="sibTrans" presStyleCnt="0"/>
      <dgm:spPr/>
    </dgm:pt>
    <dgm:pt modelId="{C78F5CF4-A47E-4650-8E92-2858E2F8EFB8}" type="pres">
      <dgm:prSet presAssocID="{C5952C2C-B45E-4984-92A7-D163E75FBECA}" presName="textNode" presStyleLbl="node1" presStyleIdx="2" presStyleCnt="4" custScaleX="66687" custLinFactX="53077" custLinFactNeighborX="100000" custLinFactNeighborY="11650">
        <dgm:presLayoutVars>
          <dgm:bulletEnabled val="1"/>
        </dgm:presLayoutVars>
      </dgm:prSet>
      <dgm:spPr/>
    </dgm:pt>
    <dgm:pt modelId="{9F835CE6-2C00-475F-85A0-75EB890B6968}" type="pres">
      <dgm:prSet presAssocID="{480E2DF6-1C20-4D00-B852-003DCE06E6DE}" presName="sibTrans" presStyleCnt="0"/>
      <dgm:spPr/>
    </dgm:pt>
    <dgm:pt modelId="{5A06BDC5-2242-4355-B110-CECBCF80469C}" type="pres">
      <dgm:prSet presAssocID="{FB310148-23F2-4CFE-8C68-8647DE0A2C52}" presName="textNode" presStyleLbl="node1" presStyleIdx="3" presStyleCnt="4" custScaleX="68183" custLinFactX="-80296" custLinFactNeighborX="-100000" custLinFactNeighborY="11878">
        <dgm:presLayoutVars>
          <dgm:bulletEnabled val="1"/>
        </dgm:presLayoutVars>
      </dgm:prSet>
      <dgm:spPr/>
    </dgm:pt>
  </dgm:ptLst>
  <dgm:cxnLst>
    <dgm:cxn modelId="{1B21E72C-A6DC-4885-8D60-A079D1FF9859}" srcId="{6141646F-D791-4CA2-A717-C4D765645C71}" destId="{FB310148-23F2-4CFE-8C68-8647DE0A2C52}" srcOrd="3" destOrd="0" parTransId="{75851CEA-AC95-4F14-8077-1E7E2C9AA3AE}" sibTransId="{33C9809F-A9BC-4715-8146-EBCA30442299}"/>
    <dgm:cxn modelId="{C0210F68-9EC5-4353-A19C-6C24F001AA0B}" srcId="{6141646F-D791-4CA2-A717-C4D765645C71}" destId="{31D23CB3-3775-4B91-A6ED-82040908FC78}" srcOrd="1" destOrd="0" parTransId="{92E1C82E-DFAF-4F2B-B7C6-160CBCB276B8}" sibTransId="{448FAFAF-982F-4F00-B925-969ED77B5B1D}"/>
    <dgm:cxn modelId="{F8C42887-53B2-408B-9077-0CC6B7876C84}" type="presOf" srcId="{6141646F-D791-4CA2-A717-C4D765645C71}" destId="{52F513D9-4E97-4018-B7C7-BD156F123EC5}" srcOrd="0" destOrd="0" presId="urn:microsoft.com/office/officeart/2005/8/layout/hProcess9"/>
    <dgm:cxn modelId="{1E50EE9D-9A61-4BFE-BB2A-E12900D43E74}" srcId="{6141646F-D791-4CA2-A717-C4D765645C71}" destId="{C5952C2C-B45E-4984-92A7-D163E75FBECA}" srcOrd="2" destOrd="0" parTransId="{D03BF817-1DEC-4FA6-8110-72B9F593CA26}" sibTransId="{480E2DF6-1C20-4D00-B852-003DCE06E6DE}"/>
    <dgm:cxn modelId="{E2CF63BE-C93B-4877-BFB8-10FCAFC80237}" type="presOf" srcId="{31D23CB3-3775-4B91-A6ED-82040908FC78}" destId="{64558525-070F-41DA-B857-33E0BD187F28}"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D2378FE3-38BA-4AF8-98E7-6AD755F69560}" type="presOf" srcId="{C7D740BD-D243-48D4-ACF3-62A0FA03A546}" destId="{77A0BE77-04DE-42F8-B03E-4CB612BF95D1}" srcOrd="0" destOrd="0" presId="urn:microsoft.com/office/officeart/2005/8/layout/hProcess9"/>
    <dgm:cxn modelId="{82E494ED-49DF-4D00-B8A7-FD0EE13D3342}" type="presOf" srcId="{FB310148-23F2-4CFE-8C68-8647DE0A2C52}" destId="{5A06BDC5-2242-4355-B110-CECBCF80469C}" srcOrd="0" destOrd="0" presId="urn:microsoft.com/office/officeart/2005/8/layout/hProcess9"/>
    <dgm:cxn modelId="{FE79F9FE-3A66-4ADA-A837-C0656D2AE563}" type="presOf" srcId="{C5952C2C-B45E-4984-92A7-D163E75FBECA}" destId="{C78F5CF4-A47E-4650-8E92-2858E2F8EFB8}" srcOrd="0" destOrd="0" presId="urn:microsoft.com/office/officeart/2005/8/layout/hProcess9"/>
    <dgm:cxn modelId="{8216BF81-BD26-475B-9DFE-258A4DBD03B9}" type="presParOf" srcId="{52F513D9-4E97-4018-B7C7-BD156F123EC5}" destId="{A176B690-383F-4CCC-9CDA-E6F73D7FEB5D}" srcOrd="0" destOrd="0" presId="urn:microsoft.com/office/officeart/2005/8/layout/hProcess9"/>
    <dgm:cxn modelId="{0D307636-4263-4A32-AA33-9A00AA7E2B18}" type="presParOf" srcId="{52F513D9-4E97-4018-B7C7-BD156F123EC5}" destId="{327342A9-6E7A-4DF8-886C-5A13D1F5C9D3}" srcOrd="1" destOrd="0" presId="urn:microsoft.com/office/officeart/2005/8/layout/hProcess9"/>
    <dgm:cxn modelId="{CC865F5A-21B8-4D57-8773-527B7E24A1BC}" type="presParOf" srcId="{327342A9-6E7A-4DF8-886C-5A13D1F5C9D3}" destId="{77A0BE77-04DE-42F8-B03E-4CB612BF95D1}" srcOrd="0" destOrd="0" presId="urn:microsoft.com/office/officeart/2005/8/layout/hProcess9"/>
    <dgm:cxn modelId="{6A8A1E52-C85D-47EF-ABF2-46188201A0C8}" type="presParOf" srcId="{327342A9-6E7A-4DF8-886C-5A13D1F5C9D3}" destId="{2E101DC2-C001-479F-85B1-4E199FE0C0F6}" srcOrd="1" destOrd="0" presId="urn:microsoft.com/office/officeart/2005/8/layout/hProcess9"/>
    <dgm:cxn modelId="{DF9D5A92-8AA2-4312-937D-0959278D377B}" type="presParOf" srcId="{327342A9-6E7A-4DF8-886C-5A13D1F5C9D3}" destId="{64558525-070F-41DA-B857-33E0BD187F28}" srcOrd="2" destOrd="0" presId="urn:microsoft.com/office/officeart/2005/8/layout/hProcess9"/>
    <dgm:cxn modelId="{6A010259-5932-4427-ACD3-5CDDD7F3BAF6}" type="presParOf" srcId="{327342A9-6E7A-4DF8-886C-5A13D1F5C9D3}" destId="{1E7B0CBA-998A-47EA-9913-B39228B42F04}" srcOrd="3" destOrd="0" presId="urn:microsoft.com/office/officeart/2005/8/layout/hProcess9"/>
    <dgm:cxn modelId="{D637F671-B591-4781-ACE1-714DD4D57206}" type="presParOf" srcId="{327342A9-6E7A-4DF8-886C-5A13D1F5C9D3}" destId="{C78F5CF4-A47E-4650-8E92-2858E2F8EFB8}" srcOrd="4" destOrd="0" presId="urn:microsoft.com/office/officeart/2005/8/layout/hProcess9"/>
    <dgm:cxn modelId="{EBEED4E5-AC8C-4707-B51D-4E6223C155A8}" type="presParOf" srcId="{327342A9-6E7A-4DF8-886C-5A13D1F5C9D3}" destId="{9F835CE6-2C00-475F-85A0-75EB890B6968}" srcOrd="5" destOrd="0" presId="urn:microsoft.com/office/officeart/2005/8/layout/hProcess9"/>
    <dgm:cxn modelId="{C6B857B6-1391-49A5-A24C-AB606B4C2131}" type="presParOf" srcId="{327342A9-6E7A-4DF8-886C-5A13D1F5C9D3}" destId="{5A06BDC5-2242-4355-B110-CECBCF80469C}"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76B690-383F-4CCC-9CDA-E6F73D7FEB5D}">
      <dsp:nvSpPr>
        <dsp:cNvPr id="0" name=""/>
        <dsp:cNvSpPr/>
      </dsp:nvSpPr>
      <dsp:spPr>
        <a:xfrm>
          <a:off x="835682" y="0"/>
          <a:ext cx="9471064" cy="4071071"/>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A0BE77-04DE-42F8-B03E-4CB612BF95D1}">
      <dsp:nvSpPr>
        <dsp:cNvPr id="0" name=""/>
        <dsp:cNvSpPr/>
      </dsp:nvSpPr>
      <dsp:spPr>
        <a:xfrm>
          <a:off x="434132" y="1323114"/>
          <a:ext cx="2229165" cy="162842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fr-FR" sz="2900" b="1" kern="1200" dirty="0">
              <a:solidFill>
                <a:schemeClr val="bg1"/>
              </a:solidFill>
              <a:effectLst/>
              <a:latin typeface="+mn-lt"/>
              <a:ea typeface="Times New Roman" panose="02020603050405020304" pitchFamily="18" charset="0"/>
              <a:cs typeface="Arial" panose="020B0604020202020204" pitchFamily="34" charset="0"/>
            </a:rPr>
            <a:t>I- The Project </a:t>
          </a:r>
          <a:r>
            <a:rPr lang="fr-FR" sz="2900" b="1" kern="1200" dirty="0">
              <a:solidFill>
                <a:schemeClr val="bg1"/>
              </a:solidFill>
              <a:latin typeface="+mn-lt"/>
              <a:ea typeface="Times New Roman" panose="02020603050405020304" pitchFamily="18" charset="0"/>
              <a:cs typeface="Arial" panose="020B0604020202020204" pitchFamily="34" charset="0"/>
            </a:rPr>
            <a:t>N</a:t>
          </a:r>
          <a:r>
            <a:rPr lang="fr-FR" sz="2900" b="1" kern="1200" dirty="0">
              <a:solidFill>
                <a:schemeClr val="bg1"/>
              </a:solidFill>
              <a:effectLst/>
              <a:latin typeface="+mn-lt"/>
              <a:ea typeface="Times New Roman" panose="02020603050405020304" pitchFamily="18" charset="0"/>
              <a:cs typeface="Arial" panose="020B0604020202020204" pitchFamily="34" charset="0"/>
            </a:rPr>
            <a:t>eeds</a:t>
          </a:r>
          <a:endParaRPr lang="en-US" sz="2900" b="1" kern="1200" dirty="0"/>
        </a:p>
      </dsp:txBody>
      <dsp:txXfrm>
        <a:off x="513625" y="1402607"/>
        <a:ext cx="2070179" cy="1469442"/>
      </dsp:txXfrm>
    </dsp:sp>
    <dsp:sp modelId="{64558525-070F-41DA-B857-33E0BD187F28}">
      <dsp:nvSpPr>
        <dsp:cNvPr id="0" name=""/>
        <dsp:cNvSpPr/>
      </dsp:nvSpPr>
      <dsp:spPr>
        <a:xfrm>
          <a:off x="2758890" y="1384668"/>
          <a:ext cx="2229165" cy="1628428"/>
        </a:xfrm>
        <a:prstGeom prst="roundRect">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fr-FR" sz="2900" b="1" kern="1200" dirty="0">
              <a:solidFill>
                <a:schemeClr val="bg1"/>
              </a:solidFill>
              <a:latin typeface="+mn-lt"/>
            </a:rPr>
            <a:t>II- The Business Case</a:t>
          </a:r>
          <a:endParaRPr lang="en-US" sz="2900" b="1" kern="1200" dirty="0"/>
        </a:p>
      </dsp:txBody>
      <dsp:txXfrm>
        <a:off x="2838383" y="1464161"/>
        <a:ext cx="2070179" cy="1469442"/>
      </dsp:txXfrm>
    </dsp:sp>
    <dsp:sp modelId="{C78F5CF4-A47E-4650-8E92-2858E2F8EFB8}">
      <dsp:nvSpPr>
        <dsp:cNvPr id="0" name=""/>
        <dsp:cNvSpPr/>
      </dsp:nvSpPr>
      <dsp:spPr>
        <a:xfrm>
          <a:off x="7725622" y="1411033"/>
          <a:ext cx="2229165" cy="1628428"/>
        </a:xfrm>
        <a:prstGeom prst="roundRect">
          <a:avLst/>
        </a:prstGeom>
        <a:solidFill>
          <a:srgbClr val="EC713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fr-FR" sz="2900" b="1" kern="1200" dirty="0">
              <a:solidFill>
                <a:schemeClr val="bg1"/>
              </a:solidFill>
              <a:latin typeface="+mn-lt"/>
            </a:rPr>
            <a:t>IV- …</a:t>
          </a:r>
          <a:r>
            <a:rPr lang="fr-FR" sz="2900" b="1" i="0" kern="1200" dirty="0">
              <a:solidFill>
                <a:schemeClr val="bg1"/>
              </a:solidFill>
              <a:effectLst/>
              <a:latin typeface="+mn-lt"/>
            </a:rPr>
            <a:t>To the Project Charter</a:t>
          </a:r>
          <a:endParaRPr lang="en-US" sz="2900" b="1" kern="1200" dirty="0"/>
        </a:p>
      </dsp:txBody>
      <dsp:txXfrm>
        <a:off x="7805115" y="1490526"/>
        <a:ext cx="2070179" cy="1469442"/>
      </dsp:txXfrm>
    </dsp:sp>
    <dsp:sp modelId="{5A06BDC5-2242-4355-B110-CECBCF80469C}">
      <dsp:nvSpPr>
        <dsp:cNvPr id="0" name=""/>
        <dsp:cNvSpPr/>
      </dsp:nvSpPr>
      <dsp:spPr>
        <a:xfrm>
          <a:off x="5226362" y="1414746"/>
          <a:ext cx="2279172" cy="1628428"/>
        </a:xfrm>
        <a:prstGeom prst="roundRect">
          <a:avLst/>
        </a:prstGeom>
        <a:solidFill>
          <a:srgbClr val="FC3498"/>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fr-FR" sz="2900" b="1" kern="1200" dirty="0">
              <a:solidFill>
                <a:schemeClr val="bg1"/>
              </a:solidFill>
              <a:effectLst/>
              <a:latin typeface="+mn-lt"/>
              <a:ea typeface="Times New Roman" panose="02020603050405020304" pitchFamily="18" charset="0"/>
              <a:cs typeface="Times New Roman" panose="02020603050405020304" pitchFamily="18" charset="0"/>
            </a:rPr>
            <a:t>III- The Feasibility Study</a:t>
          </a:r>
          <a:endParaRPr lang="fr-FR" sz="2900" kern="1200" dirty="0"/>
        </a:p>
      </dsp:txBody>
      <dsp:txXfrm>
        <a:off x="5305855" y="1494239"/>
        <a:ext cx="2120186" cy="146944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6B29A7-27DA-4FFF-BE57-071E0E577BEF}" type="datetimeFigureOut">
              <a:rPr lang="fr-FR" smtClean="0"/>
              <a:t>16/02/2022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64858B-39EE-4626-ACAD-043B2883FB4B}" type="slidenum">
              <a:rPr lang="fr-FR" smtClean="0"/>
              <a:t>‹N°›</a:t>
            </a:fld>
            <a:endParaRPr lang="fr-FR"/>
          </a:p>
        </p:txBody>
      </p:sp>
    </p:spTree>
    <p:extLst>
      <p:ext uri="{BB962C8B-B14F-4D97-AF65-F5344CB8AC3E}">
        <p14:creationId xmlns:p14="http://schemas.microsoft.com/office/powerpoint/2010/main" val="3222411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rojectmanager.com/resource-management"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1" i="0" dirty="0">
                <a:solidFill>
                  <a:srgbClr val="424242"/>
                </a:solidFill>
                <a:effectLst/>
                <a:latin typeface="Montserrat" panose="00000500000000000000" pitchFamily="2" charset="0"/>
              </a:rPr>
              <a:t>The Project Sponsor </a:t>
            </a:r>
            <a:r>
              <a:rPr lang="en-US" b="0" i="0" dirty="0">
                <a:solidFill>
                  <a:srgbClr val="424242"/>
                </a:solidFill>
                <a:effectLst/>
                <a:latin typeface="Montserrat" panose="00000500000000000000" pitchFamily="2" charset="0"/>
              </a:rPr>
              <a:t>is a person or group who owns the project and </a:t>
            </a:r>
            <a:r>
              <a:rPr lang="en-US" b="0" i="0" u="none" strike="noStrike" dirty="0">
                <a:solidFill>
                  <a:srgbClr val="03ADEE"/>
                </a:solidFill>
                <a:effectLst/>
                <a:latin typeface="Montserrat" panose="00000500000000000000" pitchFamily="2" charset="0"/>
                <a:hlinkClick r:id="rId3"/>
              </a:rPr>
              <a:t>provides resources</a:t>
            </a:r>
            <a:r>
              <a:rPr lang="en-US" b="0" i="0" dirty="0">
                <a:solidFill>
                  <a:srgbClr val="424242"/>
                </a:solidFill>
                <a:effectLst/>
                <a:latin typeface="Montserrat" panose="00000500000000000000" pitchFamily="2" charset="0"/>
              </a:rPr>
              <a:t> and support for the project, program or portfolio in order to enable its success.</a:t>
            </a:r>
            <a:endParaRPr lang="fr-FR" dirty="0"/>
          </a:p>
        </p:txBody>
      </p:sp>
      <p:sp>
        <p:nvSpPr>
          <p:cNvPr id="4" name="Espace réservé du numéro de diapositive 3"/>
          <p:cNvSpPr>
            <a:spLocks noGrp="1"/>
          </p:cNvSpPr>
          <p:nvPr>
            <p:ph type="sldNum" sz="quarter" idx="5"/>
          </p:nvPr>
        </p:nvSpPr>
        <p:spPr/>
        <p:txBody>
          <a:bodyPr/>
          <a:lstStyle/>
          <a:p>
            <a:fld id="{7364858B-39EE-4626-ACAD-043B2883FB4B}" type="slidenum">
              <a:rPr lang="fr-FR" smtClean="0"/>
              <a:t>11</a:t>
            </a:fld>
            <a:endParaRPr lang="fr-FR"/>
          </a:p>
        </p:txBody>
      </p:sp>
    </p:spTree>
    <p:extLst>
      <p:ext uri="{BB962C8B-B14F-4D97-AF65-F5344CB8AC3E}">
        <p14:creationId xmlns:p14="http://schemas.microsoft.com/office/powerpoint/2010/main" val="2079852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350FE2-D963-4ADF-ACBC-77CAC1DD585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E17984A-55AB-46F0-8EF3-B60D213966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28D67B4-9425-403A-B5CA-99A9BE02213B}"/>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5" name="Espace réservé du pied de page 4">
            <a:extLst>
              <a:ext uri="{FF2B5EF4-FFF2-40B4-BE49-F238E27FC236}">
                <a16:creationId xmlns:a16="http://schemas.microsoft.com/office/drawing/2014/main" id="{97CAFDCD-49BE-440B-986E-C7A4199BE76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54073A-90DA-40F9-B173-CD6F584CFD76}"/>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924053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89CA2D-5768-483A-AC7D-AD212737212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2290962-5B6B-421C-8530-B1CF3CF7CA4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FF321D-CE9B-44B4-9E76-0464849C5EA0}"/>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5" name="Espace réservé du pied de page 4">
            <a:extLst>
              <a:ext uri="{FF2B5EF4-FFF2-40B4-BE49-F238E27FC236}">
                <a16:creationId xmlns:a16="http://schemas.microsoft.com/office/drawing/2014/main" id="{4EC56CCA-18A2-44A9-984F-B897CDB148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3ACDB9-6DC1-4518-9ACF-25923BD2E964}"/>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1011172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1D567F-A219-4E8E-B7AE-6B19C0FCCC1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327BA1A-E618-4AE4-94BD-4860EAA253E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6E373FC-ED73-4E52-8A69-6C4E3ACDBA5F}"/>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5" name="Espace réservé du pied de page 4">
            <a:extLst>
              <a:ext uri="{FF2B5EF4-FFF2-40B4-BE49-F238E27FC236}">
                <a16:creationId xmlns:a16="http://schemas.microsoft.com/office/drawing/2014/main" id="{BA8725D0-D31E-476C-A9A7-A038617D8D4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B1256E6-A3FE-4641-B354-43DC2ACCAE3D}"/>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3574439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F9CB1A-56B8-419B-84E5-529F0D23835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6E1C6C-08C1-4ED3-841E-080766BD03A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B0BE690-3D97-4FB5-9529-31CE43E8DDE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2B6F9AF-3929-44CD-8DDE-AE185307E1FC}"/>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6" name="Espace réservé du pied de page 5">
            <a:extLst>
              <a:ext uri="{FF2B5EF4-FFF2-40B4-BE49-F238E27FC236}">
                <a16:creationId xmlns:a16="http://schemas.microsoft.com/office/drawing/2014/main" id="{FA38D51D-91A6-44FC-8CA0-2F36EBDCA26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24FCA7-FD33-4BC4-860F-272647F37925}"/>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609641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2AC9E8-80D5-409B-9424-9E4C50123D5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E0B62DB-2EE4-4F6F-B296-6316C03924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F83D059-F66D-4320-8283-B895D54F917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85847AB-7C18-4AEC-BCF1-924D193FD0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0FE3E3D-57F5-4867-B59D-C84DEA48DE8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87FEBA7-D6B5-4C72-AC35-80556D9E9B88}"/>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8" name="Espace réservé du pied de page 7">
            <a:extLst>
              <a:ext uri="{FF2B5EF4-FFF2-40B4-BE49-F238E27FC236}">
                <a16:creationId xmlns:a16="http://schemas.microsoft.com/office/drawing/2014/main" id="{E45C916B-6071-40AF-A009-EEC736671BA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C33B449-19F5-4123-B3B6-50D2D41FA567}"/>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3620228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014013-6A8E-41DC-92B7-52A43EA6898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C9C014D-8A2C-409E-B558-278952D5CFDB}"/>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4" name="Espace réservé du pied de page 3">
            <a:extLst>
              <a:ext uri="{FF2B5EF4-FFF2-40B4-BE49-F238E27FC236}">
                <a16:creationId xmlns:a16="http://schemas.microsoft.com/office/drawing/2014/main" id="{F2DD815B-4325-4059-BE56-D0D4A4F84A9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F3B14DA-8D42-4A93-AA5F-04B8C3B3CCBA}"/>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2403221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614A0AB-7147-41C3-BBCA-76DF0BF78502}"/>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3" name="Espace réservé du pied de page 2">
            <a:extLst>
              <a:ext uri="{FF2B5EF4-FFF2-40B4-BE49-F238E27FC236}">
                <a16:creationId xmlns:a16="http://schemas.microsoft.com/office/drawing/2014/main" id="{7426FF95-C52C-4B30-9308-7197E7B8D76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859A414-84A7-4E7E-A8E1-979B46933951}"/>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242018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204765-1C79-44E2-BC9C-D3F9EB715E5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BECA7FE-2B82-4F41-A581-2E5C984C51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60A9A2F-43FE-41F5-B394-789AEA2A3C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FEFD5C7-0B86-48A4-864E-22E10D8459EC}"/>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6" name="Espace réservé du pied de page 5">
            <a:extLst>
              <a:ext uri="{FF2B5EF4-FFF2-40B4-BE49-F238E27FC236}">
                <a16:creationId xmlns:a16="http://schemas.microsoft.com/office/drawing/2014/main" id="{49D94AA6-DFC6-4225-AD1F-8B70E40B64D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9E6694A-D953-4992-AAF9-4A8415040842}"/>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1186965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FD2537-A3FD-4CC1-8065-39773596CB9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E434863-6D96-48BB-B978-39322C7B31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C477A84-0A3F-43C9-962B-2633E970D6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8670C06-B4EC-4A69-A6B3-A6D58F989477}"/>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6" name="Espace réservé du pied de page 5">
            <a:extLst>
              <a:ext uri="{FF2B5EF4-FFF2-40B4-BE49-F238E27FC236}">
                <a16:creationId xmlns:a16="http://schemas.microsoft.com/office/drawing/2014/main" id="{AEA71561-B51D-4D92-BC3C-6060846A69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4E43AD9-80E2-4620-959B-F90E72A11333}"/>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1612464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8686D6-C227-46B6-B153-3465D25ACE6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9A5D803-B311-48A9-BDA7-E81ABD957BC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AADF39A-D691-4E4A-87EE-35CAEC7BE8A5}"/>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5" name="Espace réservé du pied de page 4">
            <a:extLst>
              <a:ext uri="{FF2B5EF4-FFF2-40B4-BE49-F238E27FC236}">
                <a16:creationId xmlns:a16="http://schemas.microsoft.com/office/drawing/2014/main" id="{BD70D012-BE8A-4079-8BB4-E3632AD6A4F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E4BCF60-735F-42F1-BBC6-A1ABCE53F5C5}"/>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1605292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3D0A95F-0721-44D9-B359-090AA4D11C4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2A1F969-9700-4DEF-ADEF-2174049540C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764502C-DC47-47D7-8314-67C7715A6301}"/>
              </a:ext>
            </a:extLst>
          </p:cNvPr>
          <p:cNvSpPr>
            <a:spLocks noGrp="1"/>
          </p:cNvSpPr>
          <p:nvPr>
            <p:ph type="dt" sz="half" idx="10"/>
          </p:nvPr>
        </p:nvSpPr>
        <p:spPr/>
        <p:txBody>
          <a:bodyPr/>
          <a:lstStyle/>
          <a:p>
            <a:fld id="{467158C6-0606-4FD8-9C7F-D7CBC90DA1AC}" type="datetimeFigureOut">
              <a:rPr lang="fr-FR" smtClean="0"/>
              <a:t>16/02/2022</a:t>
            </a:fld>
            <a:endParaRPr lang="fr-FR"/>
          </a:p>
        </p:txBody>
      </p:sp>
      <p:sp>
        <p:nvSpPr>
          <p:cNvPr id="5" name="Espace réservé du pied de page 4">
            <a:extLst>
              <a:ext uri="{FF2B5EF4-FFF2-40B4-BE49-F238E27FC236}">
                <a16:creationId xmlns:a16="http://schemas.microsoft.com/office/drawing/2014/main" id="{F49AE1BE-B80A-46A7-8277-2719CD78195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3CB5089-B98B-4471-9824-5F9ACE6D30CD}"/>
              </a:ext>
            </a:extLst>
          </p:cNvPr>
          <p:cNvSpPr>
            <a:spLocks noGrp="1"/>
          </p:cNvSpPr>
          <p:nvPr>
            <p:ph type="sldNum" sz="quarter" idx="12"/>
          </p:nvPr>
        </p:nvSpPr>
        <p:spPr/>
        <p:txBody>
          <a:bodyPr/>
          <a:lstStyle/>
          <a:p>
            <a:fld id="{1C85A75D-5489-4A3B-BF8F-CA823121486D}" type="slidenum">
              <a:rPr lang="fr-FR" smtClean="0"/>
              <a:t>‹N°›</a:t>
            </a:fld>
            <a:endParaRPr lang="fr-FR"/>
          </a:p>
        </p:txBody>
      </p:sp>
    </p:spTree>
    <p:extLst>
      <p:ext uri="{BB962C8B-B14F-4D97-AF65-F5344CB8AC3E}">
        <p14:creationId xmlns:p14="http://schemas.microsoft.com/office/powerpoint/2010/main" val="1523634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6120E74-5533-4DC9-B986-78871F07C1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56549E0-83CA-4AF0-BB1E-56E4BB0315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0CE86E7-EF8B-47C7-960B-8BB9344F6D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7158C6-0606-4FD8-9C7F-D7CBC90DA1AC}" type="datetimeFigureOut">
              <a:rPr lang="fr-FR" smtClean="0"/>
              <a:t>16/02/2022</a:t>
            </a:fld>
            <a:endParaRPr lang="fr-FR"/>
          </a:p>
        </p:txBody>
      </p:sp>
      <p:sp>
        <p:nvSpPr>
          <p:cNvPr id="5" name="Espace réservé du pied de page 4">
            <a:extLst>
              <a:ext uri="{FF2B5EF4-FFF2-40B4-BE49-F238E27FC236}">
                <a16:creationId xmlns:a16="http://schemas.microsoft.com/office/drawing/2014/main" id="{169F1202-5E75-421A-ABFC-685FC27B19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FC70558-245E-4A86-802C-C6031237E0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85A75D-5489-4A3B-BF8F-CA823121486D}" type="slidenum">
              <a:rPr lang="fr-FR" smtClean="0"/>
              <a:t>‹N°›</a:t>
            </a:fld>
            <a:endParaRPr lang="fr-FR"/>
          </a:p>
        </p:txBody>
      </p:sp>
    </p:spTree>
    <p:extLst>
      <p:ext uri="{BB962C8B-B14F-4D97-AF65-F5344CB8AC3E}">
        <p14:creationId xmlns:p14="http://schemas.microsoft.com/office/powerpoint/2010/main" val="35651715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appvizer.fr/magazine/operations/gestion-de-projet/planning-projet"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projectmanager.com/blog/how-to-create-a-project-proposal"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appvizer.fr/magazine/operations/gestion-de-projet/etude-opportunite"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3"/>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4 </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19071" y="2670722"/>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553914" y="2579148"/>
            <a:ext cx="4060019" cy="1138773"/>
          </a:xfrm>
          <a:prstGeom prst="rect">
            <a:avLst/>
          </a:prstGeom>
          <a:noFill/>
        </p:spPr>
        <p:txBody>
          <a:bodyPr wrap="square">
            <a:spAutoFit/>
          </a:bodyPr>
          <a:lstStyle/>
          <a:p>
            <a:pPr algn="ctr"/>
            <a:r>
              <a:rPr lang="fr-FR" sz="2400" b="1" i="0" dirty="0">
                <a:effectLst/>
                <a:latin typeface="Montserrat" panose="00000500000000000000" pitchFamily="2" charset="0"/>
              </a:rPr>
              <a:t>PART I :</a:t>
            </a:r>
          </a:p>
          <a:p>
            <a:pPr algn="ctr"/>
            <a:endParaRPr lang="fr-FR" sz="2000" b="1" i="0" dirty="0">
              <a:effectLst/>
              <a:latin typeface="Montserrat" panose="00000500000000000000" pitchFamily="2" charset="0"/>
            </a:endParaRPr>
          </a:p>
          <a:p>
            <a:pPr algn="ctr"/>
            <a:r>
              <a:rPr lang="fr-FR" sz="2400" b="1" i="0" dirty="0" err="1">
                <a:effectLst/>
                <a:latin typeface="Montserrat" panose="00000500000000000000" pitchFamily="2" charset="0"/>
              </a:rPr>
              <a:t>Initiate</a:t>
            </a:r>
            <a:r>
              <a:rPr lang="fr-FR" sz="2400" b="1" i="0" dirty="0">
                <a:effectLst/>
                <a:latin typeface="Montserrat" panose="00000500000000000000" pitchFamily="2" charset="0"/>
              </a:rPr>
              <a:t> &amp; Plan a Project</a:t>
            </a:r>
            <a:endParaRPr lang="fr-FR" sz="24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264727" y="3594810"/>
            <a:ext cx="4550898" cy="1631216"/>
          </a:xfrm>
          <a:prstGeom prst="rect">
            <a:avLst/>
          </a:prstGeom>
          <a:noFill/>
        </p:spPr>
        <p:txBody>
          <a:bodyPr wrap="square">
            <a:spAutoFit/>
          </a:bodyPr>
          <a:lstStyle/>
          <a:p>
            <a:r>
              <a:rPr lang="en-US" sz="3200" b="1" i="0" dirty="0">
                <a:effectLst/>
              </a:rPr>
              <a:t>The Business Case       &amp;</a:t>
            </a:r>
          </a:p>
          <a:p>
            <a:r>
              <a:rPr lang="fr-FR" sz="3200" b="1" dirty="0">
                <a:effectLst/>
                <a:ea typeface="Times New Roman" panose="02020603050405020304" pitchFamily="18" charset="0"/>
                <a:cs typeface="Times New Roman" panose="02020603050405020304" pitchFamily="18" charset="0"/>
              </a:rPr>
              <a:t>The Feasibility Study</a:t>
            </a:r>
            <a:endParaRPr lang="fr-FR" sz="3200" b="1" dirty="0"/>
          </a:p>
          <a:p>
            <a:pPr lvl="0"/>
            <a:r>
              <a:rPr lang="en-US" sz="3600" b="1" i="0" dirty="0">
                <a:solidFill>
                  <a:srgbClr val="201A34"/>
                </a:solidFill>
                <a:effectLst/>
                <a:latin typeface="Open Sans" panose="020B0606030504020204" pitchFamily="34" charset="0"/>
              </a:rPr>
              <a:t> </a:t>
            </a:r>
            <a:r>
              <a:rPr lang="en-US" sz="3600" b="0" i="0" dirty="0">
                <a:solidFill>
                  <a:srgbClr val="201A34"/>
                </a:solidFill>
                <a:effectLst/>
                <a:latin typeface="Open Sans" panose="020B0606030504020204" pitchFamily="34" charset="0"/>
              </a:rPr>
              <a:t> </a:t>
            </a:r>
            <a:endParaRPr lang="fr-FR" sz="3600"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50EF5CE-779A-4469-AADA-B622B1253FB1}"/>
              </a:ext>
            </a:extLst>
          </p:cNvPr>
          <p:cNvSpPr>
            <a:spLocks noGrp="1"/>
          </p:cNvSpPr>
          <p:nvPr>
            <p:ph idx="1"/>
          </p:nvPr>
        </p:nvSpPr>
        <p:spPr>
          <a:xfrm>
            <a:off x="61545" y="1652954"/>
            <a:ext cx="10418885" cy="4524009"/>
          </a:xfrm>
        </p:spPr>
        <p:txBody>
          <a:bodyPr/>
          <a:lstStyle/>
          <a:p>
            <a:pPr>
              <a:lnSpc>
                <a:spcPct val="107000"/>
              </a:lnSpc>
              <a:spcAft>
                <a:spcPts val="810"/>
              </a:spcAft>
            </a:pPr>
            <a:r>
              <a:rPr lang="en-US" sz="2600" dirty="0">
                <a:effectLst/>
                <a:ea typeface="Times New Roman" panose="02020603050405020304" pitchFamily="18" charset="0"/>
                <a:cs typeface="Times New Roman" panose="02020603050405020304" pitchFamily="18" charset="0"/>
              </a:rPr>
              <a:t>Project initiation is the first phase of a </a:t>
            </a:r>
            <a:r>
              <a:rPr lang="en-US" sz="2600" b="1" dirty="0">
                <a:solidFill>
                  <a:srgbClr val="0070C0"/>
                </a:solidFill>
                <a:effectLst/>
                <a:ea typeface="Times New Roman" panose="02020603050405020304" pitchFamily="18" charset="0"/>
                <a:cs typeface="Times New Roman" panose="02020603050405020304" pitchFamily="18" charset="0"/>
              </a:rPr>
              <a:t>Project’s Life Cycle</a:t>
            </a:r>
            <a:r>
              <a:rPr lang="en-US" sz="2600" b="1" dirty="0">
                <a:effectLst/>
                <a:ea typeface="Times New Roman" panose="02020603050405020304" pitchFamily="18" charset="0"/>
                <a:cs typeface="Times New Roman" panose="02020603050405020304" pitchFamily="18" charset="0"/>
              </a:rPr>
              <a:t>. </a:t>
            </a:r>
          </a:p>
          <a:p>
            <a:pPr>
              <a:lnSpc>
                <a:spcPct val="107000"/>
              </a:lnSpc>
              <a:spcAft>
                <a:spcPts val="810"/>
              </a:spcAft>
            </a:pPr>
            <a:r>
              <a:rPr lang="en-US" sz="2600" dirty="0">
                <a:solidFill>
                  <a:srgbClr val="424242"/>
                </a:solidFill>
                <a:effectLst/>
                <a:ea typeface="Times New Roman" panose="02020603050405020304" pitchFamily="18" charset="0"/>
                <a:cs typeface="Times New Roman" panose="02020603050405020304" pitchFamily="18" charset="0"/>
              </a:rPr>
              <a:t> </a:t>
            </a:r>
            <a:r>
              <a:rPr lang="en-US" sz="2600" dirty="0">
                <a:effectLst/>
                <a:ea typeface="Times New Roman" panose="02020603050405020304" pitchFamily="18" charset="0"/>
                <a:cs typeface="Times New Roman" panose="02020603050405020304" pitchFamily="18" charset="0"/>
              </a:rPr>
              <a:t>It is at this point where the opportunity or reason for the project is identified and a project is developed to take advantage of that opportunity.</a:t>
            </a:r>
            <a:endParaRPr lang="fr-FR" sz="2600" dirty="0">
              <a:effectLst/>
              <a:ea typeface="Calibri" panose="020F0502020204030204" pitchFamily="34" charset="0"/>
              <a:cs typeface="Arial" panose="020B0604020202020204" pitchFamily="34" charset="0"/>
            </a:endParaRPr>
          </a:p>
          <a:p>
            <a:pPr algn="just">
              <a:lnSpc>
                <a:spcPts val="2250"/>
              </a:lnSpc>
              <a:spcAft>
                <a:spcPts val="2010"/>
              </a:spcAft>
            </a:pPr>
            <a:r>
              <a:rPr lang="en-US" sz="2600" dirty="0">
                <a:effectLst/>
                <a:ea typeface="Times New Roman" panose="02020603050405020304" pitchFamily="18" charset="0"/>
                <a:cs typeface="Times New Roman" panose="02020603050405020304" pitchFamily="18" charset="0"/>
              </a:rPr>
              <a:t>It is during this phase of the project that a team is assembled, and a</a:t>
            </a:r>
            <a:r>
              <a:rPr lang="en-US" sz="2600" dirty="0">
                <a:solidFill>
                  <a:srgbClr val="424242"/>
                </a:solidFill>
                <a:effectLst/>
                <a:ea typeface="Times New Roman" panose="02020603050405020304" pitchFamily="18" charset="0"/>
                <a:cs typeface="Times New Roman" panose="02020603050405020304" pitchFamily="18" charset="0"/>
              </a:rPr>
              <a:t> </a:t>
            </a:r>
            <a:r>
              <a:rPr lang="en-US" sz="2600" b="1" dirty="0">
                <a:solidFill>
                  <a:srgbClr val="FF0000"/>
                </a:solidFill>
                <a:effectLst/>
                <a:ea typeface="Times New Roman" panose="02020603050405020304" pitchFamily="18" charset="0"/>
                <a:cs typeface="Times New Roman" panose="02020603050405020304" pitchFamily="18" charset="0"/>
              </a:rPr>
              <a:t>Business Case</a:t>
            </a:r>
            <a:r>
              <a:rPr lang="en-US" sz="2600" dirty="0">
                <a:effectLst/>
                <a:ea typeface="Times New Roman" panose="02020603050405020304" pitchFamily="18" charset="0"/>
                <a:cs typeface="Times New Roman" panose="02020603050405020304" pitchFamily="18" charset="0"/>
              </a:rPr>
              <a:t>, </a:t>
            </a:r>
            <a:r>
              <a:rPr lang="en-US" sz="2600" b="1" dirty="0">
                <a:solidFill>
                  <a:srgbClr val="00B050"/>
                </a:solidFill>
                <a:effectLst/>
                <a:ea typeface="Times New Roman" panose="02020603050405020304" pitchFamily="18" charset="0"/>
                <a:cs typeface="Times New Roman" panose="02020603050405020304" pitchFamily="18" charset="0"/>
              </a:rPr>
              <a:t>Feasibility Study </a:t>
            </a:r>
            <a:r>
              <a:rPr lang="en-US" sz="2600" dirty="0">
                <a:effectLst/>
                <a:ea typeface="Times New Roman" panose="02020603050405020304" pitchFamily="18" charset="0"/>
                <a:cs typeface="Times New Roman" panose="02020603050405020304" pitchFamily="18" charset="0"/>
              </a:rPr>
              <a:t>and </a:t>
            </a:r>
            <a:r>
              <a:rPr lang="en-US" sz="2600" b="1" dirty="0">
                <a:solidFill>
                  <a:srgbClr val="0070C0"/>
                </a:solidFill>
                <a:effectLst/>
                <a:ea typeface="Times New Roman" panose="02020603050405020304" pitchFamily="18" charset="0"/>
                <a:cs typeface="Times New Roman" panose="02020603050405020304" pitchFamily="18" charset="0"/>
              </a:rPr>
              <a:t>Project Charter </a:t>
            </a:r>
            <a:r>
              <a:rPr lang="en-US" sz="2600" dirty="0">
                <a:effectLst/>
                <a:ea typeface="Times New Roman" panose="02020603050405020304" pitchFamily="18" charset="0"/>
                <a:cs typeface="Times New Roman" panose="02020603050405020304" pitchFamily="18" charset="0"/>
              </a:rPr>
              <a:t>are created to define the project in detail</a:t>
            </a:r>
            <a:r>
              <a:rPr lang="en-US" sz="2600" dirty="0">
                <a:solidFill>
                  <a:srgbClr val="424242"/>
                </a:solidFill>
                <a:effectLst/>
                <a:ea typeface="Times New Roman" panose="02020603050405020304" pitchFamily="18" charset="0"/>
                <a:cs typeface="Times New Roman" panose="02020603050405020304" pitchFamily="18" charset="0"/>
              </a:rPr>
              <a:t>.</a:t>
            </a:r>
            <a:endParaRPr lang="fr-FR" sz="2600" dirty="0">
              <a:effectLst/>
              <a:ea typeface="Calibri" panose="020F0502020204030204" pitchFamily="34" charset="0"/>
              <a:cs typeface="Arial" panose="020B0604020202020204" pitchFamily="34" charset="0"/>
            </a:endParaRPr>
          </a:p>
          <a:p>
            <a:endParaRPr lang="fr-FR" dirty="0"/>
          </a:p>
        </p:txBody>
      </p:sp>
      <p:sp>
        <p:nvSpPr>
          <p:cNvPr id="4" name="Titre 1">
            <a:extLst>
              <a:ext uri="{FF2B5EF4-FFF2-40B4-BE49-F238E27FC236}">
                <a16:creationId xmlns:a16="http://schemas.microsoft.com/office/drawing/2014/main" id="{9F9BE9AC-95BF-443E-8456-84DA78CF8994}"/>
              </a:ext>
            </a:extLst>
          </p:cNvPr>
          <p:cNvSpPr>
            <a:spLocks noGrp="1"/>
          </p:cNvSpPr>
          <p:nvPr>
            <p:ph type="title"/>
          </p:nvPr>
        </p:nvSpPr>
        <p:spPr>
          <a:xfrm>
            <a:off x="2382714" y="501162"/>
            <a:ext cx="7341578" cy="791308"/>
          </a:xfrm>
        </p:spPr>
        <p:txBody>
          <a:bodyPr/>
          <a:lstStyle/>
          <a:p>
            <a:r>
              <a:rPr lang="fr-FR" b="1" dirty="0">
                <a:solidFill>
                  <a:schemeClr val="bg1"/>
                </a:solidFill>
                <a:latin typeface="+mn-lt"/>
              </a:rPr>
              <a:t>    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p>
        </p:txBody>
      </p:sp>
    </p:spTree>
    <p:extLst>
      <p:ext uri="{BB962C8B-B14F-4D97-AF65-F5344CB8AC3E}">
        <p14:creationId xmlns:p14="http://schemas.microsoft.com/office/powerpoint/2010/main" val="13516637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CE46A1-FF37-452A-AB00-3539107AA547}"/>
              </a:ext>
            </a:extLst>
          </p:cNvPr>
          <p:cNvSpPr>
            <a:spLocks noGrp="1"/>
          </p:cNvSpPr>
          <p:nvPr>
            <p:ph type="title"/>
          </p:nvPr>
        </p:nvSpPr>
        <p:spPr/>
        <p:txBody>
          <a:bodyPr/>
          <a:lstStyle/>
          <a:p>
            <a:endParaRPr lang="fr-FR" dirty="0"/>
          </a:p>
        </p:txBody>
      </p:sp>
      <p:pic>
        <p:nvPicPr>
          <p:cNvPr id="5" name="Espace réservé du contenu 4">
            <a:extLst>
              <a:ext uri="{FF2B5EF4-FFF2-40B4-BE49-F238E27FC236}">
                <a16:creationId xmlns:a16="http://schemas.microsoft.com/office/drawing/2014/main" id="{52736A41-9D7A-4B1F-8839-3F809F5CA9BA}"/>
              </a:ext>
            </a:extLst>
          </p:cNvPr>
          <p:cNvPicPr>
            <a:picLocks noGrp="1" noChangeAspect="1"/>
          </p:cNvPicPr>
          <p:nvPr>
            <p:ph idx="1"/>
          </p:nvPr>
        </p:nvPicPr>
        <p:blipFill>
          <a:blip r:embed="rId2"/>
          <a:stretch>
            <a:fillRect/>
          </a:stretch>
        </p:blipFill>
        <p:spPr>
          <a:xfrm>
            <a:off x="0" y="1419225"/>
            <a:ext cx="12192000" cy="5438775"/>
          </a:xfrm>
        </p:spPr>
      </p:pic>
      <p:pic>
        <p:nvPicPr>
          <p:cNvPr id="10" name="Image 9">
            <a:extLst>
              <a:ext uri="{FF2B5EF4-FFF2-40B4-BE49-F238E27FC236}">
                <a16:creationId xmlns:a16="http://schemas.microsoft.com/office/drawing/2014/main" id="{E2E7897A-F7AC-4EDF-BED0-988EE8967057}"/>
              </a:ext>
            </a:extLst>
          </p:cNvPr>
          <p:cNvPicPr>
            <a:picLocks noChangeAspect="1"/>
          </p:cNvPicPr>
          <p:nvPr/>
        </p:nvPicPr>
        <p:blipFill>
          <a:blip r:embed="rId3"/>
          <a:stretch>
            <a:fillRect/>
          </a:stretch>
        </p:blipFill>
        <p:spPr>
          <a:xfrm>
            <a:off x="0" y="0"/>
            <a:ext cx="12192000" cy="1419225"/>
          </a:xfrm>
          <a:prstGeom prst="rect">
            <a:avLst/>
          </a:prstGeom>
        </p:spPr>
      </p:pic>
    </p:spTree>
    <p:extLst>
      <p:ext uri="{BB962C8B-B14F-4D97-AF65-F5344CB8AC3E}">
        <p14:creationId xmlns:p14="http://schemas.microsoft.com/office/powerpoint/2010/main" val="3437738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BAD7036-6D76-4ED1-ABF6-7A674804E99D}"/>
              </a:ext>
            </a:extLst>
          </p:cNvPr>
          <p:cNvSpPr>
            <a:spLocks noGrp="1"/>
          </p:cNvSpPr>
          <p:nvPr>
            <p:ph idx="1"/>
          </p:nvPr>
        </p:nvSpPr>
        <p:spPr>
          <a:xfrm>
            <a:off x="158262" y="1825625"/>
            <a:ext cx="10225453" cy="4557590"/>
          </a:xfrm>
        </p:spPr>
        <p:txBody>
          <a:bodyPr>
            <a:normAutofit/>
          </a:bodyPr>
          <a:lstStyle/>
          <a:p>
            <a:pPr algn="just">
              <a:lnSpc>
                <a:spcPct val="107000"/>
              </a:lnSpc>
              <a:spcAft>
                <a:spcPts val="1800"/>
              </a:spcAft>
            </a:pPr>
            <a:r>
              <a:rPr lang="fr-FR" sz="2600" dirty="0">
                <a:effectLst/>
                <a:ea typeface="Times New Roman" panose="02020603050405020304" pitchFamily="18" charset="0"/>
                <a:cs typeface="Arial" panose="020B0604020202020204" pitchFamily="34" charset="0"/>
              </a:rPr>
              <a:t>Among the objectives of </a:t>
            </a:r>
            <a:r>
              <a:rPr lang="fr-FR" sz="2600" dirty="0" err="1">
                <a:effectLst/>
                <a:ea typeface="Times New Roman" panose="02020603050405020304" pitchFamily="18" charset="0"/>
                <a:cs typeface="Arial" panose="020B0604020202020204" pitchFamily="34" charset="0"/>
              </a:rPr>
              <a:t>this</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initiating</a:t>
            </a:r>
            <a:r>
              <a:rPr lang="fr-FR" sz="2600" dirty="0">
                <a:effectLst/>
                <a:ea typeface="Times New Roman" panose="02020603050405020304" pitchFamily="18" charset="0"/>
                <a:cs typeface="Arial" panose="020B0604020202020204" pitchFamily="34" charset="0"/>
              </a:rPr>
              <a:t> phase </a:t>
            </a:r>
            <a:r>
              <a:rPr lang="fr-FR" sz="2600" dirty="0" err="1">
                <a:effectLst/>
                <a:ea typeface="Times New Roman" panose="02020603050405020304" pitchFamily="18" charset="0"/>
                <a:cs typeface="Arial" panose="020B0604020202020204" pitchFamily="34" charset="0"/>
              </a:rPr>
              <a:t>is</a:t>
            </a:r>
            <a:r>
              <a:rPr lang="fr-FR" sz="2600" dirty="0">
                <a:effectLst/>
                <a:ea typeface="Times New Roman" panose="02020603050405020304" pitchFamily="18" charset="0"/>
                <a:cs typeface="Arial" panose="020B0604020202020204" pitchFamily="34" charset="0"/>
              </a:rPr>
              <a:t> the </a:t>
            </a:r>
            <a:r>
              <a:rPr lang="fr-FR" sz="2600" b="1" dirty="0" err="1">
                <a:effectLst/>
                <a:ea typeface="Times New Roman" panose="02020603050405020304" pitchFamily="18" charset="0"/>
                <a:cs typeface="Arial" panose="020B0604020202020204" pitchFamily="34" charset="0"/>
              </a:rPr>
              <a:t>study</a:t>
            </a:r>
            <a:r>
              <a:rPr lang="fr-FR" sz="2600" b="1" dirty="0">
                <a:effectLst/>
                <a:ea typeface="Times New Roman" panose="02020603050405020304" pitchFamily="18" charset="0"/>
                <a:cs typeface="Arial" panose="020B0604020202020204" pitchFamily="34" charset="0"/>
              </a:rPr>
              <a:t> of the </a:t>
            </a:r>
            <a:r>
              <a:rPr lang="fr-FR" sz="2600" b="1" dirty="0" err="1">
                <a:effectLst/>
                <a:ea typeface="Times New Roman" panose="02020603050405020304" pitchFamily="18" charset="0"/>
                <a:cs typeface="Arial" panose="020B0604020202020204" pitchFamily="34" charset="0"/>
              </a:rPr>
              <a:t>feasibility</a:t>
            </a:r>
            <a:r>
              <a:rPr lang="fr-FR" sz="2600" b="1" dirty="0">
                <a:effectLst/>
                <a:ea typeface="Times New Roman" panose="02020603050405020304" pitchFamily="18" charset="0"/>
                <a:cs typeface="Arial" panose="020B0604020202020204" pitchFamily="34" charset="0"/>
              </a:rPr>
              <a:t> </a:t>
            </a:r>
            <a:r>
              <a:rPr lang="fr-FR" sz="2600" dirty="0">
                <a:effectLst/>
                <a:ea typeface="Times New Roman" panose="02020603050405020304" pitchFamily="18" charset="0"/>
                <a:cs typeface="Arial" panose="020B0604020202020204" pitchFamily="34" charset="0"/>
              </a:rPr>
              <a:t>and </a:t>
            </a:r>
            <a:r>
              <a:rPr lang="fr-FR" sz="2600" b="1" dirty="0" err="1">
                <a:effectLst/>
                <a:ea typeface="Times New Roman" panose="02020603050405020304" pitchFamily="18" charset="0"/>
                <a:cs typeface="Arial" panose="020B0604020202020204" pitchFamily="34" charset="0"/>
              </a:rPr>
              <a:t>viability</a:t>
            </a:r>
            <a:r>
              <a:rPr lang="fr-FR" sz="2600" dirty="0">
                <a:effectLst/>
                <a:ea typeface="Times New Roman" panose="02020603050405020304" pitchFamily="18" charset="0"/>
                <a:cs typeface="Arial" panose="020B0604020202020204" pitchFamily="34" charset="0"/>
              </a:rPr>
              <a:t> </a:t>
            </a:r>
            <a:r>
              <a:rPr lang="fr-FR" sz="2600" b="1" dirty="0">
                <a:effectLst/>
                <a:ea typeface="Times New Roman" panose="02020603050405020304" pitchFamily="18" charset="0"/>
                <a:cs typeface="Arial" panose="020B0604020202020204" pitchFamily="34" charset="0"/>
              </a:rPr>
              <a:t>of the </a:t>
            </a:r>
            <a:r>
              <a:rPr lang="fr-FR" sz="2600" b="1" dirty="0" err="1">
                <a:effectLst/>
                <a:ea typeface="Times New Roman" panose="02020603050405020304" pitchFamily="18" charset="0"/>
                <a:cs typeface="Arial" panose="020B0604020202020204" pitchFamily="34" charset="0"/>
              </a:rPr>
              <a:t>project</a:t>
            </a:r>
            <a:r>
              <a:rPr lang="fr-FR" sz="2600" b="1"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before</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making</a:t>
            </a:r>
            <a:r>
              <a:rPr lang="fr-FR" sz="2600" dirty="0">
                <a:effectLst/>
                <a:ea typeface="Times New Roman" panose="02020603050405020304" pitchFamily="18" charset="0"/>
                <a:cs typeface="Arial" panose="020B0604020202020204" pitchFamily="34" charset="0"/>
              </a:rPr>
              <a:t> the </a:t>
            </a:r>
            <a:r>
              <a:rPr lang="fr-FR" sz="2600" dirty="0" err="1">
                <a:effectLst/>
                <a:ea typeface="Times New Roman" panose="02020603050405020304" pitchFamily="18" charset="0"/>
                <a:cs typeface="Arial" panose="020B0604020202020204" pitchFamily="34" charset="0"/>
              </a:rPr>
              <a:t>decision</a:t>
            </a:r>
            <a:r>
              <a:rPr lang="fr-FR" sz="2600" dirty="0">
                <a:effectLst/>
                <a:ea typeface="Times New Roman" panose="02020603050405020304" pitchFamily="18" charset="0"/>
                <a:cs typeface="Arial" panose="020B0604020202020204" pitchFamily="34" charset="0"/>
              </a:rPr>
              <a:t> to start </a:t>
            </a:r>
            <a:r>
              <a:rPr lang="fr-FR" sz="2600" dirty="0" err="1">
                <a:effectLst/>
                <a:ea typeface="Times New Roman" panose="02020603050405020304" pitchFamily="18" charset="0"/>
                <a:cs typeface="Arial" panose="020B0604020202020204" pitchFamily="34" charset="0"/>
              </a:rPr>
              <a:t>it</a:t>
            </a:r>
            <a:r>
              <a:rPr lang="fr-FR" sz="2600" dirty="0">
                <a:effectLst/>
                <a:ea typeface="Times New Roman" panose="02020603050405020304" pitchFamily="18" charset="0"/>
                <a:cs typeface="Arial" panose="020B0604020202020204" pitchFamily="34" charset="0"/>
              </a:rPr>
              <a:t> or abandon </a:t>
            </a:r>
            <a:r>
              <a:rPr lang="fr-FR" sz="2600" dirty="0" err="1">
                <a:effectLst/>
                <a:ea typeface="Times New Roman" panose="02020603050405020304" pitchFamily="18" charset="0"/>
                <a:cs typeface="Arial" panose="020B0604020202020204" pitchFamily="34" charset="0"/>
              </a:rPr>
              <a:t>it</a:t>
            </a:r>
            <a:r>
              <a:rPr lang="fr-FR" sz="2600" dirty="0">
                <a:ea typeface="Times New Roman" panose="02020603050405020304" pitchFamily="18" charset="0"/>
                <a:cs typeface="Arial" panose="020B0604020202020204" pitchFamily="34" charset="0"/>
              </a:rPr>
              <a:t>.</a:t>
            </a:r>
          </a:p>
          <a:p>
            <a:pPr>
              <a:lnSpc>
                <a:spcPct val="107000"/>
              </a:lnSpc>
              <a:spcAft>
                <a:spcPts val="1800"/>
              </a:spcAft>
            </a:pPr>
            <a:r>
              <a:rPr lang="fr-FR" sz="2600" dirty="0">
                <a:effectLst/>
                <a:ea typeface="Times New Roman" panose="02020603050405020304" pitchFamily="18" charset="0"/>
                <a:cs typeface="Arial" panose="020B0604020202020204" pitchFamily="34" charset="0"/>
              </a:rPr>
              <a:t>The </a:t>
            </a:r>
            <a:r>
              <a:rPr lang="fr-FR" sz="2600" dirty="0" err="1">
                <a:effectLst/>
                <a:ea typeface="Times New Roman" panose="02020603050405020304" pitchFamily="18" charset="0"/>
                <a:cs typeface="Arial" panose="020B0604020202020204" pitchFamily="34" charset="0"/>
              </a:rPr>
              <a:t>most</a:t>
            </a:r>
            <a:r>
              <a:rPr lang="fr-FR" sz="2600" dirty="0">
                <a:effectLst/>
                <a:ea typeface="Times New Roman" panose="02020603050405020304" pitchFamily="18" charset="0"/>
                <a:cs typeface="Arial" panose="020B0604020202020204" pitchFamily="34" charset="0"/>
              </a:rPr>
              <a:t> profitable </a:t>
            </a:r>
            <a:r>
              <a:rPr lang="fr-FR" sz="2600" dirty="0" err="1">
                <a:effectLst/>
                <a:ea typeface="Times New Roman" panose="02020603050405020304" pitchFamily="18" charset="0"/>
                <a:cs typeface="Arial" panose="020B0604020202020204" pitchFamily="34" charset="0"/>
              </a:rPr>
              <a:t>project</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will</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be</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favored</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according</a:t>
            </a:r>
            <a:r>
              <a:rPr lang="fr-FR" sz="2600" dirty="0">
                <a:effectLst/>
                <a:ea typeface="Times New Roman" panose="02020603050405020304" pitchFamily="18" charset="0"/>
                <a:cs typeface="Arial" panose="020B0604020202020204" pitchFamily="34" charset="0"/>
              </a:rPr>
              <a:t> to:</a:t>
            </a:r>
            <a:endParaRPr lang="fr-FR" sz="2600" dirty="0">
              <a:effectLst/>
              <a:ea typeface="Calibri" panose="020F0502020204030204" pitchFamily="34" charset="0"/>
              <a:cs typeface="Arial" panose="020B0604020202020204" pitchFamily="34" charset="0"/>
            </a:endParaRPr>
          </a:p>
          <a:p>
            <a:pPr marL="0" lvl="0" indent="0">
              <a:lnSpc>
                <a:spcPct val="107000"/>
              </a:lnSpc>
              <a:spcAft>
                <a:spcPts val="300"/>
              </a:spcAft>
              <a:buSzPts val="1000"/>
              <a:buNone/>
              <a:tabLst>
                <a:tab pos="457200" algn="l"/>
              </a:tabLst>
            </a:pPr>
            <a:r>
              <a:rPr lang="fr-FR" sz="2600" dirty="0">
                <a:effectLst/>
                <a:ea typeface="Times New Roman" panose="02020603050405020304" pitchFamily="18" charset="0"/>
                <a:cs typeface="Arial" panose="020B0604020202020204" pitchFamily="34" charset="0"/>
              </a:rPr>
              <a:t>	* the </a:t>
            </a:r>
            <a:r>
              <a:rPr lang="fr-FR" sz="2600" b="1" dirty="0" err="1">
                <a:effectLst/>
                <a:ea typeface="Times New Roman" panose="02020603050405020304" pitchFamily="18" charset="0"/>
                <a:cs typeface="Arial" panose="020B0604020202020204" pitchFamily="34" charset="0"/>
              </a:rPr>
              <a:t>expected</a:t>
            </a:r>
            <a:r>
              <a:rPr lang="fr-FR" sz="2600" b="1" dirty="0">
                <a:effectLst/>
                <a:ea typeface="Times New Roman" panose="02020603050405020304" pitchFamily="18" charset="0"/>
                <a:cs typeface="Arial" panose="020B0604020202020204" pitchFamily="34" charset="0"/>
              </a:rPr>
              <a:t> profit</a:t>
            </a:r>
            <a:r>
              <a:rPr lang="fr-FR" sz="2600" dirty="0">
                <a:effectLst/>
                <a:ea typeface="Times New Roman" panose="02020603050405020304" pitchFamily="18" charset="0"/>
                <a:cs typeface="Arial" panose="020B0604020202020204" pitchFamily="34" charset="0"/>
              </a:rPr>
              <a:t>,</a:t>
            </a:r>
            <a:endParaRPr lang="fr-FR" sz="2600" dirty="0">
              <a:effectLst/>
              <a:ea typeface="Calibri" panose="020F0502020204030204" pitchFamily="34" charset="0"/>
              <a:cs typeface="Arial" panose="020B0604020202020204" pitchFamily="34" charset="0"/>
            </a:endParaRPr>
          </a:p>
          <a:p>
            <a:pPr marL="0" lvl="0" indent="0">
              <a:lnSpc>
                <a:spcPct val="107000"/>
              </a:lnSpc>
              <a:spcAft>
                <a:spcPts val="300"/>
              </a:spcAft>
              <a:buSzPts val="1000"/>
              <a:buNone/>
              <a:tabLst>
                <a:tab pos="457200" algn="l"/>
              </a:tabLst>
            </a:pPr>
            <a:r>
              <a:rPr lang="fr-FR" sz="2600" dirty="0">
                <a:effectLst/>
                <a:ea typeface="Times New Roman" panose="02020603050405020304" pitchFamily="18" charset="0"/>
                <a:cs typeface="Arial" panose="020B0604020202020204" pitchFamily="34" charset="0"/>
              </a:rPr>
              <a:t>	* the </a:t>
            </a:r>
            <a:r>
              <a:rPr lang="fr-FR" sz="2600" b="1" dirty="0" err="1">
                <a:effectLst/>
                <a:ea typeface="Times New Roman" panose="02020603050405020304" pitchFamily="18" charset="0"/>
                <a:cs typeface="Arial" panose="020B0604020202020204" pitchFamily="34" charset="0"/>
              </a:rPr>
              <a:t>constraints</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detected</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economic</a:t>
            </a:r>
            <a:r>
              <a:rPr lang="fr-FR" sz="2600" dirty="0">
                <a:effectLst/>
                <a:ea typeface="Times New Roman" panose="02020603050405020304" pitchFamily="18" charset="0"/>
                <a:cs typeface="Arial" panose="020B0604020202020204" pitchFamily="34" charset="0"/>
              </a:rPr>
              <a:t> and/or </a:t>
            </a:r>
            <a:r>
              <a:rPr lang="fr-FR" sz="2600" dirty="0" err="1">
                <a:effectLst/>
                <a:ea typeface="Times New Roman" panose="02020603050405020304" pitchFamily="18" charset="0"/>
                <a:cs typeface="Arial" panose="020B0604020202020204" pitchFamily="34" charset="0"/>
              </a:rPr>
              <a:t>technical</a:t>
            </a:r>
            <a:r>
              <a:rPr lang="fr-FR" sz="2600" dirty="0">
                <a:effectLst/>
                <a:ea typeface="Times New Roman" panose="02020603050405020304" pitchFamily="18" charset="0"/>
                <a:cs typeface="Arial" panose="020B0604020202020204" pitchFamily="34" charset="0"/>
              </a:rPr>
              <a:t>).</a:t>
            </a:r>
            <a:endParaRPr lang="fr-FR" sz="2600" dirty="0">
              <a:effectLst/>
              <a:ea typeface="Calibri" panose="020F0502020204030204" pitchFamily="34" charset="0"/>
              <a:cs typeface="Arial" panose="020B0604020202020204" pitchFamily="34" charset="0"/>
            </a:endParaRPr>
          </a:p>
          <a:p>
            <a:pPr algn="just">
              <a:lnSpc>
                <a:spcPct val="107000"/>
              </a:lnSpc>
              <a:spcAft>
                <a:spcPts val="1800"/>
              </a:spcAft>
            </a:pPr>
            <a:endParaRPr lang="fr-FR" dirty="0"/>
          </a:p>
        </p:txBody>
      </p:sp>
      <p:sp>
        <p:nvSpPr>
          <p:cNvPr id="7" name="Titre 1">
            <a:extLst>
              <a:ext uri="{FF2B5EF4-FFF2-40B4-BE49-F238E27FC236}">
                <a16:creationId xmlns:a16="http://schemas.microsoft.com/office/drawing/2014/main" id="{DFD74361-6F5C-445B-8846-BCCD37981396}"/>
              </a:ext>
            </a:extLst>
          </p:cNvPr>
          <p:cNvSpPr>
            <a:spLocks noGrp="1"/>
          </p:cNvSpPr>
          <p:nvPr>
            <p:ph type="title"/>
          </p:nvPr>
        </p:nvSpPr>
        <p:spPr>
          <a:xfrm>
            <a:off x="2162908" y="474784"/>
            <a:ext cx="7447084" cy="931985"/>
          </a:xfrm>
        </p:spPr>
        <p:txBody>
          <a:bodyPr/>
          <a:lstStyle/>
          <a:p>
            <a:r>
              <a:rPr lang="fr-FR" b="1" dirty="0">
                <a:solidFill>
                  <a:schemeClr val="bg1"/>
                </a:solidFill>
                <a:latin typeface="+mn-lt"/>
              </a:rPr>
              <a:t>    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p>
        </p:txBody>
      </p:sp>
    </p:spTree>
    <p:extLst>
      <p:ext uri="{BB962C8B-B14F-4D97-AF65-F5344CB8AC3E}">
        <p14:creationId xmlns:p14="http://schemas.microsoft.com/office/powerpoint/2010/main" val="3252799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81AF35E-D493-4283-B575-25BF4EF51161}"/>
              </a:ext>
            </a:extLst>
          </p:cNvPr>
          <p:cNvSpPr>
            <a:spLocks noGrp="1"/>
          </p:cNvSpPr>
          <p:nvPr>
            <p:ph idx="1"/>
          </p:nvPr>
        </p:nvSpPr>
        <p:spPr>
          <a:xfrm>
            <a:off x="149470" y="1808041"/>
            <a:ext cx="10269416" cy="4684834"/>
          </a:xfrm>
        </p:spPr>
        <p:txBody>
          <a:bodyPr>
            <a:normAutofit/>
          </a:bodyPr>
          <a:lstStyle/>
          <a:p>
            <a:r>
              <a:rPr lang="fr-FR" sz="2600" dirty="0">
                <a:effectLst/>
                <a:ea typeface="Times New Roman" panose="02020603050405020304" pitchFamily="18" charset="0"/>
                <a:cs typeface="Arial" panose="020B0604020202020204" pitchFamily="34" charset="0"/>
              </a:rPr>
              <a:t>Before </a:t>
            </a:r>
            <a:r>
              <a:rPr lang="fr-FR" sz="2600" dirty="0" err="1">
                <a:effectLst/>
                <a:ea typeface="Times New Roman" panose="02020603050405020304" pitchFamily="18" charset="0"/>
                <a:cs typeface="Arial" panose="020B0604020202020204" pitchFamily="34" charset="0"/>
              </a:rPr>
              <a:t>proceeding</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with</a:t>
            </a:r>
            <a:r>
              <a:rPr lang="fr-FR" sz="2600" dirty="0">
                <a:effectLst/>
                <a:ea typeface="Times New Roman" panose="02020603050405020304" pitchFamily="18" charset="0"/>
                <a:cs typeface="Arial" panose="020B0604020202020204" pitchFamily="34" charset="0"/>
              </a:rPr>
              <a:t> the </a:t>
            </a:r>
            <a:r>
              <a:rPr lang="fr-FR" sz="2600" dirty="0" err="1">
                <a:effectLst/>
                <a:ea typeface="Times New Roman" panose="02020603050405020304" pitchFamily="18" charset="0"/>
                <a:cs typeface="Arial" panose="020B0604020202020204" pitchFamily="34" charset="0"/>
              </a:rPr>
              <a:t>scoping</a:t>
            </a:r>
            <a:r>
              <a:rPr lang="fr-FR" sz="2600" dirty="0">
                <a:effectLst/>
                <a:ea typeface="Times New Roman" panose="02020603050405020304" pitchFamily="18" charset="0"/>
                <a:cs typeface="Arial" panose="020B0604020202020204" pitchFamily="34" charset="0"/>
              </a:rPr>
              <a:t> and </a:t>
            </a:r>
            <a:r>
              <a:rPr lang="fr-FR" sz="2600" u="sng" dirty="0">
                <a:solidFill>
                  <a:srgbClr val="F0005A"/>
                </a:solidFill>
                <a:effectLst/>
                <a:ea typeface="Times New Roman" panose="02020603050405020304" pitchFamily="18" charset="0"/>
                <a:cs typeface="Arial" panose="020B0604020202020204" pitchFamily="34" charset="0"/>
                <a:hlinkClick r:id="rId2"/>
              </a:rPr>
              <a:t>planning of the </a:t>
            </a:r>
            <a:r>
              <a:rPr lang="fr-FR" sz="2600" u="sng" dirty="0" err="1">
                <a:solidFill>
                  <a:srgbClr val="F0005A"/>
                </a:solidFill>
                <a:effectLst/>
                <a:ea typeface="Times New Roman" panose="02020603050405020304" pitchFamily="18" charset="0"/>
                <a:cs typeface="Arial" panose="020B0604020202020204" pitchFamily="34" charset="0"/>
                <a:hlinkClick r:id="rId2"/>
              </a:rPr>
              <a:t>project</a:t>
            </a:r>
            <a:r>
              <a:rPr lang="fr-FR" sz="2600" u="sng" dirty="0">
                <a:solidFill>
                  <a:srgbClr val="F0005A"/>
                </a:solidFill>
                <a:effectLst/>
                <a:ea typeface="Times New Roman" panose="02020603050405020304" pitchFamily="18" charset="0"/>
                <a:cs typeface="Arial" panose="020B0604020202020204" pitchFamily="34" charset="0"/>
                <a:hlinkClick r:id="rId2"/>
              </a:rPr>
              <a:t> </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it</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is</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therefore</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necessary</a:t>
            </a:r>
            <a:r>
              <a:rPr lang="fr-FR" sz="2600" dirty="0">
                <a:effectLst/>
                <a:ea typeface="Times New Roman" panose="02020603050405020304" pitchFamily="18" charset="0"/>
                <a:cs typeface="Arial" panose="020B0604020202020204" pitchFamily="34" charset="0"/>
              </a:rPr>
              <a:t> to go </a:t>
            </a:r>
            <a:r>
              <a:rPr lang="fr-FR" sz="2600" dirty="0" err="1">
                <a:effectLst/>
                <a:ea typeface="Times New Roman" panose="02020603050405020304" pitchFamily="18" charset="0"/>
                <a:cs typeface="Arial" panose="020B0604020202020204" pitchFamily="34" charset="0"/>
              </a:rPr>
              <a:t>through</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these</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steps</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beforehand</a:t>
            </a:r>
            <a:r>
              <a:rPr lang="fr-FR" sz="2600" dirty="0">
                <a:effectLst/>
                <a:ea typeface="Times New Roman" panose="02020603050405020304" pitchFamily="18" charset="0"/>
                <a:cs typeface="Arial" panose="020B0604020202020204" pitchFamily="34" charset="0"/>
              </a:rPr>
              <a:t>:</a:t>
            </a:r>
          </a:p>
          <a:p>
            <a:pPr marL="0" indent="0">
              <a:buNone/>
            </a:pPr>
            <a:endParaRPr lang="fr-FR" sz="2600" dirty="0">
              <a:effectLst/>
              <a:ea typeface="Calibri" panose="020F0502020204030204" pitchFamily="34" charset="0"/>
              <a:cs typeface="Arial" panose="020B0604020202020204" pitchFamily="34" charset="0"/>
            </a:endParaRPr>
          </a:p>
          <a:p>
            <a:pPr marL="0" indent="0">
              <a:buNone/>
            </a:pPr>
            <a:r>
              <a:rPr lang="fr-FR" sz="2600" b="1" dirty="0"/>
              <a:t>1-</a:t>
            </a:r>
            <a:r>
              <a:rPr lang="fr-FR" sz="2600" b="1" dirty="0">
                <a:effectLst/>
                <a:ea typeface="Times New Roman" panose="02020603050405020304" pitchFamily="18" charset="0"/>
                <a:cs typeface="Times New Roman" panose="02020603050405020304" pitchFamily="18" charset="0"/>
              </a:rPr>
              <a:t>The expression of </a:t>
            </a:r>
            <a:r>
              <a:rPr lang="fr-FR" sz="2600" b="1" dirty="0" err="1">
                <a:effectLst/>
                <a:ea typeface="Times New Roman" panose="02020603050405020304" pitchFamily="18" charset="0"/>
                <a:cs typeface="Times New Roman" panose="02020603050405020304" pitchFamily="18" charset="0"/>
              </a:rPr>
              <a:t>needs</a:t>
            </a:r>
            <a:endParaRPr lang="fr-FR" sz="2600" b="1" dirty="0">
              <a:effectLst/>
              <a:ea typeface="Times New Roman" panose="02020603050405020304" pitchFamily="18" charset="0"/>
              <a:cs typeface="Times New Roman" panose="02020603050405020304" pitchFamily="18" charset="0"/>
            </a:endParaRPr>
          </a:p>
          <a:p>
            <a:pPr marL="0" indent="0">
              <a:buNone/>
            </a:pPr>
            <a:endParaRPr lang="fr-FR" sz="2600" dirty="0">
              <a:effectLst/>
              <a:ea typeface="Calibri" panose="020F0502020204030204" pitchFamily="34" charset="0"/>
              <a:cs typeface="Arial" panose="020B0604020202020204" pitchFamily="34" charset="0"/>
            </a:endParaRPr>
          </a:p>
          <a:p>
            <a:pPr marL="0" indent="0">
              <a:buNone/>
            </a:pPr>
            <a:r>
              <a:rPr lang="fr-FR" sz="2600" b="1" dirty="0"/>
              <a:t>2- Business Case = </a:t>
            </a:r>
            <a:r>
              <a:rPr lang="fr-FR" sz="2600" b="1" dirty="0">
                <a:effectLst/>
                <a:ea typeface="Times New Roman" panose="02020603050405020304" pitchFamily="18" charset="0"/>
                <a:cs typeface="Times New Roman" panose="02020603050405020304" pitchFamily="18" charset="0"/>
              </a:rPr>
              <a:t>Opportunity Study</a:t>
            </a:r>
          </a:p>
          <a:p>
            <a:pPr marL="0" indent="0">
              <a:buNone/>
            </a:pPr>
            <a:endParaRPr lang="fr-FR" sz="2600" dirty="0">
              <a:effectLst/>
              <a:ea typeface="Times New Roman" panose="02020603050405020304" pitchFamily="18" charset="0"/>
              <a:cs typeface="Times New Roman" panose="02020603050405020304" pitchFamily="18" charset="0"/>
            </a:endParaRPr>
          </a:p>
          <a:p>
            <a:pPr marL="0" indent="0">
              <a:buNone/>
            </a:pPr>
            <a:r>
              <a:rPr lang="fr-FR" sz="2600" b="1" dirty="0">
                <a:effectLst/>
                <a:ea typeface="Times New Roman" panose="02020603050405020304" pitchFamily="18" charset="0"/>
                <a:cs typeface="Times New Roman" panose="02020603050405020304" pitchFamily="18" charset="0"/>
              </a:rPr>
              <a:t>3- The Feasibility </a:t>
            </a:r>
            <a:r>
              <a:rPr lang="fr-FR" sz="2600" b="1" dirty="0">
                <a:ea typeface="Times New Roman" panose="02020603050405020304" pitchFamily="18" charset="0"/>
                <a:cs typeface="Times New Roman" panose="02020603050405020304" pitchFamily="18" charset="0"/>
              </a:rPr>
              <a:t>S</a:t>
            </a:r>
            <a:r>
              <a:rPr lang="fr-FR" sz="2600" b="1" dirty="0">
                <a:effectLst/>
                <a:ea typeface="Times New Roman" panose="02020603050405020304" pitchFamily="18" charset="0"/>
                <a:cs typeface="Times New Roman" panose="02020603050405020304" pitchFamily="18" charset="0"/>
              </a:rPr>
              <a:t>tudy</a:t>
            </a:r>
            <a:endParaRPr lang="fr-FR" sz="2600" b="1" dirty="0">
              <a:effectLst/>
              <a:ea typeface="Calibri" panose="020F0502020204030204" pitchFamily="34" charset="0"/>
              <a:cs typeface="Arial" panose="020B0604020202020204" pitchFamily="34" charset="0"/>
            </a:endParaRPr>
          </a:p>
          <a:p>
            <a:pPr marL="0" indent="0">
              <a:buNone/>
            </a:pPr>
            <a:endParaRPr lang="fr-FR" dirty="0"/>
          </a:p>
        </p:txBody>
      </p:sp>
      <p:sp>
        <p:nvSpPr>
          <p:cNvPr id="4" name="Titre 1">
            <a:extLst>
              <a:ext uri="{FF2B5EF4-FFF2-40B4-BE49-F238E27FC236}">
                <a16:creationId xmlns:a16="http://schemas.microsoft.com/office/drawing/2014/main" id="{C9DBF96E-CF78-45A0-B1F2-288AE386BBBC}"/>
              </a:ext>
            </a:extLst>
          </p:cNvPr>
          <p:cNvSpPr>
            <a:spLocks noGrp="1"/>
          </p:cNvSpPr>
          <p:nvPr>
            <p:ph type="title"/>
          </p:nvPr>
        </p:nvSpPr>
        <p:spPr>
          <a:xfrm>
            <a:off x="838200" y="365125"/>
            <a:ext cx="10515600" cy="1325563"/>
          </a:xfrm>
        </p:spPr>
        <p:txBody>
          <a:bodyPr/>
          <a:lstStyle/>
          <a:p>
            <a:pPr algn="ctr"/>
            <a:br>
              <a:rPr lang="fr-FR" sz="18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sp>
        <p:nvSpPr>
          <p:cNvPr id="5" name="Titre 1">
            <a:extLst>
              <a:ext uri="{FF2B5EF4-FFF2-40B4-BE49-F238E27FC236}">
                <a16:creationId xmlns:a16="http://schemas.microsoft.com/office/drawing/2014/main" id="{0C12FE09-A3AE-49BA-BD44-04A6FCB5FE1C}"/>
              </a:ext>
            </a:extLst>
          </p:cNvPr>
          <p:cNvSpPr txBox="1">
            <a:spLocks/>
          </p:cNvSpPr>
          <p:nvPr/>
        </p:nvSpPr>
        <p:spPr>
          <a:xfrm>
            <a:off x="2162908" y="474784"/>
            <a:ext cx="7447084" cy="93198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a:solidFill>
                  <a:schemeClr val="bg1"/>
                </a:solidFill>
                <a:latin typeface="+mn-lt"/>
              </a:rPr>
              <a:t>    In the previous lessons….</a:t>
            </a:r>
            <a:endParaRPr lang="fr-FR" b="1" dirty="0">
              <a:solidFill>
                <a:schemeClr val="bg1"/>
              </a:solidFill>
              <a:latin typeface="+mn-lt"/>
            </a:endParaRPr>
          </a:p>
        </p:txBody>
      </p:sp>
    </p:spTree>
    <p:extLst>
      <p:ext uri="{BB962C8B-B14F-4D97-AF65-F5344CB8AC3E}">
        <p14:creationId xmlns:p14="http://schemas.microsoft.com/office/powerpoint/2010/main" val="3551109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65126"/>
            <a:ext cx="7191375" cy="1035050"/>
          </a:xfrm>
        </p:spPr>
        <p:txBody>
          <a:bodyPr>
            <a:normAutofit/>
          </a:bodyPr>
          <a:lstStyle/>
          <a:p>
            <a:pPr algn="ctr"/>
            <a:r>
              <a:rPr lang="en-US" b="1" dirty="0">
                <a:solidFill>
                  <a:schemeClr val="bg1"/>
                </a:solidFill>
                <a:latin typeface="+mn-lt"/>
              </a:rPr>
              <a:t>Chapter objectives</a:t>
            </a:r>
          </a:p>
        </p:txBody>
      </p:sp>
      <p:sp>
        <p:nvSpPr>
          <p:cNvPr id="3" name="Content Placeholder 2"/>
          <p:cNvSpPr>
            <a:spLocks noGrp="1"/>
          </p:cNvSpPr>
          <p:nvPr>
            <p:ph idx="1"/>
          </p:nvPr>
        </p:nvSpPr>
        <p:spPr>
          <a:xfrm>
            <a:off x="161926" y="1825625"/>
            <a:ext cx="10287000" cy="4351338"/>
          </a:xfrm>
        </p:spPr>
        <p:txBody>
          <a:bodyPr>
            <a:normAutofit/>
          </a:bodyPr>
          <a:lstStyle/>
          <a:p>
            <a:pPr algn="just"/>
            <a:r>
              <a:rPr lang="en-US" sz="2600" dirty="0">
                <a:latin typeface="Calibri" panose="020F0502020204030204" pitchFamily="34" charset="0"/>
                <a:cs typeface="Arial" panose="020B0604020202020204" pitchFamily="34" charset="0"/>
              </a:rPr>
              <a:t>Discover</a:t>
            </a:r>
            <a:r>
              <a:rPr lang="en-US" sz="2600" b="1" dirty="0">
                <a:latin typeface="Calibri" panose="020F0502020204030204" pitchFamily="34" charset="0"/>
                <a:cs typeface="Arial" panose="020B0604020202020204" pitchFamily="34" charset="0"/>
              </a:rPr>
              <a:t> the Business Case </a:t>
            </a:r>
            <a:r>
              <a:rPr lang="en-US" sz="2600" dirty="0">
                <a:latin typeface="Calibri" panose="020F0502020204030204" pitchFamily="34" charset="0"/>
                <a:cs typeface="Arial" panose="020B0604020202020204" pitchFamily="34" charset="0"/>
              </a:rPr>
              <a:t>and</a:t>
            </a:r>
            <a:r>
              <a:rPr lang="en-US" sz="2600" b="1" dirty="0">
                <a:latin typeface="Calibri" panose="020F0502020204030204" pitchFamily="34" charset="0"/>
                <a:cs typeface="Arial" panose="020B0604020202020204" pitchFamily="34" charset="0"/>
              </a:rPr>
              <a:t> the Feasibility Study</a:t>
            </a:r>
          </a:p>
          <a:p>
            <a:pPr algn="just"/>
            <a:endParaRPr lang="en-US" sz="2600" b="1" dirty="0">
              <a:latin typeface="Calibri" panose="020F0502020204030204" pitchFamily="34" charset="0"/>
              <a:cs typeface="Arial" panose="020B0604020202020204" pitchFamily="34" charset="0"/>
            </a:endParaRPr>
          </a:p>
          <a:p>
            <a:pPr algn="just"/>
            <a:endParaRPr lang="en-US" sz="2600" dirty="0">
              <a:latin typeface="Calibri" panose="020F0502020204030204" pitchFamily="34" charset="0"/>
              <a:cs typeface="Arial" panose="020B0604020202020204" pitchFamily="34" charset="0"/>
            </a:endParaRPr>
          </a:p>
          <a:p>
            <a:pPr algn="just"/>
            <a:r>
              <a:rPr lang="en-US" sz="2600" dirty="0">
                <a:effectLst/>
                <a:latin typeface="Calibri" panose="020F0502020204030204" pitchFamily="34" charset="0"/>
                <a:ea typeface="Calibri" panose="020F0502020204030204" pitchFamily="34" charset="0"/>
                <a:cs typeface="Arial" panose="020B0604020202020204" pitchFamily="34" charset="0"/>
              </a:rPr>
              <a:t>Their relation with </a:t>
            </a:r>
            <a:r>
              <a:rPr lang="en-US" sz="2600" b="1" dirty="0">
                <a:effectLst/>
                <a:latin typeface="Calibri" panose="020F0502020204030204" pitchFamily="34" charset="0"/>
                <a:ea typeface="Calibri" panose="020F0502020204030204" pitchFamily="34" charset="0"/>
                <a:cs typeface="Arial" panose="020B0604020202020204" pitchFamily="34" charset="0"/>
              </a:rPr>
              <a:t>the Project Charter</a:t>
            </a:r>
          </a:p>
          <a:p>
            <a:pPr algn="just"/>
            <a:endParaRPr lang="en-US" sz="2600" dirty="0">
              <a:latin typeface="Calibri" panose="020F0502020204030204" pitchFamily="34" charset="0"/>
              <a:ea typeface="Calibri" panose="020F0502020204030204" pitchFamily="34" charset="0"/>
              <a:cs typeface="Arial" panose="020B0604020202020204" pitchFamily="34" charset="0"/>
            </a:endParaRP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algn="just"/>
            <a:r>
              <a:rPr lang="en-US" sz="2600" dirty="0">
                <a:latin typeface="Calibri" panose="020F0502020204030204" pitchFamily="34" charset="0"/>
                <a:cs typeface="Arial" panose="020B0604020202020204" pitchFamily="34" charset="0"/>
              </a:rPr>
              <a:t>Their importance in </a:t>
            </a:r>
            <a:r>
              <a:rPr lang="en-US" sz="2600" b="1" dirty="0">
                <a:latin typeface="Calibri" panose="020F0502020204030204" pitchFamily="34" charset="0"/>
                <a:cs typeface="Arial" panose="020B0604020202020204" pitchFamily="34" charset="0"/>
              </a:rPr>
              <a:t>the </a:t>
            </a:r>
            <a:r>
              <a:rPr lang="en-US" sz="2600" b="1" dirty="0">
                <a:effectLst/>
                <a:latin typeface="Calibri" panose="020F0502020204030204" pitchFamily="34" charset="0"/>
                <a:ea typeface="Calibri" panose="020F0502020204030204" pitchFamily="34" charset="0"/>
                <a:cs typeface="Arial" panose="020B0604020202020204" pitchFamily="34" charset="0"/>
              </a:rPr>
              <a:t>initiating phase</a:t>
            </a:r>
          </a:p>
          <a:p>
            <a:pPr marL="0" indent="0" algn="just">
              <a:buNone/>
            </a:pPr>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endParaRPr lang="en-US" sz="2600" dirty="0"/>
          </a:p>
        </p:txBody>
      </p:sp>
      <p:pic>
        <p:nvPicPr>
          <p:cNvPr id="4" name="Picture 3"/>
          <p:cNvPicPr>
            <a:picLocks noChangeAspect="1"/>
          </p:cNvPicPr>
          <p:nvPr/>
        </p:nvPicPr>
        <p:blipFill>
          <a:blip r:embed="rId2"/>
          <a:stretch>
            <a:fillRect/>
          </a:stretch>
        </p:blipFill>
        <p:spPr>
          <a:xfrm>
            <a:off x="0" y="5666295"/>
            <a:ext cx="1524000" cy="1191705"/>
          </a:xfrm>
          <a:prstGeom prst="rect">
            <a:avLst/>
          </a:prstGeom>
        </p:spPr>
      </p:pic>
    </p:spTree>
    <p:extLst>
      <p:ext uri="{BB962C8B-B14F-4D97-AF65-F5344CB8AC3E}">
        <p14:creationId xmlns:p14="http://schemas.microsoft.com/office/powerpoint/2010/main" val="1073632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nvPr>
        </p:nvGraphicFramePr>
        <p:xfrm>
          <a:off x="129309" y="2105891"/>
          <a:ext cx="11142429" cy="40710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3219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A46E9F-993A-408B-8297-FBE434F7D40F}"/>
              </a:ext>
            </a:extLst>
          </p:cNvPr>
          <p:cNvSpPr>
            <a:spLocks noGrp="1"/>
          </p:cNvSpPr>
          <p:nvPr>
            <p:ph type="title"/>
          </p:nvPr>
        </p:nvSpPr>
        <p:spPr>
          <a:xfrm>
            <a:off x="2470638" y="365126"/>
            <a:ext cx="7209693" cy="918552"/>
          </a:xfrm>
        </p:spPr>
        <p:txBody>
          <a:bodyPr/>
          <a:lstStyle/>
          <a:p>
            <a:r>
              <a:rPr lang="fr-FR" sz="4400" b="1" dirty="0">
                <a:solidFill>
                  <a:srgbClr val="FFC000"/>
                </a:solidFill>
                <a:effectLst/>
                <a:latin typeface="+mn-lt"/>
                <a:ea typeface="Times New Roman" panose="02020603050405020304" pitchFamily="18" charset="0"/>
                <a:cs typeface="Arial" panose="020B0604020202020204" pitchFamily="34" charset="0"/>
              </a:rPr>
              <a:t>	I- The Project </a:t>
            </a:r>
            <a:r>
              <a:rPr lang="fr-FR" b="1" dirty="0">
                <a:solidFill>
                  <a:srgbClr val="FFC000"/>
                </a:solidFill>
                <a:latin typeface="+mn-lt"/>
                <a:ea typeface="Times New Roman" panose="02020603050405020304" pitchFamily="18" charset="0"/>
                <a:cs typeface="Arial" panose="020B0604020202020204" pitchFamily="34" charset="0"/>
              </a:rPr>
              <a:t>N</a:t>
            </a:r>
            <a:r>
              <a:rPr lang="fr-FR" sz="4400" b="1" dirty="0">
                <a:solidFill>
                  <a:srgbClr val="FFC000"/>
                </a:solidFill>
                <a:effectLst/>
                <a:latin typeface="+mn-lt"/>
                <a:ea typeface="Times New Roman" panose="02020603050405020304" pitchFamily="18" charset="0"/>
                <a:cs typeface="Arial" panose="020B0604020202020204" pitchFamily="34" charset="0"/>
              </a:rPr>
              <a:t>eeds</a:t>
            </a:r>
            <a:endParaRPr lang="fr-FR" b="1" dirty="0">
              <a:solidFill>
                <a:srgbClr val="FFC000"/>
              </a:solidFill>
              <a:latin typeface="+mn-lt"/>
            </a:endParaRPr>
          </a:p>
        </p:txBody>
      </p:sp>
      <p:sp>
        <p:nvSpPr>
          <p:cNvPr id="3" name="Espace réservé du contenu 2">
            <a:extLst>
              <a:ext uri="{FF2B5EF4-FFF2-40B4-BE49-F238E27FC236}">
                <a16:creationId xmlns:a16="http://schemas.microsoft.com/office/drawing/2014/main" id="{22ED1603-9DA9-4089-874E-420217A489C8}"/>
              </a:ext>
            </a:extLst>
          </p:cNvPr>
          <p:cNvSpPr>
            <a:spLocks noGrp="1"/>
          </p:cNvSpPr>
          <p:nvPr>
            <p:ph idx="1"/>
          </p:nvPr>
        </p:nvSpPr>
        <p:spPr>
          <a:xfrm>
            <a:off x="131886" y="1825625"/>
            <a:ext cx="10269414" cy="4351338"/>
          </a:xfrm>
        </p:spPr>
        <p:txBody>
          <a:bodyPr>
            <a:normAutofit/>
          </a:bodyPr>
          <a:lstStyle/>
          <a:p>
            <a:pPr algn="just"/>
            <a:r>
              <a:rPr lang="fr-FR" sz="2600" dirty="0">
                <a:effectLst/>
                <a:latin typeface="Calibri" panose="020F0502020204030204" pitchFamily="34" charset="0"/>
                <a:ea typeface="Times New Roman" panose="02020603050405020304" pitchFamily="18" charset="0"/>
                <a:cs typeface="Calibri" panose="020F0502020204030204" pitchFamily="34" charset="0"/>
              </a:rPr>
              <a:t>Also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called</a:t>
            </a:r>
            <a:r>
              <a:rPr lang="fr-FR" sz="2600" dirty="0">
                <a:effectLst/>
                <a:latin typeface="Calibri" panose="020F0502020204030204" pitchFamily="34" charset="0"/>
                <a:ea typeface="Times New Roman" panose="02020603050405020304" pitchFamily="18" charset="0"/>
                <a:cs typeface="Calibri" panose="020F0502020204030204" pitchFamily="34" charset="0"/>
              </a:rPr>
              <a:t> the </a:t>
            </a:r>
            <a:r>
              <a:rPr lang="fr-FR" sz="26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needs</a:t>
            </a:r>
            <a:r>
              <a:rPr lang="fr-FR" sz="26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assessment</a:t>
            </a:r>
            <a:r>
              <a:rPr lang="fr-FR" sz="26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dirty="0">
                <a:effectLst/>
                <a:latin typeface="Calibri" panose="020F0502020204030204" pitchFamily="34" charset="0"/>
                <a:ea typeface="Times New Roman" panose="02020603050405020304" pitchFamily="18" charset="0"/>
                <a:cs typeface="Calibri" panose="020F0502020204030204" pitchFamily="34" charset="0"/>
              </a:rPr>
              <a:t>or the </a:t>
            </a:r>
            <a:r>
              <a:rPr lang="fr-FR" sz="26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needs</a:t>
            </a:r>
            <a:r>
              <a:rPr lang="fr-FR" sz="26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study</a:t>
            </a:r>
            <a:r>
              <a:rPr lang="fr-FR" sz="26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this</a:t>
            </a:r>
            <a:r>
              <a:rPr lang="fr-FR" sz="2600"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step</a:t>
            </a:r>
            <a:r>
              <a:rPr lang="fr-FR" sz="2600"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helps</a:t>
            </a:r>
            <a:r>
              <a:rPr lang="fr-FR" sz="2600" dirty="0">
                <a:effectLst/>
                <a:latin typeface="Calibri" panose="020F0502020204030204" pitchFamily="34" charset="0"/>
                <a:ea typeface="Times New Roman" panose="02020603050405020304" pitchFamily="18" charset="0"/>
                <a:cs typeface="Calibri" panose="020F0502020204030204" pitchFamily="34" charset="0"/>
              </a:rPr>
              <a:t> to highlight the </a:t>
            </a:r>
            <a:r>
              <a:rPr lang="fr-FR" sz="2600" b="1" dirty="0">
                <a:effectLst/>
                <a:latin typeface="Calibri" panose="020F0502020204030204" pitchFamily="34" charset="0"/>
                <a:ea typeface="Times New Roman" panose="02020603050405020304" pitchFamily="18" charset="0"/>
                <a:cs typeface="Calibri" panose="020F0502020204030204" pitchFamily="34" charset="0"/>
              </a:rPr>
              <a:t>objectives of the </a:t>
            </a:r>
            <a:r>
              <a:rPr lang="fr-FR" sz="2600" b="1" dirty="0" err="1">
                <a:effectLst/>
                <a:latin typeface="Calibri" panose="020F0502020204030204" pitchFamily="34" charset="0"/>
                <a:ea typeface="Times New Roman" panose="02020603050405020304" pitchFamily="18" charset="0"/>
                <a:cs typeface="Calibri" panose="020F0502020204030204" pitchFamily="34" charset="0"/>
              </a:rPr>
              <a:t>project</a:t>
            </a:r>
            <a:r>
              <a:rPr lang="fr-FR" sz="2600" b="1"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a:effectLst/>
                <a:latin typeface="Calibri" panose="020F0502020204030204" pitchFamily="34" charset="0"/>
                <a:ea typeface="Times New Roman" panose="02020603050405020304" pitchFamily="18" charset="0"/>
                <a:cs typeface="Calibri" panose="020F0502020204030204" pitchFamily="34" charset="0"/>
              </a:rPr>
              <a:t>as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well</a:t>
            </a:r>
            <a:r>
              <a:rPr lang="fr-FR" sz="2600" dirty="0">
                <a:effectLst/>
                <a:latin typeface="Calibri" panose="020F0502020204030204" pitchFamily="34" charset="0"/>
                <a:ea typeface="Times New Roman" panose="02020603050405020304" pitchFamily="18" charset="0"/>
                <a:cs typeface="Calibri" panose="020F0502020204030204" pitchFamily="34" charset="0"/>
              </a:rPr>
              <a:t> as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its</a:t>
            </a:r>
            <a:r>
              <a:rPr lang="fr-FR" sz="2600"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genesis</a:t>
            </a:r>
            <a:r>
              <a:rPr lang="fr-FR" dirty="0">
                <a:effectLst/>
                <a:latin typeface="Calibri" panose="020F0502020204030204" pitchFamily="34" charset="0"/>
                <a:ea typeface="Times New Roman" panose="02020603050405020304" pitchFamily="18" charset="0"/>
                <a:cs typeface="Calibri" panose="020F0502020204030204" pitchFamily="34" charset="0"/>
              </a:rPr>
              <a:t>.</a:t>
            </a:r>
            <a:endParaRPr lang="fr-FR" dirty="0">
              <a:effectLst/>
              <a:latin typeface="Calibri" panose="020F0502020204030204" pitchFamily="34" charset="0"/>
              <a:ea typeface="Calibri" panose="020F0502020204030204" pitchFamily="34" charset="0"/>
              <a:cs typeface="Calibri" panose="020F0502020204030204" pitchFamily="34" charset="0"/>
            </a:endParaRPr>
          </a:p>
          <a:p>
            <a:endParaRPr lang="en-US" sz="2600" b="1" dirty="0"/>
          </a:p>
          <a:p>
            <a:r>
              <a:rPr lang="en-US" sz="2600" b="1" i="0" dirty="0">
                <a:effectLst/>
              </a:rPr>
              <a:t>Determining project needs</a:t>
            </a:r>
            <a:r>
              <a:rPr lang="en-US" sz="2600" b="0" i="0" dirty="0">
                <a:effectLst/>
              </a:rPr>
              <a:t>, a process known as the </a:t>
            </a:r>
            <a:r>
              <a:rPr lang="en-US" sz="2600" b="1" i="0" dirty="0">
                <a:effectLst/>
              </a:rPr>
              <a:t>project needs analysis</a:t>
            </a:r>
            <a:r>
              <a:rPr lang="en-US" sz="2600" b="0" i="0" dirty="0">
                <a:effectLst/>
              </a:rPr>
              <a:t> or </a:t>
            </a:r>
            <a:r>
              <a:rPr lang="en-US" sz="2600" b="1" i="0" dirty="0">
                <a:effectLst/>
              </a:rPr>
              <a:t>needs study</a:t>
            </a:r>
            <a:r>
              <a:rPr lang="en-US" sz="2600" b="0" i="0" dirty="0">
                <a:effectLst/>
              </a:rPr>
              <a:t>, is an essential part of the project planning phase.</a:t>
            </a:r>
            <a:r>
              <a:rPr lang="en-US" sz="2600" b="1" i="0" u="none" strike="noStrike" dirty="0">
                <a:effectLst/>
              </a:rPr>
              <a:t> </a:t>
            </a:r>
          </a:p>
          <a:p>
            <a:pPr marL="0" indent="0">
              <a:buNone/>
            </a:pPr>
            <a:endParaRPr lang="en-US" sz="2600" b="1" i="0" u="none" strike="noStrike" dirty="0">
              <a:effectLst/>
            </a:endParaRPr>
          </a:p>
          <a:p>
            <a:r>
              <a:rPr lang="en-US" sz="2600" b="0" i="1" dirty="0">
                <a:effectLst/>
              </a:rPr>
              <a:t>Need</a:t>
            </a:r>
            <a:r>
              <a:rPr lang="en-US" sz="2600" b="0" i="0" dirty="0">
                <a:effectLst/>
              </a:rPr>
              <a:t>less to say, this step is particularly important, as it serves as the </a:t>
            </a:r>
            <a:r>
              <a:rPr lang="en-US" sz="2600" b="1" i="0" dirty="0">
                <a:effectLst/>
              </a:rPr>
              <a:t>foundation for a successful project</a:t>
            </a:r>
            <a:r>
              <a:rPr lang="en-US" sz="2600" b="0" i="0" dirty="0">
                <a:effectLst/>
              </a:rPr>
              <a:t>.</a:t>
            </a:r>
            <a:endParaRPr lang="fr-FR" sz="2600" dirty="0"/>
          </a:p>
        </p:txBody>
      </p:sp>
    </p:spTree>
    <p:extLst>
      <p:ext uri="{BB962C8B-B14F-4D97-AF65-F5344CB8AC3E}">
        <p14:creationId xmlns:p14="http://schemas.microsoft.com/office/powerpoint/2010/main" val="1326173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14DEEEC-1620-41D2-B30A-328B9904CBC7}"/>
              </a:ext>
            </a:extLst>
          </p:cNvPr>
          <p:cNvSpPr>
            <a:spLocks noGrp="1"/>
          </p:cNvSpPr>
          <p:nvPr>
            <p:ph idx="1"/>
          </p:nvPr>
        </p:nvSpPr>
        <p:spPr>
          <a:xfrm>
            <a:off x="167054" y="1825625"/>
            <a:ext cx="10243038" cy="4351338"/>
          </a:xfrm>
        </p:spPr>
        <p:txBody>
          <a:bodyPr>
            <a:normAutofit lnSpcReduction="10000"/>
          </a:bodyPr>
          <a:lstStyle/>
          <a:p>
            <a:pPr marL="0" indent="0" algn="just">
              <a:buNone/>
            </a:pPr>
            <a:r>
              <a:rPr lang="en-US" sz="2600" b="1" i="0" dirty="0">
                <a:effectLst/>
              </a:rPr>
              <a:t>I-1-Why you should determine the needs of your project</a:t>
            </a:r>
          </a:p>
          <a:p>
            <a:pPr marL="0" indent="0" algn="just">
              <a:buNone/>
            </a:pPr>
            <a:endParaRPr lang="en-US" sz="2600" b="1" i="0" dirty="0">
              <a:effectLst/>
            </a:endParaRPr>
          </a:p>
          <a:p>
            <a:pPr algn="just"/>
            <a:r>
              <a:rPr lang="en-US" sz="2600" b="0" i="0" dirty="0">
                <a:effectLst/>
              </a:rPr>
              <a:t>Why should you take the time to reflect on what your project needs? </a:t>
            </a:r>
          </a:p>
          <a:p>
            <a:pPr marL="0" indent="0" algn="just">
              <a:buNone/>
            </a:pPr>
            <a:r>
              <a:rPr lang="en-US" sz="2600" b="0" i="0" dirty="0">
                <a:effectLst/>
              </a:rPr>
              <a:t>Carefully </a:t>
            </a:r>
            <a:r>
              <a:rPr lang="en-US" sz="2600" b="1" i="0" dirty="0">
                <a:effectLst/>
              </a:rPr>
              <a:t>determining project requirements</a:t>
            </a:r>
            <a:r>
              <a:rPr lang="en-US" sz="2600" b="0" i="0" dirty="0">
                <a:effectLst/>
              </a:rPr>
              <a:t> can serve as a good early evaluation of:</a:t>
            </a:r>
          </a:p>
          <a:p>
            <a:pPr algn="just">
              <a:buFont typeface="Arial" panose="020B0604020202020204" pitchFamily="34" charset="0"/>
              <a:buChar char="•"/>
            </a:pPr>
            <a:r>
              <a:rPr lang="en-US" sz="2600" b="0" i="0" dirty="0">
                <a:effectLst/>
              </a:rPr>
              <a:t>The </a:t>
            </a:r>
            <a:r>
              <a:rPr lang="en-US" sz="2600" b="1" i="0" dirty="0">
                <a:solidFill>
                  <a:srgbClr val="0070C0"/>
                </a:solidFill>
                <a:effectLst/>
              </a:rPr>
              <a:t>workload</a:t>
            </a:r>
            <a:r>
              <a:rPr lang="en-US" sz="2600" b="0" i="0" dirty="0">
                <a:effectLst/>
              </a:rPr>
              <a:t>,</a:t>
            </a:r>
          </a:p>
          <a:p>
            <a:pPr algn="just">
              <a:buFont typeface="Arial" panose="020B0604020202020204" pitchFamily="34" charset="0"/>
              <a:buChar char="•"/>
            </a:pPr>
            <a:r>
              <a:rPr lang="en-US" sz="2600" b="0" i="0" dirty="0">
                <a:effectLst/>
              </a:rPr>
              <a:t>The human, </a:t>
            </a:r>
            <a:r>
              <a:rPr lang="en-US" sz="2600" b="1" i="0" dirty="0">
                <a:solidFill>
                  <a:srgbClr val="0070C0"/>
                </a:solidFill>
                <a:effectLst/>
              </a:rPr>
              <a:t>material and technical resources </a:t>
            </a:r>
            <a:r>
              <a:rPr lang="en-US" sz="2600" b="0" i="0" dirty="0">
                <a:effectLst/>
              </a:rPr>
              <a:t>required to complete the project,</a:t>
            </a:r>
          </a:p>
          <a:p>
            <a:pPr algn="just">
              <a:buFont typeface="Arial" panose="020B0604020202020204" pitchFamily="34" charset="0"/>
              <a:buChar char="•"/>
            </a:pPr>
            <a:r>
              <a:rPr lang="en-US" sz="2600" b="0" i="0" dirty="0">
                <a:effectLst/>
              </a:rPr>
              <a:t>The </a:t>
            </a:r>
            <a:r>
              <a:rPr lang="en-US" sz="2600" b="1" i="0" dirty="0">
                <a:solidFill>
                  <a:srgbClr val="0070C0"/>
                </a:solidFill>
                <a:effectLst/>
              </a:rPr>
              <a:t>time</a:t>
            </a:r>
            <a:r>
              <a:rPr lang="en-US" sz="2600" b="0" i="0" dirty="0">
                <a:effectLst/>
              </a:rPr>
              <a:t> needed to complete the project,</a:t>
            </a:r>
          </a:p>
          <a:p>
            <a:pPr algn="just">
              <a:buFont typeface="Arial" panose="020B0604020202020204" pitchFamily="34" charset="0"/>
              <a:buChar char="•"/>
            </a:pPr>
            <a:r>
              <a:rPr lang="en-US" sz="2600" b="0" i="0" dirty="0">
                <a:effectLst/>
              </a:rPr>
              <a:t>The </a:t>
            </a:r>
            <a:r>
              <a:rPr lang="en-US" sz="2600" b="1" i="0" dirty="0">
                <a:solidFill>
                  <a:srgbClr val="0070C0"/>
                </a:solidFill>
                <a:effectLst/>
              </a:rPr>
              <a:t>budget</a:t>
            </a:r>
            <a:r>
              <a:rPr lang="en-US" sz="2600" b="0" i="0" dirty="0">
                <a:solidFill>
                  <a:srgbClr val="122959"/>
                </a:solidFill>
                <a:effectLst/>
              </a:rPr>
              <a:t> </a:t>
            </a:r>
            <a:r>
              <a:rPr lang="en-US" sz="2600" b="0" i="0" dirty="0">
                <a:effectLst/>
              </a:rPr>
              <a:t>that should be allocated to the project.</a:t>
            </a:r>
          </a:p>
          <a:p>
            <a:pPr marL="0" indent="0">
              <a:buNone/>
            </a:pPr>
            <a:endParaRPr lang="fr-FR" dirty="0"/>
          </a:p>
        </p:txBody>
      </p:sp>
      <p:sp>
        <p:nvSpPr>
          <p:cNvPr id="5" name="Titre 1">
            <a:extLst>
              <a:ext uri="{FF2B5EF4-FFF2-40B4-BE49-F238E27FC236}">
                <a16:creationId xmlns:a16="http://schemas.microsoft.com/office/drawing/2014/main" id="{42F8E706-6331-4F6F-8474-ED94794B376F}"/>
              </a:ext>
            </a:extLst>
          </p:cNvPr>
          <p:cNvSpPr>
            <a:spLocks noGrp="1"/>
          </p:cNvSpPr>
          <p:nvPr>
            <p:ph type="title"/>
          </p:nvPr>
        </p:nvSpPr>
        <p:spPr>
          <a:xfrm>
            <a:off x="2154238" y="365125"/>
            <a:ext cx="7402512" cy="892175"/>
          </a:xfrm>
        </p:spPr>
        <p:txBody>
          <a:bodyPr/>
          <a:lstStyle/>
          <a:p>
            <a:r>
              <a:rPr lang="fr-FR" sz="4400" b="1" dirty="0">
                <a:solidFill>
                  <a:srgbClr val="FFC000"/>
                </a:solidFill>
                <a:effectLst/>
                <a:latin typeface="+mn-lt"/>
                <a:ea typeface="Times New Roman" panose="02020603050405020304" pitchFamily="18" charset="0"/>
                <a:cs typeface="Arial" panose="020B0604020202020204" pitchFamily="34" charset="0"/>
              </a:rPr>
              <a:t>	I- The Project </a:t>
            </a:r>
            <a:r>
              <a:rPr lang="fr-FR" b="1" dirty="0">
                <a:solidFill>
                  <a:srgbClr val="FFC000"/>
                </a:solidFill>
                <a:latin typeface="+mn-lt"/>
                <a:ea typeface="Times New Roman" panose="02020603050405020304" pitchFamily="18" charset="0"/>
                <a:cs typeface="Arial" panose="020B0604020202020204" pitchFamily="34" charset="0"/>
              </a:rPr>
              <a:t>N</a:t>
            </a:r>
            <a:r>
              <a:rPr lang="fr-FR" sz="4400" b="1" dirty="0">
                <a:solidFill>
                  <a:srgbClr val="FFC000"/>
                </a:solidFill>
                <a:effectLst/>
                <a:latin typeface="+mn-lt"/>
                <a:ea typeface="Times New Roman" panose="02020603050405020304" pitchFamily="18" charset="0"/>
                <a:cs typeface="Arial" panose="020B0604020202020204" pitchFamily="34" charset="0"/>
              </a:rPr>
              <a:t>eeds</a:t>
            </a:r>
            <a:endParaRPr lang="fr-FR" b="1" dirty="0">
              <a:solidFill>
                <a:srgbClr val="FFC000"/>
              </a:solidFill>
              <a:latin typeface="+mn-lt"/>
            </a:endParaRPr>
          </a:p>
        </p:txBody>
      </p:sp>
    </p:spTree>
    <p:extLst>
      <p:ext uri="{BB962C8B-B14F-4D97-AF65-F5344CB8AC3E}">
        <p14:creationId xmlns:p14="http://schemas.microsoft.com/office/powerpoint/2010/main" val="40931580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8AA7CAF-637C-4F2D-8AC9-C31FBDA49FCE}"/>
              </a:ext>
            </a:extLst>
          </p:cNvPr>
          <p:cNvSpPr>
            <a:spLocks noGrp="1"/>
          </p:cNvSpPr>
          <p:nvPr>
            <p:ph idx="1"/>
          </p:nvPr>
        </p:nvSpPr>
        <p:spPr>
          <a:xfrm>
            <a:off x="175846" y="1825625"/>
            <a:ext cx="10163908" cy="4351338"/>
          </a:xfrm>
        </p:spPr>
        <p:txBody>
          <a:bodyPr>
            <a:normAutofit fontScale="92500"/>
          </a:bodyPr>
          <a:lstStyle/>
          <a:p>
            <a:pPr algn="just"/>
            <a:r>
              <a:rPr lang="en-US" b="0" i="0" dirty="0">
                <a:effectLst/>
              </a:rPr>
              <a:t>Writing comprehensive requirements allows project managers and other stakeholders to:</a:t>
            </a:r>
          </a:p>
          <a:p>
            <a:pPr algn="just">
              <a:buFont typeface="Arial" panose="020B0604020202020204" pitchFamily="34" charset="0"/>
              <a:buChar char="•"/>
            </a:pPr>
            <a:r>
              <a:rPr lang="en-US" b="0" i="0" dirty="0">
                <a:effectLst/>
              </a:rPr>
              <a:t>Understand the </a:t>
            </a:r>
            <a:r>
              <a:rPr lang="en-US" b="1" i="0" dirty="0">
                <a:effectLst/>
              </a:rPr>
              <a:t>goals and objectives</a:t>
            </a:r>
            <a:r>
              <a:rPr lang="en-US" b="0" i="0" dirty="0">
                <a:effectLst/>
              </a:rPr>
              <a:t> of the project from the beginning,</a:t>
            </a:r>
          </a:p>
          <a:p>
            <a:pPr algn="just">
              <a:buFont typeface="Arial" panose="020B0604020202020204" pitchFamily="34" charset="0"/>
              <a:buChar char="•"/>
            </a:pPr>
            <a:r>
              <a:rPr lang="en-US" b="0" i="0" dirty="0">
                <a:effectLst/>
              </a:rPr>
              <a:t>Define the scope of the project by collecting and writing down </a:t>
            </a:r>
            <a:r>
              <a:rPr lang="en-US" b="1" i="0" dirty="0">
                <a:effectLst/>
              </a:rPr>
              <a:t>customer expectations</a:t>
            </a:r>
            <a:r>
              <a:rPr lang="en-US" b="0" i="0" dirty="0">
                <a:effectLst/>
              </a:rPr>
              <a:t> and the </a:t>
            </a:r>
            <a:r>
              <a:rPr lang="en-US" b="1" i="0" dirty="0">
                <a:effectLst/>
              </a:rPr>
              <a:t>needs of end-users</a:t>
            </a:r>
            <a:r>
              <a:rPr lang="en-US" b="0" i="0" dirty="0">
                <a:effectLst/>
              </a:rPr>
              <a:t> in an easy-to-read document that can be shared with all kinds of relevant stakeholders,</a:t>
            </a:r>
          </a:p>
          <a:p>
            <a:pPr algn="just">
              <a:buFont typeface="Arial" panose="020B0604020202020204" pitchFamily="34" charset="0"/>
              <a:buChar char="•"/>
            </a:pPr>
            <a:r>
              <a:rPr lang="en-US" b="0" i="0" dirty="0">
                <a:effectLst/>
              </a:rPr>
              <a:t>Set up a sound </a:t>
            </a:r>
            <a:r>
              <a:rPr lang="en-US" b="1" i="0" dirty="0">
                <a:effectLst/>
              </a:rPr>
              <a:t>project governance</a:t>
            </a:r>
            <a:r>
              <a:rPr lang="en-US" b="0" i="0" dirty="0">
                <a:effectLst/>
              </a:rPr>
              <a:t> structure, after roles and responsibilities have been assigned,</a:t>
            </a:r>
          </a:p>
          <a:p>
            <a:pPr algn="just">
              <a:buFont typeface="Arial" panose="020B0604020202020204" pitchFamily="34" charset="0"/>
              <a:buChar char="•"/>
            </a:pPr>
            <a:r>
              <a:rPr lang="en-US" b="0" i="0" dirty="0">
                <a:effectLst/>
              </a:rPr>
              <a:t>Study the </a:t>
            </a:r>
            <a:r>
              <a:rPr lang="en-US" b="1" i="0" dirty="0">
                <a:effectLst/>
              </a:rPr>
              <a:t>feasibility of the project</a:t>
            </a:r>
            <a:r>
              <a:rPr lang="en-US" b="0" i="0" dirty="0">
                <a:effectLst/>
              </a:rPr>
              <a:t> from a technical or financial perspective, in light of its scope versus the resources of the project.</a:t>
            </a:r>
          </a:p>
          <a:p>
            <a:pPr marL="0" indent="0">
              <a:buNone/>
            </a:pPr>
            <a:endParaRPr lang="fr-FR" dirty="0"/>
          </a:p>
        </p:txBody>
      </p:sp>
      <p:sp>
        <p:nvSpPr>
          <p:cNvPr id="4" name="Titre 1">
            <a:extLst>
              <a:ext uri="{FF2B5EF4-FFF2-40B4-BE49-F238E27FC236}">
                <a16:creationId xmlns:a16="http://schemas.microsoft.com/office/drawing/2014/main" id="{7BC91500-5AE6-4AC8-B96D-0EE640CDE813}"/>
              </a:ext>
            </a:extLst>
          </p:cNvPr>
          <p:cNvSpPr>
            <a:spLocks noGrp="1"/>
          </p:cNvSpPr>
          <p:nvPr>
            <p:ph type="title"/>
          </p:nvPr>
        </p:nvSpPr>
        <p:spPr>
          <a:xfrm>
            <a:off x="2453054" y="365126"/>
            <a:ext cx="7253654" cy="909760"/>
          </a:xfrm>
        </p:spPr>
        <p:txBody>
          <a:bodyPr/>
          <a:lstStyle/>
          <a:p>
            <a:r>
              <a:rPr lang="fr-FR" sz="4400" b="1" dirty="0">
                <a:solidFill>
                  <a:srgbClr val="FFC000"/>
                </a:solidFill>
                <a:effectLst/>
                <a:latin typeface="+mn-lt"/>
                <a:ea typeface="Times New Roman" panose="02020603050405020304" pitchFamily="18" charset="0"/>
                <a:cs typeface="Arial" panose="020B0604020202020204" pitchFamily="34" charset="0"/>
              </a:rPr>
              <a:t>	I- The Project </a:t>
            </a:r>
            <a:r>
              <a:rPr lang="fr-FR" b="1" dirty="0">
                <a:solidFill>
                  <a:srgbClr val="FFC000"/>
                </a:solidFill>
                <a:latin typeface="+mn-lt"/>
                <a:ea typeface="Times New Roman" panose="02020603050405020304" pitchFamily="18" charset="0"/>
                <a:cs typeface="Arial" panose="020B0604020202020204" pitchFamily="34" charset="0"/>
              </a:rPr>
              <a:t>N</a:t>
            </a:r>
            <a:r>
              <a:rPr lang="fr-FR" sz="4400" b="1" dirty="0">
                <a:solidFill>
                  <a:srgbClr val="FFC000"/>
                </a:solidFill>
                <a:effectLst/>
                <a:latin typeface="+mn-lt"/>
                <a:ea typeface="Times New Roman" panose="02020603050405020304" pitchFamily="18" charset="0"/>
                <a:cs typeface="Arial" panose="020B0604020202020204" pitchFamily="34" charset="0"/>
              </a:rPr>
              <a:t>eeds</a:t>
            </a:r>
            <a:endParaRPr lang="fr-FR" b="1" dirty="0">
              <a:solidFill>
                <a:srgbClr val="FFC000"/>
              </a:solidFill>
              <a:latin typeface="+mn-lt"/>
            </a:endParaRPr>
          </a:p>
        </p:txBody>
      </p:sp>
    </p:spTree>
    <p:extLst>
      <p:ext uri="{BB962C8B-B14F-4D97-AF65-F5344CB8AC3E}">
        <p14:creationId xmlns:p14="http://schemas.microsoft.com/office/powerpoint/2010/main" val="2167932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5285E08-CC9E-43BA-819F-C72DA3C3DF5C}"/>
              </a:ext>
            </a:extLst>
          </p:cNvPr>
          <p:cNvSpPr>
            <a:spLocks noGrp="1"/>
          </p:cNvSpPr>
          <p:nvPr>
            <p:ph idx="1"/>
          </p:nvPr>
        </p:nvSpPr>
        <p:spPr>
          <a:xfrm>
            <a:off x="131886" y="1825625"/>
            <a:ext cx="10137530" cy="4351338"/>
          </a:xfrm>
        </p:spPr>
        <p:txBody>
          <a:bodyPr/>
          <a:lstStyle/>
          <a:p>
            <a:pPr marL="0" indent="0">
              <a:buNone/>
            </a:pPr>
            <a:r>
              <a:rPr lang="fr-FR" sz="2600" b="1" dirty="0"/>
              <a:t>I-2-</a:t>
            </a:r>
            <a:r>
              <a:rPr lang="fr-FR" sz="2600" dirty="0"/>
              <a:t> </a:t>
            </a:r>
            <a:r>
              <a:rPr lang="en-US" sz="2600" b="1" dirty="0">
                <a:effectLst/>
              </a:rPr>
              <a:t>Who expresses project needs</a:t>
            </a:r>
          </a:p>
          <a:p>
            <a:pPr marL="0" indent="0">
              <a:buNone/>
            </a:pPr>
            <a:endParaRPr lang="en-US" sz="2600" b="1" dirty="0">
              <a:effectLst/>
            </a:endParaRPr>
          </a:p>
          <a:p>
            <a:pPr algn="just"/>
            <a:r>
              <a:rPr lang="en-US" sz="2600" dirty="0">
                <a:effectLst/>
              </a:rPr>
              <a:t>The </a:t>
            </a:r>
            <a:r>
              <a:rPr lang="en-US" sz="2600" b="1" dirty="0">
                <a:effectLst/>
              </a:rPr>
              <a:t>Project Sponsor </a:t>
            </a:r>
            <a:r>
              <a:rPr lang="en-US" sz="2600" dirty="0">
                <a:effectLst/>
              </a:rPr>
              <a:t>is usually in charge of defining the requirements for the project, but the project team or the contractor may have to conduct the </a:t>
            </a:r>
            <a:r>
              <a:rPr lang="en-US" sz="2600" b="1" dirty="0">
                <a:effectLst/>
              </a:rPr>
              <a:t>needs analysis</a:t>
            </a:r>
            <a:r>
              <a:rPr lang="en-US" sz="2600" dirty="0">
                <a:effectLst/>
              </a:rPr>
              <a:t> themselves. </a:t>
            </a:r>
          </a:p>
          <a:p>
            <a:pPr algn="just"/>
            <a:r>
              <a:rPr lang="en-US" sz="2600" dirty="0">
                <a:effectLst/>
              </a:rPr>
              <a:t>This usually happens when the former lacks time, project management skills or technical expertise.</a:t>
            </a:r>
          </a:p>
          <a:p>
            <a:pPr algn="just"/>
            <a:r>
              <a:rPr lang="en-US" sz="2600" dirty="0">
                <a:effectLst/>
              </a:rPr>
              <a:t>To </a:t>
            </a:r>
            <a:r>
              <a:rPr lang="en-US" sz="2600" dirty="0" err="1">
                <a:effectLst/>
              </a:rPr>
              <a:t>analyse</a:t>
            </a:r>
            <a:r>
              <a:rPr lang="en-US" sz="2600" dirty="0">
                <a:effectLst/>
              </a:rPr>
              <a:t> needs, techniques such as </a:t>
            </a:r>
            <a:r>
              <a:rPr lang="en-US" sz="2600" b="1" dirty="0">
                <a:effectLst/>
              </a:rPr>
              <a:t>organizing a workshop</a:t>
            </a:r>
            <a:r>
              <a:rPr lang="en-US" sz="2600" dirty="0">
                <a:effectLst/>
              </a:rPr>
              <a:t>, an </a:t>
            </a:r>
            <a:r>
              <a:rPr lang="en-US" sz="2600" b="1" dirty="0">
                <a:effectLst/>
              </a:rPr>
              <a:t>interview</a:t>
            </a:r>
            <a:r>
              <a:rPr lang="en-US" sz="2600" dirty="0">
                <a:effectLst/>
              </a:rPr>
              <a:t> or sending a </a:t>
            </a:r>
            <a:r>
              <a:rPr lang="en-US" sz="2600" b="1" dirty="0">
                <a:effectLst/>
              </a:rPr>
              <a:t>questionnaire</a:t>
            </a:r>
            <a:r>
              <a:rPr lang="en-US" sz="2600" dirty="0">
                <a:effectLst/>
              </a:rPr>
              <a:t> can be used.</a:t>
            </a:r>
          </a:p>
          <a:p>
            <a:pPr marL="0" indent="0">
              <a:buNone/>
            </a:pPr>
            <a:endParaRPr lang="fr-FR" dirty="0"/>
          </a:p>
        </p:txBody>
      </p:sp>
      <p:sp>
        <p:nvSpPr>
          <p:cNvPr id="4" name="Titre 1">
            <a:extLst>
              <a:ext uri="{FF2B5EF4-FFF2-40B4-BE49-F238E27FC236}">
                <a16:creationId xmlns:a16="http://schemas.microsoft.com/office/drawing/2014/main" id="{F4C0DFD6-8AF0-4D67-95A0-477CDC1A0D7F}"/>
              </a:ext>
            </a:extLst>
          </p:cNvPr>
          <p:cNvSpPr>
            <a:spLocks noGrp="1"/>
          </p:cNvSpPr>
          <p:nvPr>
            <p:ph type="title"/>
          </p:nvPr>
        </p:nvSpPr>
        <p:spPr>
          <a:xfrm>
            <a:off x="2329962" y="365126"/>
            <a:ext cx="7315200" cy="980098"/>
          </a:xfrm>
        </p:spPr>
        <p:txBody>
          <a:bodyPr/>
          <a:lstStyle/>
          <a:p>
            <a:r>
              <a:rPr lang="fr-FR" sz="4400" b="1" dirty="0">
                <a:solidFill>
                  <a:srgbClr val="FFC000"/>
                </a:solidFill>
                <a:effectLst/>
                <a:latin typeface="+mn-lt"/>
                <a:ea typeface="Times New Roman" panose="02020603050405020304" pitchFamily="18" charset="0"/>
                <a:cs typeface="Arial" panose="020B0604020202020204" pitchFamily="34" charset="0"/>
              </a:rPr>
              <a:t>	I- The Project </a:t>
            </a:r>
            <a:r>
              <a:rPr lang="fr-FR" b="1" dirty="0">
                <a:solidFill>
                  <a:srgbClr val="FFC000"/>
                </a:solidFill>
                <a:latin typeface="+mn-lt"/>
                <a:ea typeface="Times New Roman" panose="02020603050405020304" pitchFamily="18" charset="0"/>
                <a:cs typeface="Arial" panose="020B0604020202020204" pitchFamily="34" charset="0"/>
              </a:rPr>
              <a:t>N</a:t>
            </a:r>
            <a:r>
              <a:rPr lang="fr-FR" sz="4400" b="1" dirty="0">
                <a:solidFill>
                  <a:srgbClr val="FFC000"/>
                </a:solidFill>
                <a:effectLst/>
                <a:latin typeface="+mn-lt"/>
                <a:ea typeface="Times New Roman" panose="02020603050405020304" pitchFamily="18" charset="0"/>
                <a:cs typeface="Arial" panose="020B0604020202020204" pitchFamily="34" charset="0"/>
              </a:rPr>
              <a:t>eeds</a:t>
            </a:r>
            <a:endParaRPr lang="fr-FR" b="1" dirty="0">
              <a:solidFill>
                <a:srgbClr val="FFC000"/>
              </a:solidFill>
              <a:latin typeface="+mn-lt"/>
            </a:endParaRPr>
          </a:p>
        </p:txBody>
      </p:sp>
    </p:spTree>
    <p:extLst>
      <p:ext uri="{BB962C8B-B14F-4D97-AF65-F5344CB8AC3E}">
        <p14:creationId xmlns:p14="http://schemas.microsoft.com/office/powerpoint/2010/main" val="1534280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074BD1A-704C-46B2-B9BC-729E4B13EBAD}"/>
              </a:ext>
            </a:extLst>
          </p:cNvPr>
          <p:cNvSpPr>
            <a:spLocks noGrp="1"/>
          </p:cNvSpPr>
          <p:nvPr>
            <p:ph idx="1"/>
          </p:nvPr>
        </p:nvSpPr>
        <p:spPr>
          <a:xfrm>
            <a:off x="123093" y="1705708"/>
            <a:ext cx="10111154" cy="4471255"/>
          </a:xfrm>
        </p:spPr>
        <p:txBody>
          <a:bodyPr>
            <a:normAutofit lnSpcReduction="10000"/>
          </a:bodyPr>
          <a:lstStyle/>
          <a:p>
            <a:pPr marL="0" indent="0" algn="just">
              <a:buNone/>
            </a:pPr>
            <a:r>
              <a:rPr lang="fr-FR" sz="2600" b="1" dirty="0"/>
              <a:t>I-3</a:t>
            </a:r>
            <a:r>
              <a:rPr lang="fr-FR" sz="2600" dirty="0"/>
              <a:t>-</a:t>
            </a:r>
            <a:r>
              <a:rPr lang="en-US" sz="2600" b="1" dirty="0">
                <a:effectLst/>
              </a:rPr>
              <a:t>Before you start: give context and a global vision</a:t>
            </a:r>
          </a:p>
          <a:p>
            <a:pPr marL="0" indent="0" algn="just">
              <a:buNone/>
            </a:pPr>
            <a:endParaRPr lang="en-US" sz="2600" b="1" dirty="0">
              <a:effectLst/>
            </a:endParaRPr>
          </a:p>
          <a:p>
            <a:pPr algn="just"/>
            <a:r>
              <a:rPr lang="en-US" sz="2600" dirty="0">
                <a:effectLst/>
              </a:rPr>
              <a:t>Understanding who is at the root of the project, what is their </a:t>
            </a:r>
            <a:r>
              <a:rPr lang="en-US" sz="2600" b="1" dirty="0">
                <a:effectLst/>
              </a:rPr>
              <a:t>strategy</a:t>
            </a:r>
            <a:r>
              <a:rPr lang="en-US" sz="2600" dirty="0">
                <a:effectLst/>
              </a:rPr>
              <a:t>, </a:t>
            </a:r>
            <a:r>
              <a:rPr lang="en-US" sz="2600" b="1" dirty="0">
                <a:effectLst/>
              </a:rPr>
              <a:t>competitors</a:t>
            </a:r>
            <a:r>
              <a:rPr lang="en-US" sz="2600" dirty="0">
                <a:effectLst/>
              </a:rPr>
              <a:t> and how the project came to exist is a key step towards </a:t>
            </a:r>
            <a:r>
              <a:rPr lang="en-US" sz="2600" b="1" dirty="0">
                <a:effectLst/>
              </a:rPr>
              <a:t>project success</a:t>
            </a:r>
            <a:r>
              <a:rPr lang="en-US" sz="2600" dirty="0">
                <a:effectLst/>
              </a:rPr>
              <a:t>. Therefore, expressing project needs should be a collaborative effort and a way for the client and the project team to </a:t>
            </a:r>
            <a:r>
              <a:rPr lang="en-US" sz="2600" b="1" dirty="0">
                <a:effectLst/>
              </a:rPr>
              <a:t>bond over common objectives</a:t>
            </a:r>
            <a:r>
              <a:rPr lang="en-US" sz="2600" dirty="0">
                <a:effectLst/>
              </a:rPr>
              <a:t>.</a:t>
            </a:r>
          </a:p>
          <a:p>
            <a:pPr marL="0" indent="0" algn="just">
              <a:buNone/>
            </a:pPr>
            <a:endParaRPr lang="en-US" sz="2600" dirty="0">
              <a:effectLst/>
            </a:endParaRPr>
          </a:p>
          <a:p>
            <a:pPr algn="just"/>
            <a:r>
              <a:rPr lang="en-US" sz="2600" dirty="0">
                <a:effectLst/>
              </a:rPr>
              <a:t>Making sure everyone is on the same page ensures that operational teams will be able to </a:t>
            </a:r>
            <a:r>
              <a:rPr lang="en-US" sz="2600" b="1" dirty="0">
                <a:effectLst/>
              </a:rPr>
              <a:t>deliver on the expectations</a:t>
            </a:r>
            <a:r>
              <a:rPr lang="en-US" sz="2600" dirty="0">
                <a:effectLst/>
              </a:rPr>
              <a:t> set by the project sponsor and ensure the project will serve the </a:t>
            </a:r>
            <a:r>
              <a:rPr lang="en-US" sz="2600" b="1" dirty="0">
                <a:effectLst/>
              </a:rPr>
              <a:t>long-term goals</a:t>
            </a:r>
            <a:r>
              <a:rPr lang="en-US" sz="2600" dirty="0">
                <a:effectLst/>
              </a:rPr>
              <a:t> of the client.</a:t>
            </a:r>
          </a:p>
          <a:p>
            <a:pPr marL="0" indent="0">
              <a:buNone/>
            </a:pPr>
            <a:endParaRPr lang="fr-FR" dirty="0"/>
          </a:p>
        </p:txBody>
      </p:sp>
      <p:sp>
        <p:nvSpPr>
          <p:cNvPr id="4" name="Titre 1">
            <a:extLst>
              <a:ext uri="{FF2B5EF4-FFF2-40B4-BE49-F238E27FC236}">
                <a16:creationId xmlns:a16="http://schemas.microsoft.com/office/drawing/2014/main" id="{F631E447-BF69-47C7-8852-0BC47D64CE30}"/>
              </a:ext>
            </a:extLst>
          </p:cNvPr>
          <p:cNvSpPr>
            <a:spLocks noGrp="1"/>
          </p:cNvSpPr>
          <p:nvPr>
            <p:ph type="title"/>
          </p:nvPr>
        </p:nvSpPr>
        <p:spPr>
          <a:xfrm>
            <a:off x="2417885" y="483576"/>
            <a:ext cx="7227278" cy="852855"/>
          </a:xfrm>
        </p:spPr>
        <p:txBody>
          <a:bodyPr/>
          <a:lstStyle/>
          <a:p>
            <a:r>
              <a:rPr lang="fr-FR" sz="4400" b="1" dirty="0">
                <a:solidFill>
                  <a:srgbClr val="FFC000"/>
                </a:solidFill>
                <a:effectLst/>
                <a:latin typeface="+mn-lt"/>
                <a:ea typeface="Times New Roman" panose="02020603050405020304" pitchFamily="18" charset="0"/>
                <a:cs typeface="Arial" panose="020B0604020202020204" pitchFamily="34" charset="0"/>
              </a:rPr>
              <a:t>	I- The Project </a:t>
            </a:r>
            <a:r>
              <a:rPr lang="fr-FR" b="1" dirty="0">
                <a:solidFill>
                  <a:srgbClr val="FFC000"/>
                </a:solidFill>
                <a:latin typeface="+mn-lt"/>
                <a:ea typeface="Times New Roman" panose="02020603050405020304" pitchFamily="18" charset="0"/>
                <a:cs typeface="Arial" panose="020B0604020202020204" pitchFamily="34" charset="0"/>
              </a:rPr>
              <a:t>N</a:t>
            </a:r>
            <a:r>
              <a:rPr lang="fr-FR" sz="4400" b="1" dirty="0">
                <a:solidFill>
                  <a:srgbClr val="FFC000"/>
                </a:solidFill>
                <a:effectLst/>
                <a:latin typeface="+mn-lt"/>
                <a:ea typeface="Times New Roman" panose="02020603050405020304" pitchFamily="18" charset="0"/>
                <a:cs typeface="Arial" panose="020B0604020202020204" pitchFamily="34" charset="0"/>
              </a:rPr>
              <a:t>eeds</a:t>
            </a:r>
            <a:endParaRPr lang="fr-FR" b="1" dirty="0">
              <a:solidFill>
                <a:srgbClr val="FFC000"/>
              </a:solidFill>
              <a:latin typeface="+mn-lt"/>
            </a:endParaRPr>
          </a:p>
        </p:txBody>
      </p:sp>
    </p:spTree>
    <p:extLst>
      <p:ext uri="{BB962C8B-B14F-4D97-AF65-F5344CB8AC3E}">
        <p14:creationId xmlns:p14="http://schemas.microsoft.com/office/powerpoint/2010/main" val="2831383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DB2F440-0009-4CEB-8BA5-06DD4FFBFE36}"/>
              </a:ext>
            </a:extLst>
          </p:cNvPr>
          <p:cNvSpPr>
            <a:spLocks noGrp="1"/>
          </p:cNvSpPr>
          <p:nvPr>
            <p:ph idx="1"/>
          </p:nvPr>
        </p:nvSpPr>
        <p:spPr>
          <a:xfrm>
            <a:off x="149469" y="1696915"/>
            <a:ext cx="10304585" cy="4480048"/>
          </a:xfrm>
        </p:spPr>
        <p:txBody>
          <a:bodyPr>
            <a:normAutofit/>
          </a:bodyPr>
          <a:lstStyle/>
          <a:p>
            <a:pPr marL="0" indent="0" algn="just">
              <a:buNone/>
            </a:pPr>
            <a:r>
              <a:rPr lang="fr-FR" b="1" dirty="0"/>
              <a:t>I-4-</a:t>
            </a:r>
            <a:r>
              <a:rPr lang="en-US" b="1" dirty="0">
                <a:effectLst/>
              </a:rPr>
              <a:t>How to write project needs</a:t>
            </a:r>
          </a:p>
          <a:p>
            <a:pPr marL="0" indent="0" algn="just">
              <a:buNone/>
            </a:pPr>
            <a:endParaRPr lang="en-US" b="1" dirty="0">
              <a:effectLst/>
            </a:endParaRPr>
          </a:p>
          <a:p>
            <a:pPr algn="just"/>
            <a:r>
              <a:rPr lang="en-US" sz="2600" dirty="0">
                <a:effectLst/>
              </a:rPr>
              <a:t>Keep in mind that at this step, the project is still at the early stages of its development. </a:t>
            </a:r>
          </a:p>
          <a:p>
            <a:pPr algn="just"/>
            <a:endParaRPr lang="en-US" sz="2600" dirty="0"/>
          </a:p>
          <a:p>
            <a:pPr algn="just"/>
            <a:r>
              <a:rPr lang="en-US" sz="2600" dirty="0">
                <a:effectLst/>
              </a:rPr>
              <a:t>The key is to </a:t>
            </a:r>
            <a:r>
              <a:rPr lang="en-US" sz="2600" b="1" dirty="0">
                <a:effectLst/>
              </a:rPr>
              <a:t>be efficient</a:t>
            </a:r>
            <a:r>
              <a:rPr lang="en-US" sz="2600" dirty="0">
                <a:effectLst/>
              </a:rPr>
              <a:t> and </a:t>
            </a:r>
            <a:r>
              <a:rPr lang="en-US" sz="2600" b="1" dirty="0">
                <a:effectLst/>
              </a:rPr>
              <a:t>avoid misunderstanding</a:t>
            </a:r>
            <a:r>
              <a:rPr lang="en-US" sz="2600" dirty="0">
                <a:effectLst/>
              </a:rPr>
              <a:t>. </a:t>
            </a:r>
          </a:p>
          <a:p>
            <a:pPr algn="just"/>
            <a:endParaRPr lang="en-US" sz="2600" dirty="0"/>
          </a:p>
          <a:p>
            <a:pPr algn="just"/>
            <a:r>
              <a:rPr lang="en-US" sz="2600" dirty="0">
                <a:effectLst/>
              </a:rPr>
              <a:t>The needs analysis should be simple, clear and to the point to </a:t>
            </a:r>
            <a:r>
              <a:rPr lang="en-US" sz="2600" b="1" dirty="0">
                <a:effectLst/>
              </a:rPr>
              <a:t>draw an outline of the project</a:t>
            </a:r>
            <a:r>
              <a:rPr lang="en-US" sz="2600" dirty="0">
                <a:effectLst/>
              </a:rPr>
              <a:t> without getting lost in the details.</a:t>
            </a:r>
            <a:endParaRPr lang="fr-FR" sz="2600" dirty="0"/>
          </a:p>
        </p:txBody>
      </p:sp>
      <p:sp>
        <p:nvSpPr>
          <p:cNvPr id="4" name="Titre 1">
            <a:extLst>
              <a:ext uri="{FF2B5EF4-FFF2-40B4-BE49-F238E27FC236}">
                <a16:creationId xmlns:a16="http://schemas.microsoft.com/office/drawing/2014/main" id="{3F7A5C21-1015-414B-8626-481E22AA9BC2}"/>
              </a:ext>
            </a:extLst>
          </p:cNvPr>
          <p:cNvSpPr>
            <a:spLocks noGrp="1"/>
          </p:cNvSpPr>
          <p:nvPr>
            <p:ph type="title"/>
          </p:nvPr>
        </p:nvSpPr>
        <p:spPr>
          <a:xfrm>
            <a:off x="2409092" y="365126"/>
            <a:ext cx="7262446" cy="988890"/>
          </a:xfrm>
        </p:spPr>
        <p:txBody>
          <a:bodyPr/>
          <a:lstStyle/>
          <a:p>
            <a:r>
              <a:rPr lang="fr-FR" sz="4400" b="1" dirty="0">
                <a:solidFill>
                  <a:srgbClr val="FFC000"/>
                </a:solidFill>
                <a:effectLst/>
                <a:latin typeface="+mn-lt"/>
                <a:ea typeface="Times New Roman" panose="02020603050405020304" pitchFamily="18" charset="0"/>
                <a:cs typeface="Arial" panose="020B0604020202020204" pitchFamily="34" charset="0"/>
              </a:rPr>
              <a:t>	I- The Project </a:t>
            </a:r>
            <a:r>
              <a:rPr lang="fr-FR" b="1" dirty="0">
                <a:solidFill>
                  <a:srgbClr val="FFC000"/>
                </a:solidFill>
                <a:latin typeface="+mn-lt"/>
                <a:ea typeface="Times New Roman" panose="02020603050405020304" pitchFamily="18" charset="0"/>
                <a:cs typeface="Arial" panose="020B0604020202020204" pitchFamily="34" charset="0"/>
              </a:rPr>
              <a:t>N</a:t>
            </a:r>
            <a:r>
              <a:rPr lang="fr-FR" sz="4400" b="1" dirty="0">
                <a:solidFill>
                  <a:srgbClr val="FFC000"/>
                </a:solidFill>
                <a:effectLst/>
                <a:latin typeface="+mn-lt"/>
                <a:ea typeface="Times New Roman" panose="02020603050405020304" pitchFamily="18" charset="0"/>
                <a:cs typeface="Arial" panose="020B0604020202020204" pitchFamily="34" charset="0"/>
              </a:rPr>
              <a:t>eeds</a:t>
            </a:r>
            <a:endParaRPr lang="fr-FR" b="1" dirty="0">
              <a:solidFill>
                <a:srgbClr val="FFC000"/>
              </a:solidFill>
              <a:latin typeface="+mn-lt"/>
            </a:endParaRPr>
          </a:p>
        </p:txBody>
      </p:sp>
    </p:spTree>
    <p:extLst>
      <p:ext uri="{BB962C8B-B14F-4D97-AF65-F5344CB8AC3E}">
        <p14:creationId xmlns:p14="http://schemas.microsoft.com/office/powerpoint/2010/main" val="7953622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24062C4-C73D-4972-B146-6C72BE6F19C7}"/>
              </a:ext>
            </a:extLst>
          </p:cNvPr>
          <p:cNvSpPr>
            <a:spLocks noGrp="1"/>
          </p:cNvSpPr>
          <p:nvPr>
            <p:ph idx="1"/>
          </p:nvPr>
        </p:nvSpPr>
        <p:spPr>
          <a:xfrm>
            <a:off x="167054" y="1825625"/>
            <a:ext cx="10207869" cy="4566383"/>
          </a:xfrm>
        </p:spPr>
        <p:txBody>
          <a:bodyPr/>
          <a:lstStyle/>
          <a:p>
            <a:pPr algn="just"/>
            <a:r>
              <a:rPr lang="en-US" sz="2600" dirty="0">
                <a:effectLst/>
              </a:rPr>
              <a:t>Project needs should include:</a:t>
            </a:r>
          </a:p>
          <a:p>
            <a:pPr marL="0" indent="0" algn="just">
              <a:buNone/>
            </a:pPr>
            <a:endParaRPr lang="en-US" sz="2600" dirty="0">
              <a:effectLst/>
            </a:endParaRPr>
          </a:p>
          <a:p>
            <a:pPr marL="0" indent="0" algn="just">
              <a:buNone/>
            </a:pPr>
            <a:r>
              <a:rPr lang="en-US" sz="2600" dirty="0">
                <a:effectLst/>
              </a:rPr>
              <a:t>	* The </a:t>
            </a:r>
            <a:r>
              <a:rPr lang="en-US" sz="2600" b="1" dirty="0">
                <a:effectLst/>
              </a:rPr>
              <a:t>goal</a:t>
            </a:r>
            <a:r>
              <a:rPr lang="en-US" sz="2600" dirty="0">
                <a:effectLst/>
              </a:rPr>
              <a:t>, the purpose of the project, meaning why it came to be,</a:t>
            </a:r>
          </a:p>
          <a:p>
            <a:pPr marL="0" indent="0" algn="just">
              <a:buNone/>
            </a:pPr>
            <a:r>
              <a:rPr lang="en-US" sz="2600" dirty="0">
                <a:effectLst/>
              </a:rPr>
              <a:t>	* Its </a:t>
            </a:r>
            <a:r>
              <a:rPr lang="en-US" sz="2600" b="1" dirty="0">
                <a:effectLst/>
              </a:rPr>
              <a:t>context</a:t>
            </a:r>
            <a:r>
              <a:rPr lang="en-US" sz="2600" dirty="0">
                <a:effectLst/>
              </a:rPr>
              <a:t> and environment,</a:t>
            </a:r>
          </a:p>
          <a:p>
            <a:pPr marL="0" indent="0" algn="just">
              <a:buNone/>
            </a:pPr>
            <a:r>
              <a:rPr lang="en-US" sz="2600" dirty="0">
                <a:effectLst/>
              </a:rPr>
              <a:t>	* Its </a:t>
            </a:r>
            <a:r>
              <a:rPr lang="en-US" sz="2600" b="1" dirty="0">
                <a:effectLst/>
              </a:rPr>
              <a:t>objectives</a:t>
            </a:r>
            <a:r>
              <a:rPr lang="en-US" sz="2600" dirty="0">
                <a:effectLst/>
              </a:rPr>
              <a:t>, meaning what it wants to achieve from a business standpoint,</a:t>
            </a:r>
          </a:p>
          <a:p>
            <a:pPr marL="0" indent="0" algn="just">
              <a:buNone/>
            </a:pPr>
            <a:r>
              <a:rPr lang="en-US" sz="2600" dirty="0">
                <a:effectLst/>
              </a:rPr>
              <a:t>	* The </a:t>
            </a:r>
            <a:r>
              <a:rPr lang="en-US" sz="2600" b="1" dirty="0">
                <a:effectLst/>
              </a:rPr>
              <a:t>project scope</a:t>
            </a:r>
            <a:r>
              <a:rPr lang="en-US" sz="2600" dirty="0">
                <a:effectLst/>
              </a:rPr>
              <a:t> (what services will be affected, the key and support elements of the project),</a:t>
            </a:r>
          </a:p>
          <a:p>
            <a:endParaRPr lang="fr-FR" dirty="0"/>
          </a:p>
        </p:txBody>
      </p:sp>
      <p:sp>
        <p:nvSpPr>
          <p:cNvPr id="4" name="Titre 1">
            <a:extLst>
              <a:ext uri="{FF2B5EF4-FFF2-40B4-BE49-F238E27FC236}">
                <a16:creationId xmlns:a16="http://schemas.microsoft.com/office/drawing/2014/main" id="{8A5B7B0B-036E-46CC-9131-C3A111229A0D}"/>
              </a:ext>
            </a:extLst>
          </p:cNvPr>
          <p:cNvSpPr>
            <a:spLocks noGrp="1"/>
          </p:cNvSpPr>
          <p:nvPr>
            <p:ph type="title"/>
          </p:nvPr>
        </p:nvSpPr>
        <p:spPr>
          <a:xfrm>
            <a:off x="2327564" y="365125"/>
            <a:ext cx="7296727" cy="964911"/>
          </a:xfrm>
        </p:spPr>
        <p:txBody>
          <a:bodyPr/>
          <a:lstStyle/>
          <a:p>
            <a:r>
              <a:rPr lang="fr-FR" sz="4400" b="1" dirty="0">
                <a:solidFill>
                  <a:srgbClr val="FFC000"/>
                </a:solidFill>
                <a:effectLst/>
                <a:latin typeface="+mn-lt"/>
                <a:ea typeface="Times New Roman" panose="02020603050405020304" pitchFamily="18" charset="0"/>
                <a:cs typeface="Arial" panose="020B0604020202020204" pitchFamily="34" charset="0"/>
              </a:rPr>
              <a:t>	I- The Project </a:t>
            </a:r>
            <a:r>
              <a:rPr lang="fr-FR" b="1" dirty="0">
                <a:solidFill>
                  <a:srgbClr val="FFC000"/>
                </a:solidFill>
                <a:latin typeface="+mn-lt"/>
                <a:ea typeface="Times New Roman" panose="02020603050405020304" pitchFamily="18" charset="0"/>
                <a:cs typeface="Arial" panose="020B0604020202020204" pitchFamily="34" charset="0"/>
              </a:rPr>
              <a:t>N</a:t>
            </a:r>
            <a:r>
              <a:rPr lang="fr-FR" sz="4400" b="1" dirty="0">
                <a:solidFill>
                  <a:srgbClr val="FFC000"/>
                </a:solidFill>
                <a:effectLst/>
                <a:latin typeface="+mn-lt"/>
                <a:ea typeface="Times New Roman" panose="02020603050405020304" pitchFamily="18" charset="0"/>
                <a:cs typeface="Arial" panose="020B0604020202020204" pitchFamily="34" charset="0"/>
              </a:rPr>
              <a:t>eeds</a:t>
            </a:r>
            <a:endParaRPr lang="fr-FR" b="1" dirty="0">
              <a:solidFill>
                <a:srgbClr val="FFC000"/>
              </a:solidFill>
              <a:latin typeface="+mn-lt"/>
            </a:endParaRPr>
          </a:p>
        </p:txBody>
      </p:sp>
    </p:spTree>
    <p:extLst>
      <p:ext uri="{BB962C8B-B14F-4D97-AF65-F5344CB8AC3E}">
        <p14:creationId xmlns:p14="http://schemas.microsoft.com/office/powerpoint/2010/main" val="1305536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6B30A0D-FE43-493F-A302-3EA78F2F1CD1}"/>
              </a:ext>
            </a:extLst>
          </p:cNvPr>
          <p:cNvSpPr>
            <a:spLocks noGrp="1"/>
          </p:cNvSpPr>
          <p:nvPr>
            <p:ph idx="1"/>
          </p:nvPr>
        </p:nvSpPr>
        <p:spPr>
          <a:xfrm>
            <a:off x="257907" y="1690688"/>
            <a:ext cx="10081847" cy="4351338"/>
          </a:xfrm>
        </p:spPr>
        <p:txBody>
          <a:bodyPr/>
          <a:lstStyle/>
          <a:p>
            <a:pPr algn="just">
              <a:buFont typeface="Arial" panose="020B0604020202020204" pitchFamily="34" charset="0"/>
              <a:buChar char="•"/>
            </a:pPr>
            <a:r>
              <a:rPr lang="en-US" sz="2600" b="0" i="0" dirty="0">
                <a:effectLst/>
              </a:rPr>
              <a:t>Who will be the </a:t>
            </a:r>
            <a:r>
              <a:rPr lang="en-US" sz="2600" b="1" i="0" dirty="0">
                <a:effectLst/>
              </a:rPr>
              <a:t>end-users</a:t>
            </a:r>
            <a:r>
              <a:rPr lang="en-US" sz="2600" b="0" i="0" dirty="0">
                <a:effectLst/>
              </a:rPr>
              <a:t> and their needs,</a:t>
            </a:r>
          </a:p>
          <a:p>
            <a:pPr algn="just">
              <a:buFont typeface="Arial" panose="020B0604020202020204" pitchFamily="34" charset="0"/>
              <a:buChar char="•"/>
            </a:pPr>
            <a:r>
              <a:rPr lang="en-US" sz="2600" b="0" i="0" dirty="0">
                <a:effectLst/>
              </a:rPr>
              <a:t>A list of the stakeholders (use </a:t>
            </a:r>
            <a:r>
              <a:rPr lang="en-US" sz="2600" b="1" i="0" dirty="0">
                <a:solidFill>
                  <a:srgbClr val="0070C0"/>
                </a:solidFill>
                <a:effectLst/>
              </a:rPr>
              <a:t>stakeholder mapping </a:t>
            </a:r>
            <a:r>
              <a:rPr lang="en-US" sz="2600" b="0" i="0" dirty="0">
                <a:effectLst/>
              </a:rPr>
              <a:t>to help your analysis),</a:t>
            </a:r>
          </a:p>
          <a:p>
            <a:pPr algn="just">
              <a:buFont typeface="Arial" panose="020B0604020202020204" pitchFamily="34" charset="0"/>
              <a:buChar char="•"/>
            </a:pPr>
            <a:r>
              <a:rPr lang="en-US" sz="2600" b="0" i="0" dirty="0">
                <a:effectLst/>
              </a:rPr>
              <a:t>A </a:t>
            </a:r>
            <a:r>
              <a:rPr lang="en-US" sz="2600" b="1" i="0" dirty="0">
                <a:solidFill>
                  <a:srgbClr val="0070C0"/>
                </a:solidFill>
                <a:effectLst/>
              </a:rPr>
              <a:t>SWOT analysis</a:t>
            </a:r>
            <a:r>
              <a:rPr lang="en-US" sz="2600" b="0" i="0" dirty="0">
                <a:solidFill>
                  <a:srgbClr val="0070C0"/>
                </a:solidFill>
                <a:effectLst/>
              </a:rPr>
              <a:t> </a:t>
            </a:r>
            <a:r>
              <a:rPr lang="en-US" sz="2600" b="0" i="0" dirty="0">
                <a:effectLst/>
              </a:rPr>
              <a:t>to determine the opportunities and risks associated with the need,</a:t>
            </a:r>
          </a:p>
          <a:p>
            <a:pPr algn="just">
              <a:buFont typeface="Arial" panose="020B0604020202020204" pitchFamily="34" charset="0"/>
              <a:buChar char="•"/>
            </a:pPr>
            <a:r>
              <a:rPr lang="en-US" sz="2600" b="0" i="0" dirty="0">
                <a:effectLst/>
              </a:rPr>
              <a:t>The expected </a:t>
            </a:r>
            <a:r>
              <a:rPr lang="en-US" sz="2600" b="1" i="0" dirty="0">
                <a:effectLst/>
              </a:rPr>
              <a:t>benefits</a:t>
            </a:r>
            <a:r>
              <a:rPr lang="en-US" sz="2600" b="0" i="0" dirty="0">
                <a:effectLst/>
              </a:rPr>
              <a:t>,</a:t>
            </a:r>
          </a:p>
          <a:p>
            <a:pPr algn="just">
              <a:buFont typeface="Arial" panose="020B0604020202020204" pitchFamily="34" charset="0"/>
              <a:buChar char="•"/>
            </a:pPr>
            <a:r>
              <a:rPr lang="en-US" sz="2600" b="1" i="0" dirty="0">
                <a:solidFill>
                  <a:srgbClr val="0070C0"/>
                </a:solidFill>
                <a:effectLst/>
              </a:rPr>
              <a:t>Key Performance Indicators </a:t>
            </a:r>
            <a:r>
              <a:rPr lang="en-US" sz="2600" b="1" i="0" dirty="0">
                <a:effectLst/>
              </a:rPr>
              <a:t>(</a:t>
            </a:r>
            <a:r>
              <a:rPr lang="en-US" sz="2600" b="1" i="0" dirty="0">
                <a:solidFill>
                  <a:srgbClr val="0070C0"/>
                </a:solidFill>
                <a:effectLst/>
              </a:rPr>
              <a:t>KPIs</a:t>
            </a:r>
            <a:r>
              <a:rPr lang="en-US" sz="2600" b="1" i="0" dirty="0">
                <a:effectLst/>
              </a:rPr>
              <a:t>)</a:t>
            </a:r>
            <a:r>
              <a:rPr lang="en-US" sz="2600" b="0" i="0" dirty="0">
                <a:effectLst/>
              </a:rPr>
              <a:t>, metrics that will allow you to evaluate whether the objective was achieved,</a:t>
            </a:r>
          </a:p>
          <a:p>
            <a:pPr algn="just">
              <a:buFont typeface="Arial" panose="020B0604020202020204" pitchFamily="34" charset="0"/>
              <a:buChar char="•"/>
            </a:pPr>
            <a:r>
              <a:rPr lang="en-US" sz="2600" b="0" i="0" dirty="0">
                <a:effectLst/>
              </a:rPr>
              <a:t>The </a:t>
            </a:r>
            <a:r>
              <a:rPr lang="en-US" sz="2600" b="1" i="0" dirty="0">
                <a:effectLst/>
              </a:rPr>
              <a:t>potential impacts</a:t>
            </a:r>
            <a:r>
              <a:rPr lang="en-US" sz="2600" b="0" i="0" dirty="0">
                <a:effectLst/>
              </a:rPr>
              <a:t> for the company.</a:t>
            </a:r>
          </a:p>
          <a:p>
            <a:endParaRPr lang="fr-FR" dirty="0"/>
          </a:p>
        </p:txBody>
      </p:sp>
      <p:sp>
        <p:nvSpPr>
          <p:cNvPr id="6" name="Titre 1">
            <a:extLst>
              <a:ext uri="{FF2B5EF4-FFF2-40B4-BE49-F238E27FC236}">
                <a16:creationId xmlns:a16="http://schemas.microsoft.com/office/drawing/2014/main" id="{04FD1EEE-06ED-4B0B-A8C3-4E3324794D0C}"/>
              </a:ext>
            </a:extLst>
          </p:cNvPr>
          <p:cNvSpPr>
            <a:spLocks noGrp="1"/>
          </p:cNvSpPr>
          <p:nvPr>
            <p:ph type="title"/>
          </p:nvPr>
        </p:nvSpPr>
        <p:spPr>
          <a:xfrm>
            <a:off x="2391509" y="360485"/>
            <a:ext cx="7332784" cy="940777"/>
          </a:xfrm>
        </p:spPr>
        <p:txBody>
          <a:bodyPr/>
          <a:lstStyle/>
          <a:p>
            <a:r>
              <a:rPr lang="fr-FR" sz="4400" b="1" dirty="0">
                <a:solidFill>
                  <a:srgbClr val="FFC000"/>
                </a:solidFill>
                <a:effectLst/>
                <a:latin typeface="+mn-lt"/>
                <a:ea typeface="Times New Roman" panose="02020603050405020304" pitchFamily="18" charset="0"/>
                <a:cs typeface="Arial" panose="020B0604020202020204" pitchFamily="34" charset="0"/>
              </a:rPr>
              <a:t>	I- The Project </a:t>
            </a:r>
            <a:r>
              <a:rPr lang="fr-FR" b="1" dirty="0">
                <a:solidFill>
                  <a:srgbClr val="FFC000"/>
                </a:solidFill>
                <a:latin typeface="+mn-lt"/>
                <a:ea typeface="Times New Roman" panose="02020603050405020304" pitchFamily="18" charset="0"/>
                <a:cs typeface="Arial" panose="020B0604020202020204" pitchFamily="34" charset="0"/>
              </a:rPr>
              <a:t>N</a:t>
            </a:r>
            <a:r>
              <a:rPr lang="fr-FR" sz="4400" b="1" dirty="0">
                <a:solidFill>
                  <a:srgbClr val="FFC000"/>
                </a:solidFill>
                <a:effectLst/>
                <a:latin typeface="+mn-lt"/>
                <a:ea typeface="Times New Roman" panose="02020603050405020304" pitchFamily="18" charset="0"/>
                <a:cs typeface="Arial" panose="020B0604020202020204" pitchFamily="34" charset="0"/>
              </a:rPr>
              <a:t>eeds</a:t>
            </a:r>
            <a:endParaRPr lang="fr-FR" b="1" dirty="0">
              <a:solidFill>
                <a:srgbClr val="FFC000"/>
              </a:solidFill>
              <a:latin typeface="+mn-lt"/>
            </a:endParaRPr>
          </a:p>
        </p:txBody>
      </p:sp>
    </p:spTree>
    <p:extLst>
      <p:ext uri="{BB962C8B-B14F-4D97-AF65-F5344CB8AC3E}">
        <p14:creationId xmlns:p14="http://schemas.microsoft.com/office/powerpoint/2010/main" val="1644597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43D6DE-AE9C-4D89-951A-878399630001}"/>
              </a:ext>
            </a:extLst>
          </p:cNvPr>
          <p:cNvSpPr>
            <a:spLocks noGrp="1"/>
          </p:cNvSpPr>
          <p:nvPr>
            <p:ph type="title"/>
          </p:nvPr>
        </p:nvSpPr>
        <p:spPr>
          <a:xfrm>
            <a:off x="2118946" y="518746"/>
            <a:ext cx="7491046" cy="852854"/>
          </a:xfrm>
        </p:spPr>
        <p:txBody>
          <a:bodyPr/>
          <a:lstStyle/>
          <a:p>
            <a:r>
              <a:rPr lang="fr-FR" sz="4400" b="1" dirty="0">
                <a:solidFill>
                  <a:schemeClr val="bg1"/>
                </a:solidFill>
                <a:latin typeface="+mn-lt"/>
              </a:rPr>
              <a:t>	</a:t>
            </a:r>
            <a:endParaRPr lang="fr-FR" dirty="0"/>
          </a:p>
        </p:txBody>
      </p:sp>
      <p:sp>
        <p:nvSpPr>
          <p:cNvPr id="3" name="Espace réservé du contenu 2">
            <a:extLst>
              <a:ext uri="{FF2B5EF4-FFF2-40B4-BE49-F238E27FC236}">
                <a16:creationId xmlns:a16="http://schemas.microsoft.com/office/drawing/2014/main" id="{156E4232-0996-4309-9572-FAADEF06FA58}"/>
              </a:ext>
            </a:extLst>
          </p:cNvPr>
          <p:cNvSpPr>
            <a:spLocks noGrp="1"/>
          </p:cNvSpPr>
          <p:nvPr>
            <p:ph idx="1"/>
          </p:nvPr>
        </p:nvSpPr>
        <p:spPr>
          <a:xfrm>
            <a:off x="158262" y="1825625"/>
            <a:ext cx="10199076" cy="4351338"/>
          </a:xfrm>
        </p:spPr>
        <p:txBody>
          <a:bodyPr/>
          <a:lstStyle/>
          <a:p>
            <a:pPr marL="0" indent="0" algn="l">
              <a:buNone/>
            </a:pPr>
            <a:r>
              <a:rPr lang="en-US" sz="2600" b="1" i="0" dirty="0">
                <a:solidFill>
                  <a:srgbClr val="201A34"/>
                </a:solidFill>
                <a:effectLst/>
              </a:rPr>
              <a:t>	</a:t>
            </a:r>
            <a:r>
              <a:rPr lang="en-US" sz="2600" b="1" i="0" dirty="0">
                <a:effectLst/>
              </a:rPr>
              <a:t>I-1- Definition</a:t>
            </a:r>
          </a:p>
          <a:p>
            <a:endParaRPr lang="en-US" sz="2600" b="0" i="0" dirty="0">
              <a:solidFill>
                <a:srgbClr val="201A34"/>
              </a:solidFill>
              <a:effectLst/>
            </a:endParaRPr>
          </a:p>
          <a:p>
            <a:pPr algn="just"/>
            <a:r>
              <a:rPr lang="en-US" sz="2600" b="0" i="0" dirty="0">
                <a:effectLst/>
              </a:rPr>
              <a:t>A</a:t>
            </a:r>
            <a:r>
              <a:rPr lang="en-US" sz="2600" b="1" i="0" dirty="0">
                <a:effectLst/>
              </a:rPr>
              <a:t> </a:t>
            </a:r>
            <a:r>
              <a:rPr lang="en-US" sz="2600" b="1" i="0" dirty="0">
                <a:solidFill>
                  <a:srgbClr val="FF0000"/>
                </a:solidFill>
                <a:effectLst/>
              </a:rPr>
              <a:t>Business Case</a:t>
            </a:r>
            <a:r>
              <a:rPr lang="en-US" sz="2600" b="0" i="0" dirty="0">
                <a:solidFill>
                  <a:srgbClr val="FF0000"/>
                </a:solidFill>
                <a:effectLst/>
              </a:rPr>
              <a:t> </a:t>
            </a:r>
            <a:r>
              <a:rPr lang="en-US" sz="2600" b="0" i="0" dirty="0">
                <a:effectLst/>
              </a:rPr>
              <a:t>provides justification for undertaking a project, </a:t>
            </a:r>
            <a:r>
              <a:rPr lang="en-US" sz="2600" b="0" i="0" dirty="0" err="1">
                <a:effectLst/>
              </a:rPr>
              <a:t>programm</a:t>
            </a:r>
            <a:r>
              <a:rPr lang="en-US" sz="2600" b="0" i="0" dirty="0">
                <a:effectLst/>
              </a:rPr>
              <a:t> or portfolio.</a:t>
            </a:r>
          </a:p>
          <a:p>
            <a:pPr algn="just"/>
            <a:endParaRPr lang="en-US" sz="2600" dirty="0"/>
          </a:p>
          <a:p>
            <a:pPr algn="just"/>
            <a:r>
              <a:rPr lang="en-US" sz="2600" b="0" i="0" dirty="0">
                <a:effectLst/>
              </a:rPr>
              <a:t> It evaluates the benefit, cost and risk of alternative options and provides a rationale for the preferred solution.</a:t>
            </a:r>
          </a:p>
          <a:p>
            <a:pPr algn="just"/>
            <a:endParaRPr lang="fr-FR" dirty="0"/>
          </a:p>
          <a:p>
            <a:pPr marL="0" indent="0">
              <a:buNone/>
            </a:pPr>
            <a:endParaRPr lang="fr-FR" dirty="0"/>
          </a:p>
        </p:txBody>
      </p:sp>
      <p:sp>
        <p:nvSpPr>
          <p:cNvPr id="5" name="Titre 1">
            <a:extLst>
              <a:ext uri="{FF2B5EF4-FFF2-40B4-BE49-F238E27FC236}">
                <a16:creationId xmlns:a16="http://schemas.microsoft.com/office/drawing/2014/main" id="{EB5D22D2-ADF8-4085-B768-C5F46F738BE5}"/>
              </a:ext>
            </a:extLst>
          </p:cNvPr>
          <p:cNvSpPr txBox="1">
            <a:spLocks/>
          </p:cNvSpPr>
          <p:nvPr/>
        </p:nvSpPr>
        <p:spPr>
          <a:xfrm>
            <a:off x="2338754" y="681037"/>
            <a:ext cx="7244861" cy="629017"/>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3200" dirty="0">
                <a:latin typeface="Source Sans Pro" panose="020B0503030403020204" pitchFamily="34" charset="0"/>
                <a:ea typeface="Times New Roman" panose="02020603050405020304" pitchFamily="18" charset="0"/>
                <a:cs typeface="Times New Roman" panose="02020603050405020304" pitchFamily="18" charset="0"/>
              </a:rPr>
            </a:br>
            <a:endParaRPr lang="fr-FR" dirty="0"/>
          </a:p>
        </p:txBody>
      </p:sp>
      <p:sp>
        <p:nvSpPr>
          <p:cNvPr id="7" name="Titre 1">
            <a:extLst>
              <a:ext uri="{FF2B5EF4-FFF2-40B4-BE49-F238E27FC236}">
                <a16:creationId xmlns:a16="http://schemas.microsoft.com/office/drawing/2014/main" id="{A1109338-5E2E-472B-B529-7FF2B92EAD60}"/>
              </a:ext>
            </a:extLst>
          </p:cNvPr>
          <p:cNvSpPr txBox="1">
            <a:spLocks/>
          </p:cNvSpPr>
          <p:nvPr/>
        </p:nvSpPr>
        <p:spPr>
          <a:xfrm>
            <a:off x="2303585" y="448408"/>
            <a:ext cx="7227278" cy="835270"/>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900" b="1" dirty="0">
                <a:solidFill>
                  <a:srgbClr val="66FF33"/>
                </a:solidFill>
                <a:latin typeface="+mn-lt"/>
              </a:rPr>
            </a:br>
            <a:r>
              <a:rPr lang="fr-FR" sz="14700" b="1" dirty="0">
                <a:solidFill>
                  <a:srgbClr val="66FF33"/>
                </a:solidFill>
                <a:latin typeface="+mn-lt"/>
              </a:rPr>
              <a:t>II- The Business Case</a:t>
            </a:r>
            <a:br>
              <a:rPr lang="fr-FR" sz="3200" dirty="0">
                <a:latin typeface="Source Sans Pro" panose="020B0503030403020204" pitchFamily="34" charset="0"/>
                <a:ea typeface="Times New Roman" panose="02020603050405020304" pitchFamily="18" charset="0"/>
                <a:cs typeface="Times New Roman" panose="02020603050405020304" pitchFamily="18" charset="0"/>
              </a:rPr>
            </a:br>
            <a:endParaRPr lang="fr-FR" dirty="0"/>
          </a:p>
        </p:txBody>
      </p:sp>
    </p:spTree>
    <p:extLst>
      <p:ext uri="{BB962C8B-B14F-4D97-AF65-F5344CB8AC3E}">
        <p14:creationId xmlns:p14="http://schemas.microsoft.com/office/powerpoint/2010/main" val="1428066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816DEAC-1282-4B70-963F-48ACEFC7ED70}"/>
              </a:ext>
            </a:extLst>
          </p:cNvPr>
          <p:cNvSpPr>
            <a:spLocks noGrp="1"/>
          </p:cNvSpPr>
          <p:nvPr>
            <p:ph idx="1"/>
          </p:nvPr>
        </p:nvSpPr>
        <p:spPr>
          <a:xfrm>
            <a:off x="167054" y="1644162"/>
            <a:ext cx="10251832" cy="5213837"/>
          </a:xfrm>
        </p:spPr>
        <p:txBody>
          <a:bodyPr>
            <a:normAutofit/>
          </a:bodyPr>
          <a:lstStyle/>
          <a:p>
            <a:pPr>
              <a:lnSpc>
                <a:spcPts val="2255"/>
              </a:lnSpc>
              <a:spcBef>
                <a:spcPts val="1200"/>
              </a:spcBef>
              <a:spcAft>
                <a:spcPts val="1200"/>
              </a:spcAft>
            </a:pPr>
            <a:r>
              <a:rPr lang="en-US" sz="2600" dirty="0">
                <a:effectLst/>
                <a:ea typeface="Times New Roman" panose="02020603050405020304" pitchFamily="18" charset="0"/>
                <a:cs typeface="Arial" panose="020B0604020202020204" pitchFamily="34" charset="0"/>
              </a:rPr>
              <a:t>Every Business Case has the same basic ingredients.</a:t>
            </a:r>
          </a:p>
          <a:p>
            <a:pPr>
              <a:lnSpc>
                <a:spcPts val="2255"/>
              </a:lnSpc>
              <a:spcBef>
                <a:spcPts val="1200"/>
              </a:spcBef>
              <a:spcAft>
                <a:spcPts val="1200"/>
              </a:spcAft>
            </a:pPr>
            <a:r>
              <a:rPr lang="en-US" sz="2600" dirty="0">
                <a:effectLst/>
                <a:ea typeface="Times New Roman" panose="02020603050405020304" pitchFamily="18" charset="0"/>
                <a:cs typeface="Arial" panose="020B0604020202020204" pitchFamily="34" charset="0"/>
              </a:rPr>
              <a:t> It has a beginning, a middle, and an end. </a:t>
            </a:r>
            <a:r>
              <a:rPr lang="fr-FR" sz="2600" dirty="0">
                <a:effectLst/>
                <a:ea typeface="Times New Roman" panose="02020603050405020304" pitchFamily="18" charset="0"/>
                <a:cs typeface="Arial" panose="020B0604020202020204" pitchFamily="34" charset="0"/>
              </a:rPr>
              <a:t>It </a:t>
            </a:r>
            <a:r>
              <a:rPr lang="fr-FR" sz="2600" dirty="0" err="1">
                <a:effectLst/>
                <a:ea typeface="Times New Roman" panose="02020603050405020304" pitchFamily="18" charset="0"/>
                <a:cs typeface="Arial" panose="020B0604020202020204" pitchFamily="34" charset="0"/>
              </a:rPr>
              <a:t>typically</a:t>
            </a:r>
            <a:r>
              <a:rPr lang="fr-FR" sz="2600" dirty="0">
                <a:effectLst/>
                <a:ea typeface="Times New Roman" panose="02020603050405020304" pitchFamily="18" charset="0"/>
                <a:cs typeface="Arial" panose="020B0604020202020204" pitchFamily="34" charset="0"/>
              </a:rPr>
              <a:t> looks like </a:t>
            </a:r>
            <a:r>
              <a:rPr lang="fr-FR" sz="2600" dirty="0" err="1">
                <a:effectLst/>
                <a:ea typeface="Times New Roman" panose="02020603050405020304" pitchFamily="18" charset="0"/>
                <a:cs typeface="Arial" panose="020B0604020202020204" pitchFamily="34" charset="0"/>
              </a:rPr>
              <a:t>this</a:t>
            </a:r>
            <a:r>
              <a:rPr lang="fr-FR" sz="2600" dirty="0">
                <a:effectLst/>
                <a:ea typeface="Times New Roman" panose="02020603050405020304" pitchFamily="18" charset="0"/>
                <a:cs typeface="Arial" panose="020B0604020202020204" pitchFamily="34" charset="0"/>
              </a:rPr>
              <a:t>:</a:t>
            </a:r>
            <a:endParaRPr lang="fr-FR" sz="2600" dirty="0">
              <a:effectLst/>
              <a:ea typeface="Calibri" panose="020F0502020204030204" pitchFamily="34" charset="0"/>
              <a:cs typeface="Arial" panose="020B0604020202020204" pitchFamily="34" charset="0"/>
            </a:endParaRPr>
          </a:p>
          <a:p>
            <a:pPr marL="0" lvl="0" indent="0">
              <a:lnSpc>
                <a:spcPts val="1920"/>
              </a:lnSpc>
              <a:spcAft>
                <a:spcPts val="900"/>
              </a:spcAft>
              <a:buSzPts val="1000"/>
              <a:buNone/>
              <a:tabLst>
                <a:tab pos="457200" algn="l"/>
              </a:tabLst>
            </a:pPr>
            <a:r>
              <a:rPr lang="en-US" sz="2600" b="1" dirty="0">
                <a:effectLst/>
                <a:ea typeface="Times New Roman" panose="02020603050405020304" pitchFamily="18" charset="0"/>
                <a:cs typeface="Arial" panose="020B0604020202020204" pitchFamily="34" charset="0"/>
              </a:rPr>
              <a:t>* </a:t>
            </a:r>
            <a:r>
              <a:rPr lang="en-US" sz="2600" b="1" dirty="0">
                <a:solidFill>
                  <a:srgbClr val="7030A0"/>
                </a:solidFill>
                <a:effectLst/>
                <a:ea typeface="Times New Roman" panose="02020603050405020304" pitchFamily="18" charset="0"/>
                <a:cs typeface="Arial" panose="020B0604020202020204" pitchFamily="34" charset="0"/>
              </a:rPr>
              <a:t>Beginning</a:t>
            </a:r>
            <a:r>
              <a:rPr lang="en-US" sz="2600" b="1" dirty="0">
                <a:effectLst/>
                <a:ea typeface="Times New Roman" panose="02020603050405020304" pitchFamily="18" charset="0"/>
                <a:cs typeface="Arial" panose="020B0604020202020204" pitchFamily="34" charset="0"/>
              </a:rPr>
              <a:t>:</a:t>
            </a:r>
            <a:r>
              <a:rPr lang="en-US" sz="2600" dirty="0">
                <a:effectLst/>
                <a:ea typeface="Times New Roman" panose="02020603050405020304" pitchFamily="18" charset="0"/>
                <a:cs typeface="Arial" panose="020B0604020202020204" pitchFamily="34" charset="0"/>
              </a:rPr>
              <a:t> Someone identifies a problem within the business and presents the business case to the key decision-makers.</a:t>
            </a:r>
            <a:endParaRPr lang="fr-FR" sz="2600" dirty="0">
              <a:effectLst/>
              <a:ea typeface="Calibri" panose="020F0502020204030204" pitchFamily="34" charset="0"/>
              <a:cs typeface="Arial" panose="020B0604020202020204" pitchFamily="34" charset="0"/>
            </a:endParaRPr>
          </a:p>
          <a:p>
            <a:pPr marL="0" lvl="0" indent="0">
              <a:lnSpc>
                <a:spcPts val="1920"/>
              </a:lnSpc>
              <a:spcAft>
                <a:spcPts val="900"/>
              </a:spcAft>
              <a:buSzPts val="1000"/>
              <a:buNone/>
              <a:tabLst>
                <a:tab pos="457200" algn="l"/>
              </a:tabLst>
            </a:pPr>
            <a:r>
              <a:rPr lang="en-US" sz="2600" b="1" dirty="0">
                <a:effectLst/>
                <a:ea typeface="Times New Roman" panose="02020603050405020304" pitchFamily="18" charset="0"/>
                <a:cs typeface="Arial" panose="020B0604020202020204" pitchFamily="34" charset="0"/>
              </a:rPr>
              <a:t>* </a:t>
            </a:r>
            <a:r>
              <a:rPr lang="en-US" sz="2600" b="1" dirty="0">
                <a:solidFill>
                  <a:srgbClr val="7030A0"/>
                </a:solidFill>
                <a:effectLst/>
                <a:ea typeface="Times New Roman" panose="02020603050405020304" pitchFamily="18" charset="0"/>
                <a:cs typeface="Arial" panose="020B0604020202020204" pitchFamily="34" charset="0"/>
              </a:rPr>
              <a:t>Middle</a:t>
            </a:r>
            <a:r>
              <a:rPr lang="en-US" sz="2600" b="1" dirty="0">
                <a:effectLst/>
                <a:ea typeface="Times New Roman" panose="02020603050405020304" pitchFamily="18" charset="0"/>
                <a:cs typeface="Arial" panose="020B0604020202020204" pitchFamily="34" charset="0"/>
              </a:rPr>
              <a:t>:</a:t>
            </a:r>
            <a:r>
              <a:rPr lang="en-US" sz="2600" dirty="0">
                <a:effectLst/>
                <a:ea typeface="Times New Roman" panose="02020603050405020304" pitchFamily="18" charset="0"/>
                <a:cs typeface="Arial" panose="020B0604020202020204" pitchFamily="34" charset="0"/>
              </a:rPr>
              <a:t> With the project go-ahead, the company launches an internal team to address the business case and deliver results.</a:t>
            </a:r>
            <a:endParaRPr lang="fr-FR" sz="2600" dirty="0">
              <a:effectLst/>
              <a:ea typeface="Calibri" panose="020F0502020204030204" pitchFamily="34" charset="0"/>
              <a:cs typeface="Arial" panose="020B0604020202020204" pitchFamily="34" charset="0"/>
            </a:endParaRPr>
          </a:p>
          <a:p>
            <a:pPr marL="0" lvl="0" indent="0">
              <a:lnSpc>
                <a:spcPts val="1920"/>
              </a:lnSpc>
              <a:spcAft>
                <a:spcPts val="900"/>
              </a:spcAft>
              <a:buSzPts val="1000"/>
              <a:buNone/>
              <a:tabLst>
                <a:tab pos="457200" algn="l"/>
              </a:tabLst>
            </a:pPr>
            <a:r>
              <a:rPr lang="en-US" sz="2600" b="1" dirty="0">
                <a:effectLst/>
                <a:ea typeface="Times New Roman" panose="02020603050405020304" pitchFamily="18" charset="0"/>
                <a:cs typeface="Arial" panose="020B0604020202020204" pitchFamily="34" charset="0"/>
              </a:rPr>
              <a:t>* </a:t>
            </a:r>
            <a:r>
              <a:rPr lang="en-US" sz="2600" b="1" dirty="0">
                <a:solidFill>
                  <a:srgbClr val="7030A0"/>
                </a:solidFill>
                <a:effectLst/>
                <a:ea typeface="Times New Roman" panose="02020603050405020304" pitchFamily="18" charset="0"/>
                <a:cs typeface="Arial" panose="020B0604020202020204" pitchFamily="34" charset="0"/>
              </a:rPr>
              <a:t>End</a:t>
            </a:r>
            <a:r>
              <a:rPr lang="en-US" sz="2600" b="1" dirty="0">
                <a:effectLst/>
                <a:ea typeface="Times New Roman" panose="02020603050405020304" pitchFamily="18" charset="0"/>
                <a:cs typeface="Arial" panose="020B0604020202020204" pitchFamily="34" charset="0"/>
              </a:rPr>
              <a:t>:</a:t>
            </a:r>
            <a:r>
              <a:rPr lang="en-US" sz="2600" dirty="0">
                <a:effectLst/>
                <a:ea typeface="Times New Roman" panose="02020603050405020304" pitchFamily="18" charset="0"/>
                <a:cs typeface="Arial" panose="020B0604020202020204" pitchFamily="34" charset="0"/>
              </a:rPr>
              <a:t> The team delivers a presentation on the changes made and their long-term effects.</a:t>
            </a:r>
            <a:endParaRPr lang="fr-FR" sz="2600" dirty="0">
              <a:effectLst/>
              <a:ea typeface="Calibri" panose="020F0502020204030204" pitchFamily="34" charset="0"/>
              <a:cs typeface="Arial" panose="020B0604020202020204" pitchFamily="34" charset="0"/>
            </a:endParaRPr>
          </a:p>
          <a:p>
            <a:pPr>
              <a:lnSpc>
                <a:spcPts val="2255"/>
              </a:lnSpc>
              <a:spcBef>
                <a:spcPts val="1200"/>
              </a:spcBef>
              <a:spcAft>
                <a:spcPts val="1200"/>
              </a:spcAft>
            </a:pPr>
            <a:endParaRPr lang="en-US" sz="2600" dirty="0">
              <a:effectLst/>
              <a:ea typeface="Times New Roman" panose="02020603050405020304" pitchFamily="18" charset="0"/>
              <a:cs typeface="Arial" panose="020B0604020202020204" pitchFamily="34" charset="0"/>
            </a:endParaRPr>
          </a:p>
          <a:p>
            <a:pPr>
              <a:lnSpc>
                <a:spcPts val="2255"/>
              </a:lnSpc>
              <a:spcBef>
                <a:spcPts val="1200"/>
              </a:spcBef>
              <a:spcAft>
                <a:spcPts val="1200"/>
              </a:spcAft>
            </a:pPr>
            <a:r>
              <a:rPr lang="en-US" sz="2600" dirty="0">
                <a:effectLst/>
                <a:ea typeface="Times New Roman" panose="02020603050405020304" pitchFamily="18" charset="0"/>
                <a:cs typeface="Arial" panose="020B0604020202020204" pitchFamily="34" charset="0"/>
              </a:rPr>
              <a:t>So, what’s the simple answer to </a:t>
            </a:r>
            <a:r>
              <a:rPr lang="en-US" sz="2600" b="1" i="1" dirty="0">
                <a:solidFill>
                  <a:srgbClr val="00B050"/>
                </a:solidFill>
                <a:effectLst/>
                <a:ea typeface="Times New Roman" panose="02020603050405020304" pitchFamily="18" charset="0"/>
                <a:cs typeface="Arial" panose="020B0604020202020204" pitchFamily="34" charset="0"/>
              </a:rPr>
              <a:t>“What is a business case?” </a:t>
            </a:r>
            <a:r>
              <a:rPr lang="en-US" sz="2600" dirty="0">
                <a:effectLst/>
                <a:ea typeface="Times New Roman" panose="02020603050405020304" pitchFamily="18" charset="0"/>
                <a:cs typeface="Arial" panose="020B0604020202020204" pitchFamily="34" charset="0"/>
              </a:rPr>
              <a:t>It’s the story of a problem that needs solving.</a:t>
            </a:r>
            <a:endParaRPr lang="fr-FR" sz="2600" dirty="0">
              <a:effectLst/>
              <a:ea typeface="Calibri" panose="020F0502020204030204" pitchFamily="34" charset="0"/>
              <a:cs typeface="Arial" panose="020B0604020202020204" pitchFamily="34" charset="0"/>
            </a:endParaRPr>
          </a:p>
          <a:p>
            <a:endParaRPr lang="fr-FR" dirty="0"/>
          </a:p>
        </p:txBody>
      </p:sp>
      <p:sp>
        <p:nvSpPr>
          <p:cNvPr id="4" name="Titre 1">
            <a:extLst>
              <a:ext uri="{FF2B5EF4-FFF2-40B4-BE49-F238E27FC236}">
                <a16:creationId xmlns:a16="http://schemas.microsoft.com/office/drawing/2014/main" id="{B06E0AA2-FFC4-4738-A623-96E6030E4A94}"/>
              </a:ext>
            </a:extLst>
          </p:cNvPr>
          <p:cNvSpPr>
            <a:spLocks noGrp="1"/>
          </p:cNvSpPr>
          <p:nvPr>
            <p:ph type="title"/>
          </p:nvPr>
        </p:nvSpPr>
        <p:spPr>
          <a:xfrm>
            <a:off x="2444262" y="365125"/>
            <a:ext cx="7139353" cy="760413"/>
          </a:xfrm>
        </p:spPr>
        <p:txBody>
          <a:bodyPr>
            <a:normAutofit fontScale="90000"/>
          </a:bodyPr>
          <a:lstStyle/>
          <a:p>
            <a:pPr algn="ctr"/>
            <a:br>
              <a:rPr lang="fr-FR" sz="4900" b="1" dirty="0">
                <a:solidFill>
                  <a:srgbClr val="66FF33"/>
                </a:solidFill>
                <a:latin typeface="+mn-lt"/>
              </a:rPr>
            </a:br>
            <a:r>
              <a:rPr lang="fr-FR" sz="4900" b="1" dirty="0">
                <a:solidFill>
                  <a:srgbClr val="66FF33"/>
                </a:solidFill>
                <a:latin typeface="+mn-lt"/>
              </a:rPr>
              <a:t>II- The Business Case</a:t>
            </a:r>
            <a:br>
              <a:rPr lang="fr-FR" sz="3200" dirty="0">
                <a:effectLst/>
                <a:latin typeface="Source Sans Pro" panose="020B0503030403020204" pitchFamily="34" charset="0"/>
                <a:ea typeface="Times New Roman" panose="02020603050405020304" pitchFamily="18" charset="0"/>
                <a:cs typeface="Times New Roman" panose="02020603050405020304" pitchFamily="18" charset="0"/>
              </a:rPr>
            </a:br>
            <a:endParaRPr lang="fr-FR" dirty="0"/>
          </a:p>
        </p:txBody>
      </p:sp>
    </p:spTree>
    <p:extLst>
      <p:ext uri="{BB962C8B-B14F-4D97-AF65-F5344CB8AC3E}">
        <p14:creationId xmlns:p14="http://schemas.microsoft.com/office/powerpoint/2010/main" val="4001495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BE24CF5-EB6D-454E-A73C-C070A7785F00}"/>
              </a:ext>
            </a:extLst>
          </p:cNvPr>
          <p:cNvSpPr>
            <a:spLocks noGrp="1"/>
          </p:cNvSpPr>
          <p:nvPr>
            <p:ph idx="1"/>
          </p:nvPr>
        </p:nvSpPr>
        <p:spPr>
          <a:xfrm>
            <a:off x="175846" y="1825625"/>
            <a:ext cx="10190285" cy="4351338"/>
          </a:xfrm>
        </p:spPr>
        <p:txBody>
          <a:bodyPr>
            <a:normAutofit/>
          </a:bodyPr>
          <a:lstStyle/>
          <a:p>
            <a:pPr algn="just"/>
            <a:r>
              <a:rPr lang="en-US" sz="2600" dirty="0">
                <a:effectLst/>
                <a:ea typeface="Times New Roman" panose="02020603050405020304" pitchFamily="18" charset="0"/>
                <a:cs typeface="Times New Roman" panose="02020603050405020304" pitchFamily="18" charset="0"/>
              </a:rPr>
              <a:t>A business case is used to explain the reason for starting a project.</a:t>
            </a:r>
          </a:p>
          <a:p>
            <a:pPr algn="just"/>
            <a:endParaRPr lang="en-US" sz="2600" dirty="0">
              <a:effectLst/>
              <a:ea typeface="Times New Roman" panose="02020603050405020304" pitchFamily="18" charset="0"/>
              <a:cs typeface="Times New Roman" panose="02020603050405020304" pitchFamily="18" charset="0"/>
            </a:endParaRPr>
          </a:p>
          <a:p>
            <a:pPr algn="just"/>
            <a:r>
              <a:rPr lang="en-US" sz="2600" dirty="0">
                <a:effectLst/>
                <a:ea typeface="Times New Roman" panose="02020603050405020304" pitchFamily="18" charset="0"/>
                <a:cs typeface="Times New Roman" panose="02020603050405020304" pitchFamily="18" charset="0"/>
              </a:rPr>
              <a:t> The business case shows how the use of financial and </a:t>
            </a:r>
            <a:r>
              <a:rPr lang="en-US" sz="2600" b="1" dirty="0">
                <a:solidFill>
                  <a:srgbClr val="0070C0"/>
                </a:solidFill>
                <a:effectLst/>
                <a:ea typeface="Times New Roman" panose="02020603050405020304" pitchFamily="18" charset="0"/>
                <a:cs typeface="Times New Roman" panose="02020603050405020304" pitchFamily="18" charset="0"/>
              </a:rPr>
              <a:t>other resources </a:t>
            </a:r>
            <a:r>
              <a:rPr lang="en-US" sz="2600" dirty="0">
                <a:effectLst/>
                <a:ea typeface="Times New Roman" panose="02020603050405020304" pitchFamily="18" charset="0"/>
                <a:cs typeface="Times New Roman" panose="02020603050405020304" pitchFamily="18" charset="0"/>
              </a:rPr>
              <a:t>are in support of a business need</a:t>
            </a:r>
            <a:r>
              <a:rPr lang="en-US" sz="2600" dirty="0">
                <a:solidFill>
                  <a:srgbClr val="424242"/>
                </a:solidFill>
                <a:effectLst/>
                <a:ea typeface="Times New Roman" panose="02020603050405020304" pitchFamily="18" charset="0"/>
                <a:cs typeface="Times New Roman" panose="02020603050405020304" pitchFamily="18" charset="0"/>
              </a:rPr>
              <a:t>. </a:t>
            </a:r>
          </a:p>
          <a:p>
            <a:pPr algn="just"/>
            <a:endParaRPr lang="en-US" sz="2600" dirty="0">
              <a:solidFill>
                <a:srgbClr val="424242"/>
              </a:solidFill>
              <a:effectLst/>
              <a:ea typeface="Times New Roman" panose="02020603050405020304" pitchFamily="18" charset="0"/>
              <a:cs typeface="Times New Roman" panose="02020603050405020304" pitchFamily="18" charset="0"/>
            </a:endParaRPr>
          </a:p>
          <a:p>
            <a:pPr algn="just"/>
            <a:r>
              <a:rPr lang="en-US" sz="2600" dirty="0">
                <a:effectLst/>
                <a:ea typeface="Times New Roman" panose="02020603050405020304" pitchFamily="18" charset="0"/>
                <a:cs typeface="Times New Roman" panose="02020603050405020304" pitchFamily="18" charset="0"/>
              </a:rPr>
              <a:t>A business case will be adaptable, fitting the size and risk of </a:t>
            </a:r>
            <a:r>
              <a:rPr lang="en-US" sz="2600" b="1" dirty="0">
                <a:solidFill>
                  <a:srgbClr val="0070C0"/>
                </a:solidFill>
                <a:effectLst/>
                <a:ea typeface="Times New Roman" panose="02020603050405020304" pitchFamily="18" charset="0"/>
                <a:cs typeface="Times New Roman" panose="02020603050405020304" pitchFamily="18" charset="0"/>
              </a:rPr>
              <a:t>the proposal</a:t>
            </a:r>
            <a:r>
              <a:rPr lang="en-US" sz="2600" u="sng" dirty="0">
                <a:solidFill>
                  <a:srgbClr val="03ADEE"/>
                </a:solidFill>
                <a:effectLst/>
                <a:ea typeface="Times New Roman" panose="02020603050405020304" pitchFamily="18" charset="0"/>
                <a:cs typeface="Times New Roman" panose="02020603050405020304" pitchFamily="18" charset="0"/>
                <a:hlinkClick r:id="rId2"/>
              </a:rPr>
              <a:t>,</a:t>
            </a:r>
            <a:r>
              <a:rPr lang="en-US" sz="2600" dirty="0">
                <a:solidFill>
                  <a:srgbClr val="424242"/>
                </a:solidFill>
                <a:effectLst/>
                <a:ea typeface="Times New Roman" panose="02020603050405020304" pitchFamily="18" charset="0"/>
                <a:cs typeface="Times New Roman" panose="02020603050405020304" pitchFamily="18" charset="0"/>
              </a:rPr>
              <a:t> </a:t>
            </a:r>
            <a:r>
              <a:rPr lang="en-US" sz="2600" dirty="0">
                <a:effectLst/>
                <a:ea typeface="Times New Roman" panose="02020603050405020304" pitchFamily="18" charset="0"/>
                <a:cs typeface="Times New Roman" panose="02020603050405020304" pitchFamily="18" charset="0"/>
              </a:rPr>
              <a:t>but it will structurally be the same from project to project</a:t>
            </a:r>
            <a:r>
              <a:rPr lang="en-US" sz="2600" dirty="0">
                <a:solidFill>
                  <a:srgbClr val="424242"/>
                </a:solidFill>
                <a:effectLst/>
                <a:ea typeface="Times New Roman" panose="02020603050405020304" pitchFamily="18" charset="0"/>
                <a:cs typeface="Times New Roman" panose="02020603050405020304" pitchFamily="18" charset="0"/>
              </a:rPr>
              <a:t>.</a:t>
            </a:r>
          </a:p>
          <a:p>
            <a:pPr algn="just"/>
            <a:endParaRPr lang="en-US" sz="2600" dirty="0">
              <a:solidFill>
                <a:srgbClr val="424242"/>
              </a:solidFill>
              <a:effectLst/>
              <a:ea typeface="Times New Roman" panose="02020603050405020304" pitchFamily="18" charset="0"/>
              <a:cs typeface="Times New Roman" panose="02020603050405020304" pitchFamily="18" charset="0"/>
            </a:endParaRPr>
          </a:p>
          <a:p>
            <a:pPr algn="just"/>
            <a:r>
              <a:rPr lang="en-US" sz="2600" dirty="0">
                <a:solidFill>
                  <a:srgbClr val="424242"/>
                </a:solidFill>
                <a:effectLst/>
                <a:ea typeface="Times New Roman" panose="02020603050405020304" pitchFamily="18" charset="0"/>
                <a:cs typeface="Times New Roman" panose="02020603050405020304" pitchFamily="18" charset="0"/>
              </a:rPr>
              <a:t> </a:t>
            </a:r>
            <a:endParaRPr lang="fr-FR" dirty="0"/>
          </a:p>
        </p:txBody>
      </p:sp>
      <p:sp>
        <p:nvSpPr>
          <p:cNvPr id="4" name="Titre 1">
            <a:extLst>
              <a:ext uri="{FF2B5EF4-FFF2-40B4-BE49-F238E27FC236}">
                <a16:creationId xmlns:a16="http://schemas.microsoft.com/office/drawing/2014/main" id="{BD57197D-2359-4032-88BB-50004B761668}"/>
              </a:ext>
            </a:extLst>
          </p:cNvPr>
          <p:cNvSpPr>
            <a:spLocks noGrp="1"/>
          </p:cNvSpPr>
          <p:nvPr>
            <p:ph type="title"/>
          </p:nvPr>
        </p:nvSpPr>
        <p:spPr>
          <a:xfrm>
            <a:off x="2479431" y="422030"/>
            <a:ext cx="7192108" cy="861647"/>
          </a:xfrm>
        </p:spPr>
        <p:txBody>
          <a:bodyPr>
            <a:normAutofit fontScale="90000"/>
          </a:bodyPr>
          <a:lstStyle/>
          <a:p>
            <a:pPr algn="ctr"/>
            <a:br>
              <a:rPr lang="fr-FR" sz="4900" b="1" dirty="0">
                <a:solidFill>
                  <a:srgbClr val="66FF33"/>
                </a:solidFill>
                <a:latin typeface="+mn-lt"/>
              </a:rPr>
            </a:br>
            <a:r>
              <a:rPr lang="fr-FR" sz="4900" b="1" dirty="0">
                <a:solidFill>
                  <a:srgbClr val="66FF33"/>
                </a:solidFill>
                <a:latin typeface="+mn-lt"/>
              </a:rPr>
              <a:t>II- The Business Case</a:t>
            </a:r>
            <a:br>
              <a:rPr lang="fr-FR" sz="3200" dirty="0">
                <a:effectLst/>
                <a:latin typeface="Source Sans Pro" panose="020B0503030403020204" pitchFamily="34" charset="0"/>
                <a:ea typeface="Times New Roman" panose="02020603050405020304" pitchFamily="18" charset="0"/>
                <a:cs typeface="Times New Roman" panose="02020603050405020304" pitchFamily="18" charset="0"/>
              </a:rPr>
            </a:br>
            <a:endParaRPr lang="fr-FR" dirty="0"/>
          </a:p>
        </p:txBody>
      </p:sp>
    </p:spTree>
    <p:extLst>
      <p:ext uri="{BB962C8B-B14F-4D97-AF65-F5344CB8AC3E}">
        <p14:creationId xmlns:p14="http://schemas.microsoft.com/office/powerpoint/2010/main" val="1041421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1334826-FB9A-48CD-B070-F61336543491}"/>
              </a:ext>
            </a:extLst>
          </p:cNvPr>
          <p:cNvSpPr>
            <a:spLocks noGrp="1"/>
          </p:cNvSpPr>
          <p:nvPr>
            <p:ph idx="1"/>
          </p:nvPr>
        </p:nvSpPr>
        <p:spPr>
          <a:xfrm>
            <a:off x="175846" y="1799248"/>
            <a:ext cx="10207869" cy="4610344"/>
          </a:xfrm>
        </p:spPr>
        <p:txBody>
          <a:bodyPr/>
          <a:lstStyle/>
          <a:p>
            <a:endParaRPr lang="en-US" sz="2600" dirty="0">
              <a:solidFill>
                <a:srgbClr val="424242"/>
              </a:solidFill>
              <a:effectLst/>
              <a:ea typeface="Times New Roman" panose="02020603050405020304" pitchFamily="18" charset="0"/>
              <a:cs typeface="Times New Roman" panose="02020603050405020304" pitchFamily="18" charset="0"/>
            </a:endParaRPr>
          </a:p>
          <a:p>
            <a:r>
              <a:rPr lang="en-US" sz="2600" b="1" dirty="0">
                <a:solidFill>
                  <a:srgbClr val="FF0000"/>
                </a:solidFill>
                <a:effectLst/>
                <a:ea typeface="Times New Roman" panose="02020603050405020304" pitchFamily="18" charset="0"/>
                <a:cs typeface="Times New Roman" panose="02020603050405020304" pitchFamily="18" charset="0"/>
              </a:rPr>
              <a:t>The Business Case </a:t>
            </a:r>
            <a:r>
              <a:rPr lang="en-US" sz="2600" dirty="0">
                <a:effectLst/>
                <a:ea typeface="Times New Roman" panose="02020603050405020304" pitchFamily="18" charset="0"/>
                <a:cs typeface="Times New Roman" panose="02020603050405020304" pitchFamily="18" charset="0"/>
              </a:rPr>
              <a:t>deals not in technical issues, but the business concerns of the project, and it needs to be comprehensive.</a:t>
            </a:r>
            <a:endParaRPr lang="fr-FR" sz="2600" dirty="0">
              <a:effectLst/>
              <a:ea typeface="Calibri" panose="020F0502020204030204" pitchFamily="34" charset="0"/>
              <a:cs typeface="Arial" panose="020B0604020202020204" pitchFamily="34" charset="0"/>
            </a:endParaRPr>
          </a:p>
          <a:p>
            <a:pPr marL="0" indent="0">
              <a:buNone/>
            </a:pPr>
            <a:endParaRPr lang="en-US" sz="2600" dirty="0">
              <a:ea typeface="Times New Roman" panose="02020603050405020304" pitchFamily="18" charset="0"/>
              <a:cs typeface="Times New Roman" panose="02020603050405020304" pitchFamily="18" charset="0"/>
            </a:endParaRPr>
          </a:p>
          <a:p>
            <a:r>
              <a:rPr lang="en-US" sz="2600" dirty="0">
                <a:effectLst/>
                <a:ea typeface="Times New Roman" panose="02020603050405020304" pitchFamily="18" charset="0"/>
                <a:cs typeface="Times New Roman" panose="02020603050405020304" pitchFamily="18" charset="0"/>
              </a:rPr>
              <a:t>Ideally, the </a:t>
            </a:r>
            <a:r>
              <a:rPr lang="en-US" sz="2600" b="1" dirty="0">
                <a:solidFill>
                  <a:srgbClr val="FF0000"/>
                </a:solidFill>
                <a:effectLst/>
                <a:ea typeface="Times New Roman" panose="02020603050405020304" pitchFamily="18" charset="0"/>
                <a:cs typeface="Times New Roman" panose="02020603050405020304" pitchFamily="18" charset="0"/>
              </a:rPr>
              <a:t>Business Case </a:t>
            </a:r>
            <a:r>
              <a:rPr lang="en-US" sz="2600" dirty="0">
                <a:effectLst/>
                <a:ea typeface="Times New Roman" panose="02020603050405020304" pitchFamily="18" charset="0"/>
                <a:cs typeface="Times New Roman" panose="02020603050405020304" pitchFamily="18" charset="0"/>
              </a:rPr>
              <a:t>should be easy to understand, clear, logical and relevant. </a:t>
            </a:r>
          </a:p>
          <a:p>
            <a:endParaRPr lang="en-US" sz="2600" dirty="0">
              <a:ea typeface="Times New Roman" panose="02020603050405020304" pitchFamily="18" charset="0"/>
              <a:cs typeface="Times New Roman" panose="02020603050405020304" pitchFamily="18" charset="0"/>
            </a:endParaRPr>
          </a:p>
          <a:p>
            <a:r>
              <a:rPr lang="en-US" sz="2600" dirty="0">
                <a:effectLst/>
                <a:ea typeface="Times New Roman" panose="02020603050405020304" pitchFamily="18" charset="0"/>
                <a:cs typeface="Times New Roman" panose="02020603050405020304" pitchFamily="18" charset="0"/>
              </a:rPr>
              <a:t>The key aspects need to be tracked and measured and justified. There also must be accountability and commitment for the delivery and costs involved.</a:t>
            </a:r>
            <a:endParaRPr lang="fr-FR" sz="2600" dirty="0">
              <a:effectLst/>
              <a:ea typeface="Calibri" panose="020F0502020204030204" pitchFamily="34" charset="0"/>
              <a:cs typeface="Arial" panose="020B0604020202020204" pitchFamily="34" charset="0"/>
            </a:endParaRPr>
          </a:p>
          <a:p>
            <a:endParaRPr lang="fr-FR" dirty="0"/>
          </a:p>
        </p:txBody>
      </p:sp>
      <p:sp>
        <p:nvSpPr>
          <p:cNvPr id="4" name="Titre 1">
            <a:extLst>
              <a:ext uri="{FF2B5EF4-FFF2-40B4-BE49-F238E27FC236}">
                <a16:creationId xmlns:a16="http://schemas.microsoft.com/office/drawing/2014/main" id="{E7E3AD17-C851-4565-8585-9236BDA00BB3}"/>
              </a:ext>
            </a:extLst>
          </p:cNvPr>
          <p:cNvSpPr>
            <a:spLocks noGrp="1"/>
          </p:cNvSpPr>
          <p:nvPr>
            <p:ph type="title"/>
          </p:nvPr>
        </p:nvSpPr>
        <p:spPr>
          <a:xfrm>
            <a:off x="2303585" y="448408"/>
            <a:ext cx="7227278" cy="835270"/>
          </a:xfrm>
        </p:spPr>
        <p:txBody>
          <a:bodyPr>
            <a:normAutofit fontScale="90000"/>
          </a:bodyPr>
          <a:lstStyle/>
          <a:p>
            <a:pPr algn="ctr"/>
            <a:br>
              <a:rPr lang="fr-FR" sz="4900" b="1" dirty="0">
                <a:solidFill>
                  <a:srgbClr val="66FF33"/>
                </a:solidFill>
                <a:latin typeface="+mn-lt"/>
              </a:rPr>
            </a:br>
            <a:r>
              <a:rPr lang="fr-FR" sz="4900" b="1" dirty="0">
                <a:solidFill>
                  <a:srgbClr val="66FF33"/>
                </a:solidFill>
                <a:latin typeface="+mn-lt"/>
              </a:rPr>
              <a:t>II- The Business Case</a:t>
            </a:r>
            <a:br>
              <a:rPr lang="fr-FR" sz="3200" dirty="0">
                <a:effectLst/>
                <a:latin typeface="Source Sans Pro" panose="020B0503030403020204" pitchFamily="34" charset="0"/>
                <a:ea typeface="Times New Roman" panose="02020603050405020304" pitchFamily="18" charset="0"/>
                <a:cs typeface="Times New Roman" panose="02020603050405020304" pitchFamily="18" charset="0"/>
              </a:rPr>
            </a:br>
            <a:endParaRPr lang="fr-FR" dirty="0"/>
          </a:p>
        </p:txBody>
      </p:sp>
    </p:spTree>
    <p:extLst>
      <p:ext uri="{BB962C8B-B14F-4D97-AF65-F5344CB8AC3E}">
        <p14:creationId xmlns:p14="http://schemas.microsoft.com/office/powerpoint/2010/main" val="39759913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9C8B99-347F-4D1F-BB15-3E4993D63D30}"/>
              </a:ext>
            </a:extLst>
          </p:cNvPr>
          <p:cNvSpPr>
            <a:spLocks noGrp="1"/>
          </p:cNvSpPr>
          <p:nvPr>
            <p:ph type="title"/>
          </p:nvPr>
        </p:nvSpPr>
        <p:spPr>
          <a:xfrm>
            <a:off x="2338754" y="681037"/>
            <a:ext cx="7244861" cy="629017"/>
          </a:xfrm>
        </p:spPr>
        <p:txBody>
          <a:bodyPr>
            <a:normAutofit fontScale="90000"/>
          </a:bodyPr>
          <a:lstStyle/>
          <a:p>
            <a:pPr algn="ctr"/>
            <a:br>
              <a:rPr lang="fr-FR" sz="4900" b="1" dirty="0">
                <a:solidFill>
                  <a:srgbClr val="66FF33"/>
                </a:solidFill>
                <a:latin typeface="+mn-lt"/>
              </a:rPr>
            </a:br>
            <a:r>
              <a:rPr lang="fr-FR" sz="4900" b="1" dirty="0">
                <a:solidFill>
                  <a:srgbClr val="66FF33"/>
                </a:solidFill>
                <a:latin typeface="+mn-lt"/>
              </a:rPr>
              <a:t>II- The Business Case</a:t>
            </a:r>
            <a:br>
              <a:rPr lang="fr-FR" sz="3200" dirty="0">
                <a:effectLst/>
                <a:latin typeface="Source Sans Pro" panose="020B0503030403020204" pitchFamily="34" charset="0"/>
                <a:ea typeface="Times New Roman" panose="02020603050405020304" pitchFamily="18" charset="0"/>
                <a:cs typeface="Times New Roman" panose="02020603050405020304" pitchFamily="18" charset="0"/>
              </a:rPr>
            </a:br>
            <a:endParaRPr lang="fr-FR" dirty="0"/>
          </a:p>
        </p:txBody>
      </p:sp>
      <p:sp>
        <p:nvSpPr>
          <p:cNvPr id="3" name="Espace réservé du contenu 2">
            <a:extLst>
              <a:ext uri="{FF2B5EF4-FFF2-40B4-BE49-F238E27FC236}">
                <a16:creationId xmlns:a16="http://schemas.microsoft.com/office/drawing/2014/main" id="{7B476C32-90F0-47B0-9DD8-1A067B8ED435}"/>
              </a:ext>
            </a:extLst>
          </p:cNvPr>
          <p:cNvSpPr>
            <a:spLocks noGrp="1"/>
          </p:cNvSpPr>
          <p:nvPr>
            <p:ph idx="1"/>
          </p:nvPr>
        </p:nvSpPr>
        <p:spPr>
          <a:xfrm>
            <a:off x="149469" y="1644162"/>
            <a:ext cx="10251831" cy="4532801"/>
          </a:xfrm>
        </p:spPr>
        <p:txBody>
          <a:bodyPr>
            <a:normAutofit/>
          </a:bodyPr>
          <a:lstStyle/>
          <a:p>
            <a:pPr marL="0" indent="0">
              <a:buNone/>
            </a:pPr>
            <a:r>
              <a:rPr lang="fr-FR" sz="1800" dirty="0">
                <a:effectLst/>
                <a:latin typeface="Calibri" panose="020F0502020204030204" pitchFamily="34" charset="0"/>
                <a:ea typeface="Calibri" panose="020F0502020204030204" pitchFamily="34" charset="0"/>
                <a:cs typeface="Arial" panose="020B0604020202020204" pitchFamily="34" charset="0"/>
              </a:rPr>
              <a:t>	</a:t>
            </a:r>
            <a:r>
              <a:rPr lang="fr-FR" sz="2600" dirty="0">
                <a:effectLst/>
                <a:ea typeface="Calibri" panose="020F0502020204030204" pitchFamily="34" charset="0"/>
                <a:cs typeface="Arial" panose="020B0604020202020204" pitchFamily="34" charset="0"/>
              </a:rPr>
              <a:t>II-2- </a:t>
            </a:r>
            <a:r>
              <a:rPr lang="fr-FR" sz="2600" dirty="0" err="1">
                <a:effectLst/>
                <a:ea typeface="Calibri" panose="020F0502020204030204" pitchFamily="34" charset="0"/>
                <a:cs typeface="Arial" panose="020B0604020202020204" pitchFamily="34" charset="0"/>
              </a:rPr>
              <a:t>Componenets</a:t>
            </a:r>
            <a:endParaRPr lang="fr-FR" sz="2600" dirty="0">
              <a:effectLst/>
              <a:ea typeface="Calibri" panose="020F0502020204030204" pitchFamily="34" charset="0"/>
              <a:cs typeface="Arial" panose="020B0604020202020204" pitchFamily="34" charset="0"/>
            </a:endParaRPr>
          </a:p>
          <a:p>
            <a:pPr>
              <a:lnSpc>
                <a:spcPct val="107000"/>
              </a:lnSpc>
              <a:spcAft>
                <a:spcPts val="1800"/>
              </a:spcAft>
            </a:pPr>
            <a:r>
              <a:rPr lang="fr-FR" sz="2600" dirty="0">
                <a:effectLst/>
                <a:ea typeface="Times New Roman" panose="02020603050405020304" pitchFamily="18" charset="0"/>
                <a:cs typeface="Arial" panose="020B0604020202020204" pitchFamily="34" charset="0"/>
              </a:rPr>
              <a:t>For a </a:t>
            </a:r>
            <a:r>
              <a:rPr lang="fr-FR" sz="2600" dirty="0" err="1">
                <a:effectLst/>
                <a:ea typeface="Times New Roman" panose="02020603050405020304" pitchFamily="18" charset="0"/>
                <a:cs typeface="Arial" panose="020B0604020202020204" pitchFamily="34" charset="0"/>
              </a:rPr>
              <a:t>complex</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project</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with</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significant</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stakes</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it</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may</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be</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wise</a:t>
            </a:r>
            <a:r>
              <a:rPr lang="fr-FR" sz="2600" dirty="0">
                <a:effectLst/>
                <a:ea typeface="Times New Roman" panose="02020603050405020304" pitchFamily="18" charset="0"/>
                <a:cs typeface="Arial" panose="020B0604020202020204" pitchFamily="34" charset="0"/>
              </a:rPr>
              <a:t> to carry out the </a:t>
            </a:r>
            <a:r>
              <a:rPr lang="fr-FR" sz="2600" b="1" u="sng" dirty="0" err="1">
                <a:solidFill>
                  <a:srgbClr val="F0005A"/>
                </a:solidFill>
                <a:effectLst/>
                <a:ea typeface="Times New Roman" panose="02020603050405020304" pitchFamily="18" charset="0"/>
                <a:cs typeface="Arial" panose="020B0604020202020204" pitchFamily="34" charset="0"/>
                <a:hlinkClick r:id="rId2"/>
              </a:rPr>
              <a:t>opportunity</a:t>
            </a:r>
            <a:r>
              <a:rPr lang="fr-FR" sz="2600" b="1" u="sng" dirty="0">
                <a:solidFill>
                  <a:srgbClr val="F0005A"/>
                </a:solidFill>
                <a:effectLst/>
                <a:ea typeface="Times New Roman" panose="02020603050405020304" pitchFamily="18" charset="0"/>
                <a:cs typeface="Arial" panose="020B0604020202020204" pitchFamily="34" charset="0"/>
                <a:hlinkClick r:id="rId2"/>
              </a:rPr>
              <a:t> </a:t>
            </a:r>
            <a:r>
              <a:rPr lang="fr-FR" sz="2600" b="1" u="sng" dirty="0" err="1">
                <a:solidFill>
                  <a:srgbClr val="F0005A"/>
                </a:solidFill>
                <a:effectLst/>
                <a:ea typeface="Times New Roman" panose="02020603050405020304" pitchFamily="18" charset="0"/>
                <a:cs typeface="Arial" panose="020B0604020202020204" pitchFamily="34" charset="0"/>
                <a:hlinkClick r:id="rId2"/>
              </a:rPr>
              <a:t>study</a:t>
            </a:r>
            <a:r>
              <a:rPr lang="fr-FR" sz="2600" b="1" u="sng" dirty="0">
                <a:solidFill>
                  <a:srgbClr val="F0005A"/>
                </a:solidFill>
                <a:effectLst/>
                <a:ea typeface="Times New Roman" panose="02020603050405020304" pitchFamily="18" charset="0"/>
                <a:cs typeface="Arial" panose="020B0604020202020204" pitchFamily="34" charset="0"/>
                <a:hlinkClick r:id="rId2"/>
              </a:rPr>
              <a:t> </a:t>
            </a:r>
            <a:r>
              <a:rPr lang="fr-FR" sz="2600" dirty="0">
                <a:effectLst/>
                <a:ea typeface="Times New Roman" panose="02020603050405020304" pitchFamily="18" charset="0"/>
                <a:cs typeface="Arial" panose="020B0604020202020204" pitchFamily="34" charset="0"/>
              </a:rPr>
              <a:t>to </a:t>
            </a:r>
            <a:r>
              <a:rPr lang="fr-FR" sz="2600" dirty="0" err="1">
                <a:effectLst/>
                <a:ea typeface="Times New Roman" panose="02020603050405020304" pitchFamily="18" charset="0"/>
                <a:cs typeface="Arial" panose="020B0604020202020204" pitchFamily="34" charset="0"/>
              </a:rPr>
              <a:t>confirm</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its</a:t>
            </a:r>
            <a:r>
              <a:rPr lang="fr-FR" sz="2600" dirty="0">
                <a:effectLst/>
                <a:ea typeface="Times New Roman" panose="02020603050405020304" pitchFamily="18" charset="0"/>
                <a:cs typeface="Arial" panose="020B0604020202020204" pitchFamily="34" charset="0"/>
              </a:rPr>
              <a:t> </a:t>
            </a:r>
            <a:r>
              <a:rPr lang="fr-FR" sz="2600" dirty="0" err="1">
                <a:effectLst/>
                <a:ea typeface="Times New Roman" panose="02020603050405020304" pitchFamily="18" charset="0"/>
                <a:cs typeface="Arial" panose="020B0604020202020204" pitchFamily="34" charset="0"/>
              </a:rPr>
              <a:t>merits</a:t>
            </a:r>
            <a:r>
              <a:rPr lang="fr-FR" sz="2600" dirty="0">
                <a:effectLst/>
                <a:ea typeface="Times New Roman" panose="02020603050405020304" pitchFamily="18" charset="0"/>
                <a:cs typeface="Arial" panose="020B0604020202020204" pitchFamily="34" charset="0"/>
              </a:rPr>
              <a:t>.</a:t>
            </a:r>
          </a:p>
          <a:p>
            <a:pPr marL="0" indent="0">
              <a:lnSpc>
                <a:spcPct val="107000"/>
              </a:lnSpc>
              <a:spcAft>
                <a:spcPts val="1800"/>
              </a:spcAft>
              <a:buNone/>
            </a:pPr>
            <a:endParaRPr lang="fr-FR" sz="2600" dirty="0">
              <a:effectLst/>
              <a:ea typeface="Calibri" panose="020F0502020204030204" pitchFamily="34" charset="0"/>
              <a:cs typeface="Arial" panose="020B0604020202020204" pitchFamily="34" charset="0"/>
            </a:endParaRPr>
          </a:p>
          <a:p>
            <a:pPr marL="0" indent="0">
              <a:buNone/>
            </a:pPr>
            <a:endParaRPr lang="fr-FR" dirty="0"/>
          </a:p>
        </p:txBody>
      </p:sp>
      <p:graphicFrame>
        <p:nvGraphicFramePr>
          <p:cNvPr id="6" name="Tableau 6">
            <a:extLst>
              <a:ext uri="{FF2B5EF4-FFF2-40B4-BE49-F238E27FC236}">
                <a16:creationId xmlns:a16="http://schemas.microsoft.com/office/drawing/2014/main" id="{DD8D564B-FE0B-4120-A799-15F8CC5AAA96}"/>
              </a:ext>
            </a:extLst>
          </p:cNvPr>
          <p:cNvGraphicFramePr>
            <a:graphicFrameLocks noGrp="1"/>
          </p:cNvGraphicFramePr>
          <p:nvPr>
            <p:extLst>
              <p:ext uri="{D42A27DB-BD31-4B8C-83A1-F6EECF244321}">
                <p14:modId xmlns:p14="http://schemas.microsoft.com/office/powerpoint/2010/main" val="1507613362"/>
              </p:ext>
            </p:extLst>
          </p:nvPr>
        </p:nvGraphicFramePr>
        <p:xfrm>
          <a:off x="0" y="3048583"/>
          <a:ext cx="12191999" cy="3939159"/>
        </p:xfrm>
        <a:graphic>
          <a:graphicData uri="http://schemas.openxmlformats.org/drawingml/2006/table">
            <a:tbl>
              <a:tblPr firstRow="1" bandRow="1">
                <a:tableStyleId>{8A107856-5554-42FB-B03E-39F5DBC370BA}</a:tableStyleId>
              </a:tblPr>
              <a:tblGrid>
                <a:gridCol w="6572046">
                  <a:extLst>
                    <a:ext uri="{9D8B030D-6E8A-4147-A177-3AD203B41FA5}">
                      <a16:colId xmlns:a16="http://schemas.microsoft.com/office/drawing/2014/main" val="2776149679"/>
                    </a:ext>
                  </a:extLst>
                </a:gridCol>
                <a:gridCol w="5619953">
                  <a:extLst>
                    <a:ext uri="{9D8B030D-6E8A-4147-A177-3AD203B41FA5}">
                      <a16:colId xmlns:a16="http://schemas.microsoft.com/office/drawing/2014/main" val="2275324735"/>
                    </a:ext>
                  </a:extLst>
                </a:gridCol>
              </a:tblGrid>
              <a:tr h="3666253">
                <a:tc>
                  <a:txBody>
                    <a:bodyPr/>
                    <a:lstStyle/>
                    <a:p>
                      <a:pPr marL="285750" indent="-285750">
                        <a:lnSpc>
                          <a:spcPct val="107000"/>
                        </a:lnSpc>
                        <a:spcAft>
                          <a:spcPts val="1800"/>
                        </a:spcAft>
                        <a:buFont typeface="Arial" panose="020B0604020202020204" pitchFamily="34" charset="0"/>
                        <a:buChar char="•"/>
                      </a:pPr>
                      <a:r>
                        <a:rPr lang="fr-FR" sz="2400" b="0" dirty="0">
                          <a:effectLst/>
                          <a:ea typeface="Times New Roman" panose="02020603050405020304" pitchFamily="18" charset="0"/>
                          <a:cs typeface="Arial" panose="020B0604020202020204" pitchFamily="34" charset="0"/>
                        </a:rPr>
                        <a:t>The expression of </a:t>
                      </a:r>
                      <a:r>
                        <a:rPr lang="fr-FR" sz="2400" b="0" dirty="0" err="1">
                          <a:effectLst/>
                          <a:ea typeface="Times New Roman" panose="02020603050405020304" pitchFamily="18" charset="0"/>
                          <a:cs typeface="Arial" panose="020B0604020202020204" pitchFamily="34" charset="0"/>
                        </a:rPr>
                        <a:t>needs</a:t>
                      </a:r>
                      <a:r>
                        <a:rPr lang="fr-FR" sz="2400" b="0" dirty="0">
                          <a:effectLst/>
                          <a:ea typeface="Times New Roman" panose="02020603050405020304" pitchFamily="18" charset="0"/>
                          <a:cs typeface="Arial" panose="020B0604020202020204" pitchFamily="34" charset="0"/>
                        </a:rPr>
                        <a:t> </a:t>
                      </a:r>
                      <a:endParaRPr lang="fr-FR" sz="2400" b="0" dirty="0">
                        <a:effectLst/>
                        <a:ea typeface="Calibri" panose="020F0502020204030204" pitchFamily="34" charset="0"/>
                        <a:cs typeface="Arial" panose="020B0604020202020204" pitchFamily="34" charset="0"/>
                      </a:endParaRPr>
                    </a:p>
                    <a:p>
                      <a:pPr marL="342900" lvl="0" indent="-342900">
                        <a:lnSpc>
                          <a:spcPct val="107000"/>
                        </a:lnSpc>
                        <a:spcAft>
                          <a:spcPts val="300"/>
                        </a:spcAft>
                        <a:buSzPts val="1000"/>
                        <a:buFont typeface="Symbol" panose="05050102010706020507" pitchFamily="18" charset="2"/>
                        <a:buChar char=""/>
                        <a:tabLst>
                          <a:tab pos="457200" algn="l"/>
                        </a:tabLst>
                      </a:pPr>
                      <a:r>
                        <a:rPr lang="fr-FR" sz="2400" b="0" dirty="0">
                          <a:effectLst/>
                          <a:ea typeface="Times New Roman" panose="02020603050405020304" pitchFamily="18" charset="0"/>
                          <a:cs typeface="Arial" panose="020B0604020202020204" pitchFamily="34" charset="0"/>
                        </a:rPr>
                        <a:t>the </a:t>
                      </a:r>
                      <a:r>
                        <a:rPr lang="fr-FR" sz="2400" b="0" dirty="0" err="1">
                          <a:effectLst/>
                          <a:ea typeface="Times New Roman" panose="02020603050405020304" pitchFamily="18" charset="0"/>
                          <a:cs typeface="Arial" panose="020B0604020202020204" pitchFamily="34" charset="0"/>
                        </a:rPr>
                        <a:t>analysis</a:t>
                      </a:r>
                      <a:r>
                        <a:rPr lang="fr-FR" sz="2400" b="0" dirty="0">
                          <a:effectLst/>
                          <a:ea typeface="Times New Roman" panose="02020603050405020304" pitchFamily="18" charset="0"/>
                          <a:cs typeface="Arial" panose="020B0604020202020204" pitchFamily="34" charset="0"/>
                        </a:rPr>
                        <a:t> of the situation , in </a:t>
                      </a:r>
                      <a:r>
                        <a:rPr lang="fr-FR" sz="2400" b="0" dirty="0" err="1">
                          <a:effectLst/>
                          <a:ea typeface="Times New Roman" panose="02020603050405020304" pitchFamily="18" charset="0"/>
                          <a:cs typeface="Arial" panose="020B0604020202020204" pitchFamily="34" charset="0"/>
                        </a:rPr>
                        <a:t>particular</a:t>
                      </a:r>
                      <a:r>
                        <a:rPr lang="fr-FR" sz="2400" b="0" dirty="0">
                          <a:effectLst/>
                          <a:ea typeface="Times New Roman" panose="02020603050405020304" pitchFamily="18" charset="0"/>
                          <a:cs typeface="Arial" panose="020B0604020202020204" pitchFamily="34" charset="0"/>
                        </a:rPr>
                        <a:t> the </a:t>
                      </a:r>
                      <a:r>
                        <a:rPr lang="fr-FR" sz="2400" b="0" dirty="0" err="1">
                          <a:effectLst/>
                          <a:ea typeface="Times New Roman" panose="02020603050405020304" pitchFamily="18" charset="0"/>
                          <a:cs typeface="Arial" panose="020B0604020202020204" pitchFamily="34" charset="0"/>
                        </a:rPr>
                        <a:t>strategy</a:t>
                      </a:r>
                      <a:r>
                        <a:rPr lang="fr-FR" sz="2400" b="0" dirty="0">
                          <a:effectLst/>
                          <a:ea typeface="Times New Roman" panose="02020603050405020304" pitchFamily="18" charset="0"/>
                          <a:cs typeface="Arial" panose="020B0604020202020204" pitchFamily="34" charset="0"/>
                        </a:rPr>
                        <a:t> of the </a:t>
                      </a:r>
                      <a:r>
                        <a:rPr lang="fr-FR" sz="2400" b="0" dirty="0" err="1">
                          <a:effectLst/>
                          <a:ea typeface="Times New Roman" panose="02020603050405020304" pitchFamily="18" charset="0"/>
                          <a:cs typeface="Arial" panose="020B0604020202020204" pitchFamily="34" charset="0"/>
                        </a:rPr>
                        <a:t>company</a:t>
                      </a:r>
                      <a:r>
                        <a:rPr lang="fr-FR" sz="2400" b="0" dirty="0">
                          <a:effectLst/>
                          <a:ea typeface="Times New Roman" panose="02020603050405020304" pitchFamily="18" charset="0"/>
                          <a:cs typeface="Arial" panose="020B0604020202020204" pitchFamily="34" charset="0"/>
                        </a:rPr>
                        <a:t>, the key </a:t>
                      </a:r>
                      <a:r>
                        <a:rPr lang="fr-FR" sz="2400" b="0" dirty="0" err="1">
                          <a:effectLst/>
                          <a:ea typeface="Times New Roman" panose="02020603050405020304" pitchFamily="18" charset="0"/>
                          <a:cs typeface="Arial" panose="020B0604020202020204" pitchFamily="34" charset="0"/>
                        </a:rPr>
                        <a:t>factors</a:t>
                      </a:r>
                      <a:r>
                        <a:rPr lang="fr-FR" sz="2400" b="0" dirty="0">
                          <a:effectLst/>
                          <a:ea typeface="Times New Roman" panose="02020603050405020304" pitchFamily="18" charset="0"/>
                          <a:cs typeface="Arial" panose="020B0604020202020204" pitchFamily="34" charset="0"/>
                        </a:rPr>
                        <a:t> of </a:t>
                      </a:r>
                      <a:r>
                        <a:rPr lang="fr-FR" sz="2400" b="0" dirty="0" err="1">
                          <a:effectLst/>
                          <a:ea typeface="Times New Roman" panose="02020603050405020304" pitchFamily="18" charset="0"/>
                          <a:cs typeface="Arial" panose="020B0604020202020204" pitchFamily="34" charset="0"/>
                        </a:rPr>
                        <a:t>success</a:t>
                      </a:r>
                      <a:r>
                        <a:rPr lang="fr-FR" sz="2400" b="0" dirty="0">
                          <a:effectLst/>
                          <a:ea typeface="Times New Roman" panose="02020603050405020304" pitchFamily="18" charset="0"/>
                          <a:cs typeface="Arial" panose="020B0604020202020204" pitchFamily="34" charset="0"/>
                        </a:rPr>
                        <a:t>, the </a:t>
                      </a:r>
                      <a:r>
                        <a:rPr lang="fr-FR" sz="2400" b="0" dirty="0" err="1">
                          <a:effectLst/>
                          <a:ea typeface="Times New Roman" panose="02020603050405020304" pitchFamily="18" charset="0"/>
                          <a:cs typeface="Arial" panose="020B0604020202020204" pitchFamily="34" charset="0"/>
                        </a:rPr>
                        <a:t>evaluation</a:t>
                      </a:r>
                      <a:r>
                        <a:rPr lang="fr-FR" sz="2400" b="0" dirty="0">
                          <a:effectLst/>
                          <a:ea typeface="Times New Roman" panose="02020603050405020304" pitchFamily="18" charset="0"/>
                          <a:cs typeface="Arial" panose="020B0604020202020204" pitchFamily="34" charset="0"/>
                        </a:rPr>
                        <a:t> </a:t>
                      </a:r>
                      <a:r>
                        <a:rPr lang="fr-FR" sz="2400" b="0" dirty="0" err="1">
                          <a:effectLst/>
                          <a:ea typeface="Times New Roman" panose="02020603050405020304" pitchFamily="18" charset="0"/>
                          <a:cs typeface="Arial" panose="020B0604020202020204" pitchFamily="34" charset="0"/>
                        </a:rPr>
                        <a:t>criteria</a:t>
                      </a:r>
                      <a:r>
                        <a:rPr lang="fr-FR" sz="2400" b="0" dirty="0">
                          <a:effectLst/>
                          <a:ea typeface="Times New Roman" panose="02020603050405020304" pitchFamily="18" charset="0"/>
                          <a:cs typeface="Arial" panose="020B0604020202020204" pitchFamily="34" charset="0"/>
                        </a:rPr>
                        <a:t>,</a:t>
                      </a:r>
                    </a:p>
                    <a:p>
                      <a:pPr marL="342900" lvl="0" indent="-342900">
                        <a:lnSpc>
                          <a:spcPct val="107000"/>
                        </a:lnSpc>
                        <a:spcAft>
                          <a:spcPts val="300"/>
                        </a:spcAft>
                        <a:buSzPts val="1000"/>
                        <a:buFont typeface="Symbol" panose="05050102010706020507" pitchFamily="18" charset="2"/>
                        <a:buChar char=""/>
                        <a:tabLst>
                          <a:tab pos="457200" algn="l"/>
                        </a:tabLst>
                      </a:pPr>
                      <a:endParaRPr lang="fr-FR" sz="2400" b="0" dirty="0">
                        <a:effectLst/>
                        <a:ea typeface="Calibri" panose="020F0502020204030204" pitchFamily="34" charset="0"/>
                        <a:cs typeface="Arial" panose="020B0604020202020204" pitchFamily="34" charset="0"/>
                      </a:endParaRPr>
                    </a:p>
                    <a:p>
                      <a:pPr marL="342900" lvl="0" indent="-342900">
                        <a:lnSpc>
                          <a:spcPct val="107000"/>
                        </a:lnSpc>
                        <a:spcAft>
                          <a:spcPts val="300"/>
                        </a:spcAft>
                        <a:buSzPts val="1000"/>
                        <a:buFont typeface="Symbol" panose="05050102010706020507" pitchFamily="18" charset="2"/>
                        <a:buChar char=""/>
                        <a:tabLst>
                          <a:tab pos="457200" algn="l"/>
                        </a:tabLst>
                      </a:pPr>
                      <a:r>
                        <a:rPr lang="fr-FR" sz="2400" b="0" dirty="0">
                          <a:effectLst/>
                          <a:ea typeface="Times New Roman" panose="02020603050405020304" pitchFamily="18" charset="0"/>
                          <a:cs typeface="Arial" panose="020B0604020202020204" pitchFamily="34" charset="0"/>
                        </a:rPr>
                        <a:t>the </a:t>
                      </a:r>
                      <a:r>
                        <a:rPr lang="fr-FR" sz="2400" b="0" dirty="0" err="1">
                          <a:effectLst/>
                          <a:ea typeface="Times New Roman" panose="02020603050405020304" pitchFamily="18" charset="0"/>
                          <a:cs typeface="Arial" panose="020B0604020202020204" pitchFamily="34" charset="0"/>
                        </a:rPr>
                        <a:t>expected</a:t>
                      </a:r>
                      <a:r>
                        <a:rPr lang="fr-FR" sz="2400" b="0" dirty="0">
                          <a:effectLst/>
                          <a:ea typeface="Times New Roman" panose="02020603050405020304" pitchFamily="18" charset="0"/>
                          <a:cs typeface="Arial" panose="020B0604020202020204" pitchFamily="34" charset="0"/>
                        </a:rPr>
                        <a:t> </a:t>
                      </a:r>
                      <a:r>
                        <a:rPr lang="fr-FR" sz="2400" b="0" dirty="0" err="1">
                          <a:effectLst/>
                          <a:ea typeface="Times New Roman" panose="02020603050405020304" pitchFamily="18" charset="0"/>
                          <a:cs typeface="Arial" panose="020B0604020202020204" pitchFamily="34" charset="0"/>
                        </a:rPr>
                        <a:t>results</a:t>
                      </a:r>
                      <a:r>
                        <a:rPr lang="fr-FR" sz="2400" b="0" dirty="0">
                          <a:effectLst/>
                          <a:ea typeface="Times New Roman" panose="02020603050405020304" pitchFamily="18" charset="0"/>
                          <a:cs typeface="Arial" panose="020B0604020202020204" pitchFamily="34" charset="0"/>
                        </a:rPr>
                        <a:t> , </a:t>
                      </a:r>
                      <a:r>
                        <a:rPr lang="fr-FR" sz="2400" b="0" dirty="0" err="1">
                          <a:effectLst/>
                          <a:ea typeface="Times New Roman" panose="02020603050405020304" pitchFamily="18" charset="0"/>
                          <a:cs typeface="Arial" panose="020B0604020202020204" pitchFamily="34" charset="0"/>
                        </a:rPr>
                        <a:t>with</a:t>
                      </a:r>
                      <a:r>
                        <a:rPr lang="fr-FR" sz="2400" b="0" dirty="0">
                          <a:effectLst/>
                          <a:ea typeface="Times New Roman" panose="02020603050405020304" pitchFamily="18" charset="0"/>
                          <a:cs typeface="Arial" panose="020B0604020202020204" pitchFamily="34" charset="0"/>
                        </a:rPr>
                        <a:t> SMART </a:t>
                      </a:r>
                      <a:r>
                        <a:rPr lang="fr-FR" sz="2400" b="0" dirty="0" err="1">
                          <a:effectLst/>
                          <a:ea typeface="Times New Roman" panose="02020603050405020304" pitchFamily="18" charset="0"/>
                          <a:cs typeface="Arial" panose="020B0604020202020204" pitchFamily="34" charset="0"/>
                        </a:rPr>
                        <a:t>indicators</a:t>
                      </a:r>
                      <a:r>
                        <a:rPr lang="fr-FR" sz="2400" b="0" dirty="0">
                          <a:effectLst/>
                          <a:ea typeface="Times New Roman" panose="02020603050405020304" pitchFamily="18" charset="0"/>
                          <a:cs typeface="Arial" panose="020B0604020202020204" pitchFamily="34" charset="0"/>
                        </a:rPr>
                        <a:t> (</a:t>
                      </a:r>
                      <a:r>
                        <a:rPr lang="fr-FR" sz="2400" b="0" dirty="0" err="1">
                          <a:effectLst/>
                          <a:ea typeface="Times New Roman" panose="02020603050405020304" pitchFamily="18" charset="0"/>
                          <a:cs typeface="Arial" panose="020B0604020202020204" pitchFamily="34" charset="0"/>
                        </a:rPr>
                        <a:t>Specific</a:t>
                      </a:r>
                      <a:r>
                        <a:rPr lang="fr-FR" sz="2400" b="0" dirty="0">
                          <a:effectLst/>
                          <a:ea typeface="Times New Roman" panose="02020603050405020304" pitchFamily="18" charset="0"/>
                          <a:cs typeface="Arial" panose="020B0604020202020204" pitchFamily="34" charset="0"/>
                        </a:rPr>
                        <a:t>, </a:t>
                      </a:r>
                      <a:r>
                        <a:rPr lang="fr-FR" sz="2400" b="0" dirty="0" err="1">
                          <a:effectLst/>
                          <a:ea typeface="Times New Roman" panose="02020603050405020304" pitchFamily="18" charset="0"/>
                          <a:cs typeface="Arial" panose="020B0604020202020204" pitchFamily="34" charset="0"/>
                        </a:rPr>
                        <a:t>Measurable</a:t>
                      </a:r>
                      <a:r>
                        <a:rPr lang="fr-FR" sz="2400" b="0" dirty="0">
                          <a:effectLst/>
                          <a:ea typeface="Times New Roman" panose="02020603050405020304" pitchFamily="18" charset="0"/>
                          <a:cs typeface="Arial" panose="020B0604020202020204" pitchFamily="34" charset="0"/>
                        </a:rPr>
                        <a:t>, </a:t>
                      </a:r>
                      <a:r>
                        <a:rPr lang="fr-FR" sz="2400" b="0" dirty="0" err="1">
                          <a:effectLst/>
                          <a:ea typeface="Times New Roman" panose="02020603050405020304" pitchFamily="18" charset="0"/>
                          <a:cs typeface="Arial" panose="020B0604020202020204" pitchFamily="34" charset="0"/>
                        </a:rPr>
                        <a:t>Ambitious</a:t>
                      </a:r>
                      <a:r>
                        <a:rPr lang="fr-FR" sz="2400" b="0" dirty="0">
                          <a:effectLst/>
                          <a:ea typeface="Times New Roman" panose="02020603050405020304" pitchFamily="18" charset="0"/>
                          <a:cs typeface="Arial" panose="020B0604020202020204" pitchFamily="34" charset="0"/>
                        </a:rPr>
                        <a:t>, </a:t>
                      </a:r>
                      <a:r>
                        <a:rPr lang="fr-FR" sz="2400" b="0" dirty="0" err="1">
                          <a:effectLst/>
                          <a:ea typeface="Times New Roman" panose="02020603050405020304" pitchFamily="18" charset="0"/>
                          <a:cs typeface="Arial" panose="020B0604020202020204" pitchFamily="34" charset="0"/>
                        </a:rPr>
                        <a:t>Realistic</a:t>
                      </a:r>
                      <a:r>
                        <a:rPr lang="fr-FR" sz="2400" b="0" dirty="0">
                          <a:effectLst/>
                          <a:ea typeface="Times New Roman" panose="02020603050405020304" pitchFamily="18" charset="0"/>
                          <a:cs typeface="Arial" panose="020B0604020202020204" pitchFamily="34" charset="0"/>
                        </a:rPr>
                        <a:t>, Time-</a:t>
                      </a:r>
                      <a:r>
                        <a:rPr lang="fr-FR" sz="2400" b="0" dirty="0" err="1">
                          <a:effectLst/>
                          <a:ea typeface="Times New Roman" panose="02020603050405020304" pitchFamily="18" charset="0"/>
                          <a:cs typeface="Arial" panose="020B0604020202020204" pitchFamily="34" charset="0"/>
                        </a:rPr>
                        <a:t>bound</a:t>
                      </a:r>
                      <a:r>
                        <a:rPr lang="fr-FR" sz="2400" b="0" dirty="0">
                          <a:effectLst/>
                          <a:ea typeface="Times New Roman" panose="02020603050405020304" pitchFamily="18" charset="0"/>
                          <a:cs typeface="Arial" panose="020B0604020202020204" pitchFamily="34" charset="0"/>
                        </a:rPr>
                        <a:t>),</a:t>
                      </a:r>
                      <a:endParaRPr lang="fr-FR" sz="2400" b="0" dirty="0">
                        <a:effectLst/>
                        <a:ea typeface="Calibri" panose="020F0502020204030204" pitchFamily="34" charset="0"/>
                        <a:cs typeface="Arial" panose="020B0604020202020204" pitchFamily="34" charset="0"/>
                      </a:endParaRPr>
                    </a:p>
                    <a:p>
                      <a:pPr marL="0" lvl="0" indent="0">
                        <a:lnSpc>
                          <a:spcPct val="107000"/>
                        </a:lnSpc>
                        <a:spcAft>
                          <a:spcPts val="300"/>
                        </a:spcAft>
                        <a:buSzPts val="1000"/>
                        <a:buFont typeface="Symbol" panose="05050102010706020507" pitchFamily="18" charset="2"/>
                        <a:buNone/>
                        <a:tabLst>
                          <a:tab pos="457200" algn="l"/>
                        </a:tabLst>
                      </a:pPr>
                      <a:endParaRPr lang="fr-FR" sz="2400" b="0" dirty="0">
                        <a:effectLst/>
                        <a:ea typeface="Calibri" panose="020F0502020204030204" pitchFamily="34" charset="0"/>
                        <a:cs typeface="Arial" panose="020B0604020202020204" pitchFamily="34" charset="0"/>
                      </a:endParaRPr>
                    </a:p>
                  </a:txBody>
                  <a:tcPr/>
                </a:tc>
                <a:tc>
                  <a:txBody>
                    <a:bodyPr/>
                    <a:lstStyle/>
                    <a:p>
                      <a:pPr marL="342900" lvl="0" indent="-342900">
                        <a:lnSpc>
                          <a:spcPct val="107000"/>
                        </a:lnSpc>
                        <a:spcAft>
                          <a:spcPts val="300"/>
                        </a:spcAft>
                        <a:buSzPts val="1000"/>
                        <a:buFont typeface="Symbol" panose="05050102010706020507" pitchFamily="18" charset="2"/>
                        <a:buChar char=""/>
                        <a:tabLst>
                          <a:tab pos="457200" algn="l"/>
                        </a:tabLst>
                      </a:pPr>
                      <a:r>
                        <a:rPr lang="fr-FR" sz="2400" b="0" dirty="0">
                          <a:effectLst/>
                          <a:ea typeface="Times New Roman" panose="02020603050405020304" pitchFamily="18" charset="0"/>
                          <a:cs typeface="Arial" panose="020B0604020202020204" pitchFamily="34" charset="0"/>
                        </a:rPr>
                        <a:t>the different possible options and scenarios,</a:t>
                      </a:r>
                    </a:p>
                    <a:p>
                      <a:pPr marL="342900" lvl="0" indent="-342900">
                        <a:lnSpc>
                          <a:spcPct val="107000"/>
                        </a:lnSpc>
                        <a:spcAft>
                          <a:spcPts val="300"/>
                        </a:spcAft>
                        <a:buSzPts val="1000"/>
                        <a:buFont typeface="Symbol" panose="05050102010706020507" pitchFamily="18" charset="2"/>
                        <a:buChar char=""/>
                        <a:tabLst>
                          <a:tab pos="457200" algn="l"/>
                        </a:tabLst>
                      </a:pPr>
                      <a:endParaRPr lang="fr-FR" sz="2400" b="0" dirty="0">
                        <a:effectLst/>
                        <a:ea typeface="Calibri" panose="020F0502020204030204" pitchFamily="34" charset="0"/>
                        <a:cs typeface="Arial" panose="020B0604020202020204" pitchFamily="34" charset="0"/>
                      </a:endParaRPr>
                    </a:p>
                    <a:p>
                      <a:pPr marL="342900" lvl="0" indent="-342900">
                        <a:lnSpc>
                          <a:spcPct val="107000"/>
                        </a:lnSpc>
                        <a:spcAft>
                          <a:spcPts val="300"/>
                        </a:spcAft>
                        <a:buSzPts val="1000"/>
                        <a:buFont typeface="Symbol" panose="05050102010706020507" pitchFamily="18" charset="2"/>
                        <a:buChar char=""/>
                        <a:tabLst>
                          <a:tab pos="457200" algn="l"/>
                        </a:tabLst>
                      </a:pPr>
                      <a:r>
                        <a:rPr lang="fr-FR" sz="2400" b="0" dirty="0">
                          <a:effectLst/>
                          <a:ea typeface="Times New Roman" panose="02020603050405020304" pitchFamily="18" charset="0"/>
                          <a:cs typeface="Arial" panose="020B0604020202020204" pitchFamily="34" charset="0"/>
                        </a:rPr>
                        <a:t>the </a:t>
                      </a:r>
                      <a:r>
                        <a:rPr lang="fr-FR" sz="2400" b="0" dirty="0" err="1">
                          <a:effectLst/>
                          <a:ea typeface="Times New Roman" panose="02020603050405020304" pitchFamily="18" charset="0"/>
                          <a:cs typeface="Arial" panose="020B0604020202020204" pitchFamily="34" charset="0"/>
                        </a:rPr>
                        <a:t>recommendation</a:t>
                      </a:r>
                      <a:r>
                        <a:rPr lang="fr-FR" sz="2400" b="0" dirty="0">
                          <a:effectLst/>
                          <a:ea typeface="Times New Roman" panose="02020603050405020304" pitchFamily="18" charset="0"/>
                          <a:cs typeface="Arial" panose="020B0604020202020204" pitchFamily="34" charset="0"/>
                        </a:rPr>
                        <a:t> </a:t>
                      </a:r>
                      <a:r>
                        <a:rPr lang="fr-FR" sz="2400" b="0" dirty="0" err="1">
                          <a:effectLst/>
                          <a:ea typeface="Times New Roman" panose="02020603050405020304" pitchFamily="18" charset="0"/>
                          <a:cs typeface="Arial" panose="020B0604020202020204" pitchFamily="34" charset="0"/>
                        </a:rPr>
                        <a:t>resulting</a:t>
                      </a:r>
                      <a:r>
                        <a:rPr lang="fr-FR" sz="2400" b="0" dirty="0">
                          <a:effectLst/>
                          <a:ea typeface="Times New Roman" panose="02020603050405020304" pitchFamily="18" charset="0"/>
                          <a:cs typeface="Arial" panose="020B0604020202020204" pitchFamily="34" charset="0"/>
                        </a:rPr>
                        <a:t> </a:t>
                      </a:r>
                      <a:r>
                        <a:rPr lang="fr-FR" sz="2400" b="0" dirty="0" err="1">
                          <a:effectLst/>
                          <a:ea typeface="Times New Roman" panose="02020603050405020304" pitchFamily="18" charset="0"/>
                          <a:cs typeface="Arial" panose="020B0604020202020204" pitchFamily="34" charset="0"/>
                        </a:rPr>
                        <a:t>from</a:t>
                      </a:r>
                      <a:r>
                        <a:rPr lang="fr-FR" sz="2400" b="0" dirty="0">
                          <a:effectLst/>
                          <a:ea typeface="Times New Roman" panose="02020603050405020304" pitchFamily="18" charset="0"/>
                          <a:cs typeface="Arial" panose="020B0604020202020204" pitchFamily="34" charset="0"/>
                        </a:rPr>
                        <a:t> the </a:t>
                      </a:r>
                      <a:r>
                        <a:rPr lang="fr-FR" sz="2400" b="0" dirty="0" err="1">
                          <a:effectLst/>
                          <a:ea typeface="Times New Roman" panose="02020603050405020304" pitchFamily="18" charset="0"/>
                          <a:cs typeface="Arial" panose="020B0604020202020204" pitchFamily="34" charset="0"/>
                        </a:rPr>
                        <a:t>study</a:t>
                      </a:r>
                      <a:r>
                        <a:rPr lang="fr-FR" sz="2400" b="0" dirty="0">
                          <a:effectLst/>
                          <a:ea typeface="Times New Roman" panose="02020603050405020304" pitchFamily="18" charset="0"/>
                          <a:cs typeface="Arial" panose="020B0604020202020204" pitchFamily="34" charset="0"/>
                        </a:rPr>
                        <a:t>,</a:t>
                      </a:r>
                    </a:p>
                    <a:p>
                      <a:pPr marL="342900" lvl="0" indent="-342900">
                        <a:lnSpc>
                          <a:spcPct val="107000"/>
                        </a:lnSpc>
                        <a:spcAft>
                          <a:spcPts val="300"/>
                        </a:spcAft>
                        <a:buSzPts val="1000"/>
                        <a:buFont typeface="Symbol" panose="05050102010706020507" pitchFamily="18" charset="2"/>
                        <a:buChar char=""/>
                        <a:tabLst>
                          <a:tab pos="457200" algn="l"/>
                        </a:tabLst>
                      </a:pPr>
                      <a:endParaRPr lang="fr-FR" sz="2400" b="0" dirty="0">
                        <a:effectLst/>
                        <a:ea typeface="Calibri" panose="020F0502020204030204" pitchFamily="34" charset="0"/>
                        <a:cs typeface="Arial" panose="020B0604020202020204" pitchFamily="34" charset="0"/>
                      </a:endParaRPr>
                    </a:p>
                    <a:p>
                      <a:pPr marL="342900" lvl="0" indent="-342900">
                        <a:lnSpc>
                          <a:spcPct val="107000"/>
                        </a:lnSpc>
                        <a:spcAft>
                          <a:spcPts val="300"/>
                        </a:spcAft>
                        <a:buSzPts val="1000"/>
                        <a:buFont typeface="Symbol" panose="05050102010706020507" pitchFamily="18" charset="2"/>
                        <a:buChar char=""/>
                        <a:tabLst>
                          <a:tab pos="457200" algn="l"/>
                        </a:tabLst>
                      </a:pPr>
                      <a:r>
                        <a:rPr lang="fr-FR" sz="2400" b="0" dirty="0">
                          <a:effectLst/>
                          <a:ea typeface="Times New Roman" panose="02020603050405020304" pitchFamily="18" charset="0"/>
                          <a:cs typeface="Arial" panose="020B0604020202020204" pitchFamily="34" charset="0"/>
                        </a:rPr>
                        <a:t>the </a:t>
                      </a:r>
                      <a:r>
                        <a:rPr lang="fr-FR" sz="2400" b="0" dirty="0" err="1">
                          <a:effectLst/>
                          <a:ea typeface="Times New Roman" panose="02020603050405020304" pitchFamily="18" charset="0"/>
                          <a:cs typeface="Arial" panose="020B0604020202020204" pitchFamily="34" charset="0"/>
                        </a:rPr>
                        <a:t>evaluation</a:t>
                      </a:r>
                      <a:r>
                        <a:rPr lang="fr-FR" sz="2400" b="0" dirty="0">
                          <a:effectLst/>
                          <a:ea typeface="Times New Roman" panose="02020603050405020304" pitchFamily="18" charset="0"/>
                          <a:cs typeface="Arial" panose="020B0604020202020204" pitchFamily="34" charset="0"/>
                        </a:rPr>
                        <a:t> </a:t>
                      </a:r>
                      <a:r>
                        <a:rPr lang="fr-FR" sz="2400" b="0" dirty="0" err="1">
                          <a:effectLst/>
                          <a:ea typeface="Times New Roman" panose="02020603050405020304" pitchFamily="18" charset="0"/>
                          <a:cs typeface="Arial" panose="020B0604020202020204" pitchFamily="34" charset="0"/>
                        </a:rPr>
                        <a:t>criteria</a:t>
                      </a:r>
                      <a:r>
                        <a:rPr lang="fr-FR" sz="2400" b="0" dirty="0">
                          <a:effectLst/>
                          <a:ea typeface="Times New Roman" panose="02020603050405020304" pitchFamily="18" charset="0"/>
                          <a:cs typeface="Arial" panose="020B0604020202020204" pitchFamily="34" charset="0"/>
                        </a:rPr>
                        <a:t> , </a:t>
                      </a:r>
                      <a:r>
                        <a:rPr lang="fr-FR" sz="2400" b="0" dirty="0" err="1">
                          <a:effectLst/>
                          <a:ea typeface="Times New Roman" panose="02020603050405020304" pitchFamily="18" charset="0"/>
                          <a:cs typeface="Arial" panose="020B0604020202020204" pitchFamily="34" charset="0"/>
                        </a:rPr>
                        <a:t>etc</a:t>
                      </a:r>
                      <a:endParaRPr lang="fr-FR" sz="2400" b="0" dirty="0"/>
                    </a:p>
                  </a:txBody>
                  <a:tcPr/>
                </a:tc>
                <a:extLst>
                  <a:ext uri="{0D108BD9-81ED-4DB2-BD59-A6C34878D82A}">
                    <a16:rowId xmlns:a16="http://schemas.microsoft.com/office/drawing/2014/main" val="1280379291"/>
                  </a:ext>
                </a:extLst>
              </a:tr>
            </a:tbl>
          </a:graphicData>
        </a:graphic>
      </p:graphicFrame>
    </p:spTree>
    <p:extLst>
      <p:ext uri="{BB962C8B-B14F-4D97-AF65-F5344CB8AC3E}">
        <p14:creationId xmlns:p14="http://schemas.microsoft.com/office/powerpoint/2010/main" val="1103867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5EB2FC6-2939-4859-8364-3D9ABEB27D2C}"/>
              </a:ext>
            </a:extLst>
          </p:cNvPr>
          <p:cNvSpPr>
            <a:spLocks noGrp="1"/>
          </p:cNvSpPr>
          <p:nvPr>
            <p:ph idx="1"/>
          </p:nvPr>
        </p:nvSpPr>
        <p:spPr>
          <a:xfrm>
            <a:off x="167054" y="1825624"/>
            <a:ext cx="10243038" cy="4583967"/>
          </a:xfrm>
        </p:spPr>
        <p:txBody>
          <a:bodyPr>
            <a:normAutofit lnSpcReduction="10000"/>
          </a:bodyPr>
          <a:lstStyle/>
          <a:p>
            <a:pPr marL="0" indent="0">
              <a:buNone/>
            </a:pPr>
            <a:r>
              <a:rPr lang="en-US" sz="2600" b="1" i="0" dirty="0">
                <a:solidFill>
                  <a:srgbClr val="201A34"/>
                </a:solidFill>
                <a:effectLst/>
              </a:rPr>
              <a:t>	II-3- Importance</a:t>
            </a:r>
            <a:endParaRPr lang="en-US" sz="2600" dirty="0">
              <a:solidFill>
                <a:srgbClr val="1F223C"/>
              </a:solidFill>
              <a:ea typeface="Times New Roman" panose="02020603050405020304" pitchFamily="18" charset="0"/>
              <a:cs typeface="Calibri" panose="020F0502020204030204" pitchFamily="34" charset="0"/>
            </a:endParaRPr>
          </a:p>
          <a:p>
            <a:r>
              <a:rPr lang="en-US" sz="2600" dirty="0">
                <a:effectLst/>
                <a:ea typeface="Times New Roman" panose="02020603050405020304" pitchFamily="18" charset="0"/>
                <a:cs typeface="Calibri" panose="020F0502020204030204" pitchFamily="34" charset="0"/>
              </a:rPr>
              <a:t>A </a:t>
            </a:r>
            <a:r>
              <a:rPr lang="en-US" sz="2600" b="1" dirty="0">
                <a:solidFill>
                  <a:srgbClr val="FF0000"/>
                </a:solidFill>
                <a:effectLst/>
                <a:ea typeface="Times New Roman" panose="02020603050405020304" pitchFamily="18" charset="0"/>
                <a:cs typeface="Calibri" panose="020F0502020204030204" pitchFamily="34" charset="0"/>
              </a:rPr>
              <a:t>Business Case </a:t>
            </a:r>
            <a:r>
              <a:rPr lang="en-US" sz="2600" dirty="0">
                <a:effectLst/>
                <a:ea typeface="Times New Roman" panose="02020603050405020304" pitchFamily="18" charset="0"/>
                <a:cs typeface="Calibri" panose="020F0502020204030204" pitchFamily="34" charset="0"/>
              </a:rPr>
              <a:t>often provides </a:t>
            </a:r>
            <a:r>
              <a:rPr lang="en-US" sz="2600" b="1" dirty="0">
                <a:solidFill>
                  <a:srgbClr val="0070C0"/>
                </a:solidFill>
                <a:effectLst/>
                <a:ea typeface="Times New Roman" panose="02020603050405020304" pitchFamily="18" charset="0"/>
                <a:cs typeface="Calibri" panose="020F0502020204030204" pitchFamily="34" charset="0"/>
              </a:rPr>
              <a:t>decision makers</a:t>
            </a:r>
            <a:r>
              <a:rPr lang="en-US" sz="2600" dirty="0">
                <a:effectLst/>
                <a:ea typeface="Times New Roman" panose="02020603050405020304" pitchFamily="18" charset="0"/>
                <a:cs typeface="Calibri" panose="020F0502020204030204" pitchFamily="34" charset="0"/>
              </a:rPr>
              <a:t>, </a:t>
            </a:r>
            <a:r>
              <a:rPr lang="en-US" sz="2600" b="1" dirty="0">
                <a:solidFill>
                  <a:srgbClr val="0070C0"/>
                </a:solidFill>
                <a:effectLst/>
                <a:ea typeface="Times New Roman" panose="02020603050405020304" pitchFamily="18" charset="0"/>
                <a:cs typeface="Calibri" panose="020F0502020204030204" pitchFamily="34" charset="0"/>
              </a:rPr>
              <a:t>stakeholders</a:t>
            </a:r>
            <a:r>
              <a:rPr lang="en-US" sz="2600" dirty="0">
                <a:effectLst/>
                <a:ea typeface="Times New Roman" panose="02020603050405020304" pitchFamily="18" charset="0"/>
                <a:cs typeface="Calibri" panose="020F0502020204030204" pitchFamily="34" charset="0"/>
              </a:rPr>
              <a:t> and </a:t>
            </a:r>
            <a:r>
              <a:rPr lang="en-US" sz="2600" b="1" dirty="0">
                <a:solidFill>
                  <a:srgbClr val="0070C0"/>
                </a:solidFill>
                <a:effectLst/>
                <a:ea typeface="Times New Roman" panose="02020603050405020304" pitchFamily="18" charset="0"/>
                <a:cs typeface="Calibri" panose="020F0502020204030204" pitchFamily="34" charset="0"/>
              </a:rPr>
              <a:t>the public </a:t>
            </a:r>
            <a:r>
              <a:rPr lang="en-US" sz="2600" dirty="0">
                <a:effectLst/>
                <a:ea typeface="Times New Roman" panose="02020603050405020304" pitchFamily="18" charset="0"/>
                <a:cs typeface="Calibri" panose="020F0502020204030204" pitchFamily="34" charset="0"/>
              </a:rPr>
              <a:t>with a management tool for evidence based and transparent decision making.</a:t>
            </a:r>
          </a:p>
          <a:p>
            <a:endParaRPr lang="en-US" sz="2600" dirty="0">
              <a:ea typeface="Times New Roman" panose="02020603050405020304" pitchFamily="18" charset="0"/>
              <a:cs typeface="Calibri" panose="020F0502020204030204" pitchFamily="34" charset="0"/>
            </a:endParaRPr>
          </a:p>
          <a:p>
            <a:r>
              <a:rPr lang="en-US" sz="2600" dirty="0">
                <a:effectLst/>
                <a:ea typeface="Times New Roman" panose="02020603050405020304" pitchFamily="18" charset="0"/>
                <a:cs typeface="Calibri" panose="020F0502020204030204" pitchFamily="34" charset="0"/>
              </a:rPr>
              <a:t> It is a </a:t>
            </a:r>
            <a:r>
              <a:rPr lang="en-US" sz="2600" b="1" dirty="0">
                <a:solidFill>
                  <a:srgbClr val="0070C0"/>
                </a:solidFill>
                <a:effectLst/>
                <a:ea typeface="Times New Roman" panose="02020603050405020304" pitchFamily="18" charset="0"/>
                <a:cs typeface="Calibri" panose="020F0502020204030204" pitchFamily="34" charset="0"/>
              </a:rPr>
              <a:t>framework</a:t>
            </a:r>
            <a:r>
              <a:rPr lang="en-US" sz="2600" dirty="0">
                <a:effectLst/>
                <a:ea typeface="Times New Roman" panose="02020603050405020304" pitchFamily="18" charset="0"/>
                <a:cs typeface="Calibri" panose="020F0502020204030204" pitchFamily="34" charset="0"/>
              </a:rPr>
              <a:t> for </a:t>
            </a:r>
            <a:r>
              <a:rPr lang="en-US" sz="2600" b="1" dirty="0">
                <a:solidFill>
                  <a:srgbClr val="0070C0"/>
                </a:solidFill>
                <a:effectLst/>
                <a:ea typeface="Times New Roman" panose="02020603050405020304" pitchFamily="18" charset="0"/>
                <a:cs typeface="Calibri" panose="020F0502020204030204" pitchFamily="34" charset="0"/>
              </a:rPr>
              <a:t>delivery</a:t>
            </a:r>
            <a:r>
              <a:rPr lang="en-US" sz="2600" dirty="0">
                <a:effectLst/>
                <a:ea typeface="Times New Roman" panose="02020603050405020304" pitchFamily="18" charset="0"/>
                <a:cs typeface="Calibri" panose="020F0502020204030204" pitchFamily="34" charset="0"/>
              </a:rPr>
              <a:t> and </a:t>
            </a:r>
            <a:r>
              <a:rPr lang="en-US" sz="2600" b="1" dirty="0">
                <a:solidFill>
                  <a:srgbClr val="0070C0"/>
                </a:solidFill>
                <a:effectLst/>
                <a:ea typeface="Times New Roman" panose="02020603050405020304" pitchFamily="18" charset="0"/>
                <a:cs typeface="Calibri" panose="020F0502020204030204" pitchFamily="34" charset="0"/>
              </a:rPr>
              <a:t>performance monitoring </a:t>
            </a:r>
            <a:r>
              <a:rPr lang="en-US" sz="2600" dirty="0">
                <a:effectLst/>
                <a:ea typeface="Times New Roman" panose="02020603050405020304" pitchFamily="18" charset="0"/>
                <a:cs typeface="Calibri" panose="020F0502020204030204" pitchFamily="34" charset="0"/>
              </a:rPr>
              <a:t>of the subsequent </a:t>
            </a:r>
            <a:r>
              <a:rPr lang="en-US" sz="2600" b="1" dirty="0">
                <a:solidFill>
                  <a:srgbClr val="0070C0"/>
                </a:solidFill>
                <a:effectLst/>
                <a:ea typeface="Times New Roman" panose="02020603050405020304" pitchFamily="18" charset="0"/>
                <a:cs typeface="Calibri" panose="020F0502020204030204" pitchFamily="34" charset="0"/>
              </a:rPr>
              <a:t>policy</a:t>
            </a:r>
            <a:r>
              <a:rPr lang="en-US" sz="2600" dirty="0">
                <a:effectLst/>
                <a:ea typeface="Times New Roman" panose="02020603050405020304" pitchFamily="18" charset="0"/>
                <a:cs typeface="Calibri" panose="020F0502020204030204" pitchFamily="34" charset="0"/>
              </a:rPr>
              <a:t>, </a:t>
            </a:r>
            <a:r>
              <a:rPr lang="en-US" sz="2600" b="1" dirty="0">
                <a:solidFill>
                  <a:srgbClr val="0070C0"/>
                </a:solidFill>
                <a:effectLst/>
                <a:ea typeface="Times New Roman" panose="02020603050405020304" pitchFamily="18" charset="0"/>
                <a:cs typeface="Calibri" panose="020F0502020204030204" pitchFamily="34" charset="0"/>
              </a:rPr>
              <a:t>strategy</a:t>
            </a:r>
            <a:r>
              <a:rPr lang="en-US" sz="2600" dirty="0">
                <a:effectLst/>
                <a:ea typeface="Times New Roman" panose="02020603050405020304" pitchFamily="18" charset="0"/>
                <a:cs typeface="Calibri" panose="020F0502020204030204" pitchFamily="34" charset="0"/>
              </a:rPr>
              <a:t> or project to follow thereafter.</a:t>
            </a:r>
            <a:endParaRPr lang="fr-FR" sz="2600" dirty="0">
              <a:effectLst/>
              <a:ea typeface="Calibri" panose="020F0502020204030204" pitchFamily="34" charset="0"/>
              <a:cs typeface="Arial" panose="020B0604020202020204" pitchFamily="34" charset="0"/>
            </a:endParaRPr>
          </a:p>
          <a:p>
            <a:pPr marL="0" indent="0">
              <a:buNone/>
            </a:pPr>
            <a:endParaRPr lang="fr-FR" dirty="0"/>
          </a:p>
          <a:p>
            <a:pPr algn="just"/>
            <a:r>
              <a:rPr lang="en-US" sz="2600" b="0" i="0" dirty="0">
                <a:effectLst/>
              </a:rPr>
              <a:t>The approved </a:t>
            </a:r>
            <a:r>
              <a:rPr lang="en-US" sz="2600" b="1" i="0" dirty="0">
                <a:solidFill>
                  <a:srgbClr val="FF0000"/>
                </a:solidFill>
                <a:effectLst/>
              </a:rPr>
              <a:t>Business Case </a:t>
            </a:r>
            <a:r>
              <a:rPr lang="en-US" sz="2600" b="0" i="0" dirty="0">
                <a:effectLst/>
              </a:rPr>
              <a:t>provides a record of the decisions made by </a:t>
            </a:r>
            <a:r>
              <a:rPr lang="en-US" sz="2600" b="1" i="0" dirty="0">
                <a:solidFill>
                  <a:srgbClr val="0070C0"/>
                </a:solidFill>
                <a:effectLst/>
              </a:rPr>
              <a:t>governance</a:t>
            </a:r>
            <a:r>
              <a:rPr lang="en-US" sz="2600" b="0" i="0" dirty="0">
                <a:effectLst/>
              </a:rPr>
              <a:t> about how to achieve the required return on investment from the project.</a:t>
            </a:r>
            <a:endParaRPr lang="fr-FR" sz="2600" dirty="0"/>
          </a:p>
          <a:p>
            <a:pPr marL="0" indent="0">
              <a:buNone/>
            </a:pPr>
            <a:endParaRPr lang="fr-FR" dirty="0"/>
          </a:p>
        </p:txBody>
      </p:sp>
      <p:sp>
        <p:nvSpPr>
          <p:cNvPr id="4" name="Titre 1">
            <a:extLst>
              <a:ext uri="{FF2B5EF4-FFF2-40B4-BE49-F238E27FC236}">
                <a16:creationId xmlns:a16="http://schemas.microsoft.com/office/drawing/2014/main" id="{E9CCD5AE-C3A6-4843-A681-04D436348660}"/>
              </a:ext>
            </a:extLst>
          </p:cNvPr>
          <p:cNvSpPr>
            <a:spLocks noGrp="1"/>
          </p:cNvSpPr>
          <p:nvPr>
            <p:ph type="title"/>
          </p:nvPr>
        </p:nvSpPr>
        <p:spPr>
          <a:xfrm>
            <a:off x="2373923" y="365125"/>
            <a:ext cx="7297616" cy="1325563"/>
          </a:xfrm>
        </p:spPr>
        <p:txBody>
          <a:bodyPr>
            <a:normAutofit fontScale="90000"/>
          </a:bodyPr>
          <a:lstStyle/>
          <a:p>
            <a:pPr algn="ctr"/>
            <a:r>
              <a:rPr lang="fr-FR" sz="4900" b="1" dirty="0">
                <a:solidFill>
                  <a:srgbClr val="66FF33"/>
                </a:solidFill>
                <a:latin typeface="+mn-lt"/>
              </a:rPr>
              <a:t>II- The Business Case</a:t>
            </a:r>
            <a:br>
              <a:rPr lang="fr-FR" sz="3200" dirty="0">
                <a:effectLst/>
                <a:latin typeface="Source Sans Pro" panose="020B0503030403020204" pitchFamily="34" charset="0"/>
                <a:ea typeface="Times New Roman" panose="02020603050405020304" pitchFamily="18" charset="0"/>
                <a:cs typeface="Times New Roman" panose="02020603050405020304" pitchFamily="18" charset="0"/>
              </a:rPr>
            </a:br>
            <a:endParaRPr lang="fr-FR" dirty="0"/>
          </a:p>
        </p:txBody>
      </p:sp>
    </p:spTree>
    <p:extLst>
      <p:ext uri="{BB962C8B-B14F-4D97-AF65-F5344CB8AC3E}">
        <p14:creationId xmlns:p14="http://schemas.microsoft.com/office/powerpoint/2010/main" val="1216421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1B29F95-AE0A-4DF3-ADFA-40AA24FAB97A}"/>
              </a:ext>
            </a:extLst>
          </p:cNvPr>
          <p:cNvSpPr>
            <a:spLocks noGrp="1"/>
          </p:cNvSpPr>
          <p:nvPr>
            <p:ph idx="1"/>
          </p:nvPr>
        </p:nvSpPr>
        <p:spPr>
          <a:xfrm>
            <a:off x="237392" y="1825625"/>
            <a:ext cx="11116408" cy="4351338"/>
          </a:xfrm>
        </p:spPr>
        <p:txBody>
          <a:bodyPr>
            <a:normAutofit fontScale="92500" lnSpcReduction="10000"/>
          </a:bodyPr>
          <a:lstStyle/>
          <a:p>
            <a:pPr marL="0" indent="0">
              <a:buNone/>
            </a:pPr>
            <a:r>
              <a:rPr lang="en-US" b="0" dirty="0">
                <a:effectLst/>
                <a:latin typeface="open_sans_condensedbold"/>
              </a:rPr>
              <a:t>	</a:t>
            </a:r>
            <a:r>
              <a:rPr lang="en-US" b="1" dirty="0">
                <a:effectLst/>
              </a:rPr>
              <a:t>II-4- The 5 views or “Cases”</a:t>
            </a:r>
            <a:endParaRPr lang="en-US" b="0" dirty="0">
              <a:effectLst/>
            </a:endParaRPr>
          </a:p>
          <a:p>
            <a:pPr marL="0" indent="0" algn="l">
              <a:buNone/>
            </a:pPr>
            <a:r>
              <a:rPr lang="en-US" b="0" i="0" dirty="0">
                <a:solidFill>
                  <a:srgbClr val="1F223C"/>
                </a:solidFill>
                <a:effectLst/>
              </a:rPr>
              <a:t>The 5 views or “Cases” are:</a:t>
            </a:r>
          </a:p>
          <a:p>
            <a:pPr algn="l">
              <a:buFont typeface="Arial" panose="020B0604020202020204" pitchFamily="34" charset="0"/>
              <a:buChar char="•"/>
            </a:pPr>
            <a:r>
              <a:rPr lang="en-US" b="1" i="0" dirty="0">
                <a:solidFill>
                  <a:srgbClr val="FF0000"/>
                </a:solidFill>
                <a:effectLst/>
              </a:rPr>
              <a:t>The “strategic case” </a:t>
            </a:r>
            <a:r>
              <a:rPr lang="en-US" b="0" i="0" dirty="0">
                <a:solidFill>
                  <a:srgbClr val="1F223C"/>
                </a:solidFill>
                <a:effectLst/>
              </a:rPr>
              <a:t>: there is a compelling case for change that fits with the strategic objectives of the sponsoring </a:t>
            </a:r>
            <a:r>
              <a:rPr lang="en-US" b="0" i="0" dirty="0" err="1">
                <a:solidFill>
                  <a:srgbClr val="1F223C"/>
                </a:solidFill>
                <a:effectLst/>
              </a:rPr>
              <a:t>organisation</a:t>
            </a:r>
            <a:r>
              <a:rPr lang="en-US" b="0" i="0" dirty="0">
                <a:solidFill>
                  <a:srgbClr val="1F223C"/>
                </a:solidFill>
                <a:effectLst/>
              </a:rPr>
              <a:t>.</a:t>
            </a:r>
          </a:p>
          <a:p>
            <a:pPr algn="l">
              <a:buFont typeface="Arial" panose="020B0604020202020204" pitchFamily="34" charset="0"/>
              <a:buChar char="•"/>
            </a:pPr>
            <a:r>
              <a:rPr lang="en-US" b="1" i="0" dirty="0">
                <a:solidFill>
                  <a:srgbClr val="0070C0"/>
                </a:solidFill>
                <a:effectLst/>
              </a:rPr>
              <a:t>The “economic case” </a:t>
            </a:r>
            <a:r>
              <a:rPr lang="en-US" b="0" i="0" dirty="0">
                <a:solidFill>
                  <a:srgbClr val="1F223C"/>
                </a:solidFill>
                <a:effectLst/>
              </a:rPr>
              <a:t>:  the solution represents best value.</a:t>
            </a:r>
          </a:p>
          <a:p>
            <a:pPr algn="l">
              <a:buFont typeface="Arial" panose="020B0604020202020204" pitchFamily="34" charset="0"/>
              <a:buChar char="•"/>
            </a:pPr>
            <a:r>
              <a:rPr lang="en-US" b="1" i="0" dirty="0">
                <a:solidFill>
                  <a:srgbClr val="FFC000"/>
                </a:solidFill>
                <a:effectLst/>
              </a:rPr>
              <a:t>The “commercial case” </a:t>
            </a:r>
            <a:r>
              <a:rPr lang="en-US" b="0" i="0" dirty="0">
                <a:solidFill>
                  <a:srgbClr val="1F223C"/>
                </a:solidFill>
                <a:effectLst/>
              </a:rPr>
              <a:t>:  the proposed solution is attractive to the market place, can be procured on appropriate terms so it is commercially viable.</a:t>
            </a:r>
          </a:p>
          <a:p>
            <a:pPr algn="l">
              <a:buFont typeface="Arial" panose="020B0604020202020204" pitchFamily="34" charset="0"/>
              <a:buChar char="•"/>
            </a:pPr>
            <a:r>
              <a:rPr lang="en-US" b="1" i="0" dirty="0">
                <a:solidFill>
                  <a:srgbClr val="ED236B"/>
                </a:solidFill>
                <a:effectLst/>
              </a:rPr>
              <a:t>The “financial case” </a:t>
            </a:r>
            <a:r>
              <a:rPr lang="en-US" b="0" i="0" dirty="0">
                <a:solidFill>
                  <a:srgbClr val="1F223C"/>
                </a:solidFill>
                <a:effectLst/>
              </a:rPr>
              <a:t>: the proposed financial investment is affordable.</a:t>
            </a:r>
          </a:p>
          <a:p>
            <a:pPr algn="l">
              <a:buFont typeface="Arial" panose="020B0604020202020204" pitchFamily="34" charset="0"/>
              <a:buChar char="•"/>
            </a:pPr>
            <a:r>
              <a:rPr lang="en-US" b="1" i="0" dirty="0">
                <a:solidFill>
                  <a:srgbClr val="92D050"/>
                </a:solidFill>
                <a:effectLst/>
              </a:rPr>
              <a:t>The “management case” </a:t>
            </a:r>
            <a:r>
              <a:rPr lang="en-US" b="0" i="0" dirty="0">
                <a:solidFill>
                  <a:srgbClr val="1F223C"/>
                </a:solidFill>
                <a:effectLst/>
              </a:rPr>
              <a:t>:  the input required from all parties involved in the project is achievable.</a:t>
            </a:r>
          </a:p>
          <a:p>
            <a:endParaRPr lang="fr-FR" dirty="0"/>
          </a:p>
        </p:txBody>
      </p:sp>
      <p:sp>
        <p:nvSpPr>
          <p:cNvPr id="4" name="Titre 1">
            <a:extLst>
              <a:ext uri="{FF2B5EF4-FFF2-40B4-BE49-F238E27FC236}">
                <a16:creationId xmlns:a16="http://schemas.microsoft.com/office/drawing/2014/main" id="{76D2DA48-5913-4871-9D09-01423BB46CB9}"/>
              </a:ext>
            </a:extLst>
          </p:cNvPr>
          <p:cNvSpPr>
            <a:spLocks noGrp="1"/>
          </p:cNvSpPr>
          <p:nvPr>
            <p:ph type="title"/>
          </p:nvPr>
        </p:nvSpPr>
        <p:spPr>
          <a:xfrm>
            <a:off x="2429164" y="365125"/>
            <a:ext cx="7158181" cy="946439"/>
          </a:xfrm>
        </p:spPr>
        <p:txBody>
          <a:bodyPr>
            <a:normAutofit fontScale="90000"/>
          </a:bodyPr>
          <a:lstStyle/>
          <a:p>
            <a:pPr algn="ctr"/>
            <a:br>
              <a:rPr lang="fr-FR" sz="4900" b="1" dirty="0">
                <a:solidFill>
                  <a:srgbClr val="66FF33"/>
                </a:solidFill>
                <a:latin typeface="+mn-lt"/>
              </a:rPr>
            </a:br>
            <a:r>
              <a:rPr lang="fr-FR" sz="4900" b="1" dirty="0">
                <a:solidFill>
                  <a:srgbClr val="66FF33"/>
                </a:solidFill>
                <a:latin typeface="+mn-lt"/>
              </a:rPr>
              <a:t>II- The Business Case</a:t>
            </a:r>
            <a:br>
              <a:rPr lang="fr-FR" sz="3200" dirty="0">
                <a:effectLst/>
                <a:latin typeface="Source Sans Pro" panose="020B0503030403020204" pitchFamily="34" charset="0"/>
                <a:ea typeface="Times New Roman" panose="02020603050405020304" pitchFamily="18" charset="0"/>
                <a:cs typeface="Times New Roman" panose="02020603050405020304" pitchFamily="18" charset="0"/>
              </a:rPr>
            </a:br>
            <a:endParaRPr lang="fr-FR" dirty="0"/>
          </a:p>
        </p:txBody>
      </p:sp>
    </p:spTree>
    <p:extLst>
      <p:ext uri="{BB962C8B-B14F-4D97-AF65-F5344CB8AC3E}">
        <p14:creationId xmlns:p14="http://schemas.microsoft.com/office/powerpoint/2010/main" val="37765891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96DE952C-0559-49EF-AE6D-012E06FBF243}"/>
              </a:ext>
            </a:extLst>
          </p:cNvPr>
          <p:cNvSpPr>
            <a:spLocks noGrp="1"/>
          </p:cNvSpPr>
          <p:nvPr>
            <p:ph type="title"/>
          </p:nvPr>
        </p:nvSpPr>
        <p:spPr>
          <a:xfrm>
            <a:off x="2426676" y="365126"/>
            <a:ext cx="7271239" cy="918552"/>
          </a:xfrm>
        </p:spPr>
        <p:txBody>
          <a:bodyPr>
            <a:normAutofit fontScale="90000"/>
          </a:bodyPr>
          <a:lstStyle/>
          <a:p>
            <a:pPr algn="ctr"/>
            <a:br>
              <a:rPr lang="fr-FR" sz="4900" b="1" dirty="0">
                <a:solidFill>
                  <a:srgbClr val="66FF33"/>
                </a:solidFill>
                <a:latin typeface="+mn-lt"/>
              </a:rPr>
            </a:br>
            <a:r>
              <a:rPr lang="fr-FR" sz="4900" b="1" dirty="0">
                <a:solidFill>
                  <a:srgbClr val="66FF33"/>
                </a:solidFill>
                <a:latin typeface="+mn-lt"/>
              </a:rPr>
              <a:t>II- The Business Case</a:t>
            </a:r>
            <a:br>
              <a:rPr lang="fr-FR" sz="3200" dirty="0">
                <a:effectLst/>
                <a:latin typeface="Source Sans Pro" panose="020B0503030403020204" pitchFamily="34" charset="0"/>
                <a:ea typeface="Times New Roman" panose="02020603050405020304" pitchFamily="18" charset="0"/>
                <a:cs typeface="Times New Roman" panose="02020603050405020304" pitchFamily="18" charset="0"/>
              </a:rPr>
            </a:br>
            <a:endParaRPr lang="fr-FR" dirty="0"/>
          </a:p>
        </p:txBody>
      </p:sp>
      <p:pic>
        <p:nvPicPr>
          <p:cNvPr id="7" name="Image 6">
            <a:extLst>
              <a:ext uri="{FF2B5EF4-FFF2-40B4-BE49-F238E27FC236}">
                <a16:creationId xmlns:a16="http://schemas.microsoft.com/office/drawing/2014/main" id="{11420986-7081-4B14-91DB-52E93A18E5D6}"/>
              </a:ext>
            </a:extLst>
          </p:cNvPr>
          <p:cNvPicPr>
            <a:picLocks noChangeAspect="1"/>
          </p:cNvPicPr>
          <p:nvPr/>
        </p:nvPicPr>
        <p:blipFill>
          <a:blip r:embed="rId2"/>
          <a:stretch>
            <a:fillRect/>
          </a:stretch>
        </p:blipFill>
        <p:spPr>
          <a:xfrm>
            <a:off x="1" y="1670539"/>
            <a:ext cx="10445262" cy="5187461"/>
          </a:xfrm>
          <a:prstGeom prst="rect">
            <a:avLst/>
          </a:prstGeom>
        </p:spPr>
      </p:pic>
      <p:sp>
        <p:nvSpPr>
          <p:cNvPr id="11" name="ZoneTexte 10">
            <a:extLst>
              <a:ext uri="{FF2B5EF4-FFF2-40B4-BE49-F238E27FC236}">
                <a16:creationId xmlns:a16="http://schemas.microsoft.com/office/drawing/2014/main" id="{251FF537-B802-4DED-B0DE-33D7606AFF00}"/>
              </a:ext>
            </a:extLst>
          </p:cNvPr>
          <p:cNvSpPr txBox="1"/>
          <p:nvPr/>
        </p:nvSpPr>
        <p:spPr>
          <a:xfrm rot="5400000">
            <a:off x="7894955" y="2938749"/>
            <a:ext cx="6761284" cy="1077218"/>
          </a:xfrm>
          <a:prstGeom prst="rect">
            <a:avLst/>
          </a:prstGeom>
          <a:noFill/>
        </p:spPr>
        <p:txBody>
          <a:bodyPr wrap="square">
            <a:spAutoFit/>
          </a:bodyPr>
          <a:lstStyle/>
          <a:p>
            <a:r>
              <a:rPr lang="fr-FR" sz="2800" b="1" dirty="0"/>
              <a:t>	</a:t>
            </a:r>
            <a:r>
              <a:rPr lang="fr-FR" sz="3200" b="1" dirty="0"/>
              <a:t>The elements that must exist in</a:t>
            </a:r>
          </a:p>
          <a:p>
            <a:r>
              <a:rPr lang="fr-FR" sz="3200" b="1" dirty="0"/>
              <a:t>		 a Business Case </a:t>
            </a:r>
            <a:endParaRPr lang="fr-FR" sz="3200" dirty="0"/>
          </a:p>
        </p:txBody>
      </p:sp>
    </p:spTree>
    <p:extLst>
      <p:ext uri="{BB962C8B-B14F-4D97-AF65-F5344CB8AC3E}">
        <p14:creationId xmlns:p14="http://schemas.microsoft.com/office/powerpoint/2010/main" val="14623505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AFDA4D-3EA1-491C-8270-7F7C70BA42A1}"/>
              </a:ext>
            </a:extLst>
          </p:cNvPr>
          <p:cNvSpPr>
            <a:spLocks noGrp="1"/>
          </p:cNvSpPr>
          <p:nvPr>
            <p:ph type="title"/>
          </p:nvPr>
        </p:nvSpPr>
        <p:spPr>
          <a:xfrm>
            <a:off x="2356338" y="365125"/>
            <a:ext cx="7359162" cy="962513"/>
          </a:xfrm>
        </p:spPr>
        <p:txBody>
          <a:bodyPr/>
          <a:lstStyle/>
          <a:p>
            <a:r>
              <a:rPr lang="fr-FR" sz="4400" b="1" dirty="0">
                <a:solidFill>
                  <a:srgbClr val="FC3498"/>
                </a:solidFill>
                <a:effectLst/>
                <a:latin typeface="+mn-lt"/>
                <a:ea typeface="Times New Roman" panose="02020603050405020304" pitchFamily="18" charset="0"/>
                <a:cs typeface="Times New Roman" panose="02020603050405020304" pitchFamily="18" charset="0"/>
              </a:rPr>
              <a:t>III- The Feasibility Study</a:t>
            </a:r>
            <a:endParaRPr lang="fr-FR" dirty="0">
              <a:solidFill>
                <a:srgbClr val="FC3498"/>
              </a:solidFill>
            </a:endParaRPr>
          </a:p>
        </p:txBody>
      </p:sp>
      <p:sp>
        <p:nvSpPr>
          <p:cNvPr id="3" name="Espace réservé du contenu 2">
            <a:extLst>
              <a:ext uri="{FF2B5EF4-FFF2-40B4-BE49-F238E27FC236}">
                <a16:creationId xmlns:a16="http://schemas.microsoft.com/office/drawing/2014/main" id="{15744720-C4B4-4953-A0DF-2E1842A89B18}"/>
              </a:ext>
            </a:extLst>
          </p:cNvPr>
          <p:cNvSpPr>
            <a:spLocks noGrp="1"/>
          </p:cNvSpPr>
          <p:nvPr>
            <p:ph idx="1"/>
          </p:nvPr>
        </p:nvSpPr>
        <p:spPr>
          <a:xfrm>
            <a:off x="131885" y="1825624"/>
            <a:ext cx="10313377" cy="5032375"/>
          </a:xfrm>
        </p:spPr>
        <p:txBody>
          <a:bodyPr>
            <a:normAutofit/>
          </a:bodyPr>
          <a:lstStyle/>
          <a:p>
            <a:pPr marL="0" indent="0" algn="just">
              <a:buNone/>
            </a:pPr>
            <a:r>
              <a:rPr lang="en-US" sz="2600" dirty="0">
                <a:effectLst/>
                <a:ea typeface="Times New Roman" panose="02020603050405020304" pitchFamily="18" charset="0"/>
                <a:cs typeface="Times New Roman" panose="02020603050405020304" pitchFamily="18" charset="0"/>
              </a:rPr>
              <a:t>	</a:t>
            </a:r>
            <a:r>
              <a:rPr lang="en-US" sz="2600" b="1" dirty="0">
                <a:ea typeface="Times New Roman" panose="02020603050405020304" pitchFamily="18" charset="0"/>
                <a:cs typeface="Times New Roman" panose="02020603050405020304" pitchFamily="18" charset="0"/>
              </a:rPr>
              <a:t>III- 1- Definition</a:t>
            </a:r>
            <a:endParaRPr lang="en-US" sz="2600" b="1" dirty="0">
              <a:effectLst/>
              <a:ea typeface="Times New Roman" panose="02020603050405020304" pitchFamily="18" charset="0"/>
              <a:cs typeface="Times New Roman" panose="02020603050405020304" pitchFamily="18" charset="0"/>
            </a:endParaRPr>
          </a:p>
          <a:p>
            <a:pPr algn="just"/>
            <a:r>
              <a:rPr lang="en-US" sz="2600" dirty="0">
                <a:effectLst/>
                <a:ea typeface="Times New Roman" panose="02020603050405020304" pitchFamily="18" charset="0"/>
                <a:cs typeface="Times New Roman" panose="02020603050405020304" pitchFamily="18" charset="0"/>
              </a:rPr>
              <a:t>Once the Business Case has been approved, the next step is taking a Feasibility Study, which documents potential solutions to </a:t>
            </a:r>
            <a:r>
              <a:rPr lang="en-US" sz="2600" b="1" dirty="0">
                <a:effectLst/>
                <a:ea typeface="Times New Roman" panose="02020603050405020304" pitchFamily="18" charset="0"/>
                <a:cs typeface="Times New Roman" panose="02020603050405020304" pitchFamily="18" charset="0"/>
              </a:rPr>
              <a:t>the opportunity or business problem</a:t>
            </a:r>
            <a:r>
              <a:rPr lang="en-US" sz="2600" dirty="0">
                <a:effectLst/>
                <a:ea typeface="Times New Roman" panose="02020603050405020304" pitchFamily="18" charset="0"/>
                <a:cs typeface="Times New Roman" panose="02020603050405020304" pitchFamily="18" charset="0"/>
              </a:rPr>
              <a:t> that the project is proposed to address. </a:t>
            </a:r>
          </a:p>
          <a:p>
            <a:pPr algn="just"/>
            <a:endParaRPr lang="en-US" sz="2600" dirty="0">
              <a:effectLst/>
              <a:ea typeface="Times New Roman" panose="02020603050405020304" pitchFamily="18" charset="0"/>
              <a:cs typeface="Times New Roman" panose="02020603050405020304" pitchFamily="18" charset="0"/>
            </a:endParaRPr>
          </a:p>
          <a:p>
            <a:pPr algn="just"/>
            <a:r>
              <a:rPr lang="en-US" sz="2600" dirty="0">
                <a:effectLst/>
                <a:ea typeface="Times New Roman" panose="02020603050405020304" pitchFamily="18" charset="0"/>
                <a:cs typeface="Times New Roman" panose="02020603050405020304" pitchFamily="18" charset="0"/>
              </a:rPr>
              <a:t>It directs you to the right way to approach the project.</a:t>
            </a:r>
          </a:p>
          <a:p>
            <a:pPr algn="just"/>
            <a:endParaRPr lang="fr-FR" sz="2600" dirty="0">
              <a:effectLst/>
              <a:ea typeface="Calibri" panose="020F0502020204030204" pitchFamily="34" charset="0"/>
              <a:cs typeface="Arial" panose="020B0604020202020204" pitchFamily="34" charset="0"/>
            </a:endParaRPr>
          </a:p>
          <a:p>
            <a:pPr algn="just"/>
            <a:r>
              <a:rPr lang="en-US" sz="2600" dirty="0">
                <a:effectLst/>
                <a:ea typeface="Times New Roman" panose="02020603050405020304" pitchFamily="18" charset="0"/>
                <a:cs typeface="Times New Roman" panose="02020603050405020304" pitchFamily="18" charset="0"/>
              </a:rPr>
              <a:t>A Feasibility Study researches the opportunity and documents what is required to complete a successful project. It will also identify any other solutions, if available. </a:t>
            </a:r>
          </a:p>
          <a:p>
            <a:endParaRPr lang="fr-FR" dirty="0"/>
          </a:p>
        </p:txBody>
      </p:sp>
    </p:spTree>
    <p:extLst>
      <p:ext uri="{BB962C8B-B14F-4D97-AF65-F5344CB8AC3E}">
        <p14:creationId xmlns:p14="http://schemas.microsoft.com/office/powerpoint/2010/main" val="312904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EDC191-6A22-4774-944E-1856A44F1A3F}"/>
              </a:ext>
            </a:extLst>
          </p:cNvPr>
          <p:cNvSpPr>
            <a:spLocks noGrp="1"/>
          </p:cNvSpPr>
          <p:nvPr>
            <p:ph type="title"/>
          </p:nvPr>
        </p:nvSpPr>
        <p:spPr>
          <a:xfrm>
            <a:off x="2532185" y="817685"/>
            <a:ext cx="6664570" cy="378069"/>
          </a:xfrm>
        </p:spPr>
        <p:txBody>
          <a:bodyPr>
            <a:normAutofit fontScale="90000"/>
          </a:bodyPr>
          <a:lstStyle/>
          <a:p>
            <a:br>
              <a:rPr lang="fr-FR" sz="44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sp>
        <p:nvSpPr>
          <p:cNvPr id="3" name="Espace réservé du contenu 2">
            <a:extLst>
              <a:ext uri="{FF2B5EF4-FFF2-40B4-BE49-F238E27FC236}">
                <a16:creationId xmlns:a16="http://schemas.microsoft.com/office/drawing/2014/main" id="{A7FFC08E-1049-4E09-89E6-9C55B5DE845A}"/>
              </a:ext>
            </a:extLst>
          </p:cNvPr>
          <p:cNvSpPr>
            <a:spLocks noGrp="1"/>
          </p:cNvSpPr>
          <p:nvPr>
            <p:ph idx="1"/>
          </p:nvPr>
        </p:nvSpPr>
        <p:spPr>
          <a:xfrm>
            <a:off x="184638" y="1825625"/>
            <a:ext cx="10287000" cy="4496044"/>
          </a:xfrm>
        </p:spPr>
        <p:txBody>
          <a:bodyPr>
            <a:normAutofit fontScale="92500" lnSpcReduction="20000"/>
          </a:bodyPr>
          <a:lstStyle/>
          <a:p>
            <a:pPr>
              <a:lnSpc>
                <a:spcPct val="107000"/>
              </a:lnSpc>
              <a:spcAft>
                <a:spcPts val="1800"/>
              </a:spcAft>
            </a:pPr>
            <a:r>
              <a:rPr lang="en-US" dirty="0">
                <a:effectLst/>
                <a:ea typeface="Times New Roman" panose="02020603050405020304" pitchFamily="18" charset="0"/>
                <a:cs typeface="Times New Roman" panose="02020603050405020304" pitchFamily="18" charset="0"/>
              </a:rPr>
              <a:t>Risks and issues are outlined at this time, as well as what the proposed solution to each will be if they occur.</a:t>
            </a:r>
            <a:endParaRPr lang="fr-FR" dirty="0">
              <a:effectLst/>
              <a:ea typeface="Calibri" panose="020F0502020204030204" pitchFamily="34" charset="0"/>
              <a:cs typeface="Arial" panose="020B0604020202020204" pitchFamily="34" charset="0"/>
            </a:endParaRPr>
          </a:p>
          <a:p>
            <a:pPr>
              <a:lnSpc>
                <a:spcPct val="107000"/>
              </a:lnSpc>
              <a:spcAft>
                <a:spcPts val="1800"/>
              </a:spcAft>
            </a:pPr>
            <a:r>
              <a:rPr lang="fr-FR" dirty="0">
                <a:effectLst/>
                <a:ea typeface="Times New Roman" panose="02020603050405020304" pitchFamily="18" charset="0"/>
                <a:cs typeface="Calibri" panose="020F0502020204030204" pitchFamily="34" charset="0"/>
              </a:rPr>
              <a:t>Finally, the </a:t>
            </a:r>
            <a:r>
              <a:rPr lang="fr-FR" b="1" dirty="0" err="1">
                <a:solidFill>
                  <a:srgbClr val="FC3498"/>
                </a:solidFill>
                <a:effectLst/>
                <a:ea typeface="Times New Roman" panose="02020603050405020304" pitchFamily="18" charset="0"/>
                <a:cs typeface="Calibri" panose="020F0502020204030204" pitchFamily="34" charset="0"/>
              </a:rPr>
              <a:t>Feasibility</a:t>
            </a:r>
            <a:r>
              <a:rPr lang="fr-FR" b="1" dirty="0">
                <a:solidFill>
                  <a:srgbClr val="FC3498"/>
                </a:solidFill>
                <a:effectLst/>
                <a:ea typeface="Times New Roman" panose="02020603050405020304" pitchFamily="18" charset="0"/>
                <a:cs typeface="Calibri" panose="020F0502020204030204" pitchFamily="34" charset="0"/>
              </a:rPr>
              <a:t> </a:t>
            </a:r>
            <a:r>
              <a:rPr lang="fr-FR" b="1" dirty="0" err="1">
                <a:solidFill>
                  <a:srgbClr val="FC3498"/>
                </a:solidFill>
                <a:effectLst/>
                <a:ea typeface="Times New Roman" panose="02020603050405020304" pitchFamily="18" charset="0"/>
                <a:cs typeface="Calibri" panose="020F0502020204030204" pitchFamily="34" charset="0"/>
              </a:rPr>
              <a:t>Study</a:t>
            </a:r>
            <a:r>
              <a:rPr lang="fr-FR" b="1" dirty="0">
                <a:solidFill>
                  <a:srgbClr val="FC3498"/>
                </a:solidFill>
                <a:effectLst/>
                <a:ea typeface="Times New Roman" panose="02020603050405020304" pitchFamily="18" charset="0"/>
                <a:cs typeface="Calibri" panose="020F0502020204030204" pitchFamily="34" charset="0"/>
              </a:rPr>
              <a:t> </a:t>
            </a:r>
            <a:r>
              <a:rPr lang="fr-FR" dirty="0" err="1">
                <a:effectLst/>
                <a:ea typeface="Times New Roman" panose="02020603050405020304" pitchFamily="18" charset="0"/>
                <a:cs typeface="Calibri" panose="020F0502020204030204" pitchFamily="34" charset="0"/>
              </a:rPr>
              <a:t>consolidates</a:t>
            </a:r>
            <a:r>
              <a:rPr lang="fr-FR" dirty="0">
                <a:effectLst/>
                <a:ea typeface="Times New Roman" panose="02020603050405020304" pitchFamily="18" charset="0"/>
                <a:cs typeface="Calibri" panose="020F0502020204030204" pitchFamily="34" charset="0"/>
              </a:rPr>
              <a:t> the </a:t>
            </a:r>
            <a:r>
              <a:rPr lang="fr-FR" b="1" dirty="0">
                <a:effectLst/>
                <a:ea typeface="Times New Roman" panose="02020603050405020304" pitchFamily="18" charset="0"/>
                <a:cs typeface="Calibri" panose="020F0502020204030204" pitchFamily="34" charset="0"/>
              </a:rPr>
              <a:t>Opportunity </a:t>
            </a:r>
            <a:r>
              <a:rPr lang="fr-FR" b="1" dirty="0" err="1">
                <a:effectLst/>
                <a:ea typeface="Times New Roman" panose="02020603050405020304" pitchFamily="18" charset="0"/>
                <a:cs typeface="Calibri" panose="020F0502020204030204" pitchFamily="34" charset="0"/>
              </a:rPr>
              <a:t>Study</a:t>
            </a:r>
            <a:r>
              <a:rPr lang="fr-FR" b="1" dirty="0">
                <a:effectLst/>
                <a:ea typeface="Times New Roman" panose="02020603050405020304" pitchFamily="18" charset="0"/>
                <a:cs typeface="Calibri" panose="020F0502020204030204" pitchFamily="34" charset="0"/>
              </a:rPr>
              <a:t> (Business Case) </a:t>
            </a:r>
            <a:r>
              <a:rPr lang="fr-FR" dirty="0">
                <a:effectLst/>
                <a:ea typeface="Times New Roman" panose="02020603050405020304" pitchFamily="18" charset="0"/>
                <a:cs typeface="Calibri" panose="020F0502020204030204" pitchFamily="34" charset="0"/>
              </a:rPr>
              <a:t>.</a:t>
            </a:r>
            <a:endParaRPr lang="fr-FR" dirty="0">
              <a:effectLst/>
              <a:ea typeface="Calibri" panose="020F0502020204030204" pitchFamily="34" charset="0"/>
              <a:cs typeface="Calibri" panose="020F0502020204030204" pitchFamily="34" charset="0"/>
            </a:endParaRPr>
          </a:p>
          <a:p>
            <a:pPr>
              <a:lnSpc>
                <a:spcPct val="107000"/>
              </a:lnSpc>
              <a:spcAft>
                <a:spcPts val="1800"/>
              </a:spcAft>
            </a:pPr>
            <a:r>
              <a:rPr lang="fr-FR" sz="2600" dirty="0" err="1">
                <a:effectLst/>
                <a:latin typeface="Calibri" panose="020F0502020204030204" pitchFamily="34" charset="0"/>
                <a:ea typeface="Times New Roman" panose="02020603050405020304" pitchFamily="18" charset="0"/>
                <a:cs typeface="Calibri" panose="020F0502020204030204" pitchFamily="34" charset="0"/>
              </a:rPr>
              <a:t>Its</a:t>
            </a:r>
            <a:r>
              <a:rPr lang="fr-FR" sz="2600"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purpose</a:t>
            </a:r>
            <a:r>
              <a:rPr lang="fr-FR" sz="2600"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is</a:t>
            </a:r>
            <a:r>
              <a:rPr lang="fr-FR" sz="2600" dirty="0">
                <a:effectLst/>
                <a:latin typeface="Calibri" panose="020F0502020204030204" pitchFamily="34" charset="0"/>
                <a:ea typeface="Times New Roman" panose="02020603050405020304" pitchFamily="18" charset="0"/>
                <a:cs typeface="Calibri" panose="020F0502020204030204" pitchFamily="34" charset="0"/>
              </a:rPr>
              <a:t> to check the </a:t>
            </a:r>
            <a:r>
              <a:rPr lang="fr-FR" sz="2600" b="1" dirty="0">
                <a:effectLst/>
                <a:latin typeface="Calibri" panose="020F0502020204030204" pitchFamily="34" charset="0"/>
                <a:ea typeface="Times New Roman" panose="02020603050405020304" pitchFamily="18" charset="0"/>
                <a:cs typeface="Calibri" panose="020F0502020204030204" pitchFamily="34" charset="0"/>
              </a:rPr>
              <a:t>balance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between</a:t>
            </a:r>
            <a:r>
              <a:rPr lang="fr-FR" sz="2600" dirty="0">
                <a:effectLst/>
                <a:latin typeface="Calibri" panose="020F0502020204030204" pitchFamily="34" charset="0"/>
                <a:ea typeface="Times New Roman" panose="02020603050405020304" pitchFamily="18" charset="0"/>
                <a:cs typeface="Calibri" panose="020F0502020204030204" pitchFamily="34" charset="0"/>
              </a:rPr>
              <a:t> the 3 important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factors</a:t>
            </a:r>
            <a:r>
              <a:rPr lang="fr-FR" sz="2600" dirty="0">
                <a:effectLst/>
                <a:latin typeface="Calibri" panose="020F0502020204030204" pitchFamily="34" charset="0"/>
                <a:ea typeface="Times New Roman" panose="02020603050405020304" pitchFamily="18" charset="0"/>
                <a:cs typeface="Calibri" panose="020F0502020204030204" pitchFamily="34" charset="0"/>
              </a:rPr>
              <a:t> of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any</a:t>
            </a:r>
            <a:r>
              <a:rPr lang="fr-FR" sz="2600"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project</a:t>
            </a:r>
            <a:r>
              <a:rPr lang="fr-FR" sz="2600"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which</a:t>
            </a:r>
            <a:r>
              <a:rPr lang="fr-FR" sz="2600" dirty="0">
                <a:effectLst/>
                <a:latin typeface="Calibri" panose="020F0502020204030204" pitchFamily="34" charset="0"/>
                <a:ea typeface="Times New Roman" panose="02020603050405020304" pitchFamily="18" charset="0"/>
                <a:cs typeface="Calibri" panose="020F0502020204030204" pitchFamily="34" charset="0"/>
              </a:rPr>
              <a:t> are:</a:t>
            </a:r>
            <a:endParaRPr lang="fr-FR" sz="26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300"/>
              </a:spcAft>
              <a:buSzPts val="1000"/>
              <a:buFont typeface="Symbol" panose="05050102010706020507" pitchFamily="18" charset="2"/>
              <a:buChar char=""/>
              <a:tabLst>
                <a:tab pos="457200" algn="l"/>
              </a:tabLst>
            </a:pPr>
            <a:r>
              <a:rPr lang="fr-FR" sz="2600" dirty="0">
                <a:effectLst/>
                <a:latin typeface="Calibri" panose="020F0502020204030204" pitchFamily="34" charset="0"/>
                <a:ea typeface="Times New Roman" panose="02020603050405020304" pitchFamily="18" charset="0"/>
                <a:cs typeface="Calibri" panose="020F0502020204030204" pitchFamily="34" charset="0"/>
              </a:rPr>
              <a:t>the </a:t>
            </a:r>
            <a:r>
              <a:rPr lang="fr-FR" sz="2600" b="1" dirty="0" err="1">
                <a:effectLst/>
                <a:latin typeface="Calibri" panose="020F0502020204030204" pitchFamily="34" charset="0"/>
                <a:ea typeface="Times New Roman" panose="02020603050405020304" pitchFamily="18" charset="0"/>
                <a:cs typeface="Calibri" panose="020F0502020204030204" pitchFamily="34" charset="0"/>
              </a:rPr>
              <a:t>quality</a:t>
            </a:r>
            <a:r>
              <a:rPr lang="fr-FR" sz="2600" b="1" dirty="0">
                <a:effectLst/>
                <a:latin typeface="Calibri" panose="020F0502020204030204" pitchFamily="34" charset="0"/>
                <a:ea typeface="Times New Roman" panose="02020603050405020304" pitchFamily="18" charset="0"/>
                <a:cs typeface="Calibri" panose="020F0502020204030204" pitchFamily="34" charset="0"/>
              </a:rPr>
              <a:t> to </a:t>
            </a:r>
            <a:r>
              <a:rPr lang="fr-FR" sz="2600" b="1" dirty="0" err="1">
                <a:effectLst/>
                <a:latin typeface="Calibri" panose="020F0502020204030204" pitchFamily="34" charset="0"/>
                <a:ea typeface="Times New Roman" panose="02020603050405020304" pitchFamily="18" charset="0"/>
                <a:cs typeface="Calibri" panose="020F0502020204030204" pitchFamily="34" charset="0"/>
              </a:rPr>
              <a:t>be</a:t>
            </a:r>
            <a:r>
              <a:rPr lang="fr-FR" sz="2600" b="1" dirty="0">
                <a:effectLst/>
                <a:latin typeface="Calibri" panose="020F0502020204030204" pitchFamily="34" charset="0"/>
                <a:ea typeface="Times New Roman" panose="02020603050405020304" pitchFamily="18" charset="0"/>
                <a:cs typeface="Calibri" panose="020F0502020204030204" pitchFamily="34" charset="0"/>
              </a:rPr>
              <a:t> </a:t>
            </a:r>
            <a:r>
              <a:rPr lang="fr-FR" sz="2600" b="1" dirty="0" err="1">
                <a:effectLst/>
                <a:latin typeface="Calibri" panose="020F0502020204030204" pitchFamily="34" charset="0"/>
                <a:ea typeface="Times New Roman" panose="02020603050405020304" pitchFamily="18" charset="0"/>
                <a:cs typeface="Calibri" panose="020F0502020204030204" pitchFamily="34" charset="0"/>
              </a:rPr>
              <a:t>achieved</a:t>
            </a:r>
            <a:r>
              <a:rPr lang="fr-FR" sz="2600" b="1"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a:effectLst/>
                <a:latin typeface="Calibri" panose="020F0502020204030204" pitchFamily="34" charset="0"/>
                <a:ea typeface="Times New Roman" panose="02020603050405020304" pitchFamily="18" charset="0"/>
                <a:cs typeface="Calibri" panose="020F0502020204030204" pitchFamily="34" charset="0"/>
              </a:rPr>
              <a:t>,</a:t>
            </a:r>
            <a:endParaRPr lang="fr-FR" sz="26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300"/>
              </a:spcAft>
              <a:buSzPts val="1000"/>
              <a:buFont typeface="Symbol" panose="05050102010706020507" pitchFamily="18" charset="2"/>
              <a:buChar char=""/>
              <a:tabLst>
                <a:tab pos="457200" algn="l"/>
              </a:tabLst>
            </a:pPr>
            <a:r>
              <a:rPr lang="fr-FR" sz="2600" dirty="0">
                <a:effectLst/>
                <a:latin typeface="Calibri" panose="020F0502020204030204" pitchFamily="34" charset="0"/>
                <a:ea typeface="Times New Roman" panose="02020603050405020304" pitchFamily="18" charset="0"/>
                <a:cs typeface="Calibri" panose="020F0502020204030204" pitchFamily="34" charset="0"/>
              </a:rPr>
              <a:t>the </a:t>
            </a:r>
            <a:r>
              <a:rPr lang="fr-FR" sz="2600" b="1" dirty="0">
                <a:effectLst/>
                <a:latin typeface="Calibri" panose="020F0502020204030204" pitchFamily="34" charset="0"/>
                <a:ea typeface="Times New Roman" panose="02020603050405020304" pitchFamily="18" charset="0"/>
                <a:cs typeface="Calibri" panose="020F0502020204030204" pitchFamily="34" charset="0"/>
              </a:rPr>
              <a:t>deadlines </a:t>
            </a:r>
            <a:r>
              <a:rPr lang="fr-FR" sz="2600" dirty="0">
                <a:effectLst/>
                <a:latin typeface="Calibri" panose="020F0502020204030204" pitchFamily="34" charset="0"/>
                <a:ea typeface="Times New Roman" panose="02020603050405020304" pitchFamily="18" charset="0"/>
                <a:cs typeface="Calibri" panose="020F0502020204030204" pitchFamily="34" charset="0"/>
              </a:rPr>
              <a:t>to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be</a:t>
            </a:r>
            <a:r>
              <a:rPr lang="fr-FR" sz="2600" dirty="0">
                <a:effectLst/>
                <a:latin typeface="Calibri" panose="020F0502020204030204" pitchFamily="34" charset="0"/>
                <a:ea typeface="Times New Roman" panose="02020603050405020304" pitchFamily="18" charset="0"/>
                <a:cs typeface="Calibri" panose="020F0502020204030204" pitchFamily="34" charset="0"/>
              </a:rPr>
              <a:t> met,</a:t>
            </a:r>
            <a:endParaRPr lang="fr-FR" sz="26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300"/>
              </a:spcAft>
              <a:buSzPts val="1000"/>
              <a:buFont typeface="Symbol" panose="05050102010706020507" pitchFamily="18" charset="2"/>
              <a:buChar char=""/>
              <a:tabLst>
                <a:tab pos="457200" algn="l"/>
              </a:tabLst>
            </a:pPr>
            <a:r>
              <a:rPr lang="fr-FR" sz="2600" dirty="0">
                <a:effectLst/>
                <a:latin typeface="Calibri" panose="020F0502020204030204" pitchFamily="34" charset="0"/>
                <a:ea typeface="Times New Roman" panose="02020603050405020304" pitchFamily="18" charset="0"/>
                <a:cs typeface="Calibri" panose="020F0502020204030204" pitchFamily="34" charset="0"/>
              </a:rPr>
              <a:t>the </a:t>
            </a:r>
            <a:r>
              <a:rPr lang="fr-FR" sz="2600" b="1" dirty="0" err="1">
                <a:effectLst/>
                <a:latin typeface="Calibri" panose="020F0502020204030204" pitchFamily="34" charset="0"/>
                <a:ea typeface="Times New Roman" panose="02020603050405020304" pitchFamily="18" charset="0"/>
                <a:cs typeface="Calibri" panose="020F0502020204030204" pitchFamily="34" charset="0"/>
              </a:rPr>
              <a:t>costs</a:t>
            </a:r>
            <a:r>
              <a:rPr lang="fr-FR" sz="2600" b="1" dirty="0">
                <a:effectLst/>
                <a:latin typeface="Calibri" panose="020F0502020204030204" pitchFamily="34" charset="0"/>
                <a:ea typeface="Times New Roman" panose="02020603050405020304" pitchFamily="18" charset="0"/>
                <a:cs typeface="Calibri" panose="020F0502020204030204" pitchFamily="34" charset="0"/>
              </a:rPr>
              <a:t> </a:t>
            </a:r>
            <a:r>
              <a:rPr lang="fr-FR" sz="2600" dirty="0">
                <a:effectLst/>
                <a:latin typeface="Calibri" panose="020F0502020204030204" pitchFamily="34" charset="0"/>
                <a:ea typeface="Times New Roman" panose="02020603050405020304" pitchFamily="18" charset="0"/>
                <a:cs typeface="Calibri" panose="020F0502020204030204" pitchFamily="34" charset="0"/>
              </a:rPr>
              <a:t>to </a:t>
            </a:r>
            <a:r>
              <a:rPr lang="fr-FR" sz="2600" dirty="0" err="1">
                <a:effectLst/>
                <a:latin typeface="Calibri" panose="020F0502020204030204" pitchFamily="34" charset="0"/>
                <a:ea typeface="Times New Roman" panose="02020603050405020304" pitchFamily="18" charset="0"/>
                <a:cs typeface="Calibri" panose="020F0502020204030204" pitchFamily="34" charset="0"/>
              </a:rPr>
              <a:t>bear</a:t>
            </a:r>
            <a:r>
              <a:rPr lang="fr-FR" sz="2600" dirty="0">
                <a:effectLst/>
                <a:latin typeface="Calibri" panose="020F0502020204030204" pitchFamily="34" charset="0"/>
                <a:ea typeface="Times New Roman" panose="02020603050405020304" pitchFamily="18" charset="0"/>
                <a:cs typeface="Calibri" panose="020F0502020204030204" pitchFamily="34" charset="0"/>
              </a:rPr>
              <a:t>.</a:t>
            </a:r>
            <a:endParaRPr lang="fr-FR" sz="2600" dirty="0">
              <a:latin typeface="Calibri" panose="020F0502020204030204" pitchFamily="34" charset="0"/>
              <a:cs typeface="Calibri" panose="020F0502020204030204" pitchFamily="34" charset="0"/>
            </a:endParaRPr>
          </a:p>
        </p:txBody>
      </p:sp>
      <p:sp>
        <p:nvSpPr>
          <p:cNvPr id="4" name="Titre 1">
            <a:extLst>
              <a:ext uri="{FF2B5EF4-FFF2-40B4-BE49-F238E27FC236}">
                <a16:creationId xmlns:a16="http://schemas.microsoft.com/office/drawing/2014/main" id="{8EAA6358-3C3C-44D6-8342-4E5E30FC88A6}"/>
              </a:ext>
            </a:extLst>
          </p:cNvPr>
          <p:cNvSpPr txBox="1">
            <a:spLocks/>
          </p:cNvSpPr>
          <p:nvPr/>
        </p:nvSpPr>
        <p:spPr>
          <a:xfrm>
            <a:off x="2356338" y="365125"/>
            <a:ext cx="7359162" cy="9625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C3498"/>
                </a:solidFill>
                <a:latin typeface="+mn-lt"/>
                <a:ea typeface="Times New Roman" panose="02020603050405020304" pitchFamily="18" charset="0"/>
                <a:cs typeface="Times New Roman" panose="02020603050405020304" pitchFamily="18" charset="0"/>
              </a:rPr>
              <a:t>III- The Feasibility Study</a:t>
            </a:r>
            <a:endParaRPr lang="fr-FR" dirty="0">
              <a:solidFill>
                <a:srgbClr val="FC3498"/>
              </a:solidFill>
            </a:endParaRPr>
          </a:p>
        </p:txBody>
      </p:sp>
    </p:spTree>
    <p:extLst>
      <p:ext uri="{BB962C8B-B14F-4D97-AF65-F5344CB8AC3E}">
        <p14:creationId xmlns:p14="http://schemas.microsoft.com/office/powerpoint/2010/main" val="42748788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CBAC232-CC5B-4A7A-B5C6-B1919DFF4EC0}"/>
              </a:ext>
            </a:extLst>
          </p:cNvPr>
          <p:cNvSpPr>
            <a:spLocks noGrp="1"/>
          </p:cNvSpPr>
          <p:nvPr>
            <p:ph idx="1"/>
          </p:nvPr>
        </p:nvSpPr>
        <p:spPr>
          <a:xfrm>
            <a:off x="158262" y="1767254"/>
            <a:ext cx="10207869" cy="5090746"/>
          </a:xfrm>
        </p:spPr>
        <p:txBody>
          <a:bodyPr>
            <a:normAutofit fontScale="70000" lnSpcReduction="20000"/>
          </a:bodyPr>
          <a:lstStyle/>
          <a:p>
            <a:pPr marL="0" indent="0">
              <a:lnSpc>
                <a:spcPct val="107000"/>
              </a:lnSpc>
              <a:spcAft>
                <a:spcPts val="1800"/>
              </a:spcAft>
              <a:buNone/>
            </a:pPr>
            <a:r>
              <a:rPr lang="fr-FR" sz="3100" dirty="0">
                <a:effectLst/>
                <a:ea typeface="Times New Roman" panose="02020603050405020304" pitchFamily="18" charset="0"/>
                <a:cs typeface="Arial" panose="020B0604020202020204" pitchFamily="34" charset="0"/>
              </a:rPr>
              <a:t>	</a:t>
            </a:r>
            <a:r>
              <a:rPr lang="fr-FR" sz="3700" b="1" dirty="0">
                <a:effectLst/>
                <a:ea typeface="Times New Roman" panose="02020603050405020304" pitchFamily="18" charset="0"/>
                <a:cs typeface="Arial" panose="020B0604020202020204" pitchFamily="34" charset="0"/>
              </a:rPr>
              <a:t>III-2- Importance of the Feasibility Study</a:t>
            </a:r>
          </a:p>
          <a:p>
            <a:pPr>
              <a:lnSpc>
                <a:spcPct val="107000"/>
              </a:lnSpc>
              <a:spcAft>
                <a:spcPts val="1800"/>
              </a:spcAft>
            </a:pPr>
            <a:r>
              <a:rPr lang="fr-FR" sz="3700" dirty="0">
                <a:effectLst/>
                <a:ea typeface="Times New Roman" panose="02020603050405020304" pitchFamily="18" charset="0"/>
                <a:cs typeface="Arial" panose="020B0604020202020204" pitchFamily="34" charset="0"/>
              </a:rPr>
              <a:t>It </a:t>
            </a:r>
            <a:r>
              <a:rPr lang="fr-FR" sz="3700" dirty="0" err="1">
                <a:effectLst/>
                <a:ea typeface="Times New Roman" panose="02020603050405020304" pitchFamily="18" charset="0"/>
                <a:cs typeface="Arial" panose="020B0604020202020204" pitchFamily="34" charset="0"/>
              </a:rPr>
              <a:t>describes</a:t>
            </a:r>
            <a:r>
              <a:rPr lang="fr-FR" sz="3700" dirty="0">
                <a:effectLst/>
                <a:ea typeface="Times New Roman" panose="02020603050405020304" pitchFamily="18" charset="0"/>
                <a:cs typeface="Arial" panose="020B0604020202020204" pitchFamily="34" charset="0"/>
              </a:rPr>
              <a:t> in </a:t>
            </a:r>
            <a:r>
              <a:rPr lang="fr-FR" sz="3700" dirty="0" err="1">
                <a:effectLst/>
                <a:ea typeface="Times New Roman" panose="02020603050405020304" pitchFamily="18" charset="0"/>
                <a:cs typeface="Arial" panose="020B0604020202020204" pitchFamily="34" charset="0"/>
              </a:rPr>
              <a:t>detail</a:t>
            </a:r>
            <a:r>
              <a:rPr lang="fr-FR" sz="3700" dirty="0">
                <a:effectLst/>
                <a:ea typeface="Times New Roman" panose="02020603050405020304" pitchFamily="18" charset="0"/>
                <a:cs typeface="Arial" panose="020B0604020202020204" pitchFamily="34" charset="0"/>
              </a:rPr>
              <a:t> the </a:t>
            </a:r>
            <a:r>
              <a:rPr lang="fr-FR" sz="3700" b="1" dirty="0" err="1">
                <a:effectLst/>
                <a:ea typeface="Times New Roman" panose="02020603050405020304" pitchFamily="18" charset="0"/>
                <a:cs typeface="Arial" panose="020B0604020202020204" pitchFamily="34" charset="0"/>
              </a:rPr>
              <a:t>resources</a:t>
            </a:r>
            <a:r>
              <a:rPr lang="fr-FR" sz="3700" b="1" dirty="0">
                <a:effectLst/>
                <a:ea typeface="Times New Roman" panose="02020603050405020304" pitchFamily="18" charset="0"/>
                <a:cs typeface="Arial" panose="020B0604020202020204" pitchFamily="34" charset="0"/>
              </a:rPr>
              <a:t> and contraints</a:t>
            </a:r>
            <a:r>
              <a:rPr lang="fr-FR" sz="3700" dirty="0">
                <a:effectLst/>
                <a:ea typeface="Times New Roman" panose="02020603050405020304" pitchFamily="18" charset="0"/>
                <a:cs typeface="Arial" panose="020B0604020202020204" pitchFamily="34" charset="0"/>
              </a:rPr>
              <a:t> of the </a:t>
            </a:r>
            <a:r>
              <a:rPr lang="fr-FR" sz="3700" dirty="0" err="1">
                <a:effectLst/>
                <a:ea typeface="Times New Roman" panose="02020603050405020304" pitchFamily="18" charset="0"/>
                <a:cs typeface="Arial" panose="020B0604020202020204" pitchFamily="34" charset="0"/>
              </a:rPr>
              <a:t>project</a:t>
            </a:r>
            <a:r>
              <a:rPr lang="fr-FR" sz="3700" b="1" dirty="0">
                <a:effectLst/>
                <a:ea typeface="Times New Roman" panose="02020603050405020304" pitchFamily="18" charset="0"/>
                <a:cs typeface="Arial" panose="020B0604020202020204" pitchFamily="34" charset="0"/>
              </a:rPr>
              <a:t> </a:t>
            </a:r>
            <a:r>
              <a:rPr lang="fr-FR" sz="3700" dirty="0">
                <a:effectLst/>
                <a:ea typeface="Times New Roman" panose="02020603050405020304" pitchFamily="18" charset="0"/>
                <a:cs typeface="Arial" panose="020B0604020202020204" pitchFamily="34" charset="0"/>
              </a:rPr>
              <a:t>:</a:t>
            </a:r>
            <a:endParaRPr lang="fr-FR" sz="3700" dirty="0">
              <a:effectLst/>
              <a:ea typeface="Calibri" panose="020F0502020204030204" pitchFamily="34" charset="0"/>
              <a:cs typeface="Arial" panose="020B0604020202020204" pitchFamily="34" charset="0"/>
            </a:endParaRPr>
          </a:p>
          <a:p>
            <a:pPr marL="0" lvl="0" indent="0">
              <a:lnSpc>
                <a:spcPct val="107000"/>
              </a:lnSpc>
              <a:spcAft>
                <a:spcPts val="300"/>
              </a:spcAft>
              <a:buSzPts val="1000"/>
              <a:buNone/>
              <a:tabLst>
                <a:tab pos="457200" algn="l"/>
              </a:tabLst>
            </a:pPr>
            <a:r>
              <a:rPr lang="fr-FR" sz="3700" dirty="0">
                <a:effectLst/>
                <a:ea typeface="Times New Roman" panose="02020603050405020304" pitchFamily="18" charset="0"/>
                <a:cs typeface="Arial" panose="020B0604020202020204" pitchFamily="34" charset="0"/>
              </a:rPr>
              <a:t>		* </a:t>
            </a:r>
            <a:r>
              <a:rPr lang="fr-FR" sz="3700" b="1" dirty="0">
                <a:solidFill>
                  <a:srgbClr val="FFC000"/>
                </a:solidFill>
                <a:effectLst/>
                <a:ea typeface="Times New Roman" panose="02020603050405020304" pitchFamily="18" charset="0"/>
                <a:cs typeface="Arial" panose="020B0604020202020204" pitchFamily="34" charset="0"/>
              </a:rPr>
              <a:t>techniques</a:t>
            </a:r>
            <a:endParaRPr lang="fr-FR" sz="3700" dirty="0">
              <a:effectLst/>
              <a:ea typeface="Times New Roman" panose="02020603050405020304" pitchFamily="18" charset="0"/>
              <a:cs typeface="Arial" panose="020B0604020202020204" pitchFamily="34" charset="0"/>
            </a:endParaRPr>
          </a:p>
          <a:p>
            <a:pPr marL="0" lvl="0" indent="0">
              <a:lnSpc>
                <a:spcPct val="107000"/>
              </a:lnSpc>
              <a:spcAft>
                <a:spcPts val="300"/>
              </a:spcAft>
              <a:buSzPts val="1000"/>
              <a:buNone/>
              <a:tabLst>
                <a:tab pos="457200" algn="l"/>
              </a:tabLst>
            </a:pPr>
            <a:r>
              <a:rPr lang="fr-FR" sz="3700" dirty="0">
                <a:effectLst/>
                <a:ea typeface="Times New Roman" panose="02020603050405020304" pitchFamily="18" charset="0"/>
                <a:cs typeface="Arial" panose="020B0604020202020204" pitchFamily="34" charset="0"/>
              </a:rPr>
              <a:t>		* </a:t>
            </a:r>
            <a:r>
              <a:rPr lang="fr-FR" sz="3700" b="1" dirty="0" err="1">
                <a:solidFill>
                  <a:srgbClr val="00B050"/>
                </a:solidFill>
                <a:effectLst/>
                <a:ea typeface="Times New Roman" panose="02020603050405020304" pitchFamily="18" charset="0"/>
                <a:cs typeface="Arial" panose="020B0604020202020204" pitchFamily="34" charset="0"/>
              </a:rPr>
              <a:t>quality</a:t>
            </a:r>
            <a:endParaRPr lang="fr-FR" sz="3700" dirty="0">
              <a:effectLst/>
              <a:ea typeface="Times New Roman" panose="02020603050405020304" pitchFamily="18" charset="0"/>
              <a:cs typeface="Arial" panose="020B0604020202020204" pitchFamily="34" charset="0"/>
            </a:endParaRPr>
          </a:p>
          <a:p>
            <a:pPr marL="0" lvl="0" indent="0">
              <a:lnSpc>
                <a:spcPct val="107000"/>
              </a:lnSpc>
              <a:spcAft>
                <a:spcPts val="300"/>
              </a:spcAft>
              <a:buSzPts val="1000"/>
              <a:buNone/>
              <a:tabLst>
                <a:tab pos="457200" algn="l"/>
              </a:tabLst>
            </a:pPr>
            <a:r>
              <a:rPr lang="fr-FR" sz="3700" dirty="0">
                <a:effectLst/>
                <a:ea typeface="Times New Roman" panose="02020603050405020304" pitchFamily="18" charset="0"/>
                <a:cs typeface="Arial" panose="020B0604020202020204" pitchFamily="34" charset="0"/>
              </a:rPr>
              <a:t>		* </a:t>
            </a:r>
            <a:r>
              <a:rPr lang="fr-FR" sz="3700" b="1" dirty="0" err="1">
                <a:solidFill>
                  <a:srgbClr val="FC3498"/>
                </a:solidFill>
                <a:effectLst/>
                <a:ea typeface="Times New Roman" panose="02020603050405020304" pitchFamily="18" charset="0"/>
                <a:cs typeface="Arial" panose="020B0604020202020204" pitchFamily="34" charset="0"/>
              </a:rPr>
              <a:t>financial</a:t>
            </a:r>
            <a:endParaRPr lang="fr-FR" sz="3700" dirty="0">
              <a:effectLst/>
              <a:ea typeface="Calibri" panose="020F0502020204030204" pitchFamily="34" charset="0"/>
              <a:cs typeface="Arial" panose="020B0604020202020204" pitchFamily="34" charset="0"/>
            </a:endParaRPr>
          </a:p>
          <a:p>
            <a:pPr marL="0" lvl="0" indent="0">
              <a:lnSpc>
                <a:spcPct val="107000"/>
              </a:lnSpc>
              <a:spcAft>
                <a:spcPts val="300"/>
              </a:spcAft>
              <a:buSzPts val="1000"/>
              <a:buNone/>
              <a:tabLst>
                <a:tab pos="457200" algn="l"/>
              </a:tabLst>
            </a:pPr>
            <a:r>
              <a:rPr lang="fr-FR" sz="3700" dirty="0">
                <a:effectLst/>
                <a:ea typeface="Times New Roman" panose="02020603050405020304" pitchFamily="18" charset="0"/>
                <a:cs typeface="Arial" panose="020B0604020202020204" pitchFamily="34" charset="0"/>
              </a:rPr>
              <a:t>		* </a:t>
            </a:r>
            <a:r>
              <a:rPr lang="fr-FR" sz="3700" b="1" dirty="0">
                <a:solidFill>
                  <a:srgbClr val="EC7134"/>
                </a:solidFill>
                <a:effectLst/>
                <a:ea typeface="Times New Roman" panose="02020603050405020304" pitchFamily="18" charset="0"/>
                <a:cs typeface="Arial" panose="020B0604020202020204" pitchFamily="34" charset="0"/>
              </a:rPr>
              <a:t>temporal</a:t>
            </a:r>
          </a:p>
          <a:p>
            <a:pPr marL="0" indent="0">
              <a:lnSpc>
                <a:spcPct val="107000"/>
              </a:lnSpc>
              <a:spcAft>
                <a:spcPts val="1800"/>
              </a:spcAft>
              <a:buNone/>
            </a:pPr>
            <a:r>
              <a:rPr lang="fr-FR" sz="3700" dirty="0">
                <a:effectLst/>
                <a:ea typeface="Times New Roman" panose="02020603050405020304" pitchFamily="18" charset="0"/>
                <a:cs typeface="Arial" panose="020B0604020202020204" pitchFamily="34" charset="0"/>
              </a:rPr>
              <a:t>	all the stakeholders are </a:t>
            </a:r>
            <a:r>
              <a:rPr lang="fr-FR" sz="3700" dirty="0" err="1">
                <a:effectLst/>
                <a:ea typeface="Times New Roman" panose="02020603050405020304" pitchFamily="18" charset="0"/>
                <a:cs typeface="Arial" panose="020B0604020202020204" pitchFamily="34" charset="0"/>
              </a:rPr>
              <a:t>aware</a:t>
            </a:r>
            <a:r>
              <a:rPr lang="fr-FR" sz="3700" dirty="0">
                <a:effectLst/>
                <a:ea typeface="Times New Roman" panose="02020603050405020304" pitchFamily="18" charset="0"/>
                <a:cs typeface="Arial" panose="020B0604020202020204" pitchFamily="34" charset="0"/>
              </a:rPr>
              <a:t> </a:t>
            </a:r>
            <a:r>
              <a:rPr lang="fr-FR" sz="3700" b="1" dirty="0">
                <a:effectLst/>
                <a:ea typeface="Times New Roman" panose="02020603050405020304" pitchFamily="18" charset="0"/>
                <a:cs typeface="Arial" panose="020B0604020202020204" pitchFamily="34" charset="0"/>
              </a:rPr>
              <a:t>of the objectives and challenges of the </a:t>
            </a:r>
            <a:r>
              <a:rPr lang="fr-FR" sz="3700" b="1" dirty="0" err="1">
                <a:effectLst/>
                <a:ea typeface="Times New Roman" panose="02020603050405020304" pitchFamily="18" charset="0"/>
                <a:cs typeface="Arial" panose="020B0604020202020204" pitchFamily="34" charset="0"/>
              </a:rPr>
              <a:t>project</a:t>
            </a:r>
            <a:r>
              <a:rPr lang="fr-FR" sz="3700" b="1" dirty="0">
                <a:effectLst/>
                <a:ea typeface="Times New Roman" panose="02020603050405020304" pitchFamily="18" charset="0"/>
                <a:cs typeface="Arial" panose="020B0604020202020204" pitchFamily="34" charset="0"/>
              </a:rPr>
              <a:t> </a:t>
            </a:r>
            <a:r>
              <a:rPr lang="fr-FR" sz="3700" dirty="0" err="1">
                <a:effectLst/>
                <a:ea typeface="Times New Roman" panose="02020603050405020304" pitchFamily="18" charset="0"/>
                <a:cs typeface="Arial" panose="020B0604020202020204" pitchFamily="34" charset="0"/>
              </a:rPr>
              <a:t>before</a:t>
            </a:r>
            <a:r>
              <a:rPr lang="fr-FR" sz="3700" dirty="0">
                <a:effectLst/>
                <a:ea typeface="Times New Roman" panose="02020603050405020304" pitchFamily="18" charset="0"/>
                <a:cs typeface="Arial" panose="020B0604020202020204" pitchFamily="34" charset="0"/>
              </a:rPr>
              <a:t> </a:t>
            </a:r>
            <a:r>
              <a:rPr lang="fr-FR" sz="3700" dirty="0" err="1">
                <a:effectLst/>
                <a:ea typeface="Times New Roman" panose="02020603050405020304" pitchFamily="18" charset="0"/>
                <a:cs typeface="Arial" panose="020B0604020202020204" pitchFamily="34" charset="0"/>
              </a:rPr>
              <a:t>validating</a:t>
            </a:r>
            <a:r>
              <a:rPr lang="fr-FR" sz="3700" dirty="0">
                <a:effectLst/>
                <a:ea typeface="Times New Roman" panose="02020603050405020304" pitchFamily="18" charset="0"/>
                <a:cs typeface="Arial" panose="020B0604020202020204" pitchFamily="34" charset="0"/>
              </a:rPr>
              <a:t> </a:t>
            </a:r>
            <a:r>
              <a:rPr lang="fr-FR" sz="3700" dirty="0" err="1">
                <a:effectLst/>
                <a:ea typeface="Times New Roman" panose="02020603050405020304" pitchFamily="18" charset="0"/>
                <a:cs typeface="Arial" panose="020B0604020202020204" pitchFamily="34" charset="0"/>
              </a:rPr>
              <a:t>it</a:t>
            </a:r>
            <a:r>
              <a:rPr lang="fr-FR" sz="3700" dirty="0">
                <a:effectLst/>
                <a:ea typeface="Times New Roman" panose="02020603050405020304" pitchFamily="18" charset="0"/>
                <a:cs typeface="Arial" panose="020B0604020202020204" pitchFamily="34" charset="0"/>
              </a:rPr>
              <a:t> and </a:t>
            </a:r>
            <a:r>
              <a:rPr lang="fr-FR" sz="3700" dirty="0" err="1">
                <a:effectLst/>
                <a:ea typeface="Times New Roman" panose="02020603050405020304" pitchFamily="18" charset="0"/>
                <a:cs typeface="Arial" panose="020B0604020202020204" pitchFamily="34" charset="0"/>
              </a:rPr>
              <a:t>moving</a:t>
            </a:r>
            <a:r>
              <a:rPr lang="fr-FR" sz="3700" dirty="0">
                <a:effectLst/>
                <a:ea typeface="Times New Roman" panose="02020603050405020304" pitchFamily="18" charset="0"/>
                <a:cs typeface="Arial" panose="020B0604020202020204" pitchFamily="34" charset="0"/>
              </a:rPr>
              <a:t> on </a:t>
            </a:r>
            <a:r>
              <a:rPr lang="fr-FR" sz="3700" b="1" dirty="0">
                <a:effectLst/>
                <a:ea typeface="Times New Roman" panose="02020603050405020304" pitchFamily="18" charset="0"/>
                <a:cs typeface="Arial" panose="020B0604020202020204" pitchFamily="34" charset="0"/>
              </a:rPr>
              <a:t>to the </a:t>
            </a:r>
            <a:r>
              <a:rPr lang="fr-FR" sz="3700" b="1" dirty="0" err="1">
                <a:effectLst/>
                <a:ea typeface="Times New Roman" panose="02020603050405020304" pitchFamily="18" charset="0"/>
                <a:cs typeface="Arial" panose="020B0604020202020204" pitchFamily="34" charset="0"/>
              </a:rPr>
              <a:t>scoping</a:t>
            </a:r>
            <a:r>
              <a:rPr lang="fr-FR" sz="3700" b="1" dirty="0">
                <a:effectLst/>
                <a:ea typeface="Times New Roman" panose="02020603050405020304" pitchFamily="18" charset="0"/>
                <a:cs typeface="Arial" panose="020B0604020202020204" pitchFamily="34" charset="0"/>
              </a:rPr>
              <a:t> phase </a:t>
            </a:r>
            <a:r>
              <a:rPr lang="fr-FR" sz="3700" dirty="0">
                <a:effectLst/>
                <a:ea typeface="Times New Roman" panose="02020603050405020304" pitchFamily="18" charset="0"/>
                <a:cs typeface="Arial" panose="020B0604020202020204" pitchFamily="34" charset="0"/>
              </a:rPr>
              <a:t>.</a:t>
            </a:r>
            <a:endParaRPr lang="fr-FR" sz="3700" dirty="0">
              <a:effectLst/>
              <a:ea typeface="Calibri" panose="020F0502020204030204" pitchFamily="34" charset="0"/>
              <a:cs typeface="Arial" panose="020B0604020202020204" pitchFamily="34" charset="0"/>
            </a:endParaRPr>
          </a:p>
          <a:p>
            <a:endParaRPr lang="fr-FR" dirty="0"/>
          </a:p>
        </p:txBody>
      </p:sp>
      <p:sp>
        <p:nvSpPr>
          <p:cNvPr id="4" name="Titre 1">
            <a:extLst>
              <a:ext uri="{FF2B5EF4-FFF2-40B4-BE49-F238E27FC236}">
                <a16:creationId xmlns:a16="http://schemas.microsoft.com/office/drawing/2014/main" id="{FFE0EA8B-4A3D-4DCF-97EF-9AA9829CE758}"/>
              </a:ext>
            </a:extLst>
          </p:cNvPr>
          <p:cNvSpPr>
            <a:spLocks noGrp="1"/>
          </p:cNvSpPr>
          <p:nvPr>
            <p:ph type="title"/>
          </p:nvPr>
        </p:nvSpPr>
        <p:spPr>
          <a:xfrm>
            <a:off x="2356338" y="457200"/>
            <a:ext cx="7288824" cy="993532"/>
          </a:xfrm>
        </p:spPr>
        <p:txBody>
          <a:bodyPr/>
          <a:lstStyle/>
          <a:p>
            <a:r>
              <a:rPr lang="fr-FR" sz="4400" b="1" dirty="0">
                <a:solidFill>
                  <a:srgbClr val="FC3498"/>
                </a:solidFill>
                <a:effectLst/>
                <a:latin typeface="+mn-lt"/>
                <a:ea typeface="Times New Roman" panose="02020603050405020304" pitchFamily="18" charset="0"/>
                <a:cs typeface="Times New Roman" panose="02020603050405020304" pitchFamily="18" charset="0"/>
              </a:rPr>
              <a:t>	III- The Feasibility Study</a:t>
            </a:r>
            <a:endParaRPr lang="fr-FR" dirty="0">
              <a:solidFill>
                <a:srgbClr val="FC3498"/>
              </a:solidFill>
            </a:endParaRPr>
          </a:p>
        </p:txBody>
      </p:sp>
      <p:sp>
        <p:nvSpPr>
          <p:cNvPr id="5" name="Flèche : droite 4">
            <a:extLst>
              <a:ext uri="{FF2B5EF4-FFF2-40B4-BE49-F238E27FC236}">
                <a16:creationId xmlns:a16="http://schemas.microsoft.com/office/drawing/2014/main" id="{6E71926A-859B-4DC1-A032-9E6EA98B153C}"/>
              </a:ext>
            </a:extLst>
          </p:cNvPr>
          <p:cNvSpPr/>
          <p:nvPr/>
        </p:nvSpPr>
        <p:spPr>
          <a:xfrm>
            <a:off x="0" y="5187462"/>
            <a:ext cx="978408" cy="484632"/>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6480373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B0A8190F-CA2D-401B-8B64-855E6E4A309F}"/>
              </a:ext>
            </a:extLst>
          </p:cNvPr>
          <p:cNvSpPr>
            <a:spLocks noGrp="1"/>
          </p:cNvSpPr>
          <p:nvPr>
            <p:ph type="title"/>
          </p:nvPr>
        </p:nvSpPr>
        <p:spPr>
          <a:xfrm>
            <a:off x="2391508" y="365125"/>
            <a:ext cx="7323992" cy="1006475"/>
          </a:xfrm>
        </p:spPr>
        <p:txBody>
          <a:bodyPr/>
          <a:lstStyle/>
          <a:p>
            <a:r>
              <a:rPr lang="fr-FR" sz="4400" b="1" dirty="0">
                <a:solidFill>
                  <a:srgbClr val="FC3498"/>
                </a:solidFill>
                <a:effectLst/>
                <a:latin typeface="+mn-lt"/>
                <a:ea typeface="Times New Roman" panose="02020603050405020304" pitchFamily="18" charset="0"/>
                <a:cs typeface="Times New Roman" panose="02020603050405020304" pitchFamily="18" charset="0"/>
              </a:rPr>
              <a:t>III- The Feasibility Study</a:t>
            </a:r>
            <a:endParaRPr lang="fr-FR" dirty="0">
              <a:solidFill>
                <a:srgbClr val="FC3498"/>
              </a:solidFill>
            </a:endParaRPr>
          </a:p>
        </p:txBody>
      </p:sp>
      <p:sp>
        <p:nvSpPr>
          <p:cNvPr id="10" name="ZoneTexte 9">
            <a:extLst>
              <a:ext uri="{FF2B5EF4-FFF2-40B4-BE49-F238E27FC236}">
                <a16:creationId xmlns:a16="http://schemas.microsoft.com/office/drawing/2014/main" id="{94258061-866A-49B9-B833-4F32533EABF0}"/>
              </a:ext>
            </a:extLst>
          </p:cNvPr>
          <p:cNvSpPr txBox="1"/>
          <p:nvPr/>
        </p:nvSpPr>
        <p:spPr>
          <a:xfrm rot="5400000">
            <a:off x="8651632" y="2235331"/>
            <a:ext cx="5477610" cy="1569660"/>
          </a:xfrm>
          <a:prstGeom prst="rect">
            <a:avLst/>
          </a:prstGeom>
          <a:noFill/>
        </p:spPr>
        <p:txBody>
          <a:bodyPr wrap="square">
            <a:spAutoFit/>
          </a:bodyPr>
          <a:lstStyle/>
          <a:p>
            <a:r>
              <a:rPr lang="fr-FR" sz="3200" b="1" dirty="0">
                <a:effectLst/>
                <a:ea typeface="Times New Roman" panose="02020603050405020304" pitchFamily="18" charset="0"/>
                <a:cs typeface="Arial" panose="020B0604020202020204" pitchFamily="34" charset="0"/>
              </a:rPr>
              <a:t>III- 3-  The 5 types of</a:t>
            </a:r>
          </a:p>
          <a:p>
            <a:endParaRPr lang="fr-FR" sz="3200" b="1" dirty="0">
              <a:effectLst/>
              <a:ea typeface="Times New Roman" panose="02020603050405020304" pitchFamily="18" charset="0"/>
              <a:cs typeface="Arial" panose="020B0604020202020204" pitchFamily="34" charset="0"/>
            </a:endParaRPr>
          </a:p>
          <a:p>
            <a:r>
              <a:rPr lang="fr-FR" sz="3200" b="1" dirty="0">
                <a:effectLst/>
                <a:ea typeface="Times New Roman" panose="02020603050405020304" pitchFamily="18" charset="0"/>
                <a:cs typeface="Arial" panose="020B0604020202020204" pitchFamily="34" charset="0"/>
              </a:rPr>
              <a:t> 	 Feasibility </a:t>
            </a:r>
            <a:r>
              <a:rPr lang="fr-FR" sz="3200" b="1" dirty="0" err="1">
                <a:effectLst/>
                <a:ea typeface="Times New Roman" panose="02020603050405020304" pitchFamily="18" charset="0"/>
                <a:cs typeface="Arial" panose="020B0604020202020204" pitchFamily="34" charset="0"/>
              </a:rPr>
              <a:t>Studies</a:t>
            </a:r>
            <a:endParaRPr lang="fr-FR" sz="3200" dirty="0"/>
          </a:p>
        </p:txBody>
      </p:sp>
      <p:pic>
        <p:nvPicPr>
          <p:cNvPr id="9" name="Image 8">
            <a:extLst>
              <a:ext uri="{FF2B5EF4-FFF2-40B4-BE49-F238E27FC236}">
                <a16:creationId xmlns:a16="http://schemas.microsoft.com/office/drawing/2014/main" id="{23AD7644-4307-4213-9706-C2F2DE7CDAF7}"/>
              </a:ext>
            </a:extLst>
          </p:cNvPr>
          <p:cNvPicPr>
            <a:picLocks noChangeAspect="1"/>
          </p:cNvPicPr>
          <p:nvPr/>
        </p:nvPicPr>
        <p:blipFill>
          <a:blip r:embed="rId2"/>
          <a:stretch>
            <a:fillRect/>
          </a:stretch>
        </p:blipFill>
        <p:spPr>
          <a:xfrm>
            <a:off x="145578" y="1617785"/>
            <a:ext cx="10299683" cy="5240216"/>
          </a:xfrm>
          <a:prstGeom prst="rect">
            <a:avLst/>
          </a:prstGeom>
        </p:spPr>
      </p:pic>
    </p:spTree>
    <p:extLst>
      <p:ext uri="{BB962C8B-B14F-4D97-AF65-F5344CB8AC3E}">
        <p14:creationId xmlns:p14="http://schemas.microsoft.com/office/powerpoint/2010/main" val="4746218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4F4055-EBFE-49C6-A3ED-C8008CC13769}"/>
              </a:ext>
            </a:extLst>
          </p:cNvPr>
          <p:cNvSpPr>
            <a:spLocks noGrp="1"/>
          </p:cNvSpPr>
          <p:nvPr>
            <p:ph type="title"/>
          </p:nvPr>
        </p:nvSpPr>
        <p:spPr/>
        <p:txBody>
          <a:bodyPr/>
          <a:lstStyle/>
          <a:p>
            <a:endParaRPr lang="fr-FR"/>
          </a:p>
        </p:txBody>
      </p:sp>
      <p:pic>
        <p:nvPicPr>
          <p:cNvPr id="1026" name="Picture 2" descr="benefits of a feasibility study">
            <a:extLst>
              <a:ext uri="{FF2B5EF4-FFF2-40B4-BE49-F238E27FC236}">
                <a16:creationId xmlns:a16="http://schemas.microsoft.com/office/drawing/2014/main" id="{6F97251B-F282-42D9-B99C-517990CE775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4013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F242FA78-B08B-4C28-85DA-9A7147287FDC}"/>
              </a:ext>
            </a:extLst>
          </p:cNvPr>
          <p:cNvSpPr txBox="1"/>
          <p:nvPr/>
        </p:nvSpPr>
        <p:spPr>
          <a:xfrm rot="5400000">
            <a:off x="9020542" y="3768576"/>
            <a:ext cx="4666517" cy="369332"/>
          </a:xfrm>
          <a:prstGeom prst="rect">
            <a:avLst/>
          </a:prstGeom>
          <a:noFill/>
        </p:spPr>
        <p:txBody>
          <a:bodyPr wrap="square">
            <a:spAutoFit/>
          </a:bodyPr>
          <a:lstStyle/>
          <a:p>
            <a:r>
              <a:rPr lang="en-US" sz="1800" b="1" i="0" dirty="0">
                <a:solidFill>
                  <a:srgbClr val="000000"/>
                </a:solidFill>
                <a:effectLst/>
              </a:rPr>
              <a:t>III-3- Benefits of a Feasibility Study</a:t>
            </a:r>
            <a:endParaRPr lang="fr-FR" dirty="0"/>
          </a:p>
        </p:txBody>
      </p:sp>
    </p:spTree>
    <p:extLst>
      <p:ext uri="{BB962C8B-B14F-4D97-AF65-F5344CB8AC3E}">
        <p14:creationId xmlns:p14="http://schemas.microsoft.com/office/powerpoint/2010/main" val="29282892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7354CC1-9900-495D-BBB5-1E827B2E7B8E}"/>
              </a:ext>
            </a:extLst>
          </p:cNvPr>
          <p:cNvSpPr>
            <a:spLocks noGrp="1"/>
          </p:cNvSpPr>
          <p:nvPr>
            <p:ph idx="1"/>
          </p:nvPr>
        </p:nvSpPr>
        <p:spPr>
          <a:xfrm>
            <a:off x="140677" y="1661746"/>
            <a:ext cx="10295792" cy="4515217"/>
          </a:xfrm>
        </p:spPr>
        <p:txBody>
          <a:bodyPr>
            <a:normAutofit lnSpcReduction="10000"/>
          </a:bodyPr>
          <a:lstStyle/>
          <a:p>
            <a:pPr algn="just"/>
            <a:endParaRPr lang="en-US" sz="2600" b="0" i="0" dirty="0">
              <a:solidFill>
                <a:srgbClr val="000000"/>
              </a:solidFill>
              <a:effectLst/>
            </a:endParaRPr>
          </a:p>
          <a:p>
            <a:pPr algn="just"/>
            <a:endParaRPr lang="en-US" sz="2600" b="0" i="0" dirty="0">
              <a:solidFill>
                <a:srgbClr val="000000"/>
              </a:solidFill>
              <a:effectLst/>
            </a:endParaRPr>
          </a:p>
          <a:p>
            <a:pPr algn="just"/>
            <a:r>
              <a:rPr lang="en-US" sz="2600" b="0" i="0" dirty="0">
                <a:solidFill>
                  <a:srgbClr val="000000"/>
                </a:solidFill>
                <a:effectLst/>
              </a:rPr>
              <a:t>A </a:t>
            </a:r>
            <a:r>
              <a:rPr lang="en-US" sz="2600" b="1" i="0" dirty="0">
                <a:solidFill>
                  <a:srgbClr val="FC3498"/>
                </a:solidFill>
                <a:effectLst/>
              </a:rPr>
              <a:t>Feasibility Study </a:t>
            </a:r>
            <a:r>
              <a:rPr lang="en-US" sz="2600" b="0" i="0" dirty="0">
                <a:solidFill>
                  <a:srgbClr val="000000"/>
                </a:solidFill>
                <a:effectLst/>
              </a:rPr>
              <a:t>is conducted to determine whether or not a given project or system is economically viable. </a:t>
            </a:r>
          </a:p>
          <a:p>
            <a:pPr algn="just"/>
            <a:r>
              <a:rPr lang="en-US" sz="2600" b="0" i="0" dirty="0">
                <a:solidFill>
                  <a:srgbClr val="000000"/>
                </a:solidFill>
                <a:effectLst/>
              </a:rPr>
              <a:t>Before embarking on a project involving thousands of resources and costing millions of dollars, executives and the board of directors want to see a feasibility study report. </a:t>
            </a:r>
          </a:p>
          <a:p>
            <a:pPr algn="just"/>
            <a:r>
              <a:rPr lang="en-US" sz="2600" b="0" i="0" dirty="0">
                <a:solidFill>
                  <a:srgbClr val="000000"/>
                </a:solidFill>
                <a:effectLst/>
              </a:rPr>
              <a:t>If a large error is made during the decision-making process, it may have an impact on the organization's future performance.</a:t>
            </a:r>
          </a:p>
          <a:p>
            <a:pPr algn="just"/>
            <a:r>
              <a:rPr lang="en-US" sz="2600" b="0" i="0" dirty="0">
                <a:solidFill>
                  <a:srgbClr val="000000"/>
                </a:solidFill>
                <a:effectLst/>
              </a:rPr>
              <a:t>As a result, preparing a </a:t>
            </a:r>
            <a:r>
              <a:rPr lang="en-US" sz="2600" b="1" i="0" dirty="0">
                <a:solidFill>
                  <a:srgbClr val="FC3498"/>
                </a:solidFill>
                <a:effectLst/>
              </a:rPr>
              <a:t>Feasibility Study </a:t>
            </a:r>
            <a:r>
              <a:rPr lang="en-US" sz="2600" b="0" i="0" dirty="0">
                <a:solidFill>
                  <a:srgbClr val="000000"/>
                </a:solidFill>
                <a:effectLst/>
              </a:rPr>
              <a:t>report is essential for determining the project's viability.</a:t>
            </a:r>
            <a:endParaRPr lang="fr-FR" sz="2600" dirty="0"/>
          </a:p>
        </p:txBody>
      </p:sp>
      <p:sp>
        <p:nvSpPr>
          <p:cNvPr id="4" name="Titre 1">
            <a:extLst>
              <a:ext uri="{FF2B5EF4-FFF2-40B4-BE49-F238E27FC236}">
                <a16:creationId xmlns:a16="http://schemas.microsoft.com/office/drawing/2014/main" id="{E393F96F-4698-4E6D-9FEA-893AE90C9929}"/>
              </a:ext>
            </a:extLst>
          </p:cNvPr>
          <p:cNvSpPr>
            <a:spLocks noGrp="1"/>
          </p:cNvSpPr>
          <p:nvPr>
            <p:ph type="title"/>
          </p:nvPr>
        </p:nvSpPr>
        <p:spPr>
          <a:xfrm>
            <a:off x="2277208" y="365126"/>
            <a:ext cx="7394330" cy="1085606"/>
          </a:xfrm>
        </p:spPr>
        <p:txBody>
          <a:bodyPr/>
          <a:lstStyle/>
          <a:p>
            <a:r>
              <a:rPr lang="fr-FR" sz="4400" b="1" dirty="0">
                <a:solidFill>
                  <a:srgbClr val="FC3498"/>
                </a:solidFill>
                <a:effectLst/>
                <a:latin typeface="+mn-lt"/>
                <a:ea typeface="Times New Roman" panose="02020603050405020304" pitchFamily="18" charset="0"/>
                <a:cs typeface="Times New Roman" panose="02020603050405020304" pitchFamily="18" charset="0"/>
              </a:rPr>
              <a:t>	III- The Feasibility Study</a:t>
            </a:r>
            <a:endParaRPr lang="fr-FR" dirty="0">
              <a:solidFill>
                <a:srgbClr val="FC3498"/>
              </a:solidFill>
            </a:endParaRPr>
          </a:p>
        </p:txBody>
      </p:sp>
      <p:sp>
        <p:nvSpPr>
          <p:cNvPr id="5" name="Flèche : bas 4">
            <a:extLst>
              <a:ext uri="{FF2B5EF4-FFF2-40B4-BE49-F238E27FC236}">
                <a16:creationId xmlns:a16="http://schemas.microsoft.com/office/drawing/2014/main" id="{5D69C828-BF44-4CA8-A938-6F8A68DF353E}"/>
              </a:ext>
            </a:extLst>
          </p:cNvPr>
          <p:cNvSpPr/>
          <p:nvPr/>
        </p:nvSpPr>
        <p:spPr>
          <a:xfrm>
            <a:off x="4563208" y="1450732"/>
            <a:ext cx="589084" cy="978408"/>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324095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8731F3-5339-4DE7-8228-1270000BBB9F}"/>
              </a:ext>
            </a:extLst>
          </p:cNvPr>
          <p:cNvSpPr>
            <a:spLocks noGrp="1"/>
          </p:cNvSpPr>
          <p:nvPr>
            <p:ph type="title"/>
          </p:nvPr>
        </p:nvSpPr>
        <p:spPr>
          <a:xfrm>
            <a:off x="2391509" y="404447"/>
            <a:ext cx="7209692" cy="967154"/>
          </a:xfrm>
        </p:spPr>
        <p:txBody>
          <a:bodyPr>
            <a:normAutofit fontScale="90000"/>
          </a:bodyPr>
          <a:lstStyle/>
          <a:p>
            <a:r>
              <a:rPr lang="fr-FR" sz="4200" b="1" dirty="0">
                <a:solidFill>
                  <a:schemeClr val="bg1"/>
                </a:solidFill>
                <a:latin typeface="+mn-lt"/>
              </a:rPr>
              <a:t>	</a:t>
            </a:r>
            <a:br>
              <a:rPr lang="fr-FR" sz="4200" b="1" dirty="0">
                <a:solidFill>
                  <a:schemeClr val="bg1"/>
                </a:solidFill>
                <a:latin typeface="+mn-lt"/>
              </a:rPr>
            </a:br>
            <a:r>
              <a:rPr lang="fr-FR" sz="4200" b="1" dirty="0">
                <a:solidFill>
                  <a:schemeClr val="bg1"/>
                </a:solidFill>
                <a:latin typeface="+mn-lt"/>
              </a:rPr>
              <a:t>	</a:t>
            </a:r>
            <a:r>
              <a:rPr lang="fr-FR" sz="4200" b="1" dirty="0">
                <a:solidFill>
                  <a:srgbClr val="EC7134"/>
                </a:solidFill>
                <a:latin typeface="+mn-lt"/>
              </a:rPr>
              <a:t>IV- …</a:t>
            </a:r>
            <a:r>
              <a:rPr lang="fr-FR" sz="4200" b="1" i="0" dirty="0">
                <a:solidFill>
                  <a:srgbClr val="EC7134"/>
                </a:solidFill>
                <a:effectLst/>
                <a:latin typeface="+mn-lt"/>
              </a:rPr>
              <a:t>To the Project Charter</a:t>
            </a:r>
            <a:br>
              <a:rPr lang="fr-FR" b="1" i="0" dirty="0">
                <a:solidFill>
                  <a:srgbClr val="EC7134"/>
                </a:solidFill>
                <a:effectLst/>
                <a:latin typeface="var( --e-global-typography-primary-font-family )"/>
              </a:rPr>
            </a:br>
            <a:endParaRPr lang="fr-FR" dirty="0">
              <a:solidFill>
                <a:srgbClr val="EC7134"/>
              </a:solidFill>
            </a:endParaRPr>
          </a:p>
        </p:txBody>
      </p:sp>
      <p:sp>
        <p:nvSpPr>
          <p:cNvPr id="3" name="Espace réservé du contenu 2">
            <a:extLst>
              <a:ext uri="{FF2B5EF4-FFF2-40B4-BE49-F238E27FC236}">
                <a16:creationId xmlns:a16="http://schemas.microsoft.com/office/drawing/2014/main" id="{8EF619A5-A0D1-4D0E-9CB8-8FE181CC3E32}"/>
              </a:ext>
            </a:extLst>
          </p:cNvPr>
          <p:cNvSpPr>
            <a:spLocks noGrp="1"/>
          </p:cNvSpPr>
          <p:nvPr>
            <p:ph idx="1"/>
          </p:nvPr>
        </p:nvSpPr>
        <p:spPr>
          <a:xfrm>
            <a:off x="167053" y="1679331"/>
            <a:ext cx="10216661" cy="4497632"/>
          </a:xfrm>
        </p:spPr>
        <p:txBody>
          <a:bodyPr>
            <a:normAutofit/>
          </a:bodyPr>
          <a:lstStyle/>
          <a:p>
            <a:endParaRPr lang="en-US" dirty="0"/>
          </a:p>
          <a:p>
            <a:r>
              <a:rPr lang="en-US" dirty="0"/>
              <a:t>The </a:t>
            </a:r>
            <a:r>
              <a:rPr lang="en-US" b="1" dirty="0"/>
              <a:t>Business Case </a:t>
            </a:r>
            <a:r>
              <a:rPr lang="en-US" dirty="0"/>
              <a:t>is the document that gets created first. It makes assumptions on a project in terms of its costs and expected revenue and based on that it determines if it makes sense financially. If it does, and if there are not better projects at the moment, then the project is pursued.</a:t>
            </a:r>
          </a:p>
          <a:p>
            <a:r>
              <a:rPr lang="en-US" sz="2600" dirty="0">
                <a:effectLst/>
                <a:ea typeface="Times New Roman" panose="02020603050405020304" pitchFamily="18" charset="0"/>
                <a:cs typeface="Times New Roman" panose="02020603050405020304" pitchFamily="18" charset="0"/>
              </a:rPr>
              <a:t>A </a:t>
            </a:r>
            <a:r>
              <a:rPr lang="en-US" sz="2600" b="1" i="0" dirty="0">
                <a:solidFill>
                  <a:srgbClr val="FC3498"/>
                </a:solidFill>
                <a:effectLst/>
              </a:rPr>
              <a:t>Feasibility Study </a:t>
            </a:r>
            <a:r>
              <a:rPr lang="en-US" sz="2600" dirty="0">
                <a:effectLst/>
                <a:ea typeface="Times New Roman" panose="02020603050405020304" pitchFamily="18" charset="0"/>
                <a:cs typeface="Times New Roman" panose="02020603050405020304" pitchFamily="18" charset="0"/>
              </a:rPr>
              <a:t>is utilized to decide the practicality of a project is legally and technically feasible as well as economically justifiable. It lets us know whether a project is worth the investment—in some cases, a project may not be possible</a:t>
            </a:r>
            <a:r>
              <a:rPr lang="en-US" sz="2600" dirty="0"/>
              <a:t>. </a:t>
            </a:r>
          </a:p>
          <a:p>
            <a:endParaRPr lang="fr-FR" dirty="0"/>
          </a:p>
        </p:txBody>
      </p:sp>
    </p:spTree>
    <p:extLst>
      <p:ext uri="{BB962C8B-B14F-4D97-AF65-F5344CB8AC3E}">
        <p14:creationId xmlns:p14="http://schemas.microsoft.com/office/powerpoint/2010/main" val="776439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6E461F7-32B0-46C0-BEFE-7F8EC9DE0BCD}"/>
              </a:ext>
            </a:extLst>
          </p:cNvPr>
          <p:cNvSpPr>
            <a:spLocks noGrp="1"/>
          </p:cNvSpPr>
          <p:nvPr>
            <p:ph idx="1"/>
          </p:nvPr>
        </p:nvSpPr>
        <p:spPr>
          <a:xfrm>
            <a:off x="61546" y="1825624"/>
            <a:ext cx="10383716" cy="5032375"/>
          </a:xfrm>
        </p:spPr>
        <p:txBody>
          <a:bodyPr/>
          <a:lstStyle/>
          <a:p>
            <a:pPr marL="0" indent="0" algn="just">
              <a:buNone/>
            </a:pPr>
            <a:r>
              <a:rPr lang="en-US" sz="2800" dirty="0">
                <a:solidFill>
                  <a:srgbClr val="424242"/>
                </a:solidFill>
                <a:effectLst/>
                <a:latin typeface="Montserrat" panose="00000500000000000000" pitchFamily="2" charset="0"/>
                <a:ea typeface="Times New Roman" panose="02020603050405020304" pitchFamily="18" charset="0"/>
                <a:cs typeface="Times New Roman" panose="02020603050405020304" pitchFamily="18" charset="0"/>
              </a:rPr>
              <a:t>		</a:t>
            </a:r>
          </a:p>
          <a:p>
            <a:pPr marL="0" indent="0" algn="just">
              <a:buNone/>
            </a:pPr>
            <a:r>
              <a:rPr lang="en-US" dirty="0">
                <a:solidFill>
                  <a:srgbClr val="424242"/>
                </a:solidFill>
                <a:latin typeface="Montserrat" panose="00000500000000000000" pitchFamily="2" charset="0"/>
                <a:ea typeface="Times New Roman" panose="02020603050405020304" pitchFamily="18" charset="0"/>
                <a:cs typeface="Times New Roman" panose="02020603050405020304" pitchFamily="18" charset="0"/>
              </a:rPr>
              <a:t>	   </a:t>
            </a:r>
            <a:r>
              <a:rPr lang="en-US" sz="2600" dirty="0">
                <a:effectLst/>
                <a:ea typeface="Times New Roman" panose="02020603050405020304" pitchFamily="18" charset="0"/>
                <a:cs typeface="Times New Roman" panose="02020603050405020304" pitchFamily="18" charset="0"/>
              </a:rPr>
              <a:t>A </a:t>
            </a:r>
            <a:r>
              <a:rPr lang="en-US" sz="2600" b="1" dirty="0">
                <a:solidFill>
                  <a:srgbClr val="EC7134"/>
                </a:solidFill>
                <a:effectLst/>
                <a:ea typeface="Times New Roman" panose="02020603050405020304" pitchFamily="18" charset="0"/>
                <a:cs typeface="Times New Roman" panose="02020603050405020304" pitchFamily="18" charset="0"/>
              </a:rPr>
              <a:t>Project Charter </a:t>
            </a:r>
            <a:r>
              <a:rPr lang="en-US" sz="2600" dirty="0">
                <a:effectLst/>
                <a:ea typeface="Times New Roman" panose="02020603050405020304" pitchFamily="18" charset="0"/>
                <a:cs typeface="Times New Roman" panose="02020603050405020304" pitchFamily="18" charset="0"/>
              </a:rPr>
              <a:t>outlines the purpose for </a:t>
            </a:r>
          </a:p>
          <a:p>
            <a:pPr marL="0" indent="0" algn="just">
              <a:buNone/>
            </a:pPr>
            <a:r>
              <a:rPr lang="en-US" sz="2600" dirty="0">
                <a:effectLst/>
                <a:ea typeface="Times New Roman" panose="02020603050405020304" pitchFamily="18" charset="0"/>
                <a:cs typeface="Times New Roman" panose="02020603050405020304" pitchFamily="18" charset="0"/>
              </a:rPr>
              <a:t>the project and how it will be structured and executed. </a:t>
            </a:r>
          </a:p>
          <a:p>
            <a:pPr marL="0" indent="0" algn="just">
              <a:buNone/>
            </a:pPr>
            <a:r>
              <a:rPr lang="en-US" sz="2600" dirty="0">
                <a:effectLst/>
                <a:ea typeface="Times New Roman" panose="02020603050405020304" pitchFamily="18" charset="0"/>
                <a:cs typeface="Times New Roman" panose="02020603050405020304" pitchFamily="18" charset="0"/>
              </a:rPr>
              <a:t>In it, the vision, objectives, scope and deliverables </a:t>
            </a:r>
          </a:p>
          <a:p>
            <a:pPr marL="0" indent="0" algn="just">
              <a:buNone/>
            </a:pPr>
            <a:r>
              <a:rPr lang="en-US" sz="2600" dirty="0">
                <a:effectLst/>
                <a:ea typeface="Times New Roman" panose="02020603050405020304" pitchFamily="18" charset="0"/>
                <a:cs typeface="Times New Roman" panose="02020603050405020304" pitchFamily="18" charset="0"/>
              </a:rPr>
              <a:t>for the project are all detailed. </a:t>
            </a:r>
          </a:p>
          <a:p>
            <a:pPr marL="0" indent="0" algn="just">
              <a:buNone/>
            </a:pPr>
            <a:r>
              <a:rPr lang="en-US" sz="2600" dirty="0">
                <a:effectLst/>
                <a:ea typeface="Times New Roman" panose="02020603050405020304" pitchFamily="18" charset="0"/>
                <a:cs typeface="Times New Roman" panose="02020603050405020304" pitchFamily="18" charset="0"/>
              </a:rPr>
              <a:t>Responsibilities for the project team and stakeholders </a:t>
            </a:r>
          </a:p>
          <a:p>
            <a:pPr marL="0" indent="0" algn="just">
              <a:buNone/>
            </a:pPr>
            <a:r>
              <a:rPr lang="en-US" sz="2600" dirty="0">
                <a:effectLst/>
                <a:ea typeface="Times New Roman" panose="02020603050405020304" pitchFamily="18" charset="0"/>
                <a:cs typeface="Times New Roman" panose="02020603050405020304" pitchFamily="18" charset="0"/>
              </a:rPr>
              <a:t>are also described.</a:t>
            </a:r>
            <a:endParaRPr lang="en-US" sz="2600" dirty="0"/>
          </a:p>
          <a:p>
            <a:endParaRPr lang="fr-FR" dirty="0"/>
          </a:p>
        </p:txBody>
      </p:sp>
      <p:sp>
        <p:nvSpPr>
          <p:cNvPr id="4" name="Flèche : droite 3">
            <a:extLst>
              <a:ext uri="{FF2B5EF4-FFF2-40B4-BE49-F238E27FC236}">
                <a16:creationId xmlns:a16="http://schemas.microsoft.com/office/drawing/2014/main" id="{79FC6263-6E89-443A-931E-6391228755F2}"/>
              </a:ext>
            </a:extLst>
          </p:cNvPr>
          <p:cNvSpPr/>
          <p:nvPr/>
        </p:nvSpPr>
        <p:spPr>
          <a:xfrm>
            <a:off x="243489" y="2312377"/>
            <a:ext cx="978408" cy="484632"/>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a:p>
        </p:txBody>
      </p:sp>
      <p:pic>
        <p:nvPicPr>
          <p:cNvPr id="5" name="Picture 2" descr="Budget and Cost a Project Plan - Project Management 101 - OpenClassrooms">
            <a:extLst>
              <a:ext uri="{FF2B5EF4-FFF2-40B4-BE49-F238E27FC236}">
                <a16:creationId xmlns:a16="http://schemas.microsoft.com/office/drawing/2014/main" id="{4E11DF57-21AB-49D6-836E-9EF88DCEEC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1690689"/>
            <a:ext cx="3121269" cy="5167310"/>
          </a:xfrm>
          <a:prstGeom prst="rect">
            <a:avLst/>
          </a:prstGeom>
          <a:noFill/>
          <a:extLst>
            <a:ext uri="{909E8E84-426E-40DD-AFC4-6F175D3DCCD1}">
              <a14:hiddenFill xmlns:a14="http://schemas.microsoft.com/office/drawing/2010/main">
                <a:solidFill>
                  <a:srgbClr val="FFFFFF"/>
                </a:solidFill>
              </a14:hiddenFill>
            </a:ext>
          </a:extLst>
        </p:spPr>
      </p:pic>
      <p:sp>
        <p:nvSpPr>
          <p:cNvPr id="6" name="Titre 1">
            <a:extLst>
              <a:ext uri="{FF2B5EF4-FFF2-40B4-BE49-F238E27FC236}">
                <a16:creationId xmlns:a16="http://schemas.microsoft.com/office/drawing/2014/main" id="{6795CC09-CA8F-4DD2-BED3-67D06250A4B8}"/>
              </a:ext>
            </a:extLst>
          </p:cNvPr>
          <p:cNvSpPr>
            <a:spLocks noGrp="1"/>
          </p:cNvSpPr>
          <p:nvPr>
            <p:ph type="title"/>
          </p:nvPr>
        </p:nvSpPr>
        <p:spPr>
          <a:xfrm>
            <a:off x="2444262" y="365126"/>
            <a:ext cx="7227276" cy="874590"/>
          </a:xfrm>
        </p:spPr>
        <p:txBody>
          <a:bodyPr>
            <a:normAutofit fontScale="90000"/>
          </a:bodyPr>
          <a:lstStyle/>
          <a:p>
            <a:r>
              <a:rPr lang="fr-FR" sz="4200" b="1" dirty="0">
                <a:solidFill>
                  <a:schemeClr val="bg1"/>
                </a:solidFill>
                <a:latin typeface="+mn-lt"/>
              </a:rPr>
              <a:t>	</a:t>
            </a:r>
            <a:br>
              <a:rPr lang="fr-FR" sz="4200" b="1" dirty="0">
                <a:solidFill>
                  <a:schemeClr val="bg1"/>
                </a:solidFill>
                <a:latin typeface="+mn-lt"/>
              </a:rPr>
            </a:br>
            <a:r>
              <a:rPr lang="fr-FR" sz="4200" b="1" dirty="0">
                <a:solidFill>
                  <a:schemeClr val="bg1"/>
                </a:solidFill>
                <a:latin typeface="+mn-lt"/>
              </a:rPr>
              <a:t>	</a:t>
            </a:r>
            <a:r>
              <a:rPr lang="fr-FR" sz="4200" b="1" dirty="0">
                <a:solidFill>
                  <a:srgbClr val="EC7134"/>
                </a:solidFill>
                <a:latin typeface="+mn-lt"/>
              </a:rPr>
              <a:t>IV- …</a:t>
            </a:r>
            <a:r>
              <a:rPr lang="fr-FR" sz="4200" b="1" i="0" dirty="0">
                <a:solidFill>
                  <a:srgbClr val="EC7134"/>
                </a:solidFill>
                <a:effectLst/>
                <a:latin typeface="+mn-lt"/>
              </a:rPr>
              <a:t>To the Project Charter</a:t>
            </a:r>
            <a:br>
              <a:rPr lang="fr-FR" b="1" i="0" dirty="0">
                <a:solidFill>
                  <a:srgbClr val="EC7134"/>
                </a:solidFill>
                <a:effectLst/>
                <a:latin typeface="var( --e-global-typography-primary-font-family )"/>
              </a:rPr>
            </a:br>
            <a:endParaRPr lang="fr-FR" dirty="0">
              <a:solidFill>
                <a:srgbClr val="EC7134"/>
              </a:solidFill>
            </a:endParaRPr>
          </a:p>
        </p:txBody>
      </p:sp>
    </p:spTree>
    <p:extLst>
      <p:ext uri="{BB962C8B-B14F-4D97-AF65-F5344CB8AC3E}">
        <p14:creationId xmlns:p14="http://schemas.microsoft.com/office/powerpoint/2010/main" val="23126016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0366868-DCDA-4FE9-B94B-0A831A1A810C}"/>
              </a:ext>
            </a:extLst>
          </p:cNvPr>
          <p:cNvSpPr>
            <a:spLocks noGrp="1"/>
          </p:cNvSpPr>
          <p:nvPr>
            <p:ph idx="1"/>
          </p:nvPr>
        </p:nvSpPr>
        <p:spPr>
          <a:xfrm>
            <a:off x="105508" y="1749668"/>
            <a:ext cx="10304584" cy="5108331"/>
          </a:xfrm>
        </p:spPr>
        <p:txBody>
          <a:bodyPr/>
          <a:lstStyle/>
          <a:p>
            <a:pPr algn="just"/>
            <a:r>
              <a:rPr lang="en-US" sz="2600" dirty="0"/>
              <a:t>A </a:t>
            </a:r>
            <a:r>
              <a:rPr lang="en-US" sz="2600" b="1" dirty="0">
                <a:solidFill>
                  <a:srgbClr val="EC7134"/>
                </a:solidFill>
                <a:effectLst/>
                <a:ea typeface="Times New Roman" panose="02020603050405020304" pitchFamily="18" charset="0"/>
                <a:cs typeface="Times New Roman" panose="02020603050405020304" pitchFamily="18" charset="0"/>
              </a:rPr>
              <a:t>Project Charter </a:t>
            </a:r>
            <a:r>
              <a:rPr lang="en-US" sz="2600" dirty="0"/>
              <a:t>is a relatively informal document to pitch your project to stakeholders. </a:t>
            </a:r>
          </a:p>
          <a:p>
            <a:pPr algn="just"/>
            <a:endParaRPr lang="en-US" sz="2600" dirty="0"/>
          </a:p>
          <a:p>
            <a:pPr algn="just"/>
            <a:r>
              <a:rPr lang="en-US" sz="2600" dirty="0"/>
              <a:t>Think of the charter like an elevator pitch of your project objectives, scope, and responsibilities. </a:t>
            </a:r>
          </a:p>
          <a:p>
            <a:pPr algn="just"/>
            <a:endParaRPr lang="en-US" sz="2600" dirty="0"/>
          </a:p>
          <a:p>
            <a:pPr algn="just"/>
            <a:r>
              <a:rPr lang="en-US" sz="2600" dirty="0"/>
              <a:t>Typically, your Project Sponsor or executive stakeholders reviews the charter before ratifying the project. </a:t>
            </a:r>
          </a:p>
          <a:p>
            <a:endParaRPr lang="fr-FR" dirty="0"/>
          </a:p>
        </p:txBody>
      </p:sp>
      <p:sp>
        <p:nvSpPr>
          <p:cNvPr id="4" name="Titre 1">
            <a:extLst>
              <a:ext uri="{FF2B5EF4-FFF2-40B4-BE49-F238E27FC236}">
                <a16:creationId xmlns:a16="http://schemas.microsoft.com/office/drawing/2014/main" id="{8948DA50-7EF6-4B75-A48A-7FD03BCE442B}"/>
              </a:ext>
            </a:extLst>
          </p:cNvPr>
          <p:cNvSpPr>
            <a:spLocks noGrp="1"/>
          </p:cNvSpPr>
          <p:nvPr>
            <p:ph type="title"/>
          </p:nvPr>
        </p:nvSpPr>
        <p:spPr>
          <a:xfrm>
            <a:off x="2373922" y="365126"/>
            <a:ext cx="7306409" cy="918552"/>
          </a:xfrm>
        </p:spPr>
        <p:txBody>
          <a:bodyPr>
            <a:normAutofit fontScale="90000"/>
          </a:bodyPr>
          <a:lstStyle/>
          <a:p>
            <a:r>
              <a:rPr lang="fr-FR" sz="4200" b="1" dirty="0">
                <a:solidFill>
                  <a:schemeClr val="bg1"/>
                </a:solidFill>
                <a:latin typeface="+mn-lt"/>
              </a:rPr>
              <a:t>	</a:t>
            </a:r>
            <a:br>
              <a:rPr lang="fr-FR" sz="4200" b="1" dirty="0">
                <a:solidFill>
                  <a:schemeClr val="bg1"/>
                </a:solidFill>
                <a:latin typeface="+mn-lt"/>
              </a:rPr>
            </a:br>
            <a:r>
              <a:rPr lang="fr-FR" sz="4200" b="1" dirty="0">
                <a:solidFill>
                  <a:schemeClr val="bg1"/>
                </a:solidFill>
                <a:latin typeface="+mn-lt"/>
              </a:rPr>
              <a:t>	</a:t>
            </a:r>
            <a:r>
              <a:rPr lang="fr-FR" sz="4200" b="1" dirty="0">
                <a:solidFill>
                  <a:srgbClr val="EC7134"/>
                </a:solidFill>
                <a:latin typeface="+mn-lt"/>
              </a:rPr>
              <a:t>IV- …</a:t>
            </a:r>
            <a:r>
              <a:rPr lang="fr-FR" sz="4200" b="1" i="0" dirty="0">
                <a:solidFill>
                  <a:srgbClr val="EC7134"/>
                </a:solidFill>
                <a:effectLst/>
                <a:latin typeface="+mn-lt"/>
              </a:rPr>
              <a:t>To the Project Charter</a:t>
            </a:r>
            <a:br>
              <a:rPr lang="fr-FR" b="1" i="0" dirty="0">
                <a:solidFill>
                  <a:srgbClr val="EC7134"/>
                </a:solidFill>
                <a:effectLst/>
                <a:latin typeface="var( --e-global-typography-primary-font-family )"/>
              </a:rPr>
            </a:br>
            <a:endParaRPr lang="fr-FR" dirty="0">
              <a:solidFill>
                <a:srgbClr val="EC7134"/>
              </a:solidFill>
            </a:endParaRPr>
          </a:p>
        </p:txBody>
      </p:sp>
    </p:spTree>
    <p:extLst>
      <p:ext uri="{BB962C8B-B14F-4D97-AF65-F5344CB8AC3E}">
        <p14:creationId xmlns:p14="http://schemas.microsoft.com/office/powerpoint/2010/main" val="41889163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roject Initiation: A Guide to Starting a Project the Right Way">
            <a:extLst>
              <a:ext uri="{FF2B5EF4-FFF2-40B4-BE49-F238E27FC236}">
                <a16:creationId xmlns:a16="http://schemas.microsoft.com/office/drawing/2014/main" id="{09A0AB39-EC03-4875-880C-A7F823A35AF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35369"/>
            <a:ext cx="10436469" cy="522263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D573B2CE-2655-440F-842A-FCBF1776E1FC}"/>
              </a:ext>
            </a:extLst>
          </p:cNvPr>
          <p:cNvSpPr>
            <a:spLocks noGrp="1"/>
          </p:cNvSpPr>
          <p:nvPr>
            <p:ph type="title"/>
          </p:nvPr>
        </p:nvSpPr>
        <p:spPr>
          <a:xfrm>
            <a:off x="2461846" y="430823"/>
            <a:ext cx="7227277" cy="888023"/>
          </a:xfrm>
        </p:spPr>
        <p:txBody>
          <a:bodyPr>
            <a:normAutofit fontScale="90000"/>
          </a:bodyPr>
          <a:lstStyle/>
          <a:p>
            <a:r>
              <a:rPr lang="fr-FR" sz="4200" b="1" dirty="0">
                <a:solidFill>
                  <a:schemeClr val="bg1"/>
                </a:solidFill>
                <a:latin typeface="+mn-lt"/>
              </a:rPr>
              <a:t>	</a:t>
            </a:r>
            <a:br>
              <a:rPr lang="fr-FR" sz="4200" b="1" dirty="0">
                <a:solidFill>
                  <a:schemeClr val="bg1"/>
                </a:solidFill>
                <a:latin typeface="+mn-lt"/>
              </a:rPr>
            </a:br>
            <a:r>
              <a:rPr lang="fr-FR" sz="4200" b="1" dirty="0">
                <a:solidFill>
                  <a:schemeClr val="bg1"/>
                </a:solidFill>
                <a:latin typeface="+mn-lt"/>
              </a:rPr>
              <a:t>	</a:t>
            </a:r>
            <a:r>
              <a:rPr lang="fr-FR" sz="4200" b="1" dirty="0">
                <a:solidFill>
                  <a:srgbClr val="EC7134"/>
                </a:solidFill>
                <a:latin typeface="+mn-lt"/>
              </a:rPr>
              <a:t>IV- …</a:t>
            </a:r>
            <a:r>
              <a:rPr lang="fr-FR" sz="4200" b="1" i="0" dirty="0">
                <a:solidFill>
                  <a:srgbClr val="EC7134"/>
                </a:solidFill>
                <a:effectLst/>
                <a:latin typeface="+mn-lt"/>
              </a:rPr>
              <a:t>To the Project Charter</a:t>
            </a:r>
            <a:br>
              <a:rPr lang="fr-FR" b="1" i="0" dirty="0">
                <a:solidFill>
                  <a:srgbClr val="EC7134"/>
                </a:solidFill>
                <a:effectLst/>
                <a:latin typeface="var( --e-global-typography-primary-font-family )"/>
              </a:rPr>
            </a:br>
            <a:endParaRPr lang="fr-FR" dirty="0">
              <a:solidFill>
                <a:srgbClr val="EC7134"/>
              </a:solidFill>
            </a:endParaRPr>
          </a:p>
        </p:txBody>
      </p:sp>
    </p:spTree>
    <p:extLst>
      <p:ext uri="{BB962C8B-B14F-4D97-AF65-F5344CB8AC3E}">
        <p14:creationId xmlns:p14="http://schemas.microsoft.com/office/powerpoint/2010/main" val="24272879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833BD2-C43A-460D-9DA0-3F99CB94141C}"/>
              </a:ext>
            </a:extLst>
          </p:cNvPr>
          <p:cNvSpPr>
            <a:spLocks noGrp="1"/>
          </p:cNvSpPr>
          <p:nvPr>
            <p:ph type="title"/>
          </p:nvPr>
        </p:nvSpPr>
        <p:spPr/>
        <p:txBody>
          <a:bodyPr/>
          <a:lstStyle/>
          <a:p>
            <a:endParaRPr lang="fr-FR"/>
          </a:p>
        </p:txBody>
      </p:sp>
      <p:pic>
        <p:nvPicPr>
          <p:cNvPr id="13314" name="Picture 2" descr="How to Write A Resume Summary | MyPerfectResume">
            <a:extLst>
              <a:ext uri="{FF2B5EF4-FFF2-40B4-BE49-F238E27FC236}">
                <a16:creationId xmlns:a16="http://schemas.microsoft.com/office/drawing/2014/main" id="{ABB0793E-7088-488C-B8A4-1C98C097363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25648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5680F3-EA7F-41B6-BA06-612E11177C9E}"/>
              </a:ext>
            </a:extLst>
          </p:cNvPr>
          <p:cNvSpPr>
            <a:spLocks noGrp="1"/>
          </p:cNvSpPr>
          <p:nvPr>
            <p:ph type="title"/>
          </p:nvPr>
        </p:nvSpPr>
        <p:spPr/>
        <p:txBody>
          <a:bodyPr/>
          <a:lstStyle/>
          <a:p>
            <a:endParaRPr lang="fr-FR"/>
          </a:p>
        </p:txBody>
      </p:sp>
      <p:pic>
        <p:nvPicPr>
          <p:cNvPr id="4" name="Picture 2" descr="Developing a Business Case for ERP Customizations | Business case template,  Case study template, Business case">
            <a:extLst>
              <a:ext uri="{FF2B5EF4-FFF2-40B4-BE49-F238E27FC236}">
                <a16:creationId xmlns:a16="http://schemas.microsoft.com/office/drawing/2014/main" id="{42DF1988-E4D4-45C4-AC16-2249A6B3E25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24753" y="0"/>
            <a:ext cx="768447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What is Business Case?">
            <a:extLst>
              <a:ext uri="{FF2B5EF4-FFF2-40B4-BE49-F238E27FC236}">
                <a16:creationId xmlns:a16="http://schemas.microsoft.com/office/drawing/2014/main" id="{B848AC7B-0AED-4FA6-8015-CD784A0D92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62475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9371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81C2D9-6F81-4945-9654-891518CD0EA2}"/>
              </a:ext>
            </a:extLst>
          </p:cNvPr>
          <p:cNvSpPr>
            <a:spLocks noGrp="1"/>
          </p:cNvSpPr>
          <p:nvPr>
            <p:ph type="title"/>
          </p:nvPr>
        </p:nvSpPr>
        <p:spPr/>
        <p:txBody>
          <a:bodyPr/>
          <a:lstStyle/>
          <a:p>
            <a:endParaRPr lang="fr-FR"/>
          </a:p>
        </p:txBody>
      </p:sp>
      <p:pic>
        <p:nvPicPr>
          <p:cNvPr id="15362" name="Picture 2" descr="Feasibility Study in Project Management - projectcubicle">
            <a:extLst>
              <a:ext uri="{FF2B5EF4-FFF2-40B4-BE49-F238E27FC236}">
                <a16:creationId xmlns:a16="http://schemas.microsoft.com/office/drawing/2014/main" id="{721BAA0C-4930-4E96-876A-24D8CD13415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0857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E21755-FD26-4D70-83AD-32AAA4329752}"/>
              </a:ext>
            </a:extLst>
          </p:cNvPr>
          <p:cNvSpPr>
            <a:spLocks noGrp="1"/>
          </p:cNvSpPr>
          <p:nvPr>
            <p:ph type="title"/>
          </p:nvPr>
        </p:nvSpPr>
        <p:spPr/>
        <p:txBody>
          <a:bodyPr/>
          <a:lstStyle/>
          <a:p>
            <a:endParaRPr lang="fr-FR" dirty="0"/>
          </a:p>
        </p:txBody>
      </p:sp>
      <p:pic>
        <p:nvPicPr>
          <p:cNvPr id="6" name="Espace réservé du contenu 5">
            <a:extLst>
              <a:ext uri="{FF2B5EF4-FFF2-40B4-BE49-F238E27FC236}">
                <a16:creationId xmlns:a16="http://schemas.microsoft.com/office/drawing/2014/main" id="{310C02A2-1ABE-4628-AF88-374B19B8660D}"/>
              </a:ext>
            </a:extLst>
          </p:cNvPr>
          <p:cNvPicPr>
            <a:picLocks noGrp="1" noChangeAspect="1"/>
          </p:cNvPicPr>
          <p:nvPr>
            <p:ph idx="1"/>
          </p:nvPr>
        </p:nvPicPr>
        <p:blipFill>
          <a:blip r:embed="rId2"/>
          <a:stretch>
            <a:fillRect/>
          </a:stretch>
        </p:blipFill>
        <p:spPr>
          <a:xfrm>
            <a:off x="3631223" y="1260475"/>
            <a:ext cx="8560776" cy="5597525"/>
          </a:xfrm>
        </p:spPr>
      </p:pic>
      <p:pic>
        <p:nvPicPr>
          <p:cNvPr id="8" name="Image 7">
            <a:extLst>
              <a:ext uri="{FF2B5EF4-FFF2-40B4-BE49-F238E27FC236}">
                <a16:creationId xmlns:a16="http://schemas.microsoft.com/office/drawing/2014/main" id="{CAEBBDFF-62CF-4A82-AA7C-34912BCE043B}"/>
              </a:ext>
            </a:extLst>
          </p:cNvPr>
          <p:cNvPicPr>
            <a:picLocks noChangeAspect="1"/>
          </p:cNvPicPr>
          <p:nvPr/>
        </p:nvPicPr>
        <p:blipFill>
          <a:blip r:embed="rId3"/>
          <a:stretch>
            <a:fillRect/>
          </a:stretch>
        </p:blipFill>
        <p:spPr>
          <a:xfrm>
            <a:off x="3543300" y="0"/>
            <a:ext cx="8648701" cy="1260475"/>
          </a:xfrm>
          <a:prstGeom prst="rect">
            <a:avLst/>
          </a:prstGeom>
        </p:spPr>
      </p:pic>
      <p:pic>
        <p:nvPicPr>
          <p:cNvPr id="11" name="Image 10">
            <a:extLst>
              <a:ext uri="{FF2B5EF4-FFF2-40B4-BE49-F238E27FC236}">
                <a16:creationId xmlns:a16="http://schemas.microsoft.com/office/drawing/2014/main" id="{837A21BA-CD95-47BC-B8F4-F0CD67030009}"/>
              </a:ext>
            </a:extLst>
          </p:cNvPr>
          <p:cNvPicPr>
            <a:picLocks noChangeAspect="1"/>
          </p:cNvPicPr>
          <p:nvPr/>
        </p:nvPicPr>
        <p:blipFill>
          <a:blip r:embed="rId4"/>
          <a:stretch>
            <a:fillRect/>
          </a:stretch>
        </p:blipFill>
        <p:spPr>
          <a:xfrm>
            <a:off x="0" y="0"/>
            <a:ext cx="3543300" cy="6699738"/>
          </a:xfrm>
          <a:prstGeom prst="rect">
            <a:avLst/>
          </a:prstGeom>
        </p:spPr>
      </p:pic>
    </p:spTree>
    <p:extLst>
      <p:ext uri="{BB962C8B-B14F-4D97-AF65-F5344CB8AC3E}">
        <p14:creationId xmlns:p14="http://schemas.microsoft.com/office/powerpoint/2010/main" val="33311521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B04A2A-413D-429D-A84D-45DF5D82B9E6}"/>
              </a:ext>
            </a:extLst>
          </p:cNvPr>
          <p:cNvSpPr>
            <a:spLocks noGrp="1"/>
          </p:cNvSpPr>
          <p:nvPr>
            <p:ph type="title"/>
          </p:nvPr>
        </p:nvSpPr>
        <p:spPr/>
        <p:txBody>
          <a:bodyPr/>
          <a:lstStyle/>
          <a:p>
            <a:endParaRPr lang="fr-FR"/>
          </a:p>
        </p:txBody>
      </p:sp>
      <p:pic>
        <p:nvPicPr>
          <p:cNvPr id="14338" name="Picture 2" descr="Thank you for your consideration&quot; Meaning + Alternatives">
            <a:extLst>
              <a:ext uri="{FF2B5EF4-FFF2-40B4-BE49-F238E27FC236}">
                <a16:creationId xmlns:a16="http://schemas.microsoft.com/office/drawing/2014/main" id="{E2F7AACA-E62F-4646-AF55-64C7340DE95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98021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1685</TotalTime>
  <Words>2158</Words>
  <Application>Microsoft Office PowerPoint</Application>
  <PresentationFormat>Grand écran</PresentationFormat>
  <Paragraphs>214</Paragraphs>
  <Slides>38</Slides>
  <Notes>1</Notes>
  <HiddenSlides>0</HiddenSlides>
  <MMClips>0</MMClips>
  <ScaleCrop>false</ScaleCrop>
  <HeadingPairs>
    <vt:vector size="6" baseType="variant">
      <vt:variant>
        <vt:lpstr>Polices utilisées</vt:lpstr>
      </vt:variant>
      <vt:variant>
        <vt:i4>12</vt:i4>
      </vt:variant>
      <vt:variant>
        <vt:lpstr>Thème</vt:lpstr>
      </vt:variant>
      <vt:variant>
        <vt:i4>1</vt:i4>
      </vt:variant>
      <vt:variant>
        <vt:lpstr>Titres des diapositives</vt:lpstr>
      </vt:variant>
      <vt:variant>
        <vt:i4>38</vt:i4>
      </vt:variant>
    </vt:vector>
  </HeadingPairs>
  <TitlesOfParts>
    <vt:vector size="51" baseType="lpstr">
      <vt:lpstr>Arial</vt:lpstr>
      <vt:lpstr>Arial Black</vt:lpstr>
      <vt:lpstr>Calibri</vt:lpstr>
      <vt:lpstr>Calibri Light</vt:lpstr>
      <vt:lpstr>Montserrat</vt:lpstr>
      <vt:lpstr>Open Sans</vt:lpstr>
      <vt:lpstr>open_sans_condensedbold</vt:lpstr>
      <vt:lpstr>Source Sans Pro</vt:lpstr>
      <vt:lpstr>Symbol</vt:lpstr>
      <vt:lpstr>Tajawal Medium</vt:lpstr>
      <vt:lpstr>Times New Roman</vt:lpstr>
      <vt:lpstr>var( --e-global-typography-primary-font-family )</vt:lpstr>
      <vt:lpstr>Thème Office</vt:lpstr>
      <vt:lpstr>Présentation PowerPoint</vt:lpstr>
      <vt:lpstr>    In the previous lessons….</vt:lpstr>
      <vt:lpstr>Présentation PowerPoint</vt:lpstr>
      <vt:lpstr>    In the previous lessons….</vt:lpstr>
      <vt:lpstr> </vt:lpstr>
      <vt:lpstr>Chapter objectives</vt:lpstr>
      <vt:lpstr>     Syllabus .  </vt:lpstr>
      <vt:lpstr> I- The Project Needs</vt:lpstr>
      <vt:lpstr> I- The Project Needs</vt:lpstr>
      <vt:lpstr> I- The Project Needs</vt:lpstr>
      <vt:lpstr> I- The Project Needs</vt:lpstr>
      <vt:lpstr> I- The Project Needs</vt:lpstr>
      <vt:lpstr> I- The Project Needs</vt:lpstr>
      <vt:lpstr> I- The Project Needs</vt:lpstr>
      <vt:lpstr> I- The Project Needs</vt:lpstr>
      <vt:lpstr> </vt:lpstr>
      <vt:lpstr> II- The Business Case </vt:lpstr>
      <vt:lpstr> II- The Business Case </vt:lpstr>
      <vt:lpstr> II- The Business Case </vt:lpstr>
      <vt:lpstr> II- The Business Case </vt:lpstr>
      <vt:lpstr>II- The Business Case </vt:lpstr>
      <vt:lpstr> II- The Business Case </vt:lpstr>
      <vt:lpstr> II- The Business Case </vt:lpstr>
      <vt:lpstr>III- The Feasibility Study</vt:lpstr>
      <vt:lpstr> </vt:lpstr>
      <vt:lpstr> III- The Feasibility Study</vt:lpstr>
      <vt:lpstr>III- The Feasibility Study</vt:lpstr>
      <vt:lpstr>Présentation PowerPoint</vt:lpstr>
      <vt:lpstr> III- The Feasibility Study</vt:lpstr>
      <vt:lpstr>   IV- …To the Project Charter </vt:lpstr>
      <vt:lpstr>   IV- …To the Project Charter </vt:lpstr>
      <vt:lpstr>   IV- …To the Project Charter </vt:lpstr>
      <vt:lpstr>   IV- …To the Project Charter </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12</cp:revision>
  <dcterms:created xsi:type="dcterms:W3CDTF">2022-02-15T07:52:42Z</dcterms:created>
  <dcterms:modified xsi:type="dcterms:W3CDTF">2022-02-16T18:06:50Z</dcterms:modified>
</cp:coreProperties>
</file>