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3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480" r:id="rId2"/>
    <p:sldId id="303" r:id="rId3"/>
    <p:sldId id="313" r:id="rId4"/>
    <p:sldId id="276" r:id="rId5"/>
    <p:sldId id="484" r:id="rId6"/>
    <p:sldId id="354" r:id="rId7"/>
    <p:sldId id="503" r:id="rId8"/>
    <p:sldId id="486" r:id="rId9"/>
    <p:sldId id="490" r:id="rId10"/>
    <p:sldId id="495" r:id="rId11"/>
    <p:sldId id="494" r:id="rId12"/>
    <p:sldId id="497" r:id="rId13"/>
    <p:sldId id="34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484"/>
            <p14:sldId id="354"/>
            <p14:sldId id="503"/>
            <p14:sldId id="486"/>
            <p14:sldId id="490"/>
            <p14:sldId id="495"/>
            <p14:sldId id="494"/>
            <p14:sldId id="49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3447" autoAdjust="0"/>
  </p:normalViewPr>
  <p:slideViewPr>
    <p:cSldViewPr snapToGrid="0">
      <p:cViewPr varScale="1">
        <p:scale>
          <a:sx n="63" d="100"/>
          <a:sy n="63" d="100"/>
        </p:scale>
        <p:origin x="78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5757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720725"/>
            <a:ext cx="7435986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1565" y="2292170"/>
            <a:ext cx="55964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8" y="5843657"/>
            <a:ext cx="3080137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 Show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-320675"/>
            <a:ext cx="6778919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9655" y="43751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126744" y="3066207"/>
            <a:ext cx="55964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266391" y="410477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Orientation Show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266391" y="4905777"/>
            <a:ext cx="18766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 660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367521" y="59789"/>
            <a:ext cx="2720620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-312152" y="59789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520726" y="3624986"/>
            <a:ext cx="5573486" cy="330419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528442" y="576486"/>
            <a:ext cx="41138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6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6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200400" y="2242066"/>
            <a:ext cx="912368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dirty="0">
                <a:latin typeface="Times New Roman"/>
                <a:ea typeface="Times New Roman"/>
                <a:cs typeface="Times New Roman"/>
                <a:sym typeface="Times New Roman"/>
              </a:rPr>
              <a:t>1-Introduction about the professor of the course.</a:t>
            </a:r>
            <a:endParaRPr lang="en-US" sz="3200" dirty="0"/>
          </a:p>
          <a:p>
            <a:pPr lvl="0"/>
            <a:r>
              <a:rPr lang="en-US" sz="3200" dirty="0">
                <a:latin typeface="Times New Roman"/>
                <a:ea typeface="Times New Roman"/>
                <a:cs typeface="Times New Roman"/>
                <a:sym typeface="Times New Roman"/>
              </a:rPr>
              <a:t>2-Introduction to the course.</a:t>
            </a:r>
            <a:endParaRPr lang="en-US" sz="3200" dirty="0"/>
          </a:p>
          <a:p>
            <a:pPr lvl="0"/>
            <a:r>
              <a:rPr lang="en-US" sz="3200" dirty="0">
                <a:latin typeface="Times New Roman"/>
                <a:ea typeface="Times New Roman"/>
                <a:cs typeface="Times New Roman"/>
                <a:sym typeface="Times New Roman"/>
              </a:rPr>
              <a:t>3-Primary goal of this course.</a:t>
            </a:r>
            <a:endParaRPr lang="en-US" sz="3200" dirty="0"/>
          </a:p>
          <a:p>
            <a:pPr lvl="0"/>
            <a:r>
              <a:rPr lang="en-US" sz="3200" dirty="0">
                <a:latin typeface="Times New Roman"/>
                <a:ea typeface="Times New Roman"/>
                <a:cs typeface="Times New Roman"/>
                <a:sym typeface="Times New Roman"/>
              </a:rPr>
              <a:t>4-Learning outcomes.</a:t>
            </a:r>
            <a:endParaRPr lang="en-US" sz="3200" dirty="0"/>
          </a:p>
          <a:p>
            <a:pPr lvl="0"/>
            <a:r>
              <a:rPr lang="en-US" sz="3200" dirty="0">
                <a:latin typeface="Times New Roman"/>
                <a:ea typeface="Times New Roman"/>
                <a:cs typeface="Times New Roman"/>
                <a:sym typeface="Times New Roman"/>
              </a:rPr>
              <a:t>5-Learning resources.</a:t>
            </a:r>
            <a:endParaRPr lang="en-US" sz="3200" dirty="0"/>
          </a:p>
          <a:p>
            <a:pPr lvl="0"/>
            <a:r>
              <a:rPr lang="en-US" sz="3200" dirty="0">
                <a:latin typeface="Times New Roman"/>
                <a:ea typeface="Times New Roman"/>
                <a:cs typeface="Times New Roman"/>
                <a:sym typeface="Times New Roman"/>
              </a:rPr>
              <a:t>6-Units of course contents.</a:t>
            </a:r>
            <a:endParaRPr lang="en-US" sz="3200" dirty="0"/>
          </a:p>
          <a:p>
            <a:pPr lvl="0"/>
            <a:endParaRPr lang="en-US" sz="3200" dirty="0"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163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67075" y="1219795"/>
            <a:ext cx="11857850" cy="49473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01600" lvl="0">
              <a:buClr>
                <a:srgbClr val="000000"/>
              </a:buClr>
              <a:buSzPts val="2000"/>
            </a:pPr>
            <a:r>
              <a:rPr lang="en-US" sz="26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Dr.Tarek Mohamed</a:t>
            </a:r>
          </a:p>
          <a:p>
            <a:pPr marL="101600" lvl="0">
              <a:buClr>
                <a:srgbClr val="000000"/>
              </a:buClr>
              <a:buSzPts val="2000"/>
            </a:pPr>
            <a:endParaRPr lang="en-US" sz="2400" b="1" kern="0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7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Adjunct Professor at Post-Graduate Studies and Research Department - Faculty of Commerce -Cairo University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7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Doctorate degree in Business Administration- (Major Supply Chain)-Cairo University.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7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Master degree in Business Administration- Arab Academy for Science &amp; Technology and Maritime Transport 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7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Executive Management Diploma- The American University in Cairo.</a:t>
            </a:r>
          </a:p>
          <a:p>
            <a:pPr marL="457200" lvl="0" indent="-355600">
              <a:buClr>
                <a:srgbClr val="000000"/>
              </a:buClr>
              <a:buSzPts val="2000"/>
              <a:buFont typeface="Times New Roman"/>
              <a:buChar char="●"/>
            </a:pPr>
            <a:r>
              <a:rPr lang="en-US" sz="27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consultant &amp; certified  trainer in manufacturing and service fields.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95360" y="245783"/>
            <a:ext cx="579790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Who Am I ?</a:t>
            </a:r>
            <a:endParaRPr lang="en-US" sz="3200" dirty="0">
              <a:solidFill>
                <a:srgbClr val="00B0F0"/>
              </a:solidFill>
            </a:endParaRP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69392" y="0"/>
            <a:ext cx="2616200" cy="12197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4051446" cy="5339786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4961" y="1285192"/>
            <a:ext cx="11565864" cy="484128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rgbClr val="0070C0"/>
              </a:buClr>
              <a:buSzPts val="28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reach me ?</a:t>
            </a:r>
            <a:endParaRPr lang="en-US" sz="2800" kern="0" dirty="0">
              <a:solidFill>
                <a:srgbClr val="00B0F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800" b="1" kern="0" dirty="0">
              <a:solidFill>
                <a:srgbClr val="2D3956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By Email : tarek.mohamed @ midocean.edu.km</a:t>
            </a:r>
            <a:endParaRPr lang="en-US" sz="2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Pls include“ 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Management </a:t>
            </a: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” in the subject line.</a:t>
            </a:r>
            <a:endParaRPr lang="en-US" sz="2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Via Moodle messages.</a:t>
            </a:r>
            <a:endParaRPr lang="en-US" sz="2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>
              <a:buClr>
                <a:srgbClr val="0070C0"/>
              </a:buClr>
              <a:buSzPts val="2800"/>
              <a:buFont typeface="Noto Sans Symbols"/>
              <a:buChar char="❑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Vimeo Meeting.</a:t>
            </a:r>
            <a:endParaRPr lang="en-US" sz="2800" kern="0" dirty="0">
              <a:solidFill>
                <a:srgbClr val="00B0F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800" b="1" kern="0" dirty="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⮚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Discussion time on Sunday ( 9-10 PM ) Every Week.</a:t>
            </a:r>
            <a:endParaRPr lang="en-US" sz="2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99288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832E9365-28E5-85CC-F6F9-A5CBDDB4A29A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sp>
        <p:nvSpPr>
          <p:cNvPr id="28675" name="Content Placeholder 2">
            <a:extLst>
              <a:ext uri="{FF2B5EF4-FFF2-40B4-BE49-F238E27FC236}">
                <a16:creationId xmlns:a16="http://schemas.microsoft.com/office/drawing/2014/main" id="{B9C7B1AB-E9A3-08D2-1093-182E0B4E8E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pic>
        <p:nvPicPr>
          <p:cNvPr id="28676" name="Picture 2" descr="http://images.slidesharecdn.com/supplychainriskmanagement-090606232924-phpapp01-slide-5-768.jpg?1244349084">
            <a:extLst>
              <a:ext uri="{FF2B5EF4-FFF2-40B4-BE49-F238E27FC236}">
                <a16:creationId xmlns:a16="http://schemas.microsoft.com/office/drawing/2014/main" id="{B9C39551-BD1C-8F92-6274-2528ADAD8A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64380"/>
            <a:ext cx="12192000" cy="8463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Footer Placeholder 5">
            <a:extLst>
              <a:ext uri="{FF2B5EF4-FFF2-40B4-BE49-F238E27FC236}">
                <a16:creationId xmlns:a16="http://schemas.microsoft.com/office/drawing/2014/main" id="{5FA16449-9FD5-A58D-392A-1DE3D9EF8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solidFill>
                  <a:srgbClr val="898989"/>
                </a:solidFill>
                <a:cs typeface="Arial" panose="020B0604020202020204" pitchFamily="34" charset="0"/>
              </a:rPr>
              <a:t>Dr.Tarek Mohamed</a:t>
            </a:r>
          </a:p>
        </p:txBody>
      </p:sp>
    </p:spTree>
    <p:extLst>
      <p:ext uri="{BB962C8B-B14F-4D97-AF65-F5344CB8AC3E}">
        <p14:creationId xmlns:p14="http://schemas.microsoft.com/office/powerpoint/2010/main" val="2550003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58714" y="1158004"/>
            <a:ext cx="3888886" cy="526507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55600" y="1398465"/>
            <a:ext cx="11525225" cy="477016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stages involved, directly or indirectly, in fulfilling a customer request.</a:t>
            </a:r>
            <a:endParaRPr lang="en-US" sz="2800" dirty="0"/>
          </a:p>
          <a:p>
            <a:pPr lvl="0"/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Includes manufacturers, suppliers, transporters, warehouses, retailers, and customers.</a:t>
            </a:r>
            <a:endParaRPr lang="en-US" sz="2800" dirty="0"/>
          </a:p>
          <a:p>
            <a:pPr lvl="0"/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Within each company, the supply chain includes all functions involved in fulfilling a customer request (product development, marketing, operations, distribution, finance, customer service).</a:t>
            </a:r>
            <a:endParaRPr lang="en-US" sz="2800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E3E3554B-7E5B-1DF0-3229-B9901708E85F}"/>
              </a:ext>
            </a:extLst>
          </p:cNvPr>
          <p:cNvSpPr txBox="1"/>
          <p:nvPr/>
        </p:nvSpPr>
        <p:spPr>
          <a:xfrm>
            <a:off x="2988350" y="337379"/>
            <a:ext cx="704973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a Supply Chain Management</a:t>
            </a:r>
          </a:p>
        </p:txBody>
      </p:sp>
    </p:spTree>
    <p:extLst>
      <p:ext uri="{BB962C8B-B14F-4D97-AF65-F5344CB8AC3E}">
        <p14:creationId xmlns:p14="http://schemas.microsoft.com/office/powerpoint/2010/main" val="336998620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4161006" cy="51931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80431" y="1493520"/>
            <a:ext cx="11737249" cy="463016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69900" marR="5080" lvl="0" indent="-457200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parties involved directly/indirectly in fulfilling customer needs/demands.</a:t>
            </a:r>
            <a:endParaRPr lang="en-US" sz="2800" dirty="0"/>
          </a:p>
          <a:p>
            <a:pPr marL="469900" marR="5080" lvl="0" indent="-292100">
              <a:spcBef>
                <a:spcPts val="675"/>
              </a:spcBef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>
              <a:spcBef>
                <a:spcPts val="675"/>
              </a:spcBef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facilities, functions, activities, associated with  flow and transformation of goods and services from  raw materials to customer, as well as the associated  information flows.</a:t>
            </a:r>
            <a:endParaRPr lang="en-US" sz="2800" dirty="0"/>
          </a:p>
          <a:p>
            <a:pPr marL="584200" marR="5080" lvl="0" indent="-406400">
              <a:spcBef>
                <a:spcPts val="675"/>
              </a:spcBef>
              <a:buClr>
                <a:schemeClr val="dk1"/>
              </a:buClr>
              <a:buSzPts val="2600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715" lvl="0" indent="-457200">
              <a:spcBef>
                <a:spcPts val="670"/>
              </a:spcBef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 integrated group of processes to “Plan,” “Source,”  “Make,” and “deliver” products to customers. </a:t>
            </a:r>
            <a:endParaRPr lang="en-US" sz="2800" dirty="0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34417" y="216604"/>
            <a:ext cx="71345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a Supply Chain Management</a:t>
            </a:r>
          </a:p>
        </p:txBody>
      </p:sp>
    </p:spTree>
    <p:extLst>
      <p:ext uri="{BB962C8B-B14F-4D97-AF65-F5344CB8AC3E}">
        <p14:creationId xmlns:p14="http://schemas.microsoft.com/office/powerpoint/2010/main" val="217635749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4018766" cy="51931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45441" y="1540205"/>
            <a:ext cx="11535384" cy="456412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q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Explaining how to build a strategic framework to analyze supply chains.</a:t>
            </a:r>
            <a:endParaRPr lang="en-US" sz="2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q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Identifying how to manage cross-functional drivers in a supply chain.</a:t>
            </a:r>
          </a:p>
          <a:p>
            <a:pPr marL="457200" lvl="0" indent="-457200" algn="just">
              <a:buClr>
                <a:srgbClr val="000000"/>
              </a:buClr>
              <a:buFont typeface="Wingdings" panose="05000000000000000000" pitchFamily="2" charset="2"/>
              <a:buChar char="q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Describing the designing process of the supply chain network. </a:t>
            </a:r>
            <a:endParaRPr lang="en-US" sz="2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q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Identifying the planning and coordinating demand and supply in the supply chain.</a:t>
            </a:r>
            <a:endParaRPr lang="en-US" sz="2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q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Understanding how to plan and manage inventories in the supply chain.</a:t>
            </a:r>
            <a:endParaRPr lang="en-US" sz="2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q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Explaining the designing and planning of transportation networks in the supply chain.</a:t>
            </a:r>
            <a:endParaRPr lang="en-US" sz="2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 algn="just">
              <a:buClr>
                <a:srgbClr val="000000"/>
              </a:buClr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809059" y="326413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Primary Goal of this Course</a:t>
            </a:r>
          </a:p>
        </p:txBody>
      </p:sp>
    </p:spTree>
    <p:extLst>
      <p:ext uri="{BB962C8B-B14F-4D97-AF65-F5344CB8AC3E}">
        <p14:creationId xmlns:p14="http://schemas.microsoft.com/office/powerpoint/2010/main" val="50365578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853706"/>
            <a:ext cx="4110206" cy="557397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314960" y="1280160"/>
            <a:ext cx="11480800" cy="496014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>
              <a:buClr>
                <a:srgbClr val="000000"/>
              </a:buClr>
            </a:pPr>
            <a:endParaRPr lang="en-US" sz="2500" b="1" kern="0" dirty="0">
              <a:solidFill>
                <a:srgbClr val="0070C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500" b="1" kern="0" dirty="0">
              <a:solidFill>
                <a:srgbClr val="00B0F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Credit Hours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3 Credit Hours.</a:t>
            </a: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8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70C0"/>
              </a:buClr>
              <a:buSzPts val="2800"/>
              <a:buFont typeface="Noto Sans Symbols"/>
              <a:buChar char="⮚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Required Textbook 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lang="en-US" sz="2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8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Management-Strategy, Planning and Operation, Sixth Edition, Sunil Chopra and Peter Meindl,Pearson Education Limited.</a:t>
            </a:r>
            <a:endParaRPr lang="en-US" sz="2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8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>
              <a:buClr>
                <a:srgbClr val="0070C0"/>
              </a:buClr>
              <a:buSzPts val="2800"/>
              <a:buFont typeface="Noto Sans Symbols"/>
              <a:buChar char="⮚"/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References</a:t>
            </a:r>
            <a:r>
              <a:rPr lang="en-US" sz="2800" b="1" kern="0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  <a:endParaRPr lang="en-US" sz="2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main material and reference for each course will be the textbook mentioned in the course specifications,lecture notes and slides are additional resources that are prepared by the professor.</a:t>
            </a:r>
            <a:endParaRPr lang="en-US" sz="2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lvl="0">
              <a:buClr>
                <a:srgbClr val="000000"/>
              </a:buClr>
            </a:pPr>
            <a:endParaRPr lang="en-US" sz="25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5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05360" y="216603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Resources</a:t>
            </a:r>
          </a:p>
        </p:txBody>
      </p:sp>
    </p:spTree>
    <p:extLst>
      <p:ext uri="{BB962C8B-B14F-4D97-AF65-F5344CB8AC3E}">
        <p14:creationId xmlns:p14="http://schemas.microsoft.com/office/powerpoint/2010/main" val="9423664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21123" y="1051113"/>
            <a:ext cx="4117917" cy="53293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294641" y="1505565"/>
            <a:ext cx="11606504" cy="470259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buClr>
                <a:srgbClr val="000000"/>
              </a:buClr>
            </a:pPr>
            <a:r>
              <a:rPr lang="en-US" sz="28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At the end of the course, the students will be able to understand </a:t>
            </a:r>
            <a:r>
              <a:rPr lang="en-US" sz="2800" b="1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:</a:t>
            </a:r>
          </a:p>
          <a:p>
            <a:pPr lvl="0" algn="just">
              <a:buClr>
                <a:srgbClr val="000000"/>
              </a:buClr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important role of supply chains in today’s business and economy.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wide scope of functions and concepts in supply chains.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main components of supply chains.</a:t>
            </a:r>
          </a:p>
          <a:p>
            <a:pPr marL="457200" lvl="0" indent="-457200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key drivers of good supply chain management to create a competitive advantage.</a:t>
            </a:r>
            <a:endParaRPr lang="en-US" sz="2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unique characteristics and issues of supply chains.</a:t>
            </a:r>
          </a:p>
          <a:p>
            <a:pPr marL="457200" lvl="0" indent="-457200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utilize the strategic framework concepts used in this text to achieve significant increases in performance.</a:t>
            </a:r>
            <a:endParaRPr lang="en-US" sz="2800" kern="0" dirty="0">
              <a:solidFill>
                <a:srgbClr val="000000"/>
              </a:solidFill>
              <a:latin typeface="Arial"/>
              <a:cs typeface="Arial"/>
              <a:sym typeface="Arial"/>
            </a:endParaRP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966320" y="21660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Learning Outcomes</a:t>
            </a:r>
          </a:p>
        </p:txBody>
      </p:sp>
    </p:spTree>
    <p:extLst>
      <p:ext uri="{BB962C8B-B14F-4D97-AF65-F5344CB8AC3E}">
        <p14:creationId xmlns:p14="http://schemas.microsoft.com/office/powerpoint/2010/main" val="193574961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51014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7"/>
            <a:ext cx="2329089" cy="61695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641600" y="95615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       Units of Course Contents</a:t>
            </a:r>
          </a:p>
        </p:txBody>
      </p:sp>
      <p:graphicFrame>
        <p:nvGraphicFramePr>
          <p:cNvPr id="10" name="Google Shape;202;p28"/>
          <p:cNvGraphicFramePr/>
          <p:nvPr>
            <p:extLst>
              <p:ext uri="{D42A27DB-BD31-4B8C-83A1-F6EECF244321}">
                <p14:modId xmlns:p14="http://schemas.microsoft.com/office/powerpoint/2010/main" val="3040368591"/>
              </p:ext>
            </p:extLst>
          </p:nvPr>
        </p:nvGraphicFramePr>
        <p:xfrm>
          <a:off x="35280" y="696479"/>
          <a:ext cx="12121440" cy="6353125"/>
        </p:xfrm>
        <a:graphic>
          <a:graphicData uri="http://schemas.openxmlformats.org/drawingml/2006/table">
            <a:tbl>
              <a:tblPr>
                <a:noFill/>
              </a:tblPr>
              <a:tblGrid>
                <a:gridCol w="1027285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714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771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8424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Course Unit</a:t>
                      </a:r>
                      <a:endParaRPr sz="2200" b="1" i="0" u="none" strike="noStrike" cap="none" dirty="0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No.of.</a:t>
                      </a:r>
                      <a:endParaRPr sz="2200"/>
                    </a:p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We</a:t>
                      </a:r>
                      <a:r>
                        <a:rPr lang="en-US" sz="2200" b="1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e</a:t>
                      </a: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ks</a:t>
                      </a:r>
                      <a:endParaRPr sz="2200" b="1" i="0" u="none" strike="noStrike" cap="none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Contact Hours</a:t>
                      </a:r>
                      <a:endParaRPr sz="2200" b="1" i="0" u="none" strike="noStrike" cap="none" dirty="0">
                        <a:solidFill>
                          <a:srgbClr val="FFFFFF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57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Part I         Building a Strategic Framework to Analyze Supply Chains </a:t>
                      </a:r>
                      <a:endParaRPr sz="2200" b="1" i="0" u="none" strike="noStrike" cap="none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2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2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7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1- Understanding the Supply Chain</a:t>
                      </a:r>
                      <a:endParaRPr sz="22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1st</a:t>
                      </a:r>
                      <a:endParaRPr sz="22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2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257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2- Supply Chain Performance: Achieving Strategic Fit and Scope </a:t>
                      </a:r>
                      <a:endParaRPr sz="22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2nd</a:t>
                      </a:r>
                      <a:endParaRPr sz="22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2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57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3- Supply Chain Drivers and Metrics </a:t>
                      </a:r>
                      <a:endParaRPr sz="22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3rd</a:t>
                      </a:r>
                      <a:endParaRPr sz="22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2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257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Part II       Designing the Supply Chain Network </a:t>
                      </a:r>
                      <a:endParaRPr sz="2200" b="1" i="0" u="none" strike="noStrike" cap="none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2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2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257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4- Designing distribution network in the Supply Chain </a:t>
                      </a:r>
                      <a:endParaRPr sz="22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4th</a:t>
                      </a:r>
                      <a:endParaRPr sz="22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2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257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5</a:t>
                      </a:r>
                      <a:r>
                        <a:rPr lang="en-US" sz="16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- </a:t>
                      </a:r>
                      <a:r>
                        <a:rPr lang="en-US" sz="20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Network design in the Supply Chain &amp;Designing Global Supply Chain Networks </a:t>
                      </a:r>
                      <a:endParaRPr sz="20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5th</a:t>
                      </a:r>
                      <a:endParaRPr sz="22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2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257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Part III     Planning and Coordinating Demand and Supply in a Supply Chain</a:t>
                      </a:r>
                      <a:endParaRPr sz="2200" b="1" i="0" u="none" strike="noStrike" cap="none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2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2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57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6- Demand forecasting in a supply chain </a:t>
                      </a:r>
                      <a:endParaRPr sz="22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6th</a:t>
                      </a:r>
                      <a:endParaRPr sz="22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2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257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7- Coordination in a Supply Chain </a:t>
                      </a:r>
                      <a:endParaRPr sz="22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7th</a:t>
                      </a:r>
                      <a:endParaRPr sz="22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2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257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Part IV     Designing and Planning Transportation Networks</a:t>
                      </a:r>
                      <a:endParaRPr sz="2200" b="1" i="0" u="none" strike="noStrike" cap="none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2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2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257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8 -Transportation in a Supply Chain </a:t>
                      </a:r>
                      <a:endParaRPr sz="22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8th</a:t>
                      </a:r>
                      <a:endParaRPr sz="22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2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257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Part V       Managing Cross-Functional Drivers in a Supply Chain</a:t>
                      </a:r>
                      <a:endParaRPr sz="2200" b="1" i="0" u="none" strike="noStrike" cap="none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2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 </a:t>
                      </a:r>
                      <a:endParaRPr sz="2200" b="1" i="0" u="none" strike="noStrike" cap="none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3C6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3257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 9 -Sourcing decisions in a supply chain </a:t>
                      </a:r>
                      <a:endParaRPr sz="22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9th</a:t>
                      </a:r>
                      <a:endParaRPr sz="22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2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4"/>
                  </a:ext>
                </a:extLst>
              </a:tr>
              <a:tr h="3257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Lecture10-Sustainability and the Supply Chain  </a:t>
                      </a:r>
                      <a:endParaRPr sz="2200" b="1" i="0" u="none" strike="noStrike" cap="none" dirty="0">
                        <a:solidFill>
                          <a:srgbClr val="0070C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10th</a:t>
                      </a:r>
                      <a:endParaRPr sz="22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200" b="1" u="none" strike="noStrike" cap="none" dirty="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3</a:t>
                      </a:r>
                      <a:endParaRPr sz="22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5"/>
                  </a:ext>
                </a:extLst>
              </a:tr>
              <a:tr h="32574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2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 anchor="ctr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ap="flat" cmpd="sng" algn="ctr">
                      <a:solidFill>
                        <a:prstClr val="black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2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2200" b="1" i="0" u="none" strike="noStrike" cap="none" dirty="0">
                        <a:solidFill>
                          <a:srgbClr val="000000"/>
                        </a:solidFill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L="6525" marR="6525" marT="6525" marB="0">
                    <a:lnL w="12700" cmpd="sng">
                      <a:solidFill>
                        <a:prstClr val="black"/>
                      </a:solidFill>
                      <a:prstDash val="solid"/>
                    </a:lnL>
                    <a:lnR w="12700" cmpd="sng">
                      <a:solidFill>
                        <a:prstClr val="black"/>
                      </a:solidFill>
                      <a:prstDash val="solid"/>
                    </a:lnR>
                    <a:lnT w="12700" cmpd="sng">
                      <a:solidFill>
                        <a:prstClr val="black"/>
                      </a:solidFill>
                      <a:prstDash val="solid"/>
                    </a:lnT>
                    <a:lnB w="12700" cmpd="sng">
                      <a:solidFill>
                        <a:prstClr val="black"/>
                      </a:solidFill>
                      <a:prstDash val="soli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DEAF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98472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450809" y="2455143"/>
            <a:ext cx="3801492" cy="226140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B2F30575-AC79-4899-A621-87C0F85DC8DE}"/>
</file>

<file path=customXml/itemProps2.xml><?xml version="1.0" encoding="utf-8"?>
<ds:datastoreItem xmlns:ds="http://schemas.openxmlformats.org/officeDocument/2006/customXml" ds:itemID="{C0C33304-6C41-4F18-809C-ACB26E4B5C62}"/>
</file>

<file path=customXml/itemProps3.xml><?xml version="1.0" encoding="utf-8"?>
<ds:datastoreItem xmlns:ds="http://schemas.openxmlformats.org/officeDocument/2006/customXml" ds:itemID="{F09DD68F-CCE9-4A4B-98E4-AD32C8249E31}"/>
</file>

<file path=docProps/app.xml><?xml version="1.0" encoding="utf-8"?>
<Properties xmlns="http://schemas.openxmlformats.org/officeDocument/2006/extended-properties" xmlns:vt="http://schemas.openxmlformats.org/officeDocument/2006/docPropsVTypes">
  <TotalTime>13523</TotalTime>
  <Words>736</Words>
  <Application>Microsoft Office PowerPoint</Application>
  <PresentationFormat>Widescreen</PresentationFormat>
  <Paragraphs>134</Paragraphs>
  <Slides>13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MS PGothic</vt:lpstr>
      <vt:lpstr>Arial</vt:lpstr>
      <vt:lpstr>Calibri</vt:lpstr>
      <vt:lpstr>Calibri Light</vt:lpstr>
      <vt:lpstr>Noto Sans Symbols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Dr.Tarek Mohamed</dc:creator>
  <cp:lastModifiedBy>Dr.Tarek Mohamed</cp:lastModifiedBy>
  <cp:revision>94</cp:revision>
  <dcterms:created xsi:type="dcterms:W3CDTF">2023-04-29T09:08:23Z</dcterms:created>
  <dcterms:modified xsi:type="dcterms:W3CDTF">2026-09-14T11:19:45Z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